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7" r:id="rId2"/>
    <p:sldId id="2147476945" r:id="rId3"/>
    <p:sldId id="2147377332" r:id="rId4"/>
    <p:sldId id="2147377334" r:id="rId5"/>
    <p:sldId id="2147377331" r:id="rId6"/>
    <p:sldId id="2147377333" r:id="rId7"/>
    <p:sldId id="2147476941" r:id="rId8"/>
    <p:sldId id="258" r:id="rId9"/>
    <p:sldId id="2147476943" r:id="rId10"/>
    <p:sldId id="2147476946" r:id="rId11"/>
    <p:sldId id="2147377307" r:id="rId12"/>
    <p:sldId id="286" r:id="rId13"/>
    <p:sldId id="2147377328" r:id="rId14"/>
    <p:sldId id="2147476934" r:id="rId15"/>
    <p:sldId id="2147476939" r:id="rId16"/>
    <p:sldId id="2147476948" r:id="rId17"/>
    <p:sldId id="267" r:id="rId18"/>
    <p:sldId id="2147476949" r:id="rId19"/>
    <p:sldId id="2147476947" r:id="rId20"/>
    <p:sldId id="2147476950" r:id="rId21"/>
    <p:sldId id="2147476965" r:id="rId22"/>
    <p:sldId id="2147476951" r:id="rId23"/>
    <p:sldId id="2147377359" r:id="rId24"/>
    <p:sldId id="2147476954" r:id="rId25"/>
    <p:sldId id="2147476955" r:id="rId26"/>
    <p:sldId id="2147476956" r:id="rId27"/>
    <p:sldId id="2147476944" r:id="rId28"/>
    <p:sldId id="2147476957" r:id="rId29"/>
    <p:sldId id="2147377358" r:id="rId30"/>
    <p:sldId id="2147377357" r:id="rId31"/>
    <p:sldId id="2147377356" r:id="rId32"/>
    <p:sldId id="2147377354" r:id="rId33"/>
    <p:sldId id="2147476959" r:id="rId34"/>
    <p:sldId id="2147476964" r:id="rId35"/>
    <p:sldId id="2147476966" r:id="rId36"/>
    <p:sldId id="2147476960" r:id="rId37"/>
    <p:sldId id="2139967973" r:id="rId38"/>
    <p:sldId id="2147476961" r:id="rId39"/>
    <p:sldId id="2147476967" r:id="rId40"/>
    <p:sldId id="2147377351" r:id="rId41"/>
    <p:sldId id="2147476968" r:id="rId42"/>
    <p:sldId id="2147476969" r:id="rId4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5FF"/>
    <a:srgbClr val="FF8AD8"/>
    <a:srgbClr val="FC5177"/>
    <a:srgbClr val="9437FF"/>
    <a:srgbClr val="D883FF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8"/>
    <p:restoredTop sz="94643"/>
  </p:normalViewPr>
  <p:slideViewPr>
    <p:cSldViewPr snapToGrid="0">
      <p:cViewPr varScale="1">
        <p:scale>
          <a:sx n="91" d="100"/>
          <a:sy n="91" d="100"/>
        </p:scale>
        <p:origin x="192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49230907313775"/>
          <c:y val="3.7557057708066721E-2"/>
          <c:w val="0.83541962440900419"/>
          <c:h val="0.836862443216862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OP-BSO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Blad1!$A$2</c:f>
              <c:numCache>
                <c:formatCode>General</c:formatCode>
                <c:ptCount val="1"/>
              </c:numCache>
            </c:numRef>
          </c:cat>
          <c:val>
            <c:numRef>
              <c:f>Blad1!$B$2</c:f>
              <c:numCache>
                <c:formatCode>General</c:formatCode>
                <c:ptCount val="1"/>
                <c:pt idx="0">
                  <c:v>75.099999999999994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50-5743-9E6F-C56B35474DCE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MxDR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Blad1!$A$2</c:f>
              <c:numCache>
                <c:formatCode>General</c:formatCode>
                <c:ptCount val="1"/>
              </c:numCache>
            </c:numRef>
          </c:cat>
          <c:val>
            <c:numRef>
              <c:f>Blad1!$C$2</c:f>
              <c:numCache>
                <c:formatCode>General</c:formatCode>
                <c:ptCount val="1"/>
                <c:pt idx="0">
                  <c:v>60.6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50-5743-9E6F-C56B35474D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7290224"/>
        <c:axId val="637291936"/>
      </c:barChart>
      <c:catAx>
        <c:axId val="637290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accent3"/>
          </a:solidFill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637291936"/>
        <c:crosses val="autoZero"/>
        <c:auto val="1"/>
        <c:lblAlgn val="ctr"/>
        <c:lblOffset val="100"/>
        <c:noMultiLvlLbl val="0"/>
      </c:catAx>
      <c:valAx>
        <c:axId val="637291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637290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706647-4335-9D41-A7F9-3351B00F1741}" type="doc">
      <dgm:prSet loTypeId="urn:microsoft.com/office/officeart/2005/8/layout/radial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1EE3467B-61F9-B548-BDDE-9285E7C92536}">
      <dgm:prSet phldrT="[Tekst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endParaRPr lang="nl-NL" dirty="0"/>
        </a:p>
      </dgm:t>
    </dgm:pt>
    <dgm:pt modelId="{5AD0893B-A556-2E40-934B-AF396E111837}" type="parTrans" cxnId="{D63EBA68-B607-7A44-8E78-C2EAF857777C}">
      <dgm:prSet/>
      <dgm:spPr/>
      <dgm:t>
        <a:bodyPr/>
        <a:lstStyle/>
        <a:p>
          <a:endParaRPr lang="nl-NL"/>
        </a:p>
      </dgm:t>
    </dgm:pt>
    <dgm:pt modelId="{3F6382E2-8000-1948-9C12-83BD355F0159}" type="sibTrans" cxnId="{D63EBA68-B607-7A44-8E78-C2EAF857777C}">
      <dgm:prSet/>
      <dgm:spPr/>
      <dgm:t>
        <a:bodyPr/>
        <a:lstStyle/>
        <a:p>
          <a:endParaRPr lang="nl-NL"/>
        </a:p>
      </dgm:t>
    </dgm:pt>
    <dgm:pt modelId="{7CCCD708-76C6-294A-B573-CA9872DB8F70}">
      <dgm:prSet phldrT="[Tekst]" custT="1"/>
      <dgm:spPr/>
      <dgm:t>
        <a:bodyPr/>
        <a:lstStyle/>
        <a:p>
          <a:r>
            <a:rPr lang="nl-NL" sz="3600" dirty="0"/>
            <a:t>AI</a:t>
          </a:r>
          <a:endParaRPr lang="nl-NL" sz="1200" dirty="0"/>
        </a:p>
      </dgm:t>
    </dgm:pt>
    <dgm:pt modelId="{81E94B6C-1BD4-9F49-BA4A-35EEB993E245}" type="parTrans" cxnId="{D62BA447-DE66-9843-8E0D-2796BF55DB56}">
      <dgm:prSet/>
      <dgm:spPr/>
      <dgm:t>
        <a:bodyPr/>
        <a:lstStyle/>
        <a:p>
          <a:endParaRPr lang="nl-NL"/>
        </a:p>
      </dgm:t>
    </dgm:pt>
    <dgm:pt modelId="{769BEFC3-C50B-354C-9C30-3571C1D682CC}" type="sibTrans" cxnId="{D62BA447-DE66-9843-8E0D-2796BF55DB56}">
      <dgm:prSet/>
      <dgm:spPr/>
      <dgm:t>
        <a:bodyPr/>
        <a:lstStyle/>
        <a:p>
          <a:endParaRPr lang="nl-NL"/>
        </a:p>
      </dgm:t>
    </dgm:pt>
    <dgm:pt modelId="{708796EE-14DE-6C4C-9A8C-297F97A7B023}">
      <dgm:prSet phldrT="[Tekst]" custT="1"/>
      <dgm:spPr/>
      <dgm:t>
        <a:bodyPr/>
        <a:lstStyle/>
        <a:p>
          <a:r>
            <a:rPr lang="nl-NL" sz="1700" dirty="0"/>
            <a:t>Technische ontwikkeling</a:t>
          </a:r>
        </a:p>
      </dgm:t>
    </dgm:pt>
    <dgm:pt modelId="{5428FD2B-D27D-0940-BC44-BFFB3D68503F}" type="parTrans" cxnId="{E36DC371-9128-DA45-8656-4A0B88CF223E}">
      <dgm:prSet/>
      <dgm:spPr/>
      <dgm:t>
        <a:bodyPr/>
        <a:lstStyle/>
        <a:p>
          <a:endParaRPr lang="nl-NL"/>
        </a:p>
      </dgm:t>
    </dgm:pt>
    <dgm:pt modelId="{06E68CF7-91B2-6042-84AF-D04B2060BE62}" type="sibTrans" cxnId="{E36DC371-9128-DA45-8656-4A0B88CF223E}">
      <dgm:prSet/>
      <dgm:spPr/>
      <dgm:t>
        <a:bodyPr/>
        <a:lstStyle/>
        <a:p>
          <a:endParaRPr lang="nl-NL"/>
        </a:p>
      </dgm:t>
    </dgm:pt>
    <dgm:pt modelId="{5A63431D-E3A1-A543-9191-642A41BD450E}">
      <dgm:prSet phldrT="[Teks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NL" sz="2800" dirty="0"/>
            <a:t>Trials </a:t>
          </a:r>
        </a:p>
        <a:p>
          <a:pPr marL="0" lvl="0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2000" dirty="0"/>
        </a:p>
      </dgm:t>
    </dgm:pt>
    <dgm:pt modelId="{0ED5578F-B46A-CA4D-84B2-CBD21D2C0432}" type="parTrans" cxnId="{B0D6B888-FC4B-FC46-8EEE-FA1E304C8FFA}">
      <dgm:prSet/>
      <dgm:spPr/>
      <dgm:t>
        <a:bodyPr/>
        <a:lstStyle/>
        <a:p>
          <a:endParaRPr lang="nl-NL"/>
        </a:p>
      </dgm:t>
    </dgm:pt>
    <dgm:pt modelId="{15D6B96D-6C72-7F44-A902-CFA81E1AF909}" type="sibTrans" cxnId="{B0D6B888-FC4B-FC46-8EEE-FA1E304C8FFA}">
      <dgm:prSet/>
      <dgm:spPr/>
      <dgm:t>
        <a:bodyPr/>
        <a:lstStyle/>
        <a:p>
          <a:endParaRPr lang="nl-NL"/>
        </a:p>
      </dgm:t>
    </dgm:pt>
    <dgm:pt modelId="{5EB2EF0A-3F40-6846-A470-D176BAB82CB8}">
      <dgm:prSet/>
      <dgm:spPr/>
      <dgm:t>
        <a:bodyPr/>
        <a:lstStyle/>
        <a:p>
          <a:r>
            <a:rPr lang="nl-NL" dirty="0"/>
            <a:t>Cohort studies</a:t>
          </a:r>
        </a:p>
      </dgm:t>
    </dgm:pt>
    <dgm:pt modelId="{4F12B9C0-9890-4D43-8D3B-D6C2A3A217B5}" type="parTrans" cxnId="{9A453FD1-823E-4947-AB7C-0B6903A1DA82}">
      <dgm:prSet/>
      <dgm:spPr/>
      <dgm:t>
        <a:bodyPr/>
        <a:lstStyle/>
        <a:p>
          <a:endParaRPr lang="nl-NL"/>
        </a:p>
      </dgm:t>
    </dgm:pt>
    <dgm:pt modelId="{49BD159B-1358-BE46-A24B-E30141FE3ECA}" type="sibTrans" cxnId="{9A453FD1-823E-4947-AB7C-0B6903A1DA82}">
      <dgm:prSet/>
      <dgm:spPr/>
      <dgm:t>
        <a:bodyPr/>
        <a:lstStyle/>
        <a:p>
          <a:endParaRPr lang="nl-NL"/>
        </a:p>
      </dgm:t>
    </dgm:pt>
    <dgm:pt modelId="{8F43AB57-03E1-F648-AEB7-7420ABC3B90C}">
      <dgm:prSet custT="1"/>
      <dgm:spPr/>
      <dgm:t>
        <a:bodyPr/>
        <a:lstStyle/>
        <a:p>
          <a:r>
            <a:rPr lang="nl-NL" sz="2000" dirty="0" err="1"/>
            <a:t>Surveys</a:t>
          </a:r>
          <a:endParaRPr lang="nl-NL" sz="2000" dirty="0"/>
        </a:p>
      </dgm:t>
    </dgm:pt>
    <dgm:pt modelId="{5A8D4383-1495-4B4A-8FEF-8993F64324CF}" type="parTrans" cxnId="{6C74071E-AA21-6F4B-B71A-A3E87719A9EC}">
      <dgm:prSet/>
      <dgm:spPr/>
      <dgm:t>
        <a:bodyPr/>
        <a:lstStyle/>
        <a:p>
          <a:endParaRPr lang="nl-NL"/>
        </a:p>
      </dgm:t>
    </dgm:pt>
    <dgm:pt modelId="{695619E5-34B0-7043-A95E-07D3D1138B9A}" type="sibTrans" cxnId="{6C74071E-AA21-6F4B-B71A-A3E87719A9EC}">
      <dgm:prSet/>
      <dgm:spPr/>
      <dgm:t>
        <a:bodyPr/>
        <a:lstStyle/>
        <a:p>
          <a:endParaRPr lang="nl-NL"/>
        </a:p>
      </dgm:t>
    </dgm:pt>
    <dgm:pt modelId="{3B1C19BE-535D-E34D-9B56-584A199166D3}">
      <dgm:prSet custT="1"/>
      <dgm:spPr/>
      <dgm:t>
        <a:bodyPr/>
        <a:lstStyle/>
        <a:p>
          <a:r>
            <a:rPr lang="nl-NL" sz="1600" dirty="0"/>
            <a:t>Klinische ontwikkeling</a:t>
          </a:r>
        </a:p>
      </dgm:t>
    </dgm:pt>
    <dgm:pt modelId="{56A2C5D1-29F0-6D4D-B4E0-61DF4188EF63}" type="parTrans" cxnId="{98232689-BC33-A943-8FC0-F408B11DE0D3}">
      <dgm:prSet/>
      <dgm:spPr/>
      <dgm:t>
        <a:bodyPr/>
        <a:lstStyle/>
        <a:p>
          <a:endParaRPr lang="nl-NL"/>
        </a:p>
      </dgm:t>
    </dgm:pt>
    <dgm:pt modelId="{881F4C07-D373-9A47-B608-6B944094ED40}" type="sibTrans" cxnId="{98232689-BC33-A943-8FC0-F408B11DE0D3}">
      <dgm:prSet/>
      <dgm:spPr/>
      <dgm:t>
        <a:bodyPr/>
        <a:lstStyle/>
        <a:p>
          <a:endParaRPr lang="nl-NL"/>
        </a:p>
      </dgm:t>
    </dgm:pt>
    <dgm:pt modelId="{09F88C56-693C-8248-B1D3-37FF05030565}" type="pres">
      <dgm:prSet presAssocID="{97706647-4335-9D41-A7F9-3351B00F174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053414D-41E3-744D-8F7E-1CC3FD5D9299}" type="pres">
      <dgm:prSet presAssocID="{1EE3467B-61F9-B548-BDDE-9285E7C92536}" presName="centerShape" presStyleLbl="node0" presStyleIdx="0" presStyleCnt="1" custScaleX="110425" custScaleY="108202"/>
      <dgm:spPr/>
    </dgm:pt>
    <dgm:pt modelId="{C29A0255-5FA8-CF40-92C7-DBE7EA08CE4F}" type="pres">
      <dgm:prSet presAssocID="{81E94B6C-1BD4-9F49-BA4A-35EEB993E245}" presName="Name9" presStyleLbl="parChTrans1D2" presStyleIdx="0" presStyleCnt="6"/>
      <dgm:spPr/>
    </dgm:pt>
    <dgm:pt modelId="{6AA680FC-1021-A143-AFE8-BD8473A3D366}" type="pres">
      <dgm:prSet presAssocID="{81E94B6C-1BD4-9F49-BA4A-35EEB993E245}" presName="connTx" presStyleLbl="parChTrans1D2" presStyleIdx="0" presStyleCnt="6"/>
      <dgm:spPr/>
    </dgm:pt>
    <dgm:pt modelId="{6297568E-53C0-C44D-948A-73D4FB3540F5}" type="pres">
      <dgm:prSet presAssocID="{7CCCD708-76C6-294A-B573-CA9872DB8F70}" presName="node" presStyleLbl="node1" presStyleIdx="0" presStyleCnt="6">
        <dgm:presLayoutVars>
          <dgm:bulletEnabled val="1"/>
        </dgm:presLayoutVars>
      </dgm:prSet>
      <dgm:spPr/>
    </dgm:pt>
    <dgm:pt modelId="{E225E77E-4113-2541-A252-D02D70DB1361}" type="pres">
      <dgm:prSet presAssocID="{5428FD2B-D27D-0940-BC44-BFFB3D68503F}" presName="Name9" presStyleLbl="parChTrans1D2" presStyleIdx="1" presStyleCnt="6"/>
      <dgm:spPr/>
    </dgm:pt>
    <dgm:pt modelId="{C4232411-DE02-0F42-B3BE-12F15FD5C6F9}" type="pres">
      <dgm:prSet presAssocID="{5428FD2B-D27D-0940-BC44-BFFB3D68503F}" presName="connTx" presStyleLbl="parChTrans1D2" presStyleIdx="1" presStyleCnt="6"/>
      <dgm:spPr/>
    </dgm:pt>
    <dgm:pt modelId="{58BD85AC-7227-E14E-8CA9-D19AC7910FFD}" type="pres">
      <dgm:prSet presAssocID="{708796EE-14DE-6C4C-9A8C-297F97A7B023}" presName="node" presStyleLbl="node1" presStyleIdx="1" presStyleCnt="6" custScaleX="109477" custScaleY="108168">
        <dgm:presLayoutVars>
          <dgm:bulletEnabled val="1"/>
        </dgm:presLayoutVars>
      </dgm:prSet>
      <dgm:spPr/>
    </dgm:pt>
    <dgm:pt modelId="{E856E761-ACF9-6A4E-B5A2-14241A81BBAD}" type="pres">
      <dgm:prSet presAssocID="{56A2C5D1-29F0-6D4D-B4E0-61DF4188EF63}" presName="Name9" presStyleLbl="parChTrans1D2" presStyleIdx="2" presStyleCnt="6"/>
      <dgm:spPr/>
    </dgm:pt>
    <dgm:pt modelId="{5EFC469C-FD66-C345-8230-182C65089B52}" type="pres">
      <dgm:prSet presAssocID="{56A2C5D1-29F0-6D4D-B4E0-61DF4188EF63}" presName="connTx" presStyleLbl="parChTrans1D2" presStyleIdx="2" presStyleCnt="6"/>
      <dgm:spPr/>
    </dgm:pt>
    <dgm:pt modelId="{F5919A6D-BCA0-B842-8D07-6C63FA5EED1A}" type="pres">
      <dgm:prSet presAssocID="{3B1C19BE-535D-E34D-9B56-584A199166D3}" presName="node" presStyleLbl="node1" presStyleIdx="2" presStyleCnt="6" custScaleX="107726" custScaleY="107355">
        <dgm:presLayoutVars>
          <dgm:bulletEnabled val="1"/>
        </dgm:presLayoutVars>
      </dgm:prSet>
      <dgm:spPr/>
    </dgm:pt>
    <dgm:pt modelId="{C98628BF-B807-6B45-9A01-03F0B3D763C7}" type="pres">
      <dgm:prSet presAssocID="{5A8D4383-1495-4B4A-8FEF-8993F64324CF}" presName="Name9" presStyleLbl="parChTrans1D2" presStyleIdx="3" presStyleCnt="6"/>
      <dgm:spPr/>
    </dgm:pt>
    <dgm:pt modelId="{1CC2B95F-7EF9-FF42-B3E2-A3882C2BBF08}" type="pres">
      <dgm:prSet presAssocID="{5A8D4383-1495-4B4A-8FEF-8993F64324CF}" presName="connTx" presStyleLbl="parChTrans1D2" presStyleIdx="3" presStyleCnt="6"/>
      <dgm:spPr/>
    </dgm:pt>
    <dgm:pt modelId="{98928016-F45D-B344-BEB1-DD92E9042D99}" type="pres">
      <dgm:prSet presAssocID="{8F43AB57-03E1-F648-AEB7-7420ABC3B90C}" presName="node" presStyleLbl="node1" presStyleIdx="3" presStyleCnt="6">
        <dgm:presLayoutVars>
          <dgm:bulletEnabled val="1"/>
        </dgm:presLayoutVars>
      </dgm:prSet>
      <dgm:spPr/>
    </dgm:pt>
    <dgm:pt modelId="{4AD2F001-DDFB-B847-AD95-CDC0931F5758}" type="pres">
      <dgm:prSet presAssocID="{0ED5578F-B46A-CA4D-84B2-CBD21D2C0432}" presName="Name9" presStyleLbl="parChTrans1D2" presStyleIdx="4" presStyleCnt="6"/>
      <dgm:spPr/>
    </dgm:pt>
    <dgm:pt modelId="{B270E1E0-2468-DE48-A1C6-9098496E2EDD}" type="pres">
      <dgm:prSet presAssocID="{0ED5578F-B46A-CA4D-84B2-CBD21D2C0432}" presName="connTx" presStyleLbl="parChTrans1D2" presStyleIdx="4" presStyleCnt="6"/>
      <dgm:spPr/>
    </dgm:pt>
    <dgm:pt modelId="{499A57B7-F40A-F749-904A-B5A6AAA2A7D8}" type="pres">
      <dgm:prSet presAssocID="{5A63431D-E3A1-A543-9191-642A41BD450E}" presName="node" presStyleLbl="node1" presStyleIdx="4" presStyleCnt="6">
        <dgm:presLayoutVars>
          <dgm:bulletEnabled val="1"/>
        </dgm:presLayoutVars>
      </dgm:prSet>
      <dgm:spPr/>
    </dgm:pt>
    <dgm:pt modelId="{9DEEC1F6-4893-A642-B9A6-45DD0323C08A}" type="pres">
      <dgm:prSet presAssocID="{4F12B9C0-9890-4D43-8D3B-D6C2A3A217B5}" presName="Name9" presStyleLbl="parChTrans1D2" presStyleIdx="5" presStyleCnt="6"/>
      <dgm:spPr/>
    </dgm:pt>
    <dgm:pt modelId="{2A8F362D-578D-4B46-9C9E-27042075591C}" type="pres">
      <dgm:prSet presAssocID="{4F12B9C0-9890-4D43-8D3B-D6C2A3A217B5}" presName="connTx" presStyleLbl="parChTrans1D2" presStyleIdx="5" presStyleCnt="6"/>
      <dgm:spPr/>
    </dgm:pt>
    <dgm:pt modelId="{A92CF8F0-1DBA-E74F-A45A-EB4CCD69F6AE}" type="pres">
      <dgm:prSet presAssocID="{5EB2EF0A-3F40-6846-A470-D176BAB82CB8}" presName="node" presStyleLbl="node1" presStyleIdx="5" presStyleCnt="6">
        <dgm:presLayoutVars>
          <dgm:bulletEnabled val="1"/>
        </dgm:presLayoutVars>
      </dgm:prSet>
      <dgm:spPr/>
    </dgm:pt>
  </dgm:ptLst>
  <dgm:cxnLst>
    <dgm:cxn modelId="{A6631D09-0121-AD41-BAEF-E0E3EF5131DE}" type="presOf" srcId="{5A63431D-E3A1-A543-9191-642A41BD450E}" destId="{499A57B7-F40A-F749-904A-B5A6AAA2A7D8}" srcOrd="0" destOrd="0" presId="urn:microsoft.com/office/officeart/2005/8/layout/radial1"/>
    <dgm:cxn modelId="{209AB514-E142-D340-9F7E-8C9390E69995}" type="presOf" srcId="{708796EE-14DE-6C4C-9A8C-297F97A7B023}" destId="{58BD85AC-7227-E14E-8CA9-D19AC7910FFD}" srcOrd="0" destOrd="0" presId="urn:microsoft.com/office/officeart/2005/8/layout/radial1"/>
    <dgm:cxn modelId="{3E44311A-DE29-CB47-A33D-50ADF471A323}" type="presOf" srcId="{81E94B6C-1BD4-9F49-BA4A-35EEB993E245}" destId="{6AA680FC-1021-A143-AFE8-BD8473A3D366}" srcOrd="1" destOrd="0" presId="urn:microsoft.com/office/officeart/2005/8/layout/radial1"/>
    <dgm:cxn modelId="{6C74071E-AA21-6F4B-B71A-A3E87719A9EC}" srcId="{1EE3467B-61F9-B548-BDDE-9285E7C92536}" destId="{8F43AB57-03E1-F648-AEB7-7420ABC3B90C}" srcOrd="3" destOrd="0" parTransId="{5A8D4383-1495-4B4A-8FEF-8993F64324CF}" sibTransId="{695619E5-34B0-7043-A95E-07D3D1138B9A}"/>
    <dgm:cxn modelId="{5F6B891F-8450-704E-85E6-B8D0B9CBE621}" type="presOf" srcId="{56A2C5D1-29F0-6D4D-B4E0-61DF4188EF63}" destId="{E856E761-ACF9-6A4E-B5A2-14241A81BBAD}" srcOrd="0" destOrd="0" presId="urn:microsoft.com/office/officeart/2005/8/layout/radial1"/>
    <dgm:cxn modelId="{14F7D728-AD4E-0245-8179-4CB244006EE6}" type="presOf" srcId="{5428FD2B-D27D-0940-BC44-BFFB3D68503F}" destId="{C4232411-DE02-0F42-B3BE-12F15FD5C6F9}" srcOrd="1" destOrd="0" presId="urn:microsoft.com/office/officeart/2005/8/layout/radial1"/>
    <dgm:cxn modelId="{5AD0CE36-0C26-7A47-A29B-0E47274050A6}" type="presOf" srcId="{8F43AB57-03E1-F648-AEB7-7420ABC3B90C}" destId="{98928016-F45D-B344-BEB1-DD92E9042D99}" srcOrd="0" destOrd="0" presId="urn:microsoft.com/office/officeart/2005/8/layout/radial1"/>
    <dgm:cxn modelId="{16EF753E-32D2-5F48-88D4-B881ED1CD02A}" type="presOf" srcId="{0ED5578F-B46A-CA4D-84B2-CBD21D2C0432}" destId="{4AD2F001-DDFB-B847-AD95-CDC0931F5758}" srcOrd="0" destOrd="0" presId="urn:microsoft.com/office/officeart/2005/8/layout/radial1"/>
    <dgm:cxn modelId="{23304365-E34E-1F4B-B31B-A82A09E34F27}" type="presOf" srcId="{97706647-4335-9D41-A7F9-3351B00F1741}" destId="{09F88C56-693C-8248-B1D3-37FF05030565}" srcOrd="0" destOrd="0" presId="urn:microsoft.com/office/officeart/2005/8/layout/radial1"/>
    <dgm:cxn modelId="{B3F6C966-2EC2-7640-B5B4-01FECE91950D}" type="presOf" srcId="{3B1C19BE-535D-E34D-9B56-584A199166D3}" destId="{F5919A6D-BCA0-B842-8D07-6C63FA5EED1A}" srcOrd="0" destOrd="0" presId="urn:microsoft.com/office/officeart/2005/8/layout/radial1"/>
    <dgm:cxn modelId="{D62BA447-DE66-9843-8E0D-2796BF55DB56}" srcId="{1EE3467B-61F9-B548-BDDE-9285E7C92536}" destId="{7CCCD708-76C6-294A-B573-CA9872DB8F70}" srcOrd="0" destOrd="0" parTransId="{81E94B6C-1BD4-9F49-BA4A-35EEB993E245}" sibTransId="{769BEFC3-C50B-354C-9C30-3571C1D682CC}"/>
    <dgm:cxn modelId="{D63EBA68-B607-7A44-8E78-C2EAF857777C}" srcId="{97706647-4335-9D41-A7F9-3351B00F1741}" destId="{1EE3467B-61F9-B548-BDDE-9285E7C92536}" srcOrd="0" destOrd="0" parTransId="{5AD0893B-A556-2E40-934B-AF396E111837}" sibTransId="{3F6382E2-8000-1948-9C12-83BD355F0159}"/>
    <dgm:cxn modelId="{E36DC371-9128-DA45-8656-4A0B88CF223E}" srcId="{1EE3467B-61F9-B548-BDDE-9285E7C92536}" destId="{708796EE-14DE-6C4C-9A8C-297F97A7B023}" srcOrd="1" destOrd="0" parTransId="{5428FD2B-D27D-0940-BC44-BFFB3D68503F}" sibTransId="{06E68CF7-91B2-6042-84AF-D04B2060BE62}"/>
    <dgm:cxn modelId="{13F7A475-1F7F-914F-9297-9ACF4CEEEB76}" type="presOf" srcId="{0ED5578F-B46A-CA4D-84B2-CBD21D2C0432}" destId="{B270E1E0-2468-DE48-A1C6-9098496E2EDD}" srcOrd="1" destOrd="0" presId="urn:microsoft.com/office/officeart/2005/8/layout/radial1"/>
    <dgm:cxn modelId="{40456B76-868D-F347-8716-EBB3C5EE92DC}" type="presOf" srcId="{5428FD2B-D27D-0940-BC44-BFFB3D68503F}" destId="{E225E77E-4113-2541-A252-D02D70DB1361}" srcOrd="0" destOrd="0" presId="urn:microsoft.com/office/officeart/2005/8/layout/radial1"/>
    <dgm:cxn modelId="{B0D6B888-FC4B-FC46-8EEE-FA1E304C8FFA}" srcId="{1EE3467B-61F9-B548-BDDE-9285E7C92536}" destId="{5A63431D-E3A1-A543-9191-642A41BD450E}" srcOrd="4" destOrd="0" parTransId="{0ED5578F-B46A-CA4D-84B2-CBD21D2C0432}" sibTransId="{15D6B96D-6C72-7F44-A902-CFA81E1AF909}"/>
    <dgm:cxn modelId="{98232689-BC33-A943-8FC0-F408B11DE0D3}" srcId="{1EE3467B-61F9-B548-BDDE-9285E7C92536}" destId="{3B1C19BE-535D-E34D-9B56-584A199166D3}" srcOrd="2" destOrd="0" parTransId="{56A2C5D1-29F0-6D4D-B4E0-61DF4188EF63}" sibTransId="{881F4C07-D373-9A47-B608-6B944094ED40}"/>
    <dgm:cxn modelId="{5292598B-EB71-E243-81E7-A4C46CDE3AC1}" type="presOf" srcId="{1EE3467B-61F9-B548-BDDE-9285E7C92536}" destId="{9053414D-41E3-744D-8F7E-1CC3FD5D9299}" srcOrd="0" destOrd="0" presId="urn:microsoft.com/office/officeart/2005/8/layout/radial1"/>
    <dgm:cxn modelId="{A730B78D-3842-014C-A342-A42E6B0D6E60}" type="presOf" srcId="{5A8D4383-1495-4B4A-8FEF-8993F64324CF}" destId="{1CC2B95F-7EF9-FF42-B3E2-A3882C2BBF08}" srcOrd="1" destOrd="0" presId="urn:microsoft.com/office/officeart/2005/8/layout/radial1"/>
    <dgm:cxn modelId="{603F1492-85DD-9F47-8AF9-825F253E54F9}" type="presOf" srcId="{5A8D4383-1495-4B4A-8FEF-8993F64324CF}" destId="{C98628BF-B807-6B45-9A01-03F0B3D763C7}" srcOrd="0" destOrd="0" presId="urn:microsoft.com/office/officeart/2005/8/layout/radial1"/>
    <dgm:cxn modelId="{D44FB1BE-DEAA-1143-8404-29AFF96140C0}" type="presOf" srcId="{4F12B9C0-9890-4D43-8D3B-D6C2A3A217B5}" destId="{9DEEC1F6-4893-A642-B9A6-45DD0323C08A}" srcOrd="0" destOrd="0" presId="urn:microsoft.com/office/officeart/2005/8/layout/radial1"/>
    <dgm:cxn modelId="{9A453FD1-823E-4947-AB7C-0B6903A1DA82}" srcId="{1EE3467B-61F9-B548-BDDE-9285E7C92536}" destId="{5EB2EF0A-3F40-6846-A470-D176BAB82CB8}" srcOrd="5" destOrd="0" parTransId="{4F12B9C0-9890-4D43-8D3B-D6C2A3A217B5}" sibTransId="{49BD159B-1358-BE46-A24B-E30141FE3ECA}"/>
    <dgm:cxn modelId="{085213D3-905F-7546-97BA-2DBB05D0F2EF}" type="presOf" srcId="{7CCCD708-76C6-294A-B573-CA9872DB8F70}" destId="{6297568E-53C0-C44D-948A-73D4FB3540F5}" srcOrd="0" destOrd="0" presId="urn:microsoft.com/office/officeart/2005/8/layout/radial1"/>
    <dgm:cxn modelId="{B7D232D4-11E4-9744-8D5B-966528EB4F1E}" type="presOf" srcId="{5EB2EF0A-3F40-6846-A470-D176BAB82CB8}" destId="{A92CF8F0-1DBA-E74F-A45A-EB4CCD69F6AE}" srcOrd="0" destOrd="0" presId="urn:microsoft.com/office/officeart/2005/8/layout/radial1"/>
    <dgm:cxn modelId="{0E9485D4-7DF1-1444-93E0-0A27682DA746}" type="presOf" srcId="{4F12B9C0-9890-4D43-8D3B-D6C2A3A217B5}" destId="{2A8F362D-578D-4B46-9C9E-27042075591C}" srcOrd="1" destOrd="0" presId="urn:microsoft.com/office/officeart/2005/8/layout/radial1"/>
    <dgm:cxn modelId="{823E08F7-C46A-6A4E-AB0D-F002D635B73A}" type="presOf" srcId="{81E94B6C-1BD4-9F49-BA4A-35EEB993E245}" destId="{C29A0255-5FA8-CF40-92C7-DBE7EA08CE4F}" srcOrd="0" destOrd="0" presId="urn:microsoft.com/office/officeart/2005/8/layout/radial1"/>
    <dgm:cxn modelId="{F0C567FD-BCFF-C044-BE87-25BE0D70B0E1}" type="presOf" srcId="{56A2C5D1-29F0-6D4D-B4E0-61DF4188EF63}" destId="{5EFC469C-FD66-C345-8230-182C65089B52}" srcOrd="1" destOrd="0" presId="urn:microsoft.com/office/officeart/2005/8/layout/radial1"/>
    <dgm:cxn modelId="{66CE8AC6-4775-DB43-BD3C-2E8D4A2C592C}" type="presParOf" srcId="{09F88C56-693C-8248-B1D3-37FF05030565}" destId="{9053414D-41E3-744D-8F7E-1CC3FD5D9299}" srcOrd="0" destOrd="0" presId="urn:microsoft.com/office/officeart/2005/8/layout/radial1"/>
    <dgm:cxn modelId="{1053D5F3-BCFA-3A4F-80C0-BA8E073E978A}" type="presParOf" srcId="{09F88C56-693C-8248-B1D3-37FF05030565}" destId="{C29A0255-5FA8-CF40-92C7-DBE7EA08CE4F}" srcOrd="1" destOrd="0" presId="urn:microsoft.com/office/officeart/2005/8/layout/radial1"/>
    <dgm:cxn modelId="{FF4C516D-7E48-CF4F-A6FB-49C1772A281B}" type="presParOf" srcId="{C29A0255-5FA8-CF40-92C7-DBE7EA08CE4F}" destId="{6AA680FC-1021-A143-AFE8-BD8473A3D366}" srcOrd="0" destOrd="0" presId="urn:microsoft.com/office/officeart/2005/8/layout/radial1"/>
    <dgm:cxn modelId="{9E43D746-F3D0-5543-9BA6-025686BD4CA0}" type="presParOf" srcId="{09F88C56-693C-8248-B1D3-37FF05030565}" destId="{6297568E-53C0-C44D-948A-73D4FB3540F5}" srcOrd="2" destOrd="0" presId="urn:microsoft.com/office/officeart/2005/8/layout/radial1"/>
    <dgm:cxn modelId="{85E8CD54-B8EB-754D-8520-ABAD08EFD65E}" type="presParOf" srcId="{09F88C56-693C-8248-B1D3-37FF05030565}" destId="{E225E77E-4113-2541-A252-D02D70DB1361}" srcOrd="3" destOrd="0" presId="urn:microsoft.com/office/officeart/2005/8/layout/radial1"/>
    <dgm:cxn modelId="{F7855C29-F469-0A43-BA24-8595BA5E704D}" type="presParOf" srcId="{E225E77E-4113-2541-A252-D02D70DB1361}" destId="{C4232411-DE02-0F42-B3BE-12F15FD5C6F9}" srcOrd="0" destOrd="0" presId="urn:microsoft.com/office/officeart/2005/8/layout/radial1"/>
    <dgm:cxn modelId="{FAC2D057-7AF0-7D41-AE7E-2230DE29693E}" type="presParOf" srcId="{09F88C56-693C-8248-B1D3-37FF05030565}" destId="{58BD85AC-7227-E14E-8CA9-D19AC7910FFD}" srcOrd="4" destOrd="0" presId="urn:microsoft.com/office/officeart/2005/8/layout/radial1"/>
    <dgm:cxn modelId="{951B9380-436F-EB48-94E8-75D7741C54A3}" type="presParOf" srcId="{09F88C56-693C-8248-B1D3-37FF05030565}" destId="{E856E761-ACF9-6A4E-B5A2-14241A81BBAD}" srcOrd="5" destOrd="0" presId="urn:microsoft.com/office/officeart/2005/8/layout/radial1"/>
    <dgm:cxn modelId="{2A147134-3CE5-5F48-9592-ECA8542054F7}" type="presParOf" srcId="{E856E761-ACF9-6A4E-B5A2-14241A81BBAD}" destId="{5EFC469C-FD66-C345-8230-182C65089B52}" srcOrd="0" destOrd="0" presId="urn:microsoft.com/office/officeart/2005/8/layout/radial1"/>
    <dgm:cxn modelId="{1F17F30E-2740-3249-AA9E-46FC01BE46EF}" type="presParOf" srcId="{09F88C56-693C-8248-B1D3-37FF05030565}" destId="{F5919A6D-BCA0-B842-8D07-6C63FA5EED1A}" srcOrd="6" destOrd="0" presId="urn:microsoft.com/office/officeart/2005/8/layout/radial1"/>
    <dgm:cxn modelId="{2BAF13FD-1088-0A4A-9FB8-54F61CA47A90}" type="presParOf" srcId="{09F88C56-693C-8248-B1D3-37FF05030565}" destId="{C98628BF-B807-6B45-9A01-03F0B3D763C7}" srcOrd="7" destOrd="0" presId="urn:microsoft.com/office/officeart/2005/8/layout/radial1"/>
    <dgm:cxn modelId="{051CF1F8-E377-B140-9DB2-FA70069B0E4B}" type="presParOf" srcId="{C98628BF-B807-6B45-9A01-03F0B3D763C7}" destId="{1CC2B95F-7EF9-FF42-B3E2-A3882C2BBF08}" srcOrd="0" destOrd="0" presId="urn:microsoft.com/office/officeart/2005/8/layout/radial1"/>
    <dgm:cxn modelId="{AEE4E854-9CAE-EF45-9D8C-EB63149650CB}" type="presParOf" srcId="{09F88C56-693C-8248-B1D3-37FF05030565}" destId="{98928016-F45D-B344-BEB1-DD92E9042D99}" srcOrd="8" destOrd="0" presId="urn:microsoft.com/office/officeart/2005/8/layout/radial1"/>
    <dgm:cxn modelId="{ECADC8F7-FB27-0445-86DC-972CC533A450}" type="presParOf" srcId="{09F88C56-693C-8248-B1D3-37FF05030565}" destId="{4AD2F001-DDFB-B847-AD95-CDC0931F5758}" srcOrd="9" destOrd="0" presId="urn:microsoft.com/office/officeart/2005/8/layout/radial1"/>
    <dgm:cxn modelId="{C87BA260-5F22-B540-B638-F08646779883}" type="presParOf" srcId="{4AD2F001-DDFB-B847-AD95-CDC0931F5758}" destId="{B270E1E0-2468-DE48-A1C6-9098496E2EDD}" srcOrd="0" destOrd="0" presId="urn:microsoft.com/office/officeart/2005/8/layout/radial1"/>
    <dgm:cxn modelId="{A57647E4-E8C0-B74B-9A6F-B5557D315303}" type="presParOf" srcId="{09F88C56-693C-8248-B1D3-37FF05030565}" destId="{499A57B7-F40A-F749-904A-B5A6AAA2A7D8}" srcOrd="10" destOrd="0" presId="urn:microsoft.com/office/officeart/2005/8/layout/radial1"/>
    <dgm:cxn modelId="{6C62E8B8-7BAA-A148-85D2-2E4954F7B15D}" type="presParOf" srcId="{09F88C56-693C-8248-B1D3-37FF05030565}" destId="{9DEEC1F6-4893-A642-B9A6-45DD0323C08A}" srcOrd="11" destOrd="0" presId="urn:microsoft.com/office/officeart/2005/8/layout/radial1"/>
    <dgm:cxn modelId="{07D3C7BB-7359-CF4D-A9B5-EE7411BB667A}" type="presParOf" srcId="{9DEEC1F6-4893-A642-B9A6-45DD0323C08A}" destId="{2A8F362D-578D-4B46-9C9E-27042075591C}" srcOrd="0" destOrd="0" presId="urn:microsoft.com/office/officeart/2005/8/layout/radial1"/>
    <dgm:cxn modelId="{4EBAFD8F-A4B2-1943-B75D-7CFE0227171A}" type="presParOf" srcId="{09F88C56-693C-8248-B1D3-37FF05030565}" destId="{A92CF8F0-1DBA-E74F-A45A-EB4CCD69F6AE}" srcOrd="12" destOrd="0" presId="urn:microsoft.com/office/officeart/2005/8/layout/radial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53414D-41E3-744D-8F7E-1CC3FD5D9299}">
      <dsp:nvSpPr>
        <dsp:cNvPr id="0" name=""/>
        <dsp:cNvSpPr/>
      </dsp:nvSpPr>
      <dsp:spPr>
        <a:xfrm>
          <a:off x="3843766" y="2028137"/>
          <a:ext cx="1774226" cy="1738509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6500" kern="1200" dirty="0"/>
        </a:p>
      </dsp:txBody>
      <dsp:txXfrm>
        <a:off x="4103595" y="2282736"/>
        <a:ext cx="1254568" cy="1229311"/>
      </dsp:txXfrm>
    </dsp:sp>
    <dsp:sp modelId="{C29A0255-5FA8-CF40-92C7-DBE7EA08CE4F}">
      <dsp:nvSpPr>
        <dsp:cNvPr id="0" name=""/>
        <dsp:cNvSpPr/>
      </dsp:nvSpPr>
      <dsp:spPr>
        <a:xfrm rot="16200000">
          <a:off x="4522409" y="1804505"/>
          <a:ext cx="416941" cy="30322"/>
        </a:xfrm>
        <a:custGeom>
          <a:avLst/>
          <a:gdLst/>
          <a:ahLst/>
          <a:cxnLst/>
          <a:rect l="0" t="0" r="0" b="0"/>
          <a:pathLst>
            <a:path>
              <a:moveTo>
                <a:pt x="0" y="15161"/>
              </a:moveTo>
              <a:lnTo>
                <a:pt x="416941" y="1516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00" kern="1200"/>
        </a:p>
      </dsp:txBody>
      <dsp:txXfrm>
        <a:off x="4720456" y="1809243"/>
        <a:ext cx="20847" cy="20847"/>
      </dsp:txXfrm>
    </dsp:sp>
    <dsp:sp modelId="{6297568E-53C0-C44D-948A-73D4FB3540F5}">
      <dsp:nvSpPr>
        <dsp:cNvPr id="0" name=""/>
        <dsp:cNvSpPr/>
      </dsp:nvSpPr>
      <dsp:spPr>
        <a:xfrm>
          <a:off x="3927517" y="4470"/>
          <a:ext cx="1606725" cy="16067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600" kern="1200" dirty="0"/>
            <a:t>AI</a:t>
          </a:r>
          <a:endParaRPr lang="nl-NL" sz="1200" kern="1200" dirty="0"/>
        </a:p>
      </dsp:txBody>
      <dsp:txXfrm>
        <a:off x="4162816" y="239769"/>
        <a:ext cx="1136127" cy="1136127"/>
      </dsp:txXfrm>
    </dsp:sp>
    <dsp:sp modelId="{E225E77E-4113-2541-A252-D02D70DB1361}">
      <dsp:nvSpPr>
        <dsp:cNvPr id="0" name=""/>
        <dsp:cNvSpPr/>
      </dsp:nvSpPr>
      <dsp:spPr>
        <a:xfrm rot="19800000">
          <a:off x="5473069" y="2358413"/>
          <a:ext cx="330180" cy="30322"/>
        </a:xfrm>
        <a:custGeom>
          <a:avLst/>
          <a:gdLst/>
          <a:ahLst/>
          <a:cxnLst/>
          <a:rect l="0" t="0" r="0" b="0"/>
          <a:pathLst>
            <a:path>
              <a:moveTo>
                <a:pt x="0" y="15161"/>
              </a:moveTo>
              <a:lnTo>
                <a:pt x="330180" y="1516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00" kern="1200"/>
        </a:p>
      </dsp:txBody>
      <dsp:txXfrm>
        <a:off x="5629904" y="2365319"/>
        <a:ext cx="16509" cy="16509"/>
      </dsp:txXfrm>
    </dsp:sp>
    <dsp:sp modelId="{58BD85AC-7227-E14E-8CA9-D19AC7910FFD}">
      <dsp:nvSpPr>
        <dsp:cNvPr id="0" name=""/>
        <dsp:cNvSpPr/>
      </dsp:nvSpPr>
      <dsp:spPr>
        <a:xfrm>
          <a:off x="5660993" y="983631"/>
          <a:ext cx="1758994" cy="17379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/>
            <a:t>Technische ontwikkeling</a:t>
          </a:r>
        </a:p>
      </dsp:txBody>
      <dsp:txXfrm>
        <a:off x="5918592" y="1238150"/>
        <a:ext cx="1243796" cy="1228924"/>
      </dsp:txXfrm>
    </dsp:sp>
    <dsp:sp modelId="{E856E761-ACF9-6A4E-B5A2-14241A81BBAD}">
      <dsp:nvSpPr>
        <dsp:cNvPr id="0" name=""/>
        <dsp:cNvSpPr/>
      </dsp:nvSpPr>
      <dsp:spPr>
        <a:xfrm rot="1800000">
          <a:off x="5472255" y="3409086"/>
          <a:ext cx="342330" cy="30322"/>
        </a:xfrm>
        <a:custGeom>
          <a:avLst/>
          <a:gdLst/>
          <a:ahLst/>
          <a:cxnLst/>
          <a:rect l="0" t="0" r="0" b="0"/>
          <a:pathLst>
            <a:path>
              <a:moveTo>
                <a:pt x="0" y="15161"/>
              </a:moveTo>
              <a:lnTo>
                <a:pt x="342330" y="1516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00" kern="1200"/>
        </a:p>
      </dsp:txBody>
      <dsp:txXfrm>
        <a:off x="5634862" y="3415689"/>
        <a:ext cx="17116" cy="17116"/>
      </dsp:txXfrm>
    </dsp:sp>
    <dsp:sp modelId="{F5919A6D-BCA0-B842-8D07-6C63FA5EED1A}">
      <dsp:nvSpPr>
        <dsp:cNvPr id="0" name=""/>
        <dsp:cNvSpPr/>
      </dsp:nvSpPr>
      <dsp:spPr>
        <a:xfrm>
          <a:off x="5675060" y="3079721"/>
          <a:ext cx="1730861" cy="17249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Klinische ontwikkeling</a:t>
          </a:r>
        </a:p>
      </dsp:txBody>
      <dsp:txXfrm>
        <a:off x="5928539" y="3332327"/>
        <a:ext cx="1223903" cy="1219688"/>
      </dsp:txXfrm>
    </dsp:sp>
    <dsp:sp modelId="{C98628BF-B807-6B45-9A01-03F0B3D763C7}">
      <dsp:nvSpPr>
        <dsp:cNvPr id="0" name=""/>
        <dsp:cNvSpPr/>
      </dsp:nvSpPr>
      <dsp:spPr>
        <a:xfrm rot="5400000">
          <a:off x="4522409" y="3959956"/>
          <a:ext cx="416941" cy="30322"/>
        </a:xfrm>
        <a:custGeom>
          <a:avLst/>
          <a:gdLst/>
          <a:ahLst/>
          <a:cxnLst/>
          <a:rect l="0" t="0" r="0" b="0"/>
          <a:pathLst>
            <a:path>
              <a:moveTo>
                <a:pt x="0" y="15161"/>
              </a:moveTo>
              <a:lnTo>
                <a:pt x="416941" y="1516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00" kern="1200"/>
        </a:p>
      </dsp:txBody>
      <dsp:txXfrm>
        <a:off x="4720456" y="3964693"/>
        <a:ext cx="20847" cy="20847"/>
      </dsp:txXfrm>
    </dsp:sp>
    <dsp:sp modelId="{98928016-F45D-B344-BEB1-DD92E9042D99}">
      <dsp:nvSpPr>
        <dsp:cNvPr id="0" name=""/>
        <dsp:cNvSpPr/>
      </dsp:nvSpPr>
      <dsp:spPr>
        <a:xfrm>
          <a:off x="3927517" y="4183587"/>
          <a:ext cx="1606725" cy="16067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 err="1"/>
            <a:t>Surveys</a:t>
          </a:r>
          <a:endParaRPr lang="nl-NL" sz="2000" kern="1200" dirty="0"/>
        </a:p>
      </dsp:txBody>
      <dsp:txXfrm>
        <a:off x="4162816" y="4418886"/>
        <a:ext cx="1136127" cy="1136127"/>
      </dsp:txXfrm>
    </dsp:sp>
    <dsp:sp modelId="{4AD2F001-DDFB-B847-AD95-CDC0931F5758}">
      <dsp:nvSpPr>
        <dsp:cNvPr id="0" name=""/>
        <dsp:cNvSpPr/>
      </dsp:nvSpPr>
      <dsp:spPr>
        <a:xfrm rot="9000000">
          <a:off x="3589962" y="3424416"/>
          <a:ext cx="403650" cy="30322"/>
        </a:xfrm>
        <a:custGeom>
          <a:avLst/>
          <a:gdLst/>
          <a:ahLst/>
          <a:cxnLst/>
          <a:rect l="0" t="0" r="0" b="0"/>
          <a:pathLst>
            <a:path>
              <a:moveTo>
                <a:pt x="0" y="15161"/>
              </a:moveTo>
              <a:lnTo>
                <a:pt x="403650" y="1516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00" kern="1200"/>
        </a:p>
      </dsp:txBody>
      <dsp:txXfrm rot="10800000">
        <a:off x="3781696" y="3429486"/>
        <a:ext cx="20182" cy="20182"/>
      </dsp:txXfrm>
    </dsp:sp>
    <dsp:sp modelId="{499A57B7-F40A-F749-904A-B5A6AAA2A7D8}">
      <dsp:nvSpPr>
        <dsp:cNvPr id="0" name=""/>
        <dsp:cNvSpPr/>
      </dsp:nvSpPr>
      <dsp:spPr>
        <a:xfrm>
          <a:off x="2117906" y="3138808"/>
          <a:ext cx="1606725" cy="16067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NL" sz="2800" kern="1200" dirty="0"/>
            <a:t>Trials </a:t>
          </a:r>
        </a:p>
        <a:p>
          <a:pPr marL="0"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2000" kern="1200" dirty="0"/>
        </a:p>
      </dsp:txBody>
      <dsp:txXfrm>
        <a:off x="2353205" y="3374107"/>
        <a:ext cx="1136127" cy="1136127"/>
      </dsp:txXfrm>
    </dsp:sp>
    <dsp:sp modelId="{9DEEC1F6-4893-A642-B9A6-45DD0323C08A}">
      <dsp:nvSpPr>
        <dsp:cNvPr id="0" name=""/>
        <dsp:cNvSpPr/>
      </dsp:nvSpPr>
      <dsp:spPr>
        <a:xfrm rot="12600000">
          <a:off x="3589962" y="2340045"/>
          <a:ext cx="403650" cy="30322"/>
        </a:xfrm>
        <a:custGeom>
          <a:avLst/>
          <a:gdLst/>
          <a:ahLst/>
          <a:cxnLst/>
          <a:rect l="0" t="0" r="0" b="0"/>
          <a:pathLst>
            <a:path>
              <a:moveTo>
                <a:pt x="0" y="15161"/>
              </a:moveTo>
              <a:lnTo>
                <a:pt x="403650" y="1516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00" kern="1200"/>
        </a:p>
      </dsp:txBody>
      <dsp:txXfrm rot="10800000">
        <a:off x="3781696" y="2345115"/>
        <a:ext cx="20182" cy="20182"/>
      </dsp:txXfrm>
    </dsp:sp>
    <dsp:sp modelId="{A92CF8F0-1DBA-E74F-A45A-EB4CCD69F6AE}">
      <dsp:nvSpPr>
        <dsp:cNvPr id="0" name=""/>
        <dsp:cNvSpPr/>
      </dsp:nvSpPr>
      <dsp:spPr>
        <a:xfrm>
          <a:off x="2117906" y="1049250"/>
          <a:ext cx="1606725" cy="16067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kern="1200" dirty="0"/>
            <a:t>Cohort studies</a:t>
          </a:r>
        </a:p>
      </dsp:txBody>
      <dsp:txXfrm>
        <a:off x="2353205" y="1284549"/>
        <a:ext cx="1136127" cy="11361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83E918-4A13-134A-9525-4CB95A5F2B81}" type="datetimeFigureOut">
              <a:rPr lang="nl-NL" smtClean="0"/>
              <a:t>15-6-2026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02469-10A0-BD4C-916F-542CE63729A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6875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4705B-BA61-44C3-B827-071B55B257D1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697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2AC9F4-2900-4BE0-AAFB-B368CEB8A75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697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9BD69-01B4-D4C0-4857-3AAF19256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AA239B9-E0CC-7422-F92B-017C3E5EBF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54CBAB9-3A0A-3A0F-288B-B97C350668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Dan gaan we door naar de resultaten van de patiënt-gerapporteerde uitkomsten.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Eerst de EORTC uitkomsten. Deze zi</a:t>
            </a:r>
            <a:r>
              <a:rPr lang="nl-NL" baseline="0" dirty="0"/>
              <a:t>jn grafieken weergegeven. Je ziet het beloop van de gemiddelde scores over de tijd. In het oranje de OP-BSO groep, in blauw de </a:t>
            </a:r>
            <a:r>
              <a:rPr lang="nl-NL" baseline="0" dirty="0" err="1"/>
              <a:t>MxDR</a:t>
            </a:r>
            <a:r>
              <a:rPr lang="nl-NL" baseline="0" dirty="0"/>
              <a:t> groep.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baseline="0" dirty="0"/>
              <a:t>Voor de domeinen die je hier ziet geldt dat een </a:t>
            </a:r>
            <a:r>
              <a:rPr lang="nl-NL" b="1" baseline="0" dirty="0"/>
              <a:t>hogere score </a:t>
            </a:r>
            <a:r>
              <a:rPr lang="nl-NL" baseline="0" dirty="0"/>
              <a:t>een </a:t>
            </a:r>
            <a:r>
              <a:rPr lang="nl-NL" b="1" baseline="0" dirty="0"/>
              <a:t>beter resultaat </a:t>
            </a:r>
            <a:r>
              <a:rPr lang="nl-NL" baseline="0" dirty="0"/>
              <a:t>is.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Kort na operatie: OP-BSO scoort significant beter op lichaamsbeeld, kwaliteit van leven, en fysiek functioneren ten</a:t>
            </a:r>
            <a:r>
              <a:rPr lang="nl-NL" baseline="0" dirty="0"/>
              <a:t> opzichte van MxDR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Op korte en lange termijn blijft lichaamsbeeld</a:t>
            </a:r>
            <a:r>
              <a:rPr lang="nl-NL" baseline="0" dirty="0"/>
              <a:t> voor </a:t>
            </a:r>
            <a:r>
              <a:rPr lang="nl-NL" dirty="0"/>
              <a:t>OP-BSO significant beter ten</a:t>
            </a:r>
            <a:r>
              <a:rPr lang="nl-NL" baseline="0" dirty="0"/>
              <a:t> opzichte van </a:t>
            </a:r>
            <a:r>
              <a:rPr lang="nl-NL" baseline="0" dirty="0" err="1"/>
              <a:t>MxDR</a:t>
            </a:r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Er waren over de tijd geen</a:t>
            </a:r>
            <a:r>
              <a:rPr lang="nl-NL" baseline="0" dirty="0"/>
              <a:t> significante verschillen in de domeinen emotioneel &amp; seksueel functioneren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baseline="0" dirty="0"/>
          </a:p>
          <a:p>
            <a:pPr marL="0" indent="0">
              <a:buFontTx/>
              <a:buNone/>
            </a:pPr>
            <a:r>
              <a:rPr lang="nl-NL" baseline="0" dirty="0"/>
              <a:t>---------------------------------------------------------------------------------------------------</a:t>
            </a:r>
          </a:p>
          <a:p>
            <a:pPr marL="0" indent="0">
              <a:buFontTx/>
              <a:buNone/>
            </a:pPr>
            <a:r>
              <a:rPr lang="nl-NL" baseline="0" dirty="0"/>
              <a:t>Gemiddelde verschillen in het kader van minimaal klinisch relevante verschillen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baseline="0" dirty="0"/>
              <a:t>Lichaamsbeeld: geen domein-specifieke MID: 5-10 wordt meestal aangehouden voor verschillen in het algemeen bij </a:t>
            </a:r>
            <a:r>
              <a:rPr lang="nl-NL" baseline="0" dirty="0" err="1"/>
              <a:t>PROs</a:t>
            </a:r>
            <a:endParaRPr lang="nl-NL" baseline="0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baseline="0" dirty="0"/>
              <a:t>Kort na operatie: MD 10.6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l-NL" dirty="0"/>
              <a:t>Korte termijn: MD 13.3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l-NL" dirty="0"/>
              <a:t>Lange termijn: MD: 8.5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baseline="0" dirty="0"/>
              <a:t>Kwaliteit van leven: wel domein-specifieke MID: 7 voor algemene contrasten, 4 voor cross-</a:t>
            </a:r>
            <a:r>
              <a:rPr lang="nl-NL" baseline="0" dirty="0" err="1"/>
              <a:t>sectionele</a:t>
            </a:r>
            <a:r>
              <a:rPr lang="nl-NL" baseline="0" dirty="0"/>
              <a:t> </a:t>
            </a:r>
            <a:r>
              <a:rPr lang="nl-NL" baseline="0" dirty="0" err="1"/>
              <a:t>groepsveschillen</a:t>
            </a:r>
            <a:r>
              <a:rPr lang="nl-NL" baseline="0" dirty="0"/>
              <a:t>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baseline="0" dirty="0"/>
              <a:t>Kort na operatie: MD 7.0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baseline="0" dirty="0"/>
              <a:t>Fysiek functioneren: wel domein-specifieke MID: 5 voor algemene contrasten, 5 voor cross-</a:t>
            </a:r>
            <a:r>
              <a:rPr lang="nl-NL" baseline="0" dirty="0" err="1"/>
              <a:t>sectionele</a:t>
            </a:r>
            <a:r>
              <a:rPr lang="nl-NL" baseline="0" dirty="0"/>
              <a:t> </a:t>
            </a:r>
            <a:r>
              <a:rPr lang="nl-NL" baseline="0" dirty="0" err="1"/>
              <a:t>groepsveschillen</a:t>
            </a:r>
            <a:r>
              <a:rPr lang="nl-NL" baseline="0" dirty="0"/>
              <a:t>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baseline="0" dirty="0"/>
              <a:t>Kort na operatie: MD 6.0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baseline="0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D608644-29D0-688C-54F0-73CA7324FE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66312-00BF-43DA-A784-39AB6AB0EB14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6648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Dan gaan we door naar de resultaten van de patiënt-gerapporteerde uitkomsten.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Eerst de EORTC uitkomsten. Deze zi</a:t>
            </a:r>
            <a:r>
              <a:rPr lang="nl-NL" baseline="0" dirty="0"/>
              <a:t>jn grafieken weergegeven. Je ziet het beloop van de gemiddelde scores over de tijd. In het oranje de OP-BSO groep, in blauw de </a:t>
            </a:r>
            <a:r>
              <a:rPr lang="nl-NL" baseline="0" dirty="0" err="1"/>
              <a:t>MxDR</a:t>
            </a:r>
            <a:r>
              <a:rPr lang="nl-NL" baseline="0" dirty="0"/>
              <a:t> groep.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baseline="0" dirty="0"/>
              <a:t>Voor de domeinen die je hier ziet geldt dat een </a:t>
            </a:r>
            <a:r>
              <a:rPr lang="nl-NL" b="1" baseline="0" dirty="0"/>
              <a:t>hogere score </a:t>
            </a:r>
            <a:r>
              <a:rPr lang="nl-NL" baseline="0" dirty="0"/>
              <a:t>een </a:t>
            </a:r>
            <a:r>
              <a:rPr lang="nl-NL" b="1" baseline="0" dirty="0"/>
              <a:t>beter resultaat </a:t>
            </a:r>
            <a:r>
              <a:rPr lang="nl-NL" baseline="0" dirty="0"/>
              <a:t>is.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Kort na operatie: OP-BSO scoort significant beter op lichaamsbeeld, kwaliteit van leven, en fysiek functioneren ten</a:t>
            </a:r>
            <a:r>
              <a:rPr lang="nl-NL" baseline="0" dirty="0"/>
              <a:t> opzichte van MxDR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Op korte en lange termijn blijft lichaamsbeeld</a:t>
            </a:r>
            <a:r>
              <a:rPr lang="nl-NL" baseline="0" dirty="0"/>
              <a:t> voor </a:t>
            </a:r>
            <a:r>
              <a:rPr lang="nl-NL" dirty="0"/>
              <a:t>OP-BSO significant beter ten</a:t>
            </a:r>
            <a:r>
              <a:rPr lang="nl-NL" baseline="0" dirty="0"/>
              <a:t> opzichte van </a:t>
            </a:r>
            <a:r>
              <a:rPr lang="nl-NL" baseline="0" dirty="0" err="1"/>
              <a:t>MxDR</a:t>
            </a:r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Er waren over de tijd geen</a:t>
            </a:r>
            <a:r>
              <a:rPr lang="nl-NL" baseline="0" dirty="0"/>
              <a:t> significante verschillen in de domeinen emotioneel &amp; seksueel functioneren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baseline="0" dirty="0"/>
          </a:p>
          <a:p>
            <a:pPr marL="0" indent="0">
              <a:buFontTx/>
              <a:buNone/>
            </a:pPr>
            <a:r>
              <a:rPr lang="nl-NL" baseline="0" dirty="0"/>
              <a:t>---------------------------------------------------------------------------------------------------</a:t>
            </a:r>
          </a:p>
          <a:p>
            <a:pPr marL="0" indent="0">
              <a:buFontTx/>
              <a:buNone/>
            </a:pPr>
            <a:r>
              <a:rPr lang="nl-NL" baseline="0" dirty="0"/>
              <a:t>Gemiddelde verschillen in het kader van minimaal klinisch relevante verschillen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baseline="0" dirty="0"/>
              <a:t>Lichaamsbeeld: geen domein-specifieke MID: 5-10 wordt meestal aangehouden voor verschillen in het algemeen bij </a:t>
            </a:r>
            <a:r>
              <a:rPr lang="nl-NL" baseline="0" dirty="0" err="1"/>
              <a:t>PROs</a:t>
            </a:r>
            <a:endParaRPr lang="nl-NL" baseline="0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baseline="0" dirty="0"/>
              <a:t>Kort na operatie: MD 10.6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l-NL" dirty="0"/>
              <a:t>Korte termijn: MD 13.3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l-NL" dirty="0"/>
              <a:t>Lange termijn: MD: 8.5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baseline="0" dirty="0"/>
              <a:t>Kwaliteit van leven: wel domein-specifieke MID: 7 voor algemene contrasten, 4 voor cross-</a:t>
            </a:r>
            <a:r>
              <a:rPr lang="nl-NL" baseline="0" dirty="0" err="1"/>
              <a:t>sectionele</a:t>
            </a:r>
            <a:r>
              <a:rPr lang="nl-NL" baseline="0" dirty="0"/>
              <a:t> </a:t>
            </a:r>
            <a:r>
              <a:rPr lang="nl-NL" baseline="0" dirty="0" err="1"/>
              <a:t>groepsveschillen</a:t>
            </a:r>
            <a:r>
              <a:rPr lang="nl-NL" baseline="0" dirty="0"/>
              <a:t>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baseline="0" dirty="0"/>
              <a:t>Kort na operatie: MD 7.0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baseline="0" dirty="0"/>
              <a:t>Fysiek functioneren: wel domein-specifieke MID: 5 voor algemene contrasten, 5 voor cross-</a:t>
            </a:r>
            <a:r>
              <a:rPr lang="nl-NL" baseline="0" dirty="0" err="1"/>
              <a:t>sectionele</a:t>
            </a:r>
            <a:r>
              <a:rPr lang="nl-NL" baseline="0" dirty="0"/>
              <a:t> </a:t>
            </a:r>
            <a:r>
              <a:rPr lang="nl-NL" baseline="0" dirty="0" err="1"/>
              <a:t>groepsveschillen</a:t>
            </a:r>
            <a:r>
              <a:rPr lang="nl-NL" baseline="0" dirty="0"/>
              <a:t>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baseline="0" dirty="0"/>
              <a:t>Kort na operatie: MD 6.0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baseline="0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66312-00BF-43DA-A784-39AB6AB0EB14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2055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FD2D-E339-48D0-8E51-8C7BC4E3C46A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4154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DD6E2-2C74-A7F7-828C-B01785DBD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BD76FB-9EF4-DADD-6685-3A7D983817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330F69-0CB2-C2A3-5084-4E2910F8CE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Dit dashboard was </a:t>
            </a:r>
            <a:r>
              <a:rPr lang="en-GB" dirty="0" err="1"/>
              <a:t>gericht</a:t>
            </a:r>
            <a:r>
              <a:rPr lang="en-GB" dirty="0"/>
              <a:t> op 1 van de 5 </a:t>
            </a:r>
            <a:r>
              <a:rPr lang="en-GB" dirty="0" err="1"/>
              <a:t>samen</a:t>
            </a:r>
            <a:r>
              <a:rPr lang="en-GB" dirty="0"/>
              <a:t> </a:t>
            </a:r>
            <a:r>
              <a:rPr lang="en-GB" dirty="0" err="1"/>
              <a:t>beslis</a:t>
            </a:r>
            <a:r>
              <a:rPr lang="en-GB" dirty="0"/>
              <a:t> </a:t>
            </a:r>
            <a:r>
              <a:rPr lang="en-GB" dirty="0" err="1"/>
              <a:t>momenten</a:t>
            </a:r>
            <a:r>
              <a:rPr lang="en-GB" dirty="0"/>
              <a:t>, </a:t>
            </a:r>
            <a:r>
              <a:rPr lang="en-GB" dirty="0" err="1"/>
              <a:t>en</a:t>
            </a:r>
            <a:r>
              <a:rPr lang="en-GB" dirty="0"/>
              <a:t> intern </a:t>
            </a:r>
            <a:r>
              <a:rPr lang="en-GB" dirty="0" err="1"/>
              <a:t>getest</a:t>
            </a:r>
            <a:r>
              <a:rPr lang="en-GB" dirty="0"/>
              <a:t> met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gebruikerspanel</a:t>
            </a:r>
            <a:r>
              <a:rPr lang="en-GB" dirty="0"/>
              <a:t> (</a:t>
            </a:r>
            <a:r>
              <a:rPr lang="en-GB" dirty="0" err="1"/>
              <a:t>bijvoorbeeld</a:t>
            </a:r>
            <a:r>
              <a:rPr lang="en-GB" dirty="0"/>
              <a:t> </a:t>
            </a:r>
            <a:r>
              <a:rPr lang="en-GB" dirty="0" err="1"/>
              <a:t>passende</a:t>
            </a:r>
            <a:r>
              <a:rPr lang="en-GB" dirty="0"/>
              <a:t> </a:t>
            </a:r>
            <a:r>
              <a:rPr lang="en-GB" dirty="0" err="1"/>
              <a:t>vorm</a:t>
            </a:r>
            <a:r>
              <a:rPr lang="en-GB" dirty="0"/>
              <a:t>/</a:t>
            </a:r>
            <a:r>
              <a:rPr lang="en-GB" dirty="0" err="1"/>
              <a:t>uitstraling</a:t>
            </a:r>
            <a:r>
              <a:rPr lang="en-GB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ECCF6-C59E-240E-37A8-017573F3CA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FD2D-E339-48D0-8E51-8C7BC4E3C46A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7761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1E098E-18CB-419F-2188-B9FA0332E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2161224-4CF8-549B-52EE-D17D1F3304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2485028-4720-3A1F-1372-70B6DA015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33F0A-0BC5-A544-8EC1-A8EB1EE765F7}" type="datetimeFigureOut">
              <a:rPr lang="nl-NL" smtClean="0"/>
              <a:t>15-6-2026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6CD23B-2B2F-F85A-92AE-D61AF3E07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2B5D94D-B99D-460C-FBD2-4B21D7B74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4A9C-A486-8F44-8841-0C0F2E1A604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7799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EE1D0D-365C-A0E0-B78F-14E78B71D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AB9506D-1EE8-CA12-7677-25D6917F94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F33710-0903-CB03-A77C-DA913286F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33F0A-0BC5-A544-8EC1-A8EB1EE765F7}" type="datetimeFigureOut">
              <a:rPr lang="nl-NL" smtClean="0"/>
              <a:t>15-6-2026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7CD77AB-8932-AAF9-3D19-245AF2D7F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BF28C42-8DA7-0C12-0384-BC9B3C66E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4A9C-A486-8F44-8841-0C0F2E1A604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2770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90FC6F3-70E6-AE81-88BF-1B35E9B15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5DE9792-9677-55B2-8E53-7923D285F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289A909-5F4C-DFCB-A8D5-97F33A436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33F0A-0BC5-A544-8EC1-A8EB1EE765F7}" type="datetimeFigureOut">
              <a:rPr lang="nl-NL" smtClean="0"/>
              <a:t>15-6-2026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41907A-220A-E3E5-3F79-33A8F9988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584B1D4-EC35-C695-8448-A226801D2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4A9C-A486-8F44-8841-0C0F2E1A604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8582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dia met subtitel zonder beeld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000C631D-7D1E-4BF9-8076-5DD575ADF468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695" t="13983" r="696"/>
          <a:stretch/>
        </p:blipFill>
        <p:spPr>
          <a:xfrm>
            <a:off x="1" y="-1"/>
            <a:ext cx="12192000" cy="5899015"/>
          </a:xfrm>
          <a:prstGeom prst="rect">
            <a:avLst/>
          </a:prstGeom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F441F434-2751-4438-ACB6-688DC0C991C1}"/>
              </a:ext>
            </a:extLst>
          </p:cNvPr>
          <p:cNvSpPr/>
          <p:nvPr userDrawn="1"/>
        </p:nvSpPr>
        <p:spPr>
          <a:xfrm>
            <a:off x="-3432629" y="-2157046"/>
            <a:ext cx="19057258" cy="111720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113889-AFCA-4093-B2D6-16B70FE853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2760" y="2286197"/>
            <a:ext cx="8333981" cy="1123949"/>
          </a:xfrm>
        </p:spPr>
        <p:txBody>
          <a:bodyPr anchor="b" anchorCtr="0">
            <a:noAutofit/>
          </a:bodyPr>
          <a:lstStyle>
            <a:lvl1pPr>
              <a:lnSpc>
                <a:spcPct val="80000"/>
              </a:lnSpc>
              <a:defRPr sz="4800" spc="-60" baseline="0"/>
            </a:lvl1pPr>
          </a:lstStyle>
          <a:p>
            <a:r>
              <a:rPr lang="en-US" noProof="0" dirty="0"/>
              <a:t>Click to add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5FE09E1-CDD2-49F2-957D-83704BDDC2F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9119" y="5878102"/>
            <a:ext cx="2419349" cy="701717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5561910B-0F77-4725-A1EF-D3A8E72E8A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2760" y="4624705"/>
            <a:ext cx="8333980" cy="232858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spcAft>
                <a:spcPts val="0"/>
              </a:spcAft>
              <a:defRPr sz="2300"/>
            </a:lvl1pPr>
          </a:lstStyle>
          <a:p>
            <a:pPr lvl="0"/>
            <a:r>
              <a:rPr lang="en-US" noProof="0" dirty="0"/>
              <a:t>Click to add department and date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2B742893-A322-42FE-BB18-3688140C9B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22761" y="3784712"/>
            <a:ext cx="8333980" cy="590400"/>
          </a:xfrm>
        </p:spPr>
        <p:txBody>
          <a:bodyPr/>
          <a:lstStyle>
            <a:lvl1pPr>
              <a:defRPr sz="4800" spc="-6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2" name="Rectangle 106">
            <a:extLst>
              <a:ext uri="{FF2B5EF4-FFF2-40B4-BE49-F238E27FC236}">
                <a16:creationId xmlns:a16="http://schemas.microsoft.com/office/drawing/2014/main" id="{4E9468D3-65FE-4F62-B240-E99F03BAB3C5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463800" y="5269721"/>
            <a:ext cx="2329217" cy="15882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44000" tIns="144000" rIns="144000" bIns="18000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1413" algn="l"/>
              </a:tabLst>
              <a:defRPr/>
            </a:pPr>
            <a:r>
              <a:rPr kumimoji="0" lang="en-US" altLang="en-US" sz="11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Reset slide</a:t>
            </a:r>
            <a:endParaRPr kumimoji="0" lang="en-US" altLang="en-US" sz="1000" b="0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141413" algn="l"/>
              </a:tabLst>
              <a:defRPr/>
            </a:pPr>
            <a:r>
              <a:rPr kumimoji="0" lang="en-US" altLang="en-US" sz="1000" b="0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Under the tab 'Home', at the top left of the new slide button, there is a 'Reset' button. If this button is pressed, the slide will reset everything to correct the house style (colors, font sizes, image placement, etc.)</a:t>
            </a:r>
          </a:p>
        </p:txBody>
      </p:sp>
    </p:spTree>
    <p:extLst>
      <p:ext uri="{BB962C8B-B14F-4D97-AF65-F5344CB8AC3E}">
        <p14:creationId xmlns:p14="http://schemas.microsoft.com/office/powerpoint/2010/main" val="2385287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13889-AFCA-4093-B2D6-16B70FE853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25" y="457495"/>
            <a:ext cx="10975975" cy="659242"/>
          </a:xfrm>
        </p:spPr>
        <p:txBody>
          <a:bodyPr/>
          <a:lstStyle/>
          <a:p>
            <a:r>
              <a:rPr lang="en-US" noProof="0" dirty="0"/>
              <a:t>Click to add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E6683DB6-B943-4CFE-A5AE-48FA906A57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5" y="1530000"/>
            <a:ext cx="10966451" cy="4320000"/>
          </a:xfr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b="1">
                <a:solidFill>
                  <a:schemeClr val="tx2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2pPr>
            <a:lvl3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/>
            </a:lvl3pPr>
            <a:lvl4pPr marL="2700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5400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8100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10800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7pPr>
          </a:lstStyle>
          <a:p>
            <a:pPr lvl="0"/>
            <a:r>
              <a:rPr lang="en-US" noProof="0" dirty="0"/>
              <a:t>Click to add heading</a:t>
            </a:r>
          </a:p>
          <a:p>
            <a:pPr lvl="1"/>
            <a:r>
              <a:rPr lang="en-US" noProof="0" dirty="0"/>
              <a:t>Sub-heading</a:t>
            </a:r>
          </a:p>
          <a:p>
            <a:pPr lvl="2"/>
            <a:r>
              <a:rPr lang="en-US" noProof="0" dirty="0"/>
              <a:t>Body text</a:t>
            </a:r>
          </a:p>
          <a:p>
            <a:pPr lvl="3"/>
            <a:r>
              <a:rPr lang="en-US" noProof="0" dirty="0"/>
              <a:t>Bullet level 1</a:t>
            </a:r>
          </a:p>
          <a:p>
            <a:pPr lvl="4"/>
            <a:r>
              <a:rPr lang="en-US" noProof="0" dirty="0"/>
              <a:t>Bullet level 2</a:t>
            </a:r>
          </a:p>
          <a:p>
            <a:pPr lvl="5"/>
            <a:r>
              <a:rPr lang="en-US" noProof="0" dirty="0"/>
              <a:t>Bullet level 3</a:t>
            </a:r>
          </a:p>
          <a:p>
            <a:pPr lvl="6"/>
            <a:r>
              <a:rPr lang="en-US" noProof="0" dirty="0"/>
              <a:t>Bullet level 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165EC0-D73C-4C51-9202-7CAC512A7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95573-6125-40C3-AA0C-3AC6CFB9F86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79B413D-CF53-4D76-955F-4F5EC88D462F}"/>
              </a:ext>
            </a:extLst>
          </p:cNvPr>
          <p:cNvGrpSpPr/>
          <p:nvPr userDrawn="1"/>
        </p:nvGrpSpPr>
        <p:grpSpPr>
          <a:xfrm>
            <a:off x="-2463800" y="0"/>
            <a:ext cx="2329217" cy="3010976"/>
            <a:chOff x="-2463800" y="0"/>
            <a:chExt cx="2329217" cy="3010976"/>
          </a:xfrm>
        </p:grpSpPr>
        <p:sp>
          <p:nvSpPr>
            <p:cNvPr id="14" name="Rectangle 106">
              <a:extLst>
                <a:ext uri="{FF2B5EF4-FFF2-40B4-BE49-F238E27FC236}">
                  <a16:creationId xmlns:a16="http://schemas.microsoft.com/office/drawing/2014/main" id="{2741AA3F-90EC-40A8-BCA8-6BCC196679AD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-2463800" y="0"/>
              <a:ext cx="2329217" cy="301097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wrap="square" lIns="144000" tIns="144000" rIns="144000" bIns="180000" anchor="t">
              <a:spAutoFit/>
            </a:bodyPr>
            <a:lstStyle/>
            <a:p>
              <a:pPr marL="0" indent="0">
                <a:lnSpc>
                  <a:spcPct val="95000"/>
                </a:lnSpc>
                <a:spcBef>
                  <a:spcPts val="600"/>
                </a:spcBef>
                <a:tabLst>
                  <a:tab pos="1141413" algn="l"/>
                </a:tabLst>
              </a:pPr>
              <a:r>
                <a:rPr lang="en-US" altLang="en-US" sz="1100" b="1" spc="-10" baseline="0" noProof="0" dirty="0">
                  <a:solidFill>
                    <a:schemeClr val="tx1"/>
                  </a:solidFill>
                  <a:latin typeface="+mn-lt"/>
                </a:rPr>
                <a:t>Create heading, </a:t>
              </a:r>
              <a:br>
                <a:rPr lang="en-US" altLang="en-US" sz="1100" b="1" spc="-10" baseline="0" noProof="0" dirty="0">
                  <a:solidFill>
                    <a:schemeClr val="tx1"/>
                  </a:solidFill>
                  <a:latin typeface="+mn-lt"/>
                </a:rPr>
              </a:br>
              <a:r>
                <a:rPr lang="en-US" altLang="en-US" sz="1100" b="1" spc="-10" baseline="0" noProof="0" dirty="0">
                  <a:solidFill>
                    <a:schemeClr val="tx1"/>
                  </a:solidFill>
                  <a:latin typeface="+mn-lt"/>
                </a:rPr>
                <a:t>sub-heading or bullets</a:t>
              </a:r>
            </a:p>
            <a:p>
              <a:pPr marL="144000" marR="0" lvl="0" indent="-144000" algn="l" defTabSz="914400" rtl="0" eaLnBrk="1" fontAlgn="auto" latinLnBrk="0" hangingPunct="1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>
                  <a:tab pos="1141413" algn="l"/>
                </a:tabLst>
                <a:defRPr/>
              </a:pPr>
              <a:r>
                <a:rPr lang="en-US" altLang="en-US" sz="1000" spc="-10" baseline="0" noProof="0" dirty="0">
                  <a:solidFill>
                    <a:schemeClr val="tx1"/>
                  </a:solidFill>
                  <a:latin typeface="+mn-lt"/>
                </a:rPr>
                <a:t>Via ‘</a:t>
              </a:r>
              <a:r>
                <a:rPr kumimoji="0" lang="en-US" altLang="en-US" sz="1000" b="0" i="0" u="none" strike="noStrike" kern="1200" cap="none" spc="-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Home’ &gt; ‘Paragraph’ you can turn the text into a heading, sub-heading or bullets in the correct corporate identity </a:t>
              </a:r>
            </a:p>
            <a:p>
              <a:pPr marL="144000" marR="0" lvl="0" indent="-144000" algn="l" defTabSz="914400" rtl="0" eaLnBrk="1" fontAlgn="auto" latinLnBrk="0" hangingPunct="1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>
                  <a:tab pos="1141413" algn="l"/>
                </a:tabLst>
                <a:defRPr/>
              </a:pPr>
              <a:endParaRPr kumimoji="0" lang="en-US" altLang="en-US" sz="1000" b="0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  <a:p>
              <a:pPr marL="144000" marR="0" lvl="0" indent="-144000" algn="l" defTabSz="914400" rtl="0" eaLnBrk="1" fontAlgn="auto" latinLnBrk="0" hangingPunct="1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>
                  <a:tab pos="1141413" algn="l"/>
                </a:tabLst>
                <a:defRPr/>
              </a:pPr>
              <a:endParaRPr kumimoji="0" lang="en-US" altLang="en-US" sz="1000" b="0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  <a:p>
              <a:pPr marL="144000" marR="0" lvl="0" indent="-144000" algn="l" defTabSz="914400" rtl="0" eaLnBrk="1" fontAlgn="auto" latinLnBrk="0" hangingPunct="1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>
                  <a:tab pos="1141413" algn="l"/>
                </a:tabLst>
                <a:defRPr/>
              </a:pPr>
              <a:endParaRPr kumimoji="0" lang="en-US" altLang="en-US" sz="1000" b="0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  <a:p>
              <a:pPr marL="144000" marR="0" lvl="0" indent="-144000" algn="l" defTabSz="914400" rtl="0" eaLnBrk="1" fontAlgn="auto" latinLnBrk="0" hangingPunct="1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>
                  <a:tab pos="1141413" algn="l"/>
                </a:tabLst>
                <a:defRPr/>
              </a:pPr>
              <a:r>
                <a:rPr kumimoji="0" lang="en-US" altLang="en-US" sz="1000" b="0" i="0" u="none" strike="noStrike" kern="1200" cap="none" spc="-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Stand in front of the text you want to change</a:t>
              </a:r>
            </a:p>
            <a:p>
              <a:pPr marL="144000" marR="0" lvl="0" indent="-144000" algn="l" defTabSz="914400" rtl="0" eaLnBrk="1" fontAlgn="auto" latinLnBrk="0" hangingPunct="1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>
                  <a:tab pos="1141413" algn="l"/>
                </a:tabLst>
                <a:defRPr/>
              </a:pPr>
              <a:r>
                <a:rPr kumimoji="0" lang="en-US" altLang="en-US" sz="1000" b="0" i="0" u="none" strike="noStrike" kern="1200" cap="none" spc="-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With the arrow to the left, you decrease the level. With the arrow to the right, you increase the level</a:t>
              </a:r>
              <a:endParaRPr lang="en-US" altLang="en-US" sz="1000" spc="-10" baseline="0" noProof="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EF3BE31-3190-4440-95F6-C39357BC1AF3}"/>
                </a:ext>
              </a:extLst>
            </p:cNvPr>
            <p:cNvGrpSpPr/>
            <p:nvPr userDrawn="1"/>
          </p:nvGrpSpPr>
          <p:grpSpPr>
            <a:xfrm>
              <a:off x="-2318863" y="1175951"/>
              <a:ext cx="1847751" cy="535742"/>
              <a:chOff x="-2108199" y="2679700"/>
              <a:chExt cx="2091530" cy="606424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9417E91-143A-4F5E-BAC2-48336D07E6F8}"/>
                  </a:ext>
                </a:extLst>
              </p:cNvPr>
              <p:cNvGrpSpPr/>
              <p:nvPr userDrawn="1"/>
            </p:nvGrpSpPr>
            <p:grpSpPr>
              <a:xfrm>
                <a:off x="-2108199" y="2679700"/>
                <a:ext cx="2091530" cy="606424"/>
                <a:chOff x="-2108199" y="2679700"/>
                <a:chExt cx="2091530" cy="606424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ABDC6C48-5AD7-438E-BC8F-E7F1CEBDE9EC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2"/>
                <a:srcRect l="30516" t="6122" r="52329" b="84764"/>
                <a:stretch/>
              </p:blipFill>
              <p:spPr>
                <a:xfrm>
                  <a:off x="-2108199" y="2679700"/>
                  <a:ext cx="2091530" cy="606424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9" name="Rectangle 21">
                  <a:extLst>
                    <a:ext uri="{FF2B5EF4-FFF2-40B4-BE49-F238E27FC236}">
                      <a16:creationId xmlns:a16="http://schemas.microsoft.com/office/drawing/2014/main" id="{FF9D7A65-E097-4A8C-B529-EF723C6090B9}"/>
                    </a:ext>
                  </a:extLst>
                </p:cNvPr>
                <p:cNvSpPr/>
                <p:nvPr userDrawn="1"/>
              </p:nvSpPr>
              <p:spPr bwMode="gray">
                <a:xfrm>
                  <a:off x="-1562511" y="2752725"/>
                  <a:ext cx="305212" cy="140494"/>
                </a:xfrm>
                <a:prstGeom prst="rect">
                  <a:avLst/>
                </a:prstGeom>
                <a:solidFill>
                  <a:srgbClr val="92D050">
                    <a:alpha val="30000"/>
                  </a:srgbClr>
                </a:solidFill>
                <a:ln w="6350"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t" anchorCtr="0"/>
                <a:lstStyle/>
                <a:p>
                  <a:pPr algn="l"/>
                  <a:endParaRPr lang="nl-NL" dirty="0" err="1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7" name="Graphic 19" descr="Close with solid fill">
                <a:extLst>
                  <a:ext uri="{FF2B5EF4-FFF2-40B4-BE49-F238E27FC236}">
                    <a16:creationId xmlns:a16="http://schemas.microsoft.com/office/drawing/2014/main" id="{1FFE551A-C174-445B-90F3-91A4016493B7}"/>
                  </a:ext>
                </a:extLst>
              </p:cNvPr>
              <p:cNvSpPr/>
              <p:nvPr/>
            </p:nvSpPr>
            <p:spPr>
              <a:xfrm>
                <a:off x="-2079108" y="2753835"/>
                <a:ext cx="140400" cy="140400"/>
              </a:xfrm>
              <a:custGeom>
                <a:avLst/>
                <a:gdLst>
                  <a:gd name="connsiteX0" fmla="*/ 674370 w 674370"/>
                  <a:gd name="connsiteY0" fmla="*/ 80963 h 674370"/>
                  <a:gd name="connsiteX1" fmla="*/ 593408 w 674370"/>
                  <a:gd name="connsiteY1" fmla="*/ 0 h 674370"/>
                  <a:gd name="connsiteX2" fmla="*/ 337185 w 674370"/>
                  <a:gd name="connsiteY2" fmla="*/ 256223 h 674370"/>
                  <a:gd name="connsiteX3" fmla="*/ 80963 w 674370"/>
                  <a:gd name="connsiteY3" fmla="*/ 0 h 674370"/>
                  <a:gd name="connsiteX4" fmla="*/ 0 w 674370"/>
                  <a:gd name="connsiteY4" fmla="*/ 80963 h 674370"/>
                  <a:gd name="connsiteX5" fmla="*/ 256223 w 674370"/>
                  <a:gd name="connsiteY5" fmla="*/ 337185 h 674370"/>
                  <a:gd name="connsiteX6" fmla="*/ 0 w 674370"/>
                  <a:gd name="connsiteY6" fmla="*/ 593408 h 674370"/>
                  <a:gd name="connsiteX7" fmla="*/ 80963 w 674370"/>
                  <a:gd name="connsiteY7" fmla="*/ 674370 h 674370"/>
                  <a:gd name="connsiteX8" fmla="*/ 337185 w 674370"/>
                  <a:gd name="connsiteY8" fmla="*/ 418148 h 674370"/>
                  <a:gd name="connsiteX9" fmla="*/ 593408 w 674370"/>
                  <a:gd name="connsiteY9" fmla="*/ 674370 h 674370"/>
                  <a:gd name="connsiteX10" fmla="*/ 674370 w 674370"/>
                  <a:gd name="connsiteY10" fmla="*/ 593408 h 674370"/>
                  <a:gd name="connsiteX11" fmla="*/ 418148 w 674370"/>
                  <a:gd name="connsiteY11" fmla="*/ 337185 h 674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4370" h="674370">
                    <a:moveTo>
                      <a:pt x="674370" y="80963"/>
                    </a:moveTo>
                    <a:lnTo>
                      <a:pt x="593408" y="0"/>
                    </a:lnTo>
                    <a:lnTo>
                      <a:pt x="337185" y="256223"/>
                    </a:lnTo>
                    <a:lnTo>
                      <a:pt x="80963" y="0"/>
                    </a:lnTo>
                    <a:lnTo>
                      <a:pt x="0" y="80963"/>
                    </a:lnTo>
                    <a:lnTo>
                      <a:pt x="256223" y="337185"/>
                    </a:lnTo>
                    <a:lnTo>
                      <a:pt x="0" y="593408"/>
                    </a:lnTo>
                    <a:lnTo>
                      <a:pt x="80963" y="674370"/>
                    </a:lnTo>
                    <a:lnTo>
                      <a:pt x="337185" y="418148"/>
                    </a:lnTo>
                    <a:lnTo>
                      <a:pt x="593408" y="674370"/>
                    </a:lnTo>
                    <a:lnTo>
                      <a:pt x="674370" y="593408"/>
                    </a:lnTo>
                    <a:lnTo>
                      <a:pt x="418148" y="337185"/>
                    </a:lnTo>
                    <a:close/>
                  </a:path>
                </a:pathLst>
              </a:custGeom>
              <a:solidFill>
                <a:srgbClr val="FF0000">
                  <a:alpha val="30000"/>
                </a:srgbClr>
              </a:solidFill>
              <a:ln w="6350" cap="flat">
                <a:solidFill>
                  <a:srgbClr val="FF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01483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20B8CDF4-463C-49A4-AB31-5818F8BEE00B}"/>
              </a:ext>
            </a:extLst>
          </p:cNvPr>
          <p:cNvSpPr/>
          <p:nvPr userDrawn="1"/>
        </p:nvSpPr>
        <p:spPr>
          <a:xfrm>
            <a:off x="-3432629" y="-2157046"/>
            <a:ext cx="19057258" cy="111720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432A31-AC2C-42F8-AA98-FE17AEF8BD4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76264" y="6053515"/>
            <a:ext cx="1591200" cy="46151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9997C1-E4B4-4F6A-A6B6-B0F7679BF5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95573-6125-40C3-AA0C-3AC6CFB9F86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106">
            <a:extLst>
              <a:ext uri="{FF2B5EF4-FFF2-40B4-BE49-F238E27FC236}">
                <a16:creationId xmlns:a16="http://schemas.microsoft.com/office/drawing/2014/main" id="{D826F394-93B2-42BA-B2DF-9C07ADC6E80D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-2463800" y="5269721"/>
            <a:ext cx="2329217" cy="15882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144000" tIns="144000" rIns="144000" bIns="18000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1413" algn="l"/>
              </a:tabLst>
              <a:defRPr/>
            </a:pPr>
            <a:r>
              <a:rPr kumimoji="0" lang="en-US" altLang="en-US" sz="1100" b="1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Reset slide</a:t>
            </a:r>
            <a:endParaRPr kumimoji="0" lang="en-US" altLang="en-US" sz="1000" b="0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141413" algn="l"/>
              </a:tabLst>
              <a:defRPr/>
            </a:pPr>
            <a:r>
              <a:rPr kumimoji="0" lang="en-US" altLang="en-US" sz="1000" b="0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Under the tab 'Home', at the top left of the new slide button, there is a 'Reset' button. If this button is pressed, the slide will reset everything to correct the house style (colors, font sizes, image placement, etc.)</a:t>
            </a:r>
          </a:p>
        </p:txBody>
      </p:sp>
    </p:spTree>
    <p:extLst>
      <p:ext uri="{BB962C8B-B14F-4D97-AF65-F5344CB8AC3E}">
        <p14:creationId xmlns:p14="http://schemas.microsoft.com/office/powerpoint/2010/main" val="3526991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3"/>
          <p:cNvSpPr>
            <a:spLocks noGrp="1"/>
          </p:cNvSpPr>
          <p:nvPr>
            <p:ph sz="half" idx="13"/>
          </p:nvPr>
        </p:nvSpPr>
        <p:spPr>
          <a:xfrm>
            <a:off x="967758" y="1291445"/>
            <a:ext cx="10055841" cy="4890279"/>
          </a:xfrm>
          <a:prstGeom prst="rect">
            <a:avLst/>
          </a:prstGeom>
        </p:spPr>
        <p:txBody>
          <a:bodyPr/>
          <a:lstStyle>
            <a:lvl1pPr>
              <a:defRPr sz="2000" baseline="0">
                <a:latin typeface="Segoe UI"/>
              </a:defRPr>
            </a:lvl1pPr>
            <a:lvl2pPr>
              <a:defRPr sz="2000" baseline="0">
                <a:latin typeface="Segoe UI"/>
              </a:defRPr>
            </a:lvl2pPr>
            <a:lvl3pPr>
              <a:defRPr sz="2000" baseline="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err="1"/>
              <a:t>Klik</a:t>
            </a:r>
            <a:r>
              <a:rPr lang="en-US" noProof="0" dirty="0"/>
              <a:t> om de </a:t>
            </a:r>
            <a:r>
              <a:rPr lang="en-US" noProof="0" dirty="0" err="1"/>
              <a:t>tekststijl</a:t>
            </a:r>
            <a:r>
              <a:rPr lang="en-US" noProof="0" dirty="0"/>
              <a:t> van het model </a:t>
            </a:r>
            <a:r>
              <a:rPr lang="en-US" noProof="0" dirty="0" err="1"/>
              <a:t>te</a:t>
            </a:r>
            <a:r>
              <a:rPr lang="en-US" noProof="0" dirty="0"/>
              <a:t> </a:t>
            </a:r>
            <a:r>
              <a:rPr lang="en-US" noProof="0" dirty="0" err="1"/>
              <a:t>bewerken</a:t>
            </a:r>
            <a:endParaRPr lang="en-US" noProof="0" dirty="0"/>
          </a:p>
          <a:p>
            <a:pPr lvl="1"/>
            <a:r>
              <a:rPr lang="en-US" noProof="0" dirty="0" err="1"/>
              <a:t>Tweede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Derde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986160" y="371690"/>
            <a:ext cx="10057680" cy="817022"/>
          </a:xfrm>
          <a:prstGeom prst="rect">
            <a:avLst/>
          </a:prstGeom>
        </p:spPr>
        <p:txBody>
          <a:bodyPr/>
          <a:lstStyle>
            <a:lvl1pPr>
              <a:defRPr sz="2800" b="1" i="0">
                <a:latin typeface="Segoe UI"/>
              </a:defRPr>
            </a:lvl1pPr>
          </a:lstStyle>
          <a:p>
            <a:r>
              <a:rPr lang="en-US" noProof="0" dirty="0" err="1"/>
              <a:t>Titelstijl</a:t>
            </a:r>
            <a:r>
              <a:rPr lang="en-US" noProof="0" dirty="0"/>
              <a:t> van model </a:t>
            </a:r>
            <a:r>
              <a:rPr lang="en-US" noProof="0" dirty="0" err="1"/>
              <a:t>bewerken</a:t>
            </a:r>
            <a:endParaRPr lang="en-US" noProof="0" dirty="0"/>
          </a:p>
        </p:txBody>
      </p:sp>
      <p:sp>
        <p:nvSpPr>
          <p:cNvPr id="5" name="Tijdelijke aanduiding voor voettekst 5"/>
          <p:cNvSpPr>
            <a:spLocks noGrp="1"/>
          </p:cNvSpPr>
          <p:nvPr>
            <p:ph type="ftr" sz="quarter" idx="15"/>
          </p:nvPr>
        </p:nvSpPr>
        <p:spPr>
          <a:xfrm>
            <a:off x="967317" y="6173789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Segoe UI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7394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le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eren 9"/>
          <p:cNvGrpSpPr>
            <a:grpSpLocks/>
          </p:cNvGrpSpPr>
          <p:nvPr/>
        </p:nvGrpSpPr>
        <p:grpSpPr bwMode="auto">
          <a:xfrm>
            <a:off x="9457267" y="5886452"/>
            <a:ext cx="2741084" cy="984249"/>
            <a:chOff x="7092280" y="4414232"/>
            <a:chExt cx="2057266" cy="738150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7238666" y="5106663"/>
              <a:ext cx="1910880" cy="45719"/>
              <a:chOff x="3978247" y="5494178"/>
              <a:chExt cx="3293256" cy="140901"/>
            </a:xfrm>
          </p:grpSpPr>
          <p:sp>
            <p:nvSpPr>
              <p:cNvPr id="5" name="Rectangle 7"/>
              <p:cNvSpPr>
                <a:spLocks noChangeArrowheads="1"/>
              </p:cNvSpPr>
              <p:nvPr/>
            </p:nvSpPr>
            <p:spPr bwMode="auto">
              <a:xfrm>
                <a:off x="3978247" y="5494178"/>
                <a:ext cx="784124" cy="140901"/>
              </a:xfrm>
              <a:prstGeom prst="rect">
                <a:avLst/>
              </a:prstGeom>
              <a:solidFill>
                <a:srgbClr val="6F01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nl-NL" altLang="nl-NL" sz="2133" baseline="30000">
                  <a:solidFill>
                    <a:srgbClr val="F8F8F8"/>
                  </a:solidFill>
                </a:endParaRPr>
              </a:p>
            </p:txBody>
          </p:sp>
          <p:sp>
            <p:nvSpPr>
              <p:cNvPr id="6" name="Rectangle 8"/>
              <p:cNvSpPr>
                <a:spLocks noChangeArrowheads="1"/>
              </p:cNvSpPr>
              <p:nvPr/>
            </p:nvSpPr>
            <p:spPr bwMode="auto">
              <a:xfrm>
                <a:off x="4817534" y="5494178"/>
                <a:ext cx="784124" cy="140901"/>
              </a:xfrm>
              <a:prstGeom prst="rect">
                <a:avLst/>
              </a:prstGeom>
              <a:solidFill>
                <a:srgbClr val="E94D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nl-NL" altLang="nl-NL" sz="2133" baseline="30000">
                  <a:solidFill>
                    <a:srgbClr val="F8F8F8"/>
                  </a:solidFill>
                </a:endParaRPr>
              </a:p>
            </p:txBody>
          </p:sp>
          <p:sp>
            <p:nvSpPr>
              <p:cNvPr id="7" name="Rectangle 9"/>
              <p:cNvSpPr>
                <a:spLocks noChangeArrowheads="1"/>
              </p:cNvSpPr>
              <p:nvPr/>
            </p:nvSpPr>
            <p:spPr bwMode="auto">
              <a:xfrm>
                <a:off x="5648093" y="5494178"/>
                <a:ext cx="784124" cy="140901"/>
              </a:xfrm>
              <a:prstGeom prst="rect">
                <a:avLst/>
              </a:prstGeom>
              <a:solidFill>
                <a:srgbClr val="139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nl-NL" altLang="nl-NL" sz="2133" baseline="30000">
                  <a:solidFill>
                    <a:srgbClr val="F8F8F8"/>
                  </a:solidFill>
                </a:endParaRPr>
              </a:p>
            </p:txBody>
          </p:sp>
          <p:sp>
            <p:nvSpPr>
              <p:cNvPr id="8" name="Rectangle 10"/>
              <p:cNvSpPr>
                <a:spLocks noChangeArrowheads="1"/>
              </p:cNvSpPr>
              <p:nvPr/>
            </p:nvSpPr>
            <p:spPr bwMode="auto">
              <a:xfrm>
                <a:off x="6487379" y="5494178"/>
                <a:ext cx="784124" cy="140901"/>
              </a:xfrm>
              <a:prstGeom prst="rect">
                <a:avLst/>
              </a:prstGeom>
              <a:solidFill>
                <a:srgbClr val="C100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 eaLnBrk="1" hangingPunct="1"/>
                <a:endParaRPr lang="nl-NL" altLang="nl-NL" sz="2133" baseline="30000">
                  <a:solidFill>
                    <a:srgbClr val="F8F8F8"/>
                  </a:solidFill>
                </a:endParaRPr>
              </a:p>
            </p:txBody>
          </p:sp>
        </p:grpSp>
        <p:pic>
          <p:nvPicPr>
            <p:cNvPr id="4" name="Afbeelding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993"/>
            <a:stretch>
              <a:fillRect/>
            </a:stretch>
          </p:blipFill>
          <p:spPr bwMode="auto">
            <a:xfrm>
              <a:off x="7092280" y="4414232"/>
              <a:ext cx="1960187" cy="585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36690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Titeldia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_placeholder(a) JU 1[PHJU] (JU-Free)">
            <a:extLst>
              <a:ext uri="{FF2B5EF4-FFF2-40B4-BE49-F238E27FC236}">
                <a16:creationId xmlns:a16="http://schemas.microsoft.com/office/drawing/2014/main" id="{CFC01BFC-32E3-42D8-0471-333ED300312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096000" y="0"/>
            <a:ext cx="6096004" cy="6858004"/>
          </a:xfrm>
          <a:custGeom>
            <a:avLst/>
            <a:gdLst>
              <a:gd name="connsiteX0" fmla="*/ 6096000 w 6096004"/>
              <a:gd name="connsiteY0" fmla="*/ 6858000 h 6858004"/>
              <a:gd name="connsiteX1" fmla="*/ 6096004 w 6096004"/>
              <a:gd name="connsiteY1" fmla="*/ 6858000 h 6858004"/>
              <a:gd name="connsiteX2" fmla="*/ 6096004 w 6096004"/>
              <a:gd name="connsiteY2" fmla="*/ 6858004 h 6858004"/>
              <a:gd name="connsiteX3" fmla="*/ 6096000 w 6096004"/>
              <a:gd name="connsiteY3" fmla="*/ 6858004 h 6858004"/>
              <a:gd name="connsiteX4" fmla="*/ 0 w 6096004"/>
              <a:gd name="connsiteY4" fmla="*/ 0 h 6858004"/>
              <a:gd name="connsiteX5" fmla="*/ 6096000 w 6096004"/>
              <a:gd name="connsiteY5" fmla="*/ 0 h 6858004"/>
              <a:gd name="connsiteX6" fmla="*/ 6096000 w 6096004"/>
              <a:gd name="connsiteY6" fmla="*/ 6858000 h 6858004"/>
              <a:gd name="connsiteX7" fmla="*/ 0 w 6096004"/>
              <a:gd name="connsiteY7" fmla="*/ 6858000 h 6858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4" h="6858004">
                <a:moveTo>
                  <a:pt x="6096000" y="6858000"/>
                </a:moveTo>
                <a:lnTo>
                  <a:pt x="6096004" y="6858000"/>
                </a:lnTo>
                <a:lnTo>
                  <a:pt x="6096004" y="6858004"/>
                </a:lnTo>
                <a:lnTo>
                  <a:pt x="6096000" y="6858004"/>
                </a:ln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l-NL"/>
              <a:t>[Afbeelding]</a:t>
            </a:r>
          </a:p>
        </p:txBody>
      </p:sp>
      <p:sp>
        <p:nvSpPr>
          <p:cNvPr id="2" name="Title 2 (JU-Free)">
            <a:extLst>
              <a:ext uri="{FF2B5EF4-FFF2-40B4-BE49-F238E27FC236}">
                <a16:creationId xmlns:a16="http://schemas.microsoft.com/office/drawing/2014/main" id="{56B1AAAC-F8F2-4B30-95E0-2028FB7B6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23900" y="2336799"/>
            <a:ext cx="5041900" cy="1968500"/>
          </a:xfrm>
        </p:spPr>
        <p:txBody>
          <a:bodyPr/>
          <a:lstStyle>
            <a:lvl1pPr>
              <a:lnSpc>
                <a:spcPct val="95000"/>
              </a:lnSpc>
              <a:defRPr sz="3800"/>
            </a:lvl1pPr>
          </a:lstStyle>
          <a:p>
            <a:r>
              <a:rPr lang="nl-NL"/>
              <a:t>[Titel]</a:t>
            </a:r>
            <a:endParaRPr lang="de-DE"/>
          </a:p>
        </p:txBody>
      </p:sp>
      <p:sp>
        <p:nvSpPr>
          <p:cNvPr id="3" name="OnderTitle 3 [PHJU] (JU-Free)"/>
          <p:cNvSpPr>
            <a:spLocks noGrp="1"/>
          </p:cNvSpPr>
          <p:nvPr>
            <p:ph type="subTitle" idx="1" hasCustomPrompt="1"/>
          </p:nvPr>
        </p:nvSpPr>
        <p:spPr bwMode="gray">
          <a:xfrm>
            <a:off x="723900" y="1231900"/>
            <a:ext cx="5041900" cy="1016000"/>
          </a:xfrm>
        </p:spPr>
        <p:txBody>
          <a:bodyPr anchor="b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[Subtitel]</a:t>
            </a:r>
          </a:p>
        </p:txBody>
      </p:sp>
      <p:sp>
        <p:nvSpPr>
          <p:cNvPr id="6" name="Frame 4[PHJU] (JU-Free)">
            <a:extLst>
              <a:ext uri="{FF2B5EF4-FFF2-40B4-BE49-F238E27FC236}">
                <a16:creationId xmlns:a16="http://schemas.microsoft.com/office/drawing/2014/main" id="{C72C7FAD-442F-3B58-9DD7-D9D9E28631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723900" y="6375400"/>
            <a:ext cx="5041900" cy="254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accent1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accent1">
                    <a:lumMod val="100000"/>
                  </a:schemeClr>
                </a:solidFill>
                <a:latin typeface="Verdana" panose="020F050202020403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accent1">
                    <a:lumMod val="100000"/>
                  </a:schemeClr>
                </a:solidFill>
                <a:latin typeface="Verdana" panose="020F050202020403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accent1">
                    <a:lumMod val="100000"/>
                  </a:schemeClr>
                </a:solidFill>
                <a:latin typeface="Verdana" panose="020F050202020403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accent1">
                    <a:lumMod val="100000"/>
                  </a:schemeClr>
                </a:solidFill>
                <a:latin typeface="Verdana" panose="020F050202020403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accent1">
                    <a:lumMod val="100000"/>
                  </a:schemeClr>
                </a:solidFill>
                <a:latin typeface="Verdana" panose="020F050202020403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accent1">
                    <a:lumMod val="100000"/>
                  </a:schemeClr>
                </a:solidFill>
                <a:latin typeface="Verdana" panose="020F050202020403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accent1">
                    <a:lumMod val="100000"/>
                  </a:schemeClr>
                </a:solidFill>
                <a:latin typeface="Verdana" panose="020F050202020403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accent1">
                    <a:lumMod val="100000"/>
                  </a:schemeClr>
                </a:solidFill>
                <a:latin typeface="Verdana" panose="020F0502020204030204" pitchFamily="34" charset="0"/>
              </a:defRPr>
            </a:lvl9pPr>
          </a:lstStyle>
          <a:p>
            <a:pPr lvl="0"/>
            <a:r>
              <a:rPr lang="nl-NL"/>
              <a:t>[auteur | datum]</a:t>
            </a:r>
          </a:p>
          <a:p>
            <a:pPr lvl="0"/>
            <a:r>
              <a:rPr lang="nl-NL"/>
              <a:t>JU-LEVEL1=Standaard</a:t>
            </a:r>
          </a:p>
        </p:txBody>
      </p:sp>
      <p:sp>
        <p:nvSpPr>
          <p:cNvPr id="4" name="Rectangle 5{PHJU} (JU-Free)">
            <a:extLst>
              <a:ext uri="{FF2B5EF4-FFF2-40B4-BE49-F238E27FC236}">
                <a16:creationId xmlns:a16="http://schemas.microsoft.com/office/drawing/2014/main" id="{D2DDCD7E-298D-00F9-C7CE-6E89909F55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66250" y="-11151"/>
            <a:ext cx="2460625" cy="1076325"/>
          </a:xfrm>
          <a:custGeom>
            <a:avLst/>
            <a:gdLst>
              <a:gd name="connsiteX0" fmla="*/ 0 w 2460625"/>
              <a:gd name="connsiteY0" fmla="*/ 0 h 1076325"/>
              <a:gd name="connsiteX1" fmla="*/ 2460625 w 2460625"/>
              <a:gd name="connsiteY1" fmla="*/ 0 h 1076325"/>
              <a:gd name="connsiteX2" fmla="*/ 2460625 w 2460625"/>
              <a:gd name="connsiteY2" fmla="*/ 1076325 h 1076325"/>
              <a:gd name="connsiteX3" fmla="*/ 0 w 2460625"/>
              <a:gd name="connsiteY3" fmla="*/ 1076325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0625" h="1076325">
                <a:moveTo>
                  <a:pt x="0" y="0"/>
                </a:moveTo>
                <a:lnTo>
                  <a:pt x="2460625" y="0"/>
                </a:lnTo>
                <a:lnTo>
                  <a:pt x="2460625" y="1076325"/>
                </a:lnTo>
                <a:lnTo>
                  <a:pt x="0" y="1076325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0" cap="flat" cmpd="sng" algn="ctr">
            <a:solidFill>
              <a:srgbClr val="FFFFF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/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/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/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/>
            </a:lvl5pPr>
          </a:lstStyle>
          <a:p>
            <a:pPr lvl="0"/>
            <a:r>
              <a:rPr lang="nl-NL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369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97ADD1-E24F-8CB2-1186-449DD8339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D993F5-21B5-BCD4-7D0D-A6F3378BE8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C3590EE-315D-5929-189C-987580340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33F0A-0BC5-A544-8EC1-A8EB1EE765F7}" type="datetimeFigureOut">
              <a:rPr lang="nl-NL" smtClean="0"/>
              <a:t>15-6-2026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E0B655A-08F5-3C4D-5BAF-34A88D087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31086B-8C14-778B-71B0-0D327957A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4A9C-A486-8F44-8841-0C0F2E1A604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8620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E7C1E6-F5D9-E659-C88A-DB7D8B3D7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39E24EE-DBA2-A019-C8F6-CEE799D5E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8D8B7D4-43B2-13E4-80B8-E134FA4EF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33F0A-0BC5-A544-8EC1-A8EB1EE765F7}" type="datetimeFigureOut">
              <a:rPr lang="nl-NL" smtClean="0"/>
              <a:t>15-6-2026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5EE759D-43EA-958D-4BA6-3AD6C49BE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A1A522B-8DE2-927C-B2BE-85B348C31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4A9C-A486-8F44-8841-0C0F2E1A604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1997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AF6CCD-B2CF-617D-B09F-CB6A481BD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8D522F5-CF0F-A948-0BB0-8875BD2B5E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741E025-4D66-D8AA-FEAA-0FEB4A2F66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0C77012-E850-3F34-0B5D-6DDC01662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33F0A-0BC5-A544-8EC1-A8EB1EE765F7}" type="datetimeFigureOut">
              <a:rPr lang="nl-NL" smtClean="0"/>
              <a:t>15-6-2026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E2E087C-AC60-BEC9-19E2-E36DDA986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0C60884-D596-2EFE-AB42-F93B53767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4A9C-A486-8F44-8841-0C0F2E1A604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7366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2C31CA-BDE4-FCEB-655F-4EBC28777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CCB6A2E-3E86-852F-0E49-324E0F5A30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354AA3B-AE8A-8ED8-7308-A8080F3BAA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2331643-418C-4749-A286-D39AAC95A8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511A8D6-1D13-FC4A-7832-A101B85F4D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5E9E261-73F9-0B5B-5C3A-3264FDC0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33F0A-0BC5-A544-8EC1-A8EB1EE765F7}" type="datetimeFigureOut">
              <a:rPr lang="nl-NL" smtClean="0"/>
              <a:t>15-6-2026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AFFDA60-ED89-133A-BDDE-1DB759671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32256F6-A820-5D52-F7E2-A2C5EE9DA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4A9C-A486-8F44-8841-0C0F2E1A604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290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7AE5F5-EA91-BA06-6CB2-06459AFBA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76A9F1E-346F-7508-0F18-569051916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33F0A-0BC5-A544-8EC1-A8EB1EE765F7}" type="datetimeFigureOut">
              <a:rPr lang="nl-NL" smtClean="0"/>
              <a:t>15-6-2026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CD6D659-B51A-1C21-7D2F-E1060CA9D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69C773D-9890-9400-3ACC-1E0F2A8EC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4A9C-A486-8F44-8841-0C0F2E1A604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3128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9198234-0EEC-2413-DCDE-FC15F2791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33F0A-0BC5-A544-8EC1-A8EB1EE765F7}" type="datetimeFigureOut">
              <a:rPr lang="nl-NL" smtClean="0"/>
              <a:t>15-6-2026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32096A8-848B-1BAA-7566-CCA6D528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3F3006E-4E35-CCC4-C465-1D9E5D157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4A9C-A486-8F44-8841-0C0F2E1A604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4947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8A4EB2-EC9E-8053-B59A-5784DA799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8AD415-9420-69ED-5294-B5C87C566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4E3FDE9-433A-E372-B03F-0FB5529E87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DAED6AF-D448-6868-0EF0-D60675812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33F0A-0BC5-A544-8EC1-A8EB1EE765F7}" type="datetimeFigureOut">
              <a:rPr lang="nl-NL" smtClean="0"/>
              <a:t>15-6-2026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C5F0904-819F-E2F1-40CB-559C134E7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EB3EA28-9F9B-B1AD-0B61-78F93C819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4A9C-A486-8F44-8841-0C0F2E1A604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4476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EF173E-6D9E-1962-C69F-0CF0A7843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5508C90-E096-E82E-0D3F-A1A013D242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CDE27AC-52CC-E591-E18C-A84A52522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34B0489-8B20-9657-E495-8BA4C735F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33F0A-0BC5-A544-8EC1-A8EB1EE765F7}" type="datetimeFigureOut">
              <a:rPr lang="nl-NL" smtClean="0"/>
              <a:t>15-6-2026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274724E-1AD4-C08A-433E-297687C89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B8C1272-9E02-4FC9-6D91-53E3A23A3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C4A9C-A486-8F44-8841-0C0F2E1A604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1332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BF90AED-B699-0640-C7A6-A3B898D70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D7FF4EF-8A24-C118-149D-27A998B8AA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686DA7-FC4F-B4D9-BE8E-445BE5B0B0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A33F0A-0BC5-A544-8EC1-A8EB1EE765F7}" type="datetimeFigureOut">
              <a:rPr lang="nl-NL" smtClean="0"/>
              <a:t>15-6-2026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4BF40B-B5AA-DCB8-93E9-CDA67F03E1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677B4AF-36A9-80DA-061C-E91199C4D2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2C4A9C-A486-8F44-8841-0C0F2E1A604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6976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4" r:id="rId14"/>
    <p:sldLayoutId id="2147483665" r:id="rId15"/>
    <p:sldLayoutId id="2147483666" r:id="rId16"/>
    <p:sldLayoutId id="214748366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23.svg"/><Relationship Id="rId4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google.nl/url?sa=i&amp;url=https://www.iconfinder.com/icons/285670/calendar_icon&amp;psig=AOvVaw3a6PhdQIkpguzCbeAY2S6r&amp;ust=1583590639207000&amp;source=images&amp;cd=vfe&amp;ved=0CAIQjRxqFwoTCICXsP6EhugCFQAAAAAdAAAAABAE" TargetMode="External"/><Relationship Id="rId5" Type="http://schemas.openxmlformats.org/officeDocument/2006/relationships/image" Target="../media/image25.png"/><Relationship Id="rId4" Type="http://schemas.openxmlformats.org/officeDocument/2006/relationships/image" Target="cid:9efe2add-5018-4a53-aa27-e9e8218c7b5a@umcutrecht.nl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Relationship Id="rId9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svg"/><Relationship Id="rId5" Type="http://schemas.openxmlformats.org/officeDocument/2006/relationships/image" Target="../media/image43.svg"/><Relationship Id="rId10" Type="http://schemas.openxmlformats.org/officeDocument/2006/relationships/image" Target="../media/image48.svg"/><Relationship Id="rId4" Type="http://schemas.openxmlformats.org/officeDocument/2006/relationships/image" Target="../media/image42.svg"/><Relationship Id="rId9" Type="http://schemas.openxmlformats.org/officeDocument/2006/relationships/image" Target="../media/image47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3" Type="http://schemas.openxmlformats.org/officeDocument/2006/relationships/image" Target="../media/image61.png"/><Relationship Id="rId21" Type="http://schemas.openxmlformats.org/officeDocument/2006/relationships/image" Target="../media/image79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19" Type="http://schemas.openxmlformats.org/officeDocument/2006/relationships/image" Target="../media/image77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0.png"/><Relationship Id="rId7" Type="http://schemas.openxmlformats.org/officeDocument/2006/relationships/image" Target="../media/image89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7"/>
          <p:cNvSpPr>
            <a:spLocks noGrp="1"/>
          </p:cNvSpPr>
          <p:nvPr>
            <p:ph type="subTitle" idx="1"/>
          </p:nvPr>
        </p:nvSpPr>
        <p:spPr>
          <a:xfrm>
            <a:off x="858982" y="3602038"/>
            <a:ext cx="9809018" cy="16557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rgbClr val="FF8AD8"/>
                </a:solidFill>
              </a:rPr>
              <a:t>12.5 </a:t>
            </a:r>
            <a:r>
              <a:rPr lang="en-US" sz="3600" dirty="0" err="1">
                <a:solidFill>
                  <a:srgbClr val="FF8AD8"/>
                </a:solidFill>
              </a:rPr>
              <a:t>jaar</a:t>
            </a:r>
            <a:r>
              <a:rPr lang="en-US" sz="3600" dirty="0">
                <a:solidFill>
                  <a:srgbClr val="FF8AD8"/>
                </a:solidFill>
              </a:rPr>
              <a:t> UMBRELLA – wat </a:t>
            </a:r>
            <a:r>
              <a:rPr lang="en-US" sz="3600" dirty="0" err="1">
                <a:solidFill>
                  <a:srgbClr val="FF8AD8"/>
                </a:solidFill>
              </a:rPr>
              <a:t>hebben</a:t>
            </a:r>
            <a:r>
              <a:rPr lang="en-US" sz="3600" dirty="0">
                <a:solidFill>
                  <a:srgbClr val="FF8AD8"/>
                </a:solidFill>
              </a:rPr>
              <a:t> we </a:t>
            </a:r>
            <a:r>
              <a:rPr lang="en-US" sz="3600" dirty="0" err="1">
                <a:solidFill>
                  <a:srgbClr val="FF8AD8"/>
                </a:solidFill>
              </a:rPr>
              <a:t>geleerd</a:t>
            </a:r>
            <a:r>
              <a:rPr lang="en-US" sz="3600" dirty="0">
                <a:solidFill>
                  <a:srgbClr val="FF8AD8"/>
                </a:solidFill>
              </a:rPr>
              <a:t>?</a:t>
            </a:r>
            <a:endParaRPr lang="nl-NL" sz="3200" dirty="0">
              <a:solidFill>
                <a:srgbClr val="FF8AD8"/>
              </a:solidFill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427" y="60224"/>
            <a:ext cx="3490214" cy="2469096"/>
          </a:xfrm>
          <a:prstGeom prst="rect">
            <a:avLst/>
          </a:prstGeom>
        </p:spPr>
      </p:pic>
      <p:pic>
        <p:nvPicPr>
          <p:cNvPr id="10" name="Picture 6" descr="St Antonius Ziekenhuis - ITI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06"/>
          <a:stretch/>
        </p:blipFill>
        <p:spPr bwMode="auto">
          <a:xfrm>
            <a:off x="4633997" y="5511241"/>
            <a:ext cx="2173489" cy="99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Expositie in ziekenhuis ZGT in Hengelo - Lidewij Oli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678" y="5861669"/>
            <a:ext cx="1274698" cy="74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Informatiememorandum en Profielschets Twee leden Raad van Toezicht Alrijne  Zorggroep - PDF Free Downloa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294" y="6009650"/>
            <a:ext cx="1465407" cy="61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Afbeelding met Lettertype, logo, Graphics, symbool&#10;&#10;Automatisch gegenereerde beschrijving">
            <a:extLst>
              <a:ext uri="{FF2B5EF4-FFF2-40B4-BE49-F238E27FC236}">
                <a16:creationId xmlns:a16="http://schemas.microsoft.com/office/drawing/2014/main" id="{6A748E1E-1591-7B4E-F9E4-E673F5D536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566" y="5760305"/>
            <a:ext cx="2362239" cy="89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97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A3896-799A-F53C-9FAC-71A1D1730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schoeisel, persoon, kleding, tekenfilm&#10;&#10;Door AI gegenereerde inhoud is mogelijk onjuist.">
            <a:extLst>
              <a:ext uri="{FF2B5EF4-FFF2-40B4-BE49-F238E27FC236}">
                <a16:creationId xmlns:a16="http://schemas.microsoft.com/office/drawing/2014/main" id="{AA01C0A8-E8F4-84DB-D6F4-E1F4CC507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53" y="1543657"/>
            <a:ext cx="4878805" cy="3770685"/>
          </a:xfrm>
          <a:prstGeom prst="rect">
            <a:avLst/>
          </a:prstGeom>
        </p:spPr>
      </p:pic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79F895FA-9442-405D-7FE6-4F3BDAEFA69C}"/>
              </a:ext>
            </a:extLst>
          </p:cNvPr>
          <p:cNvSpPr txBox="1">
            <a:spLocks/>
          </p:cNvSpPr>
          <p:nvPr/>
        </p:nvSpPr>
        <p:spPr>
          <a:xfrm>
            <a:off x="5673758" y="1423743"/>
            <a:ext cx="10966451" cy="4320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875" indent="-269875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269875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269875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9500" indent="-269875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50000" indent="-27000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20000" indent="-27000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50000"/>
              </a:lnSpc>
              <a:buNone/>
            </a:pPr>
            <a:r>
              <a:rPr lang="nl-NL" sz="3600" b="1" dirty="0">
                <a:solidFill>
                  <a:srgbClr val="FF8AD8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Toestemming</a:t>
            </a:r>
          </a:p>
          <a:p>
            <a:pPr marL="0" lvl="1" indent="0">
              <a:lnSpc>
                <a:spcPct val="150000"/>
              </a:lnSpc>
              <a:buNone/>
            </a:pPr>
            <a:endParaRPr lang="nl-NL" sz="2400" dirty="0">
              <a:solidFill>
                <a:schemeClr val="tx2">
                  <a:lumMod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lvl="1" indent="0">
              <a:lnSpc>
                <a:spcPct val="150000"/>
              </a:lnSpc>
              <a:buNone/>
            </a:pPr>
            <a:r>
              <a:rPr lang="nl-NL" sz="24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Gebruik van medische gegevens </a:t>
            </a:r>
          </a:p>
          <a:p>
            <a:pPr marL="0" lvl="1" indent="0">
              <a:lnSpc>
                <a:spcPct val="150000"/>
              </a:lnSpc>
              <a:buNone/>
            </a:pPr>
            <a:r>
              <a:rPr lang="nl-NL" sz="24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Vragenlijsten (PROMS)</a:t>
            </a:r>
          </a:p>
          <a:p>
            <a:pPr marL="0" lvl="1" indent="0">
              <a:lnSpc>
                <a:spcPct val="150000"/>
              </a:lnSpc>
              <a:buNone/>
            </a:pPr>
            <a:r>
              <a:rPr lang="nl-NL" sz="24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Randomisatie voor toekomstige studies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3998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50FF479-FDEF-1D14-BB15-2B9469BD3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95573-6125-40C3-AA0C-3AC6CFB9F86B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Graphic 6" descr="Groep silhouet">
            <a:extLst>
              <a:ext uri="{FF2B5EF4-FFF2-40B4-BE49-F238E27FC236}">
                <a16:creationId xmlns:a16="http://schemas.microsoft.com/office/drawing/2014/main" id="{8AB85083-AAB2-9FD8-3DFC-7F9F599E44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07035" y="2007433"/>
            <a:ext cx="1421567" cy="1421567"/>
          </a:xfrm>
          <a:prstGeom prst="rect">
            <a:avLst/>
          </a:prstGeom>
        </p:spPr>
      </p:pic>
      <p:pic>
        <p:nvPicPr>
          <p:cNvPr id="9" name="Graphic 8" descr="Taart met effen opvulling">
            <a:extLst>
              <a:ext uri="{FF2B5EF4-FFF2-40B4-BE49-F238E27FC236}">
                <a16:creationId xmlns:a16="http://schemas.microsoft.com/office/drawing/2014/main" id="{2909048B-C6B4-A71D-1A91-F79BCFF2D60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589" y="4480465"/>
            <a:ext cx="1421566" cy="1421566"/>
          </a:xfrm>
          <a:prstGeom prst="rect">
            <a:avLst/>
          </a:prstGeom>
        </p:spPr>
      </p:pic>
      <p:pic>
        <p:nvPicPr>
          <p:cNvPr id="13" name="Graphic 12" descr="Vrouwelijke arts silhouet">
            <a:extLst>
              <a:ext uri="{FF2B5EF4-FFF2-40B4-BE49-F238E27FC236}">
                <a16:creationId xmlns:a16="http://schemas.microsoft.com/office/drawing/2014/main" id="{AB0BCFBF-A8EF-F717-8000-8CB5922A16F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5377" y="4480465"/>
            <a:ext cx="1581459" cy="1581459"/>
          </a:xfrm>
          <a:prstGeom prst="rect">
            <a:avLst/>
          </a:prstGeom>
        </p:spPr>
      </p:pic>
      <p:pic>
        <p:nvPicPr>
          <p:cNvPr id="15" name="Graphic 14" descr="Stopwatch met effen opvulling">
            <a:extLst>
              <a:ext uri="{FF2B5EF4-FFF2-40B4-BE49-F238E27FC236}">
                <a16:creationId xmlns:a16="http://schemas.microsoft.com/office/drawing/2014/main" id="{90130C7C-3FDE-90CC-B6AA-D3A71899AED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24891" y="2137635"/>
            <a:ext cx="1162433" cy="1162433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41D1841C-6DB4-7E15-A409-E7CA59A7B07B}"/>
              </a:ext>
            </a:extLst>
          </p:cNvPr>
          <p:cNvSpPr txBox="1"/>
          <p:nvPr/>
        </p:nvSpPr>
        <p:spPr>
          <a:xfrm>
            <a:off x="2565817" y="2225504"/>
            <a:ext cx="3220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8115</a:t>
            </a:r>
            <a:r>
              <a:rPr lang="nl-NL" sz="2000" dirty="0"/>
              <a:t>deelnemers</a:t>
            </a:r>
          </a:p>
          <a:p>
            <a:endParaRPr lang="nl-NL" sz="2000" dirty="0"/>
          </a:p>
          <a:p>
            <a:r>
              <a:rPr lang="nl-NL" sz="2000" dirty="0"/>
              <a:t>Waarvan 37 mannen 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8C31783-E27F-3406-09E2-870777A6202B}"/>
              </a:ext>
            </a:extLst>
          </p:cNvPr>
          <p:cNvSpPr txBox="1"/>
          <p:nvPr/>
        </p:nvSpPr>
        <p:spPr>
          <a:xfrm>
            <a:off x="8092190" y="2323932"/>
            <a:ext cx="3392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43% 	doen al langer dan 5 </a:t>
            </a:r>
          </a:p>
          <a:p>
            <a:r>
              <a:rPr lang="nl-NL" sz="2000" dirty="0"/>
              <a:t>	jaar mee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66857F5F-9C29-79D7-EB4D-5D81BFBF7136}"/>
              </a:ext>
            </a:extLst>
          </p:cNvPr>
          <p:cNvSpPr txBox="1"/>
          <p:nvPr/>
        </p:nvSpPr>
        <p:spPr>
          <a:xfrm>
            <a:off x="8037227" y="4139995"/>
            <a:ext cx="39249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80% 	borstsparend geopereerd</a:t>
            </a:r>
          </a:p>
          <a:p>
            <a:endParaRPr lang="nl-NL" sz="2000" dirty="0"/>
          </a:p>
          <a:p>
            <a:r>
              <a:rPr lang="nl-NL" sz="2000" dirty="0"/>
              <a:t>88% 	bestraling</a:t>
            </a:r>
          </a:p>
          <a:p>
            <a:endParaRPr lang="nl-NL" sz="2000" dirty="0"/>
          </a:p>
          <a:p>
            <a:r>
              <a:rPr lang="nl-NL" sz="2000" dirty="0"/>
              <a:t>47% 	chemotherapie </a:t>
            </a:r>
          </a:p>
          <a:p>
            <a:endParaRPr lang="nl-NL" sz="2000" dirty="0"/>
          </a:p>
          <a:p>
            <a:r>
              <a:rPr lang="nl-NL" sz="2000" dirty="0"/>
              <a:t>51% 	hormoontherapie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213885E9-133E-045A-FD04-34E025D0E56D}"/>
              </a:ext>
            </a:extLst>
          </p:cNvPr>
          <p:cNvSpPr txBox="1"/>
          <p:nvPr/>
        </p:nvSpPr>
        <p:spPr>
          <a:xfrm>
            <a:off x="2410919" y="4354130"/>
            <a:ext cx="35301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Gemiddelde leeftijd : 59 jaar</a:t>
            </a:r>
          </a:p>
          <a:p>
            <a:endParaRPr lang="nl-NL" sz="2000" dirty="0"/>
          </a:p>
          <a:p>
            <a:r>
              <a:rPr lang="nl-NL" sz="2000" dirty="0"/>
              <a:t>Jongste deelnemer : 20 jaar</a:t>
            </a:r>
          </a:p>
          <a:p>
            <a:endParaRPr lang="nl-NL" sz="2000" dirty="0"/>
          </a:p>
          <a:p>
            <a:r>
              <a:rPr lang="nl-NL" sz="2000" dirty="0"/>
              <a:t>Oudste deelnemer : 95 jaar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E917B7D6-7C59-6738-3FC8-C842468287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752" y="196992"/>
            <a:ext cx="2470495" cy="174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42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FF8AD8"/>
                </a:solidFill>
              </a:rPr>
              <a:t>Vragenlijsten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619125" y="1299282"/>
            <a:ext cx="10966451" cy="4320000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b="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Kwaliteit van leven, functioneren, symptomen </a:t>
            </a:r>
            <a:br>
              <a:rPr lang="nl-NL" sz="2000" b="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nl-NL" sz="2000" b="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(EORTC QLQ-C30 en – BR23)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b="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Angst en depressie (HADS)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b="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Werkvermogen (WAI)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b="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Cosmetiek (</a:t>
            </a:r>
            <a:r>
              <a:rPr lang="nl-NL" sz="2000" b="0" dirty="0" err="1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Breast</a:t>
            </a:r>
            <a:r>
              <a:rPr lang="nl-NL" sz="2000" b="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-Q)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b="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Vermoeidheid (MVI)</a:t>
            </a:r>
          </a:p>
          <a:p>
            <a:pPr>
              <a:lnSpc>
                <a:spcPct val="150000"/>
              </a:lnSpc>
            </a:pPr>
            <a:endParaRPr lang="nl-NL" sz="2000" b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b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95573-6125-40C3-AA0C-3AC6CFB9F86B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998" y="5899498"/>
            <a:ext cx="1177557" cy="833044"/>
          </a:xfrm>
          <a:prstGeom prst="rect">
            <a:avLst/>
          </a:prstGeom>
        </p:spPr>
      </p:pic>
      <p:pic>
        <p:nvPicPr>
          <p:cNvPr id="17" name="Picture 3" descr="cid:9efe2add-5018-4a53-aa27-e9e8218c7b5a@umcutrecht.nl">
            <a:extLst>
              <a:ext uri="{FF2B5EF4-FFF2-40B4-BE49-F238E27FC236}">
                <a16:creationId xmlns:a16="http://schemas.microsoft.com/office/drawing/2014/main" id="{EA55A67A-5663-E669-F9F5-2175DC5DF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010" y="88820"/>
            <a:ext cx="4931229" cy="369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Afbeelding 46">
            <a:extLst>
              <a:ext uri="{FF2B5EF4-FFF2-40B4-BE49-F238E27FC236}">
                <a16:creationId xmlns:a16="http://schemas.microsoft.com/office/drawing/2014/main" id="{52DC7F47-737B-B4F0-EC49-D6573DD9F5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4639" y="4292855"/>
            <a:ext cx="7910749" cy="2167758"/>
          </a:xfrm>
          <a:prstGeom prst="rect">
            <a:avLst/>
          </a:prstGeom>
        </p:spPr>
      </p:pic>
      <p:grpSp>
        <p:nvGrpSpPr>
          <p:cNvPr id="19" name="Groep 12">
            <a:extLst>
              <a:ext uri="{FF2B5EF4-FFF2-40B4-BE49-F238E27FC236}">
                <a16:creationId xmlns:a16="http://schemas.microsoft.com/office/drawing/2014/main" id="{5AA03AE7-4048-1816-96F3-7DF290CDD4CC}"/>
              </a:ext>
            </a:extLst>
          </p:cNvPr>
          <p:cNvGrpSpPr/>
          <p:nvPr/>
        </p:nvGrpSpPr>
        <p:grpSpPr>
          <a:xfrm>
            <a:off x="9226384" y="4079072"/>
            <a:ext cx="2994518" cy="2714783"/>
            <a:chOff x="3597447" y="4479021"/>
            <a:chExt cx="1266827" cy="1669881"/>
          </a:xfrm>
          <a:solidFill>
            <a:schemeClr val="bg1"/>
          </a:solidFill>
        </p:grpSpPr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53F42078-C8A7-A266-627C-917E8AA84B7A}"/>
                </a:ext>
              </a:extLst>
            </p:cNvPr>
            <p:cNvSpPr txBox="1">
              <a:spLocks/>
            </p:cNvSpPr>
            <p:nvPr/>
          </p:nvSpPr>
          <p:spPr>
            <a:xfrm>
              <a:off x="3702757" y="5711062"/>
              <a:ext cx="1095325" cy="437840"/>
            </a:xfrm>
            <a:prstGeom prst="rect">
              <a:avLst/>
            </a:prstGeom>
            <a:grpFill/>
          </p:spPr>
          <p:txBody>
            <a:bodyPr/>
            <a:lstStyle>
              <a:lvl1pPr marL="342900" indent="-3429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Segoe UI"/>
                  <a:ea typeface="ＭＳ Ｐゴシック" charset="0"/>
                  <a:cs typeface="ＭＳ Ｐゴシック" charset="0"/>
                </a:defRPr>
              </a:lvl1pPr>
              <a:lvl2pPr marL="742950" indent="-28575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Segoe UI"/>
                  <a:ea typeface="ＭＳ Ｐゴシック" charset="0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700" kern="1200">
                  <a:solidFill>
                    <a:schemeClr val="tx1"/>
                  </a:solidFill>
                  <a:latin typeface="Segoe UI"/>
                  <a:ea typeface="ＭＳ Ｐゴシック" charset="0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1700" kern="1200">
                  <a:solidFill>
                    <a:schemeClr val="tx1"/>
                  </a:solidFill>
                  <a:latin typeface="Segoe UI"/>
                  <a:ea typeface="ＭＳ Ｐゴシック" charset="0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700" kern="1200">
                  <a:solidFill>
                    <a:schemeClr val="tx1"/>
                  </a:solidFill>
                  <a:latin typeface="Segoe UI"/>
                  <a:ea typeface="ＭＳ Ｐゴシック" charset="0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b="1" dirty="0"/>
                <a:t>    10 </a:t>
              </a:r>
              <a:r>
                <a:rPr lang="en-US" b="1" dirty="0" err="1"/>
                <a:t>jaar</a:t>
              </a:r>
              <a:endParaRPr lang="nl-NL" b="1" dirty="0"/>
            </a:p>
            <a:p>
              <a:endParaRPr lang="nl-NL" dirty="0"/>
            </a:p>
          </p:txBody>
        </p:sp>
        <p:pic>
          <p:nvPicPr>
            <p:cNvPr id="21" name="Picture 10" descr="Afbeeldingsresultaat voor calendar icon">
              <a:hlinkClick r:id="rId6"/>
              <a:extLst>
                <a:ext uri="{FF2B5EF4-FFF2-40B4-BE49-F238E27FC236}">
                  <a16:creationId xmlns:a16="http://schemas.microsoft.com/office/drawing/2014/main" id="{8F6B21DB-0C47-7662-9D8B-66BCDBB1A2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7447" y="4479021"/>
              <a:ext cx="1266827" cy="1266828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123250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4D843E-9DBF-A46B-5C9C-11379E4A1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7271" y="3269968"/>
            <a:ext cx="10975975" cy="659242"/>
          </a:xfrm>
        </p:spPr>
        <p:txBody>
          <a:bodyPr>
            <a:noAutofit/>
          </a:bodyPr>
          <a:lstStyle/>
          <a:p>
            <a:r>
              <a:rPr lang="nl-NL" sz="5400" b="1" dirty="0">
                <a:solidFill>
                  <a:srgbClr val="FF8AD8"/>
                </a:solidFill>
              </a:rPr>
              <a:t>Wat doen we met al uw gegevens?</a:t>
            </a:r>
            <a:br>
              <a:rPr lang="nl-NL" sz="5400" b="1" dirty="0">
                <a:solidFill>
                  <a:srgbClr val="FF8AD8"/>
                </a:solidFill>
              </a:rPr>
            </a:br>
            <a:br>
              <a:rPr lang="nl-NL" sz="5400" b="1" dirty="0">
                <a:solidFill>
                  <a:srgbClr val="FF8AD8"/>
                </a:solidFill>
              </a:rPr>
            </a:br>
            <a:endParaRPr lang="nl-NL" sz="5400" b="1" dirty="0">
              <a:solidFill>
                <a:srgbClr val="FF8AD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86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" name="Diagram 38">
            <a:extLst>
              <a:ext uri="{FF2B5EF4-FFF2-40B4-BE49-F238E27FC236}">
                <a16:creationId xmlns:a16="http://schemas.microsoft.com/office/drawing/2014/main" id="{FA3D5549-AC40-BDBE-9AF2-F713DC7641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7690536"/>
              </p:ext>
            </p:extLst>
          </p:nvPr>
        </p:nvGraphicFramePr>
        <p:xfrm>
          <a:off x="1463040" y="451271"/>
          <a:ext cx="9537895" cy="5794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" name="Afbeelding 39">
            <a:extLst>
              <a:ext uri="{FF2B5EF4-FFF2-40B4-BE49-F238E27FC236}">
                <a16:creationId xmlns:a16="http://schemas.microsoft.com/office/drawing/2014/main" id="{F729A70D-D9B5-BAD1-0EE0-0BF14F1F29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879" y="2800747"/>
            <a:ext cx="1262242" cy="89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70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Menselijk gezicht, persoon, glimlach, kleding&#10;&#10;Door AI gegenereerde inhoud is mogelijk onjuist.">
            <a:extLst>
              <a:ext uri="{FF2B5EF4-FFF2-40B4-BE49-F238E27FC236}">
                <a16:creationId xmlns:a16="http://schemas.microsoft.com/office/drawing/2014/main" id="{BAB09F31-7807-73EB-90F0-99B97B1ACE8B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762360" y="1436231"/>
            <a:ext cx="1795765" cy="2205871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6C3EC756-A361-6249-7343-10212C54E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360" y="439147"/>
            <a:ext cx="10057680" cy="817022"/>
          </a:xfrm>
        </p:spPr>
        <p:txBody>
          <a:bodyPr>
            <a:normAutofit/>
          </a:bodyPr>
          <a:lstStyle/>
          <a:p>
            <a:pPr algn="ctr"/>
            <a:r>
              <a:rPr lang="nl-NL" sz="3200" dirty="0">
                <a:solidFill>
                  <a:srgbClr val="FF85FF"/>
                </a:solidFill>
              </a:rPr>
              <a:t>Verbeteren van (plastisch) chirurgische uitkomsten</a:t>
            </a:r>
          </a:p>
        </p:txBody>
      </p:sp>
      <p:pic>
        <p:nvPicPr>
          <p:cNvPr id="7" name="Afbeelding 6" descr="Afbeelding met persoon, Menselijk gezicht, glimlach, kleding&#10;&#10;Door AI gegenereerde inhoud is mogelijk onjuist.">
            <a:extLst>
              <a:ext uri="{FF2B5EF4-FFF2-40B4-BE49-F238E27FC236}">
                <a16:creationId xmlns:a16="http://schemas.microsoft.com/office/drawing/2014/main" id="{028E7DB1-C147-4AF3-E16E-EC4518F1D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441" y="1463297"/>
            <a:ext cx="2220011" cy="2205871"/>
          </a:xfrm>
          <a:prstGeom prst="rect">
            <a:avLst/>
          </a:prstGeom>
        </p:spPr>
      </p:pic>
      <p:pic>
        <p:nvPicPr>
          <p:cNvPr id="10" name="Afbeelding 9" descr="Afbeelding met Menselijk gezicht, persoon, glimlach, kleding&#10;&#10;Door AI gegenereerde inhoud is mogelijk onjuist.">
            <a:extLst>
              <a:ext uri="{FF2B5EF4-FFF2-40B4-BE49-F238E27FC236}">
                <a16:creationId xmlns:a16="http://schemas.microsoft.com/office/drawing/2014/main" id="{1D7E9980-D78E-3A90-BF9C-B4E709E5B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5009" y="1463296"/>
            <a:ext cx="2107535" cy="2178805"/>
          </a:xfrm>
          <a:prstGeom prst="rect">
            <a:avLst/>
          </a:prstGeom>
        </p:spPr>
      </p:pic>
      <p:pic>
        <p:nvPicPr>
          <p:cNvPr id="12" name="Afbeelding 11" descr="Afbeelding met Menselijk gezicht, persoon, glimlach, lip&#10;&#10;Door AI gegenereerde inhoud is mogelijk onjuist.">
            <a:extLst>
              <a:ext uri="{FF2B5EF4-FFF2-40B4-BE49-F238E27FC236}">
                <a16:creationId xmlns:a16="http://schemas.microsoft.com/office/drawing/2014/main" id="{9CAB7D91-94CE-BA34-FF6D-D82E1BBE6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8101" y="1434348"/>
            <a:ext cx="1631368" cy="2234820"/>
          </a:xfrm>
          <a:prstGeom prst="rect">
            <a:avLst/>
          </a:prstGeom>
        </p:spPr>
      </p:pic>
      <p:pic>
        <p:nvPicPr>
          <p:cNvPr id="14" name="Afbeelding 13" descr="Afbeelding met glimlach, Menselijk gezicht, persoon, kleding&#10;&#10;Door AI gegenereerde inhoud is mogelijk onjuist.">
            <a:extLst>
              <a:ext uri="{FF2B5EF4-FFF2-40B4-BE49-F238E27FC236}">
                <a16:creationId xmlns:a16="http://schemas.microsoft.com/office/drawing/2014/main" id="{CACDAAEC-9B39-E6B2-AFBA-316DBE6738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5677" y="1463296"/>
            <a:ext cx="1914819" cy="220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91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6794C-3E9A-B8AC-EF25-943E3358C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3">
            <a:extLst>
              <a:ext uri="{FF2B5EF4-FFF2-40B4-BE49-F238E27FC236}">
                <a16:creationId xmlns:a16="http://schemas.microsoft.com/office/drawing/2014/main" id="{B14E1AA0-B160-6DAE-767F-E25ABF791E9A}"/>
              </a:ext>
            </a:extLst>
          </p:cNvPr>
          <p:cNvSpPr txBox="1">
            <a:spLocks/>
          </p:cNvSpPr>
          <p:nvPr/>
        </p:nvSpPr>
        <p:spPr>
          <a:xfrm>
            <a:off x="463947" y="857667"/>
            <a:ext cx="11264105" cy="817562"/>
          </a:xfrm>
          <a:prstGeom prst="rect">
            <a:avLst/>
          </a:prstGeom>
        </p:spPr>
        <p:txBody>
          <a:bodyPr vert="horz" lIns="0" tIns="0" rIns="0" bIns="0" rtlCol="0" anchor="t">
            <a:normAutofit fontScale="775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nl-NL" dirty="0" err="1"/>
              <a:t>Oncoplastische</a:t>
            </a:r>
            <a:r>
              <a:rPr lang="nl-NL" dirty="0"/>
              <a:t> borstsparende operatie of amputatie met directe reconstructie?</a:t>
            </a:r>
            <a:br>
              <a:rPr lang="en-GB" dirty="0"/>
            </a:br>
            <a:endParaRPr lang="nl-NL" sz="2400" b="0" u="sng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BB27BD67-2512-4742-88C8-40FA509CBA66}"/>
              </a:ext>
            </a:extLst>
          </p:cNvPr>
          <p:cNvSpPr/>
          <p:nvPr/>
        </p:nvSpPr>
        <p:spPr>
          <a:xfrm>
            <a:off x="9290474" y="6011333"/>
            <a:ext cx="3477259" cy="9821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2011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ep 27">
            <a:extLst>
              <a:ext uri="{FF2B5EF4-FFF2-40B4-BE49-F238E27FC236}">
                <a16:creationId xmlns:a16="http://schemas.microsoft.com/office/drawing/2014/main" id="{04D2FF15-7719-2A68-2DDA-E7EC42EFA4D3}"/>
              </a:ext>
            </a:extLst>
          </p:cNvPr>
          <p:cNvGrpSpPr>
            <a:grpSpLocks noChangeAspect="1"/>
          </p:cNvGrpSpPr>
          <p:nvPr/>
        </p:nvGrpSpPr>
        <p:grpSpPr>
          <a:xfrm>
            <a:off x="272635" y="1384546"/>
            <a:ext cx="11316721" cy="5198798"/>
            <a:chOff x="1631765" y="1736810"/>
            <a:chExt cx="8608498" cy="3954665"/>
          </a:xfrm>
        </p:grpSpPr>
        <p:grpSp>
          <p:nvGrpSpPr>
            <p:cNvPr id="29" name="Groep 28">
              <a:extLst>
                <a:ext uri="{FF2B5EF4-FFF2-40B4-BE49-F238E27FC236}">
                  <a16:creationId xmlns:a16="http://schemas.microsoft.com/office/drawing/2014/main" id="{AFF8CF85-5759-AF31-F486-AE5A4E337D52}"/>
                </a:ext>
              </a:extLst>
            </p:cNvPr>
            <p:cNvGrpSpPr/>
            <p:nvPr/>
          </p:nvGrpSpPr>
          <p:grpSpPr>
            <a:xfrm>
              <a:off x="1631765" y="1736810"/>
              <a:ext cx="8608498" cy="3954665"/>
              <a:chOff x="1631765" y="1736810"/>
              <a:chExt cx="8608498" cy="3954665"/>
            </a:xfrm>
          </p:grpSpPr>
          <p:grpSp>
            <p:nvGrpSpPr>
              <p:cNvPr id="35" name="Groep 34">
                <a:extLst>
                  <a:ext uri="{FF2B5EF4-FFF2-40B4-BE49-F238E27FC236}">
                    <a16:creationId xmlns:a16="http://schemas.microsoft.com/office/drawing/2014/main" id="{504B8408-3092-FC39-4954-833ADF0466A5}"/>
                  </a:ext>
                </a:extLst>
              </p:cNvPr>
              <p:cNvGrpSpPr/>
              <p:nvPr/>
            </p:nvGrpSpPr>
            <p:grpSpPr>
              <a:xfrm>
                <a:off x="1631765" y="1736810"/>
                <a:ext cx="2893117" cy="1947893"/>
                <a:chOff x="1631765" y="1736810"/>
                <a:chExt cx="2893117" cy="1947893"/>
              </a:xfrm>
            </p:grpSpPr>
            <p:grpSp>
              <p:nvGrpSpPr>
                <p:cNvPr id="72" name="Groep 71">
                  <a:extLst>
                    <a:ext uri="{FF2B5EF4-FFF2-40B4-BE49-F238E27FC236}">
                      <a16:creationId xmlns:a16="http://schemas.microsoft.com/office/drawing/2014/main" id="{39E26FBE-62B5-8823-9CAC-8A69972F4B92}"/>
                    </a:ext>
                  </a:extLst>
                </p:cNvPr>
                <p:cNvGrpSpPr/>
                <p:nvPr/>
              </p:nvGrpSpPr>
              <p:grpSpPr>
                <a:xfrm>
                  <a:off x="1631765" y="1736810"/>
                  <a:ext cx="2893117" cy="1917805"/>
                  <a:chOff x="1631765" y="1736810"/>
                  <a:chExt cx="2893117" cy="1917805"/>
                </a:xfrm>
              </p:grpSpPr>
              <p:pic>
                <p:nvPicPr>
                  <p:cNvPr id="78" name="Afbeelding 77">
                    <a:extLst>
                      <a:ext uri="{FF2B5EF4-FFF2-40B4-BE49-F238E27FC236}">
                        <a16:creationId xmlns:a16="http://schemas.microsoft.com/office/drawing/2014/main" id="{66ECC12C-2F78-7036-4839-E779C8807B4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631765" y="1739005"/>
                    <a:ext cx="2893117" cy="1915610"/>
                  </a:xfrm>
                  <a:prstGeom prst="rect">
                    <a:avLst/>
                  </a:prstGeom>
                </p:spPr>
              </p:pic>
              <p:sp>
                <p:nvSpPr>
                  <p:cNvPr id="79" name="Rechthoek 78">
                    <a:extLst>
                      <a:ext uri="{FF2B5EF4-FFF2-40B4-BE49-F238E27FC236}">
                        <a16:creationId xmlns:a16="http://schemas.microsoft.com/office/drawing/2014/main" id="{20E18A15-C95C-D6F7-05BD-3DEE087EBC22}"/>
                      </a:ext>
                    </a:extLst>
                  </p:cNvPr>
                  <p:cNvSpPr/>
                  <p:nvPr/>
                </p:nvSpPr>
                <p:spPr>
                  <a:xfrm>
                    <a:off x="2684586" y="1736810"/>
                    <a:ext cx="961292" cy="14841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nl-NL" sz="900" dirty="0">
                        <a:solidFill>
                          <a:schemeClr val="tx1"/>
                        </a:solidFill>
                      </a:rPr>
                      <a:t>Lichaamsbeeld</a:t>
                    </a:r>
                  </a:p>
                </p:txBody>
              </p:sp>
            </p:grpSp>
            <p:grpSp>
              <p:nvGrpSpPr>
                <p:cNvPr id="73" name="Groep 72">
                  <a:extLst>
                    <a:ext uri="{FF2B5EF4-FFF2-40B4-BE49-F238E27FC236}">
                      <a16:creationId xmlns:a16="http://schemas.microsoft.com/office/drawing/2014/main" id="{0F4B5233-CBBA-B414-51F8-03F97E76C4F5}"/>
                    </a:ext>
                  </a:extLst>
                </p:cNvPr>
                <p:cNvGrpSpPr/>
                <p:nvPr/>
              </p:nvGrpSpPr>
              <p:grpSpPr>
                <a:xfrm>
                  <a:off x="1884428" y="3536293"/>
                  <a:ext cx="2424080" cy="148410"/>
                  <a:chOff x="1888439" y="3536292"/>
                  <a:chExt cx="2424080" cy="148410"/>
                </a:xfrm>
              </p:grpSpPr>
              <p:grpSp>
                <p:nvGrpSpPr>
                  <p:cNvPr id="74" name="Groep 73">
                    <a:extLst>
                      <a:ext uri="{FF2B5EF4-FFF2-40B4-BE49-F238E27FC236}">
                        <a16:creationId xmlns:a16="http://schemas.microsoft.com/office/drawing/2014/main" id="{C808375A-FA99-1FE8-32E4-60FB7DA1AF8B}"/>
                      </a:ext>
                    </a:extLst>
                  </p:cNvPr>
                  <p:cNvGrpSpPr/>
                  <p:nvPr/>
                </p:nvGrpSpPr>
                <p:grpSpPr>
                  <a:xfrm>
                    <a:off x="1888439" y="3536292"/>
                    <a:ext cx="1569971" cy="148410"/>
                    <a:chOff x="1888439" y="3536292"/>
                    <a:chExt cx="1569971" cy="148410"/>
                  </a:xfrm>
                </p:grpSpPr>
                <p:sp>
                  <p:nvSpPr>
                    <p:cNvPr id="76" name="Rechthoek 75">
                      <a:extLst>
                        <a:ext uri="{FF2B5EF4-FFF2-40B4-BE49-F238E27FC236}">
                          <a16:creationId xmlns:a16="http://schemas.microsoft.com/office/drawing/2014/main" id="{2DA9D142-D95D-E168-367E-CF42A77D59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88439" y="3536292"/>
                      <a:ext cx="818564" cy="14841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r>
                        <a:rPr lang="nl-NL" sz="70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      Kort na operatie</a:t>
                      </a:r>
                    </a:p>
                  </p:txBody>
                </p:sp>
                <p:sp>
                  <p:nvSpPr>
                    <p:cNvPr id="77" name="Rechthoek 76">
                      <a:extLst>
                        <a:ext uri="{FF2B5EF4-FFF2-40B4-BE49-F238E27FC236}">
                          <a16:creationId xmlns:a16="http://schemas.microsoft.com/office/drawing/2014/main" id="{DD09B656-73E6-A9E7-CE46-B4AEBBE50F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18845" y="3536292"/>
                      <a:ext cx="539565" cy="14841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r>
                        <a:rPr lang="nl-NL" sz="70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6 maanden</a:t>
                      </a:r>
                    </a:p>
                  </p:txBody>
                </p:sp>
              </p:grpSp>
              <p:sp>
                <p:nvSpPr>
                  <p:cNvPr id="75" name="Rechthoek 74">
                    <a:extLst>
                      <a:ext uri="{FF2B5EF4-FFF2-40B4-BE49-F238E27FC236}">
                        <a16:creationId xmlns:a16="http://schemas.microsoft.com/office/drawing/2014/main" id="{F0813700-EE22-9780-C5CC-C90C7A0A7A12}"/>
                      </a:ext>
                    </a:extLst>
                  </p:cNvPr>
                  <p:cNvSpPr/>
                  <p:nvPr/>
                </p:nvSpPr>
                <p:spPr>
                  <a:xfrm>
                    <a:off x="3715001" y="3536292"/>
                    <a:ext cx="597518" cy="14841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nl-NL" sz="700" dirty="0">
                        <a:solidFill>
                          <a:schemeClr val="bg2">
                            <a:lumMod val="25000"/>
                          </a:schemeClr>
                        </a:solidFill>
                      </a:rPr>
                      <a:t>24 maanden</a:t>
                    </a:r>
                  </a:p>
                </p:txBody>
              </p:sp>
            </p:grpSp>
          </p:grpSp>
          <p:grpSp>
            <p:nvGrpSpPr>
              <p:cNvPr id="36" name="Groep 35">
                <a:extLst>
                  <a:ext uri="{FF2B5EF4-FFF2-40B4-BE49-F238E27FC236}">
                    <a16:creationId xmlns:a16="http://schemas.microsoft.com/office/drawing/2014/main" id="{C96AC85D-A6AB-7180-1EDE-346DF1D64887}"/>
                  </a:ext>
                </a:extLst>
              </p:cNvPr>
              <p:cNvGrpSpPr/>
              <p:nvPr/>
            </p:nvGrpSpPr>
            <p:grpSpPr>
              <a:xfrm>
                <a:off x="1631767" y="3747865"/>
                <a:ext cx="2893113" cy="1943610"/>
                <a:chOff x="1631767" y="3747865"/>
                <a:chExt cx="2893113" cy="1943610"/>
              </a:xfrm>
            </p:grpSpPr>
            <p:grpSp>
              <p:nvGrpSpPr>
                <p:cNvPr id="64" name="Groep 63">
                  <a:extLst>
                    <a:ext uri="{FF2B5EF4-FFF2-40B4-BE49-F238E27FC236}">
                      <a16:creationId xmlns:a16="http://schemas.microsoft.com/office/drawing/2014/main" id="{FCE630E7-6059-955C-C76F-AAE3B5EE281C}"/>
                    </a:ext>
                  </a:extLst>
                </p:cNvPr>
                <p:cNvGrpSpPr/>
                <p:nvPr/>
              </p:nvGrpSpPr>
              <p:grpSpPr>
                <a:xfrm>
                  <a:off x="1631767" y="3747865"/>
                  <a:ext cx="2893113" cy="1915610"/>
                  <a:chOff x="1631767" y="3747865"/>
                  <a:chExt cx="2893113" cy="1915610"/>
                </a:xfrm>
              </p:grpSpPr>
              <p:pic>
                <p:nvPicPr>
                  <p:cNvPr id="70" name="Afbeelding 69">
                    <a:extLst>
                      <a:ext uri="{FF2B5EF4-FFF2-40B4-BE49-F238E27FC236}">
                        <a16:creationId xmlns:a16="http://schemas.microsoft.com/office/drawing/2014/main" id="{9C2B7365-9597-9D03-6A99-2BF68CE66BF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631767" y="3747865"/>
                    <a:ext cx="2893113" cy="1915610"/>
                  </a:xfrm>
                  <a:prstGeom prst="rect">
                    <a:avLst/>
                  </a:prstGeom>
                </p:spPr>
              </p:pic>
              <p:sp>
                <p:nvSpPr>
                  <p:cNvPr id="71" name="Rechthoek 70">
                    <a:extLst>
                      <a:ext uri="{FF2B5EF4-FFF2-40B4-BE49-F238E27FC236}">
                        <a16:creationId xmlns:a16="http://schemas.microsoft.com/office/drawing/2014/main" id="{FD4922B4-868F-BC9D-03DF-BCE8ED726361}"/>
                      </a:ext>
                    </a:extLst>
                  </p:cNvPr>
                  <p:cNvSpPr/>
                  <p:nvPr/>
                </p:nvSpPr>
                <p:spPr>
                  <a:xfrm>
                    <a:off x="2319776" y="3747865"/>
                    <a:ext cx="1693984" cy="14841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nl-NL" sz="900" dirty="0">
                        <a:solidFill>
                          <a:schemeClr val="bg2">
                            <a:lumMod val="25000"/>
                          </a:schemeClr>
                        </a:solidFill>
                      </a:rPr>
                      <a:t>Emotioneel functioneren</a:t>
                    </a:r>
                  </a:p>
                </p:txBody>
              </p:sp>
            </p:grpSp>
            <p:grpSp>
              <p:nvGrpSpPr>
                <p:cNvPr id="65" name="Groep 64">
                  <a:extLst>
                    <a:ext uri="{FF2B5EF4-FFF2-40B4-BE49-F238E27FC236}">
                      <a16:creationId xmlns:a16="http://schemas.microsoft.com/office/drawing/2014/main" id="{EE4390AD-4093-A0D1-5A65-541BF0ED9F93}"/>
                    </a:ext>
                  </a:extLst>
                </p:cNvPr>
                <p:cNvGrpSpPr/>
                <p:nvPr/>
              </p:nvGrpSpPr>
              <p:grpSpPr>
                <a:xfrm>
                  <a:off x="1884428" y="5543065"/>
                  <a:ext cx="2424080" cy="148410"/>
                  <a:chOff x="1888439" y="3544196"/>
                  <a:chExt cx="2424080" cy="148410"/>
                </a:xfrm>
              </p:grpSpPr>
              <p:grpSp>
                <p:nvGrpSpPr>
                  <p:cNvPr id="66" name="Groep 65">
                    <a:extLst>
                      <a:ext uri="{FF2B5EF4-FFF2-40B4-BE49-F238E27FC236}">
                        <a16:creationId xmlns:a16="http://schemas.microsoft.com/office/drawing/2014/main" id="{459CF990-88AE-E10A-3573-F801ED4917DB}"/>
                      </a:ext>
                    </a:extLst>
                  </p:cNvPr>
                  <p:cNvGrpSpPr/>
                  <p:nvPr/>
                </p:nvGrpSpPr>
                <p:grpSpPr>
                  <a:xfrm>
                    <a:off x="1888439" y="3544196"/>
                    <a:ext cx="1569971" cy="148410"/>
                    <a:chOff x="1888439" y="3544196"/>
                    <a:chExt cx="1569971" cy="148410"/>
                  </a:xfrm>
                </p:grpSpPr>
                <p:sp>
                  <p:nvSpPr>
                    <p:cNvPr id="68" name="Rechthoek 67">
                      <a:extLst>
                        <a:ext uri="{FF2B5EF4-FFF2-40B4-BE49-F238E27FC236}">
                          <a16:creationId xmlns:a16="http://schemas.microsoft.com/office/drawing/2014/main" id="{BD6092B4-DCD2-34B3-CFCD-86F71920DB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88439" y="3544196"/>
                      <a:ext cx="818564" cy="14841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r>
                        <a:rPr lang="nl-NL" sz="70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      Kort na operatie</a:t>
                      </a:r>
                    </a:p>
                  </p:txBody>
                </p:sp>
                <p:sp>
                  <p:nvSpPr>
                    <p:cNvPr id="69" name="Rechthoek 68">
                      <a:extLst>
                        <a:ext uri="{FF2B5EF4-FFF2-40B4-BE49-F238E27FC236}">
                          <a16:creationId xmlns:a16="http://schemas.microsoft.com/office/drawing/2014/main" id="{9F6294B1-4ADD-929F-FC8C-AB7B9873FB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18845" y="3544196"/>
                      <a:ext cx="539565" cy="14841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r>
                        <a:rPr lang="nl-NL" sz="70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6 maanden</a:t>
                      </a:r>
                    </a:p>
                  </p:txBody>
                </p:sp>
              </p:grpSp>
              <p:sp>
                <p:nvSpPr>
                  <p:cNvPr id="67" name="Rechthoek 66">
                    <a:extLst>
                      <a:ext uri="{FF2B5EF4-FFF2-40B4-BE49-F238E27FC236}">
                        <a16:creationId xmlns:a16="http://schemas.microsoft.com/office/drawing/2014/main" id="{D06B8738-B3F0-7C42-87F7-290D8050A38F}"/>
                      </a:ext>
                    </a:extLst>
                  </p:cNvPr>
                  <p:cNvSpPr/>
                  <p:nvPr/>
                </p:nvSpPr>
                <p:spPr>
                  <a:xfrm>
                    <a:off x="3715001" y="3544196"/>
                    <a:ext cx="597518" cy="14841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nl-NL" sz="700" dirty="0">
                        <a:solidFill>
                          <a:schemeClr val="bg2">
                            <a:lumMod val="25000"/>
                          </a:schemeClr>
                        </a:solidFill>
                      </a:rPr>
                      <a:t>24 maanden</a:t>
                    </a:r>
                  </a:p>
                </p:txBody>
              </p:sp>
            </p:grpSp>
          </p:grpSp>
          <p:grpSp>
            <p:nvGrpSpPr>
              <p:cNvPr id="37" name="Groep 36">
                <a:extLst>
                  <a:ext uri="{FF2B5EF4-FFF2-40B4-BE49-F238E27FC236}">
                    <a16:creationId xmlns:a16="http://schemas.microsoft.com/office/drawing/2014/main" id="{7D951501-0CE3-96DC-9E72-1AACE274927B}"/>
                  </a:ext>
                </a:extLst>
              </p:cNvPr>
              <p:cNvGrpSpPr/>
              <p:nvPr/>
            </p:nvGrpSpPr>
            <p:grpSpPr>
              <a:xfrm>
                <a:off x="4489325" y="3747865"/>
                <a:ext cx="2893113" cy="1943610"/>
                <a:chOff x="4489325" y="3747865"/>
                <a:chExt cx="2893113" cy="1943610"/>
              </a:xfrm>
            </p:grpSpPr>
            <p:grpSp>
              <p:nvGrpSpPr>
                <p:cNvPr id="56" name="Groep 55">
                  <a:extLst>
                    <a:ext uri="{FF2B5EF4-FFF2-40B4-BE49-F238E27FC236}">
                      <a16:creationId xmlns:a16="http://schemas.microsoft.com/office/drawing/2014/main" id="{6892C31F-C09E-65D9-71ED-EF537F599BD7}"/>
                    </a:ext>
                  </a:extLst>
                </p:cNvPr>
                <p:cNvGrpSpPr/>
                <p:nvPr/>
              </p:nvGrpSpPr>
              <p:grpSpPr>
                <a:xfrm>
                  <a:off x="4489325" y="3747865"/>
                  <a:ext cx="2893113" cy="1915610"/>
                  <a:chOff x="4489325" y="3747865"/>
                  <a:chExt cx="2893113" cy="1915610"/>
                </a:xfrm>
              </p:grpSpPr>
              <p:pic>
                <p:nvPicPr>
                  <p:cNvPr id="62" name="Afbeelding 61">
                    <a:extLst>
                      <a:ext uri="{FF2B5EF4-FFF2-40B4-BE49-F238E27FC236}">
                        <a16:creationId xmlns:a16="http://schemas.microsoft.com/office/drawing/2014/main" id="{E45E565A-4C4E-F0A3-C06D-6CDD10257C9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4489325" y="3747865"/>
                    <a:ext cx="2893113" cy="1915610"/>
                  </a:xfrm>
                  <a:prstGeom prst="rect">
                    <a:avLst/>
                  </a:prstGeom>
                </p:spPr>
              </p:pic>
              <p:sp>
                <p:nvSpPr>
                  <p:cNvPr id="63" name="Rechthoek 62">
                    <a:extLst>
                      <a:ext uri="{FF2B5EF4-FFF2-40B4-BE49-F238E27FC236}">
                        <a16:creationId xmlns:a16="http://schemas.microsoft.com/office/drawing/2014/main" id="{CC09B2F0-2012-FD71-AD62-DE92ED86977C}"/>
                      </a:ext>
                    </a:extLst>
                  </p:cNvPr>
                  <p:cNvSpPr/>
                  <p:nvPr/>
                </p:nvSpPr>
                <p:spPr>
                  <a:xfrm>
                    <a:off x="5184531" y="3747865"/>
                    <a:ext cx="1693984" cy="14841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nl-NL" sz="900" dirty="0">
                        <a:solidFill>
                          <a:schemeClr val="bg2">
                            <a:lumMod val="25000"/>
                          </a:schemeClr>
                        </a:solidFill>
                      </a:rPr>
                      <a:t>Seksueel functioneren</a:t>
                    </a:r>
                  </a:p>
                </p:txBody>
              </p:sp>
            </p:grpSp>
            <p:grpSp>
              <p:nvGrpSpPr>
                <p:cNvPr id="57" name="Groep 56">
                  <a:extLst>
                    <a:ext uri="{FF2B5EF4-FFF2-40B4-BE49-F238E27FC236}">
                      <a16:creationId xmlns:a16="http://schemas.microsoft.com/office/drawing/2014/main" id="{5130E714-4645-4C2C-CCBD-F486949A00B9}"/>
                    </a:ext>
                  </a:extLst>
                </p:cNvPr>
                <p:cNvGrpSpPr/>
                <p:nvPr/>
              </p:nvGrpSpPr>
              <p:grpSpPr>
                <a:xfrm>
                  <a:off x="4740856" y="5543065"/>
                  <a:ext cx="2424080" cy="148410"/>
                  <a:chOff x="1888439" y="3544196"/>
                  <a:chExt cx="2424080" cy="148410"/>
                </a:xfrm>
              </p:grpSpPr>
              <p:grpSp>
                <p:nvGrpSpPr>
                  <p:cNvPr id="58" name="Groep 57">
                    <a:extLst>
                      <a:ext uri="{FF2B5EF4-FFF2-40B4-BE49-F238E27FC236}">
                        <a16:creationId xmlns:a16="http://schemas.microsoft.com/office/drawing/2014/main" id="{F15B712B-0B23-717A-70AC-FA0D82C181B6}"/>
                      </a:ext>
                    </a:extLst>
                  </p:cNvPr>
                  <p:cNvGrpSpPr/>
                  <p:nvPr/>
                </p:nvGrpSpPr>
                <p:grpSpPr>
                  <a:xfrm>
                    <a:off x="1888439" y="3544196"/>
                    <a:ext cx="1569971" cy="148410"/>
                    <a:chOff x="1888439" y="3544196"/>
                    <a:chExt cx="1569971" cy="148410"/>
                  </a:xfrm>
                </p:grpSpPr>
                <p:sp>
                  <p:nvSpPr>
                    <p:cNvPr id="60" name="Rechthoek 59">
                      <a:extLst>
                        <a:ext uri="{FF2B5EF4-FFF2-40B4-BE49-F238E27FC236}">
                          <a16:creationId xmlns:a16="http://schemas.microsoft.com/office/drawing/2014/main" id="{A7A7550A-A56A-0AC0-719B-6A566C8D30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88439" y="3544196"/>
                      <a:ext cx="818564" cy="14841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r>
                        <a:rPr lang="nl-NL" sz="70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      Kort na operatie</a:t>
                      </a:r>
                    </a:p>
                  </p:txBody>
                </p:sp>
                <p:sp>
                  <p:nvSpPr>
                    <p:cNvPr id="61" name="Rechthoek 60">
                      <a:extLst>
                        <a:ext uri="{FF2B5EF4-FFF2-40B4-BE49-F238E27FC236}">
                          <a16:creationId xmlns:a16="http://schemas.microsoft.com/office/drawing/2014/main" id="{3C93DABE-E416-6E4A-FCB1-0631982095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18845" y="3544196"/>
                      <a:ext cx="539565" cy="14841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r>
                        <a:rPr lang="nl-NL" sz="70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6 maanden</a:t>
                      </a:r>
                    </a:p>
                  </p:txBody>
                </p:sp>
              </p:grpSp>
              <p:sp>
                <p:nvSpPr>
                  <p:cNvPr id="59" name="Rechthoek 58">
                    <a:extLst>
                      <a:ext uri="{FF2B5EF4-FFF2-40B4-BE49-F238E27FC236}">
                        <a16:creationId xmlns:a16="http://schemas.microsoft.com/office/drawing/2014/main" id="{6067CE73-37D3-0235-6717-3DF28F56304E}"/>
                      </a:ext>
                    </a:extLst>
                  </p:cNvPr>
                  <p:cNvSpPr/>
                  <p:nvPr/>
                </p:nvSpPr>
                <p:spPr>
                  <a:xfrm>
                    <a:off x="3715001" y="3544196"/>
                    <a:ext cx="597518" cy="14841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nl-NL" sz="700" dirty="0">
                        <a:solidFill>
                          <a:schemeClr val="bg2">
                            <a:lumMod val="25000"/>
                          </a:schemeClr>
                        </a:solidFill>
                      </a:rPr>
                      <a:t>24 maanden</a:t>
                    </a:r>
                  </a:p>
                </p:txBody>
              </p:sp>
            </p:grpSp>
          </p:grpSp>
          <p:grpSp>
            <p:nvGrpSpPr>
              <p:cNvPr id="38" name="Groep 37">
                <a:extLst>
                  <a:ext uri="{FF2B5EF4-FFF2-40B4-BE49-F238E27FC236}">
                    <a16:creationId xmlns:a16="http://schemas.microsoft.com/office/drawing/2014/main" id="{900689DC-0BE9-C790-6B0D-872324356068}"/>
                  </a:ext>
                </a:extLst>
              </p:cNvPr>
              <p:cNvGrpSpPr/>
              <p:nvPr/>
            </p:nvGrpSpPr>
            <p:grpSpPr>
              <a:xfrm>
                <a:off x="4488816" y="1736810"/>
                <a:ext cx="2894400" cy="1947893"/>
                <a:chOff x="4488816" y="1736810"/>
                <a:chExt cx="2894400" cy="1947893"/>
              </a:xfrm>
            </p:grpSpPr>
            <p:grpSp>
              <p:nvGrpSpPr>
                <p:cNvPr id="48" name="Groep 47">
                  <a:extLst>
                    <a:ext uri="{FF2B5EF4-FFF2-40B4-BE49-F238E27FC236}">
                      <a16:creationId xmlns:a16="http://schemas.microsoft.com/office/drawing/2014/main" id="{A489BE7D-D828-C29D-DA1D-6256C93F2947}"/>
                    </a:ext>
                  </a:extLst>
                </p:cNvPr>
                <p:cNvGrpSpPr/>
                <p:nvPr/>
              </p:nvGrpSpPr>
              <p:grpSpPr>
                <a:xfrm>
                  <a:off x="4488816" y="1736810"/>
                  <a:ext cx="2894400" cy="1920000"/>
                  <a:chOff x="4488816" y="1736810"/>
                  <a:chExt cx="2894400" cy="1920000"/>
                </a:xfrm>
              </p:grpSpPr>
              <p:pic>
                <p:nvPicPr>
                  <p:cNvPr id="54" name="Afbeelding 53">
                    <a:extLst>
                      <a:ext uri="{FF2B5EF4-FFF2-40B4-BE49-F238E27FC236}">
                        <a16:creationId xmlns:a16="http://schemas.microsoft.com/office/drawing/2014/main" id="{ED5442D5-90D3-680F-DC2E-0488C9A4B88C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4488816" y="1741610"/>
                    <a:ext cx="2894400" cy="1915200"/>
                  </a:xfrm>
                  <a:prstGeom prst="rect">
                    <a:avLst/>
                  </a:prstGeom>
                </p:spPr>
              </p:pic>
              <p:sp>
                <p:nvSpPr>
                  <p:cNvPr id="55" name="Rechthoek 54">
                    <a:extLst>
                      <a:ext uri="{FF2B5EF4-FFF2-40B4-BE49-F238E27FC236}">
                        <a16:creationId xmlns:a16="http://schemas.microsoft.com/office/drawing/2014/main" id="{580D90FA-FE6F-9086-ECAE-532F62AA9965}"/>
                      </a:ext>
                    </a:extLst>
                  </p:cNvPr>
                  <p:cNvSpPr/>
                  <p:nvPr/>
                </p:nvSpPr>
                <p:spPr>
                  <a:xfrm>
                    <a:off x="5445369" y="1736810"/>
                    <a:ext cx="1172309" cy="14841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nl-NL" sz="900" dirty="0">
                        <a:solidFill>
                          <a:schemeClr val="bg2">
                            <a:lumMod val="25000"/>
                          </a:schemeClr>
                        </a:solidFill>
                      </a:rPr>
                      <a:t>Kwaliteit van leven</a:t>
                    </a:r>
                  </a:p>
                </p:txBody>
              </p:sp>
            </p:grpSp>
            <p:grpSp>
              <p:nvGrpSpPr>
                <p:cNvPr id="49" name="Groep 48">
                  <a:extLst>
                    <a:ext uri="{FF2B5EF4-FFF2-40B4-BE49-F238E27FC236}">
                      <a16:creationId xmlns:a16="http://schemas.microsoft.com/office/drawing/2014/main" id="{1D4E4A8B-0B17-E604-0055-23E298332B65}"/>
                    </a:ext>
                  </a:extLst>
                </p:cNvPr>
                <p:cNvGrpSpPr/>
                <p:nvPr/>
              </p:nvGrpSpPr>
              <p:grpSpPr>
                <a:xfrm>
                  <a:off x="4740856" y="3536293"/>
                  <a:ext cx="2424080" cy="148410"/>
                  <a:chOff x="1888439" y="3536292"/>
                  <a:chExt cx="2424080" cy="148410"/>
                </a:xfrm>
              </p:grpSpPr>
              <p:grpSp>
                <p:nvGrpSpPr>
                  <p:cNvPr id="50" name="Groep 49">
                    <a:extLst>
                      <a:ext uri="{FF2B5EF4-FFF2-40B4-BE49-F238E27FC236}">
                        <a16:creationId xmlns:a16="http://schemas.microsoft.com/office/drawing/2014/main" id="{28C211AC-B3CA-F5F3-6B53-CC0D889A23AF}"/>
                      </a:ext>
                    </a:extLst>
                  </p:cNvPr>
                  <p:cNvGrpSpPr/>
                  <p:nvPr/>
                </p:nvGrpSpPr>
                <p:grpSpPr>
                  <a:xfrm>
                    <a:off x="1888439" y="3536292"/>
                    <a:ext cx="1569971" cy="148410"/>
                    <a:chOff x="1888439" y="3536292"/>
                    <a:chExt cx="1569971" cy="148410"/>
                  </a:xfrm>
                </p:grpSpPr>
                <p:sp>
                  <p:nvSpPr>
                    <p:cNvPr id="52" name="Rechthoek 51">
                      <a:extLst>
                        <a:ext uri="{FF2B5EF4-FFF2-40B4-BE49-F238E27FC236}">
                          <a16:creationId xmlns:a16="http://schemas.microsoft.com/office/drawing/2014/main" id="{770AC655-C860-B0CF-47AC-61A20FB717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88439" y="3536292"/>
                      <a:ext cx="818564" cy="14841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r>
                        <a:rPr lang="nl-NL" sz="70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      Kort na operatie</a:t>
                      </a:r>
                    </a:p>
                  </p:txBody>
                </p:sp>
                <p:sp>
                  <p:nvSpPr>
                    <p:cNvPr id="53" name="Rechthoek 52">
                      <a:extLst>
                        <a:ext uri="{FF2B5EF4-FFF2-40B4-BE49-F238E27FC236}">
                          <a16:creationId xmlns:a16="http://schemas.microsoft.com/office/drawing/2014/main" id="{57DB7215-A1AF-64F0-2CEE-063316F270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18845" y="3536292"/>
                      <a:ext cx="539565" cy="14841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r>
                        <a:rPr lang="nl-NL" sz="70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6 maanden</a:t>
                      </a:r>
                    </a:p>
                  </p:txBody>
                </p:sp>
              </p:grpSp>
              <p:sp>
                <p:nvSpPr>
                  <p:cNvPr id="51" name="Rechthoek 50">
                    <a:extLst>
                      <a:ext uri="{FF2B5EF4-FFF2-40B4-BE49-F238E27FC236}">
                        <a16:creationId xmlns:a16="http://schemas.microsoft.com/office/drawing/2014/main" id="{56E952D9-6900-0903-25DB-ABEA75DC56CC}"/>
                      </a:ext>
                    </a:extLst>
                  </p:cNvPr>
                  <p:cNvSpPr/>
                  <p:nvPr/>
                </p:nvSpPr>
                <p:spPr>
                  <a:xfrm>
                    <a:off x="3715001" y="3536292"/>
                    <a:ext cx="597518" cy="14841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nl-NL" sz="700" dirty="0">
                        <a:solidFill>
                          <a:schemeClr val="bg2">
                            <a:lumMod val="25000"/>
                          </a:schemeClr>
                        </a:solidFill>
                      </a:rPr>
                      <a:t>24 maanden</a:t>
                    </a:r>
                  </a:p>
                </p:txBody>
              </p:sp>
            </p:grpSp>
          </p:grpSp>
          <p:grpSp>
            <p:nvGrpSpPr>
              <p:cNvPr id="39" name="Groep 38">
                <a:extLst>
                  <a:ext uri="{FF2B5EF4-FFF2-40B4-BE49-F238E27FC236}">
                    <a16:creationId xmlns:a16="http://schemas.microsoft.com/office/drawing/2014/main" id="{77DE5A6D-6C28-0828-88A8-1FBA11CCA858}"/>
                  </a:ext>
                </a:extLst>
              </p:cNvPr>
              <p:cNvGrpSpPr/>
              <p:nvPr/>
            </p:nvGrpSpPr>
            <p:grpSpPr>
              <a:xfrm>
                <a:off x="7347150" y="1739005"/>
                <a:ext cx="2893113" cy="1945698"/>
                <a:chOff x="7347150" y="1739005"/>
                <a:chExt cx="2893113" cy="1945698"/>
              </a:xfrm>
            </p:grpSpPr>
            <p:grpSp>
              <p:nvGrpSpPr>
                <p:cNvPr id="40" name="Groep 39">
                  <a:extLst>
                    <a:ext uri="{FF2B5EF4-FFF2-40B4-BE49-F238E27FC236}">
                      <a16:creationId xmlns:a16="http://schemas.microsoft.com/office/drawing/2014/main" id="{CE77BB73-6032-9C23-EA75-1AFF3B6AD59B}"/>
                    </a:ext>
                  </a:extLst>
                </p:cNvPr>
                <p:cNvGrpSpPr/>
                <p:nvPr/>
              </p:nvGrpSpPr>
              <p:grpSpPr>
                <a:xfrm>
                  <a:off x="7347150" y="1739005"/>
                  <a:ext cx="2893113" cy="1918930"/>
                  <a:chOff x="7347150" y="1739005"/>
                  <a:chExt cx="2893113" cy="1918930"/>
                </a:xfrm>
              </p:grpSpPr>
              <p:pic>
                <p:nvPicPr>
                  <p:cNvPr id="46" name="Afbeelding 45">
                    <a:extLst>
                      <a:ext uri="{FF2B5EF4-FFF2-40B4-BE49-F238E27FC236}">
                        <a16:creationId xmlns:a16="http://schemas.microsoft.com/office/drawing/2014/main" id="{CABFAE9A-F088-6A1B-6BC0-DE037A78759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7347150" y="1742325"/>
                    <a:ext cx="2893113" cy="1915610"/>
                  </a:xfrm>
                  <a:prstGeom prst="rect">
                    <a:avLst/>
                  </a:prstGeom>
                </p:spPr>
              </p:pic>
              <p:sp>
                <p:nvSpPr>
                  <p:cNvPr id="47" name="Rechthoek 46">
                    <a:extLst>
                      <a:ext uri="{FF2B5EF4-FFF2-40B4-BE49-F238E27FC236}">
                        <a16:creationId xmlns:a16="http://schemas.microsoft.com/office/drawing/2014/main" id="{21BBD4B3-71C9-703A-F040-A5D9AA791472}"/>
                      </a:ext>
                    </a:extLst>
                  </p:cNvPr>
                  <p:cNvSpPr/>
                  <p:nvPr/>
                </p:nvSpPr>
                <p:spPr>
                  <a:xfrm>
                    <a:off x="8039100" y="1739005"/>
                    <a:ext cx="1693984" cy="14841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nl-NL" sz="900" dirty="0">
                        <a:solidFill>
                          <a:schemeClr val="bg2">
                            <a:lumMod val="25000"/>
                          </a:schemeClr>
                        </a:solidFill>
                      </a:rPr>
                      <a:t>Fysiek functioneren</a:t>
                    </a:r>
                  </a:p>
                </p:txBody>
              </p:sp>
            </p:grpSp>
            <p:grpSp>
              <p:nvGrpSpPr>
                <p:cNvPr id="41" name="Groep 40">
                  <a:extLst>
                    <a:ext uri="{FF2B5EF4-FFF2-40B4-BE49-F238E27FC236}">
                      <a16:creationId xmlns:a16="http://schemas.microsoft.com/office/drawing/2014/main" id="{53AD6C45-4536-2425-0FBF-71A60AD7D60F}"/>
                    </a:ext>
                  </a:extLst>
                </p:cNvPr>
                <p:cNvGrpSpPr/>
                <p:nvPr/>
              </p:nvGrpSpPr>
              <p:grpSpPr>
                <a:xfrm>
                  <a:off x="7591404" y="3536293"/>
                  <a:ext cx="2424080" cy="148410"/>
                  <a:chOff x="1888439" y="3536292"/>
                  <a:chExt cx="2424080" cy="148410"/>
                </a:xfrm>
              </p:grpSpPr>
              <p:grpSp>
                <p:nvGrpSpPr>
                  <p:cNvPr id="42" name="Groep 41">
                    <a:extLst>
                      <a:ext uri="{FF2B5EF4-FFF2-40B4-BE49-F238E27FC236}">
                        <a16:creationId xmlns:a16="http://schemas.microsoft.com/office/drawing/2014/main" id="{4A6B132A-CA44-52E1-A516-38578F40577D}"/>
                      </a:ext>
                    </a:extLst>
                  </p:cNvPr>
                  <p:cNvGrpSpPr/>
                  <p:nvPr/>
                </p:nvGrpSpPr>
                <p:grpSpPr>
                  <a:xfrm>
                    <a:off x="1888439" y="3536292"/>
                    <a:ext cx="1569971" cy="148410"/>
                    <a:chOff x="1888439" y="3536292"/>
                    <a:chExt cx="1569971" cy="148410"/>
                  </a:xfrm>
                </p:grpSpPr>
                <p:sp>
                  <p:nvSpPr>
                    <p:cNvPr id="44" name="Rechthoek 43">
                      <a:extLst>
                        <a:ext uri="{FF2B5EF4-FFF2-40B4-BE49-F238E27FC236}">
                          <a16:creationId xmlns:a16="http://schemas.microsoft.com/office/drawing/2014/main" id="{819DC9FF-B748-3B12-5A5C-160344C16F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88439" y="3536292"/>
                      <a:ext cx="818564" cy="14841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r>
                        <a:rPr lang="nl-NL" sz="70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      Kort na operatie</a:t>
                      </a:r>
                    </a:p>
                  </p:txBody>
                </p:sp>
                <p:sp>
                  <p:nvSpPr>
                    <p:cNvPr id="45" name="Rechthoek 44">
                      <a:extLst>
                        <a:ext uri="{FF2B5EF4-FFF2-40B4-BE49-F238E27FC236}">
                          <a16:creationId xmlns:a16="http://schemas.microsoft.com/office/drawing/2014/main" id="{5D40A309-5A60-96EC-9D54-8BEAED022E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18845" y="3536292"/>
                      <a:ext cx="539565" cy="14841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r>
                        <a:rPr lang="nl-NL" sz="70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6 maanden</a:t>
                      </a:r>
                    </a:p>
                  </p:txBody>
                </p:sp>
              </p:grpSp>
              <p:sp>
                <p:nvSpPr>
                  <p:cNvPr id="43" name="Rechthoek 42">
                    <a:extLst>
                      <a:ext uri="{FF2B5EF4-FFF2-40B4-BE49-F238E27FC236}">
                        <a16:creationId xmlns:a16="http://schemas.microsoft.com/office/drawing/2014/main" id="{0ED6BDC4-AC07-CB89-111D-50681C091BF4}"/>
                      </a:ext>
                    </a:extLst>
                  </p:cNvPr>
                  <p:cNvSpPr/>
                  <p:nvPr/>
                </p:nvSpPr>
                <p:spPr>
                  <a:xfrm>
                    <a:off x="3715001" y="3536292"/>
                    <a:ext cx="597518" cy="14841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nl-NL" sz="700" dirty="0">
                        <a:solidFill>
                          <a:schemeClr val="bg2">
                            <a:lumMod val="25000"/>
                          </a:schemeClr>
                        </a:solidFill>
                      </a:rPr>
                      <a:t>24 maanden</a:t>
                    </a:r>
                  </a:p>
                </p:txBody>
              </p:sp>
            </p:grpSp>
          </p:grpSp>
        </p:grpSp>
        <p:grpSp>
          <p:nvGrpSpPr>
            <p:cNvPr id="30" name="Groep 29">
              <a:extLst>
                <a:ext uri="{FF2B5EF4-FFF2-40B4-BE49-F238E27FC236}">
                  <a16:creationId xmlns:a16="http://schemas.microsoft.com/office/drawing/2014/main" id="{06C643F8-FACF-519C-4828-85D678179CF4}"/>
                </a:ext>
              </a:extLst>
            </p:cNvPr>
            <p:cNvGrpSpPr/>
            <p:nvPr/>
          </p:nvGrpSpPr>
          <p:grpSpPr>
            <a:xfrm>
              <a:off x="8259131" y="4344039"/>
              <a:ext cx="1253921" cy="723262"/>
              <a:chOff x="3523691" y="1826661"/>
              <a:chExt cx="1957277" cy="1221494"/>
            </a:xfrm>
          </p:grpSpPr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420B1032-CC28-4DCD-FE0F-9C00862580D6}"/>
                  </a:ext>
                </a:extLst>
              </p:cNvPr>
              <p:cNvSpPr/>
              <p:nvPr/>
            </p:nvSpPr>
            <p:spPr>
              <a:xfrm>
                <a:off x="3523691" y="1826661"/>
                <a:ext cx="1957277" cy="122149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32" name="Afbeelding 31">
                <a:extLst>
                  <a:ext uri="{FF2B5EF4-FFF2-40B4-BE49-F238E27FC236}">
                    <a16:creationId xmlns:a16="http://schemas.microsoft.com/office/drawing/2014/main" id="{B4D04CBF-A02B-3C54-9C06-F6F47008FE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0800000">
                <a:off x="3752237" y="2030578"/>
                <a:ext cx="268424" cy="813659"/>
              </a:xfrm>
              <a:prstGeom prst="rect">
                <a:avLst/>
              </a:prstGeom>
            </p:spPr>
          </p:pic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45E46605-EBF8-0C74-45F7-B173FF2BED25}"/>
                  </a:ext>
                </a:extLst>
              </p:cNvPr>
              <p:cNvSpPr/>
              <p:nvPr/>
            </p:nvSpPr>
            <p:spPr>
              <a:xfrm>
                <a:off x="4041479" y="1977361"/>
                <a:ext cx="1337982" cy="3586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l-NL" sz="1400" dirty="0">
                    <a:solidFill>
                      <a:schemeClr val="bg2">
                        <a:lumMod val="25000"/>
                      </a:schemeClr>
                    </a:solidFill>
                  </a:rPr>
                  <a:t>OP-BSO</a:t>
                </a:r>
                <a:endParaRPr lang="nl-NL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8D24544D-0C83-6331-4DF8-DFA77E5A3798}"/>
                  </a:ext>
                </a:extLst>
              </p:cNvPr>
              <p:cNvSpPr/>
              <p:nvPr/>
            </p:nvSpPr>
            <p:spPr>
              <a:xfrm>
                <a:off x="4045404" y="2522410"/>
                <a:ext cx="1069041" cy="3586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l-NL" sz="1400" dirty="0">
                    <a:solidFill>
                      <a:schemeClr val="bg2">
                        <a:lumMod val="25000"/>
                      </a:schemeClr>
                    </a:solidFill>
                  </a:rPr>
                  <a:t>MxDR</a:t>
                </a:r>
                <a:endParaRPr lang="nl-NL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</p:grpSp>
      <p:sp>
        <p:nvSpPr>
          <p:cNvPr id="3" name="Titel 3">
            <a:extLst>
              <a:ext uri="{FF2B5EF4-FFF2-40B4-BE49-F238E27FC236}">
                <a16:creationId xmlns:a16="http://schemas.microsoft.com/office/drawing/2014/main" id="{9536117C-EF04-CA83-DFD5-13660C8BF539}"/>
              </a:ext>
            </a:extLst>
          </p:cNvPr>
          <p:cNvSpPr txBox="1">
            <a:spLocks/>
          </p:cNvSpPr>
          <p:nvPr/>
        </p:nvSpPr>
        <p:spPr>
          <a:xfrm>
            <a:off x="566824" y="210554"/>
            <a:ext cx="11264105" cy="817562"/>
          </a:xfrm>
          <a:prstGeom prst="rect">
            <a:avLst/>
          </a:prstGeom>
        </p:spPr>
        <p:txBody>
          <a:bodyPr vert="horz" lIns="0" tIns="0" rIns="0" bIns="0" rtlCol="0" anchor="t">
            <a:normAutofit fontScale="775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nl-NL" dirty="0" err="1"/>
              <a:t>Oncoplastische</a:t>
            </a:r>
            <a:r>
              <a:rPr lang="nl-NL" dirty="0"/>
              <a:t> borstsparende operatie of amputatie met directe reconstructie?</a:t>
            </a:r>
            <a:br>
              <a:rPr lang="en-GB" dirty="0"/>
            </a:br>
            <a:endParaRPr lang="nl-NL" sz="2400" b="0" u="sng" dirty="0"/>
          </a:p>
        </p:txBody>
      </p:sp>
      <p:grpSp>
        <p:nvGrpSpPr>
          <p:cNvPr id="12" name="Groep 11"/>
          <p:cNvGrpSpPr/>
          <p:nvPr/>
        </p:nvGrpSpPr>
        <p:grpSpPr>
          <a:xfrm>
            <a:off x="329427" y="1381598"/>
            <a:ext cx="10589608" cy="5230695"/>
            <a:chOff x="329427" y="1381598"/>
            <a:chExt cx="10589608" cy="5230695"/>
          </a:xfrm>
          <a:solidFill>
            <a:schemeClr val="bg1"/>
          </a:solidFill>
        </p:grpSpPr>
        <p:sp>
          <p:nvSpPr>
            <p:cNvPr id="11" name="Rechthoek 10"/>
            <p:cNvSpPr/>
            <p:nvPr/>
          </p:nvSpPr>
          <p:spPr>
            <a:xfrm>
              <a:off x="329427" y="3962517"/>
              <a:ext cx="8086440" cy="26497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nl-NL" sz="1600" dirty="0" err="1"/>
            </a:p>
          </p:txBody>
        </p:sp>
        <p:grpSp>
          <p:nvGrpSpPr>
            <p:cNvPr id="7" name="Groep 6"/>
            <p:cNvGrpSpPr/>
            <p:nvPr/>
          </p:nvGrpSpPr>
          <p:grpSpPr>
            <a:xfrm>
              <a:off x="1667240" y="1381598"/>
              <a:ext cx="9251795" cy="205298"/>
              <a:chOff x="1667240" y="1381598"/>
              <a:chExt cx="9251795" cy="205298"/>
            </a:xfrm>
            <a:grpFill/>
          </p:grpSpPr>
          <p:sp>
            <p:nvSpPr>
              <p:cNvPr id="80" name="Rechthoek 79">
                <a:extLst>
                  <a:ext uri="{FF2B5EF4-FFF2-40B4-BE49-F238E27FC236}">
                    <a16:creationId xmlns:a16="http://schemas.microsoft.com/office/drawing/2014/main" id="{20E18A15-C95C-D6F7-05BD-3DEE087EBC22}"/>
                  </a:ext>
                </a:extLst>
              </p:cNvPr>
              <p:cNvSpPr/>
              <p:nvPr/>
            </p:nvSpPr>
            <p:spPr>
              <a:xfrm>
                <a:off x="1667240" y="1391796"/>
                <a:ext cx="1263713" cy="19510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sz="900" b="1" dirty="0">
                    <a:solidFill>
                      <a:schemeClr val="accent2"/>
                    </a:solidFill>
                  </a:rPr>
                  <a:t>Lichaamsbeeld</a:t>
                </a:r>
              </a:p>
            </p:txBody>
          </p:sp>
          <p:sp>
            <p:nvSpPr>
              <p:cNvPr id="81" name="Rechthoek 80">
                <a:extLst>
                  <a:ext uri="{FF2B5EF4-FFF2-40B4-BE49-F238E27FC236}">
                    <a16:creationId xmlns:a16="http://schemas.microsoft.com/office/drawing/2014/main" id="{580D90FA-FE6F-9086-ECAE-532F62AA9965}"/>
                  </a:ext>
                </a:extLst>
              </p:cNvPr>
              <p:cNvSpPr/>
              <p:nvPr/>
            </p:nvSpPr>
            <p:spPr>
              <a:xfrm>
                <a:off x="5282411" y="1382098"/>
                <a:ext cx="1541116" cy="19510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sz="900" b="1" dirty="0">
                    <a:solidFill>
                      <a:schemeClr val="accent2"/>
                    </a:solidFill>
                  </a:rPr>
                  <a:t>Kwaliteit van leven</a:t>
                </a:r>
              </a:p>
            </p:txBody>
          </p:sp>
          <p:sp>
            <p:nvSpPr>
              <p:cNvPr id="82" name="Rechthoek 81">
                <a:extLst>
                  <a:ext uri="{FF2B5EF4-FFF2-40B4-BE49-F238E27FC236}">
                    <a16:creationId xmlns:a16="http://schemas.microsoft.com/office/drawing/2014/main" id="{21BBD4B3-71C9-703A-F040-A5D9AA791472}"/>
                  </a:ext>
                </a:extLst>
              </p:cNvPr>
              <p:cNvSpPr/>
              <p:nvPr/>
            </p:nvSpPr>
            <p:spPr>
              <a:xfrm>
                <a:off x="8692126" y="1381598"/>
                <a:ext cx="2226909" cy="19510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sz="900" b="1" dirty="0">
                    <a:solidFill>
                      <a:schemeClr val="accent2"/>
                    </a:solidFill>
                  </a:rPr>
                  <a:t>Fysiek functioneren</a:t>
                </a:r>
              </a:p>
            </p:txBody>
          </p:sp>
        </p:grpSp>
      </p:grpSp>
      <p:sp>
        <p:nvSpPr>
          <p:cNvPr id="5" name="Rechthoek 4">
            <a:extLst>
              <a:ext uri="{FF2B5EF4-FFF2-40B4-BE49-F238E27FC236}">
                <a16:creationId xmlns:a16="http://schemas.microsoft.com/office/drawing/2014/main" id="{549E8963-E6D9-902D-9E0A-289370799C4F}"/>
              </a:ext>
            </a:extLst>
          </p:cNvPr>
          <p:cNvSpPr/>
          <p:nvPr/>
        </p:nvSpPr>
        <p:spPr>
          <a:xfrm>
            <a:off x="9290474" y="6011333"/>
            <a:ext cx="3477259" cy="9821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F9A0BB2E-438B-4133-8FF1-1E76135BC56E}"/>
              </a:ext>
            </a:extLst>
          </p:cNvPr>
          <p:cNvGrpSpPr/>
          <p:nvPr/>
        </p:nvGrpSpPr>
        <p:grpSpPr>
          <a:xfrm>
            <a:off x="3165455" y="4232643"/>
            <a:ext cx="3803283" cy="2538078"/>
            <a:chOff x="8333931" y="1446406"/>
            <a:chExt cx="3483808" cy="4099055"/>
          </a:xfrm>
        </p:grpSpPr>
        <p:sp>
          <p:nvSpPr>
            <p:cNvPr id="8" name="TextBox 26">
              <a:extLst>
                <a:ext uri="{FF2B5EF4-FFF2-40B4-BE49-F238E27FC236}">
                  <a16:creationId xmlns:a16="http://schemas.microsoft.com/office/drawing/2014/main" id="{695E9B4F-920D-D553-3D6A-D22DEEAA2EBA}"/>
                </a:ext>
              </a:extLst>
            </p:cNvPr>
            <p:cNvSpPr txBox="1"/>
            <p:nvPr/>
          </p:nvSpPr>
          <p:spPr>
            <a:xfrm>
              <a:off x="9248016" y="4959876"/>
              <a:ext cx="9738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200" i="1" dirty="0">
                  <a:solidFill>
                    <a:schemeClr val="accent1"/>
                  </a:solidFill>
                </a:rPr>
                <a:t>45 [36, 55]</a:t>
              </a:r>
            </a:p>
          </p:txBody>
        </p:sp>
        <p:sp>
          <p:nvSpPr>
            <p:cNvPr id="13" name="TextBox 26">
              <a:extLst>
                <a:ext uri="{FF2B5EF4-FFF2-40B4-BE49-F238E27FC236}">
                  <a16:creationId xmlns:a16="http://schemas.microsoft.com/office/drawing/2014/main" id="{1341BC3B-6C03-9F9A-710E-191A42E1C6F7}"/>
                </a:ext>
              </a:extLst>
            </p:cNvPr>
            <p:cNvSpPr txBox="1"/>
            <p:nvPr/>
          </p:nvSpPr>
          <p:spPr>
            <a:xfrm>
              <a:off x="8715336" y="5268462"/>
              <a:ext cx="29750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i="1" dirty="0">
                  <a:solidFill>
                    <a:schemeClr val="accent1"/>
                  </a:solidFill>
                </a:rPr>
                <a:t>Mediaan aantal maanden follow-up [IQR]</a:t>
              </a:r>
            </a:p>
          </p:txBody>
        </p:sp>
        <p:sp>
          <p:nvSpPr>
            <p:cNvPr id="14" name="TextBox 26">
              <a:extLst>
                <a:ext uri="{FF2B5EF4-FFF2-40B4-BE49-F238E27FC236}">
                  <a16:creationId xmlns:a16="http://schemas.microsoft.com/office/drawing/2014/main" id="{2C2998C5-6E02-3DC9-F284-C6FA9E325530}"/>
                </a:ext>
              </a:extLst>
            </p:cNvPr>
            <p:cNvSpPr txBox="1"/>
            <p:nvPr/>
          </p:nvSpPr>
          <p:spPr>
            <a:xfrm>
              <a:off x="10075560" y="4958554"/>
              <a:ext cx="9738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200" i="1" dirty="0">
                  <a:solidFill>
                    <a:schemeClr val="accent1"/>
                  </a:solidFill>
                </a:rPr>
                <a:t>37 [26, 50]</a:t>
              </a:r>
            </a:p>
            <a:p>
              <a:endParaRPr lang="en-AU" sz="1200" i="1" dirty="0">
                <a:solidFill>
                  <a:schemeClr val="accent1"/>
                </a:solidFill>
              </a:endParaRPr>
            </a:p>
          </p:txBody>
        </p: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37C4AEFF-106C-7838-9BC4-5E9EC7855A51}"/>
                </a:ext>
              </a:extLst>
            </p:cNvPr>
            <p:cNvGrpSpPr/>
            <p:nvPr/>
          </p:nvGrpSpPr>
          <p:grpSpPr>
            <a:xfrm>
              <a:off x="8333931" y="1446406"/>
              <a:ext cx="3242197" cy="4006251"/>
              <a:chOff x="8333931" y="1446406"/>
              <a:chExt cx="3242197" cy="4006251"/>
            </a:xfrm>
          </p:grpSpPr>
          <p:graphicFrame>
            <p:nvGraphicFramePr>
              <p:cNvPr id="17" name="Grafiek 16">
                <a:extLst>
                  <a:ext uri="{FF2B5EF4-FFF2-40B4-BE49-F238E27FC236}">
                    <a16:creationId xmlns:a16="http://schemas.microsoft.com/office/drawing/2014/main" id="{31AC40A1-B4D9-4AB5-EA87-6CF80A519DAA}"/>
                  </a:ext>
                </a:extLst>
              </p:cNvPr>
              <p:cNvGraphicFramePr/>
              <p:nvPr/>
            </p:nvGraphicFramePr>
            <p:xfrm>
              <a:off x="8333931" y="1446406"/>
              <a:ext cx="3242197" cy="400625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9"/>
              </a:graphicData>
            </a:graphic>
          </p:graphicFrame>
          <p:sp>
            <p:nvSpPr>
              <p:cNvPr id="18" name="Rechthoek 17">
                <a:extLst>
                  <a:ext uri="{FF2B5EF4-FFF2-40B4-BE49-F238E27FC236}">
                    <a16:creationId xmlns:a16="http://schemas.microsoft.com/office/drawing/2014/main" id="{46135DA3-FD92-845F-CBDE-42066B045B1A}"/>
                  </a:ext>
                </a:extLst>
              </p:cNvPr>
              <p:cNvSpPr/>
              <p:nvPr/>
            </p:nvSpPr>
            <p:spPr>
              <a:xfrm>
                <a:off x="10228630" y="2830478"/>
                <a:ext cx="495100" cy="41407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nl-NL" sz="1200" dirty="0"/>
                  <a:t>61</a:t>
                </a:r>
              </a:p>
            </p:txBody>
          </p:sp>
          <p:sp>
            <p:nvSpPr>
              <p:cNvPr id="19" name="Rechthoek 18">
                <a:extLst>
                  <a:ext uri="{FF2B5EF4-FFF2-40B4-BE49-F238E27FC236}">
                    <a16:creationId xmlns:a16="http://schemas.microsoft.com/office/drawing/2014/main" id="{3164776D-755B-45B8-D41C-2117BEB9B036}"/>
                  </a:ext>
                </a:extLst>
              </p:cNvPr>
              <p:cNvSpPr/>
              <p:nvPr/>
            </p:nvSpPr>
            <p:spPr>
              <a:xfrm>
                <a:off x="9444028" y="2136231"/>
                <a:ext cx="495100" cy="41407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nl-NL" sz="1200" dirty="0"/>
                  <a:t>75</a:t>
                </a:r>
              </a:p>
            </p:txBody>
          </p:sp>
        </p:grp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63E75277-1484-E918-93B8-E48F33FFFDDE}"/>
                </a:ext>
              </a:extLst>
            </p:cNvPr>
            <p:cNvSpPr/>
            <p:nvPr/>
          </p:nvSpPr>
          <p:spPr>
            <a:xfrm>
              <a:off x="11049424" y="2124061"/>
              <a:ext cx="768315" cy="76259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r>
                <a:rPr lang="nl-NL" sz="1000" dirty="0"/>
                <a:t>p-waarde &lt;0.001</a:t>
              </a:r>
            </a:p>
          </p:txBody>
        </p:sp>
      </p:grpSp>
      <p:sp>
        <p:nvSpPr>
          <p:cNvPr id="20" name="Tekstvak 19">
            <a:extLst>
              <a:ext uri="{FF2B5EF4-FFF2-40B4-BE49-F238E27FC236}">
                <a16:creationId xmlns:a16="http://schemas.microsoft.com/office/drawing/2014/main" id="{C54DA4C6-8863-E4CD-232A-D36C32EA8955}"/>
              </a:ext>
            </a:extLst>
          </p:cNvPr>
          <p:cNvSpPr txBox="1"/>
          <p:nvPr/>
        </p:nvSpPr>
        <p:spPr>
          <a:xfrm>
            <a:off x="2714682" y="3991468"/>
            <a:ext cx="6119446" cy="378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862" b="0" i="0" u="none" strike="noStrike" kern="1200" spc="0" baseline="0">
                <a:solidFill>
                  <a:srgbClr val="840054"/>
                </a:solidFill>
                <a:latin typeface="+mn-lt"/>
                <a:ea typeface="+mn-ea"/>
                <a:cs typeface="+mn-cs"/>
              </a:defRPr>
            </a:pPr>
            <a:r>
              <a:rPr lang="nl-NL" dirty="0">
                <a:solidFill>
                  <a:schemeClr val="accent1"/>
                </a:solidFill>
              </a:rPr>
              <a:t>BREAST-Q</a:t>
            </a:r>
            <a:r>
              <a:rPr lang="nl-NL" baseline="0" dirty="0">
                <a:solidFill>
                  <a:schemeClr val="accent1"/>
                </a:solidFill>
              </a:rPr>
              <a:t> </a:t>
            </a:r>
            <a:r>
              <a:rPr lang="nl-NL" baseline="0" dirty="0" err="1">
                <a:solidFill>
                  <a:schemeClr val="accent1"/>
                </a:solidFill>
              </a:rPr>
              <a:t>satisfaction</a:t>
            </a:r>
            <a:r>
              <a:rPr lang="nl-NL" baseline="0" dirty="0">
                <a:solidFill>
                  <a:schemeClr val="accent1"/>
                </a:solidFill>
              </a:rPr>
              <a:t> </a:t>
            </a:r>
            <a:r>
              <a:rPr lang="nl-NL" baseline="0" dirty="0" err="1">
                <a:solidFill>
                  <a:schemeClr val="accent1"/>
                </a:solidFill>
              </a:rPr>
              <a:t>with</a:t>
            </a:r>
            <a:r>
              <a:rPr lang="nl-NL" baseline="0" dirty="0">
                <a:solidFill>
                  <a:schemeClr val="accent1"/>
                </a:solidFill>
              </a:rPr>
              <a:t> </a:t>
            </a:r>
            <a:r>
              <a:rPr lang="nl-NL" baseline="0" dirty="0" err="1">
                <a:solidFill>
                  <a:schemeClr val="accent1"/>
                </a:solidFill>
              </a:rPr>
              <a:t>breasts</a:t>
            </a:r>
            <a:endParaRPr lang="nl-NL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176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68D84-097A-75E0-3B40-4A67B112A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3">
            <a:extLst>
              <a:ext uri="{FF2B5EF4-FFF2-40B4-BE49-F238E27FC236}">
                <a16:creationId xmlns:a16="http://schemas.microsoft.com/office/drawing/2014/main" id="{0608FC7D-8737-179D-95D3-B7B16B69BFC1}"/>
              </a:ext>
            </a:extLst>
          </p:cNvPr>
          <p:cNvSpPr txBox="1">
            <a:spLocks/>
          </p:cNvSpPr>
          <p:nvPr/>
        </p:nvSpPr>
        <p:spPr>
          <a:xfrm>
            <a:off x="578866" y="1807076"/>
            <a:ext cx="11264105" cy="817562"/>
          </a:xfrm>
          <a:prstGeom prst="rect">
            <a:avLst/>
          </a:prstGeom>
        </p:spPr>
        <p:txBody>
          <a:bodyPr vert="horz" lIns="0" tIns="0" rIns="0" bIns="0" rtlCol="0" anchor="t">
            <a:normAutofit fontScale="85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nl-NL" sz="2800" dirty="0"/>
              <a:t>Wat is de beste timing van een DIEP borstreconstructie wanneer bestraling nodig is?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3F8E0D20-8EBE-CF3D-6541-D143ED33C7E1}"/>
              </a:ext>
            </a:extLst>
          </p:cNvPr>
          <p:cNvSpPr/>
          <p:nvPr/>
        </p:nvSpPr>
        <p:spPr>
          <a:xfrm>
            <a:off x="9411286" y="5705071"/>
            <a:ext cx="3165231" cy="1455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4310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D7913BF-CEEA-3A8B-9FED-E059AE264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719" y="1386681"/>
            <a:ext cx="9251852" cy="55910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3" name="Titel 3">
            <a:extLst>
              <a:ext uri="{FF2B5EF4-FFF2-40B4-BE49-F238E27FC236}">
                <a16:creationId xmlns:a16="http://schemas.microsoft.com/office/drawing/2014/main" id="{178AC03D-6F8C-1E65-A9A7-4E2B69CEDCBB}"/>
              </a:ext>
            </a:extLst>
          </p:cNvPr>
          <p:cNvSpPr txBox="1">
            <a:spLocks/>
          </p:cNvSpPr>
          <p:nvPr/>
        </p:nvSpPr>
        <p:spPr>
          <a:xfrm>
            <a:off x="550730" y="569119"/>
            <a:ext cx="11264105" cy="817562"/>
          </a:xfrm>
          <a:prstGeom prst="rect">
            <a:avLst/>
          </a:prstGeom>
        </p:spPr>
        <p:txBody>
          <a:bodyPr vert="horz" lIns="0" tIns="0" rIns="0" bIns="0" rtlCol="0" anchor="t">
            <a:normAutofit fontScale="85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nl-NL" sz="2800" dirty="0"/>
              <a:t>Wat is de beste timing van een DIEP borstreconstructie wanneer bestraling nodig is?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B65F0C64-386F-4B15-2F50-71DDD2DAE3F0}"/>
              </a:ext>
            </a:extLst>
          </p:cNvPr>
          <p:cNvSpPr/>
          <p:nvPr/>
        </p:nvSpPr>
        <p:spPr>
          <a:xfrm>
            <a:off x="10351796" y="5705071"/>
            <a:ext cx="2224721" cy="1455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3708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0ECEC86-C53D-62B6-9C7F-608FBB0C80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96795"/>
            <a:ext cx="9144000" cy="1655762"/>
          </a:xfrm>
        </p:spPr>
        <p:txBody>
          <a:bodyPr>
            <a:normAutofit fontScale="85000" lnSpcReduction="20000"/>
          </a:bodyPr>
          <a:lstStyle/>
          <a:p>
            <a:r>
              <a:rPr lang="nl-NL" sz="15700" dirty="0">
                <a:solidFill>
                  <a:srgbClr val="FF85FF"/>
                </a:solidFill>
              </a:rPr>
              <a:t>8115</a:t>
            </a:r>
          </a:p>
        </p:txBody>
      </p:sp>
    </p:spTree>
    <p:extLst>
      <p:ext uri="{BB962C8B-B14F-4D97-AF65-F5344CB8AC3E}">
        <p14:creationId xmlns:p14="http://schemas.microsoft.com/office/powerpoint/2010/main" val="1849970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kleding, persoon, gebouw, schoeisel&#10;&#10;Door AI gegenereerde inhoud is mogelijk onjuist.">
            <a:extLst>
              <a:ext uri="{FF2B5EF4-FFF2-40B4-BE49-F238E27FC236}">
                <a16:creationId xmlns:a16="http://schemas.microsoft.com/office/drawing/2014/main" id="{4D3875F1-0184-8715-2007-769FC5C985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1069" y="348517"/>
            <a:ext cx="3485847" cy="5916220"/>
          </a:xfr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ECA1F17F-735B-EC77-5A39-97A7044D0115}"/>
              </a:ext>
            </a:extLst>
          </p:cNvPr>
          <p:cNvSpPr txBox="1"/>
          <p:nvPr/>
        </p:nvSpPr>
        <p:spPr>
          <a:xfrm>
            <a:off x="4638820" y="2315227"/>
            <a:ext cx="6995161" cy="1906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3460" marR="540385" lvl="1" indent="-1285875">
              <a:lnSpc>
                <a:spcPct val="115000"/>
              </a:lnSpc>
              <a:tabLst>
                <a:tab pos="450215" algn="l"/>
                <a:tab pos="540385" algn="l"/>
              </a:tabLst>
            </a:pPr>
            <a:r>
              <a:rPr lang="nl-NL" sz="2800" dirty="0">
                <a:solidFill>
                  <a:srgbClr val="FF85FF"/>
                </a:solidFill>
                <a:effectLst/>
                <a:latin typeface="Segoe UI" panose="020B0502040204020203"/>
                <a:ea typeface="Gill Sans MT" panose="020B0502020104020203" pitchFamily="34" charset="77"/>
                <a:cs typeface="Gill Sans MT" panose="020B0502020104020203" pitchFamily="34" charset="77"/>
              </a:rPr>
              <a:t>Plastische chirurgie bij borstkanker</a:t>
            </a:r>
            <a:endParaRPr lang="nl-NL" sz="2400" i="1" dirty="0">
              <a:solidFill>
                <a:srgbClr val="FF85FF"/>
              </a:solidFill>
              <a:latin typeface="Segoe UI" panose="020B0502040204020203"/>
              <a:ea typeface="Gill Sans MT" panose="020B0502020104020203" pitchFamily="34" charset="77"/>
              <a:cs typeface="Gill Sans MT" panose="020B0502020104020203" pitchFamily="34" charset="77"/>
            </a:endParaRPr>
          </a:p>
          <a:p>
            <a:pPr marL="2283460" marR="540385" lvl="1" indent="-1285875">
              <a:lnSpc>
                <a:spcPct val="115000"/>
              </a:lnSpc>
              <a:tabLst>
                <a:tab pos="450215" algn="l"/>
                <a:tab pos="540385" algn="l"/>
              </a:tabLst>
            </a:pPr>
            <a:endParaRPr lang="nl-NL" sz="2400" i="1" dirty="0">
              <a:solidFill>
                <a:srgbClr val="FF85FF"/>
              </a:solidFill>
              <a:effectLst/>
              <a:latin typeface="Segoe UI" panose="020B0502040204020203"/>
              <a:ea typeface="Gill Sans MT" panose="020B0502020104020203" pitchFamily="34" charset="77"/>
              <a:cs typeface="Gill Sans MT" panose="020B0502020104020203" pitchFamily="34" charset="77"/>
            </a:endParaRPr>
          </a:p>
          <a:p>
            <a:pPr marL="2283460" marR="540385" lvl="1" indent="-1285875">
              <a:lnSpc>
                <a:spcPct val="115000"/>
              </a:lnSpc>
              <a:tabLst>
                <a:tab pos="450215" algn="l"/>
                <a:tab pos="540385" algn="l"/>
              </a:tabLst>
            </a:pPr>
            <a:r>
              <a:rPr lang="nl-NL" sz="2400" i="1" dirty="0">
                <a:solidFill>
                  <a:srgbClr val="FF85FF"/>
                </a:solidFill>
                <a:effectLst/>
                <a:latin typeface="Segoe UI" panose="020B0502040204020203"/>
                <a:ea typeface="Gill Sans MT" panose="020B0502020104020203" pitchFamily="34" charset="77"/>
                <a:cs typeface="Gill Sans MT" panose="020B0502020104020203" pitchFamily="34" charset="77"/>
              </a:rPr>
              <a:t>Dr. Danny Young-Afat </a:t>
            </a:r>
            <a:r>
              <a:rPr lang="nl-NL" sz="2800" dirty="0">
                <a:solidFill>
                  <a:srgbClr val="FF85FF"/>
                </a:solidFill>
                <a:latin typeface="Gill Sans MT" panose="020B0502020104020203" pitchFamily="34" charset="77"/>
                <a:ea typeface="Gill Sans MT" panose="020B0502020104020203" pitchFamily="34" charset="77"/>
                <a:cs typeface="Gill Sans MT" panose="020B0502020104020203" pitchFamily="34" charset="77"/>
              </a:rPr>
              <a:t>, </a:t>
            </a:r>
            <a:r>
              <a:rPr lang="nl-NL" sz="2400" i="1" dirty="0">
                <a:solidFill>
                  <a:srgbClr val="FF85FF"/>
                </a:solidFill>
                <a:effectLst/>
                <a:latin typeface="Segoe UI" panose="020B0502040204020203"/>
                <a:ea typeface="Gill Sans MT" panose="020B0502020104020203" pitchFamily="34" charset="77"/>
                <a:cs typeface="Gill Sans MT" panose="020B0502020104020203" pitchFamily="34" charset="77"/>
              </a:rPr>
              <a:t>Plastisch chirurg, Amsterdam UMC </a:t>
            </a:r>
            <a:endParaRPr lang="nl-NL" sz="2800" dirty="0">
              <a:solidFill>
                <a:srgbClr val="FF85FF"/>
              </a:solidFill>
              <a:effectLst/>
              <a:latin typeface="Gill Sans MT" panose="020B0502020104020203" pitchFamily="34" charset="77"/>
              <a:ea typeface="Gill Sans MT" panose="020B0502020104020203" pitchFamily="34" charset="77"/>
              <a:cs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73686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21497-FDA7-F23E-2A4D-2D958A15E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E303E-BA1B-C97B-9275-E1F7690F1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2571"/>
            <a:ext cx="10515600" cy="1325563"/>
          </a:xfrm>
        </p:spPr>
        <p:txBody>
          <a:bodyPr/>
          <a:lstStyle/>
          <a:p>
            <a:pPr algn="ctr"/>
            <a:r>
              <a:rPr lang="nl-NL" dirty="0">
                <a:solidFill>
                  <a:srgbClr val="FF85FF"/>
                </a:solidFill>
              </a:rPr>
              <a:t>Waarom zoveel data?</a:t>
            </a:r>
          </a:p>
        </p:txBody>
      </p:sp>
    </p:spTree>
    <p:extLst>
      <p:ext uri="{BB962C8B-B14F-4D97-AF65-F5344CB8AC3E}">
        <p14:creationId xmlns:p14="http://schemas.microsoft.com/office/powerpoint/2010/main" val="632733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4684A-8E61-6804-0493-00CEC7502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3AB44C4E-A96B-7BD0-2BC5-C1CE98310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631" y="211405"/>
            <a:ext cx="10515600" cy="1325563"/>
          </a:xfrm>
        </p:spPr>
        <p:txBody>
          <a:bodyPr>
            <a:normAutofit/>
          </a:bodyPr>
          <a:lstStyle/>
          <a:p>
            <a:r>
              <a:rPr lang="nl-NL" sz="8000" dirty="0">
                <a:solidFill>
                  <a:srgbClr val="FF8AD8"/>
                </a:solidFill>
              </a:rPr>
              <a:t>UMBRELLA</a:t>
            </a:r>
            <a:endParaRPr lang="nl-NL" sz="8000" dirty="0"/>
          </a:p>
        </p:txBody>
      </p:sp>
      <p:pic>
        <p:nvPicPr>
          <p:cNvPr id="7" name="Graphic 6" descr="Document met effen opvulling">
            <a:extLst>
              <a:ext uri="{FF2B5EF4-FFF2-40B4-BE49-F238E27FC236}">
                <a16:creationId xmlns:a16="http://schemas.microsoft.com/office/drawing/2014/main" id="{C69AD8F5-75D8-D25C-180E-DA12F63FAF8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760978" y="5082617"/>
            <a:ext cx="969818" cy="914400"/>
          </a:xfrm>
          <a:prstGeom prst="rect">
            <a:avLst/>
          </a:prstGeom>
        </p:spPr>
      </p:pic>
      <p:pic>
        <p:nvPicPr>
          <p:cNvPr id="8" name="Graphic 7" descr="Document met effen opvulling">
            <a:extLst>
              <a:ext uri="{FF2B5EF4-FFF2-40B4-BE49-F238E27FC236}">
                <a16:creationId xmlns:a16="http://schemas.microsoft.com/office/drawing/2014/main" id="{DE1FEE9E-2AEA-8807-E3E1-F2B7A864DA6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253347" y="3708801"/>
            <a:ext cx="914400" cy="914400"/>
          </a:xfrm>
          <a:prstGeom prst="rect">
            <a:avLst/>
          </a:prstGeom>
        </p:spPr>
      </p:pic>
      <p:pic>
        <p:nvPicPr>
          <p:cNvPr id="9" name="Graphic 8" descr="Document met effen opvulling">
            <a:extLst>
              <a:ext uri="{FF2B5EF4-FFF2-40B4-BE49-F238E27FC236}">
                <a16:creationId xmlns:a16="http://schemas.microsoft.com/office/drawing/2014/main" id="{CE902298-1F83-F87E-B6E0-8838A6080B2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34679" y="5712699"/>
            <a:ext cx="969818" cy="914400"/>
          </a:xfrm>
          <a:prstGeom prst="rect">
            <a:avLst/>
          </a:prstGeom>
        </p:spPr>
      </p:pic>
      <p:pic>
        <p:nvPicPr>
          <p:cNvPr id="10" name="Graphic 9" descr="Document met effen opvulling">
            <a:extLst>
              <a:ext uri="{FF2B5EF4-FFF2-40B4-BE49-F238E27FC236}">
                <a16:creationId xmlns:a16="http://schemas.microsoft.com/office/drawing/2014/main" id="{6B814A1C-B01A-8EA0-BD07-CBB3618DA74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050467" y="3651336"/>
            <a:ext cx="969818" cy="914400"/>
          </a:xfrm>
          <a:prstGeom prst="rect">
            <a:avLst/>
          </a:prstGeom>
        </p:spPr>
      </p:pic>
      <p:pic>
        <p:nvPicPr>
          <p:cNvPr id="11" name="Graphic 10" descr="Document met effen opvulling">
            <a:extLst>
              <a:ext uri="{FF2B5EF4-FFF2-40B4-BE49-F238E27FC236}">
                <a16:creationId xmlns:a16="http://schemas.microsoft.com/office/drawing/2014/main" id="{FC5E8835-A89C-E65E-BEFA-E538C7A3C49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035031" y="1399238"/>
            <a:ext cx="969818" cy="914400"/>
          </a:xfrm>
          <a:prstGeom prst="rect">
            <a:avLst/>
          </a:prstGeom>
        </p:spPr>
      </p:pic>
      <p:pic>
        <p:nvPicPr>
          <p:cNvPr id="12" name="Graphic 11" descr="Document met effen opvulling">
            <a:extLst>
              <a:ext uri="{FF2B5EF4-FFF2-40B4-BE49-F238E27FC236}">
                <a16:creationId xmlns:a16="http://schemas.microsoft.com/office/drawing/2014/main" id="{73731413-8737-5C26-1C20-B79DD639709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162077" y="5596389"/>
            <a:ext cx="969818" cy="914400"/>
          </a:xfrm>
          <a:prstGeom prst="rect">
            <a:avLst/>
          </a:prstGeom>
        </p:spPr>
      </p:pic>
      <p:pic>
        <p:nvPicPr>
          <p:cNvPr id="13" name="Graphic 12" descr="Document met effen opvulling">
            <a:extLst>
              <a:ext uri="{FF2B5EF4-FFF2-40B4-BE49-F238E27FC236}">
                <a16:creationId xmlns:a16="http://schemas.microsoft.com/office/drawing/2014/main" id="{86082CE4-8F24-3B5A-7E4C-69B7EF9C6AF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664951" y="1438204"/>
            <a:ext cx="969818" cy="914400"/>
          </a:xfrm>
          <a:prstGeom prst="rect">
            <a:avLst/>
          </a:prstGeom>
        </p:spPr>
      </p:pic>
      <p:pic>
        <p:nvPicPr>
          <p:cNvPr id="14" name="Graphic 13" descr="Document met effen opvulling">
            <a:extLst>
              <a:ext uri="{FF2B5EF4-FFF2-40B4-BE49-F238E27FC236}">
                <a16:creationId xmlns:a16="http://schemas.microsoft.com/office/drawing/2014/main" id="{BA4C2E18-BB27-60B2-6674-5591FA06704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886083" y="2886088"/>
            <a:ext cx="969818" cy="914400"/>
          </a:xfrm>
          <a:prstGeom prst="rect">
            <a:avLst/>
          </a:prstGeom>
        </p:spPr>
      </p:pic>
      <p:pic>
        <p:nvPicPr>
          <p:cNvPr id="15" name="Graphic 14" descr="Document met effen opvulling">
            <a:extLst>
              <a:ext uri="{FF2B5EF4-FFF2-40B4-BE49-F238E27FC236}">
                <a16:creationId xmlns:a16="http://schemas.microsoft.com/office/drawing/2014/main" id="{C961E20D-0D57-BE6B-5AD7-33F5324B7D3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676691" y="4022493"/>
            <a:ext cx="969818" cy="914400"/>
          </a:xfrm>
          <a:prstGeom prst="rect">
            <a:avLst/>
          </a:prstGeom>
        </p:spPr>
      </p:pic>
      <p:pic>
        <p:nvPicPr>
          <p:cNvPr id="16" name="Graphic 15" descr="Document met effen opvulling">
            <a:extLst>
              <a:ext uri="{FF2B5EF4-FFF2-40B4-BE49-F238E27FC236}">
                <a16:creationId xmlns:a16="http://schemas.microsoft.com/office/drawing/2014/main" id="{8A4049DE-4C27-7B82-85DE-3923683AED8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548268" y="4188979"/>
            <a:ext cx="969818" cy="914400"/>
          </a:xfrm>
          <a:prstGeom prst="rect">
            <a:avLst/>
          </a:prstGeom>
        </p:spPr>
      </p:pic>
      <p:pic>
        <p:nvPicPr>
          <p:cNvPr id="18" name="Graphic 17" descr="Groep van vrouwen met effen opvulling">
            <a:extLst>
              <a:ext uri="{FF2B5EF4-FFF2-40B4-BE49-F238E27FC236}">
                <a16:creationId xmlns:a16="http://schemas.microsoft.com/office/drawing/2014/main" id="{0D4E3E55-68E0-5C01-7F3C-94BAD5B90FB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79951" y="2215737"/>
            <a:ext cx="969818" cy="914400"/>
          </a:xfrm>
          <a:prstGeom prst="rect">
            <a:avLst/>
          </a:prstGeom>
        </p:spPr>
      </p:pic>
      <p:pic>
        <p:nvPicPr>
          <p:cNvPr id="19" name="Graphic 18" descr="Groep van vrouwen met effen opvulling">
            <a:extLst>
              <a:ext uri="{FF2B5EF4-FFF2-40B4-BE49-F238E27FC236}">
                <a16:creationId xmlns:a16="http://schemas.microsoft.com/office/drawing/2014/main" id="{1769170E-659A-81FF-1D77-F4E2B3714E3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67998" y="2991302"/>
            <a:ext cx="914400" cy="914400"/>
          </a:xfrm>
          <a:prstGeom prst="rect">
            <a:avLst/>
          </a:prstGeom>
        </p:spPr>
      </p:pic>
      <p:pic>
        <p:nvPicPr>
          <p:cNvPr id="20" name="Graphic 19" descr="Groep van vrouwen met effen opvulling">
            <a:extLst>
              <a:ext uri="{FF2B5EF4-FFF2-40B4-BE49-F238E27FC236}">
                <a16:creationId xmlns:a16="http://schemas.microsoft.com/office/drawing/2014/main" id="{1834BDC7-9E15-7790-738E-91154E93F01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9719" y="5785015"/>
            <a:ext cx="914400" cy="914400"/>
          </a:xfrm>
          <a:prstGeom prst="rect">
            <a:avLst/>
          </a:prstGeom>
        </p:spPr>
      </p:pic>
      <p:pic>
        <p:nvPicPr>
          <p:cNvPr id="21" name="Graphic 20" descr="Groep van vrouwen met effen opvulling">
            <a:extLst>
              <a:ext uri="{FF2B5EF4-FFF2-40B4-BE49-F238E27FC236}">
                <a16:creationId xmlns:a16="http://schemas.microsoft.com/office/drawing/2014/main" id="{874E38FD-9AD1-B9D6-DF39-4B1772C4A6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5291" y="4285045"/>
            <a:ext cx="914400" cy="914400"/>
          </a:xfrm>
          <a:prstGeom prst="rect">
            <a:avLst/>
          </a:prstGeom>
        </p:spPr>
      </p:pic>
      <p:pic>
        <p:nvPicPr>
          <p:cNvPr id="22" name="Graphic 21" descr="Groep van vrouwen met effen opvulling">
            <a:extLst>
              <a:ext uri="{FF2B5EF4-FFF2-40B4-BE49-F238E27FC236}">
                <a16:creationId xmlns:a16="http://schemas.microsoft.com/office/drawing/2014/main" id="{53B26763-B78E-072B-A1DA-4B2EEAEBFD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86657" y="1409599"/>
            <a:ext cx="914400" cy="914400"/>
          </a:xfrm>
          <a:prstGeom prst="rect">
            <a:avLst/>
          </a:prstGeom>
        </p:spPr>
      </p:pic>
      <p:pic>
        <p:nvPicPr>
          <p:cNvPr id="23" name="Graphic 22" descr="Groep van vrouwen met effen opvulling">
            <a:extLst>
              <a:ext uri="{FF2B5EF4-FFF2-40B4-BE49-F238E27FC236}">
                <a16:creationId xmlns:a16="http://schemas.microsoft.com/office/drawing/2014/main" id="{62C60E24-F976-56C5-6825-6E063FB6303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21060" y="5196937"/>
            <a:ext cx="914400" cy="914400"/>
          </a:xfrm>
          <a:prstGeom prst="rect">
            <a:avLst/>
          </a:prstGeom>
        </p:spPr>
      </p:pic>
      <p:pic>
        <p:nvPicPr>
          <p:cNvPr id="24" name="Graphic 23" descr="Groep van vrouwen met effen opvulling">
            <a:extLst>
              <a:ext uri="{FF2B5EF4-FFF2-40B4-BE49-F238E27FC236}">
                <a16:creationId xmlns:a16="http://schemas.microsoft.com/office/drawing/2014/main" id="{3B18A2AC-A372-68F3-F376-D28D81F4383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700" y="1356618"/>
            <a:ext cx="914400" cy="914400"/>
          </a:xfrm>
          <a:prstGeom prst="rect">
            <a:avLst/>
          </a:prstGeom>
        </p:spPr>
      </p:pic>
      <p:pic>
        <p:nvPicPr>
          <p:cNvPr id="25" name="Graphic 24" descr="Groep van vrouwen met effen opvulling">
            <a:extLst>
              <a:ext uri="{FF2B5EF4-FFF2-40B4-BE49-F238E27FC236}">
                <a16:creationId xmlns:a16="http://schemas.microsoft.com/office/drawing/2014/main" id="{DF23A01E-2617-5BBE-4310-0F724FB056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17737" y="1318392"/>
            <a:ext cx="914400" cy="914400"/>
          </a:xfrm>
          <a:prstGeom prst="rect">
            <a:avLst/>
          </a:prstGeom>
        </p:spPr>
      </p:pic>
      <p:pic>
        <p:nvPicPr>
          <p:cNvPr id="27" name="Graphic 26" descr="Reageerbuisjes silhouet">
            <a:extLst>
              <a:ext uri="{FF2B5EF4-FFF2-40B4-BE49-F238E27FC236}">
                <a16:creationId xmlns:a16="http://schemas.microsoft.com/office/drawing/2014/main" id="{0C00C2E2-757A-1EDB-FD0C-B33705D607F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01116" y="5865303"/>
            <a:ext cx="914400" cy="914400"/>
          </a:xfrm>
          <a:prstGeom prst="rect">
            <a:avLst/>
          </a:prstGeom>
        </p:spPr>
      </p:pic>
      <p:pic>
        <p:nvPicPr>
          <p:cNvPr id="30" name="Graphic 29" descr="Reageerbuisjes silhouet">
            <a:extLst>
              <a:ext uri="{FF2B5EF4-FFF2-40B4-BE49-F238E27FC236}">
                <a16:creationId xmlns:a16="http://schemas.microsoft.com/office/drawing/2014/main" id="{0F755C89-46C2-990A-0F9A-C4D92199D7F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6919" y="2122933"/>
            <a:ext cx="914400" cy="914400"/>
          </a:xfrm>
          <a:prstGeom prst="rect">
            <a:avLst/>
          </a:prstGeom>
        </p:spPr>
      </p:pic>
      <p:pic>
        <p:nvPicPr>
          <p:cNvPr id="31" name="Graphic 30" descr="Reageerbuisjes silhouet">
            <a:extLst>
              <a:ext uri="{FF2B5EF4-FFF2-40B4-BE49-F238E27FC236}">
                <a16:creationId xmlns:a16="http://schemas.microsoft.com/office/drawing/2014/main" id="{2BCAAF54-44EB-EBDE-32EE-B307BF0B404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3531" y="4714683"/>
            <a:ext cx="914400" cy="914400"/>
          </a:xfrm>
          <a:prstGeom prst="rect">
            <a:avLst/>
          </a:prstGeom>
        </p:spPr>
      </p:pic>
      <p:pic>
        <p:nvPicPr>
          <p:cNvPr id="32" name="Graphic 31" descr="Reageerbuisjes silhouet">
            <a:extLst>
              <a:ext uri="{FF2B5EF4-FFF2-40B4-BE49-F238E27FC236}">
                <a16:creationId xmlns:a16="http://schemas.microsoft.com/office/drawing/2014/main" id="{2CBEF021-326D-81DD-E93C-8474CAC5669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04599" y="3789649"/>
            <a:ext cx="914400" cy="914400"/>
          </a:xfrm>
          <a:prstGeom prst="rect">
            <a:avLst/>
          </a:prstGeom>
        </p:spPr>
      </p:pic>
      <p:pic>
        <p:nvPicPr>
          <p:cNvPr id="33" name="Graphic 32" descr="Reageerbuisjes silhouet">
            <a:extLst>
              <a:ext uri="{FF2B5EF4-FFF2-40B4-BE49-F238E27FC236}">
                <a16:creationId xmlns:a16="http://schemas.microsoft.com/office/drawing/2014/main" id="{07879747-7971-6BF8-A5E5-39531FB112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04229" y="2075191"/>
            <a:ext cx="914400" cy="914400"/>
          </a:xfrm>
          <a:prstGeom prst="rect">
            <a:avLst/>
          </a:prstGeom>
        </p:spPr>
      </p:pic>
      <p:pic>
        <p:nvPicPr>
          <p:cNvPr id="34" name="Graphic 33" descr="Reageerbuisjes silhouet">
            <a:extLst>
              <a:ext uri="{FF2B5EF4-FFF2-40B4-BE49-F238E27FC236}">
                <a16:creationId xmlns:a16="http://schemas.microsoft.com/office/drawing/2014/main" id="{8702989A-56CA-1F83-FBA3-641FCAD08DF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03686" y="2096404"/>
            <a:ext cx="914400" cy="914400"/>
          </a:xfrm>
          <a:prstGeom prst="rect">
            <a:avLst/>
          </a:prstGeom>
        </p:spPr>
      </p:pic>
      <p:pic>
        <p:nvPicPr>
          <p:cNvPr id="35" name="Graphic 34" descr="Reageerbuisjes silhouet">
            <a:extLst>
              <a:ext uri="{FF2B5EF4-FFF2-40B4-BE49-F238E27FC236}">
                <a16:creationId xmlns:a16="http://schemas.microsoft.com/office/drawing/2014/main" id="{B4DED5E2-A603-B1A7-B99E-D0C695B110C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02871" y="3069704"/>
            <a:ext cx="914400" cy="914400"/>
          </a:xfrm>
          <a:prstGeom prst="rect">
            <a:avLst/>
          </a:prstGeom>
        </p:spPr>
      </p:pic>
      <p:pic>
        <p:nvPicPr>
          <p:cNvPr id="36" name="Graphic 35" descr="Reageerbuisjes silhouet">
            <a:extLst>
              <a:ext uri="{FF2B5EF4-FFF2-40B4-BE49-F238E27FC236}">
                <a16:creationId xmlns:a16="http://schemas.microsoft.com/office/drawing/2014/main" id="{355B5FDE-2247-93E3-8A8F-3F61D70EE55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94069" y="4529392"/>
            <a:ext cx="914400" cy="914400"/>
          </a:xfrm>
          <a:prstGeom prst="rect">
            <a:avLst/>
          </a:prstGeom>
        </p:spPr>
      </p:pic>
      <p:pic>
        <p:nvPicPr>
          <p:cNvPr id="37" name="Graphic 36" descr="Reageerbuisjes silhouet">
            <a:extLst>
              <a:ext uri="{FF2B5EF4-FFF2-40B4-BE49-F238E27FC236}">
                <a16:creationId xmlns:a16="http://schemas.microsoft.com/office/drawing/2014/main" id="{1C6999D7-FE8F-DF82-3432-B0F2C19E2E7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35992" y="3402350"/>
            <a:ext cx="914400" cy="914400"/>
          </a:xfrm>
          <a:prstGeom prst="rect">
            <a:avLst/>
          </a:prstGeom>
        </p:spPr>
      </p:pic>
      <p:pic>
        <p:nvPicPr>
          <p:cNvPr id="39" name="Graphic 38" descr="Klembord met effen opvulling">
            <a:extLst>
              <a:ext uri="{FF2B5EF4-FFF2-40B4-BE49-F238E27FC236}">
                <a16:creationId xmlns:a16="http://schemas.microsoft.com/office/drawing/2014/main" id="{5315DDE0-7E4E-E600-9033-E992B98F4C9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19981" y="5629083"/>
            <a:ext cx="914400" cy="914400"/>
          </a:xfrm>
          <a:prstGeom prst="rect">
            <a:avLst/>
          </a:prstGeom>
        </p:spPr>
      </p:pic>
      <p:pic>
        <p:nvPicPr>
          <p:cNvPr id="41" name="Graphic 40" descr="Vingerafdruk met effen opvulling">
            <a:extLst>
              <a:ext uri="{FF2B5EF4-FFF2-40B4-BE49-F238E27FC236}">
                <a16:creationId xmlns:a16="http://schemas.microsoft.com/office/drawing/2014/main" id="{D54BFDD5-37C9-00D7-ECDB-E104D89E50F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74521" y="2569600"/>
            <a:ext cx="914400" cy="914400"/>
          </a:xfrm>
          <a:prstGeom prst="rect">
            <a:avLst/>
          </a:prstGeom>
        </p:spPr>
      </p:pic>
      <p:pic>
        <p:nvPicPr>
          <p:cNvPr id="43" name="Graphic 42" descr="Kolf silhouet">
            <a:extLst>
              <a:ext uri="{FF2B5EF4-FFF2-40B4-BE49-F238E27FC236}">
                <a16:creationId xmlns:a16="http://schemas.microsoft.com/office/drawing/2014/main" id="{34196E36-FBAB-1ECE-AE16-532F32A29ED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59060" y="975153"/>
            <a:ext cx="914400" cy="914400"/>
          </a:xfrm>
          <a:prstGeom prst="rect">
            <a:avLst/>
          </a:prstGeom>
        </p:spPr>
      </p:pic>
      <p:pic>
        <p:nvPicPr>
          <p:cNvPr id="45" name="Graphic 44" descr="Hartslag met effen opvulling">
            <a:extLst>
              <a:ext uri="{FF2B5EF4-FFF2-40B4-BE49-F238E27FC236}">
                <a16:creationId xmlns:a16="http://schemas.microsoft.com/office/drawing/2014/main" id="{FA4B4383-127C-AB13-2BDD-6BDABA9B6D0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90661" y="3385366"/>
            <a:ext cx="914400" cy="914400"/>
          </a:xfrm>
          <a:prstGeom prst="rect">
            <a:avLst/>
          </a:prstGeom>
        </p:spPr>
      </p:pic>
      <p:pic>
        <p:nvPicPr>
          <p:cNvPr id="47" name="Graphic 46" descr="Hart silhouet">
            <a:extLst>
              <a:ext uri="{FF2B5EF4-FFF2-40B4-BE49-F238E27FC236}">
                <a16:creationId xmlns:a16="http://schemas.microsoft.com/office/drawing/2014/main" id="{6AE25C6A-5BD6-167D-2C3F-063C9258739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41921" y="2070688"/>
            <a:ext cx="914400" cy="914400"/>
          </a:xfrm>
          <a:prstGeom prst="rect">
            <a:avLst/>
          </a:prstGeom>
        </p:spPr>
      </p:pic>
      <p:pic>
        <p:nvPicPr>
          <p:cNvPr id="49" name="Graphic 48" descr="Zandloper 60% met effen opvulling">
            <a:extLst>
              <a:ext uri="{FF2B5EF4-FFF2-40B4-BE49-F238E27FC236}">
                <a16:creationId xmlns:a16="http://schemas.microsoft.com/office/drawing/2014/main" id="{7D9E129B-68CD-EF04-3D16-6910E811A47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10971" y="4078982"/>
            <a:ext cx="914400" cy="914400"/>
          </a:xfrm>
          <a:prstGeom prst="rect">
            <a:avLst/>
          </a:prstGeom>
        </p:spPr>
      </p:pic>
      <p:pic>
        <p:nvPicPr>
          <p:cNvPr id="50" name="Graphic 49" descr="Reageerbuisjes silhouet">
            <a:extLst>
              <a:ext uri="{FF2B5EF4-FFF2-40B4-BE49-F238E27FC236}">
                <a16:creationId xmlns:a16="http://schemas.microsoft.com/office/drawing/2014/main" id="{9AF635BC-2FEF-1160-53B7-62EDD3927AA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61648" y="1710383"/>
            <a:ext cx="914400" cy="914400"/>
          </a:xfrm>
          <a:prstGeom prst="rect">
            <a:avLst/>
          </a:prstGeom>
        </p:spPr>
      </p:pic>
      <p:pic>
        <p:nvPicPr>
          <p:cNvPr id="51" name="Graphic 50" descr="Zandloper 60% met effen opvulling">
            <a:extLst>
              <a:ext uri="{FF2B5EF4-FFF2-40B4-BE49-F238E27FC236}">
                <a16:creationId xmlns:a16="http://schemas.microsoft.com/office/drawing/2014/main" id="{FA841C30-5F70-CB6F-57D5-AA081CD0AF3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22815" y="2305279"/>
            <a:ext cx="914400" cy="914400"/>
          </a:xfrm>
          <a:prstGeom prst="rect">
            <a:avLst/>
          </a:prstGeom>
        </p:spPr>
      </p:pic>
      <p:pic>
        <p:nvPicPr>
          <p:cNvPr id="52" name="Graphic 51" descr="Zandloper 60% met effen opvulling">
            <a:extLst>
              <a:ext uri="{FF2B5EF4-FFF2-40B4-BE49-F238E27FC236}">
                <a16:creationId xmlns:a16="http://schemas.microsoft.com/office/drawing/2014/main" id="{33077C75-4CF0-8063-8873-E4CFC42A300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94521" y="5809652"/>
            <a:ext cx="914400" cy="914400"/>
          </a:xfrm>
          <a:prstGeom prst="rect">
            <a:avLst/>
          </a:prstGeom>
        </p:spPr>
      </p:pic>
      <p:pic>
        <p:nvPicPr>
          <p:cNvPr id="53" name="Graphic 52" descr="Zandloper 60% met effen opvulling">
            <a:extLst>
              <a:ext uri="{FF2B5EF4-FFF2-40B4-BE49-F238E27FC236}">
                <a16:creationId xmlns:a16="http://schemas.microsoft.com/office/drawing/2014/main" id="{6CFDA5D7-E1E4-8191-3876-063A524AC1E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75674" y="2651553"/>
            <a:ext cx="914400" cy="914400"/>
          </a:xfrm>
          <a:prstGeom prst="rect">
            <a:avLst/>
          </a:prstGeom>
        </p:spPr>
      </p:pic>
      <p:pic>
        <p:nvPicPr>
          <p:cNvPr id="54" name="Graphic 53" descr="Zandloper 60% met effen opvulling">
            <a:extLst>
              <a:ext uri="{FF2B5EF4-FFF2-40B4-BE49-F238E27FC236}">
                <a16:creationId xmlns:a16="http://schemas.microsoft.com/office/drawing/2014/main" id="{E089053C-D726-8B0B-BA62-474F462FBB4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26328" y="4051027"/>
            <a:ext cx="914400" cy="914400"/>
          </a:xfrm>
          <a:prstGeom prst="rect">
            <a:avLst/>
          </a:prstGeom>
        </p:spPr>
      </p:pic>
      <p:pic>
        <p:nvPicPr>
          <p:cNvPr id="55" name="Graphic 54" descr="Zandloper 60% met effen opvulling">
            <a:extLst>
              <a:ext uri="{FF2B5EF4-FFF2-40B4-BE49-F238E27FC236}">
                <a16:creationId xmlns:a16="http://schemas.microsoft.com/office/drawing/2014/main" id="{708DBDAB-7DF2-0A2E-65D5-D46D65F6F12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53598" y="5793527"/>
            <a:ext cx="914400" cy="914400"/>
          </a:xfrm>
          <a:prstGeom prst="rect">
            <a:avLst/>
          </a:prstGeom>
        </p:spPr>
      </p:pic>
      <p:pic>
        <p:nvPicPr>
          <p:cNvPr id="56" name="Graphic 55" descr="Zandloper 60% met effen opvulling">
            <a:extLst>
              <a:ext uri="{FF2B5EF4-FFF2-40B4-BE49-F238E27FC236}">
                <a16:creationId xmlns:a16="http://schemas.microsoft.com/office/drawing/2014/main" id="{7C7D207D-8E90-12D7-D40E-D435870E06E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01910" y="3305231"/>
            <a:ext cx="914400" cy="914400"/>
          </a:xfrm>
          <a:prstGeom prst="rect">
            <a:avLst/>
          </a:prstGeom>
        </p:spPr>
      </p:pic>
      <p:pic>
        <p:nvPicPr>
          <p:cNvPr id="57" name="Graphic 56" descr="Vingerafdruk met effen opvulling">
            <a:extLst>
              <a:ext uri="{FF2B5EF4-FFF2-40B4-BE49-F238E27FC236}">
                <a16:creationId xmlns:a16="http://schemas.microsoft.com/office/drawing/2014/main" id="{88C2E3D9-F726-2A54-4DFA-6D15E76EB61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23134" y="5337957"/>
            <a:ext cx="914400" cy="914400"/>
          </a:xfrm>
          <a:prstGeom prst="rect">
            <a:avLst/>
          </a:prstGeom>
        </p:spPr>
      </p:pic>
      <p:pic>
        <p:nvPicPr>
          <p:cNvPr id="58" name="Graphic 57" descr="Vingerafdruk met effen opvulling">
            <a:extLst>
              <a:ext uri="{FF2B5EF4-FFF2-40B4-BE49-F238E27FC236}">
                <a16:creationId xmlns:a16="http://schemas.microsoft.com/office/drawing/2014/main" id="{F43C6B16-6EC5-E34B-B4DF-130555C4863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47701" y="1896947"/>
            <a:ext cx="914400" cy="914400"/>
          </a:xfrm>
          <a:prstGeom prst="rect">
            <a:avLst/>
          </a:prstGeom>
        </p:spPr>
      </p:pic>
      <p:pic>
        <p:nvPicPr>
          <p:cNvPr id="59" name="Graphic 58" descr="Vingerafdruk met effen opvulling">
            <a:extLst>
              <a:ext uri="{FF2B5EF4-FFF2-40B4-BE49-F238E27FC236}">
                <a16:creationId xmlns:a16="http://schemas.microsoft.com/office/drawing/2014/main" id="{5D803F65-DC4E-521F-6DE7-D0271272907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00077" y="2608409"/>
            <a:ext cx="914400" cy="914400"/>
          </a:xfrm>
          <a:prstGeom prst="rect">
            <a:avLst/>
          </a:prstGeom>
        </p:spPr>
      </p:pic>
      <p:pic>
        <p:nvPicPr>
          <p:cNvPr id="60" name="Graphic 59" descr="Vingerafdruk met effen opvulling">
            <a:extLst>
              <a:ext uri="{FF2B5EF4-FFF2-40B4-BE49-F238E27FC236}">
                <a16:creationId xmlns:a16="http://schemas.microsoft.com/office/drawing/2014/main" id="{356F583B-9803-C9A1-9D3F-9A8D8D99DF8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00077" y="5809652"/>
            <a:ext cx="914400" cy="914400"/>
          </a:xfrm>
          <a:prstGeom prst="rect">
            <a:avLst/>
          </a:prstGeom>
        </p:spPr>
      </p:pic>
      <p:pic>
        <p:nvPicPr>
          <p:cNvPr id="61" name="Graphic 60" descr="Vingerafdruk met effen opvulling">
            <a:extLst>
              <a:ext uri="{FF2B5EF4-FFF2-40B4-BE49-F238E27FC236}">
                <a16:creationId xmlns:a16="http://schemas.microsoft.com/office/drawing/2014/main" id="{AC5D2DCB-1BD9-29F8-38B2-456B9A42F3D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0326" y="2984845"/>
            <a:ext cx="914400" cy="914400"/>
          </a:xfrm>
          <a:prstGeom prst="rect">
            <a:avLst/>
          </a:prstGeom>
        </p:spPr>
      </p:pic>
      <p:pic>
        <p:nvPicPr>
          <p:cNvPr id="62" name="Graphic 61" descr="Vingerafdruk met effen opvulling">
            <a:extLst>
              <a:ext uri="{FF2B5EF4-FFF2-40B4-BE49-F238E27FC236}">
                <a16:creationId xmlns:a16="http://schemas.microsoft.com/office/drawing/2014/main" id="{2A12F163-05EC-E7CE-2AA0-752EC9D45B1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02189" y="4749172"/>
            <a:ext cx="914400" cy="914400"/>
          </a:xfrm>
          <a:prstGeom prst="rect">
            <a:avLst/>
          </a:prstGeom>
        </p:spPr>
      </p:pic>
      <p:pic>
        <p:nvPicPr>
          <p:cNvPr id="63" name="Graphic 62" descr="Hart silhouet">
            <a:extLst>
              <a:ext uri="{FF2B5EF4-FFF2-40B4-BE49-F238E27FC236}">
                <a16:creationId xmlns:a16="http://schemas.microsoft.com/office/drawing/2014/main" id="{FDD09F73-CD50-72B9-29B6-F84C19EF967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62199" y="905443"/>
            <a:ext cx="914400" cy="914400"/>
          </a:xfrm>
          <a:prstGeom prst="rect">
            <a:avLst/>
          </a:prstGeom>
        </p:spPr>
      </p:pic>
      <p:pic>
        <p:nvPicPr>
          <p:cNvPr id="64" name="Graphic 63" descr="Hart silhouet">
            <a:extLst>
              <a:ext uri="{FF2B5EF4-FFF2-40B4-BE49-F238E27FC236}">
                <a16:creationId xmlns:a16="http://schemas.microsoft.com/office/drawing/2014/main" id="{56248983-64DB-C78A-F865-B04C5F5D444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82862" y="1955416"/>
            <a:ext cx="914400" cy="914400"/>
          </a:xfrm>
          <a:prstGeom prst="rect">
            <a:avLst/>
          </a:prstGeom>
        </p:spPr>
      </p:pic>
      <p:pic>
        <p:nvPicPr>
          <p:cNvPr id="65" name="Graphic 64" descr="Hart silhouet">
            <a:extLst>
              <a:ext uri="{FF2B5EF4-FFF2-40B4-BE49-F238E27FC236}">
                <a16:creationId xmlns:a16="http://schemas.microsoft.com/office/drawing/2014/main" id="{DCEECA28-84D3-602F-0548-60EFAC4474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12351" y="2830535"/>
            <a:ext cx="914400" cy="914400"/>
          </a:xfrm>
          <a:prstGeom prst="rect">
            <a:avLst/>
          </a:prstGeom>
        </p:spPr>
      </p:pic>
      <p:pic>
        <p:nvPicPr>
          <p:cNvPr id="66" name="Graphic 65" descr="Hart silhouet">
            <a:extLst>
              <a:ext uri="{FF2B5EF4-FFF2-40B4-BE49-F238E27FC236}">
                <a16:creationId xmlns:a16="http://schemas.microsoft.com/office/drawing/2014/main" id="{12DD3B6D-26F6-3017-1A73-6253139DDB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55505" y="4085218"/>
            <a:ext cx="737309" cy="737309"/>
          </a:xfrm>
          <a:prstGeom prst="rect">
            <a:avLst/>
          </a:prstGeom>
        </p:spPr>
      </p:pic>
      <p:pic>
        <p:nvPicPr>
          <p:cNvPr id="67" name="Graphic 66" descr="Hart silhouet">
            <a:extLst>
              <a:ext uri="{FF2B5EF4-FFF2-40B4-BE49-F238E27FC236}">
                <a16:creationId xmlns:a16="http://schemas.microsoft.com/office/drawing/2014/main" id="{AB669D3A-6E37-07A6-4022-219F4CD7DB1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74695" y="3989070"/>
            <a:ext cx="914400" cy="914400"/>
          </a:xfrm>
          <a:prstGeom prst="rect">
            <a:avLst/>
          </a:prstGeom>
        </p:spPr>
      </p:pic>
      <p:pic>
        <p:nvPicPr>
          <p:cNvPr id="68" name="Graphic 67" descr="Hart silhouet">
            <a:extLst>
              <a:ext uri="{FF2B5EF4-FFF2-40B4-BE49-F238E27FC236}">
                <a16:creationId xmlns:a16="http://schemas.microsoft.com/office/drawing/2014/main" id="{0892EFF0-0326-3CFE-FFF5-7423FBF9E95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22349" y="4460218"/>
            <a:ext cx="914400" cy="914400"/>
          </a:xfrm>
          <a:prstGeom prst="rect">
            <a:avLst/>
          </a:prstGeom>
        </p:spPr>
      </p:pic>
      <p:pic>
        <p:nvPicPr>
          <p:cNvPr id="69" name="Graphic 68" descr="Hart silhouet">
            <a:extLst>
              <a:ext uri="{FF2B5EF4-FFF2-40B4-BE49-F238E27FC236}">
                <a16:creationId xmlns:a16="http://schemas.microsoft.com/office/drawing/2014/main" id="{8C55F201-77B8-0BB8-0276-87B2C61B91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77876" y="3011128"/>
            <a:ext cx="914400" cy="914400"/>
          </a:xfrm>
          <a:prstGeom prst="rect">
            <a:avLst/>
          </a:prstGeom>
        </p:spPr>
      </p:pic>
      <p:pic>
        <p:nvPicPr>
          <p:cNvPr id="70" name="Graphic 69" descr="Hart silhouet">
            <a:extLst>
              <a:ext uri="{FF2B5EF4-FFF2-40B4-BE49-F238E27FC236}">
                <a16:creationId xmlns:a16="http://schemas.microsoft.com/office/drawing/2014/main" id="{B985A3EC-B3ED-3EC2-02E8-5E396119247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84092" y="4798299"/>
            <a:ext cx="914400" cy="914400"/>
          </a:xfrm>
          <a:prstGeom prst="rect">
            <a:avLst/>
          </a:prstGeom>
        </p:spPr>
      </p:pic>
      <p:pic>
        <p:nvPicPr>
          <p:cNvPr id="71" name="Graphic 70" descr="Hartslag met effen opvulling">
            <a:extLst>
              <a:ext uri="{FF2B5EF4-FFF2-40B4-BE49-F238E27FC236}">
                <a16:creationId xmlns:a16="http://schemas.microsoft.com/office/drawing/2014/main" id="{FB39E5C8-1883-AA64-C160-3727B2D18B3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67747" y="5997017"/>
            <a:ext cx="914400" cy="914400"/>
          </a:xfrm>
          <a:prstGeom prst="rect">
            <a:avLst/>
          </a:prstGeom>
        </p:spPr>
      </p:pic>
      <p:pic>
        <p:nvPicPr>
          <p:cNvPr id="72" name="Graphic 71" descr="Hartslag met effen opvulling">
            <a:extLst>
              <a:ext uri="{FF2B5EF4-FFF2-40B4-BE49-F238E27FC236}">
                <a16:creationId xmlns:a16="http://schemas.microsoft.com/office/drawing/2014/main" id="{C066EFD0-724B-5F9F-CFB7-BB9BF691438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26490" y="2484148"/>
            <a:ext cx="914400" cy="914400"/>
          </a:xfrm>
          <a:prstGeom prst="rect">
            <a:avLst/>
          </a:prstGeom>
        </p:spPr>
      </p:pic>
      <p:pic>
        <p:nvPicPr>
          <p:cNvPr id="73" name="Graphic 72" descr="Hartslag met effen opvulling">
            <a:extLst>
              <a:ext uri="{FF2B5EF4-FFF2-40B4-BE49-F238E27FC236}">
                <a16:creationId xmlns:a16="http://schemas.microsoft.com/office/drawing/2014/main" id="{0CD97304-08B7-530A-229E-7B537E4D57A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27119" y="1167787"/>
            <a:ext cx="914400" cy="914400"/>
          </a:xfrm>
          <a:prstGeom prst="rect">
            <a:avLst/>
          </a:prstGeom>
        </p:spPr>
      </p:pic>
      <p:pic>
        <p:nvPicPr>
          <p:cNvPr id="74" name="Graphic 73" descr="Hartslag met effen opvulling">
            <a:extLst>
              <a:ext uri="{FF2B5EF4-FFF2-40B4-BE49-F238E27FC236}">
                <a16:creationId xmlns:a16="http://schemas.microsoft.com/office/drawing/2014/main" id="{50AA762C-74A7-4488-88E0-127B79C9D6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24004" y="5290135"/>
            <a:ext cx="914400" cy="914400"/>
          </a:xfrm>
          <a:prstGeom prst="rect">
            <a:avLst/>
          </a:prstGeom>
        </p:spPr>
      </p:pic>
      <p:pic>
        <p:nvPicPr>
          <p:cNvPr id="75" name="Graphic 74" descr="Hartslag met effen opvulling">
            <a:extLst>
              <a:ext uri="{FF2B5EF4-FFF2-40B4-BE49-F238E27FC236}">
                <a16:creationId xmlns:a16="http://schemas.microsoft.com/office/drawing/2014/main" id="{03B2968A-45F3-8C61-CF6D-8A53F0D79F7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48402" y="5715000"/>
            <a:ext cx="914400" cy="914400"/>
          </a:xfrm>
          <a:prstGeom prst="rect">
            <a:avLst/>
          </a:prstGeom>
        </p:spPr>
      </p:pic>
      <p:pic>
        <p:nvPicPr>
          <p:cNvPr id="76" name="Graphic 75" descr="Hartslag met effen opvulling">
            <a:extLst>
              <a:ext uri="{FF2B5EF4-FFF2-40B4-BE49-F238E27FC236}">
                <a16:creationId xmlns:a16="http://schemas.microsoft.com/office/drawing/2014/main" id="{4A06B66A-932D-6724-2B55-8015EECEAA6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82042" y="2707760"/>
            <a:ext cx="914400" cy="914400"/>
          </a:xfrm>
          <a:prstGeom prst="rect">
            <a:avLst/>
          </a:prstGeom>
        </p:spPr>
      </p:pic>
      <p:pic>
        <p:nvPicPr>
          <p:cNvPr id="77" name="Graphic 76" descr="Hartslag met effen opvulling">
            <a:extLst>
              <a:ext uri="{FF2B5EF4-FFF2-40B4-BE49-F238E27FC236}">
                <a16:creationId xmlns:a16="http://schemas.microsoft.com/office/drawing/2014/main" id="{AE60C0E0-03FF-96AD-FF18-BE9C51CC7BE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60140" y="4692245"/>
            <a:ext cx="914400" cy="914400"/>
          </a:xfrm>
          <a:prstGeom prst="rect">
            <a:avLst/>
          </a:prstGeom>
        </p:spPr>
      </p:pic>
      <p:pic>
        <p:nvPicPr>
          <p:cNvPr id="78" name="Graphic 77" descr="Hartslag met effen opvulling">
            <a:extLst>
              <a:ext uri="{FF2B5EF4-FFF2-40B4-BE49-F238E27FC236}">
                <a16:creationId xmlns:a16="http://schemas.microsoft.com/office/drawing/2014/main" id="{595680DF-7D96-1162-819C-101CC9DE38D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85547" y="5756101"/>
            <a:ext cx="914400" cy="914400"/>
          </a:xfrm>
          <a:prstGeom prst="rect">
            <a:avLst/>
          </a:prstGeom>
        </p:spPr>
      </p:pic>
      <p:pic>
        <p:nvPicPr>
          <p:cNvPr id="79" name="Graphic 78" descr="Klembord met effen opvulling">
            <a:extLst>
              <a:ext uri="{FF2B5EF4-FFF2-40B4-BE49-F238E27FC236}">
                <a16:creationId xmlns:a16="http://schemas.microsoft.com/office/drawing/2014/main" id="{8DA2F702-E37C-267A-EC86-E20B2BDAB67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12719" y="1219323"/>
            <a:ext cx="914400" cy="914400"/>
          </a:xfrm>
          <a:prstGeom prst="rect">
            <a:avLst/>
          </a:prstGeom>
        </p:spPr>
      </p:pic>
      <p:pic>
        <p:nvPicPr>
          <p:cNvPr id="80" name="Graphic 79" descr="Klembord met effen opvulling">
            <a:extLst>
              <a:ext uri="{FF2B5EF4-FFF2-40B4-BE49-F238E27FC236}">
                <a16:creationId xmlns:a16="http://schemas.microsoft.com/office/drawing/2014/main" id="{1C63D8E2-A50D-D711-4D4C-DFD07E9892E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41581" y="2608409"/>
            <a:ext cx="914400" cy="914400"/>
          </a:xfrm>
          <a:prstGeom prst="rect">
            <a:avLst/>
          </a:prstGeom>
        </p:spPr>
      </p:pic>
      <p:pic>
        <p:nvPicPr>
          <p:cNvPr id="81" name="Graphic 80" descr="Klembord met effen opvulling">
            <a:extLst>
              <a:ext uri="{FF2B5EF4-FFF2-40B4-BE49-F238E27FC236}">
                <a16:creationId xmlns:a16="http://schemas.microsoft.com/office/drawing/2014/main" id="{B3FD6499-3F06-E646-AFC4-D89219F4C7C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08791" y="1746180"/>
            <a:ext cx="914400" cy="914400"/>
          </a:xfrm>
          <a:prstGeom prst="rect">
            <a:avLst/>
          </a:prstGeom>
        </p:spPr>
      </p:pic>
      <p:pic>
        <p:nvPicPr>
          <p:cNvPr id="82" name="Graphic 81" descr="Klembord met effen opvulling">
            <a:extLst>
              <a:ext uri="{FF2B5EF4-FFF2-40B4-BE49-F238E27FC236}">
                <a16:creationId xmlns:a16="http://schemas.microsoft.com/office/drawing/2014/main" id="{1A0AFD0E-ADAB-DEB5-E88C-E6F4CEF04D1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59670" y="3119910"/>
            <a:ext cx="914400" cy="914400"/>
          </a:xfrm>
          <a:prstGeom prst="rect">
            <a:avLst/>
          </a:prstGeom>
        </p:spPr>
      </p:pic>
      <p:pic>
        <p:nvPicPr>
          <p:cNvPr id="83" name="Graphic 82" descr="Klembord met effen opvulling">
            <a:extLst>
              <a:ext uri="{FF2B5EF4-FFF2-40B4-BE49-F238E27FC236}">
                <a16:creationId xmlns:a16="http://schemas.microsoft.com/office/drawing/2014/main" id="{95B489CA-78D3-4F30-98E8-6E13394F148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72264" y="4063299"/>
            <a:ext cx="914400" cy="914400"/>
          </a:xfrm>
          <a:prstGeom prst="rect">
            <a:avLst/>
          </a:prstGeom>
        </p:spPr>
      </p:pic>
      <p:pic>
        <p:nvPicPr>
          <p:cNvPr id="84" name="Graphic 83" descr="Klembord met effen opvulling">
            <a:extLst>
              <a:ext uri="{FF2B5EF4-FFF2-40B4-BE49-F238E27FC236}">
                <a16:creationId xmlns:a16="http://schemas.microsoft.com/office/drawing/2014/main" id="{DBA18E24-55B6-07E3-05EF-7BBC65417A5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56047" y="4816058"/>
            <a:ext cx="914400" cy="914400"/>
          </a:xfrm>
          <a:prstGeom prst="rect">
            <a:avLst/>
          </a:prstGeom>
        </p:spPr>
      </p:pic>
      <p:pic>
        <p:nvPicPr>
          <p:cNvPr id="85" name="Graphic 84" descr="Klembord met effen opvulling">
            <a:extLst>
              <a:ext uri="{FF2B5EF4-FFF2-40B4-BE49-F238E27FC236}">
                <a16:creationId xmlns:a16="http://schemas.microsoft.com/office/drawing/2014/main" id="{942BA12A-8572-B34B-1E0D-A94A03E4D0B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13976" y="3448502"/>
            <a:ext cx="914400" cy="914400"/>
          </a:xfrm>
          <a:prstGeom prst="rect">
            <a:avLst/>
          </a:prstGeom>
        </p:spPr>
      </p:pic>
      <p:pic>
        <p:nvPicPr>
          <p:cNvPr id="86" name="Graphic 85" descr="Klembord met effen opvulling">
            <a:extLst>
              <a:ext uri="{FF2B5EF4-FFF2-40B4-BE49-F238E27FC236}">
                <a16:creationId xmlns:a16="http://schemas.microsoft.com/office/drawing/2014/main" id="{EA9276FE-94C2-AAAE-4600-FFB5ED4E437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78228" y="4876677"/>
            <a:ext cx="914400" cy="914400"/>
          </a:xfrm>
          <a:prstGeom prst="rect">
            <a:avLst/>
          </a:prstGeom>
        </p:spPr>
      </p:pic>
      <p:pic>
        <p:nvPicPr>
          <p:cNvPr id="87" name="Graphic 86" descr="Kolf silhouet">
            <a:extLst>
              <a:ext uri="{FF2B5EF4-FFF2-40B4-BE49-F238E27FC236}">
                <a16:creationId xmlns:a16="http://schemas.microsoft.com/office/drawing/2014/main" id="{AFD2AB85-EB28-A4AA-30EE-33F65CCAB97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0375" y="3800567"/>
            <a:ext cx="914400" cy="914400"/>
          </a:xfrm>
          <a:prstGeom prst="rect">
            <a:avLst/>
          </a:prstGeom>
        </p:spPr>
      </p:pic>
      <p:pic>
        <p:nvPicPr>
          <p:cNvPr id="88" name="Graphic 87" descr="Kolf silhouet">
            <a:extLst>
              <a:ext uri="{FF2B5EF4-FFF2-40B4-BE49-F238E27FC236}">
                <a16:creationId xmlns:a16="http://schemas.microsoft.com/office/drawing/2014/main" id="{A481CEDA-CA10-9504-C051-69C8F97C32E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62740" y="5793527"/>
            <a:ext cx="914400" cy="914400"/>
          </a:xfrm>
          <a:prstGeom prst="rect">
            <a:avLst/>
          </a:prstGeom>
        </p:spPr>
      </p:pic>
      <p:pic>
        <p:nvPicPr>
          <p:cNvPr id="89" name="Graphic 88" descr="Kolf silhouet">
            <a:extLst>
              <a:ext uri="{FF2B5EF4-FFF2-40B4-BE49-F238E27FC236}">
                <a16:creationId xmlns:a16="http://schemas.microsoft.com/office/drawing/2014/main" id="{25BBA7F0-D826-4967-D6C4-CC1A216A7CB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16260" y="1432353"/>
            <a:ext cx="914400" cy="914400"/>
          </a:xfrm>
          <a:prstGeom prst="rect">
            <a:avLst/>
          </a:prstGeom>
        </p:spPr>
      </p:pic>
      <p:pic>
        <p:nvPicPr>
          <p:cNvPr id="90" name="Graphic 89" descr="Kolf silhouet">
            <a:extLst>
              <a:ext uri="{FF2B5EF4-FFF2-40B4-BE49-F238E27FC236}">
                <a16:creationId xmlns:a16="http://schemas.microsoft.com/office/drawing/2014/main" id="{40499167-A3C7-18DB-1D73-4B12D5D43C9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53980" y="1750151"/>
            <a:ext cx="914400" cy="914400"/>
          </a:xfrm>
          <a:prstGeom prst="rect">
            <a:avLst/>
          </a:prstGeom>
        </p:spPr>
      </p:pic>
      <p:pic>
        <p:nvPicPr>
          <p:cNvPr id="91" name="Graphic 90" descr="Kolf silhouet">
            <a:extLst>
              <a:ext uri="{FF2B5EF4-FFF2-40B4-BE49-F238E27FC236}">
                <a16:creationId xmlns:a16="http://schemas.microsoft.com/office/drawing/2014/main" id="{9A255E43-0462-8F13-7D53-E82BBC88ADF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90641" y="2595447"/>
            <a:ext cx="914400" cy="914400"/>
          </a:xfrm>
          <a:prstGeom prst="rect">
            <a:avLst/>
          </a:prstGeom>
        </p:spPr>
      </p:pic>
      <p:pic>
        <p:nvPicPr>
          <p:cNvPr id="92" name="Graphic 91" descr="Kolf silhouet">
            <a:extLst>
              <a:ext uri="{FF2B5EF4-FFF2-40B4-BE49-F238E27FC236}">
                <a16:creationId xmlns:a16="http://schemas.microsoft.com/office/drawing/2014/main" id="{54E3CAA7-4502-46D7-F7E4-9E5EA0EB55E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41474" y="5240510"/>
            <a:ext cx="914400" cy="914400"/>
          </a:xfrm>
          <a:prstGeom prst="rect">
            <a:avLst/>
          </a:prstGeom>
        </p:spPr>
      </p:pic>
      <p:pic>
        <p:nvPicPr>
          <p:cNvPr id="93" name="Graphic 92" descr="Kolf silhouet">
            <a:extLst>
              <a:ext uri="{FF2B5EF4-FFF2-40B4-BE49-F238E27FC236}">
                <a16:creationId xmlns:a16="http://schemas.microsoft.com/office/drawing/2014/main" id="{1D7097E6-9345-6FED-F0A3-CFA4CCFC95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15860" y="5336327"/>
            <a:ext cx="914400" cy="914400"/>
          </a:xfrm>
          <a:prstGeom prst="rect">
            <a:avLst/>
          </a:prstGeom>
        </p:spPr>
      </p:pic>
      <p:pic>
        <p:nvPicPr>
          <p:cNvPr id="94" name="Graphic 93" descr="Kolf silhouet">
            <a:extLst>
              <a:ext uri="{FF2B5EF4-FFF2-40B4-BE49-F238E27FC236}">
                <a16:creationId xmlns:a16="http://schemas.microsoft.com/office/drawing/2014/main" id="{C34613A1-67BF-80C4-5CA6-6B18B1E4D52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38513" y="3842261"/>
            <a:ext cx="914400" cy="914400"/>
          </a:xfrm>
          <a:prstGeom prst="rect">
            <a:avLst/>
          </a:prstGeom>
        </p:spPr>
      </p:pic>
      <p:sp>
        <p:nvSpPr>
          <p:cNvPr id="95" name="Tekstvak 94">
            <a:extLst>
              <a:ext uri="{FF2B5EF4-FFF2-40B4-BE49-F238E27FC236}">
                <a16:creationId xmlns:a16="http://schemas.microsoft.com/office/drawing/2014/main" id="{CE94E6E1-9B4F-D09F-8B25-71E0DFADA673}"/>
              </a:ext>
            </a:extLst>
          </p:cNvPr>
          <p:cNvSpPr txBox="1"/>
          <p:nvPr/>
        </p:nvSpPr>
        <p:spPr>
          <a:xfrm>
            <a:off x="7018848" y="173087"/>
            <a:ext cx="12185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0" dirty="0"/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51426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48EC39-0C4C-1CF0-DC4F-9A6E9B261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285F27-5052-5415-38F7-7272035ABE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Afbeelding met tekst, schermopname, grafische vormgeving, Lettertype&#10;&#10;Automatisch gegenereerde beschrijving">
            <a:extLst>
              <a:ext uri="{FF2B5EF4-FFF2-40B4-BE49-F238E27FC236}">
                <a16:creationId xmlns:a16="http://schemas.microsoft.com/office/drawing/2014/main" id="{936793F6-DE2B-9B3F-C7B2-E013E767C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635" y="0"/>
            <a:ext cx="10328223" cy="576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969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428522-E9FF-A2F6-6000-3FBE4EBB7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2571"/>
            <a:ext cx="10515600" cy="1325563"/>
          </a:xfrm>
        </p:spPr>
        <p:txBody>
          <a:bodyPr/>
          <a:lstStyle/>
          <a:p>
            <a:pPr algn="ctr"/>
            <a:r>
              <a:rPr lang="nl-NL" dirty="0">
                <a:solidFill>
                  <a:srgbClr val="FF85FF"/>
                </a:solidFill>
              </a:rPr>
              <a:t>Wat vinden </a:t>
            </a:r>
            <a:r>
              <a:rPr lang="nl-NL" dirty="0" err="1">
                <a:solidFill>
                  <a:srgbClr val="FF85FF"/>
                </a:solidFill>
              </a:rPr>
              <a:t>patienten</a:t>
            </a:r>
            <a:r>
              <a:rPr lang="nl-NL" dirty="0">
                <a:solidFill>
                  <a:srgbClr val="FF85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72122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ekst, schermopname, diagram, nummer&#10;&#10;Door AI gegenereerde inhoud is mogelijk onjuist.">
            <a:extLst>
              <a:ext uri="{FF2B5EF4-FFF2-40B4-BE49-F238E27FC236}">
                <a16:creationId xmlns:a16="http://schemas.microsoft.com/office/drawing/2014/main" id="{36CF69A2-5B92-AE71-9734-D41FE39C2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666" y="573569"/>
            <a:ext cx="7388567" cy="5766686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E3BB0E29-7DB4-64AE-F3F8-01B7A7B4B967}"/>
              </a:ext>
            </a:extLst>
          </p:cNvPr>
          <p:cNvSpPr/>
          <p:nvPr/>
        </p:nvSpPr>
        <p:spPr>
          <a:xfrm>
            <a:off x="630701" y="359347"/>
            <a:ext cx="10930597" cy="822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solidFill>
                  <a:srgbClr val="FF85FF"/>
                </a:solidFill>
              </a:rPr>
              <a:t>Zou u </a:t>
            </a:r>
            <a:r>
              <a:rPr lang="nl-NL" sz="2400" dirty="0" err="1">
                <a:solidFill>
                  <a:srgbClr val="FF85FF"/>
                </a:solidFill>
              </a:rPr>
              <a:t>geinformeerd</a:t>
            </a:r>
            <a:r>
              <a:rPr lang="nl-NL" sz="2400" dirty="0">
                <a:solidFill>
                  <a:srgbClr val="FF85FF"/>
                </a:solidFill>
              </a:rPr>
              <a:t> willen worden over uw AI bepaalde </a:t>
            </a:r>
          </a:p>
          <a:p>
            <a:pPr algn="ctr"/>
            <a:r>
              <a:rPr lang="nl-NL" sz="2400" dirty="0">
                <a:solidFill>
                  <a:srgbClr val="FF85FF"/>
                </a:solidFill>
              </a:rPr>
              <a:t>risico op hart en vaatziekten?</a:t>
            </a:r>
          </a:p>
          <a:p>
            <a:pPr algn="ctr"/>
            <a:endParaRPr lang="nl-NL" sz="2400" dirty="0">
              <a:solidFill>
                <a:srgbClr val="FF85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56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E4302-41F4-7050-5182-B608CE9E0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F78A01-7139-2403-F2B6-03F507FDE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2571"/>
            <a:ext cx="10515600" cy="1325563"/>
          </a:xfrm>
        </p:spPr>
        <p:txBody>
          <a:bodyPr/>
          <a:lstStyle/>
          <a:p>
            <a:pPr algn="ctr"/>
            <a:r>
              <a:rPr lang="nl-NL" dirty="0">
                <a:solidFill>
                  <a:srgbClr val="FF85FF"/>
                </a:solidFill>
              </a:rPr>
              <a:t>Wat vinden behandelaren?</a:t>
            </a:r>
          </a:p>
        </p:txBody>
      </p:sp>
    </p:spTree>
    <p:extLst>
      <p:ext uri="{BB962C8B-B14F-4D97-AF65-F5344CB8AC3E}">
        <p14:creationId xmlns:p14="http://schemas.microsoft.com/office/powerpoint/2010/main" val="34142470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, Lettertype, ontvangst&#10;&#10;Door AI gegenereerde inhoud is mogelijk onjuist.">
            <a:extLst>
              <a:ext uri="{FF2B5EF4-FFF2-40B4-BE49-F238E27FC236}">
                <a16:creationId xmlns:a16="http://schemas.microsoft.com/office/drawing/2014/main" id="{D7453A8B-EC43-AEC2-1F48-1F6CB9D1C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54" y="2236763"/>
            <a:ext cx="10460202" cy="1814733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BEAFE1B8-9A39-0B60-2A86-AA0AC487DF98}"/>
              </a:ext>
            </a:extLst>
          </p:cNvPr>
          <p:cNvSpPr/>
          <p:nvPr/>
        </p:nvSpPr>
        <p:spPr>
          <a:xfrm>
            <a:off x="630701" y="1006460"/>
            <a:ext cx="10930597" cy="822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>
                <a:solidFill>
                  <a:srgbClr val="FF85FF"/>
                </a:solidFill>
              </a:rPr>
              <a:t>Zou u het AI bepaalde  risico op hart en vaatziekten van </a:t>
            </a:r>
          </a:p>
          <a:p>
            <a:pPr algn="ctr"/>
            <a:r>
              <a:rPr lang="nl-NL" sz="2800" dirty="0">
                <a:solidFill>
                  <a:srgbClr val="FF85FF"/>
                </a:solidFill>
              </a:rPr>
              <a:t>uw </a:t>
            </a:r>
            <a:r>
              <a:rPr lang="nl-NL" sz="2800" dirty="0" err="1">
                <a:solidFill>
                  <a:srgbClr val="FF85FF"/>
                </a:solidFill>
              </a:rPr>
              <a:t>patient</a:t>
            </a:r>
            <a:r>
              <a:rPr lang="nl-NL" sz="2800" dirty="0">
                <a:solidFill>
                  <a:srgbClr val="FF85FF"/>
                </a:solidFill>
              </a:rPr>
              <a:t> relevant en bruikbaar vinden?</a:t>
            </a:r>
          </a:p>
          <a:p>
            <a:pPr algn="ctr"/>
            <a:endParaRPr lang="nl-NL" sz="2800" dirty="0">
              <a:solidFill>
                <a:srgbClr val="FF85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9151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958487-C79F-17C8-6F11-6F07A1A58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0879"/>
            <a:ext cx="10515600" cy="1325563"/>
          </a:xfrm>
        </p:spPr>
        <p:txBody>
          <a:bodyPr>
            <a:normAutofit/>
          </a:bodyPr>
          <a:lstStyle/>
          <a:p>
            <a:r>
              <a:rPr lang="nl-NL" sz="4000" dirty="0">
                <a:solidFill>
                  <a:srgbClr val="FF85FF"/>
                </a:solidFill>
              </a:rPr>
              <a:t>Leidt gebruik van AI ook tot betere uitkomsten?</a:t>
            </a:r>
          </a:p>
        </p:txBody>
      </p:sp>
    </p:spTree>
    <p:extLst>
      <p:ext uri="{BB962C8B-B14F-4D97-AF65-F5344CB8AC3E}">
        <p14:creationId xmlns:p14="http://schemas.microsoft.com/office/powerpoint/2010/main" val="29670944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DB6BF4-29C8-D010-8E73-6828725B3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74FFC5-E5DD-6A74-2BCC-0562BFA04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Afbeelding met tekst, schermopname, Lettertype, logo&#10;&#10;Automatisch gegenereerde beschrijving">
            <a:extLst>
              <a:ext uri="{FF2B5EF4-FFF2-40B4-BE49-F238E27FC236}">
                <a16:creationId xmlns:a16="http://schemas.microsoft.com/office/drawing/2014/main" id="{81887543-09AF-1626-456C-0850C63CD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93" y="211364"/>
            <a:ext cx="11095348" cy="613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48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schermopname, Lettertype, water&#10;&#10;Door AI gegenereerde inhoud is mogelijk onjuist.">
            <a:extLst>
              <a:ext uri="{FF2B5EF4-FFF2-40B4-BE49-F238E27FC236}">
                <a16:creationId xmlns:a16="http://schemas.microsoft.com/office/drawing/2014/main" id="{0487D4CA-F06E-0D96-B982-352475D3C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002" y="194849"/>
            <a:ext cx="7237828" cy="6663151"/>
          </a:xfrm>
          <a:prstGeom prst="rect">
            <a:avLst/>
          </a:prstGeom>
        </p:spPr>
      </p:pic>
      <p:pic>
        <p:nvPicPr>
          <p:cNvPr id="6" name="Afbeelding 5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9FF7DDF1-C377-C67C-0A41-202CA5712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83" y="5557324"/>
            <a:ext cx="3200400" cy="1181100"/>
          </a:xfrm>
          <a:prstGeom prst="rect">
            <a:avLst/>
          </a:prstGeom>
        </p:spPr>
      </p:pic>
      <p:pic>
        <p:nvPicPr>
          <p:cNvPr id="8" name="Afbeelding 7" descr="Afbeelding met kleding, schoeisel, vrouw, tekst&#10;&#10;Door AI gegenereerde inhoud is mogelijk onjuist.">
            <a:extLst>
              <a:ext uri="{FF2B5EF4-FFF2-40B4-BE49-F238E27FC236}">
                <a16:creationId xmlns:a16="http://schemas.microsoft.com/office/drawing/2014/main" id="{D01694F4-71E5-3752-182E-4B136FB0B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561" y="345636"/>
            <a:ext cx="33147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505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ADCA93-4585-2362-7782-480BF43DB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7F48D5-826B-0642-97F4-B69ED33BA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Afbeelding met tekst, schermopname, Lettertype, logo&#10;&#10;Automatisch gegenereerde beschrijving">
            <a:extLst>
              <a:ext uri="{FF2B5EF4-FFF2-40B4-BE49-F238E27FC236}">
                <a16:creationId xmlns:a16="http://schemas.microsoft.com/office/drawing/2014/main" id="{7DA710C9-96CE-6EE6-6337-B588B056B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9" y="12700"/>
            <a:ext cx="11869519" cy="668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326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00901D-C7FD-222B-4121-0A18EEAB2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32C601-AE33-59E4-00B0-3DDF31F003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Afbeelding met tekst, schermopname, ontwerp&#10;&#10;Automatisch gegenereerde beschrijving">
            <a:extLst>
              <a:ext uri="{FF2B5EF4-FFF2-40B4-BE49-F238E27FC236}">
                <a16:creationId xmlns:a16="http://schemas.microsoft.com/office/drawing/2014/main" id="{22749EB8-0F6B-A7C8-164F-C3AFA7661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68" y="135734"/>
            <a:ext cx="11210326" cy="620879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E32B97A3-8F6B-8DA9-B989-36DB8587FD94}"/>
              </a:ext>
            </a:extLst>
          </p:cNvPr>
          <p:cNvSpPr txBox="1"/>
          <p:nvPr/>
        </p:nvSpPr>
        <p:spPr>
          <a:xfrm>
            <a:off x="2971800" y="371690"/>
            <a:ext cx="3701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 err="1">
                <a:solidFill>
                  <a:srgbClr val="7030A0"/>
                </a:solidFill>
              </a:rPr>
              <a:t>CarDI</a:t>
            </a:r>
            <a:r>
              <a:rPr lang="nl-NL" sz="3600" dirty="0">
                <a:solidFill>
                  <a:srgbClr val="7030A0"/>
                </a:solidFill>
              </a:rPr>
              <a:t> Trial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2948372-B1D5-0336-DE91-D8327AE23659}"/>
              </a:ext>
            </a:extLst>
          </p:cNvPr>
          <p:cNvSpPr txBox="1"/>
          <p:nvPr/>
        </p:nvSpPr>
        <p:spPr>
          <a:xfrm>
            <a:off x="7582486" y="2912012"/>
            <a:ext cx="2236763" cy="3139321"/>
          </a:xfrm>
          <a:prstGeom prst="rect">
            <a:avLst/>
          </a:prstGeom>
          <a:solidFill>
            <a:srgbClr val="FF8AD8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Aanpassing van behandeling</a:t>
            </a:r>
          </a:p>
          <a:p>
            <a:endParaRPr lang="nl-NL" dirty="0"/>
          </a:p>
          <a:p>
            <a:r>
              <a:rPr lang="nl-NL" dirty="0"/>
              <a:t>Verwijzing huisarts</a:t>
            </a:r>
          </a:p>
          <a:p>
            <a:endParaRPr lang="nl-NL" dirty="0"/>
          </a:p>
          <a:p>
            <a:r>
              <a:rPr lang="nl-NL" dirty="0"/>
              <a:t>Start behandeling HVZ</a:t>
            </a:r>
          </a:p>
          <a:p>
            <a:endParaRPr lang="nl-NL" dirty="0"/>
          </a:p>
          <a:p>
            <a:r>
              <a:rPr lang="nl-NL" dirty="0"/>
              <a:t>Leefstijladvies</a:t>
            </a:r>
          </a:p>
          <a:p>
            <a:endParaRPr lang="nl-NL" dirty="0"/>
          </a:p>
          <a:p>
            <a:r>
              <a:rPr lang="nl-NL" dirty="0"/>
              <a:t>HVZ risico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CA529A3-84F7-BFE9-9518-78A12F6FCCE7}"/>
              </a:ext>
            </a:extLst>
          </p:cNvPr>
          <p:cNvSpPr txBox="1"/>
          <p:nvPr/>
        </p:nvSpPr>
        <p:spPr>
          <a:xfrm>
            <a:off x="9945858" y="2880601"/>
            <a:ext cx="2102667" cy="3139321"/>
          </a:xfrm>
          <a:prstGeom prst="rect">
            <a:avLst/>
          </a:prstGeom>
          <a:solidFill>
            <a:srgbClr val="FF8AD8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Angst en stress</a:t>
            </a:r>
          </a:p>
          <a:p>
            <a:endParaRPr lang="nl-NL" dirty="0"/>
          </a:p>
          <a:p>
            <a:r>
              <a:rPr lang="nl-NL" dirty="0"/>
              <a:t>Tevredenheid met beslissing</a:t>
            </a:r>
          </a:p>
          <a:p>
            <a:endParaRPr lang="nl-NL" dirty="0"/>
          </a:p>
          <a:p>
            <a:r>
              <a:rPr lang="nl-NL" dirty="0"/>
              <a:t>Kwaliteit van leven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12995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F569CC-4CE2-CE16-E9DF-962E0D84E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74749E2-5D7B-BA46-197C-2884A1AD7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Afbeelding met tekst, Lettertype, ontwerp, schermopname&#10;&#10;Automatisch gegenereerde beschrijving">
            <a:extLst>
              <a:ext uri="{FF2B5EF4-FFF2-40B4-BE49-F238E27FC236}">
                <a16:creationId xmlns:a16="http://schemas.microsoft.com/office/drawing/2014/main" id="{334C4188-8DF8-21F1-565A-36D56F099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55" y="0"/>
            <a:ext cx="11635196" cy="6595672"/>
          </a:xfrm>
          <a:prstGeom prst="rect">
            <a:avLst/>
          </a:prstGeom>
        </p:spPr>
      </p:pic>
      <p:pic>
        <p:nvPicPr>
          <p:cNvPr id="5" name="Afbeelding 4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E39C064D-D484-B555-9D1C-103818941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149" y="-112342"/>
            <a:ext cx="2885159" cy="130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725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A5806E-0AEF-BFF7-DAA2-9FC831285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41FD7B-D4BE-690B-EB9C-7EFDC254EE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Afbeelding met tekst, schermopname, visitekaartje, Lettertype&#10;&#10;Automatisch gegenereerde beschrijving">
            <a:extLst>
              <a:ext uri="{FF2B5EF4-FFF2-40B4-BE49-F238E27FC236}">
                <a16:creationId xmlns:a16="http://schemas.microsoft.com/office/drawing/2014/main" id="{C6AE972A-6904-6BBD-9C7D-214AB8BDC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74" y="224311"/>
            <a:ext cx="10558765" cy="587447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9FC4C6D-BD1A-1359-1B4C-280470297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965" y="1583121"/>
            <a:ext cx="2184941" cy="122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166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7C082-042D-E370-0D69-BEDAEFF4C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44">
            <a:extLst>
              <a:ext uri="{FF2B5EF4-FFF2-40B4-BE49-F238E27FC236}">
                <a16:creationId xmlns:a16="http://schemas.microsoft.com/office/drawing/2014/main" id="{8BFBDC28-1A69-C807-F74C-A4A214166E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96910"/>
              </p:ext>
            </p:extLst>
          </p:nvPr>
        </p:nvGraphicFramePr>
        <p:xfrm>
          <a:off x="307469" y="1187484"/>
          <a:ext cx="5587675" cy="245251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01209">
                  <a:extLst>
                    <a:ext uri="{9D8B030D-6E8A-4147-A177-3AD203B41FA5}">
                      <a16:colId xmlns:a16="http://schemas.microsoft.com/office/drawing/2014/main" val="4261033325"/>
                    </a:ext>
                  </a:extLst>
                </a:gridCol>
                <a:gridCol w="634832">
                  <a:extLst>
                    <a:ext uri="{9D8B030D-6E8A-4147-A177-3AD203B41FA5}">
                      <a16:colId xmlns:a16="http://schemas.microsoft.com/office/drawing/2014/main" val="1704395048"/>
                    </a:ext>
                  </a:extLst>
                </a:gridCol>
                <a:gridCol w="598316">
                  <a:extLst>
                    <a:ext uri="{9D8B030D-6E8A-4147-A177-3AD203B41FA5}">
                      <a16:colId xmlns:a16="http://schemas.microsoft.com/office/drawing/2014/main" val="3164908231"/>
                    </a:ext>
                  </a:extLst>
                </a:gridCol>
                <a:gridCol w="713483">
                  <a:extLst>
                    <a:ext uri="{9D8B030D-6E8A-4147-A177-3AD203B41FA5}">
                      <a16:colId xmlns:a16="http://schemas.microsoft.com/office/drawing/2014/main" val="3761114637"/>
                    </a:ext>
                  </a:extLst>
                </a:gridCol>
                <a:gridCol w="2139835">
                  <a:extLst>
                    <a:ext uri="{9D8B030D-6E8A-4147-A177-3AD203B41FA5}">
                      <a16:colId xmlns:a16="http://schemas.microsoft.com/office/drawing/2014/main" val="3319408030"/>
                    </a:ext>
                  </a:extLst>
                </a:gridCol>
              </a:tblGrid>
              <a:tr h="53720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</a:t>
                      </a:r>
                      <a:r>
                        <a:rPr lang="en-US" sz="1200" b="1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name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 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HRQoL</a:t>
                      </a:r>
                      <a:endParaRPr lang="en-US" sz="1200" b="1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(max) 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 period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512559909"/>
                  </a:ext>
                </a:extLst>
              </a:tr>
              <a:tr h="320394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AMAROS</a:t>
                      </a:r>
                      <a:r>
                        <a:rPr lang="en-US" sz="1200" u="none" strike="noStrike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RCT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1,274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2001- 2010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830643104"/>
                  </a:ext>
                </a:extLst>
              </a:tr>
              <a:tr h="320394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UMBRELLA</a:t>
                      </a:r>
                      <a:r>
                        <a:rPr lang="en-US" sz="1200" u="none" strike="noStrike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Cohort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3,108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2013- present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595013711"/>
                  </a:ext>
                </a:extLst>
              </a:tr>
              <a:tr h="320394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OPTIMUM</a:t>
                      </a:r>
                      <a:r>
                        <a:rPr lang="en-US" sz="1200" u="none" strike="noStrike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Cohort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664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2019- 2023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88665963"/>
                  </a:ext>
                </a:extLst>
              </a:tr>
              <a:tr h="320394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NKI</a:t>
                      </a:r>
                      <a:r>
                        <a:rPr lang="en-US" sz="1200" u="none" strike="noStrike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RWD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1,018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2021- present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4583129"/>
                  </a:ext>
                </a:extLst>
              </a:tr>
              <a:tr h="313342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BKH KUFSTEIN</a:t>
                      </a:r>
                      <a:r>
                        <a:rPr lang="en-US" sz="1200" u="none" strike="noStrike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RWD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2005- 2022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202807249"/>
                  </a:ext>
                </a:extLst>
              </a:tr>
              <a:tr h="320394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VERDI</a:t>
                      </a:r>
                      <a:r>
                        <a:rPr lang="en-US" sz="1200" u="none" strike="noStrike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Cohort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306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1997- 2009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529748616"/>
                  </a:ext>
                </a:extLst>
              </a:tr>
            </a:tbl>
          </a:graphicData>
        </a:graphic>
      </p:graphicFrame>
      <p:graphicFrame>
        <p:nvGraphicFramePr>
          <p:cNvPr id="14" name="Content Placeholder 7">
            <a:extLst>
              <a:ext uri="{FF2B5EF4-FFF2-40B4-BE49-F238E27FC236}">
                <a16:creationId xmlns:a16="http://schemas.microsoft.com/office/drawing/2014/main" id="{C2FC05CE-D56A-8B3C-C8D6-DE3A47F4AD59}"/>
              </a:ext>
            </a:extLst>
          </p:cNvPr>
          <p:cNvGraphicFramePr>
            <a:graphicFrameLocks/>
          </p:cNvGraphicFramePr>
          <p:nvPr/>
        </p:nvGraphicFramePr>
        <p:xfrm>
          <a:off x="152725" y="3865781"/>
          <a:ext cx="10033000" cy="288464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486300">
                  <a:extLst>
                    <a:ext uri="{9D8B030D-6E8A-4147-A177-3AD203B41FA5}">
                      <a16:colId xmlns:a16="http://schemas.microsoft.com/office/drawing/2014/main" val="2122477252"/>
                    </a:ext>
                  </a:extLst>
                </a:gridCol>
                <a:gridCol w="2918102">
                  <a:extLst>
                    <a:ext uri="{9D8B030D-6E8A-4147-A177-3AD203B41FA5}">
                      <a16:colId xmlns:a16="http://schemas.microsoft.com/office/drawing/2014/main" val="2692792090"/>
                    </a:ext>
                  </a:extLst>
                </a:gridCol>
                <a:gridCol w="3628598">
                  <a:extLst>
                    <a:ext uri="{9D8B030D-6E8A-4147-A177-3AD203B41FA5}">
                      <a16:colId xmlns:a16="http://schemas.microsoft.com/office/drawing/2014/main" val="3980633945"/>
                    </a:ext>
                  </a:extLst>
                </a:gridCol>
              </a:tblGrid>
              <a:tr h="918812">
                <a:tc>
                  <a:txBody>
                    <a:bodyPr/>
                    <a:lstStyle/>
                    <a:p>
                      <a:r>
                        <a:rPr lang="en-U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Outcome</a:t>
                      </a:r>
                      <a:endParaRPr lang="nl-N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AUC (95 CI) </a:t>
                      </a:r>
                    </a:p>
                    <a:p>
                      <a:pPr algn="ctr"/>
                      <a:r>
                        <a:rPr lang="nl-NL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nl-NL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</a:t>
                      </a:r>
                      <a:endParaRPr lang="nl-N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8337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AUC (95 CI) </a:t>
                      </a:r>
                    </a:p>
                    <a:p>
                      <a:pPr marL="0" marR="0" lvl="0" indent="0" algn="ctr" defTabSz="38337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nl-NL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</a:t>
                      </a:r>
                      <a:endParaRPr lang="nl-N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7441053"/>
                  </a:ext>
                </a:extLst>
              </a:tr>
              <a:tr h="491458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Physical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functioning</a:t>
                      </a:r>
                      <a:endParaRPr lang="nl-N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0.81 (0.78 - 0.83)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8337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0.85 (0.83 -</a:t>
                      </a:r>
                      <a:r>
                        <a:rPr lang="en-US" sz="20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4984676"/>
                  </a:ext>
                </a:extLst>
              </a:tr>
              <a:tr h="491458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Emotional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functioning</a:t>
                      </a:r>
                      <a:endParaRPr lang="nl-N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8337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0.87</a:t>
                      </a:r>
                      <a:r>
                        <a:rPr lang="en-US" sz="20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(0.85 </a:t>
                      </a: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0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0.88)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8337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0.87</a:t>
                      </a:r>
                      <a:r>
                        <a:rPr lang="en-US" sz="20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(0.85 - 0.89)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3123155"/>
                  </a:ext>
                </a:extLst>
              </a:tr>
              <a:tr h="491458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Cognitive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functioning</a:t>
                      </a:r>
                      <a:endParaRPr lang="nl-N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8337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0.84 (0.82</a:t>
                      </a:r>
                      <a:r>
                        <a:rPr lang="en-US" sz="20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- 0.86)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8337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0.85 (0.83 - 0.87)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2683397"/>
                  </a:ext>
                </a:extLst>
              </a:tr>
              <a:tr h="491458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Nauseau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/Vomiting</a:t>
                      </a:r>
                      <a:endParaRPr lang="nl-NL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8337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0.86 (0.83</a:t>
                      </a:r>
                      <a:r>
                        <a:rPr lang="en-US" sz="20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0.89)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8337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0.85 (0.83 – 0.87)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8843772"/>
                  </a:ext>
                </a:extLst>
              </a:tr>
            </a:tbl>
          </a:graphicData>
        </a:graphic>
      </p:graphicFrame>
      <p:sp>
        <p:nvSpPr>
          <p:cNvPr id="16" name="Rechthoek 15">
            <a:extLst>
              <a:ext uri="{FF2B5EF4-FFF2-40B4-BE49-F238E27FC236}">
                <a16:creationId xmlns:a16="http://schemas.microsoft.com/office/drawing/2014/main" id="{59940CB7-2C59-5D56-2233-204C57D14532}"/>
              </a:ext>
            </a:extLst>
          </p:cNvPr>
          <p:cNvSpPr/>
          <p:nvPr/>
        </p:nvSpPr>
        <p:spPr>
          <a:xfrm>
            <a:off x="152726" y="2032000"/>
            <a:ext cx="2829626" cy="406400"/>
          </a:xfrm>
          <a:prstGeom prst="rect">
            <a:avLst/>
          </a:prstGeom>
          <a:noFill/>
          <a:ln w="57150">
            <a:solidFill>
              <a:srgbClr val="FC517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" name="Afbeelding 17" descr="Afbeelding met schets, Lijnillustraties, wit, Lettertype&#10;&#10;Door AI gegenereerde inhoud is mogelijk onjuist.">
            <a:extLst>
              <a:ext uri="{FF2B5EF4-FFF2-40B4-BE49-F238E27FC236}">
                <a16:creationId xmlns:a16="http://schemas.microsoft.com/office/drawing/2014/main" id="{3FF1E002-C1A8-00A1-8C65-F775458EE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7772" y="409220"/>
            <a:ext cx="2271503" cy="889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FFA5CA2-4518-2C5C-DD4F-8BC5C8C11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25" y="-57665"/>
            <a:ext cx="10515600" cy="1325563"/>
          </a:xfrm>
        </p:spPr>
        <p:txBody>
          <a:bodyPr>
            <a:normAutofit/>
          </a:bodyPr>
          <a:lstStyle/>
          <a:p>
            <a:r>
              <a:rPr lang="nl-NL" sz="4000" dirty="0">
                <a:solidFill>
                  <a:srgbClr val="FF85FF"/>
                </a:solidFill>
              </a:rPr>
              <a:t>Kunnen we kwaliteit van leven voorspellen?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69F1748E-591C-0D17-E8D8-1ED08155D163}"/>
              </a:ext>
            </a:extLst>
          </p:cNvPr>
          <p:cNvSpPr/>
          <p:nvPr/>
        </p:nvSpPr>
        <p:spPr>
          <a:xfrm>
            <a:off x="3088794" y="952813"/>
            <a:ext cx="2829626" cy="268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5" name="Afbeelding 4" descr="Afbeelding met Lettertype, tekst, Graphics, logo&#10;&#10;Door AI gegenereerde inhoud is mogelijk onjuist.">
            <a:extLst>
              <a:ext uri="{FF2B5EF4-FFF2-40B4-BE49-F238E27FC236}">
                <a16:creationId xmlns:a16="http://schemas.microsoft.com/office/drawing/2014/main" id="{E7F164C6-C5DD-7AED-A6C6-558711AC7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411" y="1866900"/>
            <a:ext cx="51689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929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307F6-BF53-6FCA-E5D6-ACF037430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7C7C0E-3654-F870-B424-72D2935A2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2571"/>
            <a:ext cx="10515600" cy="1325563"/>
          </a:xfrm>
        </p:spPr>
        <p:txBody>
          <a:bodyPr/>
          <a:lstStyle/>
          <a:p>
            <a:pPr algn="ctr"/>
            <a:r>
              <a:rPr lang="nl-NL" dirty="0">
                <a:solidFill>
                  <a:srgbClr val="FF85FF"/>
                </a:solidFill>
              </a:rPr>
              <a:t>Waarom zoveel data?</a:t>
            </a:r>
          </a:p>
        </p:txBody>
      </p:sp>
    </p:spTree>
    <p:extLst>
      <p:ext uri="{BB962C8B-B14F-4D97-AF65-F5344CB8AC3E}">
        <p14:creationId xmlns:p14="http://schemas.microsoft.com/office/powerpoint/2010/main" val="1956011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[height=55,2544097900391]">
            <a:extLst>
              <a:ext uri="{FF2B5EF4-FFF2-40B4-BE49-F238E27FC236}">
                <a16:creationId xmlns:a16="http://schemas.microsoft.com/office/drawing/2014/main" id="{B4A47264-A9DB-594D-011D-46458E0AA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04" y="2650465"/>
            <a:ext cx="10531718" cy="701731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rgbClr val="E815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 Like Me Dashboard</a:t>
            </a:r>
            <a:endParaRPr lang="nl-NL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0018F24F-79D1-4BC1-231C-9ACFDF3980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31375" y="91399"/>
            <a:ext cx="2460625" cy="1076325"/>
          </a:xfrm>
        </p:spPr>
        <p:txBody>
          <a:bodyPr/>
          <a:lstStyle/>
          <a:p>
            <a:r>
              <a:rPr lang="nl-NL"/>
              <a:t> </a:t>
            </a:r>
          </a:p>
        </p:txBody>
      </p:sp>
      <p:pic>
        <p:nvPicPr>
          <p:cNvPr id="9" name="Picture 8" descr="Logo ZGT, Topzorg voor uw levenskwaliteit">
            <a:extLst>
              <a:ext uri="{FF2B5EF4-FFF2-40B4-BE49-F238E27FC236}">
                <a16:creationId xmlns:a16="http://schemas.microsoft.com/office/drawing/2014/main" id="{24CA25E0-E36D-AEED-E6F1-872A086EE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686" y="6220628"/>
            <a:ext cx="889685" cy="48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3456E6A-E523-3FAA-2F8B-28B093D86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3004" y="6369198"/>
            <a:ext cx="915168" cy="30104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35B80D1-0B08-5733-356B-D3B641712A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1154" y="301921"/>
            <a:ext cx="1479872" cy="63506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7547AD6-F283-2DA1-A136-C79E17A75F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941" y="6156736"/>
            <a:ext cx="1206138" cy="36285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D152F774-9EE1-C41D-3122-663A0065A2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1207" y="5864554"/>
            <a:ext cx="1156965" cy="26066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CF594038-F397-BB62-3C25-0A4FB8171A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7978" y="5641934"/>
            <a:ext cx="865876" cy="48328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EBDFBD3A-6681-4289-3BCE-5428A519ED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68770" y="5503970"/>
            <a:ext cx="1312544" cy="671324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DD702271-ACCD-D3BE-F90A-805EB59D09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8029" y="5683532"/>
            <a:ext cx="1352012" cy="473204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E37B8FE1-0BCE-1A04-4AB6-951B7BE378D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15084" b="13014"/>
          <a:stretch/>
        </p:blipFill>
        <p:spPr>
          <a:xfrm>
            <a:off x="400178" y="5588962"/>
            <a:ext cx="771755" cy="55490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3AE1AB26-7D4B-6C3E-2A1E-1D34181217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61167" y="5658499"/>
            <a:ext cx="941889" cy="362265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BFE786D0-16F5-D169-9CCC-D659A7F4B4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23041" y="5771451"/>
            <a:ext cx="1196356" cy="285582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02B5C952-BAC8-24F3-8D3E-44E8040B7AC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84767" y="6109516"/>
            <a:ext cx="962374" cy="721781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F2D6528C-93FE-B485-B2F2-C9B6A72652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31537" y="6233233"/>
            <a:ext cx="630029" cy="474346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1AD7E43C-8854-ECE2-EA2F-BEB29AD32306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t="23323" b="17847"/>
          <a:stretch/>
        </p:blipFill>
        <p:spPr>
          <a:xfrm>
            <a:off x="10859418" y="6116055"/>
            <a:ext cx="942011" cy="554185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324E8342-45B0-A439-66D1-AE7DBBEFAD8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144522" y="5710183"/>
            <a:ext cx="632188" cy="258896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DEF4B8D0-48AB-DAE2-58AC-90B90F864B9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70916" y="6319886"/>
            <a:ext cx="1170381" cy="304299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0366DF7C-185E-4E3D-82EB-38586F0C84E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150056" y="219589"/>
            <a:ext cx="277769" cy="555537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BBA9A535-D073-F1C5-787B-576893577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56" y="219589"/>
            <a:ext cx="1724974" cy="71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132EC54-CA00-A173-D2F5-E86C5314CBF5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t="-1" r="17637" b="45736"/>
          <a:stretch/>
        </p:blipFill>
        <p:spPr>
          <a:xfrm>
            <a:off x="8492038" y="1675730"/>
            <a:ext cx="2755215" cy="272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904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215FC-65CF-984A-000B-A1325C06E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B5B1FB7A-83DB-F08F-E6DC-09FE65EE0006}"/>
              </a:ext>
            </a:extLst>
          </p:cNvPr>
          <p:cNvCxnSpPr>
            <a:cxnSpLocks/>
          </p:cNvCxnSpPr>
          <p:nvPr/>
        </p:nvCxnSpPr>
        <p:spPr>
          <a:xfrm>
            <a:off x="369938" y="971322"/>
            <a:ext cx="11452124" cy="0"/>
          </a:xfrm>
          <a:prstGeom prst="line">
            <a:avLst/>
          </a:prstGeom>
          <a:noFill/>
          <a:ln w="57150" cap="flat" cmpd="sng" algn="ctr">
            <a:solidFill>
              <a:srgbClr val="E8155A"/>
            </a:solidFill>
            <a:prstDash val="solid"/>
            <a:miter lim="800000"/>
          </a:ln>
          <a:effectLst/>
        </p:spPr>
      </p:cxnSp>
      <p:sp>
        <p:nvSpPr>
          <p:cNvPr id="17" name="Title 1[height=32,7163772583008]">
            <a:extLst>
              <a:ext uri="{FF2B5EF4-FFF2-40B4-BE49-F238E27FC236}">
                <a16:creationId xmlns:a16="http://schemas.microsoft.com/office/drawing/2014/main" id="{CD2E2CB4-BC1A-D9D7-45D5-7CF4D907D810}"/>
              </a:ext>
            </a:extLst>
          </p:cNvPr>
          <p:cNvSpPr txBox="1">
            <a:spLocks/>
          </p:cNvSpPr>
          <p:nvPr/>
        </p:nvSpPr>
        <p:spPr bwMode="gray">
          <a:xfrm>
            <a:off x="369938" y="316626"/>
            <a:ext cx="10474796" cy="4154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7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dirty="0">
                <a:solidFill>
                  <a:srgbClr val="E815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Dashboard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0D0583C-3B2F-05FC-4E26-34A72693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8" y="6128426"/>
            <a:ext cx="1524502" cy="63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EC2A016F-7501-602B-61C5-7547EBD3B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2610" y="702413"/>
            <a:ext cx="10474796" cy="583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05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49D415F7-2F28-18B5-28C0-CA88D43F2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81" y="254001"/>
            <a:ext cx="11657119" cy="660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1503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BBCDD-9941-942B-7334-001FE41F8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47AF0F-0C4B-8135-BC5A-91ADE960B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2571"/>
            <a:ext cx="10515600" cy="1325563"/>
          </a:xfrm>
        </p:spPr>
        <p:txBody>
          <a:bodyPr/>
          <a:lstStyle/>
          <a:p>
            <a:pPr algn="ctr"/>
            <a:r>
              <a:rPr lang="nl-NL" dirty="0">
                <a:solidFill>
                  <a:srgbClr val="FF85FF"/>
                </a:solidFill>
              </a:rPr>
              <a:t>Waarom zoveel data?</a:t>
            </a:r>
          </a:p>
        </p:txBody>
      </p:sp>
    </p:spTree>
    <p:extLst>
      <p:ext uri="{BB962C8B-B14F-4D97-AF65-F5344CB8AC3E}">
        <p14:creationId xmlns:p14="http://schemas.microsoft.com/office/powerpoint/2010/main" val="674224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Graphics, logo, Lettertype, symbool&#10;&#10;Door AI gegenereerde inhoud is mogelijk onjuist.">
            <a:extLst>
              <a:ext uri="{FF2B5EF4-FFF2-40B4-BE49-F238E27FC236}">
                <a16:creationId xmlns:a16="http://schemas.microsoft.com/office/drawing/2014/main" id="{B0F4B8C3-16FE-7D39-0BFA-7CDF518D1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56602" y="1059376"/>
            <a:ext cx="9568095" cy="347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277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D39EC2E-6DBE-40AD-A7AE-223356144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71" y="3466070"/>
            <a:ext cx="5977891" cy="3429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6574CAE-3AEC-EFC8-9CA6-A2FE8A3ED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1145" y="267094"/>
            <a:ext cx="6235184" cy="328689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26879B9-B203-AA47-A8F8-5CB67622665D}"/>
              </a:ext>
            </a:extLst>
          </p:cNvPr>
          <p:cNvSpPr txBox="1"/>
          <p:nvPr/>
        </p:nvSpPr>
        <p:spPr>
          <a:xfrm>
            <a:off x="211015" y="833326"/>
            <a:ext cx="44594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rgbClr val="FF85FF"/>
                </a:solidFill>
              </a:rPr>
              <a:t>Terugkoppeling  regiorapportages IKNL</a:t>
            </a:r>
          </a:p>
        </p:txBody>
      </p:sp>
    </p:spTree>
    <p:extLst>
      <p:ext uri="{BB962C8B-B14F-4D97-AF65-F5344CB8AC3E}">
        <p14:creationId xmlns:p14="http://schemas.microsoft.com/office/powerpoint/2010/main" val="9211909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D4479DB-8026-2D2C-448C-8B982C3B5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593" y="225082"/>
            <a:ext cx="5399214" cy="652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72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5F621FD-81E5-44C3-1956-67BD72CD2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95573-6125-40C3-AA0C-3AC6CFB9F86B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6" name="Afbeelding 5" descr="Afbeelding met Menselijk gezicht, glimlach, persoon, kleding&#10;&#10;Automatisch gegenereerde beschrijving">
            <a:extLst>
              <a:ext uri="{FF2B5EF4-FFF2-40B4-BE49-F238E27FC236}">
                <a16:creationId xmlns:a16="http://schemas.microsoft.com/office/drawing/2014/main" id="{5152983C-A299-B529-7E3C-E4FD9BE6E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43" y="1176475"/>
            <a:ext cx="3479800" cy="2959100"/>
          </a:xfrm>
          <a:prstGeom prst="rect">
            <a:avLst/>
          </a:prstGeom>
        </p:spPr>
      </p:pic>
      <p:pic>
        <p:nvPicPr>
          <p:cNvPr id="7" name="Afbeelding 6" descr="Afbeelding met Lettertype, logo, Graphics, symbool&#10;&#10;Automatisch gegenereerde beschrijving">
            <a:extLst>
              <a:ext uri="{FF2B5EF4-FFF2-40B4-BE49-F238E27FC236}">
                <a16:creationId xmlns:a16="http://schemas.microsoft.com/office/drawing/2014/main" id="{DA9F7750-ABD9-0B4F-2200-ABC7A6254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069" y="255636"/>
            <a:ext cx="2252674" cy="852954"/>
          </a:xfrm>
          <a:prstGeom prst="rect">
            <a:avLst/>
          </a:prstGeom>
        </p:spPr>
      </p:pic>
      <p:pic>
        <p:nvPicPr>
          <p:cNvPr id="8" name="Afbeelding 7" descr="Afbeelding met Lettertype, Graphics, logo, kalligrafie&#10;&#10;Automatisch gegenereerde beschrijving">
            <a:extLst>
              <a:ext uri="{FF2B5EF4-FFF2-40B4-BE49-F238E27FC236}">
                <a16:creationId xmlns:a16="http://schemas.microsoft.com/office/drawing/2014/main" id="{560D61EC-FDEB-92F2-0563-8F05CF6BF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8312" y="3141240"/>
            <a:ext cx="1889504" cy="969398"/>
          </a:xfrm>
          <a:prstGeom prst="rect">
            <a:avLst/>
          </a:prstGeom>
        </p:spPr>
      </p:pic>
      <p:pic>
        <p:nvPicPr>
          <p:cNvPr id="9" name="Afbeelding 8" descr="Afbeelding met tekst, Lettertype, logo, ontwerp&#10;&#10;Automatisch gegenereerde beschrijving">
            <a:extLst>
              <a:ext uri="{FF2B5EF4-FFF2-40B4-BE49-F238E27FC236}">
                <a16:creationId xmlns:a16="http://schemas.microsoft.com/office/drawing/2014/main" id="{11203F45-AC0E-2A9F-7F59-736AE2E816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6151" y="809596"/>
            <a:ext cx="2039967" cy="787710"/>
          </a:xfrm>
          <a:prstGeom prst="rect">
            <a:avLst/>
          </a:prstGeom>
        </p:spPr>
      </p:pic>
      <p:pic>
        <p:nvPicPr>
          <p:cNvPr id="10" name="Afbeelding 9" descr="Afbeelding met logo, Lettertype, Graphics, symbool&#10;&#10;Automatisch gegenereerde beschrijving">
            <a:extLst>
              <a:ext uri="{FF2B5EF4-FFF2-40B4-BE49-F238E27FC236}">
                <a16:creationId xmlns:a16="http://schemas.microsoft.com/office/drawing/2014/main" id="{BFFF483D-4CB5-B8EE-9238-9D4691371B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87" y="5640215"/>
            <a:ext cx="2020278" cy="1105836"/>
          </a:xfrm>
          <a:prstGeom prst="rect">
            <a:avLst/>
          </a:prstGeom>
        </p:spPr>
      </p:pic>
      <p:pic>
        <p:nvPicPr>
          <p:cNvPr id="12" name="Afbeelding 11" descr="Afbeelding met persoon, Menselijk gezicht, gezondheidszorg, Witte jas&#10;&#10;Automatisch gegenereerde beschrijving">
            <a:extLst>
              <a:ext uri="{FF2B5EF4-FFF2-40B4-BE49-F238E27FC236}">
                <a16:creationId xmlns:a16="http://schemas.microsoft.com/office/drawing/2014/main" id="{DA40899E-F3E5-4A25-7973-CC30F08707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2743" y="1252559"/>
            <a:ext cx="1029662" cy="123952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FA58FCD0-6D3F-EB23-C198-B5278613896E}"/>
              </a:ext>
            </a:extLst>
          </p:cNvPr>
          <p:cNvSpPr txBox="1"/>
          <p:nvPr/>
        </p:nvSpPr>
        <p:spPr>
          <a:xfrm>
            <a:off x="3812743" y="2451382"/>
            <a:ext cx="95827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" b="1" dirty="0">
                <a:solidFill>
                  <a:schemeClr val="tx2">
                    <a:lumMod val="75000"/>
                  </a:schemeClr>
                </a:solidFill>
              </a:rPr>
              <a:t>Femke van der Leij</a:t>
            </a:r>
          </a:p>
        </p:txBody>
      </p:sp>
      <p:pic>
        <p:nvPicPr>
          <p:cNvPr id="15" name="Afbeelding 14" descr="Afbeelding met persoon, kleding, glimlach, gebouw&#10;&#10;Automatisch gegenereerde beschrijving">
            <a:extLst>
              <a:ext uri="{FF2B5EF4-FFF2-40B4-BE49-F238E27FC236}">
                <a16:creationId xmlns:a16="http://schemas.microsoft.com/office/drawing/2014/main" id="{966BDF1E-B1D8-5E06-4F07-394B132DD5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0244" y="4072432"/>
            <a:ext cx="5387552" cy="2785401"/>
          </a:xfrm>
          <a:prstGeom prst="rect">
            <a:avLst/>
          </a:prstGeom>
        </p:spPr>
      </p:pic>
      <p:pic>
        <p:nvPicPr>
          <p:cNvPr id="17" name="Afbeelding 16" descr="Afbeelding met persoon, kleding, Menselijk gezicht, glimlach&#10;&#10;Automatisch gegenereerde beschrijving">
            <a:extLst>
              <a:ext uri="{FF2B5EF4-FFF2-40B4-BE49-F238E27FC236}">
                <a16:creationId xmlns:a16="http://schemas.microsoft.com/office/drawing/2014/main" id="{455BDA26-4E90-5C54-3970-18D7199ECD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4892" y="4135575"/>
            <a:ext cx="4037820" cy="2597428"/>
          </a:xfrm>
          <a:prstGeom prst="rect">
            <a:avLst/>
          </a:prstGeom>
        </p:spPr>
      </p:pic>
      <p:pic>
        <p:nvPicPr>
          <p:cNvPr id="19" name="Afbeelding 18" descr="Afbeelding met kleding, persoon, glimlach, Menselijk gezicht&#10;&#10;Automatisch gegenereerde beschrijving">
            <a:extLst>
              <a:ext uri="{FF2B5EF4-FFF2-40B4-BE49-F238E27FC236}">
                <a16:creationId xmlns:a16="http://schemas.microsoft.com/office/drawing/2014/main" id="{7177D8B2-94F1-AC23-756A-335DAD0197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94066" y="278537"/>
            <a:ext cx="4588368" cy="2848822"/>
          </a:xfrm>
          <a:prstGeom prst="rect">
            <a:avLst/>
          </a:prstGeom>
        </p:spPr>
      </p:pic>
      <p:pic>
        <p:nvPicPr>
          <p:cNvPr id="5" name="Afbeelding 4" descr="Afbeelding met Menselijk gezicht, persoon, glimlach, kleding&#10;&#10;Door AI gegenereerde inhoud is mogelijk onjuist.">
            <a:extLst>
              <a:ext uri="{FF2B5EF4-FFF2-40B4-BE49-F238E27FC236}">
                <a16:creationId xmlns:a16="http://schemas.microsoft.com/office/drawing/2014/main" id="{F9E97343-9FA5-A400-EED2-D00782F1A0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2743" y="2700302"/>
            <a:ext cx="1029662" cy="1043034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70B14709-5A76-6EDB-0377-492AB9BC3417}"/>
              </a:ext>
            </a:extLst>
          </p:cNvPr>
          <p:cNvSpPr txBox="1"/>
          <p:nvPr/>
        </p:nvSpPr>
        <p:spPr>
          <a:xfrm>
            <a:off x="3812743" y="3766893"/>
            <a:ext cx="102966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" dirty="0" err="1"/>
              <a:t>Sharminii</a:t>
            </a:r>
            <a:r>
              <a:rPr lang="nl-NL" sz="600" dirty="0"/>
              <a:t> Jaya -</a:t>
            </a:r>
            <a:r>
              <a:rPr lang="nl-NL" sz="600" dirty="0" err="1"/>
              <a:t>Prakason</a:t>
            </a:r>
            <a:endParaRPr lang="nl-NL" sz="600" dirty="0"/>
          </a:p>
        </p:txBody>
      </p:sp>
    </p:spTree>
    <p:extLst>
      <p:ext uri="{BB962C8B-B14F-4D97-AF65-F5344CB8AC3E}">
        <p14:creationId xmlns:p14="http://schemas.microsoft.com/office/powerpoint/2010/main" val="1812418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ekst, schermopname, lijn, Perceel&#10;&#10;Door AI gegenereerde inhoud is mogelijk onjuist.">
            <a:extLst>
              <a:ext uri="{FF2B5EF4-FFF2-40B4-BE49-F238E27FC236}">
                <a16:creationId xmlns:a16="http://schemas.microsoft.com/office/drawing/2014/main" id="{A089C3F0-0E47-CA86-2EC5-4F8BED6DC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782" y="1097280"/>
            <a:ext cx="6334910" cy="5760720"/>
          </a:xfrm>
          <a:prstGeom prst="rect">
            <a:avLst/>
          </a:prstGeom>
        </p:spPr>
      </p:pic>
      <p:pic>
        <p:nvPicPr>
          <p:cNvPr id="8" name="Afbeelding 7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294DB94B-0FE5-690C-D597-10EF90332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62" y="5304106"/>
            <a:ext cx="3200400" cy="118110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4C1DB797-66E3-68DF-52DD-90F521B05E19}"/>
              </a:ext>
            </a:extLst>
          </p:cNvPr>
          <p:cNvSpPr txBox="1"/>
          <p:nvPr/>
        </p:nvSpPr>
        <p:spPr>
          <a:xfrm>
            <a:off x="283113" y="372794"/>
            <a:ext cx="11625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De overleving van borstkanker is sterk verbeterd</a:t>
            </a:r>
          </a:p>
        </p:txBody>
      </p:sp>
    </p:spTree>
    <p:extLst>
      <p:ext uri="{BB962C8B-B14F-4D97-AF65-F5344CB8AC3E}">
        <p14:creationId xmlns:p14="http://schemas.microsoft.com/office/powerpoint/2010/main" val="3671458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ekst, schermopname, Lettertype, diagram&#10;&#10;Door AI gegenereerde inhoud is mogelijk onjuist.">
            <a:extLst>
              <a:ext uri="{FF2B5EF4-FFF2-40B4-BE49-F238E27FC236}">
                <a16:creationId xmlns:a16="http://schemas.microsoft.com/office/drawing/2014/main" id="{EE8594B4-2FB1-B60E-DAD7-4F8CF8B39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917" y="992014"/>
            <a:ext cx="6386732" cy="5666320"/>
          </a:xfrm>
          <a:prstGeom prst="rect">
            <a:avLst/>
          </a:prstGeom>
        </p:spPr>
      </p:pic>
      <p:pic>
        <p:nvPicPr>
          <p:cNvPr id="7" name="Afbeelding 6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4750901B-7CA0-0937-B9B9-39A58E3ED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64" y="5318173"/>
            <a:ext cx="3200400" cy="11811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752AC1B-67B8-90FD-B42B-41F21DEE3474}"/>
              </a:ext>
            </a:extLst>
          </p:cNvPr>
          <p:cNvSpPr txBox="1"/>
          <p:nvPr/>
        </p:nvSpPr>
        <p:spPr>
          <a:xfrm>
            <a:off x="331764" y="358727"/>
            <a:ext cx="11625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5 jaar na diagnose is 91% van alle mensen met invasieve borstkanker ziektevrij</a:t>
            </a:r>
          </a:p>
        </p:txBody>
      </p:sp>
    </p:spTree>
    <p:extLst>
      <p:ext uri="{BB962C8B-B14F-4D97-AF65-F5344CB8AC3E}">
        <p14:creationId xmlns:p14="http://schemas.microsoft.com/office/powerpoint/2010/main" val="3613401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tekst, schermopname, Lettertype, document&#10;&#10;Door AI gegenereerde inhoud is mogelijk onjuist.">
            <a:extLst>
              <a:ext uri="{FF2B5EF4-FFF2-40B4-BE49-F238E27FC236}">
                <a16:creationId xmlns:a16="http://schemas.microsoft.com/office/drawing/2014/main" id="{0FBEB7B4-4E53-8262-5EF8-07567B203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207" y="549210"/>
            <a:ext cx="8357871" cy="6193429"/>
          </a:xfrm>
          <a:prstGeom prst="rect">
            <a:avLst/>
          </a:prstGeom>
        </p:spPr>
      </p:pic>
      <p:pic>
        <p:nvPicPr>
          <p:cNvPr id="11" name="Afbeelding 10" descr="Afbeelding met Lettertype, tekst, logo, Graphics&#10;&#10;Door AI gegenereerde inhoud is mogelijk onjuist.">
            <a:extLst>
              <a:ext uri="{FF2B5EF4-FFF2-40B4-BE49-F238E27FC236}">
                <a16:creationId xmlns:a16="http://schemas.microsoft.com/office/drawing/2014/main" id="{7C42812F-C84F-1F7F-598C-A560D75B7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30" y="549210"/>
            <a:ext cx="31242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56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9C8CE1-508E-4607-9F46-8C2D67B03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25" y="457494"/>
            <a:ext cx="10975975" cy="858687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8AD8"/>
                </a:solidFill>
              </a:rPr>
              <a:t>Umbrella</a:t>
            </a:r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583" y="4916585"/>
            <a:ext cx="2496994" cy="1766459"/>
          </a:xfrm>
          <a:prstGeom prst="rect">
            <a:avLst/>
          </a:prstGeom>
        </p:spPr>
      </p:pic>
      <p:sp>
        <p:nvSpPr>
          <p:cNvPr id="16" name="Tijdelijke aanduiding voor tekst 2"/>
          <p:cNvSpPr txBox="1">
            <a:spLocks/>
          </p:cNvSpPr>
          <p:nvPr/>
        </p:nvSpPr>
        <p:spPr>
          <a:xfrm>
            <a:off x="638173" y="2159766"/>
            <a:ext cx="10966451" cy="178075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+mj-lt"/>
              <a:buNone/>
              <a:defRPr lang="en-US"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+mj-lt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0000" indent="-269875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69875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10000" indent="-27000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7000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 dirty="0">
                <a:solidFill>
                  <a:schemeClr val="tx2">
                    <a:lumMod val="50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L</a:t>
            </a:r>
            <a:r>
              <a:rPr lang="en-NL" b="0" dirty="0">
                <a:solidFill>
                  <a:schemeClr val="tx2">
                    <a:lumMod val="50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eren van iedere patient met borstkanker</a:t>
            </a:r>
          </a:p>
          <a:p>
            <a:pPr algn="ctr"/>
            <a:endParaRPr lang="nl-NL" sz="1400" b="0" dirty="0">
              <a:solidFill>
                <a:schemeClr val="tx2">
                  <a:lumMod val="50000"/>
                </a:schemeClr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nl-NL" b="0" dirty="0">
                <a:solidFill>
                  <a:schemeClr val="tx2">
                    <a:lumMod val="50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-</a:t>
            </a:r>
          </a:p>
          <a:p>
            <a:pPr algn="ctr"/>
            <a:endParaRPr lang="en-NL" sz="1400" b="0" dirty="0">
              <a:solidFill>
                <a:schemeClr val="tx2">
                  <a:lumMod val="50000"/>
                </a:schemeClr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NL" b="0">
                <a:solidFill>
                  <a:schemeClr val="tx2">
                    <a:lumMod val="50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Voor </a:t>
            </a:r>
            <a:r>
              <a:rPr lang="nl-NL" b="0" dirty="0">
                <a:solidFill>
                  <a:schemeClr val="tx2">
                    <a:lumMod val="50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beter</a:t>
            </a:r>
            <a:r>
              <a:rPr lang="en-NL" b="0">
                <a:solidFill>
                  <a:schemeClr val="tx2">
                    <a:lumMod val="50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e </a:t>
            </a:r>
            <a:r>
              <a:rPr lang="en-NL" b="0" dirty="0">
                <a:solidFill>
                  <a:schemeClr val="tx2">
                    <a:lumMod val="50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behandeling</a:t>
            </a:r>
          </a:p>
          <a:p>
            <a:pPr algn="ctr">
              <a:lnSpc>
                <a:spcPct val="150000"/>
              </a:lnSpc>
            </a:pPr>
            <a:r>
              <a:rPr lang="en-NL" b="0" dirty="0">
                <a:solidFill>
                  <a:schemeClr val="tx2">
                    <a:lumMod val="50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Minder bijwerkingen</a:t>
            </a:r>
          </a:p>
          <a:p>
            <a:pPr algn="ctr">
              <a:lnSpc>
                <a:spcPct val="150000"/>
              </a:lnSpc>
            </a:pPr>
            <a:r>
              <a:rPr lang="en-NL" b="0" dirty="0">
                <a:solidFill>
                  <a:schemeClr val="tx2">
                    <a:lumMod val="50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Betere kwaliteit van leven</a:t>
            </a:r>
          </a:p>
          <a:p>
            <a:endParaRPr lang="nl-NL" b="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8057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53F30C-0DA8-FF96-C825-F6474BC18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schoeisel, persoon, kleding, tekenfilm&#10;&#10;Door AI gegenereerde inhoud is mogelijk onjuist.">
            <a:extLst>
              <a:ext uri="{FF2B5EF4-FFF2-40B4-BE49-F238E27FC236}">
                <a16:creationId xmlns:a16="http://schemas.microsoft.com/office/drawing/2014/main" id="{5C5A69D4-A6BB-DBAD-0577-D7724F518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341" y="1543657"/>
            <a:ext cx="4878805" cy="377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14033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10672</TotalTime>
  <Words>1000</Words>
  <Application>Microsoft Office PowerPoint</Application>
  <PresentationFormat>Widescreen</PresentationFormat>
  <Paragraphs>234</Paragraphs>
  <Slides>42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Kantoorthema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Umbrella</vt:lpstr>
      <vt:lpstr>PowerPoint Presentation</vt:lpstr>
      <vt:lpstr>PowerPoint Presentation</vt:lpstr>
      <vt:lpstr>PowerPoint Presentation</vt:lpstr>
      <vt:lpstr>Vragenlijsten</vt:lpstr>
      <vt:lpstr>Wat doen we met al uw gegevens?  </vt:lpstr>
      <vt:lpstr>PowerPoint Presentation</vt:lpstr>
      <vt:lpstr>Verbeteren van (plastisch) chirurgische uitkomsten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Waarom zoveel data?</vt:lpstr>
      <vt:lpstr>UMBRELLA</vt:lpstr>
      <vt:lpstr>PowerPoint Presentation</vt:lpstr>
      <vt:lpstr>Wat vinden patienten?</vt:lpstr>
      <vt:lpstr>PowerPoint Presentation</vt:lpstr>
      <vt:lpstr>Wat vinden behandelaren?</vt:lpstr>
      <vt:lpstr>PowerPoint Presentation</vt:lpstr>
      <vt:lpstr>Leidt gebruik van AI ook tot betere uitkomsten?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Kunnen we kwaliteit van leven voorspellen?</vt:lpstr>
      <vt:lpstr>Waarom zoveel data?</vt:lpstr>
      <vt:lpstr>Patients Like Me Dashboard</vt:lpstr>
      <vt:lpstr>PowerPoint Presentation</vt:lpstr>
      <vt:lpstr>PowerPoint Presentation</vt:lpstr>
      <vt:lpstr>Waarom zoveel data?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Verkooijen, H.M. (Helena)</dc:creator>
  <cp:lastModifiedBy>Verkooijen, H.M. (Helena)</cp:lastModifiedBy>
  <cp:revision>13</cp:revision>
  <dcterms:created xsi:type="dcterms:W3CDTF">2024-10-27T17:30:31Z</dcterms:created>
  <dcterms:modified xsi:type="dcterms:W3CDTF">2026-06-15T07:30:01Z</dcterms:modified>
</cp:coreProperties>
</file>