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2_3A3B140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3"/>
  </p:notesMasterIdLst>
  <p:handoutMasterIdLst>
    <p:handoutMasterId r:id="rId34"/>
  </p:handoutMasterIdLst>
  <p:sldIdLst>
    <p:sldId id="257" r:id="rId6"/>
    <p:sldId id="349" r:id="rId7"/>
    <p:sldId id="345" r:id="rId8"/>
    <p:sldId id="351" r:id="rId9"/>
    <p:sldId id="350" r:id="rId10"/>
    <p:sldId id="336" r:id="rId11"/>
    <p:sldId id="342" r:id="rId12"/>
    <p:sldId id="287" r:id="rId13"/>
    <p:sldId id="343" r:id="rId14"/>
    <p:sldId id="282" r:id="rId15"/>
    <p:sldId id="267" r:id="rId16"/>
    <p:sldId id="275" r:id="rId17"/>
    <p:sldId id="332" r:id="rId18"/>
    <p:sldId id="277" r:id="rId19"/>
    <p:sldId id="278" r:id="rId20"/>
    <p:sldId id="337" r:id="rId21"/>
    <p:sldId id="346" r:id="rId22"/>
    <p:sldId id="339" r:id="rId23"/>
    <p:sldId id="288" r:id="rId24"/>
    <p:sldId id="279" r:id="rId25"/>
    <p:sldId id="289" r:id="rId26"/>
    <p:sldId id="290" r:id="rId27"/>
    <p:sldId id="347" r:id="rId28"/>
    <p:sldId id="348" r:id="rId29"/>
    <p:sldId id="280" r:id="rId30"/>
    <p:sldId id="281"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13F30B-9324-5457-1724-E9380E21F194}" name="Tilborg-4, T.C. van (Charine)" initials="T4Tv(" userId="S::t.c.vantilborg-4@umcutrecht.nl::afd86fc8-b0fe-4b3a-bf6c-418adddf46e6" providerId="AD"/>
  <p188:author id="{4D4C27AE-FA24-4038-404F-02E910EF8DDB}" name="Zuidema-2, M.S. (Michelle)" initials="MZ" userId="S::m.zuidema-2@umcutrecht.nl::0ef549f9-fdf8-42ad-859c-3f5221f810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 id="2" name="Marlous van Rossum-Willems" initials="MvRW" lastIdx="23" clrIdx="1">
    <p:extLst>
      <p:ext uri="{19B8F6BF-5375-455C-9EA6-DF929625EA0E}">
        <p15:presenceInfo xmlns:p15="http://schemas.microsoft.com/office/powerpoint/2012/main" userId="S::marlous@dietweebv.onmicrosoft.com::744de9d7-985c-47d3-ae2a-929b9bd79483" providerId="AD"/>
      </p:ext>
    </p:extLst>
  </p:cmAuthor>
  <p:cmAuthor id="3" name="CAV.nl" initials="CAV" lastIdx="27" clrIdx="2">
    <p:extLst>
      <p:ext uri="{19B8F6BF-5375-455C-9EA6-DF929625EA0E}">
        <p15:presenceInfo xmlns:p15="http://schemas.microsoft.com/office/powerpoint/2012/main" userId="CAV.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FAC8F-46A5-43D4-BC83-5FD9949C93FC}" v="1" dt="2025-03-13T10:53:16.60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292" autoAdjust="0"/>
  </p:normalViewPr>
  <p:slideViewPr>
    <p:cSldViewPr snapToGrid="0">
      <p:cViewPr varScale="1">
        <p:scale>
          <a:sx n="117" d="100"/>
          <a:sy n="117" d="100"/>
        </p:scale>
        <p:origin x="180" y="84"/>
      </p:cViewPr>
      <p:guideLst/>
    </p:cSldViewPr>
  </p:slideViewPr>
  <p:outlineViewPr>
    <p:cViewPr>
      <p:scale>
        <a:sx n="33" d="100"/>
        <a:sy n="33" d="100"/>
      </p:scale>
      <p:origin x="0" y="-121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41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s>
</file>

<file path=ppt/comments/modernComment_122_3A3B1400.xml><?xml version="1.0" encoding="utf-8"?>
<p188:cmLst xmlns:a="http://schemas.openxmlformats.org/drawingml/2006/main" xmlns:r="http://schemas.openxmlformats.org/officeDocument/2006/relationships" xmlns:p188="http://schemas.microsoft.com/office/powerpoint/2018/8/main">
  <p188:cm id="{D3BF1DB5-8C8B-444B-9D03-E47CAD4CA11D}" authorId="{6213F30B-9324-5457-1724-E9380E21F194}" created="2025-01-03T14:24:57.262">
    <pc:sldMkLst xmlns:pc="http://schemas.microsoft.com/office/powerpoint/2013/main/command">
      <pc:docMk/>
      <pc:sldMk cId="976950272" sldId="290"/>
    </pc:sldMkLst>
    <p188:txBody>
      <a:bodyPr/>
      <a:lstStyle/>
      <a:p>
        <a:r>
          <a:rPr lang="nl-NL"/>
          <a:t>Iets toevoegen over handelingen lab en kans op fout? Zie uitwerking Math</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1545D-C1BC-4D96-84F6-1E6B97DFD1D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18FC495-16A0-4664-AEE2-0F5FECD950D9}">
      <dgm:prSet/>
      <dgm:spPr/>
      <dgm:t>
        <a:bodyPr/>
        <a:lstStyle/>
        <a:p>
          <a:r>
            <a:rPr lang="nl-NL" dirty="0"/>
            <a:t>Onzekere periode</a:t>
          </a:r>
          <a:endParaRPr lang="en-US" dirty="0"/>
        </a:p>
      </dgm:t>
    </dgm:pt>
    <dgm:pt modelId="{FFBA8A3B-D3E4-4229-BE80-4B2D7216A168}" type="parTrans" cxnId="{97CA482C-B80C-4FD2-AF1F-5B0BDC7BA762}">
      <dgm:prSet/>
      <dgm:spPr/>
      <dgm:t>
        <a:bodyPr/>
        <a:lstStyle/>
        <a:p>
          <a:endParaRPr lang="en-US"/>
        </a:p>
      </dgm:t>
    </dgm:pt>
    <dgm:pt modelId="{F35A55F8-8950-4AF8-8A2D-5CC182434179}" type="sibTrans" cxnId="{97CA482C-B80C-4FD2-AF1F-5B0BDC7BA762}">
      <dgm:prSet/>
      <dgm:spPr/>
      <dgm:t>
        <a:bodyPr/>
        <a:lstStyle/>
        <a:p>
          <a:endParaRPr lang="en-US"/>
        </a:p>
      </dgm:t>
    </dgm:pt>
    <dgm:pt modelId="{51EC44AB-4847-4312-BA2D-3A219F41480F}">
      <dgm:prSet/>
      <dgm:spPr/>
      <dgm:t>
        <a:bodyPr/>
        <a:lstStyle/>
        <a:p>
          <a:r>
            <a:rPr lang="nl-NL" dirty="0"/>
            <a:t>Gevoel van machteloosheid </a:t>
          </a:r>
          <a:endParaRPr lang="en-US" dirty="0"/>
        </a:p>
      </dgm:t>
    </dgm:pt>
    <dgm:pt modelId="{3A0F459E-6C79-47E3-B74A-B79EFDF92A06}" type="parTrans" cxnId="{EAC7FB47-194D-4FB3-A27F-CA3DFDD8AF35}">
      <dgm:prSet/>
      <dgm:spPr/>
      <dgm:t>
        <a:bodyPr/>
        <a:lstStyle/>
        <a:p>
          <a:endParaRPr lang="en-US"/>
        </a:p>
      </dgm:t>
    </dgm:pt>
    <dgm:pt modelId="{1A276805-1DD2-46C6-A3BD-F4B2D40FCA92}" type="sibTrans" cxnId="{EAC7FB47-194D-4FB3-A27F-CA3DFDD8AF35}">
      <dgm:prSet/>
      <dgm:spPr/>
      <dgm:t>
        <a:bodyPr/>
        <a:lstStyle/>
        <a:p>
          <a:endParaRPr lang="en-US"/>
        </a:p>
      </dgm:t>
    </dgm:pt>
    <dgm:pt modelId="{1C9D3157-DD95-48F1-89BB-43B822C15761}">
      <dgm:prSet/>
      <dgm:spPr/>
      <dgm:t>
        <a:bodyPr/>
        <a:lstStyle/>
        <a:p>
          <a:r>
            <a:rPr lang="nl-NL" dirty="0"/>
            <a:t>Verschillende manier van coping tussen partners</a:t>
          </a:r>
          <a:endParaRPr lang="en-US" dirty="0"/>
        </a:p>
      </dgm:t>
    </dgm:pt>
    <dgm:pt modelId="{6109074B-22E4-49E7-A88A-BBAF20D9DEE1}" type="parTrans" cxnId="{FD601DD7-0D46-4858-A552-887FAF8EDB96}">
      <dgm:prSet/>
      <dgm:spPr/>
      <dgm:t>
        <a:bodyPr/>
        <a:lstStyle/>
        <a:p>
          <a:endParaRPr lang="en-US"/>
        </a:p>
      </dgm:t>
    </dgm:pt>
    <dgm:pt modelId="{800E4FCD-64EE-4C8A-88F2-5AFF974AB3E8}" type="sibTrans" cxnId="{FD601DD7-0D46-4858-A552-887FAF8EDB96}">
      <dgm:prSet/>
      <dgm:spPr/>
      <dgm:t>
        <a:bodyPr/>
        <a:lstStyle/>
        <a:p>
          <a:endParaRPr lang="en-US"/>
        </a:p>
      </dgm:t>
    </dgm:pt>
    <dgm:pt modelId="{B03454F3-E5C7-4EC4-9B72-BA47A7D69B12}">
      <dgm:prSet/>
      <dgm:spPr/>
      <dgm:t>
        <a:bodyPr/>
        <a:lstStyle/>
        <a:p>
          <a:r>
            <a:rPr lang="nl-NL" dirty="0"/>
            <a:t>Reacties uit de omgeving</a:t>
          </a:r>
          <a:endParaRPr lang="en-US" dirty="0"/>
        </a:p>
      </dgm:t>
    </dgm:pt>
    <dgm:pt modelId="{0D75FEF8-2034-4A82-AFFA-D37663BB4F02}" type="parTrans" cxnId="{5FC50F64-E1C2-4A49-BD47-73D7E127243C}">
      <dgm:prSet/>
      <dgm:spPr/>
      <dgm:t>
        <a:bodyPr/>
        <a:lstStyle/>
        <a:p>
          <a:endParaRPr lang="en-US"/>
        </a:p>
      </dgm:t>
    </dgm:pt>
    <dgm:pt modelId="{D5997D62-86D1-4C68-ABF7-1131A8508373}" type="sibTrans" cxnId="{5FC50F64-E1C2-4A49-BD47-73D7E127243C}">
      <dgm:prSet/>
      <dgm:spPr/>
      <dgm:t>
        <a:bodyPr/>
        <a:lstStyle/>
        <a:p>
          <a:endParaRPr lang="en-US"/>
        </a:p>
      </dgm:t>
    </dgm:pt>
    <dgm:pt modelId="{B7E5243D-970D-42F2-9F86-33ED6D7A24A9}">
      <dgm:prSet/>
      <dgm:spPr/>
      <dgm:t>
        <a:bodyPr/>
        <a:lstStyle/>
        <a:p>
          <a:r>
            <a:rPr lang="nl-NL" dirty="0"/>
            <a:t>Het moeten maken van keuzes </a:t>
          </a:r>
          <a:endParaRPr lang="en-US" dirty="0"/>
        </a:p>
      </dgm:t>
    </dgm:pt>
    <dgm:pt modelId="{A7CF33C7-D594-4901-B784-B5FD379A8FDD}" type="parTrans" cxnId="{9A6C63BE-92A5-4EEC-8834-3AF4DC106E70}">
      <dgm:prSet/>
      <dgm:spPr/>
      <dgm:t>
        <a:bodyPr/>
        <a:lstStyle/>
        <a:p>
          <a:endParaRPr lang="en-US"/>
        </a:p>
      </dgm:t>
    </dgm:pt>
    <dgm:pt modelId="{693CBBAF-6B59-4967-B3F6-8F848C7DB193}" type="sibTrans" cxnId="{9A6C63BE-92A5-4EEC-8834-3AF4DC106E70}">
      <dgm:prSet/>
      <dgm:spPr/>
      <dgm:t>
        <a:bodyPr/>
        <a:lstStyle/>
        <a:p>
          <a:endParaRPr lang="en-US"/>
        </a:p>
      </dgm:t>
    </dgm:pt>
    <dgm:pt modelId="{6A9F5813-474F-4F73-B518-D9269538F63F}" type="pres">
      <dgm:prSet presAssocID="{7051545D-C1BC-4D96-84F6-1E6B97DFD1D3}" presName="diagram" presStyleCnt="0">
        <dgm:presLayoutVars>
          <dgm:dir/>
          <dgm:resizeHandles val="exact"/>
        </dgm:presLayoutVars>
      </dgm:prSet>
      <dgm:spPr/>
    </dgm:pt>
    <dgm:pt modelId="{5677A424-9F41-427C-AD09-C3D426809028}" type="pres">
      <dgm:prSet presAssocID="{418FC495-16A0-4664-AEE2-0F5FECD950D9}" presName="node" presStyleLbl="node1" presStyleIdx="0" presStyleCnt="5">
        <dgm:presLayoutVars>
          <dgm:bulletEnabled val="1"/>
        </dgm:presLayoutVars>
      </dgm:prSet>
      <dgm:spPr/>
    </dgm:pt>
    <dgm:pt modelId="{658642F3-9130-4C6B-9475-C6CB98CC96C8}" type="pres">
      <dgm:prSet presAssocID="{F35A55F8-8950-4AF8-8A2D-5CC182434179}" presName="sibTrans" presStyleCnt="0"/>
      <dgm:spPr/>
    </dgm:pt>
    <dgm:pt modelId="{994708DC-5839-498D-912A-E13E257301AA}" type="pres">
      <dgm:prSet presAssocID="{51EC44AB-4847-4312-BA2D-3A219F41480F}" presName="node" presStyleLbl="node1" presStyleIdx="1" presStyleCnt="5">
        <dgm:presLayoutVars>
          <dgm:bulletEnabled val="1"/>
        </dgm:presLayoutVars>
      </dgm:prSet>
      <dgm:spPr/>
    </dgm:pt>
    <dgm:pt modelId="{43A56067-FF34-4877-9F5F-32556AF60C4E}" type="pres">
      <dgm:prSet presAssocID="{1A276805-1DD2-46C6-A3BD-F4B2D40FCA92}" presName="sibTrans" presStyleCnt="0"/>
      <dgm:spPr/>
    </dgm:pt>
    <dgm:pt modelId="{BEA734CB-56F4-4C19-B2A0-95EDC3B86F94}" type="pres">
      <dgm:prSet presAssocID="{1C9D3157-DD95-48F1-89BB-43B822C15761}" presName="node" presStyleLbl="node1" presStyleIdx="2" presStyleCnt="5">
        <dgm:presLayoutVars>
          <dgm:bulletEnabled val="1"/>
        </dgm:presLayoutVars>
      </dgm:prSet>
      <dgm:spPr/>
    </dgm:pt>
    <dgm:pt modelId="{8926CBA7-6102-431A-912A-641D5B118DD4}" type="pres">
      <dgm:prSet presAssocID="{800E4FCD-64EE-4C8A-88F2-5AFF974AB3E8}" presName="sibTrans" presStyleCnt="0"/>
      <dgm:spPr/>
    </dgm:pt>
    <dgm:pt modelId="{075B254E-7E86-45D1-8C06-98326AEF72F4}" type="pres">
      <dgm:prSet presAssocID="{B03454F3-E5C7-4EC4-9B72-BA47A7D69B12}" presName="node" presStyleLbl="node1" presStyleIdx="3" presStyleCnt="5">
        <dgm:presLayoutVars>
          <dgm:bulletEnabled val="1"/>
        </dgm:presLayoutVars>
      </dgm:prSet>
      <dgm:spPr/>
    </dgm:pt>
    <dgm:pt modelId="{174D5B44-3863-47E7-8E45-109BF2A07EE8}" type="pres">
      <dgm:prSet presAssocID="{D5997D62-86D1-4C68-ABF7-1131A8508373}" presName="sibTrans" presStyleCnt="0"/>
      <dgm:spPr/>
    </dgm:pt>
    <dgm:pt modelId="{4FD13186-399F-4D99-9443-1AB4681A46B4}" type="pres">
      <dgm:prSet presAssocID="{B7E5243D-970D-42F2-9F86-33ED6D7A24A9}" presName="node" presStyleLbl="node1" presStyleIdx="4" presStyleCnt="5">
        <dgm:presLayoutVars>
          <dgm:bulletEnabled val="1"/>
        </dgm:presLayoutVars>
      </dgm:prSet>
      <dgm:spPr/>
    </dgm:pt>
  </dgm:ptLst>
  <dgm:cxnLst>
    <dgm:cxn modelId="{45FEAD26-9E76-4140-BA0F-62ED6A7BC96B}" type="presOf" srcId="{1C9D3157-DD95-48F1-89BB-43B822C15761}" destId="{BEA734CB-56F4-4C19-B2A0-95EDC3B86F94}" srcOrd="0" destOrd="0" presId="urn:microsoft.com/office/officeart/2005/8/layout/default"/>
    <dgm:cxn modelId="{97CA482C-B80C-4FD2-AF1F-5B0BDC7BA762}" srcId="{7051545D-C1BC-4D96-84F6-1E6B97DFD1D3}" destId="{418FC495-16A0-4664-AEE2-0F5FECD950D9}" srcOrd="0" destOrd="0" parTransId="{FFBA8A3B-D3E4-4229-BE80-4B2D7216A168}" sibTransId="{F35A55F8-8950-4AF8-8A2D-5CC182434179}"/>
    <dgm:cxn modelId="{5FC50F64-E1C2-4A49-BD47-73D7E127243C}" srcId="{7051545D-C1BC-4D96-84F6-1E6B97DFD1D3}" destId="{B03454F3-E5C7-4EC4-9B72-BA47A7D69B12}" srcOrd="3" destOrd="0" parTransId="{0D75FEF8-2034-4A82-AFFA-D37663BB4F02}" sibTransId="{D5997D62-86D1-4C68-ABF7-1131A8508373}"/>
    <dgm:cxn modelId="{EAC7FB47-194D-4FB3-A27F-CA3DFDD8AF35}" srcId="{7051545D-C1BC-4D96-84F6-1E6B97DFD1D3}" destId="{51EC44AB-4847-4312-BA2D-3A219F41480F}" srcOrd="1" destOrd="0" parTransId="{3A0F459E-6C79-47E3-B74A-B79EFDF92A06}" sibTransId="{1A276805-1DD2-46C6-A3BD-F4B2D40FCA92}"/>
    <dgm:cxn modelId="{EAB8D67A-3F52-431F-A283-1D53F3AF238F}" type="presOf" srcId="{418FC495-16A0-4664-AEE2-0F5FECD950D9}" destId="{5677A424-9F41-427C-AD09-C3D426809028}" srcOrd="0" destOrd="0" presId="urn:microsoft.com/office/officeart/2005/8/layout/default"/>
    <dgm:cxn modelId="{3F56407D-96EC-404B-B7DE-D61D3803C206}" type="presOf" srcId="{B03454F3-E5C7-4EC4-9B72-BA47A7D69B12}" destId="{075B254E-7E86-45D1-8C06-98326AEF72F4}" srcOrd="0" destOrd="0" presId="urn:microsoft.com/office/officeart/2005/8/layout/default"/>
    <dgm:cxn modelId="{42E0A1B2-5721-4E72-88FC-568E6C7C9A26}" type="presOf" srcId="{B7E5243D-970D-42F2-9F86-33ED6D7A24A9}" destId="{4FD13186-399F-4D99-9443-1AB4681A46B4}" srcOrd="0" destOrd="0" presId="urn:microsoft.com/office/officeart/2005/8/layout/default"/>
    <dgm:cxn modelId="{264C61B8-329D-4EF5-8096-6C71643CA8FC}" type="presOf" srcId="{7051545D-C1BC-4D96-84F6-1E6B97DFD1D3}" destId="{6A9F5813-474F-4F73-B518-D9269538F63F}" srcOrd="0" destOrd="0" presId="urn:microsoft.com/office/officeart/2005/8/layout/default"/>
    <dgm:cxn modelId="{9A6C63BE-92A5-4EEC-8834-3AF4DC106E70}" srcId="{7051545D-C1BC-4D96-84F6-1E6B97DFD1D3}" destId="{B7E5243D-970D-42F2-9F86-33ED6D7A24A9}" srcOrd="4" destOrd="0" parTransId="{A7CF33C7-D594-4901-B784-B5FD379A8FDD}" sibTransId="{693CBBAF-6B59-4967-B3F6-8F848C7DB193}"/>
    <dgm:cxn modelId="{DCC1BFCD-430D-4337-BAF5-36F5717CC722}" type="presOf" srcId="{51EC44AB-4847-4312-BA2D-3A219F41480F}" destId="{994708DC-5839-498D-912A-E13E257301AA}" srcOrd="0" destOrd="0" presId="urn:microsoft.com/office/officeart/2005/8/layout/default"/>
    <dgm:cxn modelId="{FD601DD7-0D46-4858-A552-887FAF8EDB96}" srcId="{7051545D-C1BC-4D96-84F6-1E6B97DFD1D3}" destId="{1C9D3157-DD95-48F1-89BB-43B822C15761}" srcOrd="2" destOrd="0" parTransId="{6109074B-22E4-49E7-A88A-BBAF20D9DEE1}" sibTransId="{800E4FCD-64EE-4C8A-88F2-5AFF974AB3E8}"/>
    <dgm:cxn modelId="{26AB56DF-84BF-456F-B2D0-630EAE2DB97E}" type="presParOf" srcId="{6A9F5813-474F-4F73-B518-D9269538F63F}" destId="{5677A424-9F41-427C-AD09-C3D426809028}" srcOrd="0" destOrd="0" presId="urn:microsoft.com/office/officeart/2005/8/layout/default"/>
    <dgm:cxn modelId="{A8D25F53-0C30-4CA2-969B-3079E8B3EF20}" type="presParOf" srcId="{6A9F5813-474F-4F73-B518-D9269538F63F}" destId="{658642F3-9130-4C6B-9475-C6CB98CC96C8}" srcOrd="1" destOrd="0" presId="urn:microsoft.com/office/officeart/2005/8/layout/default"/>
    <dgm:cxn modelId="{E217CAEC-D36D-4A16-8E4B-958A2CF5A0F9}" type="presParOf" srcId="{6A9F5813-474F-4F73-B518-D9269538F63F}" destId="{994708DC-5839-498D-912A-E13E257301AA}" srcOrd="2" destOrd="0" presId="urn:microsoft.com/office/officeart/2005/8/layout/default"/>
    <dgm:cxn modelId="{92127EE3-6B90-4E48-98E2-B9F3663D8A55}" type="presParOf" srcId="{6A9F5813-474F-4F73-B518-D9269538F63F}" destId="{43A56067-FF34-4877-9F5F-32556AF60C4E}" srcOrd="3" destOrd="0" presId="urn:microsoft.com/office/officeart/2005/8/layout/default"/>
    <dgm:cxn modelId="{FF6E9377-57D3-44F6-B7D7-BF58C5A3C744}" type="presParOf" srcId="{6A9F5813-474F-4F73-B518-D9269538F63F}" destId="{BEA734CB-56F4-4C19-B2A0-95EDC3B86F94}" srcOrd="4" destOrd="0" presId="urn:microsoft.com/office/officeart/2005/8/layout/default"/>
    <dgm:cxn modelId="{0FCDB96C-4AD0-4057-9EF3-04196655AA0F}" type="presParOf" srcId="{6A9F5813-474F-4F73-B518-D9269538F63F}" destId="{8926CBA7-6102-431A-912A-641D5B118DD4}" srcOrd="5" destOrd="0" presId="urn:microsoft.com/office/officeart/2005/8/layout/default"/>
    <dgm:cxn modelId="{D69B2FEC-D62C-4CEC-A690-5A6BD4817BF7}" type="presParOf" srcId="{6A9F5813-474F-4F73-B518-D9269538F63F}" destId="{075B254E-7E86-45D1-8C06-98326AEF72F4}" srcOrd="6" destOrd="0" presId="urn:microsoft.com/office/officeart/2005/8/layout/default"/>
    <dgm:cxn modelId="{89B62902-E773-485A-8B73-1AB6C52BB1DF}" type="presParOf" srcId="{6A9F5813-474F-4F73-B518-D9269538F63F}" destId="{174D5B44-3863-47E7-8E45-109BF2A07EE8}" srcOrd="7" destOrd="0" presId="urn:microsoft.com/office/officeart/2005/8/layout/default"/>
    <dgm:cxn modelId="{6B8AB3D1-E3C4-4B58-8663-B5CF3D8EF1D4}" type="presParOf" srcId="{6A9F5813-474F-4F73-B518-D9269538F63F}" destId="{4FD13186-399F-4D99-9443-1AB4681A46B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6A29EE-AA7E-4BCF-B73A-C90FCCC5A643}"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F020DBB-86F6-48BF-B055-A5FF85CE202B}">
      <dgm:prSet/>
      <dgm:spPr/>
      <dgm:t>
        <a:bodyPr/>
        <a:lstStyle/>
        <a:p>
          <a:r>
            <a:rPr lang="nl-NL" dirty="0"/>
            <a:t>Vast verpleegkundig contactpersoon</a:t>
          </a:r>
          <a:endParaRPr lang="en-US" dirty="0"/>
        </a:p>
      </dgm:t>
    </dgm:pt>
    <dgm:pt modelId="{1828F61B-D5AF-4ED5-A75C-5B6979F84EA3}" type="parTrans" cxnId="{F76CA13E-AD62-40AB-9C20-B57BC791593E}">
      <dgm:prSet/>
      <dgm:spPr/>
      <dgm:t>
        <a:bodyPr/>
        <a:lstStyle/>
        <a:p>
          <a:endParaRPr lang="en-US"/>
        </a:p>
      </dgm:t>
    </dgm:pt>
    <dgm:pt modelId="{AE4154C3-20C6-4154-AB83-8E7E43DDDA2B}" type="sibTrans" cxnId="{F76CA13E-AD62-40AB-9C20-B57BC791593E}">
      <dgm:prSet/>
      <dgm:spPr/>
      <dgm:t>
        <a:bodyPr/>
        <a:lstStyle/>
        <a:p>
          <a:endParaRPr lang="en-US"/>
        </a:p>
      </dgm:t>
    </dgm:pt>
    <dgm:pt modelId="{FA234938-3AD0-4EFA-9700-A7EEBBD30E48}">
      <dgm:prSet/>
      <dgm:spPr/>
      <dgm:t>
        <a:bodyPr/>
        <a:lstStyle/>
        <a:p>
          <a:r>
            <a:rPr lang="nl-NL" dirty="0"/>
            <a:t>Fertiliteitscounselor UMC</a:t>
          </a:r>
          <a:endParaRPr lang="en-US" dirty="0"/>
        </a:p>
      </dgm:t>
    </dgm:pt>
    <dgm:pt modelId="{36BB36E9-6215-4A24-BE01-3D2427901FAC}" type="parTrans" cxnId="{83A5EDB9-E1D7-4E99-BF69-BBA7E4B05A0E}">
      <dgm:prSet/>
      <dgm:spPr/>
      <dgm:t>
        <a:bodyPr/>
        <a:lstStyle/>
        <a:p>
          <a:endParaRPr lang="en-US"/>
        </a:p>
      </dgm:t>
    </dgm:pt>
    <dgm:pt modelId="{B13D29AA-1502-4DDC-8183-FDBC386BA4F3}" type="sibTrans" cxnId="{83A5EDB9-E1D7-4E99-BF69-BBA7E4B05A0E}">
      <dgm:prSet/>
      <dgm:spPr/>
      <dgm:t>
        <a:bodyPr/>
        <a:lstStyle/>
        <a:p>
          <a:endParaRPr lang="en-US"/>
        </a:p>
      </dgm:t>
    </dgm:pt>
    <dgm:pt modelId="{2B29BAB4-2009-4F5A-8952-0D49D4BE1FE9}">
      <dgm:prSet/>
      <dgm:spPr/>
      <dgm:t>
        <a:bodyPr/>
        <a:lstStyle/>
        <a:p>
          <a:r>
            <a:rPr lang="nl-NL" dirty="0"/>
            <a:t>Freya (lotgenotenorganisatie)</a:t>
          </a:r>
          <a:endParaRPr lang="en-US" dirty="0"/>
        </a:p>
      </dgm:t>
    </dgm:pt>
    <dgm:pt modelId="{74E7B7E0-E3BD-4A62-8CF0-C99295FCB999}" type="parTrans" cxnId="{FD7E4C50-DD54-489D-BEC1-14C7F75F8CB5}">
      <dgm:prSet/>
      <dgm:spPr/>
      <dgm:t>
        <a:bodyPr/>
        <a:lstStyle/>
        <a:p>
          <a:endParaRPr lang="en-US"/>
        </a:p>
      </dgm:t>
    </dgm:pt>
    <dgm:pt modelId="{B6FACF81-FA2F-4588-B3A8-924D126061CD}" type="sibTrans" cxnId="{FD7E4C50-DD54-489D-BEC1-14C7F75F8CB5}">
      <dgm:prSet/>
      <dgm:spPr/>
      <dgm:t>
        <a:bodyPr/>
        <a:lstStyle/>
        <a:p>
          <a:endParaRPr lang="en-US"/>
        </a:p>
      </dgm:t>
    </dgm:pt>
    <dgm:pt modelId="{50E3FE8E-F5CF-440F-937B-768E901D0FAE}" type="pres">
      <dgm:prSet presAssocID="{BE6A29EE-AA7E-4BCF-B73A-C90FCCC5A643}" presName="hierChild1" presStyleCnt="0">
        <dgm:presLayoutVars>
          <dgm:chPref val="1"/>
          <dgm:dir/>
          <dgm:animOne val="branch"/>
          <dgm:animLvl val="lvl"/>
          <dgm:resizeHandles/>
        </dgm:presLayoutVars>
      </dgm:prSet>
      <dgm:spPr/>
    </dgm:pt>
    <dgm:pt modelId="{2D9349E6-F488-4FBC-A1D4-677BE17AB973}" type="pres">
      <dgm:prSet presAssocID="{2F020DBB-86F6-48BF-B055-A5FF85CE202B}" presName="hierRoot1" presStyleCnt="0"/>
      <dgm:spPr/>
    </dgm:pt>
    <dgm:pt modelId="{0AFFB182-598C-41AD-848C-03486F3C9D22}" type="pres">
      <dgm:prSet presAssocID="{2F020DBB-86F6-48BF-B055-A5FF85CE202B}" presName="composite" presStyleCnt="0"/>
      <dgm:spPr/>
    </dgm:pt>
    <dgm:pt modelId="{54A594FD-0D08-486A-9E7A-08E5EA07711E}" type="pres">
      <dgm:prSet presAssocID="{2F020DBB-86F6-48BF-B055-A5FF85CE202B}" presName="background" presStyleLbl="node0" presStyleIdx="0" presStyleCnt="3"/>
      <dgm:spPr/>
    </dgm:pt>
    <dgm:pt modelId="{EE5351F7-0069-45B6-BA02-BD0ABC460392}" type="pres">
      <dgm:prSet presAssocID="{2F020DBB-86F6-48BF-B055-A5FF85CE202B}" presName="text" presStyleLbl="fgAcc0" presStyleIdx="0" presStyleCnt="3">
        <dgm:presLayoutVars>
          <dgm:chPref val="3"/>
        </dgm:presLayoutVars>
      </dgm:prSet>
      <dgm:spPr/>
    </dgm:pt>
    <dgm:pt modelId="{48286AEF-F085-45E1-8094-131326EA52AC}" type="pres">
      <dgm:prSet presAssocID="{2F020DBB-86F6-48BF-B055-A5FF85CE202B}" presName="hierChild2" presStyleCnt="0"/>
      <dgm:spPr/>
    </dgm:pt>
    <dgm:pt modelId="{5998C3C1-9A13-4439-82C6-6CB88E2CA685}" type="pres">
      <dgm:prSet presAssocID="{FA234938-3AD0-4EFA-9700-A7EEBBD30E48}" presName="hierRoot1" presStyleCnt="0"/>
      <dgm:spPr/>
    </dgm:pt>
    <dgm:pt modelId="{8AECCF09-1D23-417C-B912-3CF97A9A7FB2}" type="pres">
      <dgm:prSet presAssocID="{FA234938-3AD0-4EFA-9700-A7EEBBD30E48}" presName="composite" presStyleCnt="0"/>
      <dgm:spPr/>
    </dgm:pt>
    <dgm:pt modelId="{0D9CBBBC-CB31-458C-854D-1872797E66FF}" type="pres">
      <dgm:prSet presAssocID="{FA234938-3AD0-4EFA-9700-A7EEBBD30E48}" presName="background" presStyleLbl="node0" presStyleIdx="1" presStyleCnt="3"/>
      <dgm:spPr/>
    </dgm:pt>
    <dgm:pt modelId="{5B425F16-A399-45F1-90C7-2A2248A2E16A}" type="pres">
      <dgm:prSet presAssocID="{FA234938-3AD0-4EFA-9700-A7EEBBD30E48}" presName="text" presStyleLbl="fgAcc0" presStyleIdx="1" presStyleCnt="3">
        <dgm:presLayoutVars>
          <dgm:chPref val="3"/>
        </dgm:presLayoutVars>
      </dgm:prSet>
      <dgm:spPr/>
    </dgm:pt>
    <dgm:pt modelId="{630C5E20-E491-4839-8D2A-1DCDC0B7C69F}" type="pres">
      <dgm:prSet presAssocID="{FA234938-3AD0-4EFA-9700-A7EEBBD30E48}" presName="hierChild2" presStyleCnt="0"/>
      <dgm:spPr/>
    </dgm:pt>
    <dgm:pt modelId="{4660F903-78B0-419E-9AE2-AEEFFADE7B0D}" type="pres">
      <dgm:prSet presAssocID="{2B29BAB4-2009-4F5A-8952-0D49D4BE1FE9}" presName="hierRoot1" presStyleCnt="0"/>
      <dgm:spPr/>
    </dgm:pt>
    <dgm:pt modelId="{9D6F5269-8C5A-49F9-9EB9-4B8388F88309}" type="pres">
      <dgm:prSet presAssocID="{2B29BAB4-2009-4F5A-8952-0D49D4BE1FE9}" presName="composite" presStyleCnt="0"/>
      <dgm:spPr/>
    </dgm:pt>
    <dgm:pt modelId="{6D7A66F5-EC15-4B60-80DD-60BF3F3579DF}" type="pres">
      <dgm:prSet presAssocID="{2B29BAB4-2009-4F5A-8952-0D49D4BE1FE9}" presName="background" presStyleLbl="node0" presStyleIdx="2" presStyleCnt="3"/>
      <dgm:spPr/>
    </dgm:pt>
    <dgm:pt modelId="{322BEF11-5611-42AD-AAD8-3D657478D626}" type="pres">
      <dgm:prSet presAssocID="{2B29BAB4-2009-4F5A-8952-0D49D4BE1FE9}" presName="text" presStyleLbl="fgAcc0" presStyleIdx="2" presStyleCnt="3">
        <dgm:presLayoutVars>
          <dgm:chPref val="3"/>
        </dgm:presLayoutVars>
      </dgm:prSet>
      <dgm:spPr/>
    </dgm:pt>
    <dgm:pt modelId="{FA3A5214-714B-4946-9856-E10DEF60793F}" type="pres">
      <dgm:prSet presAssocID="{2B29BAB4-2009-4F5A-8952-0D49D4BE1FE9}" presName="hierChild2" presStyleCnt="0"/>
      <dgm:spPr/>
    </dgm:pt>
  </dgm:ptLst>
  <dgm:cxnLst>
    <dgm:cxn modelId="{F76CA13E-AD62-40AB-9C20-B57BC791593E}" srcId="{BE6A29EE-AA7E-4BCF-B73A-C90FCCC5A643}" destId="{2F020DBB-86F6-48BF-B055-A5FF85CE202B}" srcOrd="0" destOrd="0" parTransId="{1828F61B-D5AF-4ED5-A75C-5B6979F84EA3}" sibTransId="{AE4154C3-20C6-4154-AB83-8E7E43DDDA2B}"/>
    <dgm:cxn modelId="{1A38BC69-6695-4D6B-96A0-4A84C4CB436B}" type="presOf" srcId="{2B29BAB4-2009-4F5A-8952-0D49D4BE1FE9}" destId="{322BEF11-5611-42AD-AAD8-3D657478D626}" srcOrd="0" destOrd="0" presId="urn:microsoft.com/office/officeart/2005/8/layout/hierarchy1"/>
    <dgm:cxn modelId="{FD7E4C50-DD54-489D-BEC1-14C7F75F8CB5}" srcId="{BE6A29EE-AA7E-4BCF-B73A-C90FCCC5A643}" destId="{2B29BAB4-2009-4F5A-8952-0D49D4BE1FE9}" srcOrd="2" destOrd="0" parTransId="{74E7B7E0-E3BD-4A62-8CF0-C99295FCB999}" sibTransId="{B6FACF81-FA2F-4588-B3A8-924D126061CD}"/>
    <dgm:cxn modelId="{EEE2427F-EC6B-49EF-83BE-845D93BFB684}" type="presOf" srcId="{FA234938-3AD0-4EFA-9700-A7EEBBD30E48}" destId="{5B425F16-A399-45F1-90C7-2A2248A2E16A}" srcOrd="0" destOrd="0" presId="urn:microsoft.com/office/officeart/2005/8/layout/hierarchy1"/>
    <dgm:cxn modelId="{83A5EDB9-E1D7-4E99-BF69-BBA7E4B05A0E}" srcId="{BE6A29EE-AA7E-4BCF-B73A-C90FCCC5A643}" destId="{FA234938-3AD0-4EFA-9700-A7EEBBD30E48}" srcOrd="1" destOrd="0" parTransId="{36BB36E9-6215-4A24-BE01-3D2427901FAC}" sibTransId="{B13D29AA-1502-4DDC-8183-FDBC386BA4F3}"/>
    <dgm:cxn modelId="{69984CD5-3ECE-4DCB-8BDD-0CD88CFD0099}" type="presOf" srcId="{2F020DBB-86F6-48BF-B055-A5FF85CE202B}" destId="{EE5351F7-0069-45B6-BA02-BD0ABC460392}" srcOrd="0" destOrd="0" presId="urn:microsoft.com/office/officeart/2005/8/layout/hierarchy1"/>
    <dgm:cxn modelId="{2821A5F0-B2C3-4EF7-A22F-BFF5C0E7176C}" type="presOf" srcId="{BE6A29EE-AA7E-4BCF-B73A-C90FCCC5A643}" destId="{50E3FE8E-F5CF-440F-937B-768E901D0FAE}" srcOrd="0" destOrd="0" presId="urn:microsoft.com/office/officeart/2005/8/layout/hierarchy1"/>
    <dgm:cxn modelId="{63392090-E963-4A68-9315-75E9A4425365}" type="presParOf" srcId="{50E3FE8E-F5CF-440F-937B-768E901D0FAE}" destId="{2D9349E6-F488-4FBC-A1D4-677BE17AB973}" srcOrd="0" destOrd="0" presId="urn:microsoft.com/office/officeart/2005/8/layout/hierarchy1"/>
    <dgm:cxn modelId="{A668EE9E-A9EA-4EB4-A6F2-6565FDE0ECF3}" type="presParOf" srcId="{2D9349E6-F488-4FBC-A1D4-677BE17AB973}" destId="{0AFFB182-598C-41AD-848C-03486F3C9D22}" srcOrd="0" destOrd="0" presId="urn:microsoft.com/office/officeart/2005/8/layout/hierarchy1"/>
    <dgm:cxn modelId="{324B77F4-5A75-489F-8975-912FC304DCE2}" type="presParOf" srcId="{0AFFB182-598C-41AD-848C-03486F3C9D22}" destId="{54A594FD-0D08-486A-9E7A-08E5EA07711E}" srcOrd="0" destOrd="0" presId="urn:microsoft.com/office/officeart/2005/8/layout/hierarchy1"/>
    <dgm:cxn modelId="{39277B56-BC0D-4A11-8BE0-E6A283EB31AC}" type="presParOf" srcId="{0AFFB182-598C-41AD-848C-03486F3C9D22}" destId="{EE5351F7-0069-45B6-BA02-BD0ABC460392}" srcOrd="1" destOrd="0" presId="urn:microsoft.com/office/officeart/2005/8/layout/hierarchy1"/>
    <dgm:cxn modelId="{212B44B9-3C34-490E-A53D-5EC365191D30}" type="presParOf" srcId="{2D9349E6-F488-4FBC-A1D4-677BE17AB973}" destId="{48286AEF-F085-45E1-8094-131326EA52AC}" srcOrd="1" destOrd="0" presId="urn:microsoft.com/office/officeart/2005/8/layout/hierarchy1"/>
    <dgm:cxn modelId="{47F52809-14F9-4FA0-B5CD-77FF0D729339}" type="presParOf" srcId="{50E3FE8E-F5CF-440F-937B-768E901D0FAE}" destId="{5998C3C1-9A13-4439-82C6-6CB88E2CA685}" srcOrd="1" destOrd="0" presId="urn:microsoft.com/office/officeart/2005/8/layout/hierarchy1"/>
    <dgm:cxn modelId="{B4CA228C-2907-4428-870C-0A3FBBE3D926}" type="presParOf" srcId="{5998C3C1-9A13-4439-82C6-6CB88E2CA685}" destId="{8AECCF09-1D23-417C-B912-3CF97A9A7FB2}" srcOrd="0" destOrd="0" presId="urn:microsoft.com/office/officeart/2005/8/layout/hierarchy1"/>
    <dgm:cxn modelId="{96B2AAAC-9E2F-4207-BD2E-B630F9361ED2}" type="presParOf" srcId="{8AECCF09-1D23-417C-B912-3CF97A9A7FB2}" destId="{0D9CBBBC-CB31-458C-854D-1872797E66FF}" srcOrd="0" destOrd="0" presId="urn:microsoft.com/office/officeart/2005/8/layout/hierarchy1"/>
    <dgm:cxn modelId="{CC0770F1-F01F-4E42-98D9-6D03CB5DC053}" type="presParOf" srcId="{8AECCF09-1D23-417C-B912-3CF97A9A7FB2}" destId="{5B425F16-A399-45F1-90C7-2A2248A2E16A}" srcOrd="1" destOrd="0" presId="urn:microsoft.com/office/officeart/2005/8/layout/hierarchy1"/>
    <dgm:cxn modelId="{DD3DF651-B829-447E-8216-B316C8D236AC}" type="presParOf" srcId="{5998C3C1-9A13-4439-82C6-6CB88E2CA685}" destId="{630C5E20-E491-4839-8D2A-1DCDC0B7C69F}" srcOrd="1" destOrd="0" presId="urn:microsoft.com/office/officeart/2005/8/layout/hierarchy1"/>
    <dgm:cxn modelId="{EE710864-AC35-4C90-9126-EC2B77949235}" type="presParOf" srcId="{50E3FE8E-F5CF-440F-937B-768E901D0FAE}" destId="{4660F903-78B0-419E-9AE2-AEEFFADE7B0D}" srcOrd="2" destOrd="0" presId="urn:microsoft.com/office/officeart/2005/8/layout/hierarchy1"/>
    <dgm:cxn modelId="{3631054A-6EF9-480C-945C-824609C7FA36}" type="presParOf" srcId="{4660F903-78B0-419E-9AE2-AEEFFADE7B0D}" destId="{9D6F5269-8C5A-49F9-9EB9-4B8388F88309}" srcOrd="0" destOrd="0" presId="urn:microsoft.com/office/officeart/2005/8/layout/hierarchy1"/>
    <dgm:cxn modelId="{C4168537-DC8B-4E99-8BA7-9F5EDDDF19B8}" type="presParOf" srcId="{9D6F5269-8C5A-49F9-9EB9-4B8388F88309}" destId="{6D7A66F5-EC15-4B60-80DD-60BF3F3579DF}" srcOrd="0" destOrd="0" presId="urn:microsoft.com/office/officeart/2005/8/layout/hierarchy1"/>
    <dgm:cxn modelId="{5B6065EA-CC72-4640-9D20-6D81E25E3DEC}" type="presParOf" srcId="{9D6F5269-8C5A-49F9-9EB9-4B8388F88309}" destId="{322BEF11-5611-42AD-AAD8-3D657478D626}" srcOrd="1" destOrd="0" presId="urn:microsoft.com/office/officeart/2005/8/layout/hierarchy1"/>
    <dgm:cxn modelId="{5B2256B5-5960-4BB5-8822-AB1B2259B626}" type="presParOf" srcId="{4660F903-78B0-419E-9AE2-AEEFFADE7B0D}" destId="{FA3A5214-714B-4946-9856-E10DEF6079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7A424-9F41-427C-AD09-C3D426809028}">
      <dsp:nvSpPr>
        <dsp:cNvPr id="0" name=""/>
        <dsp:cNvSpPr/>
      </dsp:nvSpPr>
      <dsp:spPr>
        <a:xfrm>
          <a:off x="0"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Onzekere periode</a:t>
          </a:r>
          <a:endParaRPr lang="en-US" sz="3000" kern="1200" dirty="0"/>
        </a:p>
      </dsp:txBody>
      <dsp:txXfrm>
        <a:off x="0" y="75231"/>
        <a:ext cx="3143025" cy="1885814"/>
      </dsp:txXfrm>
    </dsp:sp>
    <dsp:sp modelId="{994708DC-5839-498D-912A-E13E257301AA}">
      <dsp:nvSpPr>
        <dsp:cNvPr id="0" name=""/>
        <dsp:cNvSpPr/>
      </dsp:nvSpPr>
      <dsp:spPr>
        <a:xfrm>
          <a:off x="3457327"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Gevoel van machteloosheid </a:t>
          </a:r>
          <a:endParaRPr lang="en-US" sz="3000" kern="1200" dirty="0"/>
        </a:p>
      </dsp:txBody>
      <dsp:txXfrm>
        <a:off x="3457327" y="75231"/>
        <a:ext cx="3143025" cy="1885814"/>
      </dsp:txXfrm>
    </dsp:sp>
    <dsp:sp modelId="{BEA734CB-56F4-4C19-B2A0-95EDC3B86F94}">
      <dsp:nvSpPr>
        <dsp:cNvPr id="0" name=""/>
        <dsp:cNvSpPr/>
      </dsp:nvSpPr>
      <dsp:spPr>
        <a:xfrm>
          <a:off x="6914655" y="75231"/>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Verschillende manier van coping tussen partners</a:t>
          </a:r>
          <a:endParaRPr lang="en-US" sz="3000" kern="1200" dirty="0"/>
        </a:p>
      </dsp:txBody>
      <dsp:txXfrm>
        <a:off x="6914655" y="75231"/>
        <a:ext cx="3143025" cy="1885814"/>
      </dsp:txXfrm>
    </dsp:sp>
    <dsp:sp modelId="{075B254E-7E86-45D1-8C06-98326AEF72F4}">
      <dsp:nvSpPr>
        <dsp:cNvPr id="0" name=""/>
        <dsp:cNvSpPr/>
      </dsp:nvSpPr>
      <dsp:spPr>
        <a:xfrm>
          <a:off x="1728663" y="2275349"/>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Reacties uit de omgeving</a:t>
          </a:r>
          <a:endParaRPr lang="en-US" sz="3000" kern="1200" dirty="0"/>
        </a:p>
      </dsp:txBody>
      <dsp:txXfrm>
        <a:off x="1728663" y="2275349"/>
        <a:ext cx="3143025" cy="1885814"/>
      </dsp:txXfrm>
    </dsp:sp>
    <dsp:sp modelId="{4FD13186-399F-4D99-9443-1AB4681A46B4}">
      <dsp:nvSpPr>
        <dsp:cNvPr id="0" name=""/>
        <dsp:cNvSpPr/>
      </dsp:nvSpPr>
      <dsp:spPr>
        <a:xfrm>
          <a:off x="5185991" y="2275349"/>
          <a:ext cx="3143025" cy="18858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nl-NL" sz="3000" kern="1200" dirty="0"/>
            <a:t>Het moeten maken van keuzes </a:t>
          </a:r>
          <a:endParaRPr lang="en-US" sz="3000" kern="1200" dirty="0"/>
        </a:p>
      </dsp:txBody>
      <dsp:txXfrm>
        <a:off x="5185991" y="2275349"/>
        <a:ext cx="3143025" cy="1885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594FD-0D08-486A-9E7A-08E5EA07711E}">
      <dsp:nvSpPr>
        <dsp:cNvPr id="0" name=""/>
        <dsp:cNvSpPr/>
      </dsp:nvSpPr>
      <dsp:spPr>
        <a:xfrm>
          <a:off x="0"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E5351F7-0069-45B6-BA02-BD0ABC460392}">
      <dsp:nvSpPr>
        <dsp:cNvPr id="0" name=""/>
        <dsp:cNvSpPr/>
      </dsp:nvSpPr>
      <dsp:spPr>
        <a:xfrm>
          <a:off x="314302"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Vast verpleegkundig contactpersoon</a:t>
          </a:r>
          <a:endParaRPr lang="en-US" sz="2100" kern="1200" dirty="0"/>
        </a:p>
      </dsp:txBody>
      <dsp:txXfrm>
        <a:off x="366912" y="1421982"/>
        <a:ext cx="2723502" cy="1691018"/>
      </dsp:txXfrm>
    </dsp:sp>
    <dsp:sp modelId="{0D9CBBBC-CB31-458C-854D-1872797E66FF}">
      <dsp:nvSpPr>
        <dsp:cNvPr id="0" name=""/>
        <dsp:cNvSpPr/>
      </dsp:nvSpPr>
      <dsp:spPr>
        <a:xfrm>
          <a:off x="3457327"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B425F16-A399-45F1-90C7-2A2248A2E16A}">
      <dsp:nvSpPr>
        <dsp:cNvPr id="0" name=""/>
        <dsp:cNvSpPr/>
      </dsp:nvSpPr>
      <dsp:spPr>
        <a:xfrm>
          <a:off x="3771630"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Fertiliteitscounselor UMC</a:t>
          </a:r>
          <a:endParaRPr lang="en-US" sz="2100" kern="1200" dirty="0"/>
        </a:p>
      </dsp:txBody>
      <dsp:txXfrm>
        <a:off x="3824240" y="1421982"/>
        <a:ext cx="2723502" cy="1691018"/>
      </dsp:txXfrm>
    </dsp:sp>
    <dsp:sp modelId="{6D7A66F5-EC15-4B60-80DD-60BF3F3579DF}">
      <dsp:nvSpPr>
        <dsp:cNvPr id="0" name=""/>
        <dsp:cNvSpPr/>
      </dsp:nvSpPr>
      <dsp:spPr>
        <a:xfrm>
          <a:off x="6914655" y="1070784"/>
          <a:ext cx="2828722" cy="17962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2BEF11-5611-42AD-AAD8-3D657478D626}">
      <dsp:nvSpPr>
        <dsp:cNvPr id="0" name=""/>
        <dsp:cNvSpPr/>
      </dsp:nvSpPr>
      <dsp:spPr>
        <a:xfrm>
          <a:off x="7228957" y="1369372"/>
          <a:ext cx="2828722" cy="179623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NL" sz="2100" kern="1200" dirty="0"/>
            <a:t>Freya (lotgenotenorganisatie)</a:t>
          </a:r>
          <a:endParaRPr lang="en-US" sz="2100" kern="1200" dirty="0"/>
        </a:p>
      </dsp:txBody>
      <dsp:txXfrm>
        <a:off x="7281567" y="1421982"/>
        <a:ext cx="2723502" cy="16910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B8308-0B5F-4FD1-A22C-64E03B019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a:extLst>
              <a:ext uri="{FF2B5EF4-FFF2-40B4-BE49-F238E27FC236}">
                <a16:creationId xmlns:a16="http://schemas.microsoft.com/office/drawing/2014/main" id="{CB20AD31-8954-4DA8-B0A3-0046B0627A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F39EF-5AB7-4014-9F5F-EB58495B10D6}" type="datetimeFigureOut">
              <a:rPr lang="nl-NL" smtClean="0"/>
              <a:t>4-3-2026</a:t>
            </a:fld>
            <a:endParaRPr lang="nl-NL" dirty="0"/>
          </a:p>
        </p:txBody>
      </p:sp>
      <p:sp>
        <p:nvSpPr>
          <p:cNvPr id="4" name="Footer Placeholder 3">
            <a:extLst>
              <a:ext uri="{FF2B5EF4-FFF2-40B4-BE49-F238E27FC236}">
                <a16:creationId xmlns:a16="http://schemas.microsoft.com/office/drawing/2014/main" id="{C02A9E75-6852-4F54-A1DD-1CC8035FB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a:extLst>
              <a:ext uri="{FF2B5EF4-FFF2-40B4-BE49-F238E27FC236}">
                <a16:creationId xmlns:a16="http://schemas.microsoft.com/office/drawing/2014/main" id="{783D0F4D-BC9C-41E7-9255-73E652E68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7A0ECC-5D03-407C-A91C-F8B708F00133}" type="slidenum">
              <a:rPr lang="nl-NL" smtClean="0"/>
              <a:t>‹nr.›</a:t>
            </a:fld>
            <a:endParaRPr lang="nl-NL" dirty="0"/>
          </a:p>
        </p:txBody>
      </p:sp>
    </p:spTree>
    <p:extLst>
      <p:ext uri="{BB962C8B-B14F-4D97-AF65-F5344CB8AC3E}">
        <p14:creationId xmlns:p14="http://schemas.microsoft.com/office/powerpoint/2010/main" val="1089593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E2B4-F42D-47E2-B7F2-6C135D6BFAE9}" type="datetimeFigureOut">
              <a:rPr lang="nl-NL" smtClean="0"/>
              <a:t>4-3-2026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4705B-BA61-44C3-B827-071B55B257D1}" type="slidenum">
              <a:rPr lang="nl-NL" smtClean="0"/>
              <a:t>‹nr.›</a:t>
            </a:fld>
            <a:endParaRPr lang="nl-NL" dirty="0"/>
          </a:p>
        </p:txBody>
      </p:sp>
    </p:spTree>
    <p:extLst>
      <p:ext uri="{BB962C8B-B14F-4D97-AF65-F5344CB8AC3E}">
        <p14:creationId xmlns:p14="http://schemas.microsoft.com/office/powerpoint/2010/main" val="33554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a:t>
            </a:fld>
            <a:endParaRPr lang="nl-NL" dirty="0"/>
          </a:p>
        </p:txBody>
      </p:sp>
    </p:spTree>
    <p:extLst>
      <p:ext uri="{BB962C8B-B14F-4D97-AF65-F5344CB8AC3E}">
        <p14:creationId xmlns:p14="http://schemas.microsoft.com/office/powerpoint/2010/main" val="512757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13</a:t>
            </a:fld>
            <a:endParaRPr lang="nl-NL" dirty="0"/>
          </a:p>
        </p:txBody>
      </p:sp>
    </p:spTree>
    <p:extLst>
      <p:ext uri="{BB962C8B-B14F-4D97-AF65-F5344CB8AC3E}">
        <p14:creationId xmlns:p14="http://schemas.microsoft.com/office/powerpoint/2010/main" val="135027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De puncties zijn altijd in de ochtend. </a:t>
            </a:r>
          </a:p>
          <a:p>
            <a:r>
              <a:rPr lang="nl-NL" dirty="0"/>
              <a:t>De punctie is opgebouwd uit 2 delen. We beginnen met het zetten van de lokale verdoving rondom de baarmoedermond. Hiervoor moeten we kortdurend een speculum inbrengen.</a:t>
            </a:r>
          </a:p>
          <a:p>
            <a:r>
              <a:rPr lang="nl-NL" dirty="0"/>
              <a:t>Nadien gaan we over tot de echogeleide punctie. We prikken via de vaginale wand de eierstok aan en kunnen dan vaak gemakkelijk van eiblaasje naar eiblaasje. Het vocht wordt dan uit de eiblaasjes opgezogen en dit wordt opgevangen in buisjes. Deze buisjes gaan direct na de punctie naar de laboratorium zodat er naar eicellen gezocht kan worden. </a:t>
            </a:r>
          </a:p>
          <a:p>
            <a:endParaRPr lang="nl-NL" dirty="0"/>
          </a:p>
          <a:p>
            <a:r>
              <a:rPr lang="nl-NL" dirty="0"/>
              <a:t>Wij verrichten 7 dagen per week puncties op het IVF behandelcentrum. Op het behandelcentrum kunnen we 2 verschillende pijnstillingsopties bieden:</a:t>
            </a:r>
          </a:p>
          <a:p>
            <a:pPr marL="228600" indent="-228600">
              <a:buAutoNum type="arabicPeriod"/>
            </a:pPr>
            <a:r>
              <a:rPr lang="nl-NL" dirty="0"/>
              <a:t>Lokale verdoving </a:t>
            </a:r>
          </a:p>
          <a:p>
            <a:pPr marL="228600" indent="-228600">
              <a:buAutoNum type="arabicPeriod"/>
            </a:pPr>
            <a:r>
              <a:rPr lang="nl-NL" dirty="0"/>
              <a:t>Lichte sedatie (indien het gaat om verzoek tot aanvullende pijnstilling geven we alfentanil (morfineachtig preparaat) via het infuus, de vrouw blijft bij bewustzijn en aanspreekbaar en zal ook herinneringen hebben aan de procedure. Dit middel haalt de scherpe randjes van de pijn af. Omdat alfentanil als bijwerking kan aangrijpen op: hartslag, bloeddruk en zuurstofgehalte in het bloed moeten wij deze parameters monitoren. Heel zelden moeten wij medicatie geven om een te sterk effect op deze functies tegen te gaan. Na gift van alfentanil moet je minimaal 30 minuten ter observatie blijven en mag je 24u niet aan het verkeer deelnemen of belangrijke beslissingen nemen)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Lichte sedatie (indien het gaat om verzoek tot angstverlichting geven wij </a:t>
            </a:r>
            <a:r>
              <a:rPr lang="nl-NL" dirty="0" err="1"/>
              <a:t>midazolom</a:t>
            </a:r>
            <a:r>
              <a:rPr lang="nl-NL" dirty="0"/>
              <a:t> via het infuus. De vrouw is aanspreekbaar maar zal geen herinneringen hebben aan de procedure. Dit middel werkt echter niet pijnstillend. Omdat </a:t>
            </a:r>
            <a:r>
              <a:rPr lang="nl-NL" dirty="0" err="1"/>
              <a:t>midazolam</a:t>
            </a:r>
            <a:r>
              <a:rPr lang="nl-NL" dirty="0"/>
              <a:t> als bijwerking kan aangrijpen op: hartslag, bloeddruk en zuurstofgehalte in het bloed moeten wij deze parameters monitoren. Heel zelden moeten wij medicatie geven om een te sterk effect op deze functies tegen te gaan. Na gift van </a:t>
            </a:r>
            <a:r>
              <a:rPr lang="nl-NL" dirty="0" err="1"/>
              <a:t>midazolam</a:t>
            </a:r>
            <a:r>
              <a:rPr lang="nl-NL" dirty="0"/>
              <a:t> moet je minimaal 1 uur ter observatie blijven en mag je 24u niet autorijden of belangrijke beslissingen nemen)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3. Diepe sedatie. Dit vindt plaats op de dagbehandeling onder monitoring van een anesthesiemedewerker. Je bent niet bij volledig bewustzijn en hebt geen pijn of herinneringen aan de procedure. Deze mogelijkheid bieden wij  dagen per week met maximaal 2 plekken per dag. Tijdens de procedure kan dan niet een naaste bij de punctie aanwezig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14</a:t>
            </a:fld>
            <a:endParaRPr lang="nl-NL" dirty="0"/>
          </a:p>
        </p:txBody>
      </p:sp>
    </p:spTree>
    <p:extLst>
      <p:ext uri="{BB962C8B-B14F-4D97-AF65-F5344CB8AC3E}">
        <p14:creationId xmlns:p14="http://schemas.microsoft.com/office/powerpoint/2010/main" val="144126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15</a:t>
            </a:fld>
            <a:endParaRPr lang="nl-NL" dirty="0"/>
          </a:p>
        </p:txBody>
      </p:sp>
    </p:spTree>
    <p:extLst>
      <p:ext uri="{BB962C8B-B14F-4D97-AF65-F5344CB8AC3E}">
        <p14:creationId xmlns:p14="http://schemas.microsoft.com/office/powerpoint/2010/main" val="150269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16</a:t>
            </a:fld>
            <a:endParaRPr lang="nl-NL" dirty="0"/>
          </a:p>
        </p:txBody>
      </p:sp>
    </p:spTree>
    <p:extLst>
      <p:ext uri="{BB962C8B-B14F-4D97-AF65-F5344CB8AC3E}">
        <p14:creationId xmlns:p14="http://schemas.microsoft.com/office/powerpoint/2010/main" val="11810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17</a:t>
            </a:fld>
            <a:endParaRPr lang="nl-NL" dirty="0"/>
          </a:p>
        </p:txBody>
      </p:sp>
    </p:spTree>
    <p:extLst>
      <p:ext uri="{BB962C8B-B14F-4D97-AF65-F5344CB8AC3E}">
        <p14:creationId xmlns:p14="http://schemas.microsoft.com/office/powerpoint/2010/main" val="143739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18</a:t>
            </a:fld>
            <a:endParaRPr lang="nl-NL" dirty="0"/>
          </a:p>
        </p:txBody>
      </p:sp>
    </p:spTree>
    <p:extLst>
      <p:ext uri="{BB962C8B-B14F-4D97-AF65-F5344CB8AC3E}">
        <p14:creationId xmlns:p14="http://schemas.microsoft.com/office/powerpoint/2010/main" val="15598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Let op: gaat om 3</a:t>
            </a:r>
            <a:r>
              <a:rPr lang="nl-NL" baseline="30000" dirty="0"/>
              <a:t>e</a:t>
            </a:r>
            <a:r>
              <a:rPr lang="nl-NL" dirty="0"/>
              <a:t> verse ET en niet 3 ET.</a:t>
            </a:r>
          </a:p>
          <a:p>
            <a:endParaRPr lang="nl-NL" dirty="0"/>
          </a:p>
          <a:p>
            <a:r>
              <a:rPr lang="nl-NL" dirty="0"/>
              <a:t>Met het oog op gezonde voldragen zwangerschappen adviseren wij SET. Indien het paar tussen de behandelingen door hun de keuze wil aanpassen is dat mogelijk, dit kunnen zij bij de arts kenbaar maken. Met het oog op cumulatieve zwangerschapskansen is het voor cryo embryo’s sowieso ons advies om, ongeacht leeftijd, SET te adviseren. Je hebt een hogere kans op een doorgaande zwangerschap indien je 2x 1 cryo embryo terugkrijgt dan indien 1x 2 cryo embryo’s. Indien DET hogere kans op tweeling, echter kan dit bij SET ook nog ontstaan. </a:t>
            </a:r>
          </a:p>
        </p:txBody>
      </p:sp>
      <p:sp>
        <p:nvSpPr>
          <p:cNvPr id="4" name="Tijdelijke aanduiding voor dianummer 3"/>
          <p:cNvSpPr>
            <a:spLocks noGrp="1"/>
          </p:cNvSpPr>
          <p:nvPr>
            <p:ph type="sldNum" sz="quarter" idx="10"/>
          </p:nvPr>
        </p:nvSpPr>
        <p:spPr/>
        <p:txBody>
          <a:bodyPr/>
          <a:lstStyle/>
          <a:p>
            <a:fld id="{22E80147-B9D3-4A5B-8A97-D91C7DAA1B68}" type="slidenum">
              <a:rPr lang="nl-NL" smtClean="0"/>
              <a:t>19</a:t>
            </a:fld>
            <a:endParaRPr lang="nl-NL" dirty="0"/>
          </a:p>
        </p:txBody>
      </p:sp>
    </p:spTree>
    <p:extLst>
      <p:ext uri="{BB962C8B-B14F-4D97-AF65-F5344CB8AC3E}">
        <p14:creationId xmlns:p14="http://schemas.microsoft.com/office/powerpoint/2010/main" val="346308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20</a:t>
            </a:fld>
            <a:endParaRPr lang="nl-NL" dirty="0"/>
          </a:p>
        </p:txBody>
      </p:sp>
    </p:spTree>
    <p:extLst>
      <p:ext uri="{BB962C8B-B14F-4D97-AF65-F5344CB8AC3E}">
        <p14:creationId xmlns:p14="http://schemas.microsoft.com/office/powerpoint/2010/main" val="424175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23</a:t>
            </a:fld>
            <a:endParaRPr lang="nl-NL" dirty="0"/>
          </a:p>
        </p:txBody>
      </p:sp>
    </p:spTree>
    <p:extLst>
      <p:ext uri="{BB962C8B-B14F-4D97-AF65-F5344CB8AC3E}">
        <p14:creationId xmlns:p14="http://schemas.microsoft.com/office/powerpoint/2010/main" val="72834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24</a:t>
            </a:fld>
            <a:endParaRPr lang="nl-NL" dirty="0"/>
          </a:p>
        </p:txBody>
      </p:sp>
    </p:spTree>
    <p:extLst>
      <p:ext uri="{BB962C8B-B14F-4D97-AF65-F5344CB8AC3E}">
        <p14:creationId xmlns:p14="http://schemas.microsoft.com/office/powerpoint/2010/main" val="87403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29C6-A41B-F8BF-FDBB-2849FD71BB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063113-D424-0B71-572B-7743392ECED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123A4499-6F30-BAA8-8335-EAB67D13A0E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03E47FC-3097-7947-1CDF-BE175E0795BD}"/>
              </a:ext>
            </a:extLst>
          </p:cNvPr>
          <p:cNvSpPr>
            <a:spLocks noGrp="1"/>
          </p:cNvSpPr>
          <p:nvPr>
            <p:ph type="sldNum" sz="quarter" idx="5"/>
          </p:nvPr>
        </p:nvSpPr>
        <p:spPr/>
        <p:txBody>
          <a:bodyPr/>
          <a:lstStyle/>
          <a:p>
            <a:fld id="{7664705B-BA61-44C3-B827-071B55B257D1}" type="slidenum">
              <a:rPr lang="nl-NL" smtClean="0"/>
              <a:t>2</a:t>
            </a:fld>
            <a:endParaRPr lang="nl-NL" dirty="0"/>
          </a:p>
        </p:txBody>
      </p:sp>
    </p:spTree>
    <p:extLst>
      <p:ext uri="{BB962C8B-B14F-4D97-AF65-F5344CB8AC3E}">
        <p14:creationId xmlns:p14="http://schemas.microsoft.com/office/powerpoint/2010/main" val="271053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26</a:t>
            </a:fld>
            <a:endParaRPr lang="nl-NL" dirty="0"/>
          </a:p>
        </p:txBody>
      </p:sp>
    </p:spTree>
    <p:extLst>
      <p:ext uri="{BB962C8B-B14F-4D97-AF65-F5344CB8AC3E}">
        <p14:creationId xmlns:p14="http://schemas.microsoft.com/office/powerpoint/2010/main" val="329782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Ongeacht of er nog verzekerde pogingen zijn, wordt door het behandelteam bepaald of continueren van een behandeling als medisch zinvol wordt gezien. </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3</a:t>
            </a:fld>
            <a:endParaRPr lang="nl-NL" dirty="0"/>
          </a:p>
        </p:txBody>
      </p:sp>
    </p:spTree>
    <p:extLst>
      <p:ext uri="{BB962C8B-B14F-4D97-AF65-F5344CB8AC3E}">
        <p14:creationId xmlns:p14="http://schemas.microsoft.com/office/powerpoint/2010/main" val="277855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U bent hier omdat u wordt voorbereid voor een eerste IVF of ICSI behandeling bij ons in het UMC Utrecht.</a:t>
            </a:r>
          </a:p>
          <a:p>
            <a:r>
              <a:rPr lang="nl-NL" dirty="0"/>
              <a:t>Laten we beginnen met uit te leggen wat dit inhoudt.</a:t>
            </a:r>
          </a:p>
          <a:p>
            <a:endParaRPr lang="nl-NL" dirty="0"/>
          </a:p>
          <a:p>
            <a:r>
              <a:rPr lang="nl-NL" dirty="0"/>
              <a:t>Het zijn beiden afkortingen voor laboratorium technieken die gebruikt worden bij vruchtbaarheidsbehandelingen.</a:t>
            </a:r>
          </a:p>
          <a:p>
            <a:r>
              <a:rPr lang="nl-NL" dirty="0"/>
              <a:t>IVF staat voor in vitro fertilisatie. Er wordt dan 1 eicel (eicel-cumulus complex) in een </a:t>
            </a:r>
            <a:r>
              <a:rPr lang="nl-NL" dirty="0" err="1"/>
              <a:t>petrischaaltje</a:t>
            </a:r>
            <a:r>
              <a:rPr lang="nl-NL" dirty="0"/>
              <a:t> gedaan en dan wordt er een bepaalde hoeveel zaadcellen aan toegevoegd. Dan gaat het als het ware om een soort van natuurlijke selectie. </a:t>
            </a:r>
          </a:p>
          <a:p>
            <a:r>
              <a:rPr lang="nl-NL" dirty="0"/>
              <a:t>ICSI staat voor intra cytoplasmatische sperma injectie. Deze techniek wordt gebruikt als er sprake is van een ernstig verminderde zaadkwaliteit. De eicellen worden in het laboratorium kaal gemaakt (cumuluscellen worden verwijderd), dan kan er worden beoordeeld welke eicellen er rijp zijn. In de rijpeicellen zal dan 1 zaadcel per eicel worden geïnjecteerd. </a:t>
            </a:r>
          </a:p>
          <a:p>
            <a:r>
              <a:rPr lang="nl-NL" dirty="0"/>
              <a:t>Voor beide technieken geldt dat het een normaal beloop is indien niet alle eicellen bevrucht raken. Op relatief kleine aantallen zijn percentages niet zo betrouwbaar maar ga uit van ongeveer 60 - 70% kans op bevruchting.</a:t>
            </a:r>
          </a:p>
        </p:txBody>
      </p:sp>
      <p:sp>
        <p:nvSpPr>
          <p:cNvPr id="4" name="Tijdelijke aanduiding voor dianummer 3"/>
          <p:cNvSpPr>
            <a:spLocks noGrp="1"/>
          </p:cNvSpPr>
          <p:nvPr>
            <p:ph type="sldNum" sz="quarter" idx="10"/>
          </p:nvPr>
        </p:nvSpPr>
        <p:spPr/>
        <p:txBody>
          <a:bodyPr/>
          <a:lstStyle/>
          <a:p>
            <a:fld id="{D30595E8-F8C7-4D9B-9C5A-510D9C9B854F}" type="slidenum">
              <a:rPr lang="nl-NL" smtClean="0"/>
              <a:t>6</a:t>
            </a:fld>
            <a:endParaRPr lang="nl-NL" dirty="0"/>
          </a:p>
        </p:txBody>
      </p:sp>
    </p:spTree>
    <p:extLst>
      <p:ext uri="{BB962C8B-B14F-4D97-AF65-F5344CB8AC3E}">
        <p14:creationId xmlns:p14="http://schemas.microsoft.com/office/powerpoint/2010/main" val="18639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7</a:t>
            </a:fld>
            <a:endParaRPr lang="nl-NL" dirty="0"/>
          </a:p>
        </p:txBody>
      </p:sp>
    </p:spTree>
    <p:extLst>
      <p:ext uri="{BB962C8B-B14F-4D97-AF65-F5344CB8AC3E}">
        <p14:creationId xmlns:p14="http://schemas.microsoft.com/office/powerpoint/2010/main" val="228969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Indien er voor u gekozen is voor het korte schema, dan start u op </a:t>
            </a:r>
            <a:r>
              <a:rPr lang="nl-NL" dirty="0" err="1"/>
              <a:t>cyclusdag</a:t>
            </a:r>
            <a:r>
              <a:rPr lang="nl-NL" dirty="0"/>
              <a:t> 2-3 met het stimuleren van de kleine </a:t>
            </a:r>
            <a:r>
              <a:rPr lang="nl-NL" dirty="0" err="1"/>
              <a:t>eiblaasjes</a:t>
            </a:r>
            <a:r>
              <a:rPr lang="nl-NL" dirty="0"/>
              <a:t> in de eierstokken. Hiervoor gebruikt u follikel stimulerend hormoon (FSH, </a:t>
            </a:r>
            <a:r>
              <a:rPr lang="nl-NL" dirty="0" err="1"/>
              <a:t>Gonal</a:t>
            </a:r>
            <a:r>
              <a:rPr lang="nl-NL" dirty="0"/>
              <a:t>-F) doormiddel van dagelijkse  onderhuidse injecties. De arts zal bepalen in welke dosering u dit dient te gaan gebruiken. Kies een vast moment op de dag tussen 16:00-22:00u waarop u dit middel zet. </a:t>
            </a:r>
          </a:p>
          <a:p>
            <a:r>
              <a:rPr lang="nl-NL" dirty="0" err="1"/>
              <a:t>Gonal</a:t>
            </a:r>
            <a:r>
              <a:rPr lang="nl-NL" dirty="0"/>
              <a:t>-F heeft als doel om meerdere </a:t>
            </a:r>
            <a:r>
              <a:rPr lang="nl-NL" dirty="0" err="1"/>
              <a:t>eiblaasjes</a:t>
            </a:r>
            <a:r>
              <a:rPr lang="nl-NL" dirty="0"/>
              <a:t> in de eierstokken te laten ontwikkelen. Het middel kan ook bijwerkingen hebben zoals onder andere hoofdpijn, maag-en darmklachten. U gaat door met dit middel totdat u van ons hoort hiermee te moeten stoppen.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Vanaf stimulatiedag 5 gaat u er een 2</a:t>
            </a:r>
            <a:r>
              <a:rPr lang="nl-NL" baseline="30000" dirty="0"/>
              <a:t>e</a:t>
            </a:r>
            <a:r>
              <a:rPr lang="nl-NL" dirty="0"/>
              <a:t> dagelijkse injectie bij gebruiken om te voorkomen dat u zelf een LH-piek gaat aanmaken. Het doel is om de </a:t>
            </a:r>
            <a:r>
              <a:rPr lang="nl-NL" dirty="0" err="1"/>
              <a:t>eiblaasjes</a:t>
            </a:r>
            <a:r>
              <a:rPr lang="nl-NL" dirty="0"/>
              <a:t> verder te laten groeien maar om daarbij wel de eisprong te remmen/voorkomen. U gebruikt hiervoor </a:t>
            </a:r>
            <a:r>
              <a:rPr lang="nl-NL" dirty="0" err="1"/>
              <a:t>cetrotide</a:t>
            </a:r>
            <a:r>
              <a:rPr lang="nl-NL" dirty="0"/>
              <a:t> (GnRH antagonist). Dit is ook een onderhuidse injectie. Kies een vast moment op de dag tussen 16:00-22:00u waarop u dit middel zet. Dit middel kan ook bijwerkingen hebben. Veelal gaat het dan om een lokale huidreactie ter plaatse van het injecteren (roodheid, zwelling, jeuk). U gaat door met dit middel totdat u van ons hoort hiermee te moeten stoppen.</a:t>
            </a:r>
          </a:p>
          <a:p>
            <a:endParaRPr lang="nl-NL" dirty="0"/>
          </a:p>
          <a:p>
            <a:r>
              <a:rPr lang="nl-NL" dirty="0"/>
              <a:t>Op </a:t>
            </a:r>
            <a:r>
              <a:rPr lang="nl-NL" dirty="0" err="1"/>
              <a:t>stimulatiedag</a:t>
            </a:r>
            <a:r>
              <a:rPr lang="nl-NL" dirty="0"/>
              <a:t> 9 komt u voor de eerste echo.  Afhankelijk van de snelheid waarmee de eiblaasjes groeien (dat varieert tussen vrouwen) verwachten we 2-3 stimulatie echo’s nodig te hebben. </a:t>
            </a:r>
          </a:p>
          <a:p>
            <a:r>
              <a:rPr lang="nl-NL" dirty="0"/>
              <a:t>Vanaf </a:t>
            </a:r>
            <a:r>
              <a:rPr lang="nl-NL" dirty="0" err="1"/>
              <a:t>stimulatiedag</a:t>
            </a:r>
            <a:r>
              <a:rPr lang="nl-NL" dirty="0"/>
              <a:t> 9 hebben we vaak 1 week waarbij we een groot appel doen op uw flexibiliteit in verband met bezoeken aan ons behandelcentrum. Het is raadzaam hier rekening mee te houden als het gaat om uw verdere agenda. </a:t>
            </a:r>
          </a:p>
          <a:p>
            <a:r>
              <a:rPr lang="nl-NL" dirty="0"/>
              <a:t>Voor de echo’s mag u alleen komen. Uiteraard mag u ook samen komen of iemand anders meenemen als u dat fijner vindt. </a:t>
            </a:r>
          </a:p>
          <a:p>
            <a:endParaRPr lang="nl-NL" dirty="0"/>
          </a:p>
          <a:p>
            <a:r>
              <a:rPr lang="nl-NL" dirty="0"/>
              <a:t>Indien de </a:t>
            </a:r>
            <a:r>
              <a:rPr lang="nl-NL" dirty="0" err="1"/>
              <a:t>eiblaasjes</a:t>
            </a:r>
            <a:r>
              <a:rPr lang="nl-NL" dirty="0"/>
              <a:t> groot genoeg zijn kunnen we een punctie gaan plannen. U weet de punctiedatum 2 dagen tevoren. Voor de laatste eicelrijping dient u 34-36 u voorafgaand aan de punctie nog een laatste injectie te zetten (</a:t>
            </a:r>
            <a:r>
              <a:rPr lang="nl-NL" dirty="0" err="1"/>
              <a:t>ovitrelle</a:t>
            </a:r>
            <a:r>
              <a:rPr lang="nl-NL" dirty="0"/>
              <a:t>). Het precieze tijdstip waarop u dit middel toedient luistert nauw met de punctietijd. U krijgt het tijdstip van toediening en de punctiedatum/tijd telefonisch van ons te horen. Ovitrelle kan als bijwerkingen o.a. lokale huidreactie, hoofdpijn, buikpijn en maag-en darmklachten hebben.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8</a:t>
            </a:fld>
            <a:endParaRPr lang="nl-NL" dirty="0"/>
          </a:p>
        </p:txBody>
      </p:sp>
    </p:spTree>
    <p:extLst>
      <p:ext uri="{BB962C8B-B14F-4D97-AF65-F5344CB8AC3E}">
        <p14:creationId xmlns:p14="http://schemas.microsoft.com/office/powerpoint/2010/main" val="148485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Indien er voor u gekozen is voor het lange schema, dan start u in het tweede deel van uw cyclus (</a:t>
            </a:r>
            <a:r>
              <a:rPr lang="nl-NL" dirty="0" err="1"/>
              <a:t>luteale</a:t>
            </a:r>
            <a:r>
              <a:rPr lang="nl-NL" dirty="0"/>
              <a:t> fase) met het onderdrukken van uw eigen cyclus. Hiervoor gebruikt u </a:t>
            </a:r>
            <a:r>
              <a:rPr lang="nl-NL" dirty="0" err="1"/>
              <a:t>decapeptyl</a:t>
            </a:r>
            <a:r>
              <a:rPr lang="nl-NL" dirty="0"/>
              <a:t> (GnRH agonist). Dit zijn dagelijkse onderhuidse injecties. Kies een vast moment op de dag tussen 16:00-22:00u waarop u dit middel zet. </a:t>
            </a:r>
            <a:r>
              <a:rPr lang="nl-NL" dirty="0" err="1"/>
              <a:t>Decapeptyl</a:t>
            </a:r>
            <a:r>
              <a:rPr lang="nl-NL" dirty="0"/>
              <a:t> wordt gebruikt om een eigen LH-piek/eisprong tegen te gaan. Dit middel kan bijwerkingen hebben zoals onder andere hoofdpijn, opvliegers, stemmingswisselingen. U gaat door met dit middel totdat u van ons hoort hiermee te moeten stoppen. Indien u zich tijdens het gebruik van dit middel zeer somber voelt of donkere gedachten heeft, dient u contact met ons op te nemen.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het gebruik van Decapeptyl zult u ongesteld worden. Zolang u door blijft gaan met Decapeptyl blijft uw eigen cyclus onderdrukt.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afgesproken datum gaat u starten met het stimuleren van de </a:t>
            </a:r>
            <a:r>
              <a:rPr lang="nl-NL" dirty="0" err="1"/>
              <a:t>eiblaasjes</a:t>
            </a:r>
            <a:r>
              <a:rPr lang="nl-NL" dirty="0"/>
              <a:t> in de eierstokken. Hiervoor gebruikt u follikel stimulerend hormoon (FSH, </a:t>
            </a:r>
            <a:r>
              <a:rPr lang="nl-NL" dirty="0" err="1"/>
              <a:t>Gonal</a:t>
            </a:r>
            <a:r>
              <a:rPr lang="nl-NL" dirty="0"/>
              <a:t>-F) doormiddel van dagelijkse  onderhuidse injecties. De arts zal bepalen in welke dosering u dit dient te gaan gebruiken. Kies een vast moment op de dag tussen 16:00-22:00u waarop u dit middel zet. </a:t>
            </a:r>
            <a:r>
              <a:rPr lang="nl-NL" dirty="0" err="1"/>
              <a:t>Gonal</a:t>
            </a:r>
            <a:r>
              <a:rPr lang="nl-NL" dirty="0"/>
              <a:t>-F heeft als doel om meerdere </a:t>
            </a:r>
            <a:r>
              <a:rPr lang="nl-NL" dirty="0" err="1"/>
              <a:t>eiblaasjes</a:t>
            </a:r>
            <a:r>
              <a:rPr lang="nl-NL" dirty="0"/>
              <a:t> in de eierstokken te laten ontwikkelen. Het middel kan ook bijwerkingen hebben zoals onder andere hoofdpijn, maag-en darmklachten. U gaat door met dit middel totdat u van ons hoort hiermee te moeten stoppen.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Op </a:t>
            </a:r>
            <a:r>
              <a:rPr lang="nl-NL" dirty="0" err="1"/>
              <a:t>stimulatiedag</a:t>
            </a:r>
            <a:r>
              <a:rPr lang="nl-NL" dirty="0"/>
              <a:t> 9 komt u voor de eerste echo.  Afhankelijk van de snelheid waarmee de </a:t>
            </a:r>
            <a:r>
              <a:rPr lang="nl-NL" dirty="0" err="1"/>
              <a:t>eiblaasjes</a:t>
            </a:r>
            <a:r>
              <a:rPr lang="nl-NL" dirty="0"/>
              <a:t> groeien (dat varieert tussen vrouwen) verwachten we 2-3 stimulatie echo’s nodig te hebben. </a:t>
            </a:r>
          </a:p>
          <a:p>
            <a:r>
              <a:rPr lang="nl-NL" dirty="0"/>
              <a:t>Vanaf </a:t>
            </a:r>
            <a:r>
              <a:rPr lang="nl-NL" dirty="0" err="1"/>
              <a:t>stimulatiedag</a:t>
            </a:r>
            <a:r>
              <a:rPr lang="nl-NL" dirty="0"/>
              <a:t> 9 hebben we vaak 1 week waarbij we een groot appel doen op uw flexibiliteit in verband met bezoeken aan ons behandelcentrum. Het is raadzaam hier rekening mee te houden als het gaat om uw verdere agenda. </a:t>
            </a:r>
          </a:p>
          <a:p>
            <a:r>
              <a:rPr lang="nl-NL" dirty="0"/>
              <a:t>Voor de echo’s mag u alleen komen. Uiteraard mag u ook iemand meenemen als u dat fijner vindt. </a:t>
            </a:r>
          </a:p>
          <a:p>
            <a:endParaRPr lang="nl-NL" dirty="0"/>
          </a:p>
          <a:p>
            <a:r>
              <a:rPr lang="nl-NL" dirty="0"/>
              <a:t>Indien de </a:t>
            </a:r>
            <a:r>
              <a:rPr lang="nl-NL" dirty="0" err="1"/>
              <a:t>eiblaasjes</a:t>
            </a:r>
            <a:r>
              <a:rPr lang="nl-NL" dirty="0"/>
              <a:t> groot genoeg zijn kunnen we een punctie gaan plannen. U weet de punctiedatum 2 dagen tevoren. Voor de laatste eicelrijping dient u 34-36 u voorafgaand aan de punctie nog een laatste injectie te zetten (</a:t>
            </a:r>
            <a:r>
              <a:rPr lang="nl-NL" dirty="0" err="1"/>
              <a:t>ovitrelle</a:t>
            </a:r>
            <a:r>
              <a:rPr lang="nl-NL" dirty="0"/>
              <a:t>). Het precieze tijdstip waarop u dit middel toedient luistert nauw met de punctietijd. U krijgt het tijdstip van toediening en de punctiedatum/tijd telefonisch van ons te horen. </a:t>
            </a:r>
            <a:r>
              <a:rPr lang="nl-NL" dirty="0" err="1"/>
              <a:t>Ovitrelle</a:t>
            </a:r>
            <a:r>
              <a:rPr lang="nl-NL" dirty="0"/>
              <a:t> kan als bijwerkingen o.a. lokale huidreactie, hoofdpijn, buikpijn en maag-en darmklachten hebben.</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9</a:t>
            </a:fld>
            <a:endParaRPr lang="nl-NL" dirty="0"/>
          </a:p>
        </p:txBody>
      </p:sp>
    </p:spTree>
    <p:extLst>
      <p:ext uri="{BB962C8B-B14F-4D97-AF65-F5344CB8AC3E}">
        <p14:creationId xmlns:p14="http://schemas.microsoft.com/office/powerpoint/2010/main" val="288046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11</a:t>
            </a:fld>
            <a:endParaRPr lang="nl-NL" dirty="0"/>
          </a:p>
        </p:txBody>
      </p:sp>
    </p:spTree>
    <p:extLst>
      <p:ext uri="{BB962C8B-B14F-4D97-AF65-F5344CB8AC3E}">
        <p14:creationId xmlns:p14="http://schemas.microsoft.com/office/powerpoint/2010/main" val="203628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Soms wordt er besloten om voorafgaand aan de start van de stimulatie (</a:t>
            </a:r>
            <a:r>
              <a:rPr lang="nl-NL" dirty="0" err="1"/>
              <a:t>Gonal</a:t>
            </a:r>
            <a:r>
              <a:rPr lang="nl-NL" dirty="0"/>
              <a:t>-F) een uitgangsecho te laten verrichten. </a:t>
            </a:r>
          </a:p>
          <a:p>
            <a:r>
              <a:rPr lang="nl-NL" dirty="0"/>
              <a:t>Afhankelijk van het type behandelschema (lang/kort) wordt de eerste stimulatie echo gepland. De echo afspraken beslaan 15 minuten. Tijdens de eerste stimulatie echo neemt u de volgende documenten mee: getekende behandelovereenkomsten, ingevulde gezondheidsverklaring vrouw. </a:t>
            </a:r>
          </a:p>
          <a:p>
            <a:endParaRPr lang="nl-NL" dirty="0"/>
          </a:p>
          <a:p>
            <a:r>
              <a:rPr lang="nl-NL" dirty="0"/>
              <a:t>Indien wij een IVF/ICSI behandeling gaan verrichten hebben wij altijd een virale screening nodig. Dit gaat om een bloedafname bij de vrouw en evt. de partner/donor waarbij er gekeken wordt naar antistoffen tegen HIV, hepatitis B en hepatitis C. Deze bepaling heeft een geldigheidsduur van 2 jaar. Deze uitslagen dienen uiterlijk op de dag van het afspreken van de punctie bekend te zijn. Het is dus aan te raden dit tijdig te laten bepalen. </a:t>
            </a:r>
          </a:p>
          <a:p>
            <a:endParaRPr lang="nl-NL" dirty="0"/>
          </a:p>
          <a:p>
            <a:r>
              <a:rPr lang="nl-NL" dirty="0"/>
              <a:t>We meten en tellen de </a:t>
            </a:r>
            <a:r>
              <a:rPr lang="nl-NL" dirty="0" err="1"/>
              <a:t>eiblaasjes</a:t>
            </a:r>
            <a:r>
              <a:rPr lang="nl-NL" dirty="0"/>
              <a:t> (follikels) &gt; 10 mm. Op een echo kan je niet zijn of een </a:t>
            </a:r>
            <a:r>
              <a:rPr lang="nl-NL" dirty="0" err="1"/>
              <a:t>eiblaasje</a:t>
            </a:r>
            <a:r>
              <a:rPr lang="nl-NL" dirty="0"/>
              <a:t> een eicel bevat. Naar verwachting zijn er 2-3 echo’s nodig voordat we de punctie kunnen afspreken. De echo afspraken zijn altijd in de ochtend. </a:t>
            </a:r>
          </a:p>
        </p:txBody>
      </p:sp>
      <p:sp>
        <p:nvSpPr>
          <p:cNvPr id="4" name="Tijdelijke aanduiding voor dianummer 3"/>
          <p:cNvSpPr>
            <a:spLocks noGrp="1"/>
          </p:cNvSpPr>
          <p:nvPr>
            <p:ph type="sldNum" sz="quarter" idx="5"/>
          </p:nvPr>
        </p:nvSpPr>
        <p:spPr/>
        <p:txBody>
          <a:bodyPr/>
          <a:lstStyle/>
          <a:p>
            <a:fld id="{7664705B-BA61-44C3-B827-071B55B257D1}" type="slidenum">
              <a:rPr lang="nl-NL" smtClean="0"/>
              <a:t>12</a:t>
            </a:fld>
            <a:endParaRPr lang="nl-NL" dirty="0"/>
          </a:p>
        </p:txBody>
      </p:sp>
    </p:spTree>
    <p:extLst>
      <p:ext uri="{BB962C8B-B14F-4D97-AF65-F5344CB8AC3E}">
        <p14:creationId xmlns:p14="http://schemas.microsoft.com/office/powerpoint/2010/main" val="3541953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B560B550-79F4-4E2A-A15F-FBCA4DCDD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7173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29149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2419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9544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6047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8217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25242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3838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8519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A9759F2D-2ACC-441B-878C-F9F591B825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25681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rgbClr val="1191FA"/>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pic>
        <p:nvPicPr>
          <p:cNvPr id="8" name="Graphic 7">
            <a:extLst>
              <a:ext uri="{FF2B5EF4-FFF2-40B4-BE49-F238E27FC236}">
                <a16:creationId xmlns:a16="http://schemas.microsoft.com/office/drawing/2014/main" id="{E7051C55-7AB7-4B7F-8A89-8A8FB4EDE1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3" y="6059262"/>
            <a:ext cx="2556000" cy="486530"/>
          </a:xfrm>
          <a:prstGeom prst="rect">
            <a:avLst/>
          </a:prstGeom>
        </p:spPr>
      </p:pic>
      <p:pic>
        <p:nvPicPr>
          <p:cNvPr id="13" name="Graphic 12">
            <a:extLst>
              <a:ext uri="{FF2B5EF4-FFF2-40B4-BE49-F238E27FC236}">
                <a16:creationId xmlns:a16="http://schemas.microsoft.com/office/drawing/2014/main" id="{E69A62B5-D55E-4596-885C-F7885BD617A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076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bg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rgbClr val="1191FA"/>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27" name="Graphic 26">
            <a:extLst>
              <a:ext uri="{FF2B5EF4-FFF2-40B4-BE49-F238E27FC236}">
                <a16:creationId xmlns:a16="http://schemas.microsoft.com/office/drawing/2014/main" id="{1A3DCED0-55B9-4533-B805-E10051A19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1902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B96D5399-79A2-4DBB-833B-CAEFBB9F023F}"/>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2308845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556C8F8E-76A1-4304-BF89-408C069A3681}"/>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91558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364962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6038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49458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94892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73032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lvl1pPr>
              <a:defRPr>
                <a:solidFill>
                  <a:schemeClr val="bg2"/>
                </a:solidFill>
              </a:defRPr>
            </a:lvl1p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72205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6" name="Titel 1"/>
          <p:cNvSpPr>
            <a:spLocks noGrp="1"/>
          </p:cNvSpPr>
          <p:nvPr>
            <p:ph type="ctrTitle"/>
          </p:nvPr>
        </p:nvSpPr>
        <p:spPr>
          <a:xfrm>
            <a:off x="1219200" y="2451217"/>
            <a:ext cx="9870331" cy="782344"/>
          </a:xfrm>
          <a:prstGeom prst="rect">
            <a:avLst/>
          </a:prstGeom>
        </p:spPr>
        <p:txBody>
          <a:bodyPr/>
          <a:lstStyle>
            <a:lvl1pPr>
              <a:defRPr sz="3500" b="1" i="0" cap="none">
                <a:solidFill>
                  <a:schemeClr val="bg1"/>
                </a:solidFill>
                <a:latin typeface="Segoe UI"/>
              </a:defRPr>
            </a:lvl1pPr>
          </a:lstStyle>
          <a:p>
            <a:r>
              <a:rPr lang="nl-NL"/>
              <a:t>Klik om de stijl te bewerken</a:t>
            </a:r>
            <a:endParaRPr lang="nl-NL" dirty="0"/>
          </a:p>
        </p:txBody>
      </p:sp>
      <p:sp>
        <p:nvSpPr>
          <p:cNvPr id="7" name="Subtitel 2"/>
          <p:cNvSpPr>
            <a:spLocks noGrp="1"/>
          </p:cNvSpPr>
          <p:nvPr>
            <p:ph type="subTitle" idx="1"/>
          </p:nvPr>
        </p:nvSpPr>
        <p:spPr>
          <a:xfrm>
            <a:off x="1219199" y="3233561"/>
            <a:ext cx="9870332" cy="1752600"/>
          </a:xfrm>
          <a:prstGeom prst="rect">
            <a:avLst/>
          </a:prstGeom>
        </p:spPr>
        <p:txBody>
          <a:bodyPr/>
          <a:lstStyle>
            <a:lvl1pPr marL="0" indent="0" algn="l">
              <a:buNone/>
              <a:defRPr sz="2000" b="0" i="0" baseline="0">
                <a:solidFill>
                  <a:schemeClr val="bg1"/>
                </a:solidFill>
                <a:latin typeface="Segoe UI"/>
                <a:cs typeface="Segoe U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Tree>
    <p:extLst>
      <p:ext uri="{BB962C8B-B14F-4D97-AF65-F5344CB8AC3E}">
        <p14:creationId xmlns:p14="http://schemas.microsoft.com/office/powerpoint/2010/main" val="58694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89"/>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201617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35" name="Graphic 34">
            <a:extLst>
              <a:ext uri="{FF2B5EF4-FFF2-40B4-BE49-F238E27FC236}">
                <a16:creationId xmlns:a16="http://schemas.microsoft.com/office/drawing/2014/main" id="{116A8EBF-29E2-4EED-AEB3-921647B13B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17133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5"/>
            <a:ext cx="4886888" cy="524746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3161803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992104"/>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dirty="0"/>
          </a:p>
        </p:txBody>
      </p:sp>
    </p:spTree>
    <p:extLst>
      <p:ext uri="{BB962C8B-B14F-4D97-AF65-F5344CB8AC3E}">
        <p14:creationId xmlns:p14="http://schemas.microsoft.com/office/powerpoint/2010/main" val="20138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rgbClr val="1191FA"/>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2" name="Graphic 41">
            <a:extLst>
              <a:ext uri="{FF2B5EF4-FFF2-40B4-BE49-F238E27FC236}">
                <a16:creationId xmlns:a16="http://schemas.microsoft.com/office/drawing/2014/main" id="{2CCDB123-BEB0-4E37-AE2C-D208BD1138D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803472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40" name="Graphic 39">
            <a:extLst>
              <a:ext uri="{FF2B5EF4-FFF2-40B4-BE49-F238E27FC236}">
                <a16:creationId xmlns:a16="http://schemas.microsoft.com/office/drawing/2014/main" id="{F543C340-19DC-4792-8963-3937598541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90730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0B8FC82-B2D7-4277-A3F9-11F9C6775F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2" cy="6858001"/>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F40FA24-7A5D-49CB-834F-4190E2A4EB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8" y="5840001"/>
            <a:ext cx="3517200" cy="669493"/>
          </a:xfrm>
          <a:prstGeom prst="rect">
            <a:avLst/>
          </a:prstGeom>
        </p:spPr>
      </p:pic>
    </p:spTree>
    <p:extLst>
      <p:ext uri="{BB962C8B-B14F-4D97-AF65-F5344CB8AC3E}">
        <p14:creationId xmlns:p14="http://schemas.microsoft.com/office/powerpoint/2010/main" val="1598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rgbClr val="1191FA"/>
                </a:solidFill>
              </a:defRPr>
            </a:lvl1pPr>
          </a:lstStyle>
          <a:p>
            <a:pPr lvl="0"/>
            <a:r>
              <a:rPr lang="nl-NL" noProof="0" dirty="0"/>
              <a:t>Klik om subtitel toe te voegen</a:t>
            </a:r>
          </a:p>
        </p:txBody>
      </p:sp>
      <p:pic>
        <p:nvPicPr>
          <p:cNvPr id="9" name="Graphic 8">
            <a:extLst>
              <a:ext uri="{FF2B5EF4-FFF2-40B4-BE49-F238E27FC236}">
                <a16:creationId xmlns:a16="http://schemas.microsoft.com/office/drawing/2014/main" id="{05DED11D-96FC-40B4-87C4-76DE5439B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8" y="5840001"/>
            <a:ext cx="3517200" cy="669493"/>
          </a:xfrm>
          <a:prstGeom prst="rect">
            <a:avLst/>
          </a:prstGeom>
        </p:spPr>
      </p:pic>
      <p:pic>
        <p:nvPicPr>
          <p:cNvPr id="12" name="Graphic 11">
            <a:extLst>
              <a:ext uri="{FF2B5EF4-FFF2-40B4-BE49-F238E27FC236}">
                <a16:creationId xmlns:a16="http://schemas.microsoft.com/office/drawing/2014/main" id="{CCA16013-E907-4322-9C36-9AA55C8DA79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3983" r="717" b="30830"/>
          <a:stretch/>
        </p:blipFill>
        <p:spPr>
          <a:xfrm>
            <a:off x="87461" y="0"/>
            <a:ext cx="12104539" cy="3784712"/>
          </a:xfrm>
          <a:prstGeom prst="rect">
            <a:avLst/>
          </a:prstGeom>
        </p:spPr>
      </p:pic>
    </p:spTree>
    <p:extLst>
      <p:ext uri="{BB962C8B-B14F-4D97-AF65-F5344CB8AC3E}">
        <p14:creationId xmlns:p14="http://schemas.microsoft.com/office/powerpoint/2010/main" val="189221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360000" indent="-360000">
              <a:lnSpc>
                <a:spcPct val="80000"/>
              </a:lnSpc>
              <a:spcBef>
                <a:spcPts val="0"/>
              </a:spcBef>
              <a:buFont typeface="+mj-lt"/>
              <a:buAutoNum type="arabicPeriod"/>
              <a:defRPr/>
            </a:lvl3pPr>
            <a:lvl4pPr marL="630000">
              <a:lnSpc>
                <a:spcPct val="8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550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70000">
              <a:lnSpc>
                <a:spcPct val="80000"/>
              </a:lnSpc>
              <a:spcBef>
                <a:spcPts val="0"/>
              </a:spcBef>
              <a:spcAft>
                <a:spcPts val="0"/>
              </a:spcAft>
              <a:defRPr/>
            </a:lvl4pPr>
            <a:lvl5pPr marL="540000">
              <a:lnSpc>
                <a:spcPct val="80000"/>
              </a:lnSpc>
              <a:spcBef>
                <a:spcPts val="0"/>
              </a:spcBef>
              <a:spcAft>
                <a:spcPts val="0"/>
              </a:spcAft>
              <a:defRPr/>
            </a:lvl5pPr>
            <a:lvl6pPr marL="810000">
              <a:lnSpc>
                <a:spcPct val="80000"/>
              </a:lnSpc>
              <a:spcBef>
                <a:spcPts val="0"/>
              </a:spcBef>
              <a:spcAft>
                <a:spcPts val="0"/>
              </a:spcAft>
              <a:defRPr/>
            </a:lvl6pPr>
            <a:lvl7pPr marL="1080000">
              <a:lnSpc>
                <a:spcPct val="8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subkop of </a:t>
              </a:r>
              <a:br>
                <a:rPr lang="nl-NL" altLang="en-US" sz="1100" b="1" spc="-10" baseline="0" noProof="0" dirty="0">
                  <a:solidFill>
                    <a:schemeClr val="tx1"/>
                  </a:solidFill>
                  <a:latin typeface="+mn-lt"/>
                </a:rPr>
              </a:br>
              <a:r>
                <a:rPr lang="nl-NL" altLang="en-US" sz="1100" b="1" spc="-10" baseline="0" noProof="0" dirty="0">
                  <a:solidFill>
                    <a:schemeClr val="tx1"/>
                  </a:solidFill>
                  <a:latin typeface="+mn-lt"/>
                </a:rPr>
                <a:t>bullets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subkop of bullets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57383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cxnSp>
        <p:nvCxnSpPr>
          <p:cNvPr id="7" name="Straight Connector 6">
            <a:extLst>
              <a:ext uri="{FF2B5EF4-FFF2-40B4-BE49-F238E27FC236}">
                <a16:creationId xmlns:a16="http://schemas.microsoft.com/office/drawing/2014/main" id="{0C382846-0594-4291-9CB1-B6452D54A367}"/>
              </a:ext>
            </a:extLst>
          </p:cNvPr>
          <p:cNvCxnSpPr>
            <a:cxnSpLocks/>
          </p:cNvCxnSpPr>
          <p:nvPr userDrawn="1"/>
        </p:nvCxnSpPr>
        <p:spPr>
          <a:xfrm>
            <a:off x="628649" y="1125970"/>
            <a:ext cx="1104901" cy="0"/>
          </a:xfrm>
          <a:prstGeom prst="line">
            <a:avLst/>
          </a:prstGeom>
          <a:ln w="50800" cap="rnd">
            <a:solidFill>
              <a:srgbClr val="1191FA"/>
            </a:solidFill>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pic>
        <p:nvPicPr>
          <p:cNvPr id="9" name="Graphic 8">
            <a:extLst>
              <a:ext uri="{FF2B5EF4-FFF2-40B4-BE49-F238E27FC236}">
                <a16:creationId xmlns:a16="http://schemas.microsoft.com/office/drawing/2014/main" id="{C73F4658-9387-4F5E-B7A6-8DB6678A9A81}"/>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576263" y="6059262"/>
            <a:ext cx="2556000" cy="486530"/>
          </a:xfrm>
          <a:prstGeom prst="rect">
            <a:avLst/>
          </a:prstGeom>
        </p:spPr>
      </p:pic>
    </p:spTree>
    <p:extLst>
      <p:ext uri="{BB962C8B-B14F-4D97-AF65-F5344CB8AC3E}">
        <p14:creationId xmlns:p14="http://schemas.microsoft.com/office/powerpoint/2010/main" val="1243466960"/>
      </p:ext>
    </p:extLst>
  </p:cSld>
  <p:clrMap bg1="lt1" tx1="dk1" bg2="lt2" tx2="dk2" accent1="accent1" accent2="accent2" accent3="accent3" accent4="accent4" accent5="accent5" accent6="accent6" hlink="hlink" folHlink="folHlink"/>
  <p:sldLayoutIdLst>
    <p:sldLayoutId id="2147483674" r:id="rId1"/>
    <p:sldLayoutId id="2147483652" r:id="rId2"/>
    <p:sldLayoutId id="2147483653" r:id="rId3"/>
    <p:sldLayoutId id="2147483671" r:id="rId4"/>
    <p:sldLayoutId id="2147483672" r:id="rId5"/>
    <p:sldLayoutId id="2147483651" r:id="rId6"/>
    <p:sldLayoutId id="2147483677" r:id="rId7"/>
    <p:sldLayoutId id="2147483675" r:id="rId8"/>
    <p:sldLayoutId id="2147483650" r:id="rId9"/>
    <p:sldLayoutId id="2147483655" r:id="rId10"/>
    <p:sldLayoutId id="2147483659" r:id="rId11"/>
    <p:sldLayoutId id="2147483676" r:id="rId12"/>
    <p:sldLayoutId id="2147483657" r:id="rId13"/>
    <p:sldLayoutId id="2147483658" r:id="rId14"/>
    <p:sldLayoutId id="2147483665" r:id="rId15"/>
    <p:sldLayoutId id="2147483666" r:id="rId16"/>
    <p:sldLayoutId id="2147483667" r:id="rId17"/>
    <p:sldLayoutId id="2147483656" r:id="rId18"/>
    <p:sldLayoutId id="2147483654" r:id="rId19"/>
    <p:sldLayoutId id="2147483668" r:id="rId20"/>
    <p:sldLayoutId id="2147483669" r:id="rId21"/>
    <p:sldLayoutId id="2147483660" r:id="rId22"/>
    <p:sldLayoutId id="2147483661" r:id="rId23"/>
    <p:sldLayoutId id="2147483662" r:id="rId24"/>
    <p:sldLayoutId id="2147483664" r:id="rId25"/>
    <p:sldLayoutId id="2147483663" r:id="rId26"/>
    <p:sldLayoutId id="2147483673" r:id="rId27"/>
    <p:sldLayoutId id="2147483678" r:id="rId28"/>
    <p:sldLayoutId id="2147483679" r:id="rId29"/>
    <p:sldLayoutId id="2147483680" r:id="rId30"/>
    <p:sldLayoutId id="2147483681" r:id="rId31"/>
  </p:sldLayoutIdLst>
  <p:hf sldNum="0" hdr="0" ftr="0" dt="0"/>
  <p:txStyles>
    <p:titleStyle>
      <a:lvl1pPr algn="l" defTabSz="914400" rtl="0" eaLnBrk="1" latinLnBrk="0" hangingPunct="1">
        <a:lnSpc>
          <a:spcPct val="80000"/>
        </a:lnSpc>
        <a:spcBef>
          <a:spcPct val="0"/>
        </a:spcBef>
        <a:buNone/>
        <a:defRPr sz="4000" kern="1200" spc="-60" baseline="0">
          <a:solidFill>
            <a:schemeClr val="bg2"/>
          </a:solidFill>
          <a:latin typeface="+mj-lt"/>
          <a:ea typeface="+mj-ea"/>
          <a:cs typeface="+mj-cs"/>
        </a:defRPr>
      </a:lvl1pPr>
    </p:titleStyle>
    <p:bodyStyle>
      <a:lvl1pPr marL="0" indent="0" algn="l" defTabSz="914400"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0.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38.jpeg"/><Relationship Id="rId12"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microsoft.com/office/2007/relationships/hdphoto" Target="../media/hdphoto1.wdp"/><Relationship Id="rId11" Type="http://schemas.openxmlformats.org/officeDocument/2006/relationships/image" Target="../media/image40.jpeg"/><Relationship Id="rId5" Type="http://schemas.openxmlformats.org/officeDocument/2006/relationships/image" Target="../media/image37.jpeg"/><Relationship Id="rId10" Type="http://schemas.microsoft.com/office/2007/relationships/hdphoto" Target="../media/hdphoto3.wdp"/><Relationship Id="rId4" Type="http://schemas.openxmlformats.org/officeDocument/2006/relationships/image" Target="../media/image36.jpe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22_3A3B140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slimmerzwanger.nl/"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www.voedingscentrum.nl/nl/zwanger-en-kind/zwanger/gezond-zwanger-worden.aspx" TargetMode="External"/><Relationship Id="rId4" Type="http://schemas.openxmlformats.org/officeDocument/2006/relationships/hyperlink" Target="https://www.zwangerwijzer.nl/"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wmv"/><Relationship Id="rId7" Type="http://schemas.openxmlformats.org/officeDocument/2006/relationships/image" Target="../media/image2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4.xml"/><Relationship Id="rId5" Type="http://schemas.openxmlformats.org/officeDocument/2006/relationships/slideLayout" Target="../slideLayouts/slideLayout29.xml"/><Relationship Id="rId4" Type="http://schemas.openxmlformats.org/officeDocument/2006/relationships/video" Target="../media/media2.wm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0E6DC-A1EA-4D20-8035-DBEED6820275}"/>
              </a:ext>
            </a:extLst>
          </p:cNvPr>
          <p:cNvSpPr>
            <a:spLocks noGrp="1"/>
          </p:cNvSpPr>
          <p:nvPr>
            <p:ph type="title"/>
          </p:nvPr>
        </p:nvSpPr>
        <p:spPr>
          <a:xfrm>
            <a:off x="5419726" y="5244727"/>
            <a:ext cx="6153150" cy="553998"/>
          </a:xfrm>
        </p:spPr>
        <p:txBody>
          <a:bodyPr anchor="b">
            <a:normAutofit/>
          </a:bodyPr>
          <a:lstStyle/>
          <a:p>
            <a:pPr>
              <a:lnSpc>
                <a:spcPct val="90000"/>
              </a:lnSpc>
            </a:pPr>
            <a:r>
              <a:rPr lang="en-US" sz="3400" dirty="0"/>
              <a:t>Voorbereiding IVF/ICSI behandeling</a:t>
            </a:r>
          </a:p>
        </p:txBody>
      </p:sp>
      <p:sp>
        <p:nvSpPr>
          <p:cNvPr id="8" name="Tijdelijke aanduiding voor tekst 7">
            <a:extLst>
              <a:ext uri="{FF2B5EF4-FFF2-40B4-BE49-F238E27FC236}">
                <a16:creationId xmlns:a16="http://schemas.microsoft.com/office/drawing/2014/main" id="{6736F58A-8E02-1D69-262C-561376C27A0C}"/>
              </a:ext>
            </a:extLst>
          </p:cNvPr>
          <p:cNvSpPr>
            <a:spLocks noGrp="1"/>
          </p:cNvSpPr>
          <p:nvPr>
            <p:ph type="body" sz="quarter" idx="11"/>
          </p:nvPr>
        </p:nvSpPr>
        <p:spPr>
          <a:xfrm>
            <a:off x="5419724" y="6167573"/>
            <a:ext cx="6153150" cy="232858"/>
          </a:xfrm>
        </p:spPr>
        <p:txBody>
          <a:bodyPr anchor="t">
            <a:normAutofit/>
          </a:bodyPr>
          <a:lstStyle/>
          <a:p>
            <a:pPr>
              <a:spcAft>
                <a:spcPts val="600"/>
              </a:spcAft>
            </a:pPr>
            <a:r>
              <a:rPr lang="nl-NL" dirty="0"/>
              <a:t>Afdeling Voortplantingsgeneeskunde</a:t>
            </a:r>
          </a:p>
        </p:txBody>
      </p:sp>
      <p:pic>
        <p:nvPicPr>
          <p:cNvPr id="4" name="Afbeelding 3">
            <a:extLst>
              <a:ext uri="{FF2B5EF4-FFF2-40B4-BE49-F238E27FC236}">
                <a16:creationId xmlns:a16="http://schemas.microsoft.com/office/drawing/2014/main" id="{8A076738-A0E6-2DE1-2833-8CC14BD71F77}"/>
              </a:ext>
            </a:extLst>
          </p:cNvPr>
          <p:cNvPicPr>
            <a:picLocks noChangeAspect="1"/>
          </p:cNvPicPr>
          <p:nvPr/>
        </p:nvPicPr>
        <p:blipFill>
          <a:blip r:embed="rId3"/>
          <a:srcRect r="59091" b="-1"/>
          <a:stretch/>
        </p:blipFill>
        <p:spPr>
          <a:xfrm>
            <a:off x="2215038" y="727373"/>
            <a:ext cx="8009617" cy="3855017"/>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noFill/>
        </p:spPr>
      </p:pic>
    </p:spTree>
    <p:extLst>
      <p:ext uri="{BB962C8B-B14F-4D97-AF65-F5344CB8AC3E}">
        <p14:creationId xmlns:p14="http://schemas.microsoft.com/office/powerpoint/2010/main" val="63079920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96101" y="1238843"/>
            <a:ext cx="6059721" cy="5247467"/>
          </a:xfrm>
        </p:spPr>
        <p:txBody>
          <a:bodyPr/>
          <a:lstStyle/>
          <a:p>
            <a:pPr marL="342900" indent="-342900">
              <a:buFont typeface="Arial" panose="020B0604020202020204" pitchFamily="34" charset="0"/>
              <a:buChar char="•"/>
            </a:pPr>
            <a:r>
              <a:rPr lang="nl-NL" sz="2000" dirty="0">
                <a:solidFill>
                  <a:srgbClr val="0070C0"/>
                </a:solidFill>
                <a:latin typeface="+mj-lt"/>
              </a:rPr>
              <a:t>Plaats: voorkeur buik </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Afwisselen van injectieplaats</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Starten met handen wassen</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Desinfecteren niet nodig</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Gebruikte naalden en ampullen verzamelen in naaldencontainer en retour apotheek</a:t>
            </a:r>
          </a:p>
          <a:p>
            <a:pPr marL="342900" indent="-342900">
              <a:buFont typeface="Arial" panose="020B0604020202020204" pitchFamily="34" charset="0"/>
              <a:buChar char="•"/>
            </a:pPr>
            <a:endParaRPr lang="nl-NL" sz="2000" dirty="0">
              <a:solidFill>
                <a:srgbClr val="0070C0"/>
              </a:solidFill>
              <a:latin typeface="+mj-lt"/>
            </a:endParaRPr>
          </a:p>
          <a:p>
            <a:pPr marL="342900" indent="-342900">
              <a:buFont typeface="Arial" panose="020B0604020202020204" pitchFamily="34" charset="0"/>
              <a:buChar char="•"/>
            </a:pPr>
            <a:r>
              <a:rPr lang="nl-NL" sz="2000" dirty="0">
                <a:solidFill>
                  <a:srgbClr val="0070C0"/>
                </a:solidFill>
                <a:latin typeface="+mj-lt"/>
              </a:rPr>
              <a:t>Prikinstructievideo's op website UMCU </a:t>
            </a:r>
          </a:p>
        </p:txBody>
      </p:sp>
      <p:sp>
        <p:nvSpPr>
          <p:cNvPr id="4" name="Titel 3"/>
          <p:cNvSpPr>
            <a:spLocks noGrp="1"/>
          </p:cNvSpPr>
          <p:nvPr>
            <p:ph type="title"/>
          </p:nvPr>
        </p:nvSpPr>
        <p:spPr>
          <a:xfrm>
            <a:off x="639354" y="477394"/>
            <a:ext cx="10465106" cy="817022"/>
          </a:xfrm>
        </p:spPr>
        <p:txBody>
          <a:bodyPr/>
          <a:lstStyle/>
          <a:p>
            <a:r>
              <a:rPr lang="nl-NL" sz="3200" b="0" dirty="0">
                <a:latin typeface="+mj-lt"/>
              </a:rPr>
              <a:t>Subcutaan injecteren</a:t>
            </a:r>
          </a:p>
        </p:txBody>
      </p:sp>
      <p:pic>
        <p:nvPicPr>
          <p:cNvPr id="3074" name="Picture 2" descr="Plekken op het lichaam voor injectie"/>
          <p:cNvPicPr>
            <a:picLocks noGrp="1" noChangeAspect="1" noChangeArrowheads="1"/>
          </p:cNvPicPr>
          <p:nvPr>
            <p:ph sz="half" idx="14"/>
          </p:nvPr>
        </p:nvPicPr>
        <p:blipFill>
          <a:blip r:embed="rId2">
            <a:extLst>
              <a:ext uri="{28A0092B-C50C-407E-A947-70E740481C1C}">
                <a14:useLocalDpi xmlns:a14="http://schemas.microsoft.com/office/drawing/2010/main" val="0"/>
              </a:ext>
            </a:extLst>
          </a:blip>
          <a:srcRect/>
          <a:stretch>
            <a:fillRect/>
          </a:stretch>
        </p:blipFill>
        <p:spPr bwMode="auto">
          <a:xfrm>
            <a:off x="7087236" y="1424495"/>
            <a:ext cx="2995656" cy="2137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k een huidplooi 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802" y="4073847"/>
            <a:ext cx="1442255" cy="13144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ek de naald in een beweging rechtop in de huidplo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522" y="4073847"/>
            <a:ext cx="1461877" cy="13144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ruk de spuit rustig le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2063" y="4028649"/>
            <a:ext cx="1502453" cy="135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5416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3"/>
          <p:cNvPicPr>
            <a:picLocks noChangeAspect="1"/>
          </p:cNvPicPr>
          <p:nvPr/>
        </p:nvPicPr>
        <p:blipFill>
          <a:blip r:embed="rId3">
            <a:extLst>
              <a:ext uri="{28A0092B-C50C-407E-A947-70E740481C1C}">
                <a14:useLocalDpi xmlns:a14="http://schemas.microsoft.com/office/drawing/2010/main" val="0"/>
              </a:ext>
            </a:extLst>
          </a:blip>
          <a:srcRect l="6165" r="12773" b="1"/>
          <a:stretch/>
        </p:blipFill>
        <p:spPr bwMode="auto">
          <a:xfrm>
            <a:off x="6968064" y="10"/>
            <a:ext cx="5223935" cy="4833247"/>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sz="3200" dirty="0"/>
              <a:t>Medicatie</a:t>
            </a:r>
          </a:p>
        </p:txBody>
      </p:sp>
      <p:sp>
        <p:nvSpPr>
          <p:cNvPr id="2" name="Tijdelijke aanduiding voor inhoud 1"/>
          <p:cNvSpPr>
            <a:spLocks noGrp="1"/>
          </p:cNvSpPr>
          <p:nvPr>
            <p:ph type="body" sz="quarter" idx="10"/>
          </p:nvPr>
        </p:nvSpPr>
        <p:spPr>
          <a:xfrm>
            <a:off x="619125" y="1476374"/>
            <a:ext cx="5330825" cy="4320000"/>
          </a:xfrm>
        </p:spPr>
        <p:txBody>
          <a:bodyPr anchor="t">
            <a:normAutofit/>
          </a:bodyPr>
          <a:lstStyle/>
          <a:p>
            <a:pPr marL="342900" indent="-342900">
              <a:spcAft>
                <a:spcPts val="600"/>
              </a:spcAft>
              <a:buFont typeface="Arial" panose="020B0604020202020204" pitchFamily="34" charset="0"/>
              <a:buChar char="•"/>
            </a:pPr>
            <a:r>
              <a:rPr lang="nl-NL" sz="2000" b="0" dirty="0">
                <a:solidFill>
                  <a:srgbClr val="0070C0"/>
                </a:solidFill>
              </a:rPr>
              <a:t>Alle hormooninjecties voor uw behandeling kunnen alleen bij de poli apotheek van het UMCU worden opgehaald.</a:t>
            </a:r>
            <a:br>
              <a:rPr lang="nl-NL" sz="2000" b="0" dirty="0">
                <a:solidFill>
                  <a:srgbClr val="0070C0"/>
                </a:solidFill>
              </a:rPr>
            </a:br>
            <a:endParaRPr lang="nl-NL" sz="2000" b="0" dirty="0">
              <a:solidFill>
                <a:srgbClr val="0070C0"/>
              </a:solidFill>
            </a:endParaRPr>
          </a:p>
          <a:p>
            <a:pPr marL="342900" indent="-342900">
              <a:spcAft>
                <a:spcPts val="600"/>
              </a:spcAft>
              <a:buFont typeface="Arial" panose="020B0604020202020204" pitchFamily="34" charset="0"/>
              <a:buChar char="•"/>
            </a:pPr>
            <a:r>
              <a:rPr lang="nl-NL" sz="2000" b="0" dirty="0">
                <a:solidFill>
                  <a:srgbClr val="0070C0"/>
                </a:solidFill>
              </a:rPr>
              <a:t>Indien u andere medicatie gebruikt, is het van belang dat u dit aan de apotheek van het UMCU laat weten. Dit kan het snelst als u aangemeld bent bij het Landelijk Schakel Punt (LSP). </a:t>
            </a:r>
          </a:p>
          <a:p>
            <a:pPr>
              <a:spcAft>
                <a:spcPts val="600"/>
              </a:spcAft>
            </a:pPr>
            <a:endParaRPr lang="nl-NL" sz="2000" b="0" dirty="0">
              <a:solidFill>
                <a:srgbClr val="0070C0"/>
              </a:solidFill>
            </a:endParaRPr>
          </a:p>
          <a:p>
            <a:pPr marL="342900" indent="-342900">
              <a:spcAft>
                <a:spcPts val="600"/>
              </a:spcAft>
              <a:buFont typeface="Arial" panose="020B0604020202020204" pitchFamily="34" charset="0"/>
              <a:buChar char="•"/>
            </a:pPr>
            <a:r>
              <a:rPr lang="nl-NL" sz="2000" b="0" dirty="0">
                <a:solidFill>
                  <a:srgbClr val="0070C0"/>
                </a:solidFill>
              </a:rPr>
              <a:t>Op tijd een herhaalrecept aanvragen (tip: check voorafgaand aan uw echo hoeveel medicatie u nog thuis heeft liggen).</a:t>
            </a:r>
          </a:p>
          <a:p>
            <a:pPr marL="342900" indent="-342900">
              <a:spcAft>
                <a:spcPts val="600"/>
              </a:spcAft>
              <a:buFont typeface="Arial" panose="020B0604020202020204" pitchFamily="34" charset="0"/>
              <a:buChar char="•"/>
            </a:pP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38242501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varianstimulation"/>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9180" r="1" b="1"/>
          <a:stretch/>
        </p:blipFill>
        <p:spPr>
          <a:xfrm>
            <a:off x="6594928" y="621263"/>
            <a:ext cx="5085184" cy="470487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sz="3200" dirty="0"/>
              <a:t>Monitoring stimulatie</a:t>
            </a:r>
          </a:p>
        </p:txBody>
      </p:sp>
      <p:sp>
        <p:nvSpPr>
          <p:cNvPr id="2" name="Tijdelijke aanduiding voor inhoud 1"/>
          <p:cNvSpPr>
            <a:spLocks noGrp="1"/>
          </p:cNvSpPr>
          <p:nvPr>
            <p:ph type="body" sz="quarter" idx="10"/>
          </p:nvPr>
        </p:nvSpPr>
        <p:spPr>
          <a:xfrm>
            <a:off x="619125" y="1403997"/>
            <a:ext cx="4722092" cy="3683863"/>
          </a:xfrm>
        </p:spPr>
        <p:txBody>
          <a:bodyPr anchor="t">
            <a:noAutofit/>
          </a:bodyPr>
          <a:lstStyle/>
          <a:p>
            <a:pPr>
              <a:spcAft>
                <a:spcPts val="600"/>
              </a:spcAft>
            </a:pPr>
            <a:r>
              <a:rPr lang="nl-NL" sz="2000" b="0" dirty="0">
                <a:solidFill>
                  <a:srgbClr val="0070C0"/>
                </a:solidFill>
              </a:rPr>
              <a:t>Op indicatie wordt besloten tot een uitgangsecho.</a:t>
            </a:r>
            <a:br>
              <a:rPr lang="nl-NL" sz="2000" b="0" dirty="0">
                <a:solidFill>
                  <a:srgbClr val="0070C0"/>
                </a:solidFill>
              </a:rPr>
            </a:br>
            <a:br>
              <a:rPr lang="nl-NL" sz="2000" b="0" dirty="0">
                <a:solidFill>
                  <a:srgbClr val="0070C0"/>
                </a:solidFill>
              </a:rPr>
            </a:br>
            <a:r>
              <a:rPr lang="nl-NL" sz="2000" b="0" dirty="0">
                <a:solidFill>
                  <a:srgbClr val="0070C0"/>
                </a:solidFill>
              </a:rPr>
              <a:t>Op </a:t>
            </a:r>
            <a:r>
              <a:rPr lang="nl-NL" sz="2000" b="0" dirty="0" err="1">
                <a:solidFill>
                  <a:srgbClr val="0070C0"/>
                </a:solidFill>
              </a:rPr>
              <a:t>stimulatiedag</a:t>
            </a:r>
            <a:r>
              <a:rPr lang="nl-NL" sz="2000" b="0" dirty="0">
                <a:solidFill>
                  <a:srgbClr val="0070C0"/>
                </a:solidFill>
              </a:rPr>
              <a:t> 9 </a:t>
            </a:r>
            <a:r>
              <a:rPr lang="nl-NL" sz="2000" b="0" dirty="0">
                <a:solidFill>
                  <a:srgbClr val="0070C0"/>
                </a:solidFill>
                <a:sym typeface="Wingdings" panose="05000000000000000000" pitchFamily="2" charset="2"/>
              </a:rPr>
              <a:t> </a:t>
            </a:r>
            <a:r>
              <a:rPr lang="nl-NL" sz="2000" b="0" dirty="0">
                <a:solidFill>
                  <a:srgbClr val="0070C0"/>
                </a:solidFill>
              </a:rPr>
              <a:t>1</a:t>
            </a:r>
            <a:r>
              <a:rPr lang="nl-NL" sz="2000" b="0" baseline="30000" dirty="0">
                <a:solidFill>
                  <a:srgbClr val="0070C0"/>
                </a:solidFill>
              </a:rPr>
              <a:t>e</a:t>
            </a:r>
            <a:r>
              <a:rPr lang="nl-NL" sz="2000" b="0" dirty="0">
                <a:solidFill>
                  <a:srgbClr val="0070C0"/>
                </a:solidFill>
              </a:rPr>
              <a:t> echo, meten en tellen van het aantal eiblaasjes (follikels) &gt; 10 mm. </a:t>
            </a:r>
          </a:p>
          <a:p>
            <a:pPr>
              <a:spcAft>
                <a:spcPts val="600"/>
              </a:spcAft>
            </a:pPr>
            <a:r>
              <a:rPr lang="nl-NL" sz="2000" b="0" dirty="0">
                <a:solidFill>
                  <a:srgbClr val="0070C0"/>
                </a:solidFill>
              </a:rPr>
              <a:t>Afhankelijk van het echobeeld wordt bepaald wanneer u terug moet komen voor echo (meestal in totaal 2-3 echo’s nodig).</a:t>
            </a:r>
            <a:br>
              <a:rPr lang="nl-NL" sz="2000" b="0" dirty="0">
                <a:solidFill>
                  <a:srgbClr val="0070C0"/>
                </a:solidFill>
              </a:rPr>
            </a:br>
            <a:br>
              <a:rPr lang="nl-NL" sz="2000" b="0" dirty="0">
                <a:solidFill>
                  <a:srgbClr val="0070C0"/>
                </a:solidFill>
              </a:rPr>
            </a:br>
            <a:r>
              <a:rPr lang="nl-NL" sz="2000" b="0" dirty="0">
                <a:solidFill>
                  <a:srgbClr val="0070C0"/>
                </a:solidFill>
              </a:rPr>
              <a:t>Indien het echobeeld laat zien dat u punctieklaar bent, kan de punctie worden afgesproken. Gemiddeld zal de punctie tussen stimulatiedag 10-14 plaatsvinden. </a:t>
            </a:r>
          </a:p>
          <a:p>
            <a:pPr marL="285750" indent="-285750">
              <a:spcAft>
                <a:spcPts val="600"/>
              </a:spcAft>
              <a:buFontTx/>
              <a:buChar char="-"/>
            </a:pPr>
            <a:endParaRPr lang="nl-NL" sz="2000" b="0" dirty="0">
              <a:solidFill>
                <a:srgbClr val="0070C0"/>
              </a:solidFill>
            </a:endParaRPr>
          </a:p>
          <a:p>
            <a:pPr>
              <a:spcAft>
                <a:spcPts val="600"/>
              </a:spcAft>
            </a:pPr>
            <a:endParaRPr lang="nl-NL" sz="2000" dirty="0"/>
          </a:p>
          <a:p>
            <a:pPr>
              <a:spcAft>
                <a:spcPts val="600"/>
              </a:spcAft>
            </a:pPr>
            <a:endParaRPr lang="nl-NL" sz="2000" dirty="0"/>
          </a:p>
          <a:p>
            <a:pPr>
              <a:spcAft>
                <a:spcPts val="600"/>
              </a:spcAft>
            </a:pPr>
            <a:endParaRPr lang="nl-NL" sz="2000" dirty="0"/>
          </a:p>
        </p:txBody>
      </p:sp>
    </p:spTree>
    <p:extLst>
      <p:ext uri="{BB962C8B-B14F-4D97-AF65-F5344CB8AC3E}">
        <p14:creationId xmlns:p14="http://schemas.microsoft.com/office/powerpoint/2010/main" val="327349218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0844" y="487659"/>
            <a:ext cx="7402748" cy="536060"/>
          </a:xfrm>
        </p:spPr>
        <p:txBody>
          <a:bodyPr/>
          <a:lstStyle/>
          <a:p>
            <a:r>
              <a:rPr lang="nl-NL" sz="3200" b="0" dirty="0">
                <a:solidFill>
                  <a:srgbClr val="FC6039"/>
                </a:solidFill>
                <a:latin typeface="+mj-lt"/>
              </a:rPr>
              <a:t>Semenproductie (sperma)</a:t>
            </a:r>
          </a:p>
        </p:txBody>
      </p:sp>
      <p:sp>
        <p:nvSpPr>
          <p:cNvPr id="3" name="Ondertitel 2"/>
          <p:cNvSpPr>
            <a:spLocks noGrp="1"/>
          </p:cNvSpPr>
          <p:nvPr>
            <p:ph type="subTitle" idx="1"/>
          </p:nvPr>
        </p:nvSpPr>
        <p:spPr>
          <a:xfrm>
            <a:off x="590843" y="1218749"/>
            <a:ext cx="7402749" cy="4059307"/>
          </a:xfrm>
        </p:spPr>
        <p:txBody>
          <a:bodyPr/>
          <a:lstStyle/>
          <a:p>
            <a:pPr marL="342900" indent="-342900">
              <a:lnSpc>
                <a:spcPct val="90000"/>
              </a:lnSpc>
              <a:buClr>
                <a:srgbClr val="114579"/>
              </a:buClr>
              <a:buFont typeface="Arial" pitchFamily="34" charset="0"/>
              <a:buChar char="•"/>
            </a:pPr>
            <a:r>
              <a:rPr lang="nl-NL" dirty="0">
                <a:solidFill>
                  <a:srgbClr val="0070C0"/>
                </a:solidFill>
                <a:latin typeface="+mj-lt"/>
              </a:rPr>
              <a:t>Voor uw behandeling wordt gebruik gemaakt van:</a:t>
            </a:r>
          </a:p>
          <a:p>
            <a:pPr marL="800100" lvl="1" indent="-342900" algn="l">
              <a:lnSpc>
                <a:spcPct val="90000"/>
              </a:lnSpc>
              <a:buClr>
                <a:srgbClr val="114579"/>
              </a:buClr>
              <a:buFont typeface="Arial" pitchFamily="34" charset="0"/>
              <a:buChar char="•"/>
            </a:pPr>
            <a:r>
              <a:rPr lang="nl-NL" sz="2000" dirty="0">
                <a:solidFill>
                  <a:srgbClr val="0070C0"/>
                </a:solidFill>
                <a:latin typeface="+mj-lt"/>
              </a:rPr>
              <a:t>Semen van uw partner (vers/ingevroren)</a:t>
            </a:r>
          </a:p>
          <a:p>
            <a:pPr marL="800100" lvl="1" indent="-342900" algn="l">
              <a:lnSpc>
                <a:spcPct val="90000"/>
              </a:lnSpc>
              <a:buClr>
                <a:srgbClr val="114579"/>
              </a:buClr>
              <a:buFont typeface="Arial" pitchFamily="34" charset="0"/>
              <a:buChar char="•"/>
            </a:pPr>
            <a:r>
              <a:rPr lang="nl-NL" sz="2000" dirty="0">
                <a:solidFill>
                  <a:srgbClr val="0070C0"/>
                </a:solidFill>
                <a:latin typeface="+mj-lt"/>
              </a:rPr>
              <a:t>Donorsemen (ingevroren)</a:t>
            </a:r>
          </a:p>
          <a:p>
            <a:pPr lvl="1" algn="l">
              <a:lnSpc>
                <a:spcPct val="90000"/>
              </a:lnSpc>
              <a:buClr>
                <a:srgbClr val="114579"/>
              </a:buClr>
            </a:pPr>
            <a:endParaRPr lang="nl-NL" sz="2000" dirty="0">
              <a:solidFill>
                <a:srgbClr val="0070C0"/>
              </a:solidFill>
              <a:latin typeface="+mj-lt"/>
            </a:endParaRPr>
          </a:p>
          <a:p>
            <a:pPr marL="342900" indent="-342900">
              <a:lnSpc>
                <a:spcPct val="90000"/>
              </a:lnSpc>
              <a:buClr>
                <a:srgbClr val="114579"/>
              </a:buClr>
              <a:buFont typeface="Arial" pitchFamily="34" charset="0"/>
              <a:buChar char="•"/>
            </a:pPr>
            <a:r>
              <a:rPr lang="nl-NL" dirty="0">
                <a:solidFill>
                  <a:srgbClr val="0070C0"/>
                </a:solidFill>
                <a:latin typeface="+mj-lt"/>
              </a:rPr>
              <a:t>Indien het gaat om vers semen: </a:t>
            </a:r>
          </a:p>
          <a:p>
            <a:pPr marL="800100" lvl="1" indent="-342900" algn="l">
              <a:lnSpc>
                <a:spcPct val="100000"/>
              </a:lnSpc>
              <a:buClr>
                <a:srgbClr val="114579"/>
              </a:buClr>
              <a:buFont typeface="Arial" pitchFamily="34" charset="0"/>
              <a:buChar char="•"/>
            </a:pPr>
            <a:r>
              <a:rPr lang="nl-NL" sz="2000" dirty="0">
                <a:solidFill>
                  <a:srgbClr val="0070C0"/>
                </a:solidFill>
                <a:latin typeface="+mj-lt"/>
              </a:rPr>
              <a:t>Advies 2-5 dagen onthouding voorafgaand aan punctie</a:t>
            </a:r>
          </a:p>
          <a:p>
            <a:pPr marL="800100" lvl="1" indent="-342900" algn="l">
              <a:lnSpc>
                <a:spcPct val="100000"/>
              </a:lnSpc>
              <a:buClr>
                <a:srgbClr val="114579"/>
              </a:buClr>
              <a:buFont typeface="Arial" pitchFamily="34" charset="0"/>
              <a:buChar char="•"/>
            </a:pPr>
            <a:r>
              <a:rPr lang="nl-NL" sz="2000" dirty="0">
                <a:solidFill>
                  <a:srgbClr val="0070C0"/>
                </a:solidFill>
                <a:latin typeface="+mj-lt"/>
              </a:rPr>
              <a:t>Identificatie met legitimatiebewijs verplicht</a:t>
            </a:r>
          </a:p>
          <a:p>
            <a:pPr marL="800100" lvl="1" indent="-342900" algn="l">
              <a:lnSpc>
                <a:spcPct val="100000"/>
              </a:lnSpc>
              <a:buClr>
                <a:srgbClr val="114579"/>
              </a:buClr>
              <a:buFont typeface="Arial" pitchFamily="34" charset="0"/>
              <a:buChar char="•"/>
            </a:pPr>
            <a:r>
              <a:rPr lang="nl-NL" sz="2000" dirty="0">
                <a:solidFill>
                  <a:srgbClr val="0070C0"/>
                </a:solidFill>
                <a:latin typeface="+mj-lt"/>
              </a:rPr>
              <a:t>Semenproductie in herenkamer op de afdeling</a:t>
            </a:r>
          </a:p>
          <a:p>
            <a:pPr marL="800100" lvl="1" indent="-342900" algn="l">
              <a:lnSpc>
                <a:spcPct val="100000"/>
              </a:lnSpc>
              <a:buClr>
                <a:srgbClr val="114579"/>
              </a:buClr>
              <a:buFont typeface="Arial" pitchFamily="34" charset="0"/>
              <a:buChar char="•"/>
            </a:pPr>
            <a:r>
              <a:rPr lang="nl-NL" sz="2000" dirty="0">
                <a:solidFill>
                  <a:srgbClr val="0070C0"/>
                </a:solidFill>
                <a:latin typeface="+mj-lt"/>
              </a:rPr>
              <a:t>Semenproductie het liefst opvangen in 2 potjes</a:t>
            </a:r>
          </a:p>
          <a:p>
            <a:pPr marL="800100" lvl="1" indent="-342900" algn="l">
              <a:lnSpc>
                <a:spcPct val="100000"/>
              </a:lnSpc>
              <a:buClr>
                <a:srgbClr val="114579"/>
              </a:buClr>
              <a:buFont typeface="Arial" pitchFamily="34" charset="0"/>
              <a:buChar char="•"/>
            </a:pPr>
            <a:r>
              <a:rPr lang="nl-NL" sz="2000" dirty="0">
                <a:solidFill>
                  <a:srgbClr val="0070C0"/>
                </a:solidFill>
                <a:latin typeface="+mj-lt"/>
              </a:rPr>
              <a:t>Heeft u moeite met het opwekken van semen? -&gt; bespreken met arts</a:t>
            </a:r>
          </a:p>
          <a:p>
            <a:pPr marL="800100" lvl="1" indent="-342900" algn="l">
              <a:lnSpc>
                <a:spcPct val="100000"/>
              </a:lnSpc>
              <a:buClr>
                <a:srgbClr val="114579"/>
              </a:buClr>
              <a:buFont typeface="Arial" pitchFamily="34" charset="0"/>
              <a:buChar char="•"/>
            </a:pPr>
            <a:r>
              <a:rPr lang="nl-NL" sz="2000" dirty="0">
                <a:solidFill>
                  <a:srgbClr val="0070C0"/>
                </a:solidFill>
                <a:latin typeface="+mj-lt"/>
              </a:rPr>
              <a:t>Bellen bij koorts man (38 graden of hoger) en start direct met 4x daags 1000 mg paracetamol</a:t>
            </a:r>
          </a:p>
          <a:p>
            <a:pPr marL="342900" indent="-342900">
              <a:lnSpc>
                <a:spcPct val="90000"/>
              </a:lnSpc>
              <a:buClr>
                <a:srgbClr val="114579"/>
              </a:buClr>
              <a:buFont typeface="Arial" pitchFamily="34" charset="0"/>
              <a:buChar char="•"/>
            </a:pPr>
            <a:endParaRPr lang="nl-NL" dirty="0">
              <a:solidFill>
                <a:schemeClr val="tx2"/>
              </a:solidFill>
            </a:endParaRPr>
          </a:p>
          <a:p>
            <a:endParaRPr lang="nl-NL" dirty="0">
              <a:solidFill>
                <a:schemeClr val="tx2"/>
              </a:solidFill>
            </a:endParaRPr>
          </a:p>
        </p:txBody>
      </p:sp>
      <p:pic>
        <p:nvPicPr>
          <p:cNvPr id="4" name="Picture 9" descr="semenpotjes groot"/>
          <p:cNvPicPr>
            <a:picLocks noChangeAspect="1" noChangeArrowheads="1"/>
          </p:cNvPicPr>
          <p:nvPr/>
        </p:nvPicPr>
        <p:blipFill>
          <a:blip r:embed="rId3"/>
          <a:srcRect/>
          <a:stretch>
            <a:fillRect/>
          </a:stretch>
        </p:blipFill>
        <p:spPr bwMode="auto">
          <a:xfrm>
            <a:off x="7993592" y="828689"/>
            <a:ext cx="3229300" cy="2332860"/>
          </a:xfrm>
          <a:prstGeom prst="rect">
            <a:avLst/>
          </a:prstGeom>
          <a:noFill/>
          <a:ln w="9525">
            <a:noFill/>
            <a:miter lim="800000"/>
            <a:headEnd/>
            <a:tailEnd/>
          </a:ln>
        </p:spPr>
      </p:pic>
      <p:pic>
        <p:nvPicPr>
          <p:cNvPr id="5" name="Picture 8" descr="_23"/>
          <p:cNvPicPr>
            <a:picLocks noChangeAspect="1" noChangeArrowheads="1"/>
          </p:cNvPicPr>
          <p:nvPr/>
        </p:nvPicPr>
        <p:blipFill>
          <a:blip r:embed="rId4"/>
          <a:srcRect/>
          <a:stretch>
            <a:fillRect/>
          </a:stretch>
        </p:blipFill>
        <p:spPr bwMode="auto">
          <a:xfrm>
            <a:off x="7993593" y="3429000"/>
            <a:ext cx="3229299" cy="2371256"/>
          </a:xfrm>
          <a:prstGeom prst="rect">
            <a:avLst/>
          </a:prstGeom>
          <a:noFill/>
          <a:ln w="9525">
            <a:noFill/>
            <a:miter lim="800000"/>
            <a:headEnd/>
            <a:tailEnd/>
          </a:ln>
        </p:spPr>
      </p:pic>
    </p:spTree>
    <p:extLst>
      <p:ext uri="{BB962C8B-B14F-4D97-AF65-F5344CB8AC3E}">
        <p14:creationId xmlns:p14="http://schemas.microsoft.com/office/powerpoint/2010/main" val="332872058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78194" y="1246543"/>
            <a:ext cx="8037791" cy="5247467"/>
          </a:xfrm>
        </p:spPr>
        <p:txBody>
          <a:bodyPr/>
          <a:lstStyle/>
          <a:p>
            <a:r>
              <a:rPr lang="nl-NL" sz="2000" dirty="0">
                <a:solidFill>
                  <a:srgbClr val="0070C0"/>
                </a:solidFill>
                <a:latin typeface="+mj-lt"/>
              </a:rPr>
              <a:t>Duur behandeling totaal 40 min. </a:t>
            </a:r>
          </a:p>
          <a:p>
            <a:r>
              <a:rPr lang="nl-NL" sz="2000" dirty="0">
                <a:solidFill>
                  <a:srgbClr val="0070C0"/>
                </a:solidFill>
                <a:latin typeface="+mj-lt"/>
              </a:rPr>
              <a:t>Aanprikken eierstokken slechts enkele minuten.</a:t>
            </a:r>
          </a:p>
          <a:p>
            <a:br>
              <a:rPr lang="nl-NL" sz="2000" u="sng" dirty="0">
                <a:solidFill>
                  <a:srgbClr val="0070C0"/>
                </a:solidFill>
                <a:latin typeface="+mj-lt"/>
              </a:rPr>
            </a:br>
            <a:r>
              <a:rPr lang="nl-NL" sz="2000" u="sng" dirty="0">
                <a:solidFill>
                  <a:srgbClr val="0070C0"/>
                </a:solidFill>
                <a:latin typeface="+mj-lt"/>
              </a:rPr>
              <a:t>Twee onderdelen:</a:t>
            </a:r>
          </a:p>
          <a:p>
            <a:r>
              <a:rPr lang="nl-NL" sz="2000" dirty="0">
                <a:solidFill>
                  <a:srgbClr val="0070C0"/>
                </a:solidFill>
                <a:latin typeface="+mj-lt"/>
              </a:rPr>
              <a:t>1. Speculum inbrengen, zetten van lokale verdoving</a:t>
            </a:r>
          </a:p>
          <a:p>
            <a:r>
              <a:rPr lang="nl-NL" sz="2000" dirty="0">
                <a:solidFill>
                  <a:srgbClr val="0070C0"/>
                </a:solidFill>
                <a:latin typeface="+mj-lt"/>
              </a:rPr>
              <a:t>2. Echogeleide punctie</a:t>
            </a:r>
          </a:p>
          <a:p>
            <a:endParaRPr lang="nl-NL" sz="2000" dirty="0">
              <a:solidFill>
                <a:srgbClr val="0070C0"/>
              </a:solidFill>
              <a:latin typeface="+mj-lt"/>
            </a:endParaRPr>
          </a:p>
          <a:p>
            <a:r>
              <a:rPr lang="nl-NL" sz="2000" dirty="0">
                <a:solidFill>
                  <a:srgbClr val="0070C0"/>
                </a:solidFill>
                <a:latin typeface="+mj-lt"/>
              </a:rPr>
              <a:t>Vaginale ingreep. Vocht uit eiblaasjes wordt opgezogen en opgevangen</a:t>
            </a:r>
          </a:p>
          <a:p>
            <a:r>
              <a:rPr lang="nl-NL" sz="2000" dirty="0">
                <a:solidFill>
                  <a:srgbClr val="0070C0"/>
                </a:solidFill>
                <a:latin typeface="+mj-lt"/>
              </a:rPr>
              <a:t>in reageerbuisjes.</a:t>
            </a:r>
          </a:p>
          <a:p>
            <a:endParaRPr lang="nl-NL" sz="2000" dirty="0">
              <a:solidFill>
                <a:srgbClr val="0070C0"/>
              </a:solidFill>
              <a:latin typeface="+mj-lt"/>
            </a:endParaRPr>
          </a:p>
          <a:p>
            <a:r>
              <a:rPr lang="nl-NL" sz="2000" u="sng" dirty="0">
                <a:solidFill>
                  <a:srgbClr val="0070C0"/>
                </a:solidFill>
                <a:latin typeface="+mj-lt"/>
              </a:rPr>
              <a:t>Pijnstillingsopties:</a:t>
            </a:r>
          </a:p>
          <a:p>
            <a:pPr marL="342900" indent="-342900">
              <a:buFontTx/>
              <a:buChar char="-"/>
            </a:pPr>
            <a:r>
              <a:rPr lang="nl-NL" sz="2000" dirty="0">
                <a:solidFill>
                  <a:srgbClr val="0070C0"/>
                </a:solidFill>
                <a:latin typeface="+mj-lt"/>
              </a:rPr>
              <a:t>Paracetamol, Diclofenac en lokale vaginale verdoving (standaard) </a:t>
            </a:r>
          </a:p>
          <a:p>
            <a:r>
              <a:rPr lang="nl-NL" sz="2000" i="1" dirty="0">
                <a:solidFill>
                  <a:srgbClr val="0070C0"/>
                </a:solidFill>
                <a:latin typeface="+mj-lt"/>
              </a:rPr>
              <a:t>Eventueel extra: </a:t>
            </a:r>
          </a:p>
          <a:p>
            <a:pPr marL="342900" indent="-342900">
              <a:buFontTx/>
              <a:buChar char="-"/>
            </a:pPr>
            <a:r>
              <a:rPr lang="nl-NL" sz="2000" dirty="0">
                <a:solidFill>
                  <a:srgbClr val="0070C0"/>
                </a:solidFill>
                <a:latin typeface="+mj-lt"/>
              </a:rPr>
              <a:t>Lichte sedatie (morfine via infuus)</a:t>
            </a:r>
          </a:p>
          <a:p>
            <a:pPr marL="342900" indent="-342900">
              <a:buFontTx/>
              <a:buChar char="-"/>
            </a:pPr>
            <a:r>
              <a:rPr lang="nl-NL" sz="2000" dirty="0">
                <a:solidFill>
                  <a:srgbClr val="0070C0"/>
                </a:solidFill>
                <a:latin typeface="+mj-lt"/>
              </a:rPr>
              <a:t>Diepe sedatie (roesje op OK)</a:t>
            </a:r>
          </a:p>
          <a:p>
            <a:pPr marL="342900" indent="-342900">
              <a:buFontTx/>
              <a:buChar char="-"/>
            </a:pPr>
            <a:endParaRPr lang="nl-NL" sz="2000" dirty="0">
              <a:solidFill>
                <a:srgbClr val="0070C0"/>
              </a:solidFill>
              <a:latin typeface="+mj-lt"/>
            </a:endParaRPr>
          </a:p>
          <a:p>
            <a:r>
              <a:rPr lang="nl-NL" sz="2000" dirty="0">
                <a:solidFill>
                  <a:srgbClr val="0070C0"/>
                </a:solidFill>
                <a:latin typeface="+mj-lt"/>
              </a:rPr>
              <a:t>Alleen bij diepe sedatie is het nodig om nuchter te zijn.</a:t>
            </a:r>
          </a:p>
          <a:p>
            <a:endParaRPr lang="nl-NL" sz="2000" dirty="0">
              <a:solidFill>
                <a:srgbClr val="0070C0"/>
              </a:solidFill>
              <a:latin typeface="+mj-lt"/>
            </a:endParaRPr>
          </a:p>
          <a:p>
            <a:r>
              <a:rPr lang="nl-NL" sz="2000" dirty="0">
                <a:solidFill>
                  <a:srgbClr val="0070C0"/>
                </a:solidFill>
                <a:latin typeface="+mj-lt"/>
              </a:rPr>
              <a:t>Neem iemand mee naar de punctie (niet alleen naar huis).</a:t>
            </a:r>
          </a:p>
          <a:p>
            <a:endParaRPr lang="nl-NL" sz="2000" dirty="0">
              <a:solidFill>
                <a:srgbClr val="0070C0"/>
              </a:solidFill>
              <a:latin typeface="+mj-lt"/>
            </a:endParaRPr>
          </a:p>
          <a:p>
            <a:endParaRPr lang="nl-NL" sz="2000" dirty="0">
              <a:latin typeface="+mj-lt"/>
            </a:endParaRPr>
          </a:p>
          <a:p>
            <a:endParaRPr lang="nl-NL" sz="2000" dirty="0">
              <a:latin typeface="+mj-lt"/>
            </a:endParaRPr>
          </a:p>
          <a:p>
            <a:endParaRPr lang="nl-NL" sz="2000" dirty="0">
              <a:latin typeface="+mj-lt"/>
            </a:endParaRPr>
          </a:p>
          <a:p>
            <a:endParaRPr lang="nl-NL" sz="2000" dirty="0">
              <a:latin typeface="+mj-lt"/>
            </a:endParaRPr>
          </a:p>
        </p:txBody>
      </p:sp>
      <p:sp>
        <p:nvSpPr>
          <p:cNvPr id="4" name="Titel 3"/>
          <p:cNvSpPr>
            <a:spLocks noGrp="1"/>
          </p:cNvSpPr>
          <p:nvPr>
            <p:ph type="title"/>
          </p:nvPr>
        </p:nvSpPr>
        <p:spPr>
          <a:xfrm>
            <a:off x="612880" y="584643"/>
            <a:ext cx="10057680" cy="817022"/>
          </a:xfrm>
        </p:spPr>
        <p:txBody>
          <a:bodyPr/>
          <a:lstStyle/>
          <a:p>
            <a:r>
              <a:rPr lang="nl-NL" sz="3200" b="0" dirty="0">
                <a:latin typeface="+mj-lt"/>
                <a:cs typeface="Segoe UI" panose="020B0502040204020203" pitchFamily="34" charset="0"/>
              </a:rPr>
              <a:t>Follikelpunctie</a:t>
            </a:r>
          </a:p>
        </p:txBody>
      </p:sp>
      <p:pic>
        <p:nvPicPr>
          <p:cNvPr id="5" name="Picture 24" descr="ivf-fp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730" y="428501"/>
            <a:ext cx="3229416" cy="308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140"/>
          <a:stretch/>
        </p:blipFill>
        <p:spPr bwMode="auto">
          <a:xfrm>
            <a:off x="8229598" y="3573379"/>
            <a:ext cx="3657679" cy="25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8679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9256" r="-2" b="28985"/>
          <a:stretch/>
        </p:blipFill>
        <p:spPr bwMode="auto">
          <a:xfrm>
            <a:off x="6242052" y="10"/>
            <a:ext cx="5949948" cy="5504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619125" y="457495"/>
            <a:ext cx="5330825" cy="659242"/>
          </a:xfrm>
        </p:spPr>
        <p:txBody>
          <a:bodyPr anchor="t">
            <a:normAutofit/>
          </a:bodyPr>
          <a:lstStyle/>
          <a:p>
            <a:r>
              <a:rPr lang="nl-NL" sz="3200" dirty="0"/>
              <a:t>Na de punctie </a:t>
            </a:r>
          </a:p>
        </p:txBody>
      </p:sp>
      <p:sp>
        <p:nvSpPr>
          <p:cNvPr id="2" name="Tijdelijke aanduiding voor inhoud 1"/>
          <p:cNvSpPr>
            <a:spLocks noGrp="1"/>
          </p:cNvSpPr>
          <p:nvPr>
            <p:ph type="body" sz="quarter" idx="10"/>
          </p:nvPr>
        </p:nvSpPr>
        <p:spPr>
          <a:xfrm>
            <a:off x="619125" y="1476374"/>
            <a:ext cx="5476875" cy="4320000"/>
          </a:xfrm>
        </p:spPr>
        <p:txBody>
          <a:bodyPr anchor="t">
            <a:normAutofit/>
          </a:bodyPr>
          <a:lstStyle/>
          <a:p>
            <a:pPr marL="342900" indent="-342900">
              <a:spcAft>
                <a:spcPts val="600"/>
              </a:spcAft>
              <a:buFont typeface="Arial" panose="020B0604020202020204" pitchFamily="34" charset="0"/>
              <a:buChar char="•"/>
            </a:pPr>
            <a:r>
              <a:rPr lang="nl-NL" sz="2000" b="0" dirty="0">
                <a:solidFill>
                  <a:srgbClr val="0070C0"/>
                </a:solidFill>
                <a:latin typeface="+mj-lt"/>
              </a:rPr>
              <a:t>Korte observatie in de uitrustkamer (+/- 20 min)</a:t>
            </a:r>
          </a:p>
          <a:p>
            <a:pPr marL="342900" indent="-342900">
              <a:spcAft>
                <a:spcPts val="600"/>
              </a:spcAft>
              <a:buFont typeface="Arial" panose="020B0604020202020204" pitchFamily="34" charset="0"/>
              <a:buChar char="•"/>
            </a:pPr>
            <a:r>
              <a:rPr lang="nl-NL" sz="2000" b="0" dirty="0">
                <a:solidFill>
                  <a:srgbClr val="0070C0"/>
                </a:solidFill>
                <a:latin typeface="+mj-lt"/>
              </a:rPr>
              <a:t>Lezen van instructies na punctie</a:t>
            </a:r>
          </a:p>
          <a:p>
            <a:pPr marL="342900" indent="-342900">
              <a:spcAft>
                <a:spcPts val="600"/>
              </a:spcAft>
              <a:buFont typeface="Arial" panose="020B0604020202020204" pitchFamily="34" charset="0"/>
              <a:buChar char="•"/>
            </a:pPr>
            <a:r>
              <a:rPr lang="nl-NL" sz="2000" b="0" dirty="0">
                <a:solidFill>
                  <a:srgbClr val="0070C0"/>
                </a:solidFill>
                <a:latin typeface="+mj-lt"/>
              </a:rPr>
              <a:t>Uitslag aantal gevonden eicellen </a:t>
            </a:r>
          </a:p>
          <a:p>
            <a:pPr marL="342900" indent="-342900">
              <a:spcAft>
                <a:spcPts val="600"/>
              </a:spcAft>
              <a:buFont typeface="Arial" panose="020B0604020202020204" pitchFamily="34" charset="0"/>
              <a:buChar char="•"/>
            </a:pPr>
            <a:r>
              <a:rPr lang="nl-NL" sz="2000" b="0" dirty="0">
                <a:solidFill>
                  <a:srgbClr val="0070C0"/>
                </a:solidFill>
                <a:latin typeface="+mj-lt"/>
              </a:rPr>
              <a:t>Uitslag semen indien van toepassing</a:t>
            </a:r>
          </a:p>
          <a:p>
            <a:pPr marL="342900" indent="-342900">
              <a:spcAft>
                <a:spcPts val="600"/>
              </a:spcAft>
              <a:buFont typeface="Arial" panose="020B0604020202020204" pitchFamily="34" charset="0"/>
              <a:buChar char="•"/>
            </a:pPr>
            <a:r>
              <a:rPr lang="nl-NL" sz="2000" b="0" dirty="0">
                <a:solidFill>
                  <a:srgbClr val="0070C0"/>
                </a:solidFill>
                <a:latin typeface="+mj-lt"/>
              </a:rPr>
              <a:t>Dag van de punctie (en voorkeur dag daarna) niet werken en rust nemen</a:t>
            </a:r>
          </a:p>
          <a:p>
            <a:pPr marL="342900" indent="-342900">
              <a:spcAft>
                <a:spcPts val="600"/>
              </a:spcAft>
              <a:buFont typeface="Arial" panose="020B0604020202020204" pitchFamily="34" charset="0"/>
              <a:buChar char="•"/>
            </a:pPr>
            <a:r>
              <a:rPr lang="nl-NL" sz="2000" b="0" dirty="0">
                <a:solidFill>
                  <a:srgbClr val="0070C0"/>
                </a:solidFill>
                <a:latin typeface="+mj-lt"/>
              </a:rPr>
              <a:t>Herstel wisselt per vrouw</a:t>
            </a:r>
          </a:p>
          <a:p>
            <a:pPr>
              <a:spcAft>
                <a:spcPts val="600"/>
              </a:spcAft>
            </a:pPr>
            <a:endParaRPr lang="nl-NL" sz="2000" b="0" dirty="0">
              <a:solidFill>
                <a:srgbClr val="0070C0"/>
              </a:solidFill>
              <a:latin typeface="+mj-lt"/>
            </a:endParaRPr>
          </a:p>
          <a:p>
            <a:pPr>
              <a:spcAft>
                <a:spcPts val="600"/>
              </a:spcAft>
            </a:pPr>
            <a:endParaRPr lang="nl-NL" sz="2000" b="0" dirty="0">
              <a:solidFill>
                <a:srgbClr val="0070C0"/>
              </a:solidFill>
              <a:latin typeface="+mj-lt"/>
            </a:endParaRPr>
          </a:p>
          <a:p>
            <a:pPr marL="342900" indent="-342900">
              <a:spcAft>
                <a:spcPts val="600"/>
              </a:spcAft>
              <a:buFont typeface="Arial" panose="020B0604020202020204" pitchFamily="34" charset="0"/>
              <a:buChar char="•"/>
            </a:pP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22435209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91651" y="388620"/>
            <a:ext cx="7402748" cy="667890"/>
          </a:xfrm>
        </p:spPr>
        <p:txBody>
          <a:bodyPr/>
          <a:lstStyle/>
          <a:p>
            <a:r>
              <a:rPr lang="nl-NL" sz="3200" b="0" dirty="0">
                <a:solidFill>
                  <a:srgbClr val="FC6039"/>
                </a:solidFill>
                <a:latin typeface="+mj-lt"/>
              </a:rPr>
              <a:t>Medicatie na punctie</a:t>
            </a:r>
          </a:p>
        </p:txBody>
      </p:sp>
      <p:sp>
        <p:nvSpPr>
          <p:cNvPr id="3" name="Ondertitel 2"/>
          <p:cNvSpPr>
            <a:spLocks noGrp="1"/>
          </p:cNvSpPr>
          <p:nvPr>
            <p:ph type="subTitle" idx="1"/>
          </p:nvPr>
        </p:nvSpPr>
        <p:spPr>
          <a:xfrm>
            <a:off x="514716" y="1579579"/>
            <a:ext cx="8907076" cy="2755542"/>
          </a:xfrm>
        </p:spPr>
        <p:txBody>
          <a:bodyPr/>
          <a:lstStyle/>
          <a:p>
            <a:pPr eaLnBrk="1" hangingPunct="1">
              <a:buClr>
                <a:srgbClr val="B0DDF4"/>
              </a:buClr>
            </a:pPr>
            <a:r>
              <a:rPr lang="nl-NL" dirty="0">
                <a:solidFill>
                  <a:srgbClr val="0070C0"/>
                </a:solidFill>
                <a:latin typeface="+mj-lt"/>
              </a:rPr>
              <a:t>Welke:		progesteron (Utrogestan), vaginale capsules</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Effect:		ondersteuning baarmoederslijmvlies</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Wanneer:	start avond van punctie met eerste capsule</a:t>
            </a:r>
          </a:p>
          <a:p>
            <a:pPr eaLnBrk="1" hangingPunct="1">
              <a:buClr>
                <a:srgbClr val="B0DDF4"/>
              </a:buClr>
            </a:pPr>
            <a:r>
              <a:rPr lang="nl-NL" dirty="0">
                <a:solidFill>
                  <a:srgbClr val="0070C0"/>
                </a:solidFill>
                <a:latin typeface="+mj-lt"/>
              </a:rPr>
              <a:t>		hierna 3 keer per dag één capsule t/m 14 dagen na punctie</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Bijwerkingen: 	vaginale afscheiding, hoofdpijn, maag-darmklachten, 			gevoelige borsten, vermoeidheid. Kan rijvaardigheid beïnvloeden.</a:t>
            </a:r>
          </a:p>
          <a:p>
            <a:pPr eaLnBrk="1" hangingPunct="1">
              <a:buClr>
                <a:srgbClr val="B0DDF4"/>
              </a:buClr>
            </a:pPr>
            <a:endParaRPr lang="nl-NL" dirty="0">
              <a:solidFill>
                <a:srgbClr val="0070C0"/>
              </a:solidFill>
              <a:latin typeface="+mj-lt"/>
            </a:endParaRPr>
          </a:p>
          <a:p>
            <a:pPr eaLnBrk="1" hangingPunct="1">
              <a:buClr>
                <a:srgbClr val="B0DDF4"/>
              </a:buClr>
            </a:pPr>
            <a:r>
              <a:rPr lang="nl-NL" dirty="0">
                <a:solidFill>
                  <a:srgbClr val="0070C0"/>
                </a:solidFill>
                <a:latin typeface="+mj-lt"/>
              </a:rPr>
              <a:t>Advies: 		niet inwendig (vagina) wassen </a:t>
            </a:r>
          </a:p>
          <a:p>
            <a:endParaRPr lang="nl-NL"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731" y="3797451"/>
            <a:ext cx="3495404" cy="2313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50882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F3A6-7D5B-1AB9-78CC-61D573DF3B59}"/>
              </a:ext>
            </a:extLst>
          </p:cNvPr>
          <p:cNvSpPr>
            <a:spLocks noGrp="1"/>
          </p:cNvSpPr>
          <p:nvPr>
            <p:ph type="title"/>
          </p:nvPr>
        </p:nvSpPr>
        <p:spPr/>
        <p:txBody>
          <a:bodyPr/>
          <a:lstStyle/>
          <a:p>
            <a:r>
              <a:rPr lang="nl-NL" sz="3200" dirty="0"/>
              <a:t>Laboratoriumfase</a:t>
            </a:r>
          </a:p>
        </p:txBody>
      </p:sp>
      <p:sp>
        <p:nvSpPr>
          <p:cNvPr id="3" name="Tijdelijke aanduiding voor tekst 2">
            <a:extLst>
              <a:ext uri="{FF2B5EF4-FFF2-40B4-BE49-F238E27FC236}">
                <a16:creationId xmlns:a16="http://schemas.microsoft.com/office/drawing/2014/main" id="{85F100E8-5B5F-B244-EBBC-0D9B37389DBE}"/>
              </a:ext>
            </a:extLst>
          </p:cNvPr>
          <p:cNvSpPr>
            <a:spLocks noGrp="1"/>
          </p:cNvSpPr>
          <p:nvPr>
            <p:ph type="body" sz="quarter" idx="11"/>
          </p:nvPr>
        </p:nvSpPr>
        <p:spPr/>
        <p:txBody>
          <a:bodyPr/>
          <a:lstStyle/>
          <a:p>
            <a:endParaRPr lang="nl-NL" sz="2000" b="0" dirty="0">
              <a:solidFill>
                <a:srgbClr val="0070C0"/>
              </a:solidFill>
            </a:endParaRPr>
          </a:p>
          <a:p>
            <a:r>
              <a:rPr lang="nl-NL" sz="2000" b="0" dirty="0">
                <a:solidFill>
                  <a:srgbClr val="0070C0"/>
                </a:solidFill>
              </a:rPr>
              <a:t>Het is normaal dat er in iedere fase van de behandeling iets afvalt. Voorbeeld:</a:t>
            </a:r>
          </a:p>
          <a:p>
            <a:endParaRPr lang="nl-NL" sz="2000" b="0" dirty="0">
              <a:solidFill>
                <a:srgbClr val="0070C0"/>
              </a:solidFill>
            </a:endParaRPr>
          </a:p>
          <a:p>
            <a:r>
              <a:rPr lang="nl-NL" sz="2000" b="0" dirty="0">
                <a:solidFill>
                  <a:srgbClr val="0070C0"/>
                </a:solidFill>
              </a:rPr>
              <a:t>10 follikels</a:t>
            </a:r>
          </a:p>
          <a:p>
            <a:r>
              <a:rPr lang="nl-NL" sz="2000" b="0" dirty="0">
                <a:solidFill>
                  <a:srgbClr val="0070C0"/>
                </a:solidFill>
              </a:rPr>
              <a:t>8 eicellen </a:t>
            </a:r>
          </a:p>
          <a:p>
            <a:r>
              <a:rPr lang="nl-NL" sz="2000" b="0" dirty="0">
                <a:solidFill>
                  <a:srgbClr val="0070C0"/>
                </a:solidFill>
              </a:rPr>
              <a:t>5x bevruchte eicel</a:t>
            </a:r>
          </a:p>
          <a:p>
            <a:endParaRPr lang="nl-NL" sz="2000" b="0" dirty="0">
              <a:solidFill>
                <a:srgbClr val="0070C0"/>
              </a:solidFill>
            </a:endParaRPr>
          </a:p>
          <a:p>
            <a:r>
              <a:rPr lang="nl-NL" sz="2000" b="0" dirty="0">
                <a:solidFill>
                  <a:srgbClr val="0070C0"/>
                </a:solidFill>
              </a:rPr>
              <a:t>4 geschikte embryo’s:</a:t>
            </a:r>
          </a:p>
          <a:p>
            <a:r>
              <a:rPr lang="nl-NL" sz="2000" b="0" dirty="0">
                <a:solidFill>
                  <a:srgbClr val="0070C0"/>
                </a:solidFill>
              </a:rPr>
              <a:t>1 embryo om drie dagen na punctie terug te plaatsen (vers embryo)</a:t>
            </a:r>
          </a:p>
          <a:p>
            <a:r>
              <a:rPr lang="nl-NL" sz="2000" b="0" dirty="0">
                <a:solidFill>
                  <a:srgbClr val="0070C0"/>
                </a:solidFill>
              </a:rPr>
              <a:t>1x cryo embryo (ingevroren embryo) </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64601101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6322" y="444586"/>
            <a:ext cx="10057680" cy="817022"/>
          </a:xfrm>
        </p:spPr>
        <p:txBody>
          <a:bodyPr/>
          <a:lstStyle/>
          <a:p>
            <a:r>
              <a:rPr lang="nl-NL" sz="3200" b="0" dirty="0">
                <a:solidFill>
                  <a:srgbClr val="FC6039"/>
                </a:solidFill>
                <a:latin typeface="+mj-lt"/>
                <a:ea typeface="Segoe UI" panose="020B0502040204020203" pitchFamily="34" charset="0"/>
                <a:cs typeface="Segoe UI" panose="020B0502040204020203" pitchFamily="34" charset="0"/>
              </a:rPr>
              <a:t>Beoordeling van de embryokwaliteit</a:t>
            </a:r>
          </a:p>
        </p:txBody>
      </p:sp>
      <p:cxnSp>
        <p:nvCxnSpPr>
          <p:cNvPr id="6" name="Straight Connector 5"/>
          <p:cNvCxnSpPr/>
          <p:nvPr/>
        </p:nvCxnSpPr>
        <p:spPr>
          <a:xfrm flipV="1">
            <a:off x="1651907" y="1565796"/>
            <a:ext cx="8666011" cy="11534"/>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1713518" y="2823145"/>
            <a:ext cx="8666011" cy="11534"/>
          </a:xfrm>
          <a:prstGeom prst="line">
            <a:avLst/>
          </a:prstGeom>
          <a:ln w="476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060295" y="2625472"/>
            <a:ext cx="8611202" cy="3717877"/>
          </a:xfrm>
          <a:prstGeom prst="rect">
            <a:avLst/>
          </a:prstGeom>
        </p:spPr>
        <p:txBody>
          <a:bodyPr wrap="square">
            <a:spAutoFit/>
          </a:bodyPr>
          <a:lstStyle/>
          <a:p>
            <a:pPr eaLnBrk="1" hangingPunct="1">
              <a:lnSpc>
                <a:spcPct val="120000"/>
              </a:lnSpc>
            </a:pPr>
            <a:r>
              <a:rPr lang="nl-NL" b="1" dirty="0">
                <a:solidFill>
                  <a:srgbClr val="0070C0"/>
                </a:solidFill>
                <a:latin typeface="+mj-lt"/>
                <a:ea typeface="Segoe UI" panose="020B0502040204020203" pitchFamily="34" charset="0"/>
                <a:cs typeface="Segoe UI" panose="020B0502040204020203" pitchFamily="34" charset="0"/>
              </a:rPr>
              <a:t>Dag 1</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Beoordeling bevruchting </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Bevruchtingspercentage +/- 65 % van de eicellen</a:t>
            </a:r>
          </a:p>
          <a:p>
            <a:pPr marL="342900" indent="-342900">
              <a:lnSpc>
                <a:spcPct val="120000"/>
              </a:lnSpc>
              <a:buFont typeface="Arial" panose="020B0604020202020204" pitchFamily="34" charset="0"/>
              <a:buChar char="•"/>
            </a:pPr>
            <a:r>
              <a:rPr lang="nl-NL" dirty="0">
                <a:solidFill>
                  <a:srgbClr val="0070C0"/>
                </a:solidFill>
                <a:latin typeface="+mj-lt"/>
                <a:ea typeface="Segoe UI" panose="020B0502040204020203" pitchFamily="34" charset="0"/>
                <a:cs typeface="Segoe UI" panose="020B0502040204020203" pitchFamily="34" charset="0"/>
              </a:rPr>
              <a:t>Geheel geen bevruchting: +/- 5-7% van de puncties</a:t>
            </a:r>
            <a:endParaRPr lang="nl-NL" b="1" dirty="0">
              <a:solidFill>
                <a:srgbClr val="0070C0"/>
              </a:solidFill>
              <a:latin typeface="+mj-lt"/>
              <a:ea typeface="Segoe UI" panose="020B0502040204020203" pitchFamily="34" charset="0"/>
              <a:cs typeface="Segoe UI" panose="020B0502040204020203" pitchFamily="34" charset="0"/>
            </a:endParaRPr>
          </a:p>
          <a:p>
            <a:pPr>
              <a:lnSpc>
                <a:spcPct val="120000"/>
              </a:lnSpc>
            </a:pPr>
            <a:r>
              <a:rPr lang="nl-NL" b="1" dirty="0">
                <a:solidFill>
                  <a:srgbClr val="0070C0"/>
                </a:solidFill>
                <a:latin typeface="+mj-lt"/>
                <a:ea typeface="Segoe UI" panose="020B0502040204020203" pitchFamily="34" charset="0"/>
                <a:cs typeface="Segoe UI" panose="020B0502040204020203" pitchFamily="34" charset="0"/>
              </a:rPr>
              <a:t>Dag 3</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Embryo’s worden beoordeeld of deze geschikt zijn voor een terugplaatsing.  U krijgt tussen 11:00 en 12:00 uur een sms over het tijdstip van terugplaatsing. </a:t>
            </a:r>
          </a:p>
          <a:p>
            <a:pPr>
              <a:lnSpc>
                <a:spcPct val="120000"/>
              </a:lnSpc>
            </a:pPr>
            <a:r>
              <a:rPr lang="nl-NL" b="1" dirty="0">
                <a:solidFill>
                  <a:srgbClr val="0070C0"/>
                </a:solidFill>
                <a:latin typeface="+mj-lt"/>
                <a:ea typeface="Segoe UI" panose="020B0502040204020203" pitchFamily="34" charset="0"/>
                <a:cs typeface="Segoe UI" panose="020B0502040204020203" pitchFamily="34" charset="0"/>
              </a:rPr>
              <a:t>Dag 4 </a:t>
            </a:r>
          </a:p>
          <a:p>
            <a:pPr>
              <a:lnSpc>
                <a:spcPct val="120000"/>
              </a:lnSpc>
            </a:pPr>
            <a:r>
              <a:rPr lang="nl-NL" dirty="0">
                <a:solidFill>
                  <a:srgbClr val="0070C0"/>
                </a:solidFill>
                <a:latin typeface="+mj-lt"/>
                <a:ea typeface="Segoe UI" panose="020B0502040204020203" pitchFamily="34" charset="0"/>
                <a:cs typeface="Segoe UI" panose="020B0502040204020203" pitchFamily="34" charset="0"/>
              </a:rPr>
              <a:t>Eventuele resterende embryo’s worden beoordeeld of deze geschikt zijn om in te vriezen (brief met uitslag binnen 5 werkdagen in patiëntportaal). </a:t>
            </a:r>
          </a:p>
          <a:p>
            <a:pPr marL="800100" lvl="1" indent="-342900">
              <a:lnSpc>
                <a:spcPct val="120000"/>
              </a:lnSpc>
              <a:buFont typeface="Arial" pitchFamily="34" charset="0"/>
              <a:buChar char="•"/>
            </a:pPr>
            <a:endParaRPr lang="nl-NL"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 name="Groep 3"/>
          <p:cNvGrpSpPr/>
          <p:nvPr/>
        </p:nvGrpSpPr>
        <p:grpSpPr>
          <a:xfrm>
            <a:off x="1060295" y="1220770"/>
            <a:ext cx="8733506" cy="1008000"/>
            <a:chOff x="171033" y="1840422"/>
            <a:chExt cx="8733506" cy="1008000"/>
          </a:xfrm>
        </p:grpSpPr>
        <p:pic>
          <p:nvPicPr>
            <p:cNvPr id="20" name="Picture 2" descr="&lt;p&gt;&lt;strong&gt;Figure 87&lt;/strong&gt;&lt;/p&gt;&#10;&#10;&lt;p&gt;A zygote at 18.5 h generated by standard insemination using frozen/thawed ejaculated sperm (400× magnification). The two PNs are centrally located: one is slightly larger than the other. NPBs are of the same size, but different in number and are aggregated at adjacent borders of each PN. The ZP appears thick. It was transferred but failed to implant.&lt;/p&gt;">
              <a:extLst>
                <a:ext uri="{FF2B5EF4-FFF2-40B4-BE49-F238E27FC236}">
                  <a16:creationId xmlns:a16="http://schemas.microsoft.com/office/drawing/2014/main" id="{D2B9D7D4-B02C-462F-BE53-E1731B5269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26" r="8575"/>
            <a:stretch/>
          </p:blipFill>
          <p:spPr bwMode="auto">
            <a:xfrm>
              <a:off x="171033" y="1840422"/>
              <a:ext cx="137194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t;p&gt;&lt;strong&gt;Figure 243&lt;/strong&gt;&lt;/p&gt;&#10;&#10;&lt;p&gt;A 2-cell embryo with evenly sized blastomeres and no fragmentation on Day 2. The blastomeres are stage-specific cell size. The embryo was transferred but did not result in a pregnancy.&lt;/p&gt;">
              <a:extLst>
                <a:ext uri="{FF2B5EF4-FFF2-40B4-BE49-F238E27FC236}">
                  <a16:creationId xmlns:a16="http://schemas.microsoft.com/office/drawing/2014/main" id="{0AE752DD-EDD5-4BE7-B4F7-A95727C4E496}"/>
                </a:ext>
              </a:extLst>
            </p:cNvPr>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1" r="3175"/>
            <a:stretch/>
          </p:blipFill>
          <p:spPr bwMode="auto">
            <a:xfrm>
              <a:off x="1617486" y="1840422"/>
              <a:ext cx="1479623"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t;p&gt;&lt;strong&gt;Figure 244&lt;/strong&gt;&lt;/p&gt;&lt;p&gt;A 4-cell embryo with evenly sized blastomeres and no fragmentation on Day 2. The blastomeres are stage-specific cell size. Notice the clover shape arrangement of the blastomeres. It was transferred and implanted.&lt;/p&gt;">
              <a:extLst>
                <a:ext uri="{FF2B5EF4-FFF2-40B4-BE49-F238E27FC236}">
                  <a16:creationId xmlns:a16="http://schemas.microsoft.com/office/drawing/2014/main" id="{727D2F0E-199F-4FF9-8C94-538656FF5BAF}"/>
                </a:ext>
              </a:extLst>
            </p:cNvPr>
            <p:cNvPicPr>
              <a:picLocks noChangeAspect="1" noChangeArrowheads="1"/>
            </p:cNvPicPr>
            <p:nvPr/>
          </p:nvPicPr>
          <p:blipFill>
            <a:blip r:embed="rId5" cstate="print">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71622" y="1840422"/>
              <a:ext cx="1619792"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lt;p&gt;&lt;strong&gt;Figure 245&lt;/strong&gt;&lt;/p&gt;&lt;p&gt;An 8-cell embryo with evenly sized blastomeres and no fragmentation on Day 3. The blastomeres are stage-specific cell size. It was transferred and resulted in a pregnancy.&lt;/p&gt;">
              <a:extLst>
                <a:ext uri="{FF2B5EF4-FFF2-40B4-BE49-F238E27FC236}">
                  <a16:creationId xmlns:a16="http://schemas.microsoft.com/office/drawing/2014/main" id="{C0499777-3C68-4C38-BCC4-B7A314484A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rcRect l="20250" t="17618" r="28011" b="6135"/>
            <a:stretch/>
          </p:blipFill>
          <p:spPr bwMode="auto">
            <a:xfrm>
              <a:off x="4865927" y="1840422"/>
              <a:ext cx="114066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lt;p&gt;&lt;strong&gt;Figure 297&lt;/strong&gt;&lt;/p&gt;&lt;p&gt;A morula of good quality. All blastomeres have been included in the compaction process and individual cells are no longer evident.&lt;/p&gt;">
              <a:extLst>
                <a:ext uri="{FF2B5EF4-FFF2-40B4-BE49-F238E27FC236}">
                  <a16:creationId xmlns:a16="http://schemas.microsoft.com/office/drawing/2014/main" id="{0AEFAD9A-C8A4-4A8D-92BD-19580ED7B50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7161" t="5131" r="11952" b="6586"/>
            <a:stretch/>
          </p:blipFill>
          <p:spPr bwMode="auto">
            <a:xfrm>
              <a:off x="6081105" y="1840422"/>
              <a:ext cx="1129131" cy="1008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lt;p&gt;&lt;strong&gt;Figure 321&lt;/strong&gt;&lt;/p&gt;&lt;p&gt;Good quality expanded blastocyst (Grade 4:1:1) with a large mushroom-shaped ICM. The blastocyst is now a greater volume than the original volume of the embryo and the ZP is thinned. There appears to be cytoplasmic strings extending from the ICM to the TE. The blastocyst was transferred and implanted.&lt;/p&gt;">
              <a:extLst>
                <a:ext uri="{FF2B5EF4-FFF2-40B4-BE49-F238E27FC236}">
                  <a16:creationId xmlns:a16="http://schemas.microsoft.com/office/drawing/2014/main" id="{35718D9D-3329-4D1D-B417-38FC07332AB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84747" y="1840422"/>
              <a:ext cx="1619792" cy="1008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4">
            <a:extLst>
              <a:ext uri="{FF2B5EF4-FFF2-40B4-BE49-F238E27FC236}">
                <a16:creationId xmlns:a16="http://schemas.microsoft.com/office/drawing/2014/main" id="{03026499-A428-4747-A479-DF18F10CF7BE}"/>
              </a:ext>
            </a:extLst>
          </p:cNvPr>
          <p:cNvSpPr txBox="1"/>
          <p:nvPr/>
        </p:nvSpPr>
        <p:spPr>
          <a:xfrm>
            <a:off x="9671497" y="2225362"/>
            <a:ext cx="2105580" cy="400110"/>
          </a:xfrm>
          <a:prstGeom prst="rect">
            <a:avLst/>
          </a:prstGeom>
          <a:noFill/>
        </p:spPr>
        <p:txBody>
          <a:bodyPr wrap="square" rtlCol="0">
            <a:spAutoFit/>
          </a:bodyPr>
          <a:lstStyle/>
          <a:p>
            <a:r>
              <a:rPr lang="nl-NL" sz="1000" dirty="0">
                <a:solidFill>
                  <a:schemeClr val="tx2"/>
                </a:solidFill>
              </a:rPr>
              <a:t>Atlas of human embryology, ESHRE</a:t>
            </a:r>
          </a:p>
          <a:p>
            <a:r>
              <a:rPr lang="nl-NL" sz="1000" dirty="0">
                <a:solidFill>
                  <a:schemeClr val="tx2"/>
                </a:solidFill>
              </a:rPr>
              <a:t>Atlas.ESHRE.eu</a:t>
            </a:r>
          </a:p>
        </p:txBody>
      </p:sp>
      <p:grpSp>
        <p:nvGrpSpPr>
          <p:cNvPr id="31" name="Groep 30"/>
          <p:cNvGrpSpPr/>
          <p:nvPr/>
        </p:nvGrpSpPr>
        <p:grpSpPr>
          <a:xfrm>
            <a:off x="1195288" y="2194190"/>
            <a:ext cx="8031105" cy="388752"/>
            <a:chOff x="343554" y="2786870"/>
            <a:chExt cx="8031105" cy="388752"/>
          </a:xfrm>
        </p:grpSpPr>
        <p:sp>
          <p:nvSpPr>
            <p:cNvPr id="32" name="TextBox 13"/>
            <p:cNvSpPr txBox="1"/>
            <p:nvPr/>
          </p:nvSpPr>
          <p:spPr>
            <a:xfrm>
              <a:off x="343554" y="2799228"/>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1</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3" name="TextBox 25"/>
            <p:cNvSpPr txBox="1"/>
            <p:nvPr/>
          </p:nvSpPr>
          <p:spPr>
            <a:xfrm>
              <a:off x="3474497" y="28062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2</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Box 26"/>
            <p:cNvSpPr txBox="1"/>
            <p:nvPr/>
          </p:nvSpPr>
          <p:spPr>
            <a:xfrm>
              <a:off x="4935137" y="27925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3</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TextBox 27"/>
            <p:cNvSpPr txBox="1"/>
            <p:nvPr/>
          </p:nvSpPr>
          <p:spPr>
            <a:xfrm>
              <a:off x="6147130" y="280629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4</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28"/>
            <p:cNvSpPr txBox="1"/>
            <p:nvPr/>
          </p:nvSpPr>
          <p:spPr>
            <a:xfrm>
              <a:off x="7587264" y="2786870"/>
              <a:ext cx="787395" cy="369332"/>
            </a:xfrm>
            <a:prstGeom prst="rect">
              <a:avLst/>
            </a:prstGeom>
            <a:noFill/>
          </p:spPr>
          <p:txBody>
            <a:bodyPr wrap="none" rtlCol="0">
              <a:spAutoFit/>
            </a:bodyPr>
            <a:lstStyle/>
            <a:p>
              <a:r>
                <a:rPr lang="nl-NL" dirty="0">
                  <a:solidFill>
                    <a:schemeClr val="tx2"/>
                  </a:solidFill>
                  <a:latin typeface="Segoe UI" panose="020B0502040204020203" pitchFamily="34" charset="0"/>
                  <a:ea typeface="Segoe UI" panose="020B0502040204020203" pitchFamily="34" charset="0"/>
                  <a:cs typeface="Segoe UI" panose="020B0502040204020203" pitchFamily="34" charset="0"/>
                </a:rPr>
                <a:t>Dag 5</a:t>
              </a:r>
              <a:endParaRPr lang="en-US"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884483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 calcmode="lin" valueType="num">
                                      <p:cBhvr additive="base">
                                        <p:cTn id="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anim calcmode="lin" valueType="num">
                                      <p:cBhvr additive="base">
                                        <p:cTn id="1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anim calcmode="lin" valueType="num">
                                      <p:cBhvr additive="base">
                                        <p:cTn id="15"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7" end="7"/>
                                            </p:txEl>
                                          </p:spTgt>
                                        </p:tgtEl>
                                        <p:attrNameLst>
                                          <p:attrName>style.visibility</p:attrName>
                                        </p:attrNameLst>
                                      </p:cBhvr>
                                      <p:to>
                                        <p:strVal val="visible"/>
                                      </p:to>
                                    </p:set>
                                    <p:anim calcmode="lin" valueType="num">
                                      <p:cBhvr additive="base">
                                        <p:cTn id="19"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2348" y="501761"/>
            <a:ext cx="8128000" cy="1112519"/>
          </a:xfrm>
        </p:spPr>
        <p:txBody>
          <a:bodyPr/>
          <a:lstStyle/>
          <a:p>
            <a:r>
              <a:rPr lang="nl-NL" sz="3200" b="0" dirty="0">
                <a:solidFill>
                  <a:srgbClr val="FC6039"/>
                </a:solidFill>
                <a:latin typeface="+mj-lt"/>
              </a:rPr>
              <a:t>Terugplaatsing aantal embryo’s per keer</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931" y="245247"/>
            <a:ext cx="1639501" cy="1625548"/>
          </a:xfrm>
          <a:prstGeom prst="rect">
            <a:avLst/>
          </a:prstGeom>
        </p:spPr>
      </p:pic>
      <p:sp>
        <p:nvSpPr>
          <p:cNvPr id="6" name="Ondertitel 5">
            <a:extLst>
              <a:ext uri="{FF2B5EF4-FFF2-40B4-BE49-F238E27FC236}">
                <a16:creationId xmlns:a16="http://schemas.microsoft.com/office/drawing/2014/main" id="{BB14175A-3276-DB1F-8536-0CB890514364}"/>
              </a:ext>
            </a:extLst>
          </p:cNvPr>
          <p:cNvSpPr>
            <a:spLocks noGrp="1"/>
          </p:cNvSpPr>
          <p:nvPr>
            <p:ph type="subTitle" idx="1"/>
          </p:nvPr>
        </p:nvSpPr>
        <p:spPr>
          <a:xfrm>
            <a:off x="769647" y="4895609"/>
            <a:ext cx="9870332" cy="498841"/>
          </a:xfrm>
        </p:spPr>
        <p:txBody>
          <a:bodyPr/>
          <a:lstStyle/>
          <a:p>
            <a:r>
              <a:rPr lang="nl-NL" sz="1600" dirty="0">
                <a:solidFill>
                  <a:schemeClr val="tx1"/>
                </a:solidFill>
                <a:latin typeface="+mn-lt"/>
              </a:rPr>
              <a:t>* Mits er geen medische indicatie bestaat voor 1 embryo/ET</a:t>
            </a:r>
          </a:p>
        </p:txBody>
      </p:sp>
      <p:graphicFrame>
        <p:nvGraphicFramePr>
          <p:cNvPr id="7" name="Tabel 6">
            <a:extLst>
              <a:ext uri="{FF2B5EF4-FFF2-40B4-BE49-F238E27FC236}">
                <a16:creationId xmlns:a16="http://schemas.microsoft.com/office/drawing/2014/main" id="{70A6CAC4-0ED5-0954-B9BC-6852C9BB7DA7}"/>
              </a:ext>
            </a:extLst>
          </p:cNvPr>
          <p:cNvGraphicFramePr>
            <a:graphicFrameLocks noGrp="1"/>
          </p:cNvGraphicFramePr>
          <p:nvPr>
            <p:extLst>
              <p:ext uri="{D42A27DB-BD31-4B8C-83A1-F6EECF244321}">
                <p14:modId xmlns:p14="http://schemas.microsoft.com/office/powerpoint/2010/main" val="1583156396"/>
              </p:ext>
            </p:extLst>
          </p:nvPr>
        </p:nvGraphicFramePr>
        <p:xfrm>
          <a:off x="769647" y="1463550"/>
          <a:ext cx="8128000" cy="1752600"/>
        </p:xfrm>
        <a:graphic>
          <a:graphicData uri="http://schemas.openxmlformats.org/drawingml/2006/table">
            <a:tbl>
              <a:tblPr firstRow="1" bandRow="1">
                <a:tableStyleId>{69012ECD-51FC-41F1-AA8D-1B2483CD663E}</a:tableStyleId>
              </a:tblPr>
              <a:tblGrid>
                <a:gridCol w="2032000">
                  <a:extLst>
                    <a:ext uri="{9D8B030D-6E8A-4147-A177-3AD203B41FA5}">
                      <a16:colId xmlns:a16="http://schemas.microsoft.com/office/drawing/2014/main" val="239490947"/>
                    </a:ext>
                  </a:extLst>
                </a:gridCol>
                <a:gridCol w="2032000">
                  <a:extLst>
                    <a:ext uri="{9D8B030D-6E8A-4147-A177-3AD203B41FA5}">
                      <a16:colId xmlns:a16="http://schemas.microsoft.com/office/drawing/2014/main" val="2855381736"/>
                    </a:ext>
                  </a:extLst>
                </a:gridCol>
                <a:gridCol w="2032000">
                  <a:extLst>
                    <a:ext uri="{9D8B030D-6E8A-4147-A177-3AD203B41FA5}">
                      <a16:colId xmlns:a16="http://schemas.microsoft.com/office/drawing/2014/main" val="2712450922"/>
                    </a:ext>
                  </a:extLst>
                </a:gridCol>
                <a:gridCol w="2032000">
                  <a:extLst>
                    <a:ext uri="{9D8B030D-6E8A-4147-A177-3AD203B41FA5}">
                      <a16:colId xmlns:a16="http://schemas.microsoft.com/office/drawing/2014/main" val="1431756515"/>
                    </a:ext>
                  </a:extLst>
                </a:gridCol>
              </a:tblGrid>
              <a:tr h="370840">
                <a:tc>
                  <a:txBody>
                    <a:bodyPr/>
                    <a:lstStyle/>
                    <a:p>
                      <a:r>
                        <a:rPr lang="nl-NL" dirty="0"/>
                        <a:t>Leeftijd vrouw</a:t>
                      </a:r>
                    </a:p>
                  </a:txBody>
                  <a:tcPr/>
                </a:tc>
                <a:tc>
                  <a:txBody>
                    <a:bodyPr/>
                    <a:lstStyle/>
                    <a:p>
                      <a:r>
                        <a:rPr lang="nl-NL" dirty="0"/>
                        <a:t>Verse terugplaatsing</a:t>
                      </a:r>
                    </a:p>
                  </a:txBody>
                  <a:tcPr/>
                </a:tc>
                <a:tc>
                  <a:txBody>
                    <a:bodyPr/>
                    <a:lstStyle/>
                    <a:p>
                      <a:r>
                        <a:rPr lang="nl-NL" dirty="0"/>
                        <a:t>1 embryo per ET</a:t>
                      </a:r>
                    </a:p>
                  </a:txBody>
                  <a:tcPr/>
                </a:tc>
                <a:tc>
                  <a:txBody>
                    <a:bodyPr/>
                    <a:lstStyle/>
                    <a:p>
                      <a:r>
                        <a:rPr lang="nl-NL" dirty="0"/>
                        <a:t>2 embryo’s per ET</a:t>
                      </a:r>
                    </a:p>
                  </a:txBody>
                  <a:tcPr/>
                </a:tc>
                <a:extLst>
                  <a:ext uri="{0D108BD9-81ED-4DB2-BD59-A6C34878D82A}">
                    <a16:rowId xmlns:a16="http://schemas.microsoft.com/office/drawing/2014/main" val="496452949"/>
                  </a:ext>
                </a:extLst>
              </a:tr>
              <a:tr h="370840">
                <a:tc>
                  <a:txBody>
                    <a:bodyPr/>
                    <a:lstStyle/>
                    <a:p>
                      <a:r>
                        <a:rPr lang="nl-NL" dirty="0"/>
                        <a:t>37 jaar of jonger</a:t>
                      </a:r>
                    </a:p>
                  </a:txBody>
                  <a:tcPr/>
                </a:tc>
                <a:tc>
                  <a:txBody>
                    <a:bodyPr/>
                    <a:lstStyle/>
                    <a:p>
                      <a:r>
                        <a:rPr lang="nl-NL" dirty="0"/>
                        <a:t>1</a:t>
                      </a:r>
                      <a:r>
                        <a:rPr lang="nl-NL" baseline="30000" dirty="0"/>
                        <a:t>e</a:t>
                      </a:r>
                      <a:r>
                        <a:rPr lang="nl-NL" dirty="0"/>
                        <a:t> en 2</a:t>
                      </a:r>
                      <a:r>
                        <a:rPr lang="nl-NL" baseline="30000" dirty="0"/>
                        <a:t>e</a:t>
                      </a:r>
                      <a:r>
                        <a:rPr lang="nl-NL" dirty="0"/>
                        <a:t> punctie</a:t>
                      </a:r>
                    </a:p>
                  </a:txBody>
                  <a:tcPr/>
                </a:tc>
                <a:tc>
                  <a:txBody>
                    <a:bodyPr/>
                    <a:lstStyle/>
                    <a:p>
                      <a:r>
                        <a:rPr lang="nl-NL" dirty="0"/>
                        <a:t>Ja</a:t>
                      </a:r>
                    </a:p>
                  </a:txBody>
                  <a:tcPr/>
                </a:tc>
                <a:tc>
                  <a:txBody>
                    <a:bodyPr/>
                    <a:lstStyle/>
                    <a:p>
                      <a:r>
                        <a:rPr lang="nl-NL" dirty="0"/>
                        <a:t>Nee</a:t>
                      </a:r>
                    </a:p>
                  </a:txBody>
                  <a:tcPr/>
                </a:tc>
                <a:extLst>
                  <a:ext uri="{0D108BD9-81ED-4DB2-BD59-A6C34878D82A}">
                    <a16:rowId xmlns:a16="http://schemas.microsoft.com/office/drawing/2014/main" val="813281098"/>
                  </a:ext>
                </a:extLst>
              </a:tr>
              <a:tr h="370840">
                <a:tc>
                  <a:txBody>
                    <a:bodyPr/>
                    <a:lstStyle/>
                    <a:p>
                      <a:r>
                        <a:rPr lang="nl-NL" dirty="0"/>
                        <a:t>37 jaar of jonger</a:t>
                      </a:r>
                    </a:p>
                  </a:txBody>
                  <a:tcPr/>
                </a:tc>
                <a:tc>
                  <a:txBody>
                    <a:bodyPr/>
                    <a:lstStyle/>
                    <a:p>
                      <a:r>
                        <a:rPr lang="nl-NL" dirty="0"/>
                        <a:t>Vanaf 3</a:t>
                      </a:r>
                      <a:r>
                        <a:rPr lang="nl-NL" baseline="30000" dirty="0"/>
                        <a:t>e</a:t>
                      </a:r>
                      <a:r>
                        <a:rPr lang="nl-NL" dirty="0"/>
                        <a:t> punctie</a:t>
                      </a:r>
                    </a:p>
                  </a:txBody>
                  <a:tcPr/>
                </a:tc>
                <a:tc>
                  <a:txBody>
                    <a:bodyPr/>
                    <a:lstStyle/>
                    <a:p>
                      <a:r>
                        <a:rPr lang="nl-NL" dirty="0"/>
                        <a:t>Ja</a:t>
                      </a:r>
                    </a:p>
                  </a:txBody>
                  <a:tcPr/>
                </a:tc>
                <a:tc>
                  <a:txBody>
                    <a:bodyPr/>
                    <a:lstStyle/>
                    <a:p>
                      <a:r>
                        <a:rPr lang="nl-NL" dirty="0"/>
                        <a:t>Ja*</a:t>
                      </a:r>
                    </a:p>
                  </a:txBody>
                  <a:tcPr/>
                </a:tc>
                <a:extLst>
                  <a:ext uri="{0D108BD9-81ED-4DB2-BD59-A6C34878D82A}">
                    <a16:rowId xmlns:a16="http://schemas.microsoft.com/office/drawing/2014/main" val="1864928200"/>
                  </a:ext>
                </a:extLst>
              </a:tr>
              <a:tr h="370840">
                <a:tc>
                  <a:txBody>
                    <a:bodyPr/>
                    <a:lstStyle/>
                    <a:p>
                      <a:r>
                        <a:rPr lang="nl-NL" dirty="0"/>
                        <a:t>38 jaar of ouder</a:t>
                      </a:r>
                    </a:p>
                  </a:txBody>
                  <a:tcPr/>
                </a:tc>
                <a:tc>
                  <a:txBody>
                    <a:bodyPr/>
                    <a:lstStyle/>
                    <a:p>
                      <a:r>
                        <a:rPr lang="nl-NL" dirty="0"/>
                        <a:t>Vanaf 1</a:t>
                      </a:r>
                      <a:r>
                        <a:rPr lang="nl-NL" baseline="30000" dirty="0"/>
                        <a:t>e</a:t>
                      </a:r>
                      <a:r>
                        <a:rPr lang="nl-NL" dirty="0"/>
                        <a:t> punctie</a:t>
                      </a:r>
                    </a:p>
                  </a:txBody>
                  <a:tcPr/>
                </a:tc>
                <a:tc>
                  <a:txBody>
                    <a:bodyPr/>
                    <a:lstStyle/>
                    <a:p>
                      <a:r>
                        <a:rPr lang="nl-NL" dirty="0"/>
                        <a:t>Ja</a:t>
                      </a:r>
                    </a:p>
                  </a:txBody>
                  <a:tcPr/>
                </a:tc>
                <a:tc>
                  <a:txBody>
                    <a:bodyPr/>
                    <a:lstStyle/>
                    <a:p>
                      <a:r>
                        <a:rPr lang="nl-NL" dirty="0"/>
                        <a:t>Ja *</a:t>
                      </a:r>
                    </a:p>
                  </a:txBody>
                  <a:tcPr/>
                </a:tc>
                <a:extLst>
                  <a:ext uri="{0D108BD9-81ED-4DB2-BD59-A6C34878D82A}">
                    <a16:rowId xmlns:a16="http://schemas.microsoft.com/office/drawing/2014/main" val="1129344336"/>
                  </a:ext>
                </a:extLst>
              </a:tr>
            </a:tbl>
          </a:graphicData>
        </a:graphic>
      </p:graphicFrame>
      <p:graphicFrame>
        <p:nvGraphicFramePr>
          <p:cNvPr id="9" name="Tabel 8">
            <a:extLst>
              <a:ext uri="{FF2B5EF4-FFF2-40B4-BE49-F238E27FC236}">
                <a16:creationId xmlns:a16="http://schemas.microsoft.com/office/drawing/2014/main" id="{42885585-CE7D-A921-F8B3-E526D72E6E89}"/>
              </a:ext>
            </a:extLst>
          </p:cNvPr>
          <p:cNvGraphicFramePr>
            <a:graphicFrameLocks noGrp="1"/>
          </p:cNvGraphicFramePr>
          <p:nvPr>
            <p:extLst>
              <p:ext uri="{D42A27DB-BD31-4B8C-83A1-F6EECF244321}">
                <p14:modId xmlns:p14="http://schemas.microsoft.com/office/powerpoint/2010/main" val="4185474065"/>
              </p:ext>
            </p:extLst>
          </p:nvPr>
        </p:nvGraphicFramePr>
        <p:xfrm>
          <a:off x="769647" y="3429000"/>
          <a:ext cx="8128000" cy="1112520"/>
        </p:xfrm>
        <a:graphic>
          <a:graphicData uri="http://schemas.openxmlformats.org/drawingml/2006/table">
            <a:tbl>
              <a:tblPr firstRow="1" bandRow="1">
                <a:tableStyleId>{69012ECD-51FC-41F1-AA8D-1B2483CD663E}</a:tableStyleId>
              </a:tblPr>
              <a:tblGrid>
                <a:gridCol w="2032000">
                  <a:extLst>
                    <a:ext uri="{9D8B030D-6E8A-4147-A177-3AD203B41FA5}">
                      <a16:colId xmlns:a16="http://schemas.microsoft.com/office/drawing/2014/main" val="666551258"/>
                    </a:ext>
                  </a:extLst>
                </a:gridCol>
                <a:gridCol w="2032000">
                  <a:extLst>
                    <a:ext uri="{9D8B030D-6E8A-4147-A177-3AD203B41FA5}">
                      <a16:colId xmlns:a16="http://schemas.microsoft.com/office/drawing/2014/main" val="3739450557"/>
                    </a:ext>
                  </a:extLst>
                </a:gridCol>
                <a:gridCol w="2032000">
                  <a:extLst>
                    <a:ext uri="{9D8B030D-6E8A-4147-A177-3AD203B41FA5}">
                      <a16:colId xmlns:a16="http://schemas.microsoft.com/office/drawing/2014/main" val="2914870894"/>
                    </a:ext>
                  </a:extLst>
                </a:gridCol>
                <a:gridCol w="2032000">
                  <a:extLst>
                    <a:ext uri="{9D8B030D-6E8A-4147-A177-3AD203B41FA5}">
                      <a16:colId xmlns:a16="http://schemas.microsoft.com/office/drawing/2014/main" val="2778373705"/>
                    </a:ext>
                  </a:extLst>
                </a:gridCol>
              </a:tblGrid>
              <a:tr h="370840">
                <a:tc>
                  <a:txBody>
                    <a:bodyPr/>
                    <a:lstStyle/>
                    <a:p>
                      <a:r>
                        <a:rPr lang="nl-NL" dirty="0"/>
                        <a:t>Leeftijd vrouw</a:t>
                      </a:r>
                    </a:p>
                  </a:txBody>
                  <a:tcPr/>
                </a:tc>
                <a:tc>
                  <a:txBody>
                    <a:bodyPr/>
                    <a:lstStyle/>
                    <a:p>
                      <a:r>
                        <a:rPr lang="nl-NL" dirty="0"/>
                        <a:t>Cryo terugplaatsing</a:t>
                      </a:r>
                    </a:p>
                  </a:txBody>
                  <a:tcPr/>
                </a:tc>
                <a:tc>
                  <a:txBody>
                    <a:bodyPr/>
                    <a:lstStyle/>
                    <a:p>
                      <a:r>
                        <a:rPr lang="nl-NL" dirty="0"/>
                        <a:t>1 embryo per ET</a:t>
                      </a:r>
                    </a:p>
                  </a:txBody>
                  <a:tcPr/>
                </a:tc>
                <a:tc>
                  <a:txBody>
                    <a:bodyPr/>
                    <a:lstStyle/>
                    <a:p>
                      <a:r>
                        <a:rPr lang="nl-NL" dirty="0"/>
                        <a:t>2 embryo’s per ET </a:t>
                      </a:r>
                    </a:p>
                  </a:txBody>
                  <a:tcPr/>
                </a:tc>
                <a:extLst>
                  <a:ext uri="{0D108BD9-81ED-4DB2-BD59-A6C34878D82A}">
                    <a16:rowId xmlns:a16="http://schemas.microsoft.com/office/drawing/2014/main" val="980519508"/>
                  </a:ext>
                </a:extLst>
              </a:tr>
              <a:tr h="370840">
                <a:tc>
                  <a:txBody>
                    <a:bodyPr/>
                    <a:lstStyle/>
                    <a:p>
                      <a:r>
                        <a:rPr lang="nl-NL" dirty="0"/>
                        <a:t>37 jaar of jonger</a:t>
                      </a:r>
                    </a:p>
                  </a:txBody>
                  <a:tcPr/>
                </a:tc>
                <a:tc>
                  <a:txBody>
                    <a:bodyPr/>
                    <a:lstStyle/>
                    <a:p>
                      <a:endParaRPr lang="nl-NL" dirty="0"/>
                    </a:p>
                  </a:txBody>
                  <a:tcPr/>
                </a:tc>
                <a:tc>
                  <a:txBody>
                    <a:bodyPr/>
                    <a:lstStyle/>
                    <a:p>
                      <a:r>
                        <a:rPr lang="nl-NL" dirty="0"/>
                        <a:t>Ja</a:t>
                      </a:r>
                    </a:p>
                  </a:txBody>
                  <a:tcPr/>
                </a:tc>
                <a:tc>
                  <a:txBody>
                    <a:bodyPr/>
                    <a:lstStyle/>
                    <a:p>
                      <a:r>
                        <a:rPr lang="nl-NL" dirty="0"/>
                        <a:t>Nee</a:t>
                      </a:r>
                    </a:p>
                  </a:txBody>
                  <a:tcPr/>
                </a:tc>
                <a:extLst>
                  <a:ext uri="{0D108BD9-81ED-4DB2-BD59-A6C34878D82A}">
                    <a16:rowId xmlns:a16="http://schemas.microsoft.com/office/drawing/2014/main" val="929482672"/>
                  </a:ext>
                </a:extLst>
              </a:tr>
              <a:tr h="370840">
                <a:tc>
                  <a:txBody>
                    <a:bodyPr/>
                    <a:lstStyle/>
                    <a:p>
                      <a:r>
                        <a:rPr lang="nl-NL" dirty="0"/>
                        <a:t>38 jaar of ouder</a:t>
                      </a:r>
                    </a:p>
                  </a:txBody>
                  <a:tcPr/>
                </a:tc>
                <a:tc>
                  <a:txBody>
                    <a:bodyPr/>
                    <a:lstStyle/>
                    <a:p>
                      <a:endParaRPr lang="nl-NL" dirty="0"/>
                    </a:p>
                  </a:txBody>
                  <a:tcPr/>
                </a:tc>
                <a:tc>
                  <a:txBody>
                    <a:bodyPr/>
                    <a:lstStyle/>
                    <a:p>
                      <a:r>
                        <a:rPr lang="nl-NL" dirty="0"/>
                        <a:t>Ja</a:t>
                      </a:r>
                    </a:p>
                  </a:txBody>
                  <a:tcPr/>
                </a:tc>
                <a:tc>
                  <a:txBody>
                    <a:bodyPr/>
                    <a:lstStyle/>
                    <a:p>
                      <a:r>
                        <a:rPr lang="nl-NL" dirty="0"/>
                        <a:t>Ja *</a:t>
                      </a:r>
                    </a:p>
                  </a:txBody>
                  <a:tcPr/>
                </a:tc>
                <a:extLst>
                  <a:ext uri="{0D108BD9-81ED-4DB2-BD59-A6C34878D82A}">
                    <a16:rowId xmlns:a16="http://schemas.microsoft.com/office/drawing/2014/main" val="3550671731"/>
                  </a:ext>
                </a:extLst>
              </a:tr>
            </a:tbl>
          </a:graphicData>
        </a:graphic>
      </p:graphicFrame>
    </p:spTree>
    <p:extLst>
      <p:ext uri="{BB962C8B-B14F-4D97-AF65-F5344CB8AC3E}">
        <p14:creationId xmlns:p14="http://schemas.microsoft.com/office/powerpoint/2010/main" val="1108465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9FE21-B2D8-27A9-8FC9-512BFF8556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31F37A-B765-4DF5-13D8-8DCC7CD45175}"/>
              </a:ext>
            </a:extLst>
          </p:cNvPr>
          <p:cNvSpPr>
            <a:spLocks noGrp="1"/>
          </p:cNvSpPr>
          <p:nvPr>
            <p:ph type="title"/>
          </p:nvPr>
        </p:nvSpPr>
        <p:spPr/>
        <p:txBody>
          <a:bodyPr/>
          <a:lstStyle/>
          <a:p>
            <a:pPr algn="just"/>
            <a:r>
              <a:rPr lang="nl-NL" sz="3200" dirty="0"/>
              <a:t>Wie zijn wij?</a:t>
            </a:r>
          </a:p>
        </p:txBody>
      </p:sp>
      <p:sp>
        <p:nvSpPr>
          <p:cNvPr id="3" name="Tijdelijke aanduiding voor tekst 2">
            <a:extLst>
              <a:ext uri="{FF2B5EF4-FFF2-40B4-BE49-F238E27FC236}">
                <a16:creationId xmlns:a16="http://schemas.microsoft.com/office/drawing/2014/main" id="{8B0EA192-D49B-D646-7FE7-22654F6EF2C3}"/>
              </a:ext>
            </a:extLst>
          </p:cNvPr>
          <p:cNvSpPr>
            <a:spLocks noGrp="1"/>
          </p:cNvSpPr>
          <p:nvPr>
            <p:ph type="body" sz="quarter" idx="11"/>
          </p:nvPr>
        </p:nvSpPr>
        <p:spPr>
          <a:xfrm>
            <a:off x="619125" y="1495276"/>
            <a:ext cx="10966451" cy="4320000"/>
          </a:xfrm>
        </p:spPr>
        <p:txBody>
          <a:bodyPr/>
          <a:lstStyle/>
          <a:p>
            <a:pPr marL="342900" indent="-342900">
              <a:buFontTx/>
              <a:buChar char="-"/>
            </a:pPr>
            <a:r>
              <a:rPr lang="nl-NL" sz="2000" b="0" dirty="0">
                <a:solidFill>
                  <a:srgbClr val="0070C0"/>
                </a:solidFill>
              </a:rPr>
              <a:t>Behandelcentrum voortplantingsgeneeskunde op afdeling C5</a:t>
            </a:r>
          </a:p>
          <a:p>
            <a:pPr marL="342900" indent="-342900">
              <a:buFontTx/>
              <a:buChar char="-"/>
            </a:pPr>
            <a:r>
              <a:rPr lang="nl-NL" sz="2000" b="0" dirty="0">
                <a:solidFill>
                  <a:srgbClr val="0070C0"/>
                </a:solidFill>
              </a:rPr>
              <a:t>Groot team met wisselende mannelijke en vrouwelijke zorgverleners</a:t>
            </a:r>
          </a:p>
          <a:p>
            <a:pPr marL="342900" indent="-342900">
              <a:buFontTx/>
              <a:buChar char="-"/>
            </a:pPr>
            <a:r>
              <a:rPr lang="nl-NL" sz="2000" b="0" dirty="0">
                <a:solidFill>
                  <a:srgbClr val="0070C0"/>
                </a:solidFill>
              </a:rPr>
              <a:t>7 dagen per week, 365 dagen per jaar geopend van 08.00-16.30 uur</a:t>
            </a:r>
          </a:p>
          <a:p>
            <a:pPr marL="342900" indent="-342900">
              <a:buFontTx/>
              <a:buChar char="-"/>
            </a:pPr>
            <a:endParaRPr lang="nl-NL" sz="2000" b="0" dirty="0">
              <a:solidFill>
                <a:srgbClr val="0070C0"/>
              </a:solidFill>
            </a:endParaRPr>
          </a:p>
          <a:p>
            <a:r>
              <a:rPr lang="nl-NL" sz="2000" b="0" dirty="0">
                <a:solidFill>
                  <a:srgbClr val="0070C0"/>
                </a:solidFill>
              </a:rPr>
              <a:t>De volgende disciplines zijn hier werkzaam:</a:t>
            </a:r>
          </a:p>
          <a:p>
            <a:pPr marL="342900" indent="-342900">
              <a:buFontTx/>
              <a:buChar char="-"/>
            </a:pPr>
            <a:r>
              <a:rPr lang="nl-NL" sz="2000" b="0" dirty="0">
                <a:solidFill>
                  <a:srgbClr val="0070C0"/>
                </a:solidFill>
              </a:rPr>
              <a:t>Administratief medewerkers</a:t>
            </a:r>
          </a:p>
          <a:p>
            <a:pPr marL="342900" indent="-342900">
              <a:buFontTx/>
              <a:buChar char="-"/>
            </a:pPr>
            <a:r>
              <a:rPr lang="nl-NL" sz="2000" b="0" dirty="0">
                <a:solidFill>
                  <a:srgbClr val="0070C0"/>
                </a:solidFill>
              </a:rPr>
              <a:t>Verpleegkundigen</a:t>
            </a:r>
          </a:p>
          <a:p>
            <a:pPr marL="342900" indent="-342900">
              <a:buFontTx/>
              <a:buChar char="-"/>
            </a:pPr>
            <a:r>
              <a:rPr lang="nl-NL" sz="2000" b="0" dirty="0">
                <a:solidFill>
                  <a:srgbClr val="0070C0"/>
                </a:solidFill>
              </a:rPr>
              <a:t>Fertiliteitsartsen</a:t>
            </a:r>
          </a:p>
          <a:p>
            <a:pPr marL="342900" indent="-342900">
              <a:buFontTx/>
              <a:buChar char="-"/>
            </a:pPr>
            <a:r>
              <a:rPr lang="nl-NL" sz="2000" b="0" dirty="0">
                <a:solidFill>
                  <a:srgbClr val="0070C0"/>
                </a:solidFill>
              </a:rPr>
              <a:t>Gynaecologen</a:t>
            </a:r>
          </a:p>
          <a:p>
            <a:pPr marL="342900" indent="-342900">
              <a:buFontTx/>
              <a:buChar char="-"/>
            </a:pPr>
            <a:r>
              <a:rPr lang="nl-NL" sz="2000" b="0" dirty="0">
                <a:solidFill>
                  <a:srgbClr val="0070C0"/>
                </a:solidFill>
              </a:rPr>
              <a:t>Analisten </a:t>
            </a:r>
          </a:p>
          <a:p>
            <a:pPr marL="342900" indent="-342900">
              <a:buFontTx/>
              <a:buChar char="-"/>
            </a:pPr>
            <a:r>
              <a:rPr lang="nl-NL" sz="2000" b="0" dirty="0">
                <a:solidFill>
                  <a:srgbClr val="0070C0"/>
                </a:solidFill>
              </a:rPr>
              <a:t>Embryologen</a:t>
            </a:r>
          </a:p>
          <a:p>
            <a:pPr marL="342900" indent="-342900">
              <a:buFontTx/>
              <a:buChar char="-"/>
            </a:pPr>
            <a:r>
              <a:rPr lang="nl-NL" sz="2000" b="0" dirty="0">
                <a:solidFill>
                  <a:srgbClr val="0070C0"/>
                </a:solidFill>
              </a:rPr>
              <a:t>Fertiliteitscounselor</a:t>
            </a:r>
          </a:p>
          <a:p>
            <a:pPr marL="342900" indent="-342900">
              <a:buFontTx/>
              <a:buChar char="-"/>
            </a:pPr>
            <a:endParaRPr lang="nl-NL" sz="2000" b="0" dirty="0">
              <a:solidFill>
                <a:srgbClr val="0070C0"/>
              </a:solidFill>
            </a:endParaRPr>
          </a:p>
          <a:p>
            <a:endParaRPr lang="nl-NL" sz="2000" b="0" dirty="0">
              <a:solidFill>
                <a:srgbClr val="0070C0"/>
              </a:solidFill>
            </a:endParaRPr>
          </a:p>
          <a:p>
            <a:r>
              <a:rPr lang="nl-NL" sz="2000" b="0" dirty="0">
                <a:solidFill>
                  <a:srgbClr val="0070C0"/>
                </a:solidFill>
              </a:rPr>
              <a:t>Nieuw fertiliteitscentrum vanaf september 2026 </a:t>
            </a:r>
            <a:r>
              <a:rPr lang="nl-NL" sz="2000" b="0" dirty="0">
                <a:solidFill>
                  <a:srgbClr val="0070C0"/>
                </a:solidFill>
                <a:sym typeface="Wingdings" panose="05000000000000000000" pitchFamily="2" charset="2"/>
              </a:rPr>
              <a:t></a:t>
            </a:r>
            <a:r>
              <a:rPr lang="nl-NL" sz="2000" b="0" dirty="0">
                <a:solidFill>
                  <a:srgbClr val="0070C0"/>
                </a:solidFill>
              </a:rPr>
              <a:t> op andere plek in UMCU gevestigd (F2)</a:t>
            </a:r>
          </a:p>
          <a:p>
            <a:pPr marL="342900" indent="-342900">
              <a:buFontTx/>
              <a:buChar char="-"/>
            </a:pPr>
            <a:endParaRPr lang="nl-NL" sz="2000" b="0" dirty="0">
              <a:solidFill>
                <a:srgbClr val="0070C0"/>
              </a:solidFill>
            </a:endParaRPr>
          </a:p>
          <a:p>
            <a:pPr marL="342900" indent="-342900">
              <a:buFontTx/>
              <a:buChar char="-"/>
            </a:pPr>
            <a:endParaRPr lang="nl-NL" dirty="0"/>
          </a:p>
          <a:p>
            <a:endParaRPr lang="nl-NL" dirty="0"/>
          </a:p>
        </p:txBody>
      </p:sp>
    </p:spTree>
    <p:extLst>
      <p:ext uri="{BB962C8B-B14F-4D97-AF65-F5344CB8AC3E}">
        <p14:creationId xmlns:p14="http://schemas.microsoft.com/office/powerpoint/2010/main" val="5467579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3"/>
          </p:nvPr>
        </p:nvSpPr>
        <p:spPr>
          <a:xfrm>
            <a:off x="605160" y="1424796"/>
            <a:ext cx="5367377" cy="5247467"/>
          </a:xfrm>
        </p:spPr>
        <p:txBody>
          <a:bodyPr/>
          <a:lstStyle/>
          <a:p>
            <a:r>
              <a:rPr lang="nl-NL" sz="2000" dirty="0">
                <a:solidFill>
                  <a:srgbClr val="0070C0"/>
                </a:solidFill>
                <a:latin typeface="+mj-lt"/>
              </a:rPr>
              <a:t>ET drie dagen na punctie </a:t>
            </a:r>
          </a:p>
          <a:p>
            <a:pPr marL="342900" indent="-342900">
              <a:buFont typeface="Arial" panose="020B0604020202020204" pitchFamily="34" charset="0"/>
              <a:buChar char="•"/>
            </a:pPr>
            <a:endParaRPr lang="nl-NL" sz="2000" dirty="0">
              <a:solidFill>
                <a:srgbClr val="0070C0"/>
              </a:solidFill>
              <a:latin typeface="+mj-lt"/>
            </a:endParaRPr>
          </a:p>
          <a:p>
            <a:r>
              <a:rPr lang="nl-NL" sz="2000" dirty="0">
                <a:solidFill>
                  <a:srgbClr val="0070C0"/>
                </a:solidFill>
                <a:latin typeface="+mj-lt"/>
              </a:rPr>
              <a:t>Procedure:</a:t>
            </a:r>
          </a:p>
          <a:p>
            <a:pPr marL="612775" lvl="1" indent="-342900"/>
            <a:r>
              <a:rPr lang="nl-NL" dirty="0">
                <a:solidFill>
                  <a:srgbClr val="0070C0"/>
                </a:solidFill>
                <a:latin typeface="+mj-lt"/>
              </a:rPr>
              <a:t>Inbrengen speculum</a:t>
            </a:r>
          </a:p>
          <a:p>
            <a:pPr marL="612775" lvl="1" indent="-342900"/>
            <a:r>
              <a:rPr lang="nl-NL" dirty="0">
                <a:solidFill>
                  <a:srgbClr val="0070C0"/>
                </a:solidFill>
                <a:latin typeface="+mj-lt"/>
              </a:rPr>
              <a:t>Echo via de buik</a:t>
            </a:r>
          </a:p>
          <a:p>
            <a:pPr marL="612775" lvl="1" indent="-342900"/>
            <a:r>
              <a:rPr lang="nl-NL" dirty="0">
                <a:solidFill>
                  <a:srgbClr val="0070C0"/>
                </a:solidFill>
                <a:latin typeface="+mj-lt"/>
              </a:rPr>
              <a:t>Met een katheter wordt het embryo via de baarmoedermond in de baarmoeder geplaatst</a:t>
            </a:r>
          </a:p>
          <a:p>
            <a:pPr marL="612775" lvl="1" indent="-342900"/>
            <a:endParaRPr lang="nl-NL" dirty="0">
              <a:solidFill>
                <a:srgbClr val="0070C0"/>
              </a:solidFill>
              <a:latin typeface="+mj-lt"/>
            </a:endParaRPr>
          </a:p>
          <a:p>
            <a:pPr lvl="1" indent="0">
              <a:buNone/>
            </a:pPr>
            <a:r>
              <a:rPr lang="nl-NL" dirty="0">
                <a:solidFill>
                  <a:srgbClr val="0070C0"/>
                </a:solidFill>
                <a:latin typeface="+mj-lt"/>
              </a:rPr>
              <a:t>Voor de meeste vrouwen niet pijnlijk</a:t>
            </a:r>
          </a:p>
          <a:p>
            <a:pPr lvl="1" indent="0">
              <a:buNone/>
            </a:pPr>
            <a:r>
              <a:rPr lang="nl-NL" dirty="0">
                <a:solidFill>
                  <a:srgbClr val="0070C0"/>
                </a:solidFill>
                <a:latin typeface="+mj-lt"/>
              </a:rPr>
              <a:t>Volle blaas nodig</a:t>
            </a:r>
          </a:p>
          <a:p>
            <a:pPr lvl="1" indent="0">
              <a:buNone/>
            </a:pPr>
            <a:r>
              <a:rPr lang="nl-NL" dirty="0">
                <a:solidFill>
                  <a:srgbClr val="0070C0"/>
                </a:solidFill>
                <a:latin typeface="+mj-lt"/>
              </a:rPr>
              <a:t>Eén persoon mag mee</a:t>
            </a:r>
          </a:p>
          <a:p>
            <a:pPr lvl="1" indent="0">
              <a:buNone/>
            </a:pPr>
            <a:r>
              <a:rPr lang="nl-NL" dirty="0">
                <a:solidFill>
                  <a:srgbClr val="0070C0"/>
                </a:solidFill>
                <a:latin typeface="+mj-lt"/>
              </a:rPr>
              <a:t>Minderjarigen niet toegestaan in de behandelkamer</a:t>
            </a:r>
          </a:p>
          <a:p>
            <a:pPr lvl="1" indent="0">
              <a:buNone/>
            </a:pPr>
            <a:endParaRPr lang="nl-NL" dirty="0">
              <a:solidFill>
                <a:srgbClr val="0070C0"/>
              </a:solidFill>
              <a:latin typeface="+mj-lt"/>
            </a:endParaRPr>
          </a:p>
          <a:p>
            <a:r>
              <a:rPr lang="nl-NL" sz="2000" dirty="0">
                <a:solidFill>
                  <a:srgbClr val="0070C0"/>
                </a:solidFill>
                <a:latin typeface="+mj-lt"/>
              </a:rPr>
              <a:t>Zwangerschapstest:</a:t>
            </a:r>
          </a:p>
          <a:p>
            <a:r>
              <a:rPr lang="nl-NL" sz="2000" dirty="0">
                <a:solidFill>
                  <a:srgbClr val="0070C0"/>
                </a:solidFill>
                <a:latin typeface="+mj-lt"/>
              </a:rPr>
              <a:t>12 dagen na ET zelf zwangerschapstest uitvoeren</a:t>
            </a:r>
          </a:p>
        </p:txBody>
      </p:sp>
      <p:sp>
        <p:nvSpPr>
          <p:cNvPr id="4" name="Titel 3"/>
          <p:cNvSpPr>
            <a:spLocks noGrp="1"/>
          </p:cNvSpPr>
          <p:nvPr>
            <p:ph type="title"/>
          </p:nvPr>
        </p:nvSpPr>
        <p:spPr>
          <a:xfrm>
            <a:off x="605160" y="443936"/>
            <a:ext cx="10057680" cy="817022"/>
          </a:xfrm>
        </p:spPr>
        <p:txBody>
          <a:bodyPr/>
          <a:lstStyle/>
          <a:p>
            <a:r>
              <a:rPr lang="nl-NL" sz="3200" b="0" dirty="0">
                <a:latin typeface="+mj-lt"/>
              </a:rPr>
              <a:t>Embryo terugplaatsing (ET)</a:t>
            </a:r>
          </a:p>
        </p:txBody>
      </p:sp>
      <p:pic>
        <p:nvPicPr>
          <p:cNvPr id="5" name="Picture 5" descr="8 cell IVF embryo on day 3"/>
          <p:cNvPicPr>
            <a:picLocks noGrp="1" noChangeAspect="1" noChangeArrowheads="1"/>
          </p:cNvPicPr>
          <p:nvPr>
            <p:ph sz="half" idx="14"/>
          </p:nvPr>
        </p:nvPicPr>
        <p:blipFill>
          <a:blip r:embed="rId3">
            <a:extLst>
              <a:ext uri="{28A0092B-C50C-407E-A947-70E740481C1C}">
                <a14:useLocalDpi xmlns:a14="http://schemas.microsoft.com/office/drawing/2010/main" val="0"/>
              </a:ext>
            </a:extLst>
          </a:blip>
          <a:srcRect/>
          <a:stretch>
            <a:fillRect/>
          </a:stretch>
        </p:blipFill>
        <p:spPr bwMode="auto">
          <a:xfrm>
            <a:off x="9251949" y="331843"/>
            <a:ext cx="2498177" cy="21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B36DEF01-C332-F186-3228-0FDB47C014B0}"/>
              </a:ext>
            </a:extLst>
          </p:cNvPr>
          <p:cNvPicPr>
            <a:picLocks noChangeAspect="1" noChangeArrowheads="1"/>
          </p:cNvPicPr>
          <p:nvPr/>
        </p:nvPicPr>
        <p:blipFill>
          <a:blip r:embed="rId4"/>
          <a:srcRect/>
          <a:stretch>
            <a:fillRect/>
          </a:stretch>
        </p:blipFill>
        <p:spPr bwMode="auto">
          <a:xfrm>
            <a:off x="7148047" y="2533121"/>
            <a:ext cx="3844426" cy="3701889"/>
          </a:xfrm>
          <a:prstGeom prst="rect">
            <a:avLst/>
          </a:prstGeom>
          <a:noFill/>
          <a:ln w="9525">
            <a:noFill/>
            <a:miter lim="800000"/>
            <a:headEnd/>
            <a:tailEnd/>
          </a:ln>
          <a:effectLst/>
        </p:spPr>
      </p:pic>
      <p:graphicFrame>
        <p:nvGraphicFramePr>
          <p:cNvPr id="7" name="Object 6">
            <a:extLst>
              <a:ext uri="{FF2B5EF4-FFF2-40B4-BE49-F238E27FC236}">
                <a16:creationId xmlns:a16="http://schemas.microsoft.com/office/drawing/2014/main" id="{8BDB4DAD-E945-FF69-6B13-2F083589B265}"/>
              </a:ext>
            </a:extLst>
          </p:cNvPr>
          <p:cNvGraphicFramePr>
            <a:graphicFrameLocks noGrp="1" noChangeAspect="1"/>
          </p:cNvGraphicFramePr>
          <p:nvPr>
            <p:extLst>
              <p:ext uri="{D42A27DB-BD31-4B8C-83A1-F6EECF244321}">
                <p14:modId xmlns:p14="http://schemas.microsoft.com/office/powerpoint/2010/main" val="2260427192"/>
              </p:ext>
            </p:extLst>
          </p:nvPr>
        </p:nvGraphicFramePr>
        <p:xfrm>
          <a:off x="6219465" y="331843"/>
          <a:ext cx="2970986" cy="2185906"/>
        </p:xfrm>
        <a:graphic>
          <a:graphicData uri="http://schemas.openxmlformats.org/presentationml/2006/ole">
            <mc:AlternateContent xmlns:mc="http://schemas.openxmlformats.org/markup-compatibility/2006">
              <mc:Choice xmlns:v="urn:schemas-microsoft-com:vml" Requires="v">
                <p:oleObj name="Photo Editor-foto" r:id="rId5" imgW="17314286" imgH="11695238" progId="MSPhotoEd.3">
                  <p:embed/>
                </p:oleObj>
              </mc:Choice>
              <mc:Fallback>
                <p:oleObj name="Photo Editor-foto" r:id="rId5" imgW="17314286" imgH="11695238" progId="MSPhotoEd.3">
                  <p:embed/>
                  <p:pic>
                    <p:nvPicPr>
                      <p:cNvPr id="7" name="Object 6">
                        <a:extLst>
                          <a:ext uri="{FF2B5EF4-FFF2-40B4-BE49-F238E27FC236}">
                            <a16:creationId xmlns:a16="http://schemas.microsoft.com/office/drawing/2014/main" id="{8BDB4DAD-E945-FF69-6B13-2F083589B265}"/>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465" y="331843"/>
                        <a:ext cx="2970986" cy="218590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46300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 calcmode="lin" valueType="num">
                                      <p:cBhvr additive="base">
                                        <p:cTn id="1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 calcmode="lin" valueType="num">
                                      <p:cBhvr additive="base">
                                        <p:cTn id="2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anim calcmode="lin" valueType="num">
                                      <p:cBhvr additive="base">
                                        <p:cTn id="2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anim calcmode="lin" valueType="num">
                                      <p:cBhvr additive="base">
                                        <p:cTn id="2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5486" y="449189"/>
            <a:ext cx="10317909" cy="667890"/>
          </a:xfrm>
        </p:spPr>
        <p:txBody>
          <a:bodyPr/>
          <a:lstStyle/>
          <a:p>
            <a:pPr algn="just"/>
            <a:r>
              <a:rPr lang="nl-NL" sz="3200" b="0" dirty="0">
                <a:solidFill>
                  <a:srgbClr val="FC6039"/>
                </a:solidFill>
                <a:latin typeface="+mj-lt"/>
              </a:rPr>
              <a:t>Periode van afwachten: kansen op doorgaande zwangerschap</a:t>
            </a:r>
          </a:p>
        </p:txBody>
      </p:sp>
      <p:sp>
        <p:nvSpPr>
          <p:cNvPr id="3" name="Ondertitel 2"/>
          <p:cNvSpPr>
            <a:spLocks noGrp="1"/>
          </p:cNvSpPr>
          <p:nvPr>
            <p:ph type="subTitle" idx="1"/>
          </p:nvPr>
        </p:nvSpPr>
        <p:spPr>
          <a:xfrm>
            <a:off x="799953" y="1552974"/>
            <a:ext cx="7402749" cy="4187947"/>
          </a:xfrm>
        </p:spPr>
        <p:txBody>
          <a:bodyPr/>
          <a:lstStyle/>
          <a:p>
            <a:pPr>
              <a:spcBef>
                <a:spcPct val="0"/>
              </a:spcBef>
            </a:pPr>
            <a:r>
              <a:rPr lang="nl-NL" dirty="0">
                <a:solidFill>
                  <a:srgbClr val="0070C0"/>
                </a:solidFill>
                <a:latin typeface="+mj-lt"/>
              </a:rPr>
              <a:t>Per gestarte behandeling:</a:t>
            </a:r>
          </a:p>
          <a:p>
            <a:pPr>
              <a:spcBef>
                <a:spcPct val="0"/>
              </a:spcBef>
            </a:pPr>
            <a:endParaRPr lang="nl-NL" dirty="0">
              <a:solidFill>
                <a:srgbClr val="0070C0"/>
              </a:solidFill>
              <a:latin typeface="+mj-lt"/>
            </a:endParaRPr>
          </a:p>
          <a:p>
            <a:pPr>
              <a:spcBef>
                <a:spcPct val="0"/>
              </a:spcBef>
              <a:buClr>
                <a:srgbClr val="35CFFF"/>
              </a:buClr>
            </a:pPr>
            <a:r>
              <a:rPr lang="nl-NL" dirty="0">
                <a:solidFill>
                  <a:srgbClr val="0070C0"/>
                </a:solidFill>
                <a:latin typeface="+mj-lt"/>
              </a:rPr>
              <a:t>	20%-25% </a:t>
            </a:r>
            <a:r>
              <a:rPr lang="en-US" dirty="0">
                <a:solidFill>
                  <a:srgbClr val="0070C0"/>
                </a:solidFill>
                <a:latin typeface="+mj-lt"/>
              </a:rPr>
              <a:t>per gestarte cyclus</a:t>
            </a:r>
          </a:p>
          <a:p>
            <a:pPr>
              <a:spcBef>
                <a:spcPct val="0"/>
              </a:spcBef>
              <a:buClr>
                <a:srgbClr val="35CFFF"/>
              </a:buClr>
            </a:pPr>
            <a:endParaRPr lang="nl-NL" dirty="0">
              <a:solidFill>
                <a:srgbClr val="0070C0"/>
              </a:solidFill>
              <a:latin typeface="+mj-lt"/>
            </a:endParaRPr>
          </a:p>
          <a:p>
            <a:pPr>
              <a:spcBef>
                <a:spcPct val="0"/>
              </a:spcBef>
              <a:buClr>
                <a:srgbClr val="35CFFF"/>
              </a:buClr>
            </a:pPr>
            <a:r>
              <a:rPr lang="en-US" dirty="0">
                <a:solidFill>
                  <a:srgbClr val="0070C0"/>
                </a:solidFill>
                <a:latin typeface="+mj-lt"/>
              </a:rPr>
              <a:t>	25%-35%</a:t>
            </a:r>
            <a:r>
              <a:rPr lang="nl-NL" dirty="0">
                <a:solidFill>
                  <a:srgbClr val="0070C0"/>
                </a:solidFill>
                <a:latin typeface="+mj-lt"/>
              </a:rPr>
              <a:t> na</a:t>
            </a:r>
            <a:r>
              <a:rPr lang="en-US" dirty="0">
                <a:solidFill>
                  <a:srgbClr val="0070C0"/>
                </a:solidFill>
                <a:latin typeface="+mj-lt"/>
              </a:rPr>
              <a:t> embryo terugplaatsing </a:t>
            </a:r>
          </a:p>
          <a:p>
            <a:pPr>
              <a:spcBef>
                <a:spcPct val="0"/>
              </a:spcBef>
              <a:buClr>
                <a:srgbClr val="35CFFF"/>
              </a:buClr>
            </a:pPr>
            <a:endParaRPr lang="nl-NL" dirty="0">
              <a:solidFill>
                <a:srgbClr val="0070C0"/>
              </a:solidFill>
              <a:latin typeface="+mj-lt"/>
            </a:endParaRPr>
          </a:p>
          <a:p>
            <a:pPr>
              <a:spcBef>
                <a:spcPct val="0"/>
              </a:spcBef>
              <a:buClr>
                <a:srgbClr val="35CFFF"/>
              </a:buClr>
            </a:pPr>
            <a:endParaRPr lang="nl-NL" dirty="0">
              <a:solidFill>
                <a:srgbClr val="0070C0"/>
              </a:solidFill>
              <a:latin typeface="+mj-lt"/>
            </a:endParaRPr>
          </a:p>
          <a:p>
            <a:pPr>
              <a:spcBef>
                <a:spcPct val="0"/>
              </a:spcBef>
              <a:buClr>
                <a:srgbClr val="35CFFF"/>
              </a:buClr>
            </a:pPr>
            <a:r>
              <a:rPr lang="nl-NL" dirty="0">
                <a:solidFill>
                  <a:srgbClr val="0070C0"/>
                </a:solidFill>
                <a:latin typeface="+mj-lt"/>
              </a:rPr>
              <a:t>Per patiënt:</a:t>
            </a:r>
          </a:p>
          <a:p>
            <a:pPr>
              <a:spcBef>
                <a:spcPct val="0"/>
              </a:spcBef>
              <a:buClr>
                <a:srgbClr val="35CFFF"/>
              </a:buClr>
            </a:pPr>
            <a:r>
              <a:rPr lang="nl-NL" dirty="0">
                <a:solidFill>
                  <a:srgbClr val="0070C0"/>
                </a:solidFill>
                <a:latin typeface="+mj-lt"/>
              </a:rPr>
              <a:t>	</a:t>
            </a:r>
          </a:p>
          <a:p>
            <a:pPr>
              <a:spcBef>
                <a:spcPct val="0"/>
              </a:spcBef>
              <a:buClr>
                <a:srgbClr val="35CFFF"/>
              </a:buClr>
            </a:pPr>
            <a:r>
              <a:rPr lang="nl-NL" dirty="0">
                <a:solidFill>
                  <a:srgbClr val="0070C0"/>
                </a:solidFill>
                <a:latin typeface="+mj-lt"/>
              </a:rPr>
              <a:t>	50% binnen 1 jaar (1-3 behandelingen) </a:t>
            </a:r>
          </a:p>
          <a:p>
            <a:pPr>
              <a:spcBef>
                <a:spcPct val="0"/>
              </a:spcBef>
              <a:buClr>
                <a:srgbClr val="35CFFF"/>
              </a:buClr>
            </a:pPr>
            <a:endParaRPr lang="nl-NL" dirty="0">
              <a:solidFill>
                <a:srgbClr val="0070C0"/>
              </a:solidFill>
              <a:latin typeface="+mj-lt"/>
            </a:endParaRPr>
          </a:p>
          <a:p>
            <a:pPr>
              <a:spcBef>
                <a:spcPct val="0"/>
              </a:spcBef>
              <a:buClr>
                <a:srgbClr val="35CFFF"/>
              </a:buClr>
            </a:pPr>
            <a:r>
              <a:rPr lang="nl-NL" dirty="0">
                <a:solidFill>
                  <a:srgbClr val="0070C0"/>
                </a:solidFill>
                <a:latin typeface="+mj-lt"/>
              </a:rPr>
              <a:t>	Afhankelijk van oorzaak, leeftijd vrouw</a:t>
            </a:r>
            <a:r>
              <a:rPr lang="en-US" dirty="0">
                <a:solidFill>
                  <a:srgbClr val="0070C0"/>
                </a:solidFill>
                <a:latin typeface="+mj-lt"/>
              </a:rPr>
              <a:t>, aantal embryo’s</a:t>
            </a:r>
            <a:endParaRPr lang="nl-NL" dirty="0">
              <a:solidFill>
                <a:srgbClr val="0070C0"/>
              </a:solidFill>
              <a:latin typeface="+mj-lt"/>
            </a:endParaRPr>
          </a:p>
          <a:p>
            <a:endParaRPr lang="nl-NL" dirty="0"/>
          </a:p>
        </p:txBody>
      </p:sp>
    </p:spTree>
    <p:extLst>
      <p:ext uri="{BB962C8B-B14F-4D97-AF65-F5344CB8AC3E}">
        <p14:creationId xmlns:p14="http://schemas.microsoft.com/office/powerpoint/2010/main" val="29872778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5977" y="454653"/>
            <a:ext cx="7402748" cy="667890"/>
          </a:xfrm>
        </p:spPr>
        <p:txBody>
          <a:bodyPr/>
          <a:lstStyle/>
          <a:p>
            <a:r>
              <a:rPr lang="nl-NL" sz="3200" b="0" dirty="0">
                <a:solidFill>
                  <a:srgbClr val="FC6039"/>
                </a:solidFill>
                <a:latin typeface="+mj-lt"/>
              </a:rPr>
              <a:t>Risico’s behandeling </a:t>
            </a:r>
          </a:p>
        </p:txBody>
      </p:sp>
      <p:sp>
        <p:nvSpPr>
          <p:cNvPr id="7" name="Rechthoek 6"/>
          <p:cNvSpPr/>
          <p:nvPr/>
        </p:nvSpPr>
        <p:spPr>
          <a:xfrm>
            <a:off x="637923" y="1358442"/>
            <a:ext cx="8382252" cy="3460947"/>
          </a:xfrm>
          <a:prstGeom prst="rect">
            <a:avLst/>
          </a:prstGeom>
        </p:spPr>
        <p:txBody>
          <a:bodyPr wrap="square">
            <a:spAutoFit/>
          </a:bodyPr>
          <a:lstStyle/>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Nabloeding in de buik (&lt;0,1 %)</a:t>
            </a:r>
          </a:p>
          <a:p>
            <a:pPr lvl="1">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zelden leidend tot ziekenhuisopname</a:t>
            </a:r>
          </a:p>
          <a:p>
            <a:pPr marL="457200" indent="-457200">
              <a:lnSpc>
                <a:spcPct val="110000"/>
              </a:lnSpc>
              <a:buClr>
                <a:srgbClr val="114579"/>
              </a:buClr>
              <a:buFont typeface="+mj-lt"/>
              <a:buAutoNum type="arabicPeriod"/>
            </a:pPr>
            <a:r>
              <a:rPr lang="nl-NL" sz="2000" dirty="0">
                <a:solidFill>
                  <a:srgbClr val="0070C0"/>
                </a:solidFill>
                <a:latin typeface="+mj-lt"/>
                <a:ea typeface="Segoe UI" panose="020B0502040204020203" pitchFamily="34" charset="0"/>
                <a:cs typeface="Segoe UI" panose="020B0502040204020203" pitchFamily="34" charset="0"/>
              </a:rPr>
              <a:t>Infectie (0,5%) </a:t>
            </a:r>
          </a:p>
          <a:p>
            <a:pPr lvl="1">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op</a:t>
            </a:r>
            <a:r>
              <a:rPr lang="nl-NL" sz="2000" dirty="0">
                <a:solidFill>
                  <a:srgbClr val="0070C0"/>
                </a:solidFill>
                <a:latin typeface="+mj-lt"/>
                <a:ea typeface="Segoe UI" panose="020B0502040204020203" pitchFamily="34" charset="0"/>
                <a:cs typeface="Segoe UI" panose="020B0502040204020203" pitchFamily="34" charset="0"/>
              </a:rPr>
              <a:t> </a:t>
            </a:r>
            <a:r>
              <a:rPr lang="nl-NL" sz="2000" i="1" dirty="0">
                <a:solidFill>
                  <a:srgbClr val="0070C0"/>
                </a:solidFill>
                <a:latin typeface="+mj-lt"/>
                <a:ea typeface="Segoe UI" panose="020B0502040204020203" pitchFamily="34" charset="0"/>
                <a:cs typeface="Segoe UI" panose="020B0502040204020203" pitchFamily="34" charset="0"/>
              </a:rPr>
              <a:t>indicatie van tevoren antibiotica</a:t>
            </a:r>
          </a:p>
          <a:p>
            <a:pPr marL="457200" indent="-457200">
              <a:lnSpc>
                <a:spcPct val="110000"/>
              </a:lnSpc>
              <a:buClr>
                <a:srgbClr val="114579"/>
              </a:buClr>
              <a:buFont typeface="+mj-lt"/>
              <a:buAutoNum type="arabicPeriod"/>
            </a:pPr>
            <a:r>
              <a:rPr lang="nl-NL" sz="2000" dirty="0">
                <a:solidFill>
                  <a:srgbClr val="0070C0"/>
                </a:solidFill>
                <a:latin typeface="+mj-lt"/>
                <a:ea typeface="Segoe UI" panose="020B0502040204020203" pitchFamily="34" charset="0"/>
                <a:cs typeface="Segoe UI" panose="020B0502040204020203" pitchFamily="34" charset="0"/>
              </a:rPr>
              <a:t>Overstimulatie (OHSS) met ziekenhuisopname (1,5%)</a:t>
            </a:r>
          </a:p>
          <a:p>
            <a:pPr marL="1276350" lvl="2" indent="-361950">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Vocht: opgezette buik, misselijk, benauwd, trombosegevaar</a:t>
            </a:r>
          </a:p>
          <a:p>
            <a:pPr marL="1276350" lvl="2" indent="-361950">
              <a:lnSpc>
                <a:spcPct val="110000"/>
              </a:lnSpc>
              <a:buClr>
                <a:srgbClr val="114579"/>
              </a:buClr>
            </a:pPr>
            <a:r>
              <a:rPr lang="nl-NL" sz="2000" dirty="0">
                <a:solidFill>
                  <a:srgbClr val="0070C0"/>
                </a:solidFill>
                <a:latin typeface="+mj-lt"/>
                <a:ea typeface="Segoe UI" panose="020B0502040204020203" pitchFamily="34" charset="0"/>
                <a:cs typeface="Segoe UI" panose="020B0502040204020203" pitchFamily="34" charset="0"/>
              </a:rPr>
              <a:t>	Vooral na Ovitrelle-injectie/zwangerschap</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Torsie (draaiing van een eierstok)</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Aanprikken omliggend weefsel leidend tot klachten (&lt;1 %)</a:t>
            </a:r>
          </a:p>
          <a:p>
            <a:pPr marL="361950" indent="-361950">
              <a:lnSpc>
                <a:spcPct val="110000"/>
              </a:lnSpc>
              <a:buClr>
                <a:srgbClr val="114579"/>
              </a:buClr>
              <a:buFontTx/>
              <a:buAutoNum type="arabicPeriod"/>
            </a:pPr>
            <a:r>
              <a:rPr lang="nl-NL" sz="2000" dirty="0">
                <a:solidFill>
                  <a:srgbClr val="0070C0"/>
                </a:solidFill>
                <a:latin typeface="+mj-lt"/>
                <a:ea typeface="Segoe UI" panose="020B0502040204020203" pitchFamily="34" charset="0"/>
                <a:cs typeface="Segoe UI" panose="020B0502040204020203" pitchFamily="34" charset="0"/>
              </a:rPr>
              <a:t>Meerlingzwangerschap </a:t>
            </a:r>
          </a:p>
        </p:txBody>
      </p:sp>
    </p:spTree>
    <p:extLst>
      <p:ext uri="{BB962C8B-B14F-4D97-AF65-F5344CB8AC3E}">
        <p14:creationId xmlns:p14="http://schemas.microsoft.com/office/powerpoint/2010/main" val="976950272"/>
      </p:ext>
    </p:extLst>
  </p:cSld>
  <p:clrMapOvr>
    <a:masterClrMapping/>
  </p:clrMapOvr>
  <p:transition spd="slow">
    <p:push dir="u"/>
  </p:transition>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432AA-9059-13A3-EAF5-CCA55B4F794C}"/>
              </a:ext>
            </a:extLst>
          </p:cNvPr>
          <p:cNvSpPr>
            <a:spLocks noGrp="1"/>
          </p:cNvSpPr>
          <p:nvPr>
            <p:ph type="title"/>
          </p:nvPr>
        </p:nvSpPr>
        <p:spPr/>
        <p:txBody>
          <a:bodyPr/>
          <a:lstStyle/>
          <a:p>
            <a:r>
              <a:rPr lang="nl-NL" sz="3200" dirty="0"/>
              <a:t>Onverwachte uitkomsten</a:t>
            </a:r>
          </a:p>
        </p:txBody>
      </p:sp>
      <p:sp>
        <p:nvSpPr>
          <p:cNvPr id="3" name="Tijdelijke aanduiding voor tekst 2">
            <a:extLst>
              <a:ext uri="{FF2B5EF4-FFF2-40B4-BE49-F238E27FC236}">
                <a16:creationId xmlns:a16="http://schemas.microsoft.com/office/drawing/2014/main" id="{9B5065BB-47F9-C879-A303-FBC155626A63}"/>
              </a:ext>
            </a:extLst>
          </p:cNvPr>
          <p:cNvSpPr>
            <a:spLocks noGrp="1"/>
          </p:cNvSpPr>
          <p:nvPr>
            <p:ph type="body" sz="quarter" idx="11"/>
          </p:nvPr>
        </p:nvSpPr>
        <p:spPr>
          <a:xfrm>
            <a:off x="628649" y="1268999"/>
            <a:ext cx="10966451" cy="4754811"/>
          </a:xfrm>
        </p:spPr>
        <p:txBody>
          <a:bodyPr/>
          <a:lstStyle/>
          <a:p>
            <a:r>
              <a:rPr lang="nl-NL" sz="2000" b="0" dirty="0">
                <a:solidFill>
                  <a:srgbClr val="0070C0"/>
                </a:solidFill>
              </a:rPr>
              <a:t>Te weinig of teveel eiblaasjes tijdens de stimulatie </a:t>
            </a:r>
            <a:r>
              <a:rPr lang="nl-NL" sz="2000" b="0" dirty="0">
                <a:solidFill>
                  <a:srgbClr val="0070C0"/>
                </a:solidFill>
                <a:sym typeface="Wingdings" panose="05000000000000000000" pitchFamily="2" charset="2"/>
              </a:rPr>
              <a:t></a:t>
            </a:r>
            <a:r>
              <a:rPr lang="nl-NL" sz="2000" b="0" dirty="0">
                <a:solidFill>
                  <a:srgbClr val="0070C0"/>
                </a:solidFill>
              </a:rPr>
              <a:t> kan leiden tot een cancel van de punctie</a:t>
            </a:r>
          </a:p>
          <a:p>
            <a:endParaRPr lang="nl-NL" sz="2000" b="0" dirty="0">
              <a:solidFill>
                <a:srgbClr val="0070C0"/>
              </a:solidFill>
            </a:endParaRPr>
          </a:p>
          <a:p>
            <a:r>
              <a:rPr lang="nl-NL" sz="2000" b="0" dirty="0">
                <a:solidFill>
                  <a:srgbClr val="0070C0"/>
                </a:solidFill>
                <a:sym typeface="Wingdings" panose="05000000000000000000" pitchFamily="2" charset="2"/>
              </a:rPr>
              <a:t>Veel eicellen of overstimulatie klachten  wel punctie maar geen verse terugplaatsing. Geschikte embryo’s worden ingevroren</a:t>
            </a:r>
          </a:p>
          <a:p>
            <a:endParaRPr lang="nl-NL" sz="2000" b="0" dirty="0">
              <a:solidFill>
                <a:srgbClr val="0070C0"/>
              </a:solidFill>
              <a:sym typeface="Wingdings" panose="05000000000000000000" pitchFamily="2" charset="2"/>
            </a:endParaRPr>
          </a:p>
          <a:p>
            <a:r>
              <a:rPr lang="nl-NL" sz="2000" b="0" dirty="0">
                <a:solidFill>
                  <a:srgbClr val="0070C0"/>
                </a:solidFill>
              </a:rPr>
              <a:t>Ondanks medicatie ter onderdrukking van de cyclus </a:t>
            </a:r>
            <a:r>
              <a:rPr lang="nl-NL" sz="2000" b="0" dirty="0">
                <a:solidFill>
                  <a:srgbClr val="0070C0"/>
                </a:solidFill>
                <a:sym typeface="Wingdings" panose="05000000000000000000" pitchFamily="2" charset="2"/>
              </a:rPr>
              <a:t></a:t>
            </a:r>
            <a:r>
              <a:rPr lang="nl-NL" sz="2000" b="0" dirty="0">
                <a:solidFill>
                  <a:srgbClr val="0070C0"/>
                </a:solidFill>
              </a:rPr>
              <a:t> toch al geovuleerd bij punctie</a:t>
            </a:r>
          </a:p>
          <a:p>
            <a:endParaRPr lang="nl-NL" sz="2000" b="0" dirty="0">
              <a:solidFill>
                <a:srgbClr val="0070C0"/>
              </a:solidFill>
              <a:sym typeface="Wingdings" panose="05000000000000000000" pitchFamily="2" charset="2"/>
            </a:endParaRPr>
          </a:p>
          <a:p>
            <a:r>
              <a:rPr lang="nl-NL" sz="2000" b="0" dirty="0">
                <a:solidFill>
                  <a:srgbClr val="0070C0"/>
                </a:solidFill>
              </a:rPr>
              <a:t>Geen eicellen na punctie</a:t>
            </a:r>
          </a:p>
          <a:p>
            <a:endParaRPr lang="nl-NL" sz="2000" b="0" dirty="0">
              <a:solidFill>
                <a:srgbClr val="0070C0"/>
              </a:solidFill>
              <a:sym typeface="Wingdings" panose="05000000000000000000" pitchFamily="2" charset="2"/>
            </a:endParaRPr>
          </a:p>
          <a:p>
            <a:r>
              <a:rPr lang="nl-NL" sz="2000" b="0" dirty="0">
                <a:solidFill>
                  <a:srgbClr val="0070C0"/>
                </a:solidFill>
              </a:rPr>
              <a:t>Te weinig zaadcellen voor IVF </a:t>
            </a:r>
            <a:r>
              <a:rPr lang="nl-NL" sz="2000" b="0" dirty="0">
                <a:solidFill>
                  <a:srgbClr val="0070C0"/>
                </a:solidFill>
                <a:sym typeface="Wingdings" panose="05000000000000000000" pitchFamily="2" charset="2"/>
              </a:rPr>
              <a:t> overstappen op ICSI</a:t>
            </a:r>
          </a:p>
          <a:p>
            <a:r>
              <a:rPr lang="nl-NL" sz="2000" b="0" dirty="0">
                <a:solidFill>
                  <a:srgbClr val="0070C0"/>
                </a:solidFill>
                <a:sym typeface="Wingdings" panose="05000000000000000000" pitchFamily="2" charset="2"/>
              </a:rPr>
              <a:t>Te weinig zaadcellen voor ICSI  eicellen worden ingevroren </a:t>
            </a:r>
          </a:p>
          <a:p>
            <a:endParaRPr lang="nl-NL" sz="2000" b="0" dirty="0">
              <a:solidFill>
                <a:srgbClr val="0070C0"/>
              </a:solidFill>
              <a:sym typeface="Wingdings" panose="05000000000000000000" pitchFamily="2" charset="2"/>
            </a:endParaRPr>
          </a:p>
          <a:p>
            <a:r>
              <a:rPr lang="nl-NL" sz="2000" b="0" dirty="0">
                <a:solidFill>
                  <a:srgbClr val="0070C0"/>
                </a:solidFill>
                <a:sym typeface="Wingdings" panose="05000000000000000000" pitchFamily="2" charset="2"/>
              </a:rPr>
              <a:t>Geen bevruchting of geen embryo </a:t>
            </a:r>
          </a:p>
          <a:p>
            <a:endParaRPr lang="nl-NL" sz="2000" b="0" dirty="0">
              <a:solidFill>
                <a:srgbClr val="0070C0"/>
              </a:solidFill>
              <a:sym typeface="Wingdings" panose="05000000000000000000" pitchFamily="2" charset="2"/>
            </a:endParaRPr>
          </a:p>
          <a:p>
            <a:r>
              <a:rPr lang="nl-NL" sz="2000" b="0" dirty="0">
                <a:solidFill>
                  <a:srgbClr val="0070C0"/>
                </a:solidFill>
                <a:sym typeface="Wingdings" panose="05000000000000000000" pitchFamily="2" charset="2"/>
              </a:rPr>
              <a:t>Embryo terugplaatsing lukt technisch niet (ET dag later of embryo wordt ingevroren)</a:t>
            </a:r>
          </a:p>
          <a:p>
            <a:endParaRPr lang="nl-NL" sz="2000" b="0" dirty="0">
              <a:solidFill>
                <a:srgbClr val="0070C0"/>
              </a:solidFill>
              <a:sym typeface="Wingdings" panose="05000000000000000000" pitchFamily="2" charset="2"/>
            </a:endParaRPr>
          </a:p>
          <a:p>
            <a:r>
              <a:rPr lang="nl-NL" sz="1800" b="0" dirty="0">
                <a:solidFill>
                  <a:srgbClr val="0070C0"/>
                </a:solidFill>
                <a:effectLst/>
                <a:latin typeface="Calibri" panose="020F0502020204030204" pitchFamily="34" charset="0"/>
                <a:ea typeface="Calibri" panose="020F0502020204030204" pitchFamily="34" charset="0"/>
              </a:rPr>
              <a:t>Restrisico: ondanks zorgvuldig werken en het volgen van strikte protocollen kan het gebeuren dat 1 of meerdere embryo’s of eicellen verloren gaan tijdens menselijk handelen. Dit gebeurt bij minder dan 1% van alle behandelingen. </a:t>
            </a:r>
            <a:endParaRPr lang="nl-NL" b="0" dirty="0">
              <a:solidFill>
                <a:srgbClr val="0070C0"/>
              </a:solidFill>
              <a:sym typeface="Wingdings" panose="05000000000000000000" pitchFamily="2" charset="2"/>
            </a:endParaRPr>
          </a:p>
          <a:p>
            <a:endParaRPr lang="nl-NL" dirty="0"/>
          </a:p>
        </p:txBody>
      </p:sp>
    </p:spTree>
    <p:extLst>
      <p:ext uri="{BB962C8B-B14F-4D97-AF65-F5344CB8AC3E}">
        <p14:creationId xmlns:p14="http://schemas.microsoft.com/office/powerpoint/2010/main" val="26834312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32663-F405-1E5E-B1CE-9C16AD3E0CF8}"/>
              </a:ext>
            </a:extLst>
          </p:cNvPr>
          <p:cNvSpPr>
            <a:spLocks noGrp="1"/>
          </p:cNvSpPr>
          <p:nvPr>
            <p:ph type="title"/>
          </p:nvPr>
        </p:nvSpPr>
        <p:spPr/>
        <p:txBody>
          <a:bodyPr/>
          <a:lstStyle/>
          <a:p>
            <a:r>
              <a:rPr lang="nl-NL" sz="3200" dirty="0"/>
              <a:t>Wat kunt u zelf doen?</a:t>
            </a:r>
          </a:p>
        </p:txBody>
      </p:sp>
      <p:sp>
        <p:nvSpPr>
          <p:cNvPr id="3" name="Tijdelijke aanduiding voor tekst 2">
            <a:extLst>
              <a:ext uri="{FF2B5EF4-FFF2-40B4-BE49-F238E27FC236}">
                <a16:creationId xmlns:a16="http://schemas.microsoft.com/office/drawing/2014/main" id="{EFA979E2-174D-1B57-178D-4BB32C2A296F}"/>
              </a:ext>
            </a:extLst>
          </p:cNvPr>
          <p:cNvSpPr>
            <a:spLocks noGrp="1"/>
          </p:cNvSpPr>
          <p:nvPr>
            <p:ph type="body" sz="quarter" idx="11"/>
          </p:nvPr>
        </p:nvSpPr>
        <p:spPr/>
        <p:txBody>
          <a:bodyPr/>
          <a:lstStyle/>
          <a:p>
            <a:r>
              <a:rPr lang="nl-NL" sz="2000" b="0" dirty="0">
                <a:solidFill>
                  <a:srgbClr val="0070C0"/>
                </a:solidFill>
              </a:rPr>
              <a:t>Gezond gewicht nastreven (BMI 18,5-25)</a:t>
            </a:r>
          </a:p>
          <a:p>
            <a:r>
              <a:rPr lang="nl-NL" sz="2000" b="0" dirty="0">
                <a:solidFill>
                  <a:srgbClr val="0070C0"/>
                </a:solidFill>
              </a:rPr>
              <a:t>Niet roken</a:t>
            </a:r>
          </a:p>
          <a:p>
            <a:r>
              <a:rPr lang="nl-NL" sz="2000" b="0" dirty="0">
                <a:solidFill>
                  <a:srgbClr val="0070C0"/>
                </a:solidFill>
              </a:rPr>
              <a:t>Geen alcohol</a:t>
            </a:r>
          </a:p>
          <a:p>
            <a:r>
              <a:rPr lang="nl-NL" sz="2000" b="0" dirty="0">
                <a:solidFill>
                  <a:srgbClr val="0070C0"/>
                </a:solidFill>
              </a:rPr>
              <a:t>Geen drugs</a:t>
            </a:r>
          </a:p>
          <a:p>
            <a:endParaRPr lang="nl-NL" sz="2000" b="0" dirty="0">
              <a:solidFill>
                <a:srgbClr val="0070C0"/>
              </a:solidFill>
            </a:endParaRPr>
          </a:p>
          <a:p>
            <a:r>
              <a:rPr lang="nl-NL" sz="2000" b="0" dirty="0">
                <a:solidFill>
                  <a:srgbClr val="0070C0"/>
                </a:solidFill>
              </a:rPr>
              <a:t>Indien multivitaminen gewenst: multivitaminen voor zwangere vrouwen</a:t>
            </a:r>
          </a:p>
          <a:p>
            <a:endParaRPr lang="nl-NL" sz="2000" b="0" dirty="0">
              <a:solidFill>
                <a:srgbClr val="0070C0"/>
              </a:solidFill>
            </a:endParaRPr>
          </a:p>
          <a:p>
            <a:r>
              <a:rPr lang="nl-NL" sz="2000" b="0" dirty="0">
                <a:solidFill>
                  <a:srgbClr val="0070C0"/>
                </a:solidFill>
              </a:rPr>
              <a:t>Zie verder:</a:t>
            </a:r>
          </a:p>
          <a:p>
            <a:pPr marL="342900" indent="-342900">
              <a:buFontTx/>
              <a:buChar char="-"/>
            </a:pPr>
            <a:r>
              <a:rPr lang="nl-NL" sz="2000" b="0" dirty="0">
                <a:solidFill>
                  <a:srgbClr val="0070C0"/>
                </a:solidFill>
                <a:hlinkClick r:id="rId3"/>
              </a:rPr>
              <a:t>https://www.slimmerzwanger.nl/</a:t>
            </a:r>
            <a:r>
              <a:rPr lang="nl-NL" sz="2000" b="0" dirty="0">
                <a:solidFill>
                  <a:srgbClr val="0070C0"/>
                </a:solidFill>
              </a:rPr>
              <a:t> (zelftest)</a:t>
            </a:r>
          </a:p>
          <a:p>
            <a:pPr marL="342900" indent="-342900">
              <a:buFontTx/>
              <a:buChar char="-"/>
            </a:pPr>
            <a:r>
              <a:rPr lang="nl-NL" sz="2000" b="0" dirty="0">
                <a:solidFill>
                  <a:srgbClr val="0070C0"/>
                </a:solidFill>
                <a:hlinkClick r:id="rId4"/>
              </a:rPr>
              <a:t>https://www.zwangerwijzer.nl/</a:t>
            </a:r>
            <a:r>
              <a:rPr lang="nl-NL" sz="2000" b="0" dirty="0">
                <a:solidFill>
                  <a:srgbClr val="0070C0"/>
                </a:solidFill>
              </a:rPr>
              <a:t> (zelftest)</a:t>
            </a:r>
          </a:p>
          <a:p>
            <a:r>
              <a:rPr lang="nl-NL" sz="2000" b="0" dirty="0">
                <a:solidFill>
                  <a:srgbClr val="0070C0"/>
                </a:solidFill>
              </a:rPr>
              <a:t>-     </a:t>
            </a:r>
            <a:r>
              <a:rPr lang="nl-NL" sz="2000" b="0" dirty="0">
                <a:solidFill>
                  <a:srgbClr val="0070C0"/>
                </a:solidFill>
                <a:hlinkClick r:id="rId5"/>
              </a:rPr>
              <a:t>https://www.voedingscentrum.nl</a:t>
            </a:r>
            <a:endParaRPr lang="nl-NL" sz="2000" b="0" dirty="0">
              <a:solidFill>
                <a:srgbClr val="0070C0"/>
              </a:solidFill>
            </a:endParaRPr>
          </a:p>
        </p:txBody>
      </p:sp>
    </p:spTree>
    <p:extLst>
      <p:ext uri="{BB962C8B-B14F-4D97-AF65-F5344CB8AC3E}">
        <p14:creationId xmlns:p14="http://schemas.microsoft.com/office/powerpoint/2010/main" val="368033501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92621" y="513500"/>
            <a:ext cx="10057680" cy="817022"/>
          </a:xfrm>
        </p:spPr>
        <p:txBody>
          <a:bodyPr anchor="t">
            <a:normAutofit/>
          </a:bodyPr>
          <a:lstStyle/>
          <a:p>
            <a:r>
              <a:rPr lang="nl-NL" sz="3200" b="0" dirty="0">
                <a:latin typeface="+mj-lt"/>
              </a:rPr>
              <a:t>Emotionele belasting </a:t>
            </a:r>
          </a:p>
        </p:txBody>
      </p:sp>
      <p:graphicFrame>
        <p:nvGraphicFramePr>
          <p:cNvPr id="6" name="Tijdelijke aanduiding voor inhoud 1">
            <a:extLst>
              <a:ext uri="{FF2B5EF4-FFF2-40B4-BE49-F238E27FC236}">
                <a16:creationId xmlns:a16="http://schemas.microsoft.com/office/drawing/2014/main" id="{17F39933-391A-3E1A-704E-27911862F357}"/>
              </a:ext>
            </a:extLst>
          </p:cNvPr>
          <p:cNvGraphicFramePr>
            <a:graphicFrameLocks noGrp="1"/>
          </p:cNvGraphicFramePr>
          <p:nvPr>
            <p:ph idx="1"/>
            <p:extLst>
              <p:ext uri="{D42A27DB-BD31-4B8C-83A1-F6EECF244321}">
                <p14:modId xmlns:p14="http://schemas.microsoft.com/office/powerpoint/2010/main" val="458742350"/>
              </p:ext>
            </p:extLst>
          </p:nvPr>
        </p:nvGraphicFramePr>
        <p:xfrm>
          <a:off x="986160" y="1291082"/>
          <a:ext cx="10057680" cy="4236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61647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4196" y="474060"/>
            <a:ext cx="10057680" cy="817022"/>
          </a:xfrm>
        </p:spPr>
        <p:txBody>
          <a:bodyPr anchor="t">
            <a:normAutofit/>
          </a:bodyPr>
          <a:lstStyle/>
          <a:p>
            <a:r>
              <a:rPr lang="nl-NL" sz="3200" b="0" dirty="0">
                <a:latin typeface="+mj-lt"/>
              </a:rPr>
              <a:t>Emotionele begeleiding</a:t>
            </a:r>
          </a:p>
        </p:txBody>
      </p:sp>
      <p:graphicFrame>
        <p:nvGraphicFramePr>
          <p:cNvPr id="6" name="Tijdelijke aanduiding voor inhoud 1">
            <a:extLst>
              <a:ext uri="{FF2B5EF4-FFF2-40B4-BE49-F238E27FC236}">
                <a16:creationId xmlns:a16="http://schemas.microsoft.com/office/drawing/2014/main" id="{F8894B98-80B1-170D-7A83-F4189188F24D}"/>
              </a:ext>
            </a:extLst>
          </p:cNvPr>
          <p:cNvGraphicFramePr>
            <a:graphicFrameLocks noGrp="1"/>
          </p:cNvGraphicFramePr>
          <p:nvPr>
            <p:ph idx="1"/>
            <p:extLst>
              <p:ext uri="{D42A27DB-BD31-4B8C-83A1-F6EECF244321}">
                <p14:modId xmlns:p14="http://schemas.microsoft.com/office/powerpoint/2010/main" val="1864369252"/>
              </p:ext>
            </p:extLst>
          </p:nvPr>
        </p:nvGraphicFramePr>
        <p:xfrm>
          <a:off x="986160" y="1291082"/>
          <a:ext cx="10057680" cy="4236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90111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896" y="474060"/>
            <a:ext cx="10057680" cy="817022"/>
          </a:xfrm>
        </p:spPr>
        <p:txBody>
          <a:bodyPr anchor="t">
            <a:normAutofit fontScale="90000"/>
          </a:bodyPr>
          <a:lstStyle/>
          <a:p>
            <a:r>
              <a:rPr lang="nl-NL" sz="3600" b="0" dirty="0">
                <a:latin typeface="+mj-lt"/>
              </a:rPr>
              <a:t>Vragen? </a:t>
            </a:r>
            <a:br>
              <a:rPr lang="nl-NL" sz="3600" i="1" dirty="0"/>
            </a:br>
            <a:br>
              <a:rPr lang="nl-NL" sz="2200" i="1" dirty="0"/>
            </a:br>
            <a:r>
              <a:rPr lang="nl-NL" sz="2200" i="1" dirty="0"/>
              <a:t> </a:t>
            </a:r>
            <a:r>
              <a:rPr lang="nl-NL" sz="2200" dirty="0"/>
              <a:t> </a:t>
            </a:r>
          </a:p>
        </p:txBody>
      </p:sp>
      <p:pic>
        <p:nvPicPr>
          <p:cNvPr id="4" name="Picture 3" descr="Vraagtekens op een regel en één vraagteken wordt verlicht">
            <a:extLst>
              <a:ext uri="{FF2B5EF4-FFF2-40B4-BE49-F238E27FC236}">
                <a16:creationId xmlns:a16="http://schemas.microsoft.com/office/drawing/2014/main" id="{C7FCE6A4-5B5C-7B60-0175-970440D0CDD1}"/>
              </a:ext>
            </a:extLst>
          </p:cNvPr>
          <p:cNvPicPr>
            <a:picLocks noChangeAspect="1"/>
          </p:cNvPicPr>
          <p:nvPr/>
        </p:nvPicPr>
        <p:blipFill>
          <a:blip r:embed="rId2"/>
          <a:srcRect t="12640" r="-1" b="24257"/>
          <a:stretch/>
        </p:blipFill>
        <p:spPr>
          <a:xfrm>
            <a:off x="986160" y="1291082"/>
            <a:ext cx="10057680" cy="4236396"/>
          </a:xfrm>
          <a:prstGeom prst="rect">
            <a:avLst/>
          </a:prstGeom>
          <a:noFill/>
        </p:spPr>
      </p:pic>
    </p:spTree>
    <p:extLst>
      <p:ext uri="{BB962C8B-B14F-4D97-AF65-F5344CB8AC3E}">
        <p14:creationId xmlns:p14="http://schemas.microsoft.com/office/powerpoint/2010/main" val="213717265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43A4E-802A-7B5E-865A-DBE6F63A911D}"/>
              </a:ext>
            </a:extLst>
          </p:cNvPr>
          <p:cNvSpPr>
            <a:spLocks noGrp="1"/>
          </p:cNvSpPr>
          <p:nvPr>
            <p:ph type="title"/>
          </p:nvPr>
        </p:nvSpPr>
        <p:spPr>
          <a:xfrm>
            <a:off x="608012" y="563631"/>
            <a:ext cx="10975975" cy="659242"/>
          </a:xfrm>
        </p:spPr>
        <p:txBody>
          <a:bodyPr/>
          <a:lstStyle/>
          <a:p>
            <a:pPr algn="just"/>
            <a:r>
              <a:rPr lang="nl-NL" sz="3200" dirty="0"/>
              <a:t>Behandeling en vergoeding</a:t>
            </a:r>
          </a:p>
        </p:txBody>
      </p:sp>
      <p:sp>
        <p:nvSpPr>
          <p:cNvPr id="3" name="Tijdelijke aanduiding voor tekst 2">
            <a:extLst>
              <a:ext uri="{FF2B5EF4-FFF2-40B4-BE49-F238E27FC236}">
                <a16:creationId xmlns:a16="http://schemas.microsoft.com/office/drawing/2014/main" id="{1B67F14B-785A-9CC9-66E7-4FC327679CEC}"/>
              </a:ext>
            </a:extLst>
          </p:cNvPr>
          <p:cNvSpPr>
            <a:spLocks noGrp="1"/>
          </p:cNvSpPr>
          <p:nvPr>
            <p:ph type="body" sz="quarter" idx="11"/>
          </p:nvPr>
        </p:nvSpPr>
        <p:spPr>
          <a:xfrm>
            <a:off x="645968" y="1519609"/>
            <a:ext cx="10966451" cy="4228048"/>
          </a:xfrm>
        </p:spPr>
        <p:txBody>
          <a:bodyPr/>
          <a:lstStyle/>
          <a:p>
            <a:r>
              <a:rPr lang="nl-NL" sz="2000" b="0" dirty="0">
                <a:solidFill>
                  <a:srgbClr val="0070C0"/>
                </a:solidFill>
              </a:rPr>
              <a:t>Basisverzekering vergoedt maximaal 3 behandelingen per kind, t/m leeftijd van 42 jaar</a:t>
            </a:r>
          </a:p>
          <a:p>
            <a:endParaRPr lang="nl-NL" sz="2000" b="0" dirty="0">
              <a:solidFill>
                <a:srgbClr val="0070C0"/>
              </a:solidFill>
            </a:endParaRPr>
          </a:p>
          <a:p>
            <a:r>
              <a:rPr lang="nl-NL" sz="2000" b="0" dirty="0">
                <a:solidFill>
                  <a:srgbClr val="0070C0"/>
                </a:solidFill>
              </a:rPr>
              <a:t>Drie IVF/ICSI behandelingen is niet vanzelfsprekend; per behandeling inschatting team of continueren medisch zinvol wordt geacht</a:t>
            </a:r>
          </a:p>
          <a:p>
            <a:endParaRPr lang="nl-NL" sz="2000" b="0" dirty="0">
              <a:solidFill>
                <a:srgbClr val="0070C0"/>
              </a:solidFill>
            </a:endParaRPr>
          </a:p>
          <a:p>
            <a:r>
              <a:rPr lang="nl-NL" sz="2000" b="0" dirty="0">
                <a:solidFill>
                  <a:srgbClr val="0070C0"/>
                </a:solidFill>
              </a:rPr>
              <a:t>Vanaf 41 jaar (leeftijd vrouw):</a:t>
            </a:r>
          </a:p>
          <a:p>
            <a:pPr marL="457200" indent="-457200">
              <a:buFontTx/>
              <a:buChar char="-"/>
            </a:pPr>
            <a:r>
              <a:rPr lang="nl-NL" sz="2000" b="0" dirty="0">
                <a:solidFill>
                  <a:srgbClr val="0070C0"/>
                </a:solidFill>
              </a:rPr>
              <a:t>Maximaal 3 behandelingen</a:t>
            </a:r>
          </a:p>
          <a:p>
            <a:pPr marL="457200" indent="-457200">
              <a:buFontTx/>
              <a:buChar char="-"/>
            </a:pPr>
            <a:r>
              <a:rPr lang="nl-NL" sz="2000" b="0" dirty="0">
                <a:solidFill>
                  <a:srgbClr val="0070C0"/>
                </a:solidFill>
              </a:rPr>
              <a:t>Onder de voorwaarde dat er voldoende eierstokreserve aanwezig lijkt</a:t>
            </a:r>
          </a:p>
          <a:p>
            <a:pPr marL="457200" indent="-457200">
              <a:buFontTx/>
              <a:buChar char="-"/>
            </a:pPr>
            <a:r>
              <a:rPr lang="nl-NL" sz="2000" b="0" dirty="0">
                <a:solidFill>
                  <a:srgbClr val="0070C0"/>
                </a:solidFill>
              </a:rPr>
              <a:t>Behandeling t/m leeftijd 43 jaar</a:t>
            </a:r>
          </a:p>
          <a:p>
            <a:endParaRPr lang="nl-NL" dirty="0"/>
          </a:p>
        </p:txBody>
      </p:sp>
    </p:spTree>
    <p:extLst>
      <p:ext uri="{BB962C8B-B14F-4D97-AF65-F5344CB8AC3E}">
        <p14:creationId xmlns:p14="http://schemas.microsoft.com/office/powerpoint/2010/main" val="64758434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B47350-D88B-20D4-6286-2765C2EC1299}"/>
              </a:ext>
            </a:extLst>
          </p:cNvPr>
          <p:cNvSpPr>
            <a:spLocks noGrp="1"/>
          </p:cNvSpPr>
          <p:nvPr>
            <p:ph type="ctrTitle"/>
          </p:nvPr>
        </p:nvSpPr>
        <p:spPr>
          <a:xfrm>
            <a:off x="595312" y="592481"/>
            <a:ext cx="9870331" cy="782344"/>
          </a:xfrm>
        </p:spPr>
        <p:txBody>
          <a:bodyPr/>
          <a:lstStyle/>
          <a:p>
            <a:r>
              <a:rPr lang="nl-NL" sz="3200" b="0" dirty="0">
                <a:solidFill>
                  <a:srgbClr val="FC6039"/>
                </a:solidFill>
                <a:latin typeface="+mj-lt"/>
              </a:rPr>
              <a:t>Belangrijk om te doen  </a:t>
            </a:r>
            <a:endParaRPr lang="nl-NL" sz="3200" dirty="0">
              <a:latin typeface="+mj-lt"/>
            </a:endParaRPr>
          </a:p>
        </p:txBody>
      </p:sp>
      <p:sp>
        <p:nvSpPr>
          <p:cNvPr id="3" name="Ondertitel 2">
            <a:extLst>
              <a:ext uri="{FF2B5EF4-FFF2-40B4-BE49-F238E27FC236}">
                <a16:creationId xmlns:a16="http://schemas.microsoft.com/office/drawing/2014/main" id="{DCC2D29A-E3DB-EA86-DC2D-448CEABA2C8B}"/>
              </a:ext>
            </a:extLst>
          </p:cNvPr>
          <p:cNvSpPr>
            <a:spLocks noGrp="1"/>
          </p:cNvSpPr>
          <p:nvPr>
            <p:ph type="subTitle" idx="1"/>
          </p:nvPr>
        </p:nvSpPr>
        <p:spPr>
          <a:xfrm>
            <a:off x="595312" y="1434873"/>
            <a:ext cx="10108456" cy="3857625"/>
          </a:xfrm>
        </p:spPr>
        <p:txBody>
          <a:bodyPr/>
          <a:lstStyle/>
          <a:p>
            <a:pPr lvl="0"/>
            <a:r>
              <a:rPr lang="nl-NL" dirty="0">
                <a:solidFill>
                  <a:srgbClr val="0070C0"/>
                </a:solidFill>
                <a:latin typeface="+mn-lt"/>
              </a:rPr>
              <a:t>Virale screening HIV en hepatitis B/C van patiënte en eventueel partner/donor is nodig voorafgaand aan de punctie. Op de dag van de eerste echo kunt u dit laten prikken, zonder afspraak bij receptie 25 (route L). Labformulier ophalen bij receptie 38 indien nog niet in uw bezit.</a:t>
            </a:r>
          </a:p>
          <a:p>
            <a:pPr lvl="0"/>
            <a:r>
              <a:rPr lang="nl-NL" dirty="0">
                <a:solidFill>
                  <a:srgbClr val="0070C0"/>
                </a:solidFill>
                <a:latin typeface="+mn-lt"/>
              </a:rPr>
              <a:t>Let op: enkel op doordeweekse dagen.  </a:t>
            </a:r>
          </a:p>
          <a:p>
            <a:pPr lvl="0"/>
            <a:endParaRPr lang="nl-NL" dirty="0">
              <a:solidFill>
                <a:srgbClr val="0070C0"/>
              </a:solidFill>
              <a:latin typeface="+mn-lt"/>
            </a:endParaRPr>
          </a:p>
          <a:p>
            <a:r>
              <a:rPr lang="nl-NL" dirty="0">
                <a:solidFill>
                  <a:srgbClr val="0070C0"/>
                </a:solidFill>
                <a:latin typeface="+mn-lt"/>
              </a:rPr>
              <a:t>Voorafgaand aan de punctie vragen wij u om de behandelovereenkomsten (verse IVF/ICSI en cryo-embryo behandeling) en bewaarovereenkomst (embryo’s) ondertekend in te leveren bij de eerste echo. </a:t>
            </a: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0070C0"/>
                </a:solidFill>
                <a:latin typeface="+mn-lt"/>
              </a:rPr>
              <a:t>Digitale gezondheidsvragenlijst (ASA) via LSFD portaal moet voorafgaand aan de follikelpunctie ingevuld zijn. </a:t>
            </a:r>
          </a:p>
          <a:p>
            <a:pPr>
              <a:spcBef>
                <a:spcPct val="0"/>
              </a:spcBef>
              <a:buClr>
                <a:srgbClr val="35CFFF"/>
              </a:buClr>
            </a:pPr>
            <a:endParaRPr lang="nl-NL" dirty="0">
              <a:solidFill>
                <a:srgbClr val="0070C0"/>
              </a:solidFill>
              <a:latin typeface="+mn-lt"/>
            </a:endParaRPr>
          </a:p>
          <a:p>
            <a:pPr>
              <a:spcBef>
                <a:spcPct val="0"/>
              </a:spcBef>
              <a:buClr>
                <a:srgbClr val="35CFFF"/>
              </a:buClr>
            </a:pPr>
            <a:endParaRPr lang="nl-NL" dirty="0">
              <a:solidFill>
                <a:srgbClr val="0070C0"/>
              </a:solidFill>
              <a:latin typeface="+mn-lt"/>
            </a:endParaRPr>
          </a:p>
          <a:p>
            <a:endParaRPr lang="nl-NL" dirty="0">
              <a:solidFill>
                <a:srgbClr val="0070C0"/>
              </a:solidFill>
              <a:latin typeface="+mn-lt"/>
            </a:endParaRPr>
          </a:p>
          <a:p>
            <a:endParaRPr lang="nl-NL" dirty="0">
              <a:solidFill>
                <a:srgbClr val="0070C0"/>
              </a:solidFill>
              <a:latin typeface="+mn-lt"/>
            </a:endParaRPr>
          </a:p>
          <a:p>
            <a:endParaRPr lang="nl-NL" dirty="0">
              <a:solidFill>
                <a:srgbClr val="0070C0"/>
              </a:solidFill>
              <a:latin typeface="+mn-lt"/>
            </a:endParaRPr>
          </a:p>
          <a:p>
            <a:pPr marL="342900" indent="-342900">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a:p>
            <a:pPr marL="342900" indent="-342900">
              <a:spcBef>
                <a:spcPct val="0"/>
              </a:spcBef>
              <a:buClr>
                <a:srgbClr val="35CFFF"/>
              </a:buClr>
              <a:buFontTx/>
              <a:buChar char="-"/>
            </a:pPr>
            <a:endParaRPr lang="nl-NL" dirty="0">
              <a:solidFill>
                <a:srgbClr val="0070C0"/>
              </a:solidFill>
              <a:latin typeface="+mn-lt"/>
            </a:endParaRPr>
          </a:p>
        </p:txBody>
      </p:sp>
    </p:spTree>
    <p:extLst>
      <p:ext uri="{BB962C8B-B14F-4D97-AF65-F5344CB8AC3E}">
        <p14:creationId xmlns:p14="http://schemas.microsoft.com/office/powerpoint/2010/main" val="38979381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6C656-52C6-50FA-9A21-0E972FFA52DE}"/>
              </a:ext>
            </a:extLst>
          </p:cNvPr>
          <p:cNvSpPr>
            <a:spLocks noGrp="1"/>
          </p:cNvSpPr>
          <p:nvPr>
            <p:ph type="ctrTitle"/>
          </p:nvPr>
        </p:nvSpPr>
        <p:spPr>
          <a:xfrm>
            <a:off x="549436" y="633888"/>
            <a:ext cx="9870331" cy="782344"/>
          </a:xfrm>
        </p:spPr>
        <p:txBody>
          <a:bodyPr/>
          <a:lstStyle/>
          <a:p>
            <a:pPr algn="just"/>
            <a:r>
              <a:rPr lang="nl-NL" sz="3200" b="0" dirty="0">
                <a:solidFill>
                  <a:srgbClr val="FC6039"/>
                </a:solidFill>
                <a:latin typeface="+mj-lt"/>
              </a:rPr>
              <a:t>Digitale omgeving </a:t>
            </a:r>
            <a:endParaRPr lang="nl-NL" sz="3200" dirty="0">
              <a:solidFill>
                <a:srgbClr val="FF0000"/>
              </a:solidFill>
              <a:latin typeface="+mj-lt"/>
            </a:endParaRPr>
          </a:p>
        </p:txBody>
      </p:sp>
      <p:sp>
        <p:nvSpPr>
          <p:cNvPr id="3" name="Ondertitel 2">
            <a:extLst>
              <a:ext uri="{FF2B5EF4-FFF2-40B4-BE49-F238E27FC236}">
                <a16:creationId xmlns:a16="http://schemas.microsoft.com/office/drawing/2014/main" id="{E38D502C-4C13-7241-4EBA-D1B3018DD2E3}"/>
              </a:ext>
            </a:extLst>
          </p:cNvPr>
          <p:cNvSpPr>
            <a:spLocks noGrp="1"/>
          </p:cNvSpPr>
          <p:nvPr>
            <p:ph type="subTitle" idx="1"/>
          </p:nvPr>
        </p:nvSpPr>
        <p:spPr>
          <a:xfrm>
            <a:off x="549436" y="1359082"/>
            <a:ext cx="9870332" cy="3923211"/>
          </a:xfrm>
        </p:spPr>
        <p:txBody>
          <a:bodyPr/>
          <a:lstStyle/>
          <a:p>
            <a:pPr>
              <a:spcBef>
                <a:spcPct val="0"/>
              </a:spcBef>
              <a:buClr>
                <a:srgbClr val="35CFFF"/>
              </a:buClr>
            </a:pPr>
            <a:r>
              <a:rPr lang="nl-NL" dirty="0">
                <a:solidFill>
                  <a:srgbClr val="0070C0"/>
                </a:solidFill>
                <a:latin typeface="+mn-lt"/>
              </a:rPr>
              <a:t>Patiëntportaal in HIX </a:t>
            </a:r>
            <a:r>
              <a:rPr lang="nl-NL" dirty="0">
                <a:solidFill>
                  <a:srgbClr val="0070C0"/>
                </a:solidFill>
                <a:latin typeface="+mn-lt"/>
                <a:sym typeface="Wingdings" panose="05000000000000000000" pitchFamily="2" charset="2"/>
              </a:rPr>
              <a:t></a:t>
            </a:r>
            <a:r>
              <a:rPr lang="nl-NL" dirty="0">
                <a:solidFill>
                  <a:srgbClr val="0070C0"/>
                </a:solidFill>
                <a:latin typeface="+mn-lt"/>
              </a:rPr>
              <a:t> wordt automatisch voor u aangemaakt zodra u patiënt wordt. </a:t>
            </a: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0070C0"/>
                </a:solidFill>
                <a:latin typeface="+mn-lt"/>
              </a:rPr>
              <a:t>Hiermee kunt u:</a:t>
            </a:r>
          </a:p>
          <a:p>
            <a:pPr marL="342900" indent="-342900">
              <a:spcBef>
                <a:spcPct val="0"/>
              </a:spcBef>
              <a:buClr>
                <a:srgbClr val="35CFFF"/>
              </a:buClr>
              <a:buFontTx/>
              <a:buChar char="-"/>
            </a:pPr>
            <a:r>
              <a:rPr lang="nl-NL" dirty="0">
                <a:solidFill>
                  <a:srgbClr val="0070C0"/>
                </a:solidFill>
                <a:latin typeface="+mn-lt"/>
              </a:rPr>
              <a:t>Digitale informatiefolders inzien (bv instructies na punctie, informatie na ET etc.) </a:t>
            </a:r>
          </a:p>
          <a:p>
            <a:pPr marL="342900" indent="-342900">
              <a:spcBef>
                <a:spcPct val="0"/>
              </a:spcBef>
              <a:buClr>
                <a:srgbClr val="35CFFF"/>
              </a:buClr>
              <a:buFontTx/>
              <a:buChar char="-"/>
            </a:pPr>
            <a:r>
              <a:rPr lang="nl-NL" dirty="0">
                <a:solidFill>
                  <a:srgbClr val="0070C0"/>
                </a:solidFill>
                <a:latin typeface="+mn-lt"/>
              </a:rPr>
              <a:t>Inzien van bloeduitslagen</a:t>
            </a:r>
          </a:p>
          <a:p>
            <a:pPr marL="342900" indent="-342900">
              <a:spcBef>
                <a:spcPct val="0"/>
              </a:spcBef>
              <a:buClr>
                <a:srgbClr val="35CFFF"/>
              </a:buClr>
              <a:buFontTx/>
              <a:buChar char="-"/>
            </a:pPr>
            <a:r>
              <a:rPr lang="nl-NL" dirty="0">
                <a:solidFill>
                  <a:srgbClr val="0070C0"/>
                </a:solidFill>
                <a:latin typeface="+mn-lt"/>
              </a:rPr>
              <a:t>Aantal ingevroren embryo’s/eicellen</a:t>
            </a:r>
          </a:p>
          <a:p>
            <a:pPr marL="342900" indent="-342900">
              <a:spcBef>
                <a:spcPct val="0"/>
              </a:spcBef>
              <a:buClr>
                <a:srgbClr val="35CFFF"/>
              </a:buClr>
              <a:buFontTx/>
              <a:buChar char="-"/>
            </a:pPr>
            <a:r>
              <a:rPr lang="nl-NL" dirty="0">
                <a:solidFill>
                  <a:srgbClr val="0070C0"/>
                </a:solidFill>
                <a:latin typeface="+mn-lt"/>
              </a:rPr>
              <a:t>Mogelijkheid tot sturen van een e-consult aan behandelaar </a:t>
            </a:r>
            <a:r>
              <a:rPr lang="nl-NL" dirty="0">
                <a:solidFill>
                  <a:srgbClr val="0070C0"/>
                </a:solidFill>
                <a:latin typeface="+mn-lt"/>
                <a:sym typeface="Wingdings" panose="05000000000000000000" pitchFamily="2" charset="2"/>
              </a:rPr>
              <a:t></a:t>
            </a:r>
            <a:r>
              <a:rPr lang="nl-NL" dirty="0">
                <a:solidFill>
                  <a:srgbClr val="0070C0"/>
                </a:solidFill>
                <a:latin typeface="+mn-lt"/>
              </a:rPr>
              <a:t> enkel voor korte vraag aan behandelaar die niet kan wachten tot volgend polibezoek</a:t>
            </a: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FF0000"/>
                </a:solidFill>
                <a:latin typeface="+mn-lt"/>
              </a:rPr>
              <a:t>Let op</a:t>
            </a:r>
            <a:r>
              <a:rPr lang="nl-NL" dirty="0">
                <a:solidFill>
                  <a:srgbClr val="0070C0"/>
                </a:solidFill>
                <a:latin typeface="+mn-lt"/>
              </a:rPr>
              <a:t>: bij lichamelijke klachten altijd bellen met verpleegkundige en niet mailen! </a:t>
            </a:r>
          </a:p>
          <a:p>
            <a:pPr>
              <a:spcBef>
                <a:spcPct val="0"/>
              </a:spcBef>
              <a:buClr>
                <a:srgbClr val="35CFFF"/>
              </a:buClr>
            </a:pPr>
            <a:endParaRPr lang="nl-NL" dirty="0">
              <a:solidFill>
                <a:srgbClr val="0070C0"/>
              </a:solidFill>
              <a:latin typeface="+mn-lt"/>
            </a:endParaRPr>
          </a:p>
          <a:p>
            <a:pPr>
              <a:spcBef>
                <a:spcPct val="0"/>
              </a:spcBef>
              <a:buClr>
                <a:srgbClr val="35CFFF"/>
              </a:buClr>
            </a:pPr>
            <a:endParaRPr lang="nl-NL" dirty="0">
              <a:solidFill>
                <a:srgbClr val="0070C0"/>
              </a:solidFill>
              <a:latin typeface="+mn-lt"/>
            </a:endParaRPr>
          </a:p>
          <a:p>
            <a:pPr>
              <a:spcBef>
                <a:spcPct val="0"/>
              </a:spcBef>
              <a:buClr>
                <a:srgbClr val="35CFFF"/>
              </a:buClr>
            </a:pPr>
            <a:r>
              <a:rPr lang="nl-NL" dirty="0">
                <a:solidFill>
                  <a:srgbClr val="0070C0"/>
                </a:solidFill>
                <a:latin typeface="+mn-lt"/>
              </a:rPr>
              <a:t>LSFD portaal &gt; via de mail wordt u uitgenodigd om hieraan deel te nemen zodra wij informatie van u nodig hebben. </a:t>
            </a:r>
          </a:p>
        </p:txBody>
      </p:sp>
    </p:spTree>
    <p:extLst>
      <p:ext uri="{BB962C8B-B14F-4D97-AF65-F5344CB8AC3E}">
        <p14:creationId xmlns:p14="http://schemas.microsoft.com/office/powerpoint/2010/main" val="161886929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0387" y="546559"/>
            <a:ext cx="8229600" cy="1143000"/>
          </a:xfrm>
        </p:spPr>
        <p:txBody>
          <a:bodyPr/>
          <a:lstStyle/>
          <a:p>
            <a:pPr algn="just"/>
            <a:r>
              <a:rPr lang="nl-NL" sz="3200" b="0" dirty="0">
                <a:solidFill>
                  <a:srgbClr val="FC6039"/>
                </a:solidFill>
                <a:latin typeface="+mj-lt"/>
                <a:ea typeface="Segoe UI" panose="020B0502040204020203" pitchFamily="34" charset="0"/>
                <a:cs typeface="Segoe UI" panose="020B0502040204020203" pitchFamily="34" charset="0"/>
              </a:rPr>
              <a:t>Wat is IVF en ICSI?</a:t>
            </a:r>
          </a:p>
        </p:txBody>
      </p:sp>
      <p:sp>
        <p:nvSpPr>
          <p:cNvPr id="7" name="Tijdelijke aanduiding voor inhoud 2"/>
          <p:cNvSpPr>
            <a:spLocks noGrp="1"/>
          </p:cNvSpPr>
          <p:nvPr>
            <p:ph idx="1"/>
          </p:nvPr>
        </p:nvSpPr>
        <p:spPr>
          <a:xfrm>
            <a:off x="1610590" y="1689559"/>
            <a:ext cx="2803793" cy="521618"/>
          </a:xfrm>
        </p:spPr>
        <p:txBody>
          <a:bodyPr>
            <a:noAutofit/>
          </a:bodyPr>
          <a:lstStyle/>
          <a:p>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 </a:t>
            </a:r>
            <a:r>
              <a:rPr lang="nl-NL" sz="2000" b="1" dirty="0">
                <a:solidFill>
                  <a:srgbClr val="0070C0"/>
                </a:solidFill>
                <a:latin typeface="+mj-lt"/>
                <a:ea typeface="Segoe UI" panose="020B0502040204020203" pitchFamily="34" charset="0"/>
                <a:cs typeface="Segoe UI" panose="020B0502040204020203" pitchFamily="34" charset="0"/>
              </a:rPr>
              <a:t>V</a:t>
            </a:r>
            <a:r>
              <a:rPr lang="nl-NL" sz="2000" dirty="0">
                <a:solidFill>
                  <a:srgbClr val="0070C0"/>
                </a:solidFill>
                <a:latin typeface="+mj-lt"/>
                <a:ea typeface="Segoe UI" panose="020B0502040204020203" pitchFamily="34" charset="0"/>
                <a:cs typeface="Segoe UI" panose="020B0502040204020203" pitchFamily="34" charset="0"/>
              </a:rPr>
              <a:t>itro </a:t>
            </a:r>
            <a:r>
              <a:rPr lang="nl-NL" sz="2000" b="1" dirty="0">
                <a:solidFill>
                  <a:srgbClr val="0070C0"/>
                </a:solidFill>
                <a:latin typeface="+mj-lt"/>
                <a:ea typeface="Segoe UI" panose="020B0502040204020203" pitchFamily="34" charset="0"/>
                <a:cs typeface="Segoe UI" panose="020B0502040204020203" pitchFamily="34" charset="0"/>
              </a:rPr>
              <a:t>F</a:t>
            </a:r>
            <a:r>
              <a:rPr lang="nl-NL" sz="2000" dirty="0">
                <a:solidFill>
                  <a:srgbClr val="0070C0"/>
                </a:solidFill>
                <a:latin typeface="+mj-lt"/>
                <a:ea typeface="Segoe UI" panose="020B0502040204020203" pitchFamily="34" charset="0"/>
                <a:cs typeface="Segoe UI" panose="020B0502040204020203" pitchFamily="34" charset="0"/>
              </a:rPr>
              <a:t>ertilisatie</a:t>
            </a:r>
          </a:p>
        </p:txBody>
      </p:sp>
      <p:pic>
        <p:nvPicPr>
          <p:cNvPr id="8" name="IV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0590" y="2115475"/>
            <a:ext cx="3857451" cy="2791087"/>
          </a:xfrm>
          <a:prstGeom prst="rect">
            <a:avLst/>
          </a:prstGeom>
        </p:spPr>
      </p:pic>
      <p:pic>
        <p:nvPicPr>
          <p:cNvPr id="9" name="ICSI.wmv">
            <a:hlinkClick r:id="" action="ppaction://media"/>
            <a:extLst>
              <a:ext uri="{FF2B5EF4-FFF2-40B4-BE49-F238E27FC236}">
                <a16:creationId xmlns:a16="http://schemas.microsoft.com/office/drawing/2014/main" id="{62E1DF47-6BB4-4C6B-AB44-E39EABDF2A1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51934" y="2115474"/>
            <a:ext cx="3611357" cy="2791088"/>
          </a:xfrm>
          <a:prstGeom prst="rect">
            <a:avLst/>
          </a:prstGeom>
        </p:spPr>
      </p:pic>
      <p:sp>
        <p:nvSpPr>
          <p:cNvPr id="10" name="Tijdelijke aanduiding voor inhoud 2">
            <a:extLst>
              <a:ext uri="{FF2B5EF4-FFF2-40B4-BE49-F238E27FC236}">
                <a16:creationId xmlns:a16="http://schemas.microsoft.com/office/drawing/2014/main" id="{8D0001DD-8A72-423E-909C-5AF93B4790A2}"/>
              </a:ext>
            </a:extLst>
          </p:cNvPr>
          <p:cNvSpPr txBox="1">
            <a:spLocks/>
          </p:cNvSpPr>
          <p:nvPr/>
        </p:nvSpPr>
        <p:spPr>
          <a:xfrm>
            <a:off x="5982836" y="1611365"/>
            <a:ext cx="4829253" cy="67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ntra </a:t>
            </a:r>
            <a:r>
              <a:rPr lang="nl-NL" sz="2000" b="1" dirty="0">
                <a:solidFill>
                  <a:srgbClr val="0070C0"/>
                </a:solidFill>
                <a:latin typeface="+mj-lt"/>
                <a:ea typeface="Segoe UI" panose="020B0502040204020203" pitchFamily="34" charset="0"/>
                <a:cs typeface="Segoe UI" panose="020B0502040204020203" pitchFamily="34" charset="0"/>
              </a:rPr>
              <a:t>C</a:t>
            </a:r>
            <a:r>
              <a:rPr lang="nl-NL" sz="2000" dirty="0">
                <a:solidFill>
                  <a:srgbClr val="0070C0"/>
                </a:solidFill>
                <a:latin typeface="+mj-lt"/>
                <a:ea typeface="Segoe UI" panose="020B0502040204020203" pitchFamily="34" charset="0"/>
                <a:cs typeface="Segoe UI" panose="020B0502040204020203" pitchFamily="34" charset="0"/>
              </a:rPr>
              <a:t>ytoplasmatische </a:t>
            </a:r>
            <a:r>
              <a:rPr lang="nl-NL" sz="2000" b="1" dirty="0">
                <a:solidFill>
                  <a:srgbClr val="0070C0"/>
                </a:solidFill>
                <a:latin typeface="+mj-lt"/>
                <a:ea typeface="Segoe UI" panose="020B0502040204020203" pitchFamily="34" charset="0"/>
                <a:cs typeface="Segoe UI" panose="020B0502040204020203" pitchFamily="34" charset="0"/>
              </a:rPr>
              <a:t>S</a:t>
            </a:r>
            <a:r>
              <a:rPr lang="nl-NL" sz="2000" dirty="0">
                <a:solidFill>
                  <a:srgbClr val="0070C0"/>
                </a:solidFill>
                <a:latin typeface="+mj-lt"/>
                <a:ea typeface="Segoe UI" panose="020B0502040204020203" pitchFamily="34" charset="0"/>
                <a:cs typeface="Segoe UI" panose="020B0502040204020203" pitchFamily="34" charset="0"/>
              </a:rPr>
              <a:t>perma </a:t>
            </a:r>
            <a:r>
              <a:rPr lang="nl-NL" sz="2000" b="1" dirty="0">
                <a:solidFill>
                  <a:srgbClr val="0070C0"/>
                </a:solidFill>
                <a:latin typeface="+mj-lt"/>
                <a:ea typeface="Segoe UI" panose="020B0502040204020203" pitchFamily="34" charset="0"/>
                <a:cs typeface="Segoe UI" panose="020B0502040204020203" pitchFamily="34" charset="0"/>
              </a:rPr>
              <a:t>I</a:t>
            </a:r>
            <a:r>
              <a:rPr lang="nl-NL" sz="2000" dirty="0">
                <a:solidFill>
                  <a:srgbClr val="0070C0"/>
                </a:solidFill>
                <a:latin typeface="+mj-lt"/>
                <a:ea typeface="Segoe UI" panose="020B0502040204020203" pitchFamily="34" charset="0"/>
                <a:cs typeface="Segoe UI" panose="020B0502040204020203" pitchFamily="34" charset="0"/>
              </a:rPr>
              <a:t>njectie</a:t>
            </a:r>
          </a:p>
          <a:p>
            <a:pPr marL="0" indent="0">
              <a:buNone/>
            </a:pPr>
            <a:endParaRPr lang="nl-NL" sz="20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9">
            <a:extLst>
              <a:ext uri="{FF2B5EF4-FFF2-40B4-BE49-F238E27FC236}">
                <a16:creationId xmlns:a16="http://schemas.microsoft.com/office/drawing/2014/main" id="{4A3F3E84-BA62-4F9F-9A73-67B7F77955B7}"/>
              </a:ext>
            </a:extLst>
          </p:cNvPr>
          <p:cNvSpPr txBox="1"/>
          <p:nvPr/>
        </p:nvSpPr>
        <p:spPr>
          <a:xfrm>
            <a:off x="1523999" y="5103675"/>
            <a:ext cx="3944042" cy="707886"/>
          </a:xfrm>
          <a:prstGeom prst="rect">
            <a:avLst/>
          </a:prstGeom>
          <a:noFill/>
        </p:spPr>
        <p:txBody>
          <a:bodyPr wrap="square">
            <a:spAutoFit/>
          </a:bodyPr>
          <a:lstStyle/>
          <a:p>
            <a:r>
              <a:rPr lang="nl-NL" sz="2000" dirty="0">
                <a:solidFill>
                  <a:srgbClr val="0070C0"/>
                </a:solidFill>
                <a:latin typeface="+mj-lt"/>
                <a:ea typeface="Segoe UI" panose="020B0502040204020203" pitchFamily="34" charset="0"/>
                <a:cs typeface="Segoe UI" panose="020B0502040204020203" pitchFamily="34" charset="0"/>
              </a:rPr>
              <a:t>Zaadcellen worden aan de eicellen toegevoegd in het schaaltje</a:t>
            </a:r>
          </a:p>
        </p:txBody>
      </p:sp>
      <p:sp>
        <p:nvSpPr>
          <p:cNvPr id="12" name="TextBox 11">
            <a:extLst>
              <a:ext uri="{FF2B5EF4-FFF2-40B4-BE49-F238E27FC236}">
                <a16:creationId xmlns:a16="http://schemas.microsoft.com/office/drawing/2014/main" id="{9CD69D9A-B041-41EC-9B39-42948B0DDD6C}"/>
              </a:ext>
            </a:extLst>
          </p:cNvPr>
          <p:cNvSpPr txBox="1"/>
          <p:nvPr/>
        </p:nvSpPr>
        <p:spPr>
          <a:xfrm>
            <a:off x="6051934" y="5103675"/>
            <a:ext cx="5012675" cy="707886"/>
          </a:xfrm>
          <a:prstGeom prst="rect">
            <a:avLst/>
          </a:prstGeom>
          <a:noFill/>
        </p:spPr>
        <p:txBody>
          <a:bodyPr wrap="square">
            <a:spAutoFit/>
          </a:bodyPr>
          <a:lstStyle/>
          <a:p>
            <a:r>
              <a:rPr lang="nl-NL" sz="2000" dirty="0">
                <a:solidFill>
                  <a:srgbClr val="0070C0"/>
                </a:solidFill>
                <a:latin typeface="+mj-lt"/>
                <a:ea typeface="Segoe UI" panose="020B0502040204020203" pitchFamily="34" charset="0"/>
                <a:cs typeface="Segoe UI" panose="020B0502040204020203" pitchFamily="34" charset="0"/>
              </a:rPr>
              <a:t>In een rijpe eicel wordt één zaadcel geïnjecteerd</a:t>
            </a:r>
          </a:p>
        </p:txBody>
      </p:sp>
    </p:spTree>
    <p:extLst>
      <p:ext uri="{BB962C8B-B14F-4D97-AF65-F5344CB8AC3E}">
        <p14:creationId xmlns:p14="http://schemas.microsoft.com/office/powerpoint/2010/main" val="2932088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5"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1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8"/>
                </p:tgtEl>
              </p:cMediaNode>
            </p:video>
            <p:video>
              <p:cMediaNode vol="80000">
                <p:cTn id="12" repeatCount="indefinite"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C95AE-67D3-A1CC-D0DA-D5BC6E5356D6}"/>
              </a:ext>
            </a:extLst>
          </p:cNvPr>
          <p:cNvSpPr>
            <a:spLocks noGrp="1"/>
          </p:cNvSpPr>
          <p:nvPr>
            <p:ph type="title"/>
          </p:nvPr>
        </p:nvSpPr>
        <p:spPr/>
        <p:txBody>
          <a:bodyPr/>
          <a:lstStyle/>
          <a:p>
            <a:pPr algn="just"/>
            <a:r>
              <a:rPr lang="nl-NL" sz="3200" dirty="0"/>
              <a:t>Hoe ziet een behandeling eruit? </a:t>
            </a:r>
          </a:p>
        </p:txBody>
      </p:sp>
      <p:sp>
        <p:nvSpPr>
          <p:cNvPr id="3" name="Tijdelijke aanduiding voor tekst 2">
            <a:extLst>
              <a:ext uri="{FF2B5EF4-FFF2-40B4-BE49-F238E27FC236}">
                <a16:creationId xmlns:a16="http://schemas.microsoft.com/office/drawing/2014/main" id="{1500FB32-A246-C76C-D9CE-0E966B6B661B}"/>
              </a:ext>
            </a:extLst>
          </p:cNvPr>
          <p:cNvSpPr>
            <a:spLocks noGrp="1"/>
          </p:cNvSpPr>
          <p:nvPr>
            <p:ph type="body" sz="quarter" idx="11"/>
          </p:nvPr>
        </p:nvSpPr>
        <p:spPr/>
        <p:txBody>
          <a:bodyPr/>
          <a:lstStyle/>
          <a:p>
            <a:r>
              <a:rPr lang="nl-NL" sz="2000" b="0" dirty="0">
                <a:solidFill>
                  <a:srgbClr val="0070C0"/>
                </a:solidFill>
              </a:rPr>
              <a:t>Doel van de behandeling is om door middel van hormooninjecties:</a:t>
            </a:r>
          </a:p>
          <a:p>
            <a:pPr marL="457200" indent="-457200">
              <a:buAutoNum type="arabicPeriod"/>
            </a:pPr>
            <a:r>
              <a:rPr lang="nl-NL" sz="2000" b="0" dirty="0">
                <a:solidFill>
                  <a:srgbClr val="0070C0"/>
                </a:solidFill>
              </a:rPr>
              <a:t>Meerdere eiblaasjes te laten ontwikkelen</a:t>
            </a:r>
          </a:p>
          <a:p>
            <a:pPr marL="457200" indent="-457200">
              <a:buAutoNum type="arabicPeriod"/>
            </a:pPr>
            <a:r>
              <a:rPr lang="nl-NL" sz="2000" b="0" dirty="0">
                <a:solidFill>
                  <a:srgbClr val="0070C0"/>
                </a:solidFill>
              </a:rPr>
              <a:t>Eigen eisprong te onderdrukken om ovulatie te voorkomen</a:t>
            </a:r>
          </a:p>
          <a:p>
            <a:pPr marL="514350" indent="-514350">
              <a:buAutoNum type="arabicPeriod"/>
            </a:pPr>
            <a:endParaRPr lang="nl-NL" sz="2000" b="0" dirty="0">
              <a:solidFill>
                <a:srgbClr val="0070C0"/>
              </a:solidFill>
            </a:endParaRPr>
          </a:p>
          <a:p>
            <a:r>
              <a:rPr lang="nl-NL" sz="2000" b="0" dirty="0">
                <a:solidFill>
                  <a:srgbClr val="0070C0"/>
                </a:solidFill>
              </a:rPr>
              <a:t>De arts gaat na welk hormoonschema het beste bij u en uw behandeling past:</a:t>
            </a:r>
          </a:p>
          <a:p>
            <a:pPr marL="457200" indent="-457200">
              <a:buFontTx/>
              <a:buChar char="-"/>
            </a:pPr>
            <a:r>
              <a:rPr lang="nl-NL" sz="2000" b="0" dirty="0">
                <a:solidFill>
                  <a:srgbClr val="0070C0"/>
                </a:solidFill>
              </a:rPr>
              <a:t>Antagonist (kort schema)</a:t>
            </a:r>
          </a:p>
          <a:p>
            <a:pPr marL="457200" indent="-457200">
              <a:buFontTx/>
              <a:buChar char="-"/>
            </a:pPr>
            <a:r>
              <a:rPr lang="nl-NL" sz="2000" b="0" dirty="0">
                <a:solidFill>
                  <a:srgbClr val="0070C0"/>
                </a:solidFill>
              </a:rPr>
              <a:t>Agonist (lang schema) </a:t>
            </a:r>
          </a:p>
          <a:p>
            <a:endParaRPr lang="nl-NL" sz="2000" b="0" dirty="0">
              <a:solidFill>
                <a:srgbClr val="0070C0"/>
              </a:solidFill>
            </a:endParaRPr>
          </a:p>
          <a:p>
            <a:r>
              <a:rPr lang="nl-NL" sz="2000" b="0" dirty="0">
                <a:solidFill>
                  <a:srgbClr val="0070C0"/>
                </a:solidFill>
              </a:rPr>
              <a:t>Belangrijk om foliumzuur te starten/continueren</a:t>
            </a:r>
          </a:p>
          <a:p>
            <a:endParaRPr lang="nl-NL" sz="2000" b="0" dirty="0">
              <a:solidFill>
                <a:srgbClr val="0070C0"/>
              </a:solidFill>
            </a:endParaRPr>
          </a:p>
          <a:p>
            <a:endParaRPr lang="nl-NL" dirty="0"/>
          </a:p>
          <a:p>
            <a:endParaRPr lang="nl-NL" dirty="0"/>
          </a:p>
        </p:txBody>
      </p:sp>
    </p:spTree>
    <p:extLst>
      <p:ext uri="{BB962C8B-B14F-4D97-AF65-F5344CB8AC3E}">
        <p14:creationId xmlns:p14="http://schemas.microsoft.com/office/powerpoint/2010/main" val="63524162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chte verbindingslijn met pijl 22">
            <a:extLst>
              <a:ext uri="{FF2B5EF4-FFF2-40B4-BE49-F238E27FC236}">
                <a16:creationId xmlns:a16="http://schemas.microsoft.com/office/drawing/2014/main" id="{5B4F4553-11E1-A7D4-E3CC-D652B9F9323F}"/>
              </a:ext>
            </a:extLst>
          </p:cNvPr>
          <p:cNvCxnSpPr>
            <a:cxnSpLocks/>
          </p:cNvCxnSpPr>
          <p:nvPr/>
        </p:nvCxnSpPr>
        <p:spPr>
          <a:xfrm>
            <a:off x="2634589" y="3550595"/>
            <a:ext cx="0" cy="66580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24199" y="369300"/>
            <a:ext cx="11132372" cy="667890"/>
          </a:xfrm>
        </p:spPr>
        <p:txBody>
          <a:bodyPr/>
          <a:lstStyle/>
          <a:p>
            <a:r>
              <a:rPr lang="nl-NL" sz="3200" b="0" dirty="0">
                <a:solidFill>
                  <a:srgbClr val="FC6039"/>
                </a:solidFill>
                <a:latin typeface="+mj-lt"/>
              </a:rPr>
              <a:t>Stimulatieschema - Antagonist (kort schema)</a:t>
            </a:r>
          </a:p>
        </p:txBody>
      </p:sp>
      <p:cxnSp>
        <p:nvCxnSpPr>
          <p:cNvPr id="8" name="Rechte verbindingslijn met pijl 7">
            <a:extLst>
              <a:ext uri="{FF2B5EF4-FFF2-40B4-BE49-F238E27FC236}">
                <a16:creationId xmlns:a16="http://schemas.microsoft.com/office/drawing/2014/main" id="{CBCEA758-6F3F-4803-1DB3-9375AB6803E5}"/>
              </a:ext>
            </a:extLst>
          </p:cNvPr>
          <p:cNvCxnSpPr>
            <a:cxnSpLocks/>
          </p:cNvCxnSpPr>
          <p:nvPr/>
        </p:nvCxnSpPr>
        <p:spPr>
          <a:xfrm>
            <a:off x="1524000" y="4216400"/>
            <a:ext cx="90805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kstvak 8">
            <a:extLst>
              <a:ext uri="{FF2B5EF4-FFF2-40B4-BE49-F238E27FC236}">
                <a16:creationId xmlns:a16="http://schemas.microsoft.com/office/drawing/2014/main" id="{26FE4D31-6ACA-EB43-4A48-82953F08E6DA}"/>
              </a:ext>
            </a:extLst>
          </p:cNvPr>
          <p:cNvSpPr txBox="1"/>
          <p:nvPr/>
        </p:nvSpPr>
        <p:spPr>
          <a:xfrm>
            <a:off x="241300" y="4288423"/>
            <a:ext cx="1041400" cy="338554"/>
          </a:xfrm>
          <a:prstGeom prst="rect">
            <a:avLst/>
          </a:prstGeom>
          <a:noFill/>
        </p:spPr>
        <p:txBody>
          <a:bodyPr wrap="square" rtlCol="0">
            <a:spAutoFit/>
          </a:bodyPr>
          <a:lstStyle/>
          <a:p>
            <a:r>
              <a:rPr lang="nl-NL" sz="1600" dirty="0" err="1">
                <a:solidFill>
                  <a:srgbClr val="0070C0"/>
                </a:solidFill>
              </a:rPr>
              <a:t>Cyclusdag</a:t>
            </a:r>
            <a:endParaRPr lang="nl-NL" sz="1600" dirty="0">
              <a:solidFill>
                <a:srgbClr val="0070C0"/>
              </a:solidFill>
            </a:endParaRPr>
          </a:p>
        </p:txBody>
      </p:sp>
      <p:sp>
        <p:nvSpPr>
          <p:cNvPr id="10" name="Tekstvak 9">
            <a:extLst>
              <a:ext uri="{FF2B5EF4-FFF2-40B4-BE49-F238E27FC236}">
                <a16:creationId xmlns:a16="http://schemas.microsoft.com/office/drawing/2014/main" id="{C831E8DA-A3A8-4165-385F-A27963DA20CF}"/>
              </a:ext>
            </a:extLst>
          </p:cNvPr>
          <p:cNvSpPr txBox="1"/>
          <p:nvPr/>
        </p:nvSpPr>
        <p:spPr>
          <a:xfrm>
            <a:off x="1384300" y="4288423"/>
            <a:ext cx="9359900" cy="369332"/>
          </a:xfrm>
          <a:prstGeom prst="rect">
            <a:avLst/>
          </a:prstGeom>
          <a:noFill/>
        </p:spPr>
        <p:txBody>
          <a:bodyPr wrap="square" rtlCol="0">
            <a:spAutoFit/>
          </a:bodyPr>
          <a:lstStyle/>
          <a:p>
            <a:r>
              <a:rPr lang="nl-NL" dirty="0">
                <a:solidFill>
                  <a:srgbClr val="0070C0"/>
                </a:solidFill>
              </a:rPr>
              <a:t>1  2  3  4  5  6  7  8  9  10  11  12  13  14  15  16  17  18  19  20  21  22  23  24  25  26  27  28  29  30</a:t>
            </a:r>
          </a:p>
        </p:txBody>
      </p:sp>
      <p:sp>
        <p:nvSpPr>
          <p:cNvPr id="12" name="Tekstvak 11">
            <a:extLst>
              <a:ext uri="{FF2B5EF4-FFF2-40B4-BE49-F238E27FC236}">
                <a16:creationId xmlns:a16="http://schemas.microsoft.com/office/drawing/2014/main" id="{96329F56-46EA-DBC7-C639-2FF2523E9171}"/>
              </a:ext>
            </a:extLst>
          </p:cNvPr>
          <p:cNvSpPr txBox="1"/>
          <p:nvPr/>
        </p:nvSpPr>
        <p:spPr>
          <a:xfrm>
            <a:off x="1739900" y="3670300"/>
            <a:ext cx="2161540" cy="261610"/>
          </a:xfrm>
          <a:prstGeom prst="rect">
            <a:avLst/>
          </a:prstGeom>
          <a:solidFill>
            <a:schemeClr val="accent3"/>
          </a:solidFill>
          <a:ln>
            <a:solidFill>
              <a:srgbClr val="1191FA"/>
            </a:solidFill>
          </a:ln>
        </p:spPr>
        <p:txBody>
          <a:bodyPr wrap="square" rtlCol="0">
            <a:spAutoFit/>
          </a:bodyPr>
          <a:lstStyle/>
          <a:p>
            <a:r>
              <a:rPr lang="nl-NL" sz="1100" dirty="0"/>
              <a:t>Stimulatie eierstokken</a:t>
            </a:r>
          </a:p>
        </p:txBody>
      </p:sp>
      <p:cxnSp>
        <p:nvCxnSpPr>
          <p:cNvPr id="14" name="Rechte verbindingslijn met pijl 13">
            <a:extLst>
              <a:ext uri="{FF2B5EF4-FFF2-40B4-BE49-F238E27FC236}">
                <a16:creationId xmlns:a16="http://schemas.microsoft.com/office/drawing/2014/main" id="{EA9CA3E2-01FA-7A63-7D78-806FE4755F00}"/>
              </a:ext>
            </a:extLst>
          </p:cNvPr>
          <p:cNvCxnSpPr>
            <a:cxnSpLocks/>
            <a:stCxn id="12" idx="1"/>
          </p:cNvCxnSpPr>
          <p:nvPr/>
        </p:nvCxnSpPr>
        <p:spPr>
          <a:xfrm>
            <a:off x="1739900" y="3801105"/>
            <a:ext cx="0" cy="415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BA01051-48DA-13B6-40DB-692E570D9AC1}"/>
              </a:ext>
            </a:extLst>
          </p:cNvPr>
          <p:cNvSpPr txBox="1"/>
          <p:nvPr/>
        </p:nvSpPr>
        <p:spPr>
          <a:xfrm>
            <a:off x="714105" y="1476971"/>
            <a:ext cx="3588168" cy="1015663"/>
          </a:xfrm>
          <a:prstGeom prst="rect">
            <a:avLst/>
          </a:prstGeom>
          <a:noFill/>
          <a:ln>
            <a:solidFill>
              <a:schemeClr val="accent1"/>
            </a:solidFill>
          </a:ln>
        </p:spPr>
        <p:txBody>
          <a:bodyPr wrap="square" rtlCol="0">
            <a:spAutoFit/>
          </a:bodyPr>
          <a:lstStyle/>
          <a:p>
            <a:r>
              <a:rPr lang="nl-NL" sz="1200" b="1" dirty="0" err="1">
                <a:solidFill>
                  <a:srgbClr val="0070C0"/>
                </a:solidFill>
              </a:rPr>
              <a:t>Gonal</a:t>
            </a:r>
            <a:r>
              <a:rPr lang="nl-NL" sz="1200" b="1" dirty="0">
                <a:solidFill>
                  <a:srgbClr val="0070C0"/>
                </a:solidFill>
              </a:rPr>
              <a:t>-F</a:t>
            </a:r>
          </a:p>
          <a:p>
            <a:pPr marL="171450" indent="-171450">
              <a:buFont typeface="Arial" panose="020B0604020202020204" pitchFamily="34" charset="0"/>
              <a:buChar char="•"/>
            </a:pPr>
            <a:r>
              <a:rPr lang="nl-NL" sz="1200" dirty="0">
                <a:solidFill>
                  <a:srgbClr val="0070C0"/>
                </a:solidFill>
              </a:rPr>
              <a:t>Dagelijkse, onderhuidse injectie (16:00-22:00 uur)</a:t>
            </a:r>
          </a:p>
          <a:p>
            <a:pPr marL="171450" indent="-171450">
              <a:buFont typeface="Arial" panose="020B0604020202020204" pitchFamily="34" charset="0"/>
              <a:buChar char="•"/>
            </a:pPr>
            <a:r>
              <a:rPr lang="nl-NL" sz="1200" dirty="0">
                <a:solidFill>
                  <a:srgbClr val="0070C0"/>
                </a:solidFill>
              </a:rPr>
              <a:t>Doel: meerdere eiblaasjes (follikels)</a:t>
            </a:r>
          </a:p>
          <a:p>
            <a:pPr marL="171450" indent="-171450">
              <a:buFont typeface="Arial" panose="020B0604020202020204" pitchFamily="34" charset="0"/>
              <a:buChar char="•"/>
            </a:pPr>
            <a:r>
              <a:rPr lang="nl-NL" sz="1200" dirty="0">
                <a:solidFill>
                  <a:srgbClr val="0070C0"/>
                </a:solidFill>
              </a:rPr>
              <a:t>Bijwerkingen: hoofdpijn, buikpijn, maag-darmklachten, lokale huidreactie</a:t>
            </a:r>
            <a:endParaRPr lang="nl-NL" dirty="0">
              <a:solidFill>
                <a:srgbClr val="0070C0"/>
              </a:solidFill>
            </a:endParaRPr>
          </a:p>
        </p:txBody>
      </p:sp>
      <p:sp>
        <p:nvSpPr>
          <p:cNvPr id="18" name="Tekstvak 17">
            <a:extLst>
              <a:ext uri="{FF2B5EF4-FFF2-40B4-BE49-F238E27FC236}">
                <a16:creationId xmlns:a16="http://schemas.microsoft.com/office/drawing/2014/main" id="{EACA2184-7A4A-462A-03E2-C834AF50EF26}"/>
              </a:ext>
            </a:extLst>
          </p:cNvPr>
          <p:cNvSpPr txBox="1"/>
          <p:nvPr/>
        </p:nvSpPr>
        <p:spPr>
          <a:xfrm>
            <a:off x="1588952" y="4625888"/>
            <a:ext cx="9359900" cy="369332"/>
          </a:xfrm>
          <a:prstGeom prst="rect">
            <a:avLst/>
          </a:prstGeom>
          <a:noFill/>
        </p:spPr>
        <p:txBody>
          <a:bodyPr wrap="square" rtlCol="0">
            <a:spAutoFit/>
          </a:bodyPr>
          <a:lstStyle/>
          <a:p>
            <a:r>
              <a:rPr lang="nl-NL" dirty="0">
                <a:solidFill>
                  <a:srgbClr val="0070C0"/>
                </a:solidFill>
              </a:rPr>
              <a:t>1  2  3  4  5  6  7  8   9   10  11  12  13  14  15  16  17  18  19  20  21  22  23  24  25  26  27  28   29</a:t>
            </a:r>
          </a:p>
        </p:txBody>
      </p:sp>
      <p:sp>
        <p:nvSpPr>
          <p:cNvPr id="20" name="Tekstvak 19">
            <a:extLst>
              <a:ext uri="{FF2B5EF4-FFF2-40B4-BE49-F238E27FC236}">
                <a16:creationId xmlns:a16="http://schemas.microsoft.com/office/drawing/2014/main" id="{F25D8FF7-B381-F7F5-30A8-9CEC33DAB225}"/>
              </a:ext>
            </a:extLst>
          </p:cNvPr>
          <p:cNvSpPr txBox="1"/>
          <p:nvPr/>
        </p:nvSpPr>
        <p:spPr>
          <a:xfrm>
            <a:off x="241300" y="4625888"/>
            <a:ext cx="1347652" cy="338554"/>
          </a:xfrm>
          <a:prstGeom prst="rect">
            <a:avLst/>
          </a:prstGeom>
          <a:noFill/>
        </p:spPr>
        <p:txBody>
          <a:bodyPr wrap="square" rtlCol="0">
            <a:spAutoFit/>
          </a:bodyPr>
          <a:lstStyle/>
          <a:p>
            <a:r>
              <a:rPr lang="nl-NL" sz="1600" dirty="0">
                <a:solidFill>
                  <a:srgbClr val="0070C0"/>
                </a:solidFill>
              </a:rPr>
              <a:t>Stimulatiedag</a:t>
            </a:r>
          </a:p>
        </p:txBody>
      </p:sp>
      <p:sp>
        <p:nvSpPr>
          <p:cNvPr id="21" name="Tekstvak 20">
            <a:extLst>
              <a:ext uri="{FF2B5EF4-FFF2-40B4-BE49-F238E27FC236}">
                <a16:creationId xmlns:a16="http://schemas.microsoft.com/office/drawing/2014/main" id="{442FFFDB-EA6C-ED71-C5B0-5323942745FA}"/>
              </a:ext>
            </a:extLst>
          </p:cNvPr>
          <p:cNvSpPr txBox="1"/>
          <p:nvPr/>
        </p:nvSpPr>
        <p:spPr>
          <a:xfrm>
            <a:off x="2634589" y="3387635"/>
            <a:ext cx="1571171" cy="261610"/>
          </a:xfrm>
          <a:prstGeom prst="rect">
            <a:avLst/>
          </a:prstGeom>
          <a:solidFill>
            <a:schemeClr val="bg2">
              <a:lumMod val="20000"/>
              <a:lumOff val="80000"/>
            </a:schemeClr>
          </a:solidFill>
          <a:ln>
            <a:solidFill>
              <a:schemeClr val="bg2"/>
            </a:solidFill>
          </a:ln>
        </p:spPr>
        <p:txBody>
          <a:bodyPr wrap="square" rtlCol="0">
            <a:spAutoFit/>
          </a:bodyPr>
          <a:lstStyle/>
          <a:p>
            <a:r>
              <a:rPr lang="nl-NL" sz="1100" dirty="0"/>
              <a:t>Onderdrukken eisprong</a:t>
            </a:r>
          </a:p>
        </p:txBody>
      </p:sp>
      <p:sp>
        <p:nvSpPr>
          <p:cNvPr id="27" name="Tekstvak 26">
            <a:extLst>
              <a:ext uri="{FF2B5EF4-FFF2-40B4-BE49-F238E27FC236}">
                <a16:creationId xmlns:a16="http://schemas.microsoft.com/office/drawing/2014/main" id="{BD0DCD96-B5CF-D2BF-11EB-E752FB487AFC}"/>
              </a:ext>
            </a:extLst>
          </p:cNvPr>
          <p:cNvSpPr txBox="1"/>
          <p:nvPr/>
        </p:nvSpPr>
        <p:spPr>
          <a:xfrm>
            <a:off x="4881958" y="1430051"/>
            <a:ext cx="2773887" cy="1015663"/>
          </a:xfrm>
          <a:prstGeom prst="rect">
            <a:avLst/>
          </a:prstGeom>
          <a:noFill/>
          <a:ln>
            <a:solidFill>
              <a:schemeClr val="bg2"/>
            </a:solidFill>
          </a:ln>
        </p:spPr>
        <p:txBody>
          <a:bodyPr wrap="square" rtlCol="0">
            <a:spAutoFit/>
          </a:bodyPr>
          <a:lstStyle/>
          <a:p>
            <a:r>
              <a:rPr lang="nl-NL" sz="1200" b="1" dirty="0"/>
              <a:t>Cetrotide</a:t>
            </a:r>
          </a:p>
          <a:p>
            <a:pPr marL="171450" indent="-171450">
              <a:buFont typeface="Arial" panose="020B0604020202020204" pitchFamily="34" charset="0"/>
              <a:buChar char="•"/>
            </a:pPr>
            <a:r>
              <a:rPr lang="nl-NL" sz="1200" dirty="0"/>
              <a:t>Dagelijkse, onderhuidse injectie (16:00-22:00 uur)</a:t>
            </a:r>
          </a:p>
          <a:p>
            <a:pPr marL="171450" indent="-171450">
              <a:buFont typeface="Arial" panose="020B0604020202020204" pitchFamily="34" charset="0"/>
              <a:buChar char="•"/>
            </a:pPr>
            <a:r>
              <a:rPr lang="nl-NL" sz="1200" dirty="0"/>
              <a:t>Doel: onderdrukken eisprong</a:t>
            </a:r>
          </a:p>
          <a:p>
            <a:pPr marL="171450" indent="-171450">
              <a:buFont typeface="Arial" panose="020B0604020202020204" pitchFamily="34" charset="0"/>
              <a:buChar char="•"/>
            </a:pPr>
            <a:r>
              <a:rPr lang="nl-NL" sz="1200" dirty="0"/>
              <a:t>Bijwerkingen: lokale huidreactie</a:t>
            </a:r>
            <a:endParaRPr lang="nl-NL" dirty="0"/>
          </a:p>
        </p:txBody>
      </p:sp>
      <p:sp>
        <p:nvSpPr>
          <p:cNvPr id="29" name="Tekstvak 28">
            <a:extLst>
              <a:ext uri="{FF2B5EF4-FFF2-40B4-BE49-F238E27FC236}">
                <a16:creationId xmlns:a16="http://schemas.microsoft.com/office/drawing/2014/main" id="{8AFD68BA-CF72-797B-9019-AA77E021D60A}"/>
              </a:ext>
            </a:extLst>
          </p:cNvPr>
          <p:cNvSpPr txBox="1"/>
          <p:nvPr/>
        </p:nvSpPr>
        <p:spPr>
          <a:xfrm>
            <a:off x="3901440" y="3106069"/>
            <a:ext cx="801668" cy="261610"/>
          </a:xfrm>
          <a:prstGeom prst="rect">
            <a:avLst/>
          </a:prstGeom>
          <a:solidFill>
            <a:schemeClr val="accent6">
              <a:lumMod val="90000"/>
            </a:schemeClr>
          </a:solidFill>
          <a:ln>
            <a:solidFill>
              <a:schemeClr val="accent6">
                <a:lumMod val="50000"/>
              </a:schemeClr>
            </a:solidFill>
          </a:ln>
        </p:spPr>
        <p:txBody>
          <a:bodyPr wrap="square" rtlCol="0">
            <a:spAutoFit/>
          </a:bodyPr>
          <a:lstStyle/>
          <a:p>
            <a:r>
              <a:rPr lang="nl-NL" sz="1100" dirty="0"/>
              <a:t>Eicelrijping</a:t>
            </a:r>
          </a:p>
        </p:txBody>
      </p:sp>
      <p:cxnSp>
        <p:nvCxnSpPr>
          <p:cNvPr id="33" name="Rechte verbindingslijn met pijl 32">
            <a:extLst>
              <a:ext uri="{FF2B5EF4-FFF2-40B4-BE49-F238E27FC236}">
                <a16:creationId xmlns:a16="http://schemas.microsoft.com/office/drawing/2014/main" id="{B57391A2-B777-B3E4-FB40-F685ABD63579}"/>
              </a:ext>
            </a:extLst>
          </p:cNvPr>
          <p:cNvCxnSpPr>
            <a:stCxn id="29" idx="2"/>
          </p:cNvCxnSpPr>
          <p:nvPr/>
        </p:nvCxnSpPr>
        <p:spPr>
          <a:xfrm>
            <a:off x="4302274" y="3367679"/>
            <a:ext cx="0" cy="848721"/>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16D25FF0-D68A-D081-CC1F-AE739389D13C}"/>
              </a:ext>
            </a:extLst>
          </p:cNvPr>
          <p:cNvSpPr txBox="1"/>
          <p:nvPr/>
        </p:nvSpPr>
        <p:spPr>
          <a:xfrm>
            <a:off x="4579732" y="2823494"/>
            <a:ext cx="801668" cy="261610"/>
          </a:xfrm>
          <a:prstGeom prst="rect">
            <a:avLst/>
          </a:prstGeom>
          <a:solidFill>
            <a:schemeClr val="bg1">
              <a:lumMod val="65000"/>
            </a:schemeClr>
          </a:solidFill>
          <a:ln>
            <a:solidFill>
              <a:schemeClr val="bg1">
                <a:lumMod val="50000"/>
              </a:schemeClr>
            </a:solidFill>
          </a:ln>
        </p:spPr>
        <p:txBody>
          <a:bodyPr wrap="square" rtlCol="0">
            <a:spAutoFit/>
          </a:bodyPr>
          <a:lstStyle/>
          <a:p>
            <a:pPr algn="ctr"/>
            <a:r>
              <a:rPr lang="nl-NL" sz="1100" dirty="0"/>
              <a:t>Punctie</a:t>
            </a:r>
          </a:p>
        </p:txBody>
      </p:sp>
      <p:cxnSp>
        <p:nvCxnSpPr>
          <p:cNvPr id="37" name="Rechte verbindingslijn met pijl 36">
            <a:extLst>
              <a:ext uri="{FF2B5EF4-FFF2-40B4-BE49-F238E27FC236}">
                <a16:creationId xmlns:a16="http://schemas.microsoft.com/office/drawing/2014/main" id="{ABBCCF4E-E802-868D-9C7A-8F627792194E}"/>
              </a:ext>
            </a:extLst>
          </p:cNvPr>
          <p:cNvCxnSpPr>
            <a:cxnSpLocks/>
          </p:cNvCxnSpPr>
          <p:nvPr/>
        </p:nvCxnSpPr>
        <p:spPr>
          <a:xfrm>
            <a:off x="4980566" y="3083597"/>
            <a:ext cx="0" cy="113129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A930D6BA-AAA2-1CDC-82B2-F93305F15FE3}"/>
              </a:ext>
            </a:extLst>
          </p:cNvPr>
          <p:cNvSpPr txBox="1"/>
          <p:nvPr/>
        </p:nvSpPr>
        <p:spPr>
          <a:xfrm>
            <a:off x="8496625" y="1437451"/>
            <a:ext cx="2773887" cy="1384995"/>
          </a:xfrm>
          <a:prstGeom prst="rect">
            <a:avLst/>
          </a:prstGeom>
          <a:noFill/>
          <a:ln>
            <a:solidFill>
              <a:schemeClr val="accent6">
                <a:lumMod val="50000"/>
              </a:schemeClr>
            </a:solidFill>
          </a:ln>
        </p:spPr>
        <p:txBody>
          <a:bodyPr wrap="square" rtlCol="0">
            <a:spAutoFit/>
          </a:bodyPr>
          <a:lstStyle/>
          <a:p>
            <a:r>
              <a:rPr lang="nl-NL" sz="1200" b="1" dirty="0"/>
              <a:t>Ovitrelle</a:t>
            </a:r>
          </a:p>
          <a:p>
            <a:pPr marL="171450" indent="-171450">
              <a:buFont typeface="Arial" panose="020B0604020202020204" pitchFamily="34" charset="0"/>
              <a:buChar char="•"/>
            </a:pPr>
            <a:r>
              <a:rPr lang="nl-NL" sz="1200" dirty="0"/>
              <a:t>Eenmalige onderhuidse injectie</a:t>
            </a:r>
          </a:p>
          <a:p>
            <a:pPr marL="171450" indent="-171450">
              <a:buFont typeface="Arial" panose="020B0604020202020204" pitchFamily="34" charset="0"/>
              <a:buChar char="•"/>
            </a:pPr>
            <a:r>
              <a:rPr lang="nl-NL" sz="1200" dirty="0"/>
              <a:t>34-36 uur voor punctie</a:t>
            </a:r>
          </a:p>
          <a:p>
            <a:pPr marL="171450" indent="-171450">
              <a:buFont typeface="Arial" panose="020B0604020202020204" pitchFamily="34" charset="0"/>
              <a:buChar char="•"/>
            </a:pPr>
            <a:r>
              <a:rPr lang="nl-NL" sz="1200" dirty="0"/>
              <a:t>Doel: laatste eicelrijping</a:t>
            </a:r>
          </a:p>
          <a:p>
            <a:pPr marL="171450" indent="-171450">
              <a:buFont typeface="Arial" panose="020B0604020202020204" pitchFamily="34" charset="0"/>
              <a:buChar char="•"/>
            </a:pPr>
            <a:r>
              <a:rPr lang="nl-NL" sz="1200" dirty="0"/>
              <a:t>Bijwerkingen: lokale huidreactie, hoofdpijn, maag-darmklachten, buikpijn</a:t>
            </a:r>
            <a:endParaRPr lang="nl-NL" dirty="0"/>
          </a:p>
        </p:txBody>
      </p:sp>
      <p:sp>
        <p:nvSpPr>
          <p:cNvPr id="42" name="Tekstvak 41">
            <a:extLst>
              <a:ext uri="{FF2B5EF4-FFF2-40B4-BE49-F238E27FC236}">
                <a16:creationId xmlns:a16="http://schemas.microsoft.com/office/drawing/2014/main" id="{2510F0CB-A454-5213-C697-2D75FCFB9016}"/>
              </a:ext>
            </a:extLst>
          </p:cNvPr>
          <p:cNvSpPr txBox="1"/>
          <p:nvPr/>
        </p:nvSpPr>
        <p:spPr>
          <a:xfrm>
            <a:off x="461554" y="5434149"/>
            <a:ext cx="10808958" cy="307777"/>
          </a:xfrm>
          <a:prstGeom prst="rect">
            <a:avLst/>
          </a:prstGeom>
          <a:noFill/>
        </p:spPr>
        <p:txBody>
          <a:bodyPr wrap="square" rtlCol="0">
            <a:spAutoFit/>
          </a:bodyPr>
          <a:lstStyle/>
          <a:p>
            <a:r>
              <a:rPr lang="nl-NL" sz="1400" dirty="0">
                <a:solidFill>
                  <a:srgbClr val="0070C0"/>
                </a:solidFill>
              </a:rPr>
              <a:t>* Indien u een onregelmatige cyclus heeft wordt vaak voorafgaand gestart met hormonale tabletten (bv. Provera)</a:t>
            </a:r>
          </a:p>
        </p:txBody>
      </p:sp>
    </p:spTree>
    <p:extLst>
      <p:ext uri="{BB962C8B-B14F-4D97-AF65-F5344CB8AC3E}">
        <p14:creationId xmlns:p14="http://schemas.microsoft.com/office/powerpoint/2010/main" val="3431886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Rechte verbindingslijn met pijl 32">
            <a:extLst>
              <a:ext uri="{FF2B5EF4-FFF2-40B4-BE49-F238E27FC236}">
                <a16:creationId xmlns:a16="http://schemas.microsoft.com/office/drawing/2014/main" id="{B57391A2-B777-B3E4-FB40-F685ABD63579}"/>
              </a:ext>
            </a:extLst>
          </p:cNvPr>
          <p:cNvCxnSpPr>
            <a:cxnSpLocks/>
          </p:cNvCxnSpPr>
          <p:nvPr/>
        </p:nvCxnSpPr>
        <p:spPr>
          <a:xfrm>
            <a:off x="6913949" y="3236170"/>
            <a:ext cx="3052" cy="94421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5B4F4553-11E1-A7D4-E3CC-D652B9F9323F}"/>
              </a:ext>
            </a:extLst>
          </p:cNvPr>
          <p:cNvCxnSpPr>
            <a:cxnSpLocks/>
          </p:cNvCxnSpPr>
          <p:nvPr/>
        </p:nvCxnSpPr>
        <p:spPr>
          <a:xfrm>
            <a:off x="1587233" y="3846380"/>
            <a:ext cx="0" cy="33400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24199" y="369300"/>
            <a:ext cx="10575024" cy="667890"/>
          </a:xfrm>
        </p:spPr>
        <p:txBody>
          <a:bodyPr/>
          <a:lstStyle/>
          <a:p>
            <a:r>
              <a:rPr lang="nl-NL" sz="3200" b="0" dirty="0">
                <a:solidFill>
                  <a:srgbClr val="FC6039"/>
                </a:solidFill>
                <a:latin typeface="+mj-lt"/>
              </a:rPr>
              <a:t>Stimulatieschema - Agonist (lang schema)</a:t>
            </a:r>
          </a:p>
        </p:txBody>
      </p:sp>
      <p:cxnSp>
        <p:nvCxnSpPr>
          <p:cNvPr id="8" name="Rechte verbindingslijn met pijl 7">
            <a:extLst>
              <a:ext uri="{FF2B5EF4-FFF2-40B4-BE49-F238E27FC236}">
                <a16:creationId xmlns:a16="http://schemas.microsoft.com/office/drawing/2014/main" id="{CBCEA758-6F3F-4803-1DB3-9375AB6803E5}"/>
              </a:ext>
            </a:extLst>
          </p:cNvPr>
          <p:cNvCxnSpPr>
            <a:cxnSpLocks/>
          </p:cNvCxnSpPr>
          <p:nvPr/>
        </p:nvCxnSpPr>
        <p:spPr>
          <a:xfrm>
            <a:off x="1524000" y="4216400"/>
            <a:ext cx="956575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kstvak 8">
            <a:extLst>
              <a:ext uri="{FF2B5EF4-FFF2-40B4-BE49-F238E27FC236}">
                <a16:creationId xmlns:a16="http://schemas.microsoft.com/office/drawing/2014/main" id="{26FE4D31-6ACA-EB43-4A48-82953F08E6DA}"/>
              </a:ext>
            </a:extLst>
          </p:cNvPr>
          <p:cNvSpPr txBox="1"/>
          <p:nvPr/>
        </p:nvSpPr>
        <p:spPr>
          <a:xfrm>
            <a:off x="241300" y="4288423"/>
            <a:ext cx="1041400" cy="338554"/>
          </a:xfrm>
          <a:prstGeom prst="rect">
            <a:avLst/>
          </a:prstGeom>
          <a:noFill/>
        </p:spPr>
        <p:txBody>
          <a:bodyPr wrap="square" rtlCol="0">
            <a:spAutoFit/>
          </a:bodyPr>
          <a:lstStyle/>
          <a:p>
            <a:r>
              <a:rPr lang="nl-NL" sz="1600" dirty="0" err="1">
                <a:solidFill>
                  <a:srgbClr val="0070C0"/>
                </a:solidFill>
              </a:rPr>
              <a:t>Cyclusdag</a:t>
            </a:r>
            <a:endParaRPr lang="nl-NL" sz="1600" dirty="0">
              <a:solidFill>
                <a:srgbClr val="0070C0"/>
              </a:solidFill>
            </a:endParaRPr>
          </a:p>
        </p:txBody>
      </p:sp>
      <p:sp>
        <p:nvSpPr>
          <p:cNvPr id="10" name="Tekstvak 9">
            <a:extLst>
              <a:ext uri="{FF2B5EF4-FFF2-40B4-BE49-F238E27FC236}">
                <a16:creationId xmlns:a16="http://schemas.microsoft.com/office/drawing/2014/main" id="{C831E8DA-A3A8-4165-385F-A27963DA20CF}"/>
              </a:ext>
            </a:extLst>
          </p:cNvPr>
          <p:cNvSpPr txBox="1"/>
          <p:nvPr/>
        </p:nvSpPr>
        <p:spPr>
          <a:xfrm>
            <a:off x="1384300" y="4288423"/>
            <a:ext cx="9886212" cy="369332"/>
          </a:xfrm>
          <a:prstGeom prst="rect">
            <a:avLst/>
          </a:prstGeom>
          <a:noFill/>
        </p:spPr>
        <p:txBody>
          <a:bodyPr wrap="square" rtlCol="0">
            <a:spAutoFit/>
          </a:bodyPr>
          <a:lstStyle/>
          <a:p>
            <a:r>
              <a:rPr lang="nl-NL" dirty="0">
                <a:solidFill>
                  <a:srgbClr val="0070C0"/>
                </a:solidFill>
              </a:rPr>
              <a:t>21  22  23  24  25  26  27  28  1  2  3  4  5  6  7  8  9  10  11  12  13  14  15  16  17  18  19  20  21  22  23  24</a:t>
            </a:r>
          </a:p>
        </p:txBody>
      </p:sp>
      <p:sp>
        <p:nvSpPr>
          <p:cNvPr id="12" name="Tekstvak 11">
            <a:extLst>
              <a:ext uri="{FF2B5EF4-FFF2-40B4-BE49-F238E27FC236}">
                <a16:creationId xmlns:a16="http://schemas.microsoft.com/office/drawing/2014/main" id="{96329F56-46EA-DBC7-C639-2FF2523E9171}"/>
              </a:ext>
            </a:extLst>
          </p:cNvPr>
          <p:cNvSpPr txBox="1"/>
          <p:nvPr/>
        </p:nvSpPr>
        <p:spPr>
          <a:xfrm>
            <a:off x="4460329" y="3339455"/>
            <a:ext cx="2161540" cy="261610"/>
          </a:xfrm>
          <a:prstGeom prst="rect">
            <a:avLst/>
          </a:prstGeom>
          <a:solidFill>
            <a:schemeClr val="accent3"/>
          </a:solidFill>
          <a:ln>
            <a:solidFill>
              <a:srgbClr val="1191FA"/>
            </a:solidFill>
          </a:ln>
        </p:spPr>
        <p:txBody>
          <a:bodyPr wrap="square" rtlCol="0">
            <a:spAutoFit/>
          </a:bodyPr>
          <a:lstStyle/>
          <a:p>
            <a:r>
              <a:rPr lang="nl-NL" sz="1100" dirty="0"/>
              <a:t>Stimulatie eierstokken</a:t>
            </a:r>
          </a:p>
        </p:txBody>
      </p:sp>
      <p:cxnSp>
        <p:nvCxnSpPr>
          <p:cNvPr id="14" name="Rechte verbindingslijn met pijl 13">
            <a:extLst>
              <a:ext uri="{FF2B5EF4-FFF2-40B4-BE49-F238E27FC236}">
                <a16:creationId xmlns:a16="http://schemas.microsoft.com/office/drawing/2014/main" id="{EA9CA3E2-01FA-7A63-7D78-806FE4755F00}"/>
              </a:ext>
            </a:extLst>
          </p:cNvPr>
          <p:cNvCxnSpPr>
            <a:cxnSpLocks/>
          </p:cNvCxnSpPr>
          <p:nvPr/>
        </p:nvCxnSpPr>
        <p:spPr>
          <a:xfrm>
            <a:off x="4460329" y="3578083"/>
            <a:ext cx="0" cy="602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BA01051-48DA-13B6-40DB-692E570D9AC1}"/>
              </a:ext>
            </a:extLst>
          </p:cNvPr>
          <p:cNvSpPr txBox="1"/>
          <p:nvPr/>
        </p:nvSpPr>
        <p:spPr>
          <a:xfrm>
            <a:off x="3701001" y="1476970"/>
            <a:ext cx="2773887" cy="1200329"/>
          </a:xfrm>
          <a:prstGeom prst="rect">
            <a:avLst/>
          </a:prstGeom>
          <a:noFill/>
          <a:ln>
            <a:solidFill>
              <a:schemeClr val="accent1"/>
            </a:solidFill>
          </a:ln>
        </p:spPr>
        <p:txBody>
          <a:bodyPr wrap="square" rtlCol="0">
            <a:spAutoFit/>
          </a:bodyPr>
          <a:lstStyle/>
          <a:p>
            <a:r>
              <a:rPr lang="nl-NL" sz="1200" b="1" dirty="0"/>
              <a:t>Gonal-F</a:t>
            </a:r>
          </a:p>
          <a:p>
            <a:pPr marL="171450" indent="-171450">
              <a:buFont typeface="Arial" panose="020B0604020202020204" pitchFamily="34" charset="0"/>
              <a:buChar char="•"/>
            </a:pPr>
            <a:r>
              <a:rPr lang="nl-NL" sz="1200" dirty="0"/>
              <a:t>Dagelijkse, onderhuidse injectie (16:00-22:00 uur)</a:t>
            </a:r>
          </a:p>
          <a:p>
            <a:pPr marL="171450" indent="-171450">
              <a:buFont typeface="Arial" panose="020B0604020202020204" pitchFamily="34" charset="0"/>
              <a:buChar char="•"/>
            </a:pPr>
            <a:r>
              <a:rPr lang="nl-NL" sz="1200" dirty="0"/>
              <a:t>Doel: meerdere eiblaasjes (follikels)</a:t>
            </a:r>
          </a:p>
          <a:p>
            <a:pPr marL="171450" indent="-171450">
              <a:buFont typeface="Arial" panose="020B0604020202020204" pitchFamily="34" charset="0"/>
              <a:buChar char="•"/>
            </a:pPr>
            <a:r>
              <a:rPr lang="nl-NL" sz="1200" dirty="0"/>
              <a:t>Bijwerkingen o.a. hoofdpijn, buikpijn, maag-darmklachten, lokale huidreactie</a:t>
            </a:r>
            <a:endParaRPr lang="nl-NL" dirty="0"/>
          </a:p>
        </p:txBody>
      </p:sp>
      <p:sp>
        <p:nvSpPr>
          <p:cNvPr id="18" name="Tekstvak 17">
            <a:extLst>
              <a:ext uri="{FF2B5EF4-FFF2-40B4-BE49-F238E27FC236}">
                <a16:creationId xmlns:a16="http://schemas.microsoft.com/office/drawing/2014/main" id="{EACA2184-7A4A-462A-03E2-C834AF50EF26}"/>
              </a:ext>
            </a:extLst>
          </p:cNvPr>
          <p:cNvSpPr txBox="1"/>
          <p:nvPr/>
        </p:nvSpPr>
        <p:spPr>
          <a:xfrm>
            <a:off x="4325573" y="4657755"/>
            <a:ext cx="6944939" cy="369332"/>
          </a:xfrm>
          <a:prstGeom prst="rect">
            <a:avLst/>
          </a:prstGeom>
          <a:noFill/>
        </p:spPr>
        <p:txBody>
          <a:bodyPr wrap="square" rtlCol="0">
            <a:spAutoFit/>
          </a:bodyPr>
          <a:lstStyle/>
          <a:p>
            <a:r>
              <a:rPr lang="nl-NL" dirty="0">
                <a:solidFill>
                  <a:srgbClr val="0070C0"/>
                </a:solidFill>
              </a:rPr>
              <a:t>1  2  3  4  5  6  7  8   9   10  11  12  13  14  15  16  17  18  19  20  21  22  23</a:t>
            </a:r>
          </a:p>
        </p:txBody>
      </p:sp>
      <p:sp>
        <p:nvSpPr>
          <p:cNvPr id="20" name="Tekstvak 19">
            <a:extLst>
              <a:ext uri="{FF2B5EF4-FFF2-40B4-BE49-F238E27FC236}">
                <a16:creationId xmlns:a16="http://schemas.microsoft.com/office/drawing/2014/main" id="{F25D8FF7-B381-F7F5-30A8-9CEC33DAB225}"/>
              </a:ext>
            </a:extLst>
          </p:cNvPr>
          <p:cNvSpPr txBox="1"/>
          <p:nvPr/>
        </p:nvSpPr>
        <p:spPr>
          <a:xfrm>
            <a:off x="241300" y="4625888"/>
            <a:ext cx="1347652" cy="338554"/>
          </a:xfrm>
          <a:prstGeom prst="rect">
            <a:avLst/>
          </a:prstGeom>
          <a:noFill/>
        </p:spPr>
        <p:txBody>
          <a:bodyPr wrap="square" rtlCol="0">
            <a:spAutoFit/>
          </a:bodyPr>
          <a:lstStyle/>
          <a:p>
            <a:r>
              <a:rPr lang="nl-NL" sz="1600" dirty="0">
                <a:solidFill>
                  <a:srgbClr val="0070C0"/>
                </a:solidFill>
              </a:rPr>
              <a:t>Stimulatiedag</a:t>
            </a:r>
          </a:p>
        </p:txBody>
      </p:sp>
      <p:sp>
        <p:nvSpPr>
          <p:cNvPr id="21" name="Tekstvak 20">
            <a:extLst>
              <a:ext uri="{FF2B5EF4-FFF2-40B4-BE49-F238E27FC236}">
                <a16:creationId xmlns:a16="http://schemas.microsoft.com/office/drawing/2014/main" id="{442FFFDB-EA6C-ED71-C5B0-5323942745FA}"/>
              </a:ext>
            </a:extLst>
          </p:cNvPr>
          <p:cNvSpPr txBox="1"/>
          <p:nvPr/>
        </p:nvSpPr>
        <p:spPr>
          <a:xfrm>
            <a:off x="1587233" y="3654926"/>
            <a:ext cx="5052768" cy="261610"/>
          </a:xfrm>
          <a:prstGeom prst="rect">
            <a:avLst/>
          </a:prstGeom>
          <a:solidFill>
            <a:schemeClr val="bg2">
              <a:lumMod val="20000"/>
              <a:lumOff val="80000"/>
            </a:schemeClr>
          </a:solidFill>
          <a:ln>
            <a:solidFill>
              <a:schemeClr val="bg2"/>
            </a:solidFill>
          </a:ln>
        </p:spPr>
        <p:txBody>
          <a:bodyPr wrap="square" rtlCol="0">
            <a:spAutoFit/>
          </a:bodyPr>
          <a:lstStyle/>
          <a:p>
            <a:r>
              <a:rPr lang="nl-NL" sz="1100" dirty="0"/>
              <a:t>Onderdrukken eisprong</a:t>
            </a:r>
          </a:p>
        </p:txBody>
      </p:sp>
      <p:sp>
        <p:nvSpPr>
          <p:cNvPr id="27" name="Tekstvak 26">
            <a:extLst>
              <a:ext uri="{FF2B5EF4-FFF2-40B4-BE49-F238E27FC236}">
                <a16:creationId xmlns:a16="http://schemas.microsoft.com/office/drawing/2014/main" id="{BD0DCD96-B5CF-D2BF-11EB-E752FB487AFC}"/>
              </a:ext>
            </a:extLst>
          </p:cNvPr>
          <p:cNvSpPr txBox="1"/>
          <p:nvPr/>
        </p:nvSpPr>
        <p:spPr>
          <a:xfrm>
            <a:off x="762000" y="1476971"/>
            <a:ext cx="2773887" cy="1384995"/>
          </a:xfrm>
          <a:prstGeom prst="rect">
            <a:avLst/>
          </a:prstGeom>
          <a:noFill/>
          <a:ln>
            <a:solidFill>
              <a:schemeClr val="bg2"/>
            </a:solidFill>
          </a:ln>
        </p:spPr>
        <p:txBody>
          <a:bodyPr wrap="square" rtlCol="0">
            <a:spAutoFit/>
          </a:bodyPr>
          <a:lstStyle/>
          <a:p>
            <a:r>
              <a:rPr lang="nl-NL" sz="1200" b="1" dirty="0">
                <a:solidFill>
                  <a:srgbClr val="0070C0"/>
                </a:solidFill>
              </a:rPr>
              <a:t>Decapeptyl</a:t>
            </a:r>
          </a:p>
          <a:p>
            <a:pPr marL="171450" indent="-171450">
              <a:buFont typeface="Arial" panose="020B0604020202020204" pitchFamily="34" charset="0"/>
              <a:buChar char="•"/>
            </a:pPr>
            <a:r>
              <a:rPr lang="nl-NL" sz="1200" dirty="0">
                <a:solidFill>
                  <a:srgbClr val="0070C0"/>
                </a:solidFill>
              </a:rPr>
              <a:t>Dagelijkse, onderhuidse injectie (16:00-22:00 uur)</a:t>
            </a:r>
          </a:p>
          <a:p>
            <a:pPr marL="171450" indent="-171450">
              <a:buFont typeface="Arial" panose="020B0604020202020204" pitchFamily="34" charset="0"/>
              <a:buChar char="•"/>
            </a:pPr>
            <a:r>
              <a:rPr lang="nl-NL" sz="1200" dirty="0">
                <a:solidFill>
                  <a:srgbClr val="0070C0"/>
                </a:solidFill>
              </a:rPr>
              <a:t>Doel: onderdrukken eisprong</a:t>
            </a:r>
          </a:p>
          <a:p>
            <a:pPr marL="171450" indent="-171450">
              <a:buFont typeface="Arial" panose="020B0604020202020204" pitchFamily="34" charset="0"/>
              <a:buChar char="•"/>
            </a:pPr>
            <a:r>
              <a:rPr lang="nl-NL" sz="1200" dirty="0">
                <a:solidFill>
                  <a:srgbClr val="0070C0"/>
                </a:solidFill>
              </a:rPr>
              <a:t>Bijwerkingen o.a. hoofdpijn, opvliegers, stemmingswisselingen, misselijkheid</a:t>
            </a:r>
            <a:endParaRPr lang="nl-NL" dirty="0">
              <a:solidFill>
                <a:srgbClr val="0070C0"/>
              </a:solidFill>
            </a:endParaRPr>
          </a:p>
        </p:txBody>
      </p:sp>
      <p:sp>
        <p:nvSpPr>
          <p:cNvPr id="29" name="Tekstvak 28">
            <a:extLst>
              <a:ext uri="{FF2B5EF4-FFF2-40B4-BE49-F238E27FC236}">
                <a16:creationId xmlns:a16="http://schemas.microsoft.com/office/drawing/2014/main" id="{8AFD68BA-CF72-797B-9019-AA77E021D60A}"/>
              </a:ext>
            </a:extLst>
          </p:cNvPr>
          <p:cNvSpPr txBox="1"/>
          <p:nvPr/>
        </p:nvSpPr>
        <p:spPr>
          <a:xfrm>
            <a:off x="6513115" y="3039591"/>
            <a:ext cx="801668" cy="261610"/>
          </a:xfrm>
          <a:prstGeom prst="rect">
            <a:avLst/>
          </a:prstGeom>
          <a:solidFill>
            <a:schemeClr val="accent6">
              <a:lumMod val="90000"/>
            </a:schemeClr>
          </a:solidFill>
          <a:ln>
            <a:solidFill>
              <a:schemeClr val="accent6">
                <a:lumMod val="50000"/>
              </a:schemeClr>
            </a:solidFill>
          </a:ln>
        </p:spPr>
        <p:txBody>
          <a:bodyPr wrap="square" rtlCol="0">
            <a:spAutoFit/>
          </a:bodyPr>
          <a:lstStyle/>
          <a:p>
            <a:r>
              <a:rPr lang="nl-NL" sz="1100" dirty="0"/>
              <a:t>Eicelrijping</a:t>
            </a:r>
          </a:p>
        </p:txBody>
      </p:sp>
      <p:sp>
        <p:nvSpPr>
          <p:cNvPr id="35" name="Tekstvak 34">
            <a:extLst>
              <a:ext uri="{FF2B5EF4-FFF2-40B4-BE49-F238E27FC236}">
                <a16:creationId xmlns:a16="http://schemas.microsoft.com/office/drawing/2014/main" id="{16D25FF0-D68A-D081-CC1F-AE739389D13C}"/>
              </a:ext>
            </a:extLst>
          </p:cNvPr>
          <p:cNvSpPr txBox="1"/>
          <p:nvPr/>
        </p:nvSpPr>
        <p:spPr>
          <a:xfrm>
            <a:off x="7175623" y="2742559"/>
            <a:ext cx="801668" cy="261610"/>
          </a:xfrm>
          <a:prstGeom prst="rect">
            <a:avLst/>
          </a:prstGeom>
          <a:solidFill>
            <a:schemeClr val="bg1">
              <a:lumMod val="65000"/>
            </a:schemeClr>
          </a:solidFill>
          <a:ln>
            <a:solidFill>
              <a:schemeClr val="bg1">
                <a:lumMod val="50000"/>
              </a:schemeClr>
            </a:solidFill>
          </a:ln>
        </p:spPr>
        <p:txBody>
          <a:bodyPr wrap="square" rtlCol="0">
            <a:spAutoFit/>
          </a:bodyPr>
          <a:lstStyle/>
          <a:p>
            <a:pPr algn="ctr"/>
            <a:r>
              <a:rPr lang="nl-NL" sz="1100" dirty="0"/>
              <a:t>Punctie</a:t>
            </a:r>
          </a:p>
        </p:txBody>
      </p:sp>
      <p:sp>
        <p:nvSpPr>
          <p:cNvPr id="38" name="Tekstvak 37">
            <a:extLst>
              <a:ext uri="{FF2B5EF4-FFF2-40B4-BE49-F238E27FC236}">
                <a16:creationId xmlns:a16="http://schemas.microsoft.com/office/drawing/2014/main" id="{A930D6BA-AAA2-1CDC-82B2-F93305F15FE3}"/>
              </a:ext>
            </a:extLst>
          </p:cNvPr>
          <p:cNvSpPr txBox="1"/>
          <p:nvPr/>
        </p:nvSpPr>
        <p:spPr>
          <a:xfrm>
            <a:off x="6640003" y="1476971"/>
            <a:ext cx="2773887" cy="1384995"/>
          </a:xfrm>
          <a:prstGeom prst="rect">
            <a:avLst/>
          </a:prstGeom>
          <a:noFill/>
          <a:ln>
            <a:solidFill>
              <a:schemeClr val="accent6">
                <a:lumMod val="50000"/>
              </a:schemeClr>
            </a:solidFill>
          </a:ln>
        </p:spPr>
        <p:txBody>
          <a:bodyPr wrap="square" rtlCol="0">
            <a:spAutoFit/>
          </a:bodyPr>
          <a:lstStyle/>
          <a:p>
            <a:r>
              <a:rPr lang="nl-NL" sz="1200" b="1" dirty="0"/>
              <a:t>Ovitrelle</a:t>
            </a:r>
          </a:p>
          <a:p>
            <a:pPr marL="171450" indent="-171450">
              <a:buFont typeface="Arial" panose="020B0604020202020204" pitchFamily="34" charset="0"/>
              <a:buChar char="•"/>
            </a:pPr>
            <a:r>
              <a:rPr lang="nl-NL" sz="1200" dirty="0"/>
              <a:t>Eenmalige onderhuidse injectie</a:t>
            </a:r>
          </a:p>
          <a:p>
            <a:pPr marL="171450" indent="-171450">
              <a:buFont typeface="Arial" panose="020B0604020202020204" pitchFamily="34" charset="0"/>
              <a:buChar char="•"/>
            </a:pPr>
            <a:r>
              <a:rPr lang="nl-NL" sz="1200" dirty="0"/>
              <a:t>34-36 uur voor punctie</a:t>
            </a:r>
          </a:p>
          <a:p>
            <a:pPr marL="171450" indent="-171450">
              <a:buFont typeface="Arial" panose="020B0604020202020204" pitchFamily="34" charset="0"/>
              <a:buChar char="•"/>
            </a:pPr>
            <a:r>
              <a:rPr lang="nl-NL" sz="1200" dirty="0"/>
              <a:t>Doel: laatste eicelrijping</a:t>
            </a:r>
          </a:p>
          <a:p>
            <a:pPr marL="171450" indent="-171450">
              <a:buFont typeface="Arial" panose="020B0604020202020204" pitchFamily="34" charset="0"/>
              <a:buChar char="•"/>
            </a:pPr>
            <a:r>
              <a:rPr lang="nl-NL" sz="1200" dirty="0"/>
              <a:t>Bijwerkingen o.a. lokale huidreactie, hoofdpijn, maag-darmklachten, buikpijn</a:t>
            </a:r>
            <a:endParaRPr lang="nl-NL" dirty="0"/>
          </a:p>
        </p:txBody>
      </p:sp>
      <p:cxnSp>
        <p:nvCxnSpPr>
          <p:cNvPr id="16" name="Rechte verbindingslijn met pijl 15">
            <a:extLst>
              <a:ext uri="{FF2B5EF4-FFF2-40B4-BE49-F238E27FC236}">
                <a16:creationId xmlns:a16="http://schemas.microsoft.com/office/drawing/2014/main" id="{C3307586-53F1-F2F3-FAD9-CA16DD98ABF3}"/>
              </a:ext>
            </a:extLst>
          </p:cNvPr>
          <p:cNvCxnSpPr/>
          <p:nvPr/>
        </p:nvCxnSpPr>
        <p:spPr>
          <a:xfrm>
            <a:off x="7576457" y="3001337"/>
            <a:ext cx="0" cy="117905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DA38EF6-1A0B-1E9B-1CC0-B1BEC2001483}"/>
              </a:ext>
            </a:extLst>
          </p:cNvPr>
          <p:cNvSpPr txBox="1"/>
          <p:nvPr/>
        </p:nvSpPr>
        <p:spPr>
          <a:xfrm>
            <a:off x="461554" y="5381029"/>
            <a:ext cx="10808958" cy="307777"/>
          </a:xfrm>
          <a:prstGeom prst="rect">
            <a:avLst/>
          </a:prstGeom>
          <a:noFill/>
        </p:spPr>
        <p:txBody>
          <a:bodyPr wrap="square" rtlCol="0">
            <a:spAutoFit/>
          </a:bodyPr>
          <a:lstStyle/>
          <a:p>
            <a:r>
              <a:rPr lang="nl-NL" sz="1400" dirty="0">
                <a:solidFill>
                  <a:srgbClr val="0070C0"/>
                </a:solidFill>
              </a:rPr>
              <a:t>* Om planningsredenen wordt er soms gekozen voor kortdurend gebruik van de anticonceptiepil voordat u met Decapeptyl start</a:t>
            </a:r>
          </a:p>
        </p:txBody>
      </p:sp>
    </p:spTree>
    <p:extLst>
      <p:ext uri="{BB962C8B-B14F-4D97-AF65-F5344CB8AC3E}">
        <p14:creationId xmlns:p14="http://schemas.microsoft.com/office/powerpoint/2010/main" val="3112306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38" grpId="0" animBg="1"/>
    </p:bldLst>
  </p:timing>
</p:sld>
</file>

<file path=ppt/theme/theme1.xml><?xml version="1.0" encoding="utf-8"?>
<a:theme xmlns:a="http://schemas.openxmlformats.org/drawingml/2006/main" name="WKZ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WKZ_PowerPoint_NL_Model.pptx" id="{12767227-42DC-454E-A27E-98C1742A1195}" vid="{631F47D9-022E-45AB-8ED8-9DB6277112A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D49C1D-13BC-42A4-A049-DF59F14CFD82}">
  <we:reference id="wa200000729" version="3.9.283.0" store="en-US" storeType="OMEX"/>
  <we:alternateReferences>
    <we:reference id="wa200000729" version="3.9.28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0A479E4A14C441A60BD48B66FE2D43" ma:contentTypeVersion="5" ma:contentTypeDescription="Een nieuw document maken." ma:contentTypeScope="" ma:versionID="9246403bb07a2c4ed489aa95f209591f">
  <xsd:schema xmlns:xsd="http://www.w3.org/2001/XMLSchema" xmlns:xs="http://www.w3.org/2001/XMLSchema" xmlns:p="http://schemas.microsoft.com/office/2006/metadata/properties" xmlns:ns2="f74d2d8a-6185-4c45-bf89-6548405645ca" xmlns:ns3="1cac7a26-3555-4d14-a631-389530f52705" targetNamespace="http://schemas.microsoft.com/office/2006/metadata/properties" ma:root="true" ma:fieldsID="bd46550cf5df7586696f5fa43f282073" ns2:_="" ns3:_="">
    <xsd:import namespace="f74d2d8a-6185-4c45-bf89-6548405645ca"/>
    <xsd:import namespace="1cac7a26-3555-4d14-a631-389530f52705"/>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d2d8a-6185-4c45-bf89-6548405645ca"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ac7a26-3555-4d14-a631-389530f5270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74d2d8a-6185-4c45-bf89-6548405645ca">JQ6NCDY3UZ2T-1322655866-21</_dlc_DocId>
    <_dlc_DocIdUrl xmlns="f74d2d8a-6185-4c45-bf89-6548405645ca">
      <Url>https://umcutrecht.sharepoint.com/sites/Huisstijl/_layouts/15/DocIdRedir.aspx?ID=JQ6NCDY3UZ2T-1322655866-21</Url>
      <Description>JQ6NCDY3UZ2T-1322655866-21</Description>
    </_dlc_DocIdUrl>
  </documentManagement>
</p:properties>
</file>

<file path=customXml/itemProps1.xml><?xml version="1.0" encoding="utf-8"?>
<ds:datastoreItem xmlns:ds="http://schemas.openxmlformats.org/officeDocument/2006/customXml" ds:itemID="{AB00FE86-D62A-47F7-9313-7ABCAA5CF7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d2d8a-6185-4c45-bf89-6548405645ca"/>
    <ds:schemaRef ds:uri="1cac7a26-3555-4d14-a631-389530f527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8F0FC7-6737-401F-991F-941E2666EBEC}">
  <ds:schemaRefs>
    <ds:schemaRef ds:uri="http://schemas.microsoft.com/sharepoint/events"/>
  </ds:schemaRefs>
</ds:datastoreItem>
</file>

<file path=customXml/itemProps3.xml><?xml version="1.0" encoding="utf-8"?>
<ds:datastoreItem xmlns:ds="http://schemas.openxmlformats.org/officeDocument/2006/customXml" ds:itemID="{22C1B0DE-6F5B-4099-A914-2C9338C6CC19}">
  <ds:schemaRefs>
    <ds:schemaRef ds:uri="http://schemas.microsoft.com/sharepoint/v3/contenttype/forms"/>
  </ds:schemaRefs>
</ds:datastoreItem>
</file>

<file path=customXml/itemProps4.xml><?xml version="1.0" encoding="utf-8"?>
<ds:datastoreItem xmlns:ds="http://schemas.openxmlformats.org/officeDocument/2006/customXml" ds:itemID="{2577B70A-F375-400E-A6ED-D31A5FB408A3}">
  <ds:schemaRefs>
    <ds:schemaRef ds:uri="http://schemas.microsoft.com/office/2006/metadata/properties"/>
    <ds:schemaRef ds:uri="http://schemas.microsoft.com/office/infopath/2007/PartnerControls"/>
    <ds:schemaRef ds:uri="f74d2d8a-6185-4c45-bf89-6548405645ca"/>
  </ds:schemaRefs>
</ds:datastoreItem>
</file>

<file path=docProps/app.xml><?xml version="1.0" encoding="utf-8"?>
<Properties xmlns="http://schemas.openxmlformats.org/officeDocument/2006/extended-properties" xmlns:vt="http://schemas.openxmlformats.org/officeDocument/2006/docPropsVTypes">
  <Template>WKZ NL presentatie breedbeeld</Template>
  <TotalTime>1585</TotalTime>
  <Words>3707</Words>
  <Application>Microsoft Office PowerPoint</Application>
  <PresentationFormat>Breedbeeld</PresentationFormat>
  <Paragraphs>399</Paragraphs>
  <Slides>27</Slides>
  <Notes>20</Notes>
  <HiddenSlides>0</HiddenSlides>
  <MMClips>2</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27</vt:i4>
      </vt:variant>
    </vt:vector>
  </HeadingPairs>
  <TitlesOfParts>
    <vt:vector size="34" baseType="lpstr">
      <vt:lpstr>Arial</vt:lpstr>
      <vt:lpstr>Calibri</vt:lpstr>
      <vt:lpstr>Open Sans</vt:lpstr>
      <vt:lpstr>Segoe UI</vt:lpstr>
      <vt:lpstr>Wingdings</vt:lpstr>
      <vt:lpstr>WKZ PowerPoint NL</vt:lpstr>
      <vt:lpstr>Photo Editor-foto</vt:lpstr>
      <vt:lpstr>Voorbereiding IVF/ICSI behandeling</vt:lpstr>
      <vt:lpstr>Wie zijn wij?</vt:lpstr>
      <vt:lpstr>Behandeling en vergoeding</vt:lpstr>
      <vt:lpstr>Belangrijk om te doen  </vt:lpstr>
      <vt:lpstr>Digitale omgeving </vt:lpstr>
      <vt:lpstr>Wat is IVF en ICSI?</vt:lpstr>
      <vt:lpstr>Hoe ziet een behandeling eruit? </vt:lpstr>
      <vt:lpstr>Stimulatieschema - Antagonist (kort schema)</vt:lpstr>
      <vt:lpstr>Stimulatieschema - Agonist (lang schema)</vt:lpstr>
      <vt:lpstr>Subcutaan injecteren</vt:lpstr>
      <vt:lpstr>Medicatie</vt:lpstr>
      <vt:lpstr>Monitoring stimulatie</vt:lpstr>
      <vt:lpstr>Semenproductie (sperma)</vt:lpstr>
      <vt:lpstr>Follikelpunctie</vt:lpstr>
      <vt:lpstr>Na de punctie </vt:lpstr>
      <vt:lpstr>Medicatie na punctie</vt:lpstr>
      <vt:lpstr>Laboratoriumfase</vt:lpstr>
      <vt:lpstr>Beoordeling van de embryokwaliteit</vt:lpstr>
      <vt:lpstr>Terugplaatsing aantal embryo’s per keer</vt:lpstr>
      <vt:lpstr>Embryo terugplaatsing (ET)</vt:lpstr>
      <vt:lpstr>Periode van afwachten: kansen op doorgaande zwangerschap</vt:lpstr>
      <vt:lpstr>Risico’s behandeling </vt:lpstr>
      <vt:lpstr>Onverwachte uitkomsten</vt:lpstr>
      <vt:lpstr>Wat kunt u zelf doen?</vt:lpstr>
      <vt:lpstr>Emotionele belasting </vt:lpstr>
      <vt:lpstr>Emotionele begeleiding</vt:lpstr>
      <vt:lpstr>Vragen?     </vt:lpstr>
    </vt:vector>
  </TitlesOfParts>
  <Company>UMC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Ockhuysen, H.D.L. (Hetty)</dc:creator>
  <cp:lastModifiedBy>Bouwmeester-2, J. (Joyce)</cp:lastModifiedBy>
  <cp:revision>64</cp:revision>
  <dcterms:created xsi:type="dcterms:W3CDTF">2024-12-03T07:42:21Z</dcterms:created>
  <dcterms:modified xsi:type="dcterms:W3CDTF">2026-03-04T14:43:58Z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0x0101008D0A479E4A14C441A60BD48B66FE2D43</vt:lpwstr>
  </property>
  <property fmtid="{D5CDD505-2E9C-101B-9397-08002B2CF9AE}" pid="3" name="_dlc_DocIdItemGuid">
    <vt:lpwstr>b1190247-80ff-47e0-bd44-f36f73d3d91a</vt:lpwstr>
  </property>
</Properties>
</file>