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0" r:id="rId6"/>
    <p:sldMasterId id="2147483665" r:id="rId7"/>
    <p:sldMasterId id="2147483673" r:id="rId8"/>
    <p:sldMasterId id="2147483685" r:id="rId9"/>
    <p:sldMasterId id="2147483693" r:id="rId10"/>
    <p:sldMasterId id="2147483696" r:id="rId11"/>
    <p:sldMasterId id="2147483708" r:id="rId12"/>
  </p:sldMasterIdLst>
  <p:notesMasterIdLst>
    <p:notesMasterId r:id="rId108"/>
  </p:notesMasterIdLst>
  <p:handoutMasterIdLst>
    <p:handoutMasterId r:id="rId109"/>
  </p:handoutMasterIdLst>
  <p:sldIdLst>
    <p:sldId id="256" r:id="rId13"/>
    <p:sldId id="1667" r:id="rId14"/>
    <p:sldId id="850" r:id="rId15"/>
    <p:sldId id="2403" r:id="rId16"/>
    <p:sldId id="2398" r:id="rId17"/>
    <p:sldId id="257" r:id="rId18"/>
    <p:sldId id="352" r:id="rId19"/>
    <p:sldId id="260" r:id="rId20"/>
    <p:sldId id="828" r:id="rId21"/>
    <p:sldId id="2804" r:id="rId22"/>
    <p:sldId id="811" r:id="rId23"/>
    <p:sldId id="279" r:id="rId24"/>
    <p:sldId id="280" r:id="rId25"/>
    <p:sldId id="336" r:id="rId26"/>
    <p:sldId id="282" r:id="rId27"/>
    <p:sldId id="283" r:id="rId28"/>
    <p:sldId id="284" r:id="rId29"/>
    <p:sldId id="285" r:id="rId30"/>
    <p:sldId id="851" r:id="rId31"/>
    <p:sldId id="2793" r:id="rId32"/>
    <p:sldId id="2794" r:id="rId33"/>
    <p:sldId id="2795" r:id="rId34"/>
    <p:sldId id="832" r:id="rId35"/>
    <p:sldId id="814" r:id="rId36"/>
    <p:sldId id="815" r:id="rId37"/>
    <p:sldId id="816" r:id="rId38"/>
    <p:sldId id="261" r:id="rId39"/>
    <p:sldId id="2806" r:id="rId40"/>
    <p:sldId id="2727" r:id="rId41"/>
    <p:sldId id="670" r:id="rId42"/>
    <p:sldId id="2805" r:id="rId43"/>
    <p:sldId id="653" r:id="rId44"/>
    <p:sldId id="672" r:id="rId45"/>
    <p:sldId id="292" r:id="rId46"/>
    <p:sldId id="910" r:id="rId47"/>
    <p:sldId id="911" r:id="rId48"/>
    <p:sldId id="912" r:id="rId49"/>
    <p:sldId id="985" r:id="rId50"/>
    <p:sldId id="640" r:id="rId51"/>
    <p:sldId id="819" r:id="rId52"/>
    <p:sldId id="804" r:id="rId53"/>
    <p:sldId id="918" r:id="rId54"/>
    <p:sldId id="919" r:id="rId55"/>
    <p:sldId id="984" r:id="rId56"/>
    <p:sldId id="302" r:id="rId57"/>
    <p:sldId id="2807" r:id="rId58"/>
    <p:sldId id="305" r:id="rId59"/>
    <p:sldId id="820" r:id="rId60"/>
    <p:sldId id="2803" r:id="rId61"/>
    <p:sldId id="821" r:id="rId62"/>
    <p:sldId id="822" r:id="rId63"/>
    <p:sldId id="2799" r:id="rId64"/>
    <p:sldId id="2800" r:id="rId65"/>
    <p:sldId id="2798" r:id="rId66"/>
    <p:sldId id="824" r:id="rId67"/>
    <p:sldId id="827" r:id="rId68"/>
    <p:sldId id="831" r:id="rId69"/>
    <p:sldId id="834" r:id="rId70"/>
    <p:sldId id="835" r:id="rId71"/>
    <p:sldId id="826" r:id="rId72"/>
    <p:sldId id="309" r:id="rId73"/>
    <p:sldId id="310" r:id="rId74"/>
    <p:sldId id="311" r:id="rId75"/>
    <p:sldId id="313" r:id="rId76"/>
    <p:sldId id="314" r:id="rId77"/>
    <p:sldId id="315" r:id="rId78"/>
    <p:sldId id="316" r:id="rId79"/>
    <p:sldId id="317" r:id="rId80"/>
    <p:sldId id="843" r:id="rId81"/>
    <p:sldId id="2796" r:id="rId82"/>
    <p:sldId id="2797" r:id="rId83"/>
    <p:sldId id="965" r:id="rId84"/>
    <p:sldId id="2808" r:id="rId85"/>
    <p:sldId id="922" r:id="rId86"/>
    <p:sldId id="2801" r:id="rId87"/>
    <p:sldId id="675" r:id="rId88"/>
    <p:sldId id="962" r:id="rId89"/>
    <p:sldId id="923" r:id="rId90"/>
    <p:sldId id="924" r:id="rId91"/>
    <p:sldId id="925" r:id="rId92"/>
    <p:sldId id="621" r:id="rId93"/>
    <p:sldId id="604" r:id="rId94"/>
    <p:sldId id="2809" r:id="rId95"/>
    <p:sldId id="2810" r:id="rId96"/>
    <p:sldId id="269" r:id="rId97"/>
    <p:sldId id="2811" r:id="rId98"/>
    <p:sldId id="263" r:id="rId99"/>
    <p:sldId id="2812" r:id="rId100"/>
    <p:sldId id="258" r:id="rId101"/>
    <p:sldId id="259" r:id="rId102"/>
    <p:sldId id="264" r:id="rId103"/>
    <p:sldId id="265" r:id="rId104"/>
    <p:sldId id="2813" r:id="rId105"/>
    <p:sldId id="2814" r:id="rId106"/>
    <p:sldId id="2726"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47B8AB-C366-46D5-B0D7-90C8E47997B7}">
          <p14:sldIdLst>
            <p14:sldId id="256"/>
            <p14:sldId id="1667"/>
            <p14:sldId id="850"/>
            <p14:sldId id="2403"/>
            <p14:sldId id="2398"/>
            <p14:sldId id="257"/>
            <p14:sldId id="352"/>
            <p14:sldId id="260"/>
            <p14:sldId id="828"/>
            <p14:sldId id="2804"/>
            <p14:sldId id="811"/>
            <p14:sldId id="279"/>
            <p14:sldId id="280"/>
            <p14:sldId id="336"/>
            <p14:sldId id="282"/>
            <p14:sldId id="283"/>
            <p14:sldId id="284"/>
            <p14:sldId id="285"/>
            <p14:sldId id="851"/>
            <p14:sldId id="2793"/>
            <p14:sldId id="2794"/>
          </p14:sldIdLst>
        </p14:section>
        <p14:section name="Untitled Section" id="{9D5275B0-2DD4-4464-B6BE-C55609C95298}">
          <p14:sldIdLst>
            <p14:sldId id="2795"/>
            <p14:sldId id="832"/>
            <p14:sldId id="814"/>
            <p14:sldId id="815"/>
            <p14:sldId id="816"/>
            <p14:sldId id="261"/>
            <p14:sldId id="2806"/>
            <p14:sldId id="2727"/>
            <p14:sldId id="670"/>
            <p14:sldId id="2805"/>
            <p14:sldId id="653"/>
            <p14:sldId id="672"/>
            <p14:sldId id="292"/>
            <p14:sldId id="910"/>
            <p14:sldId id="911"/>
            <p14:sldId id="912"/>
            <p14:sldId id="985"/>
            <p14:sldId id="640"/>
            <p14:sldId id="819"/>
            <p14:sldId id="804"/>
            <p14:sldId id="918"/>
            <p14:sldId id="919"/>
            <p14:sldId id="984"/>
            <p14:sldId id="302"/>
            <p14:sldId id="2807"/>
            <p14:sldId id="305"/>
            <p14:sldId id="820"/>
            <p14:sldId id="2803"/>
            <p14:sldId id="821"/>
            <p14:sldId id="822"/>
            <p14:sldId id="2799"/>
            <p14:sldId id="2800"/>
            <p14:sldId id="2798"/>
            <p14:sldId id="824"/>
            <p14:sldId id="827"/>
            <p14:sldId id="831"/>
            <p14:sldId id="834"/>
            <p14:sldId id="835"/>
            <p14:sldId id="826"/>
            <p14:sldId id="309"/>
            <p14:sldId id="310"/>
            <p14:sldId id="311"/>
            <p14:sldId id="313"/>
            <p14:sldId id="314"/>
            <p14:sldId id="315"/>
            <p14:sldId id="316"/>
            <p14:sldId id="317"/>
            <p14:sldId id="843"/>
            <p14:sldId id="2796"/>
            <p14:sldId id="2797"/>
            <p14:sldId id="965"/>
            <p14:sldId id="2808"/>
            <p14:sldId id="922"/>
            <p14:sldId id="2801"/>
            <p14:sldId id="675"/>
            <p14:sldId id="962"/>
            <p14:sldId id="923"/>
            <p14:sldId id="924"/>
            <p14:sldId id="925"/>
            <p14:sldId id="621"/>
            <p14:sldId id="604"/>
            <p14:sldId id="2809"/>
            <p14:sldId id="2810"/>
            <p14:sldId id="269"/>
            <p14:sldId id="2811"/>
            <p14:sldId id="263"/>
            <p14:sldId id="2812"/>
            <p14:sldId id="258"/>
            <p14:sldId id="259"/>
            <p14:sldId id="264"/>
            <p14:sldId id="265"/>
            <p14:sldId id="2813"/>
            <p14:sldId id="2814"/>
            <p14:sldId id="27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96414-F18C-0670-E68E-DD2B082C4E9D}" name="John Morley" initials="JM" userId="S::johnmorley_train2train.org#ext#@highfieldabc.onmicrosoft.com::e62a20da-6f1a-4165-afe0-e96d34af2100" providerId="AD"/>
  <p188:author id="{29255825-915A-8446-94AF-AD04CFB8377E}" name="Chrissie Waldram" initials="CW" userId="S::cwaldram@highfield.co.uk::4c815916-f762-4309-97c7-79f653f1c0e7" providerId="AD"/>
  <p188:author id="{28C5CCA4-8E34-FE9F-77ED-1C92D38E9DE4}" name="Shannon Hopwood" initials="SH" userId="S::shopwood@highfield.co.uk::e81ab425-6726-400a-9f1a-7deb0a404c5e" providerId="AD"/>
  <p188:author id="{76DDD7C2-3C07-3CFA-082D-8BB59525D390}" name="Emily Morse" initials="EM" userId="S::emorse@highfield.co.uk::d6c9568e-8e77-4ef6-8424-d6802ed10962" providerId="AD"/>
  <p188:author id="{DC61CBF6-7DDC-81F2-33F3-2C9D0FAAC273}" name="Lorraine Butterfield" initials="LB" userId="S::lbutterfield@highfield.co.uk::b589a33b-8ccf-4e1d-b876-c25f8c72427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08A21"/>
    <a:srgbClr val="00B050"/>
    <a:srgbClr val="D9F2D0"/>
    <a:srgbClr val="6CBD45"/>
    <a:srgbClr val="C2D28F"/>
    <a:srgbClr val="F26533"/>
    <a:srgbClr val="297C0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0E1D4-23A2-47EC-BAE4-2E19A26D9D3F}" v="2" dt="2025-09-04T13:40:29.762"/>
    <p1510:client id="{29FD36B3-2903-4C0D-A4C5-46FCCD90D411}" v="10" dt="2025-09-05T08:10:49.168"/>
    <p1510:client id="{881BAB64-CE22-4CFA-AC3B-E77BBB48557E}" v="4" dt="2025-09-05T07:04:32.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85" y="4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presProps" Target="presProps.xml"/><Relationship Id="rId115"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handoutMaster" Target="handoutMasters/handoutMaster1.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AE9946-ECDD-4964-B6B0-12B092CC2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4FE611F-C546-514E-140A-387F0467BF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5B6DA5-9FE2-4308-8082-B976D94BDB15}" type="datetimeFigureOut">
              <a:rPr lang="en-GB" smtClean="0"/>
              <a:t>05/09/2025</a:t>
            </a:fld>
            <a:endParaRPr lang="en-GB"/>
          </a:p>
        </p:txBody>
      </p:sp>
      <p:sp>
        <p:nvSpPr>
          <p:cNvPr id="4" name="Footer Placeholder 3">
            <a:extLst>
              <a:ext uri="{FF2B5EF4-FFF2-40B4-BE49-F238E27FC236}">
                <a16:creationId xmlns:a16="http://schemas.microsoft.com/office/drawing/2014/main" id="{DC111A01-08B6-6074-3EF3-622226AB64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750438D-CCE1-40F7-EA8D-F15E1C3DC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6CC55-2EE2-484B-A65D-CB9B8CEE65E2}" type="slidenum">
              <a:rPr lang="en-GB" smtClean="0"/>
              <a:t>‹#›</a:t>
            </a:fld>
            <a:endParaRPr lang="en-GB"/>
          </a:p>
        </p:txBody>
      </p:sp>
    </p:spTree>
    <p:extLst>
      <p:ext uri="{BB962C8B-B14F-4D97-AF65-F5344CB8AC3E}">
        <p14:creationId xmlns:p14="http://schemas.microsoft.com/office/powerpoint/2010/main" val="26050378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7B521-7D95-4DE0-9EE7-E4F1BA162582}" type="datetimeFigureOut">
              <a:rPr lang="en-GB" smtClean="0"/>
              <a:t>05/09/2025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3CEF0-94EB-44EA-9D84-1134773FA61A}" type="slidenum">
              <a:rPr lang="en-GB" smtClean="0"/>
              <a:t>‹#›</a:t>
            </a:fld>
            <a:endParaRPr lang="en-GB"/>
          </a:p>
        </p:txBody>
      </p:sp>
    </p:spTree>
    <p:extLst>
      <p:ext uri="{BB962C8B-B14F-4D97-AF65-F5344CB8AC3E}">
        <p14:creationId xmlns:p14="http://schemas.microsoft.com/office/powerpoint/2010/main" val="2078990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learning outcomes 1 – 3 for the following qualifications:</a:t>
            </a:r>
          </a:p>
          <a:p>
            <a:pPr marL="171450" indent="-171450">
              <a:buFont typeface="Arial" panose="020B0604020202020204" pitchFamily="34" charset="0"/>
              <a:buChar char="•"/>
            </a:pPr>
            <a:r>
              <a:rPr lang="en-GB" b="1"/>
              <a:t>Highfield Level 3 Award in Adult Basic Life Support, Automated External Defibrillation (RQF)</a:t>
            </a:r>
          </a:p>
          <a:p>
            <a:pPr marL="171450" indent="-171450">
              <a:buFont typeface="Arial" panose="020B0604020202020204" pitchFamily="34" charset="0"/>
              <a:buChar char="•"/>
            </a:pPr>
            <a:r>
              <a:rPr lang="en-GB" b="1"/>
              <a:t>Highfield Level 3 Award in Adult Basic Life Support, Automated External Defibrillation and Management of Anaphylaxis (RQF)</a:t>
            </a:r>
          </a:p>
          <a:p>
            <a:pPr marL="0" indent="0">
              <a:buFont typeface="Arial" panose="020B0604020202020204" pitchFamily="34" charset="0"/>
              <a:buNone/>
            </a:pPr>
            <a:endParaRPr lang="en-GB" b="1"/>
          </a:p>
          <a:p>
            <a:pPr marL="0" indent="0">
              <a:buFont typeface="Arial" panose="020B0604020202020204" pitchFamily="34" charset="0"/>
              <a:buNone/>
            </a:pPr>
            <a:r>
              <a:rPr lang="en-GB" b="1"/>
              <a:t>Clinical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Highfield Level 3 Award in Adult Basic Life Support in Clinical Practice (RQF)</a:t>
            </a:r>
          </a:p>
          <a:p>
            <a:pPr marL="171450" indent="-171450">
              <a:buFont typeface="Arial" panose="020B0604020202020204" pitchFamily="34" charset="0"/>
              <a:buChar char="•"/>
            </a:pPr>
            <a:r>
              <a:rPr lang="en-GB" b="1"/>
              <a:t>Highfield Level 3 Award in Adult Basic Life Support and Management of Anaphylaxis in Clinical Practice (RQF)</a:t>
            </a:r>
          </a:p>
          <a:p>
            <a:endParaRPr lang="en-GB" b="1"/>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a:t>
            </a:fld>
            <a:endParaRPr lang="en-GB"/>
          </a:p>
        </p:txBody>
      </p:sp>
    </p:spTree>
    <p:extLst>
      <p:ext uri="{BB962C8B-B14F-4D97-AF65-F5344CB8AC3E}">
        <p14:creationId xmlns:p14="http://schemas.microsoft.com/office/powerpoint/2010/main" val="428523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10</a:t>
            </a:fld>
            <a:endParaRPr lang="en-GB"/>
          </a:p>
        </p:txBody>
      </p:sp>
    </p:spTree>
    <p:extLst>
      <p:ext uri="{BB962C8B-B14F-4D97-AF65-F5344CB8AC3E}">
        <p14:creationId xmlns:p14="http://schemas.microsoft.com/office/powerpoint/2010/main" val="320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a:p>
          <a:p>
            <a:r>
              <a:rPr lang="en-GB"/>
              <a:t>The primary survey can be remembered by the acronym </a:t>
            </a:r>
            <a:r>
              <a:rPr lang="en-GB" err="1"/>
              <a:t>DRABCD</a:t>
            </a:r>
            <a:r>
              <a:rPr lang="en-GB"/>
              <a:t> (or the easy way to remember, Doctor ABCD).</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11</a:t>
            </a:fld>
            <a:endParaRPr lang="en-GB"/>
          </a:p>
        </p:txBody>
      </p:sp>
    </p:spTree>
    <p:extLst>
      <p:ext uri="{BB962C8B-B14F-4D97-AF65-F5344CB8AC3E}">
        <p14:creationId xmlns:p14="http://schemas.microsoft.com/office/powerpoint/2010/main" val="234548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 – Danger</a:t>
            </a:r>
            <a:endParaRPr lang="en-GB"/>
          </a:p>
          <a:p>
            <a:r>
              <a:rPr lang="en-GB"/>
              <a:t>The same for all ages: </a:t>
            </a:r>
          </a:p>
          <a:p>
            <a:pPr marL="171450" indent="-171450">
              <a:buFont typeface="Arial" panose="020B0604020202020204" pitchFamily="34" charset="0"/>
              <a:buChar char="•"/>
            </a:pPr>
            <a:r>
              <a:rPr lang="en-GB"/>
              <a:t>check for danger to yourself, the casualty and bystanders</a:t>
            </a:r>
            <a:endParaRPr lang="en-GB" b="1"/>
          </a:p>
        </p:txBody>
      </p:sp>
      <p:sp>
        <p:nvSpPr>
          <p:cNvPr id="4" name="Slide Number Placeholder 3"/>
          <p:cNvSpPr>
            <a:spLocks noGrp="1"/>
          </p:cNvSpPr>
          <p:nvPr>
            <p:ph type="sldNum" sz="quarter" idx="10"/>
          </p:nvPr>
        </p:nvSpPr>
        <p:spPr/>
        <p:txBody>
          <a:bodyPr/>
          <a:lstStyle/>
          <a:p>
            <a:fld id="{B4BD90A3-E85D-4337-9750-38E25B17CE49}" type="slidenum">
              <a:rPr lang="en-GB" smtClean="0"/>
              <a:t>12</a:t>
            </a:fld>
            <a:endParaRPr lang="en-GB"/>
          </a:p>
        </p:txBody>
      </p:sp>
    </p:spTree>
    <p:extLst>
      <p:ext uri="{BB962C8B-B14F-4D97-AF65-F5344CB8AC3E}">
        <p14:creationId xmlns:p14="http://schemas.microsoft.com/office/powerpoint/2010/main" val="252281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 – Response</a:t>
            </a:r>
          </a:p>
          <a:p>
            <a:r>
              <a:rPr lang="en-GB"/>
              <a:t>Same check for all ages, but: </a:t>
            </a:r>
          </a:p>
          <a:p>
            <a:pPr marL="171450" indent="-171450">
              <a:buFont typeface="Arial" panose="020B0604020202020204" pitchFamily="34" charset="0"/>
              <a:buChar char="•"/>
            </a:pPr>
            <a:r>
              <a:rPr lang="en-GB"/>
              <a:t>adults/children: speak clearly, gently shake shoulders.</a:t>
            </a:r>
          </a:p>
          <a:p>
            <a:pPr marL="171450" indent="-171450">
              <a:buFont typeface="Arial" panose="020B0604020202020204" pitchFamily="34" charset="0"/>
              <a:buChar char="•"/>
            </a:pPr>
            <a:r>
              <a:rPr lang="en-GB"/>
              <a:t>infants: tap the foot or flick the sole. </a:t>
            </a:r>
            <a:r>
              <a:rPr lang="en-GB" b="1"/>
              <a:t>Do not </a:t>
            </a:r>
            <a:r>
              <a:rPr lang="en-GB"/>
              <a:t>shake them.</a:t>
            </a:r>
          </a:p>
        </p:txBody>
      </p:sp>
      <p:sp>
        <p:nvSpPr>
          <p:cNvPr id="4" name="Slide Number Placeholder 3"/>
          <p:cNvSpPr>
            <a:spLocks noGrp="1"/>
          </p:cNvSpPr>
          <p:nvPr>
            <p:ph type="sldNum" sz="quarter" idx="10"/>
          </p:nvPr>
        </p:nvSpPr>
        <p:spPr/>
        <p:txBody>
          <a:bodyPr/>
          <a:lstStyle/>
          <a:p>
            <a:fld id="{B4BD90A3-E85D-4337-9750-38E25B17CE49}" type="slidenum">
              <a:rPr lang="en-GB" smtClean="0"/>
              <a:t>13</a:t>
            </a:fld>
            <a:endParaRPr lang="en-GB"/>
          </a:p>
        </p:txBody>
      </p:sp>
    </p:spTree>
    <p:extLst>
      <p:ext uri="{BB962C8B-B14F-4D97-AF65-F5344CB8AC3E}">
        <p14:creationId xmlns:p14="http://schemas.microsoft.com/office/powerpoint/2010/main" val="275205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14</a:t>
            </a:fld>
            <a:endParaRPr lang="en-GB"/>
          </a:p>
        </p:txBody>
      </p:sp>
    </p:spTree>
    <p:extLst>
      <p:ext uri="{BB962C8B-B14F-4D97-AF65-F5344CB8AC3E}">
        <p14:creationId xmlns:p14="http://schemas.microsoft.com/office/powerpoint/2010/main" val="68049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 – Airway </a:t>
            </a:r>
            <a:endParaRPr lang="en-GB"/>
          </a:p>
          <a:p>
            <a:r>
              <a:rPr lang="en-GB"/>
              <a:t>The same technique for all ages: </a:t>
            </a:r>
          </a:p>
          <a:p>
            <a:pPr marL="171450" indent="-171450">
              <a:buFont typeface="Arial" panose="020B0604020202020204" pitchFamily="34" charset="0"/>
              <a:buChar char="•"/>
            </a:pPr>
            <a:r>
              <a:rPr lang="en-GB"/>
              <a:t>use the head tilt–chin lift</a:t>
            </a:r>
          </a:p>
          <a:p>
            <a:pPr marL="171450" indent="-171450">
              <a:buFont typeface="Arial" panose="020B0604020202020204" pitchFamily="34" charset="0"/>
              <a:buChar char="•"/>
            </a:pPr>
            <a:r>
              <a:rPr lang="en-GB"/>
              <a:t>take extra care with infants: use a gentler tilt and keep the head in a neutral position, not tilted too far back</a:t>
            </a:r>
          </a:p>
        </p:txBody>
      </p:sp>
      <p:sp>
        <p:nvSpPr>
          <p:cNvPr id="4" name="Slide Number Placeholder 3"/>
          <p:cNvSpPr>
            <a:spLocks noGrp="1"/>
          </p:cNvSpPr>
          <p:nvPr>
            <p:ph type="sldNum" sz="quarter" idx="10"/>
          </p:nvPr>
        </p:nvSpPr>
        <p:spPr/>
        <p:txBody>
          <a:bodyPr/>
          <a:lstStyle/>
          <a:p>
            <a:fld id="{B4BD90A3-E85D-4337-9750-38E25B17CE49}" type="slidenum">
              <a:rPr lang="en-GB" smtClean="0"/>
              <a:t>15</a:t>
            </a:fld>
            <a:endParaRPr lang="en-GB"/>
          </a:p>
        </p:txBody>
      </p:sp>
    </p:spTree>
    <p:extLst>
      <p:ext uri="{BB962C8B-B14F-4D97-AF65-F5344CB8AC3E}">
        <p14:creationId xmlns:p14="http://schemas.microsoft.com/office/powerpoint/2010/main" val="300059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 – Breathing</a:t>
            </a:r>
            <a:r>
              <a:rPr lang="en-GB" b="0"/>
              <a:t> </a:t>
            </a:r>
          </a:p>
          <a:p>
            <a:r>
              <a:rPr lang="en-GB" b="0"/>
              <a:t>The same method for all ages: </a:t>
            </a:r>
          </a:p>
          <a:p>
            <a:pPr marL="171450" indent="-171450">
              <a:buFont typeface="Arial" panose="020B0604020202020204" pitchFamily="34" charset="0"/>
              <a:buChar char="•"/>
            </a:pPr>
            <a:r>
              <a:rPr lang="en-GB" b="0"/>
              <a:t>look, listen and feel for breathing (no more than 10 seconds)</a:t>
            </a:r>
          </a:p>
          <a:p>
            <a:pPr marL="171450" indent="-171450">
              <a:buFont typeface="Arial" panose="020B0604020202020204" pitchFamily="34" charset="0"/>
              <a:buChar char="•"/>
            </a:pPr>
            <a:r>
              <a:rPr lang="en-GB" b="0"/>
              <a:t>be alert to agonal breathing</a:t>
            </a:r>
          </a:p>
          <a:p>
            <a:pPr marL="171450" indent="-171450">
              <a:buFont typeface="Arial" panose="020B0604020202020204" pitchFamily="34" charset="0"/>
              <a:buChar char="•"/>
            </a:pPr>
            <a:r>
              <a:rPr lang="en-GB" b="0"/>
              <a:t>infant chest movements are more subtle, so watch closely</a:t>
            </a:r>
          </a:p>
        </p:txBody>
      </p:sp>
      <p:sp>
        <p:nvSpPr>
          <p:cNvPr id="4" name="Slide Number Placeholder 3"/>
          <p:cNvSpPr>
            <a:spLocks noGrp="1"/>
          </p:cNvSpPr>
          <p:nvPr>
            <p:ph type="sldNum" sz="quarter" idx="10"/>
          </p:nvPr>
        </p:nvSpPr>
        <p:spPr/>
        <p:txBody>
          <a:bodyPr/>
          <a:lstStyle/>
          <a:p>
            <a:fld id="{B4BD90A3-E85D-4337-9750-38E25B17CE49}" type="slidenum">
              <a:rPr lang="en-GB" smtClean="0"/>
              <a:t>16</a:t>
            </a:fld>
            <a:endParaRPr lang="en-GB"/>
          </a:p>
        </p:txBody>
      </p:sp>
    </p:spTree>
    <p:extLst>
      <p:ext uri="{BB962C8B-B14F-4D97-AF65-F5344CB8AC3E}">
        <p14:creationId xmlns:p14="http://schemas.microsoft.com/office/powerpoint/2010/main" val="162629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 – CPR (if needed) – cardiopulmonary resuscitation</a:t>
            </a:r>
          </a:p>
          <a:p>
            <a:pPr>
              <a:lnSpc>
                <a:spcPct val="115000"/>
              </a:lnSpc>
              <a:spcAft>
                <a:spcPts val="800"/>
              </a:spcAft>
              <a:buNone/>
            </a:pPr>
            <a:r>
              <a:rPr lang="en-GB"/>
              <a:t>The next slide provides a breakdown of the CPR differences depending on the age of the casualty. </a:t>
            </a:r>
          </a:p>
        </p:txBody>
      </p:sp>
      <p:sp>
        <p:nvSpPr>
          <p:cNvPr id="4" name="Slide Number Placeholder 3"/>
          <p:cNvSpPr>
            <a:spLocks noGrp="1"/>
          </p:cNvSpPr>
          <p:nvPr>
            <p:ph type="sldNum" sz="quarter" idx="10"/>
          </p:nvPr>
        </p:nvSpPr>
        <p:spPr/>
        <p:txBody>
          <a:bodyPr/>
          <a:lstStyle/>
          <a:p>
            <a:fld id="{B4BD90A3-E85D-4337-9750-38E25B17CE49}" type="slidenum">
              <a:rPr lang="en-GB" smtClean="0"/>
              <a:t>17</a:t>
            </a:fld>
            <a:endParaRPr lang="en-GB"/>
          </a:p>
        </p:txBody>
      </p:sp>
    </p:spTree>
    <p:extLst>
      <p:ext uri="{BB962C8B-B14F-4D97-AF65-F5344CB8AC3E}">
        <p14:creationId xmlns:p14="http://schemas.microsoft.com/office/powerpoint/2010/main" val="1610699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 – Defibrillation (AED)</a:t>
            </a:r>
          </a:p>
          <a:p>
            <a:pPr marL="171450" indent="-171450">
              <a:buFont typeface="Arial" panose="020B0604020202020204" pitchFamily="34" charset="0"/>
              <a:buChar char="•"/>
            </a:pPr>
            <a:r>
              <a:rPr lang="en-GB" b="0"/>
              <a:t>Adult pads: Ages 8+ (size dependent)</a:t>
            </a:r>
          </a:p>
          <a:p>
            <a:pPr marL="171450" indent="-171450">
              <a:buFont typeface="Arial" panose="020B0604020202020204" pitchFamily="34" charset="0"/>
              <a:buChar char="•"/>
            </a:pPr>
            <a:r>
              <a:rPr lang="en-GB" b="0"/>
              <a:t>Paediatric pads: Ages 1-8</a:t>
            </a:r>
          </a:p>
          <a:p>
            <a:pPr marL="171450" indent="-171450">
              <a:buFont typeface="Arial" panose="020B0604020202020204" pitchFamily="34" charset="0"/>
              <a:buChar char="•"/>
            </a:pPr>
            <a:r>
              <a:rPr lang="en-GB" b="0"/>
              <a:t>Infants (&lt;1 year): Use manual defibrillator with attenuator if available, with pads placed front and back</a:t>
            </a:r>
          </a:p>
        </p:txBody>
      </p:sp>
      <p:sp>
        <p:nvSpPr>
          <p:cNvPr id="4" name="Slide Number Placeholder 3"/>
          <p:cNvSpPr>
            <a:spLocks noGrp="1"/>
          </p:cNvSpPr>
          <p:nvPr>
            <p:ph type="sldNum" sz="quarter" idx="10"/>
          </p:nvPr>
        </p:nvSpPr>
        <p:spPr/>
        <p:txBody>
          <a:bodyPr/>
          <a:lstStyle/>
          <a:p>
            <a:fld id="{B4BD90A3-E85D-4337-9750-38E25B17CE49}" type="slidenum">
              <a:rPr lang="en-GB" smtClean="0"/>
              <a:t>18</a:t>
            </a:fld>
            <a:endParaRPr lang="en-GB"/>
          </a:p>
        </p:txBody>
      </p:sp>
    </p:spTree>
    <p:extLst>
      <p:ext uri="{BB962C8B-B14F-4D97-AF65-F5344CB8AC3E}">
        <p14:creationId xmlns:p14="http://schemas.microsoft.com/office/powerpoint/2010/main" val="203742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6DFC-3F1C-5C9C-929E-CD689630E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79477-6902-D53B-6F16-BC39B1968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C52F-C0B4-6124-F891-8E7D1EE134EE}"/>
              </a:ext>
            </a:extLst>
          </p:cNvPr>
          <p:cNvSpPr>
            <a:spLocks noGrp="1"/>
          </p:cNvSpPr>
          <p:nvPr>
            <p:ph type="body" idx="1"/>
          </p:nvPr>
        </p:nvSpPr>
        <p:spPr/>
        <p:txBody>
          <a:bodyPr/>
          <a:lstStyle/>
          <a:p>
            <a:r>
              <a:rPr lang="en-GB" b="1"/>
              <a:t>Group exercise: Demonstrate the primary survey</a:t>
            </a:r>
          </a:p>
          <a:p>
            <a:r>
              <a:rPr lang="en-GB" b="1"/>
              <a:t>Learners should work in groups to demonstrate the primary survey using the correct methods.</a:t>
            </a:r>
          </a:p>
          <a:p>
            <a:endParaRPr lang="en-GB" b="1"/>
          </a:p>
          <a:p>
            <a:r>
              <a:rPr lang="en-GB"/>
              <a:t>This is a hands-on assessment. Observation and participation are essential.</a:t>
            </a:r>
          </a:p>
          <a:p>
            <a:endParaRPr lang="en-GB" b="0"/>
          </a:p>
        </p:txBody>
      </p:sp>
      <p:sp>
        <p:nvSpPr>
          <p:cNvPr id="4" name="Slide Number Placeholder 3">
            <a:extLst>
              <a:ext uri="{FF2B5EF4-FFF2-40B4-BE49-F238E27FC236}">
                <a16:creationId xmlns:a16="http://schemas.microsoft.com/office/drawing/2014/main" id="{44CFCD10-3E81-B046-836F-E94A74B174D1}"/>
              </a:ext>
            </a:extLst>
          </p:cNvPr>
          <p:cNvSpPr>
            <a:spLocks noGrp="1"/>
          </p:cNvSpPr>
          <p:nvPr>
            <p:ph type="sldNum" sz="quarter" idx="10"/>
          </p:nvPr>
        </p:nvSpPr>
        <p:spPr/>
        <p:txBody>
          <a:bodyPr/>
          <a:lstStyle/>
          <a:p>
            <a:fld id="{B4BD90A3-E85D-4337-9750-38E25B17CE49}" type="slidenum">
              <a:rPr lang="en-GB" smtClean="0"/>
              <a:t>19</a:t>
            </a:fld>
            <a:endParaRPr lang="en-GB"/>
          </a:p>
        </p:txBody>
      </p:sp>
    </p:spTree>
    <p:extLst>
      <p:ext uri="{BB962C8B-B14F-4D97-AF65-F5344CB8AC3E}">
        <p14:creationId xmlns:p14="http://schemas.microsoft.com/office/powerpoint/2010/main" val="217331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Where possible, the health and safety briefing should be delivered by a local representative. If such a person is unavailable, the trainer should make themself familiar with the client’s protocols, procedures and facilities to complete this briefing themselves. </a:t>
            </a:r>
          </a:p>
          <a:p>
            <a:endParaRPr lang="en-GB"/>
          </a:p>
          <a:p>
            <a:r>
              <a:rPr lang="en-GB"/>
              <a:t>Point out the fire evacuation points and procedures as well as the location of the toilets and when/where people are allowed to smoke. Explain that breaks are provided in which people can smoke.</a:t>
            </a:r>
          </a:p>
          <a:p>
            <a:pPr algn="l" rtl="0" fontAlgn="base">
              <a:buNone/>
            </a:pPr>
            <a:r>
              <a:rPr lang="en-GB" b="0" i="0">
                <a:solidFill>
                  <a:srgbClr val="444444"/>
                </a:solidFill>
                <a:effectLst/>
                <a:latin typeface="Aptos" panose="020B0004020202020204" pitchFamily="34" charset="0"/>
              </a:rPr>
              <a:t>​</a:t>
            </a:r>
            <a:endParaRPr lang="en-GB"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CE2E636D-FFBC-4E43-AD87-AB0619E95754}" type="slidenum">
              <a:rPr kumimoji="0" lang="en-GB" sz="1100" b="0" i="0" u="none" strike="noStrike" kern="1200" cap="none" spc="0" normalizeH="0" baseline="0" noProof="0" smtClean="0">
                <a:ln>
                  <a:noFill/>
                </a:ln>
                <a:solidFill>
                  <a:prstClr val="black"/>
                </a:solidFill>
                <a:effectLst/>
                <a:uLnTx/>
                <a:uFillTx/>
                <a:latin typeface="Calibri"/>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20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7ECE-6D83-317B-80CB-EEE33383F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E2BE9-B9C2-DD0F-7858-1AB9C694F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90840-AD3C-E567-8B35-D0D387D2EFEB}"/>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DA071514-BD32-134E-F7C3-B7C1E5FF0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402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27FD-F405-6370-6D3E-B87814AC1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EB36D-77A8-2C14-2C99-6FF045CB3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4F5C2-24A1-77CD-369B-3E0475A215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an unresponsive casualty who is not breathing normally.</a:t>
            </a:r>
          </a:p>
          <a:p>
            <a:endParaRPr lang="en-GB"/>
          </a:p>
          <a:p>
            <a:r>
              <a:rPr lang="en-GB" b="1"/>
              <a:t>This includes the following assessment criteria:</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Identifying when to administer CPR must include: </a:t>
            </a:r>
          </a:p>
          <a:p>
            <a:pPr marL="360000" lvl="1" indent="-171450">
              <a:buFont typeface="Arial" panose="020B0604020202020204" pitchFamily="34" charset="0"/>
              <a:buChar char="•"/>
            </a:pPr>
            <a:r>
              <a:rPr lang="en-GB" sz="1200" b="0" i="0" u="none" strike="noStrike" kern="1200" baseline="0">
                <a:solidFill>
                  <a:schemeClr val="tx1"/>
                </a:solidFill>
                <a:latin typeface="+mn-lt"/>
                <a:ea typeface="+mn-ea"/>
                <a:cs typeface="+mn-cs"/>
              </a:rPr>
              <a:t>when the casualty is unresponsive and: </a:t>
            </a:r>
          </a:p>
          <a:p>
            <a:pPr marL="540000" lvl="2" indent="-171450">
              <a:buFont typeface="Arial" panose="020B0604020202020204" pitchFamily="34" charset="0"/>
              <a:buChar char="•"/>
            </a:pPr>
            <a:r>
              <a:rPr lang="en-GB" sz="1200" b="0" i="0" u="none" strike="noStrike" kern="1200" baseline="0">
                <a:solidFill>
                  <a:schemeClr val="tx1"/>
                </a:solidFill>
                <a:latin typeface="+mn-lt"/>
                <a:ea typeface="+mn-ea"/>
                <a:cs typeface="+mn-cs"/>
              </a:rPr>
              <a:t>not breathing </a:t>
            </a:r>
          </a:p>
          <a:p>
            <a:pPr marL="540000" lvl="2" indent="-171450">
              <a:buFont typeface="Arial" panose="020B0604020202020204" pitchFamily="34" charset="0"/>
              <a:buChar char="•"/>
            </a:pPr>
            <a:r>
              <a:rPr lang="en-GB" sz="1200" b="0" i="0" u="none" strike="noStrike" kern="1200" baseline="0">
                <a:solidFill>
                  <a:schemeClr val="tx1"/>
                </a:solidFill>
                <a:latin typeface="+mn-lt"/>
                <a:ea typeface="+mn-ea"/>
                <a:cs typeface="+mn-cs"/>
              </a:rPr>
              <a:t>not breathing normally/agonal breathing </a:t>
            </a:r>
          </a:p>
          <a:p>
            <a:r>
              <a:rPr lang="en-GB" sz="1200" b="0" i="0" u="none" strike="noStrike" kern="1200" baseline="0">
                <a:solidFill>
                  <a:schemeClr val="tx1"/>
                </a:solidFill>
                <a:latin typeface="+mn-lt"/>
                <a:ea typeface="+mn-ea"/>
                <a:cs typeface="+mn-cs"/>
              </a:rPr>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err="1"/>
              <a:t>CQ</a:t>
            </a:r>
            <a:r>
              <a:rPr lang="en-GB" b="0"/>
              <a:t>: </a:t>
            </a:r>
            <a:r>
              <a:rPr lang="en-GB" sz="1200" b="0" kern="1200">
                <a:solidFill>
                  <a:schemeClr val="tx1"/>
                </a:solidFill>
                <a:effectLst/>
                <a:latin typeface="+mn-lt"/>
                <a:ea typeface="+mn-ea"/>
                <a:cs typeface="+mn-cs"/>
              </a:rPr>
              <a:t>What is cardiopulmonary resuscitation?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CPR - chest compressions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CPR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37C70D97-DA4B-16A2-A6FB-0347ADE12F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818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en-GB" b="1"/>
              <a:t>Class question: What is cardiopulmonary resuscitation (CPR)?</a:t>
            </a:r>
          </a:p>
        </p:txBody>
      </p:sp>
      <p:sp>
        <p:nvSpPr>
          <p:cNvPr id="4" name="Slide Number Placeholder 3"/>
          <p:cNvSpPr>
            <a:spLocks noGrp="1"/>
          </p:cNvSpPr>
          <p:nvPr>
            <p:ph type="sldNum" sz="quarter" idx="10"/>
          </p:nvPr>
        </p:nvSpPr>
        <p:spPr/>
        <p:txBody>
          <a:bodyPr/>
          <a:lstStyle/>
          <a:p>
            <a:fld id="{B4BD90A3-E85D-4337-9750-38E25B17CE49}" type="slidenum">
              <a:rPr lang="en-GB" smtClean="0"/>
              <a:t>23</a:t>
            </a:fld>
            <a:endParaRPr lang="en-GB"/>
          </a:p>
        </p:txBody>
      </p:sp>
    </p:spTree>
    <p:extLst>
      <p:ext uri="{BB962C8B-B14F-4D97-AF65-F5344CB8AC3E}">
        <p14:creationId xmlns:p14="http://schemas.microsoft.com/office/powerpoint/2010/main" val="2838076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Start CPR if someone is unresponsive and:</a:t>
            </a:r>
          </a:p>
          <a:p>
            <a:pPr marL="171450" indent="-171450">
              <a:buFont typeface="Arial" panose="020B0604020202020204" pitchFamily="34" charset="0"/>
              <a:buChar char="•"/>
            </a:pPr>
            <a:r>
              <a:rPr lang="en-GB"/>
              <a:t>not</a:t>
            </a:r>
            <a:r>
              <a:t> breathing at all</a:t>
            </a:r>
            <a:endParaRPr lang="en-GB"/>
          </a:p>
          <a:p>
            <a:pPr marL="171450" indent="-171450">
              <a:buFont typeface="Arial" panose="020B0604020202020204" pitchFamily="34" charset="0"/>
              <a:buChar char="•"/>
            </a:pPr>
            <a:r>
              <a:rPr lang="en-GB"/>
              <a:t>or is making</a:t>
            </a:r>
            <a:r>
              <a:t> gasping, irregular or snorting sounds (agonal breathing) </a:t>
            </a:r>
            <a:r>
              <a:rPr lang="en-GB"/>
              <a:t>–</a:t>
            </a:r>
            <a:r>
              <a:t> this is </a:t>
            </a:r>
            <a:r>
              <a:rPr lang="en-GB" b="1"/>
              <a:t>not</a:t>
            </a:r>
            <a:r>
              <a:t> effective breathing.</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Unresponsiveness means the person is unconscious. Try shouting, gently shaking their shoulders and checking for any response. If they don’t respond, proceed to </a:t>
            </a:r>
            <a:r>
              <a:rPr lang="en-GB"/>
              <a:t>assessing the</a:t>
            </a:r>
            <a:r>
              <a:t> breathing.</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Agonal breathing often happens shortly after the heart stops. It can look or sound dramatic, but it’s ineffective. Don’t mistake it for normal breathing. If in doubt, treat as not breathing.</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27</a:t>
            </a:fld>
            <a:endParaRPr lang="en-GB"/>
          </a:p>
        </p:txBody>
      </p:sp>
    </p:spTree>
    <p:extLst>
      <p:ext uri="{BB962C8B-B14F-4D97-AF65-F5344CB8AC3E}">
        <p14:creationId xmlns:p14="http://schemas.microsoft.com/office/powerpoint/2010/main" val="1145482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DD786D4B-E14A-459D-9930-6E2C3E0CF2F5}"/>
              </a:ext>
            </a:extLst>
          </p:cNvPr>
          <p:cNvSpPr>
            <a:spLocks noGrp="1" noRot="1" noChangeAspect="1" noTextEdit="1"/>
          </p:cNvSpPr>
          <p:nvPr>
            <p:ph type="sldImg"/>
          </p:nvPr>
        </p:nvSpPr>
        <p:spPr>
          <a:ln/>
        </p:spPr>
      </p:sp>
      <p:sp>
        <p:nvSpPr>
          <p:cNvPr id="339971" name="Notes Placeholder 2">
            <a:extLst>
              <a:ext uri="{FF2B5EF4-FFF2-40B4-BE49-F238E27FC236}">
                <a16:creationId xmlns:a16="http://schemas.microsoft.com/office/drawing/2014/main" id="{85AC8E3B-4089-460D-865D-D3C22B4F6F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Demonstration</a:t>
            </a:r>
          </a:p>
          <a:p>
            <a:r>
              <a:rPr lang="en-GB" altLang="en-US">
                <a:latin typeface="Arial" panose="020B0604020202020204" pitchFamily="34" charset="0"/>
              </a:rPr>
              <a:t>Ensure that all members of the group can see and demonstrate in full, using a manikin, administering chest compressions. Emphasise the importance of hand positioning, depth and rate of compression.</a:t>
            </a:r>
          </a:p>
          <a:p>
            <a:endParaRPr lang="en-GB" altLang="en-US">
              <a:latin typeface="Arial" panose="020B0604020202020204" pitchFamily="34" charset="0"/>
            </a:endParaRPr>
          </a:p>
          <a:p>
            <a:r>
              <a:rPr lang="en-GB" altLang="en-US" b="1">
                <a:latin typeface="Arial" panose="020B0604020202020204" pitchFamily="34" charset="0"/>
              </a:rPr>
              <a:t>Group exercise: CPR – chest compressions</a:t>
            </a:r>
          </a:p>
          <a:p>
            <a:r>
              <a:rPr lang="en-GB" altLang="en-US">
                <a:latin typeface="Arial" panose="020B0604020202020204" pitchFamily="34" charset="0"/>
              </a:rPr>
              <a:t>Once explained, split the class down into groups. Each group should have access to a manikin. Ask the learners to practise chest compressions, ensuring they follow correct technique and receive feedback where needed.</a:t>
            </a:r>
          </a:p>
          <a:p>
            <a:endParaRPr lang="en-GB"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highlight the CPR differences between adults, children and infants. </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29</a:t>
            </a:fld>
            <a:endParaRPr lang="en-GB"/>
          </a:p>
        </p:txBody>
      </p:sp>
    </p:spTree>
    <p:extLst>
      <p:ext uri="{BB962C8B-B14F-4D97-AF65-F5344CB8AC3E}">
        <p14:creationId xmlns:p14="http://schemas.microsoft.com/office/powerpoint/2010/main" val="124137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CC4E-48B5-488D-26D6-8BDF84F0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D53DD-3CCC-C5C9-40DE-95B4D183B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4839-3043-F587-0F56-67AAD77244D9}"/>
              </a:ext>
            </a:extLst>
          </p:cNvPr>
          <p:cNvSpPr>
            <a:spLocks noGrp="1"/>
          </p:cNvSpPr>
          <p:nvPr>
            <p:ph type="body" idx="1"/>
          </p:nvPr>
        </p:nvSpPr>
        <p:spPr/>
        <p:txBody>
          <a:bodyPr/>
          <a:lstStyle/>
          <a:p>
            <a:r>
              <a:rPr lang="en-GB" b="1"/>
              <a:t>CP – clinical practice settings: </a:t>
            </a:r>
            <a:r>
              <a:rPr lang="en-GB"/>
              <a:t>this icon indicates where underpinning knowledge is provided specifically for clinical practice settings. Tutors can remove this content if they are not delivering qualifications in a clinical practice setting.</a:t>
            </a:r>
          </a:p>
        </p:txBody>
      </p:sp>
      <p:sp>
        <p:nvSpPr>
          <p:cNvPr id="4" name="Slide Number Placeholder 3">
            <a:extLst>
              <a:ext uri="{FF2B5EF4-FFF2-40B4-BE49-F238E27FC236}">
                <a16:creationId xmlns:a16="http://schemas.microsoft.com/office/drawing/2014/main" id="{FB972F23-4DAC-64A0-0370-96BD63673522}"/>
              </a:ext>
            </a:extLst>
          </p:cNvPr>
          <p:cNvSpPr>
            <a:spLocks noGrp="1"/>
          </p:cNvSpPr>
          <p:nvPr>
            <p:ph type="sldNum" sz="quarter" idx="10"/>
          </p:nvPr>
        </p:nvSpPr>
        <p:spPr/>
        <p:txBody>
          <a:bodyPr/>
          <a:lstStyle/>
          <a:p>
            <a:fld id="{B4BD90A3-E85D-4337-9750-38E25B17CE49}" type="slidenum">
              <a:rPr lang="en-GB" smtClean="0"/>
              <a:t>3</a:t>
            </a:fld>
            <a:endParaRPr lang="en-GB"/>
          </a:p>
        </p:txBody>
      </p:sp>
    </p:spTree>
    <p:extLst>
      <p:ext uri="{BB962C8B-B14F-4D97-AF65-F5344CB8AC3E}">
        <p14:creationId xmlns:p14="http://schemas.microsoft.com/office/powerpoint/2010/main" val="44465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74A7186C-1C32-4230-9CE4-EE895F0B91BA}"/>
              </a:ext>
            </a:extLst>
          </p:cNvPr>
          <p:cNvSpPr>
            <a:spLocks noGrp="1" noRot="1" noChangeAspect="1" noTextEdit="1"/>
          </p:cNvSpPr>
          <p:nvPr>
            <p:ph type="sldImg"/>
          </p:nvPr>
        </p:nvSpPr>
        <p:spPr>
          <a:ln/>
        </p:spPr>
      </p:sp>
      <p:sp>
        <p:nvSpPr>
          <p:cNvPr id="338947" name="Notes Placeholder 2">
            <a:extLst>
              <a:ext uri="{FF2B5EF4-FFF2-40B4-BE49-F238E27FC236}">
                <a16:creationId xmlns:a16="http://schemas.microsoft.com/office/drawing/2014/main" id="{53E2CF35-0640-496B-ADAB-63DC63101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If the casualty is breathing, it is essential to keep the airway open at all times. This can be maintained by regularly checking the airway, even when the casualty is in the recovery position.</a:t>
            </a:r>
            <a:endParaRPr lang="en-GB"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8977F84C-D363-4FAC-B333-052A8FB53D23}"/>
              </a:ext>
            </a:extLst>
          </p:cNvPr>
          <p:cNvSpPr>
            <a:spLocks noGrp="1" noRot="1" noChangeAspect="1" noTextEdit="1"/>
          </p:cNvSpPr>
          <p:nvPr>
            <p:ph type="sldImg"/>
          </p:nvPr>
        </p:nvSpPr>
        <p:spPr>
          <a:ln/>
        </p:spPr>
      </p:sp>
      <p:sp>
        <p:nvSpPr>
          <p:cNvPr id="302083" name="Notes Placeholder 2">
            <a:extLst>
              <a:ext uri="{FF2B5EF4-FFF2-40B4-BE49-F238E27FC236}">
                <a16:creationId xmlns:a16="http://schemas.microsoft.com/office/drawing/2014/main" id="{7D85B034-8C06-40CE-A6B7-6BF2155DE9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that using a barrier device, such as a face shield, is important to prevent cross-infection. If the casualty has a serious mouth injury, mouth-to-nose ventilations can be performed. If the casualty has a stoma fitted, ‘mouth-to-stoma’ ventilation should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32B55615-F274-4335-B05F-98E5BE0D416C}"/>
              </a:ext>
            </a:extLst>
          </p:cNvPr>
          <p:cNvSpPr>
            <a:spLocks noGrp="1" noRot="1" noChangeAspect="1" noTextEdit="1"/>
          </p:cNvSpPr>
          <p:nvPr>
            <p:ph type="sldImg"/>
          </p:nvPr>
        </p:nvSpPr>
        <p:spPr>
          <a:ln/>
        </p:spPr>
      </p:sp>
      <p:sp>
        <p:nvSpPr>
          <p:cNvPr id="301059" name="Notes Placeholder 2">
            <a:extLst>
              <a:ext uri="{FF2B5EF4-FFF2-40B4-BE49-F238E27FC236}">
                <a16:creationId xmlns:a16="http://schemas.microsoft.com/office/drawing/2014/main" id="{8F5177EA-034A-437E-BAC8-18945F506D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a:t>Tutors should explain to learners that, as a first-aider, it is important not to transmit infections to the casualty, colleagues or others in the workplace and vice versa.</a:t>
            </a:r>
          </a:p>
          <a:p>
            <a:endParaRPr lang="en-GB"/>
          </a:p>
          <a:p>
            <a:r>
              <a:rPr lang="en-GB"/>
              <a:t>This can be achieved by:</a:t>
            </a:r>
          </a:p>
          <a:p>
            <a:pPr marL="171450" indent="-171450">
              <a:buFont typeface="Arial" panose="020B0604020202020204" pitchFamily="34" charset="0"/>
              <a:buChar char="•"/>
            </a:pPr>
            <a:r>
              <a:rPr lang="en-GB" b="1"/>
              <a:t>maintaining good personal hygiene</a:t>
            </a:r>
            <a:r>
              <a:rPr lang="en-GB"/>
              <a:t> – always ensure your personal hygiene is of a high standard</a:t>
            </a:r>
          </a:p>
          <a:p>
            <a:pPr marL="171450" indent="-171450">
              <a:buFont typeface="Arial" panose="020B0604020202020204" pitchFamily="34" charset="0"/>
              <a:buChar char="•"/>
            </a:pPr>
            <a:r>
              <a:rPr lang="en-GB" b="1"/>
              <a:t>using barrier devices</a:t>
            </a:r>
            <a:r>
              <a:rPr lang="en-GB"/>
              <a:t> – wear disposable gloves and use a face shield when dealing with any casualty</a:t>
            </a:r>
          </a:p>
          <a:p>
            <a:pPr marL="171450" indent="-171450">
              <a:buFont typeface="Arial" panose="020B0604020202020204" pitchFamily="34" charset="0"/>
              <a:buChar char="•"/>
            </a:pPr>
            <a:r>
              <a:rPr lang="en-GB" b="1"/>
              <a:t>covering open cuts or sores</a:t>
            </a:r>
            <a:r>
              <a:rPr lang="en-GB"/>
              <a:t> – ensure any cuts or sores are covered with a suitable dressing</a:t>
            </a:r>
          </a:p>
          <a:p>
            <a:pPr marL="171450" indent="-171450">
              <a:buFont typeface="Arial" panose="020B0604020202020204" pitchFamily="34" charset="0"/>
              <a:buChar char="•"/>
            </a:pPr>
            <a:r>
              <a:rPr lang="en-GB" b="1"/>
              <a:t>minimising contact with blood or bodily fluids</a:t>
            </a:r>
            <a:r>
              <a:rPr lang="en-GB"/>
              <a:t> – avoid direct contact wherever possible</a:t>
            </a:r>
          </a:p>
          <a:p>
            <a:pPr marL="171450" indent="-171450">
              <a:buFont typeface="Arial" panose="020B0604020202020204" pitchFamily="34" charset="0"/>
              <a:buChar char="•"/>
            </a:pPr>
            <a:r>
              <a:rPr lang="en-GB" b="1"/>
              <a:t>changing gloves between casualties</a:t>
            </a:r>
            <a:r>
              <a:rPr lang="en-GB"/>
              <a:t> – if possible, change gloves between casualties to prevent cross-contamination</a:t>
            </a:r>
          </a:p>
          <a:p>
            <a:pPr marL="171450" indent="-171450">
              <a:buFont typeface="Arial" panose="020B0604020202020204" pitchFamily="34" charset="0"/>
              <a:buChar char="•"/>
            </a:pPr>
            <a:r>
              <a:rPr lang="en-GB" b="1"/>
              <a:t>washing hands thoroughly after removing gloves</a:t>
            </a:r>
            <a:r>
              <a:rPr lang="en-GB"/>
              <a:t> – even when gloves are used, hands must be washed thoroughly after treatment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731158AA-E698-4231-8EC4-6A91723A729C}"/>
              </a:ext>
            </a:extLst>
          </p:cNvPr>
          <p:cNvSpPr>
            <a:spLocks noGrp="1" noRot="1" noChangeAspect="1" noTextEdit="1"/>
          </p:cNvSpPr>
          <p:nvPr>
            <p:ph type="sldImg"/>
          </p:nvPr>
        </p:nvSpPr>
        <p:spPr>
          <a:ln/>
        </p:spPr>
      </p:sp>
      <p:sp>
        <p:nvSpPr>
          <p:cNvPr id="340995" name="Notes Placeholder 2">
            <a:extLst>
              <a:ext uri="{FF2B5EF4-FFF2-40B4-BE49-F238E27FC236}">
                <a16:creationId xmlns:a16="http://schemas.microsoft.com/office/drawing/2014/main" id="{8ECA4078-3D22-4C51-8CF0-348697197B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Important note:</a:t>
            </a:r>
            <a:r>
              <a:rPr lang="en-GB"/>
              <a:t> </a:t>
            </a:r>
            <a:r>
              <a:rPr lang="en-GB" b="1"/>
              <a:t>Do not remain off the chest for longer than 10 seconds. Each breath should take 1 second to administer, which totals approximately 5 seconds for 5 breaths. This leaves 5 seconds to return to chest compressions.</a:t>
            </a:r>
            <a:endParaRPr lang="en-GB" altLang="en-US" b="1">
              <a:latin typeface="Arial" panose="020B0604020202020204" pitchFamily="34" charset="0"/>
            </a:endParaRPr>
          </a:p>
          <a:p>
            <a:pPr>
              <a:buFontTx/>
              <a:buNone/>
            </a:pPr>
            <a:endParaRPr lang="en-GB" altLang="en-US">
              <a:latin typeface="Arial" panose="020B0604020202020204" pitchFamily="34" charset="0"/>
            </a:endParaRPr>
          </a:p>
          <a:p>
            <a:endParaRPr lang="en-GB"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Arial" panose="020B0604020202020204" pitchFamily="34" charset="0"/>
                <a:ea typeface="+mn-ea"/>
                <a:cs typeface="Arial" panose="020B0604020202020204" pitchFamily="34" charset="0"/>
              </a:rPr>
              <a:t>Group activity: Demonstrate and practise CPR - adult</a:t>
            </a:r>
          </a:p>
          <a:p>
            <a:r>
              <a:rPr lang="en-GB" b="0"/>
              <a:t>Gather the group and demonstrate CPR using a manikin. </a:t>
            </a:r>
          </a:p>
          <a:p>
            <a:endParaRPr lang="en-GB" b="0"/>
          </a:p>
          <a:p>
            <a:r>
              <a:rPr lang="en-GB"/>
              <a:t>Show them how to perform CPR both with and without a barrier device (such as a face shield).</a:t>
            </a:r>
          </a:p>
          <a:p>
            <a:br>
              <a:rPr lang="en-GB"/>
            </a:br>
            <a:r>
              <a:rPr lang="en-GB"/>
              <a:t>After the demonstration, explain and demonstrate how to clean the manikin thoroughly and safely.</a:t>
            </a:r>
          </a:p>
          <a:p>
            <a:endParaRPr lang="en-GB" sz="1100" b="0" kern="1200">
              <a:solidFill>
                <a:schemeClr val="tx1"/>
              </a:solidFill>
              <a:effectLst/>
              <a:latin typeface="Arial" panose="020B0604020202020204" pitchFamily="34" charset="0"/>
              <a:ea typeface="+mn-ea"/>
              <a:cs typeface="Arial" panose="020B0604020202020204" pitchFamily="34" charset="0"/>
            </a:endParaRPr>
          </a:p>
          <a:p>
            <a:r>
              <a:rPr lang="en-GB" sz="1200" b="0" kern="1200">
                <a:solidFill>
                  <a:schemeClr val="tx1"/>
                </a:solidFill>
                <a:effectLst/>
                <a:latin typeface="Arial" panose="020B0604020202020204" pitchFamily="34" charset="0"/>
                <a:ea typeface="+mn-ea"/>
                <a:cs typeface="Arial" panose="020B0604020202020204" pitchFamily="34" charset="0"/>
              </a:rPr>
              <a:t>Explain that once you commence CPR, you should not stop until:</a:t>
            </a:r>
            <a:endParaRPr lang="en-GB" sz="1100" b="0" kern="1200">
              <a:solidFill>
                <a:schemeClr val="tx1"/>
              </a:solidFill>
              <a:effectLst/>
              <a:latin typeface="Arial" panose="020B0604020202020204" pitchFamily="34" charset="0"/>
              <a:ea typeface="+mn-ea"/>
              <a:cs typeface="Arial" panose="020B0604020202020204" pitchFamily="34" charset="0"/>
            </a:endParaRPr>
          </a:p>
          <a:p>
            <a:pPr marL="229950" lvl="1" indent="-228600">
              <a:buFont typeface="+mj-lt"/>
              <a:buAutoNum type="arabicPeriod"/>
            </a:pPr>
            <a:r>
              <a:rPr lang="en-GB" sz="1200" b="0" kern="1200">
                <a:solidFill>
                  <a:schemeClr val="tx1"/>
                </a:solidFill>
                <a:effectLst/>
                <a:latin typeface="+mn-lt"/>
                <a:ea typeface="+mn-ea"/>
                <a:cs typeface="+mn-cs"/>
              </a:rPr>
              <a:t>A health professional tells you to stop</a:t>
            </a:r>
          </a:p>
          <a:p>
            <a:pPr marL="229950" lvl="1" indent="-228600">
              <a:buFont typeface="+mj-lt"/>
              <a:buAutoNum type="arabicPeriod"/>
            </a:pPr>
            <a:r>
              <a:rPr lang="en-GB" sz="1200" b="0" kern="1200">
                <a:solidFill>
                  <a:schemeClr val="tx1"/>
                </a:solidFill>
                <a:effectLst/>
                <a:latin typeface="+mn-lt"/>
                <a:ea typeface="+mn-ea"/>
                <a:cs typeface="+mn-cs"/>
              </a:rPr>
              <a:t>You become exhausted</a:t>
            </a:r>
          </a:p>
          <a:p>
            <a:pPr marL="229950" lvl="1" indent="-228600">
              <a:buFont typeface="+mj-lt"/>
              <a:buAutoNum type="arabicPeriod"/>
            </a:pPr>
            <a:r>
              <a:rPr lang="en-GB" sz="1200" b="0" kern="1200">
                <a:solidFill>
                  <a:schemeClr val="tx1"/>
                </a:solidFill>
                <a:effectLst/>
                <a:latin typeface="+mn-lt"/>
                <a:ea typeface="+mn-ea"/>
                <a:cs typeface="+mn-cs"/>
              </a:rPr>
              <a:t>The casualty is definitely waking up, moving, opening their eyes and breathing normally</a:t>
            </a:r>
          </a:p>
          <a:p>
            <a:pPr marL="229950" lvl="1" indent="-228600">
              <a:buFont typeface="+mj-lt"/>
              <a:buAutoNum type="arabicPeriod"/>
            </a:pPr>
            <a:r>
              <a:rPr lang="en-GB" sz="1200" b="0" kern="1200">
                <a:solidFill>
                  <a:schemeClr val="tx1"/>
                </a:solidFill>
                <a:effectLst/>
                <a:latin typeface="+mn-lt"/>
                <a:ea typeface="+mn-ea"/>
                <a:cs typeface="+mn-cs"/>
              </a:rPr>
              <a:t>Prompted by the AED</a:t>
            </a:r>
          </a:p>
        </p:txBody>
      </p:sp>
      <p:sp>
        <p:nvSpPr>
          <p:cNvPr id="4" name="Slide Number Placeholder 3"/>
          <p:cNvSpPr>
            <a:spLocks noGrp="1"/>
          </p:cNvSpPr>
          <p:nvPr>
            <p:ph type="sldNum" sz="quarter" idx="10"/>
          </p:nvPr>
        </p:nvSpPr>
        <p:spPr/>
        <p:txBody>
          <a:bodyPr/>
          <a:lstStyle/>
          <a:p>
            <a:fld id="{B4BD90A3-E85D-4337-9750-38E25B17CE49}" type="slidenum">
              <a:rPr lang="en-GB" smtClean="0"/>
              <a:t>34</a:t>
            </a:fld>
            <a:endParaRPr lang="en-GB"/>
          </a:p>
        </p:txBody>
      </p:sp>
    </p:spTree>
    <p:extLst>
      <p:ext uri="{BB962C8B-B14F-4D97-AF65-F5344CB8AC3E}">
        <p14:creationId xmlns:p14="http://schemas.microsoft.com/office/powerpoint/2010/main" val="3756275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a:extLst>
              <a:ext uri="{FF2B5EF4-FFF2-40B4-BE49-F238E27FC236}">
                <a16:creationId xmlns:a16="http://schemas.microsoft.com/office/drawing/2014/main" id="{5101CAFE-33BA-4C1C-B794-8E86C7C7D646}"/>
              </a:ext>
            </a:extLst>
          </p:cNvPr>
          <p:cNvSpPr>
            <a:spLocks noGrp="1" noRot="1" noChangeAspect="1" noTextEdit="1"/>
          </p:cNvSpPr>
          <p:nvPr>
            <p:ph type="sldImg"/>
          </p:nvPr>
        </p:nvSpPr>
        <p:spPr>
          <a:ln/>
        </p:spPr>
      </p:sp>
      <p:sp>
        <p:nvSpPr>
          <p:cNvPr id="343043" name="Notes Placeholder 2">
            <a:extLst>
              <a:ext uri="{FF2B5EF4-FFF2-40B4-BE49-F238E27FC236}">
                <a16:creationId xmlns:a16="http://schemas.microsoft.com/office/drawing/2014/main" id="{3D857BDB-8315-40DD-BEBD-1F11806EAB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a:extLst>
              <a:ext uri="{FF2B5EF4-FFF2-40B4-BE49-F238E27FC236}">
                <a16:creationId xmlns:a16="http://schemas.microsoft.com/office/drawing/2014/main" id="{CC668F70-2EAE-493A-A5B4-4A959DE6ED73}"/>
              </a:ext>
            </a:extLst>
          </p:cNvPr>
          <p:cNvSpPr>
            <a:spLocks noGrp="1" noRot="1" noChangeAspect="1" noTextEdit="1"/>
          </p:cNvSpPr>
          <p:nvPr>
            <p:ph type="sldImg"/>
          </p:nvPr>
        </p:nvSpPr>
        <p:spPr>
          <a:ln/>
        </p:spPr>
      </p:sp>
      <p:sp>
        <p:nvSpPr>
          <p:cNvPr id="344067" name="Notes Placeholder 2">
            <a:extLst>
              <a:ext uri="{FF2B5EF4-FFF2-40B4-BE49-F238E27FC236}">
                <a16:creationId xmlns:a16="http://schemas.microsoft.com/office/drawing/2014/main" id="{3F73C3D9-2CC1-4AA8-AF6D-4D393350A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a:extLst>
              <a:ext uri="{FF2B5EF4-FFF2-40B4-BE49-F238E27FC236}">
                <a16:creationId xmlns:a16="http://schemas.microsoft.com/office/drawing/2014/main" id="{F6D8F9A8-776F-4A8A-BF7E-33A7E1E828C8}"/>
              </a:ext>
            </a:extLst>
          </p:cNvPr>
          <p:cNvSpPr>
            <a:spLocks noGrp="1" noRot="1" noChangeAspect="1" noTextEdit="1"/>
          </p:cNvSpPr>
          <p:nvPr>
            <p:ph type="sldImg"/>
          </p:nvPr>
        </p:nvSpPr>
        <p:spPr>
          <a:ln/>
        </p:spPr>
      </p:sp>
      <p:sp>
        <p:nvSpPr>
          <p:cNvPr id="345091" name="Notes Placeholder 2">
            <a:extLst>
              <a:ext uri="{FF2B5EF4-FFF2-40B4-BE49-F238E27FC236}">
                <a16:creationId xmlns:a16="http://schemas.microsoft.com/office/drawing/2014/main" id="{D4CC308A-65C7-4143-AC24-173EE144AD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BDFF4760-8F1F-4D1B-97E5-3D841CED4459}"/>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0F245806-4DDB-4820-B1F8-D6AAFA760F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4280FA8-B665-4948-AE36-6A84E375FE8E}"/>
              </a:ext>
            </a:extLst>
          </p:cNvPr>
          <p:cNvSpPr>
            <a:spLocks noGrp="1" noRot="1" noChangeAspect="1" noChangeArrowheads="1" noTextEdit="1"/>
          </p:cNvSpPr>
          <p:nvPr>
            <p:ph type="sldImg"/>
          </p:nvPr>
        </p:nvSpPr>
        <p:spPr>
          <a:ln/>
        </p:spPr>
      </p:sp>
      <p:sp>
        <p:nvSpPr>
          <p:cNvPr id="347139" name="Rectangle 3">
            <a:extLst>
              <a:ext uri="{FF2B5EF4-FFF2-40B4-BE49-F238E27FC236}">
                <a16:creationId xmlns:a16="http://schemas.microsoft.com/office/drawing/2014/main" id="{0D71DF60-3E4F-4594-9A24-B8E188988E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E476-8FDA-3B88-6BE1-AA680D8FB0F6}"/>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4B9B5DC-A31D-58D0-825E-F19569364198}"/>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A695AB7E-1D25-C0C6-C4A4-61C7F128A3D7}"/>
              </a:ext>
            </a:extLst>
          </p:cNvPr>
          <p:cNvSpPr>
            <a:spLocks noGrp="1"/>
          </p:cNvSpPr>
          <p:nvPr>
            <p:ph type="body" idx="1"/>
          </p:nvPr>
        </p:nvSpPr>
        <p:spPr>
          <a:ln/>
        </p:spPr>
        <p:txBody>
          <a:bodyPr/>
          <a:lstStyle/>
          <a:p>
            <a:pPr>
              <a:defRPr/>
            </a:pPr>
            <a:endParaRPr lang="en-US" altLang="en-US"/>
          </a:p>
        </p:txBody>
      </p:sp>
    </p:spTree>
    <p:extLst>
      <p:ext uri="{BB962C8B-B14F-4D97-AF65-F5344CB8AC3E}">
        <p14:creationId xmlns:p14="http://schemas.microsoft.com/office/powerpoint/2010/main" val="3556044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latin typeface="+mn-lt"/>
              </a:rPr>
              <a:t>Group exercise: CPR – practical demonstration</a:t>
            </a:r>
          </a:p>
          <a:p>
            <a:r>
              <a:rPr lang="en-GB" sz="1200" b="1">
                <a:latin typeface="+mn-lt"/>
              </a:rPr>
              <a:t>Learners should work in groups to practise on adult and child manakins using the correct methods.</a:t>
            </a:r>
          </a:p>
          <a:p>
            <a:endParaRPr lang="en-GB" sz="1200"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mn-lt"/>
              </a:rPr>
              <a:t>This is a hands-on assessment. Observation and participation are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mn-lt"/>
                <a:cs typeface="Arial" panose="020B0604020202020204" pitchFamily="34" charset="0"/>
              </a:rPr>
              <a:t>Important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To be deemed competent, a learner must perform CPR effectively and continuously for at least 2 minutes at floor level. This includes combining chest compressions and rescue breaths at the recommended ratio of 30 chest compressions and 2 rescue breaths.  This will apply when the learner is being assessed by the assessor.</a:t>
            </a:r>
            <a:endParaRPr lang="en-GB" sz="1200" b="1">
              <a:latin typeface="+mn-lt"/>
              <a:cs typeface="Arial" panose="020B0604020202020204" pitchFamily="34" charset="0"/>
            </a:endParaRPr>
          </a:p>
          <a:p>
            <a:endParaRPr lang="en-GB" sz="1200">
              <a:latin typeface="+mn-lt"/>
              <a:cs typeface="Arial" panose="020B0604020202020204" pitchFamily="34" charset="0"/>
            </a:endParaRPr>
          </a:p>
          <a:p>
            <a:pPr marL="0" indent="0">
              <a:buNone/>
            </a:pPr>
            <a:r>
              <a:rPr lang="en-GB" sz="1200">
                <a:latin typeface="+mn-lt"/>
                <a:cs typeface="Arial" panose="020B0604020202020204" pitchFamily="34" charset="0"/>
              </a:rPr>
              <a:t>You must be able to carry out a </a:t>
            </a:r>
            <a:r>
              <a:rPr lang="en-GB" sz="1200" b="1">
                <a:latin typeface="+mn-lt"/>
                <a:cs typeface="Arial" panose="020B0604020202020204" pitchFamily="34" charset="0"/>
              </a:rPr>
              <a:t>practical demonstration</a:t>
            </a:r>
            <a:r>
              <a:rPr lang="en-GB" sz="1200">
                <a:latin typeface="+mn-lt"/>
                <a:cs typeface="Arial" panose="020B0604020202020204" pitchFamily="34" charset="0"/>
              </a:rPr>
              <a:t> of CPR on an adult manakin.</a:t>
            </a:r>
          </a:p>
          <a:p>
            <a:pPr marL="457200" lvl="1" indent="0">
              <a:buNone/>
            </a:pPr>
            <a:endParaRPr lang="en-GB" sz="1200">
              <a:latin typeface="+mn-lt"/>
              <a:cs typeface="Arial" panose="020B0604020202020204" pitchFamily="34" charset="0"/>
            </a:endParaRPr>
          </a:p>
          <a:p>
            <a:pPr marL="0" indent="0">
              <a:buNone/>
            </a:pPr>
            <a:r>
              <a:rPr lang="en-GB" sz="1200">
                <a:latin typeface="+mn-lt"/>
                <a:cs typeface="Arial" panose="020B0604020202020204" pitchFamily="34" charset="0"/>
              </a:rPr>
              <a:t>This demonstration must show correct technique, positioning, compression depth and rate, effective rescue breaths and use of an AED where appropriate. </a:t>
            </a:r>
          </a:p>
          <a:p>
            <a:pPr marL="0" indent="0">
              <a:buNone/>
            </a:pPr>
            <a:endParaRPr lang="en-GB" sz="2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3D3CEF0-94EB-44EA-9D84-1134773FA61A}" type="slidenum">
              <a:rPr lang="en-GB" smtClean="0"/>
              <a:t>40</a:t>
            </a:fld>
            <a:endParaRPr lang="en-GB"/>
          </a:p>
        </p:txBody>
      </p:sp>
    </p:spTree>
    <p:extLst>
      <p:ext uri="{BB962C8B-B14F-4D97-AF65-F5344CB8AC3E}">
        <p14:creationId xmlns:p14="http://schemas.microsoft.com/office/powerpoint/2010/main" val="977141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a:extLst>
              <a:ext uri="{FF2B5EF4-FFF2-40B4-BE49-F238E27FC236}">
                <a16:creationId xmlns:a16="http://schemas.microsoft.com/office/drawing/2014/main" id="{79912AF2-4504-47C7-811F-B9D9E73131F7}"/>
              </a:ext>
            </a:extLst>
          </p:cNvPr>
          <p:cNvSpPr>
            <a:spLocks noGrp="1" noRot="1" noChangeAspect="1" noTextEdit="1"/>
          </p:cNvSpPr>
          <p:nvPr>
            <p:ph type="sldImg"/>
          </p:nvPr>
        </p:nvSpPr>
        <p:spPr>
          <a:ln/>
        </p:spPr>
      </p:sp>
      <p:sp>
        <p:nvSpPr>
          <p:cNvPr id="351235" name="Notes Placeholder 2">
            <a:extLst>
              <a:ext uri="{FF2B5EF4-FFF2-40B4-BE49-F238E27FC236}">
                <a16:creationId xmlns:a16="http://schemas.microsoft.com/office/drawing/2014/main" id="{2A333F65-A72F-4A80-867D-EB730CAD62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Explain that an automated external defibrillator (AED) is used alongside CPR to help restore a normal heart rhythm in someone who is unresponsive and not breathing.</a:t>
            </a:r>
          </a:p>
          <a:p>
            <a:endParaRPr lang="en-GB"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Arial" panose="020B0604020202020204" pitchFamily="34" charset="0"/>
                <a:ea typeface="+mn-ea"/>
                <a:cs typeface="Arial" panose="020B0604020202020204" pitchFamily="34" charset="0"/>
              </a:rPr>
              <a:t>For children who are 8 years of age and older, depending on their size, standard adult AED pads are suitable. For children aged between 1 and 8 years, specific paediatric pads should be used as these attenuate the current delivered during defibrillation. </a:t>
            </a:r>
          </a:p>
          <a:p>
            <a:endParaRPr lang="en-GB"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a:extLst>
              <a:ext uri="{FF2B5EF4-FFF2-40B4-BE49-F238E27FC236}">
                <a16:creationId xmlns:a16="http://schemas.microsoft.com/office/drawing/2014/main" id="{AB906CBE-F2FE-4790-96A8-C7C8B19BC861}"/>
              </a:ext>
            </a:extLst>
          </p:cNvPr>
          <p:cNvSpPr>
            <a:spLocks noGrp="1" noRot="1" noChangeAspect="1" noTextEdit="1"/>
          </p:cNvSpPr>
          <p:nvPr>
            <p:ph type="sldImg"/>
          </p:nvPr>
        </p:nvSpPr>
        <p:spPr>
          <a:ln/>
        </p:spPr>
      </p:sp>
      <p:sp>
        <p:nvSpPr>
          <p:cNvPr id="352259" name="Notes Placeholder 2">
            <a:extLst>
              <a:ext uri="{FF2B5EF4-FFF2-40B4-BE49-F238E27FC236}">
                <a16:creationId xmlns:a16="http://schemas.microsoft.com/office/drawing/2014/main" id="{4BF98C03-BB9E-4156-83D5-FD9A0DAEB2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a:extLst>
              <a:ext uri="{FF2B5EF4-FFF2-40B4-BE49-F238E27FC236}">
                <a16:creationId xmlns:a16="http://schemas.microsoft.com/office/drawing/2014/main" id="{9F15A0CF-7E56-4F2F-B824-95D8BD0B1D39}"/>
              </a:ext>
            </a:extLst>
          </p:cNvPr>
          <p:cNvSpPr>
            <a:spLocks noGrp="1" noRot="1" noChangeAspect="1" noTextEdit="1"/>
          </p:cNvSpPr>
          <p:nvPr>
            <p:ph type="sldImg"/>
          </p:nvPr>
        </p:nvSpPr>
        <p:spPr>
          <a:ln/>
        </p:spPr>
      </p:sp>
      <p:sp>
        <p:nvSpPr>
          <p:cNvPr id="353283" name="Notes Placeholder 2">
            <a:extLst>
              <a:ext uri="{FF2B5EF4-FFF2-40B4-BE49-F238E27FC236}">
                <a16:creationId xmlns:a16="http://schemas.microsoft.com/office/drawing/2014/main" id="{477E4A31-3CBA-4A85-9622-CF99F36741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431DAC0B-F290-4BFD-9F2D-20001E316C17}"/>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E176D252-1C2A-4403-A7CF-2C0B25F327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45</a:t>
            </a:fld>
            <a:endParaRPr lang="en-GB"/>
          </a:p>
        </p:txBody>
      </p:sp>
    </p:spTree>
    <p:extLst>
      <p:ext uri="{BB962C8B-B14F-4D97-AF65-F5344CB8AC3E}">
        <p14:creationId xmlns:p14="http://schemas.microsoft.com/office/powerpoint/2010/main" val="311014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10FB1-F321-4112-7FDE-25DF8F2F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68AD2-B535-E87F-5BA6-6194C0970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47AE0-B4F7-8E4E-5C04-6CBA23B6E5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a:t>
            </a:r>
            <a:r>
              <a:rPr lang="en-GB" b="1"/>
              <a:t>Do Not Attempt Cardiopulmonary Resuscitation</a:t>
            </a:r>
            <a:r>
              <a:rPr lang="en-GB"/>
              <a:t>.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Guidance for First 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(e.g. moving limbs, blinking)</a:t>
            </a:r>
          </a:p>
          <a:p>
            <a:pPr marL="171450" indent="-171450">
              <a:buFont typeface="Arial" panose="020B0604020202020204" pitchFamily="34" charset="0"/>
              <a:buChar char="•"/>
            </a:pPr>
            <a:r>
              <a:rPr lang="en-GB" b="1"/>
              <a:t>regains consciousness or</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If you're the sole rescuer and become:</a:t>
            </a:r>
          </a:p>
          <a:p>
            <a:pPr marL="171450" indent="-171450">
              <a:buFont typeface="Arial" panose="020B0604020202020204" pitchFamily="34" charset="0"/>
              <a:buChar char="•"/>
            </a:pPr>
            <a:r>
              <a:rPr lang="en-GB" b="1"/>
              <a:t>exhausted</a:t>
            </a:r>
            <a:r>
              <a:rPr lang="en-GB"/>
              <a:t> and unable to maintain effective compressions</a:t>
            </a:r>
          </a:p>
          <a:p>
            <a:pPr marL="171450" indent="-171450">
              <a:buFont typeface="Arial" panose="020B0604020202020204" pitchFamily="34" charset="0"/>
              <a:buChar char="•"/>
            </a:pPr>
            <a:r>
              <a:rPr lang="en-GB"/>
              <a:t>alone with </a:t>
            </a:r>
            <a:r>
              <a:rPr lang="en-GB" b="1"/>
              <a:t>no help available</a:t>
            </a:r>
            <a:r>
              <a:rPr lang="en-GB"/>
              <a:t>, it is acceptable to stop to preserve your own wellbeing or</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 or</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Then </a:t>
            </a:r>
            <a:r>
              <a:rPr lang="en-GB" b="1"/>
              <a:t>do not start</a:t>
            </a:r>
            <a:r>
              <a:rPr lang="en-GB"/>
              <a:t> or </a:t>
            </a:r>
            <a:r>
              <a:rPr lang="en-GB" b="1"/>
              <a:t>stop CPR immediately</a:t>
            </a:r>
            <a:r>
              <a:rPr lang="en-GB"/>
              <a:t> if already underway.</a:t>
            </a:r>
          </a:p>
          <a:p>
            <a:pPr>
              <a:buNone/>
            </a:pPr>
            <a:endParaRPr lang="en-GB" b="1"/>
          </a:p>
          <a:p>
            <a:pPr>
              <a:buNone/>
            </a:pPr>
            <a:r>
              <a:rPr lang="en-GB" b="1"/>
              <a:t>Danger to rescuer</a:t>
            </a:r>
          </a:p>
          <a:p>
            <a:pPr>
              <a:buNone/>
            </a:pPr>
            <a:r>
              <a:rPr lang="en-GB"/>
              <a:t>If the scene becomes:</a:t>
            </a:r>
          </a:p>
          <a:p>
            <a:pPr marL="171450" indent="-171450">
              <a:buFont typeface="Arial" panose="020B0604020202020204" pitchFamily="34" charset="0"/>
              <a:buChar char="•"/>
            </a:pPr>
            <a:r>
              <a:rPr lang="en-GB" b="1"/>
              <a:t>unsafe</a:t>
            </a:r>
            <a:r>
              <a:rPr lang="en-GB"/>
              <a:t> due to environmental threats (e.g. fire, gas leak, aggression)</a:t>
            </a:r>
          </a:p>
          <a:p>
            <a:pPr marL="171450" indent="-171450">
              <a:buFont typeface="Arial" panose="020B0604020202020204" pitchFamily="34" charset="0"/>
              <a:buChar char="•"/>
            </a:pPr>
            <a:r>
              <a:rPr lang="en-GB"/>
              <a:t>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endParaRPr lang="en-GB"/>
          </a:p>
        </p:txBody>
      </p:sp>
      <p:sp>
        <p:nvSpPr>
          <p:cNvPr id="4" name="Slide Number Placeholder 3">
            <a:extLst>
              <a:ext uri="{FF2B5EF4-FFF2-40B4-BE49-F238E27FC236}">
                <a16:creationId xmlns:a16="http://schemas.microsoft.com/office/drawing/2014/main" id="{8B0EFE04-FCA3-2E05-EBBB-7508D4A4BD16}"/>
              </a:ext>
            </a:extLst>
          </p:cNvPr>
          <p:cNvSpPr>
            <a:spLocks noGrp="1"/>
          </p:cNvSpPr>
          <p:nvPr>
            <p:ph type="sldNum" sz="quarter" idx="5"/>
          </p:nvPr>
        </p:nvSpPr>
        <p:spPr/>
        <p:txBody>
          <a:bodyPr/>
          <a:lstStyle/>
          <a:p>
            <a:fld id="{B3D3CEF0-94EB-44EA-9D84-1134773FA61A}" type="slidenum">
              <a:rPr lang="en-GB" smtClean="0"/>
              <a:t>46</a:t>
            </a:fld>
            <a:endParaRPr lang="en-GB"/>
          </a:p>
        </p:txBody>
      </p:sp>
    </p:spTree>
    <p:extLst>
      <p:ext uri="{BB962C8B-B14F-4D97-AF65-F5344CB8AC3E}">
        <p14:creationId xmlns:p14="http://schemas.microsoft.com/office/powerpoint/2010/main" val="1441401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a:solidFill>
                  <a:schemeClr val="tx1"/>
                </a:solidFill>
                <a:effectLst/>
                <a:latin typeface="Arial" panose="020B0604020202020204" pitchFamily="34" charset="0"/>
                <a:ea typeface="+mn-ea"/>
                <a:cs typeface="Arial" panose="020B0604020202020204" pitchFamily="34" charset="0"/>
              </a:rPr>
              <a:t>Although there is limited data available, evidence from case reports now favours the use of a manual AED (preferably with an attenuator) on infants with shockable rhythms. However, the main focus should still be on the provision of high-quality CPR.</a:t>
            </a:r>
          </a:p>
          <a:p>
            <a:endParaRPr lang="en-GB" sz="1200" b="0" kern="1200">
              <a:solidFill>
                <a:schemeClr val="tx1"/>
              </a:solidFill>
              <a:effectLst/>
              <a:latin typeface="Arial" panose="020B0604020202020204" pitchFamily="34" charset="0"/>
              <a:ea typeface="+mn-ea"/>
              <a:cs typeface="Arial" panose="020B0604020202020204" pitchFamily="34" charset="0"/>
            </a:endParaRPr>
          </a:p>
          <a:p>
            <a:r>
              <a:rPr lang="en-GB" sz="1200" b="0" kern="1200">
                <a:solidFill>
                  <a:schemeClr val="tx1"/>
                </a:solidFill>
                <a:effectLst/>
                <a:latin typeface="Arial" panose="020B0604020202020204" pitchFamily="34" charset="0"/>
                <a:ea typeface="+mn-ea"/>
                <a:cs typeface="Arial" panose="020B0604020202020204" pitchFamily="34" charset="0"/>
              </a:rPr>
              <a:t>For children who are 8 years of age and older, depending on their size, standard adult AED pads are suitable. For children aged between 1 and 8 years, specific paediatric pads should be used as these attenuate the current delivered during defibrillation. </a:t>
            </a:r>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47</a:t>
            </a:fld>
            <a:endParaRPr lang="en-GB"/>
          </a:p>
        </p:txBody>
      </p:sp>
    </p:spTree>
    <p:extLst>
      <p:ext uri="{BB962C8B-B14F-4D97-AF65-F5344CB8AC3E}">
        <p14:creationId xmlns:p14="http://schemas.microsoft.com/office/powerpoint/2010/main" val="1197594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a:t>
            </a:r>
            <a:r>
              <a:rPr lang="en-GB" b="1"/>
              <a:t>Do Not Attempt Cardiopulmonary Resuscitation</a:t>
            </a:r>
            <a:r>
              <a:rPr lang="en-GB"/>
              <a:t>.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Guidance for First 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(e.g. moving limbs, blinking)</a:t>
            </a:r>
          </a:p>
          <a:p>
            <a:pPr marL="171450" indent="-171450">
              <a:buFont typeface="Arial" panose="020B0604020202020204" pitchFamily="34" charset="0"/>
              <a:buChar char="•"/>
            </a:pPr>
            <a:r>
              <a:rPr lang="en-GB" b="1"/>
              <a:t>regains consciousness or</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If you're the sole rescuer and become:</a:t>
            </a:r>
          </a:p>
          <a:p>
            <a:pPr marL="171450" indent="-171450">
              <a:buFont typeface="Arial" panose="020B0604020202020204" pitchFamily="34" charset="0"/>
              <a:buChar char="•"/>
            </a:pPr>
            <a:r>
              <a:rPr lang="en-GB" b="1"/>
              <a:t>exhausted</a:t>
            </a:r>
            <a:r>
              <a:rPr lang="en-GB"/>
              <a:t> and unable to maintain effective compressions</a:t>
            </a:r>
          </a:p>
          <a:p>
            <a:pPr marL="171450" indent="-171450">
              <a:buFont typeface="Arial" panose="020B0604020202020204" pitchFamily="34" charset="0"/>
              <a:buChar char="•"/>
            </a:pPr>
            <a:r>
              <a:rPr lang="en-GB"/>
              <a:t>alone with </a:t>
            </a:r>
            <a:r>
              <a:rPr lang="en-GB" b="1"/>
              <a:t>no help available</a:t>
            </a:r>
            <a:r>
              <a:rPr lang="en-GB"/>
              <a:t>, it is acceptable to stop to preserve your own wellbeing or</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 or</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Then </a:t>
            </a:r>
            <a:r>
              <a:rPr lang="en-GB" b="1"/>
              <a:t>do not start</a:t>
            </a:r>
            <a:r>
              <a:rPr lang="en-GB"/>
              <a:t> or </a:t>
            </a:r>
            <a:r>
              <a:rPr lang="en-GB" b="1"/>
              <a:t>stop CPR immediately</a:t>
            </a:r>
            <a:r>
              <a:rPr lang="en-GB"/>
              <a:t> if already underway.</a:t>
            </a:r>
          </a:p>
          <a:p>
            <a:pPr>
              <a:buNone/>
            </a:pPr>
            <a:endParaRPr lang="en-GB" b="1"/>
          </a:p>
          <a:p>
            <a:pPr>
              <a:buNone/>
            </a:pPr>
            <a:r>
              <a:rPr lang="en-GB" b="1"/>
              <a:t>Danger to rescuer</a:t>
            </a:r>
          </a:p>
          <a:p>
            <a:pPr>
              <a:buNone/>
            </a:pPr>
            <a:r>
              <a:rPr lang="en-GB"/>
              <a:t>If the scene becomes:</a:t>
            </a:r>
          </a:p>
          <a:p>
            <a:pPr marL="171450" indent="-171450">
              <a:buFont typeface="Arial" panose="020B0604020202020204" pitchFamily="34" charset="0"/>
              <a:buChar char="•"/>
            </a:pPr>
            <a:r>
              <a:rPr lang="en-GB" b="1"/>
              <a:t>unsafe</a:t>
            </a:r>
            <a:r>
              <a:rPr lang="en-GB"/>
              <a:t> due to environmental threats (e.g. fire, gas leak, aggression)</a:t>
            </a:r>
          </a:p>
          <a:p>
            <a:pPr marL="171450" indent="-171450">
              <a:buFont typeface="Arial" panose="020B0604020202020204" pitchFamily="34" charset="0"/>
              <a:buChar char="•"/>
            </a:pPr>
            <a:r>
              <a:rPr lang="en-GB"/>
              <a:t>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a:p>
            <a:pPr marL="171450" indent="-171450">
              <a:buFont typeface="Arial" panose="020B0604020202020204" pitchFamily="34" charset="0"/>
              <a:buChar char="•"/>
            </a:pPr>
            <a:endParaRPr lang="en-GB"/>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48</a:t>
            </a:fld>
            <a:endParaRPr lang="en-GB"/>
          </a:p>
        </p:txBody>
      </p:sp>
    </p:spTree>
    <p:extLst>
      <p:ext uri="{BB962C8B-B14F-4D97-AF65-F5344CB8AC3E}">
        <p14:creationId xmlns:p14="http://schemas.microsoft.com/office/powerpoint/2010/main" val="1266459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60A9-3375-A88E-916E-5B512B00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1175D-630A-DF25-39D5-9086A86CD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315C8-F62F-8DEC-8913-6ACDF57E0F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Tutor to explain difference in DNACPR and a </a:t>
            </a:r>
            <a:r>
              <a:rPr lang="en-GB" err="1"/>
              <a:t>DNR</a:t>
            </a:r>
            <a:r>
              <a:rPr lang="en-GB"/>
              <a:t> form.</a:t>
            </a:r>
          </a:p>
          <a:p>
            <a:endParaRPr lang="en-GB" b="1"/>
          </a:p>
          <a:p>
            <a:r>
              <a:rPr lang="en-GB" b="1"/>
              <a:t>DNACPR</a:t>
            </a:r>
            <a:r>
              <a:rPr lang="en-GB"/>
              <a:t> stands for do not attempt cardiopulmonary resuscitation. It is a medical decision made in advance indicating that CPR should not be performed if a person's heart stops beating or they stop breathing. DNACPR decisions are made based on clinical judgement, patient wishes and best interests, often documented on a specific form used in healthcare settings.</a:t>
            </a:r>
          </a:p>
          <a:p>
            <a:endParaRPr lang="en-GB"/>
          </a:p>
          <a:p>
            <a:r>
              <a:rPr lang="en-GB" b="1" err="1"/>
              <a:t>ReSPECT</a:t>
            </a:r>
            <a:r>
              <a:rPr lang="en-GB" b="1"/>
              <a:t> </a:t>
            </a:r>
            <a:r>
              <a:rPr lang="en-GB"/>
              <a:t>stands for recommended summary plan for emergency care and treatment.</a:t>
            </a:r>
          </a:p>
          <a:p>
            <a:endParaRPr lang="en-GB"/>
          </a:p>
          <a:p>
            <a:pPr>
              <a:buNone/>
            </a:pPr>
            <a:r>
              <a:rPr lang="en-GB" b="1"/>
              <a:t>When is it appropriate to stop CPR?</a:t>
            </a:r>
          </a:p>
          <a:p>
            <a:pPr>
              <a:buNone/>
            </a:pPr>
            <a:r>
              <a:rPr lang="en-GB" i="0"/>
              <a:t>See guidance for first-aiders and clinical practitioners.</a:t>
            </a:r>
          </a:p>
          <a:p>
            <a:pPr>
              <a:buNone/>
            </a:pPr>
            <a:endParaRPr lang="en-GB"/>
          </a:p>
          <a:p>
            <a:pPr>
              <a:buNone/>
            </a:pPr>
            <a:r>
              <a:rPr lang="en-GB" b="1"/>
              <a:t>Signs of life (ROSC – return of spontaneous circulation)</a:t>
            </a:r>
          </a:p>
          <a:p>
            <a:pPr>
              <a:buNone/>
            </a:pPr>
            <a:endParaRPr lang="en-GB" b="1"/>
          </a:p>
          <a:p>
            <a:pPr>
              <a:buNone/>
            </a:pPr>
            <a:r>
              <a:rPr lang="en-GB"/>
              <a:t>Stop CPR when the casualty:</a:t>
            </a:r>
          </a:p>
          <a:p>
            <a:pPr marL="171450" indent="-171450">
              <a:buFont typeface="Arial" panose="020B0604020202020204" pitchFamily="34" charset="0"/>
              <a:buChar char="•"/>
            </a:pPr>
            <a:r>
              <a:rPr lang="en-GB"/>
              <a:t>begins </a:t>
            </a:r>
            <a:r>
              <a:rPr lang="en-GB" b="1"/>
              <a:t>breathing normally</a:t>
            </a:r>
            <a:endParaRPr lang="en-GB"/>
          </a:p>
          <a:p>
            <a:pPr marL="171450" indent="-171450">
              <a:buFont typeface="Arial" panose="020B0604020202020204" pitchFamily="34" charset="0"/>
              <a:buChar char="•"/>
            </a:pPr>
            <a:r>
              <a:rPr lang="en-GB"/>
              <a:t>shows </a:t>
            </a:r>
            <a:r>
              <a:rPr lang="en-GB" b="1"/>
              <a:t>purposeful movement</a:t>
            </a:r>
            <a:r>
              <a:rPr lang="en-GB"/>
              <a:t> (for example, moving limbs or blinking)</a:t>
            </a:r>
          </a:p>
          <a:p>
            <a:pPr marL="171450" indent="-171450">
              <a:buFont typeface="Arial" panose="020B0604020202020204" pitchFamily="34" charset="0"/>
              <a:buChar char="•"/>
            </a:pPr>
            <a:r>
              <a:rPr lang="en-GB" b="1"/>
              <a:t>regains consciousness</a:t>
            </a:r>
            <a:endParaRPr lang="en-GB"/>
          </a:p>
          <a:p>
            <a:pPr marL="171450" indent="-171450">
              <a:buFont typeface="Arial" panose="020B0604020202020204" pitchFamily="34" charset="0"/>
              <a:buChar char="•"/>
            </a:pPr>
            <a:r>
              <a:rPr lang="en-GB" b="1"/>
              <a:t>you are physically unable to continue</a:t>
            </a:r>
          </a:p>
          <a:p>
            <a:pPr>
              <a:buNone/>
            </a:pPr>
            <a:endParaRPr lang="en-GB" b="1"/>
          </a:p>
          <a:p>
            <a:pPr>
              <a:buNone/>
            </a:pPr>
            <a:r>
              <a:rPr lang="en-GB"/>
              <a:t>Stop CPR if you're the sole rescuer and:</a:t>
            </a:r>
          </a:p>
          <a:p>
            <a:pPr marL="171450" indent="-171450">
              <a:buFont typeface="Arial" panose="020B0604020202020204" pitchFamily="34" charset="0"/>
              <a:buChar char="•"/>
            </a:pPr>
            <a:r>
              <a:rPr lang="en-GB" b="0"/>
              <a:t>become</a:t>
            </a:r>
            <a:r>
              <a:rPr lang="en-GB" b="1"/>
              <a:t> exhausted</a:t>
            </a:r>
            <a:r>
              <a:rPr lang="en-GB"/>
              <a:t> and unable to maintain effective compressions.</a:t>
            </a:r>
          </a:p>
          <a:p>
            <a:pPr marL="171450" indent="-171450">
              <a:buFont typeface="Arial" panose="020B0604020202020204" pitchFamily="34" charset="0"/>
              <a:buChar char="•"/>
            </a:pPr>
            <a:r>
              <a:rPr lang="en-GB"/>
              <a:t>are alone with </a:t>
            </a:r>
            <a:r>
              <a:rPr lang="en-GB" b="1"/>
              <a:t>no help available</a:t>
            </a:r>
            <a:r>
              <a:rPr lang="en-GB" b="0"/>
              <a:t>.</a:t>
            </a:r>
            <a:r>
              <a:rPr lang="en-GB" b="1"/>
              <a:t> </a:t>
            </a:r>
            <a:r>
              <a:rPr lang="en-GB" b="0"/>
              <a:t>I</a:t>
            </a:r>
            <a:r>
              <a:rPr lang="en-GB"/>
              <a:t>t is acceptable to stop to preserve your own wellbeing.</a:t>
            </a:r>
          </a:p>
          <a:p>
            <a:pPr marL="171450" indent="-171450">
              <a:buFont typeface="Arial" panose="020B0604020202020204" pitchFamily="34" charset="0"/>
              <a:buChar char="•"/>
            </a:pPr>
            <a:r>
              <a:rPr lang="en-GB" b="1"/>
              <a:t>a trained healthcare professional takes over.</a:t>
            </a:r>
          </a:p>
          <a:p>
            <a:pPr>
              <a:buNone/>
            </a:pPr>
            <a:endParaRPr lang="en-GB" b="1"/>
          </a:p>
          <a:p>
            <a:pPr>
              <a:buNone/>
            </a:pPr>
            <a:r>
              <a:rPr lang="en-GB"/>
              <a:t>CPR should be stopped when:</a:t>
            </a:r>
          </a:p>
          <a:p>
            <a:pPr marL="171450" indent="-171450">
              <a:buFont typeface="Arial" panose="020B0604020202020204" pitchFamily="34" charset="0"/>
              <a:buChar char="•"/>
            </a:pPr>
            <a:r>
              <a:rPr lang="en-GB"/>
              <a:t>a paramedic, doctor or other appropriately trained professional arrives and </a:t>
            </a:r>
            <a:r>
              <a:rPr lang="en-GB" b="1"/>
              <a:t>assumes responsibility</a:t>
            </a:r>
            <a:endParaRPr lang="en-GB"/>
          </a:p>
          <a:p>
            <a:pPr marL="171450" indent="-171450">
              <a:buFont typeface="Arial" panose="020B0604020202020204" pitchFamily="34" charset="0"/>
              <a:buChar char="•"/>
            </a:pPr>
            <a:r>
              <a:rPr lang="en-GB" b="1"/>
              <a:t>a valid DNACPR or advance decision is in place</a:t>
            </a:r>
          </a:p>
          <a:p>
            <a:pPr>
              <a:buNone/>
            </a:pPr>
            <a:endParaRPr lang="en-GB" b="1"/>
          </a:p>
          <a:p>
            <a:pPr>
              <a:buNone/>
            </a:pPr>
            <a:r>
              <a:rPr lang="en-GB"/>
              <a:t>It should also be stopped if there is a:</a:t>
            </a:r>
          </a:p>
          <a:p>
            <a:pPr marL="171450" indent="-171450">
              <a:buFont typeface="Arial" panose="020B0604020202020204" pitchFamily="34" charset="0"/>
              <a:buChar char="•"/>
            </a:pPr>
            <a:r>
              <a:rPr lang="en-GB" b="1"/>
              <a:t>do not attempt CPR (DNACPR)</a:t>
            </a:r>
            <a:r>
              <a:rPr lang="en-GB"/>
              <a:t> order.</a:t>
            </a:r>
          </a:p>
          <a:p>
            <a:pPr marL="171450" indent="-171450">
              <a:buFont typeface="Arial" panose="020B0604020202020204" pitchFamily="34" charset="0"/>
              <a:buChar char="•"/>
            </a:pPr>
            <a:r>
              <a:rPr lang="en-GB" b="1"/>
              <a:t>advance decision</a:t>
            </a:r>
            <a:r>
              <a:rPr lang="en-GB"/>
              <a:t> legally refusing CPR. If so, </a:t>
            </a:r>
            <a:r>
              <a:rPr lang="en-GB" b="1"/>
              <a:t>do not start</a:t>
            </a:r>
            <a:r>
              <a:rPr lang="en-GB"/>
              <a:t> or </a:t>
            </a:r>
            <a:r>
              <a:rPr lang="en-GB" b="1"/>
              <a:t>stop CPR immediately</a:t>
            </a:r>
            <a:r>
              <a:rPr lang="en-GB"/>
              <a:t> if already underway.</a:t>
            </a:r>
          </a:p>
          <a:p>
            <a:pPr>
              <a:buNone/>
            </a:pPr>
            <a:endParaRPr lang="en-GB" b="1"/>
          </a:p>
          <a:p>
            <a:pPr>
              <a:buNone/>
            </a:pPr>
            <a:r>
              <a:rPr lang="en-GB" b="1"/>
              <a:t>Danger to the rescuer</a:t>
            </a:r>
          </a:p>
          <a:p>
            <a:pPr>
              <a:buNone/>
            </a:pPr>
            <a:r>
              <a:rPr lang="en-GB"/>
              <a:t>If the scene becomes </a:t>
            </a:r>
            <a:r>
              <a:rPr lang="en-GB" b="1"/>
              <a:t>unsafe</a:t>
            </a:r>
            <a:r>
              <a:rPr lang="en-GB"/>
              <a:t> due to environmental threats (for example, a fire, gas leak or aggression), you should </a:t>
            </a:r>
            <a:r>
              <a:rPr lang="en-GB" b="1"/>
              <a:t>safely withdraw</a:t>
            </a:r>
            <a:r>
              <a:rPr lang="en-GB"/>
              <a:t> and stop CPR to protect yourself</a:t>
            </a:r>
          </a:p>
          <a:p>
            <a:pPr>
              <a:buFont typeface="Arial" panose="020B0604020202020204" pitchFamily="34" charset="0"/>
              <a:buChar char="•"/>
            </a:pPr>
            <a:endParaRPr lang="en-GB"/>
          </a:p>
          <a:p>
            <a:pPr>
              <a:buNone/>
            </a:pPr>
            <a:r>
              <a:rPr lang="en-GB" b="1"/>
              <a:t>Important note:</a:t>
            </a:r>
          </a:p>
          <a:p>
            <a:pPr>
              <a:buNone/>
            </a:pPr>
            <a:r>
              <a:rPr lang="en-GB"/>
              <a:t>Stopping CPR is a serious decision. Always consider:</a:t>
            </a:r>
          </a:p>
          <a:p>
            <a:pPr marL="171450" indent="-171450">
              <a:buFont typeface="Arial" panose="020B0604020202020204" pitchFamily="34" charset="0"/>
              <a:buChar char="•"/>
            </a:pPr>
            <a:r>
              <a:rPr lang="en-GB"/>
              <a:t>the circumstances</a:t>
            </a:r>
          </a:p>
          <a:p>
            <a:pPr marL="171450" indent="-171450">
              <a:buFont typeface="Arial" panose="020B0604020202020204" pitchFamily="34" charset="0"/>
              <a:buChar char="•"/>
            </a:pPr>
            <a:r>
              <a:rPr lang="en-GB"/>
              <a:t>your level of training</a:t>
            </a:r>
          </a:p>
          <a:p>
            <a:pPr marL="171450" indent="-171450">
              <a:buFont typeface="Arial" panose="020B0604020202020204" pitchFamily="34" charset="0"/>
              <a:buChar char="•"/>
            </a:pPr>
            <a:r>
              <a:rPr lang="en-GB"/>
              <a:t>local policies or protocols if you're in a clinical environment</a:t>
            </a:r>
          </a:p>
        </p:txBody>
      </p:sp>
      <p:sp>
        <p:nvSpPr>
          <p:cNvPr id="4" name="Slide Number Placeholder 3">
            <a:extLst>
              <a:ext uri="{FF2B5EF4-FFF2-40B4-BE49-F238E27FC236}">
                <a16:creationId xmlns:a16="http://schemas.microsoft.com/office/drawing/2014/main" id="{0F09A47E-4CCB-772B-7C35-9C9546D7260C}"/>
              </a:ext>
            </a:extLst>
          </p:cNvPr>
          <p:cNvSpPr>
            <a:spLocks noGrp="1"/>
          </p:cNvSpPr>
          <p:nvPr>
            <p:ph type="sldNum" sz="quarter" idx="5"/>
          </p:nvPr>
        </p:nvSpPr>
        <p:spPr/>
        <p:txBody>
          <a:bodyPr/>
          <a:lstStyle/>
          <a:p>
            <a:fld id="{B3D3CEF0-94EB-44EA-9D84-1134773FA61A}" type="slidenum">
              <a:rPr lang="en-GB" smtClean="0"/>
              <a:t>49</a:t>
            </a:fld>
            <a:endParaRPr lang="en-GB"/>
          </a:p>
        </p:txBody>
      </p:sp>
    </p:spTree>
    <p:extLst>
      <p:ext uri="{BB962C8B-B14F-4D97-AF65-F5344CB8AC3E}">
        <p14:creationId xmlns:p14="http://schemas.microsoft.com/office/powerpoint/2010/main" val="40219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assess an emergency situation safely.</a:t>
            </a:r>
          </a:p>
          <a:p>
            <a:endParaRPr lang="en-GB"/>
          </a:p>
          <a:p>
            <a:r>
              <a:rPr lang="en-GB" b="1"/>
              <a:t>This includes the following assessment criteria:</a:t>
            </a:r>
          </a:p>
          <a:p>
            <a:pPr marL="171450" indent="-171450">
              <a:buFont typeface="Arial" panose="020B0604020202020204" pitchFamily="34" charset="0"/>
              <a:buChar char="•"/>
            </a:pPr>
            <a:r>
              <a:rPr lang="en-GB"/>
              <a:t>conduct a scene survey</a:t>
            </a:r>
          </a:p>
          <a:p>
            <a:pPr marL="171450" indent="-171450">
              <a:buFont typeface="Arial" panose="020B0604020202020204" pitchFamily="34" charset="0"/>
              <a:buChar char="•"/>
            </a:pPr>
            <a:r>
              <a:rPr lang="en-GB"/>
              <a:t>conduct a primary survey on a casualty</a:t>
            </a:r>
          </a:p>
          <a:p>
            <a:pPr marL="171450" lvl="0" indent="-171450">
              <a:buFont typeface="Arial" panose="020B0604020202020204" pitchFamily="34" charset="0"/>
              <a:buChar char="•"/>
            </a:pPr>
            <a:r>
              <a:rPr lang="en-GB"/>
              <a:t>summon appropriate assistance when necessary</a:t>
            </a:r>
          </a:p>
          <a:p>
            <a:pPr marL="628650" lvl="1"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Three multiple-choice questions (MCQ’s) (formative assessment)</a:t>
            </a:r>
          </a:p>
          <a:p>
            <a:endParaRPr lang="en-GB"/>
          </a:p>
        </p:txBody>
      </p:sp>
      <p:sp>
        <p:nvSpPr>
          <p:cNvPr id="4" name="Slide Number Placeholder 3"/>
          <p:cNvSpPr>
            <a:spLocks noGrp="1"/>
          </p:cNvSpPr>
          <p:nvPr>
            <p:ph type="sldNum" sz="quarter" idx="5"/>
          </p:nvPr>
        </p:nvSpPr>
        <p:spPr/>
        <p:txBody>
          <a:bodyPr/>
          <a:lstStyle/>
          <a:p>
            <a:fld id="{511BA537-95EE-4F5E-8D82-576E9AAE8BB5}" type="slidenum">
              <a:rPr lang="en-GB" smtClean="0"/>
              <a:t>5</a:t>
            </a:fld>
            <a:endParaRPr lang="en-GB"/>
          </a:p>
        </p:txBody>
      </p:sp>
    </p:spTree>
    <p:extLst>
      <p:ext uri="{BB962C8B-B14F-4D97-AF65-F5344CB8AC3E}">
        <p14:creationId xmlns:p14="http://schemas.microsoft.com/office/powerpoint/2010/main" val="4252988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Tracheostomy patient </a:t>
            </a:r>
            <a:r>
              <a:rPr lang="en-GB"/>
              <a:t>– a </a:t>
            </a:r>
            <a:r>
              <a:rPr lang="en-GB" b="0"/>
              <a:t>tracheostomy patient </a:t>
            </a:r>
            <a:r>
              <a:rPr lang="en-GB"/>
              <a:t>is someone who has undergone a </a:t>
            </a:r>
            <a:r>
              <a:rPr lang="en-GB" b="0"/>
              <a:t>tracheostomy, a</a:t>
            </a:r>
            <a:r>
              <a:rPr lang="en-GB"/>
              <a:t> surgical procedure where an opening (called a </a:t>
            </a:r>
            <a:r>
              <a:rPr lang="en-GB" i="0"/>
              <a:t>stoma</a:t>
            </a:r>
            <a:r>
              <a:rPr lang="en-GB"/>
              <a:t>) is created in the front of the neck into the </a:t>
            </a:r>
            <a:r>
              <a:rPr lang="en-GB" b="0"/>
              <a:t>trachea</a:t>
            </a:r>
            <a:r>
              <a:rPr lang="en-GB"/>
              <a:t> (windpipe).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Oxygen therapy </a:t>
            </a:r>
            <a:r>
              <a:rPr lang="en-GB"/>
              <a:t>– oxygen therapy is a medical treatment that provides supplemental oxygen to individuals who cannot get enough oxygen naturally through breathing. It is used to treat or manage various respiratory and cardiovascular conditions where blood oxygen levels fall below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Oxygen safety </a:t>
            </a:r>
            <a:r>
              <a:rPr lang="en-GB"/>
              <a:t>– while oxygen therapy can be life-saving, oxygen is a highly flammable gas and it must be handled with great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b="1"/>
              <a:t>Implanted pacemaker </a:t>
            </a:r>
            <a:r>
              <a:rPr lang="en-GB"/>
              <a:t>– a pacemaker is used to treat slow heart rhythms (bradycardia). It sends small electrical impulses to the heart to keep it beating at a normal rate and rhythm.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Defibrillator</a:t>
            </a:r>
            <a:r>
              <a:rPr lang="en-GB"/>
              <a:t> – an </a:t>
            </a:r>
            <a:r>
              <a:rPr lang="en-GB" b="0"/>
              <a:t>implantable cardioverter defibrillator (ICD)</a:t>
            </a:r>
            <a:r>
              <a:rPr lang="en-GB"/>
              <a:t> is used for patients at risk of </a:t>
            </a:r>
            <a:r>
              <a:rPr lang="en-GB" b="0"/>
              <a:t>dangerously fast heart rhythms </a:t>
            </a:r>
            <a:r>
              <a:rPr lang="en-GB"/>
              <a:t>(tachycardia or fibrillation) that could lead to cardiac arrest.</a:t>
            </a:r>
          </a:p>
        </p:txBody>
      </p:sp>
      <p:sp>
        <p:nvSpPr>
          <p:cNvPr id="4" name="Slide Number Placeholder 3"/>
          <p:cNvSpPr>
            <a:spLocks noGrp="1"/>
          </p:cNvSpPr>
          <p:nvPr>
            <p:ph type="sldNum" sz="quarter" idx="5"/>
          </p:nvPr>
        </p:nvSpPr>
        <p:spPr/>
        <p:txBody>
          <a:bodyPr/>
          <a:lstStyle/>
          <a:p>
            <a:fld id="{B3D3CEF0-94EB-44EA-9D84-1134773FA61A}" type="slidenum">
              <a:rPr lang="en-GB" smtClean="0"/>
              <a:t>50</a:t>
            </a:fld>
            <a:endParaRPr lang="en-GB"/>
          </a:p>
        </p:txBody>
      </p:sp>
    </p:spTree>
    <p:extLst>
      <p:ext uri="{BB962C8B-B14F-4D97-AF65-F5344CB8AC3E}">
        <p14:creationId xmlns:p14="http://schemas.microsoft.com/office/powerpoint/2010/main" val="32371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a:solidFill>
                  <a:srgbClr val="000000"/>
                </a:solidFill>
                <a:latin typeface="Arial" panose="020B0604020202020204" pitchFamily="34" charset="0"/>
                <a:cs typeface="Arial" panose="020B0604020202020204" pitchFamily="34" charset="0"/>
              </a:rPr>
              <a:t>Explosive atmosphere </a:t>
            </a:r>
            <a:r>
              <a:rPr lang="en-GB" sz="1200" b="0" i="0" u="none" strike="noStrike" baseline="0">
                <a:solidFill>
                  <a:srgbClr val="000000"/>
                </a:solidFill>
                <a:latin typeface="Arial" panose="020B0604020202020204" pitchFamily="34" charset="0"/>
                <a:cs typeface="Arial" panose="020B0604020202020204" pitchFamily="34" charset="0"/>
              </a:rPr>
              <a:t>– an explosive atmosphere is a mixture of air with flammable gases, vapours, mists or dusts under certain atmospheric conditions which, if ignited, can cause an explosion. These environments are common in various industries and require strict safety controls to prevent fires and explosions, protect workers and comply with legal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baseline="0">
              <a:solidFill>
                <a:srgbClr val="000000"/>
              </a:solidFill>
              <a:latin typeface="Arial" panose="020B0604020202020204" pitchFamily="34" charset="0"/>
              <a:cs typeface="Arial" panose="020B0604020202020204" pitchFamily="34" charset="0"/>
            </a:endParaRPr>
          </a:p>
          <a:p>
            <a:pPr>
              <a:defRPr/>
            </a:pPr>
            <a:r>
              <a:rPr lang="en-GB" sz="1200" b="1" i="0" u="none" strike="noStrike" baseline="0">
                <a:solidFill>
                  <a:srgbClr val="000000"/>
                </a:solidFill>
                <a:latin typeface="Arial"/>
                <a:cs typeface="Arial"/>
              </a:rPr>
              <a:t>Post-ROSC </a:t>
            </a:r>
            <a:r>
              <a:rPr lang="en-GB" b="1">
                <a:solidFill>
                  <a:srgbClr val="000000"/>
                </a:solidFill>
                <a:latin typeface="Arial"/>
                <a:cs typeface="Arial"/>
              </a:rPr>
              <a:t>procedures </a:t>
            </a:r>
            <a:r>
              <a:rPr lang="en-GB">
                <a:solidFill>
                  <a:srgbClr val="000000"/>
                </a:solidFill>
                <a:latin typeface="Arial"/>
                <a:cs typeface="Arial"/>
              </a:rPr>
              <a:t>–</a:t>
            </a:r>
            <a:r>
              <a:rPr lang="en-GB" sz="1200" i="0" u="none" strike="noStrike" baseline="0">
                <a:solidFill>
                  <a:srgbClr val="000000"/>
                </a:solidFill>
                <a:latin typeface="Arial"/>
                <a:cs typeface="Arial"/>
              </a:rPr>
              <a:t> </a:t>
            </a:r>
            <a:r>
              <a:rPr lang="en-GB" sz="1200" b="0" i="0" u="none" strike="noStrike" baseline="0">
                <a:solidFill>
                  <a:srgbClr val="000000"/>
                </a:solidFill>
                <a:latin typeface="Arial"/>
                <a:cs typeface="Arial"/>
              </a:rPr>
              <a:t>a</a:t>
            </a:r>
            <a:r>
              <a:rPr lang="en-GB" b="0"/>
              <a:t>fter a person regains a spontaneous heartbeat following cardiac arrest, immediate and ongoing </a:t>
            </a:r>
            <a:r>
              <a:rPr lang="en-GB"/>
              <a:t>care – </a:t>
            </a:r>
            <a:r>
              <a:rPr lang="en-GB" b="0"/>
              <a:t>known as post-ROSC </a:t>
            </a:r>
            <a:r>
              <a:rPr lang="en-GB" b="1">
                <a:solidFill>
                  <a:srgbClr val="000000"/>
                </a:solidFill>
                <a:latin typeface="Arial"/>
                <a:cs typeface="Arial"/>
              </a:rPr>
              <a:t>(return of spontaneous circulation)</a:t>
            </a:r>
            <a:r>
              <a:rPr lang="en-GB" b="0"/>
              <a:t> </a:t>
            </a:r>
            <a:r>
              <a:rPr lang="en-GB"/>
              <a:t>care – </a:t>
            </a:r>
            <a:r>
              <a:rPr lang="en-GB" b="0"/>
              <a:t>is critical. The goal is to stabilise the patient, prevent further injury and optimise the chances of recovery.  </a:t>
            </a:r>
          </a:p>
          <a:p>
            <a:pPr>
              <a:defRPr/>
            </a:pPr>
            <a:endParaRPr lang="en-GB" b="0"/>
          </a:p>
          <a:p>
            <a:pPr>
              <a:defRPr/>
            </a:pPr>
            <a:r>
              <a:rPr lang="en-GB"/>
              <a:t>A </a:t>
            </a:r>
            <a:r>
              <a:rPr lang="en-GB" b="1"/>
              <a:t>GTN patch</a:t>
            </a:r>
            <a:r>
              <a:rPr lang="en-GB"/>
              <a:t> is a </a:t>
            </a:r>
            <a:r>
              <a:rPr lang="en-GB" b="0"/>
              <a:t>transdermal (through the skin) medication patch </a:t>
            </a:r>
            <a:r>
              <a:rPr lang="en-GB"/>
              <a:t>that delivers </a:t>
            </a:r>
            <a:r>
              <a:rPr lang="en-GB" b="0"/>
              <a:t>glyceryl trinitrate (GTN) </a:t>
            </a:r>
            <a:r>
              <a:rPr lang="en-GB"/>
              <a:t>continuously into the bloodstream to help manage </a:t>
            </a:r>
            <a:r>
              <a:rPr lang="en-GB" b="0"/>
              <a:t>chronic angina (chest pain) </a:t>
            </a:r>
            <a:r>
              <a:rPr lang="en-GB"/>
              <a:t>or other heart-related conditions.</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51</a:t>
            </a:fld>
            <a:endParaRPr lang="en-GB"/>
          </a:p>
        </p:txBody>
      </p:sp>
    </p:spTree>
    <p:extLst>
      <p:ext uri="{BB962C8B-B14F-4D97-AF65-F5344CB8AC3E}">
        <p14:creationId xmlns:p14="http://schemas.microsoft.com/office/powerpoint/2010/main" val="3247173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an unresponsive casualty who is breathing normally.</a:t>
            </a:r>
          </a:p>
          <a:p>
            <a:endParaRPr lang="en-GB"/>
          </a:p>
          <a:p>
            <a:r>
              <a:rPr lang="en-GB" b="1"/>
              <a:t>This includes the following assessment criteria:</a:t>
            </a:r>
          </a:p>
          <a:p>
            <a:r>
              <a:rPr lang="en-GB" sz="1200" b="0" i="0" u="none" strike="noStrike" kern="1200" baseline="0">
                <a:solidFill>
                  <a:schemeClr val="tx1"/>
                </a:solidFill>
                <a:latin typeface="+mn-lt"/>
                <a:ea typeface="+mn-ea"/>
                <a:cs typeface="+mn-cs"/>
              </a:rPr>
              <a:t>Identifying when to place the casualty into the recovery position should include: </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when the casualty has lowered level of response and: </a:t>
            </a:r>
          </a:p>
          <a:p>
            <a:pPr marL="360000" lvl="1" indent="-171450">
              <a:buFont typeface="Arial" panose="020B0604020202020204" pitchFamily="34" charset="0"/>
              <a:buChar char="•"/>
            </a:pPr>
            <a:r>
              <a:rPr lang="en-GB" sz="1200" b="0" i="0" u="none" strike="noStrike" kern="1200" baseline="0">
                <a:solidFill>
                  <a:schemeClr val="tx1"/>
                </a:solidFill>
                <a:latin typeface="+mn-lt"/>
                <a:ea typeface="+mn-ea"/>
                <a:cs typeface="+mn-cs"/>
              </a:rPr>
              <a:t>does not need CPR </a:t>
            </a:r>
          </a:p>
          <a:p>
            <a:pPr marL="360000" lvl="1" indent="-171450">
              <a:buFont typeface="Arial" panose="020B0604020202020204" pitchFamily="34" charset="0"/>
              <a:buChar char="•"/>
            </a:pPr>
            <a:r>
              <a:rPr lang="en-GB" sz="1200" b="0" i="0" u="none" strike="noStrike" kern="1200" baseline="0">
                <a:solidFill>
                  <a:schemeClr val="tx1"/>
                </a:solidFill>
                <a:latin typeface="+mn-lt"/>
                <a:ea typeface="+mn-ea"/>
                <a:cs typeface="+mn-cs"/>
              </a:rPr>
              <a:t>is breathing normally </a:t>
            </a:r>
          </a:p>
          <a:p>
            <a:pPr marL="360000" lvl="1" indent="-171450">
              <a:buFont typeface="Arial" panose="020B0604020202020204" pitchFamily="34" charset="0"/>
              <a:buChar char="•"/>
            </a:pPr>
            <a:r>
              <a:rPr lang="en-GB" sz="1200" b="0" i="0" u="none" strike="noStrike" kern="1200" baseline="0">
                <a:solidFill>
                  <a:schemeClr val="tx1"/>
                </a:solidFill>
                <a:latin typeface="+mn-lt"/>
                <a:ea typeface="+mn-ea"/>
                <a:cs typeface="+mn-cs"/>
              </a:rPr>
              <a:t>is uninjured </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an injured casualty may be placed in the recovery position if the airway is at risk (e.g. fluids in the airway or you need to leave the casualty to get help) </a:t>
            </a:r>
          </a:p>
          <a:p>
            <a:pPr marL="628650" lvl="1" indent="-171450">
              <a:buFont typeface="Arial" panose="020B0604020202020204" pitchFamily="34" charset="0"/>
              <a:buChar cha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a:t>GE: The recovery position (adult) – practical demonstration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Arial" panose="020B0604020202020204" pitchFamily="34" charset="0"/>
                <a:ea typeface="+mn-ea"/>
                <a:cs typeface="Arial" panose="020B0604020202020204" pitchFamily="34" charset="0"/>
              </a:rPr>
              <a:t>GE: The recovery position (infant)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The recovery position (child)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Reinforce the difference between breathing normally vs</a:t>
            </a:r>
            <a:r>
              <a:rPr lang="en-GB"/>
              <a:t>.</a:t>
            </a:r>
            <a:r>
              <a:t> agonal breathing. Highlight risks of leaving someone flat who has a partially blocked airway.</a:t>
            </a:r>
          </a:p>
        </p:txBody>
      </p:sp>
      <p:sp>
        <p:nvSpPr>
          <p:cNvPr id="4" name="Slide Number Placeholder 3"/>
          <p:cNvSpPr>
            <a:spLocks noGrp="1"/>
          </p:cNvSpPr>
          <p:nvPr>
            <p:ph type="sldNum" sz="quarter" idx="5"/>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sudden deterioration is common. Encourage learners to remain close and alert</a:t>
            </a:r>
            <a:r>
              <a:rPr lang="en-GB"/>
              <a:t> </a:t>
            </a:r>
            <a:r>
              <a:t>and be ready to begin CPR if needed.</a:t>
            </a:r>
            <a:endParaRPr lang="en-GB"/>
          </a:p>
          <a:p>
            <a:endParaRPr lang="en-GB"/>
          </a:p>
          <a:p>
            <a:r>
              <a:rPr lang="en-GB" sz="1200">
                <a:latin typeface="Arial" panose="020B0604020202020204" pitchFamily="34" charset="0"/>
                <a:cs typeface="Arial" panose="020B0604020202020204" pitchFamily="34" charset="0"/>
              </a:rPr>
              <a:t>Even when a casualty is in the recovery position and appears stable, things can change very quickly. </a:t>
            </a:r>
            <a:endParaRPr lang="en-GB"/>
          </a:p>
        </p:txBody>
      </p:sp>
      <p:sp>
        <p:nvSpPr>
          <p:cNvPr id="4" name="Slide Number Placeholder 3"/>
          <p:cNvSpPr>
            <a:spLocks noGrp="1"/>
          </p:cNvSpPr>
          <p:nvPr>
            <p:ph type="sldNum" sz="quarter" idx="5"/>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Learners must be able to demonstrate how the continue to monitor breathing while the casualty is in the recovery position. </a:t>
            </a:r>
          </a:p>
        </p:txBody>
      </p:sp>
      <p:sp>
        <p:nvSpPr>
          <p:cNvPr id="4" name="Slide Number Placeholder 3"/>
          <p:cNvSpPr>
            <a:spLocks noGrp="1"/>
          </p:cNvSpPr>
          <p:nvPr>
            <p:ph type="sldNum" sz="quarter" idx="5"/>
          </p:nvPr>
        </p:nvSpPr>
        <p:spPr/>
        <p:txBody>
          <a:bodyPr/>
          <a:lstStyle/>
          <a:p>
            <a:fld id="{B3D3CEF0-94EB-44EA-9D84-1134773FA61A}" type="slidenum">
              <a:rPr lang="en-GB" smtClean="0"/>
              <a:t>57</a:t>
            </a:fld>
            <a:endParaRPr lang="en-GB"/>
          </a:p>
        </p:txBody>
      </p:sp>
    </p:spTree>
    <p:extLst>
      <p:ext uri="{BB962C8B-B14F-4D97-AF65-F5344CB8AC3E}">
        <p14:creationId xmlns:p14="http://schemas.microsoft.com/office/powerpoint/2010/main" val="391085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58</a:t>
            </a:fld>
            <a:endParaRPr lang="en-GB"/>
          </a:p>
        </p:txBody>
      </p:sp>
    </p:spTree>
    <p:extLst>
      <p:ext uri="{BB962C8B-B14F-4D97-AF65-F5344CB8AC3E}">
        <p14:creationId xmlns:p14="http://schemas.microsoft.com/office/powerpoint/2010/main" val="1483650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59</a:t>
            </a:fld>
            <a:endParaRPr lang="en-GB"/>
          </a:p>
        </p:txBody>
      </p:sp>
    </p:spTree>
    <p:extLst>
      <p:ext uri="{BB962C8B-B14F-4D97-AF65-F5344CB8AC3E}">
        <p14:creationId xmlns:p14="http://schemas.microsoft.com/office/powerpoint/2010/main" val="6335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Reinforce with a class question</a:t>
            </a:r>
            <a:r>
              <a:rPr lang="en-GB" i="0"/>
              <a:t>: ‘What could make a scene unsafe?’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a:t>Discuss common hazards (for example, electricity, fire, traffic and biohazards).</a:t>
            </a:r>
          </a:p>
          <a:p>
            <a:endParaRPr lang="en-GB"/>
          </a:p>
          <a:p>
            <a:r>
              <a:rPr lang="en-GB" b="1"/>
              <a:t>C</a:t>
            </a:r>
            <a:r>
              <a:rPr lang="en-GB"/>
              <a:t> - Control the situation – stop, take a deep breath and take charge of people and vehicular traffic.</a:t>
            </a:r>
          </a:p>
          <a:p>
            <a:r>
              <a:rPr lang="en-GB" b="1"/>
              <a:t>L</a:t>
            </a:r>
            <a:r>
              <a:rPr lang="en-GB"/>
              <a:t> - Look for potential hazards – look for anything that could cause further danger/harm to the casualty, bystanders or more importantly yourself within the immediate area.</a:t>
            </a:r>
          </a:p>
          <a:p>
            <a:r>
              <a:rPr lang="en-GB" b="1"/>
              <a:t>A</a:t>
            </a:r>
            <a:r>
              <a:rPr lang="en-GB"/>
              <a:t> - Assess the situation – evaluate what has happened from the casualty and, from bystanders, gather as much information as possible and try to make a diagnosis (history, signs and symptoms).</a:t>
            </a:r>
          </a:p>
          <a:p>
            <a:r>
              <a:rPr lang="en-GB" b="1"/>
              <a:t>P</a:t>
            </a:r>
            <a:r>
              <a:rPr lang="en-GB"/>
              <a:t> - Protect and prioritise – ensure PPE is worn (gloves) and that casualties are prioritised (breathing, bleeding, bones/burns and other conditions). Delegate tasks. Try to gain assistance from bystanders and contact the emergency services. </a:t>
            </a:r>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6</a:t>
            </a:fld>
            <a:endParaRPr lang="en-GB"/>
          </a:p>
        </p:txBody>
      </p:sp>
    </p:spTree>
    <p:extLst>
      <p:ext uri="{BB962C8B-B14F-4D97-AF65-F5344CB8AC3E}">
        <p14:creationId xmlns:p14="http://schemas.microsoft.com/office/powerpoint/2010/main" val="12930073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prolonged pressure on </a:t>
            </a:r>
            <a:r>
              <a:rPr lang="en-GB"/>
              <a:t>1</a:t>
            </a:r>
            <a:r>
              <a:t> side can cause complications. Discuss how placing a pregnant casualty on the left side reduces pressure on major blood vessels and improves circulation.</a:t>
            </a:r>
            <a:endParaRPr lang="en-GB"/>
          </a:p>
          <a:p>
            <a:endParaRPr lang="en-GB"/>
          </a:p>
          <a:p>
            <a:r>
              <a:rPr lang="en-GB" sz="1200"/>
              <a:t>When placing a pregnant woman into the recovery position she should be placed onto her left-hand side, as this prevents compression of the inferior vena cava.</a:t>
            </a:r>
            <a:endParaRPr lang="en-GB" altLang="en-US" sz="1200" b="1">
              <a:latin typeface="Arial" panose="020B0604020202020204" pitchFamily="34" charset="0"/>
              <a:cs typeface="Arial" panose="020B0604020202020204" pitchFamily="34" charset="0"/>
            </a:endParaRP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a:t>The recovery position</a:t>
            </a:r>
          </a:p>
          <a:p>
            <a:pPr>
              <a:defRPr/>
            </a:pPr>
            <a:r>
              <a:rPr lang="en-US" altLang="en-US"/>
              <a:t>The recovery position is used to maintain a clear airway and assist with normal breathing when a casualty is unresponsive but breathing. It also assists when the casualty vomits or excretes saliva as it allows it to drain naturally from the mouth or nose. However, if you suspect that a casualty has had a spinal or head injury, you must carefully consider the movement of the casualty.  </a:t>
            </a:r>
            <a:endParaRPr lang="en-US" altLang="en-US" i="1"/>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61</a:t>
            </a:fld>
            <a:endParaRPr lang="en-GB"/>
          </a:p>
        </p:txBody>
      </p:sp>
    </p:spTree>
    <p:extLst>
      <p:ext uri="{BB962C8B-B14F-4D97-AF65-F5344CB8AC3E}">
        <p14:creationId xmlns:p14="http://schemas.microsoft.com/office/powerpoint/2010/main" val="1919728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62</a:t>
            </a:fld>
            <a:endParaRPr lang="en-GB"/>
          </a:p>
        </p:txBody>
      </p:sp>
    </p:spTree>
    <p:extLst>
      <p:ext uri="{BB962C8B-B14F-4D97-AF65-F5344CB8AC3E}">
        <p14:creationId xmlns:p14="http://schemas.microsoft.com/office/powerpoint/2010/main" val="1762550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63</a:t>
            </a:fld>
            <a:endParaRPr lang="en-GB"/>
          </a:p>
        </p:txBody>
      </p:sp>
    </p:spTree>
    <p:extLst>
      <p:ext uri="{BB962C8B-B14F-4D97-AF65-F5344CB8AC3E}">
        <p14:creationId xmlns:p14="http://schemas.microsoft.com/office/powerpoint/2010/main" val="30483251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64</a:t>
            </a:fld>
            <a:endParaRPr lang="en-GB"/>
          </a:p>
        </p:txBody>
      </p:sp>
    </p:spTree>
    <p:extLst>
      <p:ext uri="{BB962C8B-B14F-4D97-AF65-F5344CB8AC3E}">
        <p14:creationId xmlns:p14="http://schemas.microsoft.com/office/powerpoint/2010/main" val="141577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65</a:t>
            </a:fld>
            <a:endParaRPr lang="en-GB"/>
          </a:p>
        </p:txBody>
      </p:sp>
    </p:spTree>
    <p:extLst>
      <p:ext uri="{BB962C8B-B14F-4D97-AF65-F5344CB8AC3E}">
        <p14:creationId xmlns:p14="http://schemas.microsoft.com/office/powerpoint/2010/main" val="3946336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66</a:t>
            </a:fld>
            <a:endParaRPr lang="en-GB"/>
          </a:p>
        </p:txBody>
      </p:sp>
    </p:spTree>
    <p:extLst>
      <p:ext uri="{BB962C8B-B14F-4D97-AF65-F5344CB8AC3E}">
        <p14:creationId xmlns:p14="http://schemas.microsoft.com/office/powerpoint/2010/main" val="3558777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67</a:t>
            </a:fld>
            <a:endParaRPr lang="en-GB"/>
          </a:p>
        </p:txBody>
      </p:sp>
    </p:spTree>
    <p:extLst>
      <p:ext uri="{BB962C8B-B14F-4D97-AF65-F5344CB8AC3E}">
        <p14:creationId xmlns:p14="http://schemas.microsoft.com/office/powerpoint/2010/main" val="1306590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a:p>
          <a:p>
            <a:pPr>
              <a:buFontTx/>
              <a:buNone/>
              <a:defRPr/>
            </a:pPr>
            <a:endParaRPr lang="en-US" altLang="en-US" b="1"/>
          </a:p>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68</a:t>
            </a:fld>
            <a:endParaRPr lang="en-GB"/>
          </a:p>
        </p:txBody>
      </p:sp>
    </p:spTree>
    <p:extLst>
      <p:ext uri="{BB962C8B-B14F-4D97-AF65-F5344CB8AC3E}">
        <p14:creationId xmlns:p14="http://schemas.microsoft.com/office/powerpoint/2010/main" val="354828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a:t>Group exercise: The recovery position (adult) – practical demonstration</a:t>
            </a:r>
            <a:r>
              <a:rPr lang="en-US" altLang="en-US"/>
              <a:t>	</a:t>
            </a:r>
          </a:p>
          <a:p>
            <a:pPr marL="0" indent="0">
              <a:buFont typeface="Arial" panose="020B0604020202020204" pitchFamily="34" charset="0"/>
              <a:buNone/>
              <a:defRPr/>
            </a:pPr>
            <a:r>
              <a:rPr lang="en-US" altLang="en-US"/>
              <a:t>With the delegates working in pairs, ask them to demonstrate the procedure for placing a casualty into the recovery position and perform the action for a vomiting casualty.</a:t>
            </a:r>
            <a:endParaRPr lang="en-GB" altLang="en-US"/>
          </a:p>
          <a:p>
            <a:pPr>
              <a:defRPr/>
            </a:pPr>
            <a:endParaRPr lang="en-US" altLang="en-US"/>
          </a:p>
          <a:p>
            <a:pPr>
              <a:defRPr/>
            </a:pPr>
            <a:r>
              <a:rPr lang="en-US" altLang="en-US"/>
              <a:t>Casualties should be placed injured side down if possible.</a:t>
            </a:r>
          </a:p>
          <a:p>
            <a:pPr>
              <a:defRPr/>
            </a:pPr>
            <a:endParaRPr lang="en-US" altLang="en-US"/>
          </a:p>
          <a:p>
            <a:pPr>
              <a:defRPr/>
            </a:pPr>
            <a:r>
              <a:rPr lang="en-US" altLang="en-US"/>
              <a:t>Pregnant women should be placed on their left-hand side, if injuries allow, as this prevents compression of the inferior vena cava (the large vein that carries deoxygenated blood from the lower half of the body into the right atrium (chamber) of the heart).</a:t>
            </a:r>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69</a:t>
            </a:fld>
            <a:endParaRPr lang="en-GB"/>
          </a:p>
        </p:txBody>
      </p:sp>
    </p:spTree>
    <p:extLst>
      <p:ext uri="{BB962C8B-B14F-4D97-AF65-F5344CB8AC3E}">
        <p14:creationId xmlns:p14="http://schemas.microsoft.com/office/powerpoint/2010/main" val="365965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 the </a:t>
            </a:r>
            <a:r>
              <a:rPr lang="en-GB" b="1"/>
              <a:t>importance of personal safety - </a:t>
            </a:r>
            <a:r>
              <a:rPr lang="en-GB"/>
              <a:t>you can’t help others if you become a casualty</a:t>
            </a:r>
          </a:p>
          <a:p>
            <a:pPr marL="171450" indent="-171450">
              <a:buFont typeface="Arial" panose="020B0604020202020204" pitchFamily="34" charset="0"/>
              <a:buChar char="•"/>
            </a:pPr>
            <a:r>
              <a:rPr lang="en-GB"/>
              <a:t>Emphasise </a:t>
            </a:r>
            <a:r>
              <a:rPr lang="en-GB" b="1"/>
              <a:t>PPE</a:t>
            </a:r>
            <a:r>
              <a:rPr lang="en-GB"/>
              <a:t> use, especially gloves and masks – link this to infection prevention</a:t>
            </a:r>
          </a:p>
          <a:p>
            <a:pPr marL="171450" indent="-171450">
              <a:buFont typeface="Arial" panose="020B0604020202020204" pitchFamily="34" charset="0"/>
              <a:buChar char="•"/>
            </a:pPr>
            <a:r>
              <a:rPr lang="en-GB"/>
              <a:t>Talk through </a:t>
            </a:r>
            <a:r>
              <a:rPr lang="en-GB" b="1"/>
              <a:t>scene hazards</a:t>
            </a:r>
            <a:r>
              <a:rPr lang="en-GB"/>
              <a:t>: traffic, electricity, aggression, sharp objects and body fluids</a:t>
            </a:r>
          </a:p>
          <a:p>
            <a:pPr marL="171450" indent="-171450">
              <a:buFont typeface="Arial" panose="020B0604020202020204" pitchFamily="34" charset="0"/>
              <a:buChar char="•"/>
            </a:pPr>
            <a:r>
              <a:rPr lang="en-GB"/>
              <a:t>Introduce the idea of </a:t>
            </a:r>
            <a:r>
              <a:rPr lang="en-GB" b="1"/>
              <a:t>delegating tasks</a:t>
            </a:r>
            <a:r>
              <a:rPr lang="en-GB"/>
              <a:t> to bystanders (for example, ‘you, call 999’ or ‘you, get the AED’)</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7</a:t>
            </a:fld>
            <a:endParaRPr lang="en-GB"/>
          </a:p>
        </p:txBody>
      </p:sp>
    </p:spTree>
    <p:extLst>
      <p:ext uri="{BB962C8B-B14F-4D97-AF65-F5344CB8AC3E}">
        <p14:creationId xmlns:p14="http://schemas.microsoft.com/office/powerpoint/2010/main" val="35458327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F722-C3E8-29ED-CABA-B12CD7EDA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8B943-BA6D-A147-3BA3-AD2AD4509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80A57-82C0-D808-AAE7-CD76FC682334}"/>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97AD144C-23EF-17D3-3C8A-E72A92C4A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34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learning outcomes on choking for the following qualifications:</a:t>
            </a:r>
          </a:p>
          <a:p>
            <a:endParaRPr lang="en-GB" b="1"/>
          </a:p>
          <a:p>
            <a:pPr marL="0" indent="0">
              <a:buFont typeface="Arial" panose="020B0604020202020204" pitchFamily="34" charset="0"/>
              <a:buNone/>
            </a:pPr>
            <a:r>
              <a:rPr lang="en-GB" b="1"/>
              <a:t>Clinical practice – learning outcome 4</a:t>
            </a:r>
          </a:p>
          <a:p>
            <a:pPr marL="171450" indent="-171450">
              <a:buFont typeface="Arial" panose="020B0604020202020204" pitchFamily="34" charset="0"/>
              <a:buChar char="•"/>
            </a:pPr>
            <a:r>
              <a:rPr lang="en-GB" b="1"/>
              <a:t>Highfield Level 3 Award in Adult Basic Life Support in Clinical Practice (RQF)</a:t>
            </a:r>
          </a:p>
          <a:p>
            <a:endParaRPr lang="en-GB" b="1"/>
          </a:p>
          <a:p>
            <a:r>
              <a:rPr lang="en-GB" b="1"/>
              <a:t>Clinical practice - learning outcome 5</a:t>
            </a:r>
          </a:p>
          <a:p>
            <a:pPr marL="171450" indent="-171450">
              <a:buFont typeface="Arial" panose="020B0604020202020204" pitchFamily="34" charset="0"/>
              <a:buChar char="•"/>
            </a:pPr>
            <a:r>
              <a:rPr lang="en-GB" b="1"/>
              <a:t>Highfield Level 3 Award in Adult Basic Life Support and Management of Anaphylaxis in Clinical Practice (RQF)</a:t>
            </a:r>
          </a:p>
          <a:p>
            <a:pPr marL="0" indent="0">
              <a:buFont typeface="Arial" panose="020B0604020202020204" pitchFamily="34" charset="0"/>
              <a:buNone/>
            </a:pPr>
            <a:endParaRPr lang="en-GB"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232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 casualty who is choking</a:t>
            </a:r>
          </a:p>
          <a:p>
            <a:endParaRPr lang="en-GB"/>
          </a:p>
          <a:p>
            <a:r>
              <a:rPr lang="en-GB"/>
              <a:t>This includes the following assessment criteria:</a:t>
            </a:r>
          </a:p>
          <a:p>
            <a:pPr marL="171450" indent="-171450">
              <a:buFont typeface="Arial" panose="020B0604020202020204" pitchFamily="34" charset="0"/>
              <a:buChar char="•"/>
            </a:pPr>
            <a:r>
              <a:rPr lang="en-GB"/>
              <a:t>identify when a casualty is choking</a:t>
            </a:r>
          </a:p>
          <a:p>
            <a:pPr marL="171450" indent="-171450">
              <a:buFont typeface="Arial" panose="020B0604020202020204" pitchFamily="34" charset="0"/>
              <a:buChar char="•"/>
            </a:pPr>
            <a:r>
              <a:rPr lang="en-GB"/>
              <a:t>demonstrate how to administer first aid to a casualty who is choking</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endParaRPr lang="en-GB" sz="1200" b="1"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Dealing with a conscious casualty</a:t>
            </a:r>
            <a:endParaRPr lang="en-GB" sz="1200" b="0"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GE: Dealing with an unconscious casualty</a:t>
            </a:r>
            <a:endParaRPr lang="en-GB" sz="1200" b="1" kern="1200">
              <a:solidFill>
                <a:schemeClr val="tx1"/>
              </a:solidFill>
              <a:effectLst/>
              <a:latin typeface="+mn-lt"/>
              <a:ea typeface="+mn-ea"/>
              <a:cs typeface="+mn-cs"/>
            </a:endParaRPr>
          </a:p>
          <a:p>
            <a:pPr>
              <a:defRPr/>
            </a:pPr>
            <a:r>
              <a:rPr lang="en-GB"/>
              <a:t>CE: Two</a:t>
            </a:r>
            <a:r>
              <a:rPr lang="en-GB" sz="1200" b="0" kern="1200">
                <a:solidFill>
                  <a:schemeClr val="tx1"/>
                </a:solidFill>
                <a:effectLst/>
                <a:latin typeface="+mn-lt"/>
                <a:ea typeface="+mn-ea"/>
                <a:cs typeface="+mn-cs"/>
              </a:rPr>
              <a:t>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endParaRPr lang="en-GB" sz="1200" b="0" kern="1200">
              <a:solidFill>
                <a:schemeClr val="tx1"/>
              </a:solidFill>
              <a:effectLst/>
              <a:latin typeface="+mn-lt"/>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AD6A495C-8324-4804-84BA-B8F4C250B30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5FC59E3F-8BC4-4DD0-B623-2B377C85E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E2774-E1F0-527A-782E-5C82FBF0F5A2}"/>
            </a:ext>
          </a:extLst>
        </p:cNvPr>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08D33A14-E5DF-4DFA-466D-DC1B7A154B9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BAFAAF3E-E82D-4BBF-27C4-727D85B57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2757179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 </a:t>
            </a:r>
          </a:p>
        </p:txBody>
      </p:sp>
    </p:spTree>
    <p:extLst>
      <p:ext uri="{BB962C8B-B14F-4D97-AF65-F5344CB8AC3E}">
        <p14:creationId xmlns:p14="http://schemas.microsoft.com/office/powerpoint/2010/main" val="39757921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B016DB9B-192C-4607-9351-84E031F6BF3F}"/>
              </a:ext>
            </a:extLst>
          </p:cNvPr>
          <p:cNvSpPr>
            <a:spLocks noGrp="1" noRot="1" noChangeAspect="1" noTextEdit="1"/>
          </p:cNvSpPr>
          <p:nvPr>
            <p:ph type="sldImg"/>
          </p:nvPr>
        </p:nvSpPr>
        <p:spPr>
          <a:xfrm>
            <a:off x="685800" y="1143000"/>
            <a:ext cx="5486400" cy="3086100"/>
          </a:xfrm>
          <a:ln/>
        </p:spPr>
      </p:sp>
      <p:sp>
        <p:nvSpPr>
          <p:cNvPr id="358403" name="Notes Placeholder 2">
            <a:extLst>
              <a:ext uri="{FF2B5EF4-FFF2-40B4-BE49-F238E27FC236}">
                <a16:creationId xmlns:a16="http://schemas.microsoft.com/office/drawing/2014/main" id="{0AB2C0C5-A800-42FD-9B6C-530C8DB629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a:extLst>
              <a:ext uri="{FF2B5EF4-FFF2-40B4-BE49-F238E27FC236}">
                <a16:creationId xmlns:a16="http://schemas.microsoft.com/office/drawing/2014/main" id="{BFD73EC5-AEF4-4467-9DB8-328902C0FE77}"/>
              </a:ext>
            </a:extLst>
          </p:cNvPr>
          <p:cNvSpPr>
            <a:spLocks noGrp="1" noRot="1" noChangeAspect="1" noTextEdit="1"/>
          </p:cNvSpPr>
          <p:nvPr>
            <p:ph type="sldImg"/>
          </p:nvPr>
        </p:nvSpPr>
        <p:spPr>
          <a:xfrm>
            <a:off x="685800" y="1143000"/>
            <a:ext cx="5486400" cy="3086100"/>
          </a:xfrm>
          <a:ln/>
        </p:spPr>
      </p:sp>
      <p:sp>
        <p:nvSpPr>
          <p:cNvPr id="359427" name="Notes Placeholder 2">
            <a:extLst>
              <a:ext uri="{FF2B5EF4-FFF2-40B4-BE49-F238E27FC236}">
                <a16:creationId xmlns:a16="http://schemas.microsoft.com/office/drawing/2014/main" id="{64E9961B-65E8-4B76-BA7C-ECC9A5978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Calling for an ambulance</a:t>
            </a:r>
          </a:p>
          <a:p>
            <a:r>
              <a:rPr lang="en-GB"/>
              <a:t>First-aiders will either call for an ambulance themselves on loudspeaker or instruct a bystander to do so. </a:t>
            </a:r>
          </a:p>
          <a:p>
            <a:endParaRPr lang="en-GB"/>
          </a:p>
          <a:p>
            <a:r>
              <a:rPr lang="en-GB"/>
              <a:t>Calling for an ambulance earliest opportunity is paramount. When calling on either 999, it is important that the information given is clear, concise and sufficient. This can be achieved by remembering the acronym ‘</a:t>
            </a:r>
            <a:r>
              <a:rPr lang="en-GB" b="1"/>
              <a:t>LINE’</a:t>
            </a:r>
            <a:r>
              <a:rPr lang="en-GB"/>
              <a:t>. </a:t>
            </a:r>
          </a:p>
          <a:p>
            <a:endParaRPr lang="en-GB"/>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8</a:t>
            </a:fld>
            <a:endParaRPr lang="en-GB"/>
          </a:p>
        </p:txBody>
      </p:sp>
    </p:spTree>
    <p:extLst>
      <p:ext uri="{BB962C8B-B14F-4D97-AF65-F5344CB8AC3E}">
        <p14:creationId xmlns:p14="http://schemas.microsoft.com/office/powerpoint/2010/main" val="1449948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624D45C9-815E-461B-9572-B31D20A156C9}"/>
              </a:ext>
            </a:extLst>
          </p:cNvPr>
          <p:cNvSpPr>
            <a:spLocks noGrp="1" noRot="1" noChangeAspect="1" noTextEdit="1"/>
          </p:cNvSpPr>
          <p:nvPr>
            <p:ph type="sldImg"/>
          </p:nvPr>
        </p:nvSpPr>
        <p:spPr>
          <a:xfrm>
            <a:off x="685800" y="1143000"/>
            <a:ext cx="5486400" cy="3086100"/>
          </a:xfrm>
          <a:ln/>
        </p:spPr>
      </p:sp>
      <p:sp>
        <p:nvSpPr>
          <p:cNvPr id="360451" name="Notes Placeholder 2">
            <a:extLst>
              <a:ext uri="{FF2B5EF4-FFF2-40B4-BE49-F238E27FC236}">
                <a16:creationId xmlns:a16="http://schemas.microsoft.com/office/drawing/2014/main" id="{7160FF26-6ED2-4EE6-979A-27C7B95D3F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9AE6491F-21EF-4171-A03B-DB5C152FC396}"/>
              </a:ext>
            </a:extLst>
          </p:cNvPr>
          <p:cNvSpPr>
            <a:spLocks noGrp="1" noRot="1" noChangeAspect="1" noChangeArrowheads="1" noTextEdit="1"/>
          </p:cNvSpPr>
          <p:nvPr>
            <p:ph type="sldImg"/>
          </p:nvPr>
        </p:nvSpPr>
        <p:spPr>
          <a:xfrm>
            <a:off x="685800" y="1143000"/>
            <a:ext cx="5486400" cy="3086100"/>
          </a:xfrm>
          <a:ln/>
        </p:spPr>
      </p:sp>
      <p:sp>
        <p:nvSpPr>
          <p:cNvPr id="355331" name="Rectangle 3">
            <a:extLst>
              <a:ext uri="{FF2B5EF4-FFF2-40B4-BE49-F238E27FC236}">
                <a16:creationId xmlns:a16="http://schemas.microsoft.com/office/drawing/2014/main" id="{C5C2E0F7-EB2E-4FEF-A661-C4391168A917}"/>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t>Group exercise: Dealing with a conscious casualty – practical </a:t>
            </a:r>
            <a:r>
              <a:rPr lang="en-US" b="1" err="1"/>
              <a:t>demonstation</a:t>
            </a:r>
            <a:endParaRPr lang="en-US"/>
          </a:p>
          <a:p>
            <a:pPr>
              <a:defRPr/>
            </a:pPr>
            <a:r>
              <a:rPr lang="en-US"/>
              <a:t>In groups, ask the learners to work through the procedures for a conscious choking adult using a manikin.</a:t>
            </a:r>
          </a:p>
          <a:p>
            <a:pPr>
              <a:buFontTx/>
              <a:buNone/>
              <a:defRPr/>
            </a:pPr>
            <a:endParaRPr lang="en-US"/>
          </a:p>
          <a:p>
            <a:pPr>
              <a:defRPr/>
            </a:pPr>
            <a:r>
              <a:rPr lang="en-US"/>
              <a:t>If the casualty becomes unconscious or is found unconscious, then go to the next slide.</a:t>
            </a:r>
            <a:endParaRPr lang="en-GB"/>
          </a:p>
          <a:p>
            <a:pPr>
              <a:buFontTx/>
              <a:buNone/>
              <a:defRPr/>
            </a:pPr>
            <a:endParaRPr lang="en-US" b="0"/>
          </a:p>
          <a:p>
            <a:pPr>
              <a:buFontTx/>
              <a:buNone/>
              <a:defRPr/>
            </a:pPr>
            <a:r>
              <a:rPr lang="en-US" b="0"/>
              <a:t>Fully demonstrate dealing </a:t>
            </a:r>
            <a:r>
              <a:rPr lang="en-US"/>
              <a:t>with a conscious choking adult on a manikin. Fully explain:</a:t>
            </a:r>
          </a:p>
          <a:p>
            <a:pPr marL="171450" indent="-171450">
              <a:buFont typeface="Arial" panose="020B0604020202020204" pitchFamily="34" charset="0"/>
              <a:buChar char="•"/>
              <a:defRPr/>
            </a:pPr>
            <a:r>
              <a:rPr lang="en-US"/>
              <a:t>encourage the casualty to cough</a:t>
            </a:r>
          </a:p>
          <a:p>
            <a:pPr marL="171450" indent="-171450">
              <a:buFont typeface="Arial" panose="020B0604020202020204" pitchFamily="34" charset="0"/>
              <a:buChar char="•"/>
              <a:defRPr/>
            </a:pPr>
            <a:r>
              <a:rPr lang="en-US"/>
              <a:t>checking the casualty</a:t>
            </a:r>
            <a:r>
              <a:rPr lang="en-GB"/>
              <a:t>’s</a:t>
            </a:r>
            <a:r>
              <a:rPr lang="en-US" altLang="ja-JP"/>
              <a:t> mouth (visually) for any obvious obstruction</a:t>
            </a:r>
          </a:p>
          <a:p>
            <a:pPr marL="171450" indent="-171450">
              <a:buFont typeface="Arial" panose="020B0604020202020204" pitchFamily="34" charset="0"/>
              <a:buChar char="•"/>
              <a:defRPr/>
            </a:pPr>
            <a:r>
              <a:rPr lang="en-US"/>
              <a:t>bend the casualty forward and give up to 5 back blows </a:t>
            </a:r>
          </a:p>
          <a:p>
            <a:pPr marL="171450" indent="-171450">
              <a:buFont typeface="Arial" panose="020B0604020202020204" pitchFamily="34" charset="0"/>
              <a:buChar char="•"/>
              <a:defRPr/>
            </a:pPr>
            <a:r>
              <a:rPr lang="en-US"/>
              <a:t>from behind the casualty give up to 5 abdominal thrusts</a:t>
            </a:r>
            <a:endParaRPr lang="en-GB" b="1"/>
          </a:p>
          <a:p>
            <a:pPr>
              <a:buFontTx/>
              <a:buNone/>
              <a:defRPr/>
            </a:pPr>
            <a:endParaRPr lang="en-GB"/>
          </a:p>
          <a:p>
            <a:pPr>
              <a:buFontTx/>
              <a:buNone/>
              <a:defRPr/>
            </a:pPr>
            <a:r>
              <a:rPr lang="en-GB" b="1"/>
              <a:t>NB:</a:t>
            </a:r>
            <a:r>
              <a:rPr lang="en-GB"/>
              <a:t> if you have performed abdominal thrusts on a casualty, they must be sent to hospital to be examined for any internal injuries.</a:t>
            </a:r>
          </a:p>
          <a:p>
            <a:pPr>
              <a:buFontTx/>
              <a:buNone/>
              <a:defRPr/>
            </a:pPr>
            <a:endParaRPr lang="en-GB"/>
          </a:p>
          <a:p>
            <a:pPr>
              <a:defRPr/>
            </a:pPr>
            <a:r>
              <a:rPr lang="en-US"/>
              <a:t>If the obstruction is still present after 3 cycles, call 999.</a:t>
            </a:r>
          </a:p>
          <a:p>
            <a:pPr marL="0" indent="0">
              <a:buFontTx/>
              <a:buNone/>
              <a:defRPr/>
            </a:pPr>
            <a:r>
              <a:rPr lang="en-US"/>
              <a:t>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C02CFA03-074A-4C3D-9E8E-0A3D939C514B}"/>
              </a:ext>
            </a:extLst>
          </p:cNvPr>
          <p:cNvSpPr>
            <a:spLocks noGrp="1" noRot="1" noChangeAspect="1" noChangeArrowheads="1" noTextEdit="1"/>
          </p:cNvSpPr>
          <p:nvPr>
            <p:ph type="sldImg"/>
          </p:nvPr>
        </p:nvSpPr>
        <p:spPr>
          <a:xfrm>
            <a:off x="685800" y="1143000"/>
            <a:ext cx="5486400" cy="3086100"/>
          </a:xfrm>
          <a:ln/>
        </p:spPr>
      </p:sp>
      <p:sp>
        <p:nvSpPr>
          <p:cNvPr id="212995" name="Rectangle 3">
            <a:extLst>
              <a:ext uri="{FF2B5EF4-FFF2-40B4-BE49-F238E27FC236}">
                <a16:creationId xmlns:a16="http://schemas.microsoft.com/office/drawing/2014/main" id="{5D3F7975-DBC3-458F-80CD-416903096183}"/>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ea typeface="+mn-ea"/>
              </a:rPr>
              <a:t>Group exercise: Dealing with an unconscious casualty – practical demonstration	</a:t>
            </a:r>
          </a:p>
          <a:p>
            <a:pPr>
              <a:defRPr/>
            </a:pPr>
            <a:r>
              <a:rPr lang="en-US">
                <a:ea typeface="+mn-ea"/>
              </a:rPr>
              <a:t>With a manikin, allow the group time to </a:t>
            </a:r>
            <a:r>
              <a:rPr lang="en-US" err="1">
                <a:ea typeface="+mn-ea"/>
              </a:rPr>
              <a:t>practise</a:t>
            </a:r>
            <a:r>
              <a:rPr lang="en-US">
                <a:ea typeface="+mn-ea"/>
              </a:rPr>
              <a:t> this procedure.</a:t>
            </a:r>
            <a:endParaRPr lang="en-US" b="1">
              <a:ea typeface="+mn-ea"/>
            </a:endParaRPr>
          </a:p>
          <a:p>
            <a:pPr>
              <a:buFontTx/>
              <a:buNone/>
              <a:defRPr/>
            </a:pPr>
            <a:endParaRPr lang="en-US" b="1">
              <a:ea typeface="+mn-ea"/>
            </a:endParaRPr>
          </a:p>
          <a:p>
            <a:pPr>
              <a:buFontTx/>
              <a:buNone/>
              <a:defRPr/>
            </a:pPr>
            <a:r>
              <a:rPr lang="en-US" b="1">
                <a:ea typeface="+mn-ea"/>
              </a:rPr>
              <a:t>Demonstrate</a:t>
            </a:r>
          </a:p>
          <a:p>
            <a:pPr>
              <a:defRPr/>
            </a:pPr>
            <a:r>
              <a:rPr lang="en-US">
                <a:ea typeface="+mn-ea"/>
              </a:rPr>
              <a:t>The tutor should demonstrate how to deal with an unconscious choking adult.</a:t>
            </a:r>
            <a:endParaRPr lang="en-US" b="1">
              <a:ea typeface="+mn-ea"/>
            </a:endParaRPr>
          </a:p>
          <a:p>
            <a:pPr marL="0" indent="0">
              <a:buFontTx/>
              <a:buNone/>
              <a:defRPr/>
            </a:pPr>
            <a:endParaRPr lang="en-US" b="1">
              <a:ea typeface="+mn-ea"/>
            </a:endParaRPr>
          </a:p>
          <a:p>
            <a:pPr>
              <a:buFontTx/>
              <a:buNone/>
              <a:defRPr/>
            </a:pPr>
            <a:r>
              <a:rPr lang="en-US" b="1">
                <a:ea typeface="+mn-ea"/>
              </a:rPr>
              <a:t>	</a:t>
            </a:r>
          </a:p>
          <a:p>
            <a:pPr marL="0" indent="0">
              <a:buFontTx/>
              <a:buNone/>
              <a:defRPr/>
            </a:pPr>
            <a:endParaRPr lang="en-US">
              <a:ea typeface="+mn-ea"/>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can be used to support the delivery of the learning outcomes on anaphylaxis for the following qualifications (learning outcome 4):</a:t>
            </a:r>
          </a:p>
          <a:p>
            <a:pPr marL="171450" indent="-171450">
              <a:buFont typeface="Arial" panose="020B0604020202020204" pitchFamily="34" charset="0"/>
              <a:buChar char="•"/>
            </a:pPr>
            <a:r>
              <a:rPr lang="en-GB" b="1"/>
              <a:t>Highfield Level 3 Award in Adult Basic Life Support, Automated External Defibrillation and Management of Anaphylaxis (RQF)</a:t>
            </a:r>
          </a:p>
          <a:p>
            <a:pPr marL="0" indent="0">
              <a:buFont typeface="Arial" panose="020B0604020202020204" pitchFamily="34" charset="0"/>
              <a:buNone/>
            </a:pPr>
            <a:endParaRPr lang="en-GB" b="1"/>
          </a:p>
          <a:p>
            <a:pPr marL="0" indent="0">
              <a:buFont typeface="Arial" panose="020B0604020202020204" pitchFamily="34" charset="0"/>
              <a:buNone/>
            </a:pPr>
            <a:r>
              <a:rPr lang="en-GB" b="1"/>
              <a:t>Clinical practice</a:t>
            </a:r>
          </a:p>
          <a:p>
            <a:pPr marL="171450" indent="-171450">
              <a:buFont typeface="Arial" panose="020B0604020202020204" pitchFamily="34" charset="0"/>
              <a:buChar char="•"/>
            </a:pPr>
            <a:r>
              <a:rPr lang="en-GB" b="1"/>
              <a:t>Highfield Level 3 Award in Adult Basic Life Support and Management of Anaphylaxis in Clinical Practice (RQF)</a:t>
            </a:r>
          </a:p>
          <a:p>
            <a:endParaRPr lang="en-GB"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2322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a:t>Be able to provide first aid to a casualty with anaphylaxis</a:t>
            </a:r>
          </a:p>
          <a:p>
            <a:endParaRPr lang="en-GB"/>
          </a:p>
          <a:p>
            <a:r>
              <a:rPr lang="en-GB"/>
              <a:t>This includes the following assessment criteria:</a:t>
            </a:r>
          </a:p>
          <a:p>
            <a:pPr marL="171450" indent="-171450">
              <a:buFont typeface="Arial" panose="020B0604020202020204" pitchFamily="34" charset="0"/>
              <a:buChar char="•"/>
            </a:pPr>
            <a:r>
              <a:rPr lang="en-GB"/>
              <a:t>recognise suspected anaphylaxis</a:t>
            </a:r>
          </a:p>
          <a:p>
            <a:pPr marL="171450" indent="-171450">
              <a:buFont typeface="Arial" panose="020B0604020202020204" pitchFamily="34" charset="0"/>
              <a:buChar char="•"/>
            </a:pPr>
            <a:r>
              <a:rPr lang="en-GB"/>
              <a:t>Identify how to administer first aid for a casualty with suspected anaphylaxis  </a:t>
            </a:r>
          </a:p>
          <a:p>
            <a:pPr marL="171450" indent="-171450">
              <a:buFont typeface="Arial" panose="020B0604020202020204" pitchFamily="34" charset="0"/>
              <a:buChar char="•"/>
            </a:pPr>
            <a:r>
              <a:rPr lang="en-GB"/>
              <a:t>Demonstrate the use of a training device adrenaline auto-injector</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indent="0">
              <a:buNone/>
            </a:pPr>
            <a:r>
              <a:rPr lang="en-GB" b="0"/>
              <a:t>GE: Using an auto-injector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a:t>
            </a:r>
            <a:r>
              <a:rPr lang="en-GB" sz="1200" b="0" kern="1200" err="1">
                <a:solidFill>
                  <a:schemeClr val="tx1"/>
                </a:solidFill>
                <a:effectLst/>
                <a:latin typeface="+mn-lt"/>
                <a:ea typeface="+mn-ea"/>
                <a:cs typeface="+mn-cs"/>
              </a:rPr>
              <a:t>MCQ’s</a:t>
            </a:r>
            <a:r>
              <a:rPr lang="en-GB" sz="1200" b="0" kern="1200">
                <a:solidFill>
                  <a:schemeClr val="tx1"/>
                </a:solidFill>
                <a:effectLst/>
                <a:latin typeface="+mn-lt"/>
                <a:ea typeface="+mn-ea"/>
                <a:cs typeface="+mn-cs"/>
              </a:rPr>
              <a:t>) (formative assessment)</a:t>
            </a:r>
          </a:p>
          <a:p>
            <a:endParaRPr lang="en-GB"/>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Class question: What is anaphylaxis?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75198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Discuss each ABC (airway, breathing, circulation) symptom with real-life examples.</a:t>
            </a:r>
          </a:p>
        </p:txBody>
      </p:sp>
      <p:sp>
        <p:nvSpPr>
          <p:cNvPr id="4" name="Slide Number Placeholder 3"/>
          <p:cNvSpPr>
            <a:spLocks noGrp="1"/>
          </p:cNvSpPr>
          <p:nvPr>
            <p:ph type="sldNum" sz="quarter" idx="5"/>
          </p:nvPr>
        </p:nvSpPr>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rPr lang="en-GB"/>
              <a:t>The first-aider must be able to recognise an anaphylactic reaction and be trained to use an auto-injector. </a:t>
            </a:r>
          </a:p>
          <a:p>
            <a:endParaRPr lang="en-GB"/>
          </a:p>
          <a:p>
            <a:r>
              <a:rPr lang="en-GB" sz="1200" b="0" i="0" u="none" strike="noStrike" kern="1200" baseline="0">
                <a:solidFill>
                  <a:schemeClr val="tx1"/>
                </a:solidFill>
                <a:latin typeface="+mn-lt"/>
                <a:ea typeface="+mn-ea"/>
                <a:cs typeface="+mn-cs"/>
              </a:rPr>
              <a:t>*There is no legal problem with any person administering adrenaline using an adrenaline auto-injector if it could save someone’s life. The first-aider must be able to recognise an anaphylactic reaction and be trained to use an adrenaline auto-injector.</a:t>
            </a:r>
            <a:endParaRP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9</a:t>
            </a:fld>
            <a:endParaRPr lang="en-GB"/>
          </a:p>
        </p:txBody>
      </p:sp>
    </p:spTree>
    <p:extLst>
      <p:ext uri="{BB962C8B-B14F-4D97-AF65-F5344CB8AC3E}">
        <p14:creationId xmlns:p14="http://schemas.microsoft.com/office/powerpoint/2010/main" val="3426881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t>Group exercise: Using an auto-injector</a:t>
            </a:r>
          </a:p>
          <a:p>
            <a:pPr marL="0" indent="0">
              <a:buNone/>
            </a:pPr>
            <a:r>
              <a:rPr lang="en-GB"/>
              <a:t>Split the learners into groups for a hands-on demonstration where each learner uses a training pen on each other.</a:t>
            </a:r>
          </a:p>
          <a:p>
            <a:pPr marL="0" indent="0">
              <a:buNone/>
            </a:pPr>
            <a:endParaRPr lang="en-GB"/>
          </a:p>
          <a:p>
            <a:pPr marL="0" indent="0">
              <a:buNone/>
            </a:pPr>
            <a:r>
              <a:rPr lang="en-GB" b="1"/>
              <a:t>Important: </a:t>
            </a:r>
            <a:r>
              <a:rPr lang="en-GB" b="0"/>
              <a:t>the</a:t>
            </a:r>
            <a:r>
              <a:rPr lang="en-GB" b="1"/>
              <a:t> </a:t>
            </a:r>
            <a:r>
              <a:rPr lang="en-GB" b="0"/>
              <a:t>d</a:t>
            </a:r>
            <a:r>
              <a:rPr lang="en-GB"/>
              <a:t>emonstration must be with a training device only.</a:t>
            </a:r>
          </a:p>
          <a:p>
            <a:pPr marL="171450" indent="-171450">
              <a:buFont typeface="Arial" panose="020B0604020202020204" pitchFamily="34" charset="0"/>
              <a:buChar char="•"/>
            </a:pPr>
            <a:r>
              <a:rPr lang="en-GB"/>
              <a:t>show safe handling, remove the safety cap, press against thigh for 3 seconds</a:t>
            </a:r>
          </a:p>
          <a:p>
            <a:pPr marL="171450" indent="-171450">
              <a:buFont typeface="Arial" panose="020B0604020202020204" pitchFamily="34" charset="0"/>
              <a:buChar char="•"/>
            </a:pPr>
            <a:r>
              <a:rPr lang="en-GB"/>
              <a:t>hold in place, then massage the area lightly</a:t>
            </a:r>
          </a:p>
          <a:p>
            <a:pPr marL="171450" indent="-171450">
              <a:buFont typeface="Arial" panose="020B0604020202020204" pitchFamily="34" charset="0"/>
              <a:buChar char="•"/>
            </a:pPr>
            <a:r>
              <a:rPr lang="en-GB"/>
              <a:t>be aware of the need to administer a second dose if there is no improvement after 5 minutes</a:t>
            </a:r>
          </a:p>
          <a:p>
            <a:pPr marL="171450" indent="-171450">
              <a:buFont typeface="Arial" panose="020B0604020202020204" pitchFamily="34" charset="0"/>
              <a:buChar char="•"/>
            </a:pPr>
            <a:r>
              <a:rPr lang="en-GB"/>
              <a:t>simulated practise of drawing up a 1:1000 IM dose (if in scope)</a:t>
            </a:r>
          </a:p>
          <a:p>
            <a:pPr marL="171450" indent="-171450">
              <a:buFont typeface="Arial" panose="020B0604020202020204" pitchFamily="34" charset="0"/>
              <a:buChar char="•"/>
            </a:pPr>
            <a:r>
              <a:rPr lang="en-GB"/>
              <a:t>emphasise the safe disposal of sharps</a:t>
            </a:r>
          </a:p>
          <a:p>
            <a:pPr marL="0" indent="0">
              <a:buNone/>
            </a:pPr>
            <a:endParaRPr lang="en-GB"/>
          </a:p>
          <a:p>
            <a:r>
              <a:rPr lang="en-GB"/>
              <a:t>Ensure every learner gets a turn with a training pen. Reinforce the 3-second rule and leg placement. Use visuals for drawing adrenaline if it is within the learner's scope.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553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a:t>Group exercise: Using an auto-injector</a:t>
            </a:r>
          </a:p>
          <a:p>
            <a:pPr marL="0" indent="0">
              <a:buNone/>
            </a:pPr>
            <a:r>
              <a:rPr lang="en-GB"/>
              <a:t>Split the learners into groups for a hands-on demonstration where each learner uses a training pen on each other.</a:t>
            </a:r>
          </a:p>
          <a:p>
            <a:pPr marL="0" indent="0">
              <a:buNone/>
            </a:pPr>
            <a:endParaRPr lang="en-GB"/>
          </a:p>
          <a:p>
            <a:pPr marL="0" indent="0">
              <a:buNone/>
            </a:pPr>
            <a:r>
              <a:rPr lang="en-GB" b="1"/>
              <a:t>Important: </a:t>
            </a:r>
            <a:r>
              <a:rPr lang="en-GB" b="0"/>
              <a:t>the</a:t>
            </a:r>
            <a:r>
              <a:rPr lang="en-GB" b="1"/>
              <a:t> </a:t>
            </a:r>
            <a:r>
              <a:rPr lang="en-GB" b="0"/>
              <a:t>d</a:t>
            </a:r>
            <a:r>
              <a:rPr lang="en-GB"/>
              <a:t>emonstration must be with a training device only.</a:t>
            </a:r>
          </a:p>
          <a:p>
            <a:pPr marL="171450" indent="-171450">
              <a:buFont typeface="Arial" panose="020B0604020202020204" pitchFamily="34" charset="0"/>
              <a:buChar char="•"/>
            </a:pPr>
            <a:r>
              <a:rPr lang="en-GB"/>
              <a:t>show safe handling, remove the safety cap, press against thigh for three seconds</a:t>
            </a:r>
          </a:p>
          <a:p>
            <a:pPr marL="171450" indent="-171450">
              <a:buFont typeface="Arial" panose="020B0604020202020204" pitchFamily="34" charset="0"/>
              <a:buChar char="•"/>
            </a:pPr>
            <a:r>
              <a:rPr lang="en-GB"/>
              <a:t>hold in place, then massage the area lightly</a:t>
            </a:r>
          </a:p>
          <a:p>
            <a:pPr marL="171450" indent="-171450">
              <a:buFont typeface="Arial" panose="020B0604020202020204" pitchFamily="34" charset="0"/>
              <a:buChar char="•"/>
            </a:pPr>
            <a:r>
              <a:rPr lang="en-GB"/>
              <a:t>be aware of the need to administer a second dose if there is no improvement after five minutes</a:t>
            </a:r>
          </a:p>
          <a:p>
            <a:pPr marL="171450" indent="-171450">
              <a:buFont typeface="Arial" panose="020B0604020202020204" pitchFamily="34" charset="0"/>
              <a:buChar char="•"/>
            </a:pPr>
            <a:r>
              <a:rPr lang="en-GB"/>
              <a:t>simulated practice of drawing up a 1:1000 IM dose (if in scope)</a:t>
            </a:r>
          </a:p>
          <a:p>
            <a:pPr marL="171450" indent="-171450">
              <a:buFont typeface="Arial" panose="020B0604020202020204" pitchFamily="34" charset="0"/>
              <a:buChar char="•"/>
            </a:pPr>
            <a:r>
              <a:rPr lang="en-GB"/>
              <a:t>emphasise the safe disposal of sharps</a:t>
            </a:r>
          </a:p>
          <a:p>
            <a:pPr marL="0" indent="0">
              <a:buNone/>
            </a:pPr>
            <a:endParaRPr lang="en-GB"/>
          </a:p>
          <a:p>
            <a:r>
              <a:rPr lang="en-GB"/>
              <a:t>Ensure every learner gets a turn with a training pen. Reinforce the three-second rule and leg placement. Use visuals for drawing adrenaline if it is within the learner's scope.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B7800A-74FD-4FF8-AF6A-888BE7910F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29649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B3E6-CF37-65DB-F37A-6AB86AC6D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01CAF-CEFA-AC80-1EFF-833CB1845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E1F5-A71B-986A-92C4-4EC169B892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89AF4B-D683-E9BE-A406-86694B5BD60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2E636D-FFBC-4E43-AD87-AB0619E95754}"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pitchFamily="34" charset="0"/>
            </a:endParaRPr>
          </a:p>
        </p:txBody>
      </p:sp>
    </p:spTree>
    <p:extLst>
      <p:ext uri="{BB962C8B-B14F-4D97-AF65-F5344CB8AC3E}">
        <p14:creationId xmlns:p14="http://schemas.microsoft.com/office/powerpoint/2010/main" val="375239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573731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78127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214024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776" y="-25650"/>
            <a:ext cx="7776864" cy="934370"/>
          </a:xfrm>
          <a:prstGeom prst="rect">
            <a:avLst/>
          </a:prstGeom>
        </p:spPr>
        <p:txBody>
          <a:bodyPr anchor="ctr"/>
          <a:lstStyle>
            <a:lvl1pPr algn="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83172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2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290240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3704943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479289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80428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914058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91998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128946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0807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13755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4508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70672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2011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37650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48472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8820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58418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2103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242327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75299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4934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F2FC-CCF5-6AB8-2B33-949A8186E3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D0877D2-5677-DEE3-8044-07E3D9785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5A52CBE-FB82-1A31-6CD3-41F64C115D20}"/>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85FB214E-86E4-F25E-CC0C-F9467E843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FFC47-C1ED-5F5F-42E0-0932CFA8C8AD}"/>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526774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6BEF-CB1A-350A-8358-6E573A0AFB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CE087D-6302-7C26-9255-3B1C0639AB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068C75-D4B5-91EC-0447-5AD53B7E9FBB}"/>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2FDC1B50-6CDF-E41E-E022-2984CBC5A9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6EEAD-2B85-F12B-6B78-1295E8DF5B19}"/>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215335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9E79-BA75-6918-72B9-112EB20B34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0AFC1D-8FFC-5ACD-3FA6-C40E76919F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04E75E9-9CAE-3550-63AC-C857EC587C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4C8181-8EE2-15D0-8818-C311DF9451D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6" name="Footer Placeholder 5">
            <a:extLst>
              <a:ext uri="{FF2B5EF4-FFF2-40B4-BE49-F238E27FC236}">
                <a16:creationId xmlns:a16="http://schemas.microsoft.com/office/drawing/2014/main" id="{32DAEC46-E459-D905-B765-F5EC039FE8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1348EB-38E9-713D-B013-2C6616724BB7}"/>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448086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814206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569488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4075991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32332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967136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2E69-A1DF-0442-E1D8-47DB3613BA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AEA2C31-8F28-A443-59A8-F008D21B4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BC928-59C4-87DD-8237-DB4C58C58C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D05BE4-6503-23A6-F615-A7A611E73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BB847E-CF71-E1C5-CE6D-8F6329B032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6351BB-8F53-425D-D100-0977E3B10214}"/>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8" name="Footer Placeholder 7">
            <a:extLst>
              <a:ext uri="{FF2B5EF4-FFF2-40B4-BE49-F238E27FC236}">
                <a16:creationId xmlns:a16="http://schemas.microsoft.com/office/drawing/2014/main" id="{887B3C93-C6D1-B94F-C320-ADF3D7B6B9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94FBBB-4518-8077-D010-CD0F29171578}"/>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1212078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56945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97817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04175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4406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0592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75389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1438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1197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12417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5989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6B3-7AC7-4D71-D66E-F33ED7E0DC7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CF3AE6-45DE-DF22-E711-5099D2E980C5}"/>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4" name="Footer Placeholder 3">
            <a:extLst>
              <a:ext uri="{FF2B5EF4-FFF2-40B4-BE49-F238E27FC236}">
                <a16:creationId xmlns:a16="http://schemas.microsoft.com/office/drawing/2014/main" id="{E3DB639F-00E5-1094-81D9-FAE37C037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C73D47-F754-0DC3-7090-F57F549456AA}"/>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354781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5255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79865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4208185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085148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776" y="-25650"/>
            <a:ext cx="7776864" cy="934370"/>
          </a:xfrm>
          <a:prstGeom prst="rect">
            <a:avLst/>
          </a:prstGeom>
        </p:spPr>
        <p:txBody>
          <a:bodyPr anchor="ctr"/>
          <a:lstStyle>
            <a:lvl1pPr algn="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46728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6503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9C8FB-FBB0-52BC-D52E-92AF9897A623}"/>
              </a:ext>
            </a:extLst>
          </p:cNvPr>
          <p:cNvSpPr>
            <a:spLocks noGrp="1"/>
          </p:cNvSpPr>
          <p:nvPr>
            <p:ph type="dt" sz="half" idx="10"/>
          </p:nvPr>
        </p:nvSpPr>
        <p:spPr/>
        <p:txBody>
          <a:bodyPr/>
          <a:lstStyle/>
          <a:p>
            <a:fld id="{98092D64-4F94-4EA6-A0A0-E53BBEE3E8DA}" type="datetimeFigureOut">
              <a:rPr lang="en-GB" smtClean="0"/>
              <a:t>05/09/2025</a:t>
            </a:fld>
            <a:endParaRPr lang="en-GB"/>
          </a:p>
        </p:txBody>
      </p:sp>
      <p:sp>
        <p:nvSpPr>
          <p:cNvPr id="3" name="Footer Placeholder 2">
            <a:extLst>
              <a:ext uri="{FF2B5EF4-FFF2-40B4-BE49-F238E27FC236}">
                <a16:creationId xmlns:a16="http://schemas.microsoft.com/office/drawing/2014/main" id="{40212492-5020-089C-2618-43B7309D97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97B39B-EA64-3FE3-32DE-E654E70D31BE}"/>
              </a:ext>
            </a:extLst>
          </p:cNvPr>
          <p:cNvSpPr>
            <a:spLocks noGrp="1"/>
          </p:cNvSpPr>
          <p:nvPr>
            <p:ph type="sldNum" sz="quarter" idx="12"/>
          </p:nvPr>
        </p:nvSpPr>
        <p:spPr/>
        <p:txBody>
          <a:bodyPr/>
          <a:lstStyle/>
          <a:p>
            <a:fld id="{B24251A0-196C-4917-999B-998E9777814E}" type="slidenum">
              <a:rPr lang="en-GB" smtClean="0"/>
              <a:t>‹#›</a:t>
            </a:fld>
            <a:endParaRPr lang="en-GB"/>
          </a:p>
        </p:txBody>
      </p:sp>
    </p:spTree>
    <p:extLst>
      <p:ext uri="{BB962C8B-B14F-4D97-AF65-F5344CB8AC3E}">
        <p14:creationId xmlns:p14="http://schemas.microsoft.com/office/powerpoint/2010/main" val="2381846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E25EF8-F571-4727-95ED-E9ACDBD0FECC}" type="datetimeFigureOut">
              <a:rPr lang="en-GB">
                <a:solidFill>
                  <a:prstClr val="black"/>
                </a:solidFill>
              </a:rPr>
              <a:pPr/>
              <a:t>05/09/2025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E65B27A-070F-4055-AAD4-4B7ABD2EAEC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00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EBB-FBDF-0EA4-321F-631DE0781E71}"/>
              </a:ext>
            </a:extLst>
          </p:cNvPr>
          <p:cNvSpPr>
            <a:spLocks noGrp="1"/>
          </p:cNvSpPr>
          <p:nvPr>
            <p:ph type="title"/>
          </p:nvPr>
        </p:nvSpPr>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372ECE-94A2-52A1-E8C5-47597F2A92DA}"/>
              </a:ext>
            </a:extLst>
          </p:cNvPr>
          <p:cNvSpPr>
            <a:spLocks noGrp="1"/>
          </p:cNvSpPr>
          <p:nvPr>
            <p:ph idx="1"/>
          </p:nvPr>
        </p:nvSpPr>
        <p:spPr/>
        <p:txBody>
          <a:bodyPr>
            <a:normAutofit/>
          </a:bodyPr>
          <a:lstStyle>
            <a:lvl1pPr>
              <a:defRPr sz="22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C75A66ED-7CCE-F556-F9E0-D9D80E320431}"/>
              </a:ext>
            </a:extLst>
          </p:cNvPr>
          <p:cNvSpPr>
            <a:spLocks noGrp="1"/>
          </p:cNvSpPr>
          <p:nvPr>
            <p:ph type="sldNum" sz="quarter" idx="10"/>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1713037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87793-B409-15AF-B40D-8C6741A584DE}"/>
              </a:ext>
            </a:extLst>
          </p:cNvPr>
          <p:cNvSpPr>
            <a:spLocks noGrp="1"/>
          </p:cNvSpPr>
          <p:nvPr>
            <p:ph type="dt" sz="half" idx="10"/>
          </p:nvPr>
        </p:nvSpPr>
        <p:spPr>
          <a:xfrm>
            <a:off x="838200" y="6356350"/>
            <a:ext cx="2743200" cy="365125"/>
          </a:xfrm>
          <a:prstGeom prst="rect">
            <a:avLst/>
          </a:prstGeom>
        </p:spPr>
        <p:txBody>
          <a:bodyPr/>
          <a:lstStyle/>
          <a:p>
            <a:fld id="{126895CF-B689-436A-8742-DB10F2424E70}" type="datetimeFigureOut">
              <a:rPr lang="en-GB" smtClean="0"/>
              <a:t>05/09/2025</a:t>
            </a:fld>
            <a:endParaRPr lang="en-GB"/>
          </a:p>
        </p:txBody>
      </p:sp>
      <p:sp>
        <p:nvSpPr>
          <p:cNvPr id="3" name="Footer Placeholder 2">
            <a:extLst>
              <a:ext uri="{FF2B5EF4-FFF2-40B4-BE49-F238E27FC236}">
                <a16:creationId xmlns:a16="http://schemas.microsoft.com/office/drawing/2014/main" id="{C370DBFF-D5DB-044D-1529-B306E87C1B9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6AC7005-15F3-3717-2797-25DC6328F03B}"/>
              </a:ext>
            </a:extLst>
          </p:cNvPr>
          <p:cNvSpPr>
            <a:spLocks noGrp="1"/>
          </p:cNvSpPr>
          <p:nvPr>
            <p:ph type="sldNum" sz="quarter" idx="12"/>
          </p:nvPr>
        </p:nvSpPr>
        <p:spPr/>
        <p:txBody>
          <a:bodyPr/>
          <a:lstStyle/>
          <a:p>
            <a:fld id="{7ACB1920-A896-41DC-AF3A-2CE65C1F9E82}" type="slidenum">
              <a:rPr lang="en-GB" smtClean="0"/>
              <a:t>‹#›</a:t>
            </a:fld>
            <a:endParaRPr lang="en-GB"/>
          </a:p>
        </p:txBody>
      </p:sp>
    </p:spTree>
    <p:extLst>
      <p:ext uri="{BB962C8B-B14F-4D97-AF65-F5344CB8AC3E}">
        <p14:creationId xmlns:p14="http://schemas.microsoft.com/office/powerpoint/2010/main" val="336580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 Target="../slides/slide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 Target="../slides/slid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sv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slide" Target="../slides/slide73.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17" Type="http://schemas.openxmlformats.org/officeDocument/2006/relationships/image" Target="../media/image2.sv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 Target="../slides/slide7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 Target="../slides/slide7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2.sv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 Target="../slides/slide86.xml"/><Relationship Id="rId5" Type="http://schemas.openxmlformats.org/officeDocument/2006/relationships/slideLayout" Target="../slideLayouts/slideLayout36.xml"/><Relationship Id="rId10" Type="http://schemas.openxmlformats.org/officeDocument/2006/relationships/slide" Target="../slides/slide88.xml"/><Relationship Id="rId4" Type="http://schemas.openxmlformats.org/officeDocument/2006/relationships/slideLayout" Target="../slideLayouts/slideLayout35.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2.sv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png"/><Relationship Id="rId5" Type="http://schemas.openxmlformats.org/officeDocument/2006/relationships/slide" Target="../slides/slide86.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17" Type="http://schemas.openxmlformats.org/officeDocument/2006/relationships/image" Target="../media/image2.svg"/><Relationship Id="rId2" Type="http://schemas.openxmlformats.org/officeDocument/2006/relationships/slideLayout" Target="../slideLayouts/slideLayout42.xml"/><Relationship Id="rId16"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 Target="../slides/slide86.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 Target="../slides/slide88.xml"/></Relationships>
</file>

<file path=ppt/slideMasters/_rels/slideMaster9.xml.rels><?xml version="1.0" encoding="UTF-8" standalone="yes"?>
<Relationships xmlns="http://schemas.openxmlformats.org/package/2006/relationships"><Relationship Id="rId8" Type="http://schemas.openxmlformats.org/officeDocument/2006/relationships/slide" Target="../slides/slide86.xml"/><Relationship Id="rId3" Type="http://schemas.openxmlformats.org/officeDocument/2006/relationships/slideLayout" Target="../slideLayouts/slideLayout54.xml"/><Relationship Id="rId7" Type="http://schemas.openxmlformats.org/officeDocument/2006/relationships/slide" Target="../slides/slide8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3.png"/><Relationship Id="rId5" Type="http://schemas.openxmlformats.org/officeDocument/2006/relationships/theme" Target="../theme/theme9.xml"/><Relationship Id="rId10" Type="http://schemas.openxmlformats.org/officeDocument/2006/relationships/image" Target="../media/image2.sv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03B3D301-27E5-AC37-3DEE-905648EC2456}"/>
              </a:ext>
            </a:extLst>
          </p:cNvPr>
          <p:cNvGrpSpPr/>
          <p:nvPr userDrawn="1"/>
        </p:nvGrpSpPr>
        <p:grpSpPr>
          <a:xfrm>
            <a:off x="5658939" y="6358776"/>
            <a:ext cx="259230" cy="259230"/>
            <a:chOff x="5658939" y="6358776"/>
            <a:chExt cx="259230" cy="259230"/>
          </a:xfrm>
        </p:grpSpPr>
        <p:sp>
          <p:nvSpPr>
            <p:cNvPr id="10" name="Rounded Rectangle 38">
              <a:hlinkClick r:id="" action="ppaction://hlinkshowjump?jump=previousslide"/>
              <a:extLst>
                <a:ext uri="{FF2B5EF4-FFF2-40B4-BE49-F238E27FC236}">
                  <a16:creationId xmlns:a16="http://schemas.microsoft.com/office/drawing/2014/main" id="{1DCC041D-9B1E-1136-6113-7324AACA84DD}"/>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075B460C-236C-D62D-95BB-9E43897AA18E}"/>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2" name="Rounded Rectangle 40">
            <a:hlinkClick r:id="rId9" action="ppaction://hlinksldjump"/>
            <a:extLst>
              <a:ext uri="{FF2B5EF4-FFF2-40B4-BE49-F238E27FC236}">
                <a16:creationId xmlns:a16="http://schemas.microsoft.com/office/drawing/2014/main" id="{AC022EBC-EA77-2626-D2F3-CA7045040D9F}"/>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8B56C96-7D64-53B7-4429-C6D894F54D33}"/>
              </a:ext>
            </a:extLst>
          </p:cNvPr>
          <p:cNvGrpSpPr/>
          <p:nvPr userDrawn="1"/>
        </p:nvGrpSpPr>
        <p:grpSpPr>
          <a:xfrm>
            <a:off x="6266606" y="6359672"/>
            <a:ext cx="259230" cy="259230"/>
            <a:chOff x="6266606" y="6359672"/>
            <a:chExt cx="259230" cy="259230"/>
          </a:xfrm>
        </p:grpSpPr>
        <p:sp>
          <p:nvSpPr>
            <p:cNvPr id="14" name="Rounded Rectangle 34">
              <a:hlinkClick r:id="" action="ppaction://hlinkshowjump?jump=nextslide"/>
              <a:extLst>
                <a:ext uri="{FF2B5EF4-FFF2-40B4-BE49-F238E27FC236}">
                  <a16:creationId xmlns:a16="http://schemas.microsoft.com/office/drawing/2014/main" id="{6B57D63F-F29B-24A8-B450-8F1AACA9FCFC}"/>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8" descr="End with solid fill">
              <a:hlinkClick r:id="" action="ppaction://hlinkshowjump?jump=nextslide"/>
              <a:extLst>
                <a:ext uri="{FF2B5EF4-FFF2-40B4-BE49-F238E27FC236}">
                  <a16:creationId xmlns:a16="http://schemas.microsoft.com/office/drawing/2014/main" id="{4F10FF15-7188-3FFB-6B8E-00CBADB2447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16" name="Graphic 15" descr="Home with solid fill">
            <a:hlinkClick r:id="" action="ppaction://noaction"/>
            <a:extLst>
              <a:ext uri="{FF2B5EF4-FFF2-40B4-BE49-F238E27FC236}">
                <a16:creationId xmlns:a16="http://schemas.microsoft.com/office/drawing/2014/main" id="{A7E3BFCC-7B21-0B38-191E-8D133CE49DB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78666" y="6360596"/>
            <a:ext cx="239965" cy="239966"/>
          </a:xfrm>
          <a:prstGeom prst="rect">
            <a:avLst/>
          </a:prstGeom>
        </p:spPr>
      </p:pic>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199845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9"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70BE6008-EDE3-1C44-6A43-8EBC47F9978C}"/>
              </a:ext>
            </a:extLst>
          </p:cNvPr>
          <p:cNvGrpSpPr/>
          <p:nvPr userDrawn="1"/>
        </p:nvGrpSpPr>
        <p:grpSpPr>
          <a:xfrm>
            <a:off x="5658939" y="6358776"/>
            <a:ext cx="866897" cy="260126"/>
            <a:chOff x="5658939" y="6358776"/>
            <a:chExt cx="866897" cy="260126"/>
          </a:xfrm>
          <a:solidFill>
            <a:srgbClr val="000000"/>
          </a:solidFill>
        </p:grpSpPr>
        <p:grpSp>
          <p:nvGrpSpPr>
            <p:cNvPr id="9" name="Group 8">
              <a:extLst>
                <a:ext uri="{FF2B5EF4-FFF2-40B4-BE49-F238E27FC236}">
                  <a16:creationId xmlns:a16="http://schemas.microsoft.com/office/drawing/2014/main" id="{640986BB-F065-53A6-34C3-99C6A5805352}"/>
                </a:ext>
              </a:extLst>
            </p:cNvPr>
            <p:cNvGrpSpPr/>
            <p:nvPr/>
          </p:nvGrpSpPr>
          <p:grpSpPr>
            <a:xfrm>
              <a:off x="5658939" y="6358776"/>
              <a:ext cx="866897" cy="260126"/>
              <a:chOff x="5931983" y="6394283"/>
              <a:chExt cx="1094170" cy="328323"/>
            </a:xfrm>
            <a:grpFill/>
          </p:grpSpPr>
          <p:grpSp>
            <p:nvGrpSpPr>
              <p:cNvPr id="11" name="Group 10">
                <a:extLst>
                  <a:ext uri="{FF2B5EF4-FFF2-40B4-BE49-F238E27FC236}">
                    <a16:creationId xmlns:a16="http://schemas.microsoft.com/office/drawing/2014/main" id="{2FFBF5A1-D659-9432-B8EB-EAEA7388A872}"/>
                  </a:ext>
                </a:extLst>
              </p:cNvPr>
              <p:cNvGrpSpPr/>
              <p:nvPr userDrawn="1"/>
            </p:nvGrpSpPr>
            <p:grpSpPr>
              <a:xfrm>
                <a:off x="5931983" y="6394283"/>
                <a:ext cx="708613" cy="327192"/>
                <a:chOff x="10889257" y="6367102"/>
                <a:chExt cx="708613" cy="327192"/>
              </a:xfrm>
              <a:grpFill/>
            </p:grpSpPr>
            <p:sp>
              <p:nvSpPr>
                <p:cNvPr id="14" name="Rounded Rectangle 38">
                  <a:extLst>
                    <a:ext uri="{FF2B5EF4-FFF2-40B4-BE49-F238E27FC236}">
                      <a16:creationId xmlns:a16="http://schemas.microsoft.com/office/drawing/2014/main" id="{267D587B-FC85-0B6A-0585-DE806D2D945D}"/>
                    </a:ext>
                  </a:extLst>
                </p:cNvPr>
                <p:cNvSpPr/>
                <p:nvPr userDrawn="1"/>
              </p:nvSpPr>
              <p:spPr>
                <a:xfrm>
                  <a:off x="10889257" y="6367102"/>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8" descr="End with solid fill">
                  <a:extLst>
                    <a:ext uri="{FF2B5EF4-FFF2-40B4-BE49-F238E27FC236}">
                      <a16:creationId xmlns:a16="http://schemas.microsoft.com/office/drawing/2014/main" id="{433D16ED-BDAE-400E-96EF-718EE56804C7}"/>
                    </a:ext>
                  </a:extLst>
                </p:cNvPr>
                <p:cNvSpPr/>
                <p:nvPr/>
              </p:nvSpPr>
              <p:spPr>
                <a:xfrm rot="10800000">
                  <a:off x="10977575" y="6422980"/>
                  <a:ext cx="113488" cy="215435"/>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sp>
              <p:nvSpPr>
                <p:cNvPr id="16" name="Rounded Rectangle 40">
                  <a:extLst>
                    <a:ext uri="{FF2B5EF4-FFF2-40B4-BE49-F238E27FC236}">
                      <a16:creationId xmlns:a16="http://schemas.microsoft.com/office/drawing/2014/main" id="{F7450E2B-D218-FCBE-843C-25A43426E157}"/>
                    </a:ext>
                  </a:extLst>
                </p:cNvPr>
                <p:cNvSpPr/>
                <p:nvPr userDrawn="1"/>
              </p:nvSpPr>
              <p:spPr>
                <a:xfrm>
                  <a:off x="11270678" y="6367102"/>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ounded Rectangle 34">
                <a:extLst>
                  <a:ext uri="{FF2B5EF4-FFF2-40B4-BE49-F238E27FC236}">
                    <a16:creationId xmlns:a16="http://schemas.microsoft.com/office/drawing/2014/main" id="{BB801513-3BEB-280F-E4EE-D0388D8361AF}"/>
                  </a:ext>
                </a:extLst>
              </p:cNvPr>
              <p:cNvSpPr/>
              <p:nvPr userDrawn="1"/>
            </p:nvSpPr>
            <p:spPr>
              <a:xfrm rot="10800000">
                <a:off x="6698961" y="6395414"/>
                <a:ext cx="327192" cy="32719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8" descr="End with solid fill">
                <a:extLst>
                  <a:ext uri="{FF2B5EF4-FFF2-40B4-BE49-F238E27FC236}">
                    <a16:creationId xmlns:a16="http://schemas.microsoft.com/office/drawing/2014/main" id="{95384A4D-C6A6-746E-549E-A04F9F10CC92}"/>
                  </a:ext>
                </a:extLst>
              </p:cNvPr>
              <p:cNvSpPr/>
              <p:nvPr userDrawn="1"/>
            </p:nvSpPr>
            <p:spPr>
              <a:xfrm>
                <a:off x="6811991" y="6451292"/>
                <a:ext cx="113488" cy="215435"/>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10" name="Graphic 9" descr="Home with solid fill">
              <a:hlinkClick r:id="" action="ppaction://noaction"/>
              <a:extLst>
                <a:ext uri="{FF2B5EF4-FFF2-40B4-BE49-F238E27FC236}">
                  <a16:creationId xmlns:a16="http://schemas.microsoft.com/office/drawing/2014/main" id="{EB29C7B1-2E8E-A922-B547-565AB3721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8666" y="6360596"/>
              <a:ext cx="239965" cy="239966"/>
            </a:xfrm>
            <a:prstGeom prst="rect">
              <a:avLst/>
            </a:prstGeom>
          </p:spPr>
        </p:pic>
      </p:gr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1254718572"/>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8" name="Group 7">
            <a:extLst>
              <a:ext uri="{FF2B5EF4-FFF2-40B4-BE49-F238E27FC236}">
                <a16:creationId xmlns:a16="http://schemas.microsoft.com/office/drawing/2014/main" id="{06F6788D-BA00-7645-BB51-837C62270A65}"/>
              </a:ext>
            </a:extLst>
          </p:cNvPr>
          <p:cNvGrpSpPr/>
          <p:nvPr userDrawn="1"/>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5C7CF4D2-514B-E50D-F6C7-5F8635F58859}"/>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23B71B29-D1CC-3CDF-29D0-BF423640676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9" name="Rounded Rectangle 40">
            <a:hlinkClick r:id="rId7" action="ppaction://hlinksldjump"/>
            <a:extLst>
              <a:ext uri="{FF2B5EF4-FFF2-40B4-BE49-F238E27FC236}">
                <a16:creationId xmlns:a16="http://schemas.microsoft.com/office/drawing/2014/main" id="{EC018AC6-1FFF-1E51-2D3D-116F84F00F0C}"/>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7C17DBC-3BA9-0DE2-71EE-DE5D371B0891}"/>
              </a:ext>
            </a:extLst>
          </p:cNvPr>
          <p:cNvGrpSpPr/>
          <p:nvPr userDrawn="1"/>
        </p:nvGrpSpPr>
        <p:grpSpPr>
          <a:xfrm>
            <a:off x="6266606" y="6359672"/>
            <a:ext cx="259230" cy="259230"/>
            <a:chOff x="6266606" y="6359672"/>
            <a:chExt cx="259230" cy="259230"/>
          </a:xfrm>
        </p:grpSpPr>
        <p:sp>
          <p:nvSpPr>
            <p:cNvPr id="21" name="Rounded Rectangle 34">
              <a:hlinkClick r:id="" action="ppaction://hlinkshowjump?jump=nextslide"/>
              <a:extLst>
                <a:ext uri="{FF2B5EF4-FFF2-40B4-BE49-F238E27FC236}">
                  <a16:creationId xmlns:a16="http://schemas.microsoft.com/office/drawing/2014/main" id="{3B705DB2-A3F9-EF6F-6D68-2A8FA69970F6}"/>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18" descr="End with solid fill">
              <a:hlinkClick r:id="" action="ppaction://hlinkshowjump?jump=nextslide"/>
              <a:extLst>
                <a:ext uri="{FF2B5EF4-FFF2-40B4-BE49-F238E27FC236}">
                  <a16:creationId xmlns:a16="http://schemas.microsoft.com/office/drawing/2014/main" id="{249BE70E-E27B-B719-DE0D-96DBF157E5A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3" name="Graphic 22" descr="Home with solid fill">
            <a:hlinkClick r:id="" action="ppaction://noaction"/>
            <a:extLst>
              <a:ext uri="{FF2B5EF4-FFF2-40B4-BE49-F238E27FC236}">
                <a16:creationId xmlns:a16="http://schemas.microsoft.com/office/drawing/2014/main" id="{748F09B0-19E5-48FA-C7E8-09E742FDF78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866285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27" name="Group 26">
            <a:extLst>
              <a:ext uri="{FF2B5EF4-FFF2-40B4-BE49-F238E27FC236}">
                <a16:creationId xmlns:a16="http://schemas.microsoft.com/office/drawing/2014/main" id="{7E831757-D900-ABD1-EFC4-DA9FFC1E6B85}"/>
              </a:ext>
            </a:extLst>
          </p:cNvPr>
          <p:cNvGrpSpPr/>
          <p:nvPr userDrawn="1"/>
        </p:nvGrpSpPr>
        <p:grpSpPr>
          <a:xfrm>
            <a:off x="5658939" y="6358776"/>
            <a:ext cx="259230" cy="259230"/>
            <a:chOff x="5658939" y="6358776"/>
            <a:chExt cx="259230" cy="259230"/>
          </a:xfrm>
        </p:grpSpPr>
        <p:sp>
          <p:nvSpPr>
            <p:cNvPr id="28" name="Rounded Rectangle 38">
              <a:extLst>
                <a:ext uri="{FF2B5EF4-FFF2-40B4-BE49-F238E27FC236}">
                  <a16:creationId xmlns:a16="http://schemas.microsoft.com/office/drawing/2014/main" id="{4426E23D-4527-CF72-629A-ED1E8AB8782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raphic 18" descr="End with solid fill">
              <a:hlinkClick r:id="" action="ppaction://hlinkshowjump?jump=previousslide"/>
              <a:extLst>
                <a:ext uri="{FF2B5EF4-FFF2-40B4-BE49-F238E27FC236}">
                  <a16:creationId xmlns:a16="http://schemas.microsoft.com/office/drawing/2014/main" id="{233928C6-A680-45DA-CF2F-A9A72A1FDE6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0" name="Rounded Rectangle 40">
            <a:extLst>
              <a:ext uri="{FF2B5EF4-FFF2-40B4-BE49-F238E27FC236}">
                <a16:creationId xmlns:a16="http://schemas.microsoft.com/office/drawing/2014/main" id="{C549F70E-4A8B-3F9C-D652-D4FD3714D362}"/>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A63697A-C619-0A17-E521-E2FF9BC5ED7F}"/>
              </a:ext>
            </a:extLst>
          </p:cNvPr>
          <p:cNvGrpSpPr/>
          <p:nvPr userDrawn="1"/>
        </p:nvGrpSpPr>
        <p:grpSpPr>
          <a:xfrm>
            <a:off x="6266606" y="6359672"/>
            <a:ext cx="259230" cy="259230"/>
            <a:chOff x="6266606" y="6359672"/>
            <a:chExt cx="259230" cy="259230"/>
          </a:xfrm>
        </p:grpSpPr>
        <p:sp>
          <p:nvSpPr>
            <p:cNvPr id="32" name="Rounded Rectangle 34">
              <a:extLst>
                <a:ext uri="{FF2B5EF4-FFF2-40B4-BE49-F238E27FC236}">
                  <a16:creationId xmlns:a16="http://schemas.microsoft.com/office/drawing/2014/main" id="{8692878C-59C6-F4AA-F33C-73FB58C37D30}"/>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raphic 18" descr="End with solid fill">
              <a:hlinkClick r:id="" action="ppaction://hlinkshowjump?jump=nextslide"/>
              <a:extLst>
                <a:ext uri="{FF2B5EF4-FFF2-40B4-BE49-F238E27FC236}">
                  <a16:creationId xmlns:a16="http://schemas.microsoft.com/office/drawing/2014/main" id="{C4C8EAA9-43D8-312E-B48B-50BCBACB50CB}"/>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34" name="Graphic 33" descr="Home with solid fill">
            <a:hlinkClick r:id="rId10" action="ppaction://hlinksldjump"/>
            <a:extLst>
              <a:ext uri="{FF2B5EF4-FFF2-40B4-BE49-F238E27FC236}">
                <a16:creationId xmlns:a16="http://schemas.microsoft.com/office/drawing/2014/main" id="{B2837110-4375-DC0C-E047-F12A149AE4A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425651054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
        <p:nvSpPr>
          <p:cNvPr id="7" name="Slide Number Placeholder 5">
            <a:extLst>
              <a:ext uri="{FF2B5EF4-FFF2-40B4-BE49-F238E27FC236}">
                <a16:creationId xmlns:a16="http://schemas.microsoft.com/office/drawing/2014/main" id="{1A5B0831-09FC-F0E4-D63E-7F145F71E7F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811271F6-5750-3637-F1F1-CB0617D5351C}"/>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lide Number Placeholder 5">
            <a:extLst>
              <a:ext uri="{FF2B5EF4-FFF2-40B4-BE49-F238E27FC236}">
                <a16:creationId xmlns:a16="http://schemas.microsoft.com/office/drawing/2014/main" id="{A69AE205-896D-4AB9-F7D4-B29F7B649E00}"/>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1ECD627-DB02-677C-3BEA-074B443F2B5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9" name="Group 8">
            <a:extLst>
              <a:ext uri="{FF2B5EF4-FFF2-40B4-BE49-F238E27FC236}">
                <a16:creationId xmlns:a16="http://schemas.microsoft.com/office/drawing/2014/main" id="{EB1C5CF3-9050-BB91-B709-E427216AE276}"/>
              </a:ext>
            </a:extLst>
          </p:cNvPr>
          <p:cNvGrpSpPr/>
          <p:nvPr userDrawn="1"/>
        </p:nvGrpSpPr>
        <p:grpSpPr>
          <a:xfrm>
            <a:off x="5658939" y="6358776"/>
            <a:ext cx="259230" cy="259230"/>
            <a:chOff x="5658939" y="6358776"/>
            <a:chExt cx="259230" cy="259230"/>
          </a:xfrm>
        </p:grpSpPr>
        <p:sp>
          <p:nvSpPr>
            <p:cNvPr id="10" name="Rounded Rectangle 38">
              <a:hlinkClick r:id="" action="ppaction://hlinkshowjump?jump=previousslide"/>
              <a:extLst>
                <a:ext uri="{FF2B5EF4-FFF2-40B4-BE49-F238E27FC236}">
                  <a16:creationId xmlns:a16="http://schemas.microsoft.com/office/drawing/2014/main" id="{D2095E5F-87DF-6BCF-79CC-A24C74A40913}"/>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8" descr="End with solid fill">
              <a:hlinkClick r:id="" action="ppaction://hlinkshowjump?jump=previousslide"/>
              <a:extLst>
                <a:ext uri="{FF2B5EF4-FFF2-40B4-BE49-F238E27FC236}">
                  <a16:creationId xmlns:a16="http://schemas.microsoft.com/office/drawing/2014/main" id="{98737E87-6695-5830-5694-AF2D34F5C5EC}"/>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2" name="Rounded Rectangle 40">
            <a:hlinkClick r:id="rId14" action="ppaction://hlinksldjump"/>
            <a:extLst>
              <a:ext uri="{FF2B5EF4-FFF2-40B4-BE49-F238E27FC236}">
                <a16:creationId xmlns:a16="http://schemas.microsoft.com/office/drawing/2014/main" id="{D0778D45-E973-4ED4-277E-0D97AAC55247}"/>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0C7E729-BA9B-43CF-ABD9-11E9F698F369}"/>
              </a:ext>
            </a:extLst>
          </p:cNvPr>
          <p:cNvGrpSpPr/>
          <p:nvPr userDrawn="1"/>
        </p:nvGrpSpPr>
        <p:grpSpPr>
          <a:xfrm>
            <a:off x="6266606" y="6359672"/>
            <a:ext cx="259230" cy="259230"/>
            <a:chOff x="6266606" y="6359672"/>
            <a:chExt cx="259230" cy="259230"/>
          </a:xfrm>
        </p:grpSpPr>
        <p:sp>
          <p:nvSpPr>
            <p:cNvPr id="24" name="Rounded Rectangle 34">
              <a:hlinkClick r:id="" action="ppaction://hlinkshowjump?jump=nextslide"/>
              <a:extLst>
                <a:ext uri="{FF2B5EF4-FFF2-40B4-BE49-F238E27FC236}">
                  <a16:creationId xmlns:a16="http://schemas.microsoft.com/office/drawing/2014/main" id="{A1FDBF21-A34C-D7EC-ADDD-A23D768B9937}"/>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18" descr="End with solid fill">
              <a:hlinkClick r:id="" action="ppaction://hlinkshowjump?jump=nextslide"/>
              <a:extLst>
                <a:ext uri="{FF2B5EF4-FFF2-40B4-BE49-F238E27FC236}">
                  <a16:creationId xmlns:a16="http://schemas.microsoft.com/office/drawing/2014/main" id="{A712A20E-6D86-686D-5CD0-221C5AD49815}"/>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6" name="Graphic 25" descr="Home with solid fill">
            <a:hlinkClick r:id="rId15" action="ppaction://hlinksldjump"/>
            <a:extLst>
              <a:ext uri="{FF2B5EF4-FFF2-40B4-BE49-F238E27FC236}">
                <a16:creationId xmlns:a16="http://schemas.microsoft.com/office/drawing/2014/main" id="{40A5389D-6A7B-4E8B-D102-44253DAABEC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30840122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4572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C7B72-0605-B312-B687-69CB6E36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615B37-C6C5-7F23-3E7A-3F149CBDF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8DFCF-52F9-E143-C601-637F45CC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92D64-4F94-4EA6-A0A0-E53BBEE3E8DA}" type="datetimeFigureOut">
              <a:rPr lang="en-GB" smtClean="0"/>
              <a:t>05/09/2025</a:t>
            </a:fld>
            <a:endParaRPr lang="en-GB"/>
          </a:p>
        </p:txBody>
      </p:sp>
      <p:sp>
        <p:nvSpPr>
          <p:cNvPr id="5" name="Footer Placeholder 4">
            <a:extLst>
              <a:ext uri="{FF2B5EF4-FFF2-40B4-BE49-F238E27FC236}">
                <a16:creationId xmlns:a16="http://schemas.microsoft.com/office/drawing/2014/main" id="{3AC3E0C7-210C-EAD7-388F-E3F98C82A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B35128-A926-9B5C-3562-2613DBEF2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251A0-196C-4917-999B-998E9777814E}" type="slidenum">
              <a:rPr lang="en-GB" smtClean="0"/>
              <a:t>‹#›</a:t>
            </a:fld>
            <a:endParaRPr lang="en-GB"/>
          </a:p>
        </p:txBody>
      </p:sp>
      <p:sp>
        <p:nvSpPr>
          <p:cNvPr id="7" name="Slide Number Placeholder 5">
            <a:extLst>
              <a:ext uri="{FF2B5EF4-FFF2-40B4-BE49-F238E27FC236}">
                <a16:creationId xmlns:a16="http://schemas.microsoft.com/office/drawing/2014/main" id="{6F461236-73DA-1A0F-305C-C76A5407031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8" name="Rectangle 7">
            <a:extLst>
              <a:ext uri="{FF2B5EF4-FFF2-40B4-BE49-F238E27FC236}">
                <a16:creationId xmlns:a16="http://schemas.microsoft.com/office/drawing/2014/main" id="{C3FDAD77-FCF1-B47C-B2DD-CEFC9FE6F8C6}"/>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8C21A9D0-1363-BA2B-315F-996CBB4DD00C}"/>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A6070A9-F7B2-A13B-EB9E-37DEB58B14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19" name="Group 18">
            <a:extLst>
              <a:ext uri="{FF2B5EF4-FFF2-40B4-BE49-F238E27FC236}">
                <a16:creationId xmlns:a16="http://schemas.microsoft.com/office/drawing/2014/main" id="{96A4F71C-E6C0-E897-4D25-6607B12A606E}"/>
              </a:ext>
            </a:extLst>
          </p:cNvPr>
          <p:cNvGrpSpPr/>
          <p:nvPr userDrawn="1"/>
        </p:nvGrpSpPr>
        <p:grpSpPr>
          <a:xfrm>
            <a:off x="5658939" y="6358776"/>
            <a:ext cx="259230" cy="259230"/>
            <a:chOff x="5658939" y="6358776"/>
            <a:chExt cx="259230" cy="259230"/>
          </a:xfrm>
        </p:grpSpPr>
        <p:sp>
          <p:nvSpPr>
            <p:cNvPr id="20" name="Rounded Rectangle 38">
              <a:hlinkClick r:id="" action="ppaction://hlinkshowjump?jump=previousslide"/>
              <a:extLst>
                <a:ext uri="{FF2B5EF4-FFF2-40B4-BE49-F238E27FC236}">
                  <a16:creationId xmlns:a16="http://schemas.microsoft.com/office/drawing/2014/main" id="{96648F40-8A7C-3F7A-0C05-EF3F3948EB9A}"/>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raphic 18" descr="End with solid fill">
              <a:hlinkClick r:id="" action="ppaction://hlinkshowjump?jump=previousslide"/>
              <a:extLst>
                <a:ext uri="{FF2B5EF4-FFF2-40B4-BE49-F238E27FC236}">
                  <a16:creationId xmlns:a16="http://schemas.microsoft.com/office/drawing/2014/main" id="{3EA69A2B-9683-4B9C-76FF-243D23D0F1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2" name="Rounded Rectangle 40">
            <a:hlinkClick r:id="rId10" action="ppaction://hlinksldjump"/>
            <a:extLst>
              <a:ext uri="{FF2B5EF4-FFF2-40B4-BE49-F238E27FC236}">
                <a16:creationId xmlns:a16="http://schemas.microsoft.com/office/drawing/2014/main" id="{73A3872A-DDD7-71AB-7B6B-7FFD9125B345}"/>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2A6D21C-E97F-3CA3-3BC6-00FEBA05EABE}"/>
              </a:ext>
            </a:extLst>
          </p:cNvPr>
          <p:cNvGrpSpPr/>
          <p:nvPr userDrawn="1"/>
        </p:nvGrpSpPr>
        <p:grpSpPr>
          <a:xfrm>
            <a:off x="6266606" y="6359672"/>
            <a:ext cx="259230" cy="259230"/>
            <a:chOff x="6266606" y="6359672"/>
            <a:chExt cx="259230" cy="259230"/>
          </a:xfrm>
        </p:grpSpPr>
        <p:sp>
          <p:nvSpPr>
            <p:cNvPr id="24" name="Rounded Rectangle 34">
              <a:hlinkClick r:id="" action="ppaction://hlinkshowjump?jump=nextslide"/>
              <a:extLst>
                <a:ext uri="{FF2B5EF4-FFF2-40B4-BE49-F238E27FC236}">
                  <a16:creationId xmlns:a16="http://schemas.microsoft.com/office/drawing/2014/main" id="{B2C59CD4-5E3A-7C3F-CA84-D95E2AD8C95A}"/>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18" descr="End with solid fill">
              <a:hlinkClick r:id="" action="ppaction://hlinkshowjump?jump=nextslide"/>
              <a:extLst>
                <a:ext uri="{FF2B5EF4-FFF2-40B4-BE49-F238E27FC236}">
                  <a16:creationId xmlns:a16="http://schemas.microsoft.com/office/drawing/2014/main" id="{1DC3A845-8E79-86E8-3074-2A48115C8204}"/>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6" name="Graphic 25" descr="Home with solid fill">
            <a:hlinkClick r:id="rId11" action="ppaction://hlinksldjump"/>
            <a:extLst>
              <a:ext uri="{FF2B5EF4-FFF2-40B4-BE49-F238E27FC236}">
                <a16:creationId xmlns:a16="http://schemas.microsoft.com/office/drawing/2014/main" id="{7BA77842-D84B-2CA8-D800-B8262AB48DC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9442305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4" name="Group 3">
            <a:extLst>
              <a:ext uri="{FF2B5EF4-FFF2-40B4-BE49-F238E27FC236}">
                <a16:creationId xmlns:a16="http://schemas.microsoft.com/office/drawing/2014/main" id="{B157E6B0-ADAA-6160-37F7-984E8032FE68}"/>
              </a:ext>
            </a:extLst>
          </p:cNvPr>
          <p:cNvGrpSpPr/>
          <p:nvPr userDrawn="1"/>
        </p:nvGrpSpPr>
        <p:grpSpPr>
          <a:xfrm>
            <a:off x="5658939" y="6358776"/>
            <a:ext cx="259230" cy="259230"/>
            <a:chOff x="5658939" y="6358776"/>
            <a:chExt cx="259230" cy="259230"/>
          </a:xfrm>
        </p:grpSpPr>
        <p:sp>
          <p:nvSpPr>
            <p:cNvPr id="5" name="Rounded Rectangle 38">
              <a:hlinkClick r:id="" action="ppaction://hlinkshowjump?jump=previousslide"/>
              <a:extLst>
                <a:ext uri="{FF2B5EF4-FFF2-40B4-BE49-F238E27FC236}">
                  <a16:creationId xmlns:a16="http://schemas.microsoft.com/office/drawing/2014/main" id="{7D439ECC-31FF-6963-32F3-B447F9928E41}"/>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raphic 18" descr="End with solid fill">
              <a:hlinkClick r:id="" action="ppaction://hlinkshowjump?jump=previousslide"/>
              <a:extLst>
                <a:ext uri="{FF2B5EF4-FFF2-40B4-BE49-F238E27FC236}">
                  <a16:creationId xmlns:a16="http://schemas.microsoft.com/office/drawing/2014/main" id="{6140BC5B-36B1-6720-3003-5771F3AF33F7}"/>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0" name="Rounded Rectangle 40">
            <a:hlinkClick r:id="rId5" action="ppaction://hlinksldjump"/>
            <a:extLst>
              <a:ext uri="{FF2B5EF4-FFF2-40B4-BE49-F238E27FC236}">
                <a16:creationId xmlns:a16="http://schemas.microsoft.com/office/drawing/2014/main" id="{A7D2949A-923D-CCD7-D1E1-2708131551CE}"/>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8952DC-977C-4434-B0FB-7230FF19C528}"/>
              </a:ext>
            </a:extLst>
          </p:cNvPr>
          <p:cNvGrpSpPr/>
          <p:nvPr userDrawn="1"/>
        </p:nvGrpSpPr>
        <p:grpSpPr>
          <a:xfrm>
            <a:off x="6266606" y="6359672"/>
            <a:ext cx="259230" cy="259230"/>
            <a:chOff x="6266606" y="6359672"/>
            <a:chExt cx="259230" cy="259230"/>
          </a:xfrm>
        </p:grpSpPr>
        <p:sp>
          <p:nvSpPr>
            <p:cNvPr id="22" name="Rounded Rectangle 34">
              <a:hlinkClick r:id="" action="ppaction://hlinkshowjump?jump=nextslide"/>
              <a:extLst>
                <a:ext uri="{FF2B5EF4-FFF2-40B4-BE49-F238E27FC236}">
                  <a16:creationId xmlns:a16="http://schemas.microsoft.com/office/drawing/2014/main" id="{346CF31B-331C-5837-AF40-709EE5F47D8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raphic 18" descr="End with solid fill">
              <a:hlinkClick r:id="" action="ppaction://hlinkshowjump?jump=nextslide"/>
              <a:extLst>
                <a:ext uri="{FF2B5EF4-FFF2-40B4-BE49-F238E27FC236}">
                  <a16:creationId xmlns:a16="http://schemas.microsoft.com/office/drawing/2014/main" id="{D2F87357-9C1B-FC3D-164B-2C80765FD8F1}"/>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4" name="Graphic 23" descr="Home with solid fill">
            <a:hlinkClick r:id="" action="ppaction://noaction"/>
            <a:extLst>
              <a:ext uri="{FF2B5EF4-FFF2-40B4-BE49-F238E27FC236}">
                <a16:creationId xmlns:a16="http://schemas.microsoft.com/office/drawing/2014/main" id="{CA34A831-783C-22C8-B696-47EF3E6264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4183477328"/>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
        <p:nvSpPr>
          <p:cNvPr id="7" name="Date Placeholder 3">
            <a:extLst>
              <a:ext uri="{FF2B5EF4-FFF2-40B4-BE49-F238E27FC236}">
                <a16:creationId xmlns:a16="http://schemas.microsoft.com/office/drawing/2014/main" id="{BAD0E395-63A7-A901-D6CE-208D8DA8B601}"/>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092D64-4F94-4EA6-A0A0-E53BBEE3E8DA}" type="datetimeFigureOut">
              <a:rPr lang="en-GB" smtClean="0"/>
              <a:pPr/>
              <a:t>05/09/2025</a:t>
            </a:fld>
            <a:endParaRPr lang="en-GB"/>
          </a:p>
        </p:txBody>
      </p:sp>
      <p:sp>
        <p:nvSpPr>
          <p:cNvPr id="8" name="Slide Number Placeholder 5">
            <a:extLst>
              <a:ext uri="{FF2B5EF4-FFF2-40B4-BE49-F238E27FC236}">
                <a16:creationId xmlns:a16="http://schemas.microsoft.com/office/drawing/2014/main" id="{AC603A11-3A8E-7A4D-6C28-0C37C23A8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251A0-196C-4917-999B-998E9777814E}" type="slidenum">
              <a:rPr lang="en-GB" smtClean="0"/>
              <a:pPr/>
              <a:t>‹#›</a:t>
            </a:fld>
            <a:endParaRPr lang="en-GB"/>
          </a:p>
        </p:txBody>
      </p:sp>
      <p:sp>
        <p:nvSpPr>
          <p:cNvPr id="9" name="Slide Number Placeholder 5">
            <a:extLst>
              <a:ext uri="{FF2B5EF4-FFF2-40B4-BE49-F238E27FC236}">
                <a16:creationId xmlns:a16="http://schemas.microsoft.com/office/drawing/2014/main" id="{501425BC-CBFE-8D69-BEB5-A84EB6C9933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10" name="Rectangle 9">
            <a:extLst>
              <a:ext uri="{FF2B5EF4-FFF2-40B4-BE49-F238E27FC236}">
                <a16:creationId xmlns:a16="http://schemas.microsoft.com/office/drawing/2014/main" id="{B783EAE9-F312-C8C9-56BD-92D79B23788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5">
            <a:extLst>
              <a:ext uri="{FF2B5EF4-FFF2-40B4-BE49-F238E27FC236}">
                <a16:creationId xmlns:a16="http://schemas.microsoft.com/office/drawing/2014/main" id="{17F0EFF8-088E-DEBA-11F6-BE176DCD1228}"/>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9282583-4ECD-E87A-052D-42D13624EC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21" name="Group 20">
            <a:extLst>
              <a:ext uri="{FF2B5EF4-FFF2-40B4-BE49-F238E27FC236}">
                <a16:creationId xmlns:a16="http://schemas.microsoft.com/office/drawing/2014/main" id="{FD2E4423-E08B-436A-41DD-BBBAAB6B3390}"/>
              </a:ext>
            </a:extLst>
          </p:cNvPr>
          <p:cNvGrpSpPr/>
          <p:nvPr userDrawn="1"/>
        </p:nvGrpSpPr>
        <p:grpSpPr>
          <a:xfrm>
            <a:off x="5658939" y="6358776"/>
            <a:ext cx="259230" cy="259230"/>
            <a:chOff x="5658939" y="6358776"/>
            <a:chExt cx="259230" cy="259230"/>
          </a:xfrm>
        </p:grpSpPr>
        <p:sp>
          <p:nvSpPr>
            <p:cNvPr id="22" name="Rounded Rectangle 38">
              <a:hlinkClick r:id="" action="ppaction://hlinkshowjump?jump=previousslide"/>
              <a:extLst>
                <a:ext uri="{FF2B5EF4-FFF2-40B4-BE49-F238E27FC236}">
                  <a16:creationId xmlns:a16="http://schemas.microsoft.com/office/drawing/2014/main" id="{A0D43400-18C1-A4EB-56FC-A8A7A0709B52}"/>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raphic 18" descr="End with solid fill">
              <a:hlinkClick r:id="" action="ppaction://hlinkshowjump?jump=previousslide"/>
              <a:extLst>
                <a:ext uri="{FF2B5EF4-FFF2-40B4-BE49-F238E27FC236}">
                  <a16:creationId xmlns:a16="http://schemas.microsoft.com/office/drawing/2014/main" id="{0C9E0DAE-9161-1BC2-E7C7-DDF7ADCC3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4" name="Rounded Rectangle 40">
            <a:hlinkClick r:id="rId14" action="ppaction://hlinksldjump"/>
            <a:extLst>
              <a:ext uri="{FF2B5EF4-FFF2-40B4-BE49-F238E27FC236}">
                <a16:creationId xmlns:a16="http://schemas.microsoft.com/office/drawing/2014/main" id="{0B2B2B90-C5E7-CA6A-3E92-514A7E856F44}"/>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1EB8218-6678-4B85-9D4F-0DD89C66E5BE}"/>
              </a:ext>
            </a:extLst>
          </p:cNvPr>
          <p:cNvGrpSpPr/>
          <p:nvPr userDrawn="1"/>
        </p:nvGrpSpPr>
        <p:grpSpPr>
          <a:xfrm>
            <a:off x="6266606" y="6359672"/>
            <a:ext cx="259230" cy="259230"/>
            <a:chOff x="6266606" y="6359672"/>
            <a:chExt cx="259230" cy="259230"/>
          </a:xfrm>
        </p:grpSpPr>
        <p:sp>
          <p:nvSpPr>
            <p:cNvPr id="26" name="Rounded Rectangle 34">
              <a:hlinkClick r:id="" action="ppaction://hlinkshowjump?jump=nextslide"/>
              <a:extLst>
                <a:ext uri="{FF2B5EF4-FFF2-40B4-BE49-F238E27FC236}">
                  <a16:creationId xmlns:a16="http://schemas.microsoft.com/office/drawing/2014/main" id="{22436214-F8FE-8CAB-A071-DE9EFD24B12F}"/>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raphic 18" descr="End with solid fill">
              <a:hlinkClick r:id="" action="ppaction://hlinkshowjump?jump=nextslide"/>
              <a:extLst>
                <a:ext uri="{FF2B5EF4-FFF2-40B4-BE49-F238E27FC236}">
                  <a16:creationId xmlns:a16="http://schemas.microsoft.com/office/drawing/2014/main" id="{758DF205-E017-A910-EC60-3A99C68C81D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8" name="Graphic 27" descr="Home with solid fill">
            <a:hlinkClick r:id="rId15" action="ppaction://hlinksldjump"/>
            <a:extLst>
              <a:ext uri="{FF2B5EF4-FFF2-40B4-BE49-F238E27FC236}">
                <a16:creationId xmlns:a16="http://schemas.microsoft.com/office/drawing/2014/main" id="{FD4A34D0-6600-9606-CFA3-25C551D3EBE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26765533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9DFA5-4ED3-DA1F-CB50-0CC71C5F4781}"/>
              </a:ext>
            </a:extLst>
          </p:cNvPr>
          <p:cNvSpPr>
            <a:spLocks noGrp="1"/>
          </p:cNvSpPr>
          <p:nvPr>
            <p:ph type="title"/>
          </p:nvPr>
        </p:nvSpPr>
        <p:spPr>
          <a:xfrm>
            <a:off x="838200" y="365126"/>
            <a:ext cx="10515600" cy="92298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B7A71E-8FEC-F216-90C0-FFB19796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60A7754-CEC5-6206-A78C-B8B1CDE5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1920-A896-41DC-AF3A-2CE65C1F9E82}" type="slidenum">
              <a:rPr lang="en-GB" smtClean="0"/>
              <a:t>‹#›</a:t>
            </a:fld>
            <a:endParaRPr lang="en-GB"/>
          </a:p>
        </p:txBody>
      </p:sp>
      <p:sp>
        <p:nvSpPr>
          <p:cNvPr id="7" name="Rectangle 6">
            <a:extLst>
              <a:ext uri="{FF2B5EF4-FFF2-40B4-BE49-F238E27FC236}">
                <a16:creationId xmlns:a16="http://schemas.microsoft.com/office/drawing/2014/main" id="{12A5901A-EFC5-3957-82C2-6F3B9A08A073}"/>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lide Number Placeholder 5">
            <a:extLst>
              <a:ext uri="{FF2B5EF4-FFF2-40B4-BE49-F238E27FC236}">
                <a16:creationId xmlns:a16="http://schemas.microsoft.com/office/drawing/2014/main" id="{BFB6BFB5-0AA3-03CD-B51C-3FF4D778CC04}"/>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C56B5448-0AAA-4B27-E4BD-97CC780C916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grpSp>
        <p:nvGrpSpPr>
          <p:cNvPr id="8" name="Group 7">
            <a:extLst>
              <a:ext uri="{FF2B5EF4-FFF2-40B4-BE49-F238E27FC236}">
                <a16:creationId xmlns:a16="http://schemas.microsoft.com/office/drawing/2014/main" id="{4954D269-3FB4-B77A-6DA3-D638F60914F3}"/>
              </a:ext>
            </a:extLst>
          </p:cNvPr>
          <p:cNvGrpSpPr/>
          <p:nvPr userDrawn="1"/>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14844482-5639-1F7C-5AB7-370D11E55D46}"/>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8" descr="End with solid fill">
              <a:hlinkClick r:id="" action="ppaction://hlinkshowjump?jump=previousslide"/>
              <a:extLst>
                <a:ext uri="{FF2B5EF4-FFF2-40B4-BE49-F238E27FC236}">
                  <a16:creationId xmlns:a16="http://schemas.microsoft.com/office/drawing/2014/main" id="{C9365A2C-8FE9-BAED-93AC-8FB1937E043C}"/>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9" name="Rounded Rectangle 40">
            <a:hlinkClick r:id="rId7" action="ppaction://hlinksldjump"/>
            <a:extLst>
              <a:ext uri="{FF2B5EF4-FFF2-40B4-BE49-F238E27FC236}">
                <a16:creationId xmlns:a16="http://schemas.microsoft.com/office/drawing/2014/main" id="{DE460F6E-CAC9-BD35-49F1-4CDF9D0580A1}"/>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648F611-003C-0D63-D149-6084A49DABF6}"/>
              </a:ext>
            </a:extLst>
          </p:cNvPr>
          <p:cNvGrpSpPr/>
          <p:nvPr userDrawn="1"/>
        </p:nvGrpSpPr>
        <p:grpSpPr>
          <a:xfrm>
            <a:off x="6266606" y="6359672"/>
            <a:ext cx="259230" cy="259230"/>
            <a:chOff x="6266606" y="6359672"/>
            <a:chExt cx="259230" cy="259230"/>
          </a:xfrm>
        </p:grpSpPr>
        <p:sp>
          <p:nvSpPr>
            <p:cNvPr id="21" name="Rounded Rectangle 34">
              <a:hlinkClick r:id="" action="ppaction://hlinkshowjump?jump=nextslide"/>
              <a:extLst>
                <a:ext uri="{FF2B5EF4-FFF2-40B4-BE49-F238E27FC236}">
                  <a16:creationId xmlns:a16="http://schemas.microsoft.com/office/drawing/2014/main" id="{B204D594-2F45-50C2-19DB-AEBE7BCCB62A}"/>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18" descr="End with solid fill">
              <a:hlinkClick r:id="" action="ppaction://hlinkshowjump?jump=nextslide"/>
              <a:extLst>
                <a:ext uri="{FF2B5EF4-FFF2-40B4-BE49-F238E27FC236}">
                  <a16:creationId xmlns:a16="http://schemas.microsoft.com/office/drawing/2014/main" id="{B360775D-E3DA-C7BC-19BD-1EF4180588C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3" name="Graphic 22" descr="Home with solid fill">
            <a:hlinkClick r:id="rId8" action="ppaction://hlinksldjump"/>
            <a:extLst>
              <a:ext uri="{FF2B5EF4-FFF2-40B4-BE49-F238E27FC236}">
                <a16:creationId xmlns:a16="http://schemas.microsoft.com/office/drawing/2014/main" id="{B270424C-03C5-E3DE-7E17-A2DC212C719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10880398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10.png"/><Relationship Id="rId4" Type="http://schemas.openxmlformats.org/officeDocument/2006/relationships/image" Target="../media/image44.jpe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5.png"/><Relationship Id="rId7"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20.sv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slide" Target="slide73.xml"/><Relationship Id="rId5" Type="http://schemas.openxmlformats.org/officeDocument/2006/relationships/image" Target="../media/image20.svg"/><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32.xml"/><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slide" Target="slide86.xml"/><Relationship Id="rId2" Type="http://schemas.openxmlformats.org/officeDocument/2006/relationships/notesSlide" Target="../notesSlides/notesSlide86.xml"/><Relationship Id="rId1" Type="http://schemas.openxmlformats.org/officeDocument/2006/relationships/slideLayout" Target="../slideLayouts/slideLayout39.xml"/><Relationship Id="rId6" Type="http://schemas.openxmlformats.org/officeDocument/2006/relationships/slide" Target="slide88.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sv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42.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214859"/>
            <a:ext cx="6247655" cy="3881535"/>
          </a:xfrm>
        </p:spPr>
        <p:txBody>
          <a:bodyPr>
            <a:noAutofit/>
          </a:bodyPr>
          <a:lstStyle/>
          <a:p>
            <a:pPr algn="l"/>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br>
              <a:rPr lang="en-GB" sz="3600">
                <a:solidFill>
                  <a:srgbClr val="008A21"/>
                </a:solidFill>
              </a:rPr>
            </a:br>
            <a:r>
              <a:rPr lang="en-GB" sz="3600"/>
              <a:t>Adult</a:t>
            </a:r>
            <a:r>
              <a:rPr lang="en-GB" sz="3600">
                <a:solidFill>
                  <a:srgbClr val="008A21"/>
                </a:solidFill>
              </a:rPr>
              <a:t> </a:t>
            </a:r>
            <a:r>
              <a:rPr lang="en-GB" sz="3600" b="1">
                <a:solidFill>
                  <a:srgbClr val="008A21"/>
                </a:solidFill>
              </a:rPr>
              <a:t>Basic Life Support and Automated External Defibrillation</a:t>
            </a:r>
            <a:br>
              <a:rPr lang="en-GB" sz="3600" b="1">
                <a:solidFill>
                  <a:srgbClr val="008A21"/>
                </a:solidFill>
              </a:rPr>
            </a:br>
            <a:r>
              <a:rPr lang="en-GB" sz="3600" b="0">
                <a:solidFill>
                  <a:srgbClr val="008A21"/>
                </a:solidFill>
              </a:rPr>
              <a:t>(includes clinical settings)</a:t>
            </a:r>
            <a:br>
              <a:rPr lang="en-GB" sz="3600" b="1">
                <a:solidFill>
                  <a:srgbClr val="008A21"/>
                </a:solidFill>
              </a:rPr>
            </a:br>
            <a:br>
              <a:rPr lang="en-GB" sz="3600" b="1">
                <a:solidFill>
                  <a:srgbClr val="008A21"/>
                </a:solidFill>
              </a:rPr>
            </a:br>
            <a:endParaRPr lang="en-GB" sz="3600" b="1">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chemeClr val="bg1">
                    <a:lumMod val="65000"/>
                  </a:schemeClr>
                </a:solidFill>
                <a:effectLst/>
                <a:uLnTx/>
                <a:uFillTx/>
                <a:latin typeface="Arial" panose="020B0604020202020204" pitchFamily="34" charset="0"/>
                <a:ea typeface="+mn-ea"/>
                <a:cs typeface="Arial" panose="020B0604020202020204" pitchFamily="34" charset="0"/>
              </a:rPr>
              <a:t>V1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r>
                <a:rPr lang="en-GB" sz="800" b="1">
                  <a:solidFill>
                    <a:schemeClr val="bg1">
                      <a:lumMod val="65000"/>
                    </a:schemeClr>
                  </a:solidFill>
                  <a:latin typeface="Arial" panose="020B0604020202020204" pitchFamily="34" charset="0"/>
                  <a:cs typeface="Arial" panose="020B0604020202020204" pitchFamily="34" charset="0"/>
                </a:rPr>
                <a:t>A global leader for qualifications, assessment, digital solutions, innovative products and customer service</a:t>
              </a:r>
              <a:endParaRPr lang="en-US" sz="800" b="1">
                <a:solidFill>
                  <a:schemeClr val="bg1">
                    <a:lumMod val="6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50000"/>
                  </a:spcBef>
                  <a:spcAft>
                    <a:spcPct val="0"/>
                  </a:spcAft>
                </a:pPr>
                <a:r>
                  <a:rPr lang="en-GB" sz="1200" b="1">
                    <a:solidFill>
                      <a:schemeClr val="bg1"/>
                    </a:solidFill>
                    <a:latin typeface="Arial" panose="020B0604020202020204" pitchFamily="34" charset="0"/>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0"/>
                  </a:spcBef>
                  <a:spcAft>
                    <a:spcPct val="0"/>
                  </a:spcAft>
                </a:pPr>
                <a:r>
                  <a:rPr lang="en-GB" sz="800" b="0">
                    <a:solidFill>
                      <a:schemeClr val="bg1">
                        <a:lumMod val="65000"/>
                      </a:schemeClr>
                    </a:solidFill>
                    <a:latin typeface="Arial" panose="020B0604020202020204" pitchFamily="34" charset="0"/>
                    <a:cs typeface="Arial" panose="020B0604020202020204" pitchFamily="34" charset="0"/>
                  </a:rPr>
                  <a:t>Highfield Place Shaw Wood Business Park, Shaw Wood Way, Wheatley Hills Doncaster, </a:t>
                </a:r>
                <a:r>
                  <a:rPr lang="en-GB" sz="800" b="0" err="1">
                    <a:solidFill>
                      <a:schemeClr val="bg1">
                        <a:lumMod val="65000"/>
                      </a:schemeClr>
                    </a:solidFill>
                    <a:latin typeface="Arial" panose="020B0604020202020204" pitchFamily="34" charset="0"/>
                    <a:cs typeface="Arial" panose="020B0604020202020204" pitchFamily="34" charset="0"/>
                  </a:rPr>
                  <a:t>DN2</a:t>
                </a:r>
                <a:r>
                  <a:rPr lang="en-GB" sz="800" b="0">
                    <a:solidFill>
                      <a:schemeClr val="bg1">
                        <a:lumMod val="65000"/>
                      </a:schemeClr>
                    </a:solidFill>
                    <a:latin typeface="Arial" panose="020B0604020202020204" pitchFamily="34" charset="0"/>
                    <a:cs typeface="Arial" panose="020B0604020202020204" pitchFamily="34" charset="0"/>
                  </a:rPr>
                  <a:t> </a:t>
                </a:r>
                <a:r>
                  <a:rPr lang="en-GB" sz="800" b="0" err="1">
                    <a:solidFill>
                      <a:schemeClr val="bg1">
                        <a:lumMod val="65000"/>
                      </a:schemeClr>
                    </a:solidFill>
                    <a:latin typeface="Arial" panose="020B0604020202020204" pitchFamily="34" charset="0"/>
                    <a:cs typeface="Arial" panose="020B0604020202020204" pitchFamily="34" charset="0"/>
                  </a:rPr>
                  <a:t>5TB</a:t>
                </a:r>
                <a:endParaRPr lang="en-GB" sz="800" b="0">
                  <a:solidFill>
                    <a:schemeClr val="bg1">
                      <a:lumMod val="65000"/>
                    </a:schemeClr>
                  </a:solidFill>
                  <a:latin typeface="Arial" panose="020B0604020202020204" pitchFamily="34" charset="0"/>
                  <a:cs typeface="Arial" panose="020B0604020202020204" pitchFamily="34" charset="0"/>
                </a:endParaRPr>
              </a:p>
              <a:p>
                <a:pPr>
                  <a:defRPr/>
                </a:pPr>
                <a:r>
                  <a:rPr lang="en-GB" altLang="en-US" sz="800" b="0">
                    <a:solidFill>
                      <a:schemeClr val="bg1">
                        <a:lumMod val="65000"/>
                      </a:schemeClr>
                    </a:solidFill>
                    <a:latin typeface="Arial" panose="020B0604020202020204" pitchFamily="34" charset="0"/>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eaLnBrk="0" fontAlgn="base" hangingPunct="0">
                  <a:spcBef>
                    <a:spcPct val="50000"/>
                  </a:spcBef>
                  <a:spcAft>
                    <a:spcPct val="0"/>
                  </a:spcAft>
                </a:pPr>
                <a:r>
                  <a:rPr lang="en-GB" sz="1100" b="1">
                    <a:latin typeface="Arial" panose="020B0604020202020204" pitchFamily="34" charset="0"/>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7" name="Picture 16" descr="A person opening a first aid box&#10;&#10;AI-generated content may be incorrect.">
            <a:extLst>
              <a:ext uri="{FF2B5EF4-FFF2-40B4-BE49-F238E27FC236}">
                <a16:creationId xmlns:a16="http://schemas.microsoft.com/office/drawing/2014/main" id="{A514B19F-6400-A0A6-7C6F-0DF1D4769085}"/>
              </a:ext>
            </a:extLst>
          </p:cNvPr>
          <p:cNvPicPr>
            <a:picLocks noChangeAspect="1"/>
          </p:cNvPicPr>
          <p:nvPr/>
        </p:nvPicPr>
        <p:blipFill>
          <a:blip r:embed="rId4" cstate="print">
            <a:extLst>
              <a:ext uri="{28A0092B-C50C-407E-A947-70E740481C1C}">
                <a14:useLocalDpi xmlns:a14="http://schemas.microsoft.com/office/drawing/2010/main" val="0"/>
              </a:ext>
            </a:extLst>
          </a:blip>
          <a:srcRect l="-141" t="-14528"/>
          <a:stretch>
            <a:fillRect/>
          </a:stretch>
        </p:blipFill>
        <p:spPr>
          <a:xfrm>
            <a:off x="6490182" y="-2329699"/>
            <a:ext cx="6931507" cy="6882388"/>
          </a:xfrm>
          <a:prstGeom prst="flowChartConnector">
            <a:avLst/>
          </a:prstGeom>
          <a:solidFill>
            <a:schemeClr val="bg1"/>
          </a:solidFill>
          <a:ln w="152400">
            <a:solidFill>
              <a:schemeClr val="bg1"/>
            </a:solidFill>
          </a:ln>
        </p:spPr>
      </p:pic>
    </p:spTree>
    <p:extLst>
      <p:ext uri="{BB962C8B-B14F-4D97-AF65-F5344CB8AC3E}">
        <p14:creationId xmlns:p14="http://schemas.microsoft.com/office/powerpoint/2010/main" val="3069315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818E18D-B3A8-3C9A-6F56-EA8D5E6AD27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84E2FAE-5756-0408-2532-A5FEB6337E8C}"/>
              </a:ext>
            </a:extLst>
          </p:cNvPr>
          <p:cNvSpPr>
            <a:spLocks noGrp="1"/>
          </p:cNvSpPr>
          <p:nvPr>
            <p:ph type="title"/>
          </p:nvPr>
        </p:nvSpPr>
        <p:spPr>
          <a:xfrm>
            <a:off x="864742" y="83771"/>
            <a:ext cx="10515600" cy="1325563"/>
          </a:xfrm>
        </p:spPr>
        <p:txBody>
          <a:bodyPr>
            <a:noAutofit/>
          </a:bodyPr>
          <a:lstStyle/>
          <a:p>
            <a:r>
              <a:rPr lang="en-GB" sz="4000" b="1">
                <a:latin typeface="Arial" panose="020B0604020202020204" pitchFamily="34" charset="0"/>
                <a:cs typeface="Arial" panose="020B0604020202020204" pitchFamily="34" charset="0"/>
              </a:rPr>
              <a:t>Primary survey</a:t>
            </a:r>
          </a:p>
        </p:txBody>
      </p:sp>
      <p:sp>
        <p:nvSpPr>
          <p:cNvPr id="9" name="Content Placeholder 2">
            <a:extLst>
              <a:ext uri="{FF2B5EF4-FFF2-40B4-BE49-F238E27FC236}">
                <a16:creationId xmlns:a16="http://schemas.microsoft.com/office/drawing/2014/main" id="{90937003-8659-52C3-B5AC-9058BACFABF7}"/>
              </a:ext>
            </a:extLst>
          </p:cNvPr>
          <p:cNvSpPr txBox="1">
            <a:spLocks/>
          </p:cNvSpPr>
          <p:nvPr/>
        </p:nvSpPr>
        <p:spPr>
          <a:xfrm>
            <a:off x="811657" y="3121660"/>
            <a:ext cx="10596581" cy="21869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Arial" panose="020B0604020202020204" pitchFamily="34" charset="0"/>
                <a:cs typeface="Arial" panose="020B0604020202020204" pitchFamily="34" charset="0"/>
              </a:rPr>
              <a:t>You have confirmed the area is safe during the scene survey. You should now carry out an initial casualty assessment – this is the </a:t>
            </a:r>
            <a:r>
              <a:rPr lang="en-GB" sz="2400" b="1">
                <a:latin typeface="Arial" panose="020B0604020202020204" pitchFamily="34" charset="0"/>
                <a:cs typeface="Arial" panose="020B0604020202020204" pitchFamily="34" charset="0"/>
              </a:rPr>
              <a:t>primary survey</a:t>
            </a:r>
            <a:r>
              <a:rPr lang="en-GB" sz="240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a:p>
        </p:txBody>
      </p:sp>
      <p:grpSp>
        <p:nvGrpSpPr>
          <p:cNvPr id="5" name="Group 4">
            <a:extLst>
              <a:ext uri="{FF2B5EF4-FFF2-40B4-BE49-F238E27FC236}">
                <a16:creationId xmlns:a16="http://schemas.microsoft.com/office/drawing/2014/main" id="{09DEF098-6D29-FA3C-F3F1-2FE67AB5F84A}"/>
              </a:ext>
            </a:extLst>
          </p:cNvPr>
          <p:cNvGrpSpPr/>
          <p:nvPr/>
        </p:nvGrpSpPr>
        <p:grpSpPr>
          <a:xfrm>
            <a:off x="811658" y="1147129"/>
            <a:ext cx="10991868" cy="1756284"/>
            <a:chOff x="838200" y="1732786"/>
            <a:chExt cx="10991868" cy="1756284"/>
          </a:xfrm>
        </p:grpSpPr>
        <p:sp>
          <p:nvSpPr>
            <p:cNvPr id="6" name="Rounded Rectangle 60">
              <a:extLst>
                <a:ext uri="{FF2B5EF4-FFF2-40B4-BE49-F238E27FC236}">
                  <a16:creationId xmlns:a16="http://schemas.microsoft.com/office/drawing/2014/main" id="{21B3EA0E-4A63-E59A-46A9-196C06BDB635}"/>
                </a:ext>
              </a:extLst>
            </p:cNvPr>
            <p:cNvSpPr>
              <a:spLocks noChangeArrowheads="1"/>
            </p:cNvSpPr>
            <p:nvPr/>
          </p:nvSpPr>
          <p:spPr bwMode="auto">
            <a:xfrm>
              <a:off x="838200" y="1827962"/>
              <a:ext cx="10783277"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1" name="Rounded Rectangle 8">
              <a:extLst>
                <a:ext uri="{FF2B5EF4-FFF2-40B4-BE49-F238E27FC236}">
                  <a16:creationId xmlns:a16="http://schemas.microsoft.com/office/drawing/2014/main" id="{06C2D97D-D794-B2DF-A7BA-96CFBB671C1C}"/>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The primary survey is a systematic process of approaching, identifying and dealing with immediate and/or life-threatening conditions</a:t>
              </a:r>
            </a:p>
          </p:txBody>
        </p:sp>
        <p:grpSp>
          <p:nvGrpSpPr>
            <p:cNvPr id="12" name="Group 63">
              <a:extLst>
                <a:ext uri="{FF2B5EF4-FFF2-40B4-BE49-F238E27FC236}">
                  <a16:creationId xmlns:a16="http://schemas.microsoft.com/office/drawing/2014/main" id="{31F81B2C-4C96-2BA4-7C28-A8B7746BD691}"/>
                </a:ext>
              </a:extLst>
            </p:cNvPr>
            <p:cNvGrpSpPr>
              <a:grpSpLocks/>
            </p:cNvGrpSpPr>
            <p:nvPr/>
          </p:nvGrpSpPr>
          <p:grpSpPr bwMode="auto">
            <a:xfrm>
              <a:off x="11039493" y="1732786"/>
              <a:ext cx="790575" cy="657225"/>
              <a:chOff x="2166297" y="4501361"/>
              <a:chExt cx="792000" cy="658801"/>
            </a:xfrm>
            <a:solidFill>
              <a:srgbClr val="008A21"/>
            </a:solidFill>
          </p:grpSpPr>
          <p:sp>
            <p:nvSpPr>
              <p:cNvPr id="13" name="Oval 12">
                <a:extLst>
                  <a:ext uri="{FF2B5EF4-FFF2-40B4-BE49-F238E27FC236}">
                    <a16:creationId xmlns:a16="http://schemas.microsoft.com/office/drawing/2014/main" id="{ACBD5946-62BD-A840-688B-9FF0CB10283E}"/>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65" descr="A close up of a logo&#10;&#10;Description automatically generated">
                <a:extLst>
                  <a:ext uri="{FF2B5EF4-FFF2-40B4-BE49-F238E27FC236}">
                    <a16:creationId xmlns:a16="http://schemas.microsoft.com/office/drawing/2014/main" id="{E9DBF17B-3F3C-A074-AF19-4A3AD72164A5}"/>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2873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4AD6-7A13-DB14-B51D-082C253D1A81}"/>
              </a:ext>
            </a:extLst>
          </p:cNvPr>
          <p:cNvSpPr>
            <a:spLocks noGrp="1"/>
          </p:cNvSpPr>
          <p:nvPr>
            <p:ph type="title"/>
          </p:nvPr>
        </p:nvSpPr>
        <p:spPr>
          <a:xfrm>
            <a:off x="838200" y="118339"/>
            <a:ext cx="10515600" cy="1325563"/>
          </a:xfrm>
        </p:spPr>
        <p:txBody>
          <a:bodyPr>
            <a:normAutofit/>
          </a:bodyPr>
          <a:lstStyle/>
          <a:p>
            <a:r>
              <a:rPr lang="en-GB" sz="4000" b="1">
                <a:latin typeface="Arial" panose="020B0604020202020204" pitchFamily="34" charset="0"/>
                <a:cs typeface="Arial" panose="020B0604020202020204" pitchFamily="34" charset="0"/>
              </a:rPr>
              <a:t>Primary survey steps – </a:t>
            </a:r>
            <a:r>
              <a:rPr lang="en-GB" sz="4000" b="1" err="1">
                <a:latin typeface="Arial" panose="020B0604020202020204" pitchFamily="34" charset="0"/>
                <a:cs typeface="Arial" panose="020B0604020202020204" pitchFamily="34" charset="0"/>
              </a:rPr>
              <a:t>DRABCD</a:t>
            </a:r>
            <a:endParaRPr lang="en-GB" sz="4000"/>
          </a:p>
        </p:txBody>
      </p:sp>
      <p:sp>
        <p:nvSpPr>
          <p:cNvPr id="3" name="Content Placeholder 2">
            <a:extLst>
              <a:ext uri="{FF2B5EF4-FFF2-40B4-BE49-F238E27FC236}">
                <a16:creationId xmlns:a16="http://schemas.microsoft.com/office/drawing/2014/main" id="{A049547C-ED23-0580-1ADA-E6B02A17EE6F}"/>
              </a:ext>
            </a:extLst>
          </p:cNvPr>
          <p:cNvSpPr>
            <a:spLocks noGrp="1"/>
          </p:cNvSpPr>
          <p:nvPr>
            <p:ph idx="1"/>
          </p:nvPr>
        </p:nvSpPr>
        <p:spPr>
          <a:xfrm>
            <a:off x="838200" y="1349981"/>
            <a:ext cx="10515600" cy="4351338"/>
          </a:xfrm>
        </p:spPr>
        <p:txBody>
          <a:bodyPr>
            <a:normAutofit/>
          </a:bodyPr>
          <a:lstStyle/>
          <a:p>
            <a:pPr marL="0" indent="0">
              <a:buNone/>
            </a:pPr>
            <a:r>
              <a:rPr lang="en-GB" sz="2400">
                <a:latin typeface="Arial" panose="020B0604020202020204" pitchFamily="34" charset="0"/>
                <a:cs typeface="Arial" panose="020B0604020202020204" pitchFamily="34" charset="0"/>
              </a:rPr>
              <a:t>The primary survey can be remembered by the acronym </a:t>
            </a:r>
            <a:r>
              <a:rPr lang="en-GB" sz="2400" b="1">
                <a:latin typeface="Arial" panose="020B0604020202020204" pitchFamily="34" charset="0"/>
                <a:cs typeface="Arial" panose="020B0604020202020204" pitchFamily="34" charset="0"/>
              </a:rPr>
              <a:t>‘DRABCD’</a:t>
            </a:r>
          </a:p>
          <a:p>
            <a:pPr marL="0" indent="0">
              <a:buNone/>
            </a:pPr>
            <a:endParaRPr lang="en-GB" sz="2400" b="1">
              <a:latin typeface="Arial" panose="020B0604020202020204" pitchFamily="34" charset="0"/>
              <a:cs typeface="Arial" panose="020B0604020202020204" pitchFamily="34" charset="0"/>
            </a:endParaRPr>
          </a:p>
          <a:p>
            <a:pPr marL="0" indent="0">
              <a:buNone/>
            </a:pPr>
            <a:endParaRPr lang="en-GB" sz="2400" b="1">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b="1">
                <a:latin typeface="Arial" panose="020B0604020202020204" pitchFamily="34" charset="0"/>
                <a:cs typeface="Arial" panose="020B0604020202020204" pitchFamily="34" charset="0"/>
              </a:rPr>
              <a:t>(You can also remember this as Doctor ABCD).</a:t>
            </a:r>
          </a:p>
          <a:p>
            <a:endParaRPr lang="en-GB"/>
          </a:p>
        </p:txBody>
      </p:sp>
      <p:grpSp>
        <p:nvGrpSpPr>
          <p:cNvPr id="4" name="Group 3">
            <a:extLst>
              <a:ext uri="{FF2B5EF4-FFF2-40B4-BE49-F238E27FC236}">
                <a16:creationId xmlns:a16="http://schemas.microsoft.com/office/drawing/2014/main" id="{C48BAC6D-5FAE-DE52-9236-27A4F2A62F67}"/>
              </a:ext>
            </a:extLst>
          </p:cNvPr>
          <p:cNvGrpSpPr/>
          <p:nvPr/>
        </p:nvGrpSpPr>
        <p:grpSpPr>
          <a:xfrm>
            <a:off x="2043055" y="2053847"/>
            <a:ext cx="8105890" cy="2750306"/>
            <a:chOff x="1631951" y="1925638"/>
            <a:chExt cx="8905875" cy="3306762"/>
          </a:xfrm>
        </p:grpSpPr>
        <p:pic>
          <p:nvPicPr>
            <p:cNvPr id="5" name="Picture 21" descr="C:\Users\emorse\Desktop\6.png">
              <a:extLst>
                <a:ext uri="{FF2B5EF4-FFF2-40B4-BE49-F238E27FC236}">
                  <a16:creationId xmlns:a16="http://schemas.microsoft.com/office/drawing/2014/main" id="{CDFCE4E5-C9EC-355E-1C4A-819802FFD60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P:\Images\First Aid\dangertext.jpg">
              <a:extLst>
                <a:ext uri="{FF2B5EF4-FFF2-40B4-BE49-F238E27FC236}">
                  <a16:creationId xmlns:a16="http://schemas.microsoft.com/office/drawing/2014/main" id="{C785F0FA-F726-7779-E9DA-1DF55C9A4B6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Images\First Aid\responsetext.jpg">
              <a:extLst>
                <a:ext uri="{FF2B5EF4-FFF2-40B4-BE49-F238E27FC236}">
                  <a16:creationId xmlns:a16="http://schemas.microsoft.com/office/drawing/2014/main" id="{8066FD1A-F463-B74D-ECD4-B7545872106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P:\Images\First Aid\airways.jpg">
              <a:extLst>
                <a:ext uri="{FF2B5EF4-FFF2-40B4-BE49-F238E27FC236}">
                  <a16:creationId xmlns:a16="http://schemas.microsoft.com/office/drawing/2014/main" id="{2D53AD1D-87F0-1D3C-06D8-8A3DF0A7BDC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Images\First Aid\breathingtext.jpg">
              <a:extLst>
                <a:ext uri="{FF2B5EF4-FFF2-40B4-BE49-F238E27FC236}">
                  <a16:creationId xmlns:a16="http://schemas.microsoft.com/office/drawing/2014/main" id="{4AD312B6-1BF3-78EC-D3BA-0B4D35A6B90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P:\Images\First Aid\defibtext.jpg">
              <a:extLst>
                <a:ext uri="{FF2B5EF4-FFF2-40B4-BE49-F238E27FC236}">
                  <a16:creationId xmlns:a16="http://schemas.microsoft.com/office/drawing/2014/main" id="{1CC25B98-4E2A-144E-0587-AF2ADFA8101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CF6F4D6B-8ACC-A492-70E1-5FEE57B297ED}"/>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FE9285FA-CC07-34BE-A67D-8C7FBBE01A8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97555D59-D19F-5596-E742-DA30CFD42FD6}"/>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08EA9473-B628-AF1F-B551-6205AB1F24A4}"/>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39A6ECD1-EA5D-959F-1C00-368959CAB369}"/>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6" name="Picture 20" descr="C:\Users\emorse\Desktop\1.png">
              <a:extLst>
                <a:ext uri="{FF2B5EF4-FFF2-40B4-BE49-F238E27FC236}">
                  <a16:creationId xmlns:a16="http://schemas.microsoft.com/office/drawing/2014/main" id="{C4B0E6A5-F7D4-EDB7-992B-0F21A6B4148A}"/>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85"/>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E5948D34-05D4-7A02-C138-0FC216A6755D}"/>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72651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P:\Images\First Aid\ddangerpict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43873" y="2978516"/>
            <a:ext cx="6048672" cy="27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30663"/>
            <a:ext cx="10515600" cy="1325563"/>
          </a:xfrm>
        </p:spPr>
        <p:txBody>
          <a:bodyPr/>
          <a:lstStyle/>
          <a:p>
            <a:r>
              <a:rPr lang="en-GB"/>
              <a:t>Primary survey</a:t>
            </a:r>
          </a:p>
        </p:txBody>
      </p:sp>
      <p:pic>
        <p:nvPicPr>
          <p:cNvPr id="21" name="Picture 3" descr="P:\Images\First Aid\d-dan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68" y="1456226"/>
            <a:ext cx="2198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3462215" y="1672249"/>
            <a:ext cx="8198339" cy="13681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Prior to approaching the casualty, ensure the safety of the casualty, yourself and any bystanders.</a:t>
            </a:r>
          </a:p>
        </p:txBody>
      </p:sp>
    </p:spTree>
    <p:extLst>
      <p:ext uri="{BB962C8B-B14F-4D97-AF65-F5344CB8AC3E}">
        <p14:creationId xmlns:p14="http://schemas.microsoft.com/office/powerpoint/2010/main" val="16669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morse\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44" y="2764091"/>
            <a:ext cx="5924550" cy="3327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103727"/>
            <a:ext cx="10515600" cy="1325563"/>
          </a:xfrm>
        </p:spPr>
        <p:txBody>
          <a:bodyPr/>
          <a:lstStyle/>
          <a:p>
            <a:r>
              <a:rPr lang="en-GB"/>
              <a:t>Primary survey</a:t>
            </a:r>
          </a:p>
        </p:txBody>
      </p:sp>
      <p:sp>
        <p:nvSpPr>
          <p:cNvPr id="22" name="Rounded Rectangle 21"/>
          <p:cNvSpPr/>
          <p:nvPr/>
        </p:nvSpPr>
        <p:spPr>
          <a:xfrm>
            <a:off x="3634155" y="1484784"/>
            <a:ext cx="7659076" cy="1730255"/>
          </a:xfrm>
          <a:prstGeom prst="roundRect">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If possible, approach the casualty from their feet as this prevents hyperextension of the neck from a responsive casualty. Use the AVPU scale when checking for a response</a:t>
            </a:r>
          </a:p>
        </p:txBody>
      </p:sp>
      <p:pic>
        <p:nvPicPr>
          <p:cNvPr id="7" name="Picture 3" descr="P:\Images\First Aid\r-respo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70" y="1418536"/>
            <a:ext cx="22320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8769" y="3642961"/>
            <a:ext cx="2764459" cy="1569660"/>
          </a:xfrm>
          <a:prstGeom prst="rect">
            <a:avLst/>
          </a:prstGeom>
        </p:spPr>
        <p:txBody>
          <a:bodyPr wrap="square">
            <a:spAutoFit/>
          </a:bodyPr>
          <a:lstStyle/>
          <a:p>
            <a:pPr lvl="0"/>
            <a:r>
              <a:rPr lang="en-GB" sz="1600" b="1">
                <a:solidFill>
                  <a:prstClr val="black"/>
                </a:solidFill>
              </a:rPr>
              <a:t>(If the casualty responds and providing there is no further danger, leave them in the position found and try to find out what is wrong. Get help if needed).</a:t>
            </a:r>
            <a:endParaRPr lang="en-GB" sz="1600">
              <a:solidFill>
                <a:prstClr val="black"/>
              </a:solidFill>
            </a:endParaRPr>
          </a:p>
        </p:txBody>
      </p:sp>
    </p:spTree>
    <p:extLst>
      <p:ext uri="{BB962C8B-B14F-4D97-AF65-F5344CB8AC3E}">
        <p14:creationId xmlns:p14="http://schemas.microsoft.com/office/powerpoint/2010/main" val="14189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115F1AC-FE34-79DA-806A-7E7B14746CB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p:cNvSpPr>
            <a:spLocks noGrp="1"/>
          </p:cNvSpPr>
          <p:nvPr>
            <p:ph type="title"/>
          </p:nvPr>
        </p:nvSpPr>
        <p:spPr>
          <a:xfrm>
            <a:off x="838200" y="123831"/>
            <a:ext cx="10515600" cy="1325563"/>
          </a:xfrm>
        </p:spPr>
        <p:txBody>
          <a:bodyPr/>
          <a:lstStyle/>
          <a:p>
            <a:r>
              <a:rPr lang="en-GB"/>
              <a:t>AVPU scale</a:t>
            </a:r>
          </a:p>
        </p:txBody>
      </p:sp>
      <p:sp>
        <p:nvSpPr>
          <p:cNvPr id="19" name="TextBox 6"/>
          <p:cNvSpPr>
            <a:spLocks noChangeArrowheads="1"/>
          </p:cNvSpPr>
          <p:nvPr/>
        </p:nvSpPr>
        <p:spPr bwMode="auto">
          <a:xfrm>
            <a:off x="1055895" y="4814188"/>
            <a:ext cx="10792227" cy="73359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altLang="en-US" sz="1800" b="1">
                <a:latin typeface="Arial" panose="020B0604020202020204" pitchFamily="34" charset="0"/>
                <a:cs typeface="Arial" panose="020B0604020202020204" pitchFamily="34" charset="0"/>
              </a:rPr>
              <a:t>The ‘P’ in the acronym AVPU is sometimes also referred to as ‘Pain’, meaning to cause a minor pain to see if the person responds. Examples include pinching the ear lobes or fingertips. </a:t>
            </a:r>
            <a:endParaRPr lang="en-GB" altLang="en-US" sz="1000" b="1">
              <a:latin typeface="Arial" panose="020B0604020202020204" pitchFamily="34" charset="0"/>
              <a:cs typeface="Arial" panose="020B0604020202020204" pitchFamily="34" charset="0"/>
            </a:endParaRPr>
          </a:p>
        </p:txBody>
      </p:sp>
      <p:sp>
        <p:nvSpPr>
          <p:cNvPr id="2" name="TextBox 1"/>
          <p:cNvSpPr txBox="1"/>
          <p:nvPr/>
        </p:nvSpPr>
        <p:spPr>
          <a:xfrm>
            <a:off x="1907076" y="1449394"/>
            <a:ext cx="6932124" cy="400110"/>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ALERT </a:t>
            </a:r>
            <a:r>
              <a:rPr lang="en-GB" sz="1900" b="1">
                <a:latin typeface="Arial" panose="020B0604020202020204" pitchFamily="34" charset="0"/>
                <a:cs typeface="Arial" panose="020B0604020202020204" pitchFamily="34" charset="0"/>
              </a:rPr>
              <a:t>– are they moving/talking?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V </a:t>
            </a:r>
            <a:endParaRPr lang="en-GB" sz="1900" b="1">
              <a:latin typeface="Arial" panose="020B0604020202020204" pitchFamily="34" charset="0"/>
              <a:cs typeface="Arial" panose="020B0604020202020204" pitchFamily="34" charset="0"/>
            </a:endParaRPr>
          </a:p>
        </p:txBody>
      </p:sp>
      <p:sp>
        <p:nvSpPr>
          <p:cNvPr id="3" name="Oval 2"/>
          <p:cNvSpPr/>
          <p:nvPr/>
        </p:nvSpPr>
        <p:spPr>
          <a:xfrm>
            <a:off x="1055896" y="132541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A</a:t>
            </a:r>
          </a:p>
        </p:txBody>
      </p:sp>
      <p:sp>
        <p:nvSpPr>
          <p:cNvPr id="23" name="Oval 22"/>
          <p:cNvSpPr/>
          <p:nvPr/>
        </p:nvSpPr>
        <p:spPr>
          <a:xfrm>
            <a:off x="1055896" y="2117500"/>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V</a:t>
            </a:r>
          </a:p>
        </p:txBody>
      </p:sp>
      <p:sp>
        <p:nvSpPr>
          <p:cNvPr id="24" name="Oval 23"/>
          <p:cNvSpPr/>
          <p:nvPr/>
        </p:nvSpPr>
        <p:spPr>
          <a:xfrm>
            <a:off x="1055896" y="2981596"/>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P</a:t>
            </a:r>
          </a:p>
        </p:txBody>
      </p:sp>
      <p:sp>
        <p:nvSpPr>
          <p:cNvPr id="25" name="Oval 24"/>
          <p:cNvSpPr/>
          <p:nvPr/>
        </p:nvSpPr>
        <p:spPr>
          <a:xfrm>
            <a:off x="1055896" y="384569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Arial" panose="020B0604020202020204" pitchFamily="34" charset="0"/>
                <a:cs typeface="Arial" panose="020B0604020202020204" pitchFamily="34" charset="0"/>
              </a:rPr>
              <a:t>U</a:t>
            </a:r>
          </a:p>
        </p:txBody>
      </p:sp>
      <p:sp>
        <p:nvSpPr>
          <p:cNvPr id="5" name="TextBox 4"/>
          <p:cNvSpPr txBox="1"/>
          <p:nvPr/>
        </p:nvSpPr>
        <p:spPr>
          <a:xfrm>
            <a:off x="1934693" y="2212597"/>
            <a:ext cx="7892755" cy="400110"/>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VOICE </a:t>
            </a:r>
            <a:r>
              <a:rPr lang="en-GB" sz="1900" b="1">
                <a:latin typeface="Arial" panose="020B0604020202020204" pitchFamily="34" charset="0"/>
                <a:cs typeface="Arial" panose="020B0604020202020204" pitchFamily="34" charset="0"/>
              </a:rPr>
              <a:t>– do they respond to speech?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P </a:t>
            </a:r>
          </a:p>
        </p:txBody>
      </p:sp>
      <p:sp>
        <p:nvSpPr>
          <p:cNvPr id="6" name="TextBox 5"/>
          <p:cNvSpPr txBox="1"/>
          <p:nvPr/>
        </p:nvSpPr>
        <p:spPr>
          <a:xfrm>
            <a:off x="1934693" y="2982331"/>
            <a:ext cx="8132671" cy="692497"/>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PLACE </a:t>
            </a:r>
            <a:r>
              <a:rPr lang="en-GB" sz="1900" b="1">
                <a:latin typeface="Arial" panose="020B0604020202020204" pitchFamily="34" charset="0"/>
                <a:cs typeface="Arial" panose="020B0604020202020204" pitchFamily="34" charset="0"/>
              </a:rPr>
              <a:t>– place your hand on their shoulders and gently shake them asking, ‘Are you alright?’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a:t>
            </a:r>
            <a:r>
              <a:rPr lang="en-GB" sz="1900" b="1">
                <a:solidFill>
                  <a:srgbClr val="FF0000"/>
                </a:solidFill>
                <a:latin typeface="Arial" panose="020B0604020202020204" pitchFamily="34" charset="0"/>
                <a:cs typeface="Arial" panose="020B0604020202020204" pitchFamily="34" charset="0"/>
              </a:rPr>
              <a:t>No </a:t>
            </a:r>
            <a:r>
              <a:rPr lang="en-GB" sz="1900" b="1">
                <a:latin typeface="Arial" panose="020B0604020202020204" pitchFamily="34" charset="0"/>
                <a:cs typeface="Arial" panose="020B0604020202020204" pitchFamily="34" charset="0"/>
              </a:rPr>
              <a:t>response </a:t>
            </a:r>
            <a:r>
              <a:rPr lang="en-GB" sz="2000">
                <a:latin typeface="Arial" panose="020B0604020202020204" pitchFamily="34" charset="0"/>
                <a:cs typeface="Arial" panose="020B0604020202020204" pitchFamily="34" charset="0"/>
              </a:rPr>
              <a:t>→</a:t>
            </a:r>
            <a:r>
              <a:rPr lang="en-GB" sz="1900" b="1">
                <a:latin typeface="Arial" panose="020B0604020202020204" pitchFamily="34" charset="0"/>
                <a:cs typeface="Arial" panose="020B0604020202020204" pitchFamily="34" charset="0"/>
              </a:rPr>
              <a:t> Proceed to </a:t>
            </a:r>
            <a:r>
              <a:rPr lang="en-GB" sz="1900" b="1">
                <a:solidFill>
                  <a:srgbClr val="FF0000"/>
                </a:solidFill>
                <a:latin typeface="Arial" panose="020B0604020202020204" pitchFamily="34" charset="0"/>
                <a:cs typeface="Arial" panose="020B0604020202020204" pitchFamily="34" charset="0"/>
              </a:rPr>
              <a:t>U</a:t>
            </a:r>
          </a:p>
        </p:txBody>
      </p:sp>
      <p:sp>
        <p:nvSpPr>
          <p:cNvPr id="7" name="TextBox 6"/>
          <p:cNvSpPr txBox="1"/>
          <p:nvPr/>
        </p:nvSpPr>
        <p:spPr>
          <a:xfrm>
            <a:off x="1934694" y="4044453"/>
            <a:ext cx="7606955" cy="384721"/>
          </a:xfrm>
          <a:prstGeom prst="rect">
            <a:avLst/>
          </a:prstGeom>
          <a:noFill/>
        </p:spPr>
        <p:txBody>
          <a:bodyPr wrap="square" rtlCol="0">
            <a:spAutoFit/>
          </a:bodyPr>
          <a:lstStyle/>
          <a:p>
            <a:r>
              <a:rPr lang="en-GB" sz="1900" b="1">
                <a:solidFill>
                  <a:srgbClr val="FF0000"/>
                </a:solidFill>
                <a:latin typeface="Arial" panose="020B0604020202020204" pitchFamily="34" charset="0"/>
                <a:cs typeface="Arial" panose="020B0604020202020204" pitchFamily="34" charset="0"/>
              </a:rPr>
              <a:t>UNRESPONSIVE </a:t>
            </a:r>
            <a:r>
              <a:rPr lang="en-GB" sz="1900" b="1">
                <a:latin typeface="Arial" panose="020B0604020202020204" pitchFamily="34" charset="0"/>
                <a:cs typeface="Arial" panose="020B0604020202020204" pitchFamily="34" charset="0"/>
              </a:rPr>
              <a:t>– assume the casualty is unresponsive</a:t>
            </a:r>
          </a:p>
        </p:txBody>
      </p:sp>
    </p:spTree>
    <p:extLst>
      <p:ext uri="{BB962C8B-B14F-4D97-AF65-F5344CB8AC3E}">
        <p14:creationId xmlns:p14="http://schemas.microsoft.com/office/powerpoint/2010/main" val="115687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23" grpId="0" animBg="1"/>
      <p:bldP spid="24" grpId="0" animBg="1"/>
      <p:bldP spid="25" grpId="0" animBg="1"/>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2848"/>
            <a:ext cx="10515600" cy="1325563"/>
          </a:xfrm>
        </p:spPr>
        <p:txBody>
          <a:bodyPr>
            <a:normAutofit/>
          </a:bodyPr>
          <a:lstStyle/>
          <a:p>
            <a:r>
              <a:rPr lang="en-GB" sz="4000"/>
              <a:t>Primary survey</a:t>
            </a:r>
          </a:p>
        </p:txBody>
      </p:sp>
      <p:sp>
        <p:nvSpPr>
          <p:cNvPr id="22" name="Rounded Rectangle 21"/>
          <p:cNvSpPr/>
          <p:nvPr/>
        </p:nvSpPr>
        <p:spPr>
          <a:xfrm>
            <a:off x="3688862" y="1916833"/>
            <a:ext cx="3055815" cy="1344915"/>
          </a:xfrm>
          <a:prstGeom prst="roundRect">
            <a:avLst/>
          </a:prstGeom>
          <a:solidFill>
            <a:srgbClr val="F26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Open the airway </a:t>
            </a:r>
            <a:br>
              <a:rPr lang="en-GB" sz="2200" b="1">
                <a:latin typeface="Arial" panose="020B0604020202020204" pitchFamily="34" charset="0"/>
                <a:cs typeface="Arial" panose="020B0604020202020204" pitchFamily="34" charset="0"/>
              </a:rPr>
            </a:br>
            <a:r>
              <a:rPr lang="en-GB" sz="2200" b="1">
                <a:latin typeface="Arial" panose="020B0604020202020204" pitchFamily="34" charset="0"/>
                <a:cs typeface="Arial" panose="020B0604020202020204" pitchFamily="34" charset="0"/>
              </a:rPr>
              <a:t>using the head-tilt/                     chin-lift method.</a:t>
            </a:r>
          </a:p>
        </p:txBody>
      </p:sp>
      <p:pic>
        <p:nvPicPr>
          <p:cNvPr id="11" name="Picture 2" descr="P:\Images\First Aid\a-airw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4719"/>
            <a:ext cx="2626115" cy="25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Images\First Aid\a-airways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158" y="1448411"/>
            <a:ext cx="3333058" cy="3394931"/>
          </a:xfrm>
          <a:prstGeom prst="roundRect">
            <a:avLst>
              <a:gd name="adj" fmla="val 260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5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Images\First Aid\b-picbrea.jpg"/>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75920" y="3179804"/>
            <a:ext cx="4767014" cy="266818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8034"/>
            <a:ext cx="10515600" cy="1325563"/>
          </a:xfrm>
        </p:spPr>
        <p:txBody>
          <a:bodyPr>
            <a:normAutofit/>
          </a:bodyPr>
          <a:lstStyle/>
          <a:p>
            <a:r>
              <a:rPr lang="en-GB" sz="4000"/>
              <a:t>Primary survey</a:t>
            </a:r>
          </a:p>
        </p:txBody>
      </p:sp>
      <p:sp>
        <p:nvSpPr>
          <p:cNvPr id="22" name="Rounded Rectangle 21"/>
          <p:cNvSpPr/>
          <p:nvPr/>
        </p:nvSpPr>
        <p:spPr>
          <a:xfrm>
            <a:off x="3556000" y="1376740"/>
            <a:ext cx="7721600" cy="2052261"/>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t>After opening the airway look, listen and feel for normal breathing for no more than </a:t>
            </a:r>
            <a:r>
              <a:rPr lang="en-GB" sz="2000" b="1">
                <a:solidFill>
                  <a:srgbClr val="FF0000"/>
                </a:solidFill>
              </a:rPr>
              <a:t>10</a:t>
            </a:r>
            <a:r>
              <a:rPr lang="en-GB" sz="2000" b="1"/>
              <a:t> seconds</a:t>
            </a:r>
            <a:endParaRPr lang="en-GB" sz="2000"/>
          </a:p>
          <a:p>
            <a:pPr marL="342900" indent="-342900">
              <a:buFont typeface="Arial" panose="020B0604020202020204" pitchFamily="34" charset="0"/>
              <a:buChar char="•"/>
            </a:pPr>
            <a:r>
              <a:rPr lang="en-GB" sz="2000" b="1"/>
              <a:t>casualty breathing normally – check for further injuries and if safe to do so, place into the recovery position </a:t>
            </a:r>
          </a:p>
          <a:p>
            <a:pPr marL="342900" indent="-342900">
              <a:buFont typeface="Arial" panose="020B0604020202020204" pitchFamily="34" charset="0"/>
              <a:buChar char="•"/>
            </a:pPr>
            <a:r>
              <a:rPr lang="en-GB" sz="2000" b="1"/>
              <a:t>casualty not breathing normally – commence CPR</a:t>
            </a:r>
            <a:endParaRPr lang="en-GB" sz="2000"/>
          </a:p>
        </p:txBody>
      </p:sp>
      <p:pic>
        <p:nvPicPr>
          <p:cNvPr id="7" name="Picture 2" descr="P:\Images\First Aid\b-breath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0" y="1231670"/>
            <a:ext cx="2344427" cy="229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a:spLocks noChangeArrowheads="1"/>
          </p:cNvSpPr>
          <p:nvPr/>
        </p:nvSpPr>
        <p:spPr bwMode="auto">
          <a:xfrm>
            <a:off x="1047262" y="3602272"/>
            <a:ext cx="4328658" cy="182325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r>
              <a:rPr lang="en-GB" sz="1600" b="1"/>
              <a:t>Agonal breathing</a:t>
            </a:r>
            <a:br>
              <a:rPr lang="en-GB" sz="1600" b="1" u="sng"/>
            </a:br>
            <a:r>
              <a:rPr lang="en-GB" sz="1400" b="1"/>
              <a:t>In the first few minutes after a cardiac arrest, a casualty may be barely breathing or taking infrequent, slow noisy gasps. Do not confuse this with normal breathing. If in any doubt that breathing is normal, act as if not breathing normally and prepare to start CPR.</a:t>
            </a:r>
            <a:endParaRPr lang="en-GB" alt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4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MARVIN\cwoffenden\EFAW Pictures for Amanda\Re 1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98183" y="2931118"/>
            <a:ext cx="2970147" cy="2752831"/>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MARVIN\cwoffenden\EFAW Pictures for Amanda\01_Res 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9314610" y="3392000"/>
            <a:ext cx="1749942" cy="238369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821"/>
            <a:ext cx="10515600" cy="1325563"/>
          </a:xfrm>
        </p:spPr>
        <p:txBody>
          <a:bodyPr>
            <a:normAutofit/>
          </a:bodyPr>
          <a:lstStyle/>
          <a:p>
            <a:r>
              <a:rPr lang="en-GB" sz="4000"/>
              <a:t>Primary survey</a:t>
            </a:r>
          </a:p>
        </p:txBody>
      </p:sp>
      <p:sp>
        <p:nvSpPr>
          <p:cNvPr id="22" name="Rounded Rectangle 21"/>
          <p:cNvSpPr/>
          <p:nvPr/>
        </p:nvSpPr>
        <p:spPr>
          <a:xfrm>
            <a:off x="3532554" y="1340768"/>
            <a:ext cx="7531998" cy="169941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latin typeface="Arial" panose="020B0604020202020204" pitchFamily="34" charset="0"/>
                <a:cs typeface="Arial" panose="020B0604020202020204" pitchFamily="34" charset="0"/>
              </a:rPr>
              <a:t>Call an ambulance (999). Ask a helper to call, otherwise call yourself. Stay with the casualty when making the call if possible, and activate the speaker function on the phone to aid communication with the ambulance service, send someone to get an AED. Commence CPR (30 compressions 2 breaths)</a:t>
            </a:r>
          </a:p>
        </p:txBody>
      </p:sp>
      <p:sp>
        <p:nvSpPr>
          <p:cNvPr id="17" name="TextBox 6"/>
          <p:cNvSpPr>
            <a:spLocks noChangeArrowheads="1"/>
          </p:cNvSpPr>
          <p:nvPr/>
        </p:nvSpPr>
        <p:spPr bwMode="auto">
          <a:xfrm>
            <a:off x="1031632" y="3926882"/>
            <a:ext cx="4008944" cy="1925406"/>
          </a:xfrm>
          <a:prstGeom prst="roundRect">
            <a:avLst>
              <a:gd name="adj" fmla="val 16667"/>
            </a:avLst>
          </a:prstGeom>
          <a:solidFill>
            <a:schemeClr val="bg1"/>
          </a:solidFill>
          <a:ln w="38100">
            <a:solidFill>
              <a:srgbClr val="FF0000"/>
            </a:solidFill>
            <a:round/>
            <a:headEnd/>
            <a:tailEnd/>
          </a:ln>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altLang="en-US" sz="1600" b="1">
                <a:latin typeface="Arial" panose="020B0604020202020204" pitchFamily="34" charset="0"/>
                <a:cs typeface="Arial" panose="020B0604020202020204" pitchFamily="34" charset="0"/>
              </a:rPr>
              <a:t>Compression-only CPR</a:t>
            </a:r>
          </a:p>
          <a:p>
            <a:pPr eaLnBrk="1" hangingPunct="1"/>
            <a:r>
              <a:rPr lang="en-GB" altLang="en-US" sz="1500" b="1">
                <a:latin typeface="Arial" panose="020B0604020202020204" pitchFamily="34" charset="0"/>
                <a:cs typeface="Arial" panose="020B0604020202020204" pitchFamily="34" charset="0"/>
              </a:rPr>
              <a:t>If you are untrained or unable to do rescue breaths for a casualty who is not breathing, give chest compression-only CPR. These should be continuous at a rate 100-120 per minute and to a        depth of 5-6 cm.</a:t>
            </a:r>
          </a:p>
        </p:txBody>
      </p:sp>
      <p:pic>
        <p:nvPicPr>
          <p:cNvPr id="15" name="Picture 11" descr="C:\Users\emorse\Desktop\First Aid Interactive PowerPoint\Images for First Aid\C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321" y="1251812"/>
            <a:ext cx="2359956" cy="243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3839"/>
            <a:ext cx="10515600" cy="1325563"/>
          </a:xfrm>
        </p:spPr>
        <p:txBody>
          <a:bodyPr>
            <a:normAutofit/>
          </a:bodyPr>
          <a:lstStyle/>
          <a:p>
            <a:r>
              <a:rPr lang="en-GB" sz="4000"/>
              <a:t>Primary survey</a:t>
            </a:r>
          </a:p>
        </p:txBody>
      </p:sp>
      <p:sp>
        <p:nvSpPr>
          <p:cNvPr id="22" name="Rounded Rectangle 21"/>
          <p:cNvSpPr/>
          <p:nvPr/>
        </p:nvSpPr>
        <p:spPr>
          <a:xfrm>
            <a:off x="3556000" y="1371655"/>
            <a:ext cx="7364537" cy="1368152"/>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a:latin typeface="Arial" panose="020B0604020202020204" pitchFamily="34" charset="0"/>
                <a:cs typeface="Arial" panose="020B0604020202020204" pitchFamily="34" charset="0"/>
              </a:rPr>
              <a:t>If an AED arrives, switch it on and follow the spoken or visual prompts. An AED is used in conjunction with CPR. </a:t>
            </a:r>
          </a:p>
        </p:txBody>
      </p:sp>
      <p:pic>
        <p:nvPicPr>
          <p:cNvPr id="9" name="Picture 2" descr="P:\Images\First Aid\dd-defi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98" y="1322725"/>
            <a:ext cx="2618902" cy="22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mages\First Aid\Defib unit cut 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312" y="3684936"/>
            <a:ext cx="2016224" cy="22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P:\Images\First Aid\Defib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6855" y="2895228"/>
            <a:ext cx="2265363" cy="29860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9853C5E-C6C8-4718-B06E-95AD56364C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14786" y="2895228"/>
            <a:ext cx="3566080" cy="2868318"/>
          </a:xfrm>
          <a:prstGeom prst="rect">
            <a:avLst/>
          </a:prstGeom>
        </p:spPr>
      </p:pic>
    </p:spTree>
    <p:extLst>
      <p:ext uri="{BB962C8B-B14F-4D97-AF65-F5344CB8AC3E}">
        <p14:creationId xmlns:p14="http://schemas.microsoft.com/office/powerpoint/2010/main" val="16156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016D-8D62-9278-AED2-014873D32E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B5D37C-0EB7-E1A1-8450-EF29742F8891}"/>
              </a:ext>
            </a:extLst>
          </p:cNvPr>
          <p:cNvSpPr>
            <a:spLocks noGrp="1"/>
          </p:cNvSpPr>
          <p:nvPr>
            <p:ph type="title"/>
          </p:nvPr>
        </p:nvSpPr>
        <p:spPr>
          <a:xfrm>
            <a:off x="1867877" y="80291"/>
            <a:ext cx="9485922" cy="1325563"/>
          </a:xfrm>
        </p:spPr>
        <p:txBody>
          <a:bodyPr>
            <a:normAutofit/>
          </a:bodyPr>
          <a:lstStyle/>
          <a:p>
            <a:r>
              <a:rPr lang="en-GB" sz="4000"/>
              <a:t>Primary survey – practical demonstration</a:t>
            </a:r>
          </a:p>
        </p:txBody>
      </p:sp>
      <p:grpSp>
        <p:nvGrpSpPr>
          <p:cNvPr id="2" name="Group 1">
            <a:extLst>
              <a:ext uri="{FF2B5EF4-FFF2-40B4-BE49-F238E27FC236}">
                <a16:creationId xmlns:a16="http://schemas.microsoft.com/office/drawing/2014/main" id="{CDA6D0DC-9BA0-07FD-E49D-25DB1A39E58A}"/>
              </a:ext>
            </a:extLst>
          </p:cNvPr>
          <p:cNvGrpSpPr/>
          <p:nvPr/>
        </p:nvGrpSpPr>
        <p:grpSpPr>
          <a:xfrm>
            <a:off x="1095339" y="1542551"/>
            <a:ext cx="10001322" cy="3772897"/>
            <a:chOff x="1631951" y="1925638"/>
            <a:chExt cx="8905875" cy="3306762"/>
          </a:xfrm>
        </p:grpSpPr>
        <p:pic>
          <p:nvPicPr>
            <p:cNvPr id="3" name="Picture 21" descr="C:\Users\emorse\Desktop\6.png">
              <a:extLst>
                <a:ext uri="{FF2B5EF4-FFF2-40B4-BE49-F238E27FC236}">
                  <a16:creationId xmlns:a16="http://schemas.microsoft.com/office/drawing/2014/main" id="{C02CF76B-F1CB-06DA-18E7-877BF6D5A50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P:\Images\First Aid\dangertext.jpg">
              <a:extLst>
                <a:ext uri="{FF2B5EF4-FFF2-40B4-BE49-F238E27FC236}">
                  <a16:creationId xmlns:a16="http://schemas.microsoft.com/office/drawing/2014/main" id="{D5264F5B-CBB1-75A7-D560-0503AEDE361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Images\First Aid\responsetext.jpg">
              <a:extLst>
                <a:ext uri="{FF2B5EF4-FFF2-40B4-BE49-F238E27FC236}">
                  <a16:creationId xmlns:a16="http://schemas.microsoft.com/office/drawing/2014/main" id="{C1207003-35C7-4AB1-0677-CBBA26BB68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P:\Images\First Aid\airways.jpg">
              <a:extLst>
                <a:ext uri="{FF2B5EF4-FFF2-40B4-BE49-F238E27FC236}">
                  <a16:creationId xmlns:a16="http://schemas.microsoft.com/office/drawing/2014/main" id="{92E69B7C-E2D2-8FE1-F2F5-7E24B15317A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P:\Images\First Aid\breathingtext.jpg">
              <a:extLst>
                <a:ext uri="{FF2B5EF4-FFF2-40B4-BE49-F238E27FC236}">
                  <a16:creationId xmlns:a16="http://schemas.microsoft.com/office/drawing/2014/main" id="{BCC2A580-01E6-A848-91E4-0F2A6BADAD5F}"/>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P:\Images\First Aid\defibtext.jpg">
              <a:extLst>
                <a:ext uri="{FF2B5EF4-FFF2-40B4-BE49-F238E27FC236}">
                  <a16:creationId xmlns:a16="http://schemas.microsoft.com/office/drawing/2014/main" id="{F2825AA4-0B9B-8733-F201-B902EDE19ED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CA2CF52-A386-8190-5DF6-0533D42D2CB6}"/>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D51B82F3-E0D5-DC8B-BA0E-26B95677B2B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F9F13F9D-A7C5-7006-102B-E7A7A36F5DA3}"/>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DC30FC6C-1AD5-FB59-8E7A-9AD2AA4E89E6}"/>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DA33F385-D473-EF21-B2FC-D9EB69790B73}"/>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9" name="Picture 20" descr="C:\Users\emorse\Desktop\1.png">
              <a:extLst>
                <a:ext uri="{FF2B5EF4-FFF2-40B4-BE49-F238E27FC236}">
                  <a16:creationId xmlns:a16="http://schemas.microsoft.com/office/drawing/2014/main" id="{786942D9-6FD7-9897-51A2-C51D9692CBA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85"/>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0F8FD4B7-9516-D96F-30C8-C4E6BB2F944E}"/>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9" name="Picture 8">
            <a:extLst>
              <a:ext uri="{FF2B5EF4-FFF2-40B4-BE49-F238E27FC236}">
                <a16:creationId xmlns:a16="http://schemas.microsoft.com/office/drawing/2014/main" id="{76C05D7E-77AF-F578-FBE5-6D201A70DA64}"/>
              </a:ext>
            </a:extLst>
          </p:cNvPr>
          <p:cNvPicPr>
            <a:picLocks/>
          </p:cNvPicPr>
          <p:nvPr/>
        </p:nvPicPr>
        <p:blipFill rotWithShape="1">
          <a:blip r:embed="rId10"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726773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B699-8397-4249-92B9-35903161220F}"/>
              </a:ext>
            </a:extLst>
          </p:cNvPr>
          <p:cNvSpPr>
            <a:spLocks noGrp="1"/>
          </p:cNvSpPr>
          <p:nvPr>
            <p:ph type="title"/>
          </p:nvPr>
        </p:nvSpPr>
        <p:spPr>
          <a:xfrm>
            <a:off x="766763" y="391939"/>
            <a:ext cx="8317805" cy="908720"/>
          </a:xfrm>
        </p:spPr>
        <p:txBody>
          <a:bodyPr>
            <a:normAutofit/>
          </a:bodyPr>
          <a:lstStyle/>
          <a:p>
            <a:pPr algn="l"/>
            <a:r>
              <a:rPr lang="en-GB" altLang="en-US" sz="4000">
                <a:latin typeface="Arial" charset="0"/>
                <a:ea typeface="Arial" charset="0"/>
                <a:cs typeface="Arial" charset="0"/>
              </a:rPr>
              <a:t>Ground rules</a:t>
            </a:r>
            <a:endParaRPr lang="en-US" sz="4000"/>
          </a:p>
        </p:txBody>
      </p:sp>
      <p:sp>
        <p:nvSpPr>
          <p:cNvPr id="7" name="Content Placeholder 4">
            <a:extLst>
              <a:ext uri="{FF2B5EF4-FFF2-40B4-BE49-F238E27FC236}">
                <a16:creationId xmlns:a16="http://schemas.microsoft.com/office/drawing/2014/main" id="{17C76E51-F3C4-F9BD-2A8E-26F1B9608B07}"/>
              </a:ext>
            </a:extLst>
          </p:cNvPr>
          <p:cNvSpPr txBox="1">
            <a:spLocks noChangeArrowheads="1"/>
          </p:cNvSpPr>
          <p:nvPr/>
        </p:nvSpPr>
        <p:spPr>
          <a:xfrm>
            <a:off x="766763" y="1457629"/>
            <a:ext cx="9978257" cy="5232400"/>
          </a:xfrm>
          <a:prstGeom prst="rect">
            <a:avLst/>
          </a:prstGeom>
        </p:spPr>
        <p:txBody>
          <a:bodyPr>
            <a:normAutofit/>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Fire escapes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Toilets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Smoking</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Drinks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Breaks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Lunch</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Questions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Talking over others</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Respect others’ points of view</a:t>
            </a:r>
          </a:p>
          <a:p>
            <a:pPr>
              <a:spcBef>
                <a:spcPts val="0"/>
              </a:spcBef>
              <a:buClrTx/>
            </a:pPr>
            <a:r>
              <a:rPr lang="en-GB" altLang="en-US" sz="2400" b="0" kern="0">
                <a:solidFill>
                  <a:prstClr val="black"/>
                </a:solidFill>
                <a:latin typeface="Arial" panose="020B0604020202020204" pitchFamily="34" charset="0"/>
                <a:cs typeface="Arial" panose="020B0604020202020204" pitchFamily="34" charset="0"/>
              </a:rPr>
              <a:t>Timekeeping</a:t>
            </a:r>
          </a:p>
        </p:txBody>
      </p:sp>
      <p:pic>
        <p:nvPicPr>
          <p:cNvPr id="8" name="Picture 8">
            <a:extLst>
              <a:ext uri="{FF2B5EF4-FFF2-40B4-BE49-F238E27FC236}">
                <a16:creationId xmlns:a16="http://schemas.microsoft.com/office/drawing/2014/main" id="{514607BD-7AE6-1518-3243-9C44D2160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51012" y="640869"/>
            <a:ext cx="3628296" cy="550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B5075D8A-3080-BB3C-7EC9-AC3EFAE1FA20}"/>
              </a:ext>
            </a:extLst>
          </p:cNvPr>
          <p:cNvSpPr>
            <a:spLocks noChangeArrowheads="1"/>
          </p:cNvSpPr>
          <p:nvPr/>
        </p:nvSpPr>
        <p:spPr bwMode="auto">
          <a:xfrm>
            <a:off x="5365391" y="1581722"/>
            <a:ext cx="5264674" cy="1285506"/>
          </a:xfrm>
          <a:prstGeom prst="roundRect">
            <a:avLst>
              <a:gd name="adj" fmla="val 16667"/>
            </a:avLst>
          </a:prstGeom>
          <a:solidFill>
            <a:srgbClr val="008A21"/>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000" b="1">
                <a:solidFill>
                  <a:prstClr val="white"/>
                </a:solidFill>
                <a:latin typeface="Arial"/>
                <a:cs typeface="Arial"/>
              </a:rPr>
              <a:t>As a courtesy to others, </a:t>
            </a:r>
            <a:br>
              <a:rPr lang="en-GB" altLang="en-US" sz="2000" b="1">
                <a:solidFill>
                  <a:prstClr val="white"/>
                </a:solidFill>
              </a:rPr>
            </a:br>
            <a:r>
              <a:rPr lang="en-GB" altLang="en-US" sz="2000" b="1">
                <a:solidFill>
                  <a:prstClr val="white"/>
                </a:solidFill>
                <a:latin typeface="Arial"/>
                <a:cs typeface="Arial"/>
              </a:rPr>
              <a:t>please set your mobile phone </a:t>
            </a:r>
            <a:br>
              <a:rPr lang="en-GB" altLang="en-US" sz="2000" b="1">
                <a:solidFill>
                  <a:prstClr val="white"/>
                </a:solidFill>
              </a:rPr>
            </a:br>
            <a:r>
              <a:rPr lang="en-GB" altLang="en-US" sz="2000" b="1">
                <a:solidFill>
                  <a:prstClr val="white"/>
                </a:solidFill>
                <a:latin typeface="Arial"/>
                <a:cs typeface="Arial"/>
              </a:rPr>
              <a:t>to SILENT MODE</a:t>
            </a:r>
            <a:endParaRPr lang="en-GB" altLang="en-US" sz="2000" b="1">
              <a:solidFill>
                <a:prstClr val="white"/>
              </a:solidFill>
            </a:endParaRPr>
          </a:p>
        </p:txBody>
      </p:sp>
      <p:sp>
        <p:nvSpPr>
          <p:cNvPr id="10" name="Rounded Rectangle 8">
            <a:extLst>
              <a:ext uri="{FF2B5EF4-FFF2-40B4-BE49-F238E27FC236}">
                <a16:creationId xmlns:a16="http://schemas.microsoft.com/office/drawing/2014/main" id="{E8A20BD9-D40F-D44D-AB4B-512007B55C86}"/>
              </a:ext>
            </a:extLst>
          </p:cNvPr>
          <p:cNvSpPr>
            <a:spLocks noChangeArrowheads="1"/>
          </p:cNvSpPr>
          <p:nvPr/>
        </p:nvSpPr>
        <p:spPr bwMode="auto">
          <a:xfrm>
            <a:off x="5365391" y="2961259"/>
            <a:ext cx="5264674" cy="1696738"/>
          </a:xfrm>
          <a:prstGeom prst="roundRect">
            <a:avLst>
              <a:gd name="adj" fmla="val 16667"/>
            </a:avLst>
          </a:prstGeom>
          <a:solidFill>
            <a:srgbClr val="92D050"/>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eaLnBrk="0" fontAlgn="base" hangingPunct="0">
              <a:spcAft>
                <a:spcPct val="0"/>
              </a:spcAft>
              <a:buNone/>
              <a:defRPr/>
            </a:pPr>
            <a:r>
              <a:rPr lang="en-GB" altLang="en-US" sz="2000" b="1">
                <a:solidFill>
                  <a:sysClr val="windowText" lastClr="000000"/>
                </a:solidFill>
                <a:latin typeface="Arial"/>
                <a:cs typeface="Arial"/>
              </a:rPr>
              <a:t>Mobile phones must </a:t>
            </a:r>
            <a:br>
              <a:rPr lang="en-GB" altLang="en-US" sz="2000" b="1">
                <a:solidFill>
                  <a:sysClr val="windowText" lastClr="000000"/>
                </a:solidFill>
              </a:rPr>
            </a:br>
            <a:r>
              <a:rPr lang="en-GB" altLang="en-US" sz="2000" b="1">
                <a:solidFill>
                  <a:sysClr val="windowText" lastClr="000000"/>
                </a:solidFill>
                <a:latin typeface="Arial"/>
                <a:cs typeface="Arial"/>
              </a:rPr>
              <a:t>be SWITCHED OFF </a:t>
            </a:r>
            <a:br>
              <a:rPr lang="en-GB" altLang="en-US" sz="2000" b="1">
                <a:solidFill>
                  <a:sysClr val="windowText" lastClr="000000"/>
                </a:solidFill>
              </a:rPr>
            </a:br>
            <a:r>
              <a:rPr lang="en-GB" altLang="en-US" sz="2000" b="1">
                <a:solidFill>
                  <a:sysClr val="windowText" lastClr="000000"/>
                </a:solidFill>
                <a:latin typeface="Arial"/>
                <a:cs typeface="Arial"/>
              </a:rPr>
              <a:t>and removed from the desk </a:t>
            </a:r>
            <a:br>
              <a:rPr lang="en-GB" altLang="en-US" sz="2000" b="1">
                <a:solidFill>
                  <a:sysClr val="windowText" lastClr="000000"/>
                </a:solidFill>
              </a:rPr>
            </a:br>
            <a:r>
              <a:rPr lang="en-GB" altLang="en-US" sz="2000" b="1">
                <a:solidFill>
                  <a:sysClr val="windowText" lastClr="000000"/>
                </a:solidFill>
                <a:latin typeface="Arial"/>
                <a:cs typeface="Arial"/>
              </a:rPr>
              <a:t>during the examination.</a:t>
            </a:r>
            <a:endParaRPr lang="en-GB" altLang="en-US" sz="2000" b="1">
              <a:solidFill>
                <a:sysClr val="windowText" lastClr="000000"/>
              </a:solidFill>
            </a:endParaRPr>
          </a:p>
        </p:txBody>
      </p:sp>
      <p:pic>
        <p:nvPicPr>
          <p:cNvPr id="11" name="Picture 10">
            <a:extLst>
              <a:ext uri="{FF2B5EF4-FFF2-40B4-BE49-F238E27FC236}">
                <a16:creationId xmlns:a16="http://schemas.microsoft.com/office/drawing/2014/main" id="{A0AB6B3E-A466-FCC0-0B5C-1EF697D699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646314" y="548680"/>
            <a:ext cx="3377685" cy="559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C845-922A-BCBA-CE2C-0C635498D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D87F7-79A9-5E73-524F-8A00801388F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8EB2B42-017A-C85B-D4DB-E554B1B4FDD0}"/>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246BF58-3467-F529-4E80-C98F52CF8BB9}"/>
              </a:ext>
            </a:extLst>
          </p:cNvPr>
          <p:cNvSpPr txBox="1"/>
          <p:nvPr/>
        </p:nvSpPr>
        <p:spPr>
          <a:xfrm>
            <a:off x="766763" y="1452933"/>
            <a:ext cx="10438049" cy="830997"/>
          </a:xfrm>
          <a:prstGeom prst="rect">
            <a:avLst/>
          </a:prstGeom>
          <a:noFill/>
        </p:spPr>
        <p:txBody>
          <a:bodyPr wrap="square" lIns="91440" tIns="45720" rIns="91440" bIns="45720" anchor="t">
            <a:spAutoFit/>
          </a:bodyPr>
          <a:lstStyle/>
          <a:p>
            <a:pPr>
              <a:defRPr/>
            </a:pPr>
            <a:r>
              <a:rPr lang="en-GB" sz="2400" b="1">
                <a:solidFill>
                  <a:prstClr val="white"/>
                </a:solidFill>
                <a:latin typeface="Arial"/>
                <a:ea typeface="+mn-lt"/>
                <a:cs typeface="+mn-lt"/>
              </a:rPr>
              <a:t>When first assessing an emergency scene, what </a:t>
            </a:r>
            <a:r>
              <a:rPr lang="en-GB" sz="2400" b="1">
                <a:solidFill>
                  <a:schemeClr val="bg1"/>
                </a:solidFill>
                <a:latin typeface="Arial"/>
                <a:ea typeface="+mn-lt"/>
                <a:cs typeface="+mn-lt"/>
              </a:rPr>
              <a:t>is the most important action before approaching a casualty?</a:t>
            </a:r>
            <a:endParaRPr lang="en-GB" sz="2400" b="1">
              <a:solidFill>
                <a:schemeClr val="bg1"/>
              </a:solidFill>
              <a:latin typeface="Arial"/>
              <a:ea typeface="Calibri"/>
              <a:cs typeface="Calibri"/>
            </a:endParaRPr>
          </a:p>
        </p:txBody>
      </p:sp>
      <p:grpSp>
        <p:nvGrpSpPr>
          <p:cNvPr id="7" name="Group 6">
            <a:extLst>
              <a:ext uri="{FF2B5EF4-FFF2-40B4-BE49-F238E27FC236}">
                <a16:creationId xmlns:a16="http://schemas.microsoft.com/office/drawing/2014/main" id="{AA249267-62D8-A0D3-9C8A-8BA9AB7EB97E}"/>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5826F243-7219-A196-8B39-C380F31909FB}"/>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EF66A9FA-92CF-9848-B310-46B7DD299260}"/>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sp>
        <p:nvSpPr>
          <p:cNvPr id="10" name="TextBox 9">
            <a:extLst>
              <a:ext uri="{FF2B5EF4-FFF2-40B4-BE49-F238E27FC236}">
                <a16:creationId xmlns:a16="http://schemas.microsoft.com/office/drawing/2014/main" id="{39CDA28C-734A-D3E8-7821-22A02E1A3CC8}"/>
              </a:ext>
            </a:extLst>
          </p:cNvPr>
          <p:cNvSpPr txBox="1"/>
          <p:nvPr/>
        </p:nvSpPr>
        <p:spPr>
          <a:xfrm>
            <a:off x="1719656" y="2653115"/>
            <a:ext cx="6338005" cy="769441"/>
          </a:xfrm>
          <a:prstGeom prst="rect">
            <a:avLst/>
          </a:prstGeom>
          <a:noFill/>
        </p:spPr>
        <p:txBody>
          <a:bodyPr wrap="square" lIns="91440" tIns="45720" rIns="91440" bIns="45720" rtlCol="0" anchor="t">
            <a:spAutoFit/>
          </a:bodyPr>
          <a:lstStyle/>
          <a:p>
            <a:r>
              <a:rPr lang="en-GB" sz="2200" b="1">
                <a:latin typeface="Arial"/>
                <a:cs typeface="Arial"/>
              </a:rPr>
              <a:t>Run straight to the casualty and start treatment</a:t>
            </a:r>
            <a:endParaRPr lang="en-GB" sz="22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4882731-7B0F-84D9-210B-9CD129721A67}"/>
              </a:ext>
            </a:extLst>
          </p:cNvPr>
          <p:cNvSpPr txBox="1"/>
          <p:nvPr/>
        </p:nvSpPr>
        <p:spPr>
          <a:xfrm>
            <a:off x="1719657" y="3363596"/>
            <a:ext cx="5556466" cy="769441"/>
          </a:xfrm>
          <a:prstGeom prst="rect">
            <a:avLst/>
          </a:prstGeom>
          <a:noFill/>
        </p:spPr>
        <p:txBody>
          <a:bodyPr wrap="square" lIns="91440" tIns="45720" rIns="91440" bIns="45720" rtlCol="0" anchor="t">
            <a:spAutoFit/>
          </a:bodyPr>
          <a:lstStyle/>
          <a:p>
            <a:r>
              <a:rPr lang="en-GB" sz="2200" b="1">
                <a:latin typeface="Arial"/>
                <a:cs typeface="Arial"/>
              </a:rPr>
              <a:t>Check the scene is safe for yourself and others</a:t>
            </a:r>
            <a:endParaRPr lang="en-GB" sz="22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F0D9515-6BC0-7592-041D-63967DA55870}"/>
              </a:ext>
            </a:extLst>
          </p:cNvPr>
          <p:cNvSpPr txBox="1"/>
          <p:nvPr/>
        </p:nvSpPr>
        <p:spPr>
          <a:xfrm>
            <a:off x="1739923" y="4381433"/>
            <a:ext cx="6481862" cy="769441"/>
          </a:xfrm>
          <a:prstGeom prst="rect">
            <a:avLst/>
          </a:prstGeom>
          <a:noFill/>
        </p:spPr>
        <p:txBody>
          <a:bodyPr wrap="square" lIns="91440" tIns="45720" rIns="91440" bIns="45720" rtlCol="0" anchor="t">
            <a:spAutoFit/>
          </a:bodyPr>
          <a:lstStyle/>
          <a:p>
            <a:r>
              <a:rPr lang="en-GB" sz="2200" b="1">
                <a:latin typeface="Arial"/>
                <a:cs typeface="Arial"/>
              </a:rPr>
              <a:t>Ask bystanders to fetch an AED before assessing the area</a:t>
            </a:r>
            <a:endParaRPr lang="en-US"/>
          </a:p>
        </p:txBody>
      </p:sp>
      <p:sp>
        <p:nvSpPr>
          <p:cNvPr id="16" name="TextBox 15">
            <a:extLst>
              <a:ext uri="{FF2B5EF4-FFF2-40B4-BE49-F238E27FC236}">
                <a16:creationId xmlns:a16="http://schemas.microsoft.com/office/drawing/2014/main" id="{1D6A4468-E19B-98F5-8179-432A966B24F9}"/>
              </a:ext>
            </a:extLst>
          </p:cNvPr>
          <p:cNvSpPr txBox="1"/>
          <p:nvPr/>
        </p:nvSpPr>
        <p:spPr>
          <a:xfrm>
            <a:off x="1729210" y="5302294"/>
            <a:ext cx="5687589" cy="769441"/>
          </a:xfrm>
          <a:prstGeom prst="rect">
            <a:avLst/>
          </a:prstGeom>
          <a:noFill/>
        </p:spPr>
        <p:txBody>
          <a:bodyPr wrap="square" lIns="91440" tIns="45720" rIns="91440" bIns="45720" rtlCol="0" anchor="t">
            <a:spAutoFit/>
          </a:bodyPr>
          <a:lstStyle/>
          <a:p>
            <a:r>
              <a:rPr lang="en-GB" sz="2200" b="1">
                <a:latin typeface="Arial"/>
                <a:cs typeface="Arial"/>
              </a:rPr>
              <a:t>Call 999 immediately without checking for hazards</a:t>
            </a:r>
            <a:endParaRPr lang="en-GB" sz="2200" b="1">
              <a:latin typeface="Arial" panose="020B0604020202020204" pitchFamily="34" charset="0"/>
              <a:cs typeface="Arial" panose="020B0604020202020204" pitchFamily="34" charset="0"/>
            </a:endParaRPr>
          </a:p>
        </p:txBody>
      </p:sp>
      <p:pic>
        <p:nvPicPr>
          <p:cNvPr id="17" name="Picture 2" descr="\\designarchive\Archive\PowerPoints\PPT symbols and documents\ABCD cards\A.png">
            <a:extLst>
              <a:ext uri="{FF2B5EF4-FFF2-40B4-BE49-F238E27FC236}">
                <a16:creationId xmlns:a16="http://schemas.microsoft.com/office/drawing/2014/main" id="{64BC849E-DA52-589F-2A6C-14A94DCA36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58FF5A47-3C9A-A97F-DF13-A76C16842E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9E75DE64-27A4-061B-417F-EF8AF44CDE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DF6C563-F5CC-451C-DD7E-52AECA12B9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4F04FB-5A2C-BBA8-FE81-97E3F10B5752}"/>
              </a:ext>
            </a:extLst>
          </p:cNvPr>
          <p:cNvGrpSpPr/>
          <p:nvPr/>
        </p:nvGrpSpPr>
        <p:grpSpPr>
          <a:xfrm>
            <a:off x="8848294" y="2575797"/>
            <a:ext cx="2268001" cy="3008674"/>
            <a:chOff x="7804799" y="2575797"/>
            <a:chExt cx="2268001" cy="3008674"/>
          </a:xfrm>
        </p:grpSpPr>
        <p:sp>
          <p:nvSpPr>
            <p:cNvPr id="4" name="Rectangle: Rounded Corners 3">
              <a:extLst>
                <a:ext uri="{FF2B5EF4-FFF2-40B4-BE49-F238E27FC236}">
                  <a16:creationId xmlns:a16="http://schemas.microsoft.com/office/drawing/2014/main" id="{782B99C2-7769-B0B4-E31F-9D4D9A6AA1E3}"/>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2505C6E4-5CA3-BF1C-ABC5-02881333B04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Tree>
    <p:extLst>
      <p:ext uri="{BB962C8B-B14F-4D97-AF65-F5344CB8AC3E}">
        <p14:creationId xmlns:p14="http://schemas.microsoft.com/office/powerpoint/2010/main" val="18785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214662" y="1332529"/>
            <a:ext cx="12580832" cy="994872"/>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latin typeface="Arial"/>
                <a:cs typeface="Arial"/>
              </a:rPr>
              <a:t>During the primary survey, what does the ‘R’ in the DRABCD acronym stand for?</a:t>
            </a:r>
            <a:endParaRPr lang="en-GB" sz="2400" b="1" i="0" u="none" strike="noStrike" kern="1200" cap="none" spc="0" normalizeH="0" baseline="0" noProof="0">
              <a:ln>
                <a:noFill/>
              </a:ln>
              <a:solidFill>
                <a:prstClr val="white"/>
              </a:solidFill>
              <a:effectLst/>
              <a:uLnTx/>
              <a:uFillTx/>
              <a:latin typeface="Arial"/>
              <a:cs typeface="Arial"/>
            </a:endParaRP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4500">
                  <a:solidFill>
                    <a:prstClr val="white"/>
                  </a:solidFill>
                </a:rPr>
                <a:t>D</a:t>
              </a:r>
              <a:endPar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338005" cy="430887"/>
          </a:xfrm>
          <a:prstGeom prst="rect">
            <a:avLst/>
          </a:prstGeom>
          <a:noFill/>
        </p:spPr>
        <p:txBody>
          <a:bodyPr wrap="square" lIns="91440" tIns="45720" rIns="91440" bIns="45720" rtlCol="0" anchor="t">
            <a:spAutoFit/>
          </a:bodyPr>
          <a:lstStyle/>
          <a:p>
            <a:r>
              <a:rPr lang="en-GB" sz="2200" b="1">
                <a:latin typeface="Arial"/>
                <a:cs typeface="Arial"/>
              </a:rPr>
              <a:t>Rescue </a:t>
            </a:r>
            <a:endParaRPr lang="en-GB" sz="22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7" y="3517274"/>
            <a:ext cx="5556466" cy="430887"/>
          </a:xfrm>
          <a:prstGeom prst="rect">
            <a:avLst/>
          </a:prstGeom>
          <a:noFill/>
        </p:spPr>
        <p:txBody>
          <a:bodyPr wrap="square" lIns="91440" tIns="45720" rIns="91440" bIns="45720" rtlCol="0" anchor="t">
            <a:spAutoFit/>
          </a:bodyPr>
          <a:lstStyle/>
          <a:p>
            <a:r>
              <a:rPr lang="en-GB" sz="2200" b="1">
                <a:latin typeface="Arial"/>
                <a:cs typeface="Arial"/>
              </a:rPr>
              <a:t>Recognition </a:t>
            </a:r>
            <a:endParaRPr lang="en-US"/>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lIns="91440" tIns="45720" rIns="91440" bIns="45720" rtlCol="0" anchor="t">
            <a:spAutoFit/>
          </a:bodyPr>
          <a:lstStyle/>
          <a:p>
            <a:r>
              <a:rPr lang="en-GB" sz="2200" b="1">
                <a:latin typeface="Arial" panose="020B0604020202020204" pitchFamily="34" charset="0"/>
                <a:cs typeface="Arial" panose="020B0604020202020204" pitchFamily="34" charset="0"/>
              </a:rPr>
              <a:t>Recovery</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33017"/>
            <a:ext cx="5687589" cy="430887"/>
          </a:xfrm>
          <a:prstGeom prst="rect">
            <a:avLst/>
          </a:prstGeom>
          <a:noFill/>
        </p:spPr>
        <p:txBody>
          <a:bodyPr wrap="square" lIns="91440" tIns="45720" rIns="91440" bIns="45720" rtlCol="0" anchor="t">
            <a:spAutoFit/>
          </a:bodyPr>
          <a:lstStyle/>
          <a:p>
            <a:r>
              <a:rPr lang="en-GB" sz="2200" b="1">
                <a:latin typeface="Arial"/>
                <a:cs typeface="Arial"/>
              </a:rPr>
              <a:t>Response </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076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BF81-216D-E6C0-87A2-EACA27145294}"/>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E3E1C13-8AD9-0350-6479-E8B0E146C44C}"/>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664AEC4-4A8C-C279-B05F-50F16EAAF57E}"/>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7D075EF-A014-7F01-FE51-C498F2C5ED40}"/>
              </a:ext>
            </a:extLst>
          </p:cNvPr>
          <p:cNvSpPr txBox="1"/>
          <p:nvPr/>
        </p:nvSpPr>
        <p:spPr>
          <a:xfrm>
            <a:off x="570529" y="1662949"/>
            <a:ext cx="815925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an unresponsive casualty who is not breathing normally</a:t>
            </a:r>
          </a:p>
        </p:txBody>
      </p:sp>
      <p:sp>
        <p:nvSpPr>
          <p:cNvPr id="21" name="Slide Number Placeholder 5">
            <a:extLst>
              <a:ext uri="{FF2B5EF4-FFF2-40B4-BE49-F238E27FC236}">
                <a16:creationId xmlns:a16="http://schemas.microsoft.com/office/drawing/2014/main" id="{7A267B24-631E-3BF2-697F-7959742F5B7A}"/>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1FEEB8E-1276-9C90-9143-0F87DD66F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6B166C43-4973-E36A-9063-97D619C116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43762645-064B-F5C9-B2AD-8C7E2ECEC8B7}"/>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2</a:t>
            </a:r>
          </a:p>
        </p:txBody>
      </p:sp>
      <p:grpSp>
        <p:nvGrpSpPr>
          <p:cNvPr id="34" name="Group 33">
            <a:extLst>
              <a:ext uri="{FF2B5EF4-FFF2-40B4-BE49-F238E27FC236}">
                <a16:creationId xmlns:a16="http://schemas.microsoft.com/office/drawing/2014/main" id="{34084EEC-AD4D-250D-1C7E-3E30C2C5A09F}"/>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031E6414-6109-6D29-F366-190E3D740823}"/>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raphic 18" descr="End with solid fill">
              <a:hlinkClick r:id="" action="ppaction://hlinkshowjump?jump=previousslide"/>
              <a:extLst>
                <a:ext uri="{FF2B5EF4-FFF2-40B4-BE49-F238E27FC236}">
                  <a16:creationId xmlns:a16="http://schemas.microsoft.com/office/drawing/2014/main" id="{F7B19C02-A23D-5DEB-B3F9-426140C81F61}"/>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7" name="Rounded Rectangle 40">
            <a:extLst>
              <a:ext uri="{FF2B5EF4-FFF2-40B4-BE49-F238E27FC236}">
                <a16:creationId xmlns:a16="http://schemas.microsoft.com/office/drawing/2014/main" id="{4E74BF1D-7603-EC75-4A36-38A45D4E4107}"/>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B83D5B8-2D57-95E8-D92F-1FFF4B905070}"/>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FCD8F797-9C87-4727-DA2D-29FF0C8E4B4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raphic 18" descr="End with solid fill">
              <a:hlinkClick r:id="" action="ppaction://hlinkshowjump?jump=nextslide"/>
              <a:extLst>
                <a:ext uri="{FF2B5EF4-FFF2-40B4-BE49-F238E27FC236}">
                  <a16:creationId xmlns:a16="http://schemas.microsoft.com/office/drawing/2014/main" id="{540475F6-E364-0EE4-AE94-5BA871A9F95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41" name="Graphic 40" descr="Home with solid fill">
            <a:hlinkClick r:id="rId6" action="ppaction://hlinksldjump"/>
            <a:extLst>
              <a:ext uri="{FF2B5EF4-FFF2-40B4-BE49-F238E27FC236}">
                <a16:creationId xmlns:a16="http://schemas.microsoft.com/office/drawing/2014/main" id="{0D4D41EE-0A07-C9E9-E07B-FE9B935554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44591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74AA593-DFDE-40C6-FAB4-8FB58C627FCE}"/>
              </a:ext>
            </a:extLst>
          </p:cNvPr>
          <p:cNvSpPr/>
          <p:nvPr/>
        </p:nvSpPr>
        <p:spPr>
          <a:xfrm flipH="1">
            <a:off x="-1820705" y="3429000"/>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768231" y="173875"/>
            <a:ext cx="10515600" cy="1325563"/>
          </a:xfrm>
        </p:spPr>
        <p:txBody>
          <a:bodyPr>
            <a:normAutofit/>
          </a:bodyPr>
          <a:lstStyle/>
          <a:p>
            <a:r>
              <a:rPr lang="en-GB" sz="4000" b="1">
                <a:latin typeface="Arial" panose="020B0604020202020204" pitchFamily="34" charset="0"/>
                <a:cs typeface="Arial" panose="020B0604020202020204" pitchFamily="34" charset="0"/>
              </a:rPr>
              <a:t>What is cardiopulmonary resuscitation (CPR)?</a:t>
            </a:r>
          </a:p>
        </p:txBody>
      </p:sp>
      <p:grpSp>
        <p:nvGrpSpPr>
          <p:cNvPr id="21" name="Group 20">
            <a:extLst>
              <a:ext uri="{FF2B5EF4-FFF2-40B4-BE49-F238E27FC236}">
                <a16:creationId xmlns:a16="http://schemas.microsoft.com/office/drawing/2014/main" id="{E31E20C2-4ADD-6D0D-977F-DFB6C9838CCB}"/>
              </a:ext>
            </a:extLst>
          </p:cNvPr>
          <p:cNvGrpSpPr/>
          <p:nvPr/>
        </p:nvGrpSpPr>
        <p:grpSpPr>
          <a:xfrm>
            <a:off x="838200" y="1732786"/>
            <a:ext cx="10991868" cy="2679092"/>
            <a:chOff x="838200" y="1732786"/>
            <a:chExt cx="10991868" cy="2679092"/>
          </a:xfrm>
        </p:grpSpPr>
        <p:sp>
          <p:nvSpPr>
            <p:cNvPr id="7" name="Rounded Rectangle 60">
              <a:extLst>
                <a:ext uri="{FF2B5EF4-FFF2-40B4-BE49-F238E27FC236}">
                  <a16:creationId xmlns:a16="http://schemas.microsoft.com/office/drawing/2014/main" id="{F72A3DFE-297A-B5AA-5976-F929BA013483}"/>
                </a:ext>
              </a:extLst>
            </p:cNvPr>
            <p:cNvSpPr>
              <a:spLocks noChangeArrowheads="1"/>
            </p:cNvSpPr>
            <p:nvPr/>
          </p:nvSpPr>
          <p:spPr bwMode="auto">
            <a:xfrm>
              <a:off x="838200" y="1827961"/>
              <a:ext cx="10783277" cy="2583917"/>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3" name="Rounded Rectangle 2"/>
            <p:cNvSpPr/>
            <p:nvPr/>
          </p:nvSpPr>
          <p:spPr>
            <a:xfrm>
              <a:off x="1070611" y="3489071"/>
              <a:ext cx="2814652" cy="56855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Cardio = heart</a:t>
              </a:r>
            </a:p>
          </p:txBody>
        </p:sp>
        <p:sp>
          <p:nvSpPr>
            <p:cNvPr id="9" name="Rounded Rectangle 8"/>
            <p:cNvSpPr/>
            <p:nvPr/>
          </p:nvSpPr>
          <p:spPr>
            <a:xfrm>
              <a:off x="4117674" y="3489070"/>
              <a:ext cx="3273678" cy="5685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Pulmonary = lungs</a:t>
              </a:r>
            </a:p>
          </p:txBody>
        </p:sp>
        <p:sp>
          <p:nvSpPr>
            <p:cNvPr id="10" name="Rounded Rectangle 9"/>
            <p:cNvSpPr/>
            <p:nvPr/>
          </p:nvSpPr>
          <p:spPr>
            <a:xfrm>
              <a:off x="7623764" y="3489069"/>
              <a:ext cx="3811018" cy="57940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Resuscitation = revive</a:t>
              </a:r>
            </a:p>
          </p:txBody>
        </p:sp>
        <p:sp>
          <p:nvSpPr>
            <p:cNvPr id="6" name="Rounded Rectangle 8"/>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CPR</a:t>
              </a:r>
            </a:p>
            <a:p>
              <a:pPr lvl="0">
                <a:defRPr sz="1800" b="0" i="0" u="none" strike="noStrike" kern="0" cap="none" spc="0" baseline="0">
                  <a:solidFill>
                    <a:srgbClr val="000000"/>
                  </a:solidFill>
                  <a:uFillTx/>
                </a:defRPr>
              </a:pPr>
              <a:r>
                <a:rPr lang="en-GB" sz="2400">
                  <a:solidFill>
                    <a:srgbClr val="000000"/>
                  </a:solidFill>
                  <a:latin typeface="Arial"/>
                  <a:cs typeface="Arial"/>
                </a:rPr>
                <a:t>CPR is a method of combining chest compressions with effective rescue breaths in order to artificially circulate blood and to put air into the lungs.</a:t>
              </a:r>
            </a:p>
          </p:txBody>
        </p:sp>
        <p:grpSp>
          <p:nvGrpSpPr>
            <p:cNvPr id="14" name="Group 63">
              <a:extLst>
                <a:ext uri="{FF2B5EF4-FFF2-40B4-BE49-F238E27FC236}">
                  <a16:creationId xmlns:a16="http://schemas.microsoft.com/office/drawing/2014/main" id="{B650E572-7F24-B2E6-E82C-A18D72357D6F}"/>
                </a:ext>
              </a:extLst>
            </p:cNvPr>
            <p:cNvGrpSpPr>
              <a:grpSpLocks/>
            </p:cNvGrpSpPr>
            <p:nvPr/>
          </p:nvGrpSpPr>
          <p:grpSpPr bwMode="auto">
            <a:xfrm>
              <a:off x="11039493" y="1732786"/>
              <a:ext cx="790575" cy="657225"/>
              <a:chOff x="2166297" y="4501361"/>
              <a:chExt cx="792000" cy="658801"/>
            </a:xfrm>
            <a:solidFill>
              <a:srgbClr val="008A21"/>
            </a:solidFill>
          </p:grpSpPr>
          <p:sp>
            <p:nvSpPr>
              <p:cNvPr id="17" name="Oval 16">
                <a:extLst>
                  <a:ext uri="{FF2B5EF4-FFF2-40B4-BE49-F238E27FC236}">
                    <a16:creationId xmlns:a16="http://schemas.microsoft.com/office/drawing/2014/main" id="{A16F77FC-5DA4-F95A-D425-06A4FE480F20}"/>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65" descr="A close up of a logo&#10;&#10;Description automatically generated">
                <a:extLst>
                  <a:ext uri="{FF2B5EF4-FFF2-40B4-BE49-F238E27FC236}">
                    <a16:creationId xmlns:a16="http://schemas.microsoft.com/office/drawing/2014/main" id="{D1E52D05-6979-C3D9-E432-5C5634E93F3D}"/>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grpFill/>
              <a:ln>
                <a:noFill/>
              </a:ln>
            </p:spPr>
          </p:pic>
        </p:grpSp>
      </p:grpSp>
      <p:pic>
        <p:nvPicPr>
          <p:cNvPr id="19" name="Picture 18">
            <a:extLst>
              <a:ext uri="{FF2B5EF4-FFF2-40B4-BE49-F238E27FC236}">
                <a16:creationId xmlns:a16="http://schemas.microsoft.com/office/drawing/2014/main" id="{8AFF01B4-C54A-0B77-2AE7-351E95137A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71550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3A899203-62C8-2182-5DAA-E9517C1307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2" name="Title 1"/>
          <p:cNvSpPr>
            <a:spLocks noGrp="1"/>
          </p:cNvSpPr>
          <p:nvPr>
            <p:ph type="title"/>
          </p:nvPr>
        </p:nvSpPr>
        <p:spPr>
          <a:xfrm>
            <a:off x="838200" y="99402"/>
            <a:ext cx="10515600" cy="1325563"/>
          </a:xfrm>
        </p:spPr>
        <p:txBody>
          <a:bodyPr>
            <a:normAutofit/>
          </a:bodyPr>
          <a:lstStyle/>
          <a:p>
            <a:pPr algn="l"/>
            <a:r>
              <a:rPr sz="4000" b="1">
                <a:latin typeface="Arial" panose="020B0604020202020204" pitchFamily="34" charset="0"/>
                <a:cs typeface="Arial" panose="020B0604020202020204" pitchFamily="34" charset="0"/>
              </a:rPr>
              <a:t>When </a:t>
            </a:r>
            <a:r>
              <a:rPr lang="en-GB" sz="4000" b="1">
                <a:latin typeface="Arial" panose="020B0604020202020204" pitchFamily="34" charset="0"/>
                <a:cs typeface="Arial" panose="020B0604020202020204" pitchFamily="34" charset="0"/>
              </a:rPr>
              <a:t>you should</a:t>
            </a:r>
            <a:r>
              <a:rPr sz="4000" b="1">
                <a:latin typeface="Arial" panose="020B0604020202020204" pitchFamily="34" charset="0"/>
                <a:cs typeface="Arial" panose="020B0604020202020204" pitchFamily="34" charset="0"/>
              </a:rPr>
              <a:t> administer CPR</a:t>
            </a:r>
          </a:p>
        </p:txBody>
      </p:sp>
      <p:sp>
        <p:nvSpPr>
          <p:cNvPr id="3" name="Content Placeholder 2"/>
          <p:cNvSpPr>
            <a:spLocks noGrp="1"/>
          </p:cNvSpPr>
          <p:nvPr>
            <p:ph idx="1"/>
          </p:nvPr>
        </p:nvSpPr>
        <p:spPr>
          <a:xfrm>
            <a:off x="838200" y="1591163"/>
            <a:ext cx="10515600" cy="2900754"/>
          </a:xfrm>
        </p:spPr>
        <p:txBody>
          <a:bodyPr>
            <a:normAutofit/>
          </a:bodyPr>
          <a:lstStyle/>
          <a:p>
            <a:pPr marL="0" indent="0">
              <a:buNone/>
            </a:pPr>
            <a:r>
              <a:rPr lang="en-GB" sz="2400">
                <a:latin typeface="Arial" panose="020B0604020202020204" pitchFamily="34" charset="0"/>
                <a:cs typeface="Arial" panose="020B0604020202020204" pitchFamily="34" charset="0"/>
              </a:rPr>
              <a:t>First, assess the casualty quickly and calmly to decide if CPR is needed</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CPR should be administered when the casualty is unresponsive and:</a:t>
            </a:r>
          </a:p>
          <a:p>
            <a:r>
              <a:rPr sz="2400">
                <a:latin typeface="Arial" panose="020B0604020202020204" pitchFamily="34" charset="0"/>
                <a:cs typeface="Arial" panose="020B0604020202020204" pitchFamily="34" charset="0"/>
              </a:rPr>
              <a:t>is not breathing</a:t>
            </a:r>
            <a:r>
              <a:rPr lang="en-GB" sz="2400">
                <a:latin typeface="Arial" panose="020B0604020202020204" pitchFamily="34" charset="0"/>
                <a:cs typeface="Arial" panose="020B0604020202020204" pitchFamily="34" charset="0"/>
              </a:rPr>
              <a:t> </a:t>
            </a:r>
          </a:p>
          <a:p>
            <a:r>
              <a:rPr sz="2400" b="1">
                <a:latin typeface="Arial" panose="020B0604020202020204" pitchFamily="34" charset="0"/>
                <a:cs typeface="Arial" panose="020B0604020202020204" pitchFamily="34" charset="0"/>
              </a:rPr>
              <a:t>OR</a:t>
            </a:r>
            <a:r>
              <a:rPr sz="2400">
                <a:latin typeface="Arial" panose="020B0604020202020204" pitchFamily="34" charset="0"/>
                <a:cs typeface="Arial" panose="020B0604020202020204" pitchFamily="34" charset="0"/>
              </a:rPr>
              <a:t> not breathing normally (agonal breathing)</a:t>
            </a:r>
          </a:p>
        </p:txBody>
      </p:sp>
      <p:grpSp>
        <p:nvGrpSpPr>
          <p:cNvPr id="5" name="Group 4">
            <a:extLst>
              <a:ext uri="{FF2B5EF4-FFF2-40B4-BE49-F238E27FC236}">
                <a16:creationId xmlns:a16="http://schemas.microsoft.com/office/drawing/2014/main" id="{7C58B8E9-C6FD-5C3B-C527-CF0FF37AEEDA}"/>
              </a:ext>
            </a:extLst>
          </p:cNvPr>
          <p:cNvGrpSpPr/>
          <p:nvPr/>
        </p:nvGrpSpPr>
        <p:grpSpPr>
          <a:xfrm>
            <a:off x="838199" y="4142568"/>
            <a:ext cx="10535138" cy="1312570"/>
            <a:chOff x="838199" y="3329475"/>
            <a:chExt cx="10535138" cy="1312570"/>
          </a:xfrm>
        </p:grpSpPr>
        <p:sp>
          <p:nvSpPr>
            <p:cNvPr id="6" name="Rounded Rectangle 65">
              <a:extLst>
                <a:ext uri="{FF2B5EF4-FFF2-40B4-BE49-F238E27FC236}">
                  <a16:creationId xmlns:a16="http://schemas.microsoft.com/office/drawing/2014/main" id="{6E5BC4F2-86C4-4629-4F66-67A53501EC08}"/>
                </a:ext>
              </a:extLst>
            </p:cNvPr>
            <p:cNvSpPr>
              <a:spLocks noChangeArrowheads="1"/>
            </p:cNvSpPr>
            <p:nvPr/>
          </p:nvSpPr>
          <p:spPr bwMode="auto">
            <a:xfrm>
              <a:off x="838199" y="3500791"/>
              <a:ext cx="10535138" cy="114125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7" name="Rounded Rectangle 12">
              <a:extLst>
                <a:ext uri="{FF2B5EF4-FFF2-40B4-BE49-F238E27FC236}">
                  <a16:creationId xmlns:a16="http://schemas.microsoft.com/office/drawing/2014/main" id="{E871C26E-2B7F-4F15-C8E7-90CAD2616299}"/>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8" name="TextBox 7">
              <a:extLst>
                <a:ext uri="{FF2B5EF4-FFF2-40B4-BE49-F238E27FC236}">
                  <a16:creationId xmlns:a16="http://schemas.microsoft.com/office/drawing/2014/main" id="{372CB24B-2D9C-C605-BE2B-AE43FBFCFA70}"/>
                </a:ext>
              </a:extLst>
            </p:cNvPr>
            <p:cNvSpPr txBox="1"/>
            <p:nvPr/>
          </p:nvSpPr>
          <p:spPr>
            <a:xfrm>
              <a:off x="1046380" y="3715237"/>
              <a:ext cx="10037788"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Starting CPR at the right time can be the difference between </a:t>
              </a:r>
            </a:p>
            <a:p>
              <a:pPr marL="0" indent="0">
                <a:buNone/>
              </a:pPr>
              <a:r>
                <a:rPr lang="en-GB" sz="2400">
                  <a:latin typeface="Arial" panose="020B0604020202020204" pitchFamily="34" charset="0"/>
                  <a:cs typeface="Arial" panose="020B0604020202020204" pitchFamily="34" charset="0"/>
                </a:rPr>
                <a:t>life and death!</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47B835B-09F2-9049-6122-529A131BC71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5" name="Rectangle: Rounded Corners 4">
            <a:extLst>
              <a:ext uri="{FF2B5EF4-FFF2-40B4-BE49-F238E27FC236}">
                <a16:creationId xmlns:a16="http://schemas.microsoft.com/office/drawing/2014/main" id="{69F0AB3B-D53F-C312-B931-29D8389B2BC0}"/>
              </a:ext>
            </a:extLst>
          </p:cNvPr>
          <p:cNvSpPr/>
          <p:nvPr/>
        </p:nvSpPr>
        <p:spPr>
          <a:xfrm>
            <a:off x="838200" y="2495034"/>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245459B-B6AE-2C7A-5A4C-49C64DF13729}"/>
              </a:ext>
            </a:extLst>
          </p:cNvPr>
          <p:cNvSpPr/>
          <p:nvPr/>
        </p:nvSpPr>
        <p:spPr>
          <a:xfrm>
            <a:off x="838200" y="3409438"/>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1D22C1C-F074-F6AA-9D4C-B0483FD52AD1}"/>
              </a:ext>
            </a:extLst>
          </p:cNvPr>
          <p:cNvSpPr/>
          <p:nvPr/>
        </p:nvSpPr>
        <p:spPr>
          <a:xfrm>
            <a:off x="838200" y="430820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22848"/>
            <a:ext cx="10515600" cy="1325563"/>
          </a:xfrm>
        </p:spPr>
        <p:txBody>
          <a:bodyPr>
            <a:normAutofit/>
          </a:bodyPr>
          <a:lstStyle/>
          <a:p>
            <a:pPr algn="l"/>
            <a:r>
              <a:rPr lang="en-GB" sz="4000" b="1">
                <a:latin typeface="Arial" panose="020B0604020202020204" pitchFamily="34" charset="0"/>
                <a:cs typeface="Arial" panose="020B0604020202020204" pitchFamily="34" charset="0"/>
              </a:rPr>
              <a:t>Recognising an unresponsive casualty</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0723" y="1630240"/>
            <a:ext cx="10515600" cy="4351338"/>
          </a:xfrm>
        </p:spPr>
        <p:txBody>
          <a:bodyPr>
            <a:normAutofit/>
          </a:bodyPr>
          <a:lstStyle/>
          <a:p>
            <a:pPr marL="0" indent="0">
              <a:buNone/>
            </a:pPr>
            <a:r>
              <a:rPr lang="en-GB" sz="2400">
                <a:latin typeface="Arial" panose="020B0604020202020204" pitchFamily="34" charset="0"/>
                <a:cs typeface="Arial" panose="020B0604020202020204" pitchFamily="34" charset="0"/>
              </a:rPr>
              <a:t>A casualty is considered unresponsive if they:</a:t>
            </a:r>
          </a:p>
          <a:p>
            <a:pPr marL="0" indent="0">
              <a:buNone/>
            </a:pP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do not respond to voice or touch</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show no purposeful movement</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have eyes that are closed or staring.</a:t>
            </a:r>
            <a:endParaRPr sz="240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8CC1513-AB4E-4D59-FB6D-6D50990EC7C7}"/>
              </a:ext>
            </a:extLst>
          </p:cNvPr>
          <p:cNvSpPr/>
          <p:nvPr/>
        </p:nvSpPr>
        <p:spPr>
          <a:xfrm>
            <a:off x="838200" y="227378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E59DF7C-E58A-4962-BAB3-A6A361AC38DC}"/>
              </a:ext>
            </a:extLst>
          </p:cNvPr>
          <p:cNvSpPr/>
          <p:nvPr/>
        </p:nvSpPr>
        <p:spPr>
          <a:xfrm>
            <a:off x="838200" y="3219449"/>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57CA3DD7-50EF-9870-2DD8-0DA457AC3D67}"/>
              </a:ext>
            </a:extLst>
          </p:cNvPr>
          <p:cNvSpPr/>
          <p:nvPr/>
        </p:nvSpPr>
        <p:spPr>
          <a:xfrm>
            <a:off x="838200" y="412603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448D36E-E267-9DC6-3B2A-263661F88792}"/>
              </a:ext>
            </a:extLst>
          </p:cNvPr>
          <p:cNvSpPr/>
          <p:nvPr/>
        </p:nvSpPr>
        <p:spPr>
          <a:xfrm>
            <a:off x="838200" y="502480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B06551F-806E-FEEB-E463-AFBCA019E71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07217"/>
            <a:ext cx="10515600" cy="1325563"/>
          </a:xfrm>
        </p:spPr>
        <p:txBody>
          <a:bodyPr>
            <a:normAutofit/>
          </a:bodyPr>
          <a:lstStyle/>
          <a:p>
            <a:pPr algn="l"/>
            <a:r>
              <a:rPr lang="en-GB" sz="4000" b="1">
                <a:latin typeface="Arial" panose="020B0604020202020204" pitchFamily="34" charset="0"/>
                <a:cs typeface="Arial" panose="020B0604020202020204" pitchFamily="34" charset="0"/>
              </a:rPr>
              <a:t>Recognising agonal breathing</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32780"/>
            <a:ext cx="10515600" cy="4351338"/>
          </a:xfrm>
        </p:spPr>
        <p:txBody>
          <a:bodyPr vert="horz" lIns="91440" tIns="45720" rIns="91440" bIns="45720" rtlCol="0" anchor="t">
            <a:noAutofit/>
          </a:bodyPr>
          <a:lstStyle/>
          <a:p>
            <a:pPr>
              <a:buNone/>
            </a:pPr>
            <a:r>
              <a:rPr lang="en-GB" sz="2400" b="1">
                <a:latin typeface="Arial"/>
                <a:cs typeface="Arial"/>
              </a:rPr>
              <a:t>Recognising abnormal breathing</a:t>
            </a:r>
          </a:p>
          <a:p>
            <a:pPr>
              <a:buNone/>
            </a:pPr>
            <a:endParaRPr lang="en-GB" sz="2400" b="1">
              <a:latin typeface="Arial"/>
              <a:cs typeface="Arial"/>
            </a:endParaRPr>
          </a:p>
          <a:p>
            <a:pPr>
              <a:buFont typeface="Arial" panose="020B0604020202020204" pitchFamily="34" charset="0"/>
              <a:buChar char="•"/>
            </a:pPr>
            <a:r>
              <a:rPr lang="en-GB" sz="2400">
                <a:latin typeface="Arial" panose="020B0604020202020204" pitchFamily="34" charset="0"/>
                <a:cs typeface="Arial" panose="020B0604020202020204" pitchFamily="34" charset="0"/>
              </a:rPr>
              <a:t>Not all breathing is normal, especially in cardiac arrest</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Agonal breathing</a:t>
            </a:r>
            <a:r>
              <a:rPr lang="en-GB" sz="2400">
                <a:latin typeface="Arial" panose="020B0604020202020204" pitchFamily="34" charset="0"/>
                <a:cs typeface="Arial" panose="020B0604020202020204" pitchFamily="34" charset="0"/>
              </a:rPr>
              <a:t> can sound like gasping, snorting or choking</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a:latin typeface="Arial"/>
                <a:cs typeface="Arial"/>
              </a:rPr>
              <a:t>If in doubt about whether breathing is normal, </a:t>
            </a:r>
            <a:r>
              <a:rPr lang="en-GB" sz="2400" b="1">
                <a:latin typeface="Arial"/>
                <a:cs typeface="Arial"/>
              </a:rPr>
              <a:t>assume it’s not</a:t>
            </a:r>
          </a:p>
          <a:p>
            <a:pPr>
              <a:buFont typeface="Arial" panose="020B0604020202020204" pitchFamily="34" charset="0"/>
              <a:buChar char="•"/>
            </a:pPr>
            <a:endParaRPr lang="en-GB" sz="2400">
              <a:latin typeface="Arial"/>
              <a:cs typeface="Arial"/>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Start CPR immediately</a:t>
            </a:r>
            <a:r>
              <a:rPr lang="en-GB" sz="2400">
                <a:latin typeface="Arial" panose="020B0604020202020204" pitchFamily="34" charset="0"/>
                <a:cs typeface="Arial" panose="020B0604020202020204" pitchFamily="34" charset="0"/>
              </a:rPr>
              <a:t> if breathing seems abnormal.</a:t>
            </a:r>
          </a:p>
          <a:p>
            <a:pPr marL="0" indent="0">
              <a:buNone/>
            </a:pPr>
            <a:endParaRPr lang="en-GB" sz="240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A4187C88-2123-30AA-36E5-D781725A0FE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D1943E89-6046-EA45-9A43-E246684C9281}"/>
              </a:ext>
            </a:extLst>
          </p:cNvPr>
          <p:cNvSpPr>
            <a:spLocks noGrp="1"/>
          </p:cNvSpPr>
          <p:nvPr>
            <p:ph type="title"/>
          </p:nvPr>
        </p:nvSpPr>
        <p:spPr>
          <a:xfrm>
            <a:off x="839787" y="300158"/>
            <a:ext cx="8133883" cy="1325563"/>
          </a:xfrm>
        </p:spPr>
        <p:txBody>
          <a:bodyPr>
            <a:normAutofit/>
          </a:bodyPr>
          <a:lstStyle/>
          <a:p>
            <a:pPr algn="l"/>
            <a:r>
              <a:rPr lang="en-GB" sz="4000" b="1">
                <a:latin typeface="Arial" panose="020B0604020202020204" pitchFamily="34" charset="0"/>
                <a:cs typeface="Arial" panose="020B0604020202020204" pitchFamily="34" charset="0"/>
              </a:rPr>
              <a:t>Normal vs. agonal breathing the key differences</a:t>
            </a:r>
          </a:p>
        </p:txBody>
      </p:sp>
      <p:sp>
        <p:nvSpPr>
          <p:cNvPr id="4" name="Text Placeholder 3">
            <a:extLst>
              <a:ext uri="{FF2B5EF4-FFF2-40B4-BE49-F238E27FC236}">
                <a16:creationId xmlns:a16="http://schemas.microsoft.com/office/drawing/2014/main" id="{C8561477-3BA0-ADA5-B85E-E7B6BE31AF05}"/>
              </a:ext>
            </a:extLst>
          </p:cNvPr>
          <p:cNvSpPr>
            <a:spLocks noGrp="1"/>
          </p:cNvSpPr>
          <p:nvPr>
            <p:ph type="body" idx="1"/>
          </p:nvPr>
        </p:nvSpPr>
        <p:spPr>
          <a:xfrm>
            <a:off x="839788" y="1681162"/>
            <a:ext cx="5157787" cy="1325563"/>
          </a:xfrm>
        </p:spPr>
        <p:txBody>
          <a:bodyPr>
            <a:normAutofit/>
          </a:bodyPr>
          <a:lstStyle/>
          <a:p>
            <a:endParaRPr lang="en-GB" sz="2800"/>
          </a:p>
          <a:p>
            <a:r>
              <a:rPr lang="en-GB" sz="2800">
                <a:solidFill>
                  <a:srgbClr val="008A21"/>
                </a:solidFill>
                <a:latin typeface="Arial" panose="020B0604020202020204" pitchFamily="34" charset="0"/>
                <a:cs typeface="Arial" panose="020B0604020202020204" pitchFamily="34" charset="0"/>
              </a:rPr>
              <a:t>Breathing normally:</a:t>
            </a:r>
          </a:p>
          <a:p>
            <a:endParaRPr lang="en-GB" sz="2800"/>
          </a:p>
        </p:txBody>
      </p:sp>
      <p:sp>
        <p:nvSpPr>
          <p:cNvPr id="3" name="Content Placeholder 2">
            <a:extLst>
              <a:ext uri="{FF2B5EF4-FFF2-40B4-BE49-F238E27FC236}">
                <a16:creationId xmlns:a16="http://schemas.microsoft.com/office/drawing/2014/main" id="{E7A3AC09-E072-383D-D33D-F431F1C8A5E9}"/>
              </a:ext>
            </a:extLst>
          </p:cNvPr>
          <p:cNvSpPr>
            <a:spLocks noGrp="1"/>
          </p:cNvSpPr>
          <p:nvPr>
            <p:ph sz="half" idx="2"/>
          </p:nvPr>
        </p:nvSpPr>
        <p:spPr>
          <a:xfrm>
            <a:off x="839788" y="2215906"/>
            <a:ext cx="5157787" cy="3684588"/>
          </a:xfrm>
        </p:spPr>
        <p:txBody>
          <a:bodyPr vert="horz" lIns="91440" tIns="45720" rIns="91440" bIns="45720" rtlCol="0" anchor="t">
            <a:normAutofit/>
          </a:bodyPr>
          <a:lstStyle/>
          <a:p>
            <a:pPr lvl="1">
              <a:buFont typeface="Courier New" panose="02070309020205020404" pitchFamily="49" charset="0"/>
              <a:buChar char="o"/>
            </a:pPr>
            <a:endParaRPr lang="en-GB" sz="2800">
              <a:latin typeface="Arial" panose="020B0604020202020204" pitchFamily="34" charset="0"/>
              <a:cs typeface="Arial" panose="020B0604020202020204" pitchFamily="34" charset="0"/>
            </a:endParaRPr>
          </a:p>
          <a:p>
            <a:r>
              <a:rPr lang="en-GB">
                <a:latin typeface="Arial"/>
                <a:cs typeface="Arial"/>
              </a:rPr>
              <a:t>regular rise and fall</a:t>
            </a:r>
          </a:p>
          <a:p>
            <a:r>
              <a:rPr lang="en-GB">
                <a:latin typeface="Arial"/>
                <a:cs typeface="Arial"/>
              </a:rPr>
              <a:t>quiet, steady breathing</a:t>
            </a:r>
          </a:p>
          <a:p>
            <a:r>
              <a:rPr lang="en-GB">
                <a:latin typeface="Arial"/>
                <a:cs typeface="Arial"/>
              </a:rPr>
              <a:t>effective air exchange</a:t>
            </a:r>
          </a:p>
          <a:p>
            <a:pPr marL="0" indent="0">
              <a:buNone/>
            </a:pP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endParaRPr lang="en-GB"/>
          </a:p>
        </p:txBody>
      </p:sp>
      <p:sp>
        <p:nvSpPr>
          <p:cNvPr id="5" name="Text Placeholder 4">
            <a:extLst>
              <a:ext uri="{FF2B5EF4-FFF2-40B4-BE49-F238E27FC236}">
                <a16:creationId xmlns:a16="http://schemas.microsoft.com/office/drawing/2014/main" id="{09211441-CBB5-0B27-B317-D3A7128B010D}"/>
              </a:ext>
            </a:extLst>
          </p:cNvPr>
          <p:cNvSpPr>
            <a:spLocks noGrp="1"/>
          </p:cNvSpPr>
          <p:nvPr>
            <p:ph type="body" sz="quarter" idx="3"/>
          </p:nvPr>
        </p:nvSpPr>
        <p:spPr>
          <a:xfrm>
            <a:off x="5453184" y="1681163"/>
            <a:ext cx="5183188" cy="1325562"/>
          </a:xfrm>
        </p:spPr>
        <p:txBody>
          <a:bodyPr>
            <a:normAutofit/>
          </a:bodyPr>
          <a:lstStyle/>
          <a:p>
            <a:r>
              <a:rPr lang="en-GB" sz="2800">
                <a:solidFill>
                  <a:srgbClr val="008A21"/>
                </a:solidFill>
                <a:latin typeface="Arial" panose="020B0604020202020204" pitchFamily="34" charset="0"/>
                <a:cs typeface="Arial" panose="020B0604020202020204" pitchFamily="34" charset="0"/>
              </a:rPr>
              <a:t>Agonal breathing:</a:t>
            </a:r>
          </a:p>
          <a:p>
            <a:endParaRPr lang="en-GB" sz="2800"/>
          </a:p>
        </p:txBody>
      </p:sp>
      <p:sp>
        <p:nvSpPr>
          <p:cNvPr id="6" name="Content Placeholder 5">
            <a:extLst>
              <a:ext uri="{FF2B5EF4-FFF2-40B4-BE49-F238E27FC236}">
                <a16:creationId xmlns:a16="http://schemas.microsoft.com/office/drawing/2014/main" id="{A509E2FA-3FA2-EBE9-C273-01CBE5B8D5C4}"/>
              </a:ext>
            </a:extLst>
          </p:cNvPr>
          <p:cNvSpPr>
            <a:spLocks noGrp="1"/>
          </p:cNvSpPr>
          <p:nvPr>
            <p:ph sz="quarter" idx="4"/>
          </p:nvPr>
        </p:nvSpPr>
        <p:spPr>
          <a:xfrm>
            <a:off x="5453184" y="2215906"/>
            <a:ext cx="5183188" cy="3684588"/>
          </a:xfrm>
        </p:spPr>
        <p:txBody>
          <a:bodyPr>
            <a:normAutofit/>
          </a:bodyPr>
          <a:lstStyle/>
          <a:p>
            <a:pPr lvl="1">
              <a:buFont typeface="Courier New" panose="02070309020205020404" pitchFamily="49" charset="0"/>
              <a:buChar char="o"/>
            </a:pPr>
            <a:endParaRPr lang="en-GB" sz="280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gasping, snorting and irregular</a:t>
            </a:r>
          </a:p>
          <a:p>
            <a:r>
              <a:rPr lang="en-GB">
                <a:latin typeface="Arial" panose="020B0604020202020204" pitchFamily="34" charset="0"/>
                <a:cs typeface="Arial" panose="020B0604020202020204" pitchFamily="34" charset="0"/>
              </a:rPr>
              <a:t>may sound like choking</a:t>
            </a:r>
          </a:p>
          <a:p>
            <a:r>
              <a:rPr lang="en-GB">
                <a:latin typeface="Arial" panose="020B0604020202020204" pitchFamily="34" charset="0"/>
                <a:cs typeface="Arial" panose="020B0604020202020204" pitchFamily="34" charset="0"/>
              </a:rPr>
              <a:t>not enough to sustain life.</a:t>
            </a:r>
            <a:endParaRPr lang="en-GB"/>
          </a:p>
        </p:txBody>
      </p:sp>
    </p:spTree>
    <p:extLst>
      <p:ext uri="{BB962C8B-B14F-4D97-AF65-F5344CB8AC3E}">
        <p14:creationId xmlns:p14="http://schemas.microsoft.com/office/powerpoint/2010/main" val="172395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196B20B3-5553-43E7-A889-EC1E2B3ED5EC}"/>
              </a:ext>
            </a:extLst>
          </p:cNvPr>
          <p:cNvSpPr>
            <a:spLocks noGrp="1"/>
          </p:cNvSpPr>
          <p:nvPr>
            <p:ph type="title"/>
          </p:nvPr>
        </p:nvSpPr>
        <p:spPr>
          <a:xfrm>
            <a:off x="1806710" y="87851"/>
            <a:ext cx="10515600" cy="1325563"/>
          </a:xfrm>
        </p:spPr>
        <p:txBody>
          <a:bodyPr rtlCol="0">
            <a:normAutofit/>
          </a:bodyPr>
          <a:lstStyle/>
          <a:p>
            <a:pPr>
              <a:defRPr/>
            </a:pPr>
            <a:r>
              <a:rPr lang="en-GB" sz="3600">
                <a:latin typeface="Arial" panose="020B0604020202020204" pitchFamily="34" charset="0"/>
                <a:ea typeface="+mj-ea"/>
                <a:cs typeface="Arial" panose="020B0604020202020204" pitchFamily="34" charset="0"/>
              </a:rPr>
              <a:t>CPR - chest compressions</a:t>
            </a:r>
          </a:p>
        </p:txBody>
      </p:sp>
      <p:sp>
        <p:nvSpPr>
          <p:cNvPr id="5" name="Content Placeholder 4">
            <a:extLst>
              <a:ext uri="{FF2B5EF4-FFF2-40B4-BE49-F238E27FC236}">
                <a16:creationId xmlns:a16="http://schemas.microsoft.com/office/drawing/2014/main" id="{060894B7-218D-4B2E-9C8E-B33DB235806B}"/>
              </a:ext>
            </a:extLst>
          </p:cNvPr>
          <p:cNvSpPr>
            <a:spLocks noGrp="1"/>
          </p:cNvSpPr>
          <p:nvPr>
            <p:ph idx="4294967295"/>
          </p:nvPr>
        </p:nvSpPr>
        <p:spPr>
          <a:xfrm>
            <a:off x="893619" y="1391699"/>
            <a:ext cx="10702636" cy="5378450"/>
          </a:xfrm>
          <a:prstGeom prst="rect">
            <a:avLst/>
          </a:prstGeom>
        </p:spPr>
        <p:txBody>
          <a:bodyPr>
            <a:noAutofit/>
          </a:bodyPr>
          <a:lstStyle/>
          <a:p>
            <a:pPr marL="0" indent="0">
              <a:buNone/>
              <a:defRPr/>
            </a:pPr>
            <a:r>
              <a:rPr lang="en-GB" sz="2200">
                <a:latin typeface="Arial" panose="020B0604020202020204" pitchFamily="34" charset="0"/>
                <a:cs typeface="Arial" panose="020B0604020202020204" pitchFamily="34" charset="0"/>
              </a:rPr>
              <a:t>Chest compressions must only be administered to a casualty who is not breathing normally</a:t>
            </a:r>
          </a:p>
          <a:p>
            <a:pPr>
              <a:defRPr/>
            </a:pPr>
            <a:r>
              <a:rPr lang="en-GB" sz="2200">
                <a:latin typeface="Arial" panose="020B0604020202020204" pitchFamily="34" charset="0"/>
                <a:cs typeface="Arial" panose="020B0604020202020204" pitchFamily="34" charset="0"/>
              </a:rPr>
              <a:t>Depth of compression should be </a:t>
            </a:r>
            <a:r>
              <a:rPr lang="en-GB" sz="2200" b="1">
                <a:solidFill>
                  <a:srgbClr val="FF0000"/>
                </a:solidFill>
                <a:latin typeface="Arial" panose="020B0604020202020204" pitchFamily="34" charset="0"/>
                <a:cs typeface="Arial" panose="020B0604020202020204" pitchFamily="34" charset="0"/>
              </a:rPr>
              <a:t>5-6</a:t>
            </a:r>
            <a:r>
              <a:rPr lang="en-GB" sz="2200">
                <a:latin typeface="Arial" panose="020B0604020202020204" pitchFamily="34" charset="0"/>
                <a:cs typeface="Arial" panose="020B0604020202020204" pitchFamily="34" charset="0"/>
              </a:rPr>
              <a:t> cm</a:t>
            </a:r>
          </a:p>
          <a:p>
            <a:pPr>
              <a:defRPr/>
            </a:pPr>
            <a:r>
              <a:rPr lang="en-GB" sz="2200">
                <a:latin typeface="Arial" panose="020B0604020202020204" pitchFamily="34" charset="0"/>
                <a:cs typeface="Arial" panose="020B0604020202020204" pitchFamily="34" charset="0"/>
              </a:rPr>
              <a:t>Rate of compression should be </a:t>
            </a:r>
            <a:r>
              <a:rPr lang="en-GB" sz="2200" b="1">
                <a:solidFill>
                  <a:srgbClr val="FF0000"/>
                </a:solidFill>
                <a:latin typeface="Arial" panose="020B0604020202020204" pitchFamily="34" charset="0"/>
                <a:cs typeface="Arial" panose="020B0604020202020204" pitchFamily="34" charset="0"/>
              </a:rPr>
              <a:t>100-120</a:t>
            </a:r>
            <a:r>
              <a:rPr lang="en-GB" sz="2200">
                <a:latin typeface="Arial" panose="020B0604020202020204" pitchFamily="34" charset="0"/>
                <a:cs typeface="Arial" panose="020B0604020202020204" pitchFamily="34" charset="0"/>
              </a:rPr>
              <a:t> compressions per minute </a:t>
            </a:r>
          </a:p>
          <a:p>
            <a:pPr marL="0" indent="0">
              <a:buNone/>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marL="0" indent="0">
              <a:buNone/>
              <a:defRPr/>
            </a:pPr>
            <a:r>
              <a:rPr lang="en-GB" sz="2200" b="1">
                <a:solidFill>
                  <a:srgbClr val="FF0000"/>
                </a:solidFill>
                <a:latin typeface="Arial" panose="020B0604020202020204" pitchFamily="34" charset="0"/>
                <a:cs typeface="Arial" panose="020B0604020202020204" pitchFamily="34" charset="0"/>
              </a:rPr>
              <a:t>30</a:t>
            </a:r>
            <a:r>
              <a:rPr lang="en-GB" sz="2200">
                <a:latin typeface="Arial" panose="020B0604020202020204" pitchFamily="34" charset="0"/>
                <a:cs typeface="Arial" panose="020B0604020202020204" pitchFamily="34" charset="0"/>
              </a:rPr>
              <a:t> chest compressions should be administered prior to moving onto rescue breaths (expired air ventilations).</a:t>
            </a:r>
          </a:p>
        </p:txBody>
      </p:sp>
      <p:pic>
        <p:nvPicPr>
          <p:cNvPr id="69636" name="Picture 4" descr="P:\Images\creditcard.png">
            <a:extLst>
              <a:ext uri="{FF2B5EF4-FFF2-40B4-BE49-F238E27FC236}">
                <a16:creationId xmlns:a16="http://schemas.microsoft.com/office/drawing/2014/main" id="{8B767339-F7D5-4E0F-AB0A-6B7F1C55E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68" y="2996730"/>
            <a:ext cx="4264269" cy="198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5A9F1D1-CEAA-B503-DC48-52ABB8D02F25}"/>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952364" y="410375"/>
            <a:ext cx="792000" cy="658800"/>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65">
            <a:extLst>
              <a:ext uri="{FF2B5EF4-FFF2-40B4-BE49-F238E27FC236}">
                <a16:creationId xmlns:a16="http://schemas.microsoft.com/office/drawing/2014/main" id="{6FA85E3A-B9BD-BB99-6796-AA39547087FF}"/>
              </a:ext>
            </a:extLst>
          </p:cNvPr>
          <p:cNvSpPr>
            <a:spLocks noChangeArrowheads="1"/>
          </p:cNvSpPr>
          <p:nvPr/>
        </p:nvSpPr>
        <p:spPr bwMode="auto">
          <a:xfrm>
            <a:off x="828431" y="4089949"/>
            <a:ext cx="10535138" cy="1829863"/>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Title 1">
            <a:extLst>
              <a:ext uri="{FF2B5EF4-FFF2-40B4-BE49-F238E27FC236}">
                <a16:creationId xmlns:a16="http://schemas.microsoft.com/office/drawing/2014/main" id="{CC8E50C2-5F84-D658-4D68-F5318CD2B45B}"/>
              </a:ext>
            </a:extLst>
          </p:cNvPr>
          <p:cNvSpPr txBox="1">
            <a:spLocks/>
          </p:cNvSpPr>
          <p:nvPr/>
        </p:nvSpPr>
        <p:spPr>
          <a:xfrm>
            <a:off x="1610827" y="402927"/>
            <a:ext cx="8728364" cy="6892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a:t> </a:t>
            </a:r>
            <a:r>
              <a:rPr lang="en-US" sz="3600">
                <a:latin typeface="Arial"/>
                <a:cs typeface="Arial"/>
              </a:rPr>
              <a:t>CPR age-related changes</a:t>
            </a:r>
            <a:r>
              <a:rPr lang="en-US" sz="3600"/>
              <a:t> </a:t>
            </a:r>
          </a:p>
        </p:txBody>
      </p:sp>
      <p:graphicFrame>
        <p:nvGraphicFramePr>
          <p:cNvPr id="5" name="Table 4">
            <a:extLst>
              <a:ext uri="{FF2B5EF4-FFF2-40B4-BE49-F238E27FC236}">
                <a16:creationId xmlns:a16="http://schemas.microsoft.com/office/drawing/2014/main" id="{089E005B-6E2A-79BB-460B-1761325A1F34}"/>
              </a:ext>
            </a:extLst>
          </p:cNvPr>
          <p:cNvGraphicFramePr>
            <a:graphicFrameLocks noGrp="1"/>
          </p:cNvGraphicFramePr>
          <p:nvPr>
            <p:extLst>
              <p:ext uri="{D42A27DB-BD31-4B8C-83A1-F6EECF244321}">
                <p14:modId xmlns:p14="http://schemas.microsoft.com/office/powerpoint/2010/main" val="536346947"/>
              </p:ext>
            </p:extLst>
          </p:nvPr>
        </p:nvGraphicFramePr>
        <p:xfrm>
          <a:off x="903814" y="1292323"/>
          <a:ext cx="10389416" cy="2524611"/>
        </p:xfrm>
        <a:graphic>
          <a:graphicData uri="http://schemas.openxmlformats.org/drawingml/2006/table">
            <a:tbl>
              <a:tblPr firstRow="1" firstCol="1" bandRow="1"/>
              <a:tblGrid>
                <a:gridCol w="2245915">
                  <a:extLst>
                    <a:ext uri="{9D8B030D-6E8A-4147-A177-3AD203B41FA5}">
                      <a16:colId xmlns:a16="http://schemas.microsoft.com/office/drawing/2014/main" val="1811116949"/>
                    </a:ext>
                  </a:extLst>
                </a:gridCol>
                <a:gridCol w="2144366">
                  <a:extLst>
                    <a:ext uri="{9D8B030D-6E8A-4147-A177-3AD203B41FA5}">
                      <a16:colId xmlns:a16="http://schemas.microsoft.com/office/drawing/2014/main" val="2560119286"/>
                    </a:ext>
                  </a:extLst>
                </a:gridCol>
                <a:gridCol w="2798321">
                  <a:extLst>
                    <a:ext uri="{9D8B030D-6E8A-4147-A177-3AD203B41FA5}">
                      <a16:colId xmlns:a16="http://schemas.microsoft.com/office/drawing/2014/main" val="1155562000"/>
                    </a:ext>
                  </a:extLst>
                </a:gridCol>
                <a:gridCol w="3200814">
                  <a:extLst>
                    <a:ext uri="{9D8B030D-6E8A-4147-A177-3AD203B41FA5}">
                      <a16:colId xmlns:a16="http://schemas.microsoft.com/office/drawing/2014/main" val="2300003468"/>
                    </a:ext>
                  </a:extLst>
                </a:gridCol>
              </a:tblGrid>
              <a:tr h="310107">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Adult</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Child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Infant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6790943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Breaths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30 compressions: </a:t>
                      </a:r>
                      <a:b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b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breaths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59622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depth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5-6cm</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4-5cm depending on size</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1/3 chest depth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13443"/>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Hand position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hands, centre of chest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 or 2 hands depending on size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fingers or thumbs in the centre of the chest</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532651"/>
                  </a:ext>
                </a:extLst>
              </a:tr>
              <a:tr h="382055">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rate</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100-120 per minute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384779"/>
                  </a:ext>
                </a:extLst>
              </a:tr>
            </a:tbl>
          </a:graphicData>
        </a:graphic>
      </p:graphicFrame>
      <p:grpSp>
        <p:nvGrpSpPr>
          <p:cNvPr id="6" name="Group 5">
            <a:extLst>
              <a:ext uri="{FF2B5EF4-FFF2-40B4-BE49-F238E27FC236}">
                <a16:creationId xmlns:a16="http://schemas.microsoft.com/office/drawing/2014/main" id="{6252318F-59D4-50E2-8822-9E6B5D270642}"/>
              </a:ext>
            </a:extLst>
          </p:cNvPr>
          <p:cNvGrpSpPr/>
          <p:nvPr/>
        </p:nvGrpSpPr>
        <p:grpSpPr>
          <a:xfrm>
            <a:off x="896604" y="376119"/>
            <a:ext cx="700087" cy="729941"/>
            <a:chOff x="7836666" y="2430850"/>
            <a:chExt cx="700087" cy="729941"/>
          </a:xfrm>
        </p:grpSpPr>
        <p:grpSp>
          <p:nvGrpSpPr>
            <p:cNvPr id="7" name="Group 60">
              <a:extLst>
                <a:ext uri="{FF2B5EF4-FFF2-40B4-BE49-F238E27FC236}">
                  <a16:creationId xmlns:a16="http://schemas.microsoft.com/office/drawing/2014/main" id="{5D82D9E7-9A37-AE8C-3A66-0F7511415B77}"/>
                </a:ext>
              </a:extLst>
            </p:cNvPr>
            <p:cNvGrpSpPr>
              <a:grpSpLocks/>
            </p:cNvGrpSpPr>
            <p:nvPr/>
          </p:nvGrpSpPr>
          <p:grpSpPr bwMode="auto">
            <a:xfrm>
              <a:off x="7836666" y="2430850"/>
              <a:ext cx="700087" cy="729941"/>
              <a:chOff x="4834011" y="4425892"/>
              <a:chExt cx="700692" cy="730128"/>
            </a:xfrm>
          </p:grpSpPr>
          <p:sp>
            <p:nvSpPr>
              <p:cNvPr id="9" name="Rounded Rectangle 38">
                <a:extLst>
                  <a:ext uri="{FF2B5EF4-FFF2-40B4-BE49-F238E27FC236}">
                    <a16:creationId xmlns:a16="http://schemas.microsoft.com/office/drawing/2014/main" id="{E071B0AD-3134-5546-9E9F-5866E9CFDDE2}"/>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84">
                <a:extLst>
                  <a:ext uri="{FF2B5EF4-FFF2-40B4-BE49-F238E27FC236}">
                    <a16:creationId xmlns:a16="http://schemas.microsoft.com/office/drawing/2014/main" id="{93C0A474-78B0-EB14-5891-CE4232AD947D}"/>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8" name="Graphic 7" descr="Medical with solid fill">
              <a:extLst>
                <a:ext uri="{FF2B5EF4-FFF2-40B4-BE49-F238E27FC236}">
                  <a16:creationId xmlns:a16="http://schemas.microsoft.com/office/drawing/2014/main" id="{5DC32EB8-9A48-AF0B-F79B-C105810D2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6674" y="2698171"/>
              <a:ext cx="433058" cy="433058"/>
            </a:xfrm>
            <a:prstGeom prst="rect">
              <a:avLst/>
            </a:prstGeom>
          </p:spPr>
        </p:pic>
      </p:grpSp>
      <p:sp>
        <p:nvSpPr>
          <p:cNvPr id="14" name="Content Placeholder 2">
            <a:extLst>
              <a:ext uri="{FF2B5EF4-FFF2-40B4-BE49-F238E27FC236}">
                <a16:creationId xmlns:a16="http://schemas.microsoft.com/office/drawing/2014/main" id="{0F69AB4A-5CE9-7D03-81CB-E8E0CA85BF4C}"/>
              </a:ext>
            </a:extLst>
          </p:cNvPr>
          <p:cNvSpPr txBox="1">
            <a:spLocks/>
          </p:cNvSpPr>
          <p:nvPr/>
        </p:nvSpPr>
        <p:spPr>
          <a:xfrm>
            <a:off x="1036612" y="4336658"/>
            <a:ext cx="981416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1800" b="1">
                <a:latin typeface="Arial" panose="020B0604020202020204" pitchFamily="34" charset="0"/>
                <a:cs typeface="Arial" panose="020B0604020202020204" pitchFamily="34" charset="0"/>
              </a:rPr>
              <a:t>Paediatric resuscitation practice</a:t>
            </a:r>
          </a:p>
          <a:p>
            <a:r>
              <a:rPr lang="en-GB" sz="1800">
                <a:latin typeface="Arial" panose="020B0604020202020204" pitchFamily="34" charset="0"/>
                <a:cs typeface="Arial" panose="020B0604020202020204" pitchFamily="34" charset="0"/>
              </a:rPr>
              <a:t>Clinical settings may anticipate paediatric cardiac arrests</a:t>
            </a:r>
          </a:p>
          <a:p>
            <a:r>
              <a:rPr lang="en-GB" sz="1800">
                <a:latin typeface="Arial" panose="020B0604020202020204" pitchFamily="34" charset="0"/>
                <a:cs typeface="Arial" panose="020B0604020202020204" pitchFamily="34" charset="0"/>
              </a:rPr>
              <a:t>In such cases, a 15:2 compression-to-breath ratio may be used</a:t>
            </a:r>
          </a:p>
          <a:p>
            <a:r>
              <a:rPr lang="en-GB" sz="1800">
                <a:latin typeface="Arial" panose="020B0604020202020204" pitchFamily="34" charset="0"/>
                <a:cs typeface="Arial" panose="020B0604020202020204" pitchFamily="34" charset="0"/>
              </a:rPr>
              <a:t>This ratio is specific to paediatric basic life support protocols (30:2).</a:t>
            </a:r>
          </a:p>
          <a:p>
            <a:pPr marL="0" indent="0">
              <a:buFont typeface="Arial" panose="020B0604020202020204" pitchFamily="34" charset="0"/>
              <a:buNone/>
            </a:pPr>
            <a:endParaRPr lang="en-GB" sz="2000"/>
          </a:p>
        </p:txBody>
      </p:sp>
      <p:sp>
        <p:nvSpPr>
          <p:cNvPr id="16" name="Rounded Rectangle 12">
            <a:extLst>
              <a:ext uri="{FF2B5EF4-FFF2-40B4-BE49-F238E27FC236}">
                <a16:creationId xmlns:a16="http://schemas.microsoft.com/office/drawing/2014/main" id="{E66B089F-DD13-01BA-5F7F-A197ACBB951F}"/>
              </a:ext>
            </a:extLst>
          </p:cNvPr>
          <p:cNvSpPr>
            <a:spLocks noChangeArrowheads="1"/>
          </p:cNvSpPr>
          <p:nvPr/>
        </p:nvSpPr>
        <p:spPr bwMode="auto">
          <a:xfrm>
            <a:off x="1036612" y="3918633"/>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Tree>
    <p:extLst>
      <p:ext uri="{BB962C8B-B14F-4D97-AF65-F5344CB8AC3E}">
        <p14:creationId xmlns:p14="http://schemas.microsoft.com/office/powerpoint/2010/main" val="296759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1C4C-786A-3433-664C-7015BF55AD6F}"/>
            </a:ext>
          </a:extLst>
        </p:cNvPr>
        <p:cNvGrpSpPr/>
        <p:nvPr/>
      </p:nvGrpSpPr>
      <p:grpSpPr>
        <a:xfrm>
          <a:off x="0" y="0"/>
          <a:ext cx="0" cy="0"/>
          <a:chOff x="0" y="0"/>
          <a:chExt cx="0" cy="0"/>
        </a:xfrm>
      </p:grpSpPr>
      <p:sp>
        <p:nvSpPr>
          <p:cNvPr id="54" name="Freeform: Shape 53">
            <a:extLst>
              <a:ext uri="{FF2B5EF4-FFF2-40B4-BE49-F238E27FC236}">
                <a16:creationId xmlns:a16="http://schemas.microsoft.com/office/drawing/2014/main" id="{F1A935C8-C1F4-8F90-9533-16329C400281}"/>
              </a:ext>
            </a:extLst>
          </p:cNvPr>
          <p:cNvSpPr/>
          <p:nvPr/>
        </p:nvSpPr>
        <p:spPr>
          <a:xfrm flipH="1">
            <a:off x="-1779883" y="177137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86480C1-A563-4717-53BE-1AA252D06051}"/>
              </a:ext>
            </a:extLst>
          </p:cNvPr>
          <p:cNvSpPr txBox="1">
            <a:spLocks/>
          </p:cNvSpPr>
          <p:nvPr/>
        </p:nvSpPr>
        <p:spPr>
          <a:xfrm>
            <a:off x="634643" y="407618"/>
            <a:ext cx="8711780" cy="90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altLang="en-US" sz="4000"/>
              <a:t>Key</a:t>
            </a:r>
            <a:endParaRPr lang="en-US" sz="4000"/>
          </a:p>
        </p:txBody>
      </p:sp>
      <p:sp>
        <p:nvSpPr>
          <p:cNvPr id="6" name="Rounded Rectangle 67">
            <a:extLst>
              <a:ext uri="{FF2B5EF4-FFF2-40B4-BE49-F238E27FC236}">
                <a16:creationId xmlns:a16="http://schemas.microsoft.com/office/drawing/2014/main" id="{5C0B8739-D366-0C74-8F9D-A277E11AD171}"/>
              </a:ext>
            </a:extLst>
          </p:cNvPr>
          <p:cNvSpPr>
            <a:spLocks noChangeArrowheads="1"/>
          </p:cNvSpPr>
          <p:nvPr/>
        </p:nvSpPr>
        <p:spPr bwMode="auto">
          <a:xfrm>
            <a:off x="8820098" y="2379844"/>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000" b="1">
              <a:solidFill>
                <a:srgbClr val="154158"/>
              </a:solidFill>
              <a:ea typeface="MS PGothic" panose="020B0600070205080204" pitchFamily="34" charset="-128"/>
            </a:endParaRPr>
          </a:p>
          <a:p>
            <a:pPr fontAlgn="base">
              <a:spcAft>
                <a:spcPct val="0"/>
              </a:spcAft>
              <a:buClr>
                <a:srgbClr val="189049"/>
              </a:buClr>
              <a:buNone/>
              <a:defRPr/>
            </a:pPr>
            <a:r>
              <a:rPr lang="en-GB" altLang="en-US" sz="2200" b="1">
                <a:ea typeface="MS PGothic" panose="020B0600070205080204" pitchFamily="34" charset="-128"/>
              </a:rPr>
              <a:t>Navigation </a:t>
            </a:r>
          </a:p>
          <a:p>
            <a:pPr fontAlgn="base">
              <a:spcAft>
                <a:spcPct val="0"/>
              </a:spcAft>
              <a:buClr>
                <a:srgbClr val="189049"/>
              </a:buClr>
              <a:buNone/>
              <a:defRPr/>
            </a:pPr>
            <a:endParaRPr lang="en-GB" altLang="en-US" sz="2200" b="1">
              <a:solidFill>
                <a:srgbClr val="154158"/>
              </a:solidFill>
              <a:ea typeface="MS PGothic" panose="020B0600070205080204" pitchFamily="34" charset="-128"/>
            </a:endParaRPr>
          </a:p>
        </p:txBody>
      </p:sp>
      <p:sp>
        <p:nvSpPr>
          <p:cNvPr id="7" name="Rounded Rectangle 57">
            <a:extLst>
              <a:ext uri="{FF2B5EF4-FFF2-40B4-BE49-F238E27FC236}">
                <a16:creationId xmlns:a16="http://schemas.microsoft.com/office/drawing/2014/main" id="{60936524-7160-D101-227D-807320ADA421}"/>
              </a:ext>
            </a:extLst>
          </p:cNvPr>
          <p:cNvSpPr>
            <a:spLocks noChangeArrowheads="1"/>
          </p:cNvSpPr>
          <p:nvPr/>
        </p:nvSpPr>
        <p:spPr bwMode="auto">
          <a:xfrm>
            <a:off x="634643"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Question</a:t>
            </a:r>
          </a:p>
        </p:txBody>
      </p:sp>
      <p:sp>
        <p:nvSpPr>
          <p:cNvPr id="9" name="Rounded Rectangle 60">
            <a:extLst>
              <a:ext uri="{FF2B5EF4-FFF2-40B4-BE49-F238E27FC236}">
                <a16:creationId xmlns:a16="http://schemas.microsoft.com/office/drawing/2014/main" id="{0F0EDCE6-09B8-7366-A1A3-57A81040CC61}"/>
              </a:ext>
            </a:extLst>
          </p:cNvPr>
          <p:cNvSpPr>
            <a:spLocks noChangeArrowheads="1"/>
          </p:cNvSpPr>
          <p:nvPr/>
        </p:nvSpPr>
        <p:spPr bwMode="auto">
          <a:xfrm>
            <a:off x="8843604"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Definition</a:t>
            </a:r>
          </a:p>
        </p:txBody>
      </p:sp>
      <p:sp>
        <p:nvSpPr>
          <p:cNvPr id="10" name="Rounded Rectangle 62">
            <a:extLst>
              <a:ext uri="{FF2B5EF4-FFF2-40B4-BE49-F238E27FC236}">
                <a16:creationId xmlns:a16="http://schemas.microsoft.com/office/drawing/2014/main" id="{DDD17453-5372-BA37-4F22-F5999F330B3D}"/>
              </a:ext>
            </a:extLst>
          </p:cNvPr>
          <p:cNvSpPr>
            <a:spLocks noChangeArrowheads="1"/>
          </p:cNvSpPr>
          <p:nvPr/>
        </p:nvSpPr>
        <p:spPr bwMode="auto">
          <a:xfrm>
            <a:off x="3371492" y="13430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Individual</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sp>
        <p:nvSpPr>
          <p:cNvPr id="11" name="Rounded Rectangle 63">
            <a:extLst>
              <a:ext uri="{FF2B5EF4-FFF2-40B4-BE49-F238E27FC236}">
                <a16:creationId xmlns:a16="http://schemas.microsoft.com/office/drawing/2014/main" id="{08C33595-4E1F-F630-B5C7-704C9A945A70}"/>
              </a:ext>
            </a:extLst>
          </p:cNvPr>
          <p:cNvSpPr>
            <a:spLocks noChangeArrowheads="1"/>
          </p:cNvSpPr>
          <p:nvPr/>
        </p:nvSpPr>
        <p:spPr bwMode="auto">
          <a:xfrm>
            <a:off x="634643" y="23844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t>Group</a:t>
            </a:r>
            <a:br>
              <a:rPr lang="en-GB" altLang="en-US" sz="2200" b="1"/>
            </a:br>
            <a:r>
              <a:rPr lang="en-GB" altLang="en-US" sz="2200" b="1"/>
              <a:t>Exercise</a:t>
            </a:r>
          </a:p>
        </p:txBody>
      </p:sp>
      <p:sp>
        <p:nvSpPr>
          <p:cNvPr id="12" name="Rounded Rectangle 64">
            <a:extLst>
              <a:ext uri="{FF2B5EF4-FFF2-40B4-BE49-F238E27FC236}">
                <a16:creationId xmlns:a16="http://schemas.microsoft.com/office/drawing/2014/main" id="{38626E1C-7AEE-92CC-5756-66682298F622}"/>
              </a:ext>
            </a:extLst>
          </p:cNvPr>
          <p:cNvSpPr>
            <a:spLocks noChangeArrowheads="1"/>
          </p:cNvSpPr>
          <p:nvPr/>
        </p:nvSpPr>
        <p:spPr bwMode="auto">
          <a:xfrm>
            <a:off x="6106755" y="236276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solidFill>
                  <a:srgbClr val="154158"/>
                </a:solidFill>
                <a:ea typeface="MS PGothic" panose="020B0600070205080204" pitchFamily="34" charset="-128"/>
              </a:rPr>
              <a:t>C</a:t>
            </a:r>
            <a:r>
              <a:rPr lang="en-GB" altLang="en-US" sz="2200" b="1">
                <a:ea typeface="MS PGothic" panose="020B0600070205080204" pitchFamily="34" charset="-128"/>
              </a:rPr>
              <a:t>linical </a:t>
            </a:r>
            <a:br>
              <a:rPr lang="en-GB" altLang="en-US" sz="2200" b="1">
                <a:ea typeface="MS PGothic" panose="020B0600070205080204" pitchFamily="34" charset="-128"/>
              </a:rPr>
            </a:br>
            <a:r>
              <a:rPr lang="en-GB" altLang="en-US" sz="2200" b="1">
                <a:ea typeface="MS PGothic" panose="020B0600070205080204" pitchFamily="34" charset="-128"/>
              </a:rPr>
              <a:t>Practice </a:t>
            </a:r>
            <a:endParaRPr lang="en-GB" altLang="en-US" sz="2200" b="1">
              <a:solidFill>
                <a:srgbClr val="154158"/>
              </a:solidFill>
              <a:ea typeface="MS PGothic" panose="020B0600070205080204" pitchFamily="34" charset="-128"/>
            </a:endParaRPr>
          </a:p>
        </p:txBody>
      </p:sp>
      <p:sp>
        <p:nvSpPr>
          <p:cNvPr id="13" name="Rounded Rectangle 65">
            <a:extLst>
              <a:ext uri="{FF2B5EF4-FFF2-40B4-BE49-F238E27FC236}">
                <a16:creationId xmlns:a16="http://schemas.microsoft.com/office/drawing/2014/main" id="{7996127B-7B87-850C-0932-FB9163C61513}"/>
              </a:ext>
            </a:extLst>
          </p:cNvPr>
          <p:cNvSpPr>
            <a:spLocks noChangeArrowheads="1"/>
          </p:cNvSpPr>
          <p:nvPr/>
        </p:nvSpPr>
        <p:spPr bwMode="auto">
          <a:xfrm>
            <a:off x="6106754" y="13430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Key</a:t>
            </a:r>
            <a:br>
              <a:rPr lang="en-GB" altLang="en-US" sz="2200" b="1">
                <a:ea typeface="MS PGothic" panose="020B0600070205080204" pitchFamily="34" charset="-128"/>
              </a:rPr>
            </a:br>
            <a:r>
              <a:rPr lang="en-GB" altLang="en-US" sz="2200" b="1">
                <a:ea typeface="MS PGothic" panose="020B0600070205080204" pitchFamily="34" charset="-128"/>
              </a:rPr>
              <a:t>Point</a:t>
            </a:r>
          </a:p>
        </p:txBody>
      </p:sp>
      <p:sp>
        <p:nvSpPr>
          <p:cNvPr id="14" name="Rounded Rectangle 66">
            <a:extLst>
              <a:ext uri="{FF2B5EF4-FFF2-40B4-BE49-F238E27FC236}">
                <a16:creationId xmlns:a16="http://schemas.microsoft.com/office/drawing/2014/main" id="{E7EC3344-AE1B-B1FF-68BB-9037C6883869}"/>
              </a:ext>
            </a:extLst>
          </p:cNvPr>
          <p:cNvSpPr>
            <a:spLocks noChangeArrowheads="1"/>
          </p:cNvSpPr>
          <p:nvPr/>
        </p:nvSpPr>
        <p:spPr bwMode="auto">
          <a:xfrm>
            <a:off x="3385780" y="23844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grpSp>
        <p:nvGrpSpPr>
          <p:cNvPr id="53" name="Group 52">
            <a:extLst>
              <a:ext uri="{FF2B5EF4-FFF2-40B4-BE49-F238E27FC236}">
                <a16:creationId xmlns:a16="http://schemas.microsoft.com/office/drawing/2014/main" id="{90025397-5025-8C55-E2C2-12AE068880C5}"/>
              </a:ext>
            </a:extLst>
          </p:cNvPr>
          <p:cNvGrpSpPr/>
          <p:nvPr/>
        </p:nvGrpSpPr>
        <p:grpSpPr>
          <a:xfrm>
            <a:off x="10427466" y="2714916"/>
            <a:ext cx="866897" cy="260126"/>
            <a:chOff x="4842226" y="3905831"/>
            <a:chExt cx="866897" cy="260126"/>
          </a:xfrm>
        </p:grpSpPr>
        <p:grpSp>
          <p:nvGrpSpPr>
            <p:cNvPr id="15" name="Group 14">
              <a:extLst>
                <a:ext uri="{FF2B5EF4-FFF2-40B4-BE49-F238E27FC236}">
                  <a16:creationId xmlns:a16="http://schemas.microsoft.com/office/drawing/2014/main" id="{CD8B83CC-384A-D0D2-BF53-47F0F30D3D29}"/>
                </a:ext>
              </a:extLst>
            </p:cNvPr>
            <p:cNvGrpSpPr/>
            <p:nvPr/>
          </p:nvGrpSpPr>
          <p:grpSpPr>
            <a:xfrm>
              <a:off x="4842226" y="3905831"/>
              <a:ext cx="866897" cy="260126"/>
              <a:chOff x="5931983" y="6394283"/>
              <a:chExt cx="1094170" cy="328323"/>
            </a:xfrm>
            <a:solidFill>
              <a:srgbClr val="FE067C"/>
            </a:solidFill>
          </p:grpSpPr>
          <p:grpSp>
            <p:nvGrpSpPr>
              <p:cNvPr id="16" name="Group 15">
                <a:extLst>
                  <a:ext uri="{FF2B5EF4-FFF2-40B4-BE49-F238E27FC236}">
                    <a16:creationId xmlns:a16="http://schemas.microsoft.com/office/drawing/2014/main" id="{38D26020-59E7-AEB1-EA95-E5B013001FDD}"/>
                  </a:ext>
                </a:extLst>
              </p:cNvPr>
              <p:cNvGrpSpPr/>
              <p:nvPr userDrawn="1"/>
            </p:nvGrpSpPr>
            <p:grpSpPr>
              <a:xfrm>
                <a:off x="5931983" y="6394283"/>
                <a:ext cx="708613" cy="327192"/>
                <a:chOff x="10889257" y="6367102"/>
                <a:chExt cx="708613" cy="327192"/>
              </a:xfrm>
              <a:grpFill/>
            </p:grpSpPr>
            <p:sp>
              <p:nvSpPr>
                <p:cNvPr id="18" name="Rounded Rectangle 44">
                  <a:extLst>
                    <a:ext uri="{FF2B5EF4-FFF2-40B4-BE49-F238E27FC236}">
                      <a16:creationId xmlns:a16="http://schemas.microsoft.com/office/drawing/2014/main" id="{5861FC00-1428-75F0-B692-B54478842463}"/>
                    </a:ext>
                  </a:extLst>
                </p:cNvPr>
                <p:cNvSpPr/>
                <p:nvPr userDrawn="1"/>
              </p:nvSpPr>
              <p:spPr>
                <a:xfrm>
                  <a:off x="10889257"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6">
                  <a:extLst>
                    <a:ext uri="{FF2B5EF4-FFF2-40B4-BE49-F238E27FC236}">
                      <a16:creationId xmlns:a16="http://schemas.microsoft.com/office/drawing/2014/main" id="{3F24C7C8-34D1-F56F-161E-946D237C13AA}"/>
                    </a:ext>
                  </a:extLst>
                </p:cNvPr>
                <p:cNvSpPr/>
                <p:nvPr userDrawn="1"/>
              </p:nvSpPr>
              <p:spPr>
                <a:xfrm>
                  <a:off x="11270678"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40">
                <a:extLst>
                  <a:ext uri="{FF2B5EF4-FFF2-40B4-BE49-F238E27FC236}">
                    <a16:creationId xmlns:a16="http://schemas.microsoft.com/office/drawing/2014/main" id="{9A239BDB-4AE6-3D07-E3D6-AB916E0694DD}"/>
                  </a:ext>
                </a:extLst>
              </p:cNvPr>
              <p:cNvSpPr/>
              <p:nvPr userDrawn="1"/>
            </p:nvSpPr>
            <p:spPr>
              <a:xfrm rot="10800000">
                <a:off x="6698961" y="6395414"/>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18" descr="End with solid fill">
              <a:extLst>
                <a:ext uri="{FF2B5EF4-FFF2-40B4-BE49-F238E27FC236}">
                  <a16:creationId xmlns:a16="http://schemas.microsoft.com/office/drawing/2014/main" id="{27AF585E-1C55-BED7-5934-478629E0C5C0}"/>
                </a:ext>
              </a:extLst>
            </p:cNvPr>
            <p:cNvSpPr/>
            <p:nvPr/>
          </p:nvSpPr>
          <p:spPr>
            <a:xfrm rot="10800000">
              <a:off x="4912199" y="3950102"/>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sp>
          <p:nvSpPr>
            <p:cNvPr id="21" name="Graphic 18" descr="End with solid fill">
              <a:extLst>
                <a:ext uri="{FF2B5EF4-FFF2-40B4-BE49-F238E27FC236}">
                  <a16:creationId xmlns:a16="http://schemas.microsoft.com/office/drawing/2014/main" id="{18D3D1BA-A28E-0BE7-9A3D-F4AF0CE1CC27}"/>
                </a:ext>
              </a:extLst>
            </p:cNvPr>
            <p:cNvSpPr/>
            <p:nvPr/>
          </p:nvSpPr>
          <p:spPr>
            <a:xfrm>
              <a:off x="5539445" y="3950998"/>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pic>
          <p:nvPicPr>
            <p:cNvPr id="22" name="Graphic 21" descr="Home with solid fill">
              <a:hlinkClick r:id="" action="ppaction://noaction"/>
              <a:extLst>
                <a:ext uri="{FF2B5EF4-FFF2-40B4-BE49-F238E27FC236}">
                  <a16:creationId xmlns:a16="http://schemas.microsoft.com/office/drawing/2014/main" id="{187CDB7E-0F6E-05B3-7DC5-AA2C20B68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707" y="3907651"/>
              <a:ext cx="239965" cy="239966"/>
            </a:xfrm>
            <a:prstGeom prst="rect">
              <a:avLst/>
            </a:prstGeom>
          </p:spPr>
        </p:pic>
      </p:grpSp>
      <p:pic>
        <p:nvPicPr>
          <p:cNvPr id="23" name="Picture 22">
            <a:extLst>
              <a:ext uri="{FF2B5EF4-FFF2-40B4-BE49-F238E27FC236}">
                <a16:creationId xmlns:a16="http://schemas.microsoft.com/office/drawing/2014/main" id="{2C6C0ECF-EA01-10DB-E65E-E7B213D21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0" t="-37389" r="-7880" b="-40763"/>
          <a:stretch/>
        </p:blipFill>
        <p:spPr>
          <a:xfrm>
            <a:off x="2319143" y="1474703"/>
            <a:ext cx="792000" cy="657956"/>
          </a:xfrm>
          <a:prstGeom prst="ellipse">
            <a:avLst/>
          </a:prstGeom>
          <a:solidFill>
            <a:srgbClr val="008A21"/>
          </a:solidFill>
          <a:ln w="31750">
            <a:solidFill>
              <a:schemeClr val="bg1"/>
            </a:solidFill>
          </a:ln>
        </p:spPr>
      </p:pic>
      <p:pic>
        <p:nvPicPr>
          <p:cNvPr id="24" name="Picture 23">
            <a:extLst>
              <a:ext uri="{FF2B5EF4-FFF2-40B4-BE49-F238E27FC236}">
                <a16:creationId xmlns:a16="http://schemas.microsoft.com/office/drawing/2014/main" id="{7D527164-EAD4-0790-4D92-58CF61A55D8C}"/>
              </a:ext>
            </a:extLst>
          </p:cNvPr>
          <p:cNvPicPr>
            <a:picLocks/>
          </p:cNvPicPr>
          <p:nvPr/>
        </p:nvPicPr>
        <p:blipFill rotWithShape="1">
          <a:blip r:embed="rId6" cstate="print">
            <a:extLst>
              <a:ext uri="{28A0092B-C50C-407E-A947-70E740481C1C}">
                <a14:useLocalDpi xmlns:a14="http://schemas.microsoft.com/office/drawing/2010/main" val="0"/>
              </a:ext>
            </a:extLst>
          </a:blip>
          <a:srcRect l="-56892" t="-32765" r="-56892" b="-32765"/>
          <a:stretch/>
        </p:blipFill>
        <p:spPr>
          <a:xfrm>
            <a:off x="5055447" y="1473859"/>
            <a:ext cx="792000" cy="658800"/>
          </a:xfrm>
          <a:prstGeom prst="ellipse">
            <a:avLst/>
          </a:prstGeom>
          <a:solidFill>
            <a:srgbClr val="008A21"/>
          </a:solidFill>
          <a:ln w="31750">
            <a:solidFill>
              <a:schemeClr val="bg1"/>
            </a:solidFill>
          </a:ln>
        </p:spPr>
      </p:pic>
      <p:pic>
        <p:nvPicPr>
          <p:cNvPr id="25" name="Picture 24">
            <a:extLst>
              <a:ext uri="{FF2B5EF4-FFF2-40B4-BE49-F238E27FC236}">
                <a16:creationId xmlns:a16="http://schemas.microsoft.com/office/drawing/2014/main" id="{EBBD70E5-A2B7-C497-B407-B79D8CFE2049}"/>
              </a:ext>
            </a:extLst>
          </p:cNvPr>
          <p:cNvPicPr>
            <a:picLocks/>
          </p:cNvPicPr>
          <p:nvPr/>
        </p:nvPicPr>
        <p:blipFill rotWithShape="1">
          <a:blip r:embed="rId7" cstate="print">
            <a:extLst>
              <a:ext uri="{28A0092B-C50C-407E-A947-70E740481C1C}">
                <a14:useLocalDpi xmlns:a14="http://schemas.microsoft.com/office/drawing/2010/main" val="0"/>
              </a:ext>
            </a:extLst>
          </a:blip>
          <a:srcRect l="-8812" t="-35807" r="-8812" b="-35807"/>
          <a:stretch/>
        </p:blipFill>
        <p:spPr>
          <a:xfrm>
            <a:off x="2318623" y="2526688"/>
            <a:ext cx="792000" cy="658800"/>
          </a:xfrm>
          <a:prstGeom prst="ellipse">
            <a:avLst/>
          </a:prstGeom>
          <a:solidFill>
            <a:srgbClr val="008A21"/>
          </a:solidFill>
          <a:ln w="31750">
            <a:solidFill>
              <a:schemeClr val="bg1"/>
            </a:solidFill>
          </a:ln>
        </p:spPr>
      </p:pic>
      <p:sp>
        <p:nvSpPr>
          <p:cNvPr id="26" name="Rounded Rectangle 12">
            <a:extLst>
              <a:ext uri="{FF2B5EF4-FFF2-40B4-BE49-F238E27FC236}">
                <a16:creationId xmlns:a16="http://schemas.microsoft.com/office/drawing/2014/main" id="{8270842B-BCBE-C641-5C79-6422859A9A4A}"/>
              </a:ext>
            </a:extLst>
          </p:cNvPr>
          <p:cNvSpPr>
            <a:spLocks noChangeArrowheads="1"/>
          </p:cNvSpPr>
          <p:nvPr/>
        </p:nvSpPr>
        <p:spPr bwMode="auto">
          <a:xfrm>
            <a:off x="7173473" y="1604651"/>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grpSp>
        <p:nvGrpSpPr>
          <p:cNvPr id="33" name="Group 63">
            <a:extLst>
              <a:ext uri="{FF2B5EF4-FFF2-40B4-BE49-F238E27FC236}">
                <a16:creationId xmlns:a16="http://schemas.microsoft.com/office/drawing/2014/main" id="{4F8AFE87-D2A1-27D0-F083-2C2DE2DFCA98}"/>
              </a:ext>
            </a:extLst>
          </p:cNvPr>
          <p:cNvGrpSpPr>
            <a:grpSpLocks/>
          </p:cNvGrpSpPr>
          <p:nvPr/>
        </p:nvGrpSpPr>
        <p:grpSpPr bwMode="auto">
          <a:xfrm>
            <a:off x="10499284" y="1452075"/>
            <a:ext cx="790575" cy="657225"/>
            <a:chOff x="2166297" y="4501361"/>
            <a:chExt cx="792000" cy="658801"/>
          </a:xfrm>
          <a:solidFill>
            <a:srgbClr val="008A21"/>
          </a:solidFill>
        </p:grpSpPr>
        <p:sp>
          <p:nvSpPr>
            <p:cNvPr id="34" name="Oval 33">
              <a:extLst>
                <a:ext uri="{FF2B5EF4-FFF2-40B4-BE49-F238E27FC236}">
                  <a16:creationId xmlns:a16="http://schemas.microsoft.com/office/drawing/2014/main" id="{03DE4023-724D-FAC3-4AAA-7E5B0B44D2B1}"/>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35" name="Picture 65" descr="A close up of a logo&#10;&#10;Description automatically generated">
              <a:extLst>
                <a:ext uri="{FF2B5EF4-FFF2-40B4-BE49-F238E27FC236}">
                  <a16:creationId xmlns:a16="http://schemas.microsoft.com/office/drawing/2014/main" id="{17DEA5B5-8612-7EDF-FAD5-D80292E4D0FD}"/>
                </a:ext>
              </a:extLst>
            </p:cNvPr>
            <p:cNvPicPr>
              <a:picLocks noChangeAspect="1" noChangeArrowheads="1"/>
            </p:cNvPicPr>
            <p:nvPr/>
          </p:nvPicPr>
          <p:blipFill>
            <a:blip r:embed="rId8"/>
            <a:srcRect/>
            <a:stretch>
              <a:fillRect/>
            </a:stretch>
          </p:blipFill>
          <p:spPr bwMode="auto">
            <a:xfrm>
              <a:off x="2300353" y="4638395"/>
              <a:ext cx="538192" cy="384731"/>
            </a:xfrm>
            <a:prstGeom prst="rect">
              <a:avLst/>
            </a:prstGeom>
            <a:grpFill/>
            <a:ln>
              <a:noFill/>
            </a:ln>
          </p:spPr>
        </p:pic>
      </p:grpSp>
      <p:grpSp>
        <p:nvGrpSpPr>
          <p:cNvPr id="39" name="Group 38">
            <a:extLst>
              <a:ext uri="{FF2B5EF4-FFF2-40B4-BE49-F238E27FC236}">
                <a16:creationId xmlns:a16="http://schemas.microsoft.com/office/drawing/2014/main" id="{2514296B-E710-9FD0-015A-D700FBE218CB}"/>
              </a:ext>
            </a:extLst>
          </p:cNvPr>
          <p:cNvGrpSpPr/>
          <p:nvPr/>
        </p:nvGrpSpPr>
        <p:grpSpPr>
          <a:xfrm>
            <a:off x="5048803" y="2526688"/>
            <a:ext cx="792000" cy="658800"/>
            <a:chOff x="7674811" y="3465319"/>
            <a:chExt cx="792000" cy="658800"/>
          </a:xfrm>
          <a:solidFill>
            <a:srgbClr val="008A21"/>
          </a:solidFill>
        </p:grpSpPr>
        <p:pic>
          <p:nvPicPr>
            <p:cNvPr id="40" name="Picture 39">
              <a:extLst>
                <a:ext uri="{FF2B5EF4-FFF2-40B4-BE49-F238E27FC236}">
                  <a16:creationId xmlns:a16="http://schemas.microsoft.com/office/drawing/2014/main" id="{C608AC6D-FF93-28FF-1DB9-1F321A02209C}"/>
                </a:ext>
              </a:extLst>
            </p:cNvPr>
            <p:cNvPicPr>
              <a:picLocks/>
            </p:cNvPicPr>
            <p:nvPr/>
          </p:nvPicPr>
          <p:blipFill rotWithShape="1">
            <a:blip r:embed="rId9" cstate="print"/>
            <a:srcRect l="-27624" t="-13361" r="-27624" b="-13361"/>
            <a:stretch/>
          </p:blipFill>
          <p:spPr>
            <a:xfrm>
              <a:off x="7674811" y="3465319"/>
              <a:ext cx="792000" cy="658800"/>
            </a:xfrm>
            <a:prstGeom prst="ellipse">
              <a:avLst/>
            </a:prstGeom>
            <a:grpFill/>
            <a:ln w="31750">
              <a:solidFill>
                <a:schemeClr val="bg1"/>
              </a:solidFill>
            </a:ln>
          </p:spPr>
        </p:pic>
        <p:sp>
          <p:nvSpPr>
            <p:cNvPr id="41" name="TextBox 40">
              <a:extLst>
                <a:ext uri="{FF2B5EF4-FFF2-40B4-BE49-F238E27FC236}">
                  <a16:creationId xmlns:a16="http://schemas.microsoft.com/office/drawing/2014/main" id="{779ED8D0-506C-9EAA-B15A-0E5AD45A12CE}"/>
                </a:ext>
              </a:extLst>
            </p:cNvPr>
            <p:cNvSpPr txBox="1"/>
            <p:nvPr/>
          </p:nvSpPr>
          <p:spPr>
            <a:xfrm>
              <a:off x="7994609" y="3533592"/>
              <a:ext cx="334351" cy="217861"/>
            </a:xfrm>
            <a:prstGeom prst="rect">
              <a:avLst/>
            </a:prstGeom>
            <a:grp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61" name="Group 60">
            <a:extLst>
              <a:ext uri="{FF2B5EF4-FFF2-40B4-BE49-F238E27FC236}">
                <a16:creationId xmlns:a16="http://schemas.microsoft.com/office/drawing/2014/main" id="{8B8C5FE3-197C-F68C-8479-3FA2D6A1E1AB}"/>
              </a:ext>
            </a:extLst>
          </p:cNvPr>
          <p:cNvGrpSpPr/>
          <p:nvPr/>
        </p:nvGrpSpPr>
        <p:grpSpPr>
          <a:xfrm>
            <a:off x="7836666" y="2430850"/>
            <a:ext cx="700087" cy="729941"/>
            <a:chOff x="7836666" y="2430850"/>
            <a:chExt cx="700087" cy="729941"/>
          </a:xfrm>
        </p:grpSpPr>
        <p:grpSp>
          <p:nvGrpSpPr>
            <p:cNvPr id="36" name="Group 60">
              <a:extLst>
                <a:ext uri="{FF2B5EF4-FFF2-40B4-BE49-F238E27FC236}">
                  <a16:creationId xmlns:a16="http://schemas.microsoft.com/office/drawing/2014/main" id="{66330C3A-7E76-AC84-98D7-5EF5726D6D0D}"/>
                </a:ext>
              </a:extLst>
            </p:cNvPr>
            <p:cNvGrpSpPr>
              <a:grpSpLocks/>
            </p:cNvGrpSpPr>
            <p:nvPr/>
          </p:nvGrpSpPr>
          <p:grpSpPr bwMode="auto">
            <a:xfrm>
              <a:off x="7836666" y="2430850"/>
              <a:ext cx="700087" cy="729941"/>
              <a:chOff x="4834011" y="4425892"/>
              <a:chExt cx="700692" cy="730128"/>
            </a:xfrm>
          </p:grpSpPr>
          <p:sp>
            <p:nvSpPr>
              <p:cNvPr id="37" name="Rounded Rectangle 38">
                <a:extLst>
                  <a:ext uri="{FF2B5EF4-FFF2-40B4-BE49-F238E27FC236}">
                    <a16:creationId xmlns:a16="http://schemas.microsoft.com/office/drawing/2014/main" id="{170E70AF-61ED-EA7D-82DA-510A366A40C7}"/>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84">
                <a:extLst>
                  <a:ext uri="{FF2B5EF4-FFF2-40B4-BE49-F238E27FC236}">
                    <a16:creationId xmlns:a16="http://schemas.microsoft.com/office/drawing/2014/main" id="{3631E8B9-9D45-C6DF-F71D-0B85B9213967}"/>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58" name="Graphic 57" descr="Medical with solid fill">
              <a:extLst>
                <a:ext uri="{FF2B5EF4-FFF2-40B4-BE49-F238E27FC236}">
                  <a16:creationId xmlns:a16="http://schemas.microsoft.com/office/drawing/2014/main" id="{77A01EF5-E1F9-B320-D13B-31B97035A2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76674" y="2698171"/>
              <a:ext cx="433058" cy="433058"/>
            </a:xfrm>
            <a:prstGeom prst="rect">
              <a:avLst/>
            </a:prstGeom>
          </p:spPr>
        </p:pic>
      </p:grpSp>
    </p:spTree>
    <p:extLst>
      <p:ext uri="{BB962C8B-B14F-4D97-AF65-F5344CB8AC3E}">
        <p14:creationId xmlns:p14="http://schemas.microsoft.com/office/powerpoint/2010/main" val="16145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0926896-0B88-45C1-98C1-ED65C0A72DCA}"/>
              </a:ext>
            </a:extLst>
          </p:cNvPr>
          <p:cNvSpPr>
            <a:spLocks noGrp="1"/>
          </p:cNvSpPr>
          <p:nvPr>
            <p:ph type="title"/>
          </p:nvPr>
        </p:nvSpPr>
        <p:spPr>
          <a:xfrm>
            <a:off x="838200" y="91108"/>
            <a:ext cx="10515600" cy="1325563"/>
          </a:xfrm>
        </p:spPr>
        <p:txBody>
          <a:bodyPr rtlCol="0">
            <a:normAutofit/>
          </a:bodyPr>
          <a:lstStyle/>
          <a:p>
            <a:pPr>
              <a:defRPr/>
            </a:pPr>
            <a:r>
              <a:rPr lang="en-GB">
                <a:ea typeface="+mj-ea"/>
              </a:rPr>
              <a:t>Airway maintenance</a:t>
            </a:r>
          </a:p>
        </p:txBody>
      </p:sp>
      <p:grpSp>
        <p:nvGrpSpPr>
          <p:cNvPr id="3" name="Group 2">
            <a:extLst>
              <a:ext uri="{FF2B5EF4-FFF2-40B4-BE49-F238E27FC236}">
                <a16:creationId xmlns:a16="http://schemas.microsoft.com/office/drawing/2014/main" id="{31503EF3-0787-0949-BD92-B7F9F6F001B9}"/>
              </a:ext>
            </a:extLst>
          </p:cNvPr>
          <p:cNvGrpSpPr/>
          <p:nvPr/>
        </p:nvGrpSpPr>
        <p:grpSpPr>
          <a:xfrm>
            <a:off x="3273136" y="1263817"/>
            <a:ext cx="5645727" cy="4204766"/>
            <a:chOff x="838199" y="1229634"/>
            <a:chExt cx="5645727" cy="4204766"/>
          </a:xfrm>
        </p:grpSpPr>
        <p:pic>
          <p:nvPicPr>
            <p:cNvPr id="7" name="Picture 4" descr="P:\Images\airway maintenance.png">
              <a:extLst>
                <a:ext uri="{FF2B5EF4-FFF2-40B4-BE49-F238E27FC236}">
                  <a16:creationId xmlns:a16="http://schemas.microsoft.com/office/drawing/2014/main" id="{E58DCC19-3761-3241-9010-CB1879E6F2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82" y="1229634"/>
              <a:ext cx="3435887" cy="33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C0A2FC09-DBC5-E747-9308-10686E57FD6E}"/>
                </a:ext>
              </a:extLst>
            </p:cNvPr>
            <p:cNvSpPr>
              <a:spLocks noChangeArrowheads="1"/>
            </p:cNvSpPr>
            <p:nvPr/>
          </p:nvSpPr>
          <p:spPr bwMode="auto">
            <a:xfrm>
              <a:off x="838199" y="4091735"/>
              <a:ext cx="5645727" cy="1342665"/>
            </a:xfrm>
            <a:prstGeom prst="roundRect">
              <a:avLst>
                <a:gd name="adj" fmla="val 15727"/>
              </a:avLst>
            </a:prstGeom>
            <a:solidFill>
              <a:srgbClr val="FF0000"/>
            </a:solidFill>
            <a:ln>
              <a:noFill/>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sz="2400" b="1">
                  <a:solidFill>
                    <a:schemeClr val="bg1"/>
                  </a:solidFill>
                </a:rPr>
                <a:t>It is important that the casualty’s airway is opened and remains open (maintained).</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A7E9D73-7F22-4A1B-A410-55C652786F69}"/>
              </a:ext>
            </a:extLst>
          </p:cNvPr>
          <p:cNvSpPr>
            <a:spLocks noGrp="1"/>
          </p:cNvSpPr>
          <p:nvPr>
            <p:ph type="title"/>
          </p:nvPr>
        </p:nvSpPr>
        <p:spPr>
          <a:xfrm>
            <a:off x="838200" y="-81499"/>
            <a:ext cx="10515600" cy="1325563"/>
          </a:xfrm>
        </p:spPr>
        <p:txBody>
          <a:bodyPr rtlCol="0">
            <a:normAutofit/>
          </a:bodyPr>
          <a:lstStyle/>
          <a:p>
            <a:pPr>
              <a:defRPr/>
            </a:pPr>
            <a:r>
              <a:rPr lang="en-GB">
                <a:ea typeface="+mj-ea"/>
              </a:rPr>
              <a:t>Barrier devices</a:t>
            </a:r>
          </a:p>
        </p:txBody>
      </p:sp>
      <p:sp>
        <p:nvSpPr>
          <p:cNvPr id="3" name="Content Placeholder 2">
            <a:extLst>
              <a:ext uri="{FF2B5EF4-FFF2-40B4-BE49-F238E27FC236}">
                <a16:creationId xmlns:a16="http://schemas.microsoft.com/office/drawing/2014/main" id="{7CDC44BD-AFBE-4C04-BE08-E9779355371B}"/>
              </a:ext>
            </a:extLst>
          </p:cNvPr>
          <p:cNvSpPr>
            <a:spLocks noGrp="1"/>
          </p:cNvSpPr>
          <p:nvPr>
            <p:ph idx="1"/>
          </p:nvPr>
        </p:nvSpPr>
        <p:spPr>
          <a:xfrm>
            <a:off x="838200" y="3110738"/>
            <a:ext cx="10783277" cy="2719013"/>
          </a:xfrm>
        </p:spPr>
        <p:txBody>
          <a:bodyPr>
            <a:normAutofit/>
          </a:bodyPr>
          <a:lstStyle/>
          <a:p>
            <a:pPr marL="0" indent="0">
              <a:buNone/>
              <a:defRPr/>
            </a:pPr>
            <a:r>
              <a:rPr lang="en-GB" sz="2200">
                <a:latin typeface="Arial" panose="020B0604020202020204" pitchFamily="34" charset="0"/>
                <a:cs typeface="Arial" panose="020B0604020202020204" pitchFamily="34" charset="0"/>
              </a:rPr>
              <a:t>Barrier devices include:</a:t>
            </a:r>
          </a:p>
          <a:p>
            <a:pPr>
              <a:defRPr/>
            </a:pPr>
            <a:r>
              <a:rPr lang="en-GB" sz="2200">
                <a:latin typeface="Arial" panose="020B0604020202020204" pitchFamily="34" charset="0"/>
                <a:cs typeface="Arial" panose="020B0604020202020204" pitchFamily="34" charset="0"/>
              </a:rPr>
              <a:t>nitrile powder-free gloves</a:t>
            </a:r>
          </a:p>
          <a:p>
            <a:pPr>
              <a:defRPr/>
            </a:pPr>
            <a:r>
              <a:rPr lang="en-GB" sz="2200">
                <a:latin typeface="Arial" panose="020B0604020202020204" pitchFamily="34" charset="0"/>
                <a:cs typeface="Arial" panose="020B0604020202020204" pitchFamily="34" charset="0"/>
              </a:rPr>
              <a:t>face shields</a:t>
            </a:r>
          </a:p>
          <a:p>
            <a:pPr>
              <a:defRPr/>
            </a:pPr>
            <a:r>
              <a:rPr lang="en-GB" sz="2200">
                <a:latin typeface="Arial" panose="020B0604020202020204" pitchFamily="34" charset="0"/>
                <a:cs typeface="Arial" panose="020B0604020202020204" pitchFamily="34" charset="0"/>
              </a:rPr>
              <a:t>pocket masks</a:t>
            </a:r>
          </a:p>
          <a:p>
            <a:pPr>
              <a:defRPr/>
            </a:pPr>
            <a:r>
              <a:rPr lang="en-GB" sz="2200">
                <a:latin typeface="Arial" panose="020B0604020202020204" pitchFamily="34" charset="0"/>
                <a:cs typeface="Arial" panose="020B0604020202020204" pitchFamily="34" charset="0"/>
              </a:rPr>
              <a:t>non-surgical face mask/clean fabric material.</a:t>
            </a:r>
          </a:p>
          <a:p>
            <a:pPr>
              <a:buFont typeface="Arial" charset="0"/>
              <a:buChar char="●"/>
              <a:defRPr/>
            </a:pPr>
            <a:endParaRPr lang="en-GB">
              <a:ea typeface="+mn-ea"/>
            </a:endParaRPr>
          </a:p>
        </p:txBody>
      </p:sp>
      <p:pic>
        <p:nvPicPr>
          <p:cNvPr id="40964" name="Picture 4" descr="P:\Powerpoints\New EFAW\pg10.png">
            <a:extLst>
              <a:ext uri="{FF2B5EF4-FFF2-40B4-BE49-F238E27FC236}">
                <a16:creationId xmlns:a16="http://schemas.microsoft.com/office/drawing/2014/main" id="{EFF8B78F-E9E8-4B42-9707-FE8D7A66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10" y="3056572"/>
            <a:ext cx="2158061" cy="22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P:\Powerpoints\New EFAW\pg10p2.png">
            <a:extLst>
              <a:ext uri="{FF2B5EF4-FFF2-40B4-BE49-F238E27FC236}">
                <a16:creationId xmlns:a16="http://schemas.microsoft.com/office/drawing/2014/main" id="{A699E826-1E61-4C02-A827-210DCDE89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152" y="3020212"/>
            <a:ext cx="2072509" cy="2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BA31139-8F6A-90DA-71FE-228C10B38B4B}"/>
              </a:ext>
            </a:extLst>
          </p:cNvPr>
          <p:cNvGrpSpPr/>
          <p:nvPr/>
        </p:nvGrpSpPr>
        <p:grpSpPr>
          <a:xfrm>
            <a:off x="838201" y="885075"/>
            <a:ext cx="10596580" cy="1979537"/>
            <a:chOff x="838201" y="1630976"/>
            <a:chExt cx="10596580" cy="1979537"/>
          </a:xfrm>
        </p:grpSpPr>
        <p:sp>
          <p:nvSpPr>
            <p:cNvPr id="5" name="Rounded Rectangle 60">
              <a:extLst>
                <a:ext uri="{FF2B5EF4-FFF2-40B4-BE49-F238E27FC236}">
                  <a16:creationId xmlns:a16="http://schemas.microsoft.com/office/drawing/2014/main" id="{ECBFE322-DD8A-5611-1266-C43CFBE45770}"/>
                </a:ext>
              </a:extLst>
            </p:cNvPr>
            <p:cNvSpPr>
              <a:spLocks noChangeArrowheads="1"/>
            </p:cNvSpPr>
            <p:nvPr/>
          </p:nvSpPr>
          <p:spPr bwMode="auto">
            <a:xfrm>
              <a:off x="838201" y="1827961"/>
              <a:ext cx="10335108" cy="178255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9" name="Rounded Rectangle 8">
              <a:extLst>
                <a:ext uri="{FF2B5EF4-FFF2-40B4-BE49-F238E27FC236}">
                  <a16:creationId xmlns:a16="http://schemas.microsoft.com/office/drawing/2014/main" id="{A0BDB04C-DC69-6E58-FA0B-504A16480D53}"/>
                </a:ext>
              </a:extLst>
            </p:cNvPr>
            <p:cNvSpPr/>
            <p:nvPr/>
          </p:nvSpPr>
          <p:spPr>
            <a:xfrm>
              <a:off x="919181" y="1869492"/>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r>
                <a:rPr lang="en-GB" altLang="en-US" sz="2400" b="1">
                  <a:cs typeface="Arial" panose="020B0604020202020204" pitchFamily="34" charset="0"/>
                </a:rPr>
                <a:t>Barrier devices are essential equipment and help to eradicate </a:t>
              </a:r>
              <a:br>
                <a:rPr lang="en-GB" altLang="en-US" sz="2400" b="1">
                  <a:cs typeface="Arial" panose="020B0604020202020204" pitchFamily="34" charset="0"/>
                </a:rPr>
              </a:br>
              <a:r>
                <a:rPr lang="en-GB" altLang="en-US" sz="2400" b="1">
                  <a:cs typeface="Arial" panose="020B0604020202020204" pitchFamily="34" charset="0"/>
                </a:rPr>
                <a:t>the spread of infection and cross-contamination. Barrier devices, as </a:t>
              </a:r>
              <a:br>
                <a:rPr lang="en-GB" altLang="en-US" sz="2400" b="1">
                  <a:cs typeface="Arial" panose="020B0604020202020204" pitchFamily="34" charset="0"/>
                </a:rPr>
              </a:br>
              <a:r>
                <a:rPr lang="en-GB" altLang="en-US" sz="2400" b="1">
                  <a:cs typeface="Arial" panose="020B0604020202020204" pitchFamily="34" charset="0"/>
                </a:rPr>
                <a:t>their name suggests, place a barrier between the first-aider and the casualty </a:t>
              </a:r>
            </a:p>
          </p:txBody>
        </p:sp>
        <p:grpSp>
          <p:nvGrpSpPr>
            <p:cNvPr id="10" name="Group 63">
              <a:extLst>
                <a:ext uri="{FF2B5EF4-FFF2-40B4-BE49-F238E27FC236}">
                  <a16:creationId xmlns:a16="http://schemas.microsoft.com/office/drawing/2014/main" id="{81250992-2E96-DE74-EC19-B6320D50C3DF}"/>
                </a:ext>
              </a:extLst>
            </p:cNvPr>
            <p:cNvGrpSpPr>
              <a:grpSpLocks/>
            </p:cNvGrpSpPr>
            <p:nvPr/>
          </p:nvGrpSpPr>
          <p:grpSpPr bwMode="auto">
            <a:xfrm>
              <a:off x="10556086" y="1630976"/>
              <a:ext cx="790575" cy="657225"/>
              <a:chOff x="1682019" y="4399307"/>
              <a:chExt cx="792000" cy="658801"/>
            </a:xfrm>
            <a:solidFill>
              <a:srgbClr val="008A21"/>
            </a:solidFill>
          </p:grpSpPr>
          <p:sp>
            <p:nvSpPr>
              <p:cNvPr id="11" name="Oval 10">
                <a:extLst>
                  <a:ext uri="{FF2B5EF4-FFF2-40B4-BE49-F238E27FC236}">
                    <a16:creationId xmlns:a16="http://schemas.microsoft.com/office/drawing/2014/main" id="{B7D6C0D9-F5CD-358C-26F4-6FEFB3DB0028}"/>
                  </a:ext>
                </a:extLst>
              </p:cNvPr>
              <p:cNvSpPr/>
              <p:nvPr/>
            </p:nvSpPr>
            <p:spPr>
              <a:xfrm>
                <a:off x="1682019" y="4399307"/>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2" name="Picture 65" descr="A close up of a logo&#10;&#10;Description automatically generated">
                <a:extLst>
                  <a:ext uri="{FF2B5EF4-FFF2-40B4-BE49-F238E27FC236}">
                    <a16:creationId xmlns:a16="http://schemas.microsoft.com/office/drawing/2014/main" id="{28445627-5039-7B00-DC89-DE9E02ACC546}"/>
                  </a:ext>
                </a:extLst>
              </p:cNvPr>
              <p:cNvPicPr>
                <a:picLocks noChangeAspect="1" noChangeArrowheads="1"/>
              </p:cNvPicPr>
              <p:nvPr/>
            </p:nvPicPr>
            <p:blipFill>
              <a:blip r:embed="rId5"/>
              <a:srcRect/>
              <a:stretch>
                <a:fillRect/>
              </a:stretch>
            </p:blipFill>
            <p:spPr bwMode="auto">
              <a:xfrm>
                <a:off x="1816075" y="4536341"/>
                <a:ext cx="538192" cy="384731"/>
              </a:xfrm>
              <a:prstGeom prst="rect">
                <a:avLst/>
              </a:prstGeom>
              <a:grp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AB4544D1-9711-40FA-B92D-66CA66061019}"/>
              </a:ext>
            </a:extLst>
          </p:cNvPr>
          <p:cNvSpPr>
            <a:spLocks noGrp="1"/>
          </p:cNvSpPr>
          <p:nvPr>
            <p:ph type="title"/>
          </p:nvPr>
        </p:nvSpPr>
        <p:spPr>
          <a:xfrm>
            <a:off x="949036" y="165809"/>
            <a:ext cx="8168876" cy="922712"/>
          </a:xfrm>
        </p:spPr>
        <p:txBody>
          <a:bodyPr rtlCol="0">
            <a:normAutofit/>
          </a:bodyPr>
          <a:lstStyle/>
          <a:p>
            <a:pPr>
              <a:defRPr/>
            </a:pPr>
            <a:r>
              <a:rPr lang="en-GB">
                <a:ea typeface="+mj-ea"/>
              </a:rPr>
              <a:t>Minimising infection</a:t>
            </a:r>
          </a:p>
        </p:txBody>
      </p:sp>
      <p:sp>
        <p:nvSpPr>
          <p:cNvPr id="5" name="Content Placeholder 4">
            <a:extLst>
              <a:ext uri="{FF2B5EF4-FFF2-40B4-BE49-F238E27FC236}">
                <a16:creationId xmlns:a16="http://schemas.microsoft.com/office/drawing/2014/main" id="{EB2D14E0-2B45-4D55-B489-98E01EE1A553}"/>
              </a:ext>
            </a:extLst>
          </p:cNvPr>
          <p:cNvSpPr>
            <a:spLocks noGrp="1"/>
          </p:cNvSpPr>
          <p:nvPr>
            <p:ph idx="1"/>
          </p:nvPr>
        </p:nvSpPr>
        <p:spPr bwMode="auto">
          <a:xfrm>
            <a:off x="949036" y="1280638"/>
            <a:ext cx="10647218" cy="39780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defRPr/>
            </a:pPr>
            <a:r>
              <a:rPr lang="en-GB" sz="2400">
                <a:latin typeface="Arial" panose="020B0604020202020204" pitchFamily="34" charset="0"/>
                <a:ea typeface="ＭＳ Ｐゴシック" pitchFamily="34" charset="-128"/>
                <a:cs typeface="Arial" panose="020B0604020202020204" pitchFamily="34" charset="0"/>
              </a:rPr>
              <a:t>To assist in minimising the risk of infection and cross-contamination </a:t>
            </a:r>
            <a:br>
              <a:rPr lang="en-GB" sz="2400">
                <a:latin typeface="Arial" panose="020B0604020202020204" pitchFamily="34" charset="0"/>
                <a:ea typeface="ＭＳ Ｐゴシック" pitchFamily="34" charset="-128"/>
                <a:cs typeface="Arial" panose="020B0604020202020204" pitchFamily="34" charset="0"/>
              </a:rPr>
            </a:br>
            <a:r>
              <a:rPr lang="en-GB" sz="2400">
                <a:latin typeface="Arial" panose="020B0604020202020204" pitchFamily="34" charset="0"/>
                <a:ea typeface="ＭＳ Ｐゴシック" pitchFamily="34" charset="-128"/>
                <a:cs typeface="Arial" panose="020B0604020202020204" pitchFamily="34" charset="0"/>
              </a:rPr>
              <a:t>there are various precautions that can be taken, such as:</a:t>
            </a:r>
          </a:p>
          <a:p>
            <a:pPr>
              <a:defRPr/>
            </a:pPr>
            <a:r>
              <a:rPr lang="en-GB" sz="2400">
                <a:latin typeface="Arial" panose="020B0604020202020204" pitchFamily="34" charset="0"/>
                <a:ea typeface="ＭＳ Ｐゴシック" pitchFamily="34" charset="-128"/>
                <a:cs typeface="Arial" panose="020B0604020202020204" pitchFamily="34" charset="0"/>
              </a:rPr>
              <a:t>maintaining good personal hygiene</a:t>
            </a:r>
          </a:p>
          <a:p>
            <a:pPr>
              <a:defRPr/>
            </a:pPr>
            <a:r>
              <a:rPr lang="en-GB" sz="2400">
                <a:latin typeface="Arial" panose="020B0604020202020204" pitchFamily="34" charset="0"/>
                <a:ea typeface="ＭＳ Ｐゴシック" pitchFamily="34" charset="-128"/>
                <a:cs typeface="Arial" panose="020B0604020202020204" pitchFamily="34" charset="0"/>
              </a:rPr>
              <a:t>using barrier devices</a:t>
            </a:r>
          </a:p>
          <a:p>
            <a:pPr>
              <a:defRPr/>
            </a:pPr>
            <a:r>
              <a:rPr lang="en-GB" sz="2400">
                <a:latin typeface="Arial" panose="020B0604020202020204" pitchFamily="34" charset="0"/>
                <a:ea typeface="ＭＳ Ｐゴシック" pitchFamily="34" charset="-128"/>
                <a:cs typeface="Arial" panose="020B0604020202020204" pitchFamily="34" charset="0"/>
              </a:rPr>
              <a:t>covering open cuts or sores</a:t>
            </a:r>
          </a:p>
          <a:p>
            <a:pPr>
              <a:defRPr/>
            </a:pPr>
            <a:r>
              <a:rPr lang="en-GB" sz="2400">
                <a:latin typeface="Arial" panose="020B0604020202020204" pitchFamily="34" charset="0"/>
                <a:ea typeface="ＭＳ Ｐゴシック" pitchFamily="34" charset="-128"/>
                <a:cs typeface="Arial" panose="020B0604020202020204" pitchFamily="34" charset="0"/>
              </a:rPr>
              <a:t>minimising contact with blood or bodily fluids</a:t>
            </a:r>
          </a:p>
          <a:p>
            <a:pPr>
              <a:defRPr/>
            </a:pPr>
            <a:r>
              <a:rPr lang="en-GB" sz="2400">
                <a:latin typeface="Arial" panose="020B0604020202020204" pitchFamily="34" charset="0"/>
                <a:ea typeface="ＭＳ Ｐゴシック" pitchFamily="34" charset="-128"/>
                <a:cs typeface="Arial" panose="020B0604020202020204" pitchFamily="34" charset="0"/>
              </a:rPr>
              <a:t>changing gloves between casualties</a:t>
            </a:r>
          </a:p>
          <a:p>
            <a:pPr>
              <a:defRPr/>
            </a:pPr>
            <a:r>
              <a:rPr lang="en-GB" sz="2400">
                <a:latin typeface="Arial" panose="020B0604020202020204" pitchFamily="34" charset="0"/>
                <a:ea typeface="ＭＳ Ｐゴシック" pitchFamily="34" charset="-128"/>
                <a:cs typeface="Arial" panose="020B0604020202020204" pitchFamily="34" charset="0"/>
              </a:rPr>
              <a:t>washing hands thoroughly after removing gloves.</a:t>
            </a:r>
          </a:p>
        </p:txBody>
      </p:sp>
      <p:pic>
        <p:nvPicPr>
          <p:cNvPr id="69636" name="Picture 4" descr="P:\Powerpoints\New FAW\Images used in presentation\nitrilegloves.png">
            <a:extLst>
              <a:ext uri="{FF2B5EF4-FFF2-40B4-BE49-F238E27FC236}">
                <a16:creationId xmlns:a16="http://schemas.microsoft.com/office/drawing/2014/main" id="{5EEE85F7-D047-4224-98C0-B898A7F24C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1437" y="1661072"/>
            <a:ext cx="2773680" cy="277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P:\Powerpoints\New FAW\Images used in presentation\resuscitationfaceshield.png">
            <a:extLst>
              <a:ext uri="{FF2B5EF4-FFF2-40B4-BE49-F238E27FC236}">
                <a16:creationId xmlns:a16="http://schemas.microsoft.com/office/drawing/2014/main" id="{B8ABDFFF-4B95-4B92-B386-92DE7C9C4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31018">
            <a:off x="8769364" y="3193816"/>
            <a:ext cx="2327564" cy="23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C1554F0-9D29-4092-9A0A-FACDEBA585D3}"/>
              </a:ext>
            </a:extLst>
          </p:cNvPr>
          <p:cNvSpPr>
            <a:spLocks noGrp="1"/>
          </p:cNvSpPr>
          <p:nvPr>
            <p:ph type="title"/>
          </p:nvPr>
        </p:nvSpPr>
        <p:spPr>
          <a:xfrm>
            <a:off x="882979" y="185737"/>
            <a:ext cx="8060997" cy="879474"/>
          </a:xfrm>
        </p:spPr>
        <p:txBody>
          <a:bodyPr rtlCol="0">
            <a:normAutofit/>
          </a:bodyPr>
          <a:lstStyle/>
          <a:p>
            <a:pPr>
              <a:defRPr/>
            </a:pPr>
            <a:r>
              <a:rPr lang="en-GB"/>
              <a:t>CPR – adult</a:t>
            </a:r>
            <a:endParaRPr lang="en-GB">
              <a:ea typeface="+mj-ea"/>
            </a:endParaRPr>
          </a:p>
        </p:txBody>
      </p:sp>
      <p:sp>
        <p:nvSpPr>
          <p:cNvPr id="66563" name="Content Placeholder 8">
            <a:extLst>
              <a:ext uri="{FF2B5EF4-FFF2-40B4-BE49-F238E27FC236}">
                <a16:creationId xmlns:a16="http://schemas.microsoft.com/office/drawing/2014/main" id="{ED5019DC-A3EA-4D2F-B7F4-26438FC6CA88}"/>
              </a:ext>
            </a:extLst>
          </p:cNvPr>
          <p:cNvSpPr>
            <a:spLocks noGrp="1"/>
          </p:cNvSpPr>
          <p:nvPr>
            <p:ph idx="1"/>
          </p:nvPr>
        </p:nvSpPr>
        <p:spPr bwMode="auto">
          <a:xfrm>
            <a:off x="882979" y="1290349"/>
            <a:ext cx="7227664" cy="53819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After completing </a:t>
            </a:r>
            <a:r>
              <a:rPr lang="en-GB" altLang="en-US" sz="2200" b="1">
                <a:solidFill>
                  <a:srgbClr val="FF0000"/>
                </a:solidFill>
                <a:latin typeface="Arial" panose="020B0604020202020204" pitchFamily="34" charset="0"/>
                <a:cs typeface="Arial" panose="020B0604020202020204" pitchFamily="34" charset="0"/>
              </a:rPr>
              <a:t>30</a:t>
            </a:r>
            <a:r>
              <a:rPr lang="en-GB" altLang="en-US" sz="2200">
                <a:latin typeface="Arial" panose="020B0604020202020204" pitchFamily="34" charset="0"/>
                <a:cs typeface="Arial" panose="020B0604020202020204" pitchFamily="34" charset="0"/>
              </a:rPr>
              <a:t> chest compressions, the emergency first-aider must then administer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effective rescue breaths</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Each breath should take </a:t>
            </a:r>
            <a:r>
              <a:rPr lang="en-GB" altLang="en-US" sz="2200">
                <a:solidFill>
                  <a:srgbClr val="FF0000"/>
                </a:solidFill>
                <a:latin typeface="Arial" panose="020B0604020202020204" pitchFamily="34" charset="0"/>
                <a:cs typeface="Arial" panose="020B0604020202020204" pitchFamily="34" charset="0"/>
              </a:rPr>
              <a:t>1</a:t>
            </a:r>
            <a:r>
              <a:rPr lang="en-GB" altLang="en-US" sz="2200">
                <a:latin typeface="Arial" panose="020B0604020202020204" pitchFamily="34" charset="0"/>
                <a:cs typeface="Arial" panose="020B0604020202020204" pitchFamily="34" charset="0"/>
              </a:rPr>
              <a:t> second to complete and the casualty’s chest should rise as in normal breathing. This is known as an effective rescue breath. </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Administering the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breaths should take no longer than </a:t>
            </a:r>
            <a:r>
              <a:rPr lang="en-GB" altLang="en-US" sz="2200" b="1">
                <a:solidFill>
                  <a:srgbClr val="FF0000"/>
                </a:solidFill>
                <a:latin typeface="Arial" panose="020B0604020202020204" pitchFamily="34" charset="0"/>
                <a:cs typeface="Arial" panose="020B0604020202020204" pitchFamily="34" charset="0"/>
              </a:rPr>
              <a:t>10</a:t>
            </a:r>
            <a:r>
              <a:rPr lang="en-GB" altLang="en-US" sz="2200">
                <a:latin typeface="Arial" panose="020B0604020202020204" pitchFamily="34" charset="0"/>
                <a:cs typeface="Arial" panose="020B0604020202020204" pitchFamily="34" charset="0"/>
              </a:rPr>
              <a:t> seconds to complete in total. </a:t>
            </a:r>
          </a:p>
          <a:p>
            <a:pPr lvl="1">
              <a:lnSpc>
                <a:spcPct val="100000"/>
              </a:lnSpc>
              <a:spcBef>
                <a:spcPts val="0"/>
              </a:spcBef>
            </a:pPr>
            <a:r>
              <a:rPr lang="en-GB" altLang="en-US" sz="2200">
                <a:latin typeface="Arial" panose="020B0604020202020204" pitchFamily="34" charset="0"/>
                <a:cs typeface="Arial" panose="020B0604020202020204" pitchFamily="34" charset="0"/>
              </a:rPr>
              <a:t>Once the first breath is administered, remove your  mouth from the casualty’s mouth, turn your head and watch the chest rise and fall, then administer the second breath.</a:t>
            </a: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p:txBody>
      </p:sp>
      <p:pic>
        <p:nvPicPr>
          <p:cNvPr id="70660" name="Picture 4" descr="P:\Images\rescue breathing.png">
            <a:extLst>
              <a:ext uri="{FF2B5EF4-FFF2-40B4-BE49-F238E27FC236}">
                <a16:creationId xmlns:a16="http://schemas.microsoft.com/office/drawing/2014/main" id="{98CA26FC-B56C-44FB-BDC2-51346458C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43" y="1290349"/>
            <a:ext cx="3562046" cy="35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Images\First Aid\chestcompression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986"/>
          <a:stretch/>
        </p:blipFill>
        <p:spPr bwMode="auto">
          <a:xfrm>
            <a:off x="6528048" y="858332"/>
            <a:ext cx="4641926" cy="514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877290" y="36715"/>
            <a:ext cx="9908557" cy="1325563"/>
          </a:xfrm>
        </p:spPr>
        <p:txBody>
          <a:bodyPr>
            <a:normAutofit/>
          </a:bodyPr>
          <a:lstStyle/>
          <a:p>
            <a:r>
              <a:rPr lang="en-GB"/>
              <a:t>Demonstrate CPR – adult</a:t>
            </a:r>
          </a:p>
        </p:txBody>
      </p:sp>
      <p:pic>
        <p:nvPicPr>
          <p:cNvPr id="11" name="Picture 5" descr="P:\Images\resuscita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60306" y="1352656"/>
            <a:ext cx="3439138" cy="325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mages\resuscitatio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80909" y="3439322"/>
            <a:ext cx="2035171" cy="23322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2"/>
          <p:cNvCxnSpPr>
            <a:cxnSpLocks noChangeShapeType="1"/>
          </p:cNvCxnSpPr>
          <p:nvPr/>
        </p:nvCxnSpPr>
        <p:spPr bwMode="auto">
          <a:xfrm flipV="1">
            <a:off x="4871864" y="1733932"/>
            <a:ext cx="2016224" cy="596282"/>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Elbow Connector 8"/>
          <p:cNvCxnSpPr>
            <a:cxnSpLocks noChangeShapeType="1"/>
          </p:cNvCxnSpPr>
          <p:nvPr/>
        </p:nvCxnSpPr>
        <p:spPr bwMode="auto">
          <a:xfrm rot="10800000" flipV="1">
            <a:off x="6816080" y="5334332"/>
            <a:ext cx="936104" cy="158751"/>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0A67514A-E30F-B239-6958-8C616F21106C}"/>
              </a:ext>
            </a:extLst>
          </p:cNvPr>
          <p:cNvPicPr>
            <a:picLocks/>
          </p:cNvPicPr>
          <p:nvPr/>
        </p:nvPicPr>
        <p:blipFill rotWithShape="1">
          <a:blip r:embed="rId6" cstate="print">
            <a:extLst>
              <a:ext uri="{28A0092B-C50C-407E-A947-70E740481C1C}">
                <a14:useLocalDpi xmlns:a14="http://schemas.microsoft.com/office/drawing/2010/main" val="0"/>
              </a:ext>
            </a:extLst>
          </a:blip>
          <a:srcRect l="-8812" t="-35807" r="-8812" b="-35807"/>
          <a:stretch/>
        </p:blipFill>
        <p:spPr>
          <a:xfrm>
            <a:off x="968306" y="38959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1032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6F074580-0933-480E-882B-ED777EDC2B67}"/>
              </a:ext>
            </a:extLst>
          </p:cNvPr>
          <p:cNvSpPr>
            <a:spLocks noGrp="1"/>
          </p:cNvSpPr>
          <p:nvPr>
            <p:ph type="title"/>
          </p:nvPr>
        </p:nvSpPr>
        <p:spPr>
          <a:xfrm>
            <a:off x="976746" y="216425"/>
            <a:ext cx="8147608" cy="905608"/>
          </a:xfrm>
        </p:spPr>
        <p:txBody>
          <a:bodyPr>
            <a:normAutofit/>
          </a:bodyPr>
          <a:lstStyle/>
          <a:p>
            <a:r>
              <a:rPr lang="en-GB"/>
              <a:t>CPR – </a:t>
            </a:r>
            <a:r>
              <a:rPr lang="en-GB" altLang="en-US"/>
              <a:t> adult</a:t>
            </a:r>
          </a:p>
        </p:txBody>
      </p:sp>
      <p:pic>
        <p:nvPicPr>
          <p:cNvPr id="111619" name="Picture 2" descr="P:\Powerpoints\New FAW\Images used in presentation\cpr1.jpg">
            <a:extLst>
              <a:ext uri="{FF2B5EF4-FFF2-40B4-BE49-F238E27FC236}">
                <a16:creationId xmlns:a16="http://schemas.microsoft.com/office/drawing/2014/main" id="{C4CA4616-7872-4A08-926F-F6D39F57D1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359" y="0"/>
            <a:ext cx="3953641" cy="59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9358C2D1-19ED-4C74-8C8A-C72391D055B8}"/>
              </a:ext>
            </a:extLst>
          </p:cNvPr>
          <p:cNvSpPr>
            <a:spLocks noChangeArrowheads="1"/>
          </p:cNvSpPr>
          <p:nvPr/>
        </p:nvSpPr>
        <p:spPr bwMode="auto">
          <a:xfrm>
            <a:off x="976745" y="1505284"/>
            <a:ext cx="5202381" cy="2884092"/>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Kneel by the side of the casualty. Place the heel of 1 hand in the centre of the casualty’s chest</a:t>
            </a: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Place the heel of your other hand on top of the first hand. Interlock the fingers of your hands.</a:t>
            </a:r>
          </a:p>
        </p:txBody>
      </p:sp>
      <p:pic>
        <p:nvPicPr>
          <p:cNvPr id="352259" name="Picture 3" descr="P:\Powerpoints\New FAW\Images used in presentation\cpr2.jpg">
            <a:extLst>
              <a:ext uri="{FF2B5EF4-FFF2-40B4-BE49-F238E27FC236}">
                <a16:creationId xmlns:a16="http://schemas.microsoft.com/office/drawing/2014/main" id="{53713520-DD91-460D-B84C-9A90C4C1E4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15545" y="3011863"/>
            <a:ext cx="2640970" cy="275502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Powerpoints\New FAW\Images used in presentation\cpr2.jpg">
            <a:extLst>
              <a:ext uri="{FF2B5EF4-FFF2-40B4-BE49-F238E27FC236}">
                <a16:creationId xmlns:a16="http://schemas.microsoft.com/office/drawing/2014/main" id="{2723C68F-26E9-47F0-90A8-0710522D59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18" y="172104"/>
            <a:ext cx="4956321" cy="55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1">
            <a:extLst>
              <a:ext uri="{FF2B5EF4-FFF2-40B4-BE49-F238E27FC236}">
                <a16:creationId xmlns:a16="http://schemas.microsoft.com/office/drawing/2014/main" id="{8A8591B2-213B-4F8E-9BFB-EDF39DFCAD16}"/>
              </a:ext>
            </a:extLst>
          </p:cNvPr>
          <p:cNvSpPr>
            <a:spLocks noGrp="1"/>
          </p:cNvSpPr>
          <p:nvPr>
            <p:ph type="title"/>
          </p:nvPr>
        </p:nvSpPr>
        <p:spPr/>
        <p:txBody>
          <a:bodyPr/>
          <a:lstStyle/>
          <a:p>
            <a:r>
              <a:rPr lang="en-GB" altLang="en-US"/>
              <a:t> CPR – adult (cont.) </a:t>
            </a:r>
          </a:p>
        </p:txBody>
      </p:sp>
      <p:sp>
        <p:nvSpPr>
          <p:cNvPr id="5" name="AutoShape 4">
            <a:extLst>
              <a:ext uri="{FF2B5EF4-FFF2-40B4-BE49-F238E27FC236}">
                <a16:creationId xmlns:a16="http://schemas.microsoft.com/office/drawing/2014/main" id="{B02B5C11-BD7A-4DC5-A8D9-C64722E03169}"/>
              </a:ext>
            </a:extLst>
          </p:cNvPr>
          <p:cNvSpPr>
            <a:spLocks noChangeArrowheads="1"/>
          </p:cNvSpPr>
          <p:nvPr/>
        </p:nvSpPr>
        <p:spPr bwMode="auto">
          <a:xfrm>
            <a:off x="893494" y="1786345"/>
            <a:ext cx="5583506" cy="364233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Position yourself vertically above the casualty’s chest and with your arms straight, press down on the sternum 5-6cm</a:t>
            </a:r>
            <a:endParaRPr lang="en-GB" altLang="en-US" sz="2200" b="1">
              <a:latin typeface="+mj-lt"/>
              <a:cs typeface="Arial" panose="020B0604020202020204" pitchFamily="34" charset="0"/>
            </a:endParaRP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After each compression, release all of the pressure on the chest without losing contact between your hands and the sternum. Repeat at a rate of 100-120 compressions per minute 30 times.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P:\Powerpoints\New FAW\Images used in presentation\cpr4.jpg">
            <a:extLst>
              <a:ext uri="{FF2B5EF4-FFF2-40B4-BE49-F238E27FC236}">
                <a16:creationId xmlns:a16="http://schemas.microsoft.com/office/drawing/2014/main" id="{0E6D0DDE-109C-41F2-B35E-70EC85CD98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82581" y="224757"/>
            <a:ext cx="3746617" cy="54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le 1">
            <a:extLst>
              <a:ext uri="{FF2B5EF4-FFF2-40B4-BE49-F238E27FC236}">
                <a16:creationId xmlns:a16="http://schemas.microsoft.com/office/drawing/2014/main" id="{EF1AD7CB-D17E-499E-B844-88F12166BBC6}"/>
              </a:ext>
            </a:extLst>
          </p:cNvPr>
          <p:cNvSpPr>
            <a:spLocks noGrp="1"/>
          </p:cNvSpPr>
          <p:nvPr>
            <p:ph type="title"/>
          </p:nvPr>
        </p:nvSpPr>
        <p:spPr/>
        <p:txBody>
          <a:bodyPr/>
          <a:lstStyle/>
          <a:p>
            <a:r>
              <a:rPr lang="en-GB" altLang="en-US"/>
              <a:t>CPR – adult (cont.)</a:t>
            </a:r>
          </a:p>
        </p:txBody>
      </p:sp>
      <p:pic>
        <p:nvPicPr>
          <p:cNvPr id="354306" name="Picture 2" descr="P:\Powerpoints\New FAW\Images used in presentation\cpr3.jpg">
            <a:extLst>
              <a:ext uri="{FF2B5EF4-FFF2-40B4-BE49-F238E27FC236}">
                <a16:creationId xmlns:a16="http://schemas.microsoft.com/office/drawing/2014/main" id="{4D403122-9A81-4081-9214-3DC9360675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49"/>
          <a:stretch/>
        </p:blipFill>
        <p:spPr bwMode="auto">
          <a:xfrm>
            <a:off x="6096000" y="2556769"/>
            <a:ext cx="2966663" cy="310704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1B80BDFA-D8DC-4D9D-939E-DDF77B793E7D}"/>
              </a:ext>
            </a:extLst>
          </p:cNvPr>
          <p:cNvSpPr>
            <a:spLocks noChangeArrowheads="1"/>
          </p:cNvSpPr>
          <p:nvPr/>
        </p:nvSpPr>
        <p:spPr bwMode="auto">
          <a:xfrm>
            <a:off x="967422" y="1640339"/>
            <a:ext cx="4862146" cy="53022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200" b="1">
                <a:solidFill>
                  <a:schemeClr val="bg1"/>
                </a:solidFill>
                <a:latin typeface="+mj-lt"/>
                <a:cs typeface="Arial" panose="020B0604020202020204" pitchFamily="34" charset="0"/>
              </a:rPr>
              <a:t>Administer 2 effective rescue breaths</a:t>
            </a:r>
          </a:p>
        </p:txBody>
      </p:sp>
      <p:sp>
        <p:nvSpPr>
          <p:cNvPr id="3" name="Rounded Rectangle 65">
            <a:extLst>
              <a:ext uri="{FF2B5EF4-FFF2-40B4-BE49-F238E27FC236}">
                <a16:creationId xmlns:a16="http://schemas.microsoft.com/office/drawing/2014/main" id="{D00CE4EE-4826-99D9-DCD5-A653BBABDEF8}"/>
              </a:ext>
            </a:extLst>
          </p:cNvPr>
          <p:cNvSpPr>
            <a:spLocks noChangeArrowheads="1"/>
          </p:cNvSpPr>
          <p:nvPr/>
        </p:nvSpPr>
        <p:spPr bwMode="auto">
          <a:xfrm>
            <a:off x="967422" y="2535204"/>
            <a:ext cx="4862146" cy="126094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Rounded Rectangle 12">
            <a:extLst>
              <a:ext uri="{FF2B5EF4-FFF2-40B4-BE49-F238E27FC236}">
                <a16:creationId xmlns:a16="http://schemas.microsoft.com/office/drawing/2014/main" id="{12EE6603-FD79-2CDC-3A04-9BC8F45C0973}"/>
              </a:ext>
            </a:extLst>
          </p:cNvPr>
          <p:cNvSpPr>
            <a:spLocks noChangeArrowheads="1"/>
          </p:cNvSpPr>
          <p:nvPr/>
        </p:nvSpPr>
        <p:spPr bwMode="auto">
          <a:xfrm>
            <a:off x="1175603" y="23638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B0D07A68-789A-8C95-8F82-A3B11C7A5300}"/>
              </a:ext>
            </a:extLst>
          </p:cNvPr>
          <p:cNvSpPr txBox="1"/>
          <p:nvPr/>
        </p:nvSpPr>
        <p:spPr>
          <a:xfrm>
            <a:off x="1141802" y="2836188"/>
            <a:ext cx="4513386" cy="769441"/>
          </a:xfrm>
          <a:prstGeom prst="rect">
            <a:avLst/>
          </a:prstGeom>
          <a:noFill/>
        </p:spPr>
        <p:txBody>
          <a:bodyPr wrap="square">
            <a:spAutoFit/>
          </a:bodyPr>
          <a:lstStyle/>
          <a:p>
            <a:pPr eaLnBrk="1" hangingPunct="1"/>
            <a:r>
              <a:rPr lang="en-GB" altLang="en-US" sz="2200" b="1">
                <a:cs typeface="Arial" panose="020B0604020202020204" pitchFamily="34" charset="0"/>
              </a:rPr>
              <a:t>A good chest compression should be at a depth of 5 to 6cm.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6A845AEC-3486-40CD-B723-66C3157E999D}"/>
              </a:ext>
            </a:extLst>
          </p:cNvPr>
          <p:cNvSpPr>
            <a:spLocks noGrp="1"/>
          </p:cNvSpPr>
          <p:nvPr>
            <p:ph type="title"/>
          </p:nvPr>
        </p:nvSpPr>
        <p:spPr>
          <a:xfrm>
            <a:off x="921325" y="104962"/>
            <a:ext cx="6065837" cy="943897"/>
          </a:xfrm>
        </p:spPr>
        <p:txBody>
          <a:bodyPr>
            <a:normAutofit fontScale="90000"/>
          </a:bodyPr>
          <a:lstStyle/>
          <a:p>
            <a:r>
              <a:rPr lang="en-GB" altLang="en-US"/>
              <a:t>Administering CPR (cont.)</a:t>
            </a:r>
          </a:p>
        </p:txBody>
      </p:sp>
      <p:sp>
        <p:nvSpPr>
          <p:cNvPr id="9" name="Content Placeholder 8">
            <a:extLst>
              <a:ext uri="{FF2B5EF4-FFF2-40B4-BE49-F238E27FC236}">
                <a16:creationId xmlns:a16="http://schemas.microsoft.com/office/drawing/2014/main" id="{E728CF62-84F9-5548-A404-D93B6367CDDD}"/>
              </a:ext>
            </a:extLst>
          </p:cNvPr>
          <p:cNvSpPr txBox="1">
            <a:spLocks/>
          </p:cNvSpPr>
          <p:nvPr/>
        </p:nvSpPr>
        <p:spPr bwMode="auto">
          <a:xfrm>
            <a:off x="852055" y="1080126"/>
            <a:ext cx="7941161" cy="468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indent="0">
              <a:buNone/>
              <a:defRPr/>
            </a:pPr>
            <a:r>
              <a:rPr lang="en-GB" altLang="en-US" kern="0">
                <a:solidFill>
                  <a:srgbClr val="000000"/>
                </a:solidFill>
                <a:latin typeface="Arial"/>
                <a:cs typeface="Arial" panose="020B0604020202020204" pitchFamily="34" charset="0"/>
              </a:rPr>
              <a:t>Complete </a:t>
            </a:r>
            <a:r>
              <a:rPr lang="en-GB" altLang="en-US" kern="0">
                <a:solidFill>
                  <a:srgbClr val="FF0000"/>
                </a:solidFill>
                <a:latin typeface="Arial"/>
                <a:cs typeface="Arial" panose="020B0604020202020204" pitchFamily="34" charset="0"/>
              </a:rPr>
              <a:t>30</a:t>
            </a:r>
            <a:r>
              <a:rPr lang="en-GB" altLang="en-US" kern="0">
                <a:solidFill>
                  <a:srgbClr val="000000"/>
                </a:solidFill>
                <a:latin typeface="Arial"/>
                <a:cs typeface="Arial" panose="020B0604020202020204" pitchFamily="34" charset="0"/>
              </a:rPr>
              <a:t> compressions and </a:t>
            </a:r>
            <a:r>
              <a:rPr lang="en-GB" altLang="en-US" kern="0">
                <a:solidFill>
                  <a:srgbClr val="FF0000"/>
                </a:solidFill>
                <a:latin typeface="Arial"/>
                <a:cs typeface="Arial" panose="020B0604020202020204" pitchFamily="34" charset="0"/>
              </a:rPr>
              <a:t>2</a:t>
            </a:r>
            <a:r>
              <a:rPr lang="en-GB" altLang="en-US" kern="0">
                <a:solidFill>
                  <a:srgbClr val="000000"/>
                </a:solidFill>
                <a:latin typeface="Arial"/>
                <a:cs typeface="Arial" panose="020B0604020202020204" pitchFamily="34" charset="0"/>
              </a:rPr>
              <a:t> rescue breaths until:</a:t>
            </a:r>
          </a:p>
          <a:p>
            <a:pPr>
              <a:defRPr/>
            </a:pPr>
            <a:endParaRPr lang="en-GB" altLang="en-US" sz="1800">
              <a:solidFill>
                <a:srgbClr val="000000"/>
              </a:solidFill>
              <a:latin typeface="Arial"/>
              <a:cs typeface="Arial"/>
            </a:endParaRPr>
          </a:p>
          <a:p>
            <a:pPr>
              <a:defRPr/>
            </a:pPr>
            <a:endParaRPr lang="en-GB" altLang="en-US" sz="1800"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p:txBody>
      </p:sp>
      <p:sp>
        <p:nvSpPr>
          <p:cNvPr id="10" name="Rounded Rectangle 4">
            <a:extLst>
              <a:ext uri="{FF2B5EF4-FFF2-40B4-BE49-F238E27FC236}">
                <a16:creationId xmlns:a16="http://schemas.microsoft.com/office/drawing/2014/main" id="{2E3E87D6-643C-CA95-E126-A76882EBBE4F}"/>
              </a:ext>
            </a:extLst>
          </p:cNvPr>
          <p:cNvSpPr>
            <a:spLocks noChangeArrowheads="1"/>
          </p:cNvSpPr>
          <p:nvPr/>
        </p:nvSpPr>
        <p:spPr bwMode="auto">
          <a:xfrm>
            <a:off x="921327" y="1525052"/>
            <a:ext cx="10363201"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1. A health professional tells you to stop</a:t>
            </a:r>
          </a:p>
          <a:p>
            <a:pPr eaLnBrk="1" hangingPunct="1">
              <a:spcBef>
                <a:spcPct val="20000"/>
              </a:spcBef>
              <a:buClr>
                <a:srgbClr val="189049"/>
              </a:buClr>
              <a:buFont typeface="Arial" panose="020B0604020202020204" pitchFamily="34" charset="0"/>
              <a:buChar char="●"/>
            </a:pPr>
            <a:endParaRPr lang="en-GB" altLang="en-US"/>
          </a:p>
        </p:txBody>
      </p:sp>
      <p:sp>
        <p:nvSpPr>
          <p:cNvPr id="11" name="Rounded Rectangle 6">
            <a:extLst>
              <a:ext uri="{FF2B5EF4-FFF2-40B4-BE49-F238E27FC236}">
                <a16:creationId xmlns:a16="http://schemas.microsoft.com/office/drawing/2014/main" id="{0ED19E43-BB81-34D8-F327-B9FB15362470}"/>
              </a:ext>
            </a:extLst>
          </p:cNvPr>
          <p:cNvSpPr>
            <a:spLocks noChangeArrowheads="1"/>
          </p:cNvSpPr>
          <p:nvPr/>
        </p:nvSpPr>
        <p:spPr bwMode="auto">
          <a:xfrm>
            <a:off x="921327" y="2212598"/>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2. You become exhausted</a:t>
            </a:r>
          </a:p>
          <a:p>
            <a:pPr eaLnBrk="1" hangingPunct="1">
              <a:spcBef>
                <a:spcPct val="20000"/>
              </a:spcBef>
              <a:buClr>
                <a:srgbClr val="189049"/>
              </a:buClr>
              <a:buFont typeface="Arial" panose="020B0604020202020204" pitchFamily="34" charset="0"/>
              <a:buChar char="●"/>
            </a:pPr>
            <a:endParaRPr lang="en-GB" altLang="en-US"/>
          </a:p>
        </p:txBody>
      </p:sp>
      <p:sp>
        <p:nvSpPr>
          <p:cNvPr id="12" name="Rounded Rectangle 7">
            <a:extLst>
              <a:ext uri="{FF2B5EF4-FFF2-40B4-BE49-F238E27FC236}">
                <a16:creationId xmlns:a16="http://schemas.microsoft.com/office/drawing/2014/main" id="{EAA3D20D-008C-C8A3-5E0A-310F86AFC174}"/>
              </a:ext>
            </a:extLst>
          </p:cNvPr>
          <p:cNvSpPr>
            <a:spLocks noChangeArrowheads="1"/>
          </p:cNvSpPr>
          <p:nvPr/>
        </p:nvSpPr>
        <p:spPr bwMode="auto">
          <a:xfrm>
            <a:off x="921327" y="2869225"/>
            <a:ext cx="10363199" cy="77416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3. The casualty is definitely waking up, moving, opening their eyes and breathing normally</a:t>
            </a:r>
            <a:endParaRPr lang="en-GB" altLang="en-US"/>
          </a:p>
        </p:txBody>
      </p:sp>
      <p:sp>
        <p:nvSpPr>
          <p:cNvPr id="15" name="Rounded Rectangle 6">
            <a:extLst>
              <a:ext uri="{FF2B5EF4-FFF2-40B4-BE49-F238E27FC236}">
                <a16:creationId xmlns:a16="http://schemas.microsoft.com/office/drawing/2014/main" id="{73E232D8-1688-E1E8-68B3-8200FC3DEB6E}"/>
              </a:ext>
            </a:extLst>
          </p:cNvPr>
          <p:cNvSpPr>
            <a:spLocks noChangeArrowheads="1"/>
          </p:cNvSpPr>
          <p:nvPr/>
        </p:nvSpPr>
        <p:spPr bwMode="auto">
          <a:xfrm>
            <a:off x="921327" y="3767123"/>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4. Prompted by the AED</a:t>
            </a:r>
          </a:p>
          <a:p>
            <a:pPr eaLnBrk="1" hangingPunct="1">
              <a:spcBef>
                <a:spcPct val="20000"/>
              </a:spcBef>
              <a:buClr>
                <a:srgbClr val="189049"/>
              </a:buClr>
              <a:buFont typeface="Arial" panose="020B0604020202020204" pitchFamily="34" charset="0"/>
              <a:buChar char="●"/>
            </a:pPr>
            <a:endParaRPr lang="en-GB" altLang="en-US"/>
          </a:p>
        </p:txBody>
      </p:sp>
      <p:sp>
        <p:nvSpPr>
          <p:cNvPr id="2" name="Rounded Rectangle 13">
            <a:extLst>
              <a:ext uri="{FF2B5EF4-FFF2-40B4-BE49-F238E27FC236}">
                <a16:creationId xmlns:a16="http://schemas.microsoft.com/office/drawing/2014/main" id="{51E995ED-56EF-E864-4F4C-2B3FAC351CB9}"/>
              </a:ext>
            </a:extLst>
          </p:cNvPr>
          <p:cNvSpPr>
            <a:spLocks noChangeArrowheads="1"/>
          </p:cNvSpPr>
          <p:nvPr/>
        </p:nvSpPr>
        <p:spPr bwMode="auto">
          <a:xfrm>
            <a:off x="914400" y="4443306"/>
            <a:ext cx="10363199" cy="71081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indent="0"/>
            <a:r>
              <a:rPr lang="en-GB" b="1">
                <a:solidFill>
                  <a:schemeClr val="bg1"/>
                </a:solidFill>
              </a:rPr>
              <a:t>If there is assistance available when administering CPR, you should change </a:t>
            </a:r>
          </a:p>
          <a:p>
            <a:pPr marL="0" indent="0"/>
            <a:r>
              <a:rPr lang="en-GB" b="1">
                <a:solidFill>
                  <a:schemeClr val="bg1"/>
                </a:solidFill>
              </a:rPr>
              <a:t>over every 1-2 minutes</a:t>
            </a:r>
            <a:r>
              <a:rPr lang="en-GB">
                <a:solidFill>
                  <a:schemeClr val="bg1"/>
                </a:solidFill>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3B65ADDE-42F9-4034-B15F-697D6FF13A5B}"/>
              </a:ext>
            </a:extLst>
          </p:cNvPr>
          <p:cNvSpPr>
            <a:spLocks noChangeArrowheads="1"/>
          </p:cNvSpPr>
          <p:nvPr/>
        </p:nvSpPr>
        <p:spPr bwMode="auto">
          <a:xfrm>
            <a:off x="7000985" y="5199088"/>
            <a:ext cx="4869256" cy="83543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b="1">
                <a:solidFill>
                  <a:schemeClr val="bg1"/>
                </a:solidFill>
              </a:rPr>
              <a:t>If AED pads have been attached to the casualty, </a:t>
            </a:r>
          </a:p>
          <a:p>
            <a:r>
              <a:rPr lang="en-GB" altLang="en-US" sz="1600" b="1">
                <a:solidFill>
                  <a:schemeClr val="bg1"/>
                </a:solidFill>
              </a:rPr>
              <a:t>continue as directed by the AED’s voice and </a:t>
            </a:r>
          </a:p>
          <a:p>
            <a:r>
              <a:rPr lang="en-GB" altLang="en-US" sz="1600" b="1">
                <a:solidFill>
                  <a:schemeClr val="bg1"/>
                </a:solidFill>
              </a:rPr>
              <a:t>visual prompts.</a:t>
            </a:r>
            <a:endParaRPr lang="en-GB" altLang="en-US" sz="1600"/>
          </a:p>
        </p:txBody>
      </p:sp>
      <p:pic>
        <p:nvPicPr>
          <p:cNvPr id="47" name="object 158">
            <a:extLst>
              <a:ext uri="{FF2B5EF4-FFF2-40B4-BE49-F238E27FC236}">
                <a16:creationId xmlns:a16="http://schemas.microsoft.com/office/drawing/2014/main" id="{82446D38-D6F0-7138-BA4C-D4EC99A4EA79}"/>
              </a:ext>
            </a:extLst>
          </p:cNvPr>
          <p:cNvPicPr/>
          <p:nvPr/>
        </p:nvPicPr>
        <p:blipFill>
          <a:blip r:embed="rId3" cstate="print"/>
          <a:stretch>
            <a:fillRect/>
          </a:stretch>
        </p:blipFill>
        <p:spPr>
          <a:xfrm>
            <a:off x="5269827" y="4342101"/>
            <a:ext cx="683239" cy="683247"/>
          </a:xfrm>
          <a:prstGeom prst="rect">
            <a:avLst/>
          </a:prstGeom>
        </p:spPr>
      </p:pic>
      <p:sp>
        <p:nvSpPr>
          <p:cNvPr id="48" name="object 159">
            <a:extLst>
              <a:ext uri="{FF2B5EF4-FFF2-40B4-BE49-F238E27FC236}">
                <a16:creationId xmlns:a16="http://schemas.microsoft.com/office/drawing/2014/main" id="{A9FAC1AA-21AD-28C9-0AB1-6BDEE92803FE}"/>
              </a:ext>
            </a:extLst>
          </p:cNvPr>
          <p:cNvSpPr/>
          <p:nvPr/>
        </p:nvSpPr>
        <p:spPr>
          <a:xfrm>
            <a:off x="5269833"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pic>
        <p:nvPicPr>
          <p:cNvPr id="49" name="object 160">
            <a:extLst>
              <a:ext uri="{FF2B5EF4-FFF2-40B4-BE49-F238E27FC236}">
                <a16:creationId xmlns:a16="http://schemas.microsoft.com/office/drawing/2014/main" id="{8A9477BC-CE97-47D5-3CB8-3FD09A8F6C14}"/>
              </a:ext>
            </a:extLst>
          </p:cNvPr>
          <p:cNvPicPr/>
          <p:nvPr/>
        </p:nvPicPr>
        <p:blipFill>
          <a:blip r:embed="rId4" cstate="print"/>
          <a:stretch>
            <a:fillRect/>
          </a:stretch>
        </p:blipFill>
        <p:spPr>
          <a:xfrm>
            <a:off x="6109748" y="4342101"/>
            <a:ext cx="683240" cy="683247"/>
          </a:xfrm>
          <a:prstGeom prst="rect">
            <a:avLst/>
          </a:prstGeom>
        </p:spPr>
      </p:pic>
      <p:sp>
        <p:nvSpPr>
          <p:cNvPr id="50" name="object 161">
            <a:extLst>
              <a:ext uri="{FF2B5EF4-FFF2-40B4-BE49-F238E27FC236}">
                <a16:creationId xmlns:a16="http://schemas.microsoft.com/office/drawing/2014/main" id="{7FB055FF-89AE-A23B-07D5-726A57AD66A9}"/>
              </a:ext>
            </a:extLst>
          </p:cNvPr>
          <p:cNvSpPr/>
          <p:nvPr/>
        </p:nvSpPr>
        <p:spPr>
          <a:xfrm>
            <a:off x="6109748"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sp>
        <p:nvSpPr>
          <p:cNvPr id="51" name="object 162">
            <a:extLst>
              <a:ext uri="{FF2B5EF4-FFF2-40B4-BE49-F238E27FC236}">
                <a16:creationId xmlns:a16="http://schemas.microsoft.com/office/drawing/2014/main" id="{468D8404-2397-E180-7644-0FDF8932A9EC}"/>
              </a:ext>
            </a:extLst>
          </p:cNvPr>
          <p:cNvSpPr/>
          <p:nvPr/>
        </p:nvSpPr>
        <p:spPr>
          <a:xfrm>
            <a:off x="5761229" y="4307837"/>
            <a:ext cx="1116965" cy="276860"/>
          </a:xfrm>
          <a:custGeom>
            <a:avLst/>
            <a:gdLst/>
            <a:ahLst/>
            <a:cxnLst/>
            <a:rect l="l" t="t" r="r" b="b"/>
            <a:pathLst>
              <a:path w="1116964" h="276860">
                <a:moveTo>
                  <a:pt x="276504" y="138264"/>
                </a:moveTo>
                <a:lnTo>
                  <a:pt x="269455" y="94564"/>
                </a:lnTo>
                <a:lnTo>
                  <a:pt x="249834" y="56616"/>
                </a:lnTo>
                <a:lnTo>
                  <a:pt x="219900" y="26682"/>
                </a:lnTo>
                <a:lnTo>
                  <a:pt x="181952" y="7048"/>
                </a:lnTo>
                <a:lnTo>
                  <a:pt x="138252" y="0"/>
                </a:lnTo>
                <a:lnTo>
                  <a:pt x="94551" y="7048"/>
                </a:lnTo>
                <a:lnTo>
                  <a:pt x="56603" y="26682"/>
                </a:lnTo>
                <a:lnTo>
                  <a:pt x="26670" y="56616"/>
                </a:lnTo>
                <a:lnTo>
                  <a:pt x="7048" y="94564"/>
                </a:lnTo>
                <a:lnTo>
                  <a:pt x="0" y="138264"/>
                </a:lnTo>
                <a:lnTo>
                  <a:pt x="7048" y="181965"/>
                </a:lnTo>
                <a:lnTo>
                  <a:pt x="26670" y="219913"/>
                </a:lnTo>
                <a:lnTo>
                  <a:pt x="56603" y="249847"/>
                </a:lnTo>
                <a:lnTo>
                  <a:pt x="94551" y="269468"/>
                </a:lnTo>
                <a:lnTo>
                  <a:pt x="138252" y="276517"/>
                </a:lnTo>
                <a:lnTo>
                  <a:pt x="181952" y="269468"/>
                </a:lnTo>
                <a:lnTo>
                  <a:pt x="219900" y="249847"/>
                </a:lnTo>
                <a:lnTo>
                  <a:pt x="249834" y="219913"/>
                </a:lnTo>
                <a:lnTo>
                  <a:pt x="269455" y="181965"/>
                </a:lnTo>
                <a:lnTo>
                  <a:pt x="276504" y="138264"/>
                </a:lnTo>
                <a:close/>
              </a:path>
              <a:path w="1116964" h="276860">
                <a:moveTo>
                  <a:pt x="1116418" y="138264"/>
                </a:moveTo>
                <a:lnTo>
                  <a:pt x="1109370" y="94564"/>
                </a:lnTo>
                <a:lnTo>
                  <a:pt x="1089748" y="56616"/>
                </a:lnTo>
                <a:lnTo>
                  <a:pt x="1059815" y="26682"/>
                </a:lnTo>
                <a:lnTo>
                  <a:pt x="1021867" y="7048"/>
                </a:lnTo>
                <a:lnTo>
                  <a:pt x="978166" y="0"/>
                </a:lnTo>
                <a:lnTo>
                  <a:pt x="934478" y="7048"/>
                </a:lnTo>
                <a:lnTo>
                  <a:pt x="896518" y="26682"/>
                </a:lnTo>
                <a:lnTo>
                  <a:pt x="866597" y="56616"/>
                </a:lnTo>
                <a:lnTo>
                  <a:pt x="846963" y="94564"/>
                </a:lnTo>
                <a:lnTo>
                  <a:pt x="839914" y="138264"/>
                </a:lnTo>
                <a:lnTo>
                  <a:pt x="846963" y="181965"/>
                </a:lnTo>
                <a:lnTo>
                  <a:pt x="866597" y="219913"/>
                </a:lnTo>
                <a:lnTo>
                  <a:pt x="896518" y="249847"/>
                </a:lnTo>
                <a:lnTo>
                  <a:pt x="934478" y="269468"/>
                </a:lnTo>
                <a:lnTo>
                  <a:pt x="978166" y="276517"/>
                </a:lnTo>
                <a:lnTo>
                  <a:pt x="1021867" y="269468"/>
                </a:lnTo>
                <a:lnTo>
                  <a:pt x="1059815" y="249847"/>
                </a:lnTo>
                <a:lnTo>
                  <a:pt x="1089748" y="219913"/>
                </a:lnTo>
                <a:lnTo>
                  <a:pt x="1109370" y="181965"/>
                </a:lnTo>
                <a:lnTo>
                  <a:pt x="1116418" y="138264"/>
                </a:lnTo>
                <a:close/>
              </a:path>
            </a:pathLst>
          </a:custGeom>
          <a:solidFill>
            <a:srgbClr val="008A21"/>
          </a:solidFill>
        </p:spPr>
        <p:txBody>
          <a:bodyPr wrap="square" lIns="0" tIns="0" rIns="0" bIns="0" rtlCol="0"/>
          <a:lstStyle/>
          <a:p>
            <a:endParaRPr/>
          </a:p>
        </p:txBody>
      </p:sp>
      <p:sp>
        <p:nvSpPr>
          <p:cNvPr id="52" name="object 163">
            <a:extLst>
              <a:ext uri="{FF2B5EF4-FFF2-40B4-BE49-F238E27FC236}">
                <a16:creationId xmlns:a16="http://schemas.microsoft.com/office/drawing/2014/main" id="{C1422C88-BF39-3070-4D59-ABA62ACDDB57}"/>
              </a:ext>
            </a:extLst>
          </p:cNvPr>
          <p:cNvSpPr txBox="1"/>
          <p:nvPr/>
        </p:nvSpPr>
        <p:spPr>
          <a:xfrm>
            <a:off x="5769315" y="4340494"/>
            <a:ext cx="256540" cy="177613"/>
          </a:xfrm>
          <a:prstGeom prst="rect">
            <a:avLst/>
          </a:prstGeom>
        </p:spPr>
        <p:txBody>
          <a:bodyPr vert="horz" wrap="square" lIns="0" tIns="15875" rIns="0" bIns="0" rtlCol="0">
            <a:spAutoFit/>
          </a:bodyPr>
          <a:lstStyle/>
          <a:p>
            <a:pPr marL="12700">
              <a:lnSpc>
                <a:spcPct val="100000"/>
              </a:lnSpc>
              <a:spcBef>
                <a:spcPts val="125"/>
              </a:spcBef>
            </a:pPr>
            <a:r>
              <a:rPr sz="1050" b="1" spc="-45">
                <a:solidFill>
                  <a:srgbClr val="FFFFFF"/>
                </a:solidFill>
                <a:latin typeface="+mj-lt"/>
                <a:cs typeface="Lucida Sans"/>
              </a:rPr>
              <a:t>x30</a:t>
            </a:r>
            <a:endParaRPr sz="1050" b="1">
              <a:latin typeface="+mj-lt"/>
              <a:cs typeface="Lucida Sans"/>
            </a:endParaRPr>
          </a:p>
        </p:txBody>
      </p:sp>
      <p:sp>
        <p:nvSpPr>
          <p:cNvPr id="53" name="object 164">
            <a:extLst>
              <a:ext uri="{FF2B5EF4-FFF2-40B4-BE49-F238E27FC236}">
                <a16:creationId xmlns:a16="http://schemas.microsoft.com/office/drawing/2014/main" id="{61C6FE05-1F83-10B0-B410-5B77235A43A4}"/>
              </a:ext>
            </a:extLst>
          </p:cNvPr>
          <p:cNvSpPr txBox="1"/>
          <p:nvPr/>
        </p:nvSpPr>
        <p:spPr>
          <a:xfrm>
            <a:off x="6648404" y="4340494"/>
            <a:ext cx="178435" cy="177613"/>
          </a:xfrm>
          <a:prstGeom prst="rect">
            <a:avLst/>
          </a:prstGeom>
        </p:spPr>
        <p:txBody>
          <a:bodyPr vert="horz" wrap="square" lIns="0" tIns="15875" rIns="0" bIns="0" rtlCol="0">
            <a:spAutoFit/>
          </a:bodyPr>
          <a:lstStyle/>
          <a:p>
            <a:pPr marL="12700">
              <a:lnSpc>
                <a:spcPct val="100000"/>
              </a:lnSpc>
              <a:spcBef>
                <a:spcPts val="125"/>
              </a:spcBef>
            </a:pPr>
            <a:r>
              <a:rPr sz="1050" b="1" spc="-35">
                <a:solidFill>
                  <a:srgbClr val="FFFFFF"/>
                </a:solidFill>
                <a:latin typeface="+mj-lt"/>
                <a:cs typeface="Lucida Sans"/>
              </a:rPr>
              <a:t>x2</a:t>
            </a:r>
            <a:endParaRPr sz="1050" b="1">
              <a:latin typeface="+mj-lt"/>
              <a:cs typeface="Lucida Sans"/>
            </a:endParaRPr>
          </a:p>
        </p:txBody>
      </p:sp>
      <p:sp>
        <p:nvSpPr>
          <p:cNvPr id="55" name="Title 3">
            <a:extLst>
              <a:ext uri="{FF2B5EF4-FFF2-40B4-BE49-F238E27FC236}">
                <a16:creationId xmlns:a16="http://schemas.microsoft.com/office/drawing/2014/main" id="{BCE3AFD6-7027-4FE6-B893-D0AE43C2D77A}"/>
              </a:ext>
            </a:extLst>
          </p:cNvPr>
          <p:cNvSpPr txBox="1">
            <a:spLocks/>
          </p:cNvSpPr>
          <p:nvPr/>
        </p:nvSpPr>
        <p:spPr>
          <a:xfrm>
            <a:off x="464129" y="-44002"/>
            <a:ext cx="109301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a:latin typeface="Arial" panose="020B0604020202020204" pitchFamily="34" charset="0"/>
                <a:cs typeface="Arial" panose="020B0604020202020204" pitchFamily="34" charset="0"/>
              </a:rPr>
              <a:t>Adult basic life support and automated external defibrillation (AED)</a:t>
            </a:r>
          </a:p>
        </p:txBody>
      </p:sp>
      <p:cxnSp>
        <p:nvCxnSpPr>
          <p:cNvPr id="56" name="Straight Connector 55">
            <a:extLst>
              <a:ext uri="{FF2B5EF4-FFF2-40B4-BE49-F238E27FC236}">
                <a16:creationId xmlns:a16="http://schemas.microsoft.com/office/drawing/2014/main" id="{3E58DA05-24CD-7B86-A540-1C73742229D7}"/>
              </a:ext>
            </a:extLst>
          </p:cNvPr>
          <p:cNvCxnSpPr>
            <a:cxnSpLocks/>
          </p:cNvCxnSpPr>
          <p:nvPr/>
        </p:nvCxnSpPr>
        <p:spPr>
          <a:xfrm>
            <a:off x="2822149" y="1335070"/>
            <a:ext cx="0" cy="401278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Rectangle: Rounded Corners 56">
            <a:extLst>
              <a:ext uri="{FF2B5EF4-FFF2-40B4-BE49-F238E27FC236}">
                <a16:creationId xmlns:a16="http://schemas.microsoft.com/office/drawing/2014/main" id="{AA1AA3A0-2C75-704E-B20A-5F2CFAAE3EAB}"/>
              </a:ext>
            </a:extLst>
          </p:cNvPr>
          <p:cNvSpPr/>
          <p:nvPr/>
        </p:nvSpPr>
        <p:spPr>
          <a:xfrm>
            <a:off x="414398" y="1235406"/>
            <a:ext cx="4788458" cy="32362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t>
            </a:r>
            <a:r>
              <a:rPr lang="en-GB" sz="1600" b="1">
                <a:solidFill>
                  <a:schemeClr val="tx1"/>
                </a:solidFill>
              </a:rPr>
              <a:t>DANGER</a:t>
            </a:r>
            <a:endParaRPr lang="en-GB" sz="1600">
              <a:solidFill>
                <a:schemeClr val="tx1"/>
              </a:solidFill>
            </a:endParaRPr>
          </a:p>
        </p:txBody>
      </p:sp>
      <p:sp>
        <p:nvSpPr>
          <p:cNvPr id="58" name="Rectangle: Rounded Corners 57">
            <a:extLst>
              <a:ext uri="{FF2B5EF4-FFF2-40B4-BE49-F238E27FC236}">
                <a16:creationId xmlns:a16="http://schemas.microsoft.com/office/drawing/2014/main" id="{69B55434-B44F-3248-5235-F0F181B20162}"/>
              </a:ext>
            </a:extLst>
          </p:cNvPr>
          <p:cNvSpPr/>
          <p:nvPr/>
        </p:nvSpPr>
        <p:spPr>
          <a:xfrm>
            <a:off x="414397" y="1702202"/>
            <a:ext cx="4788459" cy="30282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 </a:t>
            </a:r>
            <a:r>
              <a:rPr lang="en-GB" sz="1600" b="1">
                <a:solidFill>
                  <a:schemeClr val="tx1"/>
                </a:solidFill>
              </a:rPr>
              <a:t>RESPONSE (AVPU)</a:t>
            </a:r>
          </a:p>
        </p:txBody>
      </p:sp>
      <p:sp>
        <p:nvSpPr>
          <p:cNvPr id="59" name="Rectangle: Rounded Corners 58">
            <a:extLst>
              <a:ext uri="{FF2B5EF4-FFF2-40B4-BE49-F238E27FC236}">
                <a16:creationId xmlns:a16="http://schemas.microsoft.com/office/drawing/2014/main" id="{75AC651B-95EB-691F-2F2B-EB5E922DE11A}"/>
              </a:ext>
            </a:extLst>
          </p:cNvPr>
          <p:cNvSpPr/>
          <p:nvPr/>
        </p:nvSpPr>
        <p:spPr>
          <a:xfrm>
            <a:off x="5668720" y="1197125"/>
            <a:ext cx="6224074" cy="8505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responsive, leave in the position found. Provided there is no further danger, try to find out what is wrong, get help if needed and reassess regularly</a:t>
            </a:r>
          </a:p>
        </p:txBody>
      </p:sp>
      <p:sp>
        <p:nvSpPr>
          <p:cNvPr id="60" name="Arrow: Right 59">
            <a:extLst>
              <a:ext uri="{FF2B5EF4-FFF2-40B4-BE49-F238E27FC236}">
                <a16:creationId xmlns:a16="http://schemas.microsoft.com/office/drawing/2014/main" id="{4E740428-A6A5-706E-2C40-6B1EAD4049CE}"/>
              </a:ext>
            </a:extLst>
          </p:cNvPr>
          <p:cNvSpPr/>
          <p:nvPr/>
        </p:nvSpPr>
        <p:spPr>
          <a:xfrm>
            <a:off x="5076634" y="1669122"/>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E760E09-CA45-C711-A374-8C27A6A26790}"/>
              </a:ext>
            </a:extLst>
          </p:cNvPr>
          <p:cNvSpPr/>
          <p:nvPr/>
        </p:nvSpPr>
        <p:spPr>
          <a:xfrm>
            <a:off x="4779755" y="1555632"/>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2" name="Rectangle: Rounded Corners 61">
            <a:extLst>
              <a:ext uri="{FF2B5EF4-FFF2-40B4-BE49-F238E27FC236}">
                <a16:creationId xmlns:a16="http://schemas.microsoft.com/office/drawing/2014/main" id="{997000E3-A620-AA3A-03FA-8C1F2DFF015C}"/>
              </a:ext>
            </a:extLst>
          </p:cNvPr>
          <p:cNvSpPr/>
          <p:nvPr/>
        </p:nvSpPr>
        <p:spPr>
          <a:xfrm>
            <a:off x="414397" y="2157947"/>
            <a:ext cx="4788459" cy="30990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Open the </a:t>
            </a:r>
            <a:r>
              <a:rPr lang="en-GB" sz="1600" b="1">
                <a:solidFill>
                  <a:schemeClr val="tx1"/>
                </a:solidFill>
              </a:rPr>
              <a:t>AIRWAY</a:t>
            </a:r>
          </a:p>
        </p:txBody>
      </p:sp>
      <p:sp>
        <p:nvSpPr>
          <p:cNvPr id="63" name="Rectangle: Rounded Corners 62">
            <a:extLst>
              <a:ext uri="{FF2B5EF4-FFF2-40B4-BE49-F238E27FC236}">
                <a16:creationId xmlns:a16="http://schemas.microsoft.com/office/drawing/2014/main" id="{FCEE2A72-6B48-6BF1-9B66-0B370D6F024A}"/>
              </a:ext>
            </a:extLst>
          </p:cNvPr>
          <p:cNvSpPr/>
          <p:nvPr/>
        </p:nvSpPr>
        <p:spPr>
          <a:xfrm>
            <a:off x="414397" y="2596382"/>
            <a:ext cx="4788459" cy="554741"/>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Look, listen and feel for normal breathing for no more than </a:t>
            </a:r>
            <a:r>
              <a:rPr lang="en-GB" sz="1600" b="1">
                <a:solidFill>
                  <a:srgbClr val="FF0000"/>
                </a:solidFill>
              </a:rPr>
              <a:t>10</a:t>
            </a:r>
            <a:r>
              <a:rPr lang="en-GB" sz="1600">
                <a:solidFill>
                  <a:schemeClr val="tx1"/>
                </a:solidFill>
              </a:rPr>
              <a:t> seconds</a:t>
            </a:r>
          </a:p>
        </p:txBody>
      </p:sp>
      <p:sp>
        <p:nvSpPr>
          <p:cNvPr id="64" name="Rectangle: Rounded Corners 63">
            <a:extLst>
              <a:ext uri="{FF2B5EF4-FFF2-40B4-BE49-F238E27FC236}">
                <a16:creationId xmlns:a16="http://schemas.microsoft.com/office/drawing/2014/main" id="{A8CB0ED4-7E80-8A06-9266-8F575BD6B350}"/>
              </a:ext>
            </a:extLst>
          </p:cNvPr>
          <p:cNvSpPr/>
          <p:nvPr/>
        </p:nvSpPr>
        <p:spPr>
          <a:xfrm>
            <a:off x="414397" y="3261552"/>
            <a:ext cx="5830459" cy="919712"/>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Call an ambulance (</a:t>
            </a:r>
            <a:r>
              <a:rPr lang="en-GB" sz="1600" b="1">
                <a:solidFill>
                  <a:srgbClr val="FF0000"/>
                </a:solidFill>
              </a:rPr>
              <a:t>999</a:t>
            </a:r>
            <a:r>
              <a:rPr lang="en-GB" sz="1600">
                <a:solidFill>
                  <a:schemeClr val="tx1"/>
                </a:solidFill>
              </a:rPr>
              <a:t>), ask a helper or call yourself, </a:t>
            </a:r>
            <a:br>
              <a:rPr lang="en-GB" sz="1600">
                <a:solidFill>
                  <a:schemeClr val="tx1"/>
                </a:solidFill>
              </a:rPr>
            </a:br>
            <a:r>
              <a:rPr lang="en-GB" sz="1600">
                <a:solidFill>
                  <a:schemeClr val="tx1"/>
                </a:solidFill>
              </a:rPr>
              <a:t>activate speaker function on phone to aid communication </a:t>
            </a:r>
          </a:p>
          <a:p>
            <a:r>
              <a:rPr lang="en-GB" sz="1600">
                <a:solidFill>
                  <a:schemeClr val="tx1"/>
                </a:solidFill>
              </a:rPr>
              <a:t>with the ambulance, send someone to get an AED</a:t>
            </a:r>
          </a:p>
        </p:txBody>
      </p:sp>
      <p:sp>
        <p:nvSpPr>
          <p:cNvPr id="65" name="Rectangle: Rounded Corners 64">
            <a:extLst>
              <a:ext uri="{FF2B5EF4-FFF2-40B4-BE49-F238E27FC236}">
                <a16:creationId xmlns:a16="http://schemas.microsoft.com/office/drawing/2014/main" id="{E18989FF-96A7-3F56-0D54-0A70482EF9C4}"/>
              </a:ext>
            </a:extLst>
          </p:cNvPr>
          <p:cNvSpPr/>
          <p:nvPr/>
        </p:nvSpPr>
        <p:spPr>
          <a:xfrm>
            <a:off x="414398" y="4255261"/>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Administer CPR - start with </a:t>
            </a:r>
            <a:r>
              <a:rPr lang="en-GB" sz="1600" b="1">
                <a:solidFill>
                  <a:srgbClr val="FF0000"/>
                </a:solidFill>
              </a:rPr>
              <a:t>30</a:t>
            </a:r>
            <a:r>
              <a:rPr lang="en-GB" sz="1600">
                <a:solidFill>
                  <a:schemeClr val="tx1"/>
                </a:solidFill>
              </a:rPr>
              <a:t> chest compressions</a:t>
            </a:r>
          </a:p>
        </p:txBody>
      </p:sp>
      <p:sp>
        <p:nvSpPr>
          <p:cNvPr id="66" name="Arrow: Right 65">
            <a:extLst>
              <a:ext uri="{FF2B5EF4-FFF2-40B4-BE49-F238E27FC236}">
                <a16:creationId xmlns:a16="http://schemas.microsoft.com/office/drawing/2014/main" id="{0663C013-6FC0-635C-2836-FF2268B35C7D}"/>
              </a:ext>
            </a:extLst>
          </p:cNvPr>
          <p:cNvSpPr/>
          <p:nvPr/>
        </p:nvSpPr>
        <p:spPr>
          <a:xfrm>
            <a:off x="5076634" y="2200944"/>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94C03EA0-E243-C29C-A4B4-C73684DC8BBB}"/>
              </a:ext>
            </a:extLst>
          </p:cNvPr>
          <p:cNvSpPr/>
          <p:nvPr/>
        </p:nvSpPr>
        <p:spPr>
          <a:xfrm>
            <a:off x="4779755" y="2087454"/>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8" name="Rectangle: Rounded Corners 67">
            <a:extLst>
              <a:ext uri="{FF2B5EF4-FFF2-40B4-BE49-F238E27FC236}">
                <a16:creationId xmlns:a16="http://schemas.microsoft.com/office/drawing/2014/main" id="{0F7304DD-3D9B-1687-1412-BC512288A330}"/>
              </a:ext>
            </a:extLst>
          </p:cNvPr>
          <p:cNvSpPr/>
          <p:nvPr/>
        </p:nvSpPr>
        <p:spPr>
          <a:xfrm>
            <a:off x="5668720" y="2161184"/>
            <a:ext cx="6224074" cy="32793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Use the head-tilt/chin-lift method</a:t>
            </a:r>
          </a:p>
        </p:txBody>
      </p:sp>
      <p:sp>
        <p:nvSpPr>
          <p:cNvPr id="69" name="Rectangle: Rounded Corners 68">
            <a:extLst>
              <a:ext uri="{FF2B5EF4-FFF2-40B4-BE49-F238E27FC236}">
                <a16:creationId xmlns:a16="http://schemas.microsoft.com/office/drawing/2014/main" id="{956BB6A5-F7E8-9564-9F65-BBFE56D4ABD6}"/>
              </a:ext>
            </a:extLst>
          </p:cNvPr>
          <p:cNvSpPr/>
          <p:nvPr/>
        </p:nvSpPr>
        <p:spPr>
          <a:xfrm>
            <a:off x="414398" y="4723094"/>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Give </a:t>
            </a:r>
            <a:r>
              <a:rPr lang="en-GB" sz="1600" b="1">
                <a:solidFill>
                  <a:srgbClr val="FF0000"/>
                </a:solidFill>
              </a:rPr>
              <a:t>2</a:t>
            </a:r>
            <a:r>
              <a:rPr lang="en-GB" sz="1600">
                <a:solidFill>
                  <a:schemeClr val="tx1"/>
                </a:solidFill>
              </a:rPr>
              <a:t> effective rescue breaths</a:t>
            </a:r>
          </a:p>
        </p:txBody>
      </p:sp>
      <p:sp>
        <p:nvSpPr>
          <p:cNvPr id="70" name="Rectangle: Rounded Corners 69">
            <a:extLst>
              <a:ext uri="{FF2B5EF4-FFF2-40B4-BE49-F238E27FC236}">
                <a16:creationId xmlns:a16="http://schemas.microsoft.com/office/drawing/2014/main" id="{94D4905D-E290-1422-A2F9-DD9E49649DF1}"/>
              </a:ext>
            </a:extLst>
          </p:cNvPr>
          <p:cNvSpPr/>
          <p:nvPr/>
        </p:nvSpPr>
        <p:spPr>
          <a:xfrm>
            <a:off x="5668720" y="2603714"/>
            <a:ext cx="6224074" cy="57754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breathing normally, check for injuries. Place into the recovery position, call an ambulance (</a:t>
            </a:r>
            <a:r>
              <a:rPr lang="en-GB" sz="1600" b="1">
                <a:solidFill>
                  <a:srgbClr val="FF0000"/>
                </a:solidFill>
                <a:latin typeface="+mj-lt"/>
              </a:rPr>
              <a:t>999</a:t>
            </a:r>
            <a:r>
              <a:rPr lang="en-GB" sz="1600">
                <a:solidFill>
                  <a:sysClr val="windowText" lastClr="000000"/>
                </a:solidFill>
                <a:latin typeface="+mj-lt"/>
              </a:rPr>
              <a:t>) and monitor</a:t>
            </a:r>
          </a:p>
        </p:txBody>
      </p:sp>
      <p:sp>
        <p:nvSpPr>
          <p:cNvPr id="72" name="Arrow: Right 71">
            <a:extLst>
              <a:ext uri="{FF2B5EF4-FFF2-40B4-BE49-F238E27FC236}">
                <a16:creationId xmlns:a16="http://schemas.microsoft.com/office/drawing/2014/main" id="{E7B9812E-7571-4FF7-599F-010BCD3DC886}"/>
              </a:ext>
            </a:extLst>
          </p:cNvPr>
          <p:cNvSpPr/>
          <p:nvPr/>
        </p:nvSpPr>
        <p:spPr>
          <a:xfrm>
            <a:off x="5076634" y="2740088"/>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035593F-970F-1C42-F0D8-4A483343EDD8}"/>
              </a:ext>
            </a:extLst>
          </p:cNvPr>
          <p:cNvSpPr/>
          <p:nvPr/>
        </p:nvSpPr>
        <p:spPr>
          <a:xfrm>
            <a:off x="4779755" y="2626598"/>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76" name="Rectangle: Rounded Corners 75">
            <a:extLst>
              <a:ext uri="{FF2B5EF4-FFF2-40B4-BE49-F238E27FC236}">
                <a16:creationId xmlns:a16="http://schemas.microsoft.com/office/drawing/2014/main" id="{F3352BE7-977F-1D3F-2EBC-6AF5CD371EB4}"/>
              </a:ext>
            </a:extLst>
          </p:cNvPr>
          <p:cNvSpPr/>
          <p:nvPr/>
        </p:nvSpPr>
        <p:spPr>
          <a:xfrm>
            <a:off x="414397" y="5201049"/>
            <a:ext cx="6344740" cy="83543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Continue with CPR until a health professional tells you to stop, you become exhausted or the casualty is definitely waking up, moving, opening eyes and breathing normally</a:t>
            </a:r>
          </a:p>
        </p:txBody>
      </p:sp>
      <p:sp>
        <p:nvSpPr>
          <p:cNvPr id="77" name="Rounded Rectangle 7">
            <a:extLst>
              <a:ext uri="{FF2B5EF4-FFF2-40B4-BE49-F238E27FC236}">
                <a16:creationId xmlns:a16="http://schemas.microsoft.com/office/drawing/2014/main" id="{72D531C1-0A10-4169-DDC6-BD43966763DE}"/>
              </a:ext>
            </a:extLst>
          </p:cNvPr>
          <p:cNvSpPr>
            <a:spLocks noChangeArrowheads="1"/>
          </p:cNvSpPr>
          <p:nvPr/>
        </p:nvSpPr>
        <p:spPr bwMode="auto">
          <a:xfrm>
            <a:off x="7000985" y="4240422"/>
            <a:ext cx="4869256" cy="85057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a:solidFill>
                  <a:schemeClr val="bg1"/>
                </a:solidFill>
                <a:latin typeface="+mj-lt"/>
              </a:rPr>
              <a:t>For lifeguards only for drowning casualties. Give </a:t>
            </a:r>
            <a:r>
              <a:rPr lang="en-GB" altLang="en-US" sz="1600" b="1">
                <a:solidFill>
                  <a:schemeClr val="bg1"/>
                </a:solidFill>
                <a:latin typeface="+mj-lt"/>
              </a:rPr>
              <a:t>5</a:t>
            </a:r>
            <a:r>
              <a:rPr lang="en-GB" altLang="en-US" sz="1600">
                <a:solidFill>
                  <a:schemeClr val="bg1"/>
                </a:solidFill>
                <a:latin typeface="+mj-lt"/>
              </a:rPr>
              <a:t> initial </a:t>
            </a:r>
          </a:p>
          <a:p>
            <a:r>
              <a:rPr lang="en-GB" altLang="en-US" sz="1600">
                <a:solidFill>
                  <a:schemeClr val="bg1"/>
                </a:solidFill>
                <a:latin typeface="+mj-lt"/>
              </a:rPr>
              <a:t>breaths and resuscitate for 1 minute before calling </a:t>
            </a:r>
            <a:r>
              <a:rPr lang="en-GB" altLang="en-US" sz="1600" b="1">
                <a:solidFill>
                  <a:schemeClr val="bg1"/>
                </a:solidFill>
                <a:latin typeface="+mj-lt"/>
              </a:rPr>
              <a:t>999</a:t>
            </a:r>
            <a:r>
              <a:rPr lang="en-GB" altLang="en-US" sz="1600">
                <a:solidFill>
                  <a:schemeClr val="bg1"/>
                </a:solidFill>
                <a:latin typeface="+mj-lt"/>
              </a:rPr>
              <a:t>. </a:t>
            </a:r>
          </a:p>
          <a:p>
            <a:r>
              <a:rPr lang="en-GB" altLang="en-US" sz="1600">
                <a:solidFill>
                  <a:schemeClr val="bg1"/>
                </a:solidFill>
                <a:latin typeface="+mj-lt"/>
              </a:rPr>
              <a:t>Upon your return, continue with CPR (</a:t>
            </a:r>
            <a:r>
              <a:rPr lang="en-GB" altLang="en-US" sz="1600" b="1">
                <a:solidFill>
                  <a:schemeClr val="bg1"/>
                </a:solidFill>
                <a:latin typeface="+mj-lt"/>
              </a:rPr>
              <a:t>30:2</a:t>
            </a:r>
            <a:r>
              <a:rPr lang="en-GB" altLang="en-US" sz="1600">
                <a:solidFill>
                  <a:schemeClr val="bg1"/>
                </a:solidFill>
                <a:latin typeface="+mj-lt"/>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3051-DD8F-1FEA-ACAA-DD575612664F}"/>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4136998-C154-2B31-2DDF-1430F9C3C59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Content Placeholder 4">
            <a:extLst>
              <a:ext uri="{FF2B5EF4-FFF2-40B4-BE49-F238E27FC236}">
                <a16:creationId xmlns:a16="http://schemas.microsoft.com/office/drawing/2014/main" id="{46F24A4D-8B9F-1FEC-A29D-C68747C836CF}"/>
              </a:ext>
            </a:extLst>
          </p:cNvPr>
          <p:cNvSpPr>
            <a:spLocks noGrp="1" noChangeArrowheads="1"/>
          </p:cNvSpPr>
          <p:nvPr>
            <p:ph idx="1"/>
          </p:nvPr>
        </p:nvSpPr>
        <p:spPr>
          <a:xfrm>
            <a:off x="1702266" y="1483821"/>
            <a:ext cx="9798854" cy="3721225"/>
          </a:xfrm>
        </p:spPr>
        <p:txBody>
          <a:bodyPr>
            <a:noAutofit/>
          </a:bodyPr>
          <a:lstStyle/>
          <a:p>
            <a:pPr marL="0" indent="0">
              <a:lnSpc>
                <a:spcPct val="100000"/>
              </a:lnSpc>
              <a:spcBef>
                <a:spcPts val="0"/>
              </a:spcBef>
              <a:buNone/>
            </a:pPr>
            <a:r>
              <a:rPr lang="en-GB" altLang="en-US" sz="2400" b="1">
                <a:solidFill>
                  <a:srgbClr val="008A21"/>
                </a:solidFill>
                <a:latin typeface="Arial" panose="020B0604020202020204" pitchFamily="34" charset="0"/>
                <a:cs typeface="Arial" panose="020B0604020202020204" pitchFamily="34" charset="0"/>
              </a:rPr>
              <a:t>Module 1: </a:t>
            </a:r>
            <a:r>
              <a:rPr lang="en-GB" altLang="en-US" sz="2400" b="0">
                <a:latin typeface="Arial" panose="020B0604020202020204" pitchFamily="34" charset="0"/>
                <a:cs typeface="Arial" panose="020B0604020202020204" pitchFamily="34" charset="0"/>
              </a:rPr>
              <a:t>Be able to assess an emergency situation safely </a:t>
            </a:r>
            <a:br>
              <a:rPr lang="en-GB" altLang="en-US" sz="2400" b="1">
                <a:latin typeface="Arial" panose="020B0604020202020204" pitchFamily="34" charset="0"/>
                <a:cs typeface="Arial" panose="020B0604020202020204" pitchFamily="34" charset="0"/>
              </a:rPr>
            </a:br>
            <a:endParaRPr lang="en-GB" altLang="en-US" sz="2400" b="1">
              <a:latin typeface="Arial" panose="020B0604020202020204" pitchFamily="34" charset="0"/>
              <a:cs typeface="Arial" panose="020B0604020202020204" pitchFamily="34" charset="0"/>
            </a:endParaRPr>
          </a:p>
          <a:p>
            <a:pPr marL="0" indent="0">
              <a:lnSpc>
                <a:spcPct val="100000"/>
              </a:lnSpc>
              <a:spcBef>
                <a:spcPts val="0"/>
              </a:spcBef>
              <a:buNone/>
            </a:pPr>
            <a:endParaRPr lang="en-GB" altLang="en-US" sz="2400" b="1">
              <a:solidFill>
                <a:srgbClr val="008A21"/>
              </a:solidFill>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400" b="1">
                <a:solidFill>
                  <a:srgbClr val="008A21"/>
                </a:solidFill>
                <a:latin typeface="Arial" panose="020B0604020202020204" pitchFamily="34" charset="0"/>
                <a:cs typeface="Arial" panose="020B0604020202020204" pitchFamily="34" charset="0"/>
              </a:rPr>
              <a:t>Module 2: </a:t>
            </a:r>
            <a:r>
              <a:rPr lang="en-GB" altLang="en-US" sz="2400" b="0">
                <a:latin typeface="Arial" panose="020B0604020202020204" pitchFamily="34" charset="0"/>
                <a:cs typeface="Arial" panose="020B0604020202020204" pitchFamily="34" charset="0"/>
              </a:rPr>
              <a:t>Be able to provide first aid to an unresponsive casualty </a:t>
            </a:r>
            <a:br>
              <a:rPr lang="en-GB" altLang="en-US" sz="2400" b="0">
                <a:latin typeface="Arial" panose="020B0604020202020204" pitchFamily="34" charset="0"/>
                <a:cs typeface="Arial" panose="020B0604020202020204" pitchFamily="34" charset="0"/>
              </a:rPr>
            </a:br>
            <a:r>
              <a:rPr lang="en-GB" altLang="en-US" sz="2400" b="0"/>
              <a:t>                  </a:t>
            </a:r>
            <a:r>
              <a:rPr lang="en-GB" altLang="en-US" sz="2400" b="0">
                <a:latin typeface="Arial" panose="020B0604020202020204" pitchFamily="34" charset="0"/>
                <a:cs typeface="Arial" panose="020B0604020202020204" pitchFamily="34" charset="0"/>
              </a:rPr>
              <a:t>who is not breathing normally</a:t>
            </a:r>
            <a:br>
              <a:rPr lang="en-GB" altLang="en-US" sz="2400" b="1">
                <a:latin typeface="Arial" panose="020B0604020202020204" pitchFamily="34" charset="0"/>
                <a:cs typeface="Arial" panose="020B0604020202020204" pitchFamily="34" charset="0"/>
              </a:rPr>
            </a:br>
            <a:endParaRPr lang="en-GB" altLang="en-US" sz="2400" b="1">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400" b="1">
                <a:solidFill>
                  <a:srgbClr val="008A21"/>
                </a:solidFill>
                <a:latin typeface="Arial" panose="020B0604020202020204" pitchFamily="34" charset="0"/>
                <a:cs typeface="Arial" panose="020B0604020202020204" pitchFamily="34" charset="0"/>
              </a:rPr>
              <a:t>Module 3: </a:t>
            </a:r>
            <a:r>
              <a:rPr lang="en-GB" altLang="en-US" sz="2400" b="0">
                <a:latin typeface="Arial" panose="020B0604020202020204" pitchFamily="34" charset="0"/>
                <a:cs typeface="Arial" panose="020B0604020202020204" pitchFamily="34" charset="0"/>
              </a:rPr>
              <a:t>Be able to provide first aid to an unresponsive casualty who     </a:t>
            </a:r>
          </a:p>
          <a:p>
            <a:pPr marL="0" indent="0">
              <a:lnSpc>
                <a:spcPct val="100000"/>
              </a:lnSpc>
              <a:spcBef>
                <a:spcPts val="0"/>
              </a:spcBef>
              <a:buNone/>
            </a:pPr>
            <a:r>
              <a:rPr lang="en-GB" altLang="en-US" sz="2400" b="0"/>
              <a:t>                  </a:t>
            </a:r>
            <a:r>
              <a:rPr lang="en-GB" altLang="en-US" sz="2400" b="0">
                <a:latin typeface="Arial" panose="020B0604020202020204" pitchFamily="34" charset="0"/>
                <a:cs typeface="Arial" panose="020B0604020202020204" pitchFamily="34" charset="0"/>
              </a:rPr>
              <a:t>is breathing normally. </a:t>
            </a:r>
            <a:endParaRPr lang="en-GB" altLang="en-US" sz="2400" b="1">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5338ACA-B61F-2851-5085-6BD3BCDA20E5}"/>
              </a:ext>
            </a:extLst>
          </p:cNvPr>
          <p:cNvSpPr txBox="1"/>
          <p:nvPr/>
        </p:nvSpPr>
        <p:spPr>
          <a:xfrm>
            <a:off x="766762" y="363838"/>
            <a:ext cx="110176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Learning outcomes</a:t>
            </a:r>
          </a:p>
        </p:txBody>
      </p:sp>
      <p:grpSp>
        <p:nvGrpSpPr>
          <p:cNvPr id="6" name="Group 5">
            <a:extLst>
              <a:ext uri="{FF2B5EF4-FFF2-40B4-BE49-F238E27FC236}">
                <a16:creationId xmlns:a16="http://schemas.microsoft.com/office/drawing/2014/main" id="{F6DDC3DE-60F9-2E41-81DA-5B1245609298}"/>
              </a:ext>
            </a:extLst>
          </p:cNvPr>
          <p:cNvGrpSpPr/>
          <p:nvPr/>
        </p:nvGrpSpPr>
        <p:grpSpPr>
          <a:xfrm>
            <a:off x="766763" y="1403077"/>
            <a:ext cx="838899" cy="838899"/>
            <a:chOff x="863367" y="2183253"/>
            <a:chExt cx="838899" cy="838899"/>
          </a:xfrm>
        </p:grpSpPr>
        <p:sp>
          <p:nvSpPr>
            <p:cNvPr id="5" name="Oval 4">
              <a:hlinkClick r:id="rId4" action="ppaction://hlinksldjump"/>
              <a:extLst>
                <a:ext uri="{FF2B5EF4-FFF2-40B4-BE49-F238E27FC236}">
                  <a16:creationId xmlns:a16="http://schemas.microsoft.com/office/drawing/2014/main" id="{3A31D5F1-E66A-2F50-5BD5-339990242A09}"/>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Bullseye with solid fill">
              <a:extLst>
                <a:ext uri="{FF2B5EF4-FFF2-40B4-BE49-F238E27FC236}">
                  <a16:creationId xmlns:a16="http://schemas.microsoft.com/office/drawing/2014/main" id="{F7FFF19F-180B-D374-57DF-FBF6680BFD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17" name="Group 16">
            <a:extLst>
              <a:ext uri="{FF2B5EF4-FFF2-40B4-BE49-F238E27FC236}">
                <a16:creationId xmlns:a16="http://schemas.microsoft.com/office/drawing/2014/main" id="{44637AD9-6E2A-1D9D-EE26-908368E7B573}"/>
              </a:ext>
            </a:extLst>
          </p:cNvPr>
          <p:cNvGrpSpPr/>
          <p:nvPr/>
        </p:nvGrpSpPr>
        <p:grpSpPr>
          <a:xfrm>
            <a:off x="766763" y="2418286"/>
            <a:ext cx="838899" cy="838899"/>
            <a:chOff x="863367" y="2183253"/>
            <a:chExt cx="838899" cy="838899"/>
          </a:xfrm>
        </p:grpSpPr>
        <p:sp>
          <p:nvSpPr>
            <p:cNvPr id="19" name="Oval 18">
              <a:extLst>
                <a:ext uri="{FF2B5EF4-FFF2-40B4-BE49-F238E27FC236}">
                  <a16:creationId xmlns:a16="http://schemas.microsoft.com/office/drawing/2014/main" id="{0E19DE44-774F-7E9A-A48E-5ACB993908CE}"/>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Bullseye with solid fill">
              <a:hlinkClick r:id="rId7" action="ppaction://hlinksldjump"/>
              <a:extLst>
                <a:ext uri="{FF2B5EF4-FFF2-40B4-BE49-F238E27FC236}">
                  <a16:creationId xmlns:a16="http://schemas.microsoft.com/office/drawing/2014/main" id="{7A5DE2FD-32F2-3C3A-95E8-96B0746D85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21" name="Group 20">
            <a:extLst>
              <a:ext uri="{FF2B5EF4-FFF2-40B4-BE49-F238E27FC236}">
                <a16:creationId xmlns:a16="http://schemas.microsoft.com/office/drawing/2014/main" id="{85E7D9B4-F896-C7C3-8660-519577EF978D}"/>
              </a:ext>
            </a:extLst>
          </p:cNvPr>
          <p:cNvGrpSpPr/>
          <p:nvPr/>
        </p:nvGrpSpPr>
        <p:grpSpPr>
          <a:xfrm>
            <a:off x="766763" y="3648159"/>
            <a:ext cx="838899" cy="838899"/>
            <a:chOff x="863367" y="2183253"/>
            <a:chExt cx="838899" cy="838899"/>
          </a:xfrm>
        </p:grpSpPr>
        <p:sp>
          <p:nvSpPr>
            <p:cNvPr id="22" name="Oval 21">
              <a:extLst>
                <a:ext uri="{FF2B5EF4-FFF2-40B4-BE49-F238E27FC236}">
                  <a16:creationId xmlns:a16="http://schemas.microsoft.com/office/drawing/2014/main" id="{091D8A9E-5661-0615-3C3F-FF09C7375E6E}"/>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Bullseye with solid fill">
              <a:hlinkClick r:id="rId8" action="ppaction://hlinksldjump"/>
              <a:extLst>
                <a:ext uri="{FF2B5EF4-FFF2-40B4-BE49-F238E27FC236}">
                  <a16:creationId xmlns:a16="http://schemas.microsoft.com/office/drawing/2014/main" id="{5CA387F2-3CB0-7D05-4688-60D07C98E66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spTree>
    <p:extLst>
      <p:ext uri="{BB962C8B-B14F-4D97-AF65-F5344CB8AC3E}">
        <p14:creationId xmlns:p14="http://schemas.microsoft.com/office/powerpoint/2010/main" val="550614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3E670-BDAC-68E2-3DD1-A7F354751E03}"/>
              </a:ext>
            </a:extLst>
          </p:cNvPr>
          <p:cNvSpPr/>
          <p:nvPr/>
        </p:nvSpPr>
        <p:spPr>
          <a:xfrm>
            <a:off x="-686499" y="3193135"/>
            <a:ext cx="13564997" cy="1325563"/>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8737B825-74DA-D10B-0AFE-A6B6A33F467D}"/>
              </a:ext>
            </a:extLst>
          </p:cNvPr>
          <p:cNvSpPr>
            <a:spLocks noGrp="1"/>
          </p:cNvSpPr>
          <p:nvPr>
            <p:ph type="title"/>
          </p:nvPr>
        </p:nvSpPr>
        <p:spPr>
          <a:xfrm>
            <a:off x="1704110" y="365125"/>
            <a:ext cx="9649690" cy="1325563"/>
          </a:xfrm>
        </p:spPr>
        <p:txBody>
          <a:bodyPr>
            <a:normAutofit/>
          </a:bodyPr>
          <a:lstStyle/>
          <a:p>
            <a:r>
              <a:rPr lang="en-GB" sz="4000" b="1">
                <a:latin typeface="Arial" panose="020B0604020202020204" pitchFamily="34" charset="0"/>
                <a:cs typeface="Arial" panose="020B0604020202020204" pitchFamily="34" charset="0"/>
              </a:rPr>
              <a:t>CPR – practical demonstration</a:t>
            </a:r>
          </a:p>
        </p:txBody>
      </p:sp>
      <p:sp>
        <p:nvSpPr>
          <p:cNvPr id="9" name="Content Placeholder 8">
            <a:extLst>
              <a:ext uri="{FF2B5EF4-FFF2-40B4-BE49-F238E27FC236}">
                <a16:creationId xmlns:a16="http://schemas.microsoft.com/office/drawing/2014/main" id="{B8F8D7DC-4074-B851-D0C4-5E3E319E82BD}"/>
              </a:ext>
            </a:extLst>
          </p:cNvPr>
          <p:cNvSpPr>
            <a:spLocks noGrp="1"/>
          </p:cNvSpPr>
          <p:nvPr>
            <p:ph idx="1"/>
          </p:nvPr>
        </p:nvSpPr>
        <p:spPr>
          <a:xfrm>
            <a:off x="838200" y="1669807"/>
            <a:ext cx="10515600" cy="4351338"/>
          </a:xfrm>
        </p:spPr>
        <p:txBody>
          <a:bodyPr/>
          <a:lstStyle/>
          <a:p>
            <a:pPr marL="0" indent="0">
              <a:buNone/>
            </a:pPr>
            <a:r>
              <a:rPr lang="en-GB" sz="2400">
                <a:latin typeface="Arial" panose="020B0604020202020204" pitchFamily="34" charset="0"/>
                <a:cs typeface="Arial" panose="020B0604020202020204" pitchFamily="34" charset="0"/>
              </a:rPr>
              <a:t>You must be able to carry out a </a:t>
            </a:r>
            <a:r>
              <a:rPr lang="en-GB" sz="2400" b="1">
                <a:latin typeface="Arial" panose="020B0604020202020204" pitchFamily="34" charset="0"/>
                <a:cs typeface="Arial" panose="020B0604020202020204" pitchFamily="34" charset="0"/>
              </a:rPr>
              <a:t>practical demonstration</a:t>
            </a:r>
            <a:r>
              <a:rPr lang="en-GB" sz="2400">
                <a:latin typeface="Arial" panose="020B0604020202020204" pitchFamily="34" charset="0"/>
                <a:cs typeface="Arial" panose="020B0604020202020204" pitchFamily="34" charset="0"/>
              </a:rPr>
              <a:t> of CPR on </a:t>
            </a:r>
          </a:p>
          <a:p>
            <a:pPr marL="0" indent="0">
              <a:buNone/>
            </a:pPr>
            <a:r>
              <a:rPr lang="en-GB" sz="2400">
                <a:latin typeface="Arial" panose="020B0604020202020204" pitchFamily="34" charset="0"/>
                <a:cs typeface="Arial" panose="020B0604020202020204" pitchFamily="34" charset="0"/>
              </a:rPr>
              <a:t>an adult manakin </a:t>
            </a:r>
          </a:p>
          <a:p>
            <a:pPr marL="0" indent="0">
              <a:buNone/>
            </a:pPr>
            <a:endParaRPr lang="en-GB" sz="2400">
              <a:latin typeface="Arial" panose="020B0604020202020204" pitchFamily="34" charset="0"/>
              <a:cs typeface="Arial" panose="020B0604020202020204" pitchFamily="34" charset="0"/>
            </a:endParaRPr>
          </a:p>
          <a:p>
            <a:pPr marL="457200" lvl="1" indent="0">
              <a:buNone/>
            </a:pPr>
            <a:endParaRPr lang="en-GB">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demonstration must show correct technique, positioning, compression depth and rate, effective rescue breaths and use of an AED where appropriate.</a:t>
            </a:r>
          </a:p>
          <a:p>
            <a:pPr marL="0" indent="0">
              <a:buNone/>
            </a:pPr>
            <a:endParaRPr lang="en-GB"/>
          </a:p>
        </p:txBody>
      </p:sp>
      <p:pic>
        <p:nvPicPr>
          <p:cNvPr id="3" name="Picture 2">
            <a:extLst>
              <a:ext uri="{FF2B5EF4-FFF2-40B4-BE49-F238E27FC236}">
                <a16:creationId xmlns:a16="http://schemas.microsoft.com/office/drawing/2014/main" id="{14C45B0A-4004-6C19-D916-4770AE092BA2}"/>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61959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313346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834F98B4-29F5-4D48-9D1A-44CBE0F5B7E2}"/>
              </a:ext>
            </a:extLst>
          </p:cNvPr>
          <p:cNvSpPr>
            <a:spLocks noGrp="1"/>
          </p:cNvSpPr>
          <p:nvPr>
            <p:ph type="title"/>
          </p:nvPr>
        </p:nvSpPr>
        <p:spPr>
          <a:xfrm>
            <a:off x="928255" y="362015"/>
            <a:ext cx="10681854" cy="868361"/>
          </a:xfrm>
        </p:spPr>
        <p:txBody>
          <a:bodyPr>
            <a:normAutofit/>
          </a:bodyPr>
          <a:lstStyle/>
          <a:p>
            <a:r>
              <a:rPr lang="en-GB" altLang="en-US">
                <a:latin typeface="Arial" panose="020B0604020202020204" pitchFamily="34" charset="0"/>
                <a:cs typeface="Arial" panose="020B0604020202020204" pitchFamily="34" charset="0"/>
              </a:rPr>
              <a:t>Automated external defibrillator (AED)</a:t>
            </a:r>
          </a:p>
        </p:txBody>
      </p:sp>
      <p:sp>
        <p:nvSpPr>
          <p:cNvPr id="184322" name="Content Placeholder 2">
            <a:extLst>
              <a:ext uri="{FF2B5EF4-FFF2-40B4-BE49-F238E27FC236}">
                <a16:creationId xmlns:a16="http://schemas.microsoft.com/office/drawing/2014/main" id="{04B693CF-AE57-4EE2-95C6-DA287E190314}"/>
              </a:ext>
            </a:extLst>
          </p:cNvPr>
          <p:cNvSpPr>
            <a:spLocks noGrp="1"/>
          </p:cNvSpPr>
          <p:nvPr>
            <p:ph idx="1"/>
          </p:nvPr>
        </p:nvSpPr>
        <p:spPr bwMode="auto">
          <a:xfrm>
            <a:off x="838201" y="2964440"/>
            <a:ext cx="8654030" cy="1191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GB" altLang="en-US" sz="2400">
                <a:latin typeface="Arial" panose="020B0604020202020204" pitchFamily="34" charset="0"/>
                <a:cs typeface="Arial" panose="020B0604020202020204" pitchFamily="34" charset="0"/>
              </a:rPr>
              <a:t>Follow the adult basic life support sequence. If the AED is not available immediately, commence CPR prior to it arriving.</a:t>
            </a:r>
          </a:p>
        </p:txBody>
      </p:sp>
      <p:grpSp>
        <p:nvGrpSpPr>
          <p:cNvPr id="2" name="Group 1">
            <a:extLst>
              <a:ext uri="{FF2B5EF4-FFF2-40B4-BE49-F238E27FC236}">
                <a16:creationId xmlns:a16="http://schemas.microsoft.com/office/drawing/2014/main" id="{98AA3C73-C39A-4100-4A61-B11949C1C3A3}"/>
              </a:ext>
            </a:extLst>
          </p:cNvPr>
          <p:cNvGrpSpPr/>
          <p:nvPr/>
        </p:nvGrpSpPr>
        <p:grpSpPr>
          <a:xfrm>
            <a:off x="838201" y="1380190"/>
            <a:ext cx="10596580" cy="1252095"/>
            <a:chOff x="838201" y="1630976"/>
            <a:chExt cx="10596580" cy="1252095"/>
          </a:xfrm>
        </p:grpSpPr>
        <p:sp>
          <p:nvSpPr>
            <p:cNvPr id="4" name="Rounded Rectangle 60">
              <a:extLst>
                <a:ext uri="{FF2B5EF4-FFF2-40B4-BE49-F238E27FC236}">
                  <a16:creationId xmlns:a16="http://schemas.microsoft.com/office/drawing/2014/main" id="{8CFA61AE-5C74-0F3E-1E11-4A649FFFEE64}"/>
                </a:ext>
              </a:extLst>
            </p:cNvPr>
            <p:cNvSpPr>
              <a:spLocks noChangeArrowheads="1"/>
            </p:cNvSpPr>
            <p:nvPr/>
          </p:nvSpPr>
          <p:spPr bwMode="auto">
            <a:xfrm>
              <a:off x="838201" y="1827961"/>
              <a:ext cx="10335108" cy="998935"/>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5" name="Rounded Rectangle 8">
              <a:extLst>
                <a:ext uri="{FF2B5EF4-FFF2-40B4-BE49-F238E27FC236}">
                  <a16:creationId xmlns:a16="http://schemas.microsoft.com/office/drawing/2014/main" id="{2F6008E2-2879-8F3D-E4C1-B71519523690}"/>
                </a:ext>
              </a:extLst>
            </p:cNvPr>
            <p:cNvSpPr/>
            <p:nvPr/>
          </p:nvSpPr>
          <p:spPr>
            <a:xfrm>
              <a:off x="919181" y="1869492"/>
              <a:ext cx="10515600" cy="101357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r>
                <a:rPr lang="en-GB" altLang="en-US" sz="2400" b="1">
                  <a:latin typeface="Arial" panose="020B0604020202020204" pitchFamily="34" charset="0"/>
                  <a:cs typeface="Arial" panose="020B0604020202020204" pitchFamily="34" charset="0"/>
                </a:rPr>
                <a:t>An automated external defibrillator (AED) is used in conjunction </a:t>
              </a:r>
              <a:br>
                <a:rPr lang="en-GB" altLang="en-US" sz="2400" b="1">
                  <a:latin typeface="Arial" panose="020B0604020202020204" pitchFamily="34" charset="0"/>
                  <a:cs typeface="Arial" panose="020B0604020202020204" pitchFamily="34" charset="0"/>
                </a:rPr>
              </a:br>
              <a:r>
                <a:rPr lang="en-GB" altLang="en-US" sz="2400" b="1">
                  <a:latin typeface="Arial" panose="020B0604020202020204" pitchFamily="34" charset="0"/>
                  <a:cs typeface="Arial" panose="020B0604020202020204" pitchFamily="34" charset="0"/>
                </a:rPr>
                <a:t>with CPR</a:t>
              </a:r>
            </a:p>
          </p:txBody>
        </p:sp>
        <p:grpSp>
          <p:nvGrpSpPr>
            <p:cNvPr id="6" name="Group 63">
              <a:extLst>
                <a:ext uri="{FF2B5EF4-FFF2-40B4-BE49-F238E27FC236}">
                  <a16:creationId xmlns:a16="http://schemas.microsoft.com/office/drawing/2014/main" id="{9FFBAB14-7832-5582-891A-6651415DBF3B}"/>
                </a:ext>
              </a:extLst>
            </p:cNvPr>
            <p:cNvGrpSpPr>
              <a:grpSpLocks/>
            </p:cNvGrpSpPr>
            <p:nvPr/>
          </p:nvGrpSpPr>
          <p:grpSpPr bwMode="auto">
            <a:xfrm>
              <a:off x="10556086" y="1630976"/>
              <a:ext cx="790575" cy="657225"/>
              <a:chOff x="1682019" y="4399307"/>
              <a:chExt cx="792000" cy="658801"/>
            </a:xfrm>
            <a:solidFill>
              <a:srgbClr val="008A21"/>
            </a:solidFill>
          </p:grpSpPr>
          <p:sp>
            <p:nvSpPr>
              <p:cNvPr id="7" name="Oval 6">
                <a:extLst>
                  <a:ext uri="{FF2B5EF4-FFF2-40B4-BE49-F238E27FC236}">
                    <a16:creationId xmlns:a16="http://schemas.microsoft.com/office/drawing/2014/main" id="{06A98384-4B65-F762-3A59-58874CC8154E}"/>
                  </a:ext>
                </a:extLst>
              </p:cNvPr>
              <p:cNvSpPr/>
              <p:nvPr/>
            </p:nvSpPr>
            <p:spPr>
              <a:xfrm>
                <a:off x="1682019" y="4399307"/>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8" name="Picture 65" descr="A close up of a logo&#10;&#10;Description automatically generated">
                <a:extLst>
                  <a:ext uri="{FF2B5EF4-FFF2-40B4-BE49-F238E27FC236}">
                    <a16:creationId xmlns:a16="http://schemas.microsoft.com/office/drawing/2014/main" id="{46E12D8C-FC65-DE24-8E04-5A135DBD8D15}"/>
                  </a:ext>
                </a:extLst>
              </p:cNvPr>
              <p:cNvPicPr>
                <a:picLocks noChangeAspect="1" noChangeArrowheads="1"/>
              </p:cNvPicPr>
              <p:nvPr/>
            </p:nvPicPr>
            <p:blipFill>
              <a:blip r:embed="rId3"/>
              <a:srcRect/>
              <a:stretch>
                <a:fillRect/>
              </a:stretch>
            </p:blipFill>
            <p:spPr bwMode="auto">
              <a:xfrm>
                <a:off x="1816075" y="4536341"/>
                <a:ext cx="538192" cy="384731"/>
              </a:xfrm>
              <a:prstGeom prst="rect">
                <a:avLst/>
              </a:prstGeom>
              <a:grpFill/>
              <a:ln>
                <a:noFill/>
              </a:ln>
            </p:spPr>
          </p:pic>
        </p:grpSp>
      </p:grpSp>
      <p:sp>
        <p:nvSpPr>
          <p:cNvPr id="9" name="Freeform: Shape 8">
            <a:extLst>
              <a:ext uri="{FF2B5EF4-FFF2-40B4-BE49-F238E27FC236}">
                <a16:creationId xmlns:a16="http://schemas.microsoft.com/office/drawing/2014/main" id="{C80D604C-1DC0-3E23-DFC4-7806CF540FC6}"/>
              </a:ext>
            </a:extLst>
          </p:cNvPr>
          <p:cNvSpPr/>
          <p:nvPr/>
        </p:nvSpPr>
        <p:spPr>
          <a:xfrm flipH="1">
            <a:off x="-1710610" y="3428999"/>
            <a:ext cx="18181696" cy="275768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BC4DCEA-4369-437E-AD94-E2D781AB0C7B}"/>
              </a:ext>
            </a:extLst>
          </p:cNvPr>
          <p:cNvSpPr>
            <a:spLocks noGrp="1"/>
          </p:cNvSpPr>
          <p:nvPr>
            <p:ph type="title"/>
          </p:nvPr>
        </p:nvSpPr>
        <p:spPr>
          <a:xfrm>
            <a:off x="891983" y="219679"/>
            <a:ext cx="10953014" cy="922338"/>
          </a:xfrm>
        </p:spPr>
        <p:txBody>
          <a:bodyPr>
            <a:normAutofit fontScale="90000"/>
          </a:bodyPr>
          <a:lstStyle/>
          <a:p>
            <a:r>
              <a:rPr lang="en-GB" altLang="en-US">
                <a:latin typeface="Arial" panose="020B0604020202020204" pitchFamily="34" charset="0"/>
                <a:cs typeface="Arial" panose="020B0604020202020204" pitchFamily="34" charset="0"/>
              </a:rPr>
              <a:t>Automated external defibrillator (</a:t>
            </a:r>
            <a:r>
              <a:rPr lang="en-GB" altLang="en-US"/>
              <a:t>AED) (cont.)</a:t>
            </a:r>
          </a:p>
        </p:txBody>
      </p:sp>
      <p:sp>
        <p:nvSpPr>
          <p:cNvPr id="186370" name="Content Placeholder 2">
            <a:extLst>
              <a:ext uri="{FF2B5EF4-FFF2-40B4-BE49-F238E27FC236}">
                <a16:creationId xmlns:a16="http://schemas.microsoft.com/office/drawing/2014/main" id="{64820DBE-1798-4F75-AC9E-7D850105D6DD}"/>
              </a:ext>
            </a:extLst>
          </p:cNvPr>
          <p:cNvSpPr>
            <a:spLocks noGrp="1"/>
          </p:cNvSpPr>
          <p:nvPr>
            <p:ph idx="1"/>
          </p:nvPr>
        </p:nvSpPr>
        <p:spPr bwMode="auto">
          <a:xfrm>
            <a:off x="891983" y="1276279"/>
            <a:ext cx="7864069" cy="51228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defRPr/>
            </a:pPr>
            <a:r>
              <a:rPr lang="en-GB" sz="2000" b="1">
                <a:latin typeface="Arial" panose="020B0604020202020204" pitchFamily="34" charset="0"/>
                <a:ea typeface="ＭＳ Ｐゴシック" pitchFamily="34" charset="-128"/>
                <a:cs typeface="Arial" panose="020B0604020202020204" pitchFamily="34" charset="0"/>
              </a:rPr>
              <a:t>Once the AED arrives:</a:t>
            </a:r>
          </a:p>
          <a:p>
            <a:pPr>
              <a:defRPr/>
            </a:pPr>
            <a:r>
              <a:rPr lang="en-GB" sz="2000">
                <a:latin typeface="Arial" panose="020B0604020202020204" pitchFamily="34" charset="0"/>
                <a:ea typeface="ＭＳ Ｐゴシック" pitchFamily="34" charset="-128"/>
                <a:cs typeface="Arial" panose="020B0604020202020204" pitchFamily="34" charset="0"/>
              </a:rPr>
              <a:t>if more than one rescuer is present, continue CPR while the AED is switched on. If you are alone, stop CPR and switch on the AED</a:t>
            </a:r>
          </a:p>
          <a:p>
            <a:pPr>
              <a:defRPr/>
            </a:pPr>
            <a:r>
              <a:rPr lang="en-GB" sz="2000">
                <a:latin typeface="Arial" panose="020B0604020202020204" pitchFamily="34" charset="0"/>
                <a:ea typeface="ＭＳ Ｐゴシック" pitchFamily="34" charset="-128"/>
                <a:cs typeface="Arial" panose="020B0604020202020204" pitchFamily="34" charset="0"/>
              </a:rPr>
              <a:t>follow the voice and or visual prompts</a:t>
            </a:r>
          </a:p>
          <a:p>
            <a:pPr>
              <a:defRPr/>
            </a:pPr>
            <a:r>
              <a:rPr lang="en-GB" sz="2000">
                <a:latin typeface="Arial" panose="020B0604020202020204" pitchFamily="34" charset="0"/>
                <a:ea typeface="ＭＳ Ｐゴシック" pitchFamily="34" charset="-128"/>
                <a:cs typeface="Arial" panose="020B0604020202020204" pitchFamily="34" charset="0"/>
              </a:rPr>
              <a:t>attach the electrode pads to the casualty</a:t>
            </a:r>
            <a:r>
              <a:rPr lang="en-GB" altLang="en-US" sz="2000">
                <a:latin typeface="Arial" panose="020B0604020202020204" pitchFamily="34" charset="0"/>
                <a:ea typeface="ＭＳ Ｐゴシック" pitchFamily="34" charset="-128"/>
                <a:cs typeface="Arial" panose="020B0604020202020204" pitchFamily="34" charset="0"/>
              </a:rPr>
              <a:t>’</a:t>
            </a:r>
            <a:r>
              <a:rPr lang="en-GB" sz="2000">
                <a:latin typeface="Arial" panose="020B0604020202020204" pitchFamily="34" charset="0"/>
                <a:ea typeface="ＭＳ Ｐゴシック" pitchFamily="34" charset="-128"/>
                <a:cs typeface="Arial" panose="020B0604020202020204" pitchFamily="34" charset="0"/>
              </a:rPr>
              <a:t>s bare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chest, ensuring the positioning of the pads as per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the instructions given</a:t>
            </a:r>
          </a:p>
          <a:p>
            <a:pPr>
              <a:defRPr/>
            </a:pPr>
            <a:r>
              <a:rPr lang="en-GB" sz="2000">
                <a:latin typeface="Arial" panose="020B0604020202020204" pitchFamily="34" charset="0"/>
                <a:ea typeface="ＭＳ Ｐゴシック" pitchFamily="34" charset="-128"/>
                <a:cs typeface="Arial" panose="020B0604020202020204" pitchFamily="34" charset="0"/>
              </a:rPr>
              <a:t>ensure that nobody touches the casualty while </a:t>
            </a:r>
            <a:br>
              <a:rPr lang="en-GB" sz="2000">
                <a:latin typeface="Arial" panose="020B0604020202020204" pitchFamily="34" charset="0"/>
                <a:ea typeface="ＭＳ Ｐゴシック" pitchFamily="34" charset="-128"/>
                <a:cs typeface="Arial" panose="020B0604020202020204" pitchFamily="34" charset="0"/>
              </a:rPr>
            </a:br>
            <a:r>
              <a:rPr lang="en-GB" sz="2000">
                <a:latin typeface="Arial" panose="020B0604020202020204" pitchFamily="34" charset="0"/>
                <a:ea typeface="ＭＳ Ｐゴシック" pitchFamily="34" charset="-128"/>
                <a:cs typeface="Arial" panose="020B0604020202020204" pitchFamily="34" charset="0"/>
              </a:rPr>
              <a:t>the AED is analysing the heart rhythm</a:t>
            </a:r>
          </a:p>
        </p:txBody>
      </p:sp>
      <p:pic>
        <p:nvPicPr>
          <p:cNvPr id="5122" name="Picture 2" descr="P:\Powerpoints\New FAW\Images used in presentation\AED 2.jpg">
            <a:extLst>
              <a:ext uri="{FF2B5EF4-FFF2-40B4-BE49-F238E27FC236}">
                <a16:creationId xmlns:a16="http://schemas.microsoft.com/office/drawing/2014/main" id="{430EF4C3-C8E0-40A9-9D7A-BD3AAFE005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929255" y="1094748"/>
            <a:ext cx="2722418" cy="2742962"/>
          </a:xfrm>
          <a:prstGeom prst="ellipse">
            <a:avLst/>
          </a:prstGeom>
          <a:solidFill>
            <a:srgbClr val="FF0000"/>
          </a:solidFill>
          <a:ln w="57150">
            <a:solidFill>
              <a:srgbClr val="FF0000"/>
            </a:solidFill>
          </a:ln>
        </p:spPr>
      </p:pic>
      <p:sp>
        <p:nvSpPr>
          <p:cNvPr id="120842" name="TextBox 6">
            <a:extLst>
              <a:ext uri="{FF2B5EF4-FFF2-40B4-BE49-F238E27FC236}">
                <a16:creationId xmlns:a16="http://schemas.microsoft.com/office/drawing/2014/main" id="{802007E7-36D1-4BC2-9B17-01F5E51F1C5E}"/>
              </a:ext>
            </a:extLst>
          </p:cNvPr>
          <p:cNvSpPr>
            <a:spLocks noChangeArrowheads="1"/>
          </p:cNvSpPr>
          <p:nvPr/>
        </p:nvSpPr>
        <p:spPr bwMode="auto">
          <a:xfrm>
            <a:off x="891983" y="4629972"/>
            <a:ext cx="7559290" cy="1123712"/>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t>Look for signs of a pacemaker or piercings. If visible, ensure that the pads are kept clear of them. Medication patches should be removed and skin wiped dry before pads are placed.</a:t>
            </a:r>
            <a:endParaRPr lang="en-GB" altLang="en-US" sz="1800" b="1">
              <a:cs typeface="Arial" panose="020B0604020202020204" pitchFamily="34" charset="0"/>
            </a:endParaRPr>
          </a:p>
        </p:txBody>
      </p:sp>
      <p:sp>
        <p:nvSpPr>
          <p:cNvPr id="120840" name="TextBox 6">
            <a:extLst>
              <a:ext uri="{FF2B5EF4-FFF2-40B4-BE49-F238E27FC236}">
                <a16:creationId xmlns:a16="http://schemas.microsoft.com/office/drawing/2014/main" id="{EAAE5ADC-B6E3-472B-9EAF-6797E92FEFA6}"/>
              </a:ext>
            </a:extLst>
          </p:cNvPr>
          <p:cNvSpPr>
            <a:spLocks noChangeArrowheads="1"/>
          </p:cNvSpPr>
          <p:nvPr/>
        </p:nvSpPr>
        <p:spPr bwMode="auto">
          <a:xfrm>
            <a:off x="8853033" y="3958503"/>
            <a:ext cx="2798639" cy="1804749"/>
          </a:xfrm>
          <a:prstGeom prst="roundRect">
            <a:avLst>
              <a:gd name="adj" fmla="val 16667"/>
            </a:avLst>
          </a:prstGeom>
          <a:solidFill>
            <a:srgbClr val="FF0000"/>
          </a:solidFill>
          <a:ln w="38100">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b="1">
                <a:solidFill>
                  <a:schemeClr val="bg1"/>
                </a:solidFill>
              </a:rPr>
              <a:t>There is no need to</a:t>
            </a:r>
          </a:p>
          <a:p>
            <a:r>
              <a:rPr lang="en-GB" b="1">
                <a:solidFill>
                  <a:schemeClr val="bg1"/>
                </a:solidFill>
              </a:rPr>
              <a:t>shave the chest unless it will affect the pads sticking to the skin.</a:t>
            </a:r>
            <a:endParaRPr lang="en-GB" altLang="en-US" sz="1800" b="1">
              <a:solidFill>
                <a:schemeClr val="bg1"/>
              </a:solidFill>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ching out to a person lying on the ground&#10;&#10;AI-generated content may be incorrect.">
            <a:extLst>
              <a:ext uri="{FF2B5EF4-FFF2-40B4-BE49-F238E27FC236}">
                <a16:creationId xmlns:a16="http://schemas.microsoft.com/office/drawing/2014/main" id="{079C269B-6D46-DF14-4794-7F2D2D97BF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156864" y="2145260"/>
            <a:ext cx="4135582" cy="3992302"/>
          </a:xfrm>
          <a:prstGeom prst="rect">
            <a:avLst/>
          </a:prstGeom>
        </p:spPr>
      </p:pic>
      <p:sp>
        <p:nvSpPr>
          <p:cNvPr id="121858" name="Title 1">
            <a:extLst>
              <a:ext uri="{FF2B5EF4-FFF2-40B4-BE49-F238E27FC236}">
                <a16:creationId xmlns:a16="http://schemas.microsoft.com/office/drawing/2014/main" id="{46B6FC6B-8D72-4BF5-ABF2-C423015267AE}"/>
              </a:ext>
            </a:extLst>
          </p:cNvPr>
          <p:cNvSpPr>
            <a:spLocks noGrp="1"/>
          </p:cNvSpPr>
          <p:nvPr>
            <p:ph type="title"/>
          </p:nvPr>
        </p:nvSpPr>
        <p:spPr>
          <a:xfrm>
            <a:off x="886690" y="237566"/>
            <a:ext cx="10120745" cy="924232"/>
          </a:xfrm>
        </p:spPr>
        <p:txBody>
          <a:bodyPr>
            <a:normAutofit fontScale="90000"/>
          </a:bodyPr>
          <a:lstStyle/>
          <a:p>
            <a:r>
              <a:rPr lang="en-GB" altLang="en-US"/>
              <a:t>Automated external defibrillator (AED) (cont.)</a:t>
            </a:r>
          </a:p>
        </p:txBody>
      </p:sp>
      <p:sp>
        <p:nvSpPr>
          <p:cNvPr id="188418" name="Content Placeholder 2">
            <a:extLst>
              <a:ext uri="{FF2B5EF4-FFF2-40B4-BE49-F238E27FC236}">
                <a16:creationId xmlns:a16="http://schemas.microsoft.com/office/drawing/2014/main" id="{D6C47B96-88DB-4C4D-A2A1-D2B078B1FC76}"/>
              </a:ext>
            </a:extLst>
          </p:cNvPr>
          <p:cNvSpPr>
            <a:spLocks noGrp="1"/>
          </p:cNvSpPr>
          <p:nvPr>
            <p:ph idx="1"/>
          </p:nvPr>
        </p:nvSpPr>
        <p:spPr bwMode="auto">
          <a:xfrm>
            <a:off x="886691" y="1921434"/>
            <a:ext cx="9294511" cy="469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2000">
                <a:latin typeface="Arial" panose="020B0604020202020204" pitchFamily="34" charset="0"/>
                <a:cs typeface="Arial" panose="020B0604020202020204" pitchFamily="34" charset="0"/>
              </a:rPr>
              <a:t>Ensure that nobody is in contact with the casualty and give clear instructions for everyone to </a:t>
            </a:r>
            <a:r>
              <a:rPr lang="en-GB" altLang="en-US" sz="2000" b="1">
                <a:solidFill>
                  <a:srgbClr val="FF0000"/>
                </a:solidFill>
                <a:latin typeface="Arial" panose="020B0604020202020204" pitchFamily="34" charset="0"/>
                <a:cs typeface="Arial" panose="020B0604020202020204" pitchFamily="34" charset="0"/>
              </a:rPr>
              <a:t>‘stand clear’</a:t>
            </a:r>
          </a:p>
          <a:p>
            <a:r>
              <a:rPr lang="en-GB" altLang="en-US" sz="2000">
                <a:latin typeface="Arial" panose="020B0604020202020204" pitchFamily="34" charset="0"/>
                <a:cs typeface="Arial" panose="020B0604020202020204" pitchFamily="34" charset="0"/>
              </a:rPr>
              <a:t>Press the shock button as directed (fully-automatic AEDs will </a:t>
            </a:r>
            <a:br>
              <a:rPr lang="en-GB" altLang="en-US" sz="2000">
                <a:latin typeface="Arial" panose="020B0604020202020204" pitchFamily="34" charset="0"/>
                <a:cs typeface="Arial" panose="020B0604020202020204" pitchFamily="34" charset="0"/>
              </a:rPr>
            </a:br>
            <a:r>
              <a:rPr lang="en-GB" altLang="en-US" sz="2000">
                <a:latin typeface="Arial" panose="020B0604020202020204" pitchFamily="34" charset="0"/>
                <a:cs typeface="Arial" panose="020B0604020202020204" pitchFamily="34" charset="0"/>
              </a:rPr>
              <a:t>deliver the shock automatically)</a:t>
            </a:r>
          </a:p>
          <a:p>
            <a:r>
              <a:rPr lang="en-GB" altLang="en-US" sz="2000">
                <a:latin typeface="Arial" panose="020B0604020202020204" pitchFamily="34" charset="0"/>
                <a:cs typeface="Arial" panose="020B0604020202020204" pitchFamily="34" charset="0"/>
              </a:rPr>
              <a:t>Continue as directed by the AED’s voice and visual prompts</a:t>
            </a:r>
          </a:p>
          <a:p>
            <a:r>
              <a:rPr lang="en-GB" altLang="en-US" sz="2000">
                <a:latin typeface="Arial" panose="020B0604020202020204" pitchFamily="34" charset="0"/>
                <a:cs typeface="Arial" panose="020B0604020202020204" pitchFamily="34" charset="0"/>
              </a:rPr>
              <a:t>The AED will inform you to continue with CPR. Continue </a:t>
            </a:r>
            <a:br>
              <a:rPr lang="en-GB" altLang="en-US" sz="2000">
                <a:latin typeface="Arial" panose="020B0604020202020204" pitchFamily="34" charset="0"/>
                <a:cs typeface="Arial" panose="020B0604020202020204" pitchFamily="34" charset="0"/>
              </a:rPr>
            </a:br>
            <a:r>
              <a:rPr lang="en-GB" altLang="en-US" sz="2000">
                <a:latin typeface="Arial" panose="020B0604020202020204" pitchFamily="34" charset="0"/>
                <a:cs typeface="Arial" panose="020B0604020202020204" pitchFamily="34" charset="0"/>
              </a:rPr>
              <a:t>with CPR until the voice prompt informs you to stop</a:t>
            </a:r>
            <a:br>
              <a:rPr lang="en-GB" altLang="en-US" sz="2000">
                <a:latin typeface="Arial" panose="020B0604020202020204" pitchFamily="34" charset="0"/>
                <a:cs typeface="Arial" panose="020B0604020202020204" pitchFamily="34" charset="0"/>
              </a:rPr>
            </a:br>
            <a:endParaRPr lang="en-GB" altLang="en-US" sz="2000">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a:p>
            <a:r>
              <a:rPr lang="en-GB" altLang="en-US" sz="2000">
                <a:cs typeface="Arial" panose="020B0604020202020204" pitchFamily="34" charset="0"/>
              </a:rPr>
              <a:t>Resume CPR immediately using a ration of </a:t>
            </a:r>
            <a:r>
              <a:rPr lang="en-GB" altLang="en-US" sz="2000" b="1">
                <a:solidFill>
                  <a:srgbClr val="FF0000"/>
                </a:solidFill>
                <a:cs typeface="Arial" panose="020B0604020202020204" pitchFamily="34" charset="0"/>
              </a:rPr>
              <a:t>30</a:t>
            </a:r>
            <a:r>
              <a:rPr lang="en-GB" altLang="en-US" sz="2000">
                <a:cs typeface="Arial" panose="020B0604020202020204" pitchFamily="34" charset="0"/>
              </a:rPr>
              <a:t> chest </a:t>
            </a:r>
            <a:br>
              <a:rPr lang="en-GB" altLang="en-US" sz="2000">
                <a:cs typeface="Arial" panose="020B0604020202020204" pitchFamily="34" charset="0"/>
              </a:rPr>
            </a:br>
            <a:r>
              <a:rPr lang="en-GB" altLang="en-US" sz="2000">
                <a:cs typeface="Arial" panose="020B0604020202020204" pitchFamily="34" charset="0"/>
              </a:rPr>
              <a:t>compressions to </a:t>
            </a:r>
            <a:r>
              <a:rPr lang="en-GB" altLang="en-US" sz="2000" b="1">
                <a:solidFill>
                  <a:srgbClr val="FF0000"/>
                </a:solidFill>
                <a:cs typeface="Arial" panose="020B0604020202020204" pitchFamily="34" charset="0"/>
              </a:rPr>
              <a:t>2</a:t>
            </a:r>
            <a:r>
              <a:rPr lang="en-GB" altLang="en-US" sz="2000">
                <a:cs typeface="Arial" panose="020B0604020202020204" pitchFamily="34" charset="0"/>
              </a:rPr>
              <a:t> rescue breaths</a:t>
            </a:r>
          </a:p>
          <a:p>
            <a:r>
              <a:rPr lang="en-GB" altLang="en-US" sz="2000">
                <a:cs typeface="Arial" panose="020B0604020202020204" pitchFamily="34" charset="0"/>
              </a:rPr>
              <a:t>Continue as directed by the voice/visual prompts.</a:t>
            </a:r>
          </a:p>
        </p:txBody>
      </p:sp>
      <p:sp>
        <p:nvSpPr>
          <p:cNvPr id="188419" name="Rounded Rectangle 6">
            <a:extLst>
              <a:ext uri="{FF2B5EF4-FFF2-40B4-BE49-F238E27FC236}">
                <a16:creationId xmlns:a16="http://schemas.microsoft.com/office/drawing/2014/main" id="{A1DAC444-C1FF-447E-820B-D710F4076ED9}"/>
              </a:ext>
            </a:extLst>
          </p:cNvPr>
          <p:cNvSpPr>
            <a:spLocks noChangeArrowheads="1"/>
          </p:cNvSpPr>
          <p:nvPr/>
        </p:nvSpPr>
        <p:spPr bwMode="auto">
          <a:xfrm>
            <a:off x="886691" y="1318185"/>
            <a:ext cx="9171709"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3(a). If a shock is indicated</a:t>
            </a:r>
          </a:p>
        </p:txBody>
      </p:sp>
      <p:sp>
        <p:nvSpPr>
          <p:cNvPr id="188421" name="Rounded Rectangle 8">
            <a:extLst>
              <a:ext uri="{FF2B5EF4-FFF2-40B4-BE49-F238E27FC236}">
                <a16:creationId xmlns:a16="http://schemas.microsoft.com/office/drawing/2014/main" id="{9187C2A3-B7B6-4447-871D-1D12CF0A16BF}"/>
              </a:ext>
            </a:extLst>
          </p:cNvPr>
          <p:cNvSpPr>
            <a:spLocks noChangeArrowheads="1"/>
          </p:cNvSpPr>
          <p:nvPr/>
        </p:nvSpPr>
        <p:spPr bwMode="auto">
          <a:xfrm>
            <a:off x="886691" y="4452624"/>
            <a:ext cx="6571748"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3(b). If no shock is indicated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A32CAA-E986-4FF2-BD14-DA1EEA7D94E6}"/>
              </a:ext>
            </a:extLst>
          </p:cNvPr>
          <p:cNvSpPr>
            <a:spLocks noGrp="1"/>
          </p:cNvSpPr>
          <p:nvPr>
            <p:ph idx="1"/>
          </p:nvPr>
        </p:nvSpPr>
        <p:spPr>
          <a:xfrm>
            <a:off x="1073727" y="1801706"/>
            <a:ext cx="9950479" cy="2049857"/>
          </a:xfrm>
        </p:spPr>
        <p:txBody>
          <a:bodyPr>
            <a:normAutofit fontScale="40000" lnSpcReduction="20000"/>
          </a:bodyPr>
          <a:lstStyle/>
          <a:p>
            <a:pPr>
              <a:lnSpc>
                <a:spcPct val="120000"/>
              </a:lnSpc>
              <a:defRPr/>
            </a:pPr>
            <a:r>
              <a:rPr lang="en-GB" sz="5500"/>
              <a:t>qualified help arrives and takes over </a:t>
            </a:r>
            <a:r>
              <a:rPr lang="en-GB" sz="5500" b="1">
                <a:solidFill>
                  <a:srgbClr val="FF0000"/>
                </a:solidFill>
              </a:rPr>
              <a:t>or</a:t>
            </a:r>
          </a:p>
          <a:p>
            <a:pPr>
              <a:lnSpc>
                <a:spcPct val="120000"/>
              </a:lnSpc>
              <a:defRPr/>
            </a:pPr>
            <a:r>
              <a:rPr lang="en-GB" sz="5500"/>
              <a:t>the casualty starts to show signs of regaining consciousness, such as coughing, opening their eyes, speaking or moving purposefully</a:t>
            </a:r>
            <a:r>
              <a:rPr lang="en-GB" sz="5500">
                <a:solidFill>
                  <a:srgbClr val="FF0000"/>
                </a:solidFill>
              </a:rPr>
              <a:t> </a:t>
            </a:r>
            <a:r>
              <a:rPr lang="en-GB" sz="5500" b="1">
                <a:solidFill>
                  <a:srgbClr val="FF0000"/>
                </a:solidFill>
              </a:rPr>
              <a:t>and</a:t>
            </a:r>
            <a:r>
              <a:rPr lang="en-GB" sz="5500">
                <a:solidFill>
                  <a:srgbClr val="FF0000"/>
                </a:solidFill>
              </a:rPr>
              <a:t> </a:t>
            </a:r>
            <a:r>
              <a:rPr lang="en-GB" sz="5500"/>
              <a:t>starts to breathe normally </a:t>
            </a:r>
            <a:r>
              <a:rPr lang="en-GB" sz="5500" b="1">
                <a:solidFill>
                  <a:srgbClr val="FF0000"/>
                </a:solidFill>
              </a:rPr>
              <a:t>or</a:t>
            </a:r>
          </a:p>
          <a:p>
            <a:pPr>
              <a:lnSpc>
                <a:spcPct val="120000"/>
              </a:lnSpc>
              <a:defRPr/>
            </a:pPr>
            <a:r>
              <a:rPr lang="en-GB" sz="5500"/>
              <a:t>you become exhausted</a:t>
            </a:r>
          </a:p>
        </p:txBody>
      </p:sp>
      <p:sp>
        <p:nvSpPr>
          <p:cNvPr id="8" name="Rounded Rectangle 7">
            <a:extLst>
              <a:ext uri="{FF2B5EF4-FFF2-40B4-BE49-F238E27FC236}">
                <a16:creationId xmlns:a16="http://schemas.microsoft.com/office/drawing/2014/main" id="{2AAAFCBA-F238-462E-B1D9-3FAFA41FE35D}"/>
              </a:ext>
            </a:extLst>
          </p:cNvPr>
          <p:cNvSpPr>
            <a:spLocks noChangeArrowheads="1"/>
          </p:cNvSpPr>
          <p:nvPr/>
        </p:nvSpPr>
        <p:spPr bwMode="auto">
          <a:xfrm>
            <a:off x="1184564" y="3875185"/>
            <a:ext cx="9839642" cy="783193"/>
          </a:xfrm>
          <a:prstGeom prst="roundRect">
            <a:avLst>
              <a:gd name="adj" fmla="val 8875"/>
            </a:avLst>
          </a:prstGeom>
          <a:solidFill>
            <a:srgbClr val="92D05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GB" altLang="en-US" b="1"/>
              <a:t>If AED pads have been attached to the casualty continue as directed </a:t>
            </a:r>
          </a:p>
          <a:p>
            <a:pPr eaLnBrk="0" fontAlgn="base" hangingPunct="0">
              <a:spcBef>
                <a:spcPct val="0"/>
              </a:spcBef>
              <a:spcAft>
                <a:spcPct val="0"/>
              </a:spcAft>
              <a:defRPr/>
            </a:pPr>
            <a:r>
              <a:rPr lang="en-GB" altLang="en-US" b="1"/>
              <a:t>by the AED’s voice and visual prompts</a:t>
            </a:r>
          </a:p>
        </p:txBody>
      </p:sp>
      <p:sp>
        <p:nvSpPr>
          <p:cNvPr id="2" name="Rounded Rectangle 8">
            <a:extLst>
              <a:ext uri="{FF2B5EF4-FFF2-40B4-BE49-F238E27FC236}">
                <a16:creationId xmlns:a16="http://schemas.microsoft.com/office/drawing/2014/main" id="{807439A9-C3EC-5988-7F2A-4E7133C07D35}"/>
              </a:ext>
            </a:extLst>
          </p:cNvPr>
          <p:cNvSpPr>
            <a:spLocks noChangeArrowheads="1"/>
          </p:cNvSpPr>
          <p:nvPr/>
        </p:nvSpPr>
        <p:spPr bwMode="auto">
          <a:xfrm>
            <a:off x="1184564" y="1270340"/>
            <a:ext cx="9839643" cy="476726"/>
          </a:xfrm>
          <a:prstGeom prst="roundRect">
            <a:avLst>
              <a:gd name="adj" fmla="val 16667"/>
            </a:avLst>
          </a:prstGeom>
          <a:solidFill>
            <a:srgbClr val="008A21"/>
          </a:solidFill>
          <a:ln>
            <a:noFill/>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cs typeface="Arial" panose="020B0604020202020204" pitchFamily="34" charset="0"/>
              </a:rPr>
              <a:t>4. Continue to follow the AED prompts until:</a:t>
            </a:r>
          </a:p>
        </p:txBody>
      </p:sp>
      <p:sp>
        <p:nvSpPr>
          <p:cNvPr id="7" name="Title 1">
            <a:extLst>
              <a:ext uri="{FF2B5EF4-FFF2-40B4-BE49-F238E27FC236}">
                <a16:creationId xmlns:a16="http://schemas.microsoft.com/office/drawing/2014/main" id="{4D32B6C8-AF49-D39D-CE6C-BAC274307187}"/>
              </a:ext>
            </a:extLst>
          </p:cNvPr>
          <p:cNvSpPr>
            <a:spLocks noGrp="1"/>
          </p:cNvSpPr>
          <p:nvPr>
            <p:ph type="title"/>
          </p:nvPr>
        </p:nvSpPr>
        <p:spPr>
          <a:xfrm>
            <a:off x="1073727" y="219679"/>
            <a:ext cx="10096021" cy="922338"/>
          </a:xfrm>
        </p:spPr>
        <p:txBody>
          <a:bodyPr>
            <a:normAutofit fontScale="90000"/>
          </a:bodyPr>
          <a:lstStyle/>
          <a:p>
            <a:r>
              <a:rPr lang="en-GB" altLang="en-US"/>
              <a:t>Automated external defibrillator (AED) (cont.)</a:t>
            </a:r>
          </a:p>
        </p:txBody>
      </p:sp>
      <p:sp>
        <p:nvSpPr>
          <p:cNvPr id="9" name="Rounded Rectangle 65">
            <a:extLst>
              <a:ext uri="{FF2B5EF4-FFF2-40B4-BE49-F238E27FC236}">
                <a16:creationId xmlns:a16="http://schemas.microsoft.com/office/drawing/2014/main" id="{8E52510C-6206-EB64-2A82-D6642B73A19E}"/>
              </a:ext>
            </a:extLst>
          </p:cNvPr>
          <p:cNvSpPr>
            <a:spLocks noChangeArrowheads="1"/>
          </p:cNvSpPr>
          <p:nvPr/>
        </p:nvSpPr>
        <p:spPr bwMode="auto">
          <a:xfrm>
            <a:off x="1184563" y="5024632"/>
            <a:ext cx="9839641" cy="98824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2" name="Rounded Rectangle 12">
            <a:extLst>
              <a:ext uri="{FF2B5EF4-FFF2-40B4-BE49-F238E27FC236}">
                <a16:creationId xmlns:a16="http://schemas.microsoft.com/office/drawing/2014/main" id="{1CC97116-EFC7-AD50-3EC0-A9EDEB25DFB0}"/>
              </a:ext>
            </a:extLst>
          </p:cNvPr>
          <p:cNvSpPr>
            <a:spLocks noChangeArrowheads="1"/>
          </p:cNvSpPr>
          <p:nvPr/>
        </p:nvSpPr>
        <p:spPr bwMode="auto">
          <a:xfrm>
            <a:off x="1392745" y="4853316"/>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13" name="TextBox 12">
            <a:extLst>
              <a:ext uri="{FF2B5EF4-FFF2-40B4-BE49-F238E27FC236}">
                <a16:creationId xmlns:a16="http://schemas.microsoft.com/office/drawing/2014/main" id="{A6BF6175-0E25-6EAD-3298-6BE1470A4288}"/>
              </a:ext>
            </a:extLst>
          </p:cNvPr>
          <p:cNvSpPr txBox="1"/>
          <p:nvPr/>
        </p:nvSpPr>
        <p:spPr>
          <a:xfrm>
            <a:off x="1358943" y="5202939"/>
            <a:ext cx="9440311" cy="769441"/>
          </a:xfrm>
          <a:prstGeom prst="rect">
            <a:avLst/>
          </a:prstGeom>
          <a:noFill/>
        </p:spPr>
        <p:txBody>
          <a:bodyPr wrap="square">
            <a:spAutoFit/>
          </a:bodyPr>
          <a:lstStyle/>
          <a:p>
            <a:pPr eaLnBrk="1" hangingPunct="1"/>
            <a:r>
              <a:rPr lang="en-GB" altLang="en-US" sz="2200" b="1">
                <a:cs typeface="Arial" panose="020B0604020202020204" pitchFamily="34" charset="0"/>
              </a:rPr>
              <a:t>Leave the pads attached when placing the casualty into the recovery position.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on it&#10;&#10;AI-generated content may be incorrect.">
            <a:extLst>
              <a:ext uri="{FF2B5EF4-FFF2-40B4-BE49-F238E27FC236}">
                <a16:creationId xmlns:a16="http://schemas.microsoft.com/office/drawing/2014/main" id="{76035C31-2270-6CE0-BD0F-2DF76C1D9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503711" y="906495"/>
            <a:ext cx="5184577" cy="5140209"/>
          </a:xfrm>
          <a:prstGeom prst="rect">
            <a:avLst/>
          </a:prstGeom>
        </p:spPr>
      </p:pic>
      <p:sp>
        <p:nvSpPr>
          <p:cNvPr id="4" name="Title 3"/>
          <p:cNvSpPr>
            <a:spLocks noGrp="1"/>
          </p:cNvSpPr>
          <p:nvPr>
            <p:ph type="title"/>
          </p:nvPr>
        </p:nvSpPr>
        <p:spPr>
          <a:xfrm>
            <a:off x="838200" y="12649"/>
            <a:ext cx="10515600" cy="1325563"/>
          </a:xfrm>
        </p:spPr>
        <p:txBody>
          <a:bodyPr/>
          <a:lstStyle/>
          <a:p>
            <a:r>
              <a:rPr lang="en-GB"/>
              <a:t>Defibrillation algorithm</a:t>
            </a:r>
          </a:p>
        </p:txBody>
      </p:sp>
    </p:spTree>
    <p:extLst>
      <p:ext uri="{BB962C8B-B14F-4D97-AF65-F5344CB8AC3E}">
        <p14:creationId xmlns:p14="http://schemas.microsoft.com/office/powerpoint/2010/main" val="336310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4D3F-74DD-29AB-D820-48CCFC91BA1E}"/>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039BB63E-75FF-49C1-D562-F1673D236D30}"/>
              </a:ext>
            </a:extLst>
          </p:cNvPr>
          <p:cNvSpPr/>
          <p:nvPr/>
        </p:nvSpPr>
        <p:spPr>
          <a:xfrm flipH="1">
            <a:off x="-3135362" y="4143983"/>
            <a:ext cx="18181696" cy="20427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9C109733-78A5-9B7C-FF3A-C9C86B4F8931}"/>
              </a:ext>
            </a:extLst>
          </p:cNvPr>
          <p:cNvSpPr>
            <a:spLocks noGrp="1"/>
          </p:cNvSpPr>
          <p:nvPr>
            <p:ph type="title"/>
          </p:nvPr>
        </p:nvSpPr>
        <p:spPr>
          <a:xfrm>
            <a:off x="840074" y="150018"/>
            <a:ext cx="10515600" cy="1325563"/>
          </a:xfrm>
        </p:spPr>
        <p:txBody>
          <a:bodyPr>
            <a:normAutofit/>
          </a:bodyPr>
          <a:lstStyle/>
          <a:p>
            <a:r>
              <a:rPr lang="en-GB" sz="4000" b="1">
                <a:latin typeface="Arial" panose="020B0604020202020204" pitchFamily="34" charset="0"/>
                <a:cs typeface="Arial" panose="020B0604020202020204" pitchFamily="34" charset="0"/>
              </a:rPr>
              <a:t>Key factors to consider during CPR and AED use – children and infants</a:t>
            </a:r>
          </a:p>
        </p:txBody>
      </p:sp>
      <p:sp>
        <p:nvSpPr>
          <p:cNvPr id="10" name="Content Placeholder 9">
            <a:extLst>
              <a:ext uri="{FF2B5EF4-FFF2-40B4-BE49-F238E27FC236}">
                <a16:creationId xmlns:a16="http://schemas.microsoft.com/office/drawing/2014/main" id="{068234A5-9072-834D-8D29-24009380AB55}"/>
              </a:ext>
            </a:extLst>
          </p:cNvPr>
          <p:cNvSpPr>
            <a:spLocks noGrp="1"/>
          </p:cNvSpPr>
          <p:nvPr>
            <p:ph idx="1"/>
          </p:nvPr>
        </p:nvSpPr>
        <p:spPr>
          <a:xfrm>
            <a:off x="838200" y="1781175"/>
            <a:ext cx="6879408" cy="4351338"/>
          </a:xfrm>
        </p:spPr>
        <p:txBody>
          <a:bodyPr vert="horz" lIns="91440" tIns="45720" rIns="91440" bIns="45720" rtlCol="0" anchor="t">
            <a:normAutofit/>
          </a:bodyPr>
          <a:lstStyle/>
          <a:p>
            <a:r>
              <a:rPr lang="en-GB" sz="2200" b="0" i="0" u="none" strike="noStrike" baseline="0">
                <a:latin typeface="Arial" panose="020B0604020202020204" pitchFamily="34" charset="0"/>
                <a:cs typeface="Arial" panose="020B0604020202020204" pitchFamily="34" charset="0"/>
              </a:rPr>
              <a:t>Modifications to adult CPR for children and infants</a:t>
            </a:r>
          </a:p>
          <a:p>
            <a:pPr lvl="1"/>
            <a:r>
              <a:rPr lang="en-GB" sz="2200" b="1">
                <a:solidFill>
                  <a:srgbClr val="FF0000"/>
                </a:solidFill>
                <a:latin typeface="Arial" panose="020B0604020202020204" pitchFamily="34" charset="0"/>
                <a:cs typeface="Arial" panose="020B0604020202020204" pitchFamily="34" charset="0"/>
              </a:rPr>
              <a:t>5</a:t>
            </a:r>
            <a:r>
              <a:rPr lang="en-GB" sz="2200">
                <a:latin typeface="Arial" panose="020B0604020202020204" pitchFamily="34" charset="0"/>
                <a:cs typeface="Arial" panose="020B0604020202020204" pitchFamily="34" charset="0"/>
              </a:rPr>
              <a:t> initial rescue breaths</a:t>
            </a:r>
          </a:p>
          <a:p>
            <a:pPr lvl="1"/>
            <a:r>
              <a:rPr lang="en-GB" sz="2200" b="1">
                <a:solidFill>
                  <a:srgbClr val="FF0000"/>
                </a:solidFill>
                <a:latin typeface="Arial" panose="020B0604020202020204" pitchFamily="34" charset="0"/>
                <a:cs typeface="Arial" panose="020B0604020202020204" pitchFamily="34" charset="0"/>
              </a:rPr>
              <a:t>30</a:t>
            </a:r>
            <a:r>
              <a:rPr lang="en-GB" sz="2200">
                <a:latin typeface="Arial" panose="020B0604020202020204" pitchFamily="34" charset="0"/>
                <a:cs typeface="Arial" panose="020B0604020202020204" pitchFamily="34" charset="0"/>
              </a:rPr>
              <a:t> compressions to </a:t>
            </a:r>
            <a:r>
              <a:rPr lang="en-GB" sz="2200" b="1">
                <a:solidFill>
                  <a:srgbClr val="FF0000"/>
                </a:solidFill>
                <a:latin typeface="Arial" panose="020B0604020202020204" pitchFamily="34" charset="0"/>
                <a:cs typeface="Arial" panose="020B0604020202020204" pitchFamily="34" charset="0"/>
              </a:rPr>
              <a:t>2</a:t>
            </a:r>
            <a:r>
              <a:rPr lang="en-GB" sz="2200">
                <a:latin typeface="Arial" panose="020B0604020202020204" pitchFamily="34" charset="0"/>
                <a:cs typeface="Arial" panose="020B0604020202020204" pitchFamily="34" charset="0"/>
              </a:rPr>
              <a:t> breaths use gentler compression technique</a:t>
            </a:r>
          </a:p>
          <a:p>
            <a:pPr lvl="2"/>
            <a:r>
              <a:rPr lang="en-GB" sz="2200">
                <a:latin typeface="Arial" panose="020B0604020202020204" pitchFamily="34" charset="0"/>
                <a:cs typeface="Arial" panose="020B0604020202020204" pitchFamily="34" charset="0"/>
              </a:rPr>
              <a:t>1 hand for smaller children</a:t>
            </a:r>
          </a:p>
          <a:p>
            <a:pPr lvl="2"/>
            <a:r>
              <a:rPr lang="en-GB" sz="2200">
                <a:latin typeface="Arial" panose="020B0604020202020204" pitchFamily="34" charset="0"/>
                <a:cs typeface="Arial" panose="020B0604020202020204" pitchFamily="34" charset="0"/>
              </a:rPr>
              <a:t>2 thumbs for infants</a:t>
            </a:r>
          </a:p>
          <a:p>
            <a:r>
              <a:rPr lang="en-GB" sz="2200">
                <a:latin typeface="Arial" panose="020B0604020202020204" pitchFamily="34" charset="0"/>
                <a:cs typeface="Arial" panose="020B0604020202020204" pitchFamily="34" charset="0"/>
              </a:rPr>
              <a:t>Adjust depth and force based on child’s size </a:t>
            </a:r>
          </a:p>
          <a:p>
            <a:r>
              <a:rPr lang="en-GB" sz="2200" b="0" i="0" u="none" strike="noStrike" baseline="0">
                <a:latin typeface="Arial" panose="020B0604020202020204" pitchFamily="34" charset="0"/>
                <a:cs typeface="Arial" panose="020B0604020202020204" pitchFamily="34" charset="0"/>
              </a:rPr>
              <a:t>Pad placement on children and infants.</a:t>
            </a:r>
          </a:p>
          <a:p>
            <a:pPr marL="0" indent="0">
              <a:buNone/>
            </a:pPr>
            <a:endParaRPr lang="en-GB" sz="2400" b="0" i="0" u="none" strike="noStrike" baseline="0">
              <a:latin typeface="Arial" panose="020B0604020202020204" pitchFamily="34" charset="0"/>
              <a:cs typeface="Arial" panose="020B0604020202020204" pitchFamily="34" charset="0"/>
            </a:endParaRPr>
          </a:p>
          <a:p>
            <a:pPr marL="0" indent="0">
              <a:buNone/>
            </a:pPr>
            <a:endParaRPr lang="en-GB" b="0" i="0" u="none" strike="noStrike" baseline="0">
              <a:latin typeface="Arial" panose="020B0604020202020204" pitchFamily="34" charset="0"/>
              <a:cs typeface="Arial" panose="020B0604020202020204" pitchFamily="34" charset="0"/>
            </a:endParaRPr>
          </a:p>
          <a:p>
            <a:pPr marL="0" indent="0">
              <a:buNone/>
            </a:pPr>
            <a:endParaRPr lang="en-GB"/>
          </a:p>
        </p:txBody>
      </p:sp>
      <p:pic>
        <p:nvPicPr>
          <p:cNvPr id="3" name="Picture 2">
            <a:extLst>
              <a:ext uri="{FF2B5EF4-FFF2-40B4-BE49-F238E27FC236}">
                <a16:creationId xmlns:a16="http://schemas.microsoft.com/office/drawing/2014/main" id="{285BFD5B-BD84-3626-3FE2-731F97657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608" y="1755775"/>
            <a:ext cx="3638066" cy="4176712"/>
          </a:xfrm>
          <a:prstGeom prst="roundRect">
            <a:avLst/>
          </a:prstGeom>
        </p:spPr>
      </p:pic>
    </p:spTree>
    <p:extLst>
      <p:ext uri="{BB962C8B-B14F-4D97-AF65-F5344CB8AC3E}">
        <p14:creationId xmlns:p14="http://schemas.microsoft.com/office/powerpoint/2010/main" val="132713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4690"/>
            <a:ext cx="10515600" cy="1325563"/>
          </a:xfrm>
        </p:spPr>
        <p:txBody>
          <a:bodyPr>
            <a:normAutofit fontScale="90000"/>
          </a:bodyPr>
          <a:lstStyle/>
          <a:p>
            <a:r>
              <a:rPr lang="en-GB">
                <a:latin typeface="Arial" panose="020B0604020202020204" pitchFamily="34" charset="0"/>
                <a:cs typeface="Arial" panose="020B0604020202020204" pitchFamily="34" charset="0"/>
              </a:rPr>
              <a:t>Key factors to consider during CPR and AED use – children and infants (cont.)</a:t>
            </a:r>
            <a:endParaRPr lang="en-GB"/>
          </a:p>
        </p:txBody>
      </p:sp>
      <p:sp>
        <p:nvSpPr>
          <p:cNvPr id="5" name="Content Placeholder 4"/>
          <p:cNvSpPr>
            <a:spLocks noGrp="1"/>
          </p:cNvSpPr>
          <p:nvPr>
            <p:ph idx="1"/>
          </p:nvPr>
        </p:nvSpPr>
        <p:spPr>
          <a:xfrm>
            <a:off x="838200" y="1767260"/>
            <a:ext cx="10155382" cy="2985196"/>
          </a:xfrm>
        </p:spPr>
        <p:txBody>
          <a:bodyPr>
            <a:noAutofit/>
          </a:bodyPr>
          <a:lstStyle/>
          <a:p>
            <a:pPr marL="0" indent="0">
              <a:buNone/>
              <a:defRPr/>
            </a:pPr>
            <a:r>
              <a:rPr lang="en-GB" sz="2400" b="1">
                <a:solidFill>
                  <a:srgbClr val="008A21"/>
                </a:solidFill>
                <a:latin typeface="Arial" panose="020B0604020202020204" pitchFamily="34" charset="0"/>
                <a:cs typeface="Arial" panose="020B0604020202020204" pitchFamily="34" charset="0"/>
              </a:rPr>
              <a:t>Infant and child AED settings/variances </a:t>
            </a:r>
          </a:p>
          <a:p>
            <a:pPr>
              <a:defRPr/>
            </a:pPr>
            <a:r>
              <a:rPr lang="en-GB" sz="2400">
                <a:latin typeface="Arial" panose="020B0604020202020204" pitchFamily="34" charset="0"/>
                <a:cs typeface="Arial" panose="020B0604020202020204" pitchFamily="34" charset="0"/>
              </a:rPr>
              <a:t>If possible, use an AED with a paediatric attenuator in infants and children below 8 years (energy reduced to 50-75J). If this is not available, use the standard AED (for all ages)</a:t>
            </a:r>
          </a:p>
          <a:p>
            <a:pPr>
              <a:defRPr/>
            </a:pPr>
            <a:r>
              <a:rPr lang="en-GB" sz="2400">
                <a:latin typeface="Arial" panose="020B0604020202020204" pitchFamily="34" charset="0"/>
                <a:cs typeface="Arial" panose="020B0604020202020204" pitchFamily="34" charset="0"/>
              </a:rPr>
              <a:t>There have been continuing reports of safe and successful use of AEDs in children less than 8 years, demonstrating that AEDs can identify arrhythmias accurately in children and are extremely unlikely to advise a shock inappropriately.  </a:t>
            </a:r>
          </a:p>
          <a:p>
            <a:pPr>
              <a:defRPr/>
            </a:pPr>
            <a:endParaRPr lang="en-GB" sz="2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66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C7AAAF-3312-E884-25FC-6C232FBBEFCD}"/>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Key factors to consider during CPR and AED use</a:t>
            </a:r>
          </a:p>
        </p:txBody>
      </p:sp>
      <p:sp>
        <p:nvSpPr>
          <p:cNvPr id="10" name="Content Placeholder 9">
            <a:extLst>
              <a:ext uri="{FF2B5EF4-FFF2-40B4-BE49-F238E27FC236}">
                <a16:creationId xmlns:a16="http://schemas.microsoft.com/office/drawing/2014/main" id="{2092F03D-9B25-A14B-532D-814C86F4690E}"/>
              </a:ext>
            </a:extLst>
          </p:cNvPr>
          <p:cNvSpPr>
            <a:spLocks noGrp="1"/>
          </p:cNvSpPr>
          <p:nvPr>
            <p:ph idx="1"/>
          </p:nvPr>
        </p:nvSpPr>
        <p:spPr>
          <a:xfrm>
            <a:off x="838200" y="2141537"/>
            <a:ext cx="10515600" cy="4351338"/>
          </a:xfrm>
        </p:spPr>
        <p:txBody>
          <a:bodyPr vert="horz" lIns="91440" tIns="45720" rIns="91440" bIns="45720" rtlCol="0" anchor="t">
            <a:normAutofit/>
          </a:bodyPr>
          <a:lstStyle/>
          <a:p>
            <a:pPr marL="0" indent="0">
              <a:buNone/>
            </a:pPr>
            <a:r>
              <a:rPr lang="en-GB" sz="2400">
                <a:latin typeface="Arial" panose="020B0604020202020204" pitchFamily="34" charset="0"/>
                <a:cs typeface="Arial" panose="020B0604020202020204" pitchFamily="34" charset="0"/>
              </a:rPr>
              <a:t>When administering CPR and using an AED, consider the following:</a:t>
            </a:r>
            <a:endParaRPr lang="en-GB" sz="2400" b="0" i="0" u="none" strike="noStrike" baseline="0">
              <a:latin typeface="Arial" panose="020B0604020202020204" pitchFamily="34" charset="0"/>
              <a:cs typeface="Arial" panose="020B0604020202020204" pitchFamily="34" charset="0"/>
            </a:endParaRPr>
          </a:p>
          <a:p>
            <a:r>
              <a:rPr lang="en-GB" sz="2400" b="0" i="0" u="none" strike="noStrike" baseline="0">
                <a:latin typeface="Arial" panose="020B0604020202020204" pitchFamily="34" charset="0"/>
                <a:cs typeface="Arial" panose="020B0604020202020204" pitchFamily="34" charset="0"/>
              </a:rPr>
              <a:t>The scope of practice and personal limitations </a:t>
            </a:r>
          </a:p>
          <a:p>
            <a:r>
              <a:rPr lang="en-GB" sz="2400">
                <a:latin typeface="Arial"/>
                <a:cs typeface="Arial"/>
              </a:rPr>
              <a:t>A</a:t>
            </a:r>
            <a:r>
              <a:rPr lang="en-GB" sz="2400" b="0" i="0" u="none" strike="noStrike" baseline="0">
                <a:latin typeface="Arial"/>
                <a:cs typeface="Arial"/>
              </a:rPr>
              <a:t>nticipatory care decisions </a:t>
            </a:r>
            <a:r>
              <a:rPr lang="en-GB" sz="2400" b="0" i="0" u="none" strike="noStrike" baseline="0">
                <a:latin typeface="Arial" panose="020B0604020202020204" pitchFamily="34" charset="0"/>
                <a:cs typeface="Arial" panose="020B0604020202020204" pitchFamily="34" charset="0"/>
              </a:rPr>
              <a:t>r</a:t>
            </a:r>
            <a:r>
              <a:rPr lang="en-GB" sz="2400">
                <a:latin typeface="Arial" panose="020B0604020202020204" pitchFamily="34" charset="0"/>
                <a:cs typeface="Arial" panose="020B0604020202020204" pitchFamily="34" charset="0"/>
              </a:rPr>
              <a:t>ecommended summary plan for emergency care and treatment </a:t>
            </a:r>
            <a:r>
              <a:rPr lang="en-GB" sz="2400" i="0" u="none" strike="noStrike" baseline="0">
                <a:latin typeface="Arial" panose="020B0604020202020204" pitchFamily="34" charset="0"/>
                <a:cs typeface="Arial" panose="020B0604020202020204" pitchFamily="34" charset="0"/>
              </a:rPr>
              <a:t>(</a:t>
            </a:r>
            <a:r>
              <a:rPr lang="en-GB" sz="2400" i="0" u="none" strike="noStrike" baseline="0" err="1">
                <a:latin typeface="Arial" panose="020B0604020202020204" pitchFamily="34" charset="0"/>
                <a:cs typeface="Arial" panose="020B0604020202020204" pitchFamily="34" charset="0"/>
              </a:rPr>
              <a:t>ReSPECT</a:t>
            </a:r>
            <a:r>
              <a:rPr lang="en-GB" sz="2400">
                <a:latin typeface="Arial" panose="020B0604020202020204" pitchFamily="34" charset="0"/>
                <a:cs typeface="Arial" panose="020B0604020202020204" pitchFamily="34" charset="0"/>
              </a:rPr>
              <a:t>)/do not attempt cardiopulmonary resuscitation (</a:t>
            </a:r>
            <a:r>
              <a:rPr lang="en-GB" sz="2400" i="0" u="none" strike="noStrike" baseline="0">
                <a:latin typeface="Arial" panose="020B0604020202020204" pitchFamily="34" charset="0"/>
                <a:cs typeface="Arial" panose="020B0604020202020204" pitchFamily="34" charset="0"/>
              </a:rPr>
              <a:t>DNACPR).</a:t>
            </a:r>
          </a:p>
          <a:p>
            <a:pPr marL="0" indent="0">
              <a:buNone/>
            </a:pPr>
            <a:endParaRPr lang="en-GB" b="0" i="0" u="none" strike="noStrike" baseline="0">
              <a:latin typeface="Arial" panose="020B0604020202020204" pitchFamily="34" charset="0"/>
              <a:cs typeface="Arial" panose="020B0604020202020204" pitchFamily="34" charset="0"/>
            </a:endParaRPr>
          </a:p>
          <a:p>
            <a:pPr marL="0" indent="0">
              <a:buNone/>
            </a:pPr>
            <a:endParaRPr lang="en-GB"/>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150BEC-D955-F9D3-6BD5-85318A0CDB9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2802404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3B54-3A99-A2E6-E126-F8B11A27C31E}"/>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FC4AA83-6DCB-2267-26F9-5B520B6E3F7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9" name="Title 8">
            <a:extLst>
              <a:ext uri="{FF2B5EF4-FFF2-40B4-BE49-F238E27FC236}">
                <a16:creationId xmlns:a16="http://schemas.microsoft.com/office/drawing/2014/main" id="{C9A3E4FB-DCDF-C66C-CE10-8A2CCFC6E52A}"/>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Key factors to consider during CPR and AED use (cont.)</a:t>
            </a:r>
          </a:p>
        </p:txBody>
      </p:sp>
      <p:sp>
        <p:nvSpPr>
          <p:cNvPr id="10" name="Content Placeholder 9">
            <a:extLst>
              <a:ext uri="{FF2B5EF4-FFF2-40B4-BE49-F238E27FC236}">
                <a16:creationId xmlns:a16="http://schemas.microsoft.com/office/drawing/2014/main" id="{646D088C-F0B6-A453-38BE-F1A7544B2434}"/>
              </a:ext>
            </a:extLst>
          </p:cNvPr>
          <p:cNvSpPr>
            <a:spLocks noGrp="1"/>
          </p:cNvSpPr>
          <p:nvPr>
            <p:ph idx="1"/>
          </p:nvPr>
        </p:nvSpPr>
        <p:spPr>
          <a:xfrm>
            <a:off x="838200" y="2141537"/>
            <a:ext cx="10515600" cy="4351338"/>
          </a:xfrm>
        </p:spPr>
        <p:txBody>
          <a:bodyPr vert="horz" lIns="91440" tIns="45720" rIns="91440" bIns="45720" rtlCol="0" anchor="t">
            <a:normAutofit/>
          </a:bodyPr>
          <a:lstStyle/>
          <a:p>
            <a:r>
              <a:rPr lang="en-GB" sz="2400" b="0" i="0" u="none" strike="noStrike" baseline="0">
                <a:latin typeface="Arial" panose="020B0604020202020204" pitchFamily="34" charset="0"/>
                <a:cs typeface="Arial" panose="020B0604020202020204" pitchFamily="34" charset="0"/>
              </a:rPr>
              <a:t>Ensuring that no one is touching the casualty during analysis and shock </a:t>
            </a:r>
          </a:p>
          <a:p>
            <a:r>
              <a:rPr lang="en-GB" sz="2400" b="0" i="0" u="none" strike="noStrike" baseline="0">
                <a:latin typeface="Arial" panose="020B0604020202020204" pitchFamily="34" charset="0"/>
                <a:cs typeface="Arial" panose="020B0604020202020204" pitchFamily="34" charset="0"/>
              </a:rPr>
              <a:t>Recognition and actions to take for regurgitation</a:t>
            </a:r>
          </a:p>
          <a:p>
            <a:r>
              <a:rPr lang="en-GB" sz="2400">
                <a:latin typeface="Arial" panose="020B0604020202020204" pitchFamily="34" charset="0"/>
                <a:cs typeface="Arial" panose="020B0604020202020204" pitchFamily="34" charset="0"/>
              </a:rPr>
              <a:t>Circumstances when it is acceptable to pause/stop CPR </a:t>
            </a:r>
          </a:p>
          <a:p>
            <a:r>
              <a:rPr lang="en-GB" sz="2400">
                <a:latin typeface="Arial" panose="020B0604020202020204" pitchFamily="34" charset="0"/>
                <a:cs typeface="Arial" panose="020B0604020202020204" pitchFamily="34" charset="0"/>
              </a:rPr>
              <a:t>Clothing removal </a:t>
            </a:r>
          </a:p>
          <a:p>
            <a:r>
              <a:rPr lang="en-GB" sz="2400">
                <a:latin typeface="Arial" panose="020B0604020202020204" pitchFamily="34" charset="0"/>
                <a:cs typeface="Arial" panose="020B0604020202020204" pitchFamily="34" charset="0"/>
              </a:rPr>
              <a:t>Excessive chest hair.</a:t>
            </a:r>
          </a:p>
          <a:p>
            <a:pPr marL="0" indent="0">
              <a:buNone/>
            </a:pPr>
            <a:endParaRPr lang="en-GB" sz="2400" b="0" i="0" u="none" strike="noStrike" baseline="0">
              <a:latin typeface="Arial" panose="020B0604020202020204" pitchFamily="34" charset="0"/>
              <a:cs typeface="Arial" panose="020B0604020202020204" pitchFamily="34" charset="0"/>
            </a:endParaRPr>
          </a:p>
          <a:p>
            <a:pPr marL="0" indent="0">
              <a:buNone/>
            </a:pPr>
            <a:endParaRPr lang="en-GB" sz="2400" b="0" i="0" u="none" strike="noStrike" baseline="0">
              <a:latin typeface="Arial" panose="020B0604020202020204" pitchFamily="34" charset="0"/>
              <a:cs typeface="Arial" panose="020B0604020202020204" pitchFamily="34" charset="0"/>
            </a:endParaRPr>
          </a:p>
          <a:p>
            <a:pPr marL="0" indent="0">
              <a:buNone/>
            </a:pPr>
            <a:endParaRPr lang="en-GB" sz="2400"/>
          </a:p>
        </p:txBody>
      </p:sp>
    </p:spTree>
    <p:extLst>
      <p:ext uri="{BB962C8B-B14F-4D97-AF65-F5344CB8AC3E}">
        <p14:creationId xmlns:p14="http://schemas.microsoft.com/office/powerpoint/2010/main" val="343217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r>
              <a:rPr lang="en-GB" sz="5400" b="1">
                <a:latin typeface="Arial" panose="020B0604020202020204" pitchFamily="34" charset="0"/>
                <a:cs typeface="Arial" panose="020B0604020202020204" pitchFamily="34" charset="0"/>
              </a:rPr>
              <a:t>Be able to assess an emergency situation safely </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5</a:t>
            </a:fld>
            <a:endParaRPr lang="en-GB" sz="1600">
              <a:solidFill>
                <a:schemeClr val="bg1"/>
              </a:solidFill>
              <a:latin typeface="Arial" panose="020B0604020202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eaLnBrk="0" fontAlgn="base" hangingPunct="0">
              <a:spcBef>
                <a:spcPct val="50000"/>
              </a:spcBef>
              <a:spcAft>
                <a:spcPct val="0"/>
              </a:spcAft>
            </a:pPr>
            <a:r>
              <a:rPr lang="en-GB" sz="2400" b="1">
                <a:latin typeface="Arial" panose="020B0604020202020204" pitchFamily="34" charset="0"/>
                <a:cs typeface="Arial" panose="020B0604020202020204" pitchFamily="34" charset="0"/>
              </a:rPr>
              <a:t>		</a:t>
            </a:r>
            <a:r>
              <a:rPr lang="en-GB" sz="2400" b="1">
                <a:solidFill>
                  <a:schemeClr val="bg1"/>
                </a:solidFill>
                <a:latin typeface="Arial" panose="020B0604020202020204" pitchFamily="34" charset="0"/>
                <a:cs typeface="Arial" panose="020B0604020202020204" pitchFamily="34" charset="0"/>
              </a:rPr>
              <a:t>Module 1</a:t>
            </a:r>
          </a:p>
        </p:txBody>
      </p:sp>
      <p:grpSp>
        <p:nvGrpSpPr>
          <p:cNvPr id="34" name="Group 33">
            <a:extLst>
              <a:ext uri="{FF2B5EF4-FFF2-40B4-BE49-F238E27FC236}">
                <a16:creationId xmlns:a16="http://schemas.microsoft.com/office/drawing/2014/main" id="{33934B59-8147-CEC5-FCEA-723FD8D68F44}"/>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EA9C6D81-B6D0-299A-7E8D-40B7FFF6539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raphic 18" descr="End with solid fill">
              <a:hlinkClick r:id="" action="ppaction://hlinkshowjump?jump=previousslide"/>
              <a:extLst>
                <a:ext uri="{FF2B5EF4-FFF2-40B4-BE49-F238E27FC236}">
                  <a16:creationId xmlns:a16="http://schemas.microsoft.com/office/drawing/2014/main" id="{EB9095CF-C931-3E47-1B37-19509DB55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37" name="Rounded Rectangle 40">
            <a:extLst>
              <a:ext uri="{FF2B5EF4-FFF2-40B4-BE49-F238E27FC236}">
                <a16:creationId xmlns:a16="http://schemas.microsoft.com/office/drawing/2014/main" id="{9EA62485-B091-625A-1C08-FBD58CA45A0E}"/>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6C8AE54-E1D6-C5F9-8065-4F391DA512AD}"/>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1E27618A-0B5A-4C12-3F46-5F1E325EE433}"/>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raphic 18" descr="End with solid fill">
              <a:hlinkClick r:id="" action="ppaction://hlinkshowjump?jump=nextslide"/>
              <a:extLst>
                <a:ext uri="{FF2B5EF4-FFF2-40B4-BE49-F238E27FC236}">
                  <a16:creationId xmlns:a16="http://schemas.microsoft.com/office/drawing/2014/main" id="{A8FBB89B-3774-F07A-8086-75CE0F56A0FE}"/>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41" name="Graphic 40" descr="Home with solid fill">
            <a:hlinkClick r:id="rId6" action="ppaction://hlinksldjump"/>
            <a:extLst>
              <a:ext uri="{FF2B5EF4-FFF2-40B4-BE49-F238E27FC236}">
                <a16:creationId xmlns:a16="http://schemas.microsoft.com/office/drawing/2014/main" id="{57F3EED2-FE3F-B3A6-0624-887A71C56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80252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42032F32-8791-F914-2C2E-648500CB566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F673833A-D7F4-1082-0302-737D4A3AD356}"/>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Other considerations when administering CPR (cont.)</a:t>
            </a:r>
          </a:p>
        </p:txBody>
      </p:sp>
      <p:sp>
        <p:nvSpPr>
          <p:cNvPr id="5" name="Content Placeholder 4">
            <a:extLst>
              <a:ext uri="{FF2B5EF4-FFF2-40B4-BE49-F238E27FC236}">
                <a16:creationId xmlns:a16="http://schemas.microsoft.com/office/drawing/2014/main" id="{51B5FD75-092F-1A02-66FE-FE506A5DF44F}"/>
              </a:ext>
            </a:extLst>
          </p:cNvPr>
          <p:cNvSpPr>
            <a:spLocks noGrp="1"/>
          </p:cNvSpPr>
          <p:nvPr>
            <p:ph idx="1"/>
          </p:nvPr>
        </p:nvSpPr>
        <p:spPr>
          <a:xfrm>
            <a:off x="838200" y="1997564"/>
            <a:ext cx="10515600" cy="4351338"/>
          </a:xfrm>
        </p:spPr>
        <p:txBody>
          <a:bodyPr>
            <a:normAutofit/>
          </a:bodyPr>
          <a:lstStyle/>
          <a:p>
            <a:r>
              <a:rPr lang="en-GB" sz="2400">
                <a:latin typeface="Arial" panose="020B0604020202020204" pitchFamily="34" charset="0"/>
                <a:cs typeface="Arial" panose="020B0604020202020204" pitchFamily="34" charset="0"/>
              </a:rPr>
              <a:t>Pregnancy </a:t>
            </a:r>
          </a:p>
          <a:p>
            <a:r>
              <a:rPr lang="en-GB" sz="2400">
                <a:latin typeface="Arial" panose="020B0604020202020204" pitchFamily="34" charset="0"/>
                <a:cs typeface="Arial" panose="020B0604020202020204" pitchFamily="34" charset="0"/>
              </a:rPr>
              <a:t>Tracheostomy patient </a:t>
            </a:r>
          </a:p>
          <a:p>
            <a:r>
              <a:rPr lang="en-GB" sz="2400">
                <a:latin typeface="Arial" panose="020B0604020202020204" pitchFamily="34" charset="0"/>
                <a:cs typeface="Arial" panose="020B0604020202020204" pitchFamily="34" charset="0"/>
              </a:rPr>
              <a:t>AED prep kit/rescue ready kit (razor, scissors, towel and PPE) </a:t>
            </a:r>
          </a:p>
          <a:p>
            <a:r>
              <a:rPr lang="en-GB" sz="2400">
                <a:latin typeface="Arial" panose="020B0604020202020204" pitchFamily="34" charset="0"/>
                <a:cs typeface="Arial" panose="020B0604020202020204" pitchFamily="34" charset="0"/>
              </a:rPr>
              <a:t>Oxygen therapy </a:t>
            </a:r>
          </a:p>
          <a:p>
            <a:r>
              <a:rPr lang="en-GB" sz="2400">
                <a:latin typeface="Arial" panose="020B0604020202020204" pitchFamily="34" charset="0"/>
                <a:cs typeface="Arial" panose="020B0604020202020204" pitchFamily="34" charset="0"/>
              </a:rPr>
              <a:t>Oxygen safety </a:t>
            </a:r>
          </a:p>
          <a:p>
            <a:r>
              <a:rPr lang="en-GB" sz="2400">
                <a:latin typeface="Arial" panose="020B0604020202020204" pitchFamily="34" charset="0"/>
                <a:cs typeface="Arial" panose="020B0604020202020204" pitchFamily="34" charset="0"/>
              </a:rPr>
              <a:t>Implanted pacemaker or defibrillator.</a:t>
            </a:r>
          </a:p>
          <a:p>
            <a:pPr marL="0" indent="0">
              <a:buNone/>
            </a:pPr>
            <a:endParaRPr lang="en-GB"/>
          </a:p>
        </p:txBody>
      </p:sp>
    </p:spTree>
    <p:extLst>
      <p:ext uri="{BB962C8B-B14F-4D97-AF65-F5344CB8AC3E}">
        <p14:creationId xmlns:p14="http://schemas.microsoft.com/office/powerpoint/2010/main" val="1380752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773F1F8-A130-07F3-930F-69FB9B6D96D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024E0F33-6FFF-BBDD-7982-52FE80445F47}"/>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Other considerations when administering CPR (cont.)</a:t>
            </a:r>
          </a:p>
        </p:txBody>
      </p:sp>
      <p:sp>
        <p:nvSpPr>
          <p:cNvPr id="5" name="Content Placeholder 4">
            <a:extLst>
              <a:ext uri="{FF2B5EF4-FFF2-40B4-BE49-F238E27FC236}">
                <a16:creationId xmlns:a16="http://schemas.microsoft.com/office/drawing/2014/main" id="{134BBA02-8E56-7CA6-BEDA-C7FC86923D1A}"/>
              </a:ext>
            </a:extLst>
          </p:cNvPr>
          <p:cNvSpPr>
            <a:spLocks noGrp="1"/>
          </p:cNvSpPr>
          <p:nvPr>
            <p:ph idx="1"/>
          </p:nvPr>
        </p:nvSpPr>
        <p:spPr>
          <a:xfrm>
            <a:off x="838200" y="2013194"/>
            <a:ext cx="10515600" cy="4351338"/>
          </a:xfrm>
        </p:spPr>
        <p:txBody>
          <a:bodyPr>
            <a:normAutofit/>
          </a:bodyPr>
          <a:lstStyle/>
          <a:p>
            <a:r>
              <a:rPr lang="en-GB" sz="2400">
                <a:latin typeface="Arial" panose="020B0604020202020204" pitchFamily="34" charset="0"/>
                <a:cs typeface="Arial" panose="020B0604020202020204" pitchFamily="34" charset="0"/>
              </a:rPr>
              <a:t>Wet chest or wet surface: a shock can be delivered on wet or metal surfaces if no water links the casualty to the rescuer</a:t>
            </a:r>
          </a:p>
          <a:p>
            <a:r>
              <a:rPr lang="en-GB" sz="2400" b="0" i="0" u="none" strike="noStrike" baseline="0">
                <a:latin typeface="Arial" panose="020B0604020202020204" pitchFamily="34" charset="0"/>
                <a:cs typeface="Arial" panose="020B0604020202020204" pitchFamily="34" charset="0"/>
              </a:rPr>
              <a:t>Medical patches (for example, a GTN patch) </a:t>
            </a:r>
          </a:p>
          <a:p>
            <a:r>
              <a:rPr lang="en-GB" sz="2400" b="0" i="0" u="none" strike="noStrike" baseline="0">
                <a:latin typeface="Arial" panose="020B0604020202020204" pitchFamily="34" charset="0"/>
                <a:cs typeface="Arial" panose="020B0604020202020204" pitchFamily="34" charset="0"/>
              </a:rPr>
              <a:t>Jewellery </a:t>
            </a:r>
          </a:p>
          <a:p>
            <a:r>
              <a:rPr lang="en-GB" sz="2400" b="0" i="0" u="none" strike="noStrike" baseline="0">
                <a:solidFill>
                  <a:srgbClr val="000000"/>
                </a:solidFill>
                <a:latin typeface="Arial" panose="020B0604020202020204" pitchFamily="34" charset="0"/>
                <a:cs typeface="Arial" panose="020B0604020202020204" pitchFamily="34" charset="0"/>
              </a:rPr>
              <a:t>Moving machinery/vibrations </a:t>
            </a:r>
          </a:p>
          <a:p>
            <a:r>
              <a:rPr lang="en-GB" sz="2400" b="0" i="0" u="none" strike="noStrike" baseline="0">
                <a:solidFill>
                  <a:srgbClr val="000000"/>
                </a:solidFill>
                <a:latin typeface="Arial" panose="020B0604020202020204" pitchFamily="34" charset="0"/>
                <a:cs typeface="Arial" panose="020B0604020202020204" pitchFamily="34" charset="0"/>
              </a:rPr>
              <a:t>Explosive atmosphere </a:t>
            </a:r>
          </a:p>
          <a:p>
            <a:r>
              <a:rPr lang="en-GB" sz="2400" b="0" i="0" u="none" strike="noStrike" baseline="0">
                <a:solidFill>
                  <a:srgbClr val="000000"/>
                </a:solidFill>
                <a:latin typeface="Arial" panose="020B0604020202020204" pitchFamily="34" charset="0"/>
                <a:cs typeface="Arial" panose="020B0604020202020204" pitchFamily="34" charset="0"/>
              </a:rPr>
              <a:t>Post ROSC procedures </a:t>
            </a:r>
          </a:p>
          <a:p>
            <a:r>
              <a:rPr lang="en-GB" sz="2400" b="0" i="0" u="none" strike="noStrike" baseline="0">
                <a:solidFill>
                  <a:srgbClr val="000000"/>
                </a:solidFill>
                <a:latin typeface="Arial" panose="020B0604020202020204" pitchFamily="34" charset="0"/>
                <a:cs typeface="Arial" panose="020B0604020202020204" pitchFamily="34" charset="0"/>
              </a:rPr>
              <a:t>Accurate event reporting and recording.</a:t>
            </a:r>
          </a:p>
          <a:p>
            <a:pPr marL="0" indent="0">
              <a:buNone/>
            </a:pPr>
            <a:endParaRPr lang="en-GB" sz="2800" b="0" i="0" u="none" strike="noStrike" baseline="0">
              <a:solidFill>
                <a:srgbClr val="000000"/>
              </a:solidFill>
              <a:latin typeface="Calibri" panose="020F0502020204030204" pitchFamily="34" charset="0"/>
            </a:endParaRPr>
          </a:p>
          <a:p>
            <a:pPr marL="0" indent="0">
              <a:buNone/>
            </a:pPr>
            <a:endParaRPr lang="en-GB"/>
          </a:p>
        </p:txBody>
      </p:sp>
    </p:spTree>
    <p:extLst>
      <p:ext uri="{BB962C8B-B14F-4D97-AF65-F5344CB8AC3E}">
        <p14:creationId xmlns:p14="http://schemas.microsoft.com/office/powerpoint/2010/main" val="2533247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610550"/>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sign of agonal breathing?</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Rhythmic breathing pattern</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545898"/>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Gasping and choking sounds</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Quiet and steady breathing</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Regular rise and fall of the chest</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616702"/>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should you begin CPR on an unresponsive casualty?</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507456"/>
            <a:ext cx="6338005"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do not respond and are breathing normally</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363596"/>
            <a:ext cx="5556466"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respond to verbal commands but have shallow breathing</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6481862"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are unresponsive and breathing abnormally</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5687589"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If they are coughing and turning pale</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83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70529" y="1662949"/>
            <a:ext cx="750930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an unresponsive casualty who is breathing normally</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71E3BDC1-06B6-16DB-B547-BA6EF4D04950}"/>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3</a:t>
            </a:r>
          </a:p>
        </p:txBody>
      </p:sp>
      <p:grpSp>
        <p:nvGrpSpPr>
          <p:cNvPr id="26" name="Group 25">
            <a:extLst>
              <a:ext uri="{FF2B5EF4-FFF2-40B4-BE49-F238E27FC236}">
                <a16:creationId xmlns:a16="http://schemas.microsoft.com/office/drawing/2014/main" id="{AF6850C9-95B3-0501-C2DB-F37D2470EC3C}"/>
              </a:ext>
            </a:extLst>
          </p:cNvPr>
          <p:cNvGrpSpPr/>
          <p:nvPr/>
        </p:nvGrpSpPr>
        <p:grpSpPr>
          <a:xfrm>
            <a:off x="5667501" y="6323445"/>
            <a:ext cx="259230" cy="259230"/>
            <a:chOff x="5658939" y="6358776"/>
            <a:chExt cx="259230" cy="259230"/>
          </a:xfrm>
        </p:grpSpPr>
        <p:sp>
          <p:nvSpPr>
            <p:cNvPr id="27" name="Rounded Rectangle 38">
              <a:extLst>
                <a:ext uri="{FF2B5EF4-FFF2-40B4-BE49-F238E27FC236}">
                  <a16:creationId xmlns:a16="http://schemas.microsoft.com/office/drawing/2014/main" id="{153936CE-D6CF-C099-E018-4A6737865357}"/>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aphic 18" descr="End with solid fill">
              <a:hlinkClick r:id="" action="ppaction://hlinkshowjump?jump=previousslide"/>
              <a:extLst>
                <a:ext uri="{FF2B5EF4-FFF2-40B4-BE49-F238E27FC236}">
                  <a16:creationId xmlns:a16="http://schemas.microsoft.com/office/drawing/2014/main" id="{DC594878-20CC-EBD3-A4C2-475923B58CA5}"/>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29" name="Rounded Rectangle 40">
            <a:extLst>
              <a:ext uri="{FF2B5EF4-FFF2-40B4-BE49-F238E27FC236}">
                <a16:creationId xmlns:a16="http://schemas.microsoft.com/office/drawing/2014/main" id="{AE9A6F7C-9948-D099-3F6C-FDD97EE7C668}"/>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1C2AD10-DA94-9829-023B-ABF28E1638E3}"/>
              </a:ext>
            </a:extLst>
          </p:cNvPr>
          <p:cNvGrpSpPr/>
          <p:nvPr/>
        </p:nvGrpSpPr>
        <p:grpSpPr>
          <a:xfrm>
            <a:off x="6275168" y="6324341"/>
            <a:ext cx="259230" cy="259230"/>
            <a:chOff x="6266606" y="6359672"/>
            <a:chExt cx="259230" cy="259230"/>
          </a:xfrm>
        </p:grpSpPr>
        <p:sp>
          <p:nvSpPr>
            <p:cNvPr id="31" name="Rounded Rectangle 34">
              <a:extLst>
                <a:ext uri="{FF2B5EF4-FFF2-40B4-BE49-F238E27FC236}">
                  <a16:creationId xmlns:a16="http://schemas.microsoft.com/office/drawing/2014/main" id="{91043EAA-EB17-BE0B-B42F-8937BBECF9B5}"/>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raphic 18" descr="End with solid fill">
              <a:hlinkClick r:id="" action="ppaction://hlinkshowjump?jump=nextslide"/>
              <a:extLst>
                <a:ext uri="{FF2B5EF4-FFF2-40B4-BE49-F238E27FC236}">
                  <a16:creationId xmlns:a16="http://schemas.microsoft.com/office/drawing/2014/main" id="{CF56BE83-29C8-2CA6-F810-2E9E236F916D}"/>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33" name="Graphic 32" descr="Home with solid fill">
            <a:hlinkClick r:id="rId6" action="ppaction://hlinksldjump"/>
            <a:extLst>
              <a:ext uri="{FF2B5EF4-FFF2-40B4-BE49-F238E27FC236}">
                <a16:creationId xmlns:a16="http://schemas.microsoft.com/office/drawing/2014/main" id="{39868234-3A6E-749F-742C-B67FA83D0A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753181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8154CF69-294B-FCDC-70BF-E044D9F9775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Rectangle: Rounded Corners 3">
            <a:extLst>
              <a:ext uri="{FF2B5EF4-FFF2-40B4-BE49-F238E27FC236}">
                <a16:creationId xmlns:a16="http://schemas.microsoft.com/office/drawing/2014/main" id="{E06646F5-BD58-5FBE-69F8-70EB3009F19A}"/>
              </a:ext>
            </a:extLst>
          </p:cNvPr>
          <p:cNvSpPr/>
          <p:nvPr/>
        </p:nvSpPr>
        <p:spPr>
          <a:xfrm>
            <a:off x="-981512" y="3860800"/>
            <a:ext cx="13564997" cy="1572235"/>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99402"/>
            <a:ext cx="10515600" cy="1325563"/>
          </a:xfrm>
        </p:spPr>
        <p:txBody>
          <a:bodyPr>
            <a:normAutofit/>
          </a:bodyPr>
          <a:lstStyle/>
          <a:p>
            <a:r>
              <a:rPr lang="en-GB" sz="4000" b="1"/>
              <a:t>When to use the recovery position</a:t>
            </a:r>
            <a:endParaRPr sz="4000" b="1"/>
          </a:p>
        </p:txBody>
      </p:sp>
      <p:sp>
        <p:nvSpPr>
          <p:cNvPr id="3" name="Content Placeholder 2"/>
          <p:cNvSpPr>
            <a:spLocks noGrp="1"/>
          </p:cNvSpPr>
          <p:nvPr>
            <p:ph idx="1"/>
          </p:nvPr>
        </p:nvSpPr>
        <p:spPr>
          <a:xfrm>
            <a:off x="838200" y="1424965"/>
            <a:ext cx="9970477" cy="4351338"/>
          </a:xfrm>
        </p:spPr>
        <p:txBody>
          <a:bodyPr vert="horz" lIns="91440" tIns="45720" rIns="91440" bIns="45720" rtlCol="0" anchor="t">
            <a:normAutofit/>
          </a:bodyPr>
          <a:lstStyle/>
          <a:p>
            <a:pPr marL="0" indent="0">
              <a:buNone/>
            </a:pPr>
            <a:r>
              <a:rPr lang="en-GB" sz="2400">
                <a:latin typeface="Arial"/>
                <a:cs typeface="Arial"/>
              </a:rPr>
              <a:t>Place a casualty in the recovery position when they have a lowered </a:t>
            </a:r>
          </a:p>
          <a:p>
            <a:pPr marL="0" indent="0">
              <a:buNone/>
            </a:pPr>
            <a:r>
              <a:rPr lang="en-GB" sz="2400">
                <a:latin typeface="Arial"/>
                <a:cs typeface="Arial"/>
              </a:rPr>
              <a:t>level of response and:</a:t>
            </a:r>
          </a:p>
          <a:p>
            <a:r>
              <a:rPr lang="en-GB" sz="2400">
                <a:latin typeface="Arial"/>
                <a:cs typeface="Arial"/>
              </a:rPr>
              <a:t>do not need CPR</a:t>
            </a:r>
          </a:p>
          <a:p>
            <a:r>
              <a:rPr lang="en-GB" sz="2400">
                <a:latin typeface="Arial"/>
                <a:cs typeface="Arial"/>
              </a:rPr>
              <a:t>are breathing normally</a:t>
            </a:r>
          </a:p>
          <a:p>
            <a:r>
              <a:rPr lang="en-GB" sz="2400">
                <a:latin typeface="Arial"/>
                <a:cs typeface="Arial"/>
              </a:rPr>
              <a:t>are uninjured</a:t>
            </a:r>
            <a:endParaRPr sz="2400">
              <a:latin typeface="Arial"/>
              <a:cs typeface="Arial"/>
            </a:endParaRP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a:cs typeface="Arial"/>
              </a:rPr>
              <a:t>If injured, only use the recovery position if their airway is at risk, such as:</a:t>
            </a:r>
          </a:p>
          <a:p>
            <a:pPr marL="0" indent="0">
              <a:buNone/>
            </a:pPr>
            <a:r>
              <a:rPr lang="en-GB" sz="2400">
                <a:latin typeface="Arial"/>
                <a:cs typeface="Arial"/>
              </a:rPr>
              <a:t>• fluids in the airway (blood or vomit)</a:t>
            </a:r>
            <a:br>
              <a:rPr lang="en-GB" sz="2400">
                <a:latin typeface="Arial" panose="020B0604020202020204" pitchFamily="34" charset="0"/>
                <a:cs typeface="Arial" panose="020B0604020202020204" pitchFamily="34" charset="0"/>
              </a:rPr>
            </a:br>
            <a:r>
              <a:rPr lang="en-GB" sz="2400">
                <a:latin typeface="Arial"/>
                <a:cs typeface="Arial"/>
              </a:rPr>
              <a:t>• you need to leave them to get help.</a:t>
            </a:r>
            <a:endParaRPr sz="24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7A46BA5F-473B-D960-F078-2AB79671E07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57737" y="70465"/>
            <a:ext cx="10515600" cy="1325563"/>
          </a:xfrm>
        </p:spPr>
        <p:txBody>
          <a:bodyPr>
            <a:normAutofit/>
          </a:bodyPr>
          <a:lstStyle/>
          <a:p>
            <a:r>
              <a:rPr sz="4000" b="1">
                <a:latin typeface="Arial" panose="020B0604020202020204" pitchFamily="34" charset="0"/>
                <a:cs typeface="Arial" panose="020B0604020202020204" pitchFamily="34" charset="0"/>
              </a:rPr>
              <a:t>Monitoring breathing continuously</a:t>
            </a:r>
          </a:p>
        </p:txBody>
      </p:sp>
      <p:sp>
        <p:nvSpPr>
          <p:cNvPr id="3" name="Content Placeholder 2"/>
          <p:cNvSpPr>
            <a:spLocks noGrp="1"/>
          </p:cNvSpPr>
          <p:nvPr>
            <p:ph idx="1"/>
          </p:nvPr>
        </p:nvSpPr>
        <p:spPr>
          <a:xfrm>
            <a:off x="838199" y="1495609"/>
            <a:ext cx="10384692" cy="4351338"/>
          </a:xfrm>
        </p:spPr>
        <p:txBody>
          <a:bodyPr vert="horz" lIns="91440" tIns="45720" rIns="91440" bIns="45720" rtlCol="0" anchor="t">
            <a:noAutofit/>
          </a:bodyPr>
          <a:lstStyle/>
          <a:p>
            <a:pPr marL="0" indent="0">
              <a:buNone/>
            </a:pPr>
            <a:r>
              <a:rPr lang="en-GB" sz="2400" b="1">
                <a:latin typeface="Arial" panose="020B0604020202020204" pitchFamily="34" charset="0"/>
                <a:cs typeface="Arial" panose="020B0604020202020204" pitchFamily="34" charset="0"/>
              </a:rPr>
              <a:t>Ongoing safety of the casualty</a:t>
            </a:r>
          </a:p>
          <a:p>
            <a:pPr marL="0" indent="0">
              <a:buNone/>
            </a:pPr>
            <a:r>
              <a:rPr lang="en-GB" sz="2400">
                <a:latin typeface="Arial" panose="020B0604020202020204" pitchFamily="34" charset="0"/>
                <a:cs typeface="Arial" panose="020B0604020202020204" pitchFamily="34" charset="0"/>
              </a:rPr>
              <a:t>You must continue to monitor closely for any signs of deterioration</a:t>
            </a:r>
          </a:p>
          <a:p>
            <a:pPr marL="0" indent="0">
              <a:buNone/>
            </a:pPr>
            <a:endParaRPr lang="en-GB" sz="9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You should continue to:</a:t>
            </a:r>
          </a:p>
          <a:p>
            <a:r>
              <a:rPr lang="en-GB" sz="2400">
                <a:latin typeface="Arial" panose="020B0604020202020204" pitchFamily="34" charset="0"/>
                <a:cs typeface="Arial" panose="020B0604020202020204" pitchFamily="34" charset="0"/>
              </a:rPr>
              <a:t>look, listen and feel for breathing</a:t>
            </a:r>
          </a:p>
          <a:p>
            <a:r>
              <a:rPr lang="en-GB" sz="2400">
                <a:latin typeface="Arial" panose="020B0604020202020204" pitchFamily="34" charset="0"/>
                <a:cs typeface="Arial" panose="020B0604020202020204" pitchFamily="34" charset="0"/>
              </a:rPr>
              <a:t>reassess if there is any change in responsiveness</a:t>
            </a:r>
          </a:p>
          <a:p>
            <a:r>
              <a:rPr lang="en-GB" sz="2400">
                <a:latin typeface="Arial" panose="020B0604020202020204" pitchFamily="34" charset="0"/>
                <a:cs typeface="Arial" panose="020B0604020202020204" pitchFamily="34" charset="0"/>
              </a:rPr>
              <a:t>be alert for signs of deterioration into cardiac arrest</a:t>
            </a:r>
          </a:p>
        </p:txBody>
      </p:sp>
      <p:grpSp>
        <p:nvGrpSpPr>
          <p:cNvPr id="4" name="Group 3">
            <a:extLst>
              <a:ext uri="{FF2B5EF4-FFF2-40B4-BE49-F238E27FC236}">
                <a16:creationId xmlns:a16="http://schemas.microsoft.com/office/drawing/2014/main" id="{0B2C6E2E-9AE9-2180-3A70-455C4A44A366}"/>
              </a:ext>
            </a:extLst>
          </p:cNvPr>
          <p:cNvGrpSpPr/>
          <p:nvPr/>
        </p:nvGrpSpPr>
        <p:grpSpPr>
          <a:xfrm>
            <a:off x="838199" y="4682513"/>
            <a:ext cx="10535138" cy="968987"/>
            <a:chOff x="838199" y="3329475"/>
            <a:chExt cx="10535138" cy="968987"/>
          </a:xfrm>
        </p:grpSpPr>
        <p:sp>
          <p:nvSpPr>
            <p:cNvPr id="5" name="Rounded Rectangle 65">
              <a:extLst>
                <a:ext uri="{FF2B5EF4-FFF2-40B4-BE49-F238E27FC236}">
                  <a16:creationId xmlns:a16="http://schemas.microsoft.com/office/drawing/2014/main" id="{A93B87DC-7FB3-C835-9B86-0529A95A3CAC}"/>
                </a:ext>
              </a:extLst>
            </p:cNvPr>
            <p:cNvSpPr>
              <a:spLocks noChangeArrowheads="1"/>
            </p:cNvSpPr>
            <p:nvPr/>
          </p:nvSpPr>
          <p:spPr bwMode="auto">
            <a:xfrm>
              <a:off x="838199" y="3500791"/>
              <a:ext cx="10535138" cy="79767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6" name="Rounded Rectangle 12">
              <a:extLst>
                <a:ext uri="{FF2B5EF4-FFF2-40B4-BE49-F238E27FC236}">
                  <a16:creationId xmlns:a16="http://schemas.microsoft.com/office/drawing/2014/main" id="{642AAD7C-DE2B-50A4-16DA-C4E366F8A812}"/>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0B15C8DB-429F-D57B-136B-5BA35E58F021}"/>
                </a:ext>
              </a:extLst>
            </p:cNvPr>
            <p:cNvSpPr txBox="1"/>
            <p:nvPr/>
          </p:nvSpPr>
          <p:spPr>
            <a:xfrm>
              <a:off x="1046380" y="3715237"/>
              <a:ext cx="10037788" cy="461665"/>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If breathing stops or becomes irregular, start CPR immediately.</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7214-639D-A2ED-F52B-64D5B3121E2B}"/>
              </a:ext>
            </a:extLst>
          </p:cNvPr>
          <p:cNvSpPr>
            <a:spLocks noGrp="1"/>
          </p:cNvSpPr>
          <p:nvPr>
            <p:ph type="title"/>
          </p:nvPr>
        </p:nvSpPr>
        <p:spPr>
          <a:xfrm>
            <a:off x="838200" y="115033"/>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a:t>
            </a:r>
          </a:p>
        </p:txBody>
      </p:sp>
      <p:sp>
        <p:nvSpPr>
          <p:cNvPr id="3" name="Content Placeholder 2">
            <a:extLst>
              <a:ext uri="{FF2B5EF4-FFF2-40B4-BE49-F238E27FC236}">
                <a16:creationId xmlns:a16="http://schemas.microsoft.com/office/drawing/2014/main" id="{9D0BB758-0E23-8620-6362-C14FFA612CFD}"/>
              </a:ext>
            </a:extLst>
          </p:cNvPr>
          <p:cNvSpPr>
            <a:spLocks noGrp="1"/>
          </p:cNvSpPr>
          <p:nvPr>
            <p:ph idx="1"/>
          </p:nvPr>
        </p:nvSpPr>
        <p:spPr>
          <a:xfrm>
            <a:off x="838200" y="1440596"/>
            <a:ext cx="10515600" cy="4351338"/>
          </a:xfrm>
        </p:spPr>
        <p:txBody>
          <a:bodyPr>
            <a:normAutofit/>
          </a:bodyPr>
          <a:lstStyle/>
          <a:p>
            <a:pPr marL="0" indent="0">
              <a:buNone/>
            </a:pPr>
            <a:r>
              <a:rPr lang="en-GB" sz="2400" b="1">
                <a:latin typeface="Arial" panose="020B0604020202020204" pitchFamily="34" charset="0"/>
                <a:cs typeface="Arial" panose="020B0604020202020204" pitchFamily="34" charset="0"/>
              </a:rPr>
              <a:t>Prompt action if the condition changes</a:t>
            </a:r>
          </a:p>
          <a:p>
            <a:r>
              <a:rPr lang="en-GB" sz="2400">
                <a:latin typeface="Arial" panose="020B0604020202020204" pitchFamily="34" charset="0"/>
                <a:cs typeface="Arial" panose="020B0604020202020204" pitchFamily="34" charset="0"/>
              </a:rPr>
              <a:t>The recovery position keeps the airway open and helps fluids drain, but breathing complications can still occur</a:t>
            </a:r>
          </a:p>
          <a:p>
            <a:r>
              <a:rPr lang="en-GB" sz="2400">
                <a:latin typeface="Arial" panose="020B0604020202020204" pitchFamily="34" charset="0"/>
                <a:cs typeface="Arial" panose="020B0604020202020204" pitchFamily="34" charset="0"/>
              </a:rPr>
              <a:t>Monitoring ensures the casualty gets enough oxygen and warns of problems like irregular breathing, choking or signs of shock.</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ED23402-088C-1F85-C2BB-DF1513DAEC1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2445968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D5C21CD-2EDC-B874-676B-6B3D7244858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9B2F5B7-F497-0587-6133-D2C8821A43DD}"/>
              </a:ext>
            </a:extLst>
          </p:cNvPr>
          <p:cNvSpPr>
            <a:spLocks noGrp="1"/>
          </p:cNvSpPr>
          <p:nvPr>
            <p:ph type="title"/>
          </p:nvPr>
        </p:nvSpPr>
        <p:spPr>
          <a:xfrm>
            <a:off x="838200" y="119026"/>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6D1955A8-7987-3C41-83D2-0682034ED315}"/>
              </a:ext>
            </a:extLst>
          </p:cNvPr>
          <p:cNvSpPr>
            <a:spLocks noGrp="1"/>
          </p:cNvSpPr>
          <p:nvPr>
            <p:ph idx="1"/>
          </p:nvPr>
        </p:nvSpPr>
        <p:spPr>
          <a:xfrm>
            <a:off x="838199" y="1591163"/>
            <a:ext cx="11033369" cy="1603375"/>
          </a:xfrm>
        </p:spPr>
        <p:txBody>
          <a:bodyPr/>
          <a:lstStyle/>
          <a:p>
            <a:pPr marL="0" indent="0">
              <a:buNone/>
            </a:pPr>
            <a:r>
              <a:rPr lang="en-GB" sz="2400" b="1">
                <a:latin typeface="Arial" panose="020B0604020202020204" pitchFamily="34" charset="0"/>
                <a:cs typeface="Arial" panose="020B0604020202020204" pitchFamily="34" charset="0"/>
              </a:rPr>
              <a:t>Supports prompt action if the condition changes</a:t>
            </a:r>
          </a:p>
          <a:p>
            <a:r>
              <a:rPr lang="en-GB" sz="2400">
                <a:latin typeface="Arial" panose="020B0604020202020204" pitchFamily="34" charset="0"/>
                <a:cs typeface="Arial" panose="020B0604020202020204" pitchFamily="34" charset="0"/>
              </a:rPr>
              <a:t>If a casualty in the recovery position stops breathing normally, then act quickly </a:t>
            </a:r>
          </a:p>
          <a:p>
            <a:r>
              <a:rPr lang="en-GB" sz="2400">
                <a:latin typeface="Arial" panose="020B0604020202020204" pitchFamily="34" charset="0"/>
                <a:cs typeface="Arial" panose="020B0604020202020204" pitchFamily="34" charset="0"/>
              </a:rPr>
              <a:t>Roll the casualty onto their back and commence CPR</a:t>
            </a:r>
          </a:p>
        </p:txBody>
      </p:sp>
      <p:grpSp>
        <p:nvGrpSpPr>
          <p:cNvPr id="9" name="Group 8">
            <a:extLst>
              <a:ext uri="{FF2B5EF4-FFF2-40B4-BE49-F238E27FC236}">
                <a16:creationId xmlns:a16="http://schemas.microsoft.com/office/drawing/2014/main" id="{A1B6A982-5AD7-E5D9-D5D7-77349710F60B}"/>
              </a:ext>
            </a:extLst>
          </p:cNvPr>
          <p:cNvGrpSpPr/>
          <p:nvPr/>
        </p:nvGrpSpPr>
        <p:grpSpPr>
          <a:xfrm>
            <a:off x="838199" y="3329475"/>
            <a:ext cx="10535138" cy="1388075"/>
            <a:chOff x="838199" y="3329475"/>
            <a:chExt cx="10535138" cy="1388075"/>
          </a:xfrm>
        </p:grpSpPr>
        <p:sp>
          <p:nvSpPr>
            <p:cNvPr id="4" name="Rounded Rectangle 65">
              <a:extLst>
                <a:ext uri="{FF2B5EF4-FFF2-40B4-BE49-F238E27FC236}">
                  <a16:creationId xmlns:a16="http://schemas.microsoft.com/office/drawing/2014/main" id="{9AC562AF-C08E-74BF-3A8E-1F71D2E4456A}"/>
                </a:ext>
              </a:extLst>
            </p:cNvPr>
            <p:cNvSpPr>
              <a:spLocks noChangeArrowheads="1"/>
            </p:cNvSpPr>
            <p:nvPr/>
          </p:nvSpPr>
          <p:spPr bwMode="auto">
            <a:xfrm>
              <a:off x="838199" y="3500791"/>
              <a:ext cx="10535138" cy="121675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5" name="Rounded Rectangle 12">
              <a:extLst>
                <a:ext uri="{FF2B5EF4-FFF2-40B4-BE49-F238E27FC236}">
                  <a16:creationId xmlns:a16="http://schemas.microsoft.com/office/drawing/2014/main" id="{6417F4C3-B93A-25DF-EB8F-6756650D7346}"/>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31E53FCB-F7BA-D954-EE3D-8EF1513CE275}"/>
                </a:ext>
              </a:extLst>
            </p:cNvPr>
            <p:cNvSpPr txBox="1"/>
            <p:nvPr/>
          </p:nvSpPr>
          <p:spPr>
            <a:xfrm>
              <a:off x="1046380" y="3715237"/>
              <a:ext cx="10037788"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Continuous monitoring allows immediate escalation if needed, which can significantly improve the chances of survival.</a:t>
              </a:r>
            </a:p>
          </p:txBody>
        </p:sp>
      </p:grpSp>
    </p:spTree>
    <p:extLst>
      <p:ext uri="{BB962C8B-B14F-4D97-AF65-F5344CB8AC3E}">
        <p14:creationId xmlns:p14="http://schemas.microsoft.com/office/powerpoint/2010/main" val="1044390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F450E1-2BF5-7958-289E-F59F92683B61}"/>
              </a:ext>
            </a:extLst>
          </p:cNvPr>
          <p:cNvSpPr/>
          <p:nvPr/>
        </p:nvSpPr>
        <p:spPr>
          <a:xfrm>
            <a:off x="-981512" y="1417150"/>
            <a:ext cx="13564997" cy="1492738"/>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77BE3B-0B5D-4E51-C5E8-A9E82ABEC6DE}"/>
              </a:ext>
            </a:extLst>
          </p:cNvPr>
          <p:cNvSpPr>
            <a:spLocks noGrp="1"/>
          </p:cNvSpPr>
          <p:nvPr>
            <p:ph type="title"/>
          </p:nvPr>
        </p:nvSpPr>
        <p:spPr>
          <a:xfrm>
            <a:off x="838200" y="91587"/>
            <a:ext cx="10515600" cy="1325563"/>
          </a:xfrm>
        </p:spPr>
        <p:txBody>
          <a:bodyPr>
            <a:normAutofit/>
          </a:bodyPr>
          <a:lstStyle/>
          <a:p>
            <a:r>
              <a:rPr lang="en-GB" sz="4000" b="1">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4EAB2074-A747-AE35-52E5-18799E06DB16}"/>
              </a:ext>
            </a:extLst>
          </p:cNvPr>
          <p:cNvSpPr>
            <a:spLocks noGrp="1"/>
          </p:cNvSpPr>
          <p:nvPr>
            <p:ph idx="1"/>
          </p:nvPr>
        </p:nvSpPr>
        <p:spPr>
          <a:xfrm>
            <a:off x="838200" y="1552087"/>
            <a:ext cx="10515600" cy="4351338"/>
          </a:xfrm>
        </p:spPr>
        <p:txBody>
          <a:bodyPr>
            <a:noAutofit/>
          </a:bodyPr>
          <a:lstStyle/>
          <a:p>
            <a:pPr marL="0" indent="0">
              <a:buNone/>
            </a:pPr>
            <a:r>
              <a:rPr lang="en-GB" sz="2400" b="1">
                <a:latin typeface="Arial" panose="020B0604020202020204" pitchFamily="34" charset="0"/>
                <a:cs typeface="Arial" panose="020B0604020202020204" pitchFamily="34" charset="0"/>
              </a:rPr>
              <a:t>Duty of care obligations</a:t>
            </a:r>
          </a:p>
          <a:p>
            <a:pPr marL="0" indent="0">
              <a:buNone/>
            </a:pPr>
            <a:r>
              <a:rPr lang="en-GB" sz="2400">
                <a:latin typeface="Arial" panose="020B0604020202020204" pitchFamily="34" charset="0"/>
                <a:cs typeface="Arial" panose="020B0604020202020204" pitchFamily="34" charset="0"/>
              </a:rPr>
              <a:t>In both clinical practice and community settings, the first-aider has a duty of care to continue supporting the casualty until help arrives</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includes:</a:t>
            </a:r>
          </a:p>
          <a:p>
            <a:r>
              <a:rPr lang="en-GB" sz="2400">
                <a:latin typeface="Arial" panose="020B0604020202020204" pitchFamily="34" charset="0"/>
                <a:cs typeface="Arial" panose="020B0604020202020204" pitchFamily="34" charset="0"/>
              </a:rPr>
              <a:t>checking for normal breathing at regular intervals</a:t>
            </a:r>
          </a:p>
          <a:p>
            <a:r>
              <a:rPr lang="en-GB" sz="2400">
                <a:latin typeface="Arial" panose="020B0604020202020204" pitchFamily="34" charset="0"/>
                <a:cs typeface="Arial" panose="020B0604020202020204" pitchFamily="34" charset="0"/>
              </a:rPr>
              <a:t>looking, listening and feeling for breath sounds or chest movement</a:t>
            </a:r>
          </a:p>
          <a:p>
            <a:r>
              <a:rPr lang="en-GB" sz="2400">
                <a:latin typeface="Arial" panose="020B0604020202020204" pitchFamily="34" charset="0"/>
                <a:cs typeface="Arial" panose="020B0604020202020204" pitchFamily="34" charset="0"/>
              </a:rPr>
              <a:t>being prepared to re-assess the casualty's airway and responsiveness.</a:t>
            </a:r>
          </a:p>
        </p:txBody>
      </p:sp>
    </p:spTree>
    <p:extLst>
      <p:ext uri="{BB962C8B-B14F-4D97-AF65-F5344CB8AC3E}">
        <p14:creationId xmlns:p14="http://schemas.microsoft.com/office/powerpoint/2010/main" val="313811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E62F78-3AC9-C114-61F7-24B1450D4697}"/>
              </a:ext>
            </a:extLst>
          </p:cNvPr>
          <p:cNvSpPr/>
          <p:nvPr/>
        </p:nvSpPr>
        <p:spPr>
          <a:xfrm>
            <a:off x="-981512" y="3332364"/>
            <a:ext cx="13564997" cy="2130590"/>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07B863-7CD1-CF43-BE8B-F1D5A367B98E}"/>
              </a:ext>
            </a:extLst>
          </p:cNvPr>
          <p:cNvSpPr>
            <a:spLocks noGrp="1"/>
          </p:cNvSpPr>
          <p:nvPr>
            <p:ph type="title"/>
          </p:nvPr>
        </p:nvSpPr>
        <p:spPr>
          <a:xfrm>
            <a:off x="709031" y="102059"/>
            <a:ext cx="10515600" cy="1325563"/>
          </a:xfrm>
        </p:spPr>
        <p:txBody>
          <a:bodyPr>
            <a:normAutofit/>
          </a:bodyPr>
          <a:lstStyle/>
          <a:p>
            <a:r>
              <a:rPr lang="en-GB" sz="4000" b="1">
                <a:latin typeface="Arial" panose="020B0604020202020204" pitchFamily="34" charset="0"/>
                <a:cs typeface="Arial" panose="020B0604020202020204" pitchFamily="34" charset="0"/>
              </a:rPr>
              <a:t>Conduct a scene survey </a:t>
            </a:r>
          </a:p>
        </p:txBody>
      </p:sp>
      <p:sp>
        <p:nvSpPr>
          <p:cNvPr id="3" name="Content Placeholder 2">
            <a:extLst>
              <a:ext uri="{FF2B5EF4-FFF2-40B4-BE49-F238E27FC236}">
                <a16:creationId xmlns:a16="http://schemas.microsoft.com/office/drawing/2014/main" id="{21ED4BFA-CAE0-5713-EDC0-BBC43BC38198}"/>
              </a:ext>
            </a:extLst>
          </p:cNvPr>
          <p:cNvSpPr>
            <a:spLocks noGrp="1"/>
          </p:cNvSpPr>
          <p:nvPr>
            <p:ph idx="1"/>
          </p:nvPr>
        </p:nvSpPr>
        <p:spPr>
          <a:xfrm>
            <a:off x="686729" y="1314574"/>
            <a:ext cx="10818541" cy="4351338"/>
          </a:xfrm>
        </p:spPr>
        <p:txBody>
          <a:bodyPr>
            <a:normAutofit/>
          </a:bodyPr>
          <a:lstStyle/>
          <a:p>
            <a:pPr marL="0" indent="0">
              <a:buNone/>
            </a:pPr>
            <a:r>
              <a:rPr lang="en-GB" sz="2400">
                <a:latin typeface="Arial" panose="020B0604020202020204" pitchFamily="34" charset="0"/>
                <a:cs typeface="Arial" panose="020B0604020202020204" pitchFamily="34" charset="0"/>
              </a:rPr>
              <a:t>Always check the scene is safe before approaching a casualty</a:t>
            </a:r>
          </a:p>
          <a:p>
            <a:pPr marL="0" indent="0">
              <a:buNone/>
            </a:pPr>
            <a:r>
              <a:rPr lang="en-GB" sz="2400">
                <a:latin typeface="Arial" panose="020B0604020202020204" pitchFamily="34" charset="0"/>
                <a:cs typeface="Arial" panose="020B0604020202020204" pitchFamily="34" charset="0"/>
              </a:rPr>
              <a:t>Protect yourself, the casualty and bystanders</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Use the acronym </a:t>
            </a:r>
            <a:r>
              <a:rPr lang="en-GB" sz="2400" b="1">
                <a:latin typeface="Arial" panose="020B0604020202020204" pitchFamily="34" charset="0"/>
                <a:cs typeface="Arial" panose="020B0604020202020204" pitchFamily="34" charset="0"/>
              </a:rPr>
              <a:t>CLAP</a:t>
            </a:r>
            <a:r>
              <a:rPr lang="en-GB" sz="2400">
                <a:latin typeface="Arial" panose="020B0604020202020204" pitchFamily="34" charset="0"/>
                <a:cs typeface="Arial" panose="020B0604020202020204" pitchFamily="34" charset="0"/>
              </a:rPr>
              <a:t> to stay calm and in control</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b="1">
                <a:latin typeface="Arial" panose="020B0604020202020204" pitchFamily="34" charset="0"/>
                <a:cs typeface="Arial" panose="020B0604020202020204" pitchFamily="34" charset="0"/>
              </a:rPr>
              <a:t>C</a:t>
            </a:r>
            <a:r>
              <a:rPr lang="en-GB" sz="2400">
                <a:latin typeface="Arial" panose="020B0604020202020204" pitchFamily="34" charset="0"/>
                <a:cs typeface="Arial" panose="020B0604020202020204" pitchFamily="34" charset="0"/>
              </a:rPr>
              <a:t>ontrol the situation </a:t>
            </a:r>
          </a:p>
          <a:p>
            <a:pPr marL="0" indent="0">
              <a:buNone/>
            </a:pPr>
            <a:r>
              <a:rPr lang="en-GB" sz="2400" b="1">
                <a:latin typeface="Arial" panose="020B0604020202020204" pitchFamily="34" charset="0"/>
                <a:cs typeface="Arial" panose="020B0604020202020204" pitchFamily="34" charset="0"/>
              </a:rPr>
              <a:t>L</a:t>
            </a:r>
            <a:r>
              <a:rPr lang="en-GB" sz="2400">
                <a:latin typeface="Arial" panose="020B0604020202020204" pitchFamily="34" charset="0"/>
                <a:cs typeface="Arial" panose="020B0604020202020204" pitchFamily="34" charset="0"/>
              </a:rPr>
              <a:t>ook for potential hazards </a:t>
            </a:r>
          </a:p>
          <a:p>
            <a:pPr marL="0" indent="0">
              <a:buNone/>
            </a:pPr>
            <a:r>
              <a:rPr lang="en-GB" sz="2400" b="1">
                <a:latin typeface="Arial" panose="020B0604020202020204" pitchFamily="34" charset="0"/>
                <a:cs typeface="Arial" panose="020B0604020202020204" pitchFamily="34" charset="0"/>
              </a:rPr>
              <a:t>A</a:t>
            </a:r>
            <a:r>
              <a:rPr lang="en-GB" sz="2400">
                <a:latin typeface="Arial" panose="020B0604020202020204" pitchFamily="34" charset="0"/>
                <a:cs typeface="Arial" panose="020B0604020202020204" pitchFamily="34" charset="0"/>
              </a:rPr>
              <a:t>ssess the situation </a:t>
            </a:r>
          </a:p>
          <a:p>
            <a:pPr marL="0" indent="0">
              <a:buNone/>
            </a:pPr>
            <a:r>
              <a:rPr lang="en-GB" sz="2400" b="1">
                <a:latin typeface="Arial" panose="020B0604020202020204" pitchFamily="34" charset="0"/>
                <a:cs typeface="Arial" panose="020B0604020202020204" pitchFamily="34" charset="0"/>
              </a:rPr>
              <a:t>P</a:t>
            </a:r>
            <a:r>
              <a:rPr lang="en-GB" sz="2400">
                <a:latin typeface="Arial" panose="020B0604020202020204" pitchFamily="34" charset="0"/>
                <a:cs typeface="Arial" panose="020B0604020202020204" pitchFamily="34" charset="0"/>
              </a:rPr>
              <a:t>rotect and prioritise. </a:t>
            </a:r>
          </a:p>
        </p:txBody>
      </p:sp>
    </p:spTree>
    <p:extLst>
      <p:ext uri="{BB962C8B-B14F-4D97-AF65-F5344CB8AC3E}">
        <p14:creationId xmlns:p14="http://schemas.microsoft.com/office/powerpoint/2010/main" val="3873890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BCD2174-1C7A-4E8C-18F2-FD1A76A779E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Additional considerations</a:t>
            </a:r>
            <a:r>
              <a:rPr lang="en-GB" sz="4000" b="1">
                <a:latin typeface="Arial" panose="020B0604020202020204" pitchFamily="34" charset="0"/>
                <a:cs typeface="Arial" panose="020B0604020202020204" pitchFamily="34" charset="0"/>
              </a:rPr>
              <a:t> –</a:t>
            </a:r>
            <a:r>
              <a:rPr sz="4000" b="1">
                <a:latin typeface="Arial" panose="020B0604020202020204" pitchFamily="34" charset="0"/>
                <a:cs typeface="Arial" panose="020B0604020202020204" pitchFamily="34" charset="0"/>
              </a:rPr>
              <a:t> recovery</a:t>
            </a:r>
            <a:r>
              <a:rPr lang="en-GB" sz="4000" b="1">
                <a:latin typeface="Arial" panose="020B0604020202020204" pitchFamily="34" charset="0"/>
                <a:cs typeface="Arial" panose="020B0604020202020204" pitchFamily="34" charset="0"/>
              </a:rPr>
              <a:t> </a:t>
            </a:r>
            <a:r>
              <a:rPr sz="4000" b="1">
                <a:latin typeface="Arial" panose="020B0604020202020204" pitchFamily="34" charset="0"/>
                <a:cs typeface="Arial" panose="020B0604020202020204" pitchFamily="34" charset="0"/>
              </a:rPr>
              <a:t> position</a:t>
            </a:r>
          </a:p>
        </p:txBody>
      </p:sp>
      <p:sp>
        <p:nvSpPr>
          <p:cNvPr id="3" name="Content Placeholder 2"/>
          <p:cNvSpPr>
            <a:spLocks noGrp="1"/>
          </p:cNvSpPr>
          <p:nvPr>
            <p:ph idx="1"/>
          </p:nvPr>
        </p:nvSpPr>
        <p:spPr>
          <a:xfrm>
            <a:off x="838200" y="2219029"/>
            <a:ext cx="10515600" cy="4351338"/>
          </a:xfrm>
        </p:spPr>
        <p:txBody>
          <a:bodyPr vert="horz" lIns="91440" tIns="45720" rIns="91440" bIns="45720" rtlCol="0" anchor="t">
            <a:normAutofit/>
          </a:bodyPr>
          <a:lstStyle/>
          <a:p>
            <a:pPr marL="0" indent="0">
              <a:buNone/>
            </a:pPr>
            <a:r>
              <a:rPr lang="en-GB" sz="2400">
                <a:latin typeface="Arial" panose="020B0604020202020204" pitchFamily="34" charset="0"/>
                <a:cs typeface="Arial" panose="020B0604020202020204" pitchFamily="34" charset="0"/>
              </a:rPr>
              <a:t>While the casualty is in the recovery position:</a:t>
            </a:r>
          </a:p>
          <a:p>
            <a:pPr marL="0" indent="0">
              <a:buNone/>
            </a:pPr>
            <a:r>
              <a:rPr lang="en-GB" sz="2400">
                <a:latin typeface="Arial" panose="020B0604020202020204" pitchFamily="34" charset="0"/>
                <a:cs typeface="Arial" panose="020B0604020202020204" pitchFamily="34" charset="0"/>
              </a:rPr>
              <a:t>• continue to monitor airway and breathing at all times</a:t>
            </a:r>
          </a:p>
          <a:p>
            <a:pPr marL="0" indent="0">
              <a:buNone/>
            </a:pPr>
            <a:r>
              <a:rPr lang="en-GB" sz="2400">
                <a:latin typeface="Arial" panose="020B0604020202020204" pitchFamily="34" charset="0"/>
                <a:cs typeface="Arial" panose="020B0604020202020204" pitchFamily="34" charset="0"/>
              </a:rPr>
              <a:t>• be alert for any changes in responsiveness</a:t>
            </a:r>
          </a:p>
          <a:p>
            <a:pPr marL="0" indent="0">
              <a:buNone/>
            </a:pPr>
            <a:r>
              <a:rPr lang="en-GB" sz="2400">
                <a:latin typeface="Arial" panose="020B0604020202020204" pitchFamily="34" charset="0"/>
                <a:cs typeface="Arial" panose="020B0604020202020204" pitchFamily="34" charset="0"/>
              </a:rPr>
              <a:t>• turn the casualty onto the opposite side every 30 minutes</a:t>
            </a:r>
          </a:p>
          <a:p>
            <a:pPr marL="0" indent="0">
              <a:buNone/>
            </a:pPr>
            <a:r>
              <a:rPr lang="en-GB" sz="2400">
                <a:latin typeface="Arial" panose="020B0604020202020204" pitchFamily="34" charset="0"/>
                <a:cs typeface="Arial" panose="020B0604020202020204" pitchFamily="34" charset="0"/>
              </a:rPr>
              <a:t>• if pregnant, place and keep them on their left side.</a:t>
            </a:r>
            <a:endParaRPr sz="2400">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1658"/>
            <a:ext cx="10515600" cy="1325563"/>
          </a:xfrm>
        </p:spPr>
        <p:txBody>
          <a:bodyPr/>
          <a:lstStyle/>
          <a:p>
            <a:r>
              <a:rPr lang="en-GB"/>
              <a:t>The recovery position – adult</a:t>
            </a:r>
          </a:p>
        </p:txBody>
      </p:sp>
      <p:pic>
        <p:nvPicPr>
          <p:cNvPr id="5" name="Picture 2" descr="Remove wristwatch"/>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flipH="1">
            <a:off x="6799384" y="1233635"/>
            <a:ext cx="5460471" cy="48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nvSpPr>
        <p:spPr bwMode="auto">
          <a:xfrm>
            <a:off x="1051133" y="1966461"/>
            <a:ext cx="4341484" cy="169213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Kneel to the side of the casualty. Remove glasses, watches and any large objects from side pockets. </a:t>
            </a:r>
            <a:endParaRPr lang="en-US" altLang="en-US" b="1">
              <a:solidFill>
                <a:schemeClr val="bg1"/>
              </a:solidFill>
            </a:endParaRPr>
          </a:p>
        </p:txBody>
      </p:sp>
    </p:spTree>
    <p:extLst>
      <p:ext uri="{BB962C8B-B14F-4D97-AF65-F5344CB8AC3E}">
        <p14:creationId xmlns:p14="http://schemas.microsoft.com/office/powerpoint/2010/main" val="36106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9402"/>
            <a:ext cx="10515600" cy="1325563"/>
          </a:xfrm>
        </p:spPr>
        <p:txBody>
          <a:bodyPr/>
          <a:lstStyle/>
          <a:p>
            <a:r>
              <a:rPr lang="en-GB"/>
              <a:t>The recovery position</a:t>
            </a:r>
          </a:p>
        </p:txBody>
      </p:sp>
      <p:pic>
        <p:nvPicPr>
          <p:cNvPr id="7" name="Picture 2" descr="Recovery 1"/>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96392" y="1916832"/>
            <a:ext cx="6695608" cy="398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p:cNvSpPr>
            <a:spLocks noChangeArrowheads="1"/>
          </p:cNvSpPr>
          <p:nvPr/>
        </p:nvSpPr>
        <p:spPr bwMode="auto">
          <a:xfrm>
            <a:off x="1010387" y="1996051"/>
            <a:ext cx="4390044" cy="158417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Place the arm nearest to you at   a right angle to the casualty’s body (allow it to rest </a:t>
            </a:r>
          </a:p>
          <a:p>
            <a:pPr eaLnBrk="1" hangingPunct="1"/>
            <a:r>
              <a:rPr lang="en-GB" altLang="en-US" b="1">
                <a:solidFill>
                  <a:schemeClr val="bg1"/>
                </a:solidFill>
              </a:rPr>
              <a:t>in a natural position).</a:t>
            </a:r>
          </a:p>
        </p:txBody>
      </p:sp>
    </p:spTree>
    <p:extLst>
      <p:ext uri="{BB962C8B-B14F-4D97-AF65-F5344CB8AC3E}">
        <p14:creationId xmlns:p14="http://schemas.microsoft.com/office/powerpoint/2010/main" val="16282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659307" y="2237363"/>
            <a:ext cx="6408464" cy="29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9402"/>
            <a:ext cx="10515600" cy="1325563"/>
          </a:xfrm>
        </p:spPr>
        <p:txBody>
          <a:bodyPr/>
          <a:lstStyle/>
          <a:p>
            <a:r>
              <a:rPr lang="en-GB"/>
              <a:t>The recovery position</a:t>
            </a:r>
          </a:p>
        </p:txBody>
      </p:sp>
      <p:sp>
        <p:nvSpPr>
          <p:cNvPr id="10" name="AutoShape 4"/>
          <p:cNvSpPr>
            <a:spLocks noChangeArrowheads="1"/>
          </p:cNvSpPr>
          <p:nvPr/>
        </p:nvSpPr>
        <p:spPr bwMode="auto">
          <a:xfrm>
            <a:off x="1043316" y="2003866"/>
            <a:ext cx="4341483"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Bring the other arm across the casualty’s chest and secure                    the back of the hand onto </a:t>
            </a:r>
          </a:p>
          <a:p>
            <a:pPr eaLnBrk="1" hangingPunct="1"/>
            <a:r>
              <a:rPr lang="en-GB" altLang="en-US" b="1">
                <a:solidFill>
                  <a:schemeClr val="bg1"/>
                </a:solidFill>
              </a:rPr>
              <a:t>their nearest cheek with                 your hand.</a:t>
            </a:r>
          </a:p>
        </p:txBody>
      </p:sp>
    </p:spTree>
    <p:extLst>
      <p:ext uri="{BB962C8B-B14F-4D97-AF65-F5344CB8AC3E}">
        <p14:creationId xmlns:p14="http://schemas.microsoft.com/office/powerpoint/2010/main" val="222636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563410" y="1970202"/>
            <a:ext cx="6408464" cy="28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217"/>
            <a:ext cx="10515600" cy="1325563"/>
          </a:xfrm>
        </p:spPr>
        <p:txBody>
          <a:bodyPr/>
          <a:lstStyle/>
          <a:p>
            <a:r>
              <a:rPr lang="en-GB"/>
              <a:t>The recovery position</a:t>
            </a:r>
          </a:p>
        </p:txBody>
      </p:sp>
      <p:sp>
        <p:nvSpPr>
          <p:cNvPr id="10" name="AutoShape 4"/>
          <p:cNvSpPr>
            <a:spLocks noChangeArrowheads="1"/>
          </p:cNvSpPr>
          <p:nvPr/>
        </p:nvSpPr>
        <p:spPr bwMode="auto">
          <a:xfrm>
            <a:off x="1019873" y="1970202"/>
            <a:ext cx="4364927"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With your free hand, grasp the casualty’s clothing around the knee and draw the leg up, </a:t>
            </a:r>
            <a:br>
              <a:rPr lang="en-GB" altLang="en-US" b="1">
                <a:solidFill>
                  <a:schemeClr val="bg1"/>
                </a:solidFill>
              </a:rPr>
            </a:br>
            <a:r>
              <a:rPr lang="en-GB" altLang="en-US" b="1">
                <a:solidFill>
                  <a:schemeClr val="bg1"/>
                </a:solidFill>
              </a:rPr>
              <a:t>ensuring the foot remains on </a:t>
            </a:r>
            <a:br>
              <a:rPr lang="en-GB" altLang="en-US" b="1">
                <a:solidFill>
                  <a:schemeClr val="bg1"/>
                </a:solidFill>
              </a:rPr>
            </a:br>
            <a:r>
              <a:rPr lang="en-GB" altLang="en-US" b="1">
                <a:solidFill>
                  <a:schemeClr val="bg1"/>
                </a:solidFill>
              </a:rPr>
              <a:t>the ground.</a:t>
            </a:r>
          </a:p>
        </p:txBody>
      </p:sp>
    </p:spTree>
    <p:extLst>
      <p:ext uri="{BB962C8B-B14F-4D97-AF65-F5344CB8AC3E}">
        <p14:creationId xmlns:p14="http://schemas.microsoft.com/office/powerpoint/2010/main" val="24195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covery 7"/>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6375422" y="1555477"/>
            <a:ext cx="5875696" cy="374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22848"/>
            <a:ext cx="10515600" cy="1325563"/>
          </a:xfrm>
        </p:spPr>
        <p:txBody>
          <a:bodyPr/>
          <a:lstStyle/>
          <a:p>
            <a:r>
              <a:rPr lang="en-GB"/>
              <a:t>The recovery position</a:t>
            </a:r>
          </a:p>
        </p:txBody>
      </p:sp>
      <p:sp>
        <p:nvSpPr>
          <p:cNvPr id="10" name="AutoShape 4"/>
          <p:cNvSpPr>
            <a:spLocks noChangeArrowheads="1"/>
          </p:cNvSpPr>
          <p:nvPr/>
        </p:nvSpPr>
        <p:spPr bwMode="auto">
          <a:xfrm>
            <a:off x="948395" y="1990169"/>
            <a:ext cx="4452036" cy="241788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Keeping the casualty’s hand </a:t>
            </a:r>
            <a:br>
              <a:rPr lang="en-GB" altLang="en-US" b="1">
                <a:solidFill>
                  <a:schemeClr val="bg1"/>
                </a:solidFill>
              </a:rPr>
            </a:br>
            <a:r>
              <a:rPr lang="en-GB" altLang="en-US" b="1">
                <a:solidFill>
                  <a:schemeClr val="bg1"/>
                </a:solidFill>
              </a:rPr>
              <a:t>on their cheek to control the </a:t>
            </a:r>
            <a:br>
              <a:rPr lang="en-GB" altLang="en-US" b="1">
                <a:solidFill>
                  <a:schemeClr val="bg1"/>
                </a:solidFill>
              </a:rPr>
            </a:br>
            <a:r>
              <a:rPr lang="en-GB" altLang="en-US" b="1">
                <a:solidFill>
                  <a:schemeClr val="bg1"/>
                </a:solidFill>
              </a:rPr>
              <a:t>head movement, pull their leg towards you so the casualty turns onto their side.</a:t>
            </a:r>
          </a:p>
        </p:txBody>
      </p:sp>
    </p:spTree>
    <p:extLst>
      <p:ext uri="{BB962C8B-B14F-4D97-AF65-F5344CB8AC3E}">
        <p14:creationId xmlns:p14="http://schemas.microsoft.com/office/powerpoint/2010/main" val="327595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8"/>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949697" y="2060849"/>
            <a:ext cx="5693206" cy="32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1587"/>
            <a:ext cx="10515600" cy="1325563"/>
          </a:xfrm>
        </p:spPr>
        <p:txBody>
          <a:bodyPr/>
          <a:lstStyle/>
          <a:p>
            <a:r>
              <a:rPr lang="en-GB"/>
              <a:t>The recovery position</a:t>
            </a:r>
          </a:p>
        </p:txBody>
      </p:sp>
      <p:sp>
        <p:nvSpPr>
          <p:cNvPr id="10" name="AutoShape 4"/>
          <p:cNvSpPr>
            <a:spLocks noChangeArrowheads="1"/>
          </p:cNvSpPr>
          <p:nvPr/>
        </p:nvSpPr>
        <p:spPr bwMode="auto">
          <a:xfrm>
            <a:off x="955679" y="2060849"/>
            <a:ext cx="4436936" cy="2647179"/>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Adjust the casualty’s upper leg      so that the knee and lower leg               are at right angles to the </a:t>
            </a:r>
          </a:p>
          <a:p>
            <a:pPr eaLnBrk="1" hangingPunct="1"/>
            <a:r>
              <a:rPr lang="en-GB" altLang="en-US" b="1">
                <a:solidFill>
                  <a:schemeClr val="bg1"/>
                </a:solidFill>
              </a:rPr>
              <a:t>hip, making a stable base.             Check that the airway is open    and adjust the hand under the cheek to maintain the airway. </a:t>
            </a:r>
          </a:p>
        </p:txBody>
      </p:sp>
    </p:spTree>
    <p:extLst>
      <p:ext uri="{BB962C8B-B14F-4D97-AF65-F5344CB8AC3E}">
        <p14:creationId xmlns:p14="http://schemas.microsoft.com/office/powerpoint/2010/main" val="1043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ecovery 10"/>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5330988" y="2347222"/>
            <a:ext cx="6572075" cy="33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5"/>
          <p:cNvSpPr>
            <a:spLocks/>
          </p:cNvSpPr>
          <p:nvPr/>
        </p:nvSpPr>
        <p:spPr bwMode="auto">
          <a:xfrm rot="8500143">
            <a:off x="6354728" y="2380090"/>
            <a:ext cx="3315996" cy="2214244"/>
          </a:xfrm>
          <a:custGeom>
            <a:avLst/>
            <a:gdLst>
              <a:gd name="T0" fmla="*/ 2147483647 w 2442"/>
              <a:gd name="T1" fmla="*/ 2147483647 h 2039"/>
              <a:gd name="T2" fmla="*/ 0 w 2442"/>
              <a:gd name="T3" fmla="*/ 2147483647 h 2039"/>
              <a:gd name="T4" fmla="*/ 2147483647 w 2442"/>
              <a:gd name="T5" fmla="*/ 0 h 2039"/>
              <a:gd name="T6" fmla="*/ 2147483647 w 2442"/>
              <a:gd name="T7" fmla="*/ 2147483647 h 2039"/>
              <a:gd name="T8" fmla="*/ 2147483647 w 2442"/>
              <a:gd name="T9" fmla="*/ 2147483647 h 2039"/>
              <a:gd name="T10" fmla="*/ 2147483647 w 2442"/>
              <a:gd name="T11" fmla="*/ 2147483647 h 2039"/>
              <a:gd name="T12" fmla="*/ 2147483647 w 2442"/>
              <a:gd name="T13" fmla="*/ 2147483647 h 2039"/>
              <a:gd name="T14" fmla="*/ 2147483647 w 2442"/>
              <a:gd name="T15" fmla="*/ 2147483647 h 2039"/>
              <a:gd name="T16" fmla="*/ 2147483647 w 2442"/>
              <a:gd name="T17" fmla="*/ 2147483647 h 20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2"/>
              <a:gd name="T28" fmla="*/ 0 h 2039"/>
              <a:gd name="T29" fmla="*/ 2442 w 2442"/>
              <a:gd name="T30" fmla="*/ 2039 h 20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2" h="2039">
                <a:moveTo>
                  <a:pt x="2419" y="1342"/>
                </a:moveTo>
                <a:lnTo>
                  <a:pt x="0" y="2039"/>
                </a:lnTo>
                <a:lnTo>
                  <a:pt x="75" y="0"/>
                </a:lnTo>
                <a:lnTo>
                  <a:pt x="2402" y="1152"/>
                </a:lnTo>
                <a:lnTo>
                  <a:pt x="2413" y="1204"/>
                </a:lnTo>
                <a:lnTo>
                  <a:pt x="2402" y="1238"/>
                </a:lnTo>
                <a:lnTo>
                  <a:pt x="2413" y="1290"/>
                </a:lnTo>
                <a:lnTo>
                  <a:pt x="2442" y="1313"/>
                </a:lnTo>
                <a:lnTo>
                  <a:pt x="2419" y="1342"/>
                </a:lnTo>
                <a:close/>
              </a:path>
            </a:pathLst>
          </a:custGeom>
          <a:gradFill rotWithShape="1">
            <a:gsLst>
              <a:gs pos="0">
                <a:srgbClr val="FF0000"/>
              </a:gs>
              <a:gs pos="100000">
                <a:schemeClr val="bg1">
                  <a:alpha val="0"/>
                </a:schemeClr>
              </a:gs>
            </a:gsLst>
            <a:lin ang="18900000" scaled="1"/>
          </a:gradFill>
          <a:ln w="57150">
            <a:solidFill>
              <a:srgbClr val="FF0000"/>
            </a:solidFill>
            <a:round/>
            <a:headEnd/>
            <a:tailEnd/>
          </a:ln>
        </p:spPr>
        <p:txBody>
          <a:bodyPr/>
          <a:lstStyle/>
          <a:p>
            <a:endParaRPr lang="en-GB"/>
          </a:p>
        </p:txBody>
      </p:sp>
      <p:sp>
        <p:nvSpPr>
          <p:cNvPr id="4" name="Title 3"/>
          <p:cNvSpPr>
            <a:spLocks noGrp="1"/>
          </p:cNvSpPr>
          <p:nvPr>
            <p:ph type="title"/>
          </p:nvPr>
        </p:nvSpPr>
        <p:spPr>
          <a:xfrm>
            <a:off x="838200" y="105973"/>
            <a:ext cx="10515600" cy="1325563"/>
          </a:xfrm>
        </p:spPr>
        <p:txBody>
          <a:bodyPr/>
          <a:lstStyle/>
          <a:p>
            <a:r>
              <a:rPr lang="en-GB"/>
              <a:t>The recovery position</a:t>
            </a:r>
          </a:p>
        </p:txBody>
      </p:sp>
      <p:sp>
        <p:nvSpPr>
          <p:cNvPr id="10" name="AutoShape 4"/>
          <p:cNvSpPr>
            <a:spLocks noChangeArrowheads="1"/>
          </p:cNvSpPr>
          <p:nvPr/>
        </p:nvSpPr>
        <p:spPr bwMode="auto">
          <a:xfrm>
            <a:off x="982052" y="1590444"/>
            <a:ext cx="3675917" cy="2197691"/>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a:solidFill>
                  <a:schemeClr val="bg1"/>
                </a:solidFill>
              </a:rPr>
              <a:t>The casualty is now in the recovery position.</a:t>
            </a:r>
          </a:p>
          <a:p>
            <a:pPr eaLnBrk="1" hangingPunct="1"/>
            <a:endParaRPr lang="en-GB" altLang="en-US" b="1">
              <a:solidFill>
                <a:schemeClr val="bg1"/>
              </a:solidFill>
            </a:endParaRPr>
          </a:p>
          <a:p>
            <a:pPr eaLnBrk="1" hangingPunct="1"/>
            <a:r>
              <a:rPr lang="en-GB" altLang="en-US" b="1">
                <a:solidFill>
                  <a:schemeClr val="bg1"/>
                </a:solidFill>
              </a:rPr>
              <a:t>Continually monitor normal breathing, and be prepared to carry out CPR.</a:t>
            </a:r>
          </a:p>
        </p:txBody>
      </p:sp>
      <p:grpSp>
        <p:nvGrpSpPr>
          <p:cNvPr id="2" name="Group 1"/>
          <p:cNvGrpSpPr/>
          <p:nvPr/>
        </p:nvGrpSpPr>
        <p:grpSpPr>
          <a:xfrm>
            <a:off x="8276333" y="897286"/>
            <a:ext cx="2616963" cy="2616964"/>
            <a:chOff x="5645039" y="1773126"/>
            <a:chExt cx="2975086" cy="2975087"/>
          </a:xfrm>
        </p:grpSpPr>
        <p:pic>
          <p:nvPicPr>
            <p:cNvPr id="14" name="Picture 13" descr="Recovery-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039" y="1773126"/>
              <a:ext cx="2975086" cy="29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5664049" y="1781024"/>
              <a:ext cx="2956076" cy="295607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buClr>
                  <a:srgbClr val="189049"/>
                </a:buClr>
                <a:buFont typeface="Arial" charset="0"/>
                <a:buChar char="●"/>
              </a:pPr>
              <a:endParaRPr lang="en-GB" altLang="en-US" b="1"/>
            </a:p>
          </p:txBody>
        </p:sp>
      </p:grpSp>
      <p:grpSp>
        <p:nvGrpSpPr>
          <p:cNvPr id="17" name="Group 10"/>
          <p:cNvGrpSpPr>
            <a:grpSpLocks/>
          </p:cNvGrpSpPr>
          <p:nvPr/>
        </p:nvGrpSpPr>
        <p:grpSpPr bwMode="auto">
          <a:xfrm>
            <a:off x="6243464" y="4178593"/>
            <a:ext cx="520700" cy="503238"/>
            <a:chOff x="4469" y="2292"/>
            <a:chExt cx="328" cy="317"/>
          </a:xfrm>
        </p:grpSpPr>
        <p:sp>
          <p:nvSpPr>
            <p:cNvPr id="18" name="Oval 11"/>
            <p:cNvSpPr>
              <a:spLocks noChangeArrowheads="1"/>
            </p:cNvSpPr>
            <p:nvPr/>
          </p:nvSpPr>
          <p:spPr bwMode="auto">
            <a:xfrm>
              <a:off x="4539" y="2344"/>
              <a:ext cx="196" cy="196"/>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20000"/>
                </a:spcBef>
                <a:buClr>
                  <a:srgbClr val="189049"/>
                </a:buClr>
                <a:buFont typeface="Arial" charset="0"/>
                <a:buChar char="●"/>
              </a:pPr>
              <a:endParaRPr lang="en-GB" altLang="en-US" b="1"/>
            </a:p>
          </p:txBody>
        </p:sp>
        <p:sp>
          <p:nvSpPr>
            <p:cNvPr id="19" name="Line 12"/>
            <p:cNvSpPr>
              <a:spLocks noChangeShapeType="1"/>
            </p:cNvSpPr>
            <p:nvPr/>
          </p:nvSpPr>
          <p:spPr bwMode="auto">
            <a:xfrm>
              <a:off x="4637" y="2292"/>
              <a:ext cx="0" cy="31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13"/>
            <p:cNvSpPr>
              <a:spLocks noChangeShapeType="1"/>
            </p:cNvSpPr>
            <p:nvPr/>
          </p:nvSpPr>
          <p:spPr bwMode="auto">
            <a:xfrm flipH="1" flipV="1">
              <a:off x="4469" y="2438"/>
              <a:ext cx="328" cy="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31176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1281"/>
            <a:ext cx="10515600" cy="1325563"/>
          </a:xfrm>
        </p:spPr>
        <p:txBody>
          <a:bodyPr/>
          <a:lstStyle/>
          <a:p>
            <a:r>
              <a:rPr lang="en-GB"/>
              <a:t>The casualty is now in the recovery position</a:t>
            </a:r>
          </a:p>
        </p:txBody>
      </p:sp>
      <p:pic>
        <p:nvPicPr>
          <p:cNvPr id="7" name="Picture 3" descr="Recovery 13"/>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p:blipFill>
        <p:spPr bwMode="auto">
          <a:xfrm>
            <a:off x="2956014" y="1567661"/>
            <a:ext cx="6522824" cy="22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a:spLocks noChangeArrowheads="1"/>
          </p:cNvSpPr>
          <p:nvPr/>
        </p:nvSpPr>
        <p:spPr bwMode="auto">
          <a:xfrm>
            <a:off x="719992" y="3945339"/>
            <a:ext cx="10752015" cy="2163769"/>
          </a:xfrm>
          <a:prstGeom prst="roundRect">
            <a:avLst>
              <a:gd name="adj" fmla="val 16667"/>
            </a:avLst>
          </a:prstGeom>
          <a:solidFill>
            <a:schemeClr val="bg1"/>
          </a:solidFill>
          <a:ln w="38100">
            <a:solidFill>
              <a:srgbClr val="FF0000"/>
            </a:solidFill>
            <a:round/>
            <a:headEnd/>
            <a:tailEnd/>
          </a:ln>
        </p:spPr>
        <p:txBody>
          <a:bodyPr wrap="square" lIns="72000" tIns="108000" rIns="3600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r>
              <a:rPr lang="en-GB" sz="2400"/>
              <a:t>Only place a casualty into the recovery position if there are no further injuries, once in the recovery position turn onto the opposite side every </a:t>
            </a:r>
            <a:r>
              <a:rPr lang="en-GB" sz="2400" b="1">
                <a:solidFill>
                  <a:srgbClr val="FF0000"/>
                </a:solidFill>
              </a:rPr>
              <a:t>30</a:t>
            </a:r>
            <a:r>
              <a:rPr lang="en-GB" sz="2400"/>
              <a:t> minutes. When placing a pregnant woman into the recovery position she should be placed onto her left-hand side, as this prevents compression of </a:t>
            </a:r>
          </a:p>
          <a:p>
            <a:r>
              <a:rPr lang="en-GB" sz="2400"/>
              <a:t>the inferior vena cava.</a:t>
            </a:r>
            <a:endParaRPr lang="en-GB" alt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82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E363AA-9B8E-3C69-7543-6F0672310610}"/>
              </a:ext>
            </a:extLst>
          </p:cNvPr>
          <p:cNvSpPr/>
          <p:nvPr/>
        </p:nvSpPr>
        <p:spPr>
          <a:xfrm>
            <a:off x="-873514" y="1905596"/>
            <a:ext cx="13270945" cy="1103328"/>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F7CCA-D1B7-BDD1-11E2-0F284DF679B0}"/>
              </a:ext>
            </a:extLst>
          </p:cNvPr>
          <p:cNvSpPr>
            <a:spLocks noGrp="1"/>
          </p:cNvSpPr>
          <p:nvPr>
            <p:ph type="title"/>
          </p:nvPr>
        </p:nvSpPr>
        <p:spPr>
          <a:xfrm>
            <a:off x="1875691" y="365125"/>
            <a:ext cx="10029437" cy="1325563"/>
          </a:xfrm>
        </p:spPr>
        <p:txBody>
          <a:bodyPr/>
          <a:lstStyle/>
          <a:p>
            <a:r>
              <a:rPr lang="en-GB"/>
              <a:t>The recovery position (adult) – practical demonstration</a:t>
            </a:r>
          </a:p>
        </p:txBody>
      </p:sp>
      <p:sp>
        <p:nvSpPr>
          <p:cNvPr id="3" name="Content Placeholder 2">
            <a:extLst>
              <a:ext uri="{FF2B5EF4-FFF2-40B4-BE49-F238E27FC236}">
                <a16:creationId xmlns:a16="http://schemas.microsoft.com/office/drawing/2014/main" id="{653DB958-6DFB-44FF-37A8-2D291F9E3586}"/>
              </a:ext>
            </a:extLst>
          </p:cNvPr>
          <p:cNvSpPr>
            <a:spLocks noGrp="1"/>
          </p:cNvSpPr>
          <p:nvPr>
            <p:ph idx="1"/>
          </p:nvPr>
        </p:nvSpPr>
        <p:spPr>
          <a:xfrm>
            <a:off x="924169" y="2092990"/>
            <a:ext cx="10515600" cy="4351338"/>
          </a:xfrm>
        </p:spPr>
        <p:txBody>
          <a:bodyPr>
            <a:normAutofit/>
          </a:bodyPr>
          <a:lstStyle/>
          <a:p>
            <a:pPr marL="0" indent="0">
              <a:buNone/>
            </a:pPr>
            <a:r>
              <a:rPr lang="en-GB" sz="2400">
                <a:solidFill>
                  <a:schemeClr val="bg1"/>
                </a:solidFill>
                <a:latin typeface="Arial" panose="020B0604020202020204" pitchFamily="34" charset="0"/>
                <a:cs typeface="Arial" panose="020B0604020202020204" pitchFamily="34" charset="0"/>
              </a:rPr>
              <a:t>You must be able to carry out a </a:t>
            </a:r>
            <a:r>
              <a:rPr lang="en-GB" sz="2400" b="1">
                <a:solidFill>
                  <a:schemeClr val="bg1"/>
                </a:solidFill>
                <a:latin typeface="Arial" panose="020B0604020202020204" pitchFamily="34" charset="0"/>
                <a:cs typeface="Arial" panose="020B0604020202020204" pitchFamily="34" charset="0"/>
              </a:rPr>
              <a:t>practical demonstration </a:t>
            </a:r>
            <a:r>
              <a:rPr lang="en-GB" sz="2400">
                <a:solidFill>
                  <a:schemeClr val="bg1"/>
                </a:solidFill>
                <a:latin typeface="Arial" panose="020B0604020202020204" pitchFamily="34" charset="0"/>
                <a:cs typeface="Arial" panose="020B0604020202020204" pitchFamily="34" charset="0"/>
              </a:rPr>
              <a:t>of how to place an adult into the recovery position</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demonstration must show the correct techniques, including:</a:t>
            </a:r>
          </a:p>
          <a:p>
            <a:r>
              <a:rPr lang="en-GB" sz="2400">
                <a:latin typeface="Arial" panose="020B0604020202020204" pitchFamily="34" charset="0"/>
                <a:cs typeface="Arial" panose="020B0604020202020204" pitchFamily="34" charset="0"/>
              </a:rPr>
              <a:t>monitoring the airway and breathing</a:t>
            </a:r>
          </a:p>
          <a:p>
            <a:r>
              <a:rPr lang="en-GB" sz="2400">
                <a:latin typeface="Arial" panose="020B0604020202020204" pitchFamily="34" charset="0"/>
                <a:cs typeface="Arial" panose="020B0604020202020204" pitchFamily="34" charset="0"/>
              </a:rPr>
              <a:t>turning the casualty on to the opposite side every </a:t>
            </a:r>
            <a:r>
              <a:rPr lang="en-GB" sz="2400" b="1">
                <a:solidFill>
                  <a:srgbClr val="FF0000"/>
                </a:solidFill>
                <a:latin typeface="Arial" panose="020B0604020202020204" pitchFamily="34" charset="0"/>
                <a:cs typeface="Arial" panose="020B0604020202020204" pitchFamily="34" charset="0"/>
              </a:rPr>
              <a:t>30</a:t>
            </a:r>
            <a:r>
              <a:rPr lang="en-GB" sz="2400">
                <a:latin typeface="Arial" panose="020B0604020202020204" pitchFamily="34" charset="0"/>
                <a:cs typeface="Arial" panose="020B0604020202020204" pitchFamily="34" charset="0"/>
              </a:rPr>
              <a:t> minutes</a:t>
            </a:r>
          </a:p>
          <a:p>
            <a:r>
              <a:rPr lang="en-GB" sz="2400">
                <a:latin typeface="Arial" panose="020B0604020202020204" pitchFamily="34" charset="0"/>
                <a:cs typeface="Arial" panose="020B0604020202020204" pitchFamily="34" charset="0"/>
              </a:rPr>
              <a:t>placing a pregnant casualty on their left side. </a:t>
            </a:r>
            <a:endParaRPr lang="en-GB" sz="2400"/>
          </a:p>
        </p:txBody>
      </p:sp>
      <p:pic>
        <p:nvPicPr>
          <p:cNvPr id="4" name="Picture 3">
            <a:extLst>
              <a:ext uri="{FF2B5EF4-FFF2-40B4-BE49-F238E27FC236}">
                <a16:creationId xmlns:a16="http://schemas.microsoft.com/office/drawing/2014/main" id="{57EF3C1E-6BE4-EBD1-9357-5FA4BC0D3B4A}"/>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473494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F562F943-B0A9-F7AD-E06E-86FE87CF2F8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25760"/>
            <a:ext cx="10515600" cy="1325563"/>
          </a:xfrm>
        </p:spPr>
        <p:txBody>
          <a:bodyPr>
            <a:normAutofit/>
          </a:bodyPr>
          <a:lstStyle/>
          <a:p>
            <a:r>
              <a:rPr lang="en-GB" sz="4000" b="1">
                <a:latin typeface="Arial" panose="020B0604020202020204" pitchFamily="34" charset="0"/>
                <a:cs typeface="Arial" panose="020B0604020202020204" pitchFamily="34" charset="0"/>
              </a:rPr>
              <a:t>Conduct a scene survey (cont.)</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382059"/>
            <a:ext cx="10009554" cy="4351338"/>
          </a:xfrm>
        </p:spPr>
        <p:txBody>
          <a:bodyPr vert="horz" lIns="91440" tIns="45720" rIns="91440" bIns="45720" rtlCol="0" anchor="t">
            <a:normAutofit/>
          </a:bodyPr>
          <a:lstStyle/>
          <a:p>
            <a:pPr marL="0" indent="0">
              <a:buNone/>
            </a:pPr>
            <a:r>
              <a:rPr lang="en-GB" sz="2400">
                <a:latin typeface="Arial"/>
                <a:cs typeface="Arial"/>
              </a:rPr>
              <a:t>When carrying out a scene survey, always follow these steps to keep yourself and others safe:</a:t>
            </a:r>
          </a:p>
          <a:p>
            <a:r>
              <a:rPr lang="en-GB" sz="2400">
                <a:latin typeface="Arial"/>
                <a:cs typeface="Arial"/>
              </a:rPr>
              <a:t>c</a:t>
            </a:r>
            <a:r>
              <a:rPr sz="2400">
                <a:latin typeface="Arial"/>
                <a:cs typeface="Arial"/>
              </a:rPr>
              <a:t>heck for ongoing</a:t>
            </a:r>
            <a:r>
              <a:rPr lang="en-GB" sz="2400">
                <a:latin typeface="Arial"/>
                <a:cs typeface="Arial"/>
              </a:rPr>
              <a:t>/further </a:t>
            </a:r>
            <a:r>
              <a:rPr sz="2400">
                <a:latin typeface="Arial"/>
                <a:cs typeface="Arial"/>
              </a:rPr>
              <a:t>dangers to you, the casualty or bystanders</a:t>
            </a:r>
          </a:p>
          <a:p>
            <a:r>
              <a:rPr lang="en-GB" sz="2400">
                <a:latin typeface="Arial"/>
                <a:cs typeface="Arial"/>
              </a:rPr>
              <a:t>w</a:t>
            </a:r>
            <a:r>
              <a:rPr sz="2400">
                <a:latin typeface="Arial"/>
                <a:cs typeface="Arial"/>
              </a:rPr>
              <a:t>ear appropriate </a:t>
            </a:r>
            <a:r>
              <a:rPr lang="en-GB" sz="2400" b="1">
                <a:latin typeface="Arial"/>
                <a:cs typeface="Arial"/>
              </a:rPr>
              <a:t>personal protective equipment (</a:t>
            </a:r>
            <a:r>
              <a:rPr sz="2400" b="1">
                <a:latin typeface="Arial"/>
                <a:cs typeface="Arial"/>
              </a:rPr>
              <a:t>PPE</a:t>
            </a:r>
            <a:r>
              <a:rPr lang="en-GB" sz="2400" b="1">
                <a:latin typeface="Arial"/>
                <a:cs typeface="Arial"/>
              </a:rPr>
              <a:t>)</a:t>
            </a:r>
            <a:r>
              <a:rPr sz="2400" b="1">
                <a:latin typeface="Arial"/>
                <a:cs typeface="Arial"/>
              </a:rPr>
              <a:t> </a:t>
            </a:r>
            <a:r>
              <a:rPr sz="2400">
                <a:latin typeface="Arial"/>
                <a:cs typeface="Arial"/>
              </a:rPr>
              <a:t>(gloves, mask</a:t>
            </a:r>
            <a:r>
              <a:rPr lang="en-GB" sz="2400">
                <a:latin typeface="Arial"/>
                <a:cs typeface="Arial"/>
              </a:rPr>
              <a:t> and a</a:t>
            </a:r>
            <a:r>
              <a:rPr sz="2400">
                <a:latin typeface="Arial"/>
                <a:cs typeface="Arial"/>
              </a:rPr>
              <a:t> face shield)</a:t>
            </a:r>
            <a:endParaRPr lang="en-GB" sz="2400">
              <a:latin typeface="Arial"/>
              <a:cs typeface="Arial"/>
            </a:endParaRPr>
          </a:p>
          <a:p>
            <a:r>
              <a:rPr lang="en-GB" sz="2400">
                <a:latin typeface="Arial"/>
                <a:cs typeface="Arial"/>
              </a:rPr>
              <a:t>if there is more than 1 casualty, place them in an order of priority (breathing, bleeding, bones/burns, other conditions)</a:t>
            </a:r>
            <a:endParaRPr sz="2400">
              <a:latin typeface="Arial"/>
              <a:cs typeface="Arial"/>
            </a:endParaRPr>
          </a:p>
          <a:p>
            <a:r>
              <a:rPr lang="en-GB" sz="2400">
                <a:latin typeface="Arial"/>
                <a:cs typeface="Arial"/>
              </a:rPr>
              <a:t>clear</a:t>
            </a:r>
            <a:r>
              <a:rPr sz="2400">
                <a:latin typeface="Arial"/>
                <a:cs typeface="Arial"/>
              </a:rPr>
              <a:t> the area of unnecessary people</a:t>
            </a:r>
          </a:p>
          <a:p>
            <a:r>
              <a:rPr lang="en-GB" sz="2400">
                <a:latin typeface="Arial"/>
                <a:cs typeface="Arial"/>
              </a:rPr>
              <a:t>delegate</a:t>
            </a:r>
            <a:r>
              <a:rPr sz="2400">
                <a:latin typeface="Arial"/>
                <a:cs typeface="Arial"/>
              </a:rPr>
              <a:t> tasks: ask someone to call </a:t>
            </a:r>
            <a:r>
              <a:rPr sz="2400" b="1">
                <a:solidFill>
                  <a:srgbClr val="FF0000"/>
                </a:solidFill>
                <a:latin typeface="Arial"/>
                <a:cs typeface="Arial"/>
              </a:rPr>
              <a:t>999</a:t>
            </a:r>
            <a:r>
              <a:rPr sz="2400">
                <a:latin typeface="Arial"/>
                <a:cs typeface="Arial"/>
              </a:rPr>
              <a:t> or fetch an </a:t>
            </a:r>
            <a:r>
              <a:rPr lang="en-GB" sz="2400" b="1">
                <a:latin typeface="Arial"/>
                <a:cs typeface="Arial"/>
              </a:rPr>
              <a:t>automated external defibrillator (</a:t>
            </a:r>
            <a:r>
              <a:rPr sz="2400" b="1">
                <a:latin typeface="Arial"/>
                <a:cs typeface="Arial"/>
              </a:rPr>
              <a:t>AED</a:t>
            </a:r>
            <a:r>
              <a:rPr lang="en-GB" sz="2400" b="1">
                <a:latin typeface="Arial"/>
                <a:cs typeface="Arial"/>
              </a:rPr>
              <a:t>).</a:t>
            </a:r>
            <a:endParaRPr sz="2400" b="1">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C836-AB9E-316D-B2FC-314F507A8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A8691-48B0-FA4A-DA54-1887956F9C1B}"/>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879E56C3-3747-AFDA-0539-C61EE74901F2}"/>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037E35-C9DB-6DD0-4499-8BABEE73D1C0}"/>
              </a:ext>
            </a:extLst>
          </p:cNvPr>
          <p:cNvSpPr txBox="1"/>
          <p:nvPr/>
        </p:nvSpPr>
        <p:spPr>
          <a:xfrm>
            <a:off x="766763" y="1587104"/>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is it appropriate to place a casualty in the recovery position?</a:t>
            </a:r>
          </a:p>
        </p:txBody>
      </p:sp>
      <p:grpSp>
        <p:nvGrpSpPr>
          <p:cNvPr id="7" name="Group 6">
            <a:extLst>
              <a:ext uri="{FF2B5EF4-FFF2-40B4-BE49-F238E27FC236}">
                <a16:creationId xmlns:a16="http://schemas.microsoft.com/office/drawing/2014/main" id="{3D647367-C651-9A79-71C5-AFDA94811DA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5567F88-94BD-7786-D65D-339EA53990EC}"/>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AA1A24C1-AD8D-226A-4CCD-236934CE183C}"/>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AC49D266-683E-9156-494E-0BA074D40654}"/>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5AD9E98-ED8B-2114-AE6A-397C916739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5C8B1493-9E95-2571-F45A-57E2DBA3253D}"/>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4500">
                  <a:solidFill>
                    <a:prstClr val="white"/>
                  </a:solidFill>
                </a:rPr>
                <a:t>B</a:t>
              </a:r>
              <a:endPar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10" name="TextBox 9">
            <a:extLst>
              <a:ext uri="{FF2B5EF4-FFF2-40B4-BE49-F238E27FC236}">
                <a16:creationId xmlns:a16="http://schemas.microsoft.com/office/drawing/2014/main" id="{C586FE7A-5517-2D17-DA74-57E5F0FE3547}"/>
              </a:ext>
            </a:extLst>
          </p:cNvPr>
          <p:cNvSpPr txBox="1"/>
          <p:nvPr/>
        </p:nvSpPr>
        <p:spPr>
          <a:xfrm>
            <a:off x="1719656" y="2540970"/>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breathing normally and has a suspected spinal injury</a:t>
            </a:r>
          </a:p>
        </p:txBody>
      </p:sp>
      <p:sp>
        <p:nvSpPr>
          <p:cNvPr id="11" name="TextBox 10">
            <a:extLst>
              <a:ext uri="{FF2B5EF4-FFF2-40B4-BE49-F238E27FC236}">
                <a16:creationId xmlns:a16="http://schemas.microsoft.com/office/drawing/2014/main" id="{D579D608-26D3-C046-00C6-788B54EA4AC3}"/>
              </a:ext>
            </a:extLst>
          </p:cNvPr>
          <p:cNvSpPr txBox="1"/>
          <p:nvPr/>
        </p:nvSpPr>
        <p:spPr>
          <a:xfrm>
            <a:off x="1719657" y="3398423"/>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unresponsive and breathing normally</a:t>
            </a:r>
          </a:p>
        </p:txBody>
      </p:sp>
      <p:sp>
        <p:nvSpPr>
          <p:cNvPr id="12" name="TextBox 11">
            <a:extLst>
              <a:ext uri="{FF2B5EF4-FFF2-40B4-BE49-F238E27FC236}">
                <a16:creationId xmlns:a16="http://schemas.microsoft.com/office/drawing/2014/main" id="{312934EE-FB8A-C2F8-922E-6D20F05BD0F4}"/>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if the casualty is responsive but vomiting</a:t>
            </a:r>
          </a:p>
        </p:txBody>
      </p:sp>
      <p:sp>
        <p:nvSpPr>
          <p:cNvPr id="16" name="TextBox 15">
            <a:extLst>
              <a:ext uri="{FF2B5EF4-FFF2-40B4-BE49-F238E27FC236}">
                <a16:creationId xmlns:a16="http://schemas.microsoft.com/office/drawing/2014/main" id="{A98B5927-ACAD-AC84-0EBF-68D6BEABDC38}"/>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the casualty is having a seizure</a:t>
            </a:r>
          </a:p>
        </p:txBody>
      </p:sp>
      <p:pic>
        <p:nvPicPr>
          <p:cNvPr id="17" name="Picture 2" descr="\\designarchive\Archive\PowerPoints\PPT symbols and documents\ABCD cards\A.png">
            <a:extLst>
              <a:ext uri="{FF2B5EF4-FFF2-40B4-BE49-F238E27FC236}">
                <a16:creationId xmlns:a16="http://schemas.microsoft.com/office/drawing/2014/main" id="{A92D3BEE-3EAE-92A2-A04D-063122B6BA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B362DE16-974F-4433-8D61-12022C270A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7206FAF2-F9EE-4698-173A-CFB3A8456F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3A8A6433-BEF4-7BE3-4B57-80DC8D724B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89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Why should a pregnant casualty be placed on her left side in the recovery position?</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prevent compression of the inferior vena cava</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7" y="3553543"/>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ensure they remain conscious</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allow for better observation</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improve spinal alignment</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00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9" y="132266"/>
            <a:ext cx="6743340" cy="3881535"/>
          </a:xfrm>
        </p:spPr>
        <p:txBody>
          <a:bodyPr>
            <a:noAutofit/>
          </a:bodyPr>
          <a:lstStyle/>
          <a:p>
            <a:pPr algn="l"/>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br>
              <a:rPr lang="en-GB" sz="4400">
                <a:solidFill>
                  <a:srgbClr val="008A21"/>
                </a:solidFill>
              </a:rPr>
            </a:br>
            <a:r>
              <a:rPr lang="en-GB" sz="4400"/>
              <a:t>Adult</a:t>
            </a:r>
            <a:r>
              <a:rPr lang="en-GB" sz="4400">
                <a:solidFill>
                  <a:srgbClr val="008A21"/>
                </a:solidFill>
              </a:rPr>
              <a:t> </a:t>
            </a:r>
            <a:r>
              <a:rPr lang="en-GB" sz="4400" b="1">
                <a:solidFill>
                  <a:srgbClr val="008A21"/>
                </a:solidFill>
              </a:rPr>
              <a:t>Basic Life Support – Choking</a:t>
            </a:r>
            <a:br>
              <a:rPr lang="en-GB" sz="4400" b="1">
                <a:solidFill>
                  <a:srgbClr val="008A21"/>
                </a:solidFill>
              </a:rPr>
            </a:br>
            <a:br>
              <a:rPr lang="en-GB" sz="4400" b="1">
                <a:solidFill>
                  <a:srgbClr val="008A21"/>
                </a:solidFill>
              </a:rPr>
            </a:br>
            <a:endParaRPr lang="en-GB" sz="4400" b="1">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A global leader for qualifications, assessment, digital solutions, innovative products and customer service</a:t>
              </a:r>
              <a:endParaRPr kumimoji="0" lang="en-US"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Highfield Place Shaw Wood Business Park, Shaw Wood Way, Wheatley Hills Doncaster, DN2 5TB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2" name="Picture 5" descr="\\MARVIN\cwoffenden\EFAW Pictures for Amanda\Choking Mike 1.tif">
            <a:extLst>
              <a:ext uri="{FF2B5EF4-FFF2-40B4-BE49-F238E27FC236}">
                <a16:creationId xmlns:a16="http://schemas.microsoft.com/office/drawing/2014/main" id="{2B48577D-095B-AD4B-5782-437357B953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797" r="-9284"/>
          <a:stretch>
            <a:fillRect/>
          </a:stretch>
        </p:blipFill>
        <p:spPr bwMode="auto">
          <a:xfrm>
            <a:off x="7169439" y="-2075162"/>
            <a:ext cx="6672815" cy="6895025"/>
          </a:xfrm>
          <a:prstGeom prst="ellipse">
            <a:avLst/>
          </a:prstGeom>
          <a:noFill/>
          <a:ln w="152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12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 casualty who is choking</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grpSp>
        <p:nvGrpSpPr>
          <p:cNvPr id="50" name="Group 49">
            <a:extLst>
              <a:ext uri="{FF2B5EF4-FFF2-40B4-BE49-F238E27FC236}">
                <a16:creationId xmlns:a16="http://schemas.microsoft.com/office/drawing/2014/main" id="{0AD947DD-71D6-183A-FCBE-87397BA55055}"/>
              </a:ext>
            </a:extLst>
          </p:cNvPr>
          <p:cNvGrpSpPr/>
          <p:nvPr/>
        </p:nvGrpSpPr>
        <p:grpSpPr>
          <a:xfrm>
            <a:off x="5667501" y="6323445"/>
            <a:ext cx="259230" cy="259230"/>
            <a:chOff x="5658939" y="6358776"/>
            <a:chExt cx="259230" cy="259230"/>
          </a:xfrm>
        </p:grpSpPr>
        <p:sp>
          <p:nvSpPr>
            <p:cNvPr id="51" name="Rounded Rectangle 38">
              <a:extLst>
                <a:ext uri="{FF2B5EF4-FFF2-40B4-BE49-F238E27FC236}">
                  <a16:creationId xmlns:a16="http://schemas.microsoft.com/office/drawing/2014/main" id="{D3EAA4F8-B5F7-E336-A28E-A6E7C8174735}"/>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Graphic 18" descr="End with solid fill">
              <a:hlinkClick r:id="" action="ppaction://hlinkshowjump?jump=previousslide"/>
              <a:extLst>
                <a:ext uri="{FF2B5EF4-FFF2-40B4-BE49-F238E27FC236}">
                  <a16:creationId xmlns:a16="http://schemas.microsoft.com/office/drawing/2014/main" id="{70334CF9-150F-92F5-B7DB-E35AC66C77F7}"/>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Rounded Rectangle 40">
            <a:extLst>
              <a:ext uri="{FF2B5EF4-FFF2-40B4-BE49-F238E27FC236}">
                <a16:creationId xmlns:a16="http://schemas.microsoft.com/office/drawing/2014/main" id="{5E8678C4-C19C-1D70-B4FB-A829FFBB61E9}"/>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E4CB0783-7DD5-D936-3930-9A17F1409006}"/>
              </a:ext>
            </a:extLst>
          </p:cNvPr>
          <p:cNvGrpSpPr/>
          <p:nvPr/>
        </p:nvGrpSpPr>
        <p:grpSpPr>
          <a:xfrm>
            <a:off x="6275168" y="6324341"/>
            <a:ext cx="259230" cy="259230"/>
            <a:chOff x="6266606" y="6359672"/>
            <a:chExt cx="259230" cy="259230"/>
          </a:xfrm>
        </p:grpSpPr>
        <p:sp>
          <p:nvSpPr>
            <p:cNvPr id="55" name="Rounded Rectangle 34">
              <a:hlinkClick r:id="" action="ppaction://hlinkshowjump?jump=nextslide"/>
              <a:extLst>
                <a:ext uri="{FF2B5EF4-FFF2-40B4-BE49-F238E27FC236}">
                  <a16:creationId xmlns:a16="http://schemas.microsoft.com/office/drawing/2014/main" id="{03BDE6E8-992D-63C4-585D-189D399817ED}"/>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Graphic 18" descr="End with solid fill">
              <a:hlinkClick r:id="" action="ppaction://hlinkshowjump?jump=nextslide"/>
              <a:extLst>
                <a:ext uri="{FF2B5EF4-FFF2-40B4-BE49-F238E27FC236}">
                  <a16:creationId xmlns:a16="http://schemas.microsoft.com/office/drawing/2014/main" id="{72DA965D-E545-53E0-67C9-50AAB8AFCFBC}"/>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descr="Home with solid fill">
            <a:hlinkClick r:id="rId6" action="ppaction://hlinksldjump"/>
            <a:extLst>
              <a:ext uri="{FF2B5EF4-FFF2-40B4-BE49-F238E27FC236}">
                <a16:creationId xmlns:a16="http://schemas.microsoft.com/office/drawing/2014/main" id="{16C01606-9321-D695-5839-26C806C9F9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152140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EB41A4-294D-F298-353E-8ACF7DF9D258}"/>
              </a:ext>
            </a:extLst>
          </p:cNvPr>
          <p:cNvSpPr/>
          <p:nvPr/>
        </p:nvSpPr>
        <p:spPr>
          <a:xfrm flipH="1">
            <a:off x="-2994848" y="3359836"/>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4930" name="Title 1">
            <a:extLst>
              <a:ext uri="{FF2B5EF4-FFF2-40B4-BE49-F238E27FC236}">
                <a16:creationId xmlns:a16="http://schemas.microsoft.com/office/drawing/2014/main" id="{DAC62012-3C3C-4010-9E99-C74F3781AE08}"/>
              </a:ext>
            </a:extLst>
          </p:cNvPr>
          <p:cNvSpPr>
            <a:spLocks noGrp="1"/>
          </p:cNvSpPr>
          <p:nvPr>
            <p:ph type="title"/>
          </p:nvPr>
        </p:nvSpPr>
        <p:spPr>
          <a:xfrm>
            <a:off x="923446" y="173234"/>
            <a:ext cx="8483512" cy="922338"/>
          </a:xfrm>
        </p:spPr>
        <p:txBody>
          <a:bodyPr/>
          <a:lstStyle/>
          <a:p>
            <a:pPr algn="l"/>
            <a:r>
              <a:rPr lang="en-GB" noProof="0"/>
              <a:t>Obstructed airway</a:t>
            </a:r>
          </a:p>
        </p:txBody>
      </p:sp>
      <p:pic>
        <p:nvPicPr>
          <p:cNvPr id="124931" name="Picture 2" descr="P:\Powerpoints\New FAW\Images used in presentation\trachea.png">
            <a:extLst>
              <a:ext uri="{FF2B5EF4-FFF2-40B4-BE49-F238E27FC236}">
                <a16:creationId xmlns:a16="http://schemas.microsoft.com/office/drawing/2014/main" id="{80E36361-182B-4F2D-B738-15C162D3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155" y="985508"/>
            <a:ext cx="3331654" cy="33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3728824-55CA-71F5-4BCC-39CD07B5B823}"/>
              </a:ext>
            </a:extLst>
          </p:cNvPr>
          <p:cNvGrpSpPr/>
          <p:nvPr/>
        </p:nvGrpSpPr>
        <p:grpSpPr>
          <a:xfrm>
            <a:off x="937727" y="1672716"/>
            <a:ext cx="7485147" cy="1756284"/>
            <a:chOff x="1304259" y="1732786"/>
            <a:chExt cx="7485147" cy="1756284"/>
          </a:xfrm>
        </p:grpSpPr>
        <p:sp>
          <p:nvSpPr>
            <p:cNvPr id="4" name="Rounded Rectangle 60">
              <a:extLst>
                <a:ext uri="{FF2B5EF4-FFF2-40B4-BE49-F238E27FC236}">
                  <a16:creationId xmlns:a16="http://schemas.microsoft.com/office/drawing/2014/main" id="{D6F49558-3127-BBA4-94F7-C5178DF67B29}"/>
                </a:ext>
              </a:extLst>
            </p:cNvPr>
            <p:cNvSpPr>
              <a:spLocks noChangeArrowheads="1"/>
            </p:cNvSpPr>
            <p:nvPr/>
          </p:nvSpPr>
          <p:spPr bwMode="auto">
            <a:xfrm>
              <a:off x="1304259" y="1827962"/>
              <a:ext cx="7194155"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8">
              <a:extLst>
                <a:ext uri="{FF2B5EF4-FFF2-40B4-BE49-F238E27FC236}">
                  <a16:creationId xmlns:a16="http://schemas.microsoft.com/office/drawing/2014/main" id="{F16370E5-565A-242E-9AD5-0981EDA92584}"/>
                </a:ext>
              </a:extLst>
            </p:cNvPr>
            <p:cNvSpPr/>
            <p:nvPr/>
          </p:nvSpPr>
          <p:spPr>
            <a:xfrm>
              <a:off x="1431895" y="1967080"/>
              <a:ext cx="6857928"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An obstructed airway is the partial or complete blockage of the upper airway (larynx and trachea), which leads to the lungs.</a:t>
              </a:r>
            </a:p>
          </p:txBody>
        </p:sp>
        <p:grpSp>
          <p:nvGrpSpPr>
            <p:cNvPr id="6" name="Group 63">
              <a:extLst>
                <a:ext uri="{FF2B5EF4-FFF2-40B4-BE49-F238E27FC236}">
                  <a16:creationId xmlns:a16="http://schemas.microsoft.com/office/drawing/2014/main" id="{6495F15C-C529-5494-5A2E-E58385F80936}"/>
                </a:ext>
              </a:extLst>
            </p:cNvPr>
            <p:cNvGrpSpPr>
              <a:grpSpLocks/>
            </p:cNvGrpSpPr>
            <p:nvPr/>
          </p:nvGrpSpPr>
          <p:grpSpPr bwMode="auto">
            <a:xfrm>
              <a:off x="7998831" y="1732786"/>
              <a:ext cx="790575" cy="657225"/>
              <a:chOff x="-879846" y="4501361"/>
              <a:chExt cx="792000" cy="658801"/>
            </a:xfrm>
            <a:solidFill>
              <a:srgbClr val="008A21"/>
            </a:solidFill>
          </p:grpSpPr>
          <p:sp>
            <p:nvSpPr>
              <p:cNvPr id="8" name="Oval 7">
                <a:extLst>
                  <a:ext uri="{FF2B5EF4-FFF2-40B4-BE49-F238E27FC236}">
                    <a16:creationId xmlns:a16="http://schemas.microsoft.com/office/drawing/2014/main" id="{433D60F7-83B3-4582-5A36-A1807E45962D}"/>
                  </a:ext>
                </a:extLst>
              </p:cNvPr>
              <p:cNvSpPr/>
              <p:nvPr/>
            </p:nvSpPr>
            <p:spPr>
              <a:xfrm>
                <a:off x="-879846"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9" name="Picture 65" descr="A close up of a logo&#10;&#10;Description automatically generated">
                <a:extLst>
                  <a:ext uri="{FF2B5EF4-FFF2-40B4-BE49-F238E27FC236}">
                    <a16:creationId xmlns:a16="http://schemas.microsoft.com/office/drawing/2014/main" id="{CED97240-1E5E-3DA3-CCE9-78E5BCAD39CB}"/>
                  </a:ext>
                </a:extLst>
              </p:cNvPr>
              <p:cNvPicPr>
                <a:picLocks noChangeAspect="1" noChangeArrowheads="1"/>
              </p:cNvPicPr>
              <p:nvPr/>
            </p:nvPicPr>
            <p:blipFill>
              <a:blip r:embed="rId4"/>
              <a:srcRect/>
              <a:stretch>
                <a:fillRect/>
              </a:stretch>
            </p:blipFill>
            <p:spPr bwMode="auto">
              <a:xfrm>
                <a:off x="-745789" y="4638395"/>
                <a:ext cx="538192" cy="384731"/>
              </a:xfrm>
              <a:prstGeom prst="rect">
                <a:avLst/>
              </a:prstGeom>
              <a:grpFill/>
              <a:ln>
                <a:noFill/>
              </a:ln>
            </p:spPr>
          </p:pic>
        </p:gr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CAB8-3AB2-B7FC-6B72-E8DABA2813DA}"/>
            </a:ext>
          </a:extLst>
        </p:cNvPr>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ACE6AEA2-3739-E7FF-CD4C-1B95BBE51A8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7" name="Content Placeholder 4">
            <a:extLst>
              <a:ext uri="{FF2B5EF4-FFF2-40B4-BE49-F238E27FC236}">
                <a16:creationId xmlns:a16="http://schemas.microsoft.com/office/drawing/2014/main" id="{47123357-7469-8328-E4BD-79E057DBBB99}"/>
              </a:ext>
            </a:extLst>
          </p:cNvPr>
          <p:cNvSpPr>
            <a:spLocks noGrp="1"/>
          </p:cNvSpPr>
          <p:nvPr>
            <p:ph idx="1"/>
          </p:nvPr>
        </p:nvSpPr>
        <p:spPr>
          <a:xfrm>
            <a:off x="972517" y="1812197"/>
            <a:ext cx="10312107" cy="1531146"/>
          </a:xfrm>
        </p:spPr>
        <p:txBody>
          <a:bodyPr numCol="2">
            <a:noAutofit/>
          </a:bodyPr>
          <a:lstStyle/>
          <a:p>
            <a:pPr>
              <a:defRPr/>
            </a:pPr>
            <a:r>
              <a:rPr lang="en-GB" sz="2400" b="1">
                <a:latin typeface="Airal"/>
              </a:rPr>
              <a:t>foreign bodies (foods)</a:t>
            </a:r>
          </a:p>
          <a:p>
            <a:pPr>
              <a:defRPr/>
            </a:pPr>
            <a:r>
              <a:rPr lang="en-GB" sz="2400" b="1">
                <a:latin typeface="Airal"/>
              </a:rPr>
              <a:t>allergic reactions</a:t>
            </a:r>
          </a:p>
          <a:p>
            <a:pPr>
              <a:defRPr/>
            </a:pPr>
            <a:r>
              <a:rPr lang="en-GB" sz="2400" b="1">
                <a:latin typeface="Airal"/>
              </a:rPr>
              <a:t>asthma</a:t>
            </a:r>
          </a:p>
          <a:p>
            <a:pPr>
              <a:defRPr/>
            </a:pPr>
            <a:endParaRPr lang="en-GB" sz="2400" b="1">
              <a:latin typeface="Airal"/>
            </a:endParaRPr>
          </a:p>
          <a:p>
            <a:pPr>
              <a:defRPr/>
            </a:pPr>
            <a:endParaRPr lang="en-GB" sz="2400" b="1">
              <a:latin typeface="Airal"/>
            </a:endParaRPr>
          </a:p>
          <a:p>
            <a:pPr>
              <a:defRPr/>
            </a:pPr>
            <a:r>
              <a:rPr lang="en-GB" sz="2400" b="1">
                <a:latin typeface="Airal"/>
              </a:rPr>
              <a:t>blood</a:t>
            </a:r>
          </a:p>
          <a:p>
            <a:pPr>
              <a:defRPr/>
            </a:pPr>
            <a:r>
              <a:rPr lang="en-GB" sz="2400" b="1">
                <a:latin typeface="Airal"/>
              </a:rPr>
              <a:t>vomit</a:t>
            </a:r>
          </a:p>
          <a:p>
            <a:pPr>
              <a:defRPr/>
            </a:pPr>
            <a:r>
              <a:rPr lang="en-GB" sz="2400" b="1">
                <a:latin typeface="Airal"/>
              </a:rPr>
              <a:t>infection</a:t>
            </a:r>
          </a:p>
          <a:p>
            <a:pPr marL="0" indent="0">
              <a:buNone/>
              <a:defRPr/>
            </a:pPr>
            <a:endParaRPr lang="en-GB" sz="2400" b="1">
              <a:latin typeface="Airal"/>
            </a:endParaRPr>
          </a:p>
        </p:txBody>
      </p:sp>
      <p:sp>
        <p:nvSpPr>
          <p:cNvPr id="124930" name="Title 1">
            <a:extLst>
              <a:ext uri="{FF2B5EF4-FFF2-40B4-BE49-F238E27FC236}">
                <a16:creationId xmlns:a16="http://schemas.microsoft.com/office/drawing/2014/main" id="{1FA84CF2-3CF8-AA49-460F-557BD120AA40}"/>
              </a:ext>
            </a:extLst>
          </p:cNvPr>
          <p:cNvSpPr>
            <a:spLocks noGrp="1"/>
          </p:cNvSpPr>
          <p:nvPr>
            <p:ph type="title"/>
          </p:nvPr>
        </p:nvSpPr>
        <p:spPr>
          <a:xfrm>
            <a:off x="923446" y="173234"/>
            <a:ext cx="8483512" cy="922338"/>
          </a:xfrm>
        </p:spPr>
        <p:txBody>
          <a:bodyPr/>
          <a:lstStyle/>
          <a:p>
            <a:pPr algn="l"/>
            <a:r>
              <a:rPr lang="en-GB" noProof="0"/>
              <a:t>Obstructed airway (cont.)</a:t>
            </a:r>
          </a:p>
        </p:txBody>
      </p:sp>
      <p:grpSp>
        <p:nvGrpSpPr>
          <p:cNvPr id="2" name="Group 1">
            <a:extLst>
              <a:ext uri="{FF2B5EF4-FFF2-40B4-BE49-F238E27FC236}">
                <a16:creationId xmlns:a16="http://schemas.microsoft.com/office/drawing/2014/main" id="{F448B574-1854-3BE6-A9D2-EBAAD469F0E9}"/>
              </a:ext>
            </a:extLst>
          </p:cNvPr>
          <p:cNvGrpSpPr/>
          <p:nvPr/>
        </p:nvGrpSpPr>
        <p:grpSpPr>
          <a:xfrm>
            <a:off x="828431" y="3556194"/>
            <a:ext cx="10535138" cy="1702462"/>
            <a:chOff x="838199" y="3329475"/>
            <a:chExt cx="10535138" cy="1702462"/>
          </a:xfrm>
        </p:grpSpPr>
        <p:sp>
          <p:nvSpPr>
            <p:cNvPr id="3" name="Rounded Rectangle 65">
              <a:extLst>
                <a:ext uri="{FF2B5EF4-FFF2-40B4-BE49-F238E27FC236}">
                  <a16:creationId xmlns:a16="http://schemas.microsoft.com/office/drawing/2014/main" id="{E51819FD-5EA6-E42B-5F1F-450C53F1E870}"/>
                </a:ext>
              </a:extLst>
            </p:cNvPr>
            <p:cNvSpPr>
              <a:spLocks noChangeArrowheads="1"/>
            </p:cNvSpPr>
            <p:nvPr/>
          </p:nvSpPr>
          <p:spPr bwMode="auto">
            <a:xfrm>
              <a:off x="838199" y="3500790"/>
              <a:ext cx="10535138" cy="1531147"/>
            </a:xfrm>
            <a:prstGeom prst="roundRect">
              <a:avLst>
                <a:gd name="adj" fmla="val 12396"/>
              </a:avLst>
            </a:prstGeom>
            <a:solidFill>
              <a:schemeClr val="bg1"/>
            </a:solidFill>
            <a:ln w="38100">
              <a:solidFill>
                <a:srgbClr val="008A21"/>
              </a:solidFill>
              <a:round/>
              <a:headEnd/>
              <a:tailEnd/>
            </a:ln>
          </p:spPr>
          <p:txBody>
            <a:bodyPr anchor="ctr"/>
            <a:lstStyle>
              <a:defPPr>
                <a:defRPr lang="en-US"/>
              </a:defPPr>
              <a:lvl1pPr marL="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51021270-4AAC-3E7C-56BF-7196D2E6EBAD}"/>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defPPr>
                <a:defRPr lang="en-US"/>
              </a:defPPr>
              <a:lvl1pPr marL="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TextBox 7">
              <a:extLst>
                <a:ext uri="{FF2B5EF4-FFF2-40B4-BE49-F238E27FC236}">
                  <a16:creationId xmlns:a16="http://schemas.microsoft.com/office/drawing/2014/main" id="{1990608C-17F4-5A20-8F81-8D64BDFC6226}"/>
                </a:ext>
              </a:extLst>
            </p:cNvPr>
            <p:cNvSpPr txBox="1"/>
            <p:nvPr/>
          </p:nvSpPr>
          <p:spPr>
            <a:xfrm>
              <a:off x="1046380" y="3715237"/>
              <a:ext cx="1019477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 obstruction can cause minor or major breathing difficulties and, in </a:t>
              </a:r>
              <a:b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severe circumstances, may cause the casualty to become unconscious </a:t>
              </a:r>
              <a:b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unresponsive.</a:t>
              </a:r>
            </a:p>
          </p:txBody>
        </p:sp>
      </p:grpSp>
      <p:sp>
        <p:nvSpPr>
          <p:cNvPr id="8" name="TextBox 7">
            <a:extLst>
              <a:ext uri="{FF2B5EF4-FFF2-40B4-BE49-F238E27FC236}">
                <a16:creationId xmlns:a16="http://schemas.microsoft.com/office/drawing/2014/main" id="{29152C4C-9895-3330-F698-CF494E1A8DB8}"/>
              </a:ext>
            </a:extLst>
          </p:cNvPr>
          <p:cNvSpPr txBox="1"/>
          <p:nvPr/>
        </p:nvSpPr>
        <p:spPr>
          <a:xfrm>
            <a:off x="972517" y="1308995"/>
            <a:ext cx="1007868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iral"/>
                <a:ea typeface="+mn-ea"/>
                <a:cs typeface="+mn-cs"/>
              </a:rPr>
              <a:t>The obstruction of the airway can be due to different causes, such as:</a:t>
            </a:r>
          </a:p>
        </p:txBody>
      </p:sp>
    </p:spTree>
    <p:extLst>
      <p:ext uri="{BB962C8B-B14F-4D97-AF65-F5344CB8AC3E}">
        <p14:creationId xmlns:p14="http://schemas.microsoft.com/office/powerpoint/2010/main" val="1955776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1108807" y="80467"/>
            <a:ext cx="9204236" cy="1143000"/>
          </a:xfrm>
        </p:spPr>
        <p:txBody>
          <a:bodyPr rtlCol="0">
            <a:noAutofit/>
          </a:bodyPr>
          <a:lstStyle/>
          <a:p>
            <a:pPr algn="l">
              <a:defRPr/>
            </a:pPr>
            <a:r>
              <a:rPr lang="en-GB" noProof="0"/>
              <a:t>Identifying a choking casualty – mild</a:t>
            </a:r>
          </a:p>
        </p:txBody>
      </p:sp>
      <p:sp>
        <p:nvSpPr>
          <p:cNvPr id="12" name="Rounded Rectangle 2">
            <a:extLst>
              <a:ext uri="{FF2B5EF4-FFF2-40B4-BE49-F238E27FC236}">
                <a16:creationId xmlns:a16="http://schemas.microsoft.com/office/drawing/2014/main" id="{51D05493-22E7-8649-A286-CB236798E641}"/>
              </a:ext>
            </a:extLst>
          </p:cNvPr>
          <p:cNvSpPr/>
          <p:nvPr/>
        </p:nvSpPr>
        <p:spPr>
          <a:xfrm>
            <a:off x="981171" y="3105827"/>
            <a:ext cx="8650508" cy="510778"/>
          </a:xfrm>
          <a:prstGeom prst="roundRect">
            <a:avLst/>
          </a:prstGeom>
          <a:solidFill>
            <a:srgbClr val="189049"/>
          </a:solidFill>
        </p:spPr>
        <p:txBody>
          <a:bodyPr wrap="square">
            <a:spAutoFit/>
          </a:bodyPr>
          <a:lstStyle/>
          <a:p>
            <a:pPr marL="0" marR="0" lvl="0" indent="0" algn="l" defTabSz="457200" rtl="0" eaLnBrk="1" fontAlgn="auto" latinLnBrk="0" hangingPunct="1">
              <a:lnSpc>
                <a:spcPct val="100000"/>
              </a:lnSpc>
              <a:spcBef>
                <a:spcPts val="48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a:ea typeface="+mn-ea"/>
                <a:cs typeface="Arial" charset="0"/>
              </a:rPr>
              <a:t>Identifying a choking casualty – mild</a:t>
            </a:r>
          </a:p>
        </p:txBody>
      </p:sp>
      <p:sp>
        <p:nvSpPr>
          <p:cNvPr id="13" name="Content Placeholder 2">
            <a:extLst>
              <a:ext uri="{FF2B5EF4-FFF2-40B4-BE49-F238E27FC236}">
                <a16:creationId xmlns:a16="http://schemas.microsoft.com/office/drawing/2014/main" id="{46C8136A-6E72-0943-85BA-9245843F0DEE}"/>
              </a:ext>
            </a:extLst>
          </p:cNvPr>
          <p:cNvSpPr txBox="1">
            <a:spLocks/>
          </p:cNvSpPr>
          <p:nvPr/>
        </p:nvSpPr>
        <p:spPr>
          <a:xfrm>
            <a:off x="981171" y="3747516"/>
            <a:ext cx="9425861" cy="2034692"/>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Coughing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Difficulty breathing and speaking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Redness of the face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Eyes enlarged and watering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Displaying distress.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76418" y="3087650"/>
            <a:ext cx="2734411" cy="2825469"/>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4CAB49C-32CB-F7C4-BE75-8B94E4843C8F}"/>
              </a:ext>
            </a:extLst>
          </p:cNvPr>
          <p:cNvGrpSpPr/>
          <p:nvPr/>
        </p:nvGrpSpPr>
        <p:grpSpPr>
          <a:xfrm>
            <a:off x="981171" y="1319280"/>
            <a:ext cx="10525809" cy="1637459"/>
            <a:chOff x="1304259" y="1732786"/>
            <a:chExt cx="10525809" cy="1637459"/>
          </a:xfrm>
        </p:grpSpPr>
        <p:sp>
          <p:nvSpPr>
            <p:cNvPr id="3" name="Rounded Rectangle 60">
              <a:extLst>
                <a:ext uri="{FF2B5EF4-FFF2-40B4-BE49-F238E27FC236}">
                  <a16:creationId xmlns:a16="http://schemas.microsoft.com/office/drawing/2014/main" id="{819B8B34-32CB-AA6A-6231-57A49396AC8A}"/>
                </a:ext>
              </a:extLst>
            </p:cNvPr>
            <p:cNvSpPr>
              <a:spLocks noChangeArrowheads="1"/>
            </p:cNvSpPr>
            <p:nvPr/>
          </p:nvSpPr>
          <p:spPr bwMode="auto">
            <a:xfrm>
              <a:off x="1304259" y="1827962"/>
              <a:ext cx="10317218" cy="147576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Rounded Rectangle 8">
              <a:extLst>
                <a:ext uri="{FF2B5EF4-FFF2-40B4-BE49-F238E27FC236}">
                  <a16:creationId xmlns:a16="http://schemas.microsoft.com/office/drawing/2014/main" id="{055A2F93-2B86-B5C2-CFE3-97D78F259BDC}"/>
                </a:ext>
              </a:extLst>
            </p:cNvPr>
            <p:cNvSpPr/>
            <p:nvPr/>
          </p:nvSpPr>
          <p:spPr>
            <a:xfrm>
              <a:off x="1431895" y="1848256"/>
              <a:ext cx="10002886"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Someone who is choking will have either a mild or severe airway obstruction. The severity of the blockage will determine the difficulty </a:t>
              </a:r>
              <a:br>
                <a:rPr kumimoji="0" lang="en-GB" sz="2400" b="0" i="0" u="none" strike="noStrike" kern="0" cap="none" spc="0" normalizeH="0" baseline="0" noProof="0">
                  <a:ln>
                    <a:noFill/>
                  </a:ln>
                  <a:solidFill>
                    <a:srgbClr val="000000"/>
                  </a:solidFill>
                  <a:effectLst/>
                  <a:uLnTx/>
                  <a:uFillTx/>
                  <a:latin typeface="Arial"/>
                  <a:ea typeface="+mn-ea"/>
                  <a:cs typeface="Arial"/>
                </a:rPr>
              </a:br>
              <a:r>
                <a:rPr kumimoji="0" lang="en-GB" sz="2400" b="0" i="0" u="none" strike="noStrike" kern="0" cap="none" spc="0" normalizeH="0" baseline="0" noProof="0">
                  <a:ln>
                    <a:noFill/>
                  </a:ln>
                  <a:solidFill>
                    <a:srgbClr val="000000"/>
                  </a:solidFill>
                  <a:effectLst/>
                  <a:uLnTx/>
                  <a:uFillTx/>
                  <a:latin typeface="Arial"/>
                  <a:ea typeface="+mn-ea"/>
                  <a:cs typeface="Arial"/>
                </a:rPr>
                <a:t>in breathing</a:t>
              </a:r>
            </a:p>
          </p:txBody>
        </p:sp>
        <p:grpSp>
          <p:nvGrpSpPr>
            <p:cNvPr id="9" name="Group 63">
              <a:extLst>
                <a:ext uri="{FF2B5EF4-FFF2-40B4-BE49-F238E27FC236}">
                  <a16:creationId xmlns:a16="http://schemas.microsoft.com/office/drawing/2014/main" id="{D7FE50BC-8AFA-91C7-3476-3B3D1505DB36}"/>
                </a:ext>
              </a:extLst>
            </p:cNvPr>
            <p:cNvGrpSpPr>
              <a:grpSpLocks/>
            </p:cNvGrpSpPr>
            <p:nvPr/>
          </p:nvGrpSpPr>
          <p:grpSpPr bwMode="auto">
            <a:xfrm>
              <a:off x="11039493" y="1732786"/>
              <a:ext cx="790575" cy="657225"/>
              <a:chOff x="2166297" y="4501361"/>
              <a:chExt cx="792000" cy="658801"/>
            </a:xfrm>
            <a:solidFill>
              <a:srgbClr val="008A21"/>
            </a:solidFill>
          </p:grpSpPr>
          <p:sp>
            <p:nvSpPr>
              <p:cNvPr id="10" name="Oval 9">
                <a:extLst>
                  <a:ext uri="{FF2B5EF4-FFF2-40B4-BE49-F238E27FC236}">
                    <a16:creationId xmlns:a16="http://schemas.microsoft.com/office/drawing/2014/main" id="{78E94A57-FF7F-0EC7-11B2-253246D4C479}"/>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65" descr="A close up of a logo&#10;&#10;Description automatically generated">
                <a:extLst>
                  <a:ext uri="{FF2B5EF4-FFF2-40B4-BE49-F238E27FC236}">
                    <a16:creationId xmlns:a16="http://schemas.microsoft.com/office/drawing/2014/main" id="{A3C6F9EA-EFC6-00D4-341E-49EB63468799}"/>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865632" y="212671"/>
            <a:ext cx="9771502" cy="983226"/>
          </a:xfrm>
        </p:spPr>
        <p:txBody>
          <a:bodyPr rtlCol="0">
            <a:noAutofit/>
          </a:bodyPr>
          <a:lstStyle/>
          <a:p>
            <a:pPr algn="l">
              <a:defRPr/>
            </a:pPr>
            <a:r>
              <a:rPr lang="en-GB" noProof="0"/>
              <a:t>Identifying a choking casualty – severe</a:t>
            </a:r>
          </a:p>
        </p:txBody>
      </p:sp>
      <p:sp>
        <p:nvSpPr>
          <p:cNvPr id="5" name="Rounded Rectangle 4">
            <a:extLst>
              <a:ext uri="{FF2B5EF4-FFF2-40B4-BE49-F238E27FC236}">
                <a16:creationId xmlns:a16="http://schemas.microsoft.com/office/drawing/2014/main" id="{94005978-66AE-43A7-901E-C33284F920C0}"/>
              </a:ext>
            </a:extLst>
          </p:cNvPr>
          <p:cNvSpPr>
            <a:spLocks noChangeArrowheads="1"/>
          </p:cNvSpPr>
          <p:nvPr/>
        </p:nvSpPr>
        <p:spPr bwMode="auto">
          <a:xfrm>
            <a:off x="865632" y="1687513"/>
            <a:ext cx="8357026" cy="458279"/>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Identifying a choking casualty – severe</a:t>
            </a:r>
          </a:p>
        </p:txBody>
      </p:sp>
      <p:sp>
        <p:nvSpPr>
          <p:cNvPr id="9" name="Content Placeholder 2">
            <a:extLst>
              <a:ext uri="{FF2B5EF4-FFF2-40B4-BE49-F238E27FC236}">
                <a16:creationId xmlns:a16="http://schemas.microsoft.com/office/drawing/2014/main" id="{5449B326-02CA-CC4F-8D17-A7A79515E550}"/>
              </a:ext>
            </a:extLst>
          </p:cNvPr>
          <p:cNvSpPr txBox="1">
            <a:spLocks/>
          </p:cNvSpPr>
          <p:nvPr/>
        </p:nvSpPr>
        <p:spPr>
          <a:xfrm>
            <a:off x="865632" y="2344439"/>
            <a:ext cx="9376107" cy="3217588"/>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Grasping at the throat</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Displaying distress</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Unable to breathe or speak</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Skin colour may develop a blue/grey tinge </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Progressively getting weaker</a:t>
            </a:r>
          </a:p>
          <a:p>
            <a:pPr marL="342900" marR="0" lvl="0" indent="-3429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GB" sz="2400" b="0" i="0" u="none" strike="noStrike" kern="0" cap="none" spc="0" normalizeH="0" baseline="0" noProof="0">
                <a:ln>
                  <a:noFill/>
                </a:ln>
                <a:solidFill>
                  <a:prstClr val="black"/>
                </a:solidFill>
                <a:effectLst/>
                <a:uLnTx/>
                <a:uFillTx/>
                <a:latin typeface="Airal"/>
                <a:ea typeface="+mn-ea"/>
                <a:cs typeface="Calibri" pitchFamily="34" charset="0"/>
              </a:rPr>
              <a:t>Eventually, they will become unconscious.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95239" y="1687511"/>
            <a:ext cx="3370727" cy="3482975"/>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28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56618016-6F58-4841-B0AD-57770F8D5451}"/>
              </a:ext>
            </a:extLst>
          </p:cNvPr>
          <p:cNvSpPr>
            <a:spLocks noGrp="1"/>
          </p:cNvSpPr>
          <p:nvPr>
            <p:ph type="title"/>
          </p:nvPr>
        </p:nvSpPr>
        <p:spPr>
          <a:xfrm>
            <a:off x="937228" y="133414"/>
            <a:ext cx="8229600" cy="1143000"/>
          </a:xfrm>
        </p:spPr>
        <p:txBody>
          <a:bodyPr/>
          <a:lstStyle/>
          <a:p>
            <a:pPr algn="l"/>
            <a:r>
              <a:rPr lang="en-GB" noProof="0"/>
              <a:t>Back blows</a:t>
            </a:r>
          </a:p>
        </p:txBody>
      </p:sp>
      <p:sp>
        <p:nvSpPr>
          <p:cNvPr id="200706" name="Content Placeholder 2">
            <a:extLst>
              <a:ext uri="{FF2B5EF4-FFF2-40B4-BE49-F238E27FC236}">
                <a16:creationId xmlns:a16="http://schemas.microsoft.com/office/drawing/2014/main" id="{7120313A-7950-4C7D-9708-AFB0F31B136C}"/>
              </a:ext>
            </a:extLst>
          </p:cNvPr>
          <p:cNvSpPr>
            <a:spLocks noGrp="1"/>
          </p:cNvSpPr>
          <p:nvPr>
            <p:ph idx="1"/>
          </p:nvPr>
        </p:nvSpPr>
        <p:spPr bwMode="auto">
          <a:xfrm>
            <a:off x="1048512" y="1871162"/>
            <a:ext cx="6119205" cy="478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400">
                <a:latin typeface="Airal"/>
                <a:cs typeface="Arial" panose="020B0604020202020204" pitchFamily="34" charset="0"/>
              </a:rPr>
              <a:t>Stand to the side and slightly behind the casualty</a:t>
            </a:r>
          </a:p>
          <a:p>
            <a:r>
              <a:rPr lang="en-GB" sz="2400">
                <a:latin typeface="Airal"/>
                <a:cs typeface="Arial" panose="020B0604020202020204" pitchFamily="34" charset="0"/>
              </a:rPr>
              <a:t>Support the chest with 1 hand, lean the casualty forward and administer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sharp back blows between the shoulder blades with the heel of your other hand</a:t>
            </a:r>
          </a:p>
          <a:p>
            <a:r>
              <a:rPr lang="en-GB" sz="2400">
                <a:latin typeface="Airal"/>
                <a:cs typeface="Arial" panose="020B0604020202020204" pitchFamily="34" charset="0"/>
              </a:rPr>
              <a:t>If the back blows are ineffective, then give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a:t>
            </a:r>
          </a:p>
        </p:txBody>
      </p:sp>
      <p:sp>
        <p:nvSpPr>
          <p:cNvPr id="4" name="Rounded Rectangle 3">
            <a:extLst>
              <a:ext uri="{FF2B5EF4-FFF2-40B4-BE49-F238E27FC236}">
                <a16:creationId xmlns:a16="http://schemas.microsoft.com/office/drawing/2014/main" id="{A9B59D20-3BCD-4C44-BEBA-383BA8319D4E}"/>
              </a:ext>
            </a:extLst>
          </p:cNvPr>
          <p:cNvSpPr>
            <a:spLocks noChangeArrowheads="1"/>
          </p:cNvSpPr>
          <p:nvPr/>
        </p:nvSpPr>
        <p:spPr bwMode="auto">
          <a:xfrm>
            <a:off x="1048512" y="1276414"/>
            <a:ext cx="8469114" cy="437134"/>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Treatment</a:t>
            </a:r>
          </a:p>
        </p:txBody>
      </p:sp>
      <p:pic>
        <p:nvPicPr>
          <p:cNvPr id="1026" name="Picture 2" descr="P:\Powerpoints\New FAW\Images used in presentation\Choking Mike 7.jpg">
            <a:extLst>
              <a:ext uri="{FF2B5EF4-FFF2-40B4-BE49-F238E27FC236}">
                <a16:creationId xmlns:a16="http://schemas.microsoft.com/office/drawing/2014/main" id="{89627D9B-0BF0-4495-ADA4-24263FC677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7313" y="1276414"/>
            <a:ext cx="3680626" cy="3624263"/>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AF1D6BF0-A0DC-42E9-B4B8-4DF67C95818D}"/>
              </a:ext>
            </a:extLst>
          </p:cNvPr>
          <p:cNvSpPr>
            <a:spLocks noGrp="1"/>
          </p:cNvSpPr>
          <p:nvPr>
            <p:ph type="title"/>
          </p:nvPr>
        </p:nvSpPr>
        <p:spPr>
          <a:xfrm>
            <a:off x="1036320" y="126493"/>
            <a:ext cx="8119872" cy="1143000"/>
          </a:xfrm>
        </p:spPr>
        <p:txBody>
          <a:bodyPr/>
          <a:lstStyle/>
          <a:p>
            <a:pPr algn="l"/>
            <a:r>
              <a:rPr lang="en-GB" noProof="0"/>
              <a:t>Abdominal thrusts</a:t>
            </a:r>
          </a:p>
        </p:txBody>
      </p:sp>
      <p:sp>
        <p:nvSpPr>
          <p:cNvPr id="202754" name="Content Placeholder 2">
            <a:extLst>
              <a:ext uri="{FF2B5EF4-FFF2-40B4-BE49-F238E27FC236}">
                <a16:creationId xmlns:a16="http://schemas.microsoft.com/office/drawing/2014/main" id="{B5E45EC4-9EFC-4842-AAA0-D06A4928156D}"/>
              </a:ext>
            </a:extLst>
          </p:cNvPr>
          <p:cNvSpPr>
            <a:spLocks noGrp="1"/>
          </p:cNvSpPr>
          <p:nvPr>
            <p:ph idx="1"/>
          </p:nvPr>
        </p:nvSpPr>
        <p:spPr bwMode="auto">
          <a:xfrm>
            <a:off x="976143" y="1906209"/>
            <a:ext cx="6452714" cy="3973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Stand behind the casualty and put both arms round the upper part of the abdomen. Lean the casualty forward </a:t>
            </a:r>
          </a:p>
          <a:p>
            <a:r>
              <a:rPr lang="en-GB" sz="2400">
                <a:latin typeface="Airal"/>
                <a:cs typeface="Arial" panose="020B0604020202020204" pitchFamily="34" charset="0"/>
              </a:rPr>
              <a:t>With one hand, clench your fist and place it between the navel and the ribcage</a:t>
            </a:r>
          </a:p>
          <a:p>
            <a:r>
              <a:rPr lang="en-GB" sz="2400">
                <a:latin typeface="Airal"/>
                <a:cs typeface="Arial" panose="020B0604020202020204" pitchFamily="34" charset="0"/>
              </a:rPr>
              <a:t>Grasp this hand with your other hand and pull sharply inwards and upwards. Repeat this process up to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times.</a:t>
            </a:r>
          </a:p>
        </p:txBody>
      </p:sp>
      <p:sp>
        <p:nvSpPr>
          <p:cNvPr id="4" name="Rounded Rectangle 3">
            <a:extLst>
              <a:ext uri="{FF2B5EF4-FFF2-40B4-BE49-F238E27FC236}">
                <a16:creationId xmlns:a16="http://schemas.microsoft.com/office/drawing/2014/main" id="{7DD1D5E3-D274-43E5-946D-020A18B15D67}"/>
              </a:ext>
            </a:extLst>
          </p:cNvPr>
          <p:cNvSpPr>
            <a:spLocks noChangeArrowheads="1"/>
          </p:cNvSpPr>
          <p:nvPr/>
        </p:nvSpPr>
        <p:spPr bwMode="auto">
          <a:xfrm>
            <a:off x="1060704" y="1269493"/>
            <a:ext cx="8354427" cy="487751"/>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Treatment</a:t>
            </a:r>
          </a:p>
        </p:txBody>
      </p:sp>
      <p:pic>
        <p:nvPicPr>
          <p:cNvPr id="2050" name="Picture 2" descr="P:\Powerpoints\New FAW\Images used in presentation\abdominalthrustmike.jpg">
            <a:extLst>
              <a:ext uri="{FF2B5EF4-FFF2-40B4-BE49-F238E27FC236}">
                <a16:creationId xmlns:a16="http://schemas.microsoft.com/office/drawing/2014/main" id="{225D0E79-7479-45C8-961C-FEB5879F59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 r="-26833"/>
          <a:stretch/>
        </p:blipFill>
        <p:spPr bwMode="auto">
          <a:xfrm>
            <a:off x="7928755" y="1306396"/>
            <a:ext cx="3646103" cy="3559809"/>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05717-D5BC-D27C-7295-3C030D84F8F8}"/>
              </a:ext>
            </a:extLst>
          </p:cNvPr>
          <p:cNvSpPr/>
          <p:nvPr/>
        </p:nvSpPr>
        <p:spPr>
          <a:xfrm>
            <a:off x="-954618" y="3047998"/>
            <a:ext cx="13564997" cy="2000739"/>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ECBC3B-BA89-2849-E050-4B76E9A8044A}"/>
              </a:ext>
            </a:extLst>
          </p:cNvPr>
          <p:cNvSpPr>
            <a:spLocks noGrp="1"/>
          </p:cNvSpPr>
          <p:nvPr>
            <p:ph type="title"/>
          </p:nvPr>
        </p:nvSpPr>
        <p:spPr>
          <a:xfrm>
            <a:off x="838200" y="115032"/>
            <a:ext cx="10515600" cy="1325563"/>
          </a:xfrm>
        </p:spPr>
        <p:txBody>
          <a:bodyPr>
            <a:normAutofit/>
          </a:bodyPr>
          <a:lstStyle/>
          <a:p>
            <a:r>
              <a:rPr lang="en-GB" sz="4000" b="1">
                <a:latin typeface="Arial" panose="020B0604020202020204" pitchFamily="34" charset="0"/>
                <a:cs typeface="Arial" panose="020B0604020202020204" pitchFamily="34" charset="0"/>
              </a:rPr>
              <a:t>Calling for help 999</a:t>
            </a:r>
            <a:endParaRPr lang="en-GB" sz="4000" b="1">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C342662-5D1C-8D6B-2A99-1C8F4D98AB47}"/>
              </a:ext>
            </a:extLst>
          </p:cNvPr>
          <p:cNvSpPr>
            <a:spLocks noGrp="1"/>
          </p:cNvSpPr>
          <p:nvPr>
            <p:ph idx="1"/>
          </p:nvPr>
        </p:nvSpPr>
        <p:spPr>
          <a:xfrm>
            <a:off x="838200" y="1528639"/>
            <a:ext cx="10515600" cy="4351338"/>
          </a:xfrm>
        </p:spPr>
        <p:txBody>
          <a:bodyPr>
            <a:normAutofit fontScale="85000" lnSpcReduction="20000"/>
          </a:bodyPr>
          <a:lstStyle/>
          <a:p>
            <a:pPr marL="0" indent="0">
              <a:lnSpc>
                <a:spcPct val="120000"/>
              </a:lnSpc>
              <a:buNone/>
            </a:pPr>
            <a:r>
              <a:rPr lang="en-GB" sz="2600">
                <a:latin typeface="Arial" panose="020B0604020202020204" pitchFamily="34" charset="0"/>
                <a:cs typeface="Arial" panose="020B0604020202020204" pitchFamily="34" charset="0"/>
              </a:rPr>
              <a:t>Getting help quickly is vital. Knowing what to say and staying calm can save time and lives</a:t>
            </a:r>
          </a:p>
          <a:p>
            <a:pPr marL="0" indent="0">
              <a:lnSpc>
                <a:spcPct val="120000"/>
              </a:lnSpc>
              <a:buNone/>
            </a:pPr>
            <a:r>
              <a:rPr lang="en-GB" sz="2600">
                <a:latin typeface="Arial" panose="020B0604020202020204" pitchFamily="34" charset="0"/>
                <a:cs typeface="Arial" panose="020B0604020202020204" pitchFamily="34" charset="0"/>
              </a:rPr>
              <a:t>For a simple way to remember what to tell the emergency services, think ‘</a:t>
            </a:r>
            <a:r>
              <a:rPr lang="en-GB" sz="2600" b="1">
                <a:latin typeface="Arial" panose="020B0604020202020204" pitchFamily="34" charset="0"/>
                <a:cs typeface="Arial" panose="020B0604020202020204" pitchFamily="34" charset="0"/>
              </a:rPr>
              <a:t>LINE’</a:t>
            </a:r>
          </a:p>
          <a:p>
            <a:pPr marL="0" indent="0">
              <a:lnSpc>
                <a:spcPct val="120000"/>
              </a:lnSpc>
              <a:buNone/>
            </a:pPr>
            <a:endParaRPr lang="en-GB" sz="2600">
              <a:latin typeface="Arial" panose="020B0604020202020204" pitchFamily="34" charset="0"/>
              <a:cs typeface="Arial" panose="020B0604020202020204" pitchFamily="34" charset="0"/>
            </a:endParaRPr>
          </a:p>
          <a:p>
            <a:pPr marL="457200" lvl="1" indent="-457200">
              <a:lnSpc>
                <a:spcPct val="120000"/>
              </a:lnSpc>
              <a:buNone/>
            </a:pPr>
            <a:r>
              <a:rPr lang="en-GB" sz="2600" b="1">
                <a:latin typeface="Arial" panose="020B0604020202020204" pitchFamily="34" charset="0"/>
                <a:cs typeface="Arial" panose="020B0604020202020204" pitchFamily="34" charset="0"/>
              </a:rPr>
              <a:t>L</a:t>
            </a:r>
            <a:r>
              <a:rPr lang="en-GB" sz="2600">
                <a:latin typeface="Arial" panose="020B0604020202020204" pitchFamily="34" charset="0"/>
                <a:cs typeface="Arial" panose="020B0604020202020204" pitchFamily="34" charset="0"/>
              </a:rPr>
              <a:t>ocation</a:t>
            </a:r>
          </a:p>
          <a:p>
            <a:pPr marL="457200" lvl="1" indent="-457200">
              <a:lnSpc>
                <a:spcPct val="120000"/>
              </a:lnSpc>
              <a:buNone/>
            </a:pPr>
            <a:r>
              <a:rPr lang="en-GB" sz="2600" b="1">
                <a:latin typeface="Arial" panose="020B0604020202020204" pitchFamily="34" charset="0"/>
                <a:cs typeface="Arial" panose="020B0604020202020204" pitchFamily="34" charset="0"/>
              </a:rPr>
              <a:t>I</a:t>
            </a:r>
            <a:r>
              <a:rPr lang="en-GB" sz="2600">
                <a:latin typeface="Arial" panose="020B0604020202020204" pitchFamily="34" charset="0"/>
                <a:cs typeface="Arial" panose="020B0604020202020204" pitchFamily="34" charset="0"/>
              </a:rPr>
              <a:t>ncident </a:t>
            </a:r>
          </a:p>
          <a:p>
            <a:pPr marL="457200" lvl="1" indent="-457200">
              <a:lnSpc>
                <a:spcPct val="120000"/>
              </a:lnSpc>
              <a:buNone/>
            </a:pPr>
            <a:r>
              <a:rPr lang="en-GB" sz="2600" b="1">
                <a:latin typeface="Arial" panose="020B0604020202020204" pitchFamily="34" charset="0"/>
                <a:cs typeface="Arial" panose="020B0604020202020204" pitchFamily="34" charset="0"/>
              </a:rPr>
              <a:t>N</a:t>
            </a:r>
            <a:r>
              <a:rPr lang="en-GB" sz="2600">
                <a:latin typeface="Arial" panose="020B0604020202020204" pitchFamily="34" charset="0"/>
                <a:cs typeface="Arial" panose="020B0604020202020204" pitchFamily="34" charset="0"/>
              </a:rPr>
              <a:t>umber of casualties </a:t>
            </a:r>
          </a:p>
          <a:p>
            <a:pPr marL="457200" lvl="1" indent="-457200">
              <a:lnSpc>
                <a:spcPct val="120000"/>
              </a:lnSpc>
              <a:buNone/>
            </a:pPr>
            <a:r>
              <a:rPr lang="en-GB" sz="2600" b="1">
                <a:latin typeface="Arial" panose="020B0604020202020204" pitchFamily="34" charset="0"/>
                <a:cs typeface="Arial" panose="020B0604020202020204" pitchFamily="34" charset="0"/>
              </a:rPr>
              <a:t>E</a:t>
            </a:r>
            <a:r>
              <a:rPr lang="en-GB" sz="2600">
                <a:latin typeface="Arial" panose="020B0604020202020204" pitchFamily="34" charset="0"/>
                <a:cs typeface="Arial" panose="020B0604020202020204" pitchFamily="34" charset="0"/>
              </a:rPr>
              <a:t>xtent of their injuries</a:t>
            </a:r>
          </a:p>
          <a:p>
            <a:pPr marL="457200" lvl="1" indent="0">
              <a:lnSpc>
                <a:spcPct val="120000"/>
              </a:lnSpc>
              <a:buNone/>
            </a:pPr>
            <a:endParaRPr lang="en-GB" sz="2600">
              <a:latin typeface="Arial" panose="020B0604020202020204" pitchFamily="34" charset="0"/>
              <a:cs typeface="Arial" panose="020B0604020202020204" pitchFamily="34" charset="0"/>
            </a:endParaRPr>
          </a:p>
          <a:p>
            <a:pPr marL="0" indent="0">
              <a:lnSpc>
                <a:spcPct val="120000"/>
              </a:lnSpc>
              <a:buNone/>
            </a:pPr>
            <a:r>
              <a:rPr lang="en-GB" sz="2600">
                <a:latin typeface="Arial" panose="020B0604020202020204" pitchFamily="34" charset="0"/>
                <a:cs typeface="Arial" panose="020B0604020202020204" pitchFamily="34" charset="0"/>
              </a:rPr>
              <a:t>Use the speakerphone or ask a bystander if available.</a:t>
            </a:r>
          </a:p>
          <a:p>
            <a:pPr marL="0" indent="0">
              <a:lnSpc>
                <a:spcPct val="120000"/>
              </a:lnSpc>
              <a:buNone/>
            </a:pPr>
            <a:endParaRPr lang="en-GB" sz="2400"/>
          </a:p>
        </p:txBody>
      </p:sp>
    </p:spTree>
    <p:extLst>
      <p:ext uri="{BB962C8B-B14F-4D97-AF65-F5344CB8AC3E}">
        <p14:creationId xmlns:p14="http://schemas.microsoft.com/office/powerpoint/2010/main" val="2368034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B61E662-57C1-5CA4-0AFF-0FAEE0548EA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129026" name="Title 1">
            <a:extLst>
              <a:ext uri="{FF2B5EF4-FFF2-40B4-BE49-F238E27FC236}">
                <a16:creationId xmlns:a16="http://schemas.microsoft.com/office/drawing/2014/main" id="{28E66B3E-30F8-4209-AC1A-804D9F9B572B}"/>
              </a:ext>
            </a:extLst>
          </p:cNvPr>
          <p:cNvSpPr>
            <a:spLocks noGrp="1"/>
          </p:cNvSpPr>
          <p:nvPr>
            <p:ph type="title"/>
          </p:nvPr>
        </p:nvSpPr>
        <p:spPr>
          <a:xfrm>
            <a:off x="903105" y="100751"/>
            <a:ext cx="8229600" cy="1143000"/>
          </a:xfrm>
        </p:spPr>
        <p:txBody>
          <a:bodyPr/>
          <a:lstStyle/>
          <a:p>
            <a:pPr algn="l"/>
            <a:r>
              <a:rPr lang="en-GB" noProof="0"/>
              <a:t>Repeat</a:t>
            </a:r>
          </a:p>
        </p:txBody>
      </p:sp>
      <p:sp>
        <p:nvSpPr>
          <p:cNvPr id="204802" name="Content Placeholder 2">
            <a:extLst>
              <a:ext uri="{FF2B5EF4-FFF2-40B4-BE49-F238E27FC236}">
                <a16:creationId xmlns:a16="http://schemas.microsoft.com/office/drawing/2014/main" id="{911CACC0-67CE-4F22-8EDE-42743DFFCADC}"/>
              </a:ext>
            </a:extLst>
          </p:cNvPr>
          <p:cNvSpPr>
            <a:spLocks noGrp="1"/>
          </p:cNvSpPr>
          <p:nvPr>
            <p:ph idx="1"/>
          </p:nvPr>
        </p:nvSpPr>
        <p:spPr bwMode="auto">
          <a:xfrm>
            <a:off x="903105" y="1243751"/>
            <a:ext cx="9724102" cy="18386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Assess the casualty’s condition. If the obstruction is still not relieved, call for an ambulance (</a:t>
            </a:r>
            <a:r>
              <a:rPr lang="en-GB" sz="2400" b="1">
                <a:solidFill>
                  <a:srgbClr val="FF0000"/>
                </a:solidFill>
                <a:latin typeface="Airal"/>
                <a:cs typeface="Arial" panose="020B0604020202020204" pitchFamily="34" charset="0"/>
              </a:rPr>
              <a:t>999</a:t>
            </a:r>
            <a:r>
              <a:rPr lang="en-GB" sz="2400">
                <a:latin typeface="Airal"/>
                <a:cs typeface="Arial" panose="020B0604020202020204" pitchFamily="34" charset="0"/>
              </a:rPr>
              <a:t>)</a:t>
            </a:r>
            <a:r>
              <a:rPr lang="en-GB" sz="2400">
                <a:solidFill>
                  <a:srgbClr val="FF0000"/>
                </a:solidFill>
                <a:latin typeface="Airal"/>
                <a:cs typeface="Arial" panose="020B0604020202020204" pitchFamily="34" charset="0"/>
              </a:rPr>
              <a:t> </a:t>
            </a:r>
            <a:r>
              <a:rPr lang="en-GB" sz="2400">
                <a:latin typeface="Airal"/>
                <a:cs typeface="Arial" panose="020B0604020202020204" pitchFamily="34" charset="0"/>
              </a:rPr>
              <a:t>and continue with cycles of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back blows and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 until qualified medical assistance takes over</a:t>
            </a:r>
          </a:p>
          <a:p>
            <a:r>
              <a:rPr lang="en-GB" sz="2400">
                <a:latin typeface="Airal"/>
                <a:cs typeface="Arial" panose="020B0604020202020204" pitchFamily="34" charset="0"/>
              </a:rPr>
              <a:t>If the casualty becomes unresponsive, commence CPR</a:t>
            </a:r>
          </a:p>
        </p:txBody>
      </p:sp>
      <p:sp>
        <p:nvSpPr>
          <p:cNvPr id="5" name="TextBox 6">
            <a:extLst>
              <a:ext uri="{FF2B5EF4-FFF2-40B4-BE49-F238E27FC236}">
                <a16:creationId xmlns:a16="http://schemas.microsoft.com/office/drawing/2014/main" id="{5A72334D-389A-4B36-B66D-846EAC8DC7A6}"/>
              </a:ext>
            </a:extLst>
          </p:cNvPr>
          <p:cNvSpPr>
            <a:spLocks noChangeArrowheads="1"/>
          </p:cNvSpPr>
          <p:nvPr/>
        </p:nvSpPr>
        <p:spPr bwMode="auto">
          <a:xfrm>
            <a:off x="1029242" y="3588563"/>
            <a:ext cx="9724102" cy="1736646"/>
          </a:xfrm>
          <a:prstGeom prst="roundRect">
            <a:avLst>
              <a:gd name="adj" fmla="val 16667"/>
            </a:avLst>
          </a:prstGeom>
          <a:solidFill>
            <a:schemeClr val="bg1"/>
          </a:solidFill>
          <a:ln w="38100">
            <a:solidFill>
              <a:srgbClr val="189049"/>
            </a:solidFill>
            <a:round/>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Casualties should seek medical attention if they:</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have received abdominal thrusts</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GB" sz="2400" b="1" i="0" u="none" strike="noStrike" kern="1200" cap="none" spc="0" normalizeH="0" baseline="0" noProof="0">
                <a:ln>
                  <a:noFill/>
                </a:ln>
                <a:solidFill>
                  <a:prstClr val="black"/>
                </a:solidFill>
                <a:effectLst/>
                <a:uLnTx/>
                <a:uFillTx/>
                <a:latin typeface="Airal"/>
                <a:ea typeface="+mn-ea"/>
                <a:cs typeface="Arial" panose="020B0604020202020204" pitchFamily="34" charset="0"/>
              </a:rPr>
              <a:t>have difficulty swallowing or still feel as though they have an object stuck in their throat.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4">
            <a:extLst>
              <a:ext uri="{FF2B5EF4-FFF2-40B4-BE49-F238E27FC236}">
                <a16:creationId xmlns:a16="http://schemas.microsoft.com/office/drawing/2014/main" id="{99415E30-8B1D-5D48-8D0D-9DA91349049E}"/>
              </a:ext>
            </a:extLst>
          </p:cNvPr>
          <p:cNvSpPr>
            <a:spLocks noGrp="1"/>
          </p:cNvSpPr>
          <p:nvPr>
            <p:ph type="title"/>
          </p:nvPr>
        </p:nvSpPr>
        <p:spPr>
          <a:xfrm>
            <a:off x="1745700" y="285366"/>
            <a:ext cx="9898036" cy="923627"/>
          </a:xfrm>
        </p:spPr>
        <p:txBody>
          <a:bodyPr>
            <a:noAutofit/>
          </a:bodyPr>
          <a:lstStyle/>
          <a:p>
            <a:pPr algn="l" eaLnBrk="1" hangingPunct="1"/>
            <a:r>
              <a:rPr lang="en-GB" sz="4000">
                <a:latin typeface="Arial" panose="020B0604020202020204" pitchFamily="34" charset="0"/>
                <a:cs typeface="Arial" panose="020B0604020202020204" pitchFamily="34" charset="0"/>
              </a:rPr>
              <a:t>Dealing with a conscious casualty – practical demonstration</a:t>
            </a:r>
            <a:endParaRPr lang="en-GB" sz="4000">
              <a:solidFill>
                <a:schemeClr val="bg1"/>
              </a:solidFill>
              <a:latin typeface="Arial" panose="020B0604020202020204" pitchFamily="34" charset="0"/>
              <a:cs typeface="Arial" panose="020B0604020202020204" pitchFamily="34" charset="0"/>
            </a:endParaRPr>
          </a:p>
        </p:txBody>
      </p:sp>
      <p:pic>
        <p:nvPicPr>
          <p:cNvPr id="44" name="Picture 6" descr="Back slaps choking 1">
            <a:extLst>
              <a:ext uri="{FF2B5EF4-FFF2-40B4-BE49-F238E27FC236}">
                <a16:creationId xmlns:a16="http://schemas.microsoft.com/office/drawing/2014/main" id="{092D0FFD-1FEA-B049-A075-9E80A40F9D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108" y="1238579"/>
            <a:ext cx="2507342" cy="21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Abdom thrusts 1">
            <a:extLst>
              <a:ext uri="{FF2B5EF4-FFF2-40B4-BE49-F238E27FC236}">
                <a16:creationId xmlns:a16="http://schemas.microsoft.com/office/drawing/2014/main" id="{65D7DF4C-3CC4-994A-8AE1-205F00924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85" y="3969762"/>
            <a:ext cx="1930874" cy="217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E005CA4B-96BE-4947-B4EE-129C7335A8CB}"/>
              </a:ext>
            </a:extLst>
          </p:cNvPr>
          <p:cNvGrpSpPr/>
          <p:nvPr/>
        </p:nvGrpSpPr>
        <p:grpSpPr>
          <a:xfrm>
            <a:off x="2280325" y="1565611"/>
            <a:ext cx="6378480" cy="4530837"/>
            <a:chOff x="187325" y="1412875"/>
            <a:chExt cx="6986588" cy="5343525"/>
          </a:xfrm>
        </p:grpSpPr>
        <p:grpSp>
          <p:nvGrpSpPr>
            <p:cNvPr id="47" name="Group 46">
              <a:extLst>
                <a:ext uri="{FF2B5EF4-FFF2-40B4-BE49-F238E27FC236}">
                  <a16:creationId xmlns:a16="http://schemas.microsoft.com/office/drawing/2014/main" id="{336B2A0D-355D-E94B-AC04-72A86B0D727F}"/>
                </a:ext>
              </a:extLst>
            </p:cNvPr>
            <p:cNvGrpSpPr>
              <a:grpSpLocks/>
            </p:cNvGrpSpPr>
            <p:nvPr/>
          </p:nvGrpSpPr>
          <p:grpSpPr bwMode="auto">
            <a:xfrm>
              <a:off x="4572000" y="4775200"/>
              <a:ext cx="1665288" cy="604838"/>
              <a:chOff x="4774151" y="4824413"/>
              <a:chExt cx="1816100" cy="658812"/>
            </a:xfrm>
          </p:grpSpPr>
          <p:sp>
            <p:nvSpPr>
              <p:cNvPr id="78" name="AutoShape 12">
                <a:extLst>
                  <a:ext uri="{FF2B5EF4-FFF2-40B4-BE49-F238E27FC236}">
                    <a16:creationId xmlns:a16="http://schemas.microsoft.com/office/drawing/2014/main" id="{C650BF5F-26A7-AC49-A3BD-750302E315F0}"/>
                  </a:ext>
                </a:extLst>
              </p:cNvPr>
              <p:cNvSpPr>
                <a:spLocks noChangeArrowheads="1"/>
              </p:cNvSpPr>
              <p:nvPr/>
            </p:nvSpPr>
            <p:spPr bwMode="auto">
              <a:xfrm rot="10800000">
                <a:off x="6145751" y="4824413"/>
                <a:ext cx="303212" cy="450850"/>
              </a:xfrm>
              <a:prstGeom prst="downArrow">
                <a:avLst>
                  <a:gd name="adj1" fmla="val 49528"/>
                  <a:gd name="adj2" fmla="val 63159"/>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9" name="Group 44">
                <a:extLst>
                  <a:ext uri="{FF2B5EF4-FFF2-40B4-BE49-F238E27FC236}">
                    <a16:creationId xmlns:a16="http://schemas.microsoft.com/office/drawing/2014/main" id="{99F00152-5E7B-CB44-B0BE-50E26738862A}"/>
                  </a:ext>
                </a:extLst>
              </p:cNvPr>
              <p:cNvGrpSpPr>
                <a:grpSpLocks/>
              </p:cNvGrpSpPr>
              <p:nvPr/>
            </p:nvGrpSpPr>
            <p:grpSpPr bwMode="auto">
              <a:xfrm>
                <a:off x="4774151" y="5122863"/>
                <a:ext cx="1816100" cy="360362"/>
                <a:chOff x="4585830" y="3451223"/>
                <a:chExt cx="1993562" cy="395287"/>
              </a:xfrm>
            </p:grpSpPr>
            <p:sp>
              <p:nvSpPr>
                <p:cNvPr id="80" name="AutoShape 12">
                  <a:extLst>
                    <a:ext uri="{FF2B5EF4-FFF2-40B4-BE49-F238E27FC236}">
                      <a16:creationId xmlns:a16="http://schemas.microsoft.com/office/drawing/2014/main" id="{E766BC8F-824A-694B-9FCD-838AE5C243C7}"/>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1" name="Oval 25">
                  <a:extLst>
                    <a:ext uri="{FF2B5EF4-FFF2-40B4-BE49-F238E27FC236}">
                      <a16:creationId xmlns:a16="http://schemas.microsoft.com/office/drawing/2014/main" id="{F8C9A0FD-E26B-8848-96F8-9864DA92E228}"/>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YES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48" name="AutoShape 2">
              <a:extLst>
                <a:ext uri="{FF2B5EF4-FFF2-40B4-BE49-F238E27FC236}">
                  <a16:creationId xmlns:a16="http://schemas.microsoft.com/office/drawing/2014/main" id="{6753C7BD-EA27-8749-86EC-21EDEB433943}"/>
                </a:ext>
              </a:extLst>
            </p:cNvPr>
            <p:cNvSpPr>
              <a:spLocks noChangeArrowheads="1"/>
            </p:cNvSpPr>
            <p:nvPr/>
          </p:nvSpPr>
          <p:spPr bwMode="auto">
            <a:xfrm>
              <a:off x="3570288" y="4292600"/>
              <a:ext cx="266700" cy="534988"/>
            </a:xfrm>
            <a:prstGeom prst="downArrow">
              <a:avLst>
                <a:gd name="adj1" fmla="val 50481"/>
                <a:gd name="adj2" fmla="val 71778"/>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0" name="AutoShape 2">
              <a:extLst>
                <a:ext uri="{FF2B5EF4-FFF2-40B4-BE49-F238E27FC236}">
                  <a16:creationId xmlns:a16="http://schemas.microsoft.com/office/drawing/2014/main" id="{FB6C23E8-3145-DD47-9B88-4374A27955EF}"/>
                </a:ext>
              </a:extLst>
            </p:cNvPr>
            <p:cNvSpPr>
              <a:spLocks noChangeArrowheads="1"/>
            </p:cNvSpPr>
            <p:nvPr/>
          </p:nvSpPr>
          <p:spPr bwMode="auto">
            <a:xfrm rot="-5400000">
              <a:off x="2222500" y="2128838"/>
              <a:ext cx="306387" cy="1055688"/>
            </a:xfrm>
            <a:prstGeom prst="downArrow">
              <a:avLst>
                <a:gd name="adj1" fmla="val 50481"/>
                <a:gd name="adj2" fmla="val 7186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1" name="Rectangle 3">
              <a:extLst>
                <a:ext uri="{FF2B5EF4-FFF2-40B4-BE49-F238E27FC236}">
                  <a16:creationId xmlns:a16="http://schemas.microsoft.com/office/drawing/2014/main" id="{3F89ABA7-3B7B-F441-BE9A-23740F0D248C}"/>
                </a:ext>
              </a:extLst>
            </p:cNvPr>
            <p:cNvSpPr>
              <a:spLocks noChangeArrowheads="1"/>
            </p:cNvSpPr>
            <p:nvPr/>
          </p:nvSpPr>
          <p:spPr bwMode="auto">
            <a:xfrm>
              <a:off x="1847850" y="2592388"/>
              <a:ext cx="169863" cy="3400425"/>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2" name="Rectangle 4">
              <a:extLst>
                <a:ext uri="{FF2B5EF4-FFF2-40B4-BE49-F238E27FC236}">
                  <a16:creationId xmlns:a16="http://schemas.microsoft.com/office/drawing/2014/main" id="{7DCB25E4-A41B-3242-82A6-93BE84056039}"/>
                </a:ext>
              </a:extLst>
            </p:cNvPr>
            <p:cNvSpPr>
              <a:spLocks noChangeArrowheads="1"/>
            </p:cNvSpPr>
            <p:nvPr/>
          </p:nvSpPr>
          <p:spPr bwMode="auto">
            <a:xfrm>
              <a:off x="1847850" y="5845175"/>
              <a:ext cx="1111250" cy="147638"/>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5" name="AutoShape 21">
              <a:extLst>
                <a:ext uri="{FF2B5EF4-FFF2-40B4-BE49-F238E27FC236}">
                  <a16:creationId xmlns:a16="http://schemas.microsoft.com/office/drawing/2014/main" id="{6A9E34F8-B8B1-9849-BE8D-06F1B72EB99F}"/>
                </a:ext>
              </a:extLst>
            </p:cNvPr>
            <p:cNvSpPr>
              <a:spLocks noChangeArrowheads="1"/>
            </p:cNvSpPr>
            <p:nvPr/>
          </p:nvSpPr>
          <p:spPr bwMode="auto">
            <a:xfrm>
              <a:off x="2930525" y="3914775"/>
              <a:ext cx="1749425" cy="606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Give up to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5</a:t>
              </a: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a:t>
              </a:r>
              <a:b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ABDOMINAL THRUSTS</a:t>
              </a:r>
            </a:p>
          </p:txBody>
        </p:sp>
        <p:grpSp>
          <p:nvGrpSpPr>
            <p:cNvPr id="56" name="Group 55">
              <a:extLst>
                <a:ext uri="{FF2B5EF4-FFF2-40B4-BE49-F238E27FC236}">
                  <a16:creationId xmlns:a16="http://schemas.microsoft.com/office/drawing/2014/main" id="{85DB7838-D6CA-F744-B577-B1F960F41FD9}"/>
                </a:ext>
              </a:extLst>
            </p:cNvPr>
            <p:cNvGrpSpPr>
              <a:grpSpLocks/>
            </p:cNvGrpSpPr>
            <p:nvPr/>
          </p:nvGrpSpPr>
          <p:grpSpPr bwMode="auto">
            <a:xfrm>
              <a:off x="3521075" y="3373438"/>
              <a:ext cx="379413" cy="614362"/>
              <a:chOff x="3523621" y="3499661"/>
              <a:chExt cx="414338" cy="668434"/>
            </a:xfrm>
          </p:grpSpPr>
          <p:sp>
            <p:nvSpPr>
              <p:cNvPr id="76" name="AutoShape 2">
                <a:extLst>
                  <a:ext uri="{FF2B5EF4-FFF2-40B4-BE49-F238E27FC236}">
                    <a16:creationId xmlns:a16="http://schemas.microsoft.com/office/drawing/2014/main" id="{5C9BC9D0-796E-3B45-B0A0-61531A43E65E}"/>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7" name="Oval 27">
                <a:extLst>
                  <a:ext uri="{FF2B5EF4-FFF2-40B4-BE49-F238E27FC236}">
                    <a16:creationId xmlns:a16="http://schemas.microsoft.com/office/drawing/2014/main" id="{06648093-BA23-3349-B644-DD992935CF5C}"/>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NO</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7" name="Oval 22">
              <a:extLst>
                <a:ext uri="{FF2B5EF4-FFF2-40B4-BE49-F238E27FC236}">
                  <a16:creationId xmlns:a16="http://schemas.microsoft.com/office/drawing/2014/main" id="{A0A25991-62D6-D74D-A3D3-AA34C63A8E85}"/>
                </a:ext>
              </a:extLst>
            </p:cNvPr>
            <p:cNvSpPr>
              <a:spLocks noChangeArrowheads="1"/>
            </p:cNvSpPr>
            <p:nvPr/>
          </p:nvSpPr>
          <p:spPr bwMode="auto">
            <a:xfrm>
              <a:off x="2930525" y="5788025"/>
              <a:ext cx="3127375" cy="968375"/>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Call an ambulance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999</a:t>
              </a: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Continue with back blows and abdominal thrusts until qualified medical assistance takes over.</a:t>
              </a:r>
            </a:p>
          </p:txBody>
        </p:sp>
        <p:grpSp>
          <p:nvGrpSpPr>
            <p:cNvPr id="58" name="Group 57">
              <a:extLst>
                <a:ext uri="{FF2B5EF4-FFF2-40B4-BE49-F238E27FC236}">
                  <a16:creationId xmlns:a16="http://schemas.microsoft.com/office/drawing/2014/main" id="{4322A5CD-1B9A-8247-832E-84620A341AC7}"/>
                </a:ext>
              </a:extLst>
            </p:cNvPr>
            <p:cNvGrpSpPr>
              <a:grpSpLocks/>
            </p:cNvGrpSpPr>
            <p:nvPr/>
          </p:nvGrpSpPr>
          <p:grpSpPr bwMode="auto">
            <a:xfrm>
              <a:off x="3505200" y="5232400"/>
              <a:ext cx="381000" cy="612775"/>
              <a:chOff x="3523621" y="3499661"/>
              <a:chExt cx="414338" cy="668434"/>
            </a:xfrm>
          </p:grpSpPr>
          <p:sp>
            <p:nvSpPr>
              <p:cNvPr id="74" name="AutoShape 2">
                <a:extLst>
                  <a:ext uri="{FF2B5EF4-FFF2-40B4-BE49-F238E27FC236}">
                    <a16:creationId xmlns:a16="http://schemas.microsoft.com/office/drawing/2014/main" id="{53EC41D0-7CC0-604E-9ADD-22DE036E5C98}"/>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5" name="Oval 27">
                <a:extLst>
                  <a:ext uri="{FF2B5EF4-FFF2-40B4-BE49-F238E27FC236}">
                    <a16:creationId xmlns:a16="http://schemas.microsoft.com/office/drawing/2014/main" id="{311ADBD4-DB16-F441-BA37-84ABE5147969}"/>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NO</a:t>
                </a:r>
                <a:endParaRPr kumimoji="0" lang="en-GB" sz="1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9" name="Oval 22">
              <a:extLst>
                <a:ext uri="{FF2B5EF4-FFF2-40B4-BE49-F238E27FC236}">
                  <a16:creationId xmlns:a16="http://schemas.microsoft.com/office/drawing/2014/main" id="{BFE403F0-B1F1-5F40-B05B-E9EE3BBCA3E2}"/>
                </a:ext>
              </a:extLst>
            </p:cNvPr>
            <p:cNvSpPr>
              <a:spLocks noChangeArrowheads="1"/>
            </p:cNvSpPr>
            <p:nvPr/>
          </p:nvSpPr>
          <p:spPr bwMode="auto">
            <a:xfrm>
              <a:off x="2930525" y="4643438"/>
              <a:ext cx="1749425" cy="633412"/>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 Assess. Is this SUCCESSFUL?</a:t>
              </a:r>
            </a:p>
          </p:txBody>
        </p:sp>
        <p:sp>
          <p:nvSpPr>
            <p:cNvPr id="60" name="AutoShape 24">
              <a:extLst>
                <a:ext uri="{FF2B5EF4-FFF2-40B4-BE49-F238E27FC236}">
                  <a16:creationId xmlns:a16="http://schemas.microsoft.com/office/drawing/2014/main" id="{59A30A1E-210D-5944-A869-785D998226C4}"/>
                </a:ext>
              </a:extLst>
            </p:cNvPr>
            <p:cNvSpPr>
              <a:spLocks noChangeArrowheads="1"/>
            </p:cNvSpPr>
            <p:nvPr/>
          </p:nvSpPr>
          <p:spPr bwMode="auto">
            <a:xfrm>
              <a:off x="187325" y="3461542"/>
              <a:ext cx="1511300" cy="1662114"/>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If the casualty is or becomes unconscious, call an ambulance (</a:t>
              </a:r>
              <a:r>
                <a:rPr kumimoji="0" lang="en-GB" sz="1100" b="1"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999</a:t>
              </a:r>
              <a:r>
                <a:rPr kumimoji="0" lang="en-GB" sz="11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 and commence CPR </a:t>
              </a:r>
            </a:p>
          </p:txBody>
        </p:sp>
        <p:sp>
          <p:nvSpPr>
            <p:cNvPr id="61" name="AutoShape 2">
              <a:extLst>
                <a:ext uri="{FF2B5EF4-FFF2-40B4-BE49-F238E27FC236}">
                  <a16:creationId xmlns:a16="http://schemas.microsoft.com/office/drawing/2014/main" id="{3B205829-7BF8-B349-A2EB-4D414E16A056}"/>
                </a:ext>
              </a:extLst>
            </p:cNvPr>
            <p:cNvSpPr>
              <a:spLocks noChangeArrowheads="1"/>
            </p:cNvSpPr>
            <p:nvPr/>
          </p:nvSpPr>
          <p:spPr bwMode="auto">
            <a:xfrm>
              <a:off x="3592513" y="2690813"/>
              <a:ext cx="266700" cy="536575"/>
            </a:xfrm>
            <a:prstGeom prst="downArrow">
              <a:avLst>
                <a:gd name="adj1" fmla="val 50481"/>
                <a:gd name="adj2" fmla="val 71991"/>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62" name="Group 61">
              <a:extLst>
                <a:ext uri="{FF2B5EF4-FFF2-40B4-BE49-F238E27FC236}">
                  <a16:creationId xmlns:a16="http://schemas.microsoft.com/office/drawing/2014/main" id="{68B933EF-9899-B046-A5F4-29866AB03175}"/>
                </a:ext>
              </a:extLst>
            </p:cNvPr>
            <p:cNvGrpSpPr>
              <a:grpSpLocks/>
            </p:cNvGrpSpPr>
            <p:nvPr/>
          </p:nvGrpSpPr>
          <p:grpSpPr bwMode="auto">
            <a:xfrm>
              <a:off x="4565650" y="2990850"/>
              <a:ext cx="1666875" cy="611188"/>
              <a:chOff x="4710113" y="2535238"/>
              <a:chExt cx="1816100" cy="665162"/>
            </a:xfrm>
          </p:grpSpPr>
          <p:sp>
            <p:nvSpPr>
              <p:cNvPr id="70" name="AutoShape 12">
                <a:extLst>
                  <a:ext uri="{FF2B5EF4-FFF2-40B4-BE49-F238E27FC236}">
                    <a16:creationId xmlns:a16="http://schemas.microsoft.com/office/drawing/2014/main" id="{214F4E02-8E35-5E4B-87AB-288BA7EF683E}"/>
                  </a:ext>
                </a:extLst>
              </p:cNvPr>
              <p:cNvSpPr>
                <a:spLocks noChangeArrowheads="1"/>
              </p:cNvSpPr>
              <p:nvPr/>
            </p:nvSpPr>
            <p:spPr bwMode="auto">
              <a:xfrm rot="10800000" flipV="1">
                <a:off x="6099175" y="2749550"/>
                <a:ext cx="304800" cy="450850"/>
              </a:xfrm>
              <a:prstGeom prst="downArrow">
                <a:avLst>
                  <a:gd name="adj1" fmla="val 49528"/>
                  <a:gd name="adj2" fmla="val 62830"/>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1" name="Group 49">
                <a:extLst>
                  <a:ext uri="{FF2B5EF4-FFF2-40B4-BE49-F238E27FC236}">
                    <a16:creationId xmlns:a16="http://schemas.microsoft.com/office/drawing/2014/main" id="{5A30FB85-A378-2343-9FF3-26835D815F8C}"/>
                  </a:ext>
                </a:extLst>
              </p:cNvPr>
              <p:cNvGrpSpPr>
                <a:grpSpLocks/>
              </p:cNvGrpSpPr>
              <p:nvPr/>
            </p:nvGrpSpPr>
            <p:grpSpPr bwMode="auto">
              <a:xfrm>
                <a:off x="4710113" y="2535238"/>
                <a:ext cx="1816100" cy="358775"/>
                <a:chOff x="4585830" y="3451223"/>
                <a:chExt cx="1993562" cy="395287"/>
              </a:xfrm>
            </p:grpSpPr>
            <p:sp>
              <p:nvSpPr>
                <p:cNvPr id="72" name="AutoShape 12">
                  <a:extLst>
                    <a:ext uri="{FF2B5EF4-FFF2-40B4-BE49-F238E27FC236}">
                      <a16:creationId xmlns:a16="http://schemas.microsoft.com/office/drawing/2014/main" id="{96BF67ED-C950-C44A-8762-3DE0A65CC4DB}"/>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3" name="Oval 25">
                  <a:extLst>
                    <a:ext uri="{FF2B5EF4-FFF2-40B4-BE49-F238E27FC236}">
                      <a16:creationId xmlns:a16="http://schemas.microsoft.com/office/drawing/2014/main" id="{69E06087-9B60-3C47-AB86-EF66442E0B36}"/>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YES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63" name="AutoShape 23">
              <a:extLst>
                <a:ext uri="{FF2B5EF4-FFF2-40B4-BE49-F238E27FC236}">
                  <a16:creationId xmlns:a16="http://schemas.microsoft.com/office/drawing/2014/main" id="{52882B01-D43F-1E42-89FA-E32618351719}"/>
                </a:ext>
              </a:extLst>
            </p:cNvPr>
            <p:cNvSpPr>
              <a:spLocks noChangeArrowheads="1"/>
            </p:cNvSpPr>
            <p:nvPr/>
          </p:nvSpPr>
          <p:spPr bwMode="auto">
            <a:xfrm>
              <a:off x="4940300" y="3654425"/>
              <a:ext cx="2233613" cy="1085850"/>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Reassure and seek medical assistance if in any doubt</a:t>
              </a:r>
            </a:p>
          </p:txBody>
        </p:sp>
        <p:sp>
          <p:nvSpPr>
            <p:cNvPr id="64" name="Oval 20">
              <a:extLst>
                <a:ext uri="{FF2B5EF4-FFF2-40B4-BE49-F238E27FC236}">
                  <a16:creationId xmlns:a16="http://schemas.microsoft.com/office/drawing/2014/main" id="{1584BBFF-5ECF-BC43-A19B-ED55BCEFD500}"/>
                </a:ext>
              </a:extLst>
            </p:cNvPr>
            <p:cNvSpPr>
              <a:spLocks noChangeArrowheads="1"/>
            </p:cNvSpPr>
            <p:nvPr/>
          </p:nvSpPr>
          <p:spPr bwMode="auto">
            <a:xfrm>
              <a:off x="2930525" y="3025775"/>
              <a:ext cx="1749425" cy="433388"/>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Is this SUCCESSFUL</a:t>
              </a: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65" name="AutoShape 16">
              <a:extLst>
                <a:ext uri="{FF2B5EF4-FFF2-40B4-BE49-F238E27FC236}">
                  <a16:creationId xmlns:a16="http://schemas.microsoft.com/office/drawing/2014/main" id="{3E4DE122-69CF-D743-A3DA-B5A020D9F773}"/>
                </a:ext>
              </a:extLst>
            </p:cNvPr>
            <p:cNvSpPr>
              <a:spLocks noChangeArrowheads="1"/>
            </p:cNvSpPr>
            <p:nvPr/>
          </p:nvSpPr>
          <p:spPr bwMode="auto">
            <a:xfrm>
              <a:off x="4940300" y="1412875"/>
              <a:ext cx="2233613" cy="820738"/>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If coughing is effective, continuously monitor </a:t>
              </a:r>
            </a:p>
          </p:txBody>
        </p:sp>
        <p:sp>
          <p:nvSpPr>
            <p:cNvPr id="66" name="AutoShape 2">
              <a:extLst>
                <a:ext uri="{FF2B5EF4-FFF2-40B4-BE49-F238E27FC236}">
                  <a16:creationId xmlns:a16="http://schemas.microsoft.com/office/drawing/2014/main" id="{1D49732E-E702-0C44-B566-E594148B8A19}"/>
                </a:ext>
              </a:extLst>
            </p:cNvPr>
            <p:cNvSpPr>
              <a:spLocks noChangeArrowheads="1"/>
            </p:cNvSpPr>
            <p:nvPr/>
          </p:nvSpPr>
          <p:spPr bwMode="auto">
            <a:xfrm rot="-5400000">
              <a:off x="4347369" y="1293019"/>
              <a:ext cx="280987" cy="962025"/>
            </a:xfrm>
            <a:prstGeom prst="downArrow">
              <a:avLst>
                <a:gd name="adj1" fmla="val 50481"/>
                <a:gd name="adj2" fmla="val 7140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7" name="AutoShape 19">
              <a:extLst>
                <a:ext uri="{FF2B5EF4-FFF2-40B4-BE49-F238E27FC236}">
                  <a16:creationId xmlns:a16="http://schemas.microsoft.com/office/drawing/2014/main" id="{04D36B09-E844-2149-8653-560D50D0963B}"/>
                </a:ext>
              </a:extLst>
            </p:cNvPr>
            <p:cNvSpPr>
              <a:spLocks noChangeArrowheads="1"/>
            </p:cNvSpPr>
            <p:nvPr/>
          </p:nvSpPr>
          <p:spPr bwMode="auto">
            <a:xfrm>
              <a:off x="2930525" y="2398713"/>
              <a:ext cx="1749425" cy="479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Give up to </a:t>
              </a: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5</a:t>
              </a: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BACK BLOWS</a:t>
              </a:r>
            </a:p>
          </p:txBody>
        </p:sp>
        <p:sp>
          <p:nvSpPr>
            <p:cNvPr id="68" name="AutoShape 2">
              <a:extLst>
                <a:ext uri="{FF2B5EF4-FFF2-40B4-BE49-F238E27FC236}">
                  <a16:creationId xmlns:a16="http://schemas.microsoft.com/office/drawing/2014/main" id="{F1C81506-F70C-9C42-84DA-893771D58F86}"/>
                </a:ext>
              </a:extLst>
            </p:cNvPr>
            <p:cNvSpPr>
              <a:spLocks noChangeArrowheads="1"/>
            </p:cNvSpPr>
            <p:nvPr/>
          </p:nvSpPr>
          <p:spPr bwMode="auto">
            <a:xfrm>
              <a:off x="3584575" y="1481138"/>
              <a:ext cx="277813" cy="962025"/>
            </a:xfrm>
            <a:prstGeom prst="downArrow">
              <a:avLst>
                <a:gd name="adj1" fmla="val 50481"/>
                <a:gd name="adj2" fmla="val 7222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9" name="Oval 18">
              <a:extLst>
                <a:ext uri="{FF2B5EF4-FFF2-40B4-BE49-F238E27FC236}">
                  <a16:creationId xmlns:a16="http://schemas.microsoft.com/office/drawing/2014/main" id="{62B4F516-21FE-8342-83D6-D8D844CA10DF}"/>
                </a:ext>
              </a:extLst>
            </p:cNvPr>
            <p:cNvSpPr>
              <a:spLocks noChangeArrowheads="1"/>
            </p:cNvSpPr>
            <p:nvPr/>
          </p:nvSpPr>
          <p:spPr bwMode="auto">
            <a:xfrm>
              <a:off x="2930525" y="1430338"/>
              <a:ext cx="1749425" cy="782637"/>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Encourage the casualty to cough.              If ineffective, shout                  for help</a:t>
              </a:r>
            </a:p>
          </p:txBody>
        </p:sp>
      </p:grpSp>
      <p:pic>
        <p:nvPicPr>
          <p:cNvPr id="2" name="Picture 1">
            <a:extLst>
              <a:ext uri="{FF2B5EF4-FFF2-40B4-BE49-F238E27FC236}">
                <a16:creationId xmlns:a16="http://schemas.microsoft.com/office/drawing/2014/main" id="{E6710313-A82C-402E-2073-3B495038BC2A}"/>
              </a:ext>
            </a:extLst>
          </p:cNvPr>
          <p:cNvPicPr>
            <a:picLocks/>
          </p:cNvPicPr>
          <p:nvPr/>
        </p:nvPicPr>
        <p:blipFill rotWithShape="1">
          <a:blip r:embed="rId5" cstate="print">
            <a:extLst>
              <a:ext uri="{28A0092B-C50C-407E-A947-70E740481C1C}">
                <a14:useLocalDpi xmlns:a14="http://schemas.microsoft.com/office/drawing/2010/main" val="0"/>
              </a:ext>
            </a:extLst>
          </a:blip>
          <a:srcRect l="-8812" t="-35807" r="-8812" b="-35807"/>
          <a:stretch/>
        </p:blipFill>
        <p:spPr>
          <a:xfrm>
            <a:off x="838201" y="417779"/>
            <a:ext cx="792000" cy="658800"/>
          </a:xfrm>
          <a:prstGeom prst="ellipse">
            <a:avLst/>
          </a:prstGeom>
          <a:solidFill>
            <a:srgbClr val="008A21"/>
          </a:solidFill>
          <a:ln w="31750">
            <a:solidFill>
              <a:schemeClr val="bg1"/>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C8C43-6AFA-19E7-563A-4938F0231C81}"/>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1043203" y="427049"/>
            <a:ext cx="792000" cy="658800"/>
          </a:xfrm>
          <a:prstGeom prst="ellipse">
            <a:avLst/>
          </a:prstGeom>
          <a:solidFill>
            <a:srgbClr val="008A21"/>
          </a:solidFill>
          <a:ln w="31750">
            <a:solidFill>
              <a:schemeClr val="bg1"/>
            </a:solidFill>
          </a:ln>
        </p:spPr>
      </p:pic>
      <p:sp>
        <p:nvSpPr>
          <p:cNvPr id="70660" name="Rectangle 5">
            <a:extLst>
              <a:ext uri="{FF2B5EF4-FFF2-40B4-BE49-F238E27FC236}">
                <a16:creationId xmlns:a16="http://schemas.microsoft.com/office/drawing/2014/main" id="{FA392B72-FF01-479F-A00E-E63919493F3C}"/>
              </a:ext>
            </a:extLst>
          </p:cNvPr>
          <p:cNvSpPr>
            <a:spLocks noGrp="1" noChangeArrowheads="1"/>
          </p:cNvSpPr>
          <p:nvPr>
            <p:ph type="title"/>
          </p:nvPr>
        </p:nvSpPr>
        <p:spPr>
          <a:xfrm>
            <a:off x="1976427" y="331787"/>
            <a:ext cx="11087862" cy="754062"/>
          </a:xfrm>
        </p:spPr>
        <p:txBody>
          <a:bodyPr rtlCol="0">
            <a:noAutofit/>
          </a:bodyPr>
          <a:lstStyle/>
          <a:p>
            <a:pPr algn="l" eaLnBrk="1" hangingPunct="1">
              <a:defRPr/>
            </a:pPr>
            <a:r>
              <a:rPr lang="en-GB" sz="4000">
                <a:latin typeface="Arial" panose="020B0604020202020204" pitchFamily="34" charset="0"/>
                <a:cs typeface="Arial" panose="020B0604020202020204" pitchFamily="34" charset="0"/>
              </a:rPr>
              <a:t>Dealing with an unconscious </a:t>
            </a:r>
            <a:br>
              <a:rPr lang="en-GB" sz="4000">
                <a:latin typeface="Arial" panose="020B0604020202020204" pitchFamily="34" charset="0"/>
                <a:cs typeface="Arial" panose="020B0604020202020204" pitchFamily="34" charset="0"/>
              </a:rPr>
            </a:br>
            <a:r>
              <a:rPr lang="en-GB" sz="4000">
                <a:latin typeface="Arial" panose="020B0604020202020204" pitchFamily="34" charset="0"/>
                <a:cs typeface="Arial" panose="020B0604020202020204" pitchFamily="34" charset="0"/>
              </a:rPr>
              <a:t>casualty – practical demonstration</a:t>
            </a:r>
          </a:p>
        </p:txBody>
      </p:sp>
      <p:grpSp>
        <p:nvGrpSpPr>
          <p:cNvPr id="2" name="Group 1">
            <a:extLst>
              <a:ext uri="{FF2B5EF4-FFF2-40B4-BE49-F238E27FC236}">
                <a16:creationId xmlns:a16="http://schemas.microsoft.com/office/drawing/2014/main" id="{2AFD8B38-05FB-121E-79DD-E9AA09E9262E}"/>
              </a:ext>
            </a:extLst>
          </p:cNvPr>
          <p:cNvGrpSpPr/>
          <p:nvPr/>
        </p:nvGrpSpPr>
        <p:grpSpPr>
          <a:xfrm>
            <a:off x="1976427" y="1721111"/>
            <a:ext cx="8239145" cy="3934264"/>
            <a:chOff x="2361585" y="1747837"/>
            <a:chExt cx="7340600" cy="3505201"/>
          </a:xfrm>
        </p:grpSpPr>
        <p:sp>
          <p:nvSpPr>
            <p:cNvPr id="160771" name="AutoShape 3">
              <a:extLst>
                <a:ext uri="{FF2B5EF4-FFF2-40B4-BE49-F238E27FC236}">
                  <a16:creationId xmlns:a16="http://schemas.microsoft.com/office/drawing/2014/main" id="{F621001B-80CC-48BC-83E9-0341CC79F2B2}"/>
                </a:ext>
              </a:extLst>
            </p:cNvPr>
            <p:cNvSpPr>
              <a:spLocks noChangeArrowheads="1"/>
            </p:cNvSpPr>
            <p:nvPr/>
          </p:nvSpPr>
          <p:spPr bwMode="auto">
            <a:xfrm>
              <a:off x="7784486" y="2857500"/>
              <a:ext cx="333375" cy="688975"/>
            </a:xfrm>
            <a:prstGeom prst="downArrow">
              <a:avLst>
                <a:gd name="adj1" fmla="val 49528"/>
                <a:gd name="adj2" fmla="val 34952"/>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2" name="Rectangle 4">
              <a:extLst>
                <a:ext uri="{FF2B5EF4-FFF2-40B4-BE49-F238E27FC236}">
                  <a16:creationId xmlns:a16="http://schemas.microsoft.com/office/drawing/2014/main" id="{88F4CF27-FEDC-48BE-B1AC-C99A7726C16A}"/>
                </a:ext>
              </a:extLst>
            </p:cNvPr>
            <p:cNvSpPr>
              <a:spLocks noChangeArrowheads="1"/>
            </p:cNvSpPr>
            <p:nvPr/>
          </p:nvSpPr>
          <p:spPr bwMode="auto">
            <a:xfrm>
              <a:off x="4707910" y="4533899"/>
              <a:ext cx="1074738" cy="184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4" name="AutoShape 6">
              <a:extLst>
                <a:ext uri="{FF2B5EF4-FFF2-40B4-BE49-F238E27FC236}">
                  <a16:creationId xmlns:a16="http://schemas.microsoft.com/office/drawing/2014/main" id="{9730C544-97C1-4C36-9F8C-C7918AA04993}"/>
                </a:ext>
              </a:extLst>
            </p:cNvPr>
            <p:cNvSpPr>
              <a:spLocks noChangeArrowheads="1"/>
            </p:cNvSpPr>
            <p:nvPr/>
          </p:nvSpPr>
          <p:spPr bwMode="auto">
            <a:xfrm rot="-5400000">
              <a:off x="5712005" y="2182019"/>
              <a:ext cx="333375" cy="506413"/>
            </a:xfrm>
            <a:prstGeom prst="downArrow">
              <a:avLst>
                <a:gd name="adj1" fmla="val 50481"/>
                <a:gd name="adj2" fmla="val 53814"/>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75" name="AutoShape 7">
              <a:extLst>
                <a:ext uri="{FF2B5EF4-FFF2-40B4-BE49-F238E27FC236}">
                  <a16:creationId xmlns:a16="http://schemas.microsoft.com/office/drawing/2014/main" id="{B97D65E0-CAAD-49CB-A869-A8D12DA03CED}"/>
                </a:ext>
              </a:extLst>
            </p:cNvPr>
            <p:cNvSpPr>
              <a:spLocks noChangeArrowheads="1"/>
            </p:cNvSpPr>
            <p:nvPr/>
          </p:nvSpPr>
          <p:spPr bwMode="auto">
            <a:xfrm>
              <a:off x="2361585" y="1747837"/>
              <a:ext cx="3005138" cy="666750"/>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Support the casualty to the ground</a:t>
              </a:r>
            </a:p>
          </p:txBody>
        </p:sp>
        <p:sp>
          <p:nvSpPr>
            <p:cNvPr id="160776" name="AutoShape 8">
              <a:extLst>
                <a:ext uri="{FF2B5EF4-FFF2-40B4-BE49-F238E27FC236}">
                  <a16:creationId xmlns:a16="http://schemas.microsoft.com/office/drawing/2014/main" id="{1A08D773-13B2-4549-9B87-4A429DCE2108}"/>
                </a:ext>
              </a:extLst>
            </p:cNvPr>
            <p:cNvSpPr>
              <a:spLocks noChangeArrowheads="1"/>
            </p:cNvSpPr>
            <p:nvPr/>
          </p:nvSpPr>
          <p:spPr bwMode="auto">
            <a:xfrm>
              <a:off x="6173173" y="1747837"/>
              <a:ext cx="3529012" cy="1452562"/>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Give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effective breaths.</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If they are not effective check the airway and remove any obstruction before your next attempt.</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Do NOT interrupt CPR</a:t>
              </a:r>
            </a:p>
          </p:txBody>
        </p:sp>
        <p:sp>
          <p:nvSpPr>
            <p:cNvPr id="160777" name="AutoShape 9">
              <a:extLst>
                <a:ext uri="{FF2B5EF4-FFF2-40B4-BE49-F238E27FC236}">
                  <a16:creationId xmlns:a16="http://schemas.microsoft.com/office/drawing/2014/main" id="{40A92F6A-664C-48F0-82BC-63AD9EBE62A4}"/>
                </a:ext>
              </a:extLst>
            </p:cNvPr>
            <p:cNvSpPr>
              <a:spLocks noChangeArrowheads="1"/>
            </p:cNvSpPr>
            <p:nvPr/>
          </p:nvSpPr>
          <p:spPr bwMode="auto">
            <a:xfrm>
              <a:off x="2361585" y="2755900"/>
              <a:ext cx="3005138" cy="912813"/>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Dial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999</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and check on the availability </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of an AED</a:t>
              </a:r>
            </a:p>
          </p:txBody>
        </p:sp>
        <p:sp>
          <p:nvSpPr>
            <p:cNvPr id="160778" name="AutoShape 10">
              <a:extLst>
                <a:ext uri="{FF2B5EF4-FFF2-40B4-BE49-F238E27FC236}">
                  <a16:creationId xmlns:a16="http://schemas.microsoft.com/office/drawing/2014/main" id="{7DEAB9D8-A479-4A4B-8485-78635093F25E}"/>
                </a:ext>
              </a:extLst>
            </p:cNvPr>
            <p:cNvSpPr>
              <a:spLocks noChangeArrowheads="1"/>
            </p:cNvSpPr>
            <p:nvPr/>
          </p:nvSpPr>
          <p:spPr bwMode="auto">
            <a:xfrm>
              <a:off x="2361585" y="3986213"/>
              <a:ext cx="3005138" cy="12668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Start CPR immediately with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30</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chest compressions</a:t>
              </a:r>
            </a:p>
          </p:txBody>
        </p:sp>
        <p:sp>
          <p:nvSpPr>
            <p:cNvPr id="160779" name="AutoShape 11">
              <a:extLst>
                <a:ext uri="{FF2B5EF4-FFF2-40B4-BE49-F238E27FC236}">
                  <a16:creationId xmlns:a16="http://schemas.microsoft.com/office/drawing/2014/main" id="{85AE93EC-59BA-46A7-9F23-F4E975056E56}"/>
                </a:ext>
              </a:extLst>
            </p:cNvPr>
            <p:cNvSpPr>
              <a:spLocks noChangeArrowheads="1"/>
            </p:cNvSpPr>
            <p:nvPr/>
          </p:nvSpPr>
          <p:spPr bwMode="auto">
            <a:xfrm>
              <a:off x="6173173" y="3554413"/>
              <a:ext cx="3529012" cy="16986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Continue CPR   </a:t>
              </a:r>
              <a:b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b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30</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COMPRESSIONS – </a:t>
              </a: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a:t>
              </a: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 BREATHS</a:t>
              </a:r>
            </a:p>
            <a:p>
              <a:pPr marL="0" marR="0" lvl="0" indent="0" algn="ctr"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Continue until a health professional tells you to stop, you become exhausted or the casualty is definitely waking up and moving. </a:t>
              </a:r>
            </a:p>
          </p:txBody>
        </p:sp>
        <p:sp>
          <p:nvSpPr>
            <p:cNvPr id="160780" name="AutoShape 12">
              <a:extLst>
                <a:ext uri="{FF2B5EF4-FFF2-40B4-BE49-F238E27FC236}">
                  <a16:creationId xmlns:a16="http://schemas.microsoft.com/office/drawing/2014/main" id="{1657356D-2E51-4C95-98E8-A5368EE8FE74}"/>
                </a:ext>
              </a:extLst>
            </p:cNvPr>
            <p:cNvSpPr>
              <a:spLocks noChangeArrowheads="1"/>
            </p:cNvSpPr>
            <p:nvPr/>
          </p:nvSpPr>
          <p:spPr bwMode="auto">
            <a:xfrm>
              <a:off x="3522049" y="2414587"/>
              <a:ext cx="333375" cy="341312"/>
            </a:xfrm>
            <a:prstGeom prst="downArrow">
              <a:avLst>
                <a:gd name="adj1" fmla="val 49528"/>
                <a:gd name="adj2" fmla="val 38080"/>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81" name="AutoShape 13">
              <a:extLst>
                <a:ext uri="{FF2B5EF4-FFF2-40B4-BE49-F238E27FC236}">
                  <a16:creationId xmlns:a16="http://schemas.microsoft.com/office/drawing/2014/main" id="{53E0FE18-DE4B-4947-8770-7B5B687C37B2}"/>
                </a:ext>
              </a:extLst>
            </p:cNvPr>
            <p:cNvSpPr>
              <a:spLocks noChangeArrowheads="1"/>
            </p:cNvSpPr>
            <p:nvPr/>
          </p:nvSpPr>
          <p:spPr bwMode="auto">
            <a:xfrm>
              <a:off x="3522049" y="3671888"/>
              <a:ext cx="333375" cy="314325"/>
            </a:xfrm>
            <a:prstGeom prst="downArrow">
              <a:avLst>
                <a:gd name="adj1" fmla="val 49528"/>
                <a:gd name="adj2" fmla="val 34148"/>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60782" name="Rectangle 14">
              <a:extLst>
                <a:ext uri="{FF2B5EF4-FFF2-40B4-BE49-F238E27FC236}">
                  <a16:creationId xmlns:a16="http://schemas.microsoft.com/office/drawing/2014/main" id="{761AC7BF-780A-41AA-AC01-A638B5AE8149}"/>
                </a:ext>
              </a:extLst>
            </p:cNvPr>
            <p:cNvSpPr>
              <a:spLocks noChangeArrowheads="1"/>
            </p:cNvSpPr>
            <p:nvPr/>
          </p:nvSpPr>
          <p:spPr bwMode="auto">
            <a:xfrm>
              <a:off x="5612786" y="2352675"/>
              <a:ext cx="161925" cy="2335213"/>
            </a:xfrm>
            <a:prstGeom prst="rect">
              <a:avLst/>
            </a:prstGeom>
            <a:solidFill>
              <a:srgbClr val="FF0000"/>
            </a:solidFill>
            <a:ln w="9525">
              <a:solidFill>
                <a:srgbClr val="FF0000"/>
              </a:solidFill>
              <a:miter lim="800000"/>
              <a:headEnd/>
              <a:tailEnd/>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50409"/>
            <a:ext cx="10972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Arial"/>
                <a:ea typeface="+mn-ea"/>
                <a:cs typeface="Arial"/>
              </a:rPr>
              <a:t>What is the most appropriate action to take if a casualty is showing signs of severe choking (for example, unable to speak or breathe, skin turning blue). </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85806"/>
            <a:ext cx="633800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 them to drink water slowly</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03448"/>
            <a:ext cx="606105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them to lie down and breathe deeply</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58495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 up to 5 back blows followed by up to 5 abdominal thrusts</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110382"/>
            <a:ext cx="568758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 CPR immediately without attempting back blows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977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should you do if a choking casualty becomes unresponsive after initial treatment attempts.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539119"/>
            <a:ext cx="633800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Roll the casualty into the recovery position and wait for help</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429000"/>
            <a:ext cx="555646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with back blows until help arrives</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 abdominal thrusts again</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33017"/>
            <a:ext cx="5321295"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Contact the emergency services and administer CPR</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85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654785"/>
            <a:ext cx="6247655" cy="3881535"/>
          </a:xfrm>
        </p:spPr>
        <p:txBody>
          <a:bodyPr>
            <a:noAutofit/>
          </a:bodyPr>
          <a:lstStyle/>
          <a:p>
            <a:pPr algn="l"/>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br>
              <a:rPr lang="en-GB" sz="4400" noProof="0">
                <a:solidFill>
                  <a:srgbClr val="008A21"/>
                </a:solidFill>
              </a:rPr>
            </a:br>
            <a:r>
              <a:rPr lang="en-GB" sz="4400" noProof="0"/>
              <a:t>Adult</a:t>
            </a:r>
            <a:r>
              <a:rPr lang="en-GB" sz="4400" noProof="0">
                <a:solidFill>
                  <a:srgbClr val="008A21"/>
                </a:solidFill>
              </a:rPr>
              <a:t> Basic Life Support – Anaphylaxis</a:t>
            </a:r>
            <a:br>
              <a:rPr lang="en-GB" sz="4400" noProof="0">
                <a:solidFill>
                  <a:srgbClr val="008A21"/>
                </a:solidFill>
              </a:rPr>
            </a:br>
            <a:br>
              <a:rPr lang="en-GB" sz="4400" b="1" noProof="0">
                <a:solidFill>
                  <a:srgbClr val="008A21"/>
                </a:solidFill>
              </a:rPr>
            </a:br>
            <a:br>
              <a:rPr lang="en-GB" sz="4400" b="1" noProof="0">
                <a:solidFill>
                  <a:srgbClr val="008A21"/>
                </a:solidFill>
              </a:rPr>
            </a:br>
            <a:endParaRPr lang="en-GB" sz="4400" b="1" noProof="0">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August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A global leader for qualifications, assessment, digital solutions, innovative products and customer service</a:t>
              </a: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Highfield Place Shaw Wood Business Park, Shaw Wood Way, Wheatley Hills Doncaster,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DN2</a:t>
                </a: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5TB</a:t>
                </a:r>
                <a:endPar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grpSp>
        <p:nvGrpSpPr>
          <p:cNvPr id="20" name="Group 19">
            <a:extLst>
              <a:ext uri="{FF2B5EF4-FFF2-40B4-BE49-F238E27FC236}">
                <a16:creationId xmlns:a16="http://schemas.microsoft.com/office/drawing/2014/main" id="{4BE230D6-D4F0-072D-F877-001F0AE575A2}"/>
              </a:ext>
            </a:extLst>
          </p:cNvPr>
          <p:cNvGrpSpPr/>
          <p:nvPr/>
        </p:nvGrpSpPr>
        <p:grpSpPr>
          <a:xfrm>
            <a:off x="6895031" y="-935421"/>
            <a:ext cx="5848401" cy="5887881"/>
            <a:chOff x="6416609" y="-1236415"/>
            <a:chExt cx="6069679" cy="6110653"/>
          </a:xfrm>
        </p:grpSpPr>
        <p:sp>
          <p:nvSpPr>
            <p:cNvPr id="19" name="Rectangle 18">
              <a:extLst>
                <a:ext uri="{FF2B5EF4-FFF2-40B4-BE49-F238E27FC236}">
                  <a16:creationId xmlns:a16="http://schemas.microsoft.com/office/drawing/2014/main" id="{9F827A63-EA2D-EDDC-1ABD-758C2A16EA29}"/>
                </a:ext>
              </a:extLst>
            </p:cNvPr>
            <p:cNvSpPr/>
            <p:nvPr/>
          </p:nvSpPr>
          <p:spPr>
            <a:xfrm>
              <a:off x="6416609" y="-1236415"/>
              <a:ext cx="6069679" cy="611065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person with her hand on her neck&#10;&#10;AI-generated content may be incorrect.">
              <a:extLst>
                <a:ext uri="{FF2B5EF4-FFF2-40B4-BE49-F238E27FC236}">
                  <a16:creationId xmlns:a16="http://schemas.microsoft.com/office/drawing/2014/main" id="{4E98B7C9-F07E-09AE-7578-0B2953C5D565}"/>
                </a:ext>
              </a:extLst>
            </p:cNvPr>
            <p:cNvPicPr>
              <a:picLocks noChangeAspect="1"/>
            </p:cNvPicPr>
            <p:nvPr/>
          </p:nvPicPr>
          <p:blipFill>
            <a:blip r:embed="rId4"/>
            <a:srcRect t="370" b="5486"/>
            <a:stretch>
              <a:fillRect/>
            </a:stretch>
          </p:blipFill>
          <p:spPr>
            <a:xfrm>
              <a:off x="6827913" y="-309319"/>
              <a:ext cx="5207227" cy="4902263"/>
            </a:xfrm>
            <a:prstGeom prst="flowChartConnector">
              <a:avLst/>
            </a:prstGeom>
          </p:spPr>
        </p:pic>
      </p:grpSp>
    </p:spTree>
    <p:extLst>
      <p:ext uri="{BB962C8B-B14F-4D97-AF65-F5344CB8AC3E}">
        <p14:creationId xmlns:p14="http://schemas.microsoft.com/office/powerpoint/2010/main" val="1561596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70529" y="1662949"/>
            <a:ext cx="75093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provide first aid to a casualty with anaphylaxis</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grpSp>
        <p:nvGrpSpPr>
          <p:cNvPr id="5" name="Group 4">
            <a:extLst>
              <a:ext uri="{FF2B5EF4-FFF2-40B4-BE49-F238E27FC236}">
                <a16:creationId xmlns:a16="http://schemas.microsoft.com/office/drawing/2014/main" id="{CA976E20-6612-C8A4-3774-1DAD3EF6F793}"/>
              </a:ext>
            </a:extLst>
          </p:cNvPr>
          <p:cNvGrpSpPr/>
          <p:nvPr/>
        </p:nvGrpSpPr>
        <p:grpSpPr>
          <a:xfrm>
            <a:off x="5658939" y="6358776"/>
            <a:ext cx="259230" cy="259230"/>
            <a:chOff x="5658939" y="6358776"/>
            <a:chExt cx="259230" cy="259230"/>
          </a:xfrm>
        </p:grpSpPr>
        <p:sp>
          <p:nvSpPr>
            <p:cNvPr id="9" name="Rounded Rectangle 38">
              <a:hlinkClick r:id="" action="ppaction://hlinkshowjump?jump=previousslide"/>
              <a:extLst>
                <a:ext uri="{FF2B5EF4-FFF2-40B4-BE49-F238E27FC236}">
                  <a16:creationId xmlns:a16="http://schemas.microsoft.com/office/drawing/2014/main" id="{E55CD5A7-8547-3197-2A2C-0D5D5EF82A17}"/>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raphic 18" descr="End with solid fill">
              <a:hlinkClick r:id="" action="ppaction://hlinkshowjump?jump=previousslide"/>
              <a:extLst>
                <a:ext uri="{FF2B5EF4-FFF2-40B4-BE49-F238E27FC236}">
                  <a16:creationId xmlns:a16="http://schemas.microsoft.com/office/drawing/2014/main" id="{0A3BB208-6862-1D58-570B-FE316DD03A8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ounded Rectangle 40">
            <a:hlinkClick r:id="rId6" action="ppaction://hlinksldjump"/>
            <a:extLst>
              <a:ext uri="{FF2B5EF4-FFF2-40B4-BE49-F238E27FC236}">
                <a16:creationId xmlns:a16="http://schemas.microsoft.com/office/drawing/2014/main" id="{A7663928-E403-1073-39B5-D54478D5F499}"/>
              </a:ext>
            </a:extLst>
          </p:cNvPr>
          <p:cNvSpPr/>
          <p:nvPr/>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CB28E5C-5C17-68AB-30DD-36389F9B538F}"/>
              </a:ext>
            </a:extLst>
          </p:cNvPr>
          <p:cNvGrpSpPr/>
          <p:nvPr/>
        </p:nvGrpSpPr>
        <p:grpSpPr>
          <a:xfrm>
            <a:off x="6266606" y="6359672"/>
            <a:ext cx="259230" cy="259230"/>
            <a:chOff x="6266606" y="6359672"/>
            <a:chExt cx="259230" cy="259230"/>
          </a:xfrm>
        </p:grpSpPr>
        <p:sp>
          <p:nvSpPr>
            <p:cNvPr id="13" name="Rounded Rectangle 34">
              <a:hlinkClick r:id="" action="ppaction://hlinkshowjump?jump=nextslide"/>
              <a:extLst>
                <a:ext uri="{FF2B5EF4-FFF2-40B4-BE49-F238E27FC236}">
                  <a16:creationId xmlns:a16="http://schemas.microsoft.com/office/drawing/2014/main" id="{1F2C2C98-1254-23B2-F17F-5614F968CFB1}"/>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Graphic 18" descr="End with solid fill">
              <a:hlinkClick r:id="" action="ppaction://hlinkshowjump?jump=nextslide"/>
              <a:extLst>
                <a:ext uri="{FF2B5EF4-FFF2-40B4-BE49-F238E27FC236}">
                  <a16:creationId xmlns:a16="http://schemas.microsoft.com/office/drawing/2014/main" id="{83C1EE09-A4F1-4449-9EC9-AA726775778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5" name="Graphic 24" descr="Home with solid fill">
            <a:hlinkClick r:id="rId7" action="ppaction://hlinksldjump"/>
            <a:extLst>
              <a:ext uri="{FF2B5EF4-FFF2-40B4-BE49-F238E27FC236}">
                <a16:creationId xmlns:a16="http://schemas.microsoft.com/office/drawing/2014/main" id="{64306D0F-3DFF-D250-B643-4FD5FE1D69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78666" y="6360596"/>
            <a:ext cx="239965" cy="239966"/>
          </a:xfrm>
          <a:prstGeom prst="rect">
            <a:avLst/>
          </a:prstGeom>
        </p:spPr>
      </p:pic>
    </p:spTree>
    <p:extLst>
      <p:ext uri="{BB962C8B-B14F-4D97-AF65-F5344CB8AC3E}">
        <p14:creationId xmlns:p14="http://schemas.microsoft.com/office/powerpoint/2010/main" val="61225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7EB41A4-294D-F298-353E-8ACF7DF9D258}"/>
              </a:ext>
            </a:extLst>
          </p:cNvPr>
          <p:cNvSpPr/>
          <p:nvPr/>
        </p:nvSpPr>
        <p:spPr>
          <a:xfrm flipH="1">
            <a:off x="-1779883" y="3363883"/>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B1EC319-CE22-4B1E-8BCF-488607DCC560}"/>
              </a:ext>
            </a:extLst>
          </p:cNvPr>
          <p:cNvSpPr>
            <a:spLocks noGrp="1"/>
          </p:cNvSpPr>
          <p:nvPr>
            <p:ph type="title"/>
          </p:nvPr>
        </p:nvSpPr>
        <p:spPr>
          <a:xfrm>
            <a:off x="1709530" y="122601"/>
            <a:ext cx="9872870" cy="1143000"/>
          </a:xfrm>
        </p:spPr>
        <p:txBody>
          <a:bodyPr>
            <a:normAutofit/>
          </a:bodyPr>
          <a:lstStyle/>
          <a:p>
            <a:pPr algn="l"/>
            <a:r>
              <a:rPr lang="en-GB" sz="4000" b="1" noProof="0">
                <a:latin typeface="Arial" panose="020B0604020202020204" pitchFamily="34" charset="0"/>
                <a:cs typeface="Arial" panose="020B0604020202020204" pitchFamily="34" charset="0"/>
              </a:rPr>
              <a:t>What is anaphylaxis?</a:t>
            </a:r>
          </a:p>
        </p:txBody>
      </p:sp>
      <p:pic>
        <p:nvPicPr>
          <p:cNvPr id="4" name="Picture 3">
            <a:extLst>
              <a:ext uri="{FF2B5EF4-FFF2-40B4-BE49-F238E27FC236}">
                <a16:creationId xmlns:a16="http://schemas.microsoft.com/office/drawing/2014/main" id="{57B3B2C1-30C7-74E2-08C6-6A98A9E2C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grpSp>
        <p:nvGrpSpPr>
          <p:cNvPr id="6" name="Group 5">
            <a:extLst>
              <a:ext uri="{FF2B5EF4-FFF2-40B4-BE49-F238E27FC236}">
                <a16:creationId xmlns:a16="http://schemas.microsoft.com/office/drawing/2014/main" id="{910AF796-B417-F7DE-D413-0D639F4A67CA}"/>
              </a:ext>
            </a:extLst>
          </p:cNvPr>
          <p:cNvGrpSpPr/>
          <p:nvPr/>
        </p:nvGrpSpPr>
        <p:grpSpPr>
          <a:xfrm>
            <a:off x="838200" y="1370447"/>
            <a:ext cx="10991868" cy="3081218"/>
            <a:chOff x="838200" y="1732786"/>
            <a:chExt cx="10991868" cy="3081218"/>
          </a:xfrm>
        </p:grpSpPr>
        <p:sp>
          <p:nvSpPr>
            <p:cNvPr id="7" name="Rounded Rectangle 60">
              <a:extLst>
                <a:ext uri="{FF2B5EF4-FFF2-40B4-BE49-F238E27FC236}">
                  <a16:creationId xmlns:a16="http://schemas.microsoft.com/office/drawing/2014/main" id="{99E1F3D8-5C1A-7EC4-147E-3D6C0633DD62}"/>
                </a:ext>
              </a:extLst>
            </p:cNvPr>
            <p:cNvSpPr>
              <a:spLocks noChangeArrowheads="1"/>
            </p:cNvSpPr>
            <p:nvPr/>
          </p:nvSpPr>
          <p:spPr bwMode="auto">
            <a:xfrm>
              <a:off x="838200" y="1827961"/>
              <a:ext cx="10783277" cy="298604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Rounded Rectangle 2">
              <a:extLst>
                <a:ext uri="{FF2B5EF4-FFF2-40B4-BE49-F238E27FC236}">
                  <a16:creationId xmlns:a16="http://schemas.microsoft.com/office/drawing/2014/main" id="{36D04B9B-9151-2521-1BFF-988AB0351829}"/>
                </a:ext>
              </a:extLst>
            </p:cNvPr>
            <p:cNvSpPr/>
            <p:nvPr/>
          </p:nvSpPr>
          <p:spPr>
            <a:xfrm>
              <a:off x="1070611" y="3809334"/>
              <a:ext cx="2814652" cy="56855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insect stings</a:t>
              </a:r>
            </a:p>
          </p:txBody>
        </p:sp>
        <p:sp>
          <p:nvSpPr>
            <p:cNvPr id="9" name="Rounded Rectangle 8">
              <a:extLst>
                <a:ext uri="{FF2B5EF4-FFF2-40B4-BE49-F238E27FC236}">
                  <a16:creationId xmlns:a16="http://schemas.microsoft.com/office/drawing/2014/main" id="{2384F1AA-F671-00F4-6394-B47A8A453719}"/>
                </a:ext>
              </a:extLst>
            </p:cNvPr>
            <p:cNvSpPr/>
            <p:nvPr/>
          </p:nvSpPr>
          <p:spPr>
            <a:xfrm>
              <a:off x="4117674" y="3809333"/>
              <a:ext cx="3273678" cy="5685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foods (for example, </a:t>
              </a:r>
              <a:b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nuts and shellfish) </a:t>
              </a:r>
            </a:p>
          </p:txBody>
        </p:sp>
        <p:sp>
          <p:nvSpPr>
            <p:cNvPr id="10" name="Rounded Rectangle 9">
              <a:extLst>
                <a:ext uri="{FF2B5EF4-FFF2-40B4-BE49-F238E27FC236}">
                  <a16:creationId xmlns:a16="http://schemas.microsoft.com/office/drawing/2014/main" id="{3CF01A85-1FBD-7C30-8258-D3B209D37DF9}"/>
                </a:ext>
              </a:extLst>
            </p:cNvPr>
            <p:cNvSpPr/>
            <p:nvPr/>
          </p:nvSpPr>
          <p:spPr>
            <a:xfrm>
              <a:off x="7623764" y="3809332"/>
              <a:ext cx="3811018" cy="57940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medicines, such as penicillin.</a:t>
              </a:r>
            </a:p>
          </p:txBody>
        </p:sp>
        <p:sp>
          <p:nvSpPr>
            <p:cNvPr id="11" name="Rounded Rectangle 8">
              <a:extLst>
                <a:ext uri="{FF2B5EF4-FFF2-40B4-BE49-F238E27FC236}">
                  <a16:creationId xmlns:a16="http://schemas.microsoft.com/office/drawing/2014/main" id="{20C96303-A84C-3470-413E-0D4AFC95CAA2}"/>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a:ln>
                    <a:noFill/>
                  </a:ln>
                  <a:solidFill>
                    <a:srgbClr val="000000"/>
                  </a:solidFill>
                  <a:effectLst/>
                  <a:uLnTx/>
                  <a:uFillTx/>
                  <a:latin typeface="Arial"/>
                  <a:ea typeface=""/>
                  <a:cs typeface="Arial"/>
                </a:rPr>
                <a:t>Anaphylaxis</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000000"/>
                  </a:solidFill>
                  <a:effectLst/>
                  <a:uLnTx/>
                  <a:uFillTx/>
                  <a:latin typeface="Arial"/>
                  <a:ea typeface="+mn-ea"/>
                  <a:cs typeface="Arial"/>
                </a:rPr>
                <a:t>Anaphylaxis is an extreme and potentially life-threatening allergic ​reaction, which results in rapid chemical changes in the body that is caused by a ‘trigger’, such as: </a:t>
              </a:r>
            </a:p>
          </p:txBody>
        </p:sp>
        <p:grpSp>
          <p:nvGrpSpPr>
            <p:cNvPr id="12" name="Group 63">
              <a:extLst>
                <a:ext uri="{FF2B5EF4-FFF2-40B4-BE49-F238E27FC236}">
                  <a16:creationId xmlns:a16="http://schemas.microsoft.com/office/drawing/2014/main" id="{025D1B21-9211-D5B2-9304-8B9E3735FA06}"/>
                </a:ext>
              </a:extLst>
            </p:cNvPr>
            <p:cNvGrpSpPr>
              <a:grpSpLocks/>
            </p:cNvGrpSpPr>
            <p:nvPr/>
          </p:nvGrpSpPr>
          <p:grpSpPr bwMode="auto">
            <a:xfrm>
              <a:off x="11039493" y="1732786"/>
              <a:ext cx="790575" cy="657225"/>
              <a:chOff x="2166297" y="4501361"/>
              <a:chExt cx="792000" cy="658801"/>
            </a:xfrm>
            <a:solidFill>
              <a:srgbClr val="008A21"/>
            </a:solidFill>
          </p:grpSpPr>
          <p:sp>
            <p:nvSpPr>
              <p:cNvPr id="13" name="Oval 12">
                <a:extLst>
                  <a:ext uri="{FF2B5EF4-FFF2-40B4-BE49-F238E27FC236}">
                    <a16:creationId xmlns:a16="http://schemas.microsoft.com/office/drawing/2014/main" id="{200BCB01-D028-661A-7FE6-3A7546641435}"/>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65" descr="A close up of a logo&#10;&#10;Description automatically generated">
                <a:extLst>
                  <a:ext uri="{FF2B5EF4-FFF2-40B4-BE49-F238E27FC236}">
                    <a16:creationId xmlns:a16="http://schemas.microsoft.com/office/drawing/2014/main" id="{9BC9FEB3-0535-2BB9-8063-FB29072E9DC0}"/>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2645058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500E621-83EC-2AE5-8A6D-A05B91E6922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p:txBody>
          <a:bodyPr>
            <a:normAutofit/>
          </a:bodyPr>
          <a:lstStyle/>
          <a:p>
            <a:pPr algn="l"/>
            <a:r>
              <a:rPr lang="en-GB" sz="4000" b="1" noProof="0">
                <a:latin typeface="Arial" panose="020B0604020202020204" pitchFamily="34" charset="0"/>
                <a:cs typeface="Arial" panose="020B0604020202020204" pitchFamily="34" charset="0"/>
              </a:rPr>
              <a:t>Recognition</a:t>
            </a:r>
          </a:p>
        </p:txBody>
      </p:sp>
      <p:sp>
        <p:nvSpPr>
          <p:cNvPr id="3" name="Content Placeholder 2"/>
          <p:cNvSpPr>
            <a:spLocks noGrp="1"/>
          </p:cNvSpPr>
          <p:nvPr>
            <p:ph idx="1"/>
          </p:nvPr>
        </p:nvSpPr>
        <p:spPr>
          <a:xfrm>
            <a:off x="609600" y="1433859"/>
            <a:ext cx="10972800" cy="4525963"/>
          </a:xfrm>
        </p:spPr>
        <p:txBody>
          <a:bodyPr vert="horz" lIns="91440" tIns="45720" rIns="91440" bIns="45720" rtlCol="0" anchor="t">
            <a:noAutofit/>
          </a:bodyPr>
          <a:lstStyle/>
          <a:p>
            <a:pPr marL="0" indent="0" fontAlgn="base">
              <a:buNone/>
            </a:pPr>
            <a:r>
              <a:rPr lang="en-GB" sz="2200">
                <a:latin typeface="Arial"/>
                <a:cs typeface="Arial"/>
              </a:rPr>
              <a:t>Anaphylaxis</a:t>
            </a:r>
            <a:r>
              <a:rPr lang="en-GB" sz="2200" noProof="0">
                <a:latin typeface="Arial"/>
                <a:cs typeface="Arial"/>
              </a:rPr>
              <a:t> may include the rapid onset and rapid recognition of a life-threatening airway, breathing and/or circulation problems</a:t>
            </a:r>
          </a:p>
          <a:p>
            <a:pPr marL="0" indent="0" fontAlgn="base">
              <a:buNone/>
            </a:pPr>
            <a:endParaRPr lang="en-GB" sz="1000" b="1" noProof="0">
              <a:latin typeface="Arial"/>
              <a:cs typeface="Arial"/>
            </a:endParaRPr>
          </a:p>
          <a:p>
            <a:pPr fontAlgn="base"/>
            <a:r>
              <a:rPr lang="en-GB" sz="2200" b="1" noProof="0">
                <a:latin typeface="Arial" panose="020B0604020202020204" pitchFamily="34" charset="0"/>
                <a:cs typeface="Arial" panose="020B0604020202020204" pitchFamily="34" charset="0"/>
              </a:rPr>
              <a:t>Airway </a:t>
            </a:r>
            <a:r>
              <a:rPr lang="en-GB" sz="2200" noProof="0">
                <a:latin typeface="Arial" panose="020B0604020202020204" pitchFamily="34" charset="0"/>
                <a:cs typeface="Arial" panose="020B0604020202020204" pitchFamily="34" charset="0"/>
              </a:rPr>
              <a:t>– swelling of the tongue, lips or throat ​</a:t>
            </a:r>
          </a:p>
          <a:p>
            <a:pPr fontAlgn="base"/>
            <a:r>
              <a:rPr lang="en-GB" sz="2200" b="1" noProof="0">
                <a:latin typeface="Arial" panose="020B0604020202020204" pitchFamily="34" charset="0"/>
                <a:cs typeface="Arial" panose="020B0604020202020204" pitchFamily="34" charset="0"/>
              </a:rPr>
              <a:t>Breathing</a:t>
            </a:r>
            <a:r>
              <a:rPr lang="en-GB" sz="2200" noProof="0">
                <a:latin typeface="Arial" panose="020B0604020202020204" pitchFamily="34" charset="0"/>
                <a:cs typeface="Arial" panose="020B0604020202020204" pitchFamily="34" charset="0"/>
              </a:rPr>
              <a:t> – difficult, wheezy breathing or a tight chest </a:t>
            </a:r>
          </a:p>
          <a:p>
            <a:r>
              <a:rPr lang="en-GB" sz="2200" b="1" noProof="0">
                <a:latin typeface="Arial" panose="020B0604020202020204" pitchFamily="34" charset="0"/>
                <a:cs typeface="Arial" panose="020B0604020202020204" pitchFamily="34" charset="0"/>
              </a:rPr>
              <a:t>Circulation:</a:t>
            </a:r>
            <a:endParaRPr lang="en-GB" sz="2200" noProof="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dizziness, feeling faint or passing out </a:t>
            </a: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pale, cold, clammy skin and fast pulse </a:t>
            </a:r>
          </a:p>
          <a:p>
            <a:pPr lvl="1">
              <a:buFont typeface="Courier New" panose="02070309020205020404" pitchFamily="49" charset="0"/>
              <a:buChar char="o"/>
            </a:pPr>
            <a:r>
              <a:rPr lang="en-GB" sz="2200" noProof="0">
                <a:latin typeface="Arial" panose="020B0604020202020204" pitchFamily="34" charset="0"/>
                <a:cs typeface="Arial" panose="020B0604020202020204" pitchFamily="34" charset="0"/>
              </a:rPr>
              <a:t>nausea, vomiting, stomach cramps or diarrhoea</a:t>
            </a:r>
          </a:p>
          <a:p>
            <a:pPr marL="0" indent="0">
              <a:buNone/>
            </a:pPr>
            <a:endParaRPr lang="en-GB" sz="2200" b="1" noProof="0">
              <a:highlight>
                <a:srgbClr val="FFFF00"/>
              </a:highligh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CEA58F1-5B92-DCF5-E4D5-49F22CA62855}"/>
              </a:ext>
            </a:extLst>
          </p:cNvPr>
          <p:cNvGrpSpPr/>
          <p:nvPr/>
        </p:nvGrpSpPr>
        <p:grpSpPr>
          <a:xfrm>
            <a:off x="708991" y="4859978"/>
            <a:ext cx="10535138" cy="966145"/>
            <a:chOff x="838199" y="3329475"/>
            <a:chExt cx="10535138" cy="966145"/>
          </a:xfrm>
        </p:grpSpPr>
        <p:sp>
          <p:nvSpPr>
            <p:cNvPr id="5" name="Rounded Rectangle 65">
              <a:extLst>
                <a:ext uri="{FF2B5EF4-FFF2-40B4-BE49-F238E27FC236}">
                  <a16:creationId xmlns:a16="http://schemas.microsoft.com/office/drawing/2014/main" id="{615CDC88-A7D8-E4D4-F804-830242E27A94}"/>
                </a:ext>
              </a:extLst>
            </p:cNvPr>
            <p:cNvSpPr>
              <a:spLocks noChangeArrowheads="1"/>
            </p:cNvSpPr>
            <p:nvPr/>
          </p:nvSpPr>
          <p:spPr bwMode="auto">
            <a:xfrm>
              <a:off x="838199" y="3500791"/>
              <a:ext cx="10535138" cy="79482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1BF38C7F-9277-C712-7E0B-44529D3DDC08}"/>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2CECFBBA-AB90-C58C-66C1-42357531E963}"/>
                </a:ext>
              </a:extLst>
            </p:cNvPr>
            <p:cNvSpPr txBox="1"/>
            <p:nvPr/>
          </p:nvSpPr>
          <p:spPr>
            <a:xfrm>
              <a:off x="1046380" y="3715237"/>
              <a:ext cx="1003778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There may also be skin rash, swelling and/or flushing.</a:t>
              </a: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61EA5ECA-F443-BB66-4787-28750D3CC8A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95754" y="-853440"/>
            <a:ext cx="8041032" cy="7924800"/>
          </a:xfrm>
          <a:prstGeom prst="rect">
            <a:avLst/>
          </a:prstGeom>
        </p:spPr>
      </p:pic>
      <p:sp>
        <p:nvSpPr>
          <p:cNvPr id="2" name="Title 1"/>
          <p:cNvSpPr>
            <a:spLocks noGrp="1"/>
          </p:cNvSpPr>
          <p:nvPr>
            <p:ph type="title"/>
          </p:nvPr>
        </p:nvSpPr>
        <p:spPr>
          <a:xfrm>
            <a:off x="609600" y="244957"/>
            <a:ext cx="10972800" cy="1143000"/>
          </a:xfrm>
        </p:spPr>
        <p:txBody>
          <a:bodyPr>
            <a:normAutofit/>
          </a:bodyPr>
          <a:lstStyle/>
          <a:p>
            <a:pPr algn="l"/>
            <a:r>
              <a:rPr lang="en-GB" sz="4000" b="1" noProof="0">
                <a:latin typeface="Arial"/>
                <a:cs typeface="Arial"/>
              </a:rPr>
              <a:t>Treatment</a:t>
            </a:r>
            <a:r>
              <a:rPr lang="en-GB" sz="4000" noProof="0">
                <a:latin typeface="Arial"/>
                <a:cs typeface="Arial"/>
              </a:rPr>
              <a:t> </a:t>
            </a:r>
          </a:p>
        </p:txBody>
      </p:sp>
      <p:sp>
        <p:nvSpPr>
          <p:cNvPr id="3" name="Content Placeholder 2"/>
          <p:cNvSpPr>
            <a:spLocks noGrp="1"/>
          </p:cNvSpPr>
          <p:nvPr>
            <p:ph idx="1"/>
          </p:nvPr>
        </p:nvSpPr>
        <p:spPr>
          <a:xfrm>
            <a:off x="609600" y="1473615"/>
            <a:ext cx="10972800" cy="4525963"/>
          </a:xfrm>
        </p:spPr>
        <p:txBody>
          <a:bodyPr vert="horz" lIns="91440" tIns="45720" rIns="91440" bIns="45720" rtlCol="0" anchor="t">
            <a:noAutofit/>
          </a:bodyPr>
          <a:lstStyle/>
          <a:p>
            <a:r>
              <a:rPr lang="en-GB" sz="2200" noProof="0">
                <a:latin typeface="Arial" panose="020B0604020202020204" pitchFamily="34" charset="0"/>
                <a:cs typeface="Arial" panose="020B0604020202020204" pitchFamily="34" charset="0"/>
              </a:rPr>
              <a:t>If you think the person has anaphylaxis, encourage the casualty to use their medication if applicable (antihistamine or adrenaline auto-injector)*​</a:t>
            </a:r>
          </a:p>
          <a:p>
            <a:r>
              <a:rPr lang="en-GB" sz="2200" noProof="0">
                <a:latin typeface="Arial"/>
                <a:cs typeface="Arial"/>
              </a:rPr>
              <a:t>Call </a:t>
            </a:r>
            <a:r>
              <a:rPr lang="en-GB" sz="2200" b="1" noProof="0">
                <a:solidFill>
                  <a:srgbClr val="FF0000"/>
                </a:solidFill>
                <a:latin typeface="Arial"/>
                <a:cs typeface="Arial"/>
              </a:rPr>
              <a:t>999</a:t>
            </a:r>
          </a:p>
          <a:p>
            <a:r>
              <a:rPr lang="en-GB" sz="2200" noProof="0">
                <a:latin typeface="Arial" panose="020B0604020202020204" pitchFamily="34" charset="0"/>
                <a:cs typeface="Arial" panose="020B0604020202020204" pitchFamily="34" charset="0"/>
              </a:rPr>
              <a:t>Sit the casualty down (if responsive)​</a:t>
            </a:r>
          </a:p>
          <a:p>
            <a:r>
              <a:rPr lang="en-GB" sz="2200" noProof="0">
                <a:latin typeface="Arial" panose="020B0604020202020204" pitchFamily="34" charset="0"/>
                <a:cs typeface="Arial" panose="020B0604020202020204" pitchFamily="34" charset="0"/>
              </a:rPr>
              <a:t>Remove the trigger if possible​</a:t>
            </a:r>
          </a:p>
          <a:p>
            <a:r>
              <a:rPr lang="en-GB" sz="2200" noProof="0">
                <a:latin typeface="Arial" panose="020B0604020202020204" pitchFamily="34" charset="0"/>
                <a:cs typeface="Arial" panose="020B0604020202020204" pitchFamily="34" charset="0"/>
              </a:rPr>
              <a:t>Monitor the casualty ​(airway and breathing)​</a:t>
            </a:r>
          </a:p>
          <a:p>
            <a:r>
              <a:rPr lang="en-GB" sz="2200" noProof="0">
                <a:latin typeface="Arial" panose="020B0604020202020204" pitchFamily="34" charset="0"/>
                <a:cs typeface="Arial" panose="020B0604020202020204" pitchFamily="34" charset="0"/>
              </a:rPr>
              <a:t>Be prepared to carry out basic ​life support</a:t>
            </a:r>
          </a:p>
        </p:txBody>
      </p:sp>
      <p:grpSp>
        <p:nvGrpSpPr>
          <p:cNvPr id="4" name="Group 3">
            <a:extLst>
              <a:ext uri="{FF2B5EF4-FFF2-40B4-BE49-F238E27FC236}">
                <a16:creationId xmlns:a16="http://schemas.microsoft.com/office/drawing/2014/main" id="{9BFD187B-65D1-A42A-252F-775D2FFBD5A2}"/>
              </a:ext>
            </a:extLst>
          </p:cNvPr>
          <p:cNvGrpSpPr/>
          <p:nvPr/>
        </p:nvGrpSpPr>
        <p:grpSpPr>
          <a:xfrm>
            <a:off x="708991" y="4502471"/>
            <a:ext cx="10535138" cy="966145"/>
            <a:chOff x="838199" y="3329475"/>
            <a:chExt cx="10535138" cy="966145"/>
          </a:xfrm>
        </p:grpSpPr>
        <p:sp>
          <p:nvSpPr>
            <p:cNvPr id="5" name="Rounded Rectangle 65">
              <a:extLst>
                <a:ext uri="{FF2B5EF4-FFF2-40B4-BE49-F238E27FC236}">
                  <a16:creationId xmlns:a16="http://schemas.microsoft.com/office/drawing/2014/main" id="{B473BA77-7FF7-6022-2521-96409EE73528}"/>
                </a:ext>
              </a:extLst>
            </p:cNvPr>
            <p:cNvSpPr>
              <a:spLocks noChangeArrowheads="1"/>
            </p:cNvSpPr>
            <p:nvPr/>
          </p:nvSpPr>
          <p:spPr bwMode="auto">
            <a:xfrm>
              <a:off x="838199" y="3500791"/>
              <a:ext cx="10535138" cy="79482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3591609B-ED25-A421-66FF-24BFA64301B5}"/>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05FDF7D3-7907-3E35-3AD7-72F8937A8E4F}"/>
                </a:ext>
              </a:extLst>
            </p:cNvPr>
            <p:cNvSpPr txBox="1"/>
            <p:nvPr/>
          </p:nvSpPr>
          <p:spPr>
            <a:xfrm>
              <a:off x="1046380" y="3715237"/>
              <a:ext cx="1019477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is important that the casualty is seen by a qualified medical practitioner.</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1D7264B-ECA5-E696-2498-7E7BA24297C9}"/>
              </a:ext>
            </a:extLst>
          </p:cNvPr>
          <p:cNvSpPr/>
          <p:nvPr/>
        </p:nvSpPr>
        <p:spPr>
          <a:xfrm flipH="1">
            <a:off x="-1779883" y="177137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61EB48D-E271-7247-FDBF-67561FF1F909}"/>
              </a:ext>
            </a:extLst>
          </p:cNvPr>
          <p:cNvSpPr>
            <a:spLocks noGrp="1"/>
          </p:cNvSpPr>
          <p:nvPr>
            <p:ph type="title"/>
          </p:nvPr>
        </p:nvSpPr>
        <p:spPr>
          <a:xfrm>
            <a:off x="1672492" y="443279"/>
            <a:ext cx="9681308" cy="1325563"/>
          </a:xfrm>
        </p:spPr>
        <p:txBody>
          <a:bodyPr>
            <a:normAutofit/>
          </a:bodyPr>
          <a:lstStyle/>
          <a:p>
            <a:r>
              <a:rPr lang="en-GB" sz="4000" b="1">
                <a:latin typeface="Arial" panose="020B0604020202020204" pitchFamily="34" charset="0"/>
                <a:cs typeface="Arial" panose="020B0604020202020204" pitchFamily="34" charset="0"/>
              </a:rPr>
              <a:t>The 2222 protocol in a medical setting</a:t>
            </a:r>
            <a:br>
              <a:rPr lang="en-GB" sz="4000"/>
            </a:br>
            <a:endParaRPr lang="en-GB" sz="4000"/>
          </a:p>
        </p:txBody>
      </p:sp>
      <p:grpSp>
        <p:nvGrpSpPr>
          <p:cNvPr id="4" name="Group 3">
            <a:extLst>
              <a:ext uri="{FF2B5EF4-FFF2-40B4-BE49-F238E27FC236}">
                <a16:creationId xmlns:a16="http://schemas.microsoft.com/office/drawing/2014/main" id="{505E60C2-2B34-FB0C-9B3D-07C426B2FB8F}"/>
              </a:ext>
            </a:extLst>
          </p:cNvPr>
          <p:cNvGrpSpPr/>
          <p:nvPr/>
        </p:nvGrpSpPr>
        <p:grpSpPr>
          <a:xfrm>
            <a:off x="896604" y="376119"/>
            <a:ext cx="700087" cy="729941"/>
            <a:chOff x="7836666" y="2430850"/>
            <a:chExt cx="700087" cy="729941"/>
          </a:xfrm>
        </p:grpSpPr>
        <p:grpSp>
          <p:nvGrpSpPr>
            <p:cNvPr id="5" name="Group 60">
              <a:extLst>
                <a:ext uri="{FF2B5EF4-FFF2-40B4-BE49-F238E27FC236}">
                  <a16:creationId xmlns:a16="http://schemas.microsoft.com/office/drawing/2014/main" id="{10495AA0-FCBE-EC17-D7A0-4B7F847972D0}"/>
                </a:ext>
              </a:extLst>
            </p:cNvPr>
            <p:cNvGrpSpPr>
              <a:grpSpLocks/>
            </p:cNvGrpSpPr>
            <p:nvPr/>
          </p:nvGrpSpPr>
          <p:grpSpPr bwMode="auto">
            <a:xfrm>
              <a:off x="7836666" y="2430850"/>
              <a:ext cx="700087" cy="729941"/>
              <a:chOff x="4834011" y="4425892"/>
              <a:chExt cx="700692" cy="730128"/>
            </a:xfrm>
          </p:grpSpPr>
          <p:sp>
            <p:nvSpPr>
              <p:cNvPr id="7" name="Rounded Rectangle 38">
                <a:extLst>
                  <a:ext uri="{FF2B5EF4-FFF2-40B4-BE49-F238E27FC236}">
                    <a16:creationId xmlns:a16="http://schemas.microsoft.com/office/drawing/2014/main" id="{49E223E9-2116-75FF-10E0-0766CB5F2D90}"/>
                  </a:ext>
                </a:extLst>
              </p:cNvPr>
              <p:cNvSpPr>
                <a:spLocks noChangeArrowheads="1"/>
              </p:cNvSpPr>
              <p:nvPr/>
            </p:nvSpPr>
            <p:spPr bwMode="auto">
              <a:xfrm>
                <a:off x="4834011" y="4435110"/>
                <a:ext cx="700692" cy="720910"/>
              </a:xfrm>
              <a:prstGeom prst="roundRect">
                <a:avLst>
                  <a:gd name="adj" fmla="val 16667"/>
                </a:avLst>
              </a:prstGeom>
              <a:solidFill>
                <a:srgbClr val="008A21"/>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84">
                <a:extLst>
                  <a:ext uri="{FF2B5EF4-FFF2-40B4-BE49-F238E27FC236}">
                    <a16:creationId xmlns:a16="http://schemas.microsoft.com/office/drawing/2014/main" id="{4021F2F7-AFA7-47FB-EE2D-06D29A82623C}"/>
                  </a:ext>
                </a:extLst>
              </p:cNvPr>
              <p:cNvSpPr txBox="1">
                <a:spLocks noChangeArrowheads="1"/>
              </p:cNvSpPr>
              <p:nvPr/>
            </p:nvSpPr>
            <p:spPr bwMode="auto">
              <a:xfrm>
                <a:off x="4841226" y="4425892"/>
                <a:ext cx="693477" cy="36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a:t>
                </a:r>
              </a:p>
            </p:txBody>
          </p:sp>
        </p:grpSp>
        <p:pic>
          <p:nvPicPr>
            <p:cNvPr id="6" name="Graphic 5" descr="Medical with solid fill">
              <a:extLst>
                <a:ext uri="{FF2B5EF4-FFF2-40B4-BE49-F238E27FC236}">
                  <a16:creationId xmlns:a16="http://schemas.microsoft.com/office/drawing/2014/main" id="{E23826F0-0588-E6B3-DFC4-C678B5C7A9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6674" y="2698171"/>
              <a:ext cx="433058" cy="433058"/>
            </a:xfrm>
            <a:prstGeom prst="rect">
              <a:avLst/>
            </a:prstGeom>
          </p:spPr>
        </p:pic>
      </p:grpSp>
      <p:sp>
        <p:nvSpPr>
          <p:cNvPr id="9" name="Rectangle: Rounded Corners 8">
            <a:extLst>
              <a:ext uri="{FF2B5EF4-FFF2-40B4-BE49-F238E27FC236}">
                <a16:creationId xmlns:a16="http://schemas.microsoft.com/office/drawing/2014/main" id="{F77A0035-D4CC-9931-A1C5-2408CCBBB006}"/>
              </a:ext>
            </a:extLst>
          </p:cNvPr>
          <p:cNvSpPr/>
          <p:nvPr/>
        </p:nvSpPr>
        <p:spPr>
          <a:xfrm>
            <a:off x="1036613" y="169568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BE8B2-7DD2-DC90-EA05-19C28BBAE91F}"/>
              </a:ext>
            </a:extLst>
          </p:cNvPr>
          <p:cNvSpPr/>
          <p:nvPr/>
        </p:nvSpPr>
        <p:spPr>
          <a:xfrm>
            <a:off x="1036613" y="2399068"/>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09199B3-36EA-3679-7D3F-2DB7863703AA}"/>
              </a:ext>
            </a:extLst>
          </p:cNvPr>
          <p:cNvSpPr/>
          <p:nvPr/>
        </p:nvSpPr>
        <p:spPr>
          <a:xfrm>
            <a:off x="1036613" y="3194540"/>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FFFFF67-31B9-7C02-D4DD-CB3068656F84}"/>
              </a:ext>
            </a:extLst>
          </p:cNvPr>
          <p:cNvSpPr>
            <a:spLocks noGrp="1"/>
          </p:cNvSpPr>
          <p:nvPr>
            <p:ph idx="1"/>
          </p:nvPr>
        </p:nvSpPr>
        <p:spPr>
          <a:xfrm>
            <a:off x="1108904" y="1727200"/>
            <a:ext cx="9410604" cy="3746378"/>
          </a:xfrm>
        </p:spPr>
        <p:txBody>
          <a:bodyPr/>
          <a:lstStyle/>
          <a:p>
            <a:pPr marL="0" indent="0">
              <a:buNone/>
            </a:pPr>
            <a:r>
              <a:rPr lang="en-GB" sz="2400">
                <a:latin typeface="Arial" panose="020B0604020202020204" pitchFamily="34" charset="0"/>
                <a:cs typeface="Arial" panose="020B0604020202020204" pitchFamily="34" charset="0"/>
              </a:rPr>
              <a:t>A universal hospital emergency number in the UK</a:t>
            </a:r>
          </a:p>
          <a:p>
            <a:pPr>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Used to summon the resuscitation or medical emergency team</a:t>
            </a:r>
          </a:p>
          <a:p>
            <a:endParaRPr lang="en-GB" sz="1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Ensures an immediate response to critical situation.</a:t>
            </a:r>
          </a:p>
          <a:p>
            <a:pPr marL="0" indent="0">
              <a:buNone/>
            </a:pPr>
            <a:endParaRPr lang="en-GB"/>
          </a:p>
        </p:txBody>
      </p:sp>
    </p:spTree>
    <p:extLst>
      <p:ext uri="{BB962C8B-B14F-4D97-AF65-F5344CB8AC3E}">
        <p14:creationId xmlns:p14="http://schemas.microsoft.com/office/powerpoint/2010/main" val="102400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FAB2934-CB1A-425E-4AC4-F1F08347F0AF}"/>
              </a:ext>
            </a:extLst>
          </p:cNvPr>
          <p:cNvSpPr>
            <a:spLocks noGrp="1" noRot="1" noMove="1" noResize="1" noEditPoints="1" noAdjustHandles="1" noChangeArrowheads="1" noChangeShapeType="1"/>
          </p:cNvSpPr>
          <p:nvPr/>
        </p:nvSpPr>
        <p:spPr>
          <a:xfrm flipH="1">
            <a:off x="-1779883" y="3037490"/>
            <a:ext cx="18181696" cy="314919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pPr algn="l"/>
            <a:r>
              <a:rPr lang="en-GB" sz="4000" b="1" noProof="0">
                <a:latin typeface="Arial" panose="020B0604020202020204" pitchFamily="34" charset="0"/>
                <a:cs typeface="Arial" panose="020B0604020202020204" pitchFamily="34" charset="0"/>
              </a:rPr>
              <a:t>Adrenaline auto-injector (AAI)</a:t>
            </a:r>
          </a:p>
        </p:txBody>
      </p:sp>
      <p:sp>
        <p:nvSpPr>
          <p:cNvPr id="4" name="Rounded Rectangle 65">
            <a:extLst>
              <a:ext uri="{FF2B5EF4-FFF2-40B4-BE49-F238E27FC236}">
                <a16:creationId xmlns:a16="http://schemas.microsoft.com/office/drawing/2014/main" id="{42ECF816-BDFC-D97B-4CC1-A1D4C02F4A37}"/>
              </a:ext>
            </a:extLst>
          </p:cNvPr>
          <p:cNvSpPr>
            <a:spLocks noChangeArrowheads="1"/>
          </p:cNvSpPr>
          <p:nvPr/>
        </p:nvSpPr>
        <p:spPr bwMode="auto">
          <a:xfrm>
            <a:off x="838199" y="1417637"/>
            <a:ext cx="10535138" cy="2208432"/>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Content Placeholder 2"/>
          <p:cNvSpPr>
            <a:spLocks noGrp="1"/>
          </p:cNvSpPr>
          <p:nvPr>
            <p:ph idx="1"/>
          </p:nvPr>
        </p:nvSpPr>
        <p:spPr>
          <a:xfrm>
            <a:off x="1133061" y="1600201"/>
            <a:ext cx="9978888" cy="4525963"/>
          </a:xfrm>
        </p:spPr>
        <p:txBody>
          <a:bodyPr>
            <a:normAutofit/>
          </a:bodyPr>
          <a:lstStyle/>
          <a:p>
            <a:pPr marL="0" indent="0">
              <a:buNone/>
            </a:pPr>
            <a:r>
              <a:rPr lang="en-GB" sz="2200" noProof="0">
                <a:latin typeface="Arial" panose="020B0604020202020204" pitchFamily="34" charset="0"/>
                <a:cs typeface="Arial" panose="020B0604020202020204" pitchFamily="34" charset="0"/>
              </a:rPr>
              <a:t>A device designed to deliver a measured dose of adrenaline quickly into the outer thigh muscle</a:t>
            </a:r>
          </a:p>
          <a:p>
            <a:pPr marL="0" indent="0">
              <a:buNone/>
            </a:pPr>
            <a:endParaRPr lang="en-GB" sz="1400" noProof="0">
              <a:latin typeface="Arial" panose="020B0604020202020204" pitchFamily="34" charset="0"/>
              <a:cs typeface="Arial" panose="020B0604020202020204" pitchFamily="34" charset="0"/>
            </a:endParaRPr>
          </a:p>
          <a:p>
            <a:pPr marL="0" indent="0">
              <a:buNone/>
            </a:pPr>
            <a:r>
              <a:rPr lang="en-GB" sz="2200" noProof="0">
                <a:latin typeface="Arial" panose="020B0604020202020204" pitchFamily="34" charset="0"/>
                <a:cs typeface="Arial" panose="020B0604020202020204" pitchFamily="34" charset="0"/>
              </a:rPr>
              <a:t>It is used as an emergency treatment for anaphylaxis, helping to reduce airway swelling, maintain blood pressure and support breathing.</a:t>
            </a:r>
          </a:p>
        </p:txBody>
      </p:sp>
      <p:sp>
        <p:nvSpPr>
          <p:cNvPr id="6" name="Oval 5">
            <a:extLst>
              <a:ext uri="{FF2B5EF4-FFF2-40B4-BE49-F238E27FC236}">
                <a16:creationId xmlns:a16="http://schemas.microsoft.com/office/drawing/2014/main" id="{C51658AD-21B5-E3EE-C226-DCAAD5448BB7}"/>
              </a:ext>
            </a:extLst>
          </p:cNvPr>
          <p:cNvSpPr/>
          <p:nvPr/>
        </p:nvSpPr>
        <p:spPr bwMode="auto">
          <a:xfrm>
            <a:off x="10889217" y="1178541"/>
            <a:ext cx="790575" cy="657225"/>
          </a:xfrm>
          <a:prstGeom prst="ellipse">
            <a:avLst/>
          </a:prstGeom>
          <a:solidFill>
            <a:srgbClr val="008A2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65" descr="A close up of a logo&#10;&#10;Description automatically generated">
            <a:extLst>
              <a:ext uri="{FF2B5EF4-FFF2-40B4-BE49-F238E27FC236}">
                <a16:creationId xmlns:a16="http://schemas.microsoft.com/office/drawing/2014/main" id="{44DFFE28-C586-14D2-6992-4CFE2F6AE7FB}"/>
              </a:ext>
            </a:extLst>
          </p:cNvPr>
          <p:cNvPicPr>
            <a:picLocks noChangeAspect="1" noChangeArrowheads="1"/>
          </p:cNvPicPr>
          <p:nvPr/>
        </p:nvPicPr>
        <p:blipFill>
          <a:blip r:embed="rId3"/>
          <a:srcRect/>
          <a:stretch>
            <a:fillRect/>
          </a:stretch>
        </p:blipFill>
        <p:spPr bwMode="auto">
          <a:xfrm>
            <a:off x="11023032" y="1315247"/>
            <a:ext cx="537224" cy="383811"/>
          </a:xfrm>
          <a:prstGeom prst="rect">
            <a:avLst/>
          </a:prstGeom>
          <a:solidFill>
            <a:srgbClr val="008A21"/>
          </a:solid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7D696BAF-EEB2-64D6-A490-C0218BA1BB0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95754" y="-853440"/>
            <a:ext cx="8041032" cy="7924800"/>
          </a:xfrm>
          <a:prstGeom prst="rect">
            <a:avLst/>
          </a:prstGeom>
        </p:spPr>
      </p:pic>
      <p:sp>
        <p:nvSpPr>
          <p:cNvPr id="5" name="Title 4">
            <a:extLst>
              <a:ext uri="{FF2B5EF4-FFF2-40B4-BE49-F238E27FC236}">
                <a16:creationId xmlns:a16="http://schemas.microsoft.com/office/drawing/2014/main" id="{DD0D387D-0B6E-CBA9-D43A-BD0A378A982E}"/>
              </a:ext>
            </a:extLst>
          </p:cNvPr>
          <p:cNvSpPr>
            <a:spLocks noGrp="1"/>
          </p:cNvSpPr>
          <p:nvPr>
            <p:ph type="title"/>
          </p:nvPr>
        </p:nvSpPr>
        <p:spPr>
          <a:xfrm>
            <a:off x="1276027" y="220828"/>
            <a:ext cx="10972800" cy="1143000"/>
          </a:xfrm>
        </p:spPr>
        <p:txBody>
          <a:bodyPr>
            <a:noAutofit/>
          </a:bodyPr>
          <a:lstStyle/>
          <a:p>
            <a:pPr algn="l"/>
            <a:r>
              <a:rPr lang="en-GB" sz="3600" b="1" noProof="0">
                <a:latin typeface="Arial" panose="020B0604020202020204" pitchFamily="34" charset="0"/>
                <a:cs typeface="Arial" panose="020B0604020202020204" pitchFamily="34" charset="0"/>
              </a:rPr>
              <a:t>Using an auto-injector – practical </a:t>
            </a:r>
            <a:br>
              <a:rPr lang="en-GB" sz="3600" b="1" noProof="0">
                <a:latin typeface="Arial" panose="020B0604020202020204" pitchFamily="34" charset="0"/>
                <a:cs typeface="Arial" panose="020B0604020202020204" pitchFamily="34" charset="0"/>
              </a:rPr>
            </a:br>
            <a:r>
              <a:rPr lang="en-GB" sz="3600" b="1" noProof="0">
                <a:latin typeface="Arial" panose="020B0604020202020204" pitchFamily="34" charset="0"/>
                <a:cs typeface="Arial" panose="020B0604020202020204" pitchFamily="34" charset="0"/>
              </a:rPr>
              <a:t>demonstration</a:t>
            </a:r>
          </a:p>
        </p:txBody>
      </p:sp>
      <p:sp>
        <p:nvSpPr>
          <p:cNvPr id="11" name="Content Placeholder 10">
            <a:extLst>
              <a:ext uri="{FF2B5EF4-FFF2-40B4-BE49-F238E27FC236}">
                <a16:creationId xmlns:a16="http://schemas.microsoft.com/office/drawing/2014/main" id="{DB830C94-8A63-03AF-CF66-59FF4D2B02B0}"/>
              </a:ext>
            </a:extLst>
          </p:cNvPr>
          <p:cNvSpPr>
            <a:spLocks noGrp="1"/>
          </p:cNvSpPr>
          <p:nvPr>
            <p:ph idx="1"/>
          </p:nvPr>
        </p:nvSpPr>
        <p:spPr>
          <a:xfrm>
            <a:off x="609600" y="1363828"/>
            <a:ext cx="10972800" cy="4525963"/>
          </a:xfrm>
        </p:spPr>
        <p:txBody>
          <a:bodyPr numCol="2">
            <a:normAutofit/>
          </a:bodyPr>
          <a:lstStyle/>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1. Check</a:t>
            </a:r>
            <a:r>
              <a:rPr lang="en-GB" sz="2200" b="1" noProof="0">
                <a:latin typeface="Arial" panose="020B0604020202020204" pitchFamily="34" charset="0"/>
              </a:rPr>
              <a:t> </a:t>
            </a:r>
          </a:p>
          <a:p>
            <a:pPr defTabSz="914400" eaLnBrk="0" fontAlgn="base" hangingPunct="0">
              <a:spcBef>
                <a:spcPct val="0"/>
              </a:spcBef>
              <a:spcAft>
                <a:spcPct val="0"/>
              </a:spcAft>
            </a:pPr>
            <a:r>
              <a:rPr lang="en-GB" sz="2200" noProof="0">
                <a:latin typeface="Arial" panose="020B0604020202020204" pitchFamily="34" charset="0"/>
              </a:rPr>
              <a:t>Undamaged</a:t>
            </a:r>
          </a:p>
          <a:p>
            <a:pPr defTabSz="914400" eaLnBrk="0" fontAlgn="base" hangingPunct="0">
              <a:spcBef>
                <a:spcPct val="0"/>
              </a:spcBef>
              <a:spcAft>
                <a:spcPct val="0"/>
              </a:spcAft>
            </a:pPr>
            <a:r>
              <a:rPr lang="en-GB" sz="2200" noProof="0">
                <a:latin typeface="Arial" panose="020B0604020202020204" pitchFamily="34" charset="0"/>
              </a:rPr>
              <a:t>In date</a:t>
            </a:r>
          </a:p>
          <a:p>
            <a:pPr defTabSz="914400" eaLnBrk="0" fontAlgn="base" hangingPunct="0">
              <a:spcBef>
                <a:spcPct val="0"/>
              </a:spcBef>
              <a:spcAft>
                <a:spcPct val="0"/>
              </a:spcAft>
            </a:pPr>
            <a:r>
              <a:rPr lang="en-GB" sz="2200" noProof="0">
                <a:latin typeface="Arial" panose="020B0604020202020204" pitchFamily="34" charset="0"/>
              </a:rPr>
              <a:t>Adrenaline is clear (not cloudy)</a:t>
            </a:r>
          </a:p>
          <a:p>
            <a:pPr marL="0" indent="0" defTabSz="914400" eaLnBrk="0" fontAlgn="base" hangingPunct="0">
              <a:spcBef>
                <a:spcPct val="0"/>
              </a:spcBef>
              <a:spcAft>
                <a:spcPct val="0"/>
              </a:spcAft>
              <a:buNone/>
            </a:pPr>
            <a:endParaRPr lang="en-GB" sz="2200"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2. Remove the safety cap</a:t>
            </a:r>
            <a:r>
              <a:rPr lang="en-GB" sz="2200" noProof="0">
                <a:solidFill>
                  <a:srgbClr val="008A21"/>
                </a:solidFill>
                <a:latin typeface="Arial" panose="020B0604020202020204" pitchFamily="34" charset="0"/>
              </a:rPr>
              <a:t> </a:t>
            </a:r>
          </a:p>
          <a:p>
            <a:pPr defTabSz="914400" eaLnBrk="0" fontAlgn="base" hangingPunct="0">
              <a:spcBef>
                <a:spcPct val="0"/>
              </a:spcBef>
              <a:spcAft>
                <a:spcPct val="0"/>
              </a:spcAft>
            </a:pPr>
            <a:r>
              <a:rPr lang="en-GB" sz="2200" noProof="0">
                <a:latin typeface="Arial" panose="020B0604020202020204" pitchFamily="34" charset="0"/>
              </a:rPr>
              <a:t>Follow the device instructions </a:t>
            </a: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endParaRPr lang="en-GB" sz="2200" b="1"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3. Position the injector – outer thigh</a:t>
            </a:r>
            <a:endParaRPr lang="en-GB" sz="2200" noProof="0">
              <a:solidFill>
                <a:srgbClr val="008A21"/>
              </a:solidFill>
              <a:latin typeface="Arial" panose="020B0604020202020204" pitchFamily="34" charset="0"/>
            </a:endParaRPr>
          </a:p>
          <a:p>
            <a:pPr defTabSz="914400" eaLnBrk="0" fontAlgn="base" hangingPunct="0">
              <a:spcBef>
                <a:spcPct val="0"/>
              </a:spcBef>
              <a:spcAft>
                <a:spcPct val="0"/>
              </a:spcAft>
            </a:pPr>
            <a:r>
              <a:rPr lang="en-GB" sz="2200" noProof="0">
                <a:latin typeface="Arial" panose="020B0604020202020204" pitchFamily="34" charset="0"/>
              </a:rPr>
              <a:t>Right angle</a:t>
            </a:r>
          </a:p>
          <a:p>
            <a:pPr defTabSz="914400" eaLnBrk="0" fontAlgn="base" hangingPunct="0">
              <a:spcBef>
                <a:spcPct val="0"/>
              </a:spcBef>
              <a:spcAft>
                <a:spcPct val="0"/>
              </a:spcAft>
            </a:pPr>
            <a:r>
              <a:rPr lang="en-GB" sz="2200" noProof="0">
                <a:latin typeface="Arial" panose="020B0604020202020204" pitchFamily="34" charset="0"/>
              </a:rPr>
              <a:t>Clothing (you don’t need to remove clothing)</a:t>
            </a:r>
          </a:p>
          <a:p>
            <a:pPr defTabSz="914400" eaLnBrk="0" fontAlgn="base" hangingPunct="0">
              <a:spcBef>
                <a:spcPct val="0"/>
              </a:spcBef>
              <a:spcAft>
                <a:spcPct val="0"/>
              </a:spcAft>
            </a:pPr>
            <a:endParaRPr lang="en-GB" sz="2200" noProof="0">
              <a:latin typeface="Arial" panose="020B0604020202020204" pitchFamily="34" charset="0"/>
            </a:endParaRPr>
          </a:p>
          <a:p>
            <a:pPr marL="0" indent="0" defTabSz="914400" eaLnBrk="0" fontAlgn="base" hangingPunct="0">
              <a:spcBef>
                <a:spcPct val="0"/>
              </a:spcBef>
              <a:spcAft>
                <a:spcPct val="0"/>
              </a:spcAft>
              <a:buNone/>
            </a:pPr>
            <a:r>
              <a:rPr lang="en-GB" sz="2200" b="1" noProof="0">
                <a:solidFill>
                  <a:srgbClr val="008A21"/>
                </a:solidFill>
                <a:latin typeface="Arial" panose="020B0604020202020204" pitchFamily="34" charset="0"/>
              </a:rPr>
              <a:t>4. Push and hold</a:t>
            </a:r>
          </a:p>
          <a:p>
            <a:pPr defTabSz="914400" eaLnBrk="0" fontAlgn="base" hangingPunct="0">
              <a:spcBef>
                <a:spcPct val="0"/>
              </a:spcBef>
              <a:spcAft>
                <a:spcPct val="0"/>
              </a:spcAft>
            </a:pPr>
            <a:r>
              <a:rPr lang="en-GB" sz="2200" noProof="0">
                <a:latin typeface="Arial" panose="020B0604020202020204" pitchFamily="34" charset="0"/>
              </a:rPr>
              <a:t>Click and hold in place for </a:t>
            </a:r>
            <a:r>
              <a:rPr lang="en-GB" sz="2200" b="1" noProof="0">
                <a:latin typeface="Arial" panose="020B0604020202020204" pitchFamily="34" charset="0"/>
              </a:rPr>
              <a:t>3 to 10 seconds</a:t>
            </a:r>
            <a:r>
              <a:rPr lang="en-GB" sz="2200" noProof="0">
                <a:latin typeface="Arial" panose="020B0604020202020204" pitchFamily="34" charset="0"/>
              </a:rPr>
              <a:t> (dependant on the make </a:t>
            </a:r>
          </a:p>
          <a:p>
            <a:pPr marL="0" indent="0" defTabSz="914400" eaLnBrk="0" fontAlgn="base" hangingPunct="0">
              <a:spcBef>
                <a:spcPct val="0"/>
              </a:spcBef>
              <a:spcAft>
                <a:spcPct val="0"/>
              </a:spcAft>
              <a:buNone/>
            </a:pPr>
            <a:r>
              <a:rPr lang="en-GB" sz="2200">
                <a:latin typeface="Arial" panose="020B0604020202020204" pitchFamily="34" charset="0"/>
              </a:rPr>
              <a:t>    </a:t>
            </a:r>
            <a:r>
              <a:rPr lang="en-GB" sz="2200" noProof="0">
                <a:latin typeface="Arial" panose="020B0604020202020204" pitchFamily="34" charset="0"/>
              </a:rPr>
              <a:t>of AAI)</a:t>
            </a:r>
          </a:p>
          <a:p>
            <a:pPr defTabSz="914400" eaLnBrk="0" fontAlgn="base" hangingPunct="0">
              <a:spcBef>
                <a:spcPct val="0"/>
              </a:spcBef>
              <a:spcAft>
                <a:spcPct val="0"/>
              </a:spcAft>
            </a:pPr>
            <a:endParaRPr lang="en-GB" sz="2200" noProof="0">
              <a:latin typeface="Arial" panose="020B0604020202020204" pitchFamily="34" charset="0"/>
            </a:endParaRPr>
          </a:p>
        </p:txBody>
      </p:sp>
      <p:grpSp>
        <p:nvGrpSpPr>
          <p:cNvPr id="4" name="Group 3">
            <a:extLst>
              <a:ext uri="{FF2B5EF4-FFF2-40B4-BE49-F238E27FC236}">
                <a16:creationId xmlns:a16="http://schemas.microsoft.com/office/drawing/2014/main" id="{F448B574-1854-3BE6-A9D2-EBAAD469F0E9}"/>
              </a:ext>
            </a:extLst>
          </p:cNvPr>
          <p:cNvGrpSpPr/>
          <p:nvPr/>
        </p:nvGrpSpPr>
        <p:grpSpPr>
          <a:xfrm>
            <a:off x="708991" y="4502471"/>
            <a:ext cx="10535138" cy="1320260"/>
            <a:chOff x="838199" y="3329475"/>
            <a:chExt cx="10535138" cy="1320260"/>
          </a:xfrm>
        </p:grpSpPr>
        <p:sp>
          <p:nvSpPr>
            <p:cNvPr id="6" name="Rounded Rectangle 65">
              <a:extLst>
                <a:ext uri="{FF2B5EF4-FFF2-40B4-BE49-F238E27FC236}">
                  <a16:creationId xmlns:a16="http://schemas.microsoft.com/office/drawing/2014/main" id="{E51819FD-5EA6-E42B-5F1F-450C53F1E870}"/>
                </a:ext>
              </a:extLst>
            </p:cNvPr>
            <p:cNvSpPr>
              <a:spLocks noChangeArrowheads="1"/>
            </p:cNvSpPr>
            <p:nvPr/>
          </p:nvSpPr>
          <p:spPr bwMode="auto">
            <a:xfrm>
              <a:off x="838199" y="3500791"/>
              <a:ext cx="10535138" cy="114894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12">
              <a:extLst>
                <a:ext uri="{FF2B5EF4-FFF2-40B4-BE49-F238E27FC236}">
                  <a16:creationId xmlns:a16="http://schemas.microsoft.com/office/drawing/2014/main" id="{51021270-4AAC-3E7C-56BF-7196D2E6EBAD}"/>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20000"/>
                </a:spcBef>
                <a:spcAft>
                  <a:spcPts val="0"/>
                </a:spcAft>
                <a:buClr>
                  <a:srgbClr val="189049"/>
                </a:buClr>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8" name="TextBox 7">
              <a:extLst>
                <a:ext uri="{FF2B5EF4-FFF2-40B4-BE49-F238E27FC236}">
                  <a16:creationId xmlns:a16="http://schemas.microsoft.com/office/drawing/2014/main" id="{1990608C-17F4-5A20-8F81-8D64BDFC6226}"/>
                </a:ext>
              </a:extLst>
            </p:cNvPr>
            <p:cNvSpPr txBox="1"/>
            <p:nvPr/>
          </p:nvSpPr>
          <p:spPr>
            <a:xfrm>
              <a:off x="1046380" y="3715237"/>
              <a:ext cx="1019477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second dose must be administered, after 5 minutes, if there is no improvement or symptoms worsen. </a:t>
              </a:r>
            </a:p>
          </p:txBody>
        </p:sp>
      </p:grpSp>
      <p:pic>
        <p:nvPicPr>
          <p:cNvPr id="2" name="Picture 1">
            <a:extLst>
              <a:ext uri="{FF2B5EF4-FFF2-40B4-BE49-F238E27FC236}">
                <a16:creationId xmlns:a16="http://schemas.microsoft.com/office/drawing/2014/main" id="{7D72099C-07CE-CB9A-29BD-A04308BAFE63}"/>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427829" y="462928"/>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819886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6C72-5F1E-B3D7-263D-52DA9D0F7124}"/>
              </a:ext>
            </a:extLst>
          </p:cNvPr>
          <p:cNvSpPr>
            <a:spLocks noGrp="1"/>
          </p:cNvSpPr>
          <p:nvPr>
            <p:ph type="title"/>
          </p:nvPr>
        </p:nvSpPr>
        <p:spPr>
          <a:xfrm>
            <a:off x="1459684" y="274638"/>
            <a:ext cx="10122716" cy="1143000"/>
          </a:xfrm>
        </p:spPr>
        <p:txBody>
          <a:bodyPr>
            <a:noAutofit/>
          </a:bodyPr>
          <a:lstStyle/>
          <a:p>
            <a:pPr algn="l"/>
            <a:r>
              <a:rPr lang="en-GB" sz="3600" b="1" noProof="0">
                <a:latin typeface="Arial" panose="020B0604020202020204" pitchFamily="34" charset="0"/>
                <a:cs typeface="Arial" panose="020B0604020202020204" pitchFamily="34" charset="0"/>
              </a:rPr>
              <a:t>Using an auto-injector – practical </a:t>
            </a:r>
            <a:br>
              <a:rPr lang="en-GB" sz="3600" b="1" noProof="0">
                <a:latin typeface="Arial" panose="020B0604020202020204" pitchFamily="34" charset="0"/>
                <a:cs typeface="Arial" panose="020B0604020202020204" pitchFamily="34" charset="0"/>
              </a:rPr>
            </a:br>
            <a:r>
              <a:rPr lang="en-GB" sz="3600" b="1" noProof="0">
                <a:latin typeface="Arial" panose="020B0604020202020204" pitchFamily="34" charset="0"/>
                <a:cs typeface="Arial" panose="020B0604020202020204" pitchFamily="34" charset="0"/>
              </a:rPr>
              <a:t>demonstration (cont.)</a:t>
            </a:r>
          </a:p>
        </p:txBody>
      </p:sp>
      <p:sp>
        <p:nvSpPr>
          <p:cNvPr id="3" name="Content Placeholder 2">
            <a:extLst>
              <a:ext uri="{FF2B5EF4-FFF2-40B4-BE49-F238E27FC236}">
                <a16:creationId xmlns:a16="http://schemas.microsoft.com/office/drawing/2014/main" id="{B032AF5C-CEC4-C227-6A41-96CADA02AAFC}"/>
              </a:ext>
            </a:extLst>
          </p:cNvPr>
          <p:cNvSpPr>
            <a:spLocks noGrp="1"/>
          </p:cNvSpPr>
          <p:nvPr>
            <p:ph idx="1"/>
          </p:nvPr>
        </p:nvSpPr>
        <p:spPr>
          <a:xfrm>
            <a:off x="609600" y="1600201"/>
            <a:ext cx="11093042" cy="4525963"/>
          </a:xfrm>
        </p:spPr>
        <p:txBody>
          <a:bodyPr numCol="2">
            <a:normAutofit/>
          </a:bodyPr>
          <a:lstStyle/>
          <a:p>
            <a:pPr marL="0" indent="0">
              <a:buNone/>
            </a:pPr>
            <a:r>
              <a:rPr lang="en-GB" sz="2600" b="1" noProof="0">
                <a:solidFill>
                  <a:srgbClr val="008A21"/>
                </a:solidFill>
                <a:latin typeface="Arial" panose="020B0604020202020204" pitchFamily="34" charset="0"/>
                <a:cs typeface="Arial" panose="020B0604020202020204" pitchFamily="34" charset="0"/>
              </a:rPr>
              <a:t>5. Remove and massage </a:t>
            </a:r>
          </a:p>
          <a:p>
            <a:r>
              <a:rPr lang="en-GB" sz="2600" noProof="0">
                <a:latin typeface="Arial" panose="020B0604020202020204" pitchFamily="34" charset="0"/>
                <a:cs typeface="Arial" panose="020B0604020202020204" pitchFamily="34" charset="0"/>
              </a:rPr>
              <a:t>Gently rub the injection site</a:t>
            </a:r>
          </a:p>
          <a:p>
            <a:pPr marL="0" indent="0">
              <a:buNone/>
            </a:pPr>
            <a:endParaRPr lang="en-GB" sz="1600" noProof="0">
              <a:latin typeface="Arial" panose="020B0604020202020204" pitchFamily="34" charset="0"/>
              <a:cs typeface="Arial" panose="020B0604020202020204" pitchFamily="34" charset="0"/>
            </a:endParaRPr>
          </a:p>
          <a:p>
            <a:pPr marL="0" indent="0">
              <a:buNone/>
            </a:pPr>
            <a:r>
              <a:rPr lang="en-GB" sz="2600" b="1" noProof="0">
                <a:solidFill>
                  <a:srgbClr val="008A21"/>
                </a:solidFill>
                <a:latin typeface="Arial" panose="020B0604020202020204" pitchFamily="34" charset="0"/>
                <a:cs typeface="Arial" panose="020B0604020202020204" pitchFamily="34" charset="0"/>
              </a:rPr>
              <a:t>6. Call </a:t>
            </a:r>
            <a:r>
              <a:rPr lang="en-GB" sz="2600" b="1" noProof="0">
                <a:solidFill>
                  <a:srgbClr val="FF0000"/>
                </a:solidFill>
                <a:latin typeface="Arial" panose="020B0604020202020204" pitchFamily="34" charset="0"/>
                <a:cs typeface="Arial" panose="020B0604020202020204" pitchFamily="34" charset="0"/>
              </a:rPr>
              <a:t>999</a:t>
            </a:r>
            <a:r>
              <a:rPr lang="en-GB" sz="2600" b="1" noProof="0">
                <a:solidFill>
                  <a:srgbClr val="008A21"/>
                </a:solidFill>
                <a:latin typeface="Arial" panose="020B0604020202020204" pitchFamily="34" charset="0"/>
                <a:cs typeface="Arial" panose="020B0604020202020204" pitchFamily="34" charset="0"/>
              </a:rPr>
              <a:t> immediately</a:t>
            </a:r>
            <a:endParaRPr lang="en-GB" sz="2600" noProof="0">
              <a:solidFill>
                <a:srgbClr val="008A21"/>
              </a:solidFill>
              <a:latin typeface="Arial" panose="020B0604020202020204" pitchFamily="34" charset="0"/>
              <a:cs typeface="Arial" panose="020B0604020202020204" pitchFamily="34" charset="0"/>
            </a:endParaRPr>
          </a:p>
          <a:p>
            <a:r>
              <a:rPr lang="en-GB" sz="2600" noProof="0">
                <a:latin typeface="Arial" panose="020B0604020202020204" pitchFamily="34" charset="0"/>
                <a:cs typeface="Arial" panose="020B0604020202020204" pitchFamily="34" charset="0"/>
              </a:rPr>
              <a:t>Even if symptoms improve</a:t>
            </a: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endParaRPr lang="en-GB" sz="2000" noProof="0">
              <a:latin typeface="Arial" panose="020B0604020202020204" pitchFamily="34" charset="0"/>
              <a:cs typeface="Arial" panose="020B0604020202020204" pitchFamily="34" charset="0"/>
            </a:endParaRPr>
          </a:p>
          <a:p>
            <a:pPr marL="0" indent="0">
              <a:buNone/>
            </a:pPr>
            <a:r>
              <a:rPr lang="en-GB" sz="2600" b="1" noProof="0">
                <a:solidFill>
                  <a:srgbClr val="008A21"/>
                </a:solidFill>
                <a:latin typeface="Arial" panose="020B0604020202020204" pitchFamily="34" charset="0"/>
                <a:cs typeface="Arial" panose="020B0604020202020204" pitchFamily="34" charset="0"/>
              </a:rPr>
              <a:t>7. Reassure and monitor </a:t>
            </a:r>
          </a:p>
          <a:p>
            <a:r>
              <a:rPr lang="en-GB" sz="2600" noProof="0">
                <a:latin typeface="Arial" panose="020B0604020202020204" pitchFamily="34" charset="0"/>
                <a:cs typeface="Arial" panose="020B0604020202020204" pitchFamily="34" charset="0"/>
              </a:rPr>
              <a:t>Lay the casualty down with their legs raised unless breathing is difficult (in which case, let them sit up slightly).</a:t>
            </a:r>
          </a:p>
          <a:p>
            <a:pPr marL="0" indent="0">
              <a:buNone/>
            </a:pPr>
            <a:endParaRPr lang="en-GB" sz="5500" noProof="0">
              <a:latin typeface="Arial" panose="020B0604020202020204" pitchFamily="34" charset="0"/>
              <a:cs typeface="Arial" panose="020B0604020202020204" pitchFamily="34" charset="0"/>
            </a:endParaRPr>
          </a:p>
          <a:p>
            <a:endParaRPr lang="en-GB" noProof="0"/>
          </a:p>
        </p:txBody>
      </p:sp>
      <p:pic>
        <p:nvPicPr>
          <p:cNvPr id="5" name="Picture 4">
            <a:extLst>
              <a:ext uri="{FF2B5EF4-FFF2-40B4-BE49-F238E27FC236}">
                <a16:creationId xmlns:a16="http://schemas.microsoft.com/office/drawing/2014/main" id="{0B74B7D0-62EE-41D1-3F7C-9F55F5C288C5}"/>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427829" y="462928"/>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0C761148-0BE8-F583-702A-ACC935D6E199}"/>
              </a:ext>
            </a:extLst>
          </p:cNvPr>
          <p:cNvSpPr/>
          <p:nvPr/>
        </p:nvSpPr>
        <p:spPr>
          <a:xfrm flipH="1">
            <a:off x="-327831" y="3615655"/>
            <a:ext cx="14229145" cy="2571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6241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key symptom that may indicate a casualty is experiencing anaphylaxis?</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Swelling of the tongue and lips with difficulty breathing</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6" y="3553543"/>
            <a:ext cx="67650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Mild skin itching with no other symptoms</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Sneezing and watery eyes</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Gradual onset of joint pain</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15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40532"/>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the correct first step to take when a person shows signs of anaphylaxis and has their medication available.</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64509"/>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Massage their arms to calm them</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363596"/>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them to lie down and take a deep breath</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59641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 them to use their adrenaline auto-injector</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080263"/>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a glass of water and monitor them for changes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28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4A61-12C8-D928-F0CB-F8946D0F6580}"/>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C8FD6585-5880-D852-74D9-A3906F2C063B}"/>
              </a:ext>
            </a:extLst>
          </p:cNvPr>
          <p:cNvSpPr/>
          <p:nvPr/>
        </p:nvSpPr>
        <p:spPr>
          <a:xfrm flipH="1">
            <a:off x="-168965" y="1954716"/>
            <a:ext cx="18816109"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A748783-47EE-8531-7DA1-0C1617BB6FE7}"/>
              </a:ext>
            </a:extLst>
          </p:cNvPr>
          <p:cNvSpPr/>
          <p:nvPr/>
        </p:nvSpPr>
        <p:spPr>
          <a:xfrm>
            <a:off x="-765313" y="5257800"/>
            <a:ext cx="13288617" cy="20474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3">
            <a:extLst>
              <a:ext uri="{FF2B5EF4-FFF2-40B4-BE49-F238E27FC236}">
                <a16:creationId xmlns:a16="http://schemas.microsoft.com/office/drawing/2014/main" id="{F96DBB60-D19B-D8E5-586D-7BB90C4BE8BB}"/>
              </a:ext>
            </a:extLst>
          </p:cNvPr>
          <p:cNvSpPr/>
          <p:nvPr/>
        </p:nvSpPr>
        <p:spPr>
          <a:xfrm>
            <a:off x="3706027" y="4822807"/>
            <a:ext cx="4779945" cy="65365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GB" sz="2800" b="1">
                <a:solidFill>
                  <a:prstClr val="white"/>
                </a:solidFill>
                <a:latin typeface="Arial" panose="020B0604020202020204" pitchFamily="34" charset="0"/>
                <a:cs typeface="Arial" panose="020B0604020202020204" pitchFamily="34" charset="0"/>
              </a:rPr>
              <a:t>Thank you for listening</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CBC31251-21BC-7AEE-343D-13534D441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405" y="276632"/>
            <a:ext cx="5637190" cy="3356167"/>
          </a:xfrm>
          <a:prstGeom prst="rect">
            <a:avLst/>
          </a:prstGeom>
        </p:spPr>
      </p:pic>
    </p:spTree>
    <p:extLst>
      <p:ext uri="{BB962C8B-B14F-4D97-AF65-F5344CB8AC3E}">
        <p14:creationId xmlns:p14="http://schemas.microsoft.com/office/powerpoint/2010/main" val="3821318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03c1c1e-34b3-43b9-872b-b00e5a57c1ea" xsi:nil="true"/>
    <lcf76f155ced4ddcb4097134ff3c332f xmlns="13c22415-dd70-49a6-9e20-63fbceb2d5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A0A3AE0F202248B632D3E7CCB320C3" ma:contentTypeVersion="16" ma:contentTypeDescription="Create a new document." ma:contentTypeScope="" ma:versionID="d8f679b07132e24a15ec05c0aacb641d">
  <xsd:schema xmlns:xsd="http://www.w3.org/2001/XMLSchema" xmlns:xs="http://www.w3.org/2001/XMLSchema" xmlns:p="http://schemas.microsoft.com/office/2006/metadata/properties" xmlns:ns2="13c22415-dd70-49a6-9e20-63fbceb2d55a" xmlns:ns3="203c1c1e-34b3-43b9-872b-b00e5a57c1ea" targetNamespace="http://schemas.microsoft.com/office/2006/metadata/properties" ma:root="true" ma:fieldsID="aeb849623469c42707a1246fd6825608" ns2:_="" ns3:_="">
    <xsd:import namespace="13c22415-dd70-49a6-9e20-63fbceb2d55a"/>
    <xsd:import namespace="203c1c1e-34b3-43b9-872b-b00e5a57c1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22415-dd70-49a6-9e20-63fbceb2d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8bf0d6c-8cab-4b14-ac4b-41019c96624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3c1c1e-34b3-43b9-872b-b00e5a57c1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26a5b66-f527-403e-995a-a9c36e40a26f}" ma:internalName="TaxCatchAll" ma:showField="CatchAllData" ma:web="203c1c1e-34b3-43b9-872b-b00e5a57c1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A6D49E-C03C-45D3-9C49-AE6DB7B14765}">
  <ds:schemaRefs>
    <ds:schemaRef ds:uri="http://schemas.microsoft.com/sharepoint/v3/contenttype/forms"/>
  </ds:schemaRefs>
</ds:datastoreItem>
</file>

<file path=customXml/itemProps2.xml><?xml version="1.0" encoding="utf-8"?>
<ds:datastoreItem xmlns:ds="http://schemas.openxmlformats.org/officeDocument/2006/customXml" ds:itemID="{3181A873-DEB0-4BF4-B3D7-AD800E92B05D}">
  <ds:schemaRefs>
    <ds:schemaRef ds:uri="09d63d78-9de0-40f7-9d84-95bbb796e9a0"/>
    <ds:schemaRef ds:uri="37e8a718-95e5-44e7-83b0-dcfbdae246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0A5AC4-C2CC-451E-9F7C-2EE57EB50B26}"/>
</file>

<file path=docProps/app.xml><?xml version="1.0" encoding="utf-8"?>
<Properties xmlns="http://schemas.openxmlformats.org/officeDocument/2006/extended-properties" xmlns:vt="http://schemas.openxmlformats.org/officeDocument/2006/docPropsVTypes">
  <TotalTime>0</TotalTime>
  <Words>9969</Words>
  <Application>Microsoft Office PowerPoint</Application>
  <PresentationFormat>Widescreen</PresentationFormat>
  <Paragraphs>1139</Paragraphs>
  <Slides>95</Slides>
  <Notes>95</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95</vt:i4>
      </vt:variant>
    </vt:vector>
  </HeadingPairs>
  <TitlesOfParts>
    <vt:vector size="112" baseType="lpstr">
      <vt:lpstr>MS PGothic</vt:lpstr>
      <vt:lpstr>Airal</vt:lpstr>
      <vt:lpstr>Aptos</vt:lpstr>
      <vt:lpstr>Aptos Display</vt:lpstr>
      <vt:lpstr>Arial</vt:lpstr>
      <vt:lpstr>Calibri</vt:lpstr>
      <vt:lpstr>Courier New</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            Adult Basic Life Support and Automated External Defibrillation (includes clinical settings)  </vt:lpstr>
      <vt:lpstr>Ground rules</vt:lpstr>
      <vt:lpstr>PowerPoint Presentation</vt:lpstr>
      <vt:lpstr>PowerPoint Presentation</vt:lpstr>
      <vt:lpstr>PowerPoint Presentation</vt:lpstr>
      <vt:lpstr>Conduct a scene survey </vt:lpstr>
      <vt:lpstr>Conduct a scene survey (cont.)</vt:lpstr>
      <vt:lpstr>Calling for help 999</vt:lpstr>
      <vt:lpstr>The 2222 protocol in a medical setting </vt:lpstr>
      <vt:lpstr>Primary survey</vt:lpstr>
      <vt:lpstr>Primary survey steps – DRABCD</vt:lpstr>
      <vt:lpstr>Primary survey</vt:lpstr>
      <vt:lpstr>Primary survey</vt:lpstr>
      <vt:lpstr>AVPU scale</vt:lpstr>
      <vt:lpstr>Primary survey</vt:lpstr>
      <vt:lpstr>Primary survey</vt:lpstr>
      <vt:lpstr>Primary survey</vt:lpstr>
      <vt:lpstr>Primary survey</vt:lpstr>
      <vt:lpstr>Primary survey – practical demonstration</vt:lpstr>
      <vt:lpstr>How much do you know?​</vt:lpstr>
      <vt:lpstr>How much do you know?​</vt:lpstr>
      <vt:lpstr>PowerPoint Presentation</vt:lpstr>
      <vt:lpstr>What is cardiopulmonary resuscitation (CPR)?</vt:lpstr>
      <vt:lpstr>When you should administer CPR</vt:lpstr>
      <vt:lpstr>Recognising an unresponsive casualty</vt:lpstr>
      <vt:lpstr>Recognising agonal breathing</vt:lpstr>
      <vt:lpstr>Normal vs. agonal breathing the key differences</vt:lpstr>
      <vt:lpstr>CPR - chest compressions</vt:lpstr>
      <vt:lpstr>PowerPoint Presentation</vt:lpstr>
      <vt:lpstr>Airway maintenance</vt:lpstr>
      <vt:lpstr>Barrier devices</vt:lpstr>
      <vt:lpstr>Minimising infection</vt:lpstr>
      <vt:lpstr>CPR – adult</vt:lpstr>
      <vt:lpstr>Demonstrate CPR – adult</vt:lpstr>
      <vt:lpstr>CPR –  adult</vt:lpstr>
      <vt:lpstr> CPR – adult (cont.) </vt:lpstr>
      <vt:lpstr>CPR – adult (cont.)</vt:lpstr>
      <vt:lpstr>Administering CPR (cont.)</vt:lpstr>
      <vt:lpstr>PowerPoint Presentation</vt:lpstr>
      <vt:lpstr>CPR – practical demonstration</vt:lpstr>
      <vt:lpstr>Automated external defibrillator (AED)</vt:lpstr>
      <vt:lpstr>Automated external defibrillator (AED) (cont.)</vt:lpstr>
      <vt:lpstr>Automated external defibrillator (AED) (cont.)</vt:lpstr>
      <vt:lpstr>Automated external defibrillator (AED) (cont.)</vt:lpstr>
      <vt:lpstr>Defibrillation algorithm</vt:lpstr>
      <vt:lpstr>Key factors to consider during CPR and AED use – children and infants</vt:lpstr>
      <vt:lpstr>Key factors to consider during CPR and AED use – children and infants (cont.)</vt:lpstr>
      <vt:lpstr>Key factors to consider during CPR and AED use</vt:lpstr>
      <vt:lpstr>Key factors to consider during CPR and AED use (cont.)</vt:lpstr>
      <vt:lpstr>Other considerations when administering CPR (cont.)</vt:lpstr>
      <vt:lpstr>Other considerations when administering CPR (cont.)</vt:lpstr>
      <vt:lpstr>How much do you know?​</vt:lpstr>
      <vt:lpstr>How much do you know?​</vt:lpstr>
      <vt:lpstr>PowerPoint Presentation</vt:lpstr>
      <vt:lpstr>When to use the recovery position</vt:lpstr>
      <vt:lpstr>Monitoring breathing continuously</vt:lpstr>
      <vt:lpstr>Monitoring casualty breathing </vt:lpstr>
      <vt:lpstr>Monitoring casualty breathing (cont.)</vt:lpstr>
      <vt:lpstr>Monitoring casualty breathing (cont.)</vt:lpstr>
      <vt:lpstr>Additional considerations – recovery  position</vt:lpstr>
      <vt:lpstr>The recovery position – adult</vt:lpstr>
      <vt:lpstr>The recovery position</vt:lpstr>
      <vt:lpstr>The recovery position</vt:lpstr>
      <vt:lpstr>The recovery position</vt:lpstr>
      <vt:lpstr>The recovery position</vt:lpstr>
      <vt:lpstr>The recovery position</vt:lpstr>
      <vt:lpstr>The recovery position</vt:lpstr>
      <vt:lpstr>The casualty is now in the recovery position</vt:lpstr>
      <vt:lpstr>The recovery position (adult) – practical demonstration</vt:lpstr>
      <vt:lpstr>How much do you know?​</vt:lpstr>
      <vt:lpstr>How much do you know?​</vt:lpstr>
      <vt:lpstr>            Adult Basic Life Support – Choking  </vt:lpstr>
      <vt:lpstr>PowerPoint Presentation</vt:lpstr>
      <vt:lpstr>Obstructed airway</vt:lpstr>
      <vt:lpstr>Obstructed airway (cont.)</vt:lpstr>
      <vt:lpstr>Identifying a choking casualty – mild</vt:lpstr>
      <vt:lpstr>Identifying a choking casualty – severe</vt:lpstr>
      <vt:lpstr>Back blows</vt:lpstr>
      <vt:lpstr>Abdominal thrusts</vt:lpstr>
      <vt:lpstr>Repeat</vt:lpstr>
      <vt:lpstr>Dealing with a conscious casualty – practical demonstration</vt:lpstr>
      <vt:lpstr>Dealing with an unconscious  casualty – practical demonstration</vt:lpstr>
      <vt:lpstr>How much do you know?​</vt:lpstr>
      <vt:lpstr>How much do you know?​</vt:lpstr>
      <vt:lpstr>            Adult Basic Life Support – Anaphylaxis   </vt:lpstr>
      <vt:lpstr>PowerPoint Presentation</vt:lpstr>
      <vt:lpstr>What is anaphylaxis?</vt:lpstr>
      <vt:lpstr>Recognition</vt:lpstr>
      <vt:lpstr>Treatment </vt:lpstr>
      <vt:lpstr>Adrenaline auto-injector (AAI)</vt:lpstr>
      <vt:lpstr>Using an auto-injector – practical  demonstration</vt:lpstr>
      <vt:lpstr>Using an auto-injector – practical  demonstration (cont.)</vt:lpstr>
      <vt:lpstr>How much do you know?​</vt:lpstr>
      <vt:lpstr>How much do you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Lorraine Butterfield</dc:creator>
  <cp:lastModifiedBy>Emily Morse</cp:lastModifiedBy>
  <cp:revision>2</cp:revision>
  <dcterms:created xsi:type="dcterms:W3CDTF">2025-04-10T12:58:55Z</dcterms:created>
  <dcterms:modified xsi:type="dcterms:W3CDTF">2025-09-05T08:17:59Z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0x0101008EA0A3AE0F202248B632D3E7CCB320C3</vt:lpwstr>
  </property>
  <property fmtid="{D5CDD505-2E9C-101B-9397-08002B2CF9AE}" pid="3" name="MediaServiceImageTags">
    <vt:lpwstr/>
  </property>
</Properties>
</file>