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1"/>
  </p:notesMasterIdLst>
  <p:handoutMasterIdLst>
    <p:handoutMasterId r:id="rId92"/>
  </p:handoutMasterIdLst>
  <p:sldIdLst>
    <p:sldId id="257" r:id="rId5"/>
    <p:sldId id="1667" r:id="rId6"/>
    <p:sldId id="2403" r:id="rId7"/>
    <p:sldId id="2728" r:id="rId8"/>
    <p:sldId id="2735" r:id="rId9"/>
    <p:sldId id="2729" r:id="rId10"/>
    <p:sldId id="2781" r:id="rId11"/>
    <p:sldId id="2731" r:id="rId12"/>
    <p:sldId id="270" r:id="rId13"/>
    <p:sldId id="265" r:id="rId14"/>
    <p:sldId id="266" r:id="rId15"/>
    <p:sldId id="2782" r:id="rId16"/>
    <p:sldId id="2732" r:id="rId17"/>
    <p:sldId id="2783" r:id="rId18"/>
    <p:sldId id="2733" r:id="rId19"/>
    <p:sldId id="2793" r:id="rId20"/>
    <p:sldId id="2794" r:id="rId21"/>
    <p:sldId id="2795" r:id="rId22"/>
    <p:sldId id="2734" r:id="rId23"/>
    <p:sldId id="2736" r:id="rId24"/>
    <p:sldId id="258" r:id="rId25"/>
    <p:sldId id="259" r:id="rId26"/>
    <p:sldId id="2785" r:id="rId27"/>
    <p:sldId id="260" r:id="rId28"/>
    <p:sldId id="261" r:id="rId29"/>
    <p:sldId id="262" r:id="rId30"/>
    <p:sldId id="263" r:id="rId31"/>
    <p:sldId id="2790" r:id="rId32"/>
    <p:sldId id="2791" r:id="rId33"/>
    <p:sldId id="2797" r:id="rId34"/>
    <p:sldId id="2776" r:id="rId35"/>
    <p:sldId id="2737" r:id="rId36"/>
    <p:sldId id="2738" r:id="rId37"/>
    <p:sldId id="2739" r:id="rId38"/>
    <p:sldId id="2740" r:id="rId39"/>
    <p:sldId id="2741" r:id="rId40"/>
    <p:sldId id="2784" r:id="rId41"/>
    <p:sldId id="2743" r:id="rId42"/>
    <p:sldId id="2799" r:id="rId43"/>
    <p:sldId id="2800" r:id="rId44"/>
    <p:sldId id="2801" r:id="rId45"/>
    <p:sldId id="2777" r:id="rId46"/>
    <p:sldId id="2746" r:id="rId47"/>
    <p:sldId id="2747" r:id="rId48"/>
    <p:sldId id="2748" r:id="rId49"/>
    <p:sldId id="2802" r:id="rId50"/>
    <p:sldId id="2803" r:id="rId51"/>
    <p:sldId id="2804" r:id="rId52"/>
    <p:sldId id="2779" r:id="rId53"/>
    <p:sldId id="2750" r:id="rId54"/>
    <p:sldId id="2751" r:id="rId55"/>
    <p:sldId id="2752" r:id="rId56"/>
    <p:sldId id="2753" r:id="rId57"/>
    <p:sldId id="2754" r:id="rId58"/>
    <p:sldId id="2755" r:id="rId59"/>
    <p:sldId id="2756" r:id="rId60"/>
    <p:sldId id="2805" r:id="rId61"/>
    <p:sldId id="2807" r:id="rId62"/>
    <p:sldId id="2806" r:id="rId63"/>
    <p:sldId id="2778" r:id="rId64"/>
    <p:sldId id="2758" r:id="rId65"/>
    <p:sldId id="2759" r:id="rId66"/>
    <p:sldId id="2760" r:id="rId67"/>
    <p:sldId id="2761" r:id="rId68"/>
    <p:sldId id="2762" r:id="rId69"/>
    <p:sldId id="2763" r:id="rId70"/>
    <p:sldId id="2764" r:id="rId71"/>
    <p:sldId id="2765" r:id="rId72"/>
    <p:sldId id="2766" r:id="rId73"/>
    <p:sldId id="2810" r:id="rId74"/>
    <p:sldId id="2808" r:id="rId75"/>
    <p:sldId id="2809" r:id="rId76"/>
    <p:sldId id="2780" r:id="rId77"/>
    <p:sldId id="2768" r:id="rId78"/>
    <p:sldId id="2769" r:id="rId79"/>
    <p:sldId id="2770" r:id="rId80"/>
    <p:sldId id="2771" r:id="rId81"/>
    <p:sldId id="2772" r:id="rId82"/>
    <p:sldId id="2786" r:id="rId83"/>
    <p:sldId id="2773" r:id="rId84"/>
    <p:sldId id="2774" r:id="rId85"/>
    <p:sldId id="2775" r:id="rId86"/>
    <p:sldId id="2812" r:id="rId87"/>
    <p:sldId id="2811" r:id="rId88"/>
    <p:sldId id="2813" r:id="rId89"/>
    <p:sldId id="2726" r:id="rId9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4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255825-915A-8446-94AF-AD04CFB8377E}" name="Chrissie Waldram" initials="CW" userId="S::cwaldram@highfield.co.uk::4c815916-f762-4309-97c7-79f653f1c0e7" providerId="AD"/>
  <p188:author id="{03E01C26-B4CD-C7A0-8C0C-F396F2271937}" name="Abigail Leek" initials="AL" userId="S::abigailleek@highfield.co.uk::daa35d24-4e6a-417a-9c35-b4105915d144" providerId="AD"/>
  <p188:author id="{28C5CCA4-8E34-FE9F-77ED-1C92D38E9DE4}" name="Shannon Hopwood" initials="SH" userId="S::shopwood@highfield.co.uk::e81ab425-6726-400a-9f1a-7deb0a404c5e" providerId="AD"/>
  <p188:author id="{DC61CBF6-7DDC-81F2-33F3-2C9D0FAAC273}" name="Lorraine Butterfield" initials="LB" userId="S::lbutterfield@highfield.co.uk::b589a33b-8ccf-4e1d-b876-c25f8c724274" providerId="AD"/>
  <p188:author id="{150E82FC-5A4F-A402-C5D7-1AC0EBA9B050}" name="gritchie@shieldcounteruas.com" initials="gr" userId="S::urn:spo:guest#gritchie@shieldcounteruas.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D45"/>
    <a:srgbClr val="EA2925"/>
    <a:srgbClr val="FFFFFF"/>
    <a:srgbClr val="6A2E91"/>
    <a:srgbClr val="0051B7"/>
    <a:srgbClr val="007D7A"/>
    <a:srgbClr val="00B8FF"/>
    <a:srgbClr val="009BFF"/>
    <a:srgbClr val="00147B"/>
    <a:srgbClr val="00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97" d="100"/>
          <a:sy n="97" d="100"/>
        </p:scale>
        <p:origin x="180" y="72"/>
      </p:cViewPr>
      <p:guideLst>
        <p:guide orient="horz" pos="799"/>
        <p:guide pos="483"/>
      </p:guideLst>
    </p:cSldViewPr>
  </p:slideViewPr>
  <p:notesTextViewPr>
    <p:cViewPr>
      <p:scale>
        <a:sx n="1" d="1"/>
        <a:sy n="1" d="1"/>
      </p:scale>
      <p:origin x="0" y="0"/>
    </p:cViewPr>
  </p:notesTextViewPr>
  <p:sorterViewPr>
    <p:cViewPr>
      <p:scale>
        <a:sx n="100" d="100"/>
        <a:sy n="100" d="100"/>
      </p:scale>
      <p:origin x="0" y="-6912"/>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685A45-CB55-9C04-B5D3-8FF1E03DC036}"/>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54F67BB-BD48-1624-1CAB-16A07702C423}"/>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1016D76-B25C-4104-BF77-D750FBF0026C}" type="datetimeFigureOut">
              <a:rPr lang="en-GB" smtClean="0"/>
              <a:t>17/03/2025</a:t>
            </a:fld>
            <a:endParaRPr lang="en-GB"/>
          </a:p>
        </p:txBody>
      </p:sp>
      <p:sp>
        <p:nvSpPr>
          <p:cNvPr id="4" name="Footer Placeholder 3">
            <a:extLst>
              <a:ext uri="{FF2B5EF4-FFF2-40B4-BE49-F238E27FC236}">
                <a16:creationId xmlns:a16="http://schemas.microsoft.com/office/drawing/2014/main" id="{5631A56D-0AD1-F8C8-B47E-2BEA74C03C90}"/>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EDED63-446F-1106-8EF9-7D2567627C46}"/>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41DA6425-76B0-4324-9722-0461BC16AD4B}" type="slidenum">
              <a:rPr lang="en-GB" smtClean="0"/>
              <a:t>‹#›</a:t>
            </a:fld>
            <a:endParaRPr lang="en-GB"/>
          </a:p>
        </p:txBody>
      </p:sp>
    </p:spTree>
    <p:extLst>
      <p:ext uri="{BB962C8B-B14F-4D97-AF65-F5344CB8AC3E}">
        <p14:creationId xmlns:p14="http://schemas.microsoft.com/office/powerpoint/2010/main" val="6392007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A754BDC-0539-42B0-B7FD-DB5D0F545E36}" type="datetimeFigureOut">
              <a:rPr lang="en-GB" smtClean="0"/>
              <a:t>17/03/2025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11BA537-95EE-4F5E-8D82-576E9AAE8BB5}" type="slidenum">
              <a:rPr lang="en-GB" smtClean="0"/>
              <a:t>‹#›</a:t>
            </a:fld>
            <a:endParaRPr lang="en-GB"/>
          </a:p>
        </p:txBody>
      </p:sp>
    </p:spTree>
    <p:extLst>
      <p:ext uri="{BB962C8B-B14F-4D97-AF65-F5344CB8AC3E}">
        <p14:creationId xmlns:p14="http://schemas.microsoft.com/office/powerpoint/2010/main" val="158962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ltLang="en-US" sz="1300">
                <a:solidFill>
                  <a:schemeClr val="tx1"/>
                </a:solidFill>
                <a:latin typeface="Arial" panose="020B0604020202020204" pitchFamily="34" charset="0"/>
                <a:cs typeface="Arial" panose="020B0604020202020204" pitchFamily="34" charset="0"/>
              </a:rPr>
              <a:t>All rights reserved. </a:t>
            </a:r>
            <a:r>
              <a:rPr lang="en-GB" altLang="en-US" sz="1300" dirty="0">
                <a:solidFill>
                  <a:schemeClr val="tx1"/>
                </a:solidFill>
                <a:latin typeface="Arial" panose="020B0604020202020204" pitchFamily="34" charset="0"/>
                <a:cs typeface="Arial" panose="020B0604020202020204" pitchFamily="34" charset="0"/>
              </a:rPr>
              <a:t>No part of this product may be reproduced, stored in a retrieval system, or transmitted in any form or by any means, including electronic, photocopying, recording or other commissioner wise, without the prior permission of Highfield Products Ltd. The of any unauthorised act may result in civil or criminal actions.  </a:t>
            </a:r>
          </a:p>
          <a:p>
            <a:endParaRPr lang="en-GB" dirty="0">
              <a:solidFill>
                <a:schemeClr val="tx1"/>
              </a:solidFill>
            </a:endParaRPr>
          </a:p>
          <a:p>
            <a:pPr defTabSz="990478">
              <a:defRPr/>
            </a:pPr>
            <a:r>
              <a:rPr lang="en-GB" altLang="en-US" sz="1300" dirty="0">
                <a:solidFill>
                  <a:schemeClr val="tx1"/>
                </a:solidFill>
                <a:latin typeface="Arial" panose="020B0604020202020204" pitchFamily="34" charset="0"/>
                <a:cs typeface="Arial" panose="020B0604020202020204" pitchFamily="34" charset="0"/>
              </a:rPr>
              <a:t>The publisher of this product has made every effort to ensure the accuracy of the information contained in this product. However, neither the author, nor Highfield Products Ltd nor anyone involved in the creation of this publication accepts any responsibility for any inaccuracies or failure to implement correctly, however caused.</a:t>
            </a:r>
          </a:p>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1</a:t>
            </a:fld>
            <a:endParaRPr lang="en-GB"/>
          </a:p>
        </p:txBody>
      </p:sp>
    </p:spTree>
    <p:extLst>
      <p:ext uri="{BB962C8B-B14F-4D97-AF65-F5344CB8AC3E}">
        <p14:creationId xmlns:p14="http://schemas.microsoft.com/office/powerpoint/2010/main" val="53916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Provide real-world examples of UAV-related violations and their consequences.</a:t>
            </a:r>
          </a:p>
          <a:p>
            <a:endParaRPr lang="en-GB"/>
          </a:p>
          <a:p>
            <a:r>
              <a:rPr lang="en-GB"/>
              <a:t>Tutors should consider discussing the following </a:t>
            </a:r>
            <a:r>
              <a:rPr lang="en-GB" sz="1200">
                <a:effectLst/>
                <a:latin typeface="Segoe UI" panose="020B0502040204020203" pitchFamily="34" charset="0"/>
              </a:rPr>
              <a:t>laws/offences and potential punishments. </a:t>
            </a:r>
            <a:r>
              <a:rPr lang="en-GB"/>
              <a:t> </a:t>
            </a:r>
          </a:p>
          <a:p>
            <a:endParaRPr lang="en-GB"/>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a:effectLst/>
                <a:latin typeface="Segoe UI" panose="020B0502040204020203" pitchFamily="34" charset="0"/>
              </a:rPr>
              <a:t>For example, causing property damage </a:t>
            </a:r>
            <a:r>
              <a:rPr lang="en-GB" sz="1800">
                <a:effectLst/>
                <a:latin typeface="Segoe UI" panose="020B0502040204020203" pitchFamily="34" charset="0"/>
              </a:rPr>
              <a:t>- Criminal Damage Act 1971 - up to 10 years in prison</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a:effectLst/>
                <a:latin typeface="Segoe UI" panose="020B0502040204020203" pitchFamily="34" charset="0"/>
              </a:rPr>
              <a:t>Flying a drone while intoxicated </a:t>
            </a:r>
            <a:r>
              <a:rPr lang="en-GB" sz="1800">
                <a:effectLst/>
                <a:latin typeface="Segoe UI" panose="020B0502040204020203" pitchFamily="34" charset="0"/>
              </a:rPr>
              <a:t>- ANO 2016, Article 240 - a fine or up to 2 years in prison</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a:effectLst/>
                <a:latin typeface="Segoe UI" panose="020B0502040204020203" pitchFamily="34" charset="0"/>
              </a:rPr>
              <a:t>Using a drone for harassment or stalking </a:t>
            </a:r>
            <a:r>
              <a:rPr lang="en-GB" sz="1800">
                <a:effectLst/>
                <a:latin typeface="Segoe UI" panose="020B0502040204020203" pitchFamily="34" charset="0"/>
              </a:rPr>
              <a:t>- Protection from Harassment Act 1997 - up to 5 years in prison</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a:effectLst/>
                <a:latin typeface="Segoe UI" panose="020B0502040204020203" pitchFamily="34" charset="0"/>
              </a:rPr>
              <a:t>Flying above 400ft or within restricted areas </a:t>
            </a:r>
            <a:r>
              <a:rPr lang="en-GB" sz="1800">
                <a:effectLst/>
                <a:latin typeface="Segoe UI" panose="020B0502040204020203" pitchFamily="34" charset="0"/>
              </a:rPr>
              <a:t>- ANO 2016, Article 94 A -Unlimited fine or up to 5 years in prison if endangering an aircraft</a:t>
            </a:r>
            <a:endParaRPr lang="en-GB" sz="18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B8C7A5A-1E92-46C8-A5E8-977E99870E18}" type="slidenum">
              <a:rPr lang="en-GB" smtClean="0"/>
              <a:t>10</a:t>
            </a:fld>
            <a:endParaRPr lang="en-GB"/>
          </a:p>
        </p:txBody>
      </p:sp>
    </p:spTree>
    <p:extLst>
      <p:ext uri="{BB962C8B-B14F-4D97-AF65-F5344CB8AC3E}">
        <p14:creationId xmlns:p14="http://schemas.microsoft.com/office/powerpoint/2010/main" val="295091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how different airspace restrictions impact UAV flight planning.</a:t>
            </a:r>
          </a:p>
        </p:txBody>
      </p:sp>
      <p:sp>
        <p:nvSpPr>
          <p:cNvPr id="4" name="Slide Number Placeholder 3"/>
          <p:cNvSpPr>
            <a:spLocks noGrp="1"/>
          </p:cNvSpPr>
          <p:nvPr>
            <p:ph type="sldNum" sz="quarter" idx="5"/>
          </p:nvPr>
        </p:nvSpPr>
        <p:spPr/>
        <p:txBody>
          <a:bodyPr/>
          <a:lstStyle/>
          <a:p>
            <a:fld id="{4B8C7A5A-1E92-46C8-A5E8-977E99870E18}" type="slidenum">
              <a:rPr lang="en-GB" smtClean="0"/>
              <a:t>11</a:t>
            </a:fld>
            <a:endParaRPr lang="en-GB"/>
          </a:p>
        </p:txBody>
      </p:sp>
    </p:spTree>
    <p:extLst>
      <p:ext uri="{BB962C8B-B14F-4D97-AF65-F5344CB8AC3E}">
        <p14:creationId xmlns:p14="http://schemas.microsoft.com/office/powerpoint/2010/main" val="2629130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18A95-4384-BE28-07B6-42C040C3C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92BA3-3AED-0750-0FAC-C9638292D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8C005-B3E7-1B89-981E-097E28C42A4D}"/>
              </a:ext>
            </a:extLst>
          </p:cNvPr>
          <p:cNvSpPr>
            <a:spLocks noGrp="1"/>
          </p:cNvSpPr>
          <p:nvPr>
            <p:ph type="body" idx="1"/>
          </p:nvPr>
        </p:nvSpPr>
        <p:spPr/>
        <p:txBody>
          <a:bodyPr/>
          <a:lstStyle/>
          <a:p>
            <a:r>
              <a:rPr lang="en-GB"/>
              <a:t>Discuss how different airspace restrictions impact UAV flight planning.</a:t>
            </a:r>
          </a:p>
        </p:txBody>
      </p:sp>
      <p:sp>
        <p:nvSpPr>
          <p:cNvPr id="4" name="Slide Number Placeholder 3">
            <a:extLst>
              <a:ext uri="{FF2B5EF4-FFF2-40B4-BE49-F238E27FC236}">
                <a16:creationId xmlns:a16="http://schemas.microsoft.com/office/drawing/2014/main" id="{A4C60559-4B94-BB4B-63B4-E78C12ED76A0}"/>
              </a:ext>
            </a:extLst>
          </p:cNvPr>
          <p:cNvSpPr>
            <a:spLocks noGrp="1"/>
          </p:cNvSpPr>
          <p:nvPr>
            <p:ph type="sldNum" sz="quarter" idx="5"/>
          </p:nvPr>
        </p:nvSpPr>
        <p:spPr/>
        <p:txBody>
          <a:bodyPr/>
          <a:lstStyle/>
          <a:p>
            <a:fld id="{4B8C7A5A-1E92-46C8-A5E8-977E99870E18}" type="slidenum">
              <a:rPr lang="en-GB" smtClean="0"/>
              <a:t>12</a:t>
            </a:fld>
            <a:endParaRPr lang="en-GB"/>
          </a:p>
        </p:txBody>
      </p:sp>
    </p:spTree>
    <p:extLst>
      <p:ext uri="{BB962C8B-B14F-4D97-AF65-F5344CB8AC3E}">
        <p14:creationId xmlns:p14="http://schemas.microsoft.com/office/powerpoint/2010/main" val="919552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how these 3 key components interact to ensure safe and effective UAV operations.</a:t>
            </a:r>
          </a:p>
        </p:txBody>
      </p:sp>
      <p:sp>
        <p:nvSpPr>
          <p:cNvPr id="4" name="Slide Number Placeholder 3"/>
          <p:cNvSpPr>
            <a:spLocks noGrp="1"/>
          </p:cNvSpPr>
          <p:nvPr>
            <p:ph type="sldNum" sz="quarter" idx="5"/>
          </p:nvPr>
        </p:nvSpPr>
        <p:spPr/>
        <p:txBody>
          <a:bodyPr/>
          <a:lstStyle/>
          <a:p>
            <a:fld id="{4B8C7A5A-1E92-46C8-A5E8-977E99870E18}" type="slidenum">
              <a:rPr lang="en-GB" smtClean="0"/>
              <a:t>13</a:t>
            </a:fld>
            <a:endParaRPr lang="en-GB"/>
          </a:p>
        </p:txBody>
      </p:sp>
    </p:spTree>
    <p:extLst>
      <p:ext uri="{BB962C8B-B14F-4D97-AF65-F5344CB8AC3E}">
        <p14:creationId xmlns:p14="http://schemas.microsoft.com/office/powerpoint/2010/main" val="50790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30AF1-9FC0-1CC3-69BA-BB878AAA8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C8F80-46D1-3CAE-CE5D-2ADD6A28E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63F05-22B9-9FAA-6E60-25B82BCAC125}"/>
              </a:ext>
            </a:extLst>
          </p:cNvPr>
          <p:cNvSpPr>
            <a:spLocks noGrp="1"/>
          </p:cNvSpPr>
          <p:nvPr>
            <p:ph type="body" idx="1"/>
          </p:nvPr>
        </p:nvSpPr>
        <p:spPr/>
        <p:txBody>
          <a:bodyPr/>
          <a:lstStyle/>
          <a:p>
            <a:r>
              <a:rPr lang="en-GB"/>
              <a:t>Clarify the role of the CAA in governing UAV operations and maintaining safety standards.</a:t>
            </a:r>
          </a:p>
        </p:txBody>
      </p:sp>
      <p:sp>
        <p:nvSpPr>
          <p:cNvPr id="4" name="Slide Number Placeholder 3">
            <a:extLst>
              <a:ext uri="{FF2B5EF4-FFF2-40B4-BE49-F238E27FC236}">
                <a16:creationId xmlns:a16="http://schemas.microsoft.com/office/drawing/2014/main" id="{F14A65DB-3E52-DF76-87A4-EC20A49AF755}"/>
              </a:ext>
            </a:extLst>
          </p:cNvPr>
          <p:cNvSpPr>
            <a:spLocks noGrp="1"/>
          </p:cNvSpPr>
          <p:nvPr>
            <p:ph type="sldNum" sz="quarter" idx="5"/>
          </p:nvPr>
        </p:nvSpPr>
        <p:spPr/>
        <p:txBody>
          <a:bodyPr/>
          <a:lstStyle/>
          <a:p>
            <a:fld id="{4B8C7A5A-1E92-46C8-A5E8-977E99870E18}" type="slidenum">
              <a:rPr lang="en-GB" smtClean="0"/>
              <a:t>14</a:t>
            </a:fld>
            <a:endParaRPr lang="en-GB"/>
          </a:p>
        </p:txBody>
      </p:sp>
    </p:spTree>
    <p:extLst>
      <p:ext uri="{BB962C8B-B14F-4D97-AF65-F5344CB8AC3E}">
        <p14:creationId xmlns:p14="http://schemas.microsoft.com/office/powerpoint/2010/main" val="415972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Clarify the role of the CAA in governing UAV operations and maintaining safety standards.</a:t>
            </a:r>
          </a:p>
        </p:txBody>
      </p:sp>
      <p:sp>
        <p:nvSpPr>
          <p:cNvPr id="4" name="Slide Number Placeholder 3"/>
          <p:cNvSpPr>
            <a:spLocks noGrp="1"/>
          </p:cNvSpPr>
          <p:nvPr>
            <p:ph type="sldNum" sz="quarter" idx="5"/>
          </p:nvPr>
        </p:nvSpPr>
        <p:spPr/>
        <p:txBody>
          <a:bodyPr/>
          <a:lstStyle/>
          <a:p>
            <a:fld id="{4B8C7A5A-1E92-46C8-A5E8-977E99870E18}" type="slidenum">
              <a:rPr lang="en-GB" smtClean="0"/>
              <a:t>15</a:t>
            </a:fld>
            <a:endParaRPr lang="en-GB"/>
          </a:p>
        </p:txBody>
      </p:sp>
    </p:spTree>
    <p:extLst>
      <p:ext uri="{BB962C8B-B14F-4D97-AF65-F5344CB8AC3E}">
        <p14:creationId xmlns:p14="http://schemas.microsoft.com/office/powerpoint/2010/main" val="307939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57ECE-6D83-317B-80CB-EEE33383F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E2BE9-B9C2-DD0F-7858-1AB9C694F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90840-AD3C-E567-8B35-D0D387D2EFEB}"/>
              </a:ext>
            </a:extLst>
          </p:cNvPr>
          <p:cNvSpPr>
            <a:spLocks noGrp="1"/>
          </p:cNvSpPr>
          <p:nvPr>
            <p:ph type="body" idx="1"/>
          </p:nvPr>
        </p:nvSpPr>
        <p:spPr/>
        <p:txBody>
          <a:bodyPr/>
          <a:lstStyle/>
          <a:p>
            <a:r>
              <a:rPr lang="en-GB" b="1" dirty="0"/>
              <a:t>Class exercise</a:t>
            </a:r>
          </a:p>
          <a:p>
            <a:r>
              <a:rPr lang="en-GB" b="0" dirty="0"/>
              <a:t>The correct answer is C.</a:t>
            </a:r>
          </a:p>
        </p:txBody>
      </p:sp>
      <p:sp>
        <p:nvSpPr>
          <p:cNvPr id="4" name="Slide Number Placeholder 3">
            <a:extLst>
              <a:ext uri="{FF2B5EF4-FFF2-40B4-BE49-F238E27FC236}">
                <a16:creationId xmlns:a16="http://schemas.microsoft.com/office/drawing/2014/main" id="{DA071514-BD32-134E-F7C3-B7C1E5FF03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40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C2A7B-DB64-949E-1303-E6EB4927A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4C7C7-DE18-5F47-CB80-365E5FEF3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F6510-A1BF-51C5-BD86-BDB9A996FF4E}"/>
              </a:ext>
            </a:extLst>
          </p:cNvPr>
          <p:cNvSpPr>
            <a:spLocks noGrp="1"/>
          </p:cNvSpPr>
          <p:nvPr>
            <p:ph type="body" idx="1"/>
          </p:nvPr>
        </p:nvSpPr>
        <p:spPr/>
        <p:txBody>
          <a:bodyPr/>
          <a:lstStyle/>
          <a:p>
            <a:r>
              <a:rPr lang="en-GB" b="1" dirty="0"/>
              <a:t>Class exercise</a:t>
            </a:r>
          </a:p>
          <a:p>
            <a:r>
              <a:rPr lang="en-GB" b="0" dirty="0"/>
              <a:t>The correct answer is C.</a:t>
            </a:r>
          </a:p>
          <a:p>
            <a:endParaRPr lang="en-GB" dirty="0"/>
          </a:p>
        </p:txBody>
      </p:sp>
      <p:sp>
        <p:nvSpPr>
          <p:cNvPr id="4" name="Slide Number Placeholder 3">
            <a:extLst>
              <a:ext uri="{FF2B5EF4-FFF2-40B4-BE49-F238E27FC236}">
                <a16:creationId xmlns:a16="http://schemas.microsoft.com/office/drawing/2014/main" id="{BF2AAD57-4B92-19E0-4DC5-84A5A62FD5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272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45E2-57F9-8DB1-D44F-BAFAB2A66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3CCA1-C8DD-58F8-2221-D80F7A977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6DDF3-BE8C-4389-1519-870D990A4A0C}"/>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56493398-8CF8-EA51-41B0-514ACB8B65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54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F7FC9-0BB0-3665-1F06-AD950CEC4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82B48-A52E-CD7D-E8DC-E77B2B06B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6236A-C9AC-8B70-7D0C-FBE9F260663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704A657-B217-9362-D847-A2E1B6DD7C74}"/>
              </a:ext>
            </a:extLst>
          </p:cNvPr>
          <p:cNvSpPr>
            <a:spLocks noGrp="1"/>
          </p:cNvSpPr>
          <p:nvPr>
            <p:ph type="sldNum" sz="quarter" idx="5"/>
          </p:nvPr>
        </p:nvSpPr>
        <p:spPr/>
        <p:txBody>
          <a:bodyPr/>
          <a:lstStyle/>
          <a:p>
            <a:fld id="{511BA537-95EE-4F5E-8D82-576E9AAE8BB5}" type="slidenum">
              <a:rPr lang="en-GB" smtClean="0"/>
              <a:t>19</a:t>
            </a:fld>
            <a:endParaRPr lang="en-GB"/>
          </a:p>
        </p:txBody>
      </p:sp>
    </p:spTree>
    <p:extLst>
      <p:ext uri="{BB962C8B-B14F-4D97-AF65-F5344CB8AC3E}">
        <p14:creationId xmlns:p14="http://schemas.microsoft.com/office/powerpoint/2010/main" val="58999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Introduction</a:t>
            </a:r>
          </a:p>
          <a:p>
            <a:r>
              <a:rPr lang="en-US"/>
              <a:t>The objective of this section is to outline the content and flow of the course and to introduce course activities and assessment methods. </a:t>
            </a:r>
          </a:p>
          <a:p>
            <a:endParaRPr lang="en-US"/>
          </a:p>
          <a:p>
            <a:r>
              <a:rPr lang="en-GB" altLang="en-US"/>
              <a:t>Suggested total time for introductions to the group and course content etc. is approximately 30 minutes (where a subject related icebreaker is included).</a:t>
            </a:r>
            <a:endParaRPr lang="en-GB" altLang="en-US">
              <a:ea typeface="Calibri"/>
              <a:cs typeface="Calibri"/>
            </a:endParaRPr>
          </a:p>
          <a:p>
            <a:endParaRPr lang="en-GB" altLang="en-US"/>
          </a:p>
          <a:p>
            <a:pPr marL="170003" indent="-170003">
              <a:buFont typeface="Arial" panose="020B0604020202020204" pitchFamily="34" charset="0"/>
              <a:buChar char="•"/>
            </a:pPr>
            <a:r>
              <a:rPr lang="en-GB" altLang="en-US"/>
              <a:t>Welcome learners – introduce yourself. Explain domestic arrangements, emergency evacuation procedures, refreshments, security and toilet location.</a:t>
            </a:r>
          </a:p>
          <a:p>
            <a:pPr marL="170003" indent="-170003">
              <a:buFont typeface="Arial" panose="020B0604020202020204" pitchFamily="34" charset="0"/>
              <a:buChar char="•"/>
            </a:pPr>
            <a:r>
              <a:rPr lang="en-GB" altLang="en-US"/>
              <a:t>Ask learners to switch off mobile phones, etc.</a:t>
            </a:r>
          </a:p>
          <a:p>
            <a:pPr marL="170003" indent="-170003">
              <a:buFont typeface="Arial" panose="020B0604020202020204" pitchFamily="34" charset="0"/>
              <a:buChar char="•"/>
            </a:pPr>
            <a:r>
              <a:rPr lang="en-GB" altLang="en-US"/>
              <a:t>Provide a short overview of the course and its purpose.</a:t>
            </a:r>
          </a:p>
          <a:p>
            <a:pPr marL="170003" indent="-170003">
              <a:buFont typeface="Arial" panose="020B0604020202020204" pitchFamily="34" charset="0"/>
              <a:buChar char="•"/>
            </a:pPr>
            <a:r>
              <a:rPr lang="en-GB" altLang="en-US"/>
              <a:t>Encourage participation by asking learners to write their names on badges/stickers or display in front of them. </a:t>
            </a:r>
          </a:p>
          <a:p>
            <a:pPr marL="170003" indent="-170003">
              <a:buFont typeface="Arial" panose="020B0604020202020204" pitchFamily="34" charset="0"/>
              <a:buChar char="•"/>
            </a:pPr>
            <a:r>
              <a:rPr lang="en-GB" altLang="en-US"/>
              <a:t>Refer to the recommended course book and explain the handouts and how they will be used throughout the course. </a:t>
            </a:r>
          </a:p>
          <a:p>
            <a:pPr marL="170003" indent="-170003">
              <a:buFont typeface="Arial" panose="020B0604020202020204" pitchFamily="34" charset="0"/>
              <a:buChar char="•"/>
            </a:pPr>
            <a:r>
              <a:rPr lang="en-GB" altLang="en-US"/>
              <a:t>Discuss how you will use group exercises</a:t>
            </a:r>
            <a:r>
              <a:rPr lang="en-GB" altLang="en-US" baseline="0"/>
              <a:t> etc.</a:t>
            </a:r>
            <a:endParaRPr lang="en-GB" altLang="en-US"/>
          </a:p>
          <a:p>
            <a:pPr marL="170003" indent="-170003">
              <a:buFont typeface="Arial" panose="020B0604020202020204" pitchFamily="34" charset="0"/>
              <a:buChar char="•"/>
            </a:pPr>
            <a:r>
              <a:rPr lang="en-GB" altLang="en-US"/>
              <a:t>It is important that learners are made aware of general housekeeping and safety matters. </a:t>
            </a:r>
          </a:p>
          <a:p>
            <a:pPr marL="170003" indent="-170003">
              <a:buFont typeface="Arial" panose="020B0604020202020204" pitchFamily="34" charset="0"/>
              <a:buChar char="•"/>
            </a:pPr>
            <a:r>
              <a:rPr lang="en-GB" altLang="en-US"/>
              <a:t>This is also an ideal time to establish any ground rules with regards to learners and your own expectations, expected involvement and information regarding home study.</a:t>
            </a:r>
          </a:p>
          <a:p>
            <a:pPr marL="170003" indent="-170003">
              <a:buFont typeface="Arial" panose="020B0604020202020204" pitchFamily="34" charset="0"/>
              <a:buChar char="•"/>
            </a:pPr>
            <a:r>
              <a:rPr lang="en-GB" altLang="en-US"/>
              <a:t>You could also take this opportunity to briefly outline the examination procedures relating to the awarding body being used.</a:t>
            </a:r>
          </a:p>
          <a:p>
            <a:endParaRPr lang="en-US"/>
          </a:p>
          <a:p>
            <a:r>
              <a:rPr lang="en-US"/>
              <a:t>Learners may have received very little information about the course so a short overview will be useful.</a:t>
            </a:r>
            <a:endParaRPr lang="en-US">
              <a:ea typeface="Calibri"/>
              <a:cs typeface="Calibri"/>
            </a:endParaRPr>
          </a:p>
          <a:p>
            <a:endParaRPr lang="en-US"/>
          </a:p>
          <a:p>
            <a:r>
              <a:rPr lang="en-US"/>
              <a:t>The next slides refer to the course materials and how they will be used through the course.</a:t>
            </a:r>
          </a:p>
          <a:p>
            <a:pPr marL="0" indent="0">
              <a:buFont typeface="Arial" panose="020B0604020202020204" pitchFamily="34" charset="0"/>
              <a:buNone/>
            </a:pPr>
            <a:endParaRPr lang="en-GB"/>
          </a:p>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2E636D-FFBC-4E43-AD87-AB0619E95754}"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20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which type the learner thinks is most useful for deliveries.</a:t>
            </a:r>
          </a:p>
        </p:txBody>
      </p:sp>
      <p:sp>
        <p:nvSpPr>
          <p:cNvPr id="4" name="Slide Number Placeholder 3"/>
          <p:cNvSpPr>
            <a:spLocks noGrp="1"/>
          </p:cNvSpPr>
          <p:nvPr>
            <p:ph type="sldNum" sz="quarter" idx="5"/>
          </p:nvPr>
        </p:nvSpPr>
        <p:spPr/>
        <p:txBody>
          <a:bodyPr/>
          <a:lstStyle/>
          <a:p>
            <a:fld id="{008D5E3D-1A25-4E3E-B8E2-4F0731CF0C67}" type="slidenum">
              <a:rPr lang="en-GB" smtClean="0"/>
              <a:t>20</a:t>
            </a:fld>
            <a:endParaRPr lang="en-GB"/>
          </a:p>
        </p:txBody>
      </p:sp>
    </p:spTree>
    <p:extLst>
      <p:ext uri="{BB962C8B-B14F-4D97-AF65-F5344CB8AC3E}">
        <p14:creationId xmlns:p14="http://schemas.microsoft.com/office/powerpoint/2010/main" val="431202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t>Discuss why is it important to understand UAS terminology.</a:t>
            </a:r>
          </a:p>
        </p:txBody>
      </p:sp>
      <p:sp>
        <p:nvSpPr>
          <p:cNvPr id="4" name="Slide Number Placeholder 3"/>
          <p:cNvSpPr>
            <a:spLocks noGrp="1"/>
          </p:cNvSpPr>
          <p:nvPr>
            <p:ph type="sldNum" sz="quarter" idx="5"/>
          </p:nvPr>
        </p:nvSpPr>
        <p:spPr/>
        <p:txBody>
          <a:bodyPr/>
          <a:lstStyle/>
          <a:p>
            <a:fld id="{008D5E3D-1A25-4E3E-B8E2-4F0731CF0C67}" type="slidenum">
              <a:rPr lang="en-GB" smtClean="0"/>
              <a:t>21</a:t>
            </a:fld>
            <a:endParaRPr lang="en-GB"/>
          </a:p>
        </p:txBody>
      </p:sp>
    </p:spTree>
    <p:extLst>
      <p:ext uri="{BB962C8B-B14F-4D97-AF65-F5344CB8AC3E}">
        <p14:creationId xmlns:p14="http://schemas.microsoft.com/office/powerpoint/2010/main" val="902380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8D5E3D-1A25-4E3E-B8E2-4F0731CF0C67}" type="slidenum">
              <a:rPr lang="en-GB" smtClean="0"/>
              <a:t>22</a:t>
            </a:fld>
            <a:endParaRPr lang="en-GB"/>
          </a:p>
        </p:txBody>
      </p:sp>
    </p:spTree>
    <p:extLst>
      <p:ext uri="{BB962C8B-B14F-4D97-AF65-F5344CB8AC3E}">
        <p14:creationId xmlns:p14="http://schemas.microsoft.com/office/powerpoint/2010/main" val="124247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3E02B-261C-2604-13F3-B6740CEB4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54E5A-E925-3DE7-ABB5-A81C372BA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67EE9-0336-D6F7-7D43-77AB76B4676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21C0BCE-E02D-A71C-2758-D253076A2E77}"/>
              </a:ext>
            </a:extLst>
          </p:cNvPr>
          <p:cNvSpPr>
            <a:spLocks noGrp="1"/>
          </p:cNvSpPr>
          <p:nvPr>
            <p:ph type="sldNum" sz="quarter" idx="5"/>
          </p:nvPr>
        </p:nvSpPr>
        <p:spPr/>
        <p:txBody>
          <a:bodyPr/>
          <a:lstStyle/>
          <a:p>
            <a:fld id="{008D5E3D-1A25-4E3E-B8E2-4F0731CF0C67}" type="slidenum">
              <a:rPr lang="en-GB" smtClean="0"/>
              <a:t>23</a:t>
            </a:fld>
            <a:endParaRPr lang="en-GB"/>
          </a:p>
        </p:txBody>
      </p:sp>
    </p:spTree>
    <p:extLst>
      <p:ext uri="{BB962C8B-B14F-4D97-AF65-F5344CB8AC3E}">
        <p14:creationId xmlns:p14="http://schemas.microsoft.com/office/powerpoint/2010/main" val="1188679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the characteristics that matter most for military drones. </a:t>
            </a:r>
          </a:p>
        </p:txBody>
      </p:sp>
      <p:sp>
        <p:nvSpPr>
          <p:cNvPr id="4" name="Slide Number Placeholder 3"/>
          <p:cNvSpPr>
            <a:spLocks noGrp="1"/>
          </p:cNvSpPr>
          <p:nvPr>
            <p:ph type="sldNum" sz="quarter" idx="5"/>
          </p:nvPr>
        </p:nvSpPr>
        <p:spPr/>
        <p:txBody>
          <a:bodyPr/>
          <a:lstStyle/>
          <a:p>
            <a:fld id="{008D5E3D-1A25-4E3E-B8E2-4F0731CF0C67}" type="slidenum">
              <a:rPr lang="en-GB" smtClean="0"/>
              <a:t>24</a:t>
            </a:fld>
            <a:endParaRPr lang="en-GB"/>
          </a:p>
        </p:txBody>
      </p:sp>
    </p:spTree>
    <p:extLst>
      <p:ext uri="{BB962C8B-B14F-4D97-AF65-F5344CB8AC3E}">
        <p14:creationId xmlns:p14="http://schemas.microsoft.com/office/powerpoint/2010/main" val="956689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Tutors to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The reason why understanding characteristics is so important is because it offers the security guard an idea of what intent the operator has, what the drone is capable of, what it may be used for and what limitations it may have, allowing them to make an informed and well-proportioned judgment and response.</a:t>
            </a:r>
            <a:endParaRPr lang="en-GB" sz="1800">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008D5E3D-1A25-4E3E-B8E2-4F0731CF0C67}" type="slidenum">
              <a:rPr lang="en-GB" smtClean="0"/>
              <a:t>25</a:t>
            </a:fld>
            <a:endParaRPr lang="en-GB"/>
          </a:p>
        </p:txBody>
      </p:sp>
    </p:spTree>
    <p:extLst>
      <p:ext uri="{BB962C8B-B14F-4D97-AF65-F5344CB8AC3E}">
        <p14:creationId xmlns:p14="http://schemas.microsoft.com/office/powerpoint/2010/main" val="1693281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how can drone misuse be controlled.</a:t>
            </a:r>
          </a:p>
        </p:txBody>
      </p:sp>
      <p:sp>
        <p:nvSpPr>
          <p:cNvPr id="4" name="Slide Number Placeholder 3"/>
          <p:cNvSpPr>
            <a:spLocks noGrp="1"/>
          </p:cNvSpPr>
          <p:nvPr>
            <p:ph type="sldNum" sz="quarter" idx="5"/>
          </p:nvPr>
        </p:nvSpPr>
        <p:spPr/>
        <p:txBody>
          <a:bodyPr/>
          <a:lstStyle/>
          <a:p>
            <a:fld id="{008D5E3D-1A25-4E3E-B8E2-4F0731CF0C67}" type="slidenum">
              <a:rPr lang="en-GB" smtClean="0"/>
              <a:t>26</a:t>
            </a:fld>
            <a:endParaRPr lang="en-GB"/>
          </a:p>
        </p:txBody>
      </p:sp>
    </p:spTree>
    <p:extLst>
      <p:ext uri="{BB962C8B-B14F-4D97-AF65-F5344CB8AC3E}">
        <p14:creationId xmlns:p14="http://schemas.microsoft.com/office/powerpoint/2010/main" val="1055686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8D5E3D-1A25-4E3E-B8E2-4F0731CF0C67}" type="slidenum">
              <a:rPr lang="en-GB" smtClean="0"/>
              <a:t>27</a:t>
            </a:fld>
            <a:endParaRPr lang="en-GB"/>
          </a:p>
        </p:txBody>
      </p:sp>
    </p:spTree>
    <p:extLst>
      <p:ext uri="{BB962C8B-B14F-4D97-AF65-F5344CB8AC3E}">
        <p14:creationId xmlns:p14="http://schemas.microsoft.com/office/powerpoint/2010/main" val="194573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28EB-3A1F-7061-51EB-D208F7422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6450E-7FAB-9B92-FA22-EC1F1802B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9EDAB-4DA4-544A-E46C-3456DCCCCF46}"/>
              </a:ext>
            </a:extLst>
          </p:cNvPr>
          <p:cNvSpPr>
            <a:spLocks noGrp="1"/>
          </p:cNvSpPr>
          <p:nvPr>
            <p:ph type="body" idx="1"/>
          </p:nvPr>
        </p:nvSpPr>
        <p:spPr/>
        <p:txBody>
          <a:bodyPr/>
          <a:lstStyle/>
          <a:p>
            <a:r>
              <a:rPr lang="en-GB" b="1" dirty="0"/>
              <a:t>Class exercise</a:t>
            </a:r>
          </a:p>
          <a:p>
            <a:r>
              <a:rPr lang="en-GB" b="0" dirty="0"/>
              <a:t>The correct answer is C.</a:t>
            </a:r>
          </a:p>
        </p:txBody>
      </p:sp>
      <p:sp>
        <p:nvSpPr>
          <p:cNvPr id="4" name="Slide Number Placeholder 3">
            <a:extLst>
              <a:ext uri="{FF2B5EF4-FFF2-40B4-BE49-F238E27FC236}">
                <a16:creationId xmlns:a16="http://schemas.microsoft.com/office/drawing/2014/main" id="{E1F1703F-AB40-5AC3-910A-3FCB06E87C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673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29</a:t>
            </a:fld>
            <a:endParaRPr lang="en-GB"/>
          </a:p>
        </p:txBody>
      </p:sp>
    </p:spTree>
    <p:extLst>
      <p:ext uri="{BB962C8B-B14F-4D97-AF65-F5344CB8AC3E}">
        <p14:creationId xmlns:p14="http://schemas.microsoft.com/office/powerpoint/2010/main" val="34678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0E476-8FDA-3B88-6BE1-AA680D8FB0F6}"/>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4B9B5DC-A31D-58D0-825E-F1956936419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695AB7E-1D25-C0C6-C4A4-61C7F128A3D7}"/>
              </a:ext>
            </a:extLst>
          </p:cNvPr>
          <p:cNvSpPr>
            <a:spLocks noGrp="1"/>
          </p:cNvSpPr>
          <p:nvPr>
            <p:ph type="body" idx="1"/>
          </p:nvPr>
        </p:nvSpPr>
        <p:spPr>
          <a:ln/>
        </p:spPr>
        <p:txBody>
          <a:bodyPr/>
          <a:lstStyle/>
          <a:p>
            <a:pPr>
              <a:defRPr/>
            </a:pPr>
            <a:endParaRPr lang="en-US" altLang="en-US"/>
          </a:p>
        </p:txBody>
      </p:sp>
    </p:spTree>
    <p:extLst>
      <p:ext uri="{BB962C8B-B14F-4D97-AF65-F5344CB8AC3E}">
        <p14:creationId xmlns:p14="http://schemas.microsoft.com/office/powerpoint/2010/main" val="3556044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F9FF4-219D-7BEF-C2ED-0FF35143E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033EE-DAC1-FA05-4026-CAFADF708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EB076-B959-41AE-F9BC-C499718A1C22}"/>
              </a:ext>
            </a:extLst>
          </p:cNvPr>
          <p:cNvSpPr>
            <a:spLocks noGrp="1"/>
          </p:cNvSpPr>
          <p:nvPr>
            <p:ph type="body" idx="1"/>
          </p:nvPr>
        </p:nvSpPr>
        <p:spPr/>
        <p:txBody>
          <a:bodyPr/>
          <a:lstStyle/>
          <a:p>
            <a:r>
              <a:rPr lang="en-GB" b="1" dirty="0"/>
              <a:t>Class exercise</a:t>
            </a:r>
          </a:p>
          <a:p>
            <a:r>
              <a:rPr lang="en-GB" b="0" dirty="0"/>
              <a:t>The correct answer is C.</a:t>
            </a:r>
          </a:p>
        </p:txBody>
      </p:sp>
      <p:sp>
        <p:nvSpPr>
          <p:cNvPr id="4" name="Slide Number Placeholder 3">
            <a:extLst>
              <a:ext uri="{FF2B5EF4-FFF2-40B4-BE49-F238E27FC236}">
                <a16:creationId xmlns:a16="http://schemas.microsoft.com/office/drawing/2014/main" id="{264AC849-7A6E-717A-9895-4562220335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087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3A5FA-B90A-A8FF-18A6-8B6CFF0CB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08C64-67F0-186E-0F99-3D69EC291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D0513-3D68-E036-8B76-13FDD2DA38C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8DAA84F-FB96-7B48-90DC-81C811732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718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that </a:t>
            </a:r>
            <a:r>
              <a:rPr lang="en-GB" b="1"/>
              <a:t>counter-unmanned aerial systems (C-UAS) </a:t>
            </a:r>
            <a:r>
              <a:rPr lang="en-GB"/>
              <a:t>exist to prevent the unauthorised use of drones in sensitive areas. Highlight that this session will cover key counter-drone measures, their technologies, methods of deterrence, strategic elements and impacts. Encourage learners to share their own experiences or concerns about drone security.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6953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1775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Tutors should explain the following. </a:t>
            </a:r>
          </a:p>
          <a:p>
            <a:endParaRPr lang="en-GB" b="1"/>
          </a:p>
          <a:p>
            <a:r>
              <a:rPr lang="en-GB" sz="1800">
                <a:effectLst/>
                <a:latin typeface="Segoe UI" panose="020B0502040204020203" pitchFamily="34" charset="0"/>
              </a:rPr>
              <a:t>Actions a security guard cannot legally take:</a:t>
            </a:r>
          </a:p>
          <a:p>
            <a:pPr marL="172800" indent="-172800">
              <a:buFont typeface="Arial" panose="020B0604020202020204" pitchFamily="34" charset="0"/>
              <a:buChar char="•"/>
            </a:pPr>
            <a:r>
              <a:rPr lang="en-GB" sz="1800">
                <a:effectLst/>
                <a:latin typeface="Segoe UI" panose="020B0502040204020203" pitchFamily="34" charset="0"/>
              </a:rPr>
              <a:t>shoot down, damage or interfere with a drone – this is criminal damage under UK law</a:t>
            </a:r>
            <a:endParaRPr lang="en-GB" sz="1800">
              <a:effectLst/>
              <a:latin typeface="Arial" panose="020B0604020202020204" pitchFamily="34" charset="0"/>
            </a:endParaRPr>
          </a:p>
          <a:p>
            <a:pPr marL="172800" indent="-172800">
              <a:buFont typeface="Arial" panose="020B0604020202020204" pitchFamily="34" charset="0"/>
              <a:buChar char="•"/>
            </a:pPr>
            <a:r>
              <a:rPr lang="en-GB" sz="1800">
                <a:effectLst/>
                <a:latin typeface="Segoe UI" panose="020B0502040204020203" pitchFamily="34" charset="0"/>
              </a:rPr>
              <a:t>use electronic jamming or hacking – illegal under the </a:t>
            </a:r>
            <a:r>
              <a:rPr lang="en-GB" sz="1800" b="1">
                <a:effectLst/>
                <a:latin typeface="Segoe UI" panose="020B0502040204020203" pitchFamily="34" charset="0"/>
              </a:rPr>
              <a:t>Wireless Telegraphy Act 2006</a:t>
            </a:r>
            <a:endParaRPr lang="en-GB" sz="1800" b="1">
              <a:effectLst/>
              <a:latin typeface="Arial" panose="020B0604020202020204" pitchFamily="34" charset="0"/>
            </a:endParaRPr>
          </a:p>
          <a:p>
            <a:pPr marL="172800" indent="-172800">
              <a:buFont typeface="Arial" panose="020B0604020202020204" pitchFamily="34" charset="0"/>
              <a:buChar char="•"/>
            </a:pPr>
            <a:r>
              <a:rPr lang="en-GB" sz="1800">
                <a:effectLst/>
                <a:latin typeface="Segoe UI" panose="020B0502040204020203" pitchFamily="34" charset="0"/>
              </a:rPr>
              <a:t>physically capture or net a drone – unless authorised (for example law enforcement or military)</a:t>
            </a:r>
            <a:endParaRPr lang="en-GB" sz="1800">
              <a:effectLst/>
              <a:latin typeface="Arial" panose="020B0604020202020204" pitchFamily="34" charset="0"/>
            </a:endParaRPr>
          </a:p>
          <a:p>
            <a:pPr marL="172800" indent="-172800">
              <a:buFont typeface="Arial" panose="020B0604020202020204" pitchFamily="34" charset="0"/>
              <a:buChar char="•"/>
            </a:pPr>
            <a:r>
              <a:rPr lang="en-GB" sz="1800">
                <a:effectLst/>
                <a:latin typeface="Segoe UI" panose="020B0502040204020203" pitchFamily="34" charset="0"/>
              </a:rPr>
              <a:t>confiscate a drone or equipment – unless it is a direct safety risk to people on private property</a:t>
            </a:r>
            <a:endParaRPr lang="en-GB" sz="1800">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1388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Tutor to discuss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Key actions they must take include:</a:t>
            </a:r>
          </a:p>
          <a:p>
            <a:pPr marL="172800" marR="0" lvl="0" indent="-172800" algn="l" defTabSz="914400" rtl="0" eaLnBrk="1" fontAlgn="auto" latinLnBrk="0" hangingPunct="1">
              <a:lnSpc>
                <a:spcPct val="100000"/>
              </a:lnSpc>
              <a:spcBef>
                <a:spcPts val="0"/>
              </a:spcBef>
              <a:spcAft>
                <a:spcPts val="0"/>
              </a:spcAft>
              <a:buClrTx/>
              <a:buSzTx/>
              <a:buFont typeface="+mj-lt"/>
              <a:buAutoNum type="arabicPeriod"/>
              <a:tabLst/>
              <a:defRPr/>
            </a:pPr>
            <a:r>
              <a:rPr lang="en-GB" sz="1800">
                <a:effectLst/>
                <a:latin typeface="Segoe UI" panose="020B0502040204020203" pitchFamily="34" charset="0"/>
              </a:rPr>
              <a:t>Observe, gather intelligence and identify the drone type (size, speed and behaviour). Look for the operator (they may be within 1-2km for most consumer drones). Note the drone’s features (camera, payload, LED lights and markings). Record timestamps, flight paths and behaviour for evidence.</a:t>
            </a:r>
          </a:p>
          <a:p>
            <a:pPr marL="172800" marR="0" lvl="0" indent="-172800" algn="l" defTabSz="914400" rtl="0" eaLnBrk="1" fontAlgn="auto" latinLnBrk="0" hangingPunct="1">
              <a:lnSpc>
                <a:spcPct val="100000"/>
              </a:lnSpc>
              <a:spcBef>
                <a:spcPts val="0"/>
              </a:spcBef>
              <a:spcAft>
                <a:spcPts val="0"/>
              </a:spcAft>
              <a:buClrTx/>
              <a:buSzTx/>
              <a:buFont typeface="+mj-lt"/>
              <a:buAutoNum type="arabicPeriod"/>
              <a:tabLst/>
              <a:defRPr/>
            </a:pPr>
            <a:r>
              <a:rPr lang="en-GB" sz="1800">
                <a:effectLst/>
                <a:latin typeface="Segoe UI" panose="020B0502040204020203" pitchFamily="34" charset="0"/>
              </a:rPr>
              <a:t>Report to authorities, for example, the police (101 or 999 in an emergency) if the drone is being used dangerously, for crime or violating airspace laws.</a:t>
            </a:r>
            <a:endParaRPr lang="en-GB" sz="1800">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0551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4824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B4C0-6CF1-BE15-C9AE-FABDBED6F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41FFB-8A90-EC83-D47E-745961EA7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0EEC0-D952-BF23-5421-A3712CEB3E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BE71BB-1FA0-DEF5-2B39-4092749949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2683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6306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2286A-000D-44E8-063C-066E58B33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EC4A2-CE41-95D5-AAF2-2ADE2009B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73781-2A56-7332-ED6D-3578A7C6C2AE}"/>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E4899FE2-58F6-4697-92AF-9BEC3E292230}"/>
              </a:ext>
            </a:extLst>
          </p:cNvPr>
          <p:cNvSpPr>
            <a:spLocks noGrp="1"/>
          </p:cNvSpPr>
          <p:nvPr>
            <p:ph type="sldNum" sz="quarter" idx="5"/>
          </p:nvPr>
        </p:nvSpPr>
        <p:spPr/>
        <p:txBody>
          <a:bodyPr/>
          <a:lstStyle/>
          <a:p>
            <a:fld id="{511BA537-95EE-4F5E-8D82-576E9AAE8BB5}" type="slidenum">
              <a:rPr lang="en-GB" smtClean="0"/>
              <a:t>39</a:t>
            </a:fld>
            <a:endParaRPr lang="en-GB"/>
          </a:p>
        </p:txBody>
      </p:sp>
    </p:spTree>
    <p:extLst>
      <p:ext uri="{BB962C8B-B14F-4D97-AF65-F5344CB8AC3E}">
        <p14:creationId xmlns:p14="http://schemas.microsoft.com/office/powerpoint/2010/main" val="331880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B563A-C74F-C49C-4C28-B171873DD45B}"/>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84395C4-D1AC-7F17-3194-457E155350C5}"/>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B8F800B7-1F84-0054-DE27-0F9ECE5DEE7A}"/>
              </a:ext>
            </a:extLst>
          </p:cNvPr>
          <p:cNvSpPr>
            <a:spLocks noGrp="1"/>
          </p:cNvSpPr>
          <p:nvPr>
            <p:ph type="body" idx="1"/>
          </p:nvPr>
        </p:nvSpPr>
        <p:spPr>
          <a:ln/>
        </p:spPr>
        <p:txBody>
          <a:bodyPr/>
          <a:lstStyle/>
          <a:p>
            <a:pPr>
              <a:defRPr/>
            </a:pPr>
            <a:endParaRPr lang="en-US" altLang="en-US"/>
          </a:p>
        </p:txBody>
      </p:sp>
    </p:spTree>
    <p:extLst>
      <p:ext uri="{BB962C8B-B14F-4D97-AF65-F5344CB8AC3E}">
        <p14:creationId xmlns:p14="http://schemas.microsoft.com/office/powerpoint/2010/main" val="2830115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70C3-1797-2091-1500-E4795A2CD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0ABF2-66E7-A0C3-D651-B720254EF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ED70A-4805-9D45-B544-CAF56DA9995D}"/>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0CABC13B-99BE-B8B4-426B-94A9E6B7C1BA}"/>
              </a:ext>
            </a:extLst>
          </p:cNvPr>
          <p:cNvSpPr>
            <a:spLocks noGrp="1"/>
          </p:cNvSpPr>
          <p:nvPr>
            <p:ph type="sldNum" sz="quarter" idx="5"/>
          </p:nvPr>
        </p:nvSpPr>
        <p:spPr/>
        <p:txBody>
          <a:bodyPr/>
          <a:lstStyle/>
          <a:p>
            <a:fld id="{511BA537-95EE-4F5E-8D82-576E9AAE8BB5}" type="slidenum">
              <a:rPr lang="en-GB" smtClean="0"/>
              <a:t>40</a:t>
            </a:fld>
            <a:endParaRPr lang="en-GB"/>
          </a:p>
        </p:txBody>
      </p:sp>
    </p:spTree>
    <p:extLst>
      <p:ext uri="{BB962C8B-B14F-4D97-AF65-F5344CB8AC3E}">
        <p14:creationId xmlns:p14="http://schemas.microsoft.com/office/powerpoint/2010/main" val="2132614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131F4-A40A-1AFD-18AB-0CA42A92D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0FBFB-75EA-C06A-B85C-72A2E0998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CCC44-20EC-46CB-A104-C051C7931599}"/>
              </a:ext>
            </a:extLst>
          </p:cNvPr>
          <p:cNvSpPr>
            <a:spLocks noGrp="1"/>
          </p:cNvSpPr>
          <p:nvPr>
            <p:ph type="body" idx="1"/>
          </p:nvPr>
        </p:nvSpPr>
        <p:spPr/>
        <p:txBody>
          <a:bodyPr/>
          <a:lstStyle/>
          <a:p>
            <a:r>
              <a:rPr lang="en-GB" b="1" dirty="0"/>
              <a:t>Class exercise</a:t>
            </a:r>
          </a:p>
          <a:p>
            <a:r>
              <a:rPr lang="en-GB" b="0" dirty="0"/>
              <a:t>The correct answer is A.</a:t>
            </a:r>
          </a:p>
          <a:p>
            <a:endParaRPr lang="en-GB" dirty="0"/>
          </a:p>
        </p:txBody>
      </p:sp>
      <p:sp>
        <p:nvSpPr>
          <p:cNvPr id="4" name="Slide Number Placeholder 3">
            <a:extLst>
              <a:ext uri="{FF2B5EF4-FFF2-40B4-BE49-F238E27FC236}">
                <a16:creationId xmlns:a16="http://schemas.microsoft.com/office/drawing/2014/main" id="{9D7B0FFB-5AF7-C674-5846-0780E7897A39}"/>
              </a:ext>
            </a:extLst>
          </p:cNvPr>
          <p:cNvSpPr>
            <a:spLocks noGrp="1"/>
          </p:cNvSpPr>
          <p:nvPr>
            <p:ph type="sldNum" sz="quarter" idx="5"/>
          </p:nvPr>
        </p:nvSpPr>
        <p:spPr/>
        <p:txBody>
          <a:bodyPr/>
          <a:lstStyle/>
          <a:p>
            <a:fld id="{511BA537-95EE-4F5E-8D82-576E9AAE8BB5}" type="slidenum">
              <a:rPr lang="en-GB" smtClean="0"/>
              <a:t>41</a:t>
            </a:fld>
            <a:endParaRPr lang="en-GB"/>
          </a:p>
        </p:txBody>
      </p:sp>
    </p:spTree>
    <p:extLst>
      <p:ext uri="{BB962C8B-B14F-4D97-AF65-F5344CB8AC3E}">
        <p14:creationId xmlns:p14="http://schemas.microsoft.com/office/powerpoint/2010/main" val="1373949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C6DAC-B04A-DF8A-60A5-F1F143BE2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525AA-5C6F-DA43-1CC8-FC583FC84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5BDC4-316E-8780-7D46-612628F13B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764882-078D-30EC-3D2F-8CE1208B31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571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what legal consequences might drone misuse lead to.</a:t>
            </a:r>
          </a:p>
        </p:txBody>
      </p:sp>
      <p:sp>
        <p:nvSpPr>
          <p:cNvPr id="4" name="Slide Number Placeholder 3"/>
          <p:cNvSpPr>
            <a:spLocks noGrp="1"/>
          </p:cNvSpPr>
          <p:nvPr>
            <p:ph type="sldNum" sz="quarter" idx="5"/>
          </p:nvPr>
        </p:nvSpPr>
        <p:spPr/>
        <p:txBody>
          <a:bodyPr/>
          <a:lstStyle/>
          <a:p>
            <a:fld id="{47E894E4-3D81-4369-BB41-803E5E5F1A6C}" type="slidenum">
              <a:rPr lang="en-GB" smtClean="0"/>
              <a:t>43</a:t>
            </a:fld>
            <a:endParaRPr lang="en-GB"/>
          </a:p>
        </p:txBody>
      </p:sp>
    </p:spTree>
    <p:extLst>
      <p:ext uri="{BB962C8B-B14F-4D97-AF65-F5344CB8AC3E}">
        <p14:creationId xmlns:p14="http://schemas.microsoft.com/office/powerpoint/2010/main" val="724856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when it might it be justified to disable a drone.</a:t>
            </a:r>
          </a:p>
        </p:txBody>
      </p:sp>
      <p:sp>
        <p:nvSpPr>
          <p:cNvPr id="4" name="Slide Number Placeholder 3"/>
          <p:cNvSpPr>
            <a:spLocks noGrp="1"/>
          </p:cNvSpPr>
          <p:nvPr>
            <p:ph type="sldNum" sz="quarter" idx="5"/>
          </p:nvPr>
        </p:nvSpPr>
        <p:spPr/>
        <p:txBody>
          <a:bodyPr/>
          <a:lstStyle/>
          <a:p>
            <a:fld id="{47E894E4-3D81-4369-BB41-803E5E5F1A6C}" type="slidenum">
              <a:rPr lang="en-GB" smtClean="0"/>
              <a:t>44</a:t>
            </a:fld>
            <a:endParaRPr lang="en-GB"/>
          </a:p>
        </p:txBody>
      </p:sp>
    </p:spTree>
    <p:extLst>
      <p:ext uri="{BB962C8B-B14F-4D97-AF65-F5344CB8AC3E}">
        <p14:creationId xmlns:p14="http://schemas.microsoft.com/office/powerpoint/2010/main" val="2742157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Ask the learner what they should do if they see a drone flying near an airport.</a:t>
            </a:r>
          </a:p>
        </p:txBody>
      </p:sp>
      <p:sp>
        <p:nvSpPr>
          <p:cNvPr id="4" name="Slide Number Placeholder 3"/>
          <p:cNvSpPr>
            <a:spLocks noGrp="1"/>
          </p:cNvSpPr>
          <p:nvPr>
            <p:ph type="sldNum" sz="quarter" idx="5"/>
          </p:nvPr>
        </p:nvSpPr>
        <p:spPr/>
        <p:txBody>
          <a:bodyPr/>
          <a:lstStyle/>
          <a:p>
            <a:fld id="{47E894E4-3D81-4369-BB41-803E5E5F1A6C}" type="slidenum">
              <a:rPr lang="en-GB" smtClean="0"/>
              <a:t>45</a:t>
            </a:fld>
            <a:endParaRPr lang="en-GB"/>
          </a:p>
        </p:txBody>
      </p:sp>
    </p:spTree>
    <p:extLst>
      <p:ext uri="{BB962C8B-B14F-4D97-AF65-F5344CB8AC3E}">
        <p14:creationId xmlns:p14="http://schemas.microsoft.com/office/powerpoint/2010/main" val="3478376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F9104-F194-7B94-5234-6A3D30B2C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78686-9722-2202-69B5-99ECD72A7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F19AC-FAE6-E5B5-982D-E2442832F515}"/>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5C982E52-4488-C1FD-22D3-20404F74D8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901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84595-06FF-905B-71B2-626B1D3A4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CCAFA-2887-1CF2-BED2-79BD58920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DDF2E-366F-1BF1-7617-D6FF7EDA5D55}"/>
              </a:ext>
            </a:extLst>
          </p:cNvPr>
          <p:cNvSpPr>
            <a:spLocks noGrp="1"/>
          </p:cNvSpPr>
          <p:nvPr>
            <p:ph type="body" idx="1"/>
          </p:nvPr>
        </p:nvSpPr>
        <p:spPr/>
        <p:txBody>
          <a:bodyPr/>
          <a:lstStyle/>
          <a:p>
            <a:r>
              <a:rPr lang="en-GB" b="1" dirty="0"/>
              <a:t>Class exercise</a:t>
            </a:r>
          </a:p>
          <a:p>
            <a:r>
              <a:rPr lang="en-GB" b="0" dirty="0"/>
              <a:t>The correct answer is A.</a:t>
            </a:r>
          </a:p>
          <a:p>
            <a:endParaRPr lang="en-GB" dirty="0"/>
          </a:p>
        </p:txBody>
      </p:sp>
      <p:sp>
        <p:nvSpPr>
          <p:cNvPr id="4" name="Slide Number Placeholder 3">
            <a:extLst>
              <a:ext uri="{FF2B5EF4-FFF2-40B4-BE49-F238E27FC236}">
                <a16:creationId xmlns:a16="http://schemas.microsoft.com/office/drawing/2014/main" id="{5F8B3B8A-8E41-A4A5-DA4C-E3D2A30C8F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874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18FA-2086-7981-6EF3-7AADFD03D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DBD24-4A96-B61D-905C-91C28AC3C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0973C-AADC-909A-381F-6388119E4004}"/>
              </a:ext>
            </a:extLst>
          </p:cNvPr>
          <p:cNvSpPr>
            <a:spLocks noGrp="1"/>
          </p:cNvSpPr>
          <p:nvPr>
            <p:ph type="body" idx="1"/>
          </p:nvPr>
        </p:nvSpPr>
        <p:spPr/>
        <p:txBody>
          <a:bodyPr/>
          <a:lstStyle/>
          <a:p>
            <a:r>
              <a:rPr lang="en-GB" b="1" dirty="0"/>
              <a:t>Class exercise</a:t>
            </a:r>
          </a:p>
          <a:p>
            <a:r>
              <a:rPr lang="en-GB" b="0" dirty="0"/>
              <a:t>The correct answer is C.</a:t>
            </a:r>
          </a:p>
        </p:txBody>
      </p:sp>
      <p:sp>
        <p:nvSpPr>
          <p:cNvPr id="4" name="Slide Number Placeholder 3">
            <a:extLst>
              <a:ext uri="{FF2B5EF4-FFF2-40B4-BE49-F238E27FC236}">
                <a16:creationId xmlns:a16="http://schemas.microsoft.com/office/drawing/2014/main" id="{EF5C0127-CE4F-4264-A08D-03B7E490EB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19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18D20-397C-413F-FB0D-456EA7D2C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8B2D9-872A-BA5E-70F1-126581AB3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E9607-33B3-6C20-DC0D-01019D792EF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1821984-AC13-7687-9617-3565F40184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78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22809-3ED1-DF20-9C70-FB8E0C200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3A06C-58E7-69E1-1DF3-95B4BC52D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45AC1-B197-E676-D220-01F46CCCB81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5D2086F-3912-AB8F-9EF8-F1069C6D941C}"/>
              </a:ext>
            </a:extLst>
          </p:cNvPr>
          <p:cNvSpPr>
            <a:spLocks noGrp="1"/>
          </p:cNvSpPr>
          <p:nvPr>
            <p:ph type="sldNum" sz="quarter" idx="5"/>
          </p:nvPr>
        </p:nvSpPr>
        <p:spPr/>
        <p:txBody>
          <a:bodyPr/>
          <a:lstStyle/>
          <a:p>
            <a:fld id="{511BA537-95EE-4F5E-8D82-576E9AAE8BB5}" type="slidenum">
              <a:rPr lang="en-GB" smtClean="0"/>
              <a:t>5</a:t>
            </a:fld>
            <a:endParaRPr lang="en-GB"/>
          </a:p>
        </p:txBody>
      </p:sp>
    </p:spTree>
    <p:extLst>
      <p:ext uri="{BB962C8B-B14F-4D97-AF65-F5344CB8AC3E}">
        <p14:creationId xmlns:p14="http://schemas.microsoft.com/office/powerpoint/2010/main" val="32182600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learners which of these threats they think is the biggest concern and why.</a:t>
            </a:r>
          </a:p>
        </p:txBody>
      </p:sp>
      <p:sp>
        <p:nvSpPr>
          <p:cNvPr id="4" name="Slide Number Placeholder 3"/>
          <p:cNvSpPr>
            <a:spLocks noGrp="1"/>
          </p:cNvSpPr>
          <p:nvPr>
            <p:ph type="sldNum" sz="quarter" idx="5"/>
          </p:nvPr>
        </p:nvSpPr>
        <p:spPr/>
        <p:txBody>
          <a:bodyPr/>
          <a:lstStyle/>
          <a:p>
            <a:fld id="{10BC5EF2-2959-4DAE-86E9-85434871B762}" type="slidenum">
              <a:rPr lang="en-GB" smtClean="0"/>
              <a:t>50</a:t>
            </a:fld>
            <a:endParaRPr lang="en-GB"/>
          </a:p>
        </p:txBody>
      </p:sp>
    </p:spTree>
    <p:extLst>
      <p:ext uri="{BB962C8B-B14F-4D97-AF65-F5344CB8AC3E}">
        <p14:creationId xmlns:p14="http://schemas.microsoft.com/office/powerpoint/2010/main" val="4547911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C5EF2-2959-4DAE-86E9-85434871B762}" type="slidenum">
              <a:rPr lang="en-GB" smtClean="0"/>
              <a:t>51</a:t>
            </a:fld>
            <a:endParaRPr lang="en-GB"/>
          </a:p>
        </p:txBody>
      </p:sp>
    </p:spTree>
    <p:extLst>
      <p:ext uri="{BB962C8B-B14F-4D97-AF65-F5344CB8AC3E}">
        <p14:creationId xmlns:p14="http://schemas.microsoft.com/office/powerpoint/2010/main" val="1284906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the measures that you think can reduce these impacts.</a:t>
            </a:r>
          </a:p>
        </p:txBody>
      </p:sp>
      <p:sp>
        <p:nvSpPr>
          <p:cNvPr id="4" name="Slide Number Placeholder 3"/>
          <p:cNvSpPr>
            <a:spLocks noGrp="1"/>
          </p:cNvSpPr>
          <p:nvPr>
            <p:ph type="sldNum" sz="quarter" idx="5"/>
          </p:nvPr>
        </p:nvSpPr>
        <p:spPr/>
        <p:txBody>
          <a:bodyPr/>
          <a:lstStyle/>
          <a:p>
            <a:fld id="{10BC5EF2-2959-4DAE-86E9-85434871B762}" type="slidenum">
              <a:rPr lang="en-GB" smtClean="0"/>
              <a:t>52</a:t>
            </a:fld>
            <a:endParaRPr lang="en-GB"/>
          </a:p>
        </p:txBody>
      </p:sp>
    </p:spTree>
    <p:extLst>
      <p:ext uri="{BB962C8B-B14F-4D97-AF65-F5344CB8AC3E}">
        <p14:creationId xmlns:p14="http://schemas.microsoft.com/office/powerpoint/2010/main" val="39664913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the actions to take if the learner spots a suspicious drone. </a:t>
            </a:r>
          </a:p>
        </p:txBody>
      </p:sp>
      <p:sp>
        <p:nvSpPr>
          <p:cNvPr id="4" name="Slide Number Placeholder 3"/>
          <p:cNvSpPr>
            <a:spLocks noGrp="1"/>
          </p:cNvSpPr>
          <p:nvPr>
            <p:ph type="sldNum" sz="quarter" idx="5"/>
          </p:nvPr>
        </p:nvSpPr>
        <p:spPr/>
        <p:txBody>
          <a:bodyPr/>
          <a:lstStyle/>
          <a:p>
            <a:fld id="{10BC5EF2-2959-4DAE-86E9-85434871B762}" type="slidenum">
              <a:rPr lang="en-GB" smtClean="0"/>
              <a:t>53</a:t>
            </a:fld>
            <a:endParaRPr lang="en-GB"/>
          </a:p>
        </p:txBody>
      </p:sp>
    </p:spTree>
    <p:extLst>
      <p:ext uri="{BB962C8B-B14F-4D97-AF65-F5344CB8AC3E}">
        <p14:creationId xmlns:p14="http://schemas.microsoft.com/office/powerpoint/2010/main" val="36836172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C3684-31F7-546D-58F5-591945AF1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60490-4967-BF30-C8A5-DF2A1DCD3F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3333B-D5DE-87CE-4956-7607FFFDC94B}"/>
              </a:ext>
            </a:extLst>
          </p:cNvPr>
          <p:cNvSpPr>
            <a:spLocks noGrp="1"/>
          </p:cNvSpPr>
          <p:nvPr>
            <p:ph type="body" idx="1"/>
          </p:nvPr>
        </p:nvSpPr>
        <p:spPr/>
        <p:txBody>
          <a:bodyPr/>
          <a:lstStyle/>
          <a:p>
            <a:r>
              <a:rPr lang="en-GB"/>
              <a:t>Discuss the actions to take if the learner spots a suspicious drone. </a:t>
            </a:r>
          </a:p>
        </p:txBody>
      </p:sp>
      <p:sp>
        <p:nvSpPr>
          <p:cNvPr id="4" name="Slide Number Placeholder 3">
            <a:extLst>
              <a:ext uri="{FF2B5EF4-FFF2-40B4-BE49-F238E27FC236}">
                <a16:creationId xmlns:a16="http://schemas.microsoft.com/office/drawing/2014/main" id="{ED6662D4-8DB6-DCFC-9ADA-D93AAA1CE226}"/>
              </a:ext>
            </a:extLst>
          </p:cNvPr>
          <p:cNvSpPr>
            <a:spLocks noGrp="1"/>
          </p:cNvSpPr>
          <p:nvPr>
            <p:ph type="sldNum" sz="quarter" idx="5"/>
          </p:nvPr>
        </p:nvSpPr>
        <p:spPr/>
        <p:txBody>
          <a:bodyPr/>
          <a:lstStyle/>
          <a:p>
            <a:fld id="{10BC5EF2-2959-4DAE-86E9-85434871B762}" type="slidenum">
              <a:rPr lang="en-GB" smtClean="0"/>
              <a:t>54</a:t>
            </a:fld>
            <a:endParaRPr lang="en-GB"/>
          </a:p>
        </p:txBody>
      </p:sp>
    </p:spTree>
    <p:extLst>
      <p:ext uri="{BB962C8B-B14F-4D97-AF65-F5344CB8AC3E}">
        <p14:creationId xmlns:p14="http://schemas.microsoft.com/office/powerpoint/2010/main" val="2029019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Discuss what the most concerning AI drone threat is and why. </a:t>
            </a:r>
          </a:p>
        </p:txBody>
      </p:sp>
      <p:sp>
        <p:nvSpPr>
          <p:cNvPr id="4" name="Slide Number Placeholder 3"/>
          <p:cNvSpPr>
            <a:spLocks noGrp="1"/>
          </p:cNvSpPr>
          <p:nvPr>
            <p:ph type="sldNum" sz="quarter" idx="5"/>
          </p:nvPr>
        </p:nvSpPr>
        <p:spPr/>
        <p:txBody>
          <a:bodyPr/>
          <a:lstStyle/>
          <a:p>
            <a:fld id="{10BC5EF2-2959-4DAE-86E9-85434871B762}" type="slidenum">
              <a:rPr lang="en-GB" smtClean="0"/>
              <a:t>55</a:t>
            </a:fld>
            <a:endParaRPr lang="en-GB"/>
          </a:p>
        </p:txBody>
      </p:sp>
    </p:spTree>
    <p:extLst>
      <p:ext uri="{BB962C8B-B14F-4D97-AF65-F5344CB8AC3E}">
        <p14:creationId xmlns:p14="http://schemas.microsoft.com/office/powerpoint/2010/main" val="2137929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F9C4-42F7-E885-0CA8-A97111C63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66DF2-9856-E289-CE36-98DE8F2E5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501C9-90B6-D8B2-D4FD-FC3B96F1E4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Discuss what the most concerning AI drone threat is and why. </a:t>
            </a:r>
            <a:br>
              <a:rPr lang="en-GB" sz="1800">
                <a:effectLst/>
                <a:latin typeface="Segoe UI" panose="020B0502040204020203" pitchFamily="34" charset="0"/>
              </a:rPr>
            </a:br>
            <a:br>
              <a:rPr lang="en-GB" sz="1800">
                <a:effectLst/>
                <a:latin typeface="Segoe UI" panose="020B0502040204020203" pitchFamily="34" charset="0"/>
              </a:rPr>
            </a:br>
            <a:r>
              <a:rPr lang="en-GB" sz="1800">
                <a:effectLst/>
                <a:latin typeface="Segoe UI" panose="020B0502040204020203" pitchFamily="34" charset="0"/>
              </a:rPr>
              <a:t>Also discuss how the threat environment is changing. For example, while most threats remain low-risk, around 5% could involve drones that are capable of advanced attacks.</a:t>
            </a:r>
            <a:br>
              <a:rPr lang="en-GB" sz="1800">
                <a:effectLst/>
                <a:latin typeface="Segoe UI" panose="020B0502040204020203" pitchFamily="34" charset="0"/>
              </a:rPr>
            </a:br>
            <a:br>
              <a:rPr lang="en-GB" sz="1800">
                <a:effectLst/>
                <a:latin typeface="Segoe UI" panose="020B0502040204020203" pitchFamily="34" charset="0"/>
              </a:rPr>
            </a:br>
            <a:r>
              <a:rPr lang="en-GB" sz="1800">
                <a:effectLst/>
                <a:latin typeface="Segoe UI" panose="020B0502040204020203" pitchFamily="34" charset="0"/>
              </a:rPr>
              <a:t>It is vital that learners can distinguish between autonomous attacks (no human control) and swarm co-ordinated attacks (multiple drones working in sync). Swarm threats, in particular, could pose a major future challenge.</a:t>
            </a:r>
            <a:endParaRPr lang="en-GB"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rial" panose="020B0604020202020204" pitchFamily="34" charset="0"/>
            </a:endParaRPr>
          </a:p>
          <a:p>
            <a:endParaRPr lang="en-GB" b="0" i="0"/>
          </a:p>
        </p:txBody>
      </p:sp>
      <p:sp>
        <p:nvSpPr>
          <p:cNvPr id="4" name="Slide Number Placeholder 3">
            <a:extLst>
              <a:ext uri="{FF2B5EF4-FFF2-40B4-BE49-F238E27FC236}">
                <a16:creationId xmlns:a16="http://schemas.microsoft.com/office/drawing/2014/main" id="{727F456E-92F6-7FAA-CB47-AB261B0E2D54}"/>
              </a:ext>
            </a:extLst>
          </p:cNvPr>
          <p:cNvSpPr>
            <a:spLocks noGrp="1"/>
          </p:cNvSpPr>
          <p:nvPr>
            <p:ph type="sldNum" sz="quarter" idx="5"/>
          </p:nvPr>
        </p:nvSpPr>
        <p:spPr/>
        <p:txBody>
          <a:bodyPr/>
          <a:lstStyle/>
          <a:p>
            <a:fld id="{10BC5EF2-2959-4DAE-86E9-85434871B762}" type="slidenum">
              <a:rPr lang="en-GB" smtClean="0"/>
              <a:t>56</a:t>
            </a:fld>
            <a:endParaRPr lang="en-GB"/>
          </a:p>
        </p:txBody>
      </p:sp>
    </p:spTree>
    <p:extLst>
      <p:ext uri="{BB962C8B-B14F-4D97-AF65-F5344CB8AC3E}">
        <p14:creationId xmlns:p14="http://schemas.microsoft.com/office/powerpoint/2010/main" val="38129821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4409C-8831-CF7E-AC8B-DF4C94DDF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9ED23-ADE9-618F-E5EE-D0F43535F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3B733-BF37-4A42-D7CA-F196437D55FA}"/>
              </a:ext>
            </a:extLst>
          </p:cNvPr>
          <p:cNvSpPr>
            <a:spLocks noGrp="1"/>
          </p:cNvSpPr>
          <p:nvPr>
            <p:ph type="body" idx="1"/>
          </p:nvPr>
        </p:nvSpPr>
        <p:spPr/>
        <p:txBody>
          <a:bodyPr/>
          <a:lstStyle/>
          <a:p>
            <a:r>
              <a:rPr lang="en-GB" b="1" dirty="0"/>
              <a:t>Class exercise</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6A09AAF7-AB78-51C4-F739-7CE6D3E02E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8107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DEB61-67C7-F580-6C69-665656096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46077-DA63-E0E4-5AB0-C6EF72FD4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DAD17-5D6D-4F3E-63EE-27DFDCA70BB5}"/>
              </a:ext>
            </a:extLst>
          </p:cNvPr>
          <p:cNvSpPr>
            <a:spLocks noGrp="1"/>
          </p:cNvSpPr>
          <p:nvPr>
            <p:ph type="body" idx="1"/>
          </p:nvPr>
        </p:nvSpPr>
        <p:spPr/>
        <p:txBody>
          <a:bodyPr/>
          <a:lstStyle/>
          <a:p>
            <a:r>
              <a:rPr lang="en-GB" b="1" dirty="0"/>
              <a:t>Class exercise</a:t>
            </a:r>
          </a:p>
          <a:p>
            <a:r>
              <a:rPr lang="en-GB" b="0" dirty="0"/>
              <a:t>The correct answer is C.</a:t>
            </a:r>
          </a:p>
        </p:txBody>
      </p:sp>
      <p:sp>
        <p:nvSpPr>
          <p:cNvPr id="4" name="Slide Number Placeholder 3">
            <a:extLst>
              <a:ext uri="{FF2B5EF4-FFF2-40B4-BE49-F238E27FC236}">
                <a16:creationId xmlns:a16="http://schemas.microsoft.com/office/drawing/2014/main" id="{84020AE2-F86A-66CD-84B5-0A3CA6EA8C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610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DB334-3D51-CF47-4D7E-57D3336AA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2A556-B5A8-E7DF-DA15-021816B6A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263FA-25FB-97C3-5BFB-E8AF9578A953}"/>
              </a:ext>
            </a:extLst>
          </p:cNvPr>
          <p:cNvSpPr>
            <a:spLocks noGrp="1"/>
          </p:cNvSpPr>
          <p:nvPr>
            <p:ph type="body" idx="1"/>
          </p:nvPr>
        </p:nvSpPr>
        <p:spPr/>
        <p:txBody>
          <a:bodyPr/>
          <a:lstStyle/>
          <a:p>
            <a:r>
              <a:rPr lang="en-GB" b="1" dirty="0"/>
              <a:t>Class exercise</a:t>
            </a:r>
          </a:p>
          <a:p>
            <a:r>
              <a:rPr lang="en-GB" b="0" dirty="0"/>
              <a:t>The correct answer is A.</a:t>
            </a:r>
          </a:p>
          <a:p>
            <a:endParaRPr lang="en-GB" dirty="0"/>
          </a:p>
        </p:txBody>
      </p:sp>
      <p:sp>
        <p:nvSpPr>
          <p:cNvPr id="4" name="Slide Number Placeholder 3">
            <a:extLst>
              <a:ext uri="{FF2B5EF4-FFF2-40B4-BE49-F238E27FC236}">
                <a16:creationId xmlns:a16="http://schemas.microsoft.com/office/drawing/2014/main" id="{EA44B3B0-3857-5DC7-68A4-B637F5356A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75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how the Drone Code ensures safe and legal UAV operations.</a:t>
            </a:r>
          </a:p>
          <a:p>
            <a:endParaRPr lang="en-GB"/>
          </a:p>
          <a:p>
            <a:r>
              <a:rPr lang="en-GB"/>
              <a:t>Tutors should consider discussing the following: </a:t>
            </a:r>
            <a:endParaRPr lang="en-GB">
              <a:ea typeface="Calibri"/>
              <a:cs typeface="Calibri"/>
            </a:endParaRPr>
          </a:p>
          <a:p>
            <a:pPr marL="172720" indent="-172720">
              <a:buFont typeface="Arial" panose="020B0604020202020204" pitchFamily="34" charset="0"/>
              <a:buChar char="•"/>
              <a:defRPr/>
            </a:pPr>
            <a:r>
              <a:rPr lang="en-GB" sz="1800">
                <a:effectLst/>
                <a:latin typeface="Segoe UI"/>
                <a:cs typeface="Segoe UI"/>
              </a:rPr>
              <a:t>250g drones and below need fewer restrictions and do not need to be registered with the </a:t>
            </a:r>
            <a:r>
              <a:rPr lang="en-GB" sz="2800" b="1"/>
              <a:t>Civil Aviation Authority (</a:t>
            </a:r>
            <a:r>
              <a:rPr lang="en-GB" sz="1800" b="1">
                <a:effectLst/>
                <a:latin typeface="Segoe UI"/>
                <a:cs typeface="Segoe UI"/>
              </a:rPr>
              <a:t>CAA)</a:t>
            </a:r>
            <a:r>
              <a:rPr lang="en-GB" sz="1800" b="0">
                <a:effectLst/>
                <a:latin typeface="Segoe UI"/>
                <a:cs typeface="Segoe UI"/>
              </a:rPr>
              <a:t>.</a:t>
            </a:r>
            <a:r>
              <a:rPr lang="en-GB" sz="1800" b="1">
                <a:effectLst/>
                <a:latin typeface="Segoe UI"/>
                <a:cs typeface="Segoe UI"/>
              </a:rPr>
              <a:t> </a:t>
            </a:r>
            <a:r>
              <a:rPr lang="en-GB" sz="1800">
                <a:effectLst/>
                <a:latin typeface="Segoe UI"/>
                <a:cs typeface="Segoe UI"/>
              </a:rPr>
              <a:t>Therefore, this gap/loophole will likely be exploited by criminals or nefarious </a:t>
            </a:r>
            <a:r>
              <a:rPr lang="en-GB" sz="1800">
                <a:latin typeface="Segoe UI"/>
                <a:cs typeface="Segoe UI"/>
              </a:rPr>
              <a:t>(evil) </a:t>
            </a:r>
            <a:r>
              <a:rPr lang="en-GB" sz="1800">
                <a:effectLst/>
                <a:latin typeface="Segoe UI"/>
                <a:cs typeface="Segoe UI"/>
              </a:rPr>
              <a:t>individuals. Although entirely legal, it may give the security guard an idea of that individual’s intent when operating near sensitive sites.</a:t>
            </a:r>
          </a:p>
          <a:p>
            <a:endParaRPr lang="en-GB"/>
          </a:p>
        </p:txBody>
      </p:sp>
      <p:sp>
        <p:nvSpPr>
          <p:cNvPr id="4" name="Slide Number Placeholder 3"/>
          <p:cNvSpPr>
            <a:spLocks noGrp="1"/>
          </p:cNvSpPr>
          <p:nvPr>
            <p:ph type="sldNum" sz="quarter" idx="5"/>
          </p:nvPr>
        </p:nvSpPr>
        <p:spPr/>
        <p:txBody>
          <a:bodyPr/>
          <a:lstStyle/>
          <a:p>
            <a:fld id="{4B8C7A5A-1E92-46C8-A5E8-977E99870E18}" type="slidenum">
              <a:rPr lang="en-GB" smtClean="0"/>
              <a:t>6</a:t>
            </a:fld>
            <a:endParaRPr lang="en-GB"/>
          </a:p>
        </p:txBody>
      </p:sp>
    </p:spTree>
    <p:extLst>
      <p:ext uri="{BB962C8B-B14F-4D97-AF65-F5344CB8AC3E}">
        <p14:creationId xmlns:p14="http://schemas.microsoft.com/office/powerpoint/2010/main" val="41187420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E1D0A-24A2-F476-174F-D7401E734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25B32-ACA1-569F-47ED-3EB027C98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B5910-A075-FA95-E735-3E6F7AB997F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C987D21-63F7-4CFF-07E6-F988B8C466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6493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why active countermeasures are restricted to certain organisations.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50C5D-970B-4517-A4D5-C368EF0109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03863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50C5D-970B-4517-A4D5-C368EF0109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338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which type is more commonly used and why.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50C5D-970B-4517-A4D5-C368EF0109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08152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A8A7C-8600-4B3D-D964-E35EAF207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69D25-4938-E5CE-93FA-C9E9BBAC4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523DD-BAD9-0F23-2EFC-0FCA9205875C}"/>
              </a:ext>
            </a:extLst>
          </p:cNvPr>
          <p:cNvSpPr>
            <a:spLocks noGrp="1"/>
          </p:cNvSpPr>
          <p:nvPr>
            <p:ph type="body" idx="1"/>
          </p:nvPr>
        </p:nvSpPr>
        <p:spPr/>
        <p:txBody>
          <a:bodyPr/>
          <a:lstStyle/>
          <a:p>
            <a:r>
              <a:rPr lang="en-GB"/>
              <a:t>Discuss which type is more commonly used and why.</a:t>
            </a:r>
          </a:p>
        </p:txBody>
      </p:sp>
      <p:sp>
        <p:nvSpPr>
          <p:cNvPr id="4" name="Slide Number Placeholder 3">
            <a:extLst>
              <a:ext uri="{FF2B5EF4-FFF2-40B4-BE49-F238E27FC236}">
                <a16:creationId xmlns:a16="http://schemas.microsoft.com/office/drawing/2014/main" id="{82751F92-0D08-F49A-3AB9-693EE88774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50C5D-970B-4517-A4D5-C368EF0109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02318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Explain why authorisation is so important for active countermeasures.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50C5D-970B-4517-A4D5-C368EF0109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91851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why ongoing monitoring important for drone security.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50C5D-970B-4517-A4D5-C368EF0109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71176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the factors that the learner thinks makes a drone more of a security risk.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50C5D-970B-4517-A4D5-C368EF0109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77935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Ask how can risk assessments improve counter-drone security.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50C5D-970B-4517-A4D5-C368EF0109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11014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why the learner thinks only these organisations are allowed to use active countermeasures.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50C5D-970B-4517-A4D5-C368EF0109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936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B56FE-AEAF-8144-7383-0EDC985DE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CF75C-B03E-05A4-864B-B3670FC90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A8E09-BCEC-C829-9971-BE581A158CAC}"/>
              </a:ext>
            </a:extLst>
          </p:cNvPr>
          <p:cNvSpPr>
            <a:spLocks noGrp="1"/>
          </p:cNvSpPr>
          <p:nvPr>
            <p:ph type="body" idx="1"/>
          </p:nvPr>
        </p:nvSpPr>
        <p:spPr/>
        <p:txBody>
          <a:bodyPr/>
          <a:lstStyle/>
          <a:p>
            <a:r>
              <a:rPr lang="en-GB"/>
              <a:t>Abbreviations:</a:t>
            </a:r>
          </a:p>
          <a:p>
            <a:pPr marL="171450" indent="-171450">
              <a:buFont typeface="Arial" panose="020B0604020202020204" pitchFamily="34" charset="0"/>
              <a:buChar char="•"/>
            </a:pPr>
            <a:r>
              <a:rPr lang="en-GB"/>
              <a:t>visual line of sight (VLOS)</a:t>
            </a:r>
          </a:p>
          <a:p>
            <a:pPr marL="171450" indent="-171450">
              <a:buFont typeface="Arial" panose="020B0604020202020204" pitchFamily="34" charset="0"/>
              <a:buChar char="•"/>
            </a:pPr>
            <a:r>
              <a:rPr lang="en-GB"/>
              <a:t>unmanned aerial vehicle (UAV)</a:t>
            </a:r>
          </a:p>
        </p:txBody>
      </p:sp>
      <p:sp>
        <p:nvSpPr>
          <p:cNvPr id="4" name="Slide Number Placeholder 3">
            <a:extLst>
              <a:ext uri="{FF2B5EF4-FFF2-40B4-BE49-F238E27FC236}">
                <a16:creationId xmlns:a16="http://schemas.microsoft.com/office/drawing/2014/main" id="{1136B609-69F8-55D6-C032-ED78D1547FEE}"/>
              </a:ext>
            </a:extLst>
          </p:cNvPr>
          <p:cNvSpPr>
            <a:spLocks noGrp="1"/>
          </p:cNvSpPr>
          <p:nvPr>
            <p:ph type="sldNum" sz="quarter" idx="5"/>
          </p:nvPr>
        </p:nvSpPr>
        <p:spPr/>
        <p:txBody>
          <a:bodyPr/>
          <a:lstStyle/>
          <a:p>
            <a:fld id="{4B8C7A5A-1E92-46C8-A5E8-977E99870E18}" type="slidenum">
              <a:rPr lang="en-GB" smtClean="0"/>
              <a:t>7</a:t>
            </a:fld>
            <a:endParaRPr lang="en-GB"/>
          </a:p>
        </p:txBody>
      </p:sp>
    </p:spTree>
    <p:extLst>
      <p:ext uri="{BB962C8B-B14F-4D97-AF65-F5344CB8AC3E}">
        <p14:creationId xmlns:p14="http://schemas.microsoft.com/office/powerpoint/2010/main" val="23456853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7C373-CDB0-C7FF-D25C-33A97ABAC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F22EB-AE1E-6656-E076-C677E7FED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7679B-B0DD-820E-7E75-A4B6F8802400}"/>
              </a:ext>
            </a:extLst>
          </p:cNvPr>
          <p:cNvSpPr>
            <a:spLocks noGrp="1"/>
          </p:cNvSpPr>
          <p:nvPr>
            <p:ph type="body" idx="1"/>
          </p:nvPr>
        </p:nvSpPr>
        <p:spPr/>
        <p:txBody>
          <a:bodyPr/>
          <a:lstStyle/>
          <a:p>
            <a:r>
              <a:rPr lang="en-GB" b="1" dirty="0"/>
              <a:t>Class exercise</a:t>
            </a:r>
          </a:p>
          <a:p>
            <a:r>
              <a:rPr lang="en-GB" b="0" dirty="0"/>
              <a:t>The correct answer is A.</a:t>
            </a:r>
          </a:p>
          <a:p>
            <a:endParaRPr lang="en-GB" dirty="0"/>
          </a:p>
        </p:txBody>
      </p:sp>
      <p:sp>
        <p:nvSpPr>
          <p:cNvPr id="4" name="Slide Number Placeholder 3">
            <a:extLst>
              <a:ext uri="{FF2B5EF4-FFF2-40B4-BE49-F238E27FC236}">
                <a16:creationId xmlns:a16="http://schemas.microsoft.com/office/drawing/2014/main" id="{3581C2ED-6A37-842B-DA6C-85C45CCA9C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8097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4308-7731-383D-7F14-7DF4D7263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79FF8-6E42-A505-393F-32D48983F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A7B78-CA40-1C85-8D95-15F338BC3D3C}"/>
              </a:ext>
            </a:extLst>
          </p:cNvPr>
          <p:cNvSpPr>
            <a:spLocks noGrp="1"/>
          </p:cNvSpPr>
          <p:nvPr>
            <p:ph type="body" idx="1"/>
          </p:nvPr>
        </p:nvSpPr>
        <p:spPr/>
        <p:txBody>
          <a:bodyPr/>
          <a:lstStyle/>
          <a:p>
            <a:r>
              <a:rPr lang="en-GB" b="1" dirty="0"/>
              <a:t>Class exercise</a:t>
            </a:r>
          </a:p>
          <a:p>
            <a:r>
              <a:rPr lang="en-GB" b="0" dirty="0"/>
              <a:t>The correct answer is C.</a:t>
            </a:r>
          </a:p>
          <a:p>
            <a:endParaRPr lang="en-GB" dirty="0"/>
          </a:p>
        </p:txBody>
      </p:sp>
      <p:sp>
        <p:nvSpPr>
          <p:cNvPr id="4" name="Slide Number Placeholder 3">
            <a:extLst>
              <a:ext uri="{FF2B5EF4-FFF2-40B4-BE49-F238E27FC236}">
                <a16:creationId xmlns:a16="http://schemas.microsoft.com/office/drawing/2014/main" id="{5C5A0B7D-0C39-BCE6-1497-AB1B154B53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307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D5E06-3746-5975-EF04-837F0F023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95F7B-3872-04B9-A923-F8C5F5CAE0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D029A-F2CE-234A-40B3-1FDFA345C2FC}"/>
              </a:ext>
            </a:extLst>
          </p:cNvPr>
          <p:cNvSpPr>
            <a:spLocks noGrp="1"/>
          </p:cNvSpPr>
          <p:nvPr>
            <p:ph type="body" idx="1"/>
          </p:nvPr>
        </p:nvSpPr>
        <p:spPr/>
        <p:txBody>
          <a:bodyPr/>
          <a:lstStyle/>
          <a:p>
            <a:r>
              <a:rPr lang="en-GB" b="1" dirty="0"/>
              <a:t>Class exercise</a:t>
            </a:r>
          </a:p>
          <a:p>
            <a:r>
              <a:rPr lang="en-GB" b="0" dirty="0"/>
              <a:t>The correct answer is B.</a:t>
            </a:r>
          </a:p>
        </p:txBody>
      </p:sp>
      <p:sp>
        <p:nvSpPr>
          <p:cNvPr id="4" name="Slide Number Placeholder 3">
            <a:extLst>
              <a:ext uri="{FF2B5EF4-FFF2-40B4-BE49-F238E27FC236}">
                <a16:creationId xmlns:a16="http://schemas.microsoft.com/office/drawing/2014/main" id="{41D4E583-2D98-1790-5C13-6BAA371BED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6566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0B2AC-D3E5-61CA-962D-E7C151AD7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EA2DB-E2A2-9FA9-210C-2CBC687310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AB557-987A-3797-B612-4757B1F0A3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7D6C53A-A372-F950-A4DF-897CD0C2D7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372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Ask which of these training methods the learner thinks would be most effective for security teams and why.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C1A7-1C07-45C9-8BDB-74CB960DE9B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20543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why it is important for drone users to stay informed about regulations.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C1A7-1C07-45C9-8BDB-74CB960DE9B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71379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8C33A-974A-01A0-27BD-3CE331E01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D7472-FE99-D5FC-A69E-0734943F72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0CC32-568A-AF77-E805-42D8B0A147F0}"/>
              </a:ext>
            </a:extLst>
          </p:cNvPr>
          <p:cNvSpPr>
            <a:spLocks noGrp="1"/>
          </p:cNvSpPr>
          <p:nvPr>
            <p:ph type="body" idx="1"/>
          </p:nvPr>
        </p:nvSpPr>
        <p:spPr/>
        <p:txBody>
          <a:bodyPr/>
          <a:lstStyle/>
          <a:p>
            <a:r>
              <a:rPr lang="en-GB"/>
              <a:t>Explain why it is important for drone users to stay informed about regulations. </a:t>
            </a:r>
          </a:p>
        </p:txBody>
      </p:sp>
      <p:sp>
        <p:nvSpPr>
          <p:cNvPr id="4" name="Slide Number Placeholder 3">
            <a:extLst>
              <a:ext uri="{FF2B5EF4-FFF2-40B4-BE49-F238E27FC236}">
                <a16:creationId xmlns:a16="http://schemas.microsoft.com/office/drawing/2014/main" id="{166D3920-89C2-6BEF-D558-614266E505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C1A7-1C07-45C9-8BDB-74CB960DE9B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10764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the risks associated with handling a crashed drone.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C1A7-1C07-45C9-8BDB-74CB960DE9B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33125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C1A7-1C07-45C9-8BDB-74CB960DE9B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36948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3D590-F8D7-9D46-6EB4-9FB5A2DEE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BCB2B-8E13-818B-FE04-B5500CE33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1899D-268C-DED9-B4D1-0FB8C35DD2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0A145E-9561-455A-EAEE-CC96B35112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C1A7-1C07-45C9-8BDB-74CB960DE9B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3103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how operators must follow ethical and legal responsibilities to ensure public safety.</a:t>
            </a:r>
          </a:p>
          <a:p>
            <a:endParaRPr lang="en-GB"/>
          </a:p>
        </p:txBody>
      </p:sp>
      <p:sp>
        <p:nvSpPr>
          <p:cNvPr id="4" name="Slide Number Placeholder 3"/>
          <p:cNvSpPr>
            <a:spLocks noGrp="1"/>
          </p:cNvSpPr>
          <p:nvPr>
            <p:ph type="sldNum" sz="quarter" idx="5"/>
          </p:nvPr>
        </p:nvSpPr>
        <p:spPr/>
        <p:txBody>
          <a:bodyPr/>
          <a:lstStyle/>
          <a:p>
            <a:fld id="{4B8C7A5A-1E92-46C8-A5E8-977E99870E18}" type="slidenum">
              <a:rPr lang="en-GB" smtClean="0"/>
              <a:t>8</a:t>
            </a:fld>
            <a:endParaRPr lang="en-GB"/>
          </a:p>
        </p:txBody>
      </p:sp>
    </p:spTree>
    <p:extLst>
      <p:ext uri="{BB962C8B-B14F-4D97-AF65-F5344CB8AC3E}">
        <p14:creationId xmlns:p14="http://schemas.microsoft.com/office/powerpoint/2010/main" val="1593918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a:t>Discuss which industries will benefit the most from advancements in drone technology.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C1A7-1C07-45C9-8BDB-74CB960DE9B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87261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2F386-EC11-7D73-8636-DF1C3668B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D8139-79D8-01EE-D6F9-87A2F123A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74B5B-A4F0-2CC4-E6FD-D5F47723FDDD}"/>
              </a:ext>
            </a:extLst>
          </p:cNvPr>
          <p:cNvSpPr>
            <a:spLocks noGrp="1"/>
          </p:cNvSpPr>
          <p:nvPr>
            <p:ph type="body" idx="1"/>
          </p:nvPr>
        </p:nvSpPr>
        <p:spPr/>
        <p:txBody>
          <a:bodyPr/>
          <a:lstStyle/>
          <a:p>
            <a:r>
              <a:rPr lang="en-GB" i="0"/>
              <a:t>Discuss which industries will benefit the most from advancements in drone technology. </a:t>
            </a:r>
          </a:p>
          <a:p>
            <a:endParaRPr lang="en-GB" i="0"/>
          </a:p>
          <a:p>
            <a:pPr marL="0" marR="0" lvl="0" indent="0" algn="l" defTabSz="914400" rtl="0" eaLnBrk="1" fontAlgn="auto" latinLnBrk="0" hangingPunct="1">
              <a:lnSpc>
                <a:spcPct val="100000"/>
              </a:lnSpc>
              <a:spcBef>
                <a:spcPts val="0"/>
              </a:spcBef>
              <a:spcAft>
                <a:spcPts val="0"/>
              </a:spcAft>
              <a:buClrTx/>
              <a:buSzTx/>
              <a:buFontTx/>
              <a:buNone/>
              <a:tabLst/>
              <a:defRPr/>
            </a:pPr>
            <a:r>
              <a:rPr lang="en-GB" i="0"/>
              <a:t>Tutor to also discuss </a:t>
            </a:r>
            <a:r>
              <a:rPr lang="en-GB" sz="1800">
                <a:effectLst/>
                <a:latin typeface="Segoe UI" panose="020B0502040204020203" pitchFamily="34" charset="0"/>
              </a:rPr>
              <a:t>cyber security and the increased use of drone for last mile delivery as growth areas in the sector. </a:t>
            </a:r>
            <a:endParaRPr lang="en-GB" sz="1800">
              <a:effectLst/>
              <a:latin typeface="Arial" panose="020B0604020202020204" pitchFamily="34" charset="0"/>
            </a:endParaRPr>
          </a:p>
          <a:p>
            <a:endParaRPr lang="en-GB" i="0"/>
          </a:p>
        </p:txBody>
      </p:sp>
      <p:sp>
        <p:nvSpPr>
          <p:cNvPr id="4" name="Slide Number Placeholder 3">
            <a:extLst>
              <a:ext uri="{FF2B5EF4-FFF2-40B4-BE49-F238E27FC236}">
                <a16:creationId xmlns:a16="http://schemas.microsoft.com/office/drawing/2014/main" id="{E013A184-2FF2-3F56-1773-3532C22F3E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C1A7-1C07-45C9-8BDB-74CB960DE9B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9859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C1A7-1C07-45C9-8BDB-74CB960DE9B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26248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4219E-C7F8-1AFE-58E1-CD68E262E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6E838-F634-7202-FE84-15C5D216E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54B50-3761-334C-7622-F2814997EFED}"/>
              </a:ext>
            </a:extLst>
          </p:cNvPr>
          <p:cNvSpPr>
            <a:spLocks noGrp="1"/>
          </p:cNvSpPr>
          <p:nvPr>
            <p:ph type="body" idx="1"/>
          </p:nvPr>
        </p:nvSpPr>
        <p:spPr/>
        <p:txBody>
          <a:bodyPr/>
          <a:lstStyle/>
          <a:p>
            <a:r>
              <a:rPr lang="en-GB" b="1" dirty="0"/>
              <a:t>Class exercise</a:t>
            </a:r>
          </a:p>
          <a:p>
            <a:r>
              <a:rPr lang="en-GB" b="0" dirty="0"/>
              <a:t>The correct answer is B.</a:t>
            </a:r>
          </a:p>
        </p:txBody>
      </p:sp>
      <p:sp>
        <p:nvSpPr>
          <p:cNvPr id="4" name="Slide Number Placeholder 3">
            <a:extLst>
              <a:ext uri="{FF2B5EF4-FFF2-40B4-BE49-F238E27FC236}">
                <a16:creationId xmlns:a16="http://schemas.microsoft.com/office/drawing/2014/main" id="{7F3A3650-88B6-C179-7B6A-68D505C47D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126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E20C6-E360-0E99-EFC8-F6B2D1742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67DAF-CBCC-A5F9-CC8C-1591463A6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432A5-07A2-92DC-D92B-E40D7A42FB91}"/>
              </a:ext>
            </a:extLst>
          </p:cNvPr>
          <p:cNvSpPr>
            <a:spLocks noGrp="1"/>
          </p:cNvSpPr>
          <p:nvPr>
            <p:ph type="body" idx="1"/>
          </p:nvPr>
        </p:nvSpPr>
        <p:spPr/>
        <p:txBody>
          <a:bodyPr/>
          <a:lstStyle/>
          <a:p>
            <a:r>
              <a:rPr lang="en-GB" b="1" dirty="0"/>
              <a:t>Class exercise</a:t>
            </a:r>
          </a:p>
          <a:p>
            <a:r>
              <a:rPr lang="en-GB" b="0" dirty="0"/>
              <a:t>The correct answer is C.</a:t>
            </a:r>
          </a:p>
          <a:p>
            <a:endParaRPr lang="en-GB" dirty="0"/>
          </a:p>
        </p:txBody>
      </p:sp>
      <p:sp>
        <p:nvSpPr>
          <p:cNvPr id="4" name="Slide Number Placeholder 3">
            <a:extLst>
              <a:ext uri="{FF2B5EF4-FFF2-40B4-BE49-F238E27FC236}">
                <a16:creationId xmlns:a16="http://schemas.microsoft.com/office/drawing/2014/main" id="{023BB552-0ECB-6277-0136-BAF35D7A56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5388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A3A02-741E-6D52-0DD4-503FCE821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8A4D8-4FD3-6F54-7F38-1FB8FAAD8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70949-2669-6634-656B-87972AF7C5C5}"/>
              </a:ext>
            </a:extLst>
          </p:cNvPr>
          <p:cNvSpPr>
            <a:spLocks noGrp="1"/>
          </p:cNvSpPr>
          <p:nvPr>
            <p:ph type="body" idx="1"/>
          </p:nvPr>
        </p:nvSpPr>
        <p:spPr/>
        <p:txBody>
          <a:bodyPr/>
          <a:lstStyle/>
          <a:p>
            <a:r>
              <a:rPr lang="en-GB" b="1" dirty="0"/>
              <a:t>Class exercise</a:t>
            </a:r>
          </a:p>
          <a:p>
            <a:r>
              <a:rPr lang="en-GB" b="0" dirty="0"/>
              <a:t>The correct answer is C.</a:t>
            </a:r>
          </a:p>
          <a:p>
            <a:endParaRPr lang="en-GB" dirty="0"/>
          </a:p>
        </p:txBody>
      </p:sp>
      <p:sp>
        <p:nvSpPr>
          <p:cNvPr id="4" name="Slide Number Placeholder 3">
            <a:extLst>
              <a:ext uri="{FF2B5EF4-FFF2-40B4-BE49-F238E27FC236}">
                <a16:creationId xmlns:a16="http://schemas.microsoft.com/office/drawing/2014/main" id="{83A7792D-BA8F-4228-343C-F4B77A7427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0025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B3E6-CF37-65DB-F37A-6AB86AC6D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01CAF-CEFA-AC80-1EFF-833CB1845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AE1F5-A71B-986A-92C4-4EC169B8928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89AF4B-D683-E9BE-A406-86694B5BD60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2E636D-FFBC-4E43-AD87-AB0619E95754}"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GB"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Arial" pitchFamily="34" charset="0"/>
            </a:endParaRPr>
          </a:p>
        </p:txBody>
      </p:sp>
    </p:spTree>
    <p:extLst>
      <p:ext uri="{BB962C8B-B14F-4D97-AF65-F5344CB8AC3E}">
        <p14:creationId xmlns:p14="http://schemas.microsoft.com/office/powerpoint/2010/main" val="375239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Abbreviations:</a:t>
            </a:r>
          </a:p>
          <a:p>
            <a:pPr marL="171450" indent="-171450">
              <a:buFont typeface="Arial" panose="020B0604020202020204" pitchFamily="34" charset="0"/>
              <a:buChar char="•"/>
            </a:pPr>
            <a:r>
              <a:rPr lang="en-GB"/>
              <a:t>visual line of sight (VLOS)</a:t>
            </a:r>
          </a:p>
          <a:p>
            <a:pPr marL="171450" indent="-171450">
              <a:buFont typeface="Arial" panose="020B0604020202020204" pitchFamily="34" charset="0"/>
              <a:buChar char="•"/>
            </a:pPr>
            <a:r>
              <a:rPr lang="en-GB"/>
              <a:t>unmanned aerial vehicle (UAV)</a:t>
            </a:r>
          </a:p>
        </p:txBody>
      </p:sp>
      <p:sp>
        <p:nvSpPr>
          <p:cNvPr id="4" name="Slide Number Placeholder 3"/>
          <p:cNvSpPr>
            <a:spLocks noGrp="1"/>
          </p:cNvSpPr>
          <p:nvPr>
            <p:ph type="sldNum" sz="quarter" idx="5"/>
          </p:nvPr>
        </p:nvSpPr>
        <p:spPr/>
        <p:txBody>
          <a:bodyPr/>
          <a:lstStyle/>
          <a:p>
            <a:fld id="{4B8C7A5A-1E92-46C8-A5E8-977E99870E18}" type="slidenum">
              <a:rPr lang="en-GB" smtClean="0"/>
              <a:t>9</a:t>
            </a:fld>
            <a:endParaRPr lang="en-GB"/>
          </a:p>
        </p:txBody>
      </p:sp>
    </p:spTree>
    <p:extLst>
      <p:ext uri="{BB962C8B-B14F-4D97-AF65-F5344CB8AC3E}">
        <p14:creationId xmlns:p14="http://schemas.microsoft.com/office/powerpoint/2010/main" val="272783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6EBB-FBDF-0EA4-321F-631DE0781E71}"/>
              </a:ext>
            </a:extLst>
          </p:cNvPr>
          <p:cNvSpPr>
            <a:spLocks noGrp="1"/>
          </p:cNvSpPr>
          <p:nvPr>
            <p:ph type="title"/>
          </p:nvPr>
        </p:nvSpPr>
        <p:spPr/>
        <p:txBody>
          <a:bodyPr/>
          <a:lstStyle>
            <a:lvl1pPr algn="l">
              <a:defRPr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372ECE-94A2-52A1-E8C5-47597F2A92DA}"/>
              </a:ext>
            </a:extLst>
          </p:cNvPr>
          <p:cNvSpPr>
            <a:spLocks noGrp="1"/>
          </p:cNvSpPr>
          <p:nvPr>
            <p:ph idx="1"/>
          </p:nvPr>
        </p:nvSpPr>
        <p:spPr/>
        <p:txBody>
          <a:bodyPr>
            <a:normAutofit/>
          </a:bodyPr>
          <a:lstStyle>
            <a:lvl1pPr>
              <a:defRPr sz="22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C75A66ED-7CCE-F556-F9E0-D9D80E320431}"/>
              </a:ext>
            </a:extLst>
          </p:cNvPr>
          <p:cNvSpPr>
            <a:spLocks noGrp="1"/>
          </p:cNvSpPr>
          <p:nvPr>
            <p:ph type="sldNum" sz="quarter" idx="10"/>
          </p:nvPr>
        </p:nvSpPr>
        <p:spPr/>
        <p:txBody>
          <a:bodyPr/>
          <a:lstStyle/>
          <a:p>
            <a:fld id="{7ACB1920-A896-41DC-AF3A-2CE65C1F9E82}" type="slidenum">
              <a:rPr lang="en-GB" smtClean="0"/>
              <a:t>‹#›</a:t>
            </a:fld>
            <a:endParaRPr lang="en-GB"/>
          </a:p>
        </p:txBody>
      </p:sp>
    </p:spTree>
    <p:extLst>
      <p:ext uri="{BB962C8B-B14F-4D97-AF65-F5344CB8AC3E}">
        <p14:creationId xmlns:p14="http://schemas.microsoft.com/office/powerpoint/2010/main" val="519286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87793-B409-15AF-B40D-8C6741A584DE}"/>
              </a:ext>
            </a:extLst>
          </p:cNvPr>
          <p:cNvSpPr>
            <a:spLocks noGrp="1"/>
          </p:cNvSpPr>
          <p:nvPr>
            <p:ph type="dt" sz="half" idx="10"/>
          </p:nvPr>
        </p:nvSpPr>
        <p:spPr>
          <a:xfrm>
            <a:off x="838200" y="6356350"/>
            <a:ext cx="2743200" cy="365125"/>
          </a:xfrm>
          <a:prstGeom prst="rect">
            <a:avLst/>
          </a:prstGeom>
        </p:spPr>
        <p:txBody>
          <a:bodyPr/>
          <a:lstStyle/>
          <a:p>
            <a:fld id="{126895CF-B689-436A-8742-DB10F2424E70}" type="datetimeFigureOut">
              <a:rPr lang="en-GB" smtClean="0"/>
              <a:t>17/03/2025</a:t>
            </a:fld>
            <a:endParaRPr lang="en-GB"/>
          </a:p>
        </p:txBody>
      </p:sp>
      <p:sp>
        <p:nvSpPr>
          <p:cNvPr id="3" name="Footer Placeholder 2">
            <a:extLst>
              <a:ext uri="{FF2B5EF4-FFF2-40B4-BE49-F238E27FC236}">
                <a16:creationId xmlns:a16="http://schemas.microsoft.com/office/drawing/2014/main" id="{C370DBFF-D5DB-044D-1529-B306E87C1B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6AC7005-15F3-3717-2797-25DC6328F03B}"/>
              </a:ext>
            </a:extLst>
          </p:cNvPr>
          <p:cNvSpPr>
            <a:spLocks noGrp="1"/>
          </p:cNvSpPr>
          <p:nvPr>
            <p:ph type="sldNum" sz="quarter" idx="12"/>
          </p:nvPr>
        </p:nvSpPr>
        <p:spPr/>
        <p:txBody>
          <a:bodyPr/>
          <a:lstStyle/>
          <a:p>
            <a:fld id="{7ACB1920-A896-41DC-AF3A-2CE65C1F9E82}" type="slidenum">
              <a:rPr lang="en-GB" smtClean="0"/>
              <a:t>‹#›</a:t>
            </a:fld>
            <a:endParaRPr lang="en-GB"/>
          </a:p>
        </p:txBody>
      </p:sp>
    </p:spTree>
    <p:extLst>
      <p:ext uri="{BB962C8B-B14F-4D97-AF65-F5344CB8AC3E}">
        <p14:creationId xmlns:p14="http://schemas.microsoft.com/office/powerpoint/2010/main" val="26314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79776" y="-25650"/>
            <a:ext cx="7776864" cy="934370"/>
          </a:xfrm>
          <a:prstGeom prst="rect">
            <a:avLst/>
          </a:prstGeom>
        </p:spPr>
        <p:txBody>
          <a:bodyPr anchor="ctr"/>
          <a:lstStyle>
            <a:lvl1pPr algn="r">
              <a:defRPr sz="3200" b="1">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28705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17/03/2025</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4746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3.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9DFA5-4ED3-DA1F-CB50-0CC71C5F4781}"/>
              </a:ext>
            </a:extLst>
          </p:cNvPr>
          <p:cNvSpPr>
            <a:spLocks noGrp="1"/>
          </p:cNvSpPr>
          <p:nvPr>
            <p:ph type="title"/>
          </p:nvPr>
        </p:nvSpPr>
        <p:spPr>
          <a:xfrm>
            <a:off x="838200" y="365126"/>
            <a:ext cx="10515600" cy="92298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7A71E-8FEC-F216-90C0-FFB19796E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60A7754-CEC5-6206-A78C-B8B1CDE5B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B1920-A896-41DC-AF3A-2CE65C1F9E82}" type="slidenum">
              <a:rPr lang="en-GB" smtClean="0"/>
              <a:t>‹#›</a:t>
            </a:fld>
            <a:endParaRPr lang="en-GB"/>
          </a:p>
        </p:txBody>
      </p:sp>
      <p:sp>
        <p:nvSpPr>
          <p:cNvPr id="7" name="Rectangle 6">
            <a:extLst>
              <a:ext uri="{FF2B5EF4-FFF2-40B4-BE49-F238E27FC236}">
                <a16:creationId xmlns:a16="http://schemas.microsoft.com/office/drawing/2014/main" id="{12A5901A-EFC5-3957-82C2-6F3B9A08A073}"/>
              </a:ext>
            </a:extLst>
          </p:cNvPr>
          <p:cNvSpPr/>
          <p:nvPr userDrawn="1"/>
        </p:nvSpPr>
        <p:spPr>
          <a:xfrm>
            <a:off x="-177579" y="6145214"/>
            <a:ext cx="12547158" cy="9311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E8C8C054-9A74-74CD-2165-4C8C577687DA}"/>
              </a:ext>
            </a:extLst>
          </p:cNvPr>
          <p:cNvGrpSpPr/>
          <p:nvPr userDrawn="1"/>
        </p:nvGrpSpPr>
        <p:grpSpPr>
          <a:xfrm>
            <a:off x="5658939" y="6358776"/>
            <a:ext cx="259230" cy="259230"/>
            <a:chOff x="5658939" y="6358776"/>
            <a:chExt cx="259230" cy="259230"/>
          </a:xfrm>
        </p:grpSpPr>
        <p:sp>
          <p:nvSpPr>
            <p:cNvPr id="14" name="Rounded Rectangle 38">
              <a:hlinkClick r:id="" action="ppaction://hlinkshowjump?jump=previousslide"/>
              <a:extLst>
                <a:ext uri="{FF2B5EF4-FFF2-40B4-BE49-F238E27FC236}">
                  <a16:creationId xmlns:a16="http://schemas.microsoft.com/office/drawing/2014/main" id="{267D587B-FC85-0B6A-0585-DE806D2D945D}"/>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8" descr="End with solid fill">
              <a:hlinkClick r:id="" action="ppaction://hlinkshowjump?jump=previousslide"/>
              <a:extLst>
                <a:ext uri="{FF2B5EF4-FFF2-40B4-BE49-F238E27FC236}">
                  <a16:creationId xmlns:a16="http://schemas.microsoft.com/office/drawing/2014/main" id="{433D16ED-BDAE-400E-96EF-718EE56804C7}"/>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6" name="Rounded Rectangle 40">
            <a:hlinkClick r:id="rId6" action="ppaction://hlinksldjump"/>
            <a:extLst>
              <a:ext uri="{FF2B5EF4-FFF2-40B4-BE49-F238E27FC236}">
                <a16:creationId xmlns:a16="http://schemas.microsoft.com/office/drawing/2014/main" id="{F7450E2B-D218-FCBE-843C-25A43426E157}"/>
              </a:ext>
            </a:extLst>
          </p:cNvPr>
          <p:cNvSpPr/>
          <p:nvPr userDrawn="1"/>
        </p:nvSpPr>
        <p:spPr>
          <a:xfrm>
            <a:off x="5961134"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24A1926-ED55-1CBC-52D0-AF18D16772E4}"/>
              </a:ext>
            </a:extLst>
          </p:cNvPr>
          <p:cNvGrpSpPr/>
          <p:nvPr userDrawn="1"/>
        </p:nvGrpSpPr>
        <p:grpSpPr>
          <a:xfrm>
            <a:off x="6266606" y="6359672"/>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BB801513-3BEB-280F-E4EE-D0388D8361AF}"/>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95384A4D-C6A6-746E-549E-A04F9F10CC92}"/>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0" name="Graphic 9" descr="Home with solid fill">
            <a:hlinkClick r:id="" action="ppaction://noaction"/>
            <a:extLst>
              <a:ext uri="{FF2B5EF4-FFF2-40B4-BE49-F238E27FC236}">
                <a16:creationId xmlns:a16="http://schemas.microsoft.com/office/drawing/2014/main" id="{EB29C7B1-2E8E-A922-B547-565AB3721C7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978666" y="6360596"/>
            <a:ext cx="239965" cy="239966"/>
          </a:xfrm>
          <a:prstGeom prst="rect">
            <a:avLst/>
          </a:prstGeom>
        </p:spPr>
      </p:pic>
      <p:sp>
        <p:nvSpPr>
          <p:cNvPr id="17" name="Slide Number Placeholder 5">
            <a:extLst>
              <a:ext uri="{FF2B5EF4-FFF2-40B4-BE49-F238E27FC236}">
                <a16:creationId xmlns:a16="http://schemas.microsoft.com/office/drawing/2014/main" id="{BFB6BFB5-0AA3-03CD-B51C-3FF4D778CC04}"/>
              </a:ext>
            </a:extLst>
          </p:cNvPr>
          <p:cNvSpPr txBox="1">
            <a:spLocks/>
          </p:cNvSpPr>
          <p:nvPr userDrawn="1"/>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a:t>
            </a:fld>
            <a:endParaRPr lang="en-GB" sz="160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C56B5448-0AAA-4B27-E4BD-97CC780C916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800819" y="6201743"/>
            <a:ext cx="4002762" cy="403083"/>
          </a:xfrm>
          <a:prstGeom prst="rect">
            <a:avLst/>
          </a:prstGeom>
        </p:spPr>
      </p:pic>
    </p:spTree>
    <p:extLst>
      <p:ext uri="{BB962C8B-B14F-4D97-AF65-F5344CB8AC3E}">
        <p14:creationId xmlns:p14="http://schemas.microsoft.com/office/powerpoint/2010/main" val="410320679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80" r:id="rId3"/>
    <p:sldLayoutId id="2147483681" r:id="rId4"/>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338C85-281B-AE4A-4474-B8DB0CEA0629}"/>
              </a:ext>
            </a:extLst>
          </p:cNvPr>
          <p:cNvSpPr/>
          <p:nvPr/>
        </p:nvSpPr>
        <p:spPr>
          <a:xfrm rot="20974055">
            <a:off x="-6589992" y="201305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32B012AD-B7B8-5116-2A08-0FF494F73B01}"/>
              </a:ext>
            </a:extLst>
          </p:cNvPr>
          <p:cNvSpPr/>
          <p:nvPr/>
        </p:nvSpPr>
        <p:spPr>
          <a:xfrm rot="740510" flipH="1">
            <a:off x="-1878564" y="2879096"/>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53CB3EEA-DAD9-FBB9-24E1-62E20391FFFE}"/>
              </a:ext>
            </a:extLst>
          </p:cNvPr>
          <p:cNvSpPr/>
          <p:nvPr/>
        </p:nvSpPr>
        <p:spPr>
          <a:xfrm flipH="1">
            <a:off x="-715347" y="315488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E0684F2-B8F8-4957-1B20-AED41C684249}"/>
              </a:ext>
            </a:extLst>
          </p:cNvPr>
          <p:cNvSpPr txBox="1"/>
          <p:nvPr/>
        </p:nvSpPr>
        <p:spPr>
          <a:xfrm>
            <a:off x="-550711" y="5155021"/>
            <a:ext cx="1878564" cy="276999"/>
          </a:xfrm>
          <a:prstGeom prst="rect">
            <a:avLst/>
          </a:prstGeom>
          <a:solidFill>
            <a:schemeClr val="tx1"/>
          </a:solidFill>
          <a:ln>
            <a:noFill/>
          </a:ln>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V1 March 2025</a:t>
            </a:r>
          </a:p>
        </p:txBody>
      </p:sp>
      <p:grpSp>
        <p:nvGrpSpPr>
          <p:cNvPr id="7" name="Group 6">
            <a:extLst>
              <a:ext uri="{FF2B5EF4-FFF2-40B4-BE49-F238E27FC236}">
                <a16:creationId xmlns:a16="http://schemas.microsoft.com/office/drawing/2014/main" id="{F633C842-9418-2E71-FCDE-0AE909CB6D19}"/>
              </a:ext>
            </a:extLst>
          </p:cNvPr>
          <p:cNvGrpSpPr/>
          <p:nvPr/>
        </p:nvGrpSpPr>
        <p:grpSpPr>
          <a:xfrm>
            <a:off x="-1026367" y="5480268"/>
            <a:ext cx="8195806" cy="1055835"/>
            <a:chOff x="-1026367" y="5079039"/>
            <a:chExt cx="8195806" cy="1055835"/>
          </a:xfrm>
        </p:grpSpPr>
        <p:sp>
          <p:nvSpPr>
            <p:cNvPr id="13" name="Rectangle 12">
              <a:extLst>
                <a:ext uri="{FF2B5EF4-FFF2-40B4-BE49-F238E27FC236}">
                  <a16:creationId xmlns:a16="http://schemas.microsoft.com/office/drawing/2014/main" id="{05FAE4E1-02AD-0D41-7E19-52963FCCA0F4}"/>
                </a:ext>
              </a:extLst>
            </p:cNvPr>
            <p:cNvSpPr/>
            <p:nvPr/>
          </p:nvSpPr>
          <p:spPr>
            <a:xfrm>
              <a:off x="237932" y="5640190"/>
              <a:ext cx="5407574" cy="215444"/>
            </a:xfrm>
            <a:prstGeom prst="rect">
              <a:avLst/>
            </a:prstGeom>
          </p:spPr>
          <p:txBody>
            <a:bodyPr wrap="square">
              <a:spAutoFit/>
            </a:bodyPr>
            <a:lstStyle/>
            <a:p>
              <a:r>
                <a:rPr lang="en-GB" sz="800" b="1">
                  <a:solidFill>
                    <a:schemeClr val="bg1">
                      <a:lumMod val="65000"/>
                    </a:schemeClr>
                  </a:solidFill>
                  <a:latin typeface="Arial" panose="020B0604020202020204" pitchFamily="34" charset="0"/>
                  <a:cs typeface="Arial" panose="020B0604020202020204" pitchFamily="34" charset="0"/>
                </a:rPr>
                <a:t>A global leader for qualifications, assessment, digital solutions, innovative products and customer service</a:t>
              </a:r>
              <a:endParaRPr lang="en-US" sz="800" b="1">
                <a:solidFill>
                  <a:schemeClr val="bg1">
                    <a:lumMod val="6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8DCF0FF-73C4-F1D5-CD54-A88E999B3DF2}"/>
                </a:ext>
              </a:extLst>
            </p:cNvPr>
            <p:cNvGrpSpPr/>
            <p:nvPr/>
          </p:nvGrpSpPr>
          <p:grpSpPr>
            <a:xfrm>
              <a:off x="-1026367" y="5079039"/>
              <a:ext cx="8195806" cy="1055835"/>
              <a:chOff x="-1026367" y="5079039"/>
              <a:chExt cx="8195806" cy="1055835"/>
            </a:xfrm>
          </p:grpSpPr>
          <p:sp>
            <p:nvSpPr>
              <p:cNvPr id="11" name="Rectangle 10">
                <a:extLst>
                  <a:ext uri="{FF2B5EF4-FFF2-40B4-BE49-F238E27FC236}">
                    <a16:creationId xmlns:a16="http://schemas.microsoft.com/office/drawing/2014/main" id="{551FB002-667C-B4F9-38BE-D12FAE28E36E}"/>
                  </a:ext>
                </a:extLst>
              </p:cNvPr>
              <p:cNvSpPr>
                <a:spLocks noChangeArrowheads="1"/>
              </p:cNvSpPr>
              <p:nvPr/>
            </p:nvSpPr>
            <p:spPr bwMode="auto">
              <a:xfrm>
                <a:off x="228601" y="5387139"/>
                <a:ext cx="381642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50000"/>
                  </a:spcBef>
                  <a:spcAft>
                    <a:spcPct val="0"/>
                  </a:spcAft>
                </a:pPr>
                <a:r>
                  <a:rPr lang="en-GB" sz="1200" b="1">
                    <a:solidFill>
                      <a:schemeClr val="bg1"/>
                    </a:solidFill>
                    <a:latin typeface="Arial" panose="020B0604020202020204" pitchFamily="34" charset="0"/>
                    <a:cs typeface="Arial" panose="020B0604020202020204" pitchFamily="34" charset="0"/>
                  </a:rPr>
                  <a:t>© 2025 Highfield Products Limited</a:t>
                </a:r>
              </a:p>
            </p:txBody>
          </p:sp>
          <p:sp>
            <p:nvSpPr>
              <p:cNvPr id="12" name="Rectangle 11">
                <a:extLst>
                  <a:ext uri="{FF2B5EF4-FFF2-40B4-BE49-F238E27FC236}">
                    <a16:creationId xmlns:a16="http://schemas.microsoft.com/office/drawing/2014/main" id="{13C93AD5-C68D-692D-1167-B3FC75FA71B1}"/>
                  </a:ext>
                </a:extLst>
              </p:cNvPr>
              <p:cNvSpPr>
                <a:spLocks noChangeArrowheads="1"/>
              </p:cNvSpPr>
              <p:nvPr/>
            </p:nvSpPr>
            <p:spPr bwMode="auto">
              <a:xfrm>
                <a:off x="237932" y="5795678"/>
                <a:ext cx="693150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0"/>
                  </a:spcBef>
                  <a:spcAft>
                    <a:spcPct val="0"/>
                  </a:spcAft>
                </a:pPr>
                <a:r>
                  <a:rPr lang="en-GB" sz="800" b="0">
                    <a:solidFill>
                      <a:schemeClr val="bg1">
                        <a:lumMod val="65000"/>
                      </a:schemeClr>
                    </a:solidFill>
                    <a:latin typeface="Arial" panose="020B0604020202020204" pitchFamily="34" charset="0"/>
                    <a:cs typeface="Arial" panose="020B0604020202020204" pitchFamily="34" charset="0"/>
                  </a:rPr>
                  <a:t>Highfield Place Shaw Wood Business Park, Shaw Wood Way, Wheatley Hills Doncaster, DN2 5TB</a:t>
                </a:r>
              </a:p>
              <a:p>
                <a:pPr>
                  <a:defRPr/>
                </a:pPr>
                <a:r>
                  <a:rPr lang="en-GB" altLang="en-US" sz="800" b="0">
                    <a:solidFill>
                      <a:schemeClr val="bg1">
                        <a:lumMod val="65000"/>
                      </a:schemeClr>
                    </a:solidFill>
                    <a:latin typeface="Arial" panose="020B0604020202020204" pitchFamily="34" charset="0"/>
                    <a:cs typeface="Arial" panose="020B0604020202020204" pitchFamily="34" charset="0"/>
                  </a:rPr>
                  <a:t>01302 363277   |   www.highfieldqualifications.com</a:t>
                </a:r>
              </a:p>
            </p:txBody>
          </p:sp>
          <p:sp>
            <p:nvSpPr>
              <p:cNvPr id="18" name="Rectangle 17">
                <a:extLst>
                  <a:ext uri="{FF2B5EF4-FFF2-40B4-BE49-F238E27FC236}">
                    <a16:creationId xmlns:a16="http://schemas.microsoft.com/office/drawing/2014/main" id="{66D695CC-D612-5E4D-DBA9-45AEC97D8DEB}"/>
                  </a:ext>
                </a:extLst>
              </p:cNvPr>
              <p:cNvSpPr>
                <a:spLocks noChangeArrowheads="1"/>
              </p:cNvSpPr>
              <p:nvPr/>
            </p:nvSpPr>
            <p:spPr bwMode="auto">
              <a:xfrm>
                <a:off x="-1026367" y="5079039"/>
                <a:ext cx="2904931" cy="259852"/>
              </a:xfrm>
              <a:prstGeom prst="rect">
                <a:avLst/>
              </a:prstGeom>
              <a:solidFill>
                <a:schemeClr val="bg1"/>
              </a:solidFill>
              <a:ln>
                <a:noFill/>
              </a:ln>
            </p:spPr>
            <p:txBody>
              <a:bodyPr wrap="square" lIns="92075" tIns="46038" rIns="92075" bIns="46038">
                <a:spAutoFit/>
              </a:bodyPr>
              <a:lstStyle/>
              <a:p>
                <a:pPr eaLnBrk="0" fontAlgn="base" hangingPunct="0">
                  <a:spcBef>
                    <a:spcPct val="50000"/>
                  </a:spcBef>
                  <a:spcAft>
                    <a:spcPct val="0"/>
                  </a:spcAft>
                </a:pPr>
                <a:r>
                  <a:rPr lang="en-GB" sz="1100" b="1">
                    <a:latin typeface="Arial" panose="020B0604020202020204" pitchFamily="34" charset="0"/>
                    <a:cs typeface="Arial" panose="020B0604020202020204" pitchFamily="34" charset="0"/>
                  </a:rPr>
                  <a:t>                                 All rights reserved</a:t>
                </a:r>
              </a:p>
            </p:txBody>
          </p:sp>
        </p:grpSp>
      </p:grpSp>
      <p:pic>
        <p:nvPicPr>
          <p:cNvPr id="32" name="Picture 31">
            <a:extLst>
              <a:ext uri="{FF2B5EF4-FFF2-40B4-BE49-F238E27FC236}">
                <a16:creationId xmlns:a16="http://schemas.microsoft.com/office/drawing/2014/main" id="{5F0F83C3-241A-4BC8-7FFF-81EAD4AA1C42}"/>
              </a:ext>
            </a:extLst>
          </p:cNvPr>
          <p:cNvPicPr>
            <a:picLocks noChangeAspect="1"/>
          </p:cNvPicPr>
          <p:nvPr/>
        </p:nvPicPr>
        <p:blipFill>
          <a:blip r:embed="rId3">
            <a:extLst>
              <a:ext uri="{28A0092B-C50C-407E-A947-70E740481C1C}">
                <a14:useLocalDpi xmlns:a14="http://schemas.microsoft.com/office/drawing/2010/main" val="0"/>
              </a:ext>
            </a:extLst>
          </a:blip>
          <a:srcRect l="16082" t="-6125" r="17308" b="6125"/>
          <a:stretch/>
        </p:blipFill>
        <p:spPr>
          <a:xfrm>
            <a:off x="6072591" y="-1863061"/>
            <a:ext cx="6662056" cy="6682924"/>
          </a:xfrm>
          <a:prstGeom prst="flowChartConnector">
            <a:avLst/>
          </a:prstGeom>
          <a:ln w="127000">
            <a:solidFill>
              <a:schemeClr val="bg1"/>
            </a:solidFill>
          </a:ln>
        </p:spPr>
      </p:pic>
      <p:sp>
        <p:nvSpPr>
          <p:cNvPr id="36" name="TextBox 35">
            <a:extLst>
              <a:ext uri="{FF2B5EF4-FFF2-40B4-BE49-F238E27FC236}">
                <a16:creationId xmlns:a16="http://schemas.microsoft.com/office/drawing/2014/main" id="{19998558-87BF-E811-90D4-FE28B9975DBE}"/>
              </a:ext>
            </a:extLst>
          </p:cNvPr>
          <p:cNvSpPr txBox="1"/>
          <p:nvPr/>
        </p:nvSpPr>
        <p:spPr>
          <a:xfrm>
            <a:off x="554874" y="504641"/>
            <a:ext cx="5517717" cy="2092881"/>
          </a:xfrm>
          <a:prstGeom prst="rect">
            <a:avLst/>
          </a:prstGeom>
          <a:noFill/>
        </p:spPr>
        <p:txBody>
          <a:bodyPr wrap="square">
            <a:spAutoFit/>
          </a:bodyPr>
          <a:lstStyle/>
          <a:p>
            <a:pPr>
              <a:lnSpc>
                <a:spcPts val="5200"/>
              </a:lnSpc>
            </a:pPr>
            <a:r>
              <a:rPr lang="en-GB" sz="4800" b="1">
                <a:solidFill>
                  <a:srgbClr val="0051B7"/>
                </a:solidFill>
                <a:latin typeface="Arial" panose="020B0604020202020204" pitchFamily="34" charset="0"/>
                <a:cs typeface="Arial" panose="020B0604020202020204" pitchFamily="34" charset="0"/>
              </a:rPr>
              <a:t>Level 2 Award </a:t>
            </a:r>
            <a:br>
              <a:rPr lang="en-GB" sz="4800" b="1">
                <a:solidFill>
                  <a:srgbClr val="0051B7"/>
                </a:solidFill>
                <a:latin typeface="Arial" panose="020B0604020202020204" pitchFamily="34" charset="0"/>
                <a:cs typeface="Arial" panose="020B0604020202020204" pitchFamily="34" charset="0"/>
              </a:rPr>
            </a:br>
            <a:r>
              <a:rPr lang="en-GB" sz="4800" b="1">
                <a:solidFill>
                  <a:srgbClr val="0051B7"/>
                </a:solidFill>
                <a:latin typeface="Arial" panose="020B0604020202020204" pitchFamily="34" charset="0"/>
                <a:cs typeface="Arial" panose="020B0604020202020204" pitchFamily="34" charset="0"/>
              </a:rPr>
              <a:t>in Low Airspace Awareness (RQF)</a:t>
            </a:r>
          </a:p>
        </p:txBody>
      </p:sp>
      <p:pic>
        <p:nvPicPr>
          <p:cNvPr id="5" name="Picture 4" descr="A white text on a black background&#10;&#10;Description automatically generated">
            <a:extLst>
              <a:ext uri="{FF2B5EF4-FFF2-40B4-BE49-F238E27FC236}">
                <a16:creationId xmlns:a16="http://schemas.microsoft.com/office/drawing/2014/main" id="{B9E58EA6-FB9A-7BD9-9E3D-16868E9E6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741" y="4736615"/>
            <a:ext cx="3520543" cy="1850903"/>
          </a:xfrm>
          <a:prstGeom prst="rect">
            <a:avLst/>
          </a:prstGeom>
        </p:spPr>
      </p:pic>
    </p:spTree>
    <p:extLst>
      <p:ext uri="{BB962C8B-B14F-4D97-AF65-F5344CB8AC3E}">
        <p14:creationId xmlns:p14="http://schemas.microsoft.com/office/powerpoint/2010/main" val="250248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22430B-7EC9-36E3-4C78-C4FB187CADDA}"/>
              </a:ext>
            </a:extLst>
          </p:cNvPr>
          <p:cNvSpPr/>
          <p:nvPr/>
        </p:nvSpPr>
        <p:spPr>
          <a:xfrm>
            <a:off x="-973828" y="1374082"/>
            <a:ext cx="13564997" cy="1962931"/>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20C47C5D-5DAE-987B-1BAA-1155C42B698E}"/>
              </a:ext>
            </a:extLst>
          </p:cNvPr>
          <p:cNvSpPr>
            <a:spLocks noGrp="1"/>
          </p:cNvSpPr>
          <p:nvPr>
            <p:ph type="title"/>
          </p:nvPr>
        </p:nvSpPr>
        <p:spPr/>
        <p:txBody>
          <a:bodyPr>
            <a:normAutofit/>
          </a:bodyPr>
          <a:lstStyle/>
          <a:p>
            <a:r>
              <a:rPr lang="en-GB" sz="4000">
                <a:latin typeface="Arial" panose="020B0604020202020204" pitchFamily="34" charset="0"/>
                <a:cs typeface="Arial" panose="020B0604020202020204" pitchFamily="34" charset="0"/>
              </a:rPr>
              <a:t>Consequences of ignoring the Drone Code</a:t>
            </a:r>
          </a:p>
        </p:txBody>
      </p:sp>
      <p:sp>
        <p:nvSpPr>
          <p:cNvPr id="3" name="Content Placeholder 2">
            <a:extLst>
              <a:ext uri="{FF2B5EF4-FFF2-40B4-BE49-F238E27FC236}">
                <a16:creationId xmlns:a16="http://schemas.microsoft.com/office/drawing/2014/main" id="{DA4D6B8F-327F-28C9-7C71-6BFFDB225156}"/>
              </a:ext>
            </a:extLst>
          </p:cNvPr>
          <p:cNvSpPr>
            <a:spLocks noGrp="1"/>
          </p:cNvSpPr>
          <p:nvPr>
            <p:ph idx="1"/>
          </p:nvPr>
        </p:nvSpPr>
        <p:spPr>
          <a:xfrm>
            <a:off x="838200" y="1518326"/>
            <a:ext cx="10515600" cy="4351338"/>
          </a:xfrm>
        </p:spPr>
        <p:txBody>
          <a:bodyPr vert="horz" lIns="91440" tIns="45720" rIns="91440" bIns="45720" rtlCol="0" anchor="t">
            <a:noAutofit/>
          </a:bodyPr>
          <a:lstStyle/>
          <a:p>
            <a:pPr marL="0" indent="0">
              <a:buNone/>
            </a:pPr>
            <a:r>
              <a:rPr lang="en-GB" sz="2200">
                <a:latin typeface="Arial"/>
                <a:cs typeface="Arial"/>
              </a:rPr>
              <a:t>Failing to follow drone regulations can lead to serious legal, financial and safety consequences</a:t>
            </a:r>
          </a:p>
          <a:p>
            <a:pPr marL="0" indent="0">
              <a:buNone/>
            </a:pPr>
            <a:endParaRPr lang="en-GB" sz="800">
              <a:latin typeface="Arial" panose="020B0604020202020204" pitchFamily="34" charset="0"/>
              <a:cs typeface="Arial" panose="020B0604020202020204" pitchFamily="34" charset="0"/>
            </a:endParaRPr>
          </a:p>
          <a:p>
            <a:pPr marL="0" indent="0">
              <a:buNone/>
            </a:pPr>
            <a:r>
              <a:rPr lang="en-GB" sz="2200">
                <a:latin typeface="Arial"/>
                <a:cs typeface="Arial"/>
              </a:rPr>
              <a:t>Understanding these risks helps ensure responsible flying and protects both the operator and the public</a:t>
            </a:r>
          </a:p>
          <a:p>
            <a:pPr marL="0" indent="0">
              <a:buNone/>
            </a:pPr>
            <a:endParaRPr lang="en-GB" sz="800">
              <a:latin typeface="Arial" panose="020B0604020202020204" pitchFamily="34" charset="0"/>
              <a:cs typeface="Arial" panose="020B0604020202020204" pitchFamily="34" charset="0"/>
            </a:endParaRPr>
          </a:p>
          <a:p>
            <a:pPr marL="0" indent="0">
              <a:buNone/>
            </a:pPr>
            <a:r>
              <a:rPr lang="en-GB" sz="2200">
                <a:latin typeface="Arial"/>
                <a:cs typeface="Arial"/>
              </a:rPr>
              <a:t>Risks include: </a:t>
            </a:r>
            <a:endParaRPr lang="en-GB" sz="800">
              <a:latin typeface="Arial" panose="020B0604020202020204" pitchFamily="34" charset="0"/>
              <a:cs typeface="Arial" panose="020B0604020202020204" pitchFamily="34" charset="0"/>
            </a:endParaRPr>
          </a:p>
          <a:p>
            <a:r>
              <a:rPr lang="en-GB" sz="2200">
                <a:latin typeface="Arial"/>
                <a:cs typeface="Arial"/>
              </a:rPr>
              <a:t>legal penalties </a:t>
            </a:r>
            <a:r>
              <a:rPr lang="en-GB" sz="2200" b="0">
                <a:latin typeface="Arial"/>
                <a:cs typeface="Arial"/>
              </a:rPr>
              <a:t>– fines, criminal charges or revocation of flying privileges</a:t>
            </a:r>
          </a:p>
          <a:p>
            <a:r>
              <a:rPr lang="en-GB" sz="2200">
                <a:latin typeface="Arial"/>
                <a:cs typeface="Arial"/>
              </a:rPr>
              <a:t>financial liability </a:t>
            </a:r>
            <a:r>
              <a:rPr lang="en-GB" sz="2200" b="0">
                <a:latin typeface="Arial"/>
                <a:cs typeface="Arial"/>
              </a:rPr>
              <a:t>– operators can be held responsible for damages caused by negligence</a:t>
            </a:r>
          </a:p>
          <a:p>
            <a:r>
              <a:rPr lang="en-GB" sz="2200">
                <a:latin typeface="Arial"/>
                <a:cs typeface="Arial"/>
              </a:rPr>
              <a:t>safety risks </a:t>
            </a:r>
            <a:r>
              <a:rPr lang="en-GB" sz="2200" b="0">
                <a:latin typeface="Arial"/>
                <a:cs typeface="Arial"/>
              </a:rPr>
              <a:t>– increased chances of mid-air collisions, injuries or accidents.</a:t>
            </a:r>
          </a:p>
        </p:txBody>
      </p:sp>
    </p:spTree>
    <p:extLst>
      <p:ext uri="{BB962C8B-B14F-4D97-AF65-F5344CB8AC3E}">
        <p14:creationId xmlns:p14="http://schemas.microsoft.com/office/powerpoint/2010/main" val="237772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6A5F-46DF-7825-3ABA-283211EA16F9}"/>
              </a:ext>
            </a:extLst>
          </p:cNvPr>
          <p:cNvSpPr>
            <a:spLocks noGrp="1"/>
          </p:cNvSpPr>
          <p:nvPr>
            <p:ph type="title"/>
          </p:nvPr>
        </p:nvSpPr>
        <p:spPr/>
        <p:txBody>
          <a:bodyPr>
            <a:normAutofit/>
          </a:bodyPr>
          <a:lstStyle/>
          <a:p>
            <a:r>
              <a:rPr lang="en-GB" sz="4000">
                <a:latin typeface="Arial" panose="020B0604020202020204" pitchFamily="34" charset="0"/>
                <a:cs typeface="Arial" panose="020B0604020202020204" pitchFamily="34" charset="0"/>
              </a:rPr>
              <a:t>Understanding low airspace restrictions</a:t>
            </a:r>
          </a:p>
        </p:txBody>
      </p:sp>
      <p:sp>
        <p:nvSpPr>
          <p:cNvPr id="4" name="Rectangle: Rounded Corners 3">
            <a:extLst>
              <a:ext uri="{FF2B5EF4-FFF2-40B4-BE49-F238E27FC236}">
                <a16:creationId xmlns:a16="http://schemas.microsoft.com/office/drawing/2014/main" id="{B9C7CD08-6651-E4F3-AA11-CB70C02972DD}"/>
              </a:ext>
            </a:extLst>
          </p:cNvPr>
          <p:cNvSpPr/>
          <p:nvPr/>
        </p:nvSpPr>
        <p:spPr>
          <a:xfrm>
            <a:off x="-904775" y="1591615"/>
            <a:ext cx="13270945" cy="3111014"/>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74CE467-1C35-77D3-F129-76456BE623D3}"/>
              </a:ext>
            </a:extLst>
          </p:cNvPr>
          <p:cNvSpPr txBox="1"/>
          <p:nvPr/>
        </p:nvSpPr>
        <p:spPr>
          <a:xfrm>
            <a:off x="766763" y="2088370"/>
            <a:ext cx="7279957" cy="2123658"/>
          </a:xfrm>
          <a:prstGeom prst="rect">
            <a:avLst/>
          </a:prstGeom>
          <a:noFill/>
        </p:spPr>
        <p:txBody>
          <a:bodyPr wrap="square">
            <a:spAutoFit/>
          </a:bodyPr>
          <a:lstStyle/>
          <a:p>
            <a:pPr marL="0" indent="0">
              <a:buNone/>
            </a:pPr>
            <a:r>
              <a:rPr lang="en-GB" sz="2200" b="1" dirty="0">
                <a:solidFill>
                  <a:schemeClr val="bg1"/>
                </a:solidFill>
                <a:latin typeface="Arial"/>
                <a:cs typeface="Arial"/>
              </a:rPr>
              <a:t>Understanding airspace regulations is crucial for safe and legal drone operations</a:t>
            </a:r>
          </a:p>
          <a:p>
            <a:pPr marL="0" indent="0">
              <a:buNone/>
            </a:pPr>
            <a:endParaRPr lang="en-GB" sz="2200" b="1" dirty="0">
              <a:solidFill>
                <a:schemeClr val="bg1"/>
              </a:solidFill>
              <a:latin typeface="Arial" panose="020B0604020202020204" pitchFamily="34" charset="0"/>
              <a:cs typeface="Arial" panose="020B0604020202020204" pitchFamily="34" charset="0"/>
            </a:endParaRPr>
          </a:p>
          <a:p>
            <a:pPr marL="0" indent="0">
              <a:buNone/>
            </a:pPr>
            <a:r>
              <a:rPr lang="en-GB" sz="2200" b="1" dirty="0">
                <a:solidFill>
                  <a:schemeClr val="bg1"/>
                </a:solidFill>
                <a:latin typeface="Arial"/>
                <a:cs typeface="Arial"/>
              </a:rPr>
              <a:t>Different restrictions apply depending on location and circumstances, ensuring security and preventing conflicts with other aircraft.</a:t>
            </a:r>
          </a:p>
        </p:txBody>
      </p:sp>
      <p:pic>
        <p:nvPicPr>
          <p:cNvPr id="9" name="Picture 8" descr="A black background with white icons&#10;&#10;AI-generated content may be incorrect.">
            <a:extLst>
              <a:ext uri="{FF2B5EF4-FFF2-40B4-BE49-F238E27FC236}">
                <a16:creationId xmlns:a16="http://schemas.microsoft.com/office/drawing/2014/main" id="{8F878438-6FE0-53C4-5AD1-B964E191B968}"/>
              </a:ext>
            </a:extLst>
          </p:cNvPr>
          <p:cNvPicPr>
            <a:picLocks noChangeAspect="1"/>
          </p:cNvPicPr>
          <p:nvPr/>
        </p:nvPicPr>
        <p:blipFill>
          <a:blip r:embed="rId3">
            <a:extLst>
              <a:ext uri="{28A0092B-C50C-407E-A947-70E740481C1C}">
                <a14:useLocalDpi xmlns:a14="http://schemas.microsoft.com/office/drawing/2010/main" val="0"/>
              </a:ext>
            </a:extLst>
          </a:blip>
          <a:srcRect l="43772" t="73084" r="46228" b="3786"/>
          <a:stretch/>
        </p:blipFill>
        <p:spPr>
          <a:xfrm>
            <a:off x="7678299" y="1361635"/>
            <a:ext cx="5696073" cy="3570974"/>
          </a:xfrm>
          <a:prstGeom prst="rect">
            <a:avLst/>
          </a:prstGeom>
        </p:spPr>
      </p:pic>
    </p:spTree>
    <p:extLst>
      <p:ext uri="{BB962C8B-B14F-4D97-AF65-F5344CB8AC3E}">
        <p14:creationId xmlns:p14="http://schemas.microsoft.com/office/powerpoint/2010/main" val="15011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63BB4-3C72-1E96-ED66-06F454E43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C4B97-30DE-8E19-463F-F668C93034EF}"/>
              </a:ext>
            </a:extLst>
          </p:cNvPr>
          <p:cNvSpPr>
            <a:spLocks noGrp="1"/>
          </p:cNvSpPr>
          <p:nvPr>
            <p:ph type="title"/>
          </p:nvPr>
        </p:nvSpPr>
        <p:spPr/>
        <p:txBody>
          <a:bodyPr>
            <a:normAutofit fontScale="90000"/>
          </a:bodyPr>
          <a:lstStyle/>
          <a:p>
            <a:r>
              <a:rPr lang="en-GB" sz="4000">
                <a:latin typeface="Arial" panose="020B0604020202020204" pitchFamily="34" charset="0"/>
                <a:cs typeface="Arial" panose="020B0604020202020204" pitchFamily="34" charset="0"/>
              </a:rPr>
              <a:t>Understanding low airspace restrictions (cont.)</a:t>
            </a:r>
          </a:p>
        </p:txBody>
      </p:sp>
      <p:sp>
        <p:nvSpPr>
          <p:cNvPr id="3" name="Content Placeholder 2">
            <a:extLst>
              <a:ext uri="{FF2B5EF4-FFF2-40B4-BE49-F238E27FC236}">
                <a16:creationId xmlns:a16="http://schemas.microsoft.com/office/drawing/2014/main" id="{A97201BB-607A-276B-D110-4DED8587F7E7}"/>
              </a:ext>
            </a:extLst>
          </p:cNvPr>
          <p:cNvSpPr>
            <a:spLocks noGrp="1"/>
          </p:cNvSpPr>
          <p:nvPr>
            <p:ph idx="1"/>
          </p:nvPr>
        </p:nvSpPr>
        <p:spPr>
          <a:xfrm>
            <a:off x="838200" y="1669409"/>
            <a:ext cx="10981545" cy="4323118"/>
          </a:xfrm>
        </p:spPr>
        <p:txBody>
          <a:bodyPr vert="horz" lIns="91440" tIns="45720" rIns="91440" bIns="45720" numCol="1" spcCol="144000" rtlCol="0" anchor="t">
            <a:noAutofit/>
          </a:bodyPr>
          <a:lstStyle/>
          <a:p>
            <a:pPr marL="0" indent="0">
              <a:buNone/>
            </a:pPr>
            <a:r>
              <a:rPr lang="en-GB">
                <a:latin typeface="Arial"/>
                <a:cs typeface="Arial"/>
              </a:rPr>
              <a:t>Restrictions include: </a:t>
            </a:r>
          </a:p>
          <a:p>
            <a:r>
              <a:rPr lang="en-GB">
                <a:latin typeface="Arial"/>
                <a:cs typeface="Arial"/>
              </a:rPr>
              <a:t>restricted zones </a:t>
            </a:r>
            <a:r>
              <a:rPr lang="en-GB" b="0">
                <a:latin typeface="Arial"/>
                <a:cs typeface="Arial"/>
              </a:rPr>
              <a:t>– areas where UAVs are prohibited without special permission</a:t>
            </a:r>
          </a:p>
          <a:p>
            <a:r>
              <a:rPr lang="en-GB">
                <a:latin typeface="Arial"/>
                <a:cs typeface="Arial"/>
              </a:rPr>
              <a:t>controlled airspace </a:t>
            </a:r>
            <a:r>
              <a:rPr lang="en-GB" b="0">
                <a:latin typeface="Arial"/>
                <a:cs typeface="Arial"/>
              </a:rPr>
              <a:t>– requires authorisation from air traffic control (ATC)</a:t>
            </a:r>
          </a:p>
          <a:p>
            <a:r>
              <a:rPr lang="en-GB">
                <a:latin typeface="Arial"/>
                <a:cs typeface="Arial"/>
              </a:rPr>
              <a:t>temporary flight restrictions (TFRs) </a:t>
            </a:r>
            <a:r>
              <a:rPr lang="en-GB" b="0">
                <a:latin typeface="Arial"/>
                <a:cs typeface="Arial"/>
              </a:rPr>
              <a:t>– enforced during major events, security operations or emergencies</a:t>
            </a:r>
          </a:p>
          <a:p>
            <a:r>
              <a:rPr lang="en-GB">
                <a:latin typeface="Arial"/>
                <a:cs typeface="Arial"/>
              </a:rPr>
              <a:t>no-fly zones </a:t>
            </a:r>
            <a:r>
              <a:rPr lang="en-GB" b="0">
                <a:latin typeface="Arial"/>
                <a:cs typeface="Arial"/>
              </a:rPr>
              <a:t>– permanently restricted locations, such as airports, military bases and national security sites</a:t>
            </a:r>
          </a:p>
          <a:p>
            <a:r>
              <a:rPr lang="en-GB">
                <a:latin typeface="Arial"/>
                <a:cs typeface="Arial"/>
              </a:rPr>
              <a:t>prohibited areas </a:t>
            </a:r>
            <a:r>
              <a:rPr lang="en-GB" b="0">
                <a:latin typeface="Arial"/>
                <a:cs typeface="Arial"/>
              </a:rPr>
              <a:t>– strictly forbidden due to safety, security or legal reasons. </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019BECBF-05BF-8ED4-DCD4-D7714DDDC6E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347619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AAD2-B8B8-9BE2-3E2B-B1064D4AF258}"/>
              </a:ext>
            </a:extLst>
          </p:cNvPr>
          <p:cNvSpPr>
            <a:spLocks noGrp="1"/>
          </p:cNvSpPr>
          <p:nvPr>
            <p:ph type="title"/>
          </p:nvPr>
        </p:nvSpPr>
        <p:spPr/>
        <p:txBody>
          <a:bodyPr>
            <a:normAutofit/>
          </a:bodyPr>
          <a:lstStyle/>
          <a:p>
            <a:r>
              <a:rPr lang="en-GB" sz="4000">
                <a:latin typeface="Arial" panose="020B0604020202020204" pitchFamily="34" charset="0"/>
                <a:cs typeface="Arial" panose="020B0604020202020204" pitchFamily="34" charset="0"/>
              </a:rPr>
              <a:t>Understanding UAS components</a:t>
            </a:r>
          </a:p>
        </p:txBody>
      </p:sp>
      <p:sp>
        <p:nvSpPr>
          <p:cNvPr id="5" name="Rectangle: Rounded Corners 4">
            <a:extLst>
              <a:ext uri="{FF2B5EF4-FFF2-40B4-BE49-F238E27FC236}">
                <a16:creationId xmlns:a16="http://schemas.microsoft.com/office/drawing/2014/main" id="{84D1F834-9D08-89B7-4CB5-B190510B59E9}"/>
              </a:ext>
            </a:extLst>
          </p:cNvPr>
          <p:cNvSpPr/>
          <p:nvPr/>
        </p:nvSpPr>
        <p:spPr>
          <a:xfrm>
            <a:off x="-904775" y="1591614"/>
            <a:ext cx="13270945" cy="3458557"/>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5210F84-F28B-9906-E12A-2F486BC9BF76}"/>
              </a:ext>
            </a:extLst>
          </p:cNvPr>
          <p:cNvSpPr txBox="1"/>
          <p:nvPr/>
        </p:nvSpPr>
        <p:spPr>
          <a:xfrm>
            <a:off x="766763" y="2088370"/>
            <a:ext cx="7279957" cy="2462213"/>
          </a:xfrm>
          <a:prstGeom prst="rect">
            <a:avLst/>
          </a:prstGeom>
          <a:noFill/>
        </p:spPr>
        <p:txBody>
          <a:bodyPr wrap="square">
            <a:spAutoFit/>
          </a:bodyPr>
          <a:lstStyle/>
          <a:p>
            <a:pPr marL="0" indent="0">
              <a:buNone/>
            </a:pPr>
            <a:r>
              <a:rPr lang="en-GB" sz="2200" b="1" dirty="0">
                <a:solidFill>
                  <a:schemeClr val="bg1"/>
                </a:solidFill>
                <a:latin typeface="Arial"/>
                <a:cs typeface="Arial"/>
              </a:rPr>
              <a:t>An uncrewed aerial system (UAS) consists of multiple elements working together to ensure safe and effective drone operation</a:t>
            </a:r>
          </a:p>
          <a:p>
            <a:pPr marL="0" indent="0">
              <a:buNone/>
            </a:pPr>
            <a:endParaRPr lang="en-GB" sz="2200" b="1" dirty="0">
              <a:solidFill>
                <a:schemeClr val="bg1"/>
              </a:solidFill>
              <a:latin typeface="Arial"/>
              <a:cs typeface="Arial"/>
            </a:endParaRPr>
          </a:p>
          <a:p>
            <a:pPr marL="0" indent="0">
              <a:buNone/>
            </a:pPr>
            <a:r>
              <a:rPr lang="en-GB" sz="2200" b="1" dirty="0">
                <a:solidFill>
                  <a:schemeClr val="bg1"/>
                </a:solidFill>
                <a:latin typeface="Arial"/>
                <a:cs typeface="Arial"/>
              </a:rPr>
              <a:t>Understanding these components helps operators maintain control, communication and navigation during flight.</a:t>
            </a:r>
          </a:p>
        </p:txBody>
      </p:sp>
      <p:pic>
        <p:nvPicPr>
          <p:cNvPr id="7" name="Graphic 6" descr="Quadcopter with solid fill">
            <a:extLst>
              <a:ext uri="{FF2B5EF4-FFF2-40B4-BE49-F238E27FC236}">
                <a16:creationId xmlns:a16="http://schemas.microsoft.com/office/drawing/2014/main" id="{27BD968B-447F-E1AC-5537-9035DC176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3776" y="1368100"/>
            <a:ext cx="4121799" cy="4121799"/>
          </a:xfrm>
          <a:prstGeom prst="rect">
            <a:avLst/>
          </a:prstGeom>
        </p:spPr>
      </p:pic>
    </p:spTree>
    <p:extLst>
      <p:ext uri="{BB962C8B-B14F-4D97-AF65-F5344CB8AC3E}">
        <p14:creationId xmlns:p14="http://schemas.microsoft.com/office/powerpoint/2010/main" val="292351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909A-B9C8-9FAC-5EE8-50A77576D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95FF7-9B1A-028F-8D93-7D743E8AEC7B}"/>
              </a:ext>
            </a:extLst>
          </p:cNvPr>
          <p:cNvSpPr>
            <a:spLocks noGrp="1"/>
          </p:cNvSpPr>
          <p:nvPr>
            <p:ph type="title"/>
          </p:nvPr>
        </p:nvSpPr>
        <p:spPr/>
        <p:txBody>
          <a:bodyPr>
            <a:normAutofit/>
          </a:bodyPr>
          <a:lstStyle/>
          <a:p>
            <a:r>
              <a:rPr lang="en-GB" sz="4000">
                <a:latin typeface="Arial" panose="020B0604020202020204" pitchFamily="34" charset="0"/>
                <a:cs typeface="Arial" panose="020B0604020202020204" pitchFamily="34" charset="0"/>
              </a:rPr>
              <a:t>Understanding UAS components (cont.)</a:t>
            </a:r>
          </a:p>
        </p:txBody>
      </p:sp>
      <p:sp>
        <p:nvSpPr>
          <p:cNvPr id="3" name="Content Placeholder 2">
            <a:extLst>
              <a:ext uri="{FF2B5EF4-FFF2-40B4-BE49-F238E27FC236}">
                <a16:creationId xmlns:a16="http://schemas.microsoft.com/office/drawing/2014/main" id="{DC0C9E35-6DFC-1924-5BDB-DBF980C79292}"/>
              </a:ext>
            </a:extLst>
          </p:cNvPr>
          <p:cNvSpPr>
            <a:spLocks noGrp="1"/>
          </p:cNvSpPr>
          <p:nvPr>
            <p:ph idx="1"/>
          </p:nvPr>
        </p:nvSpPr>
        <p:spPr>
          <a:xfrm>
            <a:off x="838200" y="1660733"/>
            <a:ext cx="10210101" cy="4351338"/>
          </a:xfrm>
        </p:spPr>
        <p:txBody>
          <a:bodyPr vert="horz" lIns="91440" tIns="45720" rIns="91440" bIns="45720" rtlCol="0" anchor="t">
            <a:noAutofit/>
          </a:bodyPr>
          <a:lstStyle/>
          <a:p>
            <a:pPr marL="0" indent="0">
              <a:buNone/>
            </a:pPr>
            <a:r>
              <a:rPr lang="en-GB" sz="2200">
                <a:latin typeface="Arial"/>
                <a:cs typeface="Arial"/>
              </a:rPr>
              <a:t>Components include:</a:t>
            </a:r>
            <a:endParaRPr lang="en-GB" sz="800">
              <a:latin typeface="Arial" panose="020B0604020202020204" pitchFamily="34" charset="0"/>
              <a:cs typeface="Arial" panose="020B0604020202020204" pitchFamily="34" charset="0"/>
            </a:endParaRPr>
          </a:p>
          <a:p>
            <a:r>
              <a:rPr lang="en-GB" sz="2200">
                <a:latin typeface="Arial"/>
                <a:cs typeface="Arial"/>
              </a:rPr>
              <a:t>the operator/a ground control system (GCS) </a:t>
            </a:r>
            <a:r>
              <a:rPr lang="en-GB" sz="2200" b="0">
                <a:latin typeface="Arial"/>
                <a:cs typeface="Arial"/>
              </a:rPr>
              <a:t>– the person controlling the UAV using a remote or autonomous system</a:t>
            </a:r>
          </a:p>
          <a:p>
            <a:r>
              <a:rPr lang="en-GB" sz="2200">
                <a:latin typeface="Arial"/>
                <a:cs typeface="Arial"/>
              </a:rPr>
              <a:t>the signal between the operator and the drone </a:t>
            </a:r>
            <a:r>
              <a:rPr lang="en-GB" sz="2200" b="0">
                <a:latin typeface="Arial"/>
                <a:cs typeface="Arial"/>
              </a:rPr>
              <a:t>– the communication link between the operator and the drone, enabling flight control</a:t>
            </a:r>
          </a:p>
          <a:p>
            <a:r>
              <a:rPr lang="en-GB" sz="2200">
                <a:latin typeface="Arial"/>
                <a:cs typeface="Arial"/>
              </a:rPr>
              <a:t>the drone </a:t>
            </a:r>
            <a:r>
              <a:rPr lang="en-GB" sz="2200" b="0">
                <a:latin typeface="Arial"/>
                <a:cs typeface="Arial"/>
              </a:rPr>
              <a:t>– the physical aircraft equipped with navigation systems, sensors and cameras.</a:t>
            </a:r>
          </a:p>
          <a:p>
            <a:pPr marL="0" indent="0">
              <a:buNone/>
            </a:pPr>
            <a:endParaRPr lang="en-GB">
              <a:latin typeface="Arial" panose="020B0604020202020204" pitchFamily="34" charset="0"/>
              <a:cs typeface="Arial" panose="020B0604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DB8C863A-4DA7-3558-0FAC-7ADC084B858C}"/>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2241163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82CF-5FF1-6E4E-531C-49C694E5AF2A}"/>
              </a:ext>
            </a:extLst>
          </p:cNvPr>
          <p:cNvSpPr>
            <a:spLocks noGrp="1"/>
          </p:cNvSpPr>
          <p:nvPr>
            <p:ph type="title"/>
          </p:nvPr>
        </p:nvSpPr>
        <p:spPr/>
        <p:txBody>
          <a:bodyPr>
            <a:normAutofit/>
          </a:bodyPr>
          <a:lstStyle/>
          <a:p>
            <a:r>
              <a:rPr lang="en-GB" sz="4000">
                <a:latin typeface="Arial" panose="020B0604020202020204" pitchFamily="34" charset="0"/>
                <a:cs typeface="Arial" panose="020B0604020202020204" pitchFamily="34" charset="0"/>
              </a:rPr>
              <a:t>Regulatory authorities of the Drone Code</a:t>
            </a:r>
          </a:p>
        </p:txBody>
      </p:sp>
      <p:sp>
        <p:nvSpPr>
          <p:cNvPr id="3" name="Content Placeholder 2">
            <a:extLst>
              <a:ext uri="{FF2B5EF4-FFF2-40B4-BE49-F238E27FC236}">
                <a16:creationId xmlns:a16="http://schemas.microsoft.com/office/drawing/2014/main" id="{14787217-9E9C-E88D-3B88-3269E284D5F2}"/>
              </a:ext>
            </a:extLst>
          </p:cNvPr>
          <p:cNvSpPr>
            <a:spLocks noGrp="1"/>
          </p:cNvSpPr>
          <p:nvPr>
            <p:ph idx="1"/>
          </p:nvPr>
        </p:nvSpPr>
        <p:spPr>
          <a:xfrm>
            <a:off x="838200" y="1660733"/>
            <a:ext cx="10515600" cy="4351338"/>
          </a:xfrm>
        </p:spPr>
        <p:txBody>
          <a:bodyPr vert="horz" lIns="91440" tIns="45720" rIns="91440" bIns="45720" rtlCol="0" anchor="t">
            <a:noAutofit/>
          </a:bodyPr>
          <a:lstStyle/>
          <a:p>
            <a:pPr marL="0" indent="0">
              <a:buNone/>
            </a:pPr>
            <a:r>
              <a:rPr lang="en-GB">
                <a:latin typeface="Arial"/>
                <a:cs typeface="Arial"/>
              </a:rPr>
              <a:t>Regulatory authorities include: </a:t>
            </a:r>
            <a:endParaRPr lang="en-GB" sz="800">
              <a:latin typeface="Arial" panose="020B0604020202020204" pitchFamily="34" charset="0"/>
              <a:cs typeface="Arial" panose="020B0604020202020204" pitchFamily="34" charset="0"/>
            </a:endParaRPr>
          </a:p>
          <a:p>
            <a:r>
              <a:rPr lang="en-GB" sz="2200" b="0">
                <a:latin typeface="Arial"/>
                <a:cs typeface="Arial"/>
              </a:rPr>
              <a:t>the UK Civil Aviation Authority (CAA) is responsible for enforcing the Drone Code</a:t>
            </a:r>
          </a:p>
          <a:p>
            <a:r>
              <a:rPr lang="en-GB" sz="2200" b="0">
                <a:latin typeface="Arial"/>
                <a:cs typeface="Arial"/>
              </a:rPr>
              <a:t>the CAA ensures compliance with national and international aviation laws</a:t>
            </a:r>
          </a:p>
          <a:p>
            <a:r>
              <a:rPr lang="en-GB" sz="2200" b="0">
                <a:latin typeface="Arial"/>
                <a:cs typeface="Arial"/>
              </a:rPr>
              <a:t>the Drone Code aligns with regulations from the International Civil Aviation Organisation (ICAO)</a:t>
            </a:r>
          </a:p>
          <a:p>
            <a:r>
              <a:rPr lang="en-GB" sz="2200" b="0">
                <a:latin typeface="Arial"/>
                <a:cs typeface="Arial"/>
              </a:rPr>
              <a:t>999 should be called if drones are flying recklessly or being used for criminal activities</a:t>
            </a:r>
            <a:endParaRPr lang="en-GB" sz="2200" b="0">
              <a:latin typeface="Arial" panose="020B0604020202020204" pitchFamily="34" charset="0"/>
              <a:cs typeface="Arial" panose="020B0604020202020204" pitchFamily="34" charset="0"/>
            </a:endParaRPr>
          </a:p>
          <a:p>
            <a:r>
              <a:rPr lang="en-GB" sz="2200" b="0">
                <a:latin typeface="Arial"/>
                <a:cs typeface="Arial"/>
              </a:rPr>
              <a:t>101 should be called for non-emergencies, such as illegal drone activity in restricted areas. </a:t>
            </a:r>
          </a:p>
          <a:p>
            <a:endParaRPr lang="en-GB">
              <a:latin typeface="Arial" panose="020B0604020202020204" pitchFamily="34" charset="0"/>
              <a:cs typeface="Arial" panose="020B0604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4A8AF844-1988-4F17-9AC3-C0AE52E0006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65672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1C845-922A-BCBA-CE2C-0C635498D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D87F7-79A9-5E73-524F-8A00801388FD}"/>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38EB2B42-017A-C85B-D4DB-E554B1B4FDD0}"/>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246BF58-3467-F529-4E80-C98F52CF8BB9}"/>
              </a:ext>
            </a:extLst>
          </p:cNvPr>
          <p:cNvSpPr txBox="1"/>
          <p:nvPr/>
        </p:nvSpPr>
        <p:spPr>
          <a:xfrm>
            <a:off x="766763" y="1635075"/>
            <a:ext cx="727995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main purpose of the Drone Code?​</a:t>
            </a:r>
          </a:p>
        </p:txBody>
      </p:sp>
      <p:grpSp>
        <p:nvGrpSpPr>
          <p:cNvPr id="7" name="Group 6">
            <a:extLst>
              <a:ext uri="{FF2B5EF4-FFF2-40B4-BE49-F238E27FC236}">
                <a16:creationId xmlns:a16="http://schemas.microsoft.com/office/drawing/2014/main" id="{AA249267-62D8-A0D3-9C8A-8BA9AB7EB97E}"/>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5826F243-7219-A196-8B39-C380F31909FB}"/>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EF66A9FA-92CF-9848-B310-46B7DD299260}"/>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49E1962D-FF1D-6750-55E6-0BE1EA033407}"/>
              </a:ext>
            </a:extLst>
          </p:cNvPr>
          <p:cNvSpPr txBox="1">
            <a:spLocks noChangeArrowheads="1"/>
          </p:cNvSpPr>
          <p:nvPr/>
        </p:nvSpPr>
        <p:spPr bwMode="auto">
          <a:xfrm>
            <a:off x="1683868" y="2778940"/>
            <a:ext cx="5903912"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promote drone photography</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84044EE2-CDF3-D56A-3E94-EC6F7CEF9B69}"/>
              </a:ext>
            </a:extLst>
          </p:cNvPr>
          <p:cNvSpPr txBox="1">
            <a:spLocks noChangeArrowheads="1"/>
          </p:cNvSpPr>
          <p:nvPr/>
        </p:nvSpPr>
        <p:spPr bwMode="auto">
          <a:xfrm>
            <a:off x="1687212" y="3646794"/>
            <a:ext cx="512762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limit the use of drones to government agencies</a:t>
            </a:r>
          </a:p>
        </p:txBody>
      </p:sp>
      <p:sp>
        <p:nvSpPr>
          <p:cNvPr id="15" name="TextBox 10">
            <a:extLst>
              <a:ext uri="{FF2B5EF4-FFF2-40B4-BE49-F238E27FC236}">
                <a16:creationId xmlns:a16="http://schemas.microsoft.com/office/drawing/2014/main" id="{53C2429D-C77E-9B46-9CAE-6797F8C337C8}"/>
              </a:ext>
            </a:extLst>
          </p:cNvPr>
          <p:cNvSpPr txBox="1">
            <a:spLocks noChangeArrowheads="1"/>
          </p:cNvSpPr>
          <p:nvPr/>
        </p:nvSpPr>
        <p:spPr bwMode="auto">
          <a:xfrm>
            <a:off x="1683868" y="4706379"/>
            <a:ext cx="4641851"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To provide guidelines for safe and legal drone operation</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8323FB76-6CE7-7F9E-72C0-06FDF2AFE44D}"/>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810EB7C6-F72F-3C0F-24C8-F5CCC570646C}"/>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7A56056A-5BA5-7C4E-F820-BBA2BAD3B41F}"/>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494ABCE0-ABDE-2811-F804-549FD7C2BC7A}"/>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8804F299-85AC-02E6-91D7-D564C1F495E3}"/>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FF1B4800-2BEA-75B5-6E28-F6CCE8FF6800}"/>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E1BFD150-8899-BABB-728C-517D07E7B863}"/>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54155DD-CFAB-E804-7EBB-E91BC810DDD5}"/>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875B7344-C149-E2D8-925F-BE86DABED2F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C45E8899-A50A-35BB-4FEA-BF503F8B06FC}"/>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BAAF9D47-7C90-4EC7-F289-24180CA8C742}"/>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4F22CEAA-EDB6-D167-935D-4FD1D2670A5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878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311A7-F32F-654D-6CEF-CC3ACEA47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8BF16-F030-258A-982A-66CF18030773}"/>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456C0CF3-85BC-7D58-DD8E-347C920AAF91}"/>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EC068F1-5065-8E7D-5546-E84DEFC94F2C}"/>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a UAV operator responsible for when flying a drone?​</a:t>
            </a:r>
          </a:p>
        </p:txBody>
      </p:sp>
      <p:grpSp>
        <p:nvGrpSpPr>
          <p:cNvPr id="7" name="Group 6">
            <a:extLst>
              <a:ext uri="{FF2B5EF4-FFF2-40B4-BE49-F238E27FC236}">
                <a16:creationId xmlns:a16="http://schemas.microsoft.com/office/drawing/2014/main" id="{AD6D37A0-09C2-D469-713E-4F25F1B2718A}"/>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5B31A72A-A208-B5DA-58CD-309592A8CEB5}"/>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0B111085-ED70-FBC7-58BE-64E869E3F3AF}"/>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42A58D3E-2613-DAA3-9BEC-BE5EB7E9E46C}"/>
              </a:ext>
            </a:extLst>
          </p:cNvPr>
          <p:cNvSpPr txBox="1">
            <a:spLocks noChangeArrowheads="1"/>
          </p:cNvSpPr>
          <p:nvPr/>
        </p:nvSpPr>
        <p:spPr bwMode="auto">
          <a:xfrm>
            <a:off x="1683868" y="2600184"/>
            <a:ext cx="44121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Flying anywhere they choose as long as they are careful</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8A4ED8AE-5E4E-658C-DA3F-73CD6F9A74AF}"/>
              </a:ext>
            </a:extLst>
          </p:cNvPr>
          <p:cNvSpPr txBox="1">
            <a:spLocks noChangeArrowheads="1"/>
          </p:cNvSpPr>
          <p:nvPr/>
        </p:nvSpPr>
        <p:spPr bwMode="auto">
          <a:xfrm>
            <a:off x="1687212" y="3663644"/>
            <a:ext cx="512762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Using the drone only for recreational purposes​</a:t>
            </a:r>
          </a:p>
        </p:txBody>
      </p:sp>
      <p:sp>
        <p:nvSpPr>
          <p:cNvPr id="15" name="TextBox 10">
            <a:extLst>
              <a:ext uri="{FF2B5EF4-FFF2-40B4-BE49-F238E27FC236}">
                <a16:creationId xmlns:a16="http://schemas.microsoft.com/office/drawing/2014/main" id="{38FD179A-7D40-DB38-869B-C3450700E3B0}"/>
              </a:ext>
            </a:extLst>
          </p:cNvPr>
          <p:cNvSpPr txBox="1">
            <a:spLocks noChangeArrowheads="1"/>
          </p:cNvSpPr>
          <p:nvPr/>
        </p:nvSpPr>
        <p:spPr bwMode="auto">
          <a:xfrm>
            <a:off x="1683868" y="4698067"/>
            <a:ext cx="52929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Ensuring compliance with airspace regulations and safety protocols </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8D7B7B3C-BFD7-3252-DBCB-123E51B02F43}"/>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3B1183F4-D7B5-5C24-E717-5B2C684EB4C7}"/>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8EE6729E-55BF-2C94-BB67-7EF0D21E4C35}"/>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27BE88BE-8C74-3CFC-5FC7-49C52493CA6A}"/>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344F7901-29B5-121C-8396-B66BBCDD1F98}"/>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8C7DAB20-23DF-A416-5F01-B412993AA44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59F4039D-40F6-0C7C-1CE4-84B1C94547EF}"/>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68D27099-804A-264C-60DB-5ACDD09712C7}"/>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1AB55C27-0CE0-3040-84AC-7826B4231CF7}"/>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E9F8845B-037A-727C-B67C-295836BEEA38}"/>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5C611379-509E-B96E-7947-7B6F41757EF9}"/>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14F510A6-F23B-CB61-4DD5-F2095FB3B29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0174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3CCFE-42BD-3A51-9A51-5D945998A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F4A55-26D4-A98C-64B4-ADE618B9625B}"/>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2321FAAE-24EE-2111-897C-8200015FC534}"/>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C75525-EF13-ACF2-7974-F3FBFAAC5FE3}"/>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If a drone is flying recklessly near an airport, what should be done?</a:t>
            </a:r>
          </a:p>
        </p:txBody>
      </p:sp>
      <p:grpSp>
        <p:nvGrpSpPr>
          <p:cNvPr id="7" name="Group 6">
            <a:extLst>
              <a:ext uri="{FF2B5EF4-FFF2-40B4-BE49-F238E27FC236}">
                <a16:creationId xmlns:a16="http://schemas.microsoft.com/office/drawing/2014/main" id="{316627CF-FFB8-4929-E404-37842A03465D}"/>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5132E817-F2BB-5DEA-47EE-CF1C45C2D2E1}"/>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18B3ACF8-C54D-9C5C-4584-D4B6588AC453}"/>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0C57E6C8-CF21-9CC0-470A-A67DB6C0071B}"/>
              </a:ext>
            </a:extLst>
          </p:cNvPr>
          <p:cNvSpPr txBox="1">
            <a:spLocks noChangeArrowheads="1"/>
          </p:cNvSpPr>
          <p:nvPr/>
        </p:nvSpPr>
        <p:spPr bwMode="auto">
          <a:xfrm>
            <a:off x="1683868" y="2600184"/>
            <a:ext cx="44121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Report it to the Civil Aviation Authority (CAA)</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3DE0ECD9-AE1C-EE8D-F20F-FBD53D09788E}"/>
              </a:ext>
            </a:extLst>
          </p:cNvPr>
          <p:cNvSpPr txBox="1">
            <a:spLocks noChangeArrowheads="1"/>
          </p:cNvSpPr>
          <p:nvPr/>
        </p:nvSpPr>
        <p:spPr bwMode="auto">
          <a:xfrm>
            <a:off x="1687212" y="3663644"/>
            <a:ext cx="512762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a:cs typeface="Arial"/>
              </a:rPr>
              <a:t>Call 999 as it could pose a serious security or safety threat</a:t>
            </a:r>
          </a:p>
        </p:txBody>
      </p:sp>
      <p:sp>
        <p:nvSpPr>
          <p:cNvPr id="15" name="TextBox 10">
            <a:extLst>
              <a:ext uri="{FF2B5EF4-FFF2-40B4-BE49-F238E27FC236}">
                <a16:creationId xmlns:a16="http://schemas.microsoft.com/office/drawing/2014/main" id="{0CAB7809-956C-2542-9C49-FC4254EA2183}"/>
              </a:ext>
            </a:extLst>
          </p:cNvPr>
          <p:cNvSpPr txBox="1">
            <a:spLocks noChangeArrowheads="1"/>
          </p:cNvSpPr>
          <p:nvPr/>
        </p:nvSpPr>
        <p:spPr bwMode="auto">
          <a:xfrm>
            <a:off x="1683868" y="4855321"/>
            <a:ext cx="52929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a:cs typeface="Arial"/>
                <a:sym typeface="Arial Bold" pitchFamily="34" charset="0"/>
              </a:rPr>
              <a:t>Ignore it unless it causes damage</a:t>
            </a:r>
            <a:endParaRPr kumimoji="0" lang="en-US" altLang="en-US" sz="2200" b="1" i="0" u="none" strike="noStrike" kern="1200" cap="none" spc="0" normalizeH="0" baseline="0" noProof="0" dirty="0">
              <a:ln>
                <a:noFill/>
              </a:ln>
              <a:solidFill>
                <a:srgbClr val="000000"/>
              </a:solidFill>
              <a:effectLst/>
              <a:uLnTx/>
              <a:uFillTx/>
              <a:latin typeface="Arial"/>
              <a:cs typeface="Arial"/>
              <a:sym typeface="Arial Bold" pitchFamily="34" charset="0"/>
            </a:endParaRPr>
          </a:p>
        </p:txBody>
      </p:sp>
      <p:grpSp>
        <p:nvGrpSpPr>
          <p:cNvPr id="22" name="Group 21">
            <a:extLst>
              <a:ext uri="{FF2B5EF4-FFF2-40B4-BE49-F238E27FC236}">
                <a16:creationId xmlns:a16="http://schemas.microsoft.com/office/drawing/2014/main" id="{FDFE8E74-1887-080D-2600-ACC6F3CE49AB}"/>
              </a:ext>
            </a:extLst>
          </p:cNvPr>
          <p:cNvGrpSpPr/>
          <p:nvPr/>
        </p:nvGrpSpPr>
        <p:grpSpPr>
          <a:xfrm>
            <a:off x="7804799" y="2575797"/>
            <a:ext cx="2268001" cy="3008674"/>
            <a:chOff x="7804799" y="2575797"/>
            <a:chExt cx="2268001" cy="3008674"/>
          </a:xfrm>
          <a:solidFill>
            <a:srgbClr val="EA2925"/>
          </a:solidFill>
        </p:grpSpPr>
        <p:sp>
          <p:nvSpPr>
            <p:cNvPr id="20" name="Rectangle: Rounded Corners 19">
              <a:extLst>
                <a:ext uri="{FF2B5EF4-FFF2-40B4-BE49-F238E27FC236}">
                  <a16:creationId xmlns:a16="http://schemas.microsoft.com/office/drawing/2014/main" id="{5D0CE719-B512-1777-3166-A24BEE2C4EFB}"/>
                </a:ext>
              </a:extLst>
            </p:cNvPr>
            <p:cNvSpPr/>
            <p:nvPr/>
          </p:nvSpPr>
          <p:spPr>
            <a:xfrm>
              <a:off x="7804800" y="2575797"/>
              <a:ext cx="2268000" cy="300867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FA92A57E-AC4A-E587-4062-962F7E8DF6D9}"/>
                </a:ext>
              </a:extLst>
            </p:cNvPr>
            <p:cNvSpPr txBox="1">
              <a:spLocks/>
            </p:cNvSpPr>
            <p:nvPr/>
          </p:nvSpPr>
          <p:spPr>
            <a:xfrm>
              <a:off x="7804799" y="2999398"/>
              <a:ext cx="2268001" cy="245418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16143380-EEFA-2EF2-D969-7901C599DBB1}"/>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AC14B3BF-77FE-99F0-BAC1-A7E3D7DC34F4}"/>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B86E0628-9B59-4B0A-0600-2D5ECC09CF7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BE7C49EC-3A03-29A9-6BAE-8FB2DCC5B1D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2CE6EDE0-3C0A-C476-8608-0F98D2409B4E}"/>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F231A7B5-C5F4-03DE-A037-AED7647485E6}"/>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9EC38D0C-3C46-792C-2EA5-3DE0F2569E2B}"/>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75FC3094-1924-739F-CB6B-B7AF653191F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51936FFE-97E5-1AE1-1C8D-F5B53C6A481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5579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9117B-6604-0B0F-54DA-ED93D4E5230D}"/>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1EBF3F1A-0A4F-602F-9CEB-746614CEFBC6}"/>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2330DE1C-4721-8DB9-C016-D3AF66EE86EA}"/>
              </a:ext>
            </a:extLst>
          </p:cNvPr>
          <p:cNvSpPr/>
          <p:nvPr/>
        </p:nvSpPr>
        <p:spPr>
          <a:xfrm flipH="1">
            <a:off x="-2646947" y="221972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0CB6B43-9109-177F-68F1-3C4299AE5D21}"/>
              </a:ext>
            </a:extLst>
          </p:cNvPr>
          <p:cNvSpPr txBox="1"/>
          <p:nvPr/>
        </p:nvSpPr>
        <p:spPr>
          <a:xfrm>
            <a:off x="570529" y="1859340"/>
            <a:ext cx="7810073" cy="1569660"/>
          </a:xfrm>
          <a:prstGeom prst="rect">
            <a:avLst/>
          </a:prstGeom>
          <a:noFill/>
        </p:spPr>
        <p:txBody>
          <a:bodyPr wrap="square" rtlCol="0">
            <a:spAutoFit/>
          </a:bodyPr>
          <a:lstStyle/>
          <a:p>
            <a:r>
              <a:rPr lang="en-GB" sz="4800" b="1">
                <a:latin typeface="Arial" panose="020B0604020202020204" pitchFamily="34" charset="0"/>
                <a:cs typeface="Arial" panose="020B0604020202020204" pitchFamily="34" charset="0"/>
              </a:rPr>
              <a:t>Understand what a drone is and how it works</a:t>
            </a:r>
          </a:p>
        </p:txBody>
      </p:sp>
      <p:sp>
        <p:nvSpPr>
          <p:cNvPr id="28" name="Rectangle: Rounded Corners 27">
            <a:extLst>
              <a:ext uri="{FF2B5EF4-FFF2-40B4-BE49-F238E27FC236}">
                <a16:creationId xmlns:a16="http://schemas.microsoft.com/office/drawing/2014/main" id="{F49190B9-6E16-98CC-2717-36244E6EEDAA}"/>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a:latin typeface="Arial" panose="020B0604020202020204" pitchFamily="34" charset="0"/>
                <a:cs typeface="Arial" panose="020B0604020202020204" pitchFamily="34" charset="0"/>
              </a:rPr>
              <a:t>		</a:t>
            </a:r>
            <a:r>
              <a:rPr lang="en-GB" sz="2400" b="1">
                <a:solidFill>
                  <a:schemeClr val="bg1"/>
                </a:solidFill>
                <a:latin typeface="Arial" panose="020B0604020202020204" pitchFamily="34" charset="0"/>
                <a:cs typeface="Arial" panose="020B0604020202020204" pitchFamily="34" charset="0"/>
              </a:rPr>
              <a:t>Module 2</a:t>
            </a:r>
          </a:p>
        </p:txBody>
      </p:sp>
      <p:sp>
        <p:nvSpPr>
          <p:cNvPr id="21" name="Slide Number Placeholder 5">
            <a:extLst>
              <a:ext uri="{FF2B5EF4-FFF2-40B4-BE49-F238E27FC236}">
                <a16:creationId xmlns:a16="http://schemas.microsoft.com/office/drawing/2014/main" id="{A92957E4-2889-8330-A64E-E6E8F31368FB}"/>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19</a:t>
            </a:fld>
            <a:endParaRPr lang="en-GB" sz="160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332F47B4-6226-FA46-4BBE-367297182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9" name="Graphic 8" descr="Quadcopter with solid fill">
            <a:extLst>
              <a:ext uri="{FF2B5EF4-FFF2-40B4-BE49-F238E27FC236}">
                <a16:creationId xmlns:a16="http://schemas.microsoft.com/office/drawing/2014/main" id="{7E6E5F9F-5C86-EB1F-C9CA-AC9C16B4D6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26" y="3359425"/>
            <a:ext cx="4121799" cy="4121799"/>
          </a:xfrm>
          <a:prstGeom prst="rect">
            <a:avLst/>
          </a:prstGeom>
        </p:spPr>
      </p:pic>
      <p:grpSp>
        <p:nvGrpSpPr>
          <p:cNvPr id="5" name="Group 4">
            <a:extLst>
              <a:ext uri="{FF2B5EF4-FFF2-40B4-BE49-F238E27FC236}">
                <a16:creationId xmlns:a16="http://schemas.microsoft.com/office/drawing/2014/main" id="{12079C44-75C9-6A1F-91DB-8AC3C493BA20}"/>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065D9D36-8D36-D786-D036-D56DB31D8CE1}"/>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5AC129B1-CE5F-4FC4-6262-4BEA39BB7689}"/>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0" name="Rounded Rectangle 40">
            <a:hlinkClick r:id="rId6" action="ppaction://hlinksldjump"/>
            <a:extLst>
              <a:ext uri="{FF2B5EF4-FFF2-40B4-BE49-F238E27FC236}">
                <a16:creationId xmlns:a16="http://schemas.microsoft.com/office/drawing/2014/main" id="{DEB1072B-65F3-2FB4-B2D4-AF916A2D2362}"/>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6020953-F770-F3B6-4EAA-5A7063EF7699}"/>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DEDD77C3-FA05-1AA7-249E-431B3072F8D3}"/>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2967CAE9-9A51-F121-5BB4-49FF01EEB0BE}"/>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 action="ppaction://noaction"/>
            <a:extLst>
              <a:ext uri="{FF2B5EF4-FFF2-40B4-BE49-F238E27FC236}">
                <a16:creationId xmlns:a16="http://schemas.microsoft.com/office/drawing/2014/main" id="{8AC3434A-081C-6E88-27F1-046B8F8804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266277"/>
            <a:ext cx="239965" cy="239966"/>
          </a:xfrm>
          <a:prstGeom prst="rect">
            <a:avLst/>
          </a:prstGeom>
        </p:spPr>
      </p:pic>
    </p:spTree>
    <p:extLst>
      <p:ext uri="{BB962C8B-B14F-4D97-AF65-F5344CB8AC3E}">
        <p14:creationId xmlns:p14="http://schemas.microsoft.com/office/powerpoint/2010/main" val="317769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B699-8397-4249-92B9-35903161220F}"/>
              </a:ext>
            </a:extLst>
          </p:cNvPr>
          <p:cNvSpPr>
            <a:spLocks noGrp="1"/>
          </p:cNvSpPr>
          <p:nvPr>
            <p:ph type="title"/>
          </p:nvPr>
        </p:nvSpPr>
        <p:spPr>
          <a:xfrm>
            <a:off x="766763" y="370919"/>
            <a:ext cx="8317805" cy="908720"/>
          </a:xfrm>
        </p:spPr>
        <p:txBody>
          <a:bodyPr>
            <a:normAutofit/>
          </a:bodyPr>
          <a:lstStyle/>
          <a:p>
            <a:pPr algn="l"/>
            <a:r>
              <a:rPr lang="en-GB" altLang="en-US" sz="4000">
                <a:latin typeface="Arial" charset="0"/>
                <a:ea typeface="Arial" charset="0"/>
                <a:cs typeface="Arial" charset="0"/>
              </a:rPr>
              <a:t>Ground rules</a:t>
            </a:r>
            <a:endParaRPr lang="en-US" sz="4000"/>
          </a:p>
        </p:txBody>
      </p:sp>
      <p:sp>
        <p:nvSpPr>
          <p:cNvPr id="7" name="Content Placeholder 4">
            <a:extLst>
              <a:ext uri="{FF2B5EF4-FFF2-40B4-BE49-F238E27FC236}">
                <a16:creationId xmlns:a16="http://schemas.microsoft.com/office/drawing/2014/main" id="{17C76E51-F3C4-F9BD-2A8E-26F1B9608B07}"/>
              </a:ext>
            </a:extLst>
          </p:cNvPr>
          <p:cNvSpPr txBox="1">
            <a:spLocks noChangeArrowheads="1"/>
          </p:cNvSpPr>
          <p:nvPr/>
        </p:nvSpPr>
        <p:spPr>
          <a:xfrm>
            <a:off x="766763" y="1457629"/>
            <a:ext cx="9978257" cy="5232400"/>
          </a:xfrm>
          <a:prstGeom prst="rect">
            <a:avLst/>
          </a:prstGeom>
        </p:spPr>
        <p:txBody>
          <a:bodyPr>
            <a:normAutofit/>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Fire escapes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Toilets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Smoking</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Drinks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Breaks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Lunch</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Questions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Talking over others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Respect others’ points of view</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Timekeeping</a:t>
            </a:r>
          </a:p>
        </p:txBody>
      </p:sp>
      <p:pic>
        <p:nvPicPr>
          <p:cNvPr id="8" name="Picture 8">
            <a:extLst>
              <a:ext uri="{FF2B5EF4-FFF2-40B4-BE49-F238E27FC236}">
                <a16:creationId xmlns:a16="http://schemas.microsoft.com/office/drawing/2014/main" id="{514607BD-7AE6-1518-3243-9C44D2160A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51012" y="640869"/>
            <a:ext cx="3628296" cy="5505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ounded Rectangle 8">
            <a:extLst>
              <a:ext uri="{FF2B5EF4-FFF2-40B4-BE49-F238E27FC236}">
                <a16:creationId xmlns:a16="http://schemas.microsoft.com/office/drawing/2014/main" id="{B5075D8A-3080-BB3C-7EC9-AC3EFAE1FA20}"/>
              </a:ext>
            </a:extLst>
          </p:cNvPr>
          <p:cNvSpPr>
            <a:spLocks noChangeArrowheads="1"/>
          </p:cNvSpPr>
          <p:nvPr/>
        </p:nvSpPr>
        <p:spPr bwMode="auto">
          <a:xfrm>
            <a:off x="5365391" y="1581722"/>
            <a:ext cx="5264674" cy="1285506"/>
          </a:xfrm>
          <a:prstGeom prst="roundRect">
            <a:avLst>
              <a:gd name="adj" fmla="val 16667"/>
            </a:avLst>
          </a:prstGeom>
          <a:solidFill>
            <a:srgbClr val="0051B7"/>
          </a:solidFill>
          <a:ln w="38100">
            <a:no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r>
              <a:rPr lang="en-GB" altLang="en-US" sz="2000" b="1">
                <a:solidFill>
                  <a:prstClr val="white"/>
                </a:solidFill>
                <a:latin typeface="Arial"/>
                <a:cs typeface="Arial"/>
              </a:rPr>
              <a:t>As a courtesy to others, </a:t>
            </a:r>
            <a:br>
              <a:rPr lang="en-GB" altLang="en-US" sz="2000" b="1">
                <a:solidFill>
                  <a:prstClr val="white"/>
                </a:solidFill>
              </a:rPr>
            </a:br>
            <a:r>
              <a:rPr lang="en-GB" altLang="en-US" sz="2000" b="1">
                <a:solidFill>
                  <a:prstClr val="white"/>
                </a:solidFill>
                <a:latin typeface="Arial"/>
                <a:cs typeface="Arial"/>
              </a:rPr>
              <a:t>please set your mobile phone </a:t>
            </a:r>
            <a:br>
              <a:rPr lang="en-GB" altLang="en-US" sz="2000" b="1">
                <a:solidFill>
                  <a:prstClr val="white"/>
                </a:solidFill>
              </a:rPr>
            </a:br>
            <a:r>
              <a:rPr lang="en-GB" altLang="en-US" sz="2000" b="1">
                <a:solidFill>
                  <a:prstClr val="white"/>
                </a:solidFill>
                <a:latin typeface="Arial"/>
                <a:cs typeface="Arial"/>
              </a:rPr>
              <a:t>to SILENT MODE</a:t>
            </a:r>
            <a:endParaRPr lang="en-GB" altLang="en-US" sz="2000" b="1">
              <a:solidFill>
                <a:prstClr val="white"/>
              </a:solidFill>
            </a:endParaRPr>
          </a:p>
        </p:txBody>
      </p:sp>
      <p:sp>
        <p:nvSpPr>
          <p:cNvPr id="10" name="Rounded Rectangle 8">
            <a:extLst>
              <a:ext uri="{FF2B5EF4-FFF2-40B4-BE49-F238E27FC236}">
                <a16:creationId xmlns:a16="http://schemas.microsoft.com/office/drawing/2014/main" id="{E8A20BD9-D40F-D44D-AB4B-512007B55C86}"/>
              </a:ext>
            </a:extLst>
          </p:cNvPr>
          <p:cNvSpPr>
            <a:spLocks noChangeArrowheads="1"/>
          </p:cNvSpPr>
          <p:nvPr/>
        </p:nvSpPr>
        <p:spPr bwMode="auto">
          <a:xfrm>
            <a:off x="5365391" y="2961259"/>
            <a:ext cx="5264674" cy="1696738"/>
          </a:xfrm>
          <a:prstGeom prst="roundRect">
            <a:avLst>
              <a:gd name="adj" fmla="val 16667"/>
            </a:avLst>
          </a:prstGeom>
          <a:solidFill>
            <a:srgbClr val="00B8FF"/>
          </a:solidFill>
          <a:ln w="38100">
            <a:no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eaLnBrk="0" fontAlgn="base" hangingPunct="0">
              <a:spcAft>
                <a:spcPct val="0"/>
              </a:spcAft>
              <a:buNone/>
              <a:defRPr/>
            </a:pPr>
            <a:r>
              <a:rPr lang="en-GB" altLang="en-US" sz="2000" b="1">
                <a:solidFill>
                  <a:sysClr val="windowText" lastClr="000000"/>
                </a:solidFill>
                <a:latin typeface="Arial"/>
                <a:cs typeface="Arial"/>
              </a:rPr>
              <a:t>Mobile phones must </a:t>
            </a:r>
            <a:br>
              <a:rPr lang="en-GB" altLang="en-US" sz="2000" b="1">
                <a:solidFill>
                  <a:sysClr val="windowText" lastClr="000000"/>
                </a:solidFill>
              </a:rPr>
            </a:br>
            <a:r>
              <a:rPr lang="en-GB" altLang="en-US" sz="2000" b="1">
                <a:solidFill>
                  <a:sysClr val="windowText" lastClr="000000"/>
                </a:solidFill>
                <a:latin typeface="Arial"/>
                <a:cs typeface="Arial"/>
              </a:rPr>
              <a:t>be SWITCHED OFF </a:t>
            </a:r>
            <a:br>
              <a:rPr lang="en-GB" altLang="en-US" sz="2000" b="1">
                <a:solidFill>
                  <a:sysClr val="windowText" lastClr="000000"/>
                </a:solidFill>
              </a:rPr>
            </a:br>
            <a:r>
              <a:rPr lang="en-GB" altLang="en-US" sz="2000" b="1">
                <a:solidFill>
                  <a:sysClr val="windowText" lastClr="000000"/>
                </a:solidFill>
                <a:latin typeface="Arial"/>
                <a:cs typeface="Arial"/>
              </a:rPr>
              <a:t>and removed from the desk </a:t>
            </a:r>
            <a:br>
              <a:rPr lang="en-GB" altLang="en-US" sz="2000" b="1">
                <a:solidFill>
                  <a:sysClr val="windowText" lastClr="000000"/>
                </a:solidFill>
              </a:rPr>
            </a:br>
            <a:r>
              <a:rPr lang="en-GB" altLang="en-US" sz="2000" b="1">
                <a:solidFill>
                  <a:sysClr val="windowText" lastClr="000000"/>
                </a:solidFill>
                <a:latin typeface="Arial"/>
                <a:cs typeface="Arial"/>
              </a:rPr>
              <a:t>during the examination.</a:t>
            </a:r>
            <a:endParaRPr lang="en-GB" altLang="en-US" sz="2000" b="1">
              <a:solidFill>
                <a:sysClr val="windowText" lastClr="000000"/>
              </a:solidFill>
            </a:endParaRPr>
          </a:p>
        </p:txBody>
      </p:sp>
      <p:pic>
        <p:nvPicPr>
          <p:cNvPr id="11" name="Picture 10">
            <a:extLst>
              <a:ext uri="{FF2B5EF4-FFF2-40B4-BE49-F238E27FC236}">
                <a16:creationId xmlns:a16="http://schemas.microsoft.com/office/drawing/2014/main" id="{A0AB6B3E-A466-FCC0-0B5C-1EF697D699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646314" y="548680"/>
            <a:ext cx="3377685" cy="5597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9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B05AB0-EF13-B8A9-8BC4-4E5C1A5A7528}"/>
              </a:ext>
            </a:extLst>
          </p:cNvPr>
          <p:cNvSpPr/>
          <p:nvPr/>
        </p:nvSpPr>
        <p:spPr>
          <a:xfrm>
            <a:off x="-550316" y="1288112"/>
            <a:ext cx="13564997" cy="1388369"/>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EE4FBFD9-201E-0FFD-CCDE-F1FF08930C37}"/>
              </a:ext>
            </a:extLst>
          </p:cNvPr>
          <p:cNvSpPr>
            <a:spLocks noGrp="1"/>
          </p:cNvSpPr>
          <p:nvPr>
            <p:ph type="title"/>
          </p:nvPr>
        </p:nvSpPr>
        <p:spPr/>
        <p:txBody>
          <a:bodyPr>
            <a:normAutofit/>
          </a:bodyPr>
          <a:lstStyle/>
          <a:p>
            <a:r>
              <a:rPr lang="en-GB" sz="4000" b="1">
                <a:latin typeface="Arial"/>
                <a:cs typeface="Arial"/>
              </a:rPr>
              <a:t>Differences between drone designs</a:t>
            </a:r>
          </a:p>
        </p:txBody>
      </p:sp>
      <p:sp>
        <p:nvSpPr>
          <p:cNvPr id="3" name="Content Placeholder 2">
            <a:extLst>
              <a:ext uri="{FF2B5EF4-FFF2-40B4-BE49-F238E27FC236}">
                <a16:creationId xmlns:a16="http://schemas.microsoft.com/office/drawing/2014/main" id="{8A236FFD-8BDA-F298-9E48-9918222B583C}"/>
              </a:ext>
            </a:extLst>
          </p:cNvPr>
          <p:cNvSpPr>
            <a:spLocks noGrp="1"/>
          </p:cNvSpPr>
          <p:nvPr>
            <p:ph idx="1"/>
          </p:nvPr>
        </p:nvSpPr>
        <p:spPr>
          <a:xfrm>
            <a:off x="838200" y="1440614"/>
            <a:ext cx="10144225" cy="4351338"/>
          </a:xfrm>
        </p:spPr>
        <p:txBody>
          <a:bodyPr vert="horz" lIns="91440" tIns="45720" rIns="91440" bIns="45720" rtlCol="0" anchor="t">
            <a:noAutofit/>
          </a:bodyPr>
          <a:lstStyle/>
          <a:p>
            <a:pPr marL="0" indent="0">
              <a:buNone/>
            </a:pPr>
            <a:r>
              <a:rPr lang="en-GB" sz="2200">
                <a:latin typeface="Arial" panose="020B0604020202020204" pitchFamily="34" charset="0"/>
                <a:cs typeface="Arial" panose="020B0604020202020204" pitchFamily="34" charset="0"/>
              </a:rPr>
              <a:t>Drones come in many shapes and sizes, each designed for a specific purpose, whether it's a small quadcopter for photography or a fixed-wing drone for long-distance mapping. Understanding the differences is crucial</a:t>
            </a:r>
          </a:p>
          <a:p>
            <a:pPr marL="0" indent="0">
              <a:buNone/>
            </a:pPr>
            <a:endParaRPr lang="en-GB" sz="2200">
              <a:latin typeface="Arial" panose="020B0604020202020204" pitchFamily="34" charset="0"/>
              <a:cs typeface="Arial" panose="020B0604020202020204" pitchFamily="34" charset="0"/>
            </a:endParaRPr>
          </a:p>
          <a:p>
            <a:pPr marL="0" indent="0">
              <a:buNone/>
            </a:pPr>
            <a:r>
              <a:rPr lang="en-GB" sz="2200" b="1">
                <a:latin typeface="Arial" panose="020B0604020202020204" pitchFamily="34" charset="0"/>
                <a:cs typeface="Arial" panose="020B0604020202020204" pitchFamily="34" charset="0"/>
              </a:rPr>
              <a:t>Drone designs include:</a:t>
            </a:r>
          </a:p>
          <a:p>
            <a:r>
              <a:rPr lang="en-GB" sz="2200">
                <a:latin typeface="Arial" panose="020B0604020202020204" pitchFamily="34" charset="0"/>
                <a:cs typeface="Arial" panose="020B0604020202020204" pitchFamily="34" charset="0"/>
              </a:rPr>
              <a:t>multirotor drones (for example, quadcopters and hexacopters) </a:t>
            </a:r>
            <a:r>
              <a:rPr lang="en-GB" sz="2200" b="0">
                <a:latin typeface="Arial" panose="020B0604020202020204" pitchFamily="34" charset="0"/>
                <a:cs typeface="Arial" panose="020B0604020202020204" pitchFamily="34" charset="0"/>
              </a:rPr>
              <a:t>– highly manoeuvrable, good for stable hovering</a:t>
            </a:r>
          </a:p>
          <a:p>
            <a:r>
              <a:rPr lang="en-GB" sz="2200">
                <a:latin typeface="Arial"/>
                <a:cs typeface="Arial"/>
              </a:rPr>
              <a:t>fixed-wing drones </a:t>
            </a:r>
            <a:r>
              <a:rPr lang="en-GB" sz="2200" b="0">
                <a:latin typeface="Arial"/>
                <a:cs typeface="Arial"/>
              </a:rPr>
              <a:t>– longer range, higher speed, but generally requires a runway or launcher</a:t>
            </a:r>
          </a:p>
          <a:p>
            <a:r>
              <a:rPr lang="en-GB" sz="2200">
                <a:latin typeface="Arial" panose="020B0604020202020204" pitchFamily="34" charset="0"/>
                <a:cs typeface="Arial" panose="020B0604020202020204" pitchFamily="34" charset="0"/>
              </a:rPr>
              <a:t>single-rotor drones </a:t>
            </a:r>
            <a:r>
              <a:rPr lang="en-GB" sz="2200" b="0">
                <a:latin typeface="Arial" panose="020B0604020202020204" pitchFamily="34" charset="0"/>
                <a:cs typeface="Arial" panose="020B0604020202020204" pitchFamily="34" charset="0"/>
              </a:rPr>
              <a:t>– more efficient than multirotor drones and is used for heavy lifting</a:t>
            </a:r>
          </a:p>
          <a:p>
            <a:r>
              <a:rPr lang="en-GB" sz="2200">
                <a:latin typeface="Arial" panose="020B0604020202020204" pitchFamily="34" charset="0"/>
                <a:cs typeface="Arial" panose="020B0604020202020204" pitchFamily="34" charset="0"/>
              </a:rPr>
              <a:t>hybrid drones </a:t>
            </a:r>
            <a:r>
              <a:rPr lang="en-GB" sz="2200" b="0">
                <a:latin typeface="Arial" panose="020B0604020202020204" pitchFamily="34" charset="0"/>
                <a:cs typeface="Arial" panose="020B0604020202020204" pitchFamily="34" charset="0"/>
              </a:rPr>
              <a:t>– combine fixed-wing and rotor designs for versatility.</a:t>
            </a:r>
          </a:p>
          <a:p>
            <a:endParaRPr lang="en-GB"/>
          </a:p>
        </p:txBody>
      </p:sp>
    </p:spTree>
    <p:extLst>
      <p:ext uri="{BB962C8B-B14F-4D97-AF65-F5344CB8AC3E}">
        <p14:creationId xmlns:p14="http://schemas.microsoft.com/office/powerpoint/2010/main" val="248737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AA168B9-3BD9-CFC7-E82F-393BE24F0216}"/>
              </a:ext>
            </a:extLst>
          </p:cNvPr>
          <p:cNvSpPr/>
          <p:nvPr/>
        </p:nvSpPr>
        <p:spPr>
          <a:xfrm>
            <a:off x="-550316" y="1568918"/>
            <a:ext cx="13564997" cy="2705902"/>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38693F36-CDAA-104B-3263-09CDDFF15CA2}"/>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UAS terminology</a:t>
            </a:r>
          </a:p>
        </p:txBody>
      </p:sp>
      <p:sp>
        <p:nvSpPr>
          <p:cNvPr id="3" name="Content Placeholder 2">
            <a:extLst>
              <a:ext uri="{FF2B5EF4-FFF2-40B4-BE49-F238E27FC236}">
                <a16:creationId xmlns:a16="http://schemas.microsoft.com/office/drawing/2014/main" id="{E641F8C0-71AE-AEC3-F94A-8980F0537C73}"/>
              </a:ext>
            </a:extLst>
          </p:cNvPr>
          <p:cNvSpPr>
            <a:spLocks noGrp="1"/>
          </p:cNvSpPr>
          <p:nvPr>
            <p:ph idx="1"/>
          </p:nvPr>
        </p:nvSpPr>
        <p:spPr>
          <a:xfrm>
            <a:off x="754380" y="1734185"/>
            <a:ext cx="10683240" cy="4351338"/>
          </a:xfrm>
        </p:spPr>
        <p:txBody>
          <a:bodyPr vert="horz" lIns="91440" tIns="45720" rIns="91440" bIns="45720" rtlCol="0" anchor="t">
            <a:normAutofit/>
          </a:bodyPr>
          <a:lstStyle/>
          <a:p>
            <a:pPr marL="0" indent="0">
              <a:buNone/>
            </a:pPr>
            <a:r>
              <a:rPr lang="en-GB" dirty="0">
                <a:solidFill>
                  <a:schemeClr val="bg1"/>
                </a:solidFill>
              </a:rPr>
              <a:t>Drones come with various technical terms such as:</a:t>
            </a:r>
          </a:p>
          <a:p>
            <a:r>
              <a:rPr lang="en-GB" dirty="0">
                <a:solidFill>
                  <a:schemeClr val="bg1"/>
                </a:solidFill>
                <a:ea typeface="+mn-lt"/>
                <a:cs typeface="+mn-lt"/>
              </a:rPr>
              <a:t>Uncrewed Aircraft System </a:t>
            </a:r>
            <a:r>
              <a:rPr lang="en-GB" dirty="0">
                <a:solidFill>
                  <a:schemeClr val="bg1"/>
                </a:solidFill>
              </a:rPr>
              <a:t>(</a:t>
            </a:r>
            <a:r>
              <a:rPr lang="en-GB" b="1" dirty="0">
                <a:solidFill>
                  <a:schemeClr val="bg1"/>
                </a:solidFill>
              </a:rPr>
              <a:t>UAS</a:t>
            </a:r>
            <a:r>
              <a:rPr lang="en-GB" dirty="0">
                <a:solidFill>
                  <a:schemeClr val="bg1"/>
                </a:solidFill>
              </a:rPr>
              <a:t>)</a:t>
            </a:r>
          </a:p>
          <a:p>
            <a:r>
              <a:rPr lang="en-GB" dirty="0">
                <a:solidFill>
                  <a:schemeClr val="bg1"/>
                </a:solidFill>
                <a:ea typeface="+mn-lt"/>
                <a:cs typeface="+mn-lt"/>
              </a:rPr>
              <a:t>Uncrewed Aerial Vehicle (</a:t>
            </a:r>
            <a:r>
              <a:rPr lang="en-GB" b="1" dirty="0">
                <a:solidFill>
                  <a:schemeClr val="bg1"/>
                </a:solidFill>
              </a:rPr>
              <a:t>UAV</a:t>
            </a:r>
            <a:r>
              <a:rPr lang="en-GB" dirty="0">
                <a:solidFill>
                  <a:schemeClr val="bg1"/>
                </a:solidFill>
              </a:rPr>
              <a:t>) </a:t>
            </a:r>
          </a:p>
          <a:p>
            <a:r>
              <a:rPr lang="en-GB" dirty="0">
                <a:solidFill>
                  <a:schemeClr val="bg1"/>
                </a:solidFill>
                <a:ea typeface="+mn-lt"/>
                <a:cs typeface="+mn-lt"/>
              </a:rPr>
              <a:t>Remotely Piloted Aircraft System (</a:t>
            </a:r>
            <a:r>
              <a:rPr lang="en-GB" b="1" dirty="0">
                <a:solidFill>
                  <a:schemeClr val="bg1"/>
                </a:solidFill>
              </a:rPr>
              <a:t>RPAS</a:t>
            </a:r>
            <a:r>
              <a:rPr lang="en-GB" dirty="0">
                <a:solidFill>
                  <a:schemeClr val="bg1"/>
                </a:solidFill>
              </a:rPr>
              <a:t>)</a:t>
            </a:r>
          </a:p>
          <a:p>
            <a:pPr marL="0" indent="0">
              <a:buNone/>
            </a:pPr>
            <a:endParaRPr lang="en-GB" sz="1100" dirty="0">
              <a:solidFill>
                <a:schemeClr val="bg1"/>
              </a:solidFill>
            </a:endParaRPr>
          </a:p>
          <a:p>
            <a:pPr marL="0" indent="0">
              <a:buNone/>
            </a:pPr>
            <a:r>
              <a:rPr lang="en-GB" dirty="0">
                <a:solidFill>
                  <a:schemeClr val="bg1"/>
                </a:solidFill>
              </a:rPr>
              <a:t>Each refer to different aspects of their operation and control</a:t>
            </a:r>
          </a:p>
          <a:p>
            <a:pPr marL="0" indent="0">
              <a:buNone/>
            </a:pPr>
            <a:endParaRPr lang="en-GB" dirty="0">
              <a:solidFill>
                <a:schemeClr val="bg1"/>
              </a:solidFill>
            </a:endParaRPr>
          </a:p>
          <a:p>
            <a:pPr marL="0" indent="0">
              <a:buNone/>
            </a:pPr>
            <a:r>
              <a:rPr lang="en-GB" dirty="0"/>
              <a:t>Understanding these distinctions helps clarify how drones function and are regulated in airspace.</a:t>
            </a:r>
          </a:p>
          <a:p>
            <a:pPr marL="0" indent="0">
              <a:buNone/>
            </a:pPr>
            <a:endParaRPr lang="en-GB" dirty="0"/>
          </a:p>
        </p:txBody>
      </p:sp>
      <p:pic>
        <p:nvPicPr>
          <p:cNvPr id="6" name="Picture 5" descr="A black background with white icons&#10;&#10;AI-generated content may be incorrect.">
            <a:extLst>
              <a:ext uri="{FF2B5EF4-FFF2-40B4-BE49-F238E27FC236}">
                <a16:creationId xmlns:a16="http://schemas.microsoft.com/office/drawing/2014/main" id="{C68DB345-AC88-B7A5-272D-2C4888B4D991}"/>
              </a:ext>
            </a:extLst>
          </p:cNvPr>
          <p:cNvPicPr>
            <a:picLocks noChangeAspect="1"/>
          </p:cNvPicPr>
          <p:nvPr/>
        </p:nvPicPr>
        <p:blipFill>
          <a:blip r:embed="rId3">
            <a:extLst>
              <a:ext uri="{28A0092B-C50C-407E-A947-70E740481C1C}">
                <a14:useLocalDpi xmlns:a14="http://schemas.microsoft.com/office/drawing/2010/main" val="0"/>
              </a:ext>
            </a:extLst>
          </a:blip>
          <a:srcRect l="90000" b="76870"/>
          <a:stretch/>
        </p:blipFill>
        <p:spPr>
          <a:xfrm>
            <a:off x="6714495" y="554154"/>
            <a:ext cx="6195461" cy="3884049"/>
          </a:xfrm>
          <a:prstGeom prst="rect">
            <a:avLst/>
          </a:prstGeom>
        </p:spPr>
      </p:pic>
    </p:spTree>
    <p:extLst>
      <p:ext uri="{BB962C8B-B14F-4D97-AF65-F5344CB8AC3E}">
        <p14:creationId xmlns:p14="http://schemas.microsoft.com/office/powerpoint/2010/main" val="2315412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D762-23B8-2DA5-9AB8-2118B6E30840}"/>
              </a:ext>
            </a:extLst>
          </p:cNvPr>
          <p:cNvSpPr>
            <a:spLocks noGrp="1"/>
          </p:cNvSpPr>
          <p:nvPr>
            <p:ph type="title"/>
          </p:nvPr>
        </p:nvSpPr>
        <p:spPr/>
        <p:txBody>
          <a:bodyPr>
            <a:normAutofit/>
          </a:bodyPr>
          <a:lstStyle/>
          <a:p>
            <a:r>
              <a:rPr lang="en-GB" sz="4000" b="1"/>
              <a:t>UAS terminology (cont.)</a:t>
            </a:r>
          </a:p>
        </p:txBody>
      </p:sp>
      <p:sp>
        <p:nvSpPr>
          <p:cNvPr id="3" name="Content Placeholder 2">
            <a:extLst>
              <a:ext uri="{FF2B5EF4-FFF2-40B4-BE49-F238E27FC236}">
                <a16:creationId xmlns:a16="http://schemas.microsoft.com/office/drawing/2014/main" id="{990C792D-4536-8871-6C37-DE4BBAF8E432}"/>
              </a:ext>
            </a:extLst>
          </p:cNvPr>
          <p:cNvSpPr>
            <a:spLocks noGrp="1"/>
          </p:cNvSpPr>
          <p:nvPr>
            <p:ph idx="1"/>
          </p:nvPr>
        </p:nvSpPr>
        <p:spPr>
          <a:xfrm>
            <a:off x="838200" y="1644559"/>
            <a:ext cx="10515600" cy="4351338"/>
          </a:xfrm>
        </p:spPr>
        <p:txBody>
          <a:bodyPr>
            <a:noAutofit/>
          </a:bodyPr>
          <a:lstStyle/>
          <a:p>
            <a:pPr marL="0" indent="0">
              <a:buNone/>
            </a:pPr>
            <a:r>
              <a:rPr lang="en-GB" sz="2200" b="1" dirty="0">
                <a:latin typeface="Arial" panose="020B0604020202020204" pitchFamily="34" charset="0"/>
                <a:cs typeface="Arial" panose="020B0604020202020204" pitchFamily="34" charset="0"/>
              </a:rPr>
              <a:t>Other terminology may also include:</a:t>
            </a:r>
          </a:p>
          <a:p>
            <a:r>
              <a:rPr lang="en-GB" sz="2200" dirty="0">
                <a:latin typeface="Arial" panose="020B0604020202020204" pitchFamily="34" charset="0"/>
                <a:cs typeface="Arial" panose="020B0604020202020204" pitchFamily="34" charset="0"/>
              </a:rPr>
              <a:t>uncrewed aerial system (UAS) </a:t>
            </a:r>
            <a:r>
              <a:rPr lang="en-GB" sz="2200" b="0" dirty="0">
                <a:latin typeface="Arial" panose="020B0604020202020204" pitchFamily="34" charset="0"/>
                <a:cs typeface="Arial" panose="020B0604020202020204" pitchFamily="34" charset="0"/>
              </a:rPr>
              <a:t>– the complete system, including the drone and ground control</a:t>
            </a:r>
          </a:p>
          <a:p>
            <a:r>
              <a:rPr lang="en-GB" sz="2200" dirty="0">
                <a:latin typeface="Arial" panose="020B0604020202020204" pitchFamily="34" charset="0"/>
                <a:cs typeface="Arial" panose="020B0604020202020204" pitchFamily="34" charset="0"/>
              </a:rPr>
              <a:t>uncrewed aircraft vehicle (UAV) </a:t>
            </a:r>
            <a:r>
              <a:rPr lang="en-GB" sz="2200" b="0" dirty="0">
                <a:latin typeface="Arial" panose="020B0604020202020204" pitchFamily="34" charset="0"/>
                <a:cs typeface="Arial" panose="020B0604020202020204" pitchFamily="34" charset="0"/>
              </a:rPr>
              <a:t>– the drone itself</a:t>
            </a:r>
          </a:p>
          <a:p>
            <a:r>
              <a:rPr lang="en-GB" sz="2200" dirty="0">
                <a:latin typeface="Arial" panose="020B0604020202020204" pitchFamily="34" charset="0"/>
                <a:cs typeface="Arial" panose="020B0604020202020204" pitchFamily="34" charset="0"/>
              </a:rPr>
              <a:t>remotely piloted aircraft system (RPAS) </a:t>
            </a:r>
            <a:r>
              <a:rPr lang="en-GB" sz="2200" b="0" dirty="0">
                <a:latin typeface="Arial" panose="020B0604020202020204" pitchFamily="34" charset="0"/>
                <a:cs typeface="Arial" panose="020B0604020202020204" pitchFamily="34" charset="0"/>
              </a:rPr>
              <a:t>– a drone controlled by an operator</a:t>
            </a:r>
          </a:p>
          <a:p>
            <a:r>
              <a:rPr lang="en-GB" sz="2200" dirty="0">
                <a:latin typeface="Arial" panose="020B0604020202020204" pitchFamily="34" charset="0"/>
                <a:cs typeface="Arial" panose="020B0604020202020204" pitchFamily="34" charset="0"/>
              </a:rPr>
              <a:t>the vehicle </a:t>
            </a:r>
            <a:r>
              <a:rPr lang="en-GB" sz="2200" b="0" dirty="0">
                <a:latin typeface="Arial" panose="020B0604020202020204" pitchFamily="34" charset="0"/>
                <a:cs typeface="Arial" panose="020B0604020202020204" pitchFamily="34" charset="0"/>
              </a:rPr>
              <a:t>– this is the drone</a:t>
            </a:r>
          </a:p>
          <a:p>
            <a:r>
              <a:rPr lang="en-GB" sz="2200" dirty="0">
                <a:latin typeface="Arial" panose="020B0604020202020204" pitchFamily="34" charset="0"/>
                <a:cs typeface="Arial" panose="020B0604020202020204" pitchFamily="34" charset="0"/>
              </a:rPr>
              <a:t>what the drone carries </a:t>
            </a:r>
            <a:r>
              <a:rPr lang="en-GB" sz="2200" b="0" dirty="0">
                <a:latin typeface="Arial" panose="020B0604020202020204" pitchFamily="34" charset="0"/>
                <a:cs typeface="Arial" panose="020B0604020202020204" pitchFamily="34" charset="0"/>
              </a:rPr>
              <a:t>– payload (for example, cameras, sensors and cargo).</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14E71405-7564-E573-0D19-C033029F3AC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2108324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8CD54-7784-B75C-E473-D4FB3959BA4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F39C382-CF05-D89C-1E06-C14C272A5B26}"/>
              </a:ext>
            </a:extLst>
          </p:cNvPr>
          <p:cNvSpPr/>
          <p:nvPr/>
        </p:nvSpPr>
        <p:spPr>
          <a:xfrm>
            <a:off x="-550316" y="1568918"/>
            <a:ext cx="13564997" cy="1860082"/>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5BBB5D7A-15B6-2045-3E02-827EA57EF586}"/>
              </a:ext>
            </a:extLst>
          </p:cNvPr>
          <p:cNvSpPr>
            <a:spLocks noGrp="1"/>
          </p:cNvSpPr>
          <p:nvPr>
            <p:ph type="title"/>
          </p:nvPr>
        </p:nvSpPr>
        <p:spPr/>
        <p:txBody>
          <a:bodyPr>
            <a:normAutofit/>
          </a:bodyPr>
          <a:lstStyle/>
          <a:p>
            <a:r>
              <a:rPr lang="en-GB" sz="4000" b="1"/>
              <a:t>UAS terminology (cont.)</a:t>
            </a:r>
          </a:p>
        </p:txBody>
      </p:sp>
      <p:sp>
        <p:nvSpPr>
          <p:cNvPr id="3" name="Content Placeholder 2">
            <a:extLst>
              <a:ext uri="{FF2B5EF4-FFF2-40B4-BE49-F238E27FC236}">
                <a16:creationId xmlns:a16="http://schemas.microsoft.com/office/drawing/2014/main" id="{DA91BB4A-45D5-C734-62E9-6704C85F15CE}"/>
              </a:ext>
            </a:extLst>
          </p:cNvPr>
          <p:cNvSpPr>
            <a:spLocks noGrp="1"/>
          </p:cNvSpPr>
          <p:nvPr>
            <p:ph idx="1"/>
          </p:nvPr>
        </p:nvSpPr>
        <p:spPr>
          <a:xfrm>
            <a:off x="838200" y="1888402"/>
            <a:ext cx="10515600" cy="3751962"/>
          </a:xfrm>
        </p:spPr>
        <p:txBody>
          <a:bodyPr>
            <a:noAutofit/>
          </a:bodyPr>
          <a:lstStyle/>
          <a:p>
            <a:r>
              <a:rPr lang="en-GB" sz="2200">
                <a:solidFill>
                  <a:schemeClr val="bg1"/>
                </a:solidFill>
                <a:latin typeface="Arial" panose="020B0604020202020204" pitchFamily="34" charset="0"/>
                <a:cs typeface="Arial" panose="020B0604020202020204" pitchFamily="34" charset="0"/>
              </a:rPr>
              <a:t>ground control station (GCS) </a:t>
            </a:r>
            <a:r>
              <a:rPr lang="en-GB" sz="2200" b="0">
                <a:solidFill>
                  <a:schemeClr val="bg1"/>
                </a:solidFill>
                <a:latin typeface="Arial" panose="020B0604020202020204" pitchFamily="34" charset="0"/>
                <a:cs typeface="Arial" panose="020B0604020202020204" pitchFamily="34" charset="0"/>
              </a:rPr>
              <a:t>– the operator’s control system</a:t>
            </a:r>
          </a:p>
          <a:p>
            <a:r>
              <a:rPr lang="en-GB" sz="2200">
                <a:solidFill>
                  <a:schemeClr val="bg1"/>
                </a:solidFill>
                <a:latin typeface="Arial" panose="020B0604020202020204" pitchFamily="34" charset="0"/>
                <a:cs typeface="Arial" panose="020B0604020202020204" pitchFamily="34" charset="0"/>
              </a:rPr>
              <a:t>radio frequency (RF) </a:t>
            </a:r>
            <a:r>
              <a:rPr lang="en-GB" sz="2200" b="0">
                <a:solidFill>
                  <a:schemeClr val="bg1"/>
                </a:solidFill>
                <a:latin typeface="Arial" panose="020B0604020202020204" pitchFamily="34" charset="0"/>
                <a:cs typeface="Arial" panose="020B0604020202020204" pitchFamily="34" charset="0"/>
              </a:rPr>
              <a:t>– wireless communication signals</a:t>
            </a:r>
          </a:p>
          <a:p>
            <a:r>
              <a:rPr lang="en-GB" sz="2200">
                <a:solidFill>
                  <a:schemeClr val="bg1"/>
                </a:solidFill>
                <a:latin typeface="Arial" panose="020B0604020202020204" pitchFamily="34" charset="0"/>
                <a:cs typeface="Arial" panose="020B0604020202020204" pitchFamily="34" charset="0"/>
              </a:rPr>
              <a:t>counter-UAS (C-UAS) </a:t>
            </a:r>
            <a:r>
              <a:rPr lang="en-GB" sz="2200" b="0">
                <a:solidFill>
                  <a:schemeClr val="bg1"/>
                </a:solidFill>
                <a:latin typeface="Arial" panose="020B0604020202020204" pitchFamily="34" charset="0"/>
                <a:cs typeface="Arial" panose="020B0604020202020204" pitchFamily="34" charset="0"/>
              </a:rPr>
              <a:t>– technologies used to detect and neutralise drones.</a:t>
            </a:r>
          </a:p>
          <a:p>
            <a:endParaRPr lang="en-GB">
              <a:solidFill>
                <a:schemeClr val="bg1"/>
              </a:solidFill>
            </a:endParaRPr>
          </a:p>
        </p:txBody>
      </p:sp>
    </p:spTree>
    <p:extLst>
      <p:ext uri="{BB962C8B-B14F-4D97-AF65-F5344CB8AC3E}">
        <p14:creationId xmlns:p14="http://schemas.microsoft.com/office/powerpoint/2010/main" val="1167142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C1ED624-05FE-E78B-803A-B082D41942A4}"/>
              </a:ext>
            </a:extLst>
          </p:cNvPr>
          <p:cNvSpPr/>
          <p:nvPr/>
        </p:nvSpPr>
        <p:spPr>
          <a:xfrm>
            <a:off x="-550316" y="1443789"/>
            <a:ext cx="13564997" cy="3176337"/>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062CEAF9-DFD8-086D-E02E-8BE0009E0F5D}"/>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Drone characteristics</a:t>
            </a:r>
          </a:p>
        </p:txBody>
      </p:sp>
      <p:sp>
        <p:nvSpPr>
          <p:cNvPr id="3" name="Content Placeholder 2">
            <a:extLst>
              <a:ext uri="{FF2B5EF4-FFF2-40B4-BE49-F238E27FC236}">
                <a16:creationId xmlns:a16="http://schemas.microsoft.com/office/drawing/2014/main" id="{7B7CCE4E-DFAA-04EC-740A-1C87186833B4}"/>
              </a:ext>
            </a:extLst>
          </p:cNvPr>
          <p:cNvSpPr>
            <a:spLocks noGrp="1"/>
          </p:cNvSpPr>
          <p:nvPr>
            <p:ph idx="1"/>
          </p:nvPr>
        </p:nvSpPr>
        <p:spPr>
          <a:xfrm>
            <a:off x="838200" y="1825625"/>
            <a:ext cx="7006389" cy="4351338"/>
          </a:xfrm>
        </p:spPr>
        <p:txBody>
          <a:bodyPr>
            <a:normAutofit/>
          </a:bodyPr>
          <a:lstStyle/>
          <a:p>
            <a:pPr marL="0" indent="0">
              <a:buNone/>
            </a:pPr>
            <a:r>
              <a:rPr lang="en-GB" sz="2400" dirty="0">
                <a:solidFill>
                  <a:schemeClr val="bg1"/>
                </a:solidFill>
              </a:rPr>
              <a:t>Not all drones are the same. Some fly at high speeds, while others are built for stability</a:t>
            </a:r>
          </a:p>
          <a:p>
            <a:pPr marL="0" indent="0">
              <a:buNone/>
            </a:pPr>
            <a:endParaRPr lang="en-GB" sz="2400" dirty="0">
              <a:solidFill>
                <a:schemeClr val="bg1"/>
              </a:solidFill>
            </a:endParaRPr>
          </a:p>
          <a:p>
            <a:pPr marL="0" indent="0">
              <a:buNone/>
            </a:pPr>
            <a:r>
              <a:rPr lang="en-GB" sz="2400" dirty="0">
                <a:solidFill>
                  <a:schemeClr val="bg1"/>
                </a:solidFill>
              </a:rPr>
              <a:t>Understanding a drone’s characteristics, such as speed, range and control methods, can help determine its best use case.</a:t>
            </a:r>
          </a:p>
          <a:p>
            <a:pPr marL="0" indent="0">
              <a:buNone/>
            </a:pPr>
            <a:endParaRPr lang="en-GB" sz="2400" dirty="0"/>
          </a:p>
        </p:txBody>
      </p:sp>
      <p:pic>
        <p:nvPicPr>
          <p:cNvPr id="5" name="Picture 4" descr="A black background with white icons&#10;&#10;AI-generated content may be incorrect.">
            <a:extLst>
              <a:ext uri="{FF2B5EF4-FFF2-40B4-BE49-F238E27FC236}">
                <a16:creationId xmlns:a16="http://schemas.microsoft.com/office/drawing/2014/main" id="{713C9B53-8607-5FB6-1849-DC2E8C2D3CDA}"/>
              </a:ext>
            </a:extLst>
          </p:cNvPr>
          <p:cNvPicPr>
            <a:picLocks noChangeAspect="1"/>
          </p:cNvPicPr>
          <p:nvPr/>
        </p:nvPicPr>
        <p:blipFill>
          <a:blip r:embed="rId3">
            <a:extLst>
              <a:ext uri="{28A0092B-C50C-407E-A947-70E740481C1C}">
                <a14:useLocalDpi xmlns:a14="http://schemas.microsoft.com/office/drawing/2010/main" val="0"/>
              </a:ext>
            </a:extLst>
          </a:blip>
          <a:srcRect l="90000" t="38156" b="38714"/>
          <a:stretch/>
        </p:blipFill>
        <p:spPr>
          <a:xfrm rot="1845238">
            <a:off x="5762549" y="638024"/>
            <a:ext cx="7637142" cy="4787866"/>
          </a:xfrm>
          <a:prstGeom prst="rect">
            <a:avLst/>
          </a:prstGeom>
        </p:spPr>
      </p:pic>
    </p:spTree>
    <p:extLst>
      <p:ext uri="{BB962C8B-B14F-4D97-AF65-F5344CB8AC3E}">
        <p14:creationId xmlns:p14="http://schemas.microsoft.com/office/powerpoint/2010/main" val="3901153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6020-627D-71C8-2973-8A8149463AAC}"/>
              </a:ext>
            </a:extLst>
          </p:cNvPr>
          <p:cNvSpPr>
            <a:spLocks noGrp="1"/>
          </p:cNvSpPr>
          <p:nvPr>
            <p:ph type="title"/>
          </p:nvPr>
        </p:nvSpPr>
        <p:spPr/>
        <p:txBody>
          <a:bodyPr>
            <a:normAutofit/>
          </a:bodyPr>
          <a:lstStyle/>
          <a:p>
            <a:r>
              <a:rPr lang="en-GB" sz="4000" b="1">
                <a:latin typeface="Arial"/>
                <a:cs typeface="Arial"/>
              </a:rPr>
              <a:t>Drone characteristics (cont.)</a:t>
            </a:r>
          </a:p>
        </p:txBody>
      </p:sp>
      <p:sp>
        <p:nvSpPr>
          <p:cNvPr id="3" name="Content Placeholder 2">
            <a:extLst>
              <a:ext uri="{FF2B5EF4-FFF2-40B4-BE49-F238E27FC236}">
                <a16:creationId xmlns:a16="http://schemas.microsoft.com/office/drawing/2014/main" id="{432B85F8-5DF4-0932-AD19-12DC3ACA7D68}"/>
              </a:ext>
            </a:extLst>
          </p:cNvPr>
          <p:cNvSpPr>
            <a:spLocks noGrp="1"/>
          </p:cNvSpPr>
          <p:nvPr>
            <p:ph idx="1"/>
          </p:nvPr>
        </p:nvSpPr>
        <p:spPr>
          <a:xfrm>
            <a:off x="838200" y="1288112"/>
            <a:ext cx="10515600" cy="4351338"/>
          </a:xfrm>
        </p:spPr>
        <p:txBody>
          <a:bodyPr vert="horz" lIns="91440" tIns="45720" rIns="91440" bIns="45720" rtlCol="0" anchor="t">
            <a:noAutofit/>
          </a:bodyPr>
          <a:lstStyle/>
          <a:p>
            <a:pPr marL="0" indent="0">
              <a:buNone/>
            </a:pPr>
            <a:r>
              <a:rPr lang="en-GB" sz="2200" b="1"/>
              <a:t>Characteristics may include:</a:t>
            </a:r>
          </a:p>
          <a:p>
            <a:r>
              <a:rPr lang="en-GB" sz="2200"/>
              <a:t>speed</a:t>
            </a:r>
            <a:r>
              <a:rPr lang="en-GB" sz="2200" b="0"/>
              <a:t> – varies by design, with fixed-wing being the fastest</a:t>
            </a:r>
          </a:p>
          <a:p>
            <a:r>
              <a:rPr lang="en-GB" sz="2200"/>
              <a:t>range</a:t>
            </a:r>
            <a:r>
              <a:rPr lang="en-GB" sz="2200" b="0"/>
              <a:t> – limited by battery life and signal range</a:t>
            </a:r>
          </a:p>
          <a:p>
            <a:r>
              <a:rPr lang="en-GB" sz="2200"/>
              <a:t>altitude</a:t>
            </a:r>
            <a:r>
              <a:rPr lang="en-GB" sz="2200" b="0"/>
              <a:t> – some drones can reach thousands of feet</a:t>
            </a:r>
          </a:p>
          <a:p>
            <a:r>
              <a:rPr lang="en-GB" sz="2200"/>
              <a:t>control method </a:t>
            </a:r>
            <a:r>
              <a:rPr lang="en-GB" sz="2200" b="0"/>
              <a:t>– manual, semi-autonomous or fully autonomous</a:t>
            </a:r>
          </a:p>
          <a:p>
            <a:r>
              <a:rPr lang="en-GB" sz="2200"/>
              <a:t>sensors</a:t>
            </a:r>
            <a:r>
              <a:rPr lang="en-GB" sz="2200" b="0"/>
              <a:t> – cameras, Light Detection and Ranging (LiDAR), infrared and GPS</a:t>
            </a:r>
          </a:p>
          <a:p>
            <a:r>
              <a:rPr lang="en-GB" sz="2200"/>
              <a:t>payload capacity </a:t>
            </a:r>
            <a:r>
              <a:rPr lang="en-GB" sz="2200" b="0"/>
              <a:t>– determines the drone’s function </a:t>
            </a:r>
            <a:br>
              <a:rPr lang="en-GB" sz="2200" b="0"/>
            </a:br>
            <a:r>
              <a:rPr lang="en-GB" sz="2200" b="0"/>
              <a:t>(for example, delivery or surveillance)</a:t>
            </a:r>
          </a:p>
          <a:p>
            <a:r>
              <a:rPr lang="en-GB" sz="2200"/>
              <a:t>cameras </a:t>
            </a:r>
            <a:r>
              <a:rPr lang="en-GB" sz="2200" b="0"/>
              <a:t>– consumer and commercial drones use cameras for photography, surveillance and mapping. Some are designed for other tasks.</a:t>
            </a:r>
          </a:p>
          <a:p>
            <a:pPr marL="0" indent="0">
              <a:buNone/>
            </a:pPr>
            <a:endParaRPr lang="en-GB"/>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2163E84-C463-D8B3-EC37-B494ECB0C89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383326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E687D06-1D93-9E4D-AE76-93D1E183320A}"/>
              </a:ext>
            </a:extLst>
          </p:cNvPr>
          <p:cNvSpPr/>
          <p:nvPr/>
        </p:nvSpPr>
        <p:spPr>
          <a:xfrm>
            <a:off x="-550316" y="1288112"/>
            <a:ext cx="13564997" cy="1241659"/>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Rounded Corners 4">
            <a:extLst>
              <a:ext uri="{FF2B5EF4-FFF2-40B4-BE49-F238E27FC236}">
                <a16:creationId xmlns:a16="http://schemas.microsoft.com/office/drawing/2014/main" id="{278207CF-49B7-1737-9F32-E2A83C9D8FE6}"/>
              </a:ext>
            </a:extLst>
          </p:cNvPr>
          <p:cNvSpPr/>
          <p:nvPr/>
        </p:nvSpPr>
        <p:spPr>
          <a:xfrm>
            <a:off x="-550316" y="3896560"/>
            <a:ext cx="13564997" cy="1241659"/>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AAE860B0-2726-5568-E921-0656F09A3767}"/>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Positive and negative uses of drones</a:t>
            </a:r>
          </a:p>
        </p:txBody>
      </p:sp>
      <p:sp>
        <p:nvSpPr>
          <p:cNvPr id="3" name="Content Placeholder 2">
            <a:extLst>
              <a:ext uri="{FF2B5EF4-FFF2-40B4-BE49-F238E27FC236}">
                <a16:creationId xmlns:a16="http://schemas.microsoft.com/office/drawing/2014/main" id="{B012693E-1E10-3A4C-916E-58CE33A0AC80}"/>
              </a:ext>
            </a:extLst>
          </p:cNvPr>
          <p:cNvSpPr>
            <a:spLocks noGrp="1"/>
          </p:cNvSpPr>
          <p:nvPr>
            <p:ph idx="1"/>
          </p:nvPr>
        </p:nvSpPr>
        <p:spPr>
          <a:xfrm>
            <a:off x="838200" y="1592948"/>
            <a:ext cx="10515600" cy="4351338"/>
          </a:xfrm>
        </p:spPr>
        <p:txBody>
          <a:bodyPr>
            <a:normAutofit/>
          </a:bodyPr>
          <a:lstStyle/>
          <a:p>
            <a:pPr marL="0" indent="0">
              <a:buNone/>
            </a:pPr>
            <a:r>
              <a:rPr lang="en-GB" sz="2200" dirty="0">
                <a:latin typeface="Arial" panose="020B0604020202020204" pitchFamily="34" charset="0"/>
                <a:cs typeface="Arial" panose="020B0604020202020204" pitchFamily="34" charset="0"/>
              </a:rPr>
              <a:t>Drones play a significant role across industries, from delivering life-saving medicine to posing security risks at airports</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Their applications range from emergency response and agriculture to surveillance and logistics, while their misuse includes smuggling, hacking and airspace disruption </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Understanding these impacts highlights both their potential and the challenges they present.</a:t>
            </a:r>
          </a:p>
        </p:txBody>
      </p:sp>
    </p:spTree>
    <p:extLst>
      <p:ext uri="{BB962C8B-B14F-4D97-AF65-F5344CB8AC3E}">
        <p14:creationId xmlns:p14="http://schemas.microsoft.com/office/powerpoint/2010/main" val="2771952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B224C3-97E1-F27B-1B3E-A5BB9F8DDEB3}"/>
              </a:ext>
            </a:extLst>
          </p:cNvPr>
          <p:cNvSpPr/>
          <p:nvPr/>
        </p:nvSpPr>
        <p:spPr>
          <a:xfrm>
            <a:off x="838200" y="1376409"/>
            <a:ext cx="4927333" cy="4774133"/>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Rounded Corners 6">
            <a:extLst>
              <a:ext uri="{FF2B5EF4-FFF2-40B4-BE49-F238E27FC236}">
                <a16:creationId xmlns:a16="http://schemas.microsoft.com/office/drawing/2014/main" id="{1FEA4BBB-7F62-D36B-7721-1C6004B7CB8D}"/>
              </a:ext>
            </a:extLst>
          </p:cNvPr>
          <p:cNvSpPr/>
          <p:nvPr/>
        </p:nvSpPr>
        <p:spPr>
          <a:xfrm>
            <a:off x="6734478" y="1376409"/>
            <a:ext cx="4825463" cy="4774133"/>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7407ADE9-9406-9B74-1224-BDECF297EF99}"/>
              </a:ext>
            </a:extLst>
          </p:cNvPr>
          <p:cNvSpPr>
            <a:spLocks noGrp="1"/>
          </p:cNvSpPr>
          <p:nvPr>
            <p:ph type="title"/>
          </p:nvPr>
        </p:nvSpPr>
        <p:spPr/>
        <p:txBody>
          <a:bodyPr>
            <a:normAutofit fontScale="90000"/>
          </a:bodyPr>
          <a:lstStyle/>
          <a:p>
            <a:r>
              <a:rPr lang="en-GB" sz="4000" b="1">
                <a:latin typeface="Arial"/>
                <a:cs typeface="Arial"/>
              </a:rPr>
              <a:t>Positive and negative uses of drones (cont.)</a:t>
            </a:r>
          </a:p>
        </p:txBody>
      </p:sp>
      <p:sp>
        <p:nvSpPr>
          <p:cNvPr id="3" name="Content Placeholder 2">
            <a:extLst>
              <a:ext uri="{FF2B5EF4-FFF2-40B4-BE49-F238E27FC236}">
                <a16:creationId xmlns:a16="http://schemas.microsoft.com/office/drawing/2014/main" id="{50A0326D-D825-1F80-E158-A818C2263807}"/>
              </a:ext>
            </a:extLst>
          </p:cNvPr>
          <p:cNvSpPr>
            <a:spLocks noGrp="1"/>
          </p:cNvSpPr>
          <p:nvPr>
            <p:ph idx="1"/>
          </p:nvPr>
        </p:nvSpPr>
        <p:spPr>
          <a:xfrm>
            <a:off x="1098082" y="1622558"/>
            <a:ext cx="5408596" cy="4351338"/>
          </a:xfrm>
        </p:spPr>
        <p:txBody>
          <a:bodyPr>
            <a:noAutofit/>
          </a:bodyPr>
          <a:lstStyle/>
          <a:p>
            <a:pPr marL="0" indent="0">
              <a:buNone/>
            </a:pPr>
            <a:r>
              <a:rPr lang="en-GB" sz="2200" b="1">
                <a:latin typeface="Arial" panose="020B0604020202020204" pitchFamily="34" charset="0"/>
                <a:cs typeface="Arial" panose="020B0604020202020204" pitchFamily="34" charset="0"/>
              </a:rPr>
              <a:t>Positive uses include</a:t>
            </a:r>
            <a:r>
              <a:rPr lang="en-GB" sz="2200">
                <a:latin typeface="Arial" panose="020B0604020202020204" pitchFamily="34" charset="0"/>
                <a:cs typeface="Arial" panose="020B0604020202020204" pitchFamily="34" charset="0"/>
              </a:rPr>
              <a:t>:</a:t>
            </a:r>
          </a:p>
          <a:p>
            <a:r>
              <a:rPr lang="en-GB" sz="2200" b="0">
                <a:latin typeface="Arial" panose="020B0604020202020204" pitchFamily="34" charset="0"/>
                <a:cs typeface="Arial" panose="020B0604020202020204" pitchFamily="34" charset="0"/>
              </a:rPr>
              <a:t>delivery services</a:t>
            </a:r>
          </a:p>
          <a:p>
            <a:r>
              <a:rPr lang="en-GB" sz="2200" b="0">
                <a:latin typeface="Arial" panose="020B0604020202020204" pitchFamily="34" charset="0"/>
                <a:cs typeface="Arial" panose="020B0604020202020204" pitchFamily="34" charset="0"/>
              </a:rPr>
              <a:t>surveys</a:t>
            </a:r>
          </a:p>
          <a:p>
            <a:r>
              <a:rPr lang="en-GB" sz="2200" b="0">
                <a:latin typeface="Arial" panose="020B0604020202020204" pitchFamily="34" charset="0"/>
                <a:cs typeface="Arial" panose="020B0604020202020204" pitchFamily="34" charset="0"/>
              </a:rPr>
              <a:t>search and rescue</a:t>
            </a:r>
          </a:p>
          <a:p>
            <a:r>
              <a:rPr lang="en-GB" sz="2200" b="0">
                <a:latin typeface="Arial" panose="020B0604020202020204" pitchFamily="34" charset="0"/>
                <a:cs typeface="Arial" panose="020B0604020202020204" pitchFamily="34" charset="0"/>
              </a:rPr>
              <a:t>agriculture and environmental monitoring</a:t>
            </a:r>
          </a:p>
          <a:p>
            <a:r>
              <a:rPr lang="en-GB" sz="2200" b="0">
                <a:latin typeface="Arial" panose="020B0604020202020204" pitchFamily="34" charset="0"/>
                <a:cs typeface="Arial" panose="020B0604020202020204" pitchFamily="34" charset="0"/>
              </a:rPr>
              <a:t>security and surveillance</a:t>
            </a:r>
          </a:p>
          <a:p>
            <a:r>
              <a:rPr lang="en-GB" sz="2200" b="0">
                <a:latin typeface="Arial" panose="020B0604020202020204" pitchFamily="34" charset="0"/>
                <a:cs typeface="Arial" panose="020B0604020202020204" pitchFamily="34" charset="0"/>
              </a:rPr>
              <a:t>emergency services</a:t>
            </a:r>
          </a:p>
          <a:p>
            <a:r>
              <a:rPr lang="en-GB" sz="2200" b="0">
                <a:latin typeface="Arial" panose="020B0604020202020204" pitchFamily="34" charset="0"/>
                <a:cs typeface="Arial" panose="020B0604020202020204" pitchFamily="34" charset="0"/>
              </a:rPr>
              <a:t>sporting events</a:t>
            </a:r>
          </a:p>
          <a:p>
            <a:r>
              <a:rPr lang="en-GB" sz="2200" b="0">
                <a:latin typeface="Arial" panose="020B0604020202020204" pitchFamily="34" charset="0"/>
                <a:cs typeface="Arial" panose="020B0604020202020204" pitchFamily="34" charset="0"/>
              </a:rPr>
              <a:t>marketing</a:t>
            </a:r>
          </a:p>
        </p:txBody>
      </p:sp>
      <p:sp>
        <p:nvSpPr>
          <p:cNvPr id="5" name="Content Placeholder 2">
            <a:extLst>
              <a:ext uri="{FF2B5EF4-FFF2-40B4-BE49-F238E27FC236}">
                <a16:creationId xmlns:a16="http://schemas.microsoft.com/office/drawing/2014/main" id="{C80FB149-BD4B-8B09-1D4B-89776D9AE643}"/>
              </a:ext>
            </a:extLst>
          </p:cNvPr>
          <p:cNvSpPr txBox="1">
            <a:spLocks/>
          </p:cNvSpPr>
          <p:nvPr/>
        </p:nvSpPr>
        <p:spPr>
          <a:xfrm>
            <a:off x="6919836" y="162255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solidFill>
                  <a:schemeClr val="bg1"/>
                </a:solidFill>
              </a:rPr>
              <a:t>Negative uses include:</a:t>
            </a:r>
          </a:p>
          <a:p>
            <a:r>
              <a:rPr lang="en-GB" b="0">
                <a:solidFill>
                  <a:schemeClr val="bg1"/>
                </a:solidFill>
              </a:rPr>
              <a:t>surveillance</a:t>
            </a:r>
          </a:p>
          <a:p>
            <a:r>
              <a:rPr lang="en-GB" b="0">
                <a:solidFill>
                  <a:schemeClr val="bg1"/>
                </a:solidFill>
              </a:rPr>
              <a:t>smuggling</a:t>
            </a:r>
          </a:p>
          <a:p>
            <a:r>
              <a:rPr lang="en-GB" b="0">
                <a:solidFill>
                  <a:schemeClr val="bg1"/>
                </a:solidFill>
              </a:rPr>
              <a:t>hacking </a:t>
            </a:r>
          </a:p>
          <a:p>
            <a:r>
              <a:rPr lang="en-GB" b="0">
                <a:solidFill>
                  <a:schemeClr val="bg1"/>
                </a:solidFill>
              </a:rPr>
              <a:t>attacking </a:t>
            </a:r>
          </a:p>
          <a:p>
            <a:r>
              <a:rPr lang="en-GB" b="0">
                <a:solidFill>
                  <a:schemeClr val="bg1"/>
                </a:solidFill>
              </a:rPr>
              <a:t>disruption</a:t>
            </a:r>
          </a:p>
          <a:p>
            <a:r>
              <a:rPr lang="en-GB" b="0">
                <a:solidFill>
                  <a:schemeClr val="bg1"/>
                </a:solidFill>
              </a:rPr>
              <a:t>propaganda</a:t>
            </a:r>
          </a:p>
          <a:p>
            <a:r>
              <a:rPr lang="en-GB" b="0">
                <a:solidFill>
                  <a:schemeClr val="bg1"/>
                </a:solidFill>
              </a:rPr>
              <a:t>psychological threats</a:t>
            </a:r>
          </a:p>
          <a:p>
            <a:r>
              <a:rPr lang="en-GB" b="0">
                <a:solidFill>
                  <a:schemeClr val="bg1"/>
                </a:solidFill>
              </a:rPr>
              <a:t>criminal damage.</a:t>
            </a:r>
          </a:p>
          <a:p>
            <a:pPr marL="0" indent="0">
              <a:buFont typeface="Arial" panose="020B0604020202020204" pitchFamily="34" charset="0"/>
              <a:buNone/>
            </a:pPr>
            <a:endParaRPr lang="en-GB">
              <a:solidFill>
                <a:schemeClr val="bg1"/>
              </a:solidFill>
            </a:endParaRPr>
          </a:p>
        </p:txBody>
      </p:sp>
      <p:pic>
        <p:nvPicPr>
          <p:cNvPr id="9" name="Graphic 8" descr="Checkmark with solid fill">
            <a:extLst>
              <a:ext uri="{FF2B5EF4-FFF2-40B4-BE49-F238E27FC236}">
                <a16:creationId xmlns:a16="http://schemas.microsoft.com/office/drawing/2014/main" id="{77596F51-2A47-D1FE-1079-D411DAACA8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2380" y="1622558"/>
            <a:ext cx="1687285" cy="1687285"/>
          </a:xfrm>
          <a:prstGeom prst="rect">
            <a:avLst/>
          </a:prstGeom>
        </p:spPr>
      </p:pic>
      <p:pic>
        <p:nvPicPr>
          <p:cNvPr id="11" name="Graphic 10" descr="Close with solid fill">
            <a:extLst>
              <a:ext uri="{FF2B5EF4-FFF2-40B4-BE49-F238E27FC236}">
                <a16:creationId xmlns:a16="http://schemas.microsoft.com/office/drawing/2014/main" id="{D7363179-B4E4-5A5E-C3C3-7EAC5BCF92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72656" y="1741715"/>
            <a:ext cx="1687285" cy="1687285"/>
          </a:xfrm>
          <a:prstGeom prst="rect">
            <a:avLst/>
          </a:prstGeom>
        </p:spPr>
      </p:pic>
    </p:spTree>
    <p:extLst>
      <p:ext uri="{BB962C8B-B14F-4D97-AF65-F5344CB8AC3E}">
        <p14:creationId xmlns:p14="http://schemas.microsoft.com/office/powerpoint/2010/main" val="3716081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EED73-E1EB-F078-D003-1335E5366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EA75A-5058-B8EA-C668-08FDB8BD2A2F}"/>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105296DC-0A06-2034-DAC7-0FE2F16DCBD5}"/>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B21F5B1-9FAB-0A94-D6C3-7D2BC88FB6E1}"/>
              </a:ext>
            </a:extLst>
          </p:cNvPr>
          <p:cNvSpPr txBox="1"/>
          <p:nvPr/>
        </p:nvSpPr>
        <p:spPr>
          <a:xfrm>
            <a:off x="766763" y="1455031"/>
            <a:ext cx="108396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drone designs is most appropriate for hovering and carrying payloads in a stationary position?</a:t>
            </a:r>
          </a:p>
        </p:txBody>
      </p:sp>
      <p:grpSp>
        <p:nvGrpSpPr>
          <p:cNvPr id="7" name="Group 6">
            <a:extLst>
              <a:ext uri="{FF2B5EF4-FFF2-40B4-BE49-F238E27FC236}">
                <a16:creationId xmlns:a16="http://schemas.microsoft.com/office/drawing/2014/main" id="{1F664C65-BA29-91A4-2514-D7773A7FA6D9}"/>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593A58C1-6A5C-8103-CB80-F0D4623461CF}"/>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C3E17A36-9AA6-ADA4-BF6F-90AEC028B462}"/>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0CB1A845-4EBD-5E6D-07C7-1C873C617E0F}"/>
              </a:ext>
            </a:extLst>
          </p:cNvPr>
          <p:cNvSpPr txBox="1">
            <a:spLocks noChangeArrowheads="1"/>
          </p:cNvSpPr>
          <p:nvPr/>
        </p:nvSpPr>
        <p:spPr bwMode="auto">
          <a:xfrm>
            <a:off x="1683868" y="2778940"/>
            <a:ext cx="5903912"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lang="en-GB" sz="2200" kern="0" dirty="0">
                <a:solidFill>
                  <a:srgbClr val="000000"/>
                </a:solidFill>
                <a:latin typeface="Arial"/>
                <a:cs typeface="Arial"/>
              </a:rPr>
              <a:t>Fixed-wing</a:t>
            </a:r>
            <a:r>
              <a:rPr kumimoji="0" lang="en-GB" sz="2200" b="1" i="0" u="none" strike="noStrike" kern="0" cap="none" spc="0" normalizeH="0" baseline="0" noProof="0" dirty="0">
                <a:ln>
                  <a:noFill/>
                </a:ln>
                <a:solidFill>
                  <a:srgbClr val="000000"/>
                </a:solidFill>
                <a:effectLst/>
                <a:uLnTx/>
                <a:uFillTx/>
                <a:latin typeface="Arial"/>
                <a:cs typeface="Arial"/>
              </a:rPr>
              <a:t> drones ​</a:t>
            </a:r>
            <a:endParaRPr kumimoji="0" lang="en-US" sz="2200" b="1" i="0" u="none" strike="noStrike" kern="0" cap="none" spc="0" normalizeH="0" baseline="0" noProof="0" dirty="0">
              <a:ln>
                <a:noFill/>
              </a:ln>
              <a:solidFill>
                <a:srgbClr val="000000"/>
              </a:solidFill>
              <a:effectLst/>
              <a:uLnTx/>
              <a:uFillTx/>
              <a:latin typeface="Arial"/>
              <a:cs typeface="Arial"/>
            </a:endParaRPr>
          </a:p>
        </p:txBody>
      </p:sp>
      <p:sp>
        <p:nvSpPr>
          <p:cNvPr id="14" name="TextBox 2">
            <a:extLst>
              <a:ext uri="{FF2B5EF4-FFF2-40B4-BE49-F238E27FC236}">
                <a16:creationId xmlns:a16="http://schemas.microsoft.com/office/drawing/2014/main" id="{40861BBE-563D-D23E-569A-29A6E442F54F}"/>
              </a:ext>
            </a:extLst>
          </p:cNvPr>
          <p:cNvSpPr txBox="1">
            <a:spLocks noChangeArrowheads="1"/>
          </p:cNvSpPr>
          <p:nvPr/>
        </p:nvSpPr>
        <p:spPr bwMode="auto">
          <a:xfrm>
            <a:off x="1687212" y="3824632"/>
            <a:ext cx="512762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Hybrid drones</a:t>
            </a:r>
          </a:p>
        </p:txBody>
      </p:sp>
      <p:sp>
        <p:nvSpPr>
          <p:cNvPr id="15" name="TextBox 10">
            <a:extLst>
              <a:ext uri="{FF2B5EF4-FFF2-40B4-BE49-F238E27FC236}">
                <a16:creationId xmlns:a16="http://schemas.microsoft.com/office/drawing/2014/main" id="{BF8C11CB-9AAF-C2F1-0CE4-1C91A6EE2FE9}"/>
              </a:ext>
            </a:extLst>
          </p:cNvPr>
          <p:cNvSpPr txBox="1">
            <a:spLocks noChangeArrowheads="1"/>
          </p:cNvSpPr>
          <p:nvPr/>
        </p:nvSpPr>
        <p:spPr bwMode="auto">
          <a:xfrm>
            <a:off x="1683868" y="4881784"/>
            <a:ext cx="4641851"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Multirotor drones</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310EB1E0-A7BA-8765-9D9E-FC7630FF355F}"/>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9CBA5C58-DE93-0C78-20FF-9F710B61B8F7}"/>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FA9E2A22-F1F8-46A2-5A17-F2F7EA02312D}"/>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8DAF2298-0FC7-C7AC-55B2-E209805E5F9A}"/>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897EE1FF-C2AC-EA87-A30F-D6737B75E453}"/>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02990CDD-69EB-9F9D-5ECF-51272E24901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B20E2FF6-850C-D24D-C348-769B58712FC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72648B9-D85A-F599-2D4D-8847AC5CEDB0}"/>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00240B9F-F5D8-5B1A-E24D-3FF7ECCF6FB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A41963BC-0951-5028-3798-82DF7053A951}"/>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58CD3473-9BF4-1A92-18FA-D92BAE2DF3D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DC0E24D1-CE6B-4D96-31E5-3287EFBA3A4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62613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E7ED8-2046-4B80-E24D-A626980C4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3B60E-6FA1-C92B-9C75-CD344BE14BF7}"/>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6E3956EB-05F5-A9C6-690D-C9A5DAB9A37F}"/>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B6BF39-1AF6-DF67-B0C5-2012D373A467}"/>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 What does ‘payload’ refer to in drone operations?​</a:t>
            </a:r>
          </a:p>
        </p:txBody>
      </p:sp>
      <p:grpSp>
        <p:nvGrpSpPr>
          <p:cNvPr id="7" name="Group 6">
            <a:extLst>
              <a:ext uri="{FF2B5EF4-FFF2-40B4-BE49-F238E27FC236}">
                <a16:creationId xmlns:a16="http://schemas.microsoft.com/office/drawing/2014/main" id="{321B11B0-B671-C0AB-2BD4-9B0C8938FFA0}"/>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581114C6-E664-7521-A613-4227C140D9B3}"/>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5D0FDBE9-57AF-40D8-E7E3-8BD819E07F72}"/>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2AE21161-A1D5-F9B2-8379-B65A99E173FC}"/>
              </a:ext>
            </a:extLst>
          </p:cNvPr>
          <p:cNvSpPr txBox="1">
            <a:spLocks noChangeArrowheads="1"/>
          </p:cNvSpPr>
          <p:nvPr/>
        </p:nvSpPr>
        <p:spPr bwMode="auto">
          <a:xfrm>
            <a:off x="1683868" y="2759435"/>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indent="0" eaLnBrk="1" hangingPunct="1">
              <a:lnSpc>
                <a:spcPts val="3000"/>
              </a:lnSpc>
              <a:buNone/>
              <a:defRPr/>
            </a:pPr>
            <a:r>
              <a:rPr kumimoji="0" lang="en-GB" sz="2200" b="1" i="0" u="none" strike="noStrike" kern="0" cap="none" spc="0" normalizeH="0" baseline="0" noProof="0" dirty="0">
                <a:ln>
                  <a:noFill/>
                </a:ln>
                <a:solidFill>
                  <a:srgbClr val="000000"/>
                </a:solidFill>
                <a:effectLst/>
                <a:uLnTx/>
                <a:uFillTx/>
                <a:latin typeface="Arial"/>
                <a:cs typeface="Arial"/>
              </a:rPr>
              <a:t>The maximum altitude a drone can fly</a:t>
            </a:r>
            <a:r>
              <a:rPr lang="en-GB" sz="2200" kern="0" dirty="0">
                <a:solidFill>
                  <a:srgbClr val="000000"/>
                </a:solidFill>
                <a:latin typeface="Arial"/>
                <a:cs typeface="Arial"/>
              </a:rPr>
              <a:t> at</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2967983B-5AB3-15AB-CC39-399930EED3AD}"/>
              </a:ext>
            </a:extLst>
          </p:cNvPr>
          <p:cNvSpPr txBox="1">
            <a:spLocks noChangeArrowheads="1"/>
          </p:cNvSpPr>
          <p:nvPr/>
        </p:nvSpPr>
        <p:spPr bwMode="auto">
          <a:xfrm>
            <a:off x="1687213" y="3663644"/>
            <a:ext cx="457678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onboard equipment or cargo a drone carries </a:t>
            </a:r>
          </a:p>
        </p:txBody>
      </p:sp>
      <p:sp>
        <p:nvSpPr>
          <p:cNvPr id="15" name="TextBox 10">
            <a:extLst>
              <a:ext uri="{FF2B5EF4-FFF2-40B4-BE49-F238E27FC236}">
                <a16:creationId xmlns:a16="http://schemas.microsoft.com/office/drawing/2014/main" id="{7D8C257B-109B-72B2-5E79-C29626ABF2E1}"/>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The amount of fuel a drone consumes</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795C1E82-4585-ED11-AD19-8C0A521A68FC}"/>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3BA51251-635A-A575-74B0-01C730DFA061}"/>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CAC7DEDC-0E40-A860-3BBD-D1A9248A2109}"/>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14500" dirty="0">
                  <a:solidFill>
                    <a:prstClr val="white"/>
                  </a:solidFill>
                </a:rPr>
                <a:t>B</a:t>
              </a:r>
              <a:endPar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pSp>
      <p:grpSp>
        <p:nvGrpSpPr>
          <p:cNvPr id="23" name="Group 22">
            <a:extLst>
              <a:ext uri="{FF2B5EF4-FFF2-40B4-BE49-F238E27FC236}">
                <a16:creationId xmlns:a16="http://schemas.microsoft.com/office/drawing/2014/main" id="{A075DB42-2E72-2AF1-24F7-B39F8889EF70}"/>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95E191FB-91DD-CF55-B0B1-8DC89F947598}"/>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5CC860B2-2C1F-9CB2-CA7D-C1990DEB822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63782D56-A5CB-20C1-86BE-3E9FBCF53FAE}"/>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3B976278-971D-4D3E-95F9-658FBB09580F}"/>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B3295835-71A1-29FB-545B-745F087373A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4C67D92D-91CA-5408-FE08-999496FA141D}"/>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7F851DF5-5583-7A69-2515-249E6DB850D9}"/>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F11661C-F68A-9363-6125-1BBEC0F3E9E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56493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3051-DD8F-1FEA-ACAA-DD575612664F}"/>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46F24A4D-8B9F-1FEC-A29D-C68747C836CF}"/>
              </a:ext>
            </a:extLst>
          </p:cNvPr>
          <p:cNvSpPr>
            <a:spLocks noGrp="1" noChangeArrowheads="1"/>
          </p:cNvSpPr>
          <p:nvPr>
            <p:ph idx="1"/>
          </p:nvPr>
        </p:nvSpPr>
        <p:spPr>
          <a:xfrm>
            <a:off x="1702265" y="1483821"/>
            <a:ext cx="9485687" cy="2747963"/>
          </a:xfrm>
        </p:spPr>
        <p:txBody>
          <a:bodyPr>
            <a:noAutofit/>
          </a:bodyPr>
          <a:lstStyle/>
          <a:p>
            <a:pPr marL="0" indent="0">
              <a:lnSpc>
                <a:spcPct val="100000"/>
              </a:lnSpc>
              <a:spcBef>
                <a:spcPts val="0"/>
              </a:spcBef>
              <a:buNone/>
            </a:pPr>
            <a:r>
              <a:rPr lang="en-GB" altLang="en-US" sz="2200" b="1" dirty="0">
                <a:solidFill>
                  <a:srgbClr val="0051B7"/>
                </a:solidFill>
                <a:latin typeface="Arial" panose="020B0604020202020204" pitchFamily="34" charset="0"/>
                <a:cs typeface="Arial" panose="020B0604020202020204" pitchFamily="34" charset="0"/>
              </a:rPr>
              <a:t>Module 1: </a:t>
            </a:r>
            <a:r>
              <a:rPr lang="en-GB" altLang="en-US" sz="2200" b="0" dirty="0">
                <a:latin typeface="Arial" panose="020B0604020202020204" pitchFamily="34" charset="0"/>
                <a:cs typeface="Arial" panose="020B0604020202020204" pitchFamily="34" charset="0"/>
              </a:rPr>
              <a:t>Understand the Drone Code</a:t>
            </a:r>
          </a:p>
          <a:p>
            <a:pPr marL="0" indent="0">
              <a:lnSpc>
                <a:spcPct val="100000"/>
              </a:lnSpc>
              <a:spcBef>
                <a:spcPts val="0"/>
              </a:spcBef>
              <a:buNone/>
            </a:pPr>
            <a:r>
              <a:rPr lang="en-GB" altLang="en-US" sz="2200" b="0" dirty="0">
                <a:latin typeface="Arial" panose="020B0604020202020204" pitchFamily="34" charset="0"/>
                <a:cs typeface="Arial" panose="020B0604020202020204" pitchFamily="34" charset="0"/>
              </a:rPr>
              <a:t> </a:t>
            </a:r>
          </a:p>
          <a:p>
            <a:pPr marL="0" indent="0">
              <a:lnSpc>
                <a:spcPct val="100000"/>
              </a:lnSpc>
              <a:spcBef>
                <a:spcPts val="0"/>
              </a:spcBef>
              <a:buNone/>
            </a:pPr>
            <a:endParaRPr lang="en-GB" altLang="en-US" sz="2200" b="1" dirty="0">
              <a:solidFill>
                <a:srgbClr val="008A21"/>
              </a:solidFill>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51B7"/>
                </a:solidFill>
                <a:latin typeface="Arial" panose="020B0604020202020204" pitchFamily="34" charset="0"/>
                <a:cs typeface="Arial" panose="020B0604020202020204" pitchFamily="34" charset="0"/>
              </a:rPr>
              <a:t>Module 2: </a:t>
            </a:r>
            <a:r>
              <a:rPr lang="en-GB" altLang="en-US" sz="2200" b="0" dirty="0">
                <a:latin typeface="Arial" panose="020B0604020202020204" pitchFamily="34" charset="0"/>
                <a:cs typeface="Arial" panose="020B0604020202020204" pitchFamily="34" charset="0"/>
              </a:rPr>
              <a:t>Understand counter-drone technologies and measures to take</a:t>
            </a:r>
            <a:br>
              <a:rPr lang="en-GB" altLang="en-US" sz="2200" b="1" dirty="0">
                <a:latin typeface="Arial" panose="020B0604020202020204" pitchFamily="34" charset="0"/>
                <a:cs typeface="Arial" panose="020B0604020202020204" pitchFamily="34" charset="0"/>
              </a:rPr>
            </a:br>
            <a:endParaRPr lang="en-GB" altLang="en-US" sz="2200" b="1" dirty="0">
              <a:latin typeface="Arial" panose="020B0604020202020204" pitchFamily="34" charset="0"/>
              <a:cs typeface="Arial" panose="020B0604020202020204" pitchFamily="34" charset="0"/>
            </a:endParaRPr>
          </a:p>
          <a:p>
            <a:pPr marL="0" indent="0">
              <a:lnSpc>
                <a:spcPct val="100000"/>
              </a:lnSpc>
              <a:spcBef>
                <a:spcPts val="0"/>
              </a:spcBef>
              <a:buNone/>
            </a:pPr>
            <a:endParaRPr lang="en-GB" altLang="en-US" sz="22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51B7"/>
                </a:solidFill>
                <a:latin typeface="Arial" panose="020B0604020202020204" pitchFamily="34" charset="0"/>
                <a:cs typeface="Arial" panose="020B0604020202020204" pitchFamily="34" charset="0"/>
              </a:rPr>
              <a:t>Module 3: </a:t>
            </a:r>
            <a:r>
              <a:rPr lang="en-GB" altLang="en-US" sz="2200" b="0" dirty="0">
                <a:latin typeface="Arial" panose="020B0604020202020204" pitchFamily="34" charset="0"/>
                <a:cs typeface="Arial" panose="020B0604020202020204" pitchFamily="34" charset="0"/>
              </a:rPr>
              <a:t>Understand legal and ethical considerations when encountering drones within low airspaces</a:t>
            </a:r>
            <a:br>
              <a:rPr lang="en-GB" altLang="en-US" sz="2200" b="1" dirty="0">
                <a:latin typeface="Arial" panose="020B0604020202020204" pitchFamily="34" charset="0"/>
                <a:cs typeface="Arial" panose="020B0604020202020204" pitchFamily="34" charset="0"/>
              </a:rPr>
            </a:br>
            <a:endParaRPr lang="en-GB" altLang="en-US" sz="2200" b="1" dirty="0">
              <a:latin typeface="Arial" panose="020B0604020202020204" pitchFamily="34" charset="0"/>
              <a:cs typeface="Arial" panose="020B0604020202020204" pitchFamily="34" charset="0"/>
            </a:endParaRPr>
          </a:p>
          <a:p>
            <a:pPr marL="0" indent="0">
              <a:lnSpc>
                <a:spcPct val="100000"/>
              </a:lnSpc>
              <a:spcBef>
                <a:spcPts val="0"/>
              </a:spcBef>
              <a:buNone/>
            </a:pPr>
            <a:endParaRPr lang="en-GB" altLang="en-US" sz="22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51B7"/>
                </a:solidFill>
                <a:latin typeface="Arial" panose="020B0604020202020204" pitchFamily="34" charset="0"/>
                <a:cs typeface="Arial" panose="020B0604020202020204" pitchFamily="34" charset="0"/>
              </a:rPr>
              <a:t>Module 4: </a:t>
            </a:r>
            <a:r>
              <a:rPr lang="en-GB" altLang="en-US" sz="2200" b="0" dirty="0">
                <a:latin typeface="Arial" panose="020B0604020202020204" pitchFamily="34" charset="0"/>
                <a:cs typeface="Arial" panose="020B0604020202020204" pitchFamily="34" charset="0"/>
              </a:rPr>
              <a:t>Understand current and potential threats involving drones and low airspaces.</a:t>
            </a:r>
          </a:p>
          <a:p>
            <a:pPr marL="0" indent="0">
              <a:lnSpc>
                <a:spcPct val="100000"/>
              </a:lnSpc>
              <a:spcBef>
                <a:spcPts val="0"/>
              </a:spcBef>
              <a:buNone/>
            </a:pPr>
            <a:endParaRPr lang="en-GB" altLang="en-US" sz="2200" b="1" dirty="0"/>
          </a:p>
          <a:p>
            <a:pPr marL="0" indent="0">
              <a:lnSpc>
                <a:spcPct val="100000"/>
              </a:lnSpc>
              <a:spcBef>
                <a:spcPts val="0"/>
              </a:spcBef>
              <a:buNone/>
            </a:pPr>
            <a:endParaRPr lang="en-GB" altLang="en-US" sz="2200" b="1" dirty="0"/>
          </a:p>
        </p:txBody>
      </p:sp>
      <p:sp>
        <p:nvSpPr>
          <p:cNvPr id="18" name="TextBox 17">
            <a:extLst>
              <a:ext uri="{FF2B5EF4-FFF2-40B4-BE49-F238E27FC236}">
                <a16:creationId xmlns:a16="http://schemas.microsoft.com/office/drawing/2014/main" id="{05338ACA-B61F-2851-5085-6BD3BCDA20E5}"/>
              </a:ext>
            </a:extLst>
          </p:cNvPr>
          <p:cNvSpPr txBox="1"/>
          <p:nvPr/>
        </p:nvSpPr>
        <p:spPr>
          <a:xfrm>
            <a:off x="766762" y="363838"/>
            <a:ext cx="11017695" cy="707886"/>
          </a:xfrm>
          <a:prstGeom prst="rect">
            <a:avLst/>
          </a:prstGeom>
          <a:noFill/>
        </p:spPr>
        <p:txBody>
          <a:bodyPr wrap="square" rtlCol="0">
            <a:spAutoFit/>
          </a:bodyPr>
          <a:lstStyle/>
          <a:p>
            <a:r>
              <a:rPr lang="en-GB" sz="4000" b="1">
                <a:solidFill>
                  <a:sysClr val="windowText" lastClr="000000"/>
                </a:solidFill>
                <a:latin typeface="Arial" panose="020B0604020202020204" pitchFamily="34" charset="0"/>
                <a:cs typeface="Arial" panose="020B0604020202020204" pitchFamily="34" charset="0"/>
              </a:rPr>
              <a:t>Learning outcomes</a:t>
            </a:r>
          </a:p>
        </p:txBody>
      </p:sp>
      <p:grpSp>
        <p:nvGrpSpPr>
          <p:cNvPr id="6" name="Group 5">
            <a:extLst>
              <a:ext uri="{FF2B5EF4-FFF2-40B4-BE49-F238E27FC236}">
                <a16:creationId xmlns:a16="http://schemas.microsoft.com/office/drawing/2014/main" id="{F6DDC3DE-60F9-2E41-81DA-5B1245609298}"/>
              </a:ext>
            </a:extLst>
          </p:cNvPr>
          <p:cNvGrpSpPr/>
          <p:nvPr/>
        </p:nvGrpSpPr>
        <p:grpSpPr>
          <a:xfrm>
            <a:off x="766763" y="1304925"/>
            <a:ext cx="838899" cy="838899"/>
            <a:chOff x="863367" y="2183253"/>
            <a:chExt cx="838899" cy="838899"/>
          </a:xfrm>
        </p:grpSpPr>
        <p:sp>
          <p:nvSpPr>
            <p:cNvPr id="5" name="Oval 4">
              <a:extLst>
                <a:ext uri="{FF2B5EF4-FFF2-40B4-BE49-F238E27FC236}">
                  <a16:creationId xmlns:a16="http://schemas.microsoft.com/office/drawing/2014/main" id="{3A31D5F1-E66A-2F50-5BD5-339990242A09}"/>
                </a:ext>
              </a:extLst>
            </p:cNvPr>
            <p:cNvSpPr/>
            <p:nvPr/>
          </p:nvSpPr>
          <p:spPr>
            <a:xfrm>
              <a:off x="863367" y="2183253"/>
              <a:ext cx="838899" cy="838899"/>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Bullseye with solid fill">
              <a:extLst>
                <a:ext uri="{FF2B5EF4-FFF2-40B4-BE49-F238E27FC236}">
                  <a16:creationId xmlns:a16="http://schemas.microsoft.com/office/drawing/2014/main" id="{F7FFF19F-180B-D374-57DF-FBF6680BFDC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102" y="2239988"/>
              <a:ext cx="725428" cy="725428"/>
            </a:xfrm>
            <a:prstGeom prst="rect">
              <a:avLst/>
            </a:prstGeom>
          </p:spPr>
        </p:pic>
      </p:grpSp>
      <p:pic>
        <p:nvPicPr>
          <p:cNvPr id="2" name="Picture 1" descr="A black background with a black square&#10;&#10;Description automatically generated with medium confidence">
            <a:extLst>
              <a:ext uri="{FF2B5EF4-FFF2-40B4-BE49-F238E27FC236}">
                <a16:creationId xmlns:a16="http://schemas.microsoft.com/office/drawing/2014/main" id="{34136998-C154-2B31-2DDF-1430F9C3C59D}"/>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grpSp>
        <p:nvGrpSpPr>
          <p:cNvPr id="16" name="Group 15">
            <a:extLst>
              <a:ext uri="{FF2B5EF4-FFF2-40B4-BE49-F238E27FC236}">
                <a16:creationId xmlns:a16="http://schemas.microsoft.com/office/drawing/2014/main" id="{D7469CFF-27D4-0616-2622-A09E49011E62}"/>
              </a:ext>
            </a:extLst>
          </p:cNvPr>
          <p:cNvGrpSpPr/>
          <p:nvPr/>
        </p:nvGrpSpPr>
        <p:grpSpPr>
          <a:xfrm>
            <a:off x="766763" y="2296329"/>
            <a:ext cx="838899" cy="838899"/>
            <a:chOff x="863367" y="2183253"/>
            <a:chExt cx="838899" cy="838899"/>
          </a:xfrm>
        </p:grpSpPr>
        <p:sp>
          <p:nvSpPr>
            <p:cNvPr id="27" name="Oval 26">
              <a:extLst>
                <a:ext uri="{FF2B5EF4-FFF2-40B4-BE49-F238E27FC236}">
                  <a16:creationId xmlns:a16="http://schemas.microsoft.com/office/drawing/2014/main" id="{FB9FC01C-F546-EE1C-2ABD-C16582F5ED6B}"/>
                </a:ext>
              </a:extLst>
            </p:cNvPr>
            <p:cNvSpPr/>
            <p:nvPr/>
          </p:nvSpPr>
          <p:spPr>
            <a:xfrm>
              <a:off x="863367" y="2183253"/>
              <a:ext cx="838899" cy="838899"/>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Bullseye with solid fill">
              <a:extLst>
                <a:ext uri="{FF2B5EF4-FFF2-40B4-BE49-F238E27FC236}">
                  <a16:creationId xmlns:a16="http://schemas.microsoft.com/office/drawing/2014/main" id="{A50053F2-7E37-4AA2-2676-77BCF806DA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102" y="2239988"/>
              <a:ext cx="725428" cy="725428"/>
            </a:xfrm>
            <a:prstGeom prst="rect">
              <a:avLst/>
            </a:prstGeom>
          </p:spPr>
        </p:pic>
      </p:grpSp>
      <p:grpSp>
        <p:nvGrpSpPr>
          <p:cNvPr id="29" name="Group 28">
            <a:extLst>
              <a:ext uri="{FF2B5EF4-FFF2-40B4-BE49-F238E27FC236}">
                <a16:creationId xmlns:a16="http://schemas.microsoft.com/office/drawing/2014/main" id="{D814A82E-6D3E-3939-4F15-8C4A74BEB5CA}"/>
              </a:ext>
            </a:extLst>
          </p:cNvPr>
          <p:cNvGrpSpPr/>
          <p:nvPr/>
        </p:nvGrpSpPr>
        <p:grpSpPr>
          <a:xfrm>
            <a:off x="766763" y="3432110"/>
            <a:ext cx="838899" cy="838899"/>
            <a:chOff x="863367" y="2183253"/>
            <a:chExt cx="838899" cy="838899"/>
          </a:xfrm>
        </p:grpSpPr>
        <p:sp>
          <p:nvSpPr>
            <p:cNvPr id="30" name="Oval 29">
              <a:extLst>
                <a:ext uri="{FF2B5EF4-FFF2-40B4-BE49-F238E27FC236}">
                  <a16:creationId xmlns:a16="http://schemas.microsoft.com/office/drawing/2014/main" id="{FABA51F5-D836-01DF-F0AC-C4459B36F1C7}"/>
                </a:ext>
              </a:extLst>
            </p:cNvPr>
            <p:cNvSpPr/>
            <p:nvPr/>
          </p:nvSpPr>
          <p:spPr>
            <a:xfrm>
              <a:off x="863367" y="2183253"/>
              <a:ext cx="838899" cy="838899"/>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Bullseye with solid fill">
              <a:extLst>
                <a:ext uri="{FF2B5EF4-FFF2-40B4-BE49-F238E27FC236}">
                  <a16:creationId xmlns:a16="http://schemas.microsoft.com/office/drawing/2014/main" id="{3C0A0279-00B4-9586-ECDE-C691089F3E1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102" y="2239988"/>
              <a:ext cx="725428" cy="725428"/>
            </a:xfrm>
            <a:prstGeom prst="rect">
              <a:avLst/>
            </a:prstGeom>
          </p:spPr>
        </p:pic>
      </p:grpSp>
      <p:grpSp>
        <p:nvGrpSpPr>
          <p:cNvPr id="32" name="Group 31">
            <a:extLst>
              <a:ext uri="{FF2B5EF4-FFF2-40B4-BE49-F238E27FC236}">
                <a16:creationId xmlns:a16="http://schemas.microsoft.com/office/drawing/2014/main" id="{CCBD2BF2-298B-DD5D-66A1-77E566AE0480}"/>
              </a:ext>
            </a:extLst>
          </p:cNvPr>
          <p:cNvGrpSpPr/>
          <p:nvPr/>
        </p:nvGrpSpPr>
        <p:grpSpPr>
          <a:xfrm>
            <a:off x="766763" y="4760397"/>
            <a:ext cx="838899" cy="838899"/>
            <a:chOff x="863367" y="2183253"/>
            <a:chExt cx="838899" cy="838899"/>
          </a:xfrm>
        </p:grpSpPr>
        <p:sp>
          <p:nvSpPr>
            <p:cNvPr id="33" name="Oval 32">
              <a:extLst>
                <a:ext uri="{FF2B5EF4-FFF2-40B4-BE49-F238E27FC236}">
                  <a16:creationId xmlns:a16="http://schemas.microsoft.com/office/drawing/2014/main" id="{19900062-D77C-DC6E-201F-537FC9672B30}"/>
                </a:ext>
              </a:extLst>
            </p:cNvPr>
            <p:cNvSpPr/>
            <p:nvPr/>
          </p:nvSpPr>
          <p:spPr>
            <a:xfrm>
              <a:off x="863367" y="2183253"/>
              <a:ext cx="838899" cy="838899"/>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Bullseye with solid fill">
              <a:extLst>
                <a:ext uri="{FF2B5EF4-FFF2-40B4-BE49-F238E27FC236}">
                  <a16:creationId xmlns:a16="http://schemas.microsoft.com/office/drawing/2014/main" id="{2657F67A-05CC-B87E-0244-9B5FEDAD622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0102" y="2239988"/>
              <a:ext cx="725428" cy="725428"/>
            </a:xfrm>
            <a:prstGeom prst="rect">
              <a:avLst/>
            </a:prstGeom>
          </p:spPr>
        </p:pic>
      </p:grpSp>
    </p:spTree>
    <p:extLst>
      <p:ext uri="{BB962C8B-B14F-4D97-AF65-F5344CB8AC3E}">
        <p14:creationId xmlns:p14="http://schemas.microsoft.com/office/powerpoint/2010/main" val="550614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085D2-A1AF-22E7-638E-4903E1CE5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6DA4CC-D818-CE9C-C5C1-3C87272522F0}"/>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541274AC-9168-E058-F3BB-5EEF0701545A}"/>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359E6E5-147E-48BE-8AA0-AFAAFAC2AD43}"/>
              </a:ext>
            </a:extLst>
          </p:cNvPr>
          <p:cNvSpPr txBox="1"/>
          <p:nvPr/>
        </p:nvSpPr>
        <p:spPr>
          <a:xfrm>
            <a:off x="766763" y="1635075"/>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a negative use of drones?​</a:t>
            </a:r>
          </a:p>
        </p:txBody>
      </p:sp>
      <p:grpSp>
        <p:nvGrpSpPr>
          <p:cNvPr id="7" name="Group 6">
            <a:extLst>
              <a:ext uri="{FF2B5EF4-FFF2-40B4-BE49-F238E27FC236}">
                <a16:creationId xmlns:a16="http://schemas.microsoft.com/office/drawing/2014/main" id="{ADB09244-0C82-F9E6-7C9C-C3E1F19E2738}"/>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CF8E8288-DD76-4770-2C9F-F723899FB80E}"/>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084976A9-05CE-4AB1-3120-0A13C1F0021F}"/>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70FB84AB-CC01-67BE-C968-1126FC998053}"/>
              </a:ext>
            </a:extLst>
          </p:cNvPr>
          <p:cNvSpPr txBox="1">
            <a:spLocks noChangeArrowheads="1"/>
          </p:cNvSpPr>
          <p:nvPr/>
        </p:nvSpPr>
        <p:spPr bwMode="auto">
          <a:xfrm>
            <a:off x="1683868" y="2778940"/>
            <a:ext cx="5903912"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Surveying land for construction projects</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D79DB3BA-9817-ABA5-EED5-13ED8C54EC39}"/>
              </a:ext>
            </a:extLst>
          </p:cNvPr>
          <p:cNvSpPr txBox="1">
            <a:spLocks noChangeArrowheads="1"/>
          </p:cNvSpPr>
          <p:nvPr/>
        </p:nvSpPr>
        <p:spPr bwMode="auto">
          <a:xfrm>
            <a:off x="1687212" y="3824632"/>
            <a:ext cx="581518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Assisting in search and rescue missions​</a:t>
            </a:r>
          </a:p>
        </p:txBody>
      </p:sp>
      <p:sp>
        <p:nvSpPr>
          <p:cNvPr id="15" name="TextBox 10">
            <a:extLst>
              <a:ext uri="{FF2B5EF4-FFF2-40B4-BE49-F238E27FC236}">
                <a16:creationId xmlns:a16="http://schemas.microsoft.com/office/drawing/2014/main" id="{EB55BFC0-4741-2533-3780-DF3DE952531D}"/>
              </a:ext>
            </a:extLst>
          </p:cNvPr>
          <p:cNvSpPr txBox="1">
            <a:spLocks noChangeArrowheads="1"/>
          </p:cNvSpPr>
          <p:nvPr/>
        </p:nvSpPr>
        <p:spPr bwMode="auto">
          <a:xfrm>
            <a:off x="1683868" y="4881784"/>
            <a:ext cx="59697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a:cs typeface="Arial"/>
                <a:sym typeface="Arial Bold" pitchFamily="34" charset="0"/>
              </a:rPr>
              <a:t>Collecting personal data without consent</a:t>
            </a:r>
            <a:endParaRPr kumimoji="0" lang="en-US" altLang="en-US" sz="2200" b="1" i="0" u="none" strike="noStrike" kern="1200" cap="none" spc="0" normalizeH="0" baseline="0" noProof="0" dirty="0">
              <a:ln>
                <a:noFill/>
              </a:ln>
              <a:solidFill>
                <a:srgbClr val="000000"/>
              </a:solidFill>
              <a:effectLst/>
              <a:uLnTx/>
              <a:uFillTx/>
              <a:latin typeface="Arial"/>
              <a:cs typeface="Arial"/>
              <a:sym typeface="Arial Bold" pitchFamily="34" charset="0"/>
            </a:endParaRPr>
          </a:p>
        </p:txBody>
      </p:sp>
      <p:grpSp>
        <p:nvGrpSpPr>
          <p:cNvPr id="22" name="Group 21">
            <a:extLst>
              <a:ext uri="{FF2B5EF4-FFF2-40B4-BE49-F238E27FC236}">
                <a16:creationId xmlns:a16="http://schemas.microsoft.com/office/drawing/2014/main" id="{CA428C95-E1D3-7603-D86A-D142FB5A741C}"/>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AB34A508-5E7D-148D-4B54-D3BCEA3080B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2B4BA006-C0D0-F663-5C97-D9ECC1FA11E4}"/>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3EA18820-FC0F-258E-6FF5-37E376CAF661}"/>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59E70F7E-1A1E-9523-225E-6BA2D5CF8178}"/>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4438479A-B6B7-6B26-C1CB-A50700B6B7E1}"/>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3E15AB1E-C9D4-897D-28B1-4B2D65335963}"/>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BA495C70-A50E-3BFF-A521-60C969FA987B}"/>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6845FCB-B86A-2F4C-B428-E4775719D37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D029D0DD-9556-6B80-86C3-36224377FD0F}"/>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CD003753-DA22-99DB-72DA-F91751DF40FE}"/>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7A29BB5B-DBC6-C7F4-DAED-761D6109324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380974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8EE35-68BC-B04D-E79D-1B7256BC7B62}"/>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96AE8D22-2998-36B5-E449-D04C5C3FD2E5}"/>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23FF82B-4FBC-E910-E25E-B68B69F6060C}"/>
              </a:ext>
            </a:extLst>
          </p:cNvPr>
          <p:cNvSpPr/>
          <p:nvPr/>
        </p:nvSpPr>
        <p:spPr>
          <a:xfrm flipH="1">
            <a:off x="-2646947" y="231597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D97AF61-FD0B-8EBE-2BAC-AAF8435B2641}"/>
              </a:ext>
            </a:extLst>
          </p:cNvPr>
          <p:cNvSpPr txBox="1"/>
          <p:nvPr/>
        </p:nvSpPr>
        <p:spPr>
          <a:xfrm>
            <a:off x="570528" y="1859340"/>
            <a:ext cx="774569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Understand counter-drone technologies and measures to take</a:t>
            </a:r>
          </a:p>
        </p:txBody>
      </p:sp>
      <p:sp>
        <p:nvSpPr>
          <p:cNvPr id="28" name="Rectangle: Rounded Corners 27">
            <a:extLst>
              <a:ext uri="{FF2B5EF4-FFF2-40B4-BE49-F238E27FC236}">
                <a16:creationId xmlns:a16="http://schemas.microsoft.com/office/drawing/2014/main" id="{6B8FF63F-0458-4142-FC81-727510222CC8}"/>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a:solidFill>
                  <a:prstClr val="white"/>
                </a:solidFill>
                <a:latin typeface="Arial" panose="020B0604020202020204" pitchFamily="34" charset="0"/>
                <a:cs typeface="Arial" panose="020B0604020202020204" pitchFamily="34" charset="0"/>
              </a:rPr>
              <a:t>3</a:t>
            </a:r>
            <a:endPar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Slide Number Placeholder 5">
            <a:extLst>
              <a:ext uri="{FF2B5EF4-FFF2-40B4-BE49-F238E27FC236}">
                <a16:creationId xmlns:a16="http://schemas.microsoft.com/office/drawing/2014/main" id="{982EF2CE-3714-EE7E-5DEA-342DEE24B723}"/>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DE311915-958D-7C3E-2978-C1A31CF7A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9" name="Graphic 8" descr="Quadcopter with solid fill">
            <a:extLst>
              <a:ext uri="{FF2B5EF4-FFF2-40B4-BE49-F238E27FC236}">
                <a16:creationId xmlns:a16="http://schemas.microsoft.com/office/drawing/2014/main" id="{2D942884-3EE7-1B85-C441-892D9B3CDA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26" y="3455675"/>
            <a:ext cx="4121799" cy="4121799"/>
          </a:xfrm>
          <a:prstGeom prst="rect">
            <a:avLst/>
          </a:prstGeom>
        </p:spPr>
      </p:pic>
      <p:grpSp>
        <p:nvGrpSpPr>
          <p:cNvPr id="5" name="Group 4">
            <a:extLst>
              <a:ext uri="{FF2B5EF4-FFF2-40B4-BE49-F238E27FC236}">
                <a16:creationId xmlns:a16="http://schemas.microsoft.com/office/drawing/2014/main" id="{8ED1E339-778E-76CD-9472-E33D04598066}"/>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1CABA6F8-A826-180D-0B1F-585699CF4914}"/>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6643F644-F5DF-B84E-0C63-9A839346E911}"/>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0" name="Rounded Rectangle 40">
            <a:hlinkClick r:id="rId6" action="ppaction://hlinksldjump"/>
            <a:extLst>
              <a:ext uri="{FF2B5EF4-FFF2-40B4-BE49-F238E27FC236}">
                <a16:creationId xmlns:a16="http://schemas.microsoft.com/office/drawing/2014/main" id="{1292924A-70F0-7A0C-B0B8-8E7ACB245ADE}"/>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262A7E8-9080-1DC3-68BA-03215788BBF4}"/>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19E13C80-15E2-0E69-6560-FBA3A4BC4F51}"/>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F9919BD6-9971-8720-6362-631B4DD4F4DB}"/>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 action="ppaction://noaction"/>
            <a:extLst>
              <a:ext uri="{FF2B5EF4-FFF2-40B4-BE49-F238E27FC236}">
                <a16:creationId xmlns:a16="http://schemas.microsoft.com/office/drawing/2014/main" id="{4E8CF4C4-9456-49E7-1E54-A8B1C32A51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266277"/>
            <a:ext cx="239965" cy="239966"/>
          </a:xfrm>
          <a:prstGeom prst="rect">
            <a:avLst/>
          </a:prstGeom>
        </p:spPr>
      </p:pic>
    </p:spTree>
    <p:extLst>
      <p:ext uri="{BB962C8B-B14F-4D97-AF65-F5344CB8AC3E}">
        <p14:creationId xmlns:p14="http://schemas.microsoft.com/office/powerpoint/2010/main" val="2096507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C3BCBBA-620B-DF4B-F3AA-CDD9AB210D6F}"/>
              </a:ext>
            </a:extLst>
          </p:cNvPr>
          <p:cNvSpPr/>
          <p:nvPr/>
        </p:nvSpPr>
        <p:spPr>
          <a:xfrm>
            <a:off x="-502191" y="1343425"/>
            <a:ext cx="13564997" cy="922986"/>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0911735B-459B-03DE-90FF-AAF3FB42339C}"/>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Counter-drone measures </a:t>
            </a:r>
          </a:p>
        </p:txBody>
      </p:sp>
      <p:sp>
        <p:nvSpPr>
          <p:cNvPr id="3" name="Content Placeholder 2">
            <a:extLst>
              <a:ext uri="{FF2B5EF4-FFF2-40B4-BE49-F238E27FC236}">
                <a16:creationId xmlns:a16="http://schemas.microsoft.com/office/drawing/2014/main" id="{11DCA5CF-BE97-96A6-697D-7C87840ACB94}"/>
              </a:ext>
            </a:extLst>
          </p:cNvPr>
          <p:cNvSpPr>
            <a:spLocks noGrp="1"/>
          </p:cNvSpPr>
          <p:nvPr>
            <p:ph idx="1"/>
          </p:nvPr>
        </p:nvSpPr>
        <p:spPr>
          <a:xfrm>
            <a:off x="838200" y="1469490"/>
            <a:ext cx="10515600" cy="4351338"/>
          </a:xfrm>
        </p:spPr>
        <p:txBody>
          <a:bodyPr>
            <a:noAutofit/>
          </a:bodyPr>
          <a:lstStyle/>
          <a:p>
            <a:pPr marL="0" indent="0">
              <a:buNone/>
            </a:pPr>
            <a:r>
              <a:rPr lang="en-GB" sz="2200">
                <a:latin typeface="Arial" panose="020B0604020202020204" pitchFamily="34" charset="0"/>
                <a:cs typeface="Arial" panose="020B0604020202020204" pitchFamily="34" charset="0"/>
              </a:rPr>
              <a:t>Counter-drone technologies play a crucial role in maintaining security and safety in low airspace</a:t>
            </a:r>
          </a:p>
          <a:p>
            <a:pPr marL="0" indent="0">
              <a:buNone/>
            </a:pPr>
            <a:endParaRPr lang="en-GB" sz="800">
              <a:latin typeface="Arial" panose="020B0604020202020204" pitchFamily="34" charset="0"/>
              <a:cs typeface="Arial" panose="020B0604020202020204" pitchFamily="34" charset="0"/>
            </a:endParaRPr>
          </a:p>
          <a:p>
            <a:pPr marL="0" indent="0">
              <a:buNone/>
            </a:pPr>
            <a:r>
              <a:rPr lang="en-GB" sz="2200" b="1">
                <a:latin typeface="Arial" panose="020B0604020202020204" pitchFamily="34" charset="0"/>
                <a:cs typeface="Arial" panose="020B0604020202020204" pitchFamily="34" charset="0"/>
              </a:rPr>
              <a:t>Their importance includes:</a:t>
            </a:r>
          </a:p>
          <a:p>
            <a:pPr>
              <a:buFont typeface="Arial" panose="020B0604020202020204" pitchFamily="34" charset="0"/>
              <a:buChar char="•"/>
            </a:pPr>
            <a:r>
              <a:rPr lang="en-GB" sz="2200">
                <a:latin typeface="Arial" panose="020B0604020202020204" pitchFamily="34" charset="0"/>
                <a:cs typeface="Arial" panose="020B0604020202020204" pitchFamily="34" charset="0"/>
              </a:rPr>
              <a:t>protecting sensitive infrastructure </a:t>
            </a:r>
            <a:r>
              <a:rPr lang="en-GB" sz="2200" b="0">
                <a:latin typeface="Arial" panose="020B0604020202020204" pitchFamily="34" charset="0"/>
                <a:cs typeface="Arial" panose="020B0604020202020204" pitchFamily="34" charset="0"/>
              </a:rPr>
              <a:t>– preventing drones from interfering with power plants, government buildings and other critical locations</a:t>
            </a:r>
          </a:p>
          <a:p>
            <a:pPr>
              <a:buFont typeface="Arial" panose="020B0604020202020204" pitchFamily="34" charset="0"/>
              <a:buChar char="•"/>
            </a:pPr>
            <a:r>
              <a:rPr lang="en-GB" sz="2200">
                <a:latin typeface="Arial" panose="020B0604020202020204" pitchFamily="34" charset="0"/>
                <a:cs typeface="Arial" panose="020B0604020202020204" pitchFamily="34" charset="0"/>
              </a:rPr>
              <a:t>ensuring public safety </a:t>
            </a:r>
            <a:r>
              <a:rPr lang="en-GB" sz="2200" b="0">
                <a:latin typeface="Arial" panose="020B0604020202020204" pitchFamily="34" charset="0"/>
                <a:cs typeface="Arial" panose="020B0604020202020204" pitchFamily="34" charset="0"/>
              </a:rPr>
              <a:t>– reducing risks to people in crowded areas</a:t>
            </a:r>
          </a:p>
          <a:p>
            <a:pPr>
              <a:buFont typeface="Arial" panose="020B0604020202020204" pitchFamily="34" charset="0"/>
              <a:buChar char="•"/>
            </a:pPr>
            <a:r>
              <a:rPr lang="en-GB" sz="2200">
                <a:latin typeface="Arial" panose="020B0604020202020204" pitchFamily="34" charset="0"/>
                <a:cs typeface="Arial" panose="020B0604020202020204" pitchFamily="34" charset="0"/>
              </a:rPr>
              <a:t>preventing airspace disruptions </a:t>
            </a:r>
            <a:r>
              <a:rPr lang="en-GB" sz="2200" b="0">
                <a:latin typeface="Arial" panose="020B0604020202020204" pitchFamily="34" charset="0"/>
                <a:cs typeface="Arial" panose="020B0604020202020204" pitchFamily="34" charset="0"/>
              </a:rPr>
              <a:t>– avoiding interference with commercial and emergency aviation</a:t>
            </a:r>
          </a:p>
          <a:p>
            <a:pPr>
              <a:buFont typeface="Arial" panose="020B0604020202020204" pitchFamily="34" charset="0"/>
              <a:buChar char="•"/>
            </a:pPr>
            <a:r>
              <a:rPr lang="en-GB" sz="2200">
                <a:latin typeface="Arial" panose="020B0604020202020204" pitchFamily="34" charset="0"/>
                <a:cs typeface="Arial" panose="020B0604020202020204" pitchFamily="34" charset="0"/>
              </a:rPr>
              <a:t>protecting privacy </a:t>
            </a:r>
            <a:r>
              <a:rPr lang="en-GB" sz="2200" b="0">
                <a:latin typeface="Arial" panose="020B0604020202020204" pitchFamily="34" charset="0"/>
                <a:cs typeface="Arial" panose="020B0604020202020204" pitchFamily="34" charset="0"/>
              </a:rPr>
              <a:t>– stopping unauthorised surveillance or data collection</a:t>
            </a:r>
          </a:p>
          <a:p>
            <a:pPr>
              <a:buFont typeface="Arial" panose="020B0604020202020204" pitchFamily="34" charset="0"/>
              <a:buChar char="•"/>
            </a:pPr>
            <a:r>
              <a:rPr lang="en-GB" sz="2200">
                <a:latin typeface="Arial" panose="020B0604020202020204" pitchFamily="34" charset="0"/>
                <a:cs typeface="Arial" panose="020B0604020202020204" pitchFamily="34" charset="0"/>
              </a:rPr>
              <a:t>preventing unauthorised surveillance </a:t>
            </a:r>
            <a:r>
              <a:rPr lang="en-GB" sz="2200" b="0">
                <a:latin typeface="Arial" panose="020B0604020202020204" pitchFamily="34" charset="0"/>
                <a:cs typeface="Arial" panose="020B0604020202020204" pitchFamily="34" charset="0"/>
              </a:rPr>
              <a:t>– countering espionage and other malicious drone activities.</a:t>
            </a:r>
          </a:p>
          <a:p>
            <a:endParaRPr lang="en-GB"/>
          </a:p>
        </p:txBody>
      </p:sp>
    </p:spTree>
    <p:extLst>
      <p:ext uri="{BB962C8B-B14F-4D97-AF65-F5344CB8AC3E}">
        <p14:creationId xmlns:p14="http://schemas.microsoft.com/office/powerpoint/2010/main" val="1148809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C8F3-FD75-A918-81E2-E28B4862C0A2}"/>
              </a:ext>
            </a:extLst>
          </p:cNvPr>
          <p:cNvSpPr>
            <a:spLocks noGrp="1"/>
          </p:cNvSpPr>
          <p:nvPr>
            <p:ph type="title"/>
          </p:nvPr>
        </p:nvSpPr>
        <p:spPr/>
        <p:txBody>
          <a:bodyPr>
            <a:normAutofit/>
          </a:bodyPr>
          <a:lstStyle/>
          <a:p>
            <a:r>
              <a:rPr lang="en-GB" sz="4000">
                <a:latin typeface="Arial" panose="020B0604020202020204" pitchFamily="34" charset="0"/>
                <a:cs typeface="Arial" panose="020B0604020202020204" pitchFamily="34" charset="0"/>
              </a:rPr>
              <a:t>Types of counter-drone technologies</a:t>
            </a:r>
          </a:p>
        </p:txBody>
      </p:sp>
      <p:sp>
        <p:nvSpPr>
          <p:cNvPr id="3" name="Content Placeholder 2">
            <a:extLst>
              <a:ext uri="{FF2B5EF4-FFF2-40B4-BE49-F238E27FC236}">
                <a16:creationId xmlns:a16="http://schemas.microsoft.com/office/drawing/2014/main" id="{C1C68DBA-F7A1-EC69-002F-6B92AF6838F5}"/>
              </a:ext>
            </a:extLst>
          </p:cNvPr>
          <p:cNvSpPr>
            <a:spLocks noGrp="1"/>
          </p:cNvSpPr>
          <p:nvPr>
            <p:ph idx="1"/>
          </p:nvPr>
        </p:nvSpPr>
        <p:spPr>
          <a:xfrm>
            <a:off x="838200" y="1500132"/>
            <a:ext cx="9309652" cy="4351338"/>
          </a:xfrm>
        </p:spPr>
        <p:txBody>
          <a:bodyPr>
            <a:noAutofit/>
          </a:bodyPr>
          <a:lstStyle/>
          <a:p>
            <a:pPr marL="0" indent="0">
              <a:buNone/>
            </a:pPr>
            <a:r>
              <a:rPr lang="en-GB" sz="2400" dirty="0">
                <a:latin typeface="Arial" panose="020B0604020202020204" pitchFamily="34" charset="0"/>
                <a:cs typeface="Arial" panose="020B0604020202020204" pitchFamily="34" charset="0"/>
              </a:rPr>
              <a:t>There are various technologies designed to detect and neutralise unauthorised drones, including:</a:t>
            </a:r>
          </a:p>
          <a:p>
            <a:r>
              <a:rPr lang="en-GB" sz="2200" dirty="0">
                <a:latin typeface="Arial" panose="020B0604020202020204" pitchFamily="34" charset="0"/>
                <a:cs typeface="Arial" panose="020B0604020202020204" pitchFamily="34" charset="0"/>
              </a:rPr>
              <a:t>jamming</a:t>
            </a:r>
            <a:r>
              <a:rPr lang="en-GB" sz="2200" b="0" dirty="0">
                <a:latin typeface="Arial" panose="020B0604020202020204" pitchFamily="34" charset="0"/>
                <a:cs typeface="Arial" panose="020B0604020202020204" pitchFamily="34" charset="0"/>
              </a:rPr>
              <a:t> – used to interfere with the communication between a drone and its operator</a:t>
            </a:r>
          </a:p>
          <a:p>
            <a:r>
              <a:rPr lang="en-GB" sz="2200" dirty="0">
                <a:latin typeface="Arial" panose="020B0604020202020204" pitchFamily="34" charset="0"/>
                <a:cs typeface="Arial" panose="020B0604020202020204" pitchFamily="34" charset="0"/>
              </a:rPr>
              <a:t>spoofing</a:t>
            </a:r>
            <a:r>
              <a:rPr lang="en-GB" sz="2200" b="0" dirty="0">
                <a:latin typeface="Arial" panose="020B0604020202020204" pitchFamily="34" charset="0"/>
                <a:cs typeface="Arial" panose="020B0604020202020204" pitchFamily="34" charset="0"/>
              </a:rPr>
              <a:t> – used to deceive a drone’s system by sending false signals to manipulate its behaviour</a:t>
            </a:r>
          </a:p>
          <a:p>
            <a:r>
              <a:rPr lang="en-GB" sz="2200" dirty="0">
                <a:latin typeface="Arial" panose="020B0604020202020204" pitchFamily="34" charset="0"/>
                <a:cs typeface="Arial" panose="020B0604020202020204" pitchFamily="34" charset="0"/>
              </a:rPr>
              <a:t>electronic warfare </a:t>
            </a:r>
            <a:r>
              <a:rPr lang="en-GB" sz="2200" b="0" dirty="0">
                <a:latin typeface="Arial" panose="020B0604020202020204" pitchFamily="34" charset="0"/>
                <a:cs typeface="Arial" panose="020B0604020202020204" pitchFamily="34" charset="0"/>
              </a:rPr>
              <a:t>– the use of electromagnetic signals to detect, disrupt or neutralise unauthorised drones.</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44A9A2F-2D41-737E-ABA9-5990066105D8}"/>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3605733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0BABE38-3387-FEC8-0178-91BD7E7822D0}"/>
              </a:ext>
            </a:extLst>
          </p:cNvPr>
          <p:cNvSpPr/>
          <p:nvPr/>
        </p:nvSpPr>
        <p:spPr>
          <a:xfrm>
            <a:off x="-673768" y="1268413"/>
            <a:ext cx="14351267" cy="4032989"/>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4E097A66-8D73-57FD-A676-112F4F672AA9}"/>
              </a:ext>
            </a:extLst>
          </p:cNvPr>
          <p:cNvSpPr>
            <a:spLocks noGrp="1"/>
          </p:cNvSpPr>
          <p:nvPr>
            <p:ph type="title"/>
          </p:nvPr>
        </p:nvSpPr>
        <p:spPr/>
        <p:txBody>
          <a:bodyPr>
            <a:normAutofit fontScale="90000"/>
          </a:bodyPr>
          <a:lstStyle/>
          <a:p>
            <a:r>
              <a:rPr lang="en-GB" sz="4000">
                <a:latin typeface="Arial"/>
                <a:cs typeface="Arial"/>
              </a:rPr>
              <a:t>Types of counter-drone technologies (cont.)</a:t>
            </a:r>
          </a:p>
        </p:txBody>
      </p:sp>
      <p:sp>
        <p:nvSpPr>
          <p:cNvPr id="3" name="Content Placeholder 2">
            <a:extLst>
              <a:ext uri="{FF2B5EF4-FFF2-40B4-BE49-F238E27FC236}">
                <a16:creationId xmlns:a16="http://schemas.microsoft.com/office/drawing/2014/main" id="{F003167C-5C9B-D344-7023-76E50CDBA318}"/>
              </a:ext>
            </a:extLst>
          </p:cNvPr>
          <p:cNvSpPr>
            <a:spLocks noGrp="1"/>
          </p:cNvSpPr>
          <p:nvPr>
            <p:ph idx="1"/>
          </p:nvPr>
        </p:nvSpPr>
        <p:spPr>
          <a:xfrm>
            <a:off x="838200" y="1610893"/>
            <a:ext cx="10515600" cy="4351338"/>
          </a:xfrm>
        </p:spPr>
        <p:txBody>
          <a:bodyPr>
            <a:normAutofit/>
          </a:bodyPr>
          <a:lstStyle/>
          <a:p>
            <a:r>
              <a:rPr lang="en-GB" sz="2200" b="1">
                <a:solidFill>
                  <a:schemeClr val="bg1"/>
                </a:solidFill>
                <a:latin typeface="Arial" panose="020B0604020202020204" pitchFamily="34" charset="0"/>
                <a:cs typeface="Arial" panose="020B0604020202020204" pitchFamily="34" charset="0"/>
              </a:rPr>
              <a:t>kinetic defeat function </a:t>
            </a:r>
            <a:r>
              <a:rPr lang="en-GB" sz="2200" b="0">
                <a:solidFill>
                  <a:schemeClr val="bg1"/>
                </a:solidFill>
                <a:latin typeface="Arial" panose="020B0604020202020204" pitchFamily="34" charset="0"/>
                <a:cs typeface="Arial" panose="020B0604020202020204" pitchFamily="34" charset="0"/>
              </a:rPr>
              <a:t>– counter drone technologies that disable the drone by directly impacting it or its operational capabilities</a:t>
            </a:r>
          </a:p>
          <a:p>
            <a:r>
              <a:rPr lang="en-GB" sz="2200" b="1">
                <a:solidFill>
                  <a:schemeClr val="bg1"/>
                </a:solidFill>
                <a:latin typeface="Arial" panose="020B0604020202020204" pitchFamily="34" charset="0"/>
                <a:cs typeface="Arial" panose="020B0604020202020204" pitchFamily="34" charset="0"/>
              </a:rPr>
              <a:t>killer drones </a:t>
            </a:r>
            <a:r>
              <a:rPr lang="en-GB" sz="2200" b="0">
                <a:solidFill>
                  <a:schemeClr val="bg1"/>
                </a:solidFill>
                <a:latin typeface="Arial" panose="020B0604020202020204" pitchFamily="34" charset="0"/>
                <a:cs typeface="Arial" panose="020B0604020202020204" pitchFamily="34" charset="0"/>
              </a:rPr>
              <a:t>– drones that are </a:t>
            </a:r>
            <a:r>
              <a:rPr lang="en-GB" b="0">
                <a:solidFill>
                  <a:schemeClr val="bg1"/>
                </a:solidFill>
                <a:latin typeface="Arial" panose="020B0604020202020204" pitchFamily="34" charset="0"/>
                <a:cs typeface="Arial" panose="020B0604020202020204" pitchFamily="34" charset="0"/>
              </a:rPr>
              <a:t>specifically</a:t>
            </a:r>
            <a:r>
              <a:rPr lang="en-GB" sz="2200" b="0">
                <a:solidFill>
                  <a:schemeClr val="bg1"/>
                </a:solidFill>
                <a:latin typeface="Arial" panose="020B0604020202020204" pitchFamily="34" charset="0"/>
                <a:cs typeface="Arial" panose="020B0604020202020204" pitchFamily="34" charset="0"/>
              </a:rPr>
              <a:t> designed to neutralise or destroy other drones </a:t>
            </a:r>
          </a:p>
          <a:p>
            <a:r>
              <a:rPr lang="en-GB" sz="2200" b="1">
                <a:solidFill>
                  <a:schemeClr val="bg1"/>
                </a:solidFill>
                <a:latin typeface="Arial" panose="020B0604020202020204" pitchFamily="34" charset="0"/>
                <a:cs typeface="Arial" panose="020B0604020202020204" pitchFamily="34" charset="0"/>
              </a:rPr>
              <a:t>lasers </a:t>
            </a:r>
            <a:r>
              <a:rPr lang="en-GB" sz="2200" b="0">
                <a:solidFill>
                  <a:schemeClr val="bg1"/>
                </a:solidFill>
                <a:latin typeface="Arial" panose="020B0604020202020204" pitchFamily="34" charset="0"/>
                <a:cs typeface="Arial" panose="020B0604020202020204" pitchFamily="34" charset="0"/>
              </a:rPr>
              <a:t>– direct energy weapons used to disable drones by targeting their critical components </a:t>
            </a:r>
          </a:p>
          <a:p>
            <a:r>
              <a:rPr lang="en-GB" sz="2200" b="1">
                <a:solidFill>
                  <a:schemeClr val="bg1"/>
                </a:solidFill>
                <a:latin typeface="Arial" panose="020B0604020202020204" pitchFamily="34" charset="0"/>
                <a:cs typeface="Arial" panose="020B0604020202020204" pitchFamily="34" charset="0"/>
              </a:rPr>
              <a:t>netting </a:t>
            </a:r>
            <a:r>
              <a:rPr lang="en-GB" sz="2200" b="0">
                <a:solidFill>
                  <a:schemeClr val="bg1"/>
                </a:solidFill>
                <a:latin typeface="Arial" panose="020B0604020202020204" pitchFamily="34" charset="0"/>
                <a:cs typeface="Arial" panose="020B0604020202020204" pitchFamily="34" charset="0"/>
              </a:rPr>
              <a:t>– used to physically capture and disable drones by deploying a net</a:t>
            </a:r>
          </a:p>
          <a:p>
            <a:r>
              <a:rPr lang="en-GB" sz="2200" b="1">
                <a:solidFill>
                  <a:schemeClr val="bg1"/>
                </a:solidFill>
                <a:latin typeface="Arial" panose="020B0604020202020204" pitchFamily="34" charset="0"/>
                <a:cs typeface="Arial" panose="020B0604020202020204" pitchFamily="34" charset="0"/>
              </a:rPr>
              <a:t>geo-fencing </a:t>
            </a:r>
            <a:r>
              <a:rPr lang="en-GB" sz="2200" b="0">
                <a:solidFill>
                  <a:schemeClr val="bg1"/>
                </a:solidFill>
                <a:latin typeface="Arial" panose="020B0604020202020204" pitchFamily="34" charset="0"/>
                <a:cs typeface="Arial" panose="020B0604020202020204" pitchFamily="34" charset="0"/>
              </a:rPr>
              <a:t>– technology used to establish virtual boundaries, which drones are programmed to recognise and avoid.</a:t>
            </a:r>
          </a:p>
          <a:p>
            <a:endParaRPr lang="en-GB">
              <a:solidFill>
                <a:schemeClr val="bg1"/>
              </a:solidFill>
            </a:endParaRPr>
          </a:p>
        </p:txBody>
      </p:sp>
    </p:spTree>
    <p:extLst>
      <p:ext uri="{BB962C8B-B14F-4D97-AF65-F5344CB8AC3E}">
        <p14:creationId xmlns:p14="http://schemas.microsoft.com/office/powerpoint/2010/main" val="3335022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1D57668-3EA6-4143-2445-611D849CAE11}"/>
              </a:ext>
            </a:extLst>
          </p:cNvPr>
          <p:cNvSpPr/>
          <p:nvPr/>
        </p:nvSpPr>
        <p:spPr>
          <a:xfrm>
            <a:off x="-502191" y="1343424"/>
            <a:ext cx="13564997" cy="1111017"/>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814F078C-E100-8EC1-2EC2-E17767A8A1CF}"/>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Deterring unauthorised drones</a:t>
            </a:r>
          </a:p>
        </p:txBody>
      </p:sp>
      <p:sp>
        <p:nvSpPr>
          <p:cNvPr id="3" name="Content Placeholder 2">
            <a:extLst>
              <a:ext uri="{FF2B5EF4-FFF2-40B4-BE49-F238E27FC236}">
                <a16:creationId xmlns:a16="http://schemas.microsoft.com/office/drawing/2014/main" id="{F31F1B5B-5091-B61A-A1F3-62CA3F8F7E4D}"/>
              </a:ext>
            </a:extLst>
          </p:cNvPr>
          <p:cNvSpPr>
            <a:spLocks noGrp="1"/>
          </p:cNvSpPr>
          <p:nvPr>
            <p:ph idx="1"/>
          </p:nvPr>
        </p:nvSpPr>
        <p:spPr>
          <a:xfrm>
            <a:off x="838200" y="1594619"/>
            <a:ext cx="10515600" cy="4351338"/>
          </a:xfrm>
        </p:spPr>
        <p:txBody>
          <a:bodyPr>
            <a:noAutofit/>
          </a:bodyPr>
          <a:lstStyle/>
          <a:p>
            <a:pPr marL="0" indent="0">
              <a:buNone/>
            </a:pPr>
            <a:r>
              <a:rPr lang="en-GB" sz="2200">
                <a:latin typeface="Arial" panose="020B0604020202020204" pitchFamily="34" charset="0"/>
                <a:cs typeface="Arial" panose="020B0604020202020204" pitchFamily="34" charset="0"/>
              </a:rPr>
              <a:t>Preventative measures can discourage unauthorised drone activity before intervention is required </a:t>
            </a:r>
            <a:br>
              <a:rPr lang="en-GB" sz="2200">
                <a:latin typeface="Arial" panose="020B0604020202020204" pitchFamily="34" charset="0"/>
                <a:cs typeface="Arial" panose="020B0604020202020204" pitchFamily="34" charset="0"/>
              </a:rPr>
            </a:br>
            <a:endParaRPr lang="en-GB" sz="2200">
              <a:latin typeface="Arial" panose="020B0604020202020204" pitchFamily="34" charset="0"/>
              <a:cs typeface="Arial" panose="020B0604020202020204" pitchFamily="34" charset="0"/>
            </a:endParaRPr>
          </a:p>
          <a:p>
            <a:pPr marL="0" indent="0">
              <a:buNone/>
            </a:pPr>
            <a:r>
              <a:rPr lang="en-GB" sz="2200" b="1">
                <a:latin typeface="Arial" panose="020B0604020202020204" pitchFamily="34" charset="0"/>
                <a:cs typeface="Arial" panose="020B0604020202020204" pitchFamily="34" charset="0"/>
              </a:rPr>
              <a:t>Preventative measures include:</a:t>
            </a:r>
          </a:p>
          <a:p>
            <a:r>
              <a:rPr lang="en-GB" sz="2200">
                <a:latin typeface="Arial" panose="020B0604020202020204" pitchFamily="34" charset="0"/>
                <a:cs typeface="Arial" panose="020B0604020202020204" pitchFamily="34" charset="0"/>
              </a:rPr>
              <a:t>signage and warnings </a:t>
            </a:r>
            <a:r>
              <a:rPr lang="en-GB" sz="2200" b="0">
                <a:latin typeface="Arial" panose="020B0604020202020204" pitchFamily="34" charset="0"/>
                <a:cs typeface="Arial" panose="020B0604020202020204" pitchFamily="34" charset="0"/>
              </a:rPr>
              <a:t>– informing operators about no-fly zones</a:t>
            </a:r>
          </a:p>
          <a:p>
            <a:r>
              <a:rPr lang="en-GB" sz="2200">
                <a:latin typeface="Arial" panose="020B0604020202020204" pitchFamily="34" charset="0"/>
                <a:cs typeface="Arial" panose="020B0604020202020204" pitchFamily="34" charset="0"/>
              </a:rPr>
              <a:t>geo-fencing </a:t>
            </a:r>
            <a:r>
              <a:rPr lang="en-GB" sz="2200" b="0">
                <a:latin typeface="Arial" panose="020B0604020202020204" pitchFamily="34" charset="0"/>
                <a:cs typeface="Arial" panose="020B0604020202020204" pitchFamily="34" charset="0"/>
              </a:rPr>
              <a:t>– programming drones to avoid restricted areas automatically</a:t>
            </a:r>
          </a:p>
          <a:p>
            <a:r>
              <a:rPr lang="en-GB" sz="2200">
                <a:latin typeface="Arial" panose="020B0604020202020204" pitchFamily="34" charset="0"/>
                <a:cs typeface="Arial" panose="020B0604020202020204" pitchFamily="34" charset="0"/>
              </a:rPr>
              <a:t>visible security presence </a:t>
            </a:r>
            <a:r>
              <a:rPr lang="en-GB" sz="2200" b="0">
                <a:latin typeface="Arial" panose="020B0604020202020204" pitchFamily="34" charset="0"/>
                <a:cs typeface="Arial" panose="020B0604020202020204" pitchFamily="34" charset="0"/>
              </a:rPr>
              <a:t>– having security personnel monitor drone activity</a:t>
            </a:r>
          </a:p>
          <a:p>
            <a:r>
              <a:rPr lang="en-GB" sz="2200">
                <a:latin typeface="Arial" panose="020B0604020202020204" pitchFamily="34" charset="0"/>
                <a:cs typeface="Arial" panose="020B0604020202020204" pitchFamily="34" charset="0"/>
              </a:rPr>
              <a:t>public awareness campaigns </a:t>
            </a:r>
            <a:r>
              <a:rPr lang="en-GB" sz="2200" b="0">
                <a:latin typeface="Arial" panose="020B0604020202020204" pitchFamily="34" charset="0"/>
                <a:cs typeface="Arial" panose="020B0604020202020204" pitchFamily="34" charset="0"/>
              </a:rPr>
              <a:t>– educating the public on drone regulations</a:t>
            </a:r>
          </a:p>
          <a:p>
            <a:r>
              <a:rPr lang="en-GB" sz="2200">
                <a:latin typeface="Arial" panose="020B0604020202020204" pitchFamily="34" charset="0"/>
                <a:cs typeface="Arial" panose="020B0604020202020204" pitchFamily="34" charset="0"/>
              </a:rPr>
              <a:t>drone registration and licensing </a:t>
            </a:r>
            <a:r>
              <a:rPr lang="en-GB" sz="2200" b="0">
                <a:latin typeface="Arial" panose="020B0604020202020204" pitchFamily="34" charset="0"/>
                <a:cs typeface="Arial" panose="020B0604020202020204" pitchFamily="34" charset="0"/>
              </a:rPr>
              <a:t>– ensuring accountability by making drone operators identifiable.</a:t>
            </a:r>
          </a:p>
        </p:txBody>
      </p:sp>
    </p:spTree>
    <p:extLst>
      <p:ext uri="{BB962C8B-B14F-4D97-AF65-F5344CB8AC3E}">
        <p14:creationId xmlns:p14="http://schemas.microsoft.com/office/powerpoint/2010/main" val="1390780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C0258E9-405A-50AC-1524-E029EA3AE5B4}"/>
              </a:ext>
            </a:extLst>
          </p:cNvPr>
          <p:cNvSpPr/>
          <p:nvPr/>
        </p:nvSpPr>
        <p:spPr>
          <a:xfrm>
            <a:off x="-511728" y="1312377"/>
            <a:ext cx="12998004" cy="1061898"/>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15ACA244-036F-347C-AD4E-33F98CB5CD06}"/>
              </a:ext>
            </a:extLst>
          </p:cNvPr>
          <p:cNvSpPr>
            <a:spLocks noGrp="1"/>
          </p:cNvSpPr>
          <p:nvPr>
            <p:ph type="title"/>
          </p:nvPr>
        </p:nvSpPr>
        <p:spPr/>
        <p:txBody>
          <a:bodyPr>
            <a:normAutofit/>
          </a:bodyPr>
          <a:lstStyle/>
          <a:p>
            <a:r>
              <a:rPr lang="en-GB" sz="4000">
                <a:latin typeface="Arial" panose="020B0604020202020204" pitchFamily="34" charset="0"/>
                <a:cs typeface="Arial" panose="020B0604020202020204" pitchFamily="34" charset="0"/>
              </a:rPr>
              <a:t>Key elements of a C-UAS strategy</a:t>
            </a:r>
          </a:p>
        </p:txBody>
      </p:sp>
      <p:sp>
        <p:nvSpPr>
          <p:cNvPr id="3" name="Content Placeholder 2">
            <a:extLst>
              <a:ext uri="{FF2B5EF4-FFF2-40B4-BE49-F238E27FC236}">
                <a16:creationId xmlns:a16="http://schemas.microsoft.com/office/drawing/2014/main" id="{CED8DAB4-E000-E7A2-DE4B-1353700CD1C9}"/>
              </a:ext>
            </a:extLst>
          </p:cNvPr>
          <p:cNvSpPr>
            <a:spLocks noGrp="1"/>
          </p:cNvSpPr>
          <p:nvPr>
            <p:ph idx="1"/>
          </p:nvPr>
        </p:nvSpPr>
        <p:spPr>
          <a:xfrm>
            <a:off x="838199" y="1679053"/>
            <a:ext cx="10509108" cy="4325725"/>
          </a:xfrm>
        </p:spPr>
        <p:txBody>
          <a:bodyPr>
            <a:noAutofit/>
          </a:bodyPr>
          <a:lstStyle/>
          <a:p>
            <a:pPr marL="0" indent="0">
              <a:buNone/>
            </a:pPr>
            <a:r>
              <a:rPr lang="en-GB">
                <a:solidFill>
                  <a:schemeClr val="bg1"/>
                </a:solidFill>
                <a:latin typeface="Arial" panose="020B0604020202020204" pitchFamily="34" charset="0"/>
                <a:cs typeface="Arial" panose="020B0604020202020204" pitchFamily="34" charset="0"/>
              </a:rPr>
              <a:t>To effectively counter drone threats, an organised strategy must be in place</a:t>
            </a:r>
            <a:endParaRPr lang="en-GB" sz="2200" b="0">
              <a:solidFill>
                <a:schemeClr val="bg1"/>
              </a:solidFill>
              <a:latin typeface="Arial" panose="020B0604020202020204" pitchFamily="34" charset="0"/>
              <a:cs typeface="Arial" panose="020B0604020202020204" pitchFamily="34" charset="0"/>
            </a:endParaRPr>
          </a:p>
          <a:p>
            <a:pPr marL="0" indent="0">
              <a:buNone/>
            </a:pPr>
            <a:endParaRPr lang="en-GB" sz="2200">
              <a:solidFill>
                <a:schemeClr val="bg1"/>
              </a:solidFill>
              <a:latin typeface="Arial" panose="020B0604020202020204" pitchFamily="34" charset="0"/>
              <a:cs typeface="Arial" panose="020B0604020202020204" pitchFamily="34" charset="0"/>
            </a:endParaRPr>
          </a:p>
          <a:p>
            <a:endParaRPr lang="en-GB" sz="220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9288F5C-5F7F-A623-431C-12A15B7603FE}"/>
              </a:ext>
            </a:extLst>
          </p:cNvPr>
          <p:cNvSpPr txBox="1"/>
          <p:nvPr/>
        </p:nvSpPr>
        <p:spPr>
          <a:xfrm>
            <a:off x="838018" y="2576916"/>
            <a:ext cx="10311978" cy="2123658"/>
          </a:xfrm>
          <a:prstGeom prst="rect">
            <a:avLst/>
          </a:prstGeom>
          <a:noFill/>
        </p:spPr>
        <p:txBody>
          <a:bodyPr wrap="square">
            <a:spAutoFit/>
          </a:bodyPr>
          <a:lstStyle/>
          <a:p>
            <a:pPr marL="0" indent="0">
              <a:buNone/>
            </a:pPr>
            <a:r>
              <a:rPr lang="en-GB" sz="2200" b="1" dirty="0">
                <a:latin typeface="Arial" panose="020B0604020202020204" pitchFamily="34" charset="0"/>
                <a:cs typeface="Arial" panose="020B0604020202020204" pitchFamily="34" charset="0"/>
              </a:rPr>
              <a:t>Strategies may include:</a:t>
            </a:r>
          </a:p>
          <a:p>
            <a:pPr marL="230400" indent="-230400">
              <a:buFont typeface="Arial" panose="020B0604020202020204" pitchFamily="34" charset="0"/>
              <a:buChar char="•"/>
            </a:pPr>
            <a:r>
              <a:rPr lang="en-GB" sz="2200" b="1" dirty="0">
                <a:latin typeface="Arial" panose="020B0604020202020204" pitchFamily="34" charset="0"/>
                <a:cs typeface="Arial" panose="020B0604020202020204" pitchFamily="34" charset="0"/>
              </a:rPr>
              <a:t>risk assessment and threat analysis </a:t>
            </a:r>
            <a:r>
              <a:rPr lang="en-GB" sz="2200" b="0" dirty="0">
                <a:latin typeface="Arial" panose="020B0604020202020204" pitchFamily="34" charset="0"/>
                <a:cs typeface="Arial" panose="020B0604020202020204" pitchFamily="34" charset="0"/>
              </a:rPr>
              <a:t>– evaluating the likelihood and impact of drone threats</a:t>
            </a:r>
          </a:p>
          <a:p>
            <a:pPr marL="230400" indent="-230400">
              <a:buFont typeface="Arial" panose="020B0604020202020204" pitchFamily="34" charset="0"/>
              <a:buChar char="•"/>
            </a:pPr>
            <a:r>
              <a:rPr lang="en-GB" sz="2200" b="1" dirty="0">
                <a:latin typeface="Arial" panose="020B0604020202020204" pitchFamily="34" charset="0"/>
                <a:cs typeface="Arial" panose="020B0604020202020204" pitchFamily="34" charset="0"/>
              </a:rPr>
              <a:t>detection capabilities </a:t>
            </a:r>
            <a:r>
              <a:rPr lang="en-GB" sz="2200" b="0" dirty="0">
                <a:latin typeface="Arial" panose="020B0604020202020204" pitchFamily="34" charset="0"/>
                <a:cs typeface="Arial" panose="020B0604020202020204" pitchFamily="34" charset="0"/>
              </a:rPr>
              <a:t>– using radar, cameras and sensors to identify drones</a:t>
            </a:r>
          </a:p>
          <a:p>
            <a:pPr marL="230400" indent="-230400">
              <a:buFont typeface="Arial" panose="020B0604020202020204" pitchFamily="34" charset="0"/>
              <a:buChar char="•"/>
            </a:pPr>
            <a:r>
              <a:rPr lang="en-GB" sz="2200" b="1" dirty="0">
                <a:latin typeface="Arial" panose="020B0604020202020204" pitchFamily="34" charset="0"/>
                <a:cs typeface="Arial" panose="020B0604020202020204" pitchFamily="34" charset="0"/>
              </a:rPr>
              <a:t>tracking and identification </a:t>
            </a:r>
            <a:r>
              <a:rPr lang="en-GB" sz="2200" b="0" dirty="0">
                <a:latin typeface="Arial" panose="020B0604020202020204" pitchFamily="34" charset="0"/>
                <a:cs typeface="Arial" panose="020B0604020202020204" pitchFamily="34" charset="0"/>
              </a:rPr>
              <a:t>– determining drone movements and potential risks.</a:t>
            </a:r>
          </a:p>
        </p:txBody>
      </p:sp>
    </p:spTree>
    <p:extLst>
      <p:ext uri="{BB962C8B-B14F-4D97-AF65-F5344CB8AC3E}">
        <p14:creationId xmlns:p14="http://schemas.microsoft.com/office/powerpoint/2010/main" val="1240159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9115B-5E21-5CC6-7F17-3414391F8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30382-E714-4E29-35FA-991D44023E12}"/>
              </a:ext>
            </a:extLst>
          </p:cNvPr>
          <p:cNvSpPr>
            <a:spLocks noGrp="1"/>
          </p:cNvSpPr>
          <p:nvPr>
            <p:ph type="title"/>
          </p:nvPr>
        </p:nvSpPr>
        <p:spPr/>
        <p:txBody>
          <a:bodyPr>
            <a:normAutofit/>
          </a:bodyPr>
          <a:lstStyle/>
          <a:p>
            <a:r>
              <a:rPr lang="en-GB" sz="4000">
                <a:latin typeface="Arial" panose="020B0604020202020204" pitchFamily="34" charset="0"/>
                <a:cs typeface="Arial" panose="020B0604020202020204" pitchFamily="34" charset="0"/>
              </a:rPr>
              <a:t>Key elements of a C-UAS strategy (cont..)</a:t>
            </a:r>
          </a:p>
        </p:txBody>
      </p:sp>
      <p:sp>
        <p:nvSpPr>
          <p:cNvPr id="5" name="TextBox 4">
            <a:extLst>
              <a:ext uri="{FF2B5EF4-FFF2-40B4-BE49-F238E27FC236}">
                <a16:creationId xmlns:a16="http://schemas.microsoft.com/office/drawing/2014/main" id="{7EF4103D-8F83-207E-15A7-342572638FB4}"/>
              </a:ext>
            </a:extLst>
          </p:cNvPr>
          <p:cNvSpPr txBox="1"/>
          <p:nvPr/>
        </p:nvSpPr>
        <p:spPr>
          <a:xfrm>
            <a:off x="998291" y="1376409"/>
            <a:ext cx="10515600" cy="1785104"/>
          </a:xfrm>
          <a:prstGeom prst="rect">
            <a:avLst/>
          </a:prstGeom>
          <a:noFill/>
        </p:spPr>
        <p:txBody>
          <a:bodyPr wrap="square">
            <a:spAutoFit/>
          </a:bodyPr>
          <a:lstStyle/>
          <a:p>
            <a:pPr marL="230400" marR="0" lvl="0" indent="-230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response protocols and procedures </a:t>
            </a:r>
            <a:r>
              <a:rPr kumimoji="0" lang="en-GB"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establishing clear steps for intervention</a:t>
            </a: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30400" marR="0" lvl="0" indent="-230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team education and training </a:t>
            </a:r>
            <a:r>
              <a:rPr kumimoji="0" lang="en-GB"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ensuring personnel are equipped to handle drone threats</a:t>
            </a: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30400" marR="0" lvl="0" indent="-230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integration with the police </a:t>
            </a:r>
            <a:r>
              <a:rPr kumimoji="0" lang="en-GB"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collaborating with law enforcement for enforcement and intelligence-sharing.</a:t>
            </a: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EFFEC5A6-780B-1F51-28D1-A656019D16E6}"/>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3037941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5922F-229B-1FD9-A32C-E1EF144EF170}"/>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Impacts of counter-drone technologies</a:t>
            </a:r>
          </a:p>
        </p:txBody>
      </p:sp>
      <p:sp>
        <p:nvSpPr>
          <p:cNvPr id="3" name="Content Placeholder 2">
            <a:extLst>
              <a:ext uri="{FF2B5EF4-FFF2-40B4-BE49-F238E27FC236}">
                <a16:creationId xmlns:a16="http://schemas.microsoft.com/office/drawing/2014/main" id="{99F04E8B-493E-F1C6-B035-C23954550DD2}"/>
              </a:ext>
            </a:extLst>
          </p:cNvPr>
          <p:cNvSpPr>
            <a:spLocks noGrp="1"/>
          </p:cNvSpPr>
          <p:nvPr>
            <p:ph idx="1"/>
          </p:nvPr>
        </p:nvSpPr>
        <p:spPr>
          <a:xfrm>
            <a:off x="838200" y="1469490"/>
            <a:ext cx="10515600" cy="4351338"/>
          </a:xfrm>
        </p:spPr>
        <p:txBody>
          <a:bodyPr>
            <a:normAutofit fontScale="92500"/>
          </a:bodyPr>
          <a:lstStyle/>
          <a:p>
            <a:pPr marL="0" indent="0">
              <a:buNone/>
            </a:pPr>
            <a:r>
              <a:rPr lang="en-GB" sz="2200">
                <a:latin typeface="Arial" panose="020B0604020202020204" pitchFamily="34" charset="0"/>
                <a:cs typeface="Arial" panose="020B0604020202020204" pitchFamily="34" charset="0"/>
              </a:rPr>
              <a:t>The implementation of counter-drone measures has various consequences.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These include:</a:t>
            </a:r>
          </a:p>
          <a:p>
            <a:r>
              <a:rPr lang="en-GB" sz="2200">
                <a:latin typeface="Arial" panose="020B0604020202020204" pitchFamily="34" charset="0"/>
                <a:cs typeface="Arial" panose="020B0604020202020204" pitchFamily="34" charset="0"/>
              </a:rPr>
              <a:t>enhanced security </a:t>
            </a:r>
            <a:r>
              <a:rPr lang="en-GB" sz="2200" b="0">
                <a:latin typeface="Arial" panose="020B0604020202020204" pitchFamily="34" charset="0"/>
                <a:cs typeface="Arial" panose="020B0604020202020204" pitchFamily="34" charset="0"/>
              </a:rPr>
              <a:t>– reducing the risks associated with unauthorised drones</a:t>
            </a:r>
          </a:p>
          <a:p>
            <a:r>
              <a:rPr lang="en-GB" sz="2200">
                <a:latin typeface="Arial" panose="020B0604020202020204" pitchFamily="34" charset="0"/>
                <a:cs typeface="Arial" panose="020B0604020202020204" pitchFamily="34" charset="0"/>
              </a:rPr>
              <a:t>public safety </a:t>
            </a:r>
            <a:r>
              <a:rPr lang="en-GB" sz="2200" b="0">
                <a:latin typeface="Arial" panose="020B0604020202020204" pitchFamily="34" charset="0"/>
                <a:cs typeface="Arial" panose="020B0604020202020204" pitchFamily="34" charset="0"/>
              </a:rPr>
              <a:t>– protecting people from drone-related incidents</a:t>
            </a:r>
          </a:p>
          <a:p>
            <a:r>
              <a:rPr lang="en-GB" sz="2200">
                <a:latin typeface="Arial" panose="020B0604020202020204" pitchFamily="34" charset="0"/>
                <a:cs typeface="Arial" panose="020B0604020202020204" pitchFamily="34" charset="0"/>
              </a:rPr>
              <a:t>protection of privacy </a:t>
            </a:r>
            <a:r>
              <a:rPr lang="en-GB" sz="2200" b="0">
                <a:latin typeface="Arial" panose="020B0604020202020204" pitchFamily="34" charset="0"/>
                <a:cs typeface="Arial" panose="020B0604020202020204" pitchFamily="34" charset="0"/>
              </a:rPr>
              <a:t>– preventing unauthorised surveillance and data collection</a:t>
            </a:r>
          </a:p>
          <a:p>
            <a:r>
              <a:rPr lang="en-GB" sz="2200">
                <a:latin typeface="Arial" panose="020B0604020202020204" pitchFamily="34" charset="0"/>
                <a:cs typeface="Arial" panose="020B0604020202020204" pitchFamily="34" charset="0"/>
              </a:rPr>
              <a:t>support for law enforcement </a:t>
            </a:r>
            <a:r>
              <a:rPr lang="en-GB" sz="2200" b="0">
                <a:latin typeface="Arial" panose="020B0604020202020204" pitchFamily="34" charset="0"/>
                <a:cs typeface="Arial" panose="020B0604020202020204" pitchFamily="34" charset="0"/>
              </a:rPr>
              <a:t>– assisting the authorities in handling illegal drone activity</a:t>
            </a:r>
          </a:p>
          <a:p>
            <a:r>
              <a:rPr lang="en-GB" sz="2200" b="1">
                <a:latin typeface="Arial" panose="020B0604020202020204" pitchFamily="34" charset="0"/>
                <a:cs typeface="Arial" panose="020B0604020202020204" pitchFamily="34" charset="0"/>
              </a:rPr>
              <a:t>legal and ethical concerns </a:t>
            </a:r>
            <a:r>
              <a:rPr lang="en-GB" sz="2200" b="0">
                <a:latin typeface="Arial" panose="020B0604020202020204" pitchFamily="34" charset="0"/>
                <a:cs typeface="Arial" panose="020B0604020202020204" pitchFamily="34" charset="0"/>
              </a:rPr>
              <a:t>– ensuring countermeasures comply with laws and ethical considerations</a:t>
            </a:r>
          </a:p>
          <a:p>
            <a:r>
              <a:rPr lang="en-GB" sz="2200" b="1">
                <a:latin typeface="Arial" panose="020B0604020202020204" pitchFamily="34" charset="0"/>
                <a:cs typeface="Arial" panose="020B0604020202020204" pitchFamily="34" charset="0"/>
              </a:rPr>
              <a:t>collateral damage </a:t>
            </a:r>
            <a:r>
              <a:rPr lang="en-GB" sz="2200" b="0">
                <a:latin typeface="Arial" panose="020B0604020202020204" pitchFamily="34" charset="0"/>
                <a:cs typeface="Arial" panose="020B0604020202020204" pitchFamily="34" charset="0"/>
              </a:rPr>
              <a:t>– potential unintended consequences, such as interference with legitimate drone use</a:t>
            </a:r>
          </a:p>
          <a:p>
            <a:r>
              <a:rPr lang="en-GB" sz="2200" b="1">
                <a:latin typeface="Arial" panose="020B0604020202020204" pitchFamily="34" charset="0"/>
                <a:cs typeface="Arial" panose="020B0604020202020204" pitchFamily="34" charset="0"/>
              </a:rPr>
              <a:t>cost implications </a:t>
            </a:r>
            <a:r>
              <a:rPr lang="en-GB" sz="2200" b="0">
                <a:latin typeface="Arial" panose="020B0604020202020204" pitchFamily="34" charset="0"/>
                <a:cs typeface="Arial" panose="020B0604020202020204" pitchFamily="34" charset="0"/>
              </a:rPr>
              <a:t>– investment in counter-drone technology can be expensive but necessary for security.</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CBCDA990-B4C1-E7CA-558A-AF085E0B12F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2410855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25236-138B-91CB-0F17-7151612EB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A08E7-7B03-D1D5-4C6E-3CD9453E03B1}"/>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D83F4887-9EB0-1503-E210-F20E12CCFE2B}"/>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14593A6-876C-6A86-6FB3-69C9394DA389}"/>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primary purpose of counter-drone technologies?​</a:t>
            </a:r>
          </a:p>
        </p:txBody>
      </p:sp>
      <p:grpSp>
        <p:nvGrpSpPr>
          <p:cNvPr id="7" name="Group 6">
            <a:extLst>
              <a:ext uri="{FF2B5EF4-FFF2-40B4-BE49-F238E27FC236}">
                <a16:creationId xmlns:a16="http://schemas.microsoft.com/office/drawing/2014/main" id="{3D4CC725-E37F-A5AA-85CF-6B9FF0438EBA}"/>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1A13D189-C2CF-89FA-156A-3B17DDCE2C27}"/>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A2E1612D-5F77-BF0D-3E9F-3FAA5E3203D3}"/>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86C1B107-A73F-A214-C8C6-FBD698986C3D}"/>
              </a:ext>
            </a:extLst>
          </p:cNvPr>
          <p:cNvSpPr txBox="1">
            <a:spLocks noChangeArrowheads="1"/>
          </p:cNvSpPr>
          <p:nvPr/>
        </p:nvSpPr>
        <p:spPr bwMode="auto">
          <a:xfrm>
            <a:off x="1683868" y="2759435"/>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improve drone battery life</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B43A3906-38B8-ACA5-C5A5-33ED1E12AE22}"/>
              </a:ext>
            </a:extLst>
          </p:cNvPr>
          <p:cNvSpPr txBox="1">
            <a:spLocks noChangeArrowheads="1"/>
          </p:cNvSpPr>
          <p:nvPr/>
        </p:nvSpPr>
        <p:spPr bwMode="auto">
          <a:xfrm>
            <a:off x="1687212" y="3663644"/>
            <a:ext cx="52175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detect and neutralise unauthorised drones</a:t>
            </a:r>
          </a:p>
        </p:txBody>
      </p:sp>
      <p:sp>
        <p:nvSpPr>
          <p:cNvPr id="15" name="TextBox 10">
            <a:extLst>
              <a:ext uri="{FF2B5EF4-FFF2-40B4-BE49-F238E27FC236}">
                <a16:creationId xmlns:a16="http://schemas.microsoft.com/office/drawing/2014/main" id="{0448579F-B155-ED36-CE58-B7CAF2CC281A}"/>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To increase drone flight range</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5BF95B20-DC3B-AF6C-A6B5-99237F57763B}"/>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BEE438CD-14FE-1DEE-44AF-77668DFF4779}"/>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1C672B4E-7905-49BE-EAE9-5389BA8F05B6}"/>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14500" dirty="0">
                  <a:solidFill>
                    <a:prstClr val="white"/>
                  </a:solidFill>
                </a:rPr>
                <a:t>B</a:t>
              </a:r>
              <a:endPar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pSp>
      <p:grpSp>
        <p:nvGrpSpPr>
          <p:cNvPr id="23" name="Group 22">
            <a:extLst>
              <a:ext uri="{FF2B5EF4-FFF2-40B4-BE49-F238E27FC236}">
                <a16:creationId xmlns:a16="http://schemas.microsoft.com/office/drawing/2014/main" id="{A10B1674-40A2-A865-C474-A3542FDF0151}"/>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C9725647-ABCC-A9AF-6118-7A3D307A1268}"/>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1A919668-E6C5-99B3-E78E-84DA90D7D6B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3FB9CF75-2BA5-983B-8E4C-8052DD1D3E95}"/>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D0DB2448-1798-33BE-FF9B-AADFA5DCEDB7}"/>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D8390606-5EEA-AFCB-C135-87A02F061370}"/>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3A1B1267-31EC-00A6-AEDF-5447F5A42546}"/>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83FEEC8C-0C56-3D71-BA9E-A6FB99555171}"/>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49F0630-3A90-04DE-1A04-CA532408B12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04388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E2D93-57E3-03DC-7AC7-E51023CD952F}"/>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1085E6C8-0287-5376-DC3C-BD14C723191A}"/>
              </a:ext>
            </a:extLst>
          </p:cNvPr>
          <p:cNvSpPr>
            <a:spLocks noGrp="1" noChangeArrowheads="1"/>
          </p:cNvSpPr>
          <p:nvPr>
            <p:ph idx="1"/>
          </p:nvPr>
        </p:nvSpPr>
        <p:spPr>
          <a:xfrm>
            <a:off x="1702265" y="1307652"/>
            <a:ext cx="9485687" cy="2747963"/>
          </a:xfrm>
        </p:spPr>
        <p:txBody>
          <a:bodyPr>
            <a:noAutofit/>
          </a:bodyPr>
          <a:lstStyle/>
          <a:p>
            <a:pPr marL="0" indent="0">
              <a:lnSpc>
                <a:spcPct val="100000"/>
              </a:lnSpc>
              <a:spcBef>
                <a:spcPts val="0"/>
              </a:spcBef>
              <a:buNone/>
            </a:pPr>
            <a:r>
              <a:rPr lang="en-GB" altLang="en-US" sz="2200" b="1">
                <a:solidFill>
                  <a:srgbClr val="0051B7"/>
                </a:solidFill>
                <a:latin typeface="Arial" panose="020B0604020202020204" pitchFamily="34" charset="0"/>
                <a:cs typeface="Arial" panose="020B0604020202020204" pitchFamily="34" charset="0"/>
              </a:rPr>
              <a:t>Module 5: </a:t>
            </a:r>
            <a:r>
              <a:rPr lang="en-GB" altLang="en-US" sz="2200" b="0">
                <a:latin typeface="Arial" panose="020B0604020202020204" pitchFamily="34" charset="0"/>
                <a:cs typeface="Arial" panose="020B0604020202020204" pitchFamily="34" charset="0"/>
              </a:rPr>
              <a:t>Understand how to complete threat assessments and risk management in relation to drones in low airspaces</a:t>
            </a:r>
          </a:p>
          <a:p>
            <a:pPr marL="0" indent="0">
              <a:lnSpc>
                <a:spcPct val="100000"/>
              </a:lnSpc>
              <a:spcBef>
                <a:spcPts val="0"/>
              </a:spcBef>
              <a:buNone/>
            </a:pPr>
            <a:r>
              <a:rPr lang="en-GB" altLang="en-US" sz="2200" b="0">
                <a:latin typeface="Arial" panose="020B0604020202020204" pitchFamily="34" charset="0"/>
                <a:cs typeface="Arial" panose="020B0604020202020204" pitchFamily="34" charset="0"/>
              </a:rPr>
              <a:t> </a:t>
            </a:r>
          </a:p>
          <a:p>
            <a:pPr marL="0" indent="0">
              <a:lnSpc>
                <a:spcPct val="100000"/>
              </a:lnSpc>
              <a:spcBef>
                <a:spcPts val="0"/>
              </a:spcBef>
              <a:buNone/>
            </a:pPr>
            <a:endParaRPr lang="en-GB" altLang="en-US" sz="2200" b="1">
              <a:solidFill>
                <a:srgbClr val="008A21"/>
              </a:solidFill>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a:solidFill>
                  <a:srgbClr val="0051B7"/>
                </a:solidFill>
                <a:latin typeface="Arial" panose="020B0604020202020204" pitchFamily="34" charset="0"/>
                <a:cs typeface="Arial" panose="020B0604020202020204" pitchFamily="34" charset="0"/>
              </a:rPr>
              <a:t>Module 6: </a:t>
            </a:r>
            <a:r>
              <a:rPr lang="en-GB" altLang="en-US" sz="2200" b="0">
                <a:latin typeface="Arial" panose="020B0604020202020204" pitchFamily="34" charset="0"/>
                <a:cs typeface="Arial" panose="020B0604020202020204" pitchFamily="34" charset="0"/>
              </a:rPr>
              <a:t>Understand the practical applications and the continuous development of low airspace security</a:t>
            </a:r>
            <a:br>
              <a:rPr lang="en-GB" altLang="en-US" sz="2200" b="1">
                <a:latin typeface="Arial" panose="020B0604020202020204" pitchFamily="34" charset="0"/>
                <a:cs typeface="Arial" panose="020B0604020202020204" pitchFamily="34" charset="0"/>
              </a:rPr>
            </a:br>
            <a:endParaRPr lang="en-GB" altLang="en-US" sz="2200" b="1">
              <a:latin typeface="Arial" panose="020B0604020202020204" pitchFamily="34" charset="0"/>
              <a:cs typeface="Arial" panose="020B0604020202020204" pitchFamily="34" charset="0"/>
            </a:endParaRPr>
          </a:p>
          <a:p>
            <a:pPr marL="0" indent="0">
              <a:lnSpc>
                <a:spcPct val="100000"/>
              </a:lnSpc>
              <a:spcBef>
                <a:spcPts val="0"/>
              </a:spcBef>
              <a:buNone/>
            </a:pPr>
            <a:endParaRPr lang="en-GB" altLang="en-US" sz="2200" b="1">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a:solidFill>
                  <a:srgbClr val="0051B7"/>
                </a:solidFill>
                <a:latin typeface="Arial" panose="020B0604020202020204" pitchFamily="34" charset="0"/>
                <a:cs typeface="Arial" panose="020B0604020202020204" pitchFamily="34" charset="0"/>
              </a:rPr>
              <a:t>Module 7: </a:t>
            </a:r>
            <a:r>
              <a:rPr lang="en-GB" altLang="en-US" sz="2200" b="0">
                <a:latin typeface="Arial" panose="020B0604020202020204" pitchFamily="34" charset="0"/>
                <a:cs typeface="Arial" panose="020B0604020202020204" pitchFamily="34" charset="0"/>
              </a:rPr>
              <a:t>Understand what a drone is and how it works.</a:t>
            </a:r>
            <a:br>
              <a:rPr lang="en-GB" altLang="en-US" sz="2200" b="1">
                <a:latin typeface="Arial" panose="020B0604020202020204" pitchFamily="34" charset="0"/>
                <a:cs typeface="Arial" panose="020B0604020202020204" pitchFamily="34" charset="0"/>
              </a:rPr>
            </a:br>
            <a:endParaRPr lang="en-GB" altLang="en-US" sz="2200" b="1"/>
          </a:p>
          <a:p>
            <a:pPr marL="0" indent="0">
              <a:lnSpc>
                <a:spcPct val="100000"/>
              </a:lnSpc>
              <a:spcBef>
                <a:spcPts val="0"/>
              </a:spcBef>
              <a:buNone/>
            </a:pPr>
            <a:endParaRPr lang="en-GB" altLang="en-US" sz="2200" b="1"/>
          </a:p>
        </p:txBody>
      </p:sp>
      <p:sp>
        <p:nvSpPr>
          <p:cNvPr id="18" name="TextBox 17">
            <a:extLst>
              <a:ext uri="{FF2B5EF4-FFF2-40B4-BE49-F238E27FC236}">
                <a16:creationId xmlns:a16="http://schemas.microsoft.com/office/drawing/2014/main" id="{B6CB9236-B3E9-B312-2A00-E14532447AA6}"/>
              </a:ext>
            </a:extLst>
          </p:cNvPr>
          <p:cNvSpPr txBox="1"/>
          <p:nvPr/>
        </p:nvSpPr>
        <p:spPr>
          <a:xfrm>
            <a:off x="766762" y="363838"/>
            <a:ext cx="11017695" cy="707886"/>
          </a:xfrm>
          <a:prstGeom prst="rect">
            <a:avLst/>
          </a:prstGeom>
          <a:noFill/>
        </p:spPr>
        <p:txBody>
          <a:bodyPr wrap="square" rtlCol="0">
            <a:spAutoFit/>
          </a:bodyPr>
          <a:lstStyle/>
          <a:p>
            <a:r>
              <a:rPr lang="en-GB" sz="4000" b="1">
                <a:solidFill>
                  <a:sysClr val="windowText" lastClr="000000"/>
                </a:solidFill>
                <a:latin typeface="Arial" panose="020B0604020202020204" pitchFamily="34" charset="0"/>
                <a:cs typeface="Arial" panose="020B0604020202020204" pitchFamily="34" charset="0"/>
              </a:rPr>
              <a:t>Learning outcomes (cont.)</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8CD3A259-91DE-C832-4333-2366A9C1B80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grpSp>
        <p:nvGrpSpPr>
          <p:cNvPr id="16" name="Group 15">
            <a:extLst>
              <a:ext uri="{FF2B5EF4-FFF2-40B4-BE49-F238E27FC236}">
                <a16:creationId xmlns:a16="http://schemas.microsoft.com/office/drawing/2014/main" id="{4D860A22-8331-9CF5-74F8-8BAE5DA6D4B9}"/>
              </a:ext>
            </a:extLst>
          </p:cNvPr>
          <p:cNvGrpSpPr/>
          <p:nvPr/>
        </p:nvGrpSpPr>
        <p:grpSpPr>
          <a:xfrm>
            <a:off x="766763" y="1278777"/>
            <a:ext cx="838899" cy="838899"/>
            <a:chOff x="863367" y="2183253"/>
            <a:chExt cx="838899" cy="838899"/>
          </a:xfrm>
        </p:grpSpPr>
        <p:sp>
          <p:nvSpPr>
            <p:cNvPr id="27" name="Oval 26">
              <a:extLst>
                <a:ext uri="{FF2B5EF4-FFF2-40B4-BE49-F238E27FC236}">
                  <a16:creationId xmlns:a16="http://schemas.microsoft.com/office/drawing/2014/main" id="{949CC40E-F82C-2713-0F8C-B48352F2E515}"/>
                </a:ext>
              </a:extLst>
            </p:cNvPr>
            <p:cNvSpPr/>
            <p:nvPr/>
          </p:nvSpPr>
          <p:spPr>
            <a:xfrm>
              <a:off x="863367" y="2183253"/>
              <a:ext cx="838899" cy="838899"/>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Bullseye with solid fill">
              <a:extLst>
                <a:ext uri="{FF2B5EF4-FFF2-40B4-BE49-F238E27FC236}">
                  <a16:creationId xmlns:a16="http://schemas.microsoft.com/office/drawing/2014/main" id="{66550255-0F57-E338-769D-68A74A15E50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20102" y="2239988"/>
              <a:ext cx="725428" cy="725428"/>
            </a:xfrm>
            <a:prstGeom prst="rect">
              <a:avLst/>
            </a:prstGeom>
          </p:spPr>
        </p:pic>
      </p:grpSp>
      <p:grpSp>
        <p:nvGrpSpPr>
          <p:cNvPr id="29" name="Group 28">
            <a:extLst>
              <a:ext uri="{FF2B5EF4-FFF2-40B4-BE49-F238E27FC236}">
                <a16:creationId xmlns:a16="http://schemas.microsoft.com/office/drawing/2014/main" id="{5C855302-AD57-DA1A-8E27-606DA2254815}"/>
              </a:ext>
            </a:extLst>
          </p:cNvPr>
          <p:cNvGrpSpPr/>
          <p:nvPr/>
        </p:nvGrpSpPr>
        <p:grpSpPr>
          <a:xfrm>
            <a:off x="766763" y="2616689"/>
            <a:ext cx="838899" cy="838899"/>
            <a:chOff x="863367" y="2183253"/>
            <a:chExt cx="838899" cy="838899"/>
          </a:xfrm>
        </p:grpSpPr>
        <p:sp>
          <p:nvSpPr>
            <p:cNvPr id="30" name="Oval 29">
              <a:extLst>
                <a:ext uri="{FF2B5EF4-FFF2-40B4-BE49-F238E27FC236}">
                  <a16:creationId xmlns:a16="http://schemas.microsoft.com/office/drawing/2014/main" id="{7D4762E3-D96B-B604-AC46-DF86BCA7956D}"/>
                </a:ext>
              </a:extLst>
            </p:cNvPr>
            <p:cNvSpPr/>
            <p:nvPr/>
          </p:nvSpPr>
          <p:spPr>
            <a:xfrm>
              <a:off x="863367" y="2183253"/>
              <a:ext cx="838899" cy="838899"/>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Bullseye with solid fill">
              <a:extLst>
                <a:ext uri="{FF2B5EF4-FFF2-40B4-BE49-F238E27FC236}">
                  <a16:creationId xmlns:a16="http://schemas.microsoft.com/office/drawing/2014/main" id="{2A7CE3B4-9098-1373-B56A-CAF5AE2D93D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20102" y="2239988"/>
              <a:ext cx="725428" cy="725428"/>
            </a:xfrm>
            <a:prstGeom prst="rect">
              <a:avLst/>
            </a:prstGeom>
          </p:spPr>
        </p:pic>
      </p:grpSp>
      <p:grpSp>
        <p:nvGrpSpPr>
          <p:cNvPr id="32" name="Group 31">
            <a:extLst>
              <a:ext uri="{FF2B5EF4-FFF2-40B4-BE49-F238E27FC236}">
                <a16:creationId xmlns:a16="http://schemas.microsoft.com/office/drawing/2014/main" id="{3153F8AA-E3C8-559F-8AA4-6B0EBCB5D14F}"/>
              </a:ext>
            </a:extLst>
          </p:cNvPr>
          <p:cNvGrpSpPr/>
          <p:nvPr/>
        </p:nvGrpSpPr>
        <p:grpSpPr>
          <a:xfrm>
            <a:off x="766763" y="3810222"/>
            <a:ext cx="838899" cy="838899"/>
            <a:chOff x="863367" y="2183253"/>
            <a:chExt cx="838899" cy="838899"/>
          </a:xfrm>
        </p:grpSpPr>
        <p:sp>
          <p:nvSpPr>
            <p:cNvPr id="33" name="Oval 32">
              <a:extLst>
                <a:ext uri="{FF2B5EF4-FFF2-40B4-BE49-F238E27FC236}">
                  <a16:creationId xmlns:a16="http://schemas.microsoft.com/office/drawing/2014/main" id="{12DC8095-7789-0179-AF75-F2A8D21304B2}"/>
                </a:ext>
              </a:extLst>
            </p:cNvPr>
            <p:cNvSpPr/>
            <p:nvPr/>
          </p:nvSpPr>
          <p:spPr>
            <a:xfrm>
              <a:off x="863367" y="2183253"/>
              <a:ext cx="838899" cy="838899"/>
            </a:xfrm>
            <a:prstGeom prst="ellipse">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Bullseye with solid fill">
              <a:extLst>
                <a:ext uri="{FF2B5EF4-FFF2-40B4-BE49-F238E27FC236}">
                  <a16:creationId xmlns:a16="http://schemas.microsoft.com/office/drawing/2014/main" id="{ADD9A839-EBA8-FF9F-9146-1DBF0616F4E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20102" y="2239988"/>
              <a:ext cx="725428" cy="725428"/>
            </a:xfrm>
            <a:prstGeom prst="rect">
              <a:avLst/>
            </a:prstGeom>
          </p:spPr>
        </p:pic>
      </p:grpSp>
    </p:spTree>
    <p:extLst>
      <p:ext uri="{BB962C8B-B14F-4D97-AF65-F5344CB8AC3E}">
        <p14:creationId xmlns:p14="http://schemas.microsoft.com/office/powerpoint/2010/main" val="4049944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5556-CE07-30AE-9B10-15DE32A65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06BC8-7CA5-9369-C17E-512C6EF259CE}"/>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0F074FFC-0989-DDEC-880A-522618CFE8F6}"/>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30BC2EE-45C6-A084-F821-3115984DAA43}"/>
              </a:ext>
            </a:extLst>
          </p:cNvPr>
          <p:cNvSpPr txBox="1"/>
          <p:nvPr/>
        </p:nvSpPr>
        <p:spPr>
          <a:xfrm>
            <a:off x="766763" y="1467558"/>
            <a:ext cx="108540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an example of an active counter-drone measure?​</a:t>
            </a:r>
          </a:p>
        </p:txBody>
      </p:sp>
      <p:grpSp>
        <p:nvGrpSpPr>
          <p:cNvPr id="7" name="Group 6">
            <a:extLst>
              <a:ext uri="{FF2B5EF4-FFF2-40B4-BE49-F238E27FC236}">
                <a16:creationId xmlns:a16="http://schemas.microsoft.com/office/drawing/2014/main" id="{63E70ED3-9836-6035-0D07-D459A19A99B3}"/>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A7DF1865-2F80-972B-290E-790041468547}"/>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7CF2F071-17FF-1A90-64C9-D145053D5F75}"/>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11920FE9-A19A-BA18-ECFE-945FAF7584E9}"/>
              </a:ext>
            </a:extLst>
          </p:cNvPr>
          <p:cNvSpPr txBox="1">
            <a:spLocks noChangeArrowheads="1"/>
          </p:cNvSpPr>
          <p:nvPr/>
        </p:nvSpPr>
        <p:spPr bwMode="auto">
          <a:xfrm>
            <a:off x="1683868" y="2759435"/>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Public awareness campaigns</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1494E7E6-9660-74CF-6BA5-39C04D2E9AD8}"/>
              </a:ext>
            </a:extLst>
          </p:cNvPr>
          <p:cNvSpPr txBox="1">
            <a:spLocks noChangeArrowheads="1"/>
          </p:cNvSpPr>
          <p:nvPr/>
        </p:nvSpPr>
        <p:spPr bwMode="auto">
          <a:xfrm>
            <a:off x="1687212" y="3663644"/>
            <a:ext cx="52175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Jamming or disabling drones using electronic warfare</a:t>
            </a:r>
          </a:p>
        </p:txBody>
      </p:sp>
      <p:sp>
        <p:nvSpPr>
          <p:cNvPr id="15" name="TextBox 10">
            <a:extLst>
              <a:ext uri="{FF2B5EF4-FFF2-40B4-BE49-F238E27FC236}">
                <a16:creationId xmlns:a16="http://schemas.microsoft.com/office/drawing/2014/main" id="{BD8FC973-89A3-72A0-790A-B20AF2D30880}"/>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Registering drones for accountability</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7F1462E3-4250-467D-BDCB-B08AF131574A}"/>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9FB47D35-314B-1A51-C0DB-B83BD9FB6C4E}"/>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E7F70BB9-BEC9-02E1-13D1-A02ED4976B62}"/>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14500" dirty="0">
                  <a:solidFill>
                    <a:prstClr val="white"/>
                  </a:solidFill>
                </a:rPr>
                <a:t>B</a:t>
              </a:r>
              <a:endPar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pSp>
      <p:grpSp>
        <p:nvGrpSpPr>
          <p:cNvPr id="23" name="Group 22">
            <a:extLst>
              <a:ext uri="{FF2B5EF4-FFF2-40B4-BE49-F238E27FC236}">
                <a16:creationId xmlns:a16="http://schemas.microsoft.com/office/drawing/2014/main" id="{84ADD258-9AD6-744A-0E48-456421121CA3}"/>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54E8DFA6-42F7-99F7-EA8E-F2F55498C13D}"/>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F69130DD-29BB-5FE9-0EF4-A0D0174F470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136B1384-1998-9C38-DC67-36A533E6A4AD}"/>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3746E9C6-CE05-893F-1CAC-6223749B49BC}"/>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6C6E9161-AC5E-E4DB-19FC-E0B2AE50D0F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A37A6988-F135-4C57-6AC0-68731665904F}"/>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F1A309CE-058A-2B24-66F0-E36D5E754F98}"/>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DE822DA9-C995-1280-45BB-173712A5C3A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78629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3B28E-1410-5364-B58B-B6B0BE6A8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37266-EDFD-E379-62CE-B8A15B6C15A0}"/>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F23D3C18-D8B6-F3EE-5D69-5C67D3C4DE1B}"/>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4485534-5A7E-6E9F-B540-75A7A76023F8}"/>
              </a:ext>
            </a:extLst>
          </p:cNvPr>
          <p:cNvSpPr txBox="1"/>
          <p:nvPr/>
        </p:nvSpPr>
        <p:spPr>
          <a:xfrm>
            <a:off x="766763" y="162616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a key ethical concern with counter-drone measures?​</a:t>
            </a:r>
          </a:p>
        </p:txBody>
      </p:sp>
      <p:grpSp>
        <p:nvGrpSpPr>
          <p:cNvPr id="7" name="Group 6">
            <a:extLst>
              <a:ext uri="{FF2B5EF4-FFF2-40B4-BE49-F238E27FC236}">
                <a16:creationId xmlns:a16="http://schemas.microsoft.com/office/drawing/2014/main" id="{FEEB8889-F699-334E-A83F-FA59D3D0A088}"/>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E214F037-8425-C131-7AB8-AF481E4272DA}"/>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47E2F60C-F354-0B6E-C644-41610F18B8CC}"/>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7662E7C2-C387-CA40-70AA-FFB581540F81}"/>
              </a:ext>
            </a:extLst>
          </p:cNvPr>
          <p:cNvSpPr txBox="1">
            <a:spLocks noChangeArrowheads="1"/>
          </p:cNvSpPr>
          <p:nvPr/>
        </p:nvSpPr>
        <p:spPr bwMode="auto">
          <a:xfrm>
            <a:off x="1683868" y="2570692"/>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Ensuring countermeasures do not interfere with legitimate drone use </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0F099312-4CD5-D286-707A-77B734550BEA}"/>
              </a:ext>
            </a:extLst>
          </p:cNvPr>
          <p:cNvSpPr txBox="1">
            <a:spLocks noChangeArrowheads="1"/>
          </p:cNvSpPr>
          <p:nvPr/>
        </p:nvSpPr>
        <p:spPr bwMode="auto">
          <a:xfrm>
            <a:off x="1687212" y="3663644"/>
            <a:ext cx="52175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Increasing drone surveillance capabilities</a:t>
            </a:r>
          </a:p>
        </p:txBody>
      </p:sp>
      <p:sp>
        <p:nvSpPr>
          <p:cNvPr id="15" name="TextBox 10">
            <a:extLst>
              <a:ext uri="{FF2B5EF4-FFF2-40B4-BE49-F238E27FC236}">
                <a16:creationId xmlns:a16="http://schemas.microsoft.com/office/drawing/2014/main" id="{B8C2F0BD-E650-9A0A-546F-4145F2E25230}"/>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a:cs typeface="Arial"/>
                <a:sym typeface="Arial Bold" pitchFamily="34" charset="0"/>
              </a:rPr>
              <a:t>Reducing the cost of drone operations</a:t>
            </a:r>
            <a:endParaRPr kumimoji="0" lang="en-US" altLang="en-US" sz="2200" b="1" i="0" u="none" strike="noStrike" kern="1200" cap="none" spc="0" normalizeH="0" baseline="0" noProof="0" dirty="0">
              <a:ln>
                <a:noFill/>
              </a:ln>
              <a:solidFill>
                <a:srgbClr val="000000"/>
              </a:solidFill>
              <a:effectLst/>
              <a:uLnTx/>
              <a:uFillTx/>
              <a:latin typeface="Arial"/>
              <a:cs typeface="Arial"/>
              <a:sym typeface="Arial Bold" pitchFamily="34" charset="0"/>
            </a:endParaRPr>
          </a:p>
        </p:txBody>
      </p:sp>
      <p:grpSp>
        <p:nvGrpSpPr>
          <p:cNvPr id="22" name="Group 21">
            <a:extLst>
              <a:ext uri="{FF2B5EF4-FFF2-40B4-BE49-F238E27FC236}">
                <a16:creationId xmlns:a16="http://schemas.microsoft.com/office/drawing/2014/main" id="{70392DBF-4665-E514-9136-23BCDC589FC2}"/>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619FBD80-4BC4-4B89-A6A6-9B3C607FFE14}"/>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2BE98598-C7E9-43E3-63C4-91F77ED6914F}"/>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A24451C0-ECF6-6CF6-6957-5CB53F7B69B5}"/>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7609381D-E8D2-DB8A-0AE5-66F3FBEC710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E77815E1-BEE1-4B84-FC2F-3B02C471B58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9B60DC77-5A70-41B2-7AC2-1F55EF949E6D}"/>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1E023527-958A-4CFF-E58C-761BE1840163}"/>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ACCE0952-4E65-4211-BB39-8081361CEDE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6B314DD3-4765-E9BA-4193-C9C8195EAE89}"/>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1C3F3B1D-B85C-6CB5-6856-7EF7B1D3C436}"/>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29FF1EF7-F753-783C-F4D0-A269E91A4C1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60975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2CDA-0A1C-DDF3-0856-C762C31093C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1EFE29A2-C2A1-35C8-A47A-81E93837F918}"/>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BF9ADA9-D232-60D1-163B-308C47A70005}"/>
              </a:ext>
            </a:extLst>
          </p:cNvPr>
          <p:cNvSpPr/>
          <p:nvPr/>
        </p:nvSpPr>
        <p:spPr>
          <a:xfrm flipH="1">
            <a:off x="-2646947" y="231597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394142-B16C-E5B4-37C6-BC36A3DA5F93}"/>
              </a:ext>
            </a:extLst>
          </p:cNvPr>
          <p:cNvSpPr txBox="1"/>
          <p:nvPr/>
        </p:nvSpPr>
        <p:spPr>
          <a:xfrm>
            <a:off x="570528" y="1859340"/>
            <a:ext cx="8842979"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a:latin typeface="Arial" panose="020B0604020202020204" pitchFamily="34" charset="0"/>
                <a:cs typeface="Arial" panose="020B0604020202020204" pitchFamily="34" charset="0"/>
              </a:rPr>
              <a:t>Understand legal and ethical considerations when encountering drones </a:t>
            </a:r>
            <a:br>
              <a:rPr lang="en-GB" sz="4400" b="1">
                <a:latin typeface="Arial" panose="020B0604020202020204" pitchFamily="34" charset="0"/>
                <a:cs typeface="Arial" panose="020B0604020202020204" pitchFamily="34" charset="0"/>
              </a:rPr>
            </a:br>
            <a:r>
              <a:rPr lang="en-GB" sz="4400" b="1">
                <a:latin typeface="Arial" panose="020B0604020202020204" pitchFamily="34" charset="0"/>
                <a:cs typeface="Arial" panose="020B0604020202020204" pitchFamily="34" charset="0"/>
              </a:rPr>
              <a:t>within low airspaces</a:t>
            </a:r>
            <a:endParaRPr kumimoji="0" lang="en-GB"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Rounded Corners 27">
            <a:extLst>
              <a:ext uri="{FF2B5EF4-FFF2-40B4-BE49-F238E27FC236}">
                <a16:creationId xmlns:a16="http://schemas.microsoft.com/office/drawing/2014/main" id="{62DCB010-4B0A-76E6-946A-624475E13E99}"/>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a:solidFill>
                  <a:prstClr val="white"/>
                </a:solidFill>
                <a:latin typeface="Arial" panose="020B0604020202020204" pitchFamily="34" charset="0"/>
                <a:cs typeface="Arial" panose="020B0604020202020204" pitchFamily="34" charset="0"/>
              </a:rPr>
              <a:t>4</a:t>
            </a:r>
            <a:endPar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Slide Number Placeholder 5">
            <a:extLst>
              <a:ext uri="{FF2B5EF4-FFF2-40B4-BE49-F238E27FC236}">
                <a16:creationId xmlns:a16="http://schemas.microsoft.com/office/drawing/2014/main" id="{81DCEAEA-39B6-062C-3A78-297087F85EC4}"/>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B4778434-68CA-CF0E-F82E-F18DC337C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9" name="Graphic 8" descr="Quadcopter with solid fill">
            <a:extLst>
              <a:ext uri="{FF2B5EF4-FFF2-40B4-BE49-F238E27FC236}">
                <a16:creationId xmlns:a16="http://schemas.microsoft.com/office/drawing/2014/main" id="{4135DC7D-3E51-634D-C7AB-B9DD394777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26" y="3455675"/>
            <a:ext cx="4121799" cy="4121799"/>
          </a:xfrm>
          <a:prstGeom prst="rect">
            <a:avLst/>
          </a:prstGeom>
        </p:spPr>
      </p:pic>
      <p:grpSp>
        <p:nvGrpSpPr>
          <p:cNvPr id="5" name="Group 4">
            <a:extLst>
              <a:ext uri="{FF2B5EF4-FFF2-40B4-BE49-F238E27FC236}">
                <a16:creationId xmlns:a16="http://schemas.microsoft.com/office/drawing/2014/main" id="{94ECCAF8-B3D4-6985-FA35-1B42BC5C217D}"/>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5BB55B4D-DE61-691F-F339-AD905DDE4EB4}"/>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7A2A76BF-D3FA-CE98-189D-C787DD0420CA}"/>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0" name="Rounded Rectangle 40">
            <a:hlinkClick r:id="rId6" action="ppaction://hlinksldjump"/>
            <a:extLst>
              <a:ext uri="{FF2B5EF4-FFF2-40B4-BE49-F238E27FC236}">
                <a16:creationId xmlns:a16="http://schemas.microsoft.com/office/drawing/2014/main" id="{C80AE3D6-D73B-99C4-7F54-208DA06115C0}"/>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C4BAFC6-EC82-C36F-125C-1E5EEFB00C40}"/>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09203198-BAAF-2EEF-3B36-61B55AF9E543}"/>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783A22B2-4E8E-85BB-76EA-21F6ED0EDA41}"/>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 action="ppaction://noaction"/>
            <a:extLst>
              <a:ext uri="{FF2B5EF4-FFF2-40B4-BE49-F238E27FC236}">
                <a16:creationId xmlns:a16="http://schemas.microsoft.com/office/drawing/2014/main" id="{B3C3AA14-9923-1D83-6FD8-145ECCD2D2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266277"/>
            <a:ext cx="239965" cy="239966"/>
          </a:xfrm>
          <a:prstGeom prst="rect">
            <a:avLst/>
          </a:prstGeom>
        </p:spPr>
      </p:pic>
    </p:spTree>
    <p:extLst>
      <p:ext uri="{BB962C8B-B14F-4D97-AF65-F5344CB8AC3E}">
        <p14:creationId xmlns:p14="http://schemas.microsoft.com/office/powerpoint/2010/main" val="2429570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52FE535-0279-1245-4E01-25EBA05205E0}"/>
              </a:ext>
            </a:extLst>
          </p:cNvPr>
          <p:cNvSpPr/>
          <p:nvPr/>
        </p:nvSpPr>
        <p:spPr>
          <a:xfrm>
            <a:off x="-502191" y="1255125"/>
            <a:ext cx="13564997" cy="1111017"/>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5C9FC813-03FA-DACF-817C-88C15E1F7CA9}"/>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Legal framework governing drone use</a:t>
            </a:r>
            <a:br>
              <a:rPr lang="en-GB"/>
            </a:br>
            <a:endParaRPr lang="en-GB"/>
          </a:p>
        </p:txBody>
      </p:sp>
      <p:sp>
        <p:nvSpPr>
          <p:cNvPr id="3" name="Content Placeholder 2">
            <a:extLst>
              <a:ext uri="{FF2B5EF4-FFF2-40B4-BE49-F238E27FC236}">
                <a16:creationId xmlns:a16="http://schemas.microsoft.com/office/drawing/2014/main" id="{FBAF42CA-C240-6A61-A7D9-0C07AFDF2826}"/>
              </a:ext>
            </a:extLst>
          </p:cNvPr>
          <p:cNvSpPr>
            <a:spLocks noGrp="1"/>
          </p:cNvSpPr>
          <p:nvPr>
            <p:ph idx="1"/>
          </p:nvPr>
        </p:nvSpPr>
        <p:spPr>
          <a:xfrm>
            <a:off x="838200" y="1494937"/>
            <a:ext cx="10515600" cy="4351338"/>
          </a:xfrm>
        </p:spPr>
        <p:txBody>
          <a:bodyPr>
            <a:noAutofit/>
          </a:bodyPr>
          <a:lstStyle/>
          <a:p>
            <a:pPr marL="0" indent="0">
              <a:buNone/>
            </a:pPr>
            <a:r>
              <a:rPr lang="en-GB" sz="2200">
                <a:latin typeface="Arial" panose="020B0604020202020204" pitchFamily="34" charset="0"/>
                <a:cs typeface="Arial" panose="020B0604020202020204" pitchFamily="34" charset="0"/>
              </a:rPr>
              <a:t>Drone operations in the UK are governed by strict regulations to ensure safety, security and privacy</a:t>
            </a:r>
          </a:p>
          <a:p>
            <a:pPr marL="0" indent="0">
              <a:buNone/>
            </a:pPr>
            <a:endParaRPr lang="en-GB" sz="2200">
              <a:latin typeface="Arial" panose="020B0604020202020204" pitchFamily="34" charset="0"/>
              <a:cs typeface="Arial" panose="020B0604020202020204" pitchFamily="34" charset="0"/>
            </a:endParaRPr>
          </a:p>
          <a:p>
            <a:pPr marL="0" indent="0">
              <a:buNone/>
            </a:pPr>
            <a:r>
              <a:rPr lang="en-GB" sz="2200" b="1">
                <a:latin typeface="Arial" panose="020B0604020202020204" pitchFamily="34" charset="0"/>
                <a:cs typeface="Arial" panose="020B0604020202020204" pitchFamily="34" charset="0"/>
              </a:rPr>
              <a:t>The main regulations that every drone operator must follow are:</a:t>
            </a:r>
          </a:p>
          <a:p>
            <a:r>
              <a:rPr lang="en-GB" sz="2200">
                <a:latin typeface="Arial" panose="020B0604020202020204" pitchFamily="34" charset="0"/>
                <a:cs typeface="Arial" panose="020B0604020202020204" pitchFamily="34" charset="0"/>
              </a:rPr>
              <a:t>The Drone Code </a:t>
            </a:r>
            <a:r>
              <a:rPr lang="en-GB" sz="2200" b="0">
                <a:latin typeface="Arial" panose="020B0604020202020204" pitchFamily="34" charset="0"/>
                <a:cs typeface="Arial" panose="020B0604020202020204" pitchFamily="34" charset="0"/>
              </a:rPr>
              <a:t>– these are rules set by the Civil Aviation Authority (CAA) for safe drone operation</a:t>
            </a:r>
          </a:p>
          <a:p>
            <a:r>
              <a:rPr lang="en-GB" sz="2200">
                <a:latin typeface="Arial" panose="020B0604020202020204" pitchFamily="34" charset="0"/>
                <a:cs typeface="Arial" panose="020B0604020202020204" pitchFamily="34" charset="0"/>
              </a:rPr>
              <a:t>Air Navigation Order (ANO) </a:t>
            </a:r>
            <a:r>
              <a:rPr lang="en-GB" sz="2200" b="0">
                <a:latin typeface="Arial" panose="020B0604020202020204" pitchFamily="34" charset="0"/>
                <a:cs typeface="Arial" panose="020B0604020202020204" pitchFamily="34" charset="0"/>
              </a:rPr>
              <a:t>– legal regulations defining drone operation in UK airspace</a:t>
            </a:r>
          </a:p>
          <a:p>
            <a:r>
              <a:rPr lang="en-GB" sz="2200">
                <a:latin typeface="Arial" panose="020B0604020202020204" pitchFamily="34" charset="0"/>
                <a:cs typeface="Arial" panose="020B0604020202020204" pitchFamily="34" charset="0"/>
              </a:rPr>
              <a:t>Data Protection Act </a:t>
            </a:r>
            <a:r>
              <a:rPr lang="en-GB" sz="2200" b="0">
                <a:latin typeface="Arial" panose="020B0604020202020204" pitchFamily="34" charset="0"/>
                <a:cs typeface="Arial" panose="020B0604020202020204" pitchFamily="34" charset="0"/>
              </a:rPr>
              <a:t>– governs drone use related to privacy and data collection</a:t>
            </a:r>
          </a:p>
          <a:p>
            <a:r>
              <a:rPr lang="en-GB" sz="2200">
                <a:latin typeface="Arial" panose="020B0604020202020204" pitchFamily="34" charset="0"/>
                <a:cs typeface="Arial" panose="020B0604020202020204" pitchFamily="34" charset="0"/>
              </a:rPr>
              <a:t>No-fly zones </a:t>
            </a:r>
            <a:r>
              <a:rPr lang="en-GB" sz="2200" b="0">
                <a:latin typeface="Arial" panose="020B0604020202020204" pitchFamily="34" charset="0"/>
                <a:cs typeface="Arial" panose="020B0604020202020204" pitchFamily="34" charset="0"/>
              </a:rPr>
              <a:t>– areas restricted for drones, such as airports and military bases</a:t>
            </a:r>
          </a:p>
          <a:p>
            <a:r>
              <a:rPr lang="en-GB" sz="2200">
                <a:latin typeface="Arial" panose="020B0604020202020204" pitchFamily="34" charset="0"/>
                <a:cs typeface="Arial" panose="020B0604020202020204" pitchFamily="34" charset="0"/>
              </a:rPr>
              <a:t>The police </a:t>
            </a:r>
            <a:r>
              <a:rPr lang="en-GB" sz="2200" b="0">
                <a:latin typeface="Arial" panose="020B0604020202020204" pitchFamily="34" charset="0"/>
                <a:cs typeface="Arial" panose="020B0604020202020204" pitchFamily="34" charset="0"/>
              </a:rPr>
              <a:t>– law enforcement authority to confiscate or neutralise illegal drones.</a:t>
            </a:r>
          </a:p>
          <a:p>
            <a:endParaRPr lang="en-GB"/>
          </a:p>
        </p:txBody>
      </p:sp>
    </p:spTree>
    <p:extLst>
      <p:ext uri="{BB962C8B-B14F-4D97-AF65-F5344CB8AC3E}">
        <p14:creationId xmlns:p14="http://schemas.microsoft.com/office/powerpoint/2010/main" val="1068050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900391-2195-61B4-2464-F4436B827831}"/>
              </a:ext>
            </a:extLst>
          </p:cNvPr>
          <p:cNvSpPr/>
          <p:nvPr/>
        </p:nvSpPr>
        <p:spPr>
          <a:xfrm>
            <a:off x="-502191" y="1255125"/>
            <a:ext cx="13564997" cy="1111017"/>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F4818E5D-4901-69E0-88E4-21AA165D11B9}"/>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Ethical considerations for neutralising drones</a:t>
            </a:r>
          </a:p>
        </p:txBody>
      </p:sp>
      <p:sp>
        <p:nvSpPr>
          <p:cNvPr id="3" name="Content Placeholder 2">
            <a:extLst>
              <a:ext uri="{FF2B5EF4-FFF2-40B4-BE49-F238E27FC236}">
                <a16:creationId xmlns:a16="http://schemas.microsoft.com/office/drawing/2014/main" id="{10C1D75D-61F7-242C-DCD5-1EB50F648433}"/>
              </a:ext>
            </a:extLst>
          </p:cNvPr>
          <p:cNvSpPr>
            <a:spLocks noGrp="1"/>
          </p:cNvSpPr>
          <p:nvPr>
            <p:ph idx="1"/>
          </p:nvPr>
        </p:nvSpPr>
        <p:spPr>
          <a:xfrm>
            <a:off x="838200" y="1498366"/>
            <a:ext cx="10515600" cy="4351338"/>
          </a:xfrm>
        </p:spPr>
        <p:txBody>
          <a:bodyPr>
            <a:noAutofit/>
          </a:bodyPr>
          <a:lstStyle/>
          <a:p>
            <a:pPr marL="0" indent="0">
              <a:buNone/>
            </a:pPr>
            <a:r>
              <a:rPr lang="en-GB" sz="2200">
                <a:latin typeface="Arial" panose="020B0604020202020204" pitchFamily="34" charset="0"/>
                <a:cs typeface="Arial" panose="020B0604020202020204" pitchFamily="34" charset="0"/>
              </a:rPr>
              <a:t>Neutralising unauthorised drones requires ethical decision-making. Actions must balance safety, legality and the rights of drone operators</a:t>
            </a:r>
          </a:p>
          <a:p>
            <a:pPr marL="0" indent="0">
              <a:buNone/>
            </a:pPr>
            <a:endParaRPr lang="en-GB" sz="2200">
              <a:latin typeface="Arial" panose="020B0604020202020204" pitchFamily="34" charset="0"/>
              <a:cs typeface="Arial" panose="020B0604020202020204" pitchFamily="34" charset="0"/>
            </a:endParaRPr>
          </a:p>
          <a:p>
            <a:pPr marL="0" indent="0">
              <a:buNone/>
            </a:pPr>
            <a:r>
              <a:rPr lang="en-GB" sz="2200">
                <a:latin typeface="Arial" panose="020B0604020202020204" pitchFamily="34" charset="0"/>
                <a:cs typeface="Arial" panose="020B0604020202020204" pitchFamily="34" charset="0"/>
              </a:rPr>
              <a:t>Considerations should be made regarding the following concerns: </a:t>
            </a:r>
          </a:p>
          <a:p>
            <a:r>
              <a:rPr lang="en-GB" sz="2200">
                <a:latin typeface="Arial" panose="020B0604020202020204" pitchFamily="34" charset="0"/>
                <a:cs typeface="Arial" panose="020B0604020202020204" pitchFamily="34" charset="0"/>
              </a:rPr>
              <a:t>safety of bystanders </a:t>
            </a:r>
            <a:r>
              <a:rPr lang="en-GB" sz="2200" b="0">
                <a:latin typeface="Arial" panose="020B0604020202020204" pitchFamily="34" charset="0"/>
                <a:cs typeface="Arial" panose="020B0604020202020204" pitchFamily="34" charset="0"/>
              </a:rPr>
              <a:t>– ensuring no harm to people or property</a:t>
            </a:r>
          </a:p>
          <a:p>
            <a:r>
              <a:rPr lang="en-GB" sz="2200">
                <a:latin typeface="Arial" panose="020B0604020202020204" pitchFamily="34" charset="0"/>
                <a:cs typeface="Arial" panose="020B0604020202020204" pitchFamily="34" charset="0"/>
              </a:rPr>
              <a:t>legal compliance </a:t>
            </a:r>
            <a:r>
              <a:rPr lang="en-GB" sz="2200" b="0">
                <a:latin typeface="Arial" panose="020B0604020202020204" pitchFamily="34" charset="0"/>
                <a:cs typeface="Arial" panose="020B0604020202020204" pitchFamily="34" charset="0"/>
              </a:rPr>
              <a:t>– actions must align with UK laws and regulations</a:t>
            </a:r>
          </a:p>
          <a:p>
            <a:r>
              <a:rPr lang="en-GB" sz="2200">
                <a:latin typeface="Arial" panose="020B0604020202020204" pitchFamily="34" charset="0"/>
                <a:cs typeface="Arial" panose="020B0604020202020204" pitchFamily="34" charset="0"/>
              </a:rPr>
              <a:t>privacy rights </a:t>
            </a:r>
            <a:r>
              <a:rPr lang="en-GB" sz="2200" b="0">
                <a:latin typeface="Arial" panose="020B0604020202020204" pitchFamily="34" charset="0"/>
                <a:cs typeface="Arial" panose="020B0604020202020204" pitchFamily="34" charset="0"/>
              </a:rPr>
              <a:t>– avoiding the misuse of counter-drone measures</a:t>
            </a:r>
          </a:p>
          <a:p>
            <a:r>
              <a:rPr lang="en-GB" sz="2200">
                <a:latin typeface="Arial" panose="020B0604020202020204" pitchFamily="34" charset="0"/>
                <a:cs typeface="Arial" panose="020B0604020202020204" pitchFamily="34" charset="0"/>
              </a:rPr>
              <a:t>justification and proportionality </a:t>
            </a:r>
            <a:r>
              <a:rPr lang="en-GB" sz="2200" b="0">
                <a:latin typeface="Arial" panose="020B0604020202020204" pitchFamily="34" charset="0"/>
                <a:cs typeface="Arial" panose="020B0604020202020204" pitchFamily="34" charset="0"/>
              </a:rPr>
              <a:t>– neutralisation should be a last resort</a:t>
            </a:r>
          </a:p>
          <a:p>
            <a:r>
              <a:rPr lang="en-GB" sz="2200">
                <a:latin typeface="Arial" panose="020B0604020202020204" pitchFamily="34" charset="0"/>
                <a:cs typeface="Arial" panose="020B0604020202020204" pitchFamily="34" charset="0"/>
              </a:rPr>
              <a:t>potential for escalation </a:t>
            </a:r>
            <a:r>
              <a:rPr lang="en-GB" sz="2200" b="0">
                <a:latin typeface="Arial" panose="020B0604020202020204" pitchFamily="34" charset="0"/>
                <a:cs typeface="Arial" panose="020B0604020202020204" pitchFamily="34" charset="0"/>
              </a:rPr>
              <a:t>– ensuring that actions remain proportionate and do not create further risks</a:t>
            </a:r>
          </a:p>
          <a:p>
            <a:r>
              <a:rPr lang="en-GB" sz="2200">
                <a:latin typeface="Arial" panose="020B0604020202020204" pitchFamily="34" charset="0"/>
                <a:cs typeface="Arial" panose="020B0604020202020204" pitchFamily="34" charset="0"/>
              </a:rPr>
              <a:t>impact on legitimate use </a:t>
            </a:r>
            <a:r>
              <a:rPr lang="en-GB" sz="2200" b="0">
                <a:latin typeface="Arial" panose="020B0604020202020204" pitchFamily="34" charset="0"/>
                <a:cs typeface="Arial" panose="020B0604020202020204" pitchFamily="34" charset="0"/>
              </a:rPr>
              <a:t>– preventing disruption of lawful drone operations.</a:t>
            </a:r>
          </a:p>
          <a:p>
            <a:endParaRPr lang="en-GB"/>
          </a:p>
        </p:txBody>
      </p:sp>
    </p:spTree>
    <p:extLst>
      <p:ext uri="{BB962C8B-B14F-4D97-AF65-F5344CB8AC3E}">
        <p14:creationId xmlns:p14="http://schemas.microsoft.com/office/powerpoint/2010/main" val="2856325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F865768-21E8-035B-3C3D-0E95DFE0AF28}"/>
              </a:ext>
            </a:extLst>
          </p:cNvPr>
          <p:cNvSpPr/>
          <p:nvPr/>
        </p:nvSpPr>
        <p:spPr>
          <a:xfrm>
            <a:off x="-502191" y="1255125"/>
            <a:ext cx="13564997" cy="1111017"/>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F25F667B-8534-D3AB-1CD0-88404337C6E4}"/>
              </a:ext>
            </a:extLst>
          </p:cNvPr>
          <p:cNvSpPr>
            <a:spLocks noGrp="1"/>
          </p:cNvSpPr>
          <p:nvPr>
            <p:ph type="title"/>
          </p:nvPr>
        </p:nvSpPr>
        <p:spPr>
          <a:xfrm>
            <a:off x="838199" y="297749"/>
            <a:ext cx="10827619" cy="922986"/>
          </a:xfrm>
        </p:spPr>
        <p:txBody>
          <a:bodyPr>
            <a:normAutofit fontScale="90000"/>
          </a:bodyPr>
          <a:lstStyle/>
          <a:p>
            <a:r>
              <a:rPr lang="en-GB" sz="4000" b="1"/>
              <a:t>Reporting unauthorised or unsafe drone activity</a:t>
            </a:r>
          </a:p>
        </p:txBody>
      </p:sp>
      <p:sp>
        <p:nvSpPr>
          <p:cNvPr id="3" name="Content Placeholder 2">
            <a:extLst>
              <a:ext uri="{FF2B5EF4-FFF2-40B4-BE49-F238E27FC236}">
                <a16:creationId xmlns:a16="http://schemas.microsoft.com/office/drawing/2014/main" id="{1D74B3D7-140C-9070-A3A5-A817A90FCC85}"/>
              </a:ext>
            </a:extLst>
          </p:cNvPr>
          <p:cNvSpPr>
            <a:spLocks noGrp="1"/>
          </p:cNvSpPr>
          <p:nvPr>
            <p:ph idx="1"/>
          </p:nvPr>
        </p:nvSpPr>
        <p:spPr>
          <a:xfrm>
            <a:off x="838200" y="1488741"/>
            <a:ext cx="10515600" cy="4351338"/>
          </a:xfrm>
        </p:spPr>
        <p:txBody>
          <a:bodyPr>
            <a:noAutofit/>
          </a:bodyPr>
          <a:lstStyle/>
          <a:p>
            <a:pPr marL="0" indent="0">
              <a:buNone/>
            </a:pPr>
            <a:r>
              <a:rPr lang="en-GB" sz="2200">
                <a:latin typeface="Arial" panose="020B0604020202020204" pitchFamily="34" charset="0"/>
                <a:cs typeface="Arial" panose="020B0604020202020204" pitchFamily="34" charset="0"/>
              </a:rPr>
              <a:t>Unauthorised drones can pose security threats. Knowing how to report security threats is crucial for maintaining safe airspace</a:t>
            </a:r>
          </a:p>
          <a:p>
            <a:pPr marL="0" indent="0">
              <a:buNone/>
            </a:pPr>
            <a:endParaRPr lang="en-GB" sz="2200">
              <a:latin typeface="Arial" panose="020B0604020202020204" pitchFamily="34" charset="0"/>
              <a:cs typeface="Arial" panose="020B0604020202020204" pitchFamily="34" charset="0"/>
            </a:endParaRPr>
          </a:p>
          <a:p>
            <a:pPr marL="0" indent="0">
              <a:buNone/>
            </a:pPr>
            <a:r>
              <a:rPr lang="en-GB" sz="2200" b="1">
                <a:latin typeface="Arial" panose="020B0604020202020204" pitchFamily="34" charset="0"/>
                <a:cs typeface="Arial" panose="020B0604020202020204" pitchFamily="34" charset="0"/>
              </a:rPr>
              <a:t>Before reporting, the following should be considered: </a:t>
            </a:r>
          </a:p>
          <a:p>
            <a:r>
              <a:rPr lang="en-GB" sz="2200">
                <a:latin typeface="Arial" panose="020B0604020202020204" pitchFamily="34" charset="0"/>
                <a:cs typeface="Arial" panose="020B0604020202020204" pitchFamily="34" charset="0"/>
              </a:rPr>
              <a:t>identify the situation </a:t>
            </a:r>
            <a:r>
              <a:rPr lang="en-GB" sz="2200" b="0">
                <a:latin typeface="Arial" panose="020B0604020202020204" pitchFamily="34" charset="0"/>
                <a:cs typeface="Arial" panose="020B0604020202020204" pitchFamily="34" charset="0"/>
              </a:rPr>
              <a:t>– assess if the drone poses a risk</a:t>
            </a:r>
          </a:p>
          <a:p>
            <a:r>
              <a:rPr lang="en-GB" sz="2200">
                <a:latin typeface="Arial" panose="020B0604020202020204" pitchFamily="34" charset="0"/>
                <a:cs typeface="Arial" panose="020B0604020202020204" pitchFamily="34" charset="0"/>
              </a:rPr>
              <a:t>assess the nature of the activity and gather evidence </a:t>
            </a:r>
            <a:r>
              <a:rPr lang="en-GB" sz="2200" b="0">
                <a:latin typeface="Arial" panose="020B0604020202020204" pitchFamily="34" charset="0"/>
                <a:cs typeface="Arial" panose="020B0604020202020204" pitchFamily="34" charset="0"/>
              </a:rPr>
              <a:t>– take photos and videos if safe to do so</a:t>
            </a:r>
          </a:p>
          <a:p>
            <a:r>
              <a:rPr lang="en-GB" sz="2200">
                <a:latin typeface="Arial" panose="020B0604020202020204" pitchFamily="34" charset="0"/>
                <a:cs typeface="Arial" panose="020B0604020202020204" pitchFamily="34" charset="0"/>
              </a:rPr>
              <a:t>contact authorities </a:t>
            </a:r>
            <a:r>
              <a:rPr lang="en-GB" sz="2200" b="0">
                <a:latin typeface="Arial" panose="020B0604020202020204" pitchFamily="34" charset="0"/>
                <a:cs typeface="Arial" panose="020B0604020202020204" pitchFamily="34" charset="0"/>
              </a:rPr>
              <a:t>– report to the police, Civil Aviation Authority (CAA) or air traffic control</a:t>
            </a:r>
          </a:p>
          <a:p>
            <a:r>
              <a:rPr lang="en-GB" sz="2200">
                <a:latin typeface="Arial" panose="020B0604020202020204" pitchFamily="34" charset="0"/>
                <a:cs typeface="Arial" panose="020B0604020202020204" pitchFamily="34" charset="0"/>
              </a:rPr>
              <a:t>provide details </a:t>
            </a:r>
            <a:r>
              <a:rPr lang="en-GB" sz="2200" b="0">
                <a:latin typeface="Arial" panose="020B0604020202020204" pitchFamily="34" charset="0"/>
                <a:cs typeface="Arial" panose="020B0604020202020204" pitchFamily="34" charset="0"/>
              </a:rPr>
              <a:t>– location, time, drone description and any suspicious activity</a:t>
            </a:r>
          </a:p>
          <a:p>
            <a:r>
              <a:rPr lang="en-GB" sz="2200">
                <a:latin typeface="Arial" panose="020B0604020202020204" pitchFamily="34" charset="0"/>
                <a:cs typeface="Arial" panose="020B0604020202020204" pitchFamily="34" charset="0"/>
              </a:rPr>
              <a:t>follow up </a:t>
            </a:r>
            <a:r>
              <a:rPr lang="en-GB" sz="2200" b="0">
                <a:latin typeface="Arial" panose="020B0604020202020204" pitchFamily="34" charset="0"/>
                <a:cs typeface="Arial" panose="020B0604020202020204" pitchFamily="34" charset="0"/>
              </a:rPr>
              <a:t>– ensure authorities are taking action if the drone remains a threat.</a:t>
            </a:r>
          </a:p>
          <a:p>
            <a:endParaRPr lang="en-GB"/>
          </a:p>
        </p:txBody>
      </p:sp>
    </p:spTree>
    <p:extLst>
      <p:ext uri="{BB962C8B-B14F-4D97-AF65-F5344CB8AC3E}">
        <p14:creationId xmlns:p14="http://schemas.microsoft.com/office/powerpoint/2010/main" val="2632244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4C99-5FFA-774A-9624-39B6A4D9C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9DA64-6A1F-11F8-98AA-15624FB98026}"/>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FA18E47F-9579-7009-98B9-32550F3DC4B1}"/>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77E41C6-4BC3-7006-6235-1FE87360D122}"/>
              </a:ext>
            </a:extLst>
          </p:cNvPr>
          <p:cNvSpPr txBox="1"/>
          <p:nvPr/>
        </p:nvSpPr>
        <p:spPr>
          <a:xfrm>
            <a:off x="766763" y="1467558"/>
            <a:ext cx="108540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should you do first when spotting an unauthorised drone in a restricted area?</a:t>
            </a:r>
          </a:p>
        </p:txBody>
      </p:sp>
      <p:grpSp>
        <p:nvGrpSpPr>
          <p:cNvPr id="7" name="Group 6">
            <a:extLst>
              <a:ext uri="{FF2B5EF4-FFF2-40B4-BE49-F238E27FC236}">
                <a16:creationId xmlns:a16="http://schemas.microsoft.com/office/drawing/2014/main" id="{69CEA68F-BEC5-9D46-1ED1-FCBC74BA18CB}"/>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8BF17E78-9F1D-1C89-6E62-8E95C875EFF0}"/>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EF43A019-BC22-CBB2-284F-D725D709C8A7}"/>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AEB1B5F1-A063-DC2B-5F53-AB5D796ED617}"/>
              </a:ext>
            </a:extLst>
          </p:cNvPr>
          <p:cNvSpPr txBox="1">
            <a:spLocks noChangeArrowheads="1"/>
          </p:cNvSpPr>
          <p:nvPr/>
        </p:nvSpPr>
        <p:spPr bwMode="auto">
          <a:xfrm>
            <a:off x="1683868" y="2759435"/>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Attempt to capture the drone yourself</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4A14DEF0-77EF-EF6B-3C57-682E9E31C03B}"/>
              </a:ext>
            </a:extLst>
          </p:cNvPr>
          <p:cNvSpPr txBox="1">
            <a:spLocks noChangeArrowheads="1"/>
          </p:cNvSpPr>
          <p:nvPr/>
        </p:nvSpPr>
        <p:spPr bwMode="auto">
          <a:xfrm>
            <a:off x="1687212" y="3663644"/>
            <a:ext cx="52175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Report it to the appropriate authorities with evidence</a:t>
            </a:r>
          </a:p>
        </p:txBody>
      </p:sp>
      <p:sp>
        <p:nvSpPr>
          <p:cNvPr id="15" name="TextBox 10">
            <a:extLst>
              <a:ext uri="{FF2B5EF4-FFF2-40B4-BE49-F238E27FC236}">
                <a16:creationId xmlns:a16="http://schemas.microsoft.com/office/drawing/2014/main" id="{523A5F5D-CCAC-5B10-AF39-78DD98A381CF}"/>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Ignore it unless it causes damage</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C8AD171E-34DD-75DF-4D95-CF1102CBAD4D}"/>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3265AD4B-B214-2DA2-47F2-2E04A6233C59}"/>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8D8D5AE9-F338-C9C3-0EA3-6F8875DC5C95}"/>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C2EC15C6-F0BD-30E3-79AC-CB88BB87E121}"/>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CE42B731-6388-7260-B5A7-CC7B2EB9557B}"/>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8CEF9BE2-F3DA-C41B-F8D2-EBCC4B395CA0}"/>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82892304-16B2-9469-EBFC-36F363A6BAE9}"/>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989DAC60-8E4A-8E19-10BA-6531CD4927E4}"/>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3C02245-5E05-A1AA-5DF4-DFFA2D66976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D0C31372-5D30-5014-5FAC-F5F7B352A40D}"/>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C4B13652-3393-E8BE-3C3B-F42E907BC79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80BB8BED-EA2B-5026-9041-A2BCAFEEF060}"/>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323759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B1627-FD5B-D8AC-3ACE-D32C5FCFD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27129-7E88-66E4-C911-BC786FBF1C19}"/>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27C78F5A-E838-AFE4-3AA1-47A291137B07}"/>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22E6776-5898-D34A-DD14-E15707894673}"/>
              </a:ext>
            </a:extLst>
          </p:cNvPr>
          <p:cNvSpPr txBox="1"/>
          <p:nvPr/>
        </p:nvSpPr>
        <p:spPr>
          <a:xfrm>
            <a:off x="766763" y="162616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When is neutralising a drone considered ethical?​</a:t>
            </a:r>
          </a:p>
        </p:txBody>
      </p:sp>
      <p:grpSp>
        <p:nvGrpSpPr>
          <p:cNvPr id="7" name="Group 6">
            <a:extLst>
              <a:ext uri="{FF2B5EF4-FFF2-40B4-BE49-F238E27FC236}">
                <a16:creationId xmlns:a16="http://schemas.microsoft.com/office/drawing/2014/main" id="{9C19152E-1B39-5B7D-6C4F-2C4BFE2F961E}"/>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5C309A5E-3FCC-4D85-3E2C-9D197C8614BC}"/>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E8F077FD-55EA-CE49-4044-A23134612D51}"/>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93005FA8-86B4-E677-03EE-75247F5EE1E8}"/>
              </a:ext>
            </a:extLst>
          </p:cNvPr>
          <p:cNvSpPr txBox="1">
            <a:spLocks noChangeArrowheads="1"/>
          </p:cNvSpPr>
          <p:nvPr/>
        </p:nvSpPr>
        <p:spPr bwMode="auto">
          <a:xfrm>
            <a:off x="1683868" y="2570692"/>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 it aligns with legal regulations and poses no harm to bystanders </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400B6BA6-B30B-5EFF-BD7B-7B1CEE0731C1}"/>
              </a:ext>
            </a:extLst>
          </p:cNvPr>
          <p:cNvSpPr txBox="1">
            <a:spLocks noChangeArrowheads="1"/>
          </p:cNvSpPr>
          <p:nvPr/>
        </p:nvSpPr>
        <p:spPr bwMode="auto">
          <a:xfrm>
            <a:off x="1687212" y="3663644"/>
            <a:ext cx="52175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 someone is annoyed by the drone​</a:t>
            </a:r>
          </a:p>
        </p:txBody>
      </p:sp>
      <p:sp>
        <p:nvSpPr>
          <p:cNvPr id="15" name="TextBox 10">
            <a:extLst>
              <a:ext uri="{FF2B5EF4-FFF2-40B4-BE49-F238E27FC236}">
                <a16:creationId xmlns:a16="http://schemas.microsoft.com/office/drawing/2014/main" id="{2867B4B0-09BA-9F72-3E03-04561EBFAC24}"/>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Whenever it enters private property</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8C06D6E4-2D21-0EE8-1F3E-3315419B0723}"/>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E868D2A6-5B6F-E465-7160-B5E29A316128}"/>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7A4D0763-39D6-1561-7610-57287AA60439}"/>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74E80930-F01A-C703-581D-638B09C04F2B}"/>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638EC335-44A7-E18A-E26C-6EEB581D6D9D}"/>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B3118EDF-CF29-7EC4-32DA-E67FA34C264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ACD73D49-59F0-C540-5E93-F3A44E8739A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FD5F226C-0C61-48E4-A97C-4277D93B7AEC}"/>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B3247047-7D0B-CE75-9405-607F093A5E9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5B69700B-E535-0F14-E895-DCAA1851E815}"/>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80C8B967-0868-26EA-A256-C4BEAFCC677D}"/>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A550A1A7-3919-D075-DFFE-F117B40E6E86}"/>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38994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232AD-7CFD-5603-E4BD-78A54D76A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540EA-43EB-9B60-FDD2-8B75C5226984}"/>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80531772-9E98-C530-E344-E54C7D679AB6}"/>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788EA44-B2D0-E0EB-6F48-5DDD4EE6D424}"/>
              </a:ext>
            </a:extLst>
          </p:cNvPr>
          <p:cNvSpPr txBox="1"/>
          <p:nvPr/>
        </p:nvSpPr>
        <p:spPr>
          <a:xfrm>
            <a:off x="766763" y="1635075"/>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purpose of the Drone Code in the UK?​</a:t>
            </a:r>
          </a:p>
        </p:txBody>
      </p:sp>
      <p:grpSp>
        <p:nvGrpSpPr>
          <p:cNvPr id="7" name="Group 6">
            <a:extLst>
              <a:ext uri="{FF2B5EF4-FFF2-40B4-BE49-F238E27FC236}">
                <a16:creationId xmlns:a16="http://schemas.microsoft.com/office/drawing/2014/main" id="{EB3F73A3-7BB5-00E8-57D3-1CCA04860E09}"/>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7098A753-80B2-5497-1AC9-E3C7C10FC505}"/>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DBF3E944-D1CE-E6E4-2D75-1AF1151A66BF}"/>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03D46958-FD88-8421-490E-5B5A3FE13E5A}"/>
              </a:ext>
            </a:extLst>
          </p:cNvPr>
          <p:cNvSpPr txBox="1">
            <a:spLocks noChangeArrowheads="1"/>
          </p:cNvSpPr>
          <p:nvPr/>
        </p:nvSpPr>
        <p:spPr bwMode="auto">
          <a:xfrm>
            <a:off x="1683868" y="2778940"/>
            <a:ext cx="5903912"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regulate how drones are manufactured</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95CCE5A3-A448-C473-9880-4A054EA553E9}"/>
              </a:ext>
            </a:extLst>
          </p:cNvPr>
          <p:cNvSpPr txBox="1">
            <a:spLocks noChangeArrowheads="1"/>
          </p:cNvSpPr>
          <p:nvPr/>
        </p:nvSpPr>
        <p:spPr bwMode="auto">
          <a:xfrm>
            <a:off x="1687212" y="3824632"/>
            <a:ext cx="581518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prevent all drone flights in urban areas</a:t>
            </a:r>
          </a:p>
        </p:txBody>
      </p:sp>
      <p:sp>
        <p:nvSpPr>
          <p:cNvPr id="15" name="TextBox 10">
            <a:extLst>
              <a:ext uri="{FF2B5EF4-FFF2-40B4-BE49-F238E27FC236}">
                <a16:creationId xmlns:a16="http://schemas.microsoft.com/office/drawing/2014/main" id="{5558059F-0B30-DBEC-0D20-AC4D64E8458F}"/>
              </a:ext>
            </a:extLst>
          </p:cNvPr>
          <p:cNvSpPr txBox="1">
            <a:spLocks noChangeArrowheads="1"/>
          </p:cNvSpPr>
          <p:nvPr/>
        </p:nvSpPr>
        <p:spPr bwMode="auto">
          <a:xfrm>
            <a:off x="1683868" y="4700444"/>
            <a:ext cx="56097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a:cs typeface="Arial"/>
                <a:sym typeface="Arial Bold" pitchFamily="34" charset="0"/>
              </a:rPr>
              <a:t>To provide safety and legal guidelines for drone operators</a:t>
            </a:r>
            <a:endParaRPr kumimoji="0" lang="en-US" altLang="en-US" sz="2200" b="1" i="0" u="none" strike="noStrike" kern="1200" cap="none" spc="0" normalizeH="0" baseline="0" noProof="0" dirty="0">
              <a:ln>
                <a:noFill/>
              </a:ln>
              <a:solidFill>
                <a:srgbClr val="000000"/>
              </a:solidFill>
              <a:effectLst/>
              <a:uLnTx/>
              <a:uFillTx/>
              <a:latin typeface="Arial"/>
              <a:cs typeface="Arial"/>
              <a:sym typeface="Arial Bold" pitchFamily="34" charset="0"/>
            </a:endParaRPr>
          </a:p>
        </p:txBody>
      </p:sp>
      <p:grpSp>
        <p:nvGrpSpPr>
          <p:cNvPr id="22" name="Group 21">
            <a:extLst>
              <a:ext uri="{FF2B5EF4-FFF2-40B4-BE49-F238E27FC236}">
                <a16:creationId xmlns:a16="http://schemas.microsoft.com/office/drawing/2014/main" id="{E6E20BF3-7F62-8946-85F8-0998D8151F1F}"/>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A0341506-5DAA-5B1C-A206-B88C883A0E59}"/>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C4CC8E29-64D3-47AB-6788-715565157CE7}"/>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FBED8C70-E3A0-0D4B-7B54-D479621B237E}"/>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D2BB728E-D18D-A579-3121-B11643A6C69C}"/>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0902A817-F0E8-9ADF-A789-F5C99D78767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70844DBA-1F49-324B-9ABC-357931BEE3A3}"/>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6ED824FD-39A6-D946-FF58-9E348DD4D587}"/>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BA1CAA65-46BC-DD2B-92B1-A51C6C8C89D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09188A53-7D9E-B3B9-5D22-5CAA54C5C756}"/>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3C6C5148-E3E4-933B-8363-940721DEFC12}"/>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D7812AE1-F5FA-77DE-F69D-804B384FA89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41130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70597-C61D-8A3C-E800-CE88216DD2E2}"/>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FBC30E2A-80A3-C409-B128-F7FE246AD5DB}"/>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DB5561A-EF36-B40E-2F86-0E351A5BAAFA}"/>
              </a:ext>
            </a:extLst>
          </p:cNvPr>
          <p:cNvSpPr/>
          <p:nvPr/>
        </p:nvSpPr>
        <p:spPr>
          <a:xfrm flipH="1">
            <a:off x="-2646947" y="231597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4C73F1E-88BB-6C3C-8C23-6B562A030879}"/>
              </a:ext>
            </a:extLst>
          </p:cNvPr>
          <p:cNvSpPr txBox="1"/>
          <p:nvPr/>
        </p:nvSpPr>
        <p:spPr>
          <a:xfrm>
            <a:off x="570528" y="1859340"/>
            <a:ext cx="884297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a:latin typeface="Arial" panose="020B0604020202020204" pitchFamily="34" charset="0"/>
                <a:cs typeface="Arial" panose="020B0604020202020204" pitchFamily="34" charset="0"/>
              </a:rPr>
              <a:t>Understand current and potential threats involving drones and low airspaces</a:t>
            </a:r>
            <a:endParaRPr kumimoji="0" lang="en-GB"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Rounded Corners 27">
            <a:extLst>
              <a:ext uri="{FF2B5EF4-FFF2-40B4-BE49-F238E27FC236}">
                <a16:creationId xmlns:a16="http://schemas.microsoft.com/office/drawing/2014/main" id="{C2B79ECA-2098-2348-DF7D-7DB63B65ACE5}"/>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5</a:t>
            </a:r>
          </a:p>
        </p:txBody>
      </p:sp>
      <p:sp>
        <p:nvSpPr>
          <p:cNvPr id="21" name="Slide Number Placeholder 5">
            <a:extLst>
              <a:ext uri="{FF2B5EF4-FFF2-40B4-BE49-F238E27FC236}">
                <a16:creationId xmlns:a16="http://schemas.microsoft.com/office/drawing/2014/main" id="{A17F5669-7362-92B2-2741-C0818CC05D2E}"/>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A728A9BD-7D73-6B99-407A-13D647694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9" name="Graphic 8" descr="Quadcopter with solid fill">
            <a:extLst>
              <a:ext uri="{FF2B5EF4-FFF2-40B4-BE49-F238E27FC236}">
                <a16:creationId xmlns:a16="http://schemas.microsoft.com/office/drawing/2014/main" id="{CF32C47E-A707-1789-13BC-E5C4E5375C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26" y="3455675"/>
            <a:ext cx="4121799" cy="4121799"/>
          </a:xfrm>
          <a:prstGeom prst="rect">
            <a:avLst/>
          </a:prstGeom>
        </p:spPr>
      </p:pic>
      <p:grpSp>
        <p:nvGrpSpPr>
          <p:cNvPr id="5" name="Group 4">
            <a:extLst>
              <a:ext uri="{FF2B5EF4-FFF2-40B4-BE49-F238E27FC236}">
                <a16:creationId xmlns:a16="http://schemas.microsoft.com/office/drawing/2014/main" id="{66F91C84-E3F0-A7B9-0C97-50032E5A5D63}"/>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41E10DA4-7E43-FD74-6FFB-225CAB8970AD}"/>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5968A2A4-80AF-F108-6848-5FE69370CC9E}"/>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0" name="Rounded Rectangle 40">
            <a:hlinkClick r:id="rId6" action="ppaction://hlinksldjump"/>
            <a:extLst>
              <a:ext uri="{FF2B5EF4-FFF2-40B4-BE49-F238E27FC236}">
                <a16:creationId xmlns:a16="http://schemas.microsoft.com/office/drawing/2014/main" id="{E4BADBBD-50E8-611E-4C3B-65AD4F879AA4}"/>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EAEB9EE-150D-18B0-5620-19FD820EEADA}"/>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E1ECBA15-2D1E-2584-3CE2-9C29A756A706}"/>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CB0F79D4-A145-0275-CC29-C783FF226A37}"/>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 action="ppaction://noaction"/>
            <a:extLst>
              <a:ext uri="{FF2B5EF4-FFF2-40B4-BE49-F238E27FC236}">
                <a16:creationId xmlns:a16="http://schemas.microsoft.com/office/drawing/2014/main" id="{63850D58-F8DE-C61D-8408-0390800A70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266277"/>
            <a:ext cx="239965" cy="239966"/>
          </a:xfrm>
          <a:prstGeom prst="rect">
            <a:avLst/>
          </a:prstGeom>
        </p:spPr>
      </p:pic>
    </p:spTree>
    <p:extLst>
      <p:ext uri="{BB962C8B-B14F-4D97-AF65-F5344CB8AC3E}">
        <p14:creationId xmlns:p14="http://schemas.microsoft.com/office/powerpoint/2010/main" val="400007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D677-2CF5-3FD6-3D9C-54CE8A484282}"/>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D525822A-7DC4-5A53-4230-D61D194AB506}"/>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1A726E9C-C8C3-654B-43AB-5A0C8636F159}"/>
              </a:ext>
            </a:extLst>
          </p:cNvPr>
          <p:cNvSpPr/>
          <p:nvPr/>
        </p:nvSpPr>
        <p:spPr>
          <a:xfrm flipH="1">
            <a:off x="-2646947" y="221972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EC9672A-DBE3-0D8B-974F-A00621B73C0F}"/>
              </a:ext>
            </a:extLst>
          </p:cNvPr>
          <p:cNvSpPr txBox="1"/>
          <p:nvPr/>
        </p:nvSpPr>
        <p:spPr>
          <a:xfrm>
            <a:off x="570529" y="1859340"/>
            <a:ext cx="7810073" cy="1569660"/>
          </a:xfrm>
          <a:prstGeom prst="rect">
            <a:avLst/>
          </a:prstGeom>
          <a:noFill/>
        </p:spPr>
        <p:txBody>
          <a:bodyPr wrap="square" rtlCol="0">
            <a:spAutoFit/>
          </a:bodyPr>
          <a:lstStyle/>
          <a:p>
            <a:r>
              <a:rPr lang="en-GB" sz="4800" b="1">
                <a:latin typeface="Arial" panose="020B0604020202020204" pitchFamily="34" charset="0"/>
                <a:cs typeface="Arial" panose="020B0604020202020204" pitchFamily="34" charset="0"/>
              </a:rPr>
              <a:t>Understand the </a:t>
            </a:r>
          </a:p>
          <a:p>
            <a:r>
              <a:rPr lang="en-GB" sz="4800" b="1">
                <a:latin typeface="Arial" panose="020B0604020202020204" pitchFamily="34" charset="0"/>
                <a:cs typeface="Arial" panose="020B0604020202020204" pitchFamily="34" charset="0"/>
              </a:rPr>
              <a:t>Drone Code </a:t>
            </a:r>
          </a:p>
        </p:txBody>
      </p:sp>
      <p:sp>
        <p:nvSpPr>
          <p:cNvPr id="28" name="Rectangle: Rounded Corners 27">
            <a:extLst>
              <a:ext uri="{FF2B5EF4-FFF2-40B4-BE49-F238E27FC236}">
                <a16:creationId xmlns:a16="http://schemas.microsoft.com/office/drawing/2014/main" id="{438090E2-7DD8-AE45-0EED-612EF78E384F}"/>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a:latin typeface="Arial" panose="020B0604020202020204" pitchFamily="34" charset="0"/>
                <a:cs typeface="Arial" panose="020B0604020202020204" pitchFamily="34" charset="0"/>
              </a:rPr>
              <a:t>		</a:t>
            </a:r>
            <a:r>
              <a:rPr lang="en-GB" sz="2400" b="1">
                <a:solidFill>
                  <a:schemeClr val="bg1"/>
                </a:solidFill>
                <a:latin typeface="Arial" panose="020B0604020202020204" pitchFamily="34" charset="0"/>
                <a:cs typeface="Arial" panose="020B0604020202020204" pitchFamily="34" charset="0"/>
              </a:rPr>
              <a:t>Module 1</a:t>
            </a:r>
          </a:p>
        </p:txBody>
      </p:sp>
      <p:sp>
        <p:nvSpPr>
          <p:cNvPr id="21" name="Slide Number Placeholder 5">
            <a:extLst>
              <a:ext uri="{FF2B5EF4-FFF2-40B4-BE49-F238E27FC236}">
                <a16:creationId xmlns:a16="http://schemas.microsoft.com/office/drawing/2014/main" id="{95D8D643-79D3-ADF0-427B-C794E84DC55A}"/>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5</a:t>
            </a:fld>
            <a:endParaRPr lang="en-GB" sz="160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E1FE75B7-421F-3209-9972-5A8797C05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8" name="Graphic 7" descr="Quadcopter with solid fill">
            <a:extLst>
              <a:ext uri="{FF2B5EF4-FFF2-40B4-BE49-F238E27FC236}">
                <a16:creationId xmlns:a16="http://schemas.microsoft.com/office/drawing/2014/main" id="{F51CE9A7-FC70-7A05-1FBD-C1A2C5E0A1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26" y="3359425"/>
            <a:ext cx="4121799" cy="4121799"/>
          </a:xfrm>
          <a:prstGeom prst="rect">
            <a:avLst/>
          </a:prstGeom>
        </p:spPr>
      </p:pic>
      <p:grpSp>
        <p:nvGrpSpPr>
          <p:cNvPr id="5" name="Group 4">
            <a:extLst>
              <a:ext uri="{FF2B5EF4-FFF2-40B4-BE49-F238E27FC236}">
                <a16:creationId xmlns:a16="http://schemas.microsoft.com/office/drawing/2014/main" id="{21B0B62D-E406-8374-98D6-5253FF78EC0C}"/>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1EFC8480-8DB5-1CE6-2116-A4A77C6B1E5C}"/>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8" descr="End with solid fill">
              <a:hlinkClick r:id="" action="ppaction://hlinkshowjump?jump=previousslide"/>
              <a:extLst>
                <a:ext uri="{FF2B5EF4-FFF2-40B4-BE49-F238E27FC236}">
                  <a16:creationId xmlns:a16="http://schemas.microsoft.com/office/drawing/2014/main" id="{A9585712-128E-5990-98E9-3025D1093D9C}"/>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0" name="Rounded Rectangle 40">
            <a:hlinkClick r:id="rId6" action="ppaction://hlinksldjump"/>
            <a:extLst>
              <a:ext uri="{FF2B5EF4-FFF2-40B4-BE49-F238E27FC236}">
                <a16:creationId xmlns:a16="http://schemas.microsoft.com/office/drawing/2014/main" id="{11B70397-C46A-707F-3C77-8307F8696A81}"/>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1585CE-82E7-BF6F-62EC-3027193FF6C6}"/>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60E97B46-4EC5-C2C7-22CA-D1FD714BEDCC}"/>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E409634A-F921-A577-CB6D-AD9772F402A9}"/>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 action="ppaction://noaction"/>
            <a:extLst>
              <a:ext uri="{FF2B5EF4-FFF2-40B4-BE49-F238E27FC236}">
                <a16:creationId xmlns:a16="http://schemas.microsoft.com/office/drawing/2014/main" id="{46F311EE-D2C3-70DD-26B6-281D307F57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266277"/>
            <a:ext cx="239965" cy="239966"/>
          </a:xfrm>
          <a:prstGeom prst="rect">
            <a:avLst/>
          </a:prstGeom>
        </p:spPr>
      </p:pic>
    </p:spTree>
    <p:extLst>
      <p:ext uri="{BB962C8B-B14F-4D97-AF65-F5344CB8AC3E}">
        <p14:creationId xmlns:p14="http://schemas.microsoft.com/office/powerpoint/2010/main" val="661422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C8BEECF-C7E1-0ADF-3805-DF20A503CD67}"/>
              </a:ext>
            </a:extLst>
          </p:cNvPr>
          <p:cNvSpPr/>
          <p:nvPr/>
        </p:nvSpPr>
        <p:spPr>
          <a:xfrm>
            <a:off x="-502191" y="1255125"/>
            <a:ext cx="13564997" cy="1111017"/>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F2C69F0A-9B40-8C59-ACDB-8496B1BA1D9B}"/>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Different threats posed by drones</a:t>
            </a:r>
          </a:p>
        </p:txBody>
      </p:sp>
      <p:sp>
        <p:nvSpPr>
          <p:cNvPr id="3" name="Content Placeholder 2">
            <a:extLst>
              <a:ext uri="{FF2B5EF4-FFF2-40B4-BE49-F238E27FC236}">
                <a16:creationId xmlns:a16="http://schemas.microsoft.com/office/drawing/2014/main" id="{4A976E9D-B707-9C8F-9050-B30B6839BE71}"/>
              </a:ext>
            </a:extLst>
          </p:cNvPr>
          <p:cNvSpPr>
            <a:spLocks noGrp="1"/>
          </p:cNvSpPr>
          <p:nvPr>
            <p:ph idx="1"/>
          </p:nvPr>
        </p:nvSpPr>
        <p:spPr>
          <a:xfrm>
            <a:off x="838200" y="1488741"/>
            <a:ext cx="10515600" cy="4351338"/>
          </a:xfrm>
        </p:spPr>
        <p:txBody>
          <a:bodyPr>
            <a:normAutofit/>
          </a:bodyPr>
          <a:lstStyle/>
          <a:p>
            <a:pPr marL="0" indent="0">
              <a:buNone/>
            </a:pPr>
            <a:r>
              <a:rPr lang="en-GB" sz="2200" dirty="0">
                <a:latin typeface="Arial" panose="020B0604020202020204" pitchFamily="34" charset="0"/>
                <a:cs typeface="Arial" panose="020B0604020202020204" pitchFamily="34" charset="0"/>
              </a:rPr>
              <a:t>Drones can be used for many legitimate purposes, but they also pose risks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in various environments </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Key threats associated with drones in low airspace include:</a:t>
            </a:r>
          </a:p>
          <a:p>
            <a:r>
              <a:rPr lang="en-GB" sz="2200" dirty="0">
                <a:latin typeface="Arial" panose="020B0604020202020204" pitchFamily="34" charset="0"/>
                <a:cs typeface="Arial" panose="020B0604020202020204" pitchFamily="34" charset="0"/>
              </a:rPr>
              <a:t>danger to crewed and uncrewed aircraft </a:t>
            </a:r>
            <a:r>
              <a:rPr lang="en-GB" sz="2200" b="0" dirty="0">
                <a:latin typeface="Arial" panose="020B0604020202020204" pitchFamily="34" charset="0"/>
                <a:cs typeface="Arial" panose="020B0604020202020204" pitchFamily="34" charset="0"/>
              </a:rPr>
              <a:t>– risk of collisions in controlled airspace</a:t>
            </a:r>
          </a:p>
          <a:p>
            <a:r>
              <a:rPr lang="en-GB" sz="2200" dirty="0">
                <a:latin typeface="Arial" panose="020B0604020202020204" pitchFamily="34" charset="0"/>
                <a:cs typeface="Arial" panose="020B0604020202020204" pitchFamily="34" charset="0"/>
              </a:rPr>
              <a:t>stadiums and large crowds </a:t>
            </a:r>
            <a:r>
              <a:rPr lang="en-GB" sz="2200" b="0" dirty="0">
                <a:latin typeface="Arial" panose="020B0604020202020204" pitchFamily="34" charset="0"/>
                <a:cs typeface="Arial" panose="020B0604020202020204" pitchFamily="34" charset="0"/>
              </a:rPr>
              <a:t>– potential for attacks, disruptions or surveillance</a:t>
            </a:r>
          </a:p>
          <a:p>
            <a:r>
              <a:rPr lang="en-GB" sz="2200" dirty="0">
                <a:latin typeface="Arial" panose="020B0604020202020204" pitchFamily="34" charset="0"/>
                <a:cs typeface="Arial" panose="020B0604020202020204" pitchFamily="34" charset="0"/>
              </a:rPr>
              <a:t>airports</a:t>
            </a:r>
            <a:r>
              <a:rPr lang="en-GB" sz="2200" b="0" dirty="0">
                <a:latin typeface="Arial" panose="020B0604020202020204" pitchFamily="34" charset="0"/>
                <a:cs typeface="Arial" panose="020B0604020202020204" pitchFamily="34" charset="0"/>
              </a:rPr>
              <a:t> – unauthorised drones can cause flight delays and safety hazards</a:t>
            </a:r>
          </a:p>
          <a:p>
            <a:r>
              <a:rPr lang="en-GB" sz="2200" dirty="0">
                <a:latin typeface="Arial" panose="020B0604020202020204" pitchFamily="34" charset="0"/>
                <a:cs typeface="Arial" panose="020B0604020202020204" pitchFamily="34" charset="0"/>
              </a:rPr>
              <a:t>contraband delivery to prisons </a:t>
            </a:r>
            <a:r>
              <a:rPr lang="en-GB" sz="2200" b="0" dirty="0">
                <a:latin typeface="Arial" panose="020B0604020202020204" pitchFamily="34" charset="0"/>
                <a:cs typeface="Arial" panose="020B0604020202020204" pitchFamily="34" charset="0"/>
              </a:rPr>
              <a:t>– used for smuggling drugs, weapons or mobile devices.</a:t>
            </a:r>
          </a:p>
          <a:p>
            <a:endParaRPr lang="en-GB" dirty="0"/>
          </a:p>
          <a:p>
            <a:endParaRPr lang="en-GB" dirty="0"/>
          </a:p>
        </p:txBody>
      </p:sp>
    </p:spTree>
    <p:extLst>
      <p:ext uri="{BB962C8B-B14F-4D97-AF65-F5344CB8AC3E}">
        <p14:creationId xmlns:p14="http://schemas.microsoft.com/office/powerpoint/2010/main" val="1058039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EFFB16E-1744-7DAF-0643-EE60E7D2AD6D}"/>
              </a:ext>
            </a:extLst>
          </p:cNvPr>
          <p:cNvSpPr/>
          <p:nvPr/>
        </p:nvSpPr>
        <p:spPr>
          <a:xfrm>
            <a:off x="-502191" y="1440530"/>
            <a:ext cx="13564997" cy="4351338"/>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971546AA-42E8-BBDE-E5DD-F5ECFFF8C78E}"/>
              </a:ext>
            </a:extLst>
          </p:cNvPr>
          <p:cNvSpPr>
            <a:spLocks noGrp="1"/>
          </p:cNvSpPr>
          <p:nvPr>
            <p:ph type="title"/>
          </p:nvPr>
        </p:nvSpPr>
        <p:spPr/>
        <p:txBody>
          <a:bodyPr>
            <a:normAutofit/>
          </a:bodyPr>
          <a:lstStyle/>
          <a:p>
            <a:r>
              <a:rPr lang="en-GB" sz="4000" b="1">
                <a:latin typeface="Arial"/>
                <a:cs typeface="Arial"/>
              </a:rPr>
              <a:t>Different threats posed by drones (cont.)</a:t>
            </a:r>
          </a:p>
        </p:txBody>
      </p:sp>
      <p:sp>
        <p:nvSpPr>
          <p:cNvPr id="3" name="Content Placeholder 2">
            <a:extLst>
              <a:ext uri="{FF2B5EF4-FFF2-40B4-BE49-F238E27FC236}">
                <a16:creationId xmlns:a16="http://schemas.microsoft.com/office/drawing/2014/main" id="{CDC14479-AC11-46B5-8257-E31F78B23CF1}"/>
              </a:ext>
            </a:extLst>
          </p:cNvPr>
          <p:cNvSpPr>
            <a:spLocks noGrp="1"/>
          </p:cNvSpPr>
          <p:nvPr>
            <p:ph idx="1"/>
          </p:nvPr>
        </p:nvSpPr>
        <p:spPr>
          <a:xfrm>
            <a:off x="838200" y="1825625"/>
            <a:ext cx="8738937" cy="4351338"/>
          </a:xfrm>
        </p:spPr>
        <p:txBody>
          <a:bodyPr/>
          <a:lstStyle/>
          <a:p>
            <a:r>
              <a:rPr lang="en-GB" sz="2200" b="1">
                <a:solidFill>
                  <a:schemeClr val="bg1"/>
                </a:solidFill>
                <a:latin typeface="Arial" panose="020B0604020202020204" pitchFamily="34" charset="0"/>
                <a:cs typeface="Arial" panose="020B0604020202020204" pitchFamily="34" charset="0"/>
              </a:rPr>
              <a:t>surveilling security routines </a:t>
            </a:r>
            <a:r>
              <a:rPr lang="en-GB" sz="2200" b="0">
                <a:solidFill>
                  <a:schemeClr val="bg1"/>
                </a:solidFill>
                <a:latin typeface="Arial" panose="020B0604020202020204" pitchFamily="34" charset="0"/>
                <a:cs typeface="Arial" panose="020B0604020202020204" pitchFamily="34" charset="0"/>
              </a:rPr>
              <a:t>– can be used to map security patterns for illegal activities</a:t>
            </a:r>
          </a:p>
          <a:p>
            <a:r>
              <a:rPr lang="en-GB" sz="2200" b="1">
                <a:solidFill>
                  <a:schemeClr val="bg1"/>
                </a:solidFill>
                <a:latin typeface="Arial" panose="020B0604020202020204" pitchFamily="34" charset="0"/>
                <a:cs typeface="Arial" panose="020B0604020202020204" pitchFamily="34" charset="0"/>
              </a:rPr>
              <a:t>corporate espionage </a:t>
            </a:r>
            <a:r>
              <a:rPr lang="en-GB" sz="2200" b="0">
                <a:solidFill>
                  <a:schemeClr val="bg1"/>
                </a:solidFill>
                <a:latin typeface="Arial" panose="020B0604020202020204" pitchFamily="34" charset="0"/>
                <a:cs typeface="Arial" panose="020B0604020202020204" pitchFamily="34" charset="0"/>
              </a:rPr>
              <a:t>– drones may steal trade secrets or conduct unauthorised surveillance</a:t>
            </a:r>
          </a:p>
          <a:p>
            <a:r>
              <a:rPr lang="en-GB" sz="2200" b="1">
                <a:solidFill>
                  <a:schemeClr val="bg1"/>
                </a:solidFill>
                <a:latin typeface="Arial" panose="020B0604020202020204" pitchFamily="34" charset="0"/>
                <a:cs typeface="Arial" panose="020B0604020202020204" pitchFamily="34" charset="0"/>
              </a:rPr>
              <a:t>hacking</a:t>
            </a:r>
            <a:r>
              <a:rPr lang="en-GB" sz="2200">
                <a:solidFill>
                  <a:schemeClr val="bg1"/>
                </a:solidFill>
                <a:latin typeface="Arial" panose="020B0604020202020204" pitchFamily="34" charset="0"/>
                <a:cs typeface="Arial" panose="020B0604020202020204" pitchFamily="34" charset="0"/>
              </a:rPr>
              <a:t> </a:t>
            </a:r>
            <a:r>
              <a:rPr lang="en-GB" sz="2200" b="0">
                <a:solidFill>
                  <a:schemeClr val="bg1"/>
                </a:solidFill>
                <a:latin typeface="Arial" panose="020B0604020202020204" pitchFamily="34" charset="0"/>
                <a:cs typeface="Arial" panose="020B0604020202020204" pitchFamily="34" charset="0"/>
              </a:rPr>
              <a:t>– used to intercept communications or gain access to networks</a:t>
            </a:r>
          </a:p>
          <a:p>
            <a:r>
              <a:rPr lang="en-GB" sz="2200" b="1">
                <a:solidFill>
                  <a:schemeClr val="bg1"/>
                </a:solidFill>
                <a:latin typeface="Arial" panose="020B0604020202020204" pitchFamily="34" charset="0"/>
                <a:cs typeface="Arial" panose="020B0604020202020204" pitchFamily="34" charset="0"/>
              </a:rPr>
              <a:t>terrorism</a:t>
            </a:r>
            <a:r>
              <a:rPr lang="en-GB" sz="2200">
                <a:solidFill>
                  <a:schemeClr val="bg1"/>
                </a:solidFill>
                <a:latin typeface="Arial" panose="020B0604020202020204" pitchFamily="34" charset="0"/>
                <a:cs typeface="Arial" panose="020B0604020202020204" pitchFamily="34" charset="0"/>
              </a:rPr>
              <a:t> </a:t>
            </a:r>
            <a:r>
              <a:rPr lang="en-GB" sz="2200" b="0">
                <a:solidFill>
                  <a:schemeClr val="bg1"/>
                </a:solidFill>
                <a:latin typeface="Arial" panose="020B0604020202020204" pitchFamily="34" charset="0"/>
                <a:cs typeface="Arial" panose="020B0604020202020204" pitchFamily="34" charset="0"/>
              </a:rPr>
              <a:t>– potential tool for targeted attacks or intelligence gathering</a:t>
            </a:r>
          </a:p>
          <a:p>
            <a:r>
              <a:rPr lang="en-GB" sz="2200" b="1">
                <a:solidFill>
                  <a:schemeClr val="bg1"/>
                </a:solidFill>
                <a:latin typeface="Arial" panose="020B0604020202020204" pitchFamily="34" charset="0"/>
                <a:cs typeface="Arial" panose="020B0604020202020204" pitchFamily="34" charset="0"/>
              </a:rPr>
              <a:t>delivering a dangerous payload </a:t>
            </a:r>
            <a:r>
              <a:rPr lang="en-GB" sz="2200" b="0">
                <a:solidFill>
                  <a:schemeClr val="bg1"/>
                </a:solidFill>
                <a:latin typeface="Arial" panose="020B0604020202020204" pitchFamily="34" charset="0"/>
                <a:cs typeface="Arial" panose="020B0604020202020204" pitchFamily="34" charset="0"/>
              </a:rPr>
              <a:t>– may carry explosives, hazardous chemicals or biological threats.</a:t>
            </a:r>
          </a:p>
          <a:p>
            <a:endParaRPr lang="en-GB">
              <a:solidFill>
                <a:schemeClr val="bg1"/>
              </a:solidFill>
            </a:endParaRPr>
          </a:p>
        </p:txBody>
      </p:sp>
      <p:pic>
        <p:nvPicPr>
          <p:cNvPr id="5" name="Picture 4" descr="A black background with white icons&#10;&#10;AI-generated content may be incorrect.">
            <a:extLst>
              <a:ext uri="{FF2B5EF4-FFF2-40B4-BE49-F238E27FC236}">
                <a16:creationId xmlns:a16="http://schemas.microsoft.com/office/drawing/2014/main" id="{F1D59028-30C3-1FFC-10DC-FF610AF0DCAA}"/>
              </a:ext>
            </a:extLst>
          </p:cNvPr>
          <p:cNvPicPr>
            <a:picLocks noChangeAspect="1"/>
          </p:cNvPicPr>
          <p:nvPr/>
        </p:nvPicPr>
        <p:blipFill>
          <a:blip r:embed="rId3">
            <a:extLst>
              <a:ext uri="{28A0092B-C50C-407E-A947-70E740481C1C}">
                <a14:useLocalDpi xmlns:a14="http://schemas.microsoft.com/office/drawing/2010/main" val="0"/>
              </a:ext>
            </a:extLst>
          </a:blip>
          <a:srcRect l="90000" t="38156" b="38714"/>
          <a:stretch/>
        </p:blipFill>
        <p:spPr>
          <a:xfrm rot="1845238">
            <a:off x="7461148" y="1204623"/>
            <a:ext cx="6597610" cy="4136164"/>
          </a:xfrm>
          <a:prstGeom prst="rect">
            <a:avLst/>
          </a:prstGeom>
        </p:spPr>
      </p:pic>
    </p:spTree>
    <p:extLst>
      <p:ext uri="{BB962C8B-B14F-4D97-AF65-F5344CB8AC3E}">
        <p14:creationId xmlns:p14="http://schemas.microsoft.com/office/powerpoint/2010/main" val="2109753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B29495-AEF0-E968-F5A7-3933E5B92766}"/>
              </a:ext>
            </a:extLst>
          </p:cNvPr>
          <p:cNvSpPr/>
          <p:nvPr/>
        </p:nvSpPr>
        <p:spPr>
          <a:xfrm>
            <a:off x="-502191" y="1607419"/>
            <a:ext cx="13564997" cy="758723"/>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6A449294-B6C6-6FD1-1755-B71D7CB63CA5}"/>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Impact of low airspace threats on safety and security</a:t>
            </a:r>
          </a:p>
        </p:txBody>
      </p:sp>
      <p:sp>
        <p:nvSpPr>
          <p:cNvPr id="3" name="Content Placeholder 2">
            <a:extLst>
              <a:ext uri="{FF2B5EF4-FFF2-40B4-BE49-F238E27FC236}">
                <a16:creationId xmlns:a16="http://schemas.microsoft.com/office/drawing/2014/main" id="{4F2B6B6E-9877-69BA-0A41-3ADFF1CC756A}"/>
              </a:ext>
            </a:extLst>
          </p:cNvPr>
          <p:cNvSpPr>
            <a:spLocks noGrp="1"/>
          </p:cNvSpPr>
          <p:nvPr>
            <p:ph idx="1"/>
          </p:nvPr>
        </p:nvSpPr>
        <p:spPr/>
        <p:txBody>
          <a:bodyPr>
            <a:normAutofit lnSpcReduction="10000"/>
          </a:bodyPr>
          <a:lstStyle/>
          <a:p>
            <a:pPr marL="0" indent="0">
              <a:buNone/>
            </a:pPr>
            <a:r>
              <a:rPr lang="en-GB">
                <a:latin typeface="Arial" panose="020B0604020202020204" pitchFamily="34" charset="0"/>
                <a:cs typeface="Arial" panose="020B0604020202020204" pitchFamily="34" charset="0"/>
              </a:rPr>
              <a:t>Drones operating in low airspace can have serious consequences </a:t>
            </a:r>
          </a:p>
          <a:p>
            <a:pPr marL="0" indent="0">
              <a:buNone/>
            </a:pPr>
            <a:endParaRPr lang="en-GB">
              <a:latin typeface="Arial" panose="020B0604020202020204" pitchFamily="34" charset="0"/>
              <a:cs typeface="Arial" panose="020B0604020202020204" pitchFamily="34" charset="0"/>
            </a:endParaRPr>
          </a:p>
          <a:p>
            <a:pPr marL="0" indent="0">
              <a:buNone/>
            </a:pPr>
            <a:r>
              <a:rPr lang="en-GB" b="1">
                <a:latin typeface="Arial" panose="020B0604020202020204" pitchFamily="34" charset="0"/>
                <a:cs typeface="Arial" panose="020B0604020202020204" pitchFamily="34" charset="0"/>
              </a:rPr>
              <a:t>Threats impact public safety, security and regulations, threats may include:</a:t>
            </a:r>
          </a:p>
          <a:p>
            <a:r>
              <a:rPr lang="en-GB">
                <a:latin typeface="Arial" panose="020B0604020202020204" pitchFamily="34" charset="0"/>
                <a:cs typeface="Arial" panose="020B0604020202020204" pitchFamily="34" charset="0"/>
              </a:rPr>
              <a:t>collision hazards with manned aircraft </a:t>
            </a:r>
            <a:r>
              <a:rPr lang="en-GB" b="0">
                <a:latin typeface="Arial" panose="020B0604020202020204" pitchFamily="34" charset="0"/>
                <a:cs typeface="Arial" panose="020B0604020202020204" pitchFamily="34" charset="0"/>
              </a:rPr>
              <a:t>– risk of mid-air collisions and accidents</a:t>
            </a:r>
          </a:p>
          <a:p>
            <a:r>
              <a:rPr lang="en-GB">
                <a:latin typeface="Arial" panose="020B0604020202020204" pitchFamily="34" charset="0"/>
                <a:cs typeface="Arial" panose="020B0604020202020204" pitchFamily="34" charset="0"/>
              </a:rPr>
              <a:t>threats to public safety </a:t>
            </a:r>
            <a:r>
              <a:rPr lang="en-GB" b="0">
                <a:latin typeface="Arial" panose="020B0604020202020204" pitchFamily="34" charset="0"/>
                <a:cs typeface="Arial" panose="020B0604020202020204" pitchFamily="34" charset="0"/>
              </a:rPr>
              <a:t>– potential for injury or loss of life</a:t>
            </a:r>
          </a:p>
          <a:p>
            <a:r>
              <a:rPr lang="en-GB">
                <a:latin typeface="Arial" panose="020B0604020202020204" pitchFamily="34" charset="0"/>
                <a:cs typeface="Arial" panose="020B0604020202020204" pitchFamily="34" charset="0"/>
              </a:rPr>
              <a:t>compromising security </a:t>
            </a:r>
            <a:r>
              <a:rPr lang="en-GB" b="0">
                <a:latin typeface="Arial" panose="020B0604020202020204" pitchFamily="34" charset="0"/>
                <a:cs typeface="Arial" panose="020B0604020202020204" pitchFamily="34" charset="0"/>
              </a:rPr>
              <a:t>– unauthorised drones can bypass security measures</a:t>
            </a:r>
          </a:p>
          <a:p>
            <a:r>
              <a:rPr lang="en-GB">
                <a:latin typeface="Arial" panose="020B0604020202020204" pitchFamily="34" charset="0"/>
                <a:cs typeface="Arial" panose="020B0604020202020204" pitchFamily="34" charset="0"/>
              </a:rPr>
              <a:t>public anxiety </a:t>
            </a:r>
            <a:r>
              <a:rPr lang="en-GB" b="0">
                <a:latin typeface="Arial" panose="020B0604020202020204" pitchFamily="34" charset="0"/>
                <a:cs typeface="Arial" panose="020B0604020202020204" pitchFamily="34" charset="0"/>
              </a:rPr>
              <a:t>– fear of unknown drone activity in restricted areas</a:t>
            </a:r>
          </a:p>
          <a:p>
            <a:r>
              <a:rPr lang="en-GB">
                <a:latin typeface="Arial" panose="020B0604020202020204" pitchFamily="34" charset="0"/>
                <a:cs typeface="Arial" panose="020B0604020202020204" pitchFamily="34" charset="0"/>
              </a:rPr>
              <a:t>legal and regulatory challenges </a:t>
            </a:r>
            <a:r>
              <a:rPr lang="en-GB" b="0">
                <a:latin typeface="Arial" panose="020B0604020202020204" pitchFamily="34" charset="0"/>
                <a:cs typeface="Arial" panose="020B0604020202020204" pitchFamily="34" charset="0"/>
              </a:rPr>
              <a:t>– difficulty in enforcing drone laws and prosecution</a:t>
            </a:r>
          </a:p>
          <a:p>
            <a:r>
              <a:rPr lang="en-GB">
                <a:latin typeface="Arial" panose="020B0604020202020204" pitchFamily="34" charset="0"/>
                <a:cs typeface="Arial" panose="020B0604020202020204" pitchFamily="34" charset="0"/>
              </a:rPr>
              <a:t>challenges in counter-drone measures </a:t>
            </a:r>
            <a:r>
              <a:rPr lang="en-GB" b="0">
                <a:latin typeface="Arial" panose="020B0604020202020204" pitchFamily="34" charset="0"/>
                <a:cs typeface="Arial" panose="020B0604020202020204" pitchFamily="34" charset="0"/>
              </a:rPr>
              <a:t>– evolving threats require advanced mitigation strategies.</a:t>
            </a:r>
          </a:p>
          <a:p>
            <a:endParaRPr lang="en-GB"/>
          </a:p>
        </p:txBody>
      </p:sp>
    </p:spTree>
    <p:extLst>
      <p:ext uri="{BB962C8B-B14F-4D97-AF65-F5344CB8AC3E}">
        <p14:creationId xmlns:p14="http://schemas.microsoft.com/office/powerpoint/2010/main" val="984572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45EB00-E305-0D88-FFDB-D2EEA254D3E9}"/>
              </a:ext>
            </a:extLst>
          </p:cNvPr>
          <p:cNvSpPr/>
          <p:nvPr/>
        </p:nvSpPr>
        <p:spPr>
          <a:xfrm>
            <a:off x="-502191" y="1607419"/>
            <a:ext cx="13564997" cy="1078029"/>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A0541D58-04A7-F9DE-3587-5DF95DCA0274}"/>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Signs of unauthorised or suspicious drone activity</a:t>
            </a:r>
          </a:p>
        </p:txBody>
      </p:sp>
      <p:sp>
        <p:nvSpPr>
          <p:cNvPr id="3" name="Content Placeholder 2">
            <a:extLst>
              <a:ext uri="{FF2B5EF4-FFF2-40B4-BE49-F238E27FC236}">
                <a16:creationId xmlns:a16="http://schemas.microsoft.com/office/drawing/2014/main" id="{91479495-6817-750A-0EA9-44D491036177}"/>
              </a:ext>
            </a:extLst>
          </p:cNvPr>
          <p:cNvSpPr>
            <a:spLocks noGrp="1"/>
          </p:cNvSpPr>
          <p:nvPr>
            <p:ph idx="1"/>
          </p:nvPr>
        </p:nvSpPr>
        <p:spPr/>
        <p:txBody>
          <a:bodyPr vert="horz" lIns="91440" tIns="45720" rIns="91440" bIns="45720" rtlCol="0" anchor="t">
            <a:noAutofit/>
          </a:bodyPr>
          <a:lstStyle/>
          <a:p>
            <a:pPr marL="0" indent="0">
              <a:buNone/>
            </a:pPr>
            <a:r>
              <a:rPr lang="en-GB" dirty="0">
                <a:latin typeface="Arial" panose="020B0604020202020204" pitchFamily="34" charset="0"/>
                <a:cs typeface="Arial" panose="020B0604020202020204" pitchFamily="34" charset="0"/>
              </a:rPr>
              <a:t>Recognising the warning signs of unauthorised drone activity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is key to preventing security threats </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Indicators that a drone may be operating illegally include: </a:t>
            </a:r>
          </a:p>
          <a:p>
            <a:r>
              <a:rPr lang="en-GB" sz="2200" b="1" dirty="0">
                <a:latin typeface="Arial" panose="020B0604020202020204" pitchFamily="34" charset="0"/>
                <a:cs typeface="Arial" panose="020B0604020202020204" pitchFamily="34" charset="0"/>
              </a:rPr>
              <a:t>unfamiliar drone presence </a:t>
            </a:r>
            <a:r>
              <a:rPr lang="en-GB" sz="2200" b="0" dirty="0">
                <a:latin typeface="Arial" panose="020B0604020202020204" pitchFamily="34" charset="0"/>
                <a:cs typeface="Arial" panose="020B0604020202020204" pitchFamily="34" charset="0"/>
              </a:rPr>
              <a:t>– drones appearing in restricted or high-risk areas</a:t>
            </a:r>
          </a:p>
          <a:p>
            <a:r>
              <a:rPr lang="en-GB" sz="2200" b="1" dirty="0">
                <a:latin typeface="Arial" panose="020B0604020202020204" pitchFamily="34" charset="0"/>
                <a:cs typeface="Arial" panose="020B0604020202020204" pitchFamily="34" charset="0"/>
              </a:rPr>
              <a:t>erratic flight patterns </a:t>
            </a:r>
            <a:r>
              <a:rPr lang="en-GB" sz="2200" b="0" dirty="0">
                <a:latin typeface="Arial" panose="020B0604020202020204" pitchFamily="34" charset="0"/>
                <a:cs typeface="Arial" panose="020B0604020202020204" pitchFamily="34" charset="0"/>
              </a:rPr>
              <a:t>– sudden movements, changes in direction or hovering</a:t>
            </a:r>
          </a:p>
          <a:p>
            <a:r>
              <a:rPr lang="en-GB" sz="2200" b="1" dirty="0">
                <a:latin typeface="Arial" panose="020B0604020202020204" pitchFamily="34" charset="0"/>
                <a:cs typeface="Arial" panose="020B0604020202020204" pitchFamily="34" charset="0"/>
              </a:rPr>
              <a:t>low altitude operations </a:t>
            </a:r>
            <a:r>
              <a:rPr lang="en-GB" sz="2200" b="0" dirty="0">
                <a:latin typeface="Arial" panose="020B0604020202020204" pitchFamily="34" charset="0"/>
                <a:cs typeface="Arial" panose="020B0604020202020204" pitchFamily="34" charset="0"/>
              </a:rPr>
              <a:t>– flying close to buildings, vehicles or people</a:t>
            </a:r>
          </a:p>
          <a:p>
            <a:r>
              <a:rPr lang="en-GB" sz="2200" b="1" dirty="0">
                <a:latin typeface="Arial"/>
                <a:cs typeface="Arial"/>
              </a:rPr>
              <a:t>time of </a:t>
            </a:r>
            <a:r>
              <a:rPr lang="en-GB" sz="2200" b="0" dirty="0">
                <a:latin typeface="Arial"/>
                <a:cs typeface="Arial"/>
              </a:rPr>
              <a:t>flight – flying </a:t>
            </a:r>
            <a:r>
              <a:rPr lang="en-GB" sz="2200" b="0" dirty="0">
                <a:effectLst/>
                <a:latin typeface="Arial"/>
                <a:cs typeface="Arial"/>
              </a:rPr>
              <a:t>at night and trying to conceal lights may provide further evidence towards </a:t>
            </a:r>
            <a:r>
              <a:rPr lang="en-GB" sz="2200" b="0" dirty="0">
                <a:latin typeface="Arial"/>
                <a:cs typeface="Arial"/>
              </a:rPr>
              <a:t>criminal activity.</a:t>
            </a:r>
            <a:endParaRPr lang="en-GB" sz="2200" b="0" dirty="0">
              <a:effectLst/>
              <a:latin typeface="Arial"/>
              <a:cs typeface="Arial"/>
            </a:endParaRPr>
          </a:p>
          <a:p>
            <a:endParaRPr lang="en-GB" sz="2200" b="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516014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2FAB9-DA7D-120F-6A5B-399D70AB782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55BDF9E-2DF3-9ECA-4C05-843990F5AD04}"/>
              </a:ext>
            </a:extLst>
          </p:cNvPr>
          <p:cNvSpPr/>
          <p:nvPr/>
        </p:nvSpPr>
        <p:spPr>
          <a:xfrm>
            <a:off x="-502191" y="1684421"/>
            <a:ext cx="13564997" cy="3570973"/>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0D447C99-5EA0-9FB7-BFFA-15D93955E08B}"/>
              </a:ext>
            </a:extLst>
          </p:cNvPr>
          <p:cNvSpPr>
            <a:spLocks noGrp="1"/>
          </p:cNvSpPr>
          <p:nvPr>
            <p:ph type="title"/>
          </p:nvPr>
        </p:nvSpPr>
        <p:spPr/>
        <p:txBody>
          <a:bodyPr>
            <a:normAutofit fontScale="90000"/>
          </a:bodyPr>
          <a:lstStyle/>
          <a:p>
            <a:r>
              <a:rPr lang="en-GB" sz="4000" b="1">
                <a:latin typeface="Arial"/>
                <a:cs typeface="Arial"/>
              </a:rPr>
              <a:t>Signs of unauthorised or suspicious drone activity (cont.)</a:t>
            </a:r>
          </a:p>
        </p:txBody>
      </p:sp>
      <p:sp>
        <p:nvSpPr>
          <p:cNvPr id="3" name="Content Placeholder 2">
            <a:extLst>
              <a:ext uri="{FF2B5EF4-FFF2-40B4-BE49-F238E27FC236}">
                <a16:creationId xmlns:a16="http://schemas.microsoft.com/office/drawing/2014/main" id="{38E59F39-B47D-466D-3A36-AE3FB664918E}"/>
              </a:ext>
            </a:extLst>
          </p:cNvPr>
          <p:cNvSpPr>
            <a:spLocks noGrp="1"/>
          </p:cNvSpPr>
          <p:nvPr>
            <p:ph idx="1"/>
          </p:nvPr>
        </p:nvSpPr>
        <p:spPr>
          <a:xfrm>
            <a:off x="838200" y="2045284"/>
            <a:ext cx="7882288" cy="4351338"/>
          </a:xfrm>
        </p:spPr>
        <p:txBody>
          <a:bodyPr>
            <a:noAutofit/>
          </a:bodyPr>
          <a:lstStyle/>
          <a:p>
            <a:r>
              <a:rPr lang="en-GB" sz="2200" b="1">
                <a:solidFill>
                  <a:schemeClr val="bg1"/>
                </a:solidFill>
                <a:latin typeface="Arial" panose="020B0604020202020204" pitchFamily="34" charset="0"/>
                <a:cs typeface="Arial" panose="020B0604020202020204" pitchFamily="34" charset="0"/>
              </a:rPr>
              <a:t>lack of registration </a:t>
            </a:r>
            <a:r>
              <a:rPr lang="en-GB" sz="2200" b="0">
                <a:solidFill>
                  <a:schemeClr val="bg1"/>
                </a:solidFill>
                <a:latin typeface="Arial" panose="020B0604020202020204" pitchFamily="34" charset="0"/>
                <a:cs typeface="Arial" panose="020B0604020202020204" pitchFamily="34" charset="0"/>
              </a:rPr>
              <a:t>– no visible identification markings or compliance with drone regulations</a:t>
            </a:r>
          </a:p>
          <a:p>
            <a:r>
              <a:rPr lang="en-GB" sz="2200" b="1">
                <a:solidFill>
                  <a:schemeClr val="bg1"/>
                </a:solidFill>
                <a:latin typeface="Arial" panose="020B0604020202020204" pitchFamily="34" charset="0"/>
                <a:cs typeface="Arial" panose="020B0604020202020204" pitchFamily="34" charset="0"/>
              </a:rPr>
              <a:t>frequent flyovers </a:t>
            </a:r>
            <a:r>
              <a:rPr lang="en-GB" sz="2200" b="0">
                <a:solidFill>
                  <a:schemeClr val="bg1"/>
                </a:solidFill>
                <a:latin typeface="Arial" panose="020B0604020202020204" pitchFamily="34" charset="0"/>
                <a:cs typeface="Arial" panose="020B0604020202020204" pitchFamily="34" charset="0"/>
              </a:rPr>
              <a:t>– repeated appearances over sensitive areas</a:t>
            </a:r>
          </a:p>
          <a:p>
            <a:r>
              <a:rPr lang="en-GB" sz="2200" b="1">
                <a:solidFill>
                  <a:schemeClr val="bg1"/>
                </a:solidFill>
                <a:latin typeface="Arial" panose="020B0604020202020204" pitchFamily="34" charset="0"/>
                <a:cs typeface="Arial" panose="020B0604020202020204" pitchFamily="34" charset="0"/>
              </a:rPr>
              <a:t>unusual payloads </a:t>
            </a:r>
            <a:r>
              <a:rPr lang="en-GB" sz="2200" b="0">
                <a:solidFill>
                  <a:schemeClr val="bg1"/>
                </a:solidFill>
                <a:latin typeface="Arial" panose="020B0604020202020204" pitchFamily="34" charset="0"/>
                <a:cs typeface="Arial" panose="020B0604020202020204" pitchFamily="34" charset="0"/>
              </a:rPr>
              <a:t>– drones carrying objects not typically associated with commercial or hobbyist use</a:t>
            </a:r>
          </a:p>
          <a:p>
            <a:r>
              <a:rPr lang="en-GB" sz="2200" b="1">
                <a:solidFill>
                  <a:schemeClr val="bg1"/>
                </a:solidFill>
                <a:latin typeface="Arial" panose="020B0604020202020204" pitchFamily="34" charset="0"/>
                <a:cs typeface="Arial" panose="020B0604020202020204" pitchFamily="34" charset="0"/>
              </a:rPr>
              <a:t>public complaints </a:t>
            </a:r>
            <a:r>
              <a:rPr lang="en-GB" sz="2200" b="0">
                <a:solidFill>
                  <a:schemeClr val="bg1"/>
                </a:solidFill>
                <a:latin typeface="Arial" panose="020B0604020202020204" pitchFamily="34" charset="0"/>
                <a:cs typeface="Arial" panose="020B0604020202020204" pitchFamily="34" charset="0"/>
              </a:rPr>
              <a:t>– reports from concerned citizens or employees noticing unusual drone activity.</a:t>
            </a:r>
          </a:p>
          <a:p>
            <a:endParaRPr lang="en-GB">
              <a:solidFill>
                <a:schemeClr val="bg1"/>
              </a:solidFill>
            </a:endParaRPr>
          </a:p>
        </p:txBody>
      </p:sp>
      <p:pic>
        <p:nvPicPr>
          <p:cNvPr id="5" name="Picture 4" descr="A black background with white icons&#10;&#10;AI-generated content may be incorrect.">
            <a:extLst>
              <a:ext uri="{FF2B5EF4-FFF2-40B4-BE49-F238E27FC236}">
                <a16:creationId xmlns:a16="http://schemas.microsoft.com/office/drawing/2014/main" id="{16A7C34E-1C4F-E0C1-2C1E-759A03E13CDA}"/>
              </a:ext>
            </a:extLst>
          </p:cNvPr>
          <p:cNvPicPr>
            <a:picLocks noChangeAspect="1"/>
          </p:cNvPicPr>
          <p:nvPr/>
        </p:nvPicPr>
        <p:blipFill>
          <a:blip r:embed="rId3">
            <a:extLst>
              <a:ext uri="{28A0092B-C50C-407E-A947-70E740481C1C}">
                <a14:useLocalDpi xmlns:a14="http://schemas.microsoft.com/office/drawing/2010/main" val="0"/>
              </a:ext>
            </a:extLst>
          </a:blip>
          <a:srcRect l="90480" t="72643" r="-480" b="4227"/>
          <a:stretch/>
        </p:blipFill>
        <p:spPr>
          <a:xfrm>
            <a:off x="7366733" y="1602605"/>
            <a:ext cx="5696073" cy="3570974"/>
          </a:xfrm>
          <a:prstGeom prst="rect">
            <a:avLst/>
          </a:prstGeom>
        </p:spPr>
      </p:pic>
    </p:spTree>
    <p:extLst>
      <p:ext uri="{BB962C8B-B14F-4D97-AF65-F5344CB8AC3E}">
        <p14:creationId xmlns:p14="http://schemas.microsoft.com/office/powerpoint/2010/main" val="2176057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0573-57DF-20BD-D1FF-6E0859197C0D}"/>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Future threats of AI-enabled UAS</a:t>
            </a:r>
          </a:p>
        </p:txBody>
      </p:sp>
      <p:sp>
        <p:nvSpPr>
          <p:cNvPr id="3" name="Content Placeholder 2">
            <a:extLst>
              <a:ext uri="{FF2B5EF4-FFF2-40B4-BE49-F238E27FC236}">
                <a16:creationId xmlns:a16="http://schemas.microsoft.com/office/drawing/2014/main" id="{303C313C-DBF0-DBFC-F120-FDA7EDD4724F}"/>
              </a:ext>
            </a:extLst>
          </p:cNvPr>
          <p:cNvSpPr>
            <a:spLocks noGrp="1"/>
          </p:cNvSpPr>
          <p:nvPr>
            <p:ph idx="1"/>
          </p:nvPr>
        </p:nvSpPr>
        <p:spPr>
          <a:xfrm>
            <a:off x="838200" y="1594619"/>
            <a:ext cx="10277213" cy="4351338"/>
          </a:xfrm>
        </p:spPr>
        <p:txBody>
          <a:bodyPr>
            <a:normAutofit/>
          </a:bodyPr>
          <a:lstStyle/>
          <a:p>
            <a:pPr marL="0" indent="0">
              <a:buNone/>
            </a:pPr>
            <a:r>
              <a:rPr lang="en-GB" sz="2200" b="1" dirty="0">
                <a:latin typeface="Arial" panose="020B0604020202020204" pitchFamily="34" charset="0"/>
                <a:cs typeface="Arial" panose="020B0604020202020204" pitchFamily="34" charset="0"/>
              </a:rPr>
              <a:t>As artificial intelligence (AI) technology improves, drones are becoming smarter and more autonomous. This presents new security challenges, including:</a:t>
            </a:r>
          </a:p>
          <a:p>
            <a:r>
              <a:rPr lang="en-GB" sz="2200" dirty="0">
                <a:latin typeface="Arial" panose="020B0604020202020204" pitchFamily="34" charset="0"/>
                <a:cs typeface="Arial" panose="020B0604020202020204" pitchFamily="34" charset="0"/>
              </a:rPr>
              <a:t>advanced surveillance </a:t>
            </a:r>
            <a:r>
              <a:rPr lang="en-GB" sz="2200" b="0" dirty="0">
                <a:latin typeface="Arial" panose="020B0604020202020204" pitchFamily="34" charset="0"/>
                <a:cs typeface="Arial" panose="020B0604020202020204" pitchFamily="34" charset="0"/>
              </a:rPr>
              <a:t>– AI drones can conduct real-time tracking and data gathering</a:t>
            </a:r>
          </a:p>
          <a:p>
            <a:r>
              <a:rPr lang="en-GB" sz="2200" dirty="0">
                <a:latin typeface="Arial" panose="020B0604020202020204" pitchFamily="34" charset="0"/>
                <a:cs typeface="Arial" panose="020B0604020202020204" pitchFamily="34" charset="0"/>
              </a:rPr>
              <a:t>precision targeting </a:t>
            </a:r>
            <a:r>
              <a:rPr lang="en-GB" sz="2200" b="0" dirty="0">
                <a:latin typeface="Arial" panose="020B0604020202020204" pitchFamily="34" charset="0"/>
                <a:cs typeface="Arial" panose="020B0604020202020204" pitchFamily="34" charset="0"/>
              </a:rPr>
              <a:t>– improved accuracy for autonomous targeting in security threats</a:t>
            </a:r>
          </a:p>
          <a:p>
            <a:r>
              <a:rPr lang="en-GB" sz="2200" dirty="0">
                <a:latin typeface="Arial" panose="020B0604020202020204" pitchFamily="34" charset="0"/>
                <a:cs typeface="Arial" panose="020B0604020202020204" pitchFamily="34" charset="0"/>
              </a:rPr>
              <a:t>automated attacks </a:t>
            </a:r>
            <a:r>
              <a:rPr lang="en-GB" sz="2200" b="0" dirty="0">
                <a:latin typeface="Arial" panose="020B0604020202020204" pitchFamily="34" charset="0"/>
                <a:cs typeface="Arial" panose="020B0604020202020204" pitchFamily="34" charset="0"/>
              </a:rPr>
              <a:t>– AI drones can be capable of carrying out missions without human input.</a:t>
            </a:r>
          </a:p>
          <a:p>
            <a:pPr marL="0" indent="0">
              <a:buNone/>
            </a:pPr>
            <a:endParaRPr lang="en-GB"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5FB68AA-2895-1759-6CF3-61D92FC7BB74}"/>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3073300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4332F-092B-6269-A6C2-B47F7362F49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E2A5381-5371-BFDB-00D6-438F06F42CA0}"/>
              </a:ext>
            </a:extLst>
          </p:cNvPr>
          <p:cNvSpPr/>
          <p:nvPr/>
        </p:nvSpPr>
        <p:spPr>
          <a:xfrm>
            <a:off x="-502191" y="1541807"/>
            <a:ext cx="13564997" cy="4213041"/>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CCE72480-8B33-4C16-9CA9-D769D036D45A}"/>
              </a:ext>
            </a:extLst>
          </p:cNvPr>
          <p:cNvSpPr>
            <a:spLocks noGrp="1"/>
          </p:cNvSpPr>
          <p:nvPr>
            <p:ph type="title"/>
          </p:nvPr>
        </p:nvSpPr>
        <p:spPr/>
        <p:txBody>
          <a:bodyPr>
            <a:normAutofit/>
          </a:bodyPr>
          <a:lstStyle/>
          <a:p>
            <a:r>
              <a:rPr lang="en-GB" sz="4000" b="1">
                <a:latin typeface="Arial"/>
                <a:cs typeface="Arial"/>
              </a:rPr>
              <a:t>Future threats of AI-enabled UAS (cont.)</a:t>
            </a:r>
          </a:p>
        </p:txBody>
      </p:sp>
      <p:sp>
        <p:nvSpPr>
          <p:cNvPr id="3" name="Content Placeholder 2">
            <a:extLst>
              <a:ext uri="{FF2B5EF4-FFF2-40B4-BE49-F238E27FC236}">
                <a16:creationId xmlns:a16="http://schemas.microsoft.com/office/drawing/2014/main" id="{69158824-76EE-1979-5CA3-441CBB8CE11F}"/>
              </a:ext>
            </a:extLst>
          </p:cNvPr>
          <p:cNvSpPr>
            <a:spLocks noGrp="1"/>
          </p:cNvSpPr>
          <p:nvPr>
            <p:ph idx="1"/>
          </p:nvPr>
        </p:nvSpPr>
        <p:spPr>
          <a:xfrm>
            <a:off x="838200" y="1825625"/>
            <a:ext cx="8230299" cy="4351338"/>
          </a:xfrm>
        </p:spPr>
        <p:txBody>
          <a:bodyPr>
            <a:normAutofit/>
          </a:bodyPr>
          <a:lstStyle/>
          <a:p>
            <a:r>
              <a:rPr lang="en-GB" sz="2200" b="1">
                <a:solidFill>
                  <a:schemeClr val="bg1"/>
                </a:solidFill>
                <a:latin typeface="Arial" panose="020B0604020202020204" pitchFamily="34" charset="0"/>
                <a:cs typeface="Arial" panose="020B0604020202020204" pitchFamily="34" charset="0"/>
              </a:rPr>
              <a:t>cyberattacks on UAS </a:t>
            </a:r>
            <a:r>
              <a:rPr lang="en-GB" sz="2200" b="0">
                <a:solidFill>
                  <a:schemeClr val="bg1"/>
                </a:solidFill>
                <a:latin typeface="Arial" panose="020B0604020202020204" pitchFamily="34" charset="0"/>
                <a:cs typeface="Arial" panose="020B0604020202020204" pitchFamily="34" charset="0"/>
              </a:rPr>
              <a:t>– AI-controlled drones could be hacked and repurposed</a:t>
            </a:r>
          </a:p>
          <a:p>
            <a:r>
              <a:rPr lang="en-GB" sz="2200" b="1">
                <a:solidFill>
                  <a:schemeClr val="bg1"/>
                </a:solidFill>
                <a:latin typeface="Arial" panose="020B0604020202020204" pitchFamily="34" charset="0"/>
                <a:cs typeface="Arial" panose="020B0604020202020204" pitchFamily="34" charset="0"/>
              </a:rPr>
              <a:t>forgery and deception </a:t>
            </a:r>
            <a:r>
              <a:rPr lang="en-GB" sz="2200" b="0">
                <a:solidFill>
                  <a:schemeClr val="bg1"/>
                </a:solidFill>
                <a:latin typeface="Arial" panose="020B0604020202020204" pitchFamily="34" charset="0"/>
                <a:cs typeface="Arial" panose="020B0604020202020204" pitchFamily="34" charset="0"/>
              </a:rPr>
              <a:t>– spoofing drone identities to evade detection</a:t>
            </a:r>
          </a:p>
          <a:p>
            <a:r>
              <a:rPr lang="en-GB" sz="2200" b="1">
                <a:solidFill>
                  <a:schemeClr val="bg1"/>
                </a:solidFill>
                <a:latin typeface="Arial" panose="020B0604020202020204" pitchFamily="34" charset="0"/>
                <a:cs typeface="Arial" panose="020B0604020202020204" pitchFamily="34" charset="0"/>
              </a:rPr>
              <a:t>swarm attacks </a:t>
            </a:r>
            <a:r>
              <a:rPr lang="en-GB" sz="2200" b="0">
                <a:solidFill>
                  <a:schemeClr val="bg1"/>
                </a:solidFill>
                <a:latin typeface="Arial" panose="020B0604020202020204" pitchFamily="34" charset="0"/>
                <a:cs typeface="Arial" panose="020B0604020202020204" pitchFamily="34" charset="0"/>
              </a:rPr>
              <a:t>– co-ordinated drone groups used to overwhelm security defences</a:t>
            </a:r>
          </a:p>
          <a:p>
            <a:r>
              <a:rPr lang="en-GB" sz="2200" b="1">
                <a:solidFill>
                  <a:schemeClr val="bg1"/>
                </a:solidFill>
                <a:latin typeface="Arial" panose="020B0604020202020204" pitchFamily="34" charset="0"/>
                <a:cs typeface="Arial" panose="020B0604020202020204" pitchFamily="34" charset="0"/>
              </a:rPr>
              <a:t>stealth and evasion </a:t>
            </a:r>
            <a:r>
              <a:rPr lang="en-GB" sz="2200" b="0">
                <a:solidFill>
                  <a:schemeClr val="bg1"/>
                </a:solidFill>
                <a:latin typeface="Arial" panose="020B0604020202020204" pitchFamily="34" charset="0"/>
                <a:cs typeface="Arial" panose="020B0604020202020204" pitchFamily="34" charset="0"/>
              </a:rPr>
              <a:t>– AI systems designed to avoid detection by counter-drone technologies</a:t>
            </a:r>
          </a:p>
          <a:p>
            <a:r>
              <a:rPr lang="en-GB" sz="2200" b="1">
                <a:solidFill>
                  <a:schemeClr val="bg1"/>
                </a:solidFill>
                <a:latin typeface="Arial" panose="020B0604020202020204" pitchFamily="34" charset="0"/>
                <a:cs typeface="Arial" panose="020B0604020202020204" pitchFamily="34" charset="0"/>
              </a:rPr>
              <a:t>automated </a:t>
            </a:r>
            <a:r>
              <a:rPr lang="en-GB" sz="2200">
                <a:solidFill>
                  <a:schemeClr val="bg1"/>
                </a:solidFill>
                <a:latin typeface="Arial" panose="020B0604020202020204" pitchFamily="34" charset="0"/>
                <a:cs typeface="Arial" panose="020B0604020202020204" pitchFamily="34" charset="0"/>
              </a:rPr>
              <a:t>infiltration </a:t>
            </a:r>
            <a:r>
              <a:rPr lang="en-GB" sz="2200" b="0">
                <a:solidFill>
                  <a:schemeClr val="bg1"/>
                </a:solidFill>
                <a:latin typeface="Arial" panose="020B0604020202020204" pitchFamily="34" charset="0"/>
                <a:cs typeface="Arial" panose="020B0604020202020204" pitchFamily="34" charset="0"/>
              </a:rPr>
              <a:t>– AI drones used to penetrate restricted areas without operator control.</a:t>
            </a:r>
          </a:p>
          <a:p>
            <a:pPr marL="0" indent="0">
              <a:buNone/>
            </a:pPr>
            <a:endParaRPr lang="en-GB"/>
          </a:p>
        </p:txBody>
      </p:sp>
      <p:pic>
        <p:nvPicPr>
          <p:cNvPr id="5" name="Picture 4" descr="A black background with white icons&#10;&#10;AI-generated content may be incorrect.">
            <a:extLst>
              <a:ext uri="{FF2B5EF4-FFF2-40B4-BE49-F238E27FC236}">
                <a16:creationId xmlns:a16="http://schemas.microsoft.com/office/drawing/2014/main" id="{E7745BA8-1D8A-638C-4C9C-E75C0D97C6F0}"/>
              </a:ext>
            </a:extLst>
          </p:cNvPr>
          <p:cNvPicPr>
            <a:picLocks noChangeAspect="1"/>
          </p:cNvPicPr>
          <p:nvPr/>
        </p:nvPicPr>
        <p:blipFill>
          <a:blip r:embed="rId3">
            <a:extLst>
              <a:ext uri="{28A0092B-C50C-407E-A947-70E740481C1C}">
                <a14:useLocalDpi xmlns:a14="http://schemas.microsoft.com/office/drawing/2010/main" val="0"/>
              </a:ext>
            </a:extLst>
          </a:blip>
          <a:srcRect l="75605" t="72643" r="14395" b="4227"/>
          <a:stretch/>
        </p:blipFill>
        <p:spPr>
          <a:xfrm>
            <a:off x="7678299" y="1745219"/>
            <a:ext cx="5696073" cy="3570974"/>
          </a:xfrm>
          <a:prstGeom prst="rect">
            <a:avLst/>
          </a:prstGeom>
        </p:spPr>
      </p:pic>
    </p:spTree>
    <p:extLst>
      <p:ext uri="{BB962C8B-B14F-4D97-AF65-F5344CB8AC3E}">
        <p14:creationId xmlns:p14="http://schemas.microsoft.com/office/powerpoint/2010/main" val="1312505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31E60-C498-39F1-ADBC-306F698E4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3725D-DA4C-FC58-A295-B1A08D045783}"/>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FB0CAD13-5348-4BAA-EF62-22F1DE0FFBF2}"/>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CF5F16D-F299-9D39-E126-1B426D66FD14}"/>
              </a:ext>
            </a:extLst>
          </p:cNvPr>
          <p:cNvSpPr txBox="1"/>
          <p:nvPr/>
        </p:nvSpPr>
        <p:spPr>
          <a:xfrm>
            <a:off x="766763" y="1611116"/>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NOT considered a drone-related threat?​</a:t>
            </a:r>
          </a:p>
        </p:txBody>
      </p:sp>
      <p:grpSp>
        <p:nvGrpSpPr>
          <p:cNvPr id="7" name="Group 6">
            <a:extLst>
              <a:ext uri="{FF2B5EF4-FFF2-40B4-BE49-F238E27FC236}">
                <a16:creationId xmlns:a16="http://schemas.microsoft.com/office/drawing/2014/main" id="{90310EC4-39BC-4903-6AEE-0A6325308A57}"/>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BBB66969-DC22-4D1D-D93A-0F227FC66A73}"/>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A190E366-742C-6022-0EB1-5B0F82804F33}"/>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8161D1E5-6072-270B-899A-56C5FDC62CD2}"/>
              </a:ext>
            </a:extLst>
          </p:cNvPr>
          <p:cNvSpPr txBox="1">
            <a:spLocks noChangeArrowheads="1"/>
          </p:cNvSpPr>
          <p:nvPr/>
        </p:nvSpPr>
        <p:spPr bwMode="auto">
          <a:xfrm>
            <a:off x="1683868" y="2759435"/>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Corporate espionage</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D4C07EFC-EECE-247D-99B0-B9FEA29473B3}"/>
              </a:ext>
            </a:extLst>
          </p:cNvPr>
          <p:cNvSpPr txBox="1">
            <a:spLocks noChangeArrowheads="1"/>
          </p:cNvSpPr>
          <p:nvPr/>
        </p:nvSpPr>
        <p:spPr bwMode="auto">
          <a:xfrm>
            <a:off x="1687212" y="3795604"/>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Aerial photography for real estate </a:t>
            </a:r>
          </a:p>
        </p:txBody>
      </p:sp>
      <p:sp>
        <p:nvSpPr>
          <p:cNvPr id="15" name="TextBox 10">
            <a:extLst>
              <a:ext uri="{FF2B5EF4-FFF2-40B4-BE49-F238E27FC236}">
                <a16:creationId xmlns:a16="http://schemas.microsoft.com/office/drawing/2014/main" id="{D2CE9B9A-ABD6-EE3A-9212-D346F6D13FE7}"/>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Smuggling contraband into prisons</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4F6F68B4-2D0F-FEC3-FC6F-1845C4294169}"/>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BCF9D519-4D87-719E-66E2-0859FE197F7A}"/>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C968086E-5229-7FAB-AF91-62F753082A2C}"/>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C9719EDB-00CE-605E-72BB-F6C0BF678AD7}"/>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575F0BC4-9FB1-5448-A31F-CEB1AB5E551E}"/>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AB921956-FDED-541A-7F08-A5781CDFAE7C}"/>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EA386D40-CCEB-7875-8079-EAD24D35521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93F1883C-E267-B5C6-5332-F213E1B40348}"/>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066B33F-DC06-5FF9-724E-DD1BA8D4123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09011868-B6EA-DCA7-BFC9-F19D2DD00879}"/>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B424F900-7E75-F8BF-B8A5-8AA16C95655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8E4E73C3-83D3-A516-6FEC-4CA94BE8E2BC}"/>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0626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AB8F-FFE9-671C-CA87-B37610712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EEEF0-19D6-35B0-9BCB-42EBBA51E8F6}"/>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741F0EB7-FB27-FF30-AFC9-0B181863CBC0}"/>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4ECC5BA-F618-9DE3-D74A-7D2AFE186021}"/>
              </a:ext>
            </a:extLst>
          </p:cNvPr>
          <p:cNvSpPr txBox="1"/>
          <p:nvPr/>
        </p:nvSpPr>
        <p:spPr>
          <a:xfrm>
            <a:off x="766763" y="1635075"/>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a sign of suspicious drone activity?​</a:t>
            </a:r>
          </a:p>
        </p:txBody>
      </p:sp>
      <p:grpSp>
        <p:nvGrpSpPr>
          <p:cNvPr id="7" name="Group 6">
            <a:extLst>
              <a:ext uri="{FF2B5EF4-FFF2-40B4-BE49-F238E27FC236}">
                <a16:creationId xmlns:a16="http://schemas.microsoft.com/office/drawing/2014/main" id="{42083B8C-2076-2797-9587-DB7899BC3548}"/>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E815C627-80ED-4B4E-8074-C7B609943F16}"/>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536AAE45-D54C-EFE6-B7C5-030342484F18}"/>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B1A815E7-1C91-BC81-6A9E-E9CEED071813}"/>
              </a:ext>
            </a:extLst>
          </p:cNvPr>
          <p:cNvSpPr txBox="1">
            <a:spLocks noChangeArrowheads="1"/>
          </p:cNvSpPr>
          <p:nvPr/>
        </p:nvSpPr>
        <p:spPr bwMode="auto">
          <a:xfrm>
            <a:off x="1683868" y="2575797"/>
            <a:ext cx="5903912"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drone being flown in a local park during daylight hours</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4B1DD70E-0F5F-4F4D-69FC-5369591ADE61}"/>
              </a:ext>
            </a:extLst>
          </p:cNvPr>
          <p:cNvSpPr txBox="1">
            <a:spLocks noChangeArrowheads="1"/>
          </p:cNvSpPr>
          <p:nvPr/>
        </p:nvSpPr>
        <p:spPr bwMode="auto">
          <a:xfrm>
            <a:off x="1687212" y="3663644"/>
            <a:ext cx="581518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kumimoji="0" lang="en-GB" altLang="en-US" sz="2200" b="1" i="0" u="none" strike="noStrike" kern="1200" cap="none" spc="0" normalizeH="0" baseline="0" noProof="0" dirty="0">
                <a:ln>
                  <a:noFill/>
                </a:ln>
                <a:solidFill>
                  <a:srgbClr val="000000"/>
                </a:solidFill>
                <a:effectLst/>
                <a:uLnTx/>
                <a:uFillTx/>
                <a:latin typeface="Arial"/>
                <a:cs typeface="Arial"/>
              </a:rPr>
              <a:t>A drone </a:t>
            </a:r>
            <a:r>
              <a:rPr lang="en-GB" altLang="en-US" sz="2200" b="1" dirty="0">
                <a:solidFill>
                  <a:srgbClr val="000000"/>
                </a:solidFill>
                <a:latin typeface="Arial"/>
                <a:cs typeface="Arial"/>
              </a:rPr>
              <a:t>being used</a:t>
            </a:r>
            <a:r>
              <a:rPr kumimoji="0" lang="en-GB" altLang="en-US" sz="2200" b="1" i="0" u="none" strike="noStrike" kern="1200" cap="none" spc="0" normalizeH="0" baseline="0" noProof="0" dirty="0">
                <a:ln>
                  <a:noFill/>
                </a:ln>
                <a:solidFill>
                  <a:srgbClr val="000000"/>
                </a:solidFill>
                <a:effectLst/>
                <a:uLnTx/>
                <a:uFillTx/>
                <a:latin typeface="Arial"/>
                <a:cs typeface="Arial"/>
              </a:rPr>
              <a:t> for agricultural crop monitoring​</a:t>
            </a:r>
          </a:p>
        </p:txBody>
      </p:sp>
      <p:sp>
        <p:nvSpPr>
          <p:cNvPr id="15" name="TextBox 10">
            <a:extLst>
              <a:ext uri="{FF2B5EF4-FFF2-40B4-BE49-F238E27FC236}">
                <a16:creationId xmlns:a16="http://schemas.microsoft.com/office/drawing/2014/main" id="{1829A123-0EC3-FFC5-77B4-4B9EBC3F9B17}"/>
              </a:ext>
            </a:extLst>
          </p:cNvPr>
          <p:cNvSpPr txBox="1">
            <a:spLocks noChangeArrowheads="1"/>
          </p:cNvSpPr>
          <p:nvPr/>
        </p:nvSpPr>
        <p:spPr bwMode="auto">
          <a:xfrm>
            <a:off x="1683868" y="4700444"/>
            <a:ext cx="56097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A drone hovering over a restricted area at night</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E3D5D324-04ED-5D18-8811-1FD3B8635A90}"/>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2F33EFF7-0ADC-6E80-97D9-19D5C45C9189}"/>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0F10FE57-9F86-9D7F-0C0E-C9B5F0252BAE}"/>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487111FE-FDBF-080E-9E1A-39B130BF6A09}"/>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DCF3A7DD-9605-F020-660F-9AEE5CD566F1}"/>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03089D0D-222E-4D18-A5A0-3976B2FED44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36C6119F-7E10-8504-4428-3261FF66AC56}"/>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13B94D65-6DCB-5E18-241C-96EBF209C9D4}"/>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E48A4070-01C0-AFED-2FB7-F4CABD6FA04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AFFDDA75-4AE2-9C11-94C3-21CD18184575}"/>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3C6A9668-0D1D-A3ED-EE5A-89C5A789B1FC}"/>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1569994A-D7F8-3093-9C0D-10E846F0FE1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315801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2AC4F-27BA-C090-9F1E-B13D073B0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B94FA-1CAA-00A6-0C8B-8F62BC93C994}"/>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C1B1E3D9-4F23-41E4-25C0-EFDCD60559D2}"/>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69D1B02-0ECD-837F-3FC7-E615190A4CF4}"/>
              </a:ext>
            </a:extLst>
          </p:cNvPr>
          <p:cNvSpPr txBox="1"/>
          <p:nvPr/>
        </p:nvSpPr>
        <p:spPr>
          <a:xfrm>
            <a:off x="766763" y="162616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a key concern regarding AI-powered drones?​</a:t>
            </a:r>
          </a:p>
        </p:txBody>
      </p:sp>
      <p:grpSp>
        <p:nvGrpSpPr>
          <p:cNvPr id="7" name="Group 6">
            <a:extLst>
              <a:ext uri="{FF2B5EF4-FFF2-40B4-BE49-F238E27FC236}">
                <a16:creationId xmlns:a16="http://schemas.microsoft.com/office/drawing/2014/main" id="{53F184AB-F196-BE1B-8048-BACF43D2F250}"/>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2FDF6531-3A7C-6E8F-03E7-6DEC6FDAD60F}"/>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D467492A-C2C5-C729-79BC-8C53CB7EDABD}"/>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56E98F5F-4AF2-8A15-19CD-28E672553162}"/>
              </a:ext>
            </a:extLst>
          </p:cNvPr>
          <p:cNvSpPr txBox="1">
            <a:spLocks noChangeArrowheads="1"/>
          </p:cNvSpPr>
          <p:nvPr/>
        </p:nvSpPr>
        <p:spPr bwMode="auto">
          <a:xfrm>
            <a:off x="1683868" y="2570692"/>
            <a:ext cx="52713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They can be hacked and repurposed for cyberattacks</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6801CF5E-025D-02F7-42DB-78F55B6A9EB4}"/>
              </a:ext>
            </a:extLst>
          </p:cNvPr>
          <p:cNvSpPr txBox="1">
            <a:spLocks noChangeArrowheads="1"/>
          </p:cNvSpPr>
          <p:nvPr/>
        </p:nvSpPr>
        <p:spPr bwMode="auto">
          <a:xfrm>
            <a:off x="1687212" y="3663644"/>
            <a:ext cx="52175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They reduce the cost of drone manufacturing</a:t>
            </a:r>
          </a:p>
        </p:txBody>
      </p:sp>
      <p:sp>
        <p:nvSpPr>
          <p:cNvPr id="15" name="TextBox 10">
            <a:extLst>
              <a:ext uri="{FF2B5EF4-FFF2-40B4-BE49-F238E27FC236}">
                <a16:creationId xmlns:a16="http://schemas.microsoft.com/office/drawing/2014/main" id="{99682FDD-BC5A-1BB6-9AD4-CAE669C0529E}"/>
              </a:ext>
            </a:extLst>
          </p:cNvPr>
          <p:cNvSpPr txBox="1">
            <a:spLocks noChangeArrowheads="1"/>
          </p:cNvSpPr>
          <p:nvPr/>
        </p:nvSpPr>
        <p:spPr bwMode="auto">
          <a:xfrm>
            <a:off x="1683868" y="4700444"/>
            <a:ext cx="50985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a:cs typeface="Arial"/>
                <a:sym typeface="Arial Bold" pitchFamily="34" charset="0"/>
              </a:rPr>
              <a:t>They require more battery power than standard drones</a:t>
            </a:r>
            <a:endParaRPr kumimoji="0" lang="en-US" altLang="en-US" sz="2200" b="1" i="0" u="none" strike="noStrike" kern="1200" cap="none" spc="0" normalizeH="0" baseline="0" noProof="0" dirty="0">
              <a:ln>
                <a:noFill/>
              </a:ln>
              <a:solidFill>
                <a:srgbClr val="000000"/>
              </a:solidFill>
              <a:effectLst/>
              <a:uLnTx/>
              <a:uFillTx/>
              <a:latin typeface="Arial"/>
              <a:cs typeface="Arial"/>
              <a:sym typeface="Arial Bold" pitchFamily="34" charset="0"/>
            </a:endParaRPr>
          </a:p>
        </p:txBody>
      </p:sp>
      <p:grpSp>
        <p:nvGrpSpPr>
          <p:cNvPr id="22" name="Group 21">
            <a:extLst>
              <a:ext uri="{FF2B5EF4-FFF2-40B4-BE49-F238E27FC236}">
                <a16:creationId xmlns:a16="http://schemas.microsoft.com/office/drawing/2014/main" id="{48226F33-79E5-AC77-7CAF-594A489D770E}"/>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F805AD73-E1DB-A8FE-0308-20A86B631AA6}"/>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EED2AAF6-1B0F-3755-1F1F-81C69772D1B9}"/>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0AADD5C7-4CF3-B8F9-FA1A-34124D748E93}"/>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1D3BC4FB-F489-69E4-8B0C-F9BDE457118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DCEBEE56-1266-8CC2-7857-BDE9AE8CD5D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640813F8-2B4C-7A20-F575-283276D38F95}"/>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577873D-2344-12E1-E624-71B4BC023932}"/>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16F16283-325D-F998-75E9-83DDAECE049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9F1AB08B-370D-E087-6F27-BC53AD56B02D}"/>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E4941781-87D7-DE6A-73A4-8A5CBEB295E4}"/>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E1C46BEB-7A4F-97CC-DB36-84923E7CEAA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6281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713DB77-1B77-2DE1-B4BF-9CA2ADAAA110}"/>
              </a:ext>
            </a:extLst>
          </p:cNvPr>
          <p:cNvSpPr/>
          <p:nvPr/>
        </p:nvSpPr>
        <p:spPr>
          <a:xfrm>
            <a:off x="-520470" y="1288112"/>
            <a:ext cx="13564997" cy="1169334"/>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60C8E21-04CA-FD1E-B5C1-B108EBAD3DE3}"/>
              </a:ext>
            </a:extLst>
          </p:cNvPr>
          <p:cNvSpPr>
            <a:spLocks noGrp="1"/>
          </p:cNvSpPr>
          <p:nvPr>
            <p:ph type="title"/>
          </p:nvPr>
        </p:nvSpPr>
        <p:spPr/>
        <p:txBody>
          <a:bodyPr>
            <a:normAutofit/>
          </a:bodyPr>
          <a:lstStyle/>
          <a:p>
            <a:r>
              <a:rPr lang="en-GB" sz="4000">
                <a:latin typeface="Arial" panose="020B0604020202020204" pitchFamily="34" charset="0"/>
                <a:cs typeface="Arial" panose="020B0604020202020204" pitchFamily="34" charset="0"/>
              </a:rPr>
              <a:t>Key components of the Drone Code</a:t>
            </a:r>
          </a:p>
        </p:txBody>
      </p:sp>
      <p:sp>
        <p:nvSpPr>
          <p:cNvPr id="3" name="Content Placeholder 2">
            <a:extLst>
              <a:ext uri="{FF2B5EF4-FFF2-40B4-BE49-F238E27FC236}">
                <a16:creationId xmlns:a16="http://schemas.microsoft.com/office/drawing/2014/main" id="{F02868AB-F8B2-C8E2-B41B-0BE70FB5ECFC}"/>
              </a:ext>
            </a:extLst>
          </p:cNvPr>
          <p:cNvSpPr>
            <a:spLocks noGrp="1"/>
          </p:cNvSpPr>
          <p:nvPr>
            <p:ph idx="1"/>
          </p:nvPr>
        </p:nvSpPr>
        <p:spPr>
          <a:xfrm>
            <a:off x="838200" y="1532236"/>
            <a:ext cx="10515600" cy="4351338"/>
          </a:xfrm>
        </p:spPr>
        <p:txBody>
          <a:bodyPr vert="horz" lIns="91440" tIns="45720" rIns="91440" bIns="45720" rtlCol="0" anchor="t">
            <a:normAutofit/>
          </a:bodyPr>
          <a:lstStyle/>
          <a:p>
            <a:pPr marL="0" indent="0">
              <a:buNone/>
            </a:pPr>
            <a:r>
              <a:rPr lang="en-GB" dirty="0">
                <a:latin typeface="Arial"/>
                <a:cs typeface="Arial"/>
              </a:rPr>
              <a:t>Before flying a drone, operators must follow the </a:t>
            </a:r>
            <a:r>
              <a:rPr lang="en-GB" b="1" dirty="0">
                <a:latin typeface="Arial"/>
                <a:cs typeface="Arial"/>
              </a:rPr>
              <a:t>Drone Code</a:t>
            </a:r>
            <a:r>
              <a:rPr lang="en-GB" dirty="0">
                <a:latin typeface="Arial"/>
                <a:cs typeface="Arial"/>
              </a:rPr>
              <a:t> to ensure safety, legality and responsible flying</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a:cs typeface="Arial"/>
              </a:rPr>
              <a:t>This code outlines essential rules to prevent accidents, respect privacy and comply with airspace regulations, including:</a:t>
            </a:r>
            <a:endParaRPr lang="en-GB" dirty="0">
              <a:latin typeface="Arial" panose="020B0604020202020204" pitchFamily="34" charset="0"/>
              <a:cs typeface="Arial" panose="020B0604020202020204" pitchFamily="34" charset="0"/>
            </a:endParaRPr>
          </a:p>
          <a:p>
            <a:r>
              <a:rPr lang="en-GB" dirty="0">
                <a:latin typeface="Arial"/>
                <a:cs typeface="Arial"/>
              </a:rPr>
              <a:t>getting what you need to fly legally </a:t>
            </a:r>
            <a:r>
              <a:rPr lang="en-GB" b="0" dirty="0">
                <a:latin typeface="Arial"/>
                <a:cs typeface="Arial"/>
              </a:rPr>
              <a:t>– operators must register as a drone operator and pass competency tests</a:t>
            </a:r>
          </a:p>
          <a:p>
            <a:r>
              <a:rPr lang="en-GB" dirty="0">
                <a:latin typeface="Arial"/>
                <a:cs typeface="Arial"/>
              </a:rPr>
              <a:t>flying safely and responsibly </a:t>
            </a:r>
            <a:r>
              <a:rPr lang="en-GB" b="0" dirty="0">
                <a:latin typeface="Arial"/>
                <a:cs typeface="Arial"/>
              </a:rPr>
              <a:t>– operators must follow safety regulations and conduct risk assessments</a:t>
            </a:r>
          </a:p>
          <a:p>
            <a:r>
              <a:rPr lang="en-GB" dirty="0">
                <a:latin typeface="Arial"/>
                <a:cs typeface="Arial"/>
              </a:rPr>
              <a:t>where you can fly </a:t>
            </a:r>
            <a:r>
              <a:rPr lang="en-GB" b="0" dirty="0">
                <a:latin typeface="Arial"/>
                <a:cs typeface="Arial"/>
              </a:rPr>
              <a:t>– it is important that operators understand airspace restrictions and check for no-fly zones.</a:t>
            </a:r>
          </a:p>
        </p:txBody>
      </p:sp>
    </p:spTree>
    <p:extLst>
      <p:ext uri="{BB962C8B-B14F-4D97-AF65-F5344CB8AC3E}">
        <p14:creationId xmlns:p14="http://schemas.microsoft.com/office/powerpoint/2010/main" val="1492845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5C7EB-888F-58EB-29B8-924602A872FA}"/>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7B0AF9F6-9064-432A-6EF5-067407DB38FF}"/>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60E795BD-E752-1804-D2D1-502AA7DFEA0F}"/>
              </a:ext>
            </a:extLst>
          </p:cNvPr>
          <p:cNvSpPr/>
          <p:nvPr/>
        </p:nvSpPr>
        <p:spPr>
          <a:xfrm flipH="1">
            <a:off x="-2646947" y="231597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B1A7B9F-1E50-5087-6758-80776C357C24}"/>
              </a:ext>
            </a:extLst>
          </p:cNvPr>
          <p:cNvSpPr txBox="1"/>
          <p:nvPr/>
        </p:nvSpPr>
        <p:spPr>
          <a:xfrm>
            <a:off x="570528" y="1578349"/>
            <a:ext cx="8842979"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Understand how to complete threat assessments and risk management in relation to drones in low airspaces</a:t>
            </a:r>
          </a:p>
        </p:txBody>
      </p:sp>
      <p:sp>
        <p:nvSpPr>
          <p:cNvPr id="28" name="Rectangle: Rounded Corners 27">
            <a:extLst>
              <a:ext uri="{FF2B5EF4-FFF2-40B4-BE49-F238E27FC236}">
                <a16:creationId xmlns:a16="http://schemas.microsoft.com/office/drawing/2014/main" id="{1BAA1B1A-4381-B634-7944-3024F9522C6F}"/>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a:solidFill>
                  <a:prstClr val="white"/>
                </a:solidFill>
                <a:latin typeface="Arial" panose="020B0604020202020204" pitchFamily="34" charset="0"/>
                <a:cs typeface="Arial" panose="020B0604020202020204" pitchFamily="34" charset="0"/>
              </a:rPr>
              <a:t>6</a:t>
            </a:r>
            <a:endPar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Slide Number Placeholder 5">
            <a:extLst>
              <a:ext uri="{FF2B5EF4-FFF2-40B4-BE49-F238E27FC236}">
                <a16:creationId xmlns:a16="http://schemas.microsoft.com/office/drawing/2014/main" id="{9FC3FB33-ACBB-42B8-8C91-9BD1C75C11BE}"/>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3A7A1995-1764-8F43-ECD5-702EC4D1D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9" name="Graphic 8" descr="Quadcopter with solid fill">
            <a:extLst>
              <a:ext uri="{FF2B5EF4-FFF2-40B4-BE49-F238E27FC236}">
                <a16:creationId xmlns:a16="http://schemas.microsoft.com/office/drawing/2014/main" id="{AD998A86-D216-C73E-2346-3FF64E3A8C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26" y="3455675"/>
            <a:ext cx="4121799" cy="4121799"/>
          </a:xfrm>
          <a:prstGeom prst="rect">
            <a:avLst/>
          </a:prstGeom>
        </p:spPr>
      </p:pic>
      <p:grpSp>
        <p:nvGrpSpPr>
          <p:cNvPr id="5" name="Group 4">
            <a:extLst>
              <a:ext uri="{FF2B5EF4-FFF2-40B4-BE49-F238E27FC236}">
                <a16:creationId xmlns:a16="http://schemas.microsoft.com/office/drawing/2014/main" id="{3D143917-1105-85B2-D597-1506B8AC4481}"/>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BEF682D9-F579-780E-E40A-B8A3CE87D14B}"/>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A7937637-4BF2-96F4-B446-52E5EF2C83B7}"/>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0" name="Rounded Rectangle 40">
            <a:hlinkClick r:id="rId6" action="ppaction://hlinksldjump"/>
            <a:extLst>
              <a:ext uri="{FF2B5EF4-FFF2-40B4-BE49-F238E27FC236}">
                <a16:creationId xmlns:a16="http://schemas.microsoft.com/office/drawing/2014/main" id="{6DDE8408-DBC6-66EF-4732-6862E5B27173}"/>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41E9105-D877-CBD9-BC82-533D15BA952B}"/>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D154BC5A-ACB7-DEAF-0444-27BCAAD72693}"/>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2B6677EE-0D6C-2AB0-A0C5-353902C87D6D}"/>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 action="ppaction://noaction"/>
            <a:extLst>
              <a:ext uri="{FF2B5EF4-FFF2-40B4-BE49-F238E27FC236}">
                <a16:creationId xmlns:a16="http://schemas.microsoft.com/office/drawing/2014/main" id="{2253DC45-4C68-4C29-6107-9F91795FC4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266277"/>
            <a:ext cx="239965" cy="239966"/>
          </a:xfrm>
          <a:prstGeom prst="rect">
            <a:avLst/>
          </a:prstGeom>
        </p:spPr>
      </p:pic>
    </p:spTree>
    <p:extLst>
      <p:ext uri="{BB962C8B-B14F-4D97-AF65-F5344CB8AC3E}">
        <p14:creationId xmlns:p14="http://schemas.microsoft.com/office/powerpoint/2010/main" val="3456446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66EAA1-E9CE-1939-2DFE-176F3BB7FFE9}"/>
              </a:ext>
            </a:extLst>
          </p:cNvPr>
          <p:cNvSpPr/>
          <p:nvPr/>
        </p:nvSpPr>
        <p:spPr>
          <a:xfrm>
            <a:off x="-409912" y="3298063"/>
            <a:ext cx="13564997" cy="2330949"/>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CC5F57F1-A24D-3225-5F19-F97977BA9686}"/>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Types of passive and active countermeasures</a:t>
            </a:r>
          </a:p>
        </p:txBody>
      </p:sp>
      <p:sp>
        <p:nvSpPr>
          <p:cNvPr id="3" name="Content Placeholder 2">
            <a:extLst>
              <a:ext uri="{FF2B5EF4-FFF2-40B4-BE49-F238E27FC236}">
                <a16:creationId xmlns:a16="http://schemas.microsoft.com/office/drawing/2014/main" id="{A49ECC85-524E-A636-01DC-767E6FFCA216}"/>
              </a:ext>
            </a:extLst>
          </p:cNvPr>
          <p:cNvSpPr>
            <a:spLocks noGrp="1"/>
          </p:cNvSpPr>
          <p:nvPr>
            <p:ph idx="1"/>
          </p:nvPr>
        </p:nvSpPr>
        <p:spPr>
          <a:xfrm>
            <a:off x="838200" y="1624289"/>
            <a:ext cx="10515600" cy="1588694"/>
          </a:xfrm>
        </p:spPr>
        <p:txBody>
          <a:bodyPr>
            <a:noAutofit/>
          </a:bodyPr>
          <a:lstStyle/>
          <a:p>
            <a:pPr marL="0" indent="0">
              <a:buNone/>
            </a:pPr>
            <a:r>
              <a:rPr lang="en-GB" sz="2200" b="1">
                <a:latin typeface="Arial" panose="020B0604020202020204" pitchFamily="34" charset="0"/>
                <a:cs typeface="Arial" panose="020B0604020202020204" pitchFamily="34" charset="0"/>
              </a:rPr>
              <a:t>There are 2 types of countermeasures: </a:t>
            </a:r>
          </a:p>
          <a:p>
            <a:r>
              <a:rPr lang="en-GB" sz="2200" b="1">
                <a:latin typeface="Arial" panose="020B0604020202020204" pitchFamily="34" charset="0"/>
                <a:cs typeface="Arial" panose="020B0604020202020204" pitchFamily="34" charset="0"/>
              </a:rPr>
              <a:t>Passive </a:t>
            </a:r>
            <a:r>
              <a:rPr lang="en-GB" sz="2200" b="0">
                <a:latin typeface="Arial" panose="020B0604020202020204" pitchFamily="34" charset="0"/>
                <a:cs typeface="Arial" panose="020B0604020202020204" pitchFamily="34" charset="0"/>
              </a:rPr>
              <a:t>– which detect and manage threats</a:t>
            </a:r>
          </a:p>
          <a:p>
            <a:r>
              <a:rPr lang="en-GB" sz="2200" b="1">
                <a:latin typeface="Arial" panose="020B0604020202020204" pitchFamily="34" charset="0"/>
                <a:cs typeface="Arial" panose="020B0604020202020204" pitchFamily="34" charset="0"/>
              </a:rPr>
              <a:t>Active </a:t>
            </a:r>
            <a:r>
              <a:rPr lang="en-GB" sz="2200" b="0">
                <a:latin typeface="Arial" panose="020B0604020202020204" pitchFamily="34" charset="0"/>
                <a:cs typeface="Arial" panose="020B0604020202020204" pitchFamily="34" charset="0"/>
              </a:rPr>
              <a:t>– which physically stop drones</a:t>
            </a:r>
          </a:p>
          <a:p>
            <a:endParaRPr lang="en-GB" sz="220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233B7F1B-F100-E95B-3AB2-075499A424A3}"/>
              </a:ext>
            </a:extLst>
          </p:cNvPr>
          <p:cNvSpPr txBox="1">
            <a:spLocks/>
          </p:cNvSpPr>
          <p:nvPr/>
        </p:nvSpPr>
        <p:spPr>
          <a:xfrm>
            <a:off x="838200" y="3559936"/>
            <a:ext cx="10515600" cy="2255647"/>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Passive countermeasures include</a:t>
            </a:r>
            <a:r>
              <a:rPr kumimoji="0" lang="en-GB"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use of optics for drone detection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recognition of drone threats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tabletop exercises for training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 well-trained workforce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information programmes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use of a drone to simulate threats.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4062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9A866-E16A-00F6-7167-A4408908A695}"/>
              </a:ext>
            </a:extLst>
          </p:cNvPr>
          <p:cNvSpPr/>
          <p:nvPr/>
        </p:nvSpPr>
        <p:spPr>
          <a:xfrm>
            <a:off x="-409912" y="1761688"/>
            <a:ext cx="13564997" cy="3724711"/>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84E2950F-B85D-65A5-7407-B57AA2F69EEB}"/>
              </a:ext>
            </a:extLst>
          </p:cNvPr>
          <p:cNvSpPr>
            <a:spLocks noGrp="1"/>
          </p:cNvSpPr>
          <p:nvPr>
            <p:ph type="title"/>
          </p:nvPr>
        </p:nvSpPr>
        <p:spPr/>
        <p:txBody>
          <a:bodyPr>
            <a:normAutofit fontScale="90000"/>
          </a:bodyPr>
          <a:lstStyle/>
          <a:p>
            <a:r>
              <a:rPr lang="en-GB" sz="4000" b="1">
                <a:latin typeface="Arial"/>
                <a:cs typeface="Arial"/>
              </a:rPr>
              <a:t>Types of passive and active countermeasures (cont.)</a:t>
            </a:r>
          </a:p>
        </p:txBody>
      </p:sp>
      <p:sp>
        <p:nvSpPr>
          <p:cNvPr id="3" name="Content Placeholder 2">
            <a:extLst>
              <a:ext uri="{FF2B5EF4-FFF2-40B4-BE49-F238E27FC236}">
                <a16:creationId xmlns:a16="http://schemas.microsoft.com/office/drawing/2014/main" id="{450D90BE-8F33-8769-F9E4-4627DCD05E37}"/>
              </a:ext>
            </a:extLst>
          </p:cNvPr>
          <p:cNvSpPr>
            <a:spLocks noGrp="1"/>
          </p:cNvSpPr>
          <p:nvPr>
            <p:ph idx="1"/>
          </p:nvPr>
        </p:nvSpPr>
        <p:spPr>
          <a:xfrm>
            <a:off x="838200" y="2077294"/>
            <a:ext cx="10515600" cy="4351338"/>
          </a:xfrm>
        </p:spPr>
        <p:txBody>
          <a:bodyPr/>
          <a:lstStyle/>
          <a:p>
            <a:pPr marL="0" indent="0">
              <a:buNone/>
            </a:pPr>
            <a:r>
              <a:rPr lang="en-GB" sz="2200" b="1">
                <a:solidFill>
                  <a:schemeClr val="bg1"/>
                </a:solidFill>
                <a:latin typeface="Arial" panose="020B0604020202020204" pitchFamily="34" charset="0"/>
                <a:cs typeface="Arial" panose="020B0604020202020204" pitchFamily="34" charset="0"/>
              </a:rPr>
              <a:t>Active countermeasures include:</a:t>
            </a:r>
          </a:p>
          <a:p>
            <a:r>
              <a:rPr lang="en-GB" sz="2200" b="1">
                <a:solidFill>
                  <a:schemeClr val="bg1"/>
                </a:solidFill>
                <a:latin typeface="Arial" panose="020B0604020202020204" pitchFamily="34" charset="0"/>
                <a:cs typeface="Arial" panose="020B0604020202020204" pitchFamily="34" charset="0"/>
              </a:rPr>
              <a:t>jamming</a:t>
            </a:r>
            <a:r>
              <a:rPr lang="en-GB" sz="2200">
                <a:solidFill>
                  <a:schemeClr val="bg1"/>
                </a:solidFill>
                <a:latin typeface="Arial" panose="020B0604020202020204" pitchFamily="34" charset="0"/>
                <a:cs typeface="Arial" panose="020B0604020202020204" pitchFamily="34" charset="0"/>
              </a:rPr>
              <a:t> </a:t>
            </a:r>
            <a:r>
              <a:rPr lang="en-GB" sz="2200" b="0">
                <a:solidFill>
                  <a:schemeClr val="bg1"/>
                </a:solidFill>
                <a:latin typeface="Arial" panose="020B0604020202020204" pitchFamily="34" charset="0"/>
                <a:cs typeface="Arial" panose="020B0604020202020204" pitchFamily="34" charset="0"/>
              </a:rPr>
              <a:t>– disrupting drone signals</a:t>
            </a:r>
          </a:p>
          <a:p>
            <a:r>
              <a:rPr lang="en-GB" sz="2200" b="1">
                <a:solidFill>
                  <a:schemeClr val="bg1"/>
                </a:solidFill>
                <a:latin typeface="Arial" panose="020B0604020202020204" pitchFamily="34" charset="0"/>
                <a:cs typeface="Arial" panose="020B0604020202020204" pitchFamily="34" charset="0"/>
              </a:rPr>
              <a:t>spoofing</a:t>
            </a:r>
            <a:r>
              <a:rPr lang="en-GB" sz="2200">
                <a:solidFill>
                  <a:schemeClr val="bg1"/>
                </a:solidFill>
                <a:latin typeface="Arial" panose="020B0604020202020204" pitchFamily="34" charset="0"/>
                <a:cs typeface="Arial" panose="020B0604020202020204" pitchFamily="34" charset="0"/>
              </a:rPr>
              <a:t> </a:t>
            </a:r>
            <a:r>
              <a:rPr lang="en-GB" sz="2200" b="0">
                <a:solidFill>
                  <a:schemeClr val="bg1"/>
                </a:solidFill>
                <a:latin typeface="Arial" panose="020B0604020202020204" pitchFamily="34" charset="0"/>
                <a:cs typeface="Arial" panose="020B0604020202020204" pitchFamily="34" charset="0"/>
              </a:rPr>
              <a:t>– sending false signals to mislead drones</a:t>
            </a:r>
          </a:p>
          <a:p>
            <a:r>
              <a:rPr lang="en-GB" sz="2200" b="1">
                <a:solidFill>
                  <a:schemeClr val="bg1"/>
                </a:solidFill>
                <a:latin typeface="Arial" panose="020B0604020202020204" pitchFamily="34" charset="0"/>
                <a:cs typeface="Arial" panose="020B0604020202020204" pitchFamily="34" charset="0"/>
              </a:rPr>
              <a:t>shooting</a:t>
            </a:r>
            <a:r>
              <a:rPr lang="en-GB" sz="2200">
                <a:solidFill>
                  <a:schemeClr val="bg1"/>
                </a:solidFill>
                <a:latin typeface="Arial" panose="020B0604020202020204" pitchFamily="34" charset="0"/>
                <a:cs typeface="Arial" panose="020B0604020202020204" pitchFamily="34" charset="0"/>
              </a:rPr>
              <a:t> </a:t>
            </a:r>
            <a:r>
              <a:rPr lang="en-GB" sz="2200" b="0">
                <a:solidFill>
                  <a:schemeClr val="bg1"/>
                </a:solidFill>
                <a:latin typeface="Arial" panose="020B0604020202020204" pitchFamily="34" charset="0"/>
                <a:cs typeface="Arial" panose="020B0604020202020204" pitchFamily="34" charset="0"/>
              </a:rPr>
              <a:t>– use of a net to capture drones</a:t>
            </a:r>
          </a:p>
          <a:p>
            <a:r>
              <a:rPr lang="en-GB" sz="2200" b="1">
                <a:solidFill>
                  <a:schemeClr val="bg1"/>
                </a:solidFill>
                <a:latin typeface="Arial" panose="020B0604020202020204" pitchFamily="34" charset="0"/>
                <a:cs typeface="Arial" panose="020B0604020202020204" pitchFamily="34" charset="0"/>
              </a:rPr>
              <a:t>killer drones </a:t>
            </a:r>
            <a:r>
              <a:rPr lang="en-GB" sz="2200" b="0">
                <a:solidFill>
                  <a:schemeClr val="bg1"/>
                </a:solidFill>
                <a:latin typeface="Arial" panose="020B0604020202020204" pitchFamily="34" charset="0"/>
                <a:cs typeface="Arial" panose="020B0604020202020204" pitchFamily="34" charset="0"/>
              </a:rPr>
              <a:t>– designed to neutralise threats</a:t>
            </a:r>
          </a:p>
          <a:p>
            <a:r>
              <a:rPr lang="en-GB" sz="2200" b="1">
                <a:solidFill>
                  <a:schemeClr val="bg1"/>
                </a:solidFill>
                <a:latin typeface="Arial" panose="020B0604020202020204" pitchFamily="34" charset="0"/>
                <a:cs typeface="Arial" panose="020B0604020202020204" pitchFamily="34" charset="0"/>
              </a:rPr>
              <a:t>lasers</a:t>
            </a:r>
            <a:r>
              <a:rPr lang="en-GB" sz="2200">
                <a:solidFill>
                  <a:schemeClr val="bg1"/>
                </a:solidFill>
                <a:latin typeface="Arial" panose="020B0604020202020204" pitchFamily="34" charset="0"/>
                <a:cs typeface="Arial" panose="020B0604020202020204" pitchFamily="34" charset="0"/>
              </a:rPr>
              <a:t> </a:t>
            </a:r>
            <a:r>
              <a:rPr lang="en-GB" sz="2200" b="0">
                <a:solidFill>
                  <a:schemeClr val="bg1"/>
                </a:solidFill>
                <a:latin typeface="Arial" panose="020B0604020202020204" pitchFamily="34" charset="0"/>
                <a:cs typeface="Arial" panose="020B0604020202020204" pitchFamily="34" charset="0"/>
              </a:rPr>
              <a:t>– used to disable drone components</a:t>
            </a:r>
          </a:p>
          <a:p>
            <a:r>
              <a:rPr lang="en-GB" sz="2200" b="1">
                <a:solidFill>
                  <a:schemeClr val="bg1"/>
                </a:solidFill>
                <a:latin typeface="Arial" panose="020B0604020202020204" pitchFamily="34" charset="0"/>
                <a:cs typeface="Arial" panose="020B0604020202020204" pitchFamily="34" charset="0"/>
              </a:rPr>
              <a:t>kinetic defeat functions</a:t>
            </a:r>
            <a:r>
              <a:rPr lang="en-GB" sz="2200" b="0">
                <a:solidFill>
                  <a:schemeClr val="bg1"/>
                </a:solidFill>
                <a:latin typeface="Arial" panose="020B0604020202020204" pitchFamily="34" charset="0"/>
                <a:cs typeface="Arial" panose="020B0604020202020204" pitchFamily="34" charset="0"/>
              </a:rPr>
              <a:t> – physical takedown methods.</a:t>
            </a:r>
          </a:p>
          <a:p>
            <a:endParaRPr lang="en-GB">
              <a:solidFill>
                <a:schemeClr val="bg1"/>
              </a:solidFill>
            </a:endParaRPr>
          </a:p>
        </p:txBody>
      </p:sp>
      <p:pic>
        <p:nvPicPr>
          <p:cNvPr id="5" name="Picture 4" descr="A black background with white icons&#10;&#10;AI-generated content may be incorrect.">
            <a:extLst>
              <a:ext uri="{FF2B5EF4-FFF2-40B4-BE49-F238E27FC236}">
                <a16:creationId xmlns:a16="http://schemas.microsoft.com/office/drawing/2014/main" id="{0D4575EB-0457-F093-2E85-187DF8C34249}"/>
              </a:ext>
            </a:extLst>
          </p:cNvPr>
          <p:cNvPicPr>
            <a:picLocks noChangeAspect="1"/>
          </p:cNvPicPr>
          <p:nvPr/>
        </p:nvPicPr>
        <p:blipFill>
          <a:blip r:embed="rId3">
            <a:extLst>
              <a:ext uri="{28A0092B-C50C-407E-A947-70E740481C1C}">
                <a14:useLocalDpi xmlns:a14="http://schemas.microsoft.com/office/drawing/2010/main" val="0"/>
              </a:ext>
            </a:extLst>
          </a:blip>
          <a:srcRect l="43772" t="73084" r="46228" b="3786"/>
          <a:stretch/>
        </p:blipFill>
        <p:spPr>
          <a:xfrm>
            <a:off x="7678299" y="1745219"/>
            <a:ext cx="5696073" cy="3570974"/>
          </a:xfrm>
          <a:prstGeom prst="rect">
            <a:avLst/>
          </a:prstGeom>
        </p:spPr>
      </p:pic>
    </p:spTree>
    <p:extLst>
      <p:ext uri="{BB962C8B-B14F-4D97-AF65-F5344CB8AC3E}">
        <p14:creationId xmlns:p14="http://schemas.microsoft.com/office/powerpoint/2010/main" val="3026520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203F7D0-6955-F190-5DD0-78C6171ACFBA}"/>
              </a:ext>
            </a:extLst>
          </p:cNvPr>
          <p:cNvSpPr/>
          <p:nvPr/>
        </p:nvSpPr>
        <p:spPr>
          <a:xfrm>
            <a:off x="-409912" y="2768367"/>
            <a:ext cx="13564997" cy="3011647"/>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DD1BDA26-7F7D-D0F0-F069-3B36B5AB7172}"/>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Differences between passive and active countermeasures</a:t>
            </a:r>
          </a:p>
        </p:txBody>
      </p:sp>
      <p:sp>
        <p:nvSpPr>
          <p:cNvPr id="3" name="Content Placeholder 2">
            <a:extLst>
              <a:ext uri="{FF2B5EF4-FFF2-40B4-BE49-F238E27FC236}">
                <a16:creationId xmlns:a16="http://schemas.microsoft.com/office/drawing/2014/main" id="{83181882-4290-F8B8-2900-04F472285EAD}"/>
              </a:ext>
            </a:extLst>
          </p:cNvPr>
          <p:cNvSpPr>
            <a:spLocks noGrp="1"/>
          </p:cNvSpPr>
          <p:nvPr>
            <p:ph idx="1"/>
          </p:nvPr>
        </p:nvSpPr>
        <p:spPr>
          <a:xfrm>
            <a:off x="838200" y="1733346"/>
            <a:ext cx="10515600" cy="4351338"/>
          </a:xfrm>
        </p:spPr>
        <p:txBody>
          <a:bodyPr>
            <a:normAutofit/>
          </a:bodyPr>
          <a:lstStyle/>
          <a:p>
            <a:pPr marL="0" indent="0">
              <a:buNone/>
            </a:pPr>
            <a:r>
              <a:rPr lang="en-GB" sz="2400" b="1" dirty="0">
                <a:latin typeface="Arial" panose="020B0604020202020204" pitchFamily="34" charset="0"/>
                <a:cs typeface="Arial" panose="020B0604020202020204" pitchFamily="34" charset="0"/>
              </a:rPr>
              <a:t>Not all countermeasures work the same way. Passive measures help detect threats, while active measures neutralise them</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Passive countermeasures:</a:t>
            </a:r>
          </a:p>
          <a:p>
            <a:r>
              <a:rPr lang="en-GB" sz="2400" b="0" dirty="0">
                <a:latin typeface="Arial" panose="020B0604020202020204" pitchFamily="34" charset="0"/>
                <a:cs typeface="Arial" panose="020B0604020202020204" pitchFamily="34" charset="0"/>
              </a:rPr>
              <a:t>reduce the threat posed by drones without physically affecting them </a:t>
            </a:r>
          </a:p>
          <a:p>
            <a:r>
              <a:rPr lang="en-GB" sz="2400" b="0" dirty="0">
                <a:latin typeface="Arial" panose="020B0604020202020204" pitchFamily="34" charset="0"/>
                <a:cs typeface="Arial" panose="020B0604020202020204" pitchFamily="34" charset="0"/>
              </a:rPr>
              <a:t>do not require approval from governing bodies</a:t>
            </a:r>
          </a:p>
          <a:p>
            <a:r>
              <a:rPr lang="en-GB" sz="2400" b="0" dirty="0">
                <a:latin typeface="Arial" panose="020B0604020202020204" pitchFamily="34" charset="0"/>
                <a:cs typeface="Arial" panose="020B0604020202020204" pitchFamily="34" charset="0"/>
              </a:rPr>
              <a:t>are cost-effective </a:t>
            </a:r>
          </a:p>
          <a:p>
            <a:r>
              <a:rPr lang="en-GB" sz="2400" b="0" dirty="0">
                <a:latin typeface="Arial" panose="020B0604020202020204" pitchFamily="34" charset="0"/>
                <a:cs typeface="Arial" panose="020B0604020202020204" pitchFamily="34" charset="0"/>
              </a:rPr>
              <a:t>are not always effective, depending on the operators’ intention, such as delivering a payload.</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b="1" dirty="0"/>
          </a:p>
        </p:txBody>
      </p:sp>
    </p:spTree>
    <p:extLst>
      <p:ext uri="{BB962C8B-B14F-4D97-AF65-F5344CB8AC3E}">
        <p14:creationId xmlns:p14="http://schemas.microsoft.com/office/powerpoint/2010/main" val="3786630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2E593-4CFD-989F-3675-3E44B6A66758}"/>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017AC43-A65E-1FB4-DB06-0626960E3B7B}"/>
              </a:ext>
            </a:extLst>
          </p:cNvPr>
          <p:cNvSpPr/>
          <p:nvPr/>
        </p:nvSpPr>
        <p:spPr>
          <a:xfrm>
            <a:off x="-409912" y="1786856"/>
            <a:ext cx="13564997" cy="177007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60599372-964F-B32C-77E8-A2BBA77A1BB0}"/>
              </a:ext>
            </a:extLst>
          </p:cNvPr>
          <p:cNvSpPr>
            <a:spLocks noGrp="1"/>
          </p:cNvSpPr>
          <p:nvPr>
            <p:ph type="title"/>
          </p:nvPr>
        </p:nvSpPr>
        <p:spPr/>
        <p:txBody>
          <a:bodyPr>
            <a:normAutofit fontScale="90000"/>
          </a:bodyPr>
          <a:lstStyle/>
          <a:p>
            <a:r>
              <a:rPr lang="en-GB" sz="4000" b="1">
                <a:latin typeface="Arial"/>
                <a:cs typeface="Arial"/>
              </a:rPr>
              <a:t>Differences between passive and active countermeasures (cont.)</a:t>
            </a:r>
          </a:p>
        </p:txBody>
      </p:sp>
      <p:sp>
        <p:nvSpPr>
          <p:cNvPr id="3" name="Content Placeholder 2">
            <a:extLst>
              <a:ext uri="{FF2B5EF4-FFF2-40B4-BE49-F238E27FC236}">
                <a16:creationId xmlns:a16="http://schemas.microsoft.com/office/drawing/2014/main" id="{95EC327B-66C2-E326-8CAE-DA7EA80EA709}"/>
              </a:ext>
            </a:extLst>
          </p:cNvPr>
          <p:cNvSpPr>
            <a:spLocks noGrp="1"/>
          </p:cNvSpPr>
          <p:nvPr>
            <p:ph idx="1"/>
          </p:nvPr>
        </p:nvSpPr>
        <p:spPr>
          <a:xfrm>
            <a:off x="838200" y="2043739"/>
            <a:ext cx="11099334" cy="4351338"/>
          </a:xfrm>
        </p:spPr>
        <p:txBody>
          <a:bodyPr>
            <a:normAutofit/>
          </a:bodyPr>
          <a:lstStyle/>
          <a:p>
            <a:pPr marL="0" indent="0">
              <a:buNone/>
            </a:pPr>
            <a:r>
              <a:rPr lang="en-GB" sz="2400" b="1">
                <a:solidFill>
                  <a:schemeClr val="bg1"/>
                </a:solidFill>
                <a:latin typeface="Arial" panose="020B0604020202020204" pitchFamily="34" charset="0"/>
                <a:cs typeface="Arial" panose="020B0604020202020204" pitchFamily="34" charset="0"/>
              </a:rPr>
              <a:t>Active countermeasures:</a:t>
            </a:r>
          </a:p>
          <a:p>
            <a:r>
              <a:rPr lang="en-GB" sz="2400" b="0">
                <a:solidFill>
                  <a:schemeClr val="bg1"/>
                </a:solidFill>
                <a:latin typeface="Arial" panose="020B0604020202020204" pitchFamily="34" charset="0"/>
                <a:cs typeface="Arial" panose="020B0604020202020204" pitchFamily="34" charset="0"/>
              </a:rPr>
              <a:t>physically affect unmanned systems or how they operate are reactive solutions.</a:t>
            </a:r>
          </a:p>
          <a:p>
            <a:pPr marL="0" indent="0">
              <a:buNone/>
            </a:pPr>
            <a:endParaRPr lang="en-GB" b="1">
              <a:solidFill>
                <a:schemeClr val="bg1"/>
              </a:solidFill>
            </a:endParaRPr>
          </a:p>
        </p:txBody>
      </p:sp>
      <p:pic>
        <p:nvPicPr>
          <p:cNvPr id="5" name="Graphic 4" descr="Quadcopter with solid fill">
            <a:extLst>
              <a:ext uri="{FF2B5EF4-FFF2-40B4-BE49-F238E27FC236}">
                <a16:creationId xmlns:a16="http://schemas.microsoft.com/office/drawing/2014/main" id="{6B0CE44A-4BF0-0E13-A8B7-461F52113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5426" y="2978023"/>
            <a:ext cx="4121799" cy="4121799"/>
          </a:xfrm>
          <a:prstGeom prst="rect">
            <a:avLst/>
          </a:prstGeom>
        </p:spPr>
      </p:pic>
    </p:spTree>
    <p:extLst>
      <p:ext uri="{BB962C8B-B14F-4D97-AF65-F5344CB8AC3E}">
        <p14:creationId xmlns:p14="http://schemas.microsoft.com/office/powerpoint/2010/main" val="4225259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EC86-017D-325F-1231-7121A914387C}"/>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Legal stipulations of active countermeasures</a:t>
            </a:r>
          </a:p>
        </p:txBody>
      </p:sp>
      <p:sp>
        <p:nvSpPr>
          <p:cNvPr id="3" name="Content Placeholder 2">
            <a:extLst>
              <a:ext uri="{FF2B5EF4-FFF2-40B4-BE49-F238E27FC236}">
                <a16:creationId xmlns:a16="http://schemas.microsoft.com/office/drawing/2014/main" id="{B5AD2B73-2DB8-F327-A689-E355763EE0E6}"/>
              </a:ext>
            </a:extLst>
          </p:cNvPr>
          <p:cNvSpPr>
            <a:spLocks noGrp="1"/>
          </p:cNvSpPr>
          <p:nvPr>
            <p:ph idx="1"/>
          </p:nvPr>
        </p:nvSpPr>
        <p:spPr>
          <a:xfrm>
            <a:off x="838200" y="1590494"/>
            <a:ext cx="10515600" cy="4351338"/>
          </a:xfrm>
        </p:spPr>
        <p:txBody>
          <a:bodyPr>
            <a:normAutofit/>
          </a:bodyPr>
          <a:lstStyle/>
          <a:p>
            <a:pPr marL="0" indent="0">
              <a:buNone/>
            </a:pPr>
            <a:r>
              <a:rPr lang="en-GB" sz="2200" b="1">
                <a:latin typeface="Arial" panose="020B0604020202020204" pitchFamily="34" charset="0"/>
                <a:cs typeface="Arial" panose="020B0604020202020204" pitchFamily="34" charset="0"/>
              </a:rPr>
              <a:t>Because active countermeasures physically disrupt drones, strict legal guidelines apply. These include</a:t>
            </a:r>
            <a:r>
              <a:rPr lang="en-GB" sz="2200">
                <a:latin typeface="Arial" panose="020B0604020202020204" pitchFamily="34" charset="0"/>
                <a:cs typeface="Arial" panose="020B0604020202020204" pitchFamily="34" charset="0"/>
              </a:rPr>
              <a:t>: </a:t>
            </a:r>
          </a:p>
          <a:p>
            <a:r>
              <a:rPr lang="en-GB" sz="2200" b="1">
                <a:latin typeface="Arial" panose="020B0604020202020204" pitchFamily="34" charset="0"/>
                <a:cs typeface="Arial" panose="020B0604020202020204" pitchFamily="34" charset="0"/>
              </a:rPr>
              <a:t>proportionality</a:t>
            </a:r>
            <a:r>
              <a:rPr lang="en-GB" sz="2200">
                <a:latin typeface="Arial" panose="020B0604020202020204" pitchFamily="34" charset="0"/>
                <a:cs typeface="Arial" panose="020B0604020202020204" pitchFamily="34" charset="0"/>
              </a:rPr>
              <a:t> </a:t>
            </a:r>
            <a:r>
              <a:rPr lang="en-GB" sz="2200" b="0">
                <a:latin typeface="Arial" panose="020B0604020202020204" pitchFamily="34" charset="0"/>
                <a:cs typeface="Arial" panose="020B0604020202020204" pitchFamily="34" charset="0"/>
              </a:rPr>
              <a:t>– any action taken must be justified and necessary</a:t>
            </a:r>
          </a:p>
          <a:p>
            <a:r>
              <a:rPr lang="en-GB" sz="2200" b="1">
                <a:latin typeface="Arial" panose="020B0604020202020204" pitchFamily="34" charset="0"/>
                <a:cs typeface="Arial" panose="020B0604020202020204" pitchFamily="34" charset="0"/>
              </a:rPr>
              <a:t>authorisation</a:t>
            </a:r>
            <a:r>
              <a:rPr lang="en-GB" sz="2200">
                <a:latin typeface="Arial" panose="020B0604020202020204" pitchFamily="34" charset="0"/>
                <a:cs typeface="Arial" panose="020B0604020202020204" pitchFamily="34" charset="0"/>
              </a:rPr>
              <a:t> </a:t>
            </a:r>
            <a:r>
              <a:rPr lang="en-GB" sz="2200" b="0">
                <a:latin typeface="Arial" panose="020B0604020202020204" pitchFamily="34" charset="0"/>
                <a:cs typeface="Arial" panose="020B0604020202020204" pitchFamily="34" charset="0"/>
              </a:rPr>
              <a:t>– only authorised personnel or agencies can deploy active countermeasures</a:t>
            </a:r>
          </a:p>
          <a:p>
            <a:r>
              <a:rPr lang="en-GB" sz="2200" b="1">
                <a:latin typeface="Arial" panose="020B0604020202020204" pitchFamily="34" charset="0"/>
                <a:cs typeface="Arial" panose="020B0604020202020204" pitchFamily="34" charset="0"/>
              </a:rPr>
              <a:t>privacy laws </a:t>
            </a:r>
            <a:r>
              <a:rPr lang="en-GB" sz="2200" b="0">
                <a:latin typeface="Arial" panose="020B0604020202020204" pitchFamily="34" charset="0"/>
                <a:cs typeface="Arial" panose="020B0604020202020204" pitchFamily="34" charset="0"/>
              </a:rPr>
              <a:t>– actions must comply with data protection and privacy regulations</a:t>
            </a:r>
          </a:p>
          <a:p>
            <a:r>
              <a:rPr lang="en-GB" sz="2200" b="1">
                <a:latin typeface="Arial" panose="020B0604020202020204" pitchFamily="34" charset="0"/>
                <a:cs typeface="Arial" panose="020B0604020202020204" pitchFamily="34" charset="0"/>
              </a:rPr>
              <a:t>liability and accountability</a:t>
            </a:r>
            <a:r>
              <a:rPr lang="en-GB" sz="2200" b="0">
                <a:latin typeface="Arial" panose="020B0604020202020204" pitchFamily="34" charset="0"/>
                <a:cs typeface="Arial" panose="020B0604020202020204" pitchFamily="34" charset="0"/>
              </a:rPr>
              <a:t> – organisations using active countermeasures are legally responsible for their consequences.</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10A956D1-4656-BFC0-66AB-2B425424C84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23146508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AD922E2-6ECD-76AD-EB86-429209E22A18}"/>
              </a:ext>
            </a:extLst>
          </p:cNvPr>
          <p:cNvSpPr/>
          <p:nvPr/>
        </p:nvSpPr>
        <p:spPr>
          <a:xfrm>
            <a:off x="-569303" y="1341438"/>
            <a:ext cx="13564997" cy="1084010"/>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0A32AA19-AC61-3FB1-B779-31CB74C6DAF8}"/>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Steps in conducting a threat assessment</a:t>
            </a:r>
          </a:p>
        </p:txBody>
      </p:sp>
      <p:sp>
        <p:nvSpPr>
          <p:cNvPr id="3" name="Content Placeholder 2">
            <a:extLst>
              <a:ext uri="{FF2B5EF4-FFF2-40B4-BE49-F238E27FC236}">
                <a16:creationId xmlns:a16="http://schemas.microsoft.com/office/drawing/2014/main" id="{FE28F0F3-9EBA-64C3-1531-3A54F25CDF0C}"/>
              </a:ext>
            </a:extLst>
          </p:cNvPr>
          <p:cNvSpPr>
            <a:spLocks noGrp="1"/>
          </p:cNvSpPr>
          <p:nvPr>
            <p:ph idx="1"/>
          </p:nvPr>
        </p:nvSpPr>
        <p:spPr>
          <a:xfrm>
            <a:off x="838200" y="1523621"/>
            <a:ext cx="10515600" cy="4351338"/>
          </a:xfrm>
        </p:spPr>
        <p:txBody>
          <a:bodyPr>
            <a:normAutofit/>
          </a:bodyPr>
          <a:lstStyle/>
          <a:p>
            <a:pPr marL="0" indent="0">
              <a:buNone/>
            </a:pPr>
            <a:r>
              <a:rPr lang="en-GB" sz="2200" b="1">
                <a:latin typeface="Arial" panose="020B0604020202020204" pitchFamily="34" charset="0"/>
                <a:cs typeface="Arial" panose="020B0604020202020204" pitchFamily="34" charset="0"/>
              </a:rPr>
              <a:t>Before responding to a drone threat, organisations must assess the risk. </a:t>
            </a:r>
            <a:br>
              <a:rPr lang="en-GB" sz="2200" b="1">
                <a:latin typeface="Arial" panose="020B0604020202020204" pitchFamily="34" charset="0"/>
                <a:cs typeface="Arial" panose="020B0604020202020204" pitchFamily="34" charset="0"/>
              </a:rPr>
            </a:br>
            <a:r>
              <a:rPr lang="en-GB" sz="2200" b="1">
                <a:latin typeface="Arial" panose="020B0604020202020204" pitchFamily="34" charset="0"/>
                <a:cs typeface="Arial" panose="020B0604020202020204" pitchFamily="34" charset="0"/>
              </a:rPr>
              <a:t>A structured threat assessment ensures the right action is taken</a:t>
            </a:r>
          </a:p>
          <a:p>
            <a:pPr marL="0" indent="0">
              <a:buNone/>
            </a:pPr>
            <a:endParaRPr lang="en-GB" sz="2200" b="1">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2C84B83D-6AC9-673E-6A13-B1B289E87D4B}"/>
              </a:ext>
            </a:extLst>
          </p:cNvPr>
          <p:cNvSpPr txBox="1">
            <a:spLocks/>
          </p:cNvSpPr>
          <p:nvPr/>
        </p:nvSpPr>
        <p:spPr>
          <a:xfrm>
            <a:off x="838200" y="2660957"/>
            <a:ext cx="10931554" cy="3449511"/>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structure should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define the scope and objectives of the assessment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identify potential threats from drones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assess the drone’s characteristics and capabilities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analyse the vulnerabilities in security measures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evaluate the likelihood and impact of threats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implement mitigating measures to reduce risk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develop a response plan for security breaches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monitor and review strategies continuously.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53197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A912999-4146-85CC-12B5-71836DDD02FE}"/>
              </a:ext>
            </a:extLst>
          </p:cNvPr>
          <p:cNvSpPr/>
          <p:nvPr/>
        </p:nvSpPr>
        <p:spPr>
          <a:xfrm>
            <a:off x="-569303" y="1341438"/>
            <a:ext cx="13564997" cy="1084010"/>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7E5F919E-E313-07D6-7B6E-1DD1F40E85A0}"/>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Key factors in risk assessment</a:t>
            </a:r>
          </a:p>
        </p:txBody>
      </p:sp>
      <p:sp>
        <p:nvSpPr>
          <p:cNvPr id="3" name="Content Placeholder 2">
            <a:extLst>
              <a:ext uri="{FF2B5EF4-FFF2-40B4-BE49-F238E27FC236}">
                <a16:creationId xmlns:a16="http://schemas.microsoft.com/office/drawing/2014/main" id="{1D974064-C952-B0E5-D1F7-8CEEE04525C9}"/>
              </a:ext>
            </a:extLst>
          </p:cNvPr>
          <p:cNvSpPr>
            <a:spLocks noGrp="1"/>
          </p:cNvSpPr>
          <p:nvPr>
            <p:ph idx="1"/>
          </p:nvPr>
        </p:nvSpPr>
        <p:spPr>
          <a:xfrm>
            <a:off x="838200" y="1555686"/>
            <a:ext cx="10515600" cy="4351338"/>
          </a:xfrm>
        </p:spPr>
        <p:txBody>
          <a:bodyPr>
            <a:noAutofit/>
          </a:bodyPr>
          <a:lstStyle/>
          <a:p>
            <a:pPr marL="0" indent="0">
              <a:buNone/>
            </a:pPr>
            <a:r>
              <a:rPr lang="en-GB" sz="2200" b="1">
                <a:latin typeface="Arial" panose="020B0604020202020204" pitchFamily="34" charset="0"/>
                <a:cs typeface="Arial" panose="020B0604020202020204" pitchFamily="34" charset="0"/>
              </a:rPr>
              <a:t>Several factors influence how drone threats are assessed. Understanding these helps organisations make informed decisions</a:t>
            </a:r>
          </a:p>
        </p:txBody>
      </p:sp>
      <p:sp>
        <p:nvSpPr>
          <p:cNvPr id="5" name="Content Placeholder 2">
            <a:extLst>
              <a:ext uri="{FF2B5EF4-FFF2-40B4-BE49-F238E27FC236}">
                <a16:creationId xmlns:a16="http://schemas.microsoft.com/office/drawing/2014/main" id="{770C6F8A-7294-7C7A-0EDA-147AD2C96166}"/>
              </a:ext>
            </a:extLst>
          </p:cNvPr>
          <p:cNvSpPr txBox="1">
            <a:spLocks/>
          </p:cNvSpPr>
          <p:nvPr/>
        </p:nvSpPr>
        <p:spPr>
          <a:xfrm>
            <a:off x="972312" y="2639696"/>
            <a:ext cx="10515600" cy="3138615"/>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Factors include the: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type and purpose of drone operations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airspace regulations and restrictions in place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detection and monitoring capabilities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drone capabilities and technological limitations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100">
              <a:solidFill>
                <a:prstClr val="black"/>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2100">
              <a:solidFill>
                <a:prstClr val="black"/>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competency and intent of the drone operator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emergency response preparedness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legal and ethical considerations</a:t>
            </a:r>
            <a:r>
              <a:rPr kumimoji="0" lang="en-GB" sz="2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686516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91E2DE42-39F1-373A-6058-B010BB0C63C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D1125FEF-7B14-1231-E90B-2B38575004E6}"/>
              </a:ext>
            </a:extLst>
          </p:cNvPr>
          <p:cNvSpPr>
            <a:spLocks noGrp="1"/>
          </p:cNvSpPr>
          <p:nvPr>
            <p:ph type="title"/>
          </p:nvPr>
        </p:nvSpPr>
        <p:spPr/>
        <p:txBody>
          <a:bodyPr>
            <a:normAutofit fontScale="90000"/>
          </a:bodyPr>
          <a:lstStyle/>
          <a:p>
            <a:r>
              <a:rPr lang="en-GB" sz="4000" b="1"/>
              <a:t>How risk assessments inform operational decisions</a:t>
            </a:r>
          </a:p>
        </p:txBody>
      </p:sp>
      <p:sp>
        <p:nvSpPr>
          <p:cNvPr id="3" name="Content Placeholder 2">
            <a:extLst>
              <a:ext uri="{FF2B5EF4-FFF2-40B4-BE49-F238E27FC236}">
                <a16:creationId xmlns:a16="http://schemas.microsoft.com/office/drawing/2014/main" id="{4E06219A-20D9-7ADB-BFCE-01ACF9456D9F}"/>
              </a:ext>
            </a:extLst>
          </p:cNvPr>
          <p:cNvSpPr>
            <a:spLocks noGrp="1"/>
          </p:cNvSpPr>
          <p:nvPr>
            <p:ph idx="1"/>
          </p:nvPr>
        </p:nvSpPr>
        <p:spPr/>
        <p:txBody>
          <a:bodyPr>
            <a:normAutofit/>
          </a:bodyPr>
          <a:lstStyle/>
          <a:p>
            <a:pPr marL="0" indent="0">
              <a:buNone/>
            </a:pPr>
            <a:r>
              <a:rPr lang="en-GB" sz="2200" b="1">
                <a:latin typeface="Arial" panose="020B0604020202020204" pitchFamily="34" charset="0"/>
                <a:cs typeface="Arial" panose="020B0604020202020204" pitchFamily="34" charset="0"/>
              </a:rPr>
              <a:t>Once risks are identified, they shape operational decisions. </a:t>
            </a:r>
          </a:p>
          <a:p>
            <a:pPr marL="0" indent="0">
              <a:buNone/>
            </a:pPr>
            <a:br>
              <a:rPr lang="en-GB" sz="2200" b="1">
                <a:latin typeface="Arial" panose="020B0604020202020204" pitchFamily="34" charset="0"/>
                <a:cs typeface="Arial" panose="020B0604020202020204" pitchFamily="34" charset="0"/>
              </a:rPr>
            </a:br>
            <a:r>
              <a:rPr lang="en-GB" sz="2200" b="1">
                <a:latin typeface="Arial" panose="020B0604020202020204" pitchFamily="34" charset="0"/>
                <a:cs typeface="Arial" panose="020B0604020202020204" pitchFamily="34" charset="0"/>
              </a:rPr>
              <a:t>Risk assessments help organisations decide how to respond </a:t>
            </a:r>
            <a:br>
              <a:rPr lang="en-GB" sz="2200" b="1">
                <a:latin typeface="Arial" panose="020B0604020202020204" pitchFamily="34" charset="0"/>
                <a:cs typeface="Arial" panose="020B0604020202020204" pitchFamily="34" charset="0"/>
              </a:rPr>
            </a:br>
            <a:r>
              <a:rPr lang="en-GB" sz="2200" b="1">
                <a:latin typeface="Arial" panose="020B0604020202020204" pitchFamily="34" charset="0"/>
                <a:cs typeface="Arial" panose="020B0604020202020204" pitchFamily="34" charset="0"/>
              </a:rPr>
              <a:t>to drone threats effectively, such as by:</a:t>
            </a:r>
          </a:p>
          <a:p>
            <a:r>
              <a:rPr lang="en-GB" sz="2200" b="0">
                <a:latin typeface="Arial" panose="020B0604020202020204" pitchFamily="34" charset="0"/>
                <a:cs typeface="Arial" panose="020B0604020202020204" pitchFamily="34" charset="0"/>
              </a:rPr>
              <a:t>allocating resources and training personnel effectively</a:t>
            </a:r>
          </a:p>
          <a:p>
            <a:r>
              <a:rPr lang="en-GB" sz="2200" b="0">
                <a:latin typeface="Arial" panose="020B0604020202020204" pitchFamily="34" charset="0"/>
                <a:cs typeface="Arial" panose="020B0604020202020204" pitchFamily="34" charset="0"/>
              </a:rPr>
              <a:t>refining response protocols for drone threats</a:t>
            </a:r>
          </a:p>
          <a:p>
            <a:r>
              <a:rPr lang="en-GB" sz="2200" b="0">
                <a:latin typeface="Arial" panose="020B0604020202020204" pitchFamily="34" charset="0"/>
                <a:cs typeface="Arial" panose="020B0604020202020204" pitchFamily="34" charset="0"/>
              </a:rPr>
              <a:t>developing incident reporting and escalation procedures</a:t>
            </a:r>
          </a:p>
          <a:p>
            <a:r>
              <a:rPr lang="en-GB" sz="2200" b="0">
                <a:latin typeface="Arial" panose="020B0604020202020204" pitchFamily="34" charset="0"/>
                <a:cs typeface="Arial" panose="020B0604020202020204" pitchFamily="34" charset="0"/>
              </a:rPr>
              <a:t>continuous monitoring and adapting to evolving risks</a:t>
            </a:r>
          </a:p>
          <a:p>
            <a:r>
              <a:rPr lang="en-GB" sz="2200" b="0">
                <a:latin typeface="Arial" panose="020B0604020202020204" pitchFamily="34" charset="0"/>
                <a:cs typeface="Arial" panose="020B0604020202020204" pitchFamily="34" charset="0"/>
              </a:rPr>
              <a:t>investing in counter-drone technology</a:t>
            </a:r>
          </a:p>
          <a:p>
            <a:r>
              <a:rPr lang="en-GB" sz="2200" b="0">
                <a:latin typeface="Arial" panose="020B0604020202020204" pitchFamily="34" charset="0"/>
                <a:cs typeface="Arial" panose="020B0604020202020204" pitchFamily="34" charset="0"/>
              </a:rPr>
              <a:t>informing public safety measures and security policies.</a:t>
            </a:r>
          </a:p>
        </p:txBody>
      </p:sp>
    </p:spTree>
    <p:extLst>
      <p:ext uri="{BB962C8B-B14F-4D97-AF65-F5344CB8AC3E}">
        <p14:creationId xmlns:p14="http://schemas.microsoft.com/office/powerpoint/2010/main" val="32107940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F72C5F-EE57-9CD4-D12B-1466AFA1ADEE}"/>
              </a:ext>
            </a:extLst>
          </p:cNvPr>
          <p:cNvSpPr/>
          <p:nvPr/>
        </p:nvSpPr>
        <p:spPr>
          <a:xfrm>
            <a:off x="-569303" y="1668608"/>
            <a:ext cx="13564997" cy="1084010"/>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DEFCF50D-7E89-C3D1-2DCE-6819B3FF8625}"/>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Organisations permitted to use active countermeasures</a:t>
            </a:r>
          </a:p>
        </p:txBody>
      </p:sp>
      <p:sp>
        <p:nvSpPr>
          <p:cNvPr id="3" name="Content Placeholder 2">
            <a:extLst>
              <a:ext uri="{FF2B5EF4-FFF2-40B4-BE49-F238E27FC236}">
                <a16:creationId xmlns:a16="http://schemas.microsoft.com/office/drawing/2014/main" id="{6C6D61FE-18D6-F054-2225-D369A6ED4840}"/>
              </a:ext>
            </a:extLst>
          </p:cNvPr>
          <p:cNvSpPr>
            <a:spLocks noGrp="1"/>
          </p:cNvSpPr>
          <p:nvPr>
            <p:ph idx="1"/>
          </p:nvPr>
        </p:nvSpPr>
        <p:spPr>
          <a:xfrm>
            <a:off x="838200" y="1875959"/>
            <a:ext cx="10515600" cy="4351338"/>
          </a:xfrm>
        </p:spPr>
        <p:txBody>
          <a:bodyPr>
            <a:normAutofit/>
          </a:bodyPr>
          <a:lstStyle/>
          <a:p>
            <a:pPr marL="0" indent="0">
              <a:buNone/>
            </a:pPr>
            <a:r>
              <a:rPr lang="en-GB" sz="2200" b="1">
                <a:latin typeface="Arial" panose="020B0604020202020204" pitchFamily="34" charset="0"/>
                <a:cs typeface="Arial" panose="020B0604020202020204" pitchFamily="34" charset="0"/>
              </a:rPr>
              <a:t>Not everyone can legally neutralise drones. Only specific organisations have the authority to use active countermeasures</a:t>
            </a:r>
          </a:p>
          <a:p>
            <a:pPr marL="0" indent="0">
              <a:buNone/>
            </a:pPr>
            <a:endParaRPr lang="en-GB" sz="2200">
              <a:latin typeface="Arial" panose="020B0604020202020204" pitchFamily="34" charset="0"/>
              <a:cs typeface="Arial" panose="020B0604020202020204" pitchFamily="34" charset="0"/>
            </a:endParaRPr>
          </a:p>
          <a:p>
            <a:pPr marL="0" indent="0">
              <a:buNone/>
            </a:pPr>
            <a:r>
              <a:rPr lang="en-GB" sz="2200" b="1">
                <a:latin typeface="Arial" panose="020B0604020202020204" pitchFamily="34" charset="0"/>
                <a:cs typeface="Arial" panose="020B0604020202020204" pitchFamily="34" charset="0"/>
              </a:rPr>
              <a:t>These organisations include the: </a:t>
            </a:r>
          </a:p>
          <a:p>
            <a:r>
              <a:rPr lang="en-GB" sz="2200" b="1">
                <a:latin typeface="Arial" panose="020B0604020202020204" pitchFamily="34" charset="0"/>
                <a:cs typeface="Arial" panose="020B0604020202020204" pitchFamily="34" charset="0"/>
              </a:rPr>
              <a:t>military </a:t>
            </a:r>
            <a:r>
              <a:rPr lang="en-GB" sz="2200" b="0">
                <a:latin typeface="Arial" panose="020B0604020202020204" pitchFamily="34" charset="0"/>
                <a:cs typeface="Arial" panose="020B0604020202020204" pitchFamily="34" charset="0"/>
              </a:rPr>
              <a:t>– national defence organisations can use active countermeasures for security purposes</a:t>
            </a:r>
          </a:p>
          <a:p>
            <a:r>
              <a:rPr lang="en-GB" sz="2200" b="1">
                <a:latin typeface="Arial" panose="020B0604020202020204" pitchFamily="34" charset="0"/>
                <a:cs typeface="Arial" panose="020B0604020202020204" pitchFamily="34" charset="0"/>
              </a:rPr>
              <a:t>police </a:t>
            </a:r>
            <a:r>
              <a:rPr lang="en-GB" sz="2200" b="0">
                <a:latin typeface="Arial" panose="020B0604020202020204" pitchFamily="34" charset="0"/>
                <a:cs typeface="Arial" panose="020B0604020202020204" pitchFamily="34" charset="0"/>
              </a:rPr>
              <a:t>– law enforcement agencies can deploy countermeasures to neutralise drone threats in restricted areas.</a:t>
            </a:r>
          </a:p>
        </p:txBody>
      </p:sp>
    </p:spTree>
    <p:extLst>
      <p:ext uri="{BB962C8B-B14F-4D97-AF65-F5344CB8AC3E}">
        <p14:creationId xmlns:p14="http://schemas.microsoft.com/office/powerpoint/2010/main" val="181454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0571-9685-6D27-BDE7-22E32C754E63}"/>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DEAF2507-0652-D0A4-9DB5-98230373809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615D65C6-4172-77AA-44D0-AED3CF713629}"/>
              </a:ext>
            </a:extLst>
          </p:cNvPr>
          <p:cNvSpPr>
            <a:spLocks noGrp="1"/>
          </p:cNvSpPr>
          <p:nvPr>
            <p:ph idx="1"/>
          </p:nvPr>
        </p:nvSpPr>
        <p:spPr>
          <a:xfrm>
            <a:off x="990600" y="1724957"/>
            <a:ext cx="10515600" cy="4351338"/>
          </a:xfrm>
        </p:spPr>
        <p:txBody>
          <a:bodyPr vert="horz" lIns="91440" tIns="45720" rIns="91440" bIns="45720" rtlCol="0" anchor="t">
            <a:normAutofit/>
          </a:bodyPr>
          <a:lstStyle/>
          <a:p>
            <a:r>
              <a:rPr lang="en-GB" sz="2200">
                <a:latin typeface="Arial"/>
                <a:cs typeface="Arial"/>
              </a:rPr>
              <a:t>making every flight safe </a:t>
            </a:r>
            <a:r>
              <a:rPr lang="en-GB" sz="2200" b="0">
                <a:latin typeface="Arial"/>
                <a:cs typeface="Arial"/>
              </a:rPr>
              <a:t>– operators should always perform pre-flight checks and assess environmental factors</a:t>
            </a:r>
          </a:p>
          <a:p>
            <a:r>
              <a:rPr lang="en-GB" sz="2200">
                <a:latin typeface="Arial"/>
                <a:cs typeface="Arial"/>
              </a:rPr>
              <a:t>protecting people’s privacy </a:t>
            </a:r>
            <a:r>
              <a:rPr lang="en-GB" sz="2200" b="0">
                <a:latin typeface="Arial"/>
                <a:cs typeface="Arial"/>
              </a:rPr>
              <a:t>– operators must respect UK General Data Protection Regulations 2018 (GDPR) on drone footage</a:t>
            </a:r>
          </a:p>
          <a:p>
            <a:r>
              <a:rPr lang="en-GB" sz="2200">
                <a:latin typeface="Arial"/>
                <a:cs typeface="Arial"/>
              </a:rPr>
              <a:t>less common flying </a:t>
            </a:r>
            <a:r>
              <a:rPr lang="en-GB" sz="2200" b="0">
                <a:latin typeface="Arial"/>
                <a:cs typeface="Arial"/>
              </a:rPr>
              <a:t>– operators should ensure that they understand special considerations for night flights and commercial operations</a:t>
            </a:r>
          </a:p>
          <a:p>
            <a:r>
              <a:rPr lang="en-GB" sz="2200">
                <a:latin typeface="Arial"/>
                <a:cs typeface="Arial"/>
              </a:rPr>
              <a:t>drones and model aircraft in the law </a:t>
            </a:r>
            <a:r>
              <a:rPr lang="en-GB" sz="2200" b="0">
                <a:latin typeface="Arial"/>
                <a:cs typeface="Arial"/>
              </a:rPr>
              <a:t>– operators must know and understand all the legal requirements unmanned aerial vehicle (UAV) pilots must follow.</a:t>
            </a:r>
          </a:p>
          <a:p>
            <a:endParaRPr lang="en-GB"/>
          </a:p>
        </p:txBody>
      </p:sp>
      <p:sp>
        <p:nvSpPr>
          <p:cNvPr id="10" name="Title 1">
            <a:extLst>
              <a:ext uri="{FF2B5EF4-FFF2-40B4-BE49-F238E27FC236}">
                <a16:creationId xmlns:a16="http://schemas.microsoft.com/office/drawing/2014/main" id="{8AFF3D4C-A4C4-90A7-87B1-0EA8945928BC}"/>
              </a:ext>
            </a:extLst>
          </p:cNvPr>
          <p:cNvSpPr txBox="1">
            <a:spLocks/>
          </p:cNvSpPr>
          <p:nvPr/>
        </p:nvSpPr>
        <p:spPr>
          <a:xfrm>
            <a:off x="990600" y="517526"/>
            <a:ext cx="10515600" cy="9229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a:latin typeface="Arial"/>
                <a:cs typeface="Arial"/>
              </a:rPr>
              <a:t>Key components of the Drone Code (cont.)</a:t>
            </a:r>
            <a:endParaRPr lang="en-GB"/>
          </a:p>
        </p:txBody>
      </p:sp>
    </p:spTree>
    <p:extLst>
      <p:ext uri="{BB962C8B-B14F-4D97-AF65-F5344CB8AC3E}">
        <p14:creationId xmlns:p14="http://schemas.microsoft.com/office/powerpoint/2010/main" val="13697777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A21D1-9A08-04B5-9D34-FBA16A2BA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8F28D9-992A-09B2-1777-E6587CA642B7}"/>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4524E382-AC9F-C600-290E-B7E3FDED11D0}"/>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B123229-D389-6F9D-7025-DCD5EC70A779}"/>
              </a:ext>
            </a:extLst>
          </p:cNvPr>
          <p:cNvSpPr txBox="1"/>
          <p:nvPr/>
        </p:nvSpPr>
        <p:spPr>
          <a:xfrm>
            <a:off x="766763" y="1626169"/>
            <a:ext cx="112572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a key legal consideration for using active counter-drone measures?</a:t>
            </a:r>
          </a:p>
        </p:txBody>
      </p:sp>
      <p:grpSp>
        <p:nvGrpSpPr>
          <p:cNvPr id="7" name="Group 6">
            <a:extLst>
              <a:ext uri="{FF2B5EF4-FFF2-40B4-BE49-F238E27FC236}">
                <a16:creationId xmlns:a16="http://schemas.microsoft.com/office/drawing/2014/main" id="{0AD68A64-BEAD-5A57-081D-2F3C61783DC7}"/>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BF40FAEC-D5B7-316F-27E4-3850DF428F3E}"/>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BE58AE3F-5034-29C6-5205-177C1DC2BEE0}"/>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D52663D5-8BBC-EAFA-E534-A950897A0919}"/>
              </a:ext>
            </a:extLst>
          </p:cNvPr>
          <p:cNvSpPr txBox="1">
            <a:spLocks noChangeArrowheads="1"/>
          </p:cNvSpPr>
          <p:nvPr/>
        </p:nvSpPr>
        <p:spPr bwMode="auto">
          <a:xfrm>
            <a:off x="1683868" y="2570692"/>
            <a:ext cx="5926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Ensuring that countermeasures comply with privacy and proportionality laws</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E8062F98-C705-61ED-3E35-E01F9C502C61}"/>
              </a:ext>
            </a:extLst>
          </p:cNvPr>
          <p:cNvSpPr txBox="1">
            <a:spLocks noChangeArrowheads="1"/>
          </p:cNvSpPr>
          <p:nvPr/>
        </p:nvSpPr>
        <p:spPr bwMode="auto">
          <a:xfrm>
            <a:off x="1687213" y="3663644"/>
            <a:ext cx="477118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Allowing any security personnel to disable drones at will​</a:t>
            </a:r>
          </a:p>
        </p:txBody>
      </p:sp>
      <p:sp>
        <p:nvSpPr>
          <p:cNvPr id="15" name="TextBox 10">
            <a:extLst>
              <a:ext uri="{FF2B5EF4-FFF2-40B4-BE49-F238E27FC236}">
                <a16:creationId xmlns:a16="http://schemas.microsoft.com/office/drawing/2014/main" id="{497D7F78-EA81-9702-9107-5A7CE309D69B}"/>
              </a:ext>
            </a:extLst>
          </p:cNvPr>
          <p:cNvSpPr txBox="1">
            <a:spLocks noChangeArrowheads="1"/>
          </p:cNvSpPr>
          <p:nvPr/>
        </p:nvSpPr>
        <p:spPr bwMode="auto">
          <a:xfrm>
            <a:off x="1683868" y="4700444"/>
            <a:ext cx="50985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Ignoring potential collateral damage when neutralising drones</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BACFFF35-DAB4-CBA4-5AFD-CEC9D29DD32D}"/>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1F3FBEF2-0E2D-D3C6-E38C-10A35134DC2B}"/>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778B1629-F39B-390A-E458-422FED2CE748}"/>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B0DCF2FC-6A86-CDE2-696A-2DA5C4A63774}"/>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151E4220-8FED-D211-455D-90893CD34CF9}"/>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C7AF3D30-5F6B-D2FB-8DCA-03D9E081AFC7}"/>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CAB3A622-ABE0-3563-9255-F24713038A71}"/>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EDA8BDF8-6BCE-D2C4-287D-A736615073F0}"/>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8C1000A9-BC49-DC11-E5E4-39943E25F84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E9EAB4AB-6862-F252-53EE-2D8CD764B1ED}"/>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43152E48-7524-8B9C-881F-DD6ECE390FF4}"/>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69E0A02C-1899-6002-BB88-0E82A7CE75F0}"/>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92753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228F5-9D8E-295C-95DC-58CCA2A0A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80DAF-F6CF-CE00-D20C-A635787E562C}"/>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7D76782C-DA60-69BC-51CA-34A307D8C568}"/>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7E40EB-E5BD-1663-ECCA-C5C558859A7B}"/>
              </a:ext>
            </a:extLst>
          </p:cNvPr>
          <p:cNvSpPr txBox="1"/>
          <p:nvPr/>
        </p:nvSpPr>
        <p:spPr>
          <a:xfrm>
            <a:off x="766763" y="1611116"/>
            <a:ext cx="12690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main difference between passive and active​</a:t>
            </a:r>
            <a:r>
              <a:rPr lang="en-GB" sz="2400" b="1" dirty="0">
                <a:solidFill>
                  <a:prstClr val="white"/>
                </a:solidFill>
                <a:latin typeface="Arial"/>
                <a:cs typeface="Arial"/>
              </a:rPr>
              <a:t> </a:t>
            </a:r>
            <a:r>
              <a:rPr kumimoji="0" lang="en-GB" sz="2400" b="1" i="0" u="none" strike="noStrike" kern="1200" cap="none" spc="0" normalizeH="0" baseline="0" noProof="0" dirty="0">
                <a:ln>
                  <a:noFill/>
                </a:ln>
                <a:solidFill>
                  <a:prstClr val="white"/>
                </a:solidFill>
                <a:effectLst/>
                <a:uLnTx/>
                <a:uFillTx/>
                <a:latin typeface="Arial"/>
                <a:ea typeface="+mn-ea"/>
                <a:cs typeface="Arial"/>
              </a:rPr>
              <a:t>countermeasures?</a:t>
            </a:r>
          </a:p>
        </p:txBody>
      </p:sp>
      <p:grpSp>
        <p:nvGrpSpPr>
          <p:cNvPr id="7" name="Group 6">
            <a:extLst>
              <a:ext uri="{FF2B5EF4-FFF2-40B4-BE49-F238E27FC236}">
                <a16:creationId xmlns:a16="http://schemas.microsoft.com/office/drawing/2014/main" id="{3FE337E0-A0F1-338F-65E5-3E7C99A6F912}"/>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D5E113B2-6803-8313-3A84-0064754EC6E8}"/>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EC356BF8-F3A9-E321-6AC6-73AE7AAEF246}"/>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5FECE52E-C80B-CCFB-93AF-8859B9565876}"/>
              </a:ext>
            </a:extLst>
          </p:cNvPr>
          <p:cNvSpPr txBox="1">
            <a:spLocks noChangeArrowheads="1"/>
          </p:cNvSpPr>
          <p:nvPr/>
        </p:nvSpPr>
        <p:spPr bwMode="auto">
          <a:xfrm>
            <a:off x="1683868" y="2575797"/>
            <a:ext cx="45153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Active measures are cheaper than passive measures</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B58AF5F6-7694-0172-CD7B-3ED933E85A12}"/>
              </a:ext>
            </a:extLst>
          </p:cNvPr>
          <p:cNvSpPr txBox="1">
            <a:spLocks noChangeArrowheads="1"/>
          </p:cNvSpPr>
          <p:nvPr/>
        </p:nvSpPr>
        <p:spPr bwMode="auto">
          <a:xfrm>
            <a:off x="1687212" y="3681013"/>
            <a:ext cx="52175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Passive measures always require legal authorisation​</a:t>
            </a:r>
          </a:p>
        </p:txBody>
      </p:sp>
      <p:sp>
        <p:nvSpPr>
          <p:cNvPr id="15" name="TextBox 10">
            <a:extLst>
              <a:ext uri="{FF2B5EF4-FFF2-40B4-BE49-F238E27FC236}">
                <a16:creationId xmlns:a16="http://schemas.microsoft.com/office/drawing/2014/main" id="{EBB77245-3630-5DF8-2784-4C7C4F7F823E}"/>
              </a:ext>
            </a:extLst>
          </p:cNvPr>
          <p:cNvSpPr txBox="1">
            <a:spLocks noChangeArrowheads="1"/>
          </p:cNvSpPr>
          <p:nvPr/>
        </p:nvSpPr>
        <p:spPr bwMode="auto">
          <a:xfrm>
            <a:off x="1683868" y="4573564"/>
            <a:ext cx="59481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Passive measures detect drones, while active measures physically neutralise them</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3" name="Group 22">
            <a:extLst>
              <a:ext uri="{FF2B5EF4-FFF2-40B4-BE49-F238E27FC236}">
                <a16:creationId xmlns:a16="http://schemas.microsoft.com/office/drawing/2014/main" id="{37C3AD7D-B9FD-E6BA-BAE3-79C18631AA9F}"/>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9DC4FE67-DA4C-9F7B-7653-8687CAD560C1}"/>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C0FF1480-34D4-6315-3D35-86F5727160F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1D89D8E2-CDD3-34F3-1372-B7C565218E95}"/>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731EBD57-665D-A9A5-D529-37A4D53C20C2}"/>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FC85E4-1482-341E-BCCA-99009243B10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DE41C93E-1971-438C-4906-EA26791523E3}"/>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DED2E4AE-4919-CF75-45CC-1C7C764D7D9A}"/>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21232963-3394-6F8F-B888-BEDEB4DC7997}"/>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3" name="Group 2">
            <a:extLst>
              <a:ext uri="{FF2B5EF4-FFF2-40B4-BE49-F238E27FC236}">
                <a16:creationId xmlns:a16="http://schemas.microsoft.com/office/drawing/2014/main" id="{E7CB2225-8A08-FDE5-0D30-A3EEFD787BED}"/>
              </a:ext>
            </a:extLst>
          </p:cNvPr>
          <p:cNvGrpSpPr/>
          <p:nvPr/>
        </p:nvGrpSpPr>
        <p:grpSpPr>
          <a:xfrm>
            <a:off x="7804799" y="2575797"/>
            <a:ext cx="2268001" cy="3008674"/>
            <a:chOff x="7804799" y="2575797"/>
            <a:chExt cx="2268001" cy="3008674"/>
          </a:xfrm>
        </p:grpSpPr>
        <p:sp>
          <p:nvSpPr>
            <p:cNvPr id="4" name="Rectangle: Rounded Corners 3">
              <a:extLst>
                <a:ext uri="{FF2B5EF4-FFF2-40B4-BE49-F238E27FC236}">
                  <a16:creationId xmlns:a16="http://schemas.microsoft.com/office/drawing/2014/main" id="{7ABF0125-9F08-39E9-2CC2-FEFB19E3E5E8}"/>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55120F55-67C3-5653-7A73-5BC0FB0F7F34}"/>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spTree>
    <p:extLst>
      <p:ext uri="{BB962C8B-B14F-4D97-AF65-F5344CB8AC3E}">
        <p14:creationId xmlns:p14="http://schemas.microsoft.com/office/powerpoint/2010/main" val="312099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EE34F-EBD5-8FF8-0D71-2F35A4864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38EDB-F53C-1532-BE7E-438B1FEB04BB}"/>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CADF9CFB-5FB9-FBAC-AABC-97D8EED78A5A}"/>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954AD25-DFBE-66B3-F3E4-EF5C2C3823AB}"/>
              </a:ext>
            </a:extLst>
          </p:cNvPr>
          <p:cNvSpPr txBox="1"/>
          <p:nvPr/>
        </p:nvSpPr>
        <p:spPr>
          <a:xfrm>
            <a:off x="766763" y="1635075"/>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Who is legally permitted to use active countermeasures against drones?​</a:t>
            </a:r>
          </a:p>
        </p:txBody>
      </p:sp>
      <p:grpSp>
        <p:nvGrpSpPr>
          <p:cNvPr id="7" name="Group 6">
            <a:extLst>
              <a:ext uri="{FF2B5EF4-FFF2-40B4-BE49-F238E27FC236}">
                <a16:creationId xmlns:a16="http://schemas.microsoft.com/office/drawing/2014/main" id="{6F1C7E17-D3CE-B266-93A4-5AC65F59769C}"/>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A6581AE3-6551-9550-BE85-A9189767F6FA}"/>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AF74B031-4A3F-6555-97F4-0B303B14C30B}"/>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7C7E10C8-5C83-C7B3-EC7C-BA4E982F3D39}"/>
              </a:ext>
            </a:extLst>
          </p:cNvPr>
          <p:cNvSpPr txBox="1">
            <a:spLocks noChangeArrowheads="1"/>
          </p:cNvSpPr>
          <p:nvPr/>
        </p:nvSpPr>
        <p:spPr bwMode="auto">
          <a:xfrm>
            <a:off x="1683868" y="2575797"/>
            <a:ext cx="5903912" cy="5048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general public if they feel threatened by a drone​</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1845F312-3717-BA45-6B20-ABC86A516AA3}"/>
              </a:ext>
            </a:extLst>
          </p:cNvPr>
          <p:cNvSpPr txBox="1">
            <a:spLocks noChangeArrowheads="1"/>
          </p:cNvSpPr>
          <p:nvPr/>
        </p:nvSpPr>
        <p:spPr bwMode="auto">
          <a:xfrm>
            <a:off x="1687212" y="3832921"/>
            <a:ext cx="581518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Only the military and police</a:t>
            </a:r>
          </a:p>
        </p:txBody>
      </p:sp>
      <p:sp>
        <p:nvSpPr>
          <p:cNvPr id="15" name="TextBox 10">
            <a:extLst>
              <a:ext uri="{FF2B5EF4-FFF2-40B4-BE49-F238E27FC236}">
                <a16:creationId xmlns:a16="http://schemas.microsoft.com/office/drawing/2014/main" id="{FA8A8E2F-F8D7-9129-D314-199107B4CE5A}"/>
              </a:ext>
            </a:extLst>
          </p:cNvPr>
          <p:cNvSpPr txBox="1">
            <a:spLocks noChangeArrowheads="1"/>
          </p:cNvSpPr>
          <p:nvPr/>
        </p:nvSpPr>
        <p:spPr bwMode="auto">
          <a:xfrm>
            <a:off x="1683868" y="4700444"/>
            <a:ext cx="56097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kumimoji="0" lang="en-GB" altLang="en-US" sz="2200" b="1" i="0" u="none" strike="noStrike" kern="1200" cap="none" spc="0" normalizeH="0" baseline="0" noProof="0" dirty="0">
                <a:ln>
                  <a:noFill/>
                </a:ln>
                <a:solidFill>
                  <a:srgbClr val="000000"/>
                </a:solidFill>
                <a:effectLst/>
                <a:uLnTx/>
                <a:uFillTx/>
                <a:latin typeface="Arial"/>
                <a:cs typeface="Arial"/>
                <a:sym typeface="Arial Bold" pitchFamily="34" charset="0"/>
              </a:rPr>
              <a:t>Any </a:t>
            </a:r>
            <a:r>
              <a:rPr lang="en-GB" altLang="en-US" sz="2200" b="1" dirty="0">
                <a:solidFill>
                  <a:srgbClr val="000000"/>
                </a:solidFill>
                <a:latin typeface="Arial"/>
                <a:cs typeface="Arial"/>
                <a:sym typeface="Arial Bold" pitchFamily="34" charset="0"/>
              </a:rPr>
              <a:t>a company</a:t>
            </a:r>
            <a:r>
              <a:rPr kumimoji="0" lang="en-GB" altLang="en-US" sz="2200" b="1" i="0" u="none" strike="noStrike" kern="1200" cap="none" spc="0" normalizeH="0" baseline="0" noProof="0" dirty="0">
                <a:ln>
                  <a:noFill/>
                </a:ln>
                <a:solidFill>
                  <a:srgbClr val="000000"/>
                </a:solidFill>
                <a:effectLst/>
                <a:uLnTx/>
                <a:uFillTx/>
                <a:latin typeface="Arial"/>
                <a:cs typeface="Arial"/>
                <a:sym typeface="Arial Bold" pitchFamily="34" charset="0"/>
              </a:rPr>
              <a:t> with drone detection technology</a:t>
            </a:r>
            <a:endParaRPr kumimoji="0" lang="en-US" altLang="en-US" sz="2200" b="1" i="0" u="none" strike="noStrike" kern="1200" cap="none" spc="0" normalizeH="0" baseline="0" noProof="0" dirty="0">
              <a:ln>
                <a:noFill/>
              </a:ln>
              <a:solidFill>
                <a:srgbClr val="000000"/>
              </a:solidFill>
              <a:effectLst/>
              <a:uLnTx/>
              <a:uFillTx/>
              <a:latin typeface="Arial"/>
              <a:cs typeface="Arial"/>
              <a:sym typeface="Arial Bold" pitchFamily="34" charset="0"/>
            </a:endParaRPr>
          </a:p>
        </p:txBody>
      </p:sp>
      <p:grpSp>
        <p:nvGrpSpPr>
          <p:cNvPr id="23" name="Group 22">
            <a:extLst>
              <a:ext uri="{FF2B5EF4-FFF2-40B4-BE49-F238E27FC236}">
                <a16:creationId xmlns:a16="http://schemas.microsoft.com/office/drawing/2014/main" id="{E0B58954-E515-7DDD-5C30-B61634D557A0}"/>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6F2B832A-6972-6C79-D9B3-955689281E6E}"/>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329076B5-17A8-4055-AA30-4286302D1B7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AF3B90E9-DCCF-15FA-0939-23311CBC6BFF}"/>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06D22B2D-EC03-11B8-D6A1-45B0DE44723B}"/>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CC5BE6ED-487C-15DB-8B7A-F39708739C2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C5F56569-489F-854D-068A-866A1354B57D}"/>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F6A3224B-DEDB-E12F-7413-2B3EB207E0AF}"/>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5B5647E9-A430-DBBC-8C43-8A2403F4AF37}"/>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3" name="Group 2">
            <a:extLst>
              <a:ext uri="{FF2B5EF4-FFF2-40B4-BE49-F238E27FC236}">
                <a16:creationId xmlns:a16="http://schemas.microsoft.com/office/drawing/2014/main" id="{2E026C04-2169-5D32-87B4-5075D63B441C}"/>
              </a:ext>
            </a:extLst>
          </p:cNvPr>
          <p:cNvGrpSpPr/>
          <p:nvPr/>
        </p:nvGrpSpPr>
        <p:grpSpPr>
          <a:xfrm>
            <a:off x="7804799" y="2575797"/>
            <a:ext cx="2268001" cy="3008674"/>
            <a:chOff x="7804799" y="2575797"/>
            <a:chExt cx="2268001" cy="3008674"/>
          </a:xfrm>
        </p:grpSpPr>
        <p:sp>
          <p:nvSpPr>
            <p:cNvPr id="4" name="Rectangle: Rounded Corners 3">
              <a:extLst>
                <a:ext uri="{FF2B5EF4-FFF2-40B4-BE49-F238E27FC236}">
                  <a16:creationId xmlns:a16="http://schemas.microsoft.com/office/drawing/2014/main" id="{A05CF3A0-320C-4121-924A-1A51B3C7A8E0}"/>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0FEC8585-A33B-75F1-46E1-8C0016C17C7C}"/>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spTree>
    <p:extLst>
      <p:ext uri="{BB962C8B-B14F-4D97-AF65-F5344CB8AC3E}">
        <p14:creationId xmlns:p14="http://schemas.microsoft.com/office/powerpoint/2010/main" val="393246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95B62-813B-89CB-78DC-D469139EB475}"/>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AD20CFA8-E977-E217-FE5D-D25AE7C541D5}"/>
              </a:ext>
            </a:extLst>
          </p:cNvPr>
          <p:cNvSpPr/>
          <p:nvPr/>
        </p:nvSpPr>
        <p:spPr>
          <a:xfrm>
            <a:off x="-211540" y="-302381"/>
            <a:ext cx="12733361" cy="6432864"/>
          </a:xfrm>
          <a:prstGeom prst="rect">
            <a:avLst/>
          </a:prstGeom>
          <a:solidFill>
            <a:srgbClr val="00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6026ACAA-FECB-3AAC-81F6-BC7735C4CEF5}"/>
              </a:ext>
            </a:extLst>
          </p:cNvPr>
          <p:cNvSpPr/>
          <p:nvPr/>
        </p:nvSpPr>
        <p:spPr>
          <a:xfrm flipH="1">
            <a:off x="-2646947" y="231597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5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0670505-B4B2-8D06-4213-D79BD01EABB5}"/>
              </a:ext>
            </a:extLst>
          </p:cNvPr>
          <p:cNvSpPr txBox="1"/>
          <p:nvPr/>
        </p:nvSpPr>
        <p:spPr>
          <a:xfrm>
            <a:off x="570528" y="1578349"/>
            <a:ext cx="7274061"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Understand the practical applications and the continuous development of low airspace security</a:t>
            </a:r>
          </a:p>
        </p:txBody>
      </p:sp>
      <p:sp>
        <p:nvSpPr>
          <p:cNvPr id="28" name="Rectangle: Rounded Corners 27">
            <a:extLst>
              <a:ext uri="{FF2B5EF4-FFF2-40B4-BE49-F238E27FC236}">
                <a16:creationId xmlns:a16="http://schemas.microsoft.com/office/drawing/2014/main" id="{99F09419-799F-6E02-280B-9F0894E93813}"/>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a:solidFill>
                  <a:prstClr val="white"/>
                </a:solidFill>
                <a:latin typeface="Arial" panose="020B0604020202020204" pitchFamily="34" charset="0"/>
                <a:cs typeface="Arial" panose="020B0604020202020204" pitchFamily="34" charset="0"/>
              </a:rPr>
              <a:t>7</a:t>
            </a:r>
            <a:endPar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Slide Number Placeholder 5">
            <a:extLst>
              <a:ext uri="{FF2B5EF4-FFF2-40B4-BE49-F238E27FC236}">
                <a16:creationId xmlns:a16="http://schemas.microsoft.com/office/drawing/2014/main" id="{FE65F0BB-E09A-B6D3-DB05-0F17082C84ED}"/>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2BDD48C-EC2A-3512-3852-E294FA8F0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9" name="Graphic 8" descr="Quadcopter with solid fill">
            <a:extLst>
              <a:ext uri="{FF2B5EF4-FFF2-40B4-BE49-F238E27FC236}">
                <a16:creationId xmlns:a16="http://schemas.microsoft.com/office/drawing/2014/main" id="{28E4C8D2-0BFD-14A1-EAB2-4A0C33032C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26" y="3455675"/>
            <a:ext cx="4121799" cy="4121799"/>
          </a:xfrm>
          <a:prstGeom prst="rect">
            <a:avLst/>
          </a:prstGeom>
        </p:spPr>
      </p:pic>
      <p:grpSp>
        <p:nvGrpSpPr>
          <p:cNvPr id="5" name="Group 4">
            <a:extLst>
              <a:ext uri="{FF2B5EF4-FFF2-40B4-BE49-F238E27FC236}">
                <a16:creationId xmlns:a16="http://schemas.microsoft.com/office/drawing/2014/main" id="{C3311FF6-D140-AFDA-E540-C0437125A153}"/>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59FF589C-0697-31DC-D7EA-5DB3B5C41326}"/>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BCFA5163-4A7E-5AEB-DABF-E8F128732DFC}"/>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0" name="Rounded Rectangle 40">
            <a:hlinkClick r:id="rId6" action="ppaction://hlinksldjump"/>
            <a:extLst>
              <a:ext uri="{FF2B5EF4-FFF2-40B4-BE49-F238E27FC236}">
                <a16:creationId xmlns:a16="http://schemas.microsoft.com/office/drawing/2014/main" id="{FB0E4A35-D10F-9BF4-8ED2-CD9A3494DD37}"/>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ED5D514-323A-6D46-9135-AEF142B9A52F}"/>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B4CF43BA-0C1E-0AD8-3F53-89D9A5E9D98C}"/>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E289C9A7-A93B-1323-45A5-55A2278E2412}"/>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 action="ppaction://noaction"/>
            <a:extLst>
              <a:ext uri="{FF2B5EF4-FFF2-40B4-BE49-F238E27FC236}">
                <a16:creationId xmlns:a16="http://schemas.microsoft.com/office/drawing/2014/main" id="{B7328583-309F-E7FC-C52A-B82786C199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266277"/>
            <a:ext cx="239965" cy="239966"/>
          </a:xfrm>
          <a:prstGeom prst="rect">
            <a:avLst/>
          </a:prstGeom>
        </p:spPr>
      </p:pic>
    </p:spTree>
    <p:extLst>
      <p:ext uri="{BB962C8B-B14F-4D97-AF65-F5344CB8AC3E}">
        <p14:creationId xmlns:p14="http://schemas.microsoft.com/office/powerpoint/2010/main" val="1653197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2531-E6F1-F9E8-5949-898C6BB9925F}"/>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Ways to practise for a drone incursion</a:t>
            </a:r>
          </a:p>
        </p:txBody>
      </p:sp>
      <p:sp>
        <p:nvSpPr>
          <p:cNvPr id="3" name="Content Placeholder 2">
            <a:extLst>
              <a:ext uri="{FF2B5EF4-FFF2-40B4-BE49-F238E27FC236}">
                <a16:creationId xmlns:a16="http://schemas.microsoft.com/office/drawing/2014/main" id="{9744712F-8F18-8DF1-5DF4-AE6146627469}"/>
              </a:ext>
            </a:extLst>
          </p:cNvPr>
          <p:cNvSpPr>
            <a:spLocks noGrp="1"/>
          </p:cNvSpPr>
          <p:nvPr>
            <p:ph idx="1"/>
          </p:nvPr>
        </p:nvSpPr>
        <p:spPr>
          <a:xfrm>
            <a:off x="838199" y="1464898"/>
            <a:ext cx="11174835" cy="4351338"/>
          </a:xfrm>
        </p:spPr>
        <p:txBody>
          <a:bodyPr>
            <a:noAutofit/>
          </a:bodyPr>
          <a:lstStyle/>
          <a:p>
            <a:pPr marL="0" indent="0">
              <a:buNone/>
            </a:pPr>
            <a:r>
              <a:rPr lang="en-GB" sz="2200" b="1">
                <a:latin typeface="Arial" panose="020B0604020202020204" pitchFamily="34" charset="0"/>
                <a:cs typeface="Arial" panose="020B0604020202020204" pitchFamily="34" charset="0"/>
              </a:rPr>
              <a:t>Security teams and operators need to be prepared for potential drone incursions. Various training methods help ensure a quick and effective response</a:t>
            </a:r>
          </a:p>
          <a:p>
            <a:pPr marL="0" indent="0">
              <a:buNone/>
            </a:pPr>
            <a:endParaRPr lang="en-GB" sz="800">
              <a:latin typeface="Arial" panose="020B0604020202020204" pitchFamily="34" charset="0"/>
              <a:cs typeface="Arial" panose="020B0604020202020204" pitchFamily="34" charset="0"/>
            </a:endParaRPr>
          </a:p>
          <a:p>
            <a:pPr marL="0" indent="0">
              <a:buNone/>
            </a:pPr>
            <a:r>
              <a:rPr lang="en-GB" sz="2200" b="1">
                <a:latin typeface="Arial" panose="020B0604020202020204" pitchFamily="34" charset="0"/>
                <a:cs typeface="Arial" panose="020B0604020202020204" pitchFamily="34" charset="0"/>
              </a:rPr>
              <a:t>Practise methods include:</a:t>
            </a:r>
          </a:p>
          <a:p>
            <a:r>
              <a:rPr lang="en-GB" sz="2200" b="1">
                <a:latin typeface="Arial" panose="020B0604020202020204" pitchFamily="34" charset="0"/>
                <a:cs typeface="Arial" panose="020B0604020202020204" pitchFamily="34" charset="0"/>
              </a:rPr>
              <a:t>simulations and drills </a:t>
            </a:r>
            <a:r>
              <a:rPr lang="en-GB" sz="2200" b="0">
                <a:latin typeface="Arial" panose="020B0604020202020204" pitchFamily="34" charset="0"/>
                <a:cs typeface="Arial" panose="020B0604020202020204" pitchFamily="34" charset="0"/>
              </a:rPr>
              <a:t>– practical exercises to test the response to drone threats</a:t>
            </a:r>
          </a:p>
          <a:p>
            <a:r>
              <a:rPr lang="en-GB" sz="2200" b="1">
                <a:latin typeface="Arial" panose="020B0604020202020204" pitchFamily="34" charset="0"/>
                <a:cs typeface="Arial" panose="020B0604020202020204" pitchFamily="34" charset="0"/>
              </a:rPr>
              <a:t>tabletop exercises </a:t>
            </a:r>
            <a:r>
              <a:rPr lang="en-GB" sz="2200" b="0">
                <a:latin typeface="Arial" panose="020B0604020202020204" pitchFamily="34" charset="0"/>
                <a:cs typeface="Arial" panose="020B0604020202020204" pitchFamily="34" charset="0"/>
              </a:rPr>
              <a:t>– discussion-based planning for different incursion scenarios</a:t>
            </a:r>
          </a:p>
          <a:p>
            <a:r>
              <a:rPr lang="en-GB" sz="2200" b="1">
                <a:latin typeface="Arial" panose="020B0604020202020204" pitchFamily="34" charset="0"/>
                <a:cs typeface="Arial" panose="020B0604020202020204" pitchFamily="34" charset="0"/>
              </a:rPr>
              <a:t>virtual reality (VR) </a:t>
            </a:r>
            <a:r>
              <a:rPr lang="en-GB" sz="2200" b="0">
                <a:latin typeface="Arial" panose="020B0604020202020204" pitchFamily="34" charset="0"/>
                <a:cs typeface="Arial" panose="020B0604020202020204" pitchFamily="34" charset="0"/>
              </a:rPr>
              <a:t>– immersive training for real-world drone threats</a:t>
            </a:r>
          </a:p>
          <a:p>
            <a:r>
              <a:rPr lang="en-GB" sz="2200" b="1">
                <a:latin typeface="Arial" panose="020B0604020202020204" pitchFamily="34" charset="0"/>
                <a:cs typeface="Arial" panose="020B0604020202020204" pitchFamily="34" charset="0"/>
              </a:rPr>
              <a:t>technology familiarisation </a:t>
            </a:r>
            <a:r>
              <a:rPr lang="en-GB" sz="2200" b="0">
                <a:latin typeface="Arial" panose="020B0604020202020204" pitchFamily="34" charset="0"/>
                <a:cs typeface="Arial" panose="020B0604020202020204" pitchFamily="34" charset="0"/>
              </a:rPr>
              <a:t>– understanding counter-drone tools and tracking software</a:t>
            </a:r>
          </a:p>
          <a:p>
            <a:r>
              <a:rPr lang="en-GB" sz="2200" b="1">
                <a:latin typeface="Arial" panose="020B0604020202020204" pitchFamily="34" charset="0"/>
                <a:cs typeface="Arial" panose="020B0604020202020204" pitchFamily="34" charset="0"/>
              </a:rPr>
              <a:t>response co-ordination </a:t>
            </a:r>
            <a:r>
              <a:rPr lang="en-GB" sz="2200" b="0">
                <a:latin typeface="Arial" panose="020B0604020202020204" pitchFamily="34" charset="0"/>
                <a:cs typeface="Arial" panose="020B0604020202020204" pitchFamily="34" charset="0"/>
              </a:rPr>
              <a:t>– collaboration between agencies and security teams</a:t>
            </a:r>
          </a:p>
          <a:p>
            <a:r>
              <a:rPr lang="en-GB" sz="2200" b="1">
                <a:latin typeface="Arial" panose="020B0604020202020204" pitchFamily="34" charset="0"/>
                <a:cs typeface="Arial" panose="020B0604020202020204" pitchFamily="34" charset="0"/>
              </a:rPr>
              <a:t>legislation reviews </a:t>
            </a:r>
            <a:r>
              <a:rPr lang="en-GB" sz="2200" b="0">
                <a:latin typeface="Arial" panose="020B0604020202020204" pitchFamily="34" charset="0"/>
                <a:cs typeface="Arial" panose="020B0604020202020204" pitchFamily="34" charset="0"/>
              </a:rPr>
              <a:t>– keeping up with legal frameworks for drone security.</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2F8B677A-8F76-FB24-0EBB-A9B5A5E240E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1712725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77E83B7-B6CD-4643-88A7-62B8F5F3BD88}"/>
              </a:ext>
            </a:extLst>
          </p:cNvPr>
          <p:cNvSpPr/>
          <p:nvPr/>
        </p:nvSpPr>
        <p:spPr>
          <a:xfrm>
            <a:off x="-611248" y="1526797"/>
            <a:ext cx="13564997" cy="2256638"/>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31900B70-084F-1EB1-6567-529874F3D9A3}"/>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Where to seek more information on safe drone use</a:t>
            </a:r>
          </a:p>
        </p:txBody>
      </p:sp>
      <p:sp>
        <p:nvSpPr>
          <p:cNvPr id="3" name="Content Placeholder 2">
            <a:extLst>
              <a:ext uri="{FF2B5EF4-FFF2-40B4-BE49-F238E27FC236}">
                <a16:creationId xmlns:a16="http://schemas.microsoft.com/office/drawing/2014/main" id="{B433B1E3-FEB7-3380-320E-3BD4584CDDD7}"/>
              </a:ext>
            </a:extLst>
          </p:cNvPr>
          <p:cNvSpPr>
            <a:spLocks noGrp="1"/>
          </p:cNvSpPr>
          <p:nvPr>
            <p:ph idx="1"/>
          </p:nvPr>
        </p:nvSpPr>
        <p:spPr/>
        <p:txBody>
          <a:bodyPr vert="horz" lIns="91440" tIns="45720" rIns="91440" bIns="45720" rtlCol="0" anchor="t">
            <a:noAutofit/>
          </a:bodyPr>
          <a:lstStyle/>
          <a:p>
            <a:pPr marL="0" indent="0">
              <a:buNone/>
            </a:pPr>
            <a:r>
              <a:rPr lang="en-GB" sz="2200" dirty="0">
                <a:latin typeface="Arial"/>
                <a:cs typeface="Arial"/>
              </a:rPr>
              <a:t>Drone safety is an evolving field, with new regulations and guidelines introduced regularly</a:t>
            </a:r>
          </a:p>
          <a:p>
            <a:pPr marL="0" indent="0">
              <a:buNone/>
            </a:pPr>
            <a:endParaRPr lang="en-GB" sz="800" dirty="0">
              <a:latin typeface="Arial" panose="020B0604020202020204" pitchFamily="34" charset="0"/>
              <a:cs typeface="Arial" panose="020B0604020202020204" pitchFamily="34" charset="0"/>
            </a:endParaRPr>
          </a:p>
          <a:p>
            <a:pPr marL="0" indent="0">
              <a:buNone/>
            </a:pPr>
            <a:r>
              <a:rPr lang="en-GB" sz="2200" dirty="0">
                <a:latin typeface="Arial"/>
                <a:cs typeface="Arial"/>
              </a:rPr>
              <a:t>Knowing where to find accurate and up-to-date information is essential for all drone operators</a:t>
            </a:r>
          </a:p>
          <a:p>
            <a:pPr marL="0" indent="0">
              <a:buNone/>
            </a:pPr>
            <a:endParaRPr lang="en-GB" sz="800" dirty="0">
              <a:latin typeface="Arial" panose="020B0604020202020204" pitchFamily="34" charset="0"/>
              <a:cs typeface="Arial" panose="020B0604020202020204" pitchFamily="34" charset="0"/>
            </a:endParaRPr>
          </a:p>
          <a:p>
            <a:pPr marL="0" indent="0">
              <a:buNone/>
            </a:pPr>
            <a:endParaRPr lang="en-GB" sz="800" dirty="0">
              <a:latin typeface="Arial" panose="020B0604020202020204" pitchFamily="34" charset="0"/>
              <a:cs typeface="Arial" panose="020B0604020202020204" pitchFamily="34" charset="0"/>
            </a:endParaRPr>
          </a:p>
          <a:p>
            <a:pPr marL="0" indent="0">
              <a:buNone/>
            </a:pPr>
            <a:r>
              <a:rPr lang="en-GB" sz="2200" b="1" dirty="0">
                <a:latin typeface="Arial"/>
                <a:cs typeface="Arial"/>
              </a:rPr>
              <a:t>Accurate information can be found using the following resources: </a:t>
            </a:r>
          </a:p>
          <a:p>
            <a:r>
              <a:rPr lang="en-GB" sz="2200" b="1" dirty="0">
                <a:latin typeface="Arial"/>
                <a:cs typeface="Arial"/>
              </a:rPr>
              <a:t>Civil Aviation Authority (CAA) </a:t>
            </a:r>
            <a:r>
              <a:rPr lang="en-GB" sz="2200" b="0" dirty="0">
                <a:latin typeface="Arial"/>
                <a:cs typeface="Arial"/>
              </a:rPr>
              <a:t>– UK drone regulations and guidance</a:t>
            </a:r>
          </a:p>
          <a:p>
            <a:r>
              <a:rPr lang="en-GB" sz="2200" b="1" dirty="0">
                <a:latin typeface="Arial"/>
                <a:cs typeface="Arial"/>
              </a:rPr>
              <a:t>Drone manufacturers </a:t>
            </a:r>
            <a:r>
              <a:rPr lang="en-GB" sz="2200" b="0" dirty="0">
                <a:latin typeface="Arial"/>
                <a:cs typeface="Arial"/>
              </a:rPr>
              <a:t>– safety manuals and operational guidelines.</a:t>
            </a:r>
          </a:p>
        </p:txBody>
      </p:sp>
    </p:spTree>
    <p:extLst>
      <p:ext uri="{BB962C8B-B14F-4D97-AF65-F5344CB8AC3E}">
        <p14:creationId xmlns:p14="http://schemas.microsoft.com/office/powerpoint/2010/main" val="19090335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2A5AC-4B1B-0C4D-0831-A53FECD368C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538FCF9-CCA8-1385-DAE5-79370C5DF2A1}"/>
              </a:ext>
            </a:extLst>
          </p:cNvPr>
          <p:cNvSpPr/>
          <p:nvPr/>
        </p:nvSpPr>
        <p:spPr>
          <a:xfrm>
            <a:off x="-611248" y="1842707"/>
            <a:ext cx="13564997" cy="2804794"/>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B40CD627-CAB6-874E-4303-604C10D843AB}"/>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Where to seek more information on safe drone use (cont.)</a:t>
            </a:r>
          </a:p>
        </p:txBody>
      </p:sp>
      <p:sp>
        <p:nvSpPr>
          <p:cNvPr id="3" name="Content Placeholder 2">
            <a:extLst>
              <a:ext uri="{FF2B5EF4-FFF2-40B4-BE49-F238E27FC236}">
                <a16:creationId xmlns:a16="http://schemas.microsoft.com/office/drawing/2014/main" id="{00CBD838-298A-5EC2-E938-EB1BD3214D52}"/>
              </a:ext>
            </a:extLst>
          </p:cNvPr>
          <p:cNvSpPr>
            <a:spLocks noGrp="1"/>
          </p:cNvSpPr>
          <p:nvPr>
            <p:ph idx="1"/>
          </p:nvPr>
        </p:nvSpPr>
        <p:spPr>
          <a:xfrm>
            <a:off x="838200" y="2141536"/>
            <a:ext cx="6854505" cy="4351338"/>
          </a:xfrm>
        </p:spPr>
        <p:txBody>
          <a:bodyPr>
            <a:noAutofit/>
          </a:bodyPr>
          <a:lstStyle/>
          <a:p>
            <a:r>
              <a:rPr lang="en-GB" sz="2200" b="1">
                <a:solidFill>
                  <a:schemeClr val="bg1"/>
                </a:solidFill>
                <a:latin typeface="Arial" panose="020B0604020202020204" pitchFamily="34" charset="0"/>
                <a:cs typeface="Arial" panose="020B0604020202020204" pitchFamily="34" charset="0"/>
              </a:rPr>
              <a:t>online learning platforms </a:t>
            </a:r>
            <a:r>
              <a:rPr lang="en-GB" sz="2200" b="0">
                <a:solidFill>
                  <a:schemeClr val="bg1"/>
                </a:solidFill>
                <a:latin typeface="Arial" panose="020B0604020202020204" pitchFamily="34" charset="0"/>
                <a:cs typeface="Arial" panose="020B0604020202020204" pitchFamily="34" charset="0"/>
              </a:rPr>
              <a:t>– courses and certifications in drone operation and security</a:t>
            </a:r>
          </a:p>
          <a:p>
            <a:r>
              <a:rPr lang="en-GB" sz="2200" b="1">
                <a:solidFill>
                  <a:schemeClr val="bg1"/>
                </a:solidFill>
                <a:latin typeface="Arial" panose="020B0604020202020204" pitchFamily="34" charset="0"/>
                <a:cs typeface="Arial" panose="020B0604020202020204" pitchFamily="34" charset="0"/>
              </a:rPr>
              <a:t>online resources </a:t>
            </a:r>
            <a:r>
              <a:rPr lang="en-GB" sz="2200" b="0">
                <a:solidFill>
                  <a:schemeClr val="bg1"/>
                </a:solidFill>
                <a:latin typeface="Arial" panose="020B0604020202020204" pitchFamily="34" charset="0"/>
                <a:cs typeface="Arial" panose="020B0604020202020204" pitchFamily="34" charset="0"/>
              </a:rPr>
              <a:t>– drone industry forums, regulatory updates and news</a:t>
            </a:r>
          </a:p>
          <a:p>
            <a:r>
              <a:rPr lang="en-GB" sz="2200" b="1">
                <a:solidFill>
                  <a:schemeClr val="bg1"/>
                </a:solidFill>
                <a:latin typeface="Arial" panose="020B0604020202020204" pitchFamily="34" charset="0"/>
                <a:cs typeface="Arial" panose="020B0604020202020204" pitchFamily="34" charset="0"/>
              </a:rPr>
              <a:t>law enforcement </a:t>
            </a:r>
            <a:r>
              <a:rPr lang="en-GB" sz="2200" b="0">
                <a:solidFill>
                  <a:schemeClr val="bg1"/>
                </a:solidFill>
                <a:latin typeface="Arial" panose="020B0604020202020204" pitchFamily="34" charset="0"/>
                <a:cs typeface="Arial" panose="020B0604020202020204" pitchFamily="34" charset="0"/>
              </a:rPr>
              <a:t>– reporting protocols and the legal enforcement of drone regulations.</a:t>
            </a:r>
          </a:p>
        </p:txBody>
      </p:sp>
      <p:pic>
        <p:nvPicPr>
          <p:cNvPr id="5" name="Graphic 4" descr="Quadcopter with solid fill">
            <a:extLst>
              <a:ext uri="{FF2B5EF4-FFF2-40B4-BE49-F238E27FC236}">
                <a16:creationId xmlns:a16="http://schemas.microsoft.com/office/drawing/2014/main" id="{DCF334BA-3A1C-DC46-5CCE-8B72174E4D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8373" y="1467485"/>
            <a:ext cx="4121799" cy="4121799"/>
          </a:xfrm>
          <a:prstGeom prst="rect">
            <a:avLst/>
          </a:prstGeom>
        </p:spPr>
      </p:pic>
    </p:spTree>
    <p:extLst>
      <p:ext uri="{BB962C8B-B14F-4D97-AF65-F5344CB8AC3E}">
        <p14:creationId xmlns:p14="http://schemas.microsoft.com/office/powerpoint/2010/main" val="4143228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CF17-6FDE-8CE0-07EF-894C9AE09B05}"/>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How to safely secure a drone crash site</a:t>
            </a:r>
          </a:p>
        </p:txBody>
      </p:sp>
      <p:sp>
        <p:nvSpPr>
          <p:cNvPr id="3" name="Content Placeholder 2">
            <a:extLst>
              <a:ext uri="{FF2B5EF4-FFF2-40B4-BE49-F238E27FC236}">
                <a16:creationId xmlns:a16="http://schemas.microsoft.com/office/drawing/2014/main" id="{AEB90252-B388-4020-F308-50340618DD1F}"/>
              </a:ext>
            </a:extLst>
          </p:cNvPr>
          <p:cNvSpPr>
            <a:spLocks noGrp="1"/>
          </p:cNvSpPr>
          <p:nvPr>
            <p:ph idx="1"/>
          </p:nvPr>
        </p:nvSpPr>
        <p:spPr>
          <a:xfrm>
            <a:off x="838200" y="1615900"/>
            <a:ext cx="10515600" cy="4351338"/>
          </a:xfrm>
        </p:spPr>
        <p:txBody>
          <a:bodyPr vert="horz" lIns="91440" tIns="45720" rIns="91440" bIns="45720" rtlCol="0" anchor="t">
            <a:noAutofit/>
          </a:bodyPr>
          <a:lstStyle/>
          <a:p>
            <a:pPr marL="0" indent="0">
              <a:buNone/>
            </a:pPr>
            <a:r>
              <a:rPr lang="en-GB" sz="2200" dirty="0">
                <a:latin typeface="Arial"/>
                <a:cs typeface="Arial"/>
              </a:rPr>
              <a:t>A drone crash site can pose multiple risks, including safety hazards, </a:t>
            </a:r>
            <a:br>
              <a:rPr lang="en-GB" sz="2200" dirty="0">
                <a:latin typeface="Arial" panose="020B0604020202020204" pitchFamily="34" charset="0"/>
                <a:cs typeface="Arial" panose="020B0604020202020204" pitchFamily="34" charset="0"/>
              </a:rPr>
            </a:br>
            <a:r>
              <a:rPr lang="en-GB" sz="2200" dirty="0">
                <a:latin typeface="Arial"/>
                <a:cs typeface="Arial"/>
              </a:rPr>
              <a:t>data security concerns and potential evidence loss</a:t>
            </a:r>
          </a:p>
          <a:p>
            <a:pPr marL="0" indent="0">
              <a:buNone/>
            </a:pPr>
            <a:endParaRPr lang="en-GB" sz="700" dirty="0">
              <a:latin typeface="Arial" panose="020B0604020202020204" pitchFamily="34" charset="0"/>
              <a:cs typeface="Arial" panose="020B0604020202020204" pitchFamily="34" charset="0"/>
            </a:endParaRPr>
          </a:p>
          <a:p>
            <a:pPr marL="0" indent="0">
              <a:buNone/>
            </a:pPr>
            <a:r>
              <a:rPr lang="en-GB" sz="2200" dirty="0">
                <a:latin typeface="Arial"/>
                <a:cs typeface="Arial"/>
              </a:rPr>
              <a:t>Knowing how to secure a crash site properly is essential</a:t>
            </a:r>
          </a:p>
          <a:p>
            <a:pPr marL="0" indent="0">
              <a:buNone/>
            </a:pPr>
            <a:endParaRPr lang="en-GB" sz="600" dirty="0">
              <a:latin typeface="Arial" panose="020B0604020202020204" pitchFamily="34" charset="0"/>
              <a:cs typeface="Arial" panose="020B0604020202020204" pitchFamily="34" charset="0"/>
            </a:endParaRPr>
          </a:p>
          <a:p>
            <a:r>
              <a:rPr lang="en-GB" sz="2200" b="1" dirty="0">
                <a:latin typeface="Arial"/>
                <a:cs typeface="Arial"/>
              </a:rPr>
              <a:t>Ensure personal and public safety:</a:t>
            </a:r>
          </a:p>
          <a:p>
            <a:pPr marL="467995" lvl="1"/>
            <a:r>
              <a:rPr lang="en-GB" sz="2200" b="0" dirty="0">
                <a:latin typeface="Arial"/>
                <a:cs typeface="Arial"/>
              </a:rPr>
              <a:t>assess the area for hazards</a:t>
            </a:r>
          </a:p>
          <a:p>
            <a:pPr marL="467995" lvl="1"/>
            <a:r>
              <a:rPr lang="en-GB" sz="2200" b="0" dirty="0">
                <a:latin typeface="Arial"/>
                <a:cs typeface="Arial"/>
              </a:rPr>
              <a:t>create a safety perimeter</a:t>
            </a:r>
          </a:p>
          <a:p>
            <a:pPr marL="467995" lvl="1"/>
            <a:r>
              <a:rPr lang="en-GB" sz="2200" b="0" dirty="0">
                <a:latin typeface="Arial"/>
                <a:cs typeface="Arial"/>
              </a:rPr>
              <a:t>use protective equipment if needed.</a:t>
            </a:r>
            <a:endParaRPr lang="en-GB" sz="2200" b="0" dirty="0">
              <a:latin typeface="Arial" panose="020B0604020202020204" pitchFamily="34" charset="0"/>
              <a:cs typeface="Arial" panose="020B0604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4031048-1625-80D9-8BF2-4476BDB01FA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32886458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1B54-AD75-B540-CDCD-CFCCEB81B4D1}"/>
              </a:ext>
            </a:extLst>
          </p:cNvPr>
          <p:cNvSpPr>
            <a:spLocks noGrp="1"/>
          </p:cNvSpPr>
          <p:nvPr>
            <p:ph type="title"/>
          </p:nvPr>
        </p:nvSpPr>
        <p:spPr>
          <a:xfrm>
            <a:off x="838200" y="485931"/>
            <a:ext cx="9902284" cy="922986"/>
          </a:xfrm>
        </p:spPr>
        <p:txBody>
          <a:bodyPr>
            <a:noAutofit/>
          </a:bodyPr>
          <a:lstStyle/>
          <a:p>
            <a:r>
              <a:rPr lang="en-GB" b="1" dirty="0">
                <a:latin typeface="Arial"/>
                <a:cs typeface="Arial"/>
              </a:rPr>
              <a:t>How to safely secure a drone crash site (cont.)</a:t>
            </a:r>
          </a:p>
        </p:txBody>
      </p:sp>
      <p:sp>
        <p:nvSpPr>
          <p:cNvPr id="6" name="TextBox 5">
            <a:extLst>
              <a:ext uri="{FF2B5EF4-FFF2-40B4-BE49-F238E27FC236}">
                <a16:creationId xmlns:a16="http://schemas.microsoft.com/office/drawing/2014/main" id="{62CFBDAB-21FB-3F7D-9E1B-0514B05B0951}"/>
              </a:ext>
            </a:extLst>
          </p:cNvPr>
          <p:cNvSpPr txBox="1"/>
          <p:nvPr/>
        </p:nvSpPr>
        <p:spPr>
          <a:xfrm>
            <a:off x="838200" y="1682905"/>
            <a:ext cx="10220325"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GB" sz="2200" b="1" dirty="0">
                <a:latin typeface="Arial"/>
                <a:cs typeface="Arial"/>
              </a:rPr>
              <a:t>Protect the drone and surrounding environment:</a:t>
            </a:r>
            <a:r>
              <a:rPr lang="en-US" sz="2200" dirty="0">
                <a:latin typeface="Arial"/>
                <a:cs typeface="Arial"/>
              </a:rPr>
              <a:t>​</a:t>
            </a:r>
          </a:p>
          <a:p>
            <a:pPr marL="374400" lvl="2" indent="-172800">
              <a:buFont typeface="Arial" panose="020B0604020202020204" pitchFamily="34" charset="0"/>
              <a:buChar char="•"/>
            </a:pPr>
            <a:r>
              <a:rPr lang="en-GB" sz="2200" dirty="0">
                <a:latin typeface="Arial"/>
                <a:cs typeface="Arial"/>
              </a:rPr>
              <a:t>avoid unnecessary movement of the drone</a:t>
            </a:r>
            <a:r>
              <a:rPr lang="en-US" sz="2200" dirty="0">
                <a:latin typeface="Arial"/>
                <a:cs typeface="Arial"/>
              </a:rPr>
              <a:t>​ </a:t>
            </a:r>
            <a:r>
              <a:rPr lang="en-GB" sz="2200" dirty="0">
                <a:latin typeface="Arial"/>
                <a:cs typeface="Arial"/>
              </a:rPr>
              <a:t>prevent further damage by isolating the site</a:t>
            </a:r>
          </a:p>
          <a:p>
            <a:pPr marL="374400" lvl="1" indent="-172800">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d</a:t>
            </a:r>
            <a:r>
              <a:rPr lang="en-GB" sz="2200" b="0" dirty="0">
                <a:solidFill>
                  <a:srgbClr val="000000"/>
                </a:solidFill>
                <a:latin typeface="Arial" panose="020B0604020202020204" pitchFamily="34" charset="0"/>
                <a:cs typeface="Arial" panose="020B0604020202020204" pitchFamily="34" charset="0"/>
              </a:rPr>
              <a:t>ocument the scene</a:t>
            </a:r>
          </a:p>
          <a:p>
            <a:pPr marL="374400" lvl="1" indent="-172800">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n</a:t>
            </a:r>
            <a:r>
              <a:rPr lang="en-GB" sz="2200" b="0" dirty="0">
                <a:solidFill>
                  <a:srgbClr val="000000"/>
                </a:solidFill>
                <a:latin typeface="Arial" panose="020B0604020202020204" pitchFamily="34" charset="0"/>
                <a:cs typeface="Arial" panose="020B0604020202020204" pitchFamily="34" charset="0"/>
              </a:rPr>
              <a:t>otify relevant authorities</a:t>
            </a:r>
          </a:p>
          <a:p>
            <a:pPr marL="374400" lvl="1" indent="-172800">
              <a:buFont typeface="Arial" panose="020B0604020202020204" pitchFamily="34" charset="0"/>
              <a:buChar char="•"/>
            </a:pPr>
            <a:r>
              <a:rPr lang="en-GB" sz="2200" dirty="0">
                <a:solidFill>
                  <a:srgbClr val="000000"/>
                </a:solidFill>
                <a:latin typeface="Arial" panose="020B0604020202020204" pitchFamily="34" charset="0"/>
                <a:cs typeface="Arial" panose="020B0604020202020204" pitchFamily="34" charset="0"/>
              </a:rPr>
              <a:t>r</a:t>
            </a:r>
            <a:r>
              <a:rPr lang="en-GB" sz="2200" b="0" dirty="0">
                <a:solidFill>
                  <a:srgbClr val="000000"/>
                </a:solidFill>
                <a:latin typeface="Arial" panose="020B0604020202020204" pitchFamily="34" charset="0"/>
                <a:cs typeface="Arial" panose="020B0604020202020204" pitchFamily="34" charset="0"/>
              </a:rPr>
              <a:t>eport the incident to law enforcement or aviation authorities.</a:t>
            </a:r>
          </a:p>
          <a:p>
            <a:pPr lvl="2"/>
            <a:r>
              <a:rPr lang="en-US" sz="2200" dirty="0">
                <a:latin typeface="Arial"/>
                <a:cs typeface="Arial"/>
              </a:rPr>
              <a: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9B16FA5C-67B2-A020-1B9F-B40F80FA6AE8}"/>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24883987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724BF-803D-BCFC-A896-CC628A4CEB4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95D3890-D938-4FC6-C08A-62E7ED10C885}"/>
              </a:ext>
            </a:extLst>
          </p:cNvPr>
          <p:cNvSpPr txBox="1"/>
          <p:nvPr/>
        </p:nvSpPr>
        <p:spPr>
          <a:xfrm>
            <a:off x="461682" y="1710783"/>
            <a:ext cx="10220325"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Arial" panose="020B0604020202020204" pitchFamily="34" charset="0"/>
              <a:buChar char="•"/>
            </a:pPr>
            <a:r>
              <a:rPr lang="en-GB" sz="2200" b="0" dirty="0">
                <a:solidFill>
                  <a:srgbClr val="000000"/>
                </a:solidFill>
                <a:latin typeface="Arial" panose="020B0604020202020204" pitchFamily="34" charset="0"/>
                <a:cs typeface="Arial" panose="020B0604020202020204" pitchFamily="34" charset="0"/>
              </a:rPr>
              <a:t>Handle the drone safely by:</a:t>
            </a:r>
          </a:p>
          <a:p>
            <a:pPr marL="981075" lvl="4" indent="-173038">
              <a:buFont typeface="Arial" panose="020B0604020202020204" pitchFamily="34" charset="0"/>
              <a:buChar char="•"/>
              <a:tabLst>
                <a:tab pos="1250950" algn="l"/>
                <a:tab pos="1433513" algn="l"/>
              </a:tabLst>
            </a:pPr>
            <a:r>
              <a:rPr lang="en-GB" sz="2200" b="0" dirty="0">
                <a:solidFill>
                  <a:srgbClr val="000000"/>
                </a:solidFill>
                <a:latin typeface="Arial" panose="020B0604020202020204" pitchFamily="34" charset="0"/>
                <a:cs typeface="Arial" panose="020B0604020202020204" pitchFamily="34" charset="0"/>
              </a:rPr>
              <a:t>disconnecting the power if possible</a:t>
            </a:r>
          </a:p>
          <a:p>
            <a:pPr marL="981075" lvl="4" indent="-173038">
              <a:buFont typeface="Arial" panose="020B0604020202020204" pitchFamily="34" charset="0"/>
              <a:buChar char="•"/>
              <a:tabLst>
                <a:tab pos="1250950" algn="l"/>
                <a:tab pos="1433513" algn="l"/>
              </a:tabLst>
            </a:pPr>
            <a:r>
              <a:rPr lang="en-GB" sz="2200" b="0" dirty="0">
                <a:solidFill>
                  <a:srgbClr val="000000"/>
                </a:solidFill>
                <a:latin typeface="Arial" panose="020B0604020202020204" pitchFamily="34" charset="0"/>
                <a:cs typeface="Arial" panose="020B0604020202020204" pitchFamily="34" charset="0"/>
              </a:rPr>
              <a:t>containing hazardous materials (for example, damaged batteries)</a:t>
            </a:r>
          </a:p>
          <a:p>
            <a:pPr marL="981075" lvl="4" indent="-173038">
              <a:buFont typeface="Arial" panose="020B0604020202020204" pitchFamily="34" charset="0"/>
              <a:buChar char="•"/>
              <a:tabLst>
                <a:tab pos="1250950" algn="l"/>
                <a:tab pos="1433513" algn="l"/>
              </a:tabLst>
            </a:pPr>
            <a:r>
              <a:rPr lang="en-GB" sz="2200" b="0" dirty="0">
                <a:solidFill>
                  <a:srgbClr val="000000"/>
                </a:solidFill>
                <a:latin typeface="Arial" panose="020B0604020202020204" pitchFamily="34" charset="0"/>
                <a:cs typeface="Arial" panose="020B0604020202020204" pitchFamily="34" charset="0"/>
              </a:rPr>
              <a:t>minimising handling to preserve forensic evidence</a:t>
            </a:r>
          </a:p>
          <a:p>
            <a:pPr marL="800100" lvl="1" indent="-342900">
              <a:buFont typeface="Arial" panose="020B0604020202020204" pitchFamily="34" charset="0"/>
              <a:buChar char="•"/>
            </a:pPr>
            <a:r>
              <a:rPr lang="en-GB" sz="2200" b="0" dirty="0">
                <a:solidFill>
                  <a:srgbClr val="000000"/>
                </a:solidFill>
                <a:latin typeface="Arial" panose="020B0604020202020204" pitchFamily="34" charset="0"/>
                <a:cs typeface="Arial" panose="020B0604020202020204" pitchFamily="34" charset="0"/>
              </a:rPr>
              <a:t>Manage data retrieval and secure the onboard footage or tracking data</a:t>
            </a:r>
          </a:p>
          <a:p>
            <a:pPr marL="800100" lvl="1" indent="-342900">
              <a:buFont typeface="Arial" panose="020B0604020202020204" pitchFamily="34" charset="0"/>
              <a:buChar char="•"/>
            </a:pPr>
            <a:r>
              <a:rPr lang="en-GB" sz="2200" b="0" dirty="0">
                <a:solidFill>
                  <a:srgbClr val="000000"/>
                </a:solidFill>
                <a:latin typeface="Arial" panose="020B0604020202020204" pitchFamily="34" charset="0"/>
                <a:cs typeface="Arial" panose="020B0604020202020204" pitchFamily="34" charset="0"/>
              </a:rPr>
              <a:t>Prevent unauthorised access to the drone.</a:t>
            </a:r>
          </a:p>
          <a:p>
            <a:pPr lvl="2"/>
            <a:r>
              <a:rPr lang="en-US" sz="2200" dirty="0">
                <a:latin typeface="Arial"/>
                <a:cs typeface="Arial"/>
              </a:rPr>
              <a:t>​</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6C8F0A96-9621-D87C-1945-E97E4A34C1D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5" name="Title 4">
            <a:extLst>
              <a:ext uri="{FF2B5EF4-FFF2-40B4-BE49-F238E27FC236}">
                <a16:creationId xmlns:a16="http://schemas.microsoft.com/office/drawing/2014/main" id="{487C2282-84B5-2B88-1A58-D43AAA925EC2}"/>
              </a:ext>
            </a:extLst>
          </p:cNvPr>
          <p:cNvSpPr>
            <a:spLocks noGrp="1"/>
          </p:cNvSpPr>
          <p:nvPr>
            <p:ph type="title"/>
          </p:nvPr>
        </p:nvSpPr>
        <p:spPr>
          <a:xfrm>
            <a:off x="838200" y="560272"/>
            <a:ext cx="9772186" cy="1341156"/>
          </a:xfrm>
        </p:spPr>
        <p:txBody>
          <a:bodyPr>
            <a:normAutofit/>
          </a:bodyPr>
          <a:lstStyle/>
          <a:p>
            <a:r>
              <a:rPr lang="en-US" dirty="0"/>
              <a:t>How to safely secure a drone crash site (cont.)</a:t>
            </a:r>
          </a:p>
          <a:p>
            <a:endParaRPr lang="en-US" dirty="0"/>
          </a:p>
        </p:txBody>
      </p:sp>
    </p:spTree>
    <p:extLst>
      <p:ext uri="{BB962C8B-B14F-4D97-AF65-F5344CB8AC3E}">
        <p14:creationId xmlns:p14="http://schemas.microsoft.com/office/powerpoint/2010/main" val="150525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C378B04-02F9-511A-E5E2-39E0DD2C3A3F}"/>
              </a:ext>
            </a:extLst>
          </p:cNvPr>
          <p:cNvSpPr/>
          <p:nvPr/>
        </p:nvSpPr>
        <p:spPr>
          <a:xfrm>
            <a:off x="-981512" y="1288112"/>
            <a:ext cx="13564997" cy="1169334"/>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EDA368-719C-C998-F510-6E49F4740E5B}"/>
              </a:ext>
            </a:extLst>
          </p:cNvPr>
          <p:cNvSpPr>
            <a:spLocks noGrp="1"/>
          </p:cNvSpPr>
          <p:nvPr>
            <p:ph type="title"/>
          </p:nvPr>
        </p:nvSpPr>
        <p:spPr/>
        <p:txBody>
          <a:bodyPr>
            <a:normAutofit/>
          </a:bodyPr>
          <a:lstStyle/>
          <a:p>
            <a:r>
              <a:rPr lang="en-GB" sz="4000">
                <a:latin typeface="Arial" panose="020B0604020202020204" pitchFamily="34" charset="0"/>
                <a:cs typeface="Arial" panose="020B0604020202020204" pitchFamily="34" charset="0"/>
              </a:rPr>
              <a:t>Responsibilities of a UAV operator</a:t>
            </a:r>
          </a:p>
        </p:txBody>
      </p:sp>
      <p:sp>
        <p:nvSpPr>
          <p:cNvPr id="3" name="Content Placeholder 2">
            <a:extLst>
              <a:ext uri="{FF2B5EF4-FFF2-40B4-BE49-F238E27FC236}">
                <a16:creationId xmlns:a16="http://schemas.microsoft.com/office/drawing/2014/main" id="{3815F4C8-CD04-A8E9-8BB8-03C7FF8FB107}"/>
              </a:ext>
            </a:extLst>
          </p:cNvPr>
          <p:cNvSpPr>
            <a:spLocks noGrp="1"/>
          </p:cNvSpPr>
          <p:nvPr>
            <p:ph idx="1"/>
          </p:nvPr>
        </p:nvSpPr>
        <p:spPr>
          <a:xfrm>
            <a:off x="838199" y="1534902"/>
            <a:ext cx="10738607" cy="4351338"/>
          </a:xfrm>
        </p:spPr>
        <p:txBody>
          <a:bodyPr vert="horz" lIns="91440" tIns="45720" rIns="91440" bIns="45720" rtlCol="0" anchor="t">
            <a:normAutofit/>
          </a:bodyPr>
          <a:lstStyle/>
          <a:p>
            <a:pPr marL="0" indent="0">
              <a:buNone/>
            </a:pPr>
            <a:r>
              <a:rPr lang="en-GB" sz="2200" dirty="0">
                <a:latin typeface="Arial" panose="020B0604020202020204" pitchFamily="34" charset="0"/>
                <a:cs typeface="Arial" panose="020B0604020202020204" pitchFamily="34" charset="0"/>
              </a:rPr>
              <a:t>To fly safely and legally, drone operators must follow essential regulations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to prevent risks, protect privacy and ensure responsible use</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The following principles help maintain safety and compliance in all drone operations:</a:t>
            </a:r>
            <a:endParaRPr lang="en-GB" sz="800" dirty="0">
              <a:latin typeface="Arial" panose="020B0604020202020204" pitchFamily="34" charset="0"/>
              <a:cs typeface="Arial" panose="020B0604020202020204" pitchFamily="34" charset="0"/>
            </a:endParaRPr>
          </a:p>
          <a:p>
            <a:r>
              <a:rPr lang="en-GB" sz="2200" dirty="0">
                <a:latin typeface="Arial"/>
                <a:cs typeface="Arial"/>
              </a:rPr>
              <a:t>safety of others </a:t>
            </a:r>
            <a:r>
              <a:rPr lang="en-GB" sz="2200" b="0" dirty="0">
                <a:latin typeface="Arial"/>
                <a:cs typeface="Arial"/>
              </a:rPr>
              <a:t>– avoid endangering people, animals or property</a:t>
            </a:r>
          </a:p>
          <a:p>
            <a:r>
              <a:rPr lang="en-GB" sz="2200" dirty="0">
                <a:latin typeface="Arial"/>
                <a:cs typeface="Arial"/>
              </a:rPr>
              <a:t>respect for privacy </a:t>
            </a:r>
            <a:r>
              <a:rPr lang="en-GB" sz="2200" b="0" dirty="0">
                <a:latin typeface="Arial"/>
                <a:cs typeface="Arial"/>
              </a:rPr>
              <a:t>– follow data protection laws when filming or capturing images</a:t>
            </a:r>
          </a:p>
          <a:p>
            <a:r>
              <a:rPr lang="en-GB" sz="2200" dirty="0">
                <a:latin typeface="Arial"/>
                <a:cs typeface="Arial"/>
              </a:rPr>
              <a:t>awareness of airspace rules </a:t>
            </a:r>
            <a:r>
              <a:rPr lang="en-GB" sz="2200" b="0" dirty="0">
                <a:latin typeface="Arial"/>
                <a:cs typeface="Arial"/>
              </a:rPr>
              <a:t>– check restricted and controlled airspace zones.</a:t>
            </a:r>
          </a:p>
        </p:txBody>
      </p:sp>
    </p:spTree>
    <p:extLst>
      <p:ext uri="{BB962C8B-B14F-4D97-AF65-F5344CB8AC3E}">
        <p14:creationId xmlns:p14="http://schemas.microsoft.com/office/powerpoint/2010/main" val="31430794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7753CBD-172C-ED1F-CDC5-26E3BF232194}"/>
              </a:ext>
            </a:extLst>
          </p:cNvPr>
          <p:cNvSpPr/>
          <p:nvPr/>
        </p:nvSpPr>
        <p:spPr>
          <a:xfrm>
            <a:off x="-611248" y="1627267"/>
            <a:ext cx="13564997" cy="1023456"/>
          </a:xfrm>
          <a:prstGeom prst="roundRect">
            <a:avLst>
              <a:gd name="adj" fmla="val 0"/>
            </a:avLst>
          </a:prstGeom>
          <a:solidFill>
            <a:srgbClr val="00B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D50F746C-B484-64A6-6839-FB75C5C57F79}"/>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Key trends in drone usage and technology development</a:t>
            </a:r>
          </a:p>
        </p:txBody>
      </p:sp>
      <p:sp>
        <p:nvSpPr>
          <p:cNvPr id="3" name="Content Placeholder 2">
            <a:extLst>
              <a:ext uri="{FF2B5EF4-FFF2-40B4-BE49-F238E27FC236}">
                <a16:creationId xmlns:a16="http://schemas.microsoft.com/office/drawing/2014/main" id="{EAC093D3-BB8F-1DFF-F5E5-93043DD68A6A}"/>
              </a:ext>
            </a:extLst>
          </p:cNvPr>
          <p:cNvSpPr>
            <a:spLocks noGrp="1"/>
          </p:cNvSpPr>
          <p:nvPr>
            <p:ph idx="1"/>
          </p:nvPr>
        </p:nvSpPr>
        <p:spPr/>
        <p:txBody>
          <a:bodyPr>
            <a:noAutofit/>
          </a:bodyPr>
          <a:lstStyle/>
          <a:p>
            <a:pPr marL="0" indent="0">
              <a:buNone/>
            </a:pPr>
            <a:r>
              <a:rPr lang="en-GB" sz="2200" dirty="0">
                <a:latin typeface="Arial" panose="020B0604020202020204" pitchFamily="34" charset="0"/>
                <a:cs typeface="Arial" panose="020B0604020202020204" pitchFamily="34" charset="0"/>
              </a:rPr>
              <a:t>The drone industry is rapidly evolving, with new applications emerging in various sectors</a:t>
            </a:r>
          </a:p>
          <a:p>
            <a:pPr marL="0" indent="0">
              <a:buNone/>
            </a:pPr>
            <a:endParaRPr lang="en-GB" sz="700"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Key trends in drone usage include: </a:t>
            </a:r>
          </a:p>
          <a:p>
            <a:r>
              <a:rPr lang="en-GB" sz="2200" b="1" dirty="0">
                <a:latin typeface="Arial" panose="020B0604020202020204" pitchFamily="34" charset="0"/>
                <a:cs typeface="Arial" panose="020B0604020202020204" pitchFamily="34" charset="0"/>
              </a:rPr>
              <a:t>increased commercial applications </a:t>
            </a:r>
            <a:r>
              <a:rPr lang="en-GB" sz="2200" b="0" dirty="0">
                <a:latin typeface="Arial" panose="020B0604020202020204" pitchFamily="34" charset="0"/>
                <a:cs typeface="Arial" panose="020B0604020202020204" pitchFamily="34" charset="0"/>
              </a:rPr>
              <a:t>– logistics, inspections and aerial surveying</a:t>
            </a:r>
          </a:p>
          <a:p>
            <a:r>
              <a:rPr lang="en-GB" sz="2200" b="1" dirty="0">
                <a:latin typeface="Arial" panose="020B0604020202020204" pitchFamily="34" charset="0"/>
                <a:cs typeface="Arial" panose="020B0604020202020204" pitchFamily="34" charset="0"/>
              </a:rPr>
              <a:t>growth in public safety and security </a:t>
            </a:r>
            <a:r>
              <a:rPr lang="en-GB" sz="2200" b="0" dirty="0">
                <a:latin typeface="Arial" panose="020B0604020202020204" pitchFamily="34" charset="0"/>
                <a:cs typeface="Arial" panose="020B0604020202020204" pitchFamily="34" charset="0"/>
              </a:rPr>
              <a:t>– drones in law enforcement and emergency response</a:t>
            </a:r>
          </a:p>
          <a:p>
            <a:r>
              <a:rPr lang="en-GB" sz="2200" b="1" dirty="0">
                <a:latin typeface="Arial" panose="020B0604020202020204" pitchFamily="34" charset="0"/>
                <a:cs typeface="Arial" panose="020B0604020202020204" pitchFamily="34" charset="0"/>
              </a:rPr>
              <a:t>expansion of consumer and hobbyist markets</a:t>
            </a:r>
            <a:r>
              <a:rPr lang="en-GB" sz="2200" b="0" dirty="0">
                <a:latin typeface="Arial" panose="020B0604020202020204" pitchFamily="34" charset="0"/>
                <a:cs typeface="Arial" panose="020B0604020202020204" pitchFamily="34" charset="0"/>
              </a:rPr>
              <a:t> – increasing personal and recreational drone use.</a:t>
            </a:r>
          </a:p>
        </p:txBody>
      </p:sp>
    </p:spTree>
    <p:extLst>
      <p:ext uri="{BB962C8B-B14F-4D97-AF65-F5344CB8AC3E}">
        <p14:creationId xmlns:p14="http://schemas.microsoft.com/office/powerpoint/2010/main" val="35303671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D02EE-3AFC-804A-4FAF-AB87BB458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663FD-6E65-0DC7-664E-6618FCB420E7}"/>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Key trends in drone usage and technology development (cont.)</a:t>
            </a:r>
          </a:p>
        </p:txBody>
      </p:sp>
      <p:sp>
        <p:nvSpPr>
          <p:cNvPr id="3" name="Content Placeholder 2">
            <a:extLst>
              <a:ext uri="{FF2B5EF4-FFF2-40B4-BE49-F238E27FC236}">
                <a16:creationId xmlns:a16="http://schemas.microsoft.com/office/drawing/2014/main" id="{99431038-C407-793B-53FA-2DE0C5E1987B}"/>
              </a:ext>
            </a:extLst>
          </p:cNvPr>
          <p:cNvSpPr>
            <a:spLocks noGrp="1"/>
          </p:cNvSpPr>
          <p:nvPr>
            <p:ph idx="1"/>
          </p:nvPr>
        </p:nvSpPr>
        <p:spPr/>
        <p:txBody>
          <a:bodyPr vert="horz" lIns="91440" tIns="45720" rIns="91440" bIns="45720" rtlCol="0" anchor="t">
            <a:noAutofit/>
          </a:bodyPr>
          <a:lstStyle/>
          <a:p>
            <a:r>
              <a:rPr lang="en-GB" sz="2200" b="1" dirty="0">
                <a:latin typeface="Arial"/>
                <a:cs typeface="Arial"/>
              </a:rPr>
              <a:t>military and defence applications </a:t>
            </a:r>
            <a:r>
              <a:rPr lang="en-GB" sz="2200" b="0" dirty="0">
                <a:latin typeface="Arial"/>
                <a:cs typeface="Arial"/>
              </a:rPr>
              <a:t>– surveillance, reconnaissance and tactical deployment</a:t>
            </a:r>
          </a:p>
          <a:p>
            <a:r>
              <a:rPr lang="en-GB" sz="2200" b="1" dirty="0">
                <a:latin typeface="Arial"/>
                <a:cs typeface="Arial"/>
              </a:rPr>
              <a:t>agriculture and environmental monitoring </a:t>
            </a:r>
            <a:r>
              <a:rPr lang="en-GB" sz="2200" b="0" dirty="0">
                <a:latin typeface="Arial"/>
                <a:cs typeface="Arial"/>
              </a:rPr>
              <a:t>– precision farming and conservation efforts</a:t>
            </a:r>
          </a:p>
          <a:p>
            <a:pPr marL="0" indent="0">
              <a:buNone/>
            </a:pPr>
            <a:endParaRPr lang="en-GB" sz="800" dirty="0">
              <a:latin typeface="Arial" panose="020B0604020202020204" pitchFamily="34" charset="0"/>
              <a:cs typeface="Arial" panose="020B0604020202020204" pitchFamily="34" charset="0"/>
            </a:endParaRPr>
          </a:p>
          <a:p>
            <a:pPr marL="0" indent="0">
              <a:buNone/>
            </a:pPr>
            <a:r>
              <a:rPr lang="en-GB" sz="2200" b="1" dirty="0">
                <a:latin typeface="Arial"/>
                <a:cs typeface="Arial"/>
              </a:rPr>
              <a:t>Advancements in drone technology includes:</a:t>
            </a:r>
          </a:p>
          <a:p>
            <a:r>
              <a:rPr lang="en-GB" sz="2200" b="0" dirty="0">
                <a:latin typeface="Arial"/>
                <a:cs typeface="Arial"/>
              </a:rPr>
              <a:t>advancements in drone technology</a:t>
            </a:r>
          </a:p>
          <a:p>
            <a:r>
              <a:rPr lang="en-GB" sz="2200" b="0" dirty="0">
                <a:latin typeface="Arial"/>
                <a:cs typeface="Arial"/>
              </a:rPr>
              <a:t>enhanced regulatory frameworks </a:t>
            </a:r>
          </a:p>
          <a:p>
            <a:r>
              <a:rPr lang="en-GB" sz="2200" b="0" dirty="0">
                <a:latin typeface="Arial"/>
                <a:cs typeface="Arial"/>
              </a:rPr>
              <a:t>integration with emerging technologies (for example, artificial intelligence (AI), automation and machine learning).</a:t>
            </a:r>
          </a:p>
          <a:p>
            <a:endParaRPr lang="en-GB" sz="2200" dirty="0">
              <a:latin typeface="Arial" panose="020B0604020202020204" pitchFamily="34" charset="0"/>
              <a:cs typeface="Arial" panose="020B0604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12AE99A-0BEB-B876-40F4-DE9E29DE327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5227451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114A3A6-2EAB-3548-DAC5-5393997C50FE}"/>
              </a:ext>
            </a:extLst>
          </p:cNvPr>
          <p:cNvSpPr/>
          <p:nvPr/>
        </p:nvSpPr>
        <p:spPr>
          <a:xfrm>
            <a:off x="-611248" y="1842707"/>
            <a:ext cx="13564997" cy="3836640"/>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563DD700-8470-C598-7B09-AD72986EF403}"/>
              </a:ext>
            </a:extLst>
          </p:cNvPr>
          <p:cNvSpPr>
            <a:spLocks noGrp="1"/>
          </p:cNvSpPr>
          <p:nvPr>
            <p:ph type="title"/>
          </p:nvPr>
        </p:nvSpPr>
        <p:spPr/>
        <p:txBody>
          <a:bodyPr>
            <a:normAutofit fontScale="90000"/>
          </a:bodyPr>
          <a:lstStyle/>
          <a:p>
            <a:r>
              <a:rPr lang="en-GB" sz="4000" b="1">
                <a:latin typeface="Arial" panose="020B0604020202020204" pitchFamily="34" charset="0"/>
                <a:cs typeface="Arial" panose="020B0604020202020204" pitchFamily="34" charset="0"/>
              </a:rPr>
              <a:t>Key trends in drone usage and technology development (cont.)</a:t>
            </a:r>
          </a:p>
        </p:txBody>
      </p:sp>
      <p:sp>
        <p:nvSpPr>
          <p:cNvPr id="3" name="Content Placeholder 2">
            <a:extLst>
              <a:ext uri="{FF2B5EF4-FFF2-40B4-BE49-F238E27FC236}">
                <a16:creationId xmlns:a16="http://schemas.microsoft.com/office/drawing/2014/main" id="{5553FE28-3B15-AFE5-B8D5-A7A09B1359A0}"/>
              </a:ext>
            </a:extLst>
          </p:cNvPr>
          <p:cNvSpPr>
            <a:spLocks noGrp="1"/>
          </p:cNvSpPr>
          <p:nvPr>
            <p:ph idx="1"/>
          </p:nvPr>
        </p:nvSpPr>
        <p:spPr>
          <a:xfrm>
            <a:off x="838200" y="2096720"/>
            <a:ext cx="6183385" cy="4351338"/>
          </a:xfrm>
        </p:spPr>
        <p:txBody>
          <a:bodyPr vert="horz" lIns="91440" tIns="45720" rIns="91440" bIns="45720" rtlCol="0" anchor="t">
            <a:normAutofit/>
          </a:bodyPr>
          <a:lstStyle/>
          <a:p>
            <a:r>
              <a:rPr lang="en-GB" sz="2200" b="0">
                <a:solidFill>
                  <a:schemeClr val="bg1"/>
                </a:solidFill>
                <a:latin typeface="Arial"/>
                <a:cs typeface="Arial"/>
              </a:rPr>
              <a:t>ground control station</a:t>
            </a:r>
          </a:p>
          <a:p>
            <a:r>
              <a:rPr lang="en-GB" sz="2200" b="0">
                <a:solidFill>
                  <a:schemeClr val="bg1"/>
                </a:solidFill>
                <a:latin typeface="Arial"/>
                <a:cs typeface="Arial"/>
              </a:rPr>
              <a:t>increasing use of radio frequency (RF) tracking and communication</a:t>
            </a:r>
          </a:p>
          <a:p>
            <a:r>
              <a:rPr lang="en-GB" sz="2200" b="0">
                <a:solidFill>
                  <a:schemeClr val="bg1"/>
                </a:solidFill>
                <a:latin typeface="Arial"/>
                <a:cs typeface="Arial"/>
              </a:rPr>
              <a:t>development of counter-uncrewed aerial systems (C-UAS)</a:t>
            </a:r>
          </a:p>
          <a:p>
            <a:r>
              <a:rPr lang="en-GB" sz="2200" b="0">
                <a:solidFill>
                  <a:schemeClr val="bg1"/>
                </a:solidFill>
                <a:latin typeface="Arial"/>
                <a:cs typeface="Arial"/>
              </a:rPr>
              <a:t>improved payload capacities for delivery </a:t>
            </a:r>
            <a:br>
              <a:rPr lang="en-GB" sz="2200" b="0">
                <a:solidFill>
                  <a:schemeClr val="bg1"/>
                </a:solidFill>
                <a:latin typeface="Arial"/>
                <a:cs typeface="Arial"/>
              </a:rPr>
            </a:br>
            <a:r>
              <a:rPr lang="en-GB" sz="2200" b="0">
                <a:solidFill>
                  <a:schemeClr val="bg1"/>
                </a:solidFill>
                <a:latin typeface="Arial"/>
                <a:cs typeface="Arial"/>
              </a:rPr>
              <a:t>and surveillance</a:t>
            </a:r>
          </a:p>
          <a:p>
            <a:r>
              <a:rPr lang="en-GB" sz="2200" b="0">
                <a:solidFill>
                  <a:schemeClr val="bg1"/>
                </a:solidFill>
                <a:latin typeface="Arial"/>
                <a:cs typeface="Arial"/>
              </a:rPr>
              <a:t>advanced imaging capabilities with </a:t>
            </a:r>
            <a:br>
              <a:rPr lang="en-GB" sz="2200" b="0">
                <a:solidFill>
                  <a:schemeClr val="bg1"/>
                </a:solidFill>
                <a:latin typeface="Arial"/>
                <a:cs typeface="Arial"/>
              </a:rPr>
            </a:br>
            <a:r>
              <a:rPr lang="en-GB" sz="2200" b="0">
                <a:solidFill>
                  <a:schemeClr val="bg1"/>
                </a:solidFill>
                <a:latin typeface="Arial"/>
                <a:cs typeface="Arial"/>
              </a:rPr>
              <a:t>high-resolution cameras.</a:t>
            </a:r>
          </a:p>
        </p:txBody>
      </p:sp>
      <p:pic>
        <p:nvPicPr>
          <p:cNvPr id="6" name="Picture 5" descr="A black background with white icons&#10;&#10;AI-generated content may be incorrect.">
            <a:extLst>
              <a:ext uri="{FF2B5EF4-FFF2-40B4-BE49-F238E27FC236}">
                <a16:creationId xmlns:a16="http://schemas.microsoft.com/office/drawing/2014/main" id="{7BE01CBC-DF42-6F48-72AD-638D109CF84A}"/>
              </a:ext>
            </a:extLst>
          </p:cNvPr>
          <p:cNvPicPr>
            <a:picLocks noChangeAspect="1"/>
          </p:cNvPicPr>
          <p:nvPr/>
        </p:nvPicPr>
        <p:blipFill>
          <a:blip r:embed="rId3">
            <a:extLst>
              <a:ext uri="{28A0092B-C50C-407E-A947-70E740481C1C}">
                <a14:useLocalDpi xmlns:a14="http://schemas.microsoft.com/office/drawing/2010/main" val="0"/>
              </a:ext>
            </a:extLst>
          </a:blip>
          <a:srcRect l="90480" t="72643" r="-480" b="4227"/>
          <a:stretch/>
        </p:blipFill>
        <p:spPr>
          <a:xfrm>
            <a:off x="6821448" y="1842707"/>
            <a:ext cx="5696073" cy="3570974"/>
          </a:xfrm>
          <a:prstGeom prst="rect">
            <a:avLst/>
          </a:prstGeom>
        </p:spPr>
      </p:pic>
    </p:spTree>
    <p:extLst>
      <p:ext uri="{BB962C8B-B14F-4D97-AF65-F5344CB8AC3E}">
        <p14:creationId xmlns:p14="http://schemas.microsoft.com/office/powerpoint/2010/main" val="30185058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25BB-754D-1478-4BAC-135551200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A280A-B498-27DA-FF8F-9B6B225C5C5B}"/>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929FA04B-21A6-66EA-037B-C63950D4CC7B}"/>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F6C9166-F972-5637-2D1B-F6CC388C5AA2}"/>
              </a:ext>
            </a:extLst>
          </p:cNvPr>
          <p:cNvSpPr txBox="1"/>
          <p:nvPr/>
        </p:nvSpPr>
        <p:spPr>
          <a:xfrm>
            <a:off x="766763" y="1635075"/>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a key step when securing a drone crash site?​</a:t>
            </a:r>
          </a:p>
        </p:txBody>
      </p:sp>
      <p:grpSp>
        <p:nvGrpSpPr>
          <p:cNvPr id="7" name="Group 6">
            <a:extLst>
              <a:ext uri="{FF2B5EF4-FFF2-40B4-BE49-F238E27FC236}">
                <a16:creationId xmlns:a16="http://schemas.microsoft.com/office/drawing/2014/main" id="{C8595FD9-E986-DB76-4E0E-C87D69A8DA14}"/>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ACA8ECC3-3D74-F42A-FC49-A20AE441B4AD}"/>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4D278C55-511E-8A8B-B2E4-77BD667E49E1}"/>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0134E4A2-43F6-3E33-86F4-4D1FA6705158}"/>
              </a:ext>
            </a:extLst>
          </p:cNvPr>
          <p:cNvSpPr txBox="1">
            <a:spLocks noChangeArrowheads="1"/>
          </p:cNvSpPr>
          <p:nvPr/>
        </p:nvSpPr>
        <p:spPr bwMode="auto">
          <a:xfrm>
            <a:off x="1683868" y="2575797"/>
            <a:ext cx="4212932" cy="82048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Immediately remove the drone from the site</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A8732736-1C7A-51DF-1F4C-B7A3CA24CD94}"/>
              </a:ext>
            </a:extLst>
          </p:cNvPr>
          <p:cNvSpPr txBox="1">
            <a:spLocks noChangeArrowheads="1"/>
          </p:cNvSpPr>
          <p:nvPr/>
        </p:nvSpPr>
        <p:spPr bwMode="auto">
          <a:xfrm>
            <a:off x="1687212" y="3693700"/>
            <a:ext cx="465598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Document the scene and report the incident to authorities</a:t>
            </a:r>
          </a:p>
        </p:txBody>
      </p:sp>
      <p:sp>
        <p:nvSpPr>
          <p:cNvPr id="15" name="TextBox 10">
            <a:extLst>
              <a:ext uri="{FF2B5EF4-FFF2-40B4-BE49-F238E27FC236}">
                <a16:creationId xmlns:a16="http://schemas.microsoft.com/office/drawing/2014/main" id="{A9245AFB-165C-6A8B-20DE-CAA50AB00B5A}"/>
              </a:ext>
            </a:extLst>
          </p:cNvPr>
          <p:cNvSpPr txBox="1">
            <a:spLocks noChangeArrowheads="1"/>
          </p:cNvSpPr>
          <p:nvPr/>
        </p:nvSpPr>
        <p:spPr bwMode="auto">
          <a:xfrm>
            <a:off x="1683868" y="4700444"/>
            <a:ext cx="56097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Ignore the drone unless it causes damage</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3" name="Group 22">
            <a:extLst>
              <a:ext uri="{FF2B5EF4-FFF2-40B4-BE49-F238E27FC236}">
                <a16:creationId xmlns:a16="http://schemas.microsoft.com/office/drawing/2014/main" id="{3258DCA4-C2DE-FF65-FBC9-4D2AA435C7E5}"/>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5D4C9726-E52B-7253-53AC-B035CE772973}"/>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6FB94D7D-77D3-3CE8-D840-BB9251795FE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19001F7C-F625-0EB5-E47E-4F1C3044813B}"/>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2FDC06A8-FE87-E52A-9819-C322D2B21251}"/>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5E7308D6-68F7-77DE-F82E-996EF12EF34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E398D783-2A42-99DF-E2E8-25BED5433F3F}"/>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76D1BAC3-013C-376B-FC66-7BE3691079DC}"/>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76AFC849-57B2-4608-BBA4-AB787A756B4B}"/>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3" name="Group 2">
            <a:extLst>
              <a:ext uri="{FF2B5EF4-FFF2-40B4-BE49-F238E27FC236}">
                <a16:creationId xmlns:a16="http://schemas.microsoft.com/office/drawing/2014/main" id="{10921501-2066-8020-E0BB-F4D2D270A824}"/>
              </a:ext>
            </a:extLst>
          </p:cNvPr>
          <p:cNvGrpSpPr/>
          <p:nvPr/>
        </p:nvGrpSpPr>
        <p:grpSpPr>
          <a:xfrm>
            <a:off x="7804799" y="2575797"/>
            <a:ext cx="2268001" cy="3008674"/>
            <a:chOff x="7804799" y="2575797"/>
            <a:chExt cx="2268001" cy="3008674"/>
          </a:xfrm>
        </p:grpSpPr>
        <p:sp>
          <p:nvSpPr>
            <p:cNvPr id="4" name="Rectangle: Rounded Corners 3">
              <a:extLst>
                <a:ext uri="{FF2B5EF4-FFF2-40B4-BE49-F238E27FC236}">
                  <a16:creationId xmlns:a16="http://schemas.microsoft.com/office/drawing/2014/main" id="{96A42D06-B3B4-CF17-40CC-5167F8468AEB}"/>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B20CBF2-F865-8FE7-BED6-3EEACB58321F}"/>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spTree>
    <p:extLst>
      <p:ext uri="{BB962C8B-B14F-4D97-AF65-F5344CB8AC3E}">
        <p14:creationId xmlns:p14="http://schemas.microsoft.com/office/powerpoint/2010/main" val="102826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13F10-3741-97F4-9E8E-3E27FBD77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5E8C0-0CC9-0042-E354-0846FAAF39C3}"/>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57393519-F4CA-DB56-02EE-C2921C31442C}"/>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1D68B2B-B364-A0E6-6FFA-410BE0E0C477}"/>
              </a:ext>
            </a:extLst>
          </p:cNvPr>
          <p:cNvSpPr txBox="1"/>
          <p:nvPr/>
        </p:nvSpPr>
        <p:spPr>
          <a:xfrm>
            <a:off x="766763" y="1611116"/>
            <a:ext cx="12690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Why is it important to conduct drone incursion training?​</a:t>
            </a:r>
          </a:p>
        </p:txBody>
      </p:sp>
      <p:grpSp>
        <p:nvGrpSpPr>
          <p:cNvPr id="7" name="Group 6">
            <a:extLst>
              <a:ext uri="{FF2B5EF4-FFF2-40B4-BE49-F238E27FC236}">
                <a16:creationId xmlns:a16="http://schemas.microsoft.com/office/drawing/2014/main" id="{DC6C112B-CCC4-D56D-3B29-FD7407D96FA6}"/>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469ADC2B-0EC8-8170-40E6-135180F3207D}"/>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494C287D-D47A-934C-9A18-BF330F168EC1}"/>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F5CF749A-B01A-943D-D6AA-171834C85D08}"/>
              </a:ext>
            </a:extLst>
          </p:cNvPr>
          <p:cNvSpPr txBox="1">
            <a:spLocks noChangeArrowheads="1"/>
          </p:cNvSpPr>
          <p:nvPr/>
        </p:nvSpPr>
        <p:spPr bwMode="auto">
          <a:xfrm>
            <a:off x="1683868" y="2575797"/>
            <a:ext cx="45153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increase the number of drones in operation</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E507CCF8-425A-40C6-2116-36F3039213E3}"/>
              </a:ext>
            </a:extLst>
          </p:cNvPr>
          <p:cNvSpPr txBox="1">
            <a:spLocks noChangeArrowheads="1"/>
          </p:cNvSpPr>
          <p:nvPr/>
        </p:nvSpPr>
        <p:spPr bwMode="auto">
          <a:xfrm>
            <a:off x="1687212" y="3658999"/>
            <a:ext cx="52175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encourage recreational drone use in restricted airspace​</a:t>
            </a:r>
          </a:p>
        </p:txBody>
      </p:sp>
      <p:sp>
        <p:nvSpPr>
          <p:cNvPr id="15" name="TextBox 10">
            <a:extLst>
              <a:ext uri="{FF2B5EF4-FFF2-40B4-BE49-F238E27FC236}">
                <a16:creationId xmlns:a16="http://schemas.microsoft.com/office/drawing/2014/main" id="{DBC2AD61-F455-B873-9609-216CDD0F3D3F}"/>
              </a:ext>
            </a:extLst>
          </p:cNvPr>
          <p:cNvSpPr txBox="1">
            <a:spLocks noChangeArrowheads="1"/>
          </p:cNvSpPr>
          <p:nvPr/>
        </p:nvSpPr>
        <p:spPr bwMode="auto">
          <a:xfrm>
            <a:off x="1683868" y="4700444"/>
            <a:ext cx="52175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To improve security teams’ response to unauthorised drone activity</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3" name="Group 22">
            <a:extLst>
              <a:ext uri="{FF2B5EF4-FFF2-40B4-BE49-F238E27FC236}">
                <a16:creationId xmlns:a16="http://schemas.microsoft.com/office/drawing/2014/main" id="{29E82090-058F-4B2A-871F-A68FF96B4733}"/>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A29EBD35-F7A7-270F-A7B6-1496E83ABE68}"/>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E92BC25A-9434-E7EE-6246-3E79C4F564A6}"/>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309D9BCC-93EC-6E9F-DFF3-59BE878D080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1792910-EA94-25A6-9B5E-B346843175CE}"/>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A7E587AB-8774-BFFE-998C-AA3B3134475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A24543B6-AFB2-B543-0992-5C76CD0437F6}"/>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2661F9E1-B159-072D-7EAB-F6F8FDF3682D}"/>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617C3443-1D4C-A752-A997-2DDE6F6F7D4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3" name="Group 2">
            <a:extLst>
              <a:ext uri="{FF2B5EF4-FFF2-40B4-BE49-F238E27FC236}">
                <a16:creationId xmlns:a16="http://schemas.microsoft.com/office/drawing/2014/main" id="{37832B48-B065-F93C-B2DF-BAA92C74296B}"/>
              </a:ext>
            </a:extLst>
          </p:cNvPr>
          <p:cNvGrpSpPr/>
          <p:nvPr/>
        </p:nvGrpSpPr>
        <p:grpSpPr>
          <a:xfrm>
            <a:off x="7804799" y="2575797"/>
            <a:ext cx="2268001" cy="3008674"/>
            <a:chOff x="7804799" y="2575797"/>
            <a:chExt cx="2268001" cy="3008674"/>
          </a:xfrm>
        </p:grpSpPr>
        <p:sp>
          <p:nvSpPr>
            <p:cNvPr id="4" name="Rectangle: Rounded Corners 3">
              <a:extLst>
                <a:ext uri="{FF2B5EF4-FFF2-40B4-BE49-F238E27FC236}">
                  <a16:creationId xmlns:a16="http://schemas.microsoft.com/office/drawing/2014/main" id="{15387568-B8D2-EA61-AF0D-959ED7C9EEC2}"/>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7CCE5AF5-DC97-5E83-F45C-DDEA6EB066D4}"/>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spTree>
    <p:extLst>
      <p:ext uri="{BB962C8B-B14F-4D97-AF65-F5344CB8AC3E}">
        <p14:creationId xmlns:p14="http://schemas.microsoft.com/office/powerpoint/2010/main" val="3528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AC635-670F-7C63-347C-F3B64E7C0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A73421-E851-23B1-74C4-5E55E673EB0A}"/>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0068F005-2084-C60C-4CA6-8F857221A7B8}"/>
              </a:ext>
            </a:extLst>
          </p:cNvPr>
          <p:cNvSpPr/>
          <p:nvPr/>
        </p:nvSpPr>
        <p:spPr>
          <a:xfrm>
            <a:off x="-904775" y="1404415"/>
            <a:ext cx="13270945" cy="922986"/>
          </a:xfrm>
          <a:prstGeom prst="roundRect">
            <a:avLst>
              <a:gd name="adj" fmla="val 0"/>
            </a:avLst>
          </a:prstGeom>
          <a:solidFill>
            <a:srgbClr val="005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A426AC-8B0B-41A7-F325-5698571307C0}"/>
              </a:ext>
            </a:extLst>
          </p:cNvPr>
          <p:cNvSpPr txBox="1"/>
          <p:nvPr/>
        </p:nvSpPr>
        <p:spPr>
          <a:xfrm>
            <a:off x="766763" y="1611116"/>
            <a:ext cx="12690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an emerging trend in drone technology?​</a:t>
            </a:r>
          </a:p>
        </p:txBody>
      </p:sp>
      <p:grpSp>
        <p:nvGrpSpPr>
          <p:cNvPr id="7" name="Group 6">
            <a:extLst>
              <a:ext uri="{FF2B5EF4-FFF2-40B4-BE49-F238E27FC236}">
                <a16:creationId xmlns:a16="http://schemas.microsoft.com/office/drawing/2014/main" id="{5E1F094D-457E-3312-559B-879C930A1FEE}"/>
              </a:ext>
            </a:extLst>
          </p:cNvPr>
          <p:cNvGrpSpPr/>
          <p:nvPr/>
        </p:nvGrpSpPr>
        <p:grpSpPr>
          <a:xfrm>
            <a:off x="766763" y="497219"/>
            <a:ext cx="792000" cy="658800"/>
            <a:chOff x="7674811" y="3465319"/>
            <a:chExt cx="792000" cy="658800"/>
          </a:xfrm>
          <a:solidFill>
            <a:srgbClr val="0051B7"/>
          </a:solidFill>
        </p:grpSpPr>
        <p:pic>
          <p:nvPicPr>
            <p:cNvPr id="8" name="Picture 7">
              <a:extLst>
                <a:ext uri="{FF2B5EF4-FFF2-40B4-BE49-F238E27FC236}">
                  <a16:creationId xmlns:a16="http://schemas.microsoft.com/office/drawing/2014/main" id="{2B557C62-8133-B253-0460-EE59230544E3}"/>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E2896996-0114-A02E-34F6-86312FE98A96}"/>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12D6E841-3AE9-9E8B-C251-CB1BC6D19074}"/>
              </a:ext>
            </a:extLst>
          </p:cNvPr>
          <p:cNvSpPr txBox="1">
            <a:spLocks noChangeArrowheads="1"/>
          </p:cNvSpPr>
          <p:nvPr/>
        </p:nvSpPr>
        <p:spPr bwMode="auto">
          <a:xfrm>
            <a:off x="1683868" y="2575797"/>
            <a:ext cx="45153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indent="0" eaLnBrk="1" hangingPunct="1">
              <a:lnSpc>
                <a:spcPts val="3000"/>
              </a:lnSpc>
              <a:buNone/>
              <a:defRPr/>
            </a:pPr>
            <a:r>
              <a:rPr kumimoji="0" lang="en-GB" sz="2200" b="1" i="0" u="none" strike="noStrike" kern="0" cap="none" spc="0" normalizeH="0" baseline="0" noProof="0" dirty="0">
                <a:ln>
                  <a:noFill/>
                </a:ln>
                <a:solidFill>
                  <a:srgbClr val="000000"/>
                </a:solidFill>
                <a:effectLst/>
                <a:uLnTx/>
                <a:uFillTx/>
                <a:latin typeface="Arial"/>
                <a:cs typeface="Arial"/>
              </a:rPr>
              <a:t>Decreasing </a:t>
            </a:r>
            <a:r>
              <a:rPr lang="en-GB" sz="2200" kern="0" dirty="0">
                <a:solidFill>
                  <a:srgbClr val="000000"/>
                </a:solidFill>
                <a:latin typeface="Arial"/>
                <a:cs typeface="Arial"/>
              </a:rPr>
              <a:t>the </a:t>
            </a:r>
            <a:r>
              <a:rPr kumimoji="0" lang="en-GB" sz="2200" b="1" i="0" u="none" strike="noStrike" kern="0" cap="none" spc="0" normalizeH="0" baseline="0" noProof="0" dirty="0">
                <a:ln>
                  <a:noFill/>
                </a:ln>
                <a:solidFill>
                  <a:srgbClr val="000000"/>
                </a:solidFill>
                <a:effectLst/>
                <a:uLnTx/>
                <a:uFillTx/>
                <a:latin typeface="Arial"/>
                <a:cs typeface="Arial"/>
              </a:rPr>
              <a:t>use of drones in security operations</a:t>
            </a:r>
            <a:endParaRPr kumimoji="0" lang="en-US" sz="2200" b="1" i="0" u="none" strike="noStrike" kern="0" cap="none" spc="0" normalizeH="0" baseline="0" noProof="0" dirty="0">
              <a:ln>
                <a:noFill/>
              </a:ln>
              <a:solidFill>
                <a:srgbClr val="000000"/>
              </a:solidFill>
              <a:effectLst/>
              <a:uLnTx/>
              <a:uFillTx/>
              <a:latin typeface="Arial"/>
              <a:cs typeface="Arial"/>
            </a:endParaRPr>
          </a:p>
        </p:txBody>
      </p:sp>
      <p:sp>
        <p:nvSpPr>
          <p:cNvPr id="14" name="TextBox 2">
            <a:extLst>
              <a:ext uri="{FF2B5EF4-FFF2-40B4-BE49-F238E27FC236}">
                <a16:creationId xmlns:a16="http://schemas.microsoft.com/office/drawing/2014/main" id="{7AA87D49-D395-E754-4FA3-76FA28D47415}"/>
              </a:ext>
            </a:extLst>
          </p:cNvPr>
          <p:cNvSpPr txBox="1">
            <a:spLocks noChangeArrowheads="1"/>
          </p:cNvSpPr>
          <p:nvPr/>
        </p:nvSpPr>
        <p:spPr bwMode="auto">
          <a:xfrm>
            <a:off x="1687212" y="3681013"/>
            <a:ext cx="52175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Banning all commercial drone applications</a:t>
            </a:r>
          </a:p>
        </p:txBody>
      </p:sp>
      <p:sp>
        <p:nvSpPr>
          <p:cNvPr id="15" name="TextBox 10">
            <a:extLst>
              <a:ext uri="{FF2B5EF4-FFF2-40B4-BE49-F238E27FC236}">
                <a16:creationId xmlns:a16="http://schemas.microsoft.com/office/drawing/2014/main" id="{5D6921B0-8D77-1524-4251-09663B7FC2BB}"/>
              </a:ext>
            </a:extLst>
          </p:cNvPr>
          <p:cNvSpPr txBox="1">
            <a:spLocks noChangeArrowheads="1"/>
          </p:cNvSpPr>
          <p:nvPr/>
        </p:nvSpPr>
        <p:spPr bwMode="auto">
          <a:xfrm>
            <a:off x="1683868" y="4684144"/>
            <a:ext cx="43497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a:cs typeface="Arial"/>
                <a:sym typeface="Arial Bold" pitchFamily="34" charset="0"/>
              </a:rPr>
              <a:t>Increased integration with AI and automation</a:t>
            </a:r>
            <a:endParaRPr kumimoji="0" lang="en-US" altLang="en-US" sz="2200" b="1" i="0" u="none" strike="noStrike" kern="1200" cap="none" spc="0" normalizeH="0" baseline="0" noProof="0" dirty="0">
              <a:ln>
                <a:noFill/>
              </a:ln>
              <a:solidFill>
                <a:srgbClr val="000000"/>
              </a:solidFill>
              <a:effectLst/>
              <a:uLnTx/>
              <a:uFillTx/>
              <a:latin typeface="Arial"/>
              <a:cs typeface="Arial"/>
              <a:sym typeface="Arial Bold" pitchFamily="34" charset="0"/>
            </a:endParaRPr>
          </a:p>
        </p:txBody>
      </p:sp>
      <p:grpSp>
        <p:nvGrpSpPr>
          <p:cNvPr id="23" name="Group 22">
            <a:extLst>
              <a:ext uri="{FF2B5EF4-FFF2-40B4-BE49-F238E27FC236}">
                <a16:creationId xmlns:a16="http://schemas.microsoft.com/office/drawing/2014/main" id="{6CC9E9A3-BAB2-165C-06DB-F12A9A7498A7}"/>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240A0E55-E69E-B48B-E19C-7BDC91087DEB}"/>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9563B728-A18A-2860-75DF-57A61967B43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58B7DCDD-98AE-692C-1489-B043F642A15A}"/>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0A6BC41E-39C7-C386-F2CE-A8AA75A6C500}"/>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55C58BBB-996B-BF07-4C4A-AEA411D8B190}"/>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363AC683-A703-6155-5B31-CBFB7FDE5D92}"/>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1F2A7996-F27F-F0BB-655A-39724841737C}"/>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1335075A-677A-DE3B-DE9E-3E536838845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3" name="Group 2">
            <a:extLst>
              <a:ext uri="{FF2B5EF4-FFF2-40B4-BE49-F238E27FC236}">
                <a16:creationId xmlns:a16="http://schemas.microsoft.com/office/drawing/2014/main" id="{E2874B16-0CE7-0106-988E-25899E9B6F7C}"/>
              </a:ext>
            </a:extLst>
          </p:cNvPr>
          <p:cNvGrpSpPr/>
          <p:nvPr/>
        </p:nvGrpSpPr>
        <p:grpSpPr>
          <a:xfrm>
            <a:off x="7804799" y="2575797"/>
            <a:ext cx="2268001" cy="3008674"/>
            <a:chOff x="7804799" y="2575797"/>
            <a:chExt cx="2268001" cy="3008674"/>
          </a:xfrm>
        </p:grpSpPr>
        <p:sp>
          <p:nvSpPr>
            <p:cNvPr id="4" name="Rectangle: Rounded Corners 3">
              <a:extLst>
                <a:ext uri="{FF2B5EF4-FFF2-40B4-BE49-F238E27FC236}">
                  <a16:creationId xmlns:a16="http://schemas.microsoft.com/office/drawing/2014/main" id="{2A7728CA-EA61-C319-1B07-CE65783DCBC1}"/>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1116B266-8F0F-676E-E2BF-E345A6407908}"/>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spTree>
    <p:extLst>
      <p:ext uri="{BB962C8B-B14F-4D97-AF65-F5344CB8AC3E}">
        <p14:creationId xmlns:p14="http://schemas.microsoft.com/office/powerpoint/2010/main" val="22313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4A61-12C8-D928-F0CB-F8946D0F6580}"/>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C8FD6585-5880-D852-74D9-A3906F2C063B}"/>
              </a:ext>
            </a:extLst>
          </p:cNvPr>
          <p:cNvSpPr/>
          <p:nvPr/>
        </p:nvSpPr>
        <p:spPr>
          <a:xfrm flipH="1">
            <a:off x="-168965" y="1954716"/>
            <a:ext cx="18816109"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A748783-47EE-8531-7DA1-0C1617BB6FE7}"/>
              </a:ext>
            </a:extLst>
          </p:cNvPr>
          <p:cNvSpPr/>
          <p:nvPr/>
        </p:nvSpPr>
        <p:spPr>
          <a:xfrm>
            <a:off x="-765313" y="5257800"/>
            <a:ext cx="13288617" cy="204746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3">
            <a:extLst>
              <a:ext uri="{FF2B5EF4-FFF2-40B4-BE49-F238E27FC236}">
                <a16:creationId xmlns:a16="http://schemas.microsoft.com/office/drawing/2014/main" id="{F96DBB60-D19B-D8E5-586D-7BB90C4BE8BB}"/>
              </a:ext>
            </a:extLst>
          </p:cNvPr>
          <p:cNvSpPr/>
          <p:nvPr/>
        </p:nvSpPr>
        <p:spPr>
          <a:xfrm>
            <a:off x="3706027" y="4822807"/>
            <a:ext cx="4779945" cy="65365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GB" sz="2800" b="1">
                <a:solidFill>
                  <a:prstClr val="white"/>
                </a:solidFill>
                <a:latin typeface="Arial" panose="020B0604020202020204" pitchFamily="34" charset="0"/>
                <a:cs typeface="Arial" panose="020B0604020202020204" pitchFamily="34" charset="0"/>
              </a:rPr>
              <a:t>Thank you for listening</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CBC31251-21BC-7AEE-343D-13534D441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405" y="276632"/>
            <a:ext cx="5637190" cy="3356167"/>
          </a:xfrm>
          <a:prstGeom prst="rect">
            <a:avLst/>
          </a:prstGeom>
        </p:spPr>
      </p:pic>
    </p:spTree>
    <p:extLst>
      <p:ext uri="{BB962C8B-B14F-4D97-AF65-F5344CB8AC3E}">
        <p14:creationId xmlns:p14="http://schemas.microsoft.com/office/powerpoint/2010/main" val="382131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BA2D-915B-48A7-8171-CDB707E93F5D}"/>
              </a:ext>
            </a:extLst>
          </p:cNvPr>
          <p:cNvSpPr>
            <a:spLocks noGrp="1"/>
          </p:cNvSpPr>
          <p:nvPr>
            <p:ph type="title"/>
          </p:nvPr>
        </p:nvSpPr>
        <p:spPr/>
        <p:txBody>
          <a:bodyPr>
            <a:normAutofit/>
          </a:bodyPr>
          <a:lstStyle/>
          <a:p>
            <a:r>
              <a:rPr lang="en-GB" sz="4000">
                <a:latin typeface="Arial"/>
                <a:cs typeface="Arial"/>
              </a:rPr>
              <a:t>Responsibilities of a UAV operator (cont.)</a:t>
            </a:r>
          </a:p>
        </p:txBody>
      </p:sp>
      <p:sp>
        <p:nvSpPr>
          <p:cNvPr id="3" name="Content Placeholder 2">
            <a:extLst>
              <a:ext uri="{FF2B5EF4-FFF2-40B4-BE49-F238E27FC236}">
                <a16:creationId xmlns:a16="http://schemas.microsoft.com/office/drawing/2014/main" id="{C237E4C6-C17C-5EA1-B4E5-D90CBB3FB9A6}"/>
              </a:ext>
            </a:extLst>
          </p:cNvPr>
          <p:cNvSpPr>
            <a:spLocks noGrp="1"/>
          </p:cNvSpPr>
          <p:nvPr>
            <p:ph idx="1"/>
          </p:nvPr>
        </p:nvSpPr>
        <p:spPr>
          <a:xfrm>
            <a:off x="838200" y="1666234"/>
            <a:ext cx="9840985" cy="4351338"/>
          </a:xfrm>
        </p:spPr>
        <p:txBody>
          <a:bodyPr vert="horz" lIns="91440" tIns="45720" rIns="91440" bIns="45720" rtlCol="0" anchor="t">
            <a:normAutofit/>
          </a:bodyPr>
          <a:lstStyle/>
          <a:p>
            <a:r>
              <a:rPr lang="en-GB" sz="2200">
                <a:latin typeface="Arial"/>
                <a:cs typeface="Arial"/>
              </a:rPr>
              <a:t>maintaining visual line of sight (VLOS) </a:t>
            </a:r>
            <a:r>
              <a:rPr lang="en-GB" sz="2200" b="0">
                <a:latin typeface="Arial"/>
                <a:cs typeface="Arial"/>
              </a:rPr>
              <a:t>– ensure the drone is always visible to the operator</a:t>
            </a:r>
          </a:p>
          <a:p>
            <a:r>
              <a:rPr lang="en-GB" sz="2200">
                <a:latin typeface="Arial"/>
                <a:cs typeface="Arial"/>
              </a:rPr>
              <a:t>compliance with altitude limits </a:t>
            </a:r>
            <a:r>
              <a:rPr lang="en-GB" sz="2200" b="0">
                <a:latin typeface="Arial"/>
                <a:cs typeface="Arial"/>
              </a:rPr>
              <a:t>– stay below the legal height restriction (120m in the UK)</a:t>
            </a:r>
          </a:p>
          <a:p>
            <a:r>
              <a:rPr lang="en-GB" sz="2200">
                <a:latin typeface="Arial" panose="020B0604020202020204" pitchFamily="34" charset="0"/>
                <a:cs typeface="Arial" panose="020B0604020202020204" pitchFamily="34" charset="0"/>
              </a:rPr>
              <a:t>risk assessment and flight planning </a:t>
            </a:r>
            <a:r>
              <a:rPr lang="en-GB" sz="2200" b="0">
                <a:latin typeface="Arial" panose="020B0604020202020204" pitchFamily="34" charset="0"/>
                <a:cs typeface="Arial" panose="020B0604020202020204" pitchFamily="34" charset="0"/>
              </a:rPr>
              <a:t>– consider the weather, obstructions and emergency protocols</a:t>
            </a:r>
          </a:p>
          <a:p>
            <a:r>
              <a:rPr lang="en-GB" sz="2200">
                <a:latin typeface="Arial"/>
                <a:cs typeface="Arial"/>
              </a:rPr>
              <a:t>accountability and liability </a:t>
            </a:r>
            <a:r>
              <a:rPr lang="en-GB" sz="2200" b="0">
                <a:latin typeface="Arial"/>
                <a:cs typeface="Arial"/>
              </a:rPr>
              <a:t>– UAV operators are legally responsible for their flights.</a:t>
            </a:r>
          </a:p>
          <a:p>
            <a:endParaRPr lang="en-GB"/>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8FD607B-22E0-40B8-8D34-5C4CC52C83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79449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513B07E91CDE49A2E5E98846AC1BB6" ma:contentTypeVersion="4" ma:contentTypeDescription="Create a new document." ma:contentTypeScope="" ma:versionID="e3a6bab12808fa245d044dd9fd1db1a8">
  <xsd:schema xmlns:xsd="http://www.w3.org/2001/XMLSchema" xmlns:xs="http://www.w3.org/2001/XMLSchema" xmlns:p="http://schemas.microsoft.com/office/2006/metadata/properties" xmlns:ns2="37e8a718-95e5-44e7-83b0-dcfbdae24652" targetNamespace="http://schemas.microsoft.com/office/2006/metadata/properties" ma:root="true" ma:fieldsID="4344d159dc756e61e5a6a9cdffa90f2f" ns2:_="">
    <xsd:import namespace="37e8a718-95e5-44e7-83b0-dcfbdae246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8a718-95e5-44e7-83b0-dcfbdae246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C8539C-9CD7-4BE6-B848-37178221FD62}">
  <ds:schemaRefs>
    <ds:schemaRef ds:uri="37e8a718-95e5-44e7-83b0-dcfbdae246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F16B26-7FFD-499B-88DB-18F56FCC0A9E}">
  <ds:schemaRefs>
    <ds:schemaRef ds:uri="http://purl.org/dc/elements/1.1/"/>
    <ds:schemaRef ds:uri="http://www.w3.org/XML/1998/namespace"/>
    <ds:schemaRef ds:uri="http://schemas.microsoft.com/office/2006/documentManagement/types"/>
    <ds:schemaRef ds:uri="37e8a718-95e5-44e7-83b0-dcfbdae24652"/>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0CB4CAA-31C2-4C49-A237-0557E6D22E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6613</Words>
  <Application>Microsoft Office PowerPoint</Application>
  <PresentationFormat>Widescreen</PresentationFormat>
  <Paragraphs>884</Paragraphs>
  <Slides>86</Slides>
  <Notes>86</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PowerPoint Presentation</vt:lpstr>
      <vt:lpstr>Ground rules</vt:lpstr>
      <vt:lpstr>PowerPoint Presentation</vt:lpstr>
      <vt:lpstr>PowerPoint Presentation</vt:lpstr>
      <vt:lpstr>PowerPoint Presentation</vt:lpstr>
      <vt:lpstr>Key components of the Drone Code</vt:lpstr>
      <vt:lpstr>PowerPoint Presentation</vt:lpstr>
      <vt:lpstr>Responsibilities of a UAV operator</vt:lpstr>
      <vt:lpstr>Responsibilities of a UAV operator (cont.)</vt:lpstr>
      <vt:lpstr>Consequences of ignoring the Drone Code</vt:lpstr>
      <vt:lpstr>Understanding low airspace restrictions</vt:lpstr>
      <vt:lpstr>Understanding low airspace restrictions (cont.)</vt:lpstr>
      <vt:lpstr>Understanding UAS components</vt:lpstr>
      <vt:lpstr>Understanding UAS components (cont.)</vt:lpstr>
      <vt:lpstr>Regulatory authorities of the Drone Code</vt:lpstr>
      <vt:lpstr>How much do you know?​</vt:lpstr>
      <vt:lpstr>How much do you know?​</vt:lpstr>
      <vt:lpstr>How much do you know?​</vt:lpstr>
      <vt:lpstr>PowerPoint Presentation</vt:lpstr>
      <vt:lpstr>Differences between drone designs</vt:lpstr>
      <vt:lpstr>UAS terminology</vt:lpstr>
      <vt:lpstr>UAS terminology (cont.)</vt:lpstr>
      <vt:lpstr>UAS terminology (cont.)</vt:lpstr>
      <vt:lpstr>Drone characteristics</vt:lpstr>
      <vt:lpstr>Drone characteristics (cont.)</vt:lpstr>
      <vt:lpstr>Positive and negative uses of drones</vt:lpstr>
      <vt:lpstr>Positive and negative uses of drones (cont.)</vt:lpstr>
      <vt:lpstr>How much do you know?​</vt:lpstr>
      <vt:lpstr>How much do you know?​</vt:lpstr>
      <vt:lpstr>How much do you know?​</vt:lpstr>
      <vt:lpstr>PowerPoint Presentation</vt:lpstr>
      <vt:lpstr>Counter-drone measures </vt:lpstr>
      <vt:lpstr>Types of counter-drone technologies</vt:lpstr>
      <vt:lpstr>Types of counter-drone technologies (cont.)</vt:lpstr>
      <vt:lpstr>Deterring unauthorised drones</vt:lpstr>
      <vt:lpstr>Key elements of a C-UAS strategy</vt:lpstr>
      <vt:lpstr>Key elements of a C-UAS strategy (cont..)</vt:lpstr>
      <vt:lpstr>Impacts of counter-drone technologies</vt:lpstr>
      <vt:lpstr>How much do you know?​</vt:lpstr>
      <vt:lpstr>How much do you know?​</vt:lpstr>
      <vt:lpstr>How much do you know?​</vt:lpstr>
      <vt:lpstr>PowerPoint Presentation</vt:lpstr>
      <vt:lpstr>Legal framework governing drone use </vt:lpstr>
      <vt:lpstr>Ethical considerations for neutralising drones</vt:lpstr>
      <vt:lpstr>Reporting unauthorised or unsafe drone activity</vt:lpstr>
      <vt:lpstr>How much do you know?​</vt:lpstr>
      <vt:lpstr>How much do you know?​</vt:lpstr>
      <vt:lpstr>How much do you know?​</vt:lpstr>
      <vt:lpstr>PowerPoint Presentation</vt:lpstr>
      <vt:lpstr>Different threats posed by drones</vt:lpstr>
      <vt:lpstr>Different threats posed by drones (cont.)</vt:lpstr>
      <vt:lpstr>Impact of low airspace threats on safety and security</vt:lpstr>
      <vt:lpstr>Signs of unauthorised or suspicious drone activity</vt:lpstr>
      <vt:lpstr>Signs of unauthorised or suspicious drone activity (cont.)</vt:lpstr>
      <vt:lpstr>Future threats of AI-enabled UAS</vt:lpstr>
      <vt:lpstr>Future threats of AI-enabled UAS (cont.)</vt:lpstr>
      <vt:lpstr>How much do you know?​</vt:lpstr>
      <vt:lpstr>How much do you know?​</vt:lpstr>
      <vt:lpstr>How much do you know?​</vt:lpstr>
      <vt:lpstr>PowerPoint Presentation</vt:lpstr>
      <vt:lpstr>Types of passive and active countermeasures</vt:lpstr>
      <vt:lpstr>Types of passive and active countermeasures (cont.)</vt:lpstr>
      <vt:lpstr>Differences between passive and active countermeasures</vt:lpstr>
      <vt:lpstr>Differences between passive and active countermeasures (cont.)</vt:lpstr>
      <vt:lpstr>Legal stipulations of active countermeasures</vt:lpstr>
      <vt:lpstr>Steps in conducting a threat assessment</vt:lpstr>
      <vt:lpstr>Key factors in risk assessment</vt:lpstr>
      <vt:lpstr>How risk assessments inform operational decisions</vt:lpstr>
      <vt:lpstr>Organisations permitted to use active countermeasures</vt:lpstr>
      <vt:lpstr>How much do you know?​</vt:lpstr>
      <vt:lpstr>How much do you know?​</vt:lpstr>
      <vt:lpstr>How much do you know?​</vt:lpstr>
      <vt:lpstr>PowerPoint Presentation</vt:lpstr>
      <vt:lpstr>Ways to practise for a drone incursion</vt:lpstr>
      <vt:lpstr>Where to seek more information on safe drone use</vt:lpstr>
      <vt:lpstr>Where to seek more information on safe drone use (cont.)</vt:lpstr>
      <vt:lpstr>How to safely secure a drone crash site</vt:lpstr>
      <vt:lpstr>How to safely secure a drone crash site (cont.)</vt:lpstr>
      <vt:lpstr>How to safely secure a drone crash site (cont.) </vt:lpstr>
      <vt:lpstr>Key trends in drone usage and technology development</vt:lpstr>
      <vt:lpstr>Key trends in drone usage and technology development (cont.)</vt:lpstr>
      <vt:lpstr>Key trends in drone usage and technology development (cont.)</vt:lpstr>
      <vt:lpstr>How much do you know?​</vt:lpstr>
      <vt:lpstr>How much do you know?​</vt:lpstr>
      <vt:lpstr>How much do you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Morse</dc:creator>
  <cp:lastModifiedBy>Chrissie Waldram</cp:lastModifiedBy>
  <cp:revision>26</cp:revision>
  <cp:lastPrinted>2023-06-23T10:58:38Z</cp:lastPrinted>
  <dcterms:created xsi:type="dcterms:W3CDTF">2023-03-07T12:23:37Z</dcterms:created>
  <dcterms:modified xsi:type="dcterms:W3CDTF">2025-03-17T11:38:26Z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0x01010058513B07E91CDE49A2E5E98846AC1BB6</vt:lpwstr>
  </property>
</Properties>
</file>