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handoutMasterIdLst>
    <p:handoutMasterId r:id="rId61"/>
  </p:handoutMasterIdLst>
  <p:sldIdLst>
    <p:sldId id="257" r:id="rId5"/>
    <p:sldId id="1667" r:id="rId6"/>
    <p:sldId id="2403" r:id="rId7"/>
    <p:sldId id="2735" r:id="rId8"/>
    <p:sldId id="2729" r:id="rId9"/>
    <p:sldId id="2781" r:id="rId10"/>
    <p:sldId id="266" r:id="rId11"/>
    <p:sldId id="2782" r:id="rId12"/>
    <p:sldId id="2814" r:id="rId13"/>
    <p:sldId id="2816" r:id="rId14"/>
    <p:sldId id="2817" r:id="rId15"/>
    <p:sldId id="2818" r:id="rId16"/>
    <p:sldId id="2819" r:id="rId17"/>
    <p:sldId id="2820" r:id="rId18"/>
    <p:sldId id="2801" r:id="rId19"/>
    <p:sldId id="2793" r:id="rId20"/>
    <p:sldId id="2795" r:id="rId21"/>
    <p:sldId id="2734" r:id="rId22"/>
    <p:sldId id="259" r:id="rId23"/>
    <p:sldId id="2736" r:id="rId24"/>
    <p:sldId id="258" r:id="rId25"/>
    <p:sldId id="2821" r:id="rId26"/>
    <p:sldId id="2822" r:id="rId27"/>
    <p:sldId id="2791" r:id="rId28"/>
    <p:sldId id="2790" r:id="rId29"/>
    <p:sldId id="2823" r:id="rId30"/>
    <p:sldId id="2776" r:id="rId31"/>
    <p:sldId id="2738" r:id="rId32"/>
    <p:sldId id="2824" r:id="rId33"/>
    <p:sldId id="2825" r:id="rId34"/>
    <p:sldId id="2737" r:id="rId35"/>
    <p:sldId id="2826" r:id="rId36"/>
    <p:sldId id="2827" r:id="rId37"/>
    <p:sldId id="2828" r:id="rId38"/>
    <p:sldId id="2829" r:id="rId39"/>
    <p:sldId id="2830" r:id="rId40"/>
    <p:sldId id="2831" r:id="rId41"/>
    <p:sldId id="2832" r:id="rId42"/>
    <p:sldId id="2833" r:id="rId43"/>
    <p:sldId id="2834" r:id="rId44"/>
    <p:sldId id="2739" r:id="rId45"/>
    <p:sldId id="2740" r:id="rId46"/>
    <p:sldId id="2799" r:id="rId47"/>
    <p:sldId id="2800" r:id="rId48"/>
    <p:sldId id="2835" r:id="rId49"/>
    <p:sldId id="2777" r:id="rId50"/>
    <p:sldId id="2746" r:id="rId51"/>
    <p:sldId id="2747" r:id="rId52"/>
    <p:sldId id="2748" r:id="rId53"/>
    <p:sldId id="2750" r:id="rId54"/>
    <p:sldId id="2836" r:id="rId55"/>
    <p:sldId id="2807" r:id="rId56"/>
    <p:sldId id="2805" r:id="rId57"/>
    <p:sldId id="2806" r:id="rId58"/>
    <p:sldId id="2726" r:id="rId59"/>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9" userDrawn="1">
          <p15:clr>
            <a:srgbClr val="A4A3A4"/>
          </p15:clr>
        </p15:guide>
        <p15:guide id="2" pos="483" userDrawn="1">
          <p15:clr>
            <a:srgbClr val="A4A3A4"/>
          </p15:clr>
        </p15:guide>
        <p15:guide id="3" pos="551" userDrawn="1">
          <p15:clr>
            <a:srgbClr val="A4A3A4"/>
          </p15:clr>
        </p15:guide>
        <p15:guide id="4" orient="horz" pos="8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255825-915A-8446-94AF-AD04CFB8377E}" name="Chrissie Waldram" initials="CW" userId="S::cwaldram@highfield.co.uk::4c815916-f762-4309-97c7-79f653f1c0e7" providerId="AD"/>
  <p188:author id="{03E01C26-B4CD-C7A0-8C0C-F396F2271937}" name="Abigail Leek" initials="AL" userId="S::abigailleek@highfield.co.uk::daa35d24-4e6a-417a-9c35-b4105915d144" providerId="AD"/>
  <p188:author id="{28C5CCA4-8E34-FE9F-77ED-1C92D38E9DE4}" name="Shannon Hopwood" initials="SH" userId="S::shopwood@highfield.co.uk::e81ab425-6726-400a-9f1a-7deb0a404c5e" providerId="AD"/>
  <p188:author id="{DC61CBF6-7DDC-81F2-33F3-2C9D0FAAC273}" name="Lorraine Butterfield" initials="LB" userId="S::lbutterfield@highfield.co.uk::b589a33b-8ccf-4e1d-b876-c25f8c724274" providerId="AD"/>
  <p188:author id="{150E82FC-5A4F-A402-C5D7-1AC0EBA9B050}" name="gritchie@shieldcounteruas.com" initials="gr" userId="S::urn:spo:guest#gritchie@shieldcounteruas.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21"/>
    <a:srgbClr val="92D050"/>
    <a:srgbClr val="248549"/>
    <a:srgbClr val="D0368A"/>
    <a:srgbClr val="992464"/>
    <a:srgbClr val="0051B7"/>
    <a:srgbClr val="00B8FF"/>
    <a:srgbClr val="FFB300"/>
    <a:srgbClr val="212121"/>
    <a:srgbClr val="FFF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E6708-319F-493F-9350-C6854D79C50D}" v="1" dt="2025-04-10T10:57:20.745"/>
    <p1510:client id="{B25ACED7-32AE-5B95-021F-CDF47C8A3DCD}" v="7" dt="2025-04-10T12:22:41.308"/>
    <p1510:client id="{B9436921-50C2-4FB7-8FFF-9077D1EF8D1E}" v="257" dt="2025-04-10T10:06:35.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472" autoAdjust="0"/>
  </p:normalViewPr>
  <p:slideViewPr>
    <p:cSldViewPr snapToGrid="0" showGuides="1">
      <p:cViewPr varScale="1">
        <p:scale>
          <a:sx n="74" d="100"/>
          <a:sy n="74" d="100"/>
        </p:scale>
        <p:origin x="511" y="130"/>
      </p:cViewPr>
      <p:guideLst>
        <p:guide orient="horz" pos="799"/>
        <p:guide pos="483"/>
        <p:guide pos="551"/>
        <p:guide orient="horz" pos="822"/>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Morse" userId="S::emorse@highfield.co.uk::d6c9568e-8e77-4ef6-8424-d6802ed10962" providerId="AD" clId="Web-{B25ACED7-32AE-5B95-021F-CDF47C8A3DCD}"/>
    <pc:docChg chg="modSld">
      <pc:chgData name="Emily Morse" userId="S::emorse@highfield.co.uk::d6c9568e-8e77-4ef6-8424-d6802ed10962" providerId="AD" clId="Web-{B25ACED7-32AE-5B95-021F-CDF47C8A3DCD}" dt="2025-04-10T12:22:41.308" v="3" actId="1076"/>
      <pc:docMkLst>
        <pc:docMk/>
      </pc:docMkLst>
      <pc:sldChg chg="modSp">
        <pc:chgData name="Emily Morse" userId="S::emorse@highfield.co.uk::d6c9568e-8e77-4ef6-8424-d6802ed10962" providerId="AD" clId="Web-{B25ACED7-32AE-5B95-021F-CDF47C8A3DCD}" dt="2025-04-10T12:22:41.308" v="3" actId="1076"/>
        <pc:sldMkLst>
          <pc:docMk/>
          <pc:sldMk cId="150117606" sldId="266"/>
        </pc:sldMkLst>
        <pc:spChg chg="mod">
          <ac:chgData name="Emily Morse" userId="S::emorse@highfield.co.uk::d6c9568e-8e77-4ef6-8424-d6802ed10962" providerId="AD" clId="Web-{B25ACED7-32AE-5B95-021F-CDF47C8A3DCD}" dt="2025-04-10T12:22:35.230" v="0" actId="14100"/>
          <ac:spMkLst>
            <pc:docMk/>
            <pc:sldMk cId="150117606" sldId="266"/>
            <ac:spMk id="4" creationId="{B9C7CD08-6651-E4F3-AA11-CB70C02972DD}"/>
          </ac:spMkLst>
        </pc:spChg>
        <pc:spChg chg="mod">
          <ac:chgData name="Emily Morse" userId="S::emorse@highfield.co.uk::d6c9568e-8e77-4ef6-8424-d6802ed10962" providerId="AD" clId="Web-{B25ACED7-32AE-5B95-021F-CDF47C8A3DCD}" dt="2025-04-10T12:22:36.777" v="1" actId="20577"/>
          <ac:spMkLst>
            <pc:docMk/>
            <pc:sldMk cId="150117606" sldId="266"/>
            <ac:spMk id="6" creationId="{874CE467-1C35-77D3-F129-76456BE623D3}"/>
          </ac:spMkLst>
        </pc:spChg>
        <pc:picChg chg="mod">
          <ac:chgData name="Emily Morse" userId="S::emorse@highfield.co.uk::d6c9568e-8e77-4ef6-8424-d6802ed10962" providerId="AD" clId="Web-{B25ACED7-32AE-5B95-021F-CDF47C8A3DCD}" dt="2025-04-10T12:22:41.308" v="3" actId="1076"/>
          <ac:picMkLst>
            <pc:docMk/>
            <pc:sldMk cId="150117606" sldId="266"/>
            <ac:picMk id="3" creationId="{2CD17DCE-9B9D-E29A-25B9-6FC605EEF580}"/>
          </ac:picMkLst>
        </pc:picChg>
      </pc:sldChg>
    </pc:docChg>
  </pc:docChgLst>
  <pc:docChgLst>
    <pc:chgData name="Chrissie Waldram" userId="4c815916-f762-4309-97c7-79f653f1c0e7" providerId="ADAL" clId="{B9436921-50C2-4FB7-8FFF-9077D1EF8D1E}"/>
    <pc:docChg chg="undo custSel modSld">
      <pc:chgData name="Chrissie Waldram" userId="4c815916-f762-4309-97c7-79f653f1c0e7" providerId="ADAL" clId="{B9436921-50C2-4FB7-8FFF-9077D1EF8D1E}" dt="2025-04-10T10:12:56.075" v="683" actId="20577"/>
      <pc:docMkLst>
        <pc:docMk/>
      </pc:docMkLst>
      <pc:sldChg chg="addSp delSp modSp mod modNotesTx">
        <pc:chgData name="Chrissie Waldram" userId="4c815916-f762-4309-97c7-79f653f1c0e7" providerId="ADAL" clId="{B9436921-50C2-4FB7-8FFF-9077D1EF8D1E}" dt="2025-04-10T10:12:56.075" v="683" actId="20577"/>
        <pc:sldMkLst>
          <pc:docMk/>
          <pc:sldMk cId="150117606" sldId="266"/>
        </pc:sldMkLst>
        <pc:spChg chg="mod">
          <ac:chgData name="Chrissie Waldram" userId="4c815916-f762-4309-97c7-79f653f1c0e7" providerId="ADAL" clId="{B9436921-50C2-4FB7-8FFF-9077D1EF8D1E}" dt="2025-04-10T09:45:27.565" v="81" actId="14100"/>
          <ac:spMkLst>
            <pc:docMk/>
            <pc:sldMk cId="150117606" sldId="266"/>
            <ac:spMk id="4" creationId="{B9C7CD08-6651-E4F3-AA11-CB70C02972DD}"/>
          </ac:spMkLst>
        </pc:spChg>
        <pc:spChg chg="mod">
          <ac:chgData name="Chrissie Waldram" userId="4c815916-f762-4309-97c7-79f653f1c0e7" providerId="ADAL" clId="{B9436921-50C2-4FB7-8FFF-9077D1EF8D1E}" dt="2025-04-10T09:52:19.614" v="411" actId="20577"/>
          <ac:spMkLst>
            <pc:docMk/>
            <pc:sldMk cId="150117606" sldId="266"/>
            <ac:spMk id="6" creationId="{874CE467-1C35-77D3-F129-76456BE623D3}"/>
          </ac:spMkLst>
        </pc:spChg>
        <pc:spChg chg="add del mod">
          <ac:chgData name="Chrissie Waldram" userId="4c815916-f762-4309-97c7-79f653f1c0e7" providerId="ADAL" clId="{B9436921-50C2-4FB7-8FFF-9077D1EF8D1E}" dt="2025-04-10T09:50:26.980" v="406"/>
          <ac:spMkLst>
            <pc:docMk/>
            <pc:sldMk cId="150117606" sldId="266"/>
            <ac:spMk id="7" creationId="{8C969D8D-2CFB-32E6-0F7A-7ACA5BA4F781}"/>
          </ac:spMkLst>
        </pc:spChg>
        <pc:picChg chg="mod">
          <ac:chgData name="Chrissie Waldram" userId="4c815916-f762-4309-97c7-79f653f1c0e7" providerId="ADAL" clId="{B9436921-50C2-4FB7-8FFF-9077D1EF8D1E}" dt="2025-04-10T09:48:03.020" v="306" actId="1076"/>
          <ac:picMkLst>
            <pc:docMk/>
            <pc:sldMk cId="150117606" sldId="266"/>
            <ac:picMk id="3" creationId="{2CD17DCE-9B9D-E29A-25B9-6FC605EEF580}"/>
          </ac:picMkLst>
        </pc:picChg>
      </pc:sldChg>
      <pc:sldChg chg="modNotesTx">
        <pc:chgData name="Chrissie Waldram" userId="4c815916-f762-4309-97c7-79f653f1c0e7" providerId="ADAL" clId="{B9436921-50C2-4FB7-8FFF-9077D1EF8D1E}" dt="2025-04-10T09:52:37.606" v="413" actId="20577"/>
        <pc:sldMkLst>
          <pc:docMk/>
          <pc:sldMk cId="3177695604" sldId="2734"/>
        </pc:sldMkLst>
      </pc:sldChg>
      <pc:sldChg chg="modNotesTx">
        <pc:chgData name="Chrissie Waldram" userId="4c815916-f762-4309-97c7-79f653f1c0e7" providerId="ADAL" clId="{B9436921-50C2-4FB7-8FFF-9077D1EF8D1E}" dt="2025-04-10T09:53:23.008" v="419" actId="113"/>
        <pc:sldMkLst>
          <pc:docMk/>
          <pc:sldMk cId="248737731" sldId="2736"/>
        </pc:sldMkLst>
      </pc:sldChg>
      <pc:sldChg chg="modSp mod">
        <pc:chgData name="Chrissie Waldram" userId="4c815916-f762-4309-97c7-79f653f1c0e7" providerId="ADAL" clId="{B9436921-50C2-4FB7-8FFF-9077D1EF8D1E}" dt="2025-04-10T10:04:48.355" v="672" actId="948"/>
        <pc:sldMkLst>
          <pc:docMk/>
          <pc:sldMk cId="1390780221" sldId="2740"/>
        </pc:sldMkLst>
        <pc:spChg chg="mod">
          <ac:chgData name="Chrissie Waldram" userId="4c815916-f762-4309-97c7-79f653f1c0e7" providerId="ADAL" clId="{B9436921-50C2-4FB7-8FFF-9077D1EF8D1E}" dt="2025-04-10T10:04:48.355" v="672" actId="948"/>
          <ac:spMkLst>
            <pc:docMk/>
            <pc:sldMk cId="1390780221" sldId="2740"/>
            <ac:spMk id="16" creationId="{D9276E08-E837-43CC-5529-6CE47469B514}"/>
          </ac:spMkLst>
        </pc:spChg>
      </pc:sldChg>
      <pc:sldChg chg="modSp mod modNotesTx">
        <pc:chgData name="Chrissie Waldram" userId="4c815916-f762-4309-97c7-79f653f1c0e7" providerId="ADAL" clId="{B9436921-50C2-4FB7-8FFF-9077D1EF8D1E}" dt="2025-04-10T09:42:57.282" v="80"/>
        <pc:sldMkLst>
          <pc:docMk/>
          <pc:sldMk cId="1369777734" sldId="2781"/>
        </pc:sldMkLst>
        <pc:spChg chg="mod">
          <ac:chgData name="Chrissie Waldram" userId="4c815916-f762-4309-97c7-79f653f1c0e7" providerId="ADAL" clId="{B9436921-50C2-4FB7-8FFF-9077D1EF8D1E}" dt="2025-04-10T09:36:53.122" v="0" actId="1076"/>
          <ac:spMkLst>
            <pc:docMk/>
            <pc:sldMk cId="1369777734" sldId="2781"/>
            <ac:spMk id="7" creationId="{615D65C6-4172-77AA-44D0-AED3CF713629}"/>
          </ac:spMkLst>
        </pc:spChg>
      </pc:sldChg>
      <pc:sldChg chg="modNotesTx">
        <pc:chgData name="Chrissie Waldram" userId="4c815916-f762-4309-97c7-79f653f1c0e7" providerId="ADAL" clId="{B9436921-50C2-4FB7-8FFF-9077D1EF8D1E}" dt="2025-04-10T09:53:57.035" v="465" actId="20577"/>
        <pc:sldMkLst>
          <pc:docMk/>
          <pc:sldMk cId="626137212" sldId="2790"/>
        </pc:sldMkLst>
      </pc:sldChg>
      <pc:sldChg chg="modNotesTx">
        <pc:chgData name="Chrissie Waldram" userId="4c815916-f762-4309-97c7-79f653f1c0e7" providerId="ADAL" clId="{B9436921-50C2-4FB7-8FFF-9077D1EF8D1E}" dt="2025-04-10T09:53:50.154" v="442" actId="20577"/>
        <pc:sldMkLst>
          <pc:docMk/>
          <pc:sldMk cId="1564933062" sldId="2791"/>
        </pc:sldMkLst>
      </pc:sldChg>
      <pc:sldChg chg="modNotesTx">
        <pc:chgData name="Chrissie Waldram" userId="4c815916-f762-4309-97c7-79f653f1c0e7" providerId="ADAL" clId="{B9436921-50C2-4FB7-8FFF-9077D1EF8D1E}" dt="2025-04-10T09:42:25.445" v="56" actId="20577"/>
        <pc:sldMkLst>
          <pc:docMk/>
          <pc:sldMk cId="187859278" sldId="2793"/>
        </pc:sldMkLst>
      </pc:sldChg>
      <pc:sldChg chg="modNotesTx">
        <pc:chgData name="Chrissie Waldram" userId="4c815916-f762-4309-97c7-79f653f1c0e7" providerId="ADAL" clId="{B9436921-50C2-4FB7-8FFF-9077D1EF8D1E}" dt="2025-04-10T09:42:32.315" v="79" actId="20577"/>
        <pc:sldMkLst>
          <pc:docMk/>
          <pc:sldMk cId="1557977428" sldId="2795"/>
        </pc:sldMkLst>
      </pc:sldChg>
      <pc:sldChg chg="modNotesTx">
        <pc:chgData name="Chrissie Waldram" userId="4c815916-f762-4309-97c7-79f653f1c0e7" providerId="ADAL" clId="{B9436921-50C2-4FB7-8FFF-9077D1EF8D1E}" dt="2025-04-10T09:58:27.145" v="544" actId="20577"/>
        <pc:sldMkLst>
          <pc:docMk/>
          <pc:sldMk cId="1043883618" sldId="2799"/>
        </pc:sldMkLst>
      </pc:sldChg>
      <pc:sldChg chg="modNotesTx">
        <pc:chgData name="Chrissie Waldram" userId="4c815916-f762-4309-97c7-79f653f1c0e7" providerId="ADAL" clId="{B9436921-50C2-4FB7-8FFF-9077D1EF8D1E}" dt="2025-04-10T09:58:33.240" v="567" actId="20577"/>
        <pc:sldMkLst>
          <pc:docMk/>
          <pc:sldMk cId="1786294965" sldId="2800"/>
        </pc:sldMkLst>
      </pc:sldChg>
      <pc:sldChg chg="modNotesTx">
        <pc:chgData name="Chrissie Waldram" userId="4c815916-f762-4309-97c7-79f653f1c0e7" providerId="ADAL" clId="{B9436921-50C2-4FB7-8FFF-9077D1EF8D1E}" dt="2025-04-10T09:42:18.698" v="33" actId="20577"/>
        <pc:sldMkLst>
          <pc:docMk/>
          <pc:sldMk cId="2609754592" sldId="2801"/>
        </pc:sldMkLst>
      </pc:sldChg>
      <pc:sldChg chg="modNotesTx">
        <pc:chgData name="Chrissie Waldram" userId="4c815916-f762-4309-97c7-79f653f1c0e7" providerId="ADAL" clId="{B9436921-50C2-4FB7-8FFF-9077D1EF8D1E}" dt="2025-04-10T09:59:20.043" v="637" actId="20577"/>
        <pc:sldMkLst>
          <pc:docMk/>
          <pc:sldMk cId="2062605394" sldId="2805"/>
        </pc:sldMkLst>
      </pc:sldChg>
      <pc:sldChg chg="modNotesTx">
        <pc:chgData name="Chrissie Waldram" userId="4c815916-f762-4309-97c7-79f653f1c0e7" providerId="ADAL" clId="{B9436921-50C2-4FB7-8FFF-9077D1EF8D1E}" dt="2025-04-10T09:59:27.434" v="660" actId="20577"/>
        <pc:sldMkLst>
          <pc:docMk/>
          <pc:sldMk cId="1628180149" sldId="2806"/>
        </pc:sldMkLst>
      </pc:sldChg>
      <pc:sldChg chg="modNotesTx">
        <pc:chgData name="Chrissie Waldram" userId="4c815916-f762-4309-97c7-79f653f1c0e7" providerId="ADAL" clId="{B9436921-50C2-4FB7-8FFF-9077D1EF8D1E}" dt="2025-04-10T09:59:12.529" v="613" actId="20577"/>
        <pc:sldMkLst>
          <pc:docMk/>
          <pc:sldMk cId="3158018094" sldId="2807"/>
        </pc:sldMkLst>
      </pc:sldChg>
      <pc:sldChg chg="modSp mod">
        <pc:chgData name="Chrissie Waldram" userId="4c815916-f762-4309-97c7-79f653f1c0e7" providerId="ADAL" clId="{B9436921-50C2-4FB7-8FFF-9077D1EF8D1E}" dt="2025-04-10T10:00:41.977" v="661" actId="948"/>
        <pc:sldMkLst>
          <pc:docMk/>
          <pc:sldMk cId="2533841751" sldId="2814"/>
        </pc:sldMkLst>
        <pc:spChg chg="mod">
          <ac:chgData name="Chrissie Waldram" userId="4c815916-f762-4309-97c7-79f653f1c0e7" providerId="ADAL" clId="{B9436921-50C2-4FB7-8FFF-9077D1EF8D1E}" dt="2025-04-10T10:00:41.977" v="661" actId="948"/>
          <ac:spMkLst>
            <pc:docMk/>
            <pc:sldMk cId="2533841751" sldId="2814"/>
            <ac:spMk id="6" creationId="{49A342E9-A52F-25FB-FE82-65F1683823CC}"/>
          </ac:spMkLst>
        </pc:spChg>
      </pc:sldChg>
      <pc:sldChg chg="modNotesTx">
        <pc:chgData name="Chrissie Waldram" userId="4c815916-f762-4309-97c7-79f653f1c0e7" providerId="ADAL" clId="{B9436921-50C2-4FB7-8FFF-9077D1EF8D1E}" dt="2025-04-10T09:51:22.555" v="408" actId="20577"/>
        <pc:sldMkLst>
          <pc:docMk/>
          <pc:sldMk cId="2760752462" sldId="2816"/>
        </pc:sldMkLst>
      </pc:sldChg>
      <pc:sldChg chg="modNotesTx">
        <pc:chgData name="Chrissie Waldram" userId="4c815916-f762-4309-97c7-79f653f1c0e7" providerId="ADAL" clId="{B9436921-50C2-4FB7-8FFF-9077D1EF8D1E}" dt="2025-04-10T09:41:30.426" v="1"/>
        <pc:sldMkLst>
          <pc:docMk/>
          <pc:sldMk cId="1086725671" sldId="2818"/>
        </pc:sldMkLst>
      </pc:sldChg>
      <pc:sldChg chg="modSp mod">
        <pc:chgData name="Chrissie Waldram" userId="4c815916-f762-4309-97c7-79f653f1c0e7" providerId="ADAL" clId="{B9436921-50C2-4FB7-8FFF-9077D1EF8D1E}" dt="2025-04-10T10:02:08.088" v="663" actId="1076"/>
        <pc:sldMkLst>
          <pc:docMk/>
          <pc:sldMk cId="1704254582" sldId="2820"/>
        </pc:sldMkLst>
        <pc:spChg chg="mod">
          <ac:chgData name="Chrissie Waldram" userId="4c815916-f762-4309-97c7-79f653f1c0e7" providerId="ADAL" clId="{B9436921-50C2-4FB7-8FFF-9077D1EF8D1E}" dt="2025-04-10T09:42:07.452" v="4" actId="20577"/>
          <ac:spMkLst>
            <pc:docMk/>
            <pc:sldMk cId="1704254582" sldId="2820"/>
            <ac:spMk id="2" creationId="{9612E088-4130-002D-4577-0C31D5DB988A}"/>
          </ac:spMkLst>
        </pc:spChg>
        <pc:spChg chg="mod">
          <ac:chgData name="Chrissie Waldram" userId="4c815916-f762-4309-97c7-79f653f1c0e7" providerId="ADAL" clId="{B9436921-50C2-4FB7-8FFF-9077D1EF8D1E}" dt="2025-04-10T09:41:46.183" v="2" actId="1076"/>
          <ac:spMkLst>
            <pc:docMk/>
            <pc:sldMk cId="1704254582" sldId="2820"/>
            <ac:spMk id="3" creationId="{9CF8D2FF-8A10-2A7D-F1DD-4152A73E08CD}"/>
          </ac:spMkLst>
        </pc:spChg>
        <pc:picChg chg="mod">
          <ac:chgData name="Chrissie Waldram" userId="4c815916-f762-4309-97c7-79f653f1c0e7" providerId="ADAL" clId="{B9436921-50C2-4FB7-8FFF-9077D1EF8D1E}" dt="2025-04-10T10:02:08.088" v="663" actId="1076"/>
          <ac:picMkLst>
            <pc:docMk/>
            <pc:sldMk cId="1704254582" sldId="2820"/>
            <ac:picMk id="4" creationId="{372F4681-6D03-C0A4-E519-0BF9ACADDADA}"/>
          </ac:picMkLst>
        </pc:picChg>
      </pc:sldChg>
      <pc:sldChg chg="modNotesTx">
        <pc:chgData name="Chrissie Waldram" userId="4c815916-f762-4309-97c7-79f653f1c0e7" providerId="ADAL" clId="{B9436921-50C2-4FB7-8FFF-9077D1EF8D1E}" dt="2025-04-10T09:54:03.651" v="488" actId="20577"/>
        <pc:sldMkLst>
          <pc:docMk/>
          <pc:sldMk cId="3309951818" sldId="2823"/>
        </pc:sldMkLst>
      </pc:sldChg>
      <pc:sldChg chg="modSp mod">
        <pc:chgData name="Chrissie Waldram" userId="4c815916-f762-4309-97c7-79f653f1c0e7" providerId="ADAL" clId="{B9436921-50C2-4FB7-8FFF-9077D1EF8D1E}" dt="2025-04-10T09:56:52.776" v="519" actId="948"/>
        <pc:sldMkLst>
          <pc:docMk/>
          <pc:sldMk cId="3632269745" sldId="2824"/>
        </pc:sldMkLst>
        <pc:spChg chg="mod">
          <ac:chgData name="Chrissie Waldram" userId="4c815916-f762-4309-97c7-79f653f1c0e7" providerId="ADAL" clId="{B9436921-50C2-4FB7-8FFF-9077D1EF8D1E}" dt="2025-04-10T09:56:52.776" v="519" actId="948"/>
          <ac:spMkLst>
            <pc:docMk/>
            <pc:sldMk cId="3632269745" sldId="2824"/>
            <ac:spMk id="3" creationId="{317096F4-13D5-1F7F-7F0F-9512ACF33E16}"/>
          </ac:spMkLst>
        </pc:spChg>
      </pc:sldChg>
      <pc:sldChg chg="modSp mod">
        <pc:chgData name="Chrissie Waldram" userId="4c815916-f762-4309-97c7-79f653f1c0e7" providerId="ADAL" clId="{B9436921-50C2-4FB7-8FFF-9077D1EF8D1E}" dt="2025-04-10T09:57:36.006" v="520" actId="1076"/>
        <pc:sldMkLst>
          <pc:docMk/>
          <pc:sldMk cId="4126303759" sldId="2828"/>
        </pc:sldMkLst>
        <pc:spChg chg="mod">
          <ac:chgData name="Chrissie Waldram" userId="4c815916-f762-4309-97c7-79f653f1c0e7" providerId="ADAL" clId="{B9436921-50C2-4FB7-8FFF-9077D1EF8D1E}" dt="2025-04-10T09:57:36.006" v="520" actId="1076"/>
          <ac:spMkLst>
            <pc:docMk/>
            <pc:sldMk cId="4126303759" sldId="2828"/>
            <ac:spMk id="3" creationId="{AE1863BF-246E-0E42-0F12-CD883AF7C965}"/>
          </ac:spMkLst>
        </pc:spChg>
      </pc:sldChg>
      <pc:sldChg chg="modSp mod">
        <pc:chgData name="Chrissie Waldram" userId="4c815916-f762-4309-97c7-79f653f1c0e7" providerId="ADAL" clId="{B9436921-50C2-4FB7-8FFF-9077D1EF8D1E}" dt="2025-04-10T10:03:36.246" v="667" actId="948"/>
        <pc:sldMkLst>
          <pc:docMk/>
          <pc:sldMk cId="381854674" sldId="2832"/>
        </pc:sldMkLst>
        <pc:spChg chg="mod">
          <ac:chgData name="Chrissie Waldram" userId="4c815916-f762-4309-97c7-79f653f1c0e7" providerId="ADAL" clId="{B9436921-50C2-4FB7-8FFF-9077D1EF8D1E}" dt="2025-04-10T10:03:36.246" v="667" actId="948"/>
          <ac:spMkLst>
            <pc:docMk/>
            <pc:sldMk cId="381854674" sldId="2832"/>
            <ac:spMk id="5" creationId="{A2BD3D25-BA1F-4D28-7729-E4E93D47A1A7}"/>
          </ac:spMkLst>
        </pc:spChg>
      </pc:sldChg>
      <pc:sldChg chg="modSp mod">
        <pc:chgData name="Chrissie Waldram" userId="4c815916-f762-4309-97c7-79f653f1c0e7" providerId="ADAL" clId="{B9436921-50C2-4FB7-8FFF-9077D1EF8D1E}" dt="2025-04-10T10:04:04.904" v="670" actId="948"/>
        <pc:sldMkLst>
          <pc:docMk/>
          <pc:sldMk cId="2146380452" sldId="2833"/>
        </pc:sldMkLst>
        <pc:spChg chg="mod">
          <ac:chgData name="Chrissie Waldram" userId="4c815916-f762-4309-97c7-79f653f1c0e7" providerId="ADAL" clId="{B9436921-50C2-4FB7-8FFF-9077D1EF8D1E}" dt="2025-04-10T10:04:04.904" v="670" actId="948"/>
          <ac:spMkLst>
            <pc:docMk/>
            <pc:sldMk cId="2146380452" sldId="2833"/>
            <ac:spMk id="5" creationId="{7B4BB9F5-B1FC-1573-7F35-B010F7BF652C}"/>
          </ac:spMkLst>
        </pc:spChg>
      </pc:sldChg>
      <pc:sldChg chg="modSp mod">
        <pc:chgData name="Chrissie Waldram" userId="4c815916-f762-4309-97c7-79f653f1c0e7" providerId="ADAL" clId="{B9436921-50C2-4FB7-8FFF-9077D1EF8D1E}" dt="2025-04-10T10:04:18.970" v="671" actId="948"/>
        <pc:sldMkLst>
          <pc:docMk/>
          <pc:sldMk cId="2463432181" sldId="2834"/>
        </pc:sldMkLst>
        <pc:spChg chg="mod">
          <ac:chgData name="Chrissie Waldram" userId="4c815916-f762-4309-97c7-79f653f1c0e7" providerId="ADAL" clId="{B9436921-50C2-4FB7-8FFF-9077D1EF8D1E}" dt="2025-04-10T10:04:18.970" v="671" actId="948"/>
          <ac:spMkLst>
            <pc:docMk/>
            <pc:sldMk cId="2463432181" sldId="2834"/>
            <ac:spMk id="5" creationId="{F2AB52EC-DA31-5F79-A3B9-4760CCD836A5}"/>
          </ac:spMkLst>
        </pc:spChg>
      </pc:sldChg>
      <pc:sldChg chg="modNotesTx">
        <pc:chgData name="Chrissie Waldram" userId="4c815916-f762-4309-97c7-79f653f1c0e7" providerId="ADAL" clId="{B9436921-50C2-4FB7-8FFF-9077D1EF8D1E}" dt="2025-04-10T09:58:41.004" v="590" actId="20577"/>
        <pc:sldMkLst>
          <pc:docMk/>
          <pc:sldMk cId="29913258" sldId="28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685A45-CB55-9C04-B5D3-8FF1E03DC036}"/>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54F67BB-BD48-1624-1CAB-16A07702C423}"/>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1016D76-B25C-4104-BF77-D750FBF0026C}" type="datetimeFigureOut">
              <a:rPr lang="en-GB" smtClean="0"/>
              <a:t>11/04/2025</a:t>
            </a:fld>
            <a:endParaRPr lang="en-GB"/>
          </a:p>
        </p:txBody>
      </p:sp>
      <p:sp>
        <p:nvSpPr>
          <p:cNvPr id="4" name="Footer Placeholder 3">
            <a:extLst>
              <a:ext uri="{FF2B5EF4-FFF2-40B4-BE49-F238E27FC236}">
                <a16:creationId xmlns:a16="http://schemas.microsoft.com/office/drawing/2014/main" id="{5631A56D-0AD1-F8C8-B47E-2BEA74C03C90}"/>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EDED63-446F-1106-8EF9-7D2567627C46}"/>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41DA6425-76B0-4324-9722-0461BC16AD4B}" type="slidenum">
              <a:rPr lang="en-GB" smtClean="0"/>
              <a:t>‹#›</a:t>
            </a:fld>
            <a:endParaRPr lang="en-GB"/>
          </a:p>
        </p:txBody>
      </p:sp>
    </p:spTree>
    <p:extLst>
      <p:ext uri="{BB962C8B-B14F-4D97-AF65-F5344CB8AC3E}">
        <p14:creationId xmlns:p14="http://schemas.microsoft.com/office/powerpoint/2010/main" val="6392007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223" userDrawn="1">
          <p15:clr>
            <a:srgbClr val="F26B43"/>
          </p15:clr>
        </p15:guide>
        <p15:guide id="2" pos="223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A754BDC-0539-42B0-B7FD-DB5D0F545E36}" type="datetimeFigureOut">
              <a:rPr lang="en-GB" smtClean="0"/>
              <a:t>11/04/2025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11BA537-95EE-4F5E-8D82-576E9AAE8BB5}" type="slidenum">
              <a:rPr lang="en-GB" smtClean="0"/>
              <a:t>‹#›</a:t>
            </a:fld>
            <a:endParaRPr lang="en-GB"/>
          </a:p>
        </p:txBody>
      </p:sp>
    </p:spTree>
    <p:extLst>
      <p:ext uri="{BB962C8B-B14F-4D97-AF65-F5344CB8AC3E}">
        <p14:creationId xmlns:p14="http://schemas.microsoft.com/office/powerpoint/2010/main" val="1589626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altLang="en-US" sz="1300" dirty="0">
                <a:solidFill>
                  <a:schemeClr val="tx1"/>
                </a:solidFill>
                <a:latin typeface="Arial" panose="020B0604020202020204" pitchFamily="34" charset="0"/>
                <a:cs typeface="Arial" panose="020B0604020202020204" pitchFamily="34" charset="0"/>
              </a:rPr>
              <a:t>All rights reserved. No part of this product may be reproduced, stored in a retrieval system, or transmitted in any form or by any means, including electronic, photocopying, recording or other commissioner wise, without the prior permission of Highfield Products Ltd. The of any unauthorised act may result in civil or criminal actions.  </a:t>
            </a:r>
          </a:p>
          <a:p>
            <a:endParaRPr lang="en-GB" dirty="0">
              <a:solidFill>
                <a:schemeClr val="tx1"/>
              </a:solidFill>
            </a:endParaRPr>
          </a:p>
          <a:p>
            <a:pPr defTabSz="990478">
              <a:defRPr/>
            </a:pPr>
            <a:r>
              <a:rPr lang="en-GB" altLang="en-US" sz="1300" dirty="0">
                <a:solidFill>
                  <a:schemeClr val="tx1"/>
                </a:solidFill>
                <a:latin typeface="Arial" panose="020B0604020202020204" pitchFamily="34" charset="0"/>
                <a:cs typeface="Arial" panose="020B0604020202020204" pitchFamily="34" charset="0"/>
              </a:rPr>
              <a:t>The publisher of this product has made every effort to ensure the accuracy of the information contained in this product. However, neither the author, nor Highfield Products Ltd nor anyone involved in the creation of this publication accepts any responsibility for any inaccuracies or failure to implement correctly, however caused.</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1</a:t>
            </a:fld>
            <a:endParaRPr lang="en-GB"/>
          </a:p>
        </p:txBody>
      </p:sp>
    </p:spTree>
    <p:extLst>
      <p:ext uri="{BB962C8B-B14F-4D97-AF65-F5344CB8AC3E}">
        <p14:creationId xmlns:p14="http://schemas.microsoft.com/office/powerpoint/2010/main" val="53916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D6C9E-B2ED-5429-A0DD-2FA257DD5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C9BAB1-0FD2-CDC4-6224-CDEA7B233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5868D-64D0-1CCD-FCFF-48B72527224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16C03FC-4900-5EBC-4750-4E3EA26CADDC}"/>
              </a:ext>
            </a:extLst>
          </p:cNvPr>
          <p:cNvSpPr>
            <a:spLocks noGrp="1"/>
          </p:cNvSpPr>
          <p:nvPr>
            <p:ph type="sldNum" sz="quarter" idx="5"/>
          </p:nvPr>
        </p:nvSpPr>
        <p:spPr/>
        <p:txBody>
          <a:bodyPr/>
          <a:lstStyle/>
          <a:p>
            <a:fld id="{4B8C7A5A-1E92-46C8-A5E8-977E99870E18}" type="slidenum">
              <a:rPr lang="en-GB" smtClean="0"/>
              <a:t>10</a:t>
            </a:fld>
            <a:endParaRPr lang="en-GB"/>
          </a:p>
        </p:txBody>
      </p:sp>
    </p:spTree>
    <p:extLst>
      <p:ext uri="{BB962C8B-B14F-4D97-AF65-F5344CB8AC3E}">
        <p14:creationId xmlns:p14="http://schemas.microsoft.com/office/powerpoint/2010/main" val="82721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34ED5-BD51-0781-45D4-1157B0EE2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D16DC-D542-1A03-772A-3C24D0FC3F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CBE21-75AC-5E43-DDAA-21ADC7BAC411}"/>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Use case studies to show how retrofit differs from standard home improvements. Encourage discussion on the long-term cost benefits of retrofit.</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5F5663F8-90ED-A91A-AEDE-975367A96A13}"/>
              </a:ext>
            </a:extLst>
          </p:cNvPr>
          <p:cNvSpPr>
            <a:spLocks noGrp="1"/>
          </p:cNvSpPr>
          <p:nvPr>
            <p:ph type="sldNum" sz="quarter" idx="5"/>
          </p:nvPr>
        </p:nvSpPr>
        <p:spPr/>
        <p:txBody>
          <a:bodyPr/>
          <a:lstStyle/>
          <a:p>
            <a:fld id="{4B8C7A5A-1E92-46C8-A5E8-977E99870E18}" type="slidenum">
              <a:rPr lang="en-GB" smtClean="0"/>
              <a:t>11</a:t>
            </a:fld>
            <a:endParaRPr lang="en-GB"/>
          </a:p>
        </p:txBody>
      </p:sp>
    </p:spTree>
    <p:extLst>
      <p:ext uri="{BB962C8B-B14F-4D97-AF65-F5344CB8AC3E}">
        <p14:creationId xmlns:p14="http://schemas.microsoft.com/office/powerpoint/2010/main" val="104713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506F-0A29-3A27-7622-4C6EE31B2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9EA62-11E2-2D7A-DBF7-FE94C5D0CF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5D54D7-A52B-D6D0-CD52-8A75B7856C7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Aptos" panose="020B0004020202020204" pitchFamily="34" charset="0"/>
              </a:rPr>
              <a:t>Use case studies to show how retrofit differs from standard home improvements. Encourage discussion on the long-term cost benefits of retrofit.</a:t>
            </a:r>
            <a:r>
              <a:rPr lang="en-GB" b="0" i="0" dirty="0">
                <a:solidFill>
                  <a:srgbClr val="000000"/>
                </a:solidFill>
                <a:effectLst/>
                <a:latin typeface="Aptos" panose="020B0004020202020204" pitchFamily="34" charset="0"/>
              </a:rPr>
              <a:t>​</a:t>
            </a:r>
            <a:endParaRPr lang="en-GB" dirty="0"/>
          </a:p>
          <a:p>
            <a:endParaRPr lang="en-GB" dirty="0"/>
          </a:p>
        </p:txBody>
      </p:sp>
      <p:sp>
        <p:nvSpPr>
          <p:cNvPr id="4" name="Slide Number Placeholder 3">
            <a:extLst>
              <a:ext uri="{FF2B5EF4-FFF2-40B4-BE49-F238E27FC236}">
                <a16:creationId xmlns:a16="http://schemas.microsoft.com/office/drawing/2014/main" id="{ACDD88F9-13EF-92BF-077C-58E479A38421}"/>
              </a:ext>
            </a:extLst>
          </p:cNvPr>
          <p:cNvSpPr>
            <a:spLocks noGrp="1"/>
          </p:cNvSpPr>
          <p:nvPr>
            <p:ph type="sldNum" sz="quarter" idx="5"/>
          </p:nvPr>
        </p:nvSpPr>
        <p:spPr/>
        <p:txBody>
          <a:bodyPr/>
          <a:lstStyle/>
          <a:p>
            <a:fld id="{4B8C7A5A-1E92-46C8-A5E8-977E99870E18}" type="slidenum">
              <a:rPr lang="en-GB" smtClean="0"/>
              <a:t>12</a:t>
            </a:fld>
            <a:endParaRPr lang="en-GB"/>
          </a:p>
        </p:txBody>
      </p:sp>
    </p:spTree>
    <p:extLst>
      <p:ext uri="{BB962C8B-B14F-4D97-AF65-F5344CB8AC3E}">
        <p14:creationId xmlns:p14="http://schemas.microsoft.com/office/powerpoint/2010/main" val="150335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F4728-51FB-A7CA-469F-B7999AED6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B0127-C3EC-6F1A-DC7F-6FB8B2EE4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53423-783A-2754-D53D-89C28F9D8A3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C5AD63-9938-0C5B-2715-9DBF08DC239F}"/>
              </a:ext>
            </a:extLst>
          </p:cNvPr>
          <p:cNvSpPr>
            <a:spLocks noGrp="1"/>
          </p:cNvSpPr>
          <p:nvPr>
            <p:ph type="sldNum" sz="quarter" idx="5"/>
          </p:nvPr>
        </p:nvSpPr>
        <p:spPr/>
        <p:txBody>
          <a:bodyPr/>
          <a:lstStyle/>
          <a:p>
            <a:fld id="{4B8C7A5A-1E92-46C8-A5E8-977E99870E18}" type="slidenum">
              <a:rPr lang="en-GB" smtClean="0"/>
              <a:t>13</a:t>
            </a:fld>
            <a:endParaRPr lang="en-GB"/>
          </a:p>
        </p:txBody>
      </p:sp>
    </p:spTree>
    <p:extLst>
      <p:ext uri="{BB962C8B-B14F-4D97-AF65-F5344CB8AC3E}">
        <p14:creationId xmlns:p14="http://schemas.microsoft.com/office/powerpoint/2010/main" val="311992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0990-C74C-495D-5E0F-720E5C410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4181B-15EE-DE43-6847-CA6C22361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CE6C6-E417-5612-420E-2DCA3E282A54}"/>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Explain how material selection, waste reduction, and energy-efficient installation methods contribute to sustainability. Ask learners to think about how these principles apply to their homes.</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CF26DF9A-BD67-69B2-CBD0-729BB94EB2DF}"/>
              </a:ext>
            </a:extLst>
          </p:cNvPr>
          <p:cNvSpPr>
            <a:spLocks noGrp="1"/>
          </p:cNvSpPr>
          <p:nvPr>
            <p:ph type="sldNum" sz="quarter" idx="5"/>
          </p:nvPr>
        </p:nvSpPr>
        <p:spPr/>
        <p:txBody>
          <a:bodyPr/>
          <a:lstStyle/>
          <a:p>
            <a:fld id="{4B8C7A5A-1E92-46C8-A5E8-977E99870E18}" type="slidenum">
              <a:rPr lang="en-GB" smtClean="0"/>
              <a:t>14</a:t>
            </a:fld>
            <a:endParaRPr lang="en-GB"/>
          </a:p>
        </p:txBody>
      </p:sp>
    </p:spTree>
    <p:extLst>
      <p:ext uri="{BB962C8B-B14F-4D97-AF65-F5344CB8AC3E}">
        <p14:creationId xmlns:p14="http://schemas.microsoft.com/office/powerpoint/2010/main" val="1236118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131F4-A40A-1AFD-18AB-0CA42A92D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0FBFB-75EA-C06A-B85C-72A2E0998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CCC44-20EC-46CB-A104-C051C7931599}"/>
              </a:ext>
            </a:extLst>
          </p:cNvPr>
          <p:cNvSpPr>
            <a:spLocks noGrp="1"/>
          </p:cNvSpPr>
          <p:nvPr>
            <p:ph type="body" idx="1"/>
          </p:nvPr>
        </p:nvSpPr>
        <p:spPr/>
        <p:txBody>
          <a:bodyPr/>
          <a:lstStyle/>
          <a:p>
            <a:r>
              <a:rPr lang="en-GB" b="1" dirty="0"/>
              <a:t>Class exercise: How much do you know?</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9D7B0FFB-5AF7-C674-5846-0780E7897A39}"/>
              </a:ext>
            </a:extLst>
          </p:cNvPr>
          <p:cNvSpPr>
            <a:spLocks noGrp="1"/>
          </p:cNvSpPr>
          <p:nvPr>
            <p:ph type="sldNum" sz="quarter" idx="5"/>
          </p:nvPr>
        </p:nvSpPr>
        <p:spPr/>
        <p:txBody>
          <a:bodyPr/>
          <a:lstStyle/>
          <a:p>
            <a:fld id="{511BA537-95EE-4F5E-8D82-576E9AAE8BB5}" type="slidenum">
              <a:rPr lang="en-GB" smtClean="0"/>
              <a:t>15</a:t>
            </a:fld>
            <a:endParaRPr lang="en-GB"/>
          </a:p>
        </p:txBody>
      </p:sp>
    </p:spTree>
    <p:extLst>
      <p:ext uri="{BB962C8B-B14F-4D97-AF65-F5344CB8AC3E}">
        <p14:creationId xmlns:p14="http://schemas.microsoft.com/office/powerpoint/2010/main" val="1373949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7ECE-6D83-317B-80CB-EEE33383F5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E2BE9-B9C2-DD0F-7858-1AB9C694F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90840-AD3C-E567-8B35-D0D387D2EFEB}"/>
              </a:ext>
            </a:extLst>
          </p:cNvPr>
          <p:cNvSpPr>
            <a:spLocks noGrp="1"/>
          </p:cNvSpPr>
          <p:nvPr>
            <p:ph type="body" idx="1"/>
          </p:nvPr>
        </p:nvSpPr>
        <p:spPr/>
        <p:txBody>
          <a:bodyPr/>
          <a:lstStyle/>
          <a:p>
            <a:r>
              <a:rPr lang="en-GB" b="1" dirty="0"/>
              <a:t>Class exercise: How much do you know?</a:t>
            </a:r>
          </a:p>
          <a:p>
            <a:r>
              <a:rPr lang="en-GB" b="0" dirty="0"/>
              <a:t>The correct answer is C.</a:t>
            </a:r>
          </a:p>
        </p:txBody>
      </p:sp>
      <p:sp>
        <p:nvSpPr>
          <p:cNvPr id="4" name="Slide Number Placeholder 3">
            <a:extLst>
              <a:ext uri="{FF2B5EF4-FFF2-40B4-BE49-F238E27FC236}">
                <a16:creationId xmlns:a16="http://schemas.microsoft.com/office/drawing/2014/main" id="{DA071514-BD32-134E-F7C3-B7C1E5FF03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40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45E2-57F9-8DB1-D44F-BAFAB2A66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3CCA1-C8DD-58F8-2221-D80F7A977D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6DDF3-BE8C-4389-1519-870D990A4A0C}"/>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56493398-8CF8-EA51-41B0-514ACB8B6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54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F7FC9-0BB0-3665-1F06-AD950CEC4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82B48-A52E-CD7D-E8DC-E77B2B06B2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A6236A-C9AC-8B70-7D0C-FBE9F26066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04A657-B217-9362-D847-A2E1B6DD7C74}"/>
              </a:ext>
            </a:extLst>
          </p:cNvPr>
          <p:cNvSpPr>
            <a:spLocks noGrp="1"/>
          </p:cNvSpPr>
          <p:nvPr>
            <p:ph type="sldNum" sz="quarter" idx="5"/>
          </p:nvPr>
        </p:nvSpPr>
        <p:spPr/>
        <p:txBody>
          <a:bodyPr/>
          <a:lstStyle/>
          <a:p>
            <a:fld id="{511BA537-95EE-4F5E-8D82-576E9AAE8BB5}" type="slidenum">
              <a:rPr lang="en-GB" smtClean="0"/>
              <a:t>18</a:t>
            </a:fld>
            <a:endParaRPr lang="en-GB"/>
          </a:p>
        </p:txBody>
      </p:sp>
    </p:spTree>
    <p:extLst>
      <p:ext uri="{BB962C8B-B14F-4D97-AF65-F5344CB8AC3E}">
        <p14:creationId xmlns:p14="http://schemas.microsoft.com/office/powerpoint/2010/main" val="589995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Explain why a standardised approach is needed in retrofit projects. Discuss how PAS 2035 ensures consistency, quality and compliance across different projects.</a:t>
            </a:r>
            <a:r>
              <a:rPr lang="en-GB" sz="1800"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fld id="{008D5E3D-1A25-4E3E-B8E2-4F0731CF0C67}" type="slidenum">
              <a:rPr lang="en-GB" smtClean="0"/>
              <a:t>19</a:t>
            </a:fld>
            <a:endParaRPr lang="en-GB"/>
          </a:p>
        </p:txBody>
      </p:sp>
    </p:spTree>
    <p:extLst>
      <p:ext uri="{BB962C8B-B14F-4D97-AF65-F5344CB8AC3E}">
        <p14:creationId xmlns:p14="http://schemas.microsoft.com/office/powerpoint/2010/main" val="124247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000000"/>
                </a:solidFill>
                <a:effectLst/>
                <a:latin typeface="Aptos" panose="020B0004020202020204" pitchFamily="34" charset="0"/>
              </a:rPr>
              <a:t>Introduction</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u="none" strike="noStrike" dirty="0">
                <a:solidFill>
                  <a:srgbClr val="000000"/>
                </a:solidFill>
                <a:effectLst/>
                <a:latin typeface="Aptos" panose="020B0004020202020204" pitchFamily="34" charset="0"/>
              </a:rPr>
              <a:t>The objective of this section is to outline the content and flow of the course and to introduce course activities and assessment methods. </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Welcome learners – introduce yourself. Explain domestic arrangements, emergency evacuation procedures, refreshments, security and toilet location.</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Ask learners to switch off mobile phones.</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Provide a short overview of the course and its purpose.</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Encourage participation by asking learners to write their names on badges/stickers or display in front of them.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It is important that learners are made aware of general housekeeping and safety matters. </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This is also an ideal time to establish any ground rules with regards to learners and your own expectations, expected involvement and information regarding home study.</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800" b="0" i="0" u="none" strike="noStrike" dirty="0">
                <a:solidFill>
                  <a:srgbClr val="000000"/>
                </a:solidFill>
                <a:effectLst/>
                <a:latin typeface="Aptos" panose="020B0004020202020204" pitchFamily="34" charset="0"/>
              </a:rPr>
              <a:t>You could also take this opportunity to briefly outline the examination procedures relating to the awarding body being used.</a:t>
            </a:r>
            <a:r>
              <a:rPr lang="en-US" sz="1800" b="0" i="0" dirty="0">
                <a:solidFill>
                  <a:srgbClr val="444444"/>
                </a:solidFill>
                <a:effectLst/>
                <a:latin typeface="Aptos" panose="020B0004020202020204" pitchFamily="34" charset="0"/>
              </a:rPr>
              <a:t>​</a:t>
            </a:r>
            <a:endParaRPr lang="en-US" sz="1800" b="0" i="0" dirty="0">
              <a:solidFill>
                <a:srgbClr val="444444"/>
              </a:solidFill>
              <a:effectLst/>
              <a:latin typeface="Arial" panose="020B0604020202020204" pitchFamily="34" charset="0"/>
            </a:endParaRPr>
          </a:p>
          <a:p>
            <a:pPr algn="l" rtl="0" fontAlgn="base">
              <a:buNone/>
            </a:pP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GB" b="0" i="0" dirty="0">
                <a:solidFill>
                  <a:srgbClr val="444444"/>
                </a:solidFill>
                <a:effectLst/>
                <a:latin typeface="Aptos" panose="020B0004020202020204" pitchFamily="34" charset="0"/>
              </a:rPr>
              <a:t>​</a:t>
            </a:r>
            <a:endParaRPr lang="en-GB"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E2E636D-FFBC-4E43-AD87-AB0619E95754}" type="slidenum">
              <a:rPr kumimoji="0" lang="en-GB"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0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solidFill>
                  <a:srgbClr val="000000"/>
                </a:solidFill>
                <a:effectLst/>
                <a:latin typeface="Aptos" panose="020B0004020202020204" pitchFamily="34" charset="0"/>
              </a:rPr>
              <a:t>Class question: Why was PAS 2025 introduced?</a:t>
            </a:r>
            <a:r>
              <a:rPr lang="en-GB" b="0" i="0" dirty="0">
                <a:solidFill>
                  <a:srgbClr val="000000"/>
                </a:solidFill>
                <a:effectLst/>
                <a:latin typeface="Aptos" panose="020B0004020202020204" pitchFamily="34" charset="0"/>
              </a:rPr>
              <a:t>​</a:t>
            </a:r>
          </a:p>
          <a:p>
            <a:pPr marL="0" indent="0">
              <a:buNone/>
            </a:pPr>
            <a:r>
              <a:rPr lang="en-GB" sz="1200" b="0" dirty="0">
                <a:solidFill>
                  <a:srgbClr val="008A21"/>
                </a:solidFill>
                <a:latin typeface="Arial" panose="020B0604020202020204" pitchFamily="34" charset="0"/>
                <a:cs typeface="Arial" panose="020B0604020202020204" pitchFamily="34" charset="0"/>
              </a:rPr>
              <a:t>In 2019, PAS 2035 was introduced to:​</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address previous issues in retrofit projects, such as poor design and inefficiencies​</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ensure quality assurance and compliance with best practices​</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support government initiatives on climate change and energy efficiency​</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enhance consumer confidence in retrofit solutions​</a:t>
            </a:r>
          </a:p>
          <a:p>
            <a:pPr marL="171450" indent="-171450">
              <a:buFont typeface="Arial" panose="020B0604020202020204" pitchFamily="34" charset="0"/>
              <a:buChar char="•"/>
            </a:pPr>
            <a:r>
              <a:rPr lang="en-GB" sz="1200" b="0" dirty="0">
                <a:latin typeface="Arial" panose="020B0604020202020204" pitchFamily="34" charset="0"/>
                <a:cs typeface="Arial" panose="020B0604020202020204" pitchFamily="34" charset="0"/>
              </a:rPr>
              <a:t>encourage a structured approach to risk management and assessment.​</a:t>
            </a:r>
          </a:p>
          <a:p>
            <a:endParaRPr lang="en-GB" dirty="0"/>
          </a:p>
        </p:txBody>
      </p:sp>
      <p:sp>
        <p:nvSpPr>
          <p:cNvPr id="4" name="Slide Number Placeholder 3"/>
          <p:cNvSpPr>
            <a:spLocks noGrp="1"/>
          </p:cNvSpPr>
          <p:nvPr>
            <p:ph type="sldNum" sz="quarter" idx="5"/>
          </p:nvPr>
        </p:nvSpPr>
        <p:spPr/>
        <p:txBody>
          <a:bodyPr/>
          <a:lstStyle/>
          <a:p>
            <a:fld id="{008D5E3D-1A25-4E3E-B8E2-4F0731CF0C67}" type="slidenum">
              <a:rPr lang="en-GB" smtClean="0"/>
              <a:t>20</a:t>
            </a:fld>
            <a:endParaRPr lang="en-GB"/>
          </a:p>
        </p:txBody>
      </p:sp>
    </p:spTree>
    <p:extLst>
      <p:ext uri="{BB962C8B-B14F-4D97-AF65-F5344CB8AC3E}">
        <p14:creationId xmlns:p14="http://schemas.microsoft.com/office/powerpoint/2010/main" val="43120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Encourage discussion on the various job roles and how they work together in a retrofit project. Ask learners which roles interest them the most.</a:t>
            </a:r>
            <a:r>
              <a:rPr lang="en-GB" b="0" i="0" dirty="0">
                <a:solidFill>
                  <a:srgbClr val="000000"/>
                </a:solidFill>
                <a:effectLst/>
                <a:latin typeface="Aptos" panose="020B0004020202020204" pitchFamily="34" charset="0"/>
              </a:rPr>
              <a:t>​</a:t>
            </a:r>
            <a:endParaRPr lang="en-GB" b="0" i="0" dirty="0"/>
          </a:p>
        </p:txBody>
      </p:sp>
      <p:sp>
        <p:nvSpPr>
          <p:cNvPr id="4" name="Slide Number Placeholder 3"/>
          <p:cNvSpPr>
            <a:spLocks noGrp="1"/>
          </p:cNvSpPr>
          <p:nvPr>
            <p:ph type="sldNum" sz="quarter" idx="5"/>
          </p:nvPr>
        </p:nvSpPr>
        <p:spPr/>
        <p:txBody>
          <a:bodyPr/>
          <a:lstStyle/>
          <a:p>
            <a:fld id="{008D5E3D-1A25-4E3E-B8E2-4F0731CF0C67}" type="slidenum">
              <a:rPr lang="en-GB" smtClean="0"/>
              <a:t>21</a:t>
            </a:fld>
            <a:endParaRPr lang="en-GB"/>
          </a:p>
        </p:txBody>
      </p:sp>
    </p:spTree>
    <p:extLst>
      <p:ext uri="{BB962C8B-B14F-4D97-AF65-F5344CB8AC3E}">
        <p14:creationId xmlns:p14="http://schemas.microsoft.com/office/powerpoint/2010/main" val="902380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0081E-25DF-53B0-F464-D9ABB207C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08BD2-AD57-D335-8582-2EE2C02FA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DF21B-DBAD-9B14-940C-EA37A2D81904}"/>
              </a:ext>
            </a:extLst>
          </p:cNvPr>
          <p:cNvSpPr>
            <a:spLocks noGrp="1"/>
          </p:cNvSpPr>
          <p:nvPr>
            <p:ph type="body" idx="1"/>
          </p:nvPr>
        </p:nvSpPr>
        <p:spPr/>
        <p:txBody>
          <a:bodyPr/>
          <a:lstStyle/>
          <a:p>
            <a:r>
              <a:rPr lang="en-GB" sz="2800" b="0" i="0" u="none" strike="noStrike" dirty="0">
                <a:solidFill>
                  <a:srgbClr val="000000"/>
                </a:solidFill>
                <a:effectLst/>
                <a:latin typeface="Aptos" panose="020B0004020202020204" pitchFamily="34" charset="0"/>
              </a:rPr>
              <a:t>Explain the key terms with real-life applications. For example, discuss the fabric-first approach by explaining why insulation should be prioritised before heating system upgrades.</a:t>
            </a:r>
            <a:r>
              <a:rPr lang="en-GB" sz="2800"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37FF4E54-6948-7337-BB74-48C5B3C9FF9B}"/>
              </a:ext>
            </a:extLst>
          </p:cNvPr>
          <p:cNvSpPr>
            <a:spLocks noGrp="1"/>
          </p:cNvSpPr>
          <p:nvPr>
            <p:ph type="sldNum" sz="quarter" idx="5"/>
          </p:nvPr>
        </p:nvSpPr>
        <p:spPr/>
        <p:txBody>
          <a:bodyPr/>
          <a:lstStyle/>
          <a:p>
            <a:fld id="{008D5E3D-1A25-4E3E-B8E2-4F0731CF0C67}" type="slidenum">
              <a:rPr lang="en-GB" smtClean="0"/>
              <a:t>22</a:t>
            </a:fld>
            <a:endParaRPr lang="en-GB"/>
          </a:p>
        </p:txBody>
      </p:sp>
    </p:spTree>
    <p:extLst>
      <p:ext uri="{BB962C8B-B14F-4D97-AF65-F5344CB8AC3E}">
        <p14:creationId xmlns:p14="http://schemas.microsoft.com/office/powerpoint/2010/main" val="2473454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F035-F71E-3025-BB52-60309C11A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28589-EAA0-E632-1F11-39F64A826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312512-E84F-06A0-D4DA-FE184609349A}"/>
              </a:ext>
            </a:extLst>
          </p:cNvPr>
          <p:cNvSpPr>
            <a:spLocks noGrp="1"/>
          </p:cNvSpPr>
          <p:nvPr>
            <p:ph type="body" idx="1"/>
          </p:nvPr>
        </p:nvSpPr>
        <p:spPr/>
        <p:txBody>
          <a:bodyPr/>
          <a:lstStyle/>
          <a:p>
            <a:r>
              <a:rPr lang="en-GB" sz="2800" b="0" i="0" u="none" strike="noStrike" dirty="0">
                <a:solidFill>
                  <a:srgbClr val="000000"/>
                </a:solidFill>
                <a:effectLst/>
                <a:latin typeface="Aptos" panose="020B0004020202020204" pitchFamily="34" charset="0"/>
              </a:rPr>
              <a:t>Explain the key terms with real-life applications. For example, discuss the fabric-first approach by explaining why insulation should be prioritised before heating system upgrades.</a:t>
            </a:r>
            <a:r>
              <a:rPr lang="en-GB" sz="2800"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630165F0-CF28-C616-5B3E-ED0A9F6C2D69}"/>
              </a:ext>
            </a:extLst>
          </p:cNvPr>
          <p:cNvSpPr>
            <a:spLocks noGrp="1"/>
          </p:cNvSpPr>
          <p:nvPr>
            <p:ph type="sldNum" sz="quarter" idx="5"/>
          </p:nvPr>
        </p:nvSpPr>
        <p:spPr/>
        <p:txBody>
          <a:bodyPr/>
          <a:lstStyle/>
          <a:p>
            <a:fld id="{008D5E3D-1A25-4E3E-B8E2-4F0731CF0C67}" type="slidenum">
              <a:rPr lang="en-GB" smtClean="0"/>
              <a:t>23</a:t>
            </a:fld>
            <a:endParaRPr lang="en-GB"/>
          </a:p>
        </p:txBody>
      </p:sp>
    </p:spTree>
    <p:extLst>
      <p:ext uri="{BB962C8B-B14F-4D97-AF65-F5344CB8AC3E}">
        <p14:creationId xmlns:p14="http://schemas.microsoft.com/office/powerpoint/2010/main" val="109050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p:cNvSpPr>
            <a:spLocks noGrp="1"/>
          </p:cNvSpPr>
          <p:nvPr>
            <p:ph type="sldNum" sz="quarter" idx="5"/>
          </p:nvPr>
        </p:nvSpPr>
        <p:spPr/>
        <p:txBody>
          <a:bodyPr/>
          <a:lstStyle/>
          <a:p>
            <a:fld id="{511BA537-95EE-4F5E-8D82-576E9AAE8BB5}" type="slidenum">
              <a:rPr lang="en-GB" smtClean="0"/>
              <a:t>24</a:t>
            </a:fld>
            <a:endParaRPr lang="en-GB"/>
          </a:p>
        </p:txBody>
      </p:sp>
    </p:spTree>
    <p:extLst>
      <p:ext uri="{BB962C8B-B14F-4D97-AF65-F5344CB8AC3E}">
        <p14:creationId xmlns:p14="http://schemas.microsoft.com/office/powerpoint/2010/main" val="346781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28EB-3A1F-7061-51EB-D208F7422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6450E-7FAB-9B92-FA22-EC1F1802B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E9EDAB-4DA4-544A-E46C-3456DCCCCF46}"/>
              </a:ext>
            </a:extLst>
          </p:cNvPr>
          <p:cNvSpPr>
            <a:spLocks noGrp="1"/>
          </p:cNvSpPr>
          <p:nvPr>
            <p:ph type="body" idx="1"/>
          </p:nvPr>
        </p:nvSpPr>
        <p:spPr/>
        <p:txBody>
          <a:bodyPr/>
          <a:lstStyle/>
          <a:p>
            <a:r>
              <a:rPr lang="en-GB" b="1" dirty="0"/>
              <a:t>Class exercise: How much do you know?</a:t>
            </a:r>
          </a:p>
          <a:p>
            <a:r>
              <a:rPr lang="en-GB" b="0" dirty="0"/>
              <a:t>The correct answer is C.</a:t>
            </a:r>
          </a:p>
        </p:txBody>
      </p:sp>
      <p:sp>
        <p:nvSpPr>
          <p:cNvPr id="4" name="Slide Number Placeholder 3">
            <a:extLst>
              <a:ext uri="{FF2B5EF4-FFF2-40B4-BE49-F238E27FC236}">
                <a16:creationId xmlns:a16="http://schemas.microsoft.com/office/drawing/2014/main" id="{E1F1703F-AB40-5AC3-910A-3FCB06E87C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673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D4B07-6B33-40A7-7AC5-6D64835CAF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9FCE7A-2100-B520-9F5C-BE46E6E221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5683A5-4091-E862-5ABB-C6EE5C0F637B}"/>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F61D0E73-77BD-D685-7D38-DBBA1D99F660}"/>
              </a:ext>
            </a:extLst>
          </p:cNvPr>
          <p:cNvSpPr>
            <a:spLocks noGrp="1"/>
          </p:cNvSpPr>
          <p:nvPr>
            <p:ph type="sldNum" sz="quarter" idx="5"/>
          </p:nvPr>
        </p:nvSpPr>
        <p:spPr/>
        <p:txBody>
          <a:bodyPr/>
          <a:lstStyle/>
          <a:p>
            <a:fld id="{511BA537-95EE-4F5E-8D82-576E9AAE8BB5}" type="slidenum">
              <a:rPr lang="en-GB" smtClean="0"/>
              <a:t>26</a:t>
            </a:fld>
            <a:endParaRPr lang="en-GB"/>
          </a:p>
        </p:txBody>
      </p:sp>
    </p:spTree>
    <p:extLst>
      <p:ext uri="{BB962C8B-B14F-4D97-AF65-F5344CB8AC3E}">
        <p14:creationId xmlns:p14="http://schemas.microsoft.com/office/powerpoint/2010/main" val="33391342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A5FA-B90A-A8FF-18A6-8B6CFF0CB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08C64-67F0-186E-0F99-3D69EC291D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0513-3D68-E036-8B76-13FDD2DA38C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8DAA84F-FB96-7B48-90DC-81C8117326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718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Discuss the challenges of retrofitting older homes vs. modern buildings. Encourage learners to consider what types of properties they work with or live in.</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1775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EE480-F1DE-792C-BEB6-8730A1573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40FC0-D4AC-6152-CFF5-6C0A21DB8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5360C3-587B-9D15-847D-24B248C59A5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FEA5F2F-77A8-7F01-D8A6-2A07A3B049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58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0E476-8FDA-3B88-6BE1-AA680D8FB0F6}"/>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4B9B5DC-A31D-58D0-825E-F1956936419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A695AB7E-1D25-C0C6-C4A4-61C7F128A3D7}"/>
              </a:ext>
            </a:extLst>
          </p:cNvPr>
          <p:cNvSpPr>
            <a:spLocks noGrp="1"/>
          </p:cNvSpPr>
          <p:nvPr>
            <p:ph type="body" idx="1"/>
          </p:nvPr>
        </p:nvSpPr>
        <p:spPr>
          <a:ln/>
        </p:spPr>
        <p:txBody>
          <a:bodyPr/>
          <a:lstStyle/>
          <a:p>
            <a:pPr>
              <a:defRPr/>
            </a:pPr>
            <a:endParaRPr lang="en-US" altLang="en-US"/>
          </a:p>
        </p:txBody>
      </p:sp>
    </p:spTree>
    <p:extLst>
      <p:ext uri="{BB962C8B-B14F-4D97-AF65-F5344CB8AC3E}">
        <p14:creationId xmlns:p14="http://schemas.microsoft.com/office/powerpoint/2010/main" val="3556044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F6361-D6E2-FAEE-656B-2B601F9212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9883E-9D23-A11B-2BB2-261C5370A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93E9ED-465C-9FD3-5070-BC68F5F02AA6}"/>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Discuss the challenges of retrofitting older homes vs. modern buildings. Encourage learners to consider what types of properties they work with or live in.</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D7FBD558-BC61-2C55-5B5D-63A5AB7262B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113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Why is it important to assess a property before retrofitting?</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Explain how proper assessments prevent long-term issues. Discuss how defects, like damp and poor insulation, can affect a building’s energy performance.</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6953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358B3-2B71-E307-21C4-B9BE2AB20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C6488-FA56-F8AB-8548-F440CEEABD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E8F473-62E1-0CC7-05DD-EC24DF9D6A94}"/>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Why is it important to assess a property before retrofitting?</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8FAAFED5-32B7-2DEA-C21A-5F06A27464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1585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0E68-B403-5B01-1611-7710E5520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9CD4C-0C5E-7A79-7AE7-F18C7A1D78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8B2E5-4AAA-B46C-E5D0-02574D80102E}"/>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Show examples of real-life housing defects. Discuss how each issue impacts energy efficiency, costs and safety.</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A966464-7897-3D9E-C0ED-7421E5EEB9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02538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EC41-7486-ECB0-3598-80CD154E7F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8CC8FB-F399-C7D7-C1CD-60C59A0A35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D063C-D844-8203-3532-63E7BF610F2E}"/>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Show examples of real-life housing defects. Discuss how each issue impacts energy efficiency, costs and safety.</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CEFC0C8-C8DB-F199-806B-26D2B85AC8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2730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CDC7A-9908-C51B-C070-9774E356F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10E50-1371-72D2-EC27-A6D44EF986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4D213-D691-61CD-7B28-24D0D5D68D56}"/>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Use everyday examples to explain heat transfer (for example, how metal feels cold due to conduction). Ask learners to suggest ways to reduce heat loss in homes.</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5F604AC-168A-EF36-8AB6-BADB75A797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6679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C075-8ECA-B4BA-57C9-E08A48FB9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6E748-4A84-C476-B54A-7838B9B36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926438-3248-888E-3878-1B0167278CE4}"/>
              </a:ext>
            </a:extLst>
          </p:cNvPr>
          <p:cNvSpPr>
            <a:spLocks noGrp="1"/>
          </p:cNvSpPr>
          <p:nvPr>
            <p:ph type="body" idx="1"/>
          </p:nvPr>
        </p:nvSpPr>
        <p:spPr/>
        <p:txBody>
          <a:bodyPr/>
          <a:lstStyle/>
          <a:p>
            <a:pPr algn="l" rtl="0" fontAlgn="base">
              <a:buNone/>
            </a:pP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611E5041-DEB9-5E98-8D5A-D4B7ACB6F6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744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19C2E-7477-C2DE-42B5-722C4CCCC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13867-1A86-94F3-50CA-AE993AA8A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3B57D-6537-40A8-E4D2-797E782EE167}"/>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Explain why ventilation must be balanced with insulation. Use case studies of poor ventilation leading to damp and mould growth.</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CD666CCC-1772-819D-C3E1-1FC99C3E9D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0313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104C-B31F-BAB7-BD24-497B3961F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3599B-4523-C9B8-C293-A43F4807D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58886-CA3C-9F97-11FE-AA3EE52A31FA}"/>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Compare insulation types, highlighting the cost, effectiveness and best-use cases. Encourage learners to consider insulation options for different building types.</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8ADC683E-4A03-C2D9-6C99-34B0329962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4092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3F0EA-00F2-4EAA-E0DD-C5666C74A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0513A-EBD2-3041-A3D5-E6C68ADD7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959E1-F37F-DD25-D168-B128D2289133}"/>
              </a:ext>
            </a:extLst>
          </p:cNvPr>
          <p:cNvSpPr>
            <a:spLocks noGrp="1"/>
          </p:cNvSpPr>
          <p:nvPr>
            <p:ph type="body" idx="1"/>
          </p:nvPr>
        </p:nvSpPr>
        <p:spPr/>
        <p:txBody>
          <a:bodyPr/>
          <a:lstStyle/>
          <a:p>
            <a:pPr algn="l" rtl="0" fontAlgn="base">
              <a:buNone/>
            </a:pP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FBE7CFAC-5E81-6289-0C3B-B181F00704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227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22809-3ED1-DF20-9C70-FB8E0C200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3A06C-58E7-69E1-1DF3-95B4BC52DD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45AC1-B197-E676-D220-01F46CCCB81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D2086F-3912-AB8F-9EF8-F1069C6D941C}"/>
              </a:ext>
            </a:extLst>
          </p:cNvPr>
          <p:cNvSpPr>
            <a:spLocks noGrp="1"/>
          </p:cNvSpPr>
          <p:nvPr>
            <p:ph type="sldNum" sz="quarter" idx="5"/>
          </p:nvPr>
        </p:nvSpPr>
        <p:spPr/>
        <p:txBody>
          <a:bodyPr/>
          <a:lstStyle/>
          <a:p>
            <a:fld id="{511BA537-95EE-4F5E-8D82-576E9AAE8BB5}" type="slidenum">
              <a:rPr lang="en-GB" smtClean="0"/>
              <a:t>4</a:t>
            </a:fld>
            <a:endParaRPr lang="en-GB"/>
          </a:p>
        </p:txBody>
      </p:sp>
    </p:spTree>
    <p:extLst>
      <p:ext uri="{BB962C8B-B14F-4D97-AF65-F5344CB8AC3E}">
        <p14:creationId xmlns:p14="http://schemas.microsoft.com/office/powerpoint/2010/main" val="3218260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E681E-0B10-7BB0-1377-8B216413E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C7D9A-79C5-6AFE-6864-1249D54B5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7C470-5560-E6B8-29F0-3A0DF8D80AB6}"/>
              </a:ext>
            </a:extLst>
          </p:cNvPr>
          <p:cNvSpPr>
            <a:spLocks noGrp="1"/>
          </p:cNvSpPr>
          <p:nvPr>
            <p:ph type="body" idx="1"/>
          </p:nvPr>
        </p:nvSpPr>
        <p:spPr/>
        <p:txBody>
          <a:bodyPr/>
          <a:lstStyle/>
          <a:p>
            <a:pPr algn="l" rtl="0" fontAlgn="base">
              <a:buNone/>
            </a:pPr>
            <a:r>
              <a:rPr lang="en-GB" b="0" i="0" u="none" strike="noStrike" dirty="0">
                <a:solidFill>
                  <a:srgbClr val="000000"/>
                </a:solidFill>
                <a:effectLst/>
                <a:latin typeface="Aptos" panose="020B0004020202020204" pitchFamily="34" charset="0"/>
              </a:rPr>
              <a:t>Discuss how solar panels, heat pumps and wind turbines contribute to net-zero goals. Ask learners what renewable technologies they have seen in practice.</a:t>
            </a:r>
            <a:r>
              <a:rPr lang="en-GB" b="0" i="0" dirty="0">
                <a:solidFill>
                  <a:srgbClr val="000000"/>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0B525607-2715-D73A-7A37-C45214D760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3598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388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Aptos" panose="020B0004020202020204" pitchFamily="34" charset="0"/>
              </a:rPr>
              <a:t>Show real-world examples of failed retrofits, explaining why they failed. Encourage learners to suggest solutions for preventing these issues.</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3A1EF8-C296-447F-B176-17C57F917FC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0551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286A-000D-44E8-063C-066E58B33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EC4A2-CE41-95D5-AAF2-2ADE2009BC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73781-2A56-7332-ED6D-3578A7C6C2AE}"/>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E4899FE2-58F6-4697-92AF-9BEC3E292230}"/>
              </a:ext>
            </a:extLst>
          </p:cNvPr>
          <p:cNvSpPr>
            <a:spLocks noGrp="1"/>
          </p:cNvSpPr>
          <p:nvPr>
            <p:ph type="sldNum" sz="quarter" idx="5"/>
          </p:nvPr>
        </p:nvSpPr>
        <p:spPr/>
        <p:txBody>
          <a:bodyPr/>
          <a:lstStyle/>
          <a:p>
            <a:fld id="{511BA537-95EE-4F5E-8D82-576E9AAE8BB5}" type="slidenum">
              <a:rPr lang="en-GB" smtClean="0"/>
              <a:t>43</a:t>
            </a:fld>
            <a:endParaRPr lang="en-GB"/>
          </a:p>
        </p:txBody>
      </p:sp>
    </p:spTree>
    <p:extLst>
      <p:ext uri="{BB962C8B-B14F-4D97-AF65-F5344CB8AC3E}">
        <p14:creationId xmlns:p14="http://schemas.microsoft.com/office/powerpoint/2010/main" val="33188010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A70C3-1797-2091-1500-E4795A2CD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0ABF2-66E7-A0C3-D651-B720254EFE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EED70A-4805-9D45-B544-CAF56DA9995D}"/>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0CABC13B-99BE-B8B4-426B-94A9E6B7C1BA}"/>
              </a:ext>
            </a:extLst>
          </p:cNvPr>
          <p:cNvSpPr>
            <a:spLocks noGrp="1"/>
          </p:cNvSpPr>
          <p:nvPr>
            <p:ph type="sldNum" sz="quarter" idx="5"/>
          </p:nvPr>
        </p:nvSpPr>
        <p:spPr/>
        <p:txBody>
          <a:bodyPr/>
          <a:lstStyle/>
          <a:p>
            <a:fld id="{511BA537-95EE-4F5E-8D82-576E9AAE8BB5}" type="slidenum">
              <a:rPr lang="en-GB" smtClean="0"/>
              <a:t>44</a:t>
            </a:fld>
            <a:endParaRPr lang="en-GB"/>
          </a:p>
        </p:txBody>
      </p:sp>
    </p:spTree>
    <p:extLst>
      <p:ext uri="{BB962C8B-B14F-4D97-AF65-F5344CB8AC3E}">
        <p14:creationId xmlns:p14="http://schemas.microsoft.com/office/powerpoint/2010/main" val="2132614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67B5-1097-2681-9D17-137C0CFD1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3D96-06B0-04C6-A2F2-C7DDE2ED6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6BF7AB-158E-4EB9-C86C-203B3ACD62B1}"/>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64C8B956-A22A-AB57-519F-40BE9D3B30A5}"/>
              </a:ext>
            </a:extLst>
          </p:cNvPr>
          <p:cNvSpPr>
            <a:spLocks noGrp="1"/>
          </p:cNvSpPr>
          <p:nvPr>
            <p:ph type="sldNum" sz="quarter" idx="5"/>
          </p:nvPr>
        </p:nvSpPr>
        <p:spPr/>
        <p:txBody>
          <a:bodyPr/>
          <a:lstStyle/>
          <a:p>
            <a:fld id="{511BA537-95EE-4F5E-8D82-576E9AAE8BB5}" type="slidenum">
              <a:rPr lang="en-GB" smtClean="0"/>
              <a:t>45</a:t>
            </a:fld>
            <a:endParaRPr lang="en-GB"/>
          </a:p>
        </p:txBody>
      </p:sp>
    </p:spTree>
    <p:extLst>
      <p:ext uri="{BB962C8B-B14F-4D97-AF65-F5344CB8AC3E}">
        <p14:creationId xmlns:p14="http://schemas.microsoft.com/office/powerpoint/2010/main" val="2490373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C6DAC-B04A-DF8A-60A5-F1F143BE2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525AA-5C6F-DA43-1CC8-FC583FC84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5BDC4-316E-8780-7D46-612628F13B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D764882-078D-30EC-3D2F-8CE1208B318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571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Explain why waste regulations exist and their role in protecting public health and the environment. Provide examples of materials that require special disposal procedures.</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fld id="{47E894E4-3D81-4369-BB41-803E5E5F1A6C}" type="slidenum">
              <a:rPr lang="en-GB" smtClean="0"/>
              <a:t>47</a:t>
            </a:fld>
            <a:endParaRPr lang="en-GB"/>
          </a:p>
        </p:txBody>
      </p:sp>
    </p:spTree>
    <p:extLst>
      <p:ext uri="{BB962C8B-B14F-4D97-AF65-F5344CB8AC3E}">
        <p14:creationId xmlns:p14="http://schemas.microsoft.com/office/powerpoint/2010/main" val="724856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Walk through each stage of the waste process, using real-world examples (for example, construction site waste sorting and recycling).</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fld id="{47E894E4-3D81-4369-BB41-803E5E5F1A6C}" type="slidenum">
              <a:rPr lang="en-GB" smtClean="0"/>
              <a:t>48</a:t>
            </a:fld>
            <a:endParaRPr lang="en-GB"/>
          </a:p>
        </p:txBody>
      </p:sp>
    </p:spTree>
    <p:extLst>
      <p:ext uri="{BB962C8B-B14F-4D97-AF65-F5344CB8AC3E}">
        <p14:creationId xmlns:p14="http://schemas.microsoft.com/office/powerpoint/2010/main" val="27421570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dirty="0">
                <a:solidFill>
                  <a:srgbClr val="000000"/>
                </a:solidFill>
                <a:effectLst/>
                <a:latin typeface="Aptos" panose="020B0004020202020204" pitchFamily="34" charset="0"/>
              </a:rPr>
              <a:t>Discuss practical waste management strategies that businesses and individuals can implement. Ask learners to suggest ways they manage waste in their workplaces or homes.</a:t>
            </a:r>
            <a:r>
              <a:rPr lang="en-GB" sz="1800" b="0" i="0" dirty="0">
                <a:solidFill>
                  <a:srgbClr val="000000"/>
                </a:solidFill>
                <a:effectLst/>
                <a:latin typeface="Aptos" panose="020B0004020202020204" pitchFamily="34" charset="0"/>
              </a:rPr>
              <a:t>​</a:t>
            </a:r>
            <a:endParaRPr lang="en-GB" i="0" dirty="0"/>
          </a:p>
        </p:txBody>
      </p:sp>
      <p:sp>
        <p:nvSpPr>
          <p:cNvPr id="4" name="Slide Number Placeholder 3"/>
          <p:cNvSpPr>
            <a:spLocks noGrp="1"/>
          </p:cNvSpPr>
          <p:nvPr>
            <p:ph type="sldNum" sz="quarter" idx="5"/>
          </p:nvPr>
        </p:nvSpPr>
        <p:spPr/>
        <p:txBody>
          <a:bodyPr/>
          <a:lstStyle/>
          <a:p>
            <a:fld id="{47E894E4-3D81-4369-BB41-803E5E5F1A6C}" type="slidenum">
              <a:rPr lang="en-GB" smtClean="0"/>
              <a:t>49</a:t>
            </a:fld>
            <a:endParaRPr lang="en-GB"/>
          </a:p>
        </p:txBody>
      </p:sp>
    </p:spTree>
    <p:extLst>
      <p:ext uri="{BB962C8B-B14F-4D97-AF65-F5344CB8AC3E}">
        <p14:creationId xmlns:p14="http://schemas.microsoft.com/office/powerpoint/2010/main" val="3478376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Explain how sustainability and energy efficiency impact everyday life. Ask learners how they reduce energy consumption at home or work.</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fld id="{4B8C7A5A-1E92-46C8-A5E8-977E99870E18}" type="slidenum">
              <a:rPr lang="en-GB" smtClean="0"/>
              <a:t>5</a:t>
            </a:fld>
            <a:endParaRPr lang="en-GB"/>
          </a:p>
        </p:txBody>
      </p:sp>
    </p:spTree>
    <p:extLst>
      <p:ext uri="{BB962C8B-B14F-4D97-AF65-F5344CB8AC3E}">
        <p14:creationId xmlns:p14="http://schemas.microsoft.com/office/powerpoint/2010/main" val="4118742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Highlight how effective waste management can reduce costs, improve company reputation and benefit the environment. Encourage learners to think about long-term sustainability benefits.</a:t>
            </a:r>
            <a:r>
              <a:rPr lang="en-GB" b="0" i="0" dirty="0">
                <a:solidFill>
                  <a:srgbClr val="000000"/>
                </a:solidFill>
                <a:effectLst/>
                <a:latin typeface="Aptos" panose="020B0004020202020204" pitchFamily="34" charset="0"/>
              </a:rPr>
              <a:t>​</a:t>
            </a:r>
            <a:endParaRPr lang="en-GB" dirty="0"/>
          </a:p>
        </p:txBody>
      </p:sp>
      <p:sp>
        <p:nvSpPr>
          <p:cNvPr id="4" name="Slide Number Placeholder 3"/>
          <p:cNvSpPr>
            <a:spLocks noGrp="1"/>
          </p:cNvSpPr>
          <p:nvPr>
            <p:ph type="sldNum" sz="quarter" idx="5"/>
          </p:nvPr>
        </p:nvSpPr>
        <p:spPr/>
        <p:txBody>
          <a:bodyPr/>
          <a:lstStyle/>
          <a:p>
            <a:fld id="{10BC5EF2-2959-4DAE-86E9-85434871B762}" type="slidenum">
              <a:rPr lang="en-GB" smtClean="0"/>
              <a:t>50</a:t>
            </a:fld>
            <a:endParaRPr lang="en-GB"/>
          </a:p>
        </p:txBody>
      </p:sp>
    </p:spTree>
    <p:extLst>
      <p:ext uri="{BB962C8B-B14F-4D97-AF65-F5344CB8AC3E}">
        <p14:creationId xmlns:p14="http://schemas.microsoft.com/office/powerpoint/2010/main" val="4547911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28207-FE12-F752-E054-836B2C689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252B7-2814-3E0C-098D-3F3F2AA29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9A8B2-1FF8-7C04-B005-425310A93A69}"/>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Use case studies of businesses that failed to manage waste properly and faced legal and financial repercussions. Ask learners what steps could have been taken to prevent these consequences.</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96B56055-146B-F9A0-7D60-10D5BD2D9760}"/>
              </a:ext>
            </a:extLst>
          </p:cNvPr>
          <p:cNvSpPr>
            <a:spLocks noGrp="1"/>
          </p:cNvSpPr>
          <p:nvPr>
            <p:ph type="sldNum" sz="quarter" idx="5"/>
          </p:nvPr>
        </p:nvSpPr>
        <p:spPr/>
        <p:txBody>
          <a:bodyPr/>
          <a:lstStyle/>
          <a:p>
            <a:fld id="{10BC5EF2-2959-4DAE-86E9-85434871B762}" type="slidenum">
              <a:rPr lang="en-GB" smtClean="0"/>
              <a:t>51</a:t>
            </a:fld>
            <a:endParaRPr lang="en-GB"/>
          </a:p>
        </p:txBody>
      </p:sp>
    </p:spTree>
    <p:extLst>
      <p:ext uri="{BB962C8B-B14F-4D97-AF65-F5344CB8AC3E}">
        <p14:creationId xmlns:p14="http://schemas.microsoft.com/office/powerpoint/2010/main" val="602816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DEB61-67C7-F580-6C69-665656096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46077-DA63-E0E4-5AB0-C6EF72FD4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DAD17-5D6D-4F3E-63EE-27DFDCA70BB5}"/>
              </a:ext>
            </a:extLst>
          </p:cNvPr>
          <p:cNvSpPr>
            <a:spLocks noGrp="1"/>
          </p:cNvSpPr>
          <p:nvPr>
            <p:ph type="body" idx="1"/>
          </p:nvPr>
        </p:nvSpPr>
        <p:spPr/>
        <p:txBody>
          <a:bodyPr/>
          <a:lstStyle/>
          <a:p>
            <a:r>
              <a:rPr lang="en-GB" b="1" dirty="0"/>
              <a:t>Class exercise: How much do you know?</a:t>
            </a:r>
          </a:p>
          <a:p>
            <a:r>
              <a:rPr lang="en-GB" b="0" dirty="0"/>
              <a:t>The correct answer is C.</a:t>
            </a:r>
          </a:p>
        </p:txBody>
      </p:sp>
      <p:sp>
        <p:nvSpPr>
          <p:cNvPr id="4" name="Slide Number Placeholder 3">
            <a:extLst>
              <a:ext uri="{FF2B5EF4-FFF2-40B4-BE49-F238E27FC236}">
                <a16:creationId xmlns:a16="http://schemas.microsoft.com/office/drawing/2014/main" id="{84020AE2-F86A-66CD-84B5-0A3CA6EA8C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109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4409C-8831-CF7E-AC8B-DF4C94DDF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ED23-ADE9-618F-E5EE-D0F43535F4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3B733-BF37-4A42-D7CA-F196437D55FA}"/>
              </a:ext>
            </a:extLst>
          </p:cNvPr>
          <p:cNvSpPr>
            <a:spLocks noGrp="1"/>
          </p:cNvSpPr>
          <p:nvPr>
            <p:ph type="body" idx="1"/>
          </p:nvPr>
        </p:nvSpPr>
        <p:spPr/>
        <p:txBody>
          <a:bodyPr/>
          <a:lstStyle/>
          <a:p>
            <a:r>
              <a:rPr lang="en-GB" b="1" dirty="0"/>
              <a:t>Class exercise: How much do you know?</a:t>
            </a:r>
          </a:p>
          <a:p>
            <a:r>
              <a:rPr lang="en-GB" b="0" dirty="0"/>
              <a:t>The correct answer is B.</a:t>
            </a:r>
          </a:p>
          <a:p>
            <a:endParaRPr lang="en-GB" dirty="0"/>
          </a:p>
        </p:txBody>
      </p:sp>
      <p:sp>
        <p:nvSpPr>
          <p:cNvPr id="4" name="Slide Number Placeholder 3">
            <a:extLst>
              <a:ext uri="{FF2B5EF4-FFF2-40B4-BE49-F238E27FC236}">
                <a16:creationId xmlns:a16="http://schemas.microsoft.com/office/drawing/2014/main" id="{6A09AAF7-AB78-51C4-F739-7CE6D3E02E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8107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DB334-3D51-CF47-4D7E-57D3336AA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2A556-B5A8-E7DF-DA15-021816B6AB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263FA-25FB-97C3-5BFB-E8AF9578A953}"/>
              </a:ext>
            </a:extLst>
          </p:cNvPr>
          <p:cNvSpPr>
            <a:spLocks noGrp="1"/>
          </p:cNvSpPr>
          <p:nvPr>
            <p:ph type="body" idx="1"/>
          </p:nvPr>
        </p:nvSpPr>
        <p:spPr/>
        <p:txBody>
          <a:bodyPr/>
          <a:lstStyle/>
          <a:p>
            <a:r>
              <a:rPr lang="en-GB" b="1" dirty="0"/>
              <a:t>Class exercise: How much do you know?</a:t>
            </a:r>
          </a:p>
          <a:p>
            <a:r>
              <a:rPr lang="en-GB" b="0" dirty="0"/>
              <a:t>The correct answer is A.</a:t>
            </a:r>
          </a:p>
          <a:p>
            <a:endParaRPr lang="en-GB" dirty="0"/>
          </a:p>
        </p:txBody>
      </p:sp>
      <p:sp>
        <p:nvSpPr>
          <p:cNvPr id="4" name="Slide Number Placeholder 3">
            <a:extLst>
              <a:ext uri="{FF2B5EF4-FFF2-40B4-BE49-F238E27FC236}">
                <a16:creationId xmlns:a16="http://schemas.microsoft.com/office/drawing/2014/main" id="{EA44B3B0-3857-5DC7-68A4-B637F5356A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BA537-95EE-4F5E-8D82-576E9AAE8BB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7553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9B3E6-CF37-65DB-F37A-6AB86AC6DC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301CAF-CEFA-AC80-1EFF-833CB1845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AE1F5-A71B-986A-92C4-4EC169B892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289AF4B-D683-E9BE-A406-86694B5BD6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2E636D-FFBC-4E43-AD87-AB0619E95754}" type="slidenum">
              <a:rPr kumimoji="0" lang="en-GB" sz="1200" b="0" i="0" u="none" strike="noStrike" kern="1200" cap="none" spc="0" normalizeH="0" baseline="0" noProof="0" smtClean="0">
                <a:ln>
                  <a:noFill/>
                </a:ln>
                <a:solidFill>
                  <a:srgbClr val="000000"/>
                </a:solidFill>
                <a:effectLst/>
                <a:uLnTx/>
                <a:uFillTx/>
                <a:latin typeface="Times New Roman" pitchFamily="18" charset="0"/>
                <a:ea typeface="ＭＳ Ｐゴシック"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Arial" pitchFamily="34" charset="0"/>
            </a:endParaRPr>
          </a:p>
        </p:txBody>
      </p:sp>
    </p:spTree>
    <p:extLst>
      <p:ext uri="{BB962C8B-B14F-4D97-AF65-F5344CB8AC3E}">
        <p14:creationId xmlns:p14="http://schemas.microsoft.com/office/powerpoint/2010/main" val="375239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B56FE-AEAF-8144-7383-0EDC985DE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CF75C-B03E-05A4-864B-B3670FC90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0A8E09-BCEC-C829-9971-BE581A158C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Aptos" panose="020B0004020202020204" pitchFamily="34" charset="0"/>
              </a:rPr>
              <a:t>Explain how sustainability and energy efficiency impact everyday life. Ask learners how they reduce energy consumption at home or work.</a:t>
            </a:r>
            <a:r>
              <a:rPr lang="en-GB" b="0" i="0" dirty="0">
                <a:solidFill>
                  <a:srgbClr val="000000"/>
                </a:solidFill>
                <a:effectLst/>
                <a:latin typeface="Aptos" panose="020B0004020202020204" pitchFamily="34" charset="0"/>
              </a:rPr>
              <a:t>​</a:t>
            </a:r>
            <a:endParaRPr lang="en-GB" dirty="0"/>
          </a:p>
          <a:p>
            <a:endParaRPr lang="en-GB" dirty="0"/>
          </a:p>
        </p:txBody>
      </p:sp>
      <p:sp>
        <p:nvSpPr>
          <p:cNvPr id="4" name="Slide Number Placeholder 3">
            <a:extLst>
              <a:ext uri="{FF2B5EF4-FFF2-40B4-BE49-F238E27FC236}">
                <a16:creationId xmlns:a16="http://schemas.microsoft.com/office/drawing/2014/main" id="{1136B609-69F8-55D6-C032-ED78D1547FEE}"/>
              </a:ext>
            </a:extLst>
          </p:cNvPr>
          <p:cNvSpPr>
            <a:spLocks noGrp="1"/>
          </p:cNvSpPr>
          <p:nvPr>
            <p:ph type="sldNum" sz="quarter" idx="5"/>
          </p:nvPr>
        </p:nvSpPr>
        <p:spPr/>
        <p:txBody>
          <a:bodyPr/>
          <a:lstStyle/>
          <a:p>
            <a:fld id="{4B8C7A5A-1E92-46C8-A5E8-977E99870E18}" type="slidenum">
              <a:rPr lang="en-GB" smtClean="0"/>
              <a:t>6</a:t>
            </a:fld>
            <a:endParaRPr lang="en-GB"/>
          </a:p>
        </p:txBody>
      </p:sp>
    </p:spTree>
    <p:extLst>
      <p:ext uri="{BB962C8B-B14F-4D97-AF65-F5344CB8AC3E}">
        <p14:creationId xmlns:p14="http://schemas.microsoft.com/office/powerpoint/2010/main" val="234568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Class question: What is retrofit?</a:t>
            </a:r>
          </a:p>
          <a:p>
            <a:r>
              <a:rPr lang="en-GB" b="0" dirty="0"/>
              <a:t>Possible answers:</a:t>
            </a:r>
          </a:p>
          <a:p>
            <a:pPr marL="172800" indent="-172800">
              <a:buFont typeface="Arial" panose="020B0604020202020204" pitchFamily="34" charset="0"/>
              <a:buChar char="•"/>
            </a:pPr>
            <a:r>
              <a:rPr lang="en-GB" sz="1200" b="0" dirty="0">
                <a:solidFill>
                  <a:schemeClr val="bg1"/>
                </a:solidFill>
                <a:latin typeface="Arial"/>
                <a:cs typeface="Arial"/>
              </a:rPr>
              <a:t>retrofit involves upgrading buildings – both homes and commercial spaces</a:t>
            </a:r>
          </a:p>
          <a:p>
            <a:pPr marL="172800" indent="-172800">
              <a:buFont typeface="Arial" panose="020B0604020202020204" pitchFamily="34" charset="0"/>
              <a:buChar char="•"/>
            </a:pPr>
            <a:r>
              <a:rPr lang="en-GB" sz="1200" b="0" dirty="0">
                <a:solidFill>
                  <a:schemeClr val="bg1"/>
                </a:solidFill>
                <a:latin typeface="Arial"/>
                <a:cs typeface="Arial"/>
              </a:rPr>
              <a:t>aims to improve energy efficiency</a:t>
            </a:r>
          </a:p>
          <a:p>
            <a:pPr marL="172800" indent="-172800">
              <a:buFont typeface="Arial" panose="020B0604020202020204" pitchFamily="34" charset="0"/>
              <a:buChar char="•"/>
            </a:pPr>
            <a:r>
              <a:rPr lang="en-GB" sz="1200" b="0" dirty="0">
                <a:solidFill>
                  <a:schemeClr val="bg1"/>
                </a:solidFill>
                <a:latin typeface="Arial"/>
                <a:cs typeface="Arial"/>
              </a:rPr>
              <a:t>helps reduce carbon emissions</a:t>
            </a:r>
          </a:p>
          <a:p>
            <a:pPr marL="172800" indent="-172800">
              <a:buFont typeface="Arial" panose="020B0604020202020204" pitchFamily="34" charset="0"/>
              <a:buChar char="•"/>
            </a:pPr>
            <a:r>
              <a:rPr lang="en-GB" sz="1200" b="0" dirty="0">
                <a:solidFill>
                  <a:schemeClr val="bg1"/>
                </a:solidFill>
                <a:latin typeface="Arial"/>
                <a:cs typeface="Arial"/>
              </a:rPr>
              <a:t>lowers energy costs</a:t>
            </a:r>
          </a:p>
          <a:p>
            <a:pPr marL="172800" indent="-172800">
              <a:buFont typeface="Arial" panose="020B0604020202020204" pitchFamily="34" charset="0"/>
              <a:buChar char="•"/>
            </a:pPr>
            <a:r>
              <a:rPr lang="en-GB" sz="1200" b="0" dirty="0">
                <a:solidFill>
                  <a:schemeClr val="bg1"/>
                </a:solidFill>
                <a:latin typeface="Arial"/>
                <a:cs typeface="Arial"/>
              </a:rPr>
              <a:t>supports PAS 2035</a:t>
            </a:r>
          </a:p>
          <a:p>
            <a:endParaRPr lang="en-GB" b="1" dirty="0"/>
          </a:p>
          <a:p>
            <a:endParaRPr lang="en-GB" b="1" dirty="0"/>
          </a:p>
        </p:txBody>
      </p:sp>
      <p:sp>
        <p:nvSpPr>
          <p:cNvPr id="4" name="Slide Number Placeholder 3"/>
          <p:cNvSpPr>
            <a:spLocks noGrp="1"/>
          </p:cNvSpPr>
          <p:nvPr>
            <p:ph type="sldNum" sz="quarter" idx="5"/>
          </p:nvPr>
        </p:nvSpPr>
        <p:spPr/>
        <p:txBody>
          <a:bodyPr/>
          <a:lstStyle/>
          <a:p>
            <a:fld id="{4B8C7A5A-1E92-46C8-A5E8-977E99870E18}" type="slidenum">
              <a:rPr lang="en-GB" smtClean="0"/>
              <a:t>7</a:t>
            </a:fld>
            <a:endParaRPr lang="en-GB"/>
          </a:p>
        </p:txBody>
      </p:sp>
    </p:spTree>
    <p:extLst>
      <p:ext uri="{BB962C8B-B14F-4D97-AF65-F5344CB8AC3E}">
        <p14:creationId xmlns:p14="http://schemas.microsoft.com/office/powerpoint/2010/main" val="262913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18A95-4384-BE28-07B6-42C040C3C7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92BA3-3AED-0750-0FAC-C9638292D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58C005-B3E7-1B89-981E-097E28C42A4D}"/>
              </a:ext>
            </a:extLst>
          </p:cNvPr>
          <p:cNvSpPr>
            <a:spLocks noGrp="1"/>
          </p:cNvSpPr>
          <p:nvPr>
            <p:ph type="body" idx="1"/>
          </p:nvPr>
        </p:nvSpPr>
        <p:spPr/>
        <p:txBody>
          <a:bodyPr/>
          <a:lstStyle/>
          <a:p>
            <a:pPr algn="l" rtl="0" fontAlgn="base">
              <a:buNone/>
            </a:pPr>
            <a:r>
              <a:rPr lang="en-GB" b="1" i="0" u="none" strike="noStrike" dirty="0">
                <a:solidFill>
                  <a:srgbClr val="000000"/>
                </a:solidFill>
                <a:effectLst/>
                <a:latin typeface="Aptos" panose="020B0004020202020204" pitchFamily="34" charset="0"/>
              </a:rPr>
              <a:t>Class question: What is retrofit?</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Aptos" panose="020B0004020202020204" pitchFamily="34" charset="0"/>
              </a:rPr>
              <a:t>Show real-world examples of domestic and commercial retrofit projects, highlighting their impact on energy bills and CO₂ reduction.</a:t>
            </a:r>
            <a:r>
              <a:rPr lang="en-US" b="0" i="0" dirty="0">
                <a:solidFill>
                  <a:srgbClr val="444444"/>
                </a:solidFill>
                <a:effectLst/>
                <a:latin typeface="Aptos" panose="020B0004020202020204" pitchFamily="34" charset="0"/>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4C60559-4B94-BB4B-63B4-E78C12ED76A0}"/>
              </a:ext>
            </a:extLst>
          </p:cNvPr>
          <p:cNvSpPr>
            <a:spLocks noGrp="1"/>
          </p:cNvSpPr>
          <p:nvPr>
            <p:ph type="sldNum" sz="quarter" idx="5"/>
          </p:nvPr>
        </p:nvSpPr>
        <p:spPr/>
        <p:txBody>
          <a:bodyPr/>
          <a:lstStyle/>
          <a:p>
            <a:fld id="{4B8C7A5A-1E92-46C8-A5E8-977E99870E18}" type="slidenum">
              <a:rPr lang="en-GB" smtClean="0"/>
              <a:t>8</a:t>
            </a:fld>
            <a:endParaRPr lang="en-GB"/>
          </a:p>
        </p:txBody>
      </p:sp>
    </p:spTree>
    <p:extLst>
      <p:ext uri="{BB962C8B-B14F-4D97-AF65-F5344CB8AC3E}">
        <p14:creationId xmlns:p14="http://schemas.microsoft.com/office/powerpoint/2010/main" val="91955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DDD-85F1-2A46-3390-E825CEB58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E17E4-6AD9-029C-BB7C-4F1F7FEE4A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43C02-E39F-8DCE-B281-149219BD7CA1}"/>
              </a:ext>
            </a:extLst>
          </p:cNvPr>
          <p:cNvSpPr>
            <a:spLocks noGrp="1"/>
          </p:cNvSpPr>
          <p:nvPr>
            <p:ph type="body" idx="1"/>
          </p:nvPr>
        </p:nvSpPr>
        <p:spPr/>
        <p:txBody>
          <a:bodyPr/>
          <a:lstStyle/>
          <a:p>
            <a:r>
              <a:rPr lang="en-GB" b="0" i="0" u="none" strike="noStrike" dirty="0">
                <a:solidFill>
                  <a:srgbClr val="000000"/>
                </a:solidFill>
                <a:effectLst/>
                <a:latin typeface="Aptos" panose="020B0004020202020204" pitchFamily="34" charset="0"/>
              </a:rPr>
              <a:t>Discuss the range of trades involved in retrofit projects. Ask learners to identify which professions they are familiar with or aspire to work in.</a:t>
            </a:r>
            <a:r>
              <a:rPr lang="en-GB" b="0" i="0" dirty="0">
                <a:solidFill>
                  <a:srgbClr val="000000"/>
                </a:solidFill>
                <a:effectLst/>
                <a:latin typeface="Aptos" panose="020B0004020202020204" pitchFamily="34" charset="0"/>
              </a:rPr>
              <a:t>​</a:t>
            </a:r>
            <a:endParaRPr lang="en-GB" dirty="0"/>
          </a:p>
        </p:txBody>
      </p:sp>
      <p:sp>
        <p:nvSpPr>
          <p:cNvPr id="4" name="Slide Number Placeholder 3">
            <a:extLst>
              <a:ext uri="{FF2B5EF4-FFF2-40B4-BE49-F238E27FC236}">
                <a16:creationId xmlns:a16="http://schemas.microsoft.com/office/drawing/2014/main" id="{6B3FF6F0-4BB1-3453-A3F0-9A4F891DA42E}"/>
              </a:ext>
            </a:extLst>
          </p:cNvPr>
          <p:cNvSpPr>
            <a:spLocks noGrp="1"/>
          </p:cNvSpPr>
          <p:nvPr>
            <p:ph type="sldNum" sz="quarter" idx="5"/>
          </p:nvPr>
        </p:nvSpPr>
        <p:spPr/>
        <p:txBody>
          <a:bodyPr/>
          <a:lstStyle/>
          <a:p>
            <a:fld id="{4B8C7A5A-1E92-46C8-A5E8-977E99870E18}" type="slidenum">
              <a:rPr lang="en-GB" smtClean="0"/>
              <a:t>9</a:t>
            </a:fld>
            <a:endParaRPr lang="en-GB"/>
          </a:p>
        </p:txBody>
      </p:sp>
    </p:spTree>
    <p:extLst>
      <p:ext uri="{BB962C8B-B14F-4D97-AF65-F5344CB8AC3E}">
        <p14:creationId xmlns:p14="http://schemas.microsoft.com/office/powerpoint/2010/main" val="152198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6EBB-FBDF-0EA4-321F-631DE0781E71}"/>
              </a:ext>
            </a:extLst>
          </p:cNvPr>
          <p:cNvSpPr>
            <a:spLocks noGrp="1"/>
          </p:cNvSpPr>
          <p:nvPr>
            <p:ph type="title"/>
          </p:nvPr>
        </p:nvSpPr>
        <p:spPr/>
        <p:txBody>
          <a:bodyPr/>
          <a:lstStyle>
            <a:lvl1pPr algn="l">
              <a:defRPr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372ECE-94A2-52A1-E8C5-47597F2A92DA}"/>
              </a:ext>
            </a:extLst>
          </p:cNvPr>
          <p:cNvSpPr>
            <a:spLocks noGrp="1"/>
          </p:cNvSpPr>
          <p:nvPr>
            <p:ph idx="1"/>
          </p:nvPr>
        </p:nvSpPr>
        <p:spPr/>
        <p:txBody>
          <a:bodyPr>
            <a:normAutofit/>
          </a:bodyPr>
          <a:lstStyle>
            <a:lvl1pPr>
              <a:defRPr sz="22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C75A66ED-7CCE-F556-F9E0-D9D80E320431}"/>
              </a:ext>
            </a:extLst>
          </p:cNvPr>
          <p:cNvSpPr>
            <a:spLocks noGrp="1"/>
          </p:cNvSpPr>
          <p:nvPr>
            <p:ph type="sldNum" sz="quarter" idx="10"/>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519286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7793-B409-15AF-B40D-8C6741A584DE}"/>
              </a:ext>
            </a:extLst>
          </p:cNvPr>
          <p:cNvSpPr>
            <a:spLocks noGrp="1"/>
          </p:cNvSpPr>
          <p:nvPr>
            <p:ph type="dt" sz="half" idx="10"/>
          </p:nvPr>
        </p:nvSpPr>
        <p:spPr>
          <a:xfrm>
            <a:off x="838200" y="6356350"/>
            <a:ext cx="2743200" cy="365125"/>
          </a:xfrm>
          <a:prstGeom prst="rect">
            <a:avLst/>
          </a:prstGeom>
        </p:spPr>
        <p:txBody>
          <a:bodyPr/>
          <a:lstStyle/>
          <a:p>
            <a:fld id="{126895CF-B689-436A-8742-DB10F2424E70}" type="datetimeFigureOut">
              <a:rPr lang="en-GB" smtClean="0"/>
              <a:t>11/04/2025</a:t>
            </a:fld>
            <a:endParaRPr lang="en-GB"/>
          </a:p>
        </p:txBody>
      </p:sp>
      <p:sp>
        <p:nvSpPr>
          <p:cNvPr id="3" name="Footer Placeholder 2">
            <a:extLst>
              <a:ext uri="{FF2B5EF4-FFF2-40B4-BE49-F238E27FC236}">
                <a16:creationId xmlns:a16="http://schemas.microsoft.com/office/drawing/2014/main" id="{C370DBFF-D5DB-044D-1529-B306E87C1B9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6AC7005-15F3-3717-2797-25DC6328F03B}"/>
              </a:ext>
            </a:extLst>
          </p:cNvPr>
          <p:cNvSpPr>
            <a:spLocks noGrp="1"/>
          </p:cNvSpPr>
          <p:nvPr>
            <p:ph type="sldNum" sz="quarter" idx="12"/>
          </p:nvPr>
        </p:nvSpPr>
        <p:spPr/>
        <p:txBody>
          <a:bodyPr/>
          <a:lstStyle/>
          <a:p>
            <a:fld id="{7ACB1920-A896-41DC-AF3A-2CE65C1F9E82}" type="slidenum">
              <a:rPr lang="en-GB" smtClean="0"/>
              <a:t>‹#›</a:t>
            </a:fld>
            <a:endParaRPr lang="en-GB"/>
          </a:p>
        </p:txBody>
      </p:sp>
    </p:spTree>
    <p:extLst>
      <p:ext uri="{BB962C8B-B14F-4D97-AF65-F5344CB8AC3E}">
        <p14:creationId xmlns:p14="http://schemas.microsoft.com/office/powerpoint/2010/main" val="26314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79776" y="-25650"/>
            <a:ext cx="7776864" cy="934370"/>
          </a:xfrm>
          <a:prstGeom prst="rect">
            <a:avLst/>
          </a:prstGeom>
        </p:spPr>
        <p:txBody>
          <a:bodyPr anchor="ctr"/>
          <a:lstStyle>
            <a:lvl1pPr algn="r">
              <a:defRPr sz="3200" b="1">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28705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8E25EF8-F571-4727-95ED-E9ACDBD0FECC}" type="datetimeFigureOut">
              <a:rPr lang="en-GB">
                <a:solidFill>
                  <a:prstClr val="black"/>
                </a:solidFill>
              </a:rPr>
              <a:pPr/>
              <a:t>11/04/2025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E65B27A-070F-4055-AAD4-4B7ABD2EAEC2}"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1474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 Target="../slides/slide3.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9DFA5-4ED3-DA1F-CB50-0CC71C5F4781}"/>
              </a:ext>
            </a:extLst>
          </p:cNvPr>
          <p:cNvSpPr>
            <a:spLocks noGrp="1"/>
          </p:cNvSpPr>
          <p:nvPr>
            <p:ph type="title"/>
          </p:nvPr>
        </p:nvSpPr>
        <p:spPr>
          <a:xfrm>
            <a:off x="838200" y="365126"/>
            <a:ext cx="10515600" cy="92298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7A71E-8FEC-F216-90C0-FFB19796EA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60A7754-CEC5-6206-A78C-B8B1CDE5B4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B1920-A896-41DC-AF3A-2CE65C1F9E82}" type="slidenum">
              <a:rPr lang="en-GB" smtClean="0"/>
              <a:t>‹#›</a:t>
            </a:fld>
            <a:endParaRPr lang="en-GB"/>
          </a:p>
        </p:txBody>
      </p:sp>
      <p:sp>
        <p:nvSpPr>
          <p:cNvPr id="7" name="Rectangle 6">
            <a:extLst>
              <a:ext uri="{FF2B5EF4-FFF2-40B4-BE49-F238E27FC236}">
                <a16:creationId xmlns:a16="http://schemas.microsoft.com/office/drawing/2014/main" id="{12A5901A-EFC5-3957-82C2-6F3B9A08A073}"/>
              </a:ext>
            </a:extLst>
          </p:cNvPr>
          <p:cNvSpPr/>
          <p:nvPr userDrawn="1"/>
        </p:nvSpPr>
        <p:spPr>
          <a:xfrm>
            <a:off x="-177579" y="6145214"/>
            <a:ext cx="12547158" cy="9311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E8C8C054-9A74-74CD-2165-4C8C577687DA}"/>
              </a:ext>
            </a:extLst>
          </p:cNvPr>
          <p:cNvGrpSpPr/>
          <p:nvPr userDrawn="1"/>
        </p:nvGrpSpPr>
        <p:grpSpPr>
          <a:xfrm>
            <a:off x="5658939" y="6358776"/>
            <a:ext cx="259230" cy="259230"/>
            <a:chOff x="5658939" y="6358776"/>
            <a:chExt cx="259230" cy="259230"/>
          </a:xfrm>
        </p:grpSpPr>
        <p:sp>
          <p:nvSpPr>
            <p:cNvPr id="14" name="Rounded Rectangle 38">
              <a:hlinkClick r:id="" action="ppaction://hlinkshowjump?jump=previousslide"/>
              <a:extLst>
                <a:ext uri="{FF2B5EF4-FFF2-40B4-BE49-F238E27FC236}">
                  <a16:creationId xmlns:a16="http://schemas.microsoft.com/office/drawing/2014/main" id="{267D587B-FC85-0B6A-0585-DE806D2D945D}"/>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18" descr="End with solid fill">
              <a:hlinkClick r:id="" action="ppaction://hlinkshowjump?jump=previousslide"/>
              <a:extLst>
                <a:ext uri="{FF2B5EF4-FFF2-40B4-BE49-F238E27FC236}">
                  <a16:creationId xmlns:a16="http://schemas.microsoft.com/office/drawing/2014/main" id="{433D16ED-BDAE-400E-96EF-718EE56804C7}"/>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6" name="Rounded Rectangle 40">
            <a:hlinkClick r:id="rId6" action="ppaction://hlinksldjump"/>
            <a:extLst>
              <a:ext uri="{FF2B5EF4-FFF2-40B4-BE49-F238E27FC236}">
                <a16:creationId xmlns:a16="http://schemas.microsoft.com/office/drawing/2014/main" id="{F7450E2B-D218-FCBE-843C-25A43426E157}"/>
              </a:ext>
            </a:extLst>
          </p:cNvPr>
          <p:cNvSpPr/>
          <p:nvPr userDrawn="1"/>
        </p:nvSpPr>
        <p:spPr>
          <a:xfrm>
            <a:off x="5961134"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624A1926-ED55-1CBC-52D0-AF18D16772E4}"/>
              </a:ext>
            </a:extLst>
          </p:cNvPr>
          <p:cNvGrpSpPr/>
          <p:nvPr userDrawn="1"/>
        </p:nvGrpSpPr>
        <p:grpSpPr>
          <a:xfrm>
            <a:off x="6266606" y="6359672"/>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BB801513-3BEB-280F-E4EE-D0388D8361AF}"/>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95384A4D-C6A6-746E-549E-A04F9F10CC92}"/>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10" name="Graphic 9" descr="Home with solid fill">
            <a:hlinkClick r:id="" action="ppaction://noaction"/>
            <a:extLst>
              <a:ext uri="{FF2B5EF4-FFF2-40B4-BE49-F238E27FC236}">
                <a16:creationId xmlns:a16="http://schemas.microsoft.com/office/drawing/2014/main" id="{EB29C7B1-2E8E-A922-B547-565AB3721C7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78666" y="6360596"/>
            <a:ext cx="239965" cy="239966"/>
          </a:xfrm>
          <a:prstGeom prst="rect">
            <a:avLst/>
          </a:prstGeom>
        </p:spPr>
      </p:pic>
      <p:sp>
        <p:nvSpPr>
          <p:cNvPr id="17" name="Slide Number Placeholder 5">
            <a:extLst>
              <a:ext uri="{FF2B5EF4-FFF2-40B4-BE49-F238E27FC236}">
                <a16:creationId xmlns:a16="http://schemas.microsoft.com/office/drawing/2014/main" id="{BFB6BFB5-0AA3-03CD-B51C-3FF4D778CC04}"/>
              </a:ext>
            </a:extLst>
          </p:cNvPr>
          <p:cNvSpPr txBox="1">
            <a:spLocks/>
          </p:cNvSpPr>
          <p:nvPr userDrawn="1"/>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a:t>
            </a:fld>
            <a:endParaRPr lang="en-GB" sz="160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C56B5448-0AAA-4B27-E4BD-97CC780C916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00819" y="6201743"/>
            <a:ext cx="4002762" cy="403083"/>
          </a:xfrm>
          <a:prstGeom prst="rect">
            <a:avLst/>
          </a:prstGeom>
        </p:spPr>
      </p:pic>
    </p:spTree>
    <p:extLst>
      <p:ext uri="{BB962C8B-B14F-4D97-AF65-F5344CB8AC3E}">
        <p14:creationId xmlns:p14="http://schemas.microsoft.com/office/powerpoint/2010/main" val="4103206794"/>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80" r:id="rId3"/>
    <p:sldLayoutId id="2147483681" r:id="rId4"/>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11.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338C85-281B-AE4A-4474-B8DB0CEA0629}"/>
              </a:ext>
            </a:extLst>
          </p:cNvPr>
          <p:cNvSpPr/>
          <p:nvPr/>
        </p:nvSpPr>
        <p:spPr>
          <a:xfrm rot="20974055">
            <a:off x="-6589992" y="201305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32B012AD-B7B8-5116-2A08-0FF494F73B01}"/>
              </a:ext>
            </a:extLst>
          </p:cNvPr>
          <p:cNvSpPr/>
          <p:nvPr/>
        </p:nvSpPr>
        <p:spPr>
          <a:xfrm rot="740510" flipH="1">
            <a:off x="-1878564" y="2879096"/>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53CB3EEA-DAD9-FBB9-24E1-62E20391FFFE}"/>
              </a:ext>
            </a:extLst>
          </p:cNvPr>
          <p:cNvSpPr/>
          <p:nvPr/>
        </p:nvSpPr>
        <p:spPr>
          <a:xfrm flipH="1">
            <a:off x="-715347" y="3154884"/>
            <a:ext cx="15949126"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4E0684F2-B8F8-4957-1B20-AED41C684249}"/>
              </a:ext>
            </a:extLst>
          </p:cNvPr>
          <p:cNvSpPr txBox="1"/>
          <p:nvPr/>
        </p:nvSpPr>
        <p:spPr>
          <a:xfrm>
            <a:off x="258248" y="5155021"/>
            <a:ext cx="1878564" cy="276999"/>
          </a:xfrm>
          <a:prstGeom prst="rect">
            <a:avLst/>
          </a:prstGeom>
          <a:solidFill>
            <a:schemeClr val="tx1"/>
          </a:solidFill>
          <a:ln>
            <a:noFill/>
          </a:ln>
        </p:spPr>
        <p:txBody>
          <a:bodyPr wrap="square" rtlCol="0">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rial" panose="020B0604020202020204" pitchFamily="34" charset="0"/>
              </a:rPr>
              <a:t>V1 April 2025</a:t>
            </a:r>
          </a:p>
        </p:txBody>
      </p:sp>
      <p:grpSp>
        <p:nvGrpSpPr>
          <p:cNvPr id="7" name="Group 6">
            <a:extLst>
              <a:ext uri="{FF2B5EF4-FFF2-40B4-BE49-F238E27FC236}">
                <a16:creationId xmlns:a16="http://schemas.microsoft.com/office/drawing/2014/main" id="{F633C842-9418-2E71-FCDE-0AE909CB6D19}"/>
              </a:ext>
            </a:extLst>
          </p:cNvPr>
          <p:cNvGrpSpPr/>
          <p:nvPr/>
        </p:nvGrpSpPr>
        <p:grpSpPr>
          <a:xfrm>
            <a:off x="-1026367" y="5480268"/>
            <a:ext cx="8195806" cy="1055835"/>
            <a:chOff x="-1026367" y="5079039"/>
            <a:chExt cx="8195806" cy="1055835"/>
          </a:xfrm>
        </p:grpSpPr>
        <p:sp>
          <p:nvSpPr>
            <p:cNvPr id="13" name="Rectangle 12">
              <a:extLst>
                <a:ext uri="{FF2B5EF4-FFF2-40B4-BE49-F238E27FC236}">
                  <a16:creationId xmlns:a16="http://schemas.microsoft.com/office/drawing/2014/main" id="{05FAE4E1-02AD-0D41-7E19-52963FCCA0F4}"/>
                </a:ext>
              </a:extLst>
            </p:cNvPr>
            <p:cNvSpPr/>
            <p:nvPr/>
          </p:nvSpPr>
          <p:spPr>
            <a:xfrm>
              <a:off x="237932" y="5640190"/>
              <a:ext cx="5407574" cy="215444"/>
            </a:xfrm>
            <a:prstGeom prst="rect">
              <a:avLst/>
            </a:prstGeom>
          </p:spPr>
          <p:txBody>
            <a:bodyPr wrap="square">
              <a:spAutoFit/>
            </a:bodyPr>
            <a:lstStyle/>
            <a:p>
              <a:r>
                <a:rPr lang="en-GB" sz="800" b="1">
                  <a:solidFill>
                    <a:schemeClr val="bg1">
                      <a:lumMod val="65000"/>
                    </a:schemeClr>
                  </a:solidFill>
                  <a:latin typeface="Arial" panose="020B0604020202020204" pitchFamily="34" charset="0"/>
                  <a:cs typeface="Arial" panose="020B0604020202020204" pitchFamily="34" charset="0"/>
                </a:rPr>
                <a:t>A global leader for qualifications, assessment, digital solutions, innovative products and customer service</a:t>
              </a:r>
              <a:endParaRPr lang="en-US" sz="800" b="1">
                <a:solidFill>
                  <a:schemeClr val="bg1">
                    <a:lumMod val="65000"/>
                  </a:schemeClr>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58DCF0FF-73C4-F1D5-CD54-A88E999B3DF2}"/>
                </a:ext>
              </a:extLst>
            </p:cNvPr>
            <p:cNvGrpSpPr/>
            <p:nvPr/>
          </p:nvGrpSpPr>
          <p:grpSpPr>
            <a:xfrm>
              <a:off x="-1026367" y="5079039"/>
              <a:ext cx="8195806" cy="1055835"/>
              <a:chOff x="-1026367" y="5079039"/>
              <a:chExt cx="8195806" cy="1055835"/>
            </a:xfrm>
          </p:grpSpPr>
          <p:sp>
            <p:nvSpPr>
              <p:cNvPr id="11" name="Rectangle 10">
                <a:extLst>
                  <a:ext uri="{FF2B5EF4-FFF2-40B4-BE49-F238E27FC236}">
                    <a16:creationId xmlns:a16="http://schemas.microsoft.com/office/drawing/2014/main" id="{551FB002-667C-B4F9-38BE-D12FAE28E36E}"/>
                  </a:ext>
                </a:extLst>
              </p:cNvPr>
              <p:cNvSpPr>
                <a:spLocks noChangeArrowheads="1"/>
              </p:cNvSpPr>
              <p:nvPr/>
            </p:nvSpPr>
            <p:spPr bwMode="auto">
              <a:xfrm>
                <a:off x="228601" y="5387139"/>
                <a:ext cx="3816423"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50000"/>
                  </a:spcBef>
                  <a:spcAft>
                    <a:spcPct val="0"/>
                  </a:spcAft>
                </a:pPr>
                <a:r>
                  <a:rPr lang="en-GB" sz="1200" b="1">
                    <a:solidFill>
                      <a:schemeClr val="bg1"/>
                    </a:solidFill>
                    <a:latin typeface="Arial" panose="020B0604020202020204" pitchFamily="34" charset="0"/>
                    <a:cs typeface="Arial" panose="020B0604020202020204" pitchFamily="34" charset="0"/>
                  </a:rPr>
                  <a:t>© 2025 Highfield Products Limited</a:t>
                </a:r>
              </a:p>
            </p:txBody>
          </p:sp>
          <p:sp>
            <p:nvSpPr>
              <p:cNvPr id="12" name="Rectangle 11">
                <a:extLst>
                  <a:ext uri="{FF2B5EF4-FFF2-40B4-BE49-F238E27FC236}">
                    <a16:creationId xmlns:a16="http://schemas.microsoft.com/office/drawing/2014/main" id="{13C93AD5-C68D-692D-1167-B3FC75FA71B1}"/>
                  </a:ext>
                </a:extLst>
              </p:cNvPr>
              <p:cNvSpPr>
                <a:spLocks noChangeArrowheads="1"/>
              </p:cNvSpPr>
              <p:nvPr/>
            </p:nvSpPr>
            <p:spPr bwMode="auto">
              <a:xfrm>
                <a:off x="237932" y="5795678"/>
                <a:ext cx="693150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fontAlgn="base" hangingPunct="0">
                  <a:spcBef>
                    <a:spcPct val="0"/>
                  </a:spcBef>
                  <a:spcAft>
                    <a:spcPct val="0"/>
                  </a:spcAft>
                </a:pPr>
                <a:r>
                  <a:rPr lang="en-GB" sz="800" b="0">
                    <a:solidFill>
                      <a:schemeClr val="bg1">
                        <a:lumMod val="65000"/>
                      </a:schemeClr>
                    </a:solidFill>
                    <a:latin typeface="Arial" panose="020B0604020202020204" pitchFamily="34" charset="0"/>
                    <a:cs typeface="Arial" panose="020B0604020202020204" pitchFamily="34" charset="0"/>
                  </a:rPr>
                  <a:t>Highfield Place Shaw Wood Business Park, Shaw Wood Way, Wheatley Hills Doncaster, DN2 5TB</a:t>
                </a:r>
              </a:p>
              <a:p>
                <a:pPr>
                  <a:defRPr/>
                </a:pPr>
                <a:r>
                  <a:rPr lang="en-GB" altLang="en-US" sz="800" b="0">
                    <a:solidFill>
                      <a:schemeClr val="bg1">
                        <a:lumMod val="65000"/>
                      </a:schemeClr>
                    </a:solidFill>
                    <a:latin typeface="Arial" panose="020B0604020202020204" pitchFamily="34" charset="0"/>
                    <a:cs typeface="Arial" panose="020B0604020202020204" pitchFamily="34" charset="0"/>
                  </a:rPr>
                  <a:t>01302 363277   |   www.highfieldqualifications.com</a:t>
                </a:r>
              </a:p>
            </p:txBody>
          </p:sp>
          <p:sp>
            <p:nvSpPr>
              <p:cNvPr id="18" name="Rectangle 17">
                <a:extLst>
                  <a:ext uri="{FF2B5EF4-FFF2-40B4-BE49-F238E27FC236}">
                    <a16:creationId xmlns:a16="http://schemas.microsoft.com/office/drawing/2014/main" id="{66D695CC-D612-5E4D-DBA9-45AEC97D8DEB}"/>
                  </a:ext>
                </a:extLst>
              </p:cNvPr>
              <p:cNvSpPr>
                <a:spLocks noChangeArrowheads="1"/>
              </p:cNvSpPr>
              <p:nvPr/>
            </p:nvSpPr>
            <p:spPr bwMode="auto">
              <a:xfrm>
                <a:off x="-1026367" y="5079039"/>
                <a:ext cx="2904931" cy="259852"/>
              </a:xfrm>
              <a:prstGeom prst="rect">
                <a:avLst/>
              </a:prstGeom>
              <a:solidFill>
                <a:schemeClr val="bg1"/>
              </a:solidFill>
              <a:ln>
                <a:noFill/>
              </a:ln>
            </p:spPr>
            <p:txBody>
              <a:bodyPr wrap="square" lIns="92075" tIns="46038" rIns="92075" bIns="46038">
                <a:spAutoFit/>
              </a:bodyPr>
              <a:lstStyle/>
              <a:p>
                <a:pPr eaLnBrk="0" fontAlgn="base" hangingPunct="0">
                  <a:spcBef>
                    <a:spcPct val="50000"/>
                  </a:spcBef>
                  <a:spcAft>
                    <a:spcPct val="0"/>
                  </a:spcAft>
                </a:pPr>
                <a:r>
                  <a:rPr lang="en-GB" sz="1100" b="1">
                    <a:latin typeface="Arial" panose="020B0604020202020204" pitchFamily="34" charset="0"/>
                    <a:cs typeface="Arial" panose="020B0604020202020204" pitchFamily="34" charset="0"/>
                  </a:rPr>
                  <a:t>                                 All rights reserved</a:t>
                </a:r>
              </a:p>
            </p:txBody>
          </p:sp>
        </p:grpSp>
      </p:grpSp>
      <p:pic>
        <p:nvPicPr>
          <p:cNvPr id="32" name="Picture 31">
            <a:extLst>
              <a:ext uri="{FF2B5EF4-FFF2-40B4-BE49-F238E27FC236}">
                <a16:creationId xmlns:a16="http://schemas.microsoft.com/office/drawing/2014/main" id="{5F0F83C3-241A-4BC8-7FFF-81EAD4AA1C42}"/>
              </a:ext>
            </a:extLst>
          </p:cNvPr>
          <p:cNvPicPr>
            <a:picLocks noChangeAspect="1"/>
          </p:cNvPicPr>
          <p:nvPr/>
        </p:nvPicPr>
        <p:blipFill>
          <a:blip r:embed="rId3">
            <a:extLst>
              <a:ext uri="{28A0092B-C50C-407E-A947-70E740481C1C}">
                <a14:useLocalDpi xmlns:a14="http://schemas.microsoft.com/office/drawing/2010/main" val="0"/>
              </a:ext>
            </a:extLst>
          </a:blip>
          <a:srcRect l="15838" t="-3494" r="31041" b="23349"/>
          <a:stretch/>
        </p:blipFill>
        <p:spPr>
          <a:xfrm>
            <a:off x="6072591" y="-1863061"/>
            <a:ext cx="6662056" cy="6682924"/>
          </a:xfrm>
          <a:prstGeom prst="flowChartConnector">
            <a:avLst/>
          </a:prstGeom>
          <a:ln w="127000">
            <a:solidFill>
              <a:schemeClr val="bg1"/>
            </a:solidFill>
          </a:ln>
        </p:spPr>
      </p:pic>
      <p:sp>
        <p:nvSpPr>
          <p:cNvPr id="36" name="TextBox 35">
            <a:extLst>
              <a:ext uri="{FF2B5EF4-FFF2-40B4-BE49-F238E27FC236}">
                <a16:creationId xmlns:a16="http://schemas.microsoft.com/office/drawing/2014/main" id="{19998558-87BF-E811-90D4-FE28B9975DBE}"/>
              </a:ext>
            </a:extLst>
          </p:cNvPr>
          <p:cNvSpPr txBox="1"/>
          <p:nvPr/>
        </p:nvSpPr>
        <p:spPr>
          <a:xfrm>
            <a:off x="554874" y="504641"/>
            <a:ext cx="5517717" cy="2092881"/>
          </a:xfrm>
          <a:prstGeom prst="rect">
            <a:avLst/>
          </a:prstGeom>
          <a:noFill/>
        </p:spPr>
        <p:txBody>
          <a:bodyPr wrap="square">
            <a:spAutoFit/>
          </a:bodyPr>
          <a:lstStyle/>
          <a:p>
            <a:pPr>
              <a:lnSpc>
                <a:spcPts val="5200"/>
              </a:lnSpc>
            </a:pPr>
            <a:r>
              <a:rPr lang="en-GB" sz="4800" b="1" dirty="0">
                <a:solidFill>
                  <a:srgbClr val="008A21"/>
                </a:solidFill>
                <a:latin typeface="Arial" panose="020B0604020202020204" pitchFamily="34" charset="0"/>
                <a:cs typeface="Arial" panose="020B0604020202020204" pitchFamily="34" charset="0"/>
              </a:rPr>
              <a:t>Level 2 Award in Retrofit Principles (RQF)​</a:t>
            </a:r>
          </a:p>
        </p:txBody>
      </p:sp>
      <p:pic>
        <p:nvPicPr>
          <p:cNvPr id="5" name="Picture 4" descr="A white text on a black background&#10;&#10;Description automatically generated">
            <a:extLst>
              <a:ext uri="{FF2B5EF4-FFF2-40B4-BE49-F238E27FC236}">
                <a16:creationId xmlns:a16="http://schemas.microsoft.com/office/drawing/2014/main" id="{B9E58EA6-FB9A-7BD9-9E3D-16868E9E6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1741" y="4736615"/>
            <a:ext cx="3520543" cy="1850903"/>
          </a:xfrm>
          <a:prstGeom prst="rect">
            <a:avLst/>
          </a:prstGeom>
        </p:spPr>
      </p:pic>
    </p:spTree>
    <p:extLst>
      <p:ext uri="{BB962C8B-B14F-4D97-AF65-F5344CB8AC3E}">
        <p14:creationId xmlns:p14="http://schemas.microsoft.com/office/powerpoint/2010/main" val="250248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4CB0-24E3-074E-4AED-3A77FD8997F0}"/>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4E7FFD8E-1A20-EE54-D16A-1A6F3730906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E5E51940-8AEF-4DB2-CBF4-A5043570E908}"/>
              </a:ext>
            </a:extLst>
          </p:cNvPr>
          <p:cNvSpPr>
            <a:spLocks noGrp="1"/>
          </p:cNvSpPr>
          <p:nvPr>
            <p:ph type="title"/>
          </p:nvPr>
        </p:nvSpPr>
        <p:spPr>
          <a:xfrm>
            <a:off x="775140" y="375636"/>
            <a:ext cx="10515600" cy="922986"/>
          </a:xfrm>
        </p:spPr>
        <p:txBody>
          <a:bodyPr>
            <a:normAutofit/>
          </a:bodyPr>
          <a:lstStyle/>
          <a:p>
            <a:r>
              <a:rPr lang="en-GB" dirty="0"/>
              <a:t>The domestic retrofit industry (cont.)​</a:t>
            </a:r>
          </a:p>
        </p:txBody>
      </p:sp>
      <p:sp>
        <p:nvSpPr>
          <p:cNvPr id="3" name="Content Placeholder 2">
            <a:extLst>
              <a:ext uri="{FF2B5EF4-FFF2-40B4-BE49-F238E27FC236}">
                <a16:creationId xmlns:a16="http://schemas.microsoft.com/office/drawing/2014/main" id="{B7F8FEEE-E080-DA7D-4DD2-026EFA87DB02}"/>
              </a:ext>
            </a:extLst>
          </p:cNvPr>
          <p:cNvSpPr>
            <a:spLocks noGrp="1"/>
          </p:cNvSpPr>
          <p:nvPr>
            <p:ph idx="1"/>
          </p:nvPr>
        </p:nvSpPr>
        <p:spPr>
          <a:xfrm>
            <a:off x="775140" y="1375480"/>
            <a:ext cx="10515600" cy="4351338"/>
          </a:xfrm>
        </p:spPr>
        <p:txBody>
          <a:bodyPr vert="horz" lIns="91440" tIns="45720" rIns="91440" bIns="45720" rtlCol="0" anchor="t">
            <a:normAutofit/>
          </a:bodyPr>
          <a:lstStyle/>
          <a:p>
            <a:pPr marL="0" indent="0">
              <a:buNone/>
            </a:pPr>
            <a:r>
              <a:rPr lang="en-GB" dirty="0">
                <a:solidFill>
                  <a:srgbClr val="008A21"/>
                </a:solidFill>
                <a:latin typeface="Arial"/>
                <a:cs typeface="Arial"/>
              </a:rPr>
              <a:t>Retrofit activities focus on improving energy efficiency </a:t>
            </a:r>
            <a:br>
              <a:rPr lang="en-GB" dirty="0">
                <a:solidFill>
                  <a:srgbClr val="008A21"/>
                </a:solidFill>
                <a:latin typeface="Arial"/>
                <a:cs typeface="Arial"/>
              </a:rPr>
            </a:br>
            <a:r>
              <a:rPr lang="en-GB" dirty="0">
                <a:solidFill>
                  <a:srgbClr val="008A21"/>
                </a:solidFill>
                <a:latin typeface="Arial"/>
                <a:cs typeface="Arial"/>
              </a:rPr>
              <a:t>and sustainability through key upgrades to:​</a:t>
            </a:r>
          </a:p>
          <a:p>
            <a:r>
              <a:rPr lang="en-GB" b="0" dirty="0">
                <a:latin typeface="Arial"/>
                <a:cs typeface="Arial"/>
              </a:rPr>
              <a:t>insulation installation​</a:t>
            </a:r>
          </a:p>
          <a:p>
            <a:r>
              <a:rPr lang="en-GB" b="0" dirty="0">
                <a:latin typeface="Arial"/>
                <a:cs typeface="Arial"/>
              </a:rPr>
              <a:t>ventilation improvements​</a:t>
            </a:r>
          </a:p>
          <a:p>
            <a:r>
              <a:rPr lang="en-GB" b="0" dirty="0">
                <a:latin typeface="Arial"/>
                <a:cs typeface="Arial"/>
              </a:rPr>
              <a:t>energy-efficient heating and hot water systems​</a:t>
            </a:r>
          </a:p>
          <a:p>
            <a:r>
              <a:rPr lang="en-GB" b="0" dirty="0">
                <a:latin typeface="Arial"/>
                <a:cs typeface="Arial"/>
              </a:rPr>
              <a:t>sustainable energy solutions.</a:t>
            </a:r>
          </a:p>
        </p:txBody>
      </p:sp>
    </p:spTree>
    <p:extLst>
      <p:ext uri="{BB962C8B-B14F-4D97-AF65-F5344CB8AC3E}">
        <p14:creationId xmlns:p14="http://schemas.microsoft.com/office/powerpoint/2010/main" val="276075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C2B8D-AAC1-ED7A-60A3-6384E32E907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A1FECFC-9450-A1CC-BA53-3C5B934EB6EB}"/>
              </a:ext>
            </a:extLst>
          </p:cNvPr>
          <p:cNvSpPr/>
          <p:nvPr/>
        </p:nvSpPr>
        <p:spPr>
          <a:xfrm>
            <a:off x="-520470" y="1706123"/>
            <a:ext cx="13564997" cy="1169334"/>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5E04DE0-CBB4-F742-FB94-9FF642FD57C7}"/>
              </a:ext>
            </a:extLst>
          </p:cNvPr>
          <p:cNvSpPr>
            <a:spLocks noGrp="1"/>
          </p:cNvSpPr>
          <p:nvPr>
            <p:ph type="title"/>
          </p:nvPr>
        </p:nvSpPr>
        <p:spPr>
          <a:xfrm>
            <a:off x="764629" y="375636"/>
            <a:ext cx="11127377" cy="922986"/>
          </a:xfrm>
        </p:spPr>
        <p:txBody>
          <a:bodyPr>
            <a:normAutofit fontScale="90000"/>
          </a:bodyPr>
          <a:lstStyle/>
          <a:p>
            <a:r>
              <a:rPr lang="en-GB" sz="4000" dirty="0">
                <a:latin typeface="Arial" panose="020B0604020202020204" pitchFamily="34" charset="0"/>
                <a:cs typeface="Arial" panose="020B0604020202020204" pitchFamily="34" charset="0"/>
              </a:rPr>
              <a:t>Retrofit vs. repair, refurbishment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and maintenance</a:t>
            </a:r>
          </a:p>
        </p:txBody>
      </p:sp>
      <p:sp>
        <p:nvSpPr>
          <p:cNvPr id="3" name="Content Placeholder 2">
            <a:extLst>
              <a:ext uri="{FF2B5EF4-FFF2-40B4-BE49-F238E27FC236}">
                <a16:creationId xmlns:a16="http://schemas.microsoft.com/office/drawing/2014/main" id="{0FF0D130-AB0F-3245-193B-2954300A73F2}"/>
              </a:ext>
            </a:extLst>
          </p:cNvPr>
          <p:cNvSpPr>
            <a:spLocks noGrp="1"/>
          </p:cNvSpPr>
          <p:nvPr>
            <p:ph idx="1"/>
          </p:nvPr>
        </p:nvSpPr>
        <p:spPr>
          <a:xfrm>
            <a:off x="775140" y="1375480"/>
            <a:ext cx="10515600" cy="4351338"/>
          </a:xfrm>
        </p:spPr>
        <p:txBody>
          <a:bodyPr vert="horz" lIns="91440" tIns="45720" rIns="91440" bIns="45720" rtlCol="0" anchor="t">
            <a:normAutofit/>
          </a:bodyPr>
          <a:lstStyle/>
          <a:p>
            <a:pPr marL="0" indent="0">
              <a:buNone/>
            </a:pPr>
            <a:endParaRPr lang="en-GB" dirty="0">
              <a:latin typeface="Arial"/>
              <a:cs typeface="Arial"/>
            </a:endParaRPr>
          </a:p>
          <a:p>
            <a:pPr marL="0" indent="0">
              <a:buNone/>
            </a:pPr>
            <a:r>
              <a:rPr lang="en-GB" dirty="0">
                <a:latin typeface="Arial"/>
                <a:cs typeface="Arial"/>
              </a:rPr>
              <a:t>It’s important to distinguish retrofit from repair, refurbishment and maintenance, as retrofitting specifically aims to improve energy efficiency and sustainability</a:t>
            </a:r>
          </a:p>
          <a:p>
            <a:pPr marL="0" indent="0">
              <a:buNone/>
            </a:pPr>
            <a:endParaRPr lang="en-GB" dirty="0">
              <a:latin typeface="Arial" panose="020B0604020202020204" pitchFamily="34" charset="0"/>
              <a:cs typeface="Arial" panose="020B0604020202020204" pitchFamily="34" charset="0"/>
            </a:endParaRPr>
          </a:p>
          <a:p>
            <a:r>
              <a:rPr lang="en-GB" dirty="0">
                <a:solidFill>
                  <a:srgbClr val="008A21"/>
                </a:solidFill>
                <a:latin typeface="Arial"/>
                <a:cs typeface="Arial"/>
              </a:rPr>
              <a:t>Retrofit</a:t>
            </a:r>
            <a:r>
              <a:rPr lang="en-GB" dirty="0">
                <a:latin typeface="Arial"/>
                <a:cs typeface="Arial"/>
              </a:rPr>
              <a:t> </a:t>
            </a:r>
            <a:r>
              <a:rPr lang="en-GB" b="0" dirty="0">
                <a:latin typeface="Arial"/>
                <a:cs typeface="Arial"/>
              </a:rPr>
              <a:t>–</a:t>
            </a:r>
            <a:r>
              <a:rPr lang="en-GB" dirty="0">
                <a:latin typeface="Arial"/>
                <a:cs typeface="Arial"/>
              </a:rPr>
              <a:t> </a:t>
            </a:r>
            <a:r>
              <a:rPr lang="en-GB" b="0" dirty="0">
                <a:latin typeface="Arial"/>
                <a:cs typeface="Arial"/>
              </a:rPr>
              <a:t>upgrading buildings for energy efficiency and sustainability​</a:t>
            </a:r>
            <a:endParaRPr lang="en-GB" dirty="0">
              <a:latin typeface="Arial"/>
              <a:cs typeface="Arial"/>
            </a:endParaRPr>
          </a:p>
          <a:p>
            <a:r>
              <a:rPr lang="en-GB" dirty="0">
                <a:solidFill>
                  <a:srgbClr val="008A21"/>
                </a:solidFill>
                <a:latin typeface="Arial"/>
                <a:cs typeface="Arial"/>
              </a:rPr>
              <a:t>Repair</a:t>
            </a:r>
            <a:r>
              <a:rPr lang="en-GB" dirty="0">
                <a:latin typeface="Arial"/>
                <a:cs typeface="Arial"/>
              </a:rPr>
              <a:t> </a:t>
            </a:r>
            <a:r>
              <a:rPr lang="en-GB" b="0" dirty="0">
                <a:latin typeface="Arial"/>
                <a:cs typeface="Arial"/>
              </a:rPr>
              <a:t>–</a:t>
            </a:r>
            <a:r>
              <a:rPr lang="en-GB" dirty="0">
                <a:latin typeface="Arial"/>
                <a:cs typeface="Arial"/>
              </a:rPr>
              <a:t> </a:t>
            </a:r>
            <a:r>
              <a:rPr lang="en-GB" b="0" dirty="0">
                <a:latin typeface="Arial"/>
                <a:cs typeface="Arial"/>
              </a:rPr>
              <a:t>fixing faults or damage in existing structures.</a:t>
            </a:r>
          </a:p>
        </p:txBody>
      </p:sp>
    </p:spTree>
    <p:extLst>
      <p:ext uri="{BB962C8B-B14F-4D97-AF65-F5344CB8AC3E}">
        <p14:creationId xmlns:p14="http://schemas.microsoft.com/office/powerpoint/2010/main" val="1069146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881E4-0C69-7A7B-B173-F09ED9038DA3}"/>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5B20F19C-6026-D6C7-48C2-9CC3A4C0BDB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94125" y="-873427"/>
            <a:ext cx="8041032" cy="7924800"/>
          </a:xfrm>
          <a:prstGeom prst="rect">
            <a:avLst/>
          </a:prstGeom>
        </p:spPr>
      </p:pic>
      <p:sp>
        <p:nvSpPr>
          <p:cNvPr id="2" name="Title 1">
            <a:extLst>
              <a:ext uri="{FF2B5EF4-FFF2-40B4-BE49-F238E27FC236}">
                <a16:creationId xmlns:a16="http://schemas.microsoft.com/office/drawing/2014/main" id="{4F26D2E6-612D-EE89-2DE6-858D315931AB}"/>
              </a:ext>
            </a:extLst>
          </p:cNvPr>
          <p:cNvSpPr>
            <a:spLocks noGrp="1"/>
          </p:cNvSpPr>
          <p:nvPr>
            <p:ph type="title"/>
          </p:nvPr>
        </p:nvSpPr>
        <p:spPr>
          <a:xfrm>
            <a:off x="764629" y="375636"/>
            <a:ext cx="11127377" cy="922986"/>
          </a:xfrm>
        </p:spPr>
        <p:txBody>
          <a:bodyPr>
            <a:normAutofit fontScale="90000"/>
          </a:bodyPr>
          <a:lstStyle/>
          <a:p>
            <a:r>
              <a:rPr lang="en-GB" sz="4000" dirty="0">
                <a:latin typeface="Arial" panose="020B0604020202020204" pitchFamily="34" charset="0"/>
                <a:cs typeface="Arial" panose="020B0604020202020204" pitchFamily="34" charset="0"/>
              </a:rPr>
              <a:t>Retrofit vs. repair, refurbishment and maintenance (cont.)​</a:t>
            </a:r>
          </a:p>
        </p:txBody>
      </p:sp>
      <p:sp>
        <p:nvSpPr>
          <p:cNvPr id="3" name="Content Placeholder 2">
            <a:extLst>
              <a:ext uri="{FF2B5EF4-FFF2-40B4-BE49-F238E27FC236}">
                <a16:creationId xmlns:a16="http://schemas.microsoft.com/office/drawing/2014/main" id="{2924A8B6-A563-DDB9-AD5A-90E46AAEDE69}"/>
              </a:ext>
            </a:extLst>
          </p:cNvPr>
          <p:cNvSpPr>
            <a:spLocks noGrp="1"/>
          </p:cNvSpPr>
          <p:nvPr>
            <p:ph idx="1"/>
          </p:nvPr>
        </p:nvSpPr>
        <p:spPr>
          <a:xfrm>
            <a:off x="775140" y="1574024"/>
            <a:ext cx="10515600" cy="922986"/>
          </a:xfrm>
        </p:spPr>
        <p:txBody>
          <a:bodyPr vert="horz" lIns="91440" tIns="45720" rIns="91440" bIns="45720" rtlCol="0" anchor="t">
            <a:normAutofit/>
          </a:bodyPr>
          <a:lstStyle/>
          <a:p>
            <a:r>
              <a:rPr lang="en-GB" dirty="0">
                <a:solidFill>
                  <a:srgbClr val="008A21"/>
                </a:solidFill>
                <a:latin typeface="Arial"/>
                <a:cs typeface="Arial"/>
              </a:rPr>
              <a:t>Refurbishment</a:t>
            </a:r>
            <a:r>
              <a:rPr lang="en-GB" dirty="0">
                <a:latin typeface="Arial"/>
                <a:cs typeface="Arial"/>
              </a:rPr>
              <a:t> </a:t>
            </a:r>
            <a:r>
              <a:rPr lang="en-GB" b="0" dirty="0">
                <a:latin typeface="Arial"/>
                <a:cs typeface="Arial"/>
              </a:rPr>
              <a:t>–</a:t>
            </a:r>
            <a:r>
              <a:rPr lang="en-GB" dirty="0">
                <a:latin typeface="Arial"/>
                <a:cs typeface="Arial"/>
              </a:rPr>
              <a:t> </a:t>
            </a:r>
            <a:r>
              <a:rPr lang="en-GB" b="0" dirty="0">
                <a:latin typeface="Arial"/>
                <a:cs typeface="Arial"/>
              </a:rPr>
              <a:t>improving aesthetics or usability without enhancing efficiency​</a:t>
            </a:r>
          </a:p>
          <a:p>
            <a:r>
              <a:rPr lang="en-GB" dirty="0">
                <a:solidFill>
                  <a:srgbClr val="008A21"/>
                </a:solidFill>
                <a:latin typeface="Arial"/>
                <a:cs typeface="Arial"/>
              </a:rPr>
              <a:t>Maintenance</a:t>
            </a:r>
            <a:r>
              <a:rPr lang="en-GB" dirty="0">
                <a:latin typeface="Arial"/>
                <a:cs typeface="Arial"/>
              </a:rPr>
              <a:t> </a:t>
            </a:r>
            <a:r>
              <a:rPr lang="en-GB" b="0" dirty="0">
                <a:latin typeface="Arial"/>
                <a:cs typeface="Arial"/>
              </a:rPr>
              <a:t>–</a:t>
            </a:r>
            <a:r>
              <a:rPr lang="en-GB" dirty="0">
                <a:latin typeface="Arial"/>
                <a:cs typeface="Arial"/>
              </a:rPr>
              <a:t> </a:t>
            </a:r>
            <a:r>
              <a:rPr lang="en-GB" b="0" dirty="0">
                <a:latin typeface="Arial"/>
                <a:cs typeface="Arial"/>
              </a:rPr>
              <a:t>regular servicing to keep buildings in good condition</a:t>
            </a:r>
          </a:p>
        </p:txBody>
      </p:sp>
      <p:grpSp>
        <p:nvGrpSpPr>
          <p:cNvPr id="9" name="Group 8">
            <a:extLst>
              <a:ext uri="{FF2B5EF4-FFF2-40B4-BE49-F238E27FC236}">
                <a16:creationId xmlns:a16="http://schemas.microsoft.com/office/drawing/2014/main" id="{7A3CA821-6AAA-F08B-A1D2-27943BBBC84B}"/>
              </a:ext>
            </a:extLst>
          </p:cNvPr>
          <p:cNvGrpSpPr/>
          <p:nvPr/>
        </p:nvGrpSpPr>
        <p:grpSpPr>
          <a:xfrm>
            <a:off x="899648" y="2772412"/>
            <a:ext cx="10263027" cy="1544755"/>
            <a:chOff x="835708" y="3083562"/>
            <a:chExt cx="10263027" cy="1544755"/>
          </a:xfrm>
        </p:grpSpPr>
        <p:sp>
          <p:nvSpPr>
            <p:cNvPr id="8" name="Rectangle 7">
              <a:extLst>
                <a:ext uri="{FF2B5EF4-FFF2-40B4-BE49-F238E27FC236}">
                  <a16:creationId xmlns:a16="http://schemas.microsoft.com/office/drawing/2014/main" id="{B62B6760-E5E5-1B87-F222-8DFF160EB8E9}"/>
                </a:ext>
              </a:extLst>
            </p:cNvPr>
            <p:cNvSpPr/>
            <p:nvPr/>
          </p:nvSpPr>
          <p:spPr>
            <a:xfrm>
              <a:off x="835708" y="3083562"/>
              <a:ext cx="1610677" cy="748332"/>
            </a:xfrm>
            <a:prstGeom prst="rect">
              <a:avLst/>
            </a:prstGeom>
            <a:solidFill>
              <a:srgbClr val="248549"/>
            </a:solidFill>
            <a:ln w="57150">
              <a:solidFill>
                <a:srgbClr val="248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672279A6-322E-8D0E-C83D-89261E3E0177}"/>
                </a:ext>
              </a:extLst>
            </p:cNvPr>
            <p:cNvSpPr/>
            <p:nvPr/>
          </p:nvSpPr>
          <p:spPr>
            <a:xfrm>
              <a:off x="838198" y="3566160"/>
              <a:ext cx="10260537" cy="1062157"/>
            </a:xfrm>
            <a:prstGeom prst="roundRect">
              <a:avLst/>
            </a:prstGeom>
            <a:solidFill>
              <a:schemeClr val="bg1"/>
            </a:solidFill>
            <a:ln w="57150">
              <a:solidFill>
                <a:srgbClr val="248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6" name="TextBox 5">
              <a:extLst>
                <a:ext uri="{FF2B5EF4-FFF2-40B4-BE49-F238E27FC236}">
                  <a16:creationId xmlns:a16="http://schemas.microsoft.com/office/drawing/2014/main" id="{F9500D75-EB38-6A17-5927-527123852761}"/>
                </a:ext>
              </a:extLst>
            </p:cNvPr>
            <p:cNvSpPr txBox="1"/>
            <p:nvPr/>
          </p:nvSpPr>
          <p:spPr>
            <a:xfrm>
              <a:off x="855616" y="3083562"/>
              <a:ext cx="9718464" cy="1446550"/>
            </a:xfrm>
            <a:prstGeom prst="rect">
              <a:avLst/>
            </a:prstGeom>
            <a:noFill/>
          </p:spPr>
          <p:txBody>
            <a:bodyPr wrap="square">
              <a:spAutoFit/>
            </a:bodyPr>
            <a:lstStyle/>
            <a:p>
              <a:pPr marL="0" indent="0">
                <a:buNone/>
              </a:pPr>
              <a:r>
                <a:rPr lang="en-GB" sz="2200" b="1" dirty="0">
                  <a:solidFill>
                    <a:schemeClr val="bg1"/>
                  </a:solidFill>
                  <a:latin typeface="Arial"/>
                  <a:cs typeface="Arial"/>
                </a:rPr>
                <a:t>Key Point</a:t>
              </a:r>
            </a:p>
            <a:p>
              <a:pPr marL="0" indent="0">
                <a:buNone/>
              </a:pPr>
              <a:endParaRPr lang="en-GB" sz="2200" dirty="0">
                <a:latin typeface="Arial"/>
                <a:cs typeface="Arial"/>
              </a:endParaRPr>
            </a:p>
            <a:p>
              <a:pPr marL="0" indent="0">
                <a:buNone/>
              </a:pPr>
              <a:r>
                <a:rPr lang="en-GB" sz="2200" b="1" i="0" u="none" strike="noStrike" dirty="0">
                  <a:solidFill>
                    <a:srgbClr val="000000"/>
                  </a:solidFill>
                  <a:effectLst/>
                  <a:latin typeface="Arial" panose="020B0604020202020204" pitchFamily="34" charset="0"/>
                </a:rPr>
                <a:t>Retrofit focuses on reducing the building’s carbon footprint and energy consumption.</a:t>
              </a:r>
              <a:endParaRPr lang="en-GB" sz="2200" b="0" dirty="0">
                <a:latin typeface="Arial"/>
                <a:cs typeface="Arial"/>
              </a:endParaRPr>
            </a:p>
          </p:txBody>
        </p:sp>
      </p:grpSp>
    </p:spTree>
    <p:extLst>
      <p:ext uri="{BB962C8B-B14F-4D97-AF65-F5344CB8AC3E}">
        <p14:creationId xmlns:p14="http://schemas.microsoft.com/office/powerpoint/2010/main" val="1086725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D19A9-3378-F22B-7615-D572D1251C7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377D11A-3AEB-18CA-82BC-2BE884B5C082}"/>
              </a:ext>
            </a:extLst>
          </p:cNvPr>
          <p:cNvSpPr/>
          <p:nvPr/>
        </p:nvSpPr>
        <p:spPr>
          <a:xfrm>
            <a:off x="-520470" y="1542347"/>
            <a:ext cx="13564997" cy="92298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224485A-2FD8-7C0B-9C47-E67DE19C4A09}"/>
              </a:ext>
            </a:extLst>
          </p:cNvPr>
          <p:cNvSpPr>
            <a:spLocks noGrp="1"/>
          </p:cNvSpPr>
          <p:nvPr>
            <p:ph type="title"/>
          </p:nvPr>
        </p:nvSpPr>
        <p:spPr>
          <a:xfrm>
            <a:off x="775139" y="375636"/>
            <a:ext cx="11127377" cy="922986"/>
          </a:xfrm>
        </p:spPr>
        <p:txBody>
          <a:bodyPr>
            <a:normAutofit/>
          </a:bodyPr>
          <a:lstStyle/>
          <a:p>
            <a:r>
              <a:rPr lang="en-GB" sz="4000" dirty="0">
                <a:latin typeface="Arial" panose="020B0604020202020204" pitchFamily="34" charset="0"/>
                <a:cs typeface="Arial" panose="020B0604020202020204" pitchFamily="34" charset="0"/>
              </a:rPr>
              <a:t>Sustainability in domestic retrofit ​</a:t>
            </a:r>
          </a:p>
        </p:txBody>
      </p:sp>
      <p:sp>
        <p:nvSpPr>
          <p:cNvPr id="3" name="Content Placeholder 2">
            <a:extLst>
              <a:ext uri="{FF2B5EF4-FFF2-40B4-BE49-F238E27FC236}">
                <a16:creationId xmlns:a16="http://schemas.microsoft.com/office/drawing/2014/main" id="{ACB2B308-A601-24D8-42FE-DDE65320FB77}"/>
              </a:ext>
            </a:extLst>
          </p:cNvPr>
          <p:cNvSpPr>
            <a:spLocks noGrp="1"/>
          </p:cNvSpPr>
          <p:nvPr>
            <p:ph idx="1"/>
          </p:nvPr>
        </p:nvSpPr>
        <p:spPr>
          <a:xfrm>
            <a:off x="775140" y="1225352"/>
            <a:ext cx="10515600" cy="3455827"/>
          </a:xfrm>
        </p:spPr>
        <p:txBody>
          <a:bodyPr vert="horz" lIns="91440" tIns="45720" rIns="91440" bIns="45720" rtlCol="0" anchor="t">
            <a:normAutofit/>
          </a:bodyPr>
          <a:lstStyle/>
          <a:p>
            <a:pPr marL="0" indent="0">
              <a:buNone/>
            </a:pPr>
            <a:endParaRPr lang="en-GB" dirty="0">
              <a:latin typeface="Arial"/>
              <a:cs typeface="Arial"/>
            </a:endParaRPr>
          </a:p>
          <a:p>
            <a:pPr marL="0" indent="0">
              <a:buNone/>
            </a:pPr>
            <a:r>
              <a:rPr lang="en-GB" dirty="0">
                <a:latin typeface="Arial"/>
                <a:cs typeface="Arial"/>
              </a:rPr>
              <a:t>Every stage of the retrofit process, from material selection to installation and waste disposal, plays a key role in maximising sustainability benefits</a:t>
            </a:r>
          </a:p>
          <a:p>
            <a:pPr marL="0" indent="0">
              <a:buNone/>
            </a:pPr>
            <a:endParaRPr lang="en-GB" dirty="0">
              <a:latin typeface="Arial" panose="020B0604020202020204" pitchFamily="34" charset="0"/>
              <a:cs typeface="Arial" panose="020B0604020202020204" pitchFamily="34" charset="0"/>
            </a:endParaRPr>
          </a:p>
          <a:p>
            <a:r>
              <a:rPr lang="en-GB" dirty="0">
                <a:solidFill>
                  <a:srgbClr val="008A21"/>
                </a:solidFill>
                <a:latin typeface="Arial"/>
                <a:cs typeface="Arial"/>
              </a:rPr>
              <a:t>Material production </a:t>
            </a:r>
            <a:r>
              <a:rPr lang="en-GB" b="0" dirty="0">
                <a:latin typeface="Arial"/>
                <a:cs typeface="Arial"/>
              </a:rPr>
              <a:t>–</a:t>
            </a:r>
            <a:r>
              <a:rPr lang="en-GB" dirty="0">
                <a:latin typeface="Arial"/>
                <a:cs typeface="Arial"/>
              </a:rPr>
              <a:t> </a:t>
            </a:r>
            <a:r>
              <a:rPr lang="en-GB" b="0" dirty="0">
                <a:latin typeface="Arial"/>
                <a:cs typeface="Arial"/>
              </a:rPr>
              <a:t>using sustainable, low-impact materials</a:t>
            </a:r>
            <a:r>
              <a:rPr lang="en-GB" dirty="0">
                <a:latin typeface="Arial"/>
                <a:cs typeface="Arial"/>
              </a:rPr>
              <a:t>​</a:t>
            </a:r>
          </a:p>
          <a:p>
            <a:r>
              <a:rPr lang="en-GB" dirty="0">
                <a:solidFill>
                  <a:srgbClr val="008A21"/>
                </a:solidFill>
                <a:latin typeface="Arial"/>
                <a:cs typeface="Arial"/>
              </a:rPr>
              <a:t>Waste disposal </a:t>
            </a:r>
            <a:r>
              <a:rPr lang="en-GB" b="0" dirty="0">
                <a:latin typeface="Arial"/>
                <a:cs typeface="Arial"/>
              </a:rPr>
              <a:t>–</a:t>
            </a:r>
            <a:r>
              <a:rPr lang="en-GB" dirty="0">
                <a:latin typeface="Arial"/>
                <a:cs typeface="Arial"/>
              </a:rPr>
              <a:t> </a:t>
            </a:r>
            <a:r>
              <a:rPr lang="en-GB" b="0" dirty="0">
                <a:latin typeface="Arial"/>
                <a:cs typeface="Arial"/>
              </a:rPr>
              <a:t>reducing landfill waste through recycling</a:t>
            </a:r>
            <a:r>
              <a:rPr lang="en-GB" dirty="0">
                <a:latin typeface="Arial"/>
                <a:cs typeface="Arial"/>
              </a:rPr>
              <a:t>​</a:t>
            </a:r>
          </a:p>
          <a:p>
            <a:r>
              <a:rPr lang="en-GB" dirty="0">
                <a:solidFill>
                  <a:srgbClr val="008A21"/>
                </a:solidFill>
                <a:latin typeface="Arial"/>
                <a:cs typeface="Arial"/>
              </a:rPr>
              <a:t>Installation activities </a:t>
            </a:r>
            <a:r>
              <a:rPr lang="en-GB" b="0" dirty="0">
                <a:latin typeface="Arial"/>
                <a:cs typeface="Arial"/>
              </a:rPr>
              <a:t>–</a:t>
            </a:r>
            <a:r>
              <a:rPr lang="en-GB" dirty="0">
                <a:latin typeface="Arial"/>
                <a:cs typeface="Arial"/>
              </a:rPr>
              <a:t> </a:t>
            </a:r>
            <a:r>
              <a:rPr lang="en-GB" b="0" dirty="0">
                <a:latin typeface="Arial"/>
                <a:cs typeface="Arial"/>
              </a:rPr>
              <a:t>ensuring energy-efficient processes during implementation.</a:t>
            </a:r>
          </a:p>
        </p:txBody>
      </p:sp>
    </p:spTree>
    <p:extLst>
      <p:ext uri="{BB962C8B-B14F-4D97-AF65-F5344CB8AC3E}">
        <p14:creationId xmlns:p14="http://schemas.microsoft.com/office/powerpoint/2010/main" val="2920468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E2B07-174C-2B7A-91F9-EA0E5A84B919}"/>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372F4681-6D03-C0A4-E519-0BF9ACADDAD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9612E088-4130-002D-4577-0C31D5DB988A}"/>
              </a:ext>
            </a:extLst>
          </p:cNvPr>
          <p:cNvSpPr>
            <a:spLocks noGrp="1"/>
          </p:cNvSpPr>
          <p:nvPr>
            <p:ph type="title"/>
          </p:nvPr>
        </p:nvSpPr>
        <p:spPr>
          <a:xfrm>
            <a:off x="775140" y="375636"/>
            <a:ext cx="10515600" cy="922986"/>
          </a:xfrm>
        </p:spPr>
        <p:txBody>
          <a:bodyPr>
            <a:normAutofit/>
          </a:bodyPr>
          <a:lstStyle/>
          <a:p>
            <a:r>
              <a:rPr lang="en-GB" dirty="0"/>
              <a:t>Sustainability in domestic retrofit (cont.)</a:t>
            </a:r>
          </a:p>
        </p:txBody>
      </p:sp>
      <p:sp>
        <p:nvSpPr>
          <p:cNvPr id="3" name="Content Placeholder 2">
            <a:extLst>
              <a:ext uri="{FF2B5EF4-FFF2-40B4-BE49-F238E27FC236}">
                <a16:creationId xmlns:a16="http://schemas.microsoft.com/office/drawing/2014/main" id="{9CF8D2FF-8A10-2A7D-F1DD-4152A73E08CD}"/>
              </a:ext>
            </a:extLst>
          </p:cNvPr>
          <p:cNvSpPr>
            <a:spLocks noGrp="1"/>
          </p:cNvSpPr>
          <p:nvPr>
            <p:ph idx="1"/>
          </p:nvPr>
        </p:nvSpPr>
        <p:spPr>
          <a:xfrm>
            <a:off x="775140" y="1595399"/>
            <a:ext cx="10515600" cy="4351338"/>
          </a:xfrm>
        </p:spPr>
        <p:txBody>
          <a:bodyPr vert="horz" lIns="91440" tIns="45720" rIns="91440" bIns="45720" rtlCol="0" anchor="t">
            <a:normAutofit/>
          </a:bodyPr>
          <a:lstStyle/>
          <a:p>
            <a:pPr marL="0" indent="0">
              <a:buNone/>
            </a:pPr>
            <a:r>
              <a:rPr lang="en-GB" dirty="0">
                <a:solidFill>
                  <a:srgbClr val="008A21"/>
                </a:solidFill>
                <a:latin typeface="Arial"/>
                <a:cs typeface="Arial"/>
              </a:rPr>
              <a:t>Key sustainability benefits include:​</a:t>
            </a:r>
          </a:p>
          <a:p>
            <a:r>
              <a:rPr lang="en-GB" b="0" dirty="0">
                <a:latin typeface="Arial"/>
                <a:cs typeface="Arial"/>
              </a:rPr>
              <a:t>lower carbon emissions​</a:t>
            </a:r>
          </a:p>
          <a:p>
            <a:r>
              <a:rPr lang="en-GB" b="0" dirty="0">
                <a:latin typeface="Arial"/>
                <a:cs typeface="Arial"/>
              </a:rPr>
              <a:t>reduced energy consumption​</a:t>
            </a:r>
          </a:p>
          <a:p>
            <a:r>
              <a:rPr lang="en-GB" b="0" dirty="0">
                <a:latin typeface="Arial"/>
                <a:cs typeface="Arial"/>
              </a:rPr>
              <a:t>long-term cost savings for homeowners​</a:t>
            </a:r>
          </a:p>
          <a:p>
            <a:r>
              <a:rPr lang="en-GB" b="0" dirty="0">
                <a:latin typeface="Arial"/>
                <a:cs typeface="Arial"/>
              </a:rPr>
              <a:t>improved indoor air quality and living conditions.</a:t>
            </a:r>
          </a:p>
        </p:txBody>
      </p:sp>
    </p:spTree>
    <p:extLst>
      <p:ext uri="{BB962C8B-B14F-4D97-AF65-F5344CB8AC3E}">
        <p14:creationId xmlns:p14="http://schemas.microsoft.com/office/powerpoint/2010/main" val="170425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3B28E-1410-5364-B58B-B6B0BE6A88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37266-EDFD-E379-62CE-B8A15B6C15A0}"/>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F23D3C18-D8B6-F3EE-5D69-5C67D3C4DE1B}"/>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4485534-5A7E-6E9F-B540-75A7A76023F8}"/>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primary goal of retrofitting a building?​</a:t>
            </a:r>
          </a:p>
        </p:txBody>
      </p:sp>
      <p:grpSp>
        <p:nvGrpSpPr>
          <p:cNvPr id="7" name="Group 6">
            <a:extLst>
              <a:ext uri="{FF2B5EF4-FFF2-40B4-BE49-F238E27FC236}">
                <a16:creationId xmlns:a16="http://schemas.microsoft.com/office/drawing/2014/main" id="{FEEB8889-F699-334E-A83F-FA59D3D0A088}"/>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E214F037-8425-C131-7AB8-AF481E4272DA}"/>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47E2F60C-F354-0B6E-C644-41610F18B8C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7662E7C2-C387-CA40-70AA-FFB581540F81}"/>
              </a:ext>
            </a:extLst>
          </p:cNvPr>
          <p:cNvSpPr txBox="1">
            <a:spLocks noChangeArrowheads="1"/>
          </p:cNvSpPr>
          <p:nvPr/>
        </p:nvSpPr>
        <p:spPr bwMode="auto">
          <a:xfrm>
            <a:off x="1683868" y="2570692"/>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improve its energy efficiency and sustainability</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0F099312-4CD5-D286-707A-77B734550BEA}"/>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repair damage caused by wear and tear</a:t>
            </a:r>
          </a:p>
        </p:txBody>
      </p:sp>
      <p:sp>
        <p:nvSpPr>
          <p:cNvPr id="15" name="TextBox 10">
            <a:extLst>
              <a:ext uri="{FF2B5EF4-FFF2-40B4-BE49-F238E27FC236}">
                <a16:creationId xmlns:a16="http://schemas.microsoft.com/office/drawing/2014/main" id="{B8C2F0BD-E650-9A0A-546F-4145F2E25230}"/>
              </a:ext>
            </a:extLst>
          </p:cNvPr>
          <p:cNvSpPr txBox="1">
            <a:spLocks noChangeArrowheads="1"/>
          </p:cNvSpPr>
          <p:nvPr/>
        </p:nvSpPr>
        <p:spPr bwMode="auto">
          <a:xfrm>
            <a:off x="1683868" y="4833034"/>
            <a:ext cx="55953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To enhance the appearance of the building</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70392DBF-4665-E514-9136-23BCDC589FC2}"/>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619FBD80-4BC4-4B89-A6A6-9B3C607FFE1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2BE98598-C7E9-43E3-63C4-91F77ED6914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A24451C0-ECF6-6CF6-6957-5CB53F7B69B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7609381D-E8D2-DB8A-0AE5-66F3FBEC710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E77815E1-BEE1-4B84-FC2F-3B02C471B58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9B60DC77-5A70-41B2-7AC2-1F55EF949E6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E023527-958A-4CFF-E58C-761BE1840163}"/>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ACCE0952-4E65-4211-BB39-8081361CEDE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6B314DD3-4765-E9BA-4193-C9C8195EAE8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C3F3B1D-B85C-6CB5-6856-7EF7B1D3C43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29FF1EF7-F753-783C-F4D0-A269E91A4C1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60975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1C845-922A-BCBA-CE2C-0C635498D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0D87F7-79A9-5E73-524F-8A00801388FD}"/>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38EB2B42-017A-C85B-D4DB-E554B1B4FDD0}"/>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246BF58-3467-F529-4E80-C98F52CF8BB9}"/>
              </a:ext>
            </a:extLst>
          </p:cNvPr>
          <p:cNvSpPr txBox="1"/>
          <p:nvPr/>
        </p:nvSpPr>
        <p:spPr>
          <a:xfrm>
            <a:off x="766763" y="1635075"/>
            <a:ext cx="1043804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considered a retrofit activity?</a:t>
            </a:r>
          </a:p>
        </p:txBody>
      </p:sp>
      <p:grpSp>
        <p:nvGrpSpPr>
          <p:cNvPr id="7" name="Group 6">
            <a:extLst>
              <a:ext uri="{FF2B5EF4-FFF2-40B4-BE49-F238E27FC236}">
                <a16:creationId xmlns:a16="http://schemas.microsoft.com/office/drawing/2014/main" id="{AA249267-62D8-A0D3-9C8A-8BA9AB7EB97E}"/>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5826F243-7219-A196-8B39-C380F31909FB}"/>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EF66A9FA-92CF-9848-B310-46B7DD299260}"/>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49E1962D-FF1D-6750-55E6-0BE1EA033407}"/>
              </a:ext>
            </a:extLst>
          </p:cNvPr>
          <p:cNvSpPr txBox="1">
            <a:spLocks noChangeArrowheads="1"/>
          </p:cNvSpPr>
          <p:nvPr/>
        </p:nvSpPr>
        <p:spPr bwMode="auto">
          <a:xfrm>
            <a:off x="1683868" y="2778940"/>
            <a:ext cx="5903912" cy="5048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Installing insulation</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84044EE2-CDF3-D56A-3E94-EC6F7CEF9B69}"/>
              </a:ext>
            </a:extLst>
          </p:cNvPr>
          <p:cNvSpPr txBox="1">
            <a:spLocks noChangeArrowheads="1"/>
          </p:cNvSpPr>
          <p:nvPr/>
        </p:nvSpPr>
        <p:spPr bwMode="auto">
          <a:xfrm>
            <a:off x="1687212" y="3795604"/>
            <a:ext cx="512762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Upgrading heating systems</a:t>
            </a:r>
          </a:p>
        </p:txBody>
      </p:sp>
      <p:sp>
        <p:nvSpPr>
          <p:cNvPr id="15" name="TextBox 10">
            <a:extLst>
              <a:ext uri="{FF2B5EF4-FFF2-40B4-BE49-F238E27FC236}">
                <a16:creationId xmlns:a16="http://schemas.microsoft.com/office/drawing/2014/main" id="{53C2429D-C77E-9B46-9CAE-6797F8C337C8}"/>
              </a:ext>
            </a:extLst>
          </p:cNvPr>
          <p:cNvSpPr txBox="1">
            <a:spLocks noChangeArrowheads="1"/>
          </p:cNvSpPr>
          <p:nvPr/>
        </p:nvSpPr>
        <p:spPr bwMode="auto">
          <a:xfrm>
            <a:off x="1683868" y="4869721"/>
            <a:ext cx="464185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Painting walls to refresh the look</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8323FB76-6CE7-7F9E-72C0-06FDF2AFE44D}"/>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810EB7C6-F72F-3C0F-24C8-F5CCC570646C}"/>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7A56056A-5BA5-7C4E-F820-BBA2BAD3B41F}"/>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94ABCE0-ABDE-2811-F804-549FD7C2BC7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804F299-85AC-02E6-91D7-D564C1F495E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F1B4800-2BEA-75B5-6E28-F6CCE8FF680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1BFD150-8899-BABB-728C-517D07E7B863}"/>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54155DD-CFAB-E804-7EBB-E91BC810DDD5}"/>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875B7344-C149-E2D8-925F-BE86DABED2F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45E8899-A50A-35BB-4FEA-BF503F8B06FC}"/>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AAF9D47-7C90-4EC7-F289-24180CA8C74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4F22CEAA-EDB6-D167-935D-4FD1D2670A5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8785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3CCFE-42BD-3A51-9A51-5D945998A2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F4A55-26D4-A98C-64B4-ADE618B9625B}"/>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2321FAAE-24EE-2111-897C-8200015FC534}"/>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9C75525-EF13-ACF2-7974-F3FBFAAC5FE3}"/>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Why is sustainability important in retrofit projects?</a:t>
            </a:r>
          </a:p>
        </p:txBody>
      </p:sp>
      <p:grpSp>
        <p:nvGrpSpPr>
          <p:cNvPr id="7" name="Group 6">
            <a:extLst>
              <a:ext uri="{FF2B5EF4-FFF2-40B4-BE49-F238E27FC236}">
                <a16:creationId xmlns:a16="http://schemas.microsoft.com/office/drawing/2014/main" id="{316627CF-FFB8-4929-E404-37842A03465D}"/>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5132E817-F2BB-5DEA-47EE-CF1C45C2D2E1}"/>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18B3ACF8-C54D-9C5C-4584-D4B6588AC45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C57E6C8-CF21-9CC0-470A-A67DB6C0071B}"/>
              </a:ext>
            </a:extLst>
          </p:cNvPr>
          <p:cNvSpPr txBox="1">
            <a:spLocks noChangeArrowheads="1"/>
          </p:cNvSpPr>
          <p:nvPr/>
        </p:nvSpPr>
        <p:spPr bwMode="auto">
          <a:xfrm>
            <a:off x="1683867" y="2733277"/>
            <a:ext cx="4662341"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ensures the project costs more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3DE0ECD9-AE1C-EE8D-F20F-FBD53D09788E}"/>
              </a:ext>
            </a:extLst>
          </p:cNvPr>
          <p:cNvSpPr txBox="1">
            <a:spLocks noChangeArrowheads="1"/>
          </p:cNvSpPr>
          <p:nvPr/>
        </p:nvSpPr>
        <p:spPr bwMode="auto">
          <a:xfrm>
            <a:off x="1687212" y="3663644"/>
            <a:ext cx="512762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rPr>
              <a:t>It helps reduce energy consumption and the environmental impact</a:t>
            </a:r>
          </a:p>
        </p:txBody>
      </p:sp>
      <p:sp>
        <p:nvSpPr>
          <p:cNvPr id="15" name="TextBox 10">
            <a:extLst>
              <a:ext uri="{FF2B5EF4-FFF2-40B4-BE49-F238E27FC236}">
                <a16:creationId xmlns:a16="http://schemas.microsoft.com/office/drawing/2014/main" id="{0CAB7809-956C-2542-9C49-FC4254EA2183}"/>
              </a:ext>
            </a:extLst>
          </p:cNvPr>
          <p:cNvSpPr txBox="1">
            <a:spLocks noChangeArrowheads="1"/>
          </p:cNvSpPr>
          <p:nvPr/>
        </p:nvSpPr>
        <p:spPr bwMode="auto">
          <a:xfrm>
            <a:off x="1683868" y="4684144"/>
            <a:ext cx="52929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It only applies to new buildings, not existing ones</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FDFE8E74-1887-080D-2600-ACC6F3CE49AB}"/>
              </a:ext>
            </a:extLst>
          </p:cNvPr>
          <p:cNvGrpSpPr/>
          <p:nvPr/>
        </p:nvGrpSpPr>
        <p:grpSpPr>
          <a:xfrm>
            <a:off x="7804799" y="2575797"/>
            <a:ext cx="2268001" cy="3008674"/>
            <a:chOff x="7804799" y="2575797"/>
            <a:chExt cx="2268001" cy="3008674"/>
          </a:xfrm>
          <a:solidFill>
            <a:srgbClr val="EA2925"/>
          </a:solidFill>
        </p:grpSpPr>
        <p:sp>
          <p:nvSpPr>
            <p:cNvPr id="20" name="Rectangle: Rounded Corners 19">
              <a:extLst>
                <a:ext uri="{FF2B5EF4-FFF2-40B4-BE49-F238E27FC236}">
                  <a16:creationId xmlns:a16="http://schemas.microsoft.com/office/drawing/2014/main" id="{5D0CE719-B512-1777-3166-A24BEE2C4EFB}"/>
                </a:ext>
              </a:extLst>
            </p:cNvPr>
            <p:cNvSpPr/>
            <p:nvPr/>
          </p:nvSpPr>
          <p:spPr>
            <a:xfrm>
              <a:off x="7804800" y="2575797"/>
              <a:ext cx="2268000" cy="300867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A92A57E-AC4A-E587-4062-962F7E8DF6D9}"/>
                </a:ext>
              </a:extLst>
            </p:cNvPr>
            <p:cNvSpPr txBox="1">
              <a:spLocks/>
            </p:cNvSpPr>
            <p:nvPr/>
          </p:nvSpPr>
          <p:spPr>
            <a:xfrm>
              <a:off x="7804799" y="2999398"/>
              <a:ext cx="2268001" cy="245418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16143380-EEFA-2EF2-D969-7901C599DBB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AC14B3BF-77FE-99F0-BAC1-A7E3D7DC34F4}"/>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B86E0628-9B59-4B0A-0600-2D5ECC09CF7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E7C49EC-3A03-29A9-6BAE-8FB2DCC5B1D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2CE6EDE0-3C0A-C476-8608-0F98D2409B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F231A7B5-C5F4-03DE-A037-AED7647485E6}"/>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EC38D0C-3C46-792C-2EA5-3DE0F2569E2B}"/>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5FC3094-1924-739F-CB6B-B7AF653191F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51936FFE-97E5-1AE1-1C8D-F5B53C6A481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579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117B-6604-0B0F-54DA-ED93D4E5230D}"/>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BF3F1A-0A4F-602F-9CEB-746614CEFBC6}"/>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2330DE1C-4721-8DB9-C016-D3AF66EE86EA}"/>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20CB6B43-9109-177F-68F1-3C4299AE5D21}"/>
              </a:ext>
            </a:extLst>
          </p:cNvPr>
          <p:cNvSpPr txBox="1"/>
          <p:nvPr/>
        </p:nvSpPr>
        <p:spPr>
          <a:xfrm>
            <a:off x="570530" y="1859340"/>
            <a:ext cx="7154104"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Understand the basic principles of the PAS 2035 standard</a:t>
            </a:r>
          </a:p>
        </p:txBody>
      </p:sp>
      <p:sp>
        <p:nvSpPr>
          <p:cNvPr id="28" name="Rectangle: Rounded Corners 27">
            <a:extLst>
              <a:ext uri="{FF2B5EF4-FFF2-40B4-BE49-F238E27FC236}">
                <a16:creationId xmlns:a16="http://schemas.microsoft.com/office/drawing/2014/main" id="{F49190B9-6E16-98CC-2717-36244E6EEDAA}"/>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a:latin typeface="Arial" panose="020B0604020202020204" pitchFamily="34" charset="0"/>
                <a:cs typeface="Arial" panose="020B0604020202020204" pitchFamily="34" charset="0"/>
              </a:rPr>
              <a:t>		</a:t>
            </a:r>
            <a:r>
              <a:rPr lang="en-GB" sz="2400" b="1">
                <a:solidFill>
                  <a:schemeClr val="bg1"/>
                </a:solidFill>
                <a:latin typeface="Arial" panose="020B0604020202020204" pitchFamily="34" charset="0"/>
                <a:cs typeface="Arial" panose="020B0604020202020204" pitchFamily="34" charset="0"/>
              </a:rPr>
              <a:t>Module 2</a:t>
            </a:r>
          </a:p>
        </p:txBody>
      </p:sp>
      <p:sp>
        <p:nvSpPr>
          <p:cNvPr id="21" name="Slide Number Placeholder 5">
            <a:extLst>
              <a:ext uri="{FF2B5EF4-FFF2-40B4-BE49-F238E27FC236}">
                <a16:creationId xmlns:a16="http://schemas.microsoft.com/office/drawing/2014/main" id="{A92957E4-2889-8330-A64E-E6E8F31368FB}"/>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18</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32F47B4-6226-FA46-4BBE-367297182C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12079C44-75C9-6A1F-91DB-8AC3C493BA20}"/>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065D9D36-8D36-D786-D036-D56DB31D8CE1}"/>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5AC129B1-CE5F-4FC4-6262-4BEA39BB7689}"/>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4" action="ppaction://hlinksldjump"/>
            <a:extLst>
              <a:ext uri="{FF2B5EF4-FFF2-40B4-BE49-F238E27FC236}">
                <a16:creationId xmlns:a16="http://schemas.microsoft.com/office/drawing/2014/main" id="{DEB1072B-65F3-2FB4-B2D4-AF916A2D2362}"/>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6020953-F770-F3B6-4EAA-5A7063EF7699}"/>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DEDD77C3-FA05-1AA7-249E-431B3072F8D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2967CAE9-9A51-F121-5BB4-49FF01EEB0BE}"/>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8AC3434A-081C-6E88-27F1-046B8F8804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Wind Turbines with solid fill">
            <a:extLst>
              <a:ext uri="{FF2B5EF4-FFF2-40B4-BE49-F238E27FC236}">
                <a16:creationId xmlns:a16="http://schemas.microsoft.com/office/drawing/2014/main" id="{1365CD5A-C74E-989D-8580-34410021815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317769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D762-23B8-2DA5-9AB8-2118B6E30840}"/>
              </a:ext>
            </a:extLst>
          </p:cNvPr>
          <p:cNvSpPr>
            <a:spLocks noGrp="1"/>
          </p:cNvSpPr>
          <p:nvPr>
            <p:ph type="title"/>
          </p:nvPr>
        </p:nvSpPr>
        <p:spPr>
          <a:xfrm>
            <a:off x="775140" y="375636"/>
            <a:ext cx="10515600" cy="922986"/>
          </a:xfrm>
        </p:spPr>
        <p:txBody>
          <a:bodyPr>
            <a:normAutofit/>
          </a:bodyPr>
          <a:lstStyle/>
          <a:p>
            <a:r>
              <a:rPr lang="en-GB" sz="4000" b="1" dirty="0"/>
              <a:t>The purpose of the PAS 2035 standard​</a:t>
            </a:r>
          </a:p>
        </p:txBody>
      </p:sp>
      <p:sp>
        <p:nvSpPr>
          <p:cNvPr id="3" name="Content Placeholder 2">
            <a:extLst>
              <a:ext uri="{FF2B5EF4-FFF2-40B4-BE49-F238E27FC236}">
                <a16:creationId xmlns:a16="http://schemas.microsoft.com/office/drawing/2014/main" id="{990C792D-4536-8871-6C37-DE4BBAF8E432}"/>
              </a:ext>
            </a:extLst>
          </p:cNvPr>
          <p:cNvSpPr>
            <a:spLocks noGrp="1"/>
          </p:cNvSpPr>
          <p:nvPr>
            <p:ph idx="1"/>
          </p:nvPr>
        </p:nvSpPr>
        <p:spPr>
          <a:xfrm>
            <a:off x="775140" y="1644559"/>
            <a:ext cx="10515600" cy="4351338"/>
          </a:xfrm>
        </p:spPr>
        <p:txBody>
          <a:bodyPr>
            <a:noAutofit/>
          </a:bodyPr>
          <a:lstStyle/>
          <a:p>
            <a:r>
              <a:rPr lang="en-GB" sz="2200" b="0" dirty="0">
                <a:latin typeface="Arial" panose="020B0604020202020204" pitchFamily="34" charset="0"/>
                <a:cs typeface="Arial" panose="020B0604020202020204" pitchFamily="34" charset="0"/>
              </a:rPr>
              <a:t>​PAS 2035 is the overarching standard for domestic retrofit projects​</a:t>
            </a:r>
          </a:p>
          <a:p>
            <a:r>
              <a:rPr lang="en-GB" sz="2200" b="0" dirty="0">
                <a:latin typeface="Arial" panose="020B0604020202020204" pitchFamily="34" charset="0"/>
                <a:cs typeface="Arial" panose="020B0604020202020204" pitchFamily="34" charset="0"/>
              </a:rPr>
              <a:t>Ensures a consistent, high-quality approach to retrofit works​</a:t>
            </a:r>
          </a:p>
          <a:p>
            <a:r>
              <a:rPr lang="en-GB" sz="2200" b="0" dirty="0">
                <a:latin typeface="Arial" panose="020B0604020202020204" pitchFamily="34" charset="0"/>
                <a:cs typeface="Arial" panose="020B0604020202020204" pitchFamily="34" charset="0"/>
              </a:rPr>
              <a:t>Aims to improve energy efficiency, reduce carbon emissions and enhance building performance​</a:t>
            </a:r>
          </a:p>
          <a:p>
            <a:r>
              <a:rPr lang="en-GB" sz="2200" b="0" dirty="0">
                <a:latin typeface="Arial" panose="020B0604020202020204" pitchFamily="34" charset="0"/>
                <a:cs typeface="Arial" panose="020B0604020202020204" pitchFamily="34" charset="0"/>
              </a:rPr>
              <a:t>Focuses on a 'whole house or building' retrofit approach​</a:t>
            </a:r>
          </a:p>
          <a:p>
            <a:r>
              <a:rPr lang="en-GB" sz="2200" b="0" dirty="0">
                <a:latin typeface="Arial" panose="020B0604020202020204" pitchFamily="34" charset="0"/>
                <a:cs typeface="Arial" panose="020B0604020202020204" pitchFamily="34" charset="0"/>
              </a:rPr>
              <a:t>Helps meet the UK's net-zero targets by ensuring long-term sustainability.​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14E71405-7564-E573-0D19-C033029F3AC0}"/>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210832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B699-8397-4249-92B9-35903161220F}"/>
              </a:ext>
            </a:extLst>
          </p:cNvPr>
          <p:cNvSpPr>
            <a:spLocks noGrp="1"/>
          </p:cNvSpPr>
          <p:nvPr>
            <p:ph type="title"/>
          </p:nvPr>
        </p:nvSpPr>
        <p:spPr>
          <a:xfrm>
            <a:off x="766763" y="391939"/>
            <a:ext cx="8317805" cy="908720"/>
          </a:xfrm>
        </p:spPr>
        <p:txBody>
          <a:bodyPr>
            <a:normAutofit/>
          </a:bodyPr>
          <a:lstStyle/>
          <a:p>
            <a:pPr algn="l"/>
            <a:r>
              <a:rPr lang="en-GB" altLang="en-US" sz="4000" dirty="0">
                <a:latin typeface="Arial" charset="0"/>
                <a:ea typeface="Arial" charset="0"/>
                <a:cs typeface="Arial" charset="0"/>
              </a:rPr>
              <a:t>Ground rules</a:t>
            </a:r>
            <a:endParaRPr lang="en-US" sz="4000" dirty="0"/>
          </a:p>
        </p:txBody>
      </p:sp>
      <p:sp>
        <p:nvSpPr>
          <p:cNvPr id="7" name="Content Placeholder 4">
            <a:extLst>
              <a:ext uri="{FF2B5EF4-FFF2-40B4-BE49-F238E27FC236}">
                <a16:creationId xmlns:a16="http://schemas.microsoft.com/office/drawing/2014/main" id="{17C76E51-F3C4-F9BD-2A8E-26F1B9608B07}"/>
              </a:ext>
            </a:extLst>
          </p:cNvPr>
          <p:cNvSpPr txBox="1">
            <a:spLocks noChangeArrowheads="1"/>
          </p:cNvSpPr>
          <p:nvPr/>
        </p:nvSpPr>
        <p:spPr>
          <a:xfrm>
            <a:off x="766763" y="1457629"/>
            <a:ext cx="9978257" cy="5232400"/>
          </a:xfrm>
          <a:prstGeom prst="rect">
            <a:avLst/>
          </a:prstGeom>
        </p:spPr>
        <p:txBody>
          <a:bodyPr>
            <a:normAutofit/>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Fire escapes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Toilets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Smoking</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Drinks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Breaks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Lunch</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Questions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Talking over others</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Respect others’ points of view</a:t>
            </a:r>
          </a:p>
          <a:p>
            <a:pPr>
              <a:spcBef>
                <a:spcPts val="0"/>
              </a:spcBef>
              <a:buClrTx/>
            </a:pPr>
            <a:r>
              <a:rPr lang="en-GB" altLang="en-US" sz="2400" b="0" kern="0">
                <a:solidFill>
                  <a:prstClr val="black"/>
                </a:solidFill>
                <a:latin typeface="Arial" panose="020B0604020202020204" pitchFamily="34" charset="0"/>
                <a:cs typeface="Arial" panose="020B0604020202020204" pitchFamily="34" charset="0"/>
              </a:rPr>
              <a:t>Timekeeping</a:t>
            </a:r>
          </a:p>
        </p:txBody>
      </p:sp>
      <p:pic>
        <p:nvPicPr>
          <p:cNvPr id="8" name="Picture 8">
            <a:extLst>
              <a:ext uri="{FF2B5EF4-FFF2-40B4-BE49-F238E27FC236}">
                <a16:creationId xmlns:a16="http://schemas.microsoft.com/office/drawing/2014/main" id="{514607BD-7AE6-1518-3243-9C44D2160A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012" y="640869"/>
            <a:ext cx="3628296" cy="5505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B5075D8A-3080-BB3C-7EC9-AC3EFAE1FA20}"/>
              </a:ext>
            </a:extLst>
          </p:cNvPr>
          <p:cNvSpPr>
            <a:spLocks noChangeArrowheads="1"/>
          </p:cNvSpPr>
          <p:nvPr/>
        </p:nvSpPr>
        <p:spPr bwMode="auto">
          <a:xfrm>
            <a:off x="5365391" y="1581722"/>
            <a:ext cx="5264674" cy="1285506"/>
          </a:xfrm>
          <a:prstGeom prst="roundRect">
            <a:avLst>
              <a:gd name="adj" fmla="val 16667"/>
            </a:avLst>
          </a:prstGeom>
          <a:solidFill>
            <a:srgbClr val="008A21"/>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fontAlgn="base">
              <a:spcAft>
                <a:spcPct val="0"/>
              </a:spcAft>
              <a:buClr>
                <a:srgbClr val="189049"/>
              </a:buClr>
              <a:buNone/>
              <a:defRPr/>
            </a:pPr>
            <a:r>
              <a:rPr lang="en-GB" altLang="en-US" sz="2000" b="1">
                <a:solidFill>
                  <a:prstClr val="white"/>
                </a:solidFill>
                <a:latin typeface="Arial"/>
                <a:cs typeface="Arial"/>
              </a:rPr>
              <a:t>As a courtesy to others, </a:t>
            </a:r>
            <a:br>
              <a:rPr lang="en-GB" altLang="en-US" sz="2000" b="1">
                <a:solidFill>
                  <a:prstClr val="white"/>
                </a:solidFill>
              </a:rPr>
            </a:br>
            <a:r>
              <a:rPr lang="en-GB" altLang="en-US" sz="2000" b="1">
                <a:solidFill>
                  <a:prstClr val="white"/>
                </a:solidFill>
                <a:latin typeface="Arial"/>
                <a:cs typeface="Arial"/>
              </a:rPr>
              <a:t>please set your mobile phone </a:t>
            </a:r>
            <a:br>
              <a:rPr lang="en-GB" altLang="en-US" sz="2000" b="1">
                <a:solidFill>
                  <a:prstClr val="white"/>
                </a:solidFill>
              </a:rPr>
            </a:br>
            <a:r>
              <a:rPr lang="en-GB" altLang="en-US" sz="2000" b="1">
                <a:solidFill>
                  <a:prstClr val="white"/>
                </a:solidFill>
                <a:latin typeface="Arial"/>
                <a:cs typeface="Arial"/>
              </a:rPr>
              <a:t>to SILENT MODE</a:t>
            </a:r>
            <a:endParaRPr lang="en-GB" altLang="en-US" sz="2000" b="1">
              <a:solidFill>
                <a:prstClr val="white"/>
              </a:solidFill>
            </a:endParaRPr>
          </a:p>
        </p:txBody>
      </p:sp>
      <p:sp>
        <p:nvSpPr>
          <p:cNvPr id="10" name="Rounded Rectangle 8">
            <a:extLst>
              <a:ext uri="{FF2B5EF4-FFF2-40B4-BE49-F238E27FC236}">
                <a16:creationId xmlns:a16="http://schemas.microsoft.com/office/drawing/2014/main" id="{E8A20BD9-D40F-D44D-AB4B-512007B55C86}"/>
              </a:ext>
            </a:extLst>
          </p:cNvPr>
          <p:cNvSpPr>
            <a:spLocks noChangeArrowheads="1"/>
          </p:cNvSpPr>
          <p:nvPr/>
        </p:nvSpPr>
        <p:spPr bwMode="auto">
          <a:xfrm>
            <a:off x="5365391" y="2961259"/>
            <a:ext cx="5264674" cy="1696738"/>
          </a:xfrm>
          <a:prstGeom prst="roundRect">
            <a:avLst>
              <a:gd name="adj" fmla="val 16667"/>
            </a:avLst>
          </a:prstGeom>
          <a:solidFill>
            <a:srgbClr val="92D050"/>
          </a:solidFill>
          <a:ln w="38100">
            <a:noFill/>
            <a:round/>
            <a:headEnd/>
            <a:tailEnd/>
          </a:ln>
        </p:spPr>
        <p:txBody>
          <a:bodyPr anchor="ctr"/>
          <a:lstStyle>
            <a:lvl1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None/>
              <a:defRPr/>
            </a:pPr>
            <a:r>
              <a:rPr lang="en-GB" altLang="en-US" sz="2000" b="1">
                <a:solidFill>
                  <a:sysClr val="windowText" lastClr="000000"/>
                </a:solidFill>
                <a:latin typeface="Arial"/>
                <a:cs typeface="Arial"/>
              </a:rPr>
              <a:t>Mobile phones must </a:t>
            </a:r>
            <a:br>
              <a:rPr lang="en-GB" altLang="en-US" sz="2000" b="1">
                <a:solidFill>
                  <a:sysClr val="windowText" lastClr="000000"/>
                </a:solidFill>
              </a:rPr>
            </a:br>
            <a:r>
              <a:rPr lang="en-GB" altLang="en-US" sz="2000" b="1">
                <a:solidFill>
                  <a:sysClr val="windowText" lastClr="000000"/>
                </a:solidFill>
                <a:latin typeface="Arial"/>
                <a:cs typeface="Arial"/>
              </a:rPr>
              <a:t>be SWITCHED OFF </a:t>
            </a:r>
            <a:br>
              <a:rPr lang="en-GB" altLang="en-US" sz="2000" b="1">
                <a:solidFill>
                  <a:sysClr val="windowText" lastClr="000000"/>
                </a:solidFill>
              </a:rPr>
            </a:br>
            <a:r>
              <a:rPr lang="en-GB" altLang="en-US" sz="2000" b="1">
                <a:solidFill>
                  <a:sysClr val="windowText" lastClr="000000"/>
                </a:solidFill>
                <a:latin typeface="Arial"/>
                <a:cs typeface="Arial"/>
              </a:rPr>
              <a:t>and removed from the desk </a:t>
            </a:r>
            <a:br>
              <a:rPr lang="en-GB" altLang="en-US" sz="2000" b="1">
                <a:solidFill>
                  <a:sysClr val="windowText" lastClr="000000"/>
                </a:solidFill>
              </a:rPr>
            </a:br>
            <a:r>
              <a:rPr lang="en-GB" altLang="en-US" sz="2000" b="1">
                <a:solidFill>
                  <a:sysClr val="windowText" lastClr="000000"/>
                </a:solidFill>
                <a:latin typeface="Arial"/>
                <a:cs typeface="Arial"/>
              </a:rPr>
              <a:t>during the examination.</a:t>
            </a:r>
            <a:endParaRPr lang="en-GB" altLang="en-US" sz="2000" b="1">
              <a:solidFill>
                <a:sysClr val="windowText" lastClr="000000"/>
              </a:solidFill>
            </a:endParaRPr>
          </a:p>
        </p:txBody>
      </p:sp>
      <p:pic>
        <p:nvPicPr>
          <p:cNvPr id="11" name="Picture 10">
            <a:extLst>
              <a:ext uri="{FF2B5EF4-FFF2-40B4-BE49-F238E27FC236}">
                <a16:creationId xmlns:a16="http://schemas.microsoft.com/office/drawing/2014/main" id="{A0AB6B3E-A466-FCC0-0B5C-1EF697D69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646314" y="548680"/>
            <a:ext cx="3377685" cy="5597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309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a black square&#10;&#10;Description automatically generated with medium confidence">
            <a:extLst>
              <a:ext uri="{FF2B5EF4-FFF2-40B4-BE49-F238E27FC236}">
                <a16:creationId xmlns:a16="http://schemas.microsoft.com/office/drawing/2014/main" id="{D9F2E971-0968-3CC0-1C9F-5DD49B18D2A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pic>
        <p:nvPicPr>
          <p:cNvPr id="9" name="Picture 8">
            <a:extLst>
              <a:ext uri="{FF2B5EF4-FFF2-40B4-BE49-F238E27FC236}">
                <a16:creationId xmlns:a16="http://schemas.microsoft.com/office/drawing/2014/main" id="{179468CF-BD70-6E20-1E82-7A2F5223C7A0}"/>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8A21"/>
          </a:solidFill>
          <a:ln w="31750">
            <a:solidFill>
              <a:schemeClr val="bg1"/>
            </a:solidFill>
          </a:ln>
        </p:spPr>
      </p:pic>
      <p:sp>
        <p:nvSpPr>
          <p:cNvPr id="2" name="Title 1">
            <a:extLst>
              <a:ext uri="{FF2B5EF4-FFF2-40B4-BE49-F238E27FC236}">
                <a16:creationId xmlns:a16="http://schemas.microsoft.com/office/drawing/2014/main" id="{EE4FBFD9-201E-0FFD-CCDE-F1FF08930C37}"/>
              </a:ext>
            </a:extLst>
          </p:cNvPr>
          <p:cNvSpPr>
            <a:spLocks noGrp="1"/>
          </p:cNvSpPr>
          <p:nvPr>
            <p:ph type="title"/>
          </p:nvPr>
        </p:nvSpPr>
        <p:spPr>
          <a:xfrm>
            <a:off x="1676400" y="365126"/>
            <a:ext cx="10515600" cy="922986"/>
          </a:xfrm>
        </p:spPr>
        <p:txBody>
          <a:bodyPr>
            <a:normAutofit/>
          </a:bodyPr>
          <a:lstStyle/>
          <a:p>
            <a:r>
              <a:rPr lang="en-GB" sz="4000" b="1" dirty="0">
                <a:latin typeface="Arial"/>
                <a:cs typeface="Arial"/>
              </a:rPr>
              <a:t>Why was PAS 2035 introduced?​</a:t>
            </a:r>
          </a:p>
        </p:txBody>
      </p:sp>
      <p:sp>
        <p:nvSpPr>
          <p:cNvPr id="12" name="Content Placeholder 2">
            <a:extLst>
              <a:ext uri="{FF2B5EF4-FFF2-40B4-BE49-F238E27FC236}">
                <a16:creationId xmlns:a16="http://schemas.microsoft.com/office/drawing/2014/main" id="{897089BF-2A59-8120-144E-1100884CA048}"/>
              </a:ext>
            </a:extLst>
          </p:cNvPr>
          <p:cNvSpPr>
            <a:spLocks noGrp="1"/>
          </p:cNvSpPr>
          <p:nvPr>
            <p:ph idx="1"/>
          </p:nvPr>
        </p:nvSpPr>
        <p:spPr>
          <a:xfrm>
            <a:off x="775140" y="1644559"/>
            <a:ext cx="10515600" cy="4351338"/>
          </a:xfrm>
        </p:spPr>
        <p:txBody>
          <a:bodyPr>
            <a:noAutofit/>
          </a:bodyPr>
          <a:lstStyle/>
          <a:p>
            <a:pPr marL="0" indent="0">
              <a:buNone/>
            </a:pPr>
            <a:r>
              <a:rPr lang="en-GB" sz="2200" b="1" dirty="0">
                <a:solidFill>
                  <a:srgbClr val="008A21"/>
                </a:solidFill>
                <a:latin typeface="Arial" panose="020B0604020202020204" pitchFamily="34" charset="0"/>
                <a:cs typeface="Arial" panose="020B0604020202020204" pitchFamily="34" charset="0"/>
              </a:rPr>
              <a:t>In 2019, PAS 2035 was introduced to:​</a:t>
            </a:r>
          </a:p>
          <a:p>
            <a:r>
              <a:rPr lang="en-GB" sz="2200" b="0" dirty="0">
                <a:latin typeface="Arial" panose="020B0604020202020204" pitchFamily="34" charset="0"/>
                <a:cs typeface="Arial" panose="020B0604020202020204" pitchFamily="34" charset="0"/>
              </a:rPr>
              <a:t>address previous issues in retrofit projects, such as poor design and inefficiencies​</a:t>
            </a:r>
          </a:p>
          <a:p>
            <a:r>
              <a:rPr lang="en-GB" sz="2200" b="0" dirty="0">
                <a:latin typeface="Arial" panose="020B0604020202020204" pitchFamily="34" charset="0"/>
                <a:cs typeface="Arial" panose="020B0604020202020204" pitchFamily="34" charset="0"/>
              </a:rPr>
              <a:t>ensure quality assurance and compliance with best practices​</a:t>
            </a:r>
          </a:p>
          <a:p>
            <a:r>
              <a:rPr lang="en-GB" sz="2200" b="0" dirty="0">
                <a:latin typeface="Arial" panose="020B0604020202020204" pitchFamily="34" charset="0"/>
                <a:cs typeface="Arial" panose="020B0604020202020204" pitchFamily="34" charset="0"/>
              </a:rPr>
              <a:t>support government initiatives on climate change and energy efficiency​</a:t>
            </a:r>
          </a:p>
          <a:p>
            <a:r>
              <a:rPr lang="en-GB" sz="2200" b="0" dirty="0">
                <a:latin typeface="Arial" panose="020B0604020202020204" pitchFamily="34" charset="0"/>
                <a:cs typeface="Arial" panose="020B0604020202020204" pitchFamily="34" charset="0"/>
              </a:rPr>
              <a:t>enhance consumer confidence in retrofit solutions​</a:t>
            </a:r>
          </a:p>
          <a:p>
            <a:r>
              <a:rPr lang="en-GB" sz="2200" b="0" dirty="0">
                <a:latin typeface="Arial" panose="020B0604020202020204" pitchFamily="34" charset="0"/>
                <a:cs typeface="Arial" panose="020B0604020202020204" pitchFamily="34" charset="0"/>
              </a:rPr>
              <a:t>encourage a structured approach to risk management and assessment.​</a:t>
            </a:r>
          </a:p>
        </p:txBody>
      </p:sp>
    </p:spTree>
    <p:extLst>
      <p:ext uri="{BB962C8B-B14F-4D97-AF65-F5344CB8AC3E}">
        <p14:creationId xmlns:p14="http://schemas.microsoft.com/office/powerpoint/2010/main" val="24873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fade">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AA168B9-3BD9-CFC7-E82F-393BE24F0216}"/>
              </a:ext>
            </a:extLst>
          </p:cNvPr>
          <p:cNvSpPr/>
          <p:nvPr/>
        </p:nvSpPr>
        <p:spPr>
          <a:xfrm>
            <a:off x="-550316" y="1568917"/>
            <a:ext cx="13564997" cy="3604661"/>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38693F36-CDAA-104B-3263-09CDDFF15CA2}"/>
              </a:ext>
            </a:extLst>
          </p:cNvPr>
          <p:cNvSpPr>
            <a:spLocks noGrp="1"/>
          </p:cNvSpPr>
          <p:nvPr>
            <p:ph type="title"/>
          </p:nvPr>
        </p:nvSpPr>
        <p:spPr>
          <a:xfrm>
            <a:off x="743610" y="375636"/>
            <a:ext cx="10515600" cy="922986"/>
          </a:xfrm>
        </p:spPr>
        <p:txBody>
          <a:bodyPr>
            <a:normAutofit/>
          </a:bodyPr>
          <a:lstStyle/>
          <a:p>
            <a:r>
              <a:rPr lang="en-GB" sz="4000" b="1" dirty="0">
                <a:latin typeface="Arial" panose="020B0604020202020204" pitchFamily="34" charset="0"/>
                <a:cs typeface="Arial" panose="020B0604020202020204" pitchFamily="34" charset="0"/>
              </a:rPr>
              <a:t>Roles and responsibilities in PAS 2035 ​</a:t>
            </a:r>
          </a:p>
        </p:txBody>
      </p:sp>
      <p:sp>
        <p:nvSpPr>
          <p:cNvPr id="3" name="Content Placeholder 2">
            <a:extLst>
              <a:ext uri="{FF2B5EF4-FFF2-40B4-BE49-F238E27FC236}">
                <a16:creationId xmlns:a16="http://schemas.microsoft.com/office/drawing/2014/main" id="{E641F8C0-71AE-AEC3-F94A-8980F0537C73}"/>
              </a:ext>
            </a:extLst>
          </p:cNvPr>
          <p:cNvSpPr>
            <a:spLocks noGrp="1"/>
          </p:cNvSpPr>
          <p:nvPr>
            <p:ph idx="1"/>
          </p:nvPr>
        </p:nvSpPr>
        <p:spPr>
          <a:xfrm>
            <a:off x="775400" y="1734185"/>
            <a:ext cx="10683240" cy="4351338"/>
          </a:xfrm>
        </p:spPr>
        <p:txBody>
          <a:bodyPr vert="horz" lIns="91440" tIns="45720" rIns="91440" bIns="45720" rtlCol="0" anchor="t">
            <a:normAutofit/>
          </a:bodyPr>
          <a:lstStyle/>
          <a:p>
            <a:pPr marL="0" indent="0">
              <a:buNone/>
            </a:pPr>
            <a:r>
              <a:rPr lang="en-GB" dirty="0">
                <a:solidFill>
                  <a:schemeClr val="bg1"/>
                </a:solidFill>
              </a:rPr>
              <a:t>PAS 2035 outlines key roles to ensure successful and compliant retrofit projects, such as:​</a:t>
            </a:r>
          </a:p>
          <a:p>
            <a:r>
              <a:rPr lang="en-GB" dirty="0">
                <a:solidFill>
                  <a:schemeClr val="bg1"/>
                </a:solidFill>
              </a:rPr>
              <a:t>retrofit advisor </a:t>
            </a:r>
            <a:r>
              <a:rPr lang="en-GB" b="0" dirty="0">
                <a:solidFill>
                  <a:schemeClr val="bg1"/>
                </a:solidFill>
              </a:rPr>
              <a:t>–</a:t>
            </a:r>
            <a:r>
              <a:rPr lang="en-GB" dirty="0">
                <a:solidFill>
                  <a:schemeClr val="bg1"/>
                </a:solidFill>
              </a:rPr>
              <a:t> </a:t>
            </a:r>
            <a:r>
              <a:rPr lang="en-GB" b="0" dirty="0">
                <a:solidFill>
                  <a:schemeClr val="bg1"/>
                </a:solidFill>
              </a:rPr>
              <a:t>provides initial guidance to homeowners</a:t>
            </a:r>
            <a:r>
              <a:rPr lang="en-GB" dirty="0">
                <a:solidFill>
                  <a:schemeClr val="bg1"/>
                </a:solidFill>
              </a:rPr>
              <a:t>​</a:t>
            </a:r>
          </a:p>
          <a:p>
            <a:r>
              <a:rPr lang="en-GB" dirty="0">
                <a:solidFill>
                  <a:schemeClr val="bg1"/>
                </a:solidFill>
              </a:rPr>
              <a:t>retrofit assessor </a:t>
            </a:r>
            <a:r>
              <a:rPr lang="en-GB" b="0" dirty="0">
                <a:solidFill>
                  <a:schemeClr val="bg1"/>
                </a:solidFill>
              </a:rPr>
              <a:t>–</a:t>
            </a:r>
            <a:r>
              <a:rPr lang="en-GB" dirty="0">
                <a:solidFill>
                  <a:schemeClr val="bg1"/>
                </a:solidFill>
              </a:rPr>
              <a:t> </a:t>
            </a:r>
            <a:r>
              <a:rPr lang="en-GB" b="0" dirty="0">
                <a:solidFill>
                  <a:schemeClr val="bg1"/>
                </a:solidFill>
              </a:rPr>
              <a:t>assesses property conditions before work begins</a:t>
            </a:r>
            <a:r>
              <a:rPr lang="en-GB" dirty="0">
                <a:solidFill>
                  <a:schemeClr val="bg1"/>
                </a:solidFill>
              </a:rPr>
              <a:t>​</a:t>
            </a:r>
          </a:p>
          <a:p>
            <a:r>
              <a:rPr lang="en-GB" dirty="0">
                <a:solidFill>
                  <a:schemeClr val="bg1"/>
                </a:solidFill>
              </a:rPr>
              <a:t>retrofit co-ordinator </a:t>
            </a:r>
            <a:r>
              <a:rPr lang="en-GB" b="0" dirty="0">
                <a:solidFill>
                  <a:schemeClr val="bg1"/>
                </a:solidFill>
              </a:rPr>
              <a:t>–</a:t>
            </a:r>
            <a:r>
              <a:rPr lang="en-GB" dirty="0">
                <a:solidFill>
                  <a:schemeClr val="bg1"/>
                </a:solidFill>
              </a:rPr>
              <a:t> </a:t>
            </a:r>
            <a:r>
              <a:rPr lang="en-GB" b="0" dirty="0">
                <a:solidFill>
                  <a:schemeClr val="bg1"/>
                </a:solidFill>
              </a:rPr>
              <a:t>manages the entire retrofit process</a:t>
            </a:r>
            <a:r>
              <a:rPr lang="en-GB" dirty="0">
                <a:solidFill>
                  <a:schemeClr val="bg1"/>
                </a:solidFill>
              </a:rPr>
              <a:t>​</a:t>
            </a:r>
          </a:p>
          <a:p>
            <a:r>
              <a:rPr lang="en-GB" dirty="0">
                <a:solidFill>
                  <a:schemeClr val="bg1"/>
                </a:solidFill>
              </a:rPr>
              <a:t>retrofit designer </a:t>
            </a:r>
            <a:r>
              <a:rPr lang="en-GB" b="0" dirty="0">
                <a:solidFill>
                  <a:schemeClr val="bg1"/>
                </a:solidFill>
              </a:rPr>
              <a:t>–</a:t>
            </a:r>
            <a:r>
              <a:rPr lang="en-GB" dirty="0">
                <a:solidFill>
                  <a:schemeClr val="bg1"/>
                </a:solidFill>
              </a:rPr>
              <a:t> </a:t>
            </a:r>
            <a:r>
              <a:rPr lang="en-GB" b="0" dirty="0">
                <a:solidFill>
                  <a:schemeClr val="bg1"/>
                </a:solidFill>
              </a:rPr>
              <a:t>develops tailored retrofit solutions</a:t>
            </a:r>
            <a:r>
              <a:rPr lang="en-GB" dirty="0">
                <a:solidFill>
                  <a:schemeClr val="bg1"/>
                </a:solidFill>
              </a:rPr>
              <a:t>​</a:t>
            </a:r>
          </a:p>
          <a:p>
            <a:r>
              <a:rPr lang="en-GB" dirty="0">
                <a:solidFill>
                  <a:schemeClr val="bg1"/>
                </a:solidFill>
              </a:rPr>
              <a:t>retrofit installer (PAS 2035) </a:t>
            </a:r>
            <a:r>
              <a:rPr lang="en-GB" b="0" dirty="0">
                <a:solidFill>
                  <a:schemeClr val="bg1"/>
                </a:solidFill>
              </a:rPr>
              <a:t>–</a:t>
            </a:r>
            <a:r>
              <a:rPr lang="en-GB" dirty="0">
                <a:solidFill>
                  <a:schemeClr val="bg1"/>
                </a:solidFill>
              </a:rPr>
              <a:t> </a:t>
            </a:r>
            <a:r>
              <a:rPr lang="en-GB" b="0" dirty="0">
                <a:solidFill>
                  <a:schemeClr val="bg1"/>
                </a:solidFill>
              </a:rPr>
              <a:t>carries out retrofit work to meet standards</a:t>
            </a:r>
            <a:r>
              <a:rPr lang="en-GB" dirty="0">
                <a:solidFill>
                  <a:schemeClr val="bg1"/>
                </a:solidFill>
              </a:rPr>
              <a:t>​</a:t>
            </a:r>
          </a:p>
          <a:p>
            <a:r>
              <a:rPr lang="en-GB" dirty="0">
                <a:solidFill>
                  <a:schemeClr val="bg1"/>
                </a:solidFill>
              </a:rPr>
              <a:t>retrofit evaluator </a:t>
            </a:r>
            <a:r>
              <a:rPr lang="en-GB" b="0" dirty="0">
                <a:solidFill>
                  <a:schemeClr val="bg1"/>
                </a:solidFill>
              </a:rPr>
              <a:t>–</a:t>
            </a:r>
            <a:r>
              <a:rPr lang="en-GB" dirty="0">
                <a:solidFill>
                  <a:schemeClr val="bg1"/>
                </a:solidFill>
              </a:rPr>
              <a:t> </a:t>
            </a:r>
            <a:r>
              <a:rPr lang="en-GB" b="0" dirty="0">
                <a:solidFill>
                  <a:schemeClr val="bg1"/>
                </a:solidFill>
              </a:rPr>
              <a:t>ensures retrofit effectiveness post-installation.</a:t>
            </a:r>
            <a:endParaRPr lang="en-GB" b="0" dirty="0"/>
          </a:p>
        </p:txBody>
      </p:sp>
    </p:spTree>
    <p:extLst>
      <p:ext uri="{BB962C8B-B14F-4D97-AF65-F5344CB8AC3E}">
        <p14:creationId xmlns:p14="http://schemas.microsoft.com/office/powerpoint/2010/main" val="231541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6BFE9-0DA4-E64A-C34A-B6F801F9A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4E7DC-BF79-0E2C-4C5B-1193888CD203}"/>
              </a:ext>
            </a:extLst>
          </p:cNvPr>
          <p:cNvSpPr>
            <a:spLocks noGrp="1"/>
          </p:cNvSpPr>
          <p:nvPr>
            <p:ph type="title"/>
          </p:nvPr>
        </p:nvSpPr>
        <p:spPr>
          <a:xfrm>
            <a:off x="754120" y="375636"/>
            <a:ext cx="10515600" cy="922986"/>
          </a:xfrm>
        </p:spPr>
        <p:txBody>
          <a:bodyPr>
            <a:normAutofit/>
          </a:bodyPr>
          <a:lstStyle/>
          <a:p>
            <a:r>
              <a:rPr lang="en-GB" sz="4000" b="1" dirty="0"/>
              <a:t>Key PAS 2035 terms​</a:t>
            </a:r>
          </a:p>
        </p:txBody>
      </p:sp>
      <p:sp>
        <p:nvSpPr>
          <p:cNvPr id="3" name="Content Placeholder 2">
            <a:extLst>
              <a:ext uri="{FF2B5EF4-FFF2-40B4-BE49-F238E27FC236}">
                <a16:creationId xmlns:a16="http://schemas.microsoft.com/office/drawing/2014/main" id="{8B74EC1F-7BFC-6C4E-8B32-8E5F04F418A3}"/>
              </a:ext>
            </a:extLst>
          </p:cNvPr>
          <p:cNvSpPr>
            <a:spLocks noGrp="1"/>
          </p:cNvSpPr>
          <p:nvPr>
            <p:ph idx="1"/>
          </p:nvPr>
        </p:nvSpPr>
        <p:spPr>
          <a:xfrm>
            <a:off x="764630" y="1644559"/>
            <a:ext cx="10515600" cy="4351338"/>
          </a:xfrm>
        </p:spPr>
        <p:txBody>
          <a:bodyPr>
            <a:noAutofit/>
          </a:bodyPr>
          <a:lstStyle/>
          <a:p>
            <a:pPr marL="0" indent="0">
              <a:buNone/>
            </a:pPr>
            <a:r>
              <a:rPr lang="en-GB" sz="2200" b="1" dirty="0">
                <a:latin typeface="Arial" panose="020B0604020202020204" pitchFamily="34" charset="0"/>
                <a:cs typeface="Arial" panose="020B0604020202020204" pitchFamily="34" charset="0"/>
              </a:rPr>
              <a:t>There are several key terms used when discussing PAS 2035.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These include: ​</a:t>
            </a:r>
          </a:p>
          <a:p>
            <a:r>
              <a:rPr lang="en-GB" sz="2200" b="1" dirty="0">
                <a:solidFill>
                  <a:srgbClr val="008A21"/>
                </a:solidFill>
                <a:latin typeface="Arial" panose="020B0604020202020204" pitchFamily="34" charset="0"/>
                <a:cs typeface="Arial" panose="020B0604020202020204" pitchFamily="34" charset="0"/>
              </a:rPr>
              <a:t>PAS 2035 process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structured steps from assessment to evaluation</a:t>
            </a:r>
            <a:r>
              <a:rPr lang="en-GB" sz="2200" b="1" dirty="0">
                <a:latin typeface="Arial" panose="020B0604020202020204" pitchFamily="34" charset="0"/>
                <a:cs typeface="Arial" panose="020B0604020202020204" pitchFamily="34" charset="0"/>
              </a:rPr>
              <a:t>​</a:t>
            </a:r>
          </a:p>
          <a:p>
            <a:r>
              <a:rPr lang="en-GB" sz="2200" b="1" dirty="0">
                <a:solidFill>
                  <a:srgbClr val="008A21"/>
                </a:solidFill>
                <a:latin typeface="Arial" panose="020B0604020202020204" pitchFamily="34" charset="0"/>
                <a:cs typeface="Arial" panose="020B0604020202020204" pitchFamily="34" charset="0"/>
              </a:rPr>
              <a:t>Risk assessment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evaluates project complexity and potential issues​</a:t>
            </a:r>
          </a:p>
          <a:p>
            <a:r>
              <a:rPr lang="en-GB" sz="2200" b="1" dirty="0">
                <a:solidFill>
                  <a:srgbClr val="008A21"/>
                </a:solidFill>
                <a:latin typeface="Arial" panose="020B0604020202020204" pitchFamily="34" charset="0"/>
                <a:cs typeface="Arial" panose="020B0604020202020204" pitchFamily="34" charset="0"/>
              </a:rPr>
              <a:t>Fabric-first approach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prioritises insulation and airtightness before heating upgrades</a:t>
            </a:r>
          </a:p>
          <a:p>
            <a:r>
              <a:rPr lang="en-GB" sz="2200" dirty="0">
                <a:solidFill>
                  <a:srgbClr val="008A21"/>
                </a:solidFill>
                <a:latin typeface="Arial" panose="020B0604020202020204" pitchFamily="34" charset="0"/>
                <a:cs typeface="Arial" panose="020B0604020202020204" pitchFamily="34" charset="0"/>
              </a:rPr>
              <a:t>Single energy efficiency measures (SEEMs) </a:t>
            </a:r>
            <a:r>
              <a:rPr lang="en-GB" sz="2200" b="0" dirty="0">
                <a:latin typeface="Arial" panose="020B0604020202020204" pitchFamily="34" charset="0"/>
                <a:cs typeface="Arial" panose="020B0604020202020204" pitchFamily="34" charset="0"/>
              </a:rPr>
              <a:t>–</a:t>
            </a:r>
            <a:r>
              <a:rPr lang="en-GB" sz="220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individual improvements, </a:t>
            </a:r>
            <a:br>
              <a:rPr lang="en-GB" sz="2200" b="0" dirty="0">
                <a:latin typeface="Arial" panose="020B0604020202020204" pitchFamily="34" charset="0"/>
                <a:cs typeface="Arial" panose="020B0604020202020204" pitchFamily="34" charset="0"/>
              </a:rPr>
            </a:br>
            <a:r>
              <a:rPr lang="en-GB" sz="2200" b="0" dirty="0">
                <a:latin typeface="Arial" panose="020B0604020202020204" pitchFamily="34" charset="0"/>
                <a:cs typeface="Arial" panose="020B0604020202020204" pitchFamily="34" charset="0"/>
              </a:rPr>
              <a:t>such as loft insulation.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B9012025-46EB-388B-A741-5FD4AAFA9D0C}"/>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558173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EADF4-CB9A-E09F-DB1B-7DA964C321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D7B86-E16C-0D36-78D9-3F6FE2BA15D0}"/>
              </a:ext>
            </a:extLst>
          </p:cNvPr>
          <p:cNvSpPr>
            <a:spLocks noGrp="1"/>
          </p:cNvSpPr>
          <p:nvPr>
            <p:ph type="title"/>
          </p:nvPr>
        </p:nvSpPr>
        <p:spPr>
          <a:xfrm>
            <a:off x="754120" y="375636"/>
            <a:ext cx="10515600" cy="922986"/>
          </a:xfrm>
        </p:spPr>
        <p:txBody>
          <a:bodyPr>
            <a:normAutofit/>
          </a:bodyPr>
          <a:lstStyle/>
          <a:p>
            <a:r>
              <a:rPr lang="en-GB" sz="4000" b="1" dirty="0"/>
              <a:t>Key PAS 2035 terms ​(cont.)</a:t>
            </a:r>
          </a:p>
        </p:txBody>
      </p:sp>
      <p:sp>
        <p:nvSpPr>
          <p:cNvPr id="3" name="Content Placeholder 2">
            <a:extLst>
              <a:ext uri="{FF2B5EF4-FFF2-40B4-BE49-F238E27FC236}">
                <a16:creationId xmlns:a16="http://schemas.microsoft.com/office/drawing/2014/main" id="{8593EDD8-2999-E109-B661-A1FCFEDD8B93}"/>
              </a:ext>
            </a:extLst>
          </p:cNvPr>
          <p:cNvSpPr>
            <a:spLocks noGrp="1"/>
          </p:cNvSpPr>
          <p:nvPr>
            <p:ph idx="1"/>
          </p:nvPr>
        </p:nvSpPr>
        <p:spPr>
          <a:xfrm>
            <a:off x="764629" y="1644559"/>
            <a:ext cx="10748211" cy="4351338"/>
          </a:xfrm>
        </p:spPr>
        <p:txBody>
          <a:bodyPr>
            <a:noAutofit/>
          </a:bodyPr>
          <a:lstStyle/>
          <a:p>
            <a:r>
              <a:rPr lang="en-GB" sz="2200" b="1" dirty="0">
                <a:solidFill>
                  <a:srgbClr val="008A21"/>
                </a:solidFill>
                <a:latin typeface="Arial" panose="020B0604020202020204" pitchFamily="34" charset="0"/>
                <a:cs typeface="Arial" panose="020B0604020202020204" pitchFamily="34" charset="0"/>
              </a:rPr>
              <a:t>Measures interaction matrix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assesses compatibility between different upgrades​</a:t>
            </a:r>
          </a:p>
          <a:p>
            <a:r>
              <a:rPr lang="en-GB" sz="2200" b="1" dirty="0">
                <a:solidFill>
                  <a:srgbClr val="008A21"/>
                </a:solidFill>
                <a:latin typeface="Arial" panose="020B0604020202020204" pitchFamily="34" charset="0"/>
                <a:cs typeface="Arial" panose="020B0604020202020204" pitchFamily="34" charset="0"/>
              </a:rPr>
              <a:t>Medium-term improvement plan (MTIP)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a phased approach to retrofit over time​</a:t>
            </a:r>
          </a:p>
          <a:p>
            <a:r>
              <a:rPr lang="en-GB" sz="2200" b="1" dirty="0">
                <a:solidFill>
                  <a:srgbClr val="008A21"/>
                </a:solidFill>
                <a:latin typeface="Arial" panose="020B0604020202020204" pitchFamily="34" charset="0"/>
                <a:cs typeface="Arial" panose="020B0604020202020204" pitchFamily="34" charset="0"/>
              </a:rPr>
              <a:t>Whole house retrofit </a:t>
            </a:r>
            <a:r>
              <a:rPr lang="en-GB" sz="2200" b="0" dirty="0">
                <a:latin typeface="Arial" panose="020B0604020202020204" pitchFamily="34" charset="0"/>
                <a:cs typeface="Arial" panose="020B0604020202020204" pitchFamily="34" charset="0"/>
              </a:rPr>
              <a:t>–</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considers the building as an integrated system for efficiency.</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1EFB187-B256-66F9-1239-09A3CF401D7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16457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E7ED8-2046-4B80-E24D-A626980C4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3B60E-6FA1-C92B-9C75-CD344BE14BF7}"/>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6E3956EB-05F5-A9C6-690D-C9A5DAB9A37F}"/>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8B6BF39-1AF6-DF67-B0C5-2012D373A467}"/>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main purpose of PAS 2035?​</a:t>
            </a:r>
          </a:p>
        </p:txBody>
      </p:sp>
      <p:grpSp>
        <p:nvGrpSpPr>
          <p:cNvPr id="7" name="Group 6">
            <a:extLst>
              <a:ext uri="{FF2B5EF4-FFF2-40B4-BE49-F238E27FC236}">
                <a16:creationId xmlns:a16="http://schemas.microsoft.com/office/drawing/2014/main" id="{321B11B0-B671-C0AB-2BD4-9B0C8938FFA0}"/>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581114C6-E664-7521-A613-4227C140D9B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D0FDBE9-57AF-40D8-E7E3-8BD819E07F7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2AE21161-A1D5-F9B2-8379-B65A99E173FC}"/>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indent="0" eaLnBrk="1" hangingPunct="1">
              <a:lnSpc>
                <a:spcPts val="3000"/>
              </a:lnSpc>
              <a:buNone/>
              <a:defRPr/>
            </a:pPr>
            <a:r>
              <a:rPr kumimoji="0" lang="en-GB" sz="2200" b="1" i="0" u="none" strike="noStrike" kern="0" cap="none" spc="0" normalizeH="0" baseline="0" noProof="0" dirty="0">
                <a:ln>
                  <a:noFill/>
                </a:ln>
                <a:solidFill>
                  <a:srgbClr val="000000"/>
                </a:solidFill>
                <a:effectLst/>
                <a:uLnTx/>
                <a:uFillTx/>
                <a:latin typeface="Arial"/>
                <a:cs typeface="Arial"/>
              </a:rPr>
              <a:t>To regulate construction site safety</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2967983B-5AB3-15AB-CC39-399930EED3AD}"/>
              </a:ext>
            </a:extLst>
          </p:cNvPr>
          <p:cNvSpPr txBox="1">
            <a:spLocks noChangeArrowheads="1"/>
          </p:cNvSpPr>
          <p:nvPr/>
        </p:nvSpPr>
        <p:spPr bwMode="auto">
          <a:xfrm>
            <a:off x="1687212" y="3663644"/>
            <a:ext cx="55919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ensure a structured and high-quality approach to domestic retrofit projects</a:t>
            </a:r>
          </a:p>
        </p:txBody>
      </p:sp>
      <p:sp>
        <p:nvSpPr>
          <p:cNvPr id="15" name="TextBox 10">
            <a:extLst>
              <a:ext uri="{FF2B5EF4-FFF2-40B4-BE49-F238E27FC236}">
                <a16:creationId xmlns:a16="http://schemas.microsoft.com/office/drawing/2014/main" id="{7D8C257B-109B-72B2-5E79-C29626ABF2E1}"/>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improve building aesthetics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795C1E82-4585-ED11-AD19-8C0A521A68FC}"/>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3BA51251-635A-A575-74B0-01C730DFA06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AC7DEDC-0E40-A860-3BBD-D1A9248A210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A075DB42-2E72-2AF1-24F7-B39F8889EF70}"/>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5E191FB-91DD-CF55-B0B1-8DC89F94759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5CC860B2-2C1F-9CB2-CA7D-C1990DEB822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3782D56-A5CB-20C1-86BE-3E9FBCF53FAE}"/>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B976278-971D-4D3E-95F9-658FBB09580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B3295835-71A1-29FB-545B-745F087373AE}"/>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4C67D92D-91CA-5408-FE08-999496FA141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7F851DF5-5583-7A69-2515-249E6DB850D9}"/>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F11661C-F68A-9363-6125-1BBEC0F3E9E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5649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EED73-E1EB-F078-D003-1335E5366C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EA75A-5058-B8EA-C668-08FDB8BD2A2F}"/>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105296DC-0A06-2034-DAC7-0FE2F16DCBD5}"/>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B21F5B1-9FAB-0A94-D6C3-7D2BC88FB6E1}"/>
              </a:ext>
            </a:extLst>
          </p:cNvPr>
          <p:cNvSpPr txBox="1"/>
          <p:nvPr/>
        </p:nvSpPr>
        <p:spPr>
          <a:xfrm>
            <a:off x="766763" y="1635075"/>
            <a:ext cx="108396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a role outlined in PAS 2035?​</a:t>
            </a:r>
          </a:p>
        </p:txBody>
      </p:sp>
      <p:grpSp>
        <p:nvGrpSpPr>
          <p:cNvPr id="7" name="Group 6">
            <a:extLst>
              <a:ext uri="{FF2B5EF4-FFF2-40B4-BE49-F238E27FC236}">
                <a16:creationId xmlns:a16="http://schemas.microsoft.com/office/drawing/2014/main" id="{1F664C65-BA29-91A4-2514-D7773A7FA6D9}"/>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593A58C1-6A5C-8103-CB80-F0D4623461C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C3E17A36-9AA6-ADA4-BF6F-90AEC028B462}"/>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0CB1A845-4EBD-5E6D-07C7-1C873C617E0F}"/>
              </a:ext>
            </a:extLst>
          </p:cNvPr>
          <p:cNvSpPr txBox="1">
            <a:spLocks noChangeArrowheads="1"/>
          </p:cNvSpPr>
          <p:nvPr/>
        </p:nvSpPr>
        <p:spPr bwMode="auto">
          <a:xfrm>
            <a:off x="1683868" y="2778940"/>
            <a:ext cx="5903912" cy="5048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lang="en-GB" sz="2200" kern="0" dirty="0">
                <a:solidFill>
                  <a:srgbClr val="000000"/>
                </a:solidFill>
                <a:latin typeface="Arial"/>
                <a:cs typeface="Arial"/>
              </a:rPr>
              <a:t>Retrofit assessor</a:t>
            </a:r>
            <a:endParaRPr kumimoji="0" lang="en-US" sz="2200" b="1" i="0" u="none" strike="noStrike" kern="0" cap="none" spc="0" normalizeH="0" baseline="0" noProof="0" dirty="0">
              <a:ln>
                <a:noFill/>
              </a:ln>
              <a:solidFill>
                <a:srgbClr val="000000"/>
              </a:solidFill>
              <a:effectLst/>
              <a:uLnTx/>
              <a:uFillTx/>
              <a:latin typeface="Arial"/>
              <a:cs typeface="Arial"/>
            </a:endParaRPr>
          </a:p>
        </p:txBody>
      </p:sp>
      <p:sp>
        <p:nvSpPr>
          <p:cNvPr id="14" name="TextBox 2">
            <a:extLst>
              <a:ext uri="{FF2B5EF4-FFF2-40B4-BE49-F238E27FC236}">
                <a16:creationId xmlns:a16="http://schemas.microsoft.com/office/drawing/2014/main" id="{40861BBE-563D-D23E-569A-29A6E442F54F}"/>
              </a:ext>
            </a:extLst>
          </p:cNvPr>
          <p:cNvSpPr txBox="1">
            <a:spLocks noChangeArrowheads="1"/>
          </p:cNvSpPr>
          <p:nvPr/>
        </p:nvSpPr>
        <p:spPr bwMode="auto">
          <a:xfrm>
            <a:off x="1687212" y="3824632"/>
            <a:ext cx="5127625"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Retrofit co-ordinator</a:t>
            </a:r>
          </a:p>
        </p:txBody>
      </p:sp>
      <p:sp>
        <p:nvSpPr>
          <p:cNvPr id="15" name="TextBox 10">
            <a:extLst>
              <a:ext uri="{FF2B5EF4-FFF2-40B4-BE49-F238E27FC236}">
                <a16:creationId xmlns:a16="http://schemas.microsoft.com/office/drawing/2014/main" id="{BF8C11CB-9AAF-C2F1-0CE4-1C91A6EE2FE9}"/>
              </a:ext>
            </a:extLst>
          </p:cNvPr>
          <p:cNvSpPr txBox="1">
            <a:spLocks noChangeArrowheads="1"/>
          </p:cNvSpPr>
          <p:nvPr/>
        </p:nvSpPr>
        <p:spPr bwMode="auto">
          <a:xfrm>
            <a:off x="1683868" y="4881784"/>
            <a:ext cx="464185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Interior designer</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310EB1E0-A7BA-8765-9D9E-FC7630FF355F}"/>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9CBA5C58-DE93-0C78-20FF-9F710B61B8F7}"/>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A9E2A22-F1F8-46A2-5A17-F2F7EA02312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8DAF2298-0FC7-C7AC-55B2-E209805E5F9A}"/>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897EE1FF-C2AC-EA87-A30F-D6737B75E453}"/>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2990CDD-69EB-9F9D-5ECF-51272E24901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B20E2FF6-850C-D24D-C348-769B58712FC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72648B9-D85A-F599-2D4D-8847AC5CEDB0}"/>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0240B9F-F5D8-5B1A-E24D-3FF7ECCF6FB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41963BC-0951-5028-3798-82DF7053A951}"/>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58CD3473-9BF4-1A92-18FA-D92BAE2DF3D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C0E24D1-CE6B-4D96-31E5-3287EFBA3A42}"/>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62613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55ECE-02EC-3264-E596-6552876BA0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9B002C-3D1B-9EEC-23EE-998218047D07}"/>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4E50487F-8919-75CC-F0B9-0C19A31FE123}"/>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986E6D-CE88-99FA-0F31-8F59A5F3CEBF}"/>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does the fabric-first approach prioritise?</a:t>
            </a:r>
          </a:p>
        </p:txBody>
      </p:sp>
      <p:grpSp>
        <p:nvGrpSpPr>
          <p:cNvPr id="7" name="Group 6">
            <a:extLst>
              <a:ext uri="{FF2B5EF4-FFF2-40B4-BE49-F238E27FC236}">
                <a16:creationId xmlns:a16="http://schemas.microsoft.com/office/drawing/2014/main" id="{A2765792-24AD-9107-D226-4303EE4FAF5C}"/>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27700C7D-4D90-192D-0F00-E6AE2A7E9AB0}"/>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8C7FD3F3-39C1-614E-5A76-5DE77E82F62E}"/>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6500E78E-BEFE-3D3B-3C69-A136BECE89F5}"/>
              </a:ext>
            </a:extLst>
          </p:cNvPr>
          <p:cNvSpPr txBox="1">
            <a:spLocks noChangeArrowheads="1"/>
          </p:cNvSpPr>
          <p:nvPr/>
        </p:nvSpPr>
        <p:spPr bwMode="auto">
          <a:xfrm>
            <a:off x="1683868" y="2575797"/>
            <a:ext cx="5871964"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indent="0" eaLnBrk="1" hangingPunct="1">
              <a:lnSpc>
                <a:spcPts val="3000"/>
              </a:lnSpc>
              <a:buNone/>
              <a:defRPr/>
            </a:pPr>
            <a:r>
              <a:rPr kumimoji="0" lang="en-GB" sz="2200" b="1" i="0" u="none" strike="noStrike" kern="0" cap="none" spc="0" normalizeH="0" baseline="0" noProof="0" dirty="0">
                <a:ln>
                  <a:noFill/>
                </a:ln>
                <a:solidFill>
                  <a:srgbClr val="000000"/>
                </a:solidFill>
                <a:effectLst/>
                <a:uLnTx/>
                <a:uFillTx/>
                <a:latin typeface="Arial"/>
                <a:cs typeface="Arial"/>
              </a:rPr>
              <a:t>Upgrading the heating system before adding insulation</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B7699FB0-3176-34FC-407C-16B67C10B129}"/>
              </a:ext>
            </a:extLst>
          </p:cNvPr>
          <p:cNvSpPr txBox="1">
            <a:spLocks noChangeArrowheads="1"/>
          </p:cNvSpPr>
          <p:nvPr/>
        </p:nvSpPr>
        <p:spPr bwMode="auto">
          <a:xfrm>
            <a:off x="1687213" y="3663644"/>
            <a:ext cx="5315166"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Ensuring insulation and airtightness before beginning heating upgrades</a:t>
            </a:r>
          </a:p>
        </p:txBody>
      </p:sp>
      <p:sp>
        <p:nvSpPr>
          <p:cNvPr id="15" name="TextBox 10">
            <a:extLst>
              <a:ext uri="{FF2B5EF4-FFF2-40B4-BE49-F238E27FC236}">
                <a16:creationId xmlns:a16="http://schemas.microsoft.com/office/drawing/2014/main" id="{2B2D5952-7C5D-E8F1-F8AF-92792447BCE7}"/>
              </a:ext>
            </a:extLst>
          </p:cNvPr>
          <p:cNvSpPr txBox="1">
            <a:spLocks noChangeArrowheads="1"/>
          </p:cNvSpPr>
          <p:nvPr/>
        </p:nvSpPr>
        <p:spPr bwMode="auto">
          <a:xfrm>
            <a:off x="1683868" y="4649397"/>
            <a:ext cx="5595332"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Installing solar panels first in all retrofit projects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8EE9F8FE-2EB0-9142-173D-8BD787FAE3A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C6EE92CD-F779-DD01-EB0E-8563F263BF21}"/>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853A9C1E-C8DE-6EEA-F83D-9EABF151C046}"/>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D06D7845-6CD2-C207-A92F-4BC7DB876385}"/>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13D4492-079E-35D8-F972-5BE6EAC6305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93B38F5F-B8F4-A352-77A0-8805A6C2C8E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88F45A89-293A-0772-B2C3-813942C6E30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5769A60F-E398-A35F-6CDF-3C59385738CF}"/>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2CD89C3C-FA31-12E5-DA3D-65D5AABD04BD}"/>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CA0B9198-F8BA-5268-2687-6B1F8CA84460}"/>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F56508E-0579-D84E-37CD-04D7BE653BAB}"/>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113860F-5CA2-D6DF-CE3B-64E6C80369E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30995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8EE35-68BC-B04D-E79D-1B7256BC7B6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6AE8D22-2998-36B5-E449-D04C5C3FD2E5}"/>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23FF82B-4FBC-E910-E25E-B68B69F6060C}"/>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97AF61-FD0B-8EBE-2BAC-AAF8435B2641}"/>
              </a:ext>
            </a:extLst>
          </p:cNvPr>
          <p:cNvSpPr txBox="1"/>
          <p:nvPr/>
        </p:nvSpPr>
        <p:spPr>
          <a:xfrm>
            <a:off x="570528" y="1859340"/>
            <a:ext cx="774569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the basic principles of domestic retrofit installation </a:t>
            </a:r>
          </a:p>
        </p:txBody>
      </p:sp>
      <p:sp>
        <p:nvSpPr>
          <p:cNvPr id="28" name="Rectangle: Rounded Corners 27">
            <a:extLst>
              <a:ext uri="{FF2B5EF4-FFF2-40B4-BE49-F238E27FC236}">
                <a16:creationId xmlns:a16="http://schemas.microsoft.com/office/drawing/2014/main" id="{6B8FF63F-0458-4142-FC81-727510222CC8}"/>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3</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982EF2CE-3714-EE7E-5DEA-342DEE24B723}"/>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DE311915-958D-7C3E-2978-C1A31CF7A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8ED1E339-778E-76CD-9472-E33D04598066}"/>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CABA6F8-A826-180D-0B1F-585699CF491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6643F644-F5DF-B84E-0C63-9A839346E911}"/>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4" action="ppaction://hlinksldjump"/>
            <a:extLst>
              <a:ext uri="{FF2B5EF4-FFF2-40B4-BE49-F238E27FC236}">
                <a16:creationId xmlns:a16="http://schemas.microsoft.com/office/drawing/2014/main" id="{1292924A-70F0-7A0C-B0B8-8E7ACB245ADE}"/>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262A7E8-9080-1DC3-68BA-03215788BBF4}"/>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19E13C80-15E2-0E69-6560-FBA3A4BC4F51}"/>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F9919BD6-9971-8720-6362-631B4DD4F4DB}"/>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4E8CF4C4-9456-49E7-1E54-A8B1C32A51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Wind Turbines with solid fill">
            <a:extLst>
              <a:ext uri="{FF2B5EF4-FFF2-40B4-BE49-F238E27FC236}">
                <a16:creationId xmlns:a16="http://schemas.microsoft.com/office/drawing/2014/main" id="{B7E6F1B8-135E-A069-E329-531482A88B9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2096507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44A9A2F-2D41-737E-ABA9-5990066105D8}"/>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8295C8F3-FD75-A918-81E2-E28B4862C0A2}"/>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Existing UK housing stock </a:t>
            </a:r>
          </a:p>
        </p:txBody>
      </p:sp>
      <p:sp>
        <p:nvSpPr>
          <p:cNvPr id="3" name="Content Placeholder 2">
            <a:extLst>
              <a:ext uri="{FF2B5EF4-FFF2-40B4-BE49-F238E27FC236}">
                <a16:creationId xmlns:a16="http://schemas.microsoft.com/office/drawing/2014/main" id="{C1C68DBA-F7A1-EC69-002F-6B92AF6838F5}"/>
              </a:ext>
            </a:extLst>
          </p:cNvPr>
          <p:cNvSpPr>
            <a:spLocks noGrp="1"/>
          </p:cNvSpPr>
          <p:nvPr>
            <p:ph idx="1"/>
          </p:nvPr>
        </p:nvSpPr>
        <p:spPr>
          <a:xfrm>
            <a:off x="785650" y="1500132"/>
            <a:ext cx="9309652" cy="4351338"/>
          </a:xfrm>
        </p:spPr>
        <p:txBody>
          <a:bodyPr>
            <a:noAutofit/>
          </a:bodyPr>
          <a:lstStyle/>
          <a:p>
            <a:pPr marL="0" indent="0">
              <a:buNone/>
            </a:pPr>
            <a:r>
              <a:rPr lang="en-GB" sz="2400" b="0" dirty="0">
                <a:latin typeface="Arial" panose="020B0604020202020204" pitchFamily="34" charset="0"/>
                <a:cs typeface="Arial" panose="020B0604020202020204" pitchFamily="34" charset="0"/>
              </a:rPr>
              <a:t>The UK housing stock includes a range of </a:t>
            </a:r>
            <a:r>
              <a:rPr lang="en-GB" sz="2400" dirty="0">
                <a:latin typeface="Arial" panose="020B0604020202020204" pitchFamily="34" charset="0"/>
                <a:cs typeface="Arial" panose="020B0604020202020204" pitchFamily="34" charset="0"/>
              </a:rPr>
              <a:t>property types </a:t>
            </a:r>
            <a:r>
              <a:rPr lang="en-GB" sz="2400" b="0" dirty="0">
                <a:latin typeface="Arial" panose="020B0604020202020204" pitchFamily="34" charset="0"/>
                <a:cs typeface="Arial" panose="020B0604020202020204" pitchFamily="34" charset="0"/>
              </a:rPr>
              <a:t>and</a:t>
            </a:r>
            <a:r>
              <a:rPr lang="en-GB" sz="2400" dirty="0">
                <a:latin typeface="Arial" panose="020B0604020202020204" pitchFamily="34" charset="0"/>
                <a:cs typeface="Arial" panose="020B0604020202020204" pitchFamily="34" charset="0"/>
              </a:rPr>
              <a:t> construction methods, </a:t>
            </a:r>
            <a:r>
              <a:rPr lang="en-GB" sz="2400" b="0" dirty="0">
                <a:latin typeface="Arial" panose="020B0604020202020204" pitchFamily="34" charset="0"/>
                <a:cs typeface="Arial" panose="020B0604020202020204" pitchFamily="34" charset="0"/>
              </a:rPr>
              <a:t>ranging from historic buildings to modern homes built in line with current regulations</a:t>
            </a:r>
            <a:r>
              <a:rPr lang="en-GB" sz="2400" dirty="0">
                <a:latin typeface="Arial" panose="020B0604020202020204" pitchFamily="34" charset="0"/>
                <a:cs typeface="Arial" panose="020B0604020202020204" pitchFamily="34" charset="0"/>
              </a:rPr>
              <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solidFill>
                  <a:srgbClr val="008A21"/>
                </a:solidFill>
                <a:latin typeface="Arial" panose="020B0604020202020204" pitchFamily="34" charset="0"/>
                <a:cs typeface="Arial" panose="020B0604020202020204" pitchFamily="34" charset="0"/>
              </a:rPr>
              <a:t>The age range of properties​</a:t>
            </a:r>
          </a:p>
          <a:p>
            <a:pPr marL="0" indent="0">
              <a:buNone/>
            </a:pPr>
            <a:r>
              <a:rPr lang="en-GB" sz="2400" b="0" dirty="0">
                <a:latin typeface="Arial" panose="020B0604020202020204" pitchFamily="34" charset="0"/>
                <a:cs typeface="Arial" panose="020B0604020202020204" pitchFamily="34" charset="0"/>
              </a:rPr>
              <a:t>Some homes in the UK are over 100 years old, while newer builds comply with modern construction regulations.</a:t>
            </a:r>
            <a:endParaRPr lang="en-GB" sz="2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5733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FC268-6D54-0216-A88B-E359546D1CFA}"/>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41FFA428-F813-D477-86B8-40F73658BB5D}"/>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035228C0-47E3-2A44-B8C3-2D97C7A096EE}"/>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Existing UK housing stock (cont.)</a:t>
            </a:r>
          </a:p>
        </p:txBody>
      </p:sp>
      <p:sp>
        <p:nvSpPr>
          <p:cNvPr id="3" name="Content Placeholder 2">
            <a:extLst>
              <a:ext uri="{FF2B5EF4-FFF2-40B4-BE49-F238E27FC236}">
                <a16:creationId xmlns:a16="http://schemas.microsoft.com/office/drawing/2014/main" id="{317096F4-13D5-1F7F-7F0F-9512ACF33E16}"/>
              </a:ext>
            </a:extLst>
          </p:cNvPr>
          <p:cNvSpPr>
            <a:spLocks noGrp="1"/>
          </p:cNvSpPr>
          <p:nvPr>
            <p:ph idx="1"/>
          </p:nvPr>
        </p:nvSpPr>
        <p:spPr>
          <a:xfrm>
            <a:off x="764630" y="1500132"/>
            <a:ext cx="9309652" cy="4351338"/>
          </a:xfrm>
        </p:spPr>
        <p:txBody>
          <a:bodyPr>
            <a:noAutofit/>
          </a:bodyPr>
          <a:lstStyle/>
          <a:p>
            <a:pPr marL="0" indent="0">
              <a:buNone/>
            </a:pPr>
            <a:r>
              <a:rPr lang="en-GB" sz="2400" dirty="0">
                <a:solidFill>
                  <a:srgbClr val="008A21"/>
                </a:solidFill>
                <a:latin typeface="Arial" panose="020B0604020202020204" pitchFamily="34" charset="0"/>
                <a:cs typeface="Arial" panose="020B0604020202020204" pitchFamily="34" charset="0"/>
              </a:rPr>
              <a:t>Protected buildings​</a:t>
            </a:r>
          </a:p>
          <a:p>
            <a:r>
              <a:rPr lang="en-GB" sz="2400" b="0" dirty="0">
                <a:latin typeface="Arial" panose="020B0604020202020204" pitchFamily="34" charset="0"/>
                <a:cs typeface="Arial" panose="020B0604020202020204" pitchFamily="34" charset="0"/>
              </a:rPr>
              <a:t>Listed buildings and conservation areas have additional restrictions on modifications to maintain heritage value​</a:t>
            </a:r>
          </a:p>
          <a:p>
            <a:pPr>
              <a:spcBef>
                <a:spcPts val="0"/>
              </a:spcBef>
            </a:pPr>
            <a:r>
              <a:rPr lang="en-GB" sz="2400" dirty="0">
                <a:solidFill>
                  <a:srgbClr val="008A21"/>
                </a:solidFill>
                <a:latin typeface="Arial" panose="020B0604020202020204" pitchFamily="34" charset="0"/>
                <a:cs typeface="Arial" panose="020B0604020202020204" pitchFamily="34" charset="0"/>
              </a:rPr>
              <a:t>Traditional construction </a:t>
            </a:r>
            <a:r>
              <a:rPr lang="en-GB" sz="2400" b="0" dirty="0">
                <a:latin typeface="Arial" panose="020B0604020202020204" pitchFamily="34" charset="0"/>
                <a:cs typeface="Arial" panose="020B0604020202020204" pitchFamily="34" charset="0"/>
              </a:rPr>
              <a:t>– many older homes feature solid</a:t>
            </a:r>
            <a:r>
              <a:rPr lang="en-GB" sz="2400" dirty="0">
                <a:latin typeface="Arial" panose="020B0604020202020204" pitchFamily="34" charset="0"/>
                <a:cs typeface="Arial" panose="020B0604020202020204" pitchFamily="34" charset="0"/>
              </a:rPr>
              <a:t> </a:t>
            </a:r>
          </a:p>
          <a:p>
            <a:pPr marL="0" indent="0">
              <a:spcBef>
                <a:spcPts val="0"/>
              </a:spcBef>
              <a:buNone/>
            </a:pPr>
            <a:r>
              <a:rPr lang="en-GB" sz="2400" b="0" dirty="0"/>
              <a:t>   </a:t>
            </a:r>
            <a:r>
              <a:rPr lang="en-GB" sz="2400" b="0" dirty="0">
                <a:latin typeface="Arial" panose="020B0604020202020204" pitchFamily="34" charset="0"/>
                <a:cs typeface="Arial" panose="020B0604020202020204" pitchFamily="34" charset="0"/>
              </a:rPr>
              <a:t>brick walls, single glazing and poor insulation, leading to </a:t>
            </a:r>
          </a:p>
          <a:p>
            <a:pPr marL="0" indent="0">
              <a:spcBef>
                <a:spcPts val="0"/>
              </a:spcBef>
              <a:buNone/>
            </a:pPr>
            <a:r>
              <a:rPr lang="en-GB" sz="2400" b="0" dirty="0"/>
              <a:t>   </a:t>
            </a:r>
            <a:r>
              <a:rPr lang="en-GB" sz="2400" b="0" dirty="0">
                <a:latin typeface="Arial" panose="020B0604020202020204" pitchFamily="34" charset="0"/>
                <a:cs typeface="Arial" panose="020B0604020202020204" pitchFamily="34" charset="0"/>
              </a:rPr>
              <a:t>higher energy loss.​</a:t>
            </a:r>
            <a:endParaRPr lang="en-GB" sz="2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26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3051-DD8F-1FEA-ACAA-DD575612664F}"/>
            </a:ext>
          </a:extLst>
        </p:cNvPr>
        <p:cNvGrpSpPr/>
        <p:nvPr/>
      </p:nvGrpSpPr>
      <p:grpSpPr>
        <a:xfrm>
          <a:off x="0" y="0"/>
          <a:ext cx="0" cy="0"/>
          <a:chOff x="0" y="0"/>
          <a:chExt cx="0" cy="0"/>
        </a:xfrm>
      </p:grpSpPr>
      <p:sp>
        <p:nvSpPr>
          <p:cNvPr id="4" name="Content Placeholder 4">
            <a:extLst>
              <a:ext uri="{FF2B5EF4-FFF2-40B4-BE49-F238E27FC236}">
                <a16:creationId xmlns:a16="http://schemas.microsoft.com/office/drawing/2014/main" id="{46F24A4D-8B9F-1FEC-A29D-C68747C836CF}"/>
              </a:ext>
            </a:extLst>
          </p:cNvPr>
          <p:cNvSpPr>
            <a:spLocks noGrp="1" noChangeArrowheads="1"/>
          </p:cNvSpPr>
          <p:nvPr>
            <p:ph idx="1"/>
          </p:nvPr>
        </p:nvSpPr>
        <p:spPr>
          <a:xfrm>
            <a:off x="1702265" y="1483821"/>
            <a:ext cx="9485687" cy="4224648"/>
          </a:xfrm>
        </p:spPr>
        <p:txBody>
          <a:bodyPr>
            <a:noAutofit/>
          </a:bodyPr>
          <a:lstStyle/>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1: </a:t>
            </a:r>
            <a:r>
              <a:rPr lang="en-GB" altLang="en-US" sz="2200" b="0" dirty="0">
                <a:latin typeface="Arial" panose="020B0604020202020204" pitchFamily="34" charset="0"/>
                <a:cs typeface="Arial" panose="020B0604020202020204" pitchFamily="34" charset="0"/>
              </a:rPr>
              <a:t>Understand environmental sustainability, energy efficiency and retrofit​ </a:t>
            </a:r>
          </a:p>
          <a:p>
            <a:pPr marL="0" indent="0">
              <a:lnSpc>
                <a:spcPct val="100000"/>
              </a:lnSpc>
              <a:spcBef>
                <a:spcPts val="0"/>
              </a:spcBef>
              <a:buNone/>
            </a:pPr>
            <a:endParaRPr lang="en-GB" altLang="en-US" sz="1800" b="1"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1800" b="1" dirty="0">
              <a:solidFill>
                <a:srgbClr val="008A21"/>
              </a:solidFill>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b="1" dirty="0">
                <a:solidFill>
                  <a:srgbClr val="008A21"/>
                </a:solidFill>
                <a:latin typeface="Arial" panose="020B0604020202020204" pitchFamily="34" charset="0"/>
                <a:cs typeface="Arial" panose="020B0604020202020204" pitchFamily="34" charset="0"/>
              </a:rPr>
              <a:t>Module 2: </a:t>
            </a:r>
            <a:r>
              <a:rPr lang="en-GB" altLang="en-US" b="0" dirty="0">
                <a:latin typeface="Arial" panose="020B0604020202020204" pitchFamily="34" charset="0"/>
                <a:cs typeface="Arial" panose="020B0604020202020204" pitchFamily="34" charset="0"/>
              </a:rPr>
              <a:t>Understand the basic principles of the PAS 2035 standard</a:t>
            </a:r>
            <a:br>
              <a:rPr lang="en-GB" altLang="en-US" b="1" dirty="0">
                <a:latin typeface="Arial" panose="020B0604020202020204" pitchFamily="34" charset="0"/>
                <a:cs typeface="Arial" panose="020B0604020202020204" pitchFamily="34" charset="0"/>
              </a:rPr>
            </a:br>
            <a:endParaRPr lang="en-GB" altLang="en-US" sz="24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4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3: </a:t>
            </a:r>
            <a:r>
              <a:rPr lang="en-GB" altLang="en-US" sz="2200" b="0" dirty="0">
                <a:latin typeface="Arial" panose="020B0604020202020204" pitchFamily="34" charset="0"/>
                <a:cs typeface="Arial" panose="020B0604020202020204" pitchFamily="34" charset="0"/>
              </a:rPr>
              <a:t>Understand the basic principles of domestic retrofit installation</a:t>
            </a:r>
            <a:br>
              <a:rPr lang="en-GB" altLang="en-US" sz="2200" b="1" dirty="0">
                <a:latin typeface="Arial" panose="020B0604020202020204" pitchFamily="34" charset="0"/>
                <a:cs typeface="Arial" panose="020B0604020202020204" pitchFamily="34" charset="0"/>
              </a:rPr>
            </a:b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endParaRPr lang="en-GB" altLang="en-US" sz="2200" b="1" dirty="0">
              <a:latin typeface="Arial" panose="020B0604020202020204" pitchFamily="34" charset="0"/>
              <a:cs typeface="Arial" panose="020B0604020202020204" pitchFamily="34" charset="0"/>
            </a:endParaRPr>
          </a:p>
          <a:p>
            <a:pPr marL="0" indent="0">
              <a:lnSpc>
                <a:spcPct val="100000"/>
              </a:lnSpc>
              <a:spcBef>
                <a:spcPts val="0"/>
              </a:spcBef>
              <a:buNone/>
            </a:pPr>
            <a:r>
              <a:rPr lang="en-GB" altLang="en-US" sz="2200" b="1" dirty="0">
                <a:solidFill>
                  <a:srgbClr val="008A21"/>
                </a:solidFill>
                <a:latin typeface="Arial" panose="020B0604020202020204" pitchFamily="34" charset="0"/>
                <a:cs typeface="Arial" panose="020B0604020202020204" pitchFamily="34" charset="0"/>
              </a:rPr>
              <a:t>Module 4: </a:t>
            </a:r>
            <a:r>
              <a:rPr lang="en-GB" altLang="en-US" sz="2200" b="0" dirty="0">
                <a:latin typeface="Arial" panose="020B0604020202020204" pitchFamily="34" charset="0"/>
                <a:cs typeface="Arial" panose="020B0604020202020204" pitchFamily="34" charset="0"/>
              </a:rPr>
              <a:t>Understand the principles of sustainable waste management.</a:t>
            </a:r>
            <a:endParaRPr lang="en-GB" altLang="en-US" sz="2200" b="1" dirty="0"/>
          </a:p>
          <a:p>
            <a:pPr marL="0" indent="0">
              <a:lnSpc>
                <a:spcPct val="100000"/>
              </a:lnSpc>
              <a:spcBef>
                <a:spcPts val="0"/>
              </a:spcBef>
              <a:buNone/>
            </a:pPr>
            <a:endParaRPr lang="en-GB" altLang="en-US" sz="2200" b="1" dirty="0"/>
          </a:p>
        </p:txBody>
      </p:sp>
      <p:sp>
        <p:nvSpPr>
          <p:cNvPr id="18" name="TextBox 17">
            <a:extLst>
              <a:ext uri="{FF2B5EF4-FFF2-40B4-BE49-F238E27FC236}">
                <a16:creationId xmlns:a16="http://schemas.microsoft.com/office/drawing/2014/main" id="{05338ACA-B61F-2851-5085-6BD3BCDA20E5}"/>
              </a:ext>
            </a:extLst>
          </p:cNvPr>
          <p:cNvSpPr txBox="1"/>
          <p:nvPr/>
        </p:nvSpPr>
        <p:spPr>
          <a:xfrm>
            <a:off x="766762" y="437408"/>
            <a:ext cx="11017695" cy="707886"/>
          </a:xfrm>
          <a:prstGeom prst="rect">
            <a:avLst/>
          </a:prstGeom>
          <a:noFill/>
        </p:spPr>
        <p:txBody>
          <a:bodyPr wrap="square" rtlCol="0">
            <a:spAutoFit/>
          </a:bodyPr>
          <a:lstStyle/>
          <a:p>
            <a:r>
              <a:rPr lang="en-GB" sz="4000" b="1" dirty="0">
                <a:solidFill>
                  <a:sysClr val="windowText" lastClr="000000"/>
                </a:solidFill>
                <a:latin typeface="Arial" panose="020B0604020202020204" pitchFamily="34" charset="0"/>
                <a:cs typeface="Arial" panose="020B0604020202020204" pitchFamily="34" charset="0"/>
              </a:rPr>
              <a:t>Learning outcomes</a:t>
            </a:r>
          </a:p>
        </p:txBody>
      </p:sp>
      <p:sp>
        <p:nvSpPr>
          <p:cNvPr id="5" name="Oval 4">
            <a:extLst>
              <a:ext uri="{FF2B5EF4-FFF2-40B4-BE49-F238E27FC236}">
                <a16:creationId xmlns:a16="http://schemas.microsoft.com/office/drawing/2014/main" id="{3A31D5F1-E66A-2F50-5BD5-339990242A09}"/>
              </a:ext>
            </a:extLst>
          </p:cNvPr>
          <p:cNvSpPr/>
          <p:nvPr/>
        </p:nvSpPr>
        <p:spPr>
          <a:xfrm>
            <a:off x="766763" y="1450103"/>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Graphic 2" descr="Bullseye with solid fill">
            <a:extLst>
              <a:ext uri="{FF2B5EF4-FFF2-40B4-BE49-F238E27FC236}">
                <a16:creationId xmlns:a16="http://schemas.microsoft.com/office/drawing/2014/main" id="{F7FFF19F-180B-D374-57DF-FBF6680BFDC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1506838"/>
            <a:ext cx="725428" cy="725428"/>
          </a:xfrm>
          <a:prstGeom prst="rect">
            <a:avLst/>
          </a:prstGeom>
        </p:spPr>
      </p:pic>
      <p:pic>
        <p:nvPicPr>
          <p:cNvPr id="2" name="Picture 1" descr="A black background with a black square&#10;&#10;Description automatically generated with medium confidence">
            <a:extLst>
              <a:ext uri="{FF2B5EF4-FFF2-40B4-BE49-F238E27FC236}">
                <a16:creationId xmlns:a16="http://schemas.microsoft.com/office/drawing/2014/main" id="{34136998-C154-2B31-2DDF-1430F9C3C59D}"/>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7" name="Oval 26">
            <a:extLst>
              <a:ext uri="{FF2B5EF4-FFF2-40B4-BE49-F238E27FC236}">
                <a16:creationId xmlns:a16="http://schemas.microsoft.com/office/drawing/2014/main" id="{FB9FC01C-F546-EE1C-2ABD-C16582F5ED6B}"/>
              </a:ext>
            </a:extLst>
          </p:cNvPr>
          <p:cNvSpPr/>
          <p:nvPr/>
        </p:nvSpPr>
        <p:spPr>
          <a:xfrm>
            <a:off x="766763" y="2513695"/>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Bullseye with solid fill">
            <a:extLst>
              <a:ext uri="{FF2B5EF4-FFF2-40B4-BE49-F238E27FC236}">
                <a16:creationId xmlns:a16="http://schemas.microsoft.com/office/drawing/2014/main" id="{A50053F2-7E37-4AA2-2676-77BCF806DA8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2570430"/>
            <a:ext cx="725428" cy="725428"/>
          </a:xfrm>
          <a:prstGeom prst="rect">
            <a:avLst/>
          </a:prstGeom>
        </p:spPr>
      </p:pic>
      <p:sp>
        <p:nvSpPr>
          <p:cNvPr id="30" name="Oval 29">
            <a:extLst>
              <a:ext uri="{FF2B5EF4-FFF2-40B4-BE49-F238E27FC236}">
                <a16:creationId xmlns:a16="http://schemas.microsoft.com/office/drawing/2014/main" id="{FABA51F5-D836-01DF-F0AC-C4459B36F1C7}"/>
              </a:ext>
            </a:extLst>
          </p:cNvPr>
          <p:cNvSpPr/>
          <p:nvPr/>
        </p:nvSpPr>
        <p:spPr>
          <a:xfrm>
            <a:off x="766763" y="3577288"/>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0" descr="Bullseye with solid fill">
            <a:extLst>
              <a:ext uri="{FF2B5EF4-FFF2-40B4-BE49-F238E27FC236}">
                <a16:creationId xmlns:a16="http://schemas.microsoft.com/office/drawing/2014/main" id="{3C0A0279-00B4-9586-ECDE-C691089F3E1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3634023"/>
            <a:ext cx="725428" cy="725428"/>
          </a:xfrm>
          <a:prstGeom prst="rect">
            <a:avLst/>
          </a:prstGeom>
        </p:spPr>
      </p:pic>
      <p:sp>
        <p:nvSpPr>
          <p:cNvPr id="33" name="Oval 32">
            <a:extLst>
              <a:ext uri="{FF2B5EF4-FFF2-40B4-BE49-F238E27FC236}">
                <a16:creationId xmlns:a16="http://schemas.microsoft.com/office/drawing/2014/main" id="{19900062-D77C-DC6E-201F-537FC9672B30}"/>
              </a:ext>
            </a:extLst>
          </p:cNvPr>
          <p:cNvSpPr/>
          <p:nvPr/>
        </p:nvSpPr>
        <p:spPr>
          <a:xfrm>
            <a:off x="766763" y="4640881"/>
            <a:ext cx="838899" cy="838899"/>
          </a:xfrm>
          <a:prstGeom prst="ellipse">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4" name="Graphic 33" descr="Bullseye with solid fill">
            <a:extLst>
              <a:ext uri="{FF2B5EF4-FFF2-40B4-BE49-F238E27FC236}">
                <a16:creationId xmlns:a16="http://schemas.microsoft.com/office/drawing/2014/main" id="{2657F67A-05CC-B87E-0244-9B5FEDAD622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23498" y="4697616"/>
            <a:ext cx="725428" cy="725428"/>
          </a:xfrm>
          <a:prstGeom prst="rect">
            <a:avLst/>
          </a:prstGeom>
        </p:spPr>
      </p:pic>
    </p:spTree>
    <p:extLst>
      <p:ext uri="{BB962C8B-B14F-4D97-AF65-F5344CB8AC3E}">
        <p14:creationId xmlns:p14="http://schemas.microsoft.com/office/powerpoint/2010/main" val="550614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07FA1-46FB-FBF3-1BCF-0C8E3E29FC30}"/>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184A608-86B3-ED11-0985-BA40A0ACA54A}"/>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2" name="Title 1">
            <a:extLst>
              <a:ext uri="{FF2B5EF4-FFF2-40B4-BE49-F238E27FC236}">
                <a16:creationId xmlns:a16="http://schemas.microsoft.com/office/drawing/2014/main" id="{FF973963-FCF9-CDE0-249B-F5E845963E57}"/>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Existing UK housing stock (cont.)</a:t>
            </a:r>
          </a:p>
        </p:txBody>
      </p:sp>
      <p:sp>
        <p:nvSpPr>
          <p:cNvPr id="3" name="Content Placeholder 2">
            <a:extLst>
              <a:ext uri="{FF2B5EF4-FFF2-40B4-BE49-F238E27FC236}">
                <a16:creationId xmlns:a16="http://schemas.microsoft.com/office/drawing/2014/main" id="{E00DCC48-2E57-26F5-9793-28B6D883A0FA}"/>
              </a:ext>
            </a:extLst>
          </p:cNvPr>
          <p:cNvSpPr>
            <a:spLocks noGrp="1"/>
          </p:cNvSpPr>
          <p:nvPr>
            <p:ph idx="1"/>
          </p:nvPr>
        </p:nvSpPr>
        <p:spPr>
          <a:xfrm>
            <a:off x="775140" y="1500132"/>
            <a:ext cx="9309652" cy="4351338"/>
          </a:xfrm>
        </p:spPr>
        <p:txBody>
          <a:bodyPr>
            <a:noAutofit/>
          </a:bodyPr>
          <a:lstStyle/>
          <a:p>
            <a:pPr marL="0" indent="0">
              <a:buNone/>
            </a:pPr>
            <a:r>
              <a:rPr lang="en-GB" sz="2400" dirty="0">
                <a:solidFill>
                  <a:srgbClr val="008A21"/>
                </a:solidFill>
                <a:latin typeface="Arial" panose="020B0604020202020204" pitchFamily="34" charset="0"/>
                <a:cs typeface="Arial" panose="020B0604020202020204" pitchFamily="34" charset="0"/>
              </a:rPr>
              <a:t>Basic construction types:​</a:t>
            </a:r>
          </a:p>
          <a:p>
            <a:r>
              <a:rPr lang="en-GB" sz="2400" b="0" dirty="0">
                <a:latin typeface="Arial" panose="020B0604020202020204" pitchFamily="34" charset="0"/>
                <a:cs typeface="Arial" panose="020B0604020202020204" pitchFamily="34" charset="0"/>
              </a:rPr>
              <a:t>foundations​</a:t>
            </a:r>
          </a:p>
          <a:p>
            <a:r>
              <a:rPr lang="en-GB" sz="2400" b="0" dirty="0">
                <a:latin typeface="Arial" panose="020B0604020202020204" pitchFamily="34" charset="0"/>
                <a:cs typeface="Arial" panose="020B0604020202020204" pitchFamily="34" charset="0"/>
              </a:rPr>
              <a:t>walls (solid or cavity)​</a:t>
            </a:r>
          </a:p>
          <a:p>
            <a:r>
              <a:rPr lang="en-GB" sz="2400" b="0" dirty="0">
                <a:latin typeface="Arial" panose="020B0604020202020204" pitchFamily="34" charset="0"/>
                <a:cs typeface="Arial" panose="020B0604020202020204" pitchFamily="34" charset="0"/>
              </a:rPr>
              <a:t>floors (solid or suspended timber)​</a:t>
            </a:r>
          </a:p>
          <a:p>
            <a:r>
              <a:rPr lang="en-GB" sz="2400" b="0" dirty="0">
                <a:latin typeface="Arial" panose="020B0604020202020204" pitchFamily="34" charset="0"/>
                <a:cs typeface="Arial" panose="020B0604020202020204" pitchFamily="34" charset="0"/>
              </a:rPr>
              <a:t>roofs (pitched or flat)​</a:t>
            </a:r>
          </a:p>
          <a:p>
            <a:r>
              <a:rPr lang="en-GB" sz="2400" b="0" dirty="0">
                <a:latin typeface="Arial" panose="020B0604020202020204" pitchFamily="34" charset="0"/>
                <a:cs typeface="Arial" panose="020B0604020202020204" pitchFamily="34" charset="0"/>
              </a:rPr>
              <a:t>windows and doors​</a:t>
            </a:r>
          </a:p>
          <a:p>
            <a:r>
              <a:rPr lang="en-GB" sz="2400" b="0" dirty="0">
                <a:latin typeface="Arial" panose="020B0604020202020204" pitchFamily="34" charset="0"/>
                <a:cs typeface="Arial" panose="020B0604020202020204" pitchFamily="34" charset="0"/>
              </a:rPr>
              <a:t>heating and hot water systems.</a:t>
            </a:r>
            <a:endParaRPr lang="en-GB" sz="2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223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C3BCBBA-620B-DF4B-F3AA-CDD9AB210D6F}"/>
              </a:ext>
            </a:extLst>
          </p:cNvPr>
          <p:cNvSpPr/>
          <p:nvPr/>
        </p:nvSpPr>
        <p:spPr>
          <a:xfrm>
            <a:off x="-502191" y="1463395"/>
            <a:ext cx="13564997" cy="100653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11DCA5CF-BE97-96A6-697D-7C87840ACB94}"/>
              </a:ext>
            </a:extLst>
          </p:cNvPr>
          <p:cNvSpPr>
            <a:spLocks noGrp="1"/>
          </p:cNvSpPr>
          <p:nvPr>
            <p:ph idx="1"/>
          </p:nvPr>
        </p:nvSpPr>
        <p:spPr>
          <a:xfrm>
            <a:off x="796160" y="1469490"/>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A thorough assessment of a property is crucial before implementing retrofit measures. Identifying existing defects and weaknesses helps prevent future failures and ensures the most effective solutions are applied​</a:t>
            </a:r>
            <a:endParaRPr lang="en-GB" sz="800" dirty="0">
              <a:latin typeface="Arial" panose="020B0604020202020204" pitchFamily="34" charset="0"/>
              <a:cs typeface="Arial" panose="020B0604020202020204" pitchFamily="34" charset="0"/>
            </a:endParaRP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Factors considered in assessments include:​</a:t>
            </a:r>
          </a:p>
          <a:p>
            <a:r>
              <a:rPr lang="en-GB" sz="2200" b="1" dirty="0">
                <a:solidFill>
                  <a:srgbClr val="008A21"/>
                </a:solidFill>
                <a:latin typeface="Arial" panose="020B0604020202020204" pitchFamily="34" charset="0"/>
                <a:cs typeface="Arial" panose="020B0604020202020204" pitchFamily="34" charset="0"/>
              </a:rPr>
              <a:t>structural integrity </a:t>
            </a:r>
            <a:r>
              <a:rPr lang="en-GB" sz="2200" b="0" dirty="0">
                <a:latin typeface="Arial" panose="020B0604020202020204" pitchFamily="34" charset="0"/>
                <a:cs typeface="Arial" panose="020B0604020202020204" pitchFamily="34" charset="0"/>
              </a:rPr>
              <a:t>– checking for weaknesses in walls, floors and roofs​</a:t>
            </a:r>
          </a:p>
          <a:p>
            <a:r>
              <a:rPr lang="en-GB" sz="2200" b="1" dirty="0">
                <a:solidFill>
                  <a:srgbClr val="008A21"/>
                </a:solidFill>
                <a:latin typeface="Arial" panose="020B0604020202020204" pitchFamily="34" charset="0"/>
                <a:cs typeface="Arial" panose="020B0604020202020204" pitchFamily="34" charset="0"/>
              </a:rPr>
              <a:t>damp and moisture issues </a:t>
            </a:r>
            <a:r>
              <a:rPr lang="en-GB" sz="2200" b="0" dirty="0">
                <a:latin typeface="Arial" panose="020B0604020202020204" pitchFamily="34" charset="0"/>
                <a:cs typeface="Arial" panose="020B0604020202020204" pitchFamily="34" charset="0"/>
              </a:rPr>
              <a:t>– identifying rising damp, penetrating damp and condensation risks.​</a:t>
            </a:r>
            <a:endParaRPr lang="en-GB" b="0" dirty="0"/>
          </a:p>
        </p:txBody>
      </p:sp>
      <p:pic>
        <p:nvPicPr>
          <p:cNvPr id="9" name="Picture 8">
            <a:extLst>
              <a:ext uri="{FF2B5EF4-FFF2-40B4-BE49-F238E27FC236}">
                <a16:creationId xmlns:a16="http://schemas.microsoft.com/office/drawing/2014/main" id="{EF24C3DD-27F1-1E79-BD0D-0263E072241B}"/>
              </a:ext>
            </a:extLst>
          </p:cNvPr>
          <p:cNvPicPr>
            <a:picLocks noChangeAspect="1"/>
          </p:cNvPicPr>
          <p:nvPr/>
        </p:nvPicPr>
        <p:blipFill rotWithShape="1">
          <a:blip r:embed="rId3" cstate="print"/>
          <a:srcRect l="-7880" t="-37389" r="-7880" b="-40763"/>
          <a:stretch/>
        </p:blipFill>
        <p:spPr>
          <a:xfrm>
            <a:off x="772456" y="497219"/>
            <a:ext cx="792000" cy="657956"/>
          </a:xfrm>
          <a:prstGeom prst="ellipse">
            <a:avLst/>
          </a:prstGeom>
          <a:solidFill>
            <a:srgbClr val="008A21"/>
          </a:solidFill>
          <a:ln w="31750">
            <a:solidFill>
              <a:schemeClr val="bg1"/>
            </a:solidFill>
          </a:ln>
        </p:spPr>
      </p:pic>
      <p:sp>
        <p:nvSpPr>
          <p:cNvPr id="10" name="Title 1">
            <a:extLst>
              <a:ext uri="{FF2B5EF4-FFF2-40B4-BE49-F238E27FC236}">
                <a16:creationId xmlns:a16="http://schemas.microsoft.com/office/drawing/2014/main" id="{167FAE63-B84A-B1A7-A173-55CBA10FDE06}"/>
              </a:ext>
            </a:extLst>
          </p:cNvPr>
          <p:cNvSpPr>
            <a:spLocks noGrp="1"/>
          </p:cNvSpPr>
          <p:nvPr>
            <p:ph type="title"/>
          </p:nvPr>
        </p:nvSpPr>
        <p:spPr>
          <a:xfrm>
            <a:off x="1676400" y="365126"/>
            <a:ext cx="6794938" cy="922986"/>
          </a:xfrm>
        </p:spPr>
        <p:txBody>
          <a:bodyPr>
            <a:normAutofit fontScale="90000"/>
          </a:bodyPr>
          <a:lstStyle/>
          <a:p>
            <a:r>
              <a:rPr lang="en-GB" sz="4000" b="1" dirty="0">
                <a:latin typeface="Arial"/>
                <a:cs typeface="Arial"/>
              </a:rPr>
              <a:t>Why is it important to assess a property before retrofitting?</a:t>
            </a:r>
          </a:p>
        </p:txBody>
      </p:sp>
    </p:spTree>
    <p:extLst>
      <p:ext uri="{BB962C8B-B14F-4D97-AF65-F5344CB8AC3E}">
        <p14:creationId xmlns:p14="http://schemas.microsoft.com/office/powerpoint/2010/main" val="11488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AA5B4-9EBA-24F7-475C-56D86E9C50F0}"/>
            </a:ext>
          </a:extLst>
        </p:cNvPr>
        <p:cNvGrpSpPr/>
        <p:nvPr/>
      </p:nvGrpSpPr>
      <p:grpSpPr>
        <a:xfrm>
          <a:off x="0" y="0"/>
          <a:ext cx="0" cy="0"/>
          <a:chOff x="0" y="0"/>
          <a:chExt cx="0" cy="0"/>
        </a:xfrm>
      </p:grpSpPr>
      <p:pic>
        <p:nvPicPr>
          <p:cNvPr id="6" name="Picture 5" descr="A black background with a black square&#10;&#10;Description automatically generated with medium confidence">
            <a:extLst>
              <a:ext uri="{FF2B5EF4-FFF2-40B4-BE49-F238E27FC236}">
                <a16:creationId xmlns:a16="http://schemas.microsoft.com/office/drawing/2014/main" id="{D94C188C-C3DB-A432-ECA6-3A41ACAA7B1E}"/>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3" name="Content Placeholder 2">
            <a:extLst>
              <a:ext uri="{FF2B5EF4-FFF2-40B4-BE49-F238E27FC236}">
                <a16:creationId xmlns:a16="http://schemas.microsoft.com/office/drawing/2014/main" id="{1FA81573-5D8B-FF13-1270-C1038C51E54D}"/>
              </a:ext>
            </a:extLst>
          </p:cNvPr>
          <p:cNvSpPr>
            <a:spLocks noGrp="1"/>
          </p:cNvSpPr>
          <p:nvPr>
            <p:ph idx="1"/>
          </p:nvPr>
        </p:nvSpPr>
        <p:spPr>
          <a:xfrm>
            <a:off x="775140" y="1691929"/>
            <a:ext cx="10515600" cy="4351338"/>
          </a:xfrm>
        </p:spPr>
        <p:txBody>
          <a:bodyPr>
            <a:noAutofit/>
          </a:bodyPr>
          <a:lstStyle/>
          <a:p>
            <a:r>
              <a:rPr lang="en-GB" sz="2200" dirty="0">
                <a:solidFill>
                  <a:srgbClr val="008A21"/>
                </a:solidFill>
                <a:latin typeface="Arial" panose="020B0604020202020204" pitchFamily="34" charset="0"/>
                <a:cs typeface="Arial" panose="020B0604020202020204" pitchFamily="34" charset="0"/>
              </a:rPr>
              <a:t>ventilation and air movement </a:t>
            </a:r>
            <a:r>
              <a:rPr lang="en-GB" sz="2200" b="0" dirty="0">
                <a:latin typeface="Arial" panose="020B0604020202020204" pitchFamily="34" charset="0"/>
                <a:cs typeface="Arial" panose="020B0604020202020204" pitchFamily="34" charset="0"/>
              </a:rPr>
              <a:t>– ensuring proper airflow to prevent </a:t>
            </a:r>
            <a:r>
              <a:rPr lang="en-GB" sz="2200" dirty="0">
                <a:latin typeface="Arial" panose="020B0604020202020204" pitchFamily="34" charset="0"/>
                <a:cs typeface="Arial" panose="020B0604020202020204" pitchFamily="34" charset="0"/>
              </a:rPr>
              <a:t>mould growth</a:t>
            </a:r>
            <a:r>
              <a:rPr lang="en-GB" sz="2200" b="0" dirty="0">
                <a:latin typeface="Arial" panose="020B0604020202020204" pitchFamily="34" charset="0"/>
                <a:cs typeface="Arial" panose="020B0604020202020204" pitchFamily="34" charset="0"/>
              </a:rPr>
              <a:t> and </a:t>
            </a:r>
            <a:r>
              <a:rPr lang="en-GB" sz="2200" dirty="0">
                <a:latin typeface="Arial" panose="020B0604020202020204" pitchFamily="34" charset="0"/>
                <a:cs typeface="Arial" panose="020B0604020202020204" pitchFamily="34" charset="0"/>
              </a:rPr>
              <a:t>air quality issues</a:t>
            </a:r>
            <a:r>
              <a:rPr lang="en-GB" sz="2200" b="0" dirty="0">
                <a:latin typeface="Arial" panose="020B0604020202020204" pitchFamily="34" charset="0"/>
                <a:cs typeface="Arial" panose="020B0604020202020204" pitchFamily="34" charset="0"/>
              </a:rPr>
              <a:t>​</a:t>
            </a:r>
          </a:p>
          <a:p>
            <a:r>
              <a:rPr lang="en-GB" sz="2200" dirty="0">
                <a:solidFill>
                  <a:srgbClr val="008A21"/>
                </a:solidFill>
                <a:latin typeface="Arial" panose="020B0604020202020204" pitchFamily="34" charset="0"/>
                <a:cs typeface="Arial" panose="020B0604020202020204" pitchFamily="34" charset="0"/>
              </a:rPr>
              <a:t>current energy efficiency performance</a:t>
            </a:r>
            <a:r>
              <a:rPr lang="en-GB" sz="2200" b="0" dirty="0">
                <a:solidFill>
                  <a:srgbClr val="008A21"/>
                </a:solidFill>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assessing insulation levels, heat retention and energy use​</a:t>
            </a:r>
          </a:p>
          <a:p>
            <a:r>
              <a:rPr lang="en-GB" sz="2200" dirty="0">
                <a:solidFill>
                  <a:srgbClr val="008A21"/>
                </a:solidFill>
                <a:latin typeface="Arial" panose="020B0604020202020204" pitchFamily="34" charset="0"/>
                <a:cs typeface="Arial" panose="020B0604020202020204" pitchFamily="34" charset="0"/>
              </a:rPr>
              <a:t>the condition of heating and insulation systems </a:t>
            </a:r>
            <a:r>
              <a:rPr lang="en-GB" sz="2200" b="0" dirty="0">
                <a:latin typeface="Arial" panose="020B0604020202020204" pitchFamily="34" charset="0"/>
                <a:cs typeface="Arial" panose="020B0604020202020204" pitchFamily="34" charset="0"/>
              </a:rPr>
              <a:t>– evaluating boilers, radiators and existing insulation materials for efficiency and compliance.</a:t>
            </a:r>
            <a:endParaRPr lang="en-GB" b="0" dirty="0"/>
          </a:p>
        </p:txBody>
      </p:sp>
      <p:pic>
        <p:nvPicPr>
          <p:cNvPr id="9" name="Picture 8">
            <a:extLst>
              <a:ext uri="{FF2B5EF4-FFF2-40B4-BE49-F238E27FC236}">
                <a16:creationId xmlns:a16="http://schemas.microsoft.com/office/drawing/2014/main" id="{EADCA958-B7C9-30A3-8B87-F1E1596899C3}"/>
              </a:ext>
            </a:extLst>
          </p:cNvPr>
          <p:cNvPicPr>
            <a:picLocks noChangeAspect="1"/>
          </p:cNvPicPr>
          <p:nvPr/>
        </p:nvPicPr>
        <p:blipFill rotWithShape="1">
          <a:blip r:embed="rId4" cstate="print"/>
          <a:srcRect l="-7880" t="-37389" r="-7880" b="-40763"/>
          <a:stretch/>
        </p:blipFill>
        <p:spPr>
          <a:xfrm>
            <a:off x="772456" y="497219"/>
            <a:ext cx="792000" cy="657956"/>
          </a:xfrm>
          <a:prstGeom prst="ellipse">
            <a:avLst/>
          </a:prstGeom>
          <a:solidFill>
            <a:srgbClr val="008A21"/>
          </a:solidFill>
          <a:ln w="31750">
            <a:solidFill>
              <a:schemeClr val="bg1"/>
            </a:solidFill>
          </a:ln>
        </p:spPr>
      </p:pic>
      <p:sp>
        <p:nvSpPr>
          <p:cNvPr id="10" name="Title 1">
            <a:extLst>
              <a:ext uri="{FF2B5EF4-FFF2-40B4-BE49-F238E27FC236}">
                <a16:creationId xmlns:a16="http://schemas.microsoft.com/office/drawing/2014/main" id="{6950ADCA-302A-8763-6F41-F53A253DB997}"/>
              </a:ext>
            </a:extLst>
          </p:cNvPr>
          <p:cNvSpPr>
            <a:spLocks noGrp="1"/>
          </p:cNvSpPr>
          <p:nvPr>
            <p:ph type="title"/>
          </p:nvPr>
        </p:nvSpPr>
        <p:spPr>
          <a:xfrm>
            <a:off x="1676399" y="365126"/>
            <a:ext cx="7982607" cy="922986"/>
          </a:xfrm>
        </p:spPr>
        <p:txBody>
          <a:bodyPr>
            <a:normAutofit fontScale="90000"/>
          </a:bodyPr>
          <a:lstStyle/>
          <a:p>
            <a:r>
              <a:rPr lang="en-GB" sz="4000" b="1" dirty="0">
                <a:latin typeface="Arial"/>
                <a:cs typeface="Arial"/>
              </a:rPr>
              <a:t>Why is it important to assess a property before retrofitting? (cont.) </a:t>
            </a:r>
          </a:p>
        </p:txBody>
      </p:sp>
    </p:spTree>
    <p:extLst>
      <p:ext uri="{BB962C8B-B14F-4D97-AF65-F5344CB8AC3E}">
        <p14:creationId xmlns:p14="http://schemas.microsoft.com/office/powerpoint/2010/main" val="29166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BD15D-09B2-7C75-7B8D-ADF1CF11AE5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84CEAA-D981-228A-FA94-FFA79C839CD2}"/>
              </a:ext>
            </a:extLst>
          </p:cNvPr>
          <p:cNvSpPr/>
          <p:nvPr/>
        </p:nvSpPr>
        <p:spPr>
          <a:xfrm>
            <a:off x="-502191" y="1463395"/>
            <a:ext cx="13564997" cy="100653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DCECBFA4-264E-8D63-5D7B-80F5ED43C7EE}"/>
              </a:ext>
            </a:extLst>
          </p:cNvPr>
          <p:cNvSpPr>
            <a:spLocks noGrp="1"/>
          </p:cNvSpPr>
          <p:nvPr>
            <p:ph idx="1"/>
          </p:nvPr>
        </p:nvSpPr>
        <p:spPr>
          <a:xfrm>
            <a:off x="775140" y="1469490"/>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Identifying common defects before retrofitting is essential to ensure that energy efficiency improvements are not compromised by underlying structural or environmental issues</a:t>
            </a: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b="1" dirty="0">
                <a:solidFill>
                  <a:srgbClr val="008A21"/>
                </a:solidFill>
                <a:latin typeface="Arial" panose="020B0604020202020204" pitchFamily="34" charset="0"/>
                <a:cs typeface="Arial" panose="020B0604020202020204" pitchFamily="34" charset="0"/>
              </a:rPr>
              <a:t>Rising damp </a:t>
            </a:r>
            <a:r>
              <a:rPr lang="en-GB" sz="2200" b="0" dirty="0">
                <a:latin typeface="Arial" panose="020B0604020202020204" pitchFamily="34" charset="0"/>
                <a:cs typeface="Arial" panose="020B0604020202020204" pitchFamily="34" charset="0"/>
              </a:rPr>
              <a:t>– moisture moving up from the ground​</a:t>
            </a:r>
          </a:p>
          <a:p>
            <a:pPr marL="0" indent="0">
              <a:buNone/>
            </a:pPr>
            <a:r>
              <a:rPr lang="en-GB" sz="2200" b="1" dirty="0">
                <a:solidFill>
                  <a:srgbClr val="008A21"/>
                </a:solidFill>
                <a:latin typeface="Arial" panose="020B0604020202020204" pitchFamily="34" charset="0"/>
                <a:cs typeface="Arial" panose="020B0604020202020204" pitchFamily="34" charset="0"/>
              </a:rPr>
              <a:t>Penetrating damp </a:t>
            </a:r>
            <a:r>
              <a:rPr lang="en-GB" sz="2200" b="0" dirty="0">
                <a:latin typeface="Arial" panose="020B0604020202020204" pitchFamily="34" charset="0"/>
                <a:cs typeface="Arial" panose="020B0604020202020204" pitchFamily="34" charset="0"/>
              </a:rPr>
              <a:t>– water entering through walls, roofs or windows​</a:t>
            </a:r>
          </a:p>
          <a:p>
            <a:pPr marL="0" indent="0">
              <a:buNone/>
            </a:pPr>
            <a:r>
              <a:rPr lang="en-GB" sz="2200" b="1" dirty="0">
                <a:solidFill>
                  <a:srgbClr val="008A21"/>
                </a:solidFill>
                <a:latin typeface="Arial" panose="020B0604020202020204" pitchFamily="34" charset="0"/>
                <a:cs typeface="Arial" panose="020B0604020202020204" pitchFamily="34" charset="0"/>
              </a:rPr>
              <a:t>Condensation</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moisture buildup inside properties, leading to mould growth.</a:t>
            </a:r>
            <a:endParaRPr lang="en-GB" b="0" dirty="0"/>
          </a:p>
        </p:txBody>
      </p:sp>
      <p:sp>
        <p:nvSpPr>
          <p:cNvPr id="6" name="Title 1">
            <a:extLst>
              <a:ext uri="{FF2B5EF4-FFF2-40B4-BE49-F238E27FC236}">
                <a16:creationId xmlns:a16="http://schemas.microsoft.com/office/drawing/2014/main" id="{6BECC949-A069-D2C4-5622-090FD16DF4FF}"/>
              </a:ext>
            </a:extLst>
          </p:cNvPr>
          <p:cNvSpPr txBox="1">
            <a:spLocks/>
          </p:cNvSpPr>
          <p:nvPr/>
        </p:nvSpPr>
        <p:spPr>
          <a:xfrm>
            <a:off x="769890" y="380888"/>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Common defects before retrofitting​</a:t>
            </a:r>
          </a:p>
        </p:txBody>
      </p:sp>
    </p:spTree>
    <p:extLst>
      <p:ext uri="{BB962C8B-B14F-4D97-AF65-F5344CB8AC3E}">
        <p14:creationId xmlns:p14="http://schemas.microsoft.com/office/powerpoint/2010/main" val="351586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D335F-457A-D10E-83F9-7D83A5A2000C}"/>
            </a:ext>
          </a:extLst>
        </p:cNvPr>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45A9D2C6-6EB4-89C3-D723-77CCB36066A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3" name="Content Placeholder 2">
            <a:extLst>
              <a:ext uri="{FF2B5EF4-FFF2-40B4-BE49-F238E27FC236}">
                <a16:creationId xmlns:a16="http://schemas.microsoft.com/office/drawing/2014/main" id="{AE1863BF-246E-0E42-0F12-CD883AF7C965}"/>
              </a:ext>
            </a:extLst>
          </p:cNvPr>
          <p:cNvSpPr>
            <a:spLocks noGrp="1"/>
          </p:cNvSpPr>
          <p:nvPr>
            <p:ph idx="1"/>
          </p:nvPr>
        </p:nvSpPr>
        <p:spPr>
          <a:xfrm>
            <a:off x="769890" y="1643110"/>
            <a:ext cx="10515600" cy="4351338"/>
          </a:xfrm>
        </p:spPr>
        <p:txBody>
          <a:bodyPr>
            <a:noAutofit/>
          </a:bodyPr>
          <a:lstStyle/>
          <a:p>
            <a:r>
              <a:rPr lang="en-GB" sz="2200" dirty="0">
                <a:solidFill>
                  <a:srgbClr val="008A21"/>
                </a:solidFill>
                <a:latin typeface="Arial" panose="020B0604020202020204" pitchFamily="34" charset="0"/>
                <a:cs typeface="Arial" panose="020B0604020202020204" pitchFamily="34" charset="0"/>
              </a:rPr>
              <a:t>Defective services </a:t>
            </a:r>
            <a:r>
              <a:rPr lang="en-GB" sz="2200" b="0" dirty="0">
                <a:latin typeface="Arial" panose="020B0604020202020204" pitchFamily="34" charset="0"/>
                <a:cs typeface="Arial" panose="020B0604020202020204" pitchFamily="34" charset="0"/>
              </a:rPr>
              <a:t>– outdated or poorly installed heating, plumbing or electrical systems​</a:t>
            </a:r>
          </a:p>
          <a:p>
            <a:r>
              <a:rPr lang="en-GB" sz="2200" dirty="0">
                <a:solidFill>
                  <a:srgbClr val="008A21"/>
                </a:solidFill>
                <a:latin typeface="Arial" panose="020B0604020202020204" pitchFamily="34" charset="0"/>
                <a:cs typeface="Arial" panose="020B0604020202020204" pitchFamily="34" charset="0"/>
              </a:rPr>
              <a:t>Structural defects </a:t>
            </a:r>
            <a:r>
              <a:rPr lang="en-GB" sz="2200" b="0" dirty="0">
                <a:latin typeface="Arial" panose="020B0604020202020204" pitchFamily="34" charset="0"/>
                <a:cs typeface="Arial" panose="020B0604020202020204" pitchFamily="34" charset="0"/>
              </a:rPr>
              <a:t>– weak or failing walls, floors or roofs​</a:t>
            </a:r>
          </a:p>
          <a:p>
            <a:r>
              <a:rPr lang="en-GB" sz="2200" dirty="0">
                <a:solidFill>
                  <a:srgbClr val="008A21"/>
                </a:solidFill>
                <a:latin typeface="Arial" panose="020B0604020202020204" pitchFamily="34" charset="0"/>
                <a:cs typeface="Arial" panose="020B0604020202020204" pitchFamily="34" charset="0"/>
              </a:rPr>
              <a:t>Salt contamination </a:t>
            </a:r>
            <a:r>
              <a:rPr lang="en-GB" sz="2200" b="0" dirty="0">
                <a:latin typeface="Arial" panose="020B0604020202020204" pitchFamily="34" charset="0"/>
                <a:cs typeface="Arial" panose="020B0604020202020204" pitchFamily="34" charset="0"/>
              </a:rPr>
              <a:t>– water damage leaving salt deposits in the brickwork and plaster.</a:t>
            </a:r>
            <a:endParaRPr lang="en-GB" b="0" dirty="0"/>
          </a:p>
        </p:txBody>
      </p:sp>
      <p:sp>
        <p:nvSpPr>
          <p:cNvPr id="5" name="Title 1">
            <a:extLst>
              <a:ext uri="{FF2B5EF4-FFF2-40B4-BE49-F238E27FC236}">
                <a16:creationId xmlns:a16="http://schemas.microsoft.com/office/drawing/2014/main" id="{BC752555-60E6-48C2-CF5F-0A84C9C20943}"/>
              </a:ext>
            </a:extLst>
          </p:cNvPr>
          <p:cNvSpPr txBox="1">
            <a:spLocks/>
          </p:cNvSpPr>
          <p:nvPr/>
        </p:nvSpPr>
        <p:spPr>
          <a:xfrm>
            <a:off x="769890" y="380888"/>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Common defects before retrofitting (cont.)​</a:t>
            </a:r>
          </a:p>
        </p:txBody>
      </p:sp>
    </p:spTree>
    <p:extLst>
      <p:ext uri="{BB962C8B-B14F-4D97-AF65-F5344CB8AC3E}">
        <p14:creationId xmlns:p14="http://schemas.microsoft.com/office/powerpoint/2010/main" val="4126303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C1686-DAA1-C593-2E82-B3440DBB86C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1E2E1E7-82A9-D8DA-C8A8-091E2A98236B}"/>
              </a:ext>
            </a:extLst>
          </p:cNvPr>
          <p:cNvSpPr/>
          <p:nvPr/>
        </p:nvSpPr>
        <p:spPr>
          <a:xfrm>
            <a:off x="-502191" y="1452885"/>
            <a:ext cx="13564997" cy="438977"/>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9A27052F-911E-A433-5394-5EB64EC57FAC}"/>
              </a:ext>
            </a:extLst>
          </p:cNvPr>
          <p:cNvSpPr>
            <a:spLocks noGrp="1"/>
          </p:cNvSpPr>
          <p:nvPr>
            <p:ph idx="1"/>
          </p:nvPr>
        </p:nvSpPr>
        <p:spPr>
          <a:xfrm>
            <a:off x="785650" y="1469490"/>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Heat loss occurs through conduction, convection and radiation​</a:t>
            </a:r>
          </a:p>
          <a:p>
            <a:pPr marL="0" indent="0">
              <a:buNone/>
            </a:pPr>
            <a:endParaRPr lang="en-GB" sz="1200" b="1"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Key principles:​</a:t>
            </a:r>
          </a:p>
          <a:p>
            <a:r>
              <a:rPr lang="en-GB" sz="2200" b="1" dirty="0">
                <a:solidFill>
                  <a:srgbClr val="008A21"/>
                </a:solidFill>
                <a:latin typeface="Arial" panose="020B0604020202020204" pitchFamily="34" charset="0"/>
                <a:cs typeface="Arial" panose="020B0604020202020204" pitchFamily="34" charset="0"/>
              </a:rPr>
              <a:t>conduction</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heat moves through solid materials </a:t>
            </a:r>
            <a:br>
              <a:rPr lang="en-GB" sz="2200" b="0" dirty="0">
                <a:latin typeface="Arial" panose="020B0604020202020204" pitchFamily="34" charset="0"/>
                <a:cs typeface="Arial" panose="020B0604020202020204" pitchFamily="34" charset="0"/>
              </a:rPr>
            </a:br>
            <a:r>
              <a:rPr lang="en-GB" sz="2200" b="0" dirty="0">
                <a:latin typeface="Arial" panose="020B0604020202020204" pitchFamily="34" charset="0"/>
                <a:cs typeface="Arial" panose="020B0604020202020204" pitchFamily="34" charset="0"/>
              </a:rPr>
              <a:t>(for example, walls, floors and roofs)​</a:t>
            </a:r>
          </a:p>
          <a:p>
            <a:r>
              <a:rPr lang="en-GB" sz="2200" b="1" dirty="0">
                <a:solidFill>
                  <a:srgbClr val="008A21"/>
                </a:solidFill>
                <a:latin typeface="Arial" panose="020B0604020202020204" pitchFamily="34" charset="0"/>
                <a:cs typeface="Arial" panose="020B0604020202020204" pitchFamily="34" charset="0"/>
              </a:rPr>
              <a:t>convection</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heat transfer via air movement, creating draughts</a:t>
            </a:r>
            <a:r>
              <a:rPr lang="en-GB" sz="2200" b="1" dirty="0">
                <a:latin typeface="Arial" panose="020B0604020202020204" pitchFamily="34" charset="0"/>
                <a:cs typeface="Arial" panose="020B0604020202020204" pitchFamily="34" charset="0"/>
              </a:rPr>
              <a:t>​</a:t>
            </a:r>
          </a:p>
          <a:p>
            <a:r>
              <a:rPr lang="en-GB" sz="2200" b="1" dirty="0">
                <a:solidFill>
                  <a:srgbClr val="008A21"/>
                </a:solidFill>
                <a:latin typeface="Arial" panose="020B0604020202020204" pitchFamily="34" charset="0"/>
                <a:cs typeface="Arial" panose="020B0604020202020204" pitchFamily="34" charset="0"/>
              </a:rPr>
              <a:t>radiation</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heat lost from surfaces to colder surroundings​</a:t>
            </a:r>
          </a:p>
          <a:p>
            <a:r>
              <a:rPr lang="en-GB" sz="2200" b="1" dirty="0">
                <a:solidFill>
                  <a:srgbClr val="008A21"/>
                </a:solidFill>
                <a:latin typeface="Arial" panose="020B0604020202020204" pitchFamily="34" charset="0"/>
                <a:cs typeface="Arial" panose="020B0604020202020204" pitchFamily="34" charset="0"/>
              </a:rPr>
              <a:t>thermal transmittance (U-values) </a:t>
            </a:r>
            <a:r>
              <a:rPr lang="en-GB" sz="2200" b="0" dirty="0">
                <a:latin typeface="Arial" panose="020B0604020202020204" pitchFamily="34" charset="0"/>
                <a:cs typeface="Arial" panose="020B0604020202020204" pitchFamily="34" charset="0"/>
              </a:rPr>
              <a:t>– measures how well a material prevents heat loss​</a:t>
            </a:r>
          </a:p>
          <a:p>
            <a:r>
              <a:rPr lang="en-GB" sz="2200" b="1" dirty="0">
                <a:solidFill>
                  <a:srgbClr val="008A21"/>
                </a:solidFill>
                <a:latin typeface="Arial" panose="020B0604020202020204" pitchFamily="34" charset="0"/>
                <a:cs typeface="Arial" panose="020B0604020202020204" pitchFamily="34" charset="0"/>
              </a:rPr>
              <a:t>thermal resistance (R-values) </a:t>
            </a:r>
            <a:r>
              <a:rPr lang="en-GB" sz="2200" b="0" dirty="0">
                <a:latin typeface="Arial" panose="020B0604020202020204" pitchFamily="34" charset="0"/>
                <a:cs typeface="Arial" panose="020B0604020202020204" pitchFamily="34" charset="0"/>
              </a:rPr>
              <a:t>– the ability of a material to resist heat flow.</a:t>
            </a:r>
            <a:r>
              <a:rPr lang="en-GB" sz="2200" b="1" dirty="0">
                <a:latin typeface="Arial" panose="020B0604020202020204" pitchFamily="34" charset="0"/>
                <a:cs typeface="Arial" panose="020B0604020202020204" pitchFamily="34" charset="0"/>
              </a:rPr>
              <a:t>​</a:t>
            </a:r>
            <a:endParaRPr lang="en-GB" b="0" dirty="0"/>
          </a:p>
        </p:txBody>
      </p:sp>
      <p:sp>
        <p:nvSpPr>
          <p:cNvPr id="6" name="Title 1">
            <a:extLst>
              <a:ext uri="{FF2B5EF4-FFF2-40B4-BE49-F238E27FC236}">
                <a16:creationId xmlns:a16="http://schemas.microsoft.com/office/drawing/2014/main" id="{6641C237-BA7B-ED15-A207-2F9C5CBF721D}"/>
              </a:ext>
            </a:extLst>
          </p:cNvPr>
          <p:cNvSpPr txBox="1">
            <a:spLocks/>
          </p:cNvSpPr>
          <p:nvPr/>
        </p:nvSpPr>
        <p:spPr>
          <a:xfrm>
            <a:off x="748863" y="380896"/>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Heat transfer and heat loss​</a:t>
            </a:r>
          </a:p>
        </p:txBody>
      </p:sp>
    </p:spTree>
    <p:extLst>
      <p:ext uri="{BB962C8B-B14F-4D97-AF65-F5344CB8AC3E}">
        <p14:creationId xmlns:p14="http://schemas.microsoft.com/office/powerpoint/2010/main" val="1200730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B0BE-C20D-BA89-2566-BF5E6200DAE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D174E9C-6057-1514-0B67-1DE5C15AB31A}"/>
              </a:ext>
            </a:extLst>
          </p:cNvPr>
          <p:cNvSpPr/>
          <p:nvPr/>
        </p:nvSpPr>
        <p:spPr>
          <a:xfrm>
            <a:off x="-502191" y="1397876"/>
            <a:ext cx="13564997" cy="840827"/>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72B86B32-22C0-D6E1-A9FB-406BB4DC6456}"/>
              </a:ext>
            </a:extLst>
          </p:cNvPr>
          <p:cNvSpPr>
            <a:spLocks noGrp="1"/>
          </p:cNvSpPr>
          <p:nvPr>
            <p:ph idx="1"/>
          </p:nvPr>
        </p:nvSpPr>
        <p:spPr>
          <a:xfrm>
            <a:off x="775140" y="1469490"/>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Proper ventilation is essential in retrofit projects to prevent moisture buildup, improve air quality and maintain energy efficiency​</a:t>
            </a:r>
            <a:endParaRPr lang="en-GB" sz="2200" b="1" dirty="0">
              <a:latin typeface="Arial" panose="020B0604020202020204" pitchFamily="34" charset="0"/>
              <a:cs typeface="Arial" panose="020B0604020202020204" pitchFamily="34" charset="0"/>
            </a:endParaRPr>
          </a:p>
          <a:p>
            <a:pPr marL="0" indent="0">
              <a:buNone/>
            </a:pPr>
            <a:endParaRPr lang="en-GB" sz="1200" b="1" dirty="0">
              <a:latin typeface="Arial" panose="020B0604020202020204" pitchFamily="34" charset="0"/>
              <a:cs typeface="Arial" panose="020B0604020202020204" pitchFamily="34" charset="0"/>
            </a:endParaRPr>
          </a:p>
          <a:p>
            <a:pPr marL="0" indent="0">
              <a:buNone/>
            </a:pPr>
            <a:r>
              <a:rPr lang="en-GB" sz="2200" b="1" dirty="0">
                <a:solidFill>
                  <a:srgbClr val="008A21"/>
                </a:solidFill>
                <a:latin typeface="Arial" panose="020B0604020202020204" pitchFamily="34" charset="0"/>
                <a:cs typeface="Arial" panose="020B0604020202020204" pitchFamily="34" charset="0"/>
              </a:rPr>
              <a:t>Ventilation: ​</a:t>
            </a:r>
          </a:p>
          <a:p>
            <a:r>
              <a:rPr lang="en-GB" sz="2200" b="0" dirty="0">
                <a:latin typeface="Arial" panose="020B0604020202020204" pitchFamily="34" charset="0"/>
                <a:cs typeface="Arial" panose="020B0604020202020204" pitchFamily="34" charset="0"/>
              </a:rPr>
              <a:t>prevents moisture build-up, condensation and mould growth​</a:t>
            </a:r>
          </a:p>
          <a:p>
            <a:r>
              <a:rPr lang="en-GB" sz="2200" b="0" dirty="0">
                <a:latin typeface="Arial" panose="020B0604020202020204" pitchFamily="34" charset="0"/>
                <a:cs typeface="Arial" panose="020B0604020202020204" pitchFamily="34" charset="0"/>
              </a:rPr>
              <a:t>ensures fresh air exchange for healthy indoor air quality.</a:t>
            </a:r>
            <a:endParaRPr lang="en-GB" b="0" dirty="0"/>
          </a:p>
        </p:txBody>
      </p:sp>
      <p:sp>
        <p:nvSpPr>
          <p:cNvPr id="6" name="Title 1">
            <a:extLst>
              <a:ext uri="{FF2B5EF4-FFF2-40B4-BE49-F238E27FC236}">
                <a16:creationId xmlns:a16="http://schemas.microsoft.com/office/drawing/2014/main" id="{A48FA6E2-97D3-2AED-A4B8-7872E14FF21A}"/>
              </a:ext>
            </a:extLst>
          </p:cNvPr>
          <p:cNvSpPr txBox="1">
            <a:spLocks/>
          </p:cNvSpPr>
          <p:nvPr/>
        </p:nvSpPr>
        <p:spPr>
          <a:xfrm>
            <a:off x="769888" y="380896"/>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The importance of ventilation in retrofit​</a:t>
            </a:r>
          </a:p>
        </p:txBody>
      </p:sp>
    </p:spTree>
    <p:extLst>
      <p:ext uri="{BB962C8B-B14F-4D97-AF65-F5344CB8AC3E}">
        <p14:creationId xmlns:p14="http://schemas.microsoft.com/office/powerpoint/2010/main" val="4096943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1A57-BF26-8808-0747-3A9ABE988477}"/>
            </a:ext>
          </a:extLst>
        </p:cNvPr>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06F1FC27-78DE-BE74-8134-1AEECFF585A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4" name="Rectangle: Rounded Corners 3">
            <a:extLst>
              <a:ext uri="{FF2B5EF4-FFF2-40B4-BE49-F238E27FC236}">
                <a16:creationId xmlns:a16="http://schemas.microsoft.com/office/drawing/2014/main" id="{D541F741-3439-267E-9495-B93AD2AB83CC}"/>
              </a:ext>
            </a:extLst>
          </p:cNvPr>
          <p:cNvSpPr/>
          <p:nvPr/>
        </p:nvSpPr>
        <p:spPr>
          <a:xfrm>
            <a:off x="-502191" y="4260997"/>
            <a:ext cx="13564997" cy="840827"/>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73B09683-9284-634B-31AC-B30CF46EB198}"/>
              </a:ext>
            </a:extLst>
          </p:cNvPr>
          <p:cNvSpPr>
            <a:spLocks noGrp="1"/>
          </p:cNvSpPr>
          <p:nvPr>
            <p:ph idx="1"/>
          </p:nvPr>
        </p:nvSpPr>
        <p:spPr>
          <a:xfrm>
            <a:off x="775136" y="1739313"/>
            <a:ext cx="10515600" cy="4351338"/>
          </a:xfrm>
        </p:spPr>
        <p:txBody>
          <a:bodyPr>
            <a:noAutofit/>
          </a:bodyPr>
          <a:lstStyle/>
          <a:p>
            <a:pPr marL="0" indent="0">
              <a:buNone/>
            </a:pPr>
            <a:r>
              <a:rPr lang="en-GB" sz="2200" b="1" dirty="0">
                <a:latin typeface="Arial" panose="020B0604020202020204" pitchFamily="34" charset="0"/>
                <a:cs typeface="Arial" panose="020B0604020202020204" pitchFamily="34" charset="0"/>
              </a:rPr>
              <a:t>Types of ventilation:​</a:t>
            </a:r>
          </a:p>
          <a:p>
            <a:r>
              <a:rPr lang="en-GB" sz="2200" dirty="0">
                <a:solidFill>
                  <a:srgbClr val="008A21"/>
                </a:solidFill>
                <a:latin typeface="Arial" panose="020B0604020202020204" pitchFamily="34" charset="0"/>
                <a:cs typeface="Arial" panose="020B0604020202020204" pitchFamily="34" charset="0"/>
              </a:rPr>
              <a:t>natural ventilation </a:t>
            </a:r>
            <a:r>
              <a:rPr lang="en-GB" sz="2200" b="0" dirty="0">
                <a:latin typeface="Arial" panose="020B0604020202020204" pitchFamily="34" charset="0"/>
                <a:cs typeface="Arial" panose="020B0604020202020204" pitchFamily="34" charset="0"/>
              </a:rPr>
              <a:t>– airflow through windows, vents and chimneys​</a:t>
            </a:r>
          </a:p>
          <a:p>
            <a:r>
              <a:rPr lang="en-GB" sz="2200" dirty="0">
                <a:solidFill>
                  <a:srgbClr val="008A21"/>
                </a:solidFill>
                <a:latin typeface="Arial" panose="020B0604020202020204" pitchFamily="34" charset="0"/>
                <a:cs typeface="Arial" panose="020B0604020202020204" pitchFamily="34" charset="0"/>
              </a:rPr>
              <a:t>mechanical ventilation </a:t>
            </a:r>
            <a:r>
              <a:rPr lang="en-GB" sz="2200" b="0" dirty="0">
                <a:latin typeface="Arial" panose="020B0604020202020204" pitchFamily="34" charset="0"/>
                <a:cs typeface="Arial" panose="020B0604020202020204" pitchFamily="34" charset="0"/>
              </a:rPr>
              <a:t>– fans and mechanical ventilation with heat recovery (MVHR) systems to control air movement​</a:t>
            </a:r>
          </a:p>
          <a:p>
            <a:r>
              <a:rPr lang="en-GB" sz="2200" dirty="0">
                <a:solidFill>
                  <a:srgbClr val="008A21"/>
                </a:solidFill>
                <a:latin typeface="Arial" panose="020B0604020202020204" pitchFamily="34" charset="0"/>
                <a:cs typeface="Arial" panose="020B0604020202020204" pitchFamily="34" charset="0"/>
              </a:rPr>
              <a:t>passive ventilation </a:t>
            </a:r>
            <a:r>
              <a:rPr lang="en-GB" sz="2200" b="0" dirty="0">
                <a:latin typeface="Arial" panose="020B0604020202020204" pitchFamily="34" charset="0"/>
                <a:cs typeface="Arial" panose="020B0604020202020204" pitchFamily="34" charset="0"/>
              </a:rPr>
              <a:t>– incorporates design features, such as air bricks or roof vents, to allow airflow​</a:t>
            </a:r>
          </a:p>
          <a:p>
            <a:endParaRPr lang="en-GB" sz="2200" b="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A balanced approach ensures energy efficiency while maintaining air quality.​</a:t>
            </a:r>
            <a:endParaRPr lang="en-GB" dirty="0"/>
          </a:p>
        </p:txBody>
      </p:sp>
      <p:sp>
        <p:nvSpPr>
          <p:cNvPr id="6" name="Title 1">
            <a:extLst>
              <a:ext uri="{FF2B5EF4-FFF2-40B4-BE49-F238E27FC236}">
                <a16:creationId xmlns:a16="http://schemas.microsoft.com/office/drawing/2014/main" id="{58A9547D-AFE0-A4E0-023F-12A151D7F87A}"/>
              </a:ext>
            </a:extLst>
          </p:cNvPr>
          <p:cNvSpPr txBox="1">
            <a:spLocks/>
          </p:cNvSpPr>
          <p:nvPr/>
        </p:nvSpPr>
        <p:spPr>
          <a:xfrm>
            <a:off x="769884" y="365126"/>
            <a:ext cx="7312571" cy="922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The importance of ventilation in retrofit (cont.)​</a:t>
            </a:r>
          </a:p>
        </p:txBody>
      </p:sp>
    </p:spTree>
    <p:extLst>
      <p:ext uri="{BB962C8B-B14F-4D97-AF65-F5344CB8AC3E}">
        <p14:creationId xmlns:p14="http://schemas.microsoft.com/office/powerpoint/2010/main" val="2029368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E65D-0D66-C9C9-7A01-F72A9F18649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24FFC8-A3A9-0D4C-B70B-C25298C44A55}"/>
              </a:ext>
            </a:extLst>
          </p:cNvPr>
          <p:cNvSpPr/>
          <p:nvPr/>
        </p:nvSpPr>
        <p:spPr>
          <a:xfrm>
            <a:off x="-502191" y="1397876"/>
            <a:ext cx="13564997" cy="840827"/>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0033CDCD-895D-2CB2-B19D-4D88FC47058F}"/>
              </a:ext>
            </a:extLst>
          </p:cNvPr>
          <p:cNvSpPr>
            <a:spLocks noGrp="1"/>
          </p:cNvSpPr>
          <p:nvPr>
            <p:ph idx="1"/>
          </p:nvPr>
        </p:nvSpPr>
        <p:spPr>
          <a:xfrm>
            <a:off x="775140" y="1469490"/>
            <a:ext cx="10515600" cy="769213"/>
          </a:xfrm>
        </p:spPr>
        <p:txBody>
          <a:bodyPr>
            <a:noAutofit/>
          </a:bodyPr>
          <a:lstStyle/>
          <a:p>
            <a:pPr marL="0" indent="0">
              <a:buNone/>
            </a:pPr>
            <a:r>
              <a:rPr lang="en-GB" sz="2200" dirty="0">
                <a:latin typeface="Arial" panose="020B0604020202020204" pitchFamily="34" charset="0"/>
                <a:cs typeface="Arial" panose="020B0604020202020204" pitchFamily="34" charset="0"/>
              </a:rPr>
              <a:t>Proper insulation is essential in retrofit projects to reduce heat loss, improve energy efficiency and enhance comfort in buildings</a:t>
            </a:r>
          </a:p>
        </p:txBody>
      </p:sp>
      <p:sp>
        <p:nvSpPr>
          <p:cNvPr id="6" name="Title 1">
            <a:extLst>
              <a:ext uri="{FF2B5EF4-FFF2-40B4-BE49-F238E27FC236}">
                <a16:creationId xmlns:a16="http://schemas.microsoft.com/office/drawing/2014/main" id="{2B9C0688-AEBB-FA35-EE6D-8B67392F6900}"/>
              </a:ext>
            </a:extLst>
          </p:cNvPr>
          <p:cNvSpPr txBox="1">
            <a:spLocks/>
          </p:cNvSpPr>
          <p:nvPr/>
        </p:nvSpPr>
        <p:spPr>
          <a:xfrm>
            <a:off x="759378" y="380890"/>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Insulation materials and installation ​</a:t>
            </a:r>
          </a:p>
        </p:txBody>
      </p:sp>
      <p:sp>
        <p:nvSpPr>
          <p:cNvPr id="5" name="TextBox 4">
            <a:extLst>
              <a:ext uri="{FF2B5EF4-FFF2-40B4-BE49-F238E27FC236}">
                <a16:creationId xmlns:a16="http://schemas.microsoft.com/office/drawing/2014/main" id="{A2BD3D25-BA1F-4D28-7729-E4E93D47A1A7}"/>
              </a:ext>
            </a:extLst>
          </p:cNvPr>
          <p:cNvSpPr txBox="1"/>
          <p:nvPr/>
        </p:nvSpPr>
        <p:spPr>
          <a:xfrm>
            <a:off x="775140" y="2473228"/>
            <a:ext cx="10515600" cy="2508379"/>
          </a:xfrm>
          <a:prstGeom prst="rect">
            <a:avLst/>
          </a:prstGeom>
          <a:noFill/>
        </p:spPr>
        <p:txBody>
          <a:bodyPr wrap="square" numCol="2" spcCol="540000">
            <a:spAutoFit/>
          </a:bodyPr>
          <a:lstStyle/>
          <a:p>
            <a:pPr marL="0" indent="0">
              <a:spcBef>
                <a:spcPts val="1000"/>
              </a:spcBef>
              <a:buNone/>
            </a:pPr>
            <a:r>
              <a:rPr lang="en-GB" sz="2200" b="1" dirty="0">
                <a:solidFill>
                  <a:srgbClr val="008A21"/>
                </a:solidFill>
                <a:latin typeface="Arial" panose="020B0604020202020204" pitchFamily="34" charset="0"/>
                <a:cs typeface="Arial" panose="020B0604020202020204" pitchFamily="34" charset="0"/>
              </a:rPr>
              <a:t>Walls</a:t>
            </a:r>
            <a:r>
              <a:rPr lang="en-GB" sz="2200" b="1" dirty="0">
                <a:latin typeface="Arial" panose="020B0604020202020204" pitchFamily="34" charset="0"/>
                <a:cs typeface="Arial" panose="020B0604020202020204" pitchFamily="34" charset="0"/>
              </a:rPr>
              <a:t>​</a:t>
            </a:r>
          </a:p>
          <a:p>
            <a:pPr marL="342900" indent="-342900">
              <a:spcBef>
                <a:spcPts val="1000"/>
              </a:spcBef>
              <a:buFont typeface="Arial" panose="020B0604020202020204" pitchFamily="34" charset="0"/>
              <a:buChar char="•"/>
            </a:pPr>
            <a:r>
              <a:rPr lang="en-GB" sz="2200" b="0" dirty="0">
                <a:latin typeface="Arial" panose="020B0604020202020204" pitchFamily="34" charset="0"/>
                <a:cs typeface="Arial" panose="020B0604020202020204" pitchFamily="34" charset="0"/>
              </a:rPr>
              <a:t>Cavity wall insulation (injected foam or fibre)​</a:t>
            </a:r>
          </a:p>
          <a:p>
            <a:pPr marL="342900" indent="-342900">
              <a:spcBef>
                <a:spcPts val="1000"/>
              </a:spcBef>
              <a:buFont typeface="Arial" panose="020B0604020202020204" pitchFamily="34" charset="0"/>
              <a:buChar char="•"/>
            </a:pPr>
            <a:r>
              <a:rPr lang="en-GB" sz="2200" b="0" dirty="0">
                <a:latin typeface="Arial" panose="020B0604020202020204" pitchFamily="34" charset="0"/>
                <a:cs typeface="Arial" panose="020B0604020202020204" pitchFamily="34" charset="0"/>
              </a:rPr>
              <a:t>Internal wall insulation (solid walls)​</a:t>
            </a:r>
          </a:p>
          <a:p>
            <a:pPr marL="342900" indent="-342900">
              <a:spcBef>
                <a:spcPts val="1000"/>
              </a:spcBef>
              <a:buFont typeface="Arial" panose="020B0604020202020204" pitchFamily="34" charset="0"/>
              <a:buChar char="•"/>
            </a:pPr>
            <a:r>
              <a:rPr lang="en-GB" sz="2200" b="0" dirty="0">
                <a:latin typeface="Arial" panose="020B0604020202020204" pitchFamily="34" charset="0"/>
                <a:cs typeface="Arial" panose="020B0604020202020204" pitchFamily="34" charset="0"/>
              </a:rPr>
              <a:t>External wall insulation (cladding or render)​</a:t>
            </a:r>
          </a:p>
          <a:p>
            <a:pPr marL="0" indent="0">
              <a:spcBef>
                <a:spcPts val="1000"/>
              </a:spcBef>
              <a:buNone/>
            </a:pPr>
            <a:r>
              <a:rPr lang="en-GB" sz="2200" b="1" dirty="0">
                <a:solidFill>
                  <a:srgbClr val="008A21"/>
                </a:solidFill>
                <a:latin typeface="Arial" panose="020B0604020202020204" pitchFamily="34" charset="0"/>
                <a:cs typeface="Arial" panose="020B0604020202020204" pitchFamily="34" charset="0"/>
              </a:rPr>
              <a:t>Floors</a:t>
            </a:r>
            <a:r>
              <a:rPr lang="en-GB" sz="2200" b="1" dirty="0">
                <a:latin typeface="Arial" panose="020B0604020202020204" pitchFamily="34" charset="0"/>
                <a:cs typeface="Arial" panose="020B0604020202020204" pitchFamily="34" charset="0"/>
              </a:rPr>
              <a:t>​</a:t>
            </a:r>
          </a:p>
          <a:p>
            <a:pPr marL="342900" indent="-342900">
              <a:spcBef>
                <a:spcPts val="1000"/>
              </a:spcBef>
              <a:buFont typeface="Arial" panose="020B0604020202020204" pitchFamily="34" charset="0"/>
              <a:buChar char="•"/>
            </a:pPr>
            <a:r>
              <a:rPr lang="en-GB" sz="2200" b="0" dirty="0">
                <a:latin typeface="Arial" panose="020B0604020202020204" pitchFamily="34" charset="0"/>
                <a:cs typeface="Arial" panose="020B0604020202020204" pitchFamily="34" charset="0"/>
              </a:rPr>
              <a:t>Solid floor insulation (rigid boards)​</a:t>
            </a:r>
          </a:p>
          <a:p>
            <a:pPr marL="342900" indent="-342900">
              <a:spcBef>
                <a:spcPts val="1000"/>
              </a:spcBef>
              <a:buFont typeface="Arial" panose="020B0604020202020204" pitchFamily="34" charset="0"/>
              <a:buChar char="•"/>
            </a:pPr>
            <a:r>
              <a:rPr lang="en-GB" sz="2200" b="0" dirty="0">
                <a:latin typeface="Arial" panose="020B0604020202020204" pitchFamily="34" charset="0"/>
                <a:cs typeface="Arial" panose="020B0604020202020204" pitchFamily="34" charset="0"/>
              </a:rPr>
              <a:t>Suspended floor insulation (underfloor).​</a:t>
            </a:r>
            <a:endParaRPr lang="en-GB" sz="2200" dirty="0"/>
          </a:p>
        </p:txBody>
      </p:sp>
    </p:spTree>
    <p:extLst>
      <p:ext uri="{BB962C8B-B14F-4D97-AF65-F5344CB8AC3E}">
        <p14:creationId xmlns:p14="http://schemas.microsoft.com/office/powerpoint/2010/main" val="381854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D616A-84E2-8106-7E72-071B4C250CC3}"/>
            </a:ext>
          </a:extLst>
        </p:cNvPr>
        <p:cNvGrpSpPr/>
        <p:nvPr/>
      </p:nvGrpSpPr>
      <p:grpSpPr>
        <a:xfrm>
          <a:off x="0" y="0"/>
          <a:ext cx="0" cy="0"/>
          <a:chOff x="0" y="0"/>
          <a:chExt cx="0" cy="0"/>
        </a:xfrm>
      </p:grpSpPr>
      <p:pic>
        <p:nvPicPr>
          <p:cNvPr id="8" name="Picture 7" descr="A black background with a black square&#10;&#10;Description automatically generated with medium confidence">
            <a:extLst>
              <a:ext uri="{FF2B5EF4-FFF2-40B4-BE49-F238E27FC236}">
                <a16:creationId xmlns:a16="http://schemas.microsoft.com/office/drawing/2014/main" id="{4E784EB5-52C6-5BE1-F070-18F0DDC0199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5" name="TextBox 4">
            <a:extLst>
              <a:ext uri="{FF2B5EF4-FFF2-40B4-BE49-F238E27FC236}">
                <a16:creationId xmlns:a16="http://schemas.microsoft.com/office/drawing/2014/main" id="{7B4BB9F5-B1FC-1573-7F35-B010F7BF652C}"/>
              </a:ext>
            </a:extLst>
          </p:cNvPr>
          <p:cNvSpPr txBox="1"/>
          <p:nvPr/>
        </p:nvSpPr>
        <p:spPr>
          <a:xfrm>
            <a:off x="759374" y="1538938"/>
            <a:ext cx="10515600" cy="2800767"/>
          </a:xfrm>
          <a:prstGeom prst="rect">
            <a:avLst/>
          </a:prstGeom>
          <a:noFill/>
        </p:spPr>
        <p:txBody>
          <a:bodyPr wrap="square" numCol="2" spcCol="540000">
            <a:spAutoFit/>
          </a:bodyPr>
          <a:lstStyle/>
          <a:p>
            <a:pPr marL="0" indent="0">
              <a:spcBef>
                <a:spcPts val="1000"/>
              </a:spcBef>
              <a:buNone/>
            </a:pPr>
            <a:r>
              <a:rPr lang="en-GB" sz="2200" b="1" dirty="0">
                <a:solidFill>
                  <a:srgbClr val="008A21"/>
                </a:solidFill>
                <a:latin typeface="Arial" panose="020B0604020202020204" pitchFamily="34" charset="0"/>
                <a:cs typeface="Arial" panose="020B0604020202020204" pitchFamily="34" charset="0"/>
              </a:rPr>
              <a:t>Roofs and lofts​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Pitched roof insulation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(between or above rafters)​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Flat roof insulation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(warm or cold deck systems)​</a:t>
            </a:r>
          </a:p>
          <a:p>
            <a:pPr marL="0" indent="0">
              <a:buNone/>
            </a:pPr>
            <a:endParaRPr lang="en-GB" sz="2200" b="1"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a:t>
            </a:r>
          </a:p>
          <a:p>
            <a:pPr marL="0" indent="0">
              <a:spcBef>
                <a:spcPts val="1000"/>
              </a:spcBef>
              <a:buNone/>
            </a:pPr>
            <a:r>
              <a:rPr lang="en-GB" sz="2200" b="1" dirty="0">
                <a:solidFill>
                  <a:srgbClr val="008A21"/>
                </a:solidFill>
                <a:latin typeface="Arial" panose="020B0604020202020204" pitchFamily="34" charset="0"/>
                <a:cs typeface="Arial" panose="020B0604020202020204" pitchFamily="34" charset="0"/>
              </a:rPr>
              <a:t>Windows and doors​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Double or triple glazing​</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Draught-proofing and thermal doors.</a:t>
            </a:r>
            <a:endParaRPr lang="en-GB" sz="2200" dirty="0"/>
          </a:p>
        </p:txBody>
      </p:sp>
      <p:sp>
        <p:nvSpPr>
          <p:cNvPr id="6" name="Title 1">
            <a:extLst>
              <a:ext uri="{FF2B5EF4-FFF2-40B4-BE49-F238E27FC236}">
                <a16:creationId xmlns:a16="http://schemas.microsoft.com/office/drawing/2014/main" id="{4020F999-C731-01D1-42A3-3FAA21B3A3E2}"/>
              </a:ext>
            </a:extLst>
          </p:cNvPr>
          <p:cNvSpPr txBox="1">
            <a:spLocks/>
          </p:cNvSpPr>
          <p:nvPr/>
        </p:nvSpPr>
        <p:spPr>
          <a:xfrm>
            <a:off x="759374" y="380895"/>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Insulation materials and installation (cont.)​</a:t>
            </a:r>
          </a:p>
        </p:txBody>
      </p:sp>
    </p:spTree>
    <p:extLst>
      <p:ext uri="{BB962C8B-B14F-4D97-AF65-F5344CB8AC3E}">
        <p14:creationId xmlns:p14="http://schemas.microsoft.com/office/powerpoint/2010/main" val="2146380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1D677-2CF5-3FD6-3D9C-54CE8A484282}"/>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525822A-7DC4-5A53-4230-D61D194AB506}"/>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1A726E9C-C8C3-654B-43AB-5A0C8636F159}"/>
              </a:ext>
            </a:extLst>
          </p:cNvPr>
          <p:cNvSpPr/>
          <p:nvPr/>
        </p:nvSpPr>
        <p:spPr>
          <a:xfrm flipH="1">
            <a:off x="-2646947" y="221972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EC9672A-DBE3-0D8B-974F-A00621B73C0F}"/>
              </a:ext>
            </a:extLst>
          </p:cNvPr>
          <p:cNvSpPr txBox="1"/>
          <p:nvPr/>
        </p:nvSpPr>
        <p:spPr>
          <a:xfrm>
            <a:off x="570529" y="1859340"/>
            <a:ext cx="8077082" cy="2308324"/>
          </a:xfrm>
          <a:prstGeom prst="rect">
            <a:avLst/>
          </a:prstGeom>
          <a:noFill/>
        </p:spPr>
        <p:txBody>
          <a:bodyPr wrap="square" rtlCol="0">
            <a:spAutoFit/>
          </a:bodyPr>
          <a:lstStyle/>
          <a:p>
            <a:r>
              <a:rPr lang="en-GB" sz="4800" b="1" dirty="0">
                <a:latin typeface="Arial" panose="020B0604020202020204" pitchFamily="34" charset="0"/>
                <a:cs typeface="Arial" panose="020B0604020202020204" pitchFamily="34" charset="0"/>
              </a:rPr>
              <a:t>Understand environmental sustainability, energy efficiency and retrofit</a:t>
            </a:r>
          </a:p>
        </p:txBody>
      </p:sp>
      <p:sp>
        <p:nvSpPr>
          <p:cNvPr id="28" name="Rectangle: Rounded Corners 27">
            <a:extLst>
              <a:ext uri="{FF2B5EF4-FFF2-40B4-BE49-F238E27FC236}">
                <a16:creationId xmlns:a16="http://schemas.microsoft.com/office/drawing/2014/main" id="{438090E2-7DD8-AE45-0EED-612EF78E384F}"/>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eaLnBrk="0" fontAlgn="base" hangingPunct="0">
              <a:spcBef>
                <a:spcPct val="50000"/>
              </a:spcBef>
              <a:spcAft>
                <a:spcPct val="0"/>
              </a:spcAft>
            </a:pPr>
            <a:r>
              <a:rPr lang="en-GB" sz="2400" b="1" dirty="0">
                <a:latin typeface="Arial" panose="020B0604020202020204" pitchFamily="34" charset="0"/>
                <a:cs typeface="Arial" panose="020B0604020202020204" pitchFamily="34" charset="0"/>
              </a:rPr>
              <a:t>		</a:t>
            </a:r>
            <a:r>
              <a:rPr lang="en-GB" sz="2400" b="1" dirty="0">
                <a:solidFill>
                  <a:schemeClr val="bg1"/>
                </a:solidFill>
                <a:latin typeface="Arial" panose="020B0604020202020204" pitchFamily="34" charset="0"/>
                <a:cs typeface="Arial" panose="020B0604020202020204" pitchFamily="34" charset="0"/>
              </a:rPr>
              <a:t>Module 1</a:t>
            </a:r>
          </a:p>
        </p:txBody>
      </p:sp>
      <p:sp>
        <p:nvSpPr>
          <p:cNvPr id="21" name="Slide Number Placeholder 5">
            <a:extLst>
              <a:ext uri="{FF2B5EF4-FFF2-40B4-BE49-F238E27FC236}">
                <a16:creationId xmlns:a16="http://schemas.microsoft.com/office/drawing/2014/main" id="{95D8D643-79D3-ADF0-427B-C794E84DC55A}"/>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CB1920-A896-41DC-AF3A-2CE65C1F9E82}" type="slidenum">
              <a:rPr lang="en-GB" sz="1600" smtClean="0">
                <a:solidFill>
                  <a:schemeClr val="bg1"/>
                </a:solidFill>
                <a:latin typeface="Arial" panose="020B0604020202020204" pitchFamily="34" charset="0"/>
                <a:cs typeface="Arial" panose="020B0604020202020204" pitchFamily="34" charset="0"/>
              </a:rPr>
              <a:pPr/>
              <a:t>4</a:t>
            </a:fld>
            <a:endParaRPr lang="en-GB" sz="1600">
              <a:solidFill>
                <a:schemeClr val="bg1"/>
              </a:solidFill>
              <a:latin typeface="Arial" panose="020B0604020202020204" pitchFamily="34" charset="0"/>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E1FE75B7-421F-3209-9972-5A8797C05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pic>
        <p:nvPicPr>
          <p:cNvPr id="8" name="Graphic 7" descr="Wind Turbines with solid fill">
            <a:extLst>
              <a:ext uri="{FF2B5EF4-FFF2-40B4-BE49-F238E27FC236}">
                <a16:creationId xmlns:a16="http://schemas.microsoft.com/office/drawing/2014/main" id="{F51CE9A7-FC70-7A05-1FBD-C1A2C5E0A16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53576" y="3108960"/>
            <a:ext cx="3867497" cy="3867497"/>
          </a:xfrm>
          <a:prstGeom prst="rect">
            <a:avLst/>
          </a:prstGeom>
        </p:spPr>
      </p:pic>
      <p:grpSp>
        <p:nvGrpSpPr>
          <p:cNvPr id="5" name="Group 4">
            <a:extLst>
              <a:ext uri="{FF2B5EF4-FFF2-40B4-BE49-F238E27FC236}">
                <a16:creationId xmlns:a16="http://schemas.microsoft.com/office/drawing/2014/main" id="{21B0B62D-E406-8374-98D6-5253FF78EC0C}"/>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1EFC8480-8DB5-1CE6-2116-A4A77C6B1E5C}"/>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aphic 18" descr="End with solid fill">
              <a:hlinkClick r:id="" action="ppaction://hlinkshowjump?jump=previousslide"/>
              <a:extLst>
                <a:ext uri="{FF2B5EF4-FFF2-40B4-BE49-F238E27FC236}">
                  <a16:creationId xmlns:a16="http://schemas.microsoft.com/office/drawing/2014/main" id="{A9585712-128E-5990-98E9-3025D1093D9C}"/>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6" action="ppaction://hlinksldjump"/>
            <a:extLst>
              <a:ext uri="{FF2B5EF4-FFF2-40B4-BE49-F238E27FC236}">
                <a16:creationId xmlns:a16="http://schemas.microsoft.com/office/drawing/2014/main" id="{11B70397-C46A-707F-3C77-8307F8696A81}"/>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1585CE-82E7-BF6F-62EC-3027193FF6C6}"/>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60E97B46-4EC5-C2C7-22CA-D1FD714BEDCC}"/>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E409634A-F921-A577-CB6D-AD9772F402A9}"/>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46F311EE-D2C3-70DD-26B6-281D307F57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8666" y="6266277"/>
            <a:ext cx="239965" cy="239966"/>
          </a:xfrm>
          <a:prstGeom prst="rect">
            <a:avLst/>
          </a:prstGeom>
        </p:spPr>
      </p:pic>
    </p:spTree>
    <p:extLst>
      <p:ext uri="{BB962C8B-B14F-4D97-AF65-F5344CB8AC3E}">
        <p14:creationId xmlns:p14="http://schemas.microsoft.com/office/powerpoint/2010/main" val="661422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7400-0A62-2249-BEFC-9409AC177C6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76A20FD-0E2C-0D1F-8613-F4EF2A8683BE}"/>
              </a:ext>
            </a:extLst>
          </p:cNvPr>
          <p:cNvSpPr/>
          <p:nvPr/>
        </p:nvSpPr>
        <p:spPr>
          <a:xfrm>
            <a:off x="-502191" y="1397876"/>
            <a:ext cx="13564997" cy="840827"/>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Content Placeholder 2">
            <a:extLst>
              <a:ext uri="{FF2B5EF4-FFF2-40B4-BE49-F238E27FC236}">
                <a16:creationId xmlns:a16="http://schemas.microsoft.com/office/drawing/2014/main" id="{8552F376-B5A0-7F05-5611-F759E6681E47}"/>
              </a:ext>
            </a:extLst>
          </p:cNvPr>
          <p:cNvSpPr>
            <a:spLocks noGrp="1"/>
          </p:cNvSpPr>
          <p:nvPr>
            <p:ph idx="1"/>
          </p:nvPr>
        </p:nvSpPr>
        <p:spPr>
          <a:xfrm>
            <a:off x="775139" y="1469490"/>
            <a:ext cx="10515600" cy="769213"/>
          </a:xfrm>
        </p:spPr>
        <p:txBody>
          <a:bodyPr>
            <a:noAutofit/>
          </a:bodyPr>
          <a:lstStyle/>
          <a:p>
            <a:pPr marL="0" indent="0">
              <a:buNone/>
            </a:pPr>
            <a:r>
              <a:rPr lang="en-GB" sz="2200" dirty="0">
                <a:latin typeface="Arial" panose="020B0604020202020204" pitchFamily="34" charset="0"/>
                <a:cs typeface="Arial" panose="020B0604020202020204" pitchFamily="34" charset="0"/>
              </a:rPr>
              <a:t>Integrating renewable energy into retrofit projects can significantly reduce carbon emissions, lower energy costs and enhance sustainability</a:t>
            </a:r>
          </a:p>
        </p:txBody>
      </p:sp>
      <p:sp>
        <p:nvSpPr>
          <p:cNvPr id="6" name="Title 1">
            <a:extLst>
              <a:ext uri="{FF2B5EF4-FFF2-40B4-BE49-F238E27FC236}">
                <a16:creationId xmlns:a16="http://schemas.microsoft.com/office/drawing/2014/main" id="{0ED1304D-17BC-37F4-4486-7D2EED5CCE9C}"/>
              </a:ext>
            </a:extLst>
          </p:cNvPr>
          <p:cNvSpPr txBox="1">
            <a:spLocks/>
          </p:cNvSpPr>
          <p:nvPr/>
        </p:nvSpPr>
        <p:spPr>
          <a:xfrm>
            <a:off x="759378" y="380896"/>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Renewable energy options in retrofit ​</a:t>
            </a:r>
          </a:p>
        </p:txBody>
      </p:sp>
      <p:sp>
        <p:nvSpPr>
          <p:cNvPr id="5" name="TextBox 4">
            <a:extLst>
              <a:ext uri="{FF2B5EF4-FFF2-40B4-BE49-F238E27FC236}">
                <a16:creationId xmlns:a16="http://schemas.microsoft.com/office/drawing/2014/main" id="{F2AB52EC-DA31-5F79-A3B9-4760CCD836A5}"/>
              </a:ext>
            </a:extLst>
          </p:cNvPr>
          <p:cNvSpPr txBox="1"/>
          <p:nvPr/>
        </p:nvSpPr>
        <p:spPr>
          <a:xfrm>
            <a:off x="775139" y="2473228"/>
            <a:ext cx="10515600" cy="1574790"/>
          </a:xfrm>
          <a:prstGeom prst="rect">
            <a:avLst/>
          </a:prstGeom>
          <a:noFill/>
        </p:spPr>
        <p:txBody>
          <a:bodyPr wrap="square" numCol="1" spcCol="540000">
            <a:spAutoFit/>
          </a:bodyPr>
          <a:lstStyle/>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Solar thermal </a:t>
            </a:r>
            <a:r>
              <a:rPr lang="en-GB" sz="2200" dirty="0">
                <a:latin typeface="Arial" panose="020B0604020202020204" pitchFamily="34" charset="0"/>
                <a:cs typeface="Arial" panose="020B0604020202020204" pitchFamily="34" charset="0"/>
              </a:rPr>
              <a:t>– uses sunlight to heat water for domestic use, reducing reliance on gas or electricity​</a:t>
            </a:r>
            <a:endParaRPr lang="en-GB" sz="2200" b="1" dirty="0">
              <a:latin typeface="Arial" panose="020B0604020202020204" pitchFamily="34" charset="0"/>
              <a:cs typeface="Arial" panose="020B0604020202020204" pitchFamily="34" charset="0"/>
            </a:endParaRP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Solar photovoltaic (PV) </a:t>
            </a:r>
            <a:r>
              <a:rPr lang="en-GB" sz="2200" dirty="0">
                <a:latin typeface="Arial" panose="020B0604020202020204" pitchFamily="34" charset="0"/>
                <a:cs typeface="Arial" panose="020B0604020202020204" pitchFamily="34" charset="0"/>
              </a:rPr>
              <a:t>– converts sunlight into electricity, providing renewable power for homes.</a:t>
            </a:r>
            <a:endParaRPr lang="en-GB" sz="2200" dirty="0"/>
          </a:p>
        </p:txBody>
      </p:sp>
    </p:spTree>
    <p:extLst>
      <p:ext uri="{BB962C8B-B14F-4D97-AF65-F5344CB8AC3E}">
        <p14:creationId xmlns:p14="http://schemas.microsoft.com/office/powerpoint/2010/main" val="2463432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7A66-8D73-57FD-A676-112F4F672AA9}"/>
              </a:ext>
            </a:extLst>
          </p:cNvPr>
          <p:cNvSpPr>
            <a:spLocks noGrp="1"/>
          </p:cNvSpPr>
          <p:nvPr>
            <p:ph type="title"/>
          </p:nvPr>
        </p:nvSpPr>
        <p:spPr>
          <a:xfrm>
            <a:off x="759367" y="380894"/>
            <a:ext cx="11022730" cy="922986"/>
          </a:xfrm>
        </p:spPr>
        <p:txBody>
          <a:bodyPr>
            <a:normAutofit/>
          </a:bodyPr>
          <a:lstStyle/>
          <a:p>
            <a:r>
              <a:rPr lang="en-GB" dirty="0">
                <a:latin typeface="Arial"/>
                <a:cs typeface="Arial"/>
              </a:rPr>
              <a:t>Renewable energy options in retrofit (cont.) ​</a:t>
            </a:r>
          </a:p>
        </p:txBody>
      </p:sp>
      <p:sp>
        <p:nvSpPr>
          <p:cNvPr id="3" name="Content Placeholder 2">
            <a:extLst>
              <a:ext uri="{FF2B5EF4-FFF2-40B4-BE49-F238E27FC236}">
                <a16:creationId xmlns:a16="http://schemas.microsoft.com/office/drawing/2014/main" id="{F003167C-5C9B-D344-7023-76E50CDBA318}"/>
              </a:ext>
            </a:extLst>
          </p:cNvPr>
          <p:cNvSpPr>
            <a:spLocks noGrp="1"/>
          </p:cNvSpPr>
          <p:nvPr>
            <p:ph idx="1"/>
          </p:nvPr>
        </p:nvSpPr>
        <p:spPr>
          <a:xfrm>
            <a:off x="775129" y="1610893"/>
            <a:ext cx="10515600" cy="4351338"/>
          </a:xfrm>
        </p:spPr>
        <p:txBody>
          <a:bodyPr>
            <a:normAutofit/>
          </a:bodyPr>
          <a:lstStyle/>
          <a:p>
            <a:r>
              <a:rPr lang="en-GB" sz="2200" b="1" dirty="0">
                <a:solidFill>
                  <a:srgbClr val="008A21"/>
                </a:solidFill>
                <a:latin typeface="Arial" panose="020B0604020202020204" pitchFamily="34" charset="0"/>
                <a:cs typeface="Arial" panose="020B0604020202020204" pitchFamily="34" charset="0"/>
              </a:rPr>
              <a:t>Air and ground source heat pumps </a:t>
            </a:r>
            <a:r>
              <a:rPr lang="en-GB" sz="2200" b="0" dirty="0">
                <a:latin typeface="Arial" panose="020B0604020202020204" pitchFamily="34" charset="0"/>
                <a:cs typeface="Arial" panose="020B0604020202020204" pitchFamily="34" charset="0"/>
              </a:rPr>
              <a:t>– extract heat from the air or ground to provide energy-efficient space heating​</a:t>
            </a:r>
            <a:endParaRPr lang="en-GB" sz="2200" b="1" dirty="0">
              <a:latin typeface="Arial" panose="020B0604020202020204" pitchFamily="34" charset="0"/>
              <a:cs typeface="Arial" panose="020B0604020202020204" pitchFamily="34" charset="0"/>
            </a:endParaRPr>
          </a:p>
          <a:p>
            <a:r>
              <a:rPr lang="en-GB" sz="2200" b="1" dirty="0">
                <a:solidFill>
                  <a:srgbClr val="008A21"/>
                </a:solidFill>
                <a:latin typeface="Arial" panose="020B0604020202020204" pitchFamily="34" charset="0"/>
                <a:cs typeface="Arial" panose="020B0604020202020204" pitchFamily="34" charset="0"/>
              </a:rPr>
              <a:t>Domestic wind turbines </a:t>
            </a:r>
            <a:r>
              <a:rPr lang="en-GB" sz="2200" b="0" dirty="0">
                <a:latin typeface="Arial" panose="020B0604020202020204" pitchFamily="34" charset="0"/>
                <a:cs typeface="Arial" panose="020B0604020202020204" pitchFamily="34" charset="0"/>
              </a:rPr>
              <a:t>– generate renewable electricity, especially for off-grid homes​</a:t>
            </a:r>
            <a:endParaRPr lang="en-GB" sz="2200" b="1" dirty="0">
              <a:latin typeface="Arial" panose="020B0604020202020204" pitchFamily="34" charset="0"/>
              <a:cs typeface="Arial" panose="020B0604020202020204" pitchFamily="34" charset="0"/>
            </a:endParaRPr>
          </a:p>
          <a:p>
            <a:r>
              <a:rPr lang="en-GB" sz="2200" b="1" dirty="0">
                <a:solidFill>
                  <a:srgbClr val="008A21"/>
                </a:solidFill>
                <a:latin typeface="Arial" panose="020B0604020202020204" pitchFamily="34" charset="0"/>
                <a:cs typeface="Arial" panose="020B0604020202020204" pitchFamily="34" charset="0"/>
              </a:rPr>
              <a:t>Combined heat and power (CHP) </a:t>
            </a:r>
            <a:r>
              <a:rPr lang="en-GB" sz="2200" b="0" dirty="0">
                <a:latin typeface="Arial" panose="020B0604020202020204" pitchFamily="34" charset="0"/>
                <a:cs typeface="Arial" panose="020B0604020202020204" pitchFamily="34" charset="0"/>
              </a:rPr>
              <a:t>– produces both electricity and heating from a single fuel source, improving overall efficiency.​</a:t>
            </a:r>
            <a:endParaRPr lang="en-GB" b="0" dirty="0"/>
          </a:p>
        </p:txBody>
      </p:sp>
      <p:pic>
        <p:nvPicPr>
          <p:cNvPr id="6" name="Picture 5" descr="A black background with a black square&#10;&#10;Description automatically generated with medium confidence">
            <a:extLst>
              <a:ext uri="{FF2B5EF4-FFF2-40B4-BE49-F238E27FC236}">
                <a16:creationId xmlns:a16="http://schemas.microsoft.com/office/drawing/2014/main" id="{9B9E71FB-33CC-84E1-50FC-B7FD511C05F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335022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A97DACDE-768D-4BD7-FF46-4326EECC6412}"/>
              </a:ext>
            </a:extLst>
          </p:cNvPr>
          <p:cNvSpPr/>
          <p:nvPr/>
        </p:nvSpPr>
        <p:spPr>
          <a:xfrm>
            <a:off x="-502191" y="1452885"/>
            <a:ext cx="13564997" cy="1069598"/>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ontent Placeholder 2">
            <a:extLst>
              <a:ext uri="{FF2B5EF4-FFF2-40B4-BE49-F238E27FC236}">
                <a16:creationId xmlns:a16="http://schemas.microsoft.com/office/drawing/2014/main" id="{2520D8B9-5906-2403-1C12-F90683AF3C5B}"/>
              </a:ext>
            </a:extLst>
          </p:cNvPr>
          <p:cNvSpPr>
            <a:spLocks noGrp="1"/>
          </p:cNvSpPr>
          <p:nvPr>
            <p:ph idx="1"/>
          </p:nvPr>
        </p:nvSpPr>
        <p:spPr>
          <a:xfrm>
            <a:off x="775140" y="1469490"/>
            <a:ext cx="10515600" cy="769213"/>
          </a:xfrm>
        </p:spPr>
        <p:txBody>
          <a:bodyPr>
            <a:noAutofit/>
          </a:bodyPr>
          <a:lstStyle/>
          <a:p>
            <a:pPr marL="0" indent="0">
              <a:buNone/>
            </a:pPr>
            <a:r>
              <a:rPr lang="en-GB" sz="2200" dirty="0">
                <a:latin typeface="Arial" panose="020B0604020202020204" pitchFamily="34" charset="0"/>
                <a:cs typeface="Arial" panose="020B0604020202020204" pitchFamily="34" charset="0"/>
              </a:rPr>
              <a:t>Inadequately installed retrofit measures can lead to performance failures, structural issues and energy inefficiencies. Addressing these risks is essential for long-term success</a:t>
            </a:r>
          </a:p>
        </p:txBody>
      </p:sp>
      <p:sp>
        <p:nvSpPr>
          <p:cNvPr id="15" name="Title 1">
            <a:extLst>
              <a:ext uri="{FF2B5EF4-FFF2-40B4-BE49-F238E27FC236}">
                <a16:creationId xmlns:a16="http://schemas.microsoft.com/office/drawing/2014/main" id="{02E1C631-82BD-F7A0-FA16-CA84F765B516}"/>
              </a:ext>
            </a:extLst>
          </p:cNvPr>
          <p:cNvSpPr txBox="1">
            <a:spLocks/>
          </p:cNvSpPr>
          <p:nvPr/>
        </p:nvSpPr>
        <p:spPr>
          <a:xfrm>
            <a:off x="759378" y="380890"/>
            <a:ext cx="10515600" cy="922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GB" dirty="0"/>
              <a:t>Problems from poor retrofit installations​</a:t>
            </a:r>
          </a:p>
        </p:txBody>
      </p:sp>
      <p:sp>
        <p:nvSpPr>
          <p:cNvPr id="16" name="TextBox 15">
            <a:extLst>
              <a:ext uri="{FF2B5EF4-FFF2-40B4-BE49-F238E27FC236}">
                <a16:creationId xmlns:a16="http://schemas.microsoft.com/office/drawing/2014/main" id="{D9276E08-E837-43CC-5529-6CE47469B514}"/>
              </a:ext>
            </a:extLst>
          </p:cNvPr>
          <p:cNvSpPr txBox="1"/>
          <p:nvPr/>
        </p:nvSpPr>
        <p:spPr>
          <a:xfrm>
            <a:off x="775140" y="2834194"/>
            <a:ext cx="10515600" cy="3570208"/>
          </a:xfrm>
          <a:prstGeom prst="rect">
            <a:avLst/>
          </a:prstGeom>
          <a:noFill/>
        </p:spPr>
        <p:txBody>
          <a:bodyPr wrap="square" numCol="1" spcCol="540000">
            <a:spAutoFit/>
          </a:bodyPr>
          <a:lstStyle/>
          <a:p>
            <a:pPr>
              <a:spcBef>
                <a:spcPts val="1000"/>
              </a:spcBef>
            </a:pPr>
            <a:r>
              <a:rPr lang="en-GB" sz="2200" b="1" dirty="0">
                <a:latin typeface="Arial" panose="020B0604020202020204" pitchFamily="34" charset="0"/>
                <a:cs typeface="Arial" panose="020B0604020202020204" pitchFamily="34" charset="0"/>
              </a:rPr>
              <a:t>Inadequate measures can include:​</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thermal bridging </a:t>
            </a:r>
            <a:r>
              <a:rPr lang="en-GB" sz="2200" dirty="0">
                <a:latin typeface="Arial" panose="020B0604020202020204" pitchFamily="34" charset="0"/>
                <a:cs typeface="Arial" panose="020B0604020202020204" pitchFamily="34" charset="0"/>
              </a:rPr>
              <a:t>– weak points allowing heat loss​</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thermal bypass </a:t>
            </a:r>
            <a:r>
              <a:rPr lang="en-GB" sz="2200" dirty="0">
                <a:latin typeface="Arial" panose="020B0604020202020204" pitchFamily="34" charset="0"/>
                <a:cs typeface="Arial" panose="020B0604020202020204" pitchFamily="34" charset="0"/>
              </a:rPr>
              <a:t>– air gaps reducing insulation performance​</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condensation and mould growth </a:t>
            </a:r>
            <a:r>
              <a:rPr lang="en-GB" sz="2200" dirty="0">
                <a:latin typeface="Arial" panose="020B0604020202020204" pitchFamily="34" charset="0"/>
                <a:cs typeface="Arial" panose="020B0604020202020204" pitchFamily="34" charset="0"/>
              </a:rPr>
              <a:t>– poor insulation and ventilation balance.</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air tightness issues </a:t>
            </a:r>
            <a:r>
              <a:rPr lang="en-GB" sz="2200" b="0" dirty="0">
                <a:latin typeface="Arial" panose="020B0604020202020204" pitchFamily="34" charset="0"/>
                <a:cs typeface="Arial" panose="020B0604020202020204" pitchFamily="34" charset="0"/>
              </a:rPr>
              <a:t>– unintended gaps increasing heat loss​</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water ingress and damp </a:t>
            </a:r>
            <a:r>
              <a:rPr lang="en-GB" sz="2200" b="0" dirty="0">
                <a:latin typeface="Arial" panose="020B0604020202020204" pitchFamily="34" charset="0"/>
                <a:cs typeface="Arial" panose="020B0604020202020204" pitchFamily="34" charset="0"/>
              </a:rPr>
              <a:t>– incorrect installation causing leaks</a:t>
            </a:r>
            <a:r>
              <a:rPr lang="en-GB" sz="2200" dirty="0">
                <a:latin typeface="Arial" panose="020B0604020202020204" pitchFamily="34" charset="0"/>
                <a:cs typeface="Arial" panose="020B0604020202020204" pitchFamily="34" charset="0"/>
              </a:rPr>
              <a:t>​</a:t>
            </a:r>
          </a:p>
          <a:p>
            <a:pPr marL="342900" indent="-342900">
              <a:spcBef>
                <a:spcPts val="1000"/>
              </a:spcBef>
              <a:buFont typeface="Arial" panose="020B0604020202020204" pitchFamily="34" charset="0"/>
              <a:buChar char="•"/>
            </a:pPr>
            <a:r>
              <a:rPr lang="en-GB" sz="2200" b="1" dirty="0">
                <a:solidFill>
                  <a:srgbClr val="008A21"/>
                </a:solidFill>
                <a:latin typeface="Arial" panose="020B0604020202020204" pitchFamily="34" charset="0"/>
                <a:cs typeface="Arial" panose="020B0604020202020204" pitchFamily="34" charset="0"/>
              </a:rPr>
              <a:t>structural risks </a:t>
            </a:r>
            <a:r>
              <a:rPr lang="en-GB" sz="2200" b="0" dirty="0">
                <a:latin typeface="Arial" panose="020B0604020202020204" pitchFamily="34" charset="0"/>
                <a:cs typeface="Arial" panose="020B0604020202020204" pitchFamily="34" charset="0"/>
              </a:rPr>
              <a:t>– overloading walls or ceilings with insulation or panels.</a:t>
            </a:r>
          </a:p>
          <a:p>
            <a:pPr marL="342900" indent="-342900">
              <a:buFont typeface="Arial" panose="020B0604020202020204" pitchFamily="34" charset="0"/>
              <a:buChar char="•"/>
            </a:pPr>
            <a:endParaRPr lang="en-GB" sz="2200" dirty="0"/>
          </a:p>
        </p:txBody>
      </p:sp>
    </p:spTree>
    <p:extLst>
      <p:ext uri="{BB962C8B-B14F-4D97-AF65-F5344CB8AC3E}">
        <p14:creationId xmlns:p14="http://schemas.microsoft.com/office/powerpoint/2010/main" val="1390780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25236-138B-91CB-0F17-7151612EB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A08E7-7B03-D1D5-4C6E-3CD9453E03B1}"/>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D83F4887-9EB0-1503-E210-F20E12CCFE2B}"/>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14593A6-876C-6A86-6FB3-69C9394DA389}"/>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Why is a thorough property assessment important before retrofitting?​</a:t>
            </a:r>
          </a:p>
        </p:txBody>
      </p:sp>
      <p:grpSp>
        <p:nvGrpSpPr>
          <p:cNvPr id="7" name="Group 6">
            <a:extLst>
              <a:ext uri="{FF2B5EF4-FFF2-40B4-BE49-F238E27FC236}">
                <a16:creationId xmlns:a16="http://schemas.microsoft.com/office/drawing/2014/main" id="{3D4CC725-E37F-A5AA-85CF-6B9FF0438EBA}"/>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1A13D189-C2CF-89FA-156A-3B17DDCE2C2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2E1612D-5F77-BF0D-3E9F-3FAA5E3203D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6C1B107-A73F-A214-C8C6-FBD698986C3D}"/>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check if the building needs repainting</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B43A3906-38B8-ACA5-C5A5-33ED1E12AE22}"/>
              </a:ext>
            </a:extLst>
          </p:cNvPr>
          <p:cNvSpPr txBox="1">
            <a:spLocks noChangeArrowheads="1"/>
          </p:cNvSpPr>
          <p:nvPr/>
        </p:nvSpPr>
        <p:spPr bwMode="auto">
          <a:xfrm>
            <a:off x="1687212" y="3663644"/>
            <a:ext cx="52175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identify defects and weaknesses that could affect energy efficiency</a:t>
            </a:r>
          </a:p>
        </p:txBody>
      </p:sp>
      <p:sp>
        <p:nvSpPr>
          <p:cNvPr id="15" name="TextBox 10">
            <a:extLst>
              <a:ext uri="{FF2B5EF4-FFF2-40B4-BE49-F238E27FC236}">
                <a16:creationId xmlns:a16="http://schemas.microsoft.com/office/drawing/2014/main" id="{0448579F-B155-ED36-CE58-B7CAF2CC281A}"/>
              </a:ext>
            </a:extLst>
          </p:cNvPr>
          <p:cNvSpPr txBox="1">
            <a:spLocks noChangeArrowheads="1"/>
          </p:cNvSpPr>
          <p:nvPr/>
        </p:nvSpPr>
        <p:spPr bwMode="auto">
          <a:xfrm>
            <a:off x="1683868" y="4700444"/>
            <a:ext cx="55953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determine the number of people living in the house</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5BF95B20-DC3B-AF6C-A6B5-99237F57763B}"/>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EE438CD-14FE-1DEE-44AF-77668DFF4779}"/>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1C672B4E-7905-49BE-EAE9-5389BA8F05B6}"/>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A10B1674-40A2-A865-C474-A3542FDF0151}"/>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C9725647-ABCC-A9AF-6118-7A3D307A1268}"/>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1A919668-E6C5-99B3-E78E-84DA90D7D6B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FB9CF75-2BA5-983B-8E4C-8052DD1D3E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D0DB2448-1798-33BE-FF9B-AADFA5DCEDB7}"/>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D8390606-5EEA-AFCB-C135-87A02F061370}"/>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3A1B1267-31EC-00A6-AEDF-5447F5A42546}"/>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83FEEC8C-0C56-3D71-BA9E-A6FB99555171}"/>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049F0630-3A90-04DE-1A04-CA532408B12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04388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5556-CE07-30AE-9B10-15DE32A65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06BC8-7CA5-9369-C17E-512C6EF259CE}"/>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0F074FFC-0989-DDEC-880A-522618CFE8F6}"/>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0BC2EE-45C6-A084-F821-3115984DAA43}"/>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a cause of heat loss in a building?</a:t>
            </a:r>
          </a:p>
        </p:txBody>
      </p:sp>
      <p:grpSp>
        <p:nvGrpSpPr>
          <p:cNvPr id="7" name="Group 6">
            <a:extLst>
              <a:ext uri="{FF2B5EF4-FFF2-40B4-BE49-F238E27FC236}">
                <a16:creationId xmlns:a16="http://schemas.microsoft.com/office/drawing/2014/main" id="{63E70ED3-9836-6035-0D07-D459A19A99B3}"/>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A7DF1865-2F80-972B-290E-790041468547}"/>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7CF2F071-17FF-1A90-64C9-D145053D5F75}"/>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11920FE9-A19A-BA18-ECFE-945FAF7584E9}"/>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Thermal bridging</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1494E7E6-9660-74CF-6BA5-39C04D2E9AD8}"/>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High-quality insulation </a:t>
            </a:r>
          </a:p>
        </p:txBody>
      </p:sp>
      <p:sp>
        <p:nvSpPr>
          <p:cNvPr id="15" name="TextBox 10">
            <a:extLst>
              <a:ext uri="{FF2B5EF4-FFF2-40B4-BE49-F238E27FC236}">
                <a16:creationId xmlns:a16="http://schemas.microsoft.com/office/drawing/2014/main" id="{BD8FC973-89A3-72A0-790A-B20AF2D30880}"/>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Convection</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7F1462E3-4250-467D-BDCB-B08AF131574A}"/>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9FB47D35-314B-1A51-C0DB-B83BD9FB6C4E}"/>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7F70BB9-BEC9-02E1-13D1-A02ED4976B62}"/>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84ADD258-9AD6-744A-0E48-456421121CA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4E8DFA6-42F7-99F7-EA8E-F2F55498C13D}"/>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F69130DD-29BB-5FE9-0EF4-A0D0174F470F}"/>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136B1384-1998-9C38-DC67-36A533E6A4AD}"/>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3746E9C6-CE05-893F-1CAC-6223749B49BC}"/>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6C6E9161-AC5E-E4DB-19FC-E0B2AE50D0F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37A6988-F135-4C57-6AC0-68731665904F}"/>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F1A309CE-058A-2B24-66F0-E36D5E754F98}"/>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DE822DA9-C995-1280-45BB-173712A5C3A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78629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5DE71-B230-8325-72CB-988FB42AD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FE558-D99A-2F0F-03C5-9720A029D0FB}"/>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A362625D-F10F-2314-4519-5B1FF368557F}"/>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C85B7F4-EA6A-98EC-4072-49E884073ADE}"/>
              </a:ext>
            </a:extLst>
          </p:cNvPr>
          <p:cNvSpPr txBox="1"/>
          <p:nvPr/>
        </p:nvSpPr>
        <p:spPr>
          <a:xfrm>
            <a:off x="766763" y="1635075"/>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a cause of heat loss in a building?</a:t>
            </a:r>
          </a:p>
        </p:txBody>
      </p:sp>
      <p:grpSp>
        <p:nvGrpSpPr>
          <p:cNvPr id="7" name="Group 6">
            <a:extLst>
              <a:ext uri="{FF2B5EF4-FFF2-40B4-BE49-F238E27FC236}">
                <a16:creationId xmlns:a16="http://schemas.microsoft.com/office/drawing/2014/main" id="{FE4E25AF-285E-E74A-8E0D-5D74CCA7C3F1}"/>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F900EA1A-3D91-5704-8D10-A89AED95D990}"/>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F375490A-E9EE-E652-89F9-5C7C32BCEFCC}"/>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93379A56-E4E8-D103-2690-DD439C286874}"/>
              </a:ext>
            </a:extLst>
          </p:cNvPr>
          <p:cNvSpPr txBox="1">
            <a:spLocks noChangeArrowheads="1"/>
          </p:cNvSpPr>
          <p:nvPr/>
        </p:nvSpPr>
        <p:spPr bwMode="auto">
          <a:xfrm>
            <a:off x="1683868" y="2759435"/>
            <a:ext cx="5854532" cy="50426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Increased energy savings​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573A9C10-5B14-1765-F5C3-62B2D8E19B4F}"/>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Condensation and mould growth</a:t>
            </a:r>
          </a:p>
        </p:txBody>
      </p:sp>
      <p:sp>
        <p:nvSpPr>
          <p:cNvPr id="15" name="TextBox 10">
            <a:extLst>
              <a:ext uri="{FF2B5EF4-FFF2-40B4-BE49-F238E27FC236}">
                <a16:creationId xmlns:a16="http://schemas.microsoft.com/office/drawing/2014/main" id="{6C39251D-8C36-C139-F3D6-5E8F08CF51B6}"/>
              </a:ext>
            </a:extLst>
          </p:cNvPr>
          <p:cNvSpPr txBox="1">
            <a:spLocks noChangeArrowheads="1"/>
          </p:cNvSpPr>
          <p:nvPr/>
        </p:nvSpPr>
        <p:spPr bwMode="auto">
          <a:xfrm>
            <a:off x="1683868" y="4833034"/>
            <a:ext cx="5595332"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Faster heating of the building</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14A72AB4-6913-7E65-7038-39F8949BEE64}"/>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B75D25C-A551-98D0-0815-9F106163E416}"/>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F758DC6D-FDF3-BAAA-F248-1312DBA3107D}"/>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14500" dirty="0">
                  <a:solidFill>
                    <a:prstClr val="white"/>
                  </a:solidFill>
                </a:rPr>
                <a:t>B</a:t>
              </a:r>
              <a:endPar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grpSp>
      <p:grpSp>
        <p:nvGrpSpPr>
          <p:cNvPr id="23" name="Group 22">
            <a:extLst>
              <a:ext uri="{FF2B5EF4-FFF2-40B4-BE49-F238E27FC236}">
                <a16:creationId xmlns:a16="http://schemas.microsoft.com/office/drawing/2014/main" id="{F1DDC56E-EF79-4586-047F-16B932BDEE1D}"/>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99AF1623-02D1-1EDD-1156-178DA55839DB}"/>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56CCE97-ED93-484B-62CA-DA0457619269}"/>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C08CEFC3-2257-77D1-57F7-79FDB4DCD2B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9BF351E-EDA8-C04E-D6A8-E9BD8BC1114D}"/>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07E20105-64EF-DA1E-BD20-2F06F0BAF1D5}"/>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B48EC5B3-ABFD-B15A-467C-3778159EF81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1AAEA210-36E7-79C5-F3D0-08DE71C71652}"/>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B5341E73-3AA7-B7CE-1182-A345643ADB5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991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22CDA-0A1C-DDF3-0856-C762C31093C6}"/>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EFE29A2-C2A1-35C8-A47A-81E93837F918}"/>
              </a:ext>
            </a:extLst>
          </p:cNvPr>
          <p:cNvSpPr/>
          <p:nvPr/>
        </p:nvSpPr>
        <p:spPr>
          <a:xfrm>
            <a:off x="-211540" y="-302381"/>
            <a:ext cx="12733361" cy="643286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BF9ADA9-D232-60D1-163B-308C47A70005}"/>
              </a:ext>
            </a:extLst>
          </p:cNvPr>
          <p:cNvSpPr/>
          <p:nvPr/>
        </p:nvSpPr>
        <p:spPr>
          <a:xfrm flipH="1">
            <a:off x="-2646947" y="2315972"/>
            <a:ext cx="19080291" cy="510964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rgbClr val="008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5F394142-B16C-E5B4-37C6-BC36A3DA5F93}"/>
              </a:ext>
            </a:extLst>
          </p:cNvPr>
          <p:cNvSpPr txBox="1"/>
          <p:nvPr/>
        </p:nvSpPr>
        <p:spPr>
          <a:xfrm>
            <a:off x="570529" y="1859340"/>
            <a:ext cx="7114898"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400" b="1" dirty="0">
                <a:latin typeface="Arial" panose="020B0604020202020204" pitchFamily="34" charset="0"/>
                <a:cs typeface="Arial" panose="020B0604020202020204" pitchFamily="34" charset="0"/>
              </a:rPr>
              <a:t>Understand the principles of sustainable waste management</a:t>
            </a:r>
            <a:endParaRPr kumimoji="0" lang="en-GB"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Rectangle: Rounded Corners 27">
            <a:extLst>
              <a:ext uri="{FF2B5EF4-FFF2-40B4-BE49-F238E27FC236}">
                <a16:creationId xmlns:a16="http://schemas.microsoft.com/office/drawing/2014/main" id="{62DCB010-4B0A-76E6-946A-624475E13E99}"/>
              </a:ext>
            </a:extLst>
          </p:cNvPr>
          <p:cNvSpPr>
            <a:spLocks noChangeArrowheads="1"/>
          </p:cNvSpPr>
          <p:nvPr/>
        </p:nvSpPr>
        <p:spPr bwMode="auto">
          <a:xfrm>
            <a:off x="-1273992" y="727517"/>
            <a:ext cx="3568305" cy="462307"/>
          </a:xfrm>
          <a:prstGeom prst="roundRect">
            <a:avLst>
              <a:gd name="adj" fmla="val 0"/>
            </a:avLst>
          </a:prstGeom>
          <a:solidFill>
            <a:schemeClr val="tx1"/>
          </a:solidFill>
          <a:ln w="38100">
            <a:solidFill>
              <a:srgbClr val="000000"/>
            </a:solidFill>
          </a:ln>
        </p:spPr>
        <p:txBody>
          <a:bodyPr wrap="square" lIns="92075" tIns="46038" rIns="92075" bIns="46038">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Module </a:t>
            </a:r>
            <a:r>
              <a:rPr lang="en-GB" sz="2400" b="1">
                <a:solidFill>
                  <a:prstClr val="white"/>
                </a:solidFill>
                <a:latin typeface="Arial" panose="020B0604020202020204" pitchFamily="34" charset="0"/>
                <a:cs typeface="Arial" panose="020B0604020202020204" pitchFamily="34" charset="0"/>
              </a:rPr>
              <a:t>4</a:t>
            </a:r>
            <a:endParaRPr kumimoji="0" lang="en-GB"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Slide Number Placeholder 5">
            <a:extLst>
              <a:ext uri="{FF2B5EF4-FFF2-40B4-BE49-F238E27FC236}">
                <a16:creationId xmlns:a16="http://schemas.microsoft.com/office/drawing/2014/main" id="{81DCEAEA-39B6-062C-3A78-297087F85EC4}"/>
              </a:ext>
            </a:extLst>
          </p:cNvPr>
          <p:cNvSpPr txBox="1">
            <a:spLocks/>
          </p:cNvSpPr>
          <p:nvPr/>
        </p:nvSpPr>
        <p:spPr>
          <a:xfrm>
            <a:off x="791959" y="634935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ACB1920-A896-41DC-AF3A-2CE65C1F9E82}" type="slidenum">
              <a:rPr kumimoji="0" lang="en-GB" sz="16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4778434-68CA-CF0E-F82E-F18DC337C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2903" y="-85005"/>
            <a:ext cx="3635845" cy="1911523"/>
          </a:xfrm>
          <a:prstGeom prst="rect">
            <a:avLst/>
          </a:prstGeom>
        </p:spPr>
      </p:pic>
      <p:grpSp>
        <p:nvGrpSpPr>
          <p:cNvPr id="5" name="Group 4">
            <a:extLst>
              <a:ext uri="{FF2B5EF4-FFF2-40B4-BE49-F238E27FC236}">
                <a16:creationId xmlns:a16="http://schemas.microsoft.com/office/drawing/2014/main" id="{94ECCAF8-B3D4-6985-FA35-1B42BC5C217D}"/>
              </a:ext>
            </a:extLst>
          </p:cNvPr>
          <p:cNvGrpSpPr/>
          <p:nvPr/>
        </p:nvGrpSpPr>
        <p:grpSpPr>
          <a:xfrm>
            <a:off x="5658939" y="6264457"/>
            <a:ext cx="259230" cy="259230"/>
            <a:chOff x="5658939" y="6358776"/>
            <a:chExt cx="259230" cy="259230"/>
          </a:xfrm>
        </p:grpSpPr>
        <p:sp>
          <p:nvSpPr>
            <p:cNvPr id="7" name="Rounded Rectangle 38">
              <a:extLst>
                <a:ext uri="{FF2B5EF4-FFF2-40B4-BE49-F238E27FC236}">
                  <a16:creationId xmlns:a16="http://schemas.microsoft.com/office/drawing/2014/main" id="{5BB55B4D-DE61-691F-F339-AD905DDE4EB4}"/>
                </a:ext>
              </a:extLst>
            </p:cNvPr>
            <p:cNvSpPr/>
            <p:nvPr userDrawn="1"/>
          </p:nvSpPr>
          <p:spPr>
            <a:xfrm>
              <a:off x="5658939" y="6358776"/>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raphic 18" descr="End with solid fill">
              <a:hlinkClick r:id="" action="ppaction://hlinkshowjump?jump=previousslide"/>
              <a:extLst>
                <a:ext uri="{FF2B5EF4-FFF2-40B4-BE49-F238E27FC236}">
                  <a16:creationId xmlns:a16="http://schemas.microsoft.com/office/drawing/2014/main" id="{7A2A76BF-D3FA-CE98-189D-C787DD0420CA}"/>
                </a:ext>
              </a:extLst>
            </p:cNvPr>
            <p:cNvSpPr/>
            <p:nvPr/>
          </p:nvSpPr>
          <p:spPr>
            <a:xfrm rot="10800000">
              <a:off x="5728912" y="6403047"/>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sp>
        <p:nvSpPr>
          <p:cNvPr id="10" name="Rounded Rectangle 40">
            <a:hlinkClick r:id="rId4" action="ppaction://hlinksldjump"/>
            <a:extLst>
              <a:ext uri="{FF2B5EF4-FFF2-40B4-BE49-F238E27FC236}">
                <a16:creationId xmlns:a16="http://schemas.microsoft.com/office/drawing/2014/main" id="{C80AE3D6-D73B-99C4-7F54-208DA06115C0}"/>
              </a:ext>
            </a:extLst>
          </p:cNvPr>
          <p:cNvSpPr/>
          <p:nvPr/>
        </p:nvSpPr>
        <p:spPr>
          <a:xfrm>
            <a:off x="5961134" y="6264457"/>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C4BAFC6-EC82-C36F-125C-1E5EEFB00C40}"/>
              </a:ext>
            </a:extLst>
          </p:cNvPr>
          <p:cNvGrpSpPr/>
          <p:nvPr/>
        </p:nvGrpSpPr>
        <p:grpSpPr>
          <a:xfrm>
            <a:off x="6266606" y="6265353"/>
            <a:ext cx="259230" cy="259230"/>
            <a:chOff x="6266606" y="6359672"/>
            <a:chExt cx="259230" cy="259230"/>
          </a:xfrm>
        </p:grpSpPr>
        <p:sp>
          <p:nvSpPr>
            <p:cNvPr id="12" name="Rounded Rectangle 34">
              <a:hlinkClick r:id="" action="ppaction://hlinkshowjump?jump=nextslide"/>
              <a:extLst>
                <a:ext uri="{FF2B5EF4-FFF2-40B4-BE49-F238E27FC236}">
                  <a16:creationId xmlns:a16="http://schemas.microsoft.com/office/drawing/2014/main" id="{09203198-BAAF-2EEF-3B36-61B55AF9E543}"/>
                </a:ext>
              </a:extLst>
            </p:cNvPr>
            <p:cNvSpPr/>
            <p:nvPr userDrawn="1"/>
          </p:nvSpPr>
          <p:spPr>
            <a:xfrm rot="10800000">
              <a:off x="6266606" y="6359672"/>
              <a:ext cx="259230" cy="259230"/>
            </a:xfrm>
            <a:prstGeom prst="roundRect">
              <a:avLst/>
            </a:prstGeom>
            <a:solidFill>
              <a:srgbClr val="0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raphic 18" descr="End with solid fill">
              <a:hlinkClick r:id="" action="ppaction://hlinkshowjump?jump=nextslide"/>
              <a:extLst>
                <a:ext uri="{FF2B5EF4-FFF2-40B4-BE49-F238E27FC236}">
                  <a16:creationId xmlns:a16="http://schemas.microsoft.com/office/drawing/2014/main" id="{783A22B2-4E8E-85BB-76EA-21F6ED0EDA41}"/>
                </a:ext>
              </a:extLst>
            </p:cNvPr>
            <p:cNvSpPr/>
            <p:nvPr userDrawn="1"/>
          </p:nvSpPr>
          <p:spPr>
            <a:xfrm>
              <a:off x="6356158" y="6403943"/>
              <a:ext cx="89915" cy="170686"/>
            </a:xfrm>
            <a:custGeom>
              <a:avLst/>
              <a:gdLst>
                <a:gd name="connsiteX0" fmla="*/ 0 w 103448"/>
                <a:gd name="connsiteY0" fmla="*/ 196376 h 196376"/>
                <a:gd name="connsiteX1" fmla="*/ 103448 w 103448"/>
                <a:gd name="connsiteY1" fmla="*/ 98188 h 196376"/>
                <a:gd name="connsiteX2" fmla="*/ 0 w 103448"/>
                <a:gd name="connsiteY2" fmla="*/ 0 h 196376"/>
              </a:gdLst>
              <a:ahLst/>
              <a:cxnLst>
                <a:cxn ang="0">
                  <a:pos x="connsiteX0" y="connsiteY0"/>
                </a:cxn>
                <a:cxn ang="0">
                  <a:pos x="connsiteX1" y="connsiteY1"/>
                </a:cxn>
                <a:cxn ang="0">
                  <a:pos x="connsiteX2" y="connsiteY2"/>
                </a:cxn>
              </a:cxnLst>
              <a:rect l="l" t="t" r="r" b="b"/>
              <a:pathLst>
                <a:path w="103448" h="196376">
                  <a:moveTo>
                    <a:pt x="0" y="196376"/>
                  </a:moveTo>
                  <a:lnTo>
                    <a:pt x="103448" y="98188"/>
                  </a:lnTo>
                  <a:lnTo>
                    <a:pt x="0" y="0"/>
                  </a:lnTo>
                  <a:close/>
                </a:path>
              </a:pathLst>
            </a:custGeom>
            <a:solidFill>
              <a:schemeClr val="bg1"/>
            </a:solidFill>
            <a:ln w="3473" cap="flat">
              <a:noFill/>
              <a:prstDash val="solid"/>
              <a:miter/>
            </a:ln>
          </p:spPr>
          <p:txBody>
            <a:bodyPr rtlCol="0" anchor="ctr"/>
            <a:lstStyle/>
            <a:p>
              <a:endParaRPr lang="en-US"/>
            </a:p>
          </p:txBody>
        </p:sp>
      </p:grpSp>
      <p:pic>
        <p:nvPicPr>
          <p:cNvPr id="22" name="Graphic 21" descr="Home with solid fill">
            <a:hlinkClick r:id="" action="ppaction://noaction"/>
            <a:extLst>
              <a:ext uri="{FF2B5EF4-FFF2-40B4-BE49-F238E27FC236}">
                <a16:creationId xmlns:a16="http://schemas.microsoft.com/office/drawing/2014/main" id="{B3C3AA14-9923-1D83-6FD8-145ECCD2D2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78666" y="6266277"/>
            <a:ext cx="239965" cy="239966"/>
          </a:xfrm>
          <a:prstGeom prst="rect">
            <a:avLst/>
          </a:prstGeom>
        </p:spPr>
      </p:pic>
      <p:pic>
        <p:nvPicPr>
          <p:cNvPr id="2" name="Graphic 1" descr="Wind Turbines with solid fill">
            <a:extLst>
              <a:ext uri="{FF2B5EF4-FFF2-40B4-BE49-F238E27FC236}">
                <a16:creationId xmlns:a16="http://schemas.microsoft.com/office/drawing/2014/main" id="{D3028DE9-5232-76CF-BC8E-53CFAEB1519E}"/>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353576" y="3108960"/>
            <a:ext cx="3867497" cy="3867497"/>
          </a:xfrm>
          <a:prstGeom prst="rect">
            <a:avLst/>
          </a:prstGeom>
        </p:spPr>
      </p:pic>
    </p:spTree>
    <p:extLst>
      <p:ext uri="{BB962C8B-B14F-4D97-AF65-F5344CB8AC3E}">
        <p14:creationId xmlns:p14="http://schemas.microsoft.com/office/powerpoint/2010/main" val="2429570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EEFC68-EC00-18B3-D21D-D22F4EF786FD}"/>
              </a:ext>
            </a:extLst>
          </p:cNvPr>
          <p:cNvSpPr/>
          <p:nvPr/>
        </p:nvSpPr>
        <p:spPr>
          <a:xfrm>
            <a:off x="-502191" y="1439916"/>
            <a:ext cx="13564997" cy="80929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5C9FC813-03FA-DACF-817C-88C15E1F7CA9}"/>
              </a:ext>
            </a:extLst>
          </p:cNvPr>
          <p:cNvSpPr>
            <a:spLocks noGrp="1"/>
          </p:cNvSpPr>
          <p:nvPr>
            <p:ph type="title"/>
          </p:nvPr>
        </p:nvSpPr>
        <p:spPr>
          <a:xfrm>
            <a:off x="754119" y="375636"/>
            <a:ext cx="11280225" cy="922986"/>
          </a:xfrm>
        </p:spPr>
        <p:txBody>
          <a:bodyPr anchor="ctr">
            <a:normAutofit/>
          </a:bodyPr>
          <a:lstStyle/>
          <a:p>
            <a:r>
              <a:rPr lang="en-GB" b="1" dirty="0">
                <a:latin typeface="Arial" panose="020B0604020202020204" pitchFamily="34" charset="0"/>
                <a:cs typeface="Arial" panose="020B0604020202020204" pitchFamily="34" charset="0"/>
              </a:rPr>
              <a:t>Key areas of waste management regulations</a:t>
            </a:r>
            <a:endParaRPr lang="en-GB" dirty="0"/>
          </a:p>
        </p:txBody>
      </p:sp>
      <p:sp>
        <p:nvSpPr>
          <p:cNvPr id="3" name="Content Placeholder 2">
            <a:extLst>
              <a:ext uri="{FF2B5EF4-FFF2-40B4-BE49-F238E27FC236}">
                <a16:creationId xmlns:a16="http://schemas.microsoft.com/office/drawing/2014/main" id="{FBAF42CA-C240-6A61-A7D9-0C07AFDF2826}"/>
              </a:ext>
            </a:extLst>
          </p:cNvPr>
          <p:cNvSpPr>
            <a:spLocks noGrp="1"/>
          </p:cNvSpPr>
          <p:nvPr>
            <p:ph idx="1"/>
          </p:nvPr>
        </p:nvSpPr>
        <p:spPr>
          <a:xfrm>
            <a:off x="775140" y="1494937"/>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Waste management in retrofit projects must comply with UK regulations to ensure safe disposal, environmental protection and legal compliance​</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Key areas include:​</a:t>
            </a:r>
          </a:p>
          <a:p>
            <a:r>
              <a:rPr lang="en-GB" sz="2200" dirty="0">
                <a:solidFill>
                  <a:srgbClr val="008A21"/>
                </a:solidFill>
                <a:latin typeface="Arial" panose="020B0604020202020204" pitchFamily="34" charset="0"/>
                <a:cs typeface="Arial" panose="020B0604020202020204" pitchFamily="34" charset="0"/>
              </a:rPr>
              <a:t>hazardous waste </a:t>
            </a:r>
            <a:r>
              <a:rPr lang="en-GB" sz="2200" b="0" dirty="0">
                <a:latin typeface="Arial" panose="020B0604020202020204" pitchFamily="34" charset="0"/>
                <a:cs typeface="Arial" panose="020B0604020202020204" pitchFamily="34" charset="0"/>
              </a:rPr>
              <a:t>– proper handling of asbestos, chemicals and contaminated materials​</a:t>
            </a:r>
          </a:p>
          <a:p>
            <a:r>
              <a:rPr lang="en-GB" sz="2200" dirty="0">
                <a:solidFill>
                  <a:srgbClr val="008A21"/>
                </a:solidFill>
                <a:latin typeface="Arial" panose="020B0604020202020204" pitchFamily="34" charset="0"/>
                <a:cs typeface="Arial" panose="020B0604020202020204" pitchFamily="34" charset="0"/>
              </a:rPr>
              <a:t>producer responsibility </a:t>
            </a:r>
            <a:r>
              <a:rPr lang="en-GB" sz="2200" b="0" dirty="0">
                <a:latin typeface="Arial" panose="020B0604020202020204" pitchFamily="34" charset="0"/>
                <a:cs typeface="Arial" panose="020B0604020202020204" pitchFamily="34" charset="0"/>
              </a:rPr>
              <a:t>– businesses must minimise waste production and ensure responsible disposal​</a:t>
            </a:r>
          </a:p>
          <a:p>
            <a:r>
              <a:rPr lang="en-GB" sz="2200" dirty="0">
                <a:solidFill>
                  <a:srgbClr val="008A21"/>
                </a:solidFill>
                <a:latin typeface="Arial" panose="020B0604020202020204" pitchFamily="34" charset="0"/>
                <a:cs typeface="Arial" panose="020B0604020202020204" pitchFamily="34" charset="0"/>
              </a:rPr>
              <a:t>separate collection </a:t>
            </a:r>
            <a:r>
              <a:rPr lang="en-GB" sz="2200" b="0" dirty="0">
                <a:latin typeface="Arial" panose="020B0604020202020204" pitchFamily="34" charset="0"/>
                <a:cs typeface="Arial" panose="020B0604020202020204" pitchFamily="34" charset="0"/>
              </a:rPr>
              <a:t>– waste must be sorted for recycling, recovery or disposal​</a:t>
            </a:r>
          </a:p>
          <a:p>
            <a:r>
              <a:rPr lang="en-GB" sz="2200" dirty="0">
                <a:solidFill>
                  <a:srgbClr val="008A21"/>
                </a:solidFill>
                <a:latin typeface="Arial" panose="020B0604020202020204" pitchFamily="34" charset="0"/>
                <a:cs typeface="Arial" panose="020B0604020202020204" pitchFamily="34" charset="0"/>
              </a:rPr>
              <a:t>landfill regulations </a:t>
            </a:r>
            <a:r>
              <a:rPr lang="en-GB" sz="2200" b="0" dirty="0">
                <a:latin typeface="Arial" panose="020B0604020202020204" pitchFamily="34" charset="0"/>
                <a:cs typeface="Arial" panose="020B0604020202020204" pitchFamily="34" charset="0"/>
              </a:rPr>
              <a:t>– restrictions on certain materials and taxes to reduce landfill waste.​</a:t>
            </a:r>
          </a:p>
          <a:p>
            <a:pPr marL="0" indent="0">
              <a:buNone/>
            </a:pPr>
            <a:endParaRPr lang="en-GB" sz="2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1068050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900391-2195-61B4-2464-F4436B827831}"/>
              </a:ext>
            </a:extLst>
          </p:cNvPr>
          <p:cNvSpPr/>
          <p:nvPr/>
        </p:nvSpPr>
        <p:spPr>
          <a:xfrm>
            <a:off x="-502191" y="1439916"/>
            <a:ext cx="13564997" cy="80929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4818E5D-4901-69E0-88E4-21AA165D11B9}"/>
              </a:ext>
            </a:extLst>
          </p:cNvPr>
          <p:cNvSpPr>
            <a:spLocks noGrp="1"/>
          </p:cNvSpPr>
          <p:nvPr>
            <p:ph type="title"/>
          </p:nvPr>
        </p:nvSpPr>
        <p:spPr>
          <a:xfrm>
            <a:off x="764629" y="375636"/>
            <a:ext cx="11511453" cy="922986"/>
          </a:xfrm>
        </p:spPr>
        <p:txBody>
          <a:bodyPr>
            <a:normAutofit/>
          </a:bodyPr>
          <a:lstStyle/>
          <a:p>
            <a:r>
              <a:rPr lang="en-GB" sz="4000" b="1" dirty="0">
                <a:latin typeface="Arial" panose="020B0604020202020204" pitchFamily="34" charset="0"/>
                <a:cs typeface="Arial" panose="020B0604020202020204" pitchFamily="34" charset="0"/>
              </a:rPr>
              <a:t>Main stages in a waste management process ​</a:t>
            </a:r>
          </a:p>
        </p:txBody>
      </p:sp>
      <p:sp>
        <p:nvSpPr>
          <p:cNvPr id="3" name="Content Placeholder 2">
            <a:extLst>
              <a:ext uri="{FF2B5EF4-FFF2-40B4-BE49-F238E27FC236}">
                <a16:creationId xmlns:a16="http://schemas.microsoft.com/office/drawing/2014/main" id="{10C1D75D-61F7-242C-DCD5-1EB50F648433}"/>
              </a:ext>
            </a:extLst>
          </p:cNvPr>
          <p:cNvSpPr>
            <a:spLocks noGrp="1"/>
          </p:cNvSpPr>
          <p:nvPr>
            <p:ph idx="1"/>
          </p:nvPr>
        </p:nvSpPr>
        <p:spPr>
          <a:xfrm>
            <a:off x="775140" y="1498366"/>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A structured waste management process ensures efficient disposal, recycling and resource recovery​</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Key stages are:​</a:t>
            </a:r>
          </a:p>
          <a:p>
            <a:pPr marL="0" indent="0">
              <a:buNone/>
            </a:pPr>
            <a:r>
              <a:rPr lang="en-GB" sz="2200" dirty="0">
                <a:solidFill>
                  <a:srgbClr val="008A21"/>
                </a:solidFill>
                <a:latin typeface="Arial" panose="020B0604020202020204" pitchFamily="34" charset="0"/>
                <a:cs typeface="Arial" panose="020B0604020202020204" pitchFamily="34" charset="0"/>
              </a:rPr>
              <a:t>collection</a:t>
            </a:r>
            <a:r>
              <a:rPr lang="en-GB" sz="220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gathering waste from retrofit projects</a:t>
            </a:r>
            <a:r>
              <a:rPr lang="en-GB" sz="2200" dirty="0">
                <a:latin typeface="Arial" panose="020B0604020202020204" pitchFamily="34" charset="0"/>
                <a:cs typeface="Arial" panose="020B0604020202020204" pitchFamily="34" charset="0"/>
              </a:rPr>
              <a:t>​</a:t>
            </a:r>
          </a:p>
          <a:p>
            <a:pPr marL="0" indent="0">
              <a:buNone/>
            </a:pPr>
            <a:r>
              <a:rPr lang="en-GB" dirty="0">
                <a:solidFill>
                  <a:srgbClr val="008A21"/>
                </a:solidFill>
              </a:rPr>
              <a:t>s</a:t>
            </a:r>
            <a:r>
              <a:rPr lang="en-GB" sz="2200" dirty="0">
                <a:solidFill>
                  <a:srgbClr val="008A21"/>
                </a:solidFill>
                <a:latin typeface="Arial" panose="020B0604020202020204" pitchFamily="34" charset="0"/>
                <a:cs typeface="Arial" panose="020B0604020202020204" pitchFamily="34" charset="0"/>
              </a:rPr>
              <a:t>orting or segregation </a:t>
            </a:r>
            <a:r>
              <a:rPr lang="en-GB" sz="2200" b="0" dirty="0">
                <a:latin typeface="Arial" panose="020B0604020202020204" pitchFamily="34" charset="0"/>
                <a:cs typeface="Arial" panose="020B0604020202020204" pitchFamily="34" charset="0"/>
              </a:rPr>
              <a:t>– separating recyclable and hazardous materials​</a:t>
            </a:r>
          </a:p>
          <a:p>
            <a:pPr marL="0" indent="0">
              <a:buNone/>
            </a:pPr>
            <a:r>
              <a:rPr lang="en-GB" sz="2200" dirty="0">
                <a:solidFill>
                  <a:srgbClr val="008A21"/>
                </a:solidFill>
                <a:latin typeface="Arial" panose="020B0604020202020204" pitchFamily="34" charset="0"/>
                <a:cs typeface="Arial" panose="020B0604020202020204" pitchFamily="34" charset="0"/>
              </a:rPr>
              <a:t>storage</a:t>
            </a:r>
            <a:r>
              <a:rPr lang="en-GB" sz="220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safely storing waste before disposal or recycling</a:t>
            </a:r>
            <a:r>
              <a:rPr lang="en-GB" sz="2200" dirty="0">
                <a:latin typeface="Arial" panose="020B0604020202020204" pitchFamily="34" charset="0"/>
                <a:cs typeface="Arial" panose="020B0604020202020204" pitchFamily="34" charset="0"/>
              </a:rPr>
              <a:t>​</a:t>
            </a:r>
          </a:p>
          <a:p>
            <a:pPr marL="0" indent="0">
              <a:buNone/>
            </a:pPr>
            <a:r>
              <a:rPr lang="en-GB" sz="2200" dirty="0">
                <a:solidFill>
                  <a:srgbClr val="008A21"/>
                </a:solidFill>
                <a:latin typeface="Arial" panose="020B0604020202020204" pitchFamily="34" charset="0"/>
                <a:cs typeface="Arial" panose="020B0604020202020204" pitchFamily="34" charset="0"/>
              </a:rPr>
              <a:t>recycling</a:t>
            </a:r>
            <a:r>
              <a:rPr lang="en-GB" sz="220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converting materials into new products to reduce waste</a:t>
            </a:r>
            <a:r>
              <a:rPr lang="en-GB" sz="2200" dirty="0">
                <a:latin typeface="Arial" panose="020B0604020202020204" pitchFamily="34" charset="0"/>
                <a:cs typeface="Arial" panose="020B0604020202020204" pitchFamily="34" charset="0"/>
              </a:rPr>
              <a:t>​</a:t>
            </a:r>
          </a:p>
          <a:p>
            <a:pPr marL="0" indent="0">
              <a:buNone/>
            </a:pPr>
            <a:r>
              <a:rPr lang="en-GB" sz="2200" dirty="0">
                <a:solidFill>
                  <a:srgbClr val="008A21"/>
                </a:solidFill>
                <a:latin typeface="Arial" panose="020B0604020202020204" pitchFamily="34" charset="0"/>
                <a:cs typeface="Arial" panose="020B0604020202020204" pitchFamily="34" charset="0"/>
              </a:rPr>
              <a:t>disposal</a:t>
            </a:r>
            <a:r>
              <a:rPr lang="en-GB" sz="2200"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sending non-recyclable waste to landfills or incineration</a:t>
            </a:r>
            <a:r>
              <a:rPr lang="en-GB" sz="2200" dirty="0">
                <a:latin typeface="Arial" panose="020B0604020202020204" pitchFamily="34" charset="0"/>
                <a:cs typeface="Arial" panose="020B0604020202020204" pitchFamily="34" charset="0"/>
              </a:rPr>
              <a:t>​</a:t>
            </a:r>
          </a:p>
          <a:p>
            <a:pPr marL="0" indent="0">
              <a:buNone/>
            </a:pPr>
            <a:r>
              <a:rPr lang="en-GB" sz="2200" dirty="0">
                <a:solidFill>
                  <a:srgbClr val="008A21"/>
                </a:solidFill>
                <a:latin typeface="Arial" panose="020B0604020202020204" pitchFamily="34" charset="0"/>
                <a:cs typeface="Arial" panose="020B0604020202020204" pitchFamily="34" charset="0"/>
              </a:rPr>
              <a:t>energy recovery </a:t>
            </a:r>
            <a:r>
              <a:rPr lang="en-GB" sz="2200" b="0" dirty="0">
                <a:latin typeface="Arial" panose="020B0604020202020204" pitchFamily="34" charset="0"/>
                <a:cs typeface="Arial" panose="020B0604020202020204" pitchFamily="34" charset="0"/>
              </a:rPr>
              <a:t>– using waste to generate electricity or heat.​</a:t>
            </a:r>
            <a:endParaRPr lang="en-GB" b="0" dirty="0"/>
          </a:p>
        </p:txBody>
      </p:sp>
    </p:spTree>
    <p:extLst>
      <p:ext uri="{BB962C8B-B14F-4D97-AF65-F5344CB8AC3E}">
        <p14:creationId xmlns:p14="http://schemas.microsoft.com/office/powerpoint/2010/main" val="28563256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EF9637A-0C26-FBBF-FBA1-F7C218838E28}"/>
              </a:ext>
            </a:extLst>
          </p:cNvPr>
          <p:cNvSpPr/>
          <p:nvPr/>
        </p:nvSpPr>
        <p:spPr>
          <a:xfrm>
            <a:off x="-502191" y="1439916"/>
            <a:ext cx="13564997" cy="80929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25F667B-8534-D3AB-1CD0-88404337C6E4}"/>
              </a:ext>
            </a:extLst>
          </p:cNvPr>
          <p:cNvSpPr>
            <a:spLocks noGrp="1"/>
          </p:cNvSpPr>
          <p:nvPr>
            <p:ph type="title"/>
          </p:nvPr>
        </p:nvSpPr>
        <p:spPr>
          <a:xfrm>
            <a:off x="764629" y="381829"/>
            <a:ext cx="11553495" cy="922986"/>
          </a:xfrm>
        </p:spPr>
        <p:txBody>
          <a:bodyPr>
            <a:normAutofit/>
          </a:bodyPr>
          <a:lstStyle/>
          <a:p>
            <a:r>
              <a:rPr lang="en-GB" sz="4000" b="1" dirty="0"/>
              <a:t>Managing waste correctly and safely ​</a:t>
            </a:r>
          </a:p>
        </p:txBody>
      </p:sp>
      <p:sp>
        <p:nvSpPr>
          <p:cNvPr id="3" name="Content Placeholder 2">
            <a:extLst>
              <a:ext uri="{FF2B5EF4-FFF2-40B4-BE49-F238E27FC236}">
                <a16:creationId xmlns:a16="http://schemas.microsoft.com/office/drawing/2014/main" id="{1D74B3D7-140C-9070-A3A5-A817A90FCC85}"/>
              </a:ext>
            </a:extLst>
          </p:cNvPr>
          <p:cNvSpPr>
            <a:spLocks noGrp="1"/>
          </p:cNvSpPr>
          <p:nvPr>
            <p:ph idx="1"/>
          </p:nvPr>
        </p:nvSpPr>
        <p:spPr>
          <a:xfrm>
            <a:off x="775140" y="1488741"/>
            <a:ext cx="10515600" cy="4351338"/>
          </a:xfrm>
        </p:spPr>
        <p:txBody>
          <a:bodyPr>
            <a:noAutofit/>
          </a:bodyPr>
          <a:lstStyle/>
          <a:p>
            <a:pPr marL="0" indent="0">
              <a:buNone/>
            </a:pPr>
            <a:r>
              <a:rPr lang="en-GB" sz="2200" dirty="0">
                <a:latin typeface="Arial" panose="020B0604020202020204" pitchFamily="34" charset="0"/>
                <a:cs typeface="Arial" panose="020B0604020202020204" pitchFamily="34" charset="0"/>
              </a:rPr>
              <a:t>Proper waste management minimises risks, protects the environment and improves sustainability</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2200" b="1" dirty="0">
                <a:latin typeface="Arial" panose="020B0604020202020204" pitchFamily="34" charset="0"/>
                <a:cs typeface="Arial" panose="020B0604020202020204" pitchFamily="34" charset="0"/>
              </a:rPr>
              <a:t>Best practices include:​</a:t>
            </a:r>
          </a:p>
          <a:p>
            <a:pPr marL="0" indent="0">
              <a:buNone/>
            </a:pPr>
            <a:r>
              <a:rPr lang="en-GB" sz="2200" b="1" dirty="0">
                <a:solidFill>
                  <a:srgbClr val="008A21"/>
                </a:solidFill>
                <a:latin typeface="Arial" panose="020B0604020202020204" pitchFamily="34" charset="0"/>
                <a:cs typeface="Arial" panose="020B0604020202020204" pitchFamily="34" charset="0"/>
              </a:rPr>
              <a:t>reduce</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minimise waste generation at the source​</a:t>
            </a:r>
          </a:p>
          <a:p>
            <a:pPr marL="0" indent="0">
              <a:buNone/>
            </a:pPr>
            <a:r>
              <a:rPr lang="en-GB" sz="2200" b="1" dirty="0">
                <a:solidFill>
                  <a:srgbClr val="008A21"/>
                </a:solidFill>
                <a:latin typeface="Arial" panose="020B0604020202020204" pitchFamily="34" charset="0"/>
                <a:cs typeface="Arial" panose="020B0604020202020204" pitchFamily="34" charset="0"/>
              </a:rPr>
              <a:t>reuse</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repurpose materials where possible to avoid disposal</a:t>
            </a:r>
            <a:r>
              <a:rPr lang="en-GB" sz="2200" b="1" dirty="0">
                <a:latin typeface="Arial" panose="020B0604020202020204" pitchFamily="34" charset="0"/>
                <a:cs typeface="Arial" panose="020B0604020202020204" pitchFamily="34" charset="0"/>
              </a:rPr>
              <a:t>​</a:t>
            </a:r>
          </a:p>
          <a:p>
            <a:pPr marL="0" indent="0">
              <a:buNone/>
            </a:pPr>
            <a:r>
              <a:rPr lang="en-GB" sz="2200" b="1" dirty="0">
                <a:solidFill>
                  <a:srgbClr val="008A21"/>
                </a:solidFill>
                <a:latin typeface="Arial" panose="020B0604020202020204" pitchFamily="34" charset="0"/>
                <a:cs typeface="Arial" panose="020B0604020202020204" pitchFamily="34" charset="0"/>
              </a:rPr>
              <a:t>recycle</a:t>
            </a:r>
            <a:r>
              <a:rPr lang="en-GB" sz="2200" b="1" dirty="0">
                <a:latin typeface="Arial" panose="020B0604020202020204" pitchFamily="34" charset="0"/>
                <a:cs typeface="Arial" panose="020B0604020202020204" pitchFamily="34" charset="0"/>
              </a:rPr>
              <a:t> </a:t>
            </a:r>
            <a:r>
              <a:rPr lang="en-GB" sz="2200" b="0" dirty="0">
                <a:latin typeface="Arial" panose="020B0604020202020204" pitchFamily="34" charset="0"/>
                <a:cs typeface="Arial" panose="020B0604020202020204" pitchFamily="34" charset="0"/>
              </a:rPr>
              <a:t>– follow segregation guidelines to ensure materials are recycled correctly​</a:t>
            </a:r>
          </a:p>
          <a:p>
            <a:pPr marL="0" indent="0">
              <a:buNone/>
            </a:pPr>
            <a:r>
              <a:rPr lang="en-GB" sz="2200" b="1" dirty="0">
                <a:solidFill>
                  <a:srgbClr val="008A21"/>
                </a:solidFill>
                <a:latin typeface="Arial" panose="020B0604020202020204" pitchFamily="34" charset="0"/>
                <a:cs typeface="Arial" panose="020B0604020202020204" pitchFamily="34" charset="0"/>
              </a:rPr>
              <a:t>safe handling </a:t>
            </a:r>
            <a:r>
              <a:rPr lang="en-GB" sz="2200" b="0" dirty="0">
                <a:latin typeface="Arial" panose="020B0604020202020204" pitchFamily="34" charset="0"/>
                <a:cs typeface="Arial" panose="020B0604020202020204" pitchFamily="34" charset="0"/>
              </a:rPr>
              <a:t>– ensure hazardous waste is disposed of according to regulations​</a:t>
            </a:r>
          </a:p>
          <a:p>
            <a:pPr marL="0" indent="0">
              <a:buNone/>
            </a:pPr>
            <a:r>
              <a:rPr lang="en-GB" sz="2200" b="1" dirty="0">
                <a:solidFill>
                  <a:srgbClr val="008A21"/>
                </a:solidFill>
                <a:latin typeface="Arial" panose="020B0604020202020204" pitchFamily="34" charset="0"/>
                <a:cs typeface="Arial" panose="020B0604020202020204" pitchFamily="34" charset="0"/>
              </a:rPr>
              <a:t>proper storage </a:t>
            </a:r>
            <a:r>
              <a:rPr lang="en-GB" sz="2200" b="0" dirty="0">
                <a:latin typeface="Arial" panose="020B0604020202020204" pitchFamily="34" charset="0"/>
                <a:cs typeface="Arial" panose="020B0604020202020204" pitchFamily="34" charset="0"/>
              </a:rPr>
              <a:t>– use secure containers to prevent spills or contamination.​</a:t>
            </a:r>
            <a:endParaRPr lang="en-GB" b="0" dirty="0"/>
          </a:p>
        </p:txBody>
      </p:sp>
    </p:spTree>
    <p:extLst>
      <p:ext uri="{BB962C8B-B14F-4D97-AF65-F5344CB8AC3E}">
        <p14:creationId xmlns:p14="http://schemas.microsoft.com/office/powerpoint/2010/main" val="263224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713DB77-1B77-2DE1-B4BF-9CA2ADAAA110}"/>
              </a:ext>
            </a:extLst>
          </p:cNvPr>
          <p:cNvSpPr/>
          <p:nvPr/>
        </p:nvSpPr>
        <p:spPr>
          <a:xfrm>
            <a:off x="-520470" y="1288112"/>
            <a:ext cx="13564997" cy="1169334"/>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60C8E21-04CA-FD1E-B5C1-B108EBAD3DE3}"/>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Defining key terms​</a:t>
            </a:r>
          </a:p>
        </p:txBody>
      </p:sp>
      <p:sp>
        <p:nvSpPr>
          <p:cNvPr id="3" name="Content Placeholder 2">
            <a:extLst>
              <a:ext uri="{FF2B5EF4-FFF2-40B4-BE49-F238E27FC236}">
                <a16:creationId xmlns:a16="http://schemas.microsoft.com/office/drawing/2014/main" id="{F02868AB-F8B2-C8E2-B41B-0BE70FB5ECFC}"/>
              </a:ext>
            </a:extLst>
          </p:cNvPr>
          <p:cNvSpPr>
            <a:spLocks noGrp="1"/>
          </p:cNvSpPr>
          <p:nvPr>
            <p:ph idx="1"/>
          </p:nvPr>
        </p:nvSpPr>
        <p:spPr>
          <a:xfrm>
            <a:off x="785650" y="1375480"/>
            <a:ext cx="10515600" cy="4351338"/>
          </a:xfrm>
        </p:spPr>
        <p:txBody>
          <a:bodyPr vert="horz" lIns="91440" tIns="45720" rIns="91440" bIns="45720" rtlCol="0" anchor="t">
            <a:normAutofit/>
          </a:bodyPr>
          <a:lstStyle/>
          <a:p>
            <a:pPr marL="0" indent="0">
              <a:buNone/>
            </a:pPr>
            <a:r>
              <a:rPr lang="en-GB" dirty="0">
                <a:latin typeface="Arial"/>
                <a:cs typeface="Arial"/>
              </a:rPr>
              <a:t>Our use of energy and resources impacts the planet, driving climate change and global warming through the greenhouse effect, making sustainability crucial​</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a:cs typeface="Arial"/>
              </a:rPr>
              <a:t>Below are the key terms used: </a:t>
            </a:r>
          </a:p>
          <a:p>
            <a:r>
              <a:rPr lang="en-GB" dirty="0">
                <a:solidFill>
                  <a:srgbClr val="008A21"/>
                </a:solidFill>
                <a:latin typeface="Arial"/>
                <a:cs typeface="Arial"/>
              </a:rPr>
              <a:t>environmental sustainability </a:t>
            </a:r>
            <a:r>
              <a:rPr lang="en-GB" b="0" dirty="0">
                <a:latin typeface="Arial"/>
                <a:cs typeface="Arial"/>
              </a:rPr>
              <a:t>–</a:t>
            </a:r>
            <a:r>
              <a:rPr lang="en-GB" dirty="0">
                <a:latin typeface="Arial"/>
                <a:cs typeface="Arial"/>
              </a:rPr>
              <a:t> </a:t>
            </a:r>
            <a:r>
              <a:rPr lang="en-GB" b="0" dirty="0">
                <a:latin typeface="Arial"/>
                <a:cs typeface="Arial"/>
              </a:rPr>
              <a:t>reducing environmental impact through efficient resource use​</a:t>
            </a:r>
          </a:p>
          <a:p>
            <a:r>
              <a:rPr lang="en-GB" dirty="0">
                <a:solidFill>
                  <a:srgbClr val="008A21"/>
                </a:solidFill>
                <a:latin typeface="Arial"/>
                <a:cs typeface="Arial"/>
              </a:rPr>
              <a:t>climate change </a:t>
            </a:r>
            <a:r>
              <a:rPr lang="en-GB" b="0" dirty="0">
                <a:latin typeface="Arial"/>
                <a:cs typeface="Arial"/>
              </a:rPr>
              <a:t>–</a:t>
            </a:r>
            <a:r>
              <a:rPr lang="en-GB" dirty="0">
                <a:latin typeface="Arial"/>
                <a:cs typeface="Arial"/>
              </a:rPr>
              <a:t> </a:t>
            </a:r>
            <a:r>
              <a:rPr lang="en-GB" b="0" dirty="0">
                <a:latin typeface="Arial"/>
                <a:cs typeface="Arial"/>
              </a:rPr>
              <a:t>long-term shifts in temperature and weather patterns</a:t>
            </a:r>
          </a:p>
          <a:p>
            <a:r>
              <a:rPr lang="en-GB" sz="2200" dirty="0">
                <a:solidFill>
                  <a:srgbClr val="008A21"/>
                </a:solidFill>
                <a:latin typeface="Arial"/>
                <a:cs typeface="Arial"/>
              </a:rPr>
              <a:t>global warming </a:t>
            </a:r>
            <a:r>
              <a:rPr lang="en-GB" sz="2200" b="0" dirty="0">
                <a:latin typeface="Arial"/>
                <a:cs typeface="Arial"/>
              </a:rPr>
              <a:t>–</a:t>
            </a:r>
            <a:r>
              <a:rPr lang="en-GB" sz="2200" dirty="0">
                <a:latin typeface="Arial"/>
                <a:cs typeface="Arial"/>
              </a:rPr>
              <a:t> </a:t>
            </a:r>
            <a:r>
              <a:rPr lang="en-GB" sz="2200" b="0" dirty="0">
                <a:latin typeface="Arial"/>
                <a:cs typeface="Arial"/>
              </a:rPr>
              <a:t>the Earth's temperature rising due to greenhouse gas emissions​.</a:t>
            </a:r>
          </a:p>
          <a:p>
            <a:endParaRPr lang="en-GB" b="0" dirty="0">
              <a:latin typeface="Arial"/>
              <a:cs typeface="Arial"/>
            </a:endParaRPr>
          </a:p>
        </p:txBody>
      </p:sp>
    </p:spTree>
    <p:extLst>
      <p:ext uri="{BB962C8B-B14F-4D97-AF65-F5344CB8AC3E}">
        <p14:creationId xmlns:p14="http://schemas.microsoft.com/office/powerpoint/2010/main" val="149284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2FE8D63-8295-B5B4-A1C4-B622B0C6204D}"/>
              </a:ext>
            </a:extLst>
          </p:cNvPr>
          <p:cNvSpPr/>
          <p:nvPr/>
        </p:nvSpPr>
        <p:spPr>
          <a:xfrm>
            <a:off x="-502191" y="1439916"/>
            <a:ext cx="13564997" cy="80929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F2C69F0A-9B40-8C59-ACDB-8496B1BA1D9B}"/>
              </a:ext>
            </a:extLst>
          </p:cNvPr>
          <p:cNvSpPr>
            <a:spLocks noGrp="1"/>
          </p:cNvSpPr>
          <p:nvPr>
            <p:ph type="title"/>
          </p:nvPr>
        </p:nvSpPr>
        <p:spPr>
          <a:xfrm>
            <a:off x="754120" y="375636"/>
            <a:ext cx="10515600" cy="922986"/>
          </a:xfrm>
        </p:spPr>
        <p:txBody>
          <a:bodyPr>
            <a:normAutofit/>
          </a:bodyPr>
          <a:lstStyle/>
          <a:p>
            <a:r>
              <a:rPr lang="en-GB" sz="4000" b="1" dirty="0">
                <a:latin typeface="Arial" panose="020B0604020202020204" pitchFamily="34" charset="0"/>
                <a:cs typeface="Arial" panose="020B0604020202020204" pitchFamily="34" charset="0"/>
              </a:rPr>
              <a:t>Benefits of proper waste management​</a:t>
            </a:r>
          </a:p>
        </p:txBody>
      </p:sp>
      <p:sp>
        <p:nvSpPr>
          <p:cNvPr id="3" name="Content Placeholder 2">
            <a:extLst>
              <a:ext uri="{FF2B5EF4-FFF2-40B4-BE49-F238E27FC236}">
                <a16:creationId xmlns:a16="http://schemas.microsoft.com/office/drawing/2014/main" id="{4A976E9D-B707-9C8F-9050-B30B6839BE71}"/>
              </a:ext>
            </a:extLst>
          </p:cNvPr>
          <p:cNvSpPr>
            <a:spLocks noGrp="1"/>
          </p:cNvSpPr>
          <p:nvPr>
            <p:ph idx="1"/>
          </p:nvPr>
        </p:nvSpPr>
        <p:spPr>
          <a:xfrm>
            <a:off x="775140" y="1530781"/>
            <a:ext cx="10515600" cy="4351338"/>
          </a:xfrm>
        </p:spPr>
        <p:txBody>
          <a:bodyPr>
            <a:normAutofit lnSpcReduction="10000"/>
          </a:bodyPr>
          <a:lstStyle/>
          <a:p>
            <a:pPr marL="0" indent="0">
              <a:buNone/>
            </a:pPr>
            <a:r>
              <a:rPr lang="en-GB" sz="2200" dirty="0">
                <a:latin typeface="Arial" panose="020B0604020202020204" pitchFamily="34" charset="0"/>
                <a:cs typeface="Arial" panose="020B0604020202020204" pitchFamily="34" charset="0"/>
              </a:rPr>
              <a:t>Sustainable waste management has far-reaching benefits for businesses, communities and the environment​</a:t>
            </a:r>
          </a:p>
          <a:p>
            <a:pPr marL="0" indent="0">
              <a:buNone/>
            </a:pPr>
            <a:endParaRPr lang="en-GB" sz="12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Key benefits:​</a:t>
            </a:r>
          </a:p>
          <a:p>
            <a:pPr marL="0" indent="0">
              <a:buNone/>
            </a:pPr>
            <a:r>
              <a:rPr lang="en-GB" sz="2200" dirty="0">
                <a:solidFill>
                  <a:srgbClr val="008A21"/>
                </a:solidFill>
                <a:latin typeface="Arial" panose="020B0604020202020204" pitchFamily="34" charset="0"/>
                <a:cs typeface="Arial" panose="020B0604020202020204" pitchFamily="34" charset="0"/>
              </a:rPr>
              <a:t>reduces environmental impact </a:t>
            </a:r>
            <a:r>
              <a:rPr lang="en-GB" sz="2200" b="0" dirty="0">
                <a:latin typeface="Arial" panose="020B0604020202020204" pitchFamily="34" charset="0"/>
                <a:cs typeface="Arial" panose="020B0604020202020204" pitchFamily="34" charset="0"/>
              </a:rPr>
              <a:t>– less landfill waste and lower carbon emissions</a:t>
            </a:r>
            <a:r>
              <a:rPr lang="en-GB" sz="2200" dirty="0">
                <a:latin typeface="Arial" panose="020B0604020202020204" pitchFamily="34" charset="0"/>
                <a:cs typeface="Arial" panose="020B0604020202020204" pitchFamily="34" charset="0"/>
              </a:rPr>
              <a:t>​</a:t>
            </a:r>
          </a:p>
          <a:p>
            <a:pPr marL="0" indent="0">
              <a:buNone/>
            </a:pPr>
            <a:r>
              <a:rPr lang="en-GB" sz="2200" dirty="0">
                <a:solidFill>
                  <a:srgbClr val="008A21"/>
                </a:solidFill>
                <a:latin typeface="Arial" panose="020B0604020202020204" pitchFamily="34" charset="0"/>
                <a:cs typeface="Arial" panose="020B0604020202020204" pitchFamily="34" charset="0"/>
              </a:rPr>
              <a:t>cost savings </a:t>
            </a:r>
            <a:r>
              <a:rPr lang="en-GB" sz="2200" b="0" dirty="0">
                <a:latin typeface="Arial" panose="020B0604020202020204" pitchFamily="34" charset="0"/>
                <a:cs typeface="Arial" panose="020B0604020202020204" pitchFamily="34" charset="0"/>
              </a:rPr>
              <a:t>– efficient waste management reduces disposal fees and material costs</a:t>
            </a:r>
          </a:p>
          <a:p>
            <a:pPr marL="0" indent="0">
              <a:buNone/>
            </a:pPr>
            <a:r>
              <a:rPr lang="en-GB" sz="2200" dirty="0">
                <a:solidFill>
                  <a:srgbClr val="008A21"/>
                </a:solidFill>
                <a:latin typeface="Arial" panose="020B0604020202020204" pitchFamily="34" charset="0"/>
                <a:cs typeface="Arial" panose="020B0604020202020204" pitchFamily="34" charset="0"/>
              </a:rPr>
              <a:t>compliance with regulations </a:t>
            </a:r>
            <a:r>
              <a:rPr lang="en-GB" sz="2200" b="0" dirty="0">
                <a:latin typeface="Arial" panose="020B0604020202020204" pitchFamily="34" charset="0"/>
                <a:cs typeface="Arial" panose="020B0604020202020204" pitchFamily="34" charset="0"/>
              </a:rPr>
              <a:t>– avoids fines and legal consequences​</a:t>
            </a:r>
          </a:p>
          <a:p>
            <a:pPr marL="0" indent="0">
              <a:buNone/>
            </a:pPr>
            <a:r>
              <a:rPr lang="en-GB" sz="2200" dirty="0">
                <a:solidFill>
                  <a:srgbClr val="008A21"/>
                </a:solidFill>
                <a:latin typeface="Arial" panose="020B0604020202020204" pitchFamily="34" charset="0"/>
                <a:cs typeface="Arial" panose="020B0604020202020204" pitchFamily="34" charset="0"/>
              </a:rPr>
              <a:t>improves sustainability </a:t>
            </a:r>
            <a:r>
              <a:rPr lang="en-GB" sz="2200" b="0" dirty="0">
                <a:latin typeface="Arial" panose="020B0604020202020204" pitchFamily="34" charset="0"/>
                <a:cs typeface="Arial" panose="020B0604020202020204" pitchFamily="34" charset="0"/>
              </a:rPr>
              <a:t>– supports resource conservation and circular economy practices​</a:t>
            </a:r>
          </a:p>
          <a:p>
            <a:pPr marL="0" indent="0">
              <a:buNone/>
            </a:pPr>
            <a:r>
              <a:rPr lang="en-GB" sz="2200" dirty="0">
                <a:solidFill>
                  <a:srgbClr val="008A21"/>
                </a:solidFill>
                <a:latin typeface="Arial" panose="020B0604020202020204" pitchFamily="34" charset="0"/>
                <a:cs typeface="Arial" panose="020B0604020202020204" pitchFamily="34" charset="0"/>
              </a:rPr>
              <a:t>enhances company reputation </a:t>
            </a:r>
            <a:r>
              <a:rPr lang="en-GB" sz="2200" b="0" dirty="0">
                <a:latin typeface="Arial" panose="020B0604020202020204" pitchFamily="34" charset="0"/>
                <a:cs typeface="Arial" panose="020B0604020202020204" pitchFamily="34" charset="0"/>
              </a:rPr>
              <a:t>– businesses adopting sustainable practices gain public trust.​</a:t>
            </a:r>
            <a:endParaRPr lang="en-GB" b="0" dirty="0"/>
          </a:p>
        </p:txBody>
      </p:sp>
    </p:spTree>
    <p:extLst>
      <p:ext uri="{BB962C8B-B14F-4D97-AF65-F5344CB8AC3E}">
        <p14:creationId xmlns:p14="http://schemas.microsoft.com/office/powerpoint/2010/main" val="1058039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0783-A5E4-6B2B-17F3-909E728BDF1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A72C35C-7B40-AD56-A3E5-F14FC399C6C3}"/>
              </a:ext>
            </a:extLst>
          </p:cNvPr>
          <p:cNvSpPr/>
          <p:nvPr/>
        </p:nvSpPr>
        <p:spPr>
          <a:xfrm>
            <a:off x="-502191" y="1439916"/>
            <a:ext cx="13564997" cy="809296"/>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itle 1">
            <a:extLst>
              <a:ext uri="{FF2B5EF4-FFF2-40B4-BE49-F238E27FC236}">
                <a16:creationId xmlns:a16="http://schemas.microsoft.com/office/drawing/2014/main" id="{6BFF2369-074C-81CD-A308-57478A380E49}"/>
              </a:ext>
            </a:extLst>
          </p:cNvPr>
          <p:cNvSpPr>
            <a:spLocks noGrp="1"/>
          </p:cNvSpPr>
          <p:nvPr>
            <p:ph type="title"/>
          </p:nvPr>
        </p:nvSpPr>
        <p:spPr>
          <a:xfrm>
            <a:off x="764630" y="375636"/>
            <a:ext cx="10515600" cy="922986"/>
          </a:xfrm>
        </p:spPr>
        <p:txBody>
          <a:bodyPr>
            <a:normAutofit/>
          </a:bodyPr>
          <a:lstStyle/>
          <a:p>
            <a:r>
              <a:rPr lang="en-GB" sz="4000" b="1" dirty="0">
                <a:latin typeface="Arial" panose="020B0604020202020204" pitchFamily="34" charset="0"/>
                <a:cs typeface="Arial" panose="020B0604020202020204" pitchFamily="34" charset="0"/>
              </a:rPr>
              <a:t>Consequences of waste mismanagement ​</a:t>
            </a:r>
          </a:p>
        </p:txBody>
      </p:sp>
      <p:sp>
        <p:nvSpPr>
          <p:cNvPr id="3" name="Content Placeholder 2">
            <a:extLst>
              <a:ext uri="{FF2B5EF4-FFF2-40B4-BE49-F238E27FC236}">
                <a16:creationId xmlns:a16="http://schemas.microsoft.com/office/drawing/2014/main" id="{0B7582D8-1F0F-D271-6B45-E61A5C704966}"/>
              </a:ext>
            </a:extLst>
          </p:cNvPr>
          <p:cNvSpPr>
            <a:spLocks noGrp="1"/>
          </p:cNvSpPr>
          <p:nvPr>
            <p:ph idx="1"/>
          </p:nvPr>
        </p:nvSpPr>
        <p:spPr>
          <a:xfrm>
            <a:off x="764630" y="1530781"/>
            <a:ext cx="10515600" cy="4351338"/>
          </a:xfrm>
        </p:spPr>
        <p:txBody>
          <a:bodyPr>
            <a:normAutofit lnSpcReduction="10000"/>
          </a:bodyPr>
          <a:lstStyle/>
          <a:p>
            <a:pPr marL="0" indent="0">
              <a:buNone/>
            </a:pPr>
            <a:r>
              <a:rPr lang="en-GB" sz="2200" dirty="0">
                <a:latin typeface="Arial" panose="020B0604020202020204" pitchFamily="34" charset="0"/>
                <a:cs typeface="Arial" panose="020B0604020202020204" pitchFamily="34" charset="0"/>
              </a:rPr>
              <a:t>Failure to manage waste correctly can lead to serious consequences for the environment, public health and the economy</a:t>
            </a:r>
          </a:p>
          <a:p>
            <a:pPr marL="0" indent="0">
              <a:buNone/>
            </a:pPr>
            <a:endParaRPr lang="en-GB" sz="14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The consequences are:​</a:t>
            </a:r>
          </a:p>
          <a:p>
            <a:r>
              <a:rPr lang="en-GB" sz="2200" dirty="0">
                <a:solidFill>
                  <a:srgbClr val="008A21"/>
                </a:solidFill>
                <a:latin typeface="Arial" panose="020B0604020202020204" pitchFamily="34" charset="0"/>
                <a:cs typeface="Arial" panose="020B0604020202020204" pitchFamily="34" charset="0"/>
              </a:rPr>
              <a:t>environmental damage </a:t>
            </a:r>
            <a:r>
              <a:rPr lang="en-GB" sz="2200" b="0" dirty="0">
                <a:latin typeface="Arial" panose="020B0604020202020204" pitchFamily="34" charset="0"/>
                <a:cs typeface="Arial" panose="020B0604020202020204" pitchFamily="34" charset="0"/>
              </a:rPr>
              <a:t>– pollution, habitat destruction and increased landfill waste​</a:t>
            </a:r>
          </a:p>
          <a:p>
            <a:r>
              <a:rPr lang="en-GB" sz="2200" dirty="0">
                <a:solidFill>
                  <a:srgbClr val="008A21"/>
                </a:solidFill>
                <a:latin typeface="Arial" panose="020B0604020202020204" pitchFamily="34" charset="0"/>
                <a:cs typeface="Arial" panose="020B0604020202020204" pitchFamily="34" charset="0"/>
              </a:rPr>
              <a:t>health risks </a:t>
            </a:r>
            <a:r>
              <a:rPr lang="en-GB" sz="2200" b="0" dirty="0">
                <a:latin typeface="Arial" panose="020B0604020202020204" pitchFamily="34" charset="0"/>
                <a:cs typeface="Arial" panose="020B0604020202020204" pitchFamily="34" charset="0"/>
              </a:rPr>
              <a:t>– exposure to hazardous materials can cause respiratory and skin conditions​</a:t>
            </a:r>
          </a:p>
          <a:p>
            <a:r>
              <a:rPr lang="en-GB" sz="2200" dirty="0">
                <a:solidFill>
                  <a:srgbClr val="008A21"/>
                </a:solidFill>
                <a:latin typeface="Arial" panose="020B0604020202020204" pitchFamily="34" charset="0"/>
                <a:cs typeface="Arial" panose="020B0604020202020204" pitchFamily="34" charset="0"/>
              </a:rPr>
              <a:t>legal penalties </a:t>
            </a:r>
            <a:r>
              <a:rPr lang="en-GB" sz="2200" b="0" dirty="0">
                <a:latin typeface="Arial" panose="020B0604020202020204" pitchFamily="34" charset="0"/>
                <a:cs typeface="Arial" panose="020B0604020202020204" pitchFamily="34" charset="0"/>
              </a:rPr>
              <a:t>– businesses face fines and prosecution for improper waste disposal​</a:t>
            </a:r>
          </a:p>
          <a:p>
            <a:r>
              <a:rPr lang="en-GB" sz="2200" dirty="0">
                <a:solidFill>
                  <a:srgbClr val="008A21"/>
                </a:solidFill>
                <a:latin typeface="Arial" panose="020B0604020202020204" pitchFamily="34" charset="0"/>
                <a:cs typeface="Arial" panose="020B0604020202020204" pitchFamily="34" charset="0"/>
              </a:rPr>
              <a:t>economic impact </a:t>
            </a:r>
            <a:r>
              <a:rPr lang="en-GB" sz="2200" b="0" dirty="0">
                <a:latin typeface="Arial" panose="020B0604020202020204" pitchFamily="34" charset="0"/>
                <a:cs typeface="Arial" panose="020B0604020202020204" pitchFamily="34" charset="0"/>
              </a:rPr>
              <a:t>– high costs of clean-up, fines and inefficiencies affect businesses and communities.​</a:t>
            </a:r>
            <a:endParaRPr lang="en-GB" b="0" dirty="0"/>
          </a:p>
        </p:txBody>
      </p:sp>
    </p:spTree>
    <p:extLst>
      <p:ext uri="{BB962C8B-B14F-4D97-AF65-F5344CB8AC3E}">
        <p14:creationId xmlns:p14="http://schemas.microsoft.com/office/powerpoint/2010/main" val="2729111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AB8F-FFE9-671C-CA87-B37610712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EEEF0-19D6-35B0-9BCB-42EBBA51E8F6}"/>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741F0EB7-FB27-FF30-AFC9-0B181863CBC0}"/>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4ECC5BA-F618-9DE3-D74A-7D2AFE186021}"/>
              </a:ext>
            </a:extLst>
          </p:cNvPr>
          <p:cNvSpPr txBox="1"/>
          <p:nvPr/>
        </p:nvSpPr>
        <p:spPr>
          <a:xfrm>
            <a:off x="766763" y="1486019"/>
            <a:ext cx="108396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Which of the following is NOT a stage in the waste management process?​</a:t>
            </a:r>
          </a:p>
        </p:txBody>
      </p:sp>
      <p:grpSp>
        <p:nvGrpSpPr>
          <p:cNvPr id="7" name="Group 6">
            <a:extLst>
              <a:ext uri="{FF2B5EF4-FFF2-40B4-BE49-F238E27FC236}">
                <a16:creationId xmlns:a16="http://schemas.microsoft.com/office/drawing/2014/main" id="{42083B8C-2076-2797-9587-DB7899BC3548}"/>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E815C627-80ED-4B4E-8074-C7B609943F16}"/>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536AAE45-D54C-EFE6-B7C5-030342484F18}"/>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B1A815E7-1C91-BC81-6A9E-E9CEED071813}"/>
              </a:ext>
            </a:extLst>
          </p:cNvPr>
          <p:cNvSpPr txBox="1">
            <a:spLocks noChangeArrowheads="1"/>
          </p:cNvSpPr>
          <p:nvPr/>
        </p:nvSpPr>
        <p:spPr bwMode="auto">
          <a:xfrm>
            <a:off x="1683868" y="2755515"/>
            <a:ext cx="5903912" cy="5048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Waste collection</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4B1DD70E-0F5F-4F4D-69FC-5369591ADE61}"/>
              </a:ext>
            </a:extLst>
          </p:cNvPr>
          <p:cNvSpPr txBox="1">
            <a:spLocks noChangeArrowheads="1"/>
          </p:cNvSpPr>
          <p:nvPr/>
        </p:nvSpPr>
        <p:spPr bwMode="auto">
          <a:xfrm>
            <a:off x="1687212" y="3875318"/>
            <a:ext cx="5815188"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kumimoji="0" lang="en-GB" altLang="en-US" sz="2200" b="1" i="0" u="none" strike="noStrike" kern="1200" cap="none" spc="0" normalizeH="0" baseline="0" noProof="0" dirty="0">
                <a:ln>
                  <a:noFill/>
                </a:ln>
                <a:solidFill>
                  <a:srgbClr val="000000"/>
                </a:solidFill>
                <a:effectLst/>
                <a:uLnTx/>
                <a:uFillTx/>
                <a:latin typeface="Arial"/>
                <a:cs typeface="Arial"/>
              </a:rPr>
              <a:t>Recycling</a:t>
            </a:r>
          </a:p>
        </p:txBody>
      </p:sp>
      <p:sp>
        <p:nvSpPr>
          <p:cNvPr id="15" name="TextBox 10">
            <a:extLst>
              <a:ext uri="{FF2B5EF4-FFF2-40B4-BE49-F238E27FC236}">
                <a16:creationId xmlns:a16="http://schemas.microsoft.com/office/drawing/2014/main" id="{1829A123-0EC3-FFC5-77B4-4B9EBC3F9B17}"/>
              </a:ext>
            </a:extLst>
          </p:cNvPr>
          <p:cNvSpPr txBox="1">
            <a:spLocks noChangeArrowheads="1"/>
          </p:cNvSpPr>
          <p:nvPr/>
        </p:nvSpPr>
        <p:spPr bwMode="auto">
          <a:xfrm>
            <a:off x="1683868" y="4869721"/>
            <a:ext cx="56097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Increasing energy use</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E3D5D324-04ED-5D18-8811-1FD3B8635A90}"/>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2F33EFF7-0ADC-6E80-97D9-19D5C45C9189}"/>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0F10FE57-9F86-9D7F-0C0E-C9B5F0252BAE}"/>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3" name="Group 22">
            <a:extLst>
              <a:ext uri="{FF2B5EF4-FFF2-40B4-BE49-F238E27FC236}">
                <a16:creationId xmlns:a16="http://schemas.microsoft.com/office/drawing/2014/main" id="{487111FE-FDBF-080E-9E1A-39B130BF6A09}"/>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DCF3A7DD-9605-F020-660F-9AEE5CD566F1}"/>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03089D0D-222E-4D18-A5A0-3976B2FED444}"/>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36C6119F-7E10-8504-4428-3261FF66AC56}"/>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13B94D65-6DCB-5E18-241C-96EBF209C9D4}"/>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E48A4070-01C0-AFED-2FB7-F4CABD6FA048}"/>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AFFDDA75-4AE2-9C11-94C3-21CD18184575}"/>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3C6A9668-0D1D-A3ED-EE5A-89C5A789B1FC}"/>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1569994A-D7F8-3093-9C0D-10E846F0FE1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315801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31E60-C498-39F1-ADBC-306F698E4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3725D-DA4C-FC58-A295-B1A08D045783}"/>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FB0CAD13-5348-4BAA-EF62-22F1DE0FFBF2}"/>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CF5F16D-F299-9D39-E126-1B426D66FD14}"/>
              </a:ext>
            </a:extLst>
          </p:cNvPr>
          <p:cNvSpPr txBox="1"/>
          <p:nvPr/>
        </p:nvSpPr>
        <p:spPr>
          <a:xfrm>
            <a:off x="766763" y="1452933"/>
            <a:ext cx="1085403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the main reason for waste management regulations in retrofit projects?</a:t>
            </a:r>
          </a:p>
        </p:txBody>
      </p:sp>
      <p:grpSp>
        <p:nvGrpSpPr>
          <p:cNvPr id="7" name="Group 6">
            <a:extLst>
              <a:ext uri="{FF2B5EF4-FFF2-40B4-BE49-F238E27FC236}">
                <a16:creationId xmlns:a16="http://schemas.microsoft.com/office/drawing/2014/main" id="{90310EC4-39BC-4903-6AEE-0A6325308A57}"/>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BBB66969-DC22-4D1D-D93A-0F227FC66A73}"/>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A190E366-742C-6022-0EB1-5B0F82804F33}"/>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8161D1E5-6072-270B-899A-56C5FDC62CD2}"/>
              </a:ext>
            </a:extLst>
          </p:cNvPr>
          <p:cNvSpPr txBox="1">
            <a:spLocks noChangeArrowheads="1"/>
          </p:cNvSpPr>
          <p:nvPr/>
        </p:nvSpPr>
        <p:spPr bwMode="auto">
          <a:xfrm>
            <a:off x="1683868" y="2759435"/>
            <a:ext cx="58545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reduce project costs</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D4C07EFC-EECE-247D-99B0-B9FEA29473B3}"/>
              </a:ext>
            </a:extLst>
          </p:cNvPr>
          <p:cNvSpPr txBox="1">
            <a:spLocks noChangeArrowheads="1"/>
          </p:cNvSpPr>
          <p:nvPr/>
        </p:nvSpPr>
        <p:spPr bwMode="auto">
          <a:xfrm>
            <a:off x="1687212" y="3663644"/>
            <a:ext cx="5591988"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ensure safe disposal, environmental protection and legal compliance</a:t>
            </a:r>
          </a:p>
        </p:txBody>
      </p:sp>
      <p:sp>
        <p:nvSpPr>
          <p:cNvPr id="15" name="TextBox 10">
            <a:extLst>
              <a:ext uri="{FF2B5EF4-FFF2-40B4-BE49-F238E27FC236}">
                <a16:creationId xmlns:a16="http://schemas.microsoft.com/office/drawing/2014/main" id="{D2CE9B9A-ABD6-EE3A-9212-D346F6D13FE7}"/>
              </a:ext>
            </a:extLst>
          </p:cNvPr>
          <p:cNvSpPr txBox="1">
            <a:spLocks noChangeArrowheads="1"/>
          </p:cNvSpPr>
          <p:nvPr/>
        </p:nvSpPr>
        <p:spPr bwMode="auto">
          <a:xfrm>
            <a:off x="1683868" y="4700444"/>
            <a:ext cx="5595332"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rPr>
              <a:t>To increase the number of waste management jobs</a:t>
            </a:r>
            <a:endPar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Bold" pitchFamily="34" charset="0"/>
            </a:endParaRPr>
          </a:p>
        </p:txBody>
      </p:sp>
      <p:grpSp>
        <p:nvGrpSpPr>
          <p:cNvPr id="22" name="Group 21">
            <a:extLst>
              <a:ext uri="{FF2B5EF4-FFF2-40B4-BE49-F238E27FC236}">
                <a16:creationId xmlns:a16="http://schemas.microsoft.com/office/drawing/2014/main" id="{4F6F68B4-2D0F-FEC3-FC6F-1845C4294169}"/>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BCF9D519-4D87-719E-66E2-0859FE197F7A}"/>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C968086E-5229-7FAB-AF91-62F753082A2C}"/>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3" name="Group 22">
            <a:extLst>
              <a:ext uri="{FF2B5EF4-FFF2-40B4-BE49-F238E27FC236}">
                <a16:creationId xmlns:a16="http://schemas.microsoft.com/office/drawing/2014/main" id="{C9719EDB-00CE-605E-72BB-F6C0BF678AD7}"/>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575F0BC4-9FB1-5448-A31F-CEB1AB5E551E}"/>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AB921956-FDED-541A-7F08-A5781CDFAE7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EA386D40-CCEB-7875-8079-EAD24D355218}"/>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93F1883C-E267-B5C6-5332-F213E1B40348}"/>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066B33F-DC06-5FF9-724E-DD1BA8D4123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09011868-B6EA-DCA7-BFC9-F19D2DD00879}"/>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B424F900-7E75-F8BF-B8A5-8AA16C956553}"/>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8E4E73C3-83D3-A516-6FEC-4CA94BE8E2BC}"/>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20626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2AC4F-27BA-C090-9F1E-B13D073B0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B94FA-1CAA-00A6-0C8B-8F62BC93C994}"/>
              </a:ext>
            </a:extLst>
          </p:cNvPr>
          <p:cNvSpPr>
            <a:spLocks noGrp="1"/>
          </p:cNvSpPr>
          <p:nvPr>
            <p:ph type="title"/>
          </p:nvPr>
        </p:nvSpPr>
        <p:spPr>
          <a:xfrm>
            <a:off x="1683868" y="365126"/>
            <a:ext cx="9669931" cy="922986"/>
          </a:xfrm>
        </p:spPr>
        <p:txBody>
          <a:bodyPr/>
          <a:lstStyle/>
          <a:p>
            <a:r>
              <a:rPr lang="en-GB" dirty="0"/>
              <a:t>How much do you know?​</a:t>
            </a:r>
          </a:p>
        </p:txBody>
      </p:sp>
      <p:sp>
        <p:nvSpPr>
          <p:cNvPr id="5" name="Rectangle: Rounded Corners 4">
            <a:extLst>
              <a:ext uri="{FF2B5EF4-FFF2-40B4-BE49-F238E27FC236}">
                <a16:creationId xmlns:a16="http://schemas.microsoft.com/office/drawing/2014/main" id="{C1B1E3D9-4F23-41E4-25C0-EFDCD60559D2}"/>
              </a:ext>
            </a:extLst>
          </p:cNvPr>
          <p:cNvSpPr/>
          <p:nvPr/>
        </p:nvSpPr>
        <p:spPr>
          <a:xfrm>
            <a:off x="-904775" y="1404415"/>
            <a:ext cx="13270945" cy="922986"/>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9D1B02-0ECD-837F-3FC7-E615190A4CF4}"/>
              </a:ext>
            </a:extLst>
          </p:cNvPr>
          <p:cNvSpPr txBox="1"/>
          <p:nvPr/>
        </p:nvSpPr>
        <p:spPr>
          <a:xfrm>
            <a:off x="766763" y="1626169"/>
            <a:ext cx="108540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Arial"/>
              </a:rPr>
              <a:t>What is a potential consequence of failing to manage waste properly?​</a:t>
            </a:r>
          </a:p>
        </p:txBody>
      </p:sp>
      <p:grpSp>
        <p:nvGrpSpPr>
          <p:cNvPr id="7" name="Group 6">
            <a:extLst>
              <a:ext uri="{FF2B5EF4-FFF2-40B4-BE49-F238E27FC236}">
                <a16:creationId xmlns:a16="http://schemas.microsoft.com/office/drawing/2014/main" id="{53F184AB-F196-BE1B-8048-BACF43D2F250}"/>
              </a:ext>
            </a:extLst>
          </p:cNvPr>
          <p:cNvGrpSpPr/>
          <p:nvPr/>
        </p:nvGrpSpPr>
        <p:grpSpPr>
          <a:xfrm>
            <a:off x="766763" y="497219"/>
            <a:ext cx="792000" cy="658800"/>
            <a:chOff x="7674811" y="3465319"/>
            <a:chExt cx="792000" cy="658800"/>
          </a:xfrm>
          <a:solidFill>
            <a:srgbClr val="008A21"/>
          </a:solidFill>
        </p:grpSpPr>
        <p:pic>
          <p:nvPicPr>
            <p:cNvPr id="8" name="Picture 7">
              <a:extLst>
                <a:ext uri="{FF2B5EF4-FFF2-40B4-BE49-F238E27FC236}">
                  <a16:creationId xmlns:a16="http://schemas.microsoft.com/office/drawing/2014/main" id="{2FDF6531-3A7C-6E8F-03E7-6DEC6FDAD60F}"/>
                </a:ext>
              </a:extLst>
            </p:cNvPr>
            <p:cNvPicPr>
              <a:picLocks/>
            </p:cNvPicPr>
            <p:nvPr/>
          </p:nvPicPr>
          <p:blipFill rotWithShape="1">
            <a:blip r:embed="rId3" cstate="print"/>
            <a:srcRect l="-27624" t="-13361" r="-27624" b="-13361"/>
            <a:stretch/>
          </p:blipFill>
          <p:spPr>
            <a:xfrm>
              <a:off x="7674811" y="3465319"/>
              <a:ext cx="792000" cy="658800"/>
            </a:xfrm>
            <a:prstGeom prst="ellipse">
              <a:avLst/>
            </a:prstGeom>
            <a:grpFill/>
            <a:ln w="31750">
              <a:solidFill>
                <a:schemeClr val="bg1"/>
              </a:solidFill>
            </a:ln>
          </p:spPr>
        </p:pic>
        <p:sp>
          <p:nvSpPr>
            <p:cNvPr id="9" name="TextBox 8">
              <a:extLst>
                <a:ext uri="{FF2B5EF4-FFF2-40B4-BE49-F238E27FC236}">
                  <a16:creationId xmlns:a16="http://schemas.microsoft.com/office/drawing/2014/main" id="{D467492A-C2C5-C729-79BC-8C53CB7EDABD}"/>
                </a:ext>
              </a:extLst>
            </p:cNvPr>
            <p:cNvSpPr txBox="1"/>
            <p:nvPr/>
          </p:nvSpPr>
          <p:spPr>
            <a:xfrm>
              <a:off x="7994610" y="3533592"/>
              <a:ext cx="334351" cy="215444"/>
            </a:xfrm>
            <a:prstGeom prst="rect">
              <a:avLst/>
            </a:prstGeom>
            <a:grpFill/>
            <a:ln>
              <a:solidFill>
                <a:schemeClr val="bg1"/>
              </a:solidFill>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CE</a:t>
              </a:r>
            </a:p>
          </p:txBody>
        </p:sp>
      </p:grpSp>
      <p:sp>
        <p:nvSpPr>
          <p:cNvPr id="13" name="Rectangle 3">
            <a:extLst>
              <a:ext uri="{FF2B5EF4-FFF2-40B4-BE49-F238E27FC236}">
                <a16:creationId xmlns:a16="http://schemas.microsoft.com/office/drawing/2014/main" id="{56E98F5F-4AF2-8A15-19CD-28E672553162}"/>
              </a:ext>
            </a:extLst>
          </p:cNvPr>
          <p:cNvSpPr txBox="1">
            <a:spLocks noChangeArrowheads="1"/>
          </p:cNvSpPr>
          <p:nvPr/>
        </p:nvSpPr>
        <p:spPr bwMode="auto">
          <a:xfrm>
            <a:off x="1683868" y="2570692"/>
            <a:ext cx="5271332" cy="50426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2pPr>
            <a:lvl3pPr marL="11430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4pPr>
            <a:lvl5pPr marL="2057400" indent="-228600" algn="l" rtl="0" eaLnBrk="0" fontAlgn="base" hangingPunct="0">
              <a:spcBef>
                <a:spcPct val="20000"/>
              </a:spcBef>
              <a:spcAft>
                <a:spcPct val="0"/>
              </a:spcAft>
              <a:buClr>
                <a:srgbClr val="189049"/>
              </a:buClr>
              <a:buFont typeface="Arial" pitchFamily="34" charset="0"/>
              <a:buChar char="●"/>
              <a:defRPr sz="2000" b="1">
                <a:solidFill>
                  <a:schemeClr val="tx1"/>
                </a:solidFill>
                <a:latin typeface="+mn-lt"/>
                <a:cs typeface="+mn-cs"/>
              </a:defRPr>
            </a:lvl5pPr>
            <a:lvl6pPr marL="25146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6pPr>
            <a:lvl7pPr marL="29718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7pPr>
            <a:lvl8pPr marL="34290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8pPr>
            <a:lvl9pPr marL="3886200" indent="-228600" algn="l" rtl="0" fontAlgn="base">
              <a:spcBef>
                <a:spcPct val="20000"/>
              </a:spcBef>
              <a:spcAft>
                <a:spcPct val="0"/>
              </a:spcAft>
              <a:buClr>
                <a:srgbClr val="189049"/>
              </a:buClr>
              <a:buFont typeface="Arial" charset="0"/>
              <a:buChar char="●"/>
              <a:defRPr sz="2000" b="1">
                <a:solidFill>
                  <a:schemeClr val="tx1"/>
                </a:solidFill>
                <a:latin typeface="+mn-lt"/>
                <a:cs typeface="+mn-cs"/>
              </a:defRPr>
            </a:lvl9pPr>
          </a:lstStyle>
          <a:p>
            <a:pPr marL="0" marR="0" lvl="0" indent="0" algn="l" defTabSz="914400" rtl="0" eaLnBrk="1" fontAlgn="base" latinLnBrk="0" hangingPunct="1">
              <a:lnSpc>
                <a:spcPts val="3000"/>
              </a:lnSpc>
              <a:spcBef>
                <a:spcPct val="20000"/>
              </a:spcBef>
              <a:spcAft>
                <a:spcPct val="0"/>
              </a:spcAft>
              <a:buClr>
                <a:srgbClr val="189049"/>
              </a:buClr>
              <a:buSzTx/>
              <a:buFont typeface="Arial" pitchFamily="34" charset="0"/>
              <a:buNone/>
              <a:tabLst/>
              <a:defRPr/>
            </a:pPr>
            <a:r>
              <a:rPr kumimoji="0" lang="en-GB"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Legal penalties and environmental damage</a:t>
            </a:r>
            <a:endParaRPr kumimoji="0" lang="en-US" sz="22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2">
            <a:extLst>
              <a:ext uri="{FF2B5EF4-FFF2-40B4-BE49-F238E27FC236}">
                <a16:creationId xmlns:a16="http://schemas.microsoft.com/office/drawing/2014/main" id="{6801CF5E-025D-02F7-42DB-78F55B6A9EB4}"/>
              </a:ext>
            </a:extLst>
          </p:cNvPr>
          <p:cNvSpPr txBox="1">
            <a:spLocks noChangeArrowheads="1"/>
          </p:cNvSpPr>
          <p:nvPr/>
        </p:nvSpPr>
        <p:spPr bwMode="auto">
          <a:xfrm>
            <a:off x="1687212" y="3832921"/>
            <a:ext cx="521758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Reduced landfill waste​</a:t>
            </a:r>
          </a:p>
        </p:txBody>
      </p:sp>
      <p:sp>
        <p:nvSpPr>
          <p:cNvPr id="15" name="TextBox 10">
            <a:extLst>
              <a:ext uri="{FF2B5EF4-FFF2-40B4-BE49-F238E27FC236}">
                <a16:creationId xmlns:a16="http://schemas.microsoft.com/office/drawing/2014/main" id="{99682FDD-BC5A-1BB6-9AD4-CAE669C0529E}"/>
              </a:ext>
            </a:extLst>
          </p:cNvPr>
          <p:cNvSpPr txBox="1">
            <a:spLocks noChangeArrowheads="1"/>
          </p:cNvSpPr>
          <p:nvPr/>
        </p:nvSpPr>
        <p:spPr bwMode="auto">
          <a:xfrm>
            <a:off x="1683868" y="4869721"/>
            <a:ext cx="509853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0000"/>
                </a:solidFill>
                <a:effectLst/>
                <a:uLnTx/>
                <a:uFillTx/>
                <a:latin typeface="Arial"/>
                <a:cs typeface="Arial"/>
                <a:sym typeface="Arial Bold" pitchFamily="34" charset="0"/>
              </a:rPr>
              <a:t>Increased business profits​</a:t>
            </a:r>
            <a:endParaRPr kumimoji="0" lang="en-US" altLang="en-US" sz="2200" b="1" i="0" u="none" strike="noStrike" kern="1200" cap="none" spc="0" normalizeH="0" baseline="0" noProof="0" dirty="0">
              <a:ln>
                <a:noFill/>
              </a:ln>
              <a:solidFill>
                <a:srgbClr val="000000"/>
              </a:solidFill>
              <a:effectLst/>
              <a:uLnTx/>
              <a:uFillTx/>
              <a:latin typeface="Arial"/>
              <a:cs typeface="Arial"/>
              <a:sym typeface="Arial Bold" pitchFamily="34" charset="0"/>
            </a:endParaRPr>
          </a:p>
        </p:txBody>
      </p:sp>
      <p:grpSp>
        <p:nvGrpSpPr>
          <p:cNvPr id="22" name="Group 21">
            <a:extLst>
              <a:ext uri="{FF2B5EF4-FFF2-40B4-BE49-F238E27FC236}">
                <a16:creationId xmlns:a16="http://schemas.microsoft.com/office/drawing/2014/main" id="{48226F33-79E5-AC77-7CAF-594A489D770E}"/>
              </a:ext>
            </a:extLst>
          </p:cNvPr>
          <p:cNvGrpSpPr/>
          <p:nvPr/>
        </p:nvGrpSpPr>
        <p:grpSpPr>
          <a:xfrm>
            <a:off x="7804799" y="2575797"/>
            <a:ext cx="2268001" cy="3008674"/>
            <a:chOff x="7804799" y="2575797"/>
            <a:chExt cx="2268001" cy="3008674"/>
          </a:xfrm>
        </p:grpSpPr>
        <p:sp>
          <p:nvSpPr>
            <p:cNvPr id="20" name="Rectangle: Rounded Corners 19">
              <a:extLst>
                <a:ext uri="{FF2B5EF4-FFF2-40B4-BE49-F238E27FC236}">
                  <a16:creationId xmlns:a16="http://schemas.microsoft.com/office/drawing/2014/main" id="{F805AD73-E1DB-A8FE-0308-20A86B631AA6}"/>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itle 1">
              <a:extLst>
                <a:ext uri="{FF2B5EF4-FFF2-40B4-BE49-F238E27FC236}">
                  <a16:creationId xmlns:a16="http://schemas.microsoft.com/office/drawing/2014/main" id="{EED2AAF6-1B0F-3755-1F1F-81C69772D1B9}"/>
                </a:ext>
              </a:extLst>
            </p:cNvPr>
            <p:cNvSpPr txBox="1">
              <a:spLocks/>
            </p:cNvSpPr>
            <p:nvPr/>
          </p:nvSpPr>
          <p:spPr>
            <a:xfrm>
              <a:off x="7804799" y="2999398"/>
              <a:ext cx="2268001" cy="2454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45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grpSp>
        <p:nvGrpSpPr>
          <p:cNvPr id="23" name="Group 22">
            <a:extLst>
              <a:ext uri="{FF2B5EF4-FFF2-40B4-BE49-F238E27FC236}">
                <a16:creationId xmlns:a16="http://schemas.microsoft.com/office/drawing/2014/main" id="{0AADD5C7-4CF3-B8F9-FA1A-34124D748E93}"/>
              </a:ext>
            </a:extLst>
          </p:cNvPr>
          <p:cNvGrpSpPr/>
          <p:nvPr/>
        </p:nvGrpSpPr>
        <p:grpSpPr>
          <a:xfrm>
            <a:off x="889671" y="4649397"/>
            <a:ext cx="656983" cy="871537"/>
            <a:chOff x="7804799" y="2575797"/>
            <a:chExt cx="2268001" cy="3008674"/>
          </a:xfrm>
        </p:grpSpPr>
        <p:sp>
          <p:nvSpPr>
            <p:cNvPr id="24" name="Rectangle: Rounded Corners 23">
              <a:extLst>
                <a:ext uri="{FF2B5EF4-FFF2-40B4-BE49-F238E27FC236}">
                  <a16:creationId xmlns:a16="http://schemas.microsoft.com/office/drawing/2014/main" id="{1D3BC4FB-F489-69E4-8B0C-F9BDE4571185}"/>
                </a:ext>
              </a:extLst>
            </p:cNvPr>
            <p:cNvSpPr/>
            <p:nvPr/>
          </p:nvSpPr>
          <p:spPr>
            <a:xfrm>
              <a:off x="7804800" y="2575797"/>
              <a:ext cx="2268000" cy="3008674"/>
            </a:xfrm>
            <a:prstGeom prst="roundRect">
              <a:avLst/>
            </a:prstGeom>
            <a:solidFill>
              <a:srgbClr val="6A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itle 1">
              <a:extLst>
                <a:ext uri="{FF2B5EF4-FFF2-40B4-BE49-F238E27FC236}">
                  <a16:creationId xmlns:a16="http://schemas.microsoft.com/office/drawing/2014/main" id="{DCEBEE56-1266-8CC2-7857-BDE9AE8CD5D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C</a:t>
              </a:r>
            </a:p>
          </p:txBody>
        </p:sp>
      </p:grpSp>
      <p:grpSp>
        <p:nvGrpSpPr>
          <p:cNvPr id="26" name="Group 25">
            <a:extLst>
              <a:ext uri="{FF2B5EF4-FFF2-40B4-BE49-F238E27FC236}">
                <a16:creationId xmlns:a16="http://schemas.microsoft.com/office/drawing/2014/main" id="{640813F8-2B4C-7A20-F575-283276D38F95}"/>
              </a:ext>
            </a:extLst>
          </p:cNvPr>
          <p:cNvGrpSpPr/>
          <p:nvPr/>
        </p:nvGrpSpPr>
        <p:grpSpPr>
          <a:xfrm>
            <a:off x="889671" y="3612597"/>
            <a:ext cx="656983" cy="871537"/>
            <a:chOff x="7804799" y="2575797"/>
            <a:chExt cx="2268001" cy="3008674"/>
          </a:xfrm>
        </p:grpSpPr>
        <p:sp>
          <p:nvSpPr>
            <p:cNvPr id="27" name="Rectangle: Rounded Corners 26">
              <a:extLst>
                <a:ext uri="{FF2B5EF4-FFF2-40B4-BE49-F238E27FC236}">
                  <a16:creationId xmlns:a16="http://schemas.microsoft.com/office/drawing/2014/main" id="{C577873D-2344-12E1-E624-71B4BC023932}"/>
                </a:ext>
              </a:extLst>
            </p:cNvPr>
            <p:cNvSpPr/>
            <p:nvPr/>
          </p:nvSpPr>
          <p:spPr>
            <a:xfrm>
              <a:off x="7804800" y="2575797"/>
              <a:ext cx="2268000" cy="3008674"/>
            </a:xfrm>
            <a:prstGeom prst="roundRect">
              <a:avLst/>
            </a:prstGeom>
            <a:solidFill>
              <a:srgbClr val="EA29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16F16283-325D-F998-75E9-83DDAECE0493}"/>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a:t>
              </a:r>
            </a:p>
          </p:txBody>
        </p:sp>
      </p:grpSp>
      <p:grpSp>
        <p:nvGrpSpPr>
          <p:cNvPr id="29" name="Group 28">
            <a:extLst>
              <a:ext uri="{FF2B5EF4-FFF2-40B4-BE49-F238E27FC236}">
                <a16:creationId xmlns:a16="http://schemas.microsoft.com/office/drawing/2014/main" id="{9F1AB08B-370D-E087-6F27-BC53AD56B02D}"/>
              </a:ext>
            </a:extLst>
          </p:cNvPr>
          <p:cNvGrpSpPr/>
          <p:nvPr/>
        </p:nvGrpSpPr>
        <p:grpSpPr>
          <a:xfrm>
            <a:off x="889671" y="2575797"/>
            <a:ext cx="656983" cy="871537"/>
            <a:chOff x="7804799" y="2575797"/>
            <a:chExt cx="2268001" cy="3008674"/>
          </a:xfrm>
        </p:grpSpPr>
        <p:sp>
          <p:nvSpPr>
            <p:cNvPr id="30" name="Rectangle: Rounded Corners 29">
              <a:extLst>
                <a:ext uri="{FF2B5EF4-FFF2-40B4-BE49-F238E27FC236}">
                  <a16:creationId xmlns:a16="http://schemas.microsoft.com/office/drawing/2014/main" id="{E4941781-87D7-DE6A-73A4-8A5CBEB295E4}"/>
                </a:ext>
              </a:extLst>
            </p:cNvPr>
            <p:cNvSpPr/>
            <p:nvPr/>
          </p:nvSpPr>
          <p:spPr>
            <a:xfrm>
              <a:off x="7804800" y="2575797"/>
              <a:ext cx="2268000" cy="3008674"/>
            </a:xfrm>
            <a:prstGeom prst="roundRect">
              <a:avLst/>
            </a:prstGeom>
            <a:solidFill>
              <a:srgbClr val="6CBD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itle 1">
              <a:extLst>
                <a:ext uri="{FF2B5EF4-FFF2-40B4-BE49-F238E27FC236}">
                  <a16:creationId xmlns:a16="http://schemas.microsoft.com/office/drawing/2014/main" id="{E1C46BEB-7A4F-97CC-DB36-84923E7CEAAA}"/>
                </a:ext>
              </a:extLst>
            </p:cNvPr>
            <p:cNvSpPr txBox="1">
              <a:spLocks/>
            </p:cNvSpPr>
            <p:nvPr/>
          </p:nvSpPr>
          <p:spPr>
            <a:xfrm>
              <a:off x="7804799" y="2999398"/>
              <a:ext cx="2268001" cy="24541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A</a:t>
              </a:r>
            </a:p>
          </p:txBody>
        </p:sp>
      </p:grpSp>
    </p:spTree>
    <p:extLst>
      <p:ext uri="{BB962C8B-B14F-4D97-AF65-F5344CB8AC3E}">
        <p14:creationId xmlns:p14="http://schemas.microsoft.com/office/powerpoint/2010/main" val="16281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C4A61-12C8-D928-F0CB-F8946D0F6580}"/>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C8FD6585-5880-D852-74D9-A3906F2C063B}"/>
              </a:ext>
            </a:extLst>
          </p:cNvPr>
          <p:cNvSpPr/>
          <p:nvPr/>
        </p:nvSpPr>
        <p:spPr>
          <a:xfrm flipH="1">
            <a:off x="-168965" y="1954716"/>
            <a:ext cx="18816109" cy="3881535"/>
          </a:xfrm>
          <a:custGeom>
            <a:avLst/>
            <a:gdLst>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506547 w 13268130"/>
              <a:gd name="connsiteY4" fmla="*/ 1772817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31902 w 13268130"/>
              <a:gd name="connsiteY4" fmla="*/ 1698172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 name="connsiteX0" fmla="*/ 0 w 13268130"/>
              <a:gd name="connsiteY0" fmla="*/ 0 h 3881535"/>
              <a:gd name="connsiteX1" fmla="*/ 0 w 13268130"/>
              <a:gd name="connsiteY1" fmla="*/ 3881535 h 3881535"/>
              <a:gd name="connsiteX2" fmla="*/ 13268130 w 13268130"/>
              <a:gd name="connsiteY2" fmla="*/ 3881535 h 3881535"/>
              <a:gd name="connsiteX3" fmla="*/ 13268130 w 13268130"/>
              <a:gd name="connsiteY3" fmla="*/ 1200539 h 3881535"/>
              <a:gd name="connsiteX4" fmla="*/ 6450563 w 13268130"/>
              <a:gd name="connsiteY4" fmla="*/ 1430695 h 3881535"/>
              <a:gd name="connsiteX5" fmla="*/ 0 w 13268130"/>
              <a:gd name="connsiteY5" fmla="*/ 0 h 388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68130" h="3881535">
                <a:moveTo>
                  <a:pt x="0" y="0"/>
                </a:moveTo>
                <a:lnTo>
                  <a:pt x="0" y="3881535"/>
                </a:lnTo>
                <a:lnTo>
                  <a:pt x="13268130" y="3881535"/>
                </a:lnTo>
                <a:lnTo>
                  <a:pt x="13268130" y="1200539"/>
                </a:lnTo>
                <a:cubicBezTo>
                  <a:pt x="10989387" y="1366417"/>
                  <a:pt x="9774335" y="3553927"/>
                  <a:pt x="6450563" y="1430695"/>
                </a:cubicBezTo>
                <a:cubicBezTo>
                  <a:pt x="2907004" y="-933060"/>
                  <a:pt x="2143967" y="566057"/>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A748783-47EE-8531-7DA1-0C1617BB6FE7}"/>
              </a:ext>
            </a:extLst>
          </p:cNvPr>
          <p:cNvSpPr/>
          <p:nvPr/>
        </p:nvSpPr>
        <p:spPr>
          <a:xfrm>
            <a:off x="-765313" y="5257800"/>
            <a:ext cx="13288617" cy="2047461"/>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3">
            <a:extLst>
              <a:ext uri="{FF2B5EF4-FFF2-40B4-BE49-F238E27FC236}">
                <a16:creationId xmlns:a16="http://schemas.microsoft.com/office/drawing/2014/main" id="{F96DBB60-D19B-D8E5-586D-7BB90C4BE8BB}"/>
              </a:ext>
            </a:extLst>
          </p:cNvPr>
          <p:cNvSpPr/>
          <p:nvPr/>
        </p:nvSpPr>
        <p:spPr>
          <a:xfrm>
            <a:off x="3706027" y="4822807"/>
            <a:ext cx="4779945" cy="65365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r>
              <a:rPr lang="en-GB" sz="2800" b="1">
                <a:solidFill>
                  <a:prstClr val="white"/>
                </a:solidFill>
                <a:latin typeface="Arial" panose="020B0604020202020204" pitchFamily="34" charset="0"/>
                <a:cs typeface="Arial" panose="020B0604020202020204" pitchFamily="34" charset="0"/>
              </a:rPr>
              <a:t>Thank you for listening</a:t>
            </a:r>
          </a:p>
        </p:txBody>
      </p:sp>
      <p:pic>
        <p:nvPicPr>
          <p:cNvPr id="20" name="Picture 19" descr="A black background with a black square&#10;&#10;Description automatically generated with medium confidence">
            <a:extLst>
              <a:ext uri="{FF2B5EF4-FFF2-40B4-BE49-F238E27FC236}">
                <a16:creationId xmlns:a16="http://schemas.microsoft.com/office/drawing/2014/main" id="{CBC31251-21BC-7AEE-343D-13534D441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7405" y="276632"/>
            <a:ext cx="5637190" cy="3356167"/>
          </a:xfrm>
          <a:prstGeom prst="rect">
            <a:avLst/>
          </a:prstGeom>
        </p:spPr>
      </p:pic>
    </p:spTree>
    <p:extLst>
      <p:ext uri="{BB962C8B-B14F-4D97-AF65-F5344CB8AC3E}">
        <p14:creationId xmlns:p14="http://schemas.microsoft.com/office/powerpoint/2010/main" val="382131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0571-9685-6D27-BDE7-22E32C754E63}"/>
            </a:ext>
          </a:extLst>
        </p:cNvPr>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DEAF2507-0652-D0A4-9DB5-982303738093}"/>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
        <p:nvSpPr>
          <p:cNvPr id="7" name="Content Placeholder 2">
            <a:extLst>
              <a:ext uri="{FF2B5EF4-FFF2-40B4-BE49-F238E27FC236}">
                <a16:creationId xmlns:a16="http://schemas.microsoft.com/office/drawing/2014/main" id="{615D65C6-4172-77AA-44D0-AED3CF713629}"/>
              </a:ext>
            </a:extLst>
          </p:cNvPr>
          <p:cNvSpPr>
            <a:spLocks noGrp="1"/>
          </p:cNvSpPr>
          <p:nvPr>
            <p:ph idx="1"/>
          </p:nvPr>
        </p:nvSpPr>
        <p:spPr>
          <a:xfrm>
            <a:off x="754120" y="1562245"/>
            <a:ext cx="10515600" cy="4351338"/>
          </a:xfrm>
        </p:spPr>
        <p:txBody>
          <a:bodyPr vert="horz" lIns="91440" tIns="45720" rIns="91440" bIns="45720" rtlCol="0" anchor="t">
            <a:normAutofit/>
          </a:bodyPr>
          <a:lstStyle/>
          <a:p>
            <a:r>
              <a:rPr lang="en-GB" sz="2200" dirty="0">
                <a:solidFill>
                  <a:srgbClr val="008A21"/>
                </a:solidFill>
                <a:latin typeface="Arial"/>
                <a:cs typeface="Arial"/>
              </a:rPr>
              <a:t>greenhouse effect </a:t>
            </a:r>
            <a:r>
              <a:rPr lang="en-GB" sz="2200" b="0" dirty="0">
                <a:latin typeface="Arial"/>
                <a:cs typeface="Arial"/>
              </a:rPr>
              <a:t>–</a:t>
            </a:r>
            <a:r>
              <a:rPr lang="en-GB" sz="2200" dirty="0">
                <a:latin typeface="Arial"/>
                <a:cs typeface="Arial"/>
              </a:rPr>
              <a:t> </a:t>
            </a:r>
            <a:r>
              <a:rPr lang="en-GB" sz="2200" b="0" dirty="0">
                <a:latin typeface="Arial"/>
                <a:cs typeface="Arial"/>
              </a:rPr>
              <a:t>the trapping of heat in the atmosphere by gases, like carbon dioxide (CO₂)​</a:t>
            </a:r>
          </a:p>
          <a:p>
            <a:r>
              <a:rPr lang="en-GB" sz="2200" dirty="0">
                <a:solidFill>
                  <a:srgbClr val="008A21"/>
                </a:solidFill>
                <a:latin typeface="Arial"/>
                <a:cs typeface="Arial"/>
              </a:rPr>
              <a:t>deforestation</a:t>
            </a:r>
            <a:r>
              <a:rPr lang="en-GB" sz="2200" dirty="0">
                <a:latin typeface="Arial"/>
                <a:cs typeface="Arial"/>
              </a:rPr>
              <a:t> </a:t>
            </a:r>
            <a:r>
              <a:rPr lang="en-GB" sz="2200" b="0" dirty="0">
                <a:latin typeface="Arial"/>
                <a:cs typeface="Arial"/>
              </a:rPr>
              <a:t>–</a:t>
            </a:r>
            <a:r>
              <a:rPr lang="en-GB" sz="2200" dirty="0">
                <a:latin typeface="Arial"/>
                <a:cs typeface="Arial"/>
              </a:rPr>
              <a:t> </a:t>
            </a:r>
            <a:r>
              <a:rPr lang="en-GB" sz="2200" b="0" dirty="0">
                <a:latin typeface="Arial"/>
                <a:cs typeface="Arial"/>
              </a:rPr>
              <a:t>the large-scale removal of forests, impacting CO₂ absorption</a:t>
            </a:r>
          </a:p>
          <a:p>
            <a:r>
              <a:rPr lang="en-GB" dirty="0">
                <a:solidFill>
                  <a:srgbClr val="008A21"/>
                </a:solidFill>
              </a:rPr>
              <a:t>emissions</a:t>
            </a:r>
            <a:r>
              <a:rPr lang="en-GB" dirty="0"/>
              <a:t> </a:t>
            </a:r>
            <a:r>
              <a:rPr lang="en-GB" b="0" dirty="0"/>
              <a:t>–</a:t>
            </a:r>
            <a:r>
              <a:rPr lang="en-GB" dirty="0"/>
              <a:t> </a:t>
            </a:r>
            <a:r>
              <a:rPr lang="en-GB" b="0" dirty="0"/>
              <a:t>the release of pollutants into the atmosphere​</a:t>
            </a:r>
          </a:p>
          <a:p>
            <a:r>
              <a:rPr lang="en-GB" dirty="0">
                <a:solidFill>
                  <a:srgbClr val="008A21"/>
                </a:solidFill>
              </a:rPr>
              <a:t>energy efficiency </a:t>
            </a:r>
            <a:r>
              <a:rPr lang="en-GB" b="0" dirty="0"/>
              <a:t>–</a:t>
            </a:r>
            <a:r>
              <a:rPr lang="en-GB" dirty="0"/>
              <a:t> </a:t>
            </a:r>
            <a:r>
              <a:rPr lang="en-GB" b="0" dirty="0"/>
              <a:t>using less energy to perform the same task​</a:t>
            </a:r>
          </a:p>
          <a:p>
            <a:r>
              <a:rPr lang="en-GB" dirty="0">
                <a:solidFill>
                  <a:srgbClr val="008A21"/>
                </a:solidFill>
              </a:rPr>
              <a:t>retrofit</a:t>
            </a:r>
            <a:r>
              <a:rPr lang="en-GB" dirty="0"/>
              <a:t> </a:t>
            </a:r>
            <a:r>
              <a:rPr lang="en-GB" b="0" dirty="0"/>
              <a:t>–</a:t>
            </a:r>
            <a:r>
              <a:rPr lang="en-GB" dirty="0"/>
              <a:t> </a:t>
            </a:r>
            <a:r>
              <a:rPr lang="en-GB" b="0" dirty="0"/>
              <a:t>upgrading buildings to improve energy efficiency and sustainability.</a:t>
            </a:r>
          </a:p>
        </p:txBody>
      </p:sp>
      <p:sp>
        <p:nvSpPr>
          <p:cNvPr id="2" name="Title 1">
            <a:extLst>
              <a:ext uri="{FF2B5EF4-FFF2-40B4-BE49-F238E27FC236}">
                <a16:creationId xmlns:a16="http://schemas.microsoft.com/office/drawing/2014/main" id="{665B449F-8789-3AEC-A37D-B0B0C34F1BE5}"/>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Defining key terms (cont.)​​</a:t>
            </a:r>
          </a:p>
        </p:txBody>
      </p:sp>
    </p:spTree>
    <p:extLst>
      <p:ext uri="{BB962C8B-B14F-4D97-AF65-F5344CB8AC3E}">
        <p14:creationId xmlns:p14="http://schemas.microsoft.com/office/powerpoint/2010/main" val="136977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6A5F-46DF-7825-3ABA-283211EA16F9}"/>
              </a:ext>
            </a:extLst>
          </p:cNvPr>
          <p:cNvSpPr>
            <a:spLocks noGrp="1"/>
          </p:cNvSpPr>
          <p:nvPr>
            <p:ph type="title"/>
          </p:nvPr>
        </p:nvSpPr>
        <p:spPr>
          <a:xfrm>
            <a:off x="1658910" y="375636"/>
            <a:ext cx="9652849" cy="922986"/>
          </a:xfrm>
        </p:spPr>
        <p:txBody>
          <a:bodyPr>
            <a:normAutofit/>
          </a:bodyPr>
          <a:lstStyle/>
          <a:p>
            <a:r>
              <a:rPr lang="en-GB" sz="4000" dirty="0">
                <a:latin typeface="Arial" panose="020B0604020202020204" pitchFamily="34" charset="0"/>
                <a:cs typeface="Arial" panose="020B0604020202020204" pitchFamily="34" charset="0"/>
              </a:rPr>
              <a:t>What is retrofit? ​</a:t>
            </a:r>
          </a:p>
        </p:txBody>
      </p:sp>
      <p:sp>
        <p:nvSpPr>
          <p:cNvPr id="4" name="Rectangle: Rounded Corners 3">
            <a:extLst>
              <a:ext uri="{FF2B5EF4-FFF2-40B4-BE49-F238E27FC236}">
                <a16:creationId xmlns:a16="http://schemas.microsoft.com/office/drawing/2014/main" id="{B9C7CD08-6651-E4F3-AA11-CB70C02972DD}"/>
              </a:ext>
            </a:extLst>
          </p:cNvPr>
          <p:cNvSpPr/>
          <p:nvPr/>
        </p:nvSpPr>
        <p:spPr>
          <a:xfrm>
            <a:off x="-904775" y="1591615"/>
            <a:ext cx="13270945" cy="3373821"/>
          </a:xfrm>
          <a:prstGeom prst="roundRect">
            <a:avLst>
              <a:gd name="adj" fmla="val 0"/>
            </a:avLst>
          </a:prstGeom>
          <a:solidFill>
            <a:srgbClr val="008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874CE467-1C35-77D3-F129-76456BE623D3}"/>
              </a:ext>
            </a:extLst>
          </p:cNvPr>
          <p:cNvSpPr txBox="1"/>
          <p:nvPr/>
        </p:nvSpPr>
        <p:spPr>
          <a:xfrm>
            <a:off x="766763" y="2008762"/>
            <a:ext cx="7279957" cy="2636619"/>
          </a:xfrm>
          <a:prstGeom prst="rect">
            <a:avLst/>
          </a:prstGeom>
          <a:noFill/>
        </p:spPr>
        <p:txBody>
          <a:bodyPr wrap="square" lIns="91440" tIns="45720" rIns="91440" bIns="45720" anchor="t">
            <a:spAutoFit/>
          </a:bodyPr>
          <a:lstStyle/>
          <a:p>
            <a:pPr marL="342900" indent="-342900">
              <a:spcBef>
                <a:spcPts val="1000"/>
              </a:spcBef>
              <a:buFont typeface="Arial" panose="020B0604020202020204" pitchFamily="34" charset="0"/>
              <a:buChar char="•"/>
            </a:pPr>
            <a:r>
              <a:rPr lang="en-GB" sz="2200" b="1" dirty="0">
                <a:solidFill>
                  <a:schemeClr val="bg1"/>
                </a:solidFill>
                <a:latin typeface="Arial"/>
                <a:cs typeface="Arial"/>
              </a:rPr>
              <a:t>Retrofit involves upgrading buildings – both homes and commercial spaces</a:t>
            </a:r>
          </a:p>
          <a:p>
            <a:pPr marL="342900" indent="-342900">
              <a:spcBef>
                <a:spcPts val="1000"/>
              </a:spcBef>
              <a:buFont typeface="Arial" panose="020B0604020202020204" pitchFamily="34" charset="0"/>
              <a:buChar char="•"/>
            </a:pPr>
            <a:r>
              <a:rPr lang="en-GB" sz="2200" b="1" dirty="0">
                <a:solidFill>
                  <a:schemeClr val="bg1"/>
                </a:solidFill>
                <a:latin typeface="Arial"/>
                <a:cs typeface="Arial"/>
              </a:rPr>
              <a:t>Aims to improve energy efficiency</a:t>
            </a:r>
          </a:p>
          <a:p>
            <a:pPr marL="342900" indent="-342900">
              <a:spcBef>
                <a:spcPts val="1000"/>
              </a:spcBef>
              <a:buFont typeface="Arial" panose="020B0604020202020204" pitchFamily="34" charset="0"/>
              <a:buChar char="•"/>
            </a:pPr>
            <a:r>
              <a:rPr lang="en-GB" sz="2200" b="1" dirty="0">
                <a:solidFill>
                  <a:schemeClr val="bg1"/>
                </a:solidFill>
                <a:latin typeface="Arial"/>
                <a:cs typeface="Arial"/>
              </a:rPr>
              <a:t>Helps reduce carbon emissions</a:t>
            </a:r>
          </a:p>
          <a:p>
            <a:pPr marL="342900" indent="-342900">
              <a:spcBef>
                <a:spcPts val="1000"/>
              </a:spcBef>
              <a:buFont typeface="Arial" panose="020B0604020202020204" pitchFamily="34" charset="0"/>
              <a:buChar char="•"/>
            </a:pPr>
            <a:r>
              <a:rPr lang="en-GB" sz="2200" b="1" dirty="0">
                <a:solidFill>
                  <a:schemeClr val="bg1"/>
                </a:solidFill>
                <a:latin typeface="Arial"/>
                <a:cs typeface="Arial"/>
              </a:rPr>
              <a:t>Lowers energy costs</a:t>
            </a:r>
          </a:p>
          <a:p>
            <a:pPr marL="342900" indent="-342900">
              <a:spcBef>
                <a:spcPts val="1000"/>
              </a:spcBef>
              <a:buFont typeface="Arial" panose="020B0604020202020204" pitchFamily="34" charset="0"/>
              <a:buChar char="•"/>
            </a:pPr>
            <a:r>
              <a:rPr lang="en-GB" sz="2200" b="1" dirty="0">
                <a:solidFill>
                  <a:schemeClr val="bg1"/>
                </a:solidFill>
                <a:latin typeface="Arial"/>
                <a:cs typeface="Arial"/>
              </a:rPr>
              <a:t>Supports PAS 2035.</a:t>
            </a:r>
          </a:p>
        </p:txBody>
      </p:sp>
      <p:pic>
        <p:nvPicPr>
          <p:cNvPr id="3" name="Graphic 2" descr="Tools with solid fill">
            <a:extLst>
              <a:ext uri="{FF2B5EF4-FFF2-40B4-BE49-F238E27FC236}">
                <a16:creationId xmlns:a16="http://schemas.microsoft.com/office/drawing/2014/main" id="{2CD17DCE-9B9D-E29A-25B9-6FC605EEF58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047158" y="1717078"/>
            <a:ext cx="3008826" cy="3029236"/>
          </a:xfrm>
          <a:prstGeom prst="rect">
            <a:avLst/>
          </a:prstGeom>
        </p:spPr>
      </p:pic>
      <p:pic>
        <p:nvPicPr>
          <p:cNvPr id="5" name="Picture 4">
            <a:extLst>
              <a:ext uri="{FF2B5EF4-FFF2-40B4-BE49-F238E27FC236}">
                <a16:creationId xmlns:a16="http://schemas.microsoft.com/office/drawing/2014/main" id="{4D494008-5A4C-B2E3-EC57-DA5D6B70BBCE}"/>
              </a:ext>
            </a:extLst>
          </p:cNvPr>
          <p:cNvPicPr>
            <a:picLocks noChangeAspect="1"/>
          </p:cNvPicPr>
          <p:nvPr/>
        </p:nvPicPr>
        <p:blipFill rotWithShape="1">
          <a:blip r:embed="rId5" cstate="print"/>
          <a:srcRect l="-7880" t="-37389" r="-7880" b="-40763"/>
          <a:stretch/>
        </p:blipFill>
        <p:spPr>
          <a:xfrm>
            <a:off x="772456" y="497219"/>
            <a:ext cx="792000" cy="657956"/>
          </a:xfrm>
          <a:prstGeom prst="ellipse">
            <a:avLst/>
          </a:prstGeom>
          <a:solidFill>
            <a:srgbClr val="008A21"/>
          </a:solidFill>
          <a:ln w="31750">
            <a:solidFill>
              <a:schemeClr val="bg1"/>
            </a:solidFill>
          </a:ln>
        </p:spPr>
      </p:pic>
    </p:spTree>
    <p:extLst>
      <p:ext uri="{BB962C8B-B14F-4D97-AF65-F5344CB8AC3E}">
        <p14:creationId xmlns:p14="http://schemas.microsoft.com/office/powerpoint/2010/main" val="1501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3BB4-3C72-1E96-ED66-06F454E43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DC4B97-30DE-8E19-463F-F668C93034EF}"/>
              </a:ext>
            </a:extLst>
          </p:cNvPr>
          <p:cNvSpPr>
            <a:spLocks noGrp="1"/>
          </p:cNvSpPr>
          <p:nvPr>
            <p:ph type="title"/>
          </p:nvPr>
        </p:nvSpPr>
        <p:spPr>
          <a:xfrm>
            <a:off x="754120" y="375636"/>
            <a:ext cx="10515600" cy="922986"/>
          </a:xfrm>
        </p:spPr>
        <p:txBody>
          <a:bodyPr>
            <a:normAutofit/>
          </a:bodyPr>
          <a:lstStyle/>
          <a:p>
            <a:r>
              <a:rPr lang="en-GB" sz="4000" dirty="0">
                <a:latin typeface="Arial" panose="020B0604020202020204" pitchFamily="34" charset="0"/>
                <a:cs typeface="Arial" panose="020B0604020202020204" pitchFamily="34" charset="0"/>
              </a:rPr>
              <a:t>Examples of retrofit​</a:t>
            </a:r>
          </a:p>
        </p:txBody>
      </p:sp>
      <p:sp>
        <p:nvSpPr>
          <p:cNvPr id="3" name="Content Placeholder 2">
            <a:extLst>
              <a:ext uri="{FF2B5EF4-FFF2-40B4-BE49-F238E27FC236}">
                <a16:creationId xmlns:a16="http://schemas.microsoft.com/office/drawing/2014/main" id="{A97201BB-607A-276B-D110-4DED8587F7E7}"/>
              </a:ext>
            </a:extLst>
          </p:cNvPr>
          <p:cNvSpPr>
            <a:spLocks noGrp="1"/>
          </p:cNvSpPr>
          <p:nvPr>
            <p:ph idx="1"/>
          </p:nvPr>
        </p:nvSpPr>
        <p:spPr>
          <a:xfrm>
            <a:off x="775140" y="1669409"/>
            <a:ext cx="10981545" cy="4323118"/>
          </a:xfrm>
        </p:spPr>
        <p:txBody>
          <a:bodyPr vert="horz" lIns="91440" tIns="45720" rIns="91440" bIns="45720" numCol="1" spcCol="144000" rtlCol="0" anchor="t">
            <a:noAutofit/>
          </a:bodyPr>
          <a:lstStyle/>
          <a:p>
            <a:r>
              <a:rPr lang="en-GB" sz="2200" dirty="0">
                <a:solidFill>
                  <a:srgbClr val="008A21"/>
                </a:solidFill>
                <a:latin typeface="Arial"/>
                <a:cs typeface="Arial"/>
              </a:rPr>
              <a:t>Domestic retrofit </a:t>
            </a:r>
            <a:r>
              <a:rPr lang="en-GB" sz="2200" b="0" dirty="0">
                <a:latin typeface="Arial"/>
                <a:cs typeface="Arial"/>
              </a:rPr>
              <a:t>–</a:t>
            </a:r>
            <a:r>
              <a:rPr lang="en-GB" sz="2200" dirty="0">
                <a:latin typeface="Arial"/>
                <a:cs typeface="Arial"/>
              </a:rPr>
              <a:t> </a:t>
            </a:r>
            <a:r>
              <a:rPr lang="en-GB" sz="2200" b="0" dirty="0">
                <a:latin typeface="Arial"/>
                <a:cs typeface="Arial"/>
              </a:rPr>
              <a:t>modifying homes to improve energy efficiency, for example:​</a:t>
            </a:r>
          </a:p>
          <a:p>
            <a:pPr lvl="1"/>
            <a:r>
              <a:rPr lang="en-GB" b="0" dirty="0">
                <a:latin typeface="Arial"/>
                <a:cs typeface="Arial"/>
              </a:rPr>
              <a:t>insulation​</a:t>
            </a:r>
          </a:p>
          <a:p>
            <a:pPr lvl="1"/>
            <a:r>
              <a:rPr lang="en-GB" b="0" dirty="0">
                <a:latin typeface="Arial"/>
                <a:cs typeface="Arial"/>
              </a:rPr>
              <a:t>heating systems​</a:t>
            </a:r>
            <a:endParaRPr lang="en-GB" sz="2200" dirty="0">
              <a:latin typeface="Arial"/>
              <a:cs typeface="Arial"/>
            </a:endParaRPr>
          </a:p>
          <a:p>
            <a:r>
              <a:rPr lang="en-GB" sz="2200" dirty="0">
                <a:solidFill>
                  <a:srgbClr val="008A21"/>
                </a:solidFill>
                <a:latin typeface="Arial"/>
                <a:cs typeface="Arial"/>
              </a:rPr>
              <a:t>Non-domestic retrofit </a:t>
            </a:r>
            <a:r>
              <a:rPr lang="en-GB" sz="2200" b="0" dirty="0">
                <a:latin typeface="Arial"/>
                <a:cs typeface="Arial"/>
              </a:rPr>
              <a:t>–</a:t>
            </a:r>
            <a:r>
              <a:rPr lang="en-GB" sz="2200" dirty="0">
                <a:latin typeface="Arial"/>
                <a:cs typeface="Arial"/>
              </a:rPr>
              <a:t> </a:t>
            </a:r>
            <a:r>
              <a:rPr lang="en-GB" sz="2200" b="0" dirty="0">
                <a:latin typeface="Arial"/>
                <a:cs typeface="Arial"/>
              </a:rPr>
              <a:t>upgrading commercial and industrial buildings for sustainability.</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19BECBF-05BF-8ED4-DCD4-D7714DDDC6E9}"/>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7089128" y="-853440"/>
            <a:ext cx="8041032" cy="7924800"/>
          </a:xfrm>
          <a:prstGeom prst="rect">
            <a:avLst/>
          </a:prstGeom>
        </p:spPr>
      </p:pic>
    </p:spTree>
    <p:extLst>
      <p:ext uri="{BB962C8B-B14F-4D97-AF65-F5344CB8AC3E}">
        <p14:creationId xmlns:p14="http://schemas.microsoft.com/office/powerpoint/2010/main" val="347619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D95E3-48F3-E957-E3E0-992CA7FCB8B5}"/>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B0596A9-D80E-8479-70F9-5DDD19E6B053}"/>
              </a:ext>
            </a:extLst>
          </p:cNvPr>
          <p:cNvSpPr/>
          <p:nvPr/>
        </p:nvSpPr>
        <p:spPr>
          <a:xfrm>
            <a:off x="-520470" y="1288112"/>
            <a:ext cx="13564997" cy="1169334"/>
          </a:xfrm>
          <a:prstGeom prst="roundRect">
            <a:avLst>
              <a:gd name="adj"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0E9F5DD-D4B4-4EEF-76E0-9D15102C0B53}"/>
              </a:ext>
            </a:extLst>
          </p:cNvPr>
          <p:cNvSpPr>
            <a:spLocks noGrp="1"/>
          </p:cNvSpPr>
          <p:nvPr>
            <p:ph type="title"/>
          </p:nvPr>
        </p:nvSpPr>
        <p:spPr>
          <a:xfrm>
            <a:off x="775140" y="375636"/>
            <a:ext cx="10515600" cy="922986"/>
          </a:xfrm>
        </p:spPr>
        <p:txBody>
          <a:bodyPr>
            <a:normAutofit/>
          </a:bodyPr>
          <a:lstStyle/>
          <a:p>
            <a:r>
              <a:rPr lang="en-GB" sz="4000" dirty="0">
                <a:latin typeface="Arial" panose="020B0604020202020204" pitchFamily="34" charset="0"/>
                <a:cs typeface="Arial" panose="020B0604020202020204" pitchFamily="34" charset="0"/>
              </a:rPr>
              <a:t>The domestic retrofit industry ​</a:t>
            </a:r>
          </a:p>
        </p:txBody>
      </p:sp>
      <p:sp>
        <p:nvSpPr>
          <p:cNvPr id="3" name="Content Placeholder 2">
            <a:extLst>
              <a:ext uri="{FF2B5EF4-FFF2-40B4-BE49-F238E27FC236}">
                <a16:creationId xmlns:a16="http://schemas.microsoft.com/office/drawing/2014/main" id="{7C8EF5EB-FA5D-46D5-AE68-6E58BA6FE876}"/>
              </a:ext>
            </a:extLst>
          </p:cNvPr>
          <p:cNvSpPr>
            <a:spLocks noGrp="1"/>
          </p:cNvSpPr>
          <p:nvPr>
            <p:ph idx="1"/>
          </p:nvPr>
        </p:nvSpPr>
        <p:spPr>
          <a:xfrm>
            <a:off x="785650" y="1375480"/>
            <a:ext cx="10515600" cy="4351338"/>
          </a:xfrm>
        </p:spPr>
        <p:txBody>
          <a:bodyPr vert="horz" lIns="91440" tIns="45720" rIns="91440" bIns="45720" rtlCol="0" anchor="t">
            <a:normAutofit/>
          </a:bodyPr>
          <a:lstStyle/>
          <a:p>
            <a:pPr marL="0" indent="0">
              <a:buNone/>
            </a:pPr>
            <a:r>
              <a:rPr lang="en-GB" dirty="0">
                <a:latin typeface="Arial"/>
                <a:cs typeface="Arial"/>
              </a:rPr>
              <a:t>Successful retrofitting relies on skilled professionals from various trades, each playing a crucial role in improving a building’s energy efficiency and performance</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solidFill>
                  <a:srgbClr val="008A21"/>
                </a:solidFill>
                <a:latin typeface="Arial"/>
                <a:cs typeface="Arial"/>
              </a:rPr>
              <a:t>Businesses involved: </a:t>
            </a:r>
          </a:p>
          <a:p>
            <a:r>
              <a:rPr lang="en-GB" b="0" dirty="0">
                <a:latin typeface="Arial"/>
                <a:cs typeface="Arial"/>
              </a:rPr>
              <a:t>sole traders​</a:t>
            </a:r>
          </a:p>
          <a:p>
            <a:r>
              <a:rPr lang="en-GB" b="0" dirty="0">
                <a:latin typeface="Arial"/>
                <a:cs typeface="Arial"/>
              </a:rPr>
              <a:t>partnerships​</a:t>
            </a:r>
          </a:p>
          <a:p>
            <a:r>
              <a:rPr lang="en-GB" b="0" dirty="0">
                <a:latin typeface="Arial"/>
                <a:cs typeface="Arial"/>
              </a:rPr>
              <a:t>private businesses​</a:t>
            </a:r>
          </a:p>
          <a:p>
            <a:r>
              <a:rPr lang="en-GB" b="0" dirty="0">
                <a:latin typeface="Arial"/>
                <a:cs typeface="Arial"/>
              </a:rPr>
              <a:t>public limited companies</a:t>
            </a:r>
          </a:p>
        </p:txBody>
      </p:sp>
      <p:sp>
        <p:nvSpPr>
          <p:cNvPr id="5" name="Content Placeholder 2">
            <a:extLst>
              <a:ext uri="{FF2B5EF4-FFF2-40B4-BE49-F238E27FC236}">
                <a16:creationId xmlns:a16="http://schemas.microsoft.com/office/drawing/2014/main" id="{55F47698-5A19-EC67-FFBC-C2848D2B4CB9}"/>
              </a:ext>
            </a:extLst>
          </p:cNvPr>
          <p:cNvSpPr txBox="1">
            <a:spLocks/>
          </p:cNvSpPr>
          <p:nvPr/>
        </p:nvSpPr>
        <p:spPr>
          <a:xfrm>
            <a:off x="5960689" y="2815261"/>
            <a:ext cx="10515600" cy="7439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008A21"/>
                </a:solidFill>
                <a:latin typeface="Arial"/>
                <a:cs typeface="Arial"/>
              </a:rPr>
              <a:t>Key retrofit installers: ​</a:t>
            </a:r>
          </a:p>
        </p:txBody>
      </p:sp>
      <p:sp>
        <p:nvSpPr>
          <p:cNvPr id="6" name="TextBox 5">
            <a:extLst>
              <a:ext uri="{FF2B5EF4-FFF2-40B4-BE49-F238E27FC236}">
                <a16:creationId xmlns:a16="http://schemas.microsoft.com/office/drawing/2014/main" id="{49A342E9-A52F-25FB-FE82-65F1683823CC}"/>
              </a:ext>
            </a:extLst>
          </p:cNvPr>
          <p:cNvSpPr txBox="1"/>
          <p:nvPr/>
        </p:nvSpPr>
        <p:spPr>
          <a:xfrm>
            <a:off x="5960689" y="3238601"/>
            <a:ext cx="6661029" cy="3318857"/>
          </a:xfrm>
          <a:prstGeom prst="rect">
            <a:avLst/>
          </a:prstGeom>
          <a:noFill/>
        </p:spPr>
        <p:txBody>
          <a:bodyPr wrap="square" numCol="1">
            <a:spAutoFit/>
          </a:bodyPr>
          <a:lstStyle/>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plumbers​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electricians​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carpenters/joiners​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plasterers​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bricklayers​</a:t>
            </a:r>
          </a:p>
          <a:p>
            <a:pPr marL="342900" indent="-342900">
              <a:spcBef>
                <a:spcPts val="1000"/>
              </a:spcBef>
              <a:buFont typeface="Arial" panose="020B0604020202020204" pitchFamily="34" charset="0"/>
              <a:buChar char="•"/>
            </a:pPr>
            <a:r>
              <a:rPr lang="en-GB" sz="2200" dirty="0">
                <a:latin typeface="Arial" panose="020B0604020202020204" pitchFamily="34" charset="0"/>
                <a:cs typeface="Arial" panose="020B0604020202020204" pitchFamily="34" charset="0"/>
              </a:rPr>
              <a:t>roofers.​</a:t>
            </a:r>
          </a:p>
          <a:p>
            <a:endParaRPr lang="en-GB" dirty="0"/>
          </a:p>
          <a:p>
            <a:r>
              <a:rPr lang="en-GB" dirty="0"/>
              <a:t>​</a:t>
            </a:r>
          </a:p>
        </p:txBody>
      </p:sp>
    </p:spTree>
    <p:extLst>
      <p:ext uri="{BB962C8B-B14F-4D97-AF65-F5344CB8AC3E}">
        <p14:creationId xmlns:p14="http://schemas.microsoft.com/office/powerpoint/2010/main" val="253384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513B07E91CDE49A2E5E98846AC1BB6" ma:contentTypeVersion="4" ma:contentTypeDescription="Create a new document." ma:contentTypeScope="" ma:versionID="e3a6bab12808fa245d044dd9fd1db1a8">
  <xsd:schema xmlns:xsd="http://www.w3.org/2001/XMLSchema" xmlns:xs="http://www.w3.org/2001/XMLSchema" xmlns:p="http://schemas.microsoft.com/office/2006/metadata/properties" xmlns:ns2="37e8a718-95e5-44e7-83b0-dcfbdae24652" targetNamespace="http://schemas.microsoft.com/office/2006/metadata/properties" ma:root="true" ma:fieldsID="4344d159dc756e61e5a6a9cdffa90f2f" ns2:_="">
    <xsd:import namespace="37e8a718-95e5-44e7-83b0-dcfbdae2465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8a718-95e5-44e7-83b0-dcfbdae246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C8539C-9CD7-4BE6-B848-37178221FD62}">
  <ds:schemaRefs>
    <ds:schemaRef ds:uri="37e8a718-95e5-44e7-83b0-dcfbdae246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CF16B26-7FFD-499B-88DB-18F56FCC0A9E}">
  <ds:schemaRefs>
    <ds:schemaRef ds:uri="http://purl.org/dc/terms/"/>
    <ds:schemaRef ds:uri="http://schemas.openxmlformats.org/package/2006/metadata/core-properties"/>
    <ds:schemaRef ds:uri="http://purl.org/dc/elements/1.1/"/>
    <ds:schemaRef ds:uri="http://www.w3.org/XML/1998/namespace"/>
    <ds:schemaRef ds:uri="http://purl.org/dc/dcmitype/"/>
    <ds:schemaRef ds:uri="37e8a718-95e5-44e7-83b0-dcfbdae24652"/>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0CB4CAA-31C2-4C49-A237-0557E6D22E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318</TotalTime>
  <Words>4258</Words>
  <Application>Microsoft Office PowerPoint</Application>
  <PresentationFormat>Widescreen</PresentationFormat>
  <Paragraphs>544</Paragraphs>
  <Slides>55</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Aptos</vt:lpstr>
      <vt:lpstr>Arial</vt:lpstr>
      <vt:lpstr>Calibri</vt:lpstr>
      <vt:lpstr>Times New Roman</vt:lpstr>
      <vt:lpstr>Office Theme</vt:lpstr>
      <vt:lpstr>PowerPoint Presentation</vt:lpstr>
      <vt:lpstr>Ground rules</vt:lpstr>
      <vt:lpstr>PowerPoint Presentation</vt:lpstr>
      <vt:lpstr>PowerPoint Presentation</vt:lpstr>
      <vt:lpstr>Defining key terms​</vt:lpstr>
      <vt:lpstr>Defining key terms (cont.)​​</vt:lpstr>
      <vt:lpstr>What is retrofit? ​</vt:lpstr>
      <vt:lpstr>Examples of retrofit​</vt:lpstr>
      <vt:lpstr>The domestic retrofit industry ​</vt:lpstr>
      <vt:lpstr>The domestic retrofit industry (cont.)​</vt:lpstr>
      <vt:lpstr>Retrofit vs. repair, refurbishment  and maintenance</vt:lpstr>
      <vt:lpstr>Retrofit vs. repair, refurbishment and maintenance (cont.)​</vt:lpstr>
      <vt:lpstr>Sustainability in domestic retrofit ​</vt:lpstr>
      <vt:lpstr>Sustainability in domestic retrofit (cont.)</vt:lpstr>
      <vt:lpstr>How much do you know?​</vt:lpstr>
      <vt:lpstr>How much do you know?​</vt:lpstr>
      <vt:lpstr>How much do you know?​</vt:lpstr>
      <vt:lpstr>PowerPoint Presentation</vt:lpstr>
      <vt:lpstr>The purpose of the PAS 2035 standard​</vt:lpstr>
      <vt:lpstr>Why was PAS 2035 introduced?​</vt:lpstr>
      <vt:lpstr>Roles and responsibilities in PAS 2035 ​</vt:lpstr>
      <vt:lpstr>Key PAS 2035 terms​</vt:lpstr>
      <vt:lpstr>Key PAS 2035 terms ​(cont.)</vt:lpstr>
      <vt:lpstr>How much do you know?​</vt:lpstr>
      <vt:lpstr>How much do you know?​</vt:lpstr>
      <vt:lpstr>How much do you know?​</vt:lpstr>
      <vt:lpstr>PowerPoint Presentation</vt:lpstr>
      <vt:lpstr>Existing UK housing stock </vt:lpstr>
      <vt:lpstr>Existing UK housing stock (cont.)</vt:lpstr>
      <vt:lpstr>Existing UK housing stock (cont.)</vt:lpstr>
      <vt:lpstr>Why is it important to assess a property before retrofitting?</vt:lpstr>
      <vt:lpstr>Why is it important to assess a property before retrofitting?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Renewable energy options in retrofit (cont.) ​</vt:lpstr>
      <vt:lpstr>PowerPoint Presentation</vt:lpstr>
      <vt:lpstr>How much do you know?​</vt:lpstr>
      <vt:lpstr>How much do you know?​</vt:lpstr>
      <vt:lpstr>How much do you know?​</vt:lpstr>
      <vt:lpstr>PowerPoint Presentation</vt:lpstr>
      <vt:lpstr>Key areas of waste management regulations</vt:lpstr>
      <vt:lpstr>Main stages in a waste management process ​</vt:lpstr>
      <vt:lpstr>Managing waste correctly and safely ​</vt:lpstr>
      <vt:lpstr>Benefits of proper waste management​</vt:lpstr>
      <vt:lpstr>Consequences of waste mismanagement ​</vt:lpstr>
      <vt:lpstr>How much do you know?​</vt:lpstr>
      <vt:lpstr>How much do you know?​</vt:lpstr>
      <vt:lpstr>How much do you know?​</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Morse</dc:creator>
  <cp:lastModifiedBy>Emily Morse</cp:lastModifiedBy>
  <cp:revision>61</cp:revision>
  <cp:lastPrinted>2023-06-23T10:58:38Z</cp:lastPrinted>
  <dcterms:created xsi:type="dcterms:W3CDTF">2023-03-07T12:23:37Z</dcterms:created>
  <dcterms:modified xsi:type="dcterms:W3CDTF">2025-04-11T07:43:44Z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0x01010058513B07E91CDE49A2E5E98846AC1BB6</vt:lpwstr>
  </property>
</Properties>
</file>