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33"/>
  </p:notesMasterIdLst>
  <p:handoutMasterIdLst>
    <p:handoutMasterId r:id="rId34"/>
  </p:handoutMasterIdLst>
  <p:sldIdLst>
    <p:sldId id="257" r:id="rId3"/>
    <p:sldId id="2403" r:id="rId4"/>
    <p:sldId id="2398" r:id="rId5"/>
    <p:sldId id="264" r:id="rId6"/>
    <p:sldId id="258" r:id="rId7"/>
    <p:sldId id="2727" r:id="rId8"/>
    <p:sldId id="268" r:id="rId9"/>
    <p:sldId id="267" r:id="rId10"/>
    <p:sldId id="269" r:id="rId11"/>
    <p:sldId id="260" r:id="rId12"/>
    <p:sldId id="2404" r:id="rId13"/>
    <p:sldId id="272" r:id="rId14"/>
    <p:sldId id="273" r:id="rId15"/>
    <p:sldId id="262" r:id="rId16"/>
    <p:sldId id="263" r:id="rId17"/>
    <p:sldId id="261" r:id="rId18"/>
    <p:sldId id="2405" r:id="rId19"/>
    <p:sldId id="275" r:id="rId20"/>
    <p:sldId id="259" r:id="rId21"/>
    <p:sldId id="276" r:id="rId22"/>
    <p:sldId id="277" r:id="rId23"/>
    <p:sldId id="278" r:id="rId24"/>
    <p:sldId id="279" r:id="rId25"/>
    <p:sldId id="2406" r:id="rId26"/>
    <p:sldId id="281" r:id="rId27"/>
    <p:sldId id="282" r:id="rId28"/>
    <p:sldId id="283" r:id="rId29"/>
    <p:sldId id="284" r:id="rId30"/>
    <p:sldId id="2407" r:id="rId31"/>
    <p:sldId id="2726" r:id="rId3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4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55825-915A-8446-94AF-AD04CFB8377E}" name="Chrissie Waldram" initials="CW" userId="S::cwaldram@highfield.co.uk::4c815916-f762-4309-97c7-79f653f1c0e7" providerId="AD"/>
  <p188:author id="{03E01C26-B4CD-C7A0-8C0C-F396F2271937}" name="Abigail Leek" initials="AL" userId="S::abigailleek@highfield.co.uk::daa35d24-4e6a-417a-9c35-b4105915d1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2D050"/>
    <a:srgbClr val="008A21"/>
    <a:srgbClr val="AC0040"/>
    <a:srgbClr val="D24A64"/>
    <a:srgbClr val="F2F2F2"/>
    <a:srgbClr val="FFFFFF"/>
    <a:srgbClr val="E31D86"/>
    <a:srgbClr val="FFE1E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C341F-C6EC-44E5-8517-7BF557B58ABF}" v="1" dt="2025-02-10T08:49:11.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8" autoAdjust="0"/>
    <p:restoredTop sz="84547" autoAdjust="0"/>
  </p:normalViewPr>
  <p:slideViewPr>
    <p:cSldViewPr snapToGrid="0" showGuides="1">
      <p:cViewPr varScale="1">
        <p:scale>
          <a:sx n="82" d="100"/>
          <a:sy n="82" d="100"/>
        </p:scale>
        <p:origin x="1020" y="90"/>
      </p:cViewPr>
      <p:guideLst>
        <p:guide orient="horz" pos="822"/>
        <p:guide pos="483"/>
      </p:guideLst>
    </p:cSldViewPr>
  </p:slideViewPr>
  <p:notesTextViewPr>
    <p:cViewPr>
      <p:scale>
        <a:sx n="1" d="1"/>
        <a:sy n="1" d="1"/>
      </p:scale>
      <p:origin x="0" y="0"/>
    </p:cViewPr>
  </p:notesTextViewPr>
  <p:sorterViewPr>
    <p:cViewPr>
      <p:scale>
        <a:sx n="100" d="100"/>
        <a:sy n="100" d="100"/>
      </p:scale>
      <p:origin x="0" y="-206"/>
    </p:cViewPr>
  </p:sorterViewPr>
  <p:notesViewPr>
    <p:cSldViewPr snapToGrid="0" showGuides="1">
      <p:cViewPr varScale="1">
        <p:scale>
          <a:sx n="59" d="100"/>
          <a:sy n="59" d="100"/>
        </p:scale>
        <p:origin x="2678"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685A45-CB55-9C04-B5D3-8FF1E03DC036}"/>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54F67BB-BD48-1624-1CAB-16A07702C423}"/>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1016D76-B25C-4104-BF77-D750FBF0026C}" type="datetimeFigureOut">
              <a:rPr lang="en-GB" smtClean="0"/>
              <a:t>11/02/2025</a:t>
            </a:fld>
            <a:endParaRPr lang="en-GB"/>
          </a:p>
        </p:txBody>
      </p:sp>
      <p:sp>
        <p:nvSpPr>
          <p:cNvPr id="4" name="Footer Placeholder 3">
            <a:extLst>
              <a:ext uri="{FF2B5EF4-FFF2-40B4-BE49-F238E27FC236}">
                <a16:creationId xmlns:a16="http://schemas.microsoft.com/office/drawing/2014/main" id="{5631A56D-0AD1-F8C8-B47E-2BEA74C03C90}"/>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EDED63-446F-1106-8EF9-7D2567627C46}"/>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41DA6425-76B0-4324-9722-0461BC16AD4B}" type="slidenum">
              <a:rPr lang="en-GB" smtClean="0"/>
              <a:t>‹#›</a:t>
            </a:fld>
            <a:endParaRPr lang="en-GB"/>
          </a:p>
        </p:txBody>
      </p:sp>
    </p:spTree>
    <p:extLst>
      <p:ext uri="{BB962C8B-B14F-4D97-AF65-F5344CB8AC3E}">
        <p14:creationId xmlns:p14="http://schemas.microsoft.com/office/powerpoint/2010/main" val="639200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A754BDC-0539-42B0-B7FD-DB5D0F545E36}" type="datetimeFigureOut">
              <a:rPr lang="en-GB" smtClean="0"/>
              <a:t>11/02/2025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11BA537-95EE-4F5E-8D82-576E9AAE8BB5}" type="slidenum">
              <a:rPr lang="en-GB" smtClean="0"/>
              <a:t>‹#›</a:t>
            </a:fld>
            <a:endParaRPr lang="en-GB"/>
          </a:p>
        </p:txBody>
      </p:sp>
    </p:spTree>
    <p:extLst>
      <p:ext uri="{BB962C8B-B14F-4D97-AF65-F5344CB8AC3E}">
        <p14:creationId xmlns:p14="http://schemas.microsoft.com/office/powerpoint/2010/main" val="158962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ltLang="en-US" sz="1300" dirty="0">
                <a:solidFill>
                  <a:schemeClr val="tx1"/>
                </a:solidFill>
                <a:latin typeface="Arial" panose="020B0604020202020204" pitchFamily="34" charset="0"/>
                <a:cs typeface="Arial" panose="020B0604020202020204" pitchFamily="34" charset="0"/>
              </a:rPr>
              <a:t>All rights reserved. No part of this product may be reproduced, stored in a retrieval system, or transmitted in any form or by any means, including electronic, photocopying, recording or other commissioner wise, without the prior permission of Highfield Products Ltd. The of any unauthorised act may result in civil or criminal actions.  </a:t>
            </a:r>
          </a:p>
          <a:p>
            <a:endParaRPr lang="en-GB" dirty="0">
              <a:solidFill>
                <a:schemeClr val="tx1"/>
              </a:solidFill>
            </a:endParaRPr>
          </a:p>
          <a:p>
            <a:pPr defTabSz="990478">
              <a:defRPr/>
            </a:pPr>
            <a:r>
              <a:rPr lang="en-GB" altLang="en-US" sz="1300" dirty="0">
                <a:solidFill>
                  <a:schemeClr val="tx1"/>
                </a:solidFill>
                <a:latin typeface="Arial" panose="020B0604020202020204" pitchFamily="34" charset="0"/>
                <a:cs typeface="Arial" panose="020B0604020202020204" pitchFamily="34" charset="0"/>
              </a:rPr>
              <a:t>The publisher of this product has made every effort to ensure the accuracy of the information contained in this product. However, neither the author, nor Highfield Products Ltd nor anyone involved in the creation of this publication accepts any responsibility for any inaccuracies or failure to implement correctly, however caused.</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1</a:t>
            </a:fld>
            <a:endParaRPr lang="en-GB"/>
          </a:p>
        </p:txBody>
      </p:sp>
    </p:spTree>
    <p:extLst>
      <p:ext uri="{BB962C8B-B14F-4D97-AF65-F5344CB8AC3E}">
        <p14:creationId xmlns:p14="http://schemas.microsoft.com/office/powerpoint/2010/main" val="53916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think of more examples. Discuss how daily actions contribute to environmental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252CE-B927-4553-A9A4-CD37D3224BA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890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discussion on how awareness leads to action. Share real-world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252CE-B927-4553-A9A4-CD37D3224BA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844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how unsustainable use depletes resources. Ask learners for ideas on using these resources more wisely.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252CE-B927-4553-A9A4-CD37D3224BA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702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these strategies support sustainability. Ask learners for local or personal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252CE-B927-4553-A9A4-CD37D3224BA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315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9E7C6-D7A0-64D1-1010-128FF98B5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7B096-954F-E1A5-38FF-E234227C2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DD331-A146-DE14-FECE-B1C2933D1E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AF7C3F-655A-6438-E865-42D5F0BC37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26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why these products harm the environment and encourage learners to think of more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9319E-539D-40D9-8060-31E6902807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089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sustainable products reduce waste and pollution. Encourage learners to share examples they use.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9319E-539D-40D9-8060-31E6902807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9548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why using sustainable products benefits individuals, businesses and the planet.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9319E-539D-40D9-8060-31E6902807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46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why these actions are harmful and how small changes can make a big difference.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9319E-539D-40D9-8060-31E6902807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6720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learners to reflect on their daily habits and how they can adopt more sustainable actions.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9319E-539D-40D9-8060-31E6902807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52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0E476-8FDA-3B88-6BE1-AA680D8FB0F6}"/>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4B9B5DC-A31D-58D0-825E-F1956936419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695AB7E-1D25-C0C6-C4A4-61C7F128A3D7}"/>
              </a:ext>
            </a:extLst>
          </p:cNvPr>
          <p:cNvSpPr>
            <a:spLocks noGrp="1"/>
          </p:cNvSpPr>
          <p:nvPr>
            <p:ph type="body" idx="1"/>
          </p:nvPr>
        </p:nvSpPr>
        <p:spPr>
          <a:ln/>
        </p:spPr>
        <p:txBody>
          <a:bodyPr/>
          <a:lstStyle/>
          <a:p>
            <a:pPr>
              <a:defRPr/>
            </a:pPr>
            <a:endParaRPr lang="en-US" altLang="en-US" dirty="0"/>
          </a:p>
        </p:txBody>
      </p:sp>
    </p:spTree>
    <p:extLst>
      <p:ext uri="{BB962C8B-B14F-4D97-AF65-F5344CB8AC3E}">
        <p14:creationId xmlns:p14="http://schemas.microsoft.com/office/powerpoint/2010/main" val="3556044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why small everyday actions contribute to long-term environmental sustainability.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9319E-539D-40D9-8060-31E6902807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13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7B63F-AEAA-FBE5-7579-65B65516B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32487-C6A6-419F-5F6D-903FCDA10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DFDDB-97B1-A7E7-0D3F-F122A322553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B3EF08-BF5C-A46F-1733-F69F68CAA3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076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businesses can minimise their waste footprint.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C871C-B16B-4392-B731-2E6C2FAEC4F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86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how different industries contribute to environmental challenges.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C871C-B16B-4392-B731-2E6C2FAEC4F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201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Showcase sustainable alternatives that reduce industrial impact.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C871C-B16B-4392-B731-2E6C2FAEC4F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1797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discussion on why businesses may struggle to adopt sustainability.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C871C-B16B-4392-B731-2E6C2FAEC4F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718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012AB-0FB7-1394-3283-08D2561A3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D5CE9-9874-BF63-3BA6-AB91EB9CD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B4F62-5530-DC6E-FE73-81A17DEE864B}"/>
              </a:ext>
            </a:extLst>
          </p:cNvPr>
          <p:cNvSpPr>
            <a:spLocks noGrp="1"/>
          </p:cNvSpPr>
          <p:nvPr>
            <p:ph type="body" idx="1"/>
          </p:nvPr>
        </p:nvSpPr>
        <p:spPr/>
        <p:txBody>
          <a:bodyPr/>
          <a:lstStyle/>
          <a:p>
            <a:r>
              <a:rPr lang="en-GB" dirty="0"/>
              <a:t>Encourage discussion on why businesses may struggle to adopt sustainability.</a:t>
            </a:r>
          </a:p>
        </p:txBody>
      </p:sp>
      <p:sp>
        <p:nvSpPr>
          <p:cNvPr id="4" name="Slide Number Placeholder 3">
            <a:extLst>
              <a:ext uri="{FF2B5EF4-FFF2-40B4-BE49-F238E27FC236}">
                <a16:creationId xmlns:a16="http://schemas.microsoft.com/office/drawing/2014/main" id="{10BC489A-16D9-CE00-14B7-D96B70BFC6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C871C-B16B-4392-B731-2E6C2FAEC4F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7832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B3E6-CF37-65DB-F37A-6AB86AC6D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01CAF-CEFA-AC80-1EFF-833CB1845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AE1F5-A71B-986A-92C4-4EC169B892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89AF4B-D683-E9BE-A406-86694B5BD60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2E636D-FFBC-4E43-AD87-AB0619E95754}"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Arial" pitchFamily="34" charset="0"/>
            </a:endParaRPr>
          </a:p>
        </p:txBody>
      </p:sp>
    </p:spTree>
    <p:extLst>
      <p:ext uri="{BB962C8B-B14F-4D97-AF65-F5344CB8AC3E}">
        <p14:creationId xmlns:p14="http://schemas.microsoft.com/office/powerpoint/2010/main" val="375239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3</a:t>
            </a:fld>
            <a:endParaRPr lang="en-GB"/>
          </a:p>
        </p:txBody>
      </p:sp>
    </p:spTree>
    <p:extLst>
      <p:ext uri="{BB962C8B-B14F-4D97-AF65-F5344CB8AC3E}">
        <p14:creationId xmlns:p14="http://schemas.microsoft.com/office/powerpoint/2010/main" val="4252988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4</a:t>
            </a:fld>
            <a:endParaRPr lang="en-GB"/>
          </a:p>
        </p:txBody>
      </p:sp>
    </p:spTree>
    <p:extLst>
      <p:ext uri="{BB962C8B-B14F-4D97-AF65-F5344CB8AC3E}">
        <p14:creationId xmlns:p14="http://schemas.microsoft.com/office/powerpoint/2010/main" val="176261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Go through each term, providing examples where relevant. Engage learners by asking them to think of real-world examples.</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508C8-0469-1D17-49F0-FE6C549FC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ACBD7-356E-E5C1-E53C-106BE3DC6CE5}"/>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2330044-AEC9-A37B-3CC9-C4077D9B6318}"/>
              </a:ext>
            </a:extLst>
          </p:cNvPr>
          <p:cNvSpPr>
            <a:spLocks noGrp="1"/>
          </p:cNvSpPr>
          <p:nvPr>
            <p:ph type="body" sz="quarter" idx="3"/>
          </p:nvPr>
        </p:nvSpPr>
        <p:spPr/>
        <p:txBody>
          <a:bodyPr/>
          <a:lstStyle/>
          <a:p>
            <a:r>
              <a:rPr dirty="0"/>
              <a:t>Go through each term, providing examples where relevant. Engage learners by asking them to think of real-world examples.</a:t>
            </a:r>
          </a:p>
        </p:txBody>
      </p:sp>
      <p:sp>
        <p:nvSpPr>
          <p:cNvPr id="4" name="Slide Number Placeholder 3">
            <a:extLst>
              <a:ext uri="{FF2B5EF4-FFF2-40B4-BE49-F238E27FC236}">
                <a16:creationId xmlns:a16="http://schemas.microsoft.com/office/drawing/2014/main" id="{33D9C483-3BD1-00AB-6200-F058AE95431C}"/>
              </a:ext>
            </a:extLst>
          </p:cNvPr>
          <p:cNvSpPr>
            <a:spLocks noGrp="1"/>
          </p:cNvSpPr>
          <p:nvPr>
            <p:ph type="sldNum" sz="quarter" idx="5"/>
          </p:nvPr>
        </p:nvSpPr>
        <p:spPr/>
      </p:sp>
    </p:spTree>
    <p:extLst>
      <p:ext uri="{BB962C8B-B14F-4D97-AF65-F5344CB8AC3E}">
        <p14:creationId xmlns:p14="http://schemas.microsoft.com/office/powerpoint/2010/main" val="150008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BA537-95EE-4F5E-8D82-576E9AAE8BB5}" type="slidenum">
              <a:rPr lang="en-GB" smtClean="0"/>
              <a:t>7</a:t>
            </a:fld>
            <a:endParaRPr lang="en-GB"/>
          </a:p>
        </p:txBody>
      </p:sp>
    </p:spTree>
    <p:extLst>
      <p:ext uri="{BB962C8B-B14F-4D97-AF65-F5344CB8AC3E}">
        <p14:creationId xmlns:p14="http://schemas.microsoft.com/office/powerpoint/2010/main" val="321427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Explain the importance of each natural resource and discuss the consequences of unsustainable practices.</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32678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39B8D-740D-3E5C-1E76-09BA9DEC8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B348A-9BD0-F56D-F793-A6B6C29BC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F8FDD-5FFF-EE71-12F8-7086D22449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D67CA8-AB46-80AF-536E-A3F048B8B7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62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6EBB-FBDF-0EA4-321F-631DE0781E71}"/>
              </a:ext>
            </a:extLst>
          </p:cNvPr>
          <p:cNvSpPr>
            <a:spLocks noGrp="1"/>
          </p:cNvSpPr>
          <p:nvPr>
            <p:ph type="title"/>
          </p:nvPr>
        </p:nvSpPr>
        <p:spPr/>
        <p:txBody>
          <a:bodyPr/>
          <a:lstStyle>
            <a:lvl1pPr algn="l">
              <a:defRPr b="1">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2372ECE-94A2-52A1-E8C5-47597F2A92DA}"/>
              </a:ext>
            </a:extLst>
          </p:cNvPr>
          <p:cNvSpPr>
            <a:spLocks noGrp="1"/>
          </p:cNvSpPr>
          <p:nvPr>
            <p:ph idx="1"/>
          </p:nvPr>
        </p:nvSpPr>
        <p:spPr/>
        <p:txBody>
          <a:bodyPr>
            <a:normAutofit/>
          </a:bodyPr>
          <a:lstStyle>
            <a:lvl1pPr>
              <a:defRPr sz="22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Slide Number Placeholder 6">
            <a:extLst>
              <a:ext uri="{FF2B5EF4-FFF2-40B4-BE49-F238E27FC236}">
                <a16:creationId xmlns:a16="http://schemas.microsoft.com/office/drawing/2014/main" id="{C75A66ED-7CCE-F556-F9E0-D9D80E320431}"/>
              </a:ext>
            </a:extLst>
          </p:cNvPr>
          <p:cNvSpPr>
            <a:spLocks noGrp="1"/>
          </p:cNvSpPr>
          <p:nvPr>
            <p:ph type="sldNum" sz="quarter" idx="10"/>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519286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11/02/2025</a:t>
            </a:fld>
            <a:endParaRPr lang="en-GB"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782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11/02/2025</a:t>
            </a:fld>
            <a:endParaRPr lang="en-GB"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01956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11/02/2025</a:t>
            </a:fld>
            <a:endParaRPr lang="en-GB"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51954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11/02/2025</a:t>
            </a:fld>
            <a:endParaRPr lang="en-GB"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8660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87793-B409-15AF-B40D-8C6741A584DE}"/>
              </a:ext>
            </a:extLst>
          </p:cNvPr>
          <p:cNvSpPr>
            <a:spLocks noGrp="1"/>
          </p:cNvSpPr>
          <p:nvPr>
            <p:ph type="dt" sz="half" idx="10"/>
          </p:nvPr>
        </p:nvSpPr>
        <p:spPr>
          <a:xfrm>
            <a:off x="838200" y="6356350"/>
            <a:ext cx="2743200" cy="365125"/>
          </a:xfrm>
          <a:prstGeom prst="rect">
            <a:avLst/>
          </a:prstGeom>
        </p:spPr>
        <p:txBody>
          <a:bodyPr/>
          <a:lstStyle/>
          <a:p>
            <a:fld id="{126895CF-B689-436A-8742-DB10F2424E70}" type="datetimeFigureOut">
              <a:rPr lang="en-GB" smtClean="0"/>
              <a:t>11/02/2025</a:t>
            </a:fld>
            <a:endParaRPr lang="en-GB"/>
          </a:p>
        </p:txBody>
      </p:sp>
      <p:sp>
        <p:nvSpPr>
          <p:cNvPr id="3" name="Footer Placeholder 2">
            <a:extLst>
              <a:ext uri="{FF2B5EF4-FFF2-40B4-BE49-F238E27FC236}">
                <a16:creationId xmlns:a16="http://schemas.microsoft.com/office/drawing/2014/main" id="{C370DBFF-D5DB-044D-1529-B306E87C1B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6AC7005-15F3-3717-2797-25DC6328F03B}"/>
              </a:ext>
            </a:extLst>
          </p:cNvPr>
          <p:cNvSpPr>
            <a:spLocks noGrp="1"/>
          </p:cNvSpPr>
          <p:nvPr>
            <p:ph type="sldNum" sz="quarter" idx="12"/>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26314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11/02/2025</a:t>
            </a:fld>
            <a:endParaRPr lang="en-GB"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5576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79776" y="0"/>
            <a:ext cx="7776864" cy="908720"/>
          </a:xfrm>
          <a:prstGeom prst="rect">
            <a:avLst/>
          </a:prstGeom>
        </p:spPr>
        <p:txBody>
          <a:bodyPr anchor="ctr"/>
          <a:lstStyle>
            <a:lvl1pPr algn="r">
              <a:defRPr sz="3200" b="1" spc="-15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175787" y="1600201"/>
            <a:ext cx="7680853" cy="4525963"/>
          </a:xfrm>
          <a:prstGeom prst="rect">
            <a:avLst/>
          </a:prstGeom>
        </p:spPr>
        <p:txBody>
          <a:bodyPr/>
          <a:lstStyle>
            <a:lvl1pPr marL="342900" indent="-342900">
              <a:buClr>
                <a:srgbClr val="6CB33F"/>
              </a:buClr>
              <a:buFont typeface="Arial" panose="020B0604020202020204" pitchFamily="34" charset="0"/>
              <a:buChar char="●"/>
              <a:defRPr sz="2000" b="1">
                <a:latin typeface="Arial" panose="020B0604020202020204" pitchFamily="34" charset="0"/>
                <a:cs typeface="Arial" panose="020B0604020202020204" pitchFamily="34" charset="0"/>
              </a:defRPr>
            </a:lvl1pPr>
            <a:lvl2pPr>
              <a:buClr>
                <a:srgbClr val="6CB33F"/>
              </a:buClr>
              <a:defRPr sz="2000" b="1">
                <a:latin typeface="Arial" panose="020B0604020202020204" pitchFamily="34" charset="0"/>
                <a:cs typeface="Arial" panose="020B0604020202020204" pitchFamily="34" charset="0"/>
              </a:defRPr>
            </a:lvl2pPr>
            <a:lvl3pPr>
              <a:buClr>
                <a:srgbClr val="6CB33F"/>
              </a:buClr>
              <a:defRPr sz="2000" b="1">
                <a:latin typeface="Arial" panose="020B0604020202020204" pitchFamily="34" charset="0"/>
                <a:cs typeface="Arial" panose="020B0604020202020204" pitchFamily="34" charset="0"/>
              </a:defRPr>
            </a:lvl3pPr>
            <a:lvl4pPr>
              <a:buClr>
                <a:srgbClr val="6CB33F"/>
              </a:buClr>
              <a:defRPr sz="2000" b="1">
                <a:latin typeface="Arial" panose="020B0604020202020204" pitchFamily="34" charset="0"/>
                <a:cs typeface="Arial" panose="020B0604020202020204" pitchFamily="34" charset="0"/>
              </a:defRPr>
            </a:lvl4pPr>
            <a:lvl5pPr>
              <a:buClr>
                <a:srgbClr val="6CB33F"/>
              </a:buClr>
              <a:defRPr sz="2000" b="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683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11/02/2025</a:t>
            </a:fld>
            <a:endParaRPr lang="en-GB"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796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11/02/2025</a:t>
            </a:fld>
            <a:endParaRPr lang="en-GB"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493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11/02/2025</a:t>
            </a:fld>
            <a:endParaRPr lang="en-GB"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0767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79776" y="-25650"/>
            <a:ext cx="7776864" cy="934370"/>
          </a:xfrm>
          <a:prstGeom prst="rect">
            <a:avLst/>
          </a:prstGeom>
        </p:spPr>
        <p:txBody>
          <a:bodyPr anchor="ctr"/>
          <a:lstStyle>
            <a:lvl1pPr algn="r">
              <a:defRPr sz="32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01322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358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 Target="../slides/slide8.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sv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9DFA5-4ED3-DA1F-CB50-0CC71C5F4781}"/>
              </a:ext>
            </a:extLst>
          </p:cNvPr>
          <p:cNvSpPr>
            <a:spLocks noGrp="1"/>
          </p:cNvSpPr>
          <p:nvPr>
            <p:ph type="title"/>
          </p:nvPr>
        </p:nvSpPr>
        <p:spPr>
          <a:xfrm>
            <a:off x="838200" y="365126"/>
            <a:ext cx="10515600" cy="92298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AB7A71E-8FEC-F216-90C0-FFB19796E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60A7754-CEC5-6206-A78C-B8B1CDE5B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B1920-A896-41DC-AF3A-2CE65C1F9E82}" type="slidenum">
              <a:rPr lang="en-GB" smtClean="0"/>
              <a:t>‹#›</a:t>
            </a:fld>
            <a:endParaRPr lang="en-GB"/>
          </a:p>
        </p:txBody>
      </p:sp>
      <p:sp>
        <p:nvSpPr>
          <p:cNvPr id="7" name="Rectangle 6">
            <a:extLst>
              <a:ext uri="{FF2B5EF4-FFF2-40B4-BE49-F238E27FC236}">
                <a16:creationId xmlns:a16="http://schemas.microsoft.com/office/drawing/2014/main" id="{12A5901A-EFC5-3957-82C2-6F3B9A08A073}"/>
              </a:ext>
            </a:extLst>
          </p:cNvPr>
          <p:cNvSpPr/>
          <p:nvPr userDrawn="1"/>
        </p:nvSpPr>
        <p:spPr>
          <a:xfrm>
            <a:off x="-177579" y="6145214"/>
            <a:ext cx="12547158" cy="9311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70BE6008-EDE3-1C44-6A43-8EBC47F9978C}"/>
              </a:ext>
            </a:extLst>
          </p:cNvPr>
          <p:cNvGrpSpPr/>
          <p:nvPr userDrawn="1"/>
        </p:nvGrpSpPr>
        <p:grpSpPr>
          <a:xfrm>
            <a:off x="5658939" y="6358776"/>
            <a:ext cx="866897" cy="260126"/>
            <a:chOff x="5658939" y="6358776"/>
            <a:chExt cx="866897" cy="260126"/>
          </a:xfrm>
          <a:solidFill>
            <a:srgbClr val="000000"/>
          </a:solidFill>
        </p:grpSpPr>
        <p:grpSp>
          <p:nvGrpSpPr>
            <p:cNvPr id="9" name="Group 8">
              <a:extLst>
                <a:ext uri="{FF2B5EF4-FFF2-40B4-BE49-F238E27FC236}">
                  <a16:creationId xmlns:a16="http://schemas.microsoft.com/office/drawing/2014/main" id="{640986BB-F065-53A6-34C3-99C6A5805352}"/>
                </a:ext>
              </a:extLst>
            </p:cNvPr>
            <p:cNvGrpSpPr/>
            <p:nvPr/>
          </p:nvGrpSpPr>
          <p:grpSpPr>
            <a:xfrm>
              <a:off x="5658939" y="6358776"/>
              <a:ext cx="866897" cy="260126"/>
              <a:chOff x="5931983" y="6394283"/>
              <a:chExt cx="1094170" cy="328323"/>
            </a:xfrm>
            <a:grpFill/>
          </p:grpSpPr>
          <p:grpSp>
            <p:nvGrpSpPr>
              <p:cNvPr id="11" name="Group 10">
                <a:extLst>
                  <a:ext uri="{FF2B5EF4-FFF2-40B4-BE49-F238E27FC236}">
                    <a16:creationId xmlns:a16="http://schemas.microsoft.com/office/drawing/2014/main" id="{2FFBF5A1-D659-9432-B8EB-EAEA7388A872}"/>
                  </a:ext>
                </a:extLst>
              </p:cNvPr>
              <p:cNvGrpSpPr/>
              <p:nvPr userDrawn="1"/>
            </p:nvGrpSpPr>
            <p:grpSpPr>
              <a:xfrm>
                <a:off x="5931983" y="6394283"/>
                <a:ext cx="708613" cy="327192"/>
                <a:chOff x="10889257" y="6367102"/>
                <a:chExt cx="708613" cy="327192"/>
              </a:xfrm>
              <a:grpFill/>
            </p:grpSpPr>
            <p:sp>
              <p:nvSpPr>
                <p:cNvPr id="14" name="Rounded Rectangle 38">
                  <a:extLst>
                    <a:ext uri="{FF2B5EF4-FFF2-40B4-BE49-F238E27FC236}">
                      <a16:creationId xmlns:a16="http://schemas.microsoft.com/office/drawing/2014/main" id="{267D587B-FC85-0B6A-0585-DE806D2D945D}"/>
                    </a:ext>
                  </a:extLst>
                </p:cNvPr>
                <p:cNvSpPr/>
                <p:nvPr userDrawn="1"/>
              </p:nvSpPr>
              <p:spPr>
                <a:xfrm>
                  <a:off x="10889257"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18" descr="End with solid fill">
                  <a:extLst>
                    <a:ext uri="{FF2B5EF4-FFF2-40B4-BE49-F238E27FC236}">
                      <a16:creationId xmlns:a16="http://schemas.microsoft.com/office/drawing/2014/main" id="{433D16ED-BDAE-400E-96EF-718EE56804C7}"/>
                    </a:ext>
                  </a:extLst>
                </p:cNvPr>
                <p:cNvSpPr/>
                <p:nvPr/>
              </p:nvSpPr>
              <p:spPr>
                <a:xfrm rot="10800000">
                  <a:off x="10977575" y="6422980"/>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dirty="0"/>
                </a:p>
              </p:txBody>
            </p:sp>
            <p:sp>
              <p:nvSpPr>
                <p:cNvPr id="16" name="Rounded Rectangle 40">
                  <a:extLst>
                    <a:ext uri="{FF2B5EF4-FFF2-40B4-BE49-F238E27FC236}">
                      <a16:creationId xmlns:a16="http://schemas.microsoft.com/office/drawing/2014/main" id="{F7450E2B-D218-FCBE-843C-25A43426E157}"/>
                    </a:ext>
                  </a:extLst>
                </p:cNvPr>
                <p:cNvSpPr/>
                <p:nvPr userDrawn="1"/>
              </p:nvSpPr>
              <p:spPr>
                <a:xfrm>
                  <a:off x="11270678"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ounded Rectangle 34">
                <a:extLst>
                  <a:ext uri="{FF2B5EF4-FFF2-40B4-BE49-F238E27FC236}">
                    <a16:creationId xmlns:a16="http://schemas.microsoft.com/office/drawing/2014/main" id="{BB801513-3BEB-280F-E4EE-D0388D8361AF}"/>
                  </a:ext>
                </a:extLst>
              </p:cNvPr>
              <p:cNvSpPr/>
              <p:nvPr userDrawn="1"/>
            </p:nvSpPr>
            <p:spPr>
              <a:xfrm rot="10800000">
                <a:off x="6698961" y="6395414"/>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Graphic 18" descr="End with solid fill">
                <a:extLst>
                  <a:ext uri="{FF2B5EF4-FFF2-40B4-BE49-F238E27FC236}">
                    <a16:creationId xmlns:a16="http://schemas.microsoft.com/office/drawing/2014/main" id="{95384A4D-C6A6-746E-549E-A04F9F10CC92}"/>
                  </a:ext>
                </a:extLst>
              </p:cNvPr>
              <p:cNvSpPr/>
              <p:nvPr userDrawn="1"/>
            </p:nvSpPr>
            <p:spPr>
              <a:xfrm>
                <a:off x="6811991" y="6451292"/>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dirty="0"/>
              </a:p>
            </p:txBody>
          </p:sp>
        </p:grpSp>
        <p:pic>
          <p:nvPicPr>
            <p:cNvPr id="10" name="Graphic 9" descr="Home with solid fill">
              <a:hlinkClick r:id="" action="ppaction://noaction"/>
              <a:extLst>
                <a:ext uri="{FF2B5EF4-FFF2-40B4-BE49-F238E27FC236}">
                  <a16:creationId xmlns:a16="http://schemas.microsoft.com/office/drawing/2014/main" id="{EB29C7B1-2E8E-A922-B547-565AB3721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8666" y="6360596"/>
              <a:ext cx="239965" cy="239966"/>
            </a:xfrm>
            <a:prstGeom prst="rect">
              <a:avLst/>
            </a:prstGeom>
          </p:spPr>
        </p:pic>
      </p:grpSp>
      <p:sp>
        <p:nvSpPr>
          <p:cNvPr id="17" name="Slide Number Placeholder 5">
            <a:extLst>
              <a:ext uri="{FF2B5EF4-FFF2-40B4-BE49-F238E27FC236}">
                <a16:creationId xmlns:a16="http://schemas.microsoft.com/office/drawing/2014/main" id="{BFB6BFB5-0AA3-03CD-B51C-3FF4D778CC04}"/>
              </a:ext>
            </a:extLst>
          </p:cNvPr>
          <p:cNvSpPr txBox="1">
            <a:spLocks/>
          </p:cNvSpPr>
          <p:nvPr userDrawn="1"/>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a:t>
            </a:fld>
            <a:endParaRPr lang="en-GB" sz="1600"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56B5448-0AAA-4B27-E4BD-97CC780C916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00819" y="6201743"/>
            <a:ext cx="4002762" cy="403083"/>
          </a:xfrm>
          <a:prstGeom prst="rect">
            <a:avLst/>
          </a:prstGeom>
        </p:spPr>
      </p:pic>
    </p:spTree>
    <p:extLst>
      <p:ext uri="{BB962C8B-B14F-4D97-AF65-F5344CB8AC3E}">
        <p14:creationId xmlns:p14="http://schemas.microsoft.com/office/powerpoint/2010/main" val="4103206794"/>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4E4E38-9626-0683-73B1-3470759B3B48}"/>
              </a:ext>
            </a:extLst>
          </p:cNvPr>
          <p:cNvSpPr/>
          <p:nvPr userDrawn="1"/>
        </p:nvSpPr>
        <p:spPr>
          <a:xfrm>
            <a:off x="-137822" y="6152414"/>
            <a:ext cx="12547159" cy="931187"/>
          </a:xfrm>
          <a:prstGeom prst="rect">
            <a:avLst/>
          </a:prstGeom>
          <a:solidFill>
            <a:srgbClr val="81C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 name="Slide Number Placeholder 5">
            <a:extLst>
              <a:ext uri="{FF2B5EF4-FFF2-40B4-BE49-F238E27FC236}">
                <a16:creationId xmlns:a16="http://schemas.microsoft.com/office/drawing/2014/main" id="{EDA159A2-7966-C649-F41F-C5622B41A073}"/>
              </a:ext>
            </a:extLst>
          </p:cNvPr>
          <p:cNvSpPr txBox="1">
            <a:spLocks/>
          </p:cNvSpPr>
          <p:nvPr userDrawn="1"/>
        </p:nvSpPr>
        <p:spPr>
          <a:xfrm>
            <a:off x="791959" y="634935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200" smtClean="0">
                <a:solidFill>
                  <a:schemeClr val="bg1"/>
                </a:solidFill>
                <a:latin typeface="Arial" panose="020B0604020202020204" pitchFamily="34" charset="0"/>
                <a:cs typeface="Arial" panose="020B0604020202020204" pitchFamily="34" charset="0"/>
              </a:rPr>
              <a:pPr/>
              <a:t>‹#›</a:t>
            </a:fld>
            <a:endParaRPr lang="en-GB" sz="1200" dirty="0">
              <a:solidFill>
                <a:schemeClr val="bg1"/>
              </a:solidFill>
              <a:latin typeface="Arial" panose="020B0604020202020204" pitchFamily="34" charset="0"/>
              <a:cs typeface="Arial" panose="020B0604020202020204" pitchFamily="34" charset="0"/>
            </a:endParaRPr>
          </a:p>
        </p:txBody>
      </p:sp>
      <p:sp>
        <p:nvSpPr>
          <p:cNvPr id="5" name="Rounded Rectangle 38">
            <a:hlinkClick r:id="" action="ppaction://hlinkshowjump?jump=previousslide"/>
            <a:extLst>
              <a:ext uri="{FF2B5EF4-FFF2-40B4-BE49-F238E27FC236}">
                <a16:creationId xmlns:a16="http://schemas.microsoft.com/office/drawing/2014/main" id="{6773B491-BE11-800F-F8C0-3410DB0294ED}"/>
              </a:ext>
            </a:extLst>
          </p:cNvPr>
          <p:cNvSpPr/>
          <p:nvPr userDrawn="1"/>
        </p:nvSpPr>
        <p:spPr>
          <a:xfrm>
            <a:off x="5518068" y="6358776"/>
            <a:ext cx="345640" cy="259230"/>
          </a:xfrm>
          <a:prstGeom prst="roundRect">
            <a:avLst/>
          </a:prstGeom>
          <a:solidFill>
            <a:srgbClr val="4A7C2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Graphic 18" descr="End with solid fill">
            <a:extLst>
              <a:ext uri="{FF2B5EF4-FFF2-40B4-BE49-F238E27FC236}">
                <a16:creationId xmlns:a16="http://schemas.microsoft.com/office/drawing/2014/main" id="{7E632AD7-6284-C578-989E-DBCAEC1CA1DD}"/>
              </a:ext>
            </a:extLst>
          </p:cNvPr>
          <p:cNvSpPr/>
          <p:nvPr userDrawn="1"/>
        </p:nvSpPr>
        <p:spPr>
          <a:xfrm rot="10800000">
            <a:off x="5611366" y="6403047"/>
            <a:ext cx="119887"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sz="1800" dirty="0"/>
          </a:p>
        </p:txBody>
      </p:sp>
      <p:sp>
        <p:nvSpPr>
          <p:cNvPr id="7" name="Rounded Rectangle 40">
            <a:extLst>
              <a:ext uri="{FF2B5EF4-FFF2-40B4-BE49-F238E27FC236}">
                <a16:creationId xmlns:a16="http://schemas.microsoft.com/office/drawing/2014/main" id="{194AE0C3-9945-4EED-8DBF-A232ED76AA9E}"/>
              </a:ext>
            </a:extLst>
          </p:cNvPr>
          <p:cNvSpPr/>
          <p:nvPr userDrawn="1"/>
        </p:nvSpPr>
        <p:spPr>
          <a:xfrm>
            <a:off x="5920995" y="6358776"/>
            <a:ext cx="345640" cy="259230"/>
          </a:xfrm>
          <a:prstGeom prst="roundRect">
            <a:avLst/>
          </a:prstGeom>
          <a:solidFill>
            <a:srgbClr val="4A7C2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ounded Rectangle 34">
            <a:hlinkClick r:id="" action="ppaction://hlinkshowjump?jump=nextslide"/>
            <a:extLst>
              <a:ext uri="{FF2B5EF4-FFF2-40B4-BE49-F238E27FC236}">
                <a16:creationId xmlns:a16="http://schemas.microsoft.com/office/drawing/2014/main" id="{90A008E1-C6E6-D027-546D-5FF793C87543}"/>
              </a:ext>
            </a:extLst>
          </p:cNvPr>
          <p:cNvSpPr/>
          <p:nvPr userDrawn="1"/>
        </p:nvSpPr>
        <p:spPr>
          <a:xfrm rot="10800000">
            <a:off x="6328291" y="6359672"/>
            <a:ext cx="345640" cy="259230"/>
          </a:xfrm>
          <a:prstGeom prst="roundRect">
            <a:avLst/>
          </a:prstGeom>
          <a:solidFill>
            <a:srgbClr val="4A7C2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Graphic 18" descr="End with solid fill">
            <a:extLst>
              <a:ext uri="{FF2B5EF4-FFF2-40B4-BE49-F238E27FC236}">
                <a16:creationId xmlns:a16="http://schemas.microsoft.com/office/drawing/2014/main" id="{C06B9B04-B841-B10A-2153-C8BC7F357E11}"/>
              </a:ext>
            </a:extLst>
          </p:cNvPr>
          <p:cNvSpPr/>
          <p:nvPr userDrawn="1"/>
        </p:nvSpPr>
        <p:spPr>
          <a:xfrm>
            <a:off x="6447694" y="6403943"/>
            <a:ext cx="119887"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sz="1800" dirty="0"/>
          </a:p>
        </p:txBody>
      </p:sp>
      <p:pic>
        <p:nvPicPr>
          <p:cNvPr id="10" name="Graphic 9" descr="Home with solid fill">
            <a:hlinkClick r:id="rId13" action="ppaction://hlinksldjump"/>
            <a:extLst>
              <a:ext uri="{FF2B5EF4-FFF2-40B4-BE49-F238E27FC236}">
                <a16:creationId xmlns:a16="http://schemas.microsoft.com/office/drawing/2014/main" id="{5C7100DD-3D93-8242-F7F1-0E8B29A894C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944372" y="6360596"/>
            <a:ext cx="319953" cy="239966"/>
          </a:xfrm>
          <a:prstGeom prst="rect">
            <a:avLst/>
          </a:prstGeom>
        </p:spPr>
      </p:pic>
    </p:spTree>
    <p:extLst>
      <p:ext uri="{BB962C8B-B14F-4D97-AF65-F5344CB8AC3E}">
        <p14:creationId xmlns:p14="http://schemas.microsoft.com/office/powerpoint/2010/main" val="65379884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338C85-281B-AE4A-4474-B8DB0CEA0629}"/>
              </a:ext>
            </a:extLst>
          </p:cNvPr>
          <p:cNvSpPr/>
          <p:nvPr/>
        </p:nvSpPr>
        <p:spPr>
          <a:xfrm rot="20974055">
            <a:off x="-6589992" y="201305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32B012AD-B7B8-5116-2A08-0FF494F73B01}"/>
              </a:ext>
            </a:extLst>
          </p:cNvPr>
          <p:cNvSpPr/>
          <p:nvPr/>
        </p:nvSpPr>
        <p:spPr>
          <a:xfrm rot="740510" flipH="1">
            <a:off x="-1878564" y="2879096"/>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53CB3EEA-DAD9-FBB9-24E1-62E20391FFFE}"/>
              </a:ext>
            </a:extLst>
          </p:cNvPr>
          <p:cNvSpPr/>
          <p:nvPr/>
        </p:nvSpPr>
        <p:spPr>
          <a:xfrm flipH="1">
            <a:off x="-715347" y="315488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E0684F2-B8F8-4957-1B20-AED41C684249}"/>
              </a:ext>
            </a:extLst>
          </p:cNvPr>
          <p:cNvSpPr txBox="1"/>
          <p:nvPr/>
        </p:nvSpPr>
        <p:spPr>
          <a:xfrm>
            <a:off x="-550711" y="5155021"/>
            <a:ext cx="1878564" cy="276999"/>
          </a:xfrm>
          <a:prstGeom prst="rect">
            <a:avLst/>
          </a:prstGeom>
          <a:solidFill>
            <a:schemeClr val="tx1"/>
          </a:solidFill>
          <a:ln>
            <a:noFill/>
          </a:ln>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V1 FEB 2025</a:t>
            </a:r>
          </a:p>
        </p:txBody>
      </p:sp>
      <p:grpSp>
        <p:nvGrpSpPr>
          <p:cNvPr id="7" name="Group 6">
            <a:extLst>
              <a:ext uri="{FF2B5EF4-FFF2-40B4-BE49-F238E27FC236}">
                <a16:creationId xmlns:a16="http://schemas.microsoft.com/office/drawing/2014/main" id="{F633C842-9418-2E71-FCDE-0AE909CB6D19}"/>
              </a:ext>
            </a:extLst>
          </p:cNvPr>
          <p:cNvGrpSpPr/>
          <p:nvPr/>
        </p:nvGrpSpPr>
        <p:grpSpPr>
          <a:xfrm>
            <a:off x="-1026367" y="5480268"/>
            <a:ext cx="8195806" cy="1055835"/>
            <a:chOff x="-1026367" y="5079039"/>
            <a:chExt cx="8195806" cy="1055835"/>
          </a:xfrm>
        </p:grpSpPr>
        <p:sp>
          <p:nvSpPr>
            <p:cNvPr id="13" name="Rectangle 12">
              <a:extLst>
                <a:ext uri="{FF2B5EF4-FFF2-40B4-BE49-F238E27FC236}">
                  <a16:creationId xmlns:a16="http://schemas.microsoft.com/office/drawing/2014/main" id="{05FAE4E1-02AD-0D41-7E19-52963FCCA0F4}"/>
                </a:ext>
              </a:extLst>
            </p:cNvPr>
            <p:cNvSpPr/>
            <p:nvPr/>
          </p:nvSpPr>
          <p:spPr>
            <a:xfrm>
              <a:off x="237932" y="5640190"/>
              <a:ext cx="5407574" cy="215444"/>
            </a:xfrm>
            <a:prstGeom prst="rect">
              <a:avLst/>
            </a:prstGeom>
          </p:spPr>
          <p:txBody>
            <a:bodyPr wrap="square">
              <a:spAutoFit/>
            </a:bodyPr>
            <a:lstStyle/>
            <a:p>
              <a:r>
                <a:rPr lang="en-GB" sz="800" b="1" dirty="0">
                  <a:solidFill>
                    <a:schemeClr val="bg1">
                      <a:lumMod val="65000"/>
                    </a:schemeClr>
                  </a:solidFill>
                  <a:latin typeface="Arial" panose="020B0604020202020204" pitchFamily="34" charset="0"/>
                  <a:cs typeface="Arial" panose="020B0604020202020204" pitchFamily="34" charset="0"/>
                </a:rPr>
                <a:t>A global leader for qualifications, assessment, digital solutions, innovative products and customer service</a:t>
              </a:r>
              <a:endParaRPr lang="en-US" sz="800" b="1" dirty="0">
                <a:solidFill>
                  <a:schemeClr val="bg1">
                    <a:lumMod val="6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8DCF0FF-73C4-F1D5-CD54-A88E999B3DF2}"/>
                </a:ext>
              </a:extLst>
            </p:cNvPr>
            <p:cNvGrpSpPr/>
            <p:nvPr/>
          </p:nvGrpSpPr>
          <p:grpSpPr>
            <a:xfrm>
              <a:off x="-1026367" y="5079039"/>
              <a:ext cx="8195806" cy="1055835"/>
              <a:chOff x="-1026367" y="5079039"/>
              <a:chExt cx="8195806" cy="1055835"/>
            </a:xfrm>
          </p:grpSpPr>
          <p:sp>
            <p:nvSpPr>
              <p:cNvPr id="11" name="Rectangle 10">
                <a:extLst>
                  <a:ext uri="{FF2B5EF4-FFF2-40B4-BE49-F238E27FC236}">
                    <a16:creationId xmlns:a16="http://schemas.microsoft.com/office/drawing/2014/main" id="{551FB002-667C-B4F9-38BE-D12FAE28E36E}"/>
                  </a:ext>
                </a:extLst>
              </p:cNvPr>
              <p:cNvSpPr>
                <a:spLocks noChangeArrowheads="1"/>
              </p:cNvSpPr>
              <p:nvPr/>
            </p:nvSpPr>
            <p:spPr bwMode="auto">
              <a:xfrm>
                <a:off x="228601" y="5387139"/>
                <a:ext cx="381642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50000"/>
                  </a:spcBef>
                  <a:spcAft>
                    <a:spcPct val="0"/>
                  </a:spcAft>
                </a:pPr>
                <a:r>
                  <a:rPr lang="en-GB" sz="1200" b="1" dirty="0">
                    <a:solidFill>
                      <a:schemeClr val="bg1"/>
                    </a:solidFill>
                    <a:latin typeface="Arial" panose="020B0604020202020204" pitchFamily="34" charset="0"/>
                    <a:cs typeface="Arial" panose="020B0604020202020204" pitchFamily="34" charset="0"/>
                  </a:rPr>
                  <a:t>© 2025 Highfield Products Limited</a:t>
                </a:r>
              </a:p>
            </p:txBody>
          </p:sp>
          <p:sp>
            <p:nvSpPr>
              <p:cNvPr id="12" name="Rectangle 11">
                <a:extLst>
                  <a:ext uri="{FF2B5EF4-FFF2-40B4-BE49-F238E27FC236}">
                    <a16:creationId xmlns:a16="http://schemas.microsoft.com/office/drawing/2014/main" id="{13C93AD5-C68D-692D-1167-B3FC75FA71B1}"/>
                  </a:ext>
                </a:extLst>
              </p:cNvPr>
              <p:cNvSpPr>
                <a:spLocks noChangeArrowheads="1"/>
              </p:cNvSpPr>
              <p:nvPr/>
            </p:nvSpPr>
            <p:spPr bwMode="auto">
              <a:xfrm>
                <a:off x="237932" y="5795678"/>
                <a:ext cx="693150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0"/>
                  </a:spcBef>
                  <a:spcAft>
                    <a:spcPct val="0"/>
                  </a:spcAft>
                </a:pPr>
                <a:r>
                  <a:rPr lang="en-GB" sz="800" b="0" dirty="0">
                    <a:solidFill>
                      <a:schemeClr val="bg1">
                        <a:lumMod val="65000"/>
                      </a:schemeClr>
                    </a:solidFill>
                    <a:latin typeface="Arial" panose="020B0604020202020204" pitchFamily="34" charset="0"/>
                    <a:cs typeface="Arial" panose="020B0604020202020204" pitchFamily="34" charset="0"/>
                  </a:rPr>
                  <a:t>Highfield Place Shaw Wood Business Park, Shaw Wood Way, Wheatley Hills Doncaster, DN2 5TB</a:t>
                </a:r>
              </a:p>
              <a:p>
                <a:pPr>
                  <a:defRPr/>
                </a:pPr>
                <a:r>
                  <a:rPr lang="en-GB" altLang="en-US" sz="800" b="0" dirty="0">
                    <a:solidFill>
                      <a:schemeClr val="bg1">
                        <a:lumMod val="65000"/>
                      </a:schemeClr>
                    </a:solidFill>
                    <a:latin typeface="Arial" panose="020B0604020202020204" pitchFamily="34" charset="0"/>
                    <a:cs typeface="Arial" panose="020B0604020202020204" pitchFamily="34" charset="0"/>
                  </a:rPr>
                  <a:t>01302 363277   |   www.highfieldqualifications.com</a:t>
                </a:r>
              </a:p>
            </p:txBody>
          </p:sp>
          <p:sp>
            <p:nvSpPr>
              <p:cNvPr id="18" name="Rectangle 17">
                <a:extLst>
                  <a:ext uri="{FF2B5EF4-FFF2-40B4-BE49-F238E27FC236}">
                    <a16:creationId xmlns:a16="http://schemas.microsoft.com/office/drawing/2014/main" id="{66D695CC-D612-5E4D-DBA9-45AEC97D8DEB}"/>
                  </a:ext>
                </a:extLst>
              </p:cNvPr>
              <p:cNvSpPr>
                <a:spLocks noChangeArrowheads="1"/>
              </p:cNvSpPr>
              <p:nvPr/>
            </p:nvSpPr>
            <p:spPr bwMode="auto">
              <a:xfrm>
                <a:off x="-1026367" y="5079039"/>
                <a:ext cx="2904931" cy="259852"/>
              </a:xfrm>
              <a:prstGeom prst="rect">
                <a:avLst/>
              </a:prstGeom>
              <a:solidFill>
                <a:schemeClr val="bg1"/>
              </a:solidFill>
              <a:ln>
                <a:noFill/>
              </a:ln>
            </p:spPr>
            <p:txBody>
              <a:bodyPr wrap="square" lIns="92075" tIns="46038" rIns="92075" bIns="46038">
                <a:spAutoFit/>
              </a:bodyPr>
              <a:lstStyle/>
              <a:p>
                <a:pPr eaLnBrk="0" fontAlgn="base" hangingPunct="0">
                  <a:spcBef>
                    <a:spcPct val="50000"/>
                  </a:spcBef>
                  <a:spcAft>
                    <a:spcPct val="0"/>
                  </a:spcAft>
                </a:pPr>
                <a:r>
                  <a:rPr lang="en-GB" sz="1100" b="1" dirty="0">
                    <a:latin typeface="Arial" panose="020B0604020202020204" pitchFamily="34" charset="0"/>
                    <a:cs typeface="Arial" panose="020B0604020202020204" pitchFamily="34" charset="0"/>
                  </a:rPr>
                  <a:t>                                 All rights reserved</a:t>
                </a:r>
              </a:p>
            </p:txBody>
          </p:sp>
        </p:grpSp>
      </p:grpSp>
      <p:pic>
        <p:nvPicPr>
          <p:cNvPr id="32" name="Picture 31">
            <a:extLst>
              <a:ext uri="{FF2B5EF4-FFF2-40B4-BE49-F238E27FC236}">
                <a16:creationId xmlns:a16="http://schemas.microsoft.com/office/drawing/2014/main" id="{5F0F83C3-241A-4BC8-7FFF-81EAD4AA1C42}"/>
              </a:ext>
            </a:extLst>
          </p:cNvPr>
          <p:cNvPicPr>
            <a:picLocks noChangeAspect="1"/>
          </p:cNvPicPr>
          <p:nvPr/>
        </p:nvPicPr>
        <p:blipFill>
          <a:blip r:embed="rId3">
            <a:extLst>
              <a:ext uri="{28A0092B-C50C-407E-A947-70E740481C1C}">
                <a14:useLocalDpi xmlns:a14="http://schemas.microsoft.com/office/drawing/2010/main" val="0"/>
              </a:ext>
            </a:extLst>
          </a:blip>
          <a:srcRect l="20210" t="-16451" r="13386" b="16451"/>
          <a:stretch/>
        </p:blipFill>
        <p:spPr>
          <a:xfrm>
            <a:off x="6072591" y="-1863061"/>
            <a:ext cx="6662056" cy="6682924"/>
          </a:xfrm>
          <a:prstGeom prst="flowChartConnector">
            <a:avLst/>
          </a:prstGeom>
          <a:ln w="127000">
            <a:solidFill>
              <a:schemeClr val="bg1"/>
            </a:solidFill>
          </a:ln>
        </p:spPr>
      </p:pic>
      <p:sp>
        <p:nvSpPr>
          <p:cNvPr id="36" name="TextBox 35">
            <a:extLst>
              <a:ext uri="{FF2B5EF4-FFF2-40B4-BE49-F238E27FC236}">
                <a16:creationId xmlns:a16="http://schemas.microsoft.com/office/drawing/2014/main" id="{19998558-87BF-E811-90D4-FE28B9975DBE}"/>
              </a:ext>
            </a:extLst>
          </p:cNvPr>
          <p:cNvSpPr txBox="1"/>
          <p:nvPr/>
        </p:nvSpPr>
        <p:spPr>
          <a:xfrm>
            <a:off x="554874" y="504641"/>
            <a:ext cx="8130072" cy="2759730"/>
          </a:xfrm>
          <a:prstGeom prst="rect">
            <a:avLst/>
          </a:prstGeom>
          <a:noFill/>
        </p:spPr>
        <p:txBody>
          <a:bodyPr wrap="square">
            <a:spAutoFit/>
          </a:bodyPr>
          <a:lstStyle/>
          <a:p>
            <a:pPr>
              <a:lnSpc>
                <a:spcPts val="5200"/>
              </a:lnSpc>
            </a:pPr>
            <a:r>
              <a:rPr lang="en-GB" sz="4800" b="1" dirty="0">
                <a:solidFill>
                  <a:srgbClr val="008A21"/>
                </a:solidFill>
                <a:latin typeface="Arial" panose="020B0604020202020204" pitchFamily="34" charset="0"/>
                <a:cs typeface="Arial" panose="020B0604020202020204" pitchFamily="34" charset="0"/>
              </a:rPr>
              <a:t>Level 1 Award in Environmental </a:t>
            </a:r>
            <a:br>
              <a:rPr lang="en-GB" sz="4800" b="1" dirty="0">
                <a:solidFill>
                  <a:srgbClr val="008A21"/>
                </a:solidFill>
                <a:latin typeface="Arial" panose="020B0604020202020204" pitchFamily="34" charset="0"/>
                <a:cs typeface="Arial" panose="020B0604020202020204" pitchFamily="34" charset="0"/>
              </a:rPr>
            </a:br>
            <a:r>
              <a:rPr lang="en-GB" sz="4800" b="1" dirty="0">
                <a:solidFill>
                  <a:srgbClr val="008A21"/>
                </a:solidFill>
                <a:latin typeface="Arial" panose="020B0604020202020204" pitchFamily="34" charset="0"/>
                <a:cs typeface="Arial" panose="020B0604020202020204" pitchFamily="34" charset="0"/>
              </a:rPr>
              <a:t>Sustainability </a:t>
            </a:r>
          </a:p>
          <a:p>
            <a:pPr>
              <a:lnSpc>
                <a:spcPts val="5200"/>
              </a:lnSpc>
            </a:pPr>
            <a:r>
              <a:rPr lang="en-GB" sz="4800" b="1" dirty="0">
                <a:solidFill>
                  <a:srgbClr val="008A21"/>
                </a:solidFill>
                <a:latin typeface="Arial" panose="020B0604020202020204" pitchFamily="34" charset="0"/>
                <a:cs typeface="Arial" panose="020B0604020202020204" pitchFamily="34" charset="0"/>
              </a:rPr>
              <a:t>Awareness (RQF)</a:t>
            </a:r>
          </a:p>
        </p:txBody>
      </p:sp>
      <p:pic>
        <p:nvPicPr>
          <p:cNvPr id="5" name="Picture 4" descr="A white text on a black background&#10;&#10;Description automatically generated">
            <a:extLst>
              <a:ext uri="{FF2B5EF4-FFF2-40B4-BE49-F238E27FC236}">
                <a16:creationId xmlns:a16="http://schemas.microsoft.com/office/drawing/2014/main" id="{B9E58EA6-FB9A-7BD9-9E3D-16868E9E6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741" y="4736615"/>
            <a:ext cx="3520543" cy="1850903"/>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E94390AE-69A9-81B2-81B3-17D33EAE49F8}"/>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250248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3587E20-BDD0-5B91-CCF1-D5B41CEE8379}"/>
              </a:ext>
            </a:extLst>
          </p:cNvPr>
          <p:cNvSpPr/>
          <p:nvPr/>
        </p:nvSpPr>
        <p:spPr>
          <a:xfrm>
            <a:off x="-944566" y="3350795"/>
            <a:ext cx="13564997" cy="2418940"/>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dirty="0"/>
              <a:t>Importance of </a:t>
            </a:r>
            <a:r>
              <a:rPr lang="en-GB" dirty="0"/>
              <a:t>natural</a:t>
            </a:r>
            <a:r>
              <a:rPr dirty="0"/>
              <a:t> </a:t>
            </a:r>
            <a:r>
              <a:rPr lang="en-GB" dirty="0"/>
              <a:t>resources</a:t>
            </a:r>
            <a:endParaRPr dirty="0"/>
          </a:p>
        </p:txBody>
      </p:sp>
      <p:sp>
        <p:nvSpPr>
          <p:cNvPr id="3" name="Content Placeholder 2"/>
          <p:cNvSpPr>
            <a:spLocks noGrp="1"/>
          </p:cNvSpPr>
          <p:nvPr>
            <p:ph idx="1"/>
          </p:nvPr>
        </p:nvSpPr>
        <p:spPr>
          <a:xfrm>
            <a:off x="947956" y="1549532"/>
            <a:ext cx="10855354" cy="4578627"/>
          </a:xfrm>
        </p:spPr>
        <p:txBody>
          <a:bodyPr numCol="2">
            <a:normAutofit/>
          </a:bodyPr>
          <a:lstStyle/>
          <a:p>
            <a:pPr marL="0" indent="0">
              <a:buNone/>
            </a:pPr>
            <a:r>
              <a:rPr lang="en-GB" sz="2400" b="1" dirty="0">
                <a:solidFill>
                  <a:srgbClr val="008A21"/>
                </a:solidFill>
              </a:rPr>
              <a:t>Why natural resources matter?</a:t>
            </a:r>
            <a:endParaRPr lang="en-GB" sz="2400" dirty="0">
              <a:solidFill>
                <a:srgbClr val="008A21"/>
              </a:solidFill>
            </a:endParaRPr>
          </a:p>
          <a:p>
            <a:pPr marL="0" indent="0">
              <a:buNone/>
            </a:pPr>
            <a:r>
              <a:rPr lang="en-GB" b="0" dirty="0"/>
              <a:t>They are essential for life and economic development and provide food, energy </a:t>
            </a:r>
            <a:br>
              <a:rPr lang="en-GB" b="0" dirty="0"/>
            </a:br>
            <a:r>
              <a:rPr lang="en-GB" b="0" dirty="0"/>
              <a:t>and materials</a:t>
            </a:r>
          </a:p>
          <a:p>
            <a:pPr marL="0" indent="0">
              <a:buNone/>
            </a:pPr>
            <a:endParaRPr lang="en-GB" b="1" dirty="0"/>
          </a:p>
          <a:p>
            <a:pPr marL="0" indent="0">
              <a:buNone/>
            </a:pPr>
            <a:r>
              <a:rPr lang="en-GB" b="1" dirty="0">
                <a:solidFill>
                  <a:schemeClr val="bg1"/>
                </a:solidFill>
              </a:rPr>
              <a:t>Key examples:</a:t>
            </a:r>
            <a:endParaRPr lang="en-GB" dirty="0">
              <a:solidFill>
                <a:schemeClr val="bg1"/>
              </a:solidFill>
            </a:endParaRPr>
          </a:p>
          <a:p>
            <a:pPr>
              <a:buFont typeface="Arial" panose="020B0604020202020204" pitchFamily="34" charset="0"/>
              <a:buChar char="•"/>
            </a:pPr>
            <a:r>
              <a:rPr lang="en-GB" b="1" dirty="0">
                <a:solidFill>
                  <a:schemeClr val="bg1"/>
                </a:solidFill>
              </a:rPr>
              <a:t>trees</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produce oxygen, absorb CO₂</a:t>
            </a:r>
          </a:p>
          <a:p>
            <a:pPr>
              <a:buFont typeface="Arial" panose="020B0604020202020204" pitchFamily="34" charset="0"/>
              <a:buChar char="•"/>
            </a:pPr>
            <a:r>
              <a:rPr lang="en-GB" b="1" dirty="0">
                <a:solidFill>
                  <a:schemeClr val="bg1"/>
                </a:solidFill>
              </a:rPr>
              <a:t>water</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vital for ecosystems and life</a:t>
            </a:r>
          </a:p>
          <a:p>
            <a:pPr>
              <a:buFont typeface="Arial" panose="020B0604020202020204" pitchFamily="34" charset="0"/>
              <a:buChar char="•"/>
            </a:pPr>
            <a:r>
              <a:rPr lang="en-GB" b="1" dirty="0">
                <a:solidFill>
                  <a:schemeClr val="bg1"/>
                </a:solidFill>
              </a:rPr>
              <a:t>sunlight</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powers renewable energy</a:t>
            </a:r>
          </a:p>
          <a:p>
            <a:pPr>
              <a:buFont typeface="Arial" panose="020B0604020202020204" pitchFamily="34" charset="0"/>
              <a:buChar char="•"/>
            </a:pPr>
            <a:r>
              <a:rPr lang="en-GB" dirty="0">
                <a:solidFill>
                  <a:schemeClr val="bg1"/>
                </a:solidFill>
              </a:rPr>
              <a:t>wind </a:t>
            </a:r>
            <a:r>
              <a:rPr lang="en-GB" b="0" dirty="0">
                <a:solidFill>
                  <a:schemeClr val="bg1"/>
                </a:solidFill>
              </a:rPr>
              <a:t>–</a:t>
            </a:r>
            <a:r>
              <a:rPr lang="en-GB" dirty="0">
                <a:solidFill>
                  <a:schemeClr val="bg1"/>
                </a:solidFill>
              </a:rPr>
              <a:t> </a:t>
            </a:r>
            <a:r>
              <a:rPr lang="en-GB" b="0" dirty="0">
                <a:solidFill>
                  <a:schemeClr val="bg1"/>
                </a:solidFill>
              </a:rPr>
              <a:t>creates sustainable energy.</a:t>
            </a:r>
          </a:p>
          <a:p>
            <a:pPr marL="0" indent="0">
              <a:buNone/>
            </a:pPr>
            <a:endParaRPr lang="en-GB" b="1" dirty="0"/>
          </a:p>
          <a:p>
            <a:pPr marL="0" indent="0">
              <a:buNone/>
            </a:pPr>
            <a:r>
              <a:rPr lang="en-GB" sz="2400" b="1" dirty="0">
                <a:solidFill>
                  <a:srgbClr val="008A21"/>
                </a:solidFill>
              </a:rPr>
              <a:t>Sustainability challenges</a:t>
            </a:r>
            <a:endParaRPr lang="en-GB" sz="2400" dirty="0">
              <a:solidFill>
                <a:srgbClr val="008A21"/>
              </a:solidFill>
            </a:endParaRPr>
          </a:p>
          <a:p>
            <a:pPr marL="0" indent="0">
              <a:buNone/>
            </a:pPr>
            <a:r>
              <a:rPr lang="en-GB" b="0" dirty="0"/>
              <a:t>Overuse leads to depletion and pollution and harms ecosystems. Finite resources are running out</a:t>
            </a:r>
          </a:p>
          <a:p>
            <a:pPr marL="0" indent="0">
              <a:buNone/>
            </a:pPr>
            <a:endParaRPr dirty="0"/>
          </a:p>
        </p:txBody>
      </p:sp>
    </p:spTree>
    <p:extLst>
      <p:ext uri="{BB962C8B-B14F-4D97-AF65-F5344CB8AC3E}">
        <p14:creationId xmlns:p14="http://schemas.microsoft.com/office/powerpoint/2010/main" val="277736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AD7E-DE93-CF06-6582-2E29EED3EE3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536E7570-8A21-14B5-AD54-F9FB9790A4F8}"/>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5B5E740-F573-DC67-7E74-5C18751E03BE}"/>
              </a:ext>
            </a:extLst>
          </p:cNvPr>
          <p:cNvSpPr/>
          <p:nvPr/>
        </p:nvSpPr>
        <p:spPr>
          <a:xfrm flipH="1">
            <a:off x="-1748352" y="2914051"/>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5B27AC6-1AC5-F0B6-9BFF-9DAEC2103512}"/>
              </a:ext>
            </a:extLst>
          </p:cNvPr>
          <p:cNvSpPr txBox="1"/>
          <p:nvPr/>
        </p:nvSpPr>
        <p:spPr>
          <a:xfrm>
            <a:off x="570529" y="1587800"/>
            <a:ext cx="869930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 the importance of environmental sustainability awareness</a:t>
            </a:r>
          </a:p>
        </p:txBody>
      </p:sp>
      <p:sp>
        <p:nvSpPr>
          <p:cNvPr id="28" name="Rectangle: Rounded Corners 27">
            <a:extLst>
              <a:ext uri="{FF2B5EF4-FFF2-40B4-BE49-F238E27FC236}">
                <a16:creationId xmlns:a16="http://schemas.microsoft.com/office/drawing/2014/main" id="{5D8A6C0B-9741-A04A-F461-7A032E41E755}"/>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Module 2</a:t>
            </a:r>
          </a:p>
        </p:txBody>
      </p:sp>
      <p:grpSp>
        <p:nvGrpSpPr>
          <p:cNvPr id="2" name="Group 1">
            <a:extLst>
              <a:ext uri="{FF2B5EF4-FFF2-40B4-BE49-F238E27FC236}">
                <a16:creationId xmlns:a16="http://schemas.microsoft.com/office/drawing/2014/main" id="{2700DBC3-3C2C-54A3-3158-AE244D6FA080}"/>
              </a:ext>
            </a:extLst>
          </p:cNvPr>
          <p:cNvGrpSpPr/>
          <p:nvPr/>
        </p:nvGrpSpPr>
        <p:grpSpPr>
          <a:xfrm>
            <a:off x="5658939" y="6358776"/>
            <a:ext cx="866897" cy="260126"/>
            <a:chOff x="5658939" y="6358776"/>
            <a:chExt cx="866897" cy="260126"/>
          </a:xfrm>
          <a:solidFill>
            <a:schemeClr val="tx1"/>
          </a:solidFill>
        </p:grpSpPr>
        <p:grpSp>
          <p:nvGrpSpPr>
            <p:cNvPr id="3" name="Group 2">
              <a:extLst>
                <a:ext uri="{FF2B5EF4-FFF2-40B4-BE49-F238E27FC236}">
                  <a16:creationId xmlns:a16="http://schemas.microsoft.com/office/drawing/2014/main" id="{1C741461-248A-6D38-9EF9-ABEA7EF7C00F}"/>
                </a:ext>
              </a:extLst>
            </p:cNvPr>
            <p:cNvGrpSpPr/>
            <p:nvPr/>
          </p:nvGrpSpPr>
          <p:grpSpPr>
            <a:xfrm>
              <a:off x="5658939" y="6358776"/>
              <a:ext cx="866897" cy="260126"/>
              <a:chOff x="5931983" y="6394283"/>
              <a:chExt cx="1094170" cy="328323"/>
            </a:xfrm>
            <a:grpFill/>
          </p:grpSpPr>
          <p:grpSp>
            <p:nvGrpSpPr>
              <p:cNvPr id="14" name="Group 13">
                <a:extLst>
                  <a:ext uri="{FF2B5EF4-FFF2-40B4-BE49-F238E27FC236}">
                    <a16:creationId xmlns:a16="http://schemas.microsoft.com/office/drawing/2014/main" id="{A6E20205-87A7-A6AE-FD0A-7D20FAEDD93E}"/>
                  </a:ext>
                </a:extLst>
              </p:cNvPr>
              <p:cNvGrpSpPr/>
              <p:nvPr userDrawn="1"/>
            </p:nvGrpSpPr>
            <p:grpSpPr>
              <a:xfrm>
                <a:off x="5931983" y="6394283"/>
                <a:ext cx="708613" cy="327192"/>
                <a:chOff x="10889257" y="6367102"/>
                <a:chExt cx="708613" cy="327192"/>
              </a:xfrm>
              <a:grpFill/>
            </p:grpSpPr>
            <p:sp>
              <p:nvSpPr>
                <p:cNvPr id="17" name="Rounded Rectangle 38">
                  <a:extLst>
                    <a:ext uri="{FF2B5EF4-FFF2-40B4-BE49-F238E27FC236}">
                      <a16:creationId xmlns:a16="http://schemas.microsoft.com/office/drawing/2014/main" id="{D0261138-B1CA-B90A-1B7D-C9B5C5768017}"/>
                    </a:ext>
                  </a:extLst>
                </p:cNvPr>
                <p:cNvSpPr/>
                <p:nvPr userDrawn="1"/>
              </p:nvSpPr>
              <p:spPr>
                <a:xfrm>
                  <a:off x="10889257"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Graphic 18" descr="End with solid fill">
                  <a:extLst>
                    <a:ext uri="{FF2B5EF4-FFF2-40B4-BE49-F238E27FC236}">
                      <a16:creationId xmlns:a16="http://schemas.microsoft.com/office/drawing/2014/main" id="{441962C0-5BE6-2E4D-94D7-DFC95DC74019}"/>
                    </a:ext>
                  </a:extLst>
                </p:cNvPr>
                <p:cNvSpPr/>
                <p:nvPr/>
              </p:nvSpPr>
              <p:spPr>
                <a:xfrm rot="10800000">
                  <a:off x="10977575" y="6422980"/>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ounded Rectangle 40">
                  <a:extLst>
                    <a:ext uri="{FF2B5EF4-FFF2-40B4-BE49-F238E27FC236}">
                      <a16:creationId xmlns:a16="http://schemas.microsoft.com/office/drawing/2014/main" id="{602410CE-7906-6B83-63E6-F5860C283BC2}"/>
                    </a:ext>
                  </a:extLst>
                </p:cNvPr>
                <p:cNvSpPr/>
                <p:nvPr userDrawn="1"/>
              </p:nvSpPr>
              <p:spPr>
                <a:xfrm>
                  <a:off x="11270678"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Rounded Rectangle 34">
                <a:extLst>
                  <a:ext uri="{FF2B5EF4-FFF2-40B4-BE49-F238E27FC236}">
                    <a16:creationId xmlns:a16="http://schemas.microsoft.com/office/drawing/2014/main" id="{4BFA5A66-A55D-DD66-F3A0-A117306E4328}"/>
                  </a:ext>
                </a:extLst>
              </p:cNvPr>
              <p:cNvSpPr/>
              <p:nvPr userDrawn="1"/>
            </p:nvSpPr>
            <p:spPr>
              <a:xfrm rot="10800000">
                <a:off x="6698961" y="6395414"/>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Graphic 18" descr="End with solid fill">
                <a:extLst>
                  <a:ext uri="{FF2B5EF4-FFF2-40B4-BE49-F238E27FC236}">
                    <a16:creationId xmlns:a16="http://schemas.microsoft.com/office/drawing/2014/main" id="{6FECB232-8F18-1157-B1D7-63E4D3620976}"/>
                  </a:ext>
                </a:extLst>
              </p:cNvPr>
              <p:cNvSpPr/>
              <p:nvPr userDrawn="1"/>
            </p:nvSpPr>
            <p:spPr>
              <a:xfrm>
                <a:off x="6811991" y="6451292"/>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Graphic 3" descr="Home with solid fill">
              <a:hlinkClick r:id="" action="ppaction://noaction"/>
              <a:extLst>
                <a:ext uri="{FF2B5EF4-FFF2-40B4-BE49-F238E27FC236}">
                  <a16:creationId xmlns:a16="http://schemas.microsoft.com/office/drawing/2014/main" id="{10BACF9E-C41F-92C2-F33F-05B5CE913E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8666" y="6360596"/>
              <a:ext cx="239965" cy="239966"/>
            </a:xfrm>
            <a:prstGeom prst="rect">
              <a:avLst/>
            </a:prstGeom>
          </p:spPr>
        </p:pic>
      </p:grpSp>
      <p:sp>
        <p:nvSpPr>
          <p:cNvPr id="21" name="Slide Number Placeholder 5">
            <a:extLst>
              <a:ext uri="{FF2B5EF4-FFF2-40B4-BE49-F238E27FC236}">
                <a16:creationId xmlns:a16="http://schemas.microsoft.com/office/drawing/2014/main" id="{B0A7B58D-EBBD-75FB-2CFE-9CCE443FF1F5}"/>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Graphic 4" descr="Tree With Roots with solid fill">
            <a:extLst>
              <a:ext uri="{FF2B5EF4-FFF2-40B4-BE49-F238E27FC236}">
                <a16:creationId xmlns:a16="http://schemas.microsoft.com/office/drawing/2014/main" id="{FC28B906-43C6-FE31-CBB0-0B791DA1D31D}"/>
              </a:ext>
            </a:extLst>
          </p:cNvPr>
          <p:cNvPicPr>
            <a:picLocks noChangeAspect="1"/>
          </p:cNvPicPr>
          <p:nvPr/>
        </p:nvPicPr>
        <p:blipFill>
          <a:blip r:embed="rId5">
            <a:extLst>
              <a:ext uri="{96DAC541-7B7A-43D3-8B79-37D633B846F1}">
                <asvg:svgBlip xmlns:asvg="http://schemas.microsoft.com/office/drawing/2016/SVG/main" r:embed="rId6"/>
              </a:ext>
            </a:extLst>
          </a:blip>
          <a:srcRect b="9963"/>
          <a:stretch/>
        </p:blipFill>
        <p:spPr>
          <a:xfrm>
            <a:off x="7662155" y="3727370"/>
            <a:ext cx="4529845" cy="4078504"/>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FA21F2E6-2893-1E01-D90D-8AACEBE3E4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spTree>
    <p:extLst>
      <p:ext uri="{BB962C8B-B14F-4D97-AF65-F5344CB8AC3E}">
        <p14:creationId xmlns:p14="http://schemas.microsoft.com/office/powerpoint/2010/main" val="322787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349809-7B85-9605-58CB-A630D39DE337}"/>
              </a:ext>
            </a:extLst>
          </p:cNvPr>
          <p:cNvSpPr/>
          <p:nvPr/>
        </p:nvSpPr>
        <p:spPr>
          <a:xfrm>
            <a:off x="-981512" y="1816523"/>
            <a:ext cx="13564997" cy="1040235"/>
          </a:xfrm>
          <a:prstGeom prst="roundRect">
            <a:avLst>
              <a:gd name="adj" fmla="val 1395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1941AC-DEE5-9F59-5E65-9AB8080DD117}"/>
              </a:ext>
            </a:extLst>
          </p:cNvPr>
          <p:cNvSpPr>
            <a:spLocks noGrp="1"/>
          </p:cNvSpPr>
          <p:nvPr>
            <p:ph type="title"/>
          </p:nvPr>
        </p:nvSpPr>
        <p:spPr>
          <a:xfrm>
            <a:off x="838198" y="365125"/>
            <a:ext cx="10515601" cy="1325563"/>
          </a:xfrm>
        </p:spPr>
        <p:txBody>
          <a:bodyPr/>
          <a:lstStyle/>
          <a:p>
            <a:r>
              <a:rPr lang="en-GB" dirty="0"/>
              <a:t>Human activity impacting the environment</a:t>
            </a:r>
          </a:p>
        </p:txBody>
      </p:sp>
      <p:sp>
        <p:nvSpPr>
          <p:cNvPr id="3" name="Content Placeholder 2">
            <a:extLst>
              <a:ext uri="{FF2B5EF4-FFF2-40B4-BE49-F238E27FC236}">
                <a16:creationId xmlns:a16="http://schemas.microsoft.com/office/drawing/2014/main" id="{5BC41A46-7861-2695-A282-659AA4E9F4E7}"/>
              </a:ext>
            </a:extLst>
          </p:cNvPr>
          <p:cNvSpPr>
            <a:spLocks noGrp="1"/>
          </p:cNvSpPr>
          <p:nvPr>
            <p:ph idx="1"/>
          </p:nvPr>
        </p:nvSpPr>
        <p:spPr>
          <a:xfrm>
            <a:off x="838200" y="1690688"/>
            <a:ext cx="10515600" cy="4351338"/>
          </a:xfrm>
        </p:spPr>
        <p:txBody>
          <a:bodyPr>
            <a:normAutofit/>
          </a:bodyPr>
          <a:lstStyle/>
          <a:p>
            <a:pPr marL="0" indent="0">
              <a:buNone/>
            </a:pPr>
            <a:endParaRPr lang="en-GB" dirty="0"/>
          </a:p>
          <a:p>
            <a:pPr marL="0" indent="0">
              <a:buNone/>
            </a:pPr>
            <a:r>
              <a:rPr lang="en-GB" sz="3200" dirty="0"/>
              <a:t>Our daily activities affect the environment</a:t>
            </a:r>
          </a:p>
          <a:p>
            <a:pPr marL="0" indent="0">
              <a:buNone/>
            </a:pPr>
            <a:endParaRPr lang="en-GB" dirty="0"/>
          </a:p>
          <a:p>
            <a:pPr marL="0" indent="0">
              <a:buNone/>
            </a:pPr>
            <a:r>
              <a:rPr lang="en-GB" b="0" dirty="0"/>
              <a:t>Travel, production and waste disposal contribute to pollution, climate change and resource depletion.</a:t>
            </a:r>
          </a:p>
          <a:p>
            <a:pPr marL="0" indent="0">
              <a:buNone/>
            </a:pPr>
            <a:endParaRPr lang="en-GB" dirty="0"/>
          </a:p>
        </p:txBody>
      </p:sp>
    </p:spTree>
    <p:extLst>
      <p:ext uri="{BB962C8B-B14F-4D97-AF65-F5344CB8AC3E}">
        <p14:creationId xmlns:p14="http://schemas.microsoft.com/office/powerpoint/2010/main" val="2159860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536C-23B2-BAB0-66A8-1A038441BB0B}"/>
              </a:ext>
            </a:extLst>
          </p:cNvPr>
          <p:cNvSpPr>
            <a:spLocks noGrp="1"/>
          </p:cNvSpPr>
          <p:nvPr>
            <p:ph type="title"/>
          </p:nvPr>
        </p:nvSpPr>
        <p:spPr>
          <a:xfrm>
            <a:off x="838200" y="365126"/>
            <a:ext cx="11069320" cy="922986"/>
          </a:xfrm>
        </p:spPr>
        <p:txBody>
          <a:bodyPr>
            <a:normAutofit fontScale="90000"/>
          </a:bodyPr>
          <a:lstStyle/>
          <a:p>
            <a:r>
              <a:rPr lang="en-GB" dirty="0"/>
              <a:t>Human activity impacting the environment (cont.)</a:t>
            </a:r>
          </a:p>
        </p:txBody>
      </p:sp>
      <p:sp>
        <p:nvSpPr>
          <p:cNvPr id="3" name="Content Placeholder 2">
            <a:extLst>
              <a:ext uri="{FF2B5EF4-FFF2-40B4-BE49-F238E27FC236}">
                <a16:creationId xmlns:a16="http://schemas.microsoft.com/office/drawing/2014/main" id="{0BE00B61-A6F9-ABF1-EDC8-3B7A32DDE1EB}"/>
              </a:ext>
            </a:extLst>
          </p:cNvPr>
          <p:cNvSpPr>
            <a:spLocks noGrp="1"/>
          </p:cNvSpPr>
          <p:nvPr>
            <p:ph idx="1"/>
          </p:nvPr>
        </p:nvSpPr>
        <p:spPr>
          <a:xfrm>
            <a:off x="838200" y="1825625"/>
            <a:ext cx="10886574" cy="4351338"/>
          </a:xfrm>
        </p:spPr>
        <p:txBody>
          <a:bodyPr>
            <a:normAutofit/>
          </a:bodyPr>
          <a:lstStyle/>
          <a:p>
            <a:pPr marL="0" indent="0">
              <a:buNone/>
            </a:pPr>
            <a:r>
              <a:rPr lang="en-GB" sz="2400" b="1" dirty="0">
                <a:solidFill>
                  <a:srgbClr val="008A21"/>
                </a:solidFill>
              </a:rPr>
              <a:t>Key environmental impacts:</a:t>
            </a:r>
          </a:p>
          <a:p>
            <a:r>
              <a:rPr lang="en-GB" b="1" dirty="0"/>
              <a:t>transport </a:t>
            </a:r>
            <a:r>
              <a:rPr lang="en-GB" b="0" dirty="0"/>
              <a:t>–</a:t>
            </a:r>
            <a:r>
              <a:rPr lang="en-GB" dirty="0"/>
              <a:t> </a:t>
            </a:r>
            <a:r>
              <a:rPr lang="en-GB" b="0" dirty="0"/>
              <a:t>car emissions release nitrogen oxides, carbon monoxide and carbon dioxide, contributing to air pollution and climate change</a:t>
            </a:r>
          </a:p>
          <a:p>
            <a:r>
              <a:rPr lang="en-GB" b="1" dirty="0"/>
              <a:t>manufacturing</a:t>
            </a:r>
            <a:r>
              <a:rPr lang="en-GB" dirty="0"/>
              <a:t> </a:t>
            </a:r>
            <a:r>
              <a:rPr lang="en-GB" b="0" dirty="0"/>
              <a:t>–</a:t>
            </a:r>
            <a:r>
              <a:rPr lang="en-GB" dirty="0"/>
              <a:t> </a:t>
            </a:r>
            <a:r>
              <a:rPr lang="en-GB" b="0" dirty="0"/>
              <a:t>industrial processes release carbon dioxide, methane and other pollutants</a:t>
            </a:r>
          </a:p>
          <a:p>
            <a:r>
              <a:rPr lang="en-GB" b="1" dirty="0"/>
              <a:t>deforestation</a:t>
            </a:r>
            <a:r>
              <a:rPr lang="en-GB" dirty="0"/>
              <a:t> </a:t>
            </a:r>
            <a:r>
              <a:rPr lang="en-GB" b="0" dirty="0"/>
              <a:t>–</a:t>
            </a:r>
            <a:r>
              <a:rPr lang="en-GB" dirty="0"/>
              <a:t> </a:t>
            </a:r>
            <a:r>
              <a:rPr lang="en-GB" b="0" dirty="0"/>
              <a:t>cutting down trees reduces carbon dioxide absorption, increasing atmospheric carbon</a:t>
            </a:r>
          </a:p>
          <a:p>
            <a:r>
              <a:rPr lang="en-GB" b="1" dirty="0"/>
              <a:t>plastic pollution </a:t>
            </a:r>
            <a:r>
              <a:rPr lang="en-GB" b="0" dirty="0"/>
              <a:t>–</a:t>
            </a:r>
            <a:r>
              <a:rPr lang="en-GB" dirty="0"/>
              <a:t> </a:t>
            </a:r>
            <a:r>
              <a:rPr lang="en-GB" b="0" dirty="0"/>
              <a:t>plastic waste enters oceans, harms marine life and disrupts ecosystems.</a:t>
            </a:r>
          </a:p>
          <a:p>
            <a:endParaRPr lang="en-GB"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A2AFC7B-E558-460D-02DB-CC24FE71174A}"/>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089128" y="-863600"/>
            <a:ext cx="8041032" cy="7924800"/>
          </a:xfrm>
          <a:prstGeom prst="rect">
            <a:avLst/>
          </a:prstGeom>
        </p:spPr>
      </p:pic>
    </p:spTree>
    <p:extLst>
      <p:ext uri="{BB962C8B-B14F-4D97-AF65-F5344CB8AC3E}">
        <p14:creationId xmlns:p14="http://schemas.microsoft.com/office/powerpoint/2010/main" val="184421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69135B8-A695-52F8-AEA3-6E939F4C94F1}"/>
              </a:ext>
            </a:extLst>
          </p:cNvPr>
          <p:cNvSpPr/>
          <p:nvPr/>
        </p:nvSpPr>
        <p:spPr>
          <a:xfrm>
            <a:off x="-981512" y="1487805"/>
            <a:ext cx="13564997" cy="1812942"/>
          </a:xfrm>
          <a:prstGeom prst="roundRect">
            <a:avLst>
              <a:gd name="adj" fmla="val 1395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D46BA6F-1ECE-FADE-EDB9-0596684B5B0B}"/>
              </a:ext>
            </a:extLst>
          </p:cNvPr>
          <p:cNvSpPr>
            <a:spLocks noGrp="1"/>
          </p:cNvSpPr>
          <p:nvPr>
            <p:ph type="title"/>
          </p:nvPr>
        </p:nvSpPr>
        <p:spPr/>
        <p:txBody>
          <a:bodyPr/>
          <a:lstStyle/>
          <a:p>
            <a:r>
              <a:rPr lang="en-GB" dirty="0"/>
              <a:t>Why awareness is important</a:t>
            </a:r>
          </a:p>
        </p:txBody>
      </p:sp>
      <p:sp>
        <p:nvSpPr>
          <p:cNvPr id="3" name="Content Placeholder 2">
            <a:extLst>
              <a:ext uri="{FF2B5EF4-FFF2-40B4-BE49-F238E27FC236}">
                <a16:creationId xmlns:a16="http://schemas.microsoft.com/office/drawing/2014/main" id="{2B0D85D9-82FB-4113-D51F-EDED2BBDCD48}"/>
              </a:ext>
            </a:extLst>
          </p:cNvPr>
          <p:cNvSpPr>
            <a:spLocks noGrp="1"/>
          </p:cNvSpPr>
          <p:nvPr>
            <p:ph idx="1"/>
          </p:nvPr>
        </p:nvSpPr>
        <p:spPr>
          <a:xfrm>
            <a:off x="838200" y="1674623"/>
            <a:ext cx="10515600" cy="4351338"/>
          </a:xfrm>
        </p:spPr>
        <p:txBody>
          <a:bodyPr>
            <a:normAutofit/>
          </a:bodyPr>
          <a:lstStyle/>
          <a:p>
            <a:pPr marL="0" indent="0">
              <a:buNone/>
            </a:pPr>
            <a:r>
              <a:rPr lang="en-GB" sz="3200" dirty="0"/>
              <a:t>The environment is changing rapidly due to human activities. Many people are unaware of the long-term impact their choices have on the planet</a:t>
            </a:r>
          </a:p>
          <a:p>
            <a:pPr marL="0" indent="0">
              <a:buNone/>
            </a:pPr>
            <a:endParaRPr lang="en-GB" dirty="0"/>
          </a:p>
          <a:p>
            <a:pPr marL="0" indent="0">
              <a:buNone/>
            </a:pPr>
            <a:r>
              <a:rPr lang="en-GB" b="1" dirty="0"/>
              <a:t>Why awareness matters: </a:t>
            </a:r>
          </a:p>
          <a:p>
            <a:r>
              <a:rPr lang="en-GB" b="1" dirty="0"/>
              <a:t>informed choices </a:t>
            </a:r>
            <a:r>
              <a:rPr lang="en-GB" b="0" dirty="0"/>
              <a:t>–</a:t>
            </a:r>
            <a:r>
              <a:rPr lang="en-GB" dirty="0"/>
              <a:t> </a:t>
            </a:r>
            <a:r>
              <a:rPr lang="en-GB" b="0" dirty="0"/>
              <a:t>helps individuals reduce their environmental footprint</a:t>
            </a:r>
          </a:p>
          <a:p>
            <a:r>
              <a:rPr lang="en-GB" b="1" dirty="0"/>
              <a:t>protects ecosystems </a:t>
            </a:r>
            <a:r>
              <a:rPr lang="en-GB" b="0" dirty="0"/>
              <a:t>–</a:t>
            </a:r>
            <a:r>
              <a:rPr lang="en-GB" dirty="0"/>
              <a:t> </a:t>
            </a:r>
            <a:r>
              <a:rPr lang="en-GB" b="0" dirty="0"/>
              <a:t>reduces pollution and waste</a:t>
            </a:r>
          </a:p>
          <a:p>
            <a:r>
              <a:rPr lang="en-GB" b="1" dirty="0"/>
              <a:t>secures the future </a:t>
            </a:r>
            <a:r>
              <a:rPr lang="en-GB" b="0" dirty="0"/>
              <a:t>–</a:t>
            </a:r>
            <a:r>
              <a:rPr lang="en-GB" dirty="0"/>
              <a:t> </a:t>
            </a:r>
            <a:r>
              <a:rPr lang="en-GB" b="0" dirty="0"/>
              <a:t>ensures a sustainable world for future generations.</a:t>
            </a:r>
          </a:p>
        </p:txBody>
      </p:sp>
    </p:spTree>
    <p:extLst>
      <p:ext uri="{BB962C8B-B14F-4D97-AF65-F5344CB8AC3E}">
        <p14:creationId xmlns:p14="http://schemas.microsoft.com/office/powerpoint/2010/main" val="153758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73E9F47-B4FF-4BD6-4958-965B7A89B6D1}"/>
              </a:ext>
            </a:extLst>
          </p:cNvPr>
          <p:cNvSpPr/>
          <p:nvPr/>
        </p:nvSpPr>
        <p:spPr>
          <a:xfrm>
            <a:off x="-686499" y="2335237"/>
            <a:ext cx="13564997" cy="3038620"/>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7F68CE-287C-2220-EC01-47AEE5C62F4A}"/>
              </a:ext>
            </a:extLst>
          </p:cNvPr>
          <p:cNvSpPr>
            <a:spLocks noGrp="1"/>
          </p:cNvSpPr>
          <p:nvPr>
            <p:ph type="title"/>
          </p:nvPr>
        </p:nvSpPr>
        <p:spPr/>
        <p:txBody>
          <a:bodyPr/>
          <a:lstStyle/>
          <a:p>
            <a:r>
              <a:rPr lang="en-GB" dirty="0"/>
              <a:t>The importance of changing resource use</a:t>
            </a:r>
          </a:p>
        </p:txBody>
      </p:sp>
      <p:sp>
        <p:nvSpPr>
          <p:cNvPr id="3" name="Content Placeholder 2">
            <a:extLst>
              <a:ext uri="{FF2B5EF4-FFF2-40B4-BE49-F238E27FC236}">
                <a16:creationId xmlns:a16="http://schemas.microsoft.com/office/drawing/2014/main" id="{2D6DE712-06BD-55D3-ADFB-157C5F033247}"/>
              </a:ext>
            </a:extLst>
          </p:cNvPr>
          <p:cNvSpPr>
            <a:spLocks noGrp="1"/>
          </p:cNvSpPr>
          <p:nvPr>
            <p:ph idx="1"/>
          </p:nvPr>
        </p:nvSpPr>
        <p:spPr>
          <a:xfrm>
            <a:off x="838199" y="1699790"/>
            <a:ext cx="11124501" cy="4351338"/>
          </a:xfrm>
        </p:spPr>
        <p:txBody>
          <a:bodyPr>
            <a:normAutofit/>
          </a:bodyPr>
          <a:lstStyle/>
          <a:p>
            <a:pPr marL="0" indent="0">
              <a:buNone/>
            </a:pPr>
            <a:r>
              <a:rPr lang="en-GB" dirty="0"/>
              <a:t>Human activity is depleting essential resources, causing pollution and decline</a:t>
            </a:r>
          </a:p>
          <a:p>
            <a:pPr marL="0" indent="0">
              <a:buNone/>
            </a:pPr>
            <a:endParaRPr lang="en-GB" dirty="0"/>
          </a:p>
          <a:p>
            <a:pPr marL="0" indent="0">
              <a:buNone/>
            </a:pPr>
            <a:r>
              <a:rPr lang="en-GB" dirty="0">
                <a:solidFill>
                  <a:schemeClr val="bg1"/>
                </a:solidFill>
              </a:rPr>
              <a:t>Key resources impacted by human activity include:</a:t>
            </a:r>
          </a:p>
          <a:p>
            <a:r>
              <a:rPr lang="en-GB" b="1" dirty="0">
                <a:solidFill>
                  <a:schemeClr val="bg1"/>
                </a:solidFill>
              </a:rPr>
              <a:t>petroleum/crude oil </a:t>
            </a:r>
            <a:r>
              <a:rPr lang="en-GB" b="0" dirty="0">
                <a:solidFill>
                  <a:schemeClr val="bg1"/>
                </a:solidFill>
              </a:rPr>
              <a:t>–</a:t>
            </a:r>
            <a:r>
              <a:rPr lang="en-GB" dirty="0">
                <a:solidFill>
                  <a:schemeClr val="bg1"/>
                </a:solidFill>
              </a:rPr>
              <a:t> </a:t>
            </a:r>
            <a:r>
              <a:rPr lang="en-GB" b="0" dirty="0">
                <a:solidFill>
                  <a:schemeClr val="bg1"/>
                </a:solidFill>
              </a:rPr>
              <a:t>fuels transport, industry</a:t>
            </a:r>
          </a:p>
          <a:p>
            <a:r>
              <a:rPr lang="en-GB" b="1" dirty="0">
                <a:solidFill>
                  <a:schemeClr val="bg1"/>
                </a:solidFill>
              </a:rPr>
              <a:t>metals</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used in electronics and construction</a:t>
            </a:r>
          </a:p>
          <a:p>
            <a:r>
              <a:rPr lang="en-GB" b="1" dirty="0">
                <a:solidFill>
                  <a:schemeClr val="bg1"/>
                </a:solidFill>
              </a:rPr>
              <a:t>soil </a:t>
            </a:r>
            <a:r>
              <a:rPr lang="en-GB" b="0" dirty="0">
                <a:solidFill>
                  <a:schemeClr val="bg1"/>
                </a:solidFill>
              </a:rPr>
              <a:t>–</a:t>
            </a:r>
            <a:r>
              <a:rPr lang="en-GB" dirty="0">
                <a:solidFill>
                  <a:schemeClr val="bg1"/>
                </a:solidFill>
              </a:rPr>
              <a:t> </a:t>
            </a:r>
            <a:r>
              <a:rPr lang="en-GB" b="0" dirty="0">
                <a:solidFill>
                  <a:schemeClr val="bg1"/>
                </a:solidFill>
              </a:rPr>
              <a:t>degraded by over-farming and urbanisation</a:t>
            </a:r>
          </a:p>
          <a:p>
            <a:r>
              <a:rPr lang="en-GB" b="1" dirty="0">
                <a:solidFill>
                  <a:schemeClr val="bg1"/>
                </a:solidFill>
              </a:rPr>
              <a:t>sand</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essential for glass and construction, but extracted unsustainably</a:t>
            </a:r>
          </a:p>
          <a:p>
            <a:r>
              <a:rPr lang="en-GB" b="1" dirty="0">
                <a:solidFill>
                  <a:schemeClr val="bg1"/>
                </a:solidFill>
              </a:rPr>
              <a:t>wind and water </a:t>
            </a:r>
            <a:r>
              <a:rPr lang="en-GB" b="0" dirty="0">
                <a:solidFill>
                  <a:schemeClr val="bg1"/>
                </a:solidFill>
              </a:rPr>
              <a:t>–</a:t>
            </a:r>
            <a:r>
              <a:rPr lang="en-GB" dirty="0">
                <a:solidFill>
                  <a:schemeClr val="bg1"/>
                </a:solidFill>
              </a:rPr>
              <a:t> </a:t>
            </a:r>
            <a:r>
              <a:rPr lang="en-GB" b="0" dirty="0">
                <a:solidFill>
                  <a:schemeClr val="bg1"/>
                </a:solidFill>
              </a:rPr>
              <a:t>used for energy, but affected by pollution and climate change.</a:t>
            </a:r>
          </a:p>
        </p:txBody>
      </p:sp>
    </p:spTree>
    <p:extLst>
      <p:ext uri="{BB962C8B-B14F-4D97-AF65-F5344CB8AC3E}">
        <p14:creationId xmlns:p14="http://schemas.microsoft.com/office/powerpoint/2010/main" val="73826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B322-0B65-91BA-2D68-02FC72CE5FD7}"/>
              </a:ext>
            </a:extLst>
          </p:cNvPr>
          <p:cNvSpPr>
            <a:spLocks noGrp="1"/>
          </p:cNvSpPr>
          <p:nvPr>
            <p:ph type="title"/>
          </p:nvPr>
        </p:nvSpPr>
        <p:spPr/>
        <p:txBody>
          <a:bodyPr/>
          <a:lstStyle/>
          <a:p>
            <a:r>
              <a:rPr lang="en-GB" dirty="0"/>
              <a:t>Green strategies for conservation</a:t>
            </a:r>
          </a:p>
        </p:txBody>
      </p:sp>
      <p:sp>
        <p:nvSpPr>
          <p:cNvPr id="4" name="Rectangle: Rounded Corners 3">
            <a:extLst>
              <a:ext uri="{FF2B5EF4-FFF2-40B4-BE49-F238E27FC236}">
                <a16:creationId xmlns:a16="http://schemas.microsoft.com/office/drawing/2014/main" id="{46C3F86B-3AE1-B5BA-3F35-1D975A12E888}"/>
              </a:ext>
            </a:extLst>
          </p:cNvPr>
          <p:cNvSpPr/>
          <p:nvPr/>
        </p:nvSpPr>
        <p:spPr>
          <a:xfrm>
            <a:off x="-981512" y="1487805"/>
            <a:ext cx="13564997" cy="1812942"/>
          </a:xfrm>
          <a:prstGeom prst="roundRect">
            <a:avLst>
              <a:gd name="adj" fmla="val 1395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8BFEA62-32E7-BA66-2787-4585BC20AA2C}"/>
              </a:ext>
            </a:extLst>
          </p:cNvPr>
          <p:cNvSpPr>
            <a:spLocks noGrp="1"/>
          </p:cNvSpPr>
          <p:nvPr>
            <p:ph idx="1"/>
          </p:nvPr>
        </p:nvSpPr>
        <p:spPr>
          <a:xfrm>
            <a:off x="838200" y="1678073"/>
            <a:ext cx="10515600" cy="4351338"/>
          </a:xfrm>
        </p:spPr>
        <p:txBody>
          <a:bodyPr>
            <a:normAutofit/>
          </a:bodyPr>
          <a:lstStyle/>
          <a:p>
            <a:pPr marL="0" indent="0">
              <a:buNone/>
            </a:pPr>
            <a:r>
              <a:rPr lang="en-GB" sz="3200" dirty="0"/>
              <a:t>Protecting the environment requires action. Simple, everyday choices can help reduce waste, lower emissions and preserve natural ecosystems</a:t>
            </a:r>
          </a:p>
          <a:p>
            <a:pPr marL="0" indent="0">
              <a:buNone/>
            </a:pPr>
            <a:endParaRPr lang="en-GB" dirty="0"/>
          </a:p>
          <a:p>
            <a:pPr marL="0" indent="0">
              <a:buNone/>
            </a:pPr>
            <a:r>
              <a:rPr lang="en-GB" b="1" dirty="0"/>
              <a:t>Examples of green strategies can include</a:t>
            </a:r>
            <a:r>
              <a:rPr lang="en-GB" dirty="0"/>
              <a:t>:</a:t>
            </a:r>
          </a:p>
          <a:p>
            <a:r>
              <a:rPr lang="en-GB" b="1" dirty="0"/>
              <a:t>recycling and reusing materials </a:t>
            </a:r>
            <a:r>
              <a:rPr lang="en-GB" b="0" dirty="0"/>
              <a:t>–</a:t>
            </a:r>
            <a:r>
              <a:rPr lang="en-GB" dirty="0"/>
              <a:t> </a:t>
            </a:r>
            <a:r>
              <a:rPr lang="en-GB" b="0" dirty="0"/>
              <a:t>reduces waste and energy consumption</a:t>
            </a:r>
          </a:p>
          <a:p>
            <a:r>
              <a:rPr lang="en-GB" b="1" dirty="0"/>
              <a:t>planting trees </a:t>
            </a:r>
            <a:r>
              <a:rPr lang="en-GB" b="0" dirty="0"/>
              <a:t>–</a:t>
            </a:r>
            <a:r>
              <a:rPr lang="en-GB" dirty="0"/>
              <a:t> </a:t>
            </a:r>
            <a:r>
              <a:rPr lang="en-GB" b="0" dirty="0"/>
              <a:t>absorbs CO₂ and improves air quality</a:t>
            </a:r>
          </a:p>
          <a:p>
            <a:r>
              <a:rPr lang="en-GB" b="1" dirty="0"/>
              <a:t>establishing wildlife conservation areas </a:t>
            </a:r>
            <a:r>
              <a:rPr lang="en-GB" b="0" dirty="0"/>
              <a:t>–</a:t>
            </a:r>
            <a:r>
              <a:rPr lang="en-GB" dirty="0"/>
              <a:t> </a:t>
            </a:r>
            <a:r>
              <a:rPr lang="en-GB" b="0" dirty="0"/>
              <a:t>protects endangered species and ecosystems.</a:t>
            </a:r>
          </a:p>
        </p:txBody>
      </p:sp>
    </p:spTree>
    <p:extLst>
      <p:ext uri="{BB962C8B-B14F-4D97-AF65-F5344CB8AC3E}">
        <p14:creationId xmlns:p14="http://schemas.microsoft.com/office/powerpoint/2010/main" val="340510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8A325-6F0D-0D20-5067-CEAB29438057}"/>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8BDD70B6-A692-1FA1-402E-F1BB1E5755CC}"/>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61016D0-20F2-D242-6134-E63B5E0EF40E}"/>
              </a:ext>
            </a:extLst>
          </p:cNvPr>
          <p:cNvSpPr/>
          <p:nvPr/>
        </p:nvSpPr>
        <p:spPr>
          <a:xfrm flipH="1">
            <a:off x="-1748352" y="2914051"/>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4BC305D-DA61-9073-C35F-16C1EBE5CD06}"/>
              </a:ext>
            </a:extLst>
          </p:cNvPr>
          <p:cNvSpPr txBox="1"/>
          <p:nvPr/>
        </p:nvSpPr>
        <p:spPr>
          <a:xfrm>
            <a:off x="570529" y="1587800"/>
            <a:ext cx="906584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 how individuals can be environmentally sustainable in their everyday life</a:t>
            </a:r>
          </a:p>
        </p:txBody>
      </p:sp>
      <p:sp>
        <p:nvSpPr>
          <p:cNvPr id="28" name="Rectangle: Rounded Corners 27">
            <a:extLst>
              <a:ext uri="{FF2B5EF4-FFF2-40B4-BE49-F238E27FC236}">
                <a16:creationId xmlns:a16="http://schemas.microsoft.com/office/drawing/2014/main" id="{017D37DC-B3C3-6B4F-D3BA-6AA2C93EFAD6}"/>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dirty="0">
                <a:solidFill>
                  <a:prstClr val="white"/>
                </a:solidFill>
                <a:latin typeface="Arial" panose="020B0604020202020204" pitchFamily="34" charset="0"/>
                <a:cs typeface="Arial" panose="020B0604020202020204" pitchFamily="34" charset="0"/>
              </a:rPr>
              <a:t>3</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D35EBF18-ACF4-35D4-17F1-142938BFCD2C}"/>
              </a:ext>
            </a:extLst>
          </p:cNvPr>
          <p:cNvGrpSpPr/>
          <p:nvPr/>
        </p:nvGrpSpPr>
        <p:grpSpPr>
          <a:xfrm>
            <a:off x="5658939" y="6358776"/>
            <a:ext cx="866897" cy="260126"/>
            <a:chOff x="5658939" y="6358776"/>
            <a:chExt cx="866897" cy="260126"/>
          </a:xfrm>
          <a:solidFill>
            <a:schemeClr val="tx1"/>
          </a:solidFill>
        </p:grpSpPr>
        <p:grpSp>
          <p:nvGrpSpPr>
            <p:cNvPr id="3" name="Group 2">
              <a:extLst>
                <a:ext uri="{FF2B5EF4-FFF2-40B4-BE49-F238E27FC236}">
                  <a16:creationId xmlns:a16="http://schemas.microsoft.com/office/drawing/2014/main" id="{D17E1048-5DB7-C308-F221-079D3A1EC035}"/>
                </a:ext>
              </a:extLst>
            </p:cNvPr>
            <p:cNvGrpSpPr/>
            <p:nvPr/>
          </p:nvGrpSpPr>
          <p:grpSpPr>
            <a:xfrm>
              <a:off x="5658939" y="6358776"/>
              <a:ext cx="866897" cy="260126"/>
              <a:chOff x="5931983" y="6394283"/>
              <a:chExt cx="1094170" cy="328323"/>
            </a:xfrm>
            <a:grpFill/>
          </p:grpSpPr>
          <p:grpSp>
            <p:nvGrpSpPr>
              <p:cNvPr id="14" name="Group 13">
                <a:extLst>
                  <a:ext uri="{FF2B5EF4-FFF2-40B4-BE49-F238E27FC236}">
                    <a16:creationId xmlns:a16="http://schemas.microsoft.com/office/drawing/2014/main" id="{50C50FFE-C93C-B467-99AC-84E18ACD59F5}"/>
                  </a:ext>
                </a:extLst>
              </p:cNvPr>
              <p:cNvGrpSpPr/>
              <p:nvPr userDrawn="1"/>
            </p:nvGrpSpPr>
            <p:grpSpPr>
              <a:xfrm>
                <a:off x="5931983" y="6394283"/>
                <a:ext cx="708613" cy="327192"/>
                <a:chOff x="10889257" y="6367102"/>
                <a:chExt cx="708613" cy="327192"/>
              </a:xfrm>
              <a:grpFill/>
            </p:grpSpPr>
            <p:sp>
              <p:nvSpPr>
                <p:cNvPr id="17" name="Rounded Rectangle 38">
                  <a:extLst>
                    <a:ext uri="{FF2B5EF4-FFF2-40B4-BE49-F238E27FC236}">
                      <a16:creationId xmlns:a16="http://schemas.microsoft.com/office/drawing/2014/main" id="{61AF6686-91D5-1C67-CDA7-680DD05007AF}"/>
                    </a:ext>
                  </a:extLst>
                </p:cNvPr>
                <p:cNvSpPr/>
                <p:nvPr userDrawn="1"/>
              </p:nvSpPr>
              <p:spPr>
                <a:xfrm>
                  <a:off x="10889257"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Graphic 18" descr="End with solid fill">
                  <a:extLst>
                    <a:ext uri="{FF2B5EF4-FFF2-40B4-BE49-F238E27FC236}">
                      <a16:creationId xmlns:a16="http://schemas.microsoft.com/office/drawing/2014/main" id="{7D2FFD3A-7159-1F64-4C76-7CE593761DCC}"/>
                    </a:ext>
                  </a:extLst>
                </p:cNvPr>
                <p:cNvSpPr/>
                <p:nvPr/>
              </p:nvSpPr>
              <p:spPr>
                <a:xfrm rot="10800000">
                  <a:off x="10977575" y="6422980"/>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ounded Rectangle 40">
                  <a:extLst>
                    <a:ext uri="{FF2B5EF4-FFF2-40B4-BE49-F238E27FC236}">
                      <a16:creationId xmlns:a16="http://schemas.microsoft.com/office/drawing/2014/main" id="{AF2B7641-CFDC-A5AC-A244-CFDEF9FE049C}"/>
                    </a:ext>
                  </a:extLst>
                </p:cNvPr>
                <p:cNvSpPr/>
                <p:nvPr userDrawn="1"/>
              </p:nvSpPr>
              <p:spPr>
                <a:xfrm>
                  <a:off x="11270678"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Rounded Rectangle 34">
                <a:extLst>
                  <a:ext uri="{FF2B5EF4-FFF2-40B4-BE49-F238E27FC236}">
                    <a16:creationId xmlns:a16="http://schemas.microsoft.com/office/drawing/2014/main" id="{25BE8D67-EFDD-3533-7440-C18768A7C083}"/>
                  </a:ext>
                </a:extLst>
              </p:cNvPr>
              <p:cNvSpPr/>
              <p:nvPr userDrawn="1"/>
            </p:nvSpPr>
            <p:spPr>
              <a:xfrm rot="10800000">
                <a:off x="6698961" y="6395414"/>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Graphic 18" descr="End with solid fill">
                <a:extLst>
                  <a:ext uri="{FF2B5EF4-FFF2-40B4-BE49-F238E27FC236}">
                    <a16:creationId xmlns:a16="http://schemas.microsoft.com/office/drawing/2014/main" id="{A23C2D25-DAF2-7D75-6E50-172E86C92A69}"/>
                  </a:ext>
                </a:extLst>
              </p:cNvPr>
              <p:cNvSpPr/>
              <p:nvPr userDrawn="1"/>
            </p:nvSpPr>
            <p:spPr>
              <a:xfrm>
                <a:off x="6811991" y="6451292"/>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Graphic 3" descr="Home with solid fill">
              <a:hlinkClick r:id="" action="ppaction://noaction"/>
              <a:extLst>
                <a:ext uri="{FF2B5EF4-FFF2-40B4-BE49-F238E27FC236}">
                  <a16:creationId xmlns:a16="http://schemas.microsoft.com/office/drawing/2014/main" id="{41E802BB-DB29-F6B3-1E19-C4428021B2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8666" y="6360596"/>
              <a:ext cx="239965" cy="239966"/>
            </a:xfrm>
            <a:prstGeom prst="rect">
              <a:avLst/>
            </a:prstGeom>
          </p:spPr>
        </p:pic>
      </p:grpSp>
      <p:sp>
        <p:nvSpPr>
          <p:cNvPr id="21" name="Slide Number Placeholder 5">
            <a:extLst>
              <a:ext uri="{FF2B5EF4-FFF2-40B4-BE49-F238E27FC236}">
                <a16:creationId xmlns:a16="http://schemas.microsoft.com/office/drawing/2014/main" id="{3BFDBAAE-2280-CF82-8CC0-528886A3075F}"/>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Graphic 4" descr="Tree With Roots with solid fill">
            <a:extLst>
              <a:ext uri="{FF2B5EF4-FFF2-40B4-BE49-F238E27FC236}">
                <a16:creationId xmlns:a16="http://schemas.microsoft.com/office/drawing/2014/main" id="{23B5E97F-9889-BFDD-A58E-1B9946A6A6AD}"/>
              </a:ext>
            </a:extLst>
          </p:cNvPr>
          <p:cNvPicPr>
            <a:picLocks noChangeAspect="1"/>
          </p:cNvPicPr>
          <p:nvPr/>
        </p:nvPicPr>
        <p:blipFill>
          <a:blip r:embed="rId5">
            <a:extLst>
              <a:ext uri="{96DAC541-7B7A-43D3-8B79-37D633B846F1}">
                <asvg:svgBlip xmlns:asvg="http://schemas.microsoft.com/office/drawing/2016/SVG/main" r:embed="rId6"/>
              </a:ext>
            </a:extLst>
          </a:blip>
          <a:srcRect b="9963"/>
          <a:stretch/>
        </p:blipFill>
        <p:spPr>
          <a:xfrm>
            <a:off x="7662155" y="3727370"/>
            <a:ext cx="4529845" cy="4078504"/>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27910290-A708-B2AB-6E77-B310F524A4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spTree>
    <p:extLst>
      <p:ext uri="{BB962C8B-B14F-4D97-AF65-F5344CB8AC3E}">
        <p14:creationId xmlns:p14="http://schemas.microsoft.com/office/powerpoint/2010/main" val="419234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EBE5F1-E6D2-F93C-93E6-4DA062E09D58}"/>
              </a:ext>
            </a:extLst>
          </p:cNvPr>
          <p:cNvSpPr/>
          <p:nvPr/>
        </p:nvSpPr>
        <p:spPr>
          <a:xfrm>
            <a:off x="-686499" y="2475914"/>
            <a:ext cx="13564997" cy="3675852"/>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7256BB3-6B85-3CF9-81AE-15D11A5C3E24}"/>
              </a:ext>
            </a:extLst>
          </p:cNvPr>
          <p:cNvSpPr>
            <a:spLocks noGrp="1"/>
          </p:cNvSpPr>
          <p:nvPr>
            <p:ph type="title"/>
          </p:nvPr>
        </p:nvSpPr>
        <p:spPr/>
        <p:txBody>
          <a:bodyPr/>
          <a:lstStyle/>
          <a:p>
            <a:r>
              <a:rPr lang="en-GB" dirty="0"/>
              <a:t>Environmentally unsustainable products</a:t>
            </a:r>
          </a:p>
        </p:txBody>
      </p:sp>
      <p:sp>
        <p:nvSpPr>
          <p:cNvPr id="3" name="Content Placeholder 2">
            <a:extLst>
              <a:ext uri="{FF2B5EF4-FFF2-40B4-BE49-F238E27FC236}">
                <a16:creationId xmlns:a16="http://schemas.microsoft.com/office/drawing/2014/main" id="{7BB938DC-120A-3F45-9203-D8059280D166}"/>
              </a:ext>
            </a:extLst>
          </p:cNvPr>
          <p:cNvSpPr>
            <a:spLocks noGrp="1"/>
          </p:cNvSpPr>
          <p:nvPr>
            <p:ph idx="1"/>
          </p:nvPr>
        </p:nvSpPr>
        <p:spPr>
          <a:xfrm>
            <a:off x="838200" y="1572406"/>
            <a:ext cx="10866120" cy="4351338"/>
          </a:xfrm>
        </p:spPr>
        <p:txBody>
          <a:bodyPr>
            <a:normAutofit/>
          </a:bodyPr>
          <a:lstStyle/>
          <a:p>
            <a:pPr marL="0" indent="0">
              <a:buNone/>
            </a:pPr>
            <a:r>
              <a:rPr lang="en-GB" dirty="0"/>
              <a:t>Many everyday products contribute to environmental damage due to their materials, production processes and disposal methods</a:t>
            </a:r>
          </a:p>
          <a:p>
            <a:pPr marL="0" indent="0">
              <a:buNone/>
            </a:pPr>
            <a:endParaRPr lang="en-GB" dirty="0"/>
          </a:p>
          <a:p>
            <a:pPr marL="0" indent="0">
              <a:buNone/>
            </a:pPr>
            <a:r>
              <a:rPr lang="en-GB" b="1" dirty="0">
                <a:solidFill>
                  <a:schemeClr val="bg1"/>
                </a:solidFill>
              </a:rPr>
              <a:t>Examples of unsustainable products include</a:t>
            </a:r>
            <a:r>
              <a:rPr lang="en-GB" dirty="0">
                <a:solidFill>
                  <a:schemeClr val="bg1"/>
                </a:solidFill>
              </a:rPr>
              <a:t>: </a:t>
            </a:r>
          </a:p>
          <a:p>
            <a:r>
              <a:rPr lang="en-GB" b="0" dirty="0">
                <a:solidFill>
                  <a:schemeClr val="bg1"/>
                </a:solidFill>
              </a:rPr>
              <a:t>products concealed in non-biodegradable plastic, metal, cardboard or glass </a:t>
            </a:r>
          </a:p>
          <a:p>
            <a:r>
              <a:rPr lang="en-GB" b="0" dirty="0">
                <a:solidFill>
                  <a:schemeClr val="bg1"/>
                </a:solidFill>
              </a:rPr>
              <a:t>chemical-based cleaning products may release harmful substances into water systems</a:t>
            </a:r>
          </a:p>
          <a:p>
            <a:r>
              <a:rPr lang="en-GB" b="0" dirty="0">
                <a:solidFill>
                  <a:schemeClr val="bg1"/>
                </a:solidFill>
              </a:rPr>
              <a:t>single-use plastics (straws and cutlery) contribute to plastic pollution and take centuries to break down</a:t>
            </a:r>
          </a:p>
          <a:p>
            <a:r>
              <a:rPr lang="en-GB" b="0" dirty="0">
                <a:solidFill>
                  <a:schemeClr val="bg1"/>
                </a:solidFill>
              </a:rPr>
              <a:t>fast fashion and non-recyclable textiles generate waste and high carbon emissions.</a:t>
            </a:r>
          </a:p>
        </p:txBody>
      </p:sp>
    </p:spTree>
    <p:extLst>
      <p:ext uri="{BB962C8B-B14F-4D97-AF65-F5344CB8AC3E}">
        <p14:creationId xmlns:p14="http://schemas.microsoft.com/office/powerpoint/2010/main" val="377215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B5C5A14-4C7F-22F4-2E87-5AC466FF3986}"/>
              </a:ext>
            </a:extLst>
          </p:cNvPr>
          <p:cNvSpPr/>
          <p:nvPr/>
        </p:nvSpPr>
        <p:spPr>
          <a:xfrm>
            <a:off x="-981512" y="1603717"/>
            <a:ext cx="13564997" cy="2020782"/>
          </a:xfrm>
          <a:prstGeom prst="roundRect">
            <a:avLst>
              <a:gd name="adj" fmla="val 1395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F1A2ED-82AE-98A7-7753-13653CCAB0AC}"/>
              </a:ext>
            </a:extLst>
          </p:cNvPr>
          <p:cNvSpPr>
            <a:spLocks noGrp="1"/>
          </p:cNvSpPr>
          <p:nvPr>
            <p:ph type="title"/>
          </p:nvPr>
        </p:nvSpPr>
        <p:spPr>
          <a:xfrm>
            <a:off x="838200" y="278155"/>
            <a:ext cx="10220586" cy="1113766"/>
          </a:xfrm>
        </p:spPr>
        <p:txBody>
          <a:bodyPr/>
          <a:lstStyle/>
          <a:p>
            <a:r>
              <a:rPr lang="en-GB" dirty="0"/>
              <a:t>Environmentally sustainable products</a:t>
            </a:r>
          </a:p>
        </p:txBody>
      </p:sp>
      <p:sp>
        <p:nvSpPr>
          <p:cNvPr id="3" name="Content Placeholder 2">
            <a:extLst>
              <a:ext uri="{FF2B5EF4-FFF2-40B4-BE49-F238E27FC236}">
                <a16:creationId xmlns:a16="http://schemas.microsoft.com/office/drawing/2014/main" id="{340CA659-FA79-B05B-F25E-ABA4687A5B98}"/>
              </a:ext>
            </a:extLst>
          </p:cNvPr>
          <p:cNvSpPr>
            <a:spLocks noGrp="1"/>
          </p:cNvSpPr>
          <p:nvPr>
            <p:ph idx="1"/>
          </p:nvPr>
        </p:nvSpPr>
        <p:spPr>
          <a:xfrm>
            <a:off x="838200" y="1825625"/>
            <a:ext cx="11049000" cy="4351338"/>
          </a:xfrm>
        </p:spPr>
        <p:txBody>
          <a:bodyPr>
            <a:normAutofit lnSpcReduction="10000"/>
          </a:bodyPr>
          <a:lstStyle/>
          <a:p>
            <a:pPr marL="0" indent="0">
              <a:buNone/>
            </a:pPr>
            <a:r>
              <a:rPr lang="en-GB" sz="3200" dirty="0"/>
              <a:t>Sustainable products reduce waste, conserve resources and lower pollution. Choosing biodegradable, reusable or recycled materials helps protect the environment</a:t>
            </a:r>
          </a:p>
          <a:p>
            <a:pPr marL="0" indent="0">
              <a:buNone/>
            </a:pPr>
            <a:endParaRPr lang="en-GB" dirty="0"/>
          </a:p>
          <a:p>
            <a:pPr marL="0" indent="0">
              <a:buNone/>
            </a:pPr>
            <a:r>
              <a:rPr lang="en-GB" dirty="0"/>
              <a:t>Examples of environmentally sustainable products include: </a:t>
            </a:r>
          </a:p>
          <a:p>
            <a:r>
              <a:rPr lang="en-GB" b="0" dirty="0"/>
              <a:t>organic, biodegradable or reusable packaging, which reduces plastic waste</a:t>
            </a:r>
          </a:p>
          <a:p>
            <a:r>
              <a:rPr lang="en-GB" b="0" dirty="0"/>
              <a:t>eco-friendly cleaning products, which contain fewer harmful chemicals</a:t>
            </a:r>
          </a:p>
          <a:p>
            <a:r>
              <a:rPr lang="en-GB" b="0" dirty="0"/>
              <a:t>recycled or upcycled clothing, which extends product life and reduces textile waste</a:t>
            </a:r>
          </a:p>
          <a:p>
            <a:r>
              <a:rPr lang="en-GB" b="0" dirty="0"/>
              <a:t>products made from renewable materials (for example, bamboo and hemp).</a:t>
            </a:r>
          </a:p>
        </p:txBody>
      </p:sp>
    </p:spTree>
    <p:extLst>
      <p:ext uri="{BB962C8B-B14F-4D97-AF65-F5344CB8AC3E}">
        <p14:creationId xmlns:p14="http://schemas.microsoft.com/office/powerpoint/2010/main" val="267461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3051-DD8F-1FEA-ACAA-DD575612664F}"/>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46F24A4D-8B9F-1FEC-A29D-C68747C836CF}"/>
              </a:ext>
            </a:extLst>
          </p:cNvPr>
          <p:cNvSpPr>
            <a:spLocks noGrp="1" noChangeArrowheads="1"/>
          </p:cNvSpPr>
          <p:nvPr>
            <p:ph idx="1"/>
          </p:nvPr>
        </p:nvSpPr>
        <p:spPr>
          <a:xfrm>
            <a:off x="1702266" y="1483821"/>
            <a:ext cx="9798854" cy="2747963"/>
          </a:xfrm>
        </p:spPr>
        <p:txBody>
          <a:bodyPr>
            <a:noAutofit/>
          </a:bodyPr>
          <a:lstStyle/>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1: </a:t>
            </a:r>
            <a:r>
              <a:rPr lang="en-GB" altLang="en-US" sz="2200" b="0" dirty="0">
                <a:latin typeface="Arial" panose="020B0604020202020204" pitchFamily="34" charset="0"/>
                <a:cs typeface="Arial" panose="020B0604020202020204" pitchFamily="34" charset="0"/>
              </a:rPr>
              <a:t>Understand environmental awareness and sustainability terms</a:t>
            </a:r>
            <a:br>
              <a:rPr lang="en-GB" altLang="en-US" sz="2200" b="1" dirty="0">
                <a:latin typeface="Arial" panose="020B0604020202020204" pitchFamily="34" charset="0"/>
                <a:cs typeface="Arial" panose="020B0604020202020204" pitchFamily="34" charset="0"/>
              </a:rPr>
            </a:b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endParaRPr lang="en-GB" altLang="en-US" sz="2200" b="1" dirty="0">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2: </a:t>
            </a:r>
            <a:r>
              <a:rPr lang="en-GB" altLang="en-US" sz="2200" b="0" dirty="0">
                <a:latin typeface="Arial" panose="020B0604020202020204" pitchFamily="34" charset="0"/>
                <a:cs typeface="Arial" panose="020B0604020202020204" pitchFamily="34" charset="0"/>
              </a:rPr>
              <a:t>Understand the importance of environmental sustainability awareness</a:t>
            </a:r>
            <a:br>
              <a:rPr lang="en-GB" altLang="en-US" sz="2200" b="1" dirty="0">
                <a:latin typeface="Arial" panose="020B0604020202020204" pitchFamily="34" charset="0"/>
                <a:cs typeface="Arial" panose="020B0604020202020204" pitchFamily="34" charset="0"/>
              </a:rPr>
            </a:b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3: </a:t>
            </a:r>
            <a:r>
              <a:rPr lang="en-GB" altLang="en-US" sz="2200" b="0" dirty="0">
                <a:latin typeface="Arial" panose="020B0604020202020204" pitchFamily="34" charset="0"/>
                <a:cs typeface="Arial" panose="020B0604020202020204" pitchFamily="34" charset="0"/>
              </a:rPr>
              <a:t>Know how individuals can be environmentally sustainable in their everyday life</a:t>
            </a:r>
            <a:br>
              <a:rPr lang="en-GB" altLang="en-US" sz="2200" b="1" dirty="0">
                <a:latin typeface="Arial" panose="020B0604020202020204" pitchFamily="34" charset="0"/>
                <a:cs typeface="Arial" panose="020B0604020202020204" pitchFamily="34" charset="0"/>
              </a:rPr>
            </a:b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4: </a:t>
            </a:r>
            <a:r>
              <a:rPr lang="en-GB" altLang="en-US" sz="2200" b="0" dirty="0">
                <a:latin typeface="Arial" panose="020B0604020202020204" pitchFamily="34" charset="0"/>
                <a:cs typeface="Arial" panose="020B0604020202020204" pitchFamily="34" charset="0"/>
              </a:rPr>
              <a:t>Understand the relationship between waste the industrial sector and sustainability.</a:t>
            </a:r>
          </a:p>
          <a:p>
            <a:pPr marL="0" indent="0">
              <a:lnSpc>
                <a:spcPct val="100000"/>
              </a:lnSpc>
              <a:spcBef>
                <a:spcPts val="0"/>
              </a:spcBef>
              <a:buNone/>
            </a:pPr>
            <a:endParaRPr lang="en-GB" altLang="en-US" sz="2200" b="1" dirty="0"/>
          </a:p>
        </p:txBody>
      </p:sp>
      <p:sp>
        <p:nvSpPr>
          <p:cNvPr id="18" name="TextBox 17">
            <a:extLst>
              <a:ext uri="{FF2B5EF4-FFF2-40B4-BE49-F238E27FC236}">
                <a16:creationId xmlns:a16="http://schemas.microsoft.com/office/drawing/2014/main" id="{05338ACA-B61F-2851-5085-6BD3BCDA20E5}"/>
              </a:ext>
            </a:extLst>
          </p:cNvPr>
          <p:cNvSpPr txBox="1"/>
          <p:nvPr/>
        </p:nvSpPr>
        <p:spPr>
          <a:xfrm>
            <a:off x="766762" y="363838"/>
            <a:ext cx="11017695" cy="707886"/>
          </a:xfrm>
          <a:prstGeom prst="rect">
            <a:avLst/>
          </a:prstGeom>
          <a:noFill/>
        </p:spPr>
        <p:txBody>
          <a:bodyPr wrap="square" rtlCol="0">
            <a:spAutoFit/>
          </a:bodyPr>
          <a:lstStyle/>
          <a:p>
            <a:r>
              <a:rPr lang="en-GB" sz="4000" b="1" dirty="0">
                <a:solidFill>
                  <a:sysClr val="windowText" lastClr="000000"/>
                </a:solidFill>
                <a:latin typeface="Arial" panose="020B0604020202020204" pitchFamily="34" charset="0"/>
                <a:cs typeface="Arial" panose="020B0604020202020204" pitchFamily="34" charset="0"/>
              </a:rPr>
              <a:t>Learning outcomes</a:t>
            </a:r>
          </a:p>
        </p:txBody>
      </p:sp>
      <p:grpSp>
        <p:nvGrpSpPr>
          <p:cNvPr id="6" name="Group 5">
            <a:extLst>
              <a:ext uri="{FF2B5EF4-FFF2-40B4-BE49-F238E27FC236}">
                <a16:creationId xmlns:a16="http://schemas.microsoft.com/office/drawing/2014/main" id="{F6DDC3DE-60F9-2E41-81DA-5B1245609298}"/>
              </a:ext>
            </a:extLst>
          </p:cNvPr>
          <p:cNvGrpSpPr/>
          <p:nvPr/>
        </p:nvGrpSpPr>
        <p:grpSpPr>
          <a:xfrm>
            <a:off x="766763" y="1403077"/>
            <a:ext cx="838899" cy="838899"/>
            <a:chOff x="863367" y="2183253"/>
            <a:chExt cx="838899" cy="838899"/>
          </a:xfrm>
        </p:grpSpPr>
        <p:sp>
          <p:nvSpPr>
            <p:cNvPr id="5" name="Oval 4">
              <a:extLst>
                <a:ext uri="{FF2B5EF4-FFF2-40B4-BE49-F238E27FC236}">
                  <a16:creationId xmlns:a16="http://schemas.microsoft.com/office/drawing/2014/main" id="{3A31D5F1-E66A-2F50-5BD5-339990242A09}"/>
                </a:ext>
              </a:extLst>
            </p:cNvPr>
            <p:cNvSpPr/>
            <p:nvPr/>
          </p:nvSpPr>
          <p:spPr>
            <a:xfrm>
              <a:off x="863367" y="218325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descr="Bullseye with solid fill">
              <a:extLst>
                <a:ext uri="{FF2B5EF4-FFF2-40B4-BE49-F238E27FC236}">
                  <a16:creationId xmlns:a16="http://schemas.microsoft.com/office/drawing/2014/main" id="{F7FFF19F-180B-D374-57DF-FBF6680BFDC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102" y="2239988"/>
              <a:ext cx="725428" cy="725428"/>
            </a:xfrm>
            <a:prstGeom prst="rect">
              <a:avLst/>
            </a:prstGeom>
          </p:spPr>
        </p:pic>
      </p:grpSp>
      <p:grpSp>
        <p:nvGrpSpPr>
          <p:cNvPr id="17" name="Group 16">
            <a:extLst>
              <a:ext uri="{FF2B5EF4-FFF2-40B4-BE49-F238E27FC236}">
                <a16:creationId xmlns:a16="http://schemas.microsoft.com/office/drawing/2014/main" id="{44637AD9-6E2A-1D9D-EE26-908368E7B573}"/>
              </a:ext>
            </a:extLst>
          </p:cNvPr>
          <p:cNvGrpSpPr/>
          <p:nvPr/>
        </p:nvGrpSpPr>
        <p:grpSpPr>
          <a:xfrm>
            <a:off x="766763" y="2426534"/>
            <a:ext cx="838899" cy="838899"/>
            <a:chOff x="863367" y="2183253"/>
            <a:chExt cx="838899" cy="838899"/>
          </a:xfrm>
        </p:grpSpPr>
        <p:sp>
          <p:nvSpPr>
            <p:cNvPr id="19" name="Oval 18">
              <a:extLst>
                <a:ext uri="{FF2B5EF4-FFF2-40B4-BE49-F238E27FC236}">
                  <a16:creationId xmlns:a16="http://schemas.microsoft.com/office/drawing/2014/main" id="{0E19DE44-774F-7E9A-A48E-5ACB993908CE}"/>
                </a:ext>
              </a:extLst>
            </p:cNvPr>
            <p:cNvSpPr/>
            <p:nvPr/>
          </p:nvSpPr>
          <p:spPr>
            <a:xfrm>
              <a:off x="863367" y="218325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Bullseye with solid fill">
              <a:extLst>
                <a:ext uri="{FF2B5EF4-FFF2-40B4-BE49-F238E27FC236}">
                  <a16:creationId xmlns:a16="http://schemas.microsoft.com/office/drawing/2014/main" id="{7A5DE2FD-32F2-3C3A-95E8-96B0746D858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102" y="2239988"/>
              <a:ext cx="725428" cy="725428"/>
            </a:xfrm>
            <a:prstGeom prst="rect">
              <a:avLst/>
            </a:prstGeom>
          </p:spPr>
        </p:pic>
      </p:grpSp>
      <p:grpSp>
        <p:nvGrpSpPr>
          <p:cNvPr id="21" name="Group 20">
            <a:extLst>
              <a:ext uri="{FF2B5EF4-FFF2-40B4-BE49-F238E27FC236}">
                <a16:creationId xmlns:a16="http://schemas.microsoft.com/office/drawing/2014/main" id="{85E7D9B4-F896-C7C3-8660-519577EF978D}"/>
              </a:ext>
            </a:extLst>
          </p:cNvPr>
          <p:cNvGrpSpPr/>
          <p:nvPr/>
        </p:nvGrpSpPr>
        <p:grpSpPr>
          <a:xfrm>
            <a:off x="766763" y="3475158"/>
            <a:ext cx="838899" cy="838899"/>
            <a:chOff x="863367" y="2183253"/>
            <a:chExt cx="838899" cy="838899"/>
          </a:xfrm>
        </p:grpSpPr>
        <p:sp>
          <p:nvSpPr>
            <p:cNvPr id="22" name="Oval 21">
              <a:extLst>
                <a:ext uri="{FF2B5EF4-FFF2-40B4-BE49-F238E27FC236}">
                  <a16:creationId xmlns:a16="http://schemas.microsoft.com/office/drawing/2014/main" id="{091D8A9E-5661-0615-3C3F-FF09C7375E6E}"/>
                </a:ext>
              </a:extLst>
            </p:cNvPr>
            <p:cNvSpPr/>
            <p:nvPr/>
          </p:nvSpPr>
          <p:spPr>
            <a:xfrm>
              <a:off x="863367" y="218325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Bullseye with solid fill">
              <a:extLst>
                <a:ext uri="{FF2B5EF4-FFF2-40B4-BE49-F238E27FC236}">
                  <a16:creationId xmlns:a16="http://schemas.microsoft.com/office/drawing/2014/main" id="{5CA387F2-3CB0-7D05-4688-60D07C98E6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102" y="2239988"/>
              <a:ext cx="725428" cy="725428"/>
            </a:xfrm>
            <a:prstGeom prst="rect">
              <a:avLst/>
            </a:prstGeom>
          </p:spPr>
        </p:pic>
      </p:grpSp>
      <p:grpSp>
        <p:nvGrpSpPr>
          <p:cNvPr id="24" name="Group 23">
            <a:extLst>
              <a:ext uri="{FF2B5EF4-FFF2-40B4-BE49-F238E27FC236}">
                <a16:creationId xmlns:a16="http://schemas.microsoft.com/office/drawing/2014/main" id="{1BE0F7A7-9C50-F3A4-8511-924DEC918BD4}"/>
              </a:ext>
            </a:extLst>
          </p:cNvPr>
          <p:cNvGrpSpPr/>
          <p:nvPr/>
        </p:nvGrpSpPr>
        <p:grpSpPr>
          <a:xfrm>
            <a:off x="766763" y="4507004"/>
            <a:ext cx="838899" cy="838899"/>
            <a:chOff x="863367" y="2183253"/>
            <a:chExt cx="838899" cy="838899"/>
          </a:xfrm>
        </p:grpSpPr>
        <p:sp>
          <p:nvSpPr>
            <p:cNvPr id="25" name="Oval 24">
              <a:extLst>
                <a:ext uri="{FF2B5EF4-FFF2-40B4-BE49-F238E27FC236}">
                  <a16:creationId xmlns:a16="http://schemas.microsoft.com/office/drawing/2014/main" id="{AA6CC61A-5B2F-0E7F-095D-A516C84ABAA6}"/>
                </a:ext>
              </a:extLst>
            </p:cNvPr>
            <p:cNvSpPr/>
            <p:nvPr/>
          </p:nvSpPr>
          <p:spPr>
            <a:xfrm>
              <a:off x="863367" y="218325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Bullseye with solid fill">
              <a:extLst>
                <a:ext uri="{FF2B5EF4-FFF2-40B4-BE49-F238E27FC236}">
                  <a16:creationId xmlns:a16="http://schemas.microsoft.com/office/drawing/2014/main" id="{063BCB1B-0807-4A6E-5E55-A2299638D5E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102" y="2239988"/>
              <a:ext cx="725428" cy="725428"/>
            </a:xfrm>
            <a:prstGeom prst="rect">
              <a:avLst/>
            </a:prstGeom>
          </p:spPr>
        </p:pic>
      </p:grpSp>
      <p:pic>
        <p:nvPicPr>
          <p:cNvPr id="2" name="Picture 1" descr="A black background with a black square&#10;&#10;Description automatically generated with medium confidence">
            <a:extLst>
              <a:ext uri="{FF2B5EF4-FFF2-40B4-BE49-F238E27FC236}">
                <a16:creationId xmlns:a16="http://schemas.microsoft.com/office/drawing/2014/main" id="{34136998-C154-2B31-2DDF-1430F9C3C59D}"/>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55061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6DFF013E-93BD-AF1C-7DC1-9E7B5E42951F}"/>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63600"/>
            <a:ext cx="8041032" cy="7924800"/>
          </a:xfrm>
          <a:prstGeom prst="rect">
            <a:avLst/>
          </a:prstGeom>
        </p:spPr>
      </p:pic>
      <p:sp>
        <p:nvSpPr>
          <p:cNvPr id="2" name="Title 1">
            <a:extLst>
              <a:ext uri="{FF2B5EF4-FFF2-40B4-BE49-F238E27FC236}">
                <a16:creationId xmlns:a16="http://schemas.microsoft.com/office/drawing/2014/main" id="{E0F36999-B0DC-6565-1BE8-826BFFB35301}"/>
              </a:ext>
            </a:extLst>
          </p:cNvPr>
          <p:cNvSpPr>
            <a:spLocks noGrp="1"/>
          </p:cNvSpPr>
          <p:nvPr>
            <p:ph type="title"/>
          </p:nvPr>
        </p:nvSpPr>
        <p:spPr/>
        <p:txBody>
          <a:bodyPr/>
          <a:lstStyle/>
          <a:p>
            <a:r>
              <a:rPr lang="en-GB" dirty="0"/>
              <a:t>Importance of using sustainable products</a:t>
            </a:r>
          </a:p>
        </p:txBody>
      </p:sp>
      <p:sp>
        <p:nvSpPr>
          <p:cNvPr id="3" name="Content Placeholder 2">
            <a:extLst>
              <a:ext uri="{FF2B5EF4-FFF2-40B4-BE49-F238E27FC236}">
                <a16:creationId xmlns:a16="http://schemas.microsoft.com/office/drawing/2014/main" id="{6BDDB922-0283-EE74-B3A0-1A538772F9AC}"/>
              </a:ext>
            </a:extLst>
          </p:cNvPr>
          <p:cNvSpPr>
            <a:spLocks noGrp="1"/>
          </p:cNvSpPr>
          <p:nvPr>
            <p:ph idx="1"/>
          </p:nvPr>
        </p:nvSpPr>
        <p:spPr>
          <a:xfrm>
            <a:off x="838200" y="1690688"/>
            <a:ext cx="10814384" cy="4351338"/>
          </a:xfrm>
        </p:spPr>
        <p:txBody>
          <a:bodyPr>
            <a:normAutofit/>
          </a:bodyPr>
          <a:lstStyle/>
          <a:p>
            <a:pPr marL="0" indent="0">
              <a:buNone/>
            </a:pPr>
            <a:r>
              <a:rPr lang="en-GB" dirty="0"/>
              <a:t>Sustainable products help protect the environment and conserve resources.</a:t>
            </a:r>
          </a:p>
          <a:p>
            <a:pPr marL="0" indent="0">
              <a:buNone/>
            </a:pPr>
            <a:r>
              <a:rPr lang="en-GB" dirty="0"/>
              <a:t>They reduce waste, lower pollution and support ethical businesses</a:t>
            </a:r>
          </a:p>
          <a:p>
            <a:pPr marL="0" indent="0">
              <a:buNone/>
            </a:pPr>
            <a:endParaRPr lang="en-GB" dirty="0"/>
          </a:p>
          <a:p>
            <a:pPr marL="0" indent="0">
              <a:buNone/>
            </a:pPr>
            <a:r>
              <a:rPr lang="en-GB" b="1" dirty="0"/>
              <a:t>Using sustainable products can:</a:t>
            </a:r>
            <a:endParaRPr lang="en-GB" b="0" dirty="0"/>
          </a:p>
          <a:p>
            <a:r>
              <a:rPr lang="en-GB" b="0" dirty="0"/>
              <a:t>reduce pollution and landfill waste</a:t>
            </a:r>
          </a:p>
          <a:p>
            <a:r>
              <a:rPr lang="en-GB" b="0" dirty="0"/>
              <a:t>conserve finite natural resources</a:t>
            </a:r>
          </a:p>
          <a:p>
            <a:r>
              <a:rPr lang="en-GB" b="0" dirty="0"/>
              <a:t>support ethical businesses that prioritise sustainability</a:t>
            </a:r>
          </a:p>
          <a:p>
            <a:r>
              <a:rPr lang="en-GB" b="0" dirty="0"/>
              <a:t>help combat climate change by lowering carbon footprints.</a:t>
            </a:r>
          </a:p>
        </p:txBody>
      </p:sp>
    </p:spTree>
    <p:extLst>
      <p:ext uri="{BB962C8B-B14F-4D97-AF65-F5344CB8AC3E}">
        <p14:creationId xmlns:p14="http://schemas.microsoft.com/office/powerpoint/2010/main" val="2485436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E0415A-B0F5-71A6-4852-D2D45F8E3311}"/>
              </a:ext>
            </a:extLst>
          </p:cNvPr>
          <p:cNvSpPr/>
          <p:nvPr/>
        </p:nvSpPr>
        <p:spPr>
          <a:xfrm>
            <a:off x="-981512" y="1603717"/>
            <a:ext cx="13564997" cy="1434905"/>
          </a:xfrm>
          <a:prstGeom prst="roundRect">
            <a:avLst>
              <a:gd name="adj" fmla="val 1395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EE20389-31AA-E815-C555-83EE56F900C7}"/>
              </a:ext>
            </a:extLst>
          </p:cNvPr>
          <p:cNvSpPr>
            <a:spLocks noGrp="1"/>
          </p:cNvSpPr>
          <p:nvPr>
            <p:ph type="title"/>
          </p:nvPr>
        </p:nvSpPr>
        <p:spPr/>
        <p:txBody>
          <a:bodyPr/>
          <a:lstStyle/>
          <a:p>
            <a:r>
              <a:rPr lang="en-GB" dirty="0"/>
              <a:t>Everyday unsustainable actions</a:t>
            </a:r>
          </a:p>
        </p:txBody>
      </p:sp>
      <p:sp>
        <p:nvSpPr>
          <p:cNvPr id="3" name="Content Placeholder 2">
            <a:extLst>
              <a:ext uri="{FF2B5EF4-FFF2-40B4-BE49-F238E27FC236}">
                <a16:creationId xmlns:a16="http://schemas.microsoft.com/office/drawing/2014/main" id="{2AEED684-9528-8674-015F-02A55DBED037}"/>
              </a:ext>
            </a:extLst>
          </p:cNvPr>
          <p:cNvSpPr>
            <a:spLocks noGrp="1"/>
          </p:cNvSpPr>
          <p:nvPr>
            <p:ph idx="1"/>
          </p:nvPr>
        </p:nvSpPr>
        <p:spPr>
          <a:xfrm>
            <a:off x="838200" y="1825625"/>
            <a:ext cx="10697308" cy="4351338"/>
          </a:xfrm>
        </p:spPr>
        <p:txBody>
          <a:bodyPr>
            <a:normAutofit/>
          </a:bodyPr>
          <a:lstStyle/>
          <a:p>
            <a:pPr marL="0" indent="0">
              <a:buNone/>
            </a:pPr>
            <a:r>
              <a:rPr lang="en-GB" sz="3200" dirty="0"/>
              <a:t>Many of our daily actions contribute to environmental damage, often without us realising</a:t>
            </a:r>
          </a:p>
          <a:p>
            <a:pPr marL="0" indent="0">
              <a:buNone/>
            </a:pPr>
            <a:endParaRPr lang="en-GB" dirty="0"/>
          </a:p>
          <a:p>
            <a:pPr marL="0" indent="0">
              <a:buNone/>
            </a:pPr>
            <a:r>
              <a:rPr lang="en-GB" b="1" dirty="0"/>
              <a:t>Examples of these actions include: </a:t>
            </a:r>
          </a:p>
          <a:p>
            <a:r>
              <a:rPr lang="en-GB" b="0" dirty="0"/>
              <a:t>using fossil fuels (for example, excessive car use and gas heating)</a:t>
            </a:r>
          </a:p>
          <a:p>
            <a:r>
              <a:rPr lang="en-GB" b="0" dirty="0"/>
              <a:t>food wastage leads to methane emissions from landfills</a:t>
            </a:r>
          </a:p>
          <a:p>
            <a:r>
              <a:rPr lang="en-GB" b="0" dirty="0"/>
              <a:t>overuse of plastic packaging can worsen marine and land pollution</a:t>
            </a:r>
          </a:p>
          <a:p>
            <a:r>
              <a:rPr lang="en-GB" b="0" dirty="0"/>
              <a:t>wasting water and energy puts pressure on natural resources.</a:t>
            </a:r>
          </a:p>
        </p:txBody>
      </p:sp>
    </p:spTree>
    <p:extLst>
      <p:ext uri="{BB962C8B-B14F-4D97-AF65-F5344CB8AC3E}">
        <p14:creationId xmlns:p14="http://schemas.microsoft.com/office/powerpoint/2010/main" val="3006560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BA00DC-29CA-7828-0C86-37CA52132983}"/>
              </a:ext>
            </a:extLst>
          </p:cNvPr>
          <p:cNvSpPr/>
          <p:nvPr/>
        </p:nvSpPr>
        <p:spPr>
          <a:xfrm>
            <a:off x="-686499" y="2757268"/>
            <a:ext cx="13564997" cy="3394497"/>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43EE434-0090-5EC1-4D4F-0EF9D03D9712}"/>
              </a:ext>
            </a:extLst>
          </p:cNvPr>
          <p:cNvSpPr>
            <a:spLocks noGrp="1"/>
          </p:cNvSpPr>
          <p:nvPr>
            <p:ph type="title"/>
          </p:nvPr>
        </p:nvSpPr>
        <p:spPr/>
        <p:txBody>
          <a:bodyPr/>
          <a:lstStyle/>
          <a:p>
            <a:r>
              <a:rPr lang="en-GB" dirty="0"/>
              <a:t> Everyday sustainable actions</a:t>
            </a:r>
          </a:p>
        </p:txBody>
      </p:sp>
      <p:sp>
        <p:nvSpPr>
          <p:cNvPr id="3" name="Content Placeholder 2">
            <a:extLst>
              <a:ext uri="{FF2B5EF4-FFF2-40B4-BE49-F238E27FC236}">
                <a16:creationId xmlns:a16="http://schemas.microsoft.com/office/drawing/2014/main" id="{C5DBCD52-37A9-30C2-9EC8-A17AF6A94D00}"/>
              </a:ext>
            </a:extLst>
          </p:cNvPr>
          <p:cNvSpPr>
            <a:spLocks noGrp="1"/>
          </p:cNvSpPr>
          <p:nvPr>
            <p:ph idx="1"/>
          </p:nvPr>
        </p:nvSpPr>
        <p:spPr/>
        <p:txBody>
          <a:bodyPr>
            <a:normAutofit/>
          </a:bodyPr>
          <a:lstStyle/>
          <a:p>
            <a:pPr marL="0" indent="0">
              <a:buNone/>
            </a:pPr>
            <a:r>
              <a:rPr lang="en-GB" dirty="0"/>
              <a:t>Small changes in our daily actions can make a big difference in protecting the environment</a:t>
            </a:r>
          </a:p>
          <a:p>
            <a:pPr marL="0" indent="0">
              <a:buNone/>
            </a:pPr>
            <a:endParaRPr lang="en-GB" dirty="0"/>
          </a:p>
          <a:p>
            <a:pPr marL="0" indent="0">
              <a:buNone/>
            </a:pPr>
            <a:r>
              <a:rPr lang="en-GB" b="1" dirty="0">
                <a:solidFill>
                  <a:schemeClr val="bg1"/>
                </a:solidFill>
              </a:rPr>
              <a:t>Examples of sustainable actions include:</a:t>
            </a:r>
          </a:p>
          <a:p>
            <a:r>
              <a:rPr lang="en-GB" b="0" dirty="0">
                <a:solidFill>
                  <a:schemeClr val="bg1"/>
                </a:solidFill>
              </a:rPr>
              <a:t>reducing energy use (for example, switching off lights and using energy-efficient appliances)</a:t>
            </a:r>
          </a:p>
          <a:p>
            <a:r>
              <a:rPr lang="en-GB" b="0" dirty="0">
                <a:solidFill>
                  <a:schemeClr val="bg1"/>
                </a:solidFill>
              </a:rPr>
              <a:t>using renewable energy sources where possible</a:t>
            </a:r>
          </a:p>
          <a:p>
            <a:r>
              <a:rPr lang="en-GB" b="0" dirty="0">
                <a:solidFill>
                  <a:schemeClr val="bg1"/>
                </a:solidFill>
              </a:rPr>
              <a:t>choosing public transport, cycling or walking instead of driving</a:t>
            </a:r>
          </a:p>
          <a:p>
            <a:r>
              <a:rPr lang="en-GB" b="0" dirty="0">
                <a:solidFill>
                  <a:schemeClr val="bg1"/>
                </a:solidFill>
              </a:rPr>
              <a:t>recycling and composting waste</a:t>
            </a:r>
          </a:p>
          <a:p>
            <a:r>
              <a:rPr lang="en-GB" b="0" dirty="0">
                <a:solidFill>
                  <a:schemeClr val="bg1"/>
                </a:solidFill>
              </a:rPr>
              <a:t>supporting local and sustainable businesses.</a:t>
            </a:r>
          </a:p>
        </p:txBody>
      </p:sp>
    </p:spTree>
    <p:extLst>
      <p:ext uri="{BB962C8B-B14F-4D97-AF65-F5344CB8AC3E}">
        <p14:creationId xmlns:p14="http://schemas.microsoft.com/office/powerpoint/2010/main" val="203506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0670AED-A0E5-C0CD-B275-4F4E5F046C9C}"/>
              </a:ext>
            </a:extLst>
          </p:cNvPr>
          <p:cNvSpPr/>
          <p:nvPr/>
        </p:nvSpPr>
        <p:spPr>
          <a:xfrm>
            <a:off x="-981512" y="1603717"/>
            <a:ext cx="13564997" cy="1434905"/>
          </a:xfrm>
          <a:prstGeom prst="roundRect">
            <a:avLst>
              <a:gd name="adj" fmla="val 1395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2714459-C184-F306-BC2C-E9BCA86F4D68}"/>
              </a:ext>
            </a:extLst>
          </p:cNvPr>
          <p:cNvSpPr>
            <a:spLocks noGrp="1"/>
          </p:cNvSpPr>
          <p:nvPr>
            <p:ph type="title"/>
          </p:nvPr>
        </p:nvSpPr>
        <p:spPr/>
        <p:txBody>
          <a:bodyPr/>
          <a:lstStyle/>
          <a:p>
            <a:r>
              <a:rPr lang="en-GB" dirty="0"/>
              <a:t>Why sustainable actions matter</a:t>
            </a:r>
          </a:p>
        </p:txBody>
      </p:sp>
      <p:sp>
        <p:nvSpPr>
          <p:cNvPr id="3" name="Content Placeholder 2">
            <a:extLst>
              <a:ext uri="{FF2B5EF4-FFF2-40B4-BE49-F238E27FC236}">
                <a16:creationId xmlns:a16="http://schemas.microsoft.com/office/drawing/2014/main" id="{DF910418-CA89-3352-587B-3BAF7E39D257}"/>
              </a:ext>
            </a:extLst>
          </p:cNvPr>
          <p:cNvSpPr>
            <a:spLocks noGrp="1"/>
          </p:cNvSpPr>
          <p:nvPr>
            <p:ph idx="1"/>
          </p:nvPr>
        </p:nvSpPr>
        <p:spPr>
          <a:xfrm>
            <a:off x="838200" y="1825625"/>
            <a:ext cx="10781714" cy="4351338"/>
          </a:xfrm>
        </p:spPr>
        <p:txBody>
          <a:bodyPr/>
          <a:lstStyle/>
          <a:p>
            <a:pPr marL="0" indent="0">
              <a:buNone/>
            </a:pPr>
            <a:r>
              <a:rPr lang="en-GB" sz="3200" dirty="0"/>
              <a:t>Sustainable actions play a crucial role in preserving the environment</a:t>
            </a:r>
          </a:p>
          <a:p>
            <a:pPr marL="0" indent="0">
              <a:buNone/>
            </a:pPr>
            <a:endParaRPr lang="en-GB" dirty="0"/>
          </a:p>
          <a:p>
            <a:pPr marL="0" indent="0">
              <a:buNone/>
            </a:pPr>
            <a:r>
              <a:rPr lang="en-GB" b="1" dirty="0"/>
              <a:t>Our actions are important because they can: </a:t>
            </a:r>
          </a:p>
          <a:p>
            <a:r>
              <a:rPr lang="en-GB" b="0" dirty="0"/>
              <a:t>protect natural resources for future generations</a:t>
            </a:r>
          </a:p>
          <a:p>
            <a:r>
              <a:rPr lang="en-GB" b="0" dirty="0"/>
              <a:t>help to reduce environmental harm and pollution</a:t>
            </a:r>
          </a:p>
          <a:p>
            <a:r>
              <a:rPr lang="en-GB" b="0" dirty="0"/>
              <a:t>help to slow down climate change</a:t>
            </a:r>
          </a:p>
          <a:p>
            <a:r>
              <a:rPr lang="en-GB" b="0" dirty="0"/>
              <a:t>cut waste and lower energy consumption.</a:t>
            </a:r>
          </a:p>
        </p:txBody>
      </p:sp>
    </p:spTree>
    <p:extLst>
      <p:ext uri="{BB962C8B-B14F-4D97-AF65-F5344CB8AC3E}">
        <p14:creationId xmlns:p14="http://schemas.microsoft.com/office/powerpoint/2010/main" val="1635355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1302C-D4DD-5AD2-D316-B012A0AC606F}"/>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528AB1A9-E5C9-7141-FFB8-65A0FD2C41A1}"/>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E8EC138D-16ED-B054-395F-CB37834AB4A8}"/>
              </a:ext>
            </a:extLst>
          </p:cNvPr>
          <p:cNvSpPr/>
          <p:nvPr/>
        </p:nvSpPr>
        <p:spPr>
          <a:xfrm flipH="1">
            <a:off x="-1748352" y="2914051"/>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EAB9FE9-794F-220C-1CAD-47E44416F5BC}"/>
              </a:ext>
            </a:extLst>
          </p:cNvPr>
          <p:cNvSpPr txBox="1"/>
          <p:nvPr/>
        </p:nvSpPr>
        <p:spPr>
          <a:xfrm>
            <a:off x="570529" y="1587800"/>
            <a:ext cx="9698886" cy="2308324"/>
          </a:xfrm>
          <a:prstGeom prst="rect">
            <a:avLst/>
          </a:prstGeom>
          <a:noFill/>
        </p:spPr>
        <p:txBody>
          <a:bodyPr wrap="square" rtlCol="0">
            <a:spAutoFit/>
          </a:bodyPr>
          <a:lstStyle/>
          <a:p>
            <a:pPr algn="l"/>
            <a:r>
              <a:rPr lang="en-GB" sz="4800" b="1" dirty="0">
                <a:latin typeface="Arial" panose="020B0604020202020204" pitchFamily="34" charset="0"/>
                <a:cs typeface="Arial" panose="020B0604020202020204" pitchFamily="34" charset="0"/>
              </a:rPr>
              <a:t>Understand the relationship between waste the industrial sector and sustainability</a:t>
            </a:r>
          </a:p>
        </p:txBody>
      </p:sp>
      <p:sp>
        <p:nvSpPr>
          <p:cNvPr id="28" name="Rectangle: Rounded Corners 27">
            <a:extLst>
              <a:ext uri="{FF2B5EF4-FFF2-40B4-BE49-F238E27FC236}">
                <a16:creationId xmlns:a16="http://schemas.microsoft.com/office/drawing/2014/main" id="{F5742360-2E87-32FA-AB18-9F725A1759E5}"/>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dirty="0">
                <a:solidFill>
                  <a:prstClr val="white"/>
                </a:solidFill>
                <a:latin typeface="Arial" panose="020B0604020202020204" pitchFamily="34" charset="0"/>
                <a:cs typeface="Arial" panose="020B0604020202020204" pitchFamily="34" charset="0"/>
              </a:rPr>
              <a:t>4</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C83EE634-0C45-9508-FA1E-3ABC419BD58A}"/>
              </a:ext>
            </a:extLst>
          </p:cNvPr>
          <p:cNvGrpSpPr/>
          <p:nvPr/>
        </p:nvGrpSpPr>
        <p:grpSpPr>
          <a:xfrm>
            <a:off x="5658939" y="6358776"/>
            <a:ext cx="866897" cy="260126"/>
            <a:chOff x="5658939" y="6358776"/>
            <a:chExt cx="866897" cy="260126"/>
          </a:xfrm>
          <a:solidFill>
            <a:schemeClr val="tx1"/>
          </a:solidFill>
        </p:grpSpPr>
        <p:grpSp>
          <p:nvGrpSpPr>
            <p:cNvPr id="3" name="Group 2">
              <a:extLst>
                <a:ext uri="{FF2B5EF4-FFF2-40B4-BE49-F238E27FC236}">
                  <a16:creationId xmlns:a16="http://schemas.microsoft.com/office/drawing/2014/main" id="{86E52481-96DD-D547-5C84-F9E12B450A80}"/>
                </a:ext>
              </a:extLst>
            </p:cNvPr>
            <p:cNvGrpSpPr/>
            <p:nvPr/>
          </p:nvGrpSpPr>
          <p:grpSpPr>
            <a:xfrm>
              <a:off x="5658939" y="6358776"/>
              <a:ext cx="866897" cy="260126"/>
              <a:chOff x="5931983" y="6394283"/>
              <a:chExt cx="1094170" cy="328323"/>
            </a:xfrm>
            <a:grpFill/>
          </p:grpSpPr>
          <p:grpSp>
            <p:nvGrpSpPr>
              <p:cNvPr id="14" name="Group 13">
                <a:extLst>
                  <a:ext uri="{FF2B5EF4-FFF2-40B4-BE49-F238E27FC236}">
                    <a16:creationId xmlns:a16="http://schemas.microsoft.com/office/drawing/2014/main" id="{E9EF1A40-8E15-F2A0-F913-C132CC350371}"/>
                  </a:ext>
                </a:extLst>
              </p:cNvPr>
              <p:cNvGrpSpPr/>
              <p:nvPr userDrawn="1"/>
            </p:nvGrpSpPr>
            <p:grpSpPr>
              <a:xfrm>
                <a:off x="5931983" y="6394283"/>
                <a:ext cx="708613" cy="327192"/>
                <a:chOff x="10889257" y="6367102"/>
                <a:chExt cx="708613" cy="327192"/>
              </a:xfrm>
              <a:grpFill/>
            </p:grpSpPr>
            <p:sp>
              <p:nvSpPr>
                <p:cNvPr id="17" name="Rounded Rectangle 38">
                  <a:extLst>
                    <a:ext uri="{FF2B5EF4-FFF2-40B4-BE49-F238E27FC236}">
                      <a16:creationId xmlns:a16="http://schemas.microsoft.com/office/drawing/2014/main" id="{75B4F89E-EA1F-37A0-BC4E-F75BD8A2507C}"/>
                    </a:ext>
                  </a:extLst>
                </p:cNvPr>
                <p:cNvSpPr/>
                <p:nvPr userDrawn="1"/>
              </p:nvSpPr>
              <p:spPr>
                <a:xfrm>
                  <a:off x="10889257"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Graphic 18" descr="End with solid fill">
                  <a:extLst>
                    <a:ext uri="{FF2B5EF4-FFF2-40B4-BE49-F238E27FC236}">
                      <a16:creationId xmlns:a16="http://schemas.microsoft.com/office/drawing/2014/main" id="{93E54090-38C1-D441-0117-AA55D9311906}"/>
                    </a:ext>
                  </a:extLst>
                </p:cNvPr>
                <p:cNvSpPr/>
                <p:nvPr/>
              </p:nvSpPr>
              <p:spPr>
                <a:xfrm rot="10800000">
                  <a:off x="10977575" y="6422980"/>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ounded Rectangle 40">
                  <a:extLst>
                    <a:ext uri="{FF2B5EF4-FFF2-40B4-BE49-F238E27FC236}">
                      <a16:creationId xmlns:a16="http://schemas.microsoft.com/office/drawing/2014/main" id="{3306E259-1EB2-E58C-2A4B-F77DD5D3C9B2}"/>
                    </a:ext>
                  </a:extLst>
                </p:cNvPr>
                <p:cNvSpPr/>
                <p:nvPr userDrawn="1"/>
              </p:nvSpPr>
              <p:spPr>
                <a:xfrm>
                  <a:off x="11270678"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Rounded Rectangle 34">
                <a:extLst>
                  <a:ext uri="{FF2B5EF4-FFF2-40B4-BE49-F238E27FC236}">
                    <a16:creationId xmlns:a16="http://schemas.microsoft.com/office/drawing/2014/main" id="{F5F392BF-263A-E781-49DA-D28D8E0FD9D3}"/>
                  </a:ext>
                </a:extLst>
              </p:cNvPr>
              <p:cNvSpPr/>
              <p:nvPr userDrawn="1"/>
            </p:nvSpPr>
            <p:spPr>
              <a:xfrm rot="10800000">
                <a:off x="6698961" y="6395414"/>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Graphic 18" descr="End with solid fill">
                <a:extLst>
                  <a:ext uri="{FF2B5EF4-FFF2-40B4-BE49-F238E27FC236}">
                    <a16:creationId xmlns:a16="http://schemas.microsoft.com/office/drawing/2014/main" id="{AA966AEC-8B17-F3AB-CC48-CB8D55A096BE}"/>
                  </a:ext>
                </a:extLst>
              </p:cNvPr>
              <p:cNvSpPr/>
              <p:nvPr userDrawn="1"/>
            </p:nvSpPr>
            <p:spPr>
              <a:xfrm>
                <a:off x="6811991" y="6451292"/>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Graphic 3" descr="Home with solid fill">
              <a:hlinkClick r:id="" action="ppaction://noaction"/>
              <a:extLst>
                <a:ext uri="{FF2B5EF4-FFF2-40B4-BE49-F238E27FC236}">
                  <a16:creationId xmlns:a16="http://schemas.microsoft.com/office/drawing/2014/main" id="{A41AF003-2CC1-0ADE-3B42-F3E45D5C2E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8666" y="6360596"/>
              <a:ext cx="239965" cy="239966"/>
            </a:xfrm>
            <a:prstGeom prst="rect">
              <a:avLst/>
            </a:prstGeom>
          </p:spPr>
        </p:pic>
      </p:grpSp>
      <p:sp>
        <p:nvSpPr>
          <p:cNvPr id="21" name="Slide Number Placeholder 5">
            <a:extLst>
              <a:ext uri="{FF2B5EF4-FFF2-40B4-BE49-F238E27FC236}">
                <a16:creationId xmlns:a16="http://schemas.microsoft.com/office/drawing/2014/main" id="{EB905ED3-8F75-0577-E050-819348F2FE1A}"/>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Graphic 4" descr="Tree With Roots with solid fill">
            <a:extLst>
              <a:ext uri="{FF2B5EF4-FFF2-40B4-BE49-F238E27FC236}">
                <a16:creationId xmlns:a16="http://schemas.microsoft.com/office/drawing/2014/main" id="{D8376C7D-A2FF-24C9-01C9-07EB44FBB526}"/>
              </a:ext>
            </a:extLst>
          </p:cNvPr>
          <p:cNvPicPr>
            <a:picLocks noChangeAspect="1"/>
          </p:cNvPicPr>
          <p:nvPr/>
        </p:nvPicPr>
        <p:blipFill>
          <a:blip r:embed="rId5">
            <a:extLst>
              <a:ext uri="{96DAC541-7B7A-43D3-8B79-37D633B846F1}">
                <asvg:svgBlip xmlns:asvg="http://schemas.microsoft.com/office/drawing/2016/SVG/main" r:embed="rId6"/>
              </a:ext>
            </a:extLst>
          </a:blip>
          <a:srcRect b="9963"/>
          <a:stretch/>
        </p:blipFill>
        <p:spPr>
          <a:xfrm>
            <a:off x="7662155" y="3727370"/>
            <a:ext cx="4529845" cy="407850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1481CE65-CF08-D4CD-3227-F8AA117FBC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spTree>
    <p:extLst>
      <p:ext uri="{BB962C8B-B14F-4D97-AF65-F5344CB8AC3E}">
        <p14:creationId xmlns:p14="http://schemas.microsoft.com/office/powerpoint/2010/main" val="130511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DA0FFB9-771F-1B47-9489-3DEA323F71AA}"/>
              </a:ext>
            </a:extLst>
          </p:cNvPr>
          <p:cNvSpPr/>
          <p:nvPr/>
        </p:nvSpPr>
        <p:spPr>
          <a:xfrm>
            <a:off x="-686500" y="2382913"/>
            <a:ext cx="13564997" cy="2658794"/>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1E2A7ED-5E25-A943-FCF4-31102AC612DF}"/>
              </a:ext>
            </a:extLst>
          </p:cNvPr>
          <p:cNvSpPr>
            <a:spLocks noGrp="1"/>
          </p:cNvSpPr>
          <p:nvPr>
            <p:ph type="title"/>
          </p:nvPr>
        </p:nvSpPr>
        <p:spPr/>
        <p:txBody>
          <a:bodyPr/>
          <a:lstStyle/>
          <a:p>
            <a:r>
              <a:rPr lang="en-GB" dirty="0"/>
              <a:t>Reducing waste in business</a:t>
            </a:r>
          </a:p>
        </p:txBody>
      </p:sp>
      <p:sp>
        <p:nvSpPr>
          <p:cNvPr id="3" name="Content Placeholder 2">
            <a:extLst>
              <a:ext uri="{FF2B5EF4-FFF2-40B4-BE49-F238E27FC236}">
                <a16:creationId xmlns:a16="http://schemas.microsoft.com/office/drawing/2014/main" id="{1C7EF00B-EBF6-30C9-03D5-5ECA7E227D98}"/>
              </a:ext>
            </a:extLst>
          </p:cNvPr>
          <p:cNvSpPr>
            <a:spLocks noGrp="1"/>
          </p:cNvSpPr>
          <p:nvPr>
            <p:ph idx="1"/>
          </p:nvPr>
        </p:nvSpPr>
        <p:spPr>
          <a:xfrm>
            <a:off x="838199" y="1399733"/>
            <a:ext cx="10515600" cy="4351338"/>
          </a:xfrm>
        </p:spPr>
        <p:txBody>
          <a:bodyPr/>
          <a:lstStyle/>
          <a:p>
            <a:pPr marL="0" indent="0">
              <a:buNone/>
            </a:pPr>
            <a:r>
              <a:rPr lang="en-GB" dirty="0"/>
              <a:t>Waste management plays a crucial role in reducing the environmental impact and promoting sustainability</a:t>
            </a:r>
          </a:p>
          <a:p>
            <a:pPr marL="0" indent="0">
              <a:buNone/>
            </a:pPr>
            <a:endParaRPr lang="en-GB" sz="2800" dirty="0"/>
          </a:p>
          <a:p>
            <a:pPr marL="0" indent="0">
              <a:buNone/>
            </a:pPr>
            <a:r>
              <a:rPr lang="en-GB" dirty="0">
                <a:solidFill>
                  <a:schemeClr val="bg1"/>
                </a:solidFill>
              </a:rPr>
              <a:t>4 key approaches that businesses and individuals can adopt include:</a:t>
            </a:r>
          </a:p>
          <a:p>
            <a:r>
              <a:rPr lang="en-GB" b="1" dirty="0">
                <a:solidFill>
                  <a:schemeClr val="bg1"/>
                </a:solidFill>
              </a:rPr>
              <a:t>recycling</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repurposing materials to minimise landfill waste</a:t>
            </a:r>
          </a:p>
          <a:p>
            <a:r>
              <a:rPr lang="en-GB" b="1" dirty="0">
                <a:solidFill>
                  <a:schemeClr val="bg1"/>
                </a:solidFill>
              </a:rPr>
              <a:t>composting</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breaking down organic waste naturally</a:t>
            </a:r>
          </a:p>
          <a:p>
            <a:r>
              <a:rPr lang="en-GB" b="1" dirty="0">
                <a:solidFill>
                  <a:schemeClr val="bg1"/>
                </a:solidFill>
              </a:rPr>
              <a:t>reusing</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giving items a second life instead of discarding them</a:t>
            </a:r>
          </a:p>
          <a:p>
            <a:r>
              <a:rPr lang="en-GB" b="1" dirty="0">
                <a:solidFill>
                  <a:schemeClr val="bg1"/>
                </a:solidFill>
              </a:rPr>
              <a:t>energy recovery </a:t>
            </a:r>
            <a:r>
              <a:rPr lang="en-GB" b="0" dirty="0">
                <a:solidFill>
                  <a:schemeClr val="bg1"/>
                </a:solidFill>
              </a:rPr>
              <a:t>–</a:t>
            </a:r>
            <a:r>
              <a:rPr lang="en-GB" dirty="0">
                <a:solidFill>
                  <a:schemeClr val="bg1"/>
                </a:solidFill>
              </a:rPr>
              <a:t> </a:t>
            </a:r>
            <a:r>
              <a:rPr lang="en-GB" b="0" dirty="0">
                <a:solidFill>
                  <a:schemeClr val="bg1"/>
                </a:solidFill>
              </a:rPr>
              <a:t>converting waste into usable energy.</a:t>
            </a:r>
          </a:p>
        </p:txBody>
      </p:sp>
    </p:spTree>
    <p:extLst>
      <p:ext uri="{BB962C8B-B14F-4D97-AF65-F5344CB8AC3E}">
        <p14:creationId xmlns:p14="http://schemas.microsoft.com/office/powerpoint/2010/main" val="3514003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54BDCE4-CBAC-CEA3-8DE7-AAB35EF98F1C}"/>
              </a:ext>
            </a:extLst>
          </p:cNvPr>
          <p:cNvSpPr/>
          <p:nvPr/>
        </p:nvSpPr>
        <p:spPr>
          <a:xfrm>
            <a:off x="-981512" y="1448972"/>
            <a:ext cx="13564997" cy="1434905"/>
          </a:xfrm>
          <a:prstGeom prst="roundRect">
            <a:avLst>
              <a:gd name="adj" fmla="val 1395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126EA85-A088-2684-913E-12E422A71128}"/>
              </a:ext>
            </a:extLst>
          </p:cNvPr>
          <p:cNvSpPr>
            <a:spLocks noGrp="1"/>
          </p:cNvSpPr>
          <p:nvPr>
            <p:ph type="title"/>
          </p:nvPr>
        </p:nvSpPr>
        <p:spPr/>
        <p:txBody>
          <a:bodyPr>
            <a:normAutofit fontScale="90000"/>
          </a:bodyPr>
          <a:lstStyle/>
          <a:p>
            <a:r>
              <a:rPr lang="en-GB" dirty="0"/>
              <a:t>Industrial sectors affecting the environment</a:t>
            </a:r>
          </a:p>
        </p:txBody>
      </p:sp>
      <p:sp>
        <p:nvSpPr>
          <p:cNvPr id="3" name="Content Placeholder 2">
            <a:extLst>
              <a:ext uri="{FF2B5EF4-FFF2-40B4-BE49-F238E27FC236}">
                <a16:creationId xmlns:a16="http://schemas.microsoft.com/office/drawing/2014/main" id="{DE20E192-247C-C26E-3FA1-0DDF66A13258}"/>
              </a:ext>
            </a:extLst>
          </p:cNvPr>
          <p:cNvSpPr>
            <a:spLocks noGrp="1"/>
          </p:cNvSpPr>
          <p:nvPr>
            <p:ph idx="1"/>
          </p:nvPr>
        </p:nvSpPr>
        <p:spPr>
          <a:xfrm>
            <a:off x="838200" y="1699015"/>
            <a:ext cx="10515600" cy="4351338"/>
          </a:xfrm>
        </p:spPr>
        <p:txBody>
          <a:bodyPr>
            <a:normAutofit/>
          </a:bodyPr>
          <a:lstStyle/>
          <a:p>
            <a:pPr marL="0" indent="0">
              <a:buNone/>
            </a:pPr>
            <a:r>
              <a:rPr lang="en-GB" sz="3200" dirty="0"/>
              <a:t>Certain industries contribute significantly to environmental degradation </a:t>
            </a:r>
          </a:p>
          <a:p>
            <a:pPr marL="0" indent="0">
              <a:buNone/>
            </a:pPr>
            <a:endParaRPr lang="en-GB" dirty="0"/>
          </a:p>
          <a:p>
            <a:pPr marL="0" indent="0">
              <a:buNone/>
            </a:pPr>
            <a:r>
              <a:rPr lang="en-GB" dirty="0"/>
              <a:t>Understanding their impact is essential for developing sustainable solutions:</a:t>
            </a:r>
          </a:p>
          <a:p>
            <a:r>
              <a:rPr lang="en-GB" b="1" dirty="0"/>
              <a:t>energy</a:t>
            </a:r>
            <a:r>
              <a:rPr lang="en-GB" dirty="0"/>
              <a:t> </a:t>
            </a:r>
            <a:r>
              <a:rPr lang="en-GB" b="0" dirty="0"/>
              <a:t>–</a:t>
            </a:r>
            <a:r>
              <a:rPr lang="en-GB" dirty="0"/>
              <a:t> </a:t>
            </a:r>
            <a:r>
              <a:rPr lang="en-GB" b="0" dirty="0"/>
              <a:t>fossil fuel extraction leads to carbon emissions</a:t>
            </a:r>
          </a:p>
          <a:p>
            <a:r>
              <a:rPr lang="en-GB" b="1" dirty="0"/>
              <a:t>transport</a:t>
            </a:r>
            <a:r>
              <a:rPr lang="en-GB" dirty="0"/>
              <a:t> </a:t>
            </a:r>
            <a:r>
              <a:rPr lang="en-GB" b="0" dirty="0"/>
              <a:t>–</a:t>
            </a:r>
            <a:r>
              <a:rPr lang="en-GB" dirty="0"/>
              <a:t> </a:t>
            </a:r>
            <a:r>
              <a:rPr lang="en-GB" b="0" dirty="0"/>
              <a:t>vehicle emissions and fuel consumption contribute to air pollution</a:t>
            </a:r>
          </a:p>
          <a:p>
            <a:r>
              <a:rPr lang="en-GB" b="1" dirty="0"/>
              <a:t>construction</a:t>
            </a:r>
            <a:r>
              <a:rPr lang="en-GB" dirty="0"/>
              <a:t> </a:t>
            </a:r>
            <a:r>
              <a:rPr lang="en-GB" b="0" dirty="0"/>
              <a:t>–</a:t>
            </a:r>
            <a:r>
              <a:rPr lang="en-GB" dirty="0"/>
              <a:t> </a:t>
            </a:r>
            <a:r>
              <a:rPr lang="en-GB" b="0" dirty="0"/>
              <a:t>high resource use and pollution affect land and air quality</a:t>
            </a:r>
          </a:p>
          <a:p>
            <a:r>
              <a:rPr lang="en-GB" b="1" dirty="0"/>
              <a:t>agriculture</a:t>
            </a:r>
            <a:r>
              <a:rPr lang="en-GB" dirty="0"/>
              <a:t> </a:t>
            </a:r>
            <a:r>
              <a:rPr lang="en-GB" b="0" dirty="0"/>
              <a:t>–</a:t>
            </a:r>
            <a:r>
              <a:rPr lang="en-GB" dirty="0"/>
              <a:t> </a:t>
            </a:r>
            <a:r>
              <a:rPr lang="en-GB" b="0" dirty="0"/>
              <a:t>deforestation, excessive water use and soil degradation harm ecosystems.</a:t>
            </a:r>
          </a:p>
          <a:p>
            <a:endParaRPr lang="en-GB" dirty="0"/>
          </a:p>
        </p:txBody>
      </p:sp>
    </p:spTree>
    <p:extLst>
      <p:ext uri="{BB962C8B-B14F-4D97-AF65-F5344CB8AC3E}">
        <p14:creationId xmlns:p14="http://schemas.microsoft.com/office/powerpoint/2010/main" val="632165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600FEB-22EE-FF8E-E431-E838401326C1}"/>
              </a:ext>
            </a:extLst>
          </p:cNvPr>
          <p:cNvSpPr/>
          <p:nvPr/>
        </p:nvSpPr>
        <p:spPr>
          <a:xfrm>
            <a:off x="-686499" y="2757269"/>
            <a:ext cx="13564997" cy="2658794"/>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A8921ED-D5B4-356E-E4A5-C4A1E25F80DB}"/>
              </a:ext>
            </a:extLst>
          </p:cNvPr>
          <p:cNvSpPr>
            <a:spLocks noGrp="1"/>
          </p:cNvSpPr>
          <p:nvPr>
            <p:ph type="title"/>
          </p:nvPr>
        </p:nvSpPr>
        <p:spPr/>
        <p:txBody>
          <a:bodyPr>
            <a:normAutofit fontScale="90000"/>
          </a:bodyPr>
          <a:lstStyle/>
          <a:p>
            <a:r>
              <a:rPr lang="en-GB" dirty="0"/>
              <a:t>How industries can become more sustainable</a:t>
            </a:r>
          </a:p>
        </p:txBody>
      </p:sp>
      <p:sp>
        <p:nvSpPr>
          <p:cNvPr id="3" name="Content Placeholder 2">
            <a:extLst>
              <a:ext uri="{FF2B5EF4-FFF2-40B4-BE49-F238E27FC236}">
                <a16:creationId xmlns:a16="http://schemas.microsoft.com/office/drawing/2014/main" id="{EF80E295-B871-69A7-76B3-F0F295444145}"/>
              </a:ext>
            </a:extLst>
          </p:cNvPr>
          <p:cNvSpPr>
            <a:spLocks noGrp="1"/>
          </p:cNvSpPr>
          <p:nvPr>
            <p:ph idx="1"/>
          </p:nvPr>
        </p:nvSpPr>
        <p:spPr/>
        <p:txBody>
          <a:bodyPr>
            <a:normAutofit/>
          </a:bodyPr>
          <a:lstStyle/>
          <a:p>
            <a:pPr marL="0" indent="0">
              <a:buNone/>
            </a:pPr>
            <a:r>
              <a:rPr lang="en-GB" dirty="0"/>
              <a:t>Industries have a major impact on the environment, but sustainable practices can reduce harm</a:t>
            </a:r>
          </a:p>
          <a:p>
            <a:pPr marL="0" indent="0">
              <a:buNone/>
            </a:pPr>
            <a:endParaRPr lang="en-GB" dirty="0"/>
          </a:p>
          <a:p>
            <a:pPr marL="0" indent="0">
              <a:buNone/>
            </a:pPr>
            <a:r>
              <a:rPr lang="en-GB" dirty="0">
                <a:solidFill>
                  <a:schemeClr val="bg1"/>
                </a:solidFill>
              </a:rPr>
              <a:t>Different sectors can improve their environmental footprint:</a:t>
            </a:r>
          </a:p>
          <a:p>
            <a:r>
              <a:rPr lang="en-GB" b="1" dirty="0">
                <a:solidFill>
                  <a:schemeClr val="bg1"/>
                </a:solidFill>
              </a:rPr>
              <a:t>energy</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transition to renewable sources, like solar, wind and hydro power</a:t>
            </a:r>
          </a:p>
          <a:p>
            <a:r>
              <a:rPr lang="en-GB" b="1" dirty="0">
                <a:solidFill>
                  <a:schemeClr val="bg1"/>
                </a:solidFill>
              </a:rPr>
              <a:t>transport</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promote electric vehicles and public transport to cut emissions</a:t>
            </a:r>
          </a:p>
          <a:p>
            <a:r>
              <a:rPr lang="en-GB" b="1" dirty="0">
                <a:solidFill>
                  <a:schemeClr val="bg1"/>
                </a:solidFill>
              </a:rPr>
              <a:t>construction </a:t>
            </a:r>
            <a:r>
              <a:rPr lang="en-GB" b="0" dirty="0">
                <a:solidFill>
                  <a:schemeClr val="bg1"/>
                </a:solidFill>
              </a:rPr>
              <a:t>–</a:t>
            </a:r>
            <a:r>
              <a:rPr lang="en-GB" dirty="0">
                <a:solidFill>
                  <a:schemeClr val="bg1"/>
                </a:solidFill>
              </a:rPr>
              <a:t> </a:t>
            </a:r>
            <a:r>
              <a:rPr lang="en-GB" b="0" dirty="0">
                <a:solidFill>
                  <a:schemeClr val="bg1"/>
                </a:solidFill>
              </a:rPr>
              <a:t>use eco-friendly materials and reduce waste</a:t>
            </a:r>
          </a:p>
          <a:p>
            <a:r>
              <a:rPr lang="en-GB" b="1" dirty="0">
                <a:solidFill>
                  <a:schemeClr val="bg1"/>
                </a:solidFill>
              </a:rPr>
              <a:t>agriculture</a:t>
            </a:r>
            <a:r>
              <a:rPr lang="en-GB" dirty="0">
                <a:solidFill>
                  <a:schemeClr val="bg1"/>
                </a:solidFill>
              </a:rPr>
              <a:t> </a:t>
            </a:r>
            <a:r>
              <a:rPr lang="en-GB" b="0" dirty="0">
                <a:solidFill>
                  <a:schemeClr val="bg1"/>
                </a:solidFill>
              </a:rPr>
              <a:t>–</a:t>
            </a:r>
            <a:r>
              <a:rPr lang="en-GB" dirty="0">
                <a:solidFill>
                  <a:schemeClr val="bg1"/>
                </a:solidFill>
              </a:rPr>
              <a:t> </a:t>
            </a:r>
            <a:r>
              <a:rPr lang="en-GB" b="0" dirty="0">
                <a:solidFill>
                  <a:schemeClr val="bg1"/>
                </a:solidFill>
              </a:rPr>
              <a:t>prevent deforestation and improve irrigation efficiency.</a:t>
            </a:r>
          </a:p>
        </p:txBody>
      </p:sp>
    </p:spTree>
    <p:extLst>
      <p:ext uri="{BB962C8B-B14F-4D97-AF65-F5344CB8AC3E}">
        <p14:creationId xmlns:p14="http://schemas.microsoft.com/office/powerpoint/2010/main" val="2565963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C06F3AE-1679-9C21-3540-3D5B124316E6}"/>
              </a:ext>
            </a:extLst>
          </p:cNvPr>
          <p:cNvSpPr/>
          <p:nvPr/>
        </p:nvSpPr>
        <p:spPr>
          <a:xfrm>
            <a:off x="-686499" y="2757269"/>
            <a:ext cx="13564997" cy="2222694"/>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A8902B2-2C21-D772-60AE-ADFCD34577E1}"/>
              </a:ext>
            </a:extLst>
          </p:cNvPr>
          <p:cNvSpPr>
            <a:spLocks noGrp="1"/>
          </p:cNvSpPr>
          <p:nvPr>
            <p:ph type="title"/>
          </p:nvPr>
        </p:nvSpPr>
        <p:spPr/>
        <p:txBody>
          <a:bodyPr/>
          <a:lstStyle/>
          <a:p>
            <a:r>
              <a:rPr lang="en-GB" dirty="0"/>
              <a:t>Sustainability: pros </a:t>
            </a:r>
          </a:p>
        </p:txBody>
      </p:sp>
      <p:sp>
        <p:nvSpPr>
          <p:cNvPr id="3" name="Content Placeholder 2">
            <a:extLst>
              <a:ext uri="{FF2B5EF4-FFF2-40B4-BE49-F238E27FC236}">
                <a16:creationId xmlns:a16="http://schemas.microsoft.com/office/drawing/2014/main" id="{094A92E5-07A8-0E97-8EE1-0B8D66E7C5BA}"/>
              </a:ext>
            </a:extLst>
          </p:cNvPr>
          <p:cNvSpPr>
            <a:spLocks noGrp="1"/>
          </p:cNvSpPr>
          <p:nvPr>
            <p:ph idx="1"/>
          </p:nvPr>
        </p:nvSpPr>
        <p:spPr>
          <a:xfrm>
            <a:off x="838200" y="1516136"/>
            <a:ext cx="10221227" cy="4351338"/>
          </a:xfrm>
        </p:spPr>
        <p:txBody>
          <a:bodyPr>
            <a:normAutofit/>
          </a:bodyPr>
          <a:lstStyle/>
          <a:p>
            <a:pPr marL="0" indent="0">
              <a:buNone/>
            </a:pPr>
            <a:r>
              <a:rPr lang="en-GB" dirty="0"/>
              <a:t>Sustainability offers many advantages, but there are also challenges to consider. Balancing these factors is key to long-term environmental success</a:t>
            </a:r>
          </a:p>
          <a:p>
            <a:pPr marL="0" indent="0">
              <a:buNone/>
            </a:pPr>
            <a:endParaRPr lang="en-GB" dirty="0"/>
          </a:p>
          <a:p>
            <a:pPr marL="0" indent="0">
              <a:buNone/>
            </a:pPr>
            <a:r>
              <a:rPr lang="en-GB" sz="2400" b="1" dirty="0">
                <a:solidFill>
                  <a:schemeClr val="bg1"/>
                </a:solidFill>
              </a:rPr>
              <a:t>Benefits include:</a:t>
            </a:r>
            <a:endParaRPr lang="en-GB" sz="2400" b="0" dirty="0">
              <a:solidFill>
                <a:schemeClr val="bg1"/>
              </a:solidFill>
            </a:endParaRPr>
          </a:p>
          <a:p>
            <a:r>
              <a:rPr lang="en-GB" b="0" dirty="0">
                <a:solidFill>
                  <a:schemeClr val="bg1"/>
                </a:solidFill>
              </a:rPr>
              <a:t>reducing waste and pollution</a:t>
            </a:r>
          </a:p>
          <a:p>
            <a:r>
              <a:rPr lang="en-GB" b="0" dirty="0">
                <a:solidFill>
                  <a:schemeClr val="bg1"/>
                </a:solidFill>
              </a:rPr>
              <a:t>saving natural resources</a:t>
            </a:r>
          </a:p>
          <a:p>
            <a:r>
              <a:rPr lang="en-GB" b="0" dirty="0">
                <a:solidFill>
                  <a:schemeClr val="bg1"/>
                </a:solidFill>
              </a:rPr>
              <a:t>improving long-term cost savings for businesses.</a:t>
            </a:r>
          </a:p>
        </p:txBody>
      </p:sp>
      <p:pic>
        <p:nvPicPr>
          <p:cNvPr id="6" name="Graphic 5" descr="Checkmark with solid fill">
            <a:extLst>
              <a:ext uri="{FF2B5EF4-FFF2-40B4-BE49-F238E27FC236}">
                <a16:creationId xmlns:a16="http://schemas.microsoft.com/office/drawing/2014/main" id="{8EA1CDFD-C469-ED18-1B6D-151D31CD64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5255" y="2529902"/>
            <a:ext cx="2677428" cy="2677428"/>
          </a:xfrm>
          <a:prstGeom prst="rect">
            <a:avLst/>
          </a:prstGeom>
        </p:spPr>
      </p:pic>
    </p:spTree>
    <p:extLst>
      <p:ext uri="{BB962C8B-B14F-4D97-AF65-F5344CB8AC3E}">
        <p14:creationId xmlns:p14="http://schemas.microsoft.com/office/powerpoint/2010/main" val="2630326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3C92D-7D00-02BB-8F77-5508E9FF73E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EA1AF5D-D4C7-9F5F-DE16-22816B3BC4A4}"/>
              </a:ext>
            </a:extLst>
          </p:cNvPr>
          <p:cNvSpPr/>
          <p:nvPr/>
        </p:nvSpPr>
        <p:spPr>
          <a:xfrm>
            <a:off x="-686499" y="1327578"/>
            <a:ext cx="13564997" cy="2801659"/>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146DA1B-21B1-3F67-0E1B-34B34C4AB6DE}"/>
              </a:ext>
            </a:extLst>
          </p:cNvPr>
          <p:cNvSpPr>
            <a:spLocks noGrp="1"/>
          </p:cNvSpPr>
          <p:nvPr>
            <p:ph type="title"/>
          </p:nvPr>
        </p:nvSpPr>
        <p:spPr/>
        <p:txBody>
          <a:bodyPr/>
          <a:lstStyle/>
          <a:p>
            <a:r>
              <a:rPr lang="en-GB" dirty="0"/>
              <a:t>Sustainability: cons</a:t>
            </a:r>
          </a:p>
        </p:txBody>
      </p:sp>
      <p:sp>
        <p:nvSpPr>
          <p:cNvPr id="3" name="Content Placeholder 2">
            <a:extLst>
              <a:ext uri="{FF2B5EF4-FFF2-40B4-BE49-F238E27FC236}">
                <a16:creationId xmlns:a16="http://schemas.microsoft.com/office/drawing/2014/main" id="{F020EAE6-5C41-7581-F1A8-BB14496FB9C7}"/>
              </a:ext>
            </a:extLst>
          </p:cNvPr>
          <p:cNvSpPr>
            <a:spLocks noGrp="1"/>
          </p:cNvSpPr>
          <p:nvPr>
            <p:ph idx="1"/>
          </p:nvPr>
        </p:nvSpPr>
        <p:spPr>
          <a:xfrm>
            <a:off x="838200" y="1564262"/>
            <a:ext cx="7066280" cy="4351338"/>
          </a:xfrm>
        </p:spPr>
        <p:txBody>
          <a:bodyPr>
            <a:normAutofit/>
          </a:bodyPr>
          <a:lstStyle/>
          <a:p>
            <a:pPr marL="0" indent="0">
              <a:buNone/>
            </a:pPr>
            <a:r>
              <a:rPr lang="en-GB" sz="2400" b="1" dirty="0">
                <a:solidFill>
                  <a:schemeClr val="bg1"/>
                </a:solidFill>
              </a:rPr>
              <a:t>Challenges include:</a:t>
            </a:r>
          </a:p>
          <a:p>
            <a:r>
              <a:rPr lang="en-GB" b="0" dirty="0">
                <a:solidFill>
                  <a:schemeClr val="bg1"/>
                </a:solidFill>
              </a:rPr>
              <a:t>high initial costs for sustainable alternatives</a:t>
            </a:r>
          </a:p>
          <a:p>
            <a:r>
              <a:rPr lang="en-GB" b="0" dirty="0">
                <a:solidFill>
                  <a:schemeClr val="bg1"/>
                </a:solidFill>
              </a:rPr>
              <a:t>resistance from industries that are reliant on traditional methods</a:t>
            </a:r>
          </a:p>
          <a:p>
            <a:r>
              <a:rPr lang="en-GB" b="0" dirty="0">
                <a:solidFill>
                  <a:schemeClr val="bg1"/>
                </a:solidFill>
              </a:rPr>
              <a:t>policy barriers and the need for global co-operation.</a:t>
            </a:r>
          </a:p>
        </p:txBody>
      </p:sp>
      <p:pic>
        <p:nvPicPr>
          <p:cNvPr id="5" name="Graphic 4" descr="Close with solid fill">
            <a:extLst>
              <a:ext uri="{FF2B5EF4-FFF2-40B4-BE49-F238E27FC236}">
                <a16:creationId xmlns:a16="http://schemas.microsoft.com/office/drawing/2014/main" id="{A73E69C5-91BC-6F91-167D-8A6BCBC838B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55255" y="1389787"/>
            <a:ext cx="2677428" cy="2677428"/>
          </a:xfrm>
          <a:prstGeom prst="rect">
            <a:avLst/>
          </a:prstGeom>
        </p:spPr>
      </p:pic>
    </p:spTree>
    <p:extLst>
      <p:ext uri="{BB962C8B-B14F-4D97-AF65-F5344CB8AC3E}">
        <p14:creationId xmlns:p14="http://schemas.microsoft.com/office/powerpoint/2010/main" val="175343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719A5A3-22E8-D9B1-38AF-CA31C33CBA2A}"/>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BA5F8EDE-4EB7-A57B-1413-A99E0882A4DC}"/>
              </a:ext>
            </a:extLst>
          </p:cNvPr>
          <p:cNvSpPr/>
          <p:nvPr/>
        </p:nvSpPr>
        <p:spPr>
          <a:xfrm flipH="1">
            <a:off x="-1748352" y="2914051"/>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B93076F-82AC-8936-D760-0F42CEDAF11B}"/>
              </a:ext>
            </a:extLst>
          </p:cNvPr>
          <p:cNvSpPr txBox="1"/>
          <p:nvPr/>
        </p:nvSpPr>
        <p:spPr>
          <a:xfrm>
            <a:off x="570529" y="1587800"/>
            <a:ext cx="7810073" cy="2308324"/>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Understand environmental awareness and sustainability terms</a:t>
            </a:r>
          </a:p>
        </p:txBody>
      </p:sp>
      <p:sp>
        <p:nvSpPr>
          <p:cNvPr id="28" name="Rectangle: Rounded Corners 27">
            <a:extLst>
              <a:ext uri="{FF2B5EF4-FFF2-40B4-BE49-F238E27FC236}">
                <a16:creationId xmlns:a16="http://schemas.microsoft.com/office/drawing/2014/main" id="{9A2B18CD-A2DC-E62E-ECDC-BCF6E194B50B}"/>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dirty="0">
                <a:latin typeface="Arial" panose="020B0604020202020204" pitchFamily="34" charset="0"/>
                <a:cs typeface="Arial" panose="020B0604020202020204" pitchFamily="34" charset="0"/>
              </a:rPr>
              <a:t>		</a:t>
            </a:r>
            <a:r>
              <a:rPr lang="en-GB" sz="2400" b="1" dirty="0">
                <a:solidFill>
                  <a:schemeClr val="bg1"/>
                </a:solidFill>
                <a:latin typeface="Arial" panose="020B0604020202020204" pitchFamily="34" charset="0"/>
                <a:cs typeface="Arial" panose="020B0604020202020204" pitchFamily="34" charset="0"/>
              </a:rPr>
              <a:t>Module 1</a:t>
            </a:r>
          </a:p>
        </p:txBody>
      </p:sp>
      <p:grpSp>
        <p:nvGrpSpPr>
          <p:cNvPr id="2" name="Group 1">
            <a:extLst>
              <a:ext uri="{FF2B5EF4-FFF2-40B4-BE49-F238E27FC236}">
                <a16:creationId xmlns:a16="http://schemas.microsoft.com/office/drawing/2014/main" id="{B437E69B-1179-6C1C-A105-8B64BCB41FF6}"/>
              </a:ext>
            </a:extLst>
          </p:cNvPr>
          <p:cNvGrpSpPr/>
          <p:nvPr/>
        </p:nvGrpSpPr>
        <p:grpSpPr>
          <a:xfrm>
            <a:off x="5658939" y="6358776"/>
            <a:ext cx="866897" cy="260126"/>
            <a:chOff x="5658939" y="6358776"/>
            <a:chExt cx="866897" cy="260126"/>
          </a:xfrm>
          <a:solidFill>
            <a:schemeClr val="tx1"/>
          </a:solidFill>
        </p:grpSpPr>
        <p:grpSp>
          <p:nvGrpSpPr>
            <p:cNvPr id="3" name="Group 2">
              <a:extLst>
                <a:ext uri="{FF2B5EF4-FFF2-40B4-BE49-F238E27FC236}">
                  <a16:creationId xmlns:a16="http://schemas.microsoft.com/office/drawing/2014/main" id="{42D1CA95-6F0A-6382-E154-544B3988EBF9}"/>
                </a:ext>
              </a:extLst>
            </p:cNvPr>
            <p:cNvGrpSpPr/>
            <p:nvPr/>
          </p:nvGrpSpPr>
          <p:grpSpPr>
            <a:xfrm>
              <a:off x="5658939" y="6358776"/>
              <a:ext cx="866897" cy="260126"/>
              <a:chOff x="5931983" y="6394283"/>
              <a:chExt cx="1094170" cy="328323"/>
            </a:xfrm>
            <a:grpFill/>
          </p:grpSpPr>
          <p:grpSp>
            <p:nvGrpSpPr>
              <p:cNvPr id="14" name="Group 13">
                <a:extLst>
                  <a:ext uri="{FF2B5EF4-FFF2-40B4-BE49-F238E27FC236}">
                    <a16:creationId xmlns:a16="http://schemas.microsoft.com/office/drawing/2014/main" id="{EBA4614A-1097-FC73-77A9-EBD8251B5BCE}"/>
                  </a:ext>
                </a:extLst>
              </p:cNvPr>
              <p:cNvGrpSpPr/>
              <p:nvPr userDrawn="1"/>
            </p:nvGrpSpPr>
            <p:grpSpPr>
              <a:xfrm>
                <a:off x="5931983" y="6394283"/>
                <a:ext cx="708613" cy="327192"/>
                <a:chOff x="10889257" y="6367102"/>
                <a:chExt cx="708613" cy="327192"/>
              </a:xfrm>
              <a:grpFill/>
            </p:grpSpPr>
            <p:sp>
              <p:nvSpPr>
                <p:cNvPr id="17" name="Rounded Rectangle 38">
                  <a:extLst>
                    <a:ext uri="{FF2B5EF4-FFF2-40B4-BE49-F238E27FC236}">
                      <a16:creationId xmlns:a16="http://schemas.microsoft.com/office/drawing/2014/main" id="{50B9ADE0-5612-FA1B-58D2-83DD8E06E93F}"/>
                    </a:ext>
                  </a:extLst>
                </p:cNvPr>
                <p:cNvSpPr/>
                <p:nvPr userDrawn="1"/>
              </p:nvSpPr>
              <p:spPr>
                <a:xfrm>
                  <a:off x="10889257"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Graphic 18" descr="End with solid fill">
                  <a:extLst>
                    <a:ext uri="{FF2B5EF4-FFF2-40B4-BE49-F238E27FC236}">
                      <a16:creationId xmlns:a16="http://schemas.microsoft.com/office/drawing/2014/main" id="{9AAA32B4-FEBF-4751-E6AD-F51A030DAA94}"/>
                    </a:ext>
                  </a:extLst>
                </p:cNvPr>
                <p:cNvSpPr/>
                <p:nvPr/>
              </p:nvSpPr>
              <p:spPr>
                <a:xfrm rot="10800000">
                  <a:off x="10977575" y="6422980"/>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dirty="0"/>
                </a:p>
              </p:txBody>
            </p:sp>
            <p:sp>
              <p:nvSpPr>
                <p:cNvPr id="19" name="Rounded Rectangle 40">
                  <a:extLst>
                    <a:ext uri="{FF2B5EF4-FFF2-40B4-BE49-F238E27FC236}">
                      <a16:creationId xmlns:a16="http://schemas.microsoft.com/office/drawing/2014/main" id="{485CD893-950E-A24E-FB01-D32E6E27F667}"/>
                    </a:ext>
                  </a:extLst>
                </p:cNvPr>
                <p:cNvSpPr/>
                <p:nvPr userDrawn="1"/>
              </p:nvSpPr>
              <p:spPr>
                <a:xfrm>
                  <a:off x="11270678" y="6367102"/>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ounded Rectangle 34">
                <a:extLst>
                  <a:ext uri="{FF2B5EF4-FFF2-40B4-BE49-F238E27FC236}">
                    <a16:creationId xmlns:a16="http://schemas.microsoft.com/office/drawing/2014/main" id="{9BEE29AE-1F07-8505-D668-87A35E3595DF}"/>
                  </a:ext>
                </a:extLst>
              </p:cNvPr>
              <p:cNvSpPr/>
              <p:nvPr userDrawn="1"/>
            </p:nvSpPr>
            <p:spPr>
              <a:xfrm rot="10800000">
                <a:off x="6698961" y="6395414"/>
                <a:ext cx="327192" cy="327192"/>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raphic 18" descr="End with solid fill">
                <a:extLst>
                  <a:ext uri="{FF2B5EF4-FFF2-40B4-BE49-F238E27FC236}">
                    <a16:creationId xmlns:a16="http://schemas.microsoft.com/office/drawing/2014/main" id="{1B8CFFE3-BD8B-A57C-658B-051DF3BFEB2D}"/>
                  </a:ext>
                </a:extLst>
              </p:cNvPr>
              <p:cNvSpPr/>
              <p:nvPr userDrawn="1"/>
            </p:nvSpPr>
            <p:spPr>
              <a:xfrm>
                <a:off x="6811991" y="6451292"/>
                <a:ext cx="113488" cy="215435"/>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dirty="0"/>
              </a:p>
            </p:txBody>
          </p:sp>
        </p:grpSp>
        <p:pic>
          <p:nvPicPr>
            <p:cNvPr id="4" name="Graphic 3" descr="Home with solid fill">
              <a:hlinkClick r:id="" action="ppaction://noaction"/>
              <a:extLst>
                <a:ext uri="{FF2B5EF4-FFF2-40B4-BE49-F238E27FC236}">
                  <a16:creationId xmlns:a16="http://schemas.microsoft.com/office/drawing/2014/main" id="{317B0E9A-C946-B856-DCC7-2C4070F01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8666" y="6360596"/>
              <a:ext cx="239965" cy="239966"/>
            </a:xfrm>
            <a:prstGeom prst="rect">
              <a:avLst/>
            </a:prstGeom>
          </p:spPr>
        </p:pic>
      </p:grpSp>
      <p:sp>
        <p:nvSpPr>
          <p:cNvPr id="21" name="Slide Number Placeholder 5">
            <a:extLst>
              <a:ext uri="{FF2B5EF4-FFF2-40B4-BE49-F238E27FC236}">
                <a16:creationId xmlns:a16="http://schemas.microsoft.com/office/drawing/2014/main" id="{D8A843C5-2569-1488-9BF9-7651E8F4A778}"/>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3</a:t>
            </a:fld>
            <a:endParaRPr lang="en-GB" sz="1600" dirty="0">
              <a:solidFill>
                <a:schemeClr val="bg1"/>
              </a:solidFill>
              <a:latin typeface="Arial" panose="020B0604020202020204" pitchFamily="34" charset="0"/>
              <a:cs typeface="Arial" panose="020B0604020202020204" pitchFamily="34" charset="0"/>
            </a:endParaRPr>
          </a:p>
        </p:txBody>
      </p:sp>
      <p:pic>
        <p:nvPicPr>
          <p:cNvPr id="5" name="Graphic 4" descr="Tree With Roots with solid fill">
            <a:extLst>
              <a:ext uri="{FF2B5EF4-FFF2-40B4-BE49-F238E27FC236}">
                <a16:creationId xmlns:a16="http://schemas.microsoft.com/office/drawing/2014/main" id="{2BE54E5E-D1EA-D26A-6863-ED908D20021A}"/>
              </a:ext>
            </a:extLst>
          </p:cNvPr>
          <p:cNvPicPr>
            <a:picLocks noChangeAspect="1"/>
          </p:cNvPicPr>
          <p:nvPr/>
        </p:nvPicPr>
        <p:blipFill>
          <a:blip r:embed="rId5">
            <a:extLst>
              <a:ext uri="{96DAC541-7B7A-43D3-8B79-37D633B846F1}">
                <asvg:svgBlip xmlns:asvg="http://schemas.microsoft.com/office/drawing/2016/SVG/main" r:embed="rId6"/>
              </a:ext>
            </a:extLst>
          </a:blip>
          <a:srcRect b="9963"/>
          <a:stretch/>
        </p:blipFill>
        <p:spPr>
          <a:xfrm>
            <a:off x="7662155" y="3727370"/>
            <a:ext cx="4529845" cy="4078504"/>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D1C5D1D2-C71E-12CD-D248-7B51EF37C2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spTree>
    <p:extLst>
      <p:ext uri="{BB962C8B-B14F-4D97-AF65-F5344CB8AC3E}">
        <p14:creationId xmlns:p14="http://schemas.microsoft.com/office/powerpoint/2010/main" val="2802520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4A61-12C8-D928-F0CB-F8946D0F6580}"/>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C8FD6585-5880-D852-74D9-A3906F2C063B}"/>
              </a:ext>
            </a:extLst>
          </p:cNvPr>
          <p:cNvSpPr/>
          <p:nvPr/>
        </p:nvSpPr>
        <p:spPr>
          <a:xfrm flipH="1">
            <a:off x="-168965" y="1954716"/>
            <a:ext cx="18816109"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A748783-47EE-8531-7DA1-0C1617BB6FE7}"/>
              </a:ext>
            </a:extLst>
          </p:cNvPr>
          <p:cNvSpPr/>
          <p:nvPr/>
        </p:nvSpPr>
        <p:spPr>
          <a:xfrm>
            <a:off x="-765313" y="5257800"/>
            <a:ext cx="13288617" cy="204746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3">
            <a:extLst>
              <a:ext uri="{FF2B5EF4-FFF2-40B4-BE49-F238E27FC236}">
                <a16:creationId xmlns:a16="http://schemas.microsoft.com/office/drawing/2014/main" id="{F96DBB60-D19B-D8E5-586D-7BB90C4BE8BB}"/>
              </a:ext>
            </a:extLst>
          </p:cNvPr>
          <p:cNvSpPr/>
          <p:nvPr/>
        </p:nvSpPr>
        <p:spPr>
          <a:xfrm>
            <a:off x="3706027" y="4822807"/>
            <a:ext cx="4779945" cy="65365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GB" sz="2800" b="1" dirty="0">
                <a:solidFill>
                  <a:prstClr val="white"/>
                </a:solidFill>
                <a:latin typeface="Arial" panose="020B0604020202020204" pitchFamily="34" charset="0"/>
                <a:cs typeface="Arial" panose="020B0604020202020204" pitchFamily="34" charset="0"/>
              </a:rPr>
              <a:t>Thank you for listening</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CBC31251-21BC-7AEE-343D-13534D441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405" y="276632"/>
            <a:ext cx="5637190" cy="3356167"/>
          </a:xfrm>
          <a:prstGeom prst="rect">
            <a:avLst/>
          </a:prstGeom>
        </p:spPr>
      </p:pic>
    </p:spTree>
    <p:extLst>
      <p:ext uri="{BB962C8B-B14F-4D97-AF65-F5344CB8AC3E}">
        <p14:creationId xmlns:p14="http://schemas.microsoft.com/office/powerpoint/2010/main" val="382131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4E366E7-4B25-5A38-2565-3A4D9E32548C}"/>
              </a:ext>
            </a:extLst>
          </p:cNvPr>
          <p:cNvSpPr/>
          <p:nvPr/>
        </p:nvSpPr>
        <p:spPr>
          <a:xfrm>
            <a:off x="-981512" y="1644242"/>
            <a:ext cx="13564997" cy="1468074"/>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64A6500-1182-D754-0D0B-1C018182CB2C}"/>
              </a:ext>
            </a:extLst>
          </p:cNvPr>
          <p:cNvSpPr>
            <a:spLocks noGrp="1"/>
          </p:cNvSpPr>
          <p:nvPr>
            <p:ph type="title"/>
          </p:nvPr>
        </p:nvSpPr>
        <p:spPr/>
        <p:txBody>
          <a:bodyPr/>
          <a:lstStyle/>
          <a:p>
            <a:r>
              <a:rPr lang="en-GB" dirty="0"/>
              <a:t>Environmental sustainability</a:t>
            </a:r>
          </a:p>
        </p:txBody>
      </p:sp>
      <p:sp>
        <p:nvSpPr>
          <p:cNvPr id="3" name="Content Placeholder 2">
            <a:extLst>
              <a:ext uri="{FF2B5EF4-FFF2-40B4-BE49-F238E27FC236}">
                <a16:creationId xmlns:a16="http://schemas.microsoft.com/office/drawing/2014/main" id="{E3645725-DC31-D742-2D82-5E2F7B7D179C}"/>
              </a:ext>
            </a:extLst>
          </p:cNvPr>
          <p:cNvSpPr>
            <a:spLocks noGrp="1"/>
          </p:cNvSpPr>
          <p:nvPr>
            <p:ph idx="1"/>
          </p:nvPr>
        </p:nvSpPr>
        <p:spPr>
          <a:xfrm>
            <a:off x="838199" y="1867570"/>
            <a:ext cx="10805719" cy="2830265"/>
          </a:xfrm>
        </p:spPr>
        <p:txBody>
          <a:bodyPr/>
          <a:lstStyle/>
          <a:p>
            <a:pPr marL="0" indent="0">
              <a:buNone/>
            </a:pPr>
            <a:r>
              <a:rPr lang="en-GB" sz="3200" dirty="0">
                <a:solidFill>
                  <a:sysClr val="windowText" lastClr="000000"/>
                </a:solidFill>
              </a:rPr>
              <a:t>The planet faces environmental challenges, like rising temperatures and resource depletion</a:t>
            </a:r>
          </a:p>
          <a:p>
            <a:pPr marL="0" indent="0">
              <a:buNone/>
            </a:pPr>
            <a:endParaRPr lang="en-GB" dirty="0"/>
          </a:p>
          <a:p>
            <a:pPr marL="0" indent="0">
              <a:buNone/>
            </a:pPr>
            <a:r>
              <a:rPr lang="en-GB" sz="2200" b="0" dirty="0"/>
              <a:t>Understanding </a:t>
            </a:r>
            <a:r>
              <a:rPr lang="en-GB" sz="2200" dirty="0">
                <a:solidFill>
                  <a:srgbClr val="008A21"/>
                </a:solidFill>
              </a:rPr>
              <a:t>key terms </a:t>
            </a:r>
            <a:r>
              <a:rPr lang="en-GB" sz="2200" b="0" dirty="0"/>
              <a:t>helps us take action for a sustainable future.</a:t>
            </a:r>
          </a:p>
          <a:p>
            <a:pPr marL="0" indent="0">
              <a:buNone/>
            </a:pPr>
            <a:endParaRPr lang="en-GB" dirty="0"/>
          </a:p>
        </p:txBody>
      </p:sp>
    </p:spTree>
    <p:extLst>
      <p:ext uri="{BB962C8B-B14F-4D97-AF65-F5344CB8AC3E}">
        <p14:creationId xmlns:p14="http://schemas.microsoft.com/office/powerpoint/2010/main" val="126821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Key terms</a:t>
            </a:r>
          </a:p>
        </p:txBody>
      </p:sp>
      <p:sp>
        <p:nvSpPr>
          <p:cNvPr id="3" name="Content Placeholder 2"/>
          <p:cNvSpPr>
            <a:spLocks noGrp="1"/>
          </p:cNvSpPr>
          <p:nvPr>
            <p:ph idx="1"/>
          </p:nvPr>
        </p:nvSpPr>
        <p:spPr>
          <a:xfrm>
            <a:off x="838201" y="1557177"/>
            <a:ext cx="5041784" cy="4351338"/>
          </a:xfrm>
        </p:spPr>
        <p:txBody>
          <a:bodyPr>
            <a:normAutofit/>
          </a:bodyPr>
          <a:lstStyle/>
          <a:p>
            <a:pPr marL="0" indent="0">
              <a:buNone/>
            </a:pPr>
            <a:r>
              <a:rPr lang="en-GB" sz="2400" b="1" noProof="0" dirty="0">
                <a:solidFill>
                  <a:srgbClr val="008A21"/>
                </a:solidFill>
              </a:rPr>
              <a:t>Environmentally sustainable </a:t>
            </a:r>
            <a:br>
              <a:rPr lang="en-GB" dirty="0">
                <a:solidFill>
                  <a:srgbClr val="008A21"/>
                </a:solidFill>
              </a:rPr>
            </a:br>
            <a:r>
              <a:rPr lang="en-GB" b="0" dirty="0"/>
              <a:t>Meeting</a:t>
            </a:r>
            <a:r>
              <a:rPr lang="en-GB" b="0" noProof="0" dirty="0"/>
              <a:t> present needs without compromising future generations</a:t>
            </a:r>
          </a:p>
          <a:p>
            <a:pPr marL="0" indent="0">
              <a:buNone/>
            </a:pPr>
            <a:endParaRPr lang="en-GB" noProof="0" dirty="0"/>
          </a:p>
          <a:p>
            <a:pPr marL="0" indent="0">
              <a:buNone/>
            </a:pPr>
            <a:r>
              <a:rPr lang="en-GB" sz="2400" b="1" noProof="0" dirty="0">
                <a:solidFill>
                  <a:srgbClr val="008A21"/>
                </a:solidFill>
              </a:rPr>
              <a:t>Global warming </a:t>
            </a:r>
            <a:br>
              <a:rPr lang="en-GB" noProof="0" dirty="0">
                <a:solidFill>
                  <a:srgbClr val="008A21"/>
                </a:solidFill>
              </a:rPr>
            </a:br>
            <a:r>
              <a:rPr lang="en-GB" b="0" noProof="0" dirty="0"/>
              <a:t>The Earth’s temperature increase due to greenhouse gases</a:t>
            </a:r>
          </a:p>
          <a:p>
            <a:pPr marL="0" indent="0">
              <a:buNone/>
            </a:pPr>
            <a:endParaRPr lang="en-GB" noProof="0" dirty="0"/>
          </a:p>
        </p:txBody>
      </p:sp>
      <p:sp>
        <p:nvSpPr>
          <p:cNvPr id="4" name="Content Placeholder 2">
            <a:extLst>
              <a:ext uri="{FF2B5EF4-FFF2-40B4-BE49-F238E27FC236}">
                <a16:creationId xmlns:a16="http://schemas.microsoft.com/office/drawing/2014/main" id="{E2AAE759-8F97-670B-9A25-22233049E9F2}"/>
              </a:ext>
            </a:extLst>
          </p:cNvPr>
          <p:cNvSpPr txBox="1">
            <a:spLocks/>
          </p:cNvSpPr>
          <p:nvPr/>
        </p:nvSpPr>
        <p:spPr>
          <a:xfrm>
            <a:off x="6511870" y="1557177"/>
            <a:ext cx="52144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008A21"/>
                </a:solidFill>
              </a:rPr>
              <a:t>Carbon footprint </a:t>
            </a:r>
            <a:br>
              <a:rPr lang="en-GB" dirty="0">
                <a:solidFill>
                  <a:srgbClr val="008A21"/>
                </a:solidFill>
              </a:rPr>
            </a:br>
            <a:r>
              <a:rPr lang="en-GB" b="0" dirty="0"/>
              <a:t>Total greenhouse gas emissions caused by an activity</a:t>
            </a:r>
          </a:p>
          <a:p>
            <a:pPr marL="0" indent="0">
              <a:buFont typeface="Arial" panose="020B0604020202020204" pitchFamily="34" charset="0"/>
              <a:buNone/>
            </a:pPr>
            <a:endParaRPr lang="en-GB" dirty="0"/>
          </a:p>
          <a:p>
            <a:pPr marL="0" indent="0">
              <a:buFont typeface="Arial" panose="020B0604020202020204" pitchFamily="34" charset="0"/>
              <a:buNone/>
            </a:pPr>
            <a:r>
              <a:rPr lang="en-GB" sz="2400" dirty="0">
                <a:solidFill>
                  <a:srgbClr val="008A21"/>
                </a:solidFill>
              </a:rPr>
              <a:t>Carbon neutral </a:t>
            </a:r>
            <a:br>
              <a:rPr lang="en-GB" dirty="0">
                <a:solidFill>
                  <a:srgbClr val="008A21"/>
                </a:solidFill>
              </a:rPr>
            </a:br>
            <a:r>
              <a:rPr lang="en-GB" b="0" dirty="0"/>
              <a:t>Balanced between emitted and absorbed carbon dioxide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20DD5-1ABC-74C2-8458-82BE3C7AA214}"/>
            </a:ext>
          </a:extLst>
        </p:cNvPr>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D0B3BF5D-C764-CBFA-1241-5C4DAB1AB83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66E28EF2-28CC-D4E7-2FD6-D1F6DE1C83D5}"/>
              </a:ext>
            </a:extLst>
          </p:cNvPr>
          <p:cNvSpPr>
            <a:spLocks noGrp="1"/>
          </p:cNvSpPr>
          <p:nvPr>
            <p:ph type="title"/>
          </p:nvPr>
        </p:nvSpPr>
        <p:spPr/>
        <p:txBody>
          <a:bodyPr/>
          <a:lstStyle/>
          <a:p>
            <a:r>
              <a:rPr lang="en-GB" noProof="0" dirty="0"/>
              <a:t>Key terms (cont.)</a:t>
            </a:r>
          </a:p>
        </p:txBody>
      </p:sp>
      <p:sp>
        <p:nvSpPr>
          <p:cNvPr id="3" name="Content Placeholder 2">
            <a:extLst>
              <a:ext uri="{FF2B5EF4-FFF2-40B4-BE49-F238E27FC236}">
                <a16:creationId xmlns:a16="http://schemas.microsoft.com/office/drawing/2014/main" id="{D8E3E7D1-2F4C-B273-78FE-1BB418EB87ED}"/>
              </a:ext>
            </a:extLst>
          </p:cNvPr>
          <p:cNvSpPr>
            <a:spLocks noGrp="1"/>
          </p:cNvSpPr>
          <p:nvPr>
            <p:ph idx="1"/>
          </p:nvPr>
        </p:nvSpPr>
        <p:spPr>
          <a:xfrm>
            <a:off x="838200" y="1557177"/>
            <a:ext cx="5041784" cy="4351338"/>
          </a:xfrm>
        </p:spPr>
        <p:txBody>
          <a:bodyPr>
            <a:normAutofit/>
          </a:bodyPr>
          <a:lstStyle/>
          <a:p>
            <a:pPr marL="0" indent="0">
              <a:buNone/>
            </a:pPr>
            <a:r>
              <a:rPr lang="en-GB" sz="2400" b="1" noProof="0" dirty="0">
                <a:solidFill>
                  <a:srgbClr val="008A21"/>
                </a:solidFill>
              </a:rPr>
              <a:t>Climate change </a:t>
            </a:r>
            <a:br>
              <a:rPr lang="en-GB" sz="2400" dirty="0">
                <a:solidFill>
                  <a:srgbClr val="008A21"/>
                </a:solidFill>
              </a:rPr>
            </a:br>
            <a:r>
              <a:rPr lang="en-GB" b="0" noProof="0" dirty="0"/>
              <a:t>Long-term shifts in weather patterns due to human activity</a:t>
            </a:r>
          </a:p>
          <a:p>
            <a:pPr marL="0" indent="0">
              <a:buNone/>
            </a:pPr>
            <a:endParaRPr lang="en-GB" b="0" dirty="0"/>
          </a:p>
          <a:p>
            <a:pPr marL="0" indent="0">
              <a:buNone/>
            </a:pPr>
            <a:r>
              <a:rPr lang="en-GB" sz="2400" b="1" dirty="0">
                <a:solidFill>
                  <a:srgbClr val="008A21"/>
                </a:solidFill>
              </a:rPr>
              <a:t>Non-renewable energy </a:t>
            </a:r>
            <a:br>
              <a:rPr lang="en-GB" sz="2400" b="1" dirty="0">
                <a:solidFill>
                  <a:srgbClr val="008A21"/>
                </a:solidFill>
              </a:rPr>
            </a:br>
            <a:r>
              <a:rPr lang="en-GB" b="0" dirty="0" err="1"/>
              <a:t>Energy</a:t>
            </a:r>
            <a:r>
              <a:rPr lang="en-GB" b="0" dirty="0"/>
              <a:t> from finite sources (for example, fossil fuels)</a:t>
            </a:r>
          </a:p>
          <a:p>
            <a:pPr marL="0" indent="0">
              <a:buNone/>
            </a:pPr>
            <a:endParaRPr lang="en-GB" sz="2400" b="0" noProof="0" dirty="0"/>
          </a:p>
          <a:p>
            <a:pPr marL="0" indent="0">
              <a:buNone/>
            </a:pPr>
            <a:endParaRPr lang="en-GB" noProof="0" dirty="0"/>
          </a:p>
          <a:p>
            <a:pPr marL="0" indent="0">
              <a:buNone/>
            </a:pPr>
            <a:endParaRPr lang="en-GB" b="0" noProof="0" dirty="0"/>
          </a:p>
          <a:p>
            <a:pPr marL="0" indent="0">
              <a:buNone/>
            </a:pPr>
            <a:endParaRPr lang="en-GB" noProof="0" dirty="0"/>
          </a:p>
        </p:txBody>
      </p:sp>
      <p:sp>
        <p:nvSpPr>
          <p:cNvPr id="4" name="Content Placeholder 2">
            <a:extLst>
              <a:ext uri="{FF2B5EF4-FFF2-40B4-BE49-F238E27FC236}">
                <a16:creationId xmlns:a16="http://schemas.microsoft.com/office/drawing/2014/main" id="{055E4E01-40F6-DE58-8901-C1C5256D055B}"/>
              </a:ext>
            </a:extLst>
          </p:cNvPr>
          <p:cNvSpPr txBox="1">
            <a:spLocks/>
          </p:cNvSpPr>
          <p:nvPr/>
        </p:nvSpPr>
        <p:spPr>
          <a:xfrm>
            <a:off x="6511870" y="1557177"/>
            <a:ext cx="52144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008A21"/>
                </a:solidFill>
              </a:rPr>
              <a:t>Renewable energy </a:t>
            </a:r>
            <a:br>
              <a:rPr lang="en-GB" sz="2000" dirty="0">
                <a:solidFill>
                  <a:srgbClr val="008A21"/>
                </a:solidFill>
              </a:rPr>
            </a:br>
            <a:r>
              <a:rPr lang="en-GB" b="0" dirty="0"/>
              <a:t>Energy from naturally replenished sources (for example, solar energy).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GB" sz="2400" b="1" dirty="0">
                <a:solidFill>
                  <a:srgbClr val="008A21"/>
                </a:solidFill>
              </a:rPr>
              <a:t>Natural resources </a:t>
            </a:r>
            <a:br>
              <a:rPr lang="en-GB" dirty="0">
                <a:solidFill>
                  <a:srgbClr val="008A21"/>
                </a:solidFill>
              </a:rPr>
            </a:br>
            <a:r>
              <a:rPr lang="en-GB" b="0" dirty="0"/>
              <a:t>Materials provided by nature (for example, trees or water).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902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8CA8-2EBB-4C36-8A8B-9F8689AA931B}"/>
              </a:ext>
            </a:extLst>
          </p:cNvPr>
          <p:cNvSpPr>
            <a:spLocks noGrp="1"/>
          </p:cNvSpPr>
          <p:nvPr>
            <p:ph type="title"/>
          </p:nvPr>
        </p:nvSpPr>
        <p:spPr/>
        <p:txBody>
          <a:bodyPr/>
          <a:lstStyle/>
          <a:p>
            <a:r>
              <a:rPr lang="en-GB" dirty="0"/>
              <a:t>Causes of climate change</a:t>
            </a:r>
          </a:p>
        </p:txBody>
      </p:sp>
      <p:sp>
        <p:nvSpPr>
          <p:cNvPr id="4" name="Rectangle: Rounded Corners 3">
            <a:extLst>
              <a:ext uri="{FF2B5EF4-FFF2-40B4-BE49-F238E27FC236}">
                <a16:creationId xmlns:a16="http://schemas.microsoft.com/office/drawing/2014/main" id="{AB6C1F8B-252C-C32F-FCAD-99090DA27818}"/>
              </a:ext>
            </a:extLst>
          </p:cNvPr>
          <p:cNvSpPr/>
          <p:nvPr/>
        </p:nvSpPr>
        <p:spPr>
          <a:xfrm>
            <a:off x="-981512" y="1535185"/>
            <a:ext cx="13564997" cy="1468074"/>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5A20C30-9E86-1502-25E6-E7DF010CCA46}"/>
              </a:ext>
            </a:extLst>
          </p:cNvPr>
          <p:cNvSpPr>
            <a:spLocks noGrp="1"/>
          </p:cNvSpPr>
          <p:nvPr>
            <p:ph idx="1"/>
          </p:nvPr>
        </p:nvSpPr>
        <p:spPr/>
        <p:txBody>
          <a:bodyPr/>
          <a:lstStyle/>
          <a:p>
            <a:pPr marL="0" indent="0">
              <a:buNone/>
            </a:pPr>
            <a:r>
              <a:rPr lang="en-GB" sz="3200" dirty="0"/>
              <a:t>Climate change is caused by both natural events and human activities</a:t>
            </a:r>
          </a:p>
          <a:p>
            <a:pPr marL="0" indent="0">
              <a:buNone/>
            </a:pPr>
            <a:endParaRPr lang="en-GB" dirty="0"/>
          </a:p>
          <a:p>
            <a:pPr marL="0" indent="0">
              <a:buNone/>
            </a:pPr>
            <a:r>
              <a:rPr lang="en-GB" b="0" dirty="0"/>
              <a:t>While natural processes like volcanic eruptions and solar radiation variations have long influenced Earth's climate, human actions, such as burning fossil fuels and deforestation, are accelerating global warming.</a:t>
            </a:r>
          </a:p>
        </p:txBody>
      </p:sp>
    </p:spTree>
    <p:extLst>
      <p:ext uri="{BB962C8B-B14F-4D97-AF65-F5344CB8AC3E}">
        <p14:creationId xmlns:p14="http://schemas.microsoft.com/office/powerpoint/2010/main" val="376359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BB3D-9A75-D37A-263C-574BEC1B8631}"/>
              </a:ext>
            </a:extLst>
          </p:cNvPr>
          <p:cNvSpPr>
            <a:spLocks noGrp="1"/>
          </p:cNvSpPr>
          <p:nvPr>
            <p:ph type="title"/>
          </p:nvPr>
        </p:nvSpPr>
        <p:spPr/>
        <p:txBody>
          <a:bodyPr/>
          <a:lstStyle/>
          <a:p>
            <a:r>
              <a:rPr lang="en-GB" dirty="0"/>
              <a:t>Causes of climate change (cont.)</a:t>
            </a:r>
          </a:p>
        </p:txBody>
      </p:sp>
      <p:sp>
        <p:nvSpPr>
          <p:cNvPr id="4" name="Rectangle: Rounded Corners 3">
            <a:extLst>
              <a:ext uri="{FF2B5EF4-FFF2-40B4-BE49-F238E27FC236}">
                <a16:creationId xmlns:a16="http://schemas.microsoft.com/office/drawing/2014/main" id="{FDE9284B-5202-0674-4B2F-7DD6C074EA37}"/>
              </a:ext>
            </a:extLst>
          </p:cNvPr>
          <p:cNvSpPr/>
          <p:nvPr/>
        </p:nvSpPr>
        <p:spPr>
          <a:xfrm>
            <a:off x="-981512" y="1551963"/>
            <a:ext cx="13564997" cy="1040235"/>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2987162-0B7E-5DC7-E4A1-7756CFE1BDB6}"/>
              </a:ext>
            </a:extLst>
          </p:cNvPr>
          <p:cNvSpPr>
            <a:spLocks noGrp="1"/>
          </p:cNvSpPr>
          <p:nvPr>
            <p:ph idx="1"/>
          </p:nvPr>
        </p:nvSpPr>
        <p:spPr/>
        <p:txBody>
          <a:bodyPr>
            <a:normAutofit/>
          </a:bodyPr>
          <a:lstStyle/>
          <a:p>
            <a:pPr marL="0" indent="0">
              <a:buNone/>
            </a:pPr>
            <a:r>
              <a:rPr lang="en-GB" sz="3200" dirty="0"/>
              <a:t>Climate change has natural and human causes</a:t>
            </a:r>
          </a:p>
          <a:p>
            <a:pPr marL="0" indent="0">
              <a:buNone/>
            </a:pPr>
            <a:endParaRPr lang="en-GB" b="1" dirty="0"/>
          </a:p>
          <a:p>
            <a:pPr marL="0" indent="0">
              <a:buNone/>
            </a:pPr>
            <a:r>
              <a:rPr lang="en-GB" sz="2400" b="1" dirty="0">
                <a:solidFill>
                  <a:srgbClr val="008A21"/>
                </a:solidFill>
              </a:rPr>
              <a:t>Natural causes</a:t>
            </a:r>
            <a:r>
              <a:rPr lang="en-GB" sz="2400" dirty="0">
                <a:solidFill>
                  <a:srgbClr val="008A21"/>
                </a:solidFill>
              </a:rPr>
              <a:t>:</a:t>
            </a:r>
          </a:p>
          <a:p>
            <a:r>
              <a:rPr lang="en-GB" dirty="0"/>
              <a:t>volcanic eruptions </a:t>
            </a:r>
            <a:r>
              <a:rPr lang="en-GB" b="0" dirty="0"/>
              <a:t>– release greenhouse gases and aerosols, affecting </a:t>
            </a:r>
            <a:br>
              <a:rPr lang="en-GB" b="0" dirty="0"/>
            </a:br>
            <a:r>
              <a:rPr lang="en-GB" b="0" dirty="0"/>
              <a:t>global temperatures</a:t>
            </a:r>
          </a:p>
          <a:p>
            <a:r>
              <a:rPr lang="en-GB" dirty="0"/>
              <a:t>solar radiation variations </a:t>
            </a:r>
            <a:r>
              <a:rPr lang="en-GB" b="0" dirty="0"/>
              <a:t>– influence the earth's climate cycles over long periods.</a:t>
            </a:r>
          </a:p>
          <a:p>
            <a:endParaRPr lang="en-GB" dirty="0"/>
          </a:p>
          <a:p>
            <a:pPr marL="0" indent="0">
              <a:buNone/>
            </a:pPr>
            <a:endParaRPr lang="en-GB" dirty="0"/>
          </a:p>
        </p:txBody>
      </p:sp>
    </p:spTree>
    <p:extLst>
      <p:ext uri="{BB962C8B-B14F-4D97-AF65-F5344CB8AC3E}">
        <p14:creationId xmlns:p14="http://schemas.microsoft.com/office/powerpoint/2010/main" val="337890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A7E2-8327-294F-7CAE-4EA5CA5216E3}"/>
              </a:ext>
            </a:extLst>
          </p:cNvPr>
          <p:cNvSpPr>
            <a:spLocks noGrp="1"/>
          </p:cNvSpPr>
          <p:nvPr>
            <p:ph type="title"/>
          </p:nvPr>
        </p:nvSpPr>
        <p:spPr/>
        <p:txBody>
          <a:bodyPr/>
          <a:lstStyle/>
          <a:p>
            <a:r>
              <a:rPr lang="en-GB" dirty="0"/>
              <a:t>Causes of climate change (cont.)</a:t>
            </a:r>
          </a:p>
        </p:txBody>
      </p:sp>
      <p:sp>
        <p:nvSpPr>
          <p:cNvPr id="3" name="Content Placeholder 2">
            <a:extLst>
              <a:ext uri="{FF2B5EF4-FFF2-40B4-BE49-F238E27FC236}">
                <a16:creationId xmlns:a16="http://schemas.microsoft.com/office/drawing/2014/main" id="{D5829F3E-C4F5-9428-1AF2-9CA13F33C4A7}"/>
              </a:ext>
            </a:extLst>
          </p:cNvPr>
          <p:cNvSpPr>
            <a:spLocks noGrp="1"/>
          </p:cNvSpPr>
          <p:nvPr>
            <p:ph idx="1"/>
          </p:nvPr>
        </p:nvSpPr>
        <p:spPr>
          <a:xfrm>
            <a:off x="838200" y="1674623"/>
            <a:ext cx="11151268" cy="4351338"/>
          </a:xfrm>
        </p:spPr>
        <p:txBody>
          <a:bodyPr>
            <a:normAutofit/>
          </a:bodyPr>
          <a:lstStyle/>
          <a:p>
            <a:pPr marL="0" indent="0">
              <a:buNone/>
            </a:pPr>
            <a:r>
              <a:rPr lang="en-GB" sz="2400" b="1" dirty="0">
                <a:solidFill>
                  <a:srgbClr val="008A21"/>
                </a:solidFill>
              </a:rPr>
              <a:t>Human causes</a:t>
            </a:r>
            <a:r>
              <a:rPr lang="en-GB" sz="2400" dirty="0">
                <a:solidFill>
                  <a:srgbClr val="008A21"/>
                </a:solidFill>
              </a:rPr>
              <a:t>:</a:t>
            </a:r>
          </a:p>
          <a:p>
            <a:r>
              <a:rPr lang="en-GB" dirty="0"/>
              <a:t>burning fossil fuels </a:t>
            </a:r>
            <a:r>
              <a:rPr lang="en-GB" b="0" dirty="0"/>
              <a:t>– increases CO₂ emissions, trapping heat in the atmosphere</a:t>
            </a:r>
          </a:p>
          <a:p>
            <a:r>
              <a:rPr lang="en-GB" dirty="0"/>
              <a:t>deforestation</a:t>
            </a:r>
            <a:r>
              <a:rPr lang="en-GB" b="0" dirty="0"/>
              <a:t> – reduces CO₂ absorption, worsening global warming</a:t>
            </a:r>
          </a:p>
          <a:p>
            <a:r>
              <a:rPr lang="en-GB" dirty="0"/>
              <a:t>industrial emissions </a:t>
            </a:r>
            <a:r>
              <a:rPr lang="en-GB" b="0" dirty="0"/>
              <a:t>– greenhouse gases are released as a result of manufacturing</a:t>
            </a:r>
          </a:p>
          <a:p>
            <a:r>
              <a:rPr lang="en-GB" dirty="0"/>
              <a:t>agricultural practices </a:t>
            </a:r>
            <a:r>
              <a:rPr lang="en-GB" b="0" dirty="0"/>
              <a:t>– emit methane and nitrous oxide, potent greenhouse gases.</a:t>
            </a:r>
          </a:p>
          <a:p>
            <a:endParaRPr lang="en-GB"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63F29383-0E4A-0A46-AF63-3B9E422597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089128" y="-863600"/>
            <a:ext cx="8041032" cy="7924800"/>
          </a:xfrm>
          <a:prstGeom prst="rect">
            <a:avLst/>
          </a:prstGeom>
        </p:spPr>
      </p:pic>
    </p:spTree>
    <p:extLst>
      <p:ext uri="{BB962C8B-B14F-4D97-AF65-F5344CB8AC3E}">
        <p14:creationId xmlns:p14="http://schemas.microsoft.com/office/powerpoint/2010/main" val="267085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TotalTime>
  <Words>1882</Words>
  <Application>Microsoft Office PowerPoint</Application>
  <PresentationFormat>Widescreen</PresentationFormat>
  <Paragraphs>244</Paragraphs>
  <Slides>30</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Aptos</vt:lpstr>
      <vt:lpstr>Arial</vt:lpstr>
      <vt:lpstr>Calibri</vt:lpstr>
      <vt:lpstr>Times New Roman</vt:lpstr>
      <vt:lpstr>Office Theme</vt:lpstr>
      <vt:lpstr>1_Custom Design</vt:lpstr>
      <vt:lpstr>PowerPoint Presentation</vt:lpstr>
      <vt:lpstr>PowerPoint Presentation</vt:lpstr>
      <vt:lpstr>PowerPoint Presentation</vt:lpstr>
      <vt:lpstr>Environmental sustainability</vt:lpstr>
      <vt:lpstr>Key terms</vt:lpstr>
      <vt:lpstr>Key terms (cont.)</vt:lpstr>
      <vt:lpstr>Causes of climate change</vt:lpstr>
      <vt:lpstr>Causes of climate change (cont.)</vt:lpstr>
      <vt:lpstr>Causes of climate change (cont.)</vt:lpstr>
      <vt:lpstr>Importance of natural resources</vt:lpstr>
      <vt:lpstr>PowerPoint Presentation</vt:lpstr>
      <vt:lpstr>Human activity impacting the environment</vt:lpstr>
      <vt:lpstr>Human activity impacting the environment (cont.)</vt:lpstr>
      <vt:lpstr>Why awareness is important</vt:lpstr>
      <vt:lpstr>The importance of changing resource use</vt:lpstr>
      <vt:lpstr>Green strategies for conservation</vt:lpstr>
      <vt:lpstr>PowerPoint Presentation</vt:lpstr>
      <vt:lpstr>Environmentally unsustainable products</vt:lpstr>
      <vt:lpstr>Environmentally sustainable products</vt:lpstr>
      <vt:lpstr>Importance of using sustainable products</vt:lpstr>
      <vt:lpstr>Everyday unsustainable actions</vt:lpstr>
      <vt:lpstr> Everyday sustainable actions</vt:lpstr>
      <vt:lpstr>Why sustainable actions matter</vt:lpstr>
      <vt:lpstr>PowerPoint Presentation</vt:lpstr>
      <vt:lpstr>Reducing waste in business</vt:lpstr>
      <vt:lpstr>Industrial sectors affecting the environment</vt:lpstr>
      <vt:lpstr>How industries can become more sustainable</vt:lpstr>
      <vt:lpstr>Sustainability: pros </vt:lpstr>
      <vt:lpstr>Sustainability: cons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Morse</dc:creator>
  <cp:lastModifiedBy>Richard Ford</cp:lastModifiedBy>
  <cp:revision>14</cp:revision>
  <cp:lastPrinted>2023-06-23T10:58:38Z</cp:lastPrinted>
  <dcterms:created xsi:type="dcterms:W3CDTF">2023-03-07T12:23:37Z</dcterms:created>
  <dcterms:modified xsi:type="dcterms:W3CDTF">2025-02-11T15:24:11Z</dcterms:modified>
</cp:coreProperties>
</file>