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302"/>
  </p:notesMasterIdLst>
  <p:sldIdLst>
    <p:sldId id="2411" r:id="rId7"/>
    <p:sldId id="2410" r:id="rId8"/>
    <p:sldId id="850" r:id="rId9"/>
    <p:sldId id="256" r:id="rId10"/>
    <p:sldId id="2802" r:id="rId11"/>
    <p:sldId id="2398" r:id="rId12"/>
    <p:sldId id="257" r:id="rId13"/>
    <p:sldId id="2399" r:id="rId14"/>
    <p:sldId id="2412" r:id="rId15"/>
    <p:sldId id="2401" r:id="rId16"/>
    <p:sldId id="2402" r:id="rId17"/>
    <p:sldId id="2403" r:id="rId18"/>
    <p:sldId id="2404" r:id="rId19"/>
    <p:sldId id="2409" r:id="rId20"/>
    <p:sldId id="2800" r:id="rId21"/>
    <p:sldId id="2799" r:id="rId22"/>
    <p:sldId id="2801" r:id="rId23"/>
    <p:sldId id="2803" r:id="rId24"/>
    <p:sldId id="2804" r:id="rId25"/>
    <p:sldId id="352" r:id="rId26"/>
    <p:sldId id="2407" r:id="rId27"/>
    <p:sldId id="2805" r:id="rId28"/>
    <p:sldId id="260" r:id="rId29"/>
    <p:sldId id="2806" r:id="rId30"/>
    <p:sldId id="2406" r:id="rId31"/>
    <p:sldId id="2807" r:id="rId32"/>
    <p:sldId id="811" r:id="rId33"/>
    <p:sldId id="279" r:id="rId34"/>
    <p:sldId id="280" r:id="rId35"/>
    <p:sldId id="336" r:id="rId36"/>
    <p:sldId id="282" r:id="rId37"/>
    <p:sldId id="283" r:id="rId38"/>
    <p:sldId id="284" r:id="rId39"/>
    <p:sldId id="285" r:id="rId40"/>
    <p:sldId id="851" r:id="rId41"/>
    <p:sldId id="2808" r:id="rId42"/>
    <p:sldId id="2405" r:id="rId43"/>
    <p:sldId id="2794" r:id="rId44"/>
    <p:sldId id="2809" r:id="rId45"/>
    <p:sldId id="2812" r:id="rId46"/>
    <p:sldId id="2813" r:id="rId47"/>
    <p:sldId id="2795" r:id="rId48"/>
    <p:sldId id="2796" r:id="rId49"/>
    <p:sldId id="2814" r:id="rId50"/>
    <p:sldId id="2815" r:id="rId51"/>
    <p:sldId id="2816" r:id="rId52"/>
    <p:sldId id="2817" r:id="rId53"/>
    <p:sldId id="2798" r:id="rId54"/>
    <p:sldId id="2818" r:id="rId55"/>
    <p:sldId id="2819" r:id="rId56"/>
    <p:sldId id="2820" r:id="rId57"/>
    <p:sldId id="2821" r:id="rId58"/>
    <p:sldId id="2822" r:id="rId59"/>
    <p:sldId id="2823" r:id="rId60"/>
    <p:sldId id="2824" r:id="rId61"/>
    <p:sldId id="2825" r:id="rId62"/>
    <p:sldId id="2826" r:id="rId63"/>
    <p:sldId id="2827" r:id="rId64"/>
    <p:sldId id="2828" r:id="rId65"/>
    <p:sldId id="2829" r:id="rId66"/>
    <p:sldId id="2830" r:id="rId67"/>
    <p:sldId id="2831" r:id="rId68"/>
    <p:sldId id="824" r:id="rId69"/>
    <p:sldId id="827" r:id="rId70"/>
    <p:sldId id="2832" r:id="rId71"/>
    <p:sldId id="834" r:id="rId72"/>
    <p:sldId id="835" r:id="rId73"/>
    <p:sldId id="826" r:id="rId74"/>
    <p:sldId id="309" r:id="rId75"/>
    <p:sldId id="310" r:id="rId76"/>
    <p:sldId id="311" r:id="rId77"/>
    <p:sldId id="313" r:id="rId78"/>
    <p:sldId id="314" r:id="rId79"/>
    <p:sldId id="315" r:id="rId80"/>
    <p:sldId id="316" r:id="rId81"/>
    <p:sldId id="317" r:id="rId82"/>
    <p:sldId id="2833" r:id="rId83"/>
    <p:sldId id="2834" r:id="rId84"/>
    <p:sldId id="843" r:id="rId85"/>
    <p:sldId id="2835" r:id="rId86"/>
    <p:sldId id="2836" r:id="rId87"/>
    <p:sldId id="2837" r:id="rId88"/>
    <p:sldId id="2838" r:id="rId89"/>
    <p:sldId id="2839" r:id="rId90"/>
    <p:sldId id="2840" r:id="rId91"/>
    <p:sldId id="2841" r:id="rId92"/>
    <p:sldId id="2842" r:id="rId93"/>
    <p:sldId id="2843" r:id="rId94"/>
    <p:sldId id="2844" r:id="rId95"/>
    <p:sldId id="2845" r:id="rId96"/>
    <p:sldId id="2846" r:id="rId97"/>
    <p:sldId id="2847" r:id="rId98"/>
    <p:sldId id="2848" r:id="rId99"/>
    <p:sldId id="2849" r:id="rId100"/>
    <p:sldId id="2850" r:id="rId101"/>
    <p:sldId id="832" r:id="rId102"/>
    <p:sldId id="814" r:id="rId103"/>
    <p:sldId id="815" r:id="rId104"/>
    <p:sldId id="816" r:id="rId105"/>
    <p:sldId id="261" r:id="rId106"/>
    <p:sldId id="671" r:id="rId107"/>
    <p:sldId id="2727" r:id="rId108"/>
    <p:sldId id="670" r:id="rId109"/>
    <p:sldId id="2851" r:id="rId110"/>
    <p:sldId id="2811" r:id="rId111"/>
    <p:sldId id="292" r:id="rId112"/>
    <p:sldId id="910" r:id="rId113"/>
    <p:sldId id="911" r:id="rId114"/>
    <p:sldId id="912" r:id="rId115"/>
    <p:sldId id="985" r:id="rId116"/>
    <p:sldId id="2810" r:id="rId117"/>
    <p:sldId id="819" r:id="rId118"/>
    <p:sldId id="2852" r:id="rId119"/>
    <p:sldId id="2853" r:id="rId120"/>
    <p:sldId id="2854" r:id="rId121"/>
    <p:sldId id="2855" r:id="rId122"/>
    <p:sldId id="2856" r:id="rId123"/>
    <p:sldId id="2857" r:id="rId124"/>
    <p:sldId id="2858" r:id="rId125"/>
    <p:sldId id="2859" r:id="rId126"/>
    <p:sldId id="2860" r:id="rId127"/>
    <p:sldId id="2861" r:id="rId128"/>
    <p:sldId id="2862" r:id="rId129"/>
    <p:sldId id="2863" r:id="rId130"/>
    <p:sldId id="2864" r:id="rId131"/>
    <p:sldId id="2865" r:id="rId132"/>
    <p:sldId id="922" r:id="rId133"/>
    <p:sldId id="2866" r:id="rId134"/>
    <p:sldId id="675" r:id="rId135"/>
    <p:sldId id="962" r:id="rId136"/>
    <p:sldId id="2867" r:id="rId137"/>
    <p:sldId id="923" r:id="rId138"/>
    <p:sldId id="924" r:id="rId139"/>
    <p:sldId id="925" r:id="rId140"/>
    <p:sldId id="2868" r:id="rId141"/>
    <p:sldId id="2869" r:id="rId142"/>
    <p:sldId id="2870" r:id="rId143"/>
    <p:sldId id="299" r:id="rId144"/>
    <p:sldId id="2871" r:id="rId145"/>
    <p:sldId id="2872" r:id="rId146"/>
    <p:sldId id="2873" r:id="rId147"/>
    <p:sldId id="2400" r:id="rId148"/>
    <p:sldId id="2874" r:id="rId149"/>
    <p:sldId id="2875" r:id="rId150"/>
    <p:sldId id="2876" r:id="rId151"/>
    <p:sldId id="2877" r:id="rId152"/>
    <p:sldId id="2878" r:id="rId153"/>
    <p:sldId id="2879" r:id="rId154"/>
    <p:sldId id="2880" r:id="rId155"/>
    <p:sldId id="2881" r:id="rId156"/>
    <p:sldId id="2882" r:id="rId157"/>
    <p:sldId id="2883" r:id="rId158"/>
    <p:sldId id="2413" r:id="rId159"/>
    <p:sldId id="1667" r:id="rId160"/>
    <p:sldId id="2884" r:id="rId161"/>
    <p:sldId id="2414" r:id="rId162"/>
    <p:sldId id="2885" r:id="rId163"/>
    <p:sldId id="2886" r:id="rId164"/>
    <p:sldId id="2887" r:id="rId165"/>
    <p:sldId id="2888" r:id="rId166"/>
    <p:sldId id="2889" r:id="rId167"/>
    <p:sldId id="2896" r:id="rId168"/>
    <p:sldId id="2897" r:id="rId169"/>
    <p:sldId id="2898" r:id="rId170"/>
    <p:sldId id="2899" r:id="rId171"/>
    <p:sldId id="2900" r:id="rId172"/>
    <p:sldId id="2901" r:id="rId173"/>
    <p:sldId id="2902" r:id="rId174"/>
    <p:sldId id="2903" r:id="rId175"/>
    <p:sldId id="2904" r:id="rId176"/>
    <p:sldId id="2905" r:id="rId177"/>
    <p:sldId id="2415" r:id="rId178"/>
    <p:sldId id="711" r:id="rId179"/>
    <p:sldId id="712" r:id="rId180"/>
    <p:sldId id="854" r:id="rId181"/>
    <p:sldId id="713" r:id="rId182"/>
    <p:sldId id="759" r:id="rId183"/>
    <p:sldId id="773" r:id="rId184"/>
    <p:sldId id="774" r:id="rId185"/>
    <p:sldId id="775" r:id="rId186"/>
    <p:sldId id="2906" r:id="rId187"/>
    <p:sldId id="853" r:id="rId188"/>
    <p:sldId id="856" r:id="rId189"/>
    <p:sldId id="852" r:id="rId190"/>
    <p:sldId id="849" r:id="rId191"/>
    <p:sldId id="2907" r:id="rId192"/>
    <p:sldId id="2908" r:id="rId193"/>
    <p:sldId id="2909" r:id="rId194"/>
    <p:sldId id="2418" r:id="rId195"/>
    <p:sldId id="2910" r:id="rId196"/>
    <p:sldId id="836" r:id="rId197"/>
    <p:sldId id="837" r:id="rId198"/>
    <p:sldId id="838" r:id="rId199"/>
    <p:sldId id="839" r:id="rId200"/>
    <p:sldId id="2419" r:id="rId201"/>
    <p:sldId id="840" r:id="rId202"/>
    <p:sldId id="841" r:id="rId203"/>
    <p:sldId id="842" r:id="rId204"/>
    <p:sldId id="2420" r:id="rId205"/>
    <p:sldId id="2911" r:id="rId206"/>
    <p:sldId id="2421" r:id="rId207"/>
    <p:sldId id="2422" r:id="rId208"/>
    <p:sldId id="2423" r:id="rId209"/>
    <p:sldId id="2424" r:id="rId210"/>
    <p:sldId id="855" r:id="rId211"/>
    <p:sldId id="2425" r:id="rId212"/>
    <p:sldId id="2426" r:id="rId213"/>
    <p:sldId id="2912" r:id="rId214"/>
    <p:sldId id="873" r:id="rId215"/>
    <p:sldId id="874" r:id="rId216"/>
    <p:sldId id="876" r:id="rId217"/>
    <p:sldId id="875" r:id="rId218"/>
    <p:sldId id="877" r:id="rId219"/>
    <p:sldId id="2427" r:id="rId220"/>
    <p:sldId id="2428" r:id="rId221"/>
    <p:sldId id="2429" r:id="rId222"/>
    <p:sldId id="2430" r:id="rId223"/>
    <p:sldId id="2913" r:id="rId224"/>
    <p:sldId id="2914" r:id="rId225"/>
    <p:sldId id="2915" r:id="rId226"/>
    <p:sldId id="2434" r:id="rId227"/>
    <p:sldId id="714" r:id="rId228"/>
    <p:sldId id="715" r:id="rId229"/>
    <p:sldId id="859" r:id="rId230"/>
    <p:sldId id="860" r:id="rId231"/>
    <p:sldId id="861" r:id="rId232"/>
    <p:sldId id="2435" r:id="rId233"/>
    <p:sldId id="717" r:id="rId234"/>
    <p:sldId id="862" r:id="rId235"/>
    <p:sldId id="2436" r:id="rId236"/>
    <p:sldId id="719" r:id="rId237"/>
    <p:sldId id="2437" r:id="rId238"/>
    <p:sldId id="764" r:id="rId239"/>
    <p:sldId id="959" r:id="rId240"/>
    <p:sldId id="960" r:id="rId241"/>
    <p:sldId id="961" r:id="rId242"/>
    <p:sldId id="689" r:id="rId243"/>
    <p:sldId id="777" r:id="rId244"/>
    <p:sldId id="2438" r:id="rId245"/>
    <p:sldId id="692" r:id="rId246"/>
    <p:sldId id="932" r:id="rId247"/>
    <p:sldId id="690" r:id="rId248"/>
    <p:sldId id="2439" r:id="rId249"/>
    <p:sldId id="464" r:id="rId250"/>
    <p:sldId id="2440" r:id="rId251"/>
    <p:sldId id="687" r:id="rId252"/>
    <p:sldId id="2916" r:id="rId253"/>
    <p:sldId id="2890" r:id="rId254"/>
    <p:sldId id="2891" r:id="rId255"/>
    <p:sldId id="2444" r:id="rId256"/>
    <p:sldId id="2445" r:id="rId257"/>
    <p:sldId id="2446" r:id="rId258"/>
    <p:sldId id="2447" r:id="rId259"/>
    <p:sldId id="2448" r:id="rId260"/>
    <p:sldId id="2449" r:id="rId261"/>
    <p:sldId id="2450" r:id="rId262"/>
    <p:sldId id="2451" r:id="rId263"/>
    <p:sldId id="2452" r:id="rId264"/>
    <p:sldId id="2453" r:id="rId265"/>
    <p:sldId id="2454" r:id="rId266"/>
    <p:sldId id="2455" r:id="rId267"/>
    <p:sldId id="2456" r:id="rId268"/>
    <p:sldId id="2457" r:id="rId269"/>
    <p:sldId id="2458" r:id="rId270"/>
    <p:sldId id="2459" r:id="rId271"/>
    <p:sldId id="2892" r:id="rId272"/>
    <p:sldId id="2893" r:id="rId273"/>
    <p:sldId id="2462" r:id="rId274"/>
    <p:sldId id="937" r:id="rId275"/>
    <p:sldId id="707" r:id="rId276"/>
    <p:sldId id="708" r:id="rId277"/>
    <p:sldId id="709" r:id="rId278"/>
    <p:sldId id="809" r:id="rId279"/>
    <p:sldId id="954" r:id="rId280"/>
    <p:sldId id="821" r:id="rId281"/>
    <p:sldId id="822" r:id="rId282"/>
    <p:sldId id="2463" r:id="rId283"/>
    <p:sldId id="865" r:id="rId284"/>
    <p:sldId id="863" r:id="rId285"/>
    <p:sldId id="867" r:id="rId286"/>
    <p:sldId id="2464" r:id="rId287"/>
    <p:sldId id="2465" r:id="rId288"/>
    <p:sldId id="2466" r:id="rId289"/>
    <p:sldId id="2467" r:id="rId290"/>
    <p:sldId id="2468" r:id="rId291"/>
    <p:sldId id="2469" r:id="rId292"/>
    <p:sldId id="2470" r:id="rId293"/>
    <p:sldId id="2471" r:id="rId294"/>
    <p:sldId id="2472" r:id="rId295"/>
    <p:sldId id="2473" r:id="rId296"/>
    <p:sldId id="2474" r:id="rId297"/>
    <p:sldId id="2475" r:id="rId298"/>
    <p:sldId id="2894" r:id="rId299"/>
    <p:sldId id="2895" r:id="rId300"/>
    <p:sldId id="2726" r:id="rId3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255825-915A-8446-94AF-AD04CFB8377E}" name="Chrissie Waldram" initials="CW" userId="S::cwaldram@highfield.co.uk::4c815916-f762-4309-97c7-79f653f1c0e7" providerId="AD"/>
  <p188:author id="{76DDD7C2-3C07-3CFA-082D-8BB59525D390}" name="Emily Morse" initials="EM" userId="S::emorse@highfield.co.uk::d6c9568e-8e77-4ef6-8424-d6802ed109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8A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9B7DD6-4316-470C-94D5-34A8B2E70364}" v="1" dt="2025-09-25T10:57:21.4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241" autoAdjust="0"/>
  </p:normalViewPr>
  <p:slideViewPr>
    <p:cSldViewPr snapToGrid="0">
      <p:cViewPr varScale="1">
        <p:scale>
          <a:sx n="80" d="100"/>
          <a:sy n="80" d="100"/>
        </p:scale>
        <p:origin x="1454" y="3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303" Type="http://schemas.openxmlformats.org/officeDocument/2006/relationships/presProps" Target="presProps.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slide" Target="slides/slide164.xml"/><Relationship Id="rId191" Type="http://schemas.openxmlformats.org/officeDocument/2006/relationships/slide" Target="slides/slide185.xml"/><Relationship Id="rId205" Type="http://schemas.openxmlformats.org/officeDocument/2006/relationships/slide" Target="slides/slide199.xml"/><Relationship Id="rId226" Type="http://schemas.openxmlformats.org/officeDocument/2006/relationships/slide" Target="slides/slide220.xml"/><Relationship Id="rId247" Type="http://schemas.openxmlformats.org/officeDocument/2006/relationships/slide" Target="slides/slide241.xml"/><Relationship Id="rId107" Type="http://schemas.openxmlformats.org/officeDocument/2006/relationships/slide" Target="slides/slide101.xml"/><Relationship Id="rId268" Type="http://schemas.openxmlformats.org/officeDocument/2006/relationships/slide" Target="slides/slide262.xml"/><Relationship Id="rId289" Type="http://schemas.openxmlformats.org/officeDocument/2006/relationships/slide" Target="slides/slide283.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2.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slide" Target="slides/slide175.xml"/><Relationship Id="rId216" Type="http://schemas.openxmlformats.org/officeDocument/2006/relationships/slide" Target="slides/slide210.xml"/><Relationship Id="rId237" Type="http://schemas.openxmlformats.org/officeDocument/2006/relationships/slide" Target="slides/slide231.xml"/><Relationship Id="rId258" Type="http://schemas.openxmlformats.org/officeDocument/2006/relationships/slide" Target="slides/slide252.xml"/><Relationship Id="rId279" Type="http://schemas.openxmlformats.org/officeDocument/2006/relationships/slide" Target="slides/slide273.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viewProps" Target="viewProps.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slide" Target="slides/slide165.xml"/><Relationship Id="rId192" Type="http://schemas.openxmlformats.org/officeDocument/2006/relationships/slide" Target="slides/slide186.xml"/><Relationship Id="rId206" Type="http://schemas.openxmlformats.org/officeDocument/2006/relationships/slide" Target="slides/slide200.xml"/><Relationship Id="rId227" Type="http://schemas.openxmlformats.org/officeDocument/2006/relationships/slide" Target="slides/slide221.xml"/><Relationship Id="rId248" Type="http://schemas.openxmlformats.org/officeDocument/2006/relationships/slide" Target="slides/slide242.xml"/><Relationship Id="rId269" Type="http://schemas.openxmlformats.org/officeDocument/2006/relationships/slide" Target="slides/slide263.xml"/><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280" Type="http://schemas.openxmlformats.org/officeDocument/2006/relationships/slide" Target="slides/slide274.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slide" Target="slides/slide176.xml"/><Relationship Id="rId217" Type="http://schemas.openxmlformats.org/officeDocument/2006/relationships/slide" Target="slides/slide211.xml"/><Relationship Id="rId6" Type="http://schemas.openxmlformats.org/officeDocument/2006/relationships/slideMaster" Target="slideMasters/slideMaster3.xml"/><Relationship Id="rId238" Type="http://schemas.openxmlformats.org/officeDocument/2006/relationships/slide" Target="slides/slide232.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291" Type="http://schemas.openxmlformats.org/officeDocument/2006/relationships/slide" Target="slides/slide285.xml"/><Relationship Id="rId305" Type="http://schemas.openxmlformats.org/officeDocument/2006/relationships/theme" Target="theme/theme1.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slide" Target="slides/slide166.xml"/><Relationship Id="rId193" Type="http://schemas.openxmlformats.org/officeDocument/2006/relationships/slide" Target="slides/slide187.xml"/><Relationship Id="rId207" Type="http://schemas.openxmlformats.org/officeDocument/2006/relationships/slide" Target="slides/slide201.xml"/><Relationship Id="rId228" Type="http://schemas.openxmlformats.org/officeDocument/2006/relationships/slide" Target="slides/slide222.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281" Type="http://schemas.openxmlformats.org/officeDocument/2006/relationships/slide" Target="slides/slide275.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tableStyles" Target="tableStyles.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199" Type="http://schemas.openxmlformats.org/officeDocument/2006/relationships/slide" Target="slides/slide193.xml"/><Relationship Id="rId203" Type="http://schemas.openxmlformats.org/officeDocument/2006/relationships/slide" Target="slides/slide197.xml"/><Relationship Id="rId208" Type="http://schemas.openxmlformats.org/officeDocument/2006/relationships/slide" Target="slides/slide202.xml"/><Relationship Id="rId229" Type="http://schemas.openxmlformats.org/officeDocument/2006/relationships/slide" Target="slides/slide223.xml"/><Relationship Id="rId19" Type="http://schemas.openxmlformats.org/officeDocument/2006/relationships/slide" Target="slides/slide13.xml"/><Relationship Id="rId224" Type="http://schemas.openxmlformats.org/officeDocument/2006/relationships/slide" Target="slides/slide218.xml"/><Relationship Id="rId240" Type="http://schemas.openxmlformats.org/officeDocument/2006/relationships/slide" Target="slides/slide234.xml"/><Relationship Id="rId245" Type="http://schemas.openxmlformats.org/officeDocument/2006/relationships/slide" Target="slides/slide239.xml"/><Relationship Id="rId261" Type="http://schemas.openxmlformats.org/officeDocument/2006/relationships/slide" Target="slides/slide255.xml"/><Relationship Id="rId266" Type="http://schemas.openxmlformats.org/officeDocument/2006/relationships/slide" Target="slides/slide260.xml"/><Relationship Id="rId287" Type="http://schemas.openxmlformats.org/officeDocument/2006/relationships/slide" Target="slides/slide281.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282" Type="http://schemas.openxmlformats.org/officeDocument/2006/relationships/slide" Target="slides/slide276.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189" Type="http://schemas.openxmlformats.org/officeDocument/2006/relationships/slide" Target="slides/slide183.xml"/><Relationship Id="rId219" Type="http://schemas.openxmlformats.org/officeDocument/2006/relationships/slide" Target="slides/slide213.xml"/><Relationship Id="rId3" Type="http://schemas.openxmlformats.org/officeDocument/2006/relationships/customXml" Target="../customXml/item3.xml"/><Relationship Id="rId214" Type="http://schemas.openxmlformats.org/officeDocument/2006/relationships/slide" Target="slides/slide208.xml"/><Relationship Id="rId230" Type="http://schemas.openxmlformats.org/officeDocument/2006/relationships/slide" Target="slides/slide224.xml"/><Relationship Id="rId235" Type="http://schemas.openxmlformats.org/officeDocument/2006/relationships/slide" Target="slides/slide229.xml"/><Relationship Id="rId251" Type="http://schemas.openxmlformats.org/officeDocument/2006/relationships/slide" Target="slides/slide245.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72" Type="http://schemas.openxmlformats.org/officeDocument/2006/relationships/slide" Target="slides/slide266.xml"/><Relationship Id="rId293" Type="http://schemas.openxmlformats.org/officeDocument/2006/relationships/slide" Target="slides/slide287.xml"/><Relationship Id="rId302" Type="http://schemas.openxmlformats.org/officeDocument/2006/relationships/notesMaster" Target="notesMasters/notesMaster1.xml"/><Relationship Id="rId307" Type="http://schemas.microsoft.com/office/2015/10/relationships/revisionInfo" Target="revisionInfo.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79" Type="http://schemas.openxmlformats.org/officeDocument/2006/relationships/slide" Target="slides/slide173.xml"/><Relationship Id="rId195" Type="http://schemas.openxmlformats.org/officeDocument/2006/relationships/slide" Target="slides/slide189.xml"/><Relationship Id="rId209" Type="http://schemas.openxmlformats.org/officeDocument/2006/relationships/slide" Target="slides/slide203.xml"/><Relationship Id="rId190" Type="http://schemas.openxmlformats.org/officeDocument/2006/relationships/slide" Target="slides/slide184.xml"/><Relationship Id="rId204" Type="http://schemas.openxmlformats.org/officeDocument/2006/relationships/slide" Target="slides/slide198.xml"/><Relationship Id="rId220" Type="http://schemas.openxmlformats.org/officeDocument/2006/relationships/slide" Target="slides/slide214.xml"/><Relationship Id="rId225" Type="http://schemas.openxmlformats.org/officeDocument/2006/relationships/slide" Target="slides/slide219.xml"/><Relationship Id="rId241" Type="http://schemas.openxmlformats.org/officeDocument/2006/relationships/slide" Target="slides/slide235.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262" Type="http://schemas.openxmlformats.org/officeDocument/2006/relationships/slide" Target="slides/slide256.xml"/><Relationship Id="rId283" Type="http://schemas.openxmlformats.org/officeDocument/2006/relationships/slide" Target="slides/slide27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slide" Target="slides/slide163.xml"/><Relationship Id="rId185" Type="http://schemas.openxmlformats.org/officeDocument/2006/relationships/slide" Target="slides/slide179.xml"/><Relationship Id="rId4" Type="http://schemas.openxmlformats.org/officeDocument/2006/relationships/slideMaster" Target="slideMasters/slideMaster1.xml"/><Relationship Id="rId9" Type="http://schemas.openxmlformats.org/officeDocument/2006/relationships/slide" Target="slides/slide3.xml"/><Relationship Id="rId180" Type="http://schemas.openxmlformats.org/officeDocument/2006/relationships/slide" Target="slides/slide174.xml"/><Relationship Id="rId210" Type="http://schemas.openxmlformats.org/officeDocument/2006/relationships/slide" Target="slides/slide20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microsoft.com/office/2018/10/relationships/authors" Target="authors.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customXml" Target="../customXml/item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customXml" Target="../customXml/item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EF44EC-1007-4B41-BF40-38D66F05704F}" type="datetimeFigureOut">
              <a:rPr lang="en-GB" smtClean="0"/>
              <a:t>25/09/2025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3F0296-A409-415B-A85D-03FB490E5BBB}" type="slidenum">
              <a:rPr lang="en-GB" smtClean="0"/>
              <a:t>‹#›</a:t>
            </a:fld>
            <a:endParaRPr lang="en-GB"/>
          </a:p>
        </p:txBody>
      </p:sp>
    </p:spTree>
    <p:extLst>
      <p:ext uri="{BB962C8B-B14F-4D97-AF65-F5344CB8AC3E}">
        <p14:creationId xmlns:p14="http://schemas.microsoft.com/office/powerpoint/2010/main" val="3713511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training presentation can be used to deliver the following qualifications: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Highfield Level 3 Award in Emergency first aid (RQF)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t>Highfield Level 3 Award in Outdoor First Aid (Unit 1)</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fld id="{B3D3CEF0-94EB-44EA-9D84-1134773FA61A}" type="slidenum">
              <a:rPr lang="en-GB" smtClean="0"/>
              <a:t>1</a:t>
            </a:fld>
            <a:endParaRPr lang="en-GB"/>
          </a:p>
        </p:txBody>
      </p:sp>
    </p:spTree>
    <p:extLst>
      <p:ext uri="{BB962C8B-B14F-4D97-AF65-F5344CB8AC3E}">
        <p14:creationId xmlns:p14="http://schemas.microsoft.com/office/powerpoint/2010/main" val="4285232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Class question: How can you summon assistance?</a:t>
            </a:r>
          </a:p>
          <a:p>
            <a:r>
              <a:rPr lang="en-US" b="0" dirty="0">
                <a:latin typeface="Calibri"/>
                <a:ea typeface="Calibri"/>
                <a:cs typeface="Calibri"/>
              </a:rPr>
              <a:t>A</a:t>
            </a:r>
            <a:r>
              <a:rPr lang="en-US" dirty="0">
                <a:latin typeface="Calibri"/>
                <a:ea typeface="Calibri"/>
                <a:cs typeface="Calibri"/>
              </a:rPr>
              <a:t>sk the group to identify the different methods that can be used to summon assistance. </a:t>
            </a:r>
          </a:p>
          <a:p>
            <a:endParaRPr lang="en-US" dirty="0">
              <a:latin typeface="Calibri"/>
              <a:ea typeface="Calibri"/>
              <a:cs typeface="Calibri"/>
            </a:endParaRPr>
          </a:p>
          <a:p>
            <a:r>
              <a:rPr lang="en-US" b="1" dirty="0">
                <a:latin typeface="Calibri"/>
                <a:ea typeface="Calibri"/>
                <a:cs typeface="Calibri"/>
              </a:rPr>
              <a:t>Optional class question: </a:t>
            </a:r>
            <a:r>
              <a:rPr lang="en-GB" b="1" dirty="0"/>
              <a:t>If you’re in a remote valley with no mobile signal, which of these methods would be most reliable?</a:t>
            </a:r>
            <a:endParaRPr lang="en-US" b="1" dirty="0">
              <a:latin typeface="Calibri"/>
              <a:ea typeface="Calibri"/>
              <a:cs typeface="Calibri"/>
            </a:endParaRPr>
          </a:p>
        </p:txBody>
      </p:sp>
      <p:sp>
        <p:nvSpPr>
          <p:cNvPr id="4" name="Slide Number Placeholder 3"/>
          <p:cNvSpPr>
            <a:spLocks noGrp="1"/>
          </p:cNvSpPr>
          <p:nvPr>
            <p:ph type="sldNum" sz="quarter" idx="5"/>
          </p:nvPr>
        </p:nvSpPr>
        <p:spPr/>
        <p:txBody>
          <a:bodyPr/>
          <a:lstStyle/>
          <a:p>
            <a:fld id="{7F3F0296-A409-415B-A85D-03FB490E5BBB}" type="slidenum">
              <a:rPr lang="en-GB" smtClean="0"/>
              <a:t>12</a:t>
            </a:fld>
            <a:endParaRPr lang="en-GB"/>
          </a:p>
        </p:txBody>
      </p:sp>
    </p:spTree>
    <p:extLst>
      <p:ext uri="{BB962C8B-B14F-4D97-AF65-F5344CB8AC3E}">
        <p14:creationId xmlns:p14="http://schemas.microsoft.com/office/powerpoint/2010/main" val="1216723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panose="020B0604020202020204" pitchFamily="34" charset="0"/>
                <a:ea typeface="+mn-ea"/>
                <a:cs typeface="Arial" panose="020B0604020202020204" pitchFamily="34" charset="0"/>
              </a:rPr>
              <a:t>Group activity: Demonstrate and practise CPR – adult</a:t>
            </a:r>
          </a:p>
          <a:p>
            <a:r>
              <a:rPr lang="en-GB" b="0" dirty="0"/>
              <a:t>Gather the group and demonstrate CPR using a manikin. </a:t>
            </a:r>
          </a:p>
          <a:p>
            <a:endParaRPr lang="en-GB" b="0" dirty="0"/>
          </a:p>
          <a:p>
            <a:r>
              <a:rPr lang="en-GB" dirty="0"/>
              <a:t>Show them how to perform CPR both with and without a barrier device (such as a face shield).</a:t>
            </a:r>
          </a:p>
          <a:p>
            <a:br>
              <a:rPr lang="en-GB" dirty="0"/>
            </a:br>
            <a:r>
              <a:rPr lang="en-GB" dirty="0"/>
              <a:t>After the demonstration, explain and demonstrate how to clean the manikin thoroughly and safely.</a:t>
            </a:r>
          </a:p>
          <a:p>
            <a:endParaRPr lang="en-GB" sz="1100" b="0" kern="1200" dirty="0">
              <a:solidFill>
                <a:schemeClr val="tx1"/>
              </a:solidFill>
              <a:effectLst/>
              <a:latin typeface="Arial" panose="020B0604020202020204" pitchFamily="34" charset="0"/>
              <a:ea typeface="+mn-ea"/>
              <a:cs typeface="Arial" panose="020B0604020202020204" pitchFamily="34" charset="0"/>
            </a:endParaRPr>
          </a:p>
          <a:p>
            <a:r>
              <a:rPr lang="en-GB" sz="1200" b="0" kern="1200" dirty="0">
                <a:solidFill>
                  <a:schemeClr val="tx1"/>
                </a:solidFill>
                <a:effectLst/>
                <a:latin typeface="Arial" panose="020B0604020202020204" pitchFamily="34" charset="0"/>
                <a:ea typeface="+mn-ea"/>
                <a:cs typeface="Arial" panose="020B0604020202020204" pitchFamily="34" charset="0"/>
              </a:rPr>
              <a:t>Explain that, once you commence CPR, you should not stop until:</a:t>
            </a:r>
            <a:endParaRPr lang="en-GB" sz="1100" b="0" kern="1200" dirty="0">
              <a:solidFill>
                <a:schemeClr val="tx1"/>
              </a:solidFill>
              <a:effectLst/>
              <a:latin typeface="Arial" panose="020B0604020202020204" pitchFamily="34" charset="0"/>
              <a:ea typeface="+mn-ea"/>
              <a:cs typeface="Arial" panose="020B0604020202020204" pitchFamily="34" charset="0"/>
            </a:endParaRPr>
          </a:p>
          <a:p>
            <a:pPr marL="229950" lvl="1" indent="-228600">
              <a:buFont typeface="+mj-lt"/>
              <a:buAutoNum type="arabicPeriod"/>
            </a:pPr>
            <a:r>
              <a:rPr lang="en-GB" sz="1200" b="0" kern="1200" dirty="0">
                <a:solidFill>
                  <a:schemeClr val="tx1"/>
                </a:solidFill>
                <a:effectLst/>
                <a:latin typeface="+mn-lt"/>
                <a:ea typeface="+mn-ea"/>
                <a:cs typeface="+mn-cs"/>
              </a:rPr>
              <a:t>A health professional tells you to stop</a:t>
            </a:r>
          </a:p>
          <a:p>
            <a:pPr marL="229950" lvl="1" indent="-228600">
              <a:buFont typeface="+mj-lt"/>
              <a:buAutoNum type="arabicPeriod"/>
            </a:pPr>
            <a:r>
              <a:rPr lang="en-GB" sz="1200" b="0" kern="1200" dirty="0">
                <a:solidFill>
                  <a:schemeClr val="tx1"/>
                </a:solidFill>
                <a:effectLst/>
                <a:latin typeface="+mn-lt"/>
                <a:ea typeface="+mn-ea"/>
                <a:cs typeface="+mn-cs"/>
              </a:rPr>
              <a:t>You become exhausted</a:t>
            </a:r>
          </a:p>
          <a:p>
            <a:pPr marL="229950" lvl="1" indent="-228600">
              <a:buFont typeface="+mj-lt"/>
              <a:buAutoNum type="arabicPeriod"/>
            </a:pPr>
            <a:r>
              <a:rPr lang="en-GB" sz="1200" b="0" kern="1200" dirty="0">
                <a:solidFill>
                  <a:schemeClr val="tx1"/>
                </a:solidFill>
                <a:effectLst/>
                <a:latin typeface="+mn-lt"/>
                <a:ea typeface="+mn-ea"/>
                <a:cs typeface="+mn-cs"/>
              </a:rPr>
              <a:t>The casualty is definitely waking up, moving, opening their eyes and breathing normally</a:t>
            </a:r>
          </a:p>
          <a:p>
            <a:pPr marL="229950" lvl="1" indent="-228600">
              <a:buFont typeface="+mj-lt"/>
              <a:buAutoNum type="arabicPeriod"/>
            </a:pPr>
            <a:r>
              <a:rPr lang="en-GB" sz="1200" b="0" kern="1200" dirty="0">
                <a:solidFill>
                  <a:schemeClr val="tx1"/>
                </a:solidFill>
                <a:effectLst/>
                <a:latin typeface="+mn-lt"/>
                <a:ea typeface="+mn-ea"/>
                <a:cs typeface="+mn-cs"/>
              </a:rPr>
              <a:t>Prompted by the AED</a:t>
            </a:r>
          </a:p>
        </p:txBody>
      </p:sp>
      <p:sp>
        <p:nvSpPr>
          <p:cNvPr id="4" name="Slide Number Placeholder 3"/>
          <p:cNvSpPr>
            <a:spLocks noGrp="1"/>
          </p:cNvSpPr>
          <p:nvPr>
            <p:ph type="sldNum" sz="quarter" idx="10"/>
          </p:nvPr>
        </p:nvSpPr>
        <p:spPr/>
        <p:txBody>
          <a:bodyPr/>
          <a:lstStyle/>
          <a:p>
            <a:fld id="{B4BD90A3-E85D-4337-9750-38E25B17CE49}" type="slidenum">
              <a:rPr lang="en-GB" smtClean="0"/>
              <a:t>106</a:t>
            </a:fld>
            <a:endParaRPr lang="en-GB"/>
          </a:p>
        </p:txBody>
      </p:sp>
    </p:spTree>
    <p:extLst>
      <p:ext uri="{BB962C8B-B14F-4D97-AF65-F5344CB8AC3E}">
        <p14:creationId xmlns:p14="http://schemas.microsoft.com/office/powerpoint/2010/main" val="37562754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a:extLst>
              <a:ext uri="{FF2B5EF4-FFF2-40B4-BE49-F238E27FC236}">
                <a16:creationId xmlns:a16="http://schemas.microsoft.com/office/drawing/2014/main" id="{5101CAFE-33BA-4C1C-B794-8E86C7C7D646}"/>
              </a:ext>
            </a:extLst>
          </p:cNvPr>
          <p:cNvSpPr>
            <a:spLocks noGrp="1" noRot="1" noChangeAspect="1" noTextEdit="1"/>
          </p:cNvSpPr>
          <p:nvPr>
            <p:ph type="sldImg"/>
          </p:nvPr>
        </p:nvSpPr>
        <p:spPr>
          <a:ln/>
        </p:spPr>
      </p:sp>
      <p:sp>
        <p:nvSpPr>
          <p:cNvPr id="343043" name="Notes Placeholder 2">
            <a:extLst>
              <a:ext uri="{FF2B5EF4-FFF2-40B4-BE49-F238E27FC236}">
                <a16:creationId xmlns:a16="http://schemas.microsoft.com/office/drawing/2014/main" id="{3D857BDB-8315-40DD-BEBD-1F11806EAB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a:extLst>
              <a:ext uri="{FF2B5EF4-FFF2-40B4-BE49-F238E27FC236}">
                <a16:creationId xmlns:a16="http://schemas.microsoft.com/office/drawing/2014/main" id="{CC668F70-2EAE-493A-A5B4-4A959DE6ED73}"/>
              </a:ext>
            </a:extLst>
          </p:cNvPr>
          <p:cNvSpPr>
            <a:spLocks noGrp="1" noRot="1" noChangeAspect="1" noTextEdit="1"/>
          </p:cNvSpPr>
          <p:nvPr>
            <p:ph type="sldImg"/>
          </p:nvPr>
        </p:nvSpPr>
        <p:spPr>
          <a:ln/>
        </p:spPr>
      </p:sp>
      <p:sp>
        <p:nvSpPr>
          <p:cNvPr id="344067" name="Notes Placeholder 2">
            <a:extLst>
              <a:ext uri="{FF2B5EF4-FFF2-40B4-BE49-F238E27FC236}">
                <a16:creationId xmlns:a16="http://schemas.microsoft.com/office/drawing/2014/main" id="{3F73C3D9-2CC1-4AA8-AF6D-4D393350A38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a:extLst>
              <a:ext uri="{FF2B5EF4-FFF2-40B4-BE49-F238E27FC236}">
                <a16:creationId xmlns:a16="http://schemas.microsoft.com/office/drawing/2014/main" id="{F6D8F9A8-776F-4A8A-BF7E-33A7E1E828C8}"/>
              </a:ext>
            </a:extLst>
          </p:cNvPr>
          <p:cNvSpPr>
            <a:spLocks noGrp="1" noRot="1" noChangeAspect="1" noTextEdit="1"/>
          </p:cNvSpPr>
          <p:nvPr>
            <p:ph type="sldImg"/>
          </p:nvPr>
        </p:nvSpPr>
        <p:spPr>
          <a:ln/>
        </p:spPr>
      </p:sp>
      <p:sp>
        <p:nvSpPr>
          <p:cNvPr id="345091" name="Notes Placeholder 2">
            <a:extLst>
              <a:ext uri="{FF2B5EF4-FFF2-40B4-BE49-F238E27FC236}">
                <a16:creationId xmlns:a16="http://schemas.microsoft.com/office/drawing/2014/main" id="{D4CC308A-65C7-4143-AC24-173EE144ADE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a:extLst>
              <a:ext uri="{FF2B5EF4-FFF2-40B4-BE49-F238E27FC236}">
                <a16:creationId xmlns:a16="http://schemas.microsoft.com/office/drawing/2014/main" id="{BDFF4760-8F1F-4D1B-97E5-3D841CED4459}"/>
              </a:ext>
            </a:extLst>
          </p:cNvPr>
          <p:cNvSpPr>
            <a:spLocks noGrp="1" noRot="1" noChangeAspect="1" noChangeArrowheads="1" noTextEdit="1"/>
          </p:cNvSpPr>
          <p:nvPr>
            <p:ph type="sldImg"/>
          </p:nvPr>
        </p:nvSpPr>
        <p:spPr>
          <a:ln/>
        </p:spPr>
      </p:sp>
      <p:sp>
        <p:nvSpPr>
          <p:cNvPr id="160771" name="Notes Placeholder 2">
            <a:extLst>
              <a:ext uri="{FF2B5EF4-FFF2-40B4-BE49-F238E27FC236}">
                <a16:creationId xmlns:a16="http://schemas.microsoft.com/office/drawing/2014/main" id="{0F245806-4DDB-4820-B1F8-D6AAFA760F1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04280FA8-B665-4948-AE36-6A84E375FE8E}"/>
              </a:ext>
            </a:extLst>
          </p:cNvPr>
          <p:cNvSpPr>
            <a:spLocks noGrp="1" noRot="1" noChangeAspect="1" noChangeArrowheads="1" noTextEdit="1"/>
          </p:cNvSpPr>
          <p:nvPr>
            <p:ph type="sldImg"/>
          </p:nvPr>
        </p:nvSpPr>
        <p:spPr>
          <a:ln/>
        </p:spPr>
      </p:sp>
      <p:sp>
        <p:nvSpPr>
          <p:cNvPr id="347139" name="Rectangle 3">
            <a:extLst>
              <a:ext uri="{FF2B5EF4-FFF2-40B4-BE49-F238E27FC236}">
                <a16:creationId xmlns:a16="http://schemas.microsoft.com/office/drawing/2014/main" id="{0D71DF60-3E4F-4594-9A24-B8E188988E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0">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Group exercise: CPR – practical demonstration</a:t>
            </a:r>
          </a:p>
          <a:p>
            <a:r>
              <a:rPr lang="en-GB" b="1" dirty="0"/>
              <a:t>Learners should work in groups to practise on an adult using the correct methods.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is a hands-on assessment. Observation and participation are essential.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latin typeface="Arial" panose="020B0604020202020204" pitchFamily="34" charset="0"/>
                <a:cs typeface="Arial" panose="020B0604020202020204" pitchFamily="34" charset="0"/>
              </a:rPr>
              <a:t>Important note: learners must demonstrate CPR for a minimum of 2 minutes in the assessment. </a:t>
            </a:r>
          </a:p>
          <a:p>
            <a:endParaRPr lang="en-GB" dirty="0">
              <a:latin typeface="Aptos" panose="02110004020202020204"/>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You must be able to carry out a </a:t>
            </a:r>
            <a:r>
              <a:rPr lang="en-GB" sz="2400" b="1" dirty="0">
                <a:latin typeface="Arial" panose="020B0604020202020204" pitchFamily="34" charset="0"/>
                <a:cs typeface="Arial" panose="020B0604020202020204" pitchFamily="34" charset="0"/>
              </a:rPr>
              <a:t>practical demonstration</a:t>
            </a:r>
            <a:r>
              <a:rPr lang="en-GB" sz="2400" dirty="0">
                <a:latin typeface="Arial" panose="020B0604020202020204" pitchFamily="34" charset="0"/>
                <a:cs typeface="Arial" panose="020B0604020202020204" pitchFamily="34" charset="0"/>
              </a:rPr>
              <a:t> of CPR on the following: </a:t>
            </a:r>
          </a:p>
          <a:p>
            <a:pPr marL="171450" lvl="0" indent="-171450">
              <a:buFont typeface="Arial" panose="020B0604020202020204" pitchFamily="34" charset="0"/>
              <a:buChar char="•"/>
            </a:pPr>
            <a:r>
              <a:rPr lang="en-GB" dirty="0">
                <a:latin typeface="Arial" panose="020B0604020202020204" pitchFamily="34" charset="0"/>
                <a:cs typeface="Arial" panose="020B0604020202020204" pitchFamily="34" charset="0"/>
              </a:rPr>
              <a:t>an </a:t>
            </a:r>
            <a:r>
              <a:rPr lang="en-GB" b="1" dirty="0">
                <a:latin typeface="Arial" panose="020B0604020202020204" pitchFamily="34" charset="0"/>
                <a:cs typeface="Arial" panose="020B0604020202020204" pitchFamily="34" charset="0"/>
              </a:rPr>
              <a:t>adult manikin</a:t>
            </a:r>
            <a:endParaRPr lang="en-GB" dirty="0">
              <a:latin typeface="Arial" panose="020B0604020202020204" pitchFamily="34" charset="0"/>
              <a:cs typeface="Arial" panose="020B0604020202020204" pitchFamily="34" charset="0"/>
            </a:endParaRPr>
          </a:p>
          <a:p>
            <a:pPr marL="457200" lvl="1" indent="0">
              <a:buNone/>
            </a:pPr>
            <a:endParaRPr lang="en-GB"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This demonstration must show correct technique, positioning, compression depth and rate, effective rescue breaths and use of an AED where appropriate. </a:t>
            </a:r>
          </a:p>
          <a:p>
            <a:pPr marL="0" indent="0">
              <a:buNone/>
            </a:pPr>
            <a:endParaRPr lang="en-GB" sz="2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3D3CEF0-94EB-44EA-9D84-1134773FA61A}" type="slidenum">
              <a:rPr lang="en-GB" smtClean="0"/>
              <a:t>112</a:t>
            </a:fld>
            <a:endParaRPr lang="en-GB"/>
          </a:p>
        </p:txBody>
      </p:sp>
    </p:spTree>
    <p:extLst>
      <p:ext uri="{BB962C8B-B14F-4D97-AF65-F5344CB8AC3E}">
        <p14:creationId xmlns:p14="http://schemas.microsoft.com/office/powerpoint/2010/main" val="97714177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1" i="0" u="none" strike="noStrike" kern="1200" dirty="0">
                <a:solidFill>
                  <a:schemeClr val="tx1"/>
                </a:solidFill>
                <a:effectLst/>
                <a:latin typeface="+mn-lt"/>
                <a:ea typeface="+mn-ea"/>
                <a:cs typeface="+mn-cs"/>
              </a:rPr>
              <a:t>Breaths</a:t>
            </a:r>
            <a:r>
              <a:rPr lang="en-GB" sz="1200" b="0" i="0" u="none" strike="noStrike" kern="1200" dirty="0">
                <a:solidFill>
                  <a:schemeClr val="tx1"/>
                </a:solidFill>
                <a:effectLst/>
                <a:latin typeface="+mn-lt"/>
                <a:ea typeface="+mn-ea"/>
                <a:cs typeface="+mn-cs"/>
              </a:rPr>
              <a:t>: 5 initial breaths, then 30:2</a:t>
            </a:r>
          </a:p>
          <a:p>
            <a:pPr rtl="0" eaLnBrk="1" fontAlgn="t" latinLnBrk="0" hangingPunct="1"/>
            <a:r>
              <a:rPr lang="en-GB" sz="1200" b="1" i="0" u="none" strike="noStrike" kern="1200" dirty="0">
                <a:solidFill>
                  <a:schemeClr val="tx1"/>
                </a:solidFill>
                <a:effectLst/>
                <a:latin typeface="+mn-lt"/>
                <a:ea typeface="+mn-ea"/>
                <a:cs typeface="+mn-cs"/>
              </a:rPr>
              <a:t>Compression depth</a:t>
            </a:r>
            <a:r>
              <a:rPr lang="en-GB" sz="1200" b="0" i="0" u="none" strike="noStrike" kern="1200" dirty="0">
                <a:solidFill>
                  <a:schemeClr val="tx1"/>
                </a:solidFill>
                <a:effectLst/>
                <a:latin typeface="+mn-lt"/>
                <a:ea typeface="+mn-ea"/>
                <a:cs typeface="+mn-cs"/>
              </a:rPr>
              <a:t>: 4-</a:t>
            </a:r>
            <a:r>
              <a:rPr lang="en-GB" sz="1200" b="0" i="0" u="none" strike="noStrike" kern="1200" dirty="0" err="1">
                <a:solidFill>
                  <a:schemeClr val="tx1"/>
                </a:solidFill>
                <a:effectLst/>
                <a:latin typeface="+mn-lt"/>
                <a:ea typeface="+mn-ea"/>
                <a:cs typeface="+mn-cs"/>
              </a:rPr>
              <a:t>5cm</a:t>
            </a:r>
            <a:r>
              <a:rPr lang="en-GB" sz="1200" b="0" i="0" u="none" strike="noStrike" kern="1200" dirty="0">
                <a:solidFill>
                  <a:schemeClr val="tx1"/>
                </a:solidFill>
                <a:effectLst/>
                <a:latin typeface="+mn-lt"/>
                <a:ea typeface="+mn-ea"/>
                <a:cs typeface="+mn-cs"/>
              </a:rPr>
              <a:t> depending on size</a:t>
            </a:r>
          </a:p>
          <a:p>
            <a:pPr rtl="0" eaLnBrk="1" fontAlgn="t" latinLnBrk="0" hangingPunct="1"/>
            <a:r>
              <a:rPr lang="en-GB" sz="1200" b="1" i="0" u="none" strike="noStrike" kern="1200" dirty="0">
                <a:solidFill>
                  <a:schemeClr val="tx1"/>
                </a:solidFill>
                <a:effectLst/>
                <a:latin typeface="+mn-lt"/>
                <a:ea typeface="+mn-ea"/>
                <a:cs typeface="+mn-cs"/>
              </a:rPr>
              <a:t>Hands</a:t>
            </a:r>
            <a:r>
              <a:rPr lang="en-GB" sz="1200" b="0" i="0" u="none" strike="noStrike" kern="1200" dirty="0">
                <a:solidFill>
                  <a:schemeClr val="tx1"/>
                </a:solidFill>
                <a:effectLst/>
                <a:latin typeface="+mn-lt"/>
                <a:ea typeface="+mn-ea"/>
                <a:cs typeface="+mn-cs"/>
              </a:rPr>
              <a:t>: 1 or 2 hands depending on size </a:t>
            </a:r>
          </a:p>
          <a:p>
            <a:pPr rtl="0" eaLnBrk="1" fontAlgn="t" latinLnBrk="0" hangingPunct="1"/>
            <a:r>
              <a:rPr lang="en-GB" sz="1200" b="1" i="0" u="none" strike="noStrike" kern="1200" dirty="0">
                <a:solidFill>
                  <a:schemeClr val="tx1"/>
                </a:solidFill>
                <a:effectLst/>
                <a:latin typeface="+mn-lt"/>
                <a:ea typeface="+mn-ea"/>
                <a:cs typeface="+mn-cs"/>
              </a:rPr>
              <a:t>Compression rate</a:t>
            </a:r>
            <a:r>
              <a:rPr lang="en-GB" sz="1200" b="0" i="0" u="none" strike="noStrike" kern="1200" dirty="0">
                <a:solidFill>
                  <a:schemeClr val="tx1"/>
                </a:solidFill>
                <a:effectLst/>
                <a:latin typeface="+mn-lt"/>
                <a:ea typeface="+mn-ea"/>
                <a:cs typeface="+mn-cs"/>
              </a:rPr>
              <a:t>: same as adult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B76DD2EE-55D6-4CFC-894E-AA6C3DD607FC}" type="slidenum">
              <a:rPr lang="en-GB" smtClean="0"/>
              <a:t>113</a:t>
            </a:fld>
            <a:endParaRPr lang="en-GB"/>
          </a:p>
        </p:txBody>
      </p:sp>
    </p:spTree>
    <p:extLst>
      <p:ext uri="{BB962C8B-B14F-4D97-AF65-F5344CB8AC3E}">
        <p14:creationId xmlns:p14="http://schemas.microsoft.com/office/powerpoint/2010/main" val="22883012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a:t>
            </a:r>
            <a:r>
              <a:rPr lang="en-GB" sz="1200" b="1">
                <a:latin typeface="Arial" panose="020B0604020202020204" pitchFamily="34" charset="0"/>
                <a:cs typeface="Arial" panose="020B0604020202020204" pitchFamily="34" charset="0"/>
              </a:rPr>
              <a:t>When might modifications to CPR be needed? </a:t>
            </a:r>
            <a:endParaRPr lang="en-GB"/>
          </a:p>
        </p:txBody>
      </p:sp>
      <p:sp>
        <p:nvSpPr>
          <p:cNvPr id="4" name="Slide Number Placeholder 3"/>
          <p:cNvSpPr>
            <a:spLocks noGrp="1"/>
          </p:cNvSpPr>
          <p:nvPr>
            <p:ph type="sldNum" sz="quarter" idx="5"/>
          </p:nvPr>
        </p:nvSpPr>
        <p:spPr/>
        <p:txBody>
          <a:bodyPr/>
          <a:lstStyle/>
          <a:p>
            <a:fld id="{B76DD2EE-55D6-4CFC-894E-AA6C3DD607FC}" type="slidenum">
              <a:rPr lang="en-GB" smtClean="0"/>
              <a:t>114</a:t>
            </a:fld>
            <a:endParaRPr lang="en-GB"/>
          </a:p>
        </p:txBody>
      </p:sp>
    </p:spTree>
    <p:extLst>
      <p:ext uri="{BB962C8B-B14F-4D97-AF65-F5344CB8AC3E}">
        <p14:creationId xmlns:p14="http://schemas.microsoft.com/office/powerpoint/2010/main" val="38659230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Class question: </a:t>
            </a:r>
            <a:r>
              <a:rPr lang="en-GB" sz="1200" b="1">
                <a:latin typeface="Arial" panose="020B0604020202020204" pitchFamily="34" charset="0"/>
                <a:cs typeface="Arial" panose="020B0604020202020204" pitchFamily="34" charset="0"/>
              </a:rPr>
              <a:t>When might modifications to CPR be needed? </a:t>
            </a:r>
            <a:endParaRPr lang="en-GB"/>
          </a:p>
          <a:p>
            <a:endParaRPr lang="en-GB"/>
          </a:p>
        </p:txBody>
      </p:sp>
      <p:sp>
        <p:nvSpPr>
          <p:cNvPr id="4" name="Slide Number Placeholder 3"/>
          <p:cNvSpPr>
            <a:spLocks noGrp="1"/>
          </p:cNvSpPr>
          <p:nvPr>
            <p:ph type="sldNum" sz="quarter" idx="5"/>
          </p:nvPr>
        </p:nvSpPr>
        <p:spPr/>
        <p:txBody>
          <a:bodyPr/>
          <a:lstStyle/>
          <a:p>
            <a:fld id="{B76DD2EE-55D6-4CFC-894E-AA6C3DD607FC}" type="slidenum">
              <a:rPr lang="en-GB" smtClean="0"/>
              <a:t>115</a:t>
            </a:fld>
            <a:endParaRPr lang="en-GB"/>
          </a:p>
        </p:txBody>
      </p:sp>
    </p:spTree>
    <p:extLst>
      <p:ext uri="{BB962C8B-B14F-4D97-AF65-F5344CB8AC3E}">
        <p14:creationId xmlns:p14="http://schemas.microsoft.com/office/powerpoint/2010/main" val="623213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Class question: How can you summon assistance? (Cont.)</a:t>
            </a:r>
            <a:endParaRPr lang="en-US" dirty="0"/>
          </a:p>
          <a:p>
            <a:r>
              <a:rPr lang="en-US" dirty="0"/>
              <a:t>Ask the group to identify the different methods that can be used to summon assistance. </a:t>
            </a:r>
          </a:p>
        </p:txBody>
      </p:sp>
      <p:sp>
        <p:nvSpPr>
          <p:cNvPr id="4" name="Slide Number Placeholder 3"/>
          <p:cNvSpPr>
            <a:spLocks noGrp="1"/>
          </p:cNvSpPr>
          <p:nvPr>
            <p:ph type="sldNum" sz="quarter" idx="5"/>
          </p:nvPr>
        </p:nvSpPr>
        <p:spPr/>
        <p:txBody>
          <a:bodyPr/>
          <a:lstStyle/>
          <a:p>
            <a:fld id="{7F3F0296-A409-415B-A85D-03FB490E5BBB}" type="slidenum">
              <a:rPr lang="en-GB" smtClean="0"/>
              <a:t>13</a:t>
            </a:fld>
            <a:endParaRPr lang="en-GB"/>
          </a:p>
        </p:txBody>
      </p:sp>
    </p:spTree>
    <p:extLst>
      <p:ext uri="{BB962C8B-B14F-4D97-AF65-F5344CB8AC3E}">
        <p14:creationId xmlns:p14="http://schemas.microsoft.com/office/powerpoint/2010/main" val="9381306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Class question: </a:t>
            </a:r>
            <a:r>
              <a:rPr lang="en-GB" sz="1200" b="1">
                <a:latin typeface="Arial" panose="020B0604020202020204" pitchFamily="34" charset="0"/>
                <a:cs typeface="Arial" panose="020B0604020202020204" pitchFamily="34" charset="0"/>
              </a:rPr>
              <a:t>When might modifications to CPR be needed? </a:t>
            </a:r>
            <a:endParaRPr lang="en-GB"/>
          </a:p>
          <a:p>
            <a:endParaRPr lang="en-GB"/>
          </a:p>
        </p:txBody>
      </p:sp>
      <p:sp>
        <p:nvSpPr>
          <p:cNvPr id="4" name="Slide Number Placeholder 3"/>
          <p:cNvSpPr>
            <a:spLocks noGrp="1"/>
          </p:cNvSpPr>
          <p:nvPr>
            <p:ph type="sldNum" sz="quarter" idx="5"/>
          </p:nvPr>
        </p:nvSpPr>
        <p:spPr/>
        <p:txBody>
          <a:bodyPr/>
          <a:lstStyle/>
          <a:p>
            <a:fld id="{B76DD2EE-55D6-4CFC-894E-AA6C3DD607FC}" type="slidenum">
              <a:rPr lang="en-GB" smtClean="0"/>
              <a:t>116</a:t>
            </a:fld>
            <a:endParaRPr lang="en-GB"/>
          </a:p>
        </p:txBody>
      </p:sp>
    </p:spTree>
    <p:extLst>
      <p:ext uri="{BB962C8B-B14F-4D97-AF65-F5344CB8AC3E}">
        <p14:creationId xmlns:p14="http://schemas.microsoft.com/office/powerpoint/2010/main" val="1156601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76DD2EE-55D6-4CFC-894E-AA6C3DD607FC}" type="slidenum">
              <a:rPr lang="en-GB" smtClean="0"/>
              <a:t>117</a:t>
            </a:fld>
            <a:endParaRPr lang="en-GB"/>
          </a:p>
        </p:txBody>
      </p:sp>
    </p:spTree>
    <p:extLst>
      <p:ext uri="{BB962C8B-B14F-4D97-AF65-F5344CB8AC3E}">
        <p14:creationId xmlns:p14="http://schemas.microsoft.com/office/powerpoint/2010/main" val="40576356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76DD2EE-55D6-4CFC-894E-AA6C3DD607FC}" type="slidenum">
              <a:rPr lang="en-GB" smtClean="0"/>
              <a:t>118</a:t>
            </a:fld>
            <a:endParaRPr lang="en-GB"/>
          </a:p>
        </p:txBody>
      </p:sp>
    </p:spTree>
    <p:extLst>
      <p:ext uri="{BB962C8B-B14F-4D97-AF65-F5344CB8AC3E}">
        <p14:creationId xmlns:p14="http://schemas.microsoft.com/office/powerpoint/2010/main" val="252463525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81BB4-0F0B-7026-F0C1-C6B311CDC2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92B7FF-0770-AACE-B67B-66367A8202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5FAF67-63E6-2157-496A-05B56335A52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4F5B7E1-986D-5879-0FDD-C28FAF46823F}"/>
              </a:ext>
            </a:extLst>
          </p:cNvPr>
          <p:cNvSpPr>
            <a:spLocks noGrp="1"/>
          </p:cNvSpPr>
          <p:nvPr>
            <p:ph type="sldNum" sz="quarter" idx="5"/>
          </p:nvPr>
        </p:nvSpPr>
        <p:spPr/>
        <p:txBody>
          <a:bodyPr/>
          <a:lstStyle/>
          <a:p>
            <a:fld id="{B76DD2EE-55D6-4CFC-894E-AA6C3DD607FC}" type="slidenum">
              <a:rPr lang="en-GB" smtClean="0"/>
              <a:t>119</a:t>
            </a:fld>
            <a:endParaRPr lang="en-GB"/>
          </a:p>
        </p:txBody>
      </p:sp>
    </p:spTree>
    <p:extLst>
      <p:ext uri="{BB962C8B-B14F-4D97-AF65-F5344CB8AC3E}">
        <p14:creationId xmlns:p14="http://schemas.microsoft.com/office/powerpoint/2010/main" val="6368347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 question: </a:t>
            </a:r>
            <a:r>
              <a:rPr lang="en-GB" sz="1200" b="1" dirty="0">
                <a:latin typeface="Arial" panose="020B0604020202020204" pitchFamily="34" charset="0"/>
                <a:cs typeface="Arial" panose="020B0604020202020204" pitchFamily="34" charset="0"/>
              </a:rPr>
              <a:t>How would you manage an unresponsive casualty who is vomiting?</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Once the class question has been asked, carry out</a:t>
            </a:r>
            <a:r>
              <a:rPr lang="en-GB" sz="1200" b="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the</a:t>
            </a:r>
            <a:r>
              <a:rPr lang="en-GB" sz="1200" b="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a:t>
            </a:r>
            <a:r>
              <a:rPr lang="en-GB" b="1" dirty="0"/>
              <a:t>ractical demonstration:</a:t>
            </a:r>
          </a:p>
          <a:p>
            <a:pPr marL="171450" indent="-171450">
              <a:buFont typeface="Arial" panose="020B0604020202020204" pitchFamily="34" charset="0"/>
              <a:buChar char="•"/>
            </a:pPr>
            <a:r>
              <a:rPr lang="en-GB" dirty="0"/>
              <a:t>split into groups of 3-4</a:t>
            </a:r>
          </a:p>
          <a:p>
            <a:pPr marL="171450" indent="-171450">
              <a:buFont typeface="Arial" panose="020B0604020202020204" pitchFamily="34" charset="0"/>
              <a:buChar char="•"/>
            </a:pPr>
            <a:r>
              <a:rPr lang="en-GB" dirty="0"/>
              <a:t>assign one person as the casualty, one or two as first-aiders and one observer/assessor</a:t>
            </a:r>
          </a:p>
          <a:p>
            <a:pPr marL="171450" indent="-171450">
              <a:buFont typeface="Arial" panose="020B0604020202020204" pitchFamily="34" charset="0"/>
              <a:buChar char="•"/>
            </a:pPr>
            <a:r>
              <a:rPr lang="en-GB" dirty="0"/>
              <a:t>rotate roles after each run-through</a:t>
            </a:r>
          </a:p>
          <a:p>
            <a:endParaRPr lang="en-GB" dirty="0"/>
          </a:p>
          <a:p>
            <a:r>
              <a:rPr lang="en-GB" b="1" dirty="0"/>
              <a:t>Practical task</a:t>
            </a:r>
            <a:r>
              <a:rPr lang="en-GB" dirty="0"/>
              <a:t> – the first-aiders must:</a:t>
            </a:r>
          </a:p>
          <a:p>
            <a:pPr marL="171450" indent="-171450">
              <a:buFont typeface="Arial" panose="020B0604020202020204" pitchFamily="34" charset="0"/>
              <a:buChar char="•"/>
            </a:pPr>
            <a:r>
              <a:rPr lang="en-GB" dirty="0"/>
              <a:t>quickly check the scene for safety (rocks, tripping hazards and weather conditions)</a:t>
            </a:r>
          </a:p>
          <a:p>
            <a:pPr marL="171450" indent="-171450">
              <a:buFont typeface="Arial" panose="020B0604020202020204" pitchFamily="34" charset="0"/>
              <a:buChar char="•"/>
            </a:pPr>
            <a:r>
              <a:rPr lang="en-GB" dirty="0"/>
              <a:t>assess responsiveness and breathing</a:t>
            </a:r>
          </a:p>
          <a:p>
            <a:pPr marL="171450" indent="-171450">
              <a:buFont typeface="Arial" panose="020B0604020202020204" pitchFamily="34" charset="0"/>
              <a:buChar char="•"/>
            </a:pPr>
            <a:r>
              <a:rPr lang="en-GB" dirty="0"/>
              <a:t>recognise vomiting and </a:t>
            </a:r>
            <a:r>
              <a:rPr lang="en-GB" b="1" dirty="0"/>
              <a:t>immediately manage the airway</a:t>
            </a:r>
            <a:r>
              <a:rPr lang="en-GB" dirty="0"/>
              <a:t> by rolling the casualty onto their side into the recovery position</a:t>
            </a:r>
          </a:p>
          <a:p>
            <a:pPr marL="171450" indent="-171450">
              <a:buFont typeface="Arial" panose="020B0604020202020204" pitchFamily="34" charset="0"/>
              <a:buChar char="•"/>
            </a:pPr>
            <a:r>
              <a:rPr lang="en-GB" dirty="0"/>
              <a:t>support the head and keep the airway open using </a:t>
            </a:r>
            <a:r>
              <a:rPr lang="en-GB" b="1" dirty="0"/>
              <a:t>head-tilt/chin-lift</a:t>
            </a:r>
            <a:r>
              <a:rPr lang="en-GB" dirty="0"/>
              <a:t> while in side-lying position</a:t>
            </a:r>
          </a:p>
          <a:p>
            <a:pPr marL="171450" indent="-171450">
              <a:buFont typeface="Arial" panose="020B0604020202020204" pitchFamily="34" charset="0"/>
              <a:buChar char="•"/>
            </a:pPr>
            <a:r>
              <a:rPr lang="en-GB" dirty="0"/>
              <a:t>ensure vomit drains away from the airway and monitor breathing continuously</a:t>
            </a:r>
          </a:p>
          <a:p>
            <a:pPr marL="171450" indent="-171450">
              <a:buFont typeface="Arial" panose="020B0604020202020204" pitchFamily="34" charset="0"/>
              <a:buChar char="•"/>
            </a:pPr>
            <a:r>
              <a:rPr lang="en-GB" dirty="0"/>
              <a:t>keep the casualty off cold/wet ground by placing a tarp, blanket or jacket under them (without delaying airway management)</a:t>
            </a:r>
          </a:p>
          <a:p>
            <a:pPr marL="171450" indent="-171450">
              <a:buFont typeface="Arial" panose="020B0604020202020204" pitchFamily="34" charset="0"/>
              <a:buChar char="•"/>
            </a:pPr>
            <a:r>
              <a:rPr lang="en-GB" dirty="0"/>
              <a:t>be prepared to turn the casualty again if they vomit more or their condition changes</a:t>
            </a:r>
          </a:p>
          <a:p>
            <a:pPr marL="171450" indent="-171450">
              <a:buFont typeface="Arial" panose="020B0604020202020204" pitchFamily="34" charset="0"/>
              <a:buChar char="•"/>
            </a:pPr>
            <a:r>
              <a:rPr lang="en-GB" dirty="0"/>
              <a:t>if the casualty becomes responsive, explain what happened to reduce confusion or distress</a:t>
            </a:r>
          </a:p>
          <a:p>
            <a:endParaRPr lang="en-GB" b="1" dirty="0"/>
          </a:p>
          <a:p>
            <a:r>
              <a:rPr lang="en-GB" b="1" dirty="0"/>
              <a:t>Time limit</a:t>
            </a:r>
            <a:r>
              <a:rPr lang="en-GB" dirty="0"/>
              <a:t> – give each group 3-4 minutes to complete the exercise, simulating a real-time emergency response.</a:t>
            </a:r>
          </a:p>
          <a:p>
            <a:endParaRPr lang="en-GB" dirty="0"/>
          </a:p>
          <a:p>
            <a:r>
              <a:rPr lang="en-GB" b="1" dirty="0"/>
              <a:t>Observer/assessor checklist</a:t>
            </a:r>
          </a:p>
          <a:p>
            <a:pPr marL="0" indent="0">
              <a:buFont typeface="Arial" panose="020B0604020202020204" pitchFamily="34" charset="0"/>
              <a:buNone/>
            </a:pPr>
            <a:r>
              <a:rPr lang="en-GB" dirty="0"/>
              <a:t>observers should note if the first-aiders:</a:t>
            </a:r>
          </a:p>
          <a:p>
            <a:pPr marL="171450" indent="-171450">
              <a:buFont typeface="Arial" panose="020B0604020202020204" pitchFamily="34" charset="0"/>
              <a:buChar char="•"/>
            </a:pPr>
            <a:r>
              <a:rPr lang="en-GB" dirty="0"/>
              <a:t>checked for hazards before approaching</a:t>
            </a:r>
          </a:p>
          <a:p>
            <a:pPr marL="171450" indent="-171450">
              <a:buFont typeface="Arial" panose="020B0604020202020204" pitchFamily="34" charset="0"/>
              <a:buChar char="•"/>
            </a:pPr>
            <a:r>
              <a:rPr lang="en-GB" dirty="0"/>
              <a:t>acted immediately to protect the airway</a:t>
            </a:r>
          </a:p>
          <a:p>
            <a:pPr marL="171450" indent="-171450">
              <a:buFont typeface="Arial" panose="020B0604020202020204" pitchFamily="34" charset="0"/>
              <a:buChar char="•"/>
            </a:pPr>
            <a:r>
              <a:rPr lang="en-GB" dirty="0"/>
              <a:t>correctly rolled casualty into recovery position</a:t>
            </a:r>
          </a:p>
          <a:p>
            <a:pPr marL="171450" indent="-171450">
              <a:buFont typeface="Arial" panose="020B0604020202020204" pitchFamily="34" charset="0"/>
              <a:buChar char="•"/>
            </a:pPr>
            <a:r>
              <a:rPr lang="en-GB" dirty="0"/>
              <a:t>maintained airway with head-tilt/chin-lift while on their side</a:t>
            </a:r>
          </a:p>
          <a:p>
            <a:pPr marL="171450" indent="-171450">
              <a:buFont typeface="Arial" panose="020B0604020202020204" pitchFamily="34" charset="0"/>
              <a:buChar char="•"/>
            </a:pPr>
            <a:r>
              <a:rPr lang="en-GB" dirty="0"/>
              <a:t>allowed vomit to drain</a:t>
            </a:r>
          </a:p>
          <a:p>
            <a:pPr marL="171450" indent="-171450">
              <a:buFont typeface="Arial" panose="020B0604020202020204" pitchFamily="34" charset="0"/>
              <a:buChar char="•"/>
            </a:pPr>
            <a:r>
              <a:rPr lang="en-GB" dirty="0"/>
              <a:t>monitored breathing and responsiveness throughout</a:t>
            </a:r>
          </a:p>
          <a:p>
            <a:pPr marL="171450" indent="-171450">
              <a:buFont typeface="Arial" panose="020B0604020202020204" pitchFamily="34" charset="0"/>
              <a:buChar char="•"/>
            </a:pPr>
            <a:r>
              <a:rPr lang="en-GB" dirty="0"/>
              <a:t>considered environmental factors (cold/wet ground) without delaying airway management</a:t>
            </a:r>
          </a:p>
          <a:p>
            <a:pPr marL="171450" indent="-171450">
              <a:buFont typeface="Arial" panose="020B0604020202020204" pitchFamily="34" charset="0"/>
              <a:buChar char="•"/>
            </a:pPr>
            <a:r>
              <a:rPr lang="en-GB" dirty="0"/>
              <a:t>gave reassurance and explanation if casualty regained consciousness</a:t>
            </a:r>
          </a:p>
          <a:p>
            <a:endParaRPr lang="en-GB" b="1" dirty="0"/>
          </a:p>
          <a:p>
            <a:r>
              <a:rPr lang="en-GB" b="1" dirty="0"/>
              <a:t>Discuss the following after the activity</a:t>
            </a:r>
          </a:p>
          <a:p>
            <a:pPr marL="171450" indent="-171450">
              <a:buFont typeface="Arial" panose="020B0604020202020204" pitchFamily="34" charset="0"/>
              <a:buChar char="•"/>
            </a:pPr>
            <a:r>
              <a:rPr lang="en-GB" dirty="0"/>
              <a:t>What went well?</a:t>
            </a:r>
          </a:p>
          <a:p>
            <a:pPr marL="171450" indent="-171450">
              <a:buFont typeface="Arial" panose="020B0604020202020204" pitchFamily="34" charset="0"/>
              <a:buChar char="•"/>
            </a:pPr>
            <a:r>
              <a:rPr lang="en-GB" dirty="0"/>
              <a:t>What could have been done faster or more effectively?</a:t>
            </a:r>
          </a:p>
          <a:p>
            <a:pPr marL="171450" indent="-171450">
              <a:buFont typeface="Arial" panose="020B0604020202020204" pitchFamily="34" charset="0"/>
              <a:buChar char="•"/>
            </a:pPr>
            <a:r>
              <a:rPr lang="en-GB" dirty="0"/>
              <a:t>How would this differ if the casualty was in a tent, on uneven ground or in snow?</a:t>
            </a:r>
          </a:p>
          <a:p>
            <a:endParaRPr lang="en-GB" b="1" dirty="0"/>
          </a:p>
          <a:p>
            <a:endParaRPr lang="en-GB" b="1" dirty="0"/>
          </a:p>
          <a:p>
            <a:endParaRPr lang="en-GB" dirty="0"/>
          </a:p>
        </p:txBody>
      </p:sp>
      <p:sp>
        <p:nvSpPr>
          <p:cNvPr id="4" name="Slide Number Placeholder 3"/>
          <p:cNvSpPr>
            <a:spLocks noGrp="1"/>
          </p:cNvSpPr>
          <p:nvPr>
            <p:ph type="sldNum" sz="quarter" idx="5"/>
          </p:nvPr>
        </p:nvSpPr>
        <p:spPr/>
        <p:txBody>
          <a:bodyPr/>
          <a:lstStyle/>
          <a:p>
            <a:fld id="{B76DD2EE-55D6-4CFC-894E-AA6C3DD607FC}" type="slidenum">
              <a:rPr lang="en-GB" smtClean="0"/>
              <a:t>120</a:t>
            </a:fld>
            <a:endParaRPr lang="en-GB"/>
          </a:p>
        </p:txBody>
      </p:sp>
    </p:spTree>
    <p:extLst>
      <p:ext uri="{BB962C8B-B14F-4D97-AF65-F5344CB8AC3E}">
        <p14:creationId xmlns:p14="http://schemas.microsoft.com/office/powerpoint/2010/main" val="397940844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CF185-C537-9A8C-ADB6-DDF37C9BD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7B1FEC-1261-2F3B-EEE9-705EC75E1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0728C-E2DB-F529-BC06-6763769B9564}"/>
              </a:ext>
            </a:extLst>
          </p:cNvPr>
          <p:cNvSpPr>
            <a:spLocks noGrp="1"/>
          </p:cNvSpPr>
          <p:nvPr>
            <p:ph type="body" idx="1"/>
          </p:nvPr>
        </p:nvSpPr>
        <p:spPr/>
        <p:txBody>
          <a:bodyPr/>
          <a:lstStyle/>
          <a:p>
            <a:r>
              <a:rPr lang="en-GB" b="1" dirty="0"/>
              <a:t>Class question: </a:t>
            </a:r>
            <a:r>
              <a:rPr lang="en-GB" sz="1200" b="1" dirty="0">
                <a:latin typeface="Arial" panose="020B0604020202020204" pitchFamily="34" charset="0"/>
                <a:cs typeface="Arial" panose="020B0604020202020204" pitchFamily="34" charset="0"/>
              </a:rPr>
              <a:t>How would you manage an unresponsive casualty who is vomiting?</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Once the class question has been asked, carry out</a:t>
            </a:r>
            <a:r>
              <a:rPr lang="en-GB" sz="1200" b="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the</a:t>
            </a:r>
            <a:r>
              <a:rPr lang="en-GB" sz="1200" b="0" dirty="0">
                <a:latin typeface="Arial" panose="020B0604020202020204" pitchFamily="34" charset="0"/>
                <a:cs typeface="Arial" panose="020B0604020202020204" pitchFamily="34" charset="0"/>
              </a:rPr>
              <a:t> </a:t>
            </a:r>
            <a:r>
              <a:rPr lang="en-GB" sz="1200" b="1" dirty="0">
                <a:latin typeface="Arial" panose="020B0604020202020204" pitchFamily="34" charset="0"/>
                <a:cs typeface="Arial" panose="020B0604020202020204" pitchFamily="34" charset="0"/>
              </a:rPr>
              <a:t>p</a:t>
            </a:r>
            <a:r>
              <a:rPr lang="en-GB" b="1" dirty="0"/>
              <a:t>ractical demonstration:</a:t>
            </a:r>
          </a:p>
          <a:p>
            <a:pPr marL="171450" indent="-171450">
              <a:buFont typeface="Arial" panose="020B0604020202020204" pitchFamily="34" charset="0"/>
              <a:buChar char="•"/>
            </a:pPr>
            <a:r>
              <a:rPr lang="en-GB" dirty="0"/>
              <a:t>split into groups of 3-4</a:t>
            </a:r>
          </a:p>
          <a:p>
            <a:pPr marL="171450" indent="-171450">
              <a:buFont typeface="Arial" panose="020B0604020202020204" pitchFamily="34" charset="0"/>
              <a:buChar char="•"/>
            </a:pPr>
            <a:r>
              <a:rPr lang="en-GB" dirty="0"/>
              <a:t>assign one person as the casualty, one or two as first-aiders and one observer/assessor</a:t>
            </a:r>
          </a:p>
          <a:p>
            <a:pPr marL="171450" indent="-171450">
              <a:buFont typeface="Arial" panose="020B0604020202020204" pitchFamily="34" charset="0"/>
              <a:buChar char="•"/>
            </a:pPr>
            <a:r>
              <a:rPr lang="en-GB" dirty="0"/>
              <a:t>rotate roles after each run-through</a:t>
            </a:r>
          </a:p>
          <a:p>
            <a:endParaRPr lang="en-GB" dirty="0"/>
          </a:p>
          <a:p>
            <a:r>
              <a:rPr lang="en-GB" b="1" dirty="0"/>
              <a:t>Practical task</a:t>
            </a:r>
            <a:r>
              <a:rPr lang="en-GB" dirty="0"/>
              <a:t> – the first-aiders must:</a:t>
            </a:r>
          </a:p>
          <a:p>
            <a:pPr marL="171450" indent="-171450">
              <a:buFont typeface="Arial" panose="020B0604020202020204" pitchFamily="34" charset="0"/>
              <a:buChar char="•"/>
            </a:pPr>
            <a:r>
              <a:rPr lang="en-GB" dirty="0"/>
              <a:t>quickly check the scene for safety (rocks, tripping hazards and weather conditions)</a:t>
            </a:r>
          </a:p>
          <a:p>
            <a:pPr marL="171450" indent="-171450">
              <a:buFont typeface="Arial" panose="020B0604020202020204" pitchFamily="34" charset="0"/>
              <a:buChar char="•"/>
            </a:pPr>
            <a:r>
              <a:rPr lang="en-GB" dirty="0"/>
              <a:t>assess responsiveness and breathing</a:t>
            </a:r>
          </a:p>
          <a:p>
            <a:pPr marL="171450" indent="-171450">
              <a:buFont typeface="Arial" panose="020B0604020202020204" pitchFamily="34" charset="0"/>
              <a:buChar char="•"/>
            </a:pPr>
            <a:r>
              <a:rPr lang="en-GB" dirty="0"/>
              <a:t>recognise vomiting and </a:t>
            </a:r>
            <a:r>
              <a:rPr lang="en-GB" b="1" dirty="0"/>
              <a:t>immediately manage the airway</a:t>
            </a:r>
            <a:r>
              <a:rPr lang="en-GB" dirty="0"/>
              <a:t> by rolling the casualty onto their side into the recovery position</a:t>
            </a:r>
          </a:p>
          <a:p>
            <a:pPr marL="171450" indent="-171450">
              <a:buFont typeface="Arial" panose="020B0604020202020204" pitchFamily="34" charset="0"/>
              <a:buChar char="•"/>
            </a:pPr>
            <a:r>
              <a:rPr lang="en-GB" dirty="0"/>
              <a:t>support the head and keep the airway open using </a:t>
            </a:r>
            <a:r>
              <a:rPr lang="en-GB" b="1" dirty="0"/>
              <a:t>head-tilt/chin-lift</a:t>
            </a:r>
            <a:r>
              <a:rPr lang="en-GB" dirty="0"/>
              <a:t> while in side-lying position</a:t>
            </a:r>
          </a:p>
          <a:p>
            <a:pPr marL="171450" indent="-171450">
              <a:buFont typeface="Arial" panose="020B0604020202020204" pitchFamily="34" charset="0"/>
              <a:buChar char="•"/>
            </a:pPr>
            <a:r>
              <a:rPr lang="en-GB" dirty="0"/>
              <a:t>ensure vomit drains away from the airway and monitor breathing continuously</a:t>
            </a:r>
          </a:p>
          <a:p>
            <a:pPr marL="171450" indent="-171450">
              <a:buFont typeface="Arial" panose="020B0604020202020204" pitchFamily="34" charset="0"/>
              <a:buChar char="•"/>
            </a:pPr>
            <a:r>
              <a:rPr lang="en-GB" dirty="0"/>
              <a:t>keep the casualty off cold/wet ground by placing a tarp, blanket or jacket under them (without delaying airway management)</a:t>
            </a:r>
          </a:p>
          <a:p>
            <a:pPr marL="171450" indent="-171450">
              <a:buFont typeface="Arial" panose="020B0604020202020204" pitchFamily="34" charset="0"/>
              <a:buChar char="•"/>
            </a:pPr>
            <a:r>
              <a:rPr lang="en-GB" dirty="0"/>
              <a:t>be prepared to turn the casualty again if they vomit more or their condition changes</a:t>
            </a:r>
          </a:p>
          <a:p>
            <a:pPr marL="171450" indent="-171450">
              <a:buFont typeface="Arial" panose="020B0604020202020204" pitchFamily="34" charset="0"/>
              <a:buChar char="•"/>
            </a:pPr>
            <a:r>
              <a:rPr lang="en-GB" dirty="0"/>
              <a:t>if the casualty becomes responsive, explain what happened to reduce confusion or distress</a:t>
            </a:r>
          </a:p>
          <a:p>
            <a:endParaRPr lang="en-GB" b="1" dirty="0"/>
          </a:p>
          <a:p>
            <a:r>
              <a:rPr lang="en-GB" b="1" dirty="0"/>
              <a:t>Time limit</a:t>
            </a:r>
            <a:r>
              <a:rPr lang="en-GB" dirty="0"/>
              <a:t> – give each group 3-4 minutes to complete the exercise, simulating a real-time emergency response.</a:t>
            </a:r>
          </a:p>
          <a:p>
            <a:endParaRPr lang="en-GB" dirty="0"/>
          </a:p>
          <a:p>
            <a:r>
              <a:rPr lang="en-GB" b="1" dirty="0"/>
              <a:t>Observer/assessor checklist</a:t>
            </a:r>
          </a:p>
          <a:p>
            <a:pPr marL="0" indent="0">
              <a:buFont typeface="Arial" panose="020B0604020202020204" pitchFamily="34" charset="0"/>
              <a:buNone/>
            </a:pPr>
            <a:r>
              <a:rPr lang="en-GB" dirty="0"/>
              <a:t>observers should note if the first-aiders:</a:t>
            </a:r>
          </a:p>
          <a:p>
            <a:pPr marL="171450" indent="-171450">
              <a:buFont typeface="Arial" panose="020B0604020202020204" pitchFamily="34" charset="0"/>
              <a:buChar char="•"/>
            </a:pPr>
            <a:r>
              <a:rPr lang="en-GB" dirty="0"/>
              <a:t>checked for hazards before approaching</a:t>
            </a:r>
          </a:p>
          <a:p>
            <a:pPr marL="171450" indent="-171450">
              <a:buFont typeface="Arial" panose="020B0604020202020204" pitchFamily="34" charset="0"/>
              <a:buChar char="•"/>
            </a:pPr>
            <a:r>
              <a:rPr lang="en-GB" dirty="0"/>
              <a:t>acted immediately to protect the airway</a:t>
            </a:r>
          </a:p>
          <a:p>
            <a:pPr marL="171450" indent="-171450">
              <a:buFont typeface="Arial" panose="020B0604020202020204" pitchFamily="34" charset="0"/>
              <a:buChar char="•"/>
            </a:pPr>
            <a:r>
              <a:rPr lang="en-GB" dirty="0"/>
              <a:t>correctly rolled casualty into recovery position</a:t>
            </a:r>
          </a:p>
          <a:p>
            <a:pPr marL="171450" indent="-171450">
              <a:buFont typeface="Arial" panose="020B0604020202020204" pitchFamily="34" charset="0"/>
              <a:buChar char="•"/>
            </a:pPr>
            <a:r>
              <a:rPr lang="en-GB" dirty="0"/>
              <a:t>maintained airway with head-tilt/chin-lift while on their side</a:t>
            </a:r>
          </a:p>
          <a:p>
            <a:pPr marL="171450" indent="-171450">
              <a:buFont typeface="Arial" panose="020B0604020202020204" pitchFamily="34" charset="0"/>
              <a:buChar char="•"/>
            </a:pPr>
            <a:r>
              <a:rPr lang="en-GB" dirty="0"/>
              <a:t>allowed vomit to drain</a:t>
            </a:r>
          </a:p>
          <a:p>
            <a:pPr marL="171450" indent="-171450">
              <a:buFont typeface="Arial" panose="020B0604020202020204" pitchFamily="34" charset="0"/>
              <a:buChar char="•"/>
            </a:pPr>
            <a:r>
              <a:rPr lang="en-GB" dirty="0"/>
              <a:t>monitored breathing and responsiveness throughout</a:t>
            </a:r>
          </a:p>
          <a:p>
            <a:pPr marL="171450" indent="-171450">
              <a:buFont typeface="Arial" panose="020B0604020202020204" pitchFamily="34" charset="0"/>
              <a:buChar char="•"/>
            </a:pPr>
            <a:r>
              <a:rPr lang="en-GB" dirty="0"/>
              <a:t>considered environmental factors (cold/wet ground) without delaying airway management</a:t>
            </a:r>
          </a:p>
          <a:p>
            <a:pPr marL="171450" indent="-171450">
              <a:buFont typeface="Arial" panose="020B0604020202020204" pitchFamily="34" charset="0"/>
              <a:buChar char="•"/>
            </a:pPr>
            <a:r>
              <a:rPr lang="en-GB" dirty="0"/>
              <a:t>gave reassurance and explanation if casualty regained consciousness</a:t>
            </a:r>
          </a:p>
          <a:p>
            <a:endParaRPr lang="en-GB" b="1" dirty="0"/>
          </a:p>
          <a:p>
            <a:r>
              <a:rPr lang="en-GB" b="1" dirty="0"/>
              <a:t>Discuss the following after the activity</a:t>
            </a:r>
          </a:p>
          <a:p>
            <a:pPr marL="171450" indent="-171450">
              <a:buFont typeface="Arial" panose="020B0604020202020204" pitchFamily="34" charset="0"/>
              <a:buChar char="•"/>
            </a:pPr>
            <a:r>
              <a:rPr lang="en-GB" dirty="0"/>
              <a:t>What went well?</a:t>
            </a:r>
          </a:p>
          <a:p>
            <a:pPr marL="171450" indent="-171450">
              <a:buFont typeface="Arial" panose="020B0604020202020204" pitchFamily="34" charset="0"/>
              <a:buChar char="•"/>
            </a:pPr>
            <a:r>
              <a:rPr lang="en-GB" dirty="0"/>
              <a:t>What could have been done faster or more effectively?</a:t>
            </a:r>
          </a:p>
          <a:p>
            <a:pPr marL="171450" indent="-171450">
              <a:buFont typeface="Arial" panose="020B0604020202020204" pitchFamily="34" charset="0"/>
              <a:buChar char="•"/>
            </a:pPr>
            <a:r>
              <a:rPr lang="en-GB" dirty="0"/>
              <a:t>How would this differ if the casualty was in a tent, on uneven ground or in snow?</a:t>
            </a:r>
          </a:p>
        </p:txBody>
      </p:sp>
      <p:sp>
        <p:nvSpPr>
          <p:cNvPr id="4" name="Slide Number Placeholder 3">
            <a:extLst>
              <a:ext uri="{FF2B5EF4-FFF2-40B4-BE49-F238E27FC236}">
                <a16:creationId xmlns:a16="http://schemas.microsoft.com/office/drawing/2014/main" id="{681F498A-EDEB-89D4-6B7F-F72F8EDE49E3}"/>
              </a:ext>
            </a:extLst>
          </p:cNvPr>
          <p:cNvSpPr>
            <a:spLocks noGrp="1"/>
          </p:cNvSpPr>
          <p:nvPr>
            <p:ph type="sldNum" sz="quarter" idx="5"/>
          </p:nvPr>
        </p:nvSpPr>
        <p:spPr/>
        <p:txBody>
          <a:bodyPr/>
          <a:lstStyle/>
          <a:p>
            <a:fld id="{B76DD2EE-55D6-4CFC-894E-AA6C3DD607FC}" type="slidenum">
              <a:rPr lang="en-GB" smtClean="0"/>
              <a:t>121</a:t>
            </a:fld>
            <a:endParaRPr lang="en-GB"/>
          </a:p>
        </p:txBody>
      </p:sp>
    </p:spTree>
    <p:extLst>
      <p:ext uri="{BB962C8B-B14F-4D97-AF65-F5344CB8AC3E}">
        <p14:creationId xmlns:p14="http://schemas.microsoft.com/office/powerpoint/2010/main" val="31350175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D3E5A-4004-4B91-4B6F-94E97227E6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983FE-0D8F-756F-9344-1486FCA7FC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710BB1-F15A-3820-0BD3-B020887A9540}"/>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5E4DB1B9-3C60-81D6-571C-36494238316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51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D35D8-AD53-F957-5F16-463797B9C7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0BDD5C-0F6C-C1A5-2E41-D81AE73E97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F30F1-7B22-79D2-919C-929816EFA8EA}"/>
              </a:ext>
            </a:extLst>
          </p:cNvPr>
          <p:cNvSpPr>
            <a:spLocks noGrp="1"/>
          </p:cNvSpPr>
          <p:nvPr>
            <p:ph type="body" idx="1"/>
          </p:nvPr>
        </p:nvSpPr>
        <p:spPr/>
        <p:txBody>
          <a:bodyPr/>
          <a:lstStyle/>
          <a:p>
            <a:r>
              <a:rPr lang="en-US" b="1" dirty="0"/>
              <a:t>Class question: How can you summon assistance? (Cont.)</a:t>
            </a:r>
            <a:endParaRPr lang="en-US" dirty="0"/>
          </a:p>
          <a:p>
            <a:r>
              <a:rPr lang="en-US" dirty="0"/>
              <a:t>Ask the group to identify the different methods that can be used to summon assistance. </a:t>
            </a:r>
          </a:p>
        </p:txBody>
      </p:sp>
      <p:sp>
        <p:nvSpPr>
          <p:cNvPr id="4" name="Slide Number Placeholder 3">
            <a:extLst>
              <a:ext uri="{FF2B5EF4-FFF2-40B4-BE49-F238E27FC236}">
                <a16:creationId xmlns:a16="http://schemas.microsoft.com/office/drawing/2014/main" id="{504C5A3C-0ED7-159D-9AF4-C456F66C69DA}"/>
              </a:ext>
            </a:extLst>
          </p:cNvPr>
          <p:cNvSpPr>
            <a:spLocks noGrp="1"/>
          </p:cNvSpPr>
          <p:nvPr>
            <p:ph type="sldNum" sz="quarter" idx="5"/>
          </p:nvPr>
        </p:nvSpPr>
        <p:spPr/>
        <p:txBody>
          <a:bodyPr/>
          <a:lstStyle/>
          <a:p>
            <a:fld id="{7F3F0296-A409-415B-A85D-03FB490E5BBB}" type="slidenum">
              <a:rPr lang="en-GB" smtClean="0"/>
              <a:t>14</a:t>
            </a:fld>
            <a:endParaRPr lang="en-GB"/>
          </a:p>
        </p:txBody>
      </p:sp>
    </p:spTree>
    <p:extLst>
      <p:ext uri="{BB962C8B-B14F-4D97-AF65-F5344CB8AC3E}">
        <p14:creationId xmlns:p14="http://schemas.microsoft.com/office/powerpoint/2010/main" val="21788132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sz="1200" b="1" i="0" u="none" strike="noStrike" kern="1200" baseline="0">
                <a:solidFill>
                  <a:schemeClr val="tx1"/>
                </a:solidFill>
                <a:latin typeface="+mn-lt"/>
                <a:ea typeface="+mn-ea"/>
                <a:cs typeface="+mn-cs"/>
              </a:rPr>
              <a:t>6. Be able to respond to an incident involving a choking casualty in the outdoors </a:t>
            </a:r>
          </a:p>
          <a:p>
            <a:r>
              <a:rPr lang="en-GB" sz="1200" b="0" i="0" u="none" strike="noStrike" kern="1200" baseline="0">
                <a:solidFill>
                  <a:schemeClr val="tx1"/>
                </a:solidFill>
                <a:latin typeface="+mn-lt"/>
                <a:ea typeface="+mn-ea"/>
                <a:cs typeface="+mn-cs"/>
              </a:rPr>
              <a:t>	</a:t>
            </a:r>
            <a:endParaRPr lang="en-GB"/>
          </a:p>
          <a:p>
            <a:r>
              <a:rPr lang="en-GB" b="1"/>
              <a:t>This includes the following assessment criteria:</a:t>
            </a:r>
            <a:endParaRPr lang="en-GB"/>
          </a:p>
          <a:p>
            <a:pPr marL="0" indent="0">
              <a:buFont typeface="Arial" panose="020B0604020202020204" pitchFamily="34" charset="0"/>
              <a:buNone/>
            </a:pPr>
            <a:r>
              <a:rPr lang="en-GB"/>
              <a:t>6.1 Identify when a casualty is choking</a:t>
            </a:r>
          </a:p>
          <a:p>
            <a:pPr marL="0" indent="0">
              <a:buFont typeface="Arial" panose="020B0604020202020204" pitchFamily="34" charset="0"/>
              <a:buNone/>
            </a:pPr>
            <a:r>
              <a:rPr lang="en-GB"/>
              <a:t>6.2 Demonstrate how to administer first aid to a casualty who is choking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t>GE: Primary survey – practical application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CE: Two multiple-choice questions (MCQ’s) (formative assessment)</a:t>
            </a:r>
          </a:p>
          <a:p>
            <a:endParaRPr lang="en-GB"/>
          </a:p>
        </p:txBody>
      </p:sp>
      <p:sp>
        <p:nvSpPr>
          <p:cNvPr id="4" name="Slide Number Placeholder 3"/>
          <p:cNvSpPr>
            <a:spLocks noGrp="1"/>
          </p:cNvSpPr>
          <p:nvPr>
            <p:ph type="sldNum" sz="quarter" idx="5"/>
          </p:nvPr>
        </p:nvSpPr>
        <p:spPr/>
        <p:txBody>
          <a:bodyPr/>
          <a:lstStyle/>
          <a:p>
            <a:fld id="{511BA537-95EE-4F5E-8D82-576E9AAE8BB5}" type="slidenum">
              <a:rPr lang="en-GB" smtClean="0"/>
              <a:t>126</a:t>
            </a:fld>
            <a:endParaRPr lang="en-GB"/>
          </a:p>
        </p:txBody>
      </p:sp>
    </p:spTree>
    <p:extLst>
      <p:ext uri="{BB962C8B-B14F-4D97-AF65-F5344CB8AC3E}">
        <p14:creationId xmlns:p14="http://schemas.microsoft.com/office/powerpoint/2010/main" val="425298838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AD6A495C-8324-4804-84BA-B8F4C250B30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5FC59E3F-8BC4-4DD0-B623-2B377C85E55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E2774-E1F0-527A-782E-5C82FBF0F5A2}"/>
            </a:ext>
          </a:extLst>
        </p:cNvPr>
        <p:cNvGrpSpPr/>
        <p:nvPr/>
      </p:nvGrpSpPr>
      <p:grpSpPr>
        <a:xfrm>
          <a:off x="0" y="0"/>
          <a:ext cx="0" cy="0"/>
          <a:chOff x="0" y="0"/>
          <a:chExt cx="0" cy="0"/>
        </a:xfrm>
      </p:grpSpPr>
      <p:sp>
        <p:nvSpPr>
          <p:cNvPr id="356354" name="Slide Image Placeholder 1">
            <a:extLst>
              <a:ext uri="{FF2B5EF4-FFF2-40B4-BE49-F238E27FC236}">
                <a16:creationId xmlns:a16="http://schemas.microsoft.com/office/drawing/2014/main" id="{08D33A14-E5DF-4DFA-466D-DC1B7A154B90}"/>
              </a:ext>
            </a:extLst>
          </p:cNvPr>
          <p:cNvSpPr>
            <a:spLocks noGrp="1" noRot="1" noChangeAspect="1" noTextEdit="1"/>
          </p:cNvSpPr>
          <p:nvPr>
            <p:ph type="sldImg"/>
          </p:nvPr>
        </p:nvSpPr>
        <p:spPr>
          <a:xfrm>
            <a:off x="685800" y="1143000"/>
            <a:ext cx="5486400" cy="3086100"/>
          </a:xfrm>
          <a:ln/>
        </p:spPr>
      </p:sp>
      <p:sp>
        <p:nvSpPr>
          <p:cNvPr id="356355" name="Notes Placeholder 2">
            <a:extLst>
              <a:ext uri="{FF2B5EF4-FFF2-40B4-BE49-F238E27FC236}">
                <a16:creationId xmlns:a16="http://schemas.microsoft.com/office/drawing/2014/main" id="{BAFAAF3E-E82D-4BBF-27C4-727D85B570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27571790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a:extLst>
              <a:ext uri="{FF2B5EF4-FFF2-40B4-BE49-F238E27FC236}">
                <a16:creationId xmlns:a16="http://schemas.microsoft.com/office/drawing/2014/main" id="{3DB3A4EB-418C-4DCB-BB38-649983259B9B}"/>
              </a:ext>
            </a:extLst>
          </p:cNvPr>
          <p:cNvSpPr>
            <a:spLocks noGrp="1" noRot="1" noChangeAspect="1" noTextEdit="1"/>
          </p:cNvSpPr>
          <p:nvPr>
            <p:ph type="sldImg"/>
          </p:nvPr>
        </p:nvSpPr>
        <p:spPr>
          <a:xfrm>
            <a:off x="685800" y="1143000"/>
            <a:ext cx="5486400" cy="3086100"/>
          </a:xfrm>
          <a:ln/>
        </p:spPr>
      </p:sp>
      <p:sp>
        <p:nvSpPr>
          <p:cNvPr id="357379" name="Notes Placeholder 2">
            <a:extLst>
              <a:ext uri="{FF2B5EF4-FFF2-40B4-BE49-F238E27FC236}">
                <a16:creationId xmlns:a16="http://schemas.microsoft.com/office/drawing/2014/main" id="{36497ABA-22E5-46FE-89F5-DA8C662D7E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pPr>
            <a:r>
              <a:rPr lang="en-US" sz="1200" kern="1200">
                <a:solidFill>
                  <a:schemeClr val="tx1"/>
                </a:solidFill>
                <a:effectLst/>
                <a:latin typeface="Arial" charset="0"/>
                <a:ea typeface="MS PGothic" pitchFamily="34" charset="-128"/>
                <a:cs typeface="+mn-cs"/>
              </a:rPr>
              <a:t>Dealing with a choking casualty can be a distressing and traumatic experience. However, to administer effective first aid you must try to remain calm and act promptly to stop the situation escalating. </a:t>
            </a:r>
          </a:p>
        </p:txBody>
      </p:sp>
    </p:spTree>
    <p:extLst>
      <p:ext uri="{BB962C8B-B14F-4D97-AF65-F5344CB8AC3E}">
        <p14:creationId xmlns:p14="http://schemas.microsoft.com/office/powerpoint/2010/main" val="397579216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9AE6491F-21EF-4171-A03B-DB5C152FC396}"/>
              </a:ext>
            </a:extLst>
          </p:cNvPr>
          <p:cNvSpPr>
            <a:spLocks noGrp="1" noRot="1" noChangeAspect="1" noChangeArrowheads="1" noTextEdit="1"/>
          </p:cNvSpPr>
          <p:nvPr>
            <p:ph type="sldImg"/>
          </p:nvPr>
        </p:nvSpPr>
        <p:spPr>
          <a:xfrm>
            <a:off x="685800" y="1143000"/>
            <a:ext cx="5486400" cy="3086100"/>
          </a:xfrm>
          <a:ln/>
        </p:spPr>
      </p:sp>
      <p:sp>
        <p:nvSpPr>
          <p:cNvPr id="355331" name="Rectangle 3">
            <a:extLst>
              <a:ext uri="{FF2B5EF4-FFF2-40B4-BE49-F238E27FC236}">
                <a16:creationId xmlns:a16="http://schemas.microsoft.com/office/drawing/2014/main" id="{C5C2E0F7-EB2E-4FEF-A661-C4391168A917}"/>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a:extLst>
              <a:ext uri="{FF2B5EF4-FFF2-40B4-BE49-F238E27FC236}">
                <a16:creationId xmlns:a16="http://schemas.microsoft.com/office/drawing/2014/main" id="{B016DB9B-192C-4607-9351-84E031F6BF3F}"/>
              </a:ext>
            </a:extLst>
          </p:cNvPr>
          <p:cNvSpPr>
            <a:spLocks noGrp="1" noRot="1" noChangeAspect="1" noTextEdit="1"/>
          </p:cNvSpPr>
          <p:nvPr>
            <p:ph type="sldImg"/>
          </p:nvPr>
        </p:nvSpPr>
        <p:spPr>
          <a:xfrm>
            <a:off x="685800" y="1143000"/>
            <a:ext cx="5486400" cy="3086100"/>
          </a:xfrm>
          <a:ln/>
        </p:spPr>
      </p:sp>
      <p:sp>
        <p:nvSpPr>
          <p:cNvPr id="358403" name="Notes Placeholder 2">
            <a:extLst>
              <a:ext uri="{FF2B5EF4-FFF2-40B4-BE49-F238E27FC236}">
                <a16:creationId xmlns:a16="http://schemas.microsoft.com/office/drawing/2014/main" id="{0AB2C0C5-A800-42FD-9B6C-530C8DB629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a:extLst>
              <a:ext uri="{FF2B5EF4-FFF2-40B4-BE49-F238E27FC236}">
                <a16:creationId xmlns:a16="http://schemas.microsoft.com/office/drawing/2014/main" id="{BFD73EC5-AEF4-4467-9DB8-328902C0FE77}"/>
              </a:ext>
            </a:extLst>
          </p:cNvPr>
          <p:cNvSpPr>
            <a:spLocks noGrp="1" noRot="1" noChangeAspect="1" noTextEdit="1"/>
          </p:cNvSpPr>
          <p:nvPr>
            <p:ph type="sldImg"/>
          </p:nvPr>
        </p:nvSpPr>
        <p:spPr>
          <a:xfrm>
            <a:off x="685800" y="1143000"/>
            <a:ext cx="5486400" cy="3086100"/>
          </a:xfrm>
          <a:ln/>
        </p:spPr>
      </p:sp>
      <p:sp>
        <p:nvSpPr>
          <p:cNvPr id="359427" name="Notes Placeholder 2">
            <a:extLst>
              <a:ext uri="{FF2B5EF4-FFF2-40B4-BE49-F238E27FC236}">
                <a16:creationId xmlns:a16="http://schemas.microsoft.com/office/drawing/2014/main" id="{64E9961B-65E8-4B76-BA7C-ECC9A5978D9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a:extLst>
              <a:ext uri="{FF2B5EF4-FFF2-40B4-BE49-F238E27FC236}">
                <a16:creationId xmlns:a16="http://schemas.microsoft.com/office/drawing/2014/main" id="{624D45C9-815E-461B-9572-B31D20A156C9}"/>
              </a:ext>
            </a:extLst>
          </p:cNvPr>
          <p:cNvSpPr>
            <a:spLocks noGrp="1" noRot="1" noChangeAspect="1" noTextEdit="1"/>
          </p:cNvSpPr>
          <p:nvPr>
            <p:ph type="sldImg"/>
          </p:nvPr>
        </p:nvSpPr>
        <p:spPr>
          <a:xfrm>
            <a:off x="685800" y="1143000"/>
            <a:ext cx="5486400" cy="3086100"/>
          </a:xfrm>
          <a:ln/>
        </p:spPr>
      </p:sp>
      <p:sp>
        <p:nvSpPr>
          <p:cNvPr id="360451" name="Notes Placeholder 2">
            <a:extLst>
              <a:ext uri="{FF2B5EF4-FFF2-40B4-BE49-F238E27FC236}">
                <a16:creationId xmlns:a16="http://schemas.microsoft.com/office/drawing/2014/main" id="{7160FF26-6ED2-4EE6-979A-27C7B95D3F3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99533-41CA-5756-95CE-2FDD66312ACE}"/>
            </a:ext>
          </a:extLst>
        </p:cNvPr>
        <p:cNvGrpSpPr/>
        <p:nvPr/>
      </p:nvGrpSpPr>
      <p:grpSpPr>
        <a:xfrm>
          <a:off x="0" y="0"/>
          <a:ext cx="0" cy="0"/>
          <a:chOff x="0" y="0"/>
          <a:chExt cx="0" cy="0"/>
        </a:xfrm>
      </p:grpSpPr>
      <p:sp>
        <p:nvSpPr>
          <p:cNvPr id="361474" name="Rectangle 2">
            <a:extLst>
              <a:ext uri="{FF2B5EF4-FFF2-40B4-BE49-F238E27FC236}">
                <a16:creationId xmlns:a16="http://schemas.microsoft.com/office/drawing/2014/main" id="{E44742AA-02FC-CBA6-48DC-F1D29BD6A45C}"/>
              </a:ext>
            </a:extLst>
          </p:cNvPr>
          <p:cNvSpPr>
            <a:spLocks noGrp="1" noRot="1" noChangeAspect="1" noChangeArrowheads="1" noTextEdit="1"/>
          </p:cNvSpPr>
          <p:nvPr>
            <p:ph type="sldImg"/>
          </p:nvPr>
        </p:nvSpPr>
        <p:spPr>
          <a:xfrm>
            <a:off x="685800" y="1143000"/>
            <a:ext cx="5486400" cy="3086100"/>
          </a:xfrm>
          <a:ln/>
        </p:spPr>
      </p:sp>
      <p:sp>
        <p:nvSpPr>
          <p:cNvPr id="355331" name="Rectangle 3">
            <a:extLst>
              <a:ext uri="{FF2B5EF4-FFF2-40B4-BE49-F238E27FC236}">
                <a16:creationId xmlns:a16="http://schemas.microsoft.com/office/drawing/2014/main" id="{1D7D815D-3627-02D0-7EEE-793770C9E9E9}"/>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t>Group exercise: Dealing with a conscious casualty –practical demonstration</a:t>
            </a:r>
            <a:endParaRPr lang="en-US"/>
          </a:p>
          <a:p>
            <a:pPr>
              <a:defRPr/>
            </a:pPr>
            <a:r>
              <a:rPr lang="en-US"/>
              <a:t>In groups, ask the learners to work through the procedures for a conscious choking adult using a manikin.</a:t>
            </a:r>
          </a:p>
          <a:p>
            <a:pPr>
              <a:buFontTx/>
              <a:buNone/>
              <a:defRPr/>
            </a:pPr>
            <a:endParaRPr lang="en-US"/>
          </a:p>
          <a:p>
            <a:pPr>
              <a:defRPr/>
            </a:pPr>
            <a:r>
              <a:rPr lang="en-US"/>
              <a:t>If the casualty becomes unconscious or is found unconscious, then go to the next slide.</a:t>
            </a:r>
            <a:endParaRPr lang="en-GB"/>
          </a:p>
          <a:p>
            <a:pPr>
              <a:buFontTx/>
              <a:buNone/>
              <a:defRPr/>
            </a:pPr>
            <a:endParaRPr lang="en-US" b="0"/>
          </a:p>
          <a:p>
            <a:pPr>
              <a:buFontTx/>
              <a:buNone/>
              <a:defRPr/>
            </a:pPr>
            <a:r>
              <a:rPr lang="en-US" b="0"/>
              <a:t>Fully demonstrate dealing </a:t>
            </a:r>
            <a:r>
              <a:rPr lang="en-US"/>
              <a:t>with a conscious choking adult on a manikin. Fully explain:</a:t>
            </a:r>
          </a:p>
          <a:p>
            <a:pPr marL="171450" indent="-171450">
              <a:buFont typeface="Arial" panose="020B0604020202020204" pitchFamily="34" charset="0"/>
              <a:buChar char="•"/>
              <a:defRPr/>
            </a:pPr>
            <a:r>
              <a:rPr lang="en-US"/>
              <a:t>encourage the casualty to cough</a:t>
            </a:r>
          </a:p>
          <a:p>
            <a:pPr marL="171450" indent="-171450">
              <a:buFont typeface="Arial" panose="020B0604020202020204" pitchFamily="34" charset="0"/>
              <a:buChar char="•"/>
              <a:defRPr/>
            </a:pPr>
            <a:r>
              <a:rPr lang="en-US"/>
              <a:t>checking the casualty</a:t>
            </a:r>
            <a:r>
              <a:rPr lang="en-GB"/>
              <a:t>’s</a:t>
            </a:r>
            <a:r>
              <a:rPr lang="en-US" altLang="ja-JP"/>
              <a:t> mouth (visually) for any obvious obstruction</a:t>
            </a:r>
          </a:p>
          <a:p>
            <a:pPr marL="171450" indent="-171450">
              <a:buFont typeface="Arial" panose="020B0604020202020204" pitchFamily="34" charset="0"/>
              <a:buChar char="•"/>
              <a:defRPr/>
            </a:pPr>
            <a:r>
              <a:rPr lang="en-US"/>
              <a:t>bend the casualty forward and give up to 5 back blows </a:t>
            </a:r>
          </a:p>
          <a:p>
            <a:pPr marL="171450" indent="-171450">
              <a:buFont typeface="Arial" panose="020B0604020202020204" pitchFamily="34" charset="0"/>
              <a:buChar char="•"/>
              <a:defRPr/>
            </a:pPr>
            <a:r>
              <a:rPr lang="en-US"/>
              <a:t>from behind the casualty give up to 5 abdominal thrusts</a:t>
            </a:r>
            <a:endParaRPr lang="en-GB" b="1"/>
          </a:p>
          <a:p>
            <a:pPr>
              <a:buFontTx/>
              <a:buNone/>
              <a:defRPr/>
            </a:pPr>
            <a:endParaRPr lang="en-GB"/>
          </a:p>
          <a:p>
            <a:pPr>
              <a:buFontTx/>
              <a:buNone/>
              <a:defRPr/>
            </a:pPr>
            <a:r>
              <a:rPr lang="en-GB" b="1"/>
              <a:t>NB:</a:t>
            </a:r>
            <a:r>
              <a:rPr lang="en-GB"/>
              <a:t> if you have performed abdominal thrusts on a casualty, they must be sent to hospital to be examined for any internal injuries.</a:t>
            </a:r>
          </a:p>
          <a:p>
            <a:pPr>
              <a:buFontTx/>
              <a:buNone/>
              <a:defRPr/>
            </a:pPr>
            <a:endParaRPr lang="en-GB"/>
          </a:p>
          <a:p>
            <a:pPr>
              <a:defRPr/>
            </a:pPr>
            <a:r>
              <a:rPr lang="en-US"/>
              <a:t>If the obstruction is still present after 3 cycles, call 999.</a:t>
            </a:r>
          </a:p>
          <a:p>
            <a:pPr marL="0" indent="0">
              <a:buFontTx/>
              <a:buNone/>
              <a:defRPr/>
            </a:pPr>
            <a:r>
              <a:rPr lang="en-US"/>
              <a:t>		</a:t>
            </a:r>
          </a:p>
        </p:txBody>
      </p:sp>
    </p:spTree>
    <p:extLst>
      <p:ext uri="{BB962C8B-B14F-4D97-AF65-F5344CB8AC3E}">
        <p14:creationId xmlns:p14="http://schemas.microsoft.com/office/powerpoint/2010/main" val="2957532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dirty="0"/>
              <a:t>Class exercise: How much do you know?</a:t>
            </a:r>
            <a:endParaRPr lang="en-US" dirty="0"/>
          </a:p>
          <a:p>
            <a:r>
              <a:rPr lang="en-US" dirty="0"/>
              <a:t>The correct answer is C.</a:t>
            </a:r>
            <a:endParaRPr lang="en-GB" dirty="0"/>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C02CFA03-074A-4C3D-9E8E-0A3D939C514B}"/>
              </a:ext>
            </a:extLst>
          </p:cNvPr>
          <p:cNvSpPr>
            <a:spLocks noGrp="1" noRot="1" noChangeAspect="1" noChangeArrowheads="1" noTextEdit="1"/>
          </p:cNvSpPr>
          <p:nvPr>
            <p:ph type="sldImg"/>
          </p:nvPr>
        </p:nvSpPr>
        <p:spPr>
          <a:xfrm>
            <a:off x="685800" y="1143000"/>
            <a:ext cx="5486400" cy="3086100"/>
          </a:xfrm>
          <a:ln/>
        </p:spPr>
      </p:sp>
      <p:sp>
        <p:nvSpPr>
          <p:cNvPr id="212995" name="Rectangle 3">
            <a:extLst>
              <a:ext uri="{FF2B5EF4-FFF2-40B4-BE49-F238E27FC236}">
                <a16:creationId xmlns:a16="http://schemas.microsoft.com/office/drawing/2014/main" id="{5D3F7975-DBC3-458F-80CD-416903096183}"/>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ea typeface="+mn-ea"/>
              </a:rPr>
              <a:t>Group exercise: Dealing with an unconscious casualty – practical demonstration	</a:t>
            </a:r>
          </a:p>
          <a:p>
            <a:pPr>
              <a:defRPr/>
            </a:pPr>
            <a:r>
              <a:rPr lang="en-US">
                <a:ea typeface="+mn-ea"/>
              </a:rPr>
              <a:t>With a manikin, allow the group time to </a:t>
            </a:r>
            <a:r>
              <a:rPr lang="en-US" err="1">
                <a:ea typeface="+mn-ea"/>
              </a:rPr>
              <a:t>practise</a:t>
            </a:r>
            <a:r>
              <a:rPr lang="en-US">
                <a:ea typeface="+mn-ea"/>
              </a:rPr>
              <a:t> this procedure.</a:t>
            </a:r>
            <a:endParaRPr lang="en-US" b="1">
              <a:ea typeface="+mn-ea"/>
            </a:endParaRPr>
          </a:p>
          <a:p>
            <a:pPr>
              <a:buFontTx/>
              <a:buNone/>
              <a:defRPr/>
            </a:pPr>
            <a:endParaRPr lang="en-US" b="1">
              <a:ea typeface="+mn-ea"/>
            </a:endParaRPr>
          </a:p>
          <a:p>
            <a:pPr>
              <a:buFontTx/>
              <a:buNone/>
              <a:defRPr/>
            </a:pPr>
            <a:r>
              <a:rPr lang="en-US" b="1">
                <a:ea typeface="+mn-ea"/>
              </a:rPr>
              <a:t>Demonstrate</a:t>
            </a:r>
          </a:p>
          <a:p>
            <a:pPr>
              <a:defRPr/>
            </a:pPr>
            <a:r>
              <a:rPr lang="en-US">
                <a:ea typeface="+mn-ea"/>
              </a:rPr>
              <a:t>The tutor should demonstrate how to deal with an unconscious choking adult.</a:t>
            </a:r>
            <a:endParaRPr lang="en-US" b="1">
              <a:ea typeface="+mn-ea"/>
            </a:endParaRPr>
          </a:p>
          <a:p>
            <a:pPr marL="0" indent="0">
              <a:buFontTx/>
              <a:buNone/>
              <a:defRPr/>
            </a:pPr>
            <a:endParaRPr lang="en-US" b="1">
              <a:ea typeface="+mn-ea"/>
            </a:endParaRPr>
          </a:p>
          <a:p>
            <a:pPr>
              <a:buFontTx/>
              <a:buNone/>
              <a:defRPr/>
            </a:pPr>
            <a:r>
              <a:rPr lang="en-US" b="1">
                <a:ea typeface="+mn-ea"/>
              </a:rPr>
              <a:t>	</a:t>
            </a:r>
          </a:p>
          <a:p>
            <a:pPr marL="0" indent="0">
              <a:buFontTx/>
              <a:buNone/>
              <a:defRPr/>
            </a:pPr>
            <a:endParaRPr lang="en-US">
              <a:ea typeface="+mn-ea"/>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137</a:t>
            </a:fld>
            <a:endParaRPr lang="en-GB"/>
          </a:p>
        </p:txBody>
      </p:sp>
    </p:spTree>
    <p:extLst>
      <p:ext uri="{BB962C8B-B14F-4D97-AF65-F5344CB8AC3E}">
        <p14:creationId xmlns:p14="http://schemas.microsoft.com/office/powerpoint/2010/main" val="10512993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138</a:t>
            </a:fld>
            <a:endParaRPr lang="en-GB"/>
          </a:p>
        </p:txBody>
      </p:sp>
    </p:spTree>
    <p:extLst>
      <p:ext uri="{BB962C8B-B14F-4D97-AF65-F5344CB8AC3E}">
        <p14:creationId xmlns:p14="http://schemas.microsoft.com/office/powerpoint/2010/main" val="69479351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GB" b="1"/>
              <a:t>Class exercise: How much do you know?</a:t>
            </a:r>
          </a:p>
          <a:p>
            <a:r>
              <a:rPr lang="en-GB" b="0"/>
              <a:t>The correct answer is C.</a:t>
            </a:r>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r>
              <a:rPr lang="en-GB" sz="1200" b="1" i="0" u="none" strike="noStrike" kern="1200" baseline="0" dirty="0">
                <a:solidFill>
                  <a:schemeClr val="tx1"/>
                </a:solidFill>
                <a:latin typeface="+mn-lt"/>
                <a:ea typeface="+mn-ea"/>
                <a:cs typeface="+mn-cs"/>
              </a:rPr>
              <a:t>7. Be able to respond to an incident involving blood loss in the outdoors </a:t>
            </a:r>
          </a:p>
          <a:p>
            <a:r>
              <a:rPr lang="en-GB" sz="1200" b="0" i="0" u="none" strike="noStrike" kern="1200" baseline="0" dirty="0">
                <a:solidFill>
                  <a:schemeClr val="tx1"/>
                </a:solidFill>
                <a:latin typeface="+mn-lt"/>
                <a:ea typeface="+mn-ea"/>
                <a:cs typeface="+mn-cs"/>
              </a:rPr>
              <a:t>	</a:t>
            </a:r>
            <a:endParaRPr lang="en-GB" dirty="0"/>
          </a:p>
          <a:p>
            <a:r>
              <a:rPr lang="en-GB" b="1" dirty="0"/>
              <a:t>This includes the following assessment criteria:</a:t>
            </a: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7.1 Identify whether external bleeding is life-threatening </a:t>
            </a:r>
          </a:p>
          <a:p>
            <a:pPr marL="0" indent="0">
              <a:buFont typeface="Arial" panose="020B0604020202020204" pitchFamily="34" charset="0"/>
              <a:buNone/>
            </a:pPr>
            <a:r>
              <a:rPr lang="en-GB" b="0" dirty="0"/>
              <a:t>7.2 Demonstrate how to administer first aid to a casualty with external bleeding</a:t>
            </a:r>
          </a:p>
          <a:p>
            <a:pPr marL="0" indent="0">
              <a:buFont typeface="Arial" panose="020B0604020202020204" pitchFamily="34" charset="0"/>
              <a:buNone/>
            </a:pPr>
            <a:r>
              <a:rPr lang="en-GB" b="0" dirty="0"/>
              <a:t>7.3 Recognise when a casualty is suffering from shock</a:t>
            </a:r>
          </a:p>
          <a:p>
            <a:pPr marL="0" indent="0">
              <a:buFont typeface="Arial" panose="020B0604020202020204" pitchFamily="34" charset="0"/>
              <a:buNone/>
            </a:pPr>
            <a:r>
              <a:rPr lang="en-GB" b="0" dirty="0"/>
              <a:t>7.4 Identify how to administer first aid to a casualty who is suffering from shock</a:t>
            </a:r>
          </a:p>
          <a:p>
            <a:pPr marL="628650" lvl="1" indent="-171450">
              <a:buFont typeface="Arial" panose="020B0604020202020204" pitchFamily="34" charset="0"/>
              <a:buChar char="•"/>
            </a:pPr>
            <a:endParaRPr lang="en-GB" dirty="0"/>
          </a:p>
          <a:p>
            <a:r>
              <a:rPr lang="en-GB" sz="1200" b="1" kern="1200" dirty="0">
                <a:solidFill>
                  <a:schemeClr val="tx1"/>
                </a:solidFill>
                <a:effectLst/>
                <a:latin typeface="+mn-lt"/>
                <a:ea typeface="+mn-ea"/>
                <a:cs typeface="+mn-cs"/>
              </a:rPr>
              <a:t>Activities in this module include: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CQ</a:t>
            </a:r>
            <a:r>
              <a:rPr lang="en-GB" sz="1200" kern="1200" dirty="0">
                <a:solidFill>
                  <a:schemeClr val="tx1"/>
                </a:solidFill>
                <a:effectLst/>
                <a:latin typeface="+mn-lt"/>
                <a:ea typeface="+mn-ea"/>
                <a:cs typeface="+mn-cs"/>
              </a:rPr>
              <a:t>: What are the signs of shock?</a:t>
            </a:r>
          </a:p>
          <a:p>
            <a:r>
              <a:rPr lang="en-GB" sz="1200" kern="1200" dirty="0">
                <a:solidFill>
                  <a:schemeClr val="tx1"/>
                </a:solidFill>
                <a:effectLst/>
                <a:latin typeface="+mn-lt"/>
                <a:ea typeface="+mn-ea"/>
                <a:cs typeface="+mn-cs"/>
              </a:rPr>
              <a:t>GE: First aid for shock – practical demonstration</a:t>
            </a:r>
          </a:p>
          <a:p>
            <a:r>
              <a:rPr lang="en-GB" sz="1200" kern="1200" dirty="0">
                <a:solidFill>
                  <a:schemeClr val="tx1"/>
                </a:solidFill>
                <a:effectLst/>
                <a:latin typeface="+mn-lt"/>
                <a:ea typeface="+mn-ea"/>
                <a:cs typeface="+mn-cs"/>
              </a:rPr>
              <a:t>CE: Four multiple-choice questions (MCQs) (formative assessment)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tutor must note that learners must: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be able to assess the severity of bleeding and identify when it constitutes a life-threatening emergency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also recognise that smaller wounds can become life-threatening if bleeding is not managed properly</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119379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The tutor must note that learners must: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be able to assess the severity of bleeding and identify when it constitutes a life-threatening emergency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also recognise that smaller wounds can become life-threatening if bleeding is not managed properly</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7183765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Tutor to remind learners the importance of minimising the risk of infection by wearing gloves and barrier devices where possible.</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624555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228423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 question: What signs tell you a casualty is in shock?</a:t>
            </a:r>
          </a:p>
          <a:p>
            <a:r>
              <a:rPr lang="en-GB" sz="1200" b="0" dirty="0">
                <a:latin typeface="Arial" panose="020B0604020202020204" pitchFamily="34" charset="0"/>
                <a:cs typeface="Arial" panose="020B0604020202020204" pitchFamily="34" charset="0"/>
              </a:rPr>
              <a:t>Tutor to ensure that learners can </a:t>
            </a:r>
            <a:r>
              <a:rPr lang="en-GB" sz="1200" b="0" i="0" u="none" strike="noStrike" kern="1200" baseline="0" dirty="0">
                <a:solidFill>
                  <a:schemeClr val="tx1"/>
                </a:solidFill>
                <a:latin typeface="+mn-lt"/>
                <a:ea typeface="+mn-ea"/>
                <a:cs typeface="+mn-cs"/>
              </a:rPr>
              <a:t>distinguish shock from less serious conditions and recognise signs early to initiate treatment and prevent deterioration. </a:t>
            </a:r>
            <a:endParaRPr lang="en-GB" sz="1200" b="0" dirty="0">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872061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Tutor note: the following group exercise combines the required demonstrations for 7.1,7.2,7.3 and 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Demonstration</a:t>
            </a:r>
            <a:br>
              <a:rPr lang="en-GB" dirty="0"/>
            </a:br>
            <a:r>
              <a:rPr lang="en-GB" dirty="0"/>
              <a:t>Show the group how to assess a severe bleed, control it, recognise shock and treat shock using a manikin. Highlight key bleeding signs, bandaging, airway, warmth and reassurance.</a:t>
            </a:r>
          </a:p>
          <a:p>
            <a:endParaRPr lang="en-GB" dirty="0"/>
          </a:p>
          <a:p>
            <a:r>
              <a:rPr lang="en-GB" b="1" dirty="0"/>
              <a:t>Group exercise: First aid for shock – practical demonstration</a:t>
            </a:r>
            <a:br>
              <a:rPr lang="en-GB" dirty="0"/>
            </a:br>
            <a:r>
              <a:rPr lang="en-GB" dirty="0"/>
              <a:t>In small groups with a manikin, dressings and blankets:</a:t>
            </a:r>
          </a:p>
          <a:p>
            <a:pPr marL="171450" indent="-171450">
              <a:buFont typeface="Arial" panose="020B0604020202020204" pitchFamily="34" charset="0"/>
              <a:buChar char="•"/>
            </a:pPr>
            <a:r>
              <a:rPr lang="en-GB" dirty="0"/>
              <a:t>identify life-threatening bleeding</a:t>
            </a:r>
          </a:p>
          <a:p>
            <a:pPr marL="171450" indent="-171450">
              <a:buFont typeface="Arial" panose="020B0604020202020204" pitchFamily="34" charset="0"/>
              <a:buChar char="•"/>
            </a:pPr>
            <a:r>
              <a:rPr lang="en-GB" dirty="0"/>
              <a:t>control bleeding</a:t>
            </a:r>
          </a:p>
          <a:p>
            <a:pPr marL="171450" indent="-171450">
              <a:buFont typeface="Arial" panose="020B0604020202020204" pitchFamily="34" charset="0"/>
              <a:buChar char="•"/>
            </a:pPr>
            <a:r>
              <a:rPr lang="en-GB" dirty="0"/>
              <a:t>recognise shock</a:t>
            </a:r>
          </a:p>
          <a:p>
            <a:pPr marL="171450" indent="-171450">
              <a:buFont typeface="Arial" panose="020B0604020202020204" pitchFamily="34" charset="0"/>
              <a:buChar char="•"/>
            </a:pPr>
            <a:r>
              <a:rPr lang="en-GB" dirty="0"/>
              <a:t>treat shock</a:t>
            </a:r>
          </a:p>
          <a:p>
            <a:pPr marL="171450" indent="-171450">
              <a:buFont typeface="Arial" panose="020B0604020202020204" pitchFamily="34" charset="0"/>
              <a:buChar char="•"/>
            </a:pPr>
            <a:endParaRPr lang="en-GB" dirty="0"/>
          </a:p>
          <a:p>
            <a:r>
              <a:rPr lang="en-GB" dirty="0"/>
              <a:t>Give feedback on technique and communication.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367061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Tutor note: the following group exercise combines the required demonstrations for 7.1, 7.2, 7.3 and 7.4.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Demonstration</a:t>
            </a:r>
            <a:br>
              <a:rPr lang="en-GB" dirty="0"/>
            </a:br>
            <a:r>
              <a:rPr lang="en-GB" dirty="0"/>
              <a:t>Show the group how to assess a severe bleed, control it, recognise shock and treat for shock using a manikin. Highlight key bleeding signs, bandaging, airway, warmth and reassurance.</a:t>
            </a:r>
          </a:p>
          <a:p>
            <a:endParaRPr lang="en-GB" dirty="0"/>
          </a:p>
          <a:p>
            <a:r>
              <a:rPr lang="en-GB" b="1" dirty="0"/>
              <a:t>Group exercise: First aid for shock – practical demonstration</a:t>
            </a:r>
            <a:br>
              <a:rPr lang="en-GB" dirty="0"/>
            </a:br>
            <a:r>
              <a:rPr lang="en-GB" dirty="0"/>
              <a:t>In small groups with a manikin, dressings and blankets:</a:t>
            </a:r>
          </a:p>
          <a:p>
            <a:pPr marL="171450" indent="-171450">
              <a:buFont typeface="Arial" panose="020B0604020202020204" pitchFamily="34" charset="0"/>
              <a:buChar char="•"/>
            </a:pPr>
            <a:r>
              <a:rPr lang="en-GB" dirty="0"/>
              <a:t>identify life-threatening bleeding</a:t>
            </a:r>
          </a:p>
          <a:p>
            <a:pPr marL="171450" indent="-171450">
              <a:buFont typeface="Arial" panose="020B0604020202020204" pitchFamily="34" charset="0"/>
              <a:buChar char="•"/>
            </a:pPr>
            <a:r>
              <a:rPr lang="en-GB" dirty="0"/>
              <a:t>control bleeding</a:t>
            </a:r>
          </a:p>
          <a:p>
            <a:pPr marL="171450" indent="-171450">
              <a:buFont typeface="Arial" panose="020B0604020202020204" pitchFamily="34" charset="0"/>
              <a:buChar char="•"/>
            </a:pPr>
            <a:r>
              <a:rPr lang="en-GB" dirty="0"/>
              <a:t>recognise shock</a:t>
            </a:r>
          </a:p>
          <a:p>
            <a:pPr marL="171450" indent="-171450">
              <a:buFont typeface="Arial" panose="020B0604020202020204" pitchFamily="34" charset="0"/>
              <a:buChar char="•"/>
            </a:pPr>
            <a:r>
              <a:rPr lang="en-GB" dirty="0"/>
              <a:t>treat shock</a:t>
            </a:r>
          </a:p>
          <a:p>
            <a:pPr marL="0" indent="0">
              <a:buFont typeface="Arial" panose="020B0604020202020204" pitchFamily="34" charset="0"/>
              <a:buNone/>
            </a:pPr>
            <a:endParaRPr lang="en-GB" dirty="0"/>
          </a:p>
          <a:p>
            <a:r>
              <a:rPr lang="en-GB" dirty="0"/>
              <a:t>Give feedback on technique and communication.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5B45F9-EA00-4191-A4D7-C5A76894CAB6}"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21821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A79D9-6AA5-F5C6-42BF-1119775C03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81DD11-F727-9FAB-7064-90B54090D2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8EF1E-4196-9590-8C96-A3D2A432F727}"/>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11A0F716-B938-96FF-DD45-001533E3A6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65421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This training presentation supports the delivery of Unit 2: Outdoor Incident Management, for the Highfield Level 3 Award in Outdoor First Aid (RQF).</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523220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Where possible, the health and safety briefing should be delivered by a local representative. If such a person is unavailable, the trainer should make themself familiar with the client’s protocols, procedures and facilities to complete this briefing themselves. </a:t>
            </a:r>
          </a:p>
          <a:p>
            <a:endParaRPr lang="en-GB"/>
          </a:p>
          <a:p>
            <a:r>
              <a:rPr lang="en-GB"/>
              <a:t>Point out the fire evacuation points and procedures as well as the location of the toilets and when/where people are allowed to smoke. Explain that breaks are provided in which people can smoke.</a:t>
            </a:r>
          </a:p>
          <a:p>
            <a:pPr algn="l" rtl="0" fontAlgn="base">
              <a:buNone/>
            </a:pPr>
            <a:r>
              <a:rPr lang="en-GB" b="0" i="0">
                <a:solidFill>
                  <a:srgbClr val="444444"/>
                </a:solidFill>
                <a:effectLst/>
              </a:rPr>
              <a:t>​</a:t>
            </a:r>
            <a:endParaRPr lang="en-GB" b="0" i="0">
              <a:solidFill>
                <a:srgbClr val="444444"/>
              </a:solidFill>
              <a:effectLst/>
              <a:latin typeface="Calibri" panose="020F0502020204030204" pitchFamily="34" charset="0"/>
            </a:endParaRPr>
          </a:p>
          <a:p>
            <a:pPr algn="l" rtl="0" fontAlgn="base"/>
            <a:r>
              <a:rPr lang="en-US" b="0" i="0">
                <a:solidFill>
                  <a:srgbClr val="444444"/>
                </a:solidFill>
                <a:effectLst/>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2E636D-FFBC-4E43-AD87-AB0619E95754}" type="slidenum">
              <a:rPr kumimoji="0" lang="en-GB"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154</a:t>
            </a:fld>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20799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CC4E-48B5-488D-26D6-8BDF84F0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D53DD-3CCC-C5C9-40DE-95B4D183B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4839-3043-F587-0F56-67AAD77244D9}"/>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B972F23-4DAC-64A0-0370-96BD6367352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446576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6587A-90A0-585F-A269-5B80988F8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36D5A-5555-3D81-FC6C-3077FE8C46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40C8F-04AC-8D8F-564D-E79E0C904ED6}"/>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4C4857C9-E3BB-3AEC-32E3-924B1B9866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72226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0E476-8FDA-3B88-6BE1-AA680D8FB0F6}"/>
            </a:ext>
          </a:extLst>
        </p:cNvPr>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4B9B5DC-A31D-58D0-825E-F19569364198}"/>
              </a:ext>
            </a:extLst>
          </p:cNvPr>
          <p:cNvSpPr>
            <a:spLocks noGrp="1" noRot="1" noChangeAspect="1" noChangeArrowheads="1" noTextEdit="1"/>
          </p:cNvSpPr>
          <p:nvPr>
            <p:ph type="sldImg"/>
          </p:nvPr>
        </p:nvSpPr>
        <p:spPr>
          <a:ln/>
        </p:spPr>
      </p:sp>
      <p:sp>
        <p:nvSpPr>
          <p:cNvPr id="46083" name="Notes Placeholder 2">
            <a:extLst>
              <a:ext uri="{FF2B5EF4-FFF2-40B4-BE49-F238E27FC236}">
                <a16:creationId xmlns:a16="http://schemas.microsoft.com/office/drawing/2014/main" id="{A695AB7E-1D25-C0C6-C4A4-61C7F128A3D7}"/>
              </a:ext>
            </a:extLst>
          </p:cNvPr>
          <p:cNvSpPr>
            <a:spLocks noGrp="1"/>
          </p:cNvSpPr>
          <p:nvPr>
            <p:ph type="body" idx="1"/>
          </p:nvPr>
        </p:nvSpPr>
        <p:spPr>
          <a:ln/>
        </p:spPr>
        <p:txBody>
          <a:bodyPr/>
          <a:lstStyle/>
          <a:p>
            <a:pPr>
              <a:defRPr/>
            </a:pPr>
            <a:endParaRPr lang="en-US" altLang="en-US"/>
          </a:p>
        </p:txBody>
      </p:sp>
    </p:spTree>
    <p:extLst>
      <p:ext uri="{BB962C8B-B14F-4D97-AF65-F5344CB8AC3E}">
        <p14:creationId xmlns:p14="http://schemas.microsoft.com/office/powerpoint/2010/main" val="355604408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endParaRPr lang="en-GB" sz="1200" b="0" i="0" u="none" strike="noStrike" kern="1200" baseline="0">
              <a:solidFill>
                <a:schemeClr val="tx1"/>
              </a:solidFil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a:solidFill>
                  <a:schemeClr val="tx1"/>
                </a:solidFill>
                <a:ea typeface="+mn-ea"/>
                <a:cs typeface="+mn-cs"/>
              </a:rPr>
              <a:t>1. Be able to apply incident management and casualty assessment principles in the outdoors </a:t>
            </a:r>
          </a:p>
          <a:p>
            <a:endParaRPr lang="en-GB" sz="1200" b="0" i="0" u="none" strike="noStrike" kern="1200" baseline="0">
              <a:solidFill>
                <a:schemeClr val="tx1"/>
              </a:solidFill>
              <a:ea typeface="+mn-ea"/>
              <a:cs typeface="+mn-cs"/>
            </a:endParaRPr>
          </a:p>
          <a:p>
            <a:r>
              <a:rPr lang="en-GB" b="1"/>
              <a:t>This includes the following assessment criteria:</a:t>
            </a:r>
            <a:endParaRPr lang="en-GB" sz="1200" b="0" i="0" u="none" strike="noStrike" kern="1200" baseline="0">
              <a:solidFill>
                <a:schemeClr val="tx1"/>
              </a:solidFill>
              <a:ea typeface="+mn-ea"/>
              <a:cs typeface="+mn-cs"/>
            </a:endParaRPr>
          </a:p>
          <a:p>
            <a:r>
              <a:rPr lang="en-GB" sz="1200" b="0" i="0" u="none" strike="noStrike" kern="1200" baseline="0">
                <a:solidFill>
                  <a:schemeClr val="tx1"/>
                </a:solidFill>
                <a:ea typeface="+mn-ea"/>
                <a:cs typeface="+mn-cs"/>
              </a:rPr>
              <a:t>1.1 Identify the information to be collected when gathering a casualty history</a:t>
            </a:r>
          </a:p>
          <a:p>
            <a:r>
              <a:rPr lang="en-GB" sz="1200" b="0" i="0" u="none" strike="noStrike" kern="1200" baseline="0">
                <a:solidFill>
                  <a:schemeClr val="tx1"/>
                </a:solidFill>
                <a:ea typeface="+mn-ea"/>
                <a:cs typeface="+mn-cs"/>
              </a:rPr>
              <a:t>1.2 Provide emotional support to a casualty</a:t>
            </a:r>
          </a:p>
          <a:p>
            <a:r>
              <a:rPr lang="en-GB" sz="1200" b="0" i="0" u="none" strike="noStrike" kern="1200" baseline="0">
                <a:solidFill>
                  <a:schemeClr val="tx1"/>
                </a:solidFill>
                <a:ea typeface="+mn-ea"/>
                <a:cs typeface="+mn-cs"/>
              </a:rPr>
              <a:t>1.3 Manage a casualty who is wearing outdoor activity clothing or equipment</a:t>
            </a:r>
          </a:p>
          <a:p>
            <a:r>
              <a:rPr lang="en-GB" sz="1200" b="0" i="0" u="none" strike="noStrike" kern="1200" baseline="0">
                <a:solidFill>
                  <a:schemeClr val="tx1"/>
                </a:solidFill>
                <a:ea typeface="+mn-ea"/>
                <a:cs typeface="+mn-cs"/>
              </a:rPr>
              <a:t>1.4 Justify when and how to move a casualty</a:t>
            </a:r>
          </a:p>
          <a:p>
            <a:r>
              <a:rPr lang="en-GB" sz="1200" b="0" i="0" u="none" strike="noStrike" kern="1200" baseline="0">
                <a:solidFill>
                  <a:schemeClr val="tx1"/>
                </a:solidFill>
                <a:ea typeface="+mn-ea"/>
                <a:cs typeface="+mn-cs"/>
              </a:rPr>
              <a:t>1.5 Demonstrate incident management actions when accompanied by others	</a:t>
            </a:r>
            <a:endParaRPr lang="en-GB" sz="1200" b="0" i="0" u="none" strike="noStrike" kern="1200" baseline="0">
              <a:solidFill>
                <a:schemeClr val="tx1"/>
              </a:solidFill>
              <a:effectLst/>
              <a:ea typeface="+mn-ea"/>
              <a:cs typeface="+mn-cs"/>
            </a:endParaRPr>
          </a:p>
          <a:p>
            <a:endParaRPr lang="en-GB" sz="1200" b="1" kern="120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solidFill>
                  <a:schemeClr val="tx1"/>
                </a:solidFill>
                <a:effectLst/>
                <a:ea typeface="+mn-ea"/>
                <a:cs typeface="+mn-cs"/>
              </a:rPr>
              <a:t>Activities in this module include:</a:t>
            </a:r>
            <a:endParaRPr lang="en-GB" sz="1200" kern="1200">
              <a:solidFill>
                <a:schemeClr val="tx1"/>
              </a:solidFill>
              <a:effectLst/>
              <a:ea typeface="+mn-ea"/>
              <a:cs typeface="+mn-cs"/>
            </a:endParaRPr>
          </a:p>
          <a:p>
            <a:r>
              <a:rPr lang="en-GB" sz="1200" kern="1200" err="1">
                <a:solidFill>
                  <a:schemeClr val="tx1"/>
                </a:solidFill>
                <a:effectLst/>
                <a:ea typeface="+mn-ea"/>
                <a:cs typeface="+mn-cs"/>
              </a:rPr>
              <a:t>CQ</a:t>
            </a:r>
            <a:r>
              <a:rPr lang="en-GB" sz="1200" kern="1200">
                <a:solidFill>
                  <a:schemeClr val="tx1"/>
                </a:solidFill>
                <a:effectLst/>
                <a:ea typeface="+mn-ea"/>
                <a:cs typeface="+mn-cs"/>
              </a:rPr>
              <a:t>: What information do you need to collect when assessing a casualty?</a:t>
            </a:r>
          </a:p>
          <a:p>
            <a:r>
              <a:rPr lang="en-GB" sz="1200" kern="1200" err="1">
                <a:solidFill>
                  <a:schemeClr val="tx1"/>
                </a:solidFill>
                <a:effectLst/>
                <a:ea typeface="+mn-ea"/>
                <a:cs typeface="+mn-cs"/>
              </a:rPr>
              <a:t>CQ</a:t>
            </a:r>
            <a:r>
              <a:rPr lang="en-GB" sz="1200" kern="1200">
                <a:solidFill>
                  <a:schemeClr val="tx1"/>
                </a:solidFill>
                <a:effectLst/>
                <a:ea typeface="+mn-ea"/>
                <a:cs typeface="+mn-cs"/>
              </a:rPr>
              <a:t>: When should you move a casualty?</a:t>
            </a:r>
          </a:p>
          <a:p>
            <a:r>
              <a:rPr lang="en-GB" sz="1200" kern="1200" err="1">
                <a:solidFill>
                  <a:schemeClr val="tx1"/>
                </a:solidFill>
                <a:effectLst/>
                <a:ea typeface="+mn-ea"/>
                <a:cs typeface="+mn-cs"/>
              </a:rPr>
              <a:t>CQ</a:t>
            </a:r>
            <a:r>
              <a:rPr lang="en-GB" sz="1200" kern="1200">
                <a:solidFill>
                  <a:schemeClr val="tx1"/>
                </a:solidFill>
                <a:effectLst/>
                <a:ea typeface="+mn-ea"/>
                <a:cs typeface="+mn-cs"/>
              </a:rPr>
              <a:t>: How should you move a casualty?</a:t>
            </a:r>
          </a:p>
          <a:p>
            <a:r>
              <a:rPr lang="en-GB" sz="1200" kern="1200">
                <a:solidFill>
                  <a:schemeClr val="tx1"/>
                </a:solidFill>
                <a:effectLst/>
                <a:ea typeface="+mn-ea"/>
                <a:cs typeface="+mn-cs"/>
              </a:rPr>
              <a:t>GE: Working as a team in outdoor emergencies – practical demonstration</a:t>
            </a:r>
          </a:p>
          <a:p>
            <a:r>
              <a:rPr lang="en-GB" sz="1200" kern="1200">
                <a:solidFill>
                  <a:schemeClr val="tx1"/>
                </a:solidFill>
                <a:effectLst/>
                <a:ea typeface="+mn-ea"/>
                <a:cs typeface="+mn-cs"/>
              </a:rPr>
              <a:t>CE: Five multiple-choice questions (MCQs) (formative assessment)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information do you need to collect when assessing a casualty?</a:t>
            </a:r>
          </a:p>
          <a:p>
            <a:endParaRPr lang="en-GB" b="1"/>
          </a:p>
          <a:p>
            <a:r>
              <a:rPr lang="en-GB" b="0"/>
              <a:t>(</a:t>
            </a:r>
            <a:r>
              <a:rPr lang="en-GB" b="1"/>
              <a:t>S) Signs and symptoms</a:t>
            </a:r>
          </a:p>
          <a:p>
            <a:pPr marL="171450" lvl="0" indent="-171450">
              <a:buFont typeface="Arial" panose="020B0604020202020204" pitchFamily="34" charset="0"/>
              <a:buChar char="•"/>
            </a:pPr>
            <a:r>
              <a:rPr lang="en-GB" b="0"/>
              <a:t>What the casualty is experiencing for example, pain or discomfort</a:t>
            </a:r>
          </a:p>
          <a:p>
            <a:pPr marL="171450" lvl="0" indent="-171450">
              <a:buFont typeface="Arial" panose="020B0604020202020204" pitchFamily="34" charset="0"/>
              <a:buChar char="•"/>
            </a:pPr>
            <a:r>
              <a:rPr lang="en-GB" b="0"/>
              <a:t>What can be observed for example, swelling or bleeding</a:t>
            </a:r>
          </a:p>
          <a:p>
            <a:pPr marL="0" lvl="0" indent="0">
              <a:buFont typeface="Arial" panose="020B0604020202020204" pitchFamily="34" charset="0"/>
              <a:buNone/>
            </a:pPr>
            <a:endParaRPr lang="en-GB" b="0"/>
          </a:p>
          <a:p>
            <a:pPr marL="0" lvl="0" indent="0">
              <a:buFont typeface="Arial" panose="020B0604020202020204" pitchFamily="34" charset="0"/>
              <a:buNone/>
            </a:pPr>
            <a:r>
              <a:rPr lang="en-GB" b="1"/>
              <a:t>(A) Allergies</a:t>
            </a:r>
          </a:p>
          <a:p>
            <a:pPr marL="171450" lvl="0" indent="-171450">
              <a:buFont typeface="Arial" panose="020B0604020202020204" pitchFamily="34" charset="0"/>
              <a:buChar char="•"/>
            </a:pPr>
            <a:r>
              <a:rPr lang="en-GB" b="0"/>
              <a:t>Any known allergies to food, medication, insect stings or environment triggers</a:t>
            </a:r>
          </a:p>
          <a:p>
            <a:pPr marL="171450" lvl="0" indent="-171450">
              <a:buFont typeface="Arial" panose="020B0604020202020204" pitchFamily="34" charset="0"/>
              <a:buChar char="•"/>
            </a:pPr>
            <a:endParaRPr lang="en-GB" b="0"/>
          </a:p>
          <a:p>
            <a:pPr marL="0" lvl="0" indent="0">
              <a:buFont typeface="Arial" panose="020B0604020202020204" pitchFamily="34" charset="0"/>
              <a:buNone/>
            </a:pPr>
            <a:r>
              <a:rPr lang="en-GB" b="1"/>
              <a:t>(M) Medications</a:t>
            </a:r>
          </a:p>
          <a:p>
            <a:pPr marL="171450" lvl="0" indent="-171450">
              <a:buFont typeface="Arial" panose="020B0604020202020204" pitchFamily="34" charset="0"/>
              <a:buChar char="•"/>
            </a:pPr>
            <a:r>
              <a:rPr lang="en-GB" b="0"/>
              <a:t>Any prescribed, over-the-counter or herbal medicines the casualty is taking</a:t>
            </a:r>
          </a:p>
          <a:p>
            <a:pPr marL="171450" lvl="0" indent="-171450">
              <a:buFont typeface="Arial" panose="020B0604020202020204" pitchFamily="34" charset="0"/>
              <a:buChar char="•"/>
            </a:pPr>
            <a:r>
              <a:rPr lang="en-GB" b="0"/>
              <a:t>The time of the casualty’s last dose</a:t>
            </a:r>
          </a:p>
          <a:p>
            <a:pPr marL="171450" lvl="0" indent="-171450">
              <a:buFont typeface="Arial" panose="020B0604020202020204" pitchFamily="34" charset="0"/>
              <a:buChar char="•"/>
            </a:pPr>
            <a:endParaRPr lang="en-GB" b="0"/>
          </a:p>
          <a:p>
            <a:pPr marL="0" lvl="0" indent="0">
              <a:buFont typeface="Arial" panose="020B0604020202020204" pitchFamily="34" charset="0"/>
              <a:buNone/>
            </a:pPr>
            <a:r>
              <a:rPr lang="en-GB" b="1"/>
              <a:t>(P) Past medical history</a:t>
            </a:r>
          </a:p>
          <a:p>
            <a:pPr marL="171450" lvl="0" indent="-171450">
              <a:buFont typeface="Arial" panose="020B0604020202020204" pitchFamily="34" charset="0"/>
              <a:buChar char="•"/>
            </a:pPr>
            <a:r>
              <a:rPr lang="en-GB" b="0"/>
              <a:t>Existing conditions</a:t>
            </a:r>
          </a:p>
          <a:p>
            <a:pPr marL="171450" lvl="0" indent="-171450">
              <a:buFont typeface="Arial" panose="020B0604020202020204" pitchFamily="34" charset="0"/>
              <a:buChar char="•"/>
            </a:pPr>
            <a:r>
              <a:rPr lang="en-GB" b="0"/>
              <a:t>Recent illness</a:t>
            </a:r>
          </a:p>
          <a:p>
            <a:pPr marL="171450" lvl="0" indent="-171450">
              <a:buFont typeface="Arial" panose="020B0604020202020204" pitchFamily="34" charset="0"/>
              <a:buChar char="•"/>
            </a:pPr>
            <a:r>
              <a:rPr lang="en-GB" b="0"/>
              <a:t>Surgeries</a:t>
            </a:r>
          </a:p>
          <a:p>
            <a:pPr marL="171450" lvl="0" indent="-171450">
              <a:buFont typeface="Arial" panose="020B0604020202020204" pitchFamily="34" charset="0"/>
              <a:buChar char="•"/>
            </a:pPr>
            <a:r>
              <a:rPr lang="en-GB" b="0"/>
              <a:t>Relevant hospitalisations</a:t>
            </a:r>
          </a:p>
          <a:p>
            <a:pPr marL="171450" lvl="0" indent="-171450">
              <a:buFont typeface="Arial" panose="020B0604020202020204" pitchFamily="34" charset="0"/>
              <a:buChar char="•"/>
            </a:pPr>
            <a:endParaRPr lang="en-GB" b="0"/>
          </a:p>
          <a:p>
            <a:pPr marL="0" lvl="0" indent="0">
              <a:buFont typeface="Arial" panose="020B0604020202020204" pitchFamily="34" charset="0"/>
              <a:buNone/>
            </a:pPr>
            <a:r>
              <a:rPr lang="en-GB" b="1"/>
              <a:t>(L) Last oral intake</a:t>
            </a:r>
          </a:p>
          <a:p>
            <a:pPr marL="171450" lvl="0" indent="-171450">
              <a:buFont typeface="Arial" panose="020B0604020202020204" pitchFamily="34" charset="0"/>
              <a:buChar char="•"/>
            </a:pPr>
            <a:r>
              <a:rPr lang="en-GB" b="0"/>
              <a:t>Time and content of the last food and drink (what they had to eat and drink)</a:t>
            </a:r>
          </a:p>
          <a:p>
            <a:pPr marL="171450" lvl="0" indent="-171450">
              <a:buFont typeface="Arial" panose="020B0604020202020204" pitchFamily="34" charset="0"/>
              <a:buChar char="•"/>
            </a:pPr>
            <a:r>
              <a:rPr lang="en-GB" b="0"/>
              <a:t>Last medication or fluid intake</a:t>
            </a:r>
          </a:p>
          <a:p>
            <a:pPr marL="171450" lvl="0" indent="-171450">
              <a:buFont typeface="Arial" panose="020B0604020202020204" pitchFamily="34" charset="0"/>
              <a:buChar char="•"/>
            </a:pPr>
            <a:endParaRPr lang="en-GB" b="0"/>
          </a:p>
          <a:p>
            <a:pPr marL="0" lvl="0" indent="0">
              <a:buFont typeface="Arial" panose="020B0604020202020204" pitchFamily="34" charset="0"/>
              <a:buNone/>
            </a:pPr>
            <a:r>
              <a:rPr lang="en-GB" b="1"/>
              <a:t>(E) Events leading up to the incident</a:t>
            </a:r>
          </a:p>
          <a:p>
            <a:pPr marL="171450" lvl="0" indent="-171450">
              <a:buFont typeface="Arial" panose="020B0604020202020204" pitchFamily="34" charset="0"/>
              <a:buChar char="•"/>
            </a:pPr>
            <a:r>
              <a:rPr lang="en-GB" b="0"/>
              <a:t>What the casualty was doing before the incident occurred</a:t>
            </a:r>
          </a:p>
          <a:p>
            <a:pPr marL="171450" lvl="0" indent="-171450">
              <a:buFont typeface="Arial" panose="020B0604020202020204" pitchFamily="34" charset="0"/>
              <a:buChar char="•"/>
            </a:pPr>
            <a:r>
              <a:rPr lang="en-GB" b="0"/>
              <a:t>Mechanism/cause of the injury or onset of illness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195231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8697550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6308A-D742-E945-5AEC-36A2E16EB0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6659F-F5F2-A254-646B-83E5927FE0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43BA7E-7AEC-3820-C9D8-19745BE0181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0F827B6-AAA6-B841-D50F-AD89F6092A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75501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Explain that removing or adjusting equipment should only be done when it improves safety or treatment.</a:t>
            </a:r>
          </a:p>
          <a:p>
            <a:pPr marL="171450" indent="-171450">
              <a:buFont typeface="Arial" panose="020B0604020202020204" pitchFamily="34" charset="0"/>
              <a:buChar char="•"/>
            </a:pPr>
            <a:r>
              <a:rPr lang="en-GB"/>
              <a:t>Explain why outdoor equipment (helmets, rucksacks, harnesses, thick layers) can complicate assessment and treatment</a:t>
            </a:r>
          </a:p>
          <a:p>
            <a:pPr marL="171450" indent="-171450">
              <a:buFont typeface="Arial" panose="020B0604020202020204" pitchFamily="34" charset="0"/>
              <a:buChar char="•"/>
            </a:pPr>
            <a:r>
              <a:rPr lang="en-GB"/>
              <a:t>Stress that </a:t>
            </a:r>
            <a:r>
              <a:rPr lang="en-GB" b="1"/>
              <a:t>airway, breathing and bleeding control come first</a:t>
            </a:r>
            <a:endParaRPr lang="en-GB"/>
          </a:p>
          <a:p>
            <a:pPr marL="171450" indent="-171450">
              <a:buFont typeface="Arial" panose="020B0604020202020204" pitchFamily="34" charset="0"/>
              <a:buChar char="•"/>
            </a:pPr>
            <a:r>
              <a:rPr lang="en-GB"/>
              <a:t>Reinforce that unnecessary removal can worsen injuries or expose the casualty to cold</a:t>
            </a:r>
          </a:p>
          <a:p>
            <a:pPr marL="171450" indent="-171450">
              <a:buFont typeface="Arial" panose="020B0604020202020204" pitchFamily="34" charset="0"/>
              <a:buChar char="•"/>
            </a:pPr>
            <a:r>
              <a:rPr lang="en-GB"/>
              <a:t>Highlight the value of improvisation – for example, using rucksacks as padding, jackets for insulation and poles as splints</a:t>
            </a:r>
          </a:p>
          <a:p>
            <a:endParaRPr lang="en-GB" b="1"/>
          </a:p>
          <a:p>
            <a:endParaRPr lang="en-GB" b="1"/>
          </a:p>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501253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91F9C-C9D5-CE16-E89E-2ECA111252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E05AE0-0642-6C27-F10F-D9E6AE66A7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F8B89-057F-6CAC-FB64-9F756DE55297}"/>
              </a:ext>
            </a:extLst>
          </p:cNvPr>
          <p:cNvSpPr>
            <a:spLocks noGrp="1"/>
          </p:cNvSpPr>
          <p:nvPr>
            <p:ph type="body" idx="1"/>
          </p:nvPr>
        </p:nvSpPr>
        <p:spPr/>
        <p:txBody>
          <a:bodyPr/>
          <a:lstStyle/>
          <a:p>
            <a:r>
              <a:rPr lang="en-GB" b="1"/>
              <a:t>Explain that removing or adjusting equipment should only be done when it improves safety or treatment.</a:t>
            </a:r>
          </a:p>
          <a:p>
            <a:endParaRPr lang="en-GB" b="1"/>
          </a:p>
          <a:p>
            <a:pPr marL="171450" indent="-171450">
              <a:buFont typeface="Arial" panose="020B0604020202020204" pitchFamily="34" charset="0"/>
              <a:buChar char="•"/>
            </a:pPr>
            <a:r>
              <a:rPr lang="en-GB"/>
              <a:t>Explain why outdoor gear (helmets, rucksacks, harnesses, thick layers) can complicate assessment and treatment</a:t>
            </a:r>
          </a:p>
          <a:p>
            <a:pPr marL="171450" indent="-171450">
              <a:buFont typeface="Arial" panose="020B0604020202020204" pitchFamily="34" charset="0"/>
              <a:buChar char="•"/>
            </a:pPr>
            <a:r>
              <a:rPr lang="en-GB"/>
              <a:t>Stress that </a:t>
            </a:r>
            <a:r>
              <a:rPr lang="en-GB" b="1"/>
              <a:t>airway, breathing and bleeding control come first</a:t>
            </a:r>
            <a:endParaRPr lang="en-GB"/>
          </a:p>
          <a:p>
            <a:pPr marL="171450" indent="-171450">
              <a:buFont typeface="Arial" panose="020B0604020202020204" pitchFamily="34" charset="0"/>
              <a:buChar char="•"/>
            </a:pPr>
            <a:r>
              <a:rPr lang="en-GB"/>
              <a:t>Reinforce that unnecessary removal can worsen injuries or expose the casualty to cold</a:t>
            </a:r>
          </a:p>
          <a:p>
            <a:pPr marL="171450" indent="-171450">
              <a:buFont typeface="Arial" panose="020B0604020202020204" pitchFamily="34" charset="0"/>
              <a:buChar char="•"/>
            </a:pPr>
            <a:r>
              <a:rPr lang="en-GB"/>
              <a:t>Highlight the value of improvisation - for example, using rucksacks as padding, jackets for insulation and poles as splints</a:t>
            </a:r>
          </a:p>
          <a:p>
            <a:endParaRPr lang="en-GB" b="1"/>
          </a:p>
          <a:p>
            <a:endParaRPr lang="en-GB" b="1"/>
          </a:p>
          <a:p>
            <a:endParaRPr lang="en-GB" b="1"/>
          </a:p>
        </p:txBody>
      </p:sp>
      <p:sp>
        <p:nvSpPr>
          <p:cNvPr id="4" name="Slide Number Placeholder 3">
            <a:extLst>
              <a:ext uri="{FF2B5EF4-FFF2-40B4-BE49-F238E27FC236}">
                <a16:creationId xmlns:a16="http://schemas.microsoft.com/office/drawing/2014/main" id="{32A35665-72A8-14F1-D16D-2E4CD8BD6E5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790092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a:t>
            </a:r>
            <a:r>
              <a:rPr lang="en-GB" sz="1200" b="1">
                <a:latin typeface="Arial" panose="020B0604020202020204" pitchFamily="34" charset="0"/>
                <a:cs typeface="Arial" panose="020B0604020202020204" pitchFamily="34" charset="0"/>
              </a:rPr>
              <a:t>When should you move a casualty?</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6669147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a:t>
            </a:r>
            <a:r>
              <a:rPr lang="en-GB" b="1">
                <a:latin typeface="Arial" panose="020B0604020202020204" pitchFamily="34" charset="0"/>
                <a:cs typeface="Arial" panose="020B0604020202020204" pitchFamily="34" charset="0"/>
              </a:rPr>
              <a:t>How should you move a casualty?</a:t>
            </a:r>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4942223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b="1"/>
              <a:t>The practical demonstrations covers 1.2, 1.3, 1.4 and 1.5</a:t>
            </a:r>
          </a:p>
          <a:p>
            <a:pPr>
              <a:buNone/>
            </a:pPr>
            <a:endParaRPr lang="en-GB" b="1"/>
          </a:p>
          <a:p>
            <a:pPr>
              <a:buNone/>
            </a:pPr>
            <a:r>
              <a:rPr lang="en-GB" b="1"/>
              <a:t>Group exercise: Working as a team in outdoor emergencies – practical demonstration</a:t>
            </a:r>
          </a:p>
          <a:p>
            <a:pPr>
              <a:buNone/>
            </a:pPr>
            <a:endParaRPr lang="en-GB" b="1"/>
          </a:p>
          <a:p>
            <a:pPr>
              <a:buNone/>
            </a:pPr>
            <a:r>
              <a:rPr lang="en-GB" b="1"/>
              <a:t>Set-up</a:t>
            </a:r>
            <a:endParaRPr lang="en-GB"/>
          </a:p>
          <a:p>
            <a:pPr marL="171450" indent="-171450">
              <a:buFont typeface="Arial" panose="020B0604020202020204" pitchFamily="34" charset="0"/>
              <a:buChar char="•"/>
            </a:pPr>
            <a:r>
              <a:rPr lang="en-GB"/>
              <a:t>Learners are divided into small groups</a:t>
            </a:r>
          </a:p>
          <a:p>
            <a:pPr marL="171450" indent="-171450">
              <a:buFont typeface="Arial" panose="020B0604020202020204" pitchFamily="34" charset="0"/>
              <a:buChar char="•"/>
            </a:pPr>
            <a:r>
              <a:rPr lang="en-GB"/>
              <a:t>Each group is given a casualty scenario (for example, a hiker with a head injury wearing a rucksack and helmet, a climber with a suspected spinal injury, a walker collapsed in bad weather)</a:t>
            </a:r>
          </a:p>
          <a:p>
            <a:pPr>
              <a:buNone/>
            </a:pPr>
            <a:endParaRPr lang="en-GB" b="1"/>
          </a:p>
          <a:p>
            <a:pPr>
              <a:buNone/>
            </a:pPr>
            <a:r>
              <a:rPr lang="en-GB" b="1"/>
              <a:t>Task</a:t>
            </a:r>
            <a:endParaRPr lang="en-GB"/>
          </a:p>
          <a:p>
            <a:pPr marL="171450" indent="-171450">
              <a:buFont typeface="Arial" panose="020B0604020202020204" pitchFamily="34" charset="0"/>
              <a:buChar char="•"/>
            </a:pPr>
            <a:r>
              <a:rPr lang="en-GB"/>
              <a:t>Assess the casualty while considering their </a:t>
            </a:r>
            <a:r>
              <a:rPr lang="en-GB" b="0"/>
              <a:t>clothing/equipment.</a:t>
            </a:r>
          </a:p>
          <a:p>
            <a:pPr marL="171450" indent="-171450">
              <a:buFont typeface="Arial" panose="020B0604020202020204" pitchFamily="34" charset="0"/>
              <a:buChar char="•"/>
            </a:pPr>
            <a:r>
              <a:rPr lang="en-GB"/>
              <a:t>Decide if the casualty should be </a:t>
            </a:r>
            <a:r>
              <a:rPr lang="en-GB" b="0"/>
              <a:t>moved or kept still</a:t>
            </a:r>
            <a:r>
              <a:rPr lang="en-GB"/>
              <a:t>, justifying when and how movement would be safe. Work together to assign </a:t>
            </a:r>
            <a:r>
              <a:rPr lang="en-GB" b="0"/>
              <a:t>roles and responsibilities </a:t>
            </a:r>
            <a:r>
              <a:rPr lang="en-GB"/>
              <a:t>(1 monitors casualty, 1 calls for help, 1 prepares kit, 1 supports environment control) to demonstrate incident management with others.</a:t>
            </a:r>
          </a:p>
          <a:p>
            <a:pPr>
              <a:buFont typeface="Arial" panose="020B0604020202020204" pitchFamily="34" charset="0"/>
              <a:buNone/>
            </a:pPr>
            <a:endParaRPr lang="en-GB" b="1"/>
          </a:p>
          <a:p>
            <a:pPr>
              <a:buFont typeface="Arial" panose="020B0604020202020204" pitchFamily="34" charset="0"/>
              <a:buNone/>
            </a:pPr>
            <a:r>
              <a:rPr lang="en-GB" b="1"/>
              <a:t>Debrief</a:t>
            </a:r>
            <a:endParaRPr lang="en-GB"/>
          </a:p>
          <a:p>
            <a:pPr marL="171450" indent="-171450">
              <a:buFont typeface="Arial" panose="020B0604020202020204" pitchFamily="34" charset="0"/>
              <a:buChar char="•"/>
            </a:pPr>
            <a:r>
              <a:rPr lang="en-GB"/>
              <a:t>Each group explains their decision-making.</a:t>
            </a:r>
          </a:p>
          <a:p>
            <a:pPr marL="171450" indent="-171450">
              <a:buFont typeface="Arial" panose="020B0604020202020204" pitchFamily="34" charset="0"/>
              <a:buChar char="•"/>
            </a:pPr>
            <a:r>
              <a:rPr lang="en-GB"/>
              <a:t>Tutor highlights good practice:</a:t>
            </a:r>
          </a:p>
          <a:p>
            <a:pPr marL="360000" lvl="1" indent="-172800">
              <a:buFont typeface="Arial" panose="020B0604020202020204" pitchFamily="34" charset="0"/>
              <a:buChar char="•"/>
            </a:pPr>
            <a:r>
              <a:rPr lang="en-GB"/>
              <a:t>only remove/adjust kit if it aids airway/breathing/bleeding control</a:t>
            </a:r>
          </a:p>
          <a:p>
            <a:pPr marL="360000" lvl="1" indent="-172800">
              <a:buFont typeface="Arial" panose="020B0604020202020204" pitchFamily="34" charset="0"/>
              <a:buChar char="•"/>
            </a:pPr>
            <a:r>
              <a:rPr lang="en-GB"/>
              <a:t>move casualties only when essential and with spinal precautions</a:t>
            </a:r>
          </a:p>
          <a:p>
            <a:pPr marL="360000" lvl="1" indent="-172800">
              <a:buFont typeface="Arial" panose="020B0604020202020204" pitchFamily="34" charset="0"/>
              <a:buChar char="•"/>
            </a:pPr>
            <a:r>
              <a:rPr lang="en-GB"/>
              <a:t>clear delegation, calm communication and safety-first approach when working with others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54048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r>
              <a:rPr lang="en-GB" b="1" dirty="0"/>
              <a:t>2. Be able to assess an emergency situation safely in the outdoors</a:t>
            </a:r>
          </a:p>
          <a:p>
            <a:endParaRPr lang="en-GB" dirty="0"/>
          </a:p>
          <a:p>
            <a:r>
              <a:rPr lang="en-GB" b="1" dirty="0"/>
              <a:t>This includes the following assessment criteria:</a:t>
            </a:r>
          </a:p>
          <a:p>
            <a:r>
              <a:rPr lang="en-GB" sz="1200" b="0" dirty="0">
                <a:latin typeface="Arial"/>
                <a:cs typeface="Arial"/>
              </a:rPr>
              <a:t>2.1 Conduct a scene survey</a:t>
            </a:r>
            <a:br>
              <a:rPr lang="en-GB" sz="1200" b="0" dirty="0">
                <a:latin typeface="Arial"/>
                <a:cs typeface="Arial"/>
              </a:rPr>
            </a:br>
            <a:r>
              <a:rPr lang="en-GB" sz="1200" b="0" i="0" u="none" strike="noStrike" kern="1200" baseline="0" dirty="0">
                <a:solidFill>
                  <a:schemeClr val="tx1"/>
                </a:solidFill>
                <a:latin typeface="+mn-lt"/>
                <a:ea typeface="+mn-ea"/>
                <a:cs typeface="+mn-cs"/>
              </a:rPr>
              <a:t>2.2 Minimise the risk of infection to self and others </a:t>
            </a:r>
          </a:p>
          <a:p>
            <a:r>
              <a:rPr lang="en-GB" sz="1200" b="0" i="0" u="none" strike="noStrike" kern="1200" baseline="0" dirty="0">
                <a:solidFill>
                  <a:schemeClr val="tx1"/>
                </a:solidFill>
                <a:latin typeface="+mn-lt"/>
                <a:ea typeface="+mn-ea"/>
                <a:cs typeface="+mn-cs"/>
              </a:rPr>
              <a:t>2.3 Conduct a primary survey of a casualty </a:t>
            </a:r>
          </a:p>
          <a:p>
            <a:r>
              <a:rPr lang="en-GB" sz="1200" b="0" i="0" u="none" strike="noStrike" kern="1200" baseline="0" dirty="0">
                <a:solidFill>
                  <a:schemeClr val="tx1"/>
                </a:solidFill>
                <a:latin typeface="+mn-lt"/>
                <a:ea typeface="+mn-ea"/>
                <a:cs typeface="+mn-cs"/>
              </a:rPr>
              <a:t>2.4 Conduct a secondary survey on a casualty wearing outdoor activity equipment </a:t>
            </a: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Activities in this module include: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GE: Primary survey – practical demonstration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CE: Four multiple-choice questions (MCQs) (formative assessment)</a:t>
            </a:r>
          </a:p>
          <a:p>
            <a:endParaRPr lang="en-GB" dirty="0"/>
          </a:p>
        </p:txBody>
      </p:sp>
      <p:sp>
        <p:nvSpPr>
          <p:cNvPr id="4" name="Slide Number Placeholder 3"/>
          <p:cNvSpPr>
            <a:spLocks noGrp="1"/>
          </p:cNvSpPr>
          <p:nvPr>
            <p:ph type="sldNum" sz="quarter" idx="5"/>
          </p:nvPr>
        </p:nvSpPr>
        <p:spPr/>
        <p:txBody>
          <a:bodyPr/>
          <a:lstStyle/>
          <a:p>
            <a:fld id="{511BA537-95EE-4F5E-8D82-576E9AAE8BB5}" type="slidenum">
              <a:rPr lang="en-GB" smtClean="0"/>
              <a:t>18</a:t>
            </a:fld>
            <a:endParaRPr lang="en-GB"/>
          </a:p>
        </p:txBody>
      </p:sp>
    </p:spTree>
    <p:extLst>
      <p:ext uri="{BB962C8B-B14F-4D97-AF65-F5344CB8AC3E}">
        <p14:creationId xmlns:p14="http://schemas.microsoft.com/office/powerpoint/2010/main" val="42529883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B46AB-8B37-1019-A98E-C064A0C58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38A3DE-2659-3844-DC97-D84118214F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E2F20-B0AD-E87D-0BA8-A29229042F1E}"/>
              </a:ext>
            </a:extLst>
          </p:cNvPr>
          <p:cNvSpPr>
            <a:spLocks noGrp="1"/>
          </p:cNvSpPr>
          <p:nvPr>
            <p:ph type="body" idx="1"/>
          </p:nvPr>
        </p:nvSpPr>
        <p:spPr/>
        <p:txBody>
          <a:bodyPr/>
          <a:lstStyle/>
          <a:p>
            <a:pPr>
              <a:buNone/>
            </a:pPr>
            <a:r>
              <a:rPr lang="en-GB" b="1"/>
              <a:t>The practical demonstrations covers 1.2, 1.3, 1.4 and 1.5</a:t>
            </a:r>
          </a:p>
          <a:p>
            <a:pPr>
              <a:buNone/>
            </a:pPr>
            <a:endParaRPr lang="en-GB" b="1"/>
          </a:p>
          <a:p>
            <a:pPr>
              <a:buNone/>
            </a:pPr>
            <a:r>
              <a:rPr lang="en-GB" b="1"/>
              <a:t>Group exercise: Working as a team in outdoor emergencies – practical demonstration</a:t>
            </a:r>
          </a:p>
          <a:p>
            <a:pPr>
              <a:buNone/>
            </a:pPr>
            <a:endParaRPr lang="en-GB" b="1"/>
          </a:p>
          <a:p>
            <a:pPr>
              <a:buNone/>
            </a:pPr>
            <a:r>
              <a:rPr lang="en-GB" b="1"/>
              <a:t>Set-up</a:t>
            </a:r>
            <a:endParaRPr lang="en-GB"/>
          </a:p>
          <a:p>
            <a:pPr marL="171450" indent="-171450">
              <a:buFont typeface="Arial" panose="020B0604020202020204" pitchFamily="34" charset="0"/>
              <a:buChar char="•"/>
            </a:pPr>
            <a:r>
              <a:rPr lang="en-GB"/>
              <a:t>Learners are divided into small groups</a:t>
            </a:r>
          </a:p>
          <a:p>
            <a:pPr marL="171450" indent="-171450">
              <a:buFont typeface="Arial" panose="020B0604020202020204" pitchFamily="34" charset="0"/>
              <a:buChar char="•"/>
            </a:pPr>
            <a:r>
              <a:rPr lang="en-GB"/>
              <a:t>Each group is given a casualty scenario (for example, a hiker with a head injury wearing a rucksack and helmet, a climber with a suspected spinal injury, a walker collapsed in bad weather)</a:t>
            </a:r>
          </a:p>
          <a:p>
            <a:pPr>
              <a:buNone/>
            </a:pPr>
            <a:endParaRPr lang="en-GB" b="1"/>
          </a:p>
          <a:p>
            <a:pPr>
              <a:buNone/>
            </a:pPr>
            <a:r>
              <a:rPr lang="en-GB" b="1"/>
              <a:t>Task</a:t>
            </a:r>
            <a:endParaRPr lang="en-GB"/>
          </a:p>
          <a:p>
            <a:pPr marL="171450" indent="-171450">
              <a:buFont typeface="Arial" panose="020B0604020202020204" pitchFamily="34" charset="0"/>
              <a:buChar char="•"/>
            </a:pPr>
            <a:r>
              <a:rPr lang="en-GB"/>
              <a:t>Assess the casualty while considering their </a:t>
            </a:r>
            <a:r>
              <a:rPr lang="en-GB" b="0"/>
              <a:t>clothing/equipment.</a:t>
            </a:r>
          </a:p>
          <a:p>
            <a:pPr marL="171450" indent="-171450">
              <a:buFont typeface="Arial" panose="020B0604020202020204" pitchFamily="34" charset="0"/>
              <a:buChar char="•"/>
            </a:pPr>
            <a:r>
              <a:rPr lang="en-GB"/>
              <a:t>Decide if the casualty should be </a:t>
            </a:r>
            <a:r>
              <a:rPr lang="en-GB" b="0"/>
              <a:t>moved or kept still</a:t>
            </a:r>
            <a:r>
              <a:rPr lang="en-GB"/>
              <a:t>, justifying when and how movement would be safe. Work together to assign </a:t>
            </a:r>
            <a:r>
              <a:rPr lang="en-GB" b="0"/>
              <a:t>roles and responsibilities </a:t>
            </a:r>
            <a:r>
              <a:rPr lang="en-GB"/>
              <a:t>(1 monitors casualty, 1 calls for help, 1 prepares kit, 1 supports environment control) to demonstrate incident management with others.</a:t>
            </a:r>
          </a:p>
          <a:p>
            <a:pPr>
              <a:buFont typeface="Arial" panose="020B0604020202020204" pitchFamily="34" charset="0"/>
              <a:buNone/>
            </a:pPr>
            <a:endParaRPr lang="en-GB" b="1"/>
          </a:p>
          <a:p>
            <a:pPr>
              <a:buFont typeface="Arial" panose="020B0604020202020204" pitchFamily="34" charset="0"/>
              <a:buNone/>
            </a:pPr>
            <a:r>
              <a:rPr lang="en-GB" b="1"/>
              <a:t>Debrief</a:t>
            </a:r>
            <a:endParaRPr lang="en-GB"/>
          </a:p>
          <a:p>
            <a:pPr marL="171450" indent="-171450">
              <a:buFont typeface="Arial" panose="020B0604020202020204" pitchFamily="34" charset="0"/>
              <a:buChar char="•"/>
            </a:pPr>
            <a:r>
              <a:rPr lang="en-GB"/>
              <a:t>Each group explains their decision-making.</a:t>
            </a:r>
          </a:p>
          <a:p>
            <a:pPr marL="171450" indent="-171450">
              <a:buFont typeface="Arial" panose="020B0604020202020204" pitchFamily="34" charset="0"/>
              <a:buChar char="•"/>
            </a:pPr>
            <a:r>
              <a:rPr lang="en-GB"/>
              <a:t>Tutor highlights good practice:</a:t>
            </a:r>
          </a:p>
          <a:p>
            <a:pPr marL="360000" lvl="1" indent="-172800">
              <a:buFont typeface="Arial" panose="020B0604020202020204" pitchFamily="34" charset="0"/>
              <a:buChar char="•"/>
            </a:pPr>
            <a:r>
              <a:rPr lang="en-GB"/>
              <a:t>only remove/adjust kit if it aids airway/breathing/bleeding control</a:t>
            </a:r>
          </a:p>
          <a:p>
            <a:pPr marL="360000" lvl="1" indent="-172800">
              <a:buFont typeface="Arial" panose="020B0604020202020204" pitchFamily="34" charset="0"/>
              <a:buChar char="•"/>
            </a:pPr>
            <a:r>
              <a:rPr lang="en-GB"/>
              <a:t>move casualties only when essential and with spinal precautions</a:t>
            </a:r>
          </a:p>
          <a:p>
            <a:pPr marL="360000" lvl="1" indent="-172800">
              <a:buFont typeface="Arial" panose="020B0604020202020204" pitchFamily="34" charset="0"/>
              <a:buChar char="•"/>
            </a:pPr>
            <a:r>
              <a:rPr lang="en-GB"/>
              <a:t>clear delegation, calm communication and safety-first approach when working with others</a:t>
            </a:r>
          </a:p>
        </p:txBody>
      </p:sp>
      <p:sp>
        <p:nvSpPr>
          <p:cNvPr id="4" name="Slide Number Placeholder 3">
            <a:extLst>
              <a:ext uri="{FF2B5EF4-FFF2-40B4-BE49-F238E27FC236}">
                <a16:creationId xmlns:a16="http://schemas.microsoft.com/office/drawing/2014/main" id="{D869AB4F-13FD-A37F-EEC3-AB47D3823CB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6948083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3905-29E9-1FDC-D315-103457A456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DABAC1-5B6F-0C17-D040-1C078B423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B9040-7B79-D01A-B0C8-2320C96DCC89}"/>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7AE1DA14-C5AA-36E4-969B-F2FD429D0C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2304287"/>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E5134-D9F3-2C0B-7D45-B4DB0010AC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39DD0E-ED86-048D-092F-5DFBAA24C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10EE0-D760-1D20-00DB-87D8BADF56DC}"/>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5111B768-EFF7-DF9A-CA1B-AA56622847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228610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14982-0F3A-8128-6377-F1DB1250E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30ED07-D613-F609-A97E-00579F49F5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BE4A5F-2A44-AB03-2E78-2B3C0021FF60}"/>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A0F8C178-70BB-7064-10C9-B903D46CE3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315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r>
              <a:rPr lang="en-GB" sz="1200" b="0" i="0" u="none" strike="noStrike" kern="1200" baseline="0">
                <a:solidFill>
                  <a:schemeClr val="tx1"/>
                </a:solidFill>
                <a:ea typeface="+mn-ea"/>
                <a:cs typeface="+mn-cs"/>
              </a:rPr>
              <a:t>	</a:t>
            </a:r>
          </a:p>
          <a:p>
            <a:r>
              <a:rPr lang="en-GB" sz="1200" b="1" i="0" u="none" strike="noStrike" kern="1200" baseline="0">
                <a:solidFill>
                  <a:schemeClr val="tx1"/>
                </a:solidFill>
                <a:ea typeface="+mn-ea"/>
                <a:cs typeface="+mn-cs"/>
              </a:rPr>
              <a:t>2. Be able to respond to an incident involving limb injury in the outdoors </a:t>
            </a:r>
          </a:p>
          <a:p>
            <a:endParaRPr lang="en-GB" b="1"/>
          </a:p>
          <a:p>
            <a:r>
              <a:rPr lang="en-GB" b="1"/>
              <a:t>This includes the following assessment criteria:</a:t>
            </a:r>
            <a:endParaRPr lang="en-GB" sz="1200" b="0" i="0" u="none" strike="noStrike" kern="1200" baseline="0">
              <a:solidFill>
                <a:schemeClr val="tx1"/>
              </a:solidFill>
              <a:ea typeface="+mn-ea"/>
              <a:cs typeface="+mn-cs"/>
            </a:endParaRPr>
          </a:p>
          <a:p>
            <a:r>
              <a:rPr lang="en-GB" sz="1200" b="0" i="0" u="none" strike="noStrike" baseline="0">
                <a:solidFill>
                  <a:srgbClr val="000000"/>
                </a:solidFill>
                <a:latin typeface="Calibri" panose="020F0502020204030204" pitchFamily="34" charset="0"/>
              </a:rPr>
              <a:t>2.1 Recognise a suspected: </a:t>
            </a:r>
          </a:p>
          <a:p>
            <a:pPr marL="396000" lvl="1"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fracture or dislocation </a:t>
            </a:r>
          </a:p>
          <a:p>
            <a:pPr marL="396000" lvl="1"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sprain or strain 	</a:t>
            </a:r>
            <a:endParaRPr lang="en-GB" sz="1200" b="0" i="0" u="none" strike="noStrike" baseline="0">
              <a:latin typeface="Calibri" panose="020F0502020204030204" pitchFamily="34" charset="0"/>
            </a:endParaRPr>
          </a:p>
          <a:p>
            <a:r>
              <a:rPr lang="en-GB" sz="1200" b="0" i="0" u="none" strike="noStrike" baseline="0">
                <a:solidFill>
                  <a:srgbClr val="000000"/>
                </a:solidFill>
                <a:latin typeface="Calibri" panose="020F0502020204030204" pitchFamily="34" charset="0"/>
              </a:rPr>
              <a:t>2.2</a:t>
            </a:r>
            <a:r>
              <a:rPr lang="en-GB" sz="1200" b="1" i="0" u="none" strike="noStrike" baseline="0">
                <a:solidFill>
                  <a:srgbClr val="000000"/>
                </a:solidFill>
                <a:latin typeface="Calibri" panose="020F0502020204030204" pitchFamily="34" charset="0"/>
              </a:rPr>
              <a:t> </a:t>
            </a:r>
            <a:r>
              <a:rPr lang="en-GB" sz="1200" b="0" i="0" u="none" strike="noStrike" baseline="0">
                <a:solidFill>
                  <a:srgbClr val="000000"/>
                </a:solidFill>
                <a:latin typeface="Calibri" panose="020F0502020204030204" pitchFamily="34" charset="0"/>
              </a:rPr>
              <a:t>Identify how to administer first aid for a casualty with a suspected: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fracture or dislocation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sprain or strain 	</a:t>
            </a:r>
            <a:endParaRPr lang="en-GB" sz="1200" b="0" i="0" u="none" strike="noStrike" baseline="0">
              <a:latin typeface="Calibri" panose="020F0502020204030204" pitchFamily="34" charset="0"/>
            </a:endParaRPr>
          </a:p>
          <a:p>
            <a:r>
              <a:rPr lang="en-GB" sz="1200" b="0" i="0" u="none" strike="noStrike" baseline="0">
                <a:solidFill>
                  <a:srgbClr val="000000"/>
                </a:solidFill>
                <a:latin typeface="Calibri" panose="020F0502020204030204" pitchFamily="34" charset="0"/>
              </a:rPr>
              <a:t>2.3 Demonstrate how to apply: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 support sling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an elevated sling </a:t>
            </a:r>
          </a:p>
          <a:p>
            <a:endParaRPr lang="en-GB" sz="1200" b="0" i="0" u="none" strike="noStrike" baseline="0">
              <a:solidFill>
                <a:srgbClr val="000000"/>
              </a:solidFill>
              <a:latin typeface="Calibri" panose="020F0502020204030204" pitchFamily="34" charset="0"/>
            </a:endParaRPr>
          </a:p>
          <a:p>
            <a:r>
              <a:rPr lang="en-GB" sz="1200" b="1" kern="1200">
                <a:solidFill>
                  <a:schemeClr val="tx1"/>
                </a:solidFill>
                <a:effectLst/>
                <a:ea typeface="+mn-ea"/>
                <a:cs typeface="+mn-cs"/>
              </a:rPr>
              <a:t>Activities in this module include:</a:t>
            </a:r>
            <a:endParaRPr lang="en-GB" sz="1200" kern="1200">
              <a:solidFill>
                <a:schemeClr val="tx1"/>
              </a:solidFill>
              <a:effectLst/>
              <a:ea typeface="+mn-ea"/>
              <a:cs typeface="+mn-cs"/>
            </a:endParaRP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fracture?	</a:t>
            </a:r>
          </a:p>
          <a:p>
            <a:r>
              <a:rPr lang="en-GB" sz="1200" kern="1200">
                <a:solidFill>
                  <a:schemeClr val="tx1"/>
                </a:solidFill>
                <a:effectLst/>
                <a:ea typeface="+mn-ea"/>
                <a:cs typeface="+mn-cs"/>
              </a:rPr>
              <a:t>GE: Applying a sling – practical demonstration </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dislocation?</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sprains and strains? </a:t>
            </a:r>
          </a:p>
          <a:p>
            <a:r>
              <a:rPr lang="en-GB" sz="1200" kern="1200">
                <a:solidFill>
                  <a:schemeClr val="tx1"/>
                </a:solidFill>
                <a:effectLst/>
                <a:ea typeface="+mn-ea"/>
                <a:cs typeface="+mn-cs"/>
              </a:rPr>
              <a:t>CE: Three multiple-choice questions (MCQs) (formative assessment)</a:t>
            </a:r>
          </a:p>
          <a:p>
            <a:endParaRPr lang="en-GB"/>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a:extLst>
              <a:ext uri="{FF2B5EF4-FFF2-40B4-BE49-F238E27FC236}">
                <a16:creationId xmlns:a16="http://schemas.microsoft.com/office/drawing/2014/main" id="{70FAB880-7492-4AB1-A026-027E5CD1CBE9}"/>
              </a:ext>
            </a:extLst>
          </p:cNvPr>
          <p:cNvSpPr>
            <a:spLocks noGrp="1" noRot="1" noChangeAspect="1" noTextEdit="1"/>
          </p:cNvSpPr>
          <p:nvPr>
            <p:ph type="sldImg"/>
          </p:nvPr>
        </p:nvSpPr>
        <p:spPr>
          <a:ln/>
        </p:spPr>
      </p:sp>
      <p:sp>
        <p:nvSpPr>
          <p:cNvPr id="432131" name="Notes Placeholder 2">
            <a:extLst>
              <a:ext uri="{FF2B5EF4-FFF2-40B4-BE49-F238E27FC236}">
                <a16:creationId xmlns:a16="http://schemas.microsoft.com/office/drawing/2014/main" id="{53DAF772-3DB1-4B68-B331-F348C74796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 fracture?</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a:extLst>
              <a:ext uri="{FF2B5EF4-FFF2-40B4-BE49-F238E27FC236}">
                <a16:creationId xmlns:a16="http://schemas.microsoft.com/office/drawing/2014/main" id="{50DCD06E-1352-4B4D-A758-AC2834C7480B}"/>
              </a:ext>
            </a:extLst>
          </p:cNvPr>
          <p:cNvSpPr>
            <a:spLocks noGrp="1" noRot="1" noChangeAspect="1" noTextEdit="1"/>
          </p:cNvSpPr>
          <p:nvPr>
            <p:ph type="sldImg"/>
          </p:nvPr>
        </p:nvSpPr>
        <p:spPr>
          <a:ln/>
        </p:spPr>
      </p:sp>
      <p:sp>
        <p:nvSpPr>
          <p:cNvPr id="433155" name="Notes Placeholder 2">
            <a:extLst>
              <a:ext uri="{FF2B5EF4-FFF2-40B4-BE49-F238E27FC236}">
                <a16:creationId xmlns:a16="http://schemas.microsoft.com/office/drawing/2014/main" id="{A51ADA5B-020B-4E56-82F6-2385FAC45C4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701FB-3043-4F68-813E-57A0CA24568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96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t>
            </a:r>
            <a:r>
              <a:rPr lang="en-GB" dirty="0"/>
              <a:t> – control the situation – stop, take a deep breath and take charge of people and vehicular traffic.</a:t>
            </a:r>
          </a:p>
          <a:p>
            <a:r>
              <a:rPr lang="en-GB" b="1" dirty="0"/>
              <a:t>L</a:t>
            </a:r>
            <a:r>
              <a:rPr lang="en-GB" dirty="0"/>
              <a:t> – look for potential hazards – look for anything that could cause further danger/harm to the casualty, bystanders or more importantly yourself within the immediate area.</a:t>
            </a:r>
          </a:p>
          <a:p>
            <a:r>
              <a:rPr lang="en-GB" b="1" dirty="0"/>
              <a:t>A</a:t>
            </a:r>
            <a:r>
              <a:rPr lang="en-GB" dirty="0"/>
              <a:t> – assess the situation – evaluate what has happened from the casualty and from bystanders, gather as much information as possible and try to make a diagnosis (history, signs and symptoms).</a:t>
            </a:r>
          </a:p>
          <a:p>
            <a:r>
              <a:rPr lang="en-GB" b="1" dirty="0"/>
              <a:t>P</a:t>
            </a:r>
            <a:r>
              <a:rPr lang="en-GB" dirty="0"/>
              <a:t> – protect and prioritise – ensure personal protective equipment (PPE) is worn (gloves) and that casualties are prioritised (breathing, bleeding, bones/burns and other conditions). Delegate tasks. Try to gain assistance from bystanders and contact the emergency services. </a:t>
            </a:r>
          </a:p>
          <a:p>
            <a:endParaRPr lang="en-GB" dirty="0"/>
          </a:p>
          <a:p>
            <a:endParaRPr lang="en-GB" dirty="0"/>
          </a:p>
        </p:txBody>
      </p:sp>
      <p:sp>
        <p:nvSpPr>
          <p:cNvPr id="4" name="Slide Number Placeholder 3"/>
          <p:cNvSpPr>
            <a:spLocks noGrp="1"/>
          </p:cNvSpPr>
          <p:nvPr>
            <p:ph type="sldNum" sz="quarter" idx="5"/>
          </p:nvPr>
        </p:nvSpPr>
        <p:spPr/>
        <p:txBody>
          <a:bodyPr/>
          <a:lstStyle/>
          <a:p>
            <a:fld id="{B3D3CEF0-94EB-44EA-9D84-1134773FA61A}" type="slidenum">
              <a:rPr lang="en-GB" smtClean="0"/>
              <a:t>19</a:t>
            </a:fld>
            <a:endParaRPr lang="en-GB"/>
          </a:p>
        </p:txBody>
      </p:sp>
    </p:spTree>
    <p:extLst>
      <p:ext uri="{BB962C8B-B14F-4D97-AF65-F5344CB8AC3E}">
        <p14:creationId xmlns:p14="http://schemas.microsoft.com/office/powerpoint/2010/main" val="12930073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Slide Image Placeholder 1">
            <a:extLst>
              <a:ext uri="{FF2B5EF4-FFF2-40B4-BE49-F238E27FC236}">
                <a16:creationId xmlns:a16="http://schemas.microsoft.com/office/drawing/2014/main" id="{EBF221DC-8FCD-4BF6-BEE9-9EAE4F1CCD74}"/>
              </a:ext>
            </a:extLst>
          </p:cNvPr>
          <p:cNvSpPr>
            <a:spLocks noGrp="1" noRot="1" noChangeAspect="1" noTextEdit="1"/>
          </p:cNvSpPr>
          <p:nvPr>
            <p:ph type="sldImg"/>
          </p:nvPr>
        </p:nvSpPr>
        <p:spPr>
          <a:ln/>
        </p:spPr>
      </p:sp>
      <p:sp>
        <p:nvSpPr>
          <p:cNvPr id="434179" name="Notes Placeholder 2">
            <a:extLst>
              <a:ext uri="{FF2B5EF4-FFF2-40B4-BE49-F238E27FC236}">
                <a16:creationId xmlns:a16="http://schemas.microsoft.com/office/drawing/2014/main" id="{D79DE048-3790-44A4-9FB3-436C292802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a:latin typeface="Arial" panose="020B0604020202020204" pitchFamily="34" charset="0"/>
              </a:rPr>
              <a:t>    </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a:extLst>
              <a:ext uri="{FF2B5EF4-FFF2-40B4-BE49-F238E27FC236}">
                <a16:creationId xmlns:a16="http://schemas.microsoft.com/office/drawing/2014/main" id="{5F2DA54A-2CD1-461C-BD10-B843C2E89F3B}"/>
              </a:ext>
            </a:extLst>
          </p:cNvPr>
          <p:cNvSpPr>
            <a:spLocks noGrp="1" noRot="1" noChangeAspect="1" noTextEdit="1"/>
          </p:cNvSpPr>
          <p:nvPr>
            <p:ph type="sldImg"/>
          </p:nvPr>
        </p:nvSpPr>
        <p:spPr>
          <a:ln/>
        </p:spPr>
      </p:sp>
      <p:sp>
        <p:nvSpPr>
          <p:cNvPr id="435203" name="Notes Placeholder 2">
            <a:extLst>
              <a:ext uri="{FF2B5EF4-FFF2-40B4-BE49-F238E27FC236}">
                <a16:creationId xmlns:a16="http://schemas.microsoft.com/office/drawing/2014/main" id="{1B2B65CB-C667-4BED-AA9C-F0AF466B8C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a:latin typeface="Arial" panose="020B0604020202020204" pitchFamily="34" charset="0"/>
              </a:rPr>
              <a:t>    </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a:extLst>
              <a:ext uri="{FF2B5EF4-FFF2-40B4-BE49-F238E27FC236}">
                <a16:creationId xmlns:a16="http://schemas.microsoft.com/office/drawing/2014/main" id="{6FE77B23-21BC-4B25-8D68-C6F30EB067AD}"/>
              </a:ext>
            </a:extLst>
          </p:cNvPr>
          <p:cNvSpPr>
            <a:spLocks noGrp="1" noRot="1" noChangeAspect="1" noTextEdit="1"/>
          </p:cNvSpPr>
          <p:nvPr>
            <p:ph type="sldImg"/>
          </p:nvPr>
        </p:nvSpPr>
        <p:spPr>
          <a:ln/>
        </p:spPr>
      </p:sp>
      <p:sp>
        <p:nvSpPr>
          <p:cNvPr id="436227" name="Notes Placeholder 2">
            <a:extLst>
              <a:ext uri="{FF2B5EF4-FFF2-40B4-BE49-F238E27FC236}">
                <a16:creationId xmlns:a16="http://schemas.microsoft.com/office/drawing/2014/main" id="{C6DF7F65-4012-49E1-9EEB-7D14FECC7A9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pPr>
            <a:r>
              <a:rPr lang="en-GB" altLang="en-US">
                <a:latin typeface="Arial" panose="020B0604020202020204" pitchFamily="34" charset="0"/>
              </a:rPr>
              <a:t>    </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a:extLst>
              <a:ext uri="{FF2B5EF4-FFF2-40B4-BE49-F238E27FC236}">
                <a16:creationId xmlns:a16="http://schemas.microsoft.com/office/drawing/2014/main" id="{0E05FBF0-7116-4944-85F5-DC4ED3712A62}"/>
              </a:ext>
            </a:extLst>
          </p:cNvPr>
          <p:cNvSpPr>
            <a:spLocks noGrp="1" noRot="1" noChangeAspect="1" noTextEdit="1"/>
          </p:cNvSpPr>
          <p:nvPr>
            <p:ph type="sldImg"/>
          </p:nvPr>
        </p:nvSpPr>
        <p:spPr>
          <a:ln/>
        </p:spPr>
      </p:sp>
      <p:sp>
        <p:nvSpPr>
          <p:cNvPr id="437251" name="Notes Placeholder 2">
            <a:extLst>
              <a:ext uri="{FF2B5EF4-FFF2-40B4-BE49-F238E27FC236}">
                <a16:creationId xmlns:a16="http://schemas.microsoft.com/office/drawing/2014/main" id="{362BFE9F-DB9C-4883-B56C-2BA82B1273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a:extLst>
              <a:ext uri="{FF2B5EF4-FFF2-40B4-BE49-F238E27FC236}">
                <a16:creationId xmlns:a16="http://schemas.microsoft.com/office/drawing/2014/main" id="{2B04F9A2-651A-480B-87BD-D51B90CDA959}"/>
              </a:ext>
            </a:extLst>
          </p:cNvPr>
          <p:cNvSpPr>
            <a:spLocks noGrp="1" noRot="1" noChangeAspect="1" noTextEdit="1"/>
          </p:cNvSpPr>
          <p:nvPr>
            <p:ph type="sldImg"/>
          </p:nvPr>
        </p:nvSpPr>
        <p:spPr>
          <a:ln/>
        </p:spPr>
      </p:sp>
      <p:sp>
        <p:nvSpPr>
          <p:cNvPr id="3" name="Notes Placeholder 2">
            <a:extLst>
              <a:ext uri="{FF2B5EF4-FFF2-40B4-BE49-F238E27FC236}">
                <a16:creationId xmlns:a16="http://schemas.microsoft.com/office/drawing/2014/main" id="{933A7A1F-6AA7-4803-A98B-75ACB52CE97B}"/>
              </a:ext>
            </a:extLst>
          </p:cNvPr>
          <p:cNvSpPr>
            <a:spLocks noGrp="1"/>
          </p:cNvSpPr>
          <p:nvPr>
            <p:ph type="body" idx="1"/>
          </p:nvPr>
        </p:nvSpPr>
        <p:spPr/>
        <p:txBody>
          <a:bodyPr/>
          <a:lstStyle/>
          <a:p>
            <a:pPr>
              <a:defRPr/>
            </a:pPr>
            <a:r>
              <a:rPr lang="en-GB" b="1">
                <a:ea typeface="+mn-ea"/>
              </a:rPr>
              <a:t>Group exercise: Applying a support sling – practical demonstration</a:t>
            </a:r>
          </a:p>
          <a:p>
            <a:pPr>
              <a:defRPr/>
            </a:pPr>
            <a:r>
              <a:rPr lang="en-GB">
                <a:ea typeface="+mn-ea"/>
              </a:rPr>
              <a:t>Once you have gone through this slide, gather the learners around and ask for a volunteer to fully demonstrate applying a support sling.</a:t>
            </a:r>
          </a:p>
          <a:p>
            <a:pPr>
              <a:defRPr/>
            </a:pPr>
            <a:endParaRPr lang="en-GB">
              <a:ea typeface="+mn-ea"/>
            </a:endParaRPr>
          </a:p>
          <a:p>
            <a:pPr>
              <a:defRPr/>
            </a:pPr>
            <a:r>
              <a:rPr lang="en-GB">
                <a:ea typeface="+mn-ea"/>
              </a:rPr>
              <a:t>Split the class into groups and ask them to practise. Move round each group, offering feedback, advice and guidance.</a:t>
            </a:r>
          </a:p>
          <a:p>
            <a:pPr marL="0" indent="0">
              <a:buFontTx/>
              <a:buNone/>
              <a:defRPr/>
            </a:pPr>
            <a:endParaRPr lang="en-GB">
              <a:ea typeface="+mn-ea"/>
            </a:endParaRPr>
          </a:p>
          <a:p>
            <a:pPr marL="0" indent="0">
              <a:buFontTx/>
              <a:buNone/>
              <a:defRPr/>
            </a:pPr>
            <a:r>
              <a:rPr lang="en-GB">
                <a:ea typeface="+mn-ea"/>
              </a:rPr>
              <a:t>An elevated sling is another method for a support sling, and it is worth researching this technique.</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is a dislocation?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701FB-3043-4F68-813E-57A0CA24568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515825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80FF4-C9AC-104A-8D7A-C8A5371C88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E2F1AB-7A35-75D0-1785-A45C48AB3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618BC-4FB7-9C08-54EE-69CC8780D7D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F5B6477-BF74-C944-BF5C-C58A3BFC50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701FB-3043-4F68-813E-57A0CA24568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792829"/>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are sprains and strains?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3701FB-3043-4F68-813E-57A0CA245680}"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0864933"/>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lide Image Placeholder 1">
            <a:extLst>
              <a:ext uri="{FF2B5EF4-FFF2-40B4-BE49-F238E27FC236}">
                <a16:creationId xmlns:a16="http://schemas.microsoft.com/office/drawing/2014/main" id="{0CEA3E16-CB21-4CF5-AA83-4F8B54A29F77}"/>
              </a:ext>
            </a:extLst>
          </p:cNvPr>
          <p:cNvSpPr>
            <a:spLocks noGrp="1" noRot="1" noChangeAspect="1" noTextEdit="1"/>
          </p:cNvSpPr>
          <p:nvPr>
            <p:ph type="sldImg"/>
          </p:nvPr>
        </p:nvSpPr>
        <p:spPr>
          <a:ln/>
        </p:spPr>
      </p:sp>
      <p:sp>
        <p:nvSpPr>
          <p:cNvPr id="456707" name="Notes Placeholder 2">
            <a:extLst>
              <a:ext uri="{FF2B5EF4-FFF2-40B4-BE49-F238E27FC236}">
                <a16:creationId xmlns:a16="http://schemas.microsoft.com/office/drawing/2014/main" id="{B9E692E4-1C5E-4767-891C-221EE98063E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GB" altLang="en-US" b="1">
                <a:latin typeface="Arial" panose="020B0604020202020204" pitchFamily="34" charset="0"/>
              </a:rPr>
              <a:t>R</a:t>
            </a:r>
            <a:r>
              <a:rPr lang="en-GB" altLang="en-US">
                <a:latin typeface="Arial" panose="020B0604020202020204" pitchFamily="34" charset="0"/>
              </a:rPr>
              <a:t>est the injured limb</a:t>
            </a:r>
          </a:p>
          <a:p>
            <a:pPr marL="171450" indent="-171450">
              <a:buFont typeface="Arial" panose="020B0604020202020204" pitchFamily="34" charset="0"/>
              <a:buChar char="•"/>
            </a:pPr>
            <a:r>
              <a:rPr lang="en-GB" altLang="en-US" b="1">
                <a:latin typeface="Arial" panose="020B0604020202020204" pitchFamily="34" charset="0"/>
              </a:rPr>
              <a:t>I</a:t>
            </a:r>
            <a:r>
              <a:rPr lang="en-GB" altLang="en-US">
                <a:latin typeface="Arial" panose="020B0604020202020204" pitchFamily="34" charset="0"/>
              </a:rPr>
              <a:t>ce (wrapped with material) applied for short periods of time</a:t>
            </a:r>
          </a:p>
          <a:p>
            <a:pPr marL="171450" indent="-171450">
              <a:buFont typeface="Arial" panose="020B0604020202020204" pitchFamily="34" charset="0"/>
              <a:buChar char="•"/>
            </a:pPr>
            <a:r>
              <a:rPr lang="en-GB" altLang="en-US" b="1">
                <a:latin typeface="Arial" panose="020B0604020202020204" pitchFamily="34" charset="0"/>
              </a:rPr>
              <a:t>C</a:t>
            </a:r>
            <a:r>
              <a:rPr lang="en-GB" altLang="en-US">
                <a:latin typeface="Arial" panose="020B0604020202020204" pitchFamily="34" charset="0"/>
              </a:rPr>
              <a:t>ompression with an elastic bandage</a:t>
            </a:r>
          </a:p>
          <a:p>
            <a:pPr marL="171450" indent="-171450">
              <a:buFont typeface="Arial" panose="020B0604020202020204" pitchFamily="34" charset="0"/>
              <a:buChar char="•"/>
            </a:pPr>
            <a:r>
              <a:rPr lang="en-GB" altLang="en-US" b="1">
                <a:latin typeface="Arial" panose="020B0604020202020204" pitchFamily="34" charset="0"/>
              </a:rPr>
              <a:t>E</a:t>
            </a:r>
            <a:r>
              <a:rPr lang="en-GB" altLang="en-US">
                <a:latin typeface="Arial" panose="020B0604020202020204" pitchFamily="34" charset="0"/>
              </a:rPr>
              <a:t>levation above ear level, if possible</a:t>
            </a:r>
          </a:p>
          <a:p>
            <a:endParaRPr lang="en-GB" altLang="en-US">
              <a:latin typeface="Arial" panose="020B0604020202020204"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71D3F8-1049-3B76-E2D5-8EA80B6CE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356AC5-62BB-9B1B-5D91-84B8255687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9C591-B90C-D687-7B36-90A081E41DBD}"/>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86CC202A-25B6-69A9-96CA-4932E7669F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30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t>Explain the </a:t>
            </a:r>
            <a:r>
              <a:rPr lang="en-GB" b="1"/>
              <a:t>importance of personal safety - </a:t>
            </a:r>
            <a:r>
              <a:rPr lang="en-GB"/>
              <a:t>you can’t help others if you become a casualty.</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20</a:t>
            </a:fld>
            <a:endParaRPr lang="en-GB"/>
          </a:p>
        </p:txBody>
      </p:sp>
    </p:spTree>
    <p:extLst>
      <p:ext uri="{BB962C8B-B14F-4D97-AF65-F5344CB8AC3E}">
        <p14:creationId xmlns:p14="http://schemas.microsoft.com/office/powerpoint/2010/main" val="354583273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AC16B-3CC6-98A9-2EDB-B9B11BFF7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75B98C-FEAF-BFA7-BC0A-BF3729A9C2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C1CF12-A5C5-FB1D-E4F7-FC310E3B309F}"/>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4F20E41A-7EA3-EF10-772D-E6C6C5D1619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75031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55195-F829-5030-5398-DB8E9D43B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587F9-D0E7-FF2E-B7CA-4A0746032E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2DB604-262E-6DB3-354C-E6906CB1BB47}"/>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B456106-21A2-49D5-4129-0DDA612C19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03632"/>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a:solidFill>
                  <a:schemeClr val="tx1"/>
                </a:solidFill>
                <a:ea typeface="+mn-ea"/>
                <a:cs typeface="+mn-cs"/>
              </a:rPr>
              <a:t>3. Be able to apply incident management and casualty assessment principles in the outdoors </a:t>
            </a:r>
          </a:p>
          <a:p>
            <a:endParaRPr lang="en-GB" sz="1200" b="0" i="0" u="none" strike="noStrike" kern="1200" baseline="0">
              <a:solidFill>
                <a:schemeClr val="tx1"/>
              </a:solidFill>
              <a:ea typeface="+mn-ea"/>
              <a:cs typeface="+mn-cs"/>
            </a:endParaRPr>
          </a:p>
          <a:p>
            <a:r>
              <a:rPr lang="en-GB" b="1"/>
              <a:t>This includes the following assessment criteria:</a:t>
            </a:r>
            <a:endParaRPr lang="en-GB" sz="1200" b="0" i="0" u="none" strike="noStrike" kern="1200" baseline="0">
              <a:solidFill>
                <a:schemeClr val="tx1"/>
              </a:solidFill>
              <a:ea typeface="+mn-ea"/>
              <a:cs typeface="+mn-cs"/>
            </a:endParaRPr>
          </a:p>
          <a:p>
            <a:r>
              <a:rPr lang="en-GB" sz="1200" b="0" kern="1200">
                <a:solidFill>
                  <a:schemeClr val="tx1"/>
                </a:solidFill>
                <a:effectLst/>
                <a:ea typeface="+mn-ea"/>
                <a:cs typeface="+mn-cs"/>
              </a:rPr>
              <a:t>3.1 Identify the signs and symptoms of a:</a:t>
            </a:r>
          </a:p>
          <a:p>
            <a:pPr marL="396000" lvl="1" indent="-171450" algn="l" defTabSz="914400" rtl="0" eaLnBrk="1" latinLnBrk="0" hangingPunct="1">
              <a:buFont typeface="Arial" panose="020B0604020202020204" pitchFamily="34" charset="0"/>
              <a:buChar char="•"/>
            </a:pPr>
            <a:r>
              <a:rPr lang="en-GB" sz="1200" b="0" i="0" u="none" strike="noStrike" kern="1200" baseline="0">
                <a:solidFill>
                  <a:srgbClr val="000000"/>
                </a:solidFill>
                <a:latin typeface="Calibri" panose="020F0502020204030204" pitchFamily="34" charset="0"/>
                <a:ea typeface="+mn-ea"/>
                <a:cs typeface="+mn-cs"/>
              </a:rPr>
              <a:t>a head injury</a:t>
            </a:r>
          </a:p>
          <a:p>
            <a:pPr marL="396000" lvl="1" indent="-171450" algn="l" defTabSz="914400" rtl="0" eaLnBrk="1" latinLnBrk="0" hangingPunct="1">
              <a:buFont typeface="Arial" panose="020B0604020202020204" pitchFamily="34" charset="0"/>
              <a:buChar char="•"/>
            </a:pPr>
            <a:r>
              <a:rPr lang="en-GB" sz="1200" b="0" i="0" u="none" strike="noStrike" kern="1200" baseline="0">
                <a:solidFill>
                  <a:srgbClr val="000000"/>
                </a:solidFill>
                <a:latin typeface="Calibri" panose="020F0502020204030204" pitchFamily="34" charset="0"/>
                <a:ea typeface="+mn-ea"/>
                <a:cs typeface="+mn-cs"/>
              </a:rPr>
              <a:t>a spinal injury</a:t>
            </a:r>
          </a:p>
          <a:p>
            <a:pPr marL="396000" lvl="1" indent="-171450" algn="l" defTabSz="914400" rtl="0" eaLnBrk="1" latinLnBrk="0" hangingPunct="1">
              <a:buFont typeface="Arial" panose="020B0604020202020204" pitchFamily="34" charset="0"/>
              <a:buChar char="•"/>
            </a:pPr>
            <a:r>
              <a:rPr lang="en-GB" sz="1200" b="0" i="0" u="none" strike="noStrike" kern="1200" baseline="0">
                <a:solidFill>
                  <a:srgbClr val="000000"/>
                </a:solidFill>
                <a:latin typeface="Calibri" panose="020F0502020204030204" pitchFamily="34" charset="0"/>
                <a:ea typeface="+mn-ea"/>
                <a:cs typeface="+mn-cs"/>
              </a:rPr>
              <a:t>a chest injury</a:t>
            </a:r>
          </a:p>
          <a:p>
            <a:pPr marL="396000" lvl="1" indent="-171450" algn="l" defTabSz="914400" rtl="0" eaLnBrk="1" latinLnBrk="0" hangingPunct="1">
              <a:buFont typeface="Arial" panose="020B0604020202020204" pitchFamily="34" charset="0"/>
              <a:buChar char="•"/>
            </a:pPr>
            <a:r>
              <a:rPr lang="en-GB" sz="1200" b="0" i="0" u="none" strike="noStrike" kern="1200" baseline="0">
                <a:solidFill>
                  <a:srgbClr val="000000"/>
                </a:solidFill>
                <a:latin typeface="Calibri" panose="020F0502020204030204" pitchFamily="34" charset="0"/>
                <a:ea typeface="+mn-ea"/>
                <a:cs typeface="+mn-cs"/>
              </a:rPr>
              <a:t>an abdominal injury</a:t>
            </a:r>
          </a:p>
          <a:p>
            <a:pPr marL="396000" lvl="1" indent="-171450" algn="l" defTabSz="914400" rtl="0" eaLnBrk="1" latinLnBrk="0" hangingPunct="1">
              <a:buFont typeface="Arial" panose="020B0604020202020204" pitchFamily="34" charset="0"/>
              <a:buChar char="•"/>
            </a:pPr>
            <a:r>
              <a:rPr lang="en-GB" sz="1200" b="0" i="0" u="none" strike="noStrike" kern="1200" baseline="0">
                <a:solidFill>
                  <a:srgbClr val="000000"/>
                </a:solidFill>
                <a:latin typeface="Calibri" panose="020F0502020204030204" pitchFamily="34" charset="0"/>
                <a:ea typeface="+mn-ea"/>
                <a:cs typeface="+mn-cs"/>
              </a:rPr>
              <a:t>a pelvic injury</a:t>
            </a:r>
          </a:p>
          <a:p>
            <a:r>
              <a:rPr lang="en-GB" sz="1200" b="0" kern="1200">
                <a:solidFill>
                  <a:schemeClr val="tx1"/>
                </a:solidFill>
                <a:effectLst/>
                <a:ea typeface="+mn-ea"/>
                <a:cs typeface="+mn-cs"/>
              </a:rPr>
              <a:t>3.2 Demonstrate how to administer first aid for a responsive casualty with a suspected:</a:t>
            </a:r>
          </a:p>
          <a:p>
            <a:pPr marL="396000" indent="-171450">
              <a:buFont typeface="Arial" panose="020B0604020202020204" pitchFamily="34" charset="0"/>
              <a:buChar char="•"/>
            </a:pPr>
            <a:r>
              <a:rPr lang="en-GB" sz="1200" b="0" kern="1200">
                <a:solidFill>
                  <a:schemeClr val="tx1"/>
                </a:solidFill>
                <a:effectLst/>
                <a:ea typeface="+mn-ea"/>
                <a:cs typeface="+mn-cs"/>
              </a:rPr>
              <a:t>a head injury</a:t>
            </a:r>
          </a:p>
          <a:p>
            <a:pPr marL="396000" indent="-171450">
              <a:buFont typeface="Arial" panose="020B0604020202020204" pitchFamily="34" charset="0"/>
              <a:buChar char="•"/>
            </a:pPr>
            <a:r>
              <a:rPr lang="en-GB" sz="1200" b="0" kern="1200">
                <a:solidFill>
                  <a:schemeClr val="tx1"/>
                </a:solidFill>
                <a:effectLst/>
                <a:ea typeface="+mn-ea"/>
                <a:cs typeface="+mn-cs"/>
              </a:rPr>
              <a:t>a spinal injury</a:t>
            </a:r>
          </a:p>
          <a:p>
            <a:pPr marL="396000" indent="-171450">
              <a:buFont typeface="Arial" panose="020B0604020202020204" pitchFamily="34" charset="0"/>
              <a:buChar char="•"/>
            </a:pPr>
            <a:r>
              <a:rPr lang="en-GB" sz="1200" b="0" kern="1200">
                <a:solidFill>
                  <a:schemeClr val="tx1"/>
                </a:solidFill>
                <a:effectLst/>
                <a:ea typeface="+mn-ea"/>
                <a:cs typeface="+mn-cs"/>
              </a:rPr>
              <a:t>a chest injury</a:t>
            </a:r>
          </a:p>
          <a:p>
            <a:pPr marL="396000" indent="-171450">
              <a:buFont typeface="Arial" panose="020B0604020202020204" pitchFamily="34" charset="0"/>
              <a:buChar char="•"/>
            </a:pPr>
            <a:r>
              <a:rPr lang="en-GB" sz="1200" b="0" kern="1200">
                <a:solidFill>
                  <a:schemeClr val="tx1"/>
                </a:solidFill>
                <a:effectLst/>
                <a:ea typeface="+mn-ea"/>
                <a:cs typeface="+mn-cs"/>
              </a:rPr>
              <a:t>an abdominal injury</a:t>
            </a:r>
          </a:p>
          <a:p>
            <a:pPr marL="396000" indent="-171450">
              <a:buFont typeface="Arial" panose="020B0604020202020204" pitchFamily="34" charset="0"/>
              <a:buChar char="•"/>
            </a:pPr>
            <a:r>
              <a:rPr lang="en-GB" sz="1200" b="0" kern="1200">
                <a:solidFill>
                  <a:schemeClr val="tx1"/>
                </a:solidFill>
                <a:effectLst/>
                <a:ea typeface="+mn-ea"/>
                <a:cs typeface="+mn-cs"/>
              </a:rPr>
              <a:t>a pelvic injury</a:t>
            </a:r>
          </a:p>
          <a:p>
            <a:pPr marL="0" indent="0">
              <a:buFont typeface="Arial" panose="020B0604020202020204" pitchFamily="34" charset="0"/>
              <a:buNone/>
            </a:pPr>
            <a:r>
              <a:rPr lang="en-GB" sz="1200" b="0" kern="1200">
                <a:solidFill>
                  <a:schemeClr val="tx1"/>
                </a:solidFill>
                <a:effectLst/>
                <a:ea typeface="+mn-ea"/>
                <a:cs typeface="+mn-cs"/>
              </a:rPr>
              <a:t>3.3 Demonstrate how to administer first aid for an unresponsive casualty with a suspected:</a:t>
            </a:r>
          </a:p>
          <a:p>
            <a:pPr marL="396000" indent="-171450">
              <a:buFont typeface="Arial" panose="020B0604020202020204" pitchFamily="34" charset="0"/>
              <a:buChar char="•"/>
            </a:pPr>
            <a:r>
              <a:rPr lang="en-GB" sz="1200" b="0" kern="1200">
                <a:solidFill>
                  <a:schemeClr val="tx1"/>
                </a:solidFill>
                <a:effectLst/>
                <a:ea typeface="+mn-ea"/>
                <a:cs typeface="+mn-cs"/>
              </a:rPr>
              <a:t>a head injury</a:t>
            </a:r>
          </a:p>
          <a:p>
            <a:pPr marL="396000" indent="-171450">
              <a:buFont typeface="Arial" panose="020B0604020202020204" pitchFamily="34" charset="0"/>
              <a:buChar char="•"/>
            </a:pPr>
            <a:r>
              <a:rPr lang="en-GB" sz="1200" b="0" kern="1200">
                <a:solidFill>
                  <a:schemeClr val="tx1"/>
                </a:solidFill>
                <a:effectLst/>
                <a:ea typeface="+mn-ea"/>
                <a:cs typeface="+mn-cs"/>
              </a:rPr>
              <a:t>a spinal injury</a:t>
            </a:r>
          </a:p>
          <a:p>
            <a:pPr marL="396000" indent="-171450">
              <a:buFont typeface="Arial" panose="020B0604020202020204" pitchFamily="34" charset="0"/>
              <a:buChar char="•"/>
            </a:pPr>
            <a:r>
              <a:rPr lang="en-GB" sz="1200" b="0" kern="1200">
                <a:solidFill>
                  <a:schemeClr val="tx1"/>
                </a:solidFill>
                <a:effectLst/>
                <a:ea typeface="+mn-ea"/>
                <a:cs typeface="+mn-cs"/>
              </a:rPr>
              <a:t>a chest injury</a:t>
            </a:r>
          </a:p>
          <a:p>
            <a:pPr marL="396000" indent="-171450">
              <a:buFont typeface="Arial" panose="020B0604020202020204" pitchFamily="34" charset="0"/>
              <a:buChar char="•"/>
            </a:pPr>
            <a:r>
              <a:rPr lang="en-GB" sz="1200" b="0" kern="1200">
                <a:solidFill>
                  <a:schemeClr val="tx1"/>
                </a:solidFill>
                <a:effectLst/>
                <a:ea typeface="+mn-ea"/>
                <a:cs typeface="+mn-cs"/>
              </a:rPr>
              <a:t>an abdominal injury</a:t>
            </a:r>
          </a:p>
          <a:p>
            <a:pPr marL="396000" indent="-171450">
              <a:buFont typeface="Arial" panose="020B0604020202020204" pitchFamily="34" charset="0"/>
              <a:buChar char="•"/>
            </a:pPr>
            <a:r>
              <a:rPr lang="en-GB" sz="1200" b="0" kern="1200">
                <a:solidFill>
                  <a:schemeClr val="tx1"/>
                </a:solidFill>
                <a:effectLst/>
                <a:ea typeface="+mn-ea"/>
                <a:cs typeface="+mn-cs"/>
              </a:rPr>
              <a:t>a pelvic injury</a:t>
            </a:r>
          </a:p>
          <a:p>
            <a:pPr marL="0" indent="0">
              <a:buFont typeface="Arial" panose="020B0604020202020204" pitchFamily="34" charset="0"/>
              <a:buNone/>
            </a:pPr>
            <a:endParaRPr lang="en-GB" sz="1200" b="0" kern="1200">
              <a:solidFill>
                <a:schemeClr val="tx1"/>
              </a:solidFill>
              <a:effectLst/>
              <a:ea typeface="+mn-ea"/>
              <a:cs typeface="+mn-cs"/>
            </a:endParaRPr>
          </a:p>
          <a:p>
            <a:r>
              <a:rPr lang="en-GB" sz="1200" b="1" kern="1200">
                <a:solidFill>
                  <a:schemeClr val="tx1"/>
                </a:solidFill>
                <a:effectLst/>
                <a:ea typeface="+mn-ea"/>
                <a:cs typeface="+mn-cs"/>
              </a:rPr>
              <a:t>Activities in this module include:</a:t>
            </a:r>
            <a:endParaRPr lang="en-GB" sz="1200" kern="1200">
              <a:solidFill>
                <a:schemeClr val="tx1"/>
              </a:solidFill>
              <a:effectLst/>
              <a:ea typeface="+mn-ea"/>
              <a:cs typeface="+mn-cs"/>
            </a:endParaRP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head injury?</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spinal injury and how are they caused?</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chest injury?</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abdominal trauma?</a:t>
            </a:r>
          </a:p>
          <a:p>
            <a:r>
              <a:rPr lang="en-GB" sz="1200" kern="1200">
                <a:solidFill>
                  <a:schemeClr val="tx1"/>
                </a:solidFill>
                <a:effectLst/>
                <a:ea typeface="+mn-ea"/>
                <a:cs typeface="+mn-cs"/>
              </a:rPr>
              <a:t>CE: Three multiple-choice questions (MCQs) (formative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a:extLst>
              <a:ext uri="{FF2B5EF4-FFF2-40B4-BE49-F238E27FC236}">
                <a16:creationId xmlns:a16="http://schemas.microsoft.com/office/drawing/2014/main" id="{48A364D4-4841-41B7-9AD0-E78386124F87}"/>
              </a:ext>
            </a:extLst>
          </p:cNvPr>
          <p:cNvSpPr>
            <a:spLocks noGrp="1" noRot="1" noChangeAspect="1" noTextEdit="1"/>
          </p:cNvSpPr>
          <p:nvPr>
            <p:ph type="sldImg"/>
          </p:nvPr>
        </p:nvSpPr>
        <p:spPr>
          <a:ln/>
        </p:spPr>
      </p:sp>
      <p:sp>
        <p:nvSpPr>
          <p:cNvPr id="439299" name="Notes Placeholder 2">
            <a:extLst>
              <a:ext uri="{FF2B5EF4-FFF2-40B4-BE49-F238E27FC236}">
                <a16:creationId xmlns:a16="http://schemas.microsoft.com/office/drawing/2014/main" id="{D9D2894F-3F0A-4327-9359-D1CA32F920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 head injury?</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a:extLst>
              <a:ext uri="{FF2B5EF4-FFF2-40B4-BE49-F238E27FC236}">
                <a16:creationId xmlns:a16="http://schemas.microsoft.com/office/drawing/2014/main" id="{BEEADCA7-8DBC-4113-B02B-98D800E0BE62}"/>
              </a:ext>
            </a:extLst>
          </p:cNvPr>
          <p:cNvSpPr>
            <a:spLocks noGrp="1" noRot="1" noChangeAspect="1" noTextEdit="1"/>
          </p:cNvSpPr>
          <p:nvPr>
            <p:ph type="sldImg"/>
          </p:nvPr>
        </p:nvSpPr>
        <p:spPr>
          <a:ln/>
        </p:spPr>
      </p:sp>
      <p:sp>
        <p:nvSpPr>
          <p:cNvPr id="440323" name="Notes Placeholder 2">
            <a:extLst>
              <a:ext uri="{FF2B5EF4-FFF2-40B4-BE49-F238E27FC236}">
                <a16:creationId xmlns:a16="http://schemas.microsoft.com/office/drawing/2014/main" id="{4BB29EF2-EE5D-4C6A-A545-8EC6979F49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a:extLst>
              <a:ext uri="{FF2B5EF4-FFF2-40B4-BE49-F238E27FC236}">
                <a16:creationId xmlns:a16="http://schemas.microsoft.com/office/drawing/2014/main" id="{36EDECE5-06E0-4B4E-9410-253D52635E17}"/>
              </a:ext>
            </a:extLst>
          </p:cNvPr>
          <p:cNvSpPr>
            <a:spLocks noGrp="1" noRot="1" noChangeAspect="1" noTextEdit="1"/>
          </p:cNvSpPr>
          <p:nvPr>
            <p:ph type="sldImg"/>
          </p:nvPr>
        </p:nvSpPr>
        <p:spPr>
          <a:ln/>
        </p:spPr>
      </p:sp>
      <p:sp>
        <p:nvSpPr>
          <p:cNvPr id="441347" name="Notes Placeholder 2">
            <a:extLst>
              <a:ext uri="{FF2B5EF4-FFF2-40B4-BE49-F238E27FC236}">
                <a16:creationId xmlns:a16="http://schemas.microsoft.com/office/drawing/2014/main" id="{130AEA43-5826-4242-9C2D-EBC1AB763D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a:extLst>
              <a:ext uri="{FF2B5EF4-FFF2-40B4-BE49-F238E27FC236}">
                <a16:creationId xmlns:a16="http://schemas.microsoft.com/office/drawing/2014/main" id="{AEAF05BF-ABE6-4200-961A-05BFB57F1BF6}"/>
              </a:ext>
            </a:extLst>
          </p:cNvPr>
          <p:cNvSpPr>
            <a:spLocks noGrp="1" noRot="1" noChangeAspect="1" noTextEdit="1"/>
          </p:cNvSpPr>
          <p:nvPr>
            <p:ph type="sldImg"/>
          </p:nvPr>
        </p:nvSpPr>
        <p:spPr>
          <a:ln/>
        </p:spPr>
      </p:sp>
      <p:sp>
        <p:nvSpPr>
          <p:cNvPr id="442371" name="Notes Placeholder 2">
            <a:extLst>
              <a:ext uri="{FF2B5EF4-FFF2-40B4-BE49-F238E27FC236}">
                <a16:creationId xmlns:a16="http://schemas.microsoft.com/office/drawing/2014/main" id="{2C6E90C7-8761-438F-8FAA-87E695BDE5A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a:extLst>
              <a:ext uri="{FF2B5EF4-FFF2-40B4-BE49-F238E27FC236}">
                <a16:creationId xmlns:a16="http://schemas.microsoft.com/office/drawing/2014/main" id="{56C41B7B-4DC7-4FD7-BF1D-49E61C4B1135}"/>
              </a:ext>
            </a:extLst>
          </p:cNvPr>
          <p:cNvSpPr>
            <a:spLocks noGrp="1" noRot="1" noChangeAspect="1" noTextEdit="1"/>
          </p:cNvSpPr>
          <p:nvPr>
            <p:ph type="sldImg"/>
          </p:nvPr>
        </p:nvSpPr>
        <p:spPr>
          <a:ln/>
        </p:spPr>
      </p:sp>
      <p:sp>
        <p:nvSpPr>
          <p:cNvPr id="443395" name="Notes Placeholder 2">
            <a:extLst>
              <a:ext uri="{FF2B5EF4-FFF2-40B4-BE49-F238E27FC236}">
                <a16:creationId xmlns:a16="http://schemas.microsoft.com/office/drawing/2014/main" id="{F7EE6456-062B-4817-AE48-0ACC8E9648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07262-DC6C-5591-B623-CD5CE757F58B}"/>
            </a:ext>
          </a:extLst>
        </p:cNvPr>
        <p:cNvGrpSpPr/>
        <p:nvPr/>
      </p:nvGrpSpPr>
      <p:grpSpPr>
        <a:xfrm>
          <a:off x="0" y="0"/>
          <a:ext cx="0" cy="0"/>
          <a:chOff x="0" y="0"/>
          <a:chExt cx="0" cy="0"/>
        </a:xfrm>
      </p:grpSpPr>
      <p:sp>
        <p:nvSpPr>
          <p:cNvPr id="443394" name="Slide Image Placeholder 1">
            <a:extLst>
              <a:ext uri="{FF2B5EF4-FFF2-40B4-BE49-F238E27FC236}">
                <a16:creationId xmlns:a16="http://schemas.microsoft.com/office/drawing/2014/main" id="{595E2D79-2F83-1D92-8DAC-0785858514A6}"/>
              </a:ext>
            </a:extLst>
          </p:cNvPr>
          <p:cNvSpPr>
            <a:spLocks noGrp="1" noRot="1" noChangeAspect="1" noTextEdit="1"/>
          </p:cNvSpPr>
          <p:nvPr>
            <p:ph type="sldImg"/>
          </p:nvPr>
        </p:nvSpPr>
        <p:spPr>
          <a:ln/>
        </p:spPr>
      </p:sp>
      <p:sp>
        <p:nvSpPr>
          <p:cNvPr id="443395" name="Notes Placeholder 2">
            <a:extLst>
              <a:ext uri="{FF2B5EF4-FFF2-40B4-BE49-F238E27FC236}">
                <a16:creationId xmlns:a16="http://schemas.microsoft.com/office/drawing/2014/main" id="{8279B0B9-414D-FD87-1E66-D7FE3C7DB43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27525805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a:extLst>
              <a:ext uri="{FF2B5EF4-FFF2-40B4-BE49-F238E27FC236}">
                <a16:creationId xmlns:a16="http://schemas.microsoft.com/office/drawing/2014/main" id="{F2F5E513-DD50-499F-AFCB-3D21DCB651AF}"/>
              </a:ext>
            </a:extLst>
          </p:cNvPr>
          <p:cNvSpPr>
            <a:spLocks noGrp="1" noRot="1" noChangeAspect="1" noTextEdit="1"/>
          </p:cNvSpPr>
          <p:nvPr>
            <p:ph type="sldImg"/>
          </p:nvPr>
        </p:nvSpPr>
        <p:spPr>
          <a:ln/>
        </p:spPr>
      </p:sp>
      <p:sp>
        <p:nvSpPr>
          <p:cNvPr id="444419" name="Notes Placeholder 2">
            <a:extLst>
              <a:ext uri="{FF2B5EF4-FFF2-40B4-BE49-F238E27FC236}">
                <a16:creationId xmlns:a16="http://schemas.microsoft.com/office/drawing/2014/main" id="{FF081308-ADE8-48AA-88D4-FC9BADC5A3C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 spinal injury and how are they caused?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4B86D-0533-AE0B-55CA-6C7649BD45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E543E-ECE0-849D-1DFF-C4E46D26FC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6C433-00E5-7A68-4ECF-3FD702D1F7C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108A76F-2AE3-AEA1-5186-CEDB9898BD78}"/>
              </a:ext>
            </a:extLst>
          </p:cNvPr>
          <p:cNvSpPr>
            <a:spLocks noGrp="1"/>
          </p:cNvSpPr>
          <p:nvPr>
            <p:ph type="sldNum" sz="quarter" idx="5"/>
          </p:nvPr>
        </p:nvSpPr>
        <p:spPr/>
        <p:txBody>
          <a:bodyPr/>
          <a:lstStyle/>
          <a:p>
            <a:fld id="{B3D3CEF0-94EB-44EA-9D84-1134773FA61A}" type="slidenum">
              <a:rPr lang="en-GB" smtClean="0"/>
              <a:t>21</a:t>
            </a:fld>
            <a:endParaRPr lang="en-GB"/>
          </a:p>
        </p:txBody>
      </p:sp>
    </p:spTree>
    <p:extLst>
      <p:ext uri="{BB962C8B-B14F-4D97-AF65-F5344CB8AC3E}">
        <p14:creationId xmlns:p14="http://schemas.microsoft.com/office/powerpoint/2010/main" val="1773687512"/>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a:extLst>
              <a:ext uri="{FF2B5EF4-FFF2-40B4-BE49-F238E27FC236}">
                <a16:creationId xmlns:a16="http://schemas.microsoft.com/office/drawing/2014/main" id="{4EE1678B-6DB6-4C97-9B3A-85EA8E286AC1}"/>
              </a:ext>
            </a:extLst>
          </p:cNvPr>
          <p:cNvSpPr>
            <a:spLocks noGrp="1" noRot="1" noChangeAspect="1" noTextEdit="1"/>
          </p:cNvSpPr>
          <p:nvPr>
            <p:ph type="sldImg"/>
          </p:nvPr>
        </p:nvSpPr>
        <p:spPr>
          <a:ln/>
        </p:spPr>
      </p:sp>
      <p:sp>
        <p:nvSpPr>
          <p:cNvPr id="445443" name="Notes Placeholder 2">
            <a:extLst>
              <a:ext uri="{FF2B5EF4-FFF2-40B4-BE49-F238E27FC236}">
                <a16:creationId xmlns:a16="http://schemas.microsoft.com/office/drawing/2014/main" id="{45EA0B3A-031A-4629-B3DF-A8C04E3241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2">
            <a:extLst>
              <a:ext uri="{FF2B5EF4-FFF2-40B4-BE49-F238E27FC236}">
                <a16:creationId xmlns:a16="http://schemas.microsoft.com/office/drawing/2014/main" id="{2ECB9AFC-F93F-44E6-B2D7-4F5BAA562A32}"/>
              </a:ext>
            </a:extLst>
          </p:cNvPr>
          <p:cNvSpPr>
            <a:spLocks noGrp="1" noRot="1" noChangeAspect="1" noChangeArrowheads="1" noTextEdit="1"/>
          </p:cNvSpPr>
          <p:nvPr>
            <p:ph type="sldImg"/>
          </p:nvPr>
        </p:nvSpPr>
        <p:spPr>
          <a:xfrm>
            <a:off x="482600" y="228600"/>
            <a:ext cx="6096000" cy="3429000"/>
          </a:xfrm>
          <a:ln/>
        </p:spPr>
      </p:sp>
      <p:sp>
        <p:nvSpPr>
          <p:cNvPr id="446467" name="Rectangle 3">
            <a:extLst>
              <a:ext uri="{FF2B5EF4-FFF2-40B4-BE49-F238E27FC236}">
                <a16:creationId xmlns:a16="http://schemas.microsoft.com/office/drawing/2014/main" id="{8D556934-FF12-49B7-A92A-3F4AC0C0EE12}"/>
              </a:ext>
            </a:extLst>
          </p:cNvPr>
          <p:cNvSpPr>
            <a:spLocks noGrp="1" noChangeArrowheads="1"/>
          </p:cNvSpPr>
          <p:nvPr>
            <p:ph type="body" idx="1"/>
          </p:nvPr>
        </p:nvSpPr>
        <p:spPr>
          <a:xfrm>
            <a:off x="193675" y="4010025"/>
            <a:ext cx="6721475" cy="558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a:latin typeface="Arial" panose="020B0604020202020204" pitchFamily="34" charset="0"/>
              </a:rPr>
              <a:t>Movement of a casualty with spinal injuries is a last resort. Leave them </a:t>
            </a:r>
            <a:r>
              <a:rPr lang="en-US" altLang="en-US" b="0" err="1">
                <a:latin typeface="Arial" panose="020B0604020202020204" pitchFamily="34" charset="0"/>
              </a:rPr>
              <a:t>stabilised</a:t>
            </a:r>
            <a:r>
              <a:rPr lang="en-US" altLang="en-US" b="0">
                <a:latin typeface="Arial" panose="020B0604020202020204" pitchFamily="34" charset="0"/>
              </a:rPr>
              <a:t> in the position found unless:</a:t>
            </a:r>
          </a:p>
          <a:p>
            <a:pPr marL="82550" lvl="0" indent="-184150">
              <a:buFont typeface="Arial" panose="020B0604020202020204" pitchFamily="34" charset="0"/>
              <a:buChar char="•"/>
            </a:pPr>
            <a:r>
              <a:rPr lang="en-US" altLang="en-US">
                <a:latin typeface="Arial" panose="020B0604020202020204" pitchFamily="34" charset="0"/>
              </a:rPr>
              <a:t>you are on your own and have to leave the casualty to call an ambulance</a:t>
            </a:r>
          </a:p>
          <a:p>
            <a:pPr marL="82550" lvl="0" indent="-184150">
              <a:buFont typeface="Arial" panose="020B0604020202020204" pitchFamily="34" charset="0"/>
              <a:buChar char="•"/>
            </a:pPr>
            <a:r>
              <a:rPr lang="en-US" altLang="en-US">
                <a:latin typeface="Arial" panose="020B0604020202020204" pitchFamily="34" charset="0"/>
              </a:rPr>
              <a:t>the casualty</a:t>
            </a:r>
            <a:r>
              <a:rPr lang="en-GB" altLang="en-US">
                <a:latin typeface="Arial" panose="020B0604020202020204" pitchFamily="34" charset="0"/>
              </a:rPr>
              <a:t>’</a:t>
            </a:r>
            <a:r>
              <a:rPr lang="en-US" altLang="ja-JP">
                <a:latin typeface="Arial" panose="020B0604020202020204" pitchFamily="34" charset="0"/>
              </a:rPr>
              <a:t>s airway is obstructed or they are vomiting</a:t>
            </a:r>
          </a:p>
          <a:p>
            <a:pPr marL="82550" lvl="0" indent="-184150">
              <a:buFont typeface="Arial" panose="020B0604020202020204" pitchFamily="34" charset="0"/>
              <a:buChar char="•"/>
            </a:pPr>
            <a:r>
              <a:rPr lang="en-US" altLang="en-US">
                <a:latin typeface="Arial" panose="020B0604020202020204" pitchFamily="34" charset="0"/>
              </a:rPr>
              <a:t>to maintain the airway and breathing</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6A22B-C94C-0042-294D-DD48A7EBAB96}"/>
            </a:ext>
          </a:extLst>
        </p:cNvPr>
        <p:cNvGrpSpPr/>
        <p:nvPr/>
      </p:nvGrpSpPr>
      <p:grpSpPr>
        <a:xfrm>
          <a:off x="0" y="0"/>
          <a:ext cx="0" cy="0"/>
          <a:chOff x="0" y="0"/>
          <a:chExt cx="0" cy="0"/>
        </a:xfrm>
      </p:grpSpPr>
      <p:sp>
        <p:nvSpPr>
          <p:cNvPr id="446466" name="Rectangle 2">
            <a:extLst>
              <a:ext uri="{FF2B5EF4-FFF2-40B4-BE49-F238E27FC236}">
                <a16:creationId xmlns:a16="http://schemas.microsoft.com/office/drawing/2014/main" id="{7FA24F97-530A-E106-87AA-E13517E94283}"/>
              </a:ext>
            </a:extLst>
          </p:cNvPr>
          <p:cNvSpPr>
            <a:spLocks noGrp="1" noRot="1" noChangeAspect="1" noChangeArrowheads="1" noTextEdit="1"/>
          </p:cNvSpPr>
          <p:nvPr>
            <p:ph type="sldImg"/>
          </p:nvPr>
        </p:nvSpPr>
        <p:spPr>
          <a:xfrm>
            <a:off x="482600" y="228600"/>
            <a:ext cx="6096000" cy="3429000"/>
          </a:xfrm>
          <a:ln/>
        </p:spPr>
      </p:sp>
      <p:sp>
        <p:nvSpPr>
          <p:cNvPr id="446467" name="Rectangle 3">
            <a:extLst>
              <a:ext uri="{FF2B5EF4-FFF2-40B4-BE49-F238E27FC236}">
                <a16:creationId xmlns:a16="http://schemas.microsoft.com/office/drawing/2014/main" id="{CD1642D9-9B9E-A351-8591-B4F217BF83F3}"/>
              </a:ext>
            </a:extLst>
          </p:cNvPr>
          <p:cNvSpPr>
            <a:spLocks noGrp="1" noChangeArrowheads="1"/>
          </p:cNvSpPr>
          <p:nvPr>
            <p:ph type="body" idx="1"/>
          </p:nvPr>
        </p:nvSpPr>
        <p:spPr>
          <a:xfrm>
            <a:off x="193675" y="4010025"/>
            <a:ext cx="6721475" cy="5588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0">
                <a:latin typeface="Arial" panose="020B0604020202020204" pitchFamily="34" charset="0"/>
              </a:rPr>
              <a:t>Movement of a casualty with spinal injuries is a last resort. Leave them </a:t>
            </a:r>
            <a:r>
              <a:rPr lang="en-US" altLang="en-US" b="0" err="1">
                <a:latin typeface="Arial" panose="020B0604020202020204" pitchFamily="34" charset="0"/>
              </a:rPr>
              <a:t>stabilised</a:t>
            </a:r>
            <a:r>
              <a:rPr lang="en-US" altLang="en-US" b="0">
                <a:latin typeface="Arial" panose="020B0604020202020204" pitchFamily="34" charset="0"/>
              </a:rPr>
              <a:t> in the position found unless:</a:t>
            </a:r>
          </a:p>
          <a:p>
            <a:pPr marL="82550" lvl="0" indent="-184150">
              <a:buFont typeface="Arial" panose="020B0604020202020204" pitchFamily="34" charset="0"/>
              <a:buChar char="•"/>
            </a:pPr>
            <a:r>
              <a:rPr lang="en-US" altLang="en-US">
                <a:latin typeface="Arial" panose="020B0604020202020204" pitchFamily="34" charset="0"/>
              </a:rPr>
              <a:t>you are on your own and have to leave the casualty to call an ambulance</a:t>
            </a:r>
          </a:p>
          <a:p>
            <a:pPr marL="82550" lvl="0" indent="-184150">
              <a:buFont typeface="Arial" panose="020B0604020202020204" pitchFamily="34" charset="0"/>
              <a:buChar char="•"/>
            </a:pPr>
            <a:r>
              <a:rPr lang="en-US" altLang="en-US">
                <a:latin typeface="Arial" panose="020B0604020202020204" pitchFamily="34" charset="0"/>
              </a:rPr>
              <a:t>the casualty</a:t>
            </a:r>
            <a:r>
              <a:rPr lang="en-GB" altLang="en-US">
                <a:latin typeface="Arial" panose="020B0604020202020204" pitchFamily="34" charset="0"/>
              </a:rPr>
              <a:t>’</a:t>
            </a:r>
            <a:r>
              <a:rPr lang="en-US" altLang="ja-JP">
                <a:latin typeface="Arial" panose="020B0604020202020204" pitchFamily="34" charset="0"/>
              </a:rPr>
              <a:t>s airway is obstructed or they are vomiting</a:t>
            </a:r>
          </a:p>
          <a:p>
            <a:pPr marL="82550" lvl="0" indent="-184150">
              <a:buFont typeface="Arial" panose="020B0604020202020204" pitchFamily="34" charset="0"/>
              <a:buChar char="•"/>
            </a:pPr>
            <a:r>
              <a:rPr lang="en-US" altLang="en-US">
                <a:latin typeface="Arial" panose="020B0604020202020204" pitchFamily="34" charset="0"/>
              </a:rPr>
              <a:t>to maintain the airway and breathing</a:t>
            </a:r>
          </a:p>
          <a:p>
            <a:endParaRPr lang="en-US" altLang="en-US">
              <a:latin typeface="Arial" panose="020B0604020202020204" pitchFamily="34" charset="0"/>
            </a:endParaRPr>
          </a:p>
          <a:p>
            <a:pPr>
              <a:buFontTx/>
              <a:buNone/>
            </a:pPr>
            <a:endParaRPr lang="en-GB" altLang="en-US">
              <a:latin typeface="Arial" panose="020B0604020202020204" pitchFamily="34" charset="0"/>
            </a:endParaRPr>
          </a:p>
        </p:txBody>
      </p:sp>
    </p:spTree>
    <p:extLst>
      <p:ext uri="{BB962C8B-B14F-4D97-AF65-F5344CB8AC3E}">
        <p14:creationId xmlns:p14="http://schemas.microsoft.com/office/powerpoint/2010/main" val="1430245526"/>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2">
            <a:extLst>
              <a:ext uri="{FF2B5EF4-FFF2-40B4-BE49-F238E27FC236}">
                <a16:creationId xmlns:a16="http://schemas.microsoft.com/office/drawing/2014/main" id="{49FDFBC1-789A-4CF1-847B-07C4364BA067}"/>
              </a:ext>
            </a:extLst>
          </p:cNvPr>
          <p:cNvSpPr>
            <a:spLocks noGrp="1" noRot="1" noChangeAspect="1" noChangeArrowheads="1" noTextEdit="1"/>
          </p:cNvSpPr>
          <p:nvPr>
            <p:ph type="sldImg"/>
          </p:nvPr>
        </p:nvSpPr>
        <p:spPr>
          <a:xfrm>
            <a:off x="411163" y="228600"/>
            <a:ext cx="6111875" cy="3438525"/>
          </a:xfrm>
          <a:ln/>
        </p:spPr>
      </p:sp>
      <p:sp>
        <p:nvSpPr>
          <p:cNvPr id="447491" name="Rectangle 3">
            <a:extLst>
              <a:ext uri="{FF2B5EF4-FFF2-40B4-BE49-F238E27FC236}">
                <a16:creationId xmlns:a16="http://schemas.microsoft.com/office/drawing/2014/main" id="{2B902C7A-A563-4974-A7E5-372DC45FBE67}"/>
              </a:ext>
            </a:extLst>
          </p:cNvPr>
          <p:cNvSpPr>
            <a:spLocks noGrp="1" noChangeArrowheads="1"/>
          </p:cNvSpPr>
          <p:nvPr>
            <p:ph type="body" idx="1"/>
          </p:nvPr>
        </p:nvSpPr>
        <p:spPr>
          <a:xfrm>
            <a:off x="193675" y="2927350"/>
            <a:ext cx="6721475" cy="6670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rPr>
              <a:t>Only consider the log roll technique by using multiple people if movement is unavoidable.</a:t>
            </a:r>
          </a:p>
          <a:p>
            <a:pPr>
              <a:buFontTx/>
              <a:buNone/>
            </a:pPr>
            <a:endParaRPr lang="en-GB" altLang="en-US">
              <a:latin typeface="Arial" panose="020B0604020202020204" pitchFamily="34"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Slide Image Placeholder 1">
            <a:extLst>
              <a:ext uri="{FF2B5EF4-FFF2-40B4-BE49-F238E27FC236}">
                <a16:creationId xmlns:a16="http://schemas.microsoft.com/office/drawing/2014/main" id="{8B633C77-C115-4E12-AD66-0CC606E8E3E0}"/>
              </a:ext>
            </a:extLst>
          </p:cNvPr>
          <p:cNvSpPr>
            <a:spLocks noGrp="1" noRot="1" noChangeAspect="1" noTextEdit="1"/>
          </p:cNvSpPr>
          <p:nvPr>
            <p:ph type="sldImg"/>
          </p:nvPr>
        </p:nvSpPr>
        <p:spPr>
          <a:ln/>
        </p:spPr>
      </p:sp>
      <p:sp>
        <p:nvSpPr>
          <p:cNvPr id="458755" name="Notes Placeholder 2">
            <a:extLst>
              <a:ext uri="{FF2B5EF4-FFF2-40B4-BE49-F238E27FC236}">
                <a16:creationId xmlns:a16="http://schemas.microsoft.com/office/drawing/2014/main" id="{DE56BD38-20F6-493C-BD3B-C8D7E542AC0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 chest injury?</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a:extLst>
              <a:ext uri="{FF2B5EF4-FFF2-40B4-BE49-F238E27FC236}">
                <a16:creationId xmlns:a16="http://schemas.microsoft.com/office/drawing/2014/main" id="{B55DF3A1-DC51-483E-B66F-73680FA9EBB3}"/>
              </a:ext>
            </a:extLst>
          </p:cNvPr>
          <p:cNvSpPr>
            <a:spLocks noGrp="1" noRot="1" noChangeAspect="1" noTextEdit="1"/>
          </p:cNvSpPr>
          <p:nvPr>
            <p:ph type="sldImg"/>
          </p:nvPr>
        </p:nvSpPr>
        <p:spPr>
          <a:ln/>
        </p:spPr>
      </p:sp>
      <p:sp>
        <p:nvSpPr>
          <p:cNvPr id="459779" name="Notes Placeholder 2">
            <a:extLst>
              <a:ext uri="{FF2B5EF4-FFF2-40B4-BE49-F238E27FC236}">
                <a16:creationId xmlns:a16="http://schemas.microsoft.com/office/drawing/2014/main" id="{E839FE47-5A7C-4CB1-8EA9-29C14A585A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02D8F-E5AF-B6CD-6DCB-3EEC2193B7CD}"/>
            </a:ext>
          </a:extLst>
        </p:cNvPr>
        <p:cNvGrpSpPr/>
        <p:nvPr/>
      </p:nvGrpSpPr>
      <p:grpSpPr>
        <a:xfrm>
          <a:off x="0" y="0"/>
          <a:ext cx="0" cy="0"/>
          <a:chOff x="0" y="0"/>
          <a:chExt cx="0" cy="0"/>
        </a:xfrm>
      </p:grpSpPr>
      <p:sp>
        <p:nvSpPr>
          <p:cNvPr id="459778" name="Slide Image Placeholder 1">
            <a:extLst>
              <a:ext uri="{FF2B5EF4-FFF2-40B4-BE49-F238E27FC236}">
                <a16:creationId xmlns:a16="http://schemas.microsoft.com/office/drawing/2014/main" id="{D8D7F6A4-E33C-4BF7-C8EA-928055845DE6}"/>
              </a:ext>
            </a:extLst>
          </p:cNvPr>
          <p:cNvSpPr>
            <a:spLocks noGrp="1" noRot="1" noChangeAspect="1" noTextEdit="1"/>
          </p:cNvSpPr>
          <p:nvPr>
            <p:ph type="sldImg"/>
          </p:nvPr>
        </p:nvSpPr>
        <p:spPr>
          <a:ln/>
        </p:spPr>
      </p:sp>
      <p:sp>
        <p:nvSpPr>
          <p:cNvPr id="459779" name="Notes Placeholder 2">
            <a:extLst>
              <a:ext uri="{FF2B5EF4-FFF2-40B4-BE49-F238E27FC236}">
                <a16:creationId xmlns:a16="http://schemas.microsoft.com/office/drawing/2014/main" id="{06EC47FA-CAED-82C9-BE61-BB45137A072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2603646468"/>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80D9A-4832-2A14-CE90-412F6398E0E8}"/>
            </a:ext>
          </a:extLst>
        </p:cNvPr>
        <p:cNvGrpSpPr/>
        <p:nvPr/>
      </p:nvGrpSpPr>
      <p:grpSpPr>
        <a:xfrm>
          <a:off x="0" y="0"/>
          <a:ext cx="0" cy="0"/>
          <a:chOff x="0" y="0"/>
          <a:chExt cx="0" cy="0"/>
        </a:xfrm>
      </p:grpSpPr>
      <p:sp>
        <p:nvSpPr>
          <p:cNvPr id="459778" name="Slide Image Placeholder 1">
            <a:extLst>
              <a:ext uri="{FF2B5EF4-FFF2-40B4-BE49-F238E27FC236}">
                <a16:creationId xmlns:a16="http://schemas.microsoft.com/office/drawing/2014/main" id="{7F720DCC-30D8-0021-6EF4-789E1671939C}"/>
              </a:ext>
            </a:extLst>
          </p:cNvPr>
          <p:cNvSpPr>
            <a:spLocks noGrp="1" noRot="1" noChangeAspect="1" noTextEdit="1"/>
          </p:cNvSpPr>
          <p:nvPr>
            <p:ph type="sldImg"/>
          </p:nvPr>
        </p:nvSpPr>
        <p:spPr>
          <a:ln/>
        </p:spPr>
      </p:sp>
      <p:sp>
        <p:nvSpPr>
          <p:cNvPr id="459779" name="Notes Placeholder 2">
            <a:extLst>
              <a:ext uri="{FF2B5EF4-FFF2-40B4-BE49-F238E27FC236}">
                <a16:creationId xmlns:a16="http://schemas.microsoft.com/office/drawing/2014/main" id="{E4299FB7-37CE-B512-5D82-F5B20AE5131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335109318"/>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a:extLst>
              <a:ext uri="{FF2B5EF4-FFF2-40B4-BE49-F238E27FC236}">
                <a16:creationId xmlns:a16="http://schemas.microsoft.com/office/drawing/2014/main" id="{E768303C-DBDD-4BBF-8F7C-68DE285D7CDF}"/>
              </a:ext>
            </a:extLst>
          </p:cNvPr>
          <p:cNvSpPr>
            <a:spLocks noGrp="1" noRot="1" noChangeAspect="1" noTextEdit="1"/>
          </p:cNvSpPr>
          <p:nvPr>
            <p:ph type="sldImg"/>
          </p:nvPr>
        </p:nvSpPr>
        <p:spPr>
          <a:ln/>
        </p:spPr>
      </p:sp>
      <p:sp>
        <p:nvSpPr>
          <p:cNvPr id="462851" name="Notes Placeholder 2">
            <a:extLst>
              <a:ext uri="{FF2B5EF4-FFF2-40B4-BE49-F238E27FC236}">
                <a16:creationId xmlns:a16="http://schemas.microsoft.com/office/drawing/2014/main" id="{F1DBF908-F6DF-4171-999A-CA7AF3AD2FA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61C0F564-D803-4356-85A7-E3DC0E54CF58}"/>
              </a:ext>
            </a:extLst>
          </p:cNvPr>
          <p:cNvSpPr>
            <a:spLocks noGrp="1" noRot="1" noChangeAspect="1" noTextEdit="1"/>
          </p:cNvSpPr>
          <p:nvPr>
            <p:ph type="sldImg"/>
          </p:nvPr>
        </p:nvSpPr>
        <p:spPr>
          <a:ln/>
        </p:spPr>
      </p:sp>
      <p:sp>
        <p:nvSpPr>
          <p:cNvPr id="463875" name="Notes Placeholder 2">
            <a:extLst>
              <a:ext uri="{FF2B5EF4-FFF2-40B4-BE49-F238E27FC236}">
                <a16:creationId xmlns:a16="http://schemas.microsoft.com/office/drawing/2014/main" id="{FD9ABD46-F8AD-41C8-9A3C-5781AECD091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Where possible, the health and safety briefing should be delivered by a local representative. If such a person is unavailable, the trainer should make themself familiar with the client’s protocols, procedures and facilities to complete this briefing themselves. </a:t>
            </a:r>
          </a:p>
          <a:p>
            <a:endParaRPr lang="en-GB" dirty="0"/>
          </a:p>
          <a:p>
            <a:r>
              <a:rPr lang="en-GB" dirty="0"/>
              <a:t>Point out the fire evacuation points and procedures as well as the location of the toilets and when/where people are allowed to smoke. Explain that breaks are provided in which people can smoke.</a:t>
            </a:r>
          </a:p>
          <a:p>
            <a:pPr algn="l" rtl="0" fontAlgn="base">
              <a:buNone/>
            </a:pPr>
            <a:r>
              <a:rPr lang="en-GB" b="0" i="0" dirty="0">
                <a:solidFill>
                  <a:srgbClr val="444444"/>
                </a:solidFill>
                <a:effectLst/>
                <a:latin typeface="Aptos" panose="020B0004020202020204" pitchFamily="34" charset="0"/>
              </a:rPr>
              <a:t>​</a:t>
            </a:r>
            <a:endParaRPr lang="en-GB" b="0" i="0" dirty="0">
              <a:solidFill>
                <a:srgbClr val="444444"/>
              </a:solidFill>
              <a:effectLst/>
              <a:latin typeface="Calibri" panose="020F0502020204030204" pitchFamily="34" charset="0"/>
            </a:endParaRPr>
          </a:p>
          <a:p>
            <a:pPr algn="l" rtl="0" fontAlgn="base"/>
            <a:r>
              <a:rPr lang="en-US" b="0" i="0" dirty="0">
                <a:solidFill>
                  <a:srgbClr val="444444"/>
                </a:solidFill>
                <a:effectLst/>
                <a:latin typeface="Aptos" panose="020B0004020202020204" pitchFamily="34" charset="0"/>
              </a:rPr>
              <a:t>​</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2E636D-FFBC-4E43-AD87-AB0619E95754}" type="slidenum">
              <a:rPr kumimoji="0" lang="en-GB"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7207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Calling for an ambulance</a:t>
            </a:r>
          </a:p>
          <a:p>
            <a:r>
              <a:rPr lang="en-GB" dirty="0"/>
              <a:t>First-aiders will either call for an ambulance themselves on loudspeaker or instruct a bystander to do so. </a:t>
            </a:r>
          </a:p>
          <a:p>
            <a:endParaRPr lang="en-GB" dirty="0"/>
          </a:p>
          <a:p>
            <a:r>
              <a:rPr lang="en-GB" dirty="0"/>
              <a:t>Calling for an ambulance at the earliest opportunity is paramount. When calling on 999, it is important that the information given is clear, concise and sufficient. This can be achieved by remembering the acronym ‘</a:t>
            </a:r>
            <a:r>
              <a:rPr lang="en-GB" b="1" dirty="0"/>
              <a:t>LINE’</a:t>
            </a:r>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B3D3CEF0-94EB-44EA-9D84-1134773FA61A}" type="slidenum">
              <a:rPr lang="en-GB" smtClean="0"/>
              <a:t>23</a:t>
            </a:fld>
            <a:endParaRPr lang="en-GB"/>
          </a:p>
        </p:txBody>
      </p:sp>
    </p:spTree>
    <p:extLst>
      <p:ext uri="{BB962C8B-B14F-4D97-AF65-F5344CB8AC3E}">
        <p14:creationId xmlns:p14="http://schemas.microsoft.com/office/powerpoint/2010/main" val="14499487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D7823-9403-EC55-B1CA-ABA38DC130D1}"/>
            </a:ext>
          </a:extLst>
        </p:cNvPr>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53D2AA7C-A9E9-42AA-2931-03CF60F71011}"/>
              </a:ext>
            </a:extLst>
          </p:cNvPr>
          <p:cNvSpPr>
            <a:spLocks noGrp="1" noRot="1" noChangeAspect="1" noTextEdit="1"/>
          </p:cNvSpPr>
          <p:nvPr>
            <p:ph type="sldImg"/>
          </p:nvPr>
        </p:nvSpPr>
        <p:spPr>
          <a:ln/>
        </p:spPr>
      </p:sp>
      <p:sp>
        <p:nvSpPr>
          <p:cNvPr id="463875" name="Notes Placeholder 2">
            <a:extLst>
              <a:ext uri="{FF2B5EF4-FFF2-40B4-BE49-F238E27FC236}">
                <a16:creationId xmlns:a16="http://schemas.microsoft.com/office/drawing/2014/main" id="{728799FC-3469-E9AE-2A8A-B4537004EB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4256713813"/>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ACEF8-6F57-3E58-19B9-AA7D0296140C}"/>
            </a:ext>
          </a:extLst>
        </p:cNvPr>
        <p:cNvGrpSpPr/>
        <p:nvPr/>
      </p:nvGrpSpPr>
      <p:grpSpPr>
        <a:xfrm>
          <a:off x="0" y="0"/>
          <a:ext cx="0" cy="0"/>
          <a:chOff x="0" y="0"/>
          <a:chExt cx="0" cy="0"/>
        </a:xfrm>
      </p:grpSpPr>
      <p:sp>
        <p:nvSpPr>
          <p:cNvPr id="463874" name="Slide Image Placeholder 1">
            <a:extLst>
              <a:ext uri="{FF2B5EF4-FFF2-40B4-BE49-F238E27FC236}">
                <a16:creationId xmlns:a16="http://schemas.microsoft.com/office/drawing/2014/main" id="{78993726-91F8-ECD1-E43F-1D0077459F65}"/>
              </a:ext>
            </a:extLst>
          </p:cNvPr>
          <p:cNvSpPr>
            <a:spLocks noGrp="1" noRot="1" noChangeAspect="1" noTextEdit="1"/>
          </p:cNvSpPr>
          <p:nvPr>
            <p:ph type="sldImg"/>
          </p:nvPr>
        </p:nvSpPr>
        <p:spPr>
          <a:ln/>
        </p:spPr>
      </p:sp>
      <p:sp>
        <p:nvSpPr>
          <p:cNvPr id="463875" name="Notes Placeholder 2">
            <a:extLst>
              <a:ext uri="{FF2B5EF4-FFF2-40B4-BE49-F238E27FC236}">
                <a16:creationId xmlns:a16="http://schemas.microsoft.com/office/drawing/2014/main" id="{7AF5A520-8A3E-E2E4-BD61-A3734727CD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An occlusive dressing is a special type of bandage that seals the wound completely, preventing air and moisture from passing through.</a:t>
            </a:r>
          </a:p>
          <a:p>
            <a:endParaRPr lang="en-GB" altLang="en-US">
              <a:latin typeface="Arial" panose="020B0604020202020204" pitchFamily="34" charset="0"/>
            </a:endParaRPr>
          </a:p>
        </p:txBody>
      </p:sp>
    </p:spTree>
    <p:extLst>
      <p:ext uri="{BB962C8B-B14F-4D97-AF65-F5344CB8AC3E}">
        <p14:creationId xmlns:p14="http://schemas.microsoft.com/office/powerpoint/2010/main" val="234806132"/>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Slide Image Placeholder 1">
            <a:extLst>
              <a:ext uri="{FF2B5EF4-FFF2-40B4-BE49-F238E27FC236}">
                <a16:creationId xmlns:a16="http://schemas.microsoft.com/office/drawing/2014/main" id="{4656DEE0-8AE8-4F3C-80BA-AFE91F8AF63E}"/>
              </a:ext>
            </a:extLst>
          </p:cNvPr>
          <p:cNvSpPr>
            <a:spLocks noGrp="1" noRot="1" noChangeAspect="1" noTextEdit="1"/>
          </p:cNvSpPr>
          <p:nvPr>
            <p:ph type="sldImg"/>
          </p:nvPr>
        </p:nvSpPr>
        <p:spPr>
          <a:ln/>
        </p:spPr>
      </p:sp>
      <p:sp>
        <p:nvSpPr>
          <p:cNvPr id="484355" name="Notes Placeholder 2">
            <a:extLst>
              <a:ext uri="{FF2B5EF4-FFF2-40B4-BE49-F238E27FC236}">
                <a16:creationId xmlns:a16="http://schemas.microsoft.com/office/drawing/2014/main" id="{C571BAAB-AC20-4729-B0FC-E9F9419AA4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abdominal trauma?</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Slide Image Placeholder 1">
            <a:extLst>
              <a:ext uri="{FF2B5EF4-FFF2-40B4-BE49-F238E27FC236}">
                <a16:creationId xmlns:a16="http://schemas.microsoft.com/office/drawing/2014/main" id="{2DA591A5-158E-4604-80F1-5C8B6D355ACE}"/>
              </a:ext>
            </a:extLst>
          </p:cNvPr>
          <p:cNvSpPr>
            <a:spLocks noGrp="1" noRot="1" noChangeAspect="1" noTextEdit="1"/>
          </p:cNvSpPr>
          <p:nvPr>
            <p:ph type="sldImg"/>
          </p:nvPr>
        </p:nvSpPr>
        <p:spPr>
          <a:ln/>
        </p:spPr>
      </p:sp>
      <p:sp>
        <p:nvSpPr>
          <p:cNvPr id="485379" name="Notes Placeholder 2">
            <a:extLst>
              <a:ext uri="{FF2B5EF4-FFF2-40B4-BE49-F238E27FC236}">
                <a16:creationId xmlns:a16="http://schemas.microsoft.com/office/drawing/2014/main" id="{9D8CA7C2-9180-4F6C-AD3B-33984E3E44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Slide Image Placeholder 1">
            <a:extLst>
              <a:ext uri="{FF2B5EF4-FFF2-40B4-BE49-F238E27FC236}">
                <a16:creationId xmlns:a16="http://schemas.microsoft.com/office/drawing/2014/main" id="{E1A8E706-59D8-416F-80D8-FBB233954355}"/>
              </a:ext>
            </a:extLst>
          </p:cNvPr>
          <p:cNvSpPr>
            <a:spLocks noGrp="1" noRot="1" noChangeAspect="1" noTextEdit="1"/>
          </p:cNvSpPr>
          <p:nvPr>
            <p:ph type="sldImg"/>
          </p:nvPr>
        </p:nvSpPr>
        <p:spPr>
          <a:ln/>
        </p:spPr>
      </p:sp>
      <p:sp>
        <p:nvSpPr>
          <p:cNvPr id="486403" name="Notes Placeholder 2">
            <a:extLst>
              <a:ext uri="{FF2B5EF4-FFF2-40B4-BE49-F238E27FC236}">
                <a16:creationId xmlns:a16="http://schemas.microsoft.com/office/drawing/2014/main" id="{88A8B254-CA62-4D15-81BD-9C843D8FA4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Slide Image Placeholder 1">
            <a:extLst>
              <a:ext uri="{FF2B5EF4-FFF2-40B4-BE49-F238E27FC236}">
                <a16:creationId xmlns:a16="http://schemas.microsoft.com/office/drawing/2014/main" id="{2FBA82D6-CC56-4346-8BF0-0F379A71FDD3}"/>
              </a:ext>
            </a:extLst>
          </p:cNvPr>
          <p:cNvSpPr>
            <a:spLocks noGrp="1" noRot="1" noChangeAspect="1" noTextEdit="1"/>
          </p:cNvSpPr>
          <p:nvPr>
            <p:ph type="sldImg"/>
          </p:nvPr>
        </p:nvSpPr>
        <p:spPr>
          <a:ln/>
        </p:spPr>
      </p:sp>
      <p:sp>
        <p:nvSpPr>
          <p:cNvPr id="487427" name="Notes Placeholder 2">
            <a:extLst>
              <a:ext uri="{FF2B5EF4-FFF2-40B4-BE49-F238E27FC236}">
                <a16:creationId xmlns:a16="http://schemas.microsoft.com/office/drawing/2014/main" id="{BFA49F59-5014-43D8-89F6-DD8ACDB310B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Slide Image Placeholder 1">
            <a:extLst>
              <a:ext uri="{FF2B5EF4-FFF2-40B4-BE49-F238E27FC236}">
                <a16:creationId xmlns:a16="http://schemas.microsoft.com/office/drawing/2014/main" id="{CADAC578-0049-4B1E-A5B3-0581760FEE55}"/>
              </a:ext>
            </a:extLst>
          </p:cNvPr>
          <p:cNvSpPr>
            <a:spLocks noGrp="1" noRot="1" noChangeAspect="1" noTextEdit="1"/>
          </p:cNvSpPr>
          <p:nvPr>
            <p:ph type="sldImg"/>
          </p:nvPr>
        </p:nvSpPr>
        <p:spPr>
          <a:ln/>
        </p:spPr>
      </p:sp>
      <p:sp>
        <p:nvSpPr>
          <p:cNvPr id="488451" name="Notes Placeholder 2">
            <a:extLst>
              <a:ext uri="{FF2B5EF4-FFF2-40B4-BE49-F238E27FC236}">
                <a16:creationId xmlns:a16="http://schemas.microsoft.com/office/drawing/2014/main" id="{B522C4B4-4AFE-4009-82B4-353CAAD61E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EE260-0567-8DC3-4580-60D84A6C2269}"/>
            </a:ext>
          </a:extLst>
        </p:cNvPr>
        <p:cNvGrpSpPr/>
        <p:nvPr/>
      </p:nvGrpSpPr>
      <p:grpSpPr>
        <a:xfrm>
          <a:off x="0" y="0"/>
          <a:ext cx="0" cy="0"/>
          <a:chOff x="0" y="0"/>
          <a:chExt cx="0" cy="0"/>
        </a:xfrm>
      </p:grpSpPr>
      <p:sp>
        <p:nvSpPr>
          <p:cNvPr id="488450" name="Slide Image Placeholder 1">
            <a:extLst>
              <a:ext uri="{FF2B5EF4-FFF2-40B4-BE49-F238E27FC236}">
                <a16:creationId xmlns:a16="http://schemas.microsoft.com/office/drawing/2014/main" id="{C113BEB0-923C-3D7A-A83A-D0469D00BF6F}"/>
              </a:ext>
            </a:extLst>
          </p:cNvPr>
          <p:cNvSpPr>
            <a:spLocks noGrp="1" noRot="1" noChangeAspect="1" noTextEdit="1"/>
          </p:cNvSpPr>
          <p:nvPr>
            <p:ph type="sldImg"/>
          </p:nvPr>
        </p:nvSpPr>
        <p:spPr>
          <a:ln/>
        </p:spPr>
      </p:sp>
      <p:sp>
        <p:nvSpPr>
          <p:cNvPr id="488451" name="Notes Placeholder 2">
            <a:extLst>
              <a:ext uri="{FF2B5EF4-FFF2-40B4-BE49-F238E27FC236}">
                <a16:creationId xmlns:a16="http://schemas.microsoft.com/office/drawing/2014/main" id="{E69F6852-AA0A-3009-099C-A5AD775707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51252188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20A58-C042-6994-F66F-84E5D5107A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0AC3DD-9FC2-72C9-B0D0-B12A9346E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B9DDC3-8B74-D59A-5C09-002BC0811EBB}"/>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FAB2C404-DE23-0B02-5DC5-E9E4C483BA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49540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34643-0771-383E-E9DA-6C04F25409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C188C-AB9A-2861-532C-82526F5F3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4D636-9486-AAA1-08DC-7E24CF3574C1}"/>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765478A-DADE-58A8-8009-B844645E0C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46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Tutors should explain to learners that, as a first-aider, it is important not to transmit infections to the casualty, colleagues or others in the workplace and vice versa.</a:t>
            </a:r>
            <a:endParaRPr lang="en-US"/>
          </a:p>
          <a:p>
            <a:r>
              <a:rPr lang="en-US"/>
              <a:t>This can be achieved by:</a:t>
            </a:r>
            <a:endParaRPr lang="en-GB"/>
          </a:p>
          <a:p>
            <a:pPr marL="171450" indent="-171450">
              <a:buFont typeface="Arial" panose="020B0604020202020204" pitchFamily="34" charset="0"/>
              <a:buChar char="•"/>
            </a:pPr>
            <a:r>
              <a:rPr lang="en-US" b="1"/>
              <a:t>maintaining good personal hygiene</a:t>
            </a:r>
            <a:r>
              <a:rPr lang="en-US"/>
              <a:t> – always ensure your personal hygiene is of a high standard</a:t>
            </a:r>
            <a:endParaRPr lang="en-GB"/>
          </a:p>
          <a:p>
            <a:pPr marL="171450" indent="-171450">
              <a:buFont typeface="Arial" panose="020B0604020202020204" pitchFamily="34" charset="0"/>
              <a:buChar char="•"/>
            </a:pPr>
            <a:r>
              <a:rPr lang="en-US" b="1"/>
              <a:t>using barrier devices</a:t>
            </a:r>
            <a:r>
              <a:rPr lang="en-US"/>
              <a:t> – wear disposable gloves and use a face shield when dealing with any casualty</a:t>
            </a:r>
            <a:endParaRPr lang="en-GB"/>
          </a:p>
          <a:p>
            <a:pPr marL="171450" indent="-171450">
              <a:buFont typeface="Arial" panose="020B0604020202020204" pitchFamily="34" charset="0"/>
              <a:buChar char="•"/>
            </a:pPr>
            <a:r>
              <a:rPr lang="en-US" b="1"/>
              <a:t>covering open cuts or sores</a:t>
            </a:r>
            <a:r>
              <a:rPr lang="en-US"/>
              <a:t> – ensure any cuts or sores are covered with a suitable dressing</a:t>
            </a:r>
            <a:endParaRPr lang="en-GB"/>
          </a:p>
          <a:p>
            <a:pPr marL="171450" indent="-171450">
              <a:buFont typeface="Arial" panose="020B0604020202020204" pitchFamily="34" charset="0"/>
              <a:buChar char="•"/>
            </a:pPr>
            <a:r>
              <a:rPr lang="en-US" b="1"/>
              <a:t>minimising contact with blood or bodily fluids</a:t>
            </a:r>
            <a:r>
              <a:rPr lang="en-US"/>
              <a:t> – avoid direct contact wherever possible</a:t>
            </a:r>
            <a:endParaRPr lang="en-GB"/>
          </a:p>
          <a:p>
            <a:pPr marL="171450" indent="-171450">
              <a:buFont typeface="Arial" panose="020B0604020202020204" pitchFamily="34" charset="0"/>
              <a:buChar char="•"/>
            </a:pPr>
            <a:r>
              <a:rPr lang="en-US" b="1"/>
              <a:t>changing gloves between casualties</a:t>
            </a:r>
            <a:r>
              <a:rPr lang="en-US"/>
              <a:t> – if possible, change gloves between casualties to prevent cross-contamination</a:t>
            </a:r>
            <a:endParaRPr lang="en-GB"/>
          </a:p>
          <a:p>
            <a:pPr marL="171450" indent="-171450">
              <a:buFont typeface="Arial" panose="020B0604020202020204" pitchFamily="34" charset="0"/>
              <a:buChar char="•"/>
            </a:pPr>
            <a:r>
              <a:rPr lang="en-US" b="1"/>
              <a:t>washing hands thoroughly after removing gloves</a:t>
            </a:r>
            <a:r>
              <a:rPr lang="en-US"/>
              <a:t> – even when gloves are used, hands must be washed thoroughly after treatment</a:t>
            </a:r>
            <a:endParaRPr lang="en-GB"/>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1585CBE-B4A8-49D0-A08A-EA30DB536C69}" type="slidenum">
              <a:rPr lang="en-GB" smtClean="0"/>
              <a:t>25</a:t>
            </a:fld>
            <a:endParaRPr lang="en-GB"/>
          </a:p>
        </p:txBody>
      </p:sp>
    </p:spTree>
    <p:extLst>
      <p:ext uri="{BB962C8B-B14F-4D97-AF65-F5344CB8AC3E}">
        <p14:creationId xmlns:p14="http://schemas.microsoft.com/office/powerpoint/2010/main" val="314026928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EF728-5C68-6208-54ED-D34CEC2A2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53B3A-EC60-ED8D-A411-39E554EAA7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E5DD4B-B9B4-D627-4B4B-5B2299DF4296}"/>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D0DCF984-738F-6808-D008-71B68A87D6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86586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b="1"/>
              <a:t>4. Know how to provide first aid to a casualty with suspected major illness</a:t>
            </a:r>
          </a:p>
          <a:p>
            <a:endParaRPr lang="en-GB" b="0"/>
          </a:p>
          <a:p>
            <a:r>
              <a:rPr lang="en-GB" b="1"/>
              <a:t>This includes the following assessment criteria:</a:t>
            </a:r>
            <a:endParaRPr lang="en-GB" sz="1400" b="0" i="0" u="none" strike="noStrike" baseline="0">
              <a:latin typeface="Calibri" panose="020F0502020204030204" pitchFamily="34" charset="0"/>
            </a:endParaRPr>
          </a:p>
          <a:p>
            <a:r>
              <a:rPr lang="en-GB" sz="1200" b="0" i="0" u="none" strike="noStrike" baseline="0">
                <a:solidFill>
                  <a:srgbClr val="000000"/>
                </a:solidFill>
                <a:latin typeface="Calibri" panose="020F0502020204030204" pitchFamily="34" charset="0"/>
              </a:rPr>
              <a:t>4.1 Identify signs and symptoms of the following life-threatening conditions:</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heart attack</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stroke</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diabetic hypoglycaemic emergency</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asthma</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epileptic seizure</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anaphylaxis</a:t>
            </a:r>
          </a:p>
          <a:p>
            <a:r>
              <a:rPr lang="en-GB" sz="1200" b="0" i="0" u="none" strike="noStrike" baseline="0">
                <a:solidFill>
                  <a:srgbClr val="000000"/>
                </a:solidFill>
                <a:latin typeface="Calibri" panose="020F0502020204030204" pitchFamily="34" charset="0"/>
              </a:rPr>
              <a:t>4.2 Demonstrate how to administer first aid to a casualty with one of the following life-threatening conditions:</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heart attack</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stroke</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diabetic hypoglycaemic emergency</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asthma</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epileptic seizure</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anaphylaxis</a:t>
            </a:r>
          </a:p>
          <a:p>
            <a:r>
              <a:rPr lang="en-GB" sz="1200" b="0" i="0" u="none" strike="noStrike" baseline="0">
                <a:solidFill>
                  <a:srgbClr val="000000"/>
                </a:solidFill>
                <a:latin typeface="Calibri" panose="020F0502020204030204" pitchFamily="34" charset="0"/>
              </a:rPr>
              <a:t>4.3 Demonstrate the use of a training device adrenaline auto-injector</a:t>
            </a:r>
          </a:p>
          <a:p>
            <a:endParaRPr lang="en-GB" sz="1200" b="1" i="0" u="none" strike="noStrike" baseline="0">
              <a:solidFill>
                <a:srgbClr val="000000"/>
              </a:solidFill>
              <a:latin typeface="Calibri" panose="020F0502020204030204" pitchFamily="34" charset="0"/>
            </a:endParaRPr>
          </a:p>
          <a:p>
            <a:r>
              <a:rPr lang="en-GB" sz="1200" b="1" kern="1200">
                <a:solidFill>
                  <a:schemeClr val="tx1"/>
                </a:solidFill>
                <a:effectLst/>
                <a:ea typeface="+mn-ea"/>
                <a:cs typeface="+mn-cs"/>
              </a:rPr>
              <a:t>Activities in this module include:</a:t>
            </a:r>
            <a:endParaRPr lang="en-GB" sz="1200" kern="1200">
              <a:solidFill>
                <a:schemeClr val="tx1"/>
              </a:solidFill>
              <a:effectLst/>
              <a:ea typeface="+mn-ea"/>
              <a:cs typeface="+mn-cs"/>
            </a:endParaRP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heart attack?</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angina?</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 stroke?</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diabetes?</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asthma?</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an epileptic seizure?</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anaphylaxis?</a:t>
            </a:r>
          </a:p>
          <a:p>
            <a:r>
              <a:rPr lang="en-GB" sz="1200" kern="1200">
                <a:solidFill>
                  <a:schemeClr val="tx1"/>
                </a:solidFill>
                <a:effectLst/>
                <a:ea typeface="+mn-ea"/>
                <a:cs typeface="+mn-cs"/>
              </a:rPr>
              <a:t>GE: Anaphylaxis – treatment</a:t>
            </a:r>
          </a:p>
          <a:p>
            <a:r>
              <a:rPr lang="en-GB" sz="1200" kern="1200">
                <a:solidFill>
                  <a:schemeClr val="tx1"/>
                </a:solidFill>
                <a:effectLst/>
                <a:ea typeface="+mn-ea"/>
                <a:cs typeface="+mn-cs"/>
              </a:rPr>
              <a:t>GE: Using an auto-injector – practical demonstration </a:t>
            </a:r>
          </a:p>
          <a:p>
            <a:r>
              <a:rPr lang="en-GB" sz="1200" kern="1200">
                <a:solidFill>
                  <a:schemeClr val="tx1"/>
                </a:solidFill>
                <a:effectLst/>
                <a:ea typeface="+mn-ea"/>
                <a:cs typeface="+mn-cs"/>
              </a:rPr>
              <a:t>CE: Three multiple-choice questions (MCQs) (formative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2">
            <a:extLst>
              <a:ext uri="{FF2B5EF4-FFF2-40B4-BE49-F238E27FC236}">
                <a16:creationId xmlns:a16="http://schemas.microsoft.com/office/drawing/2014/main" id="{A9117FB0-844F-4E45-A5D4-FEF2ABAE16EF}"/>
              </a:ext>
            </a:extLst>
          </p:cNvPr>
          <p:cNvSpPr>
            <a:spLocks noGrp="1" noRot="1" noChangeAspect="1" noChangeArrowheads="1" noTextEdit="1"/>
          </p:cNvSpPr>
          <p:nvPr>
            <p:ph type="sldImg"/>
          </p:nvPr>
        </p:nvSpPr>
        <p:spPr>
          <a:xfrm>
            <a:off x="492125" y="228600"/>
            <a:ext cx="6127750" cy="3448050"/>
          </a:xfrm>
          <a:ln/>
        </p:spPr>
      </p:sp>
      <p:sp>
        <p:nvSpPr>
          <p:cNvPr id="249859" name="Rectangle 3">
            <a:extLst>
              <a:ext uri="{FF2B5EF4-FFF2-40B4-BE49-F238E27FC236}">
                <a16:creationId xmlns:a16="http://schemas.microsoft.com/office/drawing/2014/main" id="{DDA90A0D-63DF-4441-8C94-C6DC01EF275F}"/>
              </a:ext>
            </a:extLst>
          </p:cNvPr>
          <p:cNvSpPr>
            <a:spLocks noGrp="1" noChangeArrowheads="1"/>
          </p:cNvSpPr>
          <p:nvPr>
            <p:ph type="body" idx="1"/>
          </p:nvPr>
        </p:nvSpPr>
        <p:spPr>
          <a:xfrm>
            <a:off x="193675" y="4048125"/>
            <a:ext cx="6721475" cy="554990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a:ea typeface="+mn-ea"/>
              </a:rPr>
              <a:t>Class question: What is a heart attack?</a:t>
            </a:r>
          </a:p>
          <a:p>
            <a:pPr>
              <a:defRPr/>
            </a:pPr>
            <a:r>
              <a:rPr lang="en-US">
                <a:ea typeface="+mn-ea"/>
              </a:rPr>
              <a:t>Explain that a heart attack occurs when the coronary arteries, which supply the heart with oxygen-enriched blood, become blocked. </a:t>
            </a:r>
          </a:p>
          <a:p>
            <a:pPr marL="0" indent="0">
              <a:buFontTx/>
              <a:buNone/>
              <a:defRPr/>
            </a:pPr>
            <a:endParaRPr lang="en-GB">
              <a:ea typeface="+mn-ea"/>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2">
            <a:extLst>
              <a:ext uri="{FF2B5EF4-FFF2-40B4-BE49-F238E27FC236}">
                <a16:creationId xmlns:a16="http://schemas.microsoft.com/office/drawing/2014/main" id="{3884D408-FB87-401F-8D03-05D46A0C21A5}"/>
              </a:ext>
            </a:extLst>
          </p:cNvPr>
          <p:cNvSpPr>
            <a:spLocks noGrp="1" noRot="1" noChangeAspect="1" noChangeArrowheads="1" noTextEdit="1"/>
          </p:cNvSpPr>
          <p:nvPr>
            <p:ph type="sldImg"/>
          </p:nvPr>
        </p:nvSpPr>
        <p:spPr>
          <a:xfrm>
            <a:off x="473075" y="228600"/>
            <a:ext cx="6127750" cy="3448050"/>
          </a:xfrm>
          <a:ln/>
        </p:spPr>
      </p:sp>
      <p:sp>
        <p:nvSpPr>
          <p:cNvPr id="466947" name="Rectangle 3">
            <a:extLst>
              <a:ext uri="{FF2B5EF4-FFF2-40B4-BE49-F238E27FC236}">
                <a16:creationId xmlns:a16="http://schemas.microsoft.com/office/drawing/2014/main" id="{F188442E-BBEF-416A-9095-58107852B74A}"/>
              </a:ext>
            </a:extLst>
          </p:cNvPr>
          <p:cNvSpPr>
            <a:spLocks noGrp="1" noChangeArrowheads="1"/>
          </p:cNvSpPr>
          <p:nvPr>
            <p:ph type="body" idx="1"/>
          </p:nvPr>
        </p:nvSpPr>
        <p:spPr>
          <a:xfrm>
            <a:off x="193675" y="4038600"/>
            <a:ext cx="6721475" cy="5559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a:extLst>
              <a:ext uri="{FF2B5EF4-FFF2-40B4-BE49-F238E27FC236}">
                <a16:creationId xmlns:a16="http://schemas.microsoft.com/office/drawing/2014/main" id="{8008FB76-26A1-4964-907B-169552D0AFBC}"/>
              </a:ext>
            </a:extLst>
          </p:cNvPr>
          <p:cNvSpPr>
            <a:spLocks noGrp="1" noRot="1" noChangeAspect="1" noTextEdit="1"/>
          </p:cNvSpPr>
          <p:nvPr>
            <p:ph type="sldImg"/>
          </p:nvPr>
        </p:nvSpPr>
        <p:spPr>
          <a:ln/>
        </p:spPr>
      </p:sp>
      <p:sp>
        <p:nvSpPr>
          <p:cNvPr id="467971" name="Notes Placeholder 2">
            <a:extLst>
              <a:ext uri="{FF2B5EF4-FFF2-40B4-BE49-F238E27FC236}">
                <a16:creationId xmlns:a16="http://schemas.microsoft.com/office/drawing/2014/main" id="{72E823C1-A681-4455-9B5C-1B5A1321CAC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angina?</a:t>
            </a: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a:extLst>
              <a:ext uri="{FF2B5EF4-FFF2-40B4-BE49-F238E27FC236}">
                <a16:creationId xmlns:a16="http://schemas.microsoft.com/office/drawing/2014/main" id="{C07BD890-EC4F-4FCD-A7B9-C4D6ACBF1133}"/>
              </a:ext>
            </a:extLst>
          </p:cNvPr>
          <p:cNvSpPr>
            <a:spLocks noGrp="1" noRot="1" noChangeAspect="1" noTextEdit="1"/>
          </p:cNvSpPr>
          <p:nvPr>
            <p:ph type="sldImg"/>
          </p:nvPr>
        </p:nvSpPr>
        <p:spPr>
          <a:ln/>
        </p:spPr>
      </p:sp>
      <p:sp>
        <p:nvSpPr>
          <p:cNvPr id="468995" name="Notes Placeholder 2">
            <a:extLst>
              <a:ext uri="{FF2B5EF4-FFF2-40B4-BE49-F238E27FC236}">
                <a16:creationId xmlns:a16="http://schemas.microsoft.com/office/drawing/2014/main" id="{F12D3711-E00E-4EAA-93EC-EF83B0DB3B3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2">
            <a:extLst>
              <a:ext uri="{FF2B5EF4-FFF2-40B4-BE49-F238E27FC236}">
                <a16:creationId xmlns:a16="http://schemas.microsoft.com/office/drawing/2014/main" id="{5961630B-AEB9-4F08-BBB1-831C74BADC53}"/>
              </a:ext>
            </a:extLst>
          </p:cNvPr>
          <p:cNvSpPr>
            <a:spLocks noGrp="1" noRot="1" noChangeAspect="1" noChangeArrowheads="1" noTextEdit="1"/>
          </p:cNvSpPr>
          <p:nvPr>
            <p:ph type="sldImg"/>
          </p:nvPr>
        </p:nvSpPr>
        <p:spPr>
          <a:ln/>
        </p:spPr>
      </p:sp>
      <p:sp>
        <p:nvSpPr>
          <p:cNvPr id="261123" name="Rectangle 3">
            <a:extLst>
              <a:ext uri="{FF2B5EF4-FFF2-40B4-BE49-F238E27FC236}">
                <a16:creationId xmlns:a16="http://schemas.microsoft.com/office/drawing/2014/main" id="{45D9CACE-B5AE-4186-A245-073FED4DCDE8}"/>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Tx/>
              <a:buNone/>
              <a:defRPr/>
            </a:pPr>
            <a:r>
              <a:rPr lang="en-GB" b="1">
                <a:ea typeface="+mn-ea"/>
              </a:rPr>
              <a:t>Class question: What is a stroke?</a:t>
            </a: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2A639-53F7-D566-7DA5-631CBF5CDB03}"/>
            </a:ext>
          </a:extLst>
        </p:cNvPr>
        <p:cNvGrpSpPr/>
        <p:nvPr/>
      </p:nvGrpSpPr>
      <p:grpSpPr>
        <a:xfrm>
          <a:off x="0" y="0"/>
          <a:ext cx="0" cy="0"/>
          <a:chOff x="0" y="0"/>
          <a:chExt cx="0" cy="0"/>
        </a:xfrm>
      </p:grpSpPr>
      <p:sp>
        <p:nvSpPr>
          <p:cNvPr id="471042" name="Rectangle 2">
            <a:extLst>
              <a:ext uri="{FF2B5EF4-FFF2-40B4-BE49-F238E27FC236}">
                <a16:creationId xmlns:a16="http://schemas.microsoft.com/office/drawing/2014/main" id="{AAA9D299-2543-C254-4A46-29CD9167C05A}"/>
              </a:ext>
            </a:extLst>
          </p:cNvPr>
          <p:cNvSpPr>
            <a:spLocks noGrp="1" noRot="1" noChangeAspect="1" noChangeArrowheads="1" noTextEdit="1"/>
          </p:cNvSpPr>
          <p:nvPr>
            <p:ph type="sldImg"/>
          </p:nvPr>
        </p:nvSpPr>
        <p:spPr>
          <a:ln/>
        </p:spPr>
      </p:sp>
      <p:sp>
        <p:nvSpPr>
          <p:cNvPr id="261123" name="Rectangle 3">
            <a:extLst>
              <a:ext uri="{FF2B5EF4-FFF2-40B4-BE49-F238E27FC236}">
                <a16:creationId xmlns:a16="http://schemas.microsoft.com/office/drawing/2014/main" id="{9FD2AF0C-6454-FFAE-F1F6-71C23FEAAC1A}"/>
              </a:ext>
            </a:extLst>
          </p:cNvPr>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ea typeface="+mn-ea"/>
              </a:rPr>
              <a:t>		</a:t>
            </a:r>
            <a:endParaRPr lang="en-US">
              <a:ea typeface="+mn-ea"/>
            </a:endParaRPr>
          </a:p>
          <a:p>
            <a:pPr marL="0" indent="0">
              <a:buFontTx/>
              <a:buNone/>
              <a:defRPr/>
            </a:pPr>
            <a:endParaRPr lang="en-US" b="1">
              <a:ea typeface="+mn-ea"/>
            </a:endParaRPr>
          </a:p>
          <a:p>
            <a:pPr marL="0" indent="0">
              <a:buFontTx/>
              <a:buNone/>
              <a:defRPr/>
            </a:pPr>
            <a:endParaRPr lang="en-GB">
              <a:ea typeface="+mn-ea"/>
            </a:endParaRPr>
          </a:p>
        </p:txBody>
      </p:sp>
    </p:spTree>
    <p:extLst>
      <p:ext uri="{BB962C8B-B14F-4D97-AF65-F5344CB8AC3E}">
        <p14:creationId xmlns:p14="http://schemas.microsoft.com/office/powerpoint/2010/main" val="4121676715"/>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a:extLst>
              <a:ext uri="{FF2B5EF4-FFF2-40B4-BE49-F238E27FC236}">
                <a16:creationId xmlns:a16="http://schemas.microsoft.com/office/drawing/2014/main" id="{F4529CE6-835E-4073-887C-AA3F2A9EF20E}"/>
              </a:ext>
            </a:extLst>
          </p:cNvPr>
          <p:cNvSpPr>
            <a:spLocks noGrp="1" noRot="1" noChangeAspect="1" noChangeArrowheads="1" noTextEdit="1"/>
          </p:cNvSpPr>
          <p:nvPr>
            <p:ph type="sldImg"/>
          </p:nvPr>
        </p:nvSpPr>
        <p:spPr>
          <a:xfrm>
            <a:off x="463550" y="238125"/>
            <a:ext cx="6118225" cy="3441700"/>
          </a:xfrm>
          <a:ln/>
        </p:spPr>
      </p:sp>
      <p:sp>
        <p:nvSpPr>
          <p:cNvPr id="472067" name="Rectangle 3">
            <a:extLst>
              <a:ext uri="{FF2B5EF4-FFF2-40B4-BE49-F238E27FC236}">
                <a16:creationId xmlns:a16="http://schemas.microsoft.com/office/drawing/2014/main" id="{E71AC637-07C2-415B-88F9-5A82CDAD1BCC}"/>
              </a:ext>
            </a:extLst>
          </p:cNvPr>
          <p:cNvSpPr>
            <a:spLocks noGrp="1" noChangeArrowheads="1"/>
          </p:cNvSpPr>
          <p:nvPr>
            <p:ph type="body" idx="1"/>
          </p:nvPr>
        </p:nvSpPr>
        <p:spPr>
          <a:xfrm>
            <a:off x="193675" y="4086225"/>
            <a:ext cx="6721475" cy="5511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altLang="en-US" b="1">
                <a:latin typeface="Arial" panose="020B0604020202020204" pitchFamily="34" charset="0"/>
              </a:rPr>
              <a:t>		</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Slide Image Placeholder 1">
            <a:extLst>
              <a:ext uri="{FF2B5EF4-FFF2-40B4-BE49-F238E27FC236}">
                <a16:creationId xmlns:a16="http://schemas.microsoft.com/office/drawing/2014/main" id="{71A87947-AFBF-4EAB-9E46-CD5947CDBD52}"/>
              </a:ext>
            </a:extLst>
          </p:cNvPr>
          <p:cNvSpPr>
            <a:spLocks noGrp="1" noRot="1" noChangeAspect="1" noTextEdit="1"/>
          </p:cNvSpPr>
          <p:nvPr>
            <p:ph type="sldImg"/>
          </p:nvPr>
        </p:nvSpPr>
        <p:spPr>
          <a:ln/>
        </p:spPr>
      </p:sp>
      <p:sp>
        <p:nvSpPr>
          <p:cNvPr id="473091" name="Notes Placeholder 2">
            <a:extLst>
              <a:ext uri="{FF2B5EF4-FFF2-40B4-BE49-F238E27FC236}">
                <a16:creationId xmlns:a16="http://schemas.microsoft.com/office/drawing/2014/main" id="{B84D91DA-51DC-45BF-B522-4A1800E31F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diabetes?</a:t>
            </a:r>
          </a:p>
          <a:p>
            <a:r>
              <a:rPr lang="en-GB" altLang="en-US">
                <a:latin typeface="Arial" panose="020B0604020202020204" pitchFamily="34" charset="0"/>
              </a:rPr>
              <a:t>Explain that there are over 40 different types of diabetes so, to keep both symptoms and treatment simple, we have placed the different types of diabetes into two groups: hypoglycaemia and hyperglycaemia. </a:t>
            </a:r>
          </a:p>
          <a:p>
            <a:endParaRPr lang="en-GB" altLang="en-US">
              <a:latin typeface="Arial" panose="020B0604020202020204" pitchFamily="34" charset="0"/>
            </a:endParaRPr>
          </a:p>
          <a:p>
            <a:r>
              <a:rPr lang="en-GB" altLang="en-US">
                <a:latin typeface="Arial" panose="020B0604020202020204" pitchFamily="34" charset="0"/>
              </a:rPr>
              <a:t>Hypoglycaemia is when the blood sugar content is too low, and Hyperglycaemia is when the blood sugar content is too high. </a:t>
            </a:r>
          </a:p>
          <a:p>
            <a:endParaRPr lang="en-GB" altLang="en-US">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a:p>
        </p:txBody>
      </p:sp>
      <p:sp>
        <p:nvSpPr>
          <p:cNvPr id="4" name="Slide Number Placeholder 3"/>
          <p:cNvSpPr>
            <a:spLocks noGrp="1"/>
          </p:cNvSpPr>
          <p:nvPr>
            <p:ph type="sldNum" sz="quarter" idx="5"/>
          </p:nvPr>
        </p:nvSpPr>
        <p:spPr/>
        <p:txBody>
          <a:bodyPr/>
          <a:lstStyle/>
          <a:p>
            <a:fld id="{B3D3CEF0-94EB-44EA-9D84-1134773FA61A}" type="slidenum">
              <a:rPr lang="en-GB" smtClean="0"/>
              <a:t>26</a:t>
            </a:fld>
            <a:endParaRPr lang="en-GB"/>
          </a:p>
        </p:txBody>
      </p:sp>
    </p:spTree>
    <p:extLst>
      <p:ext uri="{BB962C8B-B14F-4D97-AF65-F5344CB8AC3E}">
        <p14:creationId xmlns:p14="http://schemas.microsoft.com/office/powerpoint/2010/main" val="320402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284B4-0A48-BBB3-88AA-FBCDB1753F14}"/>
            </a:ext>
          </a:extLst>
        </p:cNvPr>
        <p:cNvGrpSpPr/>
        <p:nvPr/>
      </p:nvGrpSpPr>
      <p:grpSpPr>
        <a:xfrm>
          <a:off x="0" y="0"/>
          <a:ext cx="0" cy="0"/>
          <a:chOff x="0" y="0"/>
          <a:chExt cx="0" cy="0"/>
        </a:xfrm>
      </p:grpSpPr>
      <p:sp>
        <p:nvSpPr>
          <p:cNvPr id="473090" name="Slide Image Placeholder 1">
            <a:extLst>
              <a:ext uri="{FF2B5EF4-FFF2-40B4-BE49-F238E27FC236}">
                <a16:creationId xmlns:a16="http://schemas.microsoft.com/office/drawing/2014/main" id="{2AE9AFCE-AC0D-9C30-35F1-56818CFE3434}"/>
              </a:ext>
            </a:extLst>
          </p:cNvPr>
          <p:cNvSpPr>
            <a:spLocks noGrp="1" noRot="1" noChangeAspect="1" noTextEdit="1"/>
          </p:cNvSpPr>
          <p:nvPr>
            <p:ph type="sldImg"/>
          </p:nvPr>
        </p:nvSpPr>
        <p:spPr>
          <a:ln/>
        </p:spPr>
      </p:sp>
      <p:sp>
        <p:nvSpPr>
          <p:cNvPr id="473091" name="Notes Placeholder 2">
            <a:extLst>
              <a:ext uri="{FF2B5EF4-FFF2-40B4-BE49-F238E27FC236}">
                <a16:creationId xmlns:a16="http://schemas.microsoft.com/office/drawing/2014/main" id="{66856B40-B44E-3A90-96F1-9FC9ACBAAD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Explain that there are over 40 different types of diabetes so, to keep both recognition and treatment simple, we have placed the different types of diabetes into two groups: hypoglycaemia and hyperglycaemia. </a:t>
            </a:r>
          </a:p>
          <a:p>
            <a:endParaRPr lang="en-GB" altLang="en-US">
              <a:latin typeface="Arial" panose="020B0604020202020204" pitchFamily="34" charset="0"/>
            </a:endParaRPr>
          </a:p>
          <a:p>
            <a:r>
              <a:rPr lang="en-GB" altLang="en-US">
                <a:latin typeface="Arial" panose="020B0604020202020204" pitchFamily="34" charset="0"/>
              </a:rPr>
              <a:t>Hypoglycaemia is when the blood sugar content is too low, and Hyperglycaemia is when the blood sugar content is too high. </a:t>
            </a:r>
          </a:p>
          <a:p>
            <a:endParaRPr lang="en-GB" altLang="en-US">
              <a:latin typeface="Arial" panose="020B0604020202020204" pitchFamily="34" charset="0"/>
            </a:endParaRPr>
          </a:p>
        </p:txBody>
      </p:sp>
    </p:spTree>
    <p:extLst>
      <p:ext uri="{BB962C8B-B14F-4D97-AF65-F5344CB8AC3E}">
        <p14:creationId xmlns:p14="http://schemas.microsoft.com/office/powerpoint/2010/main" val="154689036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Slide Image Placeholder 1">
            <a:extLst>
              <a:ext uri="{FF2B5EF4-FFF2-40B4-BE49-F238E27FC236}">
                <a16:creationId xmlns:a16="http://schemas.microsoft.com/office/drawing/2014/main" id="{7FF38999-896C-424B-AD4F-E8A2D24327B0}"/>
              </a:ext>
            </a:extLst>
          </p:cNvPr>
          <p:cNvSpPr>
            <a:spLocks noGrp="1" noRot="1" noChangeAspect="1" noTextEdit="1"/>
          </p:cNvSpPr>
          <p:nvPr>
            <p:ph type="sldImg"/>
          </p:nvPr>
        </p:nvSpPr>
        <p:spPr>
          <a:ln/>
        </p:spPr>
      </p:sp>
      <p:sp>
        <p:nvSpPr>
          <p:cNvPr id="474115" name="Notes Placeholder 2">
            <a:extLst>
              <a:ext uri="{FF2B5EF4-FFF2-40B4-BE49-F238E27FC236}">
                <a16:creationId xmlns:a16="http://schemas.microsoft.com/office/drawing/2014/main" id="{1782175E-E009-404C-B9CF-A25C9516F2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D520D-19B5-2E08-8664-13AFC6B1B9D3}"/>
            </a:ext>
          </a:extLst>
        </p:cNvPr>
        <p:cNvGrpSpPr/>
        <p:nvPr/>
      </p:nvGrpSpPr>
      <p:grpSpPr>
        <a:xfrm>
          <a:off x="0" y="0"/>
          <a:ext cx="0" cy="0"/>
          <a:chOff x="0" y="0"/>
          <a:chExt cx="0" cy="0"/>
        </a:xfrm>
      </p:grpSpPr>
      <p:sp>
        <p:nvSpPr>
          <p:cNvPr id="473090" name="Slide Image Placeholder 1">
            <a:extLst>
              <a:ext uri="{FF2B5EF4-FFF2-40B4-BE49-F238E27FC236}">
                <a16:creationId xmlns:a16="http://schemas.microsoft.com/office/drawing/2014/main" id="{04E07641-3609-B4D7-C929-AD6D6081F90B}"/>
              </a:ext>
            </a:extLst>
          </p:cNvPr>
          <p:cNvSpPr>
            <a:spLocks noGrp="1" noRot="1" noChangeAspect="1" noTextEdit="1"/>
          </p:cNvSpPr>
          <p:nvPr>
            <p:ph type="sldImg"/>
          </p:nvPr>
        </p:nvSpPr>
        <p:spPr>
          <a:ln/>
        </p:spPr>
      </p:sp>
      <p:sp>
        <p:nvSpPr>
          <p:cNvPr id="473091" name="Notes Placeholder 2">
            <a:extLst>
              <a:ext uri="{FF2B5EF4-FFF2-40B4-BE49-F238E27FC236}">
                <a16:creationId xmlns:a16="http://schemas.microsoft.com/office/drawing/2014/main" id="{8EF299EC-8982-F578-597E-EE180FFB2E0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52120248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Slide Image Placeholder 1">
            <a:extLst>
              <a:ext uri="{FF2B5EF4-FFF2-40B4-BE49-F238E27FC236}">
                <a16:creationId xmlns:a16="http://schemas.microsoft.com/office/drawing/2014/main" id="{F145CEFB-4004-414B-80DD-142256A3EEAD}"/>
              </a:ext>
            </a:extLst>
          </p:cNvPr>
          <p:cNvSpPr>
            <a:spLocks noGrp="1" noRot="1" noChangeAspect="1" noTextEdit="1"/>
          </p:cNvSpPr>
          <p:nvPr>
            <p:ph type="sldImg"/>
          </p:nvPr>
        </p:nvSpPr>
        <p:spPr>
          <a:ln/>
        </p:spPr>
      </p:sp>
      <p:sp>
        <p:nvSpPr>
          <p:cNvPr id="476163" name="Notes Placeholder 2">
            <a:extLst>
              <a:ext uri="{FF2B5EF4-FFF2-40B4-BE49-F238E27FC236}">
                <a16:creationId xmlns:a16="http://schemas.microsoft.com/office/drawing/2014/main" id="{447E3790-520C-4F2D-BE45-335E457E41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Slide Image Placeholder 1">
            <a:extLst>
              <a:ext uri="{FF2B5EF4-FFF2-40B4-BE49-F238E27FC236}">
                <a16:creationId xmlns:a16="http://schemas.microsoft.com/office/drawing/2014/main" id="{6AB98B1E-962A-4801-8437-F9851BD7D4B4}"/>
              </a:ext>
            </a:extLst>
          </p:cNvPr>
          <p:cNvSpPr>
            <a:spLocks noGrp="1" noRot="1" noChangeAspect="1" noTextEdit="1"/>
          </p:cNvSpPr>
          <p:nvPr>
            <p:ph type="sldImg"/>
          </p:nvPr>
        </p:nvSpPr>
        <p:spPr>
          <a:ln/>
        </p:spPr>
      </p:sp>
      <p:sp>
        <p:nvSpPr>
          <p:cNvPr id="480259" name="Notes Placeholder 2">
            <a:extLst>
              <a:ext uri="{FF2B5EF4-FFF2-40B4-BE49-F238E27FC236}">
                <a16:creationId xmlns:a16="http://schemas.microsoft.com/office/drawing/2014/main" id="{03136F22-6FB4-4516-B175-49B6044FF1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is asthma?</a:t>
            </a: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Slide Image Placeholder 1">
            <a:extLst>
              <a:ext uri="{FF2B5EF4-FFF2-40B4-BE49-F238E27FC236}">
                <a16:creationId xmlns:a16="http://schemas.microsoft.com/office/drawing/2014/main" id="{E38C8951-3439-4F04-ABE9-99D4DD76A89E}"/>
              </a:ext>
            </a:extLst>
          </p:cNvPr>
          <p:cNvSpPr>
            <a:spLocks noGrp="1" noRot="1" noChangeAspect="1" noTextEdit="1"/>
          </p:cNvSpPr>
          <p:nvPr>
            <p:ph type="sldImg"/>
          </p:nvPr>
        </p:nvSpPr>
        <p:spPr>
          <a:ln/>
        </p:spPr>
      </p:sp>
      <p:sp>
        <p:nvSpPr>
          <p:cNvPr id="481283" name="Notes Placeholder 2">
            <a:extLst>
              <a:ext uri="{FF2B5EF4-FFF2-40B4-BE49-F238E27FC236}">
                <a16:creationId xmlns:a16="http://schemas.microsoft.com/office/drawing/2014/main" id="{263309EC-75D1-4EF7-BA8F-F04908CC9C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Slide Image Placeholder 1">
            <a:extLst>
              <a:ext uri="{FF2B5EF4-FFF2-40B4-BE49-F238E27FC236}">
                <a16:creationId xmlns:a16="http://schemas.microsoft.com/office/drawing/2014/main" id="{3FFEF0C8-43F1-4E3E-A2C2-0D229B9526B1}"/>
              </a:ext>
            </a:extLst>
          </p:cNvPr>
          <p:cNvSpPr>
            <a:spLocks noGrp="1" noRot="1" noChangeAspect="1" noTextEdit="1"/>
          </p:cNvSpPr>
          <p:nvPr>
            <p:ph type="sldImg"/>
          </p:nvPr>
        </p:nvSpPr>
        <p:spPr>
          <a:ln/>
        </p:spPr>
      </p:sp>
      <p:sp>
        <p:nvSpPr>
          <p:cNvPr id="482307" name="Notes Placeholder 2">
            <a:extLst>
              <a:ext uri="{FF2B5EF4-FFF2-40B4-BE49-F238E27FC236}">
                <a16:creationId xmlns:a16="http://schemas.microsoft.com/office/drawing/2014/main" id="{FA5914B0-63AE-46B4-AC90-EFEFDE87C4F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6110479A-F3F8-497E-829E-B51B69E9A1CA}"/>
              </a:ext>
            </a:extLst>
          </p:cNvPr>
          <p:cNvSpPr>
            <a:spLocks noGrp="1" noRot="1" noChangeAspect="1" noChangeArrowheads="1" noTextEdit="1"/>
          </p:cNvSpPr>
          <p:nvPr>
            <p:ph type="sldImg"/>
          </p:nvPr>
        </p:nvSpPr>
        <p:spPr>
          <a:xfrm>
            <a:off x="546100" y="228600"/>
            <a:ext cx="6076950" cy="3419475"/>
          </a:xfrm>
          <a:ln/>
        </p:spPr>
      </p:sp>
      <p:sp>
        <p:nvSpPr>
          <p:cNvPr id="242691" name="Rectangle 3">
            <a:extLst>
              <a:ext uri="{FF2B5EF4-FFF2-40B4-BE49-F238E27FC236}">
                <a16:creationId xmlns:a16="http://schemas.microsoft.com/office/drawing/2014/main" id="{5B5DEE26-4A03-48C2-8203-AACDA56955EA}"/>
              </a:ext>
            </a:extLst>
          </p:cNvPr>
          <p:cNvSpPr>
            <a:spLocks noGrp="1" noChangeArrowheads="1"/>
          </p:cNvSpPr>
          <p:nvPr>
            <p:ph type="body" idx="1"/>
          </p:nvPr>
        </p:nvSpPr>
        <p:spPr>
          <a:xfrm>
            <a:off x="193675" y="4010025"/>
            <a:ext cx="6721475" cy="5645150"/>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defRPr/>
            </a:pPr>
            <a:r>
              <a:rPr lang="en-US" b="1">
                <a:ea typeface="+mn-ea"/>
              </a:rPr>
              <a:t>Class question: What is an epileptic seizure?</a:t>
            </a:r>
          </a:p>
          <a:p>
            <a:pPr>
              <a:buFontTx/>
              <a:buNone/>
              <a:defRPr/>
            </a:pPr>
            <a:r>
              <a:rPr lang="en-US">
                <a:ea typeface="+mn-ea"/>
              </a:rPr>
              <a:t>There are more than 40 different types of epilepsy, so to keep both recognition and treatment easy for the emergency first-aider, we have placed the differing forms of epilepsy into two main groups:</a:t>
            </a:r>
          </a:p>
          <a:p>
            <a:pPr marL="171450" indent="-171450">
              <a:buFont typeface="Arial" panose="020B0604020202020204" pitchFamily="34" charset="0"/>
              <a:buChar char="•"/>
              <a:defRPr/>
            </a:pPr>
            <a:r>
              <a:rPr lang="en-US">
                <a:ea typeface="+mn-ea"/>
              </a:rPr>
              <a:t>partial seizures</a:t>
            </a:r>
          </a:p>
          <a:p>
            <a:pPr marL="171450" indent="-171450">
              <a:buFont typeface="Arial" panose="020B0604020202020204" pitchFamily="34" charset="0"/>
              <a:buChar char="•"/>
              <a:defRPr/>
            </a:pPr>
            <a:r>
              <a:rPr lang="en-US" err="1">
                <a:ea typeface="+mn-ea"/>
              </a:rPr>
              <a:t>generalised</a:t>
            </a:r>
            <a:r>
              <a:rPr lang="en-US">
                <a:ea typeface="+mn-ea"/>
              </a:rPr>
              <a:t> seizures </a:t>
            </a:r>
          </a:p>
          <a:p>
            <a:pPr marL="0" indent="0">
              <a:buFontTx/>
              <a:buNone/>
              <a:defRPr/>
            </a:pPr>
            <a:endParaRPr lang="en-GB">
              <a:ea typeface="+mn-ea"/>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a:extLst>
              <a:ext uri="{FF2B5EF4-FFF2-40B4-BE49-F238E27FC236}">
                <a16:creationId xmlns:a16="http://schemas.microsoft.com/office/drawing/2014/main" id="{8A6B3EE8-5454-4A1D-A042-EBE41B6DC3A5}"/>
              </a:ext>
            </a:extLst>
          </p:cNvPr>
          <p:cNvSpPr>
            <a:spLocks noGrp="1" noRot="1" noChangeAspect="1" noChangeArrowheads="1" noTextEdit="1"/>
          </p:cNvSpPr>
          <p:nvPr>
            <p:ph type="sldImg"/>
          </p:nvPr>
        </p:nvSpPr>
        <p:spPr>
          <a:xfrm>
            <a:off x="498475" y="228600"/>
            <a:ext cx="6076950" cy="3419475"/>
          </a:xfrm>
          <a:ln/>
        </p:spPr>
      </p:sp>
      <p:sp>
        <p:nvSpPr>
          <p:cNvPr id="395267" name="Rectangle 3">
            <a:extLst>
              <a:ext uri="{FF2B5EF4-FFF2-40B4-BE49-F238E27FC236}">
                <a16:creationId xmlns:a16="http://schemas.microsoft.com/office/drawing/2014/main" id="{09699DA5-474D-48B5-81F8-E44672749D24}"/>
              </a:ext>
            </a:extLst>
          </p:cNvPr>
          <p:cNvSpPr>
            <a:spLocks noGrp="1" noChangeArrowheads="1"/>
          </p:cNvSpPr>
          <p:nvPr>
            <p:ph type="body" idx="1"/>
          </p:nvPr>
        </p:nvSpPr>
        <p:spPr>
          <a:xfrm>
            <a:off x="193675" y="4000500"/>
            <a:ext cx="6721475" cy="559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F6506-BBF5-ECBE-AD40-560B5A78C8B3}"/>
            </a:ext>
          </a:extLst>
        </p:cNvPr>
        <p:cNvGrpSpPr/>
        <p:nvPr/>
      </p:nvGrpSpPr>
      <p:grpSpPr>
        <a:xfrm>
          <a:off x="0" y="0"/>
          <a:ext cx="0" cy="0"/>
          <a:chOff x="0" y="0"/>
          <a:chExt cx="0" cy="0"/>
        </a:xfrm>
      </p:grpSpPr>
      <p:sp>
        <p:nvSpPr>
          <p:cNvPr id="395266" name="Rectangle 2">
            <a:extLst>
              <a:ext uri="{FF2B5EF4-FFF2-40B4-BE49-F238E27FC236}">
                <a16:creationId xmlns:a16="http://schemas.microsoft.com/office/drawing/2014/main" id="{5530F46A-58AF-EA3E-509F-BD5D655D8198}"/>
              </a:ext>
            </a:extLst>
          </p:cNvPr>
          <p:cNvSpPr>
            <a:spLocks noGrp="1" noRot="1" noChangeAspect="1" noChangeArrowheads="1" noTextEdit="1"/>
          </p:cNvSpPr>
          <p:nvPr>
            <p:ph type="sldImg"/>
          </p:nvPr>
        </p:nvSpPr>
        <p:spPr>
          <a:xfrm>
            <a:off x="498475" y="228600"/>
            <a:ext cx="6076950" cy="3419475"/>
          </a:xfrm>
          <a:ln/>
        </p:spPr>
      </p:sp>
      <p:sp>
        <p:nvSpPr>
          <p:cNvPr id="395267" name="Rectangle 3">
            <a:extLst>
              <a:ext uri="{FF2B5EF4-FFF2-40B4-BE49-F238E27FC236}">
                <a16:creationId xmlns:a16="http://schemas.microsoft.com/office/drawing/2014/main" id="{33FF9A7B-E07C-4224-108D-F5BC89787290}"/>
              </a:ext>
            </a:extLst>
          </p:cNvPr>
          <p:cNvSpPr>
            <a:spLocks noGrp="1" noChangeArrowheads="1"/>
          </p:cNvSpPr>
          <p:nvPr>
            <p:ph type="body" idx="1"/>
          </p:nvPr>
        </p:nvSpPr>
        <p:spPr>
          <a:xfrm>
            <a:off x="193675" y="4000500"/>
            <a:ext cx="6721475" cy="5597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extLst>
      <p:ext uri="{BB962C8B-B14F-4D97-AF65-F5344CB8AC3E}">
        <p14:creationId xmlns:p14="http://schemas.microsoft.com/office/powerpoint/2010/main" val="2426696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Having conducted a scene survey and established that the immediate area is safe from any dangers, you can now approach the casualty. When approaching the casualty, an initial casualty assessment should be conducted – this initial assessment is called a primary survey.</a:t>
            </a:r>
          </a:p>
          <a:p>
            <a:endParaRPr lang="en-GB" dirty="0"/>
          </a:p>
          <a:p>
            <a:r>
              <a:rPr lang="en-GB" dirty="0"/>
              <a:t>The primary survey is a systematic process of approaching, identifying and dealing with immediate and/or life-threatening conditions.</a:t>
            </a:r>
          </a:p>
          <a:p>
            <a:endParaRPr lang="en-GB" dirty="0"/>
          </a:p>
          <a:p>
            <a:r>
              <a:rPr lang="en-GB" dirty="0"/>
              <a:t>The primary survey can be remembered by the acronym DRABCD (or the easy way to remember, Doctor ABCD).</a:t>
            </a:r>
          </a:p>
          <a:p>
            <a:endParaRPr lang="en-GB" dirty="0"/>
          </a:p>
        </p:txBody>
      </p:sp>
      <p:sp>
        <p:nvSpPr>
          <p:cNvPr id="4" name="Slide Number Placeholder 3"/>
          <p:cNvSpPr>
            <a:spLocks noGrp="1"/>
          </p:cNvSpPr>
          <p:nvPr>
            <p:ph type="sldNum" sz="quarter" idx="5"/>
          </p:nvPr>
        </p:nvSpPr>
        <p:spPr/>
        <p:txBody>
          <a:bodyPr/>
          <a:lstStyle/>
          <a:p>
            <a:fld id="{B3D3CEF0-94EB-44EA-9D84-1134773FA61A}" type="slidenum">
              <a:rPr lang="en-GB" smtClean="0"/>
              <a:t>27</a:t>
            </a:fld>
            <a:endParaRPr lang="en-GB"/>
          </a:p>
        </p:txBody>
      </p:sp>
    </p:spTree>
    <p:extLst>
      <p:ext uri="{BB962C8B-B14F-4D97-AF65-F5344CB8AC3E}">
        <p14:creationId xmlns:p14="http://schemas.microsoft.com/office/powerpoint/2010/main" val="2345488238"/>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a:extLst>
              <a:ext uri="{FF2B5EF4-FFF2-40B4-BE49-F238E27FC236}">
                <a16:creationId xmlns:a16="http://schemas.microsoft.com/office/drawing/2014/main" id="{6D3C3AE6-F155-4FFD-8729-7E7C9836B422}"/>
              </a:ext>
            </a:extLst>
          </p:cNvPr>
          <p:cNvSpPr>
            <a:spLocks noGrp="1" noRot="1" noChangeAspect="1" noChangeArrowheads="1" noTextEdit="1"/>
          </p:cNvSpPr>
          <p:nvPr>
            <p:ph type="sldImg"/>
          </p:nvPr>
        </p:nvSpPr>
        <p:spPr>
          <a:xfrm>
            <a:off x="533400" y="228600"/>
            <a:ext cx="6092825" cy="3427413"/>
          </a:xfrm>
          <a:ln/>
        </p:spPr>
      </p:sp>
      <p:sp>
        <p:nvSpPr>
          <p:cNvPr id="396291" name="Rectangle 3">
            <a:extLst>
              <a:ext uri="{FF2B5EF4-FFF2-40B4-BE49-F238E27FC236}">
                <a16:creationId xmlns:a16="http://schemas.microsoft.com/office/drawing/2014/main" id="{465CA9D1-8EC9-4B8E-ABD7-137BA741FBC4}"/>
              </a:ext>
            </a:extLst>
          </p:cNvPr>
          <p:cNvSpPr>
            <a:spLocks noGrp="1" noChangeArrowheads="1"/>
          </p:cNvSpPr>
          <p:nvPr>
            <p:ph type="body" idx="1"/>
          </p:nvPr>
        </p:nvSpPr>
        <p:spPr>
          <a:xfrm>
            <a:off x="193675" y="3962400"/>
            <a:ext cx="6721475" cy="56356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2">
            <a:extLst>
              <a:ext uri="{FF2B5EF4-FFF2-40B4-BE49-F238E27FC236}">
                <a16:creationId xmlns:a16="http://schemas.microsoft.com/office/drawing/2014/main" id="{F1D6460D-559D-4859-A79E-9126D102EC01}"/>
              </a:ext>
            </a:extLst>
          </p:cNvPr>
          <p:cNvSpPr>
            <a:spLocks noGrp="1" noRot="1" noChangeAspect="1" noChangeArrowheads="1" noTextEdit="1"/>
          </p:cNvSpPr>
          <p:nvPr>
            <p:ph type="sldImg"/>
          </p:nvPr>
        </p:nvSpPr>
        <p:spPr>
          <a:xfrm>
            <a:off x="542925" y="228600"/>
            <a:ext cx="6026150" cy="3390900"/>
          </a:xfrm>
          <a:ln/>
        </p:spPr>
      </p:sp>
      <p:sp>
        <p:nvSpPr>
          <p:cNvPr id="397315" name="Rectangle 3">
            <a:extLst>
              <a:ext uri="{FF2B5EF4-FFF2-40B4-BE49-F238E27FC236}">
                <a16:creationId xmlns:a16="http://schemas.microsoft.com/office/drawing/2014/main" id="{1513951A-3AF3-4202-8EF2-CDA384AC0E84}"/>
              </a:ext>
            </a:extLst>
          </p:cNvPr>
          <p:cNvSpPr>
            <a:spLocks noGrp="1" noChangeArrowheads="1"/>
          </p:cNvSpPr>
          <p:nvPr>
            <p:ph type="body" idx="1"/>
          </p:nvPr>
        </p:nvSpPr>
        <p:spPr>
          <a:xfrm>
            <a:off x="193675" y="3867150"/>
            <a:ext cx="6721475" cy="5730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a:extLst>
              <a:ext uri="{FF2B5EF4-FFF2-40B4-BE49-F238E27FC236}">
                <a16:creationId xmlns:a16="http://schemas.microsoft.com/office/drawing/2014/main" id="{C908FCFA-0C3E-4D12-B96B-2E461A02120D}"/>
              </a:ext>
            </a:extLst>
          </p:cNvPr>
          <p:cNvSpPr>
            <a:spLocks noGrp="1" noRot="1" noChangeAspect="1" noChangeArrowheads="1" noTextEdit="1"/>
          </p:cNvSpPr>
          <p:nvPr>
            <p:ph type="sldImg"/>
          </p:nvPr>
        </p:nvSpPr>
        <p:spPr>
          <a:xfrm>
            <a:off x="454025" y="228600"/>
            <a:ext cx="6129338" cy="3448050"/>
          </a:xfrm>
          <a:ln/>
        </p:spPr>
      </p:sp>
      <p:sp>
        <p:nvSpPr>
          <p:cNvPr id="398339" name="Rectangle 3">
            <a:extLst>
              <a:ext uri="{FF2B5EF4-FFF2-40B4-BE49-F238E27FC236}">
                <a16:creationId xmlns:a16="http://schemas.microsoft.com/office/drawing/2014/main" id="{8943644A-6476-4128-833E-833DB37B3F4A}"/>
              </a:ext>
            </a:extLst>
          </p:cNvPr>
          <p:cNvSpPr>
            <a:spLocks noGrp="1" noChangeArrowheads="1"/>
          </p:cNvSpPr>
          <p:nvPr>
            <p:ph type="body" idx="1"/>
          </p:nvPr>
        </p:nvSpPr>
        <p:spPr>
          <a:xfrm>
            <a:off x="149225" y="4048125"/>
            <a:ext cx="6486525" cy="554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19EB0A-D5F8-9500-F8BF-644691FB8782}"/>
            </a:ext>
          </a:extLst>
        </p:cNvPr>
        <p:cNvGrpSpPr/>
        <p:nvPr/>
      </p:nvGrpSpPr>
      <p:grpSpPr>
        <a:xfrm>
          <a:off x="0" y="0"/>
          <a:ext cx="0" cy="0"/>
          <a:chOff x="0" y="0"/>
          <a:chExt cx="0" cy="0"/>
        </a:xfrm>
      </p:grpSpPr>
      <p:sp>
        <p:nvSpPr>
          <p:cNvPr id="398338" name="Rectangle 2">
            <a:extLst>
              <a:ext uri="{FF2B5EF4-FFF2-40B4-BE49-F238E27FC236}">
                <a16:creationId xmlns:a16="http://schemas.microsoft.com/office/drawing/2014/main" id="{163968AF-C009-EC5C-62C5-4F27E1115940}"/>
              </a:ext>
            </a:extLst>
          </p:cNvPr>
          <p:cNvSpPr>
            <a:spLocks noGrp="1" noRot="1" noChangeAspect="1" noChangeArrowheads="1" noTextEdit="1"/>
          </p:cNvSpPr>
          <p:nvPr>
            <p:ph type="sldImg"/>
          </p:nvPr>
        </p:nvSpPr>
        <p:spPr>
          <a:xfrm>
            <a:off x="454025" y="228600"/>
            <a:ext cx="6129338" cy="3448050"/>
          </a:xfrm>
          <a:ln/>
        </p:spPr>
      </p:sp>
      <p:sp>
        <p:nvSpPr>
          <p:cNvPr id="398339" name="Rectangle 3">
            <a:extLst>
              <a:ext uri="{FF2B5EF4-FFF2-40B4-BE49-F238E27FC236}">
                <a16:creationId xmlns:a16="http://schemas.microsoft.com/office/drawing/2014/main" id="{A028FE1F-4C31-B342-F61F-D2878E31AF1D}"/>
              </a:ext>
            </a:extLst>
          </p:cNvPr>
          <p:cNvSpPr>
            <a:spLocks noGrp="1" noChangeArrowheads="1"/>
          </p:cNvSpPr>
          <p:nvPr>
            <p:ph type="body" idx="1"/>
          </p:nvPr>
        </p:nvSpPr>
        <p:spPr>
          <a:xfrm>
            <a:off x="149225" y="4048125"/>
            <a:ext cx="6486525" cy="5549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endParaRPr lang="en-GB" altLang="en-US">
              <a:latin typeface="Arial" panose="020B0604020202020204" pitchFamily="34" charset="0"/>
            </a:endParaRPr>
          </a:p>
        </p:txBody>
      </p:sp>
    </p:spTree>
    <p:extLst>
      <p:ext uri="{BB962C8B-B14F-4D97-AF65-F5344CB8AC3E}">
        <p14:creationId xmlns:p14="http://schemas.microsoft.com/office/powerpoint/2010/main" val="2066079143"/>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2">
            <a:extLst>
              <a:ext uri="{FF2B5EF4-FFF2-40B4-BE49-F238E27FC236}">
                <a16:creationId xmlns:a16="http://schemas.microsoft.com/office/drawing/2014/main" id="{D2521E9E-EA3E-4C45-AD66-86D07D2441EC}"/>
              </a:ext>
            </a:extLst>
          </p:cNvPr>
          <p:cNvSpPr>
            <a:spLocks noGrp="1" noRot="1" noChangeAspect="1" noChangeArrowheads="1" noTextEdit="1"/>
          </p:cNvSpPr>
          <p:nvPr>
            <p:ph type="sldImg"/>
          </p:nvPr>
        </p:nvSpPr>
        <p:spPr>
          <a:xfrm>
            <a:off x="476250" y="228600"/>
            <a:ext cx="6102350" cy="3433763"/>
          </a:xfrm>
          <a:ln/>
        </p:spPr>
      </p:sp>
      <p:sp>
        <p:nvSpPr>
          <p:cNvPr id="391171" name="Rectangle 3">
            <a:extLst>
              <a:ext uri="{FF2B5EF4-FFF2-40B4-BE49-F238E27FC236}">
                <a16:creationId xmlns:a16="http://schemas.microsoft.com/office/drawing/2014/main" id="{3B61F564-2D34-401C-93A1-47FF1C63B64F}"/>
              </a:ext>
            </a:extLst>
          </p:cNvPr>
          <p:cNvSpPr>
            <a:spLocks noGrp="1" noChangeArrowheads="1"/>
          </p:cNvSpPr>
          <p:nvPr>
            <p:ph type="body" idx="1"/>
          </p:nvPr>
        </p:nvSpPr>
        <p:spPr>
          <a:xfrm>
            <a:off x="193675" y="3943350"/>
            <a:ext cx="6721475" cy="565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altLang="en-US" b="1">
                <a:latin typeface="Arial" panose="020B0604020202020204" pitchFamily="34" charset="0"/>
              </a:rPr>
              <a:t>Class question: What is anaphylaxis?</a:t>
            </a:r>
          </a:p>
          <a:p>
            <a:pPr>
              <a:buFontTx/>
              <a:buNone/>
            </a:pPr>
            <a:endParaRPr lang="en-US" altLang="en-US" b="1">
              <a:latin typeface="Arial" panose="020B0604020202020204" pitchFamily="34" charset="0"/>
            </a:endParaRPr>
          </a:p>
          <a:p>
            <a:pPr>
              <a:buFontTx/>
              <a:buNone/>
            </a:pPr>
            <a:r>
              <a:rPr lang="en-US" altLang="en-US" b="1">
                <a:latin typeface="Arial" panose="020B0604020202020204" pitchFamily="34" charset="0"/>
              </a:rPr>
              <a:t>Tutor note </a:t>
            </a:r>
          </a:p>
          <a:p>
            <a:pPr>
              <a:buFontTx/>
              <a:buNone/>
            </a:pPr>
            <a:r>
              <a:rPr lang="en-US" altLang="en-US" b="0">
                <a:latin typeface="Arial" panose="020B0604020202020204" pitchFamily="34" charset="0"/>
              </a:rPr>
              <a:t>The tutor is to demonstrate the use of a training device adrenaline auto-injector. Where possible, allow learners the chance to practise with a training device. </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0A0BC-A087-7C31-38A7-AE2BAAAD6A3C}"/>
            </a:ext>
          </a:extLst>
        </p:cNvPr>
        <p:cNvGrpSpPr/>
        <p:nvPr/>
      </p:nvGrpSpPr>
      <p:grpSpPr>
        <a:xfrm>
          <a:off x="0" y="0"/>
          <a:ext cx="0" cy="0"/>
          <a:chOff x="0" y="0"/>
          <a:chExt cx="0" cy="0"/>
        </a:xfrm>
      </p:grpSpPr>
      <p:sp>
        <p:nvSpPr>
          <p:cNvPr id="391170" name="Rectangle 2">
            <a:extLst>
              <a:ext uri="{FF2B5EF4-FFF2-40B4-BE49-F238E27FC236}">
                <a16:creationId xmlns:a16="http://schemas.microsoft.com/office/drawing/2014/main" id="{E4A6009E-119E-8C30-79DD-D43E7E29F594}"/>
              </a:ext>
            </a:extLst>
          </p:cNvPr>
          <p:cNvSpPr>
            <a:spLocks noGrp="1" noRot="1" noChangeAspect="1" noChangeArrowheads="1" noTextEdit="1"/>
          </p:cNvSpPr>
          <p:nvPr>
            <p:ph type="sldImg"/>
          </p:nvPr>
        </p:nvSpPr>
        <p:spPr>
          <a:xfrm>
            <a:off x="476250" y="228600"/>
            <a:ext cx="6102350" cy="3433763"/>
          </a:xfrm>
          <a:ln/>
        </p:spPr>
      </p:sp>
      <p:sp>
        <p:nvSpPr>
          <p:cNvPr id="391171" name="Rectangle 3">
            <a:extLst>
              <a:ext uri="{FF2B5EF4-FFF2-40B4-BE49-F238E27FC236}">
                <a16:creationId xmlns:a16="http://schemas.microsoft.com/office/drawing/2014/main" id="{781D2237-EA37-2762-7E40-C94E603E373E}"/>
              </a:ext>
            </a:extLst>
          </p:cNvPr>
          <p:cNvSpPr>
            <a:spLocks noGrp="1" noChangeArrowheads="1"/>
          </p:cNvSpPr>
          <p:nvPr>
            <p:ph type="body" idx="1"/>
          </p:nvPr>
        </p:nvSpPr>
        <p:spPr>
          <a:xfrm>
            <a:off x="193675" y="3943350"/>
            <a:ext cx="6721475" cy="56546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altLang="en-US" b="1">
                <a:latin typeface="Arial" panose="020B0604020202020204" pitchFamily="34" charset="0"/>
              </a:rPr>
              <a:t>Tutor note</a:t>
            </a:r>
          </a:p>
          <a:p>
            <a:pPr>
              <a:buFontTx/>
              <a:buNone/>
            </a:pPr>
            <a:r>
              <a:rPr lang="en-US" altLang="en-US" b="0">
                <a:latin typeface="Arial" panose="020B0604020202020204" pitchFamily="34" charset="0"/>
              </a:rPr>
              <a:t>The tutor is to demonstrate the use of a training device adrenaline auto-injector.</a:t>
            </a:r>
          </a:p>
        </p:txBody>
      </p:sp>
    </p:spTree>
    <p:extLst>
      <p:ext uri="{BB962C8B-B14F-4D97-AF65-F5344CB8AC3E}">
        <p14:creationId xmlns:p14="http://schemas.microsoft.com/office/powerpoint/2010/main" val="87745841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a:extLst>
              <a:ext uri="{FF2B5EF4-FFF2-40B4-BE49-F238E27FC236}">
                <a16:creationId xmlns:a16="http://schemas.microsoft.com/office/drawing/2014/main" id="{1311BD12-5A61-4E33-A110-8E606D68D298}"/>
              </a:ext>
            </a:extLst>
          </p:cNvPr>
          <p:cNvSpPr>
            <a:spLocks noGrp="1" noRot="1" noChangeAspect="1" noTextEdit="1"/>
          </p:cNvSpPr>
          <p:nvPr>
            <p:ph type="sldImg"/>
          </p:nvPr>
        </p:nvSpPr>
        <p:spPr>
          <a:ln/>
        </p:spPr>
      </p:sp>
      <p:sp>
        <p:nvSpPr>
          <p:cNvPr id="392195" name="Notes Placeholder 2">
            <a:extLst>
              <a:ext uri="{FF2B5EF4-FFF2-40B4-BE49-F238E27FC236}">
                <a16:creationId xmlns:a16="http://schemas.microsoft.com/office/drawing/2014/main" id="{40B5BD78-A7B2-4FA9-AAFC-871B394D3CC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kern="1200">
                <a:solidFill>
                  <a:schemeClr val="tx1"/>
                </a:solidFill>
                <a:effectLst/>
                <a:latin typeface="Arial" charset="0"/>
                <a:ea typeface="MS PGothic" pitchFamily="34" charset="-128"/>
                <a:cs typeface="+mn-cs"/>
              </a:rPr>
              <a:t>Group exercise: Anaphylaxis – treatment</a:t>
            </a:r>
          </a:p>
          <a:p>
            <a:pPr marL="0" indent="0">
              <a:buNone/>
            </a:pPr>
            <a:r>
              <a:rPr lang="en-GB"/>
              <a:t>Split the learners into groups for a hands-on demonstration where each learner uses a training pen on each other.</a:t>
            </a:r>
          </a:p>
          <a:p>
            <a:pPr marL="0" indent="0">
              <a:buNone/>
            </a:pPr>
            <a:endParaRPr lang="en-GB"/>
          </a:p>
          <a:p>
            <a:pPr marL="0" indent="0">
              <a:buNone/>
            </a:pPr>
            <a:r>
              <a:rPr lang="en-GB" b="1"/>
              <a:t>Important: </a:t>
            </a:r>
            <a:r>
              <a:rPr lang="en-GB" b="0"/>
              <a:t>the</a:t>
            </a:r>
            <a:r>
              <a:rPr lang="en-GB" b="1"/>
              <a:t> </a:t>
            </a:r>
            <a:r>
              <a:rPr lang="en-GB" b="0"/>
              <a:t>d</a:t>
            </a:r>
            <a:r>
              <a:rPr lang="en-GB"/>
              <a:t>emonstration must be with a training device only.</a:t>
            </a:r>
          </a:p>
          <a:p>
            <a:pPr marL="171450" indent="-171450">
              <a:buFont typeface="Arial" panose="020B0604020202020204" pitchFamily="34" charset="0"/>
              <a:buChar char="•"/>
            </a:pPr>
            <a:r>
              <a:rPr lang="en-GB"/>
              <a:t>show safe handling, remove the safety cap and press against thigh for three seconds</a:t>
            </a:r>
          </a:p>
          <a:p>
            <a:pPr marL="171450" indent="-171450">
              <a:buFont typeface="Arial" panose="020B0604020202020204" pitchFamily="34" charset="0"/>
              <a:buChar char="•"/>
            </a:pPr>
            <a:r>
              <a:rPr lang="en-GB"/>
              <a:t>hold in place, then massage the area lightly</a:t>
            </a:r>
          </a:p>
          <a:p>
            <a:pPr marL="171450" indent="-171450">
              <a:buFont typeface="Arial" panose="020B0604020202020204" pitchFamily="34" charset="0"/>
              <a:buChar char="•"/>
            </a:pPr>
            <a:r>
              <a:rPr lang="en-GB"/>
              <a:t>be aware of the need to administer a second dose if there is no improvement after five minutes</a:t>
            </a:r>
          </a:p>
          <a:p>
            <a:pPr marL="171450" indent="-171450">
              <a:buFont typeface="Arial" panose="020B0604020202020204" pitchFamily="34" charset="0"/>
              <a:buChar char="•"/>
            </a:pPr>
            <a:r>
              <a:rPr lang="en-GB"/>
              <a:t>simulated practise of drawing up a 1:1000IM dose (if in scope)</a:t>
            </a:r>
          </a:p>
          <a:p>
            <a:pPr marL="171450" indent="-171450">
              <a:buFont typeface="Arial" panose="020B0604020202020204" pitchFamily="34" charset="0"/>
              <a:buChar char="•"/>
            </a:pPr>
            <a:r>
              <a:rPr lang="en-GB"/>
              <a:t>emphasise the safe disposal of sharps</a:t>
            </a:r>
          </a:p>
          <a:p>
            <a:pPr marL="0" indent="0">
              <a:buNone/>
            </a:pPr>
            <a:endParaRPr lang="en-GB"/>
          </a:p>
          <a:p>
            <a:r>
              <a:rPr lang="en-GB"/>
              <a:t>Ensure every learner gets a turn with a training pen. Reinforce the three-second rule and leg placement. Use visuals for drawing adrenaline if it is within the learner's scope.</a:t>
            </a:r>
            <a:endParaRPr lang="en-GB" sz="1200" kern="1200">
              <a:solidFill>
                <a:schemeClr val="tx1"/>
              </a:solidFill>
              <a:effectLst/>
              <a:latin typeface="Arial"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a:solidFill>
                <a:schemeClr val="tx1"/>
              </a:solidFill>
              <a:effectLst/>
              <a:latin typeface="Arial" charset="0"/>
              <a:ea typeface="MS PGothic" pitchFamily="34" charset="-128"/>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a:solidFill>
                  <a:schemeClr val="tx1"/>
                </a:solidFill>
                <a:effectLst/>
                <a:latin typeface="Arial" charset="0"/>
                <a:ea typeface="MS PGothic" pitchFamily="34" charset="-128"/>
                <a:cs typeface="+mn-cs"/>
              </a:rPr>
              <a:t>*There is no legal problem with any person administering adrenaline using an auto-injector if it could save someone’s life. The first-aider must be able to recognise an anaphylactic reaction, use an auto-injector and ensure they work to their employer’s guidelines and also those of the training organisation that issued their first-aid qualification. </a:t>
            </a: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61AB6-2A83-D545-C708-D13E890B4B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9ADD01-B391-0770-64D5-BC64E55520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6A7C77-2C38-932A-B84C-1E43E6CFDC7A}"/>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4044B2FD-71C3-0243-5F34-4F6BB844B0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951976"/>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04EC8-D804-07ED-76F6-D7AC7CDBCD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A8CBC-CF87-FB1E-0DAE-9841388AAF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EA93F4-107D-6357-4BA6-DA28F858CEAC}"/>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E7A1EEBD-F7AF-D840-5CBD-D4FF41E2DD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83588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F313-538F-33C5-5268-1E69E47A6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3B9BF-DA22-C8BE-BA23-0BA179BBC9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E93DDE-4D3C-F159-4C8D-0A73933E72D2}"/>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A018FA2B-963A-5D9C-F72E-631FDCDA16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126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 </a:t>
            </a:r>
            <a:r>
              <a:rPr lang="en-GB" b="1"/>
              <a:t>– Danger</a:t>
            </a:r>
            <a:endParaRPr lang="en-GB" dirty="0"/>
          </a:p>
          <a:p>
            <a:r>
              <a:rPr lang="en-GB" dirty="0"/>
              <a:t>The same for all ages: </a:t>
            </a:r>
          </a:p>
          <a:p>
            <a:pPr marL="171450" indent="-171450">
              <a:buFont typeface="Arial" panose="020B0604020202020204" pitchFamily="34" charset="0"/>
              <a:buChar char="•"/>
            </a:pPr>
            <a:r>
              <a:rPr lang="en-GB" dirty="0"/>
              <a:t>check for danger to yourself, the casualty and bystanders</a:t>
            </a:r>
            <a:endParaRPr lang="en-GB" b="1" dirty="0"/>
          </a:p>
        </p:txBody>
      </p:sp>
      <p:sp>
        <p:nvSpPr>
          <p:cNvPr id="4" name="Slide Number Placeholder 3"/>
          <p:cNvSpPr>
            <a:spLocks noGrp="1"/>
          </p:cNvSpPr>
          <p:nvPr>
            <p:ph type="sldNum" sz="quarter" idx="10"/>
          </p:nvPr>
        </p:nvSpPr>
        <p:spPr/>
        <p:txBody>
          <a:bodyPr/>
          <a:lstStyle/>
          <a:p>
            <a:fld id="{B4BD90A3-E85D-4337-9750-38E25B17CE49}" type="slidenum">
              <a:rPr lang="en-GB" smtClean="0"/>
              <a:t>28</a:t>
            </a:fld>
            <a:endParaRPr lang="en-GB"/>
          </a:p>
        </p:txBody>
      </p:sp>
    </p:spTree>
    <p:extLst>
      <p:ext uri="{BB962C8B-B14F-4D97-AF65-F5344CB8AC3E}">
        <p14:creationId xmlns:p14="http://schemas.microsoft.com/office/powerpoint/2010/main" val="2522813823"/>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sz="1200" b="1" i="0" u="none" strike="noStrike" kern="1200" baseline="0">
                <a:solidFill>
                  <a:schemeClr val="tx1"/>
                </a:solidFill>
                <a:ea typeface="+mn-ea"/>
                <a:cs typeface="+mn-cs"/>
              </a:rPr>
              <a:t>5. Be able to respond to an incident involving the effects of cold and heat in the outdoors</a:t>
            </a:r>
          </a:p>
          <a:p>
            <a:r>
              <a:rPr lang="en-GB" sz="1200" b="0" i="0" u="none" strike="noStrike" kern="1200" baseline="0">
                <a:solidFill>
                  <a:schemeClr val="tx1"/>
                </a:solidFill>
                <a:ea typeface="+mn-ea"/>
                <a:cs typeface="+mn-cs"/>
              </a:rPr>
              <a:t>	</a:t>
            </a:r>
          </a:p>
          <a:p>
            <a:r>
              <a:rPr lang="en-GB" b="1"/>
              <a:t>This includes the following assessment criteria:</a:t>
            </a:r>
            <a:endParaRPr lang="en-GB" sz="1200" b="0" i="0" u="none" strike="noStrike" kern="1200" baseline="0">
              <a:solidFill>
                <a:schemeClr val="tx1"/>
              </a:solidFill>
              <a:ea typeface="+mn-ea"/>
              <a:cs typeface="+mn-cs"/>
            </a:endParaRPr>
          </a:p>
          <a:p>
            <a:r>
              <a:rPr lang="en-GB" sz="1200" b="0" i="0" u="none" strike="noStrike" kern="1200" baseline="0">
                <a:solidFill>
                  <a:schemeClr val="tx1"/>
                </a:solidFill>
                <a:ea typeface="+mn-ea"/>
                <a:cs typeface="+mn-cs"/>
              </a:rPr>
              <a:t>5.1 Identify the signs and symptoms of: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hypothermia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frostbite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dehydration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heat exhaustion </a:t>
            </a:r>
          </a:p>
          <a:p>
            <a:r>
              <a:rPr lang="en-GB" sz="1200" b="0" i="0" u="none" strike="noStrike" kern="1200" baseline="0">
                <a:solidFill>
                  <a:schemeClr val="tx1"/>
                </a:solidFill>
                <a:ea typeface="+mn-ea"/>
                <a:cs typeface="+mn-cs"/>
              </a:rPr>
              <a:t>5.2 Demonstrate how to administer first aid to a casualty with the signs of: </a:t>
            </a:r>
          </a:p>
          <a:p>
            <a:pPr marL="394650" indent="-171450">
              <a:buFont typeface="Arial" panose="020B0604020202020204" pitchFamily="34" charset="0"/>
              <a:buChar char="•"/>
            </a:pPr>
            <a:r>
              <a:rPr lang="en-GB" sz="1200" b="0" i="0" u="none" strike="noStrike" kern="1200" baseline="0">
                <a:solidFill>
                  <a:schemeClr val="tx1"/>
                </a:solidFill>
                <a:ea typeface="+mn-ea"/>
                <a:cs typeface="+mn-cs"/>
              </a:rPr>
              <a:t>hypothermia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frostbite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dehydration </a:t>
            </a:r>
          </a:p>
          <a:p>
            <a:pPr marL="396000" indent="-172800">
              <a:buFont typeface="Arial" panose="020B0604020202020204" pitchFamily="34" charset="0"/>
              <a:buChar char="•"/>
            </a:pPr>
            <a:r>
              <a:rPr lang="en-GB" sz="1200" b="0" i="0" u="none" strike="noStrike" kern="1200" baseline="0">
                <a:solidFill>
                  <a:schemeClr val="tx1"/>
                </a:solidFill>
                <a:ea typeface="+mn-ea"/>
                <a:cs typeface="+mn-cs"/>
              </a:rPr>
              <a:t>heat exhaustion </a:t>
            </a:r>
          </a:p>
          <a:p>
            <a:endParaRPr lang="en-GB" sz="1200" b="0" i="0" u="none" strike="noStrike" kern="1200" baseline="0">
              <a:solidFill>
                <a:schemeClr val="tx1"/>
              </a:solidFill>
              <a:ea typeface="+mn-ea"/>
              <a:cs typeface="+mn-cs"/>
            </a:endParaRPr>
          </a:p>
          <a:p>
            <a:r>
              <a:rPr lang="en-GB" sz="1200" b="1" kern="1200">
                <a:solidFill>
                  <a:schemeClr val="tx1"/>
                </a:solidFill>
                <a:effectLst/>
                <a:ea typeface="+mn-ea"/>
                <a:cs typeface="+mn-cs"/>
              </a:rPr>
              <a:t>Activities in this module include:</a:t>
            </a:r>
            <a:endParaRPr lang="en-GB" sz="1200" kern="1200">
              <a:solidFill>
                <a:schemeClr val="tx1"/>
              </a:solidFill>
              <a:effectLst/>
              <a:ea typeface="+mn-ea"/>
              <a:cs typeface="+mn-cs"/>
            </a:endParaRP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extreme cold?</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effects of extreme cold?</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symptoms of hypothermia?</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symptoms of frostbite?</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is extreme heat?    </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effects of extreme heat?</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symptoms of heat exhaustion? </a:t>
            </a:r>
          </a:p>
          <a:p>
            <a:r>
              <a:rPr lang="en-GB" sz="1200" kern="1200" err="1">
                <a:solidFill>
                  <a:schemeClr val="tx1"/>
                </a:solidFill>
                <a:effectLst/>
                <a:ea typeface="+mn-ea"/>
                <a:cs typeface="+mn-cs"/>
              </a:rPr>
              <a:t>CQ</a:t>
            </a:r>
            <a:r>
              <a:rPr lang="en-GB" sz="1200" kern="1200">
                <a:solidFill>
                  <a:schemeClr val="tx1"/>
                </a:solidFill>
                <a:effectLst/>
                <a:ea typeface="+mn-ea"/>
                <a:cs typeface="+mn-cs"/>
              </a:rPr>
              <a:t>: What are the symptoms of dehydration? </a:t>
            </a:r>
          </a:p>
          <a:p>
            <a:r>
              <a:rPr lang="en-GB" sz="1200" kern="1200">
                <a:solidFill>
                  <a:schemeClr val="tx1"/>
                </a:solidFill>
                <a:effectLst/>
                <a:ea typeface="+mn-ea"/>
                <a:cs typeface="+mn-cs"/>
              </a:rPr>
              <a:t>CE: Two multiple-choice questions (MCQs) (formative assessment)</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is extreme cold?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617872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rial" panose="020B0604020202020204" pitchFamily="34" charset="0"/>
                <a:cs typeface="Arial" panose="020B0604020202020204" pitchFamily="34" charset="0"/>
              </a:rPr>
              <a:t>Class question: What are the effects of extreme cold?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panose="020B0604020202020204" pitchFamily="34" charset="0"/>
                <a:cs typeface="Arial" panose="020B0604020202020204" pitchFamily="34" charset="0"/>
              </a:rPr>
              <a:t>Cold water shock exposure </a:t>
            </a:r>
            <a:r>
              <a:rPr lang="en-GB" sz="1200">
                <a:latin typeface="Arial" panose="020B0604020202020204" pitchFamily="34" charset="0"/>
                <a:cs typeface="Arial" panose="020B0604020202020204" pitchFamily="34" charset="0"/>
              </a:rPr>
              <a:t>– </a:t>
            </a:r>
            <a:r>
              <a:rPr lang="en-GB" sz="1200"/>
              <a:t>occurs when the body is abruptly immersed in water, generally below</a:t>
            </a:r>
            <a:r>
              <a:rPr lang="en-GB" sz="1200" b="0"/>
              <a:t> 15°C.</a:t>
            </a:r>
            <a:r>
              <a:rPr lang="en-GB" sz="1200"/>
              <a:t> This sudden immersion triggers involuntary physical reactions, even in healthy individuals.</a:t>
            </a:r>
            <a:endParaRPr lang="en-GB" sz="12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48632559"/>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10CE0-439C-5182-5348-E8B3684E49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893D8-3A22-6D75-D9DC-8A08AA94F7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FC5ACD-2EF6-7CE1-4112-A3C3F1FE6BA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rial" panose="020B0604020202020204" pitchFamily="34" charset="0"/>
                <a:cs typeface="Arial" panose="020B0604020202020204" pitchFamily="34" charset="0"/>
              </a:rPr>
              <a:t>Class question: What are the symptoms of hypothermia?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p:txBody>
      </p:sp>
      <p:sp>
        <p:nvSpPr>
          <p:cNvPr id="4" name="Slide Number Placeholder 3">
            <a:extLst>
              <a:ext uri="{FF2B5EF4-FFF2-40B4-BE49-F238E27FC236}">
                <a16:creationId xmlns:a16="http://schemas.microsoft.com/office/drawing/2014/main" id="{23D0A747-A670-B23F-F15C-DC16E50BFFA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14227056"/>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Sudden or rough rewarming can cause dangerous complications. Rewarm gradually.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0221407"/>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816EE-EFA3-B9F0-4001-FD6AEDFA99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A1C18-352B-C2D4-52FD-936827D7FC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97B6C3-5596-2220-9E9F-6A4C400ECBFB}"/>
              </a:ext>
            </a:extLst>
          </p:cNvPr>
          <p:cNvSpPr>
            <a:spLocks noGrp="1"/>
          </p:cNvSpPr>
          <p:nvPr>
            <p:ph type="body" idx="1"/>
          </p:nvPr>
        </p:nvSpPr>
        <p:spPr/>
        <p:txBody>
          <a:bodyPr/>
          <a:lstStyle/>
          <a:p>
            <a:r>
              <a:rPr lang="en-GB"/>
              <a:t>Sudden or rough rewarming can cause dangerous complications. Rewarm gradually.</a:t>
            </a:r>
          </a:p>
        </p:txBody>
      </p:sp>
      <p:sp>
        <p:nvSpPr>
          <p:cNvPr id="4" name="Slide Number Placeholder 3">
            <a:extLst>
              <a:ext uri="{FF2B5EF4-FFF2-40B4-BE49-F238E27FC236}">
                <a16:creationId xmlns:a16="http://schemas.microsoft.com/office/drawing/2014/main" id="{B955577F-3046-4B23-4797-1E6424EA1B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26570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7AF95-FF23-B716-BB0D-9D4180A69C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096D36-7CAC-1086-1D08-634D3C23F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7E4E6-F497-A5EB-91F4-406C91C35E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rial" panose="020B0604020202020204" pitchFamily="34" charset="0"/>
                <a:cs typeface="Arial" panose="020B0604020202020204" pitchFamily="34" charset="0"/>
              </a:rPr>
              <a:t>Class question: What are the symptoms of frostbite?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p:txBody>
      </p:sp>
      <p:sp>
        <p:nvSpPr>
          <p:cNvPr id="4" name="Slide Number Placeholder 3">
            <a:extLst>
              <a:ext uri="{FF2B5EF4-FFF2-40B4-BE49-F238E27FC236}">
                <a16:creationId xmlns:a16="http://schemas.microsoft.com/office/drawing/2014/main" id="{CFEDD940-9CC9-D232-6BB1-E89F3B6CAB8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256</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8394711"/>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414924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is extreme heat?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6182956"/>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48A28-3514-D30F-D0F4-F4C23AD03B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403409-7DB3-D62B-B677-4563DA5F1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6ACE75-8A81-EDD3-6711-899C5C9C14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rial" panose="020B0604020202020204" pitchFamily="34" charset="0"/>
                <a:cs typeface="Arial" panose="020B0604020202020204" pitchFamily="34" charset="0"/>
              </a:rPr>
              <a:t>Class question: What are the effects of extreme heat?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p:txBody>
      </p:sp>
      <p:sp>
        <p:nvSpPr>
          <p:cNvPr id="4" name="Slide Number Placeholder 3">
            <a:extLst>
              <a:ext uri="{FF2B5EF4-FFF2-40B4-BE49-F238E27FC236}">
                <a16:creationId xmlns:a16="http://schemas.microsoft.com/office/drawing/2014/main" id="{B216DFAD-01A0-F6F1-A0EB-9F0DE46DAA4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646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R – Response</a:t>
            </a:r>
          </a:p>
          <a:p>
            <a:r>
              <a:rPr lang="en-GB" dirty="0"/>
              <a:t>Same check for all ages, but: </a:t>
            </a:r>
          </a:p>
          <a:p>
            <a:pPr marL="171450" indent="-171450">
              <a:buFont typeface="Arial" panose="020B0604020202020204" pitchFamily="34" charset="0"/>
              <a:buChar char="•"/>
            </a:pPr>
            <a:r>
              <a:rPr lang="en-GB" dirty="0"/>
              <a:t>adults/children: speak clearly, gently shake shoulders.</a:t>
            </a:r>
          </a:p>
          <a:p>
            <a:pPr marL="171450" indent="-171450">
              <a:buFont typeface="Arial" panose="020B0604020202020204" pitchFamily="34" charset="0"/>
              <a:buChar char="•"/>
            </a:pPr>
            <a:r>
              <a:rPr lang="en-GB" dirty="0"/>
              <a:t>infants: tap the foot or flick the sole. </a:t>
            </a:r>
            <a:r>
              <a:rPr lang="en-GB" b="1" dirty="0"/>
              <a:t>Do not </a:t>
            </a:r>
            <a:r>
              <a:rPr lang="en-GB" dirty="0"/>
              <a:t>shake them.</a:t>
            </a:r>
          </a:p>
        </p:txBody>
      </p:sp>
      <p:sp>
        <p:nvSpPr>
          <p:cNvPr id="4" name="Slide Number Placeholder 3"/>
          <p:cNvSpPr>
            <a:spLocks noGrp="1"/>
          </p:cNvSpPr>
          <p:nvPr>
            <p:ph type="sldNum" sz="quarter" idx="10"/>
          </p:nvPr>
        </p:nvSpPr>
        <p:spPr/>
        <p:txBody>
          <a:bodyPr/>
          <a:lstStyle/>
          <a:p>
            <a:fld id="{B4BD90A3-E85D-4337-9750-38E25B17CE49}" type="slidenum">
              <a:rPr lang="en-GB" smtClean="0"/>
              <a:t>29</a:t>
            </a:fld>
            <a:endParaRPr lang="en-GB"/>
          </a:p>
        </p:txBody>
      </p:sp>
    </p:spTree>
    <p:extLst>
      <p:ext uri="{BB962C8B-B14F-4D97-AF65-F5344CB8AC3E}">
        <p14:creationId xmlns:p14="http://schemas.microsoft.com/office/powerpoint/2010/main" val="2752055437"/>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2D1A-93E2-754E-7C40-F9AF9720CA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9DAEDA-B84C-3600-9B2B-6D8FA83CC8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FDCC7E-C6D7-3836-1233-D7310BB11F8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latin typeface="Arial" panose="020B0604020202020204" pitchFamily="34" charset="0"/>
                <a:cs typeface="Arial" panose="020B0604020202020204" pitchFamily="34" charset="0"/>
              </a:rPr>
              <a:t>Class question: What are the effects of extreme heat?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p:txBody>
      </p:sp>
      <p:sp>
        <p:nvSpPr>
          <p:cNvPr id="4" name="Slide Number Placeholder 3">
            <a:extLst>
              <a:ext uri="{FF2B5EF4-FFF2-40B4-BE49-F238E27FC236}">
                <a16:creationId xmlns:a16="http://schemas.microsoft.com/office/drawing/2014/main" id="{DBD4F26C-26B3-65C2-2F72-8F18E0C437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401316"/>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Class question: What are the symptoms of heat exhaustion?</a:t>
            </a: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34528293"/>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026567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1E37F-C357-3719-9521-31FB0B0F3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DDE30-4590-760D-6EBA-45254B2528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4119D0-4BA5-5417-07BC-348308B996C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9F3542D-3191-5A48-68F1-52CCF008DB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859300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73549-9B8F-2B3B-639D-F003A3A97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A96567-AEA8-70AF-48E7-DF4734AC0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EAE52B-14E2-AA38-C370-896C36BCB37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Class question: What are the symptoms of dehydration?</a:t>
            </a:r>
          </a:p>
          <a:p>
            <a:endParaRPr lang="en-GB"/>
          </a:p>
        </p:txBody>
      </p:sp>
      <p:sp>
        <p:nvSpPr>
          <p:cNvPr id="4" name="Slide Number Placeholder 3">
            <a:extLst>
              <a:ext uri="{FF2B5EF4-FFF2-40B4-BE49-F238E27FC236}">
                <a16:creationId xmlns:a16="http://schemas.microsoft.com/office/drawing/2014/main" id="{7D8DAE6D-B323-64DB-D131-BB65D3E3C1F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22723511"/>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C4E72F-AE57-4A35-BFFD-1858A3B8155E}"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8853810"/>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E328E1-13CD-8343-105A-BF2407340F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AEAC0E-AF79-36BB-6B42-9A14C7A2E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B2959-8D42-4517-5C2C-417C41CC25DF}"/>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3F66C552-BCAE-8CD1-DD39-319F16E27C2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956958"/>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14FBC-7850-CC6F-AE31-8ADC3DDF0B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FF7E5-D08A-AEEF-1350-426A9F926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973AA-14D8-0867-4AD3-2A695CE373A5}"/>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052976A8-8E1E-7B1F-2660-E2B02AB616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161926"/>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Completion of this module will enable learners to meet the following learning outcome:</a:t>
            </a:r>
          </a:p>
          <a:p>
            <a:r>
              <a:rPr lang="en-GB" sz="1200" b="1" i="0" u="none" strike="noStrike" kern="1200" baseline="0">
                <a:solidFill>
                  <a:schemeClr val="tx1"/>
                </a:solidFill>
                <a:ea typeface="+mn-ea"/>
                <a:cs typeface="+mn-cs"/>
              </a:rPr>
              <a:t>6. Know how to provide first aid to a casualty with minor injuries </a:t>
            </a:r>
            <a:endParaRPr lang="en-GB" sz="1200" b="0" i="0" u="none" strike="noStrike" kern="1200" baseline="0">
              <a:solidFill>
                <a:schemeClr val="tx1"/>
              </a:solidFill>
              <a:ea typeface="+mn-ea"/>
              <a:cs typeface="+mn-cs"/>
            </a:endParaRPr>
          </a:p>
          <a:p>
            <a:endParaRPr lang="en-GB" b="1"/>
          </a:p>
          <a:p>
            <a:r>
              <a:rPr lang="en-GB" b="1"/>
              <a:t>This includes the following assessment criteria:</a:t>
            </a:r>
            <a:endParaRPr lang="en-GB" sz="1200" b="0" i="0" u="none" strike="noStrike" kern="1200" baseline="0">
              <a:solidFill>
                <a:schemeClr val="tx1"/>
              </a:solidFill>
              <a:ea typeface="+mn-ea"/>
              <a:cs typeface="+mn-cs"/>
            </a:endParaRPr>
          </a:p>
          <a:p>
            <a:r>
              <a:rPr lang="en-GB" sz="1200" b="0" i="0" u="none" strike="noStrike" baseline="0">
                <a:solidFill>
                  <a:srgbClr val="000000"/>
                </a:solidFill>
                <a:latin typeface="Calibri" panose="020F0502020204030204" pitchFamily="34" charset="0"/>
              </a:rPr>
              <a:t>6.1 Identify the signs and symptoms of: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splinters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blisters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minor burns/scalds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animal bites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stings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poisoning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dust in eyes </a:t>
            </a:r>
          </a:p>
          <a:p>
            <a:pPr marL="396000" indent="-172800">
              <a:buFont typeface="Arial" panose="020B0604020202020204" pitchFamily="34" charset="0"/>
              <a:buChar char="•"/>
            </a:pPr>
            <a:r>
              <a:rPr lang="en-GB" sz="1200" b="0" i="0" u="none" strike="noStrike" baseline="0">
                <a:solidFill>
                  <a:srgbClr val="000000"/>
                </a:solidFill>
                <a:latin typeface="Calibri" panose="020F0502020204030204" pitchFamily="34" charset="0"/>
              </a:rPr>
              <a:t>bright light eye injury </a:t>
            </a:r>
          </a:p>
          <a:p>
            <a:r>
              <a:rPr lang="en-GB" sz="1200" b="0" i="0" u="none" strike="noStrike" baseline="0">
                <a:solidFill>
                  <a:srgbClr val="000000"/>
                </a:solidFill>
                <a:latin typeface="Calibri" panose="020F0502020204030204" pitchFamily="34" charset="0"/>
              </a:rPr>
              <a:t>6.2 Demonstrate how to deliver first aid to a casualty with the signs of: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splinters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blisters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minor burns/scalds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animal bites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stings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poisoning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dust in eyes </a:t>
            </a:r>
          </a:p>
          <a:p>
            <a:pPr marL="396000" indent="-171450">
              <a:buFont typeface="Arial" panose="020B0604020202020204" pitchFamily="34" charset="0"/>
              <a:buChar char="•"/>
            </a:pPr>
            <a:r>
              <a:rPr lang="en-GB" sz="1200" b="0" i="0" u="none" strike="noStrike" baseline="0">
                <a:solidFill>
                  <a:srgbClr val="000000"/>
                </a:solidFill>
                <a:latin typeface="Calibri" panose="020F0502020204030204" pitchFamily="34" charset="0"/>
              </a:rPr>
              <a:t>bright light eye injury </a:t>
            </a:r>
          </a:p>
          <a:p>
            <a:r>
              <a:rPr lang="en-GB" sz="1200" b="0" i="0" u="none" strike="noStrike" baseline="0">
                <a:solidFill>
                  <a:srgbClr val="000000"/>
                </a:solidFill>
                <a:latin typeface="Calibri" panose="020F0502020204030204" pitchFamily="34" charset="0"/>
              </a:rPr>
              <a:t>	</a:t>
            </a:r>
          </a:p>
          <a:p>
            <a:r>
              <a:rPr lang="en-GB" sz="1200" b="1" i="0" u="none" strike="noStrike" baseline="0">
                <a:solidFill>
                  <a:srgbClr val="000000"/>
                </a:solidFill>
                <a:latin typeface="Calibri" panose="020F0502020204030204" pitchFamily="34" charset="0"/>
              </a:rPr>
              <a:t>Activities in this module include:</a:t>
            </a:r>
          </a:p>
          <a:p>
            <a:r>
              <a:rPr lang="en-GB" sz="1200" b="0" i="0" u="none" strike="noStrike" baseline="0">
                <a:solidFill>
                  <a:srgbClr val="000000"/>
                </a:solidFill>
                <a:latin typeface="Calibri" panose="020F0502020204030204" pitchFamily="34" charset="0"/>
              </a:rPr>
              <a:t>CQ: What are splinters?</a:t>
            </a:r>
          </a:p>
          <a:p>
            <a:r>
              <a:rPr lang="en-GB" sz="1200" b="0" i="0" u="none" strike="noStrike" baseline="0">
                <a:solidFill>
                  <a:srgbClr val="000000"/>
                </a:solidFill>
                <a:latin typeface="Calibri" panose="020F0502020204030204" pitchFamily="34" charset="0"/>
              </a:rPr>
              <a:t>CQ: What are the causes of burns and scalds?</a:t>
            </a:r>
          </a:p>
          <a:p>
            <a:r>
              <a:rPr lang="en-GB" sz="1200" b="0" i="0" u="none" strike="noStrike" baseline="0">
                <a:solidFill>
                  <a:srgbClr val="000000"/>
                </a:solidFill>
                <a:latin typeface="Calibri" panose="020F0502020204030204" pitchFamily="34" charset="0"/>
              </a:rPr>
              <a:t>CQ: What is poison?</a:t>
            </a:r>
          </a:p>
          <a:p>
            <a:r>
              <a:rPr lang="en-GB" sz="1200" b="0" i="0" u="none" strike="noStrike" baseline="0">
                <a:solidFill>
                  <a:srgbClr val="000000"/>
                </a:solidFill>
                <a:latin typeface="Calibri" panose="020F0502020204030204" pitchFamily="34" charset="0"/>
              </a:rPr>
              <a:t>CQ: What are blisters?</a:t>
            </a:r>
          </a:p>
          <a:p>
            <a:r>
              <a:rPr lang="en-GB" sz="1200" b="0" i="0" u="none" strike="noStrike" baseline="0">
                <a:solidFill>
                  <a:srgbClr val="000000"/>
                </a:solidFill>
                <a:latin typeface="Calibri" panose="020F0502020204030204" pitchFamily="34" charset="0"/>
              </a:rPr>
              <a:t>GE: Animal bites – treatment</a:t>
            </a:r>
          </a:p>
          <a:p>
            <a:r>
              <a:rPr lang="en-GB" sz="1200" b="0" i="0" u="none" strike="noStrike" baseline="0">
                <a:solidFill>
                  <a:srgbClr val="000000"/>
                </a:solidFill>
                <a:latin typeface="Calibri" panose="020F0502020204030204" pitchFamily="34" charset="0"/>
              </a:rPr>
              <a:t>CQ: What is bright light eye injury?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ea typeface="+mn-ea"/>
                <a:cs typeface="+mn-cs"/>
              </a:rPr>
              <a:t>CE: Two multiple-choice questions (MCQs) (formative assessment)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298838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a:extLst>
              <a:ext uri="{FF2B5EF4-FFF2-40B4-BE49-F238E27FC236}">
                <a16:creationId xmlns:a16="http://schemas.microsoft.com/office/drawing/2014/main" id="{C1CF54AE-54F5-427B-BAD0-09B1F5BB00EC}"/>
              </a:ext>
            </a:extLst>
          </p:cNvPr>
          <p:cNvSpPr>
            <a:spLocks noGrp="1" noRot="1" noChangeAspect="1" noTextEdit="1"/>
          </p:cNvSpPr>
          <p:nvPr>
            <p:ph type="sldImg"/>
          </p:nvPr>
        </p:nvSpPr>
        <p:spPr>
          <a:ln/>
        </p:spPr>
      </p:sp>
      <p:sp>
        <p:nvSpPr>
          <p:cNvPr id="400387" name="Notes Placeholder 2">
            <a:extLst>
              <a:ext uri="{FF2B5EF4-FFF2-40B4-BE49-F238E27FC236}">
                <a16:creationId xmlns:a16="http://schemas.microsoft.com/office/drawing/2014/main" id="{6A5A5CEB-2EF1-4B7A-993B-276D2F1B24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4BD90A3-E85D-4337-9750-38E25B17CE49}" type="slidenum">
              <a:rPr lang="en-GB" smtClean="0"/>
              <a:t>30</a:t>
            </a:fld>
            <a:endParaRPr lang="en-GB"/>
          </a:p>
        </p:txBody>
      </p:sp>
    </p:spTree>
    <p:extLst>
      <p:ext uri="{BB962C8B-B14F-4D97-AF65-F5344CB8AC3E}">
        <p14:creationId xmlns:p14="http://schemas.microsoft.com/office/powerpoint/2010/main" val="68049426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a:extLst>
              <a:ext uri="{FF2B5EF4-FFF2-40B4-BE49-F238E27FC236}">
                <a16:creationId xmlns:a16="http://schemas.microsoft.com/office/drawing/2014/main" id="{FCA4CE64-32AF-4057-A0B2-02D754CD7028}"/>
              </a:ext>
            </a:extLst>
          </p:cNvPr>
          <p:cNvSpPr>
            <a:spLocks noGrp="1" noRot="1" noChangeAspect="1" noTextEdit="1"/>
          </p:cNvSpPr>
          <p:nvPr>
            <p:ph type="sldImg"/>
          </p:nvPr>
        </p:nvSpPr>
        <p:spPr>
          <a:ln/>
        </p:spPr>
      </p:sp>
      <p:sp>
        <p:nvSpPr>
          <p:cNvPr id="423939" name="Notes Placeholder 2">
            <a:extLst>
              <a:ext uri="{FF2B5EF4-FFF2-40B4-BE49-F238E27FC236}">
                <a16:creationId xmlns:a16="http://schemas.microsoft.com/office/drawing/2014/main" id="{E73E4EEA-0C70-475D-AC32-EE770DB0D5C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are splinters?</a:t>
            </a: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a:extLst>
              <a:ext uri="{FF2B5EF4-FFF2-40B4-BE49-F238E27FC236}">
                <a16:creationId xmlns:a16="http://schemas.microsoft.com/office/drawing/2014/main" id="{73D786F3-DD29-4155-8726-E8559DE24C86}"/>
              </a:ext>
            </a:extLst>
          </p:cNvPr>
          <p:cNvSpPr>
            <a:spLocks noGrp="1" noRot="1" noChangeAspect="1" noTextEdit="1"/>
          </p:cNvSpPr>
          <p:nvPr>
            <p:ph type="sldImg"/>
          </p:nvPr>
        </p:nvSpPr>
        <p:spPr>
          <a:ln/>
        </p:spPr>
      </p:sp>
      <p:sp>
        <p:nvSpPr>
          <p:cNvPr id="424963" name="Notes Placeholder 2">
            <a:extLst>
              <a:ext uri="{FF2B5EF4-FFF2-40B4-BE49-F238E27FC236}">
                <a16:creationId xmlns:a16="http://schemas.microsoft.com/office/drawing/2014/main" id="{B89C8244-BF7C-475F-A5CA-C9700784B6A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latin typeface="Arial" panose="020B0604020202020204" pitchFamily="34" charset="0"/>
              </a:rPr>
              <a:t>For larger splinters and fully embedded splinters that cannot be drawn out, please seek qualified medical attention – the drawing technique is the method of using a plaster to try and draw the splinter out overnight.</a:t>
            </a:r>
          </a:p>
          <a:p>
            <a:endParaRPr lang="en-GB" altLang="en-US">
              <a:latin typeface="Arial" panose="020B0604020202020204" pitchFamily="34" charset="0"/>
            </a:endParaRPr>
          </a:p>
          <a:p>
            <a:r>
              <a:rPr lang="en-GB" altLang="en-US">
                <a:latin typeface="Arial" panose="020B0604020202020204" pitchFamily="34" charset="0"/>
              </a:rPr>
              <a:t>If the splinter is under a fingernail or toenail, then seek medical attention as the extraction may become complicated. </a:t>
            </a: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a:extLst>
              <a:ext uri="{FF2B5EF4-FFF2-40B4-BE49-F238E27FC236}">
                <a16:creationId xmlns:a16="http://schemas.microsoft.com/office/drawing/2014/main" id="{10ADBB81-EE3A-45DB-A582-01ABCE36F3A7}"/>
              </a:ext>
            </a:extLst>
          </p:cNvPr>
          <p:cNvSpPr>
            <a:spLocks noGrp="1" noRot="1" noChangeAspect="1" noTextEdit="1"/>
          </p:cNvSpPr>
          <p:nvPr>
            <p:ph type="sldImg"/>
          </p:nvPr>
        </p:nvSpPr>
        <p:spPr>
          <a:ln/>
        </p:spPr>
      </p:sp>
      <p:sp>
        <p:nvSpPr>
          <p:cNvPr id="425987" name="Notes Placeholder 2">
            <a:extLst>
              <a:ext uri="{FF2B5EF4-FFF2-40B4-BE49-F238E27FC236}">
                <a16:creationId xmlns:a16="http://schemas.microsoft.com/office/drawing/2014/main" id="{62A0FED6-9F53-4FE4-8BA2-7797D27755B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a:extLst>
              <a:ext uri="{FF2B5EF4-FFF2-40B4-BE49-F238E27FC236}">
                <a16:creationId xmlns:a16="http://schemas.microsoft.com/office/drawing/2014/main" id="{B372D06C-9DE4-41B6-B4BC-E65F5C211645}"/>
              </a:ext>
            </a:extLst>
          </p:cNvPr>
          <p:cNvSpPr>
            <a:spLocks noGrp="1" noRot="1" noChangeAspect="1" noTextEdit="1"/>
          </p:cNvSpPr>
          <p:nvPr>
            <p:ph type="sldImg"/>
          </p:nvPr>
        </p:nvSpPr>
        <p:spPr>
          <a:ln/>
        </p:spPr>
      </p:sp>
      <p:sp>
        <p:nvSpPr>
          <p:cNvPr id="404483" name="Notes Placeholder 2">
            <a:extLst>
              <a:ext uri="{FF2B5EF4-FFF2-40B4-BE49-F238E27FC236}">
                <a16:creationId xmlns:a16="http://schemas.microsoft.com/office/drawing/2014/main" id="{B58EFC5F-E9FA-4137-8FBD-4DF7E11A34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a:extLst>
              <a:ext uri="{FF2B5EF4-FFF2-40B4-BE49-F238E27FC236}">
                <a16:creationId xmlns:a16="http://schemas.microsoft.com/office/drawing/2014/main" id="{B3B7D118-CF21-4295-93C6-8E12454D1042}"/>
              </a:ext>
            </a:extLst>
          </p:cNvPr>
          <p:cNvSpPr>
            <a:spLocks noGrp="1" noRot="1" noChangeAspect="1" noTextEdit="1"/>
          </p:cNvSpPr>
          <p:nvPr>
            <p:ph type="sldImg"/>
          </p:nvPr>
        </p:nvSpPr>
        <p:spPr>
          <a:ln/>
        </p:spPr>
      </p:sp>
      <p:sp>
        <p:nvSpPr>
          <p:cNvPr id="405507" name="Notes Placeholder 2">
            <a:extLst>
              <a:ext uri="{FF2B5EF4-FFF2-40B4-BE49-F238E27FC236}">
                <a16:creationId xmlns:a16="http://schemas.microsoft.com/office/drawing/2014/main" id="{FD7C4D09-8A54-4652-8E44-D0F98159F6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Class question: What are the causes of burns and scalds?</a:t>
            </a: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a:extLst>
              <a:ext uri="{FF2B5EF4-FFF2-40B4-BE49-F238E27FC236}">
                <a16:creationId xmlns:a16="http://schemas.microsoft.com/office/drawing/2014/main" id="{F9174198-FF67-42E2-A0D0-C416AC45E54F}"/>
              </a:ext>
            </a:extLst>
          </p:cNvPr>
          <p:cNvSpPr>
            <a:spLocks noGrp="1" noRot="1" noChangeAspect="1" noTextEdit="1"/>
          </p:cNvSpPr>
          <p:nvPr>
            <p:ph type="sldImg"/>
          </p:nvPr>
        </p:nvSpPr>
        <p:spPr>
          <a:ln/>
        </p:spPr>
      </p:sp>
      <p:sp>
        <p:nvSpPr>
          <p:cNvPr id="410627" name="Notes Placeholder 2">
            <a:extLst>
              <a:ext uri="{FF2B5EF4-FFF2-40B4-BE49-F238E27FC236}">
                <a16:creationId xmlns:a16="http://schemas.microsoft.com/office/drawing/2014/main" id="{6051282A-0E53-4A14-A005-906EB63142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a:extLst>
              <a:ext uri="{FF2B5EF4-FFF2-40B4-BE49-F238E27FC236}">
                <a16:creationId xmlns:a16="http://schemas.microsoft.com/office/drawing/2014/main" id="{ED6E7556-4AD5-457A-B301-8E76E0393A13}"/>
              </a:ext>
            </a:extLst>
          </p:cNvPr>
          <p:cNvSpPr>
            <a:spLocks noGrp="1" noRot="1" noChangeAspect="1" noTextEdit="1"/>
          </p:cNvSpPr>
          <p:nvPr>
            <p:ph type="sldImg"/>
          </p:nvPr>
        </p:nvSpPr>
        <p:spPr>
          <a:ln/>
        </p:spPr>
      </p:sp>
      <p:sp>
        <p:nvSpPr>
          <p:cNvPr id="411651" name="Notes Placeholder 2">
            <a:extLst>
              <a:ext uri="{FF2B5EF4-FFF2-40B4-BE49-F238E27FC236}">
                <a16:creationId xmlns:a16="http://schemas.microsoft.com/office/drawing/2014/main" id="{9A6FB1DB-C2CD-4D55-866A-B8B30A294E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E9B7E-7158-D23F-EAB3-974AC46013CE}"/>
            </a:ext>
          </a:extLst>
        </p:cNvPr>
        <p:cNvGrpSpPr/>
        <p:nvPr/>
      </p:nvGrpSpPr>
      <p:grpSpPr>
        <a:xfrm>
          <a:off x="0" y="0"/>
          <a:ext cx="0" cy="0"/>
          <a:chOff x="0" y="0"/>
          <a:chExt cx="0" cy="0"/>
        </a:xfrm>
      </p:grpSpPr>
      <p:sp>
        <p:nvSpPr>
          <p:cNvPr id="411650" name="Slide Image Placeholder 1">
            <a:extLst>
              <a:ext uri="{FF2B5EF4-FFF2-40B4-BE49-F238E27FC236}">
                <a16:creationId xmlns:a16="http://schemas.microsoft.com/office/drawing/2014/main" id="{E04A031D-CA8A-2EBE-2204-612AE27A8D0A}"/>
              </a:ext>
            </a:extLst>
          </p:cNvPr>
          <p:cNvSpPr>
            <a:spLocks noGrp="1" noRot="1" noChangeAspect="1" noTextEdit="1"/>
          </p:cNvSpPr>
          <p:nvPr>
            <p:ph type="sldImg"/>
          </p:nvPr>
        </p:nvSpPr>
        <p:spPr>
          <a:ln/>
        </p:spPr>
      </p:sp>
      <p:sp>
        <p:nvSpPr>
          <p:cNvPr id="411651" name="Notes Placeholder 2">
            <a:extLst>
              <a:ext uri="{FF2B5EF4-FFF2-40B4-BE49-F238E27FC236}">
                <a16:creationId xmlns:a16="http://schemas.microsoft.com/office/drawing/2014/main" id="{08ACF8A3-1A64-3BBF-4976-72B9F40CDF6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latin typeface="Arial" panose="020B0604020202020204" pitchFamily="34" charset="0"/>
            </a:endParaRPr>
          </a:p>
        </p:txBody>
      </p:sp>
    </p:spTree>
    <p:extLst>
      <p:ext uri="{BB962C8B-B14F-4D97-AF65-F5344CB8AC3E}">
        <p14:creationId xmlns:p14="http://schemas.microsoft.com/office/powerpoint/2010/main" val="3135340418"/>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2">
            <a:extLst>
              <a:ext uri="{FF2B5EF4-FFF2-40B4-BE49-F238E27FC236}">
                <a16:creationId xmlns:a16="http://schemas.microsoft.com/office/drawing/2014/main" id="{50568BCA-1541-465D-8598-861660C5C528}"/>
              </a:ext>
            </a:extLst>
          </p:cNvPr>
          <p:cNvSpPr>
            <a:spLocks noGrp="1" noRot="1" noChangeAspect="1" noChangeArrowheads="1" noTextEdit="1"/>
          </p:cNvSpPr>
          <p:nvPr>
            <p:ph type="sldImg"/>
          </p:nvPr>
        </p:nvSpPr>
        <p:spPr>
          <a:xfrm>
            <a:off x="492125" y="228600"/>
            <a:ext cx="6051550" cy="3405188"/>
          </a:xfrm>
          <a:ln/>
        </p:spPr>
      </p:sp>
      <p:sp>
        <p:nvSpPr>
          <p:cNvPr id="478211" name="Rectangle 3">
            <a:extLst>
              <a:ext uri="{FF2B5EF4-FFF2-40B4-BE49-F238E27FC236}">
                <a16:creationId xmlns:a16="http://schemas.microsoft.com/office/drawing/2014/main" id="{786C4D97-260D-4075-890A-9F73B51BA8C6}"/>
              </a:ext>
            </a:extLst>
          </p:cNvPr>
          <p:cNvSpPr>
            <a:spLocks noGrp="1" noChangeArrowheads="1"/>
          </p:cNvSpPr>
          <p:nvPr>
            <p:ph type="body" idx="1"/>
          </p:nvPr>
        </p:nvSpPr>
        <p:spPr>
          <a:xfrm>
            <a:off x="193675" y="3924300"/>
            <a:ext cx="6721475" cy="5673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pPr>
            <a:r>
              <a:rPr lang="en-US" altLang="en-US" b="1">
                <a:latin typeface="Arial" panose="020B0604020202020204" pitchFamily="34" charset="0"/>
              </a:rPr>
              <a:t>Class question: What is poison?</a:t>
            </a:r>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a:extLst>
              <a:ext uri="{FF2B5EF4-FFF2-40B4-BE49-F238E27FC236}">
                <a16:creationId xmlns:a16="http://schemas.microsoft.com/office/drawing/2014/main" id="{19825F4B-C3D0-4D3F-9224-D12A04529560}"/>
              </a:ext>
            </a:extLst>
          </p:cNvPr>
          <p:cNvSpPr>
            <a:spLocks noGrp="1" noRot="1" noChangeAspect="1" noChangeArrowheads="1" noTextEdit="1"/>
          </p:cNvSpPr>
          <p:nvPr>
            <p:ph type="sldImg"/>
          </p:nvPr>
        </p:nvSpPr>
        <p:spPr>
          <a:xfrm>
            <a:off x="434975" y="228600"/>
            <a:ext cx="6096000" cy="3429000"/>
          </a:xfrm>
          <a:ln/>
        </p:spPr>
      </p:sp>
      <p:sp>
        <p:nvSpPr>
          <p:cNvPr id="477187" name="Rectangle 3">
            <a:extLst>
              <a:ext uri="{FF2B5EF4-FFF2-40B4-BE49-F238E27FC236}">
                <a16:creationId xmlns:a16="http://schemas.microsoft.com/office/drawing/2014/main" id="{F95A8F2A-4F71-4DE6-9AFF-ED82BAE18F17}"/>
              </a:ext>
            </a:extLst>
          </p:cNvPr>
          <p:cNvSpPr>
            <a:spLocks noGrp="1" noChangeArrowheads="1"/>
          </p:cNvSpPr>
          <p:nvPr>
            <p:ph type="body" idx="1"/>
          </p:nvPr>
        </p:nvSpPr>
        <p:spPr>
          <a:xfrm>
            <a:off x="193675" y="3914775"/>
            <a:ext cx="6721475" cy="5683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 – Airway </a:t>
            </a:r>
            <a:endParaRPr lang="en-GB" dirty="0"/>
          </a:p>
          <a:p>
            <a:r>
              <a:rPr lang="en-GB" dirty="0"/>
              <a:t>The same technique for all ages: </a:t>
            </a:r>
          </a:p>
          <a:p>
            <a:pPr marL="171450" indent="-171450">
              <a:buFont typeface="Arial" panose="020B0604020202020204" pitchFamily="34" charset="0"/>
              <a:buChar char="•"/>
            </a:pPr>
            <a:r>
              <a:rPr lang="en-GB" dirty="0"/>
              <a:t>use the head-tilt/chin-lift</a:t>
            </a:r>
          </a:p>
          <a:p>
            <a:pPr marL="171450" indent="-171450">
              <a:buFont typeface="Arial" panose="020B0604020202020204" pitchFamily="34" charset="0"/>
              <a:buChar char="•"/>
            </a:pPr>
            <a:r>
              <a:rPr lang="en-GB" dirty="0"/>
              <a:t>take extra care with infants: use a gentler tilt and keep the head in a neutral position, not tilted too far back</a:t>
            </a:r>
          </a:p>
        </p:txBody>
      </p:sp>
      <p:sp>
        <p:nvSpPr>
          <p:cNvPr id="4" name="Slide Number Placeholder 3"/>
          <p:cNvSpPr>
            <a:spLocks noGrp="1"/>
          </p:cNvSpPr>
          <p:nvPr>
            <p:ph type="sldNum" sz="quarter" idx="10"/>
          </p:nvPr>
        </p:nvSpPr>
        <p:spPr/>
        <p:txBody>
          <a:bodyPr/>
          <a:lstStyle/>
          <a:p>
            <a:fld id="{B4BD90A3-E85D-4337-9750-38E25B17CE49}" type="slidenum">
              <a:rPr lang="en-GB" smtClean="0"/>
              <a:t>31</a:t>
            </a:fld>
            <a:endParaRPr lang="en-GB"/>
          </a:p>
        </p:txBody>
      </p:sp>
    </p:spTree>
    <p:extLst>
      <p:ext uri="{BB962C8B-B14F-4D97-AF65-F5344CB8AC3E}">
        <p14:creationId xmlns:p14="http://schemas.microsoft.com/office/powerpoint/2010/main" val="300059866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a:extLst>
              <a:ext uri="{FF2B5EF4-FFF2-40B4-BE49-F238E27FC236}">
                <a16:creationId xmlns:a16="http://schemas.microsoft.com/office/drawing/2014/main" id="{AB4CB24F-0A74-45B6-B76F-34F402BD3726}"/>
              </a:ext>
            </a:extLst>
          </p:cNvPr>
          <p:cNvSpPr>
            <a:spLocks noGrp="1" noRot="1" noChangeAspect="1" noChangeArrowheads="1" noTextEdit="1"/>
          </p:cNvSpPr>
          <p:nvPr>
            <p:ph type="sldImg"/>
          </p:nvPr>
        </p:nvSpPr>
        <p:spPr>
          <a:xfrm>
            <a:off x="504825" y="228600"/>
            <a:ext cx="6092825" cy="3427413"/>
          </a:xfrm>
          <a:ln/>
        </p:spPr>
      </p:sp>
      <p:sp>
        <p:nvSpPr>
          <p:cNvPr id="479235" name="Rectangle 3">
            <a:extLst>
              <a:ext uri="{FF2B5EF4-FFF2-40B4-BE49-F238E27FC236}">
                <a16:creationId xmlns:a16="http://schemas.microsoft.com/office/drawing/2014/main" id="{31E4F763-78CC-4414-90B5-6ADC6FEA40DD}"/>
              </a:ext>
            </a:extLst>
          </p:cNvPr>
          <p:cNvSpPr>
            <a:spLocks noGrp="1" noChangeArrowheads="1"/>
          </p:cNvSpPr>
          <p:nvPr>
            <p:ph type="body" idx="1"/>
          </p:nvPr>
        </p:nvSpPr>
        <p:spPr>
          <a:xfrm>
            <a:off x="193675" y="3924300"/>
            <a:ext cx="6721475" cy="5673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7800" marR="0" lvl="0" indent="-177800" algn="l" defTabSz="914400" rtl="0" eaLnBrk="0" fontAlgn="base" latinLnBrk="0" hangingPunct="0">
              <a:lnSpc>
                <a:spcPct val="90000"/>
              </a:lnSpc>
              <a:spcBef>
                <a:spcPct val="30000"/>
              </a:spcBef>
              <a:spcAft>
                <a:spcPct val="0"/>
              </a:spcAft>
              <a:buClrTx/>
              <a:buSzTx/>
              <a:buFontTx/>
              <a:buNone/>
              <a:tabLst/>
              <a:defRPr/>
            </a:pPr>
            <a:r>
              <a:rPr lang="en-US" altLang="en-US">
                <a:latin typeface="Arial" panose="020B0604020202020204" pitchFamily="34" charset="0"/>
              </a:rPr>
              <a:t>Explain the general treatment of poisonings before going into the specifics.</a:t>
            </a:r>
          </a:p>
          <a:p>
            <a:pPr>
              <a:lnSpc>
                <a:spcPct val="90000"/>
              </a:lnSpc>
              <a:buFontTx/>
              <a:buNone/>
            </a:pPr>
            <a:endParaRPr lang="en-GB" altLang="en-US">
              <a:latin typeface="Arial" panose="020B0604020202020204" pitchFamily="34" charset="0"/>
            </a:endParaRPr>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GB" b="1"/>
              <a:t>Class question: What are blisters?</a:t>
            </a:r>
          </a:p>
        </p:txBody>
      </p:sp>
      <p:sp>
        <p:nvSpPr>
          <p:cNvPr id="4" name="Slide Number Placeholder 3"/>
          <p:cNvSpPr>
            <a:spLocks noGrp="1"/>
          </p:cNvSpPr>
          <p:nvPr>
            <p:ph type="sldNum" sz="quarter" idx="5"/>
          </p:nvPr>
        </p:nvSpPr>
        <p:spPr/>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419FA-078D-4F7F-99A2-526ABDAE4FF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0698494"/>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D3FF3-684A-E16B-1F25-365AB79D2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B4F801-8BA9-FE23-7278-2B0BCB37E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D2F543-3DB4-A54E-FFE2-515002C2862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1D52243-B5C7-A468-7EEB-5BA71533EC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419FA-078D-4F7F-99A2-526ABDAE4FF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8567394"/>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419FA-078D-4F7F-99A2-526ABDAE4FF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8594726"/>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GB" b="1"/>
              <a:t>Additional c</a:t>
            </a:r>
            <a:r>
              <a:rPr b="1"/>
              <a:t>lass question: What animals could present bite risks in outdoor settings? </a:t>
            </a:r>
            <a:endParaRPr lang="en-GB" b="1"/>
          </a:p>
          <a:p>
            <a:r>
              <a:rPr b="0"/>
              <a:t>Examples</a:t>
            </a:r>
            <a:r>
              <a:rPr lang="en-GB" b="0"/>
              <a:t> include</a:t>
            </a:r>
            <a:r>
              <a:rPr b="0"/>
              <a:t>: dogs, snakes, horses, farm animals</a:t>
            </a:r>
            <a:r>
              <a:rPr lang="en-GB" b="0"/>
              <a:t> and </a:t>
            </a:r>
            <a:r>
              <a:rPr b="0"/>
              <a:t>rodents</a:t>
            </a:r>
            <a:endParaRPr lang="en-GB" b="0"/>
          </a:p>
        </p:txBody>
      </p:sp>
      <p:sp>
        <p:nvSpPr>
          <p:cNvPr id="4" name="Slide Number Placeholder 3"/>
          <p:cNvSpPr>
            <a:spLocks noGrp="1"/>
          </p:cNvSpPr>
          <p:nvPr>
            <p:ph type="sldNum" sz="quarter" idx="5"/>
          </p:nvPr>
        </p:nvSpPr>
        <p:spPr/>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0A4643-7669-4283-F69C-C2B034A83D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DFD51D-238F-7AAE-46EF-226E9C76804B}"/>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6BB8D16A-617C-DC5A-E40D-2DC171364844}"/>
              </a:ext>
            </a:extLst>
          </p:cNvPr>
          <p:cNvSpPr>
            <a:spLocks noGrp="1"/>
          </p:cNvSpPr>
          <p:nvPr>
            <p:ph type="body" sz="quarter" idx="3"/>
          </p:nvPr>
        </p:nvSpPr>
        <p:spPr/>
        <p:txBody>
          <a:bodyPr/>
          <a:lstStyle/>
          <a:p>
            <a:r>
              <a:rPr lang="en-GB"/>
              <a:t>Tutors are to s</a:t>
            </a:r>
            <a:r>
              <a:t>tress the danger of infection and the importance of washing thoroughly with water. Highlight the need for medical help for antibiotics, tetanus or rabies prophylaxis</a:t>
            </a:r>
            <a:r>
              <a:rPr lang="en-GB"/>
              <a:t>,</a:t>
            </a:r>
            <a:r>
              <a:t> depending on the situation.</a:t>
            </a:r>
            <a:endParaRPr lang="en-GB"/>
          </a:p>
          <a:p>
            <a:endParaRPr/>
          </a:p>
          <a:p>
            <a:r>
              <a:rPr b="1"/>
              <a:t>Group exercise: </a:t>
            </a:r>
            <a:r>
              <a:rPr lang="en-GB" b="1"/>
              <a:t>scenario </a:t>
            </a:r>
            <a:r>
              <a:rPr b="1"/>
              <a:t>role-play</a:t>
            </a:r>
            <a:r>
              <a:rPr lang="en-GB" b="1"/>
              <a:t> – </a:t>
            </a:r>
            <a:r>
              <a:rPr b="1"/>
              <a:t>casualty with a bleeding bite</a:t>
            </a:r>
            <a:endParaRPr lang="en-GB" b="1"/>
          </a:p>
          <a:p>
            <a:r>
              <a:t>Learners </a:t>
            </a:r>
            <a:r>
              <a:rPr lang="en-GB"/>
              <a:t>are to </a:t>
            </a:r>
            <a:r>
              <a:t>practise controlling bleeding, dressing </a:t>
            </a:r>
            <a:r>
              <a:rPr lang="en-GB"/>
              <a:t>the</a:t>
            </a:r>
            <a:r>
              <a:t> wound and discussing when to escalate for medical support.</a:t>
            </a:r>
          </a:p>
        </p:txBody>
      </p:sp>
      <p:sp>
        <p:nvSpPr>
          <p:cNvPr id="4" name="Slide Number Placeholder 3">
            <a:extLst>
              <a:ext uri="{FF2B5EF4-FFF2-40B4-BE49-F238E27FC236}">
                <a16:creationId xmlns:a16="http://schemas.microsoft.com/office/drawing/2014/main" id="{5550F35E-7484-6824-A47E-68BCA1E7E2A3}"/>
              </a:ext>
            </a:extLst>
          </p:cNvPr>
          <p:cNvSpPr>
            <a:spLocks noGrp="1"/>
          </p:cNvSpPr>
          <p:nvPr>
            <p:ph type="sldNum" sz="quarter" idx="5"/>
          </p:nvPr>
        </p:nvSpPr>
        <p:spPr/>
      </p:sp>
    </p:spTree>
    <p:extLst>
      <p:ext uri="{BB962C8B-B14F-4D97-AF65-F5344CB8AC3E}">
        <p14:creationId xmlns:p14="http://schemas.microsoft.com/office/powerpoint/2010/main" val="39326765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3419FA-078D-4F7F-99A2-526ABDAE4FFF}"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83897150"/>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b="1"/>
              <a:t>Class question: What situations outdoors could cause dust or grit in the eyes? </a:t>
            </a:r>
            <a:endParaRPr lang="en-GB" b="1"/>
          </a:p>
          <a:p>
            <a:r>
              <a:rPr b="0"/>
              <a:t>Examples</a:t>
            </a:r>
            <a:r>
              <a:rPr lang="en-GB" b="0"/>
              <a:t> include:</a:t>
            </a:r>
            <a:r>
              <a:rPr b="0"/>
              <a:t> wind, campfires, grit from paths</a:t>
            </a:r>
            <a:r>
              <a:rPr lang="en-GB" b="0"/>
              <a:t> and</a:t>
            </a:r>
            <a:r>
              <a:rPr b="0"/>
              <a:t> sand.</a:t>
            </a:r>
            <a:endParaRPr lang="en-GB" b="0"/>
          </a:p>
          <a:p>
            <a:endParaRPr b="1"/>
          </a:p>
          <a:p>
            <a:r>
              <a:t>Tutor note: </a:t>
            </a:r>
            <a:r>
              <a:rPr lang="en-GB"/>
              <a:t>s</a:t>
            </a:r>
            <a:r>
              <a:t>tress the importance of flushing with clean water and avoiding rubbing. If removal fails or vision is impaired, cover both eyes and seek medical help.</a:t>
            </a:r>
            <a:endParaRPr lang="en-GB"/>
          </a:p>
          <a:p>
            <a:endParaRPr/>
          </a:p>
        </p:txBody>
      </p:sp>
      <p:sp>
        <p:nvSpPr>
          <p:cNvPr id="4" name="Slide Number Placeholder 3"/>
          <p:cNvSpPr>
            <a:spLocks noGrp="1"/>
          </p:cNvSpPr>
          <p:nvPr>
            <p:ph type="sldNum" sz="quarter" idx="5"/>
          </p:nvPr>
        </p:nvSpPr>
        <p:spPr/>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5A49-5381-FA8F-D53B-4D9EB413C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C69751-2551-0C29-877B-6ADA587C386B}"/>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469F84B0-ACD4-0F25-4F59-C56DBA7ECBF1}"/>
              </a:ext>
            </a:extLst>
          </p:cNvPr>
          <p:cNvSpPr>
            <a:spLocks noGrp="1"/>
          </p:cNvSpPr>
          <p:nvPr>
            <p:ph type="body" sz="quarter" idx="3"/>
          </p:nvPr>
        </p:nvSpPr>
        <p:spPr/>
        <p:txBody>
          <a:bodyPr/>
          <a:lstStyle/>
          <a:p>
            <a:r>
              <a:rPr lang="en-GB" b="1"/>
              <a:t>Additional c</a:t>
            </a:r>
            <a:r>
              <a:rPr b="1"/>
              <a:t>lass question: What situations outdoors could cause dust or grit in the eyes? </a:t>
            </a:r>
            <a:endParaRPr lang="en-GB" b="1"/>
          </a:p>
          <a:p>
            <a:r>
              <a:rPr b="0"/>
              <a:t>Examples</a:t>
            </a:r>
            <a:r>
              <a:rPr lang="en-GB" b="0"/>
              <a:t> include</a:t>
            </a:r>
            <a:r>
              <a:rPr b="0"/>
              <a:t>: wind, campfires, grit from paths</a:t>
            </a:r>
            <a:r>
              <a:rPr lang="en-GB" b="0"/>
              <a:t> and</a:t>
            </a:r>
            <a:r>
              <a:rPr b="0"/>
              <a:t> sand.</a:t>
            </a:r>
            <a:endParaRPr lang="en-GB" b="0"/>
          </a:p>
          <a:p>
            <a:endParaRPr b="0"/>
          </a:p>
          <a:p>
            <a:r>
              <a:rPr lang="en-GB"/>
              <a:t>The tutor is to s</a:t>
            </a:r>
            <a:r>
              <a:t>tress the importance of flushing with clean water and avoiding rubbing. If removal fails or vision is impaired, cover both eyes and seek medical help.</a:t>
            </a:r>
            <a:endParaRPr lang="en-GB"/>
          </a:p>
        </p:txBody>
      </p:sp>
      <p:sp>
        <p:nvSpPr>
          <p:cNvPr id="4" name="Slide Number Placeholder 3">
            <a:extLst>
              <a:ext uri="{FF2B5EF4-FFF2-40B4-BE49-F238E27FC236}">
                <a16:creationId xmlns:a16="http://schemas.microsoft.com/office/drawing/2014/main" id="{A3016629-EB42-89F3-032D-8177E50D7BD9}"/>
              </a:ext>
            </a:extLst>
          </p:cNvPr>
          <p:cNvSpPr>
            <a:spLocks noGrp="1"/>
          </p:cNvSpPr>
          <p:nvPr>
            <p:ph type="sldNum" sz="quarter" idx="5"/>
          </p:nvPr>
        </p:nvSpPr>
        <p:spPr/>
      </p:sp>
    </p:spTree>
    <p:extLst>
      <p:ext uri="{BB962C8B-B14F-4D97-AF65-F5344CB8AC3E}">
        <p14:creationId xmlns:p14="http://schemas.microsoft.com/office/powerpoint/2010/main" val="881310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 – Breathing</a:t>
            </a:r>
            <a:r>
              <a:rPr lang="en-GB" b="0" dirty="0"/>
              <a:t> </a:t>
            </a:r>
          </a:p>
          <a:p>
            <a:r>
              <a:rPr lang="en-GB" b="0" dirty="0"/>
              <a:t>The same method for all ages: </a:t>
            </a:r>
          </a:p>
          <a:p>
            <a:pPr marL="171450" indent="-171450">
              <a:buFont typeface="Arial" panose="020B0604020202020204" pitchFamily="34" charset="0"/>
              <a:buChar char="•"/>
            </a:pPr>
            <a:r>
              <a:rPr lang="en-GB" b="0" dirty="0"/>
              <a:t>look, listen and feel for breathing (no more than 10 seconds)</a:t>
            </a:r>
          </a:p>
          <a:p>
            <a:pPr marL="171450" indent="-171450">
              <a:buFont typeface="Arial" panose="020B0604020202020204" pitchFamily="34" charset="0"/>
              <a:buChar char="•"/>
            </a:pPr>
            <a:r>
              <a:rPr lang="en-GB" b="0" dirty="0"/>
              <a:t>be alert to agonal breathing</a:t>
            </a:r>
          </a:p>
          <a:p>
            <a:pPr marL="171450" indent="-171450">
              <a:buFont typeface="Arial" panose="020B0604020202020204" pitchFamily="34" charset="0"/>
              <a:buChar char="•"/>
            </a:pPr>
            <a:r>
              <a:rPr lang="en-GB" b="0" dirty="0"/>
              <a:t>infant chest movements are more subtle, so watch closely</a:t>
            </a:r>
          </a:p>
        </p:txBody>
      </p:sp>
      <p:sp>
        <p:nvSpPr>
          <p:cNvPr id="4" name="Slide Number Placeholder 3"/>
          <p:cNvSpPr>
            <a:spLocks noGrp="1"/>
          </p:cNvSpPr>
          <p:nvPr>
            <p:ph type="sldNum" sz="quarter" idx="10"/>
          </p:nvPr>
        </p:nvSpPr>
        <p:spPr/>
        <p:txBody>
          <a:bodyPr/>
          <a:lstStyle/>
          <a:p>
            <a:fld id="{B4BD90A3-E85D-4337-9750-38E25B17CE49}" type="slidenum">
              <a:rPr lang="en-GB" smtClean="0"/>
              <a:t>32</a:t>
            </a:fld>
            <a:endParaRPr lang="en-GB"/>
          </a:p>
        </p:txBody>
      </p:sp>
    </p:spTree>
    <p:extLst>
      <p:ext uri="{BB962C8B-B14F-4D97-AF65-F5344CB8AC3E}">
        <p14:creationId xmlns:p14="http://schemas.microsoft.com/office/powerpoint/2010/main" val="1626290069"/>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is bright light eye injury?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38BCF1-FA1F-4FAA-A100-FB999980F8EB}"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6984890"/>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lang="en-GB" b="1"/>
              <a:t>Additional c</a:t>
            </a:r>
            <a:r>
              <a:rPr b="1"/>
              <a:t>lass question: What sources of bright light might cause eye injury outdoors? </a:t>
            </a:r>
            <a:endParaRPr lang="en-GB" b="1"/>
          </a:p>
          <a:p>
            <a:r>
              <a:rPr lang="en-GB" b="0"/>
              <a:t>Examples include: snow glare, welding, lasers and looking at the sun.</a:t>
            </a:r>
          </a:p>
          <a:p>
            <a:endParaRPr lang="en-GB" b="0"/>
          </a:p>
          <a:p>
            <a:r>
              <a:t>Explain that this is sometimes called </a:t>
            </a:r>
            <a:r>
              <a:rPr lang="en-GB"/>
              <a:t>'</a:t>
            </a:r>
            <a:r>
              <a:t>snow blindness</a:t>
            </a:r>
            <a:r>
              <a:rPr lang="en-GB"/>
              <a:t>'</a:t>
            </a:r>
            <a:r>
              <a:t> or </a:t>
            </a:r>
            <a:r>
              <a:rPr lang="en-GB"/>
              <a:t>'</a:t>
            </a:r>
            <a:r>
              <a:t>flash burn</a:t>
            </a:r>
            <a:r>
              <a:rPr lang="en-GB"/>
              <a:t>'</a:t>
            </a:r>
            <a:r>
              <a:t>. Resting in darkness is the most effective immediate aid. Stress not to rub the eyes and to seek medical help if vision does not recover.</a:t>
            </a:r>
            <a:endParaRPr lang="en-GB"/>
          </a:p>
        </p:txBody>
      </p:sp>
      <p:sp>
        <p:nvSpPr>
          <p:cNvPr id="4" name="Slide Number Placeholder 3"/>
          <p:cNvSpPr>
            <a:spLocks noGrp="1"/>
          </p:cNvSpPr>
          <p:nvPr>
            <p:ph type="sldNum" sz="quarter" idx="5"/>
          </p:nvPr>
        </p:nvSpPr>
        <p:spPr/>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64E26-1ABD-8F4C-AA16-126103E7E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C5717A-D75B-DF14-2C3F-84BB4020BF7C}"/>
              </a:ext>
            </a:extLst>
          </p:cNvPr>
          <p:cNvSpPr>
            <a:spLocks noGrp="1" noRot="1" noChangeAspect="1"/>
          </p:cNvSpPr>
          <p:nvPr>
            <p:ph type="sldImg" idx="2"/>
          </p:nvPr>
        </p:nvSpPr>
        <p:spPr/>
      </p:sp>
      <p:sp>
        <p:nvSpPr>
          <p:cNvPr id="3" name="Notes Placeholder 2">
            <a:extLst>
              <a:ext uri="{FF2B5EF4-FFF2-40B4-BE49-F238E27FC236}">
                <a16:creationId xmlns:a16="http://schemas.microsoft.com/office/drawing/2014/main" id="{99F09E64-7B93-740D-93EE-0B0F34E5DB48}"/>
              </a:ext>
            </a:extLst>
          </p:cNvPr>
          <p:cNvSpPr>
            <a:spLocks noGrp="1"/>
          </p:cNvSpPr>
          <p:nvPr>
            <p:ph type="body" sz="quarter" idx="3"/>
          </p:nvPr>
        </p:nvSpPr>
        <p:spPr/>
        <p:txBody>
          <a:bodyPr/>
          <a:lstStyle/>
          <a:p>
            <a:endParaRPr/>
          </a:p>
        </p:txBody>
      </p:sp>
      <p:sp>
        <p:nvSpPr>
          <p:cNvPr id="4" name="Slide Number Placeholder 3">
            <a:extLst>
              <a:ext uri="{FF2B5EF4-FFF2-40B4-BE49-F238E27FC236}">
                <a16:creationId xmlns:a16="http://schemas.microsoft.com/office/drawing/2014/main" id="{6D28361E-FB5B-DE3B-AECE-2D525D941706}"/>
              </a:ext>
            </a:extLst>
          </p:cNvPr>
          <p:cNvSpPr>
            <a:spLocks noGrp="1"/>
          </p:cNvSpPr>
          <p:nvPr>
            <p:ph type="sldNum" sz="quarter" idx="5"/>
          </p:nvPr>
        </p:nvSpPr>
        <p:spPr/>
      </p:sp>
    </p:spTree>
    <p:extLst>
      <p:ext uri="{BB962C8B-B14F-4D97-AF65-F5344CB8AC3E}">
        <p14:creationId xmlns:p14="http://schemas.microsoft.com/office/powerpoint/2010/main" val="267270288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9D59-27BE-928A-3860-9BF2ABD68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64D5B9-14D5-7C06-A057-E86175E91D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7F8D39F-D239-3D40-9540-2D56DDAC16DF}"/>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DF9922D2-A1A8-D3C5-1934-F501BF1178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613751"/>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D19FA-0DB9-3C26-69BB-7B431113E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09B93-1996-B49B-3478-F6E7E61687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6DD7E6-199B-FAA1-909B-DC248F30EFAC}"/>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B28350F3-9852-E099-3A1A-DC5F0ADB11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8995070"/>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9B3E6-CF37-65DB-F37A-6AB86AC6DC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301CAF-CEFA-AC80-1EFF-833CB1845C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AE1F5-A71B-986A-92C4-4EC169B8928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289AF4B-D683-E9BE-A406-86694B5BD60C}"/>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E2E636D-FFBC-4E43-AD87-AB0619E95754}" type="slidenum">
              <a:rPr kumimoji="0" lang="en-GB"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34"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295</a:t>
            </a:fld>
            <a:endParaRPr kumimoji="0" lang="en-GB"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Arial" pitchFamily="34" charset="0"/>
            </a:endParaRPr>
          </a:p>
        </p:txBody>
      </p:sp>
    </p:spTree>
    <p:extLst>
      <p:ext uri="{BB962C8B-B14F-4D97-AF65-F5344CB8AC3E}">
        <p14:creationId xmlns:p14="http://schemas.microsoft.com/office/powerpoint/2010/main" val="37523979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 – CPR (if needed) – cardiopulmonary resuscitation</a:t>
            </a:r>
          </a:p>
          <a:p>
            <a:pPr>
              <a:lnSpc>
                <a:spcPct val="115000"/>
              </a:lnSpc>
              <a:spcAft>
                <a:spcPts val="800"/>
              </a:spcAft>
              <a:buNone/>
            </a:pPr>
            <a:r>
              <a:rPr lang="en-GB"/>
              <a:t>The next slide provides a breakdown of the CPR differences depending on the age of the casualty. </a:t>
            </a:r>
          </a:p>
        </p:txBody>
      </p:sp>
      <p:sp>
        <p:nvSpPr>
          <p:cNvPr id="4" name="Slide Number Placeholder 3"/>
          <p:cNvSpPr>
            <a:spLocks noGrp="1"/>
          </p:cNvSpPr>
          <p:nvPr>
            <p:ph type="sldNum" sz="quarter" idx="10"/>
          </p:nvPr>
        </p:nvSpPr>
        <p:spPr/>
        <p:txBody>
          <a:bodyPr/>
          <a:lstStyle/>
          <a:p>
            <a:fld id="{B4BD90A3-E85D-4337-9750-38E25B17CE49}" type="slidenum">
              <a:rPr lang="en-GB" smtClean="0"/>
              <a:t>33</a:t>
            </a:fld>
            <a:endParaRPr lang="en-GB"/>
          </a:p>
        </p:txBody>
      </p:sp>
    </p:spTree>
    <p:extLst>
      <p:ext uri="{BB962C8B-B14F-4D97-AF65-F5344CB8AC3E}">
        <p14:creationId xmlns:p14="http://schemas.microsoft.com/office/powerpoint/2010/main" val="1610699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FECC4E-48B5-488D-26D6-8BDF84F0F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0D53DD-3CCC-C5C9-40DE-95B4D183B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724839-3043-F587-0F56-67AAD77244D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B972F23-4DAC-64A0-0370-96BD63673522}"/>
              </a:ext>
            </a:extLst>
          </p:cNvPr>
          <p:cNvSpPr>
            <a:spLocks noGrp="1"/>
          </p:cNvSpPr>
          <p:nvPr>
            <p:ph type="sldNum" sz="quarter" idx="10"/>
          </p:nvPr>
        </p:nvSpPr>
        <p:spPr/>
        <p:txBody>
          <a:bodyPr/>
          <a:lstStyle/>
          <a:p>
            <a:fld id="{B4BD90A3-E85D-4337-9750-38E25B17CE49}" type="slidenum">
              <a:rPr lang="en-GB" smtClean="0"/>
              <a:t>3</a:t>
            </a:fld>
            <a:endParaRPr lang="en-GB"/>
          </a:p>
        </p:txBody>
      </p:sp>
    </p:spTree>
    <p:extLst>
      <p:ext uri="{BB962C8B-B14F-4D97-AF65-F5344CB8AC3E}">
        <p14:creationId xmlns:p14="http://schemas.microsoft.com/office/powerpoint/2010/main" val="444657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 – Defibrillation (AED)</a:t>
            </a:r>
          </a:p>
          <a:p>
            <a:pPr marL="171450" indent="-171450">
              <a:buFont typeface="Arial" panose="020B0604020202020204" pitchFamily="34" charset="0"/>
              <a:buChar char="•"/>
            </a:pPr>
            <a:r>
              <a:rPr lang="en-GB" b="0" dirty="0"/>
              <a:t>Adult pads: ages 8+ (size dependent)</a:t>
            </a:r>
          </a:p>
          <a:p>
            <a:pPr marL="171450" indent="-171450">
              <a:buFont typeface="Arial" panose="020B0604020202020204" pitchFamily="34" charset="0"/>
              <a:buChar char="•"/>
            </a:pPr>
            <a:r>
              <a:rPr lang="en-GB" b="0" dirty="0"/>
              <a:t>Paediatric pads: ages 1-8</a:t>
            </a:r>
          </a:p>
          <a:p>
            <a:pPr marL="171450" indent="-171450">
              <a:buFont typeface="Arial" panose="020B0604020202020204" pitchFamily="34" charset="0"/>
              <a:buChar char="•"/>
            </a:pPr>
            <a:r>
              <a:rPr lang="en-GB" b="0" dirty="0"/>
              <a:t>Infants (&lt;1 year): use manual defibrillator with attenuator, if available, with pads placed front and back</a:t>
            </a:r>
          </a:p>
        </p:txBody>
      </p:sp>
      <p:sp>
        <p:nvSpPr>
          <p:cNvPr id="4" name="Slide Number Placeholder 3"/>
          <p:cNvSpPr>
            <a:spLocks noGrp="1"/>
          </p:cNvSpPr>
          <p:nvPr>
            <p:ph type="sldNum" sz="quarter" idx="10"/>
          </p:nvPr>
        </p:nvSpPr>
        <p:spPr/>
        <p:txBody>
          <a:bodyPr/>
          <a:lstStyle/>
          <a:p>
            <a:fld id="{B4BD90A3-E85D-4337-9750-38E25B17CE49}" type="slidenum">
              <a:rPr lang="en-GB" smtClean="0"/>
              <a:t>34</a:t>
            </a:fld>
            <a:endParaRPr lang="en-GB"/>
          </a:p>
        </p:txBody>
      </p:sp>
    </p:spTree>
    <p:extLst>
      <p:ext uri="{BB962C8B-B14F-4D97-AF65-F5344CB8AC3E}">
        <p14:creationId xmlns:p14="http://schemas.microsoft.com/office/powerpoint/2010/main" val="2037421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56DFC-3F1C-5C9C-929E-CD689630ED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B79477-6902-D53B-6F16-BC39B1968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0C52F-C0B4-6124-F891-8E7D1EE134EE}"/>
              </a:ext>
            </a:extLst>
          </p:cNvPr>
          <p:cNvSpPr>
            <a:spLocks noGrp="1"/>
          </p:cNvSpPr>
          <p:nvPr>
            <p:ph type="body" idx="1"/>
          </p:nvPr>
        </p:nvSpPr>
        <p:spPr/>
        <p:txBody>
          <a:bodyPr/>
          <a:lstStyle/>
          <a:p>
            <a:r>
              <a:rPr lang="en-GB" b="1" dirty="0"/>
              <a:t>Group exercise: Demonstrate the primary survey</a:t>
            </a:r>
          </a:p>
          <a:p>
            <a:r>
              <a:rPr lang="en-GB" b="0" dirty="0"/>
              <a:t>Learners should work in groups to demonstrate the primary survey using the correct methods.</a:t>
            </a:r>
          </a:p>
          <a:p>
            <a:endParaRPr lang="en-GB" b="1" dirty="0"/>
          </a:p>
          <a:p>
            <a:r>
              <a:rPr lang="en-GB" dirty="0"/>
              <a:t>This is a hands-on assessment. Observation and participation are essential.</a:t>
            </a:r>
          </a:p>
          <a:p>
            <a:endParaRPr lang="en-GB" b="0" dirty="0"/>
          </a:p>
        </p:txBody>
      </p:sp>
      <p:sp>
        <p:nvSpPr>
          <p:cNvPr id="4" name="Slide Number Placeholder 3">
            <a:extLst>
              <a:ext uri="{FF2B5EF4-FFF2-40B4-BE49-F238E27FC236}">
                <a16:creationId xmlns:a16="http://schemas.microsoft.com/office/drawing/2014/main" id="{44CFCD10-3E81-B046-836F-E94A74B174D1}"/>
              </a:ext>
            </a:extLst>
          </p:cNvPr>
          <p:cNvSpPr>
            <a:spLocks noGrp="1"/>
          </p:cNvSpPr>
          <p:nvPr>
            <p:ph type="sldNum" sz="quarter" idx="10"/>
          </p:nvPr>
        </p:nvSpPr>
        <p:spPr/>
        <p:txBody>
          <a:bodyPr/>
          <a:lstStyle/>
          <a:p>
            <a:fld id="{B4BD90A3-E85D-4337-9750-38E25B17CE49}" type="slidenum">
              <a:rPr lang="en-GB" smtClean="0"/>
              <a:t>35</a:t>
            </a:fld>
            <a:endParaRPr lang="en-GB"/>
          </a:p>
        </p:txBody>
      </p:sp>
    </p:spTree>
    <p:extLst>
      <p:ext uri="{BB962C8B-B14F-4D97-AF65-F5344CB8AC3E}">
        <p14:creationId xmlns:p14="http://schemas.microsoft.com/office/powerpoint/2010/main" val="21733111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Tutor note: </a:t>
            </a:r>
            <a:r>
              <a:rPr lang="en-GB" dirty="0"/>
              <a:t>explain to the group that, after the primary survey, a secondary survey helps identify less obvious injuries, especially when outdoor gear may conceal them.</a:t>
            </a:r>
          </a:p>
          <a:p>
            <a:endParaRPr lang="en-GB" dirty="0"/>
          </a:p>
        </p:txBody>
      </p:sp>
      <p:sp>
        <p:nvSpPr>
          <p:cNvPr id="4" name="Slide Number Placeholder 3"/>
          <p:cNvSpPr>
            <a:spLocks noGrp="1"/>
          </p:cNvSpPr>
          <p:nvPr>
            <p:ph type="sldNum" sz="quarter" idx="5"/>
          </p:nvPr>
        </p:nvSpPr>
        <p:spPr/>
        <p:txBody>
          <a:bodyPr/>
          <a:lstStyle/>
          <a:p>
            <a:fld id="{D1585CBE-B4A8-49D0-A08A-EA30DB536C69}" type="slidenum">
              <a:rPr lang="en-GB" smtClean="0"/>
              <a:t>36</a:t>
            </a:fld>
            <a:endParaRPr lang="en-GB"/>
          </a:p>
        </p:txBody>
      </p:sp>
    </p:spTree>
    <p:extLst>
      <p:ext uri="{BB962C8B-B14F-4D97-AF65-F5344CB8AC3E}">
        <p14:creationId xmlns:p14="http://schemas.microsoft.com/office/powerpoint/2010/main" val="41156350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C5AA1-84DC-A159-92BB-2CA3C0B7D7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72492-68BD-C0D9-17CB-8B2363D9DB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A4CBA8-3EA3-B7E0-DE06-DF960F17D4D8}"/>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F0B2AEF2-6E19-B38D-7619-C3C924BEEF9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15192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727FD-F405-6370-6D3E-B87814AC1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6EB36D-77A8-2C14-2C99-6FF045CB3B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4F5C2-24A1-77CD-369B-3E0475A215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r>
              <a:rPr lang="en-GB" b="1" dirty="0"/>
              <a:t>3. Be able to interpret vital sign information whilst responding to an emergency incident in the outdoors</a:t>
            </a:r>
          </a:p>
          <a:p>
            <a:endParaRPr lang="en-GB" dirty="0"/>
          </a:p>
          <a:p>
            <a:r>
              <a:rPr lang="en-GB" b="1" dirty="0"/>
              <a:t>This includes the following assessment criteria:</a:t>
            </a:r>
          </a:p>
          <a:p>
            <a:r>
              <a:rPr lang="en-GB" sz="1200" b="0" i="0" u="none" strike="noStrike" kern="1200" baseline="0" dirty="0">
                <a:solidFill>
                  <a:schemeClr val="tx1"/>
                </a:solidFill>
                <a:latin typeface="+mn-lt"/>
                <a:ea typeface="+mn-ea"/>
                <a:cs typeface="+mn-cs"/>
              </a:rPr>
              <a:t>3.1 Describe the principles of casualty monitoring </a:t>
            </a:r>
          </a:p>
          <a:p>
            <a:r>
              <a:rPr lang="en-GB" sz="1200" b="0" i="0" u="none" strike="noStrike" kern="1200" baseline="0" dirty="0">
                <a:solidFill>
                  <a:schemeClr val="tx1"/>
                </a:solidFill>
                <a:latin typeface="+mn-lt"/>
                <a:ea typeface="+mn-ea"/>
                <a:cs typeface="+mn-cs"/>
              </a:rPr>
              <a:t>3.2 Demonstrate monitoring of a casualty whilst they are in the recovery position </a:t>
            </a:r>
          </a:p>
          <a:p>
            <a:r>
              <a:rPr lang="en-GB" sz="1200" b="0" i="0" u="none" strike="noStrike" kern="1200" baseline="0" dirty="0">
                <a:solidFill>
                  <a:schemeClr val="tx1"/>
                </a:solidFill>
                <a:latin typeface="+mn-lt"/>
                <a:ea typeface="+mn-ea"/>
                <a:cs typeface="+mn-cs"/>
              </a:rPr>
              <a:t>3.3 Demonstrate appropriate responses to changes in a casualty’s vital signs </a:t>
            </a:r>
          </a:p>
          <a:p>
            <a:r>
              <a:rPr lang="en-GB" sz="1200" b="0" i="0" u="none" strike="noStrike" kern="1200" baseline="0" dirty="0">
                <a:solidFill>
                  <a:schemeClr val="tx1"/>
                </a:solidFill>
                <a:latin typeface="+mn-lt"/>
                <a:ea typeface="+mn-ea"/>
                <a:cs typeface="+mn-cs"/>
              </a:rPr>
              <a:t>3.4 Respond to signs commonly shown by a casualty suffering from hypothermia </a:t>
            </a:r>
          </a:p>
          <a:p>
            <a:r>
              <a:rPr lang="en-GB" sz="1200" b="0" i="0" u="none" strike="noStrike" kern="1200" baseline="0" dirty="0">
                <a:solidFill>
                  <a:schemeClr val="tx1"/>
                </a:solidFill>
                <a:latin typeface="+mn-lt"/>
                <a:ea typeface="+mn-ea"/>
                <a:cs typeface="+mn-cs"/>
              </a:rPr>
              <a:t>3.5 Prioritise first aid to a casualty who requires more than one emergency first aid intervention </a:t>
            </a:r>
          </a:p>
          <a:p>
            <a:r>
              <a:rPr lang="en-GB" sz="1200" b="0" i="0" u="none" strike="noStrike" kern="1200" baseline="0" dirty="0">
                <a:solidFill>
                  <a:schemeClr val="tx1"/>
                </a:solidFill>
                <a:latin typeface="+mn-lt"/>
                <a:ea typeface="+mn-ea"/>
                <a:cs typeface="+mn-cs"/>
              </a:rPr>
              <a:t>	</a:t>
            </a:r>
          </a:p>
          <a:p>
            <a:r>
              <a:rPr lang="en-GB" sz="1200" b="1" kern="1200" dirty="0">
                <a:solidFill>
                  <a:schemeClr val="tx1"/>
                </a:solidFill>
                <a:effectLst/>
                <a:latin typeface="+mn-lt"/>
                <a:ea typeface="+mn-ea"/>
                <a:cs typeface="+mn-cs"/>
              </a:rPr>
              <a:t>Activities in this module include: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CQ: What actions would you take if you noticed a casualty’s vital signs change? </a:t>
            </a:r>
          </a:p>
          <a:p>
            <a:r>
              <a:rPr lang="en-GB" sz="1200" kern="1200" dirty="0" err="1">
                <a:solidFill>
                  <a:schemeClr val="tx1"/>
                </a:solidFill>
                <a:effectLst/>
                <a:latin typeface="+mn-lt"/>
                <a:ea typeface="+mn-ea"/>
                <a:cs typeface="+mn-cs"/>
              </a:rPr>
              <a:t>CQ</a:t>
            </a:r>
            <a:r>
              <a:rPr lang="en-GB" sz="1200" kern="1200" dirty="0">
                <a:solidFill>
                  <a:schemeClr val="tx1"/>
                </a:solidFill>
                <a:effectLst/>
                <a:latin typeface="+mn-lt"/>
                <a:ea typeface="+mn-ea"/>
                <a:cs typeface="+mn-cs"/>
              </a:rPr>
              <a:t>: What are the common signs if hypothermia? </a:t>
            </a:r>
          </a:p>
          <a:p>
            <a:r>
              <a:rPr lang="en-GB" sz="1200" kern="1200" dirty="0">
                <a:solidFill>
                  <a:schemeClr val="tx1"/>
                </a:solidFill>
                <a:effectLst/>
                <a:latin typeface="+mn-lt"/>
                <a:ea typeface="+mn-ea"/>
                <a:cs typeface="+mn-cs"/>
              </a:rPr>
              <a:t>GE: </a:t>
            </a:r>
            <a:r>
              <a:rPr lang="en-US" sz="1200" kern="1200" dirty="0">
                <a:solidFill>
                  <a:schemeClr val="tx1"/>
                </a:solidFill>
                <a:effectLst/>
                <a:latin typeface="+mn-lt"/>
                <a:ea typeface="+mn-ea"/>
                <a:cs typeface="+mn-cs"/>
              </a:rPr>
              <a:t>Responding to hypothermia</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CQ</a:t>
            </a:r>
            <a:r>
              <a:rPr lang="en-US" sz="1200" kern="1200" dirty="0">
                <a:solidFill>
                  <a:schemeClr val="tx1"/>
                </a:solidFill>
                <a:effectLst/>
                <a:latin typeface="+mn-lt"/>
                <a:ea typeface="+mn-ea"/>
                <a:cs typeface="+mn-cs"/>
              </a:rPr>
              <a:t> GE: How would you </a:t>
            </a:r>
            <a:r>
              <a:rPr lang="en-US" sz="1200" kern="1200" dirty="0" err="1">
                <a:solidFill>
                  <a:schemeClr val="tx1"/>
                </a:solidFill>
                <a:effectLst/>
                <a:latin typeface="+mn-lt"/>
                <a:ea typeface="+mn-ea"/>
                <a:cs typeface="+mn-cs"/>
              </a:rPr>
              <a:t>prioritise</a:t>
            </a:r>
            <a:r>
              <a:rPr lang="en-US" sz="1200" kern="1200" dirty="0">
                <a:solidFill>
                  <a:schemeClr val="tx1"/>
                </a:solidFill>
                <a:effectLst/>
                <a:latin typeface="+mn-lt"/>
                <a:ea typeface="+mn-ea"/>
                <a:cs typeface="+mn-cs"/>
              </a:rPr>
              <a:t> the treatment of a casualty with multiple injuries?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 Five multiple-choice questions (</a:t>
            </a:r>
            <a:r>
              <a:rPr lang="en-GB" sz="1200" kern="1200" dirty="0" err="1">
                <a:solidFill>
                  <a:schemeClr val="tx1"/>
                </a:solidFill>
                <a:effectLst/>
                <a:latin typeface="+mn-lt"/>
                <a:ea typeface="+mn-ea"/>
                <a:cs typeface="+mn-cs"/>
              </a:rPr>
              <a:t>MCQ’s</a:t>
            </a:r>
            <a:r>
              <a:rPr lang="en-GB" sz="1200" kern="1200" dirty="0">
                <a:solidFill>
                  <a:schemeClr val="tx1"/>
                </a:solidFill>
                <a:effectLst/>
                <a:latin typeface="+mn-lt"/>
                <a:ea typeface="+mn-ea"/>
                <a:cs typeface="+mn-cs"/>
              </a:rPr>
              <a:t>) (formative assessment)</a:t>
            </a:r>
          </a:p>
          <a:p>
            <a:endParaRPr lang="en-GB" dirty="0"/>
          </a:p>
        </p:txBody>
      </p:sp>
      <p:sp>
        <p:nvSpPr>
          <p:cNvPr id="4" name="Slide Number Placeholder 3">
            <a:extLst>
              <a:ext uri="{FF2B5EF4-FFF2-40B4-BE49-F238E27FC236}">
                <a16:creationId xmlns:a16="http://schemas.microsoft.com/office/drawing/2014/main" id="{37C70D97-DA4B-16A2-A6FB-0347ADE12F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18186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a:ea typeface="Calibri"/>
                <a:cs typeface="Calibri"/>
              </a:rPr>
              <a:t>Tutor note</a:t>
            </a:r>
            <a:r>
              <a:rPr lang="en-US" dirty="0">
                <a:latin typeface="Calibri"/>
                <a:ea typeface="Calibri"/>
                <a:cs typeface="Calibri"/>
              </a:rPr>
              <a:t>: e</a:t>
            </a:r>
            <a:r>
              <a:rPr lang="en-US" dirty="0"/>
              <a:t>mphasise outdoor-specific challenges (for example, equipment failure in cold, reduced dexterity with gloves, limited light). </a:t>
            </a:r>
          </a:p>
          <a:p>
            <a:endParaRPr lang="en-US" dirty="0">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Calibri"/>
                <a:ea typeface="Calibri"/>
                <a:cs typeface="Calibri"/>
              </a:rPr>
              <a:t>Suggested activity: </a:t>
            </a:r>
            <a:r>
              <a:rPr lang="en-GB" b="1" dirty="0">
                <a:latin typeface="Calibri"/>
                <a:ea typeface="Calibri"/>
                <a:cs typeface="Calibri"/>
              </a:rPr>
              <a:t>1</a:t>
            </a:r>
            <a:r>
              <a:rPr lang="en-GB" b="1" dirty="0"/>
              <a:t> learner plays the casualty, the other tracks the 3 vital signs at one-minute intervals, noting any changes.</a:t>
            </a:r>
            <a:endParaRPr lang="en-US" b="1" dirty="0">
              <a:latin typeface="Calibri"/>
              <a:ea typeface="Calibri"/>
              <a:cs typeface="Calibri"/>
            </a:endParaRP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6A29B724-134B-4DC2-A21E-4892ACAF7387}" type="slidenum">
              <a:rPr lang="en-GB" smtClean="0"/>
              <a:t>43</a:t>
            </a:fld>
            <a:endParaRPr lang="en-GB"/>
          </a:p>
        </p:txBody>
      </p:sp>
    </p:spTree>
    <p:extLst>
      <p:ext uri="{BB962C8B-B14F-4D97-AF65-F5344CB8AC3E}">
        <p14:creationId xmlns:p14="http://schemas.microsoft.com/office/powerpoint/2010/main" val="1192306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81FBD-D0BB-64DB-ED10-F851D1775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F45CE-49A2-F55A-9F35-F509D8CBA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ADDB33-C0CB-3D03-E6AE-CCBFE5A1E946}"/>
              </a:ext>
            </a:extLst>
          </p:cNvPr>
          <p:cNvSpPr>
            <a:spLocks noGrp="1"/>
          </p:cNvSpPr>
          <p:nvPr>
            <p:ph type="body" idx="1"/>
          </p:nvPr>
        </p:nvSpPr>
        <p:spPr/>
        <p:txBody>
          <a:bodyPr/>
          <a:lstStyle/>
          <a:p>
            <a:r>
              <a:rPr lang="en-US" b="1" dirty="0">
                <a:latin typeface="Calibri"/>
                <a:ea typeface="Calibri"/>
                <a:cs typeface="Calibri"/>
              </a:rPr>
              <a:t>Tutor note</a:t>
            </a:r>
            <a:r>
              <a:rPr lang="en-US" dirty="0">
                <a:latin typeface="Calibri"/>
                <a:ea typeface="Calibri"/>
                <a:cs typeface="Calibri"/>
              </a:rPr>
              <a:t>: e</a:t>
            </a:r>
            <a:r>
              <a:rPr lang="en-US" dirty="0"/>
              <a:t>mphasise outdoor-specific challenges (for example, equipment failure in cold, reduced dexterity with gloves, limited light). </a:t>
            </a:r>
          </a:p>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E800FC3F-C4BA-411D-57AC-E2CA58BD9131}"/>
              </a:ext>
            </a:extLst>
          </p:cNvPr>
          <p:cNvSpPr>
            <a:spLocks noGrp="1"/>
          </p:cNvSpPr>
          <p:nvPr>
            <p:ph type="sldNum" sz="quarter" idx="5"/>
          </p:nvPr>
        </p:nvSpPr>
        <p:spPr/>
        <p:txBody>
          <a:bodyPr/>
          <a:lstStyle/>
          <a:p>
            <a:fld id="{6A29B724-134B-4DC2-A21E-4892ACAF7387}" type="slidenum">
              <a:rPr lang="en-GB" smtClean="0"/>
              <a:t>44</a:t>
            </a:fld>
            <a:endParaRPr lang="en-GB"/>
          </a:p>
        </p:txBody>
      </p:sp>
    </p:spTree>
    <p:extLst>
      <p:ext uri="{BB962C8B-B14F-4D97-AF65-F5344CB8AC3E}">
        <p14:creationId xmlns:p14="http://schemas.microsoft.com/office/powerpoint/2010/main" val="1587371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baseline="0" dirty="0">
                <a:solidFill>
                  <a:schemeClr val="tx1"/>
                </a:solidFill>
                <a:latin typeface="+mn-lt"/>
                <a:ea typeface="+mn-ea"/>
                <a:cs typeface="+mn-cs"/>
              </a:rPr>
              <a:t>1. Understand the scope of first aid in the outdoors</a:t>
            </a:r>
          </a:p>
          <a:p>
            <a:r>
              <a:rPr lang="en-GB" sz="1200" b="0" i="0" u="none" strike="noStrike" kern="1200" baseline="0" dirty="0">
                <a:solidFill>
                  <a:schemeClr val="tx1"/>
                </a:solidFill>
                <a:latin typeface="+mn-lt"/>
                <a:ea typeface="+mn-ea"/>
                <a:cs typeface="+mn-cs"/>
              </a:rPr>
              <a:t>	</a:t>
            </a:r>
          </a:p>
          <a:p>
            <a:r>
              <a:rPr lang="en-GB" b="1" dirty="0"/>
              <a:t>This includes the following assessment criteria:</a:t>
            </a:r>
          </a:p>
          <a:p>
            <a:r>
              <a:rPr lang="en-GB" sz="1200" b="0" i="0" u="none" strike="noStrike" kern="1200" baseline="0" dirty="0">
                <a:solidFill>
                  <a:schemeClr val="tx1"/>
                </a:solidFill>
                <a:latin typeface="+mn-lt"/>
                <a:ea typeface="+mn-ea"/>
                <a:cs typeface="+mn-cs"/>
              </a:rPr>
              <a:t>1.1 Describe key characteristics of outdoor first aid </a:t>
            </a:r>
          </a:p>
          <a:p>
            <a:r>
              <a:rPr lang="en-GB" sz="1200" b="0" i="0" u="none" strike="noStrike" kern="1200" baseline="0" dirty="0">
                <a:solidFill>
                  <a:schemeClr val="tx1"/>
                </a:solidFill>
                <a:latin typeface="+mn-lt"/>
                <a:ea typeface="+mn-ea"/>
                <a:cs typeface="+mn-cs"/>
              </a:rPr>
              <a:t>1.2 Identify appropriate first aid equipment for emergency outdoor incidents </a:t>
            </a:r>
          </a:p>
          <a:p>
            <a:r>
              <a:rPr lang="en-GB" sz="1200" b="0" i="0" u="none" strike="noStrike" kern="1200" baseline="0" dirty="0">
                <a:solidFill>
                  <a:schemeClr val="tx1"/>
                </a:solidFill>
                <a:latin typeface="+mn-lt"/>
                <a:ea typeface="+mn-ea"/>
                <a:cs typeface="+mn-cs"/>
              </a:rPr>
              <a:t>1.3 Summon assistance during emergency incidents in the outdoors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Activities in this module include:</a:t>
            </a:r>
          </a:p>
          <a:p>
            <a:r>
              <a:rPr lang="en-GB" dirty="0" err="1"/>
              <a:t>CQ</a:t>
            </a:r>
            <a:r>
              <a:rPr lang="en-GB" dirty="0"/>
              <a:t>: What are the key characteristics of outdoor first aid?</a:t>
            </a:r>
          </a:p>
          <a:p>
            <a:r>
              <a:rPr lang="en-GB" dirty="0" err="1"/>
              <a:t>CQ</a:t>
            </a:r>
            <a:r>
              <a:rPr lang="en-GB" dirty="0"/>
              <a:t>: How can you summon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CE: Three multiple-choice questions (MCQs) (formative assessment)</a:t>
            </a:r>
          </a:p>
          <a:p>
            <a:endParaRPr lang="en-GB" dirty="0"/>
          </a:p>
        </p:txBody>
      </p:sp>
      <p:sp>
        <p:nvSpPr>
          <p:cNvPr id="4" name="Slide Number Placeholder 3"/>
          <p:cNvSpPr>
            <a:spLocks noGrp="1"/>
          </p:cNvSpPr>
          <p:nvPr>
            <p:ph type="sldNum" sz="quarter" idx="5"/>
          </p:nvPr>
        </p:nvSpPr>
        <p:spPr/>
        <p:txBody>
          <a:bodyPr/>
          <a:lstStyle/>
          <a:p>
            <a:fld id="{511BA537-95EE-4F5E-8D82-576E9AAE8BB5}" type="slidenum">
              <a:rPr lang="en-GB" smtClean="0"/>
              <a:t>6</a:t>
            </a:fld>
            <a:endParaRPr lang="en-GB"/>
          </a:p>
        </p:txBody>
      </p:sp>
    </p:spTree>
    <p:extLst>
      <p:ext uri="{BB962C8B-B14F-4D97-AF65-F5344CB8AC3E}">
        <p14:creationId xmlns:p14="http://schemas.microsoft.com/office/powerpoint/2010/main" val="42529883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47A7F-BB8D-7B9C-9940-630BC8921E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0E7EE-D12E-5AE7-2C70-7D74754C32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BEE030-85E9-B058-BCFE-1DA9C495FC1F}"/>
              </a:ext>
            </a:extLst>
          </p:cNvPr>
          <p:cNvSpPr>
            <a:spLocks noGrp="1"/>
          </p:cNvSpPr>
          <p:nvPr>
            <p:ph type="body" idx="1"/>
          </p:nvPr>
        </p:nvSpPr>
        <p:spPr/>
        <p:txBody>
          <a:bodyPr/>
          <a:lstStyle/>
          <a:p>
            <a:r>
              <a:rPr lang="en-US" b="1" dirty="0">
                <a:latin typeface="Calibri"/>
                <a:ea typeface="Calibri"/>
                <a:cs typeface="Calibri"/>
              </a:rPr>
              <a:t>Tutor note</a:t>
            </a:r>
            <a:r>
              <a:rPr lang="en-US" dirty="0">
                <a:latin typeface="Calibri"/>
                <a:ea typeface="Calibri"/>
                <a:cs typeface="Calibri"/>
              </a:rPr>
              <a:t>: e</a:t>
            </a:r>
            <a:r>
              <a:rPr lang="en-US" dirty="0"/>
              <a:t>mphasise outdoor-specific challenges (for example, equipment failure in cold, reduced dexterity with gloves, limited light). </a:t>
            </a:r>
          </a:p>
          <a:p>
            <a:endParaRPr lang="en-US" dirty="0">
              <a:latin typeface="Calibri"/>
              <a:ea typeface="Calibri"/>
              <a:cs typeface="Calibri"/>
            </a:endParaRPr>
          </a:p>
          <a:p>
            <a:r>
              <a:rPr lang="en-US" b="1" dirty="0">
                <a:latin typeface="Calibri"/>
                <a:ea typeface="Calibri"/>
                <a:cs typeface="Calibri"/>
              </a:rPr>
              <a:t>Suggested activity: </a:t>
            </a:r>
            <a:r>
              <a:rPr lang="en-GB" b="1" dirty="0">
                <a:latin typeface="Calibri"/>
                <a:ea typeface="Calibri"/>
                <a:cs typeface="Calibri"/>
              </a:rPr>
              <a:t>y</a:t>
            </a:r>
            <a:r>
              <a:rPr lang="en-GB" b="1" dirty="0"/>
              <a:t>ou’re in a mountain rescue scenario – split into small teams and decide which of the 8 principles would be most challenging to follow in this situation, and why.</a:t>
            </a:r>
            <a:endParaRPr lang="en-US" b="1" dirty="0">
              <a:latin typeface="Calibri"/>
              <a:ea typeface="Calibri"/>
              <a:cs typeface="Calibri"/>
            </a:endParaRPr>
          </a:p>
        </p:txBody>
      </p:sp>
      <p:sp>
        <p:nvSpPr>
          <p:cNvPr id="4" name="Slide Number Placeholder 3">
            <a:extLst>
              <a:ext uri="{FF2B5EF4-FFF2-40B4-BE49-F238E27FC236}">
                <a16:creationId xmlns:a16="http://schemas.microsoft.com/office/drawing/2014/main" id="{07C2A808-4139-4412-0BEF-2844DF7E6B61}"/>
              </a:ext>
            </a:extLst>
          </p:cNvPr>
          <p:cNvSpPr>
            <a:spLocks noGrp="1"/>
          </p:cNvSpPr>
          <p:nvPr>
            <p:ph type="sldNum" sz="quarter" idx="5"/>
          </p:nvPr>
        </p:nvSpPr>
        <p:spPr/>
        <p:txBody>
          <a:bodyPr/>
          <a:lstStyle/>
          <a:p>
            <a:fld id="{6A29B724-134B-4DC2-A21E-4892ACAF7387}" type="slidenum">
              <a:rPr lang="en-GB" smtClean="0"/>
              <a:t>45</a:t>
            </a:fld>
            <a:endParaRPr lang="en-GB"/>
          </a:p>
        </p:txBody>
      </p:sp>
    </p:spTree>
    <p:extLst>
      <p:ext uri="{BB962C8B-B14F-4D97-AF65-F5344CB8AC3E}">
        <p14:creationId xmlns:p14="http://schemas.microsoft.com/office/powerpoint/2010/main" val="31772889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4BD90A3-E85D-4337-9750-38E25B17CE49}" type="slidenum">
              <a:rPr lang="en-GB" smtClean="0"/>
              <a:t>46</a:t>
            </a:fld>
            <a:endParaRPr lang="en-GB"/>
          </a:p>
        </p:txBody>
      </p:sp>
    </p:spTree>
    <p:extLst>
      <p:ext uri="{BB962C8B-B14F-4D97-AF65-F5344CB8AC3E}">
        <p14:creationId xmlns:p14="http://schemas.microsoft.com/office/powerpoint/2010/main" val="680494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D963B-DF92-863C-B310-74587F0BD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65279-D864-5CCD-0B74-A89D4E438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D30C36-2ED7-5110-4AF4-9405BCC0018F}"/>
              </a:ext>
            </a:extLst>
          </p:cNvPr>
          <p:cNvSpPr>
            <a:spLocks noGrp="1"/>
          </p:cNvSpPr>
          <p:nvPr>
            <p:ph type="body" idx="1"/>
          </p:nvPr>
        </p:nvSpPr>
        <p:spPr/>
        <p:txBody>
          <a:bodyPr/>
          <a:lstStyle/>
          <a:p>
            <a:endParaRPr lang="en-US" b="1">
              <a:latin typeface="Calibri"/>
              <a:ea typeface="Calibri"/>
              <a:cs typeface="Calibri"/>
            </a:endParaRPr>
          </a:p>
        </p:txBody>
      </p:sp>
      <p:sp>
        <p:nvSpPr>
          <p:cNvPr id="4" name="Slide Number Placeholder 3">
            <a:extLst>
              <a:ext uri="{FF2B5EF4-FFF2-40B4-BE49-F238E27FC236}">
                <a16:creationId xmlns:a16="http://schemas.microsoft.com/office/drawing/2014/main" id="{D850A4CB-C3C3-020B-C2FD-56C77D1C9D8A}"/>
              </a:ext>
            </a:extLst>
          </p:cNvPr>
          <p:cNvSpPr>
            <a:spLocks noGrp="1"/>
          </p:cNvSpPr>
          <p:nvPr>
            <p:ph type="sldNum" sz="quarter" idx="5"/>
          </p:nvPr>
        </p:nvSpPr>
        <p:spPr/>
        <p:txBody>
          <a:bodyPr/>
          <a:lstStyle/>
          <a:p>
            <a:fld id="{6A29B724-134B-4DC2-A21E-4892ACAF7387}" type="slidenum">
              <a:rPr lang="en-GB" smtClean="0"/>
              <a:t>47</a:t>
            </a:fld>
            <a:endParaRPr lang="en-GB"/>
          </a:p>
        </p:txBody>
      </p:sp>
    </p:spTree>
    <p:extLst>
      <p:ext uri="{BB962C8B-B14F-4D97-AF65-F5344CB8AC3E}">
        <p14:creationId xmlns:p14="http://schemas.microsoft.com/office/powerpoint/2010/main" val="39624385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a:t>
            </a:r>
            <a:r>
              <a:rPr lang="en-GB" sz="1200" b="1">
                <a:latin typeface="Arial" panose="020B0604020202020204" pitchFamily="34" charset="0"/>
                <a:cs typeface="Arial" panose="020B0604020202020204" pitchFamily="34" charset="0"/>
              </a:rPr>
              <a:t>What actions would you take if you noticed a casualty’s vital signs change?</a:t>
            </a:r>
            <a:endParaRPr lang="en-GB" b="1"/>
          </a:p>
          <a:p>
            <a:r>
              <a:rPr lang="en-GB"/>
              <a:t>Discuss the appropriate responses to change with the group. </a:t>
            </a:r>
          </a:p>
          <a:p>
            <a:endParaRPr lang="en-GB" b="1"/>
          </a:p>
        </p:txBody>
      </p:sp>
      <p:sp>
        <p:nvSpPr>
          <p:cNvPr id="4" name="Slide Number Placeholder 3"/>
          <p:cNvSpPr>
            <a:spLocks noGrp="1"/>
          </p:cNvSpPr>
          <p:nvPr>
            <p:ph type="sldNum" sz="quarter" idx="5"/>
          </p:nvPr>
        </p:nvSpPr>
        <p:spPr/>
        <p:txBody>
          <a:bodyPr/>
          <a:lstStyle/>
          <a:p>
            <a:fld id="{6A29B724-134B-4DC2-A21E-4892ACAF7387}" type="slidenum">
              <a:rPr lang="en-GB" smtClean="0"/>
              <a:t>48</a:t>
            </a:fld>
            <a:endParaRPr lang="en-GB"/>
          </a:p>
        </p:txBody>
      </p:sp>
    </p:spTree>
    <p:extLst>
      <p:ext uri="{BB962C8B-B14F-4D97-AF65-F5344CB8AC3E}">
        <p14:creationId xmlns:p14="http://schemas.microsoft.com/office/powerpoint/2010/main" val="3014501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 question: </a:t>
            </a:r>
            <a:r>
              <a:rPr lang="en-GB" sz="1200" b="1" dirty="0">
                <a:latin typeface="Arial" panose="020B0604020202020204" pitchFamily="34" charset="0"/>
                <a:cs typeface="Arial" panose="020B0604020202020204" pitchFamily="34" charset="0"/>
              </a:rPr>
              <a:t>What actions would you take if you noticed a casualty’s vital signs change? (Cont.)</a:t>
            </a:r>
          </a:p>
          <a:p>
            <a:r>
              <a:rPr lang="en-GB" dirty="0"/>
              <a:t>Discuss the appropriate responses to change with the group. </a:t>
            </a:r>
          </a:p>
        </p:txBody>
      </p:sp>
      <p:sp>
        <p:nvSpPr>
          <p:cNvPr id="4" name="Slide Number Placeholder 3"/>
          <p:cNvSpPr>
            <a:spLocks noGrp="1"/>
          </p:cNvSpPr>
          <p:nvPr>
            <p:ph type="sldNum" sz="quarter" idx="5"/>
          </p:nvPr>
        </p:nvSpPr>
        <p:spPr/>
        <p:txBody>
          <a:bodyPr/>
          <a:lstStyle/>
          <a:p>
            <a:fld id="{6A29B724-134B-4DC2-A21E-4892ACAF7387}" type="slidenum">
              <a:rPr lang="en-GB" smtClean="0"/>
              <a:t>49</a:t>
            </a:fld>
            <a:endParaRPr lang="en-GB"/>
          </a:p>
        </p:txBody>
      </p:sp>
    </p:spTree>
    <p:extLst>
      <p:ext uri="{BB962C8B-B14F-4D97-AF65-F5344CB8AC3E}">
        <p14:creationId xmlns:p14="http://schemas.microsoft.com/office/powerpoint/2010/main" val="19322387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Class question: </a:t>
            </a:r>
            <a:r>
              <a:rPr lang="en-GB" sz="1200" b="1" dirty="0">
                <a:latin typeface="Arial" panose="020B0604020202020204" pitchFamily="34" charset="0"/>
                <a:cs typeface="Arial" panose="020B0604020202020204" pitchFamily="34" charset="0"/>
              </a:rPr>
              <a:t>What actions would you take if you noticed a casualty’s vital signs change? (Cont.)</a:t>
            </a:r>
            <a:endParaRPr lang="en-GB" b="1" dirty="0"/>
          </a:p>
          <a:p>
            <a:r>
              <a:rPr lang="en-GB" dirty="0"/>
              <a:t>Discuss the appropriate responses to change with the group. </a:t>
            </a:r>
          </a:p>
          <a:p>
            <a:endParaRPr lang="en-GB" dirty="0"/>
          </a:p>
          <a:p>
            <a:r>
              <a:rPr lang="en-GB" b="1" dirty="0"/>
              <a:t>Group exercise</a:t>
            </a:r>
          </a:p>
          <a:p>
            <a:r>
              <a:rPr lang="en-GB" dirty="0"/>
              <a:t>Learners to demonstrate recognising changes in a casualty’s vital signs and showing the correct responses.</a:t>
            </a:r>
          </a:p>
          <a:p>
            <a:endParaRPr lang="en-GB" b="1" dirty="0"/>
          </a:p>
          <a:p>
            <a:r>
              <a:rPr lang="en-GB" b="1" dirty="0"/>
              <a:t>Setup</a:t>
            </a:r>
          </a:p>
          <a:p>
            <a:pPr marL="171450" indent="-171450">
              <a:buFont typeface="Arial" panose="020B0604020202020204" pitchFamily="34" charset="0"/>
              <a:buChar char="•"/>
            </a:pPr>
            <a:r>
              <a:rPr lang="en-GB" dirty="0"/>
              <a:t>Place learners in pairs or small groups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i="0" dirty="0"/>
              <a:t>1 person is the casualty, 1 the first-aider, and the remainder of the group should be observers and provide feedback</a:t>
            </a:r>
          </a:p>
          <a:p>
            <a:pPr marL="171450" indent="-171450">
              <a:buFont typeface="Arial" panose="020B0604020202020204" pitchFamily="34" charset="0"/>
              <a:buChar char="•"/>
            </a:pPr>
            <a:r>
              <a:rPr lang="en-GB" dirty="0"/>
              <a:t>Give the casualty a card describing a change in vital signs</a:t>
            </a:r>
          </a:p>
          <a:p>
            <a:pPr marL="171450" indent="-171450">
              <a:buFont typeface="Arial" panose="020B0604020202020204" pitchFamily="34" charset="0"/>
              <a:buChar char="•"/>
            </a:pPr>
            <a:r>
              <a:rPr lang="en-GB" dirty="0"/>
              <a:t>The casualty acts out the signs</a:t>
            </a:r>
          </a:p>
          <a:p>
            <a:pPr marL="171450" indent="-171450">
              <a:buFont typeface="Arial" panose="020B0604020202020204" pitchFamily="34" charset="0"/>
              <a:buChar char="•"/>
            </a:pPr>
            <a:r>
              <a:rPr lang="en-GB" dirty="0"/>
              <a:t>The first-aider:</a:t>
            </a:r>
          </a:p>
          <a:p>
            <a:pPr marL="432000" lvl="0" indent="-171450">
              <a:buFont typeface="Arial" panose="020B0604020202020204" pitchFamily="34" charset="0"/>
              <a:buChar char="•"/>
            </a:pPr>
            <a:r>
              <a:rPr lang="en-GB" dirty="0"/>
              <a:t>says what they notice</a:t>
            </a:r>
          </a:p>
          <a:p>
            <a:pPr marL="432000" lvl="0" indent="-171450">
              <a:buFont typeface="Arial" panose="020B0604020202020204" pitchFamily="34" charset="0"/>
              <a:buChar char="•"/>
            </a:pPr>
            <a:r>
              <a:rPr lang="en-GB" dirty="0"/>
              <a:t>demonstrates the correct actions from the training</a:t>
            </a:r>
          </a:p>
          <a:p>
            <a:pPr marL="171450" indent="-171450">
              <a:buFont typeface="Arial" panose="020B0604020202020204" pitchFamily="34" charset="0"/>
              <a:buChar char="•"/>
            </a:pPr>
            <a:r>
              <a:rPr lang="en-GB" dirty="0"/>
              <a:t>Swap roles and use a new card each round</a:t>
            </a:r>
          </a:p>
          <a:p>
            <a:endParaRPr lang="en-GB" b="1" dirty="0"/>
          </a:p>
          <a:p>
            <a:r>
              <a:rPr lang="en-GB" b="1" dirty="0"/>
              <a:t>Equipment</a:t>
            </a:r>
            <a:endParaRPr lang="en-GB" dirty="0"/>
          </a:p>
          <a:p>
            <a:pPr marL="171450" indent="-171450">
              <a:buFont typeface="Arial" panose="020B0604020202020204" pitchFamily="34" charset="0"/>
              <a:buChar char="•"/>
            </a:pPr>
            <a:r>
              <a:rPr lang="en-GB" dirty="0"/>
              <a:t>Training first-aid kit</a:t>
            </a:r>
          </a:p>
          <a:p>
            <a:pPr marL="171450" indent="-171450">
              <a:buFont typeface="Arial" panose="020B0604020202020204" pitchFamily="34" charset="0"/>
              <a:buChar char="•"/>
            </a:pPr>
            <a:r>
              <a:rPr lang="en-GB" dirty="0"/>
              <a:t>Blankets</a:t>
            </a:r>
          </a:p>
          <a:p>
            <a:pPr marL="171450" indent="-171450">
              <a:buFont typeface="Arial" panose="020B0604020202020204" pitchFamily="34" charset="0"/>
              <a:buChar char="•"/>
            </a:pPr>
            <a:r>
              <a:rPr lang="en-GB" dirty="0"/>
              <a:t>Bandages/dressings</a:t>
            </a:r>
          </a:p>
          <a:p>
            <a:pPr marL="171450" indent="-171450">
              <a:buFont typeface="Arial" panose="020B0604020202020204" pitchFamily="34" charset="0"/>
              <a:buChar char="•"/>
            </a:pPr>
            <a:r>
              <a:rPr lang="en-GB" dirty="0"/>
              <a:t>Space for recovery position</a:t>
            </a:r>
          </a:p>
          <a:p>
            <a:endParaRPr lang="en-GB" dirty="0"/>
          </a:p>
        </p:txBody>
      </p:sp>
      <p:sp>
        <p:nvSpPr>
          <p:cNvPr id="4" name="Slide Number Placeholder 3"/>
          <p:cNvSpPr>
            <a:spLocks noGrp="1"/>
          </p:cNvSpPr>
          <p:nvPr>
            <p:ph type="sldNum" sz="quarter" idx="5"/>
          </p:nvPr>
        </p:nvSpPr>
        <p:spPr/>
        <p:txBody>
          <a:bodyPr/>
          <a:lstStyle/>
          <a:p>
            <a:fld id="{6A29B724-134B-4DC2-A21E-4892ACAF7387}" type="slidenum">
              <a:rPr lang="en-GB" smtClean="0"/>
              <a:t>50</a:t>
            </a:fld>
            <a:endParaRPr lang="en-GB"/>
          </a:p>
        </p:txBody>
      </p:sp>
    </p:spTree>
    <p:extLst>
      <p:ext uri="{BB962C8B-B14F-4D97-AF65-F5344CB8AC3E}">
        <p14:creationId xmlns:p14="http://schemas.microsoft.com/office/powerpoint/2010/main" val="32848474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1" dirty="0"/>
              <a:t>Explain </a:t>
            </a:r>
            <a:r>
              <a:rPr lang="en-GB" dirty="0"/>
              <a:t>that hypothermia can develop gradually and may be overlooked in mild cases</a:t>
            </a:r>
          </a:p>
          <a:p>
            <a:pPr marL="171450" indent="-171450">
              <a:buFont typeface="Arial" panose="020B0604020202020204" pitchFamily="34" charset="0"/>
              <a:buChar char="•"/>
            </a:pPr>
            <a:r>
              <a:rPr lang="en-GB" b="1" dirty="0"/>
              <a:t>Emphasise</a:t>
            </a:r>
            <a:r>
              <a:rPr lang="en-GB" dirty="0"/>
              <a:t> the importance of gentle handling to avoid triggering cardiac complications</a:t>
            </a:r>
          </a:p>
          <a:p>
            <a:pPr marL="171450" indent="-171450">
              <a:buFont typeface="Arial" panose="020B0604020202020204" pitchFamily="34" charset="0"/>
              <a:buChar char="•"/>
            </a:pPr>
            <a:r>
              <a:rPr lang="en-GB" b="1" dirty="0"/>
              <a:t>Highlight</a:t>
            </a:r>
            <a:r>
              <a:rPr lang="en-GB" dirty="0"/>
              <a:t> environmental factors (wind, wetness, exhaustion) that increase risk</a:t>
            </a:r>
          </a:p>
          <a:p>
            <a:pPr marL="171450" indent="-171450">
              <a:buFont typeface="Arial" panose="020B0604020202020204" pitchFamily="34" charset="0"/>
              <a:buChar char="•"/>
            </a:pPr>
            <a:r>
              <a:rPr lang="en-GB" b="1" dirty="0"/>
              <a:t>Use practical examples </a:t>
            </a:r>
            <a:r>
              <a:rPr lang="en-GB" dirty="0"/>
              <a:t>or scenarios to help learners identify early signs</a:t>
            </a:r>
          </a:p>
          <a:p>
            <a:pPr marL="171450" indent="-171450">
              <a:buFont typeface="Arial" panose="020B0604020202020204" pitchFamily="34" charset="0"/>
              <a:buChar char="•"/>
            </a:pPr>
            <a:r>
              <a:rPr lang="en-GB" b="1" dirty="0"/>
              <a:t>Reinforce</a:t>
            </a:r>
            <a:r>
              <a:rPr lang="en-GB" dirty="0"/>
              <a:t> the need for ongoing monitoring and the possibility of prolonged care in remote settings</a:t>
            </a:r>
          </a:p>
          <a:p>
            <a:endParaRPr lang="en-GB" dirty="0"/>
          </a:p>
        </p:txBody>
      </p:sp>
      <p:sp>
        <p:nvSpPr>
          <p:cNvPr id="4" name="Slide Number Placeholder 3"/>
          <p:cNvSpPr>
            <a:spLocks noGrp="1"/>
          </p:cNvSpPr>
          <p:nvPr>
            <p:ph type="sldNum" sz="quarter" idx="5"/>
          </p:nvPr>
        </p:nvSpPr>
        <p:spPr/>
        <p:txBody>
          <a:bodyPr/>
          <a:lstStyle/>
          <a:p>
            <a:fld id="{6A29B724-134B-4DC2-A21E-4892ACAF7387}" type="slidenum">
              <a:rPr lang="en-GB" smtClean="0"/>
              <a:t>51</a:t>
            </a:fld>
            <a:endParaRPr lang="en-GB"/>
          </a:p>
        </p:txBody>
      </p:sp>
    </p:spTree>
    <p:extLst>
      <p:ext uri="{BB962C8B-B14F-4D97-AF65-F5344CB8AC3E}">
        <p14:creationId xmlns:p14="http://schemas.microsoft.com/office/powerpoint/2010/main" val="2580291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Class question: What are the common signs if hypothermia? </a:t>
            </a:r>
          </a:p>
          <a:p>
            <a:endParaRPr lang="en-GB"/>
          </a:p>
        </p:txBody>
      </p:sp>
      <p:sp>
        <p:nvSpPr>
          <p:cNvPr id="4" name="Slide Number Placeholder 3"/>
          <p:cNvSpPr>
            <a:spLocks noGrp="1"/>
          </p:cNvSpPr>
          <p:nvPr>
            <p:ph type="sldNum" sz="quarter" idx="5"/>
          </p:nvPr>
        </p:nvSpPr>
        <p:spPr/>
        <p:txBody>
          <a:bodyPr/>
          <a:lstStyle/>
          <a:p>
            <a:fld id="{6A29B724-134B-4DC2-A21E-4892ACAF7387}" type="slidenum">
              <a:rPr lang="en-GB" smtClean="0"/>
              <a:t>52</a:t>
            </a:fld>
            <a:endParaRPr lang="en-GB"/>
          </a:p>
        </p:txBody>
      </p:sp>
    </p:spTree>
    <p:extLst>
      <p:ext uri="{BB962C8B-B14F-4D97-AF65-F5344CB8AC3E}">
        <p14:creationId xmlns:p14="http://schemas.microsoft.com/office/powerpoint/2010/main" val="34089558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Group exercise: Responding to hypothermia</a:t>
            </a:r>
          </a:p>
          <a:p>
            <a:r>
              <a:rPr lang="en-GB" dirty="0"/>
              <a:t>Learners will demonstrate the correct sequence of actions for treating a casualty with hypothermia, following the 7 steps from the following slides.</a:t>
            </a:r>
          </a:p>
          <a:p>
            <a:endParaRPr lang="en-GB" b="1" dirty="0"/>
          </a:p>
          <a:p>
            <a:pPr marL="228600" indent="-228600">
              <a:buFont typeface="+mj-lt"/>
              <a:buAutoNum type="arabicPeriod"/>
            </a:pPr>
            <a:r>
              <a:rPr lang="en-GB" dirty="0"/>
              <a:t>Split learners into pairs or small groups</a:t>
            </a:r>
          </a:p>
          <a:p>
            <a:pPr marL="228600" indent="-228600">
              <a:buFont typeface="+mj-lt"/>
              <a:buAutoNum type="arabicPeriod"/>
            </a:pPr>
            <a:r>
              <a:rPr lang="en-GB" i="0" dirty="0"/>
              <a:t>Assign one person as the casualty and the other(s) as first-aider(s)</a:t>
            </a:r>
          </a:p>
          <a:p>
            <a:pPr marL="228600" indent="-228600">
              <a:buFont typeface="+mj-lt"/>
              <a:buAutoNum type="arabicPeriod"/>
            </a:pPr>
            <a:r>
              <a:rPr lang="en-GB" dirty="0"/>
              <a:t>Rotate roles so everyone practises both</a:t>
            </a:r>
          </a:p>
          <a:p>
            <a:pPr marL="171450" indent="-171450">
              <a:buFont typeface="Arial" panose="020B0604020202020204" pitchFamily="34" charset="0"/>
              <a:buChar char="•"/>
            </a:pPr>
            <a:endParaRPr lang="en-GB" dirty="0"/>
          </a:p>
          <a:p>
            <a:r>
              <a:rPr lang="en-GB" dirty="0"/>
              <a:t>Explain that each group will be </a:t>
            </a:r>
            <a:r>
              <a:rPr lang="en-GB" i="0" dirty="0"/>
              <a:t>given a hypothermia scenario to act out. </a:t>
            </a:r>
          </a:p>
          <a:p>
            <a:endParaRPr lang="en-GB" i="0" dirty="0"/>
          </a:p>
          <a:p>
            <a:r>
              <a:rPr lang="en-GB" b="1" dirty="0"/>
              <a:t>Example scenario prompt:</a:t>
            </a:r>
            <a:endParaRPr lang="en-GB" dirty="0"/>
          </a:p>
          <a:p>
            <a:r>
              <a:rPr lang="en-GB" dirty="0"/>
              <a:t>You are in a remote field during a winter hike. One member of your group starts shivering, has pale skin and is becoming confused. You have blankets, a sleeping bag and warm drinks in a flask. Demonstrate how you would respond.</a:t>
            </a:r>
          </a:p>
          <a:p>
            <a:endParaRPr lang="en-GB" i="0" dirty="0"/>
          </a:p>
          <a:p>
            <a:r>
              <a:rPr lang="en-GB" dirty="0"/>
              <a:t>Remind learners to </a:t>
            </a:r>
            <a:r>
              <a:rPr lang="en-GB" b="1" dirty="0"/>
              <a:t>talk through their actions</a:t>
            </a:r>
            <a:r>
              <a:rPr lang="en-GB" dirty="0"/>
              <a:t> so the tutor can assess their reasoning as well as their technique.</a:t>
            </a:r>
            <a:endParaRPr lang="en-GB" i="0" dirty="0"/>
          </a:p>
          <a:p>
            <a:endParaRPr lang="en-GB" dirty="0"/>
          </a:p>
          <a:p>
            <a:r>
              <a:rPr lang="en-GB" dirty="0"/>
              <a:t>The casualty will show realistic signs of hypothermia (for example, shivering, pale skin and slurred speech).</a:t>
            </a:r>
          </a:p>
          <a:p>
            <a:endParaRPr lang="en-GB" dirty="0"/>
          </a:p>
          <a:p>
            <a:r>
              <a:rPr lang="en-GB" dirty="0"/>
              <a:t>The first-aider(s) must:</a:t>
            </a:r>
          </a:p>
          <a:p>
            <a:pPr marL="171450" indent="-171450">
              <a:buFont typeface="Arial" panose="020B0604020202020204" pitchFamily="34" charset="0"/>
              <a:buChar char="•"/>
            </a:pPr>
            <a:r>
              <a:rPr lang="en-GB" dirty="0"/>
              <a:t>Remove the casualty from a ‘cold’ environment</a:t>
            </a:r>
          </a:p>
          <a:p>
            <a:pPr marL="171450" indent="-171450">
              <a:buFont typeface="Arial" panose="020B0604020202020204" pitchFamily="34" charset="0"/>
              <a:buChar char="•"/>
            </a:pPr>
            <a:r>
              <a:rPr lang="en-GB" dirty="0"/>
              <a:t>insulate with available materials</a:t>
            </a:r>
          </a:p>
          <a:p>
            <a:pPr marL="171450" indent="-171450">
              <a:buFont typeface="Arial" panose="020B0604020202020204" pitchFamily="34" charset="0"/>
              <a:buChar char="•"/>
            </a:pPr>
            <a:r>
              <a:rPr lang="en-GB" dirty="0"/>
              <a:t>prevent further heat loss</a:t>
            </a:r>
          </a:p>
          <a:p>
            <a:pPr marL="171450" indent="-171450">
              <a:buFont typeface="Arial" panose="020B0604020202020204" pitchFamily="34" charset="0"/>
              <a:buChar char="•"/>
            </a:pPr>
            <a:r>
              <a:rPr lang="en-GB" dirty="0"/>
              <a:t>provide warmth gradually</a:t>
            </a:r>
          </a:p>
          <a:p>
            <a:pPr marL="171450" indent="-171450">
              <a:buFont typeface="Arial" panose="020B0604020202020204" pitchFamily="34" charset="0"/>
              <a:buChar char="•"/>
            </a:pPr>
            <a:r>
              <a:rPr lang="en-GB" dirty="0"/>
              <a:t>monitor vital signs</a:t>
            </a:r>
          </a:p>
          <a:p>
            <a:pPr marL="171450" indent="-171450">
              <a:buFont typeface="Arial" panose="020B0604020202020204" pitchFamily="34" charset="0"/>
              <a:buChar char="•"/>
            </a:pPr>
            <a:r>
              <a:rPr lang="en-GB" dirty="0"/>
              <a:t>avoid unnecessary movement</a:t>
            </a:r>
          </a:p>
          <a:p>
            <a:pPr marL="171450" indent="-171450">
              <a:buFont typeface="Arial" panose="020B0604020202020204" pitchFamily="34" charset="0"/>
              <a:buChar char="•"/>
            </a:pPr>
            <a:r>
              <a:rPr lang="en-GB" dirty="0"/>
              <a:t>summon emergency help if needed</a:t>
            </a:r>
          </a:p>
          <a:p>
            <a:pPr marL="0" indent="0">
              <a:buFont typeface="Arial" panose="020B0604020202020204" pitchFamily="34" charset="0"/>
              <a:buNone/>
            </a:pPr>
            <a:endParaRPr lang="en-GB" dirty="0"/>
          </a:p>
          <a:p>
            <a:r>
              <a:rPr lang="en-GB" b="1" dirty="0"/>
              <a:t>Equipment (suggestions)</a:t>
            </a:r>
            <a:endParaRPr lang="en-GB" dirty="0"/>
          </a:p>
          <a:p>
            <a:pPr marL="171450" indent="-171450">
              <a:buFont typeface="Arial" panose="020B0604020202020204" pitchFamily="34" charset="0"/>
              <a:buChar char="•"/>
            </a:pPr>
            <a:r>
              <a:rPr lang="en-GB" dirty="0"/>
              <a:t>Training first-aid kit</a:t>
            </a:r>
          </a:p>
          <a:p>
            <a:pPr marL="171450" indent="-171450">
              <a:buFont typeface="Arial" panose="020B0604020202020204" pitchFamily="34" charset="0"/>
              <a:buChar char="•"/>
            </a:pPr>
            <a:r>
              <a:rPr lang="en-GB" dirty="0"/>
              <a:t>Blankets or foil survival blankets</a:t>
            </a:r>
          </a:p>
          <a:p>
            <a:pPr marL="171450" indent="-171450">
              <a:buFont typeface="Arial" panose="020B0604020202020204" pitchFamily="34" charset="0"/>
              <a:buChar char="•"/>
            </a:pPr>
            <a:r>
              <a:rPr lang="en-GB" dirty="0"/>
              <a:t>Sleeping bag or large coat</a:t>
            </a:r>
          </a:p>
          <a:p>
            <a:pPr marL="171450" indent="-171450">
              <a:buFont typeface="Arial" panose="020B0604020202020204" pitchFamily="34" charset="0"/>
              <a:buChar char="•"/>
            </a:pPr>
            <a:r>
              <a:rPr lang="en-GB" dirty="0"/>
              <a:t>Ground insulation (mat, tarp or spare clothing)</a:t>
            </a:r>
          </a:p>
          <a:p>
            <a:pPr marL="171450" indent="-171450">
              <a:buFont typeface="Arial" panose="020B0604020202020204" pitchFamily="34" charset="0"/>
              <a:buChar char="•"/>
            </a:pPr>
            <a:r>
              <a:rPr lang="en-GB" dirty="0"/>
              <a:t>Cups and (pretend) warm drink bottles</a:t>
            </a:r>
          </a:p>
          <a:p>
            <a:pPr marL="171450" indent="-171450">
              <a:buFont typeface="Arial" panose="020B0604020202020204" pitchFamily="34" charset="0"/>
              <a:buChar char="•"/>
            </a:pPr>
            <a:r>
              <a:rPr lang="en-GB" dirty="0"/>
              <a:t>Scenario prompt cards</a:t>
            </a:r>
          </a:p>
        </p:txBody>
      </p:sp>
      <p:sp>
        <p:nvSpPr>
          <p:cNvPr id="4" name="Slide Number Placeholder 3"/>
          <p:cNvSpPr>
            <a:spLocks noGrp="1"/>
          </p:cNvSpPr>
          <p:nvPr>
            <p:ph type="sldNum" sz="quarter" idx="5"/>
          </p:nvPr>
        </p:nvSpPr>
        <p:spPr/>
        <p:txBody>
          <a:bodyPr/>
          <a:lstStyle/>
          <a:p>
            <a:fld id="{6A29B724-134B-4DC2-A21E-4892ACAF7387}" type="slidenum">
              <a:rPr lang="en-GB" smtClean="0"/>
              <a:t>53</a:t>
            </a:fld>
            <a:endParaRPr lang="en-GB"/>
          </a:p>
        </p:txBody>
      </p:sp>
    </p:spTree>
    <p:extLst>
      <p:ext uri="{BB962C8B-B14F-4D97-AF65-F5344CB8AC3E}">
        <p14:creationId xmlns:p14="http://schemas.microsoft.com/office/powerpoint/2010/main" val="36503353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950479-4C5D-7838-CD16-6713EB4339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90E715-433B-717A-8706-4529ADC1F2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2FBAB9-15E2-1DF1-4487-D58DA2CBCC70}"/>
              </a:ext>
            </a:extLst>
          </p:cNvPr>
          <p:cNvSpPr>
            <a:spLocks noGrp="1"/>
          </p:cNvSpPr>
          <p:nvPr>
            <p:ph type="body" idx="1"/>
          </p:nvPr>
        </p:nvSpPr>
        <p:spPr/>
        <p:txBody>
          <a:bodyPr/>
          <a:lstStyle/>
          <a:p>
            <a:r>
              <a:rPr lang="en-US" b="1" dirty="0"/>
              <a:t>Group exercise: Responding to hypothermia (cont.)</a:t>
            </a:r>
          </a:p>
          <a:p>
            <a:r>
              <a:rPr lang="en-GB" dirty="0"/>
              <a:t>Learners will demonstrate the correct sequence of actions for treating a casualty with hypothermia, following the 7 steps from the following slides.</a:t>
            </a:r>
          </a:p>
          <a:p>
            <a:endParaRPr lang="en-GB" b="1" dirty="0"/>
          </a:p>
          <a:p>
            <a:pPr marL="228600" indent="-228600">
              <a:buFont typeface="+mj-lt"/>
              <a:buAutoNum type="arabicPeriod"/>
            </a:pPr>
            <a:r>
              <a:rPr lang="en-GB" dirty="0"/>
              <a:t>Split learners into pairs or small groups</a:t>
            </a:r>
          </a:p>
          <a:p>
            <a:pPr marL="228600" indent="-228600">
              <a:buFont typeface="+mj-lt"/>
              <a:buAutoNum type="arabicPeriod"/>
            </a:pPr>
            <a:r>
              <a:rPr lang="en-GB" i="0" dirty="0"/>
              <a:t>Assign one person as the casualty and the other(s) as first-aider(s)</a:t>
            </a:r>
          </a:p>
          <a:p>
            <a:pPr marL="228600" indent="-228600">
              <a:buFont typeface="+mj-lt"/>
              <a:buAutoNum type="arabicPeriod"/>
            </a:pPr>
            <a:r>
              <a:rPr lang="en-GB" dirty="0"/>
              <a:t>Rotate roles so everyone practises both</a:t>
            </a:r>
          </a:p>
          <a:p>
            <a:pPr marL="171450" indent="-171450">
              <a:buFont typeface="Arial" panose="020B0604020202020204" pitchFamily="34" charset="0"/>
              <a:buChar char="•"/>
            </a:pPr>
            <a:endParaRPr lang="en-GB" dirty="0"/>
          </a:p>
          <a:p>
            <a:r>
              <a:rPr lang="en-GB" dirty="0"/>
              <a:t>Explain that each group will be </a:t>
            </a:r>
            <a:r>
              <a:rPr lang="en-GB" i="0" dirty="0"/>
              <a:t>given a hypothermia scenario to act out. </a:t>
            </a:r>
          </a:p>
          <a:p>
            <a:endParaRPr lang="en-GB" i="0" dirty="0"/>
          </a:p>
          <a:p>
            <a:r>
              <a:rPr lang="en-GB" b="1" dirty="0"/>
              <a:t>Example scenario prompt:</a:t>
            </a:r>
            <a:endParaRPr lang="en-GB" dirty="0"/>
          </a:p>
          <a:p>
            <a:r>
              <a:rPr lang="en-GB" dirty="0"/>
              <a:t>You are in a remote field during a winter hike. One member of your group starts shivering, has pale skin and is becoming confused. You have blankets, a sleeping bag and warm drinks in a flask. Demonstrate how you would respond.</a:t>
            </a:r>
          </a:p>
          <a:p>
            <a:endParaRPr lang="en-GB" i="0" dirty="0"/>
          </a:p>
          <a:p>
            <a:r>
              <a:rPr lang="en-GB" dirty="0"/>
              <a:t>Remind learners to </a:t>
            </a:r>
            <a:r>
              <a:rPr lang="en-GB" b="1" dirty="0"/>
              <a:t>talk through their actions</a:t>
            </a:r>
            <a:r>
              <a:rPr lang="en-GB" dirty="0"/>
              <a:t> so the tutor can assess their reasoning as well as their technique.</a:t>
            </a:r>
            <a:endParaRPr lang="en-GB" i="0" dirty="0"/>
          </a:p>
          <a:p>
            <a:endParaRPr lang="en-GB" dirty="0"/>
          </a:p>
          <a:p>
            <a:r>
              <a:rPr lang="en-GB" dirty="0"/>
              <a:t>The casualty will show realistic signs of hypothermia (for example, shivering, pale skin and slurred speech).</a:t>
            </a:r>
          </a:p>
          <a:p>
            <a:endParaRPr lang="en-GB" dirty="0"/>
          </a:p>
          <a:p>
            <a:r>
              <a:rPr lang="en-GB" dirty="0"/>
              <a:t>The first-aider(s) must:</a:t>
            </a:r>
          </a:p>
          <a:p>
            <a:pPr marL="171450" indent="-171450">
              <a:buFont typeface="Arial" panose="020B0604020202020204" pitchFamily="34" charset="0"/>
              <a:buChar char="•"/>
            </a:pPr>
            <a:r>
              <a:rPr lang="en-GB" dirty="0"/>
              <a:t>Remove the casualty from a ‘cold’ environment</a:t>
            </a:r>
          </a:p>
          <a:p>
            <a:pPr marL="171450" indent="-171450">
              <a:buFont typeface="Arial" panose="020B0604020202020204" pitchFamily="34" charset="0"/>
              <a:buChar char="•"/>
            </a:pPr>
            <a:r>
              <a:rPr lang="en-GB" dirty="0"/>
              <a:t>insulate with available materials</a:t>
            </a:r>
          </a:p>
          <a:p>
            <a:pPr marL="171450" indent="-171450">
              <a:buFont typeface="Arial" panose="020B0604020202020204" pitchFamily="34" charset="0"/>
              <a:buChar char="•"/>
            </a:pPr>
            <a:r>
              <a:rPr lang="en-GB" dirty="0"/>
              <a:t>prevent further heat loss</a:t>
            </a:r>
          </a:p>
          <a:p>
            <a:pPr marL="171450" indent="-171450">
              <a:buFont typeface="Arial" panose="020B0604020202020204" pitchFamily="34" charset="0"/>
              <a:buChar char="•"/>
            </a:pPr>
            <a:r>
              <a:rPr lang="en-GB" dirty="0"/>
              <a:t>provide warmth gradually</a:t>
            </a:r>
          </a:p>
          <a:p>
            <a:pPr marL="171450" indent="-171450">
              <a:buFont typeface="Arial" panose="020B0604020202020204" pitchFamily="34" charset="0"/>
              <a:buChar char="•"/>
            </a:pPr>
            <a:r>
              <a:rPr lang="en-GB" dirty="0"/>
              <a:t>monitor vital signs</a:t>
            </a:r>
          </a:p>
          <a:p>
            <a:pPr marL="171450" indent="-171450">
              <a:buFont typeface="Arial" panose="020B0604020202020204" pitchFamily="34" charset="0"/>
              <a:buChar char="•"/>
            </a:pPr>
            <a:r>
              <a:rPr lang="en-GB" dirty="0"/>
              <a:t>avoid unnecessary movement</a:t>
            </a:r>
          </a:p>
          <a:p>
            <a:pPr marL="171450" indent="-171450">
              <a:buFont typeface="Arial" panose="020B0604020202020204" pitchFamily="34" charset="0"/>
              <a:buChar char="•"/>
            </a:pPr>
            <a:r>
              <a:rPr lang="en-GB" dirty="0"/>
              <a:t>summon emergency help if needed</a:t>
            </a:r>
          </a:p>
          <a:p>
            <a:pPr marL="0" indent="0">
              <a:buFont typeface="Arial" panose="020B0604020202020204" pitchFamily="34" charset="0"/>
              <a:buNone/>
            </a:pPr>
            <a:endParaRPr lang="en-GB" dirty="0"/>
          </a:p>
          <a:p>
            <a:r>
              <a:rPr lang="en-GB" b="1" dirty="0"/>
              <a:t>Equipment (suggestions)</a:t>
            </a:r>
            <a:endParaRPr lang="en-GB" dirty="0"/>
          </a:p>
          <a:p>
            <a:pPr marL="171450" indent="-171450">
              <a:buFont typeface="Arial" panose="020B0604020202020204" pitchFamily="34" charset="0"/>
              <a:buChar char="•"/>
            </a:pPr>
            <a:r>
              <a:rPr lang="en-GB" dirty="0"/>
              <a:t>Training first-aid kit</a:t>
            </a:r>
          </a:p>
          <a:p>
            <a:pPr marL="171450" indent="-171450">
              <a:buFont typeface="Arial" panose="020B0604020202020204" pitchFamily="34" charset="0"/>
              <a:buChar char="•"/>
            </a:pPr>
            <a:r>
              <a:rPr lang="en-GB" dirty="0"/>
              <a:t>Blankets or foil survival blankets</a:t>
            </a:r>
          </a:p>
          <a:p>
            <a:pPr marL="171450" indent="-171450">
              <a:buFont typeface="Arial" panose="020B0604020202020204" pitchFamily="34" charset="0"/>
              <a:buChar char="•"/>
            </a:pPr>
            <a:r>
              <a:rPr lang="en-GB" dirty="0"/>
              <a:t>Sleeping bag or large coat</a:t>
            </a:r>
          </a:p>
          <a:p>
            <a:pPr marL="171450" indent="-171450">
              <a:buFont typeface="Arial" panose="020B0604020202020204" pitchFamily="34" charset="0"/>
              <a:buChar char="•"/>
            </a:pPr>
            <a:r>
              <a:rPr lang="en-GB" dirty="0"/>
              <a:t>Ground insulation (mat, tarp or spare clothing)</a:t>
            </a:r>
          </a:p>
          <a:p>
            <a:pPr marL="171450" indent="-171450">
              <a:buFont typeface="Arial" panose="020B0604020202020204" pitchFamily="34" charset="0"/>
              <a:buChar char="•"/>
            </a:pPr>
            <a:r>
              <a:rPr lang="en-GB" dirty="0"/>
              <a:t>Cups and (pretend) warm drink bottles</a:t>
            </a:r>
          </a:p>
          <a:p>
            <a:pPr marL="171450" indent="-171450">
              <a:buFont typeface="Arial" panose="020B0604020202020204" pitchFamily="34" charset="0"/>
              <a:buChar char="•"/>
            </a:pPr>
            <a:r>
              <a:rPr lang="en-GB" dirty="0"/>
              <a:t>Scenario prompt cards</a:t>
            </a:r>
          </a:p>
        </p:txBody>
      </p:sp>
      <p:sp>
        <p:nvSpPr>
          <p:cNvPr id="4" name="Slide Number Placeholder 3">
            <a:extLst>
              <a:ext uri="{FF2B5EF4-FFF2-40B4-BE49-F238E27FC236}">
                <a16:creationId xmlns:a16="http://schemas.microsoft.com/office/drawing/2014/main" id="{598261B2-7334-86DC-1D79-FEA28EB6D4AF}"/>
              </a:ext>
            </a:extLst>
          </p:cNvPr>
          <p:cNvSpPr>
            <a:spLocks noGrp="1"/>
          </p:cNvSpPr>
          <p:nvPr>
            <p:ph type="sldNum" sz="quarter" idx="5"/>
          </p:nvPr>
        </p:nvSpPr>
        <p:spPr/>
        <p:txBody>
          <a:bodyPr/>
          <a:lstStyle/>
          <a:p>
            <a:fld id="{6A29B724-134B-4DC2-A21E-4892ACAF7387}" type="slidenum">
              <a:rPr lang="en-GB" smtClean="0"/>
              <a:t>54</a:t>
            </a:fld>
            <a:endParaRPr lang="en-GB"/>
          </a:p>
        </p:txBody>
      </p:sp>
    </p:spTree>
    <p:extLst>
      <p:ext uri="{BB962C8B-B14F-4D97-AF65-F5344CB8AC3E}">
        <p14:creationId xmlns:p14="http://schemas.microsoft.com/office/powerpoint/2010/main" val="2459753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b="1" dirty="0"/>
              <a:t>Class question: </a:t>
            </a:r>
            <a:r>
              <a:rPr lang="en-GB" sz="1200" b="1" dirty="0">
                <a:latin typeface="Arial"/>
                <a:cs typeface="Arial"/>
              </a:rPr>
              <a:t>What are the key characteristics of outdoor first aid? </a:t>
            </a:r>
          </a:p>
          <a:p>
            <a:pPr marL="0" indent="0">
              <a:buFont typeface="Arial"/>
              <a:buNone/>
            </a:pPr>
            <a:r>
              <a:rPr lang="en-GB" dirty="0"/>
              <a:t>Encourage the group to share personal or known scenarios where these factors have affected first-aid delivery. For example, hiking injuries, climbing falls or prolonged weather exposure.</a:t>
            </a:r>
          </a:p>
          <a:p>
            <a:pPr marL="0" indent="0">
              <a:buFont typeface="Arial"/>
              <a:buNone/>
            </a:pPr>
            <a:endParaRPr lang="en-GB" dirty="0"/>
          </a:p>
          <a:p>
            <a:pPr marL="0" indent="0">
              <a:buFont typeface="Arial"/>
              <a:buNone/>
            </a:pPr>
            <a:r>
              <a:rPr lang="en-GB" b="1" dirty="0"/>
              <a:t>Additional class question: Which of these factors would be most challenging in your outdoor environment?</a:t>
            </a:r>
          </a:p>
        </p:txBody>
      </p:sp>
      <p:sp>
        <p:nvSpPr>
          <p:cNvPr id="4" name="Slide Number Placeholder 3"/>
          <p:cNvSpPr>
            <a:spLocks noGrp="1"/>
          </p:cNvSpPr>
          <p:nvPr>
            <p:ph type="sldNum" sz="quarter" idx="5"/>
          </p:nvPr>
        </p:nvSpPr>
        <p:spPr/>
        <p:txBody>
          <a:bodyPr/>
          <a:lstStyle/>
          <a:p>
            <a:fld id="{7F3F0296-A409-415B-A85D-03FB490E5BBB}" type="slidenum">
              <a:rPr lang="en-GB" smtClean="0"/>
              <a:t>7</a:t>
            </a:fld>
            <a:endParaRPr lang="en-GB"/>
          </a:p>
        </p:txBody>
      </p:sp>
    </p:spTree>
    <p:extLst>
      <p:ext uri="{BB962C8B-B14F-4D97-AF65-F5344CB8AC3E}">
        <p14:creationId xmlns:p14="http://schemas.microsoft.com/office/powerpoint/2010/main" val="3894954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Class question: How would you prioritise the treatment of a casualty with multiple injuries? (Cont.)</a:t>
            </a:r>
          </a:p>
          <a:p>
            <a:endParaRPr lang="en-GB" b="1" dirty="0"/>
          </a:p>
          <a:p>
            <a:r>
              <a:rPr lang="en-GB" b="1" dirty="0"/>
              <a:t>Tutor to ask learners for/or provide examples of times when </a:t>
            </a:r>
            <a:r>
              <a:rPr lang="en-GB" sz="1200" b="1" dirty="0">
                <a:latin typeface="Arial" panose="020B0604020202020204" pitchFamily="34" charset="0"/>
                <a:cs typeface="Arial" panose="020B0604020202020204" pitchFamily="34" charset="0"/>
              </a:rPr>
              <a:t>multiple interventions are needed. Examples may include: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u="none" strike="noStrike" kern="1200" baseline="0" dirty="0">
                <a:solidFill>
                  <a:schemeClr val="tx1"/>
                </a:solidFill>
                <a:latin typeface="+mn-lt"/>
                <a:ea typeface="+mn-ea"/>
                <a:cs typeface="+mn-cs"/>
              </a:rPr>
              <a:t>performing CPR before addressing other injuries </a:t>
            </a:r>
            <a:endParaRPr lang="en-GB" sz="12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managing life-threatening bleeding before placing a casualty in the recovery position </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treating hypothermia after ensuring breathing and the airway are maintained </a:t>
            </a:r>
          </a:p>
          <a:p>
            <a:pPr marL="171450" indent="-171450">
              <a:buFont typeface="Arial" panose="020B0604020202020204" pitchFamily="34" charset="0"/>
              <a:buChar char="•"/>
            </a:pPr>
            <a:endParaRPr lang="en-GB" dirty="0">
              <a:latin typeface="Aptos" panose="02110004020202020204"/>
              <a:cs typeface="Arial"/>
            </a:endParaRPr>
          </a:p>
          <a:p>
            <a:r>
              <a:rPr lang="en-GB" b="1" dirty="0">
                <a:latin typeface="Arial"/>
                <a:cs typeface="Arial"/>
              </a:rPr>
              <a:t>Tutor to also link </a:t>
            </a:r>
            <a:r>
              <a:rPr lang="en-GB" b="1" dirty="0"/>
              <a:t>this to module 2 – conducting a scene survey, primary and secondary survey, ensuring environmental context.</a:t>
            </a:r>
          </a:p>
          <a:p>
            <a:endParaRPr lang="en-GB" b="1" dirty="0"/>
          </a:p>
          <a:p>
            <a:r>
              <a:rPr lang="en-GB" b="1" dirty="0"/>
              <a:t>Group exercise: casualty prioritisation scenarios</a:t>
            </a:r>
            <a:endParaRPr lang="en-GB" dirty="0"/>
          </a:p>
          <a:p>
            <a:r>
              <a:rPr lang="en-GB" b="1" dirty="0"/>
              <a:t>Set-up</a:t>
            </a:r>
            <a:br>
              <a:rPr lang="en-GB" dirty="0"/>
            </a:br>
            <a:r>
              <a:rPr lang="en-GB" dirty="0"/>
              <a:t>Split learners into small groups (3-4 people). Give each group a short written scenario involving a casualty with multiple issues. For example:</a:t>
            </a:r>
          </a:p>
          <a:p>
            <a:pPr marL="171450" indent="-171450">
              <a:buFont typeface="Arial" panose="020B0604020202020204" pitchFamily="34" charset="0"/>
              <a:buChar char="•"/>
            </a:pPr>
            <a:r>
              <a:rPr lang="en-GB" dirty="0"/>
              <a:t>a casualty who is not breathing normally and has a severe leg wound</a:t>
            </a:r>
          </a:p>
          <a:p>
            <a:pPr marL="171450" indent="-171450">
              <a:buFont typeface="Arial" panose="020B0604020202020204" pitchFamily="34" charset="0"/>
              <a:buChar char="•"/>
            </a:pPr>
            <a:r>
              <a:rPr lang="en-GB" dirty="0"/>
              <a:t>a casualty who is breathing but has heavy bleeding and is showing early signs of shock</a:t>
            </a:r>
          </a:p>
          <a:p>
            <a:pPr marL="171450" indent="-171450">
              <a:buFont typeface="Arial" panose="020B0604020202020204" pitchFamily="34" charset="0"/>
              <a:buChar char="•"/>
            </a:pPr>
            <a:r>
              <a:rPr lang="en-GB" dirty="0"/>
              <a:t>a casualty who is responsive but hypothermic and has a minor bleed</a:t>
            </a:r>
          </a:p>
          <a:p>
            <a:endParaRPr lang="en-GB" b="1" dirty="0"/>
          </a:p>
          <a:p>
            <a:r>
              <a:rPr lang="en-GB" b="1" dirty="0"/>
              <a:t>Task</a:t>
            </a:r>
            <a:br>
              <a:rPr lang="en-GB" dirty="0"/>
            </a:br>
            <a:r>
              <a:rPr lang="en-GB" dirty="0"/>
              <a:t>Ask each group to:</a:t>
            </a:r>
          </a:p>
          <a:p>
            <a:pPr marL="171450" indent="-171450">
              <a:buFont typeface="Arial" panose="020B0604020202020204" pitchFamily="34" charset="0"/>
              <a:buChar char="•"/>
            </a:pPr>
            <a:r>
              <a:rPr lang="en-GB" dirty="0"/>
              <a:t>carry out a quick scene survey (link back to Module 2)</a:t>
            </a:r>
          </a:p>
          <a:p>
            <a:pPr marL="171450" indent="-171450">
              <a:buFont typeface="Arial" panose="020B0604020202020204" pitchFamily="34" charset="0"/>
              <a:buChar char="•"/>
            </a:pPr>
            <a:r>
              <a:rPr lang="en-GB" dirty="0"/>
              <a:t>decide in what order they would treat the casualty’s conditions</a:t>
            </a:r>
          </a:p>
          <a:p>
            <a:pPr marL="171450" indent="-171450">
              <a:buFont typeface="Arial" panose="020B0604020202020204" pitchFamily="34" charset="0"/>
              <a:buChar char="•"/>
            </a:pPr>
            <a:r>
              <a:rPr lang="en-GB" dirty="0"/>
              <a:t>justify their prioritisation using the primary survey (airway, breathing, circulation) and environmental context</a:t>
            </a:r>
          </a:p>
          <a:p>
            <a:endParaRPr lang="en-GB" b="1" dirty="0"/>
          </a:p>
          <a:p>
            <a:r>
              <a:rPr lang="en-GB" b="1" dirty="0"/>
              <a:t>Debrief</a:t>
            </a:r>
            <a:br>
              <a:rPr lang="en-GB" dirty="0"/>
            </a:br>
            <a:r>
              <a:rPr lang="en-GB" dirty="0"/>
              <a:t>Groups present their decisions. Tutor leads a discussion comparing answers, reinforcing that life-threatening conditions (airway, breathing, severe bleeding) must always take priority, with reassessment as the casualty’s condition changes.</a:t>
            </a:r>
          </a:p>
          <a:p>
            <a:endParaRPr lang="en-GB" b="1" dirty="0"/>
          </a:p>
        </p:txBody>
      </p:sp>
      <p:sp>
        <p:nvSpPr>
          <p:cNvPr id="4" name="Slide Number Placeholder 3"/>
          <p:cNvSpPr>
            <a:spLocks noGrp="1"/>
          </p:cNvSpPr>
          <p:nvPr>
            <p:ph type="sldNum" sz="quarter" idx="5"/>
          </p:nvPr>
        </p:nvSpPr>
        <p:spPr/>
        <p:txBody>
          <a:bodyPr/>
          <a:lstStyle/>
          <a:p>
            <a:fld id="{6A29B724-134B-4DC2-A21E-4892ACAF7387}" type="slidenum">
              <a:rPr lang="en-GB" smtClean="0"/>
              <a:t>55</a:t>
            </a:fld>
            <a:endParaRPr lang="en-GB"/>
          </a:p>
        </p:txBody>
      </p:sp>
    </p:spTree>
    <p:extLst>
      <p:ext uri="{BB962C8B-B14F-4D97-AF65-F5344CB8AC3E}">
        <p14:creationId xmlns:p14="http://schemas.microsoft.com/office/powerpoint/2010/main" val="29863614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Class question: How would you prioritise the treatment of a casualty with multiple injuries?</a:t>
            </a:r>
          </a:p>
          <a:p>
            <a:endParaRPr lang="en-GB" b="1"/>
          </a:p>
          <a:p>
            <a:r>
              <a:rPr lang="en-GB" b="1"/>
              <a:t>Tutor to ask learners for/or provide examples of times when </a:t>
            </a:r>
            <a:r>
              <a:rPr lang="en-GB" sz="1200" b="1">
                <a:latin typeface="Arial" panose="020B0604020202020204" pitchFamily="34" charset="0"/>
                <a:cs typeface="Arial" panose="020B0604020202020204" pitchFamily="34" charset="0"/>
              </a:rPr>
              <a:t>multiple interventions are needed. </a:t>
            </a:r>
          </a:p>
          <a:p>
            <a:r>
              <a:rPr lang="en-GB" sz="1200" b="1">
                <a:latin typeface="Arial" panose="020B0604020202020204" pitchFamily="34" charset="0"/>
                <a:cs typeface="Arial" panose="020B0604020202020204" pitchFamily="34" charset="0"/>
              </a:rPr>
              <a:t>Examples may include: </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managing life-threatening bleeding before placing a casualty in the recovery position </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performing CPR before addressing other injuries </a:t>
            </a:r>
          </a:p>
          <a:p>
            <a:pPr marL="171450" indent="-171450">
              <a:buFont typeface="Arial" panose="020B0604020202020204" pitchFamily="34" charset="0"/>
              <a:buChar char="•"/>
            </a:pPr>
            <a:r>
              <a:rPr lang="en-GB" sz="1200" b="0" i="0" u="none" strike="noStrike" kern="1200" baseline="0">
                <a:solidFill>
                  <a:schemeClr val="tx1"/>
                </a:solidFill>
                <a:latin typeface="+mn-lt"/>
                <a:ea typeface="+mn-ea"/>
                <a:cs typeface="+mn-cs"/>
              </a:rPr>
              <a:t>treating hypothermia after ensuring breathing and the airway are maintained </a:t>
            </a:r>
          </a:p>
          <a:p>
            <a:endParaRPr lang="en-GB"/>
          </a:p>
          <a:p>
            <a:r>
              <a:rPr lang="en-GB" b="1"/>
              <a:t>Tutor to link this to module 2 – conducting a scene survey, primary and secondary survey, ensuring environmental context.</a:t>
            </a:r>
          </a:p>
        </p:txBody>
      </p:sp>
      <p:sp>
        <p:nvSpPr>
          <p:cNvPr id="4" name="Slide Number Placeholder 3"/>
          <p:cNvSpPr>
            <a:spLocks noGrp="1"/>
          </p:cNvSpPr>
          <p:nvPr>
            <p:ph type="sldNum" sz="quarter" idx="5"/>
          </p:nvPr>
        </p:nvSpPr>
        <p:spPr/>
        <p:txBody>
          <a:bodyPr/>
          <a:lstStyle/>
          <a:p>
            <a:fld id="{6A29B724-134B-4DC2-A21E-4892ACAF7387}" type="slidenum">
              <a:rPr lang="en-GB" smtClean="0"/>
              <a:t>56</a:t>
            </a:fld>
            <a:endParaRPr lang="en-GB"/>
          </a:p>
        </p:txBody>
      </p:sp>
    </p:spTree>
    <p:extLst>
      <p:ext uri="{BB962C8B-B14F-4D97-AF65-F5344CB8AC3E}">
        <p14:creationId xmlns:p14="http://schemas.microsoft.com/office/powerpoint/2010/main" val="10553474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9171C-922B-B02E-6B73-CC45DE1E7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96A7C-3159-FC6A-ECE3-EAB8C96C56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2E7867-36CF-8040-F8BA-8CFA822FBB06}"/>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43E159CF-3D75-44C8-4E77-3F61921A55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0057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82E06-36FC-4DB9-713D-66D73D580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89FEC-2649-B9BC-B676-38A52B79AB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B72091-7B0F-0130-72E1-4DC3A71BBFF2}"/>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DD4CD614-F7FB-DDDE-432E-DA3E2314B07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700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r>
              <a:rPr lang="en-GB" sz="1200" b="1" i="0" u="none" strike="noStrike" kern="1200" baseline="0" dirty="0">
                <a:solidFill>
                  <a:schemeClr val="tx1"/>
                </a:solidFill>
                <a:latin typeface="+mn-lt"/>
                <a:ea typeface="+mn-ea"/>
                <a:cs typeface="+mn-cs"/>
              </a:rPr>
              <a:t>4. Be able to respond to an incident involving an unresponsive casualty with normal breathing in the outdoors </a:t>
            </a:r>
            <a:endParaRPr lang="en-GB" b="1" dirty="0"/>
          </a:p>
          <a:p>
            <a:endParaRPr lang="en-GB" dirty="0"/>
          </a:p>
          <a:p>
            <a:r>
              <a:rPr lang="en-GB" b="1" dirty="0"/>
              <a:t>This includes the following assessment criteria:</a:t>
            </a:r>
          </a:p>
          <a:p>
            <a:pPr marL="0" indent="0">
              <a:buFont typeface="Arial" panose="020B0604020202020204" pitchFamily="34" charset="0"/>
              <a:buNone/>
            </a:pPr>
            <a:r>
              <a:rPr lang="en-GB" b="0" dirty="0"/>
              <a:t>4.1 Place an unresponsive casualty into a suitable position to maintain a safe airway</a:t>
            </a:r>
          </a:p>
          <a:p>
            <a:pPr marL="0" indent="0">
              <a:buFont typeface="Arial" panose="020B0604020202020204" pitchFamily="34" charset="0"/>
              <a:buNone/>
            </a:pPr>
            <a:r>
              <a:rPr lang="en-GB" b="0" dirty="0"/>
              <a:t>4.2 Describe environmental factors that affect the administration of first aid in outdoor settings</a:t>
            </a:r>
          </a:p>
          <a:p>
            <a:pPr marL="0" indent="0">
              <a:buFont typeface="Arial" panose="020B0604020202020204" pitchFamily="34" charset="0"/>
              <a:buNone/>
            </a:pPr>
            <a:r>
              <a:rPr lang="en-GB" b="0" dirty="0"/>
              <a:t>4.3 Demonstrate how to adapt first aid practices in response to environmental conditions</a:t>
            </a:r>
          </a:p>
          <a:p>
            <a:pPr marL="0" indent="0">
              <a:buFont typeface="Arial" panose="020B0604020202020204" pitchFamily="34" charset="0"/>
              <a:buNone/>
            </a:pPr>
            <a:r>
              <a:rPr lang="en-GB" b="0" dirty="0"/>
              <a:t>4.4 Demonstrate how to manage an unresponsive casualty when assistance is more than 30 minutes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Activities in this module include:</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 The recovery position – practical demonstration</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GE: Managing an unresponsive casualty when assistance is more than 30 minutes away</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 Four multiple-choice questions (</a:t>
            </a:r>
            <a:r>
              <a:rPr lang="en-GB" sz="1200" kern="1200" dirty="0" err="1">
                <a:solidFill>
                  <a:schemeClr val="tx1"/>
                </a:solidFill>
                <a:effectLst/>
                <a:latin typeface="+mn-lt"/>
                <a:ea typeface="+mn-ea"/>
                <a:cs typeface="+mn-cs"/>
              </a:rPr>
              <a:t>MCQ’s</a:t>
            </a:r>
            <a:r>
              <a:rPr lang="en-GB" sz="1200" kern="1200" dirty="0">
                <a:solidFill>
                  <a:schemeClr val="tx1"/>
                </a:solidFill>
                <a:effectLst/>
                <a:latin typeface="+mn-lt"/>
                <a:ea typeface="+mn-ea"/>
                <a:cs typeface="+mn-cs"/>
              </a:rPr>
              <a:t>) (formative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a:t>	</a:t>
            </a:r>
          </a:p>
          <a:p>
            <a:endParaRPr lang="en-GB" dirty="0"/>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Reinforce the difference between breathing normally vs</a:t>
            </a:r>
            <a:r>
              <a:rPr lang="en-GB" dirty="0"/>
              <a:t>.</a:t>
            </a:r>
            <a:r>
              <a:rPr dirty="0"/>
              <a:t> agonal breathing. Highlight risks of leaving someone flat who has a partially blocked airway.</a:t>
            </a:r>
          </a:p>
        </p:txBody>
      </p:sp>
      <p:sp>
        <p:nvSpPr>
          <p:cNvPr id="4" name="Slide Number Placeholder 3"/>
          <p:cNvSpPr>
            <a:spLocks noGrp="1"/>
          </p:cNvSpPr>
          <p:nvPr>
            <p:ph type="sldNum" sz="quarter" idx="5"/>
          </p:nvPr>
        </p:nvSpPr>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Explain that sudden deterioration is common. Encourage learners to remain close and alert</a:t>
            </a:r>
            <a:r>
              <a:rPr lang="en-GB" dirty="0"/>
              <a:t> </a:t>
            </a:r>
            <a:r>
              <a:rPr dirty="0"/>
              <a:t>and be ready to begin CPR if needed.</a:t>
            </a:r>
            <a:endParaRPr lang="en-GB" dirty="0"/>
          </a:p>
          <a:p>
            <a:endParaRPr lang="en-GB" dirty="0"/>
          </a:p>
          <a:p>
            <a:r>
              <a:rPr lang="en-GB" sz="1200" dirty="0">
                <a:latin typeface="Arial" panose="020B0604020202020204" pitchFamily="34" charset="0"/>
                <a:cs typeface="Arial" panose="020B0604020202020204" pitchFamily="34" charset="0"/>
              </a:rPr>
              <a:t>Even when a casualty is in the recovery position and appears stable, things can change very quickly. </a:t>
            </a:r>
            <a:endParaRPr lang="en-GB" dirty="0"/>
          </a:p>
        </p:txBody>
      </p:sp>
      <p:sp>
        <p:nvSpPr>
          <p:cNvPr id="4" name="Slide Number Placeholder 3"/>
          <p:cNvSpPr>
            <a:spLocks noGrp="1"/>
          </p:cNvSpPr>
          <p:nvPr>
            <p:ph type="sldNum" sz="quarter" idx="5"/>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b="1" dirty="0"/>
              <a:t>Class question: </a:t>
            </a:r>
            <a:r>
              <a:rPr lang="en-GB" sz="1200" b="1" dirty="0">
                <a:latin typeface="Arial"/>
                <a:cs typeface="Arial"/>
              </a:rPr>
              <a:t>What are the key characteristics of outdoor first aid? (Cont.)</a:t>
            </a:r>
          </a:p>
          <a:p>
            <a:pPr marL="0" indent="0">
              <a:buFont typeface="Arial"/>
              <a:buNone/>
            </a:pPr>
            <a:r>
              <a:rPr lang="en-GB" dirty="0"/>
              <a:t>Encourage the group to share personal or known scenarios where these factors have affected first-aid delivery. For example, hiking injuries, climbing falls or prolonged weather exposure.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Additional class question: Which of these factors would be most challenging in your outdoor environment?</a:t>
            </a:r>
          </a:p>
          <a:p>
            <a:endParaRPr lang="en-GB" dirty="0"/>
          </a:p>
        </p:txBody>
      </p:sp>
      <p:sp>
        <p:nvSpPr>
          <p:cNvPr id="4" name="Slide Number Placeholder 3"/>
          <p:cNvSpPr>
            <a:spLocks noGrp="1"/>
          </p:cNvSpPr>
          <p:nvPr>
            <p:ph type="sldNum" sz="quarter" idx="5"/>
          </p:nvPr>
        </p:nvSpPr>
        <p:spPr/>
        <p:txBody>
          <a:bodyPr/>
          <a:lstStyle/>
          <a:p>
            <a:fld id="{7F3F0296-A409-415B-A85D-03FB490E5BBB}" type="slidenum">
              <a:rPr lang="en-GB" smtClean="0"/>
              <a:t>8</a:t>
            </a:fld>
            <a:endParaRPr lang="en-GB"/>
          </a:p>
        </p:txBody>
      </p:sp>
    </p:spTree>
    <p:extLst>
      <p:ext uri="{BB962C8B-B14F-4D97-AF65-F5344CB8AC3E}">
        <p14:creationId xmlns:p14="http://schemas.microsoft.com/office/powerpoint/2010/main" val="1847209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FE3C-A43C-8960-91F8-36E305BB65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3F5852-DC38-0998-1978-D65FC5C94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30916-21FC-A5AD-9773-DB31A78DAE2F}"/>
              </a:ext>
            </a:extLst>
          </p:cNvPr>
          <p:cNvSpPr>
            <a:spLocks noGrp="1"/>
          </p:cNvSpPr>
          <p:nvPr>
            <p:ph type="body" idx="1"/>
          </p:nvPr>
        </p:nvSpPr>
        <p:spPr/>
        <p:txBody>
          <a:bodyPr/>
          <a:lstStyle/>
          <a:p>
            <a:r>
              <a:rPr lang="en-GB" dirty="0"/>
              <a:t>learners must be able to demonstrate how they continue to monitor breathing while the casualty is in the recovery position. </a:t>
            </a:r>
          </a:p>
        </p:txBody>
      </p:sp>
      <p:sp>
        <p:nvSpPr>
          <p:cNvPr id="4" name="Slide Number Placeholder 3">
            <a:extLst>
              <a:ext uri="{FF2B5EF4-FFF2-40B4-BE49-F238E27FC236}">
                <a16:creationId xmlns:a16="http://schemas.microsoft.com/office/drawing/2014/main" id="{E2B4D33C-8509-4790-5894-C3D53A25BD7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94015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89616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35911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Explain that prolonged pressure on </a:t>
            </a:r>
            <a:r>
              <a:rPr lang="en-GB"/>
              <a:t>1</a:t>
            </a:r>
            <a:r>
              <a:t> side can cause complications. Discuss how placing a pregnant casualty on the left side reduces pressure on major blood vessels and improves circulation.</a:t>
            </a:r>
          </a:p>
        </p:txBody>
      </p:sp>
      <p:sp>
        <p:nvSpPr>
          <p:cNvPr id="4" name="Slide Number Placeholder 3"/>
          <p:cNvSpPr>
            <a:spLocks noGrp="1"/>
          </p:cNvSpPr>
          <p:nvPr>
            <p:ph type="sldNum" sz="quarter" idx="5"/>
          </p:nvPr>
        </p:nvSpPr>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a:t>The recovery position</a:t>
            </a:r>
          </a:p>
          <a:p>
            <a:pPr>
              <a:defRPr/>
            </a:pPr>
            <a:r>
              <a:rPr lang="en-US" altLang="en-US"/>
              <a:t>The recovery position is used to maintain a clear airway and assist with normal breathing when a casualty is unresponsive but breathing. It also assists when the casualty vomits or excretes saliva as it allows it to drain naturally from the mouth or nose. However, if you suspect that a casualty has had a spinal or head injury, you must carefully consider the movement of the casualty.  </a:t>
            </a:r>
            <a:endParaRPr lang="en-US" altLang="en-US" i="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97284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625503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48325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5779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6336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77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74BF9-337F-0C8D-4FF1-B2F7B7721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D072AF-ED32-F67F-3F18-8ACAE6511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9679DC-52C1-88BC-0CB8-3DD1D8480BFF}"/>
              </a:ext>
            </a:extLst>
          </p:cNvPr>
          <p:cNvSpPr>
            <a:spLocks noGrp="1"/>
          </p:cNvSpPr>
          <p:nvPr>
            <p:ph type="body" idx="1"/>
          </p:nvPr>
        </p:nvSpPr>
        <p:spPr/>
        <p:txBody>
          <a:bodyPr/>
          <a:lstStyle/>
          <a:p>
            <a:r>
              <a:rPr lang="en-US" dirty="0"/>
              <a:t>Show the group examples of each type of equipment. If possible, let them handle the kit to become familiar with contents.</a:t>
            </a:r>
          </a:p>
          <a:p>
            <a:endParaRPr lang="en-US" b="1" dirty="0"/>
          </a:p>
          <a:p>
            <a:r>
              <a:rPr lang="en-US" b="1" dirty="0"/>
              <a:t>Optional class question: </a:t>
            </a:r>
            <a:r>
              <a:rPr lang="en-GB" b="1" dirty="0"/>
              <a:t>Which outdoor-specific item would be most important in your environment?</a:t>
            </a:r>
            <a:endParaRPr lang="en-US" b="1" dirty="0"/>
          </a:p>
          <a:p>
            <a:endParaRPr lang="en-GB" dirty="0"/>
          </a:p>
        </p:txBody>
      </p:sp>
      <p:sp>
        <p:nvSpPr>
          <p:cNvPr id="4" name="Slide Number Placeholder 3">
            <a:extLst>
              <a:ext uri="{FF2B5EF4-FFF2-40B4-BE49-F238E27FC236}">
                <a16:creationId xmlns:a16="http://schemas.microsoft.com/office/drawing/2014/main" id="{A85E6A2B-44C6-35E7-95D9-184F97602DEB}"/>
              </a:ext>
            </a:extLst>
          </p:cNvPr>
          <p:cNvSpPr>
            <a:spLocks noGrp="1"/>
          </p:cNvSpPr>
          <p:nvPr>
            <p:ph type="sldNum" sz="quarter" idx="5"/>
          </p:nvPr>
        </p:nvSpPr>
        <p:spPr/>
        <p:txBody>
          <a:bodyPr/>
          <a:lstStyle/>
          <a:p>
            <a:fld id="{7F3F0296-A409-415B-A85D-03FB490E5BBB}" type="slidenum">
              <a:rPr lang="en-GB" smtClean="0"/>
              <a:t>9</a:t>
            </a:fld>
            <a:endParaRPr lang="en-GB"/>
          </a:p>
        </p:txBody>
      </p:sp>
    </p:spTree>
    <p:extLst>
      <p:ext uri="{BB962C8B-B14F-4D97-AF65-F5344CB8AC3E}">
        <p14:creationId xmlns:p14="http://schemas.microsoft.com/office/powerpoint/2010/main" val="37338102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65903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ltLang="en-US"/>
          </a:p>
          <a:p>
            <a:pPr>
              <a:buFontTx/>
              <a:buNone/>
              <a:defRPr/>
            </a:pPr>
            <a:endParaRPr lang="en-US" altLang="en-US" b="1"/>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D90A3-E85D-4337-9750-38E25B17CE49}"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482836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Tutor to explain </a:t>
            </a:r>
          </a:p>
          <a:p>
            <a:r>
              <a:rPr lang="en-US" dirty="0"/>
              <a:t>Modified recovery positions may be used when the standard recovery position is not appropriate due to suspected spinal injury, limb injury, confined space or uneven terrain. </a:t>
            </a:r>
          </a:p>
          <a:p>
            <a:endParaRPr lang="en-US" dirty="0"/>
          </a:p>
          <a:p>
            <a:r>
              <a:rPr lang="en-US" dirty="0"/>
              <a:t>Adjustments may include altering limb placement, supporting the head with available clothing or limiting body roll, while still maintaining airway protection.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87210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Semi-sitting position</a:t>
            </a:r>
            <a:br>
              <a:rPr lang="en-US" b="1" dirty="0">
                <a:cs typeface="+mn-lt"/>
              </a:rPr>
            </a:br>
            <a:r>
              <a:rPr lang="en-US" dirty="0"/>
              <a:t>This may be appropriate where the casualty has chest injuries, breathing difficulties or finds it more comfortable to remain partly upright. Support should be provided using natural features, such as trees or rocks or improvised items, such as a rucksack or folded clothing. The position must enable the airway to remain open and allow effective monitoring.</a:t>
            </a:r>
          </a:p>
          <a:p>
            <a:endParaRPr lang="en-US" dirty="0"/>
          </a:p>
          <a:p>
            <a:r>
              <a:rPr lang="en-US" b="1" dirty="0"/>
              <a:t>Key principle</a:t>
            </a:r>
            <a:br>
              <a:rPr lang="en-US" b="1" dirty="0">
                <a:cs typeface="+mn-lt"/>
              </a:rPr>
            </a:br>
            <a:r>
              <a:rPr lang="en-US" dirty="0"/>
              <a:t>The overriding principle is to select the safest position that maintains a clear airway, while adapting to the casualty’s injuries and the environmental conditions. Learners should </a:t>
            </a:r>
            <a:r>
              <a:rPr lang="en-US" dirty="0" err="1"/>
              <a:t>recognise</a:t>
            </a:r>
            <a:r>
              <a:rPr lang="en-US" dirty="0"/>
              <a:t> the importance of continuous monitoring of breathing and responsiveness, whichever position is used.</a:t>
            </a:r>
            <a:endParaRPr lang="en-US" dirty="0">
              <a:solidFill>
                <a:srgbClr val="444444"/>
              </a:solidFill>
            </a:endParaRPr>
          </a:p>
          <a:p>
            <a:endParaRPr lang="en-US" b="1" dirty="0"/>
          </a:p>
          <a:p>
            <a:r>
              <a:rPr lang="en-US" dirty="0"/>
              <a:t>Where possible, tutors should demonstrate these alternative positions and encourage learners to </a:t>
            </a:r>
            <a:r>
              <a:rPr lang="en-US" dirty="0" err="1"/>
              <a:t>practise</a:t>
            </a:r>
            <a:r>
              <a:rPr lang="en-US" dirty="0"/>
              <a:t> adapting the recovery position to different scenarios.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841103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defRPr/>
            </a:pPr>
            <a:r>
              <a:rPr lang="en-US" altLang="en-US" b="1" dirty="0"/>
              <a:t>Group exercise: The recovery position – practical demonstration</a:t>
            </a:r>
            <a:endParaRPr lang="en-US" altLang="en-US" dirty="0"/>
          </a:p>
          <a:p>
            <a:pPr marL="0" indent="0">
              <a:buFont typeface="Arial" panose="020B0604020202020204" pitchFamily="34" charset="0"/>
              <a:buNone/>
              <a:defRPr/>
            </a:pPr>
            <a:r>
              <a:rPr lang="en-US" altLang="en-US" dirty="0"/>
              <a:t>With the delegates working in pairs, ask them to demonstrate the procedure for placing a casualty into the recovery position and perform the action for a vomiting casualty.</a:t>
            </a:r>
            <a:endParaRPr lang="en-GB" altLang="en-US" dirty="0"/>
          </a:p>
          <a:p>
            <a:pPr>
              <a:defRPr/>
            </a:pPr>
            <a:endParaRPr lang="en-US" altLang="en-US" dirty="0"/>
          </a:p>
          <a:p>
            <a:pPr>
              <a:defRPr/>
            </a:pPr>
            <a:r>
              <a:rPr lang="en-US" altLang="en-US" dirty="0"/>
              <a:t>Casualties should be placed injured side down if possible.</a:t>
            </a:r>
          </a:p>
          <a:p>
            <a:pPr>
              <a:defRPr/>
            </a:pPr>
            <a:endParaRPr lang="en-US" altLang="en-US" dirty="0"/>
          </a:p>
          <a:p>
            <a:pPr>
              <a:defRPr/>
            </a:pPr>
            <a:r>
              <a:rPr lang="en-US" altLang="en-US" dirty="0"/>
              <a:t>Pregnant women should be placed on their left-hand side, if injuries allow, as this prevents compression of the inferior vena cava (the large vein that carries deoxygenated blood from the lower half of the body into the right atrium (chamber) of the heart).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965909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6DF05-23E4-8589-D1E6-318498CB2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1E62A3-65AD-41A3-2624-A14C09308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87BAB0A-1F57-3B28-D5FD-9845321D8ACD}"/>
              </a:ext>
            </a:extLst>
          </p:cNvPr>
          <p:cNvSpPr>
            <a:spLocks noGrp="1"/>
          </p:cNvSpPr>
          <p:nvPr>
            <p:ph type="body" idx="1"/>
          </p:nvPr>
        </p:nvSpPr>
        <p:spPr/>
        <p:txBody>
          <a:bodyPr/>
          <a:lstStyle/>
          <a:p>
            <a:r>
              <a:rPr lang="en-GB" b="1"/>
              <a:t>Discussion suggestion or class question.</a:t>
            </a:r>
            <a:endParaRPr lang="en-GB"/>
          </a:p>
          <a:p>
            <a:endParaRPr lang="en-GB"/>
          </a:p>
          <a:p>
            <a:r>
              <a:rPr lang="en-GB"/>
              <a:t>Tutor to ask learners </a:t>
            </a:r>
          </a:p>
          <a:p>
            <a:r>
              <a:rPr lang="en-GB" b="1"/>
              <a:t>What environmental challenges have you faced in your outdoor activities and how did they affect the way you provided, or would provide, first aid?</a:t>
            </a:r>
          </a:p>
          <a:p>
            <a:pPr>
              <a:buFontTx/>
              <a:buNone/>
              <a:defRPr/>
            </a:pPr>
            <a:endParaRPr lang="en-GB"/>
          </a:p>
        </p:txBody>
      </p:sp>
      <p:sp>
        <p:nvSpPr>
          <p:cNvPr id="4" name="Slide Number Placeholder 3">
            <a:extLst>
              <a:ext uri="{FF2B5EF4-FFF2-40B4-BE49-F238E27FC236}">
                <a16:creationId xmlns:a16="http://schemas.microsoft.com/office/drawing/2014/main" id="{483C3447-F157-AC9C-190C-E8C0EE9E03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D3CEF0-94EB-44EA-9D84-1134773FA61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0322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471CC8-FB32-7181-8DFB-3D2D3EA40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D665FF-E770-95A6-AB95-B8DD9165BE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98A2C0-1BBB-3A55-F077-BCFF83D2ED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7DB1101-F195-F36A-29B6-2E02CB3931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60269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DB628-430A-59FA-1015-B0F2CC3F04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1DF67-1B05-604A-7093-5C04B28212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68B9A6-6826-9A32-49AB-F1C3FF5E6481}"/>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FAB0CF66-6194-ACD6-6D85-4CF1A4CC6EB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861416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5D6FA-59F6-E3D8-C24D-6584D4B6F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BD2E5-9358-0A19-3D47-1BFFCF888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C2F714-31A9-46B5-F206-BCFE4DF4B2AB}"/>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53B00682-DCB6-F10E-CAA3-F4B40BCA08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805873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EA690-CE97-45CD-4875-F663A8B2F8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CF570-F9CB-AE00-6C7A-7ADD82F63D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B21EC3-B4A2-8484-D85A-45DED4EDD27C}"/>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FC8A7A11-938D-A6A9-F138-A1EB6902F11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4201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group examples of each type of equipment. If possible, let them handle the kit to become familiar with contents.</a:t>
            </a:r>
          </a:p>
          <a:p>
            <a:endParaRPr lang="en-US" dirty="0"/>
          </a:p>
          <a:p>
            <a:r>
              <a:rPr lang="en-GB" b="1" dirty="0"/>
              <a:t>Optional class question: Which item in each category would be most essential in your outdoor role?</a:t>
            </a:r>
            <a:endParaRPr lang="en-US" b="1" dirty="0"/>
          </a:p>
        </p:txBody>
      </p:sp>
      <p:sp>
        <p:nvSpPr>
          <p:cNvPr id="4" name="Slide Number Placeholder 3"/>
          <p:cNvSpPr>
            <a:spLocks noGrp="1"/>
          </p:cNvSpPr>
          <p:nvPr>
            <p:ph type="sldNum" sz="quarter" idx="5"/>
          </p:nvPr>
        </p:nvSpPr>
        <p:spPr/>
        <p:txBody>
          <a:bodyPr/>
          <a:lstStyle/>
          <a:p>
            <a:fld id="{7F3F0296-A409-415B-A85D-03FB490E5BBB}" type="slidenum">
              <a:rPr lang="en-GB" smtClean="0"/>
              <a:t>10</a:t>
            </a:fld>
            <a:endParaRPr lang="en-GB"/>
          </a:p>
        </p:txBody>
      </p:sp>
    </p:spTree>
    <p:extLst>
      <p:ext uri="{BB962C8B-B14F-4D97-AF65-F5344CB8AC3E}">
        <p14:creationId xmlns:p14="http://schemas.microsoft.com/office/powerpoint/2010/main" val="202093166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94F32-0C17-1485-6ADB-1A40CE8F48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22E011-A829-1AFA-6A8A-6135A69EC2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85FCB-A7DA-BE86-FB9B-EC27E419ED5A}"/>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367C29AF-AC3F-70FC-41B9-8DFC346B87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3625923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9EAE3-60A8-35CF-1360-268244ABCB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EDF204-B221-F6EB-559F-E292962B43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54826F-5EEE-10C6-EFD2-5D07B4AE707F}"/>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C3EB2A53-6548-2B48-DE36-3FF3237D4F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974788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99420-708E-FC95-D70A-A1C640D7C9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C28CB2-AD27-5973-672B-F6025F1B82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6723AE-9F42-198B-5999-E4A92C3D6A08}"/>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E0636A2F-E519-9499-1A6B-6F8D55673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34230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475E5-7F42-FDB2-E365-D10A80EE5B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40879-FD77-B0BB-4E08-47B16C7396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936483-A734-EE24-6DFB-E8A0741827DE}"/>
              </a:ext>
            </a:extLst>
          </p:cNvPr>
          <p:cNvSpPr>
            <a:spLocks noGrp="1"/>
          </p:cNvSpPr>
          <p:nvPr>
            <p:ph type="body" idx="1"/>
          </p:nvPr>
        </p:nvSpPr>
        <p:spPr/>
        <p:txBody>
          <a:bodyPr/>
          <a:lstStyle/>
          <a:p>
            <a:r>
              <a:rPr lang="en-GB" b="1" dirty="0"/>
              <a:t>Tutor note: </a:t>
            </a:r>
            <a:r>
              <a:rPr lang="en-GB" dirty="0"/>
              <a:t>highlight how the environment can affect both the casualty and the rescuer, including stability, equipment performance and communication.</a:t>
            </a:r>
          </a:p>
          <a:p>
            <a:endParaRPr lang="en-GB" dirty="0"/>
          </a:p>
          <a:p>
            <a:r>
              <a:rPr lang="en-GB" dirty="0"/>
              <a:t>Link the discussion back to casualty safety, rescuer safety and the prioritisation of treatment.</a:t>
            </a:r>
          </a:p>
        </p:txBody>
      </p:sp>
      <p:sp>
        <p:nvSpPr>
          <p:cNvPr id="4" name="Slide Number Placeholder 3">
            <a:extLst>
              <a:ext uri="{FF2B5EF4-FFF2-40B4-BE49-F238E27FC236}">
                <a16:creationId xmlns:a16="http://schemas.microsoft.com/office/drawing/2014/main" id="{10310433-3D74-6C2F-AEE1-25756C39BF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160783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Group exercise: Managing an unresponsive casualty when assistance is more than 30 minutes away</a:t>
            </a:r>
          </a:p>
          <a:p>
            <a:r>
              <a:rPr lang="en-GB" dirty="0"/>
              <a:t>Learners will need to demonstrate how to manage an unresponsive but breathing casualty, simulating extended care while awaiting delayed rescue.</a:t>
            </a:r>
          </a:p>
          <a:p>
            <a:endParaRPr lang="en-GB" dirty="0"/>
          </a:p>
          <a:p>
            <a:r>
              <a:rPr lang="en-GB" b="1" dirty="0"/>
              <a:t>Set-up</a:t>
            </a:r>
          </a:p>
          <a:p>
            <a:pPr marL="171450" indent="-171450">
              <a:buFont typeface="Arial" panose="020B0604020202020204" pitchFamily="34" charset="0"/>
              <a:buChar char="•"/>
            </a:pPr>
            <a:r>
              <a:rPr lang="en-GB" dirty="0"/>
              <a:t>Place a volunteer or manikin as the casualty in a realistic outdoor or indoor ‘field’ environment</a:t>
            </a:r>
          </a:p>
          <a:p>
            <a:pPr marL="171450" indent="-171450">
              <a:buFont typeface="Arial" panose="020B0604020202020204" pitchFamily="34" charset="0"/>
              <a:buChar char="•"/>
            </a:pPr>
            <a:r>
              <a:rPr lang="en-GB" dirty="0"/>
              <a:t>Provide minimal equipment (basic first-aid kit, foil blanket, spare clothing, notebook and pen)</a:t>
            </a:r>
          </a:p>
          <a:p>
            <a:pPr marL="171450" indent="-171450">
              <a:buFont typeface="Arial" panose="020B0604020202020204" pitchFamily="34" charset="0"/>
              <a:buChar char="•"/>
            </a:pPr>
            <a:r>
              <a:rPr lang="en-GB" dirty="0"/>
              <a:t>Give each group an ‘environment brief’ (for example, cold and wet conditions, high wind or hot and sunny)</a:t>
            </a:r>
          </a:p>
          <a:p>
            <a:pPr marL="171450" indent="-171450">
              <a:buFont typeface="Arial" panose="020B0604020202020204" pitchFamily="34" charset="0"/>
              <a:buChar char="•"/>
            </a:pPr>
            <a:endParaRPr lang="en-GB" dirty="0"/>
          </a:p>
          <a:p>
            <a:r>
              <a:rPr lang="en-GB" b="1" dirty="0"/>
              <a:t>Instructions</a:t>
            </a:r>
          </a:p>
          <a:p>
            <a:r>
              <a:rPr lang="en-GB" b="1" dirty="0"/>
              <a:t>Initial assessment</a:t>
            </a:r>
            <a:r>
              <a:rPr lang="en-GB" dirty="0"/>
              <a:t> – conduct a primary survey, place casualty in the recovery position, if appropriate.</a:t>
            </a:r>
          </a:p>
          <a:p>
            <a:endParaRPr lang="en-GB" dirty="0"/>
          </a:p>
          <a:p>
            <a:r>
              <a:rPr lang="en-GB" b="1" dirty="0"/>
              <a:t>Ongoing care</a:t>
            </a:r>
            <a:r>
              <a:rPr lang="en-GB" dirty="0"/>
              <a:t> – assign team members to:</a:t>
            </a:r>
          </a:p>
          <a:p>
            <a:pPr marL="171450" lvl="0" indent="-171450">
              <a:buFont typeface="Arial" panose="020B0604020202020204" pitchFamily="34" charset="0"/>
              <a:buChar char="•"/>
            </a:pPr>
            <a:r>
              <a:rPr lang="en-GB" dirty="0"/>
              <a:t>continually monitor vital signs</a:t>
            </a:r>
          </a:p>
          <a:p>
            <a:pPr marL="171450" lvl="0" indent="-171450">
              <a:buFont typeface="Arial" panose="020B0604020202020204" pitchFamily="34" charset="0"/>
              <a:buChar char="•"/>
            </a:pPr>
            <a:r>
              <a:rPr lang="en-GB" dirty="0"/>
              <a:t>maintain airway and breathing</a:t>
            </a:r>
          </a:p>
          <a:p>
            <a:pPr marL="171450" lvl="0" indent="-171450">
              <a:buFont typeface="Arial" panose="020B0604020202020204" pitchFamily="34" charset="0"/>
              <a:buChar char="•"/>
            </a:pPr>
            <a:r>
              <a:rPr lang="en-GB" dirty="0"/>
              <a:t>protect from environmental exposure</a:t>
            </a:r>
          </a:p>
          <a:p>
            <a:pPr marL="171450" lvl="0" indent="-171450">
              <a:buFont typeface="Arial" panose="020B0604020202020204" pitchFamily="34" charset="0"/>
              <a:buChar char="•"/>
            </a:pPr>
            <a:r>
              <a:rPr lang="en-GB" dirty="0"/>
              <a:t>reassure casualty</a:t>
            </a:r>
          </a:p>
          <a:p>
            <a:pPr marL="171450" lvl="0" indent="-171450">
              <a:buFont typeface="Arial" panose="020B0604020202020204" pitchFamily="34" charset="0"/>
              <a:buChar char="•"/>
            </a:pPr>
            <a:r>
              <a:rPr lang="en-GB" dirty="0"/>
              <a:t>document all actions and observations</a:t>
            </a:r>
          </a:p>
          <a:p>
            <a:pPr marL="628650" lvl="1" indent="-171450">
              <a:buFont typeface="Arial" panose="020B0604020202020204" pitchFamily="34" charset="0"/>
              <a:buChar char="•"/>
            </a:pPr>
            <a:endParaRPr lang="en-GB" dirty="0"/>
          </a:p>
          <a:p>
            <a:r>
              <a:rPr lang="en-GB" b="1" dirty="0"/>
              <a:t>Complication injects</a:t>
            </a:r>
            <a:r>
              <a:rPr lang="en-GB" dirty="0"/>
              <a:t> – Every 5-10 minutes, the trainer introduces a change (for example, the casualty vomits, temperature drops, rescuer must leave briefly or rain starts). Teams must adapt care.</a:t>
            </a:r>
          </a:p>
          <a:p>
            <a:endParaRPr lang="en-GB" dirty="0"/>
          </a:p>
          <a:p>
            <a:r>
              <a:rPr lang="en-GB" b="1" dirty="0"/>
              <a:t>Handover</a:t>
            </a:r>
            <a:r>
              <a:rPr lang="en-GB" dirty="0"/>
              <a:t> – at the end of the exercise, teams give a full verbal and written handover to ‘rescue services’ (tutor).</a:t>
            </a:r>
          </a:p>
          <a:p>
            <a:endParaRPr lang="en-GB" dirty="0"/>
          </a:p>
          <a:p>
            <a:pPr marL="0" indent="0">
              <a:buFont typeface="Arial" panose="020B0604020202020204" pitchFamily="34" charset="0"/>
              <a:buNone/>
            </a:pPr>
            <a:r>
              <a:rPr lang="en-GB" b="1" dirty="0"/>
              <a:t>Debrief</a:t>
            </a:r>
          </a:p>
          <a:p>
            <a:pPr marL="171450" indent="-171450">
              <a:buFont typeface="Arial" panose="020B0604020202020204" pitchFamily="34" charset="0"/>
              <a:buChar char="•"/>
            </a:pPr>
            <a:r>
              <a:rPr lang="en-GB" dirty="0"/>
              <a:t>Discuss what adaptations were made and why</a:t>
            </a:r>
          </a:p>
          <a:p>
            <a:pPr marL="171450" indent="-171450">
              <a:buFont typeface="Arial" panose="020B0604020202020204" pitchFamily="34" charset="0"/>
              <a:buChar char="•"/>
            </a:pPr>
            <a:r>
              <a:rPr lang="en-GB" dirty="0"/>
              <a:t>Highlight the challenges of prolonged care in limited-resource environments</a:t>
            </a:r>
          </a:p>
          <a:p>
            <a:pPr marL="171450" indent="-171450">
              <a:buFont typeface="Arial" panose="020B0604020202020204" pitchFamily="34" charset="0"/>
              <a:buChar char="•"/>
            </a:pPr>
            <a:r>
              <a:rPr lang="en-GB" dirty="0"/>
              <a:t>Reinforce the importance of continuous monitoring and record-keeping</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Equipment</a:t>
            </a:r>
          </a:p>
          <a:p>
            <a:pPr marL="171450" indent="-171450">
              <a:buFont typeface="Arial" panose="020B0604020202020204" pitchFamily="34" charset="0"/>
              <a:buChar char="•"/>
            </a:pPr>
            <a:r>
              <a:rPr lang="en-GB" b="0" dirty="0"/>
              <a:t>Manakin</a:t>
            </a:r>
          </a:p>
          <a:p>
            <a:pPr marL="171450" indent="-171450">
              <a:buFont typeface="Arial" panose="020B0604020202020204" pitchFamily="34" charset="0"/>
              <a:buChar char="•"/>
            </a:pPr>
            <a:r>
              <a:rPr lang="en-GB" b="0" dirty="0"/>
              <a:t>Training first-aid kit</a:t>
            </a:r>
          </a:p>
          <a:p>
            <a:pPr marL="171450" indent="-171450">
              <a:buFont typeface="Arial" panose="020B0604020202020204" pitchFamily="34" charset="0"/>
              <a:buChar char="•"/>
            </a:pPr>
            <a:r>
              <a:rPr lang="en-GB" b="0" dirty="0"/>
              <a:t>Blankets</a:t>
            </a:r>
          </a:p>
          <a:p>
            <a:pPr marL="171450" indent="-171450">
              <a:buFont typeface="Arial" panose="020B0604020202020204" pitchFamily="34" charset="0"/>
              <a:buChar char="•"/>
            </a:pPr>
            <a:r>
              <a:rPr lang="en-GB" b="0" dirty="0"/>
              <a:t>Bandages/dressings</a:t>
            </a:r>
          </a:p>
          <a:p>
            <a:pPr marL="171450" indent="-171450">
              <a:buFont typeface="Arial" panose="020B0604020202020204" pitchFamily="34" charset="0"/>
              <a:buChar char="•"/>
            </a:pPr>
            <a:r>
              <a:rPr lang="en-GB" b="0" dirty="0"/>
              <a:t>Coat</a:t>
            </a:r>
          </a:p>
          <a:p>
            <a:pPr marL="171450" indent="-171450">
              <a:buFont typeface="Arial" panose="020B0604020202020204" pitchFamily="34" charset="0"/>
              <a:buChar char="•"/>
            </a:pPr>
            <a:r>
              <a:rPr lang="en-GB" b="0" dirty="0"/>
              <a:t>Hat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702440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Group exercise: Managing an unresponsive casualty when assistance is more than 30 minutes away (cont.)</a:t>
            </a:r>
          </a:p>
          <a:p>
            <a:r>
              <a:rPr lang="en-GB" dirty="0"/>
              <a:t>Learners will need to demonstrate how to manage an unresponsive but breathing casualty, simulating extended care while awaiting delayed rescue.</a:t>
            </a:r>
          </a:p>
          <a:p>
            <a:endParaRPr lang="en-GB" dirty="0"/>
          </a:p>
          <a:p>
            <a:r>
              <a:rPr lang="en-GB" b="1" dirty="0"/>
              <a:t>Set-up</a:t>
            </a:r>
          </a:p>
          <a:p>
            <a:pPr marL="171450" indent="-171450">
              <a:buFont typeface="Arial" panose="020B0604020202020204" pitchFamily="34" charset="0"/>
              <a:buChar char="•"/>
            </a:pPr>
            <a:r>
              <a:rPr lang="en-GB" dirty="0"/>
              <a:t>Place a volunteer or manikin as the casualty in a realistic outdoor or indoor ‘field’ environment</a:t>
            </a:r>
          </a:p>
          <a:p>
            <a:pPr marL="171450" indent="-171450">
              <a:buFont typeface="Arial" panose="020B0604020202020204" pitchFamily="34" charset="0"/>
              <a:buChar char="•"/>
            </a:pPr>
            <a:r>
              <a:rPr lang="en-GB" dirty="0"/>
              <a:t>Provide minimal equipment (basic first-aid kit, foil blanket, spare clothing, notebook and pen)</a:t>
            </a:r>
          </a:p>
          <a:p>
            <a:pPr marL="171450" indent="-171450">
              <a:buFont typeface="Arial" panose="020B0604020202020204" pitchFamily="34" charset="0"/>
              <a:buChar char="•"/>
            </a:pPr>
            <a:r>
              <a:rPr lang="en-GB" dirty="0"/>
              <a:t>Give each group an ‘environment brief’ (for example, cold and wet conditions, high wind or hot and sunny)</a:t>
            </a:r>
          </a:p>
          <a:p>
            <a:pPr marL="171450" indent="-171450">
              <a:buFont typeface="Arial" panose="020B0604020202020204" pitchFamily="34" charset="0"/>
              <a:buChar char="•"/>
            </a:pPr>
            <a:endParaRPr lang="en-GB" dirty="0"/>
          </a:p>
          <a:p>
            <a:r>
              <a:rPr lang="en-GB" b="1" dirty="0"/>
              <a:t>Instructions</a:t>
            </a:r>
          </a:p>
          <a:p>
            <a:r>
              <a:rPr lang="en-GB" b="1" dirty="0"/>
              <a:t>Initial assessment</a:t>
            </a:r>
            <a:r>
              <a:rPr lang="en-GB" dirty="0"/>
              <a:t> – conduct a primary survey, place casualty in the recovery position, if appropriate.</a:t>
            </a:r>
          </a:p>
          <a:p>
            <a:endParaRPr lang="en-GB" dirty="0"/>
          </a:p>
          <a:p>
            <a:r>
              <a:rPr lang="en-GB" b="1" dirty="0"/>
              <a:t>Ongoing care</a:t>
            </a:r>
            <a:r>
              <a:rPr lang="en-GB" dirty="0"/>
              <a:t> – assign team members to:</a:t>
            </a:r>
          </a:p>
          <a:p>
            <a:pPr marL="171450" lvl="0" indent="-171450">
              <a:buFont typeface="Arial" panose="020B0604020202020204" pitchFamily="34" charset="0"/>
              <a:buChar char="•"/>
            </a:pPr>
            <a:r>
              <a:rPr lang="en-GB" dirty="0"/>
              <a:t>continually monitor vital signs</a:t>
            </a:r>
          </a:p>
          <a:p>
            <a:pPr marL="171450" lvl="0" indent="-171450">
              <a:buFont typeface="Arial" panose="020B0604020202020204" pitchFamily="34" charset="0"/>
              <a:buChar char="•"/>
            </a:pPr>
            <a:r>
              <a:rPr lang="en-GB" dirty="0"/>
              <a:t>maintain airway and breathing</a:t>
            </a:r>
          </a:p>
          <a:p>
            <a:pPr marL="171450" lvl="0" indent="-171450">
              <a:buFont typeface="Arial" panose="020B0604020202020204" pitchFamily="34" charset="0"/>
              <a:buChar char="•"/>
            </a:pPr>
            <a:r>
              <a:rPr lang="en-GB" dirty="0"/>
              <a:t>protect from environmental exposure</a:t>
            </a:r>
          </a:p>
          <a:p>
            <a:pPr marL="171450" lvl="0" indent="-171450">
              <a:buFont typeface="Arial" panose="020B0604020202020204" pitchFamily="34" charset="0"/>
              <a:buChar char="•"/>
            </a:pPr>
            <a:r>
              <a:rPr lang="en-GB" dirty="0"/>
              <a:t>reassure casualty</a:t>
            </a:r>
          </a:p>
          <a:p>
            <a:pPr marL="171450" lvl="0" indent="-171450">
              <a:buFont typeface="Arial" panose="020B0604020202020204" pitchFamily="34" charset="0"/>
              <a:buChar char="•"/>
            </a:pPr>
            <a:r>
              <a:rPr lang="en-GB" dirty="0"/>
              <a:t>document all actions and observations</a:t>
            </a:r>
          </a:p>
          <a:p>
            <a:pPr marL="628650" lvl="1" indent="-171450">
              <a:buFont typeface="Arial" panose="020B0604020202020204" pitchFamily="34" charset="0"/>
              <a:buChar char="•"/>
            </a:pPr>
            <a:endParaRPr lang="en-GB" dirty="0"/>
          </a:p>
          <a:p>
            <a:r>
              <a:rPr lang="en-GB" b="1" dirty="0"/>
              <a:t>Complication injects</a:t>
            </a:r>
            <a:r>
              <a:rPr lang="en-GB" dirty="0"/>
              <a:t> – Every 5-10 minutes, the trainer introduces a change (for example, the casualty vomits, temperature drops, rescuer must leave briefly or rain starts). Teams must adapt care.</a:t>
            </a:r>
          </a:p>
          <a:p>
            <a:endParaRPr lang="en-GB" dirty="0"/>
          </a:p>
          <a:p>
            <a:r>
              <a:rPr lang="en-GB" b="1" dirty="0"/>
              <a:t>Handover</a:t>
            </a:r>
            <a:r>
              <a:rPr lang="en-GB" dirty="0"/>
              <a:t> – at the end of the exercise, teams give a full verbal and written handover to ‘rescue services’ (tutor).</a:t>
            </a:r>
          </a:p>
          <a:p>
            <a:endParaRPr lang="en-GB" dirty="0"/>
          </a:p>
          <a:p>
            <a:pPr marL="0" indent="0">
              <a:buFont typeface="Arial" panose="020B0604020202020204" pitchFamily="34" charset="0"/>
              <a:buNone/>
            </a:pPr>
            <a:r>
              <a:rPr lang="en-GB" b="1" dirty="0"/>
              <a:t>Debrief</a:t>
            </a:r>
          </a:p>
          <a:p>
            <a:pPr marL="171450" indent="-171450">
              <a:buFont typeface="Arial" panose="020B0604020202020204" pitchFamily="34" charset="0"/>
              <a:buChar char="•"/>
            </a:pPr>
            <a:r>
              <a:rPr lang="en-GB" dirty="0"/>
              <a:t>Discuss what adaptations were made and why</a:t>
            </a:r>
          </a:p>
          <a:p>
            <a:pPr marL="171450" indent="-171450">
              <a:buFont typeface="Arial" panose="020B0604020202020204" pitchFamily="34" charset="0"/>
              <a:buChar char="•"/>
            </a:pPr>
            <a:r>
              <a:rPr lang="en-GB" dirty="0"/>
              <a:t>Highlight the challenges of prolonged care in limited-resource environments</a:t>
            </a:r>
          </a:p>
          <a:p>
            <a:pPr marL="171450" indent="-171450">
              <a:buFont typeface="Arial" panose="020B0604020202020204" pitchFamily="34" charset="0"/>
              <a:buChar char="•"/>
            </a:pPr>
            <a:r>
              <a:rPr lang="en-GB" dirty="0"/>
              <a:t>Reinforce the importance of continuous monitoring and record-keeping</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Equipment</a:t>
            </a:r>
          </a:p>
          <a:p>
            <a:pPr marL="171450" indent="-171450">
              <a:buFont typeface="Arial" panose="020B0604020202020204" pitchFamily="34" charset="0"/>
              <a:buChar char="•"/>
            </a:pPr>
            <a:r>
              <a:rPr lang="en-GB" b="0" dirty="0"/>
              <a:t>Manakin</a:t>
            </a:r>
          </a:p>
          <a:p>
            <a:pPr marL="171450" indent="-171450">
              <a:buFont typeface="Arial" panose="020B0604020202020204" pitchFamily="34" charset="0"/>
              <a:buChar char="•"/>
            </a:pPr>
            <a:r>
              <a:rPr lang="en-GB" b="0" dirty="0"/>
              <a:t>Training first-aid kit</a:t>
            </a:r>
          </a:p>
          <a:p>
            <a:pPr marL="171450" indent="-171450">
              <a:buFont typeface="Arial" panose="020B0604020202020204" pitchFamily="34" charset="0"/>
              <a:buChar char="•"/>
            </a:pPr>
            <a:r>
              <a:rPr lang="en-GB" b="0" dirty="0"/>
              <a:t>Blankets</a:t>
            </a:r>
          </a:p>
          <a:p>
            <a:pPr marL="171450" indent="-171450">
              <a:buFont typeface="Arial" panose="020B0604020202020204" pitchFamily="34" charset="0"/>
              <a:buChar char="•"/>
            </a:pPr>
            <a:r>
              <a:rPr lang="en-GB" b="0" dirty="0"/>
              <a:t>Bandages/dressings</a:t>
            </a:r>
          </a:p>
          <a:p>
            <a:pPr marL="171450" indent="-171450">
              <a:buFont typeface="Arial" panose="020B0604020202020204" pitchFamily="34" charset="0"/>
              <a:buChar char="•"/>
            </a:pPr>
            <a:r>
              <a:rPr lang="en-GB" b="0" dirty="0"/>
              <a:t>Coat</a:t>
            </a:r>
          </a:p>
          <a:p>
            <a:pPr marL="171450" indent="-171450">
              <a:buFont typeface="Arial" panose="020B0604020202020204" pitchFamily="34" charset="0"/>
              <a:buChar char="•"/>
            </a:pPr>
            <a:r>
              <a:rPr lang="en-GB" b="0" dirty="0"/>
              <a:t>Hat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6E7CF6-3984-44D8-9DA3-A0FAF6D531F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6153450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0396C-6607-3C18-7CEA-C25E57E2BE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53DD10-D167-5982-3E21-EEEEA2DF81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8A74A-8A2E-F2DF-2DAE-1EAAEE298ADC}"/>
              </a:ext>
            </a:extLst>
          </p:cNvPr>
          <p:cNvSpPr>
            <a:spLocks noGrp="1"/>
          </p:cNvSpPr>
          <p:nvPr>
            <p:ph type="body" idx="1"/>
          </p:nvPr>
        </p:nvSpPr>
        <p:spPr/>
        <p:txBody>
          <a:bodyPr/>
          <a:lstStyle/>
          <a:p>
            <a:r>
              <a:rPr lang="en-GB" b="1"/>
              <a:t>Class exercise: How much do you know?</a:t>
            </a:r>
          </a:p>
          <a:p>
            <a:r>
              <a:rPr lang="en-GB" b="0"/>
              <a:t>The correct answer is B.</a:t>
            </a:r>
          </a:p>
        </p:txBody>
      </p:sp>
      <p:sp>
        <p:nvSpPr>
          <p:cNvPr id="4" name="Slide Number Placeholder 3">
            <a:extLst>
              <a:ext uri="{FF2B5EF4-FFF2-40B4-BE49-F238E27FC236}">
                <a16:creationId xmlns:a16="http://schemas.microsoft.com/office/drawing/2014/main" id="{605F65A3-C505-0CBB-6893-EA4205290A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8731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4EB37-A506-EF27-2AD4-165D971218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C7CFA-B184-F55C-9718-A82C0D2634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1017E-FEC3-FA8A-9392-7465B4429505}"/>
              </a:ext>
            </a:extLst>
          </p:cNvPr>
          <p:cNvSpPr>
            <a:spLocks noGrp="1"/>
          </p:cNvSpPr>
          <p:nvPr>
            <p:ph type="body" idx="1"/>
          </p:nvPr>
        </p:nvSpPr>
        <p:spPr/>
        <p:txBody>
          <a:bodyPr/>
          <a:lstStyle/>
          <a:p>
            <a:r>
              <a:rPr lang="en-GB" b="1"/>
              <a:t>Class exercise: How much do you know?</a:t>
            </a:r>
          </a:p>
          <a:p>
            <a:r>
              <a:rPr lang="en-GB" b="0"/>
              <a:t>The correct answer is D.</a:t>
            </a:r>
          </a:p>
        </p:txBody>
      </p:sp>
      <p:sp>
        <p:nvSpPr>
          <p:cNvPr id="4" name="Slide Number Placeholder 3">
            <a:extLst>
              <a:ext uri="{FF2B5EF4-FFF2-40B4-BE49-F238E27FC236}">
                <a16:creationId xmlns:a16="http://schemas.microsoft.com/office/drawing/2014/main" id="{9F5B910A-A2D7-825D-CBB1-54C97A8E82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19418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356A1-B772-B811-C0ED-7A9FE549A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C4492B-660F-A55D-CDCC-0943E2771D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3E3C2-4403-8671-F99B-4B81D945365A}"/>
              </a:ext>
            </a:extLst>
          </p:cNvPr>
          <p:cNvSpPr>
            <a:spLocks noGrp="1"/>
          </p:cNvSpPr>
          <p:nvPr>
            <p:ph type="body" idx="1"/>
          </p:nvPr>
        </p:nvSpPr>
        <p:spPr/>
        <p:txBody>
          <a:bodyPr/>
          <a:lstStyle/>
          <a:p>
            <a:r>
              <a:rPr lang="en-GB" b="1"/>
              <a:t>Class exercise: How much do you know?</a:t>
            </a:r>
          </a:p>
          <a:p>
            <a:r>
              <a:rPr lang="en-GB" b="0"/>
              <a:t>The correct answer is A.</a:t>
            </a:r>
          </a:p>
        </p:txBody>
      </p:sp>
      <p:sp>
        <p:nvSpPr>
          <p:cNvPr id="4" name="Slide Number Placeholder 3">
            <a:extLst>
              <a:ext uri="{FF2B5EF4-FFF2-40B4-BE49-F238E27FC236}">
                <a16:creationId xmlns:a16="http://schemas.microsoft.com/office/drawing/2014/main" id="{1AB6DD87-99ED-6B90-183F-F53EB5591CF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08870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E4702-2232-25B3-2C7F-E5D7932358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E47867-9647-6DD1-124D-9F786A72BA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40A01-D69D-A15A-7A30-8147CA135BDE}"/>
              </a:ext>
            </a:extLst>
          </p:cNvPr>
          <p:cNvSpPr>
            <a:spLocks noGrp="1"/>
          </p:cNvSpPr>
          <p:nvPr>
            <p:ph type="body" idx="1"/>
          </p:nvPr>
        </p:nvSpPr>
        <p:spPr/>
        <p:txBody>
          <a:bodyPr/>
          <a:lstStyle/>
          <a:p>
            <a:r>
              <a:rPr lang="en-US" b="1"/>
              <a:t>Class exercise: How much do you know?</a:t>
            </a:r>
            <a:endParaRPr lang="en-US"/>
          </a:p>
          <a:p>
            <a:r>
              <a:rPr lang="en-US"/>
              <a:t>The correct answer is C.</a:t>
            </a:r>
            <a:endParaRPr lang="en-GB"/>
          </a:p>
        </p:txBody>
      </p:sp>
      <p:sp>
        <p:nvSpPr>
          <p:cNvPr id="4" name="Slide Number Placeholder 3">
            <a:extLst>
              <a:ext uri="{FF2B5EF4-FFF2-40B4-BE49-F238E27FC236}">
                <a16:creationId xmlns:a16="http://schemas.microsoft.com/office/drawing/2014/main" id="{CA32A645-CD6C-B74A-2BCB-33DAAB051D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2087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the group examples of each type of equipment. If possible, let them handle the kit to become familiar with contents.</a:t>
            </a:r>
          </a:p>
          <a:p>
            <a:endParaRPr lang="en-US" dirty="0"/>
          </a:p>
          <a:p>
            <a:r>
              <a:rPr lang="en-GB" b="1" dirty="0"/>
              <a:t>Optional class question: Which communication aid might fail in remote environments and what’s the backup plan?</a:t>
            </a:r>
            <a:endParaRPr lang="en-US" b="1" dirty="0"/>
          </a:p>
        </p:txBody>
      </p:sp>
      <p:sp>
        <p:nvSpPr>
          <p:cNvPr id="4" name="Slide Number Placeholder 3"/>
          <p:cNvSpPr>
            <a:spLocks noGrp="1"/>
          </p:cNvSpPr>
          <p:nvPr>
            <p:ph type="sldNum" sz="quarter" idx="5"/>
          </p:nvPr>
        </p:nvSpPr>
        <p:spPr/>
        <p:txBody>
          <a:bodyPr/>
          <a:lstStyle/>
          <a:p>
            <a:fld id="{7F3F0296-A409-415B-A85D-03FB490E5BBB}" type="slidenum">
              <a:rPr lang="en-GB" smtClean="0"/>
              <a:t>11</a:t>
            </a:fld>
            <a:endParaRPr lang="en-GB"/>
          </a:p>
        </p:txBody>
      </p:sp>
    </p:spTree>
    <p:extLst>
      <p:ext uri="{BB962C8B-B14F-4D97-AF65-F5344CB8AC3E}">
        <p14:creationId xmlns:p14="http://schemas.microsoft.com/office/powerpoint/2010/main" val="15898203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5CCBB-8B6E-FB7F-E21D-7F046E0F45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E9956-2B2B-3BB8-7BD5-8BB79F476B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58CC-6C5D-5D4F-525F-2760D1ADF3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Completion of this module will enable learners to meet the following learning outcome:</a:t>
            </a:r>
          </a:p>
          <a:p>
            <a:r>
              <a:rPr lang="en-GB" sz="1200" b="1" i="0" u="none" strike="noStrike" kern="1200" baseline="0" dirty="0">
                <a:solidFill>
                  <a:schemeClr val="tx1"/>
                </a:solidFill>
                <a:latin typeface="+mn-lt"/>
                <a:ea typeface="+mn-ea"/>
                <a:cs typeface="+mn-cs"/>
              </a:rPr>
              <a:t>5. Be able to respond to an incident involving an unresponsive casualty who is not breathing normally in the outdoors</a:t>
            </a:r>
          </a:p>
          <a:p>
            <a:r>
              <a:rPr lang="en-GB" sz="1200" b="0" i="0" u="none" strike="noStrike" kern="1200" baseline="0" dirty="0">
                <a:solidFill>
                  <a:schemeClr val="tx1"/>
                </a:solidFill>
                <a:latin typeface="+mn-lt"/>
                <a:ea typeface="+mn-ea"/>
                <a:cs typeface="+mn-cs"/>
              </a:rPr>
              <a:t>	</a:t>
            </a:r>
          </a:p>
          <a:p>
            <a:r>
              <a:rPr lang="en-GB" b="1" dirty="0"/>
              <a:t>This includes the following assessment criteria:</a:t>
            </a:r>
          </a:p>
          <a:p>
            <a:pPr marL="0" indent="0">
              <a:buFont typeface="Arial" panose="020B0604020202020204" pitchFamily="34" charset="0"/>
              <a:buNone/>
            </a:pPr>
            <a:r>
              <a:rPr lang="en-GB" sz="1200" b="0" i="0" u="none" strike="noStrike" baseline="0" dirty="0">
                <a:solidFill>
                  <a:srgbClr val="000000"/>
                </a:solidFill>
                <a:latin typeface="Calibri" panose="020F0502020204030204" pitchFamily="34" charset="0"/>
              </a:rPr>
              <a:t>5.1 Demonstrate cardiopulmonary resuscitation (CPR) on an adult manikin </a:t>
            </a:r>
          </a:p>
          <a:p>
            <a:pPr marL="0" indent="0">
              <a:buFont typeface="Arial" panose="020B0604020202020204" pitchFamily="34" charset="0"/>
              <a:buNone/>
            </a:pPr>
            <a:r>
              <a:rPr lang="en-GB" sz="1200" b="0" i="0" u="none" strike="noStrike" baseline="0" dirty="0">
                <a:solidFill>
                  <a:srgbClr val="000000"/>
                </a:solidFill>
                <a:latin typeface="Calibri" panose="020F0502020204030204" pitchFamily="34" charset="0"/>
              </a:rPr>
              <a:t>5.2 Describe the accepted modifications to CPR protocols for different outdoor scenarios, including: </a:t>
            </a:r>
          </a:p>
          <a:p>
            <a:pPr marL="171450" lvl="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a near-drowning incident </a:t>
            </a:r>
          </a:p>
          <a:p>
            <a:pPr marL="171450" lvl="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a child casualty </a:t>
            </a:r>
          </a:p>
          <a:p>
            <a:pPr marL="171450" lvl="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a casualty who is remote from immediate medical help </a:t>
            </a:r>
          </a:p>
          <a:p>
            <a:pPr marL="171450" lvl="0" indent="-171450">
              <a:buFont typeface="Arial" panose="020B0604020202020204" pitchFamily="34" charset="0"/>
              <a:buChar char="•"/>
            </a:pPr>
            <a:r>
              <a:rPr lang="en-GB" sz="1200" b="0" i="0" u="none" strike="noStrike" baseline="0" dirty="0">
                <a:solidFill>
                  <a:srgbClr val="000000"/>
                </a:solidFill>
                <a:latin typeface="Calibri" panose="020F0502020204030204" pitchFamily="34" charset="0"/>
              </a:rPr>
              <a:t>a lightning strike casualty </a:t>
            </a:r>
          </a:p>
          <a:p>
            <a:pPr marL="0" indent="0">
              <a:buFont typeface="Arial" panose="020B0604020202020204" pitchFamily="34" charset="0"/>
              <a:buNone/>
            </a:pPr>
            <a:r>
              <a:rPr lang="en-GB" sz="1200" b="0" i="0" u="none" strike="noStrike" baseline="0" dirty="0">
                <a:solidFill>
                  <a:srgbClr val="000000"/>
                </a:solidFill>
                <a:latin typeface="Calibri" panose="020F0502020204030204" pitchFamily="34" charset="0"/>
              </a:rPr>
              <a:t>5.3 Demonstrate when and how to remove outdoor activity equipment from an unresponsive non-breathing casualty 	</a:t>
            </a:r>
          </a:p>
          <a:p>
            <a:pPr marL="0" indent="0">
              <a:buFont typeface="Arial" panose="020B0604020202020204" pitchFamily="34" charset="0"/>
              <a:buNone/>
            </a:pPr>
            <a:r>
              <a:rPr lang="en-GB" sz="1200" b="0" i="0" u="none" strike="noStrike" baseline="0" dirty="0">
                <a:solidFill>
                  <a:srgbClr val="000000"/>
                </a:solidFill>
                <a:latin typeface="Calibri" panose="020F0502020204030204" pitchFamily="34" charset="0"/>
              </a:rPr>
              <a:t>5.4 Demonstrate how to manage an unresponsive casualty who is vomiting </a:t>
            </a:r>
          </a:p>
          <a:p>
            <a:r>
              <a:rPr lang="en-GB" sz="1200" b="0" i="0" u="none" strike="noStrike" baseline="0" dirty="0">
                <a:solidFill>
                  <a:srgbClr val="000000"/>
                </a:solidFill>
                <a:latin typeface="Calibri" panose="020F0502020204030204" pitchFamily="34" charset="0"/>
              </a:rPr>
              <a:t>	</a:t>
            </a:r>
            <a:endParaRPr lang="en-GB" b="0" dirty="0"/>
          </a:p>
          <a:p>
            <a:r>
              <a:rPr lang="en-GB" sz="1200" b="1" kern="1200" dirty="0">
                <a:solidFill>
                  <a:schemeClr val="tx1"/>
                </a:solidFill>
                <a:effectLst/>
                <a:latin typeface="+mn-lt"/>
                <a:ea typeface="+mn-ea"/>
                <a:cs typeface="+mn-cs"/>
              </a:rPr>
              <a:t>Activities in this module include:</a:t>
            </a:r>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CQ</a:t>
            </a:r>
            <a:r>
              <a:rPr lang="en-GB" sz="1200" kern="1200" dirty="0">
                <a:solidFill>
                  <a:schemeClr val="tx1"/>
                </a:solidFill>
                <a:effectLst/>
                <a:latin typeface="+mn-lt"/>
                <a:ea typeface="+mn-ea"/>
                <a:cs typeface="+mn-cs"/>
              </a:rPr>
              <a:t>: What is cardiopulmonary resuscitation (CRP)?</a:t>
            </a:r>
          </a:p>
          <a:p>
            <a:r>
              <a:rPr lang="en-GB" sz="1200" kern="1200" dirty="0">
                <a:solidFill>
                  <a:schemeClr val="tx1"/>
                </a:solidFill>
                <a:effectLst/>
                <a:latin typeface="+mn-lt"/>
                <a:ea typeface="+mn-ea"/>
                <a:cs typeface="+mn-cs"/>
              </a:rPr>
              <a:t>GE: CPR – chest compressions</a:t>
            </a:r>
          </a:p>
          <a:p>
            <a:r>
              <a:rPr lang="en-US" sz="1200" kern="1200" dirty="0">
                <a:solidFill>
                  <a:schemeClr val="tx1"/>
                </a:solidFill>
                <a:effectLst/>
                <a:latin typeface="+mn-lt"/>
                <a:ea typeface="+mn-ea"/>
                <a:cs typeface="+mn-cs"/>
              </a:rPr>
              <a:t>GE: CPR – practical demonstration	</a:t>
            </a:r>
            <a:endParaRPr lang="en-GB" sz="1200" kern="1200" dirty="0">
              <a:solidFill>
                <a:schemeClr val="tx1"/>
              </a:solidFill>
              <a:effectLst/>
              <a:latin typeface="+mn-lt"/>
              <a:ea typeface="+mn-ea"/>
              <a:cs typeface="+mn-cs"/>
            </a:endParaRPr>
          </a:p>
          <a:p>
            <a:r>
              <a:rPr lang="en-US" sz="1200" kern="1200" dirty="0" err="1">
                <a:solidFill>
                  <a:schemeClr val="tx1"/>
                </a:solidFill>
                <a:effectLst/>
                <a:latin typeface="+mn-lt"/>
                <a:ea typeface="+mn-ea"/>
                <a:cs typeface="+mn-cs"/>
              </a:rPr>
              <a:t>CQ</a:t>
            </a:r>
            <a:r>
              <a:rPr lang="en-US" sz="1200" kern="1200" dirty="0">
                <a:solidFill>
                  <a:schemeClr val="tx1"/>
                </a:solidFill>
                <a:effectLst/>
                <a:latin typeface="+mn-lt"/>
                <a:ea typeface="+mn-ea"/>
                <a:cs typeface="+mn-cs"/>
              </a:rPr>
              <a:t> GE: How would you manage an unresponsive casualty who is vomiting? Practical demonstration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CE: Four multiple-choice questions (MCQs) (formative assessment)</a:t>
            </a:r>
          </a:p>
          <a:p>
            <a:endParaRPr lang="en-GB" dirty="0"/>
          </a:p>
        </p:txBody>
      </p:sp>
      <p:sp>
        <p:nvSpPr>
          <p:cNvPr id="4" name="Slide Number Placeholder 3">
            <a:extLst>
              <a:ext uri="{FF2B5EF4-FFF2-40B4-BE49-F238E27FC236}">
                <a16:creationId xmlns:a16="http://schemas.microsoft.com/office/drawing/2014/main" id="{9D7B224F-C4D0-CA6D-D7A0-241B7E678EC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1BA537-95EE-4F5E-8D82-576E9AAE8BB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18522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8113" y="766763"/>
            <a:ext cx="6823075" cy="3838575"/>
          </a:xfrm>
        </p:spPr>
      </p:sp>
      <p:sp>
        <p:nvSpPr>
          <p:cNvPr id="3" name="Notes Placeholder 2"/>
          <p:cNvSpPr>
            <a:spLocks noGrp="1"/>
          </p:cNvSpPr>
          <p:nvPr>
            <p:ph type="body" idx="1"/>
          </p:nvPr>
        </p:nvSpPr>
        <p:spPr/>
        <p:txBody>
          <a:bodyPr/>
          <a:lstStyle/>
          <a:p>
            <a:r>
              <a:rPr lang="en-GB" b="1"/>
              <a:t>Class question: What is cardiopulmonary resuscitation (CPR)?</a:t>
            </a:r>
          </a:p>
        </p:txBody>
      </p:sp>
      <p:sp>
        <p:nvSpPr>
          <p:cNvPr id="4" name="Slide Number Placeholder 3"/>
          <p:cNvSpPr>
            <a:spLocks noGrp="1"/>
          </p:cNvSpPr>
          <p:nvPr>
            <p:ph type="sldNum" sz="quarter" idx="10"/>
          </p:nvPr>
        </p:nvSpPr>
        <p:spPr/>
        <p:txBody>
          <a:bodyPr/>
          <a:lstStyle/>
          <a:p>
            <a:fld id="{B4BD90A3-E85D-4337-9750-38E25B17CE49}" type="slidenum">
              <a:rPr lang="en-GB" smtClean="0"/>
              <a:t>96</a:t>
            </a:fld>
            <a:endParaRPr lang="en-GB"/>
          </a:p>
        </p:txBody>
      </p:sp>
    </p:spTree>
    <p:extLst>
      <p:ext uri="{BB962C8B-B14F-4D97-AF65-F5344CB8AC3E}">
        <p14:creationId xmlns:p14="http://schemas.microsoft.com/office/powerpoint/2010/main" val="283807633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rPr dirty="0"/>
              <a:t>Start CPR if someone is unresponsive and:</a:t>
            </a:r>
          </a:p>
          <a:p>
            <a:pPr marL="171450" indent="-171450">
              <a:buFont typeface="Arial" panose="020B0604020202020204" pitchFamily="34" charset="0"/>
              <a:buChar char="•"/>
            </a:pPr>
            <a:r>
              <a:rPr lang="en-GB" dirty="0"/>
              <a:t>not</a:t>
            </a:r>
            <a:r>
              <a:rPr dirty="0"/>
              <a:t> breathing at all</a:t>
            </a:r>
            <a:endParaRPr lang="en-GB" dirty="0"/>
          </a:p>
          <a:p>
            <a:pPr marL="171450" indent="-171450">
              <a:buFont typeface="Arial" panose="020B0604020202020204" pitchFamily="34" charset="0"/>
              <a:buChar char="•"/>
            </a:pPr>
            <a:r>
              <a:rPr lang="en-GB" dirty="0"/>
              <a:t>or is making</a:t>
            </a:r>
            <a:r>
              <a:rPr dirty="0"/>
              <a:t> gasping, irregular or snorting sounds (agonal breathing) </a:t>
            </a:r>
            <a:r>
              <a:rPr lang="en-GB" dirty="0"/>
              <a:t>–</a:t>
            </a:r>
            <a:r>
              <a:rPr dirty="0"/>
              <a:t> this is </a:t>
            </a:r>
            <a:r>
              <a:rPr lang="en-GB" b="1" dirty="0"/>
              <a:t>not</a:t>
            </a:r>
            <a:r>
              <a:rPr dirty="0"/>
              <a:t> effective breathing</a:t>
            </a:r>
          </a:p>
        </p:txBody>
      </p:sp>
      <p:sp>
        <p:nvSpPr>
          <p:cNvPr id="4" name="Slide Number Placeholder 3"/>
          <p:cNvSpPr>
            <a:spLocks noGrp="1"/>
          </p:cNvSpPr>
          <p:nvPr>
            <p:ph type="sldNum" sz="quarter" idx="5"/>
          </p:nvPr>
        </p:nvSpPr>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Unresponsiveness means the person is unconscious. Try shouting, gently shaking their shoulders and checking for any response. If they don’t respond, proceed to </a:t>
            </a:r>
            <a:r>
              <a:rPr lang="en-GB"/>
              <a:t>assessing the</a:t>
            </a:r>
            <a:r>
              <a:t> breathing.</a:t>
            </a:r>
          </a:p>
        </p:txBody>
      </p:sp>
      <p:sp>
        <p:nvSpPr>
          <p:cNvPr id="4" name="Slide Number Placeholder 3"/>
          <p:cNvSpPr>
            <a:spLocks noGrp="1"/>
          </p:cNvSpPr>
          <p:nvPr>
            <p:ph type="sldNum" sz="quarter" idx="5"/>
          </p:nvPr>
        </p:nvSpPr>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r>
              <a:t>Agonal breathing often happens shortly after the heart stops. It can look or sound dramatic, but it’s ineffective. Don’t mistake it for normal breathing. If in doubt, treat as not breathing.</a:t>
            </a:r>
          </a:p>
        </p:txBody>
      </p:sp>
      <p:sp>
        <p:nvSpPr>
          <p:cNvPr id="4" name="Slide Number Placeholder 3"/>
          <p:cNvSpPr>
            <a:spLocks noGrp="1"/>
          </p:cNvSpPr>
          <p:nvPr>
            <p:ph type="sldNum" sz="quarter" idx="5"/>
          </p:nvPr>
        </p:nvSpPr>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a:extLst>
              <a:ext uri="{FF2B5EF4-FFF2-40B4-BE49-F238E27FC236}">
                <a16:creationId xmlns:a16="http://schemas.microsoft.com/office/drawing/2014/main" id="{DD786D4B-E14A-459D-9930-6E2C3E0CF2F5}"/>
              </a:ext>
            </a:extLst>
          </p:cNvPr>
          <p:cNvSpPr>
            <a:spLocks noGrp="1" noRot="1" noChangeAspect="1" noTextEdit="1"/>
          </p:cNvSpPr>
          <p:nvPr>
            <p:ph type="sldImg"/>
          </p:nvPr>
        </p:nvSpPr>
        <p:spPr>
          <a:ln/>
        </p:spPr>
      </p:sp>
      <p:sp>
        <p:nvSpPr>
          <p:cNvPr id="339971" name="Notes Placeholder 2">
            <a:extLst>
              <a:ext uri="{FF2B5EF4-FFF2-40B4-BE49-F238E27FC236}">
                <a16:creationId xmlns:a16="http://schemas.microsoft.com/office/drawing/2014/main" id="{85AC8E3B-4089-460D-865D-D3C22B4F6F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Demonstration</a:t>
            </a:r>
          </a:p>
          <a:p>
            <a:r>
              <a:rPr lang="en-GB" altLang="en-US">
                <a:latin typeface="Arial" panose="020B0604020202020204" pitchFamily="34" charset="0"/>
              </a:rPr>
              <a:t>Ensure that all members of the group can see and demonstrate in full, using a manikin, administering chest compressions. Emphasise the importance of hand positioning, depth and rate of compression.</a:t>
            </a:r>
          </a:p>
          <a:p>
            <a:endParaRPr lang="en-GB" altLang="en-US">
              <a:latin typeface="Arial" panose="020B0604020202020204" pitchFamily="34" charset="0"/>
            </a:endParaRPr>
          </a:p>
          <a:p>
            <a:r>
              <a:rPr lang="en-GB" altLang="en-US" b="1">
                <a:latin typeface="Arial" panose="020B0604020202020204" pitchFamily="34" charset="0"/>
              </a:rPr>
              <a:t>Group exercise: CPR – chest compressions</a:t>
            </a:r>
          </a:p>
          <a:p>
            <a:r>
              <a:rPr lang="en-GB" altLang="en-US">
                <a:latin typeface="Arial" panose="020B0604020202020204" pitchFamily="34" charset="0"/>
              </a:rPr>
              <a:t>Once explained, split the class down into groups. Each group should have access to a manikin. Ask the learners to practise chest compressions, ensuring they follow correct technique and receive feedback where needed.</a:t>
            </a:r>
          </a:p>
          <a:p>
            <a:endParaRPr lang="en-GB"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Tutor to highlight the CPR differences between adults, children and infants. </a:t>
            </a:r>
          </a:p>
          <a:p>
            <a:endParaRPr lang="en-GB" dirty="0"/>
          </a:p>
        </p:txBody>
      </p:sp>
      <p:sp>
        <p:nvSpPr>
          <p:cNvPr id="4" name="Slide Number Placeholder 3"/>
          <p:cNvSpPr>
            <a:spLocks noGrp="1"/>
          </p:cNvSpPr>
          <p:nvPr>
            <p:ph type="sldNum" sz="quarter" idx="5"/>
          </p:nvPr>
        </p:nvSpPr>
        <p:spPr/>
        <p:txBody>
          <a:bodyPr/>
          <a:lstStyle/>
          <a:p>
            <a:fld id="{B3D3CEF0-94EB-44EA-9D84-1134773FA61A}" type="slidenum">
              <a:rPr lang="en-GB" smtClean="0"/>
              <a:t>102</a:t>
            </a:fld>
            <a:endParaRPr lang="en-GB"/>
          </a:p>
        </p:txBody>
      </p:sp>
    </p:spTree>
    <p:extLst>
      <p:ext uri="{BB962C8B-B14F-4D97-AF65-F5344CB8AC3E}">
        <p14:creationId xmlns:p14="http://schemas.microsoft.com/office/powerpoint/2010/main" val="124137909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a:extLst>
              <a:ext uri="{FF2B5EF4-FFF2-40B4-BE49-F238E27FC236}">
                <a16:creationId xmlns:a16="http://schemas.microsoft.com/office/drawing/2014/main" id="{74A7186C-1C32-4230-9CE4-EE895F0B91BA}"/>
              </a:ext>
            </a:extLst>
          </p:cNvPr>
          <p:cNvSpPr>
            <a:spLocks noGrp="1" noRot="1" noChangeAspect="1" noTextEdit="1"/>
          </p:cNvSpPr>
          <p:nvPr>
            <p:ph type="sldImg"/>
          </p:nvPr>
        </p:nvSpPr>
        <p:spPr>
          <a:ln/>
        </p:spPr>
      </p:sp>
      <p:sp>
        <p:nvSpPr>
          <p:cNvPr id="338947" name="Notes Placeholder 2">
            <a:extLst>
              <a:ext uri="{FF2B5EF4-FFF2-40B4-BE49-F238E27FC236}">
                <a16:creationId xmlns:a16="http://schemas.microsoft.com/office/drawing/2014/main" id="{53E2CF35-0640-496B-ADAB-63DC63101F6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t>If the casualty is breathing, it is essential to keep the airway open at all times. This can be maintained by regularly checking the airway, even when the casualty is in the recovery position.</a:t>
            </a:r>
            <a:endParaRPr lang="en-GB"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a:extLst>
              <a:ext uri="{FF2B5EF4-FFF2-40B4-BE49-F238E27FC236}">
                <a16:creationId xmlns:a16="http://schemas.microsoft.com/office/drawing/2014/main" id="{8977F84C-D363-4FAC-B333-052A8FB53D23}"/>
              </a:ext>
            </a:extLst>
          </p:cNvPr>
          <p:cNvSpPr>
            <a:spLocks noGrp="1" noRot="1" noChangeAspect="1" noTextEdit="1"/>
          </p:cNvSpPr>
          <p:nvPr>
            <p:ph type="sldImg"/>
          </p:nvPr>
        </p:nvSpPr>
        <p:spPr>
          <a:ln/>
        </p:spPr>
      </p:sp>
      <p:sp>
        <p:nvSpPr>
          <p:cNvPr id="302083" name="Notes Placeholder 2">
            <a:extLst>
              <a:ext uri="{FF2B5EF4-FFF2-40B4-BE49-F238E27FC236}">
                <a16:creationId xmlns:a16="http://schemas.microsoft.com/office/drawing/2014/main" id="{7D85B034-8C06-40CE-A6B7-6BF2155DE9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Explain that using a barrier device, such as a face shield, is important to prevent cross-infection. If the casualty has a serious mouth injury, mouth-to-nose ventilations can be performed. If the casualty has a stoma fitted, ‘mouth-to-stoma’ ventilation should be 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a:extLst>
              <a:ext uri="{FF2B5EF4-FFF2-40B4-BE49-F238E27FC236}">
                <a16:creationId xmlns:a16="http://schemas.microsoft.com/office/drawing/2014/main" id="{731158AA-E698-4231-8EC4-6A91723A729C}"/>
              </a:ext>
            </a:extLst>
          </p:cNvPr>
          <p:cNvSpPr>
            <a:spLocks noGrp="1" noRot="1" noChangeAspect="1" noTextEdit="1"/>
          </p:cNvSpPr>
          <p:nvPr>
            <p:ph type="sldImg"/>
          </p:nvPr>
        </p:nvSpPr>
        <p:spPr>
          <a:ln/>
        </p:spPr>
      </p:sp>
      <p:sp>
        <p:nvSpPr>
          <p:cNvPr id="340995" name="Notes Placeholder 2">
            <a:extLst>
              <a:ext uri="{FF2B5EF4-FFF2-40B4-BE49-F238E27FC236}">
                <a16:creationId xmlns:a16="http://schemas.microsoft.com/office/drawing/2014/main" id="{8ECA4078-3D22-4C51-8CF0-348697197B2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Important note:</a:t>
            </a:r>
            <a:r>
              <a:rPr lang="en-GB" dirty="0"/>
              <a:t> </a:t>
            </a:r>
            <a:r>
              <a:rPr lang="en-GB" b="1" dirty="0"/>
              <a:t>Do not remain off the chest for longer than 10 seconds. Each breath should take 1 second to administer, which totals approximately 5 seconds for 5 breaths. This leaves 5 seconds to return to chest compressions.</a:t>
            </a:r>
            <a:endParaRPr lang="en-GB" altLang="en-US" b="1" dirty="0">
              <a:latin typeface="Arial" panose="020B0604020202020204" pitchFamily="34" charset="0"/>
            </a:endParaRPr>
          </a:p>
          <a:p>
            <a:pPr>
              <a:buFontTx/>
              <a:buNone/>
            </a:pPr>
            <a:endParaRPr lang="en-GB" altLang="en-US" dirty="0">
              <a:latin typeface="Arial" panose="020B0604020202020204" pitchFamily="34" charset="0"/>
            </a:endParaRPr>
          </a:p>
          <a:p>
            <a:endParaRPr lang="en-GB"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27AA6-DD0A-000D-3210-698559212C2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DBB0E802-028C-D493-0E49-B8CA3CC33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F5E005F-ADD6-86E8-1169-E39EAEB4E031}"/>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5" name="Footer Placeholder 4">
            <a:extLst>
              <a:ext uri="{FF2B5EF4-FFF2-40B4-BE49-F238E27FC236}">
                <a16:creationId xmlns:a16="http://schemas.microsoft.com/office/drawing/2014/main" id="{D1BB0F1F-2ECB-D5D7-DD8A-517851A9ED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5DC139-62AC-6B35-BC10-2ECB58DA04B6}"/>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3226683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A6A7-A0FC-9C82-4220-3308063012B6}"/>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C3927E59-4698-6E32-160E-D8CF0B251FD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9015FC6-BF4B-B6BC-5F4C-122E154CD095}"/>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5" name="Footer Placeholder 4">
            <a:extLst>
              <a:ext uri="{FF2B5EF4-FFF2-40B4-BE49-F238E27FC236}">
                <a16:creationId xmlns:a16="http://schemas.microsoft.com/office/drawing/2014/main" id="{2AE95DB0-7F7F-2589-48F9-E4FB70C629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B6E43F-BFCB-D05C-FAB6-9B4753C71CE9}"/>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2551619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750BF7-9F9A-B7AD-9816-57FAB54E2BE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5F6916F-3C2B-9518-09EF-B885E7D0A76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EB2686-25F5-62C9-31F5-8266BC5CC280}"/>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5" name="Footer Placeholder 4">
            <a:extLst>
              <a:ext uri="{FF2B5EF4-FFF2-40B4-BE49-F238E27FC236}">
                <a16:creationId xmlns:a16="http://schemas.microsoft.com/office/drawing/2014/main" id="{4EFD4906-E018-5DF6-E0B9-FB2D208F02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EB77CA-6BC1-63BC-D220-9018B230868E}"/>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2258094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1F5C2-09EB-3FC7-567A-700BD786BC4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41918B7D-8DC2-198C-AA74-59B5EEF23D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37ED5437-4832-5ABD-1498-D3D3886DB02A}"/>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5" name="Footer Placeholder 4">
            <a:extLst>
              <a:ext uri="{FF2B5EF4-FFF2-40B4-BE49-F238E27FC236}">
                <a16:creationId xmlns:a16="http://schemas.microsoft.com/office/drawing/2014/main" id="{50E40E10-0C14-B66A-5B0B-403627076D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08330-EECB-F767-C353-C2EAFD620880}"/>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2677339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FF035-CDF8-FB49-3CDA-E8800788D1A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8257359-085F-410D-26CE-9FFEF2AEFA2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1CE457C-FF0E-EB31-561A-BCCA7DDE73E3}"/>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5" name="Footer Placeholder 4">
            <a:extLst>
              <a:ext uri="{FF2B5EF4-FFF2-40B4-BE49-F238E27FC236}">
                <a16:creationId xmlns:a16="http://schemas.microsoft.com/office/drawing/2014/main" id="{D2C903A2-FB4D-7C4D-DAED-C975F067E5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FE80FA-23BC-8DDC-8F35-0C19D875C38E}"/>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3778778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32178-A5D3-E1FA-1763-11978671A2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5BBE669-6F51-34E5-3677-696C9E1D002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F286EF8-E331-103C-135C-5A75C741427B}"/>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5" name="Footer Placeholder 4">
            <a:extLst>
              <a:ext uri="{FF2B5EF4-FFF2-40B4-BE49-F238E27FC236}">
                <a16:creationId xmlns:a16="http://schemas.microsoft.com/office/drawing/2014/main" id="{1D372E12-7DA3-2052-FDC0-9059F8228B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6D6223-1DDF-29F8-6573-CC1843924F15}"/>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3967887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AB9B-6E72-010C-A08F-7BF933257352}"/>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F5B038A-AEAF-89D2-80A0-7C5E84AB64E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DAF3A5E1-2795-164E-7521-D7359F2D9DE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3140F67-B80C-495A-74E4-9EDEAE861F35}"/>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6" name="Footer Placeholder 5">
            <a:extLst>
              <a:ext uri="{FF2B5EF4-FFF2-40B4-BE49-F238E27FC236}">
                <a16:creationId xmlns:a16="http://schemas.microsoft.com/office/drawing/2014/main" id="{F51F81C6-170B-3FF0-2009-68CA3D1005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C1D68D4-C260-F41E-ACC5-851D8684EF5E}"/>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1917012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D0263-E683-897D-BADC-0EA7547D7E9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15F5AFF2-14BB-6D97-2861-6202754DD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7A09CCD-5138-693F-9221-29431CE06D6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0E775CE5-561C-4296-1334-8F0A4355CA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AA6FA93-C057-F6F8-0E06-37EFCE25698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2ACCCE4-5517-7C6A-D9D0-C62F6D8183C1}"/>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8" name="Footer Placeholder 7">
            <a:extLst>
              <a:ext uri="{FF2B5EF4-FFF2-40B4-BE49-F238E27FC236}">
                <a16:creationId xmlns:a16="http://schemas.microsoft.com/office/drawing/2014/main" id="{2753221B-F0BE-4951-19B4-D246610689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FABA9D-9313-1371-5070-E5626AD9BB20}"/>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8188991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E6554-CFA2-2261-B2CA-014DF5DE143E}"/>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D54120E-8692-5769-E84B-430DC7B375E1}"/>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4" name="Footer Placeholder 3">
            <a:extLst>
              <a:ext uri="{FF2B5EF4-FFF2-40B4-BE49-F238E27FC236}">
                <a16:creationId xmlns:a16="http://schemas.microsoft.com/office/drawing/2014/main" id="{AF3ED3B5-6EC0-0563-19A8-9FB0D54A135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B3DDB8B-D7F9-29BE-4779-4BEBABCD6DBA}"/>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14550263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8AD3D3-D98C-2CA9-0AB8-B3D0DF610C71}"/>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3" name="Footer Placeholder 2">
            <a:extLst>
              <a:ext uri="{FF2B5EF4-FFF2-40B4-BE49-F238E27FC236}">
                <a16:creationId xmlns:a16="http://schemas.microsoft.com/office/drawing/2014/main" id="{34D5C637-E357-90EA-75E8-19B537F5AE9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E4E2AE9-3811-BDA7-E185-9699D32E9FDE}"/>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1744299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7392-8A86-62C2-81AE-3F029E967A3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1C5719C-AA23-25B2-847C-AFD7E4CDC8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F68A6E0-83BA-5D62-9590-BCD1A48CDF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C5A7E3-96CE-09DC-C8E0-BA05666AB6F5}"/>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6" name="Footer Placeholder 5">
            <a:extLst>
              <a:ext uri="{FF2B5EF4-FFF2-40B4-BE49-F238E27FC236}">
                <a16:creationId xmlns:a16="http://schemas.microsoft.com/office/drawing/2014/main" id="{A8033107-09DD-8B72-BD60-70272B1527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4343FB-D470-C5D4-35D9-B8B8330DBB9A}"/>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3484152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BC1B-A35D-0E3B-74C6-85D3650C6A0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060F541-4742-7221-5C68-FA3B0B6E473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4072104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919F1-8F5B-3A66-4B06-5F16969AB0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3C3200CA-67F2-FB25-8683-9F53DF9365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2793DB5-B61F-CBD4-A707-AA96266602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BA45BDD-798A-251C-852F-CB2292C076A8}"/>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6" name="Footer Placeholder 5">
            <a:extLst>
              <a:ext uri="{FF2B5EF4-FFF2-40B4-BE49-F238E27FC236}">
                <a16:creationId xmlns:a16="http://schemas.microsoft.com/office/drawing/2014/main" id="{076DB184-3AC2-F200-D493-479E9F82090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83DA18A-BA63-6F47-FB3C-C0B845AF2ECD}"/>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2217874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3F85D-F0D7-8772-249F-1D4D13623078}"/>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F08680D1-8C8A-B4AE-C746-A4F531B0005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0F0FC7A-792D-C834-99CB-8464063D9B09}"/>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5" name="Footer Placeholder 4">
            <a:extLst>
              <a:ext uri="{FF2B5EF4-FFF2-40B4-BE49-F238E27FC236}">
                <a16:creationId xmlns:a16="http://schemas.microsoft.com/office/drawing/2014/main" id="{46CAEDA9-455D-863C-68FB-278207401E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9B821E-EF3D-ECD8-9F03-CAC30AFD073F}"/>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26538872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F6B663-68BD-0234-FAA2-D63E2875DE9D}"/>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8E336CD-6927-94EA-1424-80894218728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D08FB8-E85F-FEE2-5E28-70ADA08A335A}"/>
              </a:ext>
            </a:extLst>
          </p:cNvPr>
          <p:cNvSpPr>
            <a:spLocks noGrp="1"/>
          </p:cNvSpPr>
          <p:nvPr>
            <p:ph type="dt" sz="half" idx="10"/>
          </p:nvPr>
        </p:nvSpPr>
        <p:spPr/>
        <p:txBody>
          <a:bodyPr/>
          <a:lstStyle/>
          <a:p>
            <a:fld id="{813036BA-5F62-44A0-8D22-F1327B9A6B95}" type="datetimeFigureOut">
              <a:rPr lang="en-GB" smtClean="0"/>
              <a:t>25/09/2025</a:t>
            </a:fld>
            <a:endParaRPr lang="en-GB"/>
          </a:p>
        </p:txBody>
      </p:sp>
      <p:sp>
        <p:nvSpPr>
          <p:cNvPr id="5" name="Footer Placeholder 4">
            <a:extLst>
              <a:ext uri="{FF2B5EF4-FFF2-40B4-BE49-F238E27FC236}">
                <a16:creationId xmlns:a16="http://schemas.microsoft.com/office/drawing/2014/main" id="{F1FF17EB-999B-AF4C-7A29-CA44B18966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99BDF4-157D-0F3D-6654-67ED013222F5}"/>
              </a:ext>
            </a:extLst>
          </p:cNvPr>
          <p:cNvSpPr>
            <a:spLocks noGrp="1"/>
          </p:cNvSpPr>
          <p:nvPr>
            <p:ph type="sldNum" sz="quarter" idx="12"/>
          </p:nvPr>
        </p:nvSpPr>
        <p:spPr/>
        <p:txBody>
          <a:bodyPr/>
          <a:lstStyle/>
          <a:p>
            <a:fld id="{F43E6D21-4D24-4CBB-AE5C-632F49746027}" type="slidenum">
              <a:rPr lang="en-GB" smtClean="0"/>
              <a:t>‹#›</a:t>
            </a:fld>
            <a:endParaRPr lang="en-GB"/>
          </a:p>
        </p:txBody>
      </p:sp>
    </p:spTree>
    <p:extLst>
      <p:ext uri="{BB962C8B-B14F-4D97-AF65-F5344CB8AC3E}">
        <p14:creationId xmlns:p14="http://schemas.microsoft.com/office/powerpoint/2010/main" val="326211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EBC83-C38E-AD23-7AA3-0AE14AB0CDE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B99C1051-CAA9-1769-D151-936E592F9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0610A801-31A6-51CD-9DAC-6564391FF7B4}"/>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5" name="Footer Placeholder 4">
            <a:extLst>
              <a:ext uri="{FF2B5EF4-FFF2-40B4-BE49-F238E27FC236}">
                <a16:creationId xmlns:a16="http://schemas.microsoft.com/office/drawing/2014/main" id="{2B44E9B5-4585-99F9-4B86-A75B635C5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A8CDBA-E69E-CAE8-294B-FBA388E0CEC0}"/>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4950830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71DF6-B83C-AB48-B575-596707FF13A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8D2DA5B-C4F5-62AB-C8CD-D935B527D2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B0C47D4-CDDE-9643-DD50-7FDF81A988AD}"/>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5" name="Footer Placeholder 4">
            <a:extLst>
              <a:ext uri="{FF2B5EF4-FFF2-40B4-BE49-F238E27FC236}">
                <a16:creationId xmlns:a16="http://schemas.microsoft.com/office/drawing/2014/main" id="{13E96C50-7C05-2431-B3C6-0DEA74D15A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D67BD-3F04-1CFA-3C6C-9E6F6F46FA63}"/>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473238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4E252-74FC-7088-0C18-589C8DDD188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240DE729-70BC-B19D-F36D-FB9FE3698E1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6ECBAD3-838B-7656-6B54-69EE63A1C4F5}"/>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5" name="Footer Placeholder 4">
            <a:extLst>
              <a:ext uri="{FF2B5EF4-FFF2-40B4-BE49-F238E27FC236}">
                <a16:creationId xmlns:a16="http://schemas.microsoft.com/office/drawing/2014/main" id="{0886E42C-9486-3283-C66E-C735956F73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77A6D9-B87B-A292-2504-42EE17F4EACE}"/>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4081493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71D25-DC99-C476-4FBA-AD3640C94EC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6337C35-2788-AA5A-EAB4-B52D981D353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5A84EFF-E26D-8806-B69F-3304D64156B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30BA7C73-4186-8009-A5EB-E5F7B0EE4F76}"/>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6" name="Footer Placeholder 5">
            <a:extLst>
              <a:ext uri="{FF2B5EF4-FFF2-40B4-BE49-F238E27FC236}">
                <a16:creationId xmlns:a16="http://schemas.microsoft.com/office/drawing/2014/main" id="{22FB4481-8D34-DFD3-5D72-6E0749E4664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E90A34-78C5-F524-AA74-93934579C93B}"/>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5186301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9C1A-41B2-5757-79D0-2FB21B7ADEC8}"/>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20BB0F2-E48E-8051-6868-7AE9BC371D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FFFE21B-4F8A-D653-8605-682701CD4A3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9FC88EAA-E0ED-2743-308B-8991A3A004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1B8E4EF-420E-9563-0479-ACF3DE98E75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C105EDF-3AD1-D48D-49C8-83DA5B275E59}"/>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8" name="Footer Placeholder 7">
            <a:extLst>
              <a:ext uri="{FF2B5EF4-FFF2-40B4-BE49-F238E27FC236}">
                <a16:creationId xmlns:a16="http://schemas.microsoft.com/office/drawing/2014/main" id="{B74A8825-0F1A-D619-D32A-57EF820B0EB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28112FB-76D1-E277-A796-2A7C265591CD}"/>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2337353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77785-7C0F-3089-8082-828D13A71A6A}"/>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6C7589E9-E5E1-0D9E-9DC7-10EDF64CE71A}"/>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4" name="Footer Placeholder 3">
            <a:extLst>
              <a:ext uri="{FF2B5EF4-FFF2-40B4-BE49-F238E27FC236}">
                <a16:creationId xmlns:a16="http://schemas.microsoft.com/office/drawing/2014/main" id="{7CF671F6-E503-E70C-F63B-5F111171809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85C175F-1F67-9B17-ECBC-B11C4C64240D}"/>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979139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5B5A-FF73-1465-B722-31521B14FA2D}"/>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3" name="Footer Placeholder 2">
            <a:extLst>
              <a:ext uri="{FF2B5EF4-FFF2-40B4-BE49-F238E27FC236}">
                <a16:creationId xmlns:a16="http://schemas.microsoft.com/office/drawing/2014/main" id="{C24D64FC-4B55-DA3B-6158-16D21C58749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AE104E-D0FC-E2B5-D269-64DEE0F83ADB}"/>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3143745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2F7AE-DCCE-AFCC-099E-18B4FB91CD7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F5843BEF-3D78-94C9-1CB1-2B3EE86B508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2EFDA0E-9B71-BF4F-6A8C-11F0AACFD293}"/>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5" name="Footer Placeholder 4">
            <a:extLst>
              <a:ext uri="{FF2B5EF4-FFF2-40B4-BE49-F238E27FC236}">
                <a16:creationId xmlns:a16="http://schemas.microsoft.com/office/drawing/2014/main" id="{1DB98B71-92F9-38B0-2F59-29FA889BE5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DB8F4B4-86B8-398C-5B55-E55171441046}"/>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3352692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DFAF4-98BB-1571-66B2-7B4064151F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FDD8DD6-28B0-A837-1B89-3BD34D8ABC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B2DB5EC-E7C5-23E3-11D0-5696BF087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F9AD60C-7830-3557-24FA-6C5A0EA52B28}"/>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6" name="Footer Placeholder 5">
            <a:extLst>
              <a:ext uri="{FF2B5EF4-FFF2-40B4-BE49-F238E27FC236}">
                <a16:creationId xmlns:a16="http://schemas.microsoft.com/office/drawing/2014/main" id="{841A9DF6-8537-D76D-296B-875291EB38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E5D708A-A7BF-4D08-264F-91C68053D744}"/>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1037887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499C-27D2-C59F-106D-15C7E6EE56E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C59358DA-02A9-0E5C-74AA-F55A56065AC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7609EB-DC5B-9073-73FB-5F248E96B5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3410B0-1BEF-5107-4759-8CFD050587E0}"/>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6" name="Footer Placeholder 5">
            <a:extLst>
              <a:ext uri="{FF2B5EF4-FFF2-40B4-BE49-F238E27FC236}">
                <a16:creationId xmlns:a16="http://schemas.microsoft.com/office/drawing/2014/main" id="{6E975439-A6D2-8A57-D8A0-E513D3D8F0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93822FE-6F5D-BEAB-B097-FAA2E3EBBBA5}"/>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629768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3CA9E-A6D5-E6CC-46B2-D5C272B6E8E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CB12696-9F02-E4A6-C068-9868EDBB434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71B993F-6AE0-91DE-B224-CD0B759C207D}"/>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5" name="Footer Placeholder 4">
            <a:extLst>
              <a:ext uri="{FF2B5EF4-FFF2-40B4-BE49-F238E27FC236}">
                <a16:creationId xmlns:a16="http://schemas.microsoft.com/office/drawing/2014/main" id="{64E70E27-9C3F-F459-A459-0941E83D8A0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20F9E1-BD7A-2248-F68A-931859B6BB48}"/>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3590436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122AD0-3F7F-8A0C-6359-F353590F75DA}"/>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BCFE8845-024C-E5E2-85C0-63E2FEB5F5B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1EF2B7B-52DC-FD8C-3854-299FD44854AF}"/>
              </a:ext>
            </a:extLst>
          </p:cNvPr>
          <p:cNvSpPr>
            <a:spLocks noGrp="1"/>
          </p:cNvSpPr>
          <p:nvPr>
            <p:ph type="dt" sz="half" idx="10"/>
          </p:nvPr>
        </p:nvSpPr>
        <p:spPr/>
        <p:txBody>
          <a:bodyPr/>
          <a:lstStyle/>
          <a:p>
            <a:fld id="{390BA4D6-CE90-4195-871A-F9D1F870EA28}" type="datetimeFigureOut">
              <a:rPr lang="en-GB" smtClean="0"/>
              <a:t>25/09/2025</a:t>
            </a:fld>
            <a:endParaRPr lang="en-GB"/>
          </a:p>
        </p:txBody>
      </p:sp>
      <p:sp>
        <p:nvSpPr>
          <p:cNvPr id="5" name="Footer Placeholder 4">
            <a:extLst>
              <a:ext uri="{FF2B5EF4-FFF2-40B4-BE49-F238E27FC236}">
                <a16:creationId xmlns:a16="http://schemas.microsoft.com/office/drawing/2014/main" id="{73F0DCAB-4A3D-1544-41F4-50B4DCD742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0C078A-BA96-41D8-D0D2-DF9ED3F5B9C7}"/>
              </a:ext>
            </a:extLst>
          </p:cNvPr>
          <p:cNvSpPr>
            <a:spLocks noGrp="1"/>
          </p:cNvSpPr>
          <p:nvPr>
            <p:ph type="sldNum" sz="quarter" idx="12"/>
          </p:nvPr>
        </p:nvSpPr>
        <p:spPr/>
        <p:txBody>
          <a:bodyPr/>
          <a:lstStyle/>
          <a:p>
            <a:fld id="{350CF062-DE60-4FBC-9C83-56E00C9995B7}" type="slidenum">
              <a:rPr lang="en-GB" smtClean="0"/>
              <a:t>‹#›</a:t>
            </a:fld>
            <a:endParaRPr lang="en-GB"/>
          </a:p>
        </p:txBody>
      </p:sp>
    </p:spTree>
    <p:extLst>
      <p:ext uri="{BB962C8B-B14F-4D97-AF65-F5344CB8AC3E}">
        <p14:creationId xmlns:p14="http://schemas.microsoft.com/office/powerpoint/2010/main" val="79973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B95A9-09FD-F0BF-5A43-D87A9C7F9CBD}"/>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FBA5663-A668-8D48-018B-5066A6E6778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45A19C4C-872E-ED7E-1F01-41FA1084B1A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03A12B52-44C6-67D5-4EE0-32DECD7A3E4A}"/>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6" name="Footer Placeholder 5">
            <a:extLst>
              <a:ext uri="{FF2B5EF4-FFF2-40B4-BE49-F238E27FC236}">
                <a16:creationId xmlns:a16="http://schemas.microsoft.com/office/drawing/2014/main" id="{9DE60A04-DBC2-F874-5E0F-1240475D1A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5E656E-C52E-0172-11ED-C5BD08CB6158}"/>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95094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5E21-65A3-8F23-96EA-98E46429C9D4}"/>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A9A5C29F-F980-61E3-0E5B-3DDFA5A56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6E1AF8-806E-1B31-23B8-ABF70F403D9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45B3FC3C-B74D-9213-2BAB-2732F53EEC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0416351-8ED8-3A68-7785-FCE55C018D4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832A29E-F304-06C4-1E68-FE27CDFEA4C8}"/>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8" name="Footer Placeholder 7">
            <a:extLst>
              <a:ext uri="{FF2B5EF4-FFF2-40B4-BE49-F238E27FC236}">
                <a16:creationId xmlns:a16="http://schemas.microsoft.com/office/drawing/2014/main" id="{96BC72AF-8280-48F3-5A31-C65F87BA41A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5D30BB9-4F9B-DE24-822C-E9E25641DA5A}"/>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3456872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06CC9-6E39-B366-BF95-DE16E5EA26A6}"/>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DF7614D0-B132-CF8A-D383-518AACD34D62}"/>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4" name="Footer Placeholder 3">
            <a:extLst>
              <a:ext uri="{FF2B5EF4-FFF2-40B4-BE49-F238E27FC236}">
                <a16:creationId xmlns:a16="http://schemas.microsoft.com/office/drawing/2014/main" id="{86FEB3BF-3648-96A0-7382-B068FCE8341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634885B-7BF1-6860-FCC3-1062C6DFA58B}"/>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3332425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1CA88-8D1E-400E-82AC-43CEB24DFB9F}"/>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3" name="Footer Placeholder 2">
            <a:extLst>
              <a:ext uri="{FF2B5EF4-FFF2-40B4-BE49-F238E27FC236}">
                <a16:creationId xmlns:a16="http://schemas.microsoft.com/office/drawing/2014/main" id="{53DD05A7-2F36-0BAD-B6BC-2CBFF7636F2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C130C8D-A10B-EE79-1ED0-FF397FC503A2}"/>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2923778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5BAB8-85F1-B62D-208B-4A8FE0C976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CE528967-916A-6C88-E272-A73B3782D9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3B8398CE-E982-84C0-4D58-0002A48894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756EBC2-F9FB-9538-DB0B-9F788279FE5B}"/>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6" name="Footer Placeholder 5">
            <a:extLst>
              <a:ext uri="{FF2B5EF4-FFF2-40B4-BE49-F238E27FC236}">
                <a16:creationId xmlns:a16="http://schemas.microsoft.com/office/drawing/2014/main" id="{569F26D8-81B6-9E45-69CC-7295C035B09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9889A3-2790-A5EE-A539-FD40AF5C0292}"/>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704821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A981E-6087-99B1-BA9E-3C79909D487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A017E9-C97C-422B-EA67-BE248CEB7B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5EEB054-0769-22FD-594B-F4F0DAEA83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7B832BA-7B8F-6912-AD63-40DEFB2BC890}"/>
              </a:ext>
            </a:extLst>
          </p:cNvPr>
          <p:cNvSpPr>
            <a:spLocks noGrp="1"/>
          </p:cNvSpPr>
          <p:nvPr>
            <p:ph type="dt" sz="half" idx="10"/>
          </p:nvPr>
        </p:nvSpPr>
        <p:spPr/>
        <p:txBody>
          <a:bodyPr/>
          <a:lstStyle/>
          <a:p>
            <a:fld id="{6921B29F-0F49-457E-AB78-DFFF16525674}" type="datetimeFigureOut">
              <a:rPr lang="en-GB" smtClean="0"/>
              <a:t>25/09/2025</a:t>
            </a:fld>
            <a:endParaRPr lang="en-GB"/>
          </a:p>
        </p:txBody>
      </p:sp>
      <p:sp>
        <p:nvSpPr>
          <p:cNvPr id="6" name="Footer Placeholder 5">
            <a:extLst>
              <a:ext uri="{FF2B5EF4-FFF2-40B4-BE49-F238E27FC236}">
                <a16:creationId xmlns:a16="http://schemas.microsoft.com/office/drawing/2014/main" id="{0BEDB577-604C-9E8C-4165-F311C4A83FB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550861-D92C-BA4D-426E-59AF5DB4EF19}"/>
              </a:ext>
            </a:extLst>
          </p:cNvPr>
          <p:cNvSpPr>
            <a:spLocks noGrp="1"/>
          </p:cNvSpPr>
          <p:nvPr>
            <p:ph type="sldNum" sz="quarter" idx="12"/>
          </p:nvPr>
        </p:nvSpPr>
        <p:spPr/>
        <p:txBody>
          <a:bodyPr/>
          <a:lstStyle/>
          <a:p>
            <a:fld id="{63EABFB8-1B54-411F-AE79-1049EC37AA3B}" type="slidenum">
              <a:rPr lang="en-GB" smtClean="0"/>
              <a:t>‹#›</a:t>
            </a:fld>
            <a:endParaRPr lang="en-GB"/>
          </a:p>
        </p:txBody>
      </p:sp>
    </p:spTree>
    <p:extLst>
      <p:ext uri="{BB962C8B-B14F-4D97-AF65-F5344CB8AC3E}">
        <p14:creationId xmlns:p14="http://schemas.microsoft.com/office/powerpoint/2010/main" val="64242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 Target="../slides/slide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 Target="../slides/slide156.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 Target="../slides/slide164.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3.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sv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7EC7D7-5105-80AD-9862-D30A50076C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27B5E76-6B50-182A-5B44-44886F97B5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2BE5C19-5133-F744-B250-0EA1905414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21B29F-0F49-457E-AB78-DFFF16525674}" type="datetimeFigureOut">
              <a:rPr lang="en-GB" smtClean="0"/>
              <a:t>25/09/2025</a:t>
            </a:fld>
            <a:endParaRPr lang="en-GB"/>
          </a:p>
        </p:txBody>
      </p:sp>
      <p:sp>
        <p:nvSpPr>
          <p:cNvPr id="5" name="Footer Placeholder 4">
            <a:extLst>
              <a:ext uri="{FF2B5EF4-FFF2-40B4-BE49-F238E27FC236}">
                <a16:creationId xmlns:a16="http://schemas.microsoft.com/office/drawing/2014/main" id="{60BA60FC-09D7-97B5-EDC7-4B439B61BE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399DDABD-5D7B-2E59-EAA4-5823B8F90F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EABFB8-1B54-411F-AE79-1049EC37AA3B}" type="slidenum">
              <a:rPr lang="en-GB" smtClean="0"/>
              <a:t>‹#›</a:t>
            </a:fld>
            <a:endParaRPr lang="en-GB"/>
          </a:p>
        </p:txBody>
      </p:sp>
      <p:sp>
        <p:nvSpPr>
          <p:cNvPr id="7" name="Date Placeholder 3">
            <a:extLst>
              <a:ext uri="{FF2B5EF4-FFF2-40B4-BE49-F238E27FC236}">
                <a16:creationId xmlns:a16="http://schemas.microsoft.com/office/drawing/2014/main" id="{AE20DB5A-251F-512D-4305-A4899431DCAD}"/>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21B29F-0F49-457E-AB78-DFFF16525674}" type="datetimeFigureOut">
              <a:rPr lang="en-GB" smtClean="0"/>
              <a:pPr/>
              <a:t>25/09/2025</a:t>
            </a:fld>
            <a:endParaRPr lang="en-GB"/>
          </a:p>
        </p:txBody>
      </p:sp>
      <p:sp>
        <p:nvSpPr>
          <p:cNvPr id="8" name="Slide Number Placeholder 5">
            <a:extLst>
              <a:ext uri="{FF2B5EF4-FFF2-40B4-BE49-F238E27FC236}">
                <a16:creationId xmlns:a16="http://schemas.microsoft.com/office/drawing/2014/main" id="{7C3BAFD4-0D82-FEAD-A8C5-2AA7237A8084}"/>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EABFB8-1B54-411F-AE79-1049EC37AA3B}" type="slidenum">
              <a:rPr lang="en-GB" smtClean="0"/>
              <a:pPr/>
              <a:t>‹#›</a:t>
            </a:fld>
            <a:endParaRPr lang="en-GB"/>
          </a:p>
        </p:txBody>
      </p:sp>
      <p:sp>
        <p:nvSpPr>
          <p:cNvPr id="9" name="Date Placeholder 3">
            <a:extLst>
              <a:ext uri="{FF2B5EF4-FFF2-40B4-BE49-F238E27FC236}">
                <a16:creationId xmlns:a16="http://schemas.microsoft.com/office/drawing/2014/main" id="{30191FA3-5502-5C1D-AE70-D1BD01AB8AE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092D64-4F94-4EA6-A0A0-E53BBEE3E8DA}" type="datetimeFigureOut">
              <a:rPr lang="en-GB" smtClean="0"/>
              <a:pPr/>
              <a:t>25/09/2025</a:t>
            </a:fld>
            <a:endParaRPr lang="en-GB"/>
          </a:p>
        </p:txBody>
      </p:sp>
      <p:sp>
        <p:nvSpPr>
          <p:cNvPr id="10" name="Slide Number Placeholder 5">
            <a:extLst>
              <a:ext uri="{FF2B5EF4-FFF2-40B4-BE49-F238E27FC236}">
                <a16:creationId xmlns:a16="http://schemas.microsoft.com/office/drawing/2014/main" id="{600159D3-8BC3-4CB8-B93B-0D866473B3F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251A0-196C-4917-999B-998E9777814E}" type="slidenum">
              <a:rPr lang="en-GB" smtClean="0"/>
              <a:pPr/>
              <a:t>‹#›</a:t>
            </a:fld>
            <a:endParaRPr lang="en-GB"/>
          </a:p>
        </p:txBody>
      </p:sp>
      <p:sp>
        <p:nvSpPr>
          <p:cNvPr id="11" name="Slide Number Placeholder 5">
            <a:extLst>
              <a:ext uri="{FF2B5EF4-FFF2-40B4-BE49-F238E27FC236}">
                <a16:creationId xmlns:a16="http://schemas.microsoft.com/office/drawing/2014/main" id="{1C6126FD-0A68-8DA6-190C-321CA9A55601}"/>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pPr/>
              <a:t>‹#›</a:t>
            </a:fld>
            <a:endParaRPr lang="en-GB"/>
          </a:p>
        </p:txBody>
      </p:sp>
      <p:sp>
        <p:nvSpPr>
          <p:cNvPr id="12" name="Rectangle 11">
            <a:extLst>
              <a:ext uri="{FF2B5EF4-FFF2-40B4-BE49-F238E27FC236}">
                <a16:creationId xmlns:a16="http://schemas.microsoft.com/office/drawing/2014/main" id="{20860306-D787-6BEF-3146-2FEB006D40A1}"/>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3" name="Group 12">
            <a:extLst>
              <a:ext uri="{FF2B5EF4-FFF2-40B4-BE49-F238E27FC236}">
                <a16:creationId xmlns:a16="http://schemas.microsoft.com/office/drawing/2014/main" id="{48C08772-E53B-BA54-99C5-F17A6D425723}"/>
              </a:ext>
            </a:extLst>
          </p:cNvPr>
          <p:cNvGrpSpPr/>
          <p:nvPr userDrawn="1"/>
        </p:nvGrpSpPr>
        <p:grpSpPr>
          <a:xfrm>
            <a:off x="5658939" y="6358776"/>
            <a:ext cx="259230" cy="259230"/>
            <a:chOff x="5658939" y="6358776"/>
            <a:chExt cx="259230" cy="259230"/>
          </a:xfrm>
        </p:grpSpPr>
        <p:sp>
          <p:nvSpPr>
            <p:cNvPr id="14" name="Rounded Rectangle 38">
              <a:hlinkClick r:id="" action="ppaction://hlinkshowjump?jump=previousslide"/>
              <a:extLst>
                <a:ext uri="{FF2B5EF4-FFF2-40B4-BE49-F238E27FC236}">
                  <a16:creationId xmlns:a16="http://schemas.microsoft.com/office/drawing/2014/main" id="{FCA2C1E6-EE69-3F18-F452-77CD69F4C619}"/>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raphic 18" descr="End with solid fill">
              <a:hlinkClick r:id="" action="ppaction://hlinkshowjump?jump=previousslide"/>
              <a:extLst>
                <a:ext uri="{FF2B5EF4-FFF2-40B4-BE49-F238E27FC236}">
                  <a16:creationId xmlns:a16="http://schemas.microsoft.com/office/drawing/2014/main" id="{808943E5-7EB9-6860-4D50-8B49E521B46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sp>
        <p:nvSpPr>
          <p:cNvPr id="16" name="Rounded Rectangle 40">
            <a:hlinkClick r:id="rId13" action="ppaction://hlinksldjump"/>
            <a:extLst>
              <a:ext uri="{FF2B5EF4-FFF2-40B4-BE49-F238E27FC236}">
                <a16:creationId xmlns:a16="http://schemas.microsoft.com/office/drawing/2014/main" id="{5140FE27-96E7-16A4-0D4C-37166C94562D}"/>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4B883428-16BD-6161-A337-1E4D9FCD6BAA}"/>
              </a:ext>
            </a:extLst>
          </p:cNvPr>
          <p:cNvGrpSpPr/>
          <p:nvPr userDrawn="1"/>
        </p:nvGrpSpPr>
        <p:grpSpPr>
          <a:xfrm>
            <a:off x="6266606" y="6359672"/>
            <a:ext cx="259230" cy="259230"/>
            <a:chOff x="6266606" y="6359672"/>
            <a:chExt cx="259230" cy="259230"/>
          </a:xfrm>
        </p:grpSpPr>
        <p:sp>
          <p:nvSpPr>
            <p:cNvPr id="18" name="Rounded Rectangle 34">
              <a:hlinkClick r:id="" action="ppaction://hlinkshowjump?jump=nextslide"/>
              <a:extLst>
                <a:ext uri="{FF2B5EF4-FFF2-40B4-BE49-F238E27FC236}">
                  <a16:creationId xmlns:a16="http://schemas.microsoft.com/office/drawing/2014/main" id="{9BE0EEB5-0B62-F8C5-918C-330BFC93C678}"/>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raphic 18" descr="End with solid fill">
              <a:hlinkClick r:id="" action="ppaction://hlinkshowjump?jump=nextslide"/>
              <a:extLst>
                <a:ext uri="{FF2B5EF4-FFF2-40B4-BE49-F238E27FC236}">
                  <a16:creationId xmlns:a16="http://schemas.microsoft.com/office/drawing/2014/main" id="{BACDBAA1-5002-1BF7-3080-F373F1BED457}"/>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grpSp>
      <p:pic>
        <p:nvPicPr>
          <p:cNvPr id="20" name="Graphic 19" descr="Home with solid fill">
            <a:hlinkClick r:id="" action="ppaction://noaction"/>
            <a:extLst>
              <a:ext uri="{FF2B5EF4-FFF2-40B4-BE49-F238E27FC236}">
                <a16:creationId xmlns:a16="http://schemas.microsoft.com/office/drawing/2014/main" id="{7D8C8A51-DF73-4A06-3F94-C942B5EF63D6}"/>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978666" y="6360596"/>
            <a:ext cx="239965" cy="239966"/>
          </a:xfrm>
          <a:prstGeom prst="rect">
            <a:avLst/>
          </a:prstGeom>
        </p:spPr>
      </p:pic>
      <p:sp>
        <p:nvSpPr>
          <p:cNvPr id="21" name="Slide Number Placeholder 5">
            <a:extLst>
              <a:ext uri="{FF2B5EF4-FFF2-40B4-BE49-F238E27FC236}">
                <a16:creationId xmlns:a16="http://schemas.microsoft.com/office/drawing/2014/main" id="{A72E35FD-432A-33BB-8F1A-35270887139E}"/>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D86E2AF-1DF0-3770-36D2-84DA72891C8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23235691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E0DC5C-DE15-6F48-E7EB-C4A7A0DF1C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DEE7BBA-A8F8-CFD6-BD6E-F767B4D4A2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46891FC-D271-2476-010F-2574A3C515E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813036BA-5F62-44A0-8D22-F1327B9A6B95}" type="datetimeFigureOut">
              <a:rPr lang="en-GB" smtClean="0"/>
              <a:pPr/>
              <a:t>25/09/2025</a:t>
            </a:fld>
            <a:endParaRPr lang="en-GB"/>
          </a:p>
        </p:txBody>
      </p:sp>
      <p:sp>
        <p:nvSpPr>
          <p:cNvPr id="5" name="Footer Placeholder 4">
            <a:extLst>
              <a:ext uri="{FF2B5EF4-FFF2-40B4-BE49-F238E27FC236}">
                <a16:creationId xmlns:a16="http://schemas.microsoft.com/office/drawing/2014/main" id="{59A37AC6-9FCC-6A1A-E87D-E9FBD58F7B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A23649F4-1F75-413D-3BC2-52BF477A6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F43E6D21-4D24-4CBB-AE5C-632F49746027}" type="slidenum">
              <a:rPr lang="en-GB" smtClean="0"/>
              <a:pPr/>
              <a:t>‹#›</a:t>
            </a:fld>
            <a:endParaRPr lang="en-GB"/>
          </a:p>
        </p:txBody>
      </p:sp>
      <p:sp>
        <p:nvSpPr>
          <p:cNvPr id="7" name="Date Placeholder 3">
            <a:extLst>
              <a:ext uri="{FF2B5EF4-FFF2-40B4-BE49-F238E27FC236}">
                <a16:creationId xmlns:a16="http://schemas.microsoft.com/office/drawing/2014/main" id="{5384084D-74AC-ED9B-CAD2-29307DC07970}"/>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90BA4D6-CE90-4195-871A-F9D1F870EA28}"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8" name="Slide Number Placeholder 5">
            <a:extLst>
              <a:ext uri="{FF2B5EF4-FFF2-40B4-BE49-F238E27FC236}">
                <a16:creationId xmlns:a16="http://schemas.microsoft.com/office/drawing/2014/main" id="{D14F3BD8-7E0B-3CD7-CA01-E27CCBF52585}"/>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50CF062-DE60-4FBC-9C83-56E00C9995B7}" type="slidenum">
              <a:rPr lang="en-GB" smtClean="0">
                <a:latin typeface="Arial" panose="020B0604020202020204" pitchFamily="34" charset="0"/>
              </a:rPr>
              <a:pPr/>
              <a:t>‹#›</a:t>
            </a:fld>
            <a:endParaRPr lang="en-GB">
              <a:latin typeface="Arial" panose="020B0604020202020204" pitchFamily="34" charset="0"/>
            </a:endParaRPr>
          </a:p>
        </p:txBody>
      </p:sp>
      <p:sp>
        <p:nvSpPr>
          <p:cNvPr id="9" name="Date Placeholder 3">
            <a:extLst>
              <a:ext uri="{FF2B5EF4-FFF2-40B4-BE49-F238E27FC236}">
                <a16:creationId xmlns:a16="http://schemas.microsoft.com/office/drawing/2014/main" id="{2D40ED79-EC9B-C081-81CB-EDC637377E9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21B29F-0F49-457E-AB78-DFFF16525674}"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10" name="Slide Number Placeholder 5">
            <a:extLst>
              <a:ext uri="{FF2B5EF4-FFF2-40B4-BE49-F238E27FC236}">
                <a16:creationId xmlns:a16="http://schemas.microsoft.com/office/drawing/2014/main" id="{45D60ABF-D7C0-DF64-5528-E6EDBB74856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EABFB8-1B54-411F-AE79-1049EC37AA3B}" type="slidenum">
              <a:rPr lang="en-GB" smtClean="0">
                <a:latin typeface="Arial" panose="020B0604020202020204" pitchFamily="34" charset="0"/>
              </a:rPr>
              <a:pPr/>
              <a:t>‹#›</a:t>
            </a:fld>
            <a:endParaRPr lang="en-GB">
              <a:latin typeface="Arial" panose="020B0604020202020204" pitchFamily="34" charset="0"/>
            </a:endParaRPr>
          </a:p>
        </p:txBody>
      </p:sp>
      <p:sp>
        <p:nvSpPr>
          <p:cNvPr id="11" name="Date Placeholder 3">
            <a:extLst>
              <a:ext uri="{FF2B5EF4-FFF2-40B4-BE49-F238E27FC236}">
                <a16:creationId xmlns:a16="http://schemas.microsoft.com/office/drawing/2014/main" id="{D4137541-5634-7BBC-B900-70F6A4935A35}"/>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21B29F-0F49-457E-AB78-DFFF16525674}"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12" name="Slide Number Placeholder 5">
            <a:extLst>
              <a:ext uri="{FF2B5EF4-FFF2-40B4-BE49-F238E27FC236}">
                <a16:creationId xmlns:a16="http://schemas.microsoft.com/office/drawing/2014/main" id="{845009F9-6290-9E0B-72C9-38FFA33D8F0B}"/>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EABFB8-1B54-411F-AE79-1049EC37AA3B}" type="slidenum">
              <a:rPr lang="en-GB" smtClean="0">
                <a:latin typeface="Arial" panose="020B0604020202020204" pitchFamily="34" charset="0"/>
              </a:rPr>
              <a:pPr/>
              <a:t>‹#›</a:t>
            </a:fld>
            <a:endParaRPr lang="en-GB">
              <a:latin typeface="Arial" panose="020B0604020202020204" pitchFamily="34" charset="0"/>
            </a:endParaRPr>
          </a:p>
        </p:txBody>
      </p:sp>
      <p:sp>
        <p:nvSpPr>
          <p:cNvPr id="13" name="Date Placeholder 3">
            <a:extLst>
              <a:ext uri="{FF2B5EF4-FFF2-40B4-BE49-F238E27FC236}">
                <a16:creationId xmlns:a16="http://schemas.microsoft.com/office/drawing/2014/main" id="{D141159C-9943-E0A0-93D6-07022A0357EB}"/>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092D64-4F94-4EA6-A0A0-E53BBEE3E8DA}"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14" name="Slide Number Placeholder 5">
            <a:extLst>
              <a:ext uri="{FF2B5EF4-FFF2-40B4-BE49-F238E27FC236}">
                <a16:creationId xmlns:a16="http://schemas.microsoft.com/office/drawing/2014/main" id="{F4CB588D-5331-2A96-E1BF-B40F3CB26349}"/>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251A0-196C-4917-999B-998E9777814E}" type="slidenum">
              <a:rPr lang="en-GB" smtClean="0">
                <a:latin typeface="Arial" panose="020B0604020202020204" pitchFamily="34" charset="0"/>
              </a:rPr>
              <a:pPr/>
              <a:t>‹#›</a:t>
            </a:fld>
            <a:endParaRPr lang="en-GB">
              <a:latin typeface="Arial" panose="020B0604020202020204" pitchFamily="34" charset="0"/>
            </a:endParaRPr>
          </a:p>
        </p:txBody>
      </p:sp>
      <p:sp>
        <p:nvSpPr>
          <p:cNvPr id="15" name="Slide Number Placeholder 5">
            <a:extLst>
              <a:ext uri="{FF2B5EF4-FFF2-40B4-BE49-F238E27FC236}">
                <a16:creationId xmlns:a16="http://schemas.microsoft.com/office/drawing/2014/main" id="{A3AD4061-0223-907B-0151-6F60A1E4FA1A}"/>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latin typeface="Arial" panose="020B0604020202020204" pitchFamily="34" charset="0"/>
              </a:rPr>
              <a:pPr/>
              <a:t>‹#›</a:t>
            </a:fld>
            <a:endParaRPr lang="en-GB">
              <a:latin typeface="Arial" panose="020B0604020202020204" pitchFamily="34" charset="0"/>
            </a:endParaRPr>
          </a:p>
        </p:txBody>
      </p:sp>
      <p:sp>
        <p:nvSpPr>
          <p:cNvPr id="16" name="Rectangle 15">
            <a:extLst>
              <a:ext uri="{FF2B5EF4-FFF2-40B4-BE49-F238E27FC236}">
                <a16:creationId xmlns:a16="http://schemas.microsoft.com/office/drawing/2014/main" id="{74A6BB4D-0B51-D8DF-D9C6-40E70CE785C5}"/>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grpSp>
        <p:nvGrpSpPr>
          <p:cNvPr id="17" name="Group 16">
            <a:extLst>
              <a:ext uri="{FF2B5EF4-FFF2-40B4-BE49-F238E27FC236}">
                <a16:creationId xmlns:a16="http://schemas.microsoft.com/office/drawing/2014/main" id="{75EE98CB-92E7-AFAC-10F1-7C862C9CF6A8}"/>
              </a:ext>
            </a:extLst>
          </p:cNvPr>
          <p:cNvGrpSpPr/>
          <p:nvPr userDrawn="1"/>
        </p:nvGrpSpPr>
        <p:grpSpPr>
          <a:xfrm>
            <a:off x="5658939" y="6358776"/>
            <a:ext cx="259230" cy="259230"/>
            <a:chOff x="5658939" y="6358776"/>
            <a:chExt cx="259230" cy="259230"/>
          </a:xfrm>
        </p:grpSpPr>
        <p:sp>
          <p:nvSpPr>
            <p:cNvPr id="18" name="Rounded Rectangle 38">
              <a:hlinkClick r:id="" action="ppaction://hlinkshowjump?jump=previousslide"/>
              <a:extLst>
                <a:ext uri="{FF2B5EF4-FFF2-40B4-BE49-F238E27FC236}">
                  <a16:creationId xmlns:a16="http://schemas.microsoft.com/office/drawing/2014/main" id="{EB80F864-B2FD-66ED-4C87-CFDC57A20DC1}"/>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9" name="Graphic 18" descr="End with solid fill">
              <a:hlinkClick r:id="" action="ppaction://hlinkshowjump?jump=previousslide"/>
              <a:extLst>
                <a:ext uri="{FF2B5EF4-FFF2-40B4-BE49-F238E27FC236}">
                  <a16:creationId xmlns:a16="http://schemas.microsoft.com/office/drawing/2014/main" id="{3822991A-95B8-396F-1331-99927BC267EB}"/>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latin typeface="Arial" panose="020B0604020202020204" pitchFamily="34" charset="0"/>
              </a:endParaRPr>
            </a:p>
          </p:txBody>
        </p:sp>
      </p:grpSp>
      <p:sp>
        <p:nvSpPr>
          <p:cNvPr id="20" name="Rounded Rectangle 40">
            <a:hlinkClick r:id="rId13" action="ppaction://hlinksldjump"/>
            <a:extLst>
              <a:ext uri="{FF2B5EF4-FFF2-40B4-BE49-F238E27FC236}">
                <a16:creationId xmlns:a16="http://schemas.microsoft.com/office/drawing/2014/main" id="{6FABA940-9093-A39B-0420-B4C5E48F9F80}"/>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21" name="Group 20">
            <a:extLst>
              <a:ext uri="{FF2B5EF4-FFF2-40B4-BE49-F238E27FC236}">
                <a16:creationId xmlns:a16="http://schemas.microsoft.com/office/drawing/2014/main" id="{3F42A763-6399-B026-14A2-0B741C8BE494}"/>
              </a:ext>
            </a:extLst>
          </p:cNvPr>
          <p:cNvGrpSpPr/>
          <p:nvPr userDrawn="1"/>
        </p:nvGrpSpPr>
        <p:grpSpPr>
          <a:xfrm>
            <a:off x="6266606" y="6359672"/>
            <a:ext cx="259230" cy="259230"/>
            <a:chOff x="6266606" y="6359672"/>
            <a:chExt cx="259230" cy="259230"/>
          </a:xfrm>
        </p:grpSpPr>
        <p:sp>
          <p:nvSpPr>
            <p:cNvPr id="22" name="Rounded Rectangle 34">
              <a:hlinkClick r:id="" action="ppaction://hlinkshowjump?jump=nextslide"/>
              <a:extLst>
                <a:ext uri="{FF2B5EF4-FFF2-40B4-BE49-F238E27FC236}">
                  <a16:creationId xmlns:a16="http://schemas.microsoft.com/office/drawing/2014/main" id="{D3E8D38A-BBF7-9316-AD92-0C631D6FAD78}"/>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3" name="Graphic 18" descr="End with solid fill">
              <a:hlinkClick r:id="" action="ppaction://hlinkshowjump?jump=nextslide"/>
              <a:extLst>
                <a:ext uri="{FF2B5EF4-FFF2-40B4-BE49-F238E27FC236}">
                  <a16:creationId xmlns:a16="http://schemas.microsoft.com/office/drawing/2014/main" id="{DC694C8A-7EEB-1F31-C65F-16AB37A24BCA}"/>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latin typeface="Arial" panose="020B0604020202020204" pitchFamily="34" charset="0"/>
              </a:endParaRPr>
            </a:p>
          </p:txBody>
        </p:sp>
      </p:grpSp>
      <p:pic>
        <p:nvPicPr>
          <p:cNvPr id="24" name="Graphic 23" descr="Home with solid fill">
            <a:hlinkClick r:id="rId13" action="ppaction://hlinksldjump"/>
            <a:extLst>
              <a:ext uri="{FF2B5EF4-FFF2-40B4-BE49-F238E27FC236}">
                <a16:creationId xmlns:a16="http://schemas.microsoft.com/office/drawing/2014/main" id="{2F7CB87C-E949-0908-386D-BDDEB710410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978666" y="6360596"/>
            <a:ext cx="239965" cy="239966"/>
          </a:xfrm>
          <a:prstGeom prst="rect">
            <a:avLst/>
          </a:prstGeom>
        </p:spPr>
      </p:pic>
      <p:sp>
        <p:nvSpPr>
          <p:cNvPr id="25" name="Slide Number Placeholder 5">
            <a:extLst>
              <a:ext uri="{FF2B5EF4-FFF2-40B4-BE49-F238E27FC236}">
                <a16:creationId xmlns:a16="http://schemas.microsoft.com/office/drawing/2014/main" id="{C4F80869-22F8-2A71-4E34-7F05FA6C7430}"/>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9C49E128-EA6E-432F-A2B5-9357F2C04069}"/>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794057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4A0E24-C479-42BB-F06A-02A8EEF5CC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DFB745-1FEF-BCC1-25B3-72DDE8CE0F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64CFE70-EB9D-B950-0A42-589F9C71C3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390BA4D6-CE90-4195-871A-F9D1F870EA28}" type="datetimeFigureOut">
              <a:rPr lang="en-GB" smtClean="0"/>
              <a:pPr/>
              <a:t>25/09/2025</a:t>
            </a:fld>
            <a:endParaRPr lang="en-GB"/>
          </a:p>
        </p:txBody>
      </p:sp>
      <p:sp>
        <p:nvSpPr>
          <p:cNvPr id="5" name="Footer Placeholder 4">
            <a:extLst>
              <a:ext uri="{FF2B5EF4-FFF2-40B4-BE49-F238E27FC236}">
                <a16:creationId xmlns:a16="http://schemas.microsoft.com/office/drawing/2014/main" id="{42804A00-B477-C928-7BE7-96FF899CB4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A9FD7248-CC5C-FE29-6D41-D942029778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350CF062-DE60-4FBC-9C83-56E00C9995B7}" type="slidenum">
              <a:rPr lang="en-GB" smtClean="0"/>
              <a:pPr/>
              <a:t>‹#›</a:t>
            </a:fld>
            <a:endParaRPr lang="en-GB"/>
          </a:p>
        </p:txBody>
      </p:sp>
      <p:sp>
        <p:nvSpPr>
          <p:cNvPr id="7" name="Date Placeholder 3">
            <a:extLst>
              <a:ext uri="{FF2B5EF4-FFF2-40B4-BE49-F238E27FC236}">
                <a16:creationId xmlns:a16="http://schemas.microsoft.com/office/drawing/2014/main" id="{7761AF4E-FAB1-E43B-7742-6777EAEBF335}"/>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21B29F-0F49-457E-AB78-DFFF16525674}"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8" name="Slide Number Placeholder 5">
            <a:extLst>
              <a:ext uri="{FF2B5EF4-FFF2-40B4-BE49-F238E27FC236}">
                <a16:creationId xmlns:a16="http://schemas.microsoft.com/office/drawing/2014/main" id="{44CA63AB-9AB3-F986-4FE8-BEA0C24E2FD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EABFB8-1B54-411F-AE79-1049EC37AA3B}" type="slidenum">
              <a:rPr lang="en-GB" smtClean="0">
                <a:latin typeface="Arial" panose="020B0604020202020204" pitchFamily="34" charset="0"/>
              </a:rPr>
              <a:pPr/>
              <a:t>‹#›</a:t>
            </a:fld>
            <a:endParaRPr lang="en-GB">
              <a:latin typeface="Arial" panose="020B0604020202020204" pitchFamily="34" charset="0"/>
            </a:endParaRPr>
          </a:p>
        </p:txBody>
      </p:sp>
      <p:sp>
        <p:nvSpPr>
          <p:cNvPr id="9" name="Date Placeholder 3">
            <a:extLst>
              <a:ext uri="{FF2B5EF4-FFF2-40B4-BE49-F238E27FC236}">
                <a16:creationId xmlns:a16="http://schemas.microsoft.com/office/drawing/2014/main" id="{CD59CA3D-A06D-0F55-DCF1-908B165454C8}"/>
              </a:ext>
            </a:extLst>
          </p:cNvPr>
          <p:cNvSpPr txBox="1">
            <a:spLocks/>
          </p:cNvSpPr>
          <p:nvPr userDrawn="1"/>
        </p:nvSpPr>
        <p:spPr>
          <a:xfrm>
            <a:off x="8382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21B29F-0F49-457E-AB78-DFFF16525674}"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10" name="Slide Number Placeholder 5">
            <a:extLst>
              <a:ext uri="{FF2B5EF4-FFF2-40B4-BE49-F238E27FC236}">
                <a16:creationId xmlns:a16="http://schemas.microsoft.com/office/drawing/2014/main" id="{BFC367DF-3C44-87D7-2B50-855CA80FCE50}"/>
              </a:ext>
            </a:extLst>
          </p:cNvPr>
          <p:cNvSpPr txBox="1">
            <a:spLocks/>
          </p:cNvSpPr>
          <p:nvPr userDrawn="1"/>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3EABFB8-1B54-411F-AE79-1049EC37AA3B}" type="slidenum">
              <a:rPr lang="en-GB" smtClean="0">
                <a:latin typeface="Arial" panose="020B0604020202020204" pitchFamily="34" charset="0"/>
              </a:rPr>
              <a:pPr/>
              <a:t>‹#›</a:t>
            </a:fld>
            <a:endParaRPr lang="en-GB">
              <a:latin typeface="Arial" panose="020B0604020202020204" pitchFamily="34" charset="0"/>
            </a:endParaRPr>
          </a:p>
        </p:txBody>
      </p:sp>
      <p:sp>
        <p:nvSpPr>
          <p:cNvPr id="11" name="Date Placeholder 3">
            <a:extLst>
              <a:ext uri="{FF2B5EF4-FFF2-40B4-BE49-F238E27FC236}">
                <a16:creationId xmlns:a16="http://schemas.microsoft.com/office/drawing/2014/main" id="{43D8D708-7E66-76DE-203E-FB4C47484668}"/>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8092D64-4F94-4EA6-A0A0-E53BBEE3E8DA}" type="datetimeFigureOut">
              <a:rPr lang="en-GB" smtClean="0">
                <a:latin typeface="Arial" panose="020B0604020202020204" pitchFamily="34" charset="0"/>
              </a:rPr>
              <a:pPr/>
              <a:t>25/09/2025</a:t>
            </a:fld>
            <a:endParaRPr lang="en-GB">
              <a:latin typeface="Arial" panose="020B0604020202020204" pitchFamily="34" charset="0"/>
            </a:endParaRPr>
          </a:p>
        </p:txBody>
      </p:sp>
      <p:sp>
        <p:nvSpPr>
          <p:cNvPr id="12" name="Slide Number Placeholder 5">
            <a:extLst>
              <a:ext uri="{FF2B5EF4-FFF2-40B4-BE49-F238E27FC236}">
                <a16:creationId xmlns:a16="http://schemas.microsoft.com/office/drawing/2014/main" id="{BD7CBBAB-434B-6A34-F680-AF62AFE3E5F6}"/>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4251A0-196C-4917-999B-998E9777814E}" type="slidenum">
              <a:rPr lang="en-GB" smtClean="0">
                <a:latin typeface="Arial" panose="020B0604020202020204" pitchFamily="34" charset="0"/>
              </a:rPr>
              <a:pPr/>
              <a:t>‹#›</a:t>
            </a:fld>
            <a:endParaRPr lang="en-GB">
              <a:latin typeface="Arial" panose="020B0604020202020204" pitchFamily="34" charset="0"/>
            </a:endParaRPr>
          </a:p>
        </p:txBody>
      </p:sp>
      <p:sp>
        <p:nvSpPr>
          <p:cNvPr id="13" name="Slide Number Placeholder 5">
            <a:extLst>
              <a:ext uri="{FF2B5EF4-FFF2-40B4-BE49-F238E27FC236}">
                <a16:creationId xmlns:a16="http://schemas.microsoft.com/office/drawing/2014/main" id="{4A56BC7F-1B62-2F17-2B99-58063854CD3B}"/>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mtClean="0">
                <a:latin typeface="Arial" panose="020B0604020202020204" pitchFamily="34" charset="0"/>
              </a:rPr>
              <a:pPr/>
              <a:t>‹#›</a:t>
            </a:fld>
            <a:endParaRPr lang="en-GB">
              <a:latin typeface="Arial" panose="020B0604020202020204" pitchFamily="34" charset="0"/>
            </a:endParaRPr>
          </a:p>
        </p:txBody>
      </p:sp>
      <p:sp>
        <p:nvSpPr>
          <p:cNvPr id="14" name="Rectangle 13">
            <a:extLst>
              <a:ext uri="{FF2B5EF4-FFF2-40B4-BE49-F238E27FC236}">
                <a16:creationId xmlns:a16="http://schemas.microsoft.com/office/drawing/2014/main" id="{1B8F34D9-A3EE-6690-6974-2699CF7A7360}"/>
              </a:ext>
            </a:extLst>
          </p:cNvPr>
          <p:cNvSpPr/>
          <p:nvPr userDrawn="1"/>
        </p:nvSpPr>
        <p:spPr>
          <a:xfrm>
            <a:off x="-177579" y="6145214"/>
            <a:ext cx="12547158" cy="93118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Arial" panose="020B0604020202020204" pitchFamily="34" charset="0"/>
            </a:endParaRPr>
          </a:p>
        </p:txBody>
      </p:sp>
      <p:grpSp>
        <p:nvGrpSpPr>
          <p:cNvPr id="15" name="Group 14">
            <a:extLst>
              <a:ext uri="{FF2B5EF4-FFF2-40B4-BE49-F238E27FC236}">
                <a16:creationId xmlns:a16="http://schemas.microsoft.com/office/drawing/2014/main" id="{C5F96432-B62F-FC07-8211-C7CF9321743C}"/>
              </a:ext>
            </a:extLst>
          </p:cNvPr>
          <p:cNvGrpSpPr/>
          <p:nvPr userDrawn="1"/>
        </p:nvGrpSpPr>
        <p:grpSpPr>
          <a:xfrm>
            <a:off x="5658939" y="6358776"/>
            <a:ext cx="259230" cy="259230"/>
            <a:chOff x="5658939" y="6358776"/>
            <a:chExt cx="259230" cy="259230"/>
          </a:xfrm>
        </p:grpSpPr>
        <p:sp>
          <p:nvSpPr>
            <p:cNvPr id="16" name="Rounded Rectangle 38">
              <a:hlinkClick r:id="" action="ppaction://hlinkshowjump?jump=previousslide"/>
              <a:extLst>
                <a:ext uri="{FF2B5EF4-FFF2-40B4-BE49-F238E27FC236}">
                  <a16:creationId xmlns:a16="http://schemas.microsoft.com/office/drawing/2014/main" id="{7406EAC0-722E-73E0-08B9-BA5653C6AF34}"/>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17" name="Graphic 18" descr="End with solid fill">
              <a:hlinkClick r:id="" action="ppaction://hlinkshowjump?jump=previousslide"/>
              <a:extLst>
                <a:ext uri="{FF2B5EF4-FFF2-40B4-BE49-F238E27FC236}">
                  <a16:creationId xmlns:a16="http://schemas.microsoft.com/office/drawing/2014/main" id="{05B35F03-AA65-BD19-ED44-8EAFCC98AB5E}"/>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latin typeface="Arial" panose="020B0604020202020204" pitchFamily="34" charset="0"/>
              </a:endParaRPr>
            </a:p>
          </p:txBody>
        </p:sp>
      </p:grpSp>
      <p:sp>
        <p:nvSpPr>
          <p:cNvPr id="18" name="Rounded Rectangle 40">
            <a:hlinkClick r:id="rId13" action="ppaction://hlinksldjump"/>
            <a:extLst>
              <a:ext uri="{FF2B5EF4-FFF2-40B4-BE49-F238E27FC236}">
                <a16:creationId xmlns:a16="http://schemas.microsoft.com/office/drawing/2014/main" id="{4328FAB8-EC4C-50B2-AE44-0894A91A4A3B}"/>
              </a:ext>
            </a:extLst>
          </p:cNvPr>
          <p:cNvSpPr/>
          <p:nvPr userDrawn="1"/>
        </p:nvSpPr>
        <p:spPr>
          <a:xfrm>
            <a:off x="5961134"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grpSp>
        <p:nvGrpSpPr>
          <p:cNvPr id="19" name="Group 18">
            <a:extLst>
              <a:ext uri="{FF2B5EF4-FFF2-40B4-BE49-F238E27FC236}">
                <a16:creationId xmlns:a16="http://schemas.microsoft.com/office/drawing/2014/main" id="{0565C49B-C97A-28D8-962E-1A20289B0093}"/>
              </a:ext>
            </a:extLst>
          </p:cNvPr>
          <p:cNvGrpSpPr/>
          <p:nvPr userDrawn="1"/>
        </p:nvGrpSpPr>
        <p:grpSpPr>
          <a:xfrm>
            <a:off x="6266606" y="6359672"/>
            <a:ext cx="259230" cy="259230"/>
            <a:chOff x="6266606" y="6359672"/>
            <a:chExt cx="259230" cy="259230"/>
          </a:xfrm>
        </p:grpSpPr>
        <p:sp>
          <p:nvSpPr>
            <p:cNvPr id="20" name="Rounded Rectangle 34">
              <a:hlinkClick r:id="" action="ppaction://hlinkshowjump?jump=nextslide"/>
              <a:extLst>
                <a:ext uri="{FF2B5EF4-FFF2-40B4-BE49-F238E27FC236}">
                  <a16:creationId xmlns:a16="http://schemas.microsoft.com/office/drawing/2014/main" id="{BD86CF23-9341-2A96-ABF8-3AC76F8C6E6E}"/>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endParaRPr>
            </a:p>
          </p:txBody>
        </p:sp>
        <p:sp>
          <p:nvSpPr>
            <p:cNvPr id="21" name="Graphic 18" descr="End with solid fill">
              <a:hlinkClick r:id="" action="ppaction://hlinkshowjump?jump=nextslide"/>
              <a:extLst>
                <a:ext uri="{FF2B5EF4-FFF2-40B4-BE49-F238E27FC236}">
                  <a16:creationId xmlns:a16="http://schemas.microsoft.com/office/drawing/2014/main" id="{2E8363B0-B5F6-F211-CBA4-DBBC6F8CF115}"/>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latin typeface="Arial" panose="020B0604020202020204" pitchFamily="34" charset="0"/>
              </a:endParaRPr>
            </a:p>
          </p:txBody>
        </p:sp>
      </p:grpSp>
      <p:pic>
        <p:nvPicPr>
          <p:cNvPr id="22" name="Graphic 21" descr="Home with solid fill">
            <a:hlinkClick r:id="rId13" action="ppaction://hlinksldjump"/>
            <a:extLst>
              <a:ext uri="{FF2B5EF4-FFF2-40B4-BE49-F238E27FC236}">
                <a16:creationId xmlns:a16="http://schemas.microsoft.com/office/drawing/2014/main" id="{FD1DAB4C-7B18-D87F-E39C-6A56ECB6B4A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5978666" y="6360596"/>
            <a:ext cx="239965" cy="239966"/>
          </a:xfrm>
          <a:prstGeom prst="rect">
            <a:avLst/>
          </a:prstGeom>
        </p:spPr>
      </p:pic>
      <p:sp>
        <p:nvSpPr>
          <p:cNvPr id="23" name="Slide Number Placeholder 5">
            <a:extLst>
              <a:ext uri="{FF2B5EF4-FFF2-40B4-BE49-F238E27FC236}">
                <a16:creationId xmlns:a16="http://schemas.microsoft.com/office/drawing/2014/main" id="{50C27647-D9B0-213D-7F68-9B5D92A62159}"/>
              </a:ext>
            </a:extLst>
          </p:cNvPr>
          <p:cNvSpPr txBox="1">
            <a:spLocks/>
          </p:cNvSpPr>
          <p:nvPr userDrawn="1"/>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a:t>
            </a:fld>
            <a:endParaRPr lang="en-GB" sz="1600">
              <a:solidFill>
                <a:schemeClr val="bg1"/>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88426916-F5CD-CD85-ACCD-0EE3B24EF3C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7800819" y="6201743"/>
            <a:ext cx="4002762" cy="403083"/>
          </a:xfrm>
          <a:prstGeom prst="rect">
            <a:avLst/>
          </a:prstGeom>
        </p:spPr>
      </p:pic>
    </p:spTree>
    <p:extLst>
      <p:ext uri="{BB962C8B-B14F-4D97-AF65-F5344CB8AC3E}">
        <p14:creationId xmlns:p14="http://schemas.microsoft.com/office/powerpoint/2010/main" val="2946755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9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6.png"/></Relationships>
</file>

<file path=ppt/slides/_rels/slide10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9.png"/></Relationships>
</file>

<file path=ppt/slides/_rels/slide10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5.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1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2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1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5.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1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9.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70.jpeg"/></Relationships>
</file>

<file path=ppt/slides/_rels/slide1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18" Type="http://schemas.openxmlformats.org/officeDocument/2006/relationships/image" Target="../media/image88.png"/><Relationship Id="rId3" Type="http://schemas.openxmlformats.org/officeDocument/2006/relationships/image" Target="../media/image73.jpg"/><Relationship Id="rId7" Type="http://schemas.openxmlformats.org/officeDocument/2006/relationships/image" Target="../media/image77.png"/><Relationship Id="rId12" Type="http://schemas.openxmlformats.org/officeDocument/2006/relationships/image" Target="../media/image82.png"/><Relationship Id="rId17" Type="http://schemas.openxmlformats.org/officeDocument/2006/relationships/image" Target="../media/image87.png"/><Relationship Id="rId2" Type="http://schemas.openxmlformats.org/officeDocument/2006/relationships/notesSlide" Target="../notesSlides/notesSlide131.xml"/><Relationship Id="rId16"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png"/><Relationship Id="rId10" Type="http://schemas.openxmlformats.org/officeDocument/2006/relationships/image" Target="../media/image80.png"/><Relationship Id="rId19" Type="http://schemas.openxmlformats.org/officeDocument/2006/relationships/image" Target="../media/image89.png"/><Relationship Id="rId4" Type="http://schemas.openxmlformats.org/officeDocument/2006/relationships/image" Target="../media/image74.jpg"/><Relationship Id="rId9" Type="http://schemas.openxmlformats.org/officeDocument/2006/relationships/image" Target="../media/image79.png"/><Relationship Id="rId14" Type="http://schemas.openxmlformats.org/officeDocument/2006/relationships/image" Target="../media/image84.png"/></Relationships>
</file>

<file path=ppt/slides/_rels/slide13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7.png"/><Relationship Id="rId3" Type="http://schemas.openxmlformats.org/officeDocument/2006/relationships/image" Target="../media/image76.png"/><Relationship Id="rId7" Type="http://schemas.openxmlformats.org/officeDocument/2006/relationships/image" Target="../media/image75.png"/><Relationship Id="rId12" Type="http://schemas.openxmlformats.org/officeDocument/2006/relationships/image" Target="../media/image86.png"/><Relationship Id="rId2" Type="http://schemas.openxmlformats.org/officeDocument/2006/relationships/notesSlide" Target="../notesSlides/notesSlide132.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5.png"/><Relationship Id="rId5" Type="http://schemas.openxmlformats.org/officeDocument/2006/relationships/image" Target="../media/image78.png"/><Relationship Id="rId15" Type="http://schemas.openxmlformats.org/officeDocument/2006/relationships/image" Target="../media/image90.png"/><Relationship Id="rId10" Type="http://schemas.openxmlformats.org/officeDocument/2006/relationships/image" Target="../media/image84.png"/><Relationship Id="rId4" Type="http://schemas.openxmlformats.org/officeDocument/2006/relationships/image" Target="../media/image77.png"/><Relationship Id="rId9" Type="http://schemas.openxmlformats.org/officeDocument/2006/relationships/image" Target="../media/image83.png"/><Relationship Id="rId14" Type="http://schemas.openxmlformats.org/officeDocument/2006/relationships/image" Target="../media/image88.png"/></Relationships>
</file>

<file path=ppt/slides/_rels/slide1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35.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1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4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4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7.xml"/><Relationship Id="rId1" Type="http://schemas.openxmlformats.org/officeDocument/2006/relationships/slideLayout" Target="../slideLayouts/slideLayout12.xml"/><Relationship Id="rId4" Type="http://schemas.openxmlformats.org/officeDocument/2006/relationships/image" Target="../media/image92.jpe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8.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15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49.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12.png"/></Relationships>
</file>

<file path=ppt/slides/_rels/slide156.xml.rels><?xml version="1.0" encoding="UTF-8" standalone="yes"?>
<Relationships xmlns="http://schemas.openxmlformats.org/package/2006/relationships"><Relationship Id="rId8" Type="http://schemas.openxmlformats.org/officeDocument/2006/relationships/slide" Target="slide189.xml"/><Relationship Id="rId3" Type="http://schemas.openxmlformats.org/officeDocument/2006/relationships/image" Target="../media/image13.png"/><Relationship Id="rId7" Type="http://schemas.openxmlformats.org/officeDocument/2006/relationships/slide" Target="slide172.xml"/><Relationship Id="rId2" Type="http://schemas.openxmlformats.org/officeDocument/2006/relationships/notesSlide" Target="../notesSlides/notesSlide150.xml"/><Relationship Id="rId1" Type="http://schemas.openxmlformats.org/officeDocument/2006/relationships/slideLayout" Target="../slideLayouts/slideLayout13.xml"/><Relationship Id="rId6" Type="http://schemas.openxmlformats.org/officeDocument/2006/relationships/image" Target="../media/image15.svg"/><Relationship Id="rId11" Type="http://schemas.openxmlformats.org/officeDocument/2006/relationships/slide" Target="slide268.xml"/><Relationship Id="rId5" Type="http://schemas.openxmlformats.org/officeDocument/2006/relationships/image" Target="../media/image14.png"/><Relationship Id="rId10" Type="http://schemas.openxmlformats.org/officeDocument/2006/relationships/slide" Target="slide250.xml"/><Relationship Id="rId4" Type="http://schemas.openxmlformats.org/officeDocument/2006/relationships/slide" Target="slide157.xml"/><Relationship Id="rId9" Type="http://schemas.openxmlformats.org/officeDocument/2006/relationships/slide" Target="slide221.xml"/></Relationships>
</file>

<file path=ppt/slides/_rels/slide157.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51.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1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6.xml"/><Relationship Id="rId1" Type="http://schemas.openxmlformats.org/officeDocument/2006/relationships/slideLayout" Target="../slideLayouts/slideLayout13.xml"/></Relationships>
</file>

<file path=ppt/slides/_rels/slide1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9.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6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6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62.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63.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64.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65.xml"/><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66.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1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6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1.xml"/><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2.xml"/><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18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7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7.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8.xml"/><Relationship Id="rId1" Type="http://schemas.openxmlformats.org/officeDocument/2006/relationships/slideLayout" Target="../slideLayouts/slideLayout13.xml"/><Relationship Id="rId4" Type="http://schemas.openxmlformats.org/officeDocument/2006/relationships/image" Target="../media/image99.png"/></Relationships>
</file>

<file path=ppt/slides/_rels/slide18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7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8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181.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182.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8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9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9.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3.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9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7.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8.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1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7.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0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1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0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10.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2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211.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22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12.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6.xml"/><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7.xml"/><Relationship Id="rId1" Type="http://schemas.openxmlformats.org/officeDocument/2006/relationships/slideLayout" Target="../slideLayouts/slideLayout13.xml"/><Relationship Id="rId4" Type="http://schemas.openxmlformats.org/officeDocument/2006/relationships/image" Target="../media/image106.png"/></Relationships>
</file>

<file path=ppt/slides/_rels/slide2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5.xml"/><Relationship Id="rId1" Type="http://schemas.openxmlformats.org/officeDocument/2006/relationships/slideLayout" Target="../slideLayouts/slideLayout13.xml"/><Relationship Id="rId4" Type="http://schemas.openxmlformats.org/officeDocument/2006/relationships/image" Target="../media/image107.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8.xml"/></Relationships>
</file>

<file path=ppt/slides/_rels/slide2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8.xml"/><Relationship Id="rId1" Type="http://schemas.openxmlformats.org/officeDocument/2006/relationships/slideLayout" Target="../slideLayouts/slideLayout13.xml"/><Relationship Id="rId4" Type="http://schemas.openxmlformats.org/officeDocument/2006/relationships/image" Target="../media/image108.jpeg"/></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3.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4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3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38.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39.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240.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2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2.xml"/><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3.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6.xml"/><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7.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0.xml"/><Relationship Id="rId1" Type="http://schemas.openxmlformats.org/officeDocument/2006/relationships/slideLayout" Target="../slideLayouts/slideLayout15.xml"/></Relationships>
</file>

<file path=ppt/slides/_rels/slide2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1.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2.xml"/><Relationship Id="rId1" Type="http://schemas.openxmlformats.org/officeDocument/2006/relationships/slideLayout" Target="../slideLayouts/slideLayout1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4.xml"/><Relationship Id="rId1" Type="http://schemas.openxmlformats.org/officeDocument/2006/relationships/slideLayout" Target="../slideLayouts/slideLayout15.xml"/></Relationships>
</file>

<file path=ppt/slides/_rels/slide2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6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56.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57.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8.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258.xml"/><Relationship Id="rId1" Type="http://schemas.openxmlformats.org/officeDocument/2006/relationships/slideLayout" Target="../slideLayouts/slideLayout13.xml"/><Relationship Id="rId6" Type="http://schemas.openxmlformats.org/officeDocument/2006/relationships/slide" Target="slide156.xml"/><Relationship Id="rId5" Type="http://schemas.openxmlformats.org/officeDocument/2006/relationships/image" Target="../media/image18.svg"/><Relationship Id="rId4" Type="http://schemas.openxmlformats.org/officeDocument/2006/relationships/image" Target="../media/image17.png"/></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png"/></Relationships>
</file>

<file path=ppt/slides/_rels/slide2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3.xml"/><Relationship Id="rId1" Type="http://schemas.openxmlformats.org/officeDocument/2006/relationships/slideLayout" Target="../slideLayouts/slideLayout13.xml"/><Relationship Id="rId4" Type="http://schemas.openxmlformats.org/officeDocument/2006/relationships/image" Target="../media/image110.png"/></Relationships>
</file>

<file path=ppt/slides/_rels/slide2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4.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7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5.xml"/><Relationship Id="rId1" Type="http://schemas.openxmlformats.org/officeDocument/2006/relationships/slideLayout" Target="../slideLayouts/slideLayout13.xml"/></Relationships>
</file>

<file path=ppt/slides/_rels/slide27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6.xml"/><Relationship Id="rId1" Type="http://schemas.openxmlformats.org/officeDocument/2006/relationships/slideLayout" Target="../slideLayouts/slideLayout13.xml"/></Relationships>
</file>

<file path=ppt/slides/_rels/slide2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9.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75.xml"/><Relationship Id="rId1" Type="http://schemas.openxmlformats.org/officeDocument/2006/relationships/slideLayout" Target="../slideLayouts/slideLayout13.xml"/></Relationships>
</file>

<file path=ppt/slides/_rels/slide2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6.xml"/><Relationship Id="rId1" Type="http://schemas.openxmlformats.org/officeDocument/2006/relationships/slideLayout" Target="../slideLayouts/slideLayout13.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8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9.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9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0.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82.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83.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284.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9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10.png"/><Relationship Id="rId4" Type="http://schemas.openxmlformats.org/officeDocument/2006/relationships/image" Target="../media/image24.jpeg"/><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slide" Target="slide12.xml"/><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slide" Target="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2.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7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18.svg"/><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991454"/>
            <a:ext cx="5407573" cy="3881535"/>
          </a:xfrm>
        </p:spPr>
        <p:txBody>
          <a:bodyPr>
            <a:noAutofit/>
          </a:bodyPr>
          <a:lstStyle/>
          <a:p>
            <a:pPr algn="l"/>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br>
              <a:rPr lang="en-GB" sz="4800" dirty="0">
                <a:solidFill>
                  <a:srgbClr val="008A21"/>
                </a:solidFill>
              </a:rPr>
            </a:br>
            <a:r>
              <a:rPr lang="en-GB" sz="4800" dirty="0"/>
              <a:t>Level 3 Award in </a:t>
            </a:r>
            <a:br>
              <a:rPr lang="en-GB" sz="4800" b="1" dirty="0">
                <a:solidFill>
                  <a:srgbClr val="008A21"/>
                </a:solidFill>
              </a:rPr>
            </a:br>
            <a:r>
              <a:rPr lang="en-GB" sz="4800" b="1" dirty="0">
                <a:solidFill>
                  <a:srgbClr val="008A21"/>
                </a:solidFill>
              </a:rPr>
              <a:t>Emergency Outdoor First Aid </a:t>
            </a:r>
            <a:br>
              <a:rPr lang="en-GB" sz="4800" b="1" dirty="0">
                <a:solidFill>
                  <a:srgbClr val="008A21"/>
                </a:solidFill>
              </a:rPr>
            </a:br>
            <a:br>
              <a:rPr lang="en-GB" sz="4800" b="1" dirty="0">
                <a:solidFill>
                  <a:srgbClr val="008A21"/>
                </a:solidFill>
              </a:rPr>
            </a:br>
            <a:br>
              <a:rPr lang="en-GB" sz="4800" b="1" dirty="0">
                <a:solidFill>
                  <a:srgbClr val="008A21"/>
                </a:solidFill>
              </a:rPr>
            </a:br>
            <a:endParaRPr lang="en-GB" sz="4800" b="1" dirty="0">
              <a:solidFill>
                <a:srgbClr val="008A21"/>
              </a:solidFill>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dirty="0" err="1">
                <a:ln>
                  <a:noFill/>
                </a:ln>
                <a:solidFill>
                  <a:schemeClr val="bg1">
                    <a:lumMod val="65000"/>
                  </a:scheme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dirty="0">
                <a:ln>
                  <a:noFill/>
                </a:ln>
                <a:solidFill>
                  <a:schemeClr val="bg1">
                    <a:lumMod val="65000"/>
                  </a:schemeClr>
                </a:solidFill>
                <a:effectLst/>
                <a:uLnTx/>
                <a:uFillTx/>
                <a:latin typeface="Arial" panose="020B0604020202020204" pitchFamily="34" charset="0"/>
                <a:ea typeface="+mn-ea"/>
                <a:cs typeface="Arial" panose="020B0604020202020204" pitchFamily="34" charset="0"/>
              </a:rPr>
              <a:t> September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r>
                <a:rPr lang="en-GB" sz="800" b="1">
                  <a:solidFill>
                    <a:schemeClr val="bg1">
                      <a:lumMod val="65000"/>
                    </a:schemeClr>
                  </a:solidFill>
                  <a:latin typeface="Arial" panose="020B0604020202020204" pitchFamily="34" charset="0"/>
                  <a:cs typeface="Arial" panose="020B0604020202020204" pitchFamily="34" charset="0"/>
                </a:rPr>
                <a:t>A global leader for qualifications, assessment, digital solutions, innovative products and customer service</a:t>
              </a:r>
              <a:endParaRPr lang="en-US" sz="800" b="1">
                <a:solidFill>
                  <a:schemeClr val="bg1">
                    <a:lumMod val="65000"/>
                  </a:schemeClr>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50000"/>
                  </a:spcBef>
                  <a:spcAft>
                    <a:spcPct val="0"/>
                  </a:spcAft>
                </a:pPr>
                <a:r>
                  <a:rPr lang="en-GB" sz="1200" b="1">
                    <a:solidFill>
                      <a:schemeClr val="bg1"/>
                    </a:solidFill>
                    <a:latin typeface="Arial" panose="020B0604020202020204" pitchFamily="34" charset="0"/>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eaLnBrk="0" fontAlgn="base" hangingPunct="0">
                  <a:spcBef>
                    <a:spcPct val="0"/>
                  </a:spcBef>
                  <a:spcAft>
                    <a:spcPct val="0"/>
                  </a:spcAft>
                </a:pPr>
                <a:r>
                  <a:rPr lang="en-GB" sz="800" b="0">
                    <a:solidFill>
                      <a:schemeClr val="bg1">
                        <a:lumMod val="65000"/>
                      </a:schemeClr>
                    </a:solidFill>
                    <a:latin typeface="Arial" panose="020B0604020202020204" pitchFamily="34" charset="0"/>
                    <a:cs typeface="Arial" panose="020B0604020202020204" pitchFamily="34" charset="0"/>
                  </a:rPr>
                  <a:t>Highfield Place Shaw Wood Business Park, Shaw Wood Way, Wheatley Hills Doncaster, </a:t>
                </a:r>
                <a:r>
                  <a:rPr lang="en-GB" sz="800" b="0" err="1">
                    <a:solidFill>
                      <a:schemeClr val="bg1">
                        <a:lumMod val="65000"/>
                      </a:schemeClr>
                    </a:solidFill>
                    <a:latin typeface="Arial" panose="020B0604020202020204" pitchFamily="34" charset="0"/>
                    <a:cs typeface="Arial" panose="020B0604020202020204" pitchFamily="34" charset="0"/>
                  </a:rPr>
                  <a:t>DN2</a:t>
                </a:r>
                <a:r>
                  <a:rPr lang="en-GB" sz="800" b="0">
                    <a:solidFill>
                      <a:schemeClr val="bg1">
                        <a:lumMod val="65000"/>
                      </a:schemeClr>
                    </a:solidFill>
                    <a:latin typeface="Arial" panose="020B0604020202020204" pitchFamily="34" charset="0"/>
                    <a:cs typeface="Arial" panose="020B0604020202020204" pitchFamily="34" charset="0"/>
                  </a:rPr>
                  <a:t> </a:t>
                </a:r>
                <a:r>
                  <a:rPr lang="en-GB" sz="800" b="0" err="1">
                    <a:solidFill>
                      <a:schemeClr val="bg1">
                        <a:lumMod val="65000"/>
                      </a:schemeClr>
                    </a:solidFill>
                    <a:latin typeface="Arial" panose="020B0604020202020204" pitchFamily="34" charset="0"/>
                    <a:cs typeface="Arial" panose="020B0604020202020204" pitchFamily="34" charset="0"/>
                  </a:rPr>
                  <a:t>5TB</a:t>
                </a:r>
                <a:endParaRPr lang="en-GB" sz="800" b="0">
                  <a:solidFill>
                    <a:schemeClr val="bg1">
                      <a:lumMod val="65000"/>
                    </a:schemeClr>
                  </a:solidFill>
                  <a:latin typeface="Arial" panose="020B0604020202020204" pitchFamily="34" charset="0"/>
                  <a:cs typeface="Arial" panose="020B0604020202020204" pitchFamily="34" charset="0"/>
                </a:endParaRPr>
              </a:p>
              <a:p>
                <a:pPr>
                  <a:defRPr/>
                </a:pPr>
                <a:r>
                  <a:rPr lang="en-GB" altLang="en-US" sz="800" b="0">
                    <a:solidFill>
                      <a:schemeClr val="bg1">
                        <a:lumMod val="65000"/>
                      </a:schemeClr>
                    </a:solidFill>
                    <a:latin typeface="Arial" panose="020B0604020202020204" pitchFamily="34" charset="0"/>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eaLnBrk="0" fontAlgn="base" hangingPunct="0">
                  <a:spcBef>
                    <a:spcPct val="50000"/>
                  </a:spcBef>
                  <a:spcAft>
                    <a:spcPct val="0"/>
                  </a:spcAft>
                </a:pPr>
                <a:r>
                  <a:rPr lang="en-GB" sz="1100" b="1">
                    <a:latin typeface="Arial" panose="020B0604020202020204" pitchFamily="34" charset="0"/>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7" name="Picture 16">
            <a:extLst>
              <a:ext uri="{FF2B5EF4-FFF2-40B4-BE49-F238E27FC236}">
                <a16:creationId xmlns:a16="http://schemas.microsoft.com/office/drawing/2014/main" id="{A514B19F-6400-A0A6-7C6F-0DF1D4769085}"/>
              </a:ext>
            </a:extLst>
          </p:cNvPr>
          <p:cNvPicPr>
            <a:picLocks noChangeAspect="1"/>
          </p:cNvPicPr>
          <p:nvPr/>
        </p:nvPicPr>
        <p:blipFill>
          <a:blip r:embed="rId4">
            <a:extLst>
              <a:ext uri="{28A0092B-C50C-407E-A947-70E740481C1C}">
                <a14:useLocalDpi xmlns:a14="http://schemas.microsoft.com/office/drawing/2010/main" val="0"/>
              </a:ext>
            </a:extLst>
          </a:blip>
          <a:srcRect l="17619" t="-17368" r="15211" b="17368"/>
          <a:stretch>
            <a:fillRect/>
          </a:stretch>
        </p:blipFill>
        <p:spPr>
          <a:xfrm>
            <a:off x="6490182" y="-2329699"/>
            <a:ext cx="6931507" cy="6882388"/>
          </a:xfrm>
          <a:prstGeom prst="flowChartConnector">
            <a:avLst/>
          </a:prstGeom>
          <a:solidFill>
            <a:schemeClr val="bg1"/>
          </a:solidFill>
          <a:ln w="152400">
            <a:solidFill>
              <a:schemeClr val="bg1"/>
            </a:solidFill>
          </a:ln>
        </p:spPr>
      </p:pic>
    </p:spTree>
    <p:extLst>
      <p:ext uri="{BB962C8B-B14F-4D97-AF65-F5344CB8AC3E}">
        <p14:creationId xmlns:p14="http://schemas.microsoft.com/office/powerpoint/2010/main" val="3069315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C5DC-07E9-1C07-F48C-5DFEC6D3DC0E}"/>
              </a:ext>
            </a:extLst>
          </p:cNvPr>
          <p:cNvSpPr>
            <a:spLocks noGrp="1"/>
          </p:cNvSpPr>
          <p:nvPr>
            <p:ph type="title"/>
          </p:nvPr>
        </p:nvSpPr>
        <p:spPr>
          <a:xfrm>
            <a:off x="839788" y="104775"/>
            <a:ext cx="10515600" cy="1325563"/>
          </a:xfrm>
        </p:spPr>
        <p:txBody>
          <a:bodyPr>
            <a:normAutofit fontScale="90000"/>
          </a:bodyPr>
          <a:lstStyle/>
          <a:p>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Appropriate first-aid equipment</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(cont.)</a:t>
            </a:r>
            <a:br>
              <a:rPr lang="en-GB" b="1" dirty="0">
                <a:latin typeface="Arial" panose="020B0604020202020204" pitchFamily="34" charset="0"/>
                <a:cs typeface="Arial" panose="020B0604020202020204" pitchFamily="34" charset="0"/>
              </a:rPr>
            </a:br>
            <a:br>
              <a:rPr lang="en-GB" b="1" dirty="0">
                <a:latin typeface="Arial" panose="020B0604020202020204" pitchFamily="34" charset="0"/>
                <a:cs typeface="Arial" panose="020B0604020202020204" pitchFamily="34" charset="0"/>
              </a:rPr>
            </a:br>
            <a:endParaRPr lang="en-GB" dirty="0"/>
          </a:p>
        </p:txBody>
      </p:sp>
      <p:sp>
        <p:nvSpPr>
          <p:cNvPr id="4" name="Text Placeholder 3">
            <a:extLst>
              <a:ext uri="{FF2B5EF4-FFF2-40B4-BE49-F238E27FC236}">
                <a16:creationId xmlns:a16="http://schemas.microsoft.com/office/drawing/2014/main" id="{6BAE8717-CECC-3B24-2D67-70BB51FFB037}"/>
              </a:ext>
            </a:extLst>
          </p:cNvPr>
          <p:cNvSpPr>
            <a:spLocks noGrp="1"/>
          </p:cNvSpPr>
          <p:nvPr>
            <p:ph type="body" idx="1"/>
          </p:nvPr>
        </p:nvSpPr>
        <p:spPr>
          <a:xfrm>
            <a:off x="839788" y="1555750"/>
            <a:ext cx="5157787" cy="823912"/>
          </a:xfrm>
        </p:spPr>
        <p:txBody>
          <a:bodyPr>
            <a:normAutofit fontScale="25000" lnSpcReduction="20000"/>
          </a:bodyPr>
          <a:lstStyle/>
          <a:p>
            <a:endParaRPr lang="en-GB" dirty="0">
              <a:solidFill>
                <a:srgbClr val="008A21"/>
              </a:solidFill>
            </a:endParaRPr>
          </a:p>
          <a:p>
            <a:endParaRPr lang="en-GB" sz="9600" dirty="0">
              <a:solidFill>
                <a:srgbClr val="008A21"/>
              </a:solidFill>
              <a:latin typeface="Arial" panose="020B0604020202020204" pitchFamily="34" charset="0"/>
              <a:cs typeface="Arial" panose="020B0604020202020204" pitchFamily="34" charset="0"/>
            </a:endParaRPr>
          </a:p>
          <a:p>
            <a:r>
              <a:rPr lang="en-GB" sz="9600" dirty="0">
                <a:solidFill>
                  <a:srgbClr val="008A21"/>
                </a:solidFill>
                <a:latin typeface="Arial" panose="020B0604020202020204" pitchFamily="34" charset="0"/>
                <a:cs typeface="Arial" panose="020B0604020202020204" pitchFamily="34" charset="0"/>
              </a:rPr>
              <a:t>Environmental protection: </a:t>
            </a:r>
          </a:p>
          <a:p>
            <a:endParaRPr lang="en-GB" dirty="0">
              <a:solidFill>
                <a:srgbClr val="008A21"/>
              </a:solidFill>
            </a:endParaRPr>
          </a:p>
        </p:txBody>
      </p:sp>
      <p:sp>
        <p:nvSpPr>
          <p:cNvPr id="3" name="Content Placeholder 2">
            <a:extLst>
              <a:ext uri="{FF2B5EF4-FFF2-40B4-BE49-F238E27FC236}">
                <a16:creationId xmlns:a16="http://schemas.microsoft.com/office/drawing/2014/main" id="{4679AE24-7573-7CFE-ACD3-21B17D927479}"/>
              </a:ext>
            </a:extLst>
          </p:cNvPr>
          <p:cNvSpPr>
            <a:spLocks noGrp="1"/>
          </p:cNvSpPr>
          <p:nvPr>
            <p:ph sz="half" idx="2"/>
          </p:nvPr>
        </p:nvSpPr>
        <p:spPr>
          <a:xfrm>
            <a:off x="839788" y="2254791"/>
            <a:ext cx="5157787" cy="3684588"/>
          </a:xfrm>
        </p:spPr>
        <p:txBody>
          <a:bodyPr/>
          <a:lstStyle/>
          <a:p>
            <a:pPr fontAlgn="base"/>
            <a:r>
              <a:rPr lang="en-GB" sz="2400" dirty="0">
                <a:latin typeface="Arial" panose="020B0604020202020204" pitchFamily="34" charset="0"/>
                <a:cs typeface="Arial" panose="020B0604020202020204" pitchFamily="34" charset="0"/>
              </a:rPr>
              <a:t>waterproof bag </a:t>
            </a:r>
          </a:p>
          <a:p>
            <a:pPr fontAlgn="base"/>
            <a:r>
              <a:rPr lang="en-GB" sz="2400" dirty="0">
                <a:latin typeface="Arial" panose="020B0604020202020204" pitchFamily="34" charset="0"/>
                <a:cs typeface="Arial" panose="020B0604020202020204" pitchFamily="34" charset="0"/>
              </a:rPr>
              <a:t>sun protection </a:t>
            </a:r>
          </a:p>
          <a:p>
            <a:pPr fontAlgn="base"/>
            <a:r>
              <a:rPr lang="en-GB" sz="2400" dirty="0">
                <a:latin typeface="Arial" panose="020B0604020202020204" pitchFamily="34" charset="0"/>
                <a:cs typeface="Arial" panose="020B0604020202020204" pitchFamily="34" charset="0"/>
              </a:rPr>
              <a:t>insect repellent </a:t>
            </a:r>
          </a:p>
          <a:p>
            <a:pPr marL="0" indent="0">
              <a:buNone/>
            </a:pPr>
            <a:endParaRPr lang="en-GB" dirty="0"/>
          </a:p>
        </p:txBody>
      </p:sp>
      <p:sp>
        <p:nvSpPr>
          <p:cNvPr id="5" name="Text Placeholder 4">
            <a:extLst>
              <a:ext uri="{FF2B5EF4-FFF2-40B4-BE49-F238E27FC236}">
                <a16:creationId xmlns:a16="http://schemas.microsoft.com/office/drawing/2014/main" id="{13528D25-9F34-137D-61CB-F2E11D10A1A1}"/>
              </a:ext>
            </a:extLst>
          </p:cNvPr>
          <p:cNvSpPr>
            <a:spLocks noGrp="1"/>
          </p:cNvSpPr>
          <p:nvPr>
            <p:ph type="body" sz="quarter" idx="3"/>
          </p:nvPr>
        </p:nvSpPr>
        <p:spPr>
          <a:xfrm>
            <a:off x="6172200" y="1383451"/>
            <a:ext cx="5183188" cy="823912"/>
          </a:xfrm>
        </p:spPr>
        <p:txBody>
          <a:bodyPr>
            <a:noAutofit/>
          </a:bodyPr>
          <a:lstStyle/>
          <a:p>
            <a:endParaRPr lang="en-GB" dirty="0">
              <a:solidFill>
                <a:srgbClr val="008A21"/>
              </a:solidFill>
              <a:latin typeface="Arial" panose="020B0604020202020204" pitchFamily="34" charset="0"/>
              <a:cs typeface="Arial" panose="020B0604020202020204" pitchFamily="34" charset="0"/>
            </a:endParaRPr>
          </a:p>
          <a:p>
            <a:endParaRPr lang="en-GB" dirty="0">
              <a:solidFill>
                <a:srgbClr val="008A21"/>
              </a:solidFill>
              <a:latin typeface="Arial" panose="020B0604020202020204" pitchFamily="34" charset="0"/>
              <a:cs typeface="Arial" panose="020B0604020202020204" pitchFamily="34" charset="0"/>
            </a:endParaRPr>
          </a:p>
          <a:p>
            <a:endParaRPr lang="en-GB" dirty="0">
              <a:solidFill>
                <a:srgbClr val="008A21"/>
              </a:solidFill>
              <a:latin typeface="Arial" panose="020B0604020202020204" pitchFamily="34" charset="0"/>
              <a:cs typeface="Arial" panose="020B0604020202020204" pitchFamily="34" charset="0"/>
            </a:endParaRPr>
          </a:p>
          <a:p>
            <a:endParaRPr lang="en-GB" dirty="0">
              <a:solidFill>
                <a:srgbClr val="008A21"/>
              </a:solidFill>
              <a:latin typeface="Arial" panose="020B0604020202020204" pitchFamily="34" charset="0"/>
              <a:cs typeface="Arial" panose="020B0604020202020204" pitchFamily="34" charset="0"/>
            </a:endParaRPr>
          </a:p>
          <a:p>
            <a:endParaRPr lang="en-GB" dirty="0">
              <a:solidFill>
                <a:srgbClr val="008A21"/>
              </a:solidFill>
              <a:latin typeface="Arial" panose="020B0604020202020204" pitchFamily="34" charset="0"/>
              <a:cs typeface="Arial" panose="020B0604020202020204" pitchFamily="34" charset="0"/>
            </a:endParaRPr>
          </a:p>
          <a:p>
            <a:r>
              <a:rPr lang="en-GB" dirty="0">
                <a:solidFill>
                  <a:srgbClr val="008A21"/>
                </a:solidFill>
                <a:latin typeface="Arial" panose="020B0604020202020204" pitchFamily="34" charset="0"/>
                <a:cs typeface="Arial" panose="020B0604020202020204" pitchFamily="34" charset="0"/>
              </a:rPr>
              <a:t>Tools and support items: </a:t>
            </a:r>
          </a:p>
        </p:txBody>
      </p:sp>
      <p:sp>
        <p:nvSpPr>
          <p:cNvPr id="6" name="Content Placeholder 5">
            <a:extLst>
              <a:ext uri="{FF2B5EF4-FFF2-40B4-BE49-F238E27FC236}">
                <a16:creationId xmlns:a16="http://schemas.microsoft.com/office/drawing/2014/main" id="{CA49B089-2CEC-CC23-C866-141DFA6CBFE1}"/>
              </a:ext>
            </a:extLst>
          </p:cNvPr>
          <p:cNvSpPr>
            <a:spLocks noGrp="1"/>
          </p:cNvSpPr>
          <p:nvPr>
            <p:ph sz="quarter" idx="4"/>
          </p:nvPr>
        </p:nvSpPr>
        <p:spPr>
          <a:xfrm>
            <a:off x="6172200" y="2254791"/>
            <a:ext cx="5183188" cy="3684588"/>
          </a:xfrm>
        </p:spPr>
        <p:txBody>
          <a:bodyPr>
            <a:normAutofit/>
          </a:bodyPr>
          <a:lstStyle/>
          <a:p>
            <a:r>
              <a:rPr lang="en-GB" sz="2400" dirty="0">
                <a:latin typeface="Arial" panose="020B0604020202020204" pitchFamily="34" charset="0"/>
                <a:cs typeface="Arial" panose="020B0604020202020204" pitchFamily="34" charset="0"/>
              </a:rPr>
              <a:t>trauma shears </a:t>
            </a:r>
          </a:p>
          <a:p>
            <a:r>
              <a:rPr lang="en-GB" sz="2400" dirty="0">
                <a:latin typeface="Arial" panose="020B0604020202020204" pitchFamily="34" charset="0"/>
                <a:cs typeface="Arial" panose="020B0604020202020204" pitchFamily="34" charset="0"/>
              </a:rPr>
              <a:t>whistle </a:t>
            </a:r>
          </a:p>
          <a:p>
            <a:r>
              <a:rPr lang="en-GB" sz="2400" dirty="0">
                <a:latin typeface="Arial" panose="020B0604020202020204" pitchFamily="34" charset="0"/>
                <a:cs typeface="Arial" panose="020B0604020202020204" pitchFamily="34" charset="0"/>
              </a:rPr>
              <a:t>torch/headlamp </a:t>
            </a:r>
          </a:p>
          <a:p>
            <a:r>
              <a:rPr lang="en-GB" sz="2400" dirty="0">
                <a:latin typeface="Arial" panose="020B0604020202020204" pitchFamily="34" charset="0"/>
                <a:cs typeface="Arial" panose="020B0604020202020204" pitchFamily="34" charset="0"/>
              </a:rPr>
              <a:t>notebook. </a:t>
            </a:r>
          </a:p>
        </p:txBody>
      </p:sp>
      <p:sp>
        <p:nvSpPr>
          <p:cNvPr id="7" name="Freeform: Shape 6">
            <a:extLst>
              <a:ext uri="{FF2B5EF4-FFF2-40B4-BE49-F238E27FC236}">
                <a16:creationId xmlns:a16="http://schemas.microsoft.com/office/drawing/2014/main" id="{8AC3ABE5-35D4-5E4B-A74B-A0271E9406CF}"/>
              </a:ext>
            </a:extLst>
          </p:cNvPr>
          <p:cNvSpPr/>
          <p:nvPr/>
        </p:nvSpPr>
        <p:spPr>
          <a:xfrm flipH="1">
            <a:off x="-778715" y="3429000"/>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0772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A4187C88-2123-30AA-36E5-D781725A0FE6}"/>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D1943E89-6046-EA45-9A43-E246684C9281}"/>
              </a:ext>
            </a:extLst>
          </p:cNvPr>
          <p:cNvSpPr>
            <a:spLocks noGrp="1"/>
          </p:cNvSpPr>
          <p:nvPr>
            <p:ph type="title"/>
          </p:nvPr>
        </p:nvSpPr>
        <p:spPr>
          <a:xfrm>
            <a:off x="839787" y="300158"/>
            <a:ext cx="8133883" cy="1325563"/>
          </a:xfrm>
        </p:spPr>
        <p:txBody>
          <a:bodyPr>
            <a:normAutofit/>
          </a:bodyPr>
          <a:lstStyle/>
          <a:p>
            <a:pPr algn="l"/>
            <a:r>
              <a:rPr lang="en-GB" sz="4000" b="1" dirty="0">
                <a:latin typeface="Arial" panose="020B0604020202020204" pitchFamily="34" charset="0"/>
                <a:cs typeface="Arial" panose="020B0604020202020204" pitchFamily="34" charset="0"/>
              </a:rPr>
              <a:t>Normal vs. agonal breathing – the key differences</a:t>
            </a:r>
          </a:p>
        </p:txBody>
      </p:sp>
      <p:sp>
        <p:nvSpPr>
          <p:cNvPr id="4" name="Text Placeholder 3">
            <a:extLst>
              <a:ext uri="{FF2B5EF4-FFF2-40B4-BE49-F238E27FC236}">
                <a16:creationId xmlns:a16="http://schemas.microsoft.com/office/drawing/2014/main" id="{C8561477-3BA0-ADA5-B85E-E7B6BE31AF05}"/>
              </a:ext>
            </a:extLst>
          </p:cNvPr>
          <p:cNvSpPr>
            <a:spLocks noGrp="1"/>
          </p:cNvSpPr>
          <p:nvPr>
            <p:ph type="body" idx="1"/>
          </p:nvPr>
        </p:nvSpPr>
        <p:spPr>
          <a:xfrm>
            <a:off x="839788" y="1681162"/>
            <a:ext cx="5157787" cy="1325563"/>
          </a:xfrm>
        </p:spPr>
        <p:txBody>
          <a:bodyPr>
            <a:normAutofit/>
          </a:bodyPr>
          <a:lstStyle/>
          <a:p>
            <a:endParaRPr lang="en-GB" sz="2800"/>
          </a:p>
          <a:p>
            <a:r>
              <a:rPr lang="en-GB" sz="2800">
                <a:solidFill>
                  <a:srgbClr val="008A21"/>
                </a:solidFill>
                <a:latin typeface="Arial" panose="020B0604020202020204" pitchFamily="34" charset="0"/>
                <a:cs typeface="Arial" panose="020B0604020202020204" pitchFamily="34" charset="0"/>
              </a:rPr>
              <a:t>Breathing normally:</a:t>
            </a:r>
          </a:p>
          <a:p>
            <a:endParaRPr lang="en-GB" sz="2800"/>
          </a:p>
        </p:txBody>
      </p:sp>
      <p:sp>
        <p:nvSpPr>
          <p:cNvPr id="3" name="Content Placeholder 2">
            <a:extLst>
              <a:ext uri="{FF2B5EF4-FFF2-40B4-BE49-F238E27FC236}">
                <a16:creationId xmlns:a16="http://schemas.microsoft.com/office/drawing/2014/main" id="{E7A3AC09-E072-383D-D33D-F431F1C8A5E9}"/>
              </a:ext>
            </a:extLst>
          </p:cNvPr>
          <p:cNvSpPr>
            <a:spLocks noGrp="1"/>
          </p:cNvSpPr>
          <p:nvPr>
            <p:ph sz="half" idx="2"/>
          </p:nvPr>
        </p:nvSpPr>
        <p:spPr>
          <a:xfrm>
            <a:off x="839788" y="2215906"/>
            <a:ext cx="5157787" cy="3684588"/>
          </a:xfrm>
        </p:spPr>
        <p:txBody>
          <a:bodyPr vert="horz" lIns="91440" tIns="45720" rIns="91440" bIns="45720" rtlCol="0" anchor="t">
            <a:normAutofit/>
          </a:bodyPr>
          <a:lstStyle/>
          <a:p>
            <a:pPr marL="457200" lvl="1" indent="0">
              <a:buNone/>
            </a:pPr>
            <a:endParaRPr lang="en-GB" sz="2800">
              <a:latin typeface="Arial" panose="020B0604020202020204" pitchFamily="34" charset="0"/>
              <a:cs typeface="Arial" panose="020B0604020202020204" pitchFamily="34" charset="0"/>
            </a:endParaRPr>
          </a:p>
          <a:p>
            <a:r>
              <a:rPr lang="en-GB">
                <a:latin typeface="Arial"/>
                <a:cs typeface="Arial"/>
              </a:rPr>
              <a:t>regular rise and fall</a:t>
            </a:r>
          </a:p>
          <a:p>
            <a:r>
              <a:rPr lang="en-GB">
                <a:latin typeface="Arial"/>
                <a:cs typeface="Arial"/>
              </a:rPr>
              <a:t>quiet, steady breathing</a:t>
            </a:r>
          </a:p>
          <a:p>
            <a:r>
              <a:rPr lang="en-GB">
                <a:latin typeface="Arial"/>
                <a:cs typeface="Arial"/>
              </a:rPr>
              <a:t>effective air exchange</a:t>
            </a:r>
          </a:p>
          <a:p>
            <a:pPr marL="0" indent="0">
              <a:buNone/>
            </a:pPr>
            <a:endParaRPr lang="en-GB">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endParaRPr lang="en-GB"/>
          </a:p>
        </p:txBody>
      </p:sp>
      <p:sp>
        <p:nvSpPr>
          <p:cNvPr id="5" name="Text Placeholder 4">
            <a:extLst>
              <a:ext uri="{FF2B5EF4-FFF2-40B4-BE49-F238E27FC236}">
                <a16:creationId xmlns:a16="http://schemas.microsoft.com/office/drawing/2014/main" id="{09211441-CBB5-0B27-B317-D3A7128B010D}"/>
              </a:ext>
            </a:extLst>
          </p:cNvPr>
          <p:cNvSpPr>
            <a:spLocks noGrp="1"/>
          </p:cNvSpPr>
          <p:nvPr>
            <p:ph type="body" sz="quarter" idx="3"/>
          </p:nvPr>
        </p:nvSpPr>
        <p:spPr>
          <a:xfrm>
            <a:off x="5453184" y="1681163"/>
            <a:ext cx="5183188" cy="1325562"/>
          </a:xfrm>
        </p:spPr>
        <p:txBody>
          <a:bodyPr>
            <a:normAutofit/>
          </a:bodyPr>
          <a:lstStyle/>
          <a:p>
            <a:r>
              <a:rPr lang="en-GB" sz="2800">
                <a:solidFill>
                  <a:srgbClr val="008A21"/>
                </a:solidFill>
                <a:latin typeface="Arial" panose="020B0604020202020204" pitchFamily="34" charset="0"/>
                <a:cs typeface="Arial" panose="020B0604020202020204" pitchFamily="34" charset="0"/>
              </a:rPr>
              <a:t>Agonal breathing:</a:t>
            </a:r>
          </a:p>
          <a:p>
            <a:endParaRPr lang="en-GB" sz="2800"/>
          </a:p>
        </p:txBody>
      </p:sp>
      <p:sp>
        <p:nvSpPr>
          <p:cNvPr id="6" name="Content Placeholder 5">
            <a:extLst>
              <a:ext uri="{FF2B5EF4-FFF2-40B4-BE49-F238E27FC236}">
                <a16:creationId xmlns:a16="http://schemas.microsoft.com/office/drawing/2014/main" id="{A509E2FA-3FA2-EBE9-C273-01CBE5B8D5C4}"/>
              </a:ext>
            </a:extLst>
          </p:cNvPr>
          <p:cNvSpPr>
            <a:spLocks noGrp="1"/>
          </p:cNvSpPr>
          <p:nvPr>
            <p:ph sz="quarter" idx="4"/>
          </p:nvPr>
        </p:nvSpPr>
        <p:spPr>
          <a:xfrm>
            <a:off x="5453184" y="2215906"/>
            <a:ext cx="5183188" cy="3684588"/>
          </a:xfrm>
        </p:spPr>
        <p:txBody>
          <a:bodyPr>
            <a:normAutofit/>
          </a:bodyPr>
          <a:lstStyle/>
          <a:p>
            <a:pPr lvl="1">
              <a:buFont typeface="Courier New" panose="02070309020205020404" pitchFamily="49" charset="0"/>
              <a:buChar char="o"/>
            </a:pPr>
            <a:endParaRPr lang="en-GB" sz="2800">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gasping, snorting and irregular</a:t>
            </a:r>
          </a:p>
          <a:p>
            <a:r>
              <a:rPr lang="en-GB">
                <a:latin typeface="Arial" panose="020B0604020202020204" pitchFamily="34" charset="0"/>
                <a:cs typeface="Arial" panose="020B0604020202020204" pitchFamily="34" charset="0"/>
              </a:rPr>
              <a:t>may sound like choking</a:t>
            </a:r>
          </a:p>
          <a:p>
            <a:r>
              <a:rPr lang="en-GB">
                <a:latin typeface="Arial" panose="020B0604020202020204" pitchFamily="34" charset="0"/>
                <a:cs typeface="Arial" panose="020B0604020202020204" pitchFamily="34" charset="0"/>
              </a:rPr>
              <a:t>not enough to sustain life.</a:t>
            </a:r>
            <a:endParaRPr lang="en-GB"/>
          </a:p>
        </p:txBody>
      </p:sp>
    </p:spTree>
    <p:extLst>
      <p:ext uri="{BB962C8B-B14F-4D97-AF65-F5344CB8AC3E}">
        <p14:creationId xmlns:p14="http://schemas.microsoft.com/office/powerpoint/2010/main" val="17239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Title 3">
            <a:extLst>
              <a:ext uri="{FF2B5EF4-FFF2-40B4-BE49-F238E27FC236}">
                <a16:creationId xmlns:a16="http://schemas.microsoft.com/office/drawing/2014/main" id="{196B20B3-5553-43E7-A889-EC1E2B3ED5EC}"/>
              </a:ext>
            </a:extLst>
          </p:cNvPr>
          <p:cNvSpPr>
            <a:spLocks noGrp="1"/>
          </p:cNvSpPr>
          <p:nvPr>
            <p:ph type="title"/>
          </p:nvPr>
        </p:nvSpPr>
        <p:spPr>
          <a:xfrm>
            <a:off x="1806710" y="87851"/>
            <a:ext cx="10515600" cy="1325563"/>
          </a:xfrm>
        </p:spPr>
        <p:txBody>
          <a:bodyPr rtlCol="0">
            <a:normAutofit/>
          </a:bodyPr>
          <a:lstStyle/>
          <a:p>
            <a:pPr>
              <a:defRPr/>
            </a:pPr>
            <a:r>
              <a:rPr lang="en-GB" sz="4000" b="1" dirty="0">
                <a:latin typeface="Arial" panose="020B0604020202020204" pitchFamily="34" charset="0"/>
                <a:ea typeface="+mj-ea"/>
                <a:cs typeface="Arial" panose="020B0604020202020204" pitchFamily="34" charset="0"/>
              </a:rPr>
              <a:t>CPR – chest compressions</a:t>
            </a:r>
          </a:p>
        </p:txBody>
      </p:sp>
      <p:sp>
        <p:nvSpPr>
          <p:cNvPr id="5" name="Content Placeholder 4">
            <a:extLst>
              <a:ext uri="{FF2B5EF4-FFF2-40B4-BE49-F238E27FC236}">
                <a16:creationId xmlns:a16="http://schemas.microsoft.com/office/drawing/2014/main" id="{060894B7-218D-4B2E-9C8E-B33DB235806B}"/>
              </a:ext>
            </a:extLst>
          </p:cNvPr>
          <p:cNvSpPr>
            <a:spLocks noGrp="1"/>
          </p:cNvSpPr>
          <p:nvPr>
            <p:ph idx="4294967295"/>
          </p:nvPr>
        </p:nvSpPr>
        <p:spPr>
          <a:xfrm>
            <a:off x="1489075" y="1392238"/>
            <a:ext cx="10702925" cy="5378450"/>
          </a:xfrm>
          <a:prstGeom prst="rect">
            <a:avLst/>
          </a:prstGeom>
        </p:spPr>
        <p:txBody>
          <a:bodyPr>
            <a:noAutofit/>
          </a:bodyPr>
          <a:lstStyle/>
          <a:p>
            <a:pPr marL="0" indent="0">
              <a:buNone/>
              <a:defRPr/>
            </a:pPr>
            <a:r>
              <a:rPr lang="en-GB" sz="2200">
                <a:latin typeface="Arial" panose="020B0604020202020204" pitchFamily="34" charset="0"/>
                <a:cs typeface="Arial" panose="020B0604020202020204" pitchFamily="34" charset="0"/>
              </a:rPr>
              <a:t>Chest compressions must only be administered to a casualty who is not breathing normally</a:t>
            </a:r>
          </a:p>
          <a:p>
            <a:pPr>
              <a:defRPr/>
            </a:pPr>
            <a:r>
              <a:rPr lang="en-GB" sz="2200">
                <a:latin typeface="Arial" panose="020B0604020202020204" pitchFamily="34" charset="0"/>
                <a:cs typeface="Arial" panose="020B0604020202020204" pitchFamily="34" charset="0"/>
              </a:rPr>
              <a:t>Depth of compression should be </a:t>
            </a:r>
            <a:r>
              <a:rPr lang="en-GB" sz="2200" b="1">
                <a:solidFill>
                  <a:srgbClr val="FF0000"/>
                </a:solidFill>
                <a:latin typeface="Arial" panose="020B0604020202020204" pitchFamily="34" charset="0"/>
                <a:cs typeface="Arial" panose="020B0604020202020204" pitchFamily="34" charset="0"/>
              </a:rPr>
              <a:t>5-6</a:t>
            </a:r>
            <a:r>
              <a:rPr lang="en-GB" sz="2200">
                <a:latin typeface="Arial" panose="020B0604020202020204" pitchFamily="34" charset="0"/>
                <a:cs typeface="Arial" panose="020B0604020202020204" pitchFamily="34" charset="0"/>
              </a:rPr>
              <a:t> cm</a:t>
            </a:r>
          </a:p>
          <a:p>
            <a:pPr>
              <a:defRPr/>
            </a:pPr>
            <a:r>
              <a:rPr lang="en-GB" sz="2200">
                <a:latin typeface="Arial" panose="020B0604020202020204" pitchFamily="34" charset="0"/>
                <a:cs typeface="Arial" panose="020B0604020202020204" pitchFamily="34" charset="0"/>
              </a:rPr>
              <a:t>Rate of compression should be </a:t>
            </a:r>
            <a:r>
              <a:rPr lang="en-GB" sz="2200" b="1">
                <a:solidFill>
                  <a:srgbClr val="FF0000"/>
                </a:solidFill>
                <a:latin typeface="Arial" panose="020B0604020202020204" pitchFamily="34" charset="0"/>
                <a:cs typeface="Arial" panose="020B0604020202020204" pitchFamily="34" charset="0"/>
              </a:rPr>
              <a:t>100-120</a:t>
            </a:r>
            <a:r>
              <a:rPr lang="en-GB" sz="2200">
                <a:latin typeface="Arial" panose="020B0604020202020204" pitchFamily="34" charset="0"/>
                <a:cs typeface="Arial" panose="020B0604020202020204" pitchFamily="34" charset="0"/>
              </a:rPr>
              <a:t> compressions per minute </a:t>
            </a:r>
          </a:p>
          <a:p>
            <a:pPr marL="0" indent="0">
              <a:buNone/>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a:buFont typeface="Arial" charset="0"/>
              <a:buChar char="●"/>
              <a:defRPr/>
            </a:pPr>
            <a:endParaRPr lang="en-GB" sz="2200">
              <a:latin typeface="Arial" panose="020B0604020202020204" pitchFamily="34" charset="0"/>
              <a:cs typeface="Arial" panose="020B0604020202020204" pitchFamily="34" charset="0"/>
            </a:endParaRPr>
          </a:p>
          <a:p>
            <a:pPr marL="0" indent="0">
              <a:buNone/>
              <a:defRPr/>
            </a:pPr>
            <a:r>
              <a:rPr lang="en-GB" sz="2200" b="1">
                <a:solidFill>
                  <a:srgbClr val="FF0000"/>
                </a:solidFill>
                <a:latin typeface="Arial" panose="020B0604020202020204" pitchFamily="34" charset="0"/>
                <a:cs typeface="Arial" panose="020B0604020202020204" pitchFamily="34" charset="0"/>
              </a:rPr>
              <a:t>30</a:t>
            </a:r>
            <a:r>
              <a:rPr lang="en-GB" sz="2200">
                <a:latin typeface="Arial" panose="020B0604020202020204" pitchFamily="34" charset="0"/>
                <a:cs typeface="Arial" panose="020B0604020202020204" pitchFamily="34" charset="0"/>
              </a:rPr>
              <a:t> chest compressions should be administered prior to moving onto rescue breaths (expired air ventilations).</a:t>
            </a:r>
          </a:p>
        </p:txBody>
      </p:sp>
      <p:pic>
        <p:nvPicPr>
          <p:cNvPr id="69636" name="Picture 4" descr="P:\Images\creditcard.png">
            <a:extLst>
              <a:ext uri="{FF2B5EF4-FFF2-40B4-BE49-F238E27FC236}">
                <a16:creationId xmlns:a16="http://schemas.microsoft.com/office/drawing/2014/main" id="{8B767339-F7D5-4E0F-AB0A-6B7F1C55E9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3368" y="2996730"/>
            <a:ext cx="4264269" cy="1982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45A9F1D1-CEAA-B503-DC48-52ABB8D02F25}"/>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952364" y="410375"/>
            <a:ext cx="792000" cy="658800"/>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par>
                          <p:cTn id="14" fill="hold" nodeType="afterGroup">
                            <p:stCondLst>
                              <p:cond delay="500"/>
                            </p:stCondLst>
                            <p:childTnLst>
                              <p:par>
                                <p:cTn id="15" presetID="10" presetClass="entr" presetSubtype="0" fill="hold" nodeType="afterEffect">
                                  <p:stCondLst>
                                    <p:cond delay="0"/>
                                  </p:stCondLst>
                                  <p:childTnLst>
                                    <p:set>
                                      <p:cBhvr>
                                        <p:cTn id="16" dur="1" fill="hold">
                                          <p:stCondLst>
                                            <p:cond delay="0"/>
                                          </p:stCondLst>
                                        </p:cTn>
                                        <p:tgtEl>
                                          <p:spTgt spid="69636"/>
                                        </p:tgtEl>
                                        <p:attrNameLst>
                                          <p:attrName>style.visibility</p:attrName>
                                        </p:attrNameLst>
                                      </p:cBhvr>
                                      <p:to>
                                        <p:strVal val="visible"/>
                                      </p:to>
                                    </p:set>
                                    <p:animEffect transition="in" filter="fade">
                                      <p:cBhvr>
                                        <p:cTn id="17" dur="500"/>
                                        <p:tgtEl>
                                          <p:spTgt spid="69636"/>
                                        </p:tgtEl>
                                      </p:cBhvr>
                                    </p:animEffect>
                                  </p:childTnLst>
                                </p:cTn>
                              </p:par>
                            </p:childTnLst>
                          </p:cTn>
                        </p:par>
                        <p:par>
                          <p:cTn id="18" fill="hold" nodeType="afterGroup">
                            <p:stCondLst>
                              <p:cond delay="1000"/>
                            </p:stCondLst>
                            <p:childTnLst>
                              <p:par>
                                <p:cTn id="19" presetID="10" presetClass="entr" presetSubtype="0" fill="hold" nodeType="after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65">
            <a:extLst>
              <a:ext uri="{FF2B5EF4-FFF2-40B4-BE49-F238E27FC236}">
                <a16:creationId xmlns:a16="http://schemas.microsoft.com/office/drawing/2014/main" id="{6FA85E3A-B9BD-BB99-6796-AA39547087FF}"/>
              </a:ext>
            </a:extLst>
          </p:cNvPr>
          <p:cNvSpPr>
            <a:spLocks noChangeArrowheads="1"/>
          </p:cNvSpPr>
          <p:nvPr/>
        </p:nvSpPr>
        <p:spPr bwMode="auto">
          <a:xfrm>
            <a:off x="828431" y="4089949"/>
            <a:ext cx="10535138" cy="105355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Title 1">
            <a:extLst>
              <a:ext uri="{FF2B5EF4-FFF2-40B4-BE49-F238E27FC236}">
                <a16:creationId xmlns:a16="http://schemas.microsoft.com/office/drawing/2014/main" id="{CC8E50C2-5F84-D658-4D68-F5318CD2B45B}"/>
              </a:ext>
            </a:extLst>
          </p:cNvPr>
          <p:cNvSpPr txBox="1">
            <a:spLocks/>
          </p:cNvSpPr>
          <p:nvPr/>
        </p:nvSpPr>
        <p:spPr>
          <a:xfrm>
            <a:off x="696427" y="461170"/>
            <a:ext cx="8728364" cy="689279"/>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3600" dirty="0"/>
              <a:t> </a:t>
            </a:r>
            <a:r>
              <a:rPr lang="en-US" sz="4000" dirty="0">
                <a:latin typeface="Arial" panose="020B0604020202020204" pitchFamily="34" charset="0"/>
                <a:cs typeface="Arial" panose="020B0604020202020204" pitchFamily="34" charset="0"/>
              </a:rPr>
              <a:t>CPR age-related changes </a:t>
            </a:r>
          </a:p>
        </p:txBody>
      </p:sp>
      <p:graphicFrame>
        <p:nvGraphicFramePr>
          <p:cNvPr id="5" name="Table 4">
            <a:extLst>
              <a:ext uri="{FF2B5EF4-FFF2-40B4-BE49-F238E27FC236}">
                <a16:creationId xmlns:a16="http://schemas.microsoft.com/office/drawing/2014/main" id="{089E005B-6E2A-79BB-460B-1761325A1F34}"/>
              </a:ext>
            </a:extLst>
          </p:cNvPr>
          <p:cNvGraphicFramePr>
            <a:graphicFrameLocks noGrp="1"/>
          </p:cNvGraphicFramePr>
          <p:nvPr/>
        </p:nvGraphicFramePr>
        <p:xfrm>
          <a:off x="903814" y="1292323"/>
          <a:ext cx="10389416" cy="2524611"/>
        </p:xfrm>
        <a:graphic>
          <a:graphicData uri="http://schemas.openxmlformats.org/drawingml/2006/table">
            <a:tbl>
              <a:tblPr firstRow="1" firstCol="1" bandRow="1"/>
              <a:tblGrid>
                <a:gridCol w="2245915">
                  <a:extLst>
                    <a:ext uri="{9D8B030D-6E8A-4147-A177-3AD203B41FA5}">
                      <a16:colId xmlns:a16="http://schemas.microsoft.com/office/drawing/2014/main" val="1811116949"/>
                    </a:ext>
                  </a:extLst>
                </a:gridCol>
                <a:gridCol w="2144366">
                  <a:extLst>
                    <a:ext uri="{9D8B030D-6E8A-4147-A177-3AD203B41FA5}">
                      <a16:colId xmlns:a16="http://schemas.microsoft.com/office/drawing/2014/main" val="2560119286"/>
                    </a:ext>
                  </a:extLst>
                </a:gridCol>
                <a:gridCol w="2798321">
                  <a:extLst>
                    <a:ext uri="{9D8B030D-6E8A-4147-A177-3AD203B41FA5}">
                      <a16:colId xmlns:a16="http://schemas.microsoft.com/office/drawing/2014/main" val="1155562000"/>
                    </a:ext>
                  </a:extLst>
                </a:gridCol>
                <a:gridCol w="3200814">
                  <a:extLst>
                    <a:ext uri="{9D8B030D-6E8A-4147-A177-3AD203B41FA5}">
                      <a16:colId xmlns:a16="http://schemas.microsoft.com/office/drawing/2014/main" val="2300003468"/>
                    </a:ext>
                  </a:extLst>
                </a:gridCol>
              </a:tblGrid>
              <a:tr h="310107">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Adult</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Child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Infant </a:t>
                      </a:r>
                      <a:endParaRPr lang="en-GB" sz="1700" b="1"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6790943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Breaths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30 compressions: </a:t>
                      </a:r>
                      <a:b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b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breaths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 initial breaths, then 30:2</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22596228"/>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depth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5-6cm</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4-</a:t>
                      </a:r>
                      <a:r>
                        <a:rPr lang="en-GB" sz="1700" b="0" i="0" u="none" strike="noStrike" kern="100" err="1">
                          <a:effectLst/>
                          <a:latin typeface="Aptos" panose="020B0004020202020204" pitchFamily="34" charset="0"/>
                          <a:ea typeface="Aptos" panose="020B0004020202020204" pitchFamily="34" charset="0"/>
                          <a:cs typeface="Times New Roman" panose="02020603050405020304" pitchFamily="18" charset="0"/>
                        </a:rPr>
                        <a:t>5cm</a:t>
                      </a: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 depending on size</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1/3 chest depth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5613443"/>
                  </a:ext>
                </a:extLst>
              </a:tr>
              <a:tr h="605413">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Hand position </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hands, centre of chest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 or 2 hands depending on size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2 fingers or thumbs in the centre of the chest</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5532651"/>
                  </a:ext>
                </a:extLst>
              </a:tr>
              <a:tr h="382055">
                <a:tc>
                  <a:txBody>
                    <a:bodyPr/>
                    <a:lstStyle/>
                    <a:p>
                      <a:pPr algn="l" fontAlgn="t">
                        <a:lnSpc>
                          <a:spcPct val="115000"/>
                        </a:lnSpc>
                        <a:spcAft>
                          <a:spcPts val="800"/>
                        </a:spcAft>
                        <a:buNone/>
                      </a:pPr>
                      <a:r>
                        <a:rPr lang="en-GB" sz="1700" b="1" i="0" u="none" strike="noStrike" kern="100">
                          <a:effectLst/>
                          <a:latin typeface="Aptos" panose="020B0004020202020204" pitchFamily="34" charset="0"/>
                          <a:ea typeface="Aptos" panose="020B0004020202020204" pitchFamily="34" charset="0"/>
                          <a:cs typeface="Times New Roman" panose="02020603050405020304" pitchFamily="18" charset="0"/>
                        </a:rPr>
                        <a:t>Compression rate</a:t>
                      </a:r>
                      <a:endParaRPr lang="en-GB" sz="1700" b="1" i="0" u="none" strike="noStrike">
                        <a:effectLst/>
                        <a:latin typeface="Arial" panose="020B0604020202020204" pitchFamily="34" charset="0"/>
                      </a:endParaRPr>
                    </a:p>
                  </a:txBody>
                  <a:tcPr marL="113841" marR="113841" marT="15811" marB="0">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100-120 per minute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t">
                        <a:lnSpc>
                          <a:spcPct val="115000"/>
                        </a:lnSpc>
                        <a:spcAft>
                          <a:spcPts val="800"/>
                        </a:spcAft>
                        <a:buNone/>
                      </a:pPr>
                      <a:r>
                        <a:rPr lang="en-GB" sz="1700" b="0" i="0" u="none" strike="noStrike" kern="100">
                          <a:effectLst/>
                          <a:latin typeface="Aptos" panose="020B0004020202020204" pitchFamily="34" charset="0"/>
                          <a:ea typeface="Aptos" panose="020B0004020202020204" pitchFamily="34" charset="0"/>
                          <a:cs typeface="Times New Roman" panose="02020603050405020304" pitchFamily="18" charset="0"/>
                        </a:rPr>
                        <a:t>Same as adult </a:t>
                      </a:r>
                      <a:endParaRPr lang="en-GB" sz="1700" b="0" i="0" u="none" strike="noStrike">
                        <a:effectLst/>
                        <a:latin typeface="Arial" panose="020B0604020202020204" pitchFamily="34" charset="0"/>
                      </a:endParaRPr>
                    </a:p>
                  </a:txBody>
                  <a:tcPr marL="113841" marR="113841" marT="15811"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1384779"/>
                  </a:ext>
                </a:extLst>
              </a:tr>
            </a:tbl>
          </a:graphicData>
        </a:graphic>
      </p:graphicFrame>
      <p:sp>
        <p:nvSpPr>
          <p:cNvPr id="14" name="Content Placeholder 2">
            <a:extLst>
              <a:ext uri="{FF2B5EF4-FFF2-40B4-BE49-F238E27FC236}">
                <a16:creationId xmlns:a16="http://schemas.microsoft.com/office/drawing/2014/main" id="{0F69AB4A-5CE9-7D03-81CB-E8E0CA85BF4C}"/>
              </a:ext>
            </a:extLst>
          </p:cNvPr>
          <p:cNvSpPr txBox="1">
            <a:spLocks/>
          </p:cNvSpPr>
          <p:nvPr/>
        </p:nvSpPr>
        <p:spPr>
          <a:xfrm>
            <a:off x="1036612" y="4336658"/>
            <a:ext cx="9814169"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GB" sz="1800" b="1">
                <a:latin typeface="Arial" panose="020B0604020202020204" pitchFamily="34" charset="0"/>
                <a:cs typeface="Arial" panose="020B0604020202020204" pitchFamily="34" charset="0"/>
              </a:rPr>
              <a:t>Paediatric resuscitation practice</a:t>
            </a:r>
          </a:p>
          <a:p>
            <a:r>
              <a:rPr lang="en-GB" sz="1800">
                <a:latin typeface="Arial" panose="020B0604020202020204" pitchFamily="34" charset="0"/>
                <a:cs typeface="Arial" panose="020B0604020202020204" pitchFamily="34" charset="0"/>
              </a:rPr>
              <a:t>This ratio is specific to paediatric basic life support protocols (30:2).</a:t>
            </a:r>
          </a:p>
          <a:p>
            <a:pPr marL="0" indent="0">
              <a:buFont typeface="Arial" panose="020B0604020202020204" pitchFamily="34" charset="0"/>
              <a:buNone/>
            </a:pPr>
            <a:endParaRPr lang="en-GB" sz="2000"/>
          </a:p>
        </p:txBody>
      </p:sp>
      <p:sp>
        <p:nvSpPr>
          <p:cNvPr id="16" name="Rounded Rectangle 12">
            <a:extLst>
              <a:ext uri="{FF2B5EF4-FFF2-40B4-BE49-F238E27FC236}">
                <a16:creationId xmlns:a16="http://schemas.microsoft.com/office/drawing/2014/main" id="{E66B089F-DD13-01BA-5F7F-A197ACBB951F}"/>
              </a:ext>
            </a:extLst>
          </p:cNvPr>
          <p:cNvSpPr>
            <a:spLocks noChangeArrowheads="1"/>
          </p:cNvSpPr>
          <p:nvPr/>
        </p:nvSpPr>
        <p:spPr bwMode="auto">
          <a:xfrm>
            <a:off x="1036612" y="3918633"/>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Tree>
    <p:extLst>
      <p:ext uri="{BB962C8B-B14F-4D97-AF65-F5344CB8AC3E}">
        <p14:creationId xmlns:p14="http://schemas.microsoft.com/office/powerpoint/2010/main" val="296759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a:extLst>
              <a:ext uri="{FF2B5EF4-FFF2-40B4-BE49-F238E27FC236}">
                <a16:creationId xmlns:a16="http://schemas.microsoft.com/office/drawing/2014/main" id="{70926896-0B88-45C1-98C1-ED65C0A72DCA}"/>
              </a:ext>
            </a:extLst>
          </p:cNvPr>
          <p:cNvSpPr>
            <a:spLocks noGrp="1"/>
          </p:cNvSpPr>
          <p:nvPr>
            <p:ph type="title"/>
          </p:nvPr>
        </p:nvSpPr>
        <p:spPr>
          <a:xfrm>
            <a:off x="838200" y="91108"/>
            <a:ext cx="10515600" cy="1325563"/>
          </a:xfrm>
        </p:spPr>
        <p:txBody>
          <a:bodyPr rtlCol="0">
            <a:normAutofit/>
          </a:bodyPr>
          <a:lstStyle/>
          <a:p>
            <a:pPr>
              <a:defRPr/>
            </a:pPr>
            <a:r>
              <a:rPr lang="en-GB" sz="4000" b="1" dirty="0">
                <a:latin typeface="Arial" panose="020B0604020202020204" pitchFamily="34" charset="0"/>
                <a:cs typeface="Arial" panose="020B0604020202020204" pitchFamily="34" charset="0"/>
              </a:rPr>
              <a:t>Airway maintenance</a:t>
            </a:r>
          </a:p>
        </p:txBody>
      </p:sp>
      <p:grpSp>
        <p:nvGrpSpPr>
          <p:cNvPr id="3" name="Group 2">
            <a:extLst>
              <a:ext uri="{FF2B5EF4-FFF2-40B4-BE49-F238E27FC236}">
                <a16:creationId xmlns:a16="http://schemas.microsoft.com/office/drawing/2014/main" id="{31503EF3-0787-0949-BD92-B7F9F6F001B9}"/>
              </a:ext>
            </a:extLst>
          </p:cNvPr>
          <p:cNvGrpSpPr/>
          <p:nvPr/>
        </p:nvGrpSpPr>
        <p:grpSpPr>
          <a:xfrm>
            <a:off x="3273136" y="1263817"/>
            <a:ext cx="5645727" cy="4204766"/>
            <a:chOff x="838199" y="1229634"/>
            <a:chExt cx="5645727" cy="4204766"/>
          </a:xfrm>
        </p:grpSpPr>
        <p:pic>
          <p:nvPicPr>
            <p:cNvPr id="7" name="Picture 4" descr="P:\Images\airway maintenance.png">
              <a:extLst>
                <a:ext uri="{FF2B5EF4-FFF2-40B4-BE49-F238E27FC236}">
                  <a16:creationId xmlns:a16="http://schemas.microsoft.com/office/drawing/2014/main" id="{E58DCC19-3761-3241-9010-CB1879E6F2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0066"/>
            <a:stretch>
              <a:fillRect/>
            </a:stretch>
          </p:blipFill>
          <p:spPr bwMode="auto">
            <a:xfrm>
              <a:off x="1849582" y="1229634"/>
              <a:ext cx="3435887" cy="338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C0A2FC09-DBC5-E747-9308-10686E57FD6E}"/>
                </a:ext>
              </a:extLst>
            </p:cNvPr>
            <p:cNvSpPr>
              <a:spLocks noChangeArrowheads="1"/>
            </p:cNvSpPr>
            <p:nvPr/>
          </p:nvSpPr>
          <p:spPr bwMode="auto">
            <a:xfrm>
              <a:off x="838199" y="4091735"/>
              <a:ext cx="5645727" cy="1342665"/>
            </a:xfrm>
            <a:prstGeom prst="roundRect">
              <a:avLst>
                <a:gd name="adj" fmla="val 15727"/>
              </a:avLst>
            </a:prstGeom>
            <a:solidFill>
              <a:srgbClr val="FF0000"/>
            </a:solidFill>
            <a:ln>
              <a:noFill/>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sz="2400" b="1">
                  <a:solidFill>
                    <a:schemeClr val="bg1"/>
                  </a:solidFill>
                </a:rPr>
                <a:t>It is important that the casualty’s airway is opened and remains open (maintained).</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A7E9D73-7F22-4A1B-A410-55C652786F69}"/>
              </a:ext>
            </a:extLst>
          </p:cNvPr>
          <p:cNvSpPr>
            <a:spLocks noGrp="1"/>
          </p:cNvSpPr>
          <p:nvPr>
            <p:ph type="title"/>
          </p:nvPr>
        </p:nvSpPr>
        <p:spPr>
          <a:xfrm>
            <a:off x="838200" y="-81499"/>
            <a:ext cx="10515600" cy="1325563"/>
          </a:xfrm>
        </p:spPr>
        <p:txBody>
          <a:bodyPr rtlCol="0">
            <a:normAutofit/>
          </a:bodyPr>
          <a:lstStyle/>
          <a:p>
            <a:pPr>
              <a:defRPr/>
            </a:pPr>
            <a:r>
              <a:rPr lang="en-GB" sz="4000" b="1" dirty="0">
                <a:latin typeface="Arial" panose="020B0604020202020204" pitchFamily="34" charset="0"/>
                <a:cs typeface="Arial" panose="020B0604020202020204" pitchFamily="34" charset="0"/>
              </a:rPr>
              <a:t>Barrier devices</a:t>
            </a:r>
          </a:p>
        </p:txBody>
      </p:sp>
      <p:sp>
        <p:nvSpPr>
          <p:cNvPr id="3" name="Content Placeholder 2">
            <a:extLst>
              <a:ext uri="{FF2B5EF4-FFF2-40B4-BE49-F238E27FC236}">
                <a16:creationId xmlns:a16="http://schemas.microsoft.com/office/drawing/2014/main" id="{7CDC44BD-AFBE-4C04-BE08-E9779355371B}"/>
              </a:ext>
            </a:extLst>
          </p:cNvPr>
          <p:cNvSpPr>
            <a:spLocks noGrp="1"/>
          </p:cNvSpPr>
          <p:nvPr>
            <p:ph idx="1"/>
          </p:nvPr>
        </p:nvSpPr>
        <p:spPr>
          <a:xfrm>
            <a:off x="838200" y="3110738"/>
            <a:ext cx="10783277" cy="2719013"/>
          </a:xfrm>
        </p:spPr>
        <p:txBody>
          <a:bodyPr>
            <a:normAutofit/>
          </a:bodyPr>
          <a:lstStyle/>
          <a:p>
            <a:pPr marL="0" indent="0">
              <a:buNone/>
              <a:defRPr/>
            </a:pPr>
            <a:r>
              <a:rPr lang="en-GB" sz="2200">
                <a:latin typeface="Arial" panose="020B0604020202020204" pitchFamily="34" charset="0"/>
                <a:cs typeface="Arial" panose="020B0604020202020204" pitchFamily="34" charset="0"/>
              </a:rPr>
              <a:t>Barrier devices include:</a:t>
            </a:r>
          </a:p>
          <a:p>
            <a:pPr>
              <a:defRPr/>
            </a:pPr>
            <a:r>
              <a:rPr lang="en-GB" sz="2200">
                <a:latin typeface="Arial" panose="020B0604020202020204" pitchFamily="34" charset="0"/>
                <a:cs typeface="Arial" panose="020B0604020202020204" pitchFamily="34" charset="0"/>
              </a:rPr>
              <a:t>nitrile powder-free gloves</a:t>
            </a:r>
          </a:p>
          <a:p>
            <a:pPr>
              <a:defRPr/>
            </a:pPr>
            <a:r>
              <a:rPr lang="en-GB" sz="2200">
                <a:latin typeface="Arial" panose="020B0604020202020204" pitchFamily="34" charset="0"/>
                <a:cs typeface="Arial" panose="020B0604020202020204" pitchFamily="34" charset="0"/>
              </a:rPr>
              <a:t>face shields</a:t>
            </a:r>
          </a:p>
          <a:p>
            <a:pPr>
              <a:defRPr/>
            </a:pPr>
            <a:r>
              <a:rPr lang="en-GB" sz="2200">
                <a:latin typeface="Arial" panose="020B0604020202020204" pitchFamily="34" charset="0"/>
                <a:cs typeface="Arial" panose="020B0604020202020204" pitchFamily="34" charset="0"/>
              </a:rPr>
              <a:t>pocket masks</a:t>
            </a:r>
          </a:p>
          <a:p>
            <a:pPr>
              <a:defRPr/>
            </a:pPr>
            <a:r>
              <a:rPr lang="en-GB" sz="2200">
                <a:latin typeface="Arial" panose="020B0604020202020204" pitchFamily="34" charset="0"/>
                <a:cs typeface="Arial" panose="020B0604020202020204" pitchFamily="34" charset="0"/>
              </a:rPr>
              <a:t>non-surgical face mask/clean fabric material.</a:t>
            </a:r>
          </a:p>
          <a:p>
            <a:pPr>
              <a:buFont typeface="Arial" charset="0"/>
              <a:buChar char="●"/>
              <a:defRPr/>
            </a:pPr>
            <a:endParaRPr lang="en-GB">
              <a:ea typeface="+mn-ea"/>
            </a:endParaRPr>
          </a:p>
        </p:txBody>
      </p:sp>
      <p:pic>
        <p:nvPicPr>
          <p:cNvPr id="40964" name="Picture 4" descr="P:\Powerpoints\New EFAW\pg10.png">
            <a:extLst>
              <a:ext uri="{FF2B5EF4-FFF2-40B4-BE49-F238E27FC236}">
                <a16:creationId xmlns:a16="http://schemas.microsoft.com/office/drawing/2014/main" id="{EFF8B78F-E9E8-4B42-9707-FE8D7A669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110" y="3056572"/>
            <a:ext cx="2158061" cy="222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P:\Powerpoints\New EFAW\pg10p2.png">
            <a:extLst>
              <a:ext uri="{FF2B5EF4-FFF2-40B4-BE49-F238E27FC236}">
                <a16:creationId xmlns:a16="http://schemas.microsoft.com/office/drawing/2014/main" id="{A699E826-1E61-4C02-A827-210DCDE897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152" y="3020212"/>
            <a:ext cx="2072509" cy="226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a:extLst>
              <a:ext uri="{FF2B5EF4-FFF2-40B4-BE49-F238E27FC236}">
                <a16:creationId xmlns:a16="http://schemas.microsoft.com/office/drawing/2014/main" id="{6BA31139-8F6A-90DA-71FE-228C10B38B4B}"/>
              </a:ext>
            </a:extLst>
          </p:cNvPr>
          <p:cNvGrpSpPr/>
          <p:nvPr/>
        </p:nvGrpSpPr>
        <p:grpSpPr>
          <a:xfrm>
            <a:off x="838201" y="885075"/>
            <a:ext cx="10596580" cy="1979537"/>
            <a:chOff x="838201" y="1630976"/>
            <a:chExt cx="10596580" cy="1979537"/>
          </a:xfrm>
        </p:grpSpPr>
        <p:sp>
          <p:nvSpPr>
            <p:cNvPr id="5" name="Rounded Rectangle 60">
              <a:extLst>
                <a:ext uri="{FF2B5EF4-FFF2-40B4-BE49-F238E27FC236}">
                  <a16:creationId xmlns:a16="http://schemas.microsoft.com/office/drawing/2014/main" id="{ECBFE322-DD8A-5611-1266-C43CFBE45770}"/>
                </a:ext>
              </a:extLst>
            </p:cNvPr>
            <p:cNvSpPr>
              <a:spLocks noChangeArrowheads="1"/>
            </p:cNvSpPr>
            <p:nvPr/>
          </p:nvSpPr>
          <p:spPr bwMode="auto">
            <a:xfrm>
              <a:off x="838201" y="1827961"/>
              <a:ext cx="10335108" cy="178255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9" name="Rounded Rectangle 8">
              <a:extLst>
                <a:ext uri="{FF2B5EF4-FFF2-40B4-BE49-F238E27FC236}">
                  <a16:creationId xmlns:a16="http://schemas.microsoft.com/office/drawing/2014/main" id="{A0BDB04C-DC69-6E58-FA0B-504A16480D53}"/>
                </a:ext>
              </a:extLst>
            </p:cNvPr>
            <p:cNvSpPr/>
            <p:nvPr/>
          </p:nvSpPr>
          <p:spPr>
            <a:xfrm>
              <a:off x="919181" y="1869492"/>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r>
                <a:rPr lang="en-GB" altLang="en-US" sz="2400" b="1">
                  <a:cs typeface="Arial" panose="020B0604020202020204" pitchFamily="34" charset="0"/>
                </a:rPr>
                <a:t>Barrier devices are essential equipment and help to eradicate </a:t>
              </a:r>
              <a:br>
                <a:rPr lang="en-GB" altLang="en-US" sz="2400" b="1">
                  <a:cs typeface="Arial" panose="020B0604020202020204" pitchFamily="34" charset="0"/>
                </a:rPr>
              </a:br>
              <a:r>
                <a:rPr lang="en-GB" altLang="en-US" sz="2400" b="1">
                  <a:cs typeface="Arial" panose="020B0604020202020204" pitchFamily="34" charset="0"/>
                </a:rPr>
                <a:t>the spread of infection and cross-contamination. Barrier devices, as </a:t>
              </a:r>
              <a:br>
                <a:rPr lang="en-GB" altLang="en-US" sz="2400" b="1">
                  <a:cs typeface="Arial" panose="020B0604020202020204" pitchFamily="34" charset="0"/>
                </a:rPr>
              </a:br>
              <a:r>
                <a:rPr lang="en-GB" altLang="en-US" sz="2400" b="1">
                  <a:cs typeface="Arial" panose="020B0604020202020204" pitchFamily="34" charset="0"/>
                </a:rPr>
                <a:t>their name suggests, place a barrier between the first-aider and the casualty </a:t>
              </a:r>
            </a:p>
          </p:txBody>
        </p:sp>
        <p:grpSp>
          <p:nvGrpSpPr>
            <p:cNvPr id="10" name="Group 63">
              <a:extLst>
                <a:ext uri="{FF2B5EF4-FFF2-40B4-BE49-F238E27FC236}">
                  <a16:creationId xmlns:a16="http://schemas.microsoft.com/office/drawing/2014/main" id="{81250992-2E96-DE74-EC19-B6320D50C3DF}"/>
                </a:ext>
              </a:extLst>
            </p:cNvPr>
            <p:cNvGrpSpPr>
              <a:grpSpLocks/>
            </p:cNvGrpSpPr>
            <p:nvPr/>
          </p:nvGrpSpPr>
          <p:grpSpPr bwMode="auto">
            <a:xfrm>
              <a:off x="10556086" y="1630976"/>
              <a:ext cx="790575" cy="657225"/>
              <a:chOff x="1682019" y="4399307"/>
              <a:chExt cx="792000" cy="658801"/>
            </a:xfrm>
            <a:solidFill>
              <a:srgbClr val="008A21"/>
            </a:solidFill>
          </p:grpSpPr>
          <p:sp>
            <p:nvSpPr>
              <p:cNvPr id="11" name="Oval 10">
                <a:extLst>
                  <a:ext uri="{FF2B5EF4-FFF2-40B4-BE49-F238E27FC236}">
                    <a16:creationId xmlns:a16="http://schemas.microsoft.com/office/drawing/2014/main" id="{B7D6C0D9-F5CD-358C-26F4-6FEFB3DB0028}"/>
                  </a:ext>
                </a:extLst>
              </p:cNvPr>
              <p:cNvSpPr/>
              <p:nvPr/>
            </p:nvSpPr>
            <p:spPr>
              <a:xfrm>
                <a:off x="1682019" y="4399307"/>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2" name="Picture 65" descr="A close up of a logo&#10;&#10;Description automatically generated">
                <a:extLst>
                  <a:ext uri="{FF2B5EF4-FFF2-40B4-BE49-F238E27FC236}">
                    <a16:creationId xmlns:a16="http://schemas.microsoft.com/office/drawing/2014/main" id="{28445627-5039-7B00-DC89-DE9E02ACC546}"/>
                  </a:ext>
                </a:extLst>
              </p:cNvPr>
              <p:cNvPicPr>
                <a:picLocks noChangeAspect="1" noChangeArrowheads="1"/>
              </p:cNvPicPr>
              <p:nvPr/>
            </p:nvPicPr>
            <p:blipFill>
              <a:blip r:embed="rId5"/>
              <a:srcRect/>
              <a:stretch>
                <a:fillRect/>
              </a:stretch>
            </p:blipFill>
            <p:spPr bwMode="auto">
              <a:xfrm>
                <a:off x="1816075" y="4536341"/>
                <a:ext cx="538192" cy="384731"/>
              </a:xfrm>
              <a:prstGeom prst="rect">
                <a:avLst/>
              </a:prstGeom>
              <a:grp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6C1554F0-9D29-4092-9A0A-FACDEBA585D3}"/>
              </a:ext>
            </a:extLst>
          </p:cNvPr>
          <p:cNvSpPr>
            <a:spLocks noGrp="1"/>
          </p:cNvSpPr>
          <p:nvPr>
            <p:ph type="title"/>
          </p:nvPr>
        </p:nvSpPr>
        <p:spPr>
          <a:xfrm>
            <a:off x="882979" y="185737"/>
            <a:ext cx="8060997" cy="879474"/>
          </a:xfrm>
        </p:spPr>
        <p:txBody>
          <a:bodyPr rtlCol="0">
            <a:normAutofit/>
          </a:bodyPr>
          <a:lstStyle/>
          <a:p>
            <a:pPr>
              <a:defRPr/>
            </a:pPr>
            <a:r>
              <a:rPr lang="en-GB" sz="4000" b="1" dirty="0">
                <a:latin typeface="Arial" panose="020B0604020202020204" pitchFamily="34" charset="0"/>
                <a:cs typeface="Arial" panose="020B0604020202020204" pitchFamily="34" charset="0"/>
              </a:rPr>
              <a:t>CPR – adult</a:t>
            </a:r>
          </a:p>
        </p:txBody>
      </p:sp>
      <p:sp>
        <p:nvSpPr>
          <p:cNvPr id="66563" name="Content Placeholder 8">
            <a:extLst>
              <a:ext uri="{FF2B5EF4-FFF2-40B4-BE49-F238E27FC236}">
                <a16:creationId xmlns:a16="http://schemas.microsoft.com/office/drawing/2014/main" id="{ED5019DC-A3EA-4D2F-B7F4-26438FC6CA88}"/>
              </a:ext>
            </a:extLst>
          </p:cNvPr>
          <p:cNvSpPr>
            <a:spLocks noGrp="1"/>
          </p:cNvSpPr>
          <p:nvPr>
            <p:ph idx="1"/>
          </p:nvPr>
        </p:nvSpPr>
        <p:spPr bwMode="auto">
          <a:xfrm>
            <a:off x="882979" y="1290349"/>
            <a:ext cx="7227664" cy="538191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After completing </a:t>
            </a:r>
            <a:r>
              <a:rPr lang="en-GB" altLang="en-US" sz="2200" b="1">
                <a:solidFill>
                  <a:srgbClr val="FF0000"/>
                </a:solidFill>
                <a:latin typeface="Arial" panose="020B0604020202020204" pitchFamily="34" charset="0"/>
                <a:cs typeface="Arial" panose="020B0604020202020204" pitchFamily="34" charset="0"/>
              </a:rPr>
              <a:t>30</a:t>
            </a:r>
            <a:r>
              <a:rPr lang="en-GB" altLang="en-US" sz="2200">
                <a:latin typeface="Arial" panose="020B0604020202020204" pitchFamily="34" charset="0"/>
                <a:cs typeface="Arial" panose="020B0604020202020204" pitchFamily="34" charset="0"/>
              </a:rPr>
              <a:t> chest compressions, the emergency first-aider must then administer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effective rescue breaths</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Each breath should take </a:t>
            </a:r>
            <a:r>
              <a:rPr lang="en-GB" altLang="en-US" sz="2200">
                <a:solidFill>
                  <a:srgbClr val="FF0000"/>
                </a:solidFill>
                <a:latin typeface="Arial" panose="020B0604020202020204" pitchFamily="34" charset="0"/>
                <a:cs typeface="Arial" panose="020B0604020202020204" pitchFamily="34" charset="0"/>
              </a:rPr>
              <a:t>1</a:t>
            </a:r>
            <a:r>
              <a:rPr lang="en-GB" altLang="en-US" sz="2200">
                <a:latin typeface="Arial" panose="020B0604020202020204" pitchFamily="34" charset="0"/>
                <a:cs typeface="Arial" panose="020B0604020202020204" pitchFamily="34" charset="0"/>
              </a:rPr>
              <a:t> second to complete and the casualty’s chest should rise as in normal breathing. This is known as an effective rescue breath. </a:t>
            </a:r>
          </a:p>
          <a:p>
            <a:pPr marL="457200" indent="-457200">
              <a:lnSpc>
                <a:spcPct val="100000"/>
              </a:lnSpc>
              <a:spcBef>
                <a:spcPts val="0"/>
              </a:spcBef>
              <a:buFont typeface="+mj-lt"/>
              <a:buAutoNum type="arabicPeriod"/>
            </a:pPr>
            <a:r>
              <a:rPr lang="en-GB" altLang="en-US" sz="2200">
                <a:latin typeface="Arial" panose="020B0604020202020204" pitchFamily="34" charset="0"/>
                <a:cs typeface="Arial" panose="020B0604020202020204" pitchFamily="34" charset="0"/>
              </a:rPr>
              <a:t>Administering the </a:t>
            </a:r>
            <a:r>
              <a:rPr lang="en-GB" altLang="en-US" sz="2200" b="1">
                <a:solidFill>
                  <a:srgbClr val="FF0000"/>
                </a:solidFill>
                <a:latin typeface="Arial" panose="020B0604020202020204" pitchFamily="34" charset="0"/>
                <a:cs typeface="Arial" panose="020B0604020202020204" pitchFamily="34" charset="0"/>
              </a:rPr>
              <a:t>2</a:t>
            </a:r>
            <a:r>
              <a:rPr lang="en-GB" altLang="en-US" sz="2200">
                <a:latin typeface="Arial" panose="020B0604020202020204" pitchFamily="34" charset="0"/>
                <a:cs typeface="Arial" panose="020B0604020202020204" pitchFamily="34" charset="0"/>
              </a:rPr>
              <a:t> breaths should take no longer than </a:t>
            </a:r>
            <a:r>
              <a:rPr lang="en-GB" altLang="en-US" sz="2200" b="1">
                <a:solidFill>
                  <a:srgbClr val="FF0000"/>
                </a:solidFill>
                <a:latin typeface="Arial" panose="020B0604020202020204" pitchFamily="34" charset="0"/>
                <a:cs typeface="Arial" panose="020B0604020202020204" pitchFamily="34" charset="0"/>
              </a:rPr>
              <a:t>10</a:t>
            </a:r>
            <a:r>
              <a:rPr lang="en-GB" altLang="en-US" sz="2200">
                <a:latin typeface="Arial" panose="020B0604020202020204" pitchFamily="34" charset="0"/>
                <a:cs typeface="Arial" panose="020B0604020202020204" pitchFamily="34" charset="0"/>
              </a:rPr>
              <a:t> seconds to complete in total. </a:t>
            </a:r>
          </a:p>
          <a:p>
            <a:pPr lvl="1">
              <a:lnSpc>
                <a:spcPct val="100000"/>
              </a:lnSpc>
              <a:spcBef>
                <a:spcPts val="0"/>
              </a:spcBef>
            </a:pPr>
            <a:r>
              <a:rPr lang="en-GB" altLang="en-US" sz="2200">
                <a:latin typeface="Arial" panose="020B0604020202020204" pitchFamily="34" charset="0"/>
                <a:cs typeface="Arial" panose="020B0604020202020204" pitchFamily="34" charset="0"/>
              </a:rPr>
              <a:t>Once the first breath is administered, remove your  mouth from the casualty’s mouth, turn your head and watch the chest rise and fall, then administer the second breath.</a:t>
            </a: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a:p>
            <a:pPr>
              <a:lnSpc>
                <a:spcPct val="100000"/>
              </a:lnSpc>
              <a:buFont typeface="Arial" panose="020B0604020202020204" pitchFamily="34" charset="0"/>
              <a:buNone/>
            </a:pPr>
            <a:endParaRPr lang="en-GB" altLang="en-US" sz="2200">
              <a:latin typeface="+mj-lt"/>
              <a:cs typeface="Arial" panose="020B0604020202020204" pitchFamily="34" charset="0"/>
            </a:endParaRPr>
          </a:p>
        </p:txBody>
      </p:sp>
      <p:pic>
        <p:nvPicPr>
          <p:cNvPr id="70660" name="Picture 4" descr="P:\Images\rescue breathing.png">
            <a:extLst>
              <a:ext uri="{FF2B5EF4-FFF2-40B4-BE49-F238E27FC236}">
                <a16:creationId xmlns:a16="http://schemas.microsoft.com/office/drawing/2014/main" id="{98CA26FC-B56C-44FB-BDC2-51346458C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643" y="1290349"/>
            <a:ext cx="3562046" cy="35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P:\Images\First Aid\chestcompressions.png"/>
          <p:cNvPicPr>
            <a:picLocks noChangeAspect="1" noChangeArrowheads="1"/>
          </p:cNvPicPr>
          <p:nvPr/>
        </p:nvPicPr>
        <p:blipFill rotWithShape="1">
          <a:blip r:embed="rId3">
            <a:extLst>
              <a:ext uri="{28A0092B-C50C-407E-A947-70E740481C1C}">
                <a14:useLocalDpi xmlns:a14="http://schemas.microsoft.com/office/drawing/2010/main" val="0"/>
              </a:ext>
            </a:extLst>
          </a:blip>
          <a:srcRect b="13986"/>
          <a:stretch/>
        </p:blipFill>
        <p:spPr bwMode="auto">
          <a:xfrm>
            <a:off x="6528048" y="858332"/>
            <a:ext cx="4641926" cy="5141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1877290" y="36715"/>
            <a:ext cx="9908557" cy="1325563"/>
          </a:xfrm>
        </p:spPr>
        <p:txBody>
          <a:bodyPr>
            <a:normAutofit/>
          </a:bodyPr>
          <a:lstStyle/>
          <a:p>
            <a:r>
              <a:rPr lang="en-GB" sz="4000" b="1" dirty="0">
                <a:latin typeface="Arial" panose="020B0604020202020204" pitchFamily="34" charset="0"/>
                <a:cs typeface="Arial" panose="020B0604020202020204" pitchFamily="34" charset="0"/>
              </a:rPr>
              <a:t>Demonstrate and practise CPR – adult</a:t>
            </a:r>
          </a:p>
        </p:txBody>
      </p:sp>
      <p:pic>
        <p:nvPicPr>
          <p:cNvPr id="11" name="Picture 5" descr="P:\Images\resuscit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35934" b="52885"/>
          <a:stretch/>
        </p:blipFill>
        <p:spPr bwMode="auto">
          <a:xfrm>
            <a:off x="1760306" y="1352656"/>
            <a:ext cx="3439138" cy="325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P:\Images\resuscitation.png"/>
          <p:cNvPicPr>
            <a:picLocks noChangeAspect="1" noChangeArrowheads="1"/>
          </p:cNvPicPr>
          <p:nvPr/>
        </p:nvPicPr>
        <p:blipFill rotWithShape="1">
          <a:blip r:embed="rId4">
            <a:extLst>
              <a:ext uri="{28A0092B-C50C-407E-A947-70E740481C1C}">
                <a14:useLocalDpi xmlns:a14="http://schemas.microsoft.com/office/drawing/2010/main" val="0"/>
              </a:ext>
            </a:extLst>
          </a:blip>
          <a:srcRect l="6601" t="72618" r="62668"/>
          <a:stretch/>
        </p:blipFill>
        <p:spPr bwMode="auto">
          <a:xfrm>
            <a:off x="4780909" y="3439322"/>
            <a:ext cx="2035171" cy="2332296"/>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lbow Connector 2"/>
          <p:cNvCxnSpPr>
            <a:cxnSpLocks noChangeShapeType="1"/>
          </p:cNvCxnSpPr>
          <p:nvPr/>
        </p:nvCxnSpPr>
        <p:spPr bwMode="auto">
          <a:xfrm flipV="1">
            <a:off x="4871864" y="1733932"/>
            <a:ext cx="2016224" cy="596282"/>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6" name="Elbow Connector 8"/>
          <p:cNvCxnSpPr>
            <a:cxnSpLocks noChangeShapeType="1"/>
          </p:cNvCxnSpPr>
          <p:nvPr/>
        </p:nvCxnSpPr>
        <p:spPr bwMode="auto">
          <a:xfrm rot="10800000" flipV="1">
            <a:off x="6816080" y="5334332"/>
            <a:ext cx="936104" cy="158751"/>
          </a:xfrm>
          <a:prstGeom prst="bentConnector3">
            <a:avLst>
              <a:gd name="adj1" fmla="val 50000"/>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pic>
        <p:nvPicPr>
          <p:cNvPr id="2" name="Picture 1">
            <a:extLst>
              <a:ext uri="{FF2B5EF4-FFF2-40B4-BE49-F238E27FC236}">
                <a16:creationId xmlns:a16="http://schemas.microsoft.com/office/drawing/2014/main" id="{0A67514A-E30F-B239-6958-8C616F21106C}"/>
              </a:ext>
            </a:extLst>
          </p:cNvPr>
          <p:cNvPicPr>
            <a:picLocks/>
          </p:cNvPicPr>
          <p:nvPr/>
        </p:nvPicPr>
        <p:blipFill rotWithShape="1">
          <a:blip r:embed="rId5" cstate="print">
            <a:extLst>
              <a:ext uri="{28A0092B-C50C-407E-A947-70E740481C1C}">
                <a14:useLocalDpi xmlns:a14="http://schemas.microsoft.com/office/drawing/2010/main" val="0"/>
              </a:ext>
            </a:extLst>
          </a:blip>
          <a:srcRect l="-8812" t="-35807" r="-8812" b="-35807"/>
          <a:stretch/>
        </p:blipFill>
        <p:spPr>
          <a:xfrm>
            <a:off x="968306" y="38959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10329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6F074580-0933-480E-882B-ED777EDC2B67}"/>
              </a:ext>
            </a:extLst>
          </p:cNvPr>
          <p:cNvSpPr>
            <a:spLocks noGrp="1"/>
          </p:cNvSpPr>
          <p:nvPr>
            <p:ph type="title"/>
          </p:nvPr>
        </p:nvSpPr>
        <p:spPr>
          <a:xfrm>
            <a:off x="976746" y="216425"/>
            <a:ext cx="8147608" cy="905608"/>
          </a:xfrm>
        </p:spPr>
        <p:txBody>
          <a:bodyPr>
            <a:normAutofit/>
          </a:bodyPr>
          <a:lstStyle/>
          <a:p>
            <a:r>
              <a:rPr lang="en-GB" sz="4000" b="1" dirty="0">
                <a:latin typeface="Arial" panose="020B0604020202020204" pitchFamily="34" charset="0"/>
                <a:cs typeface="Arial" panose="020B0604020202020204" pitchFamily="34" charset="0"/>
              </a:rPr>
              <a:t>CPR –</a:t>
            </a:r>
            <a:r>
              <a:rPr lang="en-GB" altLang="en-US" sz="4000" b="1" dirty="0">
                <a:latin typeface="Arial" panose="020B0604020202020204" pitchFamily="34" charset="0"/>
                <a:cs typeface="Arial" panose="020B0604020202020204" pitchFamily="34" charset="0"/>
              </a:rPr>
              <a:t> adult</a:t>
            </a:r>
          </a:p>
        </p:txBody>
      </p:sp>
      <p:pic>
        <p:nvPicPr>
          <p:cNvPr id="111619" name="Picture 2" descr="P:\Powerpoints\New FAW\Images used in presentation\cpr1.jpg">
            <a:extLst>
              <a:ext uri="{FF2B5EF4-FFF2-40B4-BE49-F238E27FC236}">
                <a16:creationId xmlns:a16="http://schemas.microsoft.com/office/drawing/2014/main" id="{C4CA4616-7872-4A08-926F-F6D39F57D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8359" y="0"/>
            <a:ext cx="3953641" cy="5973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a:extLst>
              <a:ext uri="{FF2B5EF4-FFF2-40B4-BE49-F238E27FC236}">
                <a16:creationId xmlns:a16="http://schemas.microsoft.com/office/drawing/2014/main" id="{9358C2D1-19ED-4C74-8C8A-C72391D055B8}"/>
              </a:ext>
            </a:extLst>
          </p:cNvPr>
          <p:cNvSpPr>
            <a:spLocks noChangeArrowheads="1"/>
          </p:cNvSpPr>
          <p:nvPr/>
        </p:nvSpPr>
        <p:spPr bwMode="auto">
          <a:xfrm>
            <a:off x="976745" y="1505284"/>
            <a:ext cx="5202381" cy="2884092"/>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Kneel by the side of the casualty. Place the heel of 1 hand in the centre of the casualty’s chest</a:t>
            </a: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Place the heel of your other hand on top of the first hand. Interlock the fingers of your hands.</a:t>
            </a:r>
          </a:p>
        </p:txBody>
      </p:sp>
      <p:pic>
        <p:nvPicPr>
          <p:cNvPr id="352259" name="Picture 3" descr="P:\Powerpoints\New FAW\Images used in presentation\cpr2.jpg">
            <a:extLst>
              <a:ext uri="{FF2B5EF4-FFF2-40B4-BE49-F238E27FC236}">
                <a16:creationId xmlns:a16="http://schemas.microsoft.com/office/drawing/2014/main" id="{53713520-DD91-460D-B84C-9A90C4C1E4C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4095" t="40976" r="34095" b="29350"/>
          <a:stretch/>
        </p:blipFill>
        <p:spPr bwMode="auto">
          <a:xfrm>
            <a:off x="6615545" y="3011863"/>
            <a:ext cx="2640970" cy="275502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P:\Powerpoints\New FAW\Images used in presentation\cpr2.jpg">
            <a:extLst>
              <a:ext uri="{FF2B5EF4-FFF2-40B4-BE49-F238E27FC236}">
                <a16:creationId xmlns:a16="http://schemas.microsoft.com/office/drawing/2014/main" id="{2723C68F-26E9-47F0-90A8-0710522D5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722" b="10651"/>
          <a:stretch>
            <a:fillRect/>
          </a:stretch>
        </p:blipFill>
        <p:spPr bwMode="auto">
          <a:xfrm>
            <a:off x="6151418" y="172104"/>
            <a:ext cx="4956321" cy="554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itle 1">
            <a:extLst>
              <a:ext uri="{FF2B5EF4-FFF2-40B4-BE49-F238E27FC236}">
                <a16:creationId xmlns:a16="http://schemas.microsoft.com/office/drawing/2014/main" id="{8A8591B2-213B-4F8E-9BFB-EDF39DFCAD16}"/>
              </a:ext>
            </a:extLst>
          </p:cNvPr>
          <p:cNvSpPr>
            <a:spLocks noGrp="1"/>
          </p:cNvSpPr>
          <p:nvPr>
            <p:ph type="title"/>
          </p:nvPr>
        </p:nvSpPr>
        <p:spPr/>
        <p:txBody>
          <a:bodyPr/>
          <a:lstStyle/>
          <a:p>
            <a:r>
              <a:rPr lang="en-GB" altLang="en-US"/>
              <a:t> </a:t>
            </a:r>
            <a:r>
              <a:rPr lang="en-GB" altLang="en-US" sz="4000" b="1">
                <a:latin typeface="Arial" panose="020B0604020202020204" pitchFamily="34" charset="0"/>
                <a:cs typeface="Arial" panose="020B0604020202020204" pitchFamily="34" charset="0"/>
              </a:rPr>
              <a:t>CPR – adult (cont.) </a:t>
            </a:r>
          </a:p>
        </p:txBody>
      </p:sp>
      <p:sp>
        <p:nvSpPr>
          <p:cNvPr id="5" name="AutoShape 4">
            <a:extLst>
              <a:ext uri="{FF2B5EF4-FFF2-40B4-BE49-F238E27FC236}">
                <a16:creationId xmlns:a16="http://schemas.microsoft.com/office/drawing/2014/main" id="{B02B5C11-BD7A-4DC5-A8D9-C64722E03169}"/>
              </a:ext>
            </a:extLst>
          </p:cNvPr>
          <p:cNvSpPr>
            <a:spLocks noChangeArrowheads="1"/>
          </p:cNvSpPr>
          <p:nvPr/>
        </p:nvSpPr>
        <p:spPr bwMode="auto">
          <a:xfrm>
            <a:off x="893494" y="1786345"/>
            <a:ext cx="5583506" cy="364233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r>
              <a:rPr lang="en-GB" altLang="en-US" sz="2200" b="1">
                <a:solidFill>
                  <a:schemeClr val="bg1"/>
                </a:solidFill>
                <a:latin typeface="+mj-lt"/>
                <a:cs typeface="Arial" panose="020B0604020202020204" pitchFamily="34" charset="0"/>
              </a:rPr>
              <a:t>Position yourself vertically above the casualty’s chest and with your arms straight, press down on the sternum 5-6cm</a:t>
            </a:r>
            <a:endParaRPr lang="en-GB" altLang="en-US" sz="2200" b="1">
              <a:latin typeface="+mj-lt"/>
              <a:cs typeface="Arial" panose="020B0604020202020204" pitchFamily="34" charset="0"/>
            </a:endParaRPr>
          </a:p>
          <a:p>
            <a:pPr eaLnBrk="1" hangingPunct="1"/>
            <a:endParaRPr lang="en-GB" altLang="en-US" sz="2200" b="1">
              <a:solidFill>
                <a:schemeClr val="bg1"/>
              </a:solidFill>
              <a:latin typeface="+mj-lt"/>
              <a:cs typeface="Arial" panose="020B0604020202020204" pitchFamily="34" charset="0"/>
            </a:endParaRPr>
          </a:p>
          <a:p>
            <a:pPr eaLnBrk="1" hangingPunct="1"/>
            <a:r>
              <a:rPr lang="en-GB" altLang="en-US" sz="2200" b="1">
                <a:solidFill>
                  <a:schemeClr val="bg1"/>
                </a:solidFill>
                <a:latin typeface="+mj-lt"/>
                <a:cs typeface="Arial" panose="020B0604020202020204" pitchFamily="34" charset="0"/>
              </a:rPr>
              <a:t>After each compression, release all of the pressure on the chest without losing contact between your hands and the sternum. Repeat at a rate of 100-120 compressions per minute 30 times.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3" descr="P:\Powerpoints\New FAW\Images used in presentation\cpr4.jpg">
            <a:extLst>
              <a:ext uri="{FF2B5EF4-FFF2-40B4-BE49-F238E27FC236}">
                <a16:creationId xmlns:a16="http://schemas.microsoft.com/office/drawing/2014/main" id="{0E6D0DDE-109C-41F2-B35E-70EC85CD98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47" r="16644" b="10784"/>
          <a:stretch/>
        </p:blipFill>
        <p:spPr bwMode="auto">
          <a:xfrm>
            <a:off x="7982581" y="224757"/>
            <a:ext cx="3746617" cy="549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itle 1">
            <a:extLst>
              <a:ext uri="{FF2B5EF4-FFF2-40B4-BE49-F238E27FC236}">
                <a16:creationId xmlns:a16="http://schemas.microsoft.com/office/drawing/2014/main" id="{EF1AD7CB-D17E-499E-B844-88F12166BBC6}"/>
              </a:ext>
            </a:extLst>
          </p:cNvPr>
          <p:cNvSpPr>
            <a:spLocks noGrp="1"/>
          </p:cNvSpPr>
          <p:nvPr>
            <p:ph type="title"/>
          </p:nvPr>
        </p:nvSpPr>
        <p:spPr/>
        <p:txBody>
          <a:bodyPr>
            <a:normAutofit/>
          </a:bodyPr>
          <a:lstStyle/>
          <a:p>
            <a:r>
              <a:rPr lang="en-GB" altLang="en-US" sz="4000" b="1" dirty="0">
                <a:latin typeface="Arial" panose="020B0604020202020204" pitchFamily="34" charset="0"/>
                <a:cs typeface="Arial" panose="020B0604020202020204" pitchFamily="34" charset="0"/>
              </a:rPr>
              <a:t>CPR – adult (cont.)</a:t>
            </a:r>
          </a:p>
        </p:txBody>
      </p:sp>
      <p:pic>
        <p:nvPicPr>
          <p:cNvPr id="354306" name="Picture 2" descr="P:\Powerpoints\New FAW\Images used in presentation\cpr3.jpg">
            <a:extLst>
              <a:ext uri="{FF2B5EF4-FFF2-40B4-BE49-F238E27FC236}">
                <a16:creationId xmlns:a16="http://schemas.microsoft.com/office/drawing/2014/main" id="{4D403122-9A81-4081-9214-3DC9360675A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8" t="12404" r="-1038" b="29900"/>
          <a:stretch/>
        </p:blipFill>
        <p:spPr bwMode="auto">
          <a:xfrm>
            <a:off x="6096000" y="2556769"/>
            <a:ext cx="2966663" cy="3107046"/>
          </a:xfrm>
          <a:prstGeom prst="ellipse">
            <a:avLst/>
          </a:prstGeom>
          <a:noFill/>
          <a:ln w="57150">
            <a:solidFill>
              <a:srgbClr val="FF0000"/>
            </a:solidFill>
          </a:ln>
          <a:extLst>
            <a:ext uri="{909E8E84-426E-40DD-AFC4-6F175D3DCCD1}">
              <a14:hiddenFill xmlns:a14="http://schemas.microsoft.com/office/drawing/2010/main">
                <a:solidFill>
                  <a:srgbClr val="FFFFFF"/>
                </a:solidFill>
              </a14:hiddenFill>
            </a:ext>
          </a:extLst>
        </p:spPr>
      </p:pic>
      <p:sp>
        <p:nvSpPr>
          <p:cNvPr id="5" name="AutoShape 4">
            <a:extLst>
              <a:ext uri="{FF2B5EF4-FFF2-40B4-BE49-F238E27FC236}">
                <a16:creationId xmlns:a16="http://schemas.microsoft.com/office/drawing/2014/main" id="{1B80BDFA-D8DC-4D9D-939E-DDF77B793E7D}"/>
              </a:ext>
            </a:extLst>
          </p:cNvPr>
          <p:cNvSpPr>
            <a:spLocks noChangeArrowheads="1"/>
          </p:cNvSpPr>
          <p:nvPr/>
        </p:nvSpPr>
        <p:spPr bwMode="auto">
          <a:xfrm>
            <a:off x="967422" y="1640339"/>
            <a:ext cx="4862146" cy="53022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r>
              <a:rPr lang="en-GB" altLang="en-US" sz="2200" b="1">
                <a:solidFill>
                  <a:schemeClr val="bg1"/>
                </a:solidFill>
                <a:latin typeface="+mj-lt"/>
                <a:cs typeface="Arial" panose="020B0604020202020204" pitchFamily="34" charset="0"/>
              </a:rPr>
              <a:t>Administer 2 effective rescue breaths</a:t>
            </a:r>
          </a:p>
        </p:txBody>
      </p:sp>
      <p:sp>
        <p:nvSpPr>
          <p:cNvPr id="3" name="Rounded Rectangle 65">
            <a:extLst>
              <a:ext uri="{FF2B5EF4-FFF2-40B4-BE49-F238E27FC236}">
                <a16:creationId xmlns:a16="http://schemas.microsoft.com/office/drawing/2014/main" id="{D00CE4EE-4826-99D9-DCD5-A653BBABDEF8}"/>
              </a:ext>
            </a:extLst>
          </p:cNvPr>
          <p:cNvSpPr>
            <a:spLocks noChangeArrowheads="1"/>
          </p:cNvSpPr>
          <p:nvPr/>
        </p:nvSpPr>
        <p:spPr bwMode="auto">
          <a:xfrm>
            <a:off x="967422" y="2535204"/>
            <a:ext cx="4862146" cy="126094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4" name="Rounded Rectangle 12">
            <a:extLst>
              <a:ext uri="{FF2B5EF4-FFF2-40B4-BE49-F238E27FC236}">
                <a16:creationId xmlns:a16="http://schemas.microsoft.com/office/drawing/2014/main" id="{12EE6603-FD79-2CDC-3A04-9BC8F45C0973}"/>
              </a:ext>
            </a:extLst>
          </p:cNvPr>
          <p:cNvSpPr>
            <a:spLocks noChangeArrowheads="1"/>
          </p:cNvSpPr>
          <p:nvPr/>
        </p:nvSpPr>
        <p:spPr bwMode="auto">
          <a:xfrm>
            <a:off x="1175603" y="23638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TextBox 6">
            <a:extLst>
              <a:ext uri="{FF2B5EF4-FFF2-40B4-BE49-F238E27FC236}">
                <a16:creationId xmlns:a16="http://schemas.microsoft.com/office/drawing/2014/main" id="{B0D07A68-789A-8C95-8F82-A3B11C7A5300}"/>
              </a:ext>
            </a:extLst>
          </p:cNvPr>
          <p:cNvSpPr txBox="1"/>
          <p:nvPr/>
        </p:nvSpPr>
        <p:spPr>
          <a:xfrm>
            <a:off x="1141802" y="2836188"/>
            <a:ext cx="4513386" cy="769441"/>
          </a:xfrm>
          <a:prstGeom prst="rect">
            <a:avLst/>
          </a:prstGeom>
          <a:noFill/>
        </p:spPr>
        <p:txBody>
          <a:bodyPr wrap="square">
            <a:spAutoFit/>
          </a:bodyPr>
          <a:lstStyle/>
          <a:p>
            <a:pPr eaLnBrk="1" hangingPunct="1"/>
            <a:r>
              <a:rPr lang="en-GB" altLang="en-US" sz="2200" b="1">
                <a:cs typeface="Arial" panose="020B0604020202020204" pitchFamily="34" charset="0"/>
              </a:rPr>
              <a:t>A good chest compression should be at a depth of 5 to 6cm.</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EDA23-0598-7D47-92F8-24CEE4A18164}"/>
              </a:ext>
            </a:extLst>
          </p:cNvPr>
          <p:cNvSpPr>
            <a:spLocks noGrp="1"/>
          </p:cNvSpPr>
          <p:nvPr>
            <p:ph type="title"/>
          </p:nvPr>
        </p:nvSpPr>
        <p:spPr>
          <a:xfrm>
            <a:off x="839788" y="195004"/>
            <a:ext cx="10515600" cy="1325563"/>
          </a:xfrm>
        </p:spPr>
        <p:txBody>
          <a:bodyPr>
            <a:normAutofit/>
          </a:bodyPr>
          <a:lstStyle/>
          <a:p>
            <a:r>
              <a:rPr lang="en-GB" b="1" dirty="0">
                <a:latin typeface="Arial" panose="020B0604020202020204" pitchFamily="34" charset="0"/>
                <a:cs typeface="Arial" panose="020B0604020202020204" pitchFamily="34" charset="0"/>
              </a:rPr>
              <a:t>Appropriate first-aid equipment</a:t>
            </a:r>
            <a:r>
              <a:rPr lang="en-GB" dirty="0">
                <a:latin typeface="Arial" panose="020B0604020202020204" pitchFamily="34" charset="0"/>
                <a:cs typeface="Arial" panose="020B0604020202020204" pitchFamily="34" charset="0"/>
              </a:rPr>
              <a:t> </a:t>
            </a:r>
            <a:r>
              <a:rPr lang="en-GB" b="1" dirty="0">
                <a:latin typeface="Arial" panose="020B0604020202020204" pitchFamily="34" charset="0"/>
                <a:cs typeface="Arial" panose="020B0604020202020204" pitchFamily="34" charset="0"/>
              </a:rPr>
              <a:t>(cont.)</a:t>
            </a:r>
            <a:endParaRPr lang="en-GB" dirty="0"/>
          </a:p>
        </p:txBody>
      </p:sp>
      <p:sp>
        <p:nvSpPr>
          <p:cNvPr id="6" name="Text Placeholder 5">
            <a:extLst>
              <a:ext uri="{FF2B5EF4-FFF2-40B4-BE49-F238E27FC236}">
                <a16:creationId xmlns:a16="http://schemas.microsoft.com/office/drawing/2014/main" id="{BF869333-DD1C-1899-4200-DF24990532B1}"/>
              </a:ext>
            </a:extLst>
          </p:cNvPr>
          <p:cNvSpPr>
            <a:spLocks noGrp="1"/>
          </p:cNvSpPr>
          <p:nvPr>
            <p:ph type="body" idx="1"/>
          </p:nvPr>
        </p:nvSpPr>
        <p:spPr>
          <a:xfrm>
            <a:off x="839788" y="1355097"/>
            <a:ext cx="5157787" cy="823912"/>
          </a:xfrm>
        </p:spPr>
        <p:txBody>
          <a:bodyPr/>
          <a:lstStyle/>
          <a:p>
            <a:r>
              <a:rPr lang="en-GB" dirty="0">
                <a:solidFill>
                  <a:srgbClr val="008A21"/>
                </a:solidFill>
                <a:latin typeface="Arial" panose="020B0604020202020204" pitchFamily="34" charset="0"/>
                <a:cs typeface="Arial" panose="020B0604020202020204" pitchFamily="34" charset="0"/>
              </a:rPr>
              <a:t>Communication aids: </a:t>
            </a:r>
          </a:p>
        </p:txBody>
      </p:sp>
      <p:sp>
        <p:nvSpPr>
          <p:cNvPr id="7" name="Content Placeholder 6">
            <a:extLst>
              <a:ext uri="{FF2B5EF4-FFF2-40B4-BE49-F238E27FC236}">
                <a16:creationId xmlns:a16="http://schemas.microsoft.com/office/drawing/2014/main" id="{5A46D136-42DE-CE9A-5E9E-53F9B07DCF52}"/>
              </a:ext>
            </a:extLst>
          </p:cNvPr>
          <p:cNvSpPr>
            <a:spLocks noGrp="1"/>
          </p:cNvSpPr>
          <p:nvPr>
            <p:ph sz="half" idx="2"/>
          </p:nvPr>
        </p:nvSpPr>
        <p:spPr>
          <a:xfrm>
            <a:off x="839788" y="2179009"/>
            <a:ext cx="5157787" cy="3684588"/>
          </a:xfrm>
        </p:spPr>
        <p:txBody>
          <a:bodyPr/>
          <a:lstStyle/>
          <a:p>
            <a:r>
              <a:rPr lang="en-GB" sz="2400" dirty="0">
                <a:latin typeface="Arial" panose="020B0604020202020204" pitchFamily="34" charset="0"/>
                <a:cs typeface="Arial" panose="020B0604020202020204" pitchFamily="34" charset="0"/>
              </a:rPr>
              <a:t>mobile phone </a:t>
            </a:r>
          </a:p>
          <a:p>
            <a:r>
              <a:rPr lang="en-GB" sz="2400" dirty="0">
                <a:latin typeface="Arial" panose="020B0604020202020204" pitchFamily="34" charset="0"/>
                <a:cs typeface="Arial" panose="020B0604020202020204" pitchFamily="34" charset="0"/>
              </a:rPr>
              <a:t>global positioning system </a:t>
            </a:r>
          </a:p>
          <a:p>
            <a:pPr marL="0" indent="0">
              <a:buNone/>
            </a:pPr>
            <a:r>
              <a:rPr lang="en-GB" sz="2400" dirty="0">
                <a:latin typeface="Arial" panose="020B0604020202020204" pitchFamily="34" charset="0"/>
                <a:cs typeface="Arial" panose="020B0604020202020204" pitchFamily="34" charset="0"/>
              </a:rPr>
              <a:t>   (GPS) device </a:t>
            </a:r>
          </a:p>
          <a:p>
            <a:r>
              <a:rPr lang="en-GB" sz="2400" dirty="0">
                <a:latin typeface="Arial" panose="020B0604020202020204" pitchFamily="34" charset="0"/>
                <a:cs typeface="Arial" panose="020B0604020202020204" pitchFamily="34" charset="0"/>
              </a:rPr>
              <a:t>emergency contact cards </a:t>
            </a:r>
          </a:p>
        </p:txBody>
      </p:sp>
      <p:sp>
        <p:nvSpPr>
          <p:cNvPr id="8" name="Text Placeholder 7">
            <a:extLst>
              <a:ext uri="{FF2B5EF4-FFF2-40B4-BE49-F238E27FC236}">
                <a16:creationId xmlns:a16="http://schemas.microsoft.com/office/drawing/2014/main" id="{29823973-E469-93FD-2A9F-DF3BA97FD0ED}"/>
              </a:ext>
            </a:extLst>
          </p:cNvPr>
          <p:cNvSpPr>
            <a:spLocks noGrp="1"/>
          </p:cNvSpPr>
          <p:nvPr>
            <p:ph type="body" sz="quarter" idx="3"/>
          </p:nvPr>
        </p:nvSpPr>
        <p:spPr>
          <a:xfrm>
            <a:off x="6172200" y="1355097"/>
            <a:ext cx="5183188" cy="823912"/>
          </a:xfrm>
        </p:spPr>
        <p:txBody>
          <a:bodyPr/>
          <a:lstStyle/>
          <a:p>
            <a:r>
              <a:rPr lang="en-GB">
                <a:solidFill>
                  <a:srgbClr val="008A21"/>
                </a:solidFill>
                <a:latin typeface="Arial" panose="020B0604020202020204" pitchFamily="34" charset="0"/>
                <a:cs typeface="Arial" panose="020B0604020202020204" pitchFamily="34" charset="0"/>
              </a:rPr>
              <a:t>Improvised equipment: </a:t>
            </a:r>
          </a:p>
        </p:txBody>
      </p:sp>
      <p:sp>
        <p:nvSpPr>
          <p:cNvPr id="9" name="Content Placeholder 8">
            <a:extLst>
              <a:ext uri="{FF2B5EF4-FFF2-40B4-BE49-F238E27FC236}">
                <a16:creationId xmlns:a16="http://schemas.microsoft.com/office/drawing/2014/main" id="{0E028F7E-9D7F-7CBF-DFB6-7B1E03A6FF55}"/>
              </a:ext>
            </a:extLst>
          </p:cNvPr>
          <p:cNvSpPr>
            <a:spLocks noGrp="1"/>
          </p:cNvSpPr>
          <p:nvPr>
            <p:ph sz="quarter" idx="4"/>
          </p:nvPr>
        </p:nvSpPr>
        <p:spPr>
          <a:xfrm>
            <a:off x="6172200" y="2179009"/>
            <a:ext cx="5183188" cy="3684588"/>
          </a:xfrm>
        </p:spPr>
        <p:txBody>
          <a:bodyPr>
            <a:normAutofit/>
          </a:bodyPr>
          <a:lstStyle/>
          <a:p>
            <a:r>
              <a:rPr lang="en-GB" sz="2400" dirty="0">
                <a:latin typeface="Arial" panose="020B0604020202020204" pitchFamily="34" charset="0"/>
                <a:cs typeface="Arial" panose="020B0604020202020204" pitchFamily="34" charset="0"/>
              </a:rPr>
              <a:t>triangular bandages for slings </a:t>
            </a:r>
          </a:p>
          <a:p>
            <a:r>
              <a:rPr lang="en-GB" sz="2400" dirty="0">
                <a:latin typeface="Arial" panose="020B0604020202020204" pitchFamily="34" charset="0"/>
                <a:cs typeface="Arial" panose="020B0604020202020204" pitchFamily="34" charset="0"/>
              </a:rPr>
              <a:t>walking poles for splinting </a:t>
            </a:r>
          </a:p>
          <a:p>
            <a:r>
              <a:rPr lang="en-GB" sz="2400" dirty="0">
                <a:latin typeface="Arial" panose="020B0604020202020204" pitchFamily="34" charset="0"/>
                <a:cs typeface="Arial" panose="020B0604020202020204" pitchFamily="34" charset="0"/>
              </a:rPr>
              <a:t>clothing layers for padding or insulation.</a:t>
            </a:r>
          </a:p>
        </p:txBody>
      </p:sp>
      <p:sp>
        <p:nvSpPr>
          <p:cNvPr id="3" name="Freeform: Shape 2">
            <a:extLst>
              <a:ext uri="{FF2B5EF4-FFF2-40B4-BE49-F238E27FC236}">
                <a16:creationId xmlns:a16="http://schemas.microsoft.com/office/drawing/2014/main" id="{9AC99269-63DC-6DDB-7772-F61E5CB0A9AB}"/>
              </a:ext>
            </a:extLst>
          </p:cNvPr>
          <p:cNvSpPr/>
          <p:nvPr/>
        </p:nvSpPr>
        <p:spPr>
          <a:xfrm flipH="1">
            <a:off x="-778715" y="3429000"/>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5312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a:extLst>
              <a:ext uri="{FF2B5EF4-FFF2-40B4-BE49-F238E27FC236}">
                <a16:creationId xmlns:a16="http://schemas.microsoft.com/office/drawing/2014/main" id="{6A845AEC-3486-40CD-B723-66C3157E999D}"/>
              </a:ext>
            </a:extLst>
          </p:cNvPr>
          <p:cNvSpPr>
            <a:spLocks noGrp="1"/>
          </p:cNvSpPr>
          <p:nvPr>
            <p:ph type="title"/>
          </p:nvPr>
        </p:nvSpPr>
        <p:spPr>
          <a:xfrm>
            <a:off x="921325" y="104962"/>
            <a:ext cx="6556713" cy="943897"/>
          </a:xfrm>
        </p:spPr>
        <p:txBody>
          <a:bodyPr>
            <a:noAutofit/>
          </a:bodyPr>
          <a:lstStyle/>
          <a:p>
            <a:r>
              <a:rPr lang="en-GB" altLang="en-US" sz="4000" b="1" dirty="0">
                <a:latin typeface="Arial" panose="020B0604020202020204" pitchFamily="34" charset="0"/>
                <a:cs typeface="Arial" panose="020B0604020202020204" pitchFamily="34" charset="0"/>
              </a:rPr>
              <a:t>Administering CPR (cont.)</a:t>
            </a:r>
          </a:p>
        </p:txBody>
      </p:sp>
      <p:sp>
        <p:nvSpPr>
          <p:cNvPr id="9" name="Content Placeholder 8">
            <a:extLst>
              <a:ext uri="{FF2B5EF4-FFF2-40B4-BE49-F238E27FC236}">
                <a16:creationId xmlns:a16="http://schemas.microsoft.com/office/drawing/2014/main" id="{E728CF62-84F9-5548-A404-D93B6367CDDD}"/>
              </a:ext>
            </a:extLst>
          </p:cNvPr>
          <p:cNvSpPr txBox="1">
            <a:spLocks/>
          </p:cNvSpPr>
          <p:nvPr/>
        </p:nvSpPr>
        <p:spPr bwMode="auto">
          <a:xfrm>
            <a:off x="852055" y="1080126"/>
            <a:ext cx="7941161" cy="468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0" indent="0">
              <a:buNone/>
              <a:defRPr/>
            </a:pPr>
            <a:r>
              <a:rPr lang="en-GB" altLang="en-US" kern="0">
                <a:solidFill>
                  <a:srgbClr val="000000"/>
                </a:solidFill>
                <a:latin typeface="Arial"/>
                <a:cs typeface="Arial" panose="020B0604020202020204" pitchFamily="34" charset="0"/>
              </a:rPr>
              <a:t>Complete </a:t>
            </a:r>
            <a:r>
              <a:rPr lang="en-GB" altLang="en-US" kern="0">
                <a:solidFill>
                  <a:srgbClr val="FF0000"/>
                </a:solidFill>
                <a:latin typeface="Arial"/>
                <a:cs typeface="Arial" panose="020B0604020202020204" pitchFamily="34" charset="0"/>
              </a:rPr>
              <a:t>30</a:t>
            </a:r>
            <a:r>
              <a:rPr lang="en-GB" altLang="en-US" kern="0">
                <a:solidFill>
                  <a:srgbClr val="000000"/>
                </a:solidFill>
                <a:latin typeface="Arial"/>
                <a:cs typeface="Arial" panose="020B0604020202020204" pitchFamily="34" charset="0"/>
              </a:rPr>
              <a:t> compressions and </a:t>
            </a:r>
            <a:r>
              <a:rPr lang="en-GB" altLang="en-US" kern="0">
                <a:solidFill>
                  <a:srgbClr val="FF0000"/>
                </a:solidFill>
                <a:latin typeface="Arial"/>
                <a:cs typeface="Arial" panose="020B0604020202020204" pitchFamily="34" charset="0"/>
              </a:rPr>
              <a:t>2</a:t>
            </a:r>
            <a:r>
              <a:rPr lang="en-GB" altLang="en-US" kern="0">
                <a:solidFill>
                  <a:srgbClr val="000000"/>
                </a:solidFill>
                <a:latin typeface="Arial"/>
                <a:cs typeface="Arial" panose="020B0604020202020204" pitchFamily="34" charset="0"/>
              </a:rPr>
              <a:t> rescue breaths until:</a:t>
            </a:r>
          </a:p>
          <a:p>
            <a:pPr>
              <a:defRPr/>
            </a:pPr>
            <a:endParaRPr lang="en-GB" altLang="en-US" sz="1800">
              <a:solidFill>
                <a:srgbClr val="000000"/>
              </a:solidFill>
              <a:latin typeface="Arial"/>
              <a:cs typeface="Arial"/>
            </a:endParaRPr>
          </a:p>
          <a:p>
            <a:pPr>
              <a:defRPr/>
            </a:pPr>
            <a:endParaRPr lang="en-GB" altLang="en-US" sz="1800"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a:p>
            <a:pPr>
              <a:buNone/>
              <a:defRPr/>
            </a:pPr>
            <a:endParaRPr lang="en-GB" altLang="en-US" kern="0">
              <a:solidFill>
                <a:srgbClr val="000000"/>
              </a:solidFill>
              <a:latin typeface="Arial"/>
              <a:cs typeface="Arial" panose="020B0604020202020204" pitchFamily="34" charset="0"/>
            </a:endParaRPr>
          </a:p>
        </p:txBody>
      </p:sp>
      <p:sp>
        <p:nvSpPr>
          <p:cNvPr id="10" name="Rounded Rectangle 4">
            <a:extLst>
              <a:ext uri="{FF2B5EF4-FFF2-40B4-BE49-F238E27FC236}">
                <a16:creationId xmlns:a16="http://schemas.microsoft.com/office/drawing/2014/main" id="{2E3E87D6-643C-CA95-E126-A76882EBBE4F}"/>
              </a:ext>
            </a:extLst>
          </p:cNvPr>
          <p:cNvSpPr>
            <a:spLocks noChangeArrowheads="1"/>
          </p:cNvSpPr>
          <p:nvPr/>
        </p:nvSpPr>
        <p:spPr bwMode="auto">
          <a:xfrm>
            <a:off x="921327" y="1525052"/>
            <a:ext cx="10363201"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1. A health professional tells you to stop</a:t>
            </a:r>
          </a:p>
          <a:p>
            <a:pPr eaLnBrk="1" hangingPunct="1">
              <a:spcBef>
                <a:spcPct val="20000"/>
              </a:spcBef>
              <a:buClr>
                <a:srgbClr val="189049"/>
              </a:buClr>
              <a:buFont typeface="Arial" panose="020B0604020202020204" pitchFamily="34" charset="0"/>
              <a:buChar char="●"/>
            </a:pPr>
            <a:endParaRPr lang="en-GB" altLang="en-US"/>
          </a:p>
        </p:txBody>
      </p:sp>
      <p:sp>
        <p:nvSpPr>
          <p:cNvPr id="11" name="Rounded Rectangle 6">
            <a:extLst>
              <a:ext uri="{FF2B5EF4-FFF2-40B4-BE49-F238E27FC236}">
                <a16:creationId xmlns:a16="http://schemas.microsoft.com/office/drawing/2014/main" id="{0ED19E43-BB81-34D8-F327-B9FB15362470}"/>
              </a:ext>
            </a:extLst>
          </p:cNvPr>
          <p:cNvSpPr>
            <a:spLocks noChangeArrowheads="1"/>
          </p:cNvSpPr>
          <p:nvPr/>
        </p:nvSpPr>
        <p:spPr bwMode="auto">
          <a:xfrm>
            <a:off x="921327" y="2212598"/>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2. You become exhausted</a:t>
            </a:r>
          </a:p>
          <a:p>
            <a:pPr eaLnBrk="1" hangingPunct="1">
              <a:spcBef>
                <a:spcPct val="20000"/>
              </a:spcBef>
              <a:buClr>
                <a:srgbClr val="189049"/>
              </a:buClr>
              <a:buFont typeface="Arial" panose="020B0604020202020204" pitchFamily="34" charset="0"/>
              <a:buChar char="●"/>
            </a:pPr>
            <a:endParaRPr lang="en-GB" altLang="en-US"/>
          </a:p>
        </p:txBody>
      </p:sp>
      <p:sp>
        <p:nvSpPr>
          <p:cNvPr id="12" name="Rounded Rectangle 7">
            <a:extLst>
              <a:ext uri="{FF2B5EF4-FFF2-40B4-BE49-F238E27FC236}">
                <a16:creationId xmlns:a16="http://schemas.microsoft.com/office/drawing/2014/main" id="{EAA3D20D-008C-C8A3-5E0A-310F86AFC174}"/>
              </a:ext>
            </a:extLst>
          </p:cNvPr>
          <p:cNvSpPr>
            <a:spLocks noChangeArrowheads="1"/>
          </p:cNvSpPr>
          <p:nvPr/>
        </p:nvSpPr>
        <p:spPr bwMode="auto">
          <a:xfrm>
            <a:off x="921327" y="2869225"/>
            <a:ext cx="10363199" cy="77416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3. The casualty is definitely waking up, moving, opening their eyes and breathing normally</a:t>
            </a:r>
            <a:endParaRPr lang="en-GB" altLang="en-US"/>
          </a:p>
        </p:txBody>
      </p:sp>
      <p:sp>
        <p:nvSpPr>
          <p:cNvPr id="15" name="Rounded Rectangle 6">
            <a:extLst>
              <a:ext uri="{FF2B5EF4-FFF2-40B4-BE49-F238E27FC236}">
                <a16:creationId xmlns:a16="http://schemas.microsoft.com/office/drawing/2014/main" id="{73E232D8-1688-E1E8-68B3-8200FC3DEB6E}"/>
              </a:ext>
            </a:extLst>
          </p:cNvPr>
          <p:cNvSpPr>
            <a:spLocks noChangeArrowheads="1"/>
          </p:cNvSpPr>
          <p:nvPr/>
        </p:nvSpPr>
        <p:spPr bwMode="auto">
          <a:xfrm>
            <a:off x="921327" y="3767123"/>
            <a:ext cx="10363200" cy="552450"/>
          </a:xfrm>
          <a:prstGeom prst="roundRect">
            <a:avLst>
              <a:gd name="adj" fmla="val 15435"/>
            </a:avLst>
          </a:prstGeom>
          <a:solidFill>
            <a:srgbClr val="008A21"/>
          </a:solidFill>
          <a:ln w="9525" algn="ctr">
            <a:noFill/>
            <a:round/>
            <a:headEnd/>
            <a:tailEnd/>
          </a:ln>
        </p:spPr>
        <p:txBody>
          <a:bodyPr tIns="3960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pPr>
            <a:r>
              <a:rPr lang="en-GB" altLang="en-US" b="1">
                <a:solidFill>
                  <a:schemeClr val="bg1"/>
                </a:solidFill>
              </a:rPr>
              <a:t>4. Prompted by the AED</a:t>
            </a:r>
          </a:p>
          <a:p>
            <a:pPr eaLnBrk="1" hangingPunct="1">
              <a:spcBef>
                <a:spcPct val="20000"/>
              </a:spcBef>
              <a:buClr>
                <a:srgbClr val="189049"/>
              </a:buClr>
              <a:buFont typeface="Arial" panose="020B0604020202020204" pitchFamily="34" charset="0"/>
              <a:buChar char="●"/>
            </a:pPr>
            <a:endParaRPr lang="en-GB" altLang="en-US"/>
          </a:p>
        </p:txBody>
      </p:sp>
      <p:sp>
        <p:nvSpPr>
          <p:cNvPr id="2" name="Rounded Rectangle 13">
            <a:extLst>
              <a:ext uri="{FF2B5EF4-FFF2-40B4-BE49-F238E27FC236}">
                <a16:creationId xmlns:a16="http://schemas.microsoft.com/office/drawing/2014/main" id="{51E995ED-56EF-E864-4F4C-2B3FAC351CB9}"/>
              </a:ext>
            </a:extLst>
          </p:cNvPr>
          <p:cNvSpPr>
            <a:spLocks noChangeArrowheads="1"/>
          </p:cNvSpPr>
          <p:nvPr/>
        </p:nvSpPr>
        <p:spPr bwMode="auto">
          <a:xfrm>
            <a:off x="914400" y="4443306"/>
            <a:ext cx="10363199" cy="71081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indent="0"/>
            <a:r>
              <a:rPr lang="en-GB" b="1">
                <a:solidFill>
                  <a:schemeClr val="bg1"/>
                </a:solidFill>
              </a:rPr>
              <a:t>If there is assistance available when administering CPR, you should change </a:t>
            </a:r>
          </a:p>
          <a:p>
            <a:pPr marL="0" indent="0"/>
            <a:r>
              <a:rPr lang="en-GB" b="1">
                <a:solidFill>
                  <a:schemeClr val="bg1"/>
                </a:solidFill>
              </a:rPr>
              <a:t>over every 1-2 minutes</a:t>
            </a:r>
            <a:r>
              <a:rPr lang="en-GB">
                <a:solidFill>
                  <a:schemeClr val="bg1"/>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067D-AAFC-4A85-8D3E-EF21C7EFEAB4}"/>
              </a:ext>
            </a:extLst>
          </p:cNvPr>
          <p:cNvSpPr>
            <a:spLocks noGrp="1"/>
          </p:cNvSpPr>
          <p:nvPr>
            <p:ph type="title"/>
          </p:nvPr>
        </p:nvSpPr>
        <p:spPr/>
        <p:txBody>
          <a:bodyPr rtlCol="0">
            <a:normAutofit/>
          </a:bodyPr>
          <a:lstStyle/>
          <a:p>
            <a:pPr>
              <a:defRPr/>
            </a:pPr>
            <a:r>
              <a:rPr lang="en-GB">
                <a:solidFill>
                  <a:schemeClr val="bg1"/>
                </a:solidFill>
                <a:latin typeface="Arial" panose="020B0604020202020204" pitchFamily="34" charset="0"/>
                <a:ea typeface="+mj-ea"/>
                <a:cs typeface="Arial" panose="020B0604020202020204" pitchFamily="34" charset="0"/>
              </a:rPr>
              <a:t>Adult basic life support</a:t>
            </a:r>
          </a:p>
        </p:txBody>
      </p:sp>
      <p:sp>
        <p:nvSpPr>
          <p:cNvPr id="9" name="Rounded Rectangle 7">
            <a:extLst>
              <a:ext uri="{FF2B5EF4-FFF2-40B4-BE49-F238E27FC236}">
                <a16:creationId xmlns:a16="http://schemas.microsoft.com/office/drawing/2014/main" id="{3B65ADDE-42F9-4034-B15F-697D6FF13A5B}"/>
              </a:ext>
            </a:extLst>
          </p:cNvPr>
          <p:cNvSpPr>
            <a:spLocks noChangeArrowheads="1"/>
          </p:cNvSpPr>
          <p:nvPr/>
        </p:nvSpPr>
        <p:spPr bwMode="auto">
          <a:xfrm>
            <a:off x="7000985" y="5199088"/>
            <a:ext cx="4869256" cy="835438"/>
          </a:xfrm>
          <a:prstGeom prst="roundRect">
            <a:avLst>
              <a:gd name="adj" fmla="val 8875"/>
            </a:avLst>
          </a:prstGeom>
          <a:solidFill>
            <a:srgbClr val="FF0000"/>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b="1">
                <a:solidFill>
                  <a:schemeClr val="bg1"/>
                </a:solidFill>
              </a:rPr>
              <a:t>If AED pads have been attached to the casualty, </a:t>
            </a:r>
          </a:p>
          <a:p>
            <a:r>
              <a:rPr lang="en-GB" altLang="en-US" sz="1600" b="1">
                <a:solidFill>
                  <a:schemeClr val="bg1"/>
                </a:solidFill>
              </a:rPr>
              <a:t>continue as directed by the AED’s voice and </a:t>
            </a:r>
          </a:p>
          <a:p>
            <a:r>
              <a:rPr lang="en-GB" altLang="en-US" sz="1600" b="1">
                <a:solidFill>
                  <a:schemeClr val="bg1"/>
                </a:solidFill>
              </a:rPr>
              <a:t>visual prompts.</a:t>
            </a:r>
            <a:endParaRPr lang="en-GB" altLang="en-US" sz="1600"/>
          </a:p>
        </p:txBody>
      </p:sp>
      <p:pic>
        <p:nvPicPr>
          <p:cNvPr id="47" name="object 158">
            <a:extLst>
              <a:ext uri="{FF2B5EF4-FFF2-40B4-BE49-F238E27FC236}">
                <a16:creationId xmlns:a16="http://schemas.microsoft.com/office/drawing/2014/main" id="{82446D38-D6F0-7138-BA4C-D4EC99A4EA79}"/>
              </a:ext>
            </a:extLst>
          </p:cNvPr>
          <p:cNvPicPr/>
          <p:nvPr/>
        </p:nvPicPr>
        <p:blipFill>
          <a:blip r:embed="rId3" cstate="print"/>
          <a:stretch>
            <a:fillRect/>
          </a:stretch>
        </p:blipFill>
        <p:spPr>
          <a:xfrm>
            <a:off x="5269827" y="4342101"/>
            <a:ext cx="683239" cy="683247"/>
          </a:xfrm>
          <a:prstGeom prst="rect">
            <a:avLst/>
          </a:prstGeom>
        </p:spPr>
      </p:pic>
      <p:sp>
        <p:nvSpPr>
          <p:cNvPr id="48" name="object 159">
            <a:extLst>
              <a:ext uri="{FF2B5EF4-FFF2-40B4-BE49-F238E27FC236}">
                <a16:creationId xmlns:a16="http://schemas.microsoft.com/office/drawing/2014/main" id="{A9FAC1AA-21AD-28C9-0AB1-6BDEE92803FE}"/>
              </a:ext>
            </a:extLst>
          </p:cNvPr>
          <p:cNvSpPr/>
          <p:nvPr/>
        </p:nvSpPr>
        <p:spPr>
          <a:xfrm>
            <a:off x="5269833"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pic>
        <p:nvPicPr>
          <p:cNvPr id="49" name="object 160">
            <a:extLst>
              <a:ext uri="{FF2B5EF4-FFF2-40B4-BE49-F238E27FC236}">
                <a16:creationId xmlns:a16="http://schemas.microsoft.com/office/drawing/2014/main" id="{8A9477BC-CE97-47D5-3CB8-3FD09A8F6C14}"/>
              </a:ext>
            </a:extLst>
          </p:cNvPr>
          <p:cNvPicPr/>
          <p:nvPr/>
        </p:nvPicPr>
        <p:blipFill>
          <a:blip r:embed="rId4" cstate="print"/>
          <a:stretch>
            <a:fillRect/>
          </a:stretch>
        </p:blipFill>
        <p:spPr>
          <a:xfrm>
            <a:off x="6109748" y="4342101"/>
            <a:ext cx="683240" cy="683247"/>
          </a:xfrm>
          <a:prstGeom prst="rect">
            <a:avLst/>
          </a:prstGeom>
        </p:spPr>
      </p:pic>
      <p:sp>
        <p:nvSpPr>
          <p:cNvPr id="50" name="object 161">
            <a:extLst>
              <a:ext uri="{FF2B5EF4-FFF2-40B4-BE49-F238E27FC236}">
                <a16:creationId xmlns:a16="http://schemas.microsoft.com/office/drawing/2014/main" id="{7FB055FF-89AE-A23B-07D5-726A57AD66A9}"/>
              </a:ext>
            </a:extLst>
          </p:cNvPr>
          <p:cNvSpPr/>
          <p:nvPr/>
        </p:nvSpPr>
        <p:spPr>
          <a:xfrm>
            <a:off x="6109748" y="4342108"/>
            <a:ext cx="683260" cy="683260"/>
          </a:xfrm>
          <a:custGeom>
            <a:avLst/>
            <a:gdLst/>
            <a:ahLst/>
            <a:cxnLst/>
            <a:rect l="l" t="t" r="r" b="b"/>
            <a:pathLst>
              <a:path w="683260" h="683260">
                <a:moveTo>
                  <a:pt x="68491" y="0"/>
                </a:moveTo>
                <a:lnTo>
                  <a:pt x="41833" y="5381"/>
                </a:lnTo>
                <a:lnTo>
                  <a:pt x="20062" y="20058"/>
                </a:lnTo>
                <a:lnTo>
                  <a:pt x="5383" y="41828"/>
                </a:lnTo>
                <a:lnTo>
                  <a:pt x="0" y="68491"/>
                </a:lnTo>
                <a:lnTo>
                  <a:pt x="0" y="614743"/>
                </a:lnTo>
                <a:lnTo>
                  <a:pt x="5383" y="641406"/>
                </a:lnTo>
                <a:lnTo>
                  <a:pt x="20062" y="663176"/>
                </a:lnTo>
                <a:lnTo>
                  <a:pt x="41833" y="677853"/>
                </a:lnTo>
                <a:lnTo>
                  <a:pt x="68491" y="683234"/>
                </a:lnTo>
                <a:lnTo>
                  <a:pt x="614743" y="683234"/>
                </a:lnTo>
                <a:lnTo>
                  <a:pt x="641406" y="677853"/>
                </a:lnTo>
                <a:lnTo>
                  <a:pt x="663176" y="663176"/>
                </a:lnTo>
                <a:lnTo>
                  <a:pt x="677853" y="641406"/>
                </a:lnTo>
                <a:lnTo>
                  <a:pt x="683234" y="614743"/>
                </a:lnTo>
                <a:lnTo>
                  <a:pt x="683234" y="68491"/>
                </a:lnTo>
                <a:lnTo>
                  <a:pt x="677853" y="41828"/>
                </a:lnTo>
                <a:lnTo>
                  <a:pt x="663176" y="20058"/>
                </a:lnTo>
                <a:lnTo>
                  <a:pt x="641406" y="5381"/>
                </a:lnTo>
                <a:lnTo>
                  <a:pt x="614743" y="0"/>
                </a:lnTo>
                <a:lnTo>
                  <a:pt x="68491" y="0"/>
                </a:lnTo>
                <a:close/>
              </a:path>
            </a:pathLst>
          </a:custGeom>
          <a:ln w="8051">
            <a:solidFill>
              <a:srgbClr val="50B848"/>
            </a:solidFill>
          </a:ln>
        </p:spPr>
        <p:txBody>
          <a:bodyPr wrap="square" lIns="0" tIns="0" rIns="0" bIns="0" rtlCol="0"/>
          <a:lstStyle/>
          <a:p>
            <a:endParaRPr/>
          </a:p>
        </p:txBody>
      </p:sp>
      <p:sp>
        <p:nvSpPr>
          <p:cNvPr id="51" name="object 162">
            <a:extLst>
              <a:ext uri="{FF2B5EF4-FFF2-40B4-BE49-F238E27FC236}">
                <a16:creationId xmlns:a16="http://schemas.microsoft.com/office/drawing/2014/main" id="{468D8404-2397-E180-7644-0FDF8932A9EC}"/>
              </a:ext>
            </a:extLst>
          </p:cNvPr>
          <p:cNvSpPr/>
          <p:nvPr/>
        </p:nvSpPr>
        <p:spPr>
          <a:xfrm>
            <a:off x="5761229" y="4307837"/>
            <a:ext cx="1116965" cy="276860"/>
          </a:xfrm>
          <a:custGeom>
            <a:avLst/>
            <a:gdLst/>
            <a:ahLst/>
            <a:cxnLst/>
            <a:rect l="l" t="t" r="r" b="b"/>
            <a:pathLst>
              <a:path w="1116964" h="276860">
                <a:moveTo>
                  <a:pt x="276504" y="138264"/>
                </a:moveTo>
                <a:lnTo>
                  <a:pt x="269455" y="94564"/>
                </a:lnTo>
                <a:lnTo>
                  <a:pt x="249834" y="56616"/>
                </a:lnTo>
                <a:lnTo>
                  <a:pt x="219900" y="26682"/>
                </a:lnTo>
                <a:lnTo>
                  <a:pt x="181952" y="7048"/>
                </a:lnTo>
                <a:lnTo>
                  <a:pt x="138252" y="0"/>
                </a:lnTo>
                <a:lnTo>
                  <a:pt x="94551" y="7048"/>
                </a:lnTo>
                <a:lnTo>
                  <a:pt x="56603" y="26682"/>
                </a:lnTo>
                <a:lnTo>
                  <a:pt x="26670" y="56616"/>
                </a:lnTo>
                <a:lnTo>
                  <a:pt x="7048" y="94564"/>
                </a:lnTo>
                <a:lnTo>
                  <a:pt x="0" y="138264"/>
                </a:lnTo>
                <a:lnTo>
                  <a:pt x="7048" y="181965"/>
                </a:lnTo>
                <a:lnTo>
                  <a:pt x="26670" y="219913"/>
                </a:lnTo>
                <a:lnTo>
                  <a:pt x="56603" y="249847"/>
                </a:lnTo>
                <a:lnTo>
                  <a:pt x="94551" y="269468"/>
                </a:lnTo>
                <a:lnTo>
                  <a:pt x="138252" y="276517"/>
                </a:lnTo>
                <a:lnTo>
                  <a:pt x="181952" y="269468"/>
                </a:lnTo>
                <a:lnTo>
                  <a:pt x="219900" y="249847"/>
                </a:lnTo>
                <a:lnTo>
                  <a:pt x="249834" y="219913"/>
                </a:lnTo>
                <a:lnTo>
                  <a:pt x="269455" y="181965"/>
                </a:lnTo>
                <a:lnTo>
                  <a:pt x="276504" y="138264"/>
                </a:lnTo>
                <a:close/>
              </a:path>
              <a:path w="1116964" h="276860">
                <a:moveTo>
                  <a:pt x="1116418" y="138264"/>
                </a:moveTo>
                <a:lnTo>
                  <a:pt x="1109370" y="94564"/>
                </a:lnTo>
                <a:lnTo>
                  <a:pt x="1089748" y="56616"/>
                </a:lnTo>
                <a:lnTo>
                  <a:pt x="1059815" y="26682"/>
                </a:lnTo>
                <a:lnTo>
                  <a:pt x="1021867" y="7048"/>
                </a:lnTo>
                <a:lnTo>
                  <a:pt x="978166" y="0"/>
                </a:lnTo>
                <a:lnTo>
                  <a:pt x="934478" y="7048"/>
                </a:lnTo>
                <a:lnTo>
                  <a:pt x="896518" y="26682"/>
                </a:lnTo>
                <a:lnTo>
                  <a:pt x="866597" y="56616"/>
                </a:lnTo>
                <a:lnTo>
                  <a:pt x="846963" y="94564"/>
                </a:lnTo>
                <a:lnTo>
                  <a:pt x="839914" y="138264"/>
                </a:lnTo>
                <a:lnTo>
                  <a:pt x="846963" y="181965"/>
                </a:lnTo>
                <a:lnTo>
                  <a:pt x="866597" y="219913"/>
                </a:lnTo>
                <a:lnTo>
                  <a:pt x="896518" y="249847"/>
                </a:lnTo>
                <a:lnTo>
                  <a:pt x="934478" y="269468"/>
                </a:lnTo>
                <a:lnTo>
                  <a:pt x="978166" y="276517"/>
                </a:lnTo>
                <a:lnTo>
                  <a:pt x="1021867" y="269468"/>
                </a:lnTo>
                <a:lnTo>
                  <a:pt x="1059815" y="249847"/>
                </a:lnTo>
                <a:lnTo>
                  <a:pt x="1089748" y="219913"/>
                </a:lnTo>
                <a:lnTo>
                  <a:pt x="1109370" y="181965"/>
                </a:lnTo>
                <a:lnTo>
                  <a:pt x="1116418" y="138264"/>
                </a:lnTo>
                <a:close/>
              </a:path>
            </a:pathLst>
          </a:custGeom>
          <a:solidFill>
            <a:srgbClr val="008A21"/>
          </a:solidFill>
        </p:spPr>
        <p:txBody>
          <a:bodyPr wrap="square" lIns="0" tIns="0" rIns="0" bIns="0" rtlCol="0"/>
          <a:lstStyle/>
          <a:p>
            <a:endParaRPr/>
          </a:p>
        </p:txBody>
      </p:sp>
      <p:sp>
        <p:nvSpPr>
          <p:cNvPr id="52" name="object 163">
            <a:extLst>
              <a:ext uri="{FF2B5EF4-FFF2-40B4-BE49-F238E27FC236}">
                <a16:creationId xmlns:a16="http://schemas.microsoft.com/office/drawing/2014/main" id="{C1422C88-BF39-3070-4D59-ABA62ACDDB57}"/>
              </a:ext>
            </a:extLst>
          </p:cNvPr>
          <p:cNvSpPr txBox="1"/>
          <p:nvPr/>
        </p:nvSpPr>
        <p:spPr>
          <a:xfrm>
            <a:off x="5769315" y="4340494"/>
            <a:ext cx="256540" cy="177613"/>
          </a:xfrm>
          <a:prstGeom prst="rect">
            <a:avLst/>
          </a:prstGeom>
        </p:spPr>
        <p:txBody>
          <a:bodyPr vert="horz" wrap="square" lIns="0" tIns="15875" rIns="0" bIns="0" rtlCol="0">
            <a:spAutoFit/>
          </a:bodyPr>
          <a:lstStyle/>
          <a:p>
            <a:pPr marL="12700">
              <a:lnSpc>
                <a:spcPct val="100000"/>
              </a:lnSpc>
              <a:spcBef>
                <a:spcPts val="125"/>
              </a:spcBef>
            </a:pPr>
            <a:r>
              <a:rPr sz="1050" b="1" spc="-45">
                <a:solidFill>
                  <a:srgbClr val="FFFFFF"/>
                </a:solidFill>
                <a:latin typeface="+mj-lt"/>
                <a:cs typeface="Lucida Sans"/>
              </a:rPr>
              <a:t>x30</a:t>
            </a:r>
            <a:endParaRPr sz="1050" b="1">
              <a:latin typeface="+mj-lt"/>
              <a:cs typeface="Lucida Sans"/>
            </a:endParaRPr>
          </a:p>
        </p:txBody>
      </p:sp>
      <p:sp>
        <p:nvSpPr>
          <p:cNvPr id="53" name="object 164">
            <a:extLst>
              <a:ext uri="{FF2B5EF4-FFF2-40B4-BE49-F238E27FC236}">
                <a16:creationId xmlns:a16="http://schemas.microsoft.com/office/drawing/2014/main" id="{61C6FE05-1F83-10B0-B410-5B77235A43A4}"/>
              </a:ext>
            </a:extLst>
          </p:cNvPr>
          <p:cNvSpPr txBox="1"/>
          <p:nvPr/>
        </p:nvSpPr>
        <p:spPr>
          <a:xfrm>
            <a:off x="6648404" y="4340494"/>
            <a:ext cx="178435" cy="177613"/>
          </a:xfrm>
          <a:prstGeom prst="rect">
            <a:avLst/>
          </a:prstGeom>
        </p:spPr>
        <p:txBody>
          <a:bodyPr vert="horz" wrap="square" lIns="0" tIns="15875" rIns="0" bIns="0" rtlCol="0">
            <a:spAutoFit/>
          </a:bodyPr>
          <a:lstStyle/>
          <a:p>
            <a:pPr marL="12700">
              <a:lnSpc>
                <a:spcPct val="100000"/>
              </a:lnSpc>
              <a:spcBef>
                <a:spcPts val="125"/>
              </a:spcBef>
            </a:pPr>
            <a:r>
              <a:rPr sz="1050" b="1" spc="-35">
                <a:solidFill>
                  <a:srgbClr val="FFFFFF"/>
                </a:solidFill>
                <a:latin typeface="+mj-lt"/>
                <a:cs typeface="Lucida Sans"/>
              </a:rPr>
              <a:t>x2</a:t>
            </a:r>
            <a:endParaRPr sz="1050" b="1">
              <a:latin typeface="+mj-lt"/>
              <a:cs typeface="Lucida Sans"/>
            </a:endParaRPr>
          </a:p>
        </p:txBody>
      </p:sp>
      <p:sp>
        <p:nvSpPr>
          <p:cNvPr id="55" name="Title 3">
            <a:extLst>
              <a:ext uri="{FF2B5EF4-FFF2-40B4-BE49-F238E27FC236}">
                <a16:creationId xmlns:a16="http://schemas.microsoft.com/office/drawing/2014/main" id="{BCE3AFD6-7027-4FE6-B893-D0AE43C2D77A}"/>
              </a:ext>
            </a:extLst>
          </p:cNvPr>
          <p:cNvSpPr txBox="1">
            <a:spLocks/>
          </p:cNvSpPr>
          <p:nvPr/>
        </p:nvSpPr>
        <p:spPr>
          <a:xfrm>
            <a:off x="464129" y="-44002"/>
            <a:ext cx="109301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sz="3600">
                <a:latin typeface="Arial" panose="020B0604020202020204" pitchFamily="34" charset="0"/>
                <a:cs typeface="Arial" panose="020B0604020202020204" pitchFamily="34" charset="0"/>
              </a:rPr>
              <a:t>Adult basic life support and automated external defibrillation (AED)</a:t>
            </a:r>
          </a:p>
        </p:txBody>
      </p:sp>
      <p:cxnSp>
        <p:nvCxnSpPr>
          <p:cNvPr id="56" name="Straight Connector 55">
            <a:extLst>
              <a:ext uri="{FF2B5EF4-FFF2-40B4-BE49-F238E27FC236}">
                <a16:creationId xmlns:a16="http://schemas.microsoft.com/office/drawing/2014/main" id="{3E58DA05-24CD-7B86-A540-1C73742229D7}"/>
              </a:ext>
            </a:extLst>
          </p:cNvPr>
          <p:cNvCxnSpPr>
            <a:cxnSpLocks/>
          </p:cNvCxnSpPr>
          <p:nvPr/>
        </p:nvCxnSpPr>
        <p:spPr>
          <a:xfrm>
            <a:off x="2822149" y="1335070"/>
            <a:ext cx="0" cy="4012783"/>
          </a:xfrm>
          <a:prstGeom prst="line">
            <a:avLst/>
          </a:prstGeom>
          <a:ln w="152400">
            <a:solidFill>
              <a:srgbClr val="FF0000"/>
            </a:solidFill>
          </a:ln>
        </p:spPr>
        <p:style>
          <a:lnRef idx="2">
            <a:schemeClr val="accent1"/>
          </a:lnRef>
          <a:fillRef idx="0">
            <a:schemeClr val="accent1"/>
          </a:fillRef>
          <a:effectRef idx="1">
            <a:schemeClr val="accent1"/>
          </a:effectRef>
          <a:fontRef idx="minor">
            <a:schemeClr val="tx1"/>
          </a:fontRef>
        </p:style>
      </p:cxnSp>
      <p:sp>
        <p:nvSpPr>
          <p:cNvPr id="57" name="Rectangle: Rounded Corners 56">
            <a:extLst>
              <a:ext uri="{FF2B5EF4-FFF2-40B4-BE49-F238E27FC236}">
                <a16:creationId xmlns:a16="http://schemas.microsoft.com/office/drawing/2014/main" id="{AA1AA3A0-2C75-704E-B20A-5F2CFAAE3EAB}"/>
              </a:ext>
            </a:extLst>
          </p:cNvPr>
          <p:cNvSpPr/>
          <p:nvPr/>
        </p:nvSpPr>
        <p:spPr>
          <a:xfrm>
            <a:off x="414398" y="1235406"/>
            <a:ext cx="4788458" cy="32362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t>
            </a:r>
            <a:r>
              <a:rPr lang="en-GB" sz="1600" b="1">
                <a:solidFill>
                  <a:schemeClr val="tx1"/>
                </a:solidFill>
              </a:rPr>
              <a:t>DANGER</a:t>
            </a:r>
            <a:endParaRPr lang="en-GB" sz="1600">
              <a:solidFill>
                <a:schemeClr val="tx1"/>
              </a:solidFill>
            </a:endParaRPr>
          </a:p>
        </p:txBody>
      </p:sp>
      <p:sp>
        <p:nvSpPr>
          <p:cNvPr id="58" name="Rectangle: Rounded Corners 57">
            <a:extLst>
              <a:ext uri="{FF2B5EF4-FFF2-40B4-BE49-F238E27FC236}">
                <a16:creationId xmlns:a16="http://schemas.microsoft.com/office/drawing/2014/main" id="{69B55434-B44F-3248-5235-F0F181B20162}"/>
              </a:ext>
            </a:extLst>
          </p:cNvPr>
          <p:cNvSpPr/>
          <p:nvPr/>
        </p:nvSpPr>
        <p:spPr>
          <a:xfrm>
            <a:off x="414397" y="1702202"/>
            <a:ext cx="4788459" cy="30282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Check for a </a:t>
            </a:r>
            <a:r>
              <a:rPr lang="en-GB" sz="1600" b="1">
                <a:solidFill>
                  <a:schemeClr val="tx1"/>
                </a:solidFill>
              </a:rPr>
              <a:t>RESPONSE (AVPU)</a:t>
            </a:r>
          </a:p>
        </p:txBody>
      </p:sp>
      <p:sp>
        <p:nvSpPr>
          <p:cNvPr id="59" name="Rectangle: Rounded Corners 58">
            <a:extLst>
              <a:ext uri="{FF2B5EF4-FFF2-40B4-BE49-F238E27FC236}">
                <a16:creationId xmlns:a16="http://schemas.microsoft.com/office/drawing/2014/main" id="{75AC651B-95EB-691F-2F2B-EB5E922DE11A}"/>
              </a:ext>
            </a:extLst>
          </p:cNvPr>
          <p:cNvSpPr/>
          <p:nvPr/>
        </p:nvSpPr>
        <p:spPr>
          <a:xfrm>
            <a:off x="5668720" y="1197125"/>
            <a:ext cx="6224074" cy="850575"/>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responsive, leave in the position found. Provided there is no further danger, try to find out what is wrong, get help if needed and reassess regularly</a:t>
            </a:r>
          </a:p>
        </p:txBody>
      </p:sp>
      <p:sp>
        <p:nvSpPr>
          <p:cNvPr id="60" name="Arrow: Right 59">
            <a:extLst>
              <a:ext uri="{FF2B5EF4-FFF2-40B4-BE49-F238E27FC236}">
                <a16:creationId xmlns:a16="http://schemas.microsoft.com/office/drawing/2014/main" id="{4E740428-A6A5-706E-2C40-6B1EAD4049CE}"/>
              </a:ext>
            </a:extLst>
          </p:cNvPr>
          <p:cNvSpPr/>
          <p:nvPr/>
        </p:nvSpPr>
        <p:spPr>
          <a:xfrm>
            <a:off x="5076634" y="1669122"/>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BE760E09-CA45-C711-A374-8C27A6A26790}"/>
              </a:ext>
            </a:extLst>
          </p:cNvPr>
          <p:cNvSpPr/>
          <p:nvPr/>
        </p:nvSpPr>
        <p:spPr>
          <a:xfrm>
            <a:off x="4779755" y="1555632"/>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2" name="Rectangle: Rounded Corners 61">
            <a:extLst>
              <a:ext uri="{FF2B5EF4-FFF2-40B4-BE49-F238E27FC236}">
                <a16:creationId xmlns:a16="http://schemas.microsoft.com/office/drawing/2014/main" id="{997000E3-A620-AA3A-03FA-8C1F2DFF015C}"/>
              </a:ext>
            </a:extLst>
          </p:cNvPr>
          <p:cNvSpPr/>
          <p:nvPr/>
        </p:nvSpPr>
        <p:spPr>
          <a:xfrm>
            <a:off x="414397" y="2157947"/>
            <a:ext cx="4788459" cy="309903"/>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Open the </a:t>
            </a:r>
            <a:r>
              <a:rPr lang="en-GB" sz="1600" b="1">
                <a:solidFill>
                  <a:schemeClr val="tx1"/>
                </a:solidFill>
              </a:rPr>
              <a:t>AIRWAY</a:t>
            </a:r>
          </a:p>
        </p:txBody>
      </p:sp>
      <p:sp>
        <p:nvSpPr>
          <p:cNvPr id="63" name="Rectangle: Rounded Corners 62">
            <a:extLst>
              <a:ext uri="{FF2B5EF4-FFF2-40B4-BE49-F238E27FC236}">
                <a16:creationId xmlns:a16="http://schemas.microsoft.com/office/drawing/2014/main" id="{FCEE2A72-6B48-6BF1-9B66-0B370D6F024A}"/>
              </a:ext>
            </a:extLst>
          </p:cNvPr>
          <p:cNvSpPr/>
          <p:nvPr/>
        </p:nvSpPr>
        <p:spPr>
          <a:xfrm>
            <a:off x="414397" y="2596382"/>
            <a:ext cx="4788459" cy="554741"/>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Look, listen and feel for normal breathing for no more than </a:t>
            </a:r>
            <a:r>
              <a:rPr lang="en-GB" sz="1600" b="1" dirty="0">
                <a:solidFill>
                  <a:srgbClr val="FF0000"/>
                </a:solidFill>
              </a:rPr>
              <a:t>10</a:t>
            </a:r>
            <a:r>
              <a:rPr lang="en-GB" sz="1600" dirty="0">
                <a:solidFill>
                  <a:schemeClr val="tx1"/>
                </a:solidFill>
              </a:rPr>
              <a:t> seconds</a:t>
            </a:r>
          </a:p>
        </p:txBody>
      </p:sp>
      <p:sp>
        <p:nvSpPr>
          <p:cNvPr id="64" name="Rectangle: Rounded Corners 63">
            <a:extLst>
              <a:ext uri="{FF2B5EF4-FFF2-40B4-BE49-F238E27FC236}">
                <a16:creationId xmlns:a16="http://schemas.microsoft.com/office/drawing/2014/main" id="{A8CB0ED4-7E80-8A06-9266-8F575BD6B350}"/>
              </a:ext>
            </a:extLst>
          </p:cNvPr>
          <p:cNvSpPr/>
          <p:nvPr/>
        </p:nvSpPr>
        <p:spPr>
          <a:xfrm>
            <a:off x="414397" y="3261552"/>
            <a:ext cx="5830459" cy="919712"/>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Call an ambulance (</a:t>
            </a:r>
            <a:r>
              <a:rPr lang="en-GB" sz="1600" b="1">
                <a:solidFill>
                  <a:srgbClr val="FF0000"/>
                </a:solidFill>
              </a:rPr>
              <a:t>999</a:t>
            </a:r>
            <a:r>
              <a:rPr lang="en-GB" sz="1600">
                <a:solidFill>
                  <a:schemeClr val="tx1"/>
                </a:solidFill>
              </a:rPr>
              <a:t>), ask a helper or call yourself, </a:t>
            </a:r>
            <a:br>
              <a:rPr lang="en-GB" sz="1600">
                <a:solidFill>
                  <a:schemeClr val="tx1"/>
                </a:solidFill>
              </a:rPr>
            </a:br>
            <a:r>
              <a:rPr lang="en-GB" sz="1600">
                <a:solidFill>
                  <a:schemeClr val="tx1"/>
                </a:solidFill>
              </a:rPr>
              <a:t>activate speaker function on phone to aid communication </a:t>
            </a:r>
          </a:p>
          <a:p>
            <a:r>
              <a:rPr lang="en-GB" sz="1600">
                <a:solidFill>
                  <a:schemeClr val="tx1"/>
                </a:solidFill>
              </a:rPr>
              <a:t>with the ambulance, send someone to get an AED</a:t>
            </a:r>
          </a:p>
        </p:txBody>
      </p:sp>
      <p:sp>
        <p:nvSpPr>
          <p:cNvPr id="65" name="Rectangle: Rounded Corners 64">
            <a:extLst>
              <a:ext uri="{FF2B5EF4-FFF2-40B4-BE49-F238E27FC236}">
                <a16:creationId xmlns:a16="http://schemas.microsoft.com/office/drawing/2014/main" id="{E18989FF-96A7-3F56-0D54-0A70482EF9C4}"/>
              </a:ext>
            </a:extLst>
          </p:cNvPr>
          <p:cNvSpPr/>
          <p:nvPr/>
        </p:nvSpPr>
        <p:spPr>
          <a:xfrm>
            <a:off x="414398" y="4255261"/>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chemeClr val="tx1"/>
                </a:solidFill>
              </a:rPr>
              <a:t>Administer CPR – start with </a:t>
            </a:r>
            <a:r>
              <a:rPr lang="en-GB" sz="1600" b="1" dirty="0">
                <a:solidFill>
                  <a:srgbClr val="FF0000"/>
                </a:solidFill>
              </a:rPr>
              <a:t>30</a:t>
            </a:r>
            <a:r>
              <a:rPr lang="en-GB" sz="1600" dirty="0">
                <a:solidFill>
                  <a:schemeClr val="tx1"/>
                </a:solidFill>
              </a:rPr>
              <a:t> chest compressions</a:t>
            </a:r>
          </a:p>
        </p:txBody>
      </p:sp>
      <p:sp>
        <p:nvSpPr>
          <p:cNvPr id="66" name="Arrow: Right 65">
            <a:extLst>
              <a:ext uri="{FF2B5EF4-FFF2-40B4-BE49-F238E27FC236}">
                <a16:creationId xmlns:a16="http://schemas.microsoft.com/office/drawing/2014/main" id="{0663C013-6FC0-635C-2836-FF2268B35C7D}"/>
              </a:ext>
            </a:extLst>
          </p:cNvPr>
          <p:cNvSpPr/>
          <p:nvPr/>
        </p:nvSpPr>
        <p:spPr>
          <a:xfrm>
            <a:off x="5076634" y="2200944"/>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94C03EA0-E243-C29C-A4B4-C73684DC8BBB}"/>
              </a:ext>
            </a:extLst>
          </p:cNvPr>
          <p:cNvSpPr/>
          <p:nvPr/>
        </p:nvSpPr>
        <p:spPr>
          <a:xfrm>
            <a:off x="4779755" y="2087454"/>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68" name="Rectangle: Rounded Corners 67">
            <a:extLst>
              <a:ext uri="{FF2B5EF4-FFF2-40B4-BE49-F238E27FC236}">
                <a16:creationId xmlns:a16="http://schemas.microsoft.com/office/drawing/2014/main" id="{0F7304DD-3D9B-1687-1412-BC512288A330}"/>
              </a:ext>
            </a:extLst>
          </p:cNvPr>
          <p:cNvSpPr/>
          <p:nvPr/>
        </p:nvSpPr>
        <p:spPr>
          <a:xfrm>
            <a:off x="5668720" y="2161184"/>
            <a:ext cx="6224074" cy="327930"/>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Use the head-tilt/chin-lift method</a:t>
            </a:r>
          </a:p>
        </p:txBody>
      </p:sp>
      <p:sp>
        <p:nvSpPr>
          <p:cNvPr id="69" name="Rectangle: Rounded Corners 68">
            <a:extLst>
              <a:ext uri="{FF2B5EF4-FFF2-40B4-BE49-F238E27FC236}">
                <a16:creationId xmlns:a16="http://schemas.microsoft.com/office/drawing/2014/main" id="{956BB6A5-F7E8-9564-9F65-BBFE56D4ABD6}"/>
              </a:ext>
            </a:extLst>
          </p:cNvPr>
          <p:cNvSpPr/>
          <p:nvPr/>
        </p:nvSpPr>
        <p:spPr>
          <a:xfrm>
            <a:off x="414398" y="4723094"/>
            <a:ext cx="4715258" cy="39114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Give </a:t>
            </a:r>
            <a:r>
              <a:rPr lang="en-GB" sz="1600" b="1">
                <a:solidFill>
                  <a:srgbClr val="FF0000"/>
                </a:solidFill>
              </a:rPr>
              <a:t>2</a:t>
            </a:r>
            <a:r>
              <a:rPr lang="en-GB" sz="1600">
                <a:solidFill>
                  <a:schemeClr val="tx1"/>
                </a:solidFill>
              </a:rPr>
              <a:t> effective rescue breaths</a:t>
            </a:r>
          </a:p>
        </p:txBody>
      </p:sp>
      <p:sp>
        <p:nvSpPr>
          <p:cNvPr id="70" name="Rectangle: Rounded Corners 69">
            <a:extLst>
              <a:ext uri="{FF2B5EF4-FFF2-40B4-BE49-F238E27FC236}">
                <a16:creationId xmlns:a16="http://schemas.microsoft.com/office/drawing/2014/main" id="{94D4905D-E290-1422-A2F9-DD9E49649DF1}"/>
              </a:ext>
            </a:extLst>
          </p:cNvPr>
          <p:cNvSpPr/>
          <p:nvPr/>
        </p:nvSpPr>
        <p:spPr>
          <a:xfrm>
            <a:off x="5668720" y="2603714"/>
            <a:ext cx="6224074" cy="577542"/>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ysClr val="windowText" lastClr="000000"/>
                </a:solidFill>
                <a:latin typeface="+mj-lt"/>
              </a:rPr>
              <a:t>If breathing normally, check for injuries. Place into the recovery position, call an ambulance (</a:t>
            </a:r>
            <a:r>
              <a:rPr lang="en-GB" sz="1600" b="1">
                <a:solidFill>
                  <a:srgbClr val="FF0000"/>
                </a:solidFill>
                <a:latin typeface="+mj-lt"/>
              </a:rPr>
              <a:t>999</a:t>
            </a:r>
            <a:r>
              <a:rPr lang="en-GB" sz="1600">
                <a:solidFill>
                  <a:sysClr val="windowText" lastClr="000000"/>
                </a:solidFill>
                <a:latin typeface="+mj-lt"/>
              </a:rPr>
              <a:t>) and monitor</a:t>
            </a:r>
          </a:p>
        </p:txBody>
      </p:sp>
      <p:sp>
        <p:nvSpPr>
          <p:cNvPr id="72" name="Arrow: Right 71">
            <a:extLst>
              <a:ext uri="{FF2B5EF4-FFF2-40B4-BE49-F238E27FC236}">
                <a16:creationId xmlns:a16="http://schemas.microsoft.com/office/drawing/2014/main" id="{E7B9812E-7571-4FF7-599F-010BCD3DC886}"/>
              </a:ext>
            </a:extLst>
          </p:cNvPr>
          <p:cNvSpPr/>
          <p:nvPr/>
        </p:nvSpPr>
        <p:spPr>
          <a:xfrm>
            <a:off x="5076634" y="2740088"/>
            <a:ext cx="592086" cy="288170"/>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B035593F-970F-1C42-F0D8-4A483343EDD8}"/>
              </a:ext>
            </a:extLst>
          </p:cNvPr>
          <p:cNvSpPr/>
          <p:nvPr/>
        </p:nvSpPr>
        <p:spPr>
          <a:xfrm>
            <a:off x="4779755" y="2626598"/>
            <a:ext cx="664639" cy="508928"/>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Yes</a:t>
            </a:r>
          </a:p>
        </p:txBody>
      </p:sp>
      <p:sp>
        <p:nvSpPr>
          <p:cNvPr id="76" name="Rectangle: Rounded Corners 75">
            <a:extLst>
              <a:ext uri="{FF2B5EF4-FFF2-40B4-BE49-F238E27FC236}">
                <a16:creationId xmlns:a16="http://schemas.microsoft.com/office/drawing/2014/main" id="{F3352BE7-977F-1D3F-2EBC-6AF5CD371EB4}"/>
              </a:ext>
            </a:extLst>
          </p:cNvPr>
          <p:cNvSpPr/>
          <p:nvPr/>
        </p:nvSpPr>
        <p:spPr>
          <a:xfrm>
            <a:off x="414397" y="5201049"/>
            <a:ext cx="6344740" cy="835438"/>
          </a:xfrm>
          <a:prstGeom prst="roundRect">
            <a:avLst/>
          </a:prstGeom>
          <a:solidFill>
            <a:srgbClr val="D9F2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a:solidFill>
                  <a:schemeClr val="tx1"/>
                </a:solidFill>
              </a:rPr>
              <a:t>Continue with CPR until a health professional tells you to stop, you become exhausted or the casualty is definitely waking up, moving, opening eyes and breathing normally</a:t>
            </a:r>
          </a:p>
        </p:txBody>
      </p:sp>
      <p:sp>
        <p:nvSpPr>
          <p:cNvPr id="77" name="Rounded Rectangle 7">
            <a:extLst>
              <a:ext uri="{FF2B5EF4-FFF2-40B4-BE49-F238E27FC236}">
                <a16:creationId xmlns:a16="http://schemas.microsoft.com/office/drawing/2014/main" id="{72D531C1-0A10-4169-DDC6-BD43966763DE}"/>
              </a:ext>
            </a:extLst>
          </p:cNvPr>
          <p:cNvSpPr>
            <a:spLocks noChangeArrowheads="1"/>
          </p:cNvSpPr>
          <p:nvPr/>
        </p:nvSpPr>
        <p:spPr bwMode="auto">
          <a:xfrm>
            <a:off x="7000985" y="4240422"/>
            <a:ext cx="4869256" cy="850575"/>
          </a:xfrm>
          <a:prstGeom prst="roundRect">
            <a:avLst>
              <a:gd name="adj" fmla="val 8875"/>
            </a:avLst>
          </a:prstGeom>
          <a:solidFill>
            <a:srgbClr val="008A21"/>
          </a:solidFill>
          <a:ln w="9525" algn="ctr">
            <a:noFill/>
            <a:round/>
            <a:headEnd/>
            <a:tailEnd/>
          </a:ln>
        </p:spPr>
        <p:txBody>
          <a:bodyPr tIns="36000"/>
          <a:lstStyle>
            <a:lvl1pPr marL="266700" indent="-266700">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r>
              <a:rPr lang="en-GB" altLang="en-US" sz="1600">
                <a:solidFill>
                  <a:schemeClr val="bg1"/>
                </a:solidFill>
                <a:latin typeface="+mj-lt"/>
              </a:rPr>
              <a:t>For lifeguards only for drowning casualties. Give </a:t>
            </a:r>
            <a:r>
              <a:rPr lang="en-GB" altLang="en-US" sz="1600" b="1">
                <a:solidFill>
                  <a:schemeClr val="bg1"/>
                </a:solidFill>
                <a:latin typeface="+mj-lt"/>
              </a:rPr>
              <a:t>5</a:t>
            </a:r>
            <a:r>
              <a:rPr lang="en-GB" altLang="en-US" sz="1600">
                <a:solidFill>
                  <a:schemeClr val="bg1"/>
                </a:solidFill>
                <a:latin typeface="+mj-lt"/>
              </a:rPr>
              <a:t> initial </a:t>
            </a:r>
          </a:p>
          <a:p>
            <a:r>
              <a:rPr lang="en-GB" altLang="en-US" sz="1600">
                <a:solidFill>
                  <a:schemeClr val="bg1"/>
                </a:solidFill>
                <a:latin typeface="+mj-lt"/>
              </a:rPr>
              <a:t>breaths and resuscitate for 1 minute before calling </a:t>
            </a:r>
            <a:r>
              <a:rPr lang="en-GB" altLang="en-US" sz="1600" b="1">
                <a:solidFill>
                  <a:schemeClr val="bg1"/>
                </a:solidFill>
                <a:latin typeface="+mj-lt"/>
              </a:rPr>
              <a:t>999</a:t>
            </a:r>
            <a:r>
              <a:rPr lang="en-GB" altLang="en-US" sz="1600">
                <a:solidFill>
                  <a:schemeClr val="bg1"/>
                </a:solidFill>
                <a:latin typeface="+mj-lt"/>
              </a:rPr>
              <a:t>. </a:t>
            </a:r>
          </a:p>
          <a:p>
            <a:r>
              <a:rPr lang="en-GB" altLang="en-US" sz="1600">
                <a:solidFill>
                  <a:schemeClr val="bg1"/>
                </a:solidFill>
                <a:latin typeface="+mj-lt"/>
              </a:rPr>
              <a:t>Upon your return, continue with CPR (</a:t>
            </a:r>
            <a:r>
              <a:rPr lang="en-GB" altLang="en-US" sz="1600" b="1">
                <a:solidFill>
                  <a:schemeClr val="bg1"/>
                </a:solidFill>
                <a:latin typeface="+mj-lt"/>
              </a:rPr>
              <a:t>30:2</a:t>
            </a:r>
            <a:r>
              <a:rPr lang="en-GB" altLang="en-US" sz="1600">
                <a:solidFill>
                  <a:schemeClr val="bg1"/>
                </a:solidFill>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543E670-BDAC-68E2-3DD1-A7F354751E03}"/>
              </a:ext>
            </a:extLst>
          </p:cNvPr>
          <p:cNvSpPr/>
          <p:nvPr/>
        </p:nvSpPr>
        <p:spPr>
          <a:xfrm>
            <a:off x="-910074" y="3193135"/>
            <a:ext cx="13564997" cy="1325563"/>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7">
            <a:extLst>
              <a:ext uri="{FF2B5EF4-FFF2-40B4-BE49-F238E27FC236}">
                <a16:creationId xmlns:a16="http://schemas.microsoft.com/office/drawing/2014/main" id="{8737B825-74DA-D10B-0AFE-A6B6A33F467D}"/>
              </a:ext>
            </a:extLst>
          </p:cNvPr>
          <p:cNvSpPr>
            <a:spLocks noGrp="1"/>
          </p:cNvSpPr>
          <p:nvPr>
            <p:ph type="title"/>
          </p:nvPr>
        </p:nvSpPr>
        <p:spPr>
          <a:xfrm>
            <a:off x="1704110" y="365125"/>
            <a:ext cx="9649690" cy="1325563"/>
          </a:xfrm>
        </p:spPr>
        <p:txBody>
          <a:bodyPr>
            <a:normAutofit/>
          </a:bodyPr>
          <a:lstStyle/>
          <a:p>
            <a:r>
              <a:rPr lang="en-GB" sz="4000" b="1" dirty="0">
                <a:latin typeface="Arial" panose="020B0604020202020204" pitchFamily="34" charset="0"/>
                <a:cs typeface="Arial" panose="020B0604020202020204" pitchFamily="34" charset="0"/>
              </a:rPr>
              <a:t>CPR – practical demonstration</a:t>
            </a:r>
          </a:p>
        </p:txBody>
      </p:sp>
      <p:sp>
        <p:nvSpPr>
          <p:cNvPr id="9" name="Content Placeholder 8">
            <a:extLst>
              <a:ext uri="{FF2B5EF4-FFF2-40B4-BE49-F238E27FC236}">
                <a16:creationId xmlns:a16="http://schemas.microsoft.com/office/drawing/2014/main" id="{B8F8D7DC-4074-B851-D0C4-5E3E319E82BD}"/>
              </a:ext>
            </a:extLst>
          </p:cNvPr>
          <p:cNvSpPr>
            <a:spLocks noGrp="1"/>
          </p:cNvSpPr>
          <p:nvPr>
            <p:ph idx="1"/>
          </p:nvPr>
        </p:nvSpPr>
        <p:spPr>
          <a:xfrm>
            <a:off x="838200" y="1669807"/>
            <a:ext cx="9886950" cy="4351338"/>
          </a:xfrm>
        </p:spPr>
        <p:txBody>
          <a:bodyPr/>
          <a:lstStyle/>
          <a:p>
            <a:pPr marL="0" indent="0">
              <a:buNone/>
            </a:pPr>
            <a:r>
              <a:rPr lang="en-GB" sz="2400" dirty="0">
                <a:latin typeface="Arial" panose="020B0604020202020204" pitchFamily="34" charset="0"/>
                <a:cs typeface="Arial" panose="020B0604020202020204" pitchFamily="34" charset="0"/>
              </a:rPr>
              <a:t>You must be able to carry out a </a:t>
            </a:r>
            <a:r>
              <a:rPr lang="en-GB" sz="2400" b="1" dirty="0">
                <a:latin typeface="Arial" panose="020B0604020202020204" pitchFamily="34" charset="0"/>
                <a:cs typeface="Arial" panose="020B0604020202020204" pitchFamily="34" charset="0"/>
              </a:rPr>
              <a:t>practical demonstration</a:t>
            </a:r>
            <a:r>
              <a:rPr lang="en-GB" sz="2400" dirty="0">
                <a:latin typeface="Arial" panose="020B0604020202020204" pitchFamily="34" charset="0"/>
                <a:cs typeface="Arial" panose="020B0604020202020204" pitchFamily="34" charset="0"/>
              </a:rPr>
              <a:t> of CPR on the following: </a:t>
            </a:r>
          </a:p>
          <a:p>
            <a:r>
              <a:rPr lang="en-GB" sz="2400" dirty="0">
                <a:latin typeface="Arial" panose="020B0604020202020204" pitchFamily="34" charset="0"/>
                <a:cs typeface="Arial" panose="020B0604020202020204" pitchFamily="34" charset="0"/>
              </a:rPr>
              <a:t>an </a:t>
            </a:r>
            <a:r>
              <a:rPr lang="en-GB" sz="2400" b="1" dirty="0">
                <a:latin typeface="Arial" panose="020B0604020202020204" pitchFamily="34" charset="0"/>
                <a:cs typeface="Arial" panose="020B0604020202020204" pitchFamily="34" charset="0"/>
              </a:rPr>
              <a:t>adult manikin</a:t>
            </a:r>
            <a:endParaRPr lang="en-GB" sz="2400" dirty="0">
              <a:latin typeface="Arial" panose="020B0604020202020204" pitchFamily="34" charset="0"/>
              <a:cs typeface="Arial" panose="020B0604020202020204" pitchFamily="34" charset="0"/>
            </a:endParaRPr>
          </a:p>
          <a:p>
            <a:pPr marL="457200" lvl="1" indent="0">
              <a:buNone/>
            </a:pPr>
            <a:endParaRPr lang="en-GB"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This demonstration must show correct technique, positioning, compression depth and rate, effective rescue breaths and use of an AED where appropriate.</a:t>
            </a:r>
          </a:p>
          <a:p>
            <a:pPr marL="0" indent="0">
              <a:buNone/>
            </a:pPr>
            <a:endParaRPr lang="en-GB" dirty="0"/>
          </a:p>
        </p:txBody>
      </p:sp>
      <p:pic>
        <p:nvPicPr>
          <p:cNvPr id="3" name="Picture 2">
            <a:extLst>
              <a:ext uri="{FF2B5EF4-FFF2-40B4-BE49-F238E27FC236}">
                <a16:creationId xmlns:a16="http://schemas.microsoft.com/office/drawing/2014/main" id="{14C45B0A-4004-6C19-D916-4770AE092BA2}"/>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61959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313346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29F0-3327-ADB8-406F-B4E5EC3D58FF}"/>
              </a:ext>
            </a:extLst>
          </p:cNvPr>
          <p:cNvSpPr>
            <a:spLocks noGrp="1"/>
          </p:cNvSpPr>
          <p:nvPr>
            <p:ph type="title"/>
          </p:nvPr>
        </p:nvSpPr>
        <p:spPr>
          <a:xfrm>
            <a:off x="838200" y="164891"/>
            <a:ext cx="10515600" cy="1325563"/>
          </a:xfrm>
        </p:spPr>
        <p:txBody>
          <a:bodyPr>
            <a:normAutofit/>
          </a:bodyPr>
          <a:lstStyle/>
          <a:p>
            <a:r>
              <a:rPr lang="en-GB" sz="4000" b="1" dirty="0">
                <a:latin typeface="Arial" panose="020B0604020202020204" pitchFamily="34" charset="0"/>
                <a:cs typeface="Arial" panose="020B0604020202020204" pitchFamily="34" charset="0"/>
              </a:rPr>
              <a:t>Modifications to CPR</a:t>
            </a:r>
            <a:endParaRPr lang="en-GB" sz="4000" dirty="0"/>
          </a:p>
        </p:txBody>
      </p:sp>
      <p:sp>
        <p:nvSpPr>
          <p:cNvPr id="3" name="Content Placeholder 2">
            <a:extLst>
              <a:ext uri="{FF2B5EF4-FFF2-40B4-BE49-F238E27FC236}">
                <a16:creationId xmlns:a16="http://schemas.microsoft.com/office/drawing/2014/main" id="{846118B2-7974-C1A8-D0B2-739ED84027C9}"/>
              </a:ext>
            </a:extLst>
          </p:cNvPr>
          <p:cNvSpPr>
            <a:spLocks noGrp="1"/>
          </p:cNvSpPr>
          <p:nvPr>
            <p:ph idx="1"/>
          </p:nvPr>
        </p:nvSpPr>
        <p:spPr>
          <a:xfrm>
            <a:off x="838200" y="1585344"/>
            <a:ext cx="10515600" cy="4351338"/>
          </a:xfrm>
        </p:spPr>
        <p:txBody>
          <a:bodyPr/>
          <a:lstStyle/>
          <a:p>
            <a:pPr marL="0" indent="0">
              <a:buNone/>
            </a:pPr>
            <a:r>
              <a:rPr lang="en-GB" sz="2400" b="1" dirty="0">
                <a:latin typeface="Arial" panose="020B0604020202020204" pitchFamily="34" charset="0"/>
                <a:cs typeface="Arial" panose="020B0604020202020204" pitchFamily="34" charset="0"/>
              </a:rPr>
              <a:t>Modifications for a child casualty</a:t>
            </a:r>
          </a:p>
          <a:p>
            <a:r>
              <a:rPr lang="en-GB" sz="2400" dirty="0">
                <a:latin typeface="Arial" panose="020B0604020202020204" pitchFamily="34" charset="0"/>
                <a:cs typeface="Arial" panose="020B0604020202020204" pitchFamily="34" charset="0"/>
              </a:rPr>
              <a:t>Use child-specific CPR protocols: </a:t>
            </a:r>
          </a:p>
          <a:p>
            <a:pPr lvl="1">
              <a:buFont typeface="Courier New" panose="02070309020205020404" pitchFamily="49" charset="0"/>
              <a:buChar char="o"/>
            </a:pPr>
            <a:r>
              <a:rPr lang="en-GB" b="1" dirty="0">
                <a:solidFill>
                  <a:srgbClr val="FF0000"/>
                </a:solidFill>
                <a:latin typeface="Arial" panose="020B0604020202020204" pitchFamily="34" charset="0"/>
                <a:cs typeface="Arial" panose="020B0604020202020204" pitchFamily="34" charset="0"/>
              </a:rPr>
              <a:t>5</a:t>
            </a:r>
            <a:r>
              <a:rPr lang="en-GB" dirty="0">
                <a:latin typeface="Arial" panose="020B0604020202020204" pitchFamily="34" charset="0"/>
                <a:cs typeface="Arial" panose="020B0604020202020204" pitchFamily="34" charset="0"/>
              </a:rPr>
              <a:t> initial rescue breaths </a:t>
            </a:r>
          </a:p>
          <a:p>
            <a:pPr lvl="1">
              <a:buFont typeface="Courier New" panose="02070309020205020404" pitchFamily="49" charset="0"/>
              <a:buChar char="o"/>
            </a:pPr>
            <a:r>
              <a:rPr lang="en-GB" b="1" dirty="0">
                <a:solidFill>
                  <a:srgbClr val="FF0000"/>
                </a:solidFill>
                <a:latin typeface="Arial" panose="020B0604020202020204" pitchFamily="34" charset="0"/>
                <a:cs typeface="Arial" panose="020B0604020202020204" pitchFamily="34" charset="0"/>
              </a:rPr>
              <a:t>30</a:t>
            </a:r>
            <a:r>
              <a:rPr lang="en-GB" dirty="0">
                <a:latin typeface="Arial" panose="020B0604020202020204" pitchFamily="34" charset="0"/>
                <a:cs typeface="Arial" panose="020B0604020202020204" pitchFamily="34" charset="0"/>
              </a:rPr>
              <a:t> compressions to </a:t>
            </a:r>
            <a:r>
              <a:rPr lang="en-GB" b="1" dirty="0">
                <a:solidFill>
                  <a:srgbClr val="FF0000"/>
                </a:solidFill>
                <a:latin typeface="Arial" panose="020B0604020202020204" pitchFamily="34" charset="0"/>
                <a:cs typeface="Arial" panose="020B0604020202020204" pitchFamily="34" charset="0"/>
              </a:rPr>
              <a:t>2</a:t>
            </a:r>
            <a:r>
              <a:rPr lang="en-GB" dirty="0">
                <a:latin typeface="Arial" panose="020B0604020202020204" pitchFamily="34" charset="0"/>
                <a:cs typeface="Arial" panose="020B0604020202020204" pitchFamily="34" charset="0"/>
              </a:rPr>
              <a:t> breaths – use gentler compression technique</a:t>
            </a:r>
          </a:p>
          <a:p>
            <a:pPr lvl="2">
              <a:buFont typeface="Courier New" panose="02070309020205020404" pitchFamily="49" charset="0"/>
              <a:buChar char="o"/>
            </a:pPr>
            <a:r>
              <a:rPr lang="en-GB" sz="2400" dirty="0">
                <a:latin typeface="Arial" panose="020B0604020202020204" pitchFamily="34" charset="0"/>
                <a:cs typeface="Arial" panose="020B0604020202020204" pitchFamily="34" charset="0"/>
              </a:rPr>
              <a:t>1 hand for smaller children</a:t>
            </a:r>
          </a:p>
          <a:p>
            <a:pPr lvl="2">
              <a:buFont typeface="Courier New" panose="02070309020205020404" pitchFamily="49" charset="0"/>
              <a:buChar char="o"/>
            </a:pPr>
            <a:r>
              <a:rPr lang="en-GB" sz="2400" dirty="0">
                <a:latin typeface="Arial" panose="020B0604020202020204" pitchFamily="34" charset="0"/>
                <a:cs typeface="Arial" panose="020B0604020202020204" pitchFamily="34" charset="0"/>
              </a:rPr>
              <a:t>2 thumbs for infants (encircling technique)</a:t>
            </a:r>
          </a:p>
          <a:p>
            <a:r>
              <a:rPr lang="en-GB" sz="2400" dirty="0">
                <a:latin typeface="Arial" panose="020B0604020202020204" pitchFamily="34" charset="0"/>
                <a:cs typeface="Arial" panose="020B0604020202020204" pitchFamily="34" charset="0"/>
              </a:rPr>
              <a:t>Adjust depth and force based on child’s size. </a:t>
            </a:r>
          </a:p>
          <a:p>
            <a:pPr marL="0" indent="0">
              <a:buNone/>
            </a:pPr>
            <a:endParaRPr lang="en-GB"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35070A4-1A69-E5D8-41E4-23A35FD0417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647404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B0DF807-8CAF-192D-7322-1999F9B10E1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87BB5D64-666A-CDCD-4286-0FD9E1F79424}"/>
              </a:ext>
            </a:extLst>
          </p:cNvPr>
          <p:cNvSpPr>
            <a:spLocks noGrp="1"/>
          </p:cNvSpPr>
          <p:nvPr>
            <p:ph type="title"/>
          </p:nvPr>
        </p:nvSpPr>
        <p:spPr>
          <a:xfrm>
            <a:off x="838200" y="153192"/>
            <a:ext cx="10515600" cy="1325563"/>
          </a:xfrm>
        </p:spPr>
        <p:txBody>
          <a:bodyPr>
            <a:normAutofit/>
          </a:bodyPr>
          <a:lstStyle/>
          <a:p>
            <a:r>
              <a:rPr lang="en-GB" sz="4000" b="1" dirty="0">
                <a:latin typeface="Arial" panose="020B0604020202020204" pitchFamily="34" charset="0"/>
                <a:cs typeface="Arial" panose="020B0604020202020204" pitchFamily="34" charset="0"/>
              </a:rPr>
              <a:t>Modifications to CPR (cont.)</a:t>
            </a:r>
          </a:p>
        </p:txBody>
      </p:sp>
      <p:sp>
        <p:nvSpPr>
          <p:cNvPr id="3" name="Content Placeholder 2">
            <a:extLst>
              <a:ext uri="{FF2B5EF4-FFF2-40B4-BE49-F238E27FC236}">
                <a16:creationId xmlns:a16="http://schemas.microsoft.com/office/drawing/2014/main" id="{FFEFA445-5C8A-1D14-3B3D-6E811E9FA0E3}"/>
              </a:ext>
            </a:extLst>
          </p:cNvPr>
          <p:cNvSpPr>
            <a:spLocks noGrp="1"/>
          </p:cNvSpPr>
          <p:nvPr>
            <p:ph idx="1"/>
          </p:nvPr>
        </p:nvSpPr>
        <p:spPr>
          <a:xfrm>
            <a:off x="838200" y="1603920"/>
            <a:ext cx="10695254" cy="4351338"/>
          </a:xfrm>
        </p:spPr>
        <p:txBody>
          <a:bodyPr>
            <a:normAutofit/>
          </a:bodyPr>
          <a:lstStyle/>
          <a:p>
            <a:pPr marL="0" indent="0">
              <a:buNone/>
            </a:pPr>
            <a:r>
              <a:rPr lang="en-GB" sz="2400" b="1" dirty="0">
                <a:latin typeface="Arial" panose="020B0604020202020204" pitchFamily="34" charset="0"/>
                <a:cs typeface="Arial" panose="020B0604020202020204" pitchFamily="34" charset="0"/>
              </a:rPr>
              <a:t>A near-drowning incident: </a:t>
            </a:r>
          </a:p>
          <a:p>
            <a:r>
              <a:rPr lang="en-GB" sz="2400" dirty="0">
                <a:latin typeface="Arial" panose="020B0604020202020204" pitchFamily="34" charset="0"/>
                <a:cs typeface="Arial" panose="020B0604020202020204" pitchFamily="34" charset="0"/>
              </a:rPr>
              <a:t>deliver </a:t>
            </a:r>
            <a:r>
              <a:rPr lang="en-GB" sz="2400" b="1" dirty="0">
                <a:solidFill>
                  <a:srgbClr val="FF0000"/>
                </a:solidFill>
                <a:latin typeface="Arial" panose="020B0604020202020204" pitchFamily="34" charset="0"/>
                <a:cs typeface="Arial" panose="020B0604020202020204" pitchFamily="34" charset="0"/>
              </a:rPr>
              <a:t>5</a:t>
            </a:r>
            <a:r>
              <a:rPr lang="en-GB" sz="2400" dirty="0">
                <a:latin typeface="Arial" panose="020B0604020202020204" pitchFamily="34" charset="0"/>
                <a:cs typeface="Arial" panose="020B0604020202020204" pitchFamily="34" charset="0"/>
              </a:rPr>
              <a:t> initial rescue breaths before starting chest compressions </a:t>
            </a:r>
          </a:p>
          <a:p>
            <a:r>
              <a:rPr lang="en-GB" sz="2400" dirty="0">
                <a:latin typeface="Arial" panose="020B0604020202020204" pitchFamily="34" charset="0"/>
                <a:cs typeface="Arial" panose="020B0604020202020204" pitchFamily="34" charset="0"/>
              </a:rPr>
              <a:t>emphasis on effective ventilations to address oxygen deprivation </a:t>
            </a:r>
          </a:p>
          <a:p>
            <a:r>
              <a:rPr lang="en-GB" sz="2400" dirty="0">
                <a:latin typeface="Arial" panose="020B0604020202020204" pitchFamily="34" charset="0"/>
                <a:cs typeface="Arial" panose="020B0604020202020204" pitchFamily="34" charset="0"/>
              </a:rPr>
              <a:t>minimise interruptions between breaths and compressions </a:t>
            </a:r>
          </a:p>
          <a:p>
            <a:r>
              <a:rPr lang="en-GB" sz="2400" dirty="0">
                <a:latin typeface="Arial" panose="020B0604020202020204" pitchFamily="34" charset="0"/>
                <a:cs typeface="Arial" panose="020B0604020202020204" pitchFamily="34" charset="0"/>
              </a:rPr>
              <a:t>prioritise removal from water and ensuring the safety of the rescuer. </a:t>
            </a:r>
          </a:p>
          <a:p>
            <a:endParaRPr lang="en-GB" dirty="0"/>
          </a:p>
          <a:p>
            <a:pPr marL="0" indent="0">
              <a:buNone/>
            </a:pPr>
            <a:endParaRPr lang="en-GB" dirty="0"/>
          </a:p>
        </p:txBody>
      </p:sp>
    </p:spTree>
    <p:extLst>
      <p:ext uri="{BB962C8B-B14F-4D97-AF65-F5344CB8AC3E}">
        <p14:creationId xmlns:p14="http://schemas.microsoft.com/office/powerpoint/2010/main" val="540405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0E685045-9D78-B7CD-EC4B-943E1DB0AD5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1E5505CB-62D3-CA21-D0A6-EDFE2BAACD92}"/>
              </a:ext>
            </a:extLst>
          </p:cNvPr>
          <p:cNvSpPr>
            <a:spLocks noGrp="1"/>
          </p:cNvSpPr>
          <p:nvPr>
            <p:ph type="title"/>
          </p:nvPr>
        </p:nvSpPr>
        <p:spPr/>
        <p:txBody>
          <a:bodyPr>
            <a:normAutofit/>
          </a:bodyPr>
          <a:lstStyle/>
          <a:p>
            <a:r>
              <a:rPr lang="en-GB" sz="4000" b="1" dirty="0">
                <a:latin typeface="Arial" panose="020B0604020202020204" pitchFamily="34" charset="0"/>
                <a:cs typeface="Arial" panose="020B0604020202020204" pitchFamily="34" charset="0"/>
              </a:rPr>
              <a:t>Modifications to CPR (cont.)</a:t>
            </a:r>
            <a:endParaRPr lang="en-GB" sz="4000" dirty="0"/>
          </a:p>
        </p:txBody>
      </p:sp>
      <p:sp>
        <p:nvSpPr>
          <p:cNvPr id="3" name="Content Placeholder 2">
            <a:extLst>
              <a:ext uri="{FF2B5EF4-FFF2-40B4-BE49-F238E27FC236}">
                <a16:creationId xmlns:a16="http://schemas.microsoft.com/office/drawing/2014/main" id="{86322395-B23D-6212-1214-055A6FB250C2}"/>
              </a:ext>
            </a:extLst>
          </p:cNvPr>
          <p:cNvSpPr>
            <a:spLocks noGrp="1"/>
          </p:cNvSpPr>
          <p:nvPr>
            <p:ph idx="1"/>
          </p:nvPr>
        </p:nvSpPr>
        <p:spPr>
          <a:xfrm>
            <a:off x="838199" y="1825625"/>
            <a:ext cx="10121251" cy="4351338"/>
          </a:xfrm>
        </p:spPr>
        <p:txBody>
          <a:bodyPr>
            <a:normAutofit/>
          </a:bodyPr>
          <a:lstStyle/>
          <a:p>
            <a:pPr marL="0" indent="0">
              <a:buNone/>
            </a:pPr>
            <a:r>
              <a:rPr lang="en-GB" sz="2600" b="1" dirty="0">
                <a:solidFill>
                  <a:srgbClr val="008A21"/>
                </a:solidFill>
                <a:latin typeface="Arial" panose="020B0604020202020204" pitchFamily="34" charset="0"/>
                <a:cs typeface="Arial" panose="020B0604020202020204" pitchFamily="34" charset="0"/>
              </a:rPr>
              <a:t>A casualty who is remote from immediate medical help: </a:t>
            </a:r>
          </a:p>
          <a:p>
            <a:r>
              <a:rPr lang="en-GB" sz="2400" dirty="0">
                <a:latin typeface="Arial" panose="020B0604020202020204" pitchFamily="34" charset="0"/>
                <a:cs typeface="Arial" panose="020B0604020202020204" pitchFamily="34" charset="0"/>
              </a:rPr>
              <a:t>be prepared for prolonged CPR. It may need to continue for significantly longer than urban settings </a:t>
            </a:r>
          </a:p>
          <a:p>
            <a:r>
              <a:rPr lang="en-GB" sz="2400" dirty="0">
                <a:latin typeface="Arial" panose="020B0604020202020204" pitchFamily="34" charset="0"/>
                <a:cs typeface="Arial" panose="020B0604020202020204" pitchFamily="34" charset="0"/>
              </a:rPr>
              <a:t>consider rotating rescuers if available to prevent fatigue </a:t>
            </a:r>
          </a:p>
          <a:p>
            <a:r>
              <a:rPr lang="en-GB" sz="2400" dirty="0">
                <a:latin typeface="Arial" panose="020B0604020202020204" pitchFamily="34" charset="0"/>
                <a:cs typeface="Arial" panose="020B0604020202020204" pitchFamily="34" charset="0"/>
              </a:rPr>
              <a:t>focus on quality over speed. Effective compressions and ventilations are critical </a:t>
            </a:r>
          </a:p>
          <a:p>
            <a:r>
              <a:rPr lang="en-GB" sz="2400" dirty="0">
                <a:latin typeface="Arial" panose="020B0604020202020204" pitchFamily="34" charset="0"/>
                <a:cs typeface="Arial" panose="020B0604020202020204" pitchFamily="34" charset="0"/>
              </a:rPr>
              <a:t>use available tools to protect against environmental exposure during prolonged resuscitation. </a:t>
            </a:r>
          </a:p>
          <a:p>
            <a:endParaRPr lang="en-GB" dirty="0"/>
          </a:p>
        </p:txBody>
      </p:sp>
    </p:spTree>
    <p:extLst>
      <p:ext uri="{BB962C8B-B14F-4D97-AF65-F5344CB8AC3E}">
        <p14:creationId xmlns:p14="http://schemas.microsoft.com/office/powerpoint/2010/main" val="366337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A0FE1C5B-691C-E6D5-E1CB-04E3FEBAAE7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9CF3094D-54BE-58BE-7CF4-01DC641FBD25}"/>
              </a:ext>
            </a:extLst>
          </p:cNvPr>
          <p:cNvSpPr>
            <a:spLocks noGrp="1"/>
          </p:cNvSpPr>
          <p:nvPr>
            <p:ph type="title"/>
          </p:nvPr>
        </p:nvSpPr>
        <p:spPr>
          <a:xfrm>
            <a:off x="838200" y="153192"/>
            <a:ext cx="10515600" cy="1325563"/>
          </a:xfrm>
        </p:spPr>
        <p:txBody>
          <a:bodyPr>
            <a:normAutofit/>
          </a:bodyPr>
          <a:lstStyle/>
          <a:p>
            <a:r>
              <a:rPr lang="en-GB" sz="4000" b="1" dirty="0">
                <a:latin typeface="Arial" panose="020B0604020202020204" pitchFamily="34" charset="0"/>
                <a:cs typeface="Arial" panose="020B0604020202020204" pitchFamily="34" charset="0"/>
              </a:rPr>
              <a:t>Modifications to CPR (cont.)</a:t>
            </a:r>
          </a:p>
        </p:txBody>
      </p:sp>
      <p:sp>
        <p:nvSpPr>
          <p:cNvPr id="3" name="Content Placeholder 2">
            <a:extLst>
              <a:ext uri="{FF2B5EF4-FFF2-40B4-BE49-F238E27FC236}">
                <a16:creationId xmlns:a16="http://schemas.microsoft.com/office/drawing/2014/main" id="{EF193239-8B95-E32D-EEE4-76CC17F2DAB7}"/>
              </a:ext>
            </a:extLst>
          </p:cNvPr>
          <p:cNvSpPr>
            <a:spLocks noGrp="1"/>
          </p:cNvSpPr>
          <p:nvPr>
            <p:ph idx="1"/>
          </p:nvPr>
        </p:nvSpPr>
        <p:spPr>
          <a:xfrm>
            <a:off x="798576" y="1690688"/>
            <a:ext cx="10010451" cy="4351338"/>
          </a:xfrm>
        </p:spPr>
        <p:txBody>
          <a:bodyPr>
            <a:noAutofit/>
          </a:bodyPr>
          <a:lstStyle/>
          <a:p>
            <a:pPr marL="0" indent="0">
              <a:buNone/>
            </a:pPr>
            <a:r>
              <a:rPr lang="en-GB" sz="2400" b="1" dirty="0">
                <a:solidFill>
                  <a:srgbClr val="008A21"/>
                </a:solidFill>
                <a:latin typeface="Arial" panose="020B0604020202020204" pitchFamily="34" charset="0"/>
                <a:cs typeface="Arial" panose="020B0604020202020204" pitchFamily="34" charset="0"/>
              </a:rPr>
              <a:t>Lightning strike casualties:</a:t>
            </a:r>
          </a:p>
          <a:p>
            <a:r>
              <a:rPr lang="en-GB" sz="2400" dirty="0">
                <a:latin typeface="Arial" panose="020B0604020202020204" pitchFamily="34" charset="0"/>
                <a:cs typeface="Arial" panose="020B0604020202020204" pitchFamily="34" charset="0"/>
              </a:rPr>
              <a:t>treat all casualties as potentially viable – even if initially unresponsive or showing no signs of life</a:t>
            </a:r>
          </a:p>
          <a:p>
            <a:r>
              <a:rPr lang="en-GB" sz="2400" dirty="0">
                <a:latin typeface="Arial" panose="020B0604020202020204" pitchFamily="34" charset="0"/>
                <a:cs typeface="Arial" panose="020B0604020202020204" pitchFamily="34" charset="0"/>
              </a:rPr>
              <a:t>reverse triage may apply. Prioritise those who appear most seriously affected first</a:t>
            </a:r>
          </a:p>
          <a:p>
            <a:r>
              <a:rPr lang="en-GB" sz="2400" dirty="0">
                <a:latin typeface="Arial" panose="020B0604020202020204" pitchFamily="34" charset="0"/>
                <a:cs typeface="Arial" panose="020B0604020202020204" pitchFamily="34" charset="0"/>
              </a:rPr>
              <a:t>begin CPR immediately. Success rates are higher than in other cardiac arrest scenarios</a:t>
            </a:r>
          </a:p>
          <a:p>
            <a:r>
              <a:rPr lang="en-GB" sz="2400" dirty="0">
                <a:latin typeface="Arial" panose="020B0604020202020204" pitchFamily="34" charset="0"/>
                <a:cs typeface="Arial" panose="020B0604020202020204" pitchFamily="34" charset="0"/>
              </a:rPr>
              <a:t>be aware of the potential for multiple casualties and the need for rapid prioritisation.</a:t>
            </a:r>
          </a:p>
        </p:txBody>
      </p:sp>
    </p:spTree>
    <p:extLst>
      <p:ext uri="{BB962C8B-B14F-4D97-AF65-F5344CB8AC3E}">
        <p14:creationId xmlns:p14="http://schemas.microsoft.com/office/powerpoint/2010/main" val="4068631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5AB44948-5F92-B2F4-579E-2799D18C40B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F3592F1F-78A9-0C9B-176E-9ACF65C6F3D5}"/>
              </a:ext>
            </a:extLst>
          </p:cNvPr>
          <p:cNvSpPr>
            <a:spLocks noGrp="1"/>
          </p:cNvSpPr>
          <p:nvPr>
            <p:ph type="title"/>
          </p:nvPr>
        </p:nvSpPr>
        <p:spPr>
          <a:xfrm>
            <a:off x="838200" y="167232"/>
            <a:ext cx="10515600" cy="1325563"/>
          </a:xfrm>
        </p:spPr>
        <p:txBody>
          <a:bodyPr>
            <a:normAutofit/>
          </a:bodyPr>
          <a:lstStyle/>
          <a:p>
            <a:r>
              <a:rPr lang="en-GB" sz="4000" b="1" dirty="0">
                <a:latin typeface="Arial" panose="020B0604020202020204" pitchFamily="34" charset="0"/>
                <a:cs typeface="Arial" panose="020B0604020202020204" pitchFamily="34" charset="0"/>
              </a:rPr>
              <a:t>Removing outdoor activity equipment</a:t>
            </a:r>
            <a:endParaRPr lang="en-GB"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2E361DC-2D79-22FF-1F72-35969B3B1998}"/>
              </a:ext>
            </a:extLst>
          </p:cNvPr>
          <p:cNvSpPr>
            <a:spLocks noGrp="1"/>
          </p:cNvSpPr>
          <p:nvPr>
            <p:ph idx="1"/>
          </p:nvPr>
        </p:nvSpPr>
        <p:spPr>
          <a:xfrm>
            <a:off x="838199" y="1593613"/>
            <a:ext cx="8280749" cy="4351338"/>
          </a:xfrm>
        </p:spPr>
        <p:txBody>
          <a:bodyPr>
            <a:noAutofit/>
          </a:bodyPr>
          <a:lstStyle/>
          <a:p>
            <a:pPr marL="0" indent="0">
              <a:buNone/>
            </a:pPr>
            <a:r>
              <a:rPr lang="en-GB" sz="2100" b="1" dirty="0">
                <a:latin typeface="Arial" panose="020B0604020202020204" pitchFamily="34" charset="0"/>
                <a:cs typeface="Arial" panose="020B0604020202020204" pitchFamily="34" charset="0"/>
              </a:rPr>
              <a:t>When and how to remove outdoor activity equipment from an unresponsive non-breathing casualty </a:t>
            </a:r>
          </a:p>
          <a:p>
            <a:pPr marL="0" indent="0">
              <a:buNone/>
            </a:pPr>
            <a:endParaRPr lang="en-GB" sz="1000" b="1" dirty="0">
              <a:latin typeface="Arial" panose="020B0604020202020204" pitchFamily="34" charset="0"/>
              <a:cs typeface="Arial" panose="020B0604020202020204" pitchFamily="34" charset="0"/>
            </a:endParaRPr>
          </a:p>
          <a:p>
            <a:pPr marL="0" indent="0">
              <a:buNone/>
            </a:pPr>
            <a:r>
              <a:rPr lang="en-GB" sz="2100" b="1" dirty="0">
                <a:solidFill>
                  <a:srgbClr val="008A21"/>
                </a:solidFill>
                <a:latin typeface="Arial" panose="020B0604020202020204" pitchFamily="34" charset="0"/>
                <a:cs typeface="Arial" panose="020B0604020202020204" pitchFamily="34" charset="0"/>
              </a:rPr>
              <a:t>When to remove equipment:</a:t>
            </a:r>
          </a:p>
          <a:p>
            <a:r>
              <a:rPr lang="en-GB" sz="2100" dirty="0">
                <a:latin typeface="Arial" panose="020B0604020202020204" pitchFamily="34" charset="0"/>
                <a:cs typeface="Arial" panose="020B0604020202020204" pitchFamily="34" charset="0"/>
              </a:rPr>
              <a:t>when it obstructs access to the airway, chest or abdomen and prevents effective CPR</a:t>
            </a:r>
          </a:p>
          <a:p>
            <a:r>
              <a:rPr lang="en-GB" sz="2100" dirty="0">
                <a:latin typeface="Arial" panose="020B0604020202020204" pitchFamily="34" charset="0"/>
                <a:cs typeface="Arial" panose="020B0604020202020204" pitchFamily="34" charset="0"/>
              </a:rPr>
              <a:t>if the equipment poses a risk to the airway, such as a helmet restricting head tilt or jaw thrust</a:t>
            </a:r>
          </a:p>
          <a:p>
            <a:r>
              <a:rPr lang="en-GB" sz="2100" dirty="0">
                <a:latin typeface="Arial" panose="020B0604020202020204" pitchFamily="34" charset="0"/>
                <a:cs typeface="Arial" panose="020B0604020202020204" pitchFamily="34" charset="0"/>
              </a:rPr>
              <a:t>when it is safe to do so without causing further harm or delay to life-saving treatment </a:t>
            </a:r>
          </a:p>
          <a:p>
            <a:r>
              <a:rPr lang="en-GB" sz="2100" dirty="0">
                <a:latin typeface="Arial" panose="020B0604020202020204" pitchFamily="34" charset="0"/>
                <a:cs typeface="Arial" panose="020B0604020202020204" pitchFamily="34" charset="0"/>
              </a:rPr>
              <a:t>in drowning and immersion scenarios, when wet clothing may interfere with breathing or CPR. </a:t>
            </a:r>
          </a:p>
          <a:p>
            <a:pPr lvl="1">
              <a:buFont typeface="Courier New" panose="02070309020205020404" pitchFamily="49" charset="0"/>
              <a:buChar char="o"/>
            </a:pPr>
            <a:endParaRPr lang="en-GB" sz="2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2375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7362B-D6BC-D98B-E551-B9CE3BEF8B4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251DDD91-7E3B-5C05-7AB4-887BAFBB8D85}"/>
              </a:ext>
            </a:extLst>
          </p:cNvPr>
          <p:cNvSpPr>
            <a:spLocks noGrp="1"/>
          </p:cNvSpPr>
          <p:nvPr>
            <p:ph type="title"/>
          </p:nvPr>
        </p:nvSpPr>
        <p:spPr/>
        <p:txBody>
          <a:bodyPr>
            <a:normAutofit/>
          </a:bodyPr>
          <a:lstStyle/>
          <a:p>
            <a:r>
              <a:rPr lang="en-GB" sz="4000" b="1" dirty="0">
                <a:latin typeface="Arial" panose="020B0604020202020204" pitchFamily="34" charset="0"/>
                <a:cs typeface="Arial" panose="020B0604020202020204" pitchFamily="34" charset="0"/>
              </a:rPr>
              <a:t>Removing outdoor activity equipment (cont.)</a:t>
            </a:r>
            <a:endParaRPr lang="en-GB"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5A970B8-BAFE-A8AE-554D-9BB0619402DA}"/>
              </a:ext>
            </a:extLst>
          </p:cNvPr>
          <p:cNvSpPr>
            <a:spLocks noGrp="1"/>
          </p:cNvSpPr>
          <p:nvPr>
            <p:ph idx="1"/>
          </p:nvPr>
        </p:nvSpPr>
        <p:spPr>
          <a:xfrm>
            <a:off x="838201" y="1945765"/>
            <a:ext cx="9170096" cy="4667250"/>
          </a:xfrm>
        </p:spPr>
        <p:txBody>
          <a:bodyPr>
            <a:noAutofit/>
          </a:bodyPr>
          <a:lstStyle/>
          <a:p>
            <a:pPr marL="0" indent="0">
              <a:buNone/>
            </a:pPr>
            <a:r>
              <a:rPr lang="en-GB" sz="2400" b="1" dirty="0">
                <a:solidFill>
                  <a:srgbClr val="008A21"/>
                </a:solidFill>
                <a:latin typeface="Arial" panose="020B0604020202020204" pitchFamily="34" charset="0"/>
                <a:cs typeface="Arial" panose="020B0604020202020204" pitchFamily="34" charset="0"/>
              </a:rPr>
              <a:t>How to remove equipment: </a:t>
            </a:r>
          </a:p>
          <a:p>
            <a:r>
              <a:rPr lang="en-GB" sz="2400" dirty="0">
                <a:latin typeface="Arial" panose="020B0604020202020204" pitchFamily="34" charset="0"/>
                <a:cs typeface="Arial" panose="020B0604020202020204" pitchFamily="34" charset="0"/>
              </a:rPr>
              <a:t>act quickly but carefully, ensuring spinal alignment is maintained where injury is suspected </a:t>
            </a:r>
          </a:p>
          <a:p>
            <a:r>
              <a:rPr lang="en-GB" sz="2400" dirty="0">
                <a:latin typeface="Arial" panose="020B0604020202020204" pitchFamily="34" charset="0"/>
                <a:cs typeface="Arial" panose="020B0604020202020204" pitchFamily="34" charset="0"/>
              </a:rPr>
              <a:t>cut away clothing or equipment if removing it conventionally would delay CPR </a:t>
            </a:r>
          </a:p>
          <a:p>
            <a:r>
              <a:rPr lang="en-GB" sz="2400" dirty="0">
                <a:latin typeface="Arial" panose="020B0604020202020204" pitchFamily="34" charset="0"/>
                <a:cs typeface="Arial" panose="020B0604020202020204" pitchFamily="34" charset="0"/>
              </a:rPr>
              <a:t>remove helmets only if they prevent airway management or chest compressions, and only if trained to do so safely.</a:t>
            </a:r>
          </a:p>
          <a:p>
            <a:pPr marL="0" indent="0">
              <a:buNone/>
            </a:pPr>
            <a:endParaRPr lang="en-GB" dirty="0"/>
          </a:p>
        </p:txBody>
      </p:sp>
    </p:spTree>
    <p:extLst>
      <p:ext uri="{BB962C8B-B14F-4D97-AF65-F5344CB8AC3E}">
        <p14:creationId xmlns:p14="http://schemas.microsoft.com/office/powerpoint/2010/main" val="1832154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9E6DC-53A2-B04A-DF13-852BE37B0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8BD0A-542B-1867-010B-CEE4C8BC6677}"/>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Removing outdoor activity equipment (cont.)</a:t>
            </a:r>
            <a:endParaRPr lang="en-GB"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18B326F-152C-6D52-7EFB-005CA001ED93}"/>
              </a:ext>
            </a:extLst>
          </p:cNvPr>
          <p:cNvSpPr>
            <a:spLocks noGrp="1"/>
          </p:cNvSpPr>
          <p:nvPr>
            <p:ph idx="1"/>
          </p:nvPr>
        </p:nvSpPr>
        <p:spPr>
          <a:xfrm>
            <a:off x="838201" y="1825625"/>
            <a:ext cx="9119991" cy="4667250"/>
          </a:xfrm>
        </p:spPr>
        <p:txBody>
          <a:bodyPr>
            <a:noAutofit/>
          </a:bodyPr>
          <a:lstStyle/>
          <a:p>
            <a:r>
              <a:rPr lang="en-GB" sz="2400" dirty="0">
                <a:latin typeface="Arial" panose="020B0604020202020204" pitchFamily="34" charset="0"/>
                <a:cs typeface="Arial" panose="020B0604020202020204" pitchFamily="34" charset="0"/>
              </a:rPr>
              <a:t>ensure minimal movement of the head, neck and spine if spinal injury is suspected </a:t>
            </a:r>
          </a:p>
          <a:p>
            <a:r>
              <a:rPr lang="en-GB" sz="2400" dirty="0">
                <a:latin typeface="Arial" panose="020B0604020202020204" pitchFamily="34" charset="0"/>
                <a:cs typeface="Arial" panose="020B0604020202020204" pitchFamily="34" charset="0"/>
              </a:rPr>
              <a:t>use teamwork where possible – 1 person stabilising the head while another removes equipment </a:t>
            </a:r>
          </a:p>
          <a:p>
            <a:r>
              <a:rPr lang="en-GB" sz="2400" dirty="0">
                <a:latin typeface="Arial" panose="020B0604020202020204" pitchFamily="34" charset="0"/>
                <a:cs typeface="Arial" panose="020B0604020202020204" pitchFamily="34" charset="0"/>
              </a:rPr>
              <a:t>prioritise exposing the chest for compressions and defibrillator pad placement. </a:t>
            </a:r>
          </a:p>
          <a:p>
            <a:pPr marL="0" indent="0">
              <a:buNone/>
            </a:pPr>
            <a:endParaRPr lang="en-GB"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E96F1FC1-8C12-B1E7-FC9D-D72A09CC207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2677112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955C0DFE-0068-81EC-AEE7-211C7D5D77E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7" name="Title 6">
            <a:extLst>
              <a:ext uri="{FF2B5EF4-FFF2-40B4-BE49-F238E27FC236}">
                <a16:creationId xmlns:a16="http://schemas.microsoft.com/office/drawing/2014/main" id="{DC895F8B-AA4D-9D60-B2DD-E3FFFA1C0E1C}"/>
              </a:ext>
            </a:extLst>
          </p:cNvPr>
          <p:cNvSpPr>
            <a:spLocks noGrp="1"/>
          </p:cNvSpPr>
          <p:nvPr>
            <p:ph type="title"/>
          </p:nvPr>
        </p:nvSpPr>
        <p:spPr>
          <a:xfrm>
            <a:off x="1715386" y="106538"/>
            <a:ext cx="9453991" cy="1325563"/>
          </a:xfrm>
        </p:spPr>
        <p:txBody>
          <a:bodyPr>
            <a:normAutofit/>
          </a:bodyPr>
          <a:lstStyle/>
          <a:p>
            <a:r>
              <a:rPr lang="en-GB" sz="4000" b="1" dirty="0">
                <a:latin typeface="Arial"/>
                <a:cs typeface="Arial"/>
              </a:rPr>
              <a:t>How can you summon assistance? </a:t>
            </a:r>
            <a:endParaRPr lang="en-GB" sz="4000" dirty="0">
              <a:latin typeface="Arial"/>
              <a:cs typeface="Arial"/>
            </a:endParaRPr>
          </a:p>
        </p:txBody>
      </p:sp>
      <p:sp>
        <p:nvSpPr>
          <p:cNvPr id="8" name="Content Placeholder 7">
            <a:extLst>
              <a:ext uri="{FF2B5EF4-FFF2-40B4-BE49-F238E27FC236}">
                <a16:creationId xmlns:a16="http://schemas.microsoft.com/office/drawing/2014/main" id="{CEEBEF77-BAAE-C832-F735-131423D4FC74}"/>
              </a:ext>
            </a:extLst>
          </p:cNvPr>
          <p:cNvSpPr>
            <a:spLocks noGrp="1"/>
          </p:cNvSpPr>
          <p:nvPr>
            <p:ph idx="1"/>
          </p:nvPr>
        </p:nvSpPr>
        <p:spPr>
          <a:xfrm>
            <a:off x="838201" y="1740304"/>
            <a:ext cx="9755038" cy="4351338"/>
          </a:xfrm>
        </p:spPr>
        <p:txBody>
          <a:bodyPr vert="horz" lIns="91440" tIns="45720" rIns="91440" bIns="45720" rtlCol="0" anchor="t">
            <a:noAutofit/>
          </a:bodyPr>
          <a:lstStyle/>
          <a:p>
            <a:pPr marL="0" indent="0">
              <a:buNone/>
            </a:pPr>
            <a:r>
              <a:rPr lang="en-GB" sz="2400" b="1" dirty="0">
                <a:latin typeface="Arial" panose="020B0604020202020204" pitchFamily="34" charset="0"/>
                <a:cs typeface="Arial" panose="020B0604020202020204" pitchFamily="34" charset="0"/>
              </a:rPr>
              <a:t>Summoning assistance may include:</a:t>
            </a:r>
          </a:p>
          <a:p>
            <a:r>
              <a:rPr lang="en-GB" sz="2400" dirty="0">
                <a:latin typeface="Arial" panose="020B0604020202020204" pitchFamily="34" charset="0"/>
                <a:cs typeface="Arial" panose="020B0604020202020204" pitchFamily="34" charset="0"/>
              </a:rPr>
              <a:t>using a mobile phone to call emergency services with accurate location information </a:t>
            </a:r>
          </a:p>
          <a:p>
            <a:r>
              <a:rPr lang="en-GB" sz="2400" dirty="0">
                <a:latin typeface="Arial" panose="020B0604020202020204" pitchFamily="34" charset="0"/>
                <a:cs typeface="Arial" panose="020B0604020202020204" pitchFamily="34" charset="0"/>
              </a:rPr>
              <a:t>using text messaging or emergency SMS when voice signal is unavailable </a:t>
            </a:r>
          </a:p>
          <a:p>
            <a:r>
              <a:rPr lang="en-GB" sz="2400" dirty="0">
                <a:latin typeface="Arial"/>
                <a:cs typeface="Arial"/>
              </a:rPr>
              <a:t>using location-sharing tools, such as:</a:t>
            </a:r>
          </a:p>
          <a:p>
            <a:pPr marL="801900" lvl="1" indent="-342900"/>
            <a:r>
              <a:rPr lang="en-GB" dirty="0">
                <a:latin typeface="Arial"/>
                <a:cs typeface="Arial"/>
              </a:rPr>
              <a:t>GPS coordinates</a:t>
            </a:r>
          </a:p>
          <a:p>
            <a:pPr marL="801900" lvl="1" indent="-342900"/>
            <a:r>
              <a:rPr lang="en-GB" dirty="0">
                <a:latin typeface="Arial"/>
                <a:cs typeface="Arial"/>
              </a:rPr>
              <a:t>Ordnance Survey (OS) grid references</a:t>
            </a:r>
          </a:p>
          <a:p>
            <a:pPr marL="801900" lvl="1" indent="-342900"/>
            <a:r>
              <a:rPr lang="en-GB" dirty="0">
                <a:latin typeface="Arial"/>
                <a:cs typeface="Arial"/>
              </a:rPr>
              <a:t>Apps such as ‘what3words’.</a:t>
            </a:r>
          </a:p>
          <a:p>
            <a:pPr marL="0" indent="0">
              <a:buNone/>
            </a:pPr>
            <a:endParaRPr lang="en-GB" dirty="0"/>
          </a:p>
        </p:txBody>
      </p:sp>
      <p:pic>
        <p:nvPicPr>
          <p:cNvPr id="2" name="Picture 1">
            <a:extLst>
              <a:ext uri="{FF2B5EF4-FFF2-40B4-BE49-F238E27FC236}">
                <a16:creationId xmlns:a16="http://schemas.microsoft.com/office/drawing/2014/main" id="{791F459A-F848-60DD-5985-8567D8521E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2878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500"/>
                                        <p:tgtEl>
                                          <p:spTgt spid="8">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Effect transition="in" filter="fade">
                                      <p:cBhvr>
                                        <p:cTn id="13" dur="500"/>
                                        <p:tgtEl>
                                          <p:spTgt spid="8">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xEl>
                                              <p:pRg st="3" end="3"/>
                                            </p:txEl>
                                          </p:spTgt>
                                        </p:tgtEl>
                                        <p:attrNameLst>
                                          <p:attrName>style.visibility</p:attrName>
                                        </p:attrNameLst>
                                      </p:cBhvr>
                                      <p:to>
                                        <p:strVal val="visible"/>
                                      </p:to>
                                    </p:set>
                                    <p:animEffect transition="in" filter="fade">
                                      <p:cBhvr>
                                        <p:cTn id="16" dur="500"/>
                                        <p:tgtEl>
                                          <p:spTgt spid="8">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Effect transition="in" filter="fade">
                                      <p:cBhvr>
                                        <p:cTn id="19" dur="500"/>
                                        <p:tgtEl>
                                          <p:spTgt spid="8">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xEl>
                                              <p:pRg st="5" end="5"/>
                                            </p:txEl>
                                          </p:spTgt>
                                        </p:tgtEl>
                                        <p:attrNameLst>
                                          <p:attrName>style.visibility</p:attrName>
                                        </p:attrNameLst>
                                      </p:cBhvr>
                                      <p:to>
                                        <p:strVal val="visible"/>
                                      </p:to>
                                    </p:set>
                                    <p:animEffect transition="in" filter="fade">
                                      <p:cBhvr>
                                        <p:cTn id="22" dur="500"/>
                                        <p:tgtEl>
                                          <p:spTgt spid="8">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Effect transition="in" filter="fade">
                                      <p:cBhvr>
                                        <p:cTn id="25"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D9D4E-DA70-45DF-CF44-CBF7AF2A6141}"/>
              </a:ext>
            </a:extLst>
          </p:cNvPr>
          <p:cNvSpPr>
            <a:spLocks noGrp="1"/>
          </p:cNvSpPr>
          <p:nvPr>
            <p:ph type="title"/>
          </p:nvPr>
        </p:nvSpPr>
        <p:spPr>
          <a:xfrm>
            <a:off x="2623388" y="459342"/>
            <a:ext cx="9817792" cy="1325563"/>
          </a:xfrm>
        </p:spPr>
        <p:txBody>
          <a:bodyPr>
            <a:normAutofit fontScale="90000"/>
          </a:bodyPr>
          <a:lstStyle/>
          <a:p>
            <a:r>
              <a:rPr lang="en-GB" sz="3600" b="1" dirty="0">
                <a:latin typeface="Arial" panose="020B0604020202020204" pitchFamily="34" charset="0"/>
                <a:cs typeface="Arial" panose="020B0604020202020204" pitchFamily="34" charset="0"/>
              </a:rPr>
              <a:t>How would you manage an unresponsive casualty who is vomiting? Practical demonstration </a:t>
            </a:r>
          </a:p>
        </p:txBody>
      </p:sp>
      <p:sp>
        <p:nvSpPr>
          <p:cNvPr id="3" name="Content Placeholder 2">
            <a:extLst>
              <a:ext uri="{FF2B5EF4-FFF2-40B4-BE49-F238E27FC236}">
                <a16:creationId xmlns:a16="http://schemas.microsoft.com/office/drawing/2014/main" id="{4F07927C-9A8C-B804-FD6E-8873C4201FE4}"/>
              </a:ext>
            </a:extLst>
          </p:cNvPr>
          <p:cNvSpPr>
            <a:spLocks noGrp="1"/>
          </p:cNvSpPr>
          <p:nvPr>
            <p:ph idx="1"/>
          </p:nvPr>
        </p:nvSpPr>
        <p:spPr>
          <a:xfrm>
            <a:off x="838199" y="2046476"/>
            <a:ext cx="10675231" cy="4351338"/>
          </a:xfrm>
        </p:spPr>
        <p:txBody>
          <a:bodyPr>
            <a:noAutofit/>
          </a:bodyPr>
          <a:lstStyle/>
          <a:p>
            <a:pPr marL="514350" indent="-514350">
              <a:buClr>
                <a:srgbClr val="008A21"/>
              </a:buClr>
              <a:buFont typeface="+mj-lt"/>
              <a:buAutoNum type="arabicPeriod"/>
            </a:pPr>
            <a:r>
              <a:rPr lang="en-GB" sz="2400" dirty="0">
                <a:latin typeface="Arial" panose="020B0604020202020204" pitchFamily="34" charset="0"/>
                <a:cs typeface="Arial" panose="020B0604020202020204" pitchFamily="34" charset="0"/>
              </a:rPr>
              <a:t>Immediate airway management, turning the casualty onto their side (recovery position) to allow vomit to drain</a:t>
            </a:r>
          </a:p>
          <a:p>
            <a:pPr marL="514350" indent="-514350">
              <a:buClr>
                <a:srgbClr val="008A21"/>
              </a:buClr>
              <a:buFont typeface="+mj-lt"/>
              <a:buAutoNum type="arabicPeriod"/>
            </a:pPr>
            <a:r>
              <a:rPr lang="en-GB" sz="2400" dirty="0">
                <a:latin typeface="Arial" panose="020B0604020202020204" pitchFamily="34" charset="0"/>
                <a:cs typeface="Arial" panose="020B0604020202020204" pitchFamily="34" charset="0"/>
              </a:rPr>
              <a:t>Supporting the head, keeping the airway open using the head-tilt/chin-lift technique while in a side-lying position</a:t>
            </a:r>
          </a:p>
          <a:p>
            <a:pPr marL="514350" indent="-514350">
              <a:buClr>
                <a:srgbClr val="008A21"/>
              </a:buClr>
              <a:buFont typeface="+mj-lt"/>
              <a:buAutoNum type="arabicPeriod"/>
            </a:pPr>
            <a:r>
              <a:rPr lang="en-GB" sz="2400" dirty="0">
                <a:latin typeface="Arial" panose="020B0604020202020204" pitchFamily="34" charset="0"/>
                <a:cs typeface="Arial" panose="020B0604020202020204" pitchFamily="34" charset="0"/>
              </a:rPr>
              <a:t>Monitoring breathing and responsiveness, ensuring the casualty continues to breathe normally after repositioning</a:t>
            </a:r>
          </a:p>
          <a:p>
            <a:pPr marL="514350" indent="-514350">
              <a:buClr>
                <a:srgbClr val="008A21"/>
              </a:buClr>
              <a:buFont typeface="+mj-lt"/>
              <a:buAutoNum type="arabicPeriod"/>
            </a:pPr>
            <a:r>
              <a:rPr lang="en-GB" sz="2400" dirty="0">
                <a:latin typeface="Arial" panose="020B0604020202020204" pitchFamily="34" charset="0"/>
                <a:cs typeface="Arial" panose="020B0604020202020204" pitchFamily="34" charset="0"/>
              </a:rPr>
              <a:t>Avoiding supine positioning unless CPR is required.</a:t>
            </a:r>
          </a:p>
        </p:txBody>
      </p:sp>
      <p:pic>
        <p:nvPicPr>
          <p:cNvPr id="4" name="Picture 3">
            <a:extLst>
              <a:ext uri="{FF2B5EF4-FFF2-40B4-BE49-F238E27FC236}">
                <a16:creationId xmlns:a16="http://schemas.microsoft.com/office/drawing/2014/main" id="{17500097-F16F-FEA4-A52C-C3D718A4B5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pic>
        <p:nvPicPr>
          <p:cNvPr id="5" name="Picture 4">
            <a:extLst>
              <a:ext uri="{FF2B5EF4-FFF2-40B4-BE49-F238E27FC236}">
                <a16:creationId xmlns:a16="http://schemas.microsoft.com/office/drawing/2014/main" id="{D4EAD52B-19D2-2216-D0C9-827D68CA51A0}"/>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1730794" y="459342"/>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7BD77A15-2E56-8C01-0C01-8EA8E5D98905}"/>
              </a:ext>
            </a:extLst>
          </p:cNvPr>
          <p:cNvSpPr/>
          <p:nvPr/>
        </p:nvSpPr>
        <p:spPr>
          <a:xfrm flipH="1">
            <a:off x="-805413" y="4131485"/>
            <a:ext cx="18181696" cy="2055201"/>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93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2BC3F-7677-540E-7E08-968F137077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02254-341A-0BED-1E46-14CA76A3EAE2}"/>
              </a:ext>
            </a:extLst>
          </p:cNvPr>
          <p:cNvSpPr>
            <a:spLocks noGrp="1"/>
          </p:cNvSpPr>
          <p:nvPr>
            <p:ph type="title"/>
          </p:nvPr>
        </p:nvSpPr>
        <p:spPr>
          <a:xfrm>
            <a:off x="2623388" y="365125"/>
            <a:ext cx="8730412" cy="1325563"/>
          </a:xfrm>
        </p:spPr>
        <p:txBody>
          <a:bodyPr>
            <a:normAutofit fontScale="90000"/>
          </a:bodyPr>
          <a:lstStyle/>
          <a:p>
            <a:r>
              <a:rPr lang="en-GB" sz="3600" b="1" dirty="0">
                <a:latin typeface="Arial" panose="020B0604020202020204" pitchFamily="34" charset="0"/>
                <a:cs typeface="Arial" panose="020B0604020202020204" pitchFamily="34" charset="0"/>
              </a:rPr>
              <a:t>How would you manage an unresponsive casualty who is vomiting? Practical demonstration (cont.)</a:t>
            </a:r>
          </a:p>
        </p:txBody>
      </p:sp>
      <p:sp>
        <p:nvSpPr>
          <p:cNvPr id="3" name="Content Placeholder 2">
            <a:extLst>
              <a:ext uri="{FF2B5EF4-FFF2-40B4-BE49-F238E27FC236}">
                <a16:creationId xmlns:a16="http://schemas.microsoft.com/office/drawing/2014/main" id="{25F9987A-3FB7-7B6A-5F58-4E3B3DA3AA03}"/>
              </a:ext>
            </a:extLst>
          </p:cNvPr>
          <p:cNvSpPr>
            <a:spLocks noGrp="1"/>
          </p:cNvSpPr>
          <p:nvPr>
            <p:ph idx="1"/>
          </p:nvPr>
        </p:nvSpPr>
        <p:spPr>
          <a:xfrm>
            <a:off x="838200" y="2141537"/>
            <a:ext cx="10848766" cy="4351338"/>
          </a:xfrm>
        </p:spPr>
        <p:txBody>
          <a:bodyPr>
            <a:noAutofit/>
          </a:bodyPr>
          <a:lstStyle/>
          <a:p>
            <a:pPr marL="514350" indent="-514350">
              <a:buClr>
                <a:srgbClr val="008A21"/>
              </a:buClr>
              <a:buFont typeface="+mj-lt"/>
              <a:buAutoNum type="arabicPeriod" startAt="5"/>
            </a:pPr>
            <a:r>
              <a:rPr lang="en-GB" sz="2400" dirty="0">
                <a:latin typeface="Arial" panose="020B0604020202020204" pitchFamily="34" charset="0"/>
                <a:cs typeface="Arial" panose="020B0604020202020204" pitchFamily="34" charset="0"/>
              </a:rPr>
              <a:t>maintaining environmental safety by turning the casualty away from cold or wet ground, if possible, while still prioritising the drainage of vomit</a:t>
            </a:r>
          </a:p>
          <a:p>
            <a:pPr marL="514350" indent="-514350">
              <a:buClr>
                <a:srgbClr val="008A21"/>
              </a:buClr>
              <a:buFont typeface="+mj-lt"/>
              <a:buAutoNum type="arabicPeriod" startAt="5"/>
            </a:pPr>
            <a:r>
              <a:rPr lang="en-GB" sz="2400" dirty="0">
                <a:latin typeface="Arial" panose="020B0604020202020204" pitchFamily="34" charset="0"/>
                <a:cs typeface="Arial" panose="020B0604020202020204" pitchFamily="34" charset="0"/>
              </a:rPr>
              <a:t>being prepared to reassess and move the casualty again if condition changes</a:t>
            </a:r>
          </a:p>
          <a:p>
            <a:pPr marL="514350" indent="-514350">
              <a:buClr>
                <a:srgbClr val="008A21"/>
              </a:buClr>
              <a:buFont typeface="+mj-lt"/>
              <a:buAutoNum type="arabicPeriod" startAt="5"/>
            </a:pPr>
            <a:r>
              <a:rPr lang="en-GB" sz="2400" dirty="0">
                <a:latin typeface="Arial" panose="020B0604020202020204" pitchFamily="34" charset="0"/>
                <a:cs typeface="Arial" panose="020B0604020202020204" pitchFamily="34" charset="0"/>
              </a:rPr>
              <a:t>explaining actions if the casualty regains consciousness to reduce distress.</a:t>
            </a:r>
          </a:p>
        </p:txBody>
      </p:sp>
      <p:pic>
        <p:nvPicPr>
          <p:cNvPr id="4" name="Picture 3">
            <a:extLst>
              <a:ext uri="{FF2B5EF4-FFF2-40B4-BE49-F238E27FC236}">
                <a16:creationId xmlns:a16="http://schemas.microsoft.com/office/drawing/2014/main" id="{958BF02F-6E0A-83AB-918D-3AB1C38C0D2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pic>
        <p:nvPicPr>
          <p:cNvPr id="5" name="Picture 4">
            <a:extLst>
              <a:ext uri="{FF2B5EF4-FFF2-40B4-BE49-F238E27FC236}">
                <a16:creationId xmlns:a16="http://schemas.microsoft.com/office/drawing/2014/main" id="{6085118B-6A02-4737-4514-94ED76C097D8}"/>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1730794" y="459342"/>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3C1BF4A5-C895-FCB9-B3AA-3B72E13BFCC9}"/>
              </a:ext>
            </a:extLst>
          </p:cNvPr>
          <p:cNvSpPr/>
          <p:nvPr/>
        </p:nvSpPr>
        <p:spPr>
          <a:xfrm flipH="1">
            <a:off x="-1112438" y="4131485"/>
            <a:ext cx="18181696" cy="2055201"/>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054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5040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When giving CPR to an adult in the outdoors, what is the correct compression depth?</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98930"/>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3-4cm</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37648"/>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4-5cm</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376366"/>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5-6cm </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a:t>
            </a:r>
            <a:r>
              <a:rPr lang="en-GB" sz="2200" b="1" dirty="0">
                <a:solidFill>
                  <a:prstClr val="black"/>
                </a:solidFill>
                <a:latin typeface="Arial" panose="020B0604020202020204" pitchFamily="34" charset="0"/>
                <a:cs typeface="Arial" panose="020B0604020202020204" pitchFamily="34" charset="0"/>
              </a:rPr>
              <a:t>-</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7cm</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600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613687"/>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In a near-drowning incident, what is the correct initial CPR approach?</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726630"/>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 with chest compressions</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355875"/>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Deliver 5 </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initial rescue breaths before chest compressions </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363547"/>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abdominal thrusts before starting CPR</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6855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with back blows followed by compressions</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843968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9120187"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When should you remove a helmet from an unresponsive non-breathing casualty in the outdoors?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763844"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Only after CPR is complete</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517274"/>
            <a:ext cx="6850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Never remove a helmet outdoors</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Only if the casualty is conscious</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245592"/>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it obstructs airway management or CPR</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9713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E068-DE71-29F8-DCB9-AE3BC8D84F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E657B3-9DBB-5F80-0DE1-2509CD1A398A}"/>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7EE10CD3-505B-78BC-060B-7EE1872CC22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47DBB92-4991-5E0B-502F-7E72DB90F41B}"/>
              </a:ext>
            </a:extLst>
          </p:cNvPr>
          <p:cNvSpPr txBox="1"/>
          <p:nvPr/>
        </p:nvSpPr>
        <p:spPr>
          <a:xfrm>
            <a:off x="766763" y="1613687"/>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What is the first action if an unresponsive casualty begins to vomit?</a:t>
            </a:r>
          </a:p>
        </p:txBody>
      </p:sp>
      <p:grpSp>
        <p:nvGrpSpPr>
          <p:cNvPr id="7" name="Group 6">
            <a:extLst>
              <a:ext uri="{FF2B5EF4-FFF2-40B4-BE49-F238E27FC236}">
                <a16:creationId xmlns:a16="http://schemas.microsoft.com/office/drawing/2014/main" id="{2F543AF1-145D-13C7-46D0-A6F56A81331E}"/>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9E9000BA-BF8F-7131-1A10-BFCC77DCD470}"/>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21F782D8-F409-A8E7-5CE6-1E7A4008E98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46C4256-5EEE-858D-24CB-DAC1E122B179}"/>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68DB490E-1C83-82E1-4B41-CD4F6413D133}"/>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A1EE4A8-0FCF-57FD-F2AC-8BF4A059FA73}"/>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820C6A24-D6DE-531F-5131-D40AF93945C7}"/>
              </a:ext>
            </a:extLst>
          </p:cNvPr>
          <p:cNvSpPr txBox="1"/>
          <p:nvPr/>
        </p:nvSpPr>
        <p:spPr>
          <a:xfrm>
            <a:off x="1719656" y="2672939"/>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 them upright</a:t>
            </a:r>
          </a:p>
        </p:txBody>
      </p:sp>
      <p:sp>
        <p:nvSpPr>
          <p:cNvPr id="11" name="TextBox 10">
            <a:extLst>
              <a:ext uri="{FF2B5EF4-FFF2-40B4-BE49-F238E27FC236}">
                <a16:creationId xmlns:a16="http://schemas.microsoft.com/office/drawing/2014/main" id="{2B302A55-9CF0-1B45-256A-0E9C28BFFEA5}"/>
              </a:ext>
            </a:extLst>
          </p:cNvPr>
          <p:cNvSpPr txBox="1"/>
          <p:nvPr/>
        </p:nvSpPr>
        <p:spPr>
          <a:xfrm>
            <a:off x="1719657" y="3478986"/>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 them into the recovery position </a:t>
            </a:r>
          </a:p>
        </p:txBody>
      </p:sp>
      <p:sp>
        <p:nvSpPr>
          <p:cNvPr id="12" name="TextBox 11">
            <a:extLst>
              <a:ext uri="{FF2B5EF4-FFF2-40B4-BE49-F238E27FC236}">
                <a16:creationId xmlns:a16="http://schemas.microsoft.com/office/drawing/2014/main" id="{222BBCF7-7DE2-96FC-79A0-BEC6B3352A72}"/>
              </a:ext>
            </a:extLst>
          </p:cNvPr>
          <p:cNvSpPr txBox="1"/>
          <p:nvPr/>
        </p:nvSpPr>
        <p:spPr>
          <a:xfrm>
            <a:off x="1739923" y="4363547"/>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 chest compressions</a:t>
            </a:r>
          </a:p>
        </p:txBody>
      </p:sp>
      <p:sp>
        <p:nvSpPr>
          <p:cNvPr id="16" name="TextBox 15">
            <a:extLst>
              <a:ext uri="{FF2B5EF4-FFF2-40B4-BE49-F238E27FC236}">
                <a16:creationId xmlns:a16="http://schemas.microsoft.com/office/drawing/2014/main" id="{E21CCDB6-1223-A6EF-68A3-337646E01BDA}"/>
              </a:ext>
            </a:extLst>
          </p:cNvPr>
          <p:cNvSpPr txBox="1"/>
          <p:nvPr/>
        </p:nvSpPr>
        <p:spPr>
          <a:xfrm>
            <a:off x="1729210" y="5270896"/>
            <a:ext cx="6855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small sips of water</a:t>
            </a:r>
          </a:p>
        </p:txBody>
      </p:sp>
      <p:pic>
        <p:nvPicPr>
          <p:cNvPr id="17" name="Picture 2" descr="\\designarchive\Archive\PowerPoints\PPT symbols and documents\ABCD cards\A.png">
            <a:extLst>
              <a:ext uri="{FF2B5EF4-FFF2-40B4-BE49-F238E27FC236}">
                <a16:creationId xmlns:a16="http://schemas.microsoft.com/office/drawing/2014/main" id="{70BF0745-20D1-A8A0-8873-BE23D901AC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461BF6FC-BCCC-C85B-BD53-69D9330A6D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98F91FFA-D438-F26B-2065-14032121D7F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CD4CC315-FAE0-5EBB-7F3B-61CC0E3AB60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28957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B93076F-82AC-8936-D760-0F42CEDAF11B}"/>
              </a:ext>
            </a:extLst>
          </p:cNvPr>
          <p:cNvSpPr txBox="1"/>
          <p:nvPr/>
        </p:nvSpPr>
        <p:spPr>
          <a:xfrm>
            <a:off x="605175" y="1286085"/>
            <a:ext cx="7810073" cy="4401205"/>
          </a:xfrm>
          <a:prstGeom prst="rect">
            <a:avLst/>
          </a:prstGeom>
          <a:noFill/>
        </p:spPr>
        <p:txBody>
          <a:bodyPr wrap="square" rtlCol="0">
            <a:spAutoFit/>
          </a:bodyPr>
          <a:lstStyle/>
          <a:p>
            <a:endParaRPr lang="en-GB" sz="1600" dirty="0"/>
          </a:p>
          <a:p>
            <a:r>
              <a:rPr lang="en-GB" sz="4800" b="1" dirty="0">
                <a:latin typeface="Arial" panose="020B0604020202020204" pitchFamily="34" charset="0"/>
                <a:cs typeface="Arial" panose="020B0604020202020204" pitchFamily="34" charset="0"/>
              </a:rPr>
              <a:t>Be able to respond to an incident involving a choking casualty in the outdoors </a:t>
            </a:r>
            <a:endParaRPr lang="en-GB" sz="4800" dirty="0">
              <a:latin typeface="Arial" panose="020B0604020202020204" pitchFamily="34" charset="0"/>
              <a:cs typeface="Arial" panose="020B0604020202020204" pitchFamily="34" charset="0"/>
            </a:endParaRPr>
          </a:p>
          <a:p>
            <a:r>
              <a:rPr lang="en-GB" sz="1600" dirty="0"/>
              <a:t>	</a:t>
            </a:r>
          </a:p>
          <a:p>
            <a:endParaRPr lang="en-GB" sz="4800" b="1" dirty="0">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126</a:t>
            </a:fld>
            <a:endParaRPr lang="en-GB" sz="1600">
              <a:solidFill>
                <a:schemeClr val="bg1"/>
              </a:solidFill>
              <a:latin typeface="Arial" panose="020B0604020202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eaLnBrk="0" fontAlgn="base" hangingPunct="0">
              <a:spcBef>
                <a:spcPct val="50000"/>
              </a:spcBef>
              <a:spcAft>
                <a:spcPct val="0"/>
              </a:spcAft>
            </a:pPr>
            <a:r>
              <a:rPr lang="en-GB" sz="2400" b="1">
                <a:latin typeface="Arial" panose="020B0604020202020204" pitchFamily="34" charset="0"/>
                <a:cs typeface="Arial" panose="020B0604020202020204" pitchFamily="34" charset="0"/>
              </a:rPr>
              <a:t>		</a:t>
            </a:r>
            <a:r>
              <a:rPr lang="en-GB" sz="2400" b="1">
                <a:solidFill>
                  <a:schemeClr val="bg1"/>
                </a:solidFill>
                <a:latin typeface="Arial" panose="020B0604020202020204" pitchFamily="34" charset="0"/>
                <a:cs typeface="Arial" panose="020B0604020202020204" pitchFamily="34" charset="0"/>
              </a:rPr>
              <a:t>Module 6</a:t>
            </a:r>
          </a:p>
        </p:txBody>
      </p:sp>
      <p:sp>
        <p:nvSpPr>
          <p:cNvPr id="2" name="Rounded Rectangle 40">
            <a:extLst>
              <a:ext uri="{FF2B5EF4-FFF2-40B4-BE49-F238E27FC236}">
                <a16:creationId xmlns:a16="http://schemas.microsoft.com/office/drawing/2014/main" id="{828B5645-6129-1930-BEB2-7D25E38B22B1}"/>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FF93D49C-FA0D-92C7-6AB0-0F98906F82C3}"/>
              </a:ext>
            </a:extLst>
          </p:cNvPr>
          <p:cNvGrpSpPr/>
          <p:nvPr/>
        </p:nvGrpSpPr>
        <p:grpSpPr>
          <a:xfrm>
            <a:off x="5667501" y="6323445"/>
            <a:ext cx="259230" cy="259230"/>
            <a:chOff x="5658939" y="6358776"/>
            <a:chExt cx="259230" cy="259230"/>
          </a:xfrm>
        </p:grpSpPr>
        <p:sp>
          <p:nvSpPr>
            <p:cNvPr id="4" name="Rounded Rectangle 38">
              <a:extLst>
                <a:ext uri="{FF2B5EF4-FFF2-40B4-BE49-F238E27FC236}">
                  <a16:creationId xmlns:a16="http://schemas.microsoft.com/office/drawing/2014/main" id="{EAB0889F-A3FD-6632-4BBB-959659FB7B0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Graphic 18" descr="End with solid fill">
              <a:hlinkClick r:id="" action="ppaction://hlinkshowjump?jump=previousslide"/>
              <a:extLst>
                <a:ext uri="{FF2B5EF4-FFF2-40B4-BE49-F238E27FC236}">
                  <a16:creationId xmlns:a16="http://schemas.microsoft.com/office/drawing/2014/main" id="{5AA839DF-5EFF-6EFF-F568-392C7C9416E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9" name="Group 8">
            <a:extLst>
              <a:ext uri="{FF2B5EF4-FFF2-40B4-BE49-F238E27FC236}">
                <a16:creationId xmlns:a16="http://schemas.microsoft.com/office/drawing/2014/main" id="{BB8AB52B-67CD-3117-F011-70EAEA12046F}"/>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5302C929-175C-C220-9045-5911B39338F5}"/>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Graphic 18" descr="End with solid fill">
              <a:hlinkClick r:id="" action="ppaction://hlinkshowjump?jump=nextslide"/>
              <a:extLst>
                <a:ext uri="{FF2B5EF4-FFF2-40B4-BE49-F238E27FC236}">
                  <a16:creationId xmlns:a16="http://schemas.microsoft.com/office/drawing/2014/main" id="{766329E4-7836-88DC-B8D5-BC89CB647195}"/>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2" name="Graphic 11" descr="Home with solid fill">
            <a:hlinkClick r:id="rId6" action="ppaction://hlinksldjump"/>
            <a:extLst>
              <a:ext uri="{FF2B5EF4-FFF2-40B4-BE49-F238E27FC236}">
                <a16:creationId xmlns:a16="http://schemas.microsoft.com/office/drawing/2014/main" id="{077DEC23-ADF9-F560-11E1-BDBBE39723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21042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97EB41A4-294D-F298-353E-8ACF7DF9D258}"/>
              </a:ext>
            </a:extLst>
          </p:cNvPr>
          <p:cNvSpPr/>
          <p:nvPr/>
        </p:nvSpPr>
        <p:spPr>
          <a:xfrm flipH="1">
            <a:off x="-2994848" y="3359836"/>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noProof="0"/>
          </a:p>
        </p:txBody>
      </p:sp>
      <p:sp>
        <p:nvSpPr>
          <p:cNvPr id="124930" name="Title 1">
            <a:extLst>
              <a:ext uri="{FF2B5EF4-FFF2-40B4-BE49-F238E27FC236}">
                <a16:creationId xmlns:a16="http://schemas.microsoft.com/office/drawing/2014/main" id="{DAC62012-3C3C-4010-9E99-C74F3781AE08}"/>
              </a:ext>
            </a:extLst>
          </p:cNvPr>
          <p:cNvSpPr>
            <a:spLocks noGrp="1"/>
          </p:cNvSpPr>
          <p:nvPr>
            <p:ph type="title"/>
          </p:nvPr>
        </p:nvSpPr>
        <p:spPr>
          <a:xfrm>
            <a:off x="923446" y="173234"/>
            <a:ext cx="8483512" cy="922338"/>
          </a:xfrm>
        </p:spPr>
        <p:txBody>
          <a:bodyPr>
            <a:normAutofit/>
          </a:bodyPr>
          <a:lstStyle/>
          <a:p>
            <a:pPr algn="l"/>
            <a:r>
              <a:rPr lang="en-GB" sz="4000" b="1" noProof="0" dirty="0">
                <a:latin typeface="Airal"/>
              </a:rPr>
              <a:t>Obstructed airway</a:t>
            </a:r>
          </a:p>
        </p:txBody>
      </p:sp>
      <p:pic>
        <p:nvPicPr>
          <p:cNvPr id="124931" name="Picture 2" descr="P:\Powerpoints\New FAW\Images used in presentation\trachea.png">
            <a:extLst>
              <a:ext uri="{FF2B5EF4-FFF2-40B4-BE49-F238E27FC236}">
                <a16:creationId xmlns:a16="http://schemas.microsoft.com/office/drawing/2014/main" id="{80E36361-182B-4F2D-B738-15C162D33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37155" y="985508"/>
            <a:ext cx="3331654" cy="3364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C3728824-55CA-71F5-4BCC-39CD07B5B823}"/>
              </a:ext>
            </a:extLst>
          </p:cNvPr>
          <p:cNvGrpSpPr/>
          <p:nvPr/>
        </p:nvGrpSpPr>
        <p:grpSpPr>
          <a:xfrm>
            <a:off x="937727" y="1672716"/>
            <a:ext cx="7485147" cy="1756284"/>
            <a:chOff x="1304259" y="1732786"/>
            <a:chExt cx="7485147" cy="1756284"/>
          </a:xfrm>
        </p:grpSpPr>
        <p:sp>
          <p:nvSpPr>
            <p:cNvPr id="4" name="Rounded Rectangle 60">
              <a:extLst>
                <a:ext uri="{FF2B5EF4-FFF2-40B4-BE49-F238E27FC236}">
                  <a16:creationId xmlns:a16="http://schemas.microsoft.com/office/drawing/2014/main" id="{D6F49558-3127-BBA4-94F7-C5178DF67B29}"/>
                </a:ext>
              </a:extLst>
            </p:cNvPr>
            <p:cNvSpPr>
              <a:spLocks noChangeArrowheads="1"/>
            </p:cNvSpPr>
            <p:nvPr/>
          </p:nvSpPr>
          <p:spPr bwMode="auto">
            <a:xfrm>
              <a:off x="1304259" y="1827962"/>
              <a:ext cx="7194155"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5" name="Rounded Rectangle 8">
              <a:extLst>
                <a:ext uri="{FF2B5EF4-FFF2-40B4-BE49-F238E27FC236}">
                  <a16:creationId xmlns:a16="http://schemas.microsoft.com/office/drawing/2014/main" id="{F16370E5-565A-242E-9AD5-0981EDA92584}"/>
                </a:ext>
              </a:extLst>
            </p:cNvPr>
            <p:cNvSpPr/>
            <p:nvPr/>
          </p:nvSpPr>
          <p:spPr>
            <a:xfrm>
              <a:off x="1431895" y="1967080"/>
              <a:ext cx="6857928"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lvl="0">
                <a:defRPr sz="1800" b="0" i="0" u="none" strike="noStrike" kern="0" cap="none" spc="0" baseline="0">
                  <a:solidFill>
                    <a:srgbClr val="000000"/>
                  </a:solidFill>
                  <a:uFillTx/>
                </a:defRPr>
              </a:pPr>
              <a:r>
                <a:rPr lang="en-GB" sz="2400">
                  <a:solidFill>
                    <a:srgbClr val="000000"/>
                  </a:solidFill>
                  <a:latin typeface="Arial"/>
                  <a:cs typeface="Arial"/>
                </a:rPr>
                <a:t>An obstructed airway is the partial or complete blockage of the upper airway (larynx and trachea), which leads to the lungs.</a:t>
              </a:r>
            </a:p>
          </p:txBody>
        </p:sp>
        <p:grpSp>
          <p:nvGrpSpPr>
            <p:cNvPr id="6" name="Group 63">
              <a:extLst>
                <a:ext uri="{FF2B5EF4-FFF2-40B4-BE49-F238E27FC236}">
                  <a16:creationId xmlns:a16="http://schemas.microsoft.com/office/drawing/2014/main" id="{6495F15C-C529-5494-5A2E-E58385F80936}"/>
                </a:ext>
              </a:extLst>
            </p:cNvPr>
            <p:cNvGrpSpPr>
              <a:grpSpLocks/>
            </p:cNvGrpSpPr>
            <p:nvPr/>
          </p:nvGrpSpPr>
          <p:grpSpPr bwMode="auto">
            <a:xfrm>
              <a:off x="7998831" y="1732786"/>
              <a:ext cx="790575" cy="657225"/>
              <a:chOff x="-879846" y="4501361"/>
              <a:chExt cx="792000" cy="658801"/>
            </a:xfrm>
            <a:solidFill>
              <a:srgbClr val="008A21"/>
            </a:solidFill>
          </p:grpSpPr>
          <p:sp>
            <p:nvSpPr>
              <p:cNvPr id="8" name="Oval 7">
                <a:extLst>
                  <a:ext uri="{FF2B5EF4-FFF2-40B4-BE49-F238E27FC236}">
                    <a16:creationId xmlns:a16="http://schemas.microsoft.com/office/drawing/2014/main" id="{433D60F7-83B3-4582-5A36-A1807E45962D}"/>
                  </a:ext>
                </a:extLst>
              </p:cNvPr>
              <p:cNvSpPr/>
              <p:nvPr/>
            </p:nvSpPr>
            <p:spPr>
              <a:xfrm>
                <a:off x="-879846"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9" name="Picture 65" descr="A close up of a logo&#10;&#10;Description automatically generated">
                <a:extLst>
                  <a:ext uri="{FF2B5EF4-FFF2-40B4-BE49-F238E27FC236}">
                    <a16:creationId xmlns:a16="http://schemas.microsoft.com/office/drawing/2014/main" id="{CED97240-1E5E-3DA3-CCE9-78E5BCAD39CB}"/>
                  </a:ext>
                </a:extLst>
              </p:cNvPr>
              <p:cNvPicPr>
                <a:picLocks noChangeAspect="1" noChangeArrowheads="1"/>
              </p:cNvPicPr>
              <p:nvPr/>
            </p:nvPicPr>
            <p:blipFill>
              <a:blip r:embed="rId4"/>
              <a:srcRect/>
              <a:stretch>
                <a:fillRect/>
              </a:stretch>
            </p:blipFill>
            <p:spPr bwMode="auto">
              <a:xfrm>
                <a:off x="-745789" y="4638395"/>
                <a:ext cx="538192" cy="384731"/>
              </a:xfrm>
              <a:prstGeom prst="rect">
                <a:avLst/>
              </a:prstGeom>
              <a:grp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2CAB8-3AB2-B7FC-6B72-E8DABA2813DA}"/>
            </a:ext>
          </a:extLst>
        </p:cNvPr>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ACE6AEA2-3739-E7FF-CD4C-1B95BBE51A8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124930" name="Title 1">
            <a:extLst>
              <a:ext uri="{FF2B5EF4-FFF2-40B4-BE49-F238E27FC236}">
                <a16:creationId xmlns:a16="http://schemas.microsoft.com/office/drawing/2014/main" id="{1FA84CF2-3CF8-AA49-460F-557BD120AA40}"/>
              </a:ext>
            </a:extLst>
          </p:cNvPr>
          <p:cNvSpPr>
            <a:spLocks noGrp="1"/>
          </p:cNvSpPr>
          <p:nvPr>
            <p:ph type="title"/>
          </p:nvPr>
        </p:nvSpPr>
        <p:spPr>
          <a:xfrm>
            <a:off x="923446" y="173234"/>
            <a:ext cx="8483512" cy="922338"/>
          </a:xfrm>
        </p:spPr>
        <p:txBody>
          <a:bodyPr>
            <a:normAutofit/>
          </a:bodyPr>
          <a:lstStyle/>
          <a:p>
            <a:pPr algn="l"/>
            <a:r>
              <a:rPr lang="en-GB" sz="4000" b="1" noProof="0" dirty="0">
                <a:latin typeface="Airal"/>
              </a:rPr>
              <a:t>Obstructed airway (cont.)</a:t>
            </a:r>
          </a:p>
        </p:txBody>
      </p:sp>
      <p:sp>
        <p:nvSpPr>
          <p:cNvPr id="7" name="Content Placeholder 4">
            <a:extLst>
              <a:ext uri="{FF2B5EF4-FFF2-40B4-BE49-F238E27FC236}">
                <a16:creationId xmlns:a16="http://schemas.microsoft.com/office/drawing/2014/main" id="{47123357-7469-8328-E4BD-79E057DBBB99}"/>
              </a:ext>
            </a:extLst>
          </p:cNvPr>
          <p:cNvSpPr>
            <a:spLocks noGrp="1"/>
          </p:cNvSpPr>
          <p:nvPr>
            <p:ph idx="1"/>
          </p:nvPr>
        </p:nvSpPr>
        <p:spPr>
          <a:xfrm>
            <a:off x="972517" y="1812197"/>
            <a:ext cx="10312107" cy="1531146"/>
          </a:xfrm>
        </p:spPr>
        <p:txBody>
          <a:bodyPr numCol="2">
            <a:noAutofit/>
          </a:bodyPr>
          <a:lstStyle/>
          <a:p>
            <a:pPr>
              <a:defRPr/>
            </a:pPr>
            <a:r>
              <a:rPr lang="en-GB" sz="2400" b="1">
                <a:latin typeface="Airal"/>
              </a:rPr>
              <a:t>foreign bodies (foods)</a:t>
            </a:r>
          </a:p>
          <a:p>
            <a:pPr>
              <a:defRPr/>
            </a:pPr>
            <a:r>
              <a:rPr lang="en-GB" sz="2400" b="1">
                <a:latin typeface="Airal"/>
              </a:rPr>
              <a:t>allergic reactions</a:t>
            </a:r>
          </a:p>
          <a:p>
            <a:pPr>
              <a:defRPr/>
            </a:pPr>
            <a:r>
              <a:rPr lang="en-GB" sz="2400" b="1">
                <a:latin typeface="Airal"/>
              </a:rPr>
              <a:t>asthma</a:t>
            </a:r>
          </a:p>
          <a:p>
            <a:pPr>
              <a:defRPr/>
            </a:pPr>
            <a:endParaRPr lang="en-GB" sz="2400" b="1">
              <a:latin typeface="Airal"/>
            </a:endParaRPr>
          </a:p>
          <a:p>
            <a:pPr>
              <a:defRPr/>
            </a:pPr>
            <a:endParaRPr lang="en-GB" sz="2400" b="1">
              <a:latin typeface="Airal"/>
            </a:endParaRPr>
          </a:p>
          <a:p>
            <a:pPr>
              <a:defRPr/>
            </a:pPr>
            <a:r>
              <a:rPr lang="en-GB" sz="2400" b="1">
                <a:latin typeface="Airal"/>
              </a:rPr>
              <a:t>blood</a:t>
            </a:r>
          </a:p>
          <a:p>
            <a:pPr>
              <a:defRPr/>
            </a:pPr>
            <a:r>
              <a:rPr lang="en-GB" sz="2400" b="1">
                <a:latin typeface="Airal"/>
              </a:rPr>
              <a:t>vomit</a:t>
            </a:r>
          </a:p>
          <a:p>
            <a:pPr>
              <a:defRPr/>
            </a:pPr>
            <a:r>
              <a:rPr lang="en-GB" sz="2400" b="1">
                <a:latin typeface="Airal"/>
              </a:rPr>
              <a:t>infection</a:t>
            </a:r>
          </a:p>
          <a:p>
            <a:pPr marL="0" indent="0">
              <a:buNone/>
              <a:defRPr/>
            </a:pPr>
            <a:endParaRPr lang="en-GB" sz="2400" b="1">
              <a:latin typeface="Airal"/>
            </a:endParaRPr>
          </a:p>
        </p:txBody>
      </p:sp>
      <p:grpSp>
        <p:nvGrpSpPr>
          <p:cNvPr id="2" name="Group 1">
            <a:extLst>
              <a:ext uri="{FF2B5EF4-FFF2-40B4-BE49-F238E27FC236}">
                <a16:creationId xmlns:a16="http://schemas.microsoft.com/office/drawing/2014/main" id="{F448B574-1854-3BE6-A9D2-EBAAD469F0E9}"/>
              </a:ext>
            </a:extLst>
          </p:cNvPr>
          <p:cNvGrpSpPr/>
          <p:nvPr/>
        </p:nvGrpSpPr>
        <p:grpSpPr>
          <a:xfrm>
            <a:off x="828431" y="3556194"/>
            <a:ext cx="10535138" cy="1702462"/>
            <a:chOff x="838199" y="3329475"/>
            <a:chExt cx="10535138" cy="1702462"/>
          </a:xfrm>
        </p:grpSpPr>
        <p:sp>
          <p:nvSpPr>
            <p:cNvPr id="3" name="Rounded Rectangle 65">
              <a:extLst>
                <a:ext uri="{FF2B5EF4-FFF2-40B4-BE49-F238E27FC236}">
                  <a16:creationId xmlns:a16="http://schemas.microsoft.com/office/drawing/2014/main" id="{E51819FD-5EA6-E42B-5F1F-450C53F1E870}"/>
                </a:ext>
              </a:extLst>
            </p:cNvPr>
            <p:cNvSpPr>
              <a:spLocks noChangeArrowheads="1"/>
            </p:cNvSpPr>
            <p:nvPr/>
          </p:nvSpPr>
          <p:spPr bwMode="auto">
            <a:xfrm>
              <a:off x="838199" y="3500790"/>
              <a:ext cx="10535138" cy="1531147"/>
            </a:xfrm>
            <a:prstGeom prst="roundRect">
              <a:avLst>
                <a:gd name="adj" fmla="val 12396"/>
              </a:avLst>
            </a:prstGeom>
            <a:solidFill>
              <a:schemeClr val="bg1"/>
            </a:solidFill>
            <a:ln w="38100">
              <a:solidFill>
                <a:srgbClr val="008A21"/>
              </a:solidFill>
              <a:round/>
              <a:headEnd/>
              <a:tailEnd/>
            </a:ln>
          </p:spPr>
          <p:txBody>
            <a:bodyPr anchor="ctr"/>
            <a:lstStyle>
              <a:defPPr>
                <a:defRPr lang="en-US"/>
              </a:defPPr>
              <a:lvl1pPr marL="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9pPr>
            </a:lstStyle>
            <a:p>
              <a:pPr fontAlgn="base">
                <a:spcAft>
                  <a:spcPct val="0"/>
                </a:spcAft>
                <a:buClr>
                  <a:srgbClr val="189049"/>
                </a:buClr>
                <a:buNone/>
                <a:defRPr/>
              </a:pPr>
              <a:endParaRPr lang="en-GB" sz="2200" b="1" noProof="0">
                <a:ea typeface="MS PGothic" panose="020B0600070205080204" pitchFamily="34" charset="-128"/>
              </a:endParaRPr>
            </a:p>
          </p:txBody>
        </p:sp>
        <p:sp>
          <p:nvSpPr>
            <p:cNvPr id="4" name="Rounded Rectangle 12">
              <a:extLst>
                <a:ext uri="{FF2B5EF4-FFF2-40B4-BE49-F238E27FC236}">
                  <a16:creationId xmlns:a16="http://schemas.microsoft.com/office/drawing/2014/main" id="{51021270-4AAC-3E7C-56BF-7196D2E6EBAD}"/>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defPPr>
                <a:defRPr lang="en-US"/>
              </a:defPPr>
              <a:lvl1pPr marL="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6pPr>
              <a:lvl7pPr marL="29718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7pPr>
              <a:lvl8pPr marL="34290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8pPr>
              <a:lvl9pPr marL="3886200" indent="-228600" algn="l" defTabSz="457200" rtl="0" eaLnBrk="0" fontAlgn="base" latinLnBrk="0" hangingPunct="0">
                <a:spcBef>
                  <a:spcPct val="0"/>
                </a:spcBef>
                <a:spcAft>
                  <a:spcPct val="0"/>
                </a:spcAft>
                <a:defRPr sz="2000" kern="1200">
                  <a:solidFill>
                    <a:schemeClr val="tx1"/>
                  </a:solidFill>
                  <a:latin typeface="Arial" panose="020B0604020202020204" pitchFamily="34" charset="0"/>
                  <a:ea typeface="+mn-ea"/>
                  <a:cs typeface="Arial" panose="020B0604020202020204" pitchFamily="34" charset="0"/>
                </a:defRPr>
              </a:lvl9pPr>
            </a:lstStyle>
            <a:p>
              <a:pPr algn="ctr" eaLnBrk="1" hangingPunct="1">
                <a:spcBef>
                  <a:spcPct val="20000"/>
                </a:spcBef>
                <a:buClr>
                  <a:srgbClr val="189049"/>
                </a:buClr>
              </a:pPr>
              <a:r>
                <a:rPr lang="en-GB" sz="1700" b="1" noProof="0">
                  <a:solidFill>
                    <a:srgbClr val="FFFFFF"/>
                  </a:solidFill>
                  <a:ea typeface="MS PGothic" panose="020B0600070205080204" pitchFamily="34" charset="-128"/>
                </a:rPr>
                <a:t>KEY POINT</a:t>
              </a:r>
            </a:p>
          </p:txBody>
        </p:sp>
        <p:sp>
          <p:nvSpPr>
            <p:cNvPr id="5" name="TextBox 7">
              <a:extLst>
                <a:ext uri="{FF2B5EF4-FFF2-40B4-BE49-F238E27FC236}">
                  <a16:creationId xmlns:a16="http://schemas.microsoft.com/office/drawing/2014/main" id="{1990608C-17F4-5A20-8F81-8D64BDFC6226}"/>
                </a:ext>
              </a:extLst>
            </p:cNvPr>
            <p:cNvSpPr txBox="1"/>
            <p:nvPr/>
          </p:nvSpPr>
          <p:spPr>
            <a:xfrm>
              <a:off x="1046380" y="3715237"/>
              <a:ext cx="1019477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indent="0">
                <a:buNone/>
              </a:pPr>
              <a:r>
                <a:rPr lang="en-GB" sz="2400" noProof="0">
                  <a:latin typeface="Arial" panose="020B0604020202020204" pitchFamily="34" charset="0"/>
                  <a:cs typeface="Arial" panose="020B0604020202020204" pitchFamily="34" charset="0"/>
                </a:rPr>
                <a:t>An obstruction can cause minor or major breathing difficulties and, in </a:t>
              </a:r>
              <a:br>
                <a:rPr lang="en-GB" sz="2400" noProof="0">
                  <a:latin typeface="Arial" panose="020B0604020202020204" pitchFamily="34" charset="0"/>
                  <a:cs typeface="Arial" panose="020B0604020202020204" pitchFamily="34" charset="0"/>
                </a:rPr>
              </a:br>
              <a:r>
                <a:rPr lang="en-GB" sz="2400" noProof="0">
                  <a:latin typeface="Arial" panose="020B0604020202020204" pitchFamily="34" charset="0"/>
                  <a:cs typeface="Arial" panose="020B0604020202020204" pitchFamily="34" charset="0"/>
                </a:rPr>
                <a:t>severe circumstances, may cause the casualty to become unconscious </a:t>
              </a:r>
              <a:br>
                <a:rPr lang="en-GB" sz="2400" noProof="0">
                  <a:latin typeface="Arial" panose="020B0604020202020204" pitchFamily="34" charset="0"/>
                  <a:cs typeface="Arial" panose="020B0604020202020204" pitchFamily="34" charset="0"/>
                </a:rPr>
              </a:br>
              <a:r>
                <a:rPr lang="en-GB" sz="2400" noProof="0">
                  <a:latin typeface="Arial" panose="020B0604020202020204" pitchFamily="34" charset="0"/>
                  <a:cs typeface="Arial" panose="020B0604020202020204" pitchFamily="34" charset="0"/>
                </a:rPr>
                <a:t>and unresponsive.</a:t>
              </a:r>
            </a:p>
          </p:txBody>
        </p:sp>
      </p:grpSp>
      <p:sp>
        <p:nvSpPr>
          <p:cNvPr id="8" name="TextBox 7">
            <a:extLst>
              <a:ext uri="{FF2B5EF4-FFF2-40B4-BE49-F238E27FC236}">
                <a16:creationId xmlns:a16="http://schemas.microsoft.com/office/drawing/2014/main" id="{29152C4C-9895-3330-F698-CF494E1A8DB8}"/>
              </a:ext>
            </a:extLst>
          </p:cNvPr>
          <p:cNvSpPr txBox="1"/>
          <p:nvPr/>
        </p:nvSpPr>
        <p:spPr>
          <a:xfrm>
            <a:off x="972517" y="1308995"/>
            <a:ext cx="10078686" cy="461665"/>
          </a:xfrm>
          <a:prstGeom prst="rect">
            <a:avLst/>
          </a:prstGeom>
          <a:noFill/>
        </p:spPr>
        <p:txBody>
          <a:bodyPr wrap="square">
            <a:spAutoFit/>
          </a:bodyPr>
          <a:lstStyle/>
          <a:p>
            <a:pPr marL="0" indent="0">
              <a:buNone/>
              <a:defRPr/>
            </a:pPr>
            <a:r>
              <a:rPr lang="en-GB" sz="2400" b="1">
                <a:latin typeface="Airal"/>
              </a:rPr>
              <a:t>The obstruction of the airway can be due to different causes, such as:</a:t>
            </a:r>
          </a:p>
        </p:txBody>
      </p:sp>
    </p:spTree>
    <p:extLst>
      <p:ext uri="{BB962C8B-B14F-4D97-AF65-F5344CB8AC3E}">
        <p14:creationId xmlns:p14="http://schemas.microsoft.com/office/powerpoint/2010/main" val="1955776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1108807" y="80467"/>
            <a:ext cx="8229600" cy="1143000"/>
          </a:xfrm>
        </p:spPr>
        <p:txBody>
          <a:bodyPr rtlCol="0">
            <a:normAutofit fontScale="90000"/>
          </a:bodyPr>
          <a:lstStyle/>
          <a:p>
            <a:pPr algn="l">
              <a:defRPr/>
            </a:pPr>
            <a:r>
              <a:rPr lang="en-GB" b="1" noProof="0" dirty="0">
                <a:latin typeface="Airal"/>
              </a:rPr>
              <a:t>Identifying a choking casualty – mild</a:t>
            </a:r>
          </a:p>
        </p:txBody>
      </p:sp>
      <p:sp>
        <p:nvSpPr>
          <p:cNvPr id="12" name="Rounded Rectangle 2">
            <a:extLst>
              <a:ext uri="{FF2B5EF4-FFF2-40B4-BE49-F238E27FC236}">
                <a16:creationId xmlns:a16="http://schemas.microsoft.com/office/drawing/2014/main" id="{51D05493-22E7-8649-A286-CB236798E641}"/>
              </a:ext>
            </a:extLst>
          </p:cNvPr>
          <p:cNvSpPr/>
          <p:nvPr/>
        </p:nvSpPr>
        <p:spPr>
          <a:xfrm>
            <a:off x="981171" y="3105827"/>
            <a:ext cx="8650508" cy="510778"/>
          </a:xfrm>
          <a:prstGeom prst="roundRect">
            <a:avLst/>
          </a:prstGeom>
          <a:solidFill>
            <a:srgbClr val="189049"/>
          </a:solidFill>
        </p:spPr>
        <p:txBody>
          <a:bodyPr wrap="square">
            <a:spAutoFit/>
          </a:bodyPr>
          <a:lstStyle/>
          <a:p>
            <a:pPr>
              <a:spcBef>
                <a:spcPts val="480"/>
              </a:spcBef>
            </a:pPr>
            <a:r>
              <a:rPr lang="en-GB" sz="2400" b="1">
                <a:solidFill>
                  <a:schemeClr val="bg1"/>
                </a:solidFill>
                <a:cs typeface="Arial" charset="0"/>
              </a:rPr>
              <a:t>Identifying a choking casualty – mild</a:t>
            </a:r>
          </a:p>
        </p:txBody>
      </p:sp>
      <p:sp>
        <p:nvSpPr>
          <p:cNvPr id="13" name="Content Placeholder 2">
            <a:extLst>
              <a:ext uri="{FF2B5EF4-FFF2-40B4-BE49-F238E27FC236}">
                <a16:creationId xmlns:a16="http://schemas.microsoft.com/office/drawing/2014/main" id="{46C8136A-6E72-0943-85BA-9245843F0DEE}"/>
              </a:ext>
            </a:extLst>
          </p:cNvPr>
          <p:cNvSpPr txBox="1">
            <a:spLocks/>
          </p:cNvSpPr>
          <p:nvPr/>
        </p:nvSpPr>
        <p:spPr>
          <a:xfrm>
            <a:off x="981171" y="3747516"/>
            <a:ext cx="9425861" cy="2034692"/>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a:buClr>
                <a:schemeClr val="tx1"/>
              </a:buClr>
              <a:buFont typeface="Arial" panose="020B0604020202020204" pitchFamily="34" charset="0"/>
              <a:buChar char="•"/>
              <a:defRPr/>
            </a:pPr>
            <a:r>
              <a:rPr lang="en-GB" sz="2400" b="0" kern="0">
                <a:latin typeface="Airal"/>
              </a:rPr>
              <a:t>Coughing </a:t>
            </a:r>
          </a:p>
          <a:p>
            <a:pPr>
              <a:buClr>
                <a:schemeClr val="tx1"/>
              </a:buClr>
              <a:buFont typeface="Arial" panose="020B0604020202020204" pitchFamily="34" charset="0"/>
              <a:buChar char="•"/>
              <a:defRPr/>
            </a:pPr>
            <a:r>
              <a:rPr lang="en-GB" sz="2400" b="0" kern="0">
                <a:latin typeface="Airal"/>
              </a:rPr>
              <a:t>Difficulty breathing and speaking </a:t>
            </a:r>
          </a:p>
          <a:p>
            <a:pPr>
              <a:buClr>
                <a:schemeClr val="tx1"/>
              </a:buClr>
              <a:buFont typeface="Arial" panose="020B0604020202020204" pitchFamily="34" charset="0"/>
              <a:buChar char="•"/>
              <a:defRPr/>
            </a:pPr>
            <a:r>
              <a:rPr lang="en-GB" sz="2400" b="0" kern="0">
                <a:latin typeface="Airal"/>
              </a:rPr>
              <a:t>Redness of the face </a:t>
            </a:r>
          </a:p>
          <a:p>
            <a:pPr>
              <a:buClr>
                <a:schemeClr val="tx1"/>
              </a:buClr>
              <a:buFont typeface="Arial" panose="020B0604020202020204" pitchFamily="34" charset="0"/>
              <a:buChar char="•"/>
              <a:defRPr/>
            </a:pPr>
            <a:r>
              <a:rPr lang="en-GB" sz="2400" b="0" kern="0">
                <a:latin typeface="Airal"/>
              </a:rPr>
              <a:t>Eyes enlarged and watering </a:t>
            </a:r>
          </a:p>
          <a:p>
            <a:pPr>
              <a:buClr>
                <a:schemeClr val="tx1"/>
              </a:buClr>
              <a:buFont typeface="Arial" panose="020B0604020202020204" pitchFamily="34" charset="0"/>
              <a:buChar char="•"/>
              <a:defRPr/>
            </a:pPr>
            <a:r>
              <a:rPr lang="en-GB" sz="2400" b="0" kern="0">
                <a:latin typeface="Airal"/>
              </a:rPr>
              <a:t>Displaying distress.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096"/>
          <a:stretch/>
        </p:blipFill>
        <p:spPr bwMode="auto">
          <a:xfrm>
            <a:off x="8476418" y="3087650"/>
            <a:ext cx="2734411" cy="2825469"/>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E4CAB49C-32CB-F7C4-BE75-8B94E4843C8F}"/>
              </a:ext>
            </a:extLst>
          </p:cNvPr>
          <p:cNvGrpSpPr/>
          <p:nvPr/>
        </p:nvGrpSpPr>
        <p:grpSpPr>
          <a:xfrm>
            <a:off x="981171" y="1319280"/>
            <a:ext cx="10525809" cy="1637459"/>
            <a:chOff x="1304259" y="1732786"/>
            <a:chExt cx="10525809" cy="1637459"/>
          </a:xfrm>
        </p:grpSpPr>
        <p:sp>
          <p:nvSpPr>
            <p:cNvPr id="3" name="Rounded Rectangle 60">
              <a:extLst>
                <a:ext uri="{FF2B5EF4-FFF2-40B4-BE49-F238E27FC236}">
                  <a16:creationId xmlns:a16="http://schemas.microsoft.com/office/drawing/2014/main" id="{819B8B34-32CB-AA6A-6231-57A49396AC8A}"/>
                </a:ext>
              </a:extLst>
            </p:cNvPr>
            <p:cNvSpPr>
              <a:spLocks noChangeArrowheads="1"/>
            </p:cNvSpPr>
            <p:nvPr/>
          </p:nvSpPr>
          <p:spPr bwMode="auto">
            <a:xfrm>
              <a:off x="1304259" y="1827962"/>
              <a:ext cx="10317218" cy="1475762"/>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8" name="Rounded Rectangle 8">
              <a:extLst>
                <a:ext uri="{FF2B5EF4-FFF2-40B4-BE49-F238E27FC236}">
                  <a16:creationId xmlns:a16="http://schemas.microsoft.com/office/drawing/2014/main" id="{055A2F93-2B86-B5C2-CFE3-97D78F259BDC}"/>
                </a:ext>
              </a:extLst>
            </p:cNvPr>
            <p:cNvSpPr/>
            <p:nvPr/>
          </p:nvSpPr>
          <p:spPr>
            <a:xfrm>
              <a:off x="1431895" y="1848256"/>
              <a:ext cx="10002886"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lvl="0">
                <a:defRPr sz="1800" b="0" i="0" u="none" strike="noStrike" kern="0" cap="none" spc="0" baseline="0">
                  <a:solidFill>
                    <a:srgbClr val="000000"/>
                  </a:solidFill>
                  <a:uFillTx/>
                </a:defRPr>
              </a:pPr>
              <a:r>
                <a:rPr lang="en-GB" sz="2400">
                  <a:solidFill>
                    <a:srgbClr val="000000"/>
                  </a:solidFill>
                  <a:latin typeface="Arial"/>
                  <a:cs typeface="Arial"/>
                </a:rPr>
                <a:t>Someone who is choking will have either a mild or severe airway obstruction. The severity of the blockage will determine the difficulty </a:t>
              </a:r>
              <a:br>
                <a:rPr lang="en-GB" sz="2400">
                  <a:solidFill>
                    <a:srgbClr val="000000"/>
                  </a:solidFill>
                  <a:latin typeface="Arial"/>
                  <a:cs typeface="Arial"/>
                </a:rPr>
              </a:br>
              <a:r>
                <a:rPr lang="en-GB" sz="2400">
                  <a:solidFill>
                    <a:srgbClr val="000000"/>
                  </a:solidFill>
                  <a:latin typeface="Arial"/>
                  <a:cs typeface="Arial"/>
                </a:rPr>
                <a:t>in breathing</a:t>
              </a:r>
            </a:p>
          </p:txBody>
        </p:sp>
        <p:grpSp>
          <p:nvGrpSpPr>
            <p:cNvPr id="9" name="Group 63">
              <a:extLst>
                <a:ext uri="{FF2B5EF4-FFF2-40B4-BE49-F238E27FC236}">
                  <a16:creationId xmlns:a16="http://schemas.microsoft.com/office/drawing/2014/main" id="{D7FE50BC-8AFA-91C7-3476-3B3D1505DB36}"/>
                </a:ext>
              </a:extLst>
            </p:cNvPr>
            <p:cNvGrpSpPr>
              <a:grpSpLocks/>
            </p:cNvGrpSpPr>
            <p:nvPr/>
          </p:nvGrpSpPr>
          <p:grpSpPr bwMode="auto">
            <a:xfrm>
              <a:off x="11039493" y="1732786"/>
              <a:ext cx="790575" cy="657225"/>
              <a:chOff x="2166297" y="4501361"/>
              <a:chExt cx="792000" cy="658801"/>
            </a:xfrm>
            <a:solidFill>
              <a:srgbClr val="008A21"/>
            </a:solidFill>
          </p:grpSpPr>
          <p:sp>
            <p:nvSpPr>
              <p:cNvPr id="10" name="Oval 9">
                <a:extLst>
                  <a:ext uri="{FF2B5EF4-FFF2-40B4-BE49-F238E27FC236}">
                    <a16:creationId xmlns:a16="http://schemas.microsoft.com/office/drawing/2014/main" id="{78E94A57-FF7F-0EC7-11B2-253246D4C479}"/>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1" name="Picture 65" descr="A close up of a logo&#10;&#10;Description automatically generated">
                <a:extLst>
                  <a:ext uri="{FF2B5EF4-FFF2-40B4-BE49-F238E27FC236}">
                    <a16:creationId xmlns:a16="http://schemas.microsoft.com/office/drawing/2014/main" id="{A3C6F9EA-EFC6-00D4-341E-49EB63468799}"/>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7D878B46-DEF4-A359-8015-D96A3011183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2" name="Title 1">
            <a:extLst>
              <a:ext uri="{FF2B5EF4-FFF2-40B4-BE49-F238E27FC236}">
                <a16:creationId xmlns:a16="http://schemas.microsoft.com/office/drawing/2014/main" id="{123EEBF0-9BDD-6DCF-712A-555335041455}"/>
              </a:ext>
            </a:extLst>
          </p:cNvPr>
          <p:cNvSpPr>
            <a:spLocks noGrp="1"/>
          </p:cNvSpPr>
          <p:nvPr>
            <p:ph type="title"/>
          </p:nvPr>
        </p:nvSpPr>
        <p:spPr>
          <a:xfrm>
            <a:off x="1676400" y="197958"/>
            <a:ext cx="10515600" cy="1325563"/>
          </a:xfrm>
        </p:spPr>
        <p:txBody>
          <a:bodyPr>
            <a:normAutofit/>
          </a:bodyPr>
          <a:lstStyle/>
          <a:p>
            <a:r>
              <a:rPr lang="en-GB" sz="4000" b="1" dirty="0">
                <a:latin typeface="Arial"/>
                <a:cs typeface="Arial"/>
              </a:rPr>
              <a:t>How can you summon assistance? </a:t>
            </a:r>
            <a:br>
              <a:rPr lang="en-GB" sz="4000" b="1" dirty="0">
                <a:latin typeface="Arial"/>
                <a:cs typeface="Arial"/>
              </a:rPr>
            </a:br>
            <a:r>
              <a:rPr lang="en-GB" sz="4000" b="1" dirty="0">
                <a:latin typeface="Arial"/>
                <a:cs typeface="Arial"/>
              </a:rPr>
              <a:t>(Cont.)</a:t>
            </a:r>
            <a:endParaRPr lang="en-GB" sz="4000" dirty="0"/>
          </a:p>
        </p:txBody>
      </p:sp>
      <p:sp>
        <p:nvSpPr>
          <p:cNvPr id="3" name="Content Placeholder 2">
            <a:extLst>
              <a:ext uri="{FF2B5EF4-FFF2-40B4-BE49-F238E27FC236}">
                <a16:creationId xmlns:a16="http://schemas.microsoft.com/office/drawing/2014/main" id="{EE3D5ED1-0DF5-E85E-37F2-4DFD7AC41796}"/>
              </a:ext>
            </a:extLst>
          </p:cNvPr>
          <p:cNvSpPr>
            <a:spLocks noGrp="1"/>
          </p:cNvSpPr>
          <p:nvPr>
            <p:ph idx="1"/>
          </p:nvPr>
        </p:nvSpPr>
        <p:spPr>
          <a:xfrm>
            <a:off x="838200" y="1748723"/>
            <a:ext cx="8892209" cy="4351338"/>
          </a:xfrm>
        </p:spPr>
        <p:txBody>
          <a:bodyPr>
            <a:noAutofit/>
          </a:bodyPr>
          <a:lstStyle/>
          <a:p>
            <a:pPr fontAlgn="base"/>
            <a:r>
              <a:rPr lang="en-GB" sz="2400" dirty="0">
                <a:latin typeface="Arial"/>
                <a:cs typeface="Arial"/>
              </a:rPr>
              <a:t>using emergency communication devices, such as:</a:t>
            </a:r>
          </a:p>
          <a:p>
            <a:pPr marL="801900" lvl="1" indent="-342900" fontAlgn="base"/>
            <a:r>
              <a:rPr lang="en-GB" dirty="0">
                <a:latin typeface="Arial"/>
                <a:cs typeface="Arial"/>
              </a:rPr>
              <a:t>satellite phones</a:t>
            </a:r>
          </a:p>
          <a:p>
            <a:pPr marL="801900" lvl="1" indent="-342900" fontAlgn="base"/>
            <a:r>
              <a:rPr lang="en-GB" dirty="0">
                <a:latin typeface="Arial"/>
                <a:cs typeface="Arial"/>
              </a:rPr>
              <a:t>personal locator beacons (</a:t>
            </a:r>
            <a:r>
              <a:rPr lang="en-GB" dirty="0" err="1">
                <a:latin typeface="Arial"/>
                <a:cs typeface="Arial"/>
              </a:rPr>
              <a:t>PLBs</a:t>
            </a:r>
            <a:r>
              <a:rPr lang="en-GB" dirty="0">
                <a:latin typeface="Arial"/>
                <a:cs typeface="Arial"/>
              </a:rPr>
              <a:t>)</a:t>
            </a:r>
          </a:p>
          <a:p>
            <a:pPr marL="801900" lvl="1" indent="-342900" fontAlgn="base"/>
            <a:r>
              <a:rPr lang="en-GB" dirty="0">
                <a:latin typeface="Arial"/>
                <a:cs typeface="Arial"/>
              </a:rPr>
              <a:t>GPS messenger devices </a:t>
            </a:r>
          </a:p>
          <a:p>
            <a:pPr fontAlgn="base"/>
            <a:r>
              <a:rPr lang="en-GB" sz="2400" dirty="0">
                <a:latin typeface="Arial" panose="020B0604020202020204" pitchFamily="34" charset="0"/>
                <a:cs typeface="Arial" panose="020B0604020202020204" pitchFamily="34" charset="0"/>
              </a:rPr>
              <a:t>dispatching someone to get help when electronic communication is unavailable. </a:t>
            </a:r>
          </a:p>
          <a:p>
            <a:pPr marL="0" indent="0">
              <a:buNone/>
            </a:pPr>
            <a:endParaRPr lang="en-GB" dirty="0"/>
          </a:p>
        </p:txBody>
      </p:sp>
      <p:pic>
        <p:nvPicPr>
          <p:cNvPr id="5" name="Picture 4">
            <a:extLst>
              <a:ext uri="{FF2B5EF4-FFF2-40B4-BE49-F238E27FC236}">
                <a16:creationId xmlns:a16="http://schemas.microsoft.com/office/drawing/2014/main" id="{BEF71F98-A0C8-B545-1DA4-21B559494E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98288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a:extLst>
              <a:ext uri="{FF2B5EF4-FFF2-40B4-BE49-F238E27FC236}">
                <a16:creationId xmlns:a16="http://schemas.microsoft.com/office/drawing/2014/main" id="{F1AB8D96-DF76-4BB7-9D5C-EAD3DCADC235}"/>
              </a:ext>
            </a:extLst>
          </p:cNvPr>
          <p:cNvSpPr>
            <a:spLocks noGrp="1"/>
          </p:cNvSpPr>
          <p:nvPr>
            <p:ph type="title"/>
          </p:nvPr>
        </p:nvSpPr>
        <p:spPr>
          <a:xfrm>
            <a:off x="865632" y="212671"/>
            <a:ext cx="8599002" cy="983226"/>
          </a:xfrm>
        </p:spPr>
        <p:txBody>
          <a:bodyPr rtlCol="0">
            <a:normAutofit fontScale="90000"/>
          </a:bodyPr>
          <a:lstStyle/>
          <a:p>
            <a:pPr algn="l">
              <a:defRPr/>
            </a:pPr>
            <a:r>
              <a:rPr lang="en-GB" b="1" noProof="0" dirty="0">
                <a:latin typeface="Airal"/>
              </a:rPr>
              <a:t>Identifying a choking casualty – severe</a:t>
            </a:r>
          </a:p>
        </p:txBody>
      </p:sp>
      <p:sp>
        <p:nvSpPr>
          <p:cNvPr id="5" name="Rounded Rectangle 4">
            <a:extLst>
              <a:ext uri="{FF2B5EF4-FFF2-40B4-BE49-F238E27FC236}">
                <a16:creationId xmlns:a16="http://schemas.microsoft.com/office/drawing/2014/main" id="{94005978-66AE-43A7-901E-C33284F920C0}"/>
              </a:ext>
            </a:extLst>
          </p:cNvPr>
          <p:cNvSpPr>
            <a:spLocks noChangeArrowheads="1"/>
          </p:cNvSpPr>
          <p:nvPr/>
        </p:nvSpPr>
        <p:spPr bwMode="auto">
          <a:xfrm>
            <a:off x="865632" y="1687513"/>
            <a:ext cx="8357026" cy="458279"/>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pPr>
            <a:r>
              <a:rPr lang="en-GB" sz="2400" b="1">
                <a:solidFill>
                  <a:schemeClr val="bg1"/>
                </a:solidFill>
              </a:rPr>
              <a:t>Identifying a choking casualty – severe</a:t>
            </a:r>
          </a:p>
        </p:txBody>
      </p:sp>
      <p:sp>
        <p:nvSpPr>
          <p:cNvPr id="9" name="Content Placeholder 2">
            <a:extLst>
              <a:ext uri="{FF2B5EF4-FFF2-40B4-BE49-F238E27FC236}">
                <a16:creationId xmlns:a16="http://schemas.microsoft.com/office/drawing/2014/main" id="{5449B326-02CA-CC4F-8D17-A7A79515E550}"/>
              </a:ext>
            </a:extLst>
          </p:cNvPr>
          <p:cNvSpPr txBox="1">
            <a:spLocks/>
          </p:cNvSpPr>
          <p:nvPr/>
        </p:nvSpPr>
        <p:spPr>
          <a:xfrm>
            <a:off x="865632" y="2344439"/>
            <a:ext cx="9376107" cy="3217588"/>
          </a:xfrm>
          <a:prstGeom prst="rect">
            <a:avLst/>
          </a:prstGeom>
        </p:spPr>
        <p:txBody>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ea typeface="+mn-ea"/>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mn-lt"/>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a:buClr>
                <a:schemeClr val="tx1"/>
              </a:buClr>
              <a:buFont typeface="Arial" panose="020B0604020202020204" pitchFamily="34" charset="0"/>
              <a:buChar char="•"/>
              <a:defRPr/>
            </a:pPr>
            <a:r>
              <a:rPr lang="en-GB" sz="2400" b="0" kern="0">
                <a:latin typeface="Airal"/>
              </a:rPr>
              <a:t>Grasping at the throat</a:t>
            </a:r>
          </a:p>
          <a:p>
            <a:pPr>
              <a:buClr>
                <a:schemeClr val="tx1"/>
              </a:buClr>
              <a:buFont typeface="Arial" panose="020B0604020202020204" pitchFamily="34" charset="0"/>
              <a:buChar char="•"/>
              <a:defRPr/>
            </a:pPr>
            <a:r>
              <a:rPr lang="en-GB" sz="2400" b="0" kern="0">
                <a:latin typeface="Airal"/>
              </a:rPr>
              <a:t>Displaying distress</a:t>
            </a:r>
          </a:p>
          <a:p>
            <a:pPr>
              <a:buClr>
                <a:schemeClr val="tx1"/>
              </a:buClr>
              <a:buFont typeface="Arial" panose="020B0604020202020204" pitchFamily="34" charset="0"/>
              <a:buChar char="•"/>
              <a:defRPr/>
            </a:pPr>
            <a:r>
              <a:rPr lang="en-GB" sz="2400" b="0" kern="0">
                <a:latin typeface="Airal"/>
              </a:rPr>
              <a:t>Unable to breathe or speak</a:t>
            </a:r>
          </a:p>
          <a:p>
            <a:pPr>
              <a:buClr>
                <a:schemeClr val="tx1"/>
              </a:buClr>
              <a:buFont typeface="Arial" panose="020B0604020202020204" pitchFamily="34" charset="0"/>
              <a:buChar char="•"/>
              <a:defRPr/>
            </a:pPr>
            <a:r>
              <a:rPr lang="en-GB" sz="2400" b="0" kern="0">
                <a:latin typeface="Airal"/>
              </a:rPr>
              <a:t>Skin colour may develop a blue/grey tinge </a:t>
            </a:r>
          </a:p>
          <a:p>
            <a:pPr>
              <a:buClr>
                <a:schemeClr val="tx1"/>
              </a:buClr>
              <a:buFont typeface="Arial" panose="020B0604020202020204" pitchFamily="34" charset="0"/>
              <a:buChar char="•"/>
              <a:defRPr/>
            </a:pPr>
            <a:r>
              <a:rPr lang="en-GB" sz="2400" b="0" kern="0">
                <a:latin typeface="Airal"/>
              </a:rPr>
              <a:t>Progressively getting weaker</a:t>
            </a:r>
          </a:p>
          <a:p>
            <a:pPr>
              <a:buClr>
                <a:schemeClr val="tx1"/>
              </a:buClr>
              <a:buFont typeface="Arial" panose="020B0604020202020204" pitchFamily="34" charset="0"/>
              <a:buChar char="•"/>
              <a:defRPr/>
            </a:pPr>
            <a:r>
              <a:rPr lang="en-GB" sz="2400" b="0" kern="0">
                <a:latin typeface="Airal"/>
              </a:rPr>
              <a:t>Eventually, they will become unconscious.</a:t>
            </a:r>
          </a:p>
        </p:txBody>
      </p:sp>
      <p:pic>
        <p:nvPicPr>
          <p:cNvPr id="93188" name="Picture 5" descr="\\MARVIN\cwoffenden\EFAW Pictures for Amanda\Choking Mike 1.tif">
            <a:extLst>
              <a:ext uri="{FF2B5EF4-FFF2-40B4-BE49-F238E27FC236}">
                <a16:creationId xmlns:a16="http://schemas.microsoft.com/office/drawing/2014/main" id="{FE24FCE4-D36B-422F-8076-012BD780A2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1096"/>
          <a:stretch/>
        </p:blipFill>
        <p:spPr bwMode="auto">
          <a:xfrm>
            <a:off x="7795239" y="1687511"/>
            <a:ext cx="3370727" cy="3482975"/>
          </a:xfrm>
          <a:prstGeom prst="ellipse">
            <a:avLst/>
          </a:prstGeom>
          <a:noFill/>
          <a:ln w="57150">
            <a:solidFill>
              <a:srgbClr val="18904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12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14">
            <a:extLst>
              <a:ext uri="{FF2B5EF4-FFF2-40B4-BE49-F238E27FC236}">
                <a16:creationId xmlns:a16="http://schemas.microsoft.com/office/drawing/2014/main" id="{99415E30-8B1D-5D48-8D0D-9DA91349049E}"/>
              </a:ext>
            </a:extLst>
          </p:cNvPr>
          <p:cNvSpPr>
            <a:spLocks noGrp="1"/>
          </p:cNvSpPr>
          <p:nvPr>
            <p:ph type="title"/>
          </p:nvPr>
        </p:nvSpPr>
        <p:spPr>
          <a:xfrm>
            <a:off x="956684" y="285366"/>
            <a:ext cx="10687052" cy="923627"/>
          </a:xfrm>
        </p:spPr>
        <p:txBody>
          <a:bodyPr>
            <a:noAutofit/>
          </a:bodyPr>
          <a:lstStyle/>
          <a:p>
            <a:pPr algn="l" eaLnBrk="1" hangingPunct="1"/>
            <a:r>
              <a:rPr lang="en-GB" sz="4000" b="1" dirty="0">
                <a:latin typeface="Arial" panose="020B0604020202020204" pitchFamily="34" charset="0"/>
                <a:cs typeface="Arial" panose="020B0604020202020204" pitchFamily="34" charset="0"/>
              </a:rPr>
              <a:t>Dealing with a conscious choking casualty</a:t>
            </a:r>
            <a:endParaRPr lang="en-GB" sz="4000" b="1" dirty="0">
              <a:solidFill>
                <a:schemeClr val="bg1"/>
              </a:solidFill>
              <a:latin typeface="Arial" panose="020B0604020202020204" pitchFamily="34" charset="0"/>
              <a:cs typeface="Arial" panose="020B0604020202020204" pitchFamily="34" charset="0"/>
            </a:endParaRPr>
          </a:p>
        </p:txBody>
      </p:sp>
      <p:pic>
        <p:nvPicPr>
          <p:cNvPr id="44" name="Picture 6" descr="Back slaps choking 1">
            <a:extLst>
              <a:ext uri="{FF2B5EF4-FFF2-40B4-BE49-F238E27FC236}">
                <a16:creationId xmlns:a16="http://schemas.microsoft.com/office/drawing/2014/main" id="{092D0FFD-1FEA-B049-A075-9E80A40F9D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594"/>
          <a:stretch>
            <a:fillRect/>
          </a:stretch>
        </p:blipFill>
        <p:spPr bwMode="auto">
          <a:xfrm>
            <a:off x="8598108" y="1238579"/>
            <a:ext cx="2507342" cy="21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Abdom thrusts 1">
            <a:extLst>
              <a:ext uri="{FF2B5EF4-FFF2-40B4-BE49-F238E27FC236}">
                <a16:creationId xmlns:a16="http://schemas.microsoft.com/office/drawing/2014/main" id="{65D7DF4C-3CC4-994A-8AE1-205F00924B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85" y="3969762"/>
            <a:ext cx="1930874" cy="217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E005CA4B-96BE-4947-B4EE-129C7335A8CB}"/>
              </a:ext>
            </a:extLst>
          </p:cNvPr>
          <p:cNvGrpSpPr/>
          <p:nvPr/>
        </p:nvGrpSpPr>
        <p:grpSpPr>
          <a:xfrm>
            <a:off x="2219628" y="1391056"/>
            <a:ext cx="6378476" cy="4530835"/>
            <a:chOff x="187325" y="1412875"/>
            <a:chExt cx="6986588" cy="5343525"/>
          </a:xfrm>
        </p:grpSpPr>
        <p:grpSp>
          <p:nvGrpSpPr>
            <p:cNvPr id="47" name="Group 46">
              <a:extLst>
                <a:ext uri="{FF2B5EF4-FFF2-40B4-BE49-F238E27FC236}">
                  <a16:creationId xmlns:a16="http://schemas.microsoft.com/office/drawing/2014/main" id="{336B2A0D-355D-E94B-AC04-72A86B0D727F}"/>
                </a:ext>
              </a:extLst>
            </p:cNvPr>
            <p:cNvGrpSpPr>
              <a:grpSpLocks/>
            </p:cNvGrpSpPr>
            <p:nvPr/>
          </p:nvGrpSpPr>
          <p:grpSpPr bwMode="auto">
            <a:xfrm>
              <a:off x="4572003" y="4775207"/>
              <a:ext cx="1665289" cy="604839"/>
              <a:chOff x="4774151" y="4824413"/>
              <a:chExt cx="1816100" cy="658812"/>
            </a:xfrm>
          </p:grpSpPr>
          <p:sp>
            <p:nvSpPr>
              <p:cNvPr id="78" name="AutoShape 12">
                <a:extLst>
                  <a:ext uri="{FF2B5EF4-FFF2-40B4-BE49-F238E27FC236}">
                    <a16:creationId xmlns:a16="http://schemas.microsoft.com/office/drawing/2014/main" id="{C650BF5F-26A7-AC49-A3BD-750302E315F0}"/>
                  </a:ext>
                </a:extLst>
              </p:cNvPr>
              <p:cNvSpPr>
                <a:spLocks noChangeArrowheads="1"/>
              </p:cNvSpPr>
              <p:nvPr/>
            </p:nvSpPr>
            <p:spPr bwMode="auto">
              <a:xfrm rot="10800000">
                <a:off x="6145751" y="4824413"/>
                <a:ext cx="303212" cy="450850"/>
              </a:xfrm>
              <a:prstGeom prst="downArrow">
                <a:avLst>
                  <a:gd name="adj1" fmla="val 49528"/>
                  <a:gd name="adj2" fmla="val 63159"/>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79" name="Group 44">
                <a:extLst>
                  <a:ext uri="{FF2B5EF4-FFF2-40B4-BE49-F238E27FC236}">
                    <a16:creationId xmlns:a16="http://schemas.microsoft.com/office/drawing/2014/main" id="{99F00152-5E7B-CB44-B0BE-50E26738862A}"/>
                  </a:ext>
                </a:extLst>
              </p:cNvPr>
              <p:cNvGrpSpPr>
                <a:grpSpLocks/>
              </p:cNvGrpSpPr>
              <p:nvPr/>
            </p:nvGrpSpPr>
            <p:grpSpPr bwMode="auto">
              <a:xfrm>
                <a:off x="4774151" y="5122863"/>
                <a:ext cx="1816100" cy="360362"/>
                <a:chOff x="4585830" y="3451223"/>
                <a:chExt cx="1993562" cy="395287"/>
              </a:xfrm>
            </p:grpSpPr>
            <p:sp>
              <p:nvSpPr>
                <p:cNvPr id="80" name="AutoShape 12">
                  <a:extLst>
                    <a:ext uri="{FF2B5EF4-FFF2-40B4-BE49-F238E27FC236}">
                      <a16:creationId xmlns:a16="http://schemas.microsoft.com/office/drawing/2014/main" id="{E766BC8F-824A-694B-9FCD-838AE5C243C7}"/>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81" name="Oval 25">
                  <a:extLst>
                    <a:ext uri="{FF2B5EF4-FFF2-40B4-BE49-F238E27FC236}">
                      <a16:creationId xmlns:a16="http://schemas.microsoft.com/office/drawing/2014/main" id="{F8C9A0FD-E26B-8848-96F8-9864DA92E228}"/>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000000"/>
                      </a:solidFill>
                      <a:ea typeface="MS PGothic" panose="020B0600070205080204" pitchFamily="34" charset="-128"/>
                    </a:rPr>
                    <a:t>YES</a:t>
                  </a:r>
                  <a:endParaRPr lang="en-GB" sz="1600" b="1">
                    <a:solidFill>
                      <a:srgbClr val="000000"/>
                    </a:solidFill>
                    <a:ea typeface="MS PGothic" panose="020B0600070205080204" pitchFamily="34" charset="-128"/>
                  </a:endParaRPr>
                </a:p>
              </p:txBody>
            </p:sp>
          </p:grpSp>
        </p:grpSp>
        <p:sp>
          <p:nvSpPr>
            <p:cNvPr id="48" name="AutoShape 2">
              <a:extLst>
                <a:ext uri="{FF2B5EF4-FFF2-40B4-BE49-F238E27FC236}">
                  <a16:creationId xmlns:a16="http://schemas.microsoft.com/office/drawing/2014/main" id="{6753C7BD-EA27-8749-86EC-21EDEB433943}"/>
                </a:ext>
              </a:extLst>
            </p:cNvPr>
            <p:cNvSpPr>
              <a:spLocks noChangeArrowheads="1"/>
            </p:cNvSpPr>
            <p:nvPr/>
          </p:nvSpPr>
          <p:spPr bwMode="auto">
            <a:xfrm>
              <a:off x="3570288" y="4292600"/>
              <a:ext cx="266700" cy="534988"/>
            </a:xfrm>
            <a:prstGeom prst="downArrow">
              <a:avLst>
                <a:gd name="adj1" fmla="val 50481"/>
                <a:gd name="adj2" fmla="val 71778"/>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0" name="AutoShape 2">
              <a:extLst>
                <a:ext uri="{FF2B5EF4-FFF2-40B4-BE49-F238E27FC236}">
                  <a16:creationId xmlns:a16="http://schemas.microsoft.com/office/drawing/2014/main" id="{FB6C23E8-3145-DD47-9B88-4374A27955EF}"/>
                </a:ext>
              </a:extLst>
            </p:cNvPr>
            <p:cNvSpPr>
              <a:spLocks noChangeArrowheads="1"/>
            </p:cNvSpPr>
            <p:nvPr/>
          </p:nvSpPr>
          <p:spPr bwMode="auto">
            <a:xfrm rot="-5400000">
              <a:off x="2222500" y="2128838"/>
              <a:ext cx="306387" cy="1055688"/>
            </a:xfrm>
            <a:prstGeom prst="downArrow">
              <a:avLst>
                <a:gd name="adj1" fmla="val 50481"/>
                <a:gd name="adj2" fmla="val 7186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1" name="Rectangle 3">
              <a:extLst>
                <a:ext uri="{FF2B5EF4-FFF2-40B4-BE49-F238E27FC236}">
                  <a16:creationId xmlns:a16="http://schemas.microsoft.com/office/drawing/2014/main" id="{3F89ABA7-3B7B-F441-BE9A-23740F0D248C}"/>
                </a:ext>
              </a:extLst>
            </p:cNvPr>
            <p:cNvSpPr>
              <a:spLocks noChangeArrowheads="1"/>
            </p:cNvSpPr>
            <p:nvPr/>
          </p:nvSpPr>
          <p:spPr bwMode="auto">
            <a:xfrm>
              <a:off x="1847850" y="2592388"/>
              <a:ext cx="169863" cy="3400425"/>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2" name="Rectangle 4">
              <a:extLst>
                <a:ext uri="{FF2B5EF4-FFF2-40B4-BE49-F238E27FC236}">
                  <a16:creationId xmlns:a16="http://schemas.microsoft.com/office/drawing/2014/main" id="{7DCB25E4-A41B-3242-82A6-93BE84056039}"/>
                </a:ext>
              </a:extLst>
            </p:cNvPr>
            <p:cNvSpPr>
              <a:spLocks noChangeArrowheads="1"/>
            </p:cNvSpPr>
            <p:nvPr/>
          </p:nvSpPr>
          <p:spPr bwMode="auto">
            <a:xfrm>
              <a:off x="1847850" y="5845175"/>
              <a:ext cx="1111250" cy="147638"/>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5" name="AutoShape 21">
              <a:extLst>
                <a:ext uri="{FF2B5EF4-FFF2-40B4-BE49-F238E27FC236}">
                  <a16:creationId xmlns:a16="http://schemas.microsoft.com/office/drawing/2014/main" id="{6A9E34F8-B8B1-9849-BE8D-06F1B72EB99F}"/>
                </a:ext>
              </a:extLst>
            </p:cNvPr>
            <p:cNvSpPr>
              <a:spLocks noChangeArrowheads="1"/>
            </p:cNvSpPr>
            <p:nvPr/>
          </p:nvSpPr>
          <p:spPr bwMode="auto">
            <a:xfrm>
              <a:off x="2930525" y="3914775"/>
              <a:ext cx="1749425" cy="606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Give up to </a:t>
              </a:r>
              <a:r>
                <a:rPr lang="en-GB" sz="1100" b="1">
                  <a:solidFill>
                    <a:srgbClr val="FF0000"/>
                  </a:solidFill>
                  <a:latin typeface="Calibri" panose="020F0502020204030204" pitchFamily="34" charset="0"/>
                  <a:ea typeface="MS PGothic" panose="020B0600070205080204" pitchFamily="34" charset="-128"/>
                </a:rPr>
                <a:t>5</a:t>
              </a:r>
              <a:r>
                <a:rPr lang="en-GB" sz="1100" b="1">
                  <a:solidFill>
                    <a:srgbClr val="FFFFFF"/>
                  </a:solidFill>
                  <a:latin typeface="Calibri" panose="020F0502020204030204" pitchFamily="34" charset="0"/>
                  <a:ea typeface="MS PGothic" panose="020B0600070205080204" pitchFamily="34" charset="-128"/>
                </a:rPr>
                <a:t> </a:t>
              </a:r>
              <a:br>
                <a:rPr lang="en-GB" sz="1100" b="1">
                  <a:solidFill>
                    <a:srgbClr val="FFFFFF"/>
                  </a:solidFill>
                  <a:latin typeface="Calibri" panose="020F0502020204030204" pitchFamily="34" charset="0"/>
                  <a:ea typeface="MS PGothic" panose="020B0600070205080204" pitchFamily="34" charset="-128"/>
                </a:rPr>
              </a:br>
              <a:r>
                <a:rPr lang="en-GB" sz="1100" b="1">
                  <a:solidFill>
                    <a:srgbClr val="FFFFFF"/>
                  </a:solidFill>
                  <a:latin typeface="Calibri" panose="020F0502020204030204" pitchFamily="34" charset="0"/>
                  <a:ea typeface="MS PGothic" panose="020B0600070205080204" pitchFamily="34" charset="-128"/>
                </a:rPr>
                <a:t>ABDOMINAL THRUSTS</a:t>
              </a:r>
            </a:p>
          </p:txBody>
        </p:sp>
        <p:grpSp>
          <p:nvGrpSpPr>
            <p:cNvPr id="56" name="Group 55">
              <a:extLst>
                <a:ext uri="{FF2B5EF4-FFF2-40B4-BE49-F238E27FC236}">
                  <a16:creationId xmlns:a16="http://schemas.microsoft.com/office/drawing/2014/main" id="{85DB7838-D6CA-F744-B577-B1F960F41FD9}"/>
                </a:ext>
              </a:extLst>
            </p:cNvPr>
            <p:cNvGrpSpPr>
              <a:grpSpLocks/>
            </p:cNvGrpSpPr>
            <p:nvPr/>
          </p:nvGrpSpPr>
          <p:grpSpPr bwMode="auto">
            <a:xfrm>
              <a:off x="3521075" y="3373438"/>
              <a:ext cx="379413" cy="614362"/>
              <a:chOff x="3523621" y="3499661"/>
              <a:chExt cx="414338" cy="668434"/>
            </a:xfrm>
          </p:grpSpPr>
          <p:sp>
            <p:nvSpPr>
              <p:cNvPr id="76" name="AutoShape 2">
                <a:extLst>
                  <a:ext uri="{FF2B5EF4-FFF2-40B4-BE49-F238E27FC236}">
                    <a16:creationId xmlns:a16="http://schemas.microsoft.com/office/drawing/2014/main" id="{5C9BC9D0-796E-3B45-B0A0-61531A43E65E}"/>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7" name="Oval 27">
                <a:extLst>
                  <a:ext uri="{FF2B5EF4-FFF2-40B4-BE49-F238E27FC236}">
                    <a16:creationId xmlns:a16="http://schemas.microsoft.com/office/drawing/2014/main" id="{06648093-BA23-3349-B644-DD992935CF5C}"/>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FFFFFF"/>
                    </a:solidFill>
                    <a:ea typeface="MS PGothic" panose="020B0600070205080204" pitchFamily="34" charset="-128"/>
                  </a:rPr>
                  <a:t>NO</a:t>
                </a:r>
                <a:endParaRPr lang="en-GB" sz="1600" b="1">
                  <a:solidFill>
                    <a:srgbClr val="FFFFFF"/>
                  </a:solidFill>
                  <a:ea typeface="MS PGothic" panose="020B0600070205080204" pitchFamily="34" charset="-128"/>
                </a:endParaRPr>
              </a:p>
            </p:txBody>
          </p:sp>
        </p:grpSp>
        <p:sp>
          <p:nvSpPr>
            <p:cNvPr id="57" name="Oval 22">
              <a:extLst>
                <a:ext uri="{FF2B5EF4-FFF2-40B4-BE49-F238E27FC236}">
                  <a16:creationId xmlns:a16="http://schemas.microsoft.com/office/drawing/2014/main" id="{A0A25991-62D6-D74D-A3D3-AA34C63A8E85}"/>
                </a:ext>
              </a:extLst>
            </p:cNvPr>
            <p:cNvSpPr>
              <a:spLocks noChangeArrowheads="1"/>
            </p:cNvSpPr>
            <p:nvPr/>
          </p:nvSpPr>
          <p:spPr bwMode="auto">
            <a:xfrm>
              <a:off x="2930525" y="5788025"/>
              <a:ext cx="3127375" cy="968375"/>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Call an ambulance (</a:t>
              </a:r>
              <a:r>
                <a:rPr lang="en-GB" sz="1100" b="1">
                  <a:solidFill>
                    <a:srgbClr val="FF0000"/>
                  </a:solidFill>
                  <a:latin typeface="Calibri" panose="020F0502020204030204" pitchFamily="34" charset="0"/>
                  <a:ea typeface="MS PGothic" panose="020B0600070205080204" pitchFamily="34" charset="-128"/>
                </a:rPr>
                <a:t>999</a:t>
              </a:r>
              <a:r>
                <a:rPr lang="en-GB" sz="1100" b="1">
                  <a:solidFill>
                    <a:srgbClr val="FFFFFF"/>
                  </a:solidFill>
                  <a:latin typeface="Calibri" panose="020F0502020204030204" pitchFamily="34" charset="0"/>
                  <a:ea typeface="MS PGothic" panose="020B0600070205080204" pitchFamily="34" charset="-128"/>
                </a:rPr>
                <a:t>). Continue with back blows and abdominal thrusts until qualified medical assistance takes over.</a:t>
              </a:r>
            </a:p>
          </p:txBody>
        </p:sp>
        <p:grpSp>
          <p:nvGrpSpPr>
            <p:cNvPr id="58" name="Group 57">
              <a:extLst>
                <a:ext uri="{FF2B5EF4-FFF2-40B4-BE49-F238E27FC236}">
                  <a16:creationId xmlns:a16="http://schemas.microsoft.com/office/drawing/2014/main" id="{4322A5CD-1B9A-8247-832E-84620A341AC7}"/>
                </a:ext>
              </a:extLst>
            </p:cNvPr>
            <p:cNvGrpSpPr>
              <a:grpSpLocks/>
            </p:cNvGrpSpPr>
            <p:nvPr/>
          </p:nvGrpSpPr>
          <p:grpSpPr bwMode="auto">
            <a:xfrm>
              <a:off x="3505191" y="5232400"/>
              <a:ext cx="380999" cy="612775"/>
              <a:chOff x="3523621" y="3499661"/>
              <a:chExt cx="414338" cy="668434"/>
            </a:xfrm>
          </p:grpSpPr>
          <p:sp>
            <p:nvSpPr>
              <p:cNvPr id="74" name="AutoShape 2">
                <a:extLst>
                  <a:ext uri="{FF2B5EF4-FFF2-40B4-BE49-F238E27FC236}">
                    <a16:creationId xmlns:a16="http://schemas.microsoft.com/office/drawing/2014/main" id="{53EC41D0-7CC0-604E-9ADD-22DE036E5C98}"/>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5" name="Oval 27">
                <a:extLst>
                  <a:ext uri="{FF2B5EF4-FFF2-40B4-BE49-F238E27FC236}">
                    <a16:creationId xmlns:a16="http://schemas.microsoft.com/office/drawing/2014/main" id="{311ADBD4-DB16-F441-BA37-84ABE5147969}"/>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FFFFFF"/>
                    </a:solidFill>
                    <a:ea typeface="MS PGothic" panose="020B0600070205080204" pitchFamily="34" charset="-128"/>
                  </a:rPr>
                  <a:t>NO</a:t>
                </a:r>
                <a:endParaRPr lang="en-GB" sz="1600" b="1">
                  <a:solidFill>
                    <a:srgbClr val="FFFFFF"/>
                  </a:solidFill>
                  <a:ea typeface="MS PGothic" panose="020B0600070205080204" pitchFamily="34" charset="-128"/>
                </a:endParaRPr>
              </a:p>
            </p:txBody>
          </p:sp>
        </p:grpSp>
        <p:sp>
          <p:nvSpPr>
            <p:cNvPr id="59" name="Oval 22">
              <a:extLst>
                <a:ext uri="{FF2B5EF4-FFF2-40B4-BE49-F238E27FC236}">
                  <a16:creationId xmlns:a16="http://schemas.microsoft.com/office/drawing/2014/main" id="{BFE403F0-B1F1-5F40-B05B-E9EE3BBCA3E2}"/>
                </a:ext>
              </a:extLst>
            </p:cNvPr>
            <p:cNvSpPr>
              <a:spLocks noChangeArrowheads="1"/>
            </p:cNvSpPr>
            <p:nvPr/>
          </p:nvSpPr>
          <p:spPr bwMode="auto">
            <a:xfrm>
              <a:off x="2930525" y="4643438"/>
              <a:ext cx="1749425" cy="633412"/>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 Assess. Is this SUCCESSFUL?</a:t>
              </a:r>
            </a:p>
          </p:txBody>
        </p:sp>
        <p:sp>
          <p:nvSpPr>
            <p:cNvPr id="60" name="AutoShape 24">
              <a:extLst>
                <a:ext uri="{FF2B5EF4-FFF2-40B4-BE49-F238E27FC236}">
                  <a16:creationId xmlns:a16="http://schemas.microsoft.com/office/drawing/2014/main" id="{59A30A1E-210D-5944-A869-785D998226C4}"/>
                </a:ext>
              </a:extLst>
            </p:cNvPr>
            <p:cNvSpPr>
              <a:spLocks noChangeArrowheads="1"/>
            </p:cNvSpPr>
            <p:nvPr/>
          </p:nvSpPr>
          <p:spPr bwMode="auto">
            <a:xfrm>
              <a:off x="187325" y="3461542"/>
              <a:ext cx="1511300" cy="1662114"/>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latin typeface="Calibri" panose="020F0502020204030204" pitchFamily="34" charset="0"/>
                  <a:ea typeface="MS PGothic" panose="020B0600070205080204" pitchFamily="34" charset="-128"/>
                </a:rPr>
                <a:t>If the casualty is or becomes unconscious, call an ambulance (</a:t>
              </a:r>
              <a:r>
                <a:rPr lang="en-GB" sz="1100" b="1">
                  <a:solidFill>
                    <a:srgbClr val="FF0000"/>
                  </a:solidFill>
                  <a:latin typeface="Calibri" panose="020F0502020204030204" pitchFamily="34" charset="0"/>
                  <a:ea typeface="MS PGothic" panose="020B0600070205080204" pitchFamily="34" charset="-128"/>
                </a:rPr>
                <a:t>999</a:t>
              </a:r>
              <a:r>
                <a:rPr lang="en-GB" sz="1100" b="1">
                  <a:solidFill>
                    <a:srgbClr val="000000"/>
                  </a:solidFill>
                  <a:latin typeface="Calibri" panose="020F0502020204030204" pitchFamily="34" charset="0"/>
                  <a:ea typeface="MS PGothic" panose="020B0600070205080204" pitchFamily="34" charset="-128"/>
                </a:rPr>
                <a:t>) and commence CPR </a:t>
              </a:r>
            </a:p>
          </p:txBody>
        </p:sp>
        <p:sp>
          <p:nvSpPr>
            <p:cNvPr id="61" name="AutoShape 2">
              <a:extLst>
                <a:ext uri="{FF2B5EF4-FFF2-40B4-BE49-F238E27FC236}">
                  <a16:creationId xmlns:a16="http://schemas.microsoft.com/office/drawing/2014/main" id="{3B205829-7BF8-B349-A2EB-4D414E16A056}"/>
                </a:ext>
              </a:extLst>
            </p:cNvPr>
            <p:cNvSpPr>
              <a:spLocks noChangeArrowheads="1"/>
            </p:cNvSpPr>
            <p:nvPr/>
          </p:nvSpPr>
          <p:spPr bwMode="auto">
            <a:xfrm>
              <a:off x="3592513" y="2690813"/>
              <a:ext cx="266700" cy="536575"/>
            </a:xfrm>
            <a:prstGeom prst="downArrow">
              <a:avLst>
                <a:gd name="adj1" fmla="val 50481"/>
                <a:gd name="adj2" fmla="val 71991"/>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62" name="Group 61">
              <a:extLst>
                <a:ext uri="{FF2B5EF4-FFF2-40B4-BE49-F238E27FC236}">
                  <a16:creationId xmlns:a16="http://schemas.microsoft.com/office/drawing/2014/main" id="{68B933EF-9899-B046-A5F4-29866AB03175}"/>
                </a:ext>
              </a:extLst>
            </p:cNvPr>
            <p:cNvGrpSpPr>
              <a:grpSpLocks/>
            </p:cNvGrpSpPr>
            <p:nvPr/>
          </p:nvGrpSpPr>
          <p:grpSpPr bwMode="auto">
            <a:xfrm>
              <a:off x="4565648" y="2990850"/>
              <a:ext cx="1666874" cy="611188"/>
              <a:chOff x="4710113" y="2535238"/>
              <a:chExt cx="1816100" cy="665162"/>
            </a:xfrm>
          </p:grpSpPr>
          <p:sp>
            <p:nvSpPr>
              <p:cNvPr id="70" name="AutoShape 12">
                <a:extLst>
                  <a:ext uri="{FF2B5EF4-FFF2-40B4-BE49-F238E27FC236}">
                    <a16:creationId xmlns:a16="http://schemas.microsoft.com/office/drawing/2014/main" id="{214F4E02-8E35-5E4B-87AB-288BA7EF683E}"/>
                  </a:ext>
                </a:extLst>
              </p:cNvPr>
              <p:cNvSpPr>
                <a:spLocks noChangeArrowheads="1"/>
              </p:cNvSpPr>
              <p:nvPr/>
            </p:nvSpPr>
            <p:spPr bwMode="auto">
              <a:xfrm rot="10800000" flipV="1">
                <a:off x="6099175" y="2749550"/>
                <a:ext cx="304800" cy="450850"/>
              </a:xfrm>
              <a:prstGeom prst="downArrow">
                <a:avLst>
                  <a:gd name="adj1" fmla="val 49528"/>
                  <a:gd name="adj2" fmla="val 62830"/>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71" name="Group 49">
                <a:extLst>
                  <a:ext uri="{FF2B5EF4-FFF2-40B4-BE49-F238E27FC236}">
                    <a16:creationId xmlns:a16="http://schemas.microsoft.com/office/drawing/2014/main" id="{5A30FB85-A378-2343-9FF3-26835D815F8C}"/>
                  </a:ext>
                </a:extLst>
              </p:cNvPr>
              <p:cNvGrpSpPr>
                <a:grpSpLocks/>
              </p:cNvGrpSpPr>
              <p:nvPr/>
            </p:nvGrpSpPr>
            <p:grpSpPr bwMode="auto">
              <a:xfrm>
                <a:off x="4710113" y="2535238"/>
                <a:ext cx="1816100" cy="358775"/>
                <a:chOff x="4585830" y="3451223"/>
                <a:chExt cx="1993562" cy="395287"/>
              </a:xfrm>
            </p:grpSpPr>
            <p:sp>
              <p:nvSpPr>
                <p:cNvPr id="72" name="AutoShape 12">
                  <a:extLst>
                    <a:ext uri="{FF2B5EF4-FFF2-40B4-BE49-F238E27FC236}">
                      <a16:creationId xmlns:a16="http://schemas.microsoft.com/office/drawing/2014/main" id="{96BF67ED-C950-C44A-8762-3DE0A65CC4DB}"/>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3" name="Oval 25">
                  <a:extLst>
                    <a:ext uri="{FF2B5EF4-FFF2-40B4-BE49-F238E27FC236}">
                      <a16:creationId xmlns:a16="http://schemas.microsoft.com/office/drawing/2014/main" id="{69E06087-9B60-3C47-AB86-EF66442E0B36}"/>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000000"/>
                      </a:solidFill>
                      <a:ea typeface="MS PGothic" panose="020B0600070205080204" pitchFamily="34" charset="-128"/>
                    </a:rPr>
                    <a:t>YES</a:t>
                  </a:r>
                  <a:endParaRPr lang="en-GB" sz="1600" b="1">
                    <a:solidFill>
                      <a:srgbClr val="000000"/>
                    </a:solidFill>
                    <a:ea typeface="MS PGothic" panose="020B0600070205080204" pitchFamily="34" charset="-128"/>
                  </a:endParaRPr>
                </a:p>
              </p:txBody>
            </p:sp>
          </p:grpSp>
        </p:grpSp>
        <p:sp>
          <p:nvSpPr>
            <p:cNvPr id="63" name="AutoShape 23">
              <a:extLst>
                <a:ext uri="{FF2B5EF4-FFF2-40B4-BE49-F238E27FC236}">
                  <a16:creationId xmlns:a16="http://schemas.microsoft.com/office/drawing/2014/main" id="{52882B01-D43F-1E42-89FA-E32618351719}"/>
                </a:ext>
              </a:extLst>
            </p:cNvPr>
            <p:cNvSpPr>
              <a:spLocks noChangeArrowheads="1"/>
            </p:cNvSpPr>
            <p:nvPr/>
          </p:nvSpPr>
          <p:spPr bwMode="auto">
            <a:xfrm>
              <a:off x="4940300" y="3654425"/>
              <a:ext cx="2233613" cy="1085850"/>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ea typeface="MS PGothic" panose="020B0600070205080204" pitchFamily="34" charset="-128"/>
                </a:rPr>
                <a:t> Reassure and seek medical assistance if in any doubt</a:t>
              </a:r>
            </a:p>
          </p:txBody>
        </p:sp>
        <p:sp>
          <p:nvSpPr>
            <p:cNvPr id="64" name="Oval 20">
              <a:extLst>
                <a:ext uri="{FF2B5EF4-FFF2-40B4-BE49-F238E27FC236}">
                  <a16:creationId xmlns:a16="http://schemas.microsoft.com/office/drawing/2014/main" id="{1584BBFF-5ECF-BC43-A19B-ED55BCEFD500}"/>
                </a:ext>
              </a:extLst>
            </p:cNvPr>
            <p:cNvSpPr>
              <a:spLocks noChangeArrowheads="1"/>
            </p:cNvSpPr>
            <p:nvPr/>
          </p:nvSpPr>
          <p:spPr bwMode="auto">
            <a:xfrm>
              <a:off x="2930525" y="3025775"/>
              <a:ext cx="1749425" cy="433388"/>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Is this SUCCESSFUL</a:t>
              </a:r>
              <a:r>
                <a:rPr lang="en-GB" sz="1100" b="1">
                  <a:solidFill>
                    <a:srgbClr val="FFFFFF"/>
                  </a:solidFill>
                  <a:ea typeface="MS PGothic" panose="020B0600070205080204" pitchFamily="34" charset="-128"/>
                </a:rPr>
                <a:t>?</a:t>
              </a:r>
            </a:p>
          </p:txBody>
        </p:sp>
        <p:sp>
          <p:nvSpPr>
            <p:cNvPr id="65" name="AutoShape 16">
              <a:extLst>
                <a:ext uri="{FF2B5EF4-FFF2-40B4-BE49-F238E27FC236}">
                  <a16:creationId xmlns:a16="http://schemas.microsoft.com/office/drawing/2014/main" id="{3E4DE122-69CF-D743-A3DA-B5A020D9F773}"/>
                </a:ext>
              </a:extLst>
            </p:cNvPr>
            <p:cNvSpPr>
              <a:spLocks noChangeArrowheads="1"/>
            </p:cNvSpPr>
            <p:nvPr/>
          </p:nvSpPr>
          <p:spPr bwMode="auto">
            <a:xfrm>
              <a:off x="4940300" y="1412875"/>
              <a:ext cx="2233613" cy="820738"/>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ea typeface="MS PGothic" panose="020B0600070205080204" pitchFamily="34" charset="-128"/>
                </a:rPr>
                <a:t> If coughing is effective, continuously monitor </a:t>
              </a:r>
            </a:p>
          </p:txBody>
        </p:sp>
        <p:sp>
          <p:nvSpPr>
            <p:cNvPr id="66" name="AutoShape 2">
              <a:extLst>
                <a:ext uri="{FF2B5EF4-FFF2-40B4-BE49-F238E27FC236}">
                  <a16:creationId xmlns:a16="http://schemas.microsoft.com/office/drawing/2014/main" id="{1D49732E-E702-0C44-B566-E594148B8A19}"/>
                </a:ext>
              </a:extLst>
            </p:cNvPr>
            <p:cNvSpPr>
              <a:spLocks noChangeArrowheads="1"/>
            </p:cNvSpPr>
            <p:nvPr/>
          </p:nvSpPr>
          <p:spPr bwMode="auto">
            <a:xfrm rot="-5400000">
              <a:off x="4347369" y="1293019"/>
              <a:ext cx="280987" cy="962025"/>
            </a:xfrm>
            <a:prstGeom prst="downArrow">
              <a:avLst>
                <a:gd name="adj1" fmla="val 50481"/>
                <a:gd name="adj2" fmla="val 7140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67" name="AutoShape 19">
              <a:extLst>
                <a:ext uri="{FF2B5EF4-FFF2-40B4-BE49-F238E27FC236}">
                  <a16:creationId xmlns:a16="http://schemas.microsoft.com/office/drawing/2014/main" id="{04D36B09-E844-2149-8653-560D50D0963B}"/>
                </a:ext>
              </a:extLst>
            </p:cNvPr>
            <p:cNvSpPr>
              <a:spLocks noChangeArrowheads="1"/>
            </p:cNvSpPr>
            <p:nvPr/>
          </p:nvSpPr>
          <p:spPr bwMode="auto">
            <a:xfrm>
              <a:off x="2930525" y="2398713"/>
              <a:ext cx="1749425" cy="479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Give up to </a:t>
              </a:r>
              <a:r>
                <a:rPr lang="en-GB" sz="1100" b="1">
                  <a:solidFill>
                    <a:srgbClr val="FF0000"/>
                  </a:solidFill>
                  <a:ea typeface="MS PGothic" panose="020B0600070205080204" pitchFamily="34" charset="-128"/>
                </a:rPr>
                <a:t>5</a:t>
              </a:r>
              <a:r>
                <a:rPr lang="en-GB" sz="1100" b="1">
                  <a:solidFill>
                    <a:srgbClr val="FFFFFF"/>
                  </a:solidFill>
                  <a:ea typeface="MS PGothic" panose="020B0600070205080204" pitchFamily="34" charset="-128"/>
                </a:rPr>
                <a:t> </a:t>
              </a:r>
            </a:p>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BACK BLOWS</a:t>
              </a:r>
            </a:p>
          </p:txBody>
        </p:sp>
        <p:sp>
          <p:nvSpPr>
            <p:cNvPr id="68" name="AutoShape 2">
              <a:extLst>
                <a:ext uri="{FF2B5EF4-FFF2-40B4-BE49-F238E27FC236}">
                  <a16:creationId xmlns:a16="http://schemas.microsoft.com/office/drawing/2014/main" id="{F1C81506-F70C-9C42-84DA-893771D58F86}"/>
                </a:ext>
              </a:extLst>
            </p:cNvPr>
            <p:cNvSpPr>
              <a:spLocks noChangeArrowheads="1"/>
            </p:cNvSpPr>
            <p:nvPr/>
          </p:nvSpPr>
          <p:spPr bwMode="auto">
            <a:xfrm>
              <a:off x="3584575" y="1481138"/>
              <a:ext cx="277813" cy="962025"/>
            </a:xfrm>
            <a:prstGeom prst="downArrow">
              <a:avLst>
                <a:gd name="adj1" fmla="val 50481"/>
                <a:gd name="adj2" fmla="val 7222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69" name="Oval 18">
              <a:extLst>
                <a:ext uri="{FF2B5EF4-FFF2-40B4-BE49-F238E27FC236}">
                  <a16:creationId xmlns:a16="http://schemas.microsoft.com/office/drawing/2014/main" id="{62B4F516-21FE-8342-83D6-D8D844CA10DF}"/>
                </a:ext>
              </a:extLst>
            </p:cNvPr>
            <p:cNvSpPr>
              <a:spLocks noChangeArrowheads="1"/>
            </p:cNvSpPr>
            <p:nvPr/>
          </p:nvSpPr>
          <p:spPr bwMode="auto">
            <a:xfrm>
              <a:off x="2930525" y="1430338"/>
              <a:ext cx="1749425" cy="782637"/>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 Encourage the casualty to cough.              If ineffective, shout                  for help</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56618016-6F58-4841-B0AD-57770F8D5451}"/>
              </a:ext>
            </a:extLst>
          </p:cNvPr>
          <p:cNvSpPr>
            <a:spLocks noGrp="1"/>
          </p:cNvSpPr>
          <p:nvPr>
            <p:ph type="title"/>
          </p:nvPr>
        </p:nvSpPr>
        <p:spPr>
          <a:xfrm>
            <a:off x="937228" y="133414"/>
            <a:ext cx="8229600" cy="1143000"/>
          </a:xfrm>
        </p:spPr>
        <p:txBody>
          <a:bodyPr>
            <a:normAutofit/>
          </a:bodyPr>
          <a:lstStyle/>
          <a:p>
            <a:pPr algn="l"/>
            <a:r>
              <a:rPr lang="en-GB" sz="4000" b="1" noProof="0" dirty="0">
                <a:latin typeface="Airal"/>
              </a:rPr>
              <a:t>Back blows</a:t>
            </a:r>
          </a:p>
        </p:txBody>
      </p:sp>
      <p:sp>
        <p:nvSpPr>
          <p:cNvPr id="200706" name="Content Placeholder 2">
            <a:extLst>
              <a:ext uri="{FF2B5EF4-FFF2-40B4-BE49-F238E27FC236}">
                <a16:creationId xmlns:a16="http://schemas.microsoft.com/office/drawing/2014/main" id="{7120313A-7950-4C7D-9708-AFB0F31B136C}"/>
              </a:ext>
            </a:extLst>
          </p:cNvPr>
          <p:cNvSpPr>
            <a:spLocks noGrp="1"/>
          </p:cNvSpPr>
          <p:nvPr>
            <p:ph idx="1"/>
          </p:nvPr>
        </p:nvSpPr>
        <p:spPr bwMode="auto">
          <a:xfrm>
            <a:off x="1048512" y="1871162"/>
            <a:ext cx="6119205" cy="47863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400">
                <a:latin typeface="Airal"/>
                <a:cs typeface="Arial" panose="020B0604020202020204" pitchFamily="34" charset="0"/>
              </a:rPr>
              <a:t>Stand to the side and slightly behind the casualty</a:t>
            </a:r>
          </a:p>
          <a:p>
            <a:r>
              <a:rPr lang="en-GB" sz="2400">
                <a:latin typeface="Airal"/>
                <a:cs typeface="Arial" panose="020B0604020202020204" pitchFamily="34" charset="0"/>
              </a:rPr>
              <a:t>Support the chest with 1 hand, lean the casualty forward and administer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sharp back blows between the shoulder blades with the heel of your other hand</a:t>
            </a:r>
          </a:p>
          <a:p>
            <a:r>
              <a:rPr lang="en-GB" sz="2400">
                <a:latin typeface="Airal"/>
                <a:cs typeface="Arial" panose="020B0604020202020204" pitchFamily="34" charset="0"/>
              </a:rPr>
              <a:t>If the back blows are ineffective, then give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a:t>
            </a:r>
          </a:p>
        </p:txBody>
      </p:sp>
      <p:sp>
        <p:nvSpPr>
          <p:cNvPr id="4" name="Rounded Rectangle 3">
            <a:extLst>
              <a:ext uri="{FF2B5EF4-FFF2-40B4-BE49-F238E27FC236}">
                <a16:creationId xmlns:a16="http://schemas.microsoft.com/office/drawing/2014/main" id="{A9B59D20-3BCD-4C44-BEBA-383BA8319D4E}"/>
              </a:ext>
            </a:extLst>
          </p:cNvPr>
          <p:cNvSpPr>
            <a:spLocks noChangeArrowheads="1"/>
          </p:cNvSpPr>
          <p:nvPr/>
        </p:nvSpPr>
        <p:spPr bwMode="auto">
          <a:xfrm>
            <a:off x="1048512" y="1276414"/>
            <a:ext cx="8469114" cy="437134"/>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pPr>
            <a:r>
              <a:rPr lang="en-GB" sz="2400" b="1">
                <a:solidFill>
                  <a:schemeClr val="bg1"/>
                </a:solidFill>
              </a:rPr>
              <a:t>Treatment</a:t>
            </a:r>
          </a:p>
        </p:txBody>
      </p:sp>
      <p:pic>
        <p:nvPicPr>
          <p:cNvPr id="1026" name="Picture 2" descr="P:\Powerpoints\New FAW\Images used in presentation\Choking Mike 7.jpg">
            <a:extLst>
              <a:ext uri="{FF2B5EF4-FFF2-40B4-BE49-F238E27FC236}">
                <a16:creationId xmlns:a16="http://schemas.microsoft.com/office/drawing/2014/main" id="{89627D9B-0BF0-4495-ADA4-24263FC677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70" t="3076" r="10885" b="53695"/>
          <a:stretch/>
        </p:blipFill>
        <p:spPr bwMode="auto">
          <a:xfrm>
            <a:off x="7677313" y="1276414"/>
            <a:ext cx="3680626" cy="3624263"/>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a:extLst>
              <a:ext uri="{FF2B5EF4-FFF2-40B4-BE49-F238E27FC236}">
                <a16:creationId xmlns:a16="http://schemas.microsoft.com/office/drawing/2014/main" id="{AF1D6BF0-A0DC-42E9-B4B8-4DF67C95818D}"/>
              </a:ext>
            </a:extLst>
          </p:cNvPr>
          <p:cNvSpPr>
            <a:spLocks noGrp="1"/>
          </p:cNvSpPr>
          <p:nvPr>
            <p:ph type="title"/>
          </p:nvPr>
        </p:nvSpPr>
        <p:spPr>
          <a:xfrm>
            <a:off x="1036320" y="126493"/>
            <a:ext cx="8119872" cy="1143000"/>
          </a:xfrm>
        </p:spPr>
        <p:txBody>
          <a:bodyPr>
            <a:normAutofit/>
          </a:bodyPr>
          <a:lstStyle/>
          <a:p>
            <a:pPr algn="l"/>
            <a:r>
              <a:rPr lang="en-GB" sz="4000" b="1" noProof="0" dirty="0">
                <a:latin typeface="Airal"/>
              </a:rPr>
              <a:t>Abdominal thrusts</a:t>
            </a:r>
          </a:p>
        </p:txBody>
      </p:sp>
      <p:sp>
        <p:nvSpPr>
          <p:cNvPr id="202754" name="Content Placeholder 2">
            <a:extLst>
              <a:ext uri="{FF2B5EF4-FFF2-40B4-BE49-F238E27FC236}">
                <a16:creationId xmlns:a16="http://schemas.microsoft.com/office/drawing/2014/main" id="{B5E45EC4-9EFC-4842-AAA0-D06A4928156D}"/>
              </a:ext>
            </a:extLst>
          </p:cNvPr>
          <p:cNvSpPr>
            <a:spLocks noGrp="1"/>
          </p:cNvSpPr>
          <p:nvPr>
            <p:ph idx="1"/>
          </p:nvPr>
        </p:nvSpPr>
        <p:spPr bwMode="auto">
          <a:xfrm>
            <a:off x="976143" y="1906209"/>
            <a:ext cx="6452714" cy="39736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Stand behind the casualty and put both arms round the upper part of the abdomen. Lean the casualty forward </a:t>
            </a:r>
          </a:p>
          <a:p>
            <a:r>
              <a:rPr lang="en-GB" sz="2400">
                <a:latin typeface="Airal"/>
                <a:cs typeface="Arial" panose="020B0604020202020204" pitchFamily="34" charset="0"/>
              </a:rPr>
              <a:t>With one hand, clench your fist and place it between the navel and the ribcage</a:t>
            </a:r>
          </a:p>
          <a:p>
            <a:r>
              <a:rPr lang="en-GB" sz="2400">
                <a:latin typeface="Airal"/>
                <a:cs typeface="Arial" panose="020B0604020202020204" pitchFamily="34" charset="0"/>
              </a:rPr>
              <a:t>Grasp this hand with your other hand and pull sharply inwards and upwards. Repeat this process up to a maximum of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times.</a:t>
            </a:r>
          </a:p>
        </p:txBody>
      </p:sp>
      <p:sp>
        <p:nvSpPr>
          <p:cNvPr id="4" name="Rounded Rectangle 3">
            <a:extLst>
              <a:ext uri="{FF2B5EF4-FFF2-40B4-BE49-F238E27FC236}">
                <a16:creationId xmlns:a16="http://schemas.microsoft.com/office/drawing/2014/main" id="{7DD1D5E3-D274-43E5-946D-020A18B15D67}"/>
              </a:ext>
            </a:extLst>
          </p:cNvPr>
          <p:cNvSpPr>
            <a:spLocks noChangeArrowheads="1"/>
          </p:cNvSpPr>
          <p:nvPr/>
        </p:nvSpPr>
        <p:spPr bwMode="auto">
          <a:xfrm>
            <a:off x="1060704" y="1269493"/>
            <a:ext cx="8354427" cy="487751"/>
          </a:xfrm>
          <a:prstGeom prst="roundRect">
            <a:avLst>
              <a:gd name="adj" fmla="val 16667"/>
            </a:avLst>
          </a:prstGeom>
          <a:solidFill>
            <a:srgbClr val="189049"/>
          </a:solidFill>
          <a:ln>
            <a:no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pPr>
            <a:r>
              <a:rPr lang="en-GB" sz="2400" b="1">
                <a:solidFill>
                  <a:schemeClr val="bg1"/>
                </a:solidFill>
              </a:rPr>
              <a:t>Treatment</a:t>
            </a:r>
          </a:p>
        </p:txBody>
      </p:sp>
      <p:pic>
        <p:nvPicPr>
          <p:cNvPr id="2050" name="Picture 2" descr="P:\Powerpoints\New FAW\Images used in presentation\abdominalthrustmike.jpg">
            <a:extLst>
              <a:ext uri="{FF2B5EF4-FFF2-40B4-BE49-F238E27FC236}">
                <a16:creationId xmlns:a16="http://schemas.microsoft.com/office/drawing/2014/main" id="{225D0E79-7479-45C8-961C-FEB5879F591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 t="-495" r="-26832" b="39604"/>
          <a:stretch/>
        </p:blipFill>
        <p:spPr bwMode="auto">
          <a:xfrm>
            <a:off x="7928755" y="1306396"/>
            <a:ext cx="3646103" cy="3559809"/>
          </a:xfrm>
          <a:prstGeom prst="ellipse">
            <a:avLst/>
          </a:prstGeom>
          <a:noFill/>
          <a:ln w="57150">
            <a:solidFill>
              <a:srgbClr val="189049"/>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B61E662-57C1-5CA4-0AFF-0FAEE0548EA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129026" name="Title 1">
            <a:extLst>
              <a:ext uri="{FF2B5EF4-FFF2-40B4-BE49-F238E27FC236}">
                <a16:creationId xmlns:a16="http://schemas.microsoft.com/office/drawing/2014/main" id="{28E66B3E-30F8-4209-AC1A-804D9F9B572B}"/>
              </a:ext>
            </a:extLst>
          </p:cNvPr>
          <p:cNvSpPr>
            <a:spLocks noGrp="1"/>
          </p:cNvSpPr>
          <p:nvPr>
            <p:ph type="title"/>
          </p:nvPr>
        </p:nvSpPr>
        <p:spPr>
          <a:xfrm>
            <a:off x="903105" y="100751"/>
            <a:ext cx="8229600" cy="1143000"/>
          </a:xfrm>
        </p:spPr>
        <p:txBody>
          <a:bodyPr>
            <a:normAutofit/>
          </a:bodyPr>
          <a:lstStyle/>
          <a:p>
            <a:pPr algn="l"/>
            <a:r>
              <a:rPr lang="en-GB" sz="4000" b="1" noProof="0" dirty="0">
                <a:latin typeface="Airal"/>
              </a:rPr>
              <a:t>Repeat</a:t>
            </a:r>
          </a:p>
        </p:txBody>
      </p:sp>
      <p:sp>
        <p:nvSpPr>
          <p:cNvPr id="204802" name="Content Placeholder 2">
            <a:extLst>
              <a:ext uri="{FF2B5EF4-FFF2-40B4-BE49-F238E27FC236}">
                <a16:creationId xmlns:a16="http://schemas.microsoft.com/office/drawing/2014/main" id="{911CACC0-67CE-4F22-8EDE-42743DFFCADC}"/>
              </a:ext>
            </a:extLst>
          </p:cNvPr>
          <p:cNvSpPr>
            <a:spLocks noGrp="1"/>
          </p:cNvSpPr>
          <p:nvPr>
            <p:ph idx="1"/>
          </p:nvPr>
        </p:nvSpPr>
        <p:spPr bwMode="auto">
          <a:xfrm>
            <a:off x="903105" y="1243751"/>
            <a:ext cx="9724102" cy="183863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sz="2400">
                <a:latin typeface="Airal"/>
                <a:cs typeface="Arial" panose="020B0604020202020204" pitchFamily="34" charset="0"/>
              </a:rPr>
              <a:t>Assess the casualty’s condition. If the obstruction is still not relieved, call for an ambulance (</a:t>
            </a:r>
            <a:r>
              <a:rPr lang="en-GB" sz="2400" b="1">
                <a:solidFill>
                  <a:srgbClr val="FF0000"/>
                </a:solidFill>
                <a:latin typeface="Airal"/>
                <a:cs typeface="Arial" panose="020B0604020202020204" pitchFamily="34" charset="0"/>
              </a:rPr>
              <a:t>999</a:t>
            </a:r>
            <a:r>
              <a:rPr lang="en-GB" sz="2400">
                <a:latin typeface="Airal"/>
                <a:cs typeface="Arial" panose="020B0604020202020204" pitchFamily="34" charset="0"/>
              </a:rPr>
              <a:t>)</a:t>
            </a:r>
            <a:r>
              <a:rPr lang="en-GB" sz="2400">
                <a:solidFill>
                  <a:srgbClr val="FF0000"/>
                </a:solidFill>
                <a:latin typeface="Airal"/>
                <a:cs typeface="Arial" panose="020B0604020202020204" pitchFamily="34" charset="0"/>
              </a:rPr>
              <a:t> </a:t>
            </a:r>
            <a:r>
              <a:rPr lang="en-GB" sz="2400">
                <a:latin typeface="Airal"/>
                <a:cs typeface="Arial" panose="020B0604020202020204" pitchFamily="34" charset="0"/>
              </a:rPr>
              <a:t>and continue with cycles of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back blows and up to </a:t>
            </a:r>
            <a:r>
              <a:rPr lang="en-GB" sz="2400" b="1">
                <a:solidFill>
                  <a:srgbClr val="FF0000"/>
                </a:solidFill>
                <a:latin typeface="Airal"/>
                <a:cs typeface="Arial" panose="020B0604020202020204" pitchFamily="34" charset="0"/>
              </a:rPr>
              <a:t>5</a:t>
            </a:r>
            <a:r>
              <a:rPr lang="en-GB" sz="2400">
                <a:latin typeface="Airal"/>
                <a:cs typeface="Arial" panose="020B0604020202020204" pitchFamily="34" charset="0"/>
              </a:rPr>
              <a:t> abdominal thrusts until qualified medical assistance takes over</a:t>
            </a:r>
          </a:p>
          <a:p>
            <a:r>
              <a:rPr lang="en-GB" sz="2400">
                <a:latin typeface="Airal"/>
                <a:cs typeface="Arial" panose="020B0604020202020204" pitchFamily="34" charset="0"/>
              </a:rPr>
              <a:t>If the casualty becomes unresponsive, commence CPR</a:t>
            </a:r>
          </a:p>
        </p:txBody>
      </p:sp>
      <p:sp>
        <p:nvSpPr>
          <p:cNvPr id="5" name="TextBox 6">
            <a:extLst>
              <a:ext uri="{FF2B5EF4-FFF2-40B4-BE49-F238E27FC236}">
                <a16:creationId xmlns:a16="http://schemas.microsoft.com/office/drawing/2014/main" id="{5A72334D-389A-4B36-B66D-846EAC8DC7A6}"/>
              </a:ext>
            </a:extLst>
          </p:cNvPr>
          <p:cNvSpPr>
            <a:spLocks noChangeArrowheads="1"/>
          </p:cNvSpPr>
          <p:nvPr/>
        </p:nvSpPr>
        <p:spPr bwMode="auto">
          <a:xfrm>
            <a:off x="1029242" y="3588563"/>
            <a:ext cx="9724102" cy="1736646"/>
          </a:xfrm>
          <a:prstGeom prst="roundRect">
            <a:avLst>
              <a:gd name="adj" fmla="val 16667"/>
            </a:avLst>
          </a:prstGeom>
          <a:solidFill>
            <a:schemeClr val="bg1"/>
          </a:solidFill>
          <a:ln w="38100">
            <a:solidFill>
              <a:srgbClr val="189049"/>
            </a:solidFill>
            <a:round/>
            <a:headEnd/>
            <a:tailEnd/>
          </a:ln>
        </p:spPr>
        <p:txBody>
          <a:bodyPr wrap="square">
            <a:spAutoFit/>
          </a:bodyPr>
          <a:lstStyle/>
          <a:p>
            <a:pPr>
              <a:defRPr/>
            </a:pPr>
            <a:r>
              <a:rPr lang="en-GB" sz="2400" b="1">
                <a:latin typeface="Airal"/>
                <a:cs typeface="Arial" panose="020B0604020202020204" pitchFamily="34" charset="0"/>
              </a:rPr>
              <a:t>Casualties should seek medical attention if they:</a:t>
            </a:r>
          </a:p>
          <a:p>
            <a:pPr marL="285750" indent="-285750">
              <a:buFont typeface="Arial" pitchFamily="34" charset="0"/>
              <a:buChar char="•"/>
              <a:defRPr/>
            </a:pPr>
            <a:r>
              <a:rPr lang="en-GB" sz="2400" b="1">
                <a:latin typeface="Airal"/>
                <a:cs typeface="Arial" panose="020B0604020202020204" pitchFamily="34" charset="0"/>
              </a:rPr>
              <a:t>have received abdominal thrusts</a:t>
            </a:r>
          </a:p>
          <a:p>
            <a:pPr marL="285750" indent="-285750">
              <a:buFont typeface="Arial" pitchFamily="34" charset="0"/>
              <a:buChar char="•"/>
              <a:defRPr/>
            </a:pPr>
            <a:r>
              <a:rPr lang="en-GB" sz="2400" b="1">
                <a:latin typeface="Airal"/>
                <a:cs typeface="Arial" panose="020B0604020202020204" pitchFamily="34" charset="0"/>
              </a:rPr>
              <a:t>have difficulty swallowing or still feel as though they have an object stuck in their throat.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1B28A1-F608-9F87-85B7-E88795C8AAD9}"/>
            </a:ext>
          </a:extLst>
        </p:cNvPr>
        <p:cNvGrpSpPr/>
        <p:nvPr/>
      </p:nvGrpSpPr>
      <p:grpSpPr>
        <a:xfrm>
          <a:off x="0" y="0"/>
          <a:ext cx="0" cy="0"/>
          <a:chOff x="0" y="0"/>
          <a:chExt cx="0" cy="0"/>
        </a:xfrm>
      </p:grpSpPr>
      <p:sp>
        <p:nvSpPr>
          <p:cNvPr id="43" name="Rectangle 14">
            <a:extLst>
              <a:ext uri="{FF2B5EF4-FFF2-40B4-BE49-F238E27FC236}">
                <a16:creationId xmlns:a16="http://schemas.microsoft.com/office/drawing/2014/main" id="{B97EDE5B-8969-3F64-F62E-31ECACE39ADC}"/>
              </a:ext>
            </a:extLst>
          </p:cNvPr>
          <p:cNvSpPr>
            <a:spLocks noGrp="1"/>
          </p:cNvSpPr>
          <p:nvPr>
            <p:ph type="title"/>
          </p:nvPr>
        </p:nvSpPr>
        <p:spPr>
          <a:xfrm>
            <a:off x="1745700" y="285366"/>
            <a:ext cx="9898036" cy="923627"/>
          </a:xfrm>
        </p:spPr>
        <p:txBody>
          <a:bodyPr>
            <a:noAutofit/>
          </a:bodyPr>
          <a:lstStyle/>
          <a:p>
            <a:pPr algn="l" eaLnBrk="1" hangingPunct="1"/>
            <a:r>
              <a:rPr lang="en-GB" sz="4000" b="1" dirty="0">
                <a:latin typeface="Arial" panose="020B0604020202020204" pitchFamily="34" charset="0"/>
                <a:cs typeface="Arial" panose="020B0604020202020204" pitchFamily="34" charset="0"/>
              </a:rPr>
              <a:t>Dealing with a conscious casualty – practical demonstration</a:t>
            </a:r>
            <a:endParaRPr lang="en-GB" sz="4000" b="1" dirty="0">
              <a:solidFill>
                <a:schemeClr val="bg1"/>
              </a:solidFill>
              <a:latin typeface="Arial" panose="020B0604020202020204" pitchFamily="34" charset="0"/>
              <a:cs typeface="Arial" panose="020B0604020202020204" pitchFamily="34" charset="0"/>
            </a:endParaRPr>
          </a:p>
        </p:txBody>
      </p:sp>
      <p:pic>
        <p:nvPicPr>
          <p:cNvPr id="44" name="Picture 6" descr="Back slaps choking 1">
            <a:extLst>
              <a:ext uri="{FF2B5EF4-FFF2-40B4-BE49-F238E27FC236}">
                <a16:creationId xmlns:a16="http://schemas.microsoft.com/office/drawing/2014/main" id="{4D5DE13A-0585-AC08-9395-566E2C073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9594"/>
          <a:stretch>
            <a:fillRect/>
          </a:stretch>
        </p:blipFill>
        <p:spPr bwMode="auto">
          <a:xfrm>
            <a:off x="8598108" y="1238579"/>
            <a:ext cx="2507342" cy="210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7" descr="Abdom thrusts 1">
            <a:extLst>
              <a:ext uri="{FF2B5EF4-FFF2-40B4-BE49-F238E27FC236}">
                <a16:creationId xmlns:a16="http://schemas.microsoft.com/office/drawing/2014/main" id="{221D6930-E890-1418-FCC8-7B9EFF19CC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37685" y="3969762"/>
            <a:ext cx="1930874" cy="217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6" name="Group 45">
            <a:extLst>
              <a:ext uri="{FF2B5EF4-FFF2-40B4-BE49-F238E27FC236}">
                <a16:creationId xmlns:a16="http://schemas.microsoft.com/office/drawing/2014/main" id="{E169C18B-A340-E5FA-9C7C-BCF3583B9C95}"/>
              </a:ext>
            </a:extLst>
          </p:cNvPr>
          <p:cNvGrpSpPr/>
          <p:nvPr/>
        </p:nvGrpSpPr>
        <p:grpSpPr>
          <a:xfrm>
            <a:off x="2219628" y="1391056"/>
            <a:ext cx="6378476" cy="4530835"/>
            <a:chOff x="187325" y="1412875"/>
            <a:chExt cx="6986588" cy="5343525"/>
          </a:xfrm>
        </p:grpSpPr>
        <p:grpSp>
          <p:nvGrpSpPr>
            <p:cNvPr id="47" name="Group 46">
              <a:extLst>
                <a:ext uri="{FF2B5EF4-FFF2-40B4-BE49-F238E27FC236}">
                  <a16:creationId xmlns:a16="http://schemas.microsoft.com/office/drawing/2014/main" id="{79D75825-B6BE-7C61-8734-CDFD1A799299}"/>
                </a:ext>
              </a:extLst>
            </p:cNvPr>
            <p:cNvGrpSpPr>
              <a:grpSpLocks/>
            </p:cNvGrpSpPr>
            <p:nvPr/>
          </p:nvGrpSpPr>
          <p:grpSpPr bwMode="auto">
            <a:xfrm>
              <a:off x="4572003" y="4775207"/>
              <a:ext cx="1665289" cy="604839"/>
              <a:chOff x="4774151" y="4824413"/>
              <a:chExt cx="1816100" cy="658812"/>
            </a:xfrm>
          </p:grpSpPr>
          <p:sp>
            <p:nvSpPr>
              <p:cNvPr id="78" name="AutoShape 12">
                <a:extLst>
                  <a:ext uri="{FF2B5EF4-FFF2-40B4-BE49-F238E27FC236}">
                    <a16:creationId xmlns:a16="http://schemas.microsoft.com/office/drawing/2014/main" id="{4A1BAD2E-F442-A171-0047-3094DEA0E3D8}"/>
                  </a:ext>
                </a:extLst>
              </p:cNvPr>
              <p:cNvSpPr>
                <a:spLocks noChangeArrowheads="1"/>
              </p:cNvSpPr>
              <p:nvPr/>
            </p:nvSpPr>
            <p:spPr bwMode="auto">
              <a:xfrm rot="10800000">
                <a:off x="6145751" y="4824413"/>
                <a:ext cx="303212" cy="450850"/>
              </a:xfrm>
              <a:prstGeom prst="downArrow">
                <a:avLst>
                  <a:gd name="adj1" fmla="val 49528"/>
                  <a:gd name="adj2" fmla="val 63159"/>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79" name="Group 44">
                <a:extLst>
                  <a:ext uri="{FF2B5EF4-FFF2-40B4-BE49-F238E27FC236}">
                    <a16:creationId xmlns:a16="http://schemas.microsoft.com/office/drawing/2014/main" id="{74A89963-654D-3DB5-6396-D102DD331998}"/>
                  </a:ext>
                </a:extLst>
              </p:cNvPr>
              <p:cNvGrpSpPr>
                <a:grpSpLocks/>
              </p:cNvGrpSpPr>
              <p:nvPr/>
            </p:nvGrpSpPr>
            <p:grpSpPr bwMode="auto">
              <a:xfrm>
                <a:off x="4774151" y="5122863"/>
                <a:ext cx="1816100" cy="360362"/>
                <a:chOff x="4585830" y="3451223"/>
                <a:chExt cx="1993562" cy="395287"/>
              </a:xfrm>
            </p:grpSpPr>
            <p:sp>
              <p:nvSpPr>
                <p:cNvPr id="80" name="AutoShape 12">
                  <a:extLst>
                    <a:ext uri="{FF2B5EF4-FFF2-40B4-BE49-F238E27FC236}">
                      <a16:creationId xmlns:a16="http://schemas.microsoft.com/office/drawing/2014/main" id="{E5D06129-A8AF-1D90-8203-6EED7F22D5EF}"/>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81" name="Oval 25">
                  <a:extLst>
                    <a:ext uri="{FF2B5EF4-FFF2-40B4-BE49-F238E27FC236}">
                      <a16:creationId xmlns:a16="http://schemas.microsoft.com/office/drawing/2014/main" id="{7D0D98D0-1BF9-FCD0-C76C-DCE334BF83C0}"/>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000000"/>
                      </a:solidFill>
                      <a:ea typeface="MS PGothic" panose="020B0600070205080204" pitchFamily="34" charset="-128"/>
                    </a:rPr>
                    <a:t>YES</a:t>
                  </a:r>
                  <a:endParaRPr lang="en-GB" sz="1600" b="1">
                    <a:solidFill>
                      <a:srgbClr val="000000"/>
                    </a:solidFill>
                    <a:ea typeface="MS PGothic" panose="020B0600070205080204" pitchFamily="34" charset="-128"/>
                  </a:endParaRPr>
                </a:p>
              </p:txBody>
            </p:sp>
          </p:grpSp>
        </p:grpSp>
        <p:sp>
          <p:nvSpPr>
            <p:cNvPr id="48" name="AutoShape 2">
              <a:extLst>
                <a:ext uri="{FF2B5EF4-FFF2-40B4-BE49-F238E27FC236}">
                  <a16:creationId xmlns:a16="http://schemas.microsoft.com/office/drawing/2014/main" id="{E3AF60A1-C3BC-3943-C5C4-181386FB2106}"/>
                </a:ext>
              </a:extLst>
            </p:cNvPr>
            <p:cNvSpPr>
              <a:spLocks noChangeArrowheads="1"/>
            </p:cNvSpPr>
            <p:nvPr/>
          </p:nvSpPr>
          <p:spPr bwMode="auto">
            <a:xfrm>
              <a:off x="3570288" y="4292600"/>
              <a:ext cx="266700" cy="534988"/>
            </a:xfrm>
            <a:prstGeom prst="downArrow">
              <a:avLst>
                <a:gd name="adj1" fmla="val 50481"/>
                <a:gd name="adj2" fmla="val 71778"/>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0" name="AutoShape 2">
              <a:extLst>
                <a:ext uri="{FF2B5EF4-FFF2-40B4-BE49-F238E27FC236}">
                  <a16:creationId xmlns:a16="http://schemas.microsoft.com/office/drawing/2014/main" id="{CA988982-BAAA-6725-60DC-7602109B3861}"/>
                </a:ext>
              </a:extLst>
            </p:cNvPr>
            <p:cNvSpPr>
              <a:spLocks noChangeArrowheads="1"/>
            </p:cNvSpPr>
            <p:nvPr/>
          </p:nvSpPr>
          <p:spPr bwMode="auto">
            <a:xfrm rot="-5400000">
              <a:off x="2222500" y="2128838"/>
              <a:ext cx="306387" cy="1055688"/>
            </a:xfrm>
            <a:prstGeom prst="downArrow">
              <a:avLst>
                <a:gd name="adj1" fmla="val 50481"/>
                <a:gd name="adj2" fmla="val 7186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1" name="Rectangle 3">
              <a:extLst>
                <a:ext uri="{FF2B5EF4-FFF2-40B4-BE49-F238E27FC236}">
                  <a16:creationId xmlns:a16="http://schemas.microsoft.com/office/drawing/2014/main" id="{CAC78EBD-30B6-BD00-A641-4298C77E1D0B}"/>
                </a:ext>
              </a:extLst>
            </p:cNvPr>
            <p:cNvSpPr>
              <a:spLocks noChangeArrowheads="1"/>
            </p:cNvSpPr>
            <p:nvPr/>
          </p:nvSpPr>
          <p:spPr bwMode="auto">
            <a:xfrm>
              <a:off x="1847850" y="2592388"/>
              <a:ext cx="169863" cy="3400425"/>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2" name="Rectangle 4">
              <a:extLst>
                <a:ext uri="{FF2B5EF4-FFF2-40B4-BE49-F238E27FC236}">
                  <a16:creationId xmlns:a16="http://schemas.microsoft.com/office/drawing/2014/main" id="{F95B6553-3E1E-4DE0-A6D8-D3B9C3135A87}"/>
                </a:ext>
              </a:extLst>
            </p:cNvPr>
            <p:cNvSpPr>
              <a:spLocks noChangeArrowheads="1"/>
            </p:cNvSpPr>
            <p:nvPr/>
          </p:nvSpPr>
          <p:spPr bwMode="auto">
            <a:xfrm>
              <a:off x="1847850" y="5845175"/>
              <a:ext cx="1111250" cy="147638"/>
            </a:xfrm>
            <a:prstGeom prst="rect">
              <a:avLst/>
            </a:prstGeom>
            <a:solidFill>
              <a:srgbClr val="FF0000"/>
            </a:solidFill>
            <a:ln w="9525">
              <a:solidFill>
                <a:srgbClr val="FF0000"/>
              </a:solidFill>
              <a:miter lim="800000"/>
              <a:headEnd/>
              <a:tailEnd/>
            </a:ln>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55" name="AutoShape 21">
              <a:extLst>
                <a:ext uri="{FF2B5EF4-FFF2-40B4-BE49-F238E27FC236}">
                  <a16:creationId xmlns:a16="http://schemas.microsoft.com/office/drawing/2014/main" id="{CEBC43F3-17FD-63D2-2A99-59CCD7EE3010}"/>
                </a:ext>
              </a:extLst>
            </p:cNvPr>
            <p:cNvSpPr>
              <a:spLocks noChangeArrowheads="1"/>
            </p:cNvSpPr>
            <p:nvPr/>
          </p:nvSpPr>
          <p:spPr bwMode="auto">
            <a:xfrm>
              <a:off x="2930525" y="3914775"/>
              <a:ext cx="1749425" cy="606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Give up to </a:t>
              </a:r>
              <a:r>
                <a:rPr lang="en-GB" sz="1100" b="1">
                  <a:solidFill>
                    <a:srgbClr val="FF0000"/>
                  </a:solidFill>
                  <a:latin typeface="Calibri" panose="020F0502020204030204" pitchFamily="34" charset="0"/>
                  <a:ea typeface="MS PGothic" panose="020B0600070205080204" pitchFamily="34" charset="-128"/>
                </a:rPr>
                <a:t>5</a:t>
              </a:r>
              <a:r>
                <a:rPr lang="en-GB" sz="1100" b="1">
                  <a:solidFill>
                    <a:srgbClr val="FFFFFF"/>
                  </a:solidFill>
                  <a:latin typeface="Calibri" panose="020F0502020204030204" pitchFamily="34" charset="0"/>
                  <a:ea typeface="MS PGothic" panose="020B0600070205080204" pitchFamily="34" charset="-128"/>
                </a:rPr>
                <a:t> </a:t>
              </a:r>
              <a:br>
                <a:rPr lang="en-GB" sz="1100" b="1">
                  <a:solidFill>
                    <a:srgbClr val="FFFFFF"/>
                  </a:solidFill>
                  <a:latin typeface="Calibri" panose="020F0502020204030204" pitchFamily="34" charset="0"/>
                  <a:ea typeface="MS PGothic" panose="020B0600070205080204" pitchFamily="34" charset="-128"/>
                </a:rPr>
              </a:br>
              <a:r>
                <a:rPr lang="en-GB" sz="1100" b="1">
                  <a:solidFill>
                    <a:srgbClr val="FFFFFF"/>
                  </a:solidFill>
                  <a:latin typeface="Calibri" panose="020F0502020204030204" pitchFamily="34" charset="0"/>
                  <a:ea typeface="MS PGothic" panose="020B0600070205080204" pitchFamily="34" charset="-128"/>
                </a:rPr>
                <a:t>ABDOMINAL THRUSTS</a:t>
              </a:r>
            </a:p>
          </p:txBody>
        </p:sp>
        <p:grpSp>
          <p:nvGrpSpPr>
            <p:cNvPr id="56" name="Group 55">
              <a:extLst>
                <a:ext uri="{FF2B5EF4-FFF2-40B4-BE49-F238E27FC236}">
                  <a16:creationId xmlns:a16="http://schemas.microsoft.com/office/drawing/2014/main" id="{57EC5965-49DA-DFE9-3CFB-3813F601D750}"/>
                </a:ext>
              </a:extLst>
            </p:cNvPr>
            <p:cNvGrpSpPr>
              <a:grpSpLocks/>
            </p:cNvGrpSpPr>
            <p:nvPr/>
          </p:nvGrpSpPr>
          <p:grpSpPr bwMode="auto">
            <a:xfrm>
              <a:off x="3521075" y="3373438"/>
              <a:ext cx="379413" cy="614362"/>
              <a:chOff x="3523621" y="3499661"/>
              <a:chExt cx="414338" cy="668434"/>
            </a:xfrm>
          </p:grpSpPr>
          <p:sp>
            <p:nvSpPr>
              <p:cNvPr id="76" name="AutoShape 2">
                <a:extLst>
                  <a:ext uri="{FF2B5EF4-FFF2-40B4-BE49-F238E27FC236}">
                    <a16:creationId xmlns:a16="http://schemas.microsoft.com/office/drawing/2014/main" id="{21530A0F-C228-EF0A-44B8-1313824E3B14}"/>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7" name="Oval 27">
                <a:extLst>
                  <a:ext uri="{FF2B5EF4-FFF2-40B4-BE49-F238E27FC236}">
                    <a16:creationId xmlns:a16="http://schemas.microsoft.com/office/drawing/2014/main" id="{824772DA-DC18-9858-6BF3-82C15F2F93AA}"/>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FFFFFF"/>
                    </a:solidFill>
                    <a:ea typeface="MS PGothic" panose="020B0600070205080204" pitchFamily="34" charset="-128"/>
                  </a:rPr>
                  <a:t>NO</a:t>
                </a:r>
                <a:endParaRPr lang="en-GB" sz="1600" b="1">
                  <a:solidFill>
                    <a:srgbClr val="FFFFFF"/>
                  </a:solidFill>
                  <a:ea typeface="MS PGothic" panose="020B0600070205080204" pitchFamily="34" charset="-128"/>
                </a:endParaRPr>
              </a:p>
            </p:txBody>
          </p:sp>
        </p:grpSp>
        <p:sp>
          <p:nvSpPr>
            <p:cNvPr id="57" name="Oval 22">
              <a:extLst>
                <a:ext uri="{FF2B5EF4-FFF2-40B4-BE49-F238E27FC236}">
                  <a16:creationId xmlns:a16="http://schemas.microsoft.com/office/drawing/2014/main" id="{FC0ABCFE-F65E-69D1-86AF-745D34A07E54}"/>
                </a:ext>
              </a:extLst>
            </p:cNvPr>
            <p:cNvSpPr>
              <a:spLocks noChangeArrowheads="1"/>
            </p:cNvSpPr>
            <p:nvPr/>
          </p:nvSpPr>
          <p:spPr bwMode="auto">
            <a:xfrm>
              <a:off x="2930525" y="5788025"/>
              <a:ext cx="3127375" cy="968375"/>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Call an ambulance (</a:t>
              </a:r>
              <a:r>
                <a:rPr lang="en-GB" sz="1100" b="1">
                  <a:solidFill>
                    <a:srgbClr val="FF0000"/>
                  </a:solidFill>
                  <a:latin typeface="Calibri" panose="020F0502020204030204" pitchFamily="34" charset="0"/>
                  <a:ea typeface="MS PGothic" panose="020B0600070205080204" pitchFamily="34" charset="-128"/>
                </a:rPr>
                <a:t>999</a:t>
              </a:r>
              <a:r>
                <a:rPr lang="en-GB" sz="1100" b="1">
                  <a:solidFill>
                    <a:srgbClr val="FFFFFF"/>
                  </a:solidFill>
                  <a:latin typeface="Calibri" panose="020F0502020204030204" pitchFamily="34" charset="0"/>
                  <a:ea typeface="MS PGothic" panose="020B0600070205080204" pitchFamily="34" charset="-128"/>
                </a:rPr>
                <a:t>). Continue with back blows and abdominal thrusts until qualified medical assistance takes over.</a:t>
              </a:r>
            </a:p>
          </p:txBody>
        </p:sp>
        <p:grpSp>
          <p:nvGrpSpPr>
            <p:cNvPr id="58" name="Group 57">
              <a:extLst>
                <a:ext uri="{FF2B5EF4-FFF2-40B4-BE49-F238E27FC236}">
                  <a16:creationId xmlns:a16="http://schemas.microsoft.com/office/drawing/2014/main" id="{A1BC57F1-95C6-29B2-916D-B735544DEB56}"/>
                </a:ext>
              </a:extLst>
            </p:cNvPr>
            <p:cNvGrpSpPr>
              <a:grpSpLocks/>
            </p:cNvGrpSpPr>
            <p:nvPr/>
          </p:nvGrpSpPr>
          <p:grpSpPr bwMode="auto">
            <a:xfrm>
              <a:off x="3505191" y="5232400"/>
              <a:ext cx="380999" cy="612775"/>
              <a:chOff x="3523621" y="3499661"/>
              <a:chExt cx="414338" cy="668434"/>
            </a:xfrm>
          </p:grpSpPr>
          <p:sp>
            <p:nvSpPr>
              <p:cNvPr id="74" name="AutoShape 2">
                <a:extLst>
                  <a:ext uri="{FF2B5EF4-FFF2-40B4-BE49-F238E27FC236}">
                    <a16:creationId xmlns:a16="http://schemas.microsoft.com/office/drawing/2014/main" id="{DBB9BE5F-02EA-ADB5-4EE9-1B4A8CDB7F6E}"/>
                  </a:ext>
                </a:extLst>
              </p:cNvPr>
              <p:cNvSpPr>
                <a:spLocks noChangeArrowheads="1"/>
              </p:cNvSpPr>
              <p:nvPr/>
            </p:nvSpPr>
            <p:spPr bwMode="auto">
              <a:xfrm>
                <a:off x="3587750" y="3499661"/>
                <a:ext cx="292894" cy="668434"/>
              </a:xfrm>
              <a:prstGeom prst="downArrow">
                <a:avLst>
                  <a:gd name="adj1" fmla="val 50481"/>
                  <a:gd name="adj2" fmla="val 7205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5" name="Oval 27">
                <a:extLst>
                  <a:ext uri="{FF2B5EF4-FFF2-40B4-BE49-F238E27FC236}">
                    <a16:creationId xmlns:a16="http://schemas.microsoft.com/office/drawing/2014/main" id="{7BD6CA39-7B42-C35D-615C-520B0B9EB225}"/>
                  </a:ext>
                </a:extLst>
              </p:cNvPr>
              <p:cNvSpPr>
                <a:spLocks noChangeArrowheads="1"/>
              </p:cNvSpPr>
              <p:nvPr/>
            </p:nvSpPr>
            <p:spPr bwMode="auto">
              <a:xfrm>
                <a:off x="3523621" y="3573916"/>
                <a:ext cx="414338" cy="328613"/>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FFFFFF"/>
                    </a:solidFill>
                    <a:ea typeface="MS PGothic" panose="020B0600070205080204" pitchFamily="34" charset="-128"/>
                  </a:rPr>
                  <a:t>NO</a:t>
                </a:r>
                <a:endParaRPr lang="en-GB" sz="1600" b="1">
                  <a:solidFill>
                    <a:srgbClr val="FFFFFF"/>
                  </a:solidFill>
                  <a:ea typeface="MS PGothic" panose="020B0600070205080204" pitchFamily="34" charset="-128"/>
                </a:endParaRPr>
              </a:p>
            </p:txBody>
          </p:sp>
        </p:grpSp>
        <p:sp>
          <p:nvSpPr>
            <p:cNvPr id="59" name="Oval 22">
              <a:extLst>
                <a:ext uri="{FF2B5EF4-FFF2-40B4-BE49-F238E27FC236}">
                  <a16:creationId xmlns:a16="http://schemas.microsoft.com/office/drawing/2014/main" id="{B024A7D3-47DD-197B-1DFD-FC5570E923BE}"/>
                </a:ext>
              </a:extLst>
            </p:cNvPr>
            <p:cNvSpPr>
              <a:spLocks noChangeArrowheads="1"/>
            </p:cNvSpPr>
            <p:nvPr/>
          </p:nvSpPr>
          <p:spPr bwMode="auto">
            <a:xfrm>
              <a:off x="2930525" y="4643438"/>
              <a:ext cx="1749425" cy="633412"/>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 Assess. Is this SUCCESSFUL?</a:t>
              </a:r>
            </a:p>
          </p:txBody>
        </p:sp>
        <p:sp>
          <p:nvSpPr>
            <p:cNvPr id="60" name="AutoShape 24">
              <a:extLst>
                <a:ext uri="{FF2B5EF4-FFF2-40B4-BE49-F238E27FC236}">
                  <a16:creationId xmlns:a16="http://schemas.microsoft.com/office/drawing/2014/main" id="{30DEE03B-5995-38D4-6BB3-442932D69FC4}"/>
                </a:ext>
              </a:extLst>
            </p:cNvPr>
            <p:cNvSpPr>
              <a:spLocks noChangeArrowheads="1"/>
            </p:cNvSpPr>
            <p:nvPr/>
          </p:nvSpPr>
          <p:spPr bwMode="auto">
            <a:xfrm>
              <a:off x="187325" y="3461542"/>
              <a:ext cx="1511300" cy="1662114"/>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latin typeface="Calibri" panose="020F0502020204030204" pitchFamily="34" charset="0"/>
                  <a:ea typeface="MS PGothic" panose="020B0600070205080204" pitchFamily="34" charset="-128"/>
                </a:rPr>
                <a:t>If the casualty is or becomes unconscious, call an ambulance (</a:t>
              </a:r>
              <a:r>
                <a:rPr lang="en-GB" sz="1100" b="1">
                  <a:solidFill>
                    <a:srgbClr val="FF0000"/>
                  </a:solidFill>
                  <a:latin typeface="Calibri" panose="020F0502020204030204" pitchFamily="34" charset="0"/>
                  <a:ea typeface="MS PGothic" panose="020B0600070205080204" pitchFamily="34" charset="-128"/>
                </a:rPr>
                <a:t>999</a:t>
              </a:r>
              <a:r>
                <a:rPr lang="en-GB" sz="1100" b="1">
                  <a:solidFill>
                    <a:srgbClr val="000000"/>
                  </a:solidFill>
                  <a:latin typeface="Calibri" panose="020F0502020204030204" pitchFamily="34" charset="0"/>
                  <a:ea typeface="MS PGothic" panose="020B0600070205080204" pitchFamily="34" charset="-128"/>
                </a:rPr>
                <a:t>) and commence CPR </a:t>
              </a:r>
            </a:p>
          </p:txBody>
        </p:sp>
        <p:sp>
          <p:nvSpPr>
            <p:cNvPr id="61" name="AutoShape 2">
              <a:extLst>
                <a:ext uri="{FF2B5EF4-FFF2-40B4-BE49-F238E27FC236}">
                  <a16:creationId xmlns:a16="http://schemas.microsoft.com/office/drawing/2014/main" id="{3554E5B5-457F-D236-0B8D-293C80D83E8D}"/>
                </a:ext>
              </a:extLst>
            </p:cNvPr>
            <p:cNvSpPr>
              <a:spLocks noChangeArrowheads="1"/>
            </p:cNvSpPr>
            <p:nvPr/>
          </p:nvSpPr>
          <p:spPr bwMode="auto">
            <a:xfrm>
              <a:off x="3592513" y="2690813"/>
              <a:ext cx="266700" cy="536575"/>
            </a:xfrm>
            <a:prstGeom prst="downArrow">
              <a:avLst>
                <a:gd name="adj1" fmla="val 50481"/>
                <a:gd name="adj2" fmla="val 71991"/>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62" name="Group 61">
              <a:extLst>
                <a:ext uri="{FF2B5EF4-FFF2-40B4-BE49-F238E27FC236}">
                  <a16:creationId xmlns:a16="http://schemas.microsoft.com/office/drawing/2014/main" id="{09334988-AB79-A609-4582-3546DC68CA77}"/>
                </a:ext>
              </a:extLst>
            </p:cNvPr>
            <p:cNvGrpSpPr>
              <a:grpSpLocks/>
            </p:cNvGrpSpPr>
            <p:nvPr/>
          </p:nvGrpSpPr>
          <p:grpSpPr bwMode="auto">
            <a:xfrm>
              <a:off x="4565648" y="2990850"/>
              <a:ext cx="1666874" cy="611188"/>
              <a:chOff x="4710113" y="2535238"/>
              <a:chExt cx="1816100" cy="665162"/>
            </a:xfrm>
          </p:grpSpPr>
          <p:sp>
            <p:nvSpPr>
              <p:cNvPr id="70" name="AutoShape 12">
                <a:extLst>
                  <a:ext uri="{FF2B5EF4-FFF2-40B4-BE49-F238E27FC236}">
                    <a16:creationId xmlns:a16="http://schemas.microsoft.com/office/drawing/2014/main" id="{6CCA3DDE-91D3-79E4-C790-1B986DA99290}"/>
                  </a:ext>
                </a:extLst>
              </p:cNvPr>
              <p:cNvSpPr>
                <a:spLocks noChangeArrowheads="1"/>
              </p:cNvSpPr>
              <p:nvPr/>
            </p:nvSpPr>
            <p:spPr bwMode="auto">
              <a:xfrm rot="10800000" flipV="1">
                <a:off x="6099175" y="2749550"/>
                <a:ext cx="304800" cy="450850"/>
              </a:xfrm>
              <a:prstGeom prst="downArrow">
                <a:avLst>
                  <a:gd name="adj1" fmla="val 49528"/>
                  <a:gd name="adj2" fmla="val 62830"/>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grpSp>
            <p:nvGrpSpPr>
              <p:cNvPr id="71" name="Group 49">
                <a:extLst>
                  <a:ext uri="{FF2B5EF4-FFF2-40B4-BE49-F238E27FC236}">
                    <a16:creationId xmlns:a16="http://schemas.microsoft.com/office/drawing/2014/main" id="{7D6B230A-F88B-060C-0B30-43EF21A4413E}"/>
                  </a:ext>
                </a:extLst>
              </p:cNvPr>
              <p:cNvGrpSpPr>
                <a:grpSpLocks/>
              </p:cNvGrpSpPr>
              <p:nvPr/>
            </p:nvGrpSpPr>
            <p:grpSpPr bwMode="auto">
              <a:xfrm>
                <a:off x="4710113" y="2535238"/>
                <a:ext cx="1816100" cy="358775"/>
                <a:chOff x="4585830" y="3451223"/>
                <a:chExt cx="1993562" cy="395287"/>
              </a:xfrm>
            </p:grpSpPr>
            <p:sp>
              <p:nvSpPr>
                <p:cNvPr id="72" name="AutoShape 12">
                  <a:extLst>
                    <a:ext uri="{FF2B5EF4-FFF2-40B4-BE49-F238E27FC236}">
                      <a16:creationId xmlns:a16="http://schemas.microsoft.com/office/drawing/2014/main" id="{4CEB23A8-B647-EDB0-1EF6-2126D04CA5CD}"/>
                    </a:ext>
                  </a:extLst>
                </p:cNvPr>
                <p:cNvSpPr>
                  <a:spLocks noChangeArrowheads="1"/>
                </p:cNvSpPr>
                <p:nvPr/>
              </p:nvSpPr>
              <p:spPr bwMode="auto">
                <a:xfrm rot="-5400000">
                  <a:off x="5338533" y="2698521"/>
                  <a:ext cx="333375" cy="1838782"/>
                </a:xfrm>
                <a:prstGeom prst="downArrow">
                  <a:avLst>
                    <a:gd name="adj1" fmla="val 49528"/>
                    <a:gd name="adj2" fmla="val 63175"/>
                  </a:avLst>
                </a:prstGeom>
                <a:solidFill>
                  <a:srgbClr val="BAD80A"/>
                </a:solidFill>
                <a:ln w="9525">
                  <a:solidFill>
                    <a:srgbClr val="BAD80A"/>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73" name="Oval 25">
                  <a:extLst>
                    <a:ext uri="{FF2B5EF4-FFF2-40B4-BE49-F238E27FC236}">
                      <a16:creationId xmlns:a16="http://schemas.microsoft.com/office/drawing/2014/main" id="{2E526114-B139-F20C-6500-74A34882941B}"/>
                    </a:ext>
                  </a:extLst>
                </p:cNvPr>
                <p:cNvSpPr>
                  <a:spLocks noChangeArrowheads="1"/>
                </p:cNvSpPr>
                <p:nvPr/>
              </p:nvSpPr>
              <p:spPr bwMode="auto">
                <a:xfrm>
                  <a:off x="5936455" y="3451223"/>
                  <a:ext cx="642937" cy="395287"/>
                </a:xfrm>
                <a:prstGeom prst="ellipse">
                  <a:avLst/>
                </a:prstGeom>
                <a:solidFill>
                  <a:srgbClr val="BAD80A"/>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200" b="1">
                      <a:solidFill>
                        <a:srgbClr val="000000"/>
                      </a:solidFill>
                      <a:ea typeface="MS PGothic" panose="020B0600070205080204" pitchFamily="34" charset="-128"/>
                    </a:rPr>
                    <a:t>YES</a:t>
                  </a:r>
                  <a:endParaRPr lang="en-GB" sz="1600" b="1">
                    <a:solidFill>
                      <a:srgbClr val="000000"/>
                    </a:solidFill>
                    <a:ea typeface="MS PGothic" panose="020B0600070205080204" pitchFamily="34" charset="-128"/>
                  </a:endParaRPr>
                </a:p>
              </p:txBody>
            </p:sp>
          </p:grpSp>
        </p:grpSp>
        <p:sp>
          <p:nvSpPr>
            <p:cNvPr id="63" name="AutoShape 23">
              <a:extLst>
                <a:ext uri="{FF2B5EF4-FFF2-40B4-BE49-F238E27FC236}">
                  <a16:creationId xmlns:a16="http://schemas.microsoft.com/office/drawing/2014/main" id="{E47B3271-368C-1BE0-9C40-DF888EC84845}"/>
                </a:ext>
              </a:extLst>
            </p:cNvPr>
            <p:cNvSpPr>
              <a:spLocks noChangeArrowheads="1"/>
            </p:cNvSpPr>
            <p:nvPr/>
          </p:nvSpPr>
          <p:spPr bwMode="auto">
            <a:xfrm>
              <a:off x="4940300" y="3654425"/>
              <a:ext cx="2233613" cy="1085850"/>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ea typeface="MS PGothic" panose="020B0600070205080204" pitchFamily="34" charset="-128"/>
                </a:rPr>
                <a:t> Reassure and seek medical assistance if in any doubt</a:t>
              </a:r>
            </a:p>
          </p:txBody>
        </p:sp>
        <p:sp>
          <p:nvSpPr>
            <p:cNvPr id="64" name="Oval 20">
              <a:extLst>
                <a:ext uri="{FF2B5EF4-FFF2-40B4-BE49-F238E27FC236}">
                  <a16:creationId xmlns:a16="http://schemas.microsoft.com/office/drawing/2014/main" id="{699C0473-5AFF-193D-B692-B94E4F44537E}"/>
                </a:ext>
              </a:extLst>
            </p:cNvPr>
            <p:cNvSpPr>
              <a:spLocks noChangeArrowheads="1"/>
            </p:cNvSpPr>
            <p:nvPr/>
          </p:nvSpPr>
          <p:spPr bwMode="auto">
            <a:xfrm>
              <a:off x="2930525" y="3025775"/>
              <a:ext cx="1749425" cy="433388"/>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latin typeface="Calibri" panose="020F0502020204030204" pitchFamily="34" charset="0"/>
                  <a:ea typeface="MS PGothic" panose="020B0600070205080204" pitchFamily="34" charset="-128"/>
                </a:rPr>
                <a:t>Is this SUCCESSFUL</a:t>
              </a:r>
              <a:r>
                <a:rPr lang="en-GB" sz="1100" b="1">
                  <a:solidFill>
                    <a:srgbClr val="FFFFFF"/>
                  </a:solidFill>
                  <a:ea typeface="MS PGothic" panose="020B0600070205080204" pitchFamily="34" charset="-128"/>
                </a:rPr>
                <a:t>?</a:t>
              </a:r>
            </a:p>
          </p:txBody>
        </p:sp>
        <p:sp>
          <p:nvSpPr>
            <p:cNvPr id="65" name="AutoShape 16">
              <a:extLst>
                <a:ext uri="{FF2B5EF4-FFF2-40B4-BE49-F238E27FC236}">
                  <a16:creationId xmlns:a16="http://schemas.microsoft.com/office/drawing/2014/main" id="{9CF2BB9F-C82F-1F99-7835-A79B78DF54A0}"/>
                </a:ext>
              </a:extLst>
            </p:cNvPr>
            <p:cNvSpPr>
              <a:spLocks noChangeArrowheads="1"/>
            </p:cNvSpPr>
            <p:nvPr/>
          </p:nvSpPr>
          <p:spPr bwMode="auto">
            <a:xfrm>
              <a:off x="4940300" y="1412875"/>
              <a:ext cx="2233613" cy="820738"/>
            </a:xfrm>
            <a:prstGeom prst="roundRect">
              <a:avLst>
                <a:gd name="adj" fmla="val 16667"/>
              </a:avLst>
            </a:prstGeom>
            <a:solidFill>
              <a:srgbClr val="88E092"/>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000000"/>
                  </a:solidFill>
                  <a:ea typeface="MS PGothic" panose="020B0600070205080204" pitchFamily="34" charset="-128"/>
                </a:rPr>
                <a:t> If coughing is effective, continuously monitor </a:t>
              </a:r>
            </a:p>
          </p:txBody>
        </p:sp>
        <p:sp>
          <p:nvSpPr>
            <p:cNvPr id="66" name="AutoShape 2">
              <a:extLst>
                <a:ext uri="{FF2B5EF4-FFF2-40B4-BE49-F238E27FC236}">
                  <a16:creationId xmlns:a16="http://schemas.microsoft.com/office/drawing/2014/main" id="{4A3466E8-3D51-744A-4429-0862F58E668C}"/>
                </a:ext>
              </a:extLst>
            </p:cNvPr>
            <p:cNvSpPr>
              <a:spLocks noChangeArrowheads="1"/>
            </p:cNvSpPr>
            <p:nvPr/>
          </p:nvSpPr>
          <p:spPr bwMode="auto">
            <a:xfrm rot="-5400000">
              <a:off x="4347369" y="1293019"/>
              <a:ext cx="280987" cy="962025"/>
            </a:xfrm>
            <a:prstGeom prst="downArrow">
              <a:avLst>
                <a:gd name="adj1" fmla="val 50481"/>
                <a:gd name="adj2" fmla="val 71407"/>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67" name="AutoShape 19">
              <a:extLst>
                <a:ext uri="{FF2B5EF4-FFF2-40B4-BE49-F238E27FC236}">
                  <a16:creationId xmlns:a16="http://schemas.microsoft.com/office/drawing/2014/main" id="{B43C33E5-F669-8AC9-06BF-B634DA87E8C5}"/>
                </a:ext>
              </a:extLst>
            </p:cNvPr>
            <p:cNvSpPr>
              <a:spLocks noChangeArrowheads="1"/>
            </p:cNvSpPr>
            <p:nvPr/>
          </p:nvSpPr>
          <p:spPr bwMode="auto">
            <a:xfrm>
              <a:off x="2930525" y="2398713"/>
              <a:ext cx="1749425" cy="4794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Give up to </a:t>
              </a:r>
              <a:r>
                <a:rPr lang="en-GB" sz="1100" b="1">
                  <a:solidFill>
                    <a:srgbClr val="FF0000"/>
                  </a:solidFill>
                  <a:ea typeface="MS PGothic" panose="020B0600070205080204" pitchFamily="34" charset="-128"/>
                </a:rPr>
                <a:t>5</a:t>
              </a:r>
              <a:r>
                <a:rPr lang="en-GB" sz="1100" b="1">
                  <a:solidFill>
                    <a:srgbClr val="FFFFFF"/>
                  </a:solidFill>
                  <a:ea typeface="MS PGothic" panose="020B0600070205080204" pitchFamily="34" charset="-128"/>
                </a:rPr>
                <a:t> </a:t>
              </a:r>
            </a:p>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BACK BLOWS</a:t>
              </a:r>
            </a:p>
          </p:txBody>
        </p:sp>
        <p:sp>
          <p:nvSpPr>
            <p:cNvPr id="68" name="AutoShape 2">
              <a:extLst>
                <a:ext uri="{FF2B5EF4-FFF2-40B4-BE49-F238E27FC236}">
                  <a16:creationId xmlns:a16="http://schemas.microsoft.com/office/drawing/2014/main" id="{C087A639-C609-E38A-3C34-F69298AFC366}"/>
                </a:ext>
              </a:extLst>
            </p:cNvPr>
            <p:cNvSpPr>
              <a:spLocks noChangeArrowheads="1"/>
            </p:cNvSpPr>
            <p:nvPr/>
          </p:nvSpPr>
          <p:spPr bwMode="auto">
            <a:xfrm>
              <a:off x="3584575" y="1481138"/>
              <a:ext cx="277813" cy="962025"/>
            </a:xfrm>
            <a:prstGeom prst="downArrow">
              <a:avLst>
                <a:gd name="adj1" fmla="val 50481"/>
                <a:gd name="adj2" fmla="val 72223"/>
              </a:avLst>
            </a:prstGeom>
            <a:solidFill>
              <a:srgbClr val="FF0000"/>
            </a:solidFill>
            <a:ln w="9525">
              <a:solidFill>
                <a:srgbClr val="FF0000"/>
              </a:solidFill>
              <a:miter lim="800000"/>
              <a:headEnd/>
              <a:tailEnd/>
            </a:ln>
          </p:spPr>
          <p:txBody>
            <a:bodyPr vert="eaVert" wrap="none"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rgbClr val="189049"/>
                </a:buClr>
                <a:buFont typeface="Arial" panose="020B0604020202020204" pitchFamily="34" charset="0"/>
                <a:buChar char="●"/>
              </a:pPr>
              <a:endParaRPr lang="en-GB" b="1">
                <a:solidFill>
                  <a:srgbClr val="000000"/>
                </a:solidFill>
                <a:ea typeface="MS PGothic" panose="020B0600070205080204" pitchFamily="34" charset="-128"/>
              </a:endParaRPr>
            </a:p>
          </p:txBody>
        </p:sp>
        <p:sp>
          <p:nvSpPr>
            <p:cNvPr id="69" name="Oval 18">
              <a:extLst>
                <a:ext uri="{FF2B5EF4-FFF2-40B4-BE49-F238E27FC236}">
                  <a16:creationId xmlns:a16="http://schemas.microsoft.com/office/drawing/2014/main" id="{FCCF76B3-451E-B6C8-490C-71AE4A437A0F}"/>
                </a:ext>
              </a:extLst>
            </p:cNvPr>
            <p:cNvSpPr>
              <a:spLocks noChangeArrowheads="1"/>
            </p:cNvSpPr>
            <p:nvPr/>
          </p:nvSpPr>
          <p:spPr bwMode="auto">
            <a:xfrm>
              <a:off x="2930525" y="1430338"/>
              <a:ext cx="1749425" cy="782637"/>
            </a:xfrm>
            <a:prstGeom prst="roundRect">
              <a:avLst>
                <a:gd name="adj" fmla="val 16667"/>
              </a:avLst>
            </a:prstGeom>
            <a:solidFill>
              <a:srgbClr val="18904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buFont typeface="Arial" panose="020B0604020202020204" pitchFamily="34" charset="0"/>
                <a:buNone/>
              </a:pPr>
              <a:r>
                <a:rPr lang="en-GB" sz="1100" b="1">
                  <a:solidFill>
                    <a:srgbClr val="FFFFFF"/>
                  </a:solidFill>
                  <a:ea typeface="MS PGothic" panose="020B0600070205080204" pitchFamily="34" charset="-128"/>
                </a:rPr>
                <a:t> Encourage the casualty to cough.              If ineffective, shout                  for help</a:t>
              </a:r>
            </a:p>
          </p:txBody>
        </p:sp>
      </p:grpSp>
      <p:pic>
        <p:nvPicPr>
          <p:cNvPr id="2" name="Picture 1">
            <a:extLst>
              <a:ext uri="{FF2B5EF4-FFF2-40B4-BE49-F238E27FC236}">
                <a16:creationId xmlns:a16="http://schemas.microsoft.com/office/drawing/2014/main" id="{1E9997BB-F83F-1EA0-AFB2-35E08CBD8A55}"/>
              </a:ext>
            </a:extLst>
          </p:cNvPr>
          <p:cNvPicPr>
            <a:picLocks/>
          </p:cNvPicPr>
          <p:nvPr/>
        </p:nvPicPr>
        <p:blipFill rotWithShape="1">
          <a:blip r:embed="rId5" cstate="print">
            <a:extLst>
              <a:ext uri="{28A0092B-C50C-407E-A947-70E740481C1C}">
                <a14:useLocalDpi xmlns:a14="http://schemas.microsoft.com/office/drawing/2010/main" val="0"/>
              </a:ext>
            </a:extLst>
          </a:blip>
          <a:srcRect l="-8812" t="-35807" r="-8812" b="-35807"/>
          <a:stretch/>
        </p:blipFill>
        <p:spPr>
          <a:xfrm>
            <a:off x="838201" y="417779"/>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51643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7C8C43-6AFA-19E7-563A-4938F0231C81}"/>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1043203" y="427049"/>
            <a:ext cx="792000" cy="658800"/>
          </a:xfrm>
          <a:prstGeom prst="ellipse">
            <a:avLst/>
          </a:prstGeom>
          <a:solidFill>
            <a:srgbClr val="008A21"/>
          </a:solidFill>
          <a:ln w="31750">
            <a:solidFill>
              <a:schemeClr val="bg1"/>
            </a:solidFill>
          </a:ln>
        </p:spPr>
      </p:pic>
      <p:sp>
        <p:nvSpPr>
          <p:cNvPr id="70660" name="Rectangle 5">
            <a:extLst>
              <a:ext uri="{FF2B5EF4-FFF2-40B4-BE49-F238E27FC236}">
                <a16:creationId xmlns:a16="http://schemas.microsoft.com/office/drawing/2014/main" id="{FA392B72-FF01-479F-A00E-E63919493F3C}"/>
              </a:ext>
            </a:extLst>
          </p:cNvPr>
          <p:cNvSpPr>
            <a:spLocks noGrp="1" noChangeArrowheads="1"/>
          </p:cNvSpPr>
          <p:nvPr>
            <p:ph type="title"/>
          </p:nvPr>
        </p:nvSpPr>
        <p:spPr>
          <a:xfrm>
            <a:off x="1976427" y="331787"/>
            <a:ext cx="11087862" cy="754062"/>
          </a:xfrm>
        </p:spPr>
        <p:txBody>
          <a:bodyPr rtlCol="0">
            <a:noAutofit/>
          </a:bodyPr>
          <a:lstStyle/>
          <a:p>
            <a:pPr algn="l" eaLnBrk="1" hangingPunct="1">
              <a:defRPr/>
            </a:pPr>
            <a:r>
              <a:rPr lang="en-GB" sz="4000" b="1" dirty="0">
                <a:latin typeface="Arial" panose="020B0604020202020204" pitchFamily="34" charset="0"/>
                <a:cs typeface="Arial" panose="020B0604020202020204" pitchFamily="34" charset="0"/>
              </a:rPr>
              <a:t>Dealing with an unconscious </a:t>
            </a:r>
            <a:br>
              <a:rPr lang="en-GB" sz="4000"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casualty – practical demonstration</a:t>
            </a:r>
          </a:p>
        </p:txBody>
      </p:sp>
      <p:grpSp>
        <p:nvGrpSpPr>
          <p:cNvPr id="2" name="Group 1">
            <a:extLst>
              <a:ext uri="{FF2B5EF4-FFF2-40B4-BE49-F238E27FC236}">
                <a16:creationId xmlns:a16="http://schemas.microsoft.com/office/drawing/2014/main" id="{2AFD8B38-05FB-121E-79DD-E9AA09E9262E}"/>
              </a:ext>
            </a:extLst>
          </p:cNvPr>
          <p:cNvGrpSpPr/>
          <p:nvPr/>
        </p:nvGrpSpPr>
        <p:grpSpPr>
          <a:xfrm>
            <a:off x="1976427" y="1721111"/>
            <a:ext cx="8239145" cy="3934264"/>
            <a:chOff x="2361585" y="1747837"/>
            <a:chExt cx="7340600" cy="3505201"/>
          </a:xfrm>
        </p:grpSpPr>
        <p:sp>
          <p:nvSpPr>
            <p:cNvPr id="160771" name="AutoShape 3">
              <a:extLst>
                <a:ext uri="{FF2B5EF4-FFF2-40B4-BE49-F238E27FC236}">
                  <a16:creationId xmlns:a16="http://schemas.microsoft.com/office/drawing/2014/main" id="{F621001B-80CC-48BC-83E9-0341CC79F2B2}"/>
                </a:ext>
              </a:extLst>
            </p:cNvPr>
            <p:cNvSpPr>
              <a:spLocks noChangeArrowheads="1"/>
            </p:cNvSpPr>
            <p:nvPr/>
          </p:nvSpPr>
          <p:spPr bwMode="auto">
            <a:xfrm>
              <a:off x="7784486" y="2857500"/>
              <a:ext cx="333375" cy="688975"/>
            </a:xfrm>
            <a:prstGeom prst="downArrow">
              <a:avLst>
                <a:gd name="adj1" fmla="val 49528"/>
                <a:gd name="adj2" fmla="val 34952"/>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sp>
          <p:nvSpPr>
            <p:cNvPr id="160772" name="Rectangle 4">
              <a:extLst>
                <a:ext uri="{FF2B5EF4-FFF2-40B4-BE49-F238E27FC236}">
                  <a16:creationId xmlns:a16="http://schemas.microsoft.com/office/drawing/2014/main" id="{88F4CF27-FEDC-48BE-B1AC-C99A7726C16A}"/>
                </a:ext>
              </a:extLst>
            </p:cNvPr>
            <p:cNvSpPr>
              <a:spLocks noChangeArrowheads="1"/>
            </p:cNvSpPr>
            <p:nvPr/>
          </p:nvSpPr>
          <p:spPr bwMode="auto">
            <a:xfrm>
              <a:off x="4707910" y="4533899"/>
              <a:ext cx="1074738" cy="1841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sp>
          <p:nvSpPr>
            <p:cNvPr id="160774" name="AutoShape 6">
              <a:extLst>
                <a:ext uri="{FF2B5EF4-FFF2-40B4-BE49-F238E27FC236}">
                  <a16:creationId xmlns:a16="http://schemas.microsoft.com/office/drawing/2014/main" id="{9730C544-97C1-4C36-9F8C-C7918AA04993}"/>
                </a:ext>
              </a:extLst>
            </p:cNvPr>
            <p:cNvSpPr>
              <a:spLocks noChangeArrowheads="1"/>
            </p:cNvSpPr>
            <p:nvPr/>
          </p:nvSpPr>
          <p:spPr bwMode="auto">
            <a:xfrm rot="-5400000">
              <a:off x="5712005" y="2182019"/>
              <a:ext cx="333375" cy="506413"/>
            </a:xfrm>
            <a:prstGeom prst="downArrow">
              <a:avLst>
                <a:gd name="adj1" fmla="val 50481"/>
                <a:gd name="adj2" fmla="val 53814"/>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sp>
          <p:nvSpPr>
            <p:cNvPr id="160775" name="AutoShape 7">
              <a:extLst>
                <a:ext uri="{FF2B5EF4-FFF2-40B4-BE49-F238E27FC236}">
                  <a16:creationId xmlns:a16="http://schemas.microsoft.com/office/drawing/2014/main" id="{B97D65E0-CAAD-49CB-A869-A8D12DA03CED}"/>
                </a:ext>
              </a:extLst>
            </p:cNvPr>
            <p:cNvSpPr>
              <a:spLocks noChangeArrowheads="1"/>
            </p:cNvSpPr>
            <p:nvPr/>
          </p:nvSpPr>
          <p:spPr bwMode="auto">
            <a:xfrm>
              <a:off x="2361585" y="1747837"/>
              <a:ext cx="3005138" cy="666750"/>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buClr>
                  <a:srgbClr val="189049"/>
                </a:buClr>
                <a:buFont typeface="Arial" panose="020B0604020202020204" pitchFamily="34" charset="0"/>
                <a:buNone/>
              </a:pPr>
              <a:r>
                <a:rPr lang="en-GB" sz="1600" b="1">
                  <a:solidFill>
                    <a:schemeClr val="bg1"/>
                  </a:solidFill>
                </a:rPr>
                <a:t>Support the casualty to the ground</a:t>
              </a:r>
            </a:p>
          </p:txBody>
        </p:sp>
        <p:sp>
          <p:nvSpPr>
            <p:cNvPr id="160776" name="AutoShape 8">
              <a:extLst>
                <a:ext uri="{FF2B5EF4-FFF2-40B4-BE49-F238E27FC236}">
                  <a16:creationId xmlns:a16="http://schemas.microsoft.com/office/drawing/2014/main" id="{1A08D773-13B2-4549-9B87-4A429DCE2108}"/>
                </a:ext>
              </a:extLst>
            </p:cNvPr>
            <p:cNvSpPr>
              <a:spLocks noChangeArrowheads="1"/>
            </p:cNvSpPr>
            <p:nvPr/>
          </p:nvSpPr>
          <p:spPr bwMode="auto">
            <a:xfrm>
              <a:off x="6173173" y="1747837"/>
              <a:ext cx="3529012" cy="1452562"/>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buClr>
                  <a:srgbClr val="189049"/>
                </a:buClr>
                <a:buFont typeface="Arial" panose="020B0604020202020204" pitchFamily="34" charset="0"/>
                <a:buNone/>
              </a:pPr>
              <a:r>
                <a:rPr lang="en-GB" sz="1600" b="1">
                  <a:solidFill>
                    <a:schemeClr val="bg1"/>
                  </a:solidFill>
                </a:rPr>
                <a:t>Give </a:t>
              </a:r>
              <a:r>
                <a:rPr lang="en-GB" sz="1600" b="1">
                  <a:solidFill>
                    <a:srgbClr val="FF0000"/>
                  </a:solidFill>
                </a:rPr>
                <a:t>2</a:t>
              </a:r>
              <a:r>
                <a:rPr lang="en-GB" sz="1600" b="1">
                  <a:solidFill>
                    <a:schemeClr val="bg1"/>
                  </a:solidFill>
                </a:rPr>
                <a:t> effective breaths.</a:t>
              </a:r>
              <a:br>
                <a:rPr lang="en-GB" sz="1600" b="1">
                  <a:solidFill>
                    <a:schemeClr val="bg1"/>
                  </a:solidFill>
                </a:rPr>
              </a:br>
              <a:r>
                <a:rPr lang="en-GB" sz="1600" b="1">
                  <a:solidFill>
                    <a:schemeClr val="bg1"/>
                  </a:solidFill>
                </a:rPr>
                <a:t>If they are not effective check the airway and remove any obstruction before your next attempt.</a:t>
              </a:r>
              <a:br>
                <a:rPr lang="en-GB" sz="1600" b="1">
                  <a:solidFill>
                    <a:schemeClr val="bg1"/>
                  </a:solidFill>
                </a:rPr>
              </a:br>
              <a:r>
                <a:rPr lang="en-GB" sz="1600" b="1">
                  <a:solidFill>
                    <a:schemeClr val="bg1"/>
                  </a:solidFill>
                </a:rPr>
                <a:t>Do NOT interrupt CPR</a:t>
              </a:r>
            </a:p>
          </p:txBody>
        </p:sp>
        <p:sp>
          <p:nvSpPr>
            <p:cNvPr id="160777" name="AutoShape 9">
              <a:extLst>
                <a:ext uri="{FF2B5EF4-FFF2-40B4-BE49-F238E27FC236}">
                  <a16:creationId xmlns:a16="http://schemas.microsoft.com/office/drawing/2014/main" id="{40A92F6A-664C-48F0-82BC-63AD9EBE62A4}"/>
                </a:ext>
              </a:extLst>
            </p:cNvPr>
            <p:cNvSpPr>
              <a:spLocks noChangeArrowheads="1"/>
            </p:cNvSpPr>
            <p:nvPr/>
          </p:nvSpPr>
          <p:spPr bwMode="auto">
            <a:xfrm>
              <a:off x="2361585" y="2755900"/>
              <a:ext cx="3005138" cy="912813"/>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buClr>
                  <a:srgbClr val="189049"/>
                </a:buClr>
                <a:buFont typeface="Arial" panose="020B0604020202020204" pitchFamily="34" charset="0"/>
                <a:buNone/>
              </a:pPr>
              <a:r>
                <a:rPr lang="en-GB" sz="1600" b="1">
                  <a:solidFill>
                    <a:schemeClr val="bg1"/>
                  </a:solidFill>
                </a:rPr>
                <a:t>Dial </a:t>
              </a:r>
              <a:r>
                <a:rPr lang="en-GB" sz="1600" b="1">
                  <a:solidFill>
                    <a:srgbClr val="FF0000"/>
                  </a:solidFill>
                </a:rPr>
                <a:t>999</a:t>
              </a:r>
              <a:r>
                <a:rPr lang="en-GB" sz="1600" b="1">
                  <a:solidFill>
                    <a:schemeClr val="bg1"/>
                  </a:solidFill>
                </a:rPr>
                <a:t> and check on the availability </a:t>
              </a:r>
              <a:br>
                <a:rPr lang="en-GB" sz="1600" b="1">
                  <a:solidFill>
                    <a:schemeClr val="bg1"/>
                  </a:solidFill>
                </a:rPr>
              </a:br>
              <a:r>
                <a:rPr lang="en-GB" sz="1600" b="1">
                  <a:solidFill>
                    <a:schemeClr val="bg1"/>
                  </a:solidFill>
                </a:rPr>
                <a:t>of an AED</a:t>
              </a:r>
            </a:p>
          </p:txBody>
        </p:sp>
        <p:sp>
          <p:nvSpPr>
            <p:cNvPr id="160778" name="AutoShape 10">
              <a:extLst>
                <a:ext uri="{FF2B5EF4-FFF2-40B4-BE49-F238E27FC236}">
                  <a16:creationId xmlns:a16="http://schemas.microsoft.com/office/drawing/2014/main" id="{7DEAB9D8-A479-4A4B-8485-78635093F25E}"/>
                </a:ext>
              </a:extLst>
            </p:cNvPr>
            <p:cNvSpPr>
              <a:spLocks noChangeArrowheads="1"/>
            </p:cNvSpPr>
            <p:nvPr/>
          </p:nvSpPr>
          <p:spPr bwMode="auto">
            <a:xfrm>
              <a:off x="2361585" y="3986213"/>
              <a:ext cx="3005138" cy="12668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buClr>
                  <a:srgbClr val="189049"/>
                </a:buClr>
                <a:buFont typeface="Arial" panose="020B0604020202020204" pitchFamily="34" charset="0"/>
                <a:buNone/>
              </a:pPr>
              <a:r>
                <a:rPr lang="en-GB" sz="1600" b="1">
                  <a:solidFill>
                    <a:schemeClr val="bg1"/>
                  </a:solidFill>
                </a:rPr>
                <a:t>Start CPR immediately with </a:t>
              </a:r>
              <a:r>
                <a:rPr lang="en-GB" sz="1600" b="1">
                  <a:solidFill>
                    <a:srgbClr val="FF0000"/>
                  </a:solidFill>
                </a:rPr>
                <a:t>30</a:t>
              </a:r>
              <a:r>
                <a:rPr lang="en-GB" sz="1600" b="1">
                  <a:solidFill>
                    <a:schemeClr val="bg1"/>
                  </a:solidFill>
                </a:rPr>
                <a:t> chest compressions</a:t>
              </a:r>
            </a:p>
          </p:txBody>
        </p:sp>
        <p:sp>
          <p:nvSpPr>
            <p:cNvPr id="160779" name="AutoShape 11">
              <a:extLst>
                <a:ext uri="{FF2B5EF4-FFF2-40B4-BE49-F238E27FC236}">
                  <a16:creationId xmlns:a16="http://schemas.microsoft.com/office/drawing/2014/main" id="{85AE93EC-59BA-46A7-9F23-F4E975056E56}"/>
                </a:ext>
              </a:extLst>
            </p:cNvPr>
            <p:cNvSpPr>
              <a:spLocks noChangeArrowheads="1"/>
            </p:cNvSpPr>
            <p:nvPr/>
          </p:nvSpPr>
          <p:spPr bwMode="auto">
            <a:xfrm>
              <a:off x="6173173" y="3554413"/>
              <a:ext cx="3529012" cy="1698625"/>
            </a:xfrm>
            <a:prstGeom prst="roundRect">
              <a:avLst>
                <a:gd name="adj" fmla="val 16667"/>
              </a:avLst>
            </a:prstGeom>
            <a:solidFill>
              <a:srgbClr val="189049"/>
            </a:solidFill>
            <a:ln>
              <a:noFill/>
            </a:ln>
            <a:extLst>
              <a:ext uri="{91240B29-F687-4F45-9708-019B960494DF}">
                <a14:hiddenLine xmlns:a14="http://schemas.microsoft.com/office/drawing/2010/main" w="12700">
                  <a:solidFill>
                    <a:srgbClr val="000000"/>
                  </a:solidFill>
                  <a:round/>
                  <a:headEnd/>
                  <a:tailEnd/>
                </a14:hiddenLine>
              </a:ext>
            </a:extLst>
          </p:spPr>
          <p:txBody>
            <a:bodyPr lIns="90000" tIns="46800" rIns="90000" bIns="46800"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20000"/>
                </a:spcBef>
                <a:buClr>
                  <a:srgbClr val="189049"/>
                </a:buClr>
                <a:buFont typeface="Arial" panose="020B0604020202020204" pitchFamily="34" charset="0"/>
                <a:buNone/>
              </a:pPr>
              <a:r>
                <a:rPr lang="en-GB" sz="1600" b="1">
                  <a:solidFill>
                    <a:schemeClr val="bg1"/>
                  </a:solidFill>
                </a:rPr>
                <a:t>Continue CPR   </a:t>
              </a:r>
              <a:br>
                <a:rPr lang="en-GB" sz="1600" b="1">
                  <a:solidFill>
                    <a:schemeClr val="bg1"/>
                  </a:solidFill>
                </a:rPr>
              </a:br>
              <a:r>
                <a:rPr lang="en-GB" sz="1600" b="1">
                  <a:solidFill>
                    <a:srgbClr val="FF0000"/>
                  </a:solidFill>
                </a:rPr>
                <a:t>30</a:t>
              </a:r>
              <a:r>
                <a:rPr lang="en-GB" sz="1600" b="1">
                  <a:solidFill>
                    <a:schemeClr val="bg1"/>
                  </a:solidFill>
                </a:rPr>
                <a:t> COMPRESSIONS – </a:t>
              </a:r>
              <a:r>
                <a:rPr lang="en-GB" sz="1600" b="1">
                  <a:solidFill>
                    <a:srgbClr val="FF0000"/>
                  </a:solidFill>
                </a:rPr>
                <a:t>2</a:t>
              </a:r>
              <a:r>
                <a:rPr lang="en-GB" sz="1600" b="1">
                  <a:solidFill>
                    <a:schemeClr val="bg1"/>
                  </a:solidFill>
                </a:rPr>
                <a:t> BREATHS</a:t>
              </a:r>
            </a:p>
            <a:p>
              <a:pPr algn="ctr" eaLnBrk="1" hangingPunct="1">
                <a:spcBef>
                  <a:spcPct val="20000"/>
                </a:spcBef>
                <a:buClr>
                  <a:srgbClr val="189049"/>
                </a:buClr>
                <a:buFont typeface="Arial" panose="020B0604020202020204" pitchFamily="34" charset="0"/>
                <a:buChar char="●"/>
              </a:pPr>
              <a:r>
                <a:rPr lang="en-GB" sz="1600" b="1">
                  <a:solidFill>
                    <a:schemeClr val="bg1"/>
                  </a:solidFill>
                </a:rPr>
                <a:t>Continue until a health professional tells you to stop, you become exhausted or the casualty is definitely waking up and moving. </a:t>
              </a:r>
            </a:p>
          </p:txBody>
        </p:sp>
        <p:sp>
          <p:nvSpPr>
            <p:cNvPr id="160780" name="AutoShape 12">
              <a:extLst>
                <a:ext uri="{FF2B5EF4-FFF2-40B4-BE49-F238E27FC236}">
                  <a16:creationId xmlns:a16="http://schemas.microsoft.com/office/drawing/2014/main" id="{1657356D-2E51-4C95-98E8-A5368EE8FE74}"/>
                </a:ext>
              </a:extLst>
            </p:cNvPr>
            <p:cNvSpPr>
              <a:spLocks noChangeArrowheads="1"/>
            </p:cNvSpPr>
            <p:nvPr/>
          </p:nvSpPr>
          <p:spPr bwMode="auto">
            <a:xfrm>
              <a:off x="3522049" y="2414587"/>
              <a:ext cx="333375" cy="341312"/>
            </a:xfrm>
            <a:prstGeom prst="downArrow">
              <a:avLst>
                <a:gd name="adj1" fmla="val 49528"/>
                <a:gd name="adj2" fmla="val 38080"/>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sp>
          <p:nvSpPr>
            <p:cNvPr id="160781" name="AutoShape 13">
              <a:extLst>
                <a:ext uri="{FF2B5EF4-FFF2-40B4-BE49-F238E27FC236}">
                  <a16:creationId xmlns:a16="http://schemas.microsoft.com/office/drawing/2014/main" id="{53E0FE18-DE4B-4947-8770-7B5B687C37B2}"/>
                </a:ext>
              </a:extLst>
            </p:cNvPr>
            <p:cNvSpPr>
              <a:spLocks noChangeArrowheads="1"/>
            </p:cNvSpPr>
            <p:nvPr/>
          </p:nvSpPr>
          <p:spPr bwMode="auto">
            <a:xfrm>
              <a:off x="3522049" y="3671888"/>
              <a:ext cx="333375" cy="314325"/>
            </a:xfrm>
            <a:prstGeom prst="downArrow">
              <a:avLst>
                <a:gd name="adj1" fmla="val 49528"/>
                <a:gd name="adj2" fmla="val 34148"/>
              </a:avLst>
            </a:prstGeom>
            <a:solidFill>
              <a:srgbClr val="FF0000"/>
            </a:solidFill>
            <a:ln w="9525">
              <a:solidFill>
                <a:srgbClr val="FF0000"/>
              </a:solidFill>
              <a:miter lim="800000"/>
              <a:headEnd/>
              <a:tailEnd/>
            </a:ln>
          </p:spPr>
          <p:txBody>
            <a:bodyPr vert="eaVert"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sp>
          <p:nvSpPr>
            <p:cNvPr id="160782" name="Rectangle 14">
              <a:extLst>
                <a:ext uri="{FF2B5EF4-FFF2-40B4-BE49-F238E27FC236}">
                  <a16:creationId xmlns:a16="http://schemas.microsoft.com/office/drawing/2014/main" id="{761AC7BF-780A-41AA-AC01-A638B5AE8149}"/>
                </a:ext>
              </a:extLst>
            </p:cNvPr>
            <p:cNvSpPr>
              <a:spLocks noChangeArrowheads="1"/>
            </p:cNvSpPr>
            <p:nvPr/>
          </p:nvSpPr>
          <p:spPr bwMode="auto">
            <a:xfrm>
              <a:off x="5612786" y="2352675"/>
              <a:ext cx="161925" cy="2335213"/>
            </a:xfrm>
            <a:prstGeom prst="rect">
              <a:avLst/>
            </a:prstGeom>
            <a:solidFill>
              <a:srgbClr val="FF0000"/>
            </a:solidFill>
            <a:ln w="9525">
              <a:solidFill>
                <a:srgbClr val="FF0000"/>
              </a:solidFill>
              <a:miter lim="800000"/>
              <a:headEnd/>
              <a:tailEnd/>
            </a:ln>
          </p:spPr>
          <p:txBody>
            <a:bodyPr wrap="none"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189049"/>
                </a:buClr>
                <a:buFont typeface="Arial" panose="020B0604020202020204" pitchFamily="34" charset="0"/>
                <a:buChar char="●"/>
              </a:pPr>
              <a:endParaRPr lang="en-GB" sz="2400" b="1"/>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Rectangle: Rounded Corners 177">
            <a:extLst>
              <a:ext uri="{FF2B5EF4-FFF2-40B4-BE49-F238E27FC236}">
                <a16:creationId xmlns:a16="http://schemas.microsoft.com/office/drawing/2014/main" id="{45EE77BF-E7CE-966A-4EC1-60039874272A}"/>
              </a:ext>
            </a:extLst>
          </p:cNvPr>
          <p:cNvSpPr/>
          <p:nvPr/>
        </p:nvSpPr>
        <p:spPr>
          <a:xfrm>
            <a:off x="2799549" y="2144189"/>
            <a:ext cx="2581599" cy="528188"/>
          </a:xfrm>
          <a:prstGeom prst="roundRect">
            <a:avLst>
              <a:gd name="adj" fmla="val 12754"/>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3" name="Rectangle: Rounded Corners 172">
            <a:extLst>
              <a:ext uri="{FF2B5EF4-FFF2-40B4-BE49-F238E27FC236}">
                <a16:creationId xmlns:a16="http://schemas.microsoft.com/office/drawing/2014/main" id="{2013D85D-D08A-F39C-4377-40600E13E76B}"/>
              </a:ext>
            </a:extLst>
          </p:cNvPr>
          <p:cNvSpPr/>
          <p:nvPr/>
        </p:nvSpPr>
        <p:spPr>
          <a:xfrm>
            <a:off x="8144082" y="1268709"/>
            <a:ext cx="2239651" cy="631653"/>
          </a:xfrm>
          <a:prstGeom prst="roundRect">
            <a:avLst>
              <a:gd name="adj" fmla="val 10262"/>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4" name="Rectangle: Rounded Corners 73">
            <a:extLst>
              <a:ext uri="{FF2B5EF4-FFF2-40B4-BE49-F238E27FC236}">
                <a16:creationId xmlns:a16="http://schemas.microsoft.com/office/drawing/2014/main" id="{7F148963-3738-5AEF-3B0E-3664D610EAAF}"/>
              </a:ext>
            </a:extLst>
          </p:cNvPr>
          <p:cNvSpPr/>
          <p:nvPr/>
        </p:nvSpPr>
        <p:spPr>
          <a:xfrm>
            <a:off x="7119002" y="3580975"/>
            <a:ext cx="3264731" cy="1864669"/>
          </a:xfrm>
          <a:prstGeom prst="roundRect">
            <a:avLst>
              <a:gd name="adj" fmla="val 5227"/>
            </a:avLst>
          </a:prstGeom>
          <a:solidFill>
            <a:srgbClr val="CDE7C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71" name="Group 70">
            <a:extLst>
              <a:ext uri="{FF2B5EF4-FFF2-40B4-BE49-F238E27FC236}">
                <a16:creationId xmlns:a16="http://schemas.microsoft.com/office/drawing/2014/main" id="{6B2C417E-21A8-C2E4-730C-BBFAC2569F9A}"/>
              </a:ext>
            </a:extLst>
          </p:cNvPr>
          <p:cNvGrpSpPr/>
          <p:nvPr/>
        </p:nvGrpSpPr>
        <p:grpSpPr>
          <a:xfrm>
            <a:off x="2030658" y="1170773"/>
            <a:ext cx="7565767" cy="4966564"/>
            <a:chOff x="739998" y="1216622"/>
            <a:chExt cx="4417218" cy="2899694"/>
          </a:xfrm>
        </p:grpSpPr>
        <p:grpSp>
          <p:nvGrpSpPr>
            <p:cNvPr id="2" name="object 10">
              <a:extLst>
                <a:ext uri="{FF2B5EF4-FFF2-40B4-BE49-F238E27FC236}">
                  <a16:creationId xmlns:a16="http://schemas.microsoft.com/office/drawing/2014/main" id="{A68B80FF-C1B8-C431-F824-CB71BEF513F5}"/>
                </a:ext>
              </a:extLst>
            </p:cNvPr>
            <p:cNvGrpSpPr/>
            <p:nvPr/>
          </p:nvGrpSpPr>
          <p:grpSpPr>
            <a:xfrm>
              <a:off x="3409495" y="1216622"/>
              <a:ext cx="1399902" cy="1406365"/>
              <a:chOff x="3409495" y="1216622"/>
              <a:chExt cx="1399902" cy="1406365"/>
            </a:xfrm>
          </p:grpSpPr>
          <p:pic>
            <p:nvPicPr>
              <p:cNvPr id="6" name="object 12">
                <a:extLst>
                  <a:ext uri="{FF2B5EF4-FFF2-40B4-BE49-F238E27FC236}">
                    <a16:creationId xmlns:a16="http://schemas.microsoft.com/office/drawing/2014/main" id="{383B28AB-A8D3-1B7D-59ED-341E2B45DA57}"/>
                  </a:ext>
                </a:extLst>
              </p:cNvPr>
              <p:cNvPicPr/>
              <p:nvPr/>
            </p:nvPicPr>
            <p:blipFill>
              <a:blip r:embed="rId3" cstate="print"/>
              <a:srcRect b="22128"/>
              <a:stretch>
                <a:fillRect/>
              </a:stretch>
            </p:blipFill>
            <p:spPr>
              <a:xfrm>
                <a:off x="4275131" y="1920646"/>
                <a:ext cx="534266" cy="702341"/>
              </a:xfrm>
              <a:prstGeom prst="rect">
                <a:avLst/>
              </a:prstGeom>
            </p:spPr>
          </p:pic>
          <p:pic>
            <p:nvPicPr>
              <p:cNvPr id="7" name="object 13">
                <a:extLst>
                  <a:ext uri="{FF2B5EF4-FFF2-40B4-BE49-F238E27FC236}">
                    <a16:creationId xmlns:a16="http://schemas.microsoft.com/office/drawing/2014/main" id="{EC8858AE-0E6A-55D8-D8F7-ADC369857EA7}"/>
                  </a:ext>
                </a:extLst>
              </p:cNvPr>
              <p:cNvPicPr/>
              <p:nvPr/>
            </p:nvPicPr>
            <p:blipFill>
              <a:blip r:embed="rId4" cstate="print"/>
              <a:stretch>
                <a:fillRect/>
              </a:stretch>
            </p:blipFill>
            <p:spPr>
              <a:xfrm>
                <a:off x="3504135" y="1216622"/>
                <a:ext cx="695669" cy="875372"/>
              </a:xfrm>
              <a:prstGeom prst="rect">
                <a:avLst/>
              </a:prstGeom>
            </p:spPr>
          </p:pic>
          <p:sp>
            <p:nvSpPr>
              <p:cNvPr id="8" name="object 14">
                <a:extLst>
                  <a:ext uri="{FF2B5EF4-FFF2-40B4-BE49-F238E27FC236}">
                    <a16:creationId xmlns:a16="http://schemas.microsoft.com/office/drawing/2014/main" id="{142A7927-D1D3-1E45-0F79-B1D868696419}"/>
                  </a:ext>
                </a:extLst>
              </p:cNvPr>
              <p:cNvSpPr/>
              <p:nvPr/>
            </p:nvSpPr>
            <p:spPr>
              <a:xfrm>
                <a:off x="3409495" y="147630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grpSp>
        <p:sp>
          <p:nvSpPr>
            <p:cNvPr id="9" name="object 16">
              <a:extLst>
                <a:ext uri="{FF2B5EF4-FFF2-40B4-BE49-F238E27FC236}">
                  <a16:creationId xmlns:a16="http://schemas.microsoft.com/office/drawing/2014/main" id="{7D2793E2-C995-7F05-A0D5-D5DAB7836532}"/>
                </a:ext>
              </a:extLst>
            </p:cNvPr>
            <p:cNvSpPr txBox="1"/>
            <p:nvPr/>
          </p:nvSpPr>
          <p:spPr>
            <a:xfrm>
              <a:off x="3469656" y="1530047"/>
              <a:ext cx="184785" cy="166251"/>
            </a:xfrm>
            <a:prstGeom prst="rect">
              <a:avLst/>
            </a:prstGeom>
          </p:spPr>
          <p:txBody>
            <a:bodyPr vert="horz" wrap="square" lIns="0" tIns="15240" rIns="0" bIns="0" rtlCol="0">
              <a:spAutoFit/>
            </a:bodyPr>
            <a:lstStyle/>
            <a:p>
              <a:pPr marL="12700">
                <a:lnSpc>
                  <a:spcPct val="100000"/>
                </a:lnSpc>
                <a:spcBef>
                  <a:spcPts val="120"/>
                </a:spcBef>
              </a:pPr>
              <a:r>
                <a:rPr b="1" spc="-25">
                  <a:solidFill>
                    <a:srgbClr val="FFFFFF"/>
                  </a:solidFill>
                  <a:latin typeface="Arial" panose="020B0604020202020204" pitchFamily="34" charset="0"/>
                  <a:cs typeface="Arial" panose="020B0604020202020204" pitchFamily="34" charset="0"/>
                </a:rPr>
                <a:t>x5</a:t>
              </a:r>
              <a:endParaRPr>
                <a:latin typeface="Arial" panose="020B0604020202020204" pitchFamily="34" charset="0"/>
                <a:cs typeface="Arial" panose="020B0604020202020204" pitchFamily="34" charset="0"/>
              </a:endParaRPr>
            </a:p>
          </p:txBody>
        </p:sp>
        <p:grpSp>
          <p:nvGrpSpPr>
            <p:cNvPr id="10" name="object 17">
              <a:extLst>
                <a:ext uri="{FF2B5EF4-FFF2-40B4-BE49-F238E27FC236}">
                  <a16:creationId xmlns:a16="http://schemas.microsoft.com/office/drawing/2014/main" id="{F96A9B8E-5D3A-B1AB-B558-15A277E98DF4}"/>
                </a:ext>
              </a:extLst>
            </p:cNvPr>
            <p:cNvGrpSpPr/>
            <p:nvPr/>
          </p:nvGrpSpPr>
          <p:grpSpPr>
            <a:xfrm>
              <a:off x="1190993" y="1287305"/>
              <a:ext cx="2289000" cy="2745040"/>
              <a:chOff x="1190993" y="1287305"/>
              <a:chExt cx="2289000" cy="2745040"/>
            </a:xfrm>
          </p:grpSpPr>
          <p:sp>
            <p:nvSpPr>
              <p:cNvPr id="11" name="object 18">
                <a:extLst>
                  <a:ext uri="{FF2B5EF4-FFF2-40B4-BE49-F238E27FC236}">
                    <a16:creationId xmlns:a16="http://schemas.microsoft.com/office/drawing/2014/main" id="{193633CD-608C-8A5B-1400-D55D3B52DC21}"/>
                  </a:ext>
                </a:extLst>
              </p:cNvPr>
              <p:cNvSpPr/>
              <p:nvPr/>
            </p:nvSpPr>
            <p:spPr>
              <a:xfrm>
                <a:off x="1420503" y="1287305"/>
                <a:ext cx="1875155" cy="288290"/>
              </a:xfrm>
              <a:custGeom>
                <a:avLst/>
                <a:gdLst/>
                <a:ahLst/>
                <a:cxnLst/>
                <a:rect l="l" t="t" r="r" b="b"/>
                <a:pathLst>
                  <a:path w="1875154" h="288290">
                    <a:moveTo>
                      <a:pt x="1810537"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810537" y="287997"/>
                    </a:lnTo>
                    <a:lnTo>
                      <a:pt x="1835510" y="282957"/>
                    </a:lnTo>
                    <a:lnTo>
                      <a:pt x="1855904" y="269211"/>
                    </a:lnTo>
                    <a:lnTo>
                      <a:pt x="1869655" y="248821"/>
                    </a:lnTo>
                    <a:lnTo>
                      <a:pt x="1874697" y="223850"/>
                    </a:lnTo>
                    <a:lnTo>
                      <a:pt x="1874697" y="64147"/>
                    </a:lnTo>
                    <a:lnTo>
                      <a:pt x="1869655" y="39181"/>
                    </a:lnTo>
                    <a:lnTo>
                      <a:pt x="1855904" y="18791"/>
                    </a:lnTo>
                    <a:lnTo>
                      <a:pt x="1835510" y="5042"/>
                    </a:lnTo>
                    <a:lnTo>
                      <a:pt x="1810537" y="0"/>
                    </a:lnTo>
                    <a:close/>
                  </a:path>
                </a:pathLst>
              </a:custGeom>
              <a:solidFill>
                <a:srgbClr val="FCCBB5"/>
              </a:solidFill>
            </p:spPr>
            <p:txBody>
              <a:bodyPr wrap="square" lIns="0" tIns="0" rIns="0" bIns="0" rtlCol="0"/>
              <a:lstStyle/>
              <a:p>
                <a:endParaRPr/>
              </a:p>
            </p:txBody>
          </p:sp>
          <p:sp>
            <p:nvSpPr>
              <p:cNvPr id="13" name="object 20">
                <a:extLst>
                  <a:ext uri="{FF2B5EF4-FFF2-40B4-BE49-F238E27FC236}">
                    <a16:creationId xmlns:a16="http://schemas.microsoft.com/office/drawing/2014/main" id="{ECC26E36-68AF-00DE-8FB2-346593B9B34D}"/>
                  </a:ext>
                </a:extLst>
              </p:cNvPr>
              <p:cNvSpPr/>
              <p:nvPr/>
            </p:nvSpPr>
            <p:spPr>
              <a:xfrm>
                <a:off x="1190993" y="2293378"/>
                <a:ext cx="1456690" cy="1271905"/>
              </a:xfrm>
              <a:custGeom>
                <a:avLst/>
                <a:gdLst/>
                <a:ahLst/>
                <a:cxnLst/>
                <a:rect l="l" t="t" r="r" b="b"/>
                <a:pathLst>
                  <a:path w="1456689" h="1271904">
                    <a:moveTo>
                      <a:pt x="1178991" y="64147"/>
                    </a:moveTo>
                    <a:lnTo>
                      <a:pt x="1173962" y="39179"/>
                    </a:lnTo>
                    <a:lnTo>
                      <a:pt x="1160208" y="18796"/>
                    </a:lnTo>
                    <a:lnTo>
                      <a:pt x="1139825" y="5041"/>
                    </a:lnTo>
                    <a:lnTo>
                      <a:pt x="1114844" y="0"/>
                    </a:lnTo>
                    <a:lnTo>
                      <a:pt x="64147" y="0"/>
                    </a:lnTo>
                    <a:lnTo>
                      <a:pt x="39179" y="5041"/>
                    </a:lnTo>
                    <a:lnTo>
                      <a:pt x="18796" y="18796"/>
                    </a:lnTo>
                    <a:lnTo>
                      <a:pt x="5041" y="39179"/>
                    </a:lnTo>
                    <a:lnTo>
                      <a:pt x="0" y="64147"/>
                    </a:lnTo>
                    <a:lnTo>
                      <a:pt x="0" y="94246"/>
                    </a:lnTo>
                    <a:lnTo>
                      <a:pt x="5041" y="119214"/>
                    </a:lnTo>
                    <a:lnTo>
                      <a:pt x="18796" y="139611"/>
                    </a:lnTo>
                    <a:lnTo>
                      <a:pt x="39179" y="153352"/>
                    </a:lnTo>
                    <a:lnTo>
                      <a:pt x="64147" y="158394"/>
                    </a:lnTo>
                    <a:lnTo>
                      <a:pt x="1114844" y="158394"/>
                    </a:lnTo>
                    <a:lnTo>
                      <a:pt x="1139825" y="153352"/>
                    </a:lnTo>
                    <a:lnTo>
                      <a:pt x="1160208" y="139611"/>
                    </a:lnTo>
                    <a:lnTo>
                      <a:pt x="1173962" y="119214"/>
                    </a:lnTo>
                    <a:lnTo>
                      <a:pt x="1178991" y="94246"/>
                    </a:lnTo>
                    <a:lnTo>
                      <a:pt x="1178991" y="64147"/>
                    </a:lnTo>
                    <a:close/>
                  </a:path>
                  <a:path w="1456689" h="1271904">
                    <a:moveTo>
                      <a:pt x="1456194" y="1177594"/>
                    </a:moveTo>
                    <a:lnTo>
                      <a:pt x="1451165" y="1152639"/>
                    </a:lnTo>
                    <a:lnTo>
                      <a:pt x="1437411" y="1132243"/>
                    </a:lnTo>
                    <a:lnTo>
                      <a:pt x="1417027" y="1118501"/>
                    </a:lnTo>
                    <a:lnTo>
                      <a:pt x="1392047" y="1113447"/>
                    </a:lnTo>
                    <a:lnTo>
                      <a:pt x="64147" y="1113447"/>
                    </a:lnTo>
                    <a:lnTo>
                      <a:pt x="39179" y="1118501"/>
                    </a:lnTo>
                    <a:lnTo>
                      <a:pt x="18796" y="1132243"/>
                    </a:lnTo>
                    <a:lnTo>
                      <a:pt x="5041" y="1152639"/>
                    </a:lnTo>
                    <a:lnTo>
                      <a:pt x="0" y="1177594"/>
                    </a:lnTo>
                    <a:lnTo>
                      <a:pt x="0" y="1207693"/>
                    </a:lnTo>
                    <a:lnTo>
                      <a:pt x="5041" y="1232674"/>
                    </a:lnTo>
                    <a:lnTo>
                      <a:pt x="18796" y="1253058"/>
                    </a:lnTo>
                    <a:lnTo>
                      <a:pt x="39179" y="1266812"/>
                    </a:lnTo>
                    <a:lnTo>
                      <a:pt x="64147" y="1271841"/>
                    </a:lnTo>
                    <a:lnTo>
                      <a:pt x="1392047" y="1271841"/>
                    </a:lnTo>
                    <a:lnTo>
                      <a:pt x="1417027" y="1266812"/>
                    </a:lnTo>
                    <a:lnTo>
                      <a:pt x="1437411" y="1253058"/>
                    </a:lnTo>
                    <a:lnTo>
                      <a:pt x="1451165" y="1232674"/>
                    </a:lnTo>
                    <a:lnTo>
                      <a:pt x="1456194" y="1207693"/>
                    </a:lnTo>
                    <a:lnTo>
                      <a:pt x="1456194" y="1177594"/>
                    </a:lnTo>
                    <a:close/>
                  </a:path>
                </a:pathLst>
              </a:custGeom>
              <a:solidFill>
                <a:srgbClr val="FCCBB5"/>
              </a:solidFill>
            </p:spPr>
            <p:txBody>
              <a:bodyPr wrap="square" lIns="0" tIns="0" rIns="0" bIns="0" rtlCol="0"/>
              <a:lstStyle/>
              <a:p>
                <a:endParaRPr/>
              </a:p>
            </p:txBody>
          </p:sp>
          <p:sp>
            <p:nvSpPr>
              <p:cNvPr id="14" name="object 21">
                <a:extLst>
                  <a:ext uri="{FF2B5EF4-FFF2-40B4-BE49-F238E27FC236}">
                    <a16:creationId xmlns:a16="http://schemas.microsoft.com/office/drawing/2014/main" id="{8787EF27-570F-F85E-25D3-57A7B177E3AA}"/>
                  </a:ext>
                </a:extLst>
              </p:cNvPr>
              <p:cNvSpPr/>
              <p:nvPr/>
            </p:nvSpPr>
            <p:spPr>
              <a:xfrm>
                <a:off x="1477204" y="3775805"/>
                <a:ext cx="2002789" cy="256540"/>
              </a:xfrm>
              <a:custGeom>
                <a:avLst/>
                <a:gdLst/>
                <a:ahLst/>
                <a:cxnLst/>
                <a:rect l="l" t="t" r="r" b="b"/>
                <a:pathLst>
                  <a:path w="2002789" h="256539">
                    <a:moveTo>
                      <a:pt x="1938337" y="0"/>
                    </a:moveTo>
                    <a:lnTo>
                      <a:pt x="64147" y="0"/>
                    </a:lnTo>
                    <a:lnTo>
                      <a:pt x="39176" y="5042"/>
                    </a:lnTo>
                    <a:lnTo>
                      <a:pt x="18786" y="18791"/>
                    </a:lnTo>
                    <a:lnTo>
                      <a:pt x="5040" y="39181"/>
                    </a:lnTo>
                    <a:lnTo>
                      <a:pt x="0" y="64147"/>
                    </a:lnTo>
                    <a:lnTo>
                      <a:pt x="0" y="192354"/>
                    </a:lnTo>
                    <a:lnTo>
                      <a:pt x="5040" y="217320"/>
                    </a:lnTo>
                    <a:lnTo>
                      <a:pt x="18786" y="237710"/>
                    </a:lnTo>
                    <a:lnTo>
                      <a:pt x="39176" y="251459"/>
                    </a:lnTo>
                    <a:lnTo>
                      <a:pt x="64147" y="256501"/>
                    </a:lnTo>
                    <a:lnTo>
                      <a:pt x="1938337" y="256501"/>
                    </a:lnTo>
                    <a:lnTo>
                      <a:pt x="1963310" y="251459"/>
                    </a:lnTo>
                    <a:lnTo>
                      <a:pt x="1983705" y="237710"/>
                    </a:lnTo>
                    <a:lnTo>
                      <a:pt x="1997455" y="217320"/>
                    </a:lnTo>
                    <a:lnTo>
                      <a:pt x="2002497" y="192354"/>
                    </a:lnTo>
                    <a:lnTo>
                      <a:pt x="2002497" y="64147"/>
                    </a:lnTo>
                    <a:lnTo>
                      <a:pt x="1997455" y="39181"/>
                    </a:lnTo>
                    <a:lnTo>
                      <a:pt x="1983705" y="18791"/>
                    </a:lnTo>
                    <a:lnTo>
                      <a:pt x="1963310" y="5042"/>
                    </a:lnTo>
                    <a:lnTo>
                      <a:pt x="1938337" y="0"/>
                    </a:lnTo>
                    <a:close/>
                  </a:path>
                </a:pathLst>
              </a:custGeom>
              <a:solidFill>
                <a:srgbClr val="EE3124"/>
              </a:solidFill>
            </p:spPr>
            <p:txBody>
              <a:bodyPr wrap="square" lIns="0" tIns="0" rIns="0" bIns="0" rtlCol="0"/>
              <a:lstStyle/>
              <a:p>
                <a:endParaRPr/>
              </a:p>
            </p:txBody>
          </p:sp>
          <p:sp>
            <p:nvSpPr>
              <p:cNvPr id="15" name="object 22">
                <a:extLst>
                  <a:ext uri="{FF2B5EF4-FFF2-40B4-BE49-F238E27FC236}">
                    <a16:creationId xmlns:a16="http://schemas.microsoft.com/office/drawing/2014/main" id="{8B39ABE8-97EB-1196-44F2-2D449AC1CAA2}"/>
                  </a:ext>
                </a:extLst>
              </p:cNvPr>
              <p:cNvSpPr/>
              <p:nvPr/>
            </p:nvSpPr>
            <p:spPr>
              <a:xfrm>
                <a:off x="1191004" y="2919771"/>
                <a:ext cx="1280160" cy="288290"/>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endParaRPr/>
              </a:p>
            </p:txBody>
          </p:sp>
        </p:grpSp>
        <p:sp>
          <p:nvSpPr>
            <p:cNvPr id="16" name="object 23">
              <a:extLst>
                <a:ext uri="{FF2B5EF4-FFF2-40B4-BE49-F238E27FC236}">
                  <a16:creationId xmlns:a16="http://schemas.microsoft.com/office/drawing/2014/main" id="{6A31FB96-1DB2-C980-9C05-6FA1426AB7F2}"/>
                </a:ext>
              </a:extLst>
            </p:cNvPr>
            <p:cNvSpPr txBox="1"/>
            <p:nvPr/>
          </p:nvSpPr>
          <p:spPr>
            <a:xfrm>
              <a:off x="1713800" y="1309877"/>
              <a:ext cx="1235089" cy="205150"/>
            </a:xfrm>
            <a:prstGeom prst="rect">
              <a:avLst/>
            </a:prstGeom>
          </p:spPr>
          <p:txBody>
            <a:bodyPr vert="horz" wrap="square" lIns="0" tIns="12700" rIns="0" bIns="0" rtlCol="0">
              <a:spAutoFit/>
            </a:bodyPr>
            <a:lstStyle/>
            <a:p>
              <a:pPr marL="12700" marR="5080">
                <a:lnSpc>
                  <a:spcPct val="100000"/>
                </a:lnSpc>
                <a:spcBef>
                  <a:spcPts val="100"/>
                </a:spcBef>
              </a:pPr>
              <a:r>
                <a:rPr sz="1100" b="1">
                  <a:latin typeface="Arial" panose="020B0604020202020204" pitchFamily="34" charset="0"/>
                  <a:cs typeface="Arial" panose="020B0604020202020204" pitchFamily="34" charset="0"/>
                </a:rPr>
                <a:t>Encourage</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the</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child</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to</a:t>
              </a:r>
              <a:r>
                <a:rPr sz="1100" b="1" spc="-15">
                  <a:latin typeface="Arial" panose="020B0604020202020204" pitchFamily="34" charset="0"/>
                  <a:cs typeface="Arial" panose="020B0604020202020204" pitchFamily="34" charset="0"/>
                </a:rPr>
                <a:t> </a:t>
              </a:r>
              <a:r>
                <a:rPr sz="1100" b="1" spc="-10">
                  <a:latin typeface="Arial" panose="020B0604020202020204" pitchFamily="34" charset="0"/>
                  <a:cs typeface="Arial" panose="020B0604020202020204" pitchFamily="34" charset="0"/>
                </a:rPr>
                <a:t>cough</a:t>
              </a:r>
              <a:r>
                <a:rPr lang="en-GB" sz="1100" b="1" spc="-10">
                  <a:latin typeface="Arial" panose="020B0604020202020204" pitchFamily="34" charset="0"/>
                  <a:cs typeface="Arial" panose="020B0604020202020204" pitchFamily="34" charset="0"/>
                </a:rPr>
                <a:t>. I</a:t>
              </a:r>
              <a:r>
                <a:rPr sz="1100" b="1">
                  <a:latin typeface="Arial" panose="020B0604020202020204" pitchFamily="34" charset="0"/>
                  <a:cs typeface="Arial" panose="020B0604020202020204" pitchFamily="34" charset="0"/>
                </a:rPr>
                <a:t>f</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ineffective</a:t>
              </a:r>
              <a:r>
                <a:rPr lang="en-GB" sz="1100" b="1">
                  <a:latin typeface="Arial" panose="020B0604020202020204" pitchFamily="34" charset="0"/>
                  <a:cs typeface="Arial" panose="020B0604020202020204" pitchFamily="34" charset="0"/>
                </a:rPr>
                <a:t>,</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shout</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for</a:t>
              </a:r>
              <a:r>
                <a:rPr sz="1100" b="1" spc="-10">
                  <a:latin typeface="Arial" panose="020B0604020202020204" pitchFamily="34" charset="0"/>
                  <a:cs typeface="Arial" panose="020B0604020202020204" pitchFamily="34" charset="0"/>
                </a:rPr>
                <a:t> </a:t>
              </a:r>
              <a:r>
                <a:rPr sz="1100" b="1" spc="-20">
                  <a:latin typeface="Arial" panose="020B0604020202020204" pitchFamily="34" charset="0"/>
                  <a:cs typeface="Arial" panose="020B0604020202020204" pitchFamily="34" charset="0"/>
                </a:rPr>
                <a:t>help</a:t>
              </a:r>
              <a:endParaRPr sz="1100">
                <a:latin typeface="Arial" panose="020B0604020202020204" pitchFamily="34" charset="0"/>
                <a:cs typeface="Arial" panose="020B0604020202020204" pitchFamily="34" charset="0"/>
              </a:endParaRPr>
            </a:p>
          </p:txBody>
        </p:sp>
        <p:sp>
          <p:nvSpPr>
            <p:cNvPr id="18" name="object 25">
              <a:extLst>
                <a:ext uri="{FF2B5EF4-FFF2-40B4-BE49-F238E27FC236}">
                  <a16:creationId xmlns:a16="http://schemas.microsoft.com/office/drawing/2014/main" id="{97F9CEE4-E5BC-178D-1938-7816D1B3EB24}"/>
                </a:ext>
              </a:extLst>
            </p:cNvPr>
            <p:cNvSpPr txBox="1"/>
            <p:nvPr/>
          </p:nvSpPr>
          <p:spPr>
            <a:xfrm>
              <a:off x="739998" y="1275255"/>
              <a:ext cx="532808" cy="151242"/>
            </a:xfrm>
            <a:prstGeom prst="rect">
              <a:avLst/>
            </a:prstGeom>
          </p:spPr>
          <p:txBody>
            <a:bodyPr vert="horz" wrap="square" lIns="0" tIns="12700" rIns="0" bIns="0" rtlCol="0">
              <a:spAutoFit/>
            </a:bodyPr>
            <a:lstStyle/>
            <a:p>
              <a:pPr marL="12700">
                <a:lnSpc>
                  <a:spcPct val="100000"/>
                </a:lnSpc>
                <a:spcBef>
                  <a:spcPts val="100"/>
                </a:spcBef>
              </a:pPr>
              <a:r>
                <a:rPr sz="1600" b="1" spc="-10">
                  <a:solidFill>
                    <a:srgbClr val="0CB14B"/>
                  </a:solidFill>
                  <a:latin typeface="Arial" panose="020B0604020202020204" pitchFamily="34" charset="0"/>
                  <a:cs typeface="Arial" panose="020B0604020202020204" pitchFamily="34" charset="0"/>
                </a:rPr>
                <a:t>START</a:t>
              </a:r>
              <a:endParaRPr sz="1600">
                <a:latin typeface="Arial" panose="020B0604020202020204" pitchFamily="34" charset="0"/>
                <a:cs typeface="Arial" panose="020B0604020202020204" pitchFamily="34" charset="0"/>
              </a:endParaRPr>
            </a:p>
          </p:txBody>
        </p:sp>
        <p:sp>
          <p:nvSpPr>
            <p:cNvPr id="19" name="object 26">
              <a:extLst>
                <a:ext uri="{FF2B5EF4-FFF2-40B4-BE49-F238E27FC236}">
                  <a16:creationId xmlns:a16="http://schemas.microsoft.com/office/drawing/2014/main" id="{0C5CE54A-8D28-549C-34C0-F9023246E16C}"/>
                </a:ext>
              </a:extLst>
            </p:cNvPr>
            <p:cNvSpPr txBox="1"/>
            <p:nvPr/>
          </p:nvSpPr>
          <p:spPr>
            <a:xfrm>
              <a:off x="1482736" y="1805864"/>
              <a:ext cx="725170" cy="205150"/>
            </a:xfrm>
            <a:prstGeom prst="rect">
              <a:avLst/>
            </a:prstGeom>
          </p:spPr>
          <p:txBody>
            <a:bodyPr vert="horz" wrap="square" lIns="0" tIns="12700" rIns="0" bIns="0" rtlCol="0">
              <a:spAutoFit/>
            </a:bodyPr>
            <a:lstStyle/>
            <a:p>
              <a:pPr marL="12700" marR="5080">
                <a:lnSpc>
                  <a:spcPct val="100000"/>
                </a:lnSpc>
                <a:spcBef>
                  <a:spcPts val="100"/>
                </a:spcBef>
              </a:pPr>
              <a:r>
                <a:rPr sz="1100" b="1">
                  <a:latin typeface="Arial" panose="020B0604020202020204" pitchFamily="34" charset="0"/>
                  <a:cs typeface="Arial" panose="020B0604020202020204" pitchFamily="34" charset="0"/>
                </a:rPr>
                <a:t>Give</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up</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to</a:t>
              </a:r>
              <a:r>
                <a:rPr sz="1100" b="1" spc="-10">
                  <a:latin typeface="Arial" panose="020B0604020202020204" pitchFamily="34" charset="0"/>
                  <a:cs typeface="Arial" panose="020B0604020202020204" pitchFamily="34" charset="0"/>
                </a:rPr>
                <a:t> </a:t>
              </a:r>
              <a:r>
                <a:rPr sz="1100" b="1" spc="-50">
                  <a:solidFill>
                    <a:srgbClr val="FF0000"/>
                  </a:solidFill>
                  <a:latin typeface="Arial" panose="020B0604020202020204" pitchFamily="34" charset="0"/>
                  <a:cs typeface="Arial" panose="020B0604020202020204" pitchFamily="34" charset="0"/>
                </a:rPr>
                <a:t>5</a:t>
              </a:r>
              <a:r>
                <a:rPr sz="1100" b="1" spc="50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sharp</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back</a:t>
              </a:r>
              <a:r>
                <a:rPr sz="1100" b="1" spc="-10">
                  <a:latin typeface="Arial" panose="020B0604020202020204" pitchFamily="34" charset="0"/>
                  <a:cs typeface="Arial" panose="020B0604020202020204" pitchFamily="34" charset="0"/>
                </a:rPr>
                <a:t> blows</a:t>
              </a:r>
              <a:endParaRPr sz="1100">
                <a:latin typeface="Arial" panose="020B0604020202020204" pitchFamily="34" charset="0"/>
                <a:cs typeface="Arial" panose="020B0604020202020204" pitchFamily="34" charset="0"/>
              </a:endParaRPr>
            </a:p>
          </p:txBody>
        </p:sp>
        <p:sp>
          <p:nvSpPr>
            <p:cNvPr id="20" name="object 27">
              <a:extLst>
                <a:ext uri="{FF2B5EF4-FFF2-40B4-BE49-F238E27FC236}">
                  <a16:creationId xmlns:a16="http://schemas.microsoft.com/office/drawing/2014/main" id="{AC24AADC-0E6A-6FA8-E4C5-529597DAACC3}"/>
                </a:ext>
              </a:extLst>
            </p:cNvPr>
            <p:cNvSpPr txBox="1"/>
            <p:nvPr/>
          </p:nvSpPr>
          <p:spPr>
            <a:xfrm>
              <a:off x="1484298" y="2313355"/>
              <a:ext cx="821124" cy="106318"/>
            </a:xfrm>
            <a:prstGeom prst="rect">
              <a:avLst/>
            </a:prstGeom>
          </p:spPr>
          <p:txBody>
            <a:bodyPr vert="horz" wrap="square" lIns="0" tIns="12700" rIns="0" bIns="0" rtlCol="0">
              <a:spAutoFit/>
            </a:bodyPr>
            <a:lstStyle/>
            <a:p>
              <a:pPr marL="12700">
                <a:lnSpc>
                  <a:spcPct val="100000"/>
                </a:lnSpc>
                <a:spcBef>
                  <a:spcPts val="100"/>
                </a:spcBef>
              </a:pPr>
              <a:r>
                <a:rPr sz="1100" b="1">
                  <a:latin typeface="Arial" panose="020B0604020202020204" pitchFamily="34" charset="0"/>
                  <a:cs typeface="Arial" panose="020B0604020202020204" pitchFamily="34" charset="0"/>
                </a:rPr>
                <a:t>Is</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this </a:t>
              </a:r>
              <a:r>
                <a:rPr sz="1100" b="1" spc="-10">
                  <a:latin typeface="Arial" panose="020B0604020202020204" pitchFamily="34" charset="0"/>
                  <a:cs typeface="Arial" panose="020B0604020202020204" pitchFamily="34" charset="0"/>
                </a:rPr>
                <a:t>successful?</a:t>
              </a:r>
              <a:endParaRPr sz="1100">
                <a:latin typeface="Arial" panose="020B0604020202020204" pitchFamily="34" charset="0"/>
                <a:cs typeface="Arial" panose="020B0604020202020204" pitchFamily="34" charset="0"/>
              </a:endParaRPr>
            </a:p>
          </p:txBody>
        </p:sp>
        <p:sp>
          <p:nvSpPr>
            <p:cNvPr id="21" name="object 28">
              <a:extLst>
                <a:ext uri="{FF2B5EF4-FFF2-40B4-BE49-F238E27FC236}">
                  <a16:creationId xmlns:a16="http://schemas.microsoft.com/office/drawing/2014/main" id="{3E8ADE0C-905A-50AD-3E9E-5F89C2D16A0A}"/>
                </a:ext>
              </a:extLst>
            </p:cNvPr>
            <p:cNvSpPr txBox="1"/>
            <p:nvPr/>
          </p:nvSpPr>
          <p:spPr>
            <a:xfrm>
              <a:off x="1497763" y="3425996"/>
              <a:ext cx="1129623" cy="106318"/>
            </a:xfrm>
            <a:prstGeom prst="rect">
              <a:avLst/>
            </a:prstGeom>
          </p:spPr>
          <p:txBody>
            <a:bodyPr vert="horz" wrap="square" lIns="0" tIns="12700" rIns="0" bIns="0" rtlCol="0">
              <a:spAutoFit/>
            </a:bodyPr>
            <a:lstStyle/>
            <a:p>
              <a:pPr marL="12700">
                <a:lnSpc>
                  <a:spcPct val="100000"/>
                </a:lnSpc>
                <a:spcBef>
                  <a:spcPts val="100"/>
                </a:spcBef>
              </a:pPr>
              <a:r>
                <a:rPr sz="1100" b="1">
                  <a:latin typeface="Arial" panose="020B0604020202020204" pitchFamily="34" charset="0"/>
                  <a:cs typeface="Arial" panose="020B0604020202020204" pitchFamily="34" charset="0"/>
                </a:rPr>
                <a:t>Assess</a:t>
              </a:r>
              <a:r>
                <a:rPr lang="en-GB" sz="1100" b="1">
                  <a:latin typeface="Arial" panose="020B0604020202020204" pitchFamily="34" charset="0"/>
                  <a:cs typeface="Arial" panose="020B0604020202020204" pitchFamily="34" charset="0"/>
                </a:rPr>
                <a:t>. Is </a:t>
              </a:r>
              <a:r>
                <a:rPr sz="1100" b="1">
                  <a:latin typeface="Arial" panose="020B0604020202020204" pitchFamily="34" charset="0"/>
                  <a:cs typeface="Arial" panose="020B0604020202020204" pitchFamily="34" charset="0"/>
                </a:rPr>
                <a:t>this </a:t>
              </a:r>
              <a:r>
                <a:rPr sz="1100" b="1" spc="-10">
                  <a:latin typeface="Arial" panose="020B0604020202020204" pitchFamily="34" charset="0"/>
                  <a:cs typeface="Arial" panose="020B0604020202020204" pitchFamily="34" charset="0"/>
                </a:rPr>
                <a:t>successful?</a:t>
              </a:r>
              <a:endParaRPr sz="1100">
                <a:latin typeface="Arial" panose="020B0604020202020204" pitchFamily="34" charset="0"/>
                <a:cs typeface="Arial" panose="020B0604020202020204" pitchFamily="34" charset="0"/>
              </a:endParaRPr>
            </a:p>
          </p:txBody>
        </p:sp>
        <p:grpSp>
          <p:nvGrpSpPr>
            <p:cNvPr id="22" name="object 29">
              <a:extLst>
                <a:ext uri="{FF2B5EF4-FFF2-40B4-BE49-F238E27FC236}">
                  <a16:creationId xmlns:a16="http://schemas.microsoft.com/office/drawing/2014/main" id="{AE0DF8C2-02BF-74DD-830B-05027207EB0C}"/>
                </a:ext>
              </a:extLst>
            </p:cNvPr>
            <p:cNvGrpSpPr/>
            <p:nvPr/>
          </p:nvGrpSpPr>
          <p:grpSpPr>
            <a:xfrm>
              <a:off x="1169394" y="1226107"/>
              <a:ext cx="3336591" cy="2816455"/>
              <a:chOff x="1169394" y="1226107"/>
              <a:chExt cx="3336591" cy="2816455"/>
            </a:xfrm>
          </p:grpSpPr>
          <p:pic>
            <p:nvPicPr>
              <p:cNvPr id="38" name="object 45">
                <a:extLst>
                  <a:ext uri="{FF2B5EF4-FFF2-40B4-BE49-F238E27FC236}">
                    <a16:creationId xmlns:a16="http://schemas.microsoft.com/office/drawing/2014/main" id="{55281147-1182-139E-92B3-5E60ED143653}"/>
                  </a:ext>
                </a:extLst>
              </p:cNvPr>
              <p:cNvPicPr/>
              <p:nvPr/>
            </p:nvPicPr>
            <p:blipFill>
              <a:blip r:embed="rId5" cstate="print"/>
              <a:stretch>
                <a:fillRect/>
              </a:stretch>
            </p:blipFill>
            <p:spPr>
              <a:xfrm>
                <a:off x="1457393" y="2094268"/>
                <a:ext cx="188277" cy="198664"/>
              </a:xfrm>
              <a:prstGeom prst="rect">
                <a:avLst/>
              </a:prstGeom>
            </p:spPr>
          </p:pic>
          <p:sp>
            <p:nvSpPr>
              <p:cNvPr id="23" name="object 30">
                <a:extLst>
                  <a:ext uri="{FF2B5EF4-FFF2-40B4-BE49-F238E27FC236}">
                    <a16:creationId xmlns:a16="http://schemas.microsoft.com/office/drawing/2014/main" id="{D817B5E8-2D1E-D1CD-92A7-0476566799DB}"/>
                  </a:ext>
                </a:extLst>
              </p:cNvPr>
              <p:cNvSpPr/>
              <p:nvPr/>
            </p:nvSpPr>
            <p:spPr>
              <a:xfrm>
                <a:off x="1398894" y="1226107"/>
                <a:ext cx="288290" cy="28829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24" name="object 31">
                <a:extLst>
                  <a:ext uri="{FF2B5EF4-FFF2-40B4-BE49-F238E27FC236}">
                    <a16:creationId xmlns:a16="http://schemas.microsoft.com/office/drawing/2014/main" id="{B07AC8D0-B663-6676-C31D-807A81D79ED1}"/>
                  </a:ext>
                </a:extLst>
              </p:cNvPr>
              <p:cNvPicPr/>
              <p:nvPr/>
            </p:nvPicPr>
            <p:blipFill>
              <a:blip r:embed="rId6" cstate="print"/>
              <a:stretch>
                <a:fillRect/>
              </a:stretch>
            </p:blipFill>
            <p:spPr>
              <a:xfrm>
                <a:off x="1431580" y="1258777"/>
                <a:ext cx="222643" cy="222656"/>
              </a:xfrm>
              <a:prstGeom prst="rect">
                <a:avLst/>
              </a:prstGeom>
            </p:spPr>
          </p:pic>
          <p:sp>
            <p:nvSpPr>
              <p:cNvPr id="25" name="object 32">
                <a:extLst>
                  <a:ext uri="{FF2B5EF4-FFF2-40B4-BE49-F238E27FC236}">
                    <a16:creationId xmlns:a16="http://schemas.microsoft.com/office/drawing/2014/main" id="{C213D821-A121-9F95-2C69-C1FF3617DC03}"/>
                  </a:ext>
                </a:extLst>
              </p:cNvPr>
              <p:cNvSpPr/>
              <p:nvPr/>
            </p:nvSpPr>
            <p:spPr>
              <a:xfrm>
                <a:off x="4217695" y="1226107"/>
                <a:ext cx="288290" cy="28829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26" name="object 33">
                <a:extLst>
                  <a:ext uri="{FF2B5EF4-FFF2-40B4-BE49-F238E27FC236}">
                    <a16:creationId xmlns:a16="http://schemas.microsoft.com/office/drawing/2014/main" id="{BF1F393B-2D99-B38F-3BE6-E7DD4E2B82A3}"/>
                  </a:ext>
                </a:extLst>
              </p:cNvPr>
              <p:cNvPicPr/>
              <p:nvPr/>
            </p:nvPicPr>
            <p:blipFill>
              <a:blip r:embed="rId7" cstate="print"/>
              <a:stretch>
                <a:fillRect/>
              </a:stretch>
            </p:blipFill>
            <p:spPr>
              <a:xfrm>
                <a:off x="4250380" y="1258777"/>
                <a:ext cx="222643" cy="222656"/>
              </a:xfrm>
              <a:prstGeom prst="rect">
                <a:avLst/>
              </a:prstGeom>
            </p:spPr>
          </p:pic>
          <p:sp>
            <p:nvSpPr>
              <p:cNvPr id="27" name="object 34">
                <a:extLst>
                  <a:ext uri="{FF2B5EF4-FFF2-40B4-BE49-F238E27FC236}">
                    <a16:creationId xmlns:a16="http://schemas.microsoft.com/office/drawing/2014/main" id="{9C30537C-670E-729B-AC99-62283B9DC935}"/>
                  </a:ext>
                </a:extLst>
              </p:cNvPr>
              <p:cNvSpPr/>
              <p:nvPr/>
            </p:nvSpPr>
            <p:spPr>
              <a:xfrm>
                <a:off x="3678490" y="253408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28" name="object 35">
                <a:extLst>
                  <a:ext uri="{FF2B5EF4-FFF2-40B4-BE49-F238E27FC236}">
                    <a16:creationId xmlns:a16="http://schemas.microsoft.com/office/drawing/2014/main" id="{E4C49D0C-AF97-93BB-A1EF-A8DE2B62D07C}"/>
                  </a:ext>
                </a:extLst>
              </p:cNvPr>
              <p:cNvPicPr/>
              <p:nvPr/>
            </p:nvPicPr>
            <p:blipFill>
              <a:blip r:embed="rId8" cstate="print"/>
              <a:stretch>
                <a:fillRect/>
              </a:stretch>
            </p:blipFill>
            <p:spPr>
              <a:xfrm>
                <a:off x="3711962" y="2563449"/>
                <a:ext cx="222643" cy="222656"/>
              </a:xfrm>
              <a:prstGeom prst="rect">
                <a:avLst/>
              </a:prstGeom>
            </p:spPr>
          </p:pic>
          <p:sp>
            <p:nvSpPr>
              <p:cNvPr id="29" name="object 36">
                <a:extLst>
                  <a:ext uri="{FF2B5EF4-FFF2-40B4-BE49-F238E27FC236}">
                    <a16:creationId xmlns:a16="http://schemas.microsoft.com/office/drawing/2014/main" id="{4916ABCB-1891-B2B0-6E9C-675AA51DCAD4}"/>
                  </a:ext>
                </a:extLst>
              </p:cNvPr>
              <p:cNvSpPr/>
              <p:nvPr/>
            </p:nvSpPr>
            <p:spPr>
              <a:xfrm>
                <a:off x="1169394" y="1722906"/>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30" name="object 37">
                <a:extLst>
                  <a:ext uri="{FF2B5EF4-FFF2-40B4-BE49-F238E27FC236}">
                    <a16:creationId xmlns:a16="http://schemas.microsoft.com/office/drawing/2014/main" id="{BD84E4C2-C71C-E240-F628-9D71796BE546}"/>
                  </a:ext>
                </a:extLst>
              </p:cNvPr>
              <p:cNvPicPr/>
              <p:nvPr/>
            </p:nvPicPr>
            <p:blipFill>
              <a:blip r:embed="rId9" cstate="print"/>
              <a:stretch>
                <a:fillRect/>
              </a:stretch>
            </p:blipFill>
            <p:spPr>
              <a:xfrm>
                <a:off x="1202080" y="1755576"/>
                <a:ext cx="222643" cy="222656"/>
              </a:xfrm>
              <a:prstGeom prst="rect">
                <a:avLst/>
              </a:prstGeom>
            </p:spPr>
          </p:pic>
          <p:sp>
            <p:nvSpPr>
              <p:cNvPr id="31" name="object 38">
                <a:extLst>
                  <a:ext uri="{FF2B5EF4-FFF2-40B4-BE49-F238E27FC236}">
                    <a16:creationId xmlns:a16="http://schemas.microsoft.com/office/drawing/2014/main" id="{4C490AD8-F1D1-FB27-4B6F-C8729FB5EC1A}"/>
                  </a:ext>
                </a:extLst>
              </p:cNvPr>
              <p:cNvSpPr/>
              <p:nvPr/>
            </p:nvSpPr>
            <p:spPr>
              <a:xfrm>
                <a:off x="1169394" y="2232173"/>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32" name="object 39">
                <a:extLst>
                  <a:ext uri="{FF2B5EF4-FFF2-40B4-BE49-F238E27FC236}">
                    <a16:creationId xmlns:a16="http://schemas.microsoft.com/office/drawing/2014/main" id="{406E23A4-E93B-0EF0-16EA-2F1A2AFF6A27}"/>
                  </a:ext>
                </a:extLst>
              </p:cNvPr>
              <p:cNvPicPr/>
              <p:nvPr/>
            </p:nvPicPr>
            <p:blipFill>
              <a:blip r:embed="rId9" cstate="print"/>
              <a:stretch>
                <a:fillRect/>
              </a:stretch>
            </p:blipFill>
            <p:spPr>
              <a:xfrm>
                <a:off x="1202080" y="2264844"/>
                <a:ext cx="222643" cy="222656"/>
              </a:xfrm>
              <a:prstGeom prst="rect">
                <a:avLst/>
              </a:prstGeom>
            </p:spPr>
          </p:pic>
          <p:sp>
            <p:nvSpPr>
              <p:cNvPr id="33" name="object 40">
                <a:extLst>
                  <a:ext uri="{FF2B5EF4-FFF2-40B4-BE49-F238E27FC236}">
                    <a16:creationId xmlns:a16="http://schemas.microsoft.com/office/drawing/2014/main" id="{412D619C-5D90-C577-0D5F-C1BE12DDB06E}"/>
                  </a:ext>
                </a:extLst>
              </p:cNvPr>
              <p:cNvSpPr/>
              <p:nvPr/>
            </p:nvSpPr>
            <p:spPr>
              <a:xfrm>
                <a:off x="1169394" y="3345626"/>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34" name="object 41">
                <a:extLst>
                  <a:ext uri="{FF2B5EF4-FFF2-40B4-BE49-F238E27FC236}">
                    <a16:creationId xmlns:a16="http://schemas.microsoft.com/office/drawing/2014/main" id="{F6A7129F-6219-5949-EAB6-6FE784291599}"/>
                  </a:ext>
                </a:extLst>
              </p:cNvPr>
              <p:cNvPicPr/>
              <p:nvPr/>
            </p:nvPicPr>
            <p:blipFill>
              <a:blip r:embed="rId9" cstate="print"/>
              <a:stretch>
                <a:fillRect/>
              </a:stretch>
            </p:blipFill>
            <p:spPr>
              <a:xfrm>
                <a:off x="1202080" y="3378297"/>
                <a:ext cx="222643" cy="222656"/>
              </a:xfrm>
              <a:prstGeom prst="rect">
                <a:avLst/>
              </a:prstGeom>
            </p:spPr>
          </p:pic>
          <p:sp>
            <p:nvSpPr>
              <p:cNvPr id="35" name="object 42">
                <a:extLst>
                  <a:ext uri="{FF2B5EF4-FFF2-40B4-BE49-F238E27FC236}">
                    <a16:creationId xmlns:a16="http://schemas.microsoft.com/office/drawing/2014/main" id="{10F384F9-F0E4-4DB2-A5A4-2BAB241C2D20}"/>
                  </a:ext>
                </a:extLst>
              </p:cNvPr>
              <p:cNvSpPr/>
              <p:nvPr/>
            </p:nvSpPr>
            <p:spPr>
              <a:xfrm>
                <a:off x="1169394" y="2858574"/>
                <a:ext cx="288290" cy="28829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36" name="object 43">
                <a:extLst>
                  <a:ext uri="{FF2B5EF4-FFF2-40B4-BE49-F238E27FC236}">
                    <a16:creationId xmlns:a16="http://schemas.microsoft.com/office/drawing/2014/main" id="{117F3167-758B-286D-1975-62F2E9F63B26}"/>
                  </a:ext>
                </a:extLst>
              </p:cNvPr>
              <p:cNvPicPr/>
              <p:nvPr/>
            </p:nvPicPr>
            <p:blipFill>
              <a:blip r:embed="rId10" cstate="print"/>
              <a:stretch>
                <a:fillRect/>
              </a:stretch>
            </p:blipFill>
            <p:spPr>
              <a:xfrm>
                <a:off x="1202080" y="2891243"/>
                <a:ext cx="222643" cy="222656"/>
              </a:xfrm>
              <a:prstGeom prst="rect">
                <a:avLst/>
              </a:prstGeom>
            </p:spPr>
          </p:pic>
          <p:pic>
            <p:nvPicPr>
              <p:cNvPr id="37" name="object 44">
                <a:extLst>
                  <a:ext uri="{FF2B5EF4-FFF2-40B4-BE49-F238E27FC236}">
                    <a16:creationId xmlns:a16="http://schemas.microsoft.com/office/drawing/2014/main" id="{7BC0474D-DE38-BD99-A2B0-DF9EFE07E8E0}"/>
                  </a:ext>
                </a:extLst>
              </p:cNvPr>
              <p:cNvPicPr/>
              <p:nvPr/>
            </p:nvPicPr>
            <p:blipFill>
              <a:blip r:embed="rId5" cstate="print"/>
              <a:stretch>
                <a:fillRect/>
              </a:stretch>
            </p:blipFill>
            <p:spPr>
              <a:xfrm>
                <a:off x="1686894" y="1578902"/>
                <a:ext cx="188277" cy="198663"/>
              </a:xfrm>
              <a:prstGeom prst="rect">
                <a:avLst/>
              </a:prstGeom>
            </p:spPr>
          </p:pic>
          <p:pic>
            <p:nvPicPr>
              <p:cNvPr id="39" name="object 46">
                <a:extLst>
                  <a:ext uri="{FF2B5EF4-FFF2-40B4-BE49-F238E27FC236}">
                    <a16:creationId xmlns:a16="http://schemas.microsoft.com/office/drawing/2014/main" id="{A7849F4B-6C2C-9499-0964-8F13DE40805B}"/>
                  </a:ext>
                </a:extLst>
              </p:cNvPr>
              <p:cNvPicPr/>
              <p:nvPr/>
            </p:nvPicPr>
            <p:blipFill>
              <a:blip r:embed="rId11" cstate="print"/>
              <a:stretch>
                <a:fillRect/>
              </a:stretch>
            </p:blipFill>
            <p:spPr>
              <a:xfrm>
                <a:off x="1457393" y="2448166"/>
                <a:ext cx="188277" cy="198666"/>
              </a:xfrm>
              <a:prstGeom prst="rect">
                <a:avLst/>
              </a:prstGeom>
            </p:spPr>
          </p:pic>
          <p:pic>
            <p:nvPicPr>
              <p:cNvPr id="40" name="object 47">
                <a:extLst>
                  <a:ext uri="{FF2B5EF4-FFF2-40B4-BE49-F238E27FC236}">
                    <a16:creationId xmlns:a16="http://schemas.microsoft.com/office/drawing/2014/main" id="{A744B979-EF71-9486-191B-2414EEED5034}"/>
                  </a:ext>
                </a:extLst>
              </p:cNvPr>
              <p:cNvPicPr/>
              <p:nvPr/>
            </p:nvPicPr>
            <p:blipFill>
              <a:blip r:embed="rId5" cstate="print"/>
              <a:stretch>
                <a:fillRect/>
              </a:stretch>
            </p:blipFill>
            <p:spPr>
              <a:xfrm>
                <a:off x="1457393" y="3208439"/>
                <a:ext cx="188277" cy="198659"/>
              </a:xfrm>
              <a:prstGeom prst="rect">
                <a:avLst/>
              </a:prstGeom>
            </p:spPr>
          </p:pic>
          <p:pic>
            <p:nvPicPr>
              <p:cNvPr id="41" name="object 48">
                <a:extLst>
                  <a:ext uri="{FF2B5EF4-FFF2-40B4-BE49-F238E27FC236}">
                    <a16:creationId xmlns:a16="http://schemas.microsoft.com/office/drawing/2014/main" id="{ED309C5F-4E00-DE6E-3A57-BE3373533D1B}"/>
                  </a:ext>
                </a:extLst>
              </p:cNvPr>
              <p:cNvPicPr/>
              <p:nvPr/>
            </p:nvPicPr>
            <p:blipFill>
              <a:blip r:embed="rId5" cstate="print"/>
              <a:stretch>
                <a:fillRect/>
              </a:stretch>
            </p:blipFill>
            <p:spPr>
              <a:xfrm>
                <a:off x="1457393" y="3561626"/>
                <a:ext cx="188277" cy="198659"/>
              </a:xfrm>
              <a:prstGeom prst="rect">
                <a:avLst/>
              </a:prstGeom>
            </p:spPr>
          </p:pic>
          <p:sp>
            <p:nvSpPr>
              <p:cNvPr id="42" name="object 49">
                <a:extLst>
                  <a:ext uri="{FF2B5EF4-FFF2-40B4-BE49-F238E27FC236}">
                    <a16:creationId xmlns:a16="http://schemas.microsoft.com/office/drawing/2014/main" id="{2FB90096-251B-E769-0E41-8639AE59F833}"/>
                  </a:ext>
                </a:extLst>
              </p:cNvPr>
              <p:cNvSpPr/>
              <p:nvPr/>
            </p:nvSpPr>
            <p:spPr>
              <a:xfrm>
                <a:off x="1410589" y="2641117"/>
                <a:ext cx="288290" cy="1401445"/>
              </a:xfrm>
              <a:custGeom>
                <a:avLst/>
                <a:gdLst/>
                <a:ahLst/>
                <a:cxnLst/>
                <a:rect l="l" t="t" r="r" b="b"/>
                <a:pathLst>
                  <a:path w="288289" h="1401445">
                    <a:moveTo>
                      <a:pt x="288010" y="1257439"/>
                    </a:moveTo>
                    <a:lnTo>
                      <a:pt x="280670" y="1211922"/>
                    </a:lnTo>
                    <a:lnTo>
                      <a:pt x="260223" y="1172400"/>
                    </a:lnTo>
                    <a:lnTo>
                      <a:pt x="229057" y="1141234"/>
                    </a:lnTo>
                    <a:lnTo>
                      <a:pt x="189522" y="1120787"/>
                    </a:lnTo>
                    <a:lnTo>
                      <a:pt x="144005" y="1113447"/>
                    </a:lnTo>
                    <a:lnTo>
                      <a:pt x="98488" y="1120787"/>
                    </a:lnTo>
                    <a:lnTo>
                      <a:pt x="58953" y="1141234"/>
                    </a:lnTo>
                    <a:lnTo>
                      <a:pt x="27787" y="1172400"/>
                    </a:lnTo>
                    <a:lnTo>
                      <a:pt x="7340" y="1211922"/>
                    </a:lnTo>
                    <a:lnTo>
                      <a:pt x="0" y="1257439"/>
                    </a:lnTo>
                    <a:lnTo>
                      <a:pt x="7340" y="1302956"/>
                    </a:lnTo>
                    <a:lnTo>
                      <a:pt x="27787" y="1342491"/>
                    </a:lnTo>
                    <a:lnTo>
                      <a:pt x="58953" y="1373670"/>
                    </a:lnTo>
                    <a:lnTo>
                      <a:pt x="98488" y="1394104"/>
                    </a:lnTo>
                    <a:lnTo>
                      <a:pt x="144005" y="1401445"/>
                    </a:lnTo>
                    <a:lnTo>
                      <a:pt x="189522" y="1394104"/>
                    </a:lnTo>
                    <a:lnTo>
                      <a:pt x="229057" y="1373670"/>
                    </a:lnTo>
                    <a:lnTo>
                      <a:pt x="260223" y="1342491"/>
                    </a:lnTo>
                    <a:lnTo>
                      <a:pt x="280670" y="1302956"/>
                    </a:lnTo>
                    <a:lnTo>
                      <a:pt x="288010" y="1257439"/>
                    </a:lnTo>
                    <a:close/>
                  </a:path>
                  <a:path w="288289" h="1401445">
                    <a:moveTo>
                      <a:pt x="288010" y="143992"/>
                    </a:moveTo>
                    <a:lnTo>
                      <a:pt x="280670" y="98475"/>
                    </a:lnTo>
                    <a:lnTo>
                      <a:pt x="260223" y="58953"/>
                    </a:lnTo>
                    <a:lnTo>
                      <a:pt x="229057" y="27774"/>
                    </a:lnTo>
                    <a:lnTo>
                      <a:pt x="189522" y="7340"/>
                    </a:lnTo>
                    <a:lnTo>
                      <a:pt x="144005" y="0"/>
                    </a:lnTo>
                    <a:lnTo>
                      <a:pt x="98488" y="7340"/>
                    </a:lnTo>
                    <a:lnTo>
                      <a:pt x="58953" y="27774"/>
                    </a:lnTo>
                    <a:lnTo>
                      <a:pt x="27787" y="58953"/>
                    </a:lnTo>
                    <a:lnTo>
                      <a:pt x="7340" y="98475"/>
                    </a:lnTo>
                    <a:lnTo>
                      <a:pt x="0" y="143992"/>
                    </a:lnTo>
                    <a:lnTo>
                      <a:pt x="7340" y="189509"/>
                    </a:lnTo>
                    <a:lnTo>
                      <a:pt x="27787" y="229044"/>
                    </a:lnTo>
                    <a:lnTo>
                      <a:pt x="58953" y="260210"/>
                    </a:lnTo>
                    <a:lnTo>
                      <a:pt x="98488" y="280657"/>
                    </a:lnTo>
                    <a:lnTo>
                      <a:pt x="144005" y="287997"/>
                    </a:lnTo>
                    <a:lnTo>
                      <a:pt x="189522" y="280657"/>
                    </a:lnTo>
                    <a:lnTo>
                      <a:pt x="229057" y="260210"/>
                    </a:lnTo>
                    <a:lnTo>
                      <a:pt x="260223" y="229044"/>
                    </a:lnTo>
                    <a:lnTo>
                      <a:pt x="280670" y="189509"/>
                    </a:lnTo>
                    <a:lnTo>
                      <a:pt x="288010" y="143992"/>
                    </a:lnTo>
                    <a:close/>
                  </a:path>
                </a:pathLst>
              </a:custGeom>
              <a:solidFill>
                <a:srgbClr val="EE3124"/>
              </a:solidFill>
            </p:spPr>
            <p:txBody>
              <a:bodyPr wrap="square" lIns="0" tIns="0" rIns="0" bIns="0" rtlCol="0"/>
              <a:lstStyle/>
              <a:p>
                <a:endParaRPr/>
              </a:p>
            </p:txBody>
          </p:sp>
        </p:grpSp>
        <p:sp>
          <p:nvSpPr>
            <p:cNvPr id="43" name="object 50">
              <a:extLst>
                <a:ext uri="{FF2B5EF4-FFF2-40B4-BE49-F238E27FC236}">
                  <a16:creationId xmlns:a16="http://schemas.microsoft.com/office/drawing/2014/main" id="{9F9090BB-72D1-18B7-7344-C354EB5D41C5}"/>
                </a:ext>
              </a:extLst>
            </p:cNvPr>
            <p:cNvSpPr txBox="1"/>
            <p:nvPr/>
          </p:nvSpPr>
          <p:spPr>
            <a:xfrm>
              <a:off x="1437684" y="2965872"/>
              <a:ext cx="821690" cy="206647"/>
            </a:xfrm>
            <a:prstGeom prst="rect">
              <a:avLst/>
            </a:prstGeom>
          </p:spPr>
          <p:txBody>
            <a:bodyPr vert="horz" wrap="square" lIns="0" tIns="15240" rIns="0" bIns="0" rtlCol="0">
              <a:spAutoFit/>
            </a:bodyPr>
            <a:lstStyle/>
            <a:p>
              <a:pPr marL="59055" marR="5080">
                <a:lnSpc>
                  <a:spcPct val="100000"/>
                </a:lnSpc>
                <a:spcBef>
                  <a:spcPts val="715"/>
                </a:spcBef>
              </a:pPr>
              <a:r>
                <a:rPr sz="1100" b="1">
                  <a:latin typeface="Arial" panose="020B0604020202020204" pitchFamily="34" charset="0"/>
                  <a:cs typeface="Arial" panose="020B0604020202020204" pitchFamily="34" charset="0"/>
                </a:rPr>
                <a:t>Give</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up</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to</a:t>
              </a:r>
              <a:r>
                <a:rPr sz="1100" b="1" spc="-10">
                  <a:latin typeface="Arial" panose="020B0604020202020204" pitchFamily="34" charset="0"/>
                  <a:cs typeface="Arial" panose="020B0604020202020204" pitchFamily="34" charset="0"/>
                </a:rPr>
                <a:t> </a:t>
              </a:r>
              <a:r>
                <a:rPr sz="1100" b="1" spc="-50">
                  <a:solidFill>
                    <a:srgbClr val="FF0000"/>
                  </a:solidFill>
                  <a:latin typeface="Arial" panose="020B0604020202020204" pitchFamily="34" charset="0"/>
                  <a:cs typeface="Arial" panose="020B0604020202020204" pitchFamily="34" charset="0"/>
                </a:rPr>
                <a:t>5</a:t>
              </a:r>
              <a:r>
                <a:rPr sz="1100" b="1" spc="500">
                  <a:latin typeface="Arial" panose="020B0604020202020204" pitchFamily="34" charset="0"/>
                  <a:cs typeface="Arial" panose="020B0604020202020204" pitchFamily="34" charset="0"/>
                </a:rPr>
                <a:t> </a:t>
              </a:r>
              <a:r>
                <a:rPr sz="1100" b="1" spc="-10">
                  <a:latin typeface="Arial" panose="020B0604020202020204" pitchFamily="34" charset="0"/>
                  <a:cs typeface="Arial" panose="020B0604020202020204" pitchFamily="34" charset="0"/>
                </a:rPr>
                <a:t>abdominal</a:t>
              </a:r>
              <a:r>
                <a:rPr sz="1100" b="1" spc="55">
                  <a:latin typeface="Arial" panose="020B0604020202020204" pitchFamily="34" charset="0"/>
                  <a:cs typeface="Arial" panose="020B0604020202020204" pitchFamily="34" charset="0"/>
                </a:rPr>
                <a:t> </a:t>
              </a:r>
              <a:r>
                <a:rPr sz="1100" b="1" spc="-10">
                  <a:latin typeface="Arial" panose="020B0604020202020204" pitchFamily="34" charset="0"/>
                  <a:cs typeface="Arial" panose="020B0604020202020204" pitchFamily="34" charset="0"/>
                </a:rPr>
                <a:t>thrusts</a:t>
              </a:r>
              <a:endParaRPr sz="1100">
                <a:latin typeface="Arial" panose="020B0604020202020204" pitchFamily="34" charset="0"/>
                <a:cs typeface="Arial" panose="020B0604020202020204" pitchFamily="34" charset="0"/>
              </a:endParaRPr>
            </a:p>
          </p:txBody>
        </p:sp>
        <p:grpSp>
          <p:nvGrpSpPr>
            <p:cNvPr id="44" name="object 51">
              <a:extLst>
                <a:ext uri="{FF2B5EF4-FFF2-40B4-BE49-F238E27FC236}">
                  <a16:creationId xmlns:a16="http://schemas.microsoft.com/office/drawing/2014/main" id="{3F7742A9-C0EB-660A-6E90-19764EB60E68}"/>
                </a:ext>
              </a:extLst>
            </p:cNvPr>
            <p:cNvGrpSpPr/>
            <p:nvPr/>
          </p:nvGrpSpPr>
          <p:grpSpPr>
            <a:xfrm>
              <a:off x="3150294" y="2093544"/>
              <a:ext cx="896884" cy="450216"/>
              <a:chOff x="3150294" y="2093544"/>
              <a:chExt cx="896884" cy="450216"/>
            </a:xfrm>
          </p:grpSpPr>
          <p:pic>
            <p:nvPicPr>
              <p:cNvPr id="45" name="object 52">
                <a:extLst>
                  <a:ext uri="{FF2B5EF4-FFF2-40B4-BE49-F238E27FC236}">
                    <a16:creationId xmlns:a16="http://schemas.microsoft.com/office/drawing/2014/main" id="{AE893941-B0DE-A84A-9D3F-C3672B0EE6D2}"/>
                  </a:ext>
                </a:extLst>
              </p:cNvPr>
              <p:cNvPicPr/>
              <p:nvPr/>
            </p:nvPicPr>
            <p:blipFill>
              <a:blip r:embed="rId12" cstate="print"/>
              <a:stretch>
                <a:fillRect/>
              </a:stretch>
            </p:blipFill>
            <p:spPr>
              <a:xfrm>
                <a:off x="3528390" y="2093544"/>
                <a:ext cx="518363" cy="450062"/>
              </a:xfrm>
              <a:prstGeom prst="rect">
                <a:avLst/>
              </a:prstGeom>
            </p:spPr>
          </p:pic>
          <p:sp>
            <p:nvSpPr>
              <p:cNvPr id="46" name="object 53">
                <a:extLst>
                  <a:ext uri="{FF2B5EF4-FFF2-40B4-BE49-F238E27FC236}">
                    <a16:creationId xmlns:a16="http://schemas.microsoft.com/office/drawing/2014/main" id="{CF1C0CD6-168D-FD60-CDC7-884632CA1FF1}"/>
                  </a:ext>
                </a:extLst>
              </p:cNvPr>
              <p:cNvSpPr/>
              <p:nvPr/>
            </p:nvSpPr>
            <p:spPr>
              <a:xfrm>
                <a:off x="3528383" y="2093545"/>
                <a:ext cx="518795" cy="450215"/>
              </a:xfrm>
              <a:custGeom>
                <a:avLst/>
                <a:gdLst/>
                <a:ahLst/>
                <a:cxnLst/>
                <a:rect l="l" t="t" r="r" b="b"/>
                <a:pathLst>
                  <a:path w="518795" h="450214">
                    <a:moveTo>
                      <a:pt x="62737" y="0"/>
                    </a:moveTo>
                    <a:lnTo>
                      <a:pt x="38319" y="4930"/>
                    </a:lnTo>
                    <a:lnTo>
                      <a:pt x="18376" y="18376"/>
                    </a:lnTo>
                    <a:lnTo>
                      <a:pt x="4930" y="38319"/>
                    </a:lnTo>
                    <a:lnTo>
                      <a:pt x="0" y="62737"/>
                    </a:lnTo>
                    <a:lnTo>
                      <a:pt x="0" y="387324"/>
                    </a:lnTo>
                    <a:lnTo>
                      <a:pt x="4930" y="411741"/>
                    </a:lnTo>
                    <a:lnTo>
                      <a:pt x="18376" y="431679"/>
                    </a:lnTo>
                    <a:lnTo>
                      <a:pt x="38319" y="445121"/>
                    </a:lnTo>
                    <a:lnTo>
                      <a:pt x="62737" y="450049"/>
                    </a:lnTo>
                    <a:lnTo>
                      <a:pt x="455637" y="450049"/>
                    </a:lnTo>
                    <a:lnTo>
                      <a:pt x="480056" y="445121"/>
                    </a:lnTo>
                    <a:lnTo>
                      <a:pt x="499998" y="431679"/>
                    </a:lnTo>
                    <a:lnTo>
                      <a:pt x="513445" y="411741"/>
                    </a:lnTo>
                    <a:lnTo>
                      <a:pt x="518375" y="387324"/>
                    </a:lnTo>
                    <a:lnTo>
                      <a:pt x="518375" y="62737"/>
                    </a:lnTo>
                    <a:lnTo>
                      <a:pt x="513445" y="38319"/>
                    </a:lnTo>
                    <a:lnTo>
                      <a:pt x="499998" y="18376"/>
                    </a:lnTo>
                    <a:lnTo>
                      <a:pt x="480056" y="4930"/>
                    </a:lnTo>
                    <a:lnTo>
                      <a:pt x="455637" y="0"/>
                    </a:lnTo>
                    <a:lnTo>
                      <a:pt x="62737" y="0"/>
                    </a:lnTo>
                    <a:close/>
                  </a:path>
                </a:pathLst>
              </a:custGeom>
              <a:ln w="7378">
                <a:solidFill>
                  <a:srgbClr val="000000"/>
                </a:solidFill>
              </a:ln>
            </p:spPr>
            <p:txBody>
              <a:bodyPr wrap="square" lIns="0" tIns="0" rIns="0" bIns="0" rtlCol="0"/>
              <a:lstStyle/>
              <a:p>
                <a:endParaRPr/>
              </a:p>
            </p:txBody>
          </p:sp>
          <p:sp>
            <p:nvSpPr>
              <p:cNvPr id="47" name="object 54">
                <a:extLst>
                  <a:ext uri="{FF2B5EF4-FFF2-40B4-BE49-F238E27FC236}">
                    <a16:creationId xmlns:a16="http://schemas.microsoft.com/office/drawing/2014/main" id="{48A3DED1-BA96-45C6-935E-14131835C219}"/>
                  </a:ext>
                </a:extLst>
              </p:cNvPr>
              <p:cNvSpPr/>
              <p:nvPr/>
            </p:nvSpPr>
            <p:spPr>
              <a:xfrm>
                <a:off x="3150294" y="2227107"/>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grpSp>
        <p:sp>
          <p:nvSpPr>
            <p:cNvPr id="49" name="object 56">
              <a:extLst>
                <a:ext uri="{FF2B5EF4-FFF2-40B4-BE49-F238E27FC236}">
                  <a16:creationId xmlns:a16="http://schemas.microsoft.com/office/drawing/2014/main" id="{6291F4DF-938C-A56D-ADDB-2090B9A11247}"/>
                </a:ext>
              </a:extLst>
            </p:cNvPr>
            <p:cNvSpPr/>
            <p:nvPr/>
          </p:nvSpPr>
          <p:spPr>
            <a:xfrm>
              <a:off x="3150294" y="3342026"/>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sp>
          <p:nvSpPr>
            <p:cNvPr id="50" name="object 57">
              <a:extLst>
                <a:ext uri="{FF2B5EF4-FFF2-40B4-BE49-F238E27FC236}">
                  <a16:creationId xmlns:a16="http://schemas.microsoft.com/office/drawing/2014/main" id="{9AB1206B-F429-3A72-FD12-E0CC81F51486}"/>
                </a:ext>
              </a:extLst>
            </p:cNvPr>
            <p:cNvSpPr txBox="1"/>
            <p:nvPr/>
          </p:nvSpPr>
          <p:spPr>
            <a:xfrm>
              <a:off x="3159183" y="3414924"/>
              <a:ext cx="270510" cy="131250"/>
            </a:xfrm>
            <a:prstGeom prst="rect">
              <a:avLst/>
            </a:prstGeom>
          </p:spPr>
          <p:txBody>
            <a:bodyPr vert="horz" wrap="square" lIns="0" tIns="15240" rIns="0" bIns="0" rtlCol="0">
              <a:spAutoFit/>
            </a:bodyPr>
            <a:lstStyle/>
            <a:p>
              <a:pPr marL="12700" algn="ctr">
                <a:lnSpc>
                  <a:spcPct val="100000"/>
                </a:lnSpc>
                <a:spcBef>
                  <a:spcPts val="120"/>
                </a:spcBef>
              </a:pPr>
              <a:r>
                <a:rPr sz="1400" b="1" spc="-25">
                  <a:solidFill>
                    <a:srgbClr val="FFFFFF"/>
                  </a:solidFill>
                  <a:latin typeface="Arial" panose="020B0604020202020204" pitchFamily="34" charset="0"/>
                  <a:cs typeface="Arial" panose="020B0604020202020204" pitchFamily="34" charset="0"/>
                </a:rPr>
                <a:t>YES</a:t>
              </a:r>
              <a:endParaRPr sz="1400">
                <a:latin typeface="Arial" panose="020B0604020202020204" pitchFamily="34" charset="0"/>
                <a:cs typeface="Arial" panose="020B0604020202020204" pitchFamily="34" charset="0"/>
              </a:endParaRPr>
            </a:p>
          </p:txBody>
        </p:sp>
        <p:grpSp>
          <p:nvGrpSpPr>
            <p:cNvPr id="51" name="object 58">
              <a:extLst>
                <a:ext uri="{FF2B5EF4-FFF2-40B4-BE49-F238E27FC236}">
                  <a16:creationId xmlns:a16="http://schemas.microsoft.com/office/drawing/2014/main" id="{5C66D3A5-11ED-DA2D-75C1-3FD3E9268FBB}"/>
                </a:ext>
              </a:extLst>
            </p:cNvPr>
            <p:cNvGrpSpPr/>
            <p:nvPr/>
          </p:nvGrpSpPr>
          <p:grpSpPr>
            <a:xfrm>
              <a:off x="863598" y="1273801"/>
              <a:ext cx="2896897" cy="2616855"/>
              <a:chOff x="863598" y="1273801"/>
              <a:chExt cx="2896897" cy="2616855"/>
            </a:xfrm>
          </p:grpSpPr>
          <p:pic>
            <p:nvPicPr>
              <p:cNvPr id="52" name="object 59">
                <a:extLst>
                  <a:ext uri="{FF2B5EF4-FFF2-40B4-BE49-F238E27FC236}">
                    <a16:creationId xmlns:a16="http://schemas.microsoft.com/office/drawing/2014/main" id="{1132681B-7810-9A1A-9F18-B698666A257C}"/>
                  </a:ext>
                </a:extLst>
              </p:cNvPr>
              <p:cNvPicPr/>
              <p:nvPr/>
            </p:nvPicPr>
            <p:blipFill>
              <a:blip r:embed="rId13" cstate="print"/>
              <a:stretch>
                <a:fillRect/>
              </a:stretch>
            </p:blipFill>
            <p:spPr>
              <a:xfrm>
                <a:off x="1177505" y="1278300"/>
                <a:ext cx="230389" cy="188277"/>
              </a:xfrm>
              <a:prstGeom prst="rect">
                <a:avLst/>
              </a:prstGeom>
            </p:spPr>
          </p:pic>
          <p:pic>
            <p:nvPicPr>
              <p:cNvPr id="53" name="object 60">
                <a:extLst>
                  <a:ext uri="{FF2B5EF4-FFF2-40B4-BE49-F238E27FC236}">
                    <a16:creationId xmlns:a16="http://schemas.microsoft.com/office/drawing/2014/main" id="{1520D239-29F7-47FD-524D-80E9F81B7C62}"/>
                  </a:ext>
                </a:extLst>
              </p:cNvPr>
              <p:cNvPicPr/>
              <p:nvPr/>
            </p:nvPicPr>
            <p:blipFill>
              <a:blip r:embed="rId14" cstate="print"/>
              <a:stretch>
                <a:fillRect/>
              </a:stretch>
            </p:blipFill>
            <p:spPr>
              <a:xfrm>
                <a:off x="2992606" y="2281101"/>
                <a:ext cx="146888" cy="188277"/>
              </a:xfrm>
              <a:prstGeom prst="rect">
                <a:avLst/>
              </a:prstGeom>
            </p:spPr>
          </p:pic>
          <p:sp>
            <p:nvSpPr>
              <p:cNvPr id="54" name="object 61">
                <a:extLst>
                  <a:ext uri="{FF2B5EF4-FFF2-40B4-BE49-F238E27FC236}">
                    <a16:creationId xmlns:a16="http://schemas.microsoft.com/office/drawing/2014/main" id="{B5B3606B-AC94-23D0-FF7D-AFC1E0B01C0B}"/>
                  </a:ext>
                </a:extLst>
              </p:cNvPr>
              <p:cNvSpPr/>
              <p:nvPr/>
            </p:nvSpPr>
            <p:spPr>
              <a:xfrm>
                <a:off x="2390698" y="2331110"/>
                <a:ext cx="601980" cy="88265"/>
              </a:xfrm>
              <a:custGeom>
                <a:avLst/>
                <a:gdLst/>
                <a:ahLst/>
                <a:cxnLst/>
                <a:rect l="l" t="t" r="r" b="b"/>
                <a:pathLst>
                  <a:path w="601980" h="88264">
                    <a:moveTo>
                      <a:pt x="601484" y="0"/>
                    </a:moveTo>
                    <a:lnTo>
                      <a:pt x="0" y="0"/>
                    </a:lnTo>
                    <a:lnTo>
                      <a:pt x="0" y="88252"/>
                    </a:lnTo>
                    <a:lnTo>
                      <a:pt x="601484" y="88252"/>
                    </a:lnTo>
                    <a:lnTo>
                      <a:pt x="601484" y="0"/>
                    </a:lnTo>
                    <a:close/>
                  </a:path>
                </a:pathLst>
              </a:custGeom>
              <a:solidFill>
                <a:srgbClr val="0CB14B"/>
              </a:solidFill>
            </p:spPr>
            <p:txBody>
              <a:bodyPr wrap="square" lIns="0" tIns="0" rIns="0" bIns="0" rtlCol="0"/>
              <a:lstStyle/>
              <a:p>
                <a:endParaRPr/>
              </a:p>
            </p:txBody>
          </p:sp>
          <p:pic>
            <p:nvPicPr>
              <p:cNvPr id="55" name="object 62">
                <a:extLst>
                  <a:ext uri="{FF2B5EF4-FFF2-40B4-BE49-F238E27FC236}">
                    <a16:creationId xmlns:a16="http://schemas.microsoft.com/office/drawing/2014/main" id="{88AF27F3-6687-9EEA-FD0B-C1D5158B23F1}"/>
                  </a:ext>
                </a:extLst>
              </p:cNvPr>
              <p:cNvPicPr/>
              <p:nvPr/>
            </p:nvPicPr>
            <p:blipFill>
              <a:blip r:embed="rId15" cstate="print"/>
              <a:stretch>
                <a:fillRect/>
              </a:stretch>
            </p:blipFill>
            <p:spPr>
              <a:xfrm>
                <a:off x="3613607" y="1273801"/>
                <a:ext cx="146888" cy="188277"/>
              </a:xfrm>
              <a:prstGeom prst="rect">
                <a:avLst/>
              </a:prstGeom>
            </p:spPr>
          </p:pic>
          <p:sp>
            <p:nvSpPr>
              <p:cNvPr id="56" name="object 63">
                <a:extLst>
                  <a:ext uri="{FF2B5EF4-FFF2-40B4-BE49-F238E27FC236}">
                    <a16:creationId xmlns:a16="http://schemas.microsoft.com/office/drawing/2014/main" id="{37B46850-3D3D-25F7-E9A2-2259A56113FC}"/>
                  </a:ext>
                </a:extLst>
              </p:cNvPr>
              <p:cNvSpPr/>
              <p:nvPr/>
            </p:nvSpPr>
            <p:spPr>
              <a:xfrm>
                <a:off x="3313201" y="1323809"/>
                <a:ext cx="300355" cy="88265"/>
              </a:xfrm>
              <a:custGeom>
                <a:avLst/>
                <a:gdLst/>
                <a:ahLst/>
                <a:cxnLst/>
                <a:rect l="l" t="t" r="r" b="b"/>
                <a:pathLst>
                  <a:path w="300354" h="88265">
                    <a:moveTo>
                      <a:pt x="299974" y="0"/>
                    </a:moveTo>
                    <a:lnTo>
                      <a:pt x="0" y="0"/>
                    </a:lnTo>
                    <a:lnTo>
                      <a:pt x="0" y="88252"/>
                    </a:lnTo>
                    <a:lnTo>
                      <a:pt x="299974" y="88252"/>
                    </a:lnTo>
                    <a:lnTo>
                      <a:pt x="299974" y="0"/>
                    </a:lnTo>
                    <a:close/>
                  </a:path>
                </a:pathLst>
              </a:custGeom>
              <a:solidFill>
                <a:srgbClr val="0CB14B"/>
              </a:solidFill>
            </p:spPr>
            <p:txBody>
              <a:bodyPr wrap="square" lIns="0" tIns="0" rIns="0" bIns="0" rtlCol="0"/>
              <a:lstStyle/>
              <a:p>
                <a:endParaRPr/>
              </a:p>
            </p:txBody>
          </p:sp>
          <p:pic>
            <p:nvPicPr>
              <p:cNvPr id="57" name="object 64">
                <a:extLst>
                  <a:ext uri="{FF2B5EF4-FFF2-40B4-BE49-F238E27FC236}">
                    <a16:creationId xmlns:a16="http://schemas.microsoft.com/office/drawing/2014/main" id="{38CDEB10-3ACB-B6F8-F635-AF6ABE455E48}"/>
                  </a:ext>
                </a:extLst>
              </p:cNvPr>
              <p:cNvPicPr/>
              <p:nvPr/>
            </p:nvPicPr>
            <p:blipFill>
              <a:blip r:embed="rId14" cstate="print"/>
              <a:stretch>
                <a:fillRect/>
              </a:stretch>
            </p:blipFill>
            <p:spPr>
              <a:xfrm>
                <a:off x="2992606" y="3396021"/>
                <a:ext cx="146888" cy="188277"/>
              </a:xfrm>
              <a:prstGeom prst="rect">
                <a:avLst/>
              </a:prstGeom>
            </p:spPr>
          </p:pic>
          <p:sp>
            <p:nvSpPr>
              <p:cNvPr id="58" name="object 65">
                <a:extLst>
                  <a:ext uri="{FF2B5EF4-FFF2-40B4-BE49-F238E27FC236}">
                    <a16:creationId xmlns:a16="http://schemas.microsoft.com/office/drawing/2014/main" id="{007EFA11-D8E2-71C7-ABEE-722AE65B6873}"/>
                  </a:ext>
                </a:extLst>
              </p:cNvPr>
              <p:cNvSpPr/>
              <p:nvPr/>
            </p:nvSpPr>
            <p:spPr>
              <a:xfrm>
                <a:off x="2660700" y="3446030"/>
                <a:ext cx="332105" cy="88265"/>
              </a:xfrm>
              <a:custGeom>
                <a:avLst/>
                <a:gdLst/>
                <a:ahLst/>
                <a:cxnLst/>
                <a:rect l="l" t="t" r="r" b="b"/>
                <a:pathLst>
                  <a:path w="332105" h="88264">
                    <a:moveTo>
                      <a:pt x="331482" y="0"/>
                    </a:moveTo>
                    <a:lnTo>
                      <a:pt x="0" y="0"/>
                    </a:lnTo>
                    <a:lnTo>
                      <a:pt x="0" y="88252"/>
                    </a:lnTo>
                    <a:lnTo>
                      <a:pt x="331482" y="88252"/>
                    </a:lnTo>
                    <a:lnTo>
                      <a:pt x="331482" y="0"/>
                    </a:lnTo>
                    <a:close/>
                  </a:path>
                </a:pathLst>
              </a:custGeom>
              <a:solidFill>
                <a:srgbClr val="0CB14B"/>
              </a:solidFill>
            </p:spPr>
            <p:txBody>
              <a:bodyPr wrap="square" lIns="0" tIns="0" rIns="0" bIns="0" rtlCol="0"/>
              <a:lstStyle/>
              <a:p>
                <a:endParaRPr/>
              </a:p>
            </p:txBody>
          </p:sp>
          <p:pic>
            <p:nvPicPr>
              <p:cNvPr id="59" name="object 66">
                <a:extLst>
                  <a:ext uri="{FF2B5EF4-FFF2-40B4-BE49-F238E27FC236}">
                    <a16:creationId xmlns:a16="http://schemas.microsoft.com/office/drawing/2014/main" id="{22B1CE74-E709-A25A-935C-67C1AC188295}"/>
                  </a:ext>
                </a:extLst>
              </p:cNvPr>
              <p:cNvPicPr/>
              <p:nvPr/>
            </p:nvPicPr>
            <p:blipFill>
              <a:blip r:embed="rId16" cstate="print"/>
              <a:stretch>
                <a:fillRect/>
              </a:stretch>
            </p:blipFill>
            <p:spPr>
              <a:xfrm>
                <a:off x="3197094" y="2528925"/>
                <a:ext cx="188277" cy="189754"/>
              </a:xfrm>
              <a:prstGeom prst="rect">
                <a:avLst/>
              </a:prstGeom>
            </p:spPr>
          </p:pic>
          <p:pic>
            <p:nvPicPr>
              <p:cNvPr id="60" name="object 67">
                <a:extLst>
                  <a:ext uri="{FF2B5EF4-FFF2-40B4-BE49-F238E27FC236}">
                    <a16:creationId xmlns:a16="http://schemas.microsoft.com/office/drawing/2014/main" id="{1CFBE843-1412-43DF-85E7-A37BB40C3768}"/>
                  </a:ext>
                </a:extLst>
              </p:cNvPr>
              <p:cNvPicPr/>
              <p:nvPr/>
            </p:nvPicPr>
            <p:blipFill>
              <a:blip r:embed="rId17" cstate="print"/>
              <a:stretch>
                <a:fillRect/>
              </a:stretch>
            </p:blipFill>
            <p:spPr>
              <a:xfrm>
                <a:off x="3197096" y="3147897"/>
                <a:ext cx="188277" cy="177610"/>
              </a:xfrm>
              <a:prstGeom prst="rect">
                <a:avLst/>
              </a:prstGeom>
            </p:spPr>
          </p:pic>
          <p:sp>
            <p:nvSpPr>
              <p:cNvPr id="61" name="object 68">
                <a:extLst>
                  <a:ext uri="{FF2B5EF4-FFF2-40B4-BE49-F238E27FC236}">
                    <a16:creationId xmlns:a16="http://schemas.microsoft.com/office/drawing/2014/main" id="{111B7E78-63B1-F64C-EB7D-2F7303520162}"/>
                  </a:ext>
                </a:extLst>
              </p:cNvPr>
              <p:cNvSpPr/>
              <p:nvPr/>
            </p:nvSpPr>
            <p:spPr>
              <a:xfrm>
                <a:off x="863598" y="1877706"/>
                <a:ext cx="567055" cy="2012950"/>
              </a:xfrm>
              <a:custGeom>
                <a:avLst/>
                <a:gdLst/>
                <a:ahLst/>
                <a:cxnLst/>
                <a:rect l="l" t="t" r="r" b="b"/>
                <a:pathLst>
                  <a:path w="567055" h="2012950">
                    <a:moveTo>
                      <a:pt x="566801" y="2012607"/>
                    </a:moveTo>
                    <a:lnTo>
                      <a:pt x="0" y="2012607"/>
                    </a:lnTo>
                    <a:lnTo>
                      <a:pt x="0" y="0"/>
                    </a:lnTo>
                    <a:lnTo>
                      <a:pt x="219494" y="0"/>
                    </a:lnTo>
                  </a:path>
                </a:pathLst>
              </a:custGeom>
              <a:ln w="158750">
                <a:solidFill>
                  <a:srgbClr val="EE3124"/>
                </a:solidFill>
              </a:ln>
            </p:spPr>
            <p:txBody>
              <a:bodyPr wrap="square" lIns="0" tIns="0" rIns="0" bIns="0" rtlCol="0"/>
              <a:lstStyle/>
              <a:p>
                <a:endParaRPr/>
              </a:p>
            </p:txBody>
          </p:sp>
          <p:pic>
            <p:nvPicPr>
              <p:cNvPr id="62" name="object 69">
                <a:extLst>
                  <a:ext uri="{FF2B5EF4-FFF2-40B4-BE49-F238E27FC236}">
                    <a16:creationId xmlns:a16="http://schemas.microsoft.com/office/drawing/2014/main" id="{CB01A80D-41A7-4F41-B4E5-B5E08E940D68}"/>
                  </a:ext>
                </a:extLst>
              </p:cNvPr>
              <p:cNvPicPr/>
              <p:nvPr/>
            </p:nvPicPr>
            <p:blipFill>
              <a:blip r:embed="rId18" cstate="print"/>
              <a:stretch>
                <a:fillRect/>
              </a:stretch>
            </p:blipFill>
            <p:spPr>
              <a:xfrm>
                <a:off x="966000" y="1782301"/>
                <a:ext cx="198661" cy="188277"/>
              </a:xfrm>
              <a:prstGeom prst="rect">
                <a:avLst/>
              </a:prstGeom>
            </p:spPr>
          </p:pic>
          <p:sp>
            <p:nvSpPr>
              <p:cNvPr id="63" name="object 70">
                <a:extLst>
                  <a:ext uri="{FF2B5EF4-FFF2-40B4-BE49-F238E27FC236}">
                    <a16:creationId xmlns:a16="http://schemas.microsoft.com/office/drawing/2014/main" id="{D9F50B59-D068-F975-0608-C3F13E93FA2C}"/>
                  </a:ext>
                </a:extLst>
              </p:cNvPr>
              <p:cNvSpPr/>
              <p:nvPr/>
            </p:nvSpPr>
            <p:spPr>
              <a:xfrm>
                <a:off x="2541004" y="2737091"/>
                <a:ext cx="1071245" cy="386715"/>
              </a:xfrm>
              <a:custGeom>
                <a:avLst/>
                <a:gdLst/>
                <a:ahLst/>
                <a:cxnLst/>
                <a:rect l="l" t="t" r="r" b="b"/>
                <a:pathLst>
                  <a:path w="1071245" h="386714">
                    <a:moveTo>
                      <a:pt x="1006843" y="0"/>
                    </a:moveTo>
                    <a:lnTo>
                      <a:pt x="64147" y="0"/>
                    </a:lnTo>
                    <a:lnTo>
                      <a:pt x="39176" y="5042"/>
                    </a:lnTo>
                    <a:lnTo>
                      <a:pt x="18786" y="18791"/>
                    </a:lnTo>
                    <a:lnTo>
                      <a:pt x="5040" y="39181"/>
                    </a:lnTo>
                    <a:lnTo>
                      <a:pt x="0" y="64147"/>
                    </a:lnTo>
                    <a:lnTo>
                      <a:pt x="0" y="322059"/>
                    </a:lnTo>
                    <a:lnTo>
                      <a:pt x="5040" y="347032"/>
                    </a:lnTo>
                    <a:lnTo>
                      <a:pt x="18786" y="367426"/>
                    </a:lnTo>
                    <a:lnTo>
                      <a:pt x="39176" y="381177"/>
                    </a:lnTo>
                    <a:lnTo>
                      <a:pt x="64147" y="386219"/>
                    </a:lnTo>
                    <a:lnTo>
                      <a:pt x="1006843" y="386219"/>
                    </a:lnTo>
                    <a:lnTo>
                      <a:pt x="1031814" y="381177"/>
                    </a:lnTo>
                    <a:lnTo>
                      <a:pt x="1052204" y="367426"/>
                    </a:lnTo>
                    <a:lnTo>
                      <a:pt x="1065950" y="347032"/>
                    </a:lnTo>
                    <a:lnTo>
                      <a:pt x="1070990" y="322059"/>
                    </a:lnTo>
                    <a:lnTo>
                      <a:pt x="1070990" y="64147"/>
                    </a:lnTo>
                    <a:lnTo>
                      <a:pt x="1065950" y="39181"/>
                    </a:lnTo>
                    <a:lnTo>
                      <a:pt x="1052204" y="18791"/>
                    </a:lnTo>
                    <a:lnTo>
                      <a:pt x="1031814" y="5042"/>
                    </a:lnTo>
                    <a:lnTo>
                      <a:pt x="1006843" y="0"/>
                    </a:lnTo>
                    <a:close/>
                  </a:path>
                </a:pathLst>
              </a:custGeom>
              <a:solidFill>
                <a:srgbClr val="FCCBB5"/>
              </a:solidFill>
            </p:spPr>
            <p:txBody>
              <a:bodyPr wrap="square" lIns="0" tIns="0" rIns="0" bIns="0" rtlCol="0"/>
              <a:lstStyle/>
              <a:p>
                <a:endParaRPr/>
              </a:p>
            </p:txBody>
          </p:sp>
        </p:grpSp>
        <p:sp>
          <p:nvSpPr>
            <p:cNvPr id="64" name="object 71">
              <a:extLst>
                <a:ext uri="{FF2B5EF4-FFF2-40B4-BE49-F238E27FC236}">
                  <a16:creationId xmlns:a16="http://schemas.microsoft.com/office/drawing/2014/main" id="{EA22B91F-BFE9-AFD1-7E4E-1C2F9DC10D79}"/>
                </a:ext>
              </a:extLst>
            </p:cNvPr>
            <p:cNvSpPr txBox="1"/>
            <p:nvPr/>
          </p:nvSpPr>
          <p:spPr>
            <a:xfrm>
              <a:off x="2808391" y="2729446"/>
              <a:ext cx="814486" cy="402812"/>
            </a:xfrm>
            <a:prstGeom prst="rect">
              <a:avLst/>
            </a:prstGeom>
          </p:spPr>
          <p:txBody>
            <a:bodyPr vert="horz" wrap="square" lIns="0" tIns="12700" rIns="0" bIns="0" rtlCol="0">
              <a:spAutoFit/>
            </a:bodyPr>
            <a:lstStyle/>
            <a:p>
              <a:pPr marL="12700" marR="5080">
                <a:lnSpc>
                  <a:spcPct val="100000"/>
                </a:lnSpc>
                <a:spcBef>
                  <a:spcPts val="100"/>
                </a:spcBef>
              </a:pPr>
              <a:r>
                <a:rPr sz="1100" b="1">
                  <a:latin typeface="Arial" panose="020B0604020202020204" pitchFamily="34" charset="0"/>
                  <a:cs typeface="Arial" panose="020B0604020202020204" pitchFamily="34" charset="0"/>
                </a:rPr>
                <a:t>Reassure</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and</a:t>
              </a:r>
              <a:r>
                <a:rPr sz="1100" b="1" spc="-10">
                  <a:latin typeface="Arial" panose="020B0604020202020204" pitchFamily="34" charset="0"/>
                  <a:cs typeface="Arial" panose="020B0604020202020204" pitchFamily="34" charset="0"/>
                </a:rPr>
                <a:t> </a:t>
              </a:r>
              <a:r>
                <a:rPr sz="1100" b="1" spc="-20">
                  <a:latin typeface="Arial" panose="020B0604020202020204" pitchFamily="34" charset="0"/>
                  <a:cs typeface="Arial" panose="020B0604020202020204" pitchFamily="34" charset="0"/>
                </a:rPr>
                <a:t>see</a:t>
              </a:r>
              <a:r>
                <a:rPr lang="en-GB" sz="1100" b="1" spc="-20">
                  <a:latin typeface="Arial" panose="020B0604020202020204" pitchFamily="34" charset="0"/>
                  <a:cs typeface="Arial" panose="020B0604020202020204" pitchFamily="34" charset="0"/>
                </a:rPr>
                <a:t>k</a:t>
              </a:r>
              <a:r>
                <a:rPr lang="en-GB" sz="1100" b="1" spc="50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urgent</a:t>
              </a:r>
              <a:r>
                <a:rPr sz="1100" b="1" spc="-30">
                  <a:latin typeface="Arial" panose="020B0604020202020204" pitchFamily="34" charset="0"/>
                  <a:cs typeface="Arial" panose="020B0604020202020204" pitchFamily="34" charset="0"/>
                </a:rPr>
                <a:t> </a:t>
              </a:r>
              <a:r>
                <a:rPr sz="1100" b="1" spc="-10">
                  <a:latin typeface="Arial" panose="020B0604020202020204" pitchFamily="34" charset="0"/>
                  <a:cs typeface="Arial" panose="020B0604020202020204" pitchFamily="34" charset="0"/>
                </a:rPr>
                <a:t>medical</a:t>
              </a:r>
              <a:r>
                <a:rPr sz="1100" b="1" spc="500">
                  <a:latin typeface="Arial" panose="020B0604020202020204" pitchFamily="34" charset="0"/>
                  <a:cs typeface="Arial" panose="020B0604020202020204" pitchFamily="34" charset="0"/>
                </a:rPr>
                <a:t> </a:t>
              </a:r>
              <a:r>
                <a:rPr lang="en-GB" sz="1100" b="1" spc="-10">
                  <a:latin typeface="Arial" panose="020B0604020202020204" pitchFamily="34" charset="0"/>
                  <a:cs typeface="Arial" panose="020B0604020202020204" pitchFamily="34" charset="0"/>
                </a:rPr>
                <a:t>assistance if in </a:t>
              </a:r>
              <a:br>
                <a:rPr lang="en-GB" sz="1100" b="1" spc="-10">
                  <a:latin typeface="Arial" panose="020B0604020202020204" pitchFamily="34" charset="0"/>
                  <a:cs typeface="Arial" panose="020B0604020202020204" pitchFamily="34" charset="0"/>
                </a:rPr>
              </a:br>
              <a:r>
                <a:rPr lang="en-GB" sz="1100" b="1" spc="-10">
                  <a:latin typeface="Arial" panose="020B0604020202020204" pitchFamily="34" charset="0"/>
                  <a:cs typeface="Arial" panose="020B0604020202020204" pitchFamily="34" charset="0"/>
                </a:rPr>
                <a:t>any doubt</a:t>
              </a:r>
              <a:endParaRPr sz="1100">
                <a:latin typeface="Arial" panose="020B0604020202020204" pitchFamily="34" charset="0"/>
                <a:cs typeface="Arial" panose="020B0604020202020204" pitchFamily="34" charset="0"/>
              </a:endParaRPr>
            </a:p>
          </p:txBody>
        </p:sp>
        <p:grpSp>
          <p:nvGrpSpPr>
            <p:cNvPr id="65" name="object 72">
              <a:extLst>
                <a:ext uri="{FF2B5EF4-FFF2-40B4-BE49-F238E27FC236}">
                  <a16:creationId xmlns:a16="http://schemas.microsoft.com/office/drawing/2014/main" id="{F05A717E-9A5D-642A-85D6-B485EE9C0CC0}"/>
                </a:ext>
              </a:extLst>
            </p:cNvPr>
            <p:cNvGrpSpPr/>
            <p:nvPr/>
          </p:nvGrpSpPr>
          <p:grpSpPr>
            <a:xfrm>
              <a:off x="2510395" y="2675892"/>
              <a:ext cx="288290" cy="288290"/>
              <a:chOff x="2510395" y="2675892"/>
              <a:chExt cx="288290" cy="288290"/>
            </a:xfrm>
          </p:grpSpPr>
          <p:sp>
            <p:nvSpPr>
              <p:cNvPr id="66" name="object 73">
                <a:extLst>
                  <a:ext uri="{FF2B5EF4-FFF2-40B4-BE49-F238E27FC236}">
                    <a16:creationId xmlns:a16="http://schemas.microsoft.com/office/drawing/2014/main" id="{4C3466D3-83B5-1580-BD83-9BC184D974FB}"/>
                  </a:ext>
                </a:extLst>
              </p:cNvPr>
              <p:cNvSpPr/>
              <p:nvPr/>
            </p:nvSpPr>
            <p:spPr>
              <a:xfrm>
                <a:off x="2510395" y="2675892"/>
                <a:ext cx="288290" cy="28829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67" name="object 74">
                <a:extLst>
                  <a:ext uri="{FF2B5EF4-FFF2-40B4-BE49-F238E27FC236}">
                    <a16:creationId xmlns:a16="http://schemas.microsoft.com/office/drawing/2014/main" id="{0AD7FDDA-7A0A-31AC-AA07-547631D3F0AA}"/>
                  </a:ext>
                </a:extLst>
              </p:cNvPr>
              <p:cNvPicPr/>
              <p:nvPr/>
            </p:nvPicPr>
            <p:blipFill>
              <a:blip r:embed="rId19" cstate="print"/>
              <a:stretch>
                <a:fillRect/>
              </a:stretch>
            </p:blipFill>
            <p:spPr>
              <a:xfrm>
                <a:off x="2543081" y="2708563"/>
                <a:ext cx="222643" cy="222656"/>
              </a:xfrm>
              <a:prstGeom prst="rect">
                <a:avLst/>
              </a:prstGeom>
            </p:spPr>
          </p:pic>
        </p:grpSp>
        <p:sp>
          <p:nvSpPr>
            <p:cNvPr id="68" name="object 75">
              <a:extLst>
                <a:ext uri="{FF2B5EF4-FFF2-40B4-BE49-F238E27FC236}">
                  <a16:creationId xmlns:a16="http://schemas.microsoft.com/office/drawing/2014/main" id="{6D0C4F0E-D0CA-ABCB-FFA9-662E0B6C13EE}"/>
                </a:ext>
              </a:extLst>
            </p:cNvPr>
            <p:cNvSpPr txBox="1"/>
            <p:nvPr/>
          </p:nvSpPr>
          <p:spPr>
            <a:xfrm>
              <a:off x="1695800" y="3797361"/>
              <a:ext cx="1553845" cy="318955"/>
            </a:xfrm>
            <a:prstGeom prst="rect">
              <a:avLst/>
            </a:prstGeom>
          </p:spPr>
          <p:txBody>
            <a:bodyPr vert="horz" wrap="square" lIns="0" tIns="12700" rIns="0" bIns="0" rtlCol="0">
              <a:spAutoFit/>
            </a:bodyPr>
            <a:lstStyle/>
            <a:p>
              <a:pPr marL="12700">
                <a:lnSpc>
                  <a:spcPct val="100000"/>
                </a:lnSpc>
                <a:spcBef>
                  <a:spcPts val="100"/>
                </a:spcBef>
              </a:pPr>
              <a:r>
                <a:rPr sz="1100" b="1">
                  <a:solidFill>
                    <a:schemeClr val="bg1"/>
                  </a:solidFill>
                  <a:latin typeface="Arial" panose="020B0604020202020204" pitchFamily="34" charset="0"/>
                  <a:cs typeface="Arial" panose="020B0604020202020204" pitchFamily="34" charset="0"/>
                </a:rPr>
                <a:t>Call</a:t>
              </a:r>
              <a:r>
                <a:rPr sz="1100" b="1" spc="35">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an</a:t>
              </a:r>
              <a:r>
                <a:rPr sz="1100" b="1" spc="40">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ambulance</a:t>
              </a:r>
              <a:r>
                <a:rPr sz="1100" b="1" spc="35">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(999)</a:t>
              </a:r>
              <a:r>
                <a:rPr lang="en-GB" sz="1100" b="1">
                  <a:solidFill>
                    <a:schemeClr val="bg1"/>
                  </a:solidFill>
                  <a:latin typeface="Arial" panose="020B0604020202020204" pitchFamily="34" charset="0"/>
                  <a:cs typeface="Arial" panose="020B0604020202020204" pitchFamily="34" charset="0"/>
                </a:rPr>
                <a:t>. Continue</a:t>
              </a:r>
              <a:r>
                <a:rPr sz="1100" b="1" spc="35">
                  <a:solidFill>
                    <a:schemeClr val="bg1"/>
                  </a:solidFill>
                  <a:latin typeface="Arial" panose="020B0604020202020204" pitchFamily="34" charset="0"/>
                  <a:cs typeface="Arial" panose="020B0604020202020204" pitchFamily="34" charset="0"/>
                </a:rPr>
                <a:t> </a:t>
              </a:r>
              <a:r>
                <a:rPr sz="1100" b="1" spc="-20">
                  <a:solidFill>
                    <a:schemeClr val="bg1"/>
                  </a:solidFill>
                  <a:latin typeface="Arial" panose="020B0604020202020204" pitchFamily="34" charset="0"/>
                  <a:cs typeface="Arial" panose="020B0604020202020204" pitchFamily="34" charset="0"/>
                </a:rPr>
                <a:t>with</a:t>
              </a:r>
              <a:endParaRPr lang="en-GB" sz="1100" b="1" spc="-20">
                <a:solidFill>
                  <a:schemeClr val="bg1"/>
                </a:solidFill>
                <a:latin typeface="Arial" panose="020B0604020202020204" pitchFamily="34" charset="0"/>
                <a:cs typeface="Arial" panose="020B0604020202020204" pitchFamily="34" charset="0"/>
              </a:endParaRPr>
            </a:p>
            <a:p>
              <a:pPr marL="12700">
                <a:spcBef>
                  <a:spcPts val="100"/>
                </a:spcBef>
              </a:pPr>
              <a:r>
                <a:rPr lang="en-GB" sz="1100" b="1">
                  <a:solidFill>
                    <a:schemeClr val="bg1"/>
                  </a:solidFill>
                  <a:latin typeface="Arial" panose="020B0604020202020204" pitchFamily="34" charset="0"/>
                  <a:cs typeface="Arial" panose="020B0604020202020204" pitchFamily="34" charset="0"/>
                </a:rPr>
                <a:t>back</a:t>
              </a:r>
              <a:r>
                <a:rPr lang="en-GB" sz="1100" b="1" spc="40">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blows</a:t>
              </a:r>
              <a:r>
                <a:rPr lang="en-GB" sz="1100" b="1" spc="35">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and</a:t>
              </a:r>
              <a:r>
                <a:rPr lang="en-GB" sz="1100" b="1" spc="35">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abdominal</a:t>
              </a:r>
              <a:r>
                <a:rPr lang="en-GB" sz="1100" b="1" spc="35">
                  <a:solidFill>
                    <a:schemeClr val="bg1"/>
                  </a:solidFill>
                  <a:latin typeface="Arial" panose="020B0604020202020204" pitchFamily="34" charset="0"/>
                  <a:cs typeface="Arial" panose="020B0604020202020204" pitchFamily="34" charset="0"/>
                </a:rPr>
                <a:t> </a:t>
              </a:r>
              <a:r>
                <a:rPr lang="en-GB" sz="1100" b="1" spc="-10">
                  <a:solidFill>
                    <a:schemeClr val="bg1"/>
                  </a:solidFill>
                  <a:latin typeface="Arial" panose="020B0604020202020204" pitchFamily="34" charset="0"/>
                  <a:cs typeface="Arial" panose="020B0604020202020204" pitchFamily="34" charset="0"/>
                </a:rPr>
                <a:t>thrusts</a:t>
              </a:r>
              <a:endParaRPr lang="en-GB" sz="1100">
                <a:solidFill>
                  <a:schemeClr val="bg1"/>
                </a:solidFill>
                <a:latin typeface="Arial" panose="020B0604020202020204" pitchFamily="34" charset="0"/>
                <a:cs typeface="Arial" panose="020B0604020202020204" pitchFamily="34" charset="0"/>
              </a:endParaRPr>
            </a:p>
            <a:p>
              <a:pPr marL="12700">
                <a:lnSpc>
                  <a:spcPct val="100000"/>
                </a:lnSpc>
                <a:spcBef>
                  <a:spcPts val="100"/>
                </a:spcBef>
              </a:pPr>
              <a:endParaRPr sz="1100">
                <a:solidFill>
                  <a:schemeClr val="bg1"/>
                </a:solidFill>
                <a:latin typeface="Arial" panose="020B0604020202020204" pitchFamily="34" charset="0"/>
                <a:cs typeface="Arial" panose="020B0604020202020204" pitchFamily="34" charset="0"/>
              </a:endParaRPr>
            </a:p>
          </p:txBody>
        </p:sp>
        <p:sp>
          <p:nvSpPr>
            <p:cNvPr id="70" name="object 99">
              <a:extLst>
                <a:ext uri="{FF2B5EF4-FFF2-40B4-BE49-F238E27FC236}">
                  <a16:creationId xmlns:a16="http://schemas.microsoft.com/office/drawing/2014/main" id="{A3D5F90B-220E-9A30-B080-57DF9D1F2C7D}"/>
                </a:ext>
              </a:extLst>
            </p:cNvPr>
            <p:cNvSpPr txBox="1"/>
            <p:nvPr/>
          </p:nvSpPr>
          <p:spPr>
            <a:xfrm>
              <a:off x="4000251" y="2596757"/>
              <a:ext cx="1156965" cy="106318"/>
            </a:xfrm>
            <a:prstGeom prst="rect">
              <a:avLst/>
            </a:prstGeom>
          </p:spPr>
          <p:txBody>
            <a:bodyPr vert="horz" wrap="square" lIns="0" tIns="12700" rIns="0" bIns="0" rtlCol="0">
              <a:spAutoFit/>
            </a:bodyPr>
            <a:lstStyle/>
            <a:p>
              <a:pPr marR="5080">
                <a:lnSpc>
                  <a:spcPct val="100000"/>
                </a:lnSpc>
              </a:pPr>
              <a:endParaRPr sz="1100">
                <a:latin typeface="Arial" panose="020B0604020202020204" pitchFamily="34" charset="0"/>
                <a:cs typeface="Arial" panose="020B0604020202020204" pitchFamily="34" charset="0"/>
              </a:endParaRPr>
            </a:p>
          </p:txBody>
        </p:sp>
        <p:sp>
          <p:nvSpPr>
            <p:cNvPr id="72" name="object 57">
              <a:extLst>
                <a:ext uri="{FF2B5EF4-FFF2-40B4-BE49-F238E27FC236}">
                  <a16:creationId xmlns:a16="http://schemas.microsoft.com/office/drawing/2014/main" id="{174464E5-7666-8AE7-D6C0-5095AC7938D2}"/>
                </a:ext>
              </a:extLst>
            </p:cNvPr>
            <p:cNvSpPr txBox="1"/>
            <p:nvPr/>
          </p:nvSpPr>
          <p:spPr>
            <a:xfrm>
              <a:off x="3159183" y="2293986"/>
              <a:ext cx="270510" cy="131250"/>
            </a:xfrm>
            <a:prstGeom prst="rect">
              <a:avLst/>
            </a:prstGeom>
          </p:spPr>
          <p:txBody>
            <a:bodyPr vert="horz" wrap="square" lIns="0" tIns="15240" rIns="0" bIns="0" rtlCol="0">
              <a:spAutoFit/>
            </a:bodyPr>
            <a:lstStyle/>
            <a:p>
              <a:pPr marL="12700" algn="ctr">
                <a:lnSpc>
                  <a:spcPct val="100000"/>
                </a:lnSpc>
                <a:spcBef>
                  <a:spcPts val="120"/>
                </a:spcBef>
              </a:pPr>
              <a:r>
                <a:rPr sz="1400" b="1" spc="-25">
                  <a:solidFill>
                    <a:srgbClr val="FFFFFF"/>
                  </a:solidFill>
                  <a:latin typeface="Arial" panose="020B0604020202020204" pitchFamily="34" charset="0"/>
                  <a:cs typeface="Arial" panose="020B0604020202020204" pitchFamily="34" charset="0"/>
                </a:rPr>
                <a:t>YES</a:t>
              </a:r>
              <a:endParaRPr sz="1400">
                <a:latin typeface="Arial" panose="020B0604020202020204" pitchFamily="34" charset="0"/>
                <a:cs typeface="Arial" panose="020B0604020202020204" pitchFamily="34" charset="0"/>
              </a:endParaRPr>
            </a:p>
          </p:txBody>
        </p:sp>
      </p:grpSp>
      <p:sp>
        <p:nvSpPr>
          <p:cNvPr id="4" name="Title 3"/>
          <p:cNvSpPr>
            <a:spLocks noGrp="1"/>
          </p:cNvSpPr>
          <p:nvPr>
            <p:ph type="title"/>
          </p:nvPr>
        </p:nvSpPr>
        <p:spPr>
          <a:xfrm>
            <a:off x="1103376" y="128334"/>
            <a:ext cx="8229600" cy="1143000"/>
          </a:xfrm>
        </p:spPr>
        <p:txBody>
          <a:bodyPr>
            <a:normAutofit/>
          </a:bodyPr>
          <a:lstStyle/>
          <a:p>
            <a:pPr algn="l"/>
            <a:r>
              <a:rPr lang="en-GB" sz="4000" b="1" dirty="0">
                <a:latin typeface="Arial" panose="020B0604020202020204" pitchFamily="34" charset="0"/>
                <a:cs typeface="Arial" panose="020B0604020202020204" pitchFamily="34" charset="0"/>
              </a:rPr>
              <a:t>Actions for a choking child</a:t>
            </a:r>
          </a:p>
        </p:txBody>
      </p:sp>
      <p:sp>
        <p:nvSpPr>
          <p:cNvPr id="73" name="object 57">
            <a:extLst>
              <a:ext uri="{FF2B5EF4-FFF2-40B4-BE49-F238E27FC236}">
                <a16:creationId xmlns:a16="http://schemas.microsoft.com/office/drawing/2014/main" id="{057A6C40-8F2E-79E3-6B72-A1779A5B4446}"/>
              </a:ext>
            </a:extLst>
          </p:cNvPr>
          <p:cNvSpPr txBox="1"/>
          <p:nvPr/>
        </p:nvSpPr>
        <p:spPr>
          <a:xfrm>
            <a:off x="3180712" y="3731214"/>
            <a:ext cx="463327" cy="224804"/>
          </a:xfrm>
          <a:prstGeom prst="rect">
            <a:avLst/>
          </a:prstGeom>
        </p:spPr>
        <p:txBody>
          <a:bodyPr vert="horz" wrap="square" lIns="0" tIns="15240" rIns="0" bIns="0" rtlCol="0">
            <a:spAutoFit/>
          </a:bodyPr>
          <a:lstStyle/>
          <a:p>
            <a:pPr marL="12700" algn="ctr">
              <a:lnSpc>
                <a:spcPct val="100000"/>
              </a:lnSpc>
              <a:spcBef>
                <a:spcPts val="120"/>
              </a:spcBef>
            </a:pPr>
            <a:r>
              <a:rPr lang="en-GB" sz="1400" b="1" spc="-25">
                <a:solidFill>
                  <a:srgbClr val="FFFFFF"/>
                </a:solidFill>
                <a:latin typeface="Arial" panose="020B0604020202020204" pitchFamily="34" charset="0"/>
                <a:cs typeface="Arial" panose="020B0604020202020204" pitchFamily="34" charset="0"/>
              </a:rPr>
              <a:t>NO</a:t>
            </a:r>
            <a:endParaRPr sz="1400">
              <a:latin typeface="Arial" panose="020B0604020202020204" pitchFamily="34" charset="0"/>
              <a:cs typeface="Arial" panose="020B0604020202020204" pitchFamily="34" charset="0"/>
            </a:endParaRPr>
          </a:p>
        </p:txBody>
      </p:sp>
      <p:sp>
        <p:nvSpPr>
          <p:cNvPr id="141" name="object 57">
            <a:extLst>
              <a:ext uri="{FF2B5EF4-FFF2-40B4-BE49-F238E27FC236}">
                <a16:creationId xmlns:a16="http://schemas.microsoft.com/office/drawing/2014/main" id="{057A6F5E-0893-3CD0-FD41-E33DF32B7EF2}"/>
              </a:ext>
            </a:extLst>
          </p:cNvPr>
          <p:cNvSpPr txBox="1"/>
          <p:nvPr/>
        </p:nvSpPr>
        <p:spPr>
          <a:xfrm>
            <a:off x="3180712" y="5653740"/>
            <a:ext cx="463327" cy="224804"/>
          </a:xfrm>
          <a:prstGeom prst="rect">
            <a:avLst/>
          </a:prstGeom>
        </p:spPr>
        <p:txBody>
          <a:bodyPr vert="horz" wrap="square" lIns="0" tIns="15240" rIns="0" bIns="0" rtlCol="0">
            <a:spAutoFit/>
          </a:bodyPr>
          <a:lstStyle/>
          <a:p>
            <a:pPr marL="12700" algn="ctr">
              <a:lnSpc>
                <a:spcPct val="100000"/>
              </a:lnSpc>
              <a:spcBef>
                <a:spcPts val="120"/>
              </a:spcBef>
            </a:pPr>
            <a:r>
              <a:rPr lang="en-GB" sz="1400" b="1" spc="-25">
                <a:solidFill>
                  <a:srgbClr val="FFFFFF"/>
                </a:solidFill>
                <a:latin typeface="Arial" panose="020B0604020202020204" pitchFamily="34" charset="0"/>
                <a:cs typeface="Arial" panose="020B0604020202020204" pitchFamily="34" charset="0"/>
              </a:rPr>
              <a:t>NO</a:t>
            </a:r>
            <a:endParaRPr sz="140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DF6DAACB-D77A-885F-E273-E8769FEF22A1}"/>
              </a:ext>
            </a:extLst>
          </p:cNvPr>
          <p:cNvSpPr txBox="1"/>
          <p:nvPr/>
        </p:nvSpPr>
        <p:spPr>
          <a:xfrm>
            <a:off x="7502350" y="3626605"/>
            <a:ext cx="2755055" cy="1785104"/>
          </a:xfrm>
          <a:prstGeom prst="rect">
            <a:avLst/>
          </a:prstGeom>
          <a:noFill/>
        </p:spPr>
        <p:txBody>
          <a:bodyPr wrap="square" lIns="91440" tIns="45720" rIns="91440" bIns="45720" anchor="t">
            <a:spAutoFit/>
          </a:bodyPr>
          <a:lstStyle/>
          <a:p>
            <a:r>
              <a:rPr lang="en-GB" sz="1100" b="1">
                <a:latin typeface="Arial" panose="020B0604020202020204" pitchFamily="34" charset="0"/>
                <a:cs typeface="Arial" panose="020B0604020202020204" pitchFamily="34" charset="0"/>
              </a:rPr>
              <a:t>If you are on your own, call for help (</a:t>
            </a:r>
            <a:r>
              <a:rPr lang="en-GB" sz="1100" b="1">
                <a:solidFill>
                  <a:srgbClr val="FF0000"/>
                </a:solidFill>
                <a:latin typeface="Arial" panose="020B0604020202020204" pitchFamily="34" charset="0"/>
                <a:cs typeface="Arial" panose="020B0604020202020204" pitchFamily="34" charset="0"/>
              </a:rPr>
              <a:t>999</a:t>
            </a:r>
            <a:r>
              <a:rPr lang="en-GB" sz="1100" b="1">
                <a:latin typeface="Arial" panose="020B0604020202020204" pitchFamily="34" charset="0"/>
                <a:cs typeface="Arial" panose="020B0604020202020204" pitchFamily="34" charset="0"/>
              </a:rPr>
              <a:t>) as soon as you recognise cardiac arrest. If possible, use a speakerphone so you can continue with care while alerting the emergency services. Give 5 initial rescue breaths, then begin CPR immediately. If you need to fetch help or a phone, take the infant/child with you if safe and practical.</a:t>
            </a:r>
          </a:p>
        </p:txBody>
      </p:sp>
      <p:sp>
        <p:nvSpPr>
          <p:cNvPr id="177" name="TextBox 176">
            <a:extLst>
              <a:ext uri="{FF2B5EF4-FFF2-40B4-BE49-F238E27FC236}">
                <a16:creationId xmlns:a16="http://schemas.microsoft.com/office/drawing/2014/main" id="{0B5AA926-0C03-30DA-6565-24976771C69A}"/>
              </a:ext>
            </a:extLst>
          </p:cNvPr>
          <p:cNvSpPr txBox="1"/>
          <p:nvPr/>
        </p:nvSpPr>
        <p:spPr>
          <a:xfrm>
            <a:off x="8467277" y="1383450"/>
            <a:ext cx="2105489" cy="430887"/>
          </a:xfrm>
          <a:prstGeom prst="rect">
            <a:avLst/>
          </a:prstGeom>
          <a:noFill/>
        </p:spPr>
        <p:txBody>
          <a:bodyPr wrap="square">
            <a:spAutoFit/>
          </a:bodyPr>
          <a:lstStyle/>
          <a:p>
            <a:r>
              <a:rPr lang="en-GB" sz="1100" b="1">
                <a:latin typeface="Arial" panose="020B0604020202020204" pitchFamily="34" charset="0"/>
                <a:cs typeface="Arial" panose="020B0604020202020204" pitchFamily="34" charset="0"/>
              </a:rPr>
              <a:t>If coughing is effective, continuously monitor</a:t>
            </a:r>
          </a:p>
        </p:txBody>
      </p:sp>
    </p:spTree>
    <p:extLst>
      <p:ext uri="{BB962C8B-B14F-4D97-AF65-F5344CB8AC3E}">
        <p14:creationId xmlns:p14="http://schemas.microsoft.com/office/powerpoint/2010/main" val="20512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object 22">
            <a:extLst>
              <a:ext uri="{FF2B5EF4-FFF2-40B4-BE49-F238E27FC236}">
                <a16:creationId xmlns:a16="http://schemas.microsoft.com/office/drawing/2014/main" id="{27F1F9EE-8646-44F3-E99D-00CE36AD63B2}"/>
              </a:ext>
            </a:extLst>
          </p:cNvPr>
          <p:cNvSpPr/>
          <p:nvPr/>
        </p:nvSpPr>
        <p:spPr>
          <a:xfrm>
            <a:off x="2784324" y="2132027"/>
            <a:ext cx="2304081" cy="558804"/>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endParaRPr/>
          </a:p>
        </p:txBody>
      </p:sp>
      <p:sp>
        <p:nvSpPr>
          <p:cNvPr id="6" name="Rectangle: Rounded Corners 5">
            <a:extLst>
              <a:ext uri="{FF2B5EF4-FFF2-40B4-BE49-F238E27FC236}">
                <a16:creationId xmlns:a16="http://schemas.microsoft.com/office/drawing/2014/main" id="{948BEC71-CEA5-97D4-5697-2F2A7B1E1C59}"/>
              </a:ext>
            </a:extLst>
          </p:cNvPr>
          <p:cNvSpPr/>
          <p:nvPr/>
        </p:nvSpPr>
        <p:spPr>
          <a:xfrm>
            <a:off x="7406776" y="1239828"/>
            <a:ext cx="2417814" cy="557728"/>
          </a:xfrm>
          <a:prstGeom prst="roundRect">
            <a:avLst/>
          </a:prstGeom>
          <a:solidFill>
            <a:srgbClr val="CDE7C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7" name="Rectangle: Rounded Corners 76">
            <a:extLst>
              <a:ext uri="{FF2B5EF4-FFF2-40B4-BE49-F238E27FC236}">
                <a16:creationId xmlns:a16="http://schemas.microsoft.com/office/drawing/2014/main" id="{56FD0670-F2B5-FF22-B9C9-EB82BF1E5957}"/>
              </a:ext>
            </a:extLst>
          </p:cNvPr>
          <p:cNvSpPr/>
          <p:nvPr/>
        </p:nvSpPr>
        <p:spPr>
          <a:xfrm>
            <a:off x="7303295" y="3563459"/>
            <a:ext cx="2521295" cy="2420392"/>
          </a:xfrm>
          <a:prstGeom prst="roundRect">
            <a:avLst/>
          </a:prstGeom>
          <a:solidFill>
            <a:srgbClr val="CDE7CA"/>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045718" y="0"/>
            <a:ext cx="8344346" cy="792088"/>
          </a:xfrm>
        </p:spPr>
        <p:txBody>
          <a:bodyPr>
            <a:noAutofit/>
          </a:bodyPr>
          <a:lstStyle/>
          <a:p>
            <a:pPr algn="l"/>
            <a:br>
              <a:rPr lang="en-GB" b="1" dirty="0">
                <a:latin typeface="Arial" panose="020B0604020202020204" pitchFamily="34" charset="0"/>
                <a:cs typeface="Arial" panose="020B0604020202020204" pitchFamily="34" charset="0"/>
              </a:rPr>
            </a:br>
            <a:r>
              <a:rPr lang="en-GB" sz="4000" b="1" dirty="0">
                <a:latin typeface="Arial" panose="020B0604020202020204" pitchFamily="34" charset="0"/>
                <a:cs typeface="Arial" panose="020B0604020202020204" pitchFamily="34" charset="0"/>
              </a:rPr>
              <a:t>Actions for a choking infant</a:t>
            </a:r>
          </a:p>
        </p:txBody>
      </p:sp>
      <p:sp>
        <p:nvSpPr>
          <p:cNvPr id="9" name="object 16">
            <a:extLst>
              <a:ext uri="{FF2B5EF4-FFF2-40B4-BE49-F238E27FC236}">
                <a16:creationId xmlns:a16="http://schemas.microsoft.com/office/drawing/2014/main" id="{CE19BB5A-A1B8-2100-3B76-98B8BCBBDA93}"/>
              </a:ext>
            </a:extLst>
          </p:cNvPr>
          <p:cNvSpPr txBox="1"/>
          <p:nvPr/>
        </p:nvSpPr>
        <p:spPr>
          <a:xfrm>
            <a:off x="6705990" y="1707604"/>
            <a:ext cx="316498" cy="292389"/>
          </a:xfrm>
          <a:prstGeom prst="rect">
            <a:avLst/>
          </a:prstGeom>
        </p:spPr>
        <p:txBody>
          <a:bodyPr vert="horz" wrap="square" lIns="0" tIns="15240" rIns="0" bIns="0" rtlCol="0">
            <a:spAutoFit/>
          </a:bodyPr>
          <a:lstStyle/>
          <a:p>
            <a:pPr marL="12700">
              <a:lnSpc>
                <a:spcPct val="100000"/>
              </a:lnSpc>
              <a:spcBef>
                <a:spcPts val="120"/>
              </a:spcBef>
            </a:pPr>
            <a:r>
              <a:rPr b="1" spc="-25">
                <a:solidFill>
                  <a:srgbClr val="FFFFFF"/>
                </a:solidFill>
                <a:latin typeface="Arial" panose="020B0604020202020204" pitchFamily="34" charset="0"/>
                <a:cs typeface="Arial" panose="020B0604020202020204" pitchFamily="34" charset="0"/>
              </a:rPr>
              <a:t>x</a:t>
            </a:r>
            <a:endParaRPr>
              <a:latin typeface="Arial" panose="020B0604020202020204" pitchFamily="34" charset="0"/>
              <a:cs typeface="Arial" panose="020B0604020202020204" pitchFamily="34" charset="0"/>
            </a:endParaRPr>
          </a:p>
        </p:txBody>
      </p:sp>
      <p:sp>
        <p:nvSpPr>
          <p:cNvPr id="65" name="object 18">
            <a:extLst>
              <a:ext uri="{FF2B5EF4-FFF2-40B4-BE49-F238E27FC236}">
                <a16:creationId xmlns:a16="http://schemas.microsoft.com/office/drawing/2014/main" id="{D9054F47-BB3B-673B-286E-A7A480EBEC94}"/>
              </a:ext>
            </a:extLst>
          </p:cNvPr>
          <p:cNvSpPr/>
          <p:nvPr/>
        </p:nvSpPr>
        <p:spPr>
          <a:xfrm>
            <a:off x="3200925" y="1277727"/>
            <a:ext cx="3207044" cy="512594"/>
          </a:xfrm>
          <a:custGeom>
            <a:avLst/>
            <a:gdLst/>
            <a:ahLst/>
            <a:cxnLst/>
            <a:rect l="l" t="t" r="r" b="b"/>
            <a:pathLst>
              <a:path w="1875154" h="288290">
                <a:moveTo>
                  <a:pt x="1810537"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810537" y="287997"/>
                </a:lnTo>
                <a:lnTo>
                  <a:pt x="1835510" y="282957"/>
                </a:lnTo>
                <a:lnTo>
                  <a:pt x="1855904" y="269211"/>
                </a:lnTo>
                <a:lnTo>
                  <a:pt x="1869655" y="248821"/>
                </a:lnTo>
                <a:lnTo>
                  <a:pt x="1874697" y="223850"/>
                </a:lnTo>
                <a:lnTo>
                  <a:pt x="1874697" y="64147"/>
                </a:lnTo>
                <a:lnTo>
                  <a:pt x="1869655" y="39181"/>
                </a:lnTo>
                <a:lnTo>
                  <a:pt x="1855904" y="18791"/>
                </a:lnTo>
                <a:lnTo>
                  <a:pt x="1835510" y="5042"/>
                </a:lnTo>
                <a:lnTo>
                  <a:pt x="1810537" y="0"/>
                </a:lnTo>
                <a:close/>
              </a:path>
            </a:pathLst>
          </a:custGeom>
          <a:solidFill>
            <a:srgbClr val="FCCBB5"/>
          </a:solidFill>
        </p:spPr>
        <p:txBody>
          <a:bodyPr wrap="square" lIns="0" tIns="0" rIns="0" bIns="0" rtlCol="0"/>
          <a:lstStyle/>
          <a:p>
            <a:endParaRPr/>
          </a:p>
        </p:txBody>
      </p:sp>
      <p:sp>
        <p:nvSpPr>
          <p:cNvPr id="67" name="object 20">
            <a:extLst>
              <a:ext uri="{FF2B5EF4-FFF2-40B4-BE49-F238E27FC236}">
                <a16:creationId xmlns:a16="http://schemas.microsoft.com/office/drawing/2014/main" id="{2F75310F-46EF-4D62-6F4A-BEC380AF9B8B}"/>
              </a:ext>
            </a:extLst>
          </p:cNvPr>
          <p:cNvSpPr/>
          <p:nvPr/>
        </p:nvSpPr>
        <p:spPr>
          <a:xfrm>
            <a:off x="2803119" y="3015029"/>
            <a:ext cx="2495004" cy="2178506"/>
          </a:xfrm>
          <a:custGeom>
            <a:avLst/>
            <a:gdLst/>
            <a:ahLst/>
            <a:cxnLst/>
            <a:rect l="l" t="t" r="r" b="b"/>
            <a:pathLst>
              <a:path w="1456689" h="1271904">
                <a:moveTo>
                  <a:pt x="1178991" y="64147"/>
                </a:moveTo>
                <a:lnTo>
                  <a:pt x="1173962" y="39179"/>
                </a:lnTo>
                <a:lnTo>
                  <a:pt x="1160208" y="18796"/>
                </a:lnTo>
                <a:lnTo>
                  <a:pt x="1139825" y="5041"/>
                </a:lnTo>
                <a:lnTo>
                  <a:pt x="1114844" y="0"/>
                </a:lnTo>
                <a:lnTo>
                  <a:pt x="64147" y="0"/>
                </a:lnTo>
                <a:lnTo>
                  <a:pt x="39179" y="5041"/>
                </a:lnTo>
                <a:lnTo>
                  <a:pt x="18796" y="18796"/>
                </a:lnTo>
                <a:lnTo>
                  <a:pt x="5041" y="39179"/>
                </a:lnTo>
                <a:lnTo>
                  <a:pt x="0" y="64147"/>
                </a:lnTo>
                <a:lnTo>
                  <a:pt x="0" y="94246"/>
                </a:lnTo>
                <a:lnTo>
                  <a:pt x="5041" y="119214"/>
                </a:lnTo>
                <a:lnTo>
                  <a:pt x="18796" y="139611"/>
                </a:lnTo>
                <a:lnTo>
                  <a:pt x="39179" y="153352"/>
                </a:lnTo>
                <a:lnTo>
                  <a:pt x="64147" y="158394"/>
                </a:lnTo>
                <a:lnTo>
                  <a:pt x="1114844" y="158394"/>
                </a:lnTo>
                <a:lnTo>
                  <a:pt x="1139825" y="153352"/>
                </a:lnTo>
                <a:lnTo>
                  <a:pt x="1160208" y="139611"/>
                </a:lnTo>
                <a:lnTo>
                  <a:pt x="1173962" y="119214"/>
                </a:lnTo>
                <a:lnTo>
                  <a:pt x="1178991" y="94246"/>
                </a:lnTo>
                <a:lnTo>
                  <a:pt x="1178991" y="64147"/>
                </a:lnTo>
                <a:close/>
              </a:path>
              <a:path w="1456689" h="1271904">
                <a:moveTo>
                  <a:pt x="1456194" y="1177594"/>
                </a:moveTo>
                <a:lnTo>
                  <a:pt x="1451165" y="1152639"/>
                </a:lnTo>
                <a:lnTo>
                  <a:pt x="1437411" y="1132243"/>
                </a:lnTo>
                <a:lnTo>
                  <a:pt x="1417027" y="1118501"/>
                </a:lnTo>
                <a:lnTo>
                  <a:pt x="1392047" y="1113447"/>
                </a:lnTo>
                <a:lnTo>
                  <a:pt x="64147" y="1113447"/>
                </a:lnTo>
                <a:lnTo>
                  <a:pt x="39179" y="1118501"/>
                </a:lnTo>
                <a:lnTo>
                  <a:pt x="18796" y="1132243"/>
                </a:lnTo>
                <a:lnTo>
                  <a:pt x="5041" y="1152639"/>
                </a:lnTo>
                <a:lnTo>
                  <a:pt x="0" y="1177594"/>
                </a:lnTo>
                <a:lnTo>
                  <a:pt x="0" y="1207693"/>
                </a:lnTo>
                <a:lnTo>
                  <a:pt x="5041" y="1232674"/>
                </a:lnTo>
                <a:lnTo>
                  <a:pt x="18796" y="1253058"/>
                </a:lnTo>
                <a:lnTo>
                  <a:pt x="39179" y="1266812"/>
                </a:lnTo>
                <a:lnTo>
                  <a:pt x="64147" y="1271841"/>
                </a:lnTo>
                <a:lnTo>
                  <a:pt x="1392047" y="1271841"/>
                </a:lnTo>
                <a:lnTo>
                  <a:pt x="1417027" y="1266812"/>
                </a:lnTo>
                <a:lnTo>
                  <a:pt x="1437411" y="1253058"/>
                </a:lnTo>
                <a:lnTo>
                  <a:pt x="1451165" y="1232674"/>
                </a:lnTo>
                <a:lnTo>
                  <a:pt x="1456194" y="1207693"/>
                </a:lnTo>
                <a:lnTo>
                  <a:pt x="1456194" y="1177594"/>
                </a:lnTo>
                <a:close/>
              </a:path>
            </a:pathLst>
          </a:custGeom>
          <a:solidFill>
            <a:srgbClr val="FCCBB5"/>
          </a:solidFill>
        </p:spPr>
        <p:txBody>
          <a:bodyPr wrap="square" lIns="0" tIns="0" rIns="0" bIns="0" rtlCol="0"/>
          <a:lstStyle/>
          <a:p>
            <a:endParaRPr/>
          </a:p>
        </p:txBody>
      </p:sp>
      <p:sp>
        <p:nvSpPr>
          <p:cNvPr id="68" name="object 21">
            <a:extLst>
              <a:ext uri="{FF2B5EF4-FFF2-40B4-BE49-F238E27FC236}">
                <a16:creationId xmlns:a16="http://schemas.microsoft.com/office/drawing/2014/main" id="{E989A8B3-078C-2CE7-4FC8-C967B425107B}"/>
              </a:ext>
            </a:extLst>
          </p:cNvPr>
          <p:cNvSpPr/>
          <p:nvPr/>
        </p:nvSpPr>
        <p:spPr>
          <a:xfrm>
            <a:off x="3293339" y="5554115"/>
            <a:ext cx="3430357" cy="439399"/>
          </a:xfrm>
          <a:custGeom>
            <a:avLst/>
            <a:gdLst/>
            <a:ahLst/>
            <a:cxnLst/>
            <a:rect l="l" t="t" r="r" b="b"/>
            <a:pathLst>
              <a:path w="2002789" h="256539">
                <a:moveTo>
                  <a:pt x="1938337" y="0"/>
                </a:moveTo>
                <a:lnTo>
                  <a:pt x="64147" y="0"/>
                </a:lnTo>
                <a:lnTo>
                  <a:pt x="39176" y="5042"/>
                </a:lnTo>
                <a:lnTo>
                  <a:pt x="18786" y="18791"/>
                </a:lnTo>
                <a:lnTo>
                  <a:pt x="5040" y="39181"/>
                </a:lnTo>
                <a:lnTo>
                  <a:pt x="0" y="64147"/>
                </a:lnTo>
                <a:lnTo>
                  <a:pt x="0" y="192354"/>
                </a:lnTo>
                <a:lnTo>
                  <a:pt x="5040" y="217320"/>
                </a:lnTo>
                <a:lnTo>
                  <a:pt x="18786" y="237710"/>
                </a:lnTo>
                <a:lnTo>
                  <a:pt x="39176" y="251459"/>
                </a:lnTo>
                <a:lnTo>
                  <a:pt x="64147" y="256501"/>
                </a:lnTo>
                <a:lnTo>
                  <a:pt x="1938337" y="256501"/>
                </a:lnTo>
                <a:lnTo>
                  <a:pt x="1963310" y="251459"/>
                </a:lnTo>
                <a:lnTo>
                  <a:pt x="1983705" y="237710"/>
                </a:lnTo>
                <a:lnTo>
                  <a:pt x="1997455" y="217320"/>
                </a:lnTo>
                <a:lnTo>
                  <a:pt x="2002497" y="192354"/>
                </a:lnTo>
                <a:lnTo>
                  <a:pt x="2002497" y="64147"/>
                </a:lnTo>
                <a:lnTo>
                  <a:pt x="1997455" y="39181"/>
                </a:lnTo>
                <a:lnTo>
                  <a:pt x="1983705" y="18791"/>
                </a:lnTo>
                <a:lnTo>
                  <a:pt x="1963310" y="5042"/>
                </a:lnTo>
                <a:lnTo>
                  <a:pt x="1938337" y="0"/>
                </a:lnTo>
                <a:close/>
              </a:path>
            </a:pathLst>
          </a:custGeom>
          <a:solidFill>
            <a:srgbClr val="EE3124"/>
          </a:solidFill>
        </p:spPr>
        <p:txBody>
          <a:bodyPr wrap="square" lIns="0" tIns="0" rIns="0" bIns="0" rtlCol="0"/>
          <a:lstStyle/>
          <a:p>
            <a:endParaRPr/>
          </a:p>
        </p:txBody>
      </p:sp>
      <p:sp>
        <p:nvSpPr>
          <p:cNvPr id="11" name="object 23">
            <a:extLst>
              <a:ext uri="{FF2B5EF4-FFF2-40B4-BE49-F238E27FC236}">
                <a16:creationId xmlns:a16="http://schemas.microsoft.com/office/drawing/2014/main" id="{67857B66-B8C6-50CC-D812-D11055779089}"/>
              </a:ext>
            </a:extLst>
          </p:cNvPr>
          <p:cNvSpPr txBox="1"/>
          <p:nvPr/>
        </p:nvSpPr>
        <p:spPr>
          <a:xfrm>
            <a:off x="3745615" y="1344610"/>
            <a:ext cx="2115448" cy="351379"/>
          </a:xfrm>
          <a:prstGeom prst="rect">
            <a:avLst/>
          </a:prstGeom>
        </p:spPr>
        <p:txBody>
          <a:bodyPr vert="horz" wrap="square" lIns="0" tIns="12700" rIns="0" bIns="0" rtlCol="0">
            <a:spAutoFit/>
          </a:bodyPr>
          <a:lstStyle/>
          <a:p>
            <a:pPr marL="12700" marR="5080">
              <a:lnSpc>
                <a:spcPct val="100000"/>
              </a:lnSpc>
              <a:spcBef>
                <a:spcPts val="100"/>
              </a:spcBef>
            </a:pPr>
            <a:r>
              <a:rPr lang="en-GB" sz="1100" b="1">
                <a:latin typeface="Arial" panose="020B0604020202020204" pitchFamily="34" charset="0"/>
                <a:cs typeface="Arial" panose="020B0604020202020204" pitchFamily="34" charset="0"/>
              </a:rPr>
              <a:t>If coughing is ineffective, shout for help</a:t>
            </a:r>
          </a:p>
        </p:txBody>
      </p:sp>
      <p:sp>
        <p:nvSpPr>
          <p:cNvPr id="13" name="object 25">
            <a:extLst>
              <a:ext uri="{FF2B5EF4-FFF2-40B4-BE49-F238E27FC236}">
                <a16:creationId xmlns:a16="http://schemas.microsoft.com/office/drawing/2014/main" id="{21B55758-3300-ACBA-F951-0C6665D28B62}"/>
              </a:ext>
            </a:extLst>
          </p:cNvPr>
          <p:cNvSpPr txBox="1"/>
          <p:nvPr/>
        </p:nvSpPr>
        <p:spPr>
          <a:xfrm>
            <a:off x="2030659" y="1271199"/>
            <a:ext cx="912588" cy="259046"/>
          </a:xfrm>
          <a:prstGeom prst="rect">
            <a:avLst/>
          </a:prstGeom>
        </p:spPr>
        <p:txBody>
          <a:bodyPr vert="horz" wrap="square" lIns="0" tIns="12700" rIns="0" bIns="0" rtlCol="0">
            <a:spAutoFit/>
          </a:bodyPr>
          <a:lstStyle/>
          <a:p>
            <a:pPr marL="12700">
              <a:lnSpc>
                <a:spcPct val="100000"/>
              </a:lnSpc>
              <a:spcBef>
                <a:spcPts val="100"/>
              </a:spcBef>
            </a:pPr>
            <a:r>
              <a:rPr sz="1600" b="1" spc="-10">
                <a:solidFill>
                  <a:srgbClr val="0CB14B"/>
                </a:solidFill>
                <a:latin typeface="Arial" panose="020B0604020202020204" pitchFamily="34" charset="0"/>
                <a:cs typeface="Arial" panose="020B0604020202020204" pitchFamily="34" charset="0"/>
              </a:rPr>
              <a:t>START</a:t>
            </a:r>
            <a:endParaRPr sz="1600">
              <a:latin typeface="Arial" panose="020B0604020202020204" pitchFamily="34" charset="0"/>
              <a:cs typeface="Arial" panose="020B0604020202020204" pitchFamily="34" charset="0"/>
            </a:endParaRPr>
          </a:p>
        </p:txBody>
      </p:sp>
      <p:sp>
        <p:nvSpPr>
          <p:cNvPr id="14" name="object 26">
            <a:extLst>
              <a:ext uri="{FF2B5EF4-FFF2-40B4-BE49-F238E27FC236}">
                <a16:creationId xmlns:a16="http://schemas.microsoft.com/office/drawing/2014/main" id="{BE0ECC79-2C1C-7EF2-4F4C-A2BF2C845B1B}"/>
              </a:ext>
            </a:extLst>
          </p:cNvPr>
          <p:cNvSpPr txBox="1"/>
          <p:nvPr/>
        </p:nvSpPr>
        <p:spPr>
          <a:xfrm>
            <a:off x="3305490" y="2222630"/>
            <a:ext cx="1242064" cy="351378"/>
          </a:xfrm>
          <a:prstGeom prst="rect">
            <a:avLst/>
          </a:prstGeom>
        </p:spPr>
        <p:txBody>
          <a:bodyPr vert="horz" wrap="square" lIns="0" tIns="12700" rIns="0" bIns="0" rtlCol="0">
            <a:spAutoFit/>
          </a:bodyPr>
          <a:lstStyle/>
          <a:p>
            <a:pPr marL="12700" marR="5080">
              <a:lnSpc>
                <a:spcPct val="100000"/>
              </a:lnSpc>
              <a:spcBef>
                <a:spcPts val="100"/>
              </a:spcBef>
            </a:pPr>
            <a:r>
              <a:rPr sz="1100" b="1">
                <a:latin typeface="Arial" panose="020B0604020202020204" pitchFamily="34" charset="0"/>
                <a:cs typeface="Arial" panose="020B0604020202020204" pitchFamily="34" charset="0"/>
              </a:rPr>
              <a:t>Give</a:t>
            </a:r>
            <a:r>
              <a:rPr sz="1100" b="1" spc="-15">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up</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to</a:t>
            </a:r>
            <a:r>
              <a:rPr sz="1100" b="1" spc="-10">
                <a:latin typeface="Arial" panose="020B0604020202020204" pitchFamily="34" charset="0"/>
                <a:cs typeface="Arial" panose="020B0604020202020204" pitchFamily="34" charset="0"/>
              </a:rPr>
              <a:t> </a:t>
            </a:r>
            <a:r>
              <a:rPr sz="1100" b="1" spc="-50">
                <a:solidFill>
                  <a:srgbClr val="FF0000"/>
                </a:solidFill>
                <a:latin typeface="Arial" panose="020B0604020202020204" pitchFamily="34" charset="0"/>
                <a:cs typeface="Arial" panose="020B0604020202020204" pitchFamily="34" charset="0"/>
              </a:rPr>
              <a:t>5</a:t>
            </a:r>
            <a:r>
              <a:rPr sz="1100" b="1" spc="50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sharp</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back</a:t>
            </a:r>
            <a:r>
              <a:rPr sz="1100" b="1" spc="-10">
                <a:latin typeface="Arial" panose="020B0604020202020204" pitchFamily="34" charset="0"/>
                <a:cs typeface="Arial" panose="020B0604020202020204" pitchFamily="34" charset="0"/>
              </a:rPr>
              <a:t> blows</a:t>
            </a:r>
            <a:endParaRPr sz="1100">
              <a:latin typeface="Arial" panose="020B0604020202020204" pitchFamily="34" charset="0"/>
              <a:cs typeface="Arial" panose="020B0604020202020204" pitchFamily="34" charset="0"/>
            </a:endParaRPr>
          </a:p>
        </p:txBody>
      </p:sp>
      <p:sp>
        <p:nvSpPr>
          <p:cNvPr id="15" name="object 27">
            <a:extLst>
              <a:ext uri="{FF2B5EF4-FFF2-40B4-BE49-F238E27FC236}">
                <a16:creationId xmlns:a16="http://schemas.microsoft.com/office/drawing/2014/main" id="{7130B6AF-7E4C-B584-FE17-66B6CC14F6FE}"/>
              </a:ext>
            </a:extLst>
          </p:cNvPr>
          <p:cNvSpPr txBox="1"/>
          <p:nvPr/>
        </p:nvSpPr>
        <p:spPr>
          <a:xfrm>
            <a:off x="3305489" y="3057690"/>
            <a:ext cx="1406413" cy="182100"/>
          </a:xfrm>
          <a:prstGeom prst="rect">
            <a:avLst/>
          </a:prstGeom>
        </p:spPr>
        <p:txBody>
          <a:bodyPr vert="horz" wrap="square" lIns="0" tIns="12700" rIns="0" bIns="0" rtlCol="0">
            <a:spAutoFit/>
          </a:bodyPr>
          <a:lstStyle/>
          <a:p>
            <a:pPr marL="12700">
              <a:lnSpc>
                <a:spcPct val="100000"/>
              </a:lnSpc>
              <a:spcBef>
                <a:spcPts val="100"/>
              </a:spcBef>
            </a:pPr>
            <a:r>
              <a:rPr sz="1100" b="1">
                <a:latin typeface="Arial" panose="020B0604020202020204" pitchFamily="34" charset="0"/>
                <a:cs typeface="Arial" panose="020B0604020202020204" pitchFamily="34" charset="0"/>
              </a:rPr>
              <a:t>Is</a:t>
            </a:r>
            <a:r>
              <a:rPr sz="1100" b="1" spc="-10">
                <a:latin typeface="Arial" panose="020B0604020202020204" pitchFamily="34" charset="0"/>
                <a:cs typeface="Arial" panose="020B0604020202020204" pitchFamily="34" charset="0"/>
              </a:rPr>
              <a:t> </a:t>
            </a:r>
            <a:r>
              <a:rPr sz="1100" b="1">
                <a:latin typeface="Arial" panose="020B0604020202020204" pitchFamily="34" charset="0"/>
                <a:cs typeface="Arial" panose="020B0604020202020204" pitchFamily="34" charset="0"/>
              </a:rPr>
              <a:t>this </a:t>
            </a:r>
            <a:r>
              <a:rPr sz="1100" b="1" spc="-10">
                <a:latin typeface="Arial" panose="020B0604020202020204" pitchFamily="34" charset="0"/>
                <a:cs typeface="Arial" panose="020B0604020202020204" pitchFamily="34" charset="0"/>
              </a:rPr>
              <a:t>successful?</a:t>
            </a:r>
            <a:endParaRPr sz="1100">
              <a:latin typeface="Arial" panose="020B0604020202020204" pitchFamily="34" charset="0"/>
              <a:cs typeface="Arial" panose="020B0604020202020204" pitchFamily="34" charset="0"/>
            </a:endParaRPr>
          </a:p>
        </p:txBody>
      </p:sp>
      <p:sp>
        <p:nvSpPr>
          <p:cNvPr id="16" name="object 28">
            <a:extLst>
              <a:ext uri="{FF2B5EF4-FFF2-40B4-BE49-F238E27FC236}">
                <a16:creationId xmlns:a16="http://schemas.microsoft.com/office/drawing/2014/main" id="{E864C1F6-000D-12ED-529D-F111AF8A9720}"/>
              </a:ext>
            </a:extLst>
          </p:cNvPr>
          <p:cNvSpPr txBox="1"/>
          <p:nvPr/>
        </p:nvSpPr>
        <p:spPr>
          <a:xfrm>
            <a:off x="3328551" y="4954966"/>
            <a:ext cx="1934807" cy="182101"/>
          </a:xfrm>
          <a:prstGeom prst="rect">
            <a:avLst/>
          </a:prstGeom>
        </p:spPr>
        <p:txBody>
          <a:bodyPr vert="horz" wrap="square" lIns="0" tIns="12700" rIns="0" bIns="0" rtlCol="0">
            <a:spAutoFit/>
          </a:bodyPr>
          <a:lstStyle/>
          <a:p>
            <a:pPr marL="12700">
              <a:lnSpc>
                <a:spcPct val="100000"/>
              </a:lnSpc>
              <a:spcBef>
                <a:spcPts val="100"/>
              </a:spcBef>
            </a:pPr>
            <a:r>
              <a:rPr sz="1100" b="1">
                <a:latin typeface="Arial" panose="020B0604020202020204" pitchFamily="34" charset="0"/>
                <a:cs typeface="Arial" panose="020B0604020202020204" pitchFamily="34" charset="0"/>
              </a:rPr>
              <a:t>Assess</a:t>
            </a:r>
            <a:r>
              <a:rPr lang="en-GB" sz="1100" b="1">
                <a:latin typeface="Arial" panose="020B0604020202020204" pitchFamily="34" charset="0"/>
                <a:cs typeface="Arial" panose="020B0604020202020204" pitchFamily="34" charset="0"/>
              </a:rPr>
              <a:t>.</a:t>
            </a:r>
            <a:r>
              <a:rPr sz="1100" b="1" spc="-5">
                <a:latin typeface="Arial" panose="020B0604020202020204" pitchFamily="34" charset="0"/>
                <a:cs typeface="Arial" panose="020B0604020202020204" pitchFamily="34" charset="0"/>
              </a:rPr>
              <a:t> </a:t>
            </a:r>
            <a:r>
              <a:rPr lang="en-GB" sz="1100" b="1" spc="-5">
                <a:latin typeface="Arial" panose="020B0604020202020204" pitchFamily="34" charset="0"/>
                <a:cs typeface="Arial" panose="020B0604020202020204" pitchFamily="34" charset="0"/>
              </a:rPr>
              <a:t>I</a:t>
            </a:r>
            <a:r>
              <a:rPr sz="1100" b="1">
                <a:latin typeface="Arial" panose="020B0604020202020204" pitchFamily="34" charset="0"/>
                <a:cs typeface="Arial" panose="020B0604020202020204" pitchFamily="34" charset="0"/>
              </a:rPr>
              <a:t>s this </a:t>
            </a:r>
            <a:r>
              <a:rPr sz="1100" b="1" spc="-10">
                <a:latin typeface="Arial" panose="020B0604020202020204" pitchFamily="34" charset="0"/>
                <a:cs typeface="Arial" panose="020B0604020202020204" pitchFamily="34" charset="0"/>
              </a:rPr>
              <a:t>successful?</a:t>
            </a:r>
            <a:endParaRPr sz="1100">
              <a:latin typeface="Arial" panose="020B0604020202020204" pitchFamily="34" charset="0"/>
              <a:cs typeface="Arial" panose="020B0604020202020204" pitchFamily="34" charset="0"/>
            </a:endParaRPr>
          </a:p>
        </p:txBody>
      </p:sp>
      <p:sp>
        <p:nvSpPr>
          <p:cNvPr id="64" name="object 49">
            <a:extLst>
              <a:ext uri="{FF2B5EF4-FFF2-40B4-BE49-F238E27FC236}">
                <a16:creationId xmlns:a16="http://schemas.microsoft.com/office/drawing/2014/main" id="{3CA37864-7D66-4760-E335-98DA4401408F}"/>
              </a:ext>
            </a:extLst>
          </p:cNvPr>
          <p:cNvSpPr/>
          <p:nvPr/>
        </p:nvSpPr>
        <p:spPr>
          <a:xfrm>
            <a:off x="3179240" y="3610633"/>
            <a:ext cx="493780" cy="2400381"/>
          </a:xfrm>
          <a:custGeom>
            <a:avLst/>
            <a:gdLst/>
            <a:ahLst/>
            <a:cxnLst/>
            <a:rect l="l" t="t" r="r" b="b"/>
            <a:pathLst>
              <a:path w="288289" h="1401445">
                <a:moveTo>
                  <a:pt x="288010" y="1257439"/>
                </a:moveTo>
                <a:lnTo>
                  <a:pt x="280670" y="1211922"/>
                </a:lnTo>
                <a:lnTo>
                  <a:pt x="260223" y="1172400"/>
                </a:lnTo>
                <a:lnTo>
                  <a:pt x="229057" y="1141234"/>
                </a:lnTo>
                <a:lnTo>
                  <a:pt x="189522" y="1120787"/>
                </a:lnTo>
                <a:lnTo>
                  <a:pt x="144005" y="1113447"/>
                </a:lnTo>
                <a:lnTo>
                  <a:pt x="98488" y="1120787"/>
                </a:lnTo>
                <a:lnTo>
                  <a:pt x="58953" y="1141234"/>
                </a:lnTo>
                <a:lnTo>
                  <a:pt x="27787" y="1172400"/>
                </a:lnTo>
                <a:lnTo>
                  <a:pt x="7340" y="1211922"/>
                </a:lnTo>
                <a:lnTo>
                  <a:pt x="0" y="1257439"/>
                </a:lnTo>
                <a:lnTo>
                  <a:pt x="7340" y="1302956"/>
                </a:lnTo>
                <a:lnTo>
                  <a:pt x="27787" y="1342491"/>
                </a:lnTo>
                <a:lnTo>
                  <a:pt x="58953" y="1373670"/>
                </a:lnTo>
                <a:lnTo>
                  <a:pt x="98488" y="1394104"/>
                </a:lnTo>
                <a:lnTo>
                  <a:pt x="144005" y="1401445"/>
                </a:lnTo>
                <a:lnTo>
                  <a:pt x="189522" y="1394104"/>
                </a:lnTo>
                <a:lnTo>
                  <a:pt x="229057" y="1373670"/>
                </a:lnTo>
                <a:lnTo>
                  <a:pt x="260223" y="1342491"/>
                </a:lnTo>
                <a:lnTo>
                  <a:pt x="280670" y="1302956"/>
                </a:lnTo>
                <a:lnTo>
                  <a:pt x="288010" y="1257439"/>
                </a:lnTo>
                <a:close/>
              </a:path>
              <a:path w="288289" h="1401445">
                <a:moveTo>
                  <a:pt x="288010" y="143992"/>
                </a:moveTo>
                <a:lnTo>
                  <a:pt x="280670" y="98475"/>
                </a:lnTo>
                <a:lnTo>
                  <a:pt x="260223" y="58953"/>
                </a:lnTo>
                <a:lnTo>
                  <a:pt x="229057" y="27774"/>
                </a:lnTo>
                <a:lnTo>
                  <a:pt x="189522" y="7340"/>
                </a:lnTo>
                <a:lnTo>
                  <a:pt x="144005" y="0"/>
                </a:lnTo>
                <a:lnTo>
                  <a:pt x="98488" y="7340"/>
                </a:lnTo>
                <a:lnTo>
                  <a:pt x="58953" y="27774"/>
                </a:lnTo>
                <a:lnTo>
                  <a:pt x="27787" y="58953"/>
                </a:lnTo>
                <a:lnTo>
                  <a:pt x="7340" y="98475"/>
                </a:lnTo>
                <a:lnTo>
                  <a:pt x="0" y="143992"/>
                </a:lnTo>
                <a:lnTo>
                  <a:pt x="7340" y="189509"/>
                </a:lnTo>
                <a:lnTo>
                  <a:pt x="27787" y="229044"/>
                </a:lnTo>
                <a:lnTo>
                  <a:pt x="58953" y="260210"/>
                </a:lnTo>
                <a:lnTo>
                  <a:pt x="98488" y="280657"/>
                </a:lnTo>
                <a:lnTo>
                  <a:pt x="144005" y="287997"/>
                </a:lnTo>
                <a:lnTo>
                  <a:pt x="189522" y="280657"/>
                </a:lnTo>
                <a:lnTo>
                  <a:pt x="229057" y="260210"/>
                </a:lnTo>
                <a:lnTo>
                  <a:pt x="260223" y="229044"/>
                </a:lnTo>
                <a:lnTo>
                  <a:pt x="280670" y="189509"/>
                </a:lnTo>
                <a:lnTo>
                  <a:pt x="288010" y="143992"/>
                </a:lnTo>
                <a:close/>
              </a:path>
            </a:pathLst>
          </a:custGeom>
          <a:solidFill>
            <a:srgbClr val="EE3124"/>
          </a:solidFill>
        </p:spPr>
        <p:txBody>
          <a:bodyPr wrap="square" lIns="0" tIns="0" rIns="0" bIns="0" rtlCol="0"/>
          <a:lstStyle/>
          <a:p>
            <a:endParaRPr/>
          </a:p>
        </p:txBody>
      </p:sp>
      <p:sp>
        <p:nvSpPr>
          <p:cNvPr id="45" name="object 30">
            <a:extLst>
              <a:ext uri="{FF2B5EF4-FFF2-40B4-BE49-F238E27FC236}">
                <a16:creationId xmlns:a16="http://schemas.microsoft.com/office/drawing/2014/main" id="{491454D4-A666-B3CE-205F-80C559E7E46F}"/>
              </a:ext>
            </a:extLst>
          </p:cNvPr>
          <p:cNvSpPr/>
          <p:nvPr/>
        </p:nvSpPr>
        <p:spPr>
          <a:xfrm>
            <a:off x="3159207" y="1187019"/>
            <a:ext cx="493780" cy="49378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46" name="object 31">
            <a:extLst>
              <a:ext uri="{FF2B5EF4-FFF2-40B4-BE49-F238E27FC236}">
                <a16:creationId xmlns:a16="http://schemas.microsoft.com/office/drawing/2014/main" id="{158BD643-1ECE-A19C-F57D-0FAAF1A9A5F7}"/>
              </a:ext>
            </a:extLst>
          </p:cNvPr>
          <p:cNvPicPr/>
          <p:nvPr/>
        </p:nvPicPr>
        <p:blipFill>
          <a:blip r:embed="rId3" cstate="print"/>
          <a:stretch>
            <a:fillRect/>
          </a:stretch>
        </p:blipFill>
        <p:spPr>
          <a:xfrm>
            <a:off x="3215193" y="1242978"/>
            <a:ext cx="381341" cy="381363"/>
          </a:xfrm>
          <a:prstGeom prst="rect">
            <a:avLst/>
          </a:prstGeom>
        </p:spPr>
      </p:pic>
      <p:sp>
        <p:nvSpPr>
          <p:cNvPr id="47" name="object 32">
            <a:extLst>
              <a:ext uri="{FF2B5EF4-FFF2-40B4-BE49-F238E27FC236}">
                <a16:creationId xmlns:a16="http://schemas.microsoft.com/office/drawing/2014/main" id="{BE682F8B-029E-BEE8-211E-3CA2AD0DF1E3}"/>
              </a:ext>
            </a:extLst>
          </p:cNvPr>
          <p:cNvSpPr/>
          <p:nvPr/>
        </p:nvSpPr>
        <p:spPr>
          <a:xfrm>
            <a:off x="7284705" y="1187021"/>
            <a:ext cx="493780" cy="493780"/>
          </a:xfrm>
          <a:custGeom>
            <a:avLst/>
            <a:gdLst/>
            <a:ahLst/>
            <a:cxnLst/>
            <a:rect l="l" t="t" r="r" b="b"/>
            <a:pathLst>
              <a:path w="288289" h="288290">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48" name="object 33">
            <a:extLst>
              <a:ext uri="{FF2B5EF4-FFF2-40B4-BE49-F238E27FC236}">
                <a16:creationId xmlns:a16="http://schemas.microsoft.com/office/drawing/2014/main" id="{42283C5E-4C09-D9FE-CB36-64F5F0FE83AE}"/>
              </a:ext>
            </a:extLst>
          </p:cNvPr>
          <p:cNvPicPr/>
          <p:nvPr/>
        </p:nvPicPr>
        <p:blipFill>
          <a:blip r:embed="rId4" cstate="print"/>
          <a:stretch>
            <a:fillRect/>
          </a:stretch>
        </p:blipFill>
        <p:spPr>
          <a:xfrm>
            <a:off x="7340924" y="1242976"/>
            <a:ext cx="381341" cy="381363"/>
          </a:xfrm>
          <a:prstGeom prst="rect">
            <a:avLst/>
          </a:prstGeom>
        </p:spPr>
      </p:pic>
      <p:sp>
        <p:nvSpPr>
          <p:cNvPr id="49" name="object 34">
            <a:extLst>
              <a:ext uri="{FF2B5EF4-FFF2-40B4-BE49-F238E27FC236}">
                <a16:creationId xmlns:a16="http://schemas.microsoft.com/office/drawing/2014/main" id="{C263D866-0D36-4448-59BB-368F96C868D2}"/>
              </a:ext>
            </a:extLst>
          </p:cNvPr>
          <p:cNvSpPr/>
          <p:nvPr/>
        </p:nvSpPr>
        <p:spPr>
          <a:xfrm>
            <a:off x="7047025" y="3505794"/>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50" name="object 35">
            <a:extLst>
              <a:ext uri="{FF2B5EF4-FFF2-40B4-BE49-F238E27FC236}">
                <a16:creationId xmlns:a16="http://schemas.microsoft.com/office/drawing/2014/main" id="{56CE124C-C941-99D7-79B9-1477BABC38EE}"/>
              </a:ext>
            </a:extLst>
          </p:cNvPr>
          <p:cNvPicPr/>
          <p:nvPr/>
        </p:nvPicPr>
        <p:blipFill>
          <a:blip r:embed="rId5" cstate="print"/>
          <a:stretch>
            <a:fillRect/>
          </a:stretch>
        </p:blipFill>
        <p:spPr>
          <a:xfrm>
            <a:off x="7103009" y="3561750"/>
            <a:ext cx="381341" cy="381363"/>
          </a:xfrm>
          <a:prstGeom prst="rect">
            <a:avLst/>
          </a:prstGeom>
        </p:spPr>
      </p:pic>
      <p:sp>
        <p:nvSpPr>
          <p:cNvPr id="51" name="object 36">
            <a:extLst>
              <a:ext uri="{FF2B5EF4-FFF2-40B4-BE49-F238E27FC236}">
                <a16:creationId xmlns:a16="http://schemas.microsoft.com/office/drawing/2014/main" id="{9B4D78D2-6E56-5135-1A0E-0B8DA0D701C5}"/>
              </a:ext>
            </a:extLst>
          </p:cNvPr>
          <p:cNvSpPr/>
          <p:nvPr/>
        </p:nvSpPr>
        <p:spPr>
          <a:xfrm>
            <a:off x="2766124" y="2037931"/>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52" name="object 37">
            <a:extLst>
              <a:ext uri="{FF2B5EF4-FFF2-40B4-BE49-F238E27FC236}">
                <a16:creationId xmlns:a16="http://schemas.microsoft.com/office/drawing/2014/main" id="{D8E05E3D-E450-3AEC-5174-F2442EE8A43D}"/>
              </a:ext>
            </a:extLst>
          </p:cNvPr>
          <p:cNvPicPr/>
          <p:nvPr/>
        </p:nvPicPr>
        <p:blipFill>
          <a:blip r:embed="rId6" cstate="print"/>
          <a:stretch>
            <a:fillRect/>
          </a:stretch>
        </p:blipFill>
        <p:spPr>
          <a:xfrm>
            <a:off x="2822108" y="2093888"/>
            <a:ext cx="381341" cy="381363"/>
          </a:xfrm>
          <a:prstGeom prst="rect">
            <a:avLst/>
          </a:prstGeom>
        </p:spPr>
      </p:pic>
      <p:sp>
        <p:nvSpPr>
          <p:cNvPr id="53" name="object 38">
            <a:extLst>
              <a:ext uri="{FF2B5EF4-FFF2-40B4-BE49-F238E27FC236}">
                <a16:creationId xmlns:a16="http://schemas.microsoft.com/office/drawing/2014/main" id="{8C6FCE97-730E-8501-25D9-F13219FBBA41}"/>
              </a:ext>
            </a:extLst>
          </p:cNvPr>
          <p:cNvSpPr/>
          <p:nvPr/>
        </p:nvSpPr>
        <p:spPr>
          <a:xfrm>
            <a:off x="2766124" y="2910197"/>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54" name="object 39">
            <a:extLst>
              <a:ext uri="{FF2B5EF4-FFF2-40B4-BE49-F238E27FC236}">
                <a16:creationId xmlns:a16="http://schemas.microsoft.com/office/drawing/2014/main" id="{23193550-DCFA-565F-5963-E3E6A956770E}"/>
              </a:ext>
            </a:extLst>
          </p:cNvPr>
          <p:cNvPicPr/>
          <p:nvPr/>
        </p:nvPicPr>
        <p:blipFill>
          <a:blip r:embed="rId6" cstate="print"/>
          <a:stretch>
            <a:fillRect/>
          </a:stretch>
        </p:blipFill>
        <p:spPr>
          <a:xfrm>
            <a:off x="2822108" y="2966158"/>
            <a:ext cx="381341" cy="381363"/>
          </a:xfrm>
          <a:prstGeom prst="rect">
            <a:avLst/>
          </a:prstGeom>
        </p:spPr>
      </p:pic>
      <p:sp>
        <p:nvSpPr>
          <p:cNvPr id="55" name="object 40">
            <a:extLst>
              <a:ext uri="{FF2B5EF4-FFF2-40B4-BE49-F238E27FC236}">
                <a16:creationId xmlns:a16="http://schemas.microsoft.com/office/drawing/2014/main" id="{2BDEDBFF-7A00-150D-AF6C-F700C61BDF0B}"/>
              </a:ext>
            </a:extLst>
          </p:cNvPr>
          <p:cNvSpPr/>
          <p:nvPr/>
        </p:nvSpPr>
        <p:spPr>
          <a:xfrm>
            <a:off x="2766124" y="4817309"/>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56" name="object 41">
            <a:extLst>
              <a:ext uri="{FF2B5EF4-FFF2-40B4-BE49-F238E27FC236}">
                <a16:creationId xmlns:a16="http://schemas.microsoft.com/office/drawing/2014/main" id="{87034B91-8B28-6FDA-C8A3-9FD6A261AF1A}"/>
              </a:ext>
            </a:extLst>
          </p:cNvPr>
          <p:cNvPicPr/>
          <p:nvPr/>
        </p:nvPicPr>
        <p:blipFill>
          <a:blip r:embed="rId6" cstate="print"/>
          <a:stretch>
            <a:fillRect/>
          </a:stretch>
        </p:blipFill>
        <p:spPr>
          <a:xfrm>
            <a:off x="2822108" y="4873267"/>
            <a:ext cx="381341" cy="381363"/>
          </a:xfrm>
          <a:prstGeom prst="rect">
            <a:avLst/>
          </a:prstGeom>
        </p:spPr>
      </p:pic>
      <p:pic>
        <p:nvPicPr>
          <p:cNvPr id="59" name="object 44">
            <a:extLst>
              <a:ext uri="{FF2B5EF4-FFF2-40B4-BE49-F238E27FC236}">
                <a16:creationId xmlns:a16="http://schemas.microsoft.com/office/drawing/2014/main" id="{557AB35E-DB98-8AC2-F303-BA4AA8711DD4}"/>
              </a:ext>
            </a:extLst>
          </p:cNvPr>
          <p:cNvPicPr/>
          <p:nvPr/>
        </p:nvPicPr>
        <p:blipFill>
          <a:blip r:embed="rId7" cstate="print"/>
          <a:stretch>
            <a:fillRect/>
          </a:stretch>
        </p:blipFill>
        <p:spPr>
          <a:xfrm>
            <a:off x="3652492" y="1791283"/>
            <a:ext cx="322479" cy="340268"/>
          </a:xfrm>
          <a:prstGeom prst="rect">
            <a:avLst/>
          </a:prstGeom>
        </p:spPr>
      </p:pic>
      <p:pic>
        <p:nvPicPr>
          <p:cNvPr id="60" name="object 45">
            <a:extLst>
              <a:ext uri="{FF2B5EF4-FFF2-40B4-BE49-F238E27FC236}">
                <a16:creationId xmlns:a16="http://schemas.microsoft.com/office/drawing/2014/main" id="{AC366264-F30B-E9A1-A0E4-3E0307E5C268}"/>
              </a:ext>
            </a:extLst>
          </p:cNvPr>
          <p:cNvPicPr/>
          <p:nvPr/>
        </p:nvPicPr>
        <p:blipFill>
          <a:blip r:embed="rId7" cstate="print"/>
          <a:stretch>
            <a:fillRect/>
          </a:stretch>
        </p:blipFill>
        <p:spPr>
          <a:xfrm>
            <a:off x="3259406" y="2681949"/>
            <a:ext cx="322479" cy="340270"/>
          </a:xfrm>
          <a:prstGeom prst="rect">
            <a:avLst/>
          </a:prstGeom>
        </p:spPr>
      </p:pic>
      <p:pic>
        <p:nvPicPr>
          <p:cNvPr id="61" name="object 46">
            <a:extLst>
              <a:ext uri="{FF2B5EF4-FFF2-40B4-BE49-F238E27FC236}">
                <a16:creationId xmlns:a16="http://schemas.microsoft.com/office/drawing/2014/main" id="{DFA147FF-842E-7E7B-50A7-9F887419E3E7}"/>
              </a:ext>
            </a:extLst>
          </p:cNvPr>
          <p:cNvPicPr/>
          <p:nvPr/>
        </p:nvPicPr>
        <p:blipFill>
          <a:blip r:embed="rId8" cstate="print"/>
          <a:stretch>
            <a:fillRect/>
          </a:stretch>
        </p:blipFill>
        <p:spPr>
          <a:xfrm>
            <a:off x="3259406" y="3280150"/>
            <a:ext cx="322479" cy="340273"/>
          </a:xfrm>
          <a:prstGeom prst="rect">
            <a:avLst/>
          </a:prstGeom>
        </p:spPr>
      </p:pic>
      <p:pic>
        <p:nvPicPr>
          <p:cNvPr id="62" name="object 47">
            <a:extLst>
              <a:ext uri="{FF2B5EF4-FFF2-40B4-BE49-F238E27FC236}">
                <a16:creationId xmlns:a16="http://schemas.microsoft.com/office/drawing/2014/main" id="{24833E43-4CC6-ACB5-5777-669068391FC8}"/>
              </a:ext>
            </a:extLst>
          </p:cNvPr>
          <p:cNvPicPr/>
          <p:nvPr/>
        </p:nvPicPr>
        <p:blipFill>
          <a:blip r:embed="rId7" cstate="print"/>
          <a:stretch>
            <a:fillRect/>
          </a:stretch>
        </p:blipFill>
        <p:spPr>
          <a:xfrm>
            <a:off x="3259406" y="4598238"/>
            <a:ext cx="322479" cy="340261"/>
          </a:xfrm>
          <a:prstGeom prst="rect">
            <a:avLst/>
          </a:prstGeom>
        </p:spPr>
      </p:pic>
      <p:pic>
        <p:nvPicPr>
          <p:cNvPr id="63" name="object 48">
            <a:extLst>
              <a:ext uri="{FF2B5EF4-FFF2-40B4-BE49-F238E27FC236}">
                <a16:creationId xmlns:a16="http://schemas.microsoft.com/office/drawing/2014/main" id="{8052F72B-B378-995F-1578-35B3DCFE3153}"/>
              </a:ext>
            </a:extLst>
          </p:cNvPr>
          <p:cNvPicPr/>
          <p:nvPr/>
        </p:nvPicPr>
        <p:blipFill>
          <a:blip r:embed="rId7" cstate="print"/>
          <a:stretch>
            <a:fillRect/>
          </a:stretch>
        </p:blipFill>
        <p:spPr>
          <a:xfrm>
            <a:off x="3259406" y="5187271"/>
            <a:ext cx="322479" cy="340261"/>
          </a:xfrm>
          <a:prstGeom prst="rect">
            <a:avLst/>
          </a:prstGeom>
        </p:spPr>
      </p:pic>
      <p:sp>
        <p:nvSpPr>
          <p:cNvPr id="44" name="object 54">
            <a:extLst>
              <a:ext uri="{FF2B5EF4-FFF2-40B4-BE49-F238E27FC236}">
                <a16:creationId xmlns:a16="http://schemas.microsoft.com/office/drawing/2014/main" id="{F04FED2D-416D-9CD6-A36D-1D7CAA5B70E1}"/>
              </a:ext>
            </a:extLst>
          </p:cNvPr>
          <p:cNvSpPr/>
          <p:nvPr/>
        </p:nvSpPr>
        <p:spPr>
          <a:xfrm>
            <a:off x="6158990" y="2901522"/>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sp>
        <p:nvSpPr>
          <p:cNvPr id="20" name="object 56">
            <a:extLst>
              <a:ext uri="{FF2B5EF4-FFF2-40B4-BE49-F238E27FC236}">
                <a16:creationId xmlns:a16="http://schemas.microsoft.com/office/drawing/2014/main" id="{5A6B4F8D-5E91-E02B-5D22-04E5A7D627CA}"/>
              </a:ext>
            </a:extLst>
          </p:cNvPr>
          <p:cNvSpPr/>
          <p:nvPr/>
        </p:nvSpPr>
        <p:spPr>
          <a:xfrm>
            <a:off x="6158990" y="4811143"/>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sp>
        <p:nvSpPr>
          <p:cNvPr id="21" name="object 57">
            <a:extLst>
              <a:ext uri="{FF2B5EF4-FFF2-40B4-BE49-F238E27FC236}">
                <a16:creationId xmlns:a16="http://schemas.microsoft.com/office/drawing/2014/main" id="{BCD40FC3-E2F2-29FB-193F-0F8701638370}"/>
              </a:ext>
            </a:extLst>
          </p:cNvPr>
          <p:cNvSpPr txBox="1"/>
          <p:nvPr/>
        </p:nvSpPr>
        <p:spPr>
          <a:xfrm>
            <a:off x="6174215" y="4936002"/>
            <a:ext cx="463327" cy="224804"/>
          </a:xfrm>
          <a:prstGeom prst="rect">
            <a:avLst/>
          </a:prstGeom>
        </p:spPr>
        <p:txBody>
          <a:bodyPr vert="horz" wrap="square" lIns="0" tIns="15240" rIns="0" bIns="0" rtlCol="0">
            <a:spAutoFit/>
          </a:bodyPr>
          <a:lstStyle/>
          <a:p>
            <a:pPr marL="12700" algn="ctr">
              <a:lnSpc>
                <a:spcPct val="100000"/>
              </a:lnSpc>
              <a:spcBef>
                <a:spcPts val="120"/>
              </a:spcBef>
            </a:pPr>
            <a:r>
              <a:rPr sz="1400" b="1" spc="-25">
                <a:solidFill>
                  <a:srgbClr val="FFFFFF"/>
                </a:solidFill>
                <a:latin typeface="Arial" panose="020B0604020202020204" pitchFamily="34" charset="0"/>
                <a:cs typeface="Arial" panose="020B0604020202020204" pitchFamily="34" charset="0"/>
              </a:rPr>
              <a:t>YES</a:t>
            </a:r>
            <a:endParaRPr sz="1400">
              <a:latin typeface="Arial" panose="020B0604020202020204" pitchFamily="34" charset="0"/>
              <a:cs typeface="Arial" panose="020B0604020202020204" pitchFamily="34" charset="0"/>
            </a:endParaRPr>
          </a:p>
        </p:txBody>
      </p:sp>
      <p:grpSp>
        <p:nvGrpSpPr>
          <p:cNvPr id="22" name="object 58">
            <a:extLst>
              <a:ext uri="{FF2B5EF4-FFF2-40B4-BE49-F238E27FC236}">
                <a16:creationId xmlns:a16="http://schemas.microsoft.com/office/drawing/2014/main" id="{0231DE3A-09D5-F71D-E793-399889DF9DDA}"/>
              </a:ext>
            </a:extLst>
          </p:cNvPr>
          <p:cNvGrpSpPr/>
          <p:nvPr/>
        </p:nvGrpSpPr>
        <p:grpSpPr>
          <a:xfrm>
            <a:off x="2242360" y="1268709"/>
            <a:ext cx="4961777" cy="4482122"/>
            <a:chOff x="863598" y="1273801"/>
            <a:chExt cx="2896897" cy="2616855"/>
          </a:xfrm>
        </p:grpSpPr>
        <p:pic>
          <p:nvPicPr>
            <p:cNvPr id="30" name="object 59">
              <a:extLst>
                <a:ext uri="{FF2B5EF4-FFF2-40B4-BE49-F238E27FC236}">
                  <a16:creationId xmlns:a16="http://schemas.microsoft.com/office/drawing/2014/main" id="{B452E535-DD95-DFAF-F0D3-7A6EEA1FFED9}"/>
                </a:ext>
              </a:extLst>
            </p:cNvPr>
            <p:cNvPicPr/>
            <p:nvPr/>
          </p:nvPicPr>
          <p:blipFill>
            <a:blip r:embed="rId9" cstate="print"/>
            <a:stretch>
              <a:fillRect/>
            </a:stretch>
          </p:blipFill>
          <p:spPr>
            <a:xfrm>
              <a:off x="1177505" y="1278300"/>
              <a:ext cx="230389" cy="188277"/>
            </a:xfrm>
            <a:prstGeom prst="rect">
              <a:avLst/>
            </a:prstGeom>
          </p:spPr>
        </p:pic>
        <p:pic>
          <p:nvPicPr>
            <p:cNvPr id="31" name="object 60">
              <a:extLst>
                <a:ext uri="{FF2B5EF4-FFF2-40B4-BE49-F238E27FC236}">
                  <a16:creationId xmlns:a16="http://schemas.microsoft.com/office/drawing/2014/main" id="{5B01DE9C-B0D2-2CB9-0D34-EA141A5EC945}"/>
                </a:ext>
              </a:extLst>
            </p:cNvPr>
            <p:cNvPicPr/>
            <p:nvPr/>
          </p:nvPicPr>
          <p:blipFill>
            <a:blip r:embed="rId10" cstate="print"/>
            <a:stretch>
              <a:fillRect/>
            </a:stretch>
          </p:blipFill>
          <p:spPr>
            <a:xfrm>
              <a:off x="2992606" y="2281101"/>
              <a:ext cx="146888" cy="188277"/>
            </a:xfrm>
            <a:prstGeom prst="rect">
              <a:avLst/>
            </a:prstGeom>
          </p:spPr>
        </p:pic>
        <p:sp>
          <p:nvSpPr>
            <p:cNvPr id="32" name="object 61">
              <a:extLst>
                <a:ext uri="{FF2B5EF4-FFF2-40B4-BE49-F238E27FC236}">
                  <a16:creationId xmlns:a16="http://schemas.microsoft.com/office/drawing/2014/main" id="{5C0214D2-49C6-9DFC-A6C3-6789C56C63E2}"/>
                </a:ext>
              </a:extLst>
            </p:cNvPr>
            <p:cNvSpPr/>
            <p:nvPr/>
          </p:nvSpPr>
          <p:spPr>
            <a:xfrm>
              <a:off x="2390698" y="2331110"/>
              <a:ext cx="601980" cy="88265"/>
            </a:xfrm>
            <a:custGeom>
              <a:avLst/>
              <a:gdLst/>
              <a:ahLst/>
              <a:cxnLst/>
              <a:rect l="l" t="t" r="r" b="b"/>
              <a:pathLst>
                <a:path w="601980" h="88264">
                  <a:moveTo>
                    <a:pt x="601484" y="0"/>
                  </a:moveTo>
                  <a:lnTo>
                    <a:pt x="0" y="0"/>
                  </a:lnTo>
                  <a:lnTo>
                    <a:pt x="0" y="88252"/>
                  </a:lnTo>
                  <a:lnTo>
                    <a:pt x="601484" y="88252"/>
                  </a:lnTo>
                  <a:lnTo>
                    <a:pt x="601484" y="0"/>
                  </a:lnTo>
                  <a:close/>
                </a:path>
              </a:pathLst>
            </a:custGeom>
            <a:solidFill>
              <a:srgbClr val="0CB14B"/>
            </a:solidFill>
          </p:spPr>
          <p:txBody>
            <a:bodyPr wrap="square" lIns="0" tIns="0" rIns="0" bIns="0" rtlCol="0"/>
            <a:lstStyle/>
            <a:p>
              <a:endParaRPr/>
            </a:p>
          </p:txBody>
        </p:sp>
        <p:pic>
          <p:nvPicPr>
            <p:cNvPr id="33" name="object 62">
              <a:extLst>
                <a:ext uri="{FF2B5EF4-FFF2-40B4-BE49-F238E27FC236}">
                  <a16:creationId xmlns:a16="http://schemas.microsoft.com/office/drawing/2014/main" id="{8CBFE4FA-A5A2-42C1-7809-C83290A95F68}"/>
                </a:ext>
              </a:extLst>
            </p:cNvPr>
            <p:cNvPicPr/>
            <p:nvPr/>
          </p:nvPicPr>
          <p:blipFill>
            <a:blip r:embed="rId11" cstate="print"/>
            <a:stretch>
              <a:fillRect/>
            </a:stretch>
          </p:blipFill>
          <p:spPr>
            <a:xfrm>
              <a:off x="3613607" y="1273801"/>
              <a:ext cx="146888" cy="188277"/>
            </a:xfrm>
            <a:prstGeom prst="rect">
              <a:avLst/>
            </a:prstGeom>
          </p:spPr>
        </p:pic>
        <p:sp>
          <p:nvSpPr>
            <p:cNvPr id="34" name="object 63">
              <a:extLst>
                <a:ext uri="{FF2B5EF4-FFF2-40B4-BE49-F238E27FC236}">
                  <a16:creationId xmlns:a16="http://schemas.microsoft.com/office/drawing/2014/main" id="{8254297C-6F88-1366-4E5C-02B4E0571C96}"/>
                </a:ext>
              </a:extLst>
            </p:cNvPr>
            <p:cNvSpPr/>
            <p:nvPr/>
          </p:nvSpPr>
          <p:spPr>
            <a:xfrm>
              <a:off x="3313201" y="1323809"/>
              <a:ext cx="300355" cy="88265"/>
            </a:xfrm>
            <a:custGeom>
              <a:avLst/>
              <a:gdLst/>
              <a:ahLst/>
              <a:cxnLst/>
              <a:rect l="l" t="t" r="r" b="b"/>
              <a:pathLst>
                <a:path w="300354" h="88265">
                  <a:moveTo>
                    <a:pt x="299974" y="0"/>
                  </a:moveTo>
                  <a:lnTo>
                    <a:pt x="0" y="0"/>
                  </a:lnTo>
                  <a:lnTo>
                    <a:pt x="0" y="88252"/>
                  </a:lnTo>
                  <a:lnTo>
                    <a:pt x="299974" y="88252"/>
                  </a:lnTo>
                  <a:lnTo>
                    <a:pt x="299974" y="0"/>
                  </a:lnTo>
                  <a:close/>
                </a:path>
              </a:pathLst>
            </a:custGeom>
            <a:solidFill>
              <a:srgbClr val="0CB14B"/>
            </a:solidFill>
          </p:spPr>
          <p:txBody>
            <a:bodyPr wrap="square" lIns="0" tIns="0" rIns="0" bIns="0" rtlCol="0"/>
            <a:lstStyle/>
            <a:p>
              <a:endParaRPr/>
            </a:p>
          </p:txBody>
        </p:sp>
        <p:pic>
          <p:nvPicPr>
            <p:cNvPr id="35" name="object 64">
              <a:extLst>
                <a:ext uri="{FF2B5EF4-FFF2-40B4-BE49-F238E27FC236}">
                  <a16:creationId xmlns:a16="http://schemas.microsoft.com/office/drawing/2014/main" id="{5FF61772-67F9-80E5-0562-8193FE9810ED}"/>
                </a:ext>
              </a:extLst>
            </p:cNvPr>
            <p:cNvPicPr/>
            <p:nvPr/>
          </p:nvPicPr>
          <p:blipFill>
            <a:blip r:embed="rId10" cstate="print"/>
            <a:stretch>
              <a:fillRect/>
            </a:stretch>
          </p:blipFill>
          <p:spPr>
            <a:xfrm>
              <a:off x="2992606" y="3396021"/>
              <a:ext cx="146888" cy="188277"/>
            </a:xfrm>
            <a:prstGeom prst="rect">
              <a:avLst/>
            </a:prstGeom>
          </p:spPr>
        </p:pic>
        <p:sp>
          <p:nvSpPr>
            <p:cNvPr id="36" name="object 65">
              <a:extLst>
                <a:ext uri="{FF2B5EF4-FFF2-40B4-BE49-F238E27FC236}">
                  <a16:creationId xmlns:a16="http://schemas.microsoft.com/office/drawing/2014/main" id="{76D73B42-E265-5EBA-880E-B32E4BF7C626}"/>
                </a:ext>
              </a:extLst>
            </p:cNvPr>
            <p:cNvSpPr/>
            <p:nvPr/>
          </p:nvSpPr>
          <p:spPr>
            <a:xfrm>
              <a:off x="2660700" y="3446030"/>
              <a:ext cx="332105" cy="88265"/>
            </a:xfrm>
            <a:custGeom>
              <a:avLst/>
              <a:gdLst/>
              <a:ahLst/>
              <a:cxnLst/>
              <a:rect l="l" t="t" r="r" b="b"/>
              <a:pathLst>
                <a:path w="332105" h="88264">
                  <a:moveTo>
                    <a:pt x="331482" y="0"/>
                  </a:moveTo>
                  <a:lnTo>
                    <a:pt x="0" y="0"/>
                  </a:lnTo>
                  <a:lnTo>
                    <a:pt x="0" y="88252"/>
                  </a:lnTo>
                  <a:lnTo>
                    <a:pt x="331482" y="88252"/>
                  </a:lnTo>
                  <a:lnTo>
                    <a:pt x="331482" y="0"/>
                  </a:lnTo>
                  <a:close/>
                </a:path>
              </a:pathLst>
            </a:custGeom>
            <a:solidFill>
              <a:srgbClr val="0CB14B"/>
            </a:solidFill>
          </p:spPr>
          <p:txBody>
            <a:bodyPr wrap="square" lIns="0" tIns="0" rIns="0" bIns="0" rtlCol="0"/>
            <a:lstStyle/>
            <a:p>
              <a:endParaRPr/>
            </a:p>
          </p:txBody>
        </p:sp>
        <p:pic>
          <p:nvPicPr>
            <p:cNvPr id="37" name="object 66">
              <a:extLst>
                <a:ext uri="{FF2B5EF4-FFF2-40B4-BE49-F238E27FC236}">
                  <a16:creationId xmlns:a16="http://schemas.microsoft.com/office/drawing/2014/main" id="{C997B3CC-4088-2596-E857-169DD7937CE1}"/>
                </a:ext>
              </a:extLst>
            </p:cNvPr>
            <p:cNvPicPr/>
            <p:nvPr/>
          </p:nvPicPr>
          <p:blipFill>
            <a:blip r:embed="rId12" cstate="print"/>
            <a:stretch>
              <a:fillRect/>
            </a:stretch>
          </p:blipFill>
          <p:spPr>
            <a:xfrm>
              <a:off x="3197094" y="2528925"/>
              <a:ext cx="188277" cy="189754"/>
            </a:xfrm>
            <a:prstGeom prst="rect">
              <a:avLst/>
            </a:prstGeom>
          </p:spPr>
        </p:pic>
        <p:pic>
          <p:nvPicPr>
            <p:cNvPr id="38" name="object 67">
              <a:extLst>
                <a:ext uri="{FF2B5EF4-FFF2-40B4-BE49-F238E27FC236}">
                  <a16:creationId xmlns:a16="http://schemas.microsoft.com/office/drawing/2014/main" id="{163CB344-358A-B62B-D275-A7B36B321A37}"/>
                </a:ext>
              </a:extLst>
            </p:cNvPr>
            <p:cNvPicPr/>
            <p:nvPr/>
          </p:nvPicPr>
          <p:blipFill>
            <a:blip r:embed="rId13" cstate="print"/>
            <a:stretch>
              <a:fillRect/>
            </a:stretch>
          </p:blipFill>
          <p:spPr>
            <a:xfrm>
              <a:off x="3197096" y="3147897"/>
              <a:ext cx="188277" cy="177610"/>
            </a:xfrm>
            <a:prstGeom prst="rect">
              <a:avLst/>
            </a:prstGeom>
          </p:spPr>
        </p:pic>
        <p:sp>
          <p:nvSpPr>
            <p:cNvPr id="39" name="object 68">
              <a:extLst>
                <a:ext uri="{FF2B5EF4-FFF2-40B4-BE49-F238E27FC236}">
                  <a16:creationId xmlns:a16="http://schemas.microsoft.com/office/drawing/2014/main" id="{5B924B9E-F8AD-F93D-A4AB-E313F7489CF1}"/>
                </a:ext>
              </a:extLst>
            </p:cNvPr>
            <p:cNvSpPr/>
            <p:nvPr/>
          </p:nvSpPr>
          <p:spPr>
            <a:xfrm>
              <a:off x="863598" y="1877706"/>
              <a:ext cx="567055" cy="2012950"/>
            </a:xfrm>
            <a:custGeom>
              <a:avLst/>
              <a:gdLst/>
              <a:ahLst/>
              <a:cxnLst/>
              <a:rect l="l" t="t" r="r" b="b"/>
              <a:pathLst>
                <a:path w="567055" h="2012950">
                  <a:moveTo>
                    <a:pt x="566801" y="2012607"/>
                  </a:moveTo>
                  <a:lnTo>
                    <a:pt x="0" y="2012607"/>
                  </a:lnTo>
                  <a:lnTo>
                    <a:pt x="0" y="0"/>
                  </a:lnTo>
                  <a:lnTo>
                    <a:pt x="219494" y="0"/>
                  </a:lnTo>
                </a:path>
              </a:pathLst>
            </a:custGeom>
            <a:ln w="158750">
              <a:solidFill>
                <a:srgbClr val="EE3124"/>
              </a:solidFill>
            </a:ln>
          </p:spPr>
          <p:txBody>
            <a:bodyPr wrap="square" lIns="0" tIns="0" rIns="0" bIns="0" rtlCol="0"/>
            <a:lstStyle/>
            <a:p>
              <a:endParaRPr/>
            </a:p>
          </p:txBody>
        </p:sp>
        <p:pic>
          <p:nvPicPr>
            <p:cNvPr id="40" name="object 69">
              <a:extLst>
                <a:ext uri="{FF2B5EF4-FFF2-40B4-BE49-F238E27FC236}">
                  <a16:creationId xmlns:a16="http://schemas.microsoft.com/office/drawing/2014/main" id="{21882F83-BE4F-B789-8C44-3BC92E58D77B}"/>
                </a:ext>
              </a:extLst>
            </p:cNvPr>
            <p:cNvPicPr/>
            <p:nvPr/>
          </p:nvPicPr>
          <p:blipFill>
            <a:blip r:embed="rId14" cstate="print"/>
            <a:stretch>
              <a:fillRect/>
            </a:stretch>
          </p:blipFill>
          <p:spPr>
            <a:xfrm>
              <a:off x="966000" y="1782301"/>
              <a:ext cx="198661" cy="188277"/>
            </a:xfrm>
            <a:prstGeom prst="rect">
              <a:avLst/>
            </a:prstGeom>
          </p:spPr>
        </p:pic>
      </p:grpSp>
      <p:sp>
        <p:nvSpPr>
          <p:cNvPr id="25" name="object 75">
            <a:extLst>
              <a:ext uri="{FF2B5EF4-FFF2-40B4-BE49-F238E27FC236}">
                <a16:creationId xmlns:a16="http://schemas.microsoft.com/office/drawing/2014/main" id="{1289CC98-C1D6-0AE5-643D-0780286310CE}"/>
              </a:ext>
            </a:extLst>
          </p:cNvPr>
          <p:cNvSpPr txBox="1"/>
          <p:nvPr/>
        </p:nvSpPr>
        <p:spPr>
          <a:xfrm>
            <a:off x="3667747" y="5591036"/>
            <a:ext cx="2661410" cy="546303"/>
          </a:xfrm>
          <a:prstGeom prst="rect">
            <a:avLst/>
          </a:prstGeom>
        </p:spPr>
        <p:txBody>
          <a:bodyPr vert="horz" wrap="square" lIns="0" tIns="12700" rIns="0" bIns="0" rtlCol="0">
            <a:spAutoFit/>
          </a:bodyPr>
          <a:lstStyle/>
          <a:p>
            <a:pPr marL="12700">
              <a:lnSpc>
                <a:spcPct val="100000"/>
              </a:lnSpc>
              <a:spcBef>
                <a:spcPts val="100"/>
              </a:spcBef>
            </a:pPr>
            <a:r>
              <a:rPr sz="1100" b="1">
                <a:solidFill>
                  <a:schemeClr val="bg1"/>
                </a:solidFill>
                <a:latin typeface="Arial" panose="020B0604020202020204" pitchFamily="34" charset="0"/>
                <a:cs typeface="Arial" panose="020B0604020202020204" pitchFamily="34" charset="0"/>
              </a:rPr>
              <a:t>Call</a:t>
            </a:r>
            <a:r>
              <a:rPr sz="1100" b="1" spc="35">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an</a:t>
            </a:r>
            <a:r>
              <a:rPr sz="1100" b="1" spc="40">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ambulance</a:t>
            </a:r>
            <a:r>
              <a:rPr sz="1100" b="1" spc="35">
                <a:solidFill>
                  <a:schemeClr val="bg1"/>
                </a:solidFill>
                <a:latin typeface="Arial" panose="020B0604020202020204" pitchFamily="34" charset="0"/>
                <a:cs typeface="Arial" panose="020B0604020202020204" pitchFamily="34" charset="0"/>
              </a:rPr>
              <a:t> </a:t>
            </a:r>
            <a:r>
              <a:rPr sz="1100" b="1">
                <a:solidFill>
                  <a:schemeClr val="bg1"/>
                </a:solidFill>
                <a:latin typeface="Arial" panose="020B0604020202020204" pitchFamily="34" charset="0"/>
                <a:cs typeface="Arial" panose="020B0604020202020204" pitchFamily="34" charset="0"/>
              </a:rPr>
              <a:t>(999)</a:t>
            </a:r>
            <a:r>
              <a:rPr lang="en-GB" sz="1100" b="1">
                <a:solidFill>
                  <a:schemeClr val="bg1"/>
                </a:solidFill>
                <a:latin typeface="Arial" panose="020B0604020202020204" pitchFamily="34" charset="0"/>
                <a:cs typeface="Arial" panose="020B0604020202020204" pitchFamily="34" charset="0"/>
              </a:rPr>
              <a:t>.</a:t>
            </a:r>
            <a:r>
              <a:rPr sz="1100" b="1" spc="40">
                <a:solidFill>
                  <a:schemeClr val="bg1"/>
                </a:solidFill>
                <a:latin typeface="Arial" panose="020B0604020202020204" pitchFamily="34" charset="0"/>
                <a:cs typeface="Arial" panose="020B0604020202020204" pitchFamily="34" charset="0"/>
              </a:rPr>
              <a:t> </a:t>
            </a:r>
            <a:r>
              <a:rPr lang="en-GB" sz="1100" b="1" spc="40">
                <a:solidFill>
                  <a:schemeClr val="bg1"/>
                </a:solidFill>
                <a:latin typeface="Arial" panose="020B0604020202020204" pitchFamily="34" charset="0"/>
                <a:cs typeface="Arial" panose="020B0604020202020204" pitchFamily="34" charset="0"/>
              </a:rPr>
              <a:t>Continue</a:t>
            </a:r>
            <a:r>
              <a:rPr sz="1100" b="1" spc="35">
                <a:solidFill>
                  <a:schemeClr val="bg1"/>
                </a:solidFill>
                <a:latin typeface="Arial" panose="020B0604020202020204" pitchFamily="34" charset="0"/>
                <a:cs typeface="Arial" panose="020B0604020202020204" pitchFamily="34" charset="0"/>
              </a:rPr>
              <a:t> </a:t>
            </a:r>
            <a:r>
              <a:rPr sz="1100" b="1" spc="-20">
                <a:solidFill>
                  <a:schemeClr val="bg1"/>
                </a:solidFill>
                <a:latin typeface="Arial" panose="020B0604020202020204" pitchFamily="34" charset="0"/>
                <a:cs typeface="Arial" panose="020B0604020202020204" pitchFamily="34" charset="0"/>
              </a:rPr>
              <a:t>with</a:t>
            </a:r>
            <a:endParaRPr lang="en-GB" sz="1100" b="1" spc="-20">
              <a:solidFill>
                <a:schemeClr val="bg1"/>
              </a:solidFill>
              <a:latin typeface="Arial" panose="020B0604020202020204" pitchFamily="34" charset="0"/>
              <a:cs typeface="Arial" panose="020B0604020202020204" pitchFamily="34" charset="0"/>
            </a:endParaRPr>
          </a:p>
          <a:p>
            <a:pPr marL="12700">
              <a:spcBef>
                <a:spcPts val="100"/>
              </a:spcBef>
            </a:pPr>
            <a:r>
              <a:rPr lang="en-GB" sz="1100" b="1">
                <a:solidFill>
                  <a:schemeClr val="bg1"/>
                </a:solidFill>
                <a:latin typeface="Arial" panose="020B0604020202020204" pitchFamily="34" charset="0"/>
                <a:cs typeface="Arial" panose="020B0604020202020204" pitchFamily="34" charset="0"/>
              </a:rPr>
              <a:t>back</a:t>
            </a:r>
            <a:r>
              <a:rPr lang="en-GB" sz="1100" b="1" spc="40">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blows</a:t>
            </a:r>
            <a:r>
              <a:rPr lang="en-GB" sz="1100" b="1" spc="35">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and</a:t>
            </a:r>
            <a:r>
              <a:rPr lang="en-GB" sz="1100" b="1" spc="35">
                <a:solidFill>
                  <a:schemeClr val="bg1"/>
                </a:solidFill>
                <a:latin typeface="Arial" panose="020B0604020202020204" pitchFamily="34" charset="0"/>
                <a:cs typeface="Arial" panose="020B0604020202020204" pitchFamily="34" charset="0"/>
              </a:rPr>
              <a:t> </a:t>
            </a:r>
            <a:r>
              <a:rPr lang="en-GB" sz="1100" b="1">
                <a:solidFill>
                  <a:schemeClr val="bg1"/>
                </a:solidFill>
                <a:latin typeface="Arial" panose="020B0604020202020204" pitchFamily="34" charset="0"/>
                <a:cs typeface="Arial" panose="020B0604020202020204" pitchFamily="34" charset="0"/>
              </a:rPr>
              <a:t>chest</a:t>
            </a:r>
            <a:r>
              <a:rPr lang="en-GB" sz="1100" b="1" spc="35">
                <a:solidFill>
                  <a:schemeClr val="bg1"/>
                </a:solidFill>
                <a:latin typeface="Arial" panose="020B0604020202020204" pitchFamily="34" charset="0"/>
                <a:cs typeface="Arial" panose="020B0604020202020204" pitchFamily="34" charset="0"/>
              </a:rPr>
              <a:t> </a:t>
            </a:r>
            <a:r>
              <a:rPr lang="en-GB" sz="1100" b="1" spc="-10">
                <a:solidFill>
                  <a:schemeClr val="bg1"/>
                </a:solidFill>
                <a:latin typeface="Arial" panose="020B0604020202020204" pitchFamily="34" charset="0"/>
                <a:cs typeface="Arial" panose="020B0604020202020204" pitchFamily="34" charset="0"/>
              </a:rPr>
              <a:t>thrusts</a:t>
            </a:r>
            <a:endParaRPr lang="en-GB" sz="1100">
              <a:solidFill>
                <a:schemeClr val="bg1"/>
              </a:solidFill>
              <a:latin typeface="Arial" panose="020B0604020202020204" pitchFamily="34" charset="0"/>
              <a:cs typeface="Arial" panose="020B0604020202020204" pitchFamily="34" charset="0"/>
            </a:endParaRPr>
          </a:p>
          <a:p>
            <a:pPr marL="12700">
              <a:lnSpc>
                <a:spcPct val="100000"/>
              </a:lnSpc>
              <a:spcBef>
                <a:spcPts val="100"/>
              </a:spcBef>
            </a:pPr>
            <a:endParaRPr sz="1100">
              <a:solidFill>
                <a:schemeClr val="bg1"/>
              </a:solidFill>
              <a:latin typeface="Arial" panose="020B0604020202020204" pitchFamily="34" charset="0"/>
              <a:cs typeface="Arial" panose="020B0604020202020204" pitchFamily="34" charset="0"/>
            </a:endParaRPr>
          </a:p>
        </p:txBody>
      </p:sp>
      <p:sp>
        <p:nvSpPr>
          <p:cNvPr id="26" name="object 99">
            <a:extLst>
              <a:ext uri="{FF2B5EF4-FFF2-40B4-BE49-F238E27FC236}">
                <a16:creationId xmlns:a16="http://schemas.microsoft.com/office/drawing/2014/main" id="{1B8A41CE-B345-CF5A-DC31-5640DBA9FCA9}"/>
              </a:ext>
            </a:extLst>
          </p:cNvPr>
          <p:cNvSpPr txBox="1"/>
          <p:nvPr/>
        </p:nvSpPr>
        <p:spPr>
          <a:xfrm>
            <a:off x="7621439" y="3702538"/>
            <a:ext cx="2015003" cy="2044149"/>
          </a:xfrm>
          <a:prstGeom prst="rect">
            <a:avLst/>
          </a:prstGeom>
        </p:spPr>
        <p:txBody>
          <a:bodyPr vert="horz" wrap="square" lIns="0" tIns="12700" rIns="0" bIns="0" rtlCol="0" anchor="t">
            <a:spAutoFit/>
          </a:bodyPr>
          <a:lstStyle/>
          <a:p>
            <a:pPr marL="12700" marR="5080">
              <a:spcBef>
                <a:spcPts val="100"/>
              </a:spcBef>
            </a:pPr>
            <a:r>
              <a:rPr lang="en-GB" sz="1100" b="1">
                <a:latin typeface="Arial" panose="020B0604020202020204" pitchFamily="34" charset="0"/>
                <a:cs typeface="Arial" panose="020B0604020202020204" pitchFamily="34" charset="0"/>
              </a:rPr>
              <a:t>If you are on your own, call for help (</a:t>
            </a:r>
            <a:r>
              <a:rPr lang="en-GB" sz="1100" b="1">
                <a:solidFill>
                  <a:srgbClr val="FF0000"/>
                </a:solidFill>
                <a:latin typeface="Arial" panose="020B0604020202020204" pitchFamily="34" charset="0"/>
                <a:cs typeface="Arial" panose="020B0604020202020204" pitchFamily="34" charset="0"/>
              </a:rPr>
              <a:t>999</a:t>
            </a:r>
            <a:r>
              <a:rPr lang="en-GB" sz="1100" b="1">
                <a:latin typeface="Arial" panose="020B0604020202020204" pitchFamily="34" charset="0"/>
                <a:cs typeface="Arial" panose="020B0604020202020204" pitchFamily="34" charset="0"/>
              </a:rPr>
              <a:t>) as soon as you recognise cardiac arrest. If possible, use a speakerphone so you can continue with care while alerting the emergency services. Give 5 initial rescue breaths, then begin CPR immediately. If you need to fetch help or a phone, take the infant/child with you if safe and practical.</a:t>
            </a:r>
            <a:endParaRPr lang="en-GB" sz="1100" b="1">
              <a:latin typeface="Arial"/>
              <a:cs typeface="Arial"/>
            </a:endParaRPr>
          </a:p>
        </p:txBody>
      </p:sp>
      <p:sp>
        <p:nvSpPr>
          <p:cNvPr id="27" name="object 57">
            <a:extLst>
              <a:ext uri="{FF2B5EF4-FFF2-40B4-BE49-F238E27FC236}">
                <a16:creationId xmlns:a16="http://schemas.microsoft.com/office/drawing/2014/main" id="{F9C92FD7-F624-D684-2E96-7C4A33D794D2}"/>
              </a:ext>
            </a:extLst>
          </p:cNvPr>
          <p:cNvSpPr txBox="1"/>
          <p:nvPr/>
        </p:nvSpPr>
        <p:spPr>
          <a:xfrm>
            <a:off x="6174215" y="3016071"/>
            <a:ext cx="463327" cy="224804"/>
          </a:xfrm>
          <a:prstGeom prst="rect">
            <a:avLst/>
          </a:prstGeom>
        </p:spPr>
        <p:txBody>
          <a:bodyPr vert="horz" wrap="square" lIns="0" tIns="15240" rIns="0" bIns="0" rtlCol="0">
            <a:spAutoFit/>
          </a:bodyPr>
          <a:lstStyle/>
          <a:p>
            <a:pPr marL="12700" algn="ctr">
              <a:lnSpc>
                <a:spcPct val="100000"/>
              </a:lnSpc>
              <a:spcBef>
                <a:spcPts val="120"/>
              </a:spcBef>
            </a:pPr>
            <a:r>
              <a:rPr sz="1400" b="1" spc="-25">
                <a:solidFill>
                  <a:srgbClr val="FFFFFF"/>
                </a:solidFill>
                <a:latin typeface="Arial" panose="020B0604020202020204" pitchFamily="34" charset="0"/>
                <a:cs typeface="Arial" panose="020B0604020202020204" pitchFamily="34" charset="0"/>
              </a:rPr>
              <a:t>YES</a:t>
            </a:r>
            <a:endParaRPr sz="1400">
              <a:latin typeface="Arial" panose="020B0604020202020204" pitchFamily="34" charset="0"/>
              <a:cs typeface="Arial" panose="020B0604020202020204" pitchFamily="34" charset="0"/>
            </a:endParaRPr>
          </a:p>
        </p:txBody>
      </p:sp>
      <p:sp>
        <p:nvSpPr>
          <p:cNvPr id="5" name="object 57">
            <a:extLst>
              <a:ext uri="{FF2B5EF4-FFF2-40B4-BE49-F238E27FC236}">
                <a16:creationId xmlns:a16="http://schemas.microsoft.com/office/drawing/2014/main" id="{74A2A44E-ECFF-67E9-FAA4-37806943A0C9}"/>
              </a:ext>
            </a:extLst>
          </p:cNvPr>
          <p:cNvSpPr txBox="1"/>
          <p:nvPr/>
        </p:nvSpPr>
        <p:spPr>
          <a:xfrm>
            <a:off x="3180712" y="3731214"/>
            <a:ext cx="463327" cy="224804"/>
          </a:xfrm>
          <a:prstGeom prst="rect">
            <a:avLst/>
          </a:prstGeom>
        </p:spPr>
        <p:txBody>
          <a:bodyPr vert="horz" wrap="square" lIns="0" tIns="15240" rIns="0" bIns="0" rtlCol="0">
            <a:spAutoFit/>
          </a:bodyPr>
          <a:lstStyle/>
          <a:p>
            <a:pPr marL="12700" algn="ctr">
              <a:lnSpc>
                <a:spcPct val="100000"/>
              </a:lnSpc>
              <a:spcBef>
                <a:spcPts val="120"/>
              </a:spcBef>
            </a:pPr>
            <a:r>
              <a:rPr lang="en-GB" sz="1400" b="1" spc="-25">
                <a:solidFill>
                  <a:srgbClr val="FFFFFF"/>
                </a:solidFill>
                <a:latin typeface="Arial" panose="020B0604020202020204" pitchFamily="34" charset="0"/>
                <a:cs typeface="Arial" panose="020B0604020202020204" pitchFamily="34" charset="0"/>
              </a:rPr>
              <a:t>NO</a:t>
            </a:r>
            <a:endParaRPr sz="1400">
              <a:latin typeface="Arial" panose="020B0604020202020204" pitchFamily="34" charset="0"/>
              <a:cs typeface="Arial" panose="020B0604020202020204" pitchFamily="34" charset="0"/>
            </a:endParaRPr>
          </a:p>
        </p:txBody>
      </p:sp>
      <p:sp>
        <p:nvSpPr>
          <p:cNvPr id="7" name="object 57">
            <a:extLst>
              <a:ext uri="{FF2B5EF4-FFF2-40B4-BE49-F238E27FC236}">
                <a16:creationId xmlns:a16="http://schemas.microsoft.com/office/drawing/2014/main" id="{104A091A-9F15-3439-26F5-993E639462C9}"/>
              </a:ext>
            </a:extLst>
          </p:cNvPr>
          <p:cNvSpPr txBox="1"/>
          <p:nvPr/>
        </p:nvSpPr>
        <p:spPr>
          <a:xfrm>
            <a:off x="3180712" y="5653740"/>
            <a:ext cx="463327" cy="224804"/>
          </a:xfrm>
          <a:prstGeom prst="rect">
            <a:avLst/>
          </a:prstGeom>
        </p:spPr>
        <p:txBody>
          <a:bodyPr vert="horz" wrap="square" lIns="0" tIns="15240" rIns="0" bIns="0" rtlCol="0">
            <a:spAutoFit/>
          </a:bodyPr>
          <a:lstStyle/>
          <a:p>
            <a:pPr marL="12700" algn="ctr">
              <a:lnSpc>
                <a:spcPct val="100000"/>
              </a:lnSpc>
              <a:spcBef>
                <a:spcPts val="120"/>
              </a:spcBef>
            </a:pPr>
            <a:r>
              <a:rPr lang="en-GB" sz="1400" b="1" spc="-25">
                <a:solidFill>
                  <a:srgbClr val="FFFFFF"/>
                </a:solidFill>
                <a:latin typeface="Arial" panose="020B0604020202020204" pitchFamily="34" charset="0"/>
                <a:cs typeface="Arial" panose="020B0604020202020204" pitchFamily="34" charset="0"/>
              </a:rPr>
              <a:t>NO</a:t>
            </a:r>
            <a:endParaRPr sz="1400">
              <a:latin typeface="Arial" panose="020B0604020202020204" pitchFamily="34" charset="0"/>
              <a:cs typeface="Arial" panose="020B0604020202020204" pitchFamily="34" charset="0"/>
            </a:endParaRPr>
          </a:p>
        </p:txBody>
      </p:sp>
      <p:pic>
        <p:nvPicPr>
          <p:cNvPr id="75" name="object 91">
            <a:extLst>
              <a:ext uri="{FF2B5EF4-FFF2-40B4-BE49-F238E27FC236}">
                <a16:creationId xmlns:a16="http://schemas.microsoft.com/office/drawing/2014/main" id="{7286B184-1C4D-5ED1-87ED-5D4440EDA8AC}"/>
              </a:ext>
            </a:extLst>
          </p:cNvPr>
          <p:cNvPicPr/>
          <p:nvPr/>
        </p:nvPicPr>
        <p:blipFill>
          <a:blip r:embed="rId15" cstate="print"/>
          <a:stretch>
            <a:fillRect/>
          </a:stretch>
        </p:blipFill>
        <p:spPr>
          <a:xfrm>
            <a:off x="7112702" y="2170874"/>
            <a:ext cx="1749043" cy="1211228"/>
          </a:xfrm>
          <a:prstGeom prst="rect">
            <a:avLst/>
          </a:prstGeom>
        </p:spPr>
      </p:pic>
      <p:sp>
        <p:nvSpPr>
          <p:cNvPr id="84" name="object 26">
            <a:extLst>
              <a:ext uri="{FF2B5EF4-FFF2-40B4-BE49-F238E27FC236}">
                <a16:creationId xmlns:a16="http://schemas.microsoft.com/office/drawing/2014/main" id="{E256F0B1-BEBF-1352-0A0C-9B12B4582530}"/>
              </a:ext>
            </a:extLst>
          </p:cNvPr>
          <p:cNvSpPr txBox="1"/>
          <p:nvPr/>
        </p:nvSpPr>
        <p:spPr>
          <a:xfrm>
            <a:off x="7840537" y="1354362"/>
            <a:ext cx="1696570" cy="351378"/>
          </a:xfrm>
          <a:prstGeom prst="rect">
            <a:avLst/>
          </a:prstGeom>
        </p:spPr>
        <p:txBody>
          <a:bodyPr vert="horz" wrap="square" lIns="0" tIns="12700" rIns="0" bIns="0" rtlCol="0">
            <a:spAutoFit/>
          </a:bodyPr>
          <a:lstStyle/>
          <a:p>
            <a:pPr marL="12700" marR="5080">
              <a:lnSpc>
                <a:spcPct val="100000"/>
              </a:lnSpc>
              <a:spcBef>
                <a:spcPts val="100"/>
              </a:spcBef>
            </a:pPr>
            <a:r>
              <a:rPr lang="en-GB" sz="1100" b="1">
                <a:latin typeface="Arial" panose="020B0604020202020204" pitchFamily="34" charset="0"/>
                <a:cs typeface="Arial" panose="020B0604020202020204" pitchFamily="34" charset="0"/>
              </a:rPr>
              <a:t>If coughing is effective, continuously monitor</a:t>
            </a:r>
          </a:p>
        </p:txBody>
      </p:sp>
      <p:sp>
        <p:nvSpPr>
          <p:cNvPr id="85" name="object 14">
            <a:extLst>
              <a:ext uri="{FF2B5EF4-FFF2-40B4-BE49-F238E27FC236}">
                <a16:creationId xmlns:a16="http://schemas.microsoft.com/office/drawing/2014/main" id="{94FEEB68-E4CD-5FE5-77D8-9A9281F15FD3}"/>
              </a:ext>
            </a:extLst>
          </p:cNvPr>
          <p:cNvSpPr/>
          <p:nvPr/>
        </p:nvSpPr>
        <p:spPr>
          <a:xfrm>
            <a:off x="8564093" y="2166710"/>
            <a:ext cx="493780" cy="493780"/>
          </a:xfrm>
          <a:custGeom>
            <a:avLst/>
            <a:gdLst/>
            <a:ahLst/>
            <a:cxnLst/>
            <a:rect l="l" t="t" r="r" b="b"/>
            <a:pathLst>
              <a:path w="288289"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sp>
        <p:nvSpPr>
          <p:cNvPr id="86" name="object 16">
            <a:extLst>
              <a:ext uri="{FF2B5EF4-FFF2-40B4-BE49-F238E27FC236}">
                <a16:creationId xmlns:a16="http://schemas.microsoft.com/office/drawing/2014/main" id="{A4B0F5CC-7FDB-5523-6E09-0C0D632751F1}"/>
              </a:ext>
            </a:extLst>
          </p:cNvPr>
          <p:cNvSpPr txBox="1"/>
          <p:nvPr/>
        </p:nvSpPr>
        <p:spPr>
          <a:xfrm>
            <a:off x="8667136" y="2258757"/>
            <a:ext cx="316498" cy="284753"/>
          </a:xfrm>
          <a:prstGeom prst="rect">
            <a:avLst/>
          </a:prstGeom>
        </p:spPr>
        <p:txBody>
          <a:bodyPr vert="horz" wrap="square" lIns="0" tIns="15240" rIns="0" bIns="0" rtlCol="0">
            <a:spAutoFit/>
          </a:bodyPr>
          <a:lstStyle/>
          <a:p>
            <a:pPr marL="12700">
              <a:lnSpc>
                <a:spcPct val="100000"/>
              </a:lnSpc>
              <a:spcBef>
                <a:spcPts val="120"/>
              </a:spcBef>
            </a:pPr>
            <a:r>
              <a:rPr b="1" spc="-25">
                <a:solidFill>
                  <a:srgbClr val="FFFFFF"/>
                </a:solidFill>
                <a:latin typeface="Arial" panose="020B0604020202020204" pitchFamily="34" charset="0"/>
                <a:cs typeface="Arial" panose="020B0604020202020204" pitchFamily="34" charset="0"/>
              </a:rPr>
              <a:t>x5</a:t>
            </a:r>
            <a:endParaRPr>
              <a:latin typeface="Arial" panose="020B0604020202020204" pitchFamily="34" charset="0"/>
              <a:cs typeface="Arial" panose="020B0604020202020204" pitchFamily="34" charset="0"/>
            </a:endParaRPr>
          </a:p>
        </p:txBody>
      </p:sp>
      <p:sp>
        <p:nvSpPr>
          <p:cNvPr id="2" name="object 70">
            <a:extLst>
              <a:ext uri="{FF2B5EF4-FFF2-40B4-BE49-F238E27FC236}">
                <a16:creationId xmlns:a16="http://schemas.microsoft.com/office/drawing/2014/main" id="{FEADE394-05C0-D285-A405-9F0C6EFF5D47}"/>
              </a:ext>
            </a:extLst>
          </p:cNvPr>
          <p:cNvSpPr/>
          <p:nvPr/>
        </p:nvSpPr>
        <p:spPr>
          <a:xfrm>
            <a:off x="5115404" y="3775016"/>
            <a:ext cx="1834818" cy="662361"/>
          </a:xfrm>
          <a:custGeom>
            <a:avLst/>
            <a:gdLst/>
            <a:ahLst/>
            <a:cxnLst/>
            <a:rect l="l" t="t" r="r" b="b"/>
            <a:pathLst>
              <a:path w="1071245" h="386714">
                <a:moveTo>
                  <a:pt x="1006843" y="0"/>
                </a:moveTo>
                <a:lnTo>
                  <a:pt x="64147" y="0"/>
                </a:lnTo>
                <a:lnTo>
                  <a:pt x="39176" y="5042"/>
                </a:lnTo>
                <a:lnTo>
                  <a:pt x="18786" y="18791"/>
                </a:lnTo>
                <a:lnTo>
                  <a:pt x="5040" y="39181"/>
                </a:lnTo>
                <a:lnTo>
                  <a:pt x="0" y="64147"/>
                </a:lnTo>
                <a:lnTo>
                  <a:pt x="0" y="322059"/>
                </a:lnTo>
                <a:lnTo>
                  <a:pt x="5040" y="347032"/>
                </a:lnTo>
                <a:lnTo>
                  <a:pt x="18786" y="367426"/>
                </a:lnTo>
                <a:lnTo>
                  <a:pt x="39176" y="381177"/>
                </a:lnTo>
                <a:lnTo>
                  <a:pt x="64147" y="386219"/>
                </a:lnTo>
                <a:lnTo>
                  <a:pt x="1006843" y="386219"/>
                </a:lnTo>
                <a:lnTo>
                  <a:pt x="1031814" y="381177"/>
                </a:lnTo>
                <a:lnTo>
                  <a:pt x="1052204" y="367426"/>
                </a:lnTo>
                <a:lnTo>
                  <a:pt x="1065950" y="347032"/>
                </a:lnTo>
                <a:lnTo>
                  <a:pt x="1070990" y="322059"/>
                </a:lnTo>
                <a:lnTo>
                  <a:pt x="1070990" y="64147"/>
                </a:lnTo>
                <a:lnTo>
                  <a:pt x="1065950" y="39181"/>
                </a:lnTo>
                <a:lnTo>
                  <a:pt x="1052204" y="18791"/>
                </a:lnTo>
                <a:lnTo>
                  <a:pt x="1031814" y="5042"/>
                </a:lnTo>
                <a:lnTo>
                  <a:pt x="1006843" y="0"/>
                </a:lnTo>
                <a:close/>
              </a:path>
            </a:pathLst>
          </a:custGeom>
          <a:solidFill>
            <a:srgbClr val="FCCBB5"/>
          </a:solidFill>
        </p:spPr>
        <p:txBody>
          <a:bodyPr wrap="square" lIns="0" tIns="0" rIns="0" bIns="0" rtlCol="0"/>
          <a:lstStyle/>
          <a:p>
            <a:endParaRPr/>
          </a:p>
        </p:txBody>
      </p:sp>
      <p:sp>
        <p:nvSpPr>
          <p:cNvPr id="3" name="object 71">
            <a:extLst>
              <a:ext uri="{FF2B5EF4-FFF2-40B4-BE49-F238E27FC236}">
                <a16:creationId xmlns:a16="http://schemas.microsoft.com/office/drawing/2014/main" id="{6D42A51E-D3EB-D630-8328-1623C8CEDF05}"/>
              </a:ext>
            </a:extLst>
          </p:cNvPr>
          <p:cNvSpPr txBox="1"/>
          <p:nvPr/>
        </p:nvSpPr>
        <p:spPr>
          <a:xfrm>
            <a:off x="5573382" y="3761921"/>
            <a:ext cx="1395044" cy="689932"/>
          </a:xfrm>
          <a:prstGeom prst="rect">
            <a:avLst/>
          </a:prstGeom>
        </p:spPr>
        <p:txBody>
          <a:bodyPr vert="horz" wrap="square" lIns="0" tIns="12700" rIns="0" bIns="0" rtlCol="0" anchor="t">
            <a:spAutoFit/>
          </a:bodyPr>
          <a:lstStyle/>
          <a:p>
            <a:pPr marL="12700" marR="5080">
              <a:spcBef>
                <a:spcPts val="100"/>
              </a:spcBef>
            </a:pPr>
            <a:r>
              <a:rPr lang="en-GB" sz="1100" b="1">
                <a:latin typeface="Arial"/>
                <a:cs typeface="Arial"/>
              </a:rPr>
              <a:t>Reassure</a:t>
            </a:r>
            <a:r>
              <a:rPr lang="en-GB" sz="1100" b="1" spc="-10">
                <a:latin typeface="Arial"/>
                <a:cs typeface="Arial"/>
              </a:rPr>
              <a:t> </a:t>
            </a:r>
            <a:r>
              <a:rPr lang="en-GB" sz="1100" b="1">
                <a:latin typeface="Arial"/>
                <a:cs typeface="Arial"/>
              </a:rPr>
              <a:t>and</a:t>
            </a:r>
            <a:r>
              <a:rPr lang="en-GB" sz="1100" b="1" spc="-10">
                <a:latin typeface="Arial"/>
                <a:cs typeface="Arial"/>
              </a:rPr>
              <a:t> </a:t>
            </a:r>
            <a:r>
              <a:rPr lang="en-GB" sz="1100" b="1" spc="-20">
                <a:latin typeface="Arial"/>
                <a:cs typeface="Arial"/>
              </a:rPr>
              <a:t>seek</a:t>
            </a:r>
            <a:r>
              <a:rPr lang="en-GB" sz="1100" b="1" spc="500">
                <a:latin typeface="Arial"/>
                <a:cs typeface="Arial"/>
              </a:rPr>
              <a:t> </a:t>
            </a:r>
            <a:r>
              <a:rPr lang="en-GB" sz="1100" b="1">
                <a:latin typeface="Arial"/>
                <a:cs typeface="Arial"/>
              </a:rPr>
              <a:t>urgent</a:t>
            </a:r>
            <a:r>
              <a:rPr lang="en-GB" sz="1100" b="1" spc="-30">
                <a:latin typeface="Arial"/>
                <a:cs typeface="Arial"/>
              </a:rPr>
              <a:t> </a:t>
            </a:r>
            <a:r>
              <a:rPr lang="en-GB" sz="1100" b="1" spc="-10">
                <a:latin typeface="Arial"/>
                <a:cs typeface="Arial"/>
              </a:rPr>
              <a:t>medical</a:t>
            </a:r>
            <a:r>
              <a:rPr lang="en-GB" sz="1100" b="1" spc="500">
                <a:latin typeface="Arial"/>
                <a:cs typeface="Arial"/>
              </a:rPr>
              <a:t> </a:t>
            </a:r>
            <a:r>
              <a:rPr lang="en-GB" sz="1100" b="1" spc="-10">
                <a:latin typeface="Arial"/>
                <a:cs typeface="Arial"/>
              </a:rPr>
              <a:t>assistance if in</a:t>
            </a:r>
            <a:br>
              <a:rPr lang="en-GB" sz="1100" b="1" spc="-10">
                <a:latin typeface="Arial"/>
                <a:cs typeface="Arial"/>
              </a:rPr>
            </a:br>
            <a:r>
              <a:rPr lang="en-GB" sz="1100" b="1" spc="-10">
                <a:latin typeface="Arial"/>
                <a:cs typeface="Arial"/>
              </a:rPr>
              <a:t>any doubt</a:t>
            </a:r>
            <a:endParaRPr lang="en-GB" sz="1100">
              <a:latin typeface="Arial"/>
              <a:cs typeface="Arial"/>
            </a:endParaRPr>
          </a:p>
        </p:txBody>
      </p:sp>
      <p:sp>
        <p:nvSpPr>
          <p:cNvPr id="10" name="object 38">
            <a:extLst>
              <a:ext uri="{FF2B5EF4-FFF2-40B4-BE49-F238E27FC236}">
                <a16:creationId xmlns:a16="http://schemas.microsoft.com/office/drawing/2014/main" id="{0D5A559B-D5F8-DB2D-5B44-C06269A214EF}"/>
              </a:ext>
            </a:extLst>
          </p:cNvPr>
          <p:cNvSpPr/>
          <p:nvPr/>
        </p:nvSpPr>
        <p:spPr>
          <a:xfrm>
            <a:off x="5032300" y="3643231"/>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EE3124"/>
          </a:solidFill>
        </p:spPr>
        <p:txBody>
          <a:bodyPr wrap="square" lIns="0" tIns="0" rIns="0" bIns="0" rtlCol="0"/>
          <a:lstStyle/>
          <a:p>
            <a:endParaRPr/>
          </a:p>
        </p:txBody>
      </p:sp>
      <p:pic>
        <p:nvPicPr>
          <p:cNvPr id="12" name="object 39">
            <a:extLst>
              <a:ext uri="{FF2B5EF4-FFF2-40B4-BE49-F238E27FC236}">
                <a16:creationId xmlns:a16="http://schemas.microsoft.com/office/drawing/2014/main" id="{A65ECE33-0385-DB78-2812-80C04639964B}"/>
              </a:ext>
            </a:extLst>
          </p:cNvPr>
          <p:cNvPicPr/>
          <p:nvPr/>
        </p:nvPicPr>
        <p:blipFill>
          <a:blip r:embed="rId6" cstate="print"/>
          <a:stretch>
            <a:fillRect/>
          </a:stretch>
        </p:blipFill>
        <p:spPr>
          <a:xfrm>
            <a:off x="5085695" y="3699439"/>
            <a:ext cx="381341" cy="381363"/>
          </a:xfrm>
          <a:prstGeom prst="rect">
            <a:avLst/>
          </a:prstGeom>
        </p:spPr>
      </p:pic>
      <p:sp>
        <p:nvSpPr>
          <p:cNvPr id="69" name="object 22">
            <a:extLst>
              <a:ext uri="{FF2B5EF4-FFF2-40B4-BE49-F238E27FC236}">
                <a16:creationId xmlns:a16="http://schemas.microsoft.com/office/drawing/2014/main" id="{7711000C-AD49-9D3F-5A65-BEBBD846A84C}"/>
              </a:ext>
            </a:extLst>
          </p:cNvPr>
          <p:cNvSpPr/>
          <p:nvPr/>
        </p:nvSpPr>
        <p:spPr>
          <a:xfrm>
            <a:off x="2784324" y="4087909"/>
            <a:ext cx="2304081" cy="606668"/>
          </a:xfrm>
          <a:custGeom>
            <a:avLst/>
            <a:gdLst/>
            <a:ahLst/>
            <a:cxnLst/>
            <a:rect l="l" t="t" r="r" b="b"/>
            <a:pathLst>
              <a:path w="1280160" h="288289">
                <a:moveTo>
                  <a:pt x="1215644" y="0"/>
                </a:moveTo>
                <a:lnTo>
                  <a:pt x="64147" y="0"/>
                </a:lnTo>
                <a:lnTo>
                  <a:pt x="39176" y="5042"/>
                </a:lnTo>
                <a:lnTo>
                  <a:pt x="18786" y="18791"/>
                </a:lnTo>
                <a:lnTo>
                  <a:pt x="5040" y="39181"/>
                </a:lnTo>
                <a:lnTo>
                  <a:pt x="0" y="64147"/>
                </a:lnTo>
                <a:lnTo>
                  <a:pt x="0" y="223850"/>
                </a:lnTo>
                <a:lnTo>
                  <a:pt x="5040" y="248821"/>
                </a:lnTo>
                <a:lnTo>
                  <a:pt x="18786" y="269211"/>
                </a:lnTo>
                <a:lnTo>
                  <a:pt x="39176" y="282957"/>
                </a:lnTo>
                <a:lnTo>
                  <a:pt x="64147" y="287997"/>
                </a:lnTo>
                <a:lnTo>
                  <a:pt x="1215644" y="287997"/>
                </a:lnTo>
                <a:lnTo>
                  <a:pt x="1240615" y="282957"/>
                </a:lnTo>
                <a:lnTo>
                  <a:pt x="1261005" y="269211"/>
                </a:lnTo>
                <a:lnTo>
                  <a:pt x="1274751" y="248821"/>
                </a:lnTo>
                <a:lnTo>
                  <a:pt x="1279791" y="223850"/>
                </a:lnTo>
                <a:lnTo>
                  <a:pt x="1279791" y="64147"/>
                </a:lnTo>
                <a:lnTo>
                  <a:pt x="1274751" y="39181"/>
                </a:lnTo>
                <a:lnTo>
                  <a:pt x="1261005" y="18791"/>
                </a:lnTo>
                <a:lnTo>
                  <a:pt x="1240615" y="5042"/>
                </a:lnTo>
                <a:lnTo>
                  <a:pt x="1215644" y="0"/>
                </a:lnTo>
                <a:close/>
              </a:path>
            </a:pathLst>
          </a:custGeom>
          <a:solidFill>
            <a:srgbClr val="CDE7CA"/>
          </a:solidFill>
        </p:spPr>
        <p:txBody>
          <a:bodyPr wrap="square" lIns="0" tIns="0" rIns="0" bIns="0" rtlCol="0"/>
          <a:lstStyle/>
          <a:p>
            <a:endParaRPr/>
          </a:p>
        </p:txBody>
      </p:sp>
      <p:sp>
        <p:nvSpPr>
          <p:cNvPr id="57" name="object 42">
            <a:extLst>
              <a:ext uri="{FF2B5EF4-FFF2-40B4-BE49-F238E27FC236}">
                <a16:creationId xmlns:a16="http://schemas.microsoft.com/office/drawing/2014/main" id="{B223A8E6-ED99-5F1C-BF68-D0557C1D2407}"/>
              </a:ext>
            </a:extLst>
          </p:cNvPr>
          <p:cNvSpPr/>
          <p:nvPr/>
        </p:nvSpPr>
        <p:spPr>
          <a:xfrm>
            <a:off x="2766124" y="3983093"/>
            <a:ext cx="493780" cy="493780"/>
          </a:xfrm>
          <a:custGeom>
            <a:avLst/>
            <a:gdLst/>
            <a:ahLst/>
            <a:cxnLst/>
            <a:rect l="l" t="t" r="r" b="b"/>
            <a:pathLst>
              <a:path w="288290" h="288289">
                <a:moveTo>
                  <a:pt x="144005" y="0"/>
                </a:moveTo>
                <a:lnTo>
                  <a:pt x="98490" y="7340"/>
                </a:lnTo>
                <a:lnTo>
                  <a:pt x="58959" y="27781"/>
                </a:lnTo>
                <a:lnTo>
                  <a:pt x="27785" y="58951"/>
                </a:lnTo>
                <a:lnTo>
                  <a:pt x="7341" y="98478"/>
                </a:lnTo>
                <a:lnTo>
                  <a:pt x="0" y="143992"/>
                </a:lnTo>
                <a:lnTo>
                  <a:pt x="7341" y="189512"/>
                </a:lnTo>
                <a:lnTo>
                  <a:pt x="27785" y="229043"/>
                </a:lnTo>
                <a:lnTo>
                  <a:pt x="58959" y="260215"/>
                </a:lnTo>
                <a:lnTo>
                  <a:pt x="98490" y="280657"/>
                </a:lnTo>
                <a:lnTo>
                  <a:pt x="144005" y="287997"/>
                </a:lnTo>
                <a:lnTo>
                  <a:pt x="189520" y="280657"/>
                </a:lnTo>
                <a:lnTo>
                  <a:pt x="229051" y="260215"/>
                </a:lnTo>
                <a:lnTo>
                  <a:pt x="260224" y="229043"/>
                </a:lnTo>
                <a:lnTo>
                  <a:pt x="280668" y="189512"/>
                </a:lnTo>
                <a:lnTo>
                  <a:pt x="288010" y="143992"/>
                </a:lnTo>
                <a:lnTo>
                  <a:pt x="280668" y="98478"/>
                </a:lnTo>
                <a:lnTo>
                  <a:pt x="260224" y="58951"/>
                </a:lnTo>
                <a:lnTo>
                  <a:pt x="229051" y="27781"/>
                </a:lnTo>
                <a:lnTo>
                  <a:pt x="189520" y="7340"/>
                </a:lnTo>
                <a:lnTo>
                  <a:pt x="144005" y="0"/>
                </a:lnTo>
                <a:close/>
              </a:path>
            </a:pathLst>
          </a:custGeom>
          <a:solidFill>
            <a:srgbClr val="0CB14B"/>
          </a:solidFill>
        </p:spPr>
        <p:txBody>
          <a:bodyPr wrap="square" lIns="0" tIns="0" rIns="0" bIns="0" rtlCol="0"/>
          <a:lstStyle/>
          <a:p>
            <a:endParaRPr/>
          </a:p>
        </p:txBody>
      </p:sp>
      <p:pic>
        <p:nvPicPr>
          <p:cNvPr id="58" name="object 43">
            <a:extLst>
              <a:ext uri="{FF2B5EF4-FFF2-40B4-BE49-F238E27FC236}">
                <a16:creationId xmlns:a16="http://schemas.microsoft.com/office/drawing/2014/main" id="{032B8AEF-86EE-19C9-ABBF-E998F0BCE4CE}"/>
              </a:ext>
            </a:extLst>
          </p:cNvPr>
          <p:cNvPicPr/>
          <p:nvPr/>
        </p:nvPicPr>
        <p:blipFill>
          <a:blip r:embed="rId16" cstate="print"/>
          <a:stretch>
            <a:fillRect/>
          </a:stretch>
        </p:blipFill>
        <p:spPr>
          <a:xfrm>
            <a:off x="2822108" y="4039048"/>
            <a:ext cx="381341" cy="381363"/>
          </a:xfrm>
          <a:prstGeom prst="rect">
            <a:avLst/>
          </a:prstGeom>
        </p:spPr>
      </p:pic>
      <p:sp>
        <p:nvSpPr>
          <p:cNvPr id="18" name="object 50">
            <a:extLst>
              <a:ext uri="{FF2B5EF4-FFF2-40B4-BE49-F238E27FC236}">
                <a16:creationId xmlns:a16="http://schemas.microsoft.com/office/drawing/2014/main" id="{74449850-AD29-5D8F-57B9-B4BBEC7B6B41}"/>
              </a:ext>
            </a:extLst>
          </p:cNvPr>
          <p:cNvSpPr txBox="1"/>
          <p:nvPr/>
        </p:nvSpPr>
        <p:spPr>
          <a:xfrm>
            <a:off x="3216242" y="4129240"/>
            <a:ext cx="1815033" cy="523220"/>
          </a:xfrm>
          <a:prstGeom prst="rect">
            <a:avLst/>
          </a:prstGeom>
        </p:spPr>
        <p:txBody>
          <a:bodyPr vert="horz" wrap="square" lIns="0" tIns="15240" rIns="0" bIns="0" rtlCol="0">
            <a:spAutoFit/>
          </a:bodyPr>
          <a:lstStyle/>
          <a:p>
            <a:pPr marL="59055" marR="5080">
              <a:lnSpc>
                <a:spcPct val="100000"/>
              </a:lnSpc>
              <a:spcBef>
                <a:spcPts val="715"/>
              </a:spcBef>
            </a:pPr>
            <a:r>
              <a:rPr lang="en-GB" sz="1100" b="1">
                <a:latin typeface="Arial" panose="020B0604020202020204" pitchFamily="34" charset="0"/>
                <a:cs typeface="Arial" panose="020B0604020202020204" pitchFamily="34" charset="0"/>
              </a:rPr>
              <a:t>Give up to </a:t>
            </a:r>
            <a:r>
              <a:rPr lang="en-GB" sz="1100" b="1">
                <a:solidFill>
                  <a:srgbClr val="FF0000"/>
                </a:solidFill>
                <a:latin typeface="Arial" panose="020B0604020202020204" pitchFamily="34" charset="0"/>
                <a:cs typeface="Arial" panose="020B0604020202020204" pitchFamily="34" charset="0"/>
              </a:rPr>
              <a:t>5</a:t>
            </a:r>
            <a:r>
              <a:rPr lang="en-GB" sz="1100" b="1">
                <a:latin typeface="Arial" panose="020B0604020202020204" pitchFamily="34" charset="0"/>
                <a:cs typeface="Arial" panose="020B0604020202020204" pitchFamily="34" charset="0"/>
              </a:rPr>
              <a:t> chest thrusts (use the 2 thumbs encircling technique)</a:t>
            </a:r>
          </a:p>
        </p:txBody>
      </p:sp>
    </p:spTree>
    <p:extLst>
      <p:ext uri="{BB962C8B-B14F-4D97-AF65-F5344CB8AC3E}">
        <p14:creationId xmlns:p14="http://schemas.microsoft.com/office/powerpoint/2010/main" val="880712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normAutofit/>
          </a:bodyPr>
          <a:lstStyle/>
          <a:p>
            <a:r>
              <a:rPr lang="en-GB" sz="4000" b="1" dirty="0">
                <a:latin typeface="Airal"/>
              </a:rPr>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50409"/>
            <a:ext cx="109728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white"/>
                </a:solidFill>
                <a:effectLst/>
                <a:uLnTx/>
                <a:uFillTx/>
                <a:latin typeface="Arial"/>
                <a:ea typeface="+mn-ea"/>
                <a:cs typeface="Arial"/>
              </a:rPr>
              <a:t>What is the most appropriate action to take if a casualty is showing signs of severe choking (for example, unable to speak or breathe, skin turning blue). </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85806"/>
            <a:ext cx="6338005"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Encourage them to drink water slowly</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03448"/>
            <a:ext cx="6061056"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Ask them to lie down and breathe deeply</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25190"/>
            <a:ext cx="5849597"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Perform up to 5 back blows followed by up to 5 abdominal thrusts</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110382"/>
            <a:ext cx="5687589"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Begin CPR immediately without attempting back blows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5965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52449-5A56-EF3B-6C60-CE2DD5CF7E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0D7926-4DA0-7053-1C05-4F26BCF7A7BF}"/>
              </a:ext>
            </a:extLst>
          </p:cNvPr>
          <p:cNvSpPr>
            <a:spLocks noGrp="1"/>
          </p:cNvSpPr>
          <p:nvPr>
            <p:ph idx="1"/>
          </p:nvPr>
        </p:nvSpPr>
        <p:spPr>
          <a:xfrm>
            <a:off x="838200" y="1784165"/>
            <a:ext cx="9530751" cy="4351338"/>
          </a:xfrm>
        </p:spPr>
        <p:txBody>
          <a:bodyPr>
            <a:noAutofit/>
          </a:bodyPr>
          <a:lstStyle/>
          <a:p>
            <a:pPr fontAlgn="base"/>
            <a:r>
              <a:rPr lang="en-GB" sz="2400" dirty="0">
                <a:latin typeface="Arial" panose="020B0604020202020204" pitchFamily="34" charset="0"/>
                <a:cs typeface="Arial" panose="020B0604020202020204" pitchFamily="34" charset="0"/>
              </a:rPr>
              <a:t>using visual and audible signals, such as:</a:t>
            </a:r>
          </a:p>
          <a:p>
            <a:pPr marL="801900" lvl="1" indent="-342900" fontAlgn="base"/>
            <a:r>
              <a:rPr lang="en-GB" dirty="0">
                <a:latin typeface="Arial" panose="020B0604020202020204" pitchFamily="34" charset="0"/>
                <a:cs typeface="Arial" panose="020B0604020202020204" pitchFamily="34" charset="0"/>
              </a:rPr>
              <a:t>whistle blasts</a:t>
            </a:r>
          </a:p>
          <a:p>
            <a:pPr marL="801900" lvl="1" indent="-342900" fontAlgn="base"/>
            <a:r>
              <a:rPr lang="en-GB" dirty="0">
                <a:latin typeface="Arial" panose="020B0604020202020204" pitchFamily="34" charset="0"/>
                <a:cs typeface="Arial" panose="020B0604020202020204" pitchFamily="34" charset="0"/>
              </a:rPr>
              <a:t>mirror flashes</a:t>
            </a:r>
          </a:p>
          <a:p>
            <a:pPr marL="801900" lvl="1" indent="-342900" fontAlgn="base"/>
            <a:r>
              <a:rPr lang="en-GB" dirty="0">
                <a:latin typeface="Arial" panose="020B0604020202020204" pitchFamily="34" charset="0"/>
                <a:cs typeface="Arial" panose="020B0604020202020204" pitchFamily="34" charset="0"/>
              </a:rPr>
              <a:t>hand signals</a:t>
            </a:r>
          </a:p>
          <a:p>
            <a:pPr marL="801900" lvl="1" indent="-342900" fontAlgn="base"/>
            <a:r>
              <a:rPr lang="en-GB" dirty="0">
                <a:latin typeface="Arial" panose="020B0604020202020204" pitchFamily="34" charset="0"/>
                <a:cs typeface="Arial" panose="020B0604020202020204" pitchFamily="34" charset="0"/>
              </a:rPr>
              <a:t>ground markers </a:t>
            </a:r>
          </a:p>
          <a:p>
            <a:pPr fontAlgn="base">
              <a:buClr>
                <a:schemeClr val="tx1"/>
              </a:buClr>
            </a:pPr>
            <a:r>
              <a:rPr lang="en-GB" sz="2400" b="1" dirty="0">
                <a:solidFill>
                  <a:srgbClr val="008A21"/>
                </a:solidFill>
                <a:latin typeface="Arial" panose="020B0604020202020204" pitchFamily="34" charset="0"/>
                <a:cs typeface="Arial" panose="020B0604020202020204" pitchFamily="34" charset="0"/>
              </a:rPr>
              <a:t>recording and convey information</a:t>
            </a:r>
            <a:r>
              <a:rPr lang="en-GB" sz="2400" dirty="0">
                <a:latin typeface="Arial" panose="020B0604020202020204" pitchFamily="34" charset="0"/>
                <a:cs typeface="Arial" panose="020B0604020202020204" pitchFamily="34" charset="0"/>
              </a:rPr>
              <a:t>, ensuring clear communication of casualty condition, location and any hazards.</a:t>
            </a:r>
          </a:p>
          <a:p>
            <a:endParaRPr lang="en-GB"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67F337D3-6E9C-02E1-AAF9-3971CE27EBC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7" name="Title 1">
            <a:extLst>
              <a:ext uri="{FF2B5EF4-FFF2-40B4-BE49-F238E27FC236}">
                <a16:creationId xmlns:a16="http://schemas.microsoft.com/office/drawing/2014/main" id="{99D58FEB-0963-99DF-3C99-A2F09E46B03B}"/>
              </a:ext>
            </a:extLst>
          </p:cNvPr>
          <p:cNvSpPr txBox="1">
            <a:spLocks/>
          </p:cNvSpPr>
          <p:nvPr/>
        </p:nvSpPr>
        <p:spPr>
          <a:xfrm>
            <a:off x="1676400" y="1979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latin typeface="Arial"/>
                <a:cs typeface="Arial"/>
              </a:rPr>
              <a:t>How can you summon assistance? </a:t>
            </a:r>
            <a:br>
              <a:rPr lang="en-GB" sz="4000" b="1">
                <a:latin typeface="Arial"/>
                <a:cs typeface="Arial"/>
              </a:rPr>
            </a:br>
            <a:r>
              <a:rPr lang="en-GB" sz="4000" b="1">
                <a:latin typeface="Arial"/>
                <a:cs typeface="Arial"/>
              </a:rPr>
              <a:t>(Cont.)</a:t>
            </a:r>
            <a:endParaRPr lang="en-GB" sz="4000" dirty="0"/>
          </a:p>
        </p:txBody>
      </p:sp>
      <p:pic>
        <p:nvPicPr>
          <p:cNvPr id="8" name="Picture 7">
            <a:extLst>
              <a:ext uri="{FF2B5EF4-FFF2-40B4-BE49-F238E27FC236}">
                <a16:creationId xmlns:a16="http://schemas.microsoft.com/office/drawing/2014/main" id="{177404EF-9F5C-2032-974A-4204D134B8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125256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normAutofit/>
          </a:bodyPr>
          <a:lstStyle/>
          <a:p>
            <a:r>
              <a:rPr lang="en-GB" sz="4000" b="1">
                <a:latin typeface="Airal"/>
              </a:rPr>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should you do if a choking casualty becomes unresponsive after initial treatment attempts.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GB" sz="14500">
                  <a:solidFill>
                    <a:prstClr val="white"/>
                  </a:solidFill>
                </a:rPr>
                <a:t>D</a:t>
              </a:r>
              <a:endPar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endParaRP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539119"/>
            <a:ext cx="6338005"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Roll the casualty into the recovery position and wait for help</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429000"/>
            <a:ext cx="5556466" cy="769441"/>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Continue with back blows until help arrives</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r>
              <a:rPr lang="en-GB" sz="2200" b="1">
                <a:latin typeface="Arial" panose="020B0604020202020204" pitchFamily="34" charset="0"/>
                <a:cs typeface="Arial" panose="020B0604020202020204" pitchFamily="34" charset="0"/>
              </a:rPr>
              <a:t>Begin abdominal thrusts again</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33017"/>
            <a:ext cx="5321295" cy="769441"/>
          </a:xfrm>
          <a:prstGeom prst="rect">
            <a:avLst/>
          </a:prstGeom>
          <a:noFill/>
        </p:spPr>
        <p:txBody>
          <a:bodyPr wrap="square" rtlCol="0">
            <a:spAutoFit/>
          </a:bodyPr>
          <a:lstStyle/>
          <a:p>
            <a:r>
              <a:rPr lang="en-GB" sz="2200" b="1" dirty="0">
                <a:latin typeface="Arial" panose="020B0604020202020204" pitchFamily="34" charset="0"/>
                <a:cs typeface="Arial" panose="020B0604020202020204" pitchFamily="34" charset="0"/>
              </a:rPr>
              <a:t>Contact the emergency services and administer CPR</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18383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1008248" y="706181"/>
            <a:ext cx="7810073"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blood loss in the outdoors</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 </a:t>
            </a: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141</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7</a:t>
            </a:r>
          </a:p>
        </p:txBody>
      </p:sp>
      <p:sp>
        <p:nvSpPr>
          <p:cNvPr id="2" name="Rounded Rectangle 40">
            <a:extLst>
              <a:ext uri="{FF2B5EF4-FFF2-40B4-BE49-F238E27FC236}">
                <a16:creationId xmlns:a16="http://schemas.microsoft.com/office/drawing/2014/main" id="{1F558F1F-7CB2-7BCE-86DA-89D168AD86E9}"/>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9A2ACE32-C146-E33A-051B-D35FCCE70D2C}"/>
              </a:ext>
            </a:extLst>
          </p:cNvPr>
          <p:cNvGrpSpPr/>
          <p:nvPr/>
        </p:nvGrpSpPr>
        <p:grpSpPr>
          <a:xfrm>
            <a:off x="5667501" y="6323445"/>
            <a:ext cx="259230" cy="259230"/>
            <a:chOff x="5658939" y="6358776"/>
            <a:chExt cx="259230" cy="259230"/>
          </a:xfrm>
        </p:grpSpPr>
        <p:sp>
          <p:nvSpPr>
            <p:cNvPr id="4" name="Rounded Rectangle 38">
              <a:extLst>
                <a:ext uri="{FF2B5EF4-FFF2-40B4-BE49-F238E27FC236}">
                  <a16:creationId xmlns:a16="http://schemas.microsoft.com/office/drawing/2014/main" id="{EA9A4876-4E92-C070-7E6D-C05AB8B6004A}"/>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Graphic 18" descr="End with solid fill">
              <a:hlinkClick r:id="" action="ppaction://hlinkshowjump?jump=previousslide"/>
              <a:extLst>
                <a:ext uri="{FF2B5EF4-FFF2-40B4-BE49-F238E27FC236}">
                  <a16:creationId xmlns:a16="http://schemas.microsoft.com/office/drawing/2014/main" id="{403D6603-5B14-D8E4-F3C3-81E914E42F94}"/>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9" name="Group 8">
            <a:extLst>
              <a:ext uri="{FF2B5EF4-FFF2-40B4-BE49-F238E27FC236}">
                <a16:creationId xmlns:a16="http://schemas.microsoft.com/office/drawing/2014/main" id="{3952CCA1-1EE3-0989-B03B-FD81632EDBC3}"/>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6BF5969A-0CC9-5841-DC88-13EF6BAFB990}"/>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Graphic 18" descr="End with solid fill">
              <a:hlinkClick r:id="" action="ppaction://hlinkshowjump?jump=nextslide"/>
              <a:extLst>
                <a:ext uri="{FF2B5EF4-FFF2-40B4-BE49-F238E27FC236}">
                  <a16:creationId xmlns:a16="http://schemas.microsoft.com/office/drawing/2014/main" id="{6418DA15-65D9-8178-EC7B-7AF42A09796A}"/>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2" name="Graphic 11" descr="Home with solid fill">
            <a:hlinkClick r:id="rId6" action="ppaction://hlinksldjump"/>
            <a:extLst>
              <a:ext uri="{FF2B5EF4-FFF2-40B4-BE49-F238E27FC236}">
                <a16:creationId xmlns:a16="http://schemas.microsoft.com/office/drawing/2014/main" id="{3D75C823-7759-4828-EC85-2F0BCDB4C7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64542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CB7D1DED-FF51-72DE-8479-FF2B0DF18CE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09E7F879-E82D-8EB6-32A9-4C41E4AE8C7B}"/>
              </a:ext>
            </a:extLst>
          </p:cNvPr>
          <p:cNvSpPr>
            <a:spLocks noGrp="1"/>
          </p:cNvSpPr>
          <p:nvPr>
            <p:ph type="title"/>
          </p:nvPr>
        </p:nvSpPr>
        <p:spPr>
          <a:xfrm>
            <a:off x="838200" y="137847"/>
            <a:ext cx="10515600" cy="1325563"/>
          </a:xfrm>
        </p:spPr>
        <p:txBody>
          <a:bodyPr>
            <a:normAutofit/>
          </a:bodyPr>
          <a:lstStyle/>
          <a:p>
            <a:r>
              <a:rPr lang="en-GB" sz="4000" b="1" dirty="0">
                <a:latin typeface="Arial" panose="020B0604020202020204" pitchFamily="34" charset="0"/>
                <a:cs typeface="Arial" panose="020B0604020202020204" pitchFamily="34" charset="0"/>
              </a:rPr>
              <a:t>Life-threatening external bleeding </a:t>
            </a:r>
          </a:p>
        </p:txBody>
      </p:sp>
      <p:sp>
        <p:nvSpPr>
          <p:cNvPr id="3" name="Content Placeholder 2">
            <a:extLst>
              <a:ext uri="{FF2B5EF4-FFF2-40B4-BE49-F238E27FC236}">
                <a16:creationId xmlns:a16="http://schemas.microsoft.com/office/drawing/2014/main" id="{CE50BB02-D90F-3535-5E6A-5636235B5AB8}"/>
              </a:ext>
            </a:extLst>
          </p:cNvPr>
          <p:cNvSpPr>
            <a:spLocks noGrp="1"/>
          </p:cNvSpPr>
          <p:nvPr>
            <p:ph idx="1"/>
          </p:nvPr>
        </p:nvSpPr>
        <p:spPr>
          <a:xfrm>
            <a:off x="838201" y="1408066"/>
            <a:ext cx="9167445" cy="4693795"/>
          </a:xfrm>
        </p:spPr>
        <p:txBody>
          <a:bodyPr>
            <a:noAutofit/>
          </a:bodyPr>
          <a:lstStyle/>
          <a:p>
            <a:pPr marL="0" indent="0">
              <a:lnSpc>
                <a:spcPct val="120000"/>
              </a:lnSpc>
              <a:buNone/>
            </a:pPr>
            <a:r>
              <a:rPr lang="en-GB" sz="2000" b="1" dirty="0">
                <a:latin typeface="Arial" panose="020B0604020202020204" pitchFamily="34" charset="0"/>
                <a:cs typeface="Arial" panose="020B0604020202020204" pitchFamily="34" charset="0"/>
              </a:rPr>
              <a:t>When responding to an incident involving blood loss, the first step is to quickly assess the situation and determine if the external bleeding poses a life-threatening risk. </a:t>
            </a:r>
          </a:p>
          <a:p>
            <a:pPr marL="0" indent="0">
              <a:lnSpc>
                <a:spcPct val="120000"/>
              </a:lnSpc>
              <a:buNone/>
            </a:pPr>
            <a:endParaRPr lang="en-GB" sz="1000" b="1" dirty="0">
              <a:latin typeface="Arial" panose="020B0604020202020204" pitchFamily="34" charset="0"/>
              <a:cs typeface="Arial" panose="020B0604020202020204" pitchFamily="34" charset="0"/>
            </a:endParaRPr>
          </a:p>
          <a:p>
            <a:pPr marL="0" indent="0">
              <a:lnSpc>
                <a:spcPct val="120000"/>
              </a:lnSpc>
              <a:buNone/>
            </a:pPr>
            <a:r>
              <a:rPr lang="en-GB" sz="2000" b="1" dirty="0">
                <a:latin typeface="Arial" panose="020B0604020202020204" pitchFamily="34" charset="0"/>
                <a:cs typeface="Arial" panose="020B0604020202020204" pitchFamily="34" charset="0"/>
              </a:rPr>
              <a:t>Life-threatening external bleeding may include: </a:t>
            </a:r>
          </a:p>
          <a:p>
            <a:pPr>
              <a:lnSpc>
                <a:spcPct val="120000"/>
              </a:lnSpc>
            </a:pPr>
            <a:r>
              <a:rPr lang="en-GB" sz="2000" b="1" dirty="0">
                <a:solidFill>
                  <a:srgbClr val="008A21"/>
                </a:solidFill>
                <a:latin typeface="Arial" panose="020B0604020202020204" pitchFamily="34" charset="0"/>
                <a:cs typeface="Arial" panose="020B0604020202020204" pitchFamily="34" charset="0"/>
              </a:rPr>
              <a:t>profuse, uncontrollable bleeding </a:t>
            </a:r>
            <a:r>
              <a:rPr lang="en-GB" sz="2000" dirty="0">
                <a:latin typeface="Arial" panose="020B0604020202020204" pitchFamily="34" charset="0"/>
                <a:cs typeface="Arial" panose="020B0604020202020204" pitchFamily="34" charset="0"/>
              </a:rPr>
              <a:t>– large amounts of blood flowing or spurting from a wound</a:t>
            </a:r>
          </a:p>
          <a:p>
            <a:pPr>
              <a:lnSpc>
                <a:spcPct val="120000"/>
              </a:lnSpc>
            </a:pPr>
            <a:r>
              <a:rPr lang="en-GB" sz="2000" b="1" dirty="0">
                <a:solidFill>
                  <a:srgbClr val="008A21"/>
                </a:solidFill>
                <a:latin typeface="Arial" panose="020B0604020202020204" pitchFamily="34" charset="0"/>
                <a:cs typeface="Arial" panose="020B0604020202020204" pitchFamily="34" charset="0"/>
              </a:rPr>
              <a:t>arterial bleeding </a:t>
            </a:r>
            <a:r>
              <a:rPr lang="en-GB" sz="2000" dirty="0">
                <a:latin typeface="Arial" panose="020B0604020202020204" pitchFamily="34" charset="0"/>
                <a:cs typeface="Arial" panose="020B0604020202020204" pitchFamily="34" charset="0"/>
              </a:rPr>
              <a:t>– often bright red and spurting in time with the heartbeat</a:t>
            </a:r>
          </a:p>
          <a:p>
            <a:pPr>
              <a:lnSpc>
                <a:spcPct val="120000"/>
              </a:lnSpc>
            </a:pPr>
            <a:r>
              <a:rPr lang="en-GB" sz="2000" b="1" dirty="0">
                <a:solidFill>
                  <a:srgbClr val="008A21"/>
                </a:solidFill>
                <a:latin typeface="Arial" panose="020B0604020202020204" pitchFamily="34" charset="0"/>
                <a:cs typeface="Arial" panose="020B0604020202020204" pitchFamily="34" charset="0"/>
              </a:rPr>
              <a:t>rapid blood loss </a:t>
            </a:r>
            <a:r>
              <a:rPr lang="en-GB" sz="2000" dirty="0">
                <a:latin typeface="Arial" panose="020B0604020202020204" pitchFamily="34" charset="0"/>
                <a:cs typeface="Arial" panose="020B0604020202020204" pitchFamily="34" charset="0"/>
              </a:rPr>
              <a:t>– signs of hypovolaemic shock may develop quickly</a:t>
            </a:r>
          </a:p>
          <a:p>
            <a:pPr>
              <a:lnSpc>
                <a:spcPct val="120000"/>
              </a:lnSpc>
            </a:pPr>
            <a:r>
              <a:rPr lang="en-GB" sz="2000" b="1" dirty="0">
                <a:solidFill>
                  <a:srgbClr val="008A21"/>
                </a:solidFill>
                <a:latin typeface="Arial" panose="020B0604020202020204" pitchFamily="34" charset="0"/>
                <a:cs typeface="Arial" panose="020B0604020202020204" pitchFamily="34" charset="0"/>
              </a:rPr>
              <a:t>bleeding from major vessels or deep wounds </a:t>
            </a:r>
            <a:r>
              <a:rPr lang="en-GB" sz="2000" dirty="0">
                <a:latin typeface="Arial" panose="020B0604020202020204" pitchFamily="34" charset="0"/>
                <a:cs typeface="Arial" panose="020B0604020202020204" pitchFamily="34" charset="0"/>
              </a:rPr>
              <a:t>– especially to the neck, groin or thigh.</a:t>
            </a:r>
          </a:p>
          <a:p>
            <a:pPr marL="0" indent="0">
              <a:lnSpc>
                <a:spcPct val="120000"/>
              </a:lnSpc>
              <a:buNone/>
            </a:pPr>
            <a:endParaRPr lang="en-GB" sz="2000" dirty="0">
              <a:latin typeface="Arial" panose="020B0604020202020204" pitchFamily="34" charset="0"/>
              <a:cs typeface="Arial" panose="020B0604020202020204" pitchFamily="34" charset="0"/>
            </a:endParaRPr>
          </a:p>
          <a:p>
            <a:pPr>
              <a:lnSpc>
                <a:spcPct val="120000"/>
              </a:lnSpc>
            </a:pPr>
            <a:endParaRPr lang="en-GB" sz="2000" dirty="0"/>
          </a:p>
        </p:txBody>
      </p:sp>
    </p:spTree>
    <p:extLst>
      <p:ext uri="{BB962C8B-B14F-4D97-AF65-F5344CB8AC3E}">
        <p14:creationId xmlns:p14="http://schemas.microsoft.com/office/powerpoint/2010/main" val="3796659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310FBC77-2B4B-4C2A-AABC-BCB0A6E52DA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AD4F59F1-240F-EA2B-BD75-C7FC9A78467D}"/>
              </a:ext>
            </a:extLst>
          </p:cNvPr>
          <p:cNvSpPr>
            <a:spLocks noGrp="1"/>
          </p:cNvSpPr>
          <p:nvPr>
            <p:ph type="title"/>
          </p:nvPr>
        </p:nvSpPr>
        <p:spPr>
          <a:xfrm>
            <a:off x="838200" y="148418"/>
            <a:ext cx="10515600" cy="1325563"/>
          </a:xfrm>
        </p:spPr>
        <p:txBody>
          <a:bodyPr>
            <a:normAutofit/>
          </a:bodyPr>
          <a:lstStyle/>
          <a:p>
            <a:r>
              <a:rPr lang="en-GB" sz="4000" b="1" dirty="0">
                <a:latin typeface="Arial" panose="020B0604020202020204" pitchFamily="34" charset="0"/>
                <a:cs typeface="Arial" panose="020B0604020202020204" pitchFamily="34" charset="0"/>
              </a:rPr>
              <a:t>Life-threatening external bleeding (cont.)</a:t>
            </a:r>
            <a:endParaRPr lang="en-GB" sz="4000" dirty="0"/>
          </a:p>
        </p:txBody>
      </p:sp>
      <p:sp>
        <p:nvSpPr>
          <p:cNvPr id="3" name="Content Placeholder 2">
            <a:extLst>
              <a:ext uri="{FF2B5EF4-FFF2-40B4-BE49-F238E27FC236}">
                <a16:creationId xmlns:a16="http://schemas.microsoft.com/office/drawing/2014/main" id="{1D583C41-E9FA-E97D-7336-F278BD290743}"/>
              </a:ext>
            </a:extLst>
          </p:cNvPr>
          <p:cNvSpPr>
            <a:spLocks noGrp="1"/>
          </p:cNvSpPr>
          <p:nvPr>
            <p:ph idx="1"/>
          </p:nvPr>
        </p:nvSpPr>
        <p:spPr>
          <a:xfrm>
            <a:off x="838199" y="1376354"/>
            <a:ext cx="8665397" cy="4351338"/>
          </a:xfrm>
        </p:spPr>
        <p:txBody>
          <a:bodyPr>
            <a:noAutofit/>
          </a:bodyPr>
          <a:lstStyle/>
          <a:p>
            <a:r>
              <a:rPr lang="en-GB" sz="2000" dirty="0">
                <a:latin typeface="Arial" panose="020B0604020202020204" pitchFamily="34" charset="0"/>
                <a:cs typeface="Arial" panose="020B0604020202020204" pitchFamily="34" charset="0"/>
              </a:rPr>
              <a:t>bleeding that soaks through multiple dressings or cannot be controlled with direct pressure</a:t>
            </a:r>
          </a:p>
          <a:p>
            <a:r>
              <a:rPr lang="en-GB" sz="2000" dirty="0">
                <a:latin typeface="Arial" panose="020B0604020202020204" pitchFamily="34" charset="0"/>
                <a:cs typeface="Arial" panose="020B0604020202020204" pitchFamily="34" charset="0"/>
              </a:rPr>
              <a:t>amputation or partial amputation with significant blood loss</a:t>
            </a:r>
          </a:p>
          <a:p>
            <a:r>
              <a:rPr lang="en-GB" sz="2000" dirty="0">
                <a:latin typeface="Arial" panose="020B0604020202020204" pitchFamily="34" charset="0"/>
                <a:cs typeface="Arial" panose="020B0604020202020204" pitchFamily="34" charset="0"/>
              </a:rPr>
              <a:t>casualty shows signs of shock, such as:</a:t>
            </a:r>
          </a:p>
          <a:p>
            <a:pPr lvl="1"/>
            <a:r>
              <a:rPr lang="en-GB" sz="2000" dirty="0">
                <a:latin typeface="Arial" panose="020B0604020202020204" pitchFamily="34" charset="0"/>
                <a:cs typeface="Arial" panose="020B0604020202020204" pitchFamily="34" charset="0"/>
              </a:rPr>
              <a:t>pale, cold clammy skin</a:t>
            </a:r>
          </a:p>
          <a:p>
            <a:pPr lvl="1"/>
            <a:r>
              <a:rPr lang="en-GB" sz="2000" dirty="0">
                <a:latin typeface="Arial" panose="020B0604020202020204" pitchFamily="34" charset="0"/>
                <a:cs typeface="Arial" panose="020B0604020202020204" pitchFamily="34" charset="0"/>
              </a:rPr>
              <a:t>fast pulse and shallow breathing</a:t>
            </a:r>
          </a:p>
          <a:p>
            <a:pPr lvl="1"/>
            <a:r>
              <a:rPr lang="en-GB" sz="2000" dirty="0">
                <a:latin typeface="Arial" panose="020B0604020202020204" pitchFamily="34" charset="0"/>
                <a:cs typeface="Arial" panose="020B0604020202020204" pitchFamily="34" charset="0"/>
              </a:rPr>
              <a:t>dizziness, confusion or collapse</a:t>
            </a:r>
          </a:p>
        </p:txBody>
      </p:sp>
      <p:sp>
        <p:nvSpPr>
          <p:cNvPr id="4" name="Rounded Rectangle 65">
            <a:extLst>
              <a:ext uri="{FF2B5EF4-FFF2-40B4-BE49-F238E27FC236}">
                <a16:creationId xmlns:a16="http://schemas.microsoft.com/office/drawing/2014/main" id="{F27D28FA-89D2-6B07-9BCF-AA12782076E6}"/>
              </a:ext>
            </a:extLst>
          </p:cNvPr>
          <p:cNvSpPr>
            <a:spLocks noChangeArrowheads="1"/>
          </p:cNvSpPr>
          <p:nvPr/>
        </p:nvSpPr>
        <p:spPr bwMode="auto">
          <a:xfrm>
            <a:off x="934739" y="4281012"/>
            <a:ext cx="10535138" cy="1046822"/>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12">
            <a:extLst>
              <a:ext uri="{FF2B5EF4-FFF2-40B4-BE49-F238E27FC236}">
                <a16:creationId xmlns:a16="http://schemas.microsoft.com/office/drawing/2014/main" id="{8D117633-32BA-BFB4-2F60-0C0A5BF58103}"/>
              </a:ext>
            </a:extLst>
          </p:cNvPr>
          <p:cNvSpPr>
            <a:spLocks noChangeArrowheads="1"/>
          </p:cNvSpPr>
          <p:nvPr/>
        </p:nvSpPr>
        <p:spPr bwMode="auto">
          <a:xfrm>
            <a:off x="1142920" y="4109696"/>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6" name="Content Placeholder 2">
            <a:extLst>
              <a:ext uri="{FF2B5EF4-FFF2-40B4-BE49-F238E27FC236}">
                <a16:creationId xmlns:a16="http://schemas.microsoft.com/office/drawing/2014/main" id="{B158ABCA-6F20-315D-9237-C8DAE8B4F2D3}"/>
              </a:ext>
            </a:extLst>
          </p:cNvPr>
          <p:cNvSpPr txBox="1">
            <a:spLocks/>
          </p:cNvSpPr>
          <p:nvPr/>
        </p:nvSpPr>
        <p:spPr>
          <a:xfrm>
            <a:off x="1197531" y="4543993"/>
            <a:ext cx="10009554"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dirty="0">
                <a:ln>
                  <a:noFill/>
                </a:ln>
                <a:solidFill>
                  <a:prstClr val="black"/>
                </a:solidFill>
                <a:effectLst/>
                <a:uLnTx/>
                <a:uFillTx/>
                <a:latin typeface="Arial"/>
                <a:ea typeface="+mn-ea"/>
                <a:cs typeface="Arial"/>
              </a:rPr>
              <a:t>Assess bleeding quickly – recognise life-threatening cases and understand that even small wounds can become serious if not controlled.</a:t>
            </a:r>
          </a:p>
        </p:txBody>
      </p:sp>
    </p:spTree>
    <p:extLst>
      <p:ext uri="{BB962C8B-B14F-4D97-AF65-F5344CB8AC3E}">
        <p14:creationId xmlns:p14="http://schemas.microsoft.com/office/powerpoint/2010/main" val="33364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D69DF610-8502-80B9-CEED-F17A6BBDA67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509B5AF8-D114-72C4-8413-F3019390CFF0}"/>
              </a:ext>
            </a:extLst>
          </p:cNvPr>
          <p:cNvSpPr>
            <a:spLocks noGrp="1"/>
          </p:cNvSpPr>
          <p:nvPr>
            <p:ph type="title"/>
          </p:nvPr>
        </p:nvSpPr>
        <p:spPr>
          <a:xfrm>
            <a:off x="838200" y="148699"/>
            <a:ext cx="10515600" cy="1325563"/>
          </a:xfrm>
        </p:spPr>
        <p:txBody>
          <a:bodyPr>
            <a:normAutofit/>
          </a:bodyPr>
          <a:lstStyle/>
          <a:p>
            <a:r>
              <a:rPr lang="en-GB" sz="4000" b="1" dirty="0">
                <a:latin typeface="Arial" panose="020B0604020202020204" pitchFamily="34" charset="0"/>
                <a:cs typeface="Arial" panose="020B0604020202020204" pitchFamily="34" charset="0"/>
              </a:rPr>
              <a:t>First aid for external bleeding</a:t>
            </a:r>
          </a:p>
        </p:txBody>
      </p:sp>
      <p:sp>
        <p:nvSpPr>
          <p:cNvPr id="3" name="Content Placeholder 2">
            <a:extLst>
              <a:ext uri="{FF2B5EF4-FFF2-40B4-BE49-F238E27FC236}">
                <a16:creationId xmlns:a16="http://schemas.microsoft.com/office/drawing/2014/main" id="{B1D46380-E9C1-9DD6-490C-25F8CD41F9C7}"/>
              </a:ext>
            </a:extLst>
          </p:cNvPr>
          <p:cNvSpPr>
            <a:spLocks noGrp="1"/>
          </p:cNvSpPr>
          <p:nvPr>
            <p:ph idx="1"/>
          </p:nvPr>
        </p:nvSpPr>
        <p:spPr>
          <a:xfrm>
            <a:off x="838201" y="1419826"/>
            <a:ext cx="8991600" cy="4351338"/>
          </a:xfrm>
        </p:spPr>
        <p:txBody>
          <a:bodyPr>
            <a:noAutofit/>
          </a:bodyPr>
          <a:lstStyle/>
          <a:p>
            <a:pPr marL="0" indent="0">
              <a:buNone/>
            </a:pPr>
            <a:r>
              <a:rPr lang="en-GB" sz="2200" b="1" dirty="0">
                <a:latin typeface="Arial" panose="020B0604020202020204" pitchFamily="34" charset="0"/>
                <a:cs typeface="Arial" panose="020B0604020202020204" pitchFamily="34" charset="0"/>
              </a:rPr>
              <a:t>Control external bleeding quickly to prevent further blood loss and reduce the risk of shock.</a:t>
            </a:r>
          </a:p>
          <a:p>
            <a:pPr marL="0" indent="0">
              <a:buNone/>
            </a:pPr>
            <a:endParaRPr lang="en-GB" sz="2200" dirty="0">
              <a:latin typeface="Arial" panose="020B0604020202020204" pitchFamily="34" charset="0"/>
              <a:cs typeface="Arial" panose="020B0604020202020204" pitchFamily="34" charset="0"/>
            </a:endParaRPr>
          </a:p>
          <a:p>
            <a:pPr marL="457200" indent="-457200">
              <a:buFont typeface="+mj-lt"/>
              <a:buAutoNum type="arabicPeriod"/>
            </a:pPr>
            <a:r>
              <a:rPr lang="en-GB" sz="2200" b="1" dirty="0">
                <a:solidFill>
                  <a:srgbClr val="008A21"/>
                </a:solidFill>
                <a:latin typeface="Arial" panose="020B0604020202020204" pitchFamily="34" charset="0"/>
                <a:cs typeface="Arial" panose="020B0604020202020204" pitchFamily="34" charset="0"/>
              </a:rPr>
              <a:t>Ensure</a:t>
            </a:r>
            <a:r>
              <a:rPr lang="en-GB" sz="2200" dirty="0">
                <a:latin typeface="Arial" panose="020B0604020202020204" pitchFamily="34" charset="0"/>
                <a:cs typeface="Arial" panose="020B0604020202020204" pitchFamily="34" charset="0"/>
              </a:rPr>
              <a:t> scene safety and apply personal protective equipment (PPE) – use gloves where possible</a:t>
            </a:r>
          </a:p>
          <a:p>
            <a:pPr marL="457200" indent="-457200">
              <a:buFont typeface="+mj-lt"/>
              <a:buAutoNum type="arabicPeriod"/>
            </a:pPr>
            <a:r>
              <a:rPr lang="en-GB" sz="2200" b="1" dirty="0">
                <a:solidFill>
                  <a:srgbClr val="008A21"/>
                </a:solidFill>
                <a:latin typeface="Arial" panose="020B0604020202020204" pitchFamily="34" charset="0"/>
                <a:cs typeface="Arial" panose="020B0604020202020204" pitchFamily="34" charset="0"/>
              </a:rPr>
              <a:t>Expose</a:t>
            </a:r>
            <a:r>
              <a:rPr lang="en-GB" sz="2200" dirty="0">
                <a:latin typeface="Arial" panose="020B0604020202020204" pitchFamily="34" charset="0"/>
                <a:cs typeface="Arial" panose="020B0604020202020204" pitchFamily="34" charset="0"/>
              </a:rPr>
              <a:t> the wound, remove or cut away clothing to assess the injury </a:t>
            </a:r>
          </a:p>
          <a:p>
            <a:pPr marL="457200" indent="-457200">
              <a:buFont typeface="+mj-lt"/>
              <a:buAutoNum type="arabicPeriod"/>
            </a:pPr>
            <a:r>
              <a:rPr lang="en-GB" sz="2200" b="1" dirty="0">
                <a:solidFill>
                  <a:srgbClr val="008A21"/>
                </a:solidFill>
                <a:latin typeface="Arial" panose="020B0604020202020204" pitchFamily="34" charset="0"/>
                <a:cs typeface="Arial" panose="020B0604020202020204" pitchFamily="34" charset="0"/>
              </a:rPr>
              <a:t>Examine</a:t>
            </a:r>
            <a:r>
              <a:rPr lang="en-GB" sz="2200" dirty="0">
                <a:latin typeface="Arial" panose="020B0604020202020204" pitchFamily="34" charset="0"/>
                <a:cs typeface="Arial" panose="020B0604020202020204" pitchFamily="34" charset="0"/>
              </a:rPr>
              <a:t> the wound for embedded objects</a:t>
            </a:r>
          </a:p>
          <a:p>
            <a:pPr marL="457200" indent="-457200">
              <a:buFont typeface="+mj-lt"/>
              <a:buAutoNum type="arabicPeriod"/>
            </a:pPr>
            <a:r>
              <a:rPr lang="en-GB" sz="2200" b="1" dirty="0">
                <a:solidFill>
                  <a:srgbClr val="008A21"/>
                </a:solidFill>
                <a:latin typeface="Arial" panose="020B0604020202020204" pitchFamily="34" charset="0"/>
                <a:cs typeface="Arial" panose="020B0604020202020204" pitchFamily="34" charset="0"/>
              </a:rPr>
              <a:t>Apply</a:t>
            </a:r>
            <a:r>
              <a:rPr lang="en-GB" sz="2200" dirty="0">
                <a:latin typeface="Arial" panose="020B0604020202020204" pitchFamily="34" charset="0"/>
                <a:cs typeface="Arial" panose="020B0604020202020204" pitchFamily="34" charset="0"/>
              </a:rPr>
              <a:t> direct pressure using a sterile dressing, clean cloth or gloved hand </a:t>
            </a:r>
          </a:p>
          <a:p>
            <a:pPr marL="457200" indent="-457200">
              <a:buFont typeface="+mj-lt"/>
              <a:buAutoNum type="arabicPeriod"/>
            </a:pPr>
            <a:r>
              <a:rPr lang="en-GB" sz="2200" b="1" dirty="0">
                <a:solidFill>
                  <a:srgbClr val="008A21"/>
                </a:solidFill>
                <a:latin typeface="Arial" panose="020B0604020202020204" pitchFamily="34" charset="0"/>
                <a:cs typeface="Arial" panose="020B0604020202020204" pitchFamily="34" charset="0"/>
              </a:rPr>
              <a:t>Maintain</a:t>
            </a:r>
            <a:r>
              <a:rPr lang="en-GB" sz="2200" dirty="0">
                <a:latin typeface="Arial" panose="020B0604020202020204" pitchFamily="34" charset="0"/>
                <a:cs typeface="Arial" panose="020B0604020202020204" pitchFamily="34" charset="0"/>
              </a:rPr>
              <a:t> pressure until bleeding is controlled, reinforce or replace dressings if they become soaked.</a:t>
            </a:r>
          </a:p>
          <a:p>
            <a:pPr marL="0" indent="0">
              <a:buNone/>
            </a:pPr>
            <a:endParaRPr lang="en-GB" sz="2000" dirty="0"/>
          </a:p>
        </p:txBody>
      </p:sp>
    </p:spTree>
    <p:extLst>
      <p:ext uri="{BB962C8B-B14F-4D97-AF65-F5344CB8AC3E}">
        <p14:creationId xmlns:p14="http://schemas.microsoft.com/office/powerpoint/2010/main" val="32497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E2CB439-8668-A81E-CC80-C1F401BB5C1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618D2D87-47A4-7AF0-7784-449ED273C8CE}"/>
              </a:ext>
            </a:extLst>
          </p:cNvPr>
          <p:cNvSpPr>
            <a:spLocks noGrp="1"/>
          </p:cNvSpPr>
          <p:nvPr>
            <p:ph type="title"/>
          </p:nvPr>
        </p:nvSpPr>
        <p:spPr>
          <a:xfrm>
            <a:off x="838200" y="201274"/>
            <a:ext cx="10515600" cy="1244600"/>
          </a:xfrm>
        </p:spPr>
        <p:txBody>
          <a:bodyPr>
            <a:normAutofit/>
          </a:bodyPr>
          <a:lstStyle/>
          <a:p>
            <a:r>
              <a:rPr lang="en-GB" sz="4000" b="1" dirty="0">
                <a:latin typeface="Arial" panose="020B0604020202020204" pitchFamily="34" charset="0"/>
                <a:cs typeface="Arial" panose="020B0604020202020204" pitchFamily="34" charset="0"/>
              </a:rPr>
              <a:t>First aid for external bleeding (cont.)</a:t>
            </a:r>
            <a:endParaRPr lang="en-GB" sz="4000" dirty="0"/>
          </a:p>
        </p:txBody>
      </p:sp>
      <p:sp>
        <p:nvSpPr>
          <p:cNvPr id="3" name="Content Placeholder 2">
            <a:extLst>
              <a:ext uri="{FF2B5EF4-FFF2-40B4-BE49-F238E27FC236}">
                <a16:creationId xmlns:a16="http://schemas.microsoft.com/office/drawing/2014/main" id="{E43415F3-309A-4FF1-E7E9-3CFC0E6AB78E}"/>
              </a:ext>
            </a:extLst>
          </p:cNvPr>
          <p:cNvSpPr>
            <a:spLocks noGrp="1"/>
          </p:cNvSpPr>
          <p:nvPr>
            <p:ph idx="1"/>
          </p:nvPr>
        </p:nvSpPr>
        <p:spPr>
          <a:xfrm>
            <a:off x="838201" y="1596400"/>
            <a:ext cx="9654540" cy="4205288"/>
          </a:xfrm>
        </p:spPr>
        <p:txBody>
          <a:bodyPr>
            <a:normAutofit/>
          </a:bodyPr>
          <a:lstStyle/>
          <a:p>
            <a:pPr marL="457200" indent="-457200">
              <a:buFont typeface="+mj-lt"/>
              <a:buAutoNum type="arabicPeriod" startAt="6"/>
            </a:pPr>
            <a:r>
              <a:rPr lang="en-GB" sz="2400" b="1" dirty="0">
                <a:solidFill>
                  <a:srgbClr val="008A21"/>
                </a:solidFill>
                <a:latin typeface="Arial" panose="020B0604020202020204" pitchFamily="34" charset="0"/>
                <a:cs typeface="Arial" panose="020B0604020202020204" pitchFamily="34" charset="0"/>
              </a:rPr>
              <a:t>Apply</a:t>
            </a:r>
            <a:r>
              <a:rPr lang="en-GB" sz="2400" dirty="0">
                <a:latin typeface="Arial" panose="020B0604020202020204" pitchFamily="34" charset="0"/>
                <a:cs typeface="Arial" panose="020B0604020202020204" pitchFamily="34" charset="0"/>
              </a:rPr>
              <a:t> a bandage over the dressing firmly, but not so tight as to cut off circulation</a:t>
            </a:r>
          </a:p>
          <a:p>
            <a:pPr marL="457200" indent="-457200">
              <a:buFont typeface="+mj-lt"/>
              <a:buAutoNum type="arabicPeriod" startAt="6"/>
            </a:pPr>
            <a:r>
              <a:rPr lang="en-GB" sz="2400" b="1" dirty="0">
                <a:solidFill>
                  <a:srgbClr val="008A21"/>
                </a:solidFill>
                <a:latin typeface="Arial" panose="020B0604020202020204" pitchFamily="34" charset="0"/>
                <a:cs typeface="Arial" panose="020B0604020202020204" pitchFamily="34" charset="0"/>
              </a:rPr>
              <a:t>Check</a:t>
            </a:r>
            <a:r>
              <a:rPr lang="en-GB" sz="2400" dirty="0">
                <a:latin typeface="Arial" panose="020B0604020202020204" pitchFamily="34" charset="0"/>
                <a:cs typeface="Arial" panose="020B0604020202020204" pitchFamily="34" charset="0"/>
              </a:rPr>
              <a:t> circulation beyond the wound, including skin colour and temperature</a:t>
            </a:r>
          </a:p>
          <a:p>
            <a:pPr marL="457200" indent="-457200">
              <a:buFont typeface="+mj-lt"/>
              <a:buAutoNum type="arabicPeriod" startAt="6"/>
            </a:pPr>
            <a:r>
              <a:rPr lang="en-GB" sz="2400" b="1" dirty="0">
                <a:solidFill>
                  <a:srgbClr val="008A21"/>
                </a:solidFill>
                <a:latin typeface="Arial" panose="020B0604020202020204" pitchFamily="34" charset="0"/>
                <a:cs typeface="Arial" panose="020B0604020202020204" pitchFamily="34" charset="0"/>
              </a:rPr>
              <a:t>Monitor</a:t>
            </a:r>
            <a:r>
              <a:rPr lang="en-GB" sz="2400" dirty="0">
                <a:latin typeface="Arial" panose="020B0604020202020204" pitchFamily="34" charset="0"/>
                <a:cs typeface="Arial" panose="020B0604020202020204" pitchFamily="34" charset="0"/>
              </a:rPr>
              <a:t> for signs of shock and treat accordingly if the casualty deteriorates </a:t>
            </a:r>
          </a:p>
          <a:p>
            <a:pPr marL="457200" indent="-457200">
              <a:buFont typeface="+mj-lt"/>
              <a:buAutoNum type="arabicPeriod" startAt="6"/>
            </a:pPr>
            <a:r>
              <a:rPr lang="en-GB" sz="2400" b="1" dirty="0">
                <a:solidFill>
                  <a:srgbClr val="008A21"/>
                </a:solidFill>
                <a:latin typeface="Arial" panose="020B0604020202020204" pitchFamily="34" charset="0"/>
                <a:cs typeface="Arial" panose="020B0604020202020204" pitchFamily="34" charset="0"/>
              </a:rPr>
              <a:t>Use</a:t>
            </a:r>
            <a:r>
              <a:rPr lang="en-GB" sz="2400" dirty="0">
                <a:latin typeface="Arial" panose="020B0604020202020204" pitchFamily="34" charset="0"/>
                <a:cs typeface="Arial" panose="020B0604020202020204" pitchFamily="34" charset="0"/>
              </a:rPr>
              <a:t> of tourniquet or haemostatic dressing only if trained and when direct pressure fails or in cases of life-threatening bleeding </a:t>
            </a:r>
          </a:p>
          <a:p>
            <a:pPr marL="457200" indent="-457200">
              <a:buFont typeface="+mj-lt"/>
              <a:buAutoNum type="arabicPeriod" startAt="6"/>
            </a:pPr>
            <a:r>
              <a:rPr lang="en-GB" sz="2400" b="1" dirty="0">
                <a:solidFill>
                  <a:srgbClr val="008A21"/>
                </a:solidFill>
                <a:latin typeface="Arial" panose="020B0604020202020204" pitchFamily="34" charset="0"/>
                <a:cs typeface="Arial" panose="020B0604020202020204" pitchFamily="34" charset="0"/>
              </a:rPr>
              <a:t>Reassure</a:t>
            </a:r>
            <a:r>
              <a:rPr lang="en-GB" sz="2400" dirty="0">
                <a:latin typeface="Arial" panose="020B0604020202020204" pitchFamily="34" charset="0"/>
                <a:cs typeface="Arial" panose="020B0604020202020204" pitchFamily="34" charset="0"/>
              </a:rPr>
              <a:t> and monitor the casualty, maintain warmth and observe for changes.</a:t>
            </a:r>
          </a:p>
          <a:p>
            <a:pPr marL="0" indent="0">
              <a:buNone/>
            </a:pPr>
            <a:endParaRPr lang="en-GB" dirty="0"/>
          </a:p>
        </p:txBody>
      </p:sp>
    </p:spTree>
    <p:extLst>
      <p:ext uri="{BB962C8B-B14F-4D97-AF65-F5344CB8AC3E}">
        <p14:creationId xmlns:p14="http://schemas.microsoft.com/office/powerpoint/2010/main" val="205589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D64EFAF3-9C72-52CD-6A1B-B69AEAED62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6B12E1B3-4A06-1D7F-45AF-8CD72B918709}"/>
              </a:ext>
            </a:extLst>
          </p:cNvPr>
          <p:cNvSpPr>
            <a:spLocks noGrp="1"/>
          </p:cNvSpPr>
          <p:nvPr>
            <p:ph type="title"/>
          </p:nvPr>
        </p:nvSpPr>
        <p:spPr>
          <a:xfrm>
            <a:off x="1790924" y="235269"/>
            <a:ext cx="8375689" cy="1325563"/>
          </a:xfrm>
        </p:spPr>
        <p:txBody>
          <a:bodyPr>
            <a:normAutofit/>
          </a:bodyPr>
          <a:lstStyle/>
          <a:p>
            <a:r>
              <a:rPr lang="en-GB" sz="4000" b="1" dirty="0">
                <a:latin typeface="Arial" panose="020B0604020202020204" pitchFamily="34" charset="0"/>
                <a:cs typeface="Arial" panose="020B0604020202020204" pitchFamily="34" charset="0"/>
              </a:rPr>
              <a:t>What are the signs of shock?</a:t>
            </a:r>
          </a:p>
        </p:txBody>
      </p:sp>
      <p:sp>
        <p:nvSpPr>
          <p:cNvPr id="3" name="Content Placeholder 2">
            <a:extLst>
              <a:ext uri="{FF2B5EF4-FFF2-40B4-BE49-F238E27FC236}">
                <a16:creationId xmlns:a16="http://schemas.microsoft.com/office/drawing/2014/main" id="{6BA7EE08-5D62-5816-DCF1-9F186B46B3FB}"/>
              </a:ext>
            </a:extLst>
          </p:cNvPr>
          <p:cNvSpPr>
            <a:spLocks noGrp="1"/>
          </p:cNvSpPr>
          <p:nvPr>
            <p:ph idx="1"/>
          </p:nvPr>
        </p:nvSpPr>
        <p:spPr>
          <a:xfrm>
            <a:off x="858342" y="1383575"/>
            <a:ext cx="8375688" cy="4351338"/>
          </a:xfrm>
        </p:spPr>
        <p:txBody>
          <a:bodyPr>
            <a:noAutofit/>
          </a:bodyPr>
          <a:lstStyle/>
          <a:p>
            <a:r>
              <a:rPr lang="en-GB" sz="2400" dirty="0">
                <a:latin typeface="Arial" panose="020B0604020202020204" pitchFamily="34" charset="0"/>
                <a:cs typeface="Arial" panose="020B0604020202020204" pitchFamily="34" charset="0"/>
              </a:rPr>
              <a:t>pale, cold, clammy skin, particularly around the lips, face and extremities </a:t>
            </a:r>
          </a:p>
          <a:p>
            <a:r>
              <a:rPr lang="en-GB" sz="2400" dirty="0">
                <a:latin typeface="Arial" panose="020B0604020202020204" pitchFamily="34" charset="0"/>
                <a:cs typeface="Arial" panose="020B0604020202020204" pitchFamily="34" charset="0"/>
              </a:rPr>
              <a:t>a fast, weak pulse that is often difficult to detect at the wrist </a:t>
            </a:r>
          </a:p>
          <a:p>
            <a:r>
              <a:rPr lang="en-GB" sz="2400" dirty="0">
                <a:latin typeface="Arial" panose="020B0604020202020204" pitchFamily="34" charset="0"/>
                <a:cs typeface="Arial" panose="020B0604020202020204" pitchFamily="34" charset="0"/>
              </a:rPr>
              <a:t>rapid, shallow breathing </a:t>
            </a:r>
          </a:p>
          <a:p>
            <a:r>
              <a:rPr lang="en-GB" sz="2400" dirty="0">
                <a:latin typeface="Arial" panose="020B0604020202020204" pitchFamily="34" charset="0"/>
                <a:cs typeface="Arial" panose="020B0604020202020204" pitchFamily="34" charset="0"/>
              </a:rPr>
              <a:t>nausea or vomiting </a:t>
            </a:r>
          </a:p>
          <a:p>
            <a:r>
              <a:rPr lang="en-GB" sz="2400" dirty="0">
                <a:latin typeface="Arial" panose="020B0604020202020204" pitchFamily="34" charset="0"/>
                <a:cs typeface="Arial" panose="020B0604020202020204" pitchFamily="34" charset="0"/>
              </a:rPr>
              <a:t>dizziness or fainting </a:t>
            </a:r>
          </a:p>
          <a:p>
            <a:r>
              <a:rPr lang="en-GB" sz="2400" dirty="0">
                <a:latin typeface="Arial" panose="020B0604020202020204" pitchFamily="34" charset="0"/>
                <a:cs typeface="Arial" panose="020B0604020202020204" pitchFamily="34" charset="0"/>
              </a:rPr>
              <a:t>restlessness or anxiety </a:t>
            </a:r>
          </a:p>
          <a:p>
            <a:r>
              <a:rPr lang="en-GB" sz="2400" dirty="0">
                <a:latin typeface="Arial" panose="020B0604020202020204" pitchFamily="34" charset="0"/>
                <a:cs typeface="Arial" panose="020B0604020202020204" pitchFamily="34" charset="0"/>
              </a:rPr>
              <a:t>thirst </a:t>
            </a:r>
          </a:p>
          <a:p>
            <a:r>
              <a:rPr lang="en-GB" sz="2400" dirty="0">
                <a:latin typeface="Arial" panose="020B0604020202020204" pitchFamily="34" charset="0"/>
                <a:cs typeface="Arial" panose="020B0604020202020204" pitchFamily="34" charset="0"/>
              </a:rPr>
              <a:t>deteriorating consciousness </a:t>
            </a:r>
          </a:p>
          <a:p>
            <a:r>
              <a:rPr lang="en-GB" sz="2400" dirty="0">
                <a:latin typeface="Arial" panose="020B0604020202020204" pitchFamily="34" charset="0"/>
                <a:cs typeface="Arial" panose="020B0604020202020204" pitchFamily="34" charset="0"/>
              </a:rPr>
              <a:t>blue or grey lips and fingertips (cyanosis).</a:t>
            </a:r>
          </a:p>
          <a:p>
            <a:pPr marL="0" indent="0">
              <a:buNone/>
            </a:pPr>
            <a:endParaRPr lang="en-GB" sz="26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8C552BF-0B43-8EBA-C6BD-826AF30BF5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906963" y="430447"/>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7233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A21FE741-DEC4-2E40-D127-07FD6FBEBA0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9D76BD58-7BF1-CC5F-6580-3907039BDD23}"/>
              </a:ext>
            </a:extLst>
          </p:cNvPr>
          <p:cNvSpPr>
            <a:spLocks noGrp="1"/>
          </p:cNvSpPr>
          <p:nvPr>
            <p:ph type="title"/>
          </p:nvPr>
        </p:nvSpPr>
        <p:spPr>
          <a:xfrm>
            <a:off x="1717802" y="365125"/>
            <a:ext cx="10169398" cy="1325563"/>
          </a:xfrm>
        </p:spPr>
        <p:txBody>
          <a:bodyPr>
            <a:normAutofit/>
          </a:bodyPr>
          <a:lstStyle/>
          <a:p>
            <a:r>
              <a:rPr lang="en-GB" sz="4000" b="1" dirty="0">
                <a:latin typeface="Arial" panose="020B0604020202020204" pitchFamily="34" charset="0"/>
                <a:cs typeface="Arial" panose="020B0604020202020204" pitchFamily="34" charset="0"/>
              </a:rPr>
              <a:t>First aid for shock – practical demonstration</a:t>
            </a:r>
          </a:p>
        </p:txBody>
      </p:sp>
      <p:sp>
        <p:nvSpPr>
          <p:cNvPr id="3" name="Content Placeholder 2">
            <a:extLst>
              <a:ext uri="{FF2B5EF4-FFF2-40B4-BE49-F238E27FC236}">
                <a16:creationId xmlns:a16="http://schemas.microsoft.com/office/drawing/2014/main" id="{C0886A95-11A7-080A-9585-B234CFB88BF5}"/>
              </a:ext>
            </a:extLst>
          </p:cNvPr>
          <p:cNvSpPr>
            <a:spLocks noGrp="1"/>
          </p:cNvSpPr>
          <p:nvPr>
            <p:ph idx="1"/>
          </p:nvPr>
        </p:nvSpPr>
        <p:spPr>
          <a:xfrm>
            <a:off x="838201" y="1825625"/>
            <a:ext cx="9025889" cy="4667250"/>
          </a:xfrm>
        </p:spPr>
        <p:txBody>
          <a:bodyPr>
            <a:noAutofit/>
          </a:bodyPr>
          <a:lstStyle/>
          <a:p>
            <a:pPr marL="0" indent="0">
              <a:buNone/>
            </a:pPr>
            <a:r>
              <a:rPr lang="en-GB" sz="2200" b="1" dirty="0">
                <a:latin typeface="Arial" panose="020B0604020202020204" pitchFamily="34" charset="0"/>
                <a:cs typeface="Arial" panose="020B0604020202020204" pitchFamily="34" charset="0"/>
              </a:rPr>
              <a:t>Shock is life-threatening – recognise it early and take prompt action to prevent deterioration.</a:t>
            </a:r>
          </a:p>
          <a:p>
            <a:pPr marL="0" indent="0">
              <a:buNone/>
            </a:pPr>
            <a:br>
              <a:rPr lang="en-GB" sz="2200" b="1" dirty="0">
                <a:latin typeface="Arial" panose="020B0604020202020204" pitchFamily="34" charset="0"/>
                <a:cs typeface="Arial" panose="020B0604020202020204" pitchFamily="34" charset="0"/>
              </a:rPr>
            </a:br>
            <a:r>
              <a:rPr lang="en-GB" sz="2200" b="1" dirty="0">
                <a:solidFill>
                  <a:srgbClr val="008A21"/>
                </a:solidFill>
                <a:latin typeface="Arial" panose="020B0604020202020204" pitchFamily="34" charset="0"/>
                <a:cs typeface="Arial" panose="020B0604020202020204" pitchFamily="34" charset="0"/>
              </a:rPr>
              <a:t>Action may include: </a:t>
            </a:r>
          </a:p>
          <a:p>
            <a:r>
              <a:rPr lang="en-GB" sz="2200" dirty="0">
                <a:latin typeface="Arial" panose="020B0604020202020204" pitchFamily="34" charset="0"/>
                <a:cs typeface="Arial" panose="020B0604020202020204" pitchFamily="34" charset="0"/>
              </a:rPr>
              <a:t>identify and treat the cause, such as controlling bleeding, managing burns or treating an allergic reaction</a:t>
            </a:r>
          </a:p>
          <a:p>
            <a:r>
              <a:rPr lang="en-GB" sz="2200" dirty="0">
                <a:latin typeface="Arial" panose="020B0604020202020204" pitchFamily="34" charset="0"/>
                <a:cs typeface="Arial" panose="020B0604020202020204" pitchFamily="34" charset="0"/>
              </a:rPr>
              <a:t>lay the casualty down on their back with legs elevated (unless injury prevents this) to improve circulation</a:t>
            </a:r>
          </a:p>
          <a:p>
            <a:r>
              <a:rPr lang="en-GB" sz="2200" dirty="0">
                <a:latin typeface="Arial" panose="020B0604020202020204" pitchFamily="34" charset="0"/>
                <a:cs typeface="Arial" panose="020B0604020202020204" pitchFamily="34" charset="0"/>
              </a:rPr>
              <a:t>maintain an open airway and monitor breathing </a:t>
            </a:r>
          </a:p>
          <a:p>
            <a:r>
              <a:rPr lang="en-GB" sz="2200" dirty="0">
                <a:latin typeface="Arial" panose="020B0604020202020204" pitchFamily="34" charset="0"/>
                <a:cs typeface="Arial" panose="020B0604020202020204" pitchFamily="34" charset="0"/>
              </a:rPr>
              <a:t>keep the casualty warm using insulating layers, foil blankets, ground insulation or body heat in cold environments.</a:t>
            </a:r>
          </a:p>
          <a:p>
            <a:endParaRPr lang="en-GB" dirty="0"/>
          </a:p>
        </p:txBody>
      </p:sp>
      <p:pic>
        <p:nvPicPr>
          <p:cNvPr id="4" name="Picture 3">
            <a:extLst>
              <a:ext uri="{FF2B5EF4-FFF2-40B4-BE49-F238E27FC236}">
                <a16:creationId xmlns:a16="http://schemas.microsoft.com/office/drawing/2014/main" id="{5A15D71D-8E84-E902-ADF0-7021B23E061E}"/>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0" y="40718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75445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A81DDC25-2B9C-DD69-7AC8-4508E4934DB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D48C76D7-237A-52AE-073B-54DB2408B315}"/>
              </a:ext>
            </a:extLst>
          </p:cNvPr>
          <p:cNvSpPr>
            <a:spLocks noGrp="1"/>
          </p:cNvSpPr>
          <p:nvPr>
            <p:ph type="title"/>
          </p:nvPr>
        </p:nvSpPr>
        <p:spPr>
          <a:xfrm>
            <a:off x="1675518" y="365125"/>
            <a:ext cx="9678281" cy="1325563"/>
          </a:xfrm>
        </p:spPr>
        <p:txBody>
          <a:bodyPr>
            <a:normAutofit/>
          </a:bodyPr>
          <a:lstStyle/>
          <a:p>
            <a:r>
              <a:rPr lang="en-GB" sz="4000" b="1" dirty="0">
                <a:latin typeface="Arial" panose="020B0604020202020204" pitchFamily="34" charset="0"/>
                <a:cs typeface="Arial" panose="020B0604020202020204" pitchFamily="34" charset="0"/>
              </a:rPr>
              <a:t>First aid for shock – practical demonstration (cont.)</a:t>
            </a:r>
          </a:p>
        </p:txBody>
      </p:sp>
      <p:sp>
        <p:nvSpPr>
          <p:cNvPr id="3" name="Content Placeholder 2">
            <a:extLst>
              <a:ext uri="{FF2B5EF4-FFF2-40B4-BE49-F238E27FC236}">
                <a16:creationId xmlns:a16="http://schemas.microsoft.com/office/drawing/2014/main" id="{0C685619-E6A4-1E57-2C5A-286B2F114B39}"/>
              </a:ext>
            </a:extLst>
          </p:cNvPr>
          <p:cNvSpPr>
            <a:spLocks noGrp="1"/>
          </p:cNvSpPr>
          <p:nvPr>
            <p:ph idx="1"/>
          </p:nvPr>
        </p:nvSpPr>
        <p:spPr>
          <a:xfrm>
            <a:off x="838200" y="2052904"/>
            <a:ext cx="9585960" cy="4351338"/>
          </a:xfrm>
        </p:spPr>
        <p:txBody>
          <a:bodyPr/>
          <a:lstStyle/>
          <a:p>
            <a:r>
              <a:rPr lang="en-GB" sz="2400" dirty="0">
                <a:latin typeface="Arial" panose="020B0604020202020204" pitchFamily="34" charset="0"/>
                <a:cs typeface="Arial" panose="020B0604020202020204" pitchFamily="34" charset="0"/>
              </a:rPr>
              <a:t>loosen tight clothing, especially around the neck, chest and waist </a:t>
            </a:r>
          </a:p>
          <a:p>
            <a:r>
              <a:rPr lang="en-GB" sz="2400" dirty="0">
                <a:latin typeface="Arial" panose="020B0604020202020204" pitchFamily="34" charset="0"/>
                <a:cs typeface="Arial" panose="020B0604020202020204" pitchFamily="34" charset="0"/>
              </a:rPr>
              <a:t>reassure the casualty, remain calm and use clear communication </a:t>
            </a:r>
          </a:p>
          <a:p>
            <a:r>
              <a:rPr lang="en-GB" sz="2400" dirty="0">
                <a:latin typeface="Arial" panose="020B0604020202020204" pitchFamily="34" charset="0"/>
                <a:cs typeface="Arial" panose="020B0604020202020204" pitchFamily="34" charset="0"/>
              </a:rPr>
              <a:t>do not give them food or drink</a:t>
            </a:r>
          </a:p>
          <a:p>
            <a:r>
              <a:rPr lang="en-GB" sz="2400" dirty="0">
                <a:latin typeface="Arial" panose="020B0604020202020204" pitchFamily="34" charset="0"/>
                <a:cs typeface="Arial" panose="020B0604020202020204" pitchFamily="34" charset="0"/>
              </a:rPr>
              <a:t>record and monitor vital signs </a:t>
            </a:r>
          </a:p>
          <a:p>
            <a:r>
              <a:rPr lang="en-GB" sz="2400" dirty="0">
                <a:latin typeface="Arial" panose="020B0604020202020204" pitchFamily="34" charset="0"/>
                <a:cs typeface="Arial" panose="020B0604020202020204" pitchFamily="34" charset="0"/>
              </a:rPr>
              <a:t>prepare for delayed help, adapting care for extended periods </a:t>
            </a:r>
          </a:p>
          <a:p>
            <a:r>
              <a:rPr lang="en-GB" sz="2400" dirty="0">
                <a:latin typeface="Arial" panose="020B0604020202020204" pitchFamily="34" charset="0"/>
                <a:cs typeface="Arial" panose="020B0604020202020204" pitchFamily="34" charset="0"/>
              </a:rPr>
              <a:t>call for emergency help early, providing clear information about signs of shock and underlying causes.</a:t>
            </a:r>
          </a:p>
          <a:p>
            <a:endParaRPr lang="en-GB" dirty="0"/>
          </a:p>
        </p:txBody>
      </p:sp>
      <p:pic>
        <p:nvPicPr>
          <p:cNvPr id="4" name="Picture 3">
            <a:extLst>
              <a:ext uri="{FF2B5EF4-FFF2-40B4-BE49-F238E27FC236}">
                <a16:creationId xmlns:a16="http://schemas.microsoft.com/office/drawing/2014/main" id="{15C95CD2-50BD-09F9-41BD-876156E4E6EE}"/>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0" y="40718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281339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616702"/>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a sign of life-threatening external bleeding?</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8878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Small cut with slow oozing of blood</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03448"/>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Bruising without broken skin</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219666"/>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Bright red blood spurting in time with the heartbeat </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Grazed knee with minor bleeding</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67928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616702"/>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a key characteristic of </a:t>
            </a:r>
            <a:r>
              <a:rPr kumimoji="0" lang="en-GB" sz="2400" b="1" i="0" u="none" strike="noStrike" kern="1200" cap="none" spc="0" normalizeH="0" baseline="0" noProof="0">
                <a:ln>
                  <a:noFill/>
                </a:ln>
                <a:solidFill>
                  <a:prstClr val="white"/>
                </a:solidFill>
                <a:effectLst/>
                <a:uLnTx/>
                <a:uFillTx/>
                <a:latin typeface="Arial"/>
                <a:ea typeface="+mn-ea"/>
                <a:cs typeface="Arial"/>
              </a:rPr>
              <a:t>outdoor first aid</a:t>
            </a:r>
            <a:r>
              <a:rPr kumimoji="0" lang="en-GB" sz="2400" b="1" i="0" u="none" strike="noStrike" kern="1200" cap="none" spc="0" normalizeH="0" baseline="0" noProof="0" dirty="0">
                <a:ln>
                  <a:noFill/>
                </a:ln>
                <a:solidFill>
                  <a:prstClr val="white"/>
                </a:solidFill>
                <a:effectLst/>
                <a:uLnTx/>
                <a:uFillTx/>
                <a:latin typeface="Arial"/>
                <a:ea typeface="+mn-ea"/>
                <a:cs typeface="Arial"/>
              </a:rPr>
              <a:t>?</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8878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Immediate access to emergency services</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503448"/>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Abundant medical equipment and resources</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370794"/>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Delays in access to professional medical help</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 need to adapt to environmental conditions</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99830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8654639"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What is one of the first actions when treating severe external bleeding?</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763844"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Elevate the injured limb</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517274"/>
            <a:ext cx="6850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Cover the casualty with a blanket</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Offer the casualty a drink</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257602"/>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Apply direct pressure to the wound</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40553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68167"/>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a common sign of shock?</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Flushed skin and rapid breathing</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6" y="3545898"/>
            <a:ext cx="58322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Pale, cold, clammy skin and a weak pulse </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High fever and shivering</a:t>
            </a:r>
            <a:b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Persistent coughing</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733074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40CE6-CB0F-D0B7-D64E-25EF08A07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5AA1C-E70A-D2BE-6A46-E697BCFF3EB8}"/>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B433E3E9-2354-1000-9A3C-3716BF338C20}"/>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419E538-15E1-3E20-E153-F8812E7A2E9A}"/>
              </a:ext>
            </a:extLst>
          </p:cNvPr>
          <p:cNvSpPr txBox="1"/>
          <p:nvPr/>
        </p:nvSpPr>
        <p:spPr>
          <a:xfrm>
            <a:off x="766763" y="1616702"/>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When treating a casualty for shock, you should:</a:t>
            </a:r>
          </a:p>
        </p:txBody>
      </p:sp>
      <p:grpSp>
        <p:nvGrpSpPr>
          <p:cNvPr id="7" name="Group 6">
            <a:extLst>
              <a:ext uri="{FF2B5EF4-FFF2-40B4-BE49-F238E27FC236}">
                <a16:creationId xmlns:a16="http://schemas.microsoft.com/office/drawing/2014/main" id="{201D0DA5-5410-B397-0864-01CC5367853E}"/>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4A58C09C-CE6C-6FF4-9DC9-728C215E69DF}"/>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D1CB9413-0D7A-4194-9213-E36D77E99CC4}"/>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6F10E50-FA0B-3887-A5D5-AE2971C91831}"/>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7C2B19D-BC93-5728-1BE9-03A2973BA402}"/>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A58C0FE-77BF-1617-9745-B5F20FA2CB6B}"/>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C40BAB4D-FCF9-78DC-3A43-86AA93FCFC1C}"/>
              </a:ext>
            </a:extLst>
          </p:cNvPr>
          <p:cNvSpPr txBox="1"/>
          <p:nvPr/>
        </p:nvSpPr>
        <p:spPr>
          <a:xfrm>
            <a:off x="1719656" y="268878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them water to drink</a:t>
            </a:r>
          </a:p>
        </p:txBody>
      </p:sp>
      <p:sp>
        <p:nvSpPr>
          <p:cNvPr id="11" name="TextBox 10">
            <a:extLst>
              <a:ext uri="{FF2B5EF4-FFF2-40B4-BE49-F238E27FC236}">
                <a16:creationId xmlns:a16="http://schemas.microsoft.com/office/drawing/2014/main" id="{42997F86-7BA2-7CC4-1663-A37E74FB7A3F}"/>
              </a:ext>
            </a:extLst>
          </p:cNvPr>
          <p:cNvSpPr txBox="1"/>
          <p:nvPr/>
        </p:nvSpPr>
        <p:spPr>
          <a:xfrm>
            <a:off x="1719657" y="3503448"/>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them sitting upright</a:t>
            </a:r>
          </a:p>
        </p:txBody>
      </p:sp>
      <p:sp>
        <p:nvSpPr>
          <p:cNvPr id="12" name="TextBox 11">
            <a:extLst>
              <a:ext uri="{FF2B5EF4-FFF2-40B4-BE49-F238E27FC236}">
                <a16:creationId xmlns:a16="http://schemas.microsoft.com/office/drawing/2014/main" id="{5A08862F-49C9-C90B-5FE9-58211088A4B5}"/>
              </a:ext>
            </a:extLst>
          </p:cNvPr>
          <p:cNvSpPr txBox="1"/>
          <p:nvPr/>
        </p:nvSpPr>
        <p:spPr>
          <a:xfrm>
            <a:off x="1739923" y="4219666"/>
            <a:ext cx="536012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lay them down, elevate their legs if safe and keep them warm </a:t>
            </a:r>
          </a:p>
        </p:txBody>
      </p:sp>
      <p:sp>
        <p:nvSpPr>
          <p:cNvPr id="16" name="TextBox 15">
            <a:extLst>
              <a:ext uri="{FF2B5EF4-FFF2-40B4-BE49-F238E27FC236}">
                <a16:creationId xmlns:a16="http://schemas.microsoft.com/office/drawing/2014/main" id="{C2A59237-2D59-1F9D-0909-4F52B83A33A0}"/>
              </a:ext>
            </a:extLst>
          </p:cNvPr>
          <p:cNvSpPr txBox="1"/>
          <p:nvPr/>
        </p:nvSpPr>
        <p:spPr>
          <a:xfrm>
            <a:off x="1729210"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leave them unattended to rest</a:t>
            </a:r>
          </a:p>
        </p:txBody>
      </p:sp>
      <p:pic>
        <p:nvPicPr>
          <p:cNvPr id="17" name="Picture 2" descr="\\designarchive\Archive\PowerPoints\PPT symbols and documents\ABCD cards\A.png">
            <a:extLst>
              <a:ext uri="{FF2B5EF4-FFF2-40B4-BE49-F238E27FC236}">
                <a16:creationId xmlns:a16="http://schemas.microsoft.com/office/drawing/2014/main" id="{1EE3A7DC-3E44-6F67-C8EE-DFC1497550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05957528-D3F9-CFC4-1BB8-DBB907C3923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C58EC892-3ED7-527D-8BB7-5982D7A292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296ED67F-D6D2-ED59-D428-E90966AD8B8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837260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2F5E1DE0-F53F-447B-7AE8-FD7A044134E2}"/>
              </a:ext>
            </a:extLst>
          </p:cNvPr>
          <p:cNvSpPr/>
          <p:nvPr/>
        </p:nvSpPr>
        <p:spPr>
          <a:xfrm rot="20974055">
            <a:off x="-6589992" y="201305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60216E35-3D12-7309-BD20-A73875040260}"/>
              </a:ext>
            </a:extLst>
          </p:cNvPr>
          <p:cNvSpPr>
            <a:spLocks noGrp="1"/>
          </p:cNvSpPr>
          <p:nvPr>
            <p:ph type="ctrTitle"/>
          </p:nvPr>
        </p:nvSpPr>
        <p:spPr>
          <a:xfrm>
            <a:off x="426098" y="218552"/>
            <a:ext cx="6247655" cy="3838279"/>
          </a:xfrm>
        </p:spPr>
        <p:txBody>
          <a:bodyPr>
            <a:noAutofit/>
          </a:bodyPr>
          <a:lstStyle/>
          <a:p>
            <a:pPr algn="l"/>
            <a:r>
              <a:rPr lang="en-GB" sz="5400" b="1">
                <a:solidFill>
                  <a:srgbClr val="008A21"/>
                </a:solidFill>
                <a:latin typeface="Arial" panose="020B0604020202020204" pitchFamily="34" charset="0"/>
                <a:cs typeface="Arial" panose="020B0604020202020204" pitchFamily="34" charset="0"/>
              </a:rPr>
              <a:t>Outdoor Incident Management</a:t>
            </a:r>
            <a:br>
              <a:rPr lang="en-GB" sz="3600" b="1">
                <a:solidFill>
                  <a:srgbClr val="008A21"/>
                </a:solidFill>
                <a:latin typeface="Arial" panose="020B0604020202020204" pitchFamily="34" charset="0"/>
                <a:cs typeface="Arial" panose="020B0604020202020204" pitchFamily="34" charset="0"/>
              </a:rPr>
            </a:br>
            <a:br>
              <a:rPr lang="en-GB" sz="3200" b="1">
                <a:solidFill>
                  <a:srgbClr val="008A21"/>
                </a:solidFill>
                <a:latin typeface="Arial" panose="020B0604020202020204" pitchFamily="34" charset="0"/>
                <a:cs typeface="Arial" panose="020B0604020202020204" pitchFamily="34" charset="0"/>
              </a:rPr>
            </a:br>
            <a:endParaRPr lang="en-GB" sz="3200" b="1">
              <a:solidFill>
                <a:srgbClr val="008A21"/>
              </a:solidFill>
              <a:latin typeface="Arial" panose="020B0604020202020204" pitchFamily="34" charset="0"/>
              <a:cs typeface="Arial" panose="020B0604020202020204" pitchFamily="34" charset="0"/>
            </a:endParaRPr>
          </a:p>
        </p:txBody>
      </p:sp>
      <p:sp>
        <p:nvSpPr>
          <p:cNvPr id="3" name="Freeform: Shape 2">
            <a:extLst>
              <a:ext uri="{FF2B5EF4-FFF2-40B4-BE49-F238E27FC236}">
                <a16:creationId xmlns:a16="http://schemas.microsoft.com/office/drawing/2014/main" id="{3E5C3B72-11BB-0D03-15D1-96B7D6CA28D8}"/>
              </a:ext>
            </a:extLst>
          </p:cNvPr>
          <p:cNvSpPr/>
          <p:nvPr/>
        </p:nvSpPr>
        <p:spPr>
          <a:xfrm rot="740510" flipH="1">
            <a:off x="-1878564" y="2879096"/>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Freeform: Shape 3">
            <a:extLst>
              <a:ext uri="{FF2B5EF4-FFF2-40B4-BE49-F238E27FC236}">
                <a16:creationId xmlns:a16="http://schemas.microsoft.com/office/drawing/2014/main" id="{C7829FCC-5853-3A89-14A8-20BCA3429CF0}"/>
              </a:ext>
            </a:extLst>
          </p:cNvPr>
          <p:cNvSpPr/>
          <p:nvPr/>
        </p:nvSpPr>
        <p:spPr>
          <a:xfrm flipH="1">
            <a:off x="-715347" y="3154884"/>
            <a:ext cx="15949126"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A654C603-08B5-0C56-6932-4AF91A17ABD2}"/>
              </a:ext>
            </a:extLst>
          </p:cNvPr>
          <p:cNvSpPr txBox="1"/>
          <p:nvPr/>
        </p:nvSpPr>
        <p:spPr>
          <a:xfrm>
            <a:off x="258248" y="5155021"/>
            <a:ext cx="1878564" cy="276999"/>
          </a:xfrm>
          <a:prstGeom prst="rect">
            <a:avLst/>
          </a:prstGeom>
          <a:solidFill>
            <a:schemeClr val="tx1"/>
          </a:solidFill>
          <a:ln>
            <a:noFill/>
          </a:ln>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200" b="1"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V1</a:t>
            </a:r>
            <a:r>
              <a:rPr kumimoji="0" lang="en-GB" sz="12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September 2025</a:t>
            </a:r>
          </a:p>
        </p:txBody>
      </p:sp>
      <p:grpSp>
        <p:nvGrpSpPr>
          <p:cNvPr id="6" name="Group 5">
            <a:extLst>
              <a:ext uri="{FF2B5EF4-FFF2-40B4-BE49-F238E27FC236}">
                <a16:creationId xmlns:a16="http://schemas.microsoft.com/office/drawing/2014/main" id="{ADE20825-9533-C55E-84C2-331A74C6EF0B}"/>
              </a:ext>
            </a:extLst>
          </p:cNvPr>
          <p:cNvGrpSpPr/>
          <p:nvPr/>
        </p:nvGrpSpPr>
        <p:grpSpPr>
          <a:xfrm>
            <a:off x="-1026367" y="5480268"/>
            <a:ext cx="8195806" cy="1055835"/>
            <a:chOff x="-1026367" y="5079039"/>
            <a:chExt cx="8195806" cy="1055835"/>
          </a:xfrm>
        </p:grpSpPr>
        <p:sp>
          <p:nvSpPr>
            <p:cNvPr id="7" name="Rectangle 6">
              <a:extLst>
                <a:ext uri="{FF2B5EF4-FFF2-40B4-BE49-F238E27FC236}">
                  <a16:creationId xmlns:a16="http://schemas.microsoft.com/office/drawing/2014/main" id="{E4A9FD21-9650-036A-DCCA-A4545F78EB49}"/>
                </a:ext>
              </a:extLst>
            </p:cNvPr>
            <p:cNvSpPr/>
            <p:nvPr/>
          </p:nvSpPr>
          <p:spPr>
            <a:xfrm>
              <a:off x="237932" y="5640190"/>
              <a:ext cx="5407574"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A global leader for qualifications, assessment, digital solutions, innovative products and customer service</a:t>
              </a:r>
              <a:endParaRPr kumimoji="0" lang="en-US" sz="800" b="1"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pSp>
          <p:nvGrpSpPr>
            <p:cNvPr id="8" name="Group 7">
              <a:extLst>
                <a:ext uri="{FF2B5EF4-FFF2-40B4-BE49-F238E27FC236}">
                  <a16:creationId xmlns:a16="http://schemas.microsoft.com/office/drawing/2014/main" id="{035FC540-E98E-E766-7E30-F700572FDDFB}"/>
                </a:ext>
              </a:extLst>
            </p:cNvPr>
            <p:cNvGrpSpPr/>
            <p:nvPr/>
          </p:nvGrpSpPr>
          <p:grpSpPr>
            <a:xfrm>
              <a:off x="-1026367" y="5079039"/>
              <a:ext cx="8195806" cy="1055835"/>
              <a:chOff x="-1026367" y="5079039"/>
              <a:chExt cx="8195806" cy="1055835"/>
            </a:xfrm>
          </p:grpSpPr>
          <p:sp>
            <p:nvSpPr>
              <p:cNvPr id="9" name="Rectangle 8">
                <a:extLst>
                  <a:ext uri="{FF2B5EF4-FFF2-40B4-BE49-F238E27FC236}">
                    <a16:creationId xmlns:a16="http://schemas.microsoft.com/office/drawing/2014/main" id="{CA6B0A42-C67B-6FF7-C54B-97D1E8A6CA37}"/>
                  </a:ext>
                </a:extLst>
              </p:cNvPr>
              <p:cNvSpPr>
                <a:spLocks noChangeArrowheads="1"/>
              </p:cNvSpPr>
              <p:nvPr/>
            </p:nvSpPr>
            <p:spPr bwMode="auto">
              <a:xfrm>
                <a:off x="228601" y="5387139"/>
                <a:ext cx="3816423" cy="27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2025 Highfield Products Limited</a:t>
                </a:r>
              </a:p>
            </p:txBody>
          </p:sp>
          <p:sp>
            <p:nvSpPr>
              <p:cNvPr id="10" name="Rectangle 9">
                <a:extLst>
                  <a:ext uri="{FF2B5EF4-FFF2-40B4-BE49-F238E27FC236}">
                    <a16:creationId xmlns:a16="http://schemas.microsoft.com/office/drawing/2014/main" id="{6FFEFB37-D83B-5F13-ACF4-A3854FFC0587}"/>
                  </a:ext>
                </a:extLst>
              </p:cNvPr>
              <p:cNvSpPr>
                <a:spLocks noChangeArrowheads="1"/>
              </p:cNvSpPr>
              <p:nvPr/>
            </p:nvSpPr>
            <p:spPr bwMode="auto">
              <a:xfrm>
                <a:off x="237932" y="5795678"/>
                <a:ext cx="6931507" cy="33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Highfield Place Shaw Wood Business Park, Shaw Wood Way, Wheatley Hills Doncaster,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DN2</a:t>
                </a:r>
                <a:r>
                  <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en-GB"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5TB</a:t>
                </a:r>
                <a:endParaRPr kumimoji="0" lang="en-GB"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01302 363277   |   www.highfieldqualifications.com</a:t>
                </a:r>
              </a:p>
            </p:txBody>
          </p:sp>
          <p:sp>
            <p:nvSpPr>
              <p:cNvPr id="11" name="Rectangle 10">
                <a:extLst>
                  <a:ext uri="{FF2B5EF4-FFF2-40B4-BE49-F238E27FC236}">
                    <a16:creationId xmlns:a16="http://schemas.microsoft.com/office/drawing/2014/main" id="{BE66EBA2-12CC-AE6F-067F-837734123645}"/>
                  </a:ext>
                </a:extLst>
              </p:cNvPr>
              <p:cNvSpPr>
                <a:spLocks noChangeArrowheads="1"/>
              </p:cNvSpPr>
              <p:nvPr/>
            </p:nvSpPr>
            <p:spPr bwMode="auto">
              <a:xfrm>
                <a:off x="-1026367" y="5079039"/>
                <a:ext cx="2904931" cy="259852"/>
              </a:xfrm>
              <a:prstGeom prst="rect">
                <a:avLst/>
              </a:prstGeom>
              <a:solidFill>
                <a:schemeClr val="bg1"/>
              </a:solidFill>
              <a:ln>
                <a:no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11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All rights reserved</a:t>
                </a:r>
              </a:p>
            </p:txBody>
          </p:sp>
        </p:grpSp>
      </p:grpSp>
      <p:pic>
        <p:nvPicPr>
          <p:cNvPr id="14" name="Picture 13" descr="A white text on a black background&#10;&#10;Description automatically generated">
            <a:extLst>
              <a:ext uri="{FF2B5EF4-FFF2-40B4-BE49-F238E27FC236}">
                <a16:creationId xmlns:a16="http://schemas.microsoft.com/office/drawing/2014/main" id="{CB7E3696-5671-4C3A-9BCA-4C7FD80C98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741" y="4736615"/>
            <a:ext cx="3520543" cy="1850903"/>
          </a:xfrm>
          <a:prstGeom prst="rect">
            <a:avLst/>
          </a:prstGeom>
        </p:spPr>
      </p:pic>
      <p:pic>
        <p:nvPicPr>
          <p:cNvPr id="12" name="Picture 11">
            <a:extLst>
              <a:ext uri="{FF2B5EF4-FFF2-40B4-BE49-F238E27FC236}">
                <a16:creationId xmlns:a16="http://schemas.microsoft.com/office/drawing/2014/main" id="{F6F22C07-440D-EE06-672B-A6B576926179}"/>
              </a:ext>
            </a:extLst>
          </p:cNvPr>
          <p:cNvPicPr>
            <a:picLocks noChangeAspect="1"/>
          </p:cNvPicPr>
          <p:nvPr/>
        </p:nvPicPr>
        <p:blipFill>
          <a:blip r:embed="rId4">
            <a:extLst>
              <a:ext uri="{28A0092B-C50C-407E-A947-70E740481C1C}">
                <a14:useLocalDpi xmlns:a14="http://schemas.microsoft.com/office/drawing/2010/main" val="0"/>
              </a:ext>
            </a:extLst>
          </a:blip>
          <a:srcRect l="16521" t="-21988" r="16283" b="21988"/>
          <a:stretch>
            <a:fillRect/>
          </a:stretch>
        </p:blipFill>
        <p:spPr>
          <a:xfrm>
            <a:off x="6490182" y="-2329699"/>
            <a:ext cx="6931507" cy="6882388"/>
          </a:xfrm>
          <a:prstGeom prst="flowChartConnector">
            <a:avLst/>
          </a:prstGeom>
          <a:solidFill>
            <a:schemeClr val="bg1"/>
          </a:solidFill>
          <a:ln w="152400">
            <a:solidFill>
              <a:schemeClr val="bg1"/>
            </a:solidFill>
          </a:ln>
        </p:spPr>
      </p:pic>
    </p:spTree>
    <p:extLst>
      <p:ext uri="{BB962C8B-B14F-4D97-AF65-F5344CB8AC3E}">
        <p14:creationId xmlns:p14="http://schemas.microsoft.com/office/powerpoint/2010/main" val="339198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B699-8397-4249-92B9-35903161220F}"/>
              </a:ext>
            </a:extLst>
          </p:cNvPr>
          <p:cNvSpPr>
            <a:spLocks noGrp="1"/>
          </p:cNvSpPr>
          <p:nvPr>
            <p:ph type="title"/>
          </p:nvPr>
        </p:nvSpPr>
        <p:spPr>
          <a:xfrm>
            <a:off x="766763" y="391939"/>
            <a:ext cx="8317805" cy="908720"/>
          </a:xfrm>
        </p:spPr>
        <p:txBody>
          <a:bodyPr>
            <a:normAutofit/>
          </a:bodyPr>
          <a:lstStyle/>
          <a:p>
            <a:pPr algn="l"/>
            <a:r>
              <a:rPr lang="en-GB" altLang="en-US" sz="4000" b="1">
                <a:latin typeface="Arial" charset="0"/>
                <a:ea typeface="Arial" charset="0"/>
                <a:cs typeface="Arial" charset="0"/>
              </a:rPr>
              <a:t>Ground rules</a:t>
            </a:r>
            <a:endParaRPr lang="en-US" sz="4000" b="1"/>
          </a:p>
        </p:txBody>
      </p:sp>
      <p:sp>
        <p:nvSpPr>
          <p:cNvPr id="7" name="Content Placeholder 4">
            <a:extLst>
              <a:ext uri="{FF2B5EF4-FFF2-40B4-BE49-F238E27FC236}">
                <a16:creationId xmlns:a16="http://schemas.microsoft.com/office/drawing/2014/main" id="{17C76E51-F3C4-F9BD-2A8E-26F1B9608B07}"/>
              </a:ext>
            </a:extLst>
          </p:cNvPr>
          <p:cNvSpPr txBox="1">
            <a:spLocks noChangeArrowheads="1"/>
          </p:cNvSpPr>
          <p:nvPr/>
        </p:nvSpPr>
        <p:spPr>
          <a:xfrm>
            <a:off x="766763" y="1457629"/>
            <a:ext cx="9978257" cy="5232400"/>
          </a:xfrm>
          <a:prstGeom prst="rect">
            <a:avLst/>
          </a:prstGeom>
        </p:spPr>
        <p:txBody>
          <a:bodyPr>
            <a:normAutofit/>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Fire escapes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Toilets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Smoking</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Drinks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Breaks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Lunch</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Questions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Talking over others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Respect others’ points of view</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Timekeeping</a:t>
            </a:r>
          </a:p>
        </p:txBody>
      </p:sp>
      <p:pic>
        <p:nvPicPr>
          <p:cNvPr id="8" name="Picture 8">
            <a:extLst>
              <a:ext uri="{FF2B5EF4-FFF2-40B4-BE49-F238E27FC236}">
                <a16:creationId xmlns:a16="http://schemas.microsoft.com/office/drawing/2014/main" id="{514607BD-7AE6-1518-3243-9C44D2160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51012" y="640869"/>
            <a:ext cx="3628296" cy="550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B5075D8A-3080-BB3C-7EC9-AC3EFAE1FA20}"/>
              </a:ext>
            </a:extLst>
          </p:cNvPr>
          <p:cNvSpPr>
            <a:spLocks noChangeArrowheads="1"/>
          </p:cNvSpPr>
          <p:nvPr/>
        </p:nvSpPr>
        <p:spPr bwMode="auto">
          <a:xfrm>
            <a:off x="5365391" y="1581722"/>
            <a:ext cx="5264674" cy="1285506"/>
          </a:xfrm>
          <a:prstGeom prst="roundRect">
            <a:avLst>
              <a:gd name="adj" fmla="val 16667"/>
            </a:avLst>
          </a:prstGeom>
          <a:solidFill>
            <a:srgbClr val="008A21"/>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000" b="1" i="0" u="none" strike="noStrike" kern="1200" cap="none" spc="0" normalizeH="0" baseline="0" noProof="0">
                <a:ln>
                  <a:noFill/>
                </a:ln>
                <a:solidFill>
                  <a:prstClr val="white"/>
                </a:solidFill>
                <a:effectLst/>
                <a:uLnTx/>
                <a:uFillTx/>
                <a:latin typeface="Arial"/>
                <a:ea typeface="+mn-ea"/>
                <a:cs typeface="Arial"/>
              </a:rPr>
              <a:t>As a courtesy to others, </a:t>
            </a:r>
            <a:br>
              <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prstClr val="white"/>
                </a:solidFill>
                <a:effectLst/>
                <a:uLnTx/>
                <a:uFillTx/>
                <a:latin typeface="Arial"/>
                <a:ea typeface="+mn-ea"/>
                <a:cs typeface="Arial"/>
              </a:rPr>
              <a:t>please set your mobile phone </a:t>
            </a:r>
            <a:br>
              <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prstClr val="white"/>
                </a:solidFill>
                <a:effectLst/>
                <a:uLnTx/>
                <a:uFillTx/>
                <a:latin typeface="Arial"/>
                <a:ea typeface="+mn-ea"/>
                <a:cs typeface="Arial"/>
              </a:rPr>
              <a:t>to SILENT MODE</a:t>
            </a:r>
            <a:endPar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ounded Rectangle 8">
            <a:extLst>
              <a:ext uri="{FF2B5EF4-FFF2-40B4-BE49-F238E27FC236}">
                <a16:creationId xmlns:a16="http://schemas.microsoft.com/office/drawing/2014/main" id="{E8A20BD9-D40F-D44D-AB4B-512007B55C86}"/>
              </a:ext>
            </a:extLst>
          </p:cNvPr>
          <p:cNvSpPr>
            <a:spLocks noChangeArrowheads="1"/>
          </p:cNvSpPr>
          <p:nvPr/>
        </p:nvSpPr>
        <p:spPr bwMode="auto">
          <a:xfrm>
            <a:off x="5365391" y="2961259"/>
            <a:ext cx="5264674" cy="1696738"/>
          </a:xfrm>
          <a:prstGeom prst="roundRect">
            <a:avLst>
              <a:gd name="adj" fmla="val 16667"/>
            </a:avLst>
          </a:prstGeom>
          <a:solidFill>
            <a:srgbClr val="92D050"/>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Mobile phones must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be SWITCHED OFF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and removed from the desk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during the examination.</a:t>
            </a:r>
            <a:endPar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A0AB6B3E-A466-FCC0-0B5C-1EF697D699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646314" y="548680"/>
            <a:ext cx="3377685" cy="559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09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1C4C-786A-3433-664C-7015BF55AD6F}"/>
            </a:ext>
          </a:extLst>
        </p:cNvPr>
        <p:cNvGrpSpPr/>
        <p:nvPr/>
      </p:nvGrpSpPr>
      <p:grpSpPr>
        <a:xfrm>
          <a:off x="0" y="0"/>
          <a:ext cx="0" cy="0"/>
          <a:chOff x="0" y="0"/>
          <a:chExt cx="0" cy="0"/>
        </a:xfrm>
      </p:grpSpPr>
      <p:sp>
        <p:nvSpPr>
          <p:cNvPr id="54" name="Freeform: Shape 53">
            <a:extLst>
              <a:ext uri="{FF2B5EF4-FFF2-40B4-BE49-F238E27FC236}">
                <a16:creationId xmlns:a16="http://schemas.microsoft.com/office/drawing/2014/main" id="{F1A935C8-C1F4-8F90-9533-16329C400281}"/>
              </a:ext>
            </a:extLst>
          </p:cNvPr>
          <p:cNvSpPr/>
          <p:nvPr/>
        </p:nvSpPr>
        <p:spPr>
          <a:xfrm flipH="1">
            <a:off x="-1779883" y="1780686"/>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itle 1">
            <a:extLst>
              <a:ext uri="{FF2B5EF4-FFF2-40B4-BE49-F238E27FC236}">
                <a16:creationId xmlns:a16="http://schemas.microsoft.com/office/drawing/2014/main" id="{586480C1-A563-4717-53BE-1AA252D06051}"/>
              </a:ext>
            </a:extLst>
          </p:cNvPr>
          <p:cNvSpPr txBox="1">
            <a:spLocks/>
          </p:cNvSpPr>
          <p:nvPr/>
        </p:nvSpPr>
        <p:spPr>
          <a:xfrm>
            <a:off x="634643" y="407618"/>
            <a:ext cx="8711780" cy="90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000" b="1" i="0" u="none" strike="noStrike" kern="1200" cap="none" spc="0" normalizeH="0" baseline="0" noProof="0">
                <a:ln>
                  <a:noFill/>
                </a:ln>
                <a:solidFill>
                  <a:prstClr val="black"/>
                </a:solidFill>
                <a:effectLst/>
                <a:uLnTx/>
                <a:uFillTx/>
                <a:latin typeface="Arial" panose="020B0604020202020204" pitchFamily="34" charset="0"/>
                <a:ea typeface="+mj-ea"/>
                <a:cs typeface="+mj-cs"/>
              </a:rPr>
              <a:t>Key</a:t>
            </a:r>
            <a:endParaRPr kumimoji="0" lang="en-US" sz="4000" b="1" i="0" u="none" strike="noStrike" kern="1200" cap="none" spc="0" normalizeH="0" baseline="0" noProof="0">
              <a:ln>
                <a:noFill/>
              </a:ln>
              <a:solidFill>
                <a:prstClr val="black"/>
              </a:solidFill>
              <a:effectLst/>
              <a:uLnTx/>
              <a:uFillTx/>
              <a:latin typeface="Arial" panose="020B0604020202020204" pitchFamily="34" charset="0"/>
              <a:ea typeface="+mj-ea"/>
              <a:cs typeface="+mj-cs"/>
            </a:endParaRPr>
          </a:p>
        </p:txBody>
      </p:sp>
      <p:sp>
        <p:nvSpPr>
          <p:cNvPr id="6" name="Rounded Rectangle 67">
            <a:extLst>
              <a:ext uri="{FF2B5EF4-FFF2-40B4-BE49-F238E27FC236}">
                <a16:creationId xmlns:a16="http://schemas.microsoft.com/office/drawing/2014/main" id="{5C0B8739-D366-0C74-8F9D-A277E11AD171}"/>
              </a:ext>
            </a:extLst>
          </p:cNvPr>
          <p:cNvSpPr>
            <a:spLocks noChangeArrowheads="1"/>
          </p:cNvSpPr>
          <p:nvPr/>
        </p:nvSpPr>
        <p:spPr bwMode="auto">
          <a:xfrm>
            <a:off x="6106755" y="2406031"/>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000" b="1" i="0" u="none" strike="noStrike" kern="1200" cap="none" spc="0" normalizeH="0" baseline="0" noProof="0">
              <a:ln>
                <a:noFill/>
              </a:ln>
              <a:solidFill>
                <a:srgbClr val="154158"/>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Navigation </a:t>
            </a:r>
          </a:p>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srgbClr val="154158"/>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57">
            <a:extLst>
              <a:ext uri="{FF2B5EF4-FFF2-40B4-BE49-F238E27FC236}">
                <a16:creationId xmlns:a16="http://schemas.microsoft.com/office/drawing/2014/main" id="{60936524-7160-D101-227D-807320ADA421}"/>
              </a:ext>
            </a:extLst>
          </p:cNvPr>
          <p:cNvSpPr>
            <a:spLocks noChangeArrowheads="1"/>
          </p:cNvSpPr>
          <p:nvPr/>
        </p:nvSpPr>
        <p:spPr bwMode="auto">
          <a:xfrm>
            <a:off x="634643"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Class</a:t>
            </a:r>
            <a:b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Question</a:t>
            </a:r>
          </a:p>
        </p:txBody>
      </p:sp>
      <p:sp>
        <p:nvSpPr>
          <p:cNvPr id="9" name="Rounded Rectangle 60">
            <a:extLst>
              <a:ext uri="{FF2B5EF4-FFF2-40B4-BE49-F238E27FC236}">
                <a16:creationId xmlns:a16="http://schemas.microsoft.com/office/drawing/2014/main" id="{0F0EDCE6-09B8-7366-A1A3-57A81040CC61}"/>
              </a:ext>
            </a:extLst>
          </p:cNvPr>
          <p:cNvSpPr>
            <a:spLocks noChangeArrowheads="1"/>
          </p:cNvSpPr>
          <p:nvPr/>
        </p:nvSpPr>
        <p:spPr bwMode="auto">
          <a:xfrm>
            <a:off x="8843604"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Definition</a:t>
            </a:r>
          </a:p>
        </p:txBody>
      </p:sp>
      <p:sp>
        <p:nvSpPr>
          <p:cNvPr id="10" name="Rounded Rectangle 62">
            <a:extLst>
              <a:ext uri="{FF2B5EF4-FFF2-40B4-BE49-F238E27FC236}">
                <a16:creationId xmlns:a16="http://schemas.microsoft.com/office/drawing/2014/main" id="{DDD17453-5372-BA37-4F22-F5999F330B3D}"/>
              </a:ext>
            </a:extLst>
          </p:cNvPr>
          <p:cNvSpPr>
            <a:spLocks noChangeArrowheads="1"/>
          </p:cNvSpPr>
          <p:nvPr/>
        </p:nvSpPr>
        <p:spPr bwMode="auto">
          <a:xfrm>
            <a:off x="3371492" y="13430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Individual</a:t>
            </a:r>
            <a:b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Exercise</a:t>
            </a:r>
          </a:p>
        </p:txBody>
      </p:sp>
      <p:sp>
        <p:nvSpPr>
          <p:cNvPr id="11" name="Rounded Rectangle 63">
            <a:extLst>
              <a:ext uri="{FF2B5EF4-FFF2-40B4-BE49-F238E27FC236}">
                <a16:creationId xmlns:a16="http://schemas.microsoft.com/office/drawing/2014/main" id="{08C33595-4E1F-F630-B5C7-704C9A945A70}"/>
              </a:ext>
            </a:extLst>
          </p:cNvPr>
          <p:cNvSpPr>
            <a:spLocks noChangeArrowheads="1"/>
          </p:cNvSpPr>
          <p:nvPr/>
        </p:nvSpPr>
        <p:spPr bwMode="auto">
          <a:xfrm>
            <a:off x="634643" y="23844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Group</a:t>
            </a:r>
            <a:b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Exercise</a:t>
            </a:r>
          </a:p>
        </p:txBody>
      </p:sp>
      <p:sp>
        <p:nvSpPr>
          <p:cNvPr id="13" name="Rounded Rectangle 65">
            <a:extLst>
              <a:ext uri="{FF2B5EF4-FFF2-40B4-BE49-F238E27FC236}">
                <a16:creationId xmlns:a16="http://schemas.microsoft.com/office/drawing/2014/main" id="{7996127B-7B87-850C-0932-FB9163C61513}"/>
              </a:ext>
            </a:extLst>
          </p:cNvPr>
          <p:cNvSpPr>
            <a:spLocks noChangeArrowheads="1"/>
          </p:cNvSpPr>
          <p:nvPr/>
        </p:nvSpPr>
        <p:spPr bwMode="auto">
          <a:xfrm>
            <a:off x="6106754" y="13430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Key</a:t>
            </a:r>
            <a:b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Point</a:t>
            </a:r>
          </a:p>
        </p:txBody>
      </p:sp>
      <p:sp>
        <p:nvSpPr>
          <p:cNvPr id="14" name="Rounded Rectangle 66">
            <a:extLst>
              <a:ext uri="{FF2B5EF4-FFF2-40B4-BE49-F238E27FC236}">
                <a16:creationId xmlns:a16="http://schemas.microsoft.com/office/drawing/2014/main" id="{E7EC3344-AE1B-B1FF-68BB-9037C6883869}"/>
              </a:ext>
            </a:extLst>
          </p:cNvPr>
          <p:cNvSpPr>
            <a:spLocks noChangeArrowheads="1"/>
          </p:cNvSpPr>
          <p:nvPr/>
        </p:nvSpPr>
        <p:spPr bwMode="auto">
          <a:xfrm>
            <a:off x="3385780" y="23844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Class</a:t>
            </a:r>
            <a:b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Exercise</a:t>
            </a:r>
          </a:p>
        </p:txBody>
      </p:sp>
      <p:grpSp>
        <p:nvGrpSpPr>
          <p:cNvPr id="53" name="Group 52">
            <a:extLst>
              <a:ext uri="{FF2B5EF4-FFF2-40B4-BE49-F238E27FC236}">
                <a16:creationId xmlns:a16="http://schemas.microsoft.com/office/drawing/2014/main" id="{90025397-5025-8C55-E2C2-12AE068880C5}"/>
              </a:ext>
            </a:extLst>
          </p:cNvPr>
          <p:cNvGrpSpPr/>
          <p:nvPr/>
        </p:nvGrpSpPr>
        <p:grpSpPr>
          <a:xfrm>
            <a:off x="7710175" y="2726024"/>
            <a:ext cx="866897" cy="260126"/>
            <a:chOff x="4842226" y="3905831"/>
            <a:chExt cx="866897" cy="260126"/>
          </a:xfrm>
        </p:grpSpPr>
        <p:grpSp>
          <p:nvGrpSpPr>
            <p:cNvPr id="15" name="Group 14">
              <a:extLst>
                <a:ext uri="{FF2B5EF4-FFF2-40B4-BE49-F238E27FC236}">
                  <a16:creationId xmlns:a16="http://schemas.microsoft.com/office/drawing/2014/main" id="{CD8B83CC-384A-D0D2-BF53-47F0F30D3D29}"/>
                </a:ext>
              </a:extLst>
            </p:cNvPr>
            <p:cNvGrpSpPr/>
            <p:nvPr/>
          </p:nvGrpSpPr>
          <p:grpSpPr>
            <a:xfrm>
              <a:off x="4842226" y="3905831"/>
              <a:ext cx="866897" cy="260126"/>
              <a:chOff x="5931983" y="6394283"/>
              <a:chExt cx="1094170" cy="328323"/>
            </a:xfrm>
            <a:solidFill>
              <a:srgbClr val="FE067C"/>
            </a:solidFill>
          </p:grpSpPr>
          <p:grpSp>
            <p:nvGrpSpPr>
              <p:cNvPr id="16" name="Group 15">
                <a:extLst>
                  <a:ext uri="{FF2B5EF4-FFF2-40B4-BE49-F238E27FC236}">
                    <a16:creationId xmlns:a16="http://schemas.microsoft.com/office/drawing/2014/main" id="{38D26020-59E7-AEB1-EA95-E5B013001FDD}"/>
                  </a:ext>
                </a:extLst>
              </p:cNvPr>
              <p:cNvGrpSpPr/>
              <p:nvPr userDrawn="1"/>
            </p:nvGrpSpPr>
            <p:grpSpPr>
              <a:xfrm>
                <a:off x="5931983" y="6394283"/>
                <a:ext cx="708613" cy="327192"/>
                <a:chOff x="10889257" y="6367102"/>
                <a:chExt cx="708613" cy="327192"/>
              </a:xfrm>
              <a:grpFill/>
            </p:grpSpPr>
            <p:sp>
              <p:nvSpPr>
                <p:cNvPr id="18" name="Rounded Rectangle 44">
                  <a:extLst>
                    <a:ext uri="{FF2B5EF4-FFF2-40B4-BE49-F238E27FC236}">
                      <a16:creationId xmlns:a16="http://schemas.microsoft.com/office/drawing/2014/main" id="{5861FC00-1428-75F0-B692-B54478842463}"/>
                    </a:ext>
                  </a:extLst>
                </p:cNvPr>
                <p:cNvSpPr/>
                <p:nvPr userDrawn="1"/>
              </p:nvSpPr>
              <p:spPr>
                <a:xfrm>
                  <a:off x="10889257"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9" name="Rounded Rectangle 46">
                  <a:extLst>
                    <a:ext uri="{FF2B5EF4-FFF2-40B4-BE49-F238E27FC236}">
                      <a16:creationId xmlns:a16="http://schemas.microsoft.com/office/drawing/2014/main" id="{3F24C7C8-34D1-F56F-161E-946D237C13AA}"/>
                    </a:ext>
                  </a:extLst>
                </p:cNvPr>
                <p:cNvSpPr/>
                <p:nvPr userDrawn="1"/>
              </p:nvSpPr>
              <p:spPr>
                <a:xfrm>
                  <a:off x="11270678"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17" name="Rounded Rectangle 40">
                <a:extLst>
                  <a:ext uri="{FF2B5EF4-FFF2-40B4-BE49-F238E27FC236}">
                    <a16:creationId xmlns:a16="http://schemas.microsoft.com/office/drawing/2014/main" id="{9A239BDB-4AE6-3D07-E3D6-AB916E0694DD}"/>
                  </a:ext>
                </a:extLst>
              </p:cNvPr>
              <p:cNvSpPr/>
              <p:nvPr userDrawn="1"/>
            </p:nvSpPr>
            <p:spPr>
              <a:xfrm rot="10800000">
                <a:off x="6698961" y="6395414"/>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20" name="Graphic 18" descr="End with solid fill">
              <a:extLst>
                <a:ext uri="{FF2B5EF4-FFF2-40B4-BE49-F238E27FC236}">
                  <a16:creationId xmlns:a16="http://schemas.microsoft.com/office/drawing/2014/main" id="{27AF585E-1C55-BED7-5934-478629E0C5C0}"/>
                </a:ext>
              </a:extLst>
            </p:cNvPr>
            <p:cNvSpPr/>
            <p:nvPr/>
          </p:nvSpPr>
          <p:spPr>
            <a:xfrm rot="10800000">
              <a:off x="4912199" y="3950102"/>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Graphic 18" descr="End with solid fill">
              <a:extLst>
                <a:ext uri="{FF2B5EF4-FFF2-40B4-BE49-F238E27FC236}">
                  <a16:creationId xmlns:a16="http://schemas.microsoft.com/office/drawing/2014/main" id="{18D3D1BA-A28E-0BE7-9A3D-F4AF0CE1CC27}"/>
                </a:ext>
              </a:extLst>
            </p:cNvPr>
            <p:cNvSpPr/>
            <p:nvPr/>
          </p:nvSpPr>
          <p:spPr>
            <a:xfrm>
              <a:off x="5539445" y="3950998"/>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2" name="Graphic 21" descr="Home with solid fill">
              <a:hlinkClick r:id="" action="ppaction://noaction"/>
              <a:extLst>
                <a:ext uri="{FF2B5EF4-FFF2-40B4-BE49-F238E27FC236}">
                  <a16:creationId xmlns:a16="http://schemas.microsoft.com/office/drawing/2014/main" id="{187CDB7E-0F6E-05B3-7DC5-AA2C20B68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707" y="3907651"/>
              <a:ext cx="239965" cy="239966"/>
            </a:xfrm>
            <a:prstGeom prst="rect">
              <a:avLst/>
            </a:prstGeom>
          </p:spPr>
        </p:pic>
      </p:grpSp>
      <p:pic>
        <p:nvPicPr>
          <p:cNvPr id="23" name="Picture 22">
            <a:extLst>
              <a:ext uri="{FF2B5EF4-FFF2-40B4-BE49-F238E27FC236}">
                <a16:creationId xmlns:a16="http://schemas.microsoft.com/office/drawing/2014/main" id="{2C6C0ECF-EA01-10DB-E65E-E7B213D21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0" t="-37389" r="-7880" b="-40763"/>
          <a:stretch/>
        </p:blipFill>
        <p:spPr>
          <a:xfrm>
            <a:off x="2319143" y="1474703"/>
            <a:ext cx="792000" cy="657956"/>
          </a:xfrm>
          <a:prstGeom prst="ellipse">
            <a:avLst/>
          </a:prstGeom>
          <a:solidFill>
            <a:srgbClr val="008A21"/>
          </a:solidFill>
          <a:ln w="31750">
            <a:solidFill>
              <a:schemeClr val="bg1"/>
            </a:solidFill>
          </a:ln>
        </p:spPr>
      </p:pic>
      <p:pic>
        <p:nvPicPr>
          <p:cNvPr id="24" name="Picture 23">
            <a:extLst>
              <a:ext uri="{FF2B5EF4-FFF2-40B4-BE49-F238E27FC236}">
                <a16:creationId xmlns:a16="http://schemas.microsoft.com/office/drawing/2014/main" id="{7D527164-EAD4-0790-4D92-58CF61A55D8C}"/>
              </a:ext>
            </a:extLst>
          </p:cNvPr>
          <p:cNvPicPr>
            <a:picLocks/>
          </p:cNvPicPr>
          <p:nvPr/>
        </p:nvPicPr>
        <p:blipFill rotWithShape="1">
          <a:blip r:embed="rId6" cstate="print">
            <a:extLst>
              <a:ext uri="{28A0092B-C50C-407E-A947-70E740481C1C}">
                <a14:useLocalDpi xmlns:a14="http://schemas.microsoft.com/office/drawing/2010/main" val="0"/>
              </a:ext>
            </a:extLst>
          </a:blip>
          <a:srcRect l="-56892" t="-32765" r="-56892" b="-32765"/>
          <a:stretch/>
        </p:blipFill>
        <p:spPr>
          <a:xfrm>
            <a:off x="5055447" y="1473859"/>
            <a:ext cx="792000" cy="658800"/>
          </a:xfrm>
          <a:prstGeom prst="ellipse">
            <a:avLst/>
          </a:prstGeom>
          <a:solidFill>
            <a:srgbClr val="008A21"/>
          </a:solidFill>
          <a:ln w="31750">
            <a:solidFill>
              <a:schemeClr val="bg1"/>
            </a:solidFill>
          </a:ln>
        </p:spPr>
      </p:pic>
      <p:pic>
        <p:nvPicPr>
          <p:cNvPr id="25" name="Picture 24">
            <a:extLst>
              <a:ext uri="{FF2B5EF4-FFF2-40B4-BE49-F238E27FC236}">
                <a16:creationId xmlns:a16="http://schemas.microsoft.com/office/drawing/2014/main" id="{EBBD70E5-A2B7-C497-B407-B79D8CFE2049}"/>
              </a:ext>
            </a:extLst>
          </p:cNvPr>
          <p:cNvPicPr>
            <a:picLocks/>
          </p:cNvPicPr>
          <p:nvPr/>
        </p:nvPicPr>
        <p:blipFill rotWithShape="1">
          <a:blip r:embed="rId7" cstate="print">
            <a:extLst>
              <a:ext uri="{28A0092B-C50C-407E-A947-70E740481C1C}">
                <a14:useLocalDpi xmlns:a14="http://schemas.microsoft.com/office/drawing/2010/main" val="0"/>
              </a:ext>
            </a:extLst>
          </a:blip>
          <a:srcRect l="-8812" t="-35807" r="-8812" b="-35807"/>
          <a:stretch/>
        </p:blipFill>
        <p:spPr>
          <a:xfrm>
            <a:off x="2318623" y="2526688"/>
            <a:ext cx="792000" cy="658800"/>
          </a:xfrm>
          <a:prstGeom prst="ellipse">
            <a:avLst/>
          </a:prstGeom>
          <a:solidFill>
            <a:srgbClr val="008A21"/>
          </a:solidFill>
          <a:ln w="31750">
            <a:solidFill>
              <a:schemeClr val="bg1"/>
            </a:solidFill>
          </a:ln>
        </p:spPr>
      </p:pic>
      <p:sp>
        <p:nvSpPr>
          <p:cNvPr id="26" name="Rounded Rectangle 12">
            <a:extLst>
              <a:ext uri="{FF2B5EF4-FFF2-40B4-BE49-F238E27FC236}">
                <a16:creationId xmlns:a16="http://schemas.microsoft.com/office/drawing/2014/main" id="{8270842B-BCBE-C641-5C79-6422859A9A4A}"/>
              </a:ext>
            </a:extLst>
          </p:cNvPr>
          <p:cNvSpPr>
            <a:spLocks noChangeArrowheads="1"/>
          </p:cNvSpPr>
          <p:nvPr/>
        </p:nvSpPr>
        <p:spPr bwMode="auto">
          <a:xfrm>
            <a:off x="7173473" y="1604651"/>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grpSp>
        <p:nvGrpSpPr>
          <p:cNvPr id="33" name="Group 63">
            <a:extLst>
              <a:ext uri="{FF2B5EF4-FFF2-40B4-BE49-F238E27FC236}">
                <a16:creationId xmlns:a16="http://schemas.microsoft.com/office/drawing/2014/main" id="{4F8AFE87-D2A1-27D0-F083-2C2DE2DFCA98}"/>
              </a:ext>
            </a:extLst>
          </p:cNvPr>
          <p:cNvGrpSpPr>
            <a:grpSpLocks/>
          </p:cNvGrpSpPr>
          <p:nvPr/>
        </p:nvGrpSpPr>
        <p:grpSpPr bwMode="auto">
          <a:xfrm>
            <a:off x="10499284" y="1452075"/>
            <a:ext cx="790575" cy="657225"/>
            <a:chOff x="2166297" y="4501361"/>
            <a:chExt cx="792000" cy="658801"/>
          </a:xfrm>
          <a:solidFill>
            <a:srgbClr val="008A21"/>
          </a:solidFill>
        </p:grpSpPr>
        <p:sp>
          <p:nvSpPr>
            <p:cNvPr id="34" name="Oval 33">
              <a:extLst>
                <a:ext uri="{FF2B5EF4-FFF2-40B4-BE49-F238E27FC236}">
                  <a16:creationId xmlns:a16="http://schemas.microsoft.com/office/drawing/2014/main" id="{03DE4023-724D-FAC3-4AAA-7E5B0B44D2B1}"/>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35" name="Picture 65" descr="A close up of a logo&#10;&#10;Description automatically generated">
              <a:extLst>
                <a:ext uri="{FF2B5EF4-FFF2-40B4-BE49-F238E27FC236}">
                  <a16:creationId xmlns:a16="http://schemas.microsoft.com/office/drawing/2014/main" id="{17DEA5B5-8612-7EDF-FAD5-D80292E4D0FD}"/>
                </a:ext>
              </a:extLst>
            </p:cNvPr>
            <p:cNvPicPr>
              <a:picLocks noChangeAspect="1" noChangeArrowheads="1"/>
            </p:cNvPicPr>
            <p:nvPr/>
          </p:nvPicPr>
          <p:blipFill>
            <a:blip r:embed="rId8"/>
            <a:srcRect/>
            <a:stretch>
              <a:fillRect/>
            </a:stretch>
          </p:blipFill>
          <p:spPr bwMode="auto">
            <a:xfrm>
              <a:off x="2300353" y="4638395"/>
              <a:ext cx="538192" cy="384731"/>
            </a:xfrm>
            <a:prstGeom prst="rect">
              <a:avLst/>
            </a:prstGeom>
            <a:grpFill/>
            <a:ln>
              <a:noFill/>
            </a:ln>
          </p:spPr>
        </p:pic>
      </p:grpSp>
      <p:grpSp>
        <p:nvGrpSpPr>
          <p:cNvPr id="39" name="Group 38">
            <a:extLst>
              <a:ext uri="{FF2B5EF4-FFF2-40B4-BE49-F238E27FC236}">
                <a16:creationId xmlns:a16="http://schemas.microsoft.com/office/drawing/2014/main" id="{2514296B-E710-9FD0-015A-D700FBE218CB}"/>
              </a:ext>
            </a:extLst>
          </p:cNvPr>
          <p:cNvGrpSpPr/>
          <p:nvPr/>
        </p:nvGrpSpPr>
        <p:grpSpPr>
          <a:xfrm>
            <a:off x="5048803" y="2526688"/>
            <a:ext cx="792000" cy="658800"/>
            <a:chOff x="7674811" y="3465319"/>
            <a:chExt cx="792000" cy="658800"/>
          </a:xfrm>
          <a:solidFill>
            <a:srgbClr val="008A21"/>
          </a:solidFill>
        </p:grpSpPr>
        <p:pic>
          <p:nvPicPr>
            <p:cNvPr id="40" name="Picture 39">
              <a:extLst>
                <a:ext uri="{FF2B5EF4-FFF2-40B4-BE49-F238E27FC236}">
                  <a16:creationId xmlns:a16="http://schemas.microsoft.com/office/drawing/2014/main" id="{C608AC6D-FF93-28FF-1DB9-1F321A02209C}"/>
                </a:ext>
              </a:extLst>
            </p:cNvPr>
            <p:cNvPicPr>
              <a:picLocks/>
            </p:cNvPicPr>
            <p:nvPr/>
          </p:nvPicPr>
          <p:blipFill rotWithShape="1">
            <a:blip r:embed="rId9" cstate="print"/>
            <a:srcRect l="-27624" t="-13361" r="-27624" b="-13361"/>
            <a:stretch/>
          </p:blipFill>
          <p:spPr>
            <a:xfrm>
              <a:off x="7674811" y="3465319"/>
              <a:ext cx="792000" cy="658800"/>
            </a:xfrm>
            <a:prstGeom prst="ellipse">
              <a:avLst/>
            </a:prstGeom>
            <a:grpFill/>
            <a:ln w="31750">
              <a:solidFill>
                <a:schemeClr val="bg1"/>
              </a:solidFill>
            </a:ln>
          </p:spPr>
        </p:pic>
        <p:sp>
          <p:nvSpPr>
            <p:cNvPr id="41" name="TextBox 40">
              <a:extLst>
                <a:ext uri="{FF2B5EF4-FFF2-40B4-BE49-F238E27FC236}">
                  <a16:creationId xmlns:a16="http://schemas.microsoft.com/office/drawing/2014/main" id="{779ED8D0-506C-9EAA-B15A-0E5AD45A12CE}"/>
                </a:ext>
              </a:extLst>
            </p:cNvPr>
            <p:cNvSpPr txBox="1"/>
            <p:nvPr/>
          </p:nvSpPr>
          <p:spPr>
            <a:xfrm>
              <a:off x="7994609" y="3533592"/>
              <a:ext cx="334351" cy="217861"/>
            </a:xfrm>
            <a:prstGeom prst="rect">
              <a:avLst/>
            </a:prstGeom>
            <a:grp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spTree>
    <p:extLst>
      <p:ext uri="{BB962C8B-B14F-4D97-AF65-F5344CB8AC3E}">
        <p14:creationId xmlns:p14="http://schemas.microsoft.com/office/powerpoint/2010/main" val="4102933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43051-DD8F-1FEA-ACAA-DD575612664F}"/>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4136998-C154-2B31-2DDF-1430F9C3C59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Content Placeholder 4">
            <a:extLst>
              <a:ext uri="{FF2B5EF4-FFF2-40B4-BE49-F238E27FC236}">
                <a16:creationId xmlns:a16="http://schemas.microsoft.com/office/drawing/2014/main" id="{46F24A4D-8B9F-1FEC-A29D-C68747C836CF}"/>
              </a:ext>
            </a:extLst>
          </p:cNvPr>
          <p:cNvSpPr>
            <a:spLocks noGrp="1" noChangeArrowheads="1"/>
          </p:cNvSpPr>
          <p:nvPr>
            <p:ph idx="1"/>
          </p:nvPr>
        </p:nvSpPr>
        <p:spPr>
          <a:xfrm>
            <a:off x="1376182" y="1363568"/>
            <a:ext cx="9296815" cy="4692458"/>
          </a:xfrm>
        </p:spPr>
        <p:txBody>
          <a:bodyPr>
            <a:noAutofit/>
          </a:bodyPr>
          <a:lstStyle/>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1: </a:t>
            </a:r>
            <a:r>
              <a:rPr lang="en-GB" altLang="en-US" sz="2000">
                <a:latin typeface="Arial" panose="020B0604020202020204" pitchFamily="34" charset="0"/>
                <a:cs typeface="Arial" panose="020B0604020202020204" pitchFamily="34" charset="0"/>
              </a:rPr>
              <a:t>Be able to apply incident management and casualty assessment </a:t>
            </a:r>
          </a:p>
          <a:p>
            <a:pPr marL="0" indent="0">
              <a:lnSpc>
                <a:spcPct val="100000"/>
              </a:lnSpc>
              <a:spcBef>
                <a:spcPts val="0"/>
              </a:spcBef>
              <a:buNone/>
            </a:pPr>
            <a:r>
              <a:rPr lang="en-GB" altLang="en-US" sz="2000">
                <a:latin typeface="Arial" panose="020B0604020202020204" pitchFamily="34" charset="0"/>
                <a:cs typeface="Arial" panose="020B0604020202020204" pitchFamily="34" charset="0"/>
              </a:rPr>
              <a:t>                  principles in the outdoors </a:t>
            </a:r>
            <a:br>
              <a:rPr lang="en-GB" altLang="en-US" sz="2000" b="1">
                <a:latin typeface="Arial" panose="020B0604020202020204" pitchFamily="34" charset="0"/>
                <a:cs typeface="Arial" panose="020B0604020202020204" pitchFamily="34" charset="0"/>
              </a:rPr>
            </a:br>
            <a:endParaRPr lang="en-GB" altLang="en-US" sz="2000" b="1">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2: </a:t>
            </a:r>
            <a:r>
              <a:rPr lang="en-GB" altLang="en-US" sz="2000">
                <a:latin typeface="Arial" panose="020B0604020202020204" pitchFamily="34" charset="0"/>
                <a:cs typeface="Arial" panose="020B0604020202020204" pitchFamily="34" charset="0"/>
              </a:rPr>
              <a:t>Be able to respond to an incident involving limb injury in the outdoors</a:t>
            </a:r>
            <a:br>
              <a:rPr lang="en-GB" altLang="en-US" sz="2000" b="1">
                <a:latin typeface="Arial" panose="020B0604020202020204" pitchFamily="34" charset="0"/>
                <a:cs typeface="Arial" panose="020B0604020202020204" pitchFamily="34" charset="0"/>
              </a:rPr>
            </a:br>
            <a:endParaRPr lang="en-GB" altLang="en-US" sz="2000" b="1">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3: </a:t>
            </a:r>
            <a:r>
              <a:rPr lang="en-GB" altLang="en-US" sz="2000">
                <a:latin typeface="Arial" panose="020B0604020202020204" pitchFamily="34" charset="0"/>
                <a:cs typeface="Arial" panose="020B0604020202020204" pitchFamily="34" charset="0"/>
              </a:rPr>
              <a:t>Be able to respond to an incident involving a casualty with a head, </a:t>
            </a:r>
          </a:p>
          <a:p>
            <a:pPr marL="0" indent="0">
              <a:lnSpc>
                <a:spcPct val="100000"/>
              </a:lnSpc>
              <a:spcBef>
                <a:spcPts val="0"/>
              </a:spcBef>
              <a:buNone/>
            </a:pPr>
            <a:r>
              <a:rPr lang="en-GB" altLang="en-US" sz="2000">
                <a:latin typeface="Arial" panose="020B0604020202020204" pitchFamily="34" charset="0"/>
                <a:cs typeface="Arial" panose="020B0604020202020204" pitchFamily="34" charset="0"/>
              </a:rPr>
              <a:t>                  neck or torso injury in the outdoors</a:t>
            </a:r>
          </a:p>
          <a:p>
            <a:pPr marL="0" indent="0">
              <a:lnSpc>
                <a:spcPct val="100000"/>
              </a:lnSpc>
              <a:spcBef>
                <a:spcPts val="0"/>
              </a:spcBef>
              <a:buNone/>
            </a:pPr>
            <a:endParaRPr lang="en-GB" altLang="en-US" sz="2000">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4: </a:t>
            </a:r>
            <a:r>
              <a:rPr lang="en-GB" altLang="en-US" sz="2000">
                <a:latin typeface="Arial" panose="020B0604020202020204" pitchFamily="34" charset="0"/>
                <a:cs typeface="Arial" panose="020B0604020202020204" pitchFamily="34" charset="0"/>
              </a:rPr>
              <a:t>Know how to provide first aid to a casualty with suspected major </a:t>
            </a:r>
          </a:p>
          <a:p>
            <a:pPr marL="0" indent="0">
              <a:lnSpc>
                <a:spcPct val="100000"/>
              </a:lnSpc>
              <a:spcBef>
                <a:spcPts val="0"/>
              </a:spcBef>
              <a:buNone/>
            </a:pPr>
            <a:r>
              <a:rPr lang="en-GB" altLang="en-US" sz="2000">
                <a:latin typeface="Arial" panose="020B0604020202020204" pitchFamily="34" charset="0"/>
                <a:cs typeface="Arial" panose="020B0604020202020204" pitchFamily="34" charset="0"/>
              </a:rPr>
              <a:t>                  illness </a:t>
            </a:r>
          </a:p>
          <a:p>
            <a:pPr marL="0" indent="0">
              <a:lnSpc>
                <a:spcPct val="100000"/>
              </a:lnSpc>
              <a:spcBef>
                <a:spcPts val="0"/>
              </a:spcBef>
              <a:buNone/>
            </a:pPr>
            <a:endParaRPr lang="en-GB" altLang="en-US" sz="2000">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5: </a:t>
            </a:r>
            <a:r>
              <a:rPr lang="en-GB" altLang="en-US" sz="2000">
                <a:latin typeface="Arial" panose="020B0604020202020204" pitchFamily="34" charset="0"/>
                <a:cs typeface="Arial" panose="020B0604020202020204" pitchFamily="34" charset="0"/>
              </a:rPr>
              <a:t>Be able to respond to an incident involving the effects of cold and </a:t>
            </a:r>
          </a:p>
          <a:p>
            <a:pPr marL="0" indent="0">
              <a:lnSpc>
                <a:spcPct val="100000"/>
              </a:lnSpc>
              <a:spcBef>
                <a:spcPts val="0"/>
              </a:spcBef>
              <a:buNone/>
            </a:pPr>
            <a:r>
              <a:rPr lang="en-GB" altLang="en-US" sz="2000">
                <a:latin typeface="Arial" panose="020B0604020202020204" pitchFamily="34" charset="0"/>
                <a:cs typeface="Arial" panose="020B0604020202020204" pitchFamily="34" charset="0"/>
              </a:rPr>
              <a:t>                  heat outdoors</a:t>
            </a:r>
          </a:p>
          <a:p>
            <a:pPr marL="0" indent="0">
              <a:lnSpc>
                <a:spcPct val="100000"/>
              </a:lnSpc>
              <a:spcBef>
                <a:spcPts val="0"/>
              </a:spcBef>
              <a:buNone/>
            </a:pPr>
            <a:endParaRPr lang="en-GB" altLang="en-US" sz="2000">
              <a:latin typeface="Arial" panose="020B0604020202020204" pitchFamily="34" charset="0"/>
              <a:cs typeface="Arial" panose="020B0604020202020204" pitchFamily="34" charset="0"/>
            </a:endParaRPr>
          </a:p>
          <a:p>
            <a:pPr marL="0" indent="0">
              <a:lnSpc>
                <a:spcPct val="100000"/>
              </a:lnSpc>
              <a:spcBef>
                <a:spcPts val="0"/>
              </a:spcBef>
              <a:buNone/>
            </a:pPr>
            <a:r>
              <a:rPr lang="en-GB" altLang="en-US" sz="2000" b="1">
                <a:solidFill>
                  <a:srgbClr val="008A21"/>
                </a:solidFill>
                <a:latin typeface="Arial" panose="020B0604020202020204" pitchFamily="34" charset="0"/>
                <a:cs typeface="Arial" panose="020B0604020202020204" pitchFamily="34" charset="0"/>
              </a:rPr>
              <a:t>Module 6: </a:t>
            </a:r>
            <a:r>
              <a:rPr lang="en-GB" altLang="en-US" sz="2000">
                <a:latin typeface="Arial" panose="020B0604020202020204" pitchFamily="34" charset="0"/>
                <a:cs typeface="Arial" panose="020B0604020202020204" pitchFamily="34" charset="0"/>
              </a:rPr>
              <a:t>Know how to provide first aid to a casualty with minor injuries. </a:t>
            </a:r>
          </a:p>
          <a:p>
            <a:pPr marL="0" indent="0">
              <a:lnSpc>
                <a:spcPct val="100000"/>
              </a:lnSpc>
              <a:spcBef>
                <a:spcPts val="0"/>
              </a:spcBef>
              <a:buNone/>
            </a:pPr>
            <a:endParaRPr lang="en-GB" altLang="en-US" sz="200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05338ACA-B61F-2851-5085-6BD3BCDA20E5}"/>
              </a:ext>
            </a:extLst>
          </p:cNvPr>
          <p:cNvSpPr txBox="1"/>
          <p:nvPr/>
        </p:nvSpPr>
        <p:spPr>
          <a:xfrm>
            <a:off x="766762" y="363838"/>
            <a:ext cx="1101769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Learning outcomes</a:t>
            </a:r>
          </a:p>
        </p:txBody>
      </p:sp>
      <p:grpSp>
        <p:nvGrpSpPr>
          <p:cNvPr id="7" name="Group 6">
            <a:extLst>
              <a:ext uri="{FF2B5EF4-FFF2-40B4-BE49-F238E27FC236}">
                <a16:creationId xmlns:a16="http://schemas.microsoft.com/office/drawing/2014/main" id="{2C1C155C-C67A-F3C2-07BE-4EA4A2EE7D0F}"/>
              </a:ext>
            </a:extLst>
          </p:cNvPr>
          <p:cNvGrpSpPr/>
          <p:nvPr/>
        </p:nvGrpSpPr>
        <p:grpSpPr>
          <a:xfrm>
            <a:off x="766762" y="1394610"/>
            <a:ext cx="552829" cy="552829"/>
            <a:chOff x="863367" y="2183253"/>
            <a:chExt cx="838899" cy="838899"/>
          </a:xfrm>
        </p:grpSpPr>
        <p:sp>
          <p:nvSpPr>
            <p:cNvPr id="8" name="Oval 7">
              <a:hlinkClick r:id="rId4" action="ppaction://hlinksldjump"/>
              <a:extLst>
                <a:ext uri="{FF2B5EF4-FFF2-40B4-BE49-F238E27FC236}">
                  <a16:creationId xmlns:a16="http://schemas.microsoft.com/office/drawing/2014/main" id="{3401326F-1544-706E-3F68-379BFC1484A9}"/>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Bullseye with solid fill">
              <a:extLst>
                <a:ext uri="{FF2B5EF4-FFF2-40B4-BE49-F238E27FC236}">
                  <a16:creationId xmlns:a16="http://schemas.microsoft.com/office/drawing/2014/main" id="{95D51288-2035-6E72-EE19-CAA87AB05A25}"/>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29" name="Group 28">
            <a:extLst>
              <a:ext uri="{FF2B5EF4-FFF2-40B4-BE49-F238E27FC236}">
                <a16:creationId xmlns:a16="http://schemas.microsoft.com/office/drawing/2014/main" id="{CA404106-C3CF-1AD9-A505-D1ACFF972468}"/>
              </a:ext>
            </a:extLst>
          </p:cNvPr>
          <p:cNvGrpSpPr/>
          <p:nvPr/>
        </p:nvGrpSpPr>
        <p:grpSpPr>
          <a:xfrm>
            <a:off x="766762" y="2187254"/>
            <a:ext cx="552829" cy="552829"/>
            <a:chOff x="863367" y="2183253"/>
            <a:chExt cx="838899" cy="838899"/>
          </a:xfrm>
        </p:grpSpPr>
        <p:sp>
          <p:nvSpPr>
            <p:cNvPr id="30" name="Oval 29">
              <a:hlinkClick r:id="rId7" action="ppaction://hlinksldjump"/>
              <a:extLst>
                <a:ext uri="{FF2B5EF4-FFF2-40B4-BE49-F238E27FC236}">
                  <a16:creationId xmlns:a16="http://schemas.microsoft.com/office/drawing/2014/main" id="{86A160A0-3A9D-19EB-E2A5-09556D8D1EE4}"/>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Bullseye with solid fill">
              <a:extLst>
                <a:ext uri="{FF2B5EF4-FFF2-40B4-BE49-F238E27FC236}">
                  <a16:creationId xmlns:a16="http://schemas.microsoft.com/office/drawing/2014/main" id="{DBB65F86-764B-60A6-CE39-4DCA4FC19539}"/>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32" name="Group 31">
            <a:extLst>
              <a:ext uri="{FF2B5EF4-FFF2-40B4-BE49-F238E27FC236}">
                <a16:creationId xmlns:a16="http://schemas.microsoft.com/office/drawing/2014/main" id="{F4995CCC-FC48-11AB-A600-09618B96C9F6}"/>
              </a:ext>
            </a:extLst>
          </p:cNvPr>
          <p:cNvGrpSpPr/>
          <p:nvPr/>
        </p:nvGrpSpPr>
        <p:grpSpPr>
          <a:xfrm>
            <a:off x="766762" y="2837300"/>
            <a:ext cx="552829" cy="552829"/>
            <a:chOff x="863367" y="2183253"/>
            <a:chExt cx="838899" cy="838899"/>
          </a:xfrm>
        </p:grpSpPr>
        <p:sp>
          <p:nvSpPr>
            <p:cNvPr id="33" name="Oval 32">
              <a:hlinkClick r:id="rId8" action="ppaction://hlinksldjump"/>
              <a:extLst>
                <a:ext uri="{FF2B5EF4-FFF2-40B4-BE49-F238E27FC236}">
                  <a16:creationId xmlns:a16="http://schemas.microsoft.com/office/drawing/2014/main" id="{4AE21D90-D0DC-834A-F4D5-82ECAC777419}"/>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descr="Bullseye with solid fill">
              <a:extLst>
                <a:ext uri="{FF2B5EF4-FFF2-40B4-BE49-F238E27FC236}">
                  <a16:creationId xmlns:a16="http://schemas.microsoft.com/office/drawing/2014/main" id="{A3218AC5-14FB-3D17-ABDF-14CEDC39C14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35" name="Group 34">
            <a:extLst>
              <a:ext uri="{FF2B5EF4-FFF2-40B4-BE49-F238E27FC236}">
                <a16:creationId xmlns:a16="http://schemas.microsoft.com/office/drawing/2014/main" id="{E2427213-8EAA-657E-3EDC-6EC503598C2D}"/>
              </a:ext>
            </a:extLst>
          </p:cNvPr>
          <p:cNvGrpSpPr/>
          <p:nvPr/>
        </p:nvGrpSpPr>
        <p:grpSpPr>
          <a:xfrm>
            <a:off x="766762" y="3721009"/>
            <a:ext cx="552829" cy="552829"/>
            <a:chOff x="863367" y="2183253"/>
            <a:chExt cx="838899" cy="838899"/>
          </a:xfrm>
        </p:grpSpPr>
        <p:sp>
          <p:nvSpPr>
            <p:cNvPr id="36" name="Oval 35">
              <a:hlinkClick r:id="rId9" action="ppaction://hlinksldjump"/>
              <a:extLst>
                <a:ext uri="{FF2B5EF4-FFF2-40B4-BE49-F238E27FC236}">
                  <a16:creationId xmlns:a16="http://schemas.microsoft.com/office/drawing/2014/main" id="{899115F8-1F7F-9CF7-532E-C7E0725B5744}"/>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7" name="Graphic 36" descr="Bullseye with solid fill">
              <a:extLst>
                <a:ext uri="{FF2B5EF4-FFF2-40B4-BE49-F238E27FC236}">
                  <a16:creationId xmlns:a16="http://schemas.microsoft.com/office/drawing/2014/main" id="{AB58C823-759B-1D04-1BF2-D09E9899004F}"/>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38" name="Group 37">
            <a:extLst>
              <a:ext uri="{FF2B5EF4-FFF2-40B4-BE49-F238E27FC236}">
                <a16:creationId xmlns:a16="http://schemas.microsoft.com/office/drawing/2014/main" id="{81803149-E313-6367-B04E-D7D94BD82A72}"/>
              </a:ext>
            </a:extLst>
          </p:cNvPr>
          <p:cNvGrpSpPr/>
          <p:nvPr/>
        </p:nvGrpSpPr>
        <p:grpSpPr>
          <a:xfrm>
            <a:off x="804150" y="4604718"/>
            <a:ext cx="552829" cy="552829"/>
            <a:chOff x="863367" y="2183253"/>
            <a:chExt cx="838899" cy="838899"/>
          </a:xfrm>
        </p:grpSpPr>
        <p:sp>
          <p:nvSpPr>
            <p:cNvPr id="39" name="Oval 38">
              <a:hlinkClick r:id="rId10" action="ppaction://hlinksldjump"/>
              <a:extLst>
                <a:ext uri="{FF2B5EF4-FFF2-40B4-BE49-F238E27FC236}">
                  <a16:creationId xmlns:a16="http://schemas.microsoft.com/office/drawing/2014/main" id="{BA731A0B-CB26-4266-DBA9-8E08EC241583}"/>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 name="Graphic 39" descr="Bullseye with solid fill">
              <a:extLst>
                <a:ext uri="{FF2B5EF4-FFF2-40B4-BE49-F238E27FC236}">
                  <a16:creationId xmlns:a16="http://schemas.microsoft.com/office/drawing/2014/main" id="{3F55C73C-2BD5-437B-9F85-AF4C14A941A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grpSp>
        <p:nvGrpSpPr>
          <p:cNvPr id="3" name="Group 2">
            <a:extLst>
              <a:ext uri="{FF2B5EF4-FFF2-40B4-BE49-F238E27FC236}">
                <a16:creationId xmlns:a16="http://schemas.microsoft.com/office/drawing/2014/main" id="{E47738D5-4168-A98C-1B3E-4A6082BD1F10}"/>
              </a:ext>
            </a:extLst>
          </p:cNvPr>
          <p:cNvGrpSpPr/>
          <p:nvPr/>
        </p:nvGrpSpPr>
        <p:grpSpPr>
          <a:xfrm>
            <a:off x="795057" y="5488427"/>
            <a:ext cx="552829" cy="552829"/>
            <a:chOff x="863367" y="2183253"/>
            <a:chExt cx="838899" cy="838899"/>
          </a:xfrm>
        </p:grpSpPr>
        <p:sp>
          <p:nvSpPr>
            <p:cNvPr id="5" name="Oval 4">
              <a:hlinkClick r:id="rId11" action="ppaction://hlinksldjump"/>
              <a:extLst>
                <a:ext uri="{FF2B5EF4-FFF2-40B4-BE49-F238E27FC236}">
                  <a16:creationId xmlns:a16="http://schemas.microsoft.com/office/drawing/2014/main" id="{DBAD6787-4CAB-4A89-F3BD-94DFBA653B9A}"/>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Graphic 5" descr="Bullseye with solid fill">
              <a:extLst>
                <a:ext uri="{FF2B5EF4-FFF2-40B4-BE49-F238E27FC236}">
                  <a16:creationId xmlns:a16="http://schemas.microsoft.com/office/drawing/2014/main" id="{D5F8B87A-C138-DAC8-1EA1-5603B978116D}"/>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0102" y="2239988"/>
              <a:ext cx="725428" cy="725428"/>
            </a:xfrm>
            <a:prstGeom prst="rect">
              <a:avLst/>
            </a:prstGeom>
          </p:spPr>
        </p:pic>
      </p:grpSp>
    </p:spTree>
    <p:extLst>
      <p:ext uri="{BB962C8B-B14F-4D97-AF65-F5344CB8AC3E}">
        <p14:creationId xmlns:p14="http://schemas.microsoft.com/office/powerpoint/2010/main" val="550614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33507"/>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693326" y="1147805"/>
            <a:ext cx="7111227"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apply incident management and casualty assessment principles in the outdoors </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157</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19824" y="269833"/>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1</a:t>
            </a:r>
          </a:p>
        </p:txBody>
      </p:sp>
      <p:grpSp>
        <p:nvGrpSpPr>
          <p:cNvPr id="34" name="Group 33">
            <a:extLst>
              <a:ext uri="{FF2B5EF4-FFF2-40B4-BE49-F238E27FC236}">
                <a16:creationId xmlns:a16="http://schemas.microsoft.com/office/drawing/2014/main" id="{33934B59-8147-CEC5-FCEA-723FD8D68F44}"/>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EA9C6D81-B6D0-299A-7E8D-40B7FFF6539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6" name="Graphic 18" descr="End with solid fill">
              <a:hlinkClick r:id="" action="ppaction://hlinkshowjump?jump=previousslide"/>
              <a:extLst>
                <a:ext uri="{FF2B5EF4-FFF2-40B4-BE49-F238E27FC236}">
                  <a16:creationId xmlns:a16="http://schemas.microsoft.com/office/drawing/2014/main" id="{EB9095CF-C931-3E47-1B37-19509DB55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37" name="Rounded Rectangle 40">
            <a:extLst>
              <a:ext uri="{FF2B5EF4-FFF2-40B4-BE49-F238E27FC236}">
                <a16:creationId xmlns:a16="http://schemas.microsoft.com/office/drawing/2014/main" id="{9EA62485-B091-625A-1C08-FBD58CA45A0E}"/>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8" name="Group 37">
            <a:extLst>
              <a:ext uri="{FF2B5EF4-FFF2-40B4-BE49-F238E27FC236}">
                <a16:creationId xmlns:a16="http://schemas.microsoft.com/office/drawing/2014/main" id="{D6C8AE54-E1D6-C5F9-8065-4F391DA512AD}"/>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1E27618A-0B5A-4C12-3F46-5F1E325EE433}"/>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0" name="Graphic 18" descr="End with solid fill">
              <a:hlinkClick r:id="" action="ppaction://hlinkshowjump?jump=nextslide"/>
              <a:extLst>
                <a:ext uri="{FF2B5EF4-FFF2-40B4-BE49-F238E27FC236}">
                  <a16:creationId xmlns:a16="http://schemas.microsoft.com/office/drawing/2014/main" id="{A8FBB89B-3774-F07A-8086-75CE0F56A0FE}"/>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41" name="Graphic 40" descr="Home with solid fill">
            <a:hlinkClick r:id="rId6" action="ppaction://hlinksldjump"/>
            <a:extLst>
              <a:ext uri="{FF2B5EF4-FFF2-40B4-BE49-F238E27FC236}">
                <a16:creationId xmlns:a16="http://schemas.microsoft.com/office/drawing/2014/main" id="{57F3EED2-FE3F-B3A6-0624-887A71C56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398156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C0A21-8EBC-2ACC-9C5F-DB8913FE4EDD}"/>
              </a:ext>
            </a:extLst>
          </p:cNvPr>
          <p:cNvSpPr>
            <a:spLocks noGrp="1"/>
          </p:cNvSpPr>
          <p:nvPr>
            <p:ph type="title"/>
          </p:nvPr>
        </p:nvSpPr>
        <p:spPr>
          <a:xfrm>
            <a:off x="1642392" y="449139"/>
            <a:ext cx="9723600" cy="1325563"/>
          </a:xfrm>
        </p:spPr>
        <p:txBody>
          <a:bodyPr>
            <a:normAutofit/>
          </a:bodyPr>
          <a:lstStyle/>
          <a:p>
            <a:r>
              <a:rPr lang="en-GB" sz="4000" b="1">
                <a:latin typeface="Arial"/>
                <a:cs typeface="Arial"/>
              </a:rPr>
              <a:t>What information do you need to collect when assessing a casualty?</a:t>
            </a:r>
            <a:endParaRPr lang="en-US" sz="4000"/>
          </a:p>
        </p:txBody>
      </p:sp>
      <p:sp>
        <p:nvSpPr>
          <p:cNvPr id="3" name="Content Placeholder 2">
            <a:extLst>
              <a:ext uri="{FF2B5EF4-FFF2-40B4-BE49-F238E27FC236}">
                <a16:creationId xmlns:a16="http://schemas.microsoft.com/office/drawing/2014/main" id="{9F01E10D-0B12-CCC1-AE46-FFD0A9A1323C}"/>
              </a:ext>
            </a:extLst>
          </p:cNvPr>
          <p:cNvSpPr>
            <a:spLocks noGrp="1"/>
          </p:cNvSpPr>
          <p:nvPr>
            <p:ph idx="1"/>
          </p:nvPr>
        </p:nvSpPr>
        <p:spPr>
          <a:xfrm>
            <a:off x="838200" y="1837817"/>
            <a:ext cx="11195304" cy="4351338"/>
          </a:xfrm>
        </p:spPr>
        <p:txBody>
          <a:bodyPr vert="horz" lIns="91440" tIns="45720" rIns="91440" bIns="45720" rtlCol="0" anchor="t">
            <a:noAutofit/>
          </a:bodyPr>
          <a:lstStyle/>
          <a:p>
            <a:pPr>
              <a:buNone/>
            </a:pPr>
            <a:r>
              <a:rPr lang="en-GB" sz="2100">
                <a:latin typeface="Arial"/>
                <a:cs typeface="Arial"/>
              </a:rPr>
              <a:t>When gathering a casualty history, use the </a:t>
            </a:r>
            <a:r>
              <a:rPr lang="en-GB" sz="2100" b="1">
                <a:latin typeface="Arial"/>
                <a:cs typeface="Arial"/>
              </a:rPr>
              <a:t>SAMPLE </a:t>
            </a:r>
            <a:r>
              <a:rPr lang="en-GB" sz="2100">
                <a:latin typeface="Arial"/>
                <a:cs typeface="Arial"/>
              </a:rPr>
              <a:t>framework:</a:t>
            </a:r>
            <a:endParaRPr lang="en-US" sz="2100"/>
          </a:p>
        </p:txBody>
      </p:sp>
      <p:pic>
        <p:nvPicPr>
          <p:cNvPr id="4" name="Picture 3">
            <a:extLst>
              <a:ext uri="{FF2B5EF4-FFF2-40B4-BE49-F238E27FC236}">
                <a16:creationId xmlns:a16="http://schemas.microsoft.com/office/drawing/2014/main" id="{3AE064BD-2EA7-1AAA-4378-0BFB802E6B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681037"/>
            <a:ext cx="792000" cy="657956"/>
          </a:xfrm>
          <a:prstGeom prst="ellipse">
            <a:avLst/>
          </a:prstGeom>
          <a:solidFill>
            <a:srgbClr val="008A21"/>
          </a:solidFill>
          <a:ln w="31750">
            <a:solidFill>
              <a:schemeClr val="bg1"/>
            </a:solidFill>
          </a:ln>
        </p:spPr>
      </p:pic>
      <p:sp>
        <p:nvSpPr>
          <p:cNvPr id="5" name="Rounded Rectangle 65">
            <a:extLst>
              <a:ext uri="{FF2B5EF4-FFF2-40B4-BE49-F238E27FC236}">
                <a16:creationId xmlns:a16="http://schemas.microsoft.com/office/drawing/2014/main" id="{DCD0F267-AF39-475C-7440-BF6D635DEF61}"/>
              </a:ext>
            </a:extLst>
          </p:cNvPr>
          <p:cNvSpPr>
            <a:spLocks noChangeArrowheads="1"/>
          </p:cNvSpPr>
          <p:nvPr/>
        </p:nvSpPr>
        <p:spPr bwMode="auto">
          <a:xfrm>
            <a:off x="818662" y="4995326"/>
            <a:ext cx="10535138" cy="942178"/>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6F97FC9C-9E17-174C-690B-7053FB59C2B8}"/>
              </a:ext>
            </a:extLst>
          </p:cNvPr>
          <p:cNvSpPr>
            <a:spLocks noChangeArrowheads="1"/>
          </p:cNvSpPr>
          <p:nvPr/>
        </p:nvSpPr>
        <p:spPr bwMode="auto">
          <a:xfrm>
            <a:off x="1026843" y="4824009"/>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14E7B19F-8F08-C8F8-1B51-D31251D2452E}"/>
              </a:ext>
            </a:extLst>
          </p:cNvPr>
          <p:cNvSpPr txBox="1">
            <a:spLocks/>
          </p:cNvSpPr>
          <p:nvPr/>
        </p:nvSpPr>
        <p:spPr>
          <a:xfrm>
            <a:off x="1081454" y="5211926"/>
            <a:ext cx="10009554"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a:ln>
                  <a:noFill/>
                </a:ln>
                <a:solidFill>
                  <a:prstClr val="black"/>
                </a:solidFill>
                <a:effectLst/>
                <a:uLnTx/>
                <a:uFillTx/>
                <a:latin typeface="Arial"/>
                <a:ea typeface="+mn-ea"/>
                <a:cs typeface="Arial"/>
              </a:rPr>
              <a:t>A structured history helps identify risks, guide treatment and support handover to emergency services.</a:t>
            </a:r>
          </a:p>
        </p:txBody>
      </p:sp>
      <p:graphicFrame>
        <p:nvGraphicFramePr>
          <p:cNvPr id="9" name="Table 8">
            <a:extLst>
              <a:ext uri="{FF2B5EF4-FFF2-40B4-BE49-F238E27FC236}">
                <a16:creationId xmlns:a16="http://schemas.microsoft.com/office/drawing/2014/main" id="{535E41FC-07D6-50EF-AA75-84F01BA79058}"/>
              </a:ext>
            </a:extLst>
          </p:cNvPr>
          <p:cNvGraphicFramePr>
            <a:graphicFrameLocks noGrp="1"/>
          </p:cNvGraphicFramePr>
          <p:nvPr/>
        </p:nvGraphicFramePr>
        <p:xfrm>
          <a:off x="947764" y="2312678"/>
          <a:ext cx="10418228" cy="2232644"/>
        </p:xfrm>
        <a:graphic>
          <a:graphicData uri="http://schemas.openxmlformats.org/drawingml/2006/table">
            <a:tbl>
              <a:tblPr firstRow="1" bandRow="1">
                <a:tableStyleId>{68D230F3-CF80-4859-8CE7-A43EE81993B5}</a:tableStyleId>
              </a:tblPr>
              <a:tblGrid>
                <a:gridCol w="892382">
                  <a:extLst>
                    <a:ext uri="{9D8B030D-6E8A-4147-A177-3AD203B41FA5}">
                      <a16:colId xmlns:a16="http://schemas.microsoft.com/office/drawing/2014/main" val="3268203911"/>
                    </a:ext>
                  </a:extLst>
                </a:gridCol>
                <a:gridCol w="9525846">
                  <a:extLst>
                    <a:ext uri="{9D8B030D-6E8A-4147-A177-3AD203B41FA5}">
                      <a16:colId xmlns:a16="http://schemas.microsoft.com/office/drawing/2014/main" val="3621703880"/>
                    </a:ext>
                  </a:extLst>
                </a:gridCol>
              </a:tblGrid>
              <a:tr h="370840">
                <a:tc>
                  <a:txBody>
                    <a:bodyPr/>
                    <a:lstStyle/>
                    <a:p>
                      <a:r>
                        <a:rPr lang="en-GB" b="1">
                          <a:latin typeface="Arial" panose="020B0604020202020204" pitchFamily="34" charset="0"/>
                        </a:rPr>
                        <a:t>S</a:t>
                      </a:r>
                    </a:p>
                  </a:txBody>
                  <a:tcPr/>
                </a:tc>
                <a:tc>
                  <a:txBody>
                    <a:bodyPr/>
                    <a:lstStyle/>
                    <a:p>
                      <a:r>
                        <a:rPr lang="en-GB" sz="1800" b="1">
                          <a:latin typeface="Arial"/>
                          <a:cs typeface="Arial"/>
                        </a:rPr>
                        <a:t>signs and symptoms </a:t>
                      </a:r>
                      <a:r>
                        <a:rPr lang="en-GB" sz="1800">
                          <a:latin typeface="Arial"/>
                          <a:cs typeface="Arial"/>
                        </a:rPr>
                        <a:t>–</a:t>
                      </a:r>
                      <a:r>
                        <a:rPr lang="en-GB" sz="1800" b="1">
                          <a:latin typeface="Arial"/>
                          <a:cs typeface="Arial"/>
                        </a:rPr>
                        <a:t> </a:t>
                      </a:r>
                      <a:r>
                        <a:rPr lang="en-GB" sz="1800">
                          <a:latin typeface="Arial"/>
                          <a:cs typeface="Arial"/>
                        </a:rPr>
                        <a:t>what you see and what they feel</a:t>
                      </a:r>
                      <a:endParaRPr lang="en-GB">
                        <a:latin typeface="Arial" panose="020B0604020202020204" pitchFamily="34" charset="0"/>
                      </a:endParaRPr>
                    </a:p>
                  </a:txBody>
                  <a:tcPr/>
                </a:tc>
                <a:extLst>
                  <a:ext uri="{0D108BD9-81ED-4DB2-BD59-A6C34878D82A}">
                    <a16:rowId xmlns:a16="http://schemas.microsoft.com/office/drawing/2014/main" val="787630347"/>
                  </a:ext>
                </a:extLst>
              </a:tr>
              <a:tr h="370840">
                <a:tc>
                  <a:txBody>
                    <a:bodyPr/>
                    <a:lstStyle/>
                    <a:p>
                      <a:r>
                        <a:rPr lang="en-GB" sz="1800" b="1">
                          <a:latin typeface="Arial" panose="020B0604020202020204" pitchFamily="34" charset="0"/>
                        </a:rPr>
                        <a:t>A</a:t>
                      </a:r>
                      <a:endParaRPr lang="en-GB" b="1"/>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Arial"/>
                          <a:cs typeface="Arial"/>
                        </a:rPr>
                        <a:t>allergies – medication, food, stings, environment</a:t>
                      </a:r>
                      <a:endParaRPr lang="en-GB" sz="1800" b="1">
                        <a:latin typeface="Arial" panose="020B0604020202020204" pitchFamily="34" charset="0"/>
                      </a:endParaRPr>
                    </a:p>
                  </a:txBody>
                  <a:tcPr/>
                </a:tc>
                <a:extLst>
                  <a:ext uri="{0D108BD9-81ED-4DB2-BD59-A6C34878D82A}">
                    <a16:rowId xmlns:a16="http://schemas.microsoft.com/office/drawing/2014/main" val="645916870"/>
                  </a:ext>
                </a:extLst>
              </a:tr>
              <a:tr h="378444">
                <a:tc>
                  <a:txBody>
                    <a:bodyPr/>
                    <a:lstStyle/>
                    <a:p>
                      <a:r>
                        <a:rPr lang="en-GB" b="1">
                          <a:latin typeface="Arial" panose="020B0604020202020204" pitchFamily="34" charset="0"/>
                        </a:rPr>
                        <a:t>M</a:t>
                      </a:r>
                    </a:p>
                  </a:txBody>
                  <a:tcPr/>
                </a:tc>
                <a:tc>
                  <a:txBody>
                    <a:bodyPr/>
                    <a:lstStyle/>
                    <a:p>
                      <a:r>
                        <a:rPr lang="en-GB" sz="1800" b="1">
                          <a:latin typeface="Arial"/>
                          <a:cs typeface="Arial"/>
                        </a:rPr>
                        <a:t>medications – prescribed, over-the-counter, herbal, last dose</a:t>
                      </a:r>
                      <a:endParaRPr lang="en-GB" b="1">
                        <a:latin typeface="Arial" panose="020B0604020202020204" pitchFamily="34" charset="0"/>
                      </a:endParaRPr>
                    </a:p>
                  </a:txBody>
                  <a:tcPr/>
                </a:tc>
                <a:extLst>
                  <a:ext uri="{0D108BD9-81ED-4DB2-BD59-A6C34878D82A}">
                    <a16:rowId xmlns:a16="http://schemas.microsoft.com/office/drawing/2014/main" val="3309258165"/>
                  </a:ext>
                </a:extLst>
              </a:tr>
              <a:tr h="370840">
                <a:tc>
                  <a:txBody>
                    <a:bodyPr/>
                    <a:lstStyle/>
                    <a:p>
                      <a:r>
                        <a:rPr lang="en-GB" b="1">
                          <a:latin typeface="Arial" panose="020B0604020202020204" pitchFamily="34" charset="0"/>
                        </a:rPr>
                        <a:t>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Arial"/>
                          <a:cs typeface="Arial"/>
                        </a:rPr>
                        <a:t>past medical history – conditions, illnesses, surgery</a:t>
                      </a:r>
                      <a:endParaRPr lang="en-GB" sz="1800" b="1">
                        <a:latin typeface="Arial" panose="020B0604020202020204" pitchFamily="34" charset="0"/>
                      </a:endParaRPr>
                    </a:p>
                  </a:txBody>
                  <a:tcPr/>
                </a:tc>
                <a:extLst>
                  <a:ext uri="{0D108BD9-81ED-4DB2-BD59-A6C34878D82A}">
                    <a16:rowId xmlns:a16="http://schemas.microsoft.com/office/drawing/2014/main" val="1276851197"/>
                  </a:ext>
                </a:extLst>
              </a:tr>
              <a:tr h="370840">
                <a:tc>
                  <a:txBody>
                    <a:bodyPr/>
                    <a:lstStyle/>
                    <a:p>
                      <a:r>
                        <a:rPr lang="en-GB" b="1">
                          <a:latin typeface="Arial" panose="020B0604020202020204" pitchFamily="34" charset="0"/>
                        </a:rPr>
                        <a:t>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Arial"/>
                          <a:cs typeface="Arial"/>
                        </a:rPr>
                        <a:t>last oral intake – food, drink, medication</a:t>
                      </a:r>
                      <a:endParaRPr lang="en-GB" sz="1800" b="1">
                        <a:latin typeface="Arial" panose="020B0604020202020204" pitchFamily="34" charset="0"/>
                      </a:endParaRPr>
                    </a:p>
                  </a:txBody>
                  <a:tcPr/>
                </a:tc>
                <a:extLst>
                  <a:ext uri="{0D108BD9-81ED-4DB2-BD59-A6C34878D82A}">
                    <a16:rowId xmlns:a16="http://schemas.microsoft.com/office/drawing/2014/main" val="4149618239"/>
                  </a:ext>
                </a:extLst>
              </a:tr>
              <a:tr h="370840">
                <a:tc>
                  <a:txBody>
                    <a:bodyPr/>
                    <a:lstStyle/>
                    <a:p>
                      <a:r>
                        <a:rPr lang="en-GB" b="1">
                          <a:latin typeface="Arial" panose="020B0604020202020204" pitchFamily="34" charset="0"/>
                        </a:rPr>
                        <a:t>E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latin typeface="Arial"/>
                          <a:cs typeface="Arial"/>
                        </a:rPr>
                        <a:t>events leading up to the incident – what happened before, cause of injury/illness</a:t>
                      </a:r>
                      <a:endParaRPr lang="en-GB" sz="1800" b="1">
                        <a:latin typeface="Arial" panose="020B0604020202020204" pitchFamily="34" charset="0"/>
                      </a:endParaRPr>
                    </a:p>
                  </a:txBody>
                  <a:tcPr/>
                </a:tc>
                <a:extLst>
                  <a:ext uri="{0D108BD9-81ED-4DB2-BD59-A6C34878D82A}">
                    <a16:rowId xmlns:a16="http://schemas.microsoft.com/office/drawing/2014/main" val="3550981808"/>
                  </a:ext>
                </a:extLst>
              </a:tr>
            </a:tbl>
          </a:graphicData>
        </a:graphic>
      </p:graphicFrame>
    </p:spTree>
    <p:extLst>
      <p:ext uri="{BB962C8B-B14F-4D97-AF65-F5344CB8AC3E}">
        <p14:creationId xmlns:p14="http://schemas.microsoft.com/office/powerpoint/2010/main" val="147583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animBg="1"/>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3A7A-E50D-DAEF-A79A-22CA4DBDA19F}"/>
              </a:ext>
            </a:extLst>
          </p:cNvPr>
          <p:cNvSpPr>
            <a:spLocks noGrp="1"/>
          </p:cNvSpPr>
          <p:nvPr>
            <p:ph type="title"/>
          </p:nvPr>
        </p:nvSpPr>
        <p:spPr/>
        <p:txBody>
          <a:bodyPr>
            <a:normAutofit/>
          </a:bodyPr>
          <a:lstStyle/>
          <a:p>
            <a:r>
              <a:rPr lang="en-GB" sz="4000" b="1">
                <a:latin typeface="Arial"/>
                <a:cs typeface="Arial"/>
              </a:rPr>
              <a:t>How to support a casualty emotionally</a:t>
            </a:r>
          </a:p>
        </p:txBody>
      </p:sp>
      <p:sp>
        <p:nvSpPr>
          <p:cNvPr id="3" name="Content Placeholder 2">
            <a:extLst>
              <a:ext uri="{FF2B5EF4-FFF2-40B4-BE49-F238E27FC236}">
                <a16:creationId xmlns:a16="http://schemas.microsoft.com/office/drawing/2014/main" id="{EF624E22-2FC8-9055-ACAA-FAD6A4E732DE}"/>
              </a:ext>
            </a:extLst>
          </p:cNvPr>
          <p:cNvSpPr>
            <a:spLocks noGrp="1"/>
          </p:cNvSpPr>
          <p:nvPr>
            <p:ph idx="1"/>
          </p:nvPr>
        </p:nvSpPr>
        <p:spPr>
          <a:xfrm>
            <a:off x="838200" y="1690688"/>
            <a:ext cx="9430062" cy="2946239"/>
          </a:xfrm>
        </p:spPr>
        <p:txBody>
          <a:bodyPr vert="horz" lIns="91440" tIns="45720" rIns="91440" bIns="45720" rtlCol="0" anchor="t">
            <a:noAutofit/>
          </a:bodyPr>
          <a:lstStyle/>
          <a:p>
            <a:pPr marL="0" indent="0">
              <a:buNone/>
            </a:pPr>
            <a:r>
              <a:rPr lang="en-GB" sz="2400">
                <a:latin typeface="Arial" panose="020B0604020202020204" pitchFamily="34" charset="0"/>
                <a:cs typeface="Arial" panose="020B0604020202020204" pitchFamily="34" charset="0"/>
              </a:rPr>
              <a:t>Effective emotional support includes: </a:t>
            </a:r>
          </a:p>
          <a:p>
            <a:pPr marL="457200" indent="-457200"/>
            <a:r>
              <a:rPr lang="en-GB" sz="2400" b="1">
                <a:solidFill>
                  <a:srgbClr val="008A21"/>
                </a:solidFill>
                <a:latin typeface="Arial" panose="020B0604020202020204" pitchFamily="34" charset="0"/>
                <a:cs typeface="Arial" panose="020B0604020202020204" pitchFamily="34" charset="0"/>
              </a:rPr>
              <a:t>staying calm and confident </a:t>
            </a:r>
            <a:r>
              <a:rPr lang="en-GB" sz="2400">
                <a:latin typeface="Arial" panose="020B0604020202020204" pitchFamily="34" charset="0"/>
                <a:cs typeface="Arial" panose="020B0604020202020204" pitchFamily="34" charset="0"/>
              </a:rPr>
              <a:t>– a steady voice and body language</a:t>
            </a:r>
          </a:p>
          <a:p>
            <a:pPr marL="457200" indent="-457200"/>
            <a:r>
              <a:rPr lang="en-GB" sz="2400" b="1">
                <a:solidFill>
                  <a:srgbClr val="008A21"/>
                </a:solidFill>
                <a:latin typeface="Arial" panose="020B0604020202020204" pitchFamily="34" charset="0"/>
                <a:cs typeface="Arial" panose="020B0604020202020204" pitchFamily="34" charset="0"/>
              </a:rPr>
              <a:t>reassuring the casualty </a:t>
            </a:r>
            <a:r>
              <a:rPr lang="en-GB" sz="2400">
                <a:latin typeface="Arial" panose="020B0604020202020204" pitchFamily="34" charset="0"/>
                <a:cs typeface="Arial" panose="020B0604020202020204" pitchFamily="34" charset="0"/>
              </a:rPr>
              <a:t>– explain clearly what is happening</a:t>
            </a:r>
          </a:p>
          <a:p>
            <a:pPr marL="457200" indent="-457200"/>
            <a:r>
              <a:rPr lang="en-GB" sz="2400" b="1">
                <a:solidFill>
                  <a:srgbClr val="008A21"/>
                </a:solidFill>
                <a:latin typeface="Arial" panose="020B0604020202020204" pitchFamily="34" charset="0"/>
                <a:cs typeface="Arial" panose="020B0604020202020204" pitchFamily="34" charset="0"/>
              </a:rPr>
              <a:t>establishing rapport </a:t>
            </a:r>
            <a:r>
              <a:rPr lang="en-GB" sz="2400">
                <a:latin typeface="Arial" panose="020B0604020202020204" pitchFamily="34" charset="0"/>
                <a:cs typeface="Arial" panose="020B0604020202020204" pitchFamily="34" charset="0"/>
              </a:rPr>
              <a:t>– use the casualty’s name and maintain eye contact</a:t>
            </a:r>
          </a:p>
          <a:p>
            <a:pPr marL="457200" indent="-457200"/>
            <a:r>
              <a:rPr lang="en-GB" sz="2400" b="1">
                <a:solidFill>
                  <a:srgbClr val="008A21"/>
                </a:solidFill>
                <a:latin typeface="Arial" panose="020B0604020202020204" pitchFamily="34" charset="0"/>
                <a:cs typeface="Arial" panose="020B0604020202020204" pitchFamily="34" charset="0"/>
              </a:rPr>
              <a:t>listening actively </a:t>
            </a:r>
            <a:r>
              <a:rPr lang="en-GB" sz="2400">
                <a:latin typeface="Arial" panose="020B0604020202020204" pitchFamily="34" charset="0"/>
                <a:cs typeface="Arial" panose="020B0604020202020204" pitchFamily="34" charset="0"/>
              </a:rPr>
              <a:t>– allow them to speak.</a:t>
            </a:r>
          </a:p>
        </p:txBody>
      </p:sp>
      <p:sp>
        <p:nvSpPr>
          <p:cNvPr id="4" name="Freeform: Shape 3">
            <a:extLst>
              <a:ext uri="{FF2B5EF4-FFF2-40B4-BE49-F238E27FC236}">
                <a16:creationId xmlns:a16="http://schemas.microsoft.com/office/drawing/2014/main" id="{49A72787-302E-5FA3-A214-C17231E60118}"/>
              </a:ext>
            </a:extLst>
          </p:cNvPr>
          <p:cNvSpPr/>
          <p:nvPr/>
        </p:nvSpPr>
        <p:spPr>
          <a:xfrm flipH="1">
            <a:off x="-1275219" y="3727591"/>
            <a:ext cx="18181696" cy="244937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4317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68167"/>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items is classed as outdoor-specific first-aid equipment?</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Adhesive plasters</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545898"/>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Thermal blanket</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Gauze dressing</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Alcohol wipes</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607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F11EA-78EB-7C26-1CB0-7EBB6A4625A6}"/>
            </a:ext>
          </a:extLst>
        </p:cNvPr>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CEA33615-6E25-F807-3ABB-121D0AF5D84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19AA7E94-9E35-4B66-D746-D139260C1A34}"/>
              </a:ext>
            </a:extLst>
          </p:cNvPr>
          <p:cNvSpPr>
            <a:spLocks noGrp="1"/>
          </p:cNvSpPr>
          <p:nvPr>
            <p:ph type="title"/>
          </p:nvPr>
        </p:nvSpPr>
        <p:spPr>
          <a:xfrm>
            <a:off x="838200" y="365125"/>
            <a:ext cx="9380974" cy="1325563"/>
          </a:xfrm>
        </p:spPr>
        <p:txBody>
          <a:bodyPr>
            <a:normAutofit/>
          </a:bodyPr>
          <a:lstStyle/>
          <a:p>
            <a:r>
              <a:rPr lang="en-GB" sz="4000" b="1">
                <a:latin typeface="Arial"/>
                <a:cs typeface="Arial"/>
              </a:rPr>
              <a:t>How to support a casualty emotionally (cont.)</a:t>
            </a:r>
          </a:p>
        </p:txBody>
      </p:sp>
      <p:sp>
        <p:nvSpPr>
          <p:cNvPr id="3" name="Content Placeholder 2">
            <a:extLst>
              <a:ext uri="{FF2B5EF4-FFF2-40B4-BE49-F238E27FC236}">
                <a16:creationId xmlns:a16="http://schemas.microsoft.com/office/drawing/2014/main" id="{9A9178BA-8D56-821B-1E02-E280DE009EE0}"/>
              </a:ext>
            </a:extLst>
          </p:cNvPr>
          <p:cNvSpPr>
            <a:spLocks noGrp="1"/>
          </p:cNvSpPr>
          <p:nvPr>
            <p:ph idx="1"/>
          </p:nvPr>
        </p:nvSpPr>
        <p:spPr>
          <a:xfrm>
            <a:off x="838200" y="1995488"/>
            <a:ext cx="10515600" cy="3526532"/>
          </a:xfrm>
        </p:spPr>
        <p:txBody>
          <a:bodyPr vert="horz" lIns="91440" tIns="45720" rIns="91440" bIns="45720" rtlCol="0" anchor="t">
            <a:noAutofit/>
          </a:bodyPr>
          <a:lstStyle/>
          <a:p>
            <a:pPr marL="457200" indent="-457200"/>
            <a:r>
              <a:rPr lang="en-GB" sz="2400" b="1">
                <a:solidFill>
                  <a:srgbClr val="008A21"/>
                </a:solidFill>
                <a:latin typeface="Arial" panose="020B0604020202020204" pitchFamily="34" charset="0"/>
                <a:cs typeface="Arial" panose="020B0604020202020204" pitchFamily="34" charset="0"/>
              </a:rPr>
              <a:t>avoiding false reassurance </a:t>
            </a:r>
            <a:r>
              <a:rPr lang="en-GB" sz="2400">
                <a:latin typeface="Arial" panose="020B0604020202020204" pitchFamily="34" charset="0"/>
                <a:cs typeface="Arial" panose="020B0604020202020204" pitchFamily="34" charset="0"/>
              </a:rPr>
              <a:t>– be honest, but give hope</a:t>
            </a:r>
          </a:p>
          <a:p>
            <a:pPr marL="457200" indent="-457200"/>
            <a:r>
              <a:rPr lang="en-GB" sz="2400" b="1">
                <a:solidFill>
                  <a:srgbClr val="008A21"/>
                </a:solidFill>
                <a:latin typeface="Arial" panose="020B0604020202020204" pitchFamily="34" charset="0"/>
                <a:cs typeface="Arial" panose="020B0604020202020204" pitchFamily="34" charset="0"/>
              </a:rPr>
              <a:t>staying with them </a:t>
            </a:r>
            <a:r>
              <a:rPr lang="en-GB" sz="2400">
                <a:latin typeface="Arial" panose="020B0604020202020204" pitchFamily="34" charset="0"/>
                <a:cs typeface="Arial" panose="020B0604020202020204" pitchFamily="34" charset="0"/>
              </a:rPr>
              <a:t>– don’t leave unless necessary</a:t>
            </a:r>
          </a:p>
          <a:p>
            <a:pPr marL="457200" indent="-457200"/>
            <a:r>
              <a:rPr lang="en-GB" sz="2400" b="1">
                <a:solidFill>
                  <a:srgbClr val="008A21"/>
                </a:solidFill>
                <a:latin typeface="Arial" panose="020B0604020202020204" pitchFamily="34" charset="0"/>
                <a:cs typeface="Arial" panose="020B0604020202020204" pitchFamily="34" charset="0"/>
              </a:rPr>
              <a:t>respecting personal space </a:t>
            </a:r>
            <a:r>
              <a:rPr lang="en-GB" sz="2400">
                <a:latin typeface="Arial" panose="020B0604020202020204" pitchFamily="34" charset="0"/>
                <a:cs typeface="Arial" panose="020B0604020202020204" pitchFamily="34" charset="0"/>
              </a:rPr>
              <a:t>– ask the casualty for consent before administering first aid</a:t>
            </a:r>
          </a:p>
          <a:p>
            <a:pPr marL="457200" indent="-457200"/>
            <a:r>
              <a:rPr lang="en-GB" sz="2400" b="1">
                <a:solidFill>
                  <a:srgbClr val="008A21"/>
                </a:solidFill>
                <a:latin typeface="Arial" panose="020B0604020202020204" pitchFamily="34" charset="0"/>
                <a:cs typeface="Arial" panose="020B0604020202020204" pitchFamily="34" charset="0"/>
              </a:rPr>
              <a:t>adapting support </a:t>
            </a:r>
            <a:r>
              <a:rPr lang="en-GB" sz="2400">
                <a:latin typeface="Arial" panose="020B0604020202020204" pitchFamily="34" charset="0"/>
                <a:cs typeface="Arial" panose="020B0604020202020204" pitchFamily="34" charset="0"/>
              </a:rPr>
              <a:t>– depending on their needs and emotional state</a:t>
            </a:r>
          </a:p>
        </p:txBody>
      </p:sp>
      <p:sp>
        <p:nvSpPr>
          <p:cNvPr id="4" name="Rounded Rectangle 65">
            <a:extLst>
              <a:ext uri="{FF2B5EF4-FFF2-40B4-BE49-F238E27FC236}">
                <a16:creationId xmlns:a16="http://schemas.microsoft.com/office/drawing/2014/main" id="{355FD2BF-E345-BA2B-171E-80D52EB37CF4}"/>
              </a:ext>
            </a:extLst>
          </p:cNvPr>
          <p:cNvSpPr>
            <a:spLocks noChangeArrowheads="1"/>
          </p:cNvSpPr>
          <p:nvPr/>
        </p:nvSpPr>
        <p:spPr bwMode="auto">
          <a:xfrm>
            <a:off x="818662" y="4568606"/>
            <a:ext cx="10535138" cy="80806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12">
            <a:extLst>
              <a:ext uri="{FF2B5EF4-FFF2-40B4-BE49-F238E27FC236}">
                <a16:creationId xmlns:a16="http://schemas.microsoft.com/office/drawing/2014/main" id="{548CEA1D-66A3-7273-593D-3A4CDC57020D}"/>
              </a:ext>
            </a:extLst>
          </p:cNvPr>
          <p:cNvSpPr>
            <a:spLocks noChangeArrowheads="1"/>
          </p:cNvSpPr>
          <p:nvPr/>
        </p:nvSpPr>
        <p:spPr bwMode="auto">
          <a:xfrm>
            <a:off x="1026843" y="4397289"/>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6" name="Content Placeholder 2">
            <a:extLst>
              <a:ext uri="{FF2B5EF4-FFF2-40B4-BE49-F238E27FC236}">
                <a16:creationId xmlns:a16="http://schemas.microsoft.com/office/drawing/2014/main" id="{8A265CF9-A05F-406C-E403-AA0CE1FD5298}"/>
              </a:ext>
            </a:extLst>
          </p:cNvPr>
          <p:cNvSpPr txBox="1">
            <a:spLocks/>
          </p:cNvSpPr>
          <p:nvPr/>
        </p:nvSpPr>
        <p:spPr>
          <a:xfrm>
            <a:off x="1081454" y="4833974"/>
            <a:ext cx="10009554" cy="385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Clear communication reduces fear and builds trust. </a:t>
            </a:r>
          </a:p>
        </p:txBody>
      </p:sp>
    </p:spTree>
    <p:extLst>
      <p:ext uri="{BB962C8B-B14F-4D97-AF65-F5344CB8AC3E}">
        <p14:creationId xmlns:p14="http://schemas.microsoft.com/office/powerpoint/2010/main" val="9837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B786CDA3-7C16-BDE5-F08A-40ACE095A5A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CBB8EC62-48F9-CEFC-DAFD-3B6E15B3E685}"/>
              </a:ext>
            </a:extLst>
          </p:cNvPr>
          <p:cNvSpPr>
            <a:spLocks noGrp="1"/>
          </p:cNvSpPr>
          <p:nvPr>
            <p:ph type="title"/>
          </p:nvPr>
        </p:nvSpPr>
        <p:spPr>
          <a:xfrm>
            <a:off x="771331" y="365125"/>
            <a:ext cx="10515600" cy="1325563"/>
          </a:xfrm>
        </p:spPr>
        <p:txBody>
          <a:bodyPr>
            <a:normAutofit/>
          </a:bodyPr>
          <a:lstStyle/>
          <a:p>
            <a:r>
              <a:rPr lang="en-GB" sz="4000" b="1">
                <a:latin typeface="Arial"/>
                <a:cs typeface="Arial"/>
              </a:rPr>
              <a:t>Managing outdoor clothing or equipment during care</a:t>
            </a:r>
          </a:p>
        </p:txBody>
      </p:sp>
      <p:sp>
        <p:nvSpPr>
          <p:cNvPr id="3" name="Content Placeholder 2">
            <a:extLst>
              <a:ext uri="{FF2B5EF4-FFF2-40B4-BE49-F238E27FC236}">
                <a16:creationId xmlns:a16="http://schemas.microsoft.com/office/drawing/2014/main" id="{845F40F9-4F9D-DDBA-8982-1369A446CF1E}"/>
              </a:ext>
            </a:extLst>
          </p:cNvPr>
          <p:cNvSpPr>
            <a:spLocks noGrp="1"/>
          </p:cNvSpPr>
          <p:nvPr>
            <p:ph idx="1"/>
          </p:nvPr>
        </p:nvSpPr>
        <p:spPr>
          <a:xfrm>
            <a:off x="838200" y="1825625"/>
            <a:ext cx="8560633" cy="4351338"/>
          </a:xfrm>
        </p:spPr>
        <p:txBody>
          <a:bodyPr vert="horz" lIns="91440" tIns="45720" rIns="91440" bIns="45720" rtlCol="0" anchor="t">
            <a:normAutofit/>
          </a:bodyPr>
          <a:lstStyle/>
          <a:p>
            <a:pPr marL="0" indent="0">
              <a:buNone/>
            </a:pPr>
            <a:r>
              <a:rPr lang="en-GB" sz="2400" b="1">
                <a:latin typeface="Arial" panose="020B0604020202020204" pitchFamily="34" charset="0"/>
                <a:ea typeface="+mn-lt"/>
                <a:cs typeface="Arial" panose="020B0604020202020204" pitchFamily="34" charset="0"/>
              </a:rPr>
              <a:t>Treating a casualty with outdoor equipment may include: </a:t>
            </a:r>
            <a:endParaRPr lang="en-US" sz="2400" b="1">
              <a:latin typeface="Arial" panose="020B0604020202020204" pitchFamily="34" charset="0"/>
              <a:ea typeface="+mn-lt"/>
              <a:cs typeface="Arial" panose="020B0604020202020204" pitchFamily="34" charset="0"/>
            </a:endParaRPr>
          </a:p>
          <a:p>
            <a:r>
              <a:rPr lang="en-GB" sz="2400" b="1">
                <a:solidFill>
                  <a:srgbClr val="008A21"/>
                </a:solidFill>
                <a:latin typeface="Arial" panose="020B0604020202020204" pitchFamily="34" charset="0"/>
                <a:ea typeface="+mn-lt"/>
                <a:cs typeface="Arial" panose="020B0604020202020204" pitchFamily="34" charset="0"/>
              </a:rPr>
              <a:t>assessing</a:t>
            </a:r>
            <a:r>
              <a:rPr lang="en-GB" sz="2400">
                <a:latin typeface="Arial" panose="020B0604020202020204" pitchFamily="34" charset="0"/>
                <a:ea typeface="+mn-lt"/>
                <a:cs typeface="Arial" panose="020B0604020202020204" pitchFamily="34" charset="0"/>
              </a:rPr>
              <a:t> whether to adjust</a:t>
            </a:r>
            <a:r>
              <a:rPr lang="en-GB" sz="2400">
                <a:latin typeface="Arial" panose="020B0604020202020204" pitchFamily="34" charset="0"/>
                <a:cs typeface="Arial" panose="020B0604020202020204" pitchFamily="34" charset="0"/>
              </a:rPr>
              <a:t> or remove equipment, but only if it obstructs airway, CPR or bleeding control</a:t>
            </a:r>
            <a:endParaRPr lang="en-US"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b="1">
                <a:solidFill>
                  <a:srgbClr val="008A21"/>
                </a:solidFill>
                <a:latin typeface="Arial" panose="020B0604020202020204" pitchFamily="34" charset="0"/>
                <a:cs typeface="Arial" panose="020B0604020202020204" pitchFamily="34" charset="0"/>
              </a:rPr>
              <a:t>minimising unnecessary movement </a:t>
            </a:r>
            <a:r>
              <a:rPr lang="en-GB" sz="2400">
                <a:latin typeface="Arial" panose="020B0604020202020204" pitchFamily="34" charset="0"/>
                <a:cs typeface="Arial" panose="020B0604020202020204" pitchFamily="34" charset="0"/>
              </a:rPr>
              <a:t>– protect the spine if injury is suspected</a:t>
            </a:r>
          </a:p>
          <a:p>
            <a:pPr>
              <a:buFont typeface="Arial" panose="020B0604020202020204" pitchFamily="34" charset="0"/>
              <a:buChar char="•"/>
            </a:pPr>
            <a:r>
              <a:rPr lang="en-GB" sz="2400" b="1">
                <a:solidFill>
                  <a:srgbClr val="008A21"/>
                </a:solidFill>
                <a:latin typeface="Arial" panose="020B0604020202020204" pitchFamily="34" charset="0"/>
                <a:cs typeface="Arial" panose="020B0604020202020204" pitchFamily="34" charset="0"/>
              </a:rPr>
              <a:t>safely removing</a:t>
            </a:r>
            <a:r>
              <a:rPr lang="en-GB" sz="2400">
                <a:solidFill>
                  <a:srgbClr val="008A21"/>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helmets, rucksacks or harnesses only if trained and safe</a:t>
            </a:r>
          </a:p>
          <a:p>
            <a:pPr>
              <a:buFont typeface="Arial" panose="020B0604020202020204" pitchFamily="34" charset="0"/>
              <a:buChar char="•"/>
            </a:pPr>
            <a:r>
              <a:rPr lang="en-GB" sz="2400" b="1">
                <a:solidFill>
                  <a:srgbClr val="008A21"/>
                </a:solidFill>
                <a:latin typeface="Arial" panose="020B0604020202020204" pitchFamily="34" charset="0"/>
                <a:cs typeface="Arial" panose="020B0604020202020204" pitchFamily="34" charset="0"/>
              </a:rPr>
              <a:t>preserving warmth and dignity </a:t>
            </a:r>
            <a:r>
              <a:rPr lang="en-GB" sz="2400">
                <a:latin typeface="Arial" panose="020B0604020202020204" pitchFamily="34" charset="0"/>
                <a:cs typeface="Arial" panose="020B0604020202020204" pitchFamily="34" charset="0"/>
              </a:rPr>
              <a:t>– replace layers when removed.</a:t>
            </a:r>
          </a:p>
          <a:p>
            <a:pPr marL="0" indent="0">
              <a:buNone/>
            </a:pPr>
            <a:endParaRPr lang="en-GB"/>
          </a:p>
        </p:txBody>
      </p:sp>
    </p:spTree>
    <p:extLst>
      <p:ext uri="{BB962C8B-B14F-4D97-AF65-F5344CB8AC3E}">
        <p14:creationId xmlns:p14="http://schemas.microsoft.com/office/powerpoint/2010/main" val="312533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2C6B-5128-04E3-E6D2-A5BF93AD3ADE}"/>
            </a:ext>
          </a:extLst>
        </p:cNvPr>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D5E44956-E712-F278-316E-2AC54B33D80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C73CECE2-C312-2553-2C84-34FDC2D7DEE6}"/>
              </a:ext>
            </a:extLst>
          </p:cNvPr>
          <p:cNvSpPr>
            <a:spLocks noGrp="1"/>
          </p:cNvSpPr>
          <p:nvPr>
            <p:ph type="title"/>
          </p:nvPr>
        </p:nvSpPr>
        <p:spPr>
          <a:xfrm>
            <a:off x="771331" y="365125"/>
            <a:ext cx="10515600" cy="1325563"/>
          </a:xfrm>
        </p:spPr>
        <p:txBody>
          <a:bodyPr>
            <a:normAutofit/>
          </a:bodyPr>
          <a:lstStyle/>
          <a:p>
            <a:r>
              <a:rPr lang="en-GB" sz="4000" b="1">
                <a:latin typeface="Arial"/>
                <a:cs typeface="Arial"/>
              </a:rPr>
              <a:t>Managing outdoor clothing or equipment during care (cont.)</a:t>
            </a:r>
          </a:p>
        </p:txBody>
      </p:sp>
      <p:sp>
        <p:nvSpPr>
          <p:cNvPr id="3" name="Content Placeholder 2">
            <a:extLst>
              <a:ext uri="{FF2B5EF4-FFF2-40B4-BE49-F238E27FC236}">
                <a16:creationId xmlns:a16="http://schemas.microsoft.com/office/drawing/2014/main" id="{EACEEDF7-20F9-83B7-DEE3-21064731F760}"/>
              </a:ext>
            </a:extLst>
          </p:cNvPr>
          <p:cNvSpPr>
            <a:spLocks noGrp="1"/>
          </p:cNvSpPr>
          <p:nvPr>
            <p:ph idx="1"/>
          </p:nvPr>
        </p:nvSpPr>
        <p:spPr>
          <a:xfrm>
            <a:off x="838200" y="1825625"/>
            <a:ext cx="8785485" cy="4351338"/>
          </a:xfrm>
        </p:spPr>
        <p:txBody>
          <a:bodyPr vert="horz" lIns="91440" tIns="45720" rIns="91440" bIns="45720" rtlCol="0" anchor="t">
            <a:normAutofit/>
          </a:bodyPr>
          <a:lstStyle/>
          <a:p>
            <a:r>
              <a:rPr lang="en-GB" sz="2600" b="1">
                <a:solidFill>
                  <a:srgbClr val="008A21"/>
                </a:solidFill>
                <a:latin typeface="Arial"/>
                <a:cs typeface="Arial"/>
              </a:rPr>
              <a:t>using equipment to support care</a:t>
            </a:r>
            <a:r>
              <a:rPr lang="en-GB" sz="2600" b="1">
                <a:latin typeface="Arial"/>
                <a:cs typeface="Arial"/>
              </a:rPr>
              <a:t> </a:t>
            </a:r>
            <a:r>
              <a:rPr lang="en-GB" sz="2600">
                <a:latin typeface="Arial"/>
                <a:cs typeface="Arial"/>
              </a:rPr>
              <a:t>– for example, walking poles as splints</a:t>
            </a:r>
          </a:p>
          <a:p>
            <a:pPr>
              <a:buFont typeface="Arial" panose="020B0604020202020204" pitchFamily="34" charset="0"/>
              <a:buChar char="•"/>
            </a:pPr>
            <a:r>
              <a:rPr lang="en-GB" sz="2600" b="1">
                <a:solidFill>
                  <a:srgbClr val="008A21"/>
                </a:solidFill>
                <a:latin typeface="Arial" panose="020B0604020202020204" pitchFamily="34" charset="0"/>
                <a:cs typeface="Arial" panose="020B0604020202020204" pitchFamily="34" charset="0"/>
              </a:rPr>
              <a:t>checking</a:t>
            </a:r>
            <a:r>
              <a:rPr lang="en-GB" sz="2600">
                <a:latin typeface="Arial" panose="020B0604020202020204" pitchFamily="34" charset="0"/>
                <a:cs typeface="Arial" panose="020B0604020202020204" pitchFamily="34" charset="0"/>
              </a:rPr>
              <a:t> beneath clothing/equipment for hidden injuries</a:t>
            </a:r>
          </a:p>
          <a:p>
            <a:pPr>
              <a:buFont typeface="Arial" panose="020B0604020202020204" pitchFamily="34" charset="0"/>
              <a:buChar char="•"/>
            </a:pPr>
            <a:r>
              <a:rPr lang="en-GB" sz="2600" b="1">
                <a:solidFill>
                  <a:srgbClr val="008A21"/>
                </a:solidFill>
                <a:latin typeface="Arial" panose="020B0604020202020204" pitchFamily="34" charset="0"/>
                <a:cs typeface="Arial" panose="020B0604020202020204" pitchFamily="34" charset="0"/>
              </a:rPr>
              <a:t>reassessing</a:t>
            </a:r>
            <a:r>
              <a:rPr lang="en-GB" sz="2600">
                <a:latin typeface="Arial" panose="020B0604020202020204" pitchFamily="34" charset="0"/>
                <a:cs typeface="Arial" panose="020B0604020202020204" pitchFamily="34" charset="0"/>
              </a:rPr>
              <a:t> continuously to monitor for shock or deterioration.</a:t>
            </a:r>
          </a:p>
          <a:p>
            <a:pPr marL="0" indent="0">
              <a:buNone/>
            </a:pPr>
            <a:endParaRPr lang="en-GB"/>
          </a:p>
        </p:txBody>
      </p:sp>
    </p:spTree>
    <p:extLst>
      <p:ext uri="{BB962C8B-B14F-4D97-AF65-F5344CB8AC3E}">
        <p14:creationId xmlns:p14="http://schemas.microsoft.com/office/powerpoint/2010/main" val="10962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4479-BCD4-A8F1-0283-735848F8315A}"/>
              </a:ext>
            </a:extLst>
          </p:cNvPr>
          <p:cNvSpPr>
            <a:spLocks noGrp="1"/>
          </p:cNvSpPr>
          <p:nvPr>
            <p:ph type="title"/>
          </p:nvPr>
        </p:nvSpPr>
        <p:spPr>
          <a:xfrm>
            <a:off x="1654584" y="365125"/>
            <a:ext cx="9723600" cy="1325563"/>
          </a:xfrm>
        </p:spPr>
        <p:txBody>
          <a:bodyPr>
            <a:normAutofit/>
          </a:bodyPr>
          <a:lstStyle/>
          <a:p>
            <a:r>
              <a:rPr lang="en-GB" sz="4000" b="1">
                <a:latin typeface="Arial" panose="020B0604020202020204" pitchFamily="34" charset="0"/>
                <a:cs typeface="Arial" panose="020B0604020202020204" pitchFamily="34" charset="0"/>
              </a:rPr>
              <a:t>When should you move a casualty?</a:t>
            </a:r>
          </a:p>
        </p:txBody>
      </p:sp>
      <p:sp>
        <p:nvSpPr>
          <p:cNvPr id="3" name="Content Placeholder 2">
            <a:extLst>
              <a:ext uri="{FF2B5EF4-FFF2-40B4-BE49-F238E27FC236}">
                <a16:creationId xmlns:a16="http://schemas.microsoft.com/office/drawing/2014/main" id="{0EF15D43-8B80-9D00-ED7E-522B7BA5D217}"/>
              </a:ext>
            </a:extLst>
          </p:cNvPr>
          <p:cNvSpPr>
            <a:spLocks noGrp="1"/>
          </p:cNvSpPr>
          <p:nvPr>
            <p:ph idx="1"/>
          </p:nvPr>
        </p:nvSpPr>
        <p:spPr>
          <a:xfrm>
            <a:off x="838201" y="1690688"/>
            <a:ext cx="8350770" cy="4351338"/>
          </a:xfrm>
        </p:spPr>
        <p:txBody>
          <a:bodyPr vert="horz" lIns="91440" tIns="45720" rIns="91440" bIns="45720" rtlCol="0" anchor="t">
            <a:normAutofit/>
          </a:bodyPr>
          <a:lstStyle/>
          <a:p>
            <a:pPr>
              <a:buNone/>
            </a:pPr>
            <a:r>
              <a:rPr lang="en-GB" sz="2400" b="1">
                <a:latin typeface="Arial" panose="020B0604020202020204" pitchFamily="34" charset="0"/>
                <a:cs typeface="Arial" panose="020B0604020202020204" pitchFamily="34" charset="0"/>
              </a:rPr>
              <a:t>Move a casualty only when:</a:t>
            </a:r>
          </a:p>
          <a:p>
            <a:pPr>
              <a:buFont typeface="Arial" panose="020B0604020202020204" pitchFamily="34" charset="0"/>
              <a:buChar char="•"/>
            </a:pPr>
            <a:r>
              <a:rPr lang="en-GB" sz="2400">
                <a:latin typeface="Arial"/>
                <a:cs typeface="Arial"/>
              </a:rPr>
              <a:t>there is immediate danger (fire, flooding, falling rocks, weather exposure)</a:t>
            </a:r>
          </a:p>
          <a:p>
            <a:r>
              <a:rPr lang="en-GB" sz="2400">
                <a:latin typeface="Arial"/>
                <a:cs typeface="Arial"/>
              </a:rPr>
              <a:t>you need access for airway, CPR or bleeding control</a:t>
            </a:r>
          </a:p>
          <a:p>
            <a:pPr>
              <a:buFont typeface="Arial" panose="020B0604020202020204" pitchFamily="34" charset="0"/>
              <a:buChar char="•"/>
            </a:pPr>
            <a:r>
              <a:rPr lang="en-GB" sz="2400">
                <a:latin typeface="Arial"/>
                <a:cs typeface="Arial"/>
              </a:rPr>
              <a:t>evacuation is required if professional help is delayed or cannot reach the scene quickly</a:t>
            </a:r>
          </a:p>
          <a:p>
            <a:r>
              <a:rPr lang="en-GB" sz="2400">
                <a:latin typeface="Arial"/>
                <a:cs typeface="Arial"/>
              </a:rPr>
              <a:t>multiple casualties require triage or prioritisation.</a:t>
            </a:r>
          </a:p>
          <a:p>
            <a:endParaRPr lang="en-GB" sz="2400" b="1">
              <a:latin typeface="Arial"/>
              <a:cs typeface="Arial"/>
            </a:endParaRPr>
          </a:p>
          <a:p>
            <a:pPr marL="0" indent="0">
              <a:buNone/>
            </a:pPr>
            <a:endParaRPr lang="en-GB"/>
          </a:p>
        </p:txBody>
      </p:sp>
      <p:sp>
        <p:nvSpPr>
          <p:cNvPr id="4" name="Freeform: Shape 3">
            <a:extLst>
              <a:ext uri="{FF2B5EF4-FFF2-40B4-BE49-F238E27FC236}">
                <a16:creationId xmlns:a16="http://schemas.microsoft.com/office/drawing/2014/main" id="{E0F13205-B222-48A2-B599-97DD41EA4912}"/>
              </a:ext>
            </a:extLst>
          </p:cNvPr>
          <p:cNvSpPr/>
          <p:nvPr/>
        </p:nvSpPr>
        <p:spPr>
          <a:xfrm flipH="1">
            <a:off x="-1275219" y="3727591"/>
            <a:ext cx="18181696" cy="244937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4457A820-A8E6-2AC4-7136-137FE84F227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681037"/>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89882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5795EFCB-99B2-BFA5-AC9E-C2E7B6058F0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F09CDDD1-69B2-0B47-0949-126E9928285D}"/>
              </a:ext>
            </a:extLst>
          </p:cNvPr>
          <p:cNvSpPr>
            <a:spLocks noGrp="1"/>
          </p:cNvSpPr>
          <p:nvPr>
            <p:ph type="title"/>
          </p:nvPr>
        </p:nvSpPr>
        <p:spPr>
          <a:xfrm>
            <a:off x="1719072" y="365125"/>
            <a:ext cx="9634728" cy="1325563"/>
          </a:xfrm>
        </p:spPr>
        <p:txBody>
          <a:bodyPr>
            <a:normAutofit/>
          </a:bodyPr>
          <a:lstStyle/>
          <a:p>
            <a:r>
              <a:rPr lang="en-GB" sz="4000" b="1">
                <a:latin typeface="Arial" panose="020B0604020202020204" pitchFamily="34" charset="0"/>
                <a:cs typeface="Arial" panose="020B0604020202020204" pitchFamily="34" charset="0"/>
              </a:rPr>
              <a:t>How should you move a casualty?</a:t>
            </a:r>
            <a:endParaRPr lang="en-GB" sz="4000"/>
          </a:p>
        </p:txBody>
      </p:sp>
      <p:sp>
        <p:nvSpPr>
          <p:cNvPr id="3" name="Content Placeholder 2">
            <a:extLst>
              <a:ext uri="{FF2B5EF4-FFF2-40B4-BE49-F238E27FC236}">
                <a16:creationId xmlns:a16="http://schemas.microsoft.com/office/drawing/2014/main" id="{5F06925F-EFFB-3822-E828-0D52DA09ACDA}"/>
              </a:ext>
            </a:extLst>
          </p:cNvPr>
          <p:cNvSpPr>
            <a:spLocks noGrp="1"/>
          </p:cNvSpPr>
          <p:nvPr>
            <p:ph idx="1"/>
          </p:nvPr>
        </p:nvSpPr>
        <p:spPr>
          <a:xfrm>
            <a:off x="838200" y="1690688"/>
            <a:ext cx="8965367" cy="4351338"/>
          </a:xfrm>
        </p:spPr>
        <p:txBody>
          <a:bodyPr vert="horz" lIns="91440" tIns="45720" rIns="91440" bIns="45720" rtlCol="0" anchor="t">
            <a:normAutofit/>
          </a:bodyPr>
          <a:lstStyle/>
          <a:p>
            <a:pPr>
              <a:buNone/>
            </a:pPr>
            <a:r>
              <a:rPr lang="en-GB" sz="2200" b="1">
                <a:latin typeface="Arial"/>
                <a:cs typeface="Arial"/>
              </a:rPr>
              <a:t>How to move a casualty safely:</a:t>
            </a:r>
          </a:p>
          <a:p>
            <a:pPr>
              <a:buFont typeface="Arial" panose="020B0604020202020204" pitchFamily="34" charset="0"/>
              <a:buChar char="•"/>
            </a:pPr>
            <a:r>
              <a:rPr lang="en-GB" sz="2200">
                <a:latin typeface="Arial"/>
                <a:cs typeface="Arial"/>
              </a:rPr>
              <a:t>use the safest method and minimise movement</a:t>
            </a:r>
          </a:p>
          <a:p>
            <a:pPr>
              <a:buFont typeface="Arial" panose="020B0604020202020204" pitchFamily="34" charset="0"/>
              <a:buChar char="•"/>
            </a:pPr>
            <a:r>
              <a:rPr lang="en-GB" sz="2200">
                <a:latin typeface="Arial"/>
                <a:cs typeface="Arial"/>
              </a:rPr>
              <a:t>protect the head, neck and spine if injury is suspected</a:t>
            </a:r>
          </a:p>
          <a:p>
            <a:pPr>
              <a:buFont typeface="Arial" panose="020B0604020202020204" pitchFamily="34" charset="0"/>
              <a:buChar char="•"/>
            </a:pPr>
            <a:r>
              <a:rPr lang="en-GB" sz="2200">
                <a:latin typeface="Arial"/>
                <a:cs typeface="Arial"/>
              </a:rPr>
              <a:t>use manual handling techniques and get help if possible</a:t>
            </a:r>
          </a:p>
          <a:p>
            <a:pPr>
              <a:buFont typeface="Arial" panose="020B0604020202020204" pitchFamily="34" charset="0"/>
              <a:buChar char="•"/>
            </a:pPr>
            <a:r>
              <a:rPr lang="en-GB" sz="2200">
                <a:latin typeface="Arial"/>
                <a:cs typeface="Arial"/>
              </a:rPr>
              <a:t>improvise with available kit – use clothing, poles, tarpaulin</a:t>
            </a:r>
          </a:p>
          <a:p>
            <a:r>
              <a:rPr lang="en-GB" sz="2200">
                <a:latin typeface="Arial"/>
                <a:cs typeface="Arial"/>
              </a:rPr>
              <a:t>communicate continually with the casualty during the move</a:t>
            </a:r>
          </a:p>
          <a:p>
            <a:r>
              <a:rPr lang="en-GB" sz="2200">
                <a:latin typeface="Arial"/>
                <a:cs typeface="Arial"/>
              </a:rPr>
              <a:t>continuously monitor the casualty – stop moving them if their condition worsens</a:t>
            </a:r>
          </a:p>
          <a:p>
            <a:pPr>
              <a:buNone/>
            </a:pPr>
            <a:endParaRPr lang="en-GB" sz="2200">
              <a:latin typeface="Arial" panose="020B0604020202020204" pitchFamily="34" charset="0"/>
              <a:cs typeface="Arial" panose="020B0604020202020204" pitchFamily="34" charset="0"/>
            </a:endParaRPr>
          </a:p>
          <a:p>
            <a:pPr marL="0" indent="0">
              <a:buNone/>
            </a:pPr>
            <a:endParaRPr lang="en-GB" sz="2200"/>
          </a:p>
        </p:txBody>
      </p:sp>
      <p:pic>
        <p:nvPicPr>
          <p:cNvPr id="4" name="Picture 3">
            <a:extLst>
              <a:ext uri="{FF2B5EF4-FFF2-40B4-BE49-F238E27FC236}">
                <a16:creationId xmlns:a16="http://schemas.microsoft.com/office/drawing/2014/main" id="{5B5A6644-CD19-59B5-D3CD-B814593B5F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681037"/>
            <a:ext cx="792000" cy="657956"/>
          </a:xfrm>
          <a:prstGeom prst="ellipse">
            <a:avLst/>
          </a:prstGeom>
          <a:solidFill>
            <a:srgbClr val="008A21"/>
          </a:solidFill>
          <a:ln w="31750">
            <a:solidFill>
              <a:schemeClr val="bg1"/>
            </a:solidFill>
          </a:ln>
        </p:spPr>
      </p:pic>
      <p:sp>
        <p:nvSpPr>
          <p:cNvPr id="5" name="Rounded Rectangle 65">
            <a:extLst>
              <a:ext uri="{FF2B5EF4-FFF2-40B4-BE49-F238E27FC236}">
                <a16:creationId xmlns:a16="http://schemas.microsoft.com/office/drawing/2014/main" id="{0A68F3C5-D1BA-4BC5-B4D9-7707BDEDD06B}"/>
              </a:ext>
            </a:extLst>
          </p:cNvPr>
          <p:cNvSpPr>
            <a:spLocks noChangeArrowheads="1"/>
          </p:cNvSpPr>
          <p:nvPr/>
        </p:nvSpPr>
        <p:spPr bwMode="auto">
          <a:xfrm>
            <a:off x="838200" y="5167312"/>
            <a:ext cx="8245839" cy="80806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96B026E2-9B74-C617-8451-E81526CF4519}"/>
              </a:ext>
            </a:extLst>
          </p:cNvPr>
          <p:cNvSpPr>
            <a:spLocks noChangeArrowheads="1"/>
          </p:cNvSpPr>
          <p:nvPr/>
        </p:nvSpPr>
        <p:spPr bwMode="auto">
          <a:xfrm>
            <a:off x="1046381" y="499599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82E6F9B5-6A7F-387E-930F-54F50E7BCCA9}"/>
              </a:ext>
            </a:extLst>
          </p:cNvPr>
          <p:cNvSpPr txBox="1">
            <a:spLocks/>
          </p:cNvSpPr>
          <p:nvPr/>
        </p:nvSpPr>
        <p:spPr>
          <a:xfrm>
            <a:off x="1046381" y="5391450"/>
            <a:ext cx="10009554" cy="385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Move only if the benefits outweigh the risks.</a:t>
            </a:r>
          </a:p>
        </p:txBody>
      </p:sp>
    </p:spTree>
    <p:extLst>
      <p:ext uri="{BB962C8B-B14F-4D97-AF65-F5344CB8AC3E}">
        <p14:creationId xmlns:p14="http://schemas.microsoft.com/office/powerpoint/2010/main" val="3323341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6" grpId="0" animBg="1"/>
      <p:bldP spid="7"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852DE-3C12-4AB0-A5A4-56715EC7FC42}"/>
              </a:ext>
            </a:extLst>
          </p:cNvPr>
          <p:cNvSpPr>
            <a:spLocks noGrp="1"/>
          </p:cNvSpPr>
          <p:nvPr>
            <p:ph type="title"/>
          </p:nvPr>
        </p:nvSpPr>
        <p:spPr>
          <a:xfrm>
            <a:off x="1642392" y="286435"/>
            <a:ext cx="9723600" cy="1325563"/>
          </a:xfrm>
        </p:spPr>
        <p:txBody>
          <a:bodyPr>
            <a:normAutofit/>
          </a:bodyPr>
          <a:lstStyle/>
          <a:p>
            <a:r>
              <a:rPr lang="en-GB" sz="4000" b="1">
                <a:latin typeface="Arial" panose="020B0604020202020204" pitchFamily="34" charset="0"/>
                <a:cs typeface="Arial" panose="020B0604020202020204" pitchFamily="34" charset="0"/>
              </a:rPr>
              <a:t>Working as a team in outdoor emergencies – practical demonstration</a:t>
            </a:r>
          </a:p>
        </p:txBody>
      </p:sp>
      <p:sp>
        <p:nvSpPr>
          <p:cNvPr id="3" name="Content Placeholder 2">
            <a:extLst>
              <a:ext uri="{FF2B5EF4-FFF2-40B4-BE49-F238E27FC236}">
                <a16:creationId xmlns:a16="http://schemas.microsoft.com/office/drawing/2014/main" id="{F5AF1B21-2A7B-2031-C3B9-943F50050285}"/>
              </a:ext>
            </a:extLst>
          </p:cNvPr>
          <p:cNvSpPr>
            <a:spLocks noGrp="1"/>
          </p:cNvSpPr>
          <p:nvPr>
            <p:ph idx="1"/>
          </p:nvPr>
        </p:nvSpPr>
        <p:spPr>
          <a:xfrm>
            <a:off x="850392" y="1812120"/>
            <a:ext cx="10515600" cy="4759445"/>
          </a:xfrm>
        </p:spPr>
        <p:txBody>
          <a:bodyPr vert="horz" lIns="91440" tIns="45720" rIns="91440" bIns="45720" rtlCol="0" anchor="t">
            <a:noAutofit/>
          </a:bodyPr>
          <a:lstStyle/>
          <a:p>
            <a:pPr marL="0" indent="0">
              <a:buNone/>
            </a:pPr>
            <a:r>
              <a:rPr lang="en-GB" sz="2400">
                <a:latin typeface="Arial"/>
                <a:ea typeface="+mn-lt"/>
                <a:cs typeface="Arial" panose="020B0604020202020204" pitchFamily="34" charset="0"/>
              </a:rPr>
              <a:t>Effective incident management requires you to:</a:t>
            </a:r>
            <a:endParaRPr lang="en-GB" sz="2400">
              <a:latin typeface="Arial"/>
              <a:cs typeface="Arial"/>
            </a:endParaRPr>
          </a:p>
          <a:p>
            <a:r>
              <a:rPr lang="en-GB" sz="2400" b="1">
                <a:solidFill>
                  <a:srgbClr val="008A21"/>
                </a:solidFill>
                <a:latin typeface="Arial"/>
                <a:cs typeface="Arial"/>
              </a:rPr>
              <a:t>delegate roles</a:t>
            </a:r>
            <a:r>
              <a:rPr lang="en-GB" sz="2400">
                <a:solidFill>
                  <a:srgbClr val="008A21"/>
                </a:solidFill>
                <a:latin typeface="Arial"/>
                <a:cs typeface="Arial"/>
              </a:rPr>
              <a:t> </a:t>
            </a:r>
            <a:r>
              <a:rPr lang="en-GB" sz="2400">
                <a:latin typeface="Arial"/>
                <a:cs typeface="Arial"/>
              </a:rPr>
              <a:t>– call for help, monitor the casualty and fetch kit</a:t>
            </a:r>
            <a:endParaRPr lang="en-US" sz="2400">
              <a:latin typeface="Arial"/>
              <a:cs typeface="Arial"/>
            </a:endParaRPr>
          </a:p>
          <a:p>
            <a:pPr>
              <a:buFont typeface="Arial" panose="020B0604020202020204" pitchFamily="34" charset="0"/>
              <a:buChar char="•"/>
            </a:pPr>
            <a:r>
              <a:rPr lang="en-GB" sz="2400" b="1">
                <a:solidFill>
                  <a:srgbClr val="008A21"/>
                </a:solidFill>
                <a:latin typeface="Arial"/>
                <a:cs typeface="Arial"/>
              </a:rPr>
              <a:t>communicate clearly</a:t>
            </a:r>
            <a:r>
              <a:rPr lang="en-GB" sz="2400">
                <a:solidFill>
                  <a:srgbClr val="008A21"/>
                </a:solidFill>
                <a:latin typeface="Arial"/>
                <a:cs typeface="Arial"/>
              </a:rPr>
              <a:t> </a:t>
            </a:r>
            <a:r>
              <a:rPr lang="en-GB" sz="2400">
                <a:latin typeface="Arial"/>
                <a:cs typeface="Arial"/>
              </a:rPr>
              <a:t>– calm, assertive instructions</a:t>
            </a:r>
          </a:p>
          <a:p>
            <a:pPr>
              <a:buFont typeface="Arial" panose="020B0604020202020204" pitchFamily="34" charset="0"/>
              <a:buChar char="•"/>
            </a:pPr>
            <a:r>
              <a:rPr lang="en-GB" sz="2400" b="1">
                <a:solidFill>
                  <a:srgbClr val="008A21"/>
                </a:solidFill>
                <a:latin typeface="Arial"/>
                <a:cs typeface="Arial"/>
              </a:rPr>
              <a:t>maintain control</a:t>
            </a:r>
            <a:r>
              <a:rPr lang="en-GB" sz="2400">
                <a:solidFill>
                  <a:srgbClr val="008A21"/>
                </a:solidFill>
                <a:latin typeface="Arial"/>
                <a:cs typeface="Arial"/>
              </a:rPr>
              <a:t> </a:t>
            </a:r>
            <a:r>
              <a:rPr lang="en-GB" sz="2400">
                <a:latin typeface="Arial"/>
                <a:cs typeface="Arial"/>
              </a:rPr>
              <a:t>– ensure scene safety and avoid confusion</a:t>
            </a:r>
          </a:p>
          <a:p>
            <a:pPr>
              <a:buFont typeface="Arial" panose="020B0604020202020204" pitchFamily="34" charset="0"/>
              <a:buChar char="•"/>
            </a:pPr>
            <a:r>
              <a:rPr lang="en-GB" sz="2400" b="1">
                <a:solidFill>
                  <a:srgbClr val="008A21"/>
                </a:solidFill>
                <a:latin typeface="Arial"/>
                <a:cs typeface="Arial"/>
              </a:rPr>
              <a:t>prioritise actions</a:t>
            </a:r>
            <a:r>
              <a:rPr lang="en-GB" sz="2400">
                <a:solidFill>
                  <a:srgbClr val="008A21"/>
                </a:solidFill>
                <a:latin typeface="Arial"/>
                <a:cs typeface="Arial"/>
              </a:rPr>
              <a:t> </a:t>
            </a:r>
            <a:r>
              <a:rPr lang="en-GB" sz="2400">
                <a:latin typeface="Arial"/>
                <a:cs typeface="Arial"/>
              </a:rPr>
              <a:t>– use </a:t>
            </a:r>
            <a:r>
              <a:rPr lang="en-GB" sz="2400" b="1">
                <a:latin typeface="Arial"/>
                <a:cs typeface="Arial"/>
              </a:rPr>
              <a:t>DRABC </a:t>
            </a:r>
            <a:r>
              <a:rPr lang="en-GB" sz="2400">
                <a:latin typeface="Arial"/>
                <a:cs typeface="Arial"/>
              </a:rPr>
              <a:t>to focus on life-saving care.</a:t>
            </a:r>
          </a:p>
          <a:p>
            <a:pPr marL="0" indent="0">
              <a:buNone/>
            </a:pPr>
            <a:endParaRPr lang="en-GB"/>
          </a:p>
        </p:txBody>
      </p:sp>
      <p:pic>
        <p:nvPicPr>
          <p:cNvPr id="5" name="Picture 4">
            <a:extLst>
              <a:ext uri="{FF2B5EF4-FFF2-40B4-BE49-F238E27FC236}">
                <a16:creationId xmlns:a16="http://schemas.microsoft.com/office/drawing/2014/main" id="{F835D306-ABCA-CA07-CC0F-1D10CE018921}"/>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0" y="466642"/>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64626EC5-398A-D114-9A4B-345FB0DBCB57}"/>
              </a:ext>
            </a:extLst>
          </p:cNvPr>
          <p:cNvSpPr/>
          <p:nvPr/>
        </p:nvSpPr>
        <p:spPr>
          <a:xfrm flipH="1">
            <a:off x="-360819" y="3727591"/>
            <a:ext cx="18181696" cy="244937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400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18A74-00D5-0632-D242-F74AE5386136}"/>
            </a:ext>
          </a:extLst>
        </p:cNvPr>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9406F147-DAA7-6513-6479-9D8B99DE19C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80C19CFC-7998-495E-3FF1-127C4C54DFC2}"/>
              </a:ext>
            </a:extLst>
          </p:cNvPr>
          <p:cNvSpPr>
            <a:spLocks noGrp="1"/>
          </p:cNvSpPr>
          <p:nvPr>
            <p:ph type="title"/>
          </p:nvPr>
        </p:nvSpPr>
        <p:spPr>
          <a:xfrm>
            <a:off x="1630200" y="325675"/>
            <a:ext cx="9549384" cy="1325563"/>
          </a:xfrm>
        </p:spPr>
        <p:txBody>
          <a:bodyPr>
            <a:normAutofit fontScale="90000"/>
          </a:bodyPr>
          <a:lstStyle/>
          <a:p>
            <a:r>
              <a:rPr lang="en-GB" sz="4000" b="1">
                <a:latin typeface="Arial" panose="020B0604020202020204" pitchFamily="34" charset="0"/>
                <a:cs typeface="Arial" panose="020B0604020202020204" pitchFamily="34" charset="0"/>
              </a:rPr>
              <a:t>Working as a team in outdoor emergencies – practical demonstration (cont.)</a:t>
            </a:r>
          </a:p>
        </p:txBody>
      </p:sp>
      <p:sp>
        <p:nvSpPr>
          <p:cNvPr id="3" name="Content Placeholder 2">
            <a:extLst>
              <a:ext uri="{FF2B5EF4-FFF2-40B4-BE49-F238E27FC236}">
                <a16:creationId xmlns:a16="http://schemas.microsoft.com/office/drawing/2014/main" id="{3EC7D07D-232C-359A-31CF-6CE70197E48F}"/>
              </a:ext>
            </a:extLst>
          </p:cNvPr>
          <p:cNvSpPr>
            <a:spLocks noGrp="1"/>
          </p:cNvSpPr>
          <p:nvPr>
            <p:ph idx="1"/>
          </p:nvPr>
        </p:nvSpPr>
        <p:spPr>
          <a:xfrm>
            <a:off x="838200" y="1943745"/>
            <a:ext cx="9190220" cy="4759445"/>
          </a:xfrm>
        </p:spPr>
        <p:txBody>
          <a:bodyPr vert="horz" lIns="91440" tIns="45720" rIns="91440" bIns="45720" rtlCol="0" anchor="t">
            <a:noAutofit/>
          </a:bodyPr>
          <a:lstStyle/>
          <a:p>
            <a:pPr>
              <a:buFont typeface="Arial" panose="020B0604020202020204" pitchFamily="34" charset="0"/>
              <a:buChar char="•"/>
            </a:pPr>
            <a:r>
              <a:rPr lang="en-GB" sz="2400" b="1">
                <a:solidFill>
                  <a:srgbClr val="008A21"/>
                </a:solidFill>
                <a:latin typeface="Arial"/>
                <a:cs typeface="Arial"/>
              </a:rPr>
              <a:t>coordinate monitoring</a:t>
            </a:r>
            <a:r>
              <a:rPr lang="en-GB" sz="2400">
                <a:solidFill>
                  <a:srgbClr val="008A21"/>
                </a:solidFill>
                <a:latin typeface="Arial"/>
                <a:cs typeface="Arial"/>
              </a:rPr>
              <a:t> </a:t>
            </a:r>
            <a:r>
              <a:rPr lang="en-GB" sz="2400">
                <a:latin typeface="Arial"/>
                <a:cs typeface="Arial"/>
              </a:rPr>
              <a:t>– regular checks, share updates</a:t>
            </a:r>
          </a:p>
          <a:p>
            <a:pPr>
              <a:buFont typeface="Arial" panose="020B0604020202020204" pitchFamily="34" charset="0"/>
              <a:buChar char="•"/>
            </a:pPr>
            <a:r>
              <a:rPr lang="en-GB" sz="2400" b="1">
                <a:solidFill>
                  <a:srgbClr val="008A21"/>
                </a:solidFill>
                <a:latin typeface="Arial"/>
                <a:cs typeface="Arial"/>
              </a:rPr>
              <a:t>support the group</a:t>
            </a:r>
            <a:r>
              <a:rPr lang="en-GB" sz="2400">
                <a:solidFill>
                  <a:srgbClr val="008A21"/>
                </a:solidFill>
                <a:latin typeface="Arial"/>
                <a:cs typeface="Arial"/>
              </a:rPr>
              <a:t> </a:t>
            </a:r>
            <a:r>
              <a:rPr lang="en-GB" sz="2400">
                <a:latin typeface="Arial"/>
                <a:cs typeface="Arial"/>
              </a:rPr>
              <a:t>– provide reassurance and keep morale high</a:t>
            </a:r>
          </a:p>
          <a:p>
            <a:pPr>
              <a:buFont typeface="Arial" panose="020B0604020202020204" pitchFamily="34" charset="0"/>
              <a:buChar char="•"/>
            </a:pPr>
            <a:r>
              <a:rPr lang="en-GB" sz="2400" b="1">
                <a:solidFill>
                  <a:srgbClr val="008A21"/>
                </a:solidFill>
                <a:latin typeface="Arial"/>
                <a:cs typeface="Arial"/>
              </a:rPr>
              <a:t>plan together</a:t>
            </a:r>
            <a:r>
              <a:rPr lang="en-GB" sz="2400">
                <a:solidFill>
                  <a:srgbClr val="008A21"/>
                </a:solidFill>
                <a:latin typeface="Arial"/>
                <a:cs typeface="Arial"/>
              </a:rPr>
              <a:t> </a:t>
            </a:r>
            <a:r>
              <a:rPr lang="en-GB" sz="2400">
                <a:latin typeface="Arial"/>
                <a:cs typeface="Arial"/>
              </a:rPr>
              <a:t>– prepare for evacuation or long-term care if help is delayed</a:t>
            </a:r>
          </a:p>
          <a:p>
            <a:pPr>
              <a:buFont typeface="Arial" panose="020B0604020202020204" pitchFamily="34" charset="0"/>
              <a:buChar char="•"/>
            </a:pPr>
            <a:r>
              <a:rPr lang="en-GB" sz="2400" b="1">
                <a:solidFill>
                  <a:srgbClr val="008A21"/>
                </a:solidFill>
                <a:latin typeface="Arial"/>
                <a:cs typeface="Arial"/>
              </a:rPr>
              <a:t>document actions </a:t>
            </a:r>
            <a:r>
              <a:rPr lang="en-GB" sz="2400">
                <a:latin typeface="Arial"/>
                <a:cs typeface="Arial"/>
              </a:rPr>
              <a:t>– record care provided and casualty’s condition</a:t>
            </a:r>
          </a:p>
        </p:txBody>
      </p:sp>
      <p:pic>
        <p:nvPicPr>
          <p:cNvPr id="5" name="Picture 4">
            <a:extLst>
              <a:ext uri="{FF2B5EF4-FFF2-40B4-BE49-F238E27FC236}">
                <a16:creationId xmlns:a16="http://schemas.microsoft.com/office/drawing/2014/main" id="{7B931941-644F-5943-9F17-85A6D114279A}"/>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0" y="466642"/>
            <a:ext cx="792000" cy="658800"/>
          </a:xfrm>
          <a:prstGeom prst="ellipse">
            <a:avLst/>
          </a:prstGeom>
          <a:solidFill>
            <a:srgbClr val="008A21"/>
          </a:solidFill>
          <a:ln w="31750">
            <a:solidFill>
              <a:schemeClr val="bg1"/>
            </a:solidFill>
          </a:ln>
        </p:spPr>
      </p:pic>
      <p:sp>
        <p:nvSpPr>
          <p:cNvPr id="6" name="Rounded Rectangle 65">
            <a:extLst>
              <a:ext uri="{FF2B5EF4-FFF2-40B4-BE49-F238E27FC236}">
                <a16:creationId xmlns:a16="http://schemas.microsoft.com/office/drawing/2014/main" id="{EFE96038-5A8E-89E7-5C6D-A1FA9E8475BA}"/>
              </a:ext>
            </a:extLst>
          </p:cNvPr>
          <p:cNvSpPr>
            <a:spLocks noChangeArrowheads="1"/>
          </p:cNvSpPr>
          <p:nvPr/>
        </p:nvSpPr>
        <p:spPr bwMode="auto">
          <a:xfrm>
            <a:off x="838200" y="4711385"/>
            <a:ext cx="9549384" cy="1089780"/>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12">
            <a:extLst>
              <a:ext uri="{FF2B5EF4-FFF2-40B4-BE49-F238E27FC236}">
                <a16:creationId xmlns:a16="http://schemas.microsoft.com/office/drawing/2014/main" id="{AE8A951A-9445-1397-CA92-9AA689A7F854}"/>
              </a:ext>
            </a:extLst>
          </p:cNvPr>
          <p:cNvSpPr>
            <a:spLocks noChangeArrowheads="1"/>
          </p:cNvSpPr>
          <p:nvPr/>
        </p:nvSpPr>
        <p:spPr bwMode="auto">
          <a:xfrm>
            <a:off x="1046381" y="454006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8" name="Content Placeholder 2">
            <a:extLst>
              <a:ext uri="{FF2B5EF4-FFF2-40B4-BE49-F238E27FC236}">
                <a16:creationId xmlns:a16="http://schemas.microsoft.com/office/drawing/2014/main" id="{573340DD-99D4-6E89-04D9-DD6571757080}"/>
              </a:ext>
            </a:extLst>
          </p:cNvPr>
          <p:cNvSpPr txBox="1">
            <a:spLocks/>
          </p:cNvSpPr>
          <p:nvPr/>
        </p:nvSpPr>
        <p:spPr>
          <a:xfrm>
            <a:off x="1046381" y="4977734"/>
            <a:ext cx="10009554" cy="385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Clear teamwork ensures safety, effective care and confidence in an outdoor emergency.</a:t>
            </a:r>
          </a:p>
        </p:txBody>
      </p:sp>
    </p:spTree>
    <p:extLst>
      <p:ext uri="{BB962C8B-B14F-4D97-AF65-F5344CB8AC3E}">
        <p14:creationId xmlns:p14="http://schemas.microsoft.com/office/powerpoint/2010/main" val="279762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normAutofit/>
          </a:bodyPr>
          <a:lstStyle/>
          <a:p>
            <a:r>
              <a:rPr lang="en-GB" sz="4000" b="1">
                <a:latin typeface="Arial" panose="020B0604020202020204" pitchFamily="34" charset="0"/>
                <a:cs typeface="Arial" panose="020B0604020202020204" pitchFamily="34" charset="0"/>
              </a:rPr>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68167"/>
            <a:ext cx="10438049" cy="1200329"/>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ptos" panose="02110004020202020204"/>
                <a:ea typeface="+mn-lt"/>
                <a:cs typeface="+mn-lt"/>
              </a:rPr>
              <a:t>A casualty tells you they use an inhaler twice daily for their asthma. In the SAMPLE framework, where should this information be recorded?</a:t>
            </a: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white"/>
              </a:solidFill>
              <a:effectLst/>
              <a:uLnTx/>
              <a:uFillTx/>
              <a:latin typeface="Arial"/>
              <a:ea typeface="+mn-ea"/>
              <a:cs typeface="Arial"/>
            </a:endParaRP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638554"/>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Signs and symptoms</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496433"/>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Allergies</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354312"/>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Medications</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19656"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Last oral intake</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96677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84FAE4-494D-F682-CDF7-C971881DD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7CAE18-47D2-43E4-4222-AF6C9D887E93}"/>
              </a:ext>
            </a:extLst>
          </p:cNvPr>
          <p:cNvSpPr>
            <a:spLocks noGrp="1"/>
          </p:cNvSpPr>
          <p:nvPr>
            <p:ph type="title"/>
          </p:nvPr>
        </p:nvSpPr>
        <p:spPr>
          <a:xfrm>
            <a:off x="1683868" y="365126"/>
            <a:ext cx="9669931" cy="922986"/>
          </a:xfrm>
        </p:spPr>
        <p:txBody>
          <a:bodyPr>
            <a:normAutofit/>
          </a:bodyPr>
          <a:lstStyle/>
          <a:p>
            <a:r>
              <a:rPr lang="en-GB" sz="4000" b="1">
                <a:latin typeface="Arial" panose="020B0604020202020204" pitchFamily="34" charset="0"/>
                <a:cs typeface="Arial" panose="020B0604020202020204" pitchFamily="34" charset="0"/>
              </a:rPr>
              <a:t>How much do you know?​</a:t>
            </a:r>
          </a:p>
        </p:txBody>
      </p:sp>
      <p:sp>
        <p:nvSpPr>
          <p:cNvPr id="5" name="Rectangle: Rounded Corners 4">
            <a:extLst>
              <a:ext uri="{FF2B5EF4-FFF2-40B4-BE49-F238E27FC236}">
                <a16:creationId xmlns:a16="http://schemas.microsoft.com/office/drawing/2014/main" id="{D9AC621B-1340-F86B-CA7B-497C4DC9CCFD}"/>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9361AF8-338A-0520-C430-2252FF1576FC}"/>
              </a:ext>
            </a:extLst>
          </p:cNvPr>
          <p:cNvSpPr txBox="1"/>
          <p:nvPr/>
        </p:nvSpPr>
        <p:spPr>
          <a:xfrm>
            <a:off x="766763" y="1468167"/>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best describes effective emotional support for a casualty?</a:t>
            </a:r>
          </a:p>
        </p:txBody>
      </p:sp>
      <p:grpSp>
        <p:nvGrpSpPr>
          <p:cNvPr id="7" name="Group 6">
            <a:extLst>
              <a:ext uri="{FF2B5EF4-FFF2-40B4-BE49-F238E27FC236}">
                <a16:creationId xmlns:a16="http://schemas.microsoft.com/office/drawing/2014/main" id="{9B52592C-E5D4-FA99-37E1-08D6CFF9FB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97CD0838-DAEE-E5D9-DBEE-9E3FCB536502}"/>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24EF2F51-8F90-95F7-F695-B337019CFCB0}"/>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E0B8685D-67B1-09A3-62D0-131847653D48}"/>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E0E2A507-5E1E-6447-6622-C4DEBF39F290}"/>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668A7FB-76AF-DA49-7F7F-344515349C9F}"/>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DFC8169F-C619-FEFD-27AF-03413DFE1356}"/>
              </a:ext>
            </a:extLst>
          </p:cNvPr>
          <p:cNvSpPr txBox="1"/>
          <p:nvPr/>
        </p:nvSpPr>
        <p:spPr>
          <a:xfrm>
            <a:off x="1719656" y="2638554"/>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Giving false reassurance to keep them calm</a:t>
            </a:r>
          </a:p>
        </p:txBody>
      </p:sp>
      <p:sp>
        <p:nvSpPr>
          <p:cNvPr id="11" name="TextBox 10">
            <a:extLst>
              <a:ext uri="{FF2B5EF4-FFF2-40B4-BE49-F238E27FC236}">
                <a16:creationId xmlns:a16="http://schemas.microsoft.com/office/drawing/2014/main" id="{C2A11676-5F40-0F08-7118-7FCF81B1B56B}"/>
              </a:ext>
            </a:extLst>
          </p:cNvPr>
          <p:cNvSpPr txBox="1"/>
          <p:nvPr/>
        </p:nvSpPr>
        <p:spPr>
          <a:xfrm>
            <a:off x="1719657" y="3496433"/>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Speaking quickly to distract them</a:t>
            </a:r>
          </a:p>
        </p:txBody>
      </p:sp>
      <p:sp>
        <p:nvSpPr>
          <p:cNvPr id="12" name="TextBox 11">
            <a:extLst>
              <a:ext uri="{FF2B5EF4-FFF2-40B4-BE49-F238E27FC236}">
                <a16:creationId xmlns:a16="http://schemas.microsoft.com/office/drawing/2014/main" id="{6CCB58F8-1C3E-CFCA-DCA6-B14C0DF7D0D5}"/>
              </a:ext>
            </a:extLst>
          </p:cNvPr>
          <p:cNvSpPr txBox="1"/>
          <p:nvPr/>
        </p:nvSpPr>
        <p:spPr>
          <a:xfrm>
            <a:off x="1739923" y="4226491"/>
            <a:ext cx="648186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Remaining calm, explaining clearly and listening actively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89CF89F5-E875-32E5-8F38-EDF82E88E18C}"/>
              </a:ext>
            </a:extLst>
          </p:cNvPr>
          <p:cNvSpPr txBox="1"/>
          <p:nvPr/>
        </p:nvSpPr>
        <p:spPr>
          <a:xfrm>
            <a:off x="1719656"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Leaving the casualty alone to reduce stress</a:t>
            </a:r>
          </a:p>
        </p:txBody>
      </p:sp>
      <p:pic>
        <p:nvPicPr>
          <p:cNvPr id="17" name="Picture 2" descr="\\designarchive\Archive\PowerPoints\PPT symbols and documents\ABCD cards\A.png">
            <a:extLst>
              <a:ext uri="{FF2B5EF4-FFF2-40B4-BE49-F238E27FC236}">
                <a16:creationId xmlns:a16="http://schemas.microsoft.com/office/drawing/2014/main" id="{610B4C1D-9214-F0A9-B31C-CE755EFF1D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5D005AC0-0386-D9D7-E553-927E70EA16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A8DFEA-9858-C4A9-7A8E-018809C9B31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8885E370-6ACC-2A1E-EC4F-F016C4ED7A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8437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44902"/>
            <a:ext cx="96573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should outdoor equipment, such as a rucksack or helmet, be removed?</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remove it immediately for comfort</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6" y="3354561"/>
            <a:ext cx="58322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if it obstructs airway access, CPR or bleeding control </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 soon as the casualty asks</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once emergency services arrive</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7763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92662-9E1F-5B6D-CC61-60120675E1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754551-A32B-4202-5D4D-4FD0C3367D86}"/>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A43C3C8A-6E5A-4E64-5B84-FDB1247868B4}"/>
              </a:ext>
            </a:extLst>
          </p:cNvPr>
          <p:cNvSpPr/>
          <p:nvPr/>
        </p:nvSpPr>
        <p:spPr>
          <a:xfrm>
            <a:off x="-904775" y="1308116"/>
            <a:ext cx="13270945" cy="1310799"/>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C85E68-AE9C-986F-1791-164748AAD1F6}"/>
              </a:ext>
            </a:extLst>
          </p:cNvPr>
          <p:cNvSpPr txBox="1"/>
          <p:nvPr/>
        </p:nvSpPr>
        <p:spPr>
          <a:xfrm>
            <a:off x="766763" y="1371869"/>
            <a:ext cx="1043804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the most appropriate way to summon assistance when there is no mobile phone signal in a remote outdoor location?</a:t>
            </a:r>
          </a:p>
        </p:txBody>
      </p:sp>
      <p:grpSp>
        <p:nvGrpSpPr>
          <p:cNvPr id="7" name="Group 6">
            <a:extLst>
              <a:ext uri="{FF2B5EF4-FFF2-40B4-BE49-F238E27FC236}">
                <a16:creationId xmlns:a16="http://schemas.microsoft.com/office/drawing/2014/main" id="{F879A8C9-D516-3640-4A18-8FD2BBAE1757}"/>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5F205D6-4433-84A7-2753-B9114C2D49C8}"/>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7FD600F-3BA8-44C2-4678-4CE4F6FD50E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AF470E1F-5941-8144-5DEC-493104573F89}"/>
              </a:ext>
            </a:extLst>
          </p:cNvPr>
          <p:cNvGrpSpPr/>
          <p:nvPr/>
        </p:nvGrpSpPr>
        <p:grpSpPr>
          <a:xfrm>
            <a:off x="8484737" y="2877989"/>
            <a:ext cx="2268001" cy="3008674"/>
            <a:chOff x="7804799" y="2575797"/>
            <a:chExt cx="2268001" cy="3008674"/>
          </a:xfrm>
        </p:grpSpPr>
        <p:sp>
          <p:nvSpPr>
            <p:cNvPr id="20" name="Rectangle: Rounded Corners 19">
              <a:extLst>
                <a:ext uri="{FF2B5EF4-FFF2-40B4-BE49-F238E27FC236}">
                  <a16:creationId xmlns:a16="http://schemas.microsoft.com/office/drawing/2014/main" id="{63CACDD7-FFA9-9494-79C0-3D00C9058EAB}"/>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E3748347-4A84-25F0-8CB3-0FE6F56ED4FF}"/>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2131269B-4EC5-B35F-7550-5651221C19AB}"/>
              </a:ext>
            </a:extLst>
          </p:cNvPr>
          <p:cNvSpPr txBox="1"/>
          <p:nvPr/>
        </p:nvSpPr>
        <p:spPr>
          <a:xfrm>
            <a:off x="1719656" y="2707048"/>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Wait until you reach an area with mobile signal before contacting help</a:t>
            </a:r>
          </a:p>
        </p:txBody>
      </p:sp>
      <p:sp>
        <p:nvSpPr>
          <p:cNvPr id="11" name="TextBox 10">
            <a:extLst>
              <a:ext uri="{FF2B5EF4-FFF2-40B4-BE49-F238E27FC236}">
                <a16:creationId xmlns:a16="http://schemas.microsoft.com/office/drawing/2014/main" id="{2B0C80F6-4072-C485-8713-A6E8408F6CAC}"/>
              </a:ext>
            </a:extLst>
          </p:cNvPr>
          <p:cNvSpPr txBox="1"/>
          <p:nvPr/>
        </p:nvSpPr>
        <p:spPr>
          <a:xfrm>
            <a:off x="1719657" y="3544687"/>
            <a:ext cx="650212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Use a whistle, mirror flashes, hand signals or ground markers to attract attention</a:t>
            </a:r>
          </a:p>
        </p:txBody>
      </p:sp>
      <p:sp>
        <p:nvSpPr>
          <p:cNvPr id="12" name="TextBox 11">
            <a:extLst>
              <a:ext uri="{FF2B5EF4-FFF2-40B4-BE49-F238E27FC236}">
                <a16:creationId xmlns:a16="http://schemas.microsoft.com/office/drawing/2014/main" id="{5FE7CC38-CB04-74E0-351F-80F9905CEC0D}"/>
              </a:ext>
            </a:extLst>
          </p:cNvPr>
          <p:cNvSpPr txBox="1"/>
          <p:nvPr/>
        </p:nvSpPr>
        <p:spPr>
          <a:xfrm>
            <a:off x="1739923" y="4340588"/>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Light a large fire regardless of environmental risks</a:t>
            </a:r>
          </a:p>
        </p:txBody>
      </p:sp>
      <p:sp>
        <p:nvSpPr>
          <p:cNvPr id="16" name="TextBox 15">
            <a:extLst>
              <a:ext uri="{FF2B5EF4-FFF2-40B4-BE49-F238E27FC236}">
                <a16:creationId xmlns:a16="http://schemas.microsoft.com/office/drawing/2014/main" id="{A0956CCC-B5FA-CB57-14B1-AB1243F2294C}"/>
              </a:ext>
            </a:extLst>
          </p:cNvPr>
          <p:cNvSpPr txBox="1"/>
          <p:nvPr/>
        </p:nvSpPr>
        <p:spPr>
          <a:xfrm>
            <a:off x="1729210" y="5137403"/>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Write a note and leave it at the scene for rescuers to find</a:t>
            </a:r>
          </a:p>
        </p:txBody>
      </p:sp>
      <p:pic>
        <p:nvPicPr>
          <p:cNvPr id="17" name="Picture 2" descr="\\designarchive\Archive\PowerPoints\PPT symbols and documents\ABCD cards\A.png">
            <a:extLst>
              <a:ext uri="{FF2B5EF4-FFF2-40B4-BE49-F238E27FC236}">
                <a16:creationId xmlns:a16="http://schemas.microsoft.com/office/drawing/2014/main" id="{6FFA6B16-5F68-C691-EAC1-0F197B49420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707048"/>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E27605F-1AB0-C725-A930-F2DF341772C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511818"/>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EE81047E-5056-4F35-4BA0-7A20D925B86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314269"/>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9CDBE6-53B9-3DEF-C539-717A2F9B21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4768"/>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88685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EF672-9AB7-909E-9037-3088ABBA3D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D86DC6-EA2A-618C-5673-D0C60DF72A03}"/>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F22A2D0F-0FEB-345F-87DF-15CC30A674B5}"/>
              </a:ext>
            </a:extLst>
          </p:cNvPr>
          <p:cNvSpPr/>
          <p:nvPr/>
        </p:nvSpPr>
        <p:spPr>
          <a:xfrm>
            <a:off x="-904775" y="1280540"/>
            <a:ext cx="13270945" cy="942273"/>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F1E817C-EAC9-1F53-8C12-14E6EF6735F3}"/>
              </a:ext>
            </a:extLst>
          </p:cNvPr>
          <p:cNvSpPr txBox="1"/>
          <p:nvPr/>
        </p:nvSpPr>
        <p:spPr>
          <a:xfrm>
            <a:off x="766763" y="1532666"/>
            <a:ext cx="10438049"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is the most appropriate reason to move a casualty?</a:t>
            </a:r>
          </a:p>
        </p:txBody>
      </p:sp>
      <p:grpSp>
        <p:nvGrpSpPr>
          <p:cNvPr id="7" name="Group 6">
            <a:extLst>
              <a:ext uri="{FF2B5EF4-FFF2-40B4-BE49-F238E27FC236}">
                <a16:creationId xmlns:a16="http://schemas.microsoft.com/office/drawing/2014/main" id="{D3EC1E1B-3FA4-DAA7-F310-CF59C5D2C511}"/>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87F43F41-5320-0558-95CE-D6902B541711}"/>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FBFC41D8-9ADD-260B-1218-AFD31A49D86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5B02EBD-A394-EB72-BE24-67911EFB460D}"/>
              </a:ext>
            </a:extLst>
          </p:cNvPr>
          <p:cNvGrpSpPr/>
          <p:nvPr/>
        </p:nvGrpSpPr>
        <p:grpSpPr>
          <a:xfrm>
            <a:off x="8484737" y="2560717"/>
            <a:ext cx="2268001" cy="3008674"/>
            <a:chOff x="7804799" y="2575797"/>
            <a:chExt cx="2268001" cy="3008674"/>
          </a:xfrm>
        </p:grpSpPr>
        <p:sp>
          <p:nvSpPr>
            <p:cNvPr id="20" name="Rectangle: Rounded Corners 19">
              <a:extLst>
                <a:ext uri="{FF2B5EF4-FFF2-40B4-BE49-F238E27FC236}">
                  <a16:creationId xmlns:a16="http://schemas.microsoft.com/office/drawing/2014/main" id="{DF8F280D-50B6-071C-6EF8-0797FD02532F}"/>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AF36F380-06EF-349E-68CE-A306E79CDF1B}"/>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04AAC000-6081-97C4-37F5-EFBE13C4E19C}"/>
              </a:ext>
            </a:extLst>
          </p:cNvPr>
          <p:cNvSpPr txBox="1"/>
          <p:nvPr/>
        </p:nvSpPr>
        <p:spPr>
          <a:xfrm>
            <a:off x="1719656" y="2560717"/>
            <a:ext cx="633800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To make them more comfortable</a:t>
            </a:r>
          </a:p>
        </p:txBody>
      </p:sp>
      <p:sp>
        <p:nvSpPr>
          <p:cNvPr id="11" name="TextBox 10">
            <a:extLst>
              <a:ext uri="{FF2B5EF4-FFF2-40B4-BE49-F238E27FC236}">
                <a16:creationId xmlns:a16="http://schemas.microsoft.com/office/drawing/2014/main" id="{6B7081CB-857E-189F-6936-B21922F389A2}"/>
              </a:ext>
            </a:extLst>
          </p:cNvPr>
          <p:cNvSpPr txBox="1"/>
          <p:nvPr/>
        </p:nvSpPr>
        <p:spPr>
          <a:xfrm>
            <a:off x="1719657" y="3424876"/>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allow bystanders to see better</a:t>
            </a:r>
          </a:p>
        </p:txBody>
      </p:sp>
      <p:sp>
        <p:nvSpPr>
          <p:cNvPr id="12" name="TextBox 11">
            <a:extLst>
              <a:ext uri="{FF2B5EF4-FFF2-40B4-BE49-F238E27FC236}">
                <a16:creationId xmlns:a16="http://schemas.microsoft.com/office/drawing/2014/main" id="{1C6A414C-9E4A-58FB-F6AF-B4F69A76D6D6}"/>
              </a:ext>
            </a:extLst>
          </p:cNvPr>
          <p:cNvSpPr txBox="1"/>
          <p:nvPr/>
        </p:nvSpPr>
        <p:spPr>
          <a:xfrm>
            <a:off x="1739923" y="4289035"/>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check their past medical history</a:t>
            </a:r>
          </a:p>
        </p:txBody>
      </p:sp>
      <p:sp>
        <p:nvSpPr>
          <p:cNvPr id="16" name="TextBox 15">
            <a:extLst>
              <a:ext uri="{FF2B5EF4-FFF2-40B4-BE49-F238E27FC236}">
                <a16:creationId xmlns:a16="http://schemas.microsoft.com/office/drawing/2014/main" id="{E995511F-3455-5E74-1130-0771E862F4D3}"/>
              </a:ext>
            </a:extLst>
          </p:cNvPr>
          <p:cNvSpPr txBox="1"/>
          <p:nvPr/>
        </p:nvSpPr>
        <p:spPr>
          <a:xfrm>
            <a:off x="1729210" y="5017984"/>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protect them from immediate danger, such as a fire or flooding </a:t>
            </a:r>
          </a:p>
        </p:txBody>
      </p:sp>
      <p:pic>
        <p:nvPicPr>
          <p:cNvPr id="17" name="Picture 2" descr="\\designarchive\Archive\PowerPoints\PPT symbols and documents\ABCD cards\A.png">
            <a:extLst>
              <a:ext uri="{FF2B5EF4-FFF2-40B4-BE49-F238E27FC236}">
                <a16:creationId xmlns:a16="http://schemas.microsoft.com/office/drawing/2014/main" id="{B168CAF7-D3F4-3BD6-8E2D-C59F23F3060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415058"/>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EA4B1FC3-42C9-F4A7-AFF1-1C0B8BA65E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271198"/>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FBDE86E4-86C7-6FA9-ED79-D2B8ABD5CFD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135293"/>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1D715FB5-0E80-19CF-5E78-0DE7951BFC8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017984"/>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0080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D82A22-FBF3-09D4-942A-E64CA28AE4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16FC2E-2B90-0667-7AC3-8F51CA072300}"/>
              </a:ext>
            </a:extLst>
          </p:cNvPr>
          <p:cNvSpPr>
            <a:spLocks noGrp="1"/>
          </p:cNvSpPr>
          <p:nvPr>
            <p:ph type="title"/>
          </p:nvPr>
        </p:nvSpPr>
        <p:spPr>
          <a:xfrm>
            <a:off x="1683868" y="365126"/>
            <a:ext cx="9669931" cy="922986"/>
          </a:xfrm>
        </p:spPr>
        <p:txBody>
          <a:bodyPr>
            <a:normAutofit/>
          </a:bodyPr>
          <a:lstStyle/>
          <a:p>
            <a:r>
              <a:rPr lang="en-GB" sz="4000" b="1" noProof="0"/>
              <a:t>How much do you know?​</a:t>
            </a:r>
          </a:p>
        </p:txBody>
      </p:sp>
      <p:sp>
        <p:nvSpPr>
          <p:cNvPr id="5" name="Rectangle: Rounded Corners 4">
            <a:extLst>
              <a:ext uri="{FF2B5EF4-FFF2-40B4-BE49-F238E27FC236}">
                <a16:creationId xmlns:a16="http://schemas.microsoft.com/office/drawing/2014/main" id="{677CC958-7639-24BF-3C0F-E6E08D45E0F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621F924A-0234-3DB9-BCF2-83F6766B5238}"/>
              </a:ext>
            </a:extLst>
          </p:cNvPr>
          <p:cNvSpPr txBox="1"/>
          <p:nvPr/>
        </p:nvSpPr>
        <p:spPr>
          <a:xfrm>
            <a:off x="766763" y="1608811"/>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the priority when managing an incident with others?</a:t>
            </a:r>
          </a:p>
        </p:txBody>
      </p:sp>
      <p:grpSp>
        <p:nvGrpSpPr>
          <p:cNvPr id="7" name="Group 6">
            <a:extLst>
              <a:ext uri="{FF2B5EF4-FFF2-40B4-BE49-F238E27FC236}">
                <a16:creationId xmlns:a16="http://schemas.microsoft.com/office/drawing/2014/main" id="{41E64D3B-BBD3-24D6-888C-466E446F1367}"/>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B094CD2F-380A-552C-A9E9-D0718DB69262}"/>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D2073E79-243B-C608-4CA5-61C06949B4EE}"/>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F51D5AD8-0A4E-01B1-0CAD-55FD72D91CD9}"/>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4954A479-38A5-8556-D767-8D5B850BE342}"/>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F3E858E1-9B35-AEB3-1E32-7DCD2FCD3CA8}"/>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1EE9F87A-94BF-210E-12ED-6D0F2E825866}"/>
              </a:ext>
            </a:extLst>
          </p:cNvPr>
          <p:cNvSpPr txBox="1"/>
          <p:nvPr/>
        </p:nvSpPr>
        <p:spPr>
          <a:xfrm>
            <a:off x="1719656" y="2668574"/>
            <a:ext cx="66772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Clear communication and delegation of roles </a:t>
            </a:r>
          </a:p>
        </p:txBody>
      </p:sp>
      <p:sp>
        <p:nvSpPr>
          <p:cNvPr id="11" name="TextBox 10">
            <a:extLst>
              <a:ext uri="{FF2B5EF4-FFF2-40B4-BE49-F238E27FC236}">
                <a16:creationId xmlns:a16="http://schemas.microsoft.com/office/drawing/2014/main" id="{97E41092-750B-9C58-992A-6309EDE59FCD}"/>
              </a:ext>
            </a:extLst>
          </p:cNvPr>
          <p:cNvSpPr txBox="1"/>
          <p:nvPr/>
        </p:nvSpPr>
        <p:spPr>
          <a:xfrm>
            <a:off x="1719657" y="3536441"/>
            <a:ext cx="5985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Writing down casualty details immediately</a:t>
            </a:r>
          </a:p>
        </p:txBody>
      </p:sp>
      <p:sp>
        <p:nvSpPr>
          <p:cNvPr id="12" name="TextBox 11">
            <a:extLst>
              <a:ext uri="{FF2B5EF4-FFF2-40B4-BE49-F238E27FC236}">
                <a16:creationId xmlns:a16="http://schemas.microsoft.com/office/drawing/2014/main" id="{0A9245A1-234E-5EFB-ABA3-381110EFD355}"/>
              </a:ext>
            </a:extLst>
          </p:cNvPr>
          <p:cNvSpPr txBox="1"/>
          <p:nvPr/>
        </p:nvSpPr>
        <p:spPr>
          <a:xfrm>
            <a:off x="1729210" y="4219294"/>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Retrieving equipment before checking the scene</a:t>
            </a:r>
          </a:p>
        </p:txBody>
      </p:sp>
      <p:sp>
        <p:nvSpPr>
          <p:cNvPr id="16" name="TextBox 15">
            <a:extLst>
              <a:ext uri="{FF2B5EF4-FFF2-40B4-BE49-F238E27FC236}">
                <a16:creationId xmlns:a16="http://schemas.microsoft.com/office/drawing/2014/main" id="{4024DD5B-043D-F6A6-E3D4-6C91A7A285F4}"/>
              </a:ext>
            </a:extLst>
          </p:cNvPr>
          <p:cNvSpPr txBox="1"/>
          <p:nvPr/>
        </p:nvSpPr>
        <p:spPr>
          <a:xfrm>
            <a:off x="1729210" y="5248279"/>
            <a:ext cx="6177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Asking the group who wants to help first</a:t>
            </a:r>
          </a:p>
        </p:txBody>
      </p:sp>
      <p:pic>
        <p:nvPicPr>
          <p:cNvPr id="17" name="Picture 2" descr="\\designarchive\Archive\PowerPoints\PPT symbols and documents\ABCD cards\A.png">
            <a:extLst>
              <a:ext uri="{FF2B5EF4-FFF2-40B4-BE49-F238E27FC236}">
                <a16:creationId xmlns:a16="http://schemas.microsoft.com/office/drawing/2014/main" id="{9667B8E4-E6A1-E141-0454-FFF0C226DA4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042E0B60-5B59-AFCA-5EA9-7193E7CA41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68E042F0-8874-460C-2CC9-17F4E19C23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C1B061B6-0309-9F9C-EBE5-95A61C314C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94015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64329" y="1129631"/>
            <a:ext cx="781007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limb injury in the outdoors</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172</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265210"/>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2</a:t>
            </a:r>
          </a:p>
        </p:txBody>
      </p:sp>
      <p:grpSp>
        <p:nvGrpSpPr>
          <p:cNvPr id="2" name="Group 1">
            <a:extLst>
              <a:ext uri="{FF2B5EF4-FFF2-40B4-BE49-F238E27FC236}">
                <a16:creationId xmlns:a16="http://schemas.microsoft.com/office/drawing/2014/main" id="{2D9921B0-C539-B64E-3E94-E8778F9F690A}"/>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A39197C8-8206-5084-2960-C1DCB03D59D1}"/>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raphic 18" descr="End with solid fill">
              <a:hlinkClick r:id="" action="ppaction://hlinkshowjump?jump=previousslide"/>
              <a:extLst>
                <a:ext uri="{FF2B5EF4-FFF2-40B4-BE49-F238E27FC236}">
                  <a16:creationId xmlns:a16="http://schemas.microsoft.com/office/drawing/2014/main" id="{CD9FD3C0-DE87-0555-B3BC-5551D33B251C}"/>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Rounded Rectangle 40">
            <a:extLst>
              <a:ext uri="{FF2B5EF4-FFF2-40B4-BE49-F238E27FC236}">
                <a16:creationId xmlns:a16="http://schemas.microsoft.com/office/drawing/2014/main" id="{51981AB3-D6D8-E551-E326-826CF87402AD}"/>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68E9460E-FFC0-067B-3720-38D62241DB33}"/>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A684DE2C-2925-7D10-BD90-8AF951296F97}"/>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raphic 18" descr="End with solid fill">
              <a:hlinkClick r:id="" action="ppaction://hlinkshowjump?jump=nextslide"/>
              <a:extLst>
                <a:ext uri="{FF2B5EF4-FFF2-40B4-BE49-F238E27FC236}">
                  <a16:creationId xmlns:a16="http://schemas.microsoft.com/office/drawing/2014/main" id="{906DB50A-D6CB-2D8A-8BFD-F9ABF2A4A3F8}"/>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Graphic 11" descr="Home with solid fill">
            <a:hlinkClick r:id="rId6" action="ppaction://hlinksldjump"/>
            <a:extLst>
              <a:ext uri="{FF2B5EF4-FFF2-40B4-BE49-F238E27FC236}">
                <a16:creationId xmlns:a16="http://schemas.microsoft.com/office/drawing/2014/main" id="{12344D2C-D102-81C2-8AFB-8560B0855B9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721612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2">
            <a:extLst>
              <a:ext uri="{FF2B5EF4-FFF2-40B4-BE49-F238E27FC236}">
                <a16:creationId xmlns:a16="http://schemas.microsoft.com/office/drawing/2014/main" id="{B9DDCE8C-775A-4815-8D5B-2137E5727538}"/>
              </a:ext>
            </a:extLst>
          </p:cNvPr>
          <p:cNvSpPr>
            <a:spLocks noGrp="1"/>
          </p:cNvSpPr>
          <p:nvPr>
            <p:ph type="title"/>
          </p:nvPr>
        </p:nvSpPr>
        <p:spPr>
          <a:xfrm>
            <a:off x="1693862" y="320019"/>
            <a:ext cx="9659938" cy="1325563"/>
          </a:xfrm>
        </p:spPr>
        <p:txBody>
          <a:bodyPr rtlCol="0">
            <a:normAutofit/>
          </a:bodyPr>
          <a:lstStyle/>
          <a:p>
            <a:pPr>
              <a:defRPr/>
            </a:pPr>
            <a:r>
              <a:rPr lang="en-GB" sz="4000" b="1">
                <a:latin typeface="Arial" panose="020B0604020202020204" pitchFamily="34" charset="0"/>
                <a:cs typeface="Arial" panose="020B0604020202020204" pitchFamily="34" charset="0"/>
              </a:rPr>
              <a:t>What is a fracture? </a:t>
            </a:r>
          </a:p>
        </p:txBody>
      </p:sp>
      <p:sp>
        <p:nvSpPr>
          <p:cNvPr id="200707" name="Content Placeholder 3">
            <a:extLst>
              <a:ext uri="{FF2B5EF4-FFF2-40B4-BE49-F238E27FC236}">
                <a16:creationId xmlns:a16="http://schemas.microsoft.com/office/drawing/2014/main" id="{E3E3D07D-808A-4B92-A3C8-11815EE5DA4B}"/>
              </a:ext>
            </a:extLst>
          </p:cNvPr>
          <p:cNvSpPr>
            <a:spLocks noGrp="1"/>
          </p:cNvSpPr>
          <p:nvPr>
            <p:ph idx="1"/>
          </p:nvPr>
        </p:nvSpPr>
        <p:spPr bwMode="auto">
          <a:xfrm>
            <a:off x="4356100" y="1314450"/>
            <a:ext cx="6142038" cy="5857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p:txBody>
      </p:sp>
      <p:sp>
        <p:nvSpPr>
          <p:cNvPr id="200716" name="Rounded Rectangle 6">
            <a:extLst>
              <a:ext uri="{FF2B5EF4-FFF2-40B4-BE49-F238E27FC236}">
                <a16:creationId xmlns:a16="http://schemas.microsoft.com/office/drawing/2014/main" id="{37F8E7AF-37F8-4CE7-9DE5-C5CAA5038547}"/>
              </a:ext>
            </a:extLst>
          </p:cNvPr>
          <p:cNvSpPr>
            <a:spLocks noChangeArrowheads="1"/>
          </p:cNvSpPr>
          <p:nvPr/>
        </p:nvSpPr>
        <p:spPr bwMode="auto">
          <a:xfrm>
            <a:off x="987238" y="1619394"/>
            <a:ext cx="9510900" cy="510778"/>
          </a:xfrm>
          <a:prstGeom prst="roundRect">
            <a:avLst>
              <a:gd name="adj" fmla="val 16667"/>
            </a:avLst>
          </a:prstGeom>
          <a:solidFill>
            <a:schemeClr val="bg1"/>
          </a:solidFill>
          <a:ln w="28575">
            <a:solidFill>
              <a:srgbClr val="008A2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fracture is a chip, crack or break in the bone</a:t>
            </a:r>
          </a:p>
        </p:txBody>
      </p:sp>
      <p:pic>
        <p:nvPicPr>
          <p:cNvPr id="14" name="Picture 5" descr="P:\Images\fractures.png">
            <a:extLst>
              <a:ext uri="{FF2B5EF4-FFF2-40B4-BE49-F238E27FC236}">
                <a16:creationId xmlns:a16="http://schemas.microsoft.com/office/drawing/2014/main" id="{74A2C819-5DF8-754C-99C2-6AB641B80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0000"/>
          <a:stretch>
            <a:fillRect/>
          </a:stretch>
        </p:blipFill>
        <p:spPr bwMode="auto">
          <a:xfrm>
            <a:off x="8005370" y="3642385"/>
            <a:ext cx="2628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P:\Images\fractures.png">
            <a:extLst>
              <a:ext uri="{FF2B5EF4-FFF2-40B4-BE49-F238E27FC236}">
                <a16:creationId xmlns:a16="http://schemas.microsoft.com/office/drawing/2014/main" id="{9AF02E82-EE44-0E4D-B613-83F914DE0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000"/>
          <a:stretch>
            <a:fillRect/>
          </a:stretch>
        </p:blipFill>
        <p:spPr bwMode="auto">
          <a:xfrm>
            <a:off x="8005370" y="2147778"/>
            <a:ext cx="26289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69BA99BF-7A51-2E03-A6FD-32111108EBA3}"/>
              </a:ext>
            </a:extLst>
          </p:cNvPr>
          <p:cNvGrpSpPr/>
          <p:nvPr/>
        </p:nvGrpSpPr>
        <p:grpSpPr>
          <a:xfrm>
            <a:off x="987238" y="2435116"/>
            <a:ext cx="6642755" cy="3052762"/>
            <a:chOff x="3816095" y="2579032"/>
            <a:chExt cx="7537705" cy="3052762"/>
          </a:xfrm>
        </p:grpSpPr>
        <p:sp>
          <p:nvSpPr>
            <p:cNvPr id="16" name="Rounded Rectangle 2">
              <a:extLst>
                <a:ext uri="{FF2B5EF4-FFF2-40B4-BE49-F238E27FC236}">
                  <a16:creationId xmlns:a16="http://schemas.microsoft.com/office/drawing/2014/main" id="{207FD1BB-605A-4D4A-8D2B-470EEBD37399}"/>
                </a:ext>
              </a:extLst>
            </p:cNvPr>
            <p:cNvSpPr>
              <a:spLocks noChangeArrowheads="1"/>
            </p:cNvSpPr>
            <p:nvPr/>
          </p:nvSpPr>
          <p:spPr bwMode="auto">
            <a:xfrm>
              <a:off x="3816095" y="2579032"/>
              <a:ext cx="7537705" cy="485775"/>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0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Closed</a:t>
              </a: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(no associated wound)</a:t>
              </a:r>
            </a:p>
          </p:txBody>
        </p:sp>
        <p:sp>
          <p:nvSpPr>
            <p:cNvPr id="17" name="Rounded Rectangle 7">
              <a:extLst>
                <a:ext uri="{FF2B5EF4-FFF2-40B4-BE49-F238E27FC236}">
                  <a16:creationId xmlns:a16="http://schemas.microsoft.com/office/drawing/2014/main" id="{837CC913-9BAC-C94F-AD0F-40EC84B25358}"/>
                </a:ext>
              </a:extLst>
            </p:cNvPr>
            <p:cNvSpPr>
              <a:spLocks noChangeArrowheads="1"/>
            </p:cNvSpPr>
            <p:nvPr/>
          </p:nvSpPr>
          <p:spPr bwMode="auto">
            <a:xfrm>
              <a:off x="3816096" y="3606144"/>
              <a:ext cx="7537704" cy="682625"/>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0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Open</a:t>
              </a: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 (the fracture has broken the skin)</a:t>
              </a:r>
            </a:p>
          </p:txBody>
        </p:sp>
        <p:sp>
          <p:nvSpPr>
            <p:cNvPr id="18" name="Rounded Rectangle 8">
              <a:extLst>
                <a:ext uri="{FF2B5EF4-FFF2-40B4-BE49-F238E27FC236}">
                  <a16:creationId xmlns:a16="http://schemas.microsoft.com/office/drawing/2014/main" id="{AF965A19-3815-324A-B472-54B5EC84CB89}"/>
                </a:ext>
              </a:extLst>
            </p:cNvPr>
            <p:cNvSpPr>
              <a:spLocks noChangeArrowheads="1"/>
            </p:cNvSpPr>
            <p:nvPr/>
          </p:nvSpPr>
          <p:spPr bwMode="auto">
            <a:xfrm>
              <a:off x="3816095" y="4441169"/>
              <a:ext cx="7537703" cy="1190625"/>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0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Complicated</a:t>
              </a:r>
              <a:r>
                <a:rPr kumimoji="0" lang="en-GB" altLang="en-US" sz="20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(the fracture is causing a further injury </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Arial" panose="020B0604020202020204" pitchFamily="34" charset="0"/>
                </a:rPr>
                <a:t>to vessels or organs, for example).</a:t>
              </a:r>
            </a:p>
          </p:txBody>
        </p:sp>
      </p:grpSp>
      <p:pic>
        <p:nvPicPr>
          <p:cNvPr id="2" name="Picture 1">
            <a:extLst>
              <a:ext uri="{FF2B5EF4-FFF2-40B4-BE49-F238E27FC236}">
                <a16:creationId xmlns:a16="http://schemas.microsoft.com/office/drawing/2014/main" id="{D38AF470-4EF8-FF3F-B305-08D2549415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681037"/>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716"/>
                                        </p:tgtEl>
                                        <p:attrNameLst>
                                          <p:attrName>style.visibility</p:attrName>
                                        </p:attrNameLst>
                                      </p:cBhvr>
                                      <p:to>
                                        <p:strVal val="visible"/>
                                      </p:to>
                                    </p:set>
                                    <p:animEffect transition="in" filter="fade">
                                      <p:cBhvr>
                                        <p:cTn id="7" dur="500"/>
                                        <p:tgtEl>
                                          <p:spTgt spid="200716"/>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6"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1EC2E066-13A7-2074-2FAB-465F8C9C170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113666" name="Title 1">
            <a:extLst>
              <a:ext uri="{FF2B5EF4-FFF2-40B4-BE49-F238E27FC236}">
                <a16:creationId xmlns:a16="http://schemas.microsoft.com/office/drawing/2014/main" id="{97E2F262-9CA5-457A-8A27-EAF3B294F1C0}"/>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Fractures – symptoms</a:t>
            </a:r>
          </a:p>
        </p:txBody>
      </p:sp>
      <p:sp>
        <p:nvSpPr>
          <p:cNvPr id="360450" name="Content Placeholder 2">
            <a:extLst>
              <a:ext uri="{FF2B5EF4-FFF2-40B4-BE49-F238E27FC236}">
                <a16:creationId xmlns:a16="http://schemas.microsoft.com/office/drawing/2014/main" id="{72F6DEC2-EE77-45F4-98F0-F740ADAA1B8B}"/>
              </a:ext>
            </a:extLst>
          </p:cNvPr>
          <p:cNvSpPr>
            <a:spLocks noGrp="1"/>
          </p:cNvSpPr>
          <p:nvPr>
            <p:ph idx="1"/>
          </p:nvPr>
        </p:nvSpPr>
        <p:spPr bwMode="auto">
          <a:xfrm>
            <a:off x="838200" y="2208212"/>
            <a:ext cx="8740515" cy="4284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r>
              <a:rPr lang="en-GB" altLang="en-US" sz="2400">
                <a:latin typeface="Arial" panose="020B0604020202020204" pitchFamily="34" charset="0"/>
                <a:cs typeface="Arial" panose="020B0604020202020204" pitchFamily="34" charset="0"/>
              </a:rPr>
              <a:t>pain, tenderness, bruising and swelling at the site of the injury, especially with movement or pressure</a:t>
            </a:r>
          </a:p>
          <a:p>
            <a:r>
              <a:rPr lang="en-GB" altLang="en-US" sz="2400">
                <a:latin typeface="Arial" panose="020B0604020202020204" pitchFamily="34" charset="0"/>
                <a:cs typeface="Arial" panose="020B0604020202020204" pitchFamily="34" charset="0"/>
              </a:rPr>
              <a:t>in the case of an open wound with protruding bone, associated bleeding</a:t>
            </a:r>
          </a:p>
          <a:p>
            <a:r>
              <a:rPr lang="en-GB" altLang="en-US" sz="2400">
                <a:latin typeface="Arial" panose="020B0604020202020204" pitchFamily="34" charset="0"/>
                <a:cs typeface="Arial" panose="020B0604020202020204" pitchFamily="34" charset="0"/>
              </a:rPr>
              <a:t>loss of mobility or inability to weight-bear</a:t>
            </a:r>
          </a:p>
          <a:p>
            <a:r>
              <a:rPr lang="en-GB" altLang="en-US" sz="2400">
                <a:latin typeface="Arial" panose="020B0604020202020204" pitchFamily="34" charset="0"/>
                <a:cs typeface="Arial" panose="020B0604020202020204" pitchFamily="34" charset="0"/>
              </a:rPr>
              <a:t>deformity</a:t>
            </a:r>
          </a:p>
          <a:p>
            <a:r>
              <a:rPr lang="en-GB" altLang="en-US" sz="2400">
                <a:latin typeface="Arial" panose="020B0604020202020204" pitchFamily="34" charset="0"/>
                <a:cs typeface="Arial" panose="020B0604020202020204" pitchFamily="34" charset="0"/>
              </a:rPr>
              <a:t>grating sensation or sound (crepitus)</a:t>
            </a:r>
          </a:p>
          <a:p>
            <a:r>
              <a:rPr lang="en-GB" altLang="en-US" sz="2400">
                <a:latin typeface="Arial" panose="020B0604020202020204" pitchFamily="34" charset="0"/>
                <a:cs typeface="Arial" panose="020B0604020202020204" pitchFamily="34" charset="0"/>
              </a:rPr>
              <a:t>shortening or bending of the limb or unnatural limb position</a:t>
            </a:r>
          </a:p>
          <a:p>
            <a:r>
              <a:rPr lang="en-GB" altLang="en-US" sz="2400">
                <a:latin typeface="Arial" panose="020B0604020202020204" pitchFamily="34" charset="0"/>
                <a:cs typeface="Arial" panose="020B0604020202020204" pitchFamily="34" charset="0"/>
              </a:rPr>
              <a:t>nausea, pale and cold, clammy skin (shock).</a:t>
            </a:r>
          </a:p>
          <a:p>
            <a:endParaRPr lang="en-GB" altLang="en-US" sz="2400">
              <a:latin typeface="Arial" panose="020B0604020202020204" pitchFamily="34" charset="0"/>
              <a:cs typeface="Arial" panose="020B0604020202020204" pitchFamily="34" charset="0"/>
            </a:endParaRPr>
          </a:p>
        </p:txBody>
      </p:sp>
      <p:sp>
        <p:nvSpPr>
          <p:cNvPr id="4" name="Rounded Rectangle 3">
            <a:extLst>
              <a:ext uri="{FF2B5EF4-FFF2-40B4-BE49-F238E27FC236}">
                <a16:creationId xmlns:a16="http://schemas.microsoft.com/office/drawing/2014/main" id="{1ED9C1D8-7FDC-4158-9F3C-00482A42F405}"/>
              </a:ext>
            </a:extLst>
          </p:cNvPr>
          <p:cNvSpPr>
            <a:spLocks noChangeArrowheads="1"/>
          </p:cNvSpPr>
          <p:nvPr/>
        </p:nvSpPr>
        <p:spPr bwMode="auto">
          <a:xfrm>
            <a:off x="838201" y="1662304"/>
            <a:ext cx="6250928" cy="446912"/>
          </a:xfrm>
          <a:prstGeom prst="roundRect">
            <a:avLst>
              <a:gd name="adj" fmla="val 0"/>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mn-cs"/>
              </a:rPr>
              <a:t>Symptoms may include: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7EF9F-8CF9-744B-690A-F0CFE9B9D571}"/>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Fractures – treatment</a:t>
            </a:r>
          </a:p>
        </p:txBody>
      </p:sp>
      <p:sp>
        <p:nvSpPr>
          <p:cNvPr id="3" name="Content Placeholder 2">
            <a:extLst>
              <a:ext uri="{FF2B5EF4-FFF2-40B4-BE49-F238E27FC236}">
                <a16:creationId xmlns:a16="http://schemas.microsoft.com/office/drawing/2014/main" id="{AE57BB35-420E-9DAA-B087-A7AC68A165B9}"/>
              </a:ext>
            </a:extLst>
          </p:cNvPr>
          <p:cNvSpPr>
            <a:spLocks noGrp="1"/>
          </p:cNvSpPr>
          <p:nvPr>
            <p:ph idx="1"/>
          </p:nvPr>
        </p:nvSpPr>
        <p:spPr>
          <a:xfrm>
            <a:off x="838198" y="1566313"/>
            <a:ext cx="11036809" cy="4926562"/>
          </a:xfrm>
        </p:spPr>
        <p:txBody>
          <a:bodyPr>
            <a:noAutofit/>
          </a:bodyPr>
          <a:lstStyle/>
          <a:p>
            <a:pPr marL="0" indent="0">
              <a:buNone/>
            </a:pPr>
            <a:r>
              <a:rPr lang="en-GB" altLang="en-US" sz="2200" b="1">
                <a:solidFill>
                  <a:srgbClr val="008A21"/>
                </a:solidFill>
                <a:latin typeface="Arial" panose="020B0604020202020204" pitchFamily="34" charset="0"/>
                <a:cs typeface="Arial" panose="020B0604020202020204" pitchFamily="34" charset="0"/>
              </a:rPr>
              <a:t>Do:</a:t>
            </a:r>
          </a:p>
          <a:p>
            <a:r>
              <a:rPr lang="en-GB" altLang="en-US" sz="2200">
                <a:latin typeface="Arial" panose="020B0604020202020204" pitchFamily="34" charset="0"/>
                <a:cs typeface="Arial" panose="020B0604020202020204" pitchFamily="34" charset="0"/>
              </a:rPr>
              <a:t>put on gloves</a:t>
            </a:r>
          </a:p>
          <a:p>
            <a:r>
              <a:rPr lang="en-GB" altLang="en-US" sz="2200">
                <a:latin typeface="Arial" panose="020B0604020202020204" pitchFamily="34" charset="0"/>
                <a:cs typeface="Arial" panose="020B0604020202020204" pitchFamily="34" charset="0"/>
              </a:rPr>
              <a:t>treat bleeding if required</a:t>
            </a:r>
          </a:p>
          <a:p>
            <a:r>
              <a:rPr lang="en-GB" sz="2200">
                <a:latin typeface="Arial" panose="020B0604020202020204" pitchFamily="34" charset="0"/>
                <a:cs typeface="Arial" panose="020B0604020202020204" pitchFamily="34" charset="0"/>
              </a:rPr>
              <a:t>immobilise in the position found (most comfortable for the casualty)</a:t>
            </a:r>
          </a:p>
          <a:p>
            <a:r>
              <a:rPr lang="en-GB" altLang="en-US" sz="2200">
                <a:latin typeface="Arial" panose="020B0604020202020204" pitchFamily="34" charset="0"/>
                <a:cs typeface="Arial" panose="020B0604020202020204" pitchFamily="34" charset="0"/>
              </a:rPr>
              <a:t>apply cold packs directly to reduce swelling</a:t>
            </a:r>
          </a:p>
          <a:p>
            <a:r>
              <a:rPr lang="en-GB" altLang="en-US" sz="2200">
                <a:latin typeface="Arial" panose="020B0604020202020204" pitchFamily="34" charset="0"/>
                <a:cs typeface="Arial" panose="020B0604020202020204" pitchFamily="34" charset="0"/>
              </a:rPr>
              <a:t>monitor for signs of shock</a:t>
            </a:r>
          </a:p>
          <a:p>
            <a:r>
              <a:rPr lang="en-GB" altLang="en-US" sz="2200" b="1">
                <a:latin typeface="Arial" panose="020B0604020202020204" pitchFamily="34" charset="0"/>
                <a:cs typeface="Arial" panose="020B0604020202020204" pitchFamily="34" charset="0"/>
              </a:rPr>
              <a:t>call the emergency services (</a:t>
            </a:r>
            <a:r>
              <a:rPr lang="en-GB" altLang="en-US" sz="2200" b="1">
                <a:solidFill>
                  <a:srgbClr val="FF0000"/>
                </a:solidFill>
                <a:latin typeface="Arial" panose="020B0604020202020204" pitchFamily="34" charset="0"/>
                <a:cs typeface="Arial" panose="020B0604020202020204" pitchFamily="34" charset="0"/>
              </a:rPr>
              <a:t>999</a:t>
            </a:r>
            <a:r>
              <a:rPr lang="en-GB" altLang="en-US" sz="2200" b="1">
                <a:latin typeface="Arial" panose="020B0604020202020204" pitchFamily="34" charset="0"/>
                <a:cs typeface="Arial" panose="020B0604020202020204" pitchFamily="34" charset="0"/>
              </a:rPr>
              <a:t>) if required.</a:t>
            </a:r>
          </a:p>
          <a:p>
            <a:endParaRPr lang="en-GB" sz="2200" b="1">
              <a:latin typeface="Arial" panose="020B0604020202020204" pitchFamily="34" charset="0"/>
              <a:cs typeface="Arial" panose="020B0604020202020204" pitchFamily="34" charset="0"/>
            </a:endParaRPr>
          </a:p>
          <a:p>
            <a:pPr marL="0" indent="0">
              <a:buNone/>
            </a:pPr>
            <a:endParaRPr lang="en-GB" sz="2000"/>
          </a:p>
        </p:txBody>
      </p:sp>
      <p:sp>
        <p:nvSpPr>
          <p:cNvPr id="4" name="Freeform: Shape 3">
            <a:extLst>
              <a:ext uri="{FF2B5EF4-FFF2-40B4-BE49-F238E27FC236}">
                <a16:creationId xmlns:a16="http://schemas.microsoft.com/office/drawing/2014/main" id="{D90D73B9-1A31-B1D8-7E58-F7B197A0961F}"/>
              </a:ext>
            </a:extLst>
          </p:cNvPr>
          <p:cNvSpPr/>
          <p:nvPr/>
        </p:nvSpPr>
        <p:spPr>
          <a:xfrm flipH="1">
            <a:off x="-1909203" y="3727591"/>
            <a:ext cx="18181696" cy="244937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39343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81BF971C-2679-416A-968B-44EB9EEF50B2}"/>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Applying a support sling</a:t>
            </a:r>
          </a:p>
        </p:txBody>
      </p:sp>
      <p:sp>
        <p:nvSpPr>
          <p:cNvPr id="118788" name="TextBox 2">
            <a:extLst>
              <a:ext uri="{FF2B5EF4-FFF2-40B4-BE49-F238E27FC236}">
                <a16:creationId xmlns:a16="http://schemas.microsoft.com/office/drawing/2014/main" id="{90FB3AB9-5764-4DE4-A31D-ED6901287C3A}"/>
              </a:ext>
            </a:extLst>
          </p:cNvPr>
          <p:cNvSpPr>
            <a:spLocks noChangeArrowheads="1"/>
          </p:cNvSpPr>
          <p:nvPr/>
        </p:nvSpPr>
        <p:spPr bwMode="auto">
          <a:xfrm>
            <a:off x="2262923" y="2412999"/>
            <a:ext cx="4543543" cy="1123950"/>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Gently support the arm. Ask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casualty to assist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if possible.</a:t>
            </a:r>
          </a:p>
        </p:txBody>
      </p:sp>
      <p:pic>
        <p:nvPicPr>
          <p:cNvPr id="118789" name="Picture 5" descr="P:\Images\Apply sling1.png">
            <a:extLst>
              <a:ext uri="{FF2B5EF4-FFF2-40B4-BE49-F238E27FC236}">
                <a16:creationId xmlns:a16="http://schemas.microsoft.com/office/drawing/2014/main" id="{3F6E3560-C9CF-4BF1-B1B4-8D3D55E2CA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854" y="1068388"/>
            <a:ext cx="4721225" cy="472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12176FB6-1BD6-49A0-A692-5633F9F10125}"/>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Applying a support sling (cont.)</a:t>
            </a:r>
          </a:p>
        </p:txBody>
      </p:sp>
      <p:sp>
        <p:nvSpPr>
          <p:cNvPr id="118788" name="TextBox 2">
            <a:extLst>
              <a:ext uri="{FF2B5EF4-FFF2-40B4-BE49-F238E27FC236}">
                <a16:creationId xmlns:a16="http://schemas.microsoft.com/office/drawing/2014/main" id="{E2FC4CFA-C0BA-4D6C-A13D-0951EC9E7D57}"/>
              </a:ext>
            </a:extLst>
          </p:cNvPr>
          <p:cNvSpPr>
            <a:spLocks noChangeArrowheads="1"/>
          </p:cNvSpPr>
          <p:nvPr/>
        </p:nvSpPr>
        <p:spPr bwMode="auto">
          <a:xfrm>
            <a:off x="3160296" y="3024251"/>
            <a:ext cx="4275555" cy="1123950"/>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Place a triangular bandage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with its base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to the casualty’s body.</a:t>
            </a:r>
          </a:p>
        </p:txBody>
      </p:sp>
      <p:pic>
        <p:nvPicPr>
          <p:cNvPr id="203780" name="Picture 5" descr="P:\Images\First Aid\sling2.png">
            <a:extLst>
              <a:ext uri="{FF2B5EF4-FFF2-40B4-BE49-F238E27FC236}">
                <a16:creationId xmlns:a16="http://schemas.microsoft.com/office/drawing/2014/main" id="{6FD5B4FC-07E3-4E65-8433-2D0541CB93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270065"/>
            <a:ext cx="3088311" cy="4637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81AD7451-3AF0-4803-8A5E-550FAC2C20DC}"/>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Applying a support sling (cont.)</a:t>
            </a:r>
          </a:p>
        </p:txBody>
      </p:sp>
      <p:sp>
        <p:nvSpPr>
          <p:cNvPr id="118788" name="TextBox 2">
            <a:extLst>
              <a:ext uri="{FF2B5EF4-FFF2-40B4-BE49-F238E27FC236}">
                <a16:creationId xmlns:a16="http://schemas.microsoft.com/office/drawing/2014/main" id="{86BA12E8-F716-49F7-93AB-D8B33278D59B}"/>
              </a:ext>
            </a:extLst>
          </p:cNvPr>
          <p:cNvSpPr>
            <a:spLocks noChangeArrowheads="1"/>
          </p:cNvSpPr>
          <p:nvPr/>
        </p:nvSpPr>
        <p:spPr bwMode="auto">
          <a:xfrm>
            <a:off x="3150670" y="2795171"/>
            <a:ext cx="4145481" cy="1463675"/>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Bring the lower end of the bandage up to meet the upper end at the shoulder. Secure with a reef knot.</a:t>
            </a:r>
          </a:p>
        </p:txBody>
      </p:sp>
      <p:pic>
        <p:nvPicPr>
          <p:cNvPr id="204804" name="Picture 3" descr="P:\Images\First Aid\sling3.png">
            <a:extLst>
              <a:ext uri="{FF2B5EF4-FFF2-40B4-BE49-F238E27FC236}">
                <a16:creationId xmlns:a16="http://schemas.microsoft.com/office/drawing/2014/main" id="{E82C4E36-F778-4E0D-AEAD-A0F182E40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7039" y="1213035"/>
            <a:ext cx="1827288" cy="467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3C8B3AFB-DB42-4140-93FC-01ABBF9EBBE9}"/>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Applying a support sling (cont.)</a:t>
            </a:r>
          </a:p>
        </p:txBody>
      </p:sp>
      <p:sp>
        <p:nvSpPr>
          <p:cNvPr id="118788" name="TextBox 2">
            <a:extLst>
              <a:ext uri="{FF2B5EF4-FFF2-40B4-BE49-F238E27FC236}">
                <a16:creationId xmlns:a16="http://schemas.microsoft.com/office/drawing/2014/main" id="{FB02DE95-0C94-4B51-B8CC-188D4481025B}"/>
              </a:ext>
            </a:extLst>
          </p:cNvPr>
          <p:cNvSpPr>
            <a:spLocks noChangeArrowheads="1"/>
          </p:cNvSpPr>
          <p:nvPr/>
        </p:nvSpPr>
        <p:spPr bwMode="auto">
          <a:xfrm>
            <a:off x="2217019" y="2725739"/>
            <a:ext cx="3867668" cy="1804749"/>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Use a safety pin to secure </a:t>
            </a:r>
            <a:b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the elbow, or twist the bandage and tuck into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sling at the back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of the arm.</a:t>
            </a:r>
          </a:p>
        </p:txBody>
      </p:sp>
      <p:pic>
        <p:nvPicPr>
          <p:cNvPr id="205828" name="Picture 2" descr="P:\Images\First Aid\sling4.png">
            <a:extLst>
              <a:ext uri="{FF2B5EF4-FFF2-40B4-BE49-F238E27FC236}">
                <a16:creationId xmlns:a16="http://schemas.microsoft.com/office/drawing/2014/main" id="{B74AFC8D-84AB-4D6B-A229-F7CD1AF05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1115" y="1401643"/>
            <a:ext cx="4275137"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r>
              <a:rPr lang="en-GB" sz="5400" b="1" noProof="0">
                <a:latin typeface="Arial" panose="020B0604020202020204" pitchFamily="34" charset="0"/>
                <a:cs typeface="Arial" panose="020B0604020202020204" pitchFamily="34" charset="0"/>
              </a:rPr>
              <a:t>Be able to assess an emergency situation safely in the outdoors</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noProof="0" smtClean="0">
                <a:solidFill>
                  <a:schemeClr val="bg1"/>
                </a:solidFill>
                <a:latin typeface="Arial" panose="020B0604020202020204" pitchFamily="34" charset="0"/>
                <a:cs typeface="Arial" panose="020B0604020202020204" pitchFamily="34" charset="0"/>
              </a:rPr>
              <a:pPr/>
              <a:t>18</a:t>
            </a:fld>
            <a:endParaRPr lang="en-GB" sz="1600" noProof="0">
              <a:solidFill>
                <a:schemeClr val="bg1"/>
              </a:solidFill>
              <a:latin typeface="Arial" panose="020B0604020202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eaLnBrk="0" fontAlgn="base" hangingPunct="0">
              <a:spcBef>
                <a:spcPct val="50000"/>
              </a:spcBef>
              <a:spcAft>
                <a:spcPct val="0"/>
              </a:spcAft>
            </a:pPr>
            <a:r>
              <a:rPr lang="en-GB" sz="2400" b="1" noProof="0">
                <a:latin typeface="Arial" panose="020B0604020202020204" pitchFamily="34" charset="0"/>
                <a:cs typeface="Arial" panose="020B0604020202020204" pitchFamily="34" charset="0"/>
              </a:rPr>
              <a:t>		</a:t>
            </a:r>
            <a:r>
              <a:rPr lang="en-GB" sz="2400" b="1" noProof="0">
                <a:solidFill>
                  <a:schemeClr val="bg1"/>
                </a:solidFill>
                <a:latin typeface="Arial" panose="020B0604020202020204" pitchFamily="34" charset="0"/>
                <a:cs typeface="Arial" panose="020B0604020202020204" pitchFamily="34" charset="0"/>
              </a:rPr>
              <a:t>Module 2</a:t>
            </a:r>
          </a:p>
        </p:txBody>
      </p:sp>
      <p:grpSp>
        <p:nvGrpSpPr>
          <p:cNvPr id="34" name="Group 33">
            <a:extLst>
              <a:ext uri="{FF2B5EF4-FFF2-40B4-BE49-F238E27FC236}">
                <a16:creationId xmlns:a16="http://schemas.microsoft.com/office/drawing/2014/main" id="{33934B59-8147-CEC5-FCEA-723FD8D68F44}"/>
              </a:ext>
            </a:extLst>
          </p:cNvPr>
          <p:cNvGrpSpPr/>
          <p:nvPr/>
        </p:nvGrpSpPr>
        <p:grpSpPr>
          <a:xfrm>
            <a:off x="5667501" y="6323445"/>
            <a:ext cx="259230" cy="259230"/>
            <a:chOff x="5658939" y="6358776"/>
            <a:chExt cx="259230" cy="259230"/>
          </a:xfrm>
        </p:grpSpPr>
        <p:sp>
          <p:nvSpPr>
            <p:cNvPr id="35" name="Rounded Rectangle 38">
              <a:extLst>
                <a:ext uri="{FF2B5EF4-FFF2-40B4-BE49-F238E27FC236}">
                  <a16:creationId xmlns:a16="http://schemas.microsoft.com/office/drawing/2014/main" id="{EA9C6D81-B6D0-299A-7E8D-40B7FFF65398}"/>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6" name="Graphic 18" descr="End with solid fill">
              <a:hlinkClick r:id="" action="ppaction://hlinkshowjump?jump=previousslide"/>
              <a:extLst>
                <a:ext uri="{FF2B5EF4-FFF2-40B4-BE49-F238E27FC236}">
                  <a16:creationId xmlns:a16="http://schemas.microsoft.com/office/drawing/2014/main" id="{EB9095CF-C931-3E47-1B37-19509DB55F9F}"/>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sp>
        <p:nvSpPr>
          <p:cNvPr id="37" name="Rounded Rectangle 40">
            <a:extLst>
              <a:ext uri="{FF2B5EF4-FFF2-40B4-BE49-F238E27FC236}">
                <a16:creationId xmlns:a16="http://schemas.microsoft.com/office/drawing/2014/main" id="{9EA62485-B091-625A-1C08-FBD58CA45A0E}"/>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38" name="Group 37">
            <a:extLst>
              <a:ext uri="{FF2B5EF4-FFF2-40B4-BE49-F238E27FC236}">
                <a16:creationId xmlns:a16="http://schemas.microsoft.com/office/drawing/2014/main" id="{D6C8AE54-E1D6-C5F9-8065-4F391DA512AD}"/>
              </a:ext>
            </a:extLst>
          </p:cNvPr>
          <p:cNvGrpSpPr/>
          <p:nvPr/>
        </p:nvGrpSpPr>
        <p:grpSpPr>
          <a:xfrm>
            <a:off x="6275168" y="6324341"/>
            <a:ext cx="259230" cy="259230"/>
            <a:chOff x="6266606" y="6359672"/>
            <a:chExt cx="259230" cy="259230"/>
          </a:xfrm>
        </p:grpSpPr>
        <p:sp>
          <p:nvSpPr>
            <p:cNvPr id="39" name="Rounded Rectangle 34">
              <a:extLst>
                <a:ext uri="{FF2B5EF4-FFF2-40B4-BE49-F238E27FC236}">
                  <a16:creationId xmlns:a16="http://schemas.microsoft.com/office/drawing/2014/main" id="{1E27618A-0B5A-4C12-3F46-5F1E325EE433}"/>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0" name="Graphic 18" descr="End with solid fill">
              <a:hlinkClick r:id="" action="ppaction://hlinkshowjump?jump=nextslide"/>
              <a:extLst>
                <a:ext uri="{FF2B5EF4-FFF2-40B4-BE49-F238E27FC236}">
                  <a16:creationId xmlns:a16="http://schemas.microsoft.com/office/drawing/2014/main" id="{A8FBB89B-3774-F07A-8086-75CE0F56A0FE}"/>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41" name="Graphic 40" descr="Home with solid fill">
            <a:hlinkClick r:id="rId6" action="ppaction://hlinksldjump"/>
            <a:extLst>
              <a:ext uri="{FF2B5EF4-FFF2-40B4-BE49-F238E27FC236}">
                <a16:creationId xmlns:a16="http://schemas.microsoft.com/office/drawing/2014/main" id="{57F3EED2-FE3F-B3A6-0624-887A71C56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854588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948C601A-15E6-4072-9C4D-33A70D0CBCC0}"/>
              </a:ext>
            </a:extLst>
          </p:cNvPr>
          <p:cNvSpPr>
            <a:spLocks noGrp="1"/>
          </p:cNvSpPr>
          <p:nvPr>
            <p:ph type="title"/>
          </p:nvPr>
        </p:nvSpPr>
        <p:spPr>
          <a:xfrm>
            <a:off x="1654584" y="228599"/>
            <a:ext cx="9723600" cy="1325563"/>
          </a:xfrm>
        </p:spPr>
        <p:txBody>
          <a:bodyPr rtlCol="0">
            <a:normAutofit/>
          </a:bodyPr>
          <a:lstStyle/>
          <a:p>
            <a:pPr>
              <a:defRPr/>
            </a:pPr>
            <a:r>
              <a:rPr lang="en-GB" sz="4000" b="1">
                <a:latin typeface="Arial" panose="020B0604020202020204" pitchFamily="34" charset="0"/>
                <a:cs typeface="Arial" panose="020B0604020202020204" pitchFamily="34" charset="0"/>
              </a:rPr>
              <a:t>Applying a support sling – practical demonstration</a:t>
            </a:r>
          </a:p>
        </p:txBody>
      </p:sp>
      <p:sp>
        <p:nvSpPr>
          <p:cNvPr id="9" name="TextBox 2">
            <a:extLst>
              <a:ext uri="{FF2B5EF4-FFF2-40B4-BE49-F238E27FC236}">
                <a16:creationId xmlns:a16="http://schemas.microsoft.com/office/drawing/2014/main" id="{5D1B55D7-CA93-894B-82DA-1FD216C01CC2}"/>
              </a:ext>
            </a:extLst>
          </p:cNvPr>
          <p:cNvSpPr>
            <a:spLocks noChangeArrowheads="1"/>
          </p:cNvSpPr>
          <p:nvPr/>
        </p:nvSpPr>
        <p:spPr bwMode="auto">
          <a:xfrm>
            <a:off x="2366964" y="2355850"/>
            <a:ext cx="5367337" cy="1123712"/>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With the arm safely supported </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in a sling, you can transport </a:t>
            </a:r>
            <a:b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altLang="en-US" sz="2000" b="1" i="0"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the casualty.</a:t>
            </a:r>
          </a:p>
        </p:txBody>
      </p:sp>
      <p:pic>
        <p:nvPicPr>
          <p:cNvPr id="10" name="Picture 2" descr="P:\Images\First Aid\sling5.png">
            <a:extLst>
              <a:ext uri="{FF2B5EF4-FFF2-40B4-BE49-F238E27FC236}">
                <a16:creationId xmlns:a16="http://schemas.microsoft.com/office/drawing/2014/main" id="{B3E42A83-6792-A74D-9E04-30350A69F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838" y="1136650"/>
            <a:ext cx="3473450" cy="416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3852FC8-34EF-7811-664A-56813CDB7FA2}"/>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0" y="466642"/>
            <a:ext cx="792000" cy="658800"/>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95E35-F718-9CFD-9140-913954279004}"/>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Applying an elevated sling</a:t>
            </a:r>
          </a:p>
        </p:txBody>
      </p:sp>
      <p:sp>
        <p:nvSpPr>
          <p:cNvPr id="3" name="Content Placeholder 2">
            <a:extLst>
              <a:ext uri="{FF2B5EF4-FFF2-40B4-BE49-F238E27FC236}">
                <a16:creationId xmlns:a16="http://schemas.microsoft.com/office/drawing/2014/main" id="{1CCD6CAF-95DB-ED39-BB31-758826DB935B}"/>
              </a:ext>
            </a:extLst>
          </p:cNvPr>
          <p:cNvSpPr>
            <a:spLocks noGrp="1"/>
          </p:cNvSpPr>
          <p:nvPr>
            <p:ph idx="1"/>
          </p:nvPr>
        </p:nvSpPr>
        <p:spPr>
          <a:xfrm>
            <a:off x="838200" y="1690688"/>
            <a:ext cx="8980357" cy="4351338"/>
          </a:xfrm>
        </p:spPr>
        <p:txBody>
          <a:bodyPr>
            <a:normAutofit/>
          </a:bodyPr>
          <a:lstStyle/>
          <a:p>
            <a:pPr marL="514350" indent="-514350" algn="l">
              <a:buClr>
                <a:srgbClr val="008A21"/>
              </a:buClr>
              <a:buFont typeface="+mj-lt"/>
              <a:buAutoNum type="arabicPeriod"/>
            </a:pPr>
            <a:r>
              <a:rPr lang="en-GB" sz="2400" b="0" i="0" u="none" strike="noStrike" baseline="0">
                <a:latin typeface="Arial" panose="020B0604020202020204" pitchFamily="34" charset="0"/>
                <a:cs typeface="Arial" panose="020B0604020202020204" pitchFamily="34" charset="0"/>
              </a:rPr>
              <a:t>Ask the casualty to support their injured arm across their chest with their</a:t>
            </a:r>
            <a:r>
              <a:rPr lang="en-GB" sz="2400">
                <a:latin typeface="Arial" panose="020B0604020202020204" pitchFamily="34" charset="0"/>
                <a:cs typeface="Arial" panose="020B0604020202020204" pitchFamily="34" charset="0"/>
              </a:rPr>
              <a:t> </a:t>
            </a:r>
            <a:r>
              <a:rPr lang="en-GB" sz="2400" b="0" i="0" u="none" strike="noStrike" baseline="0">
                <a:latin typeface="Arial" panose="020B0604020202020204" pitchFamily="34" charset="0"/>
                <a:cs typeface="Arial" panose="020B0604020202020204" pitchFamily="34" charset="0"/>
              </a:rPr>
              <a:t>fingers resting on the opposite shoulder</a:t>
            </a:r>
          </a:p>
          <a:p>
            <a:pPr marL="514350" indent="-514350">
              <a:buClr>
                <a:srgbClr val="008A21"/>
              </a:buClr>
              <a:buFont typeface="+mj-lt"/>
              <a:buAutoNum type="arabicPeriod"/>
            </a:pPr>
            <a:r>
              <a:rPr lang="en-GB" sz="2400">
                <a:latin typeface="Arial" panose="020B0604020202020204" pitchFamily="34" charset="0"/>
                <a:cs typeface="Arial" panose="020B0604020202020204" pitchFamily="34" charset="0"/>
              </a:rPr>
              <a:t>Lay a triangular bandage over their chest, on top of the injured arm, and hold the point of the bandage just below the elbow on the injured side</a:t>
            </a:r>
          </a:p>
          <a:p>
            <a:pPr marL="514350" indent="-514350" algn="l">
              <a:buClr>
                <a:srgbClr val="008A21"/>
              </a:buClr>
              <a:buFont typeface="+mj-lt"/>
              <a:buAutoNum type="arabicPeriod"/>
            </a:pPr>
            <a:r>
              <a:rPr lang="en-GB" sz="2400" b="0" i="0" u="none" strike="noStrike" baseline="0">
                <a:latin typeface="Arial" panose="020B0604020202020204" pitchFamily="34" charset="0"/>
                <a:cs typeface="Arial" panose="020B0604020202020204" pitchFamily="34" charset="0"/>
              </a:rPr>
              <a:t>Tuck the lower part of the bandage underneath the injured arm. Bring it diagonally across their back to meet the other end of the bandage</a:t>
            </a:r>
          </a:p>
          <a:p>
            <a:pPr marL="514350" indent="-514350" algn="l">
              <a:buClr>
                <a:srgbClr val="008A21"/>
              </a:buClr>
              <a:buFont typeface="+mj-lt"/>
              <a:buAutoNum type="arabicPeriod"/>
            </a:pPr>
            <a:r>
              <a:rPr lang="en-GB" sz="2400">
                <a:latin typeface="Arial" panose="020B0604020202020204" pitchFamily="34" charset="0"/>
                <a:cs typeface="Arial" panose="020B0604020202020204" pitchFamily="34" charset="0"/>
              </a:rPr>
              <a:t>Check circulation. Once the sling is in place, check the fingers for warmth, colour and feeling to ensure the bandage is not too tight.</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792083F-7D26-364A-D91F-828BBA83DCD9}"/>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148396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C64D916D-90B8-79BA-E5A6-64EC3E38529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5" name="Title 4">
            <a:extLst>
              <a:ext uri="{FF2B5EF4-FFF2-40B4-BE49-F238E27FC236}">
                <a16:creationId xmlns:a16="http://schemas.microsoft.com/office/drawing/2014/main" id="{545CCCA6-18EF-6A31-823D-EB834FF8E5CF}"/>
              </a:ext>
            </a:extLst>
          </p:cNvPr>
          <p:cNvSpPr>
            <a:spLocks noGrp="1"/>
          </p:cNvSpPr>
          <p:nvPr>
            <p:ph type="title"/>
          </p:nvPr>
        </p:nvSpPr>
        <p:spPr>
          <a:xfrm>
            <a:off x="1676400" y="146320"/>
            <a:ext cx="10515600" cy="1325563"/>
          </a:xfrm>
        </p:spPr>
        <p:txBody>
          <a:bodyPr>
            <a:normAutofit/>
          </a:bodyPr>
          <a:lstStyle/>
          <a:p>
            <a:r>
              <a:rPr lang="en-GB" sz="4000" b="1">
                <a:latin typeface="Arial" panose="020B0604020202020204" pitchFamily="34" charset="0"/>
                <a:cs typeface="Arial" panose="020B0604020202020204" pitchFamily="34" charset="0"/>
              </a:rPr>
              <a:t>What is a dislocation?</a:t>
            </a:r>
            <a:endParaRPr lang="en-GB" sz="4000"/>
          </a:p>
        </p:txBody>
      </p:sp>
      <p:sp>
        <p:nvSpPr>
          <p:cNvPr id="6" name="Content Placeholder 5">
            <a:extLst>
              <a:ext uri="{FF2B5EF4-FFF2-40B4-BE49-F238E27FC236}">
                <a16:creationId xmlns:a16="http://schemas.microsoft.com/office/drawing/2014/main" id="{B5177ECD-FAE8-0396-080F-304410848D11}"/>
              </a:ext>
            </a:extLst>
          </p:cNvPr>
          <p:cNvSpPr>
            <a:spLocks noGrp="1"/>
          </p:cNvSpPr>
          <p:nvPr>
            <p:ph idx="1"/>
          </p:nvPr>
        </p:nvSpPr>
        <p:spPr>
          <a:xfrm>
            <a:off x="838200" y="1580149"/>
            <a:ext cx="9280161" cy="4351338"/>
          </a:xfrm>
        </p:spPr>
        <p:txBody>
          <a:bodyPr>
            <a:normAutofit/>
          </a:bodyPr>
          <a:lstStyle/>
          <a:p>
            <a:pPr marL="0" indent="0">
              <a:buNone/>
            </a:pPr>
            <a:r>
              <a:rPr lang="en-GB" sz="2400" b="1">
                <a:latin typeface="Arial" panose="020B0604020202020204" pitchFamily="34" charset="0"/>
                <a:cs typeface="Arial" panose="020B0604020202020204" pitchFamily="34" charset="0"/>
              </a:rPr>
              <a:t>A dislocation happens when bones in a joint become misaligned or displaced, often due to sudden impact. It may also damage surrounding ligaments</a:t>
            </a:r>
          </a:p>
          <a:p>
            <a:r>
              <a:rPr lang="en-GB" sz="2400">
                <a:latin typeface="Arial" panose="020B0604020202020204" pitchFamily="34" charset="0"/>
                <a:cs typeface="Arial" panose="020B0604020202020204" pitchFamily="34" charset="0"/>
              </a:rPr>
              <a:t>Severe pain</a:t>
            </a:r>
          </a:p>
          <a:p>
            <a:r>
              <a:rPr lang="en-GB" sz="2400">
                <a:latin typeface="Arial" panose="020B0604020202020204" pitchFamily="34" charset="0"/>
                <a:cs typeface="Arial" panose="020B0604020202020204" pitchFamily="34" charset="0"/>
              </a:rPr>
              <a:t>Restricted movement </a:t>
            </a:r>
          </a:p>
          <a:p>
            <a:r>
              <a:rPr lang="en-GB" sz="2400">
                <a:latin typeface="Arial" panose="020B0604020202020204" pitchFamily="34" charset="0"/>
                <a:cs typeface="Arial" panose="020B0604020202020204" pitchFamily="34" charset="0"/>
              </a:rPr>
              <a:t>Obvious deformity at a joint </a:t>
            </a:r>
          </a:p>
          <a:p>
            <a:r>
              <a:rPr lang="en-GB" sz="2400">
                <a:latin typeface="Arial" panose="020B0604020202020204" pitchFamily="34" charset="0"/>
                <a:cs typeface="Arial" panose="020B0604020202020204" pitchFamily="34" charset="0"/>
              </a:rPr>
              <a:t>Swelling or bruising </a:t>
            </a:r>
          </a:p>
          <a:p>
            <a:r>
              <a:rPr lang="en-GB" sz="2400">
                <a:latin typeface="Arial" panose="020B0604020202020204" pitchFamily="34" charset="0"/>
                <a:cs typeface="Arial" panose="020B0604020202020204" pitchFamily="34" charset="0"/>
              </a:rPr>
              <a:t>Numbness or tingling if nerves are affected.</a:t>
            </a:r>
          </a:p>
        </p:txBody>
      </p:sp>
      <p:pic>
        <p:nvPicPr>
          <p:cNvPr id="2" name="Picture 1">
            <a:extLst>
              <a:ext uri="{FF2B5EF4-FFF2-40B4-BE49-F238E27FC236}">
                <a16:creationId xmlns:a16="http://schemas.microsoft.com/office/drawing/2014/main" id="{A2C1736B-3071-954D-3B6F-4A019081C7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833345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animEffect transition="in" filter="fade">
                                      <p:cBhvr>
                                        <p:cTn id="19" dur="500"/>
                                        <p:tgtEl>
                                          <p:spTgt spid="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5" end="5"/>
                                            </p:txEl>
                                          </p:spTgt>
                                        </p:tgtEl>
                                        <p:attrNameLst>
                                          <p:attrName>style.visibility</p:attrName>
                                        </p:attrNameLst>
                                      </p:cBhvr>
                                      <p:to>
                                        <p:strVal val="visible"/>
                                      </p:to>
                                    </p:set>
                                    <p:animEffect transition="in" filter="fade">
                                      <p:cBhvr>
                                        <p:cTn id="22"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BDCB0-6BE3-630E-C4ED-C6E9DCD71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B7E7C1-C4AF-E994-4142-ADD800872F23}"/>
              </a:ext>
            </a:extLst>
          </p:cNvPr>
          <p:cNvSpPr>
            <a:spLocks noGrp="1"/>
          </p:cNvSpPr>
          <p:nvPr>
            <p:ph type="title"/>
          </p:nvPr>
        </p:nvSpPr>
        <p:spPr>
          <a:xfrm>
            <a:off x="838200" y="116431"/>
            <a:ext cx="10515600" cy="1325563"/>
          </a:xfrm>
        </p:spPr>
        <p:txBody>
          <a:bodyPr>
            <a:normAutofit/>
          </a:bodyPr>
          <a:lstStyle/>
          <a:p>
            <a:r>
              <a:rPr lang="en-GB" sz="4000" b="1">
                <a:latin typeface="Arial" panose="020B0604020202020204" pitchFamily="34" charset="0"/>
                <a:cs typeface="Arial" panose="020B0604020202020204" pitchFamily="34" charset="0"/>
              </a:rPr>
              <a:t>Dislocation – treatment</a:t>
            </a:r>
          </a:p>
        </p:txBody>
      </p:sp>
      <p:sp>
        <p:nvSpPr>
          <p:cNvPr id="3" name="Content Placeholder 2">
            <a:extLst>
              <a:ext uri="{FF2B5EF4-FFF2-40B4-BE49-F238E27FC236}">
                <a16:creationId xmlns:a16="http://schemas.microsoft.com/office/drawing/2014/main" id="{0E912D00-3DF3-CEAE-EFFE-1A5FACCD773B}"/>
              </a:ext>
            </a:extLst>
          </p:cNvPr>
          <p:cNvSpPr>
            <a:spLocks noGrp="1"/>
          </p:cNvSpPr>
          <p:nvPr>
            <p:ph idx="1"/>
          </p:nvPr>
        </p:nvSpPr>
        <p:spPr>
          <a:xfrm>
            <a:off x="838200" y="1325202"/>
            <a:ext cx="4618220" cy="3847831"/>
          </a:xfrm>
        </p:spPr>
        <p:txBody>
          <a:bodyPr numCol="1">
            <a:normAutofit/>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Do:</a:t>
            </a:r>
          </a:p>
          <a:p>
            <a:r>
              <a:rPr lang="en-GB" altLang="en-US" sz="2400">
                <a:latin typeface="Arial" panose="020B0604020202020204" pitchFamily="34" charset="0"/>
                <a:cs typeface="Arial" panose="020B0604020202020204" pitchFamily="34" charset="0"/>
              </a:rPr>
              <a:t>support the joint in the position found </a:t>
            </a:r>
          </a:p>
          <a:p>
            <a:r>
              <a:rPr lang="en-GB" altLang="en-US" sz="2400">
                <a:latin typeface="Arial" panose="020B0604020202020204" pitchFamily="34" charset="0"/>
                <a:cs typeface="Arial" panose="020B0604020202020204" pitchFamily="34" charset="0"/>
              </a:rPr>
              <a:t>immobilise using slings or padding </a:t>
            </a:r>
          </a:p>
          <a:p>
            <a:r>
              <a:rPr lang="en-GB" altLang="en-US" sz="2400">
                <a:latin typeface="Arial" panose="020B0604020202020204" pitchFamily="34" charset="0"/>
                <a:cs typeface="Arial" panose="020B0604020202020204" pitchFamily="34" charset="0"/>
              </a:rPr>
              <a:t>apply a cold compress to reduce swelling and pain </a:t>
            </a:r>
          </a:p>
          <a:p>
            <a:r>
              <a:rPr lang="en-GB" altLang="en-US" sz="2400">
                <a:latin typeface="Arial" panose="020B0604020202020204" pitchFamily="34" charset="0"/>
                <a:cs typeface="Arial" panose="020B0604020202020204" pitchFamily="34" charset="0"/>
              </a:rPr>
              <a:t>seek urgent medical attention</a:t>
            </a:r>
          </a:p>
          <a:p>
            <a:pPr marL="0" indent="0">
              <a:buNone/>
            </a:pPr>
            <a:endParaRPr lang="en-GB" altLang="en-US" sz="2000">
              <a:latin typeface="Arial" panose="020B0604020202020204" pitchFamily="34" charset="0"/>
              <a:cs typeface="Arial" panose="020B0604020202020204" pitchFamily="34" charset="0"/>
            </a:endParaRPr>
          </a:p>
          <a:p>
            <a:pPr marL="0" indent="0">
              <a:buNone/>
            </a:pPr>
            <a:endParaRPr lang="en-GB" altLang="en-US" sz="2000">
              <a:latin typeface="Arial" panose="020B0604020202020204" pitchFamily="34" charset="0"/>
              <a:cs typeface="Arial" panose="020B0604020202020204" pitchFamily="34" charset="0"/>
            </a:endParaRPr>
          </a:p>
          <a:p>
            <a:pPr marL="0" indent="0">
              <a:buNone/>
            </a:pPr>
            <a:endParaRPr lang="en-GB" altLang="en-US" sz="2000">
              <a:latin typeface="Arial" panose="020B0604020202020204" pitchFamily="34" charset="0"/>
              <a:cs typeface="Arial" panose="020B0604020202020204" pitchFamily="34" charset="0"/>
            </a:endParaRPr>
          </a:p>
          <a:p>
            <a:pPr marL="0" indent="0">
              <a:buNone/>
            </a:pPr>
            <a:endParaRPr lang="en-GB" altLang="en-US" sz="2000">
              <a:latin typeface="Arial" panose="020B0604020202020204" pitchFamily="34" charset="0"/>
              <a:cs typeface="Arial" panose="020B0604020202020204" pitchFamily="34" charset="0"/>
            </a:endParaRPr>
          </a:p>
          <a:p>
            <a:pPr marL="0" indent="0">
              <a:buNone/>
            </a:pPr>
            <a:endParaRPr lang="en-GB" altLang="en-US" sz="2000">
              <a:latin typeface="Arial" panose="020B0604020202020204" pitchFamily="34" charset="0"/>
              <a:cs typeface="Arial" panose="020B0604020202020204" pitchFamily="34" charset="0"/>
            </a:endParaRPr>
          </a:p>
        </p:txBody>
      </p:sp>
      <p:sp>
        <p:nvSpPr>
          <p:cNvPr id="5" name="Freeform: Shape 4">
            <a:extLst>
              <a:ext uri="{FF2B5EF4-FFF2-40B4-BE49-F238E27FC236}">
                <a16:creationId xmlns:a16="http://schemas.microsoft.com/office/drawing/2014/main" id="{A86D0BBC-015E-88E2-3EB7-4CC39C898F79}"/>
              </a:ext>
            </a:extLst>
          </p:cNvPr>
          <p:cNvSpPr/>
          <p:nvPr/>
        </p:nvSpPr>
        <p:spPr>
          <a:xfrm flipH="1">
            <a:off x="-2994848" y="2884349"/>
            <a:ext cx="18181696" cy="329261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Content Placeholder 2">
            <a:extLst>
              <a:ext uri="{FF2B5EF4-FFF2-40B4-BE49-F238E27FC236}">
                <a16:creationId xmlns:a16="http://schemas.microsoft.com/office/drawing/2014/main" id="{E75498B1-6A79-BDE5-5DB8-241D367C3BA8}"/>
              </a:ext>
            </a:extLst>
          </p:cNvPr>
          <p:cNvSpPr txBox="1">
            <a:spLocks/>
          </p:cNvSpPr>
          <p:nvPr/>
        </p:nvSpPr>
        <p:spPr>
          <a:xfrm>
            <a:off x="6096000" y="1325202"/>
            <a:ext cx="4618220" cy="384783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24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attempt to relocate the joint.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92206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5FD28-3E2E-A992-64C9-CA6B8E636F49}"/>
              </a:ext>
            </a:extLst>
          </p:cNvPr>
          <p:cNvSpPr>
            <a:spLocks noGrp="1"/>
          </p:cNvSpPr>
          <p:nvPr>
            <p:ph type="title"/>
          </p:nvPr>
        </p:nvSpPr>
        <p:spPr>
          <a:xfrm>
            <a:off x="1699926" y="310551"/>
            <a:ext cx="9653874" cy="1380137"/>
          </a:xfrm>
        </p:spPr>
        <p:txBody>
          <a:bodyPr>
            <a:noAutofit/>
          </a:bodyPr>
          <a:lstStyle/>
          <a:p>
            <a:r>
              <a:rPr lang="en-GB" altLang="en-US" sz="4000" b="1">
                <a:latin typeface="Arial" panose="020B0604020202020204" pitchFamily="34" charset="0"/>
                <a:cs typeface="Arial" panose="020B0604020202020204" pitchFamily="34" charset="0"/>
              </a:rPr>
              <a:t>What are sprains and strains?</a:t>
            </a:r>
            <a:br>
              <a:rPr lang="en-GB" altLang="en-US" sz="4000">
                <a:latin typeface="Arial" panose="020B0604020202020204" pitchFamily="34" charset="0"/>
                <a:cs typeface="Arial" panose="020B0604020202020204" pitchFamily="34" charset="0"/>
              </a:rPr>
            </a:br>
            <a:endParaRPr lang="en-GB"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FEFEA7D-6442-F6D2-B96B-F0B0BCF51085}"/>
              </a:ext>
            </a:extLst>
          </p:cNvPr>
          <p:cNvSpPr>
            <a:spLocks noGrp="1"/>
          </p:cNvSpPr>
          <p:nvPr>
            <p:ph sz="half" idx="1"/>
          </p:nvPr>
        </p:nvSpPr>
        <p:spPr>
          <a:xfrm>
            <a:off x="838200" y="2554876"/>
            <a:ext cx="5181600" cy="4146625"/>
          </a:xfrm>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Sprain (ligament damage) </a:t>
            </a:r>
          </a:p>
          <a:p>
            <a:r>
              <a:rPr lang="en-GB" sz="2200">
                <a:latin typeface="Arial" panose="020B0604020202020204" pitchFamily="34" charset="0"/>
                <a:cs typeface="Arial" panose="020B0604020202020204" pitchFamily="34" charset="0"/>
              </a:rPr>
              <a:t>Pain, especially with movement </a:t>
            </a:r>
          </a:p>
          <a:p>
            <a:r>
              <a:rPr lang="en-GB" sz="2200">
                <a:latin typeface="Arial" panose="020B0604020202020204" pitchFamily="34" charset="0"/>
                <a:cs typeface="Arial" panose="020B0604020202020204" pitchFamily="34" charset="0"/>
              </a:rPr>
              <a:t>Swelling and bruising around a joint </a:t>
            </a:r>
          </a:p>
          <a:p>
            <a:r>
              <a:rPr lang="en-GB" sz="2200">
                <a:latin typeface="Arial" panose="020B0604020202020204" pitchFamily="34" charset="0"/>
                <a:cs typeface="Arial" panose="020B0604020202020204" pitchFamily="34" charset="0"/>
              </a:rPr>
              <a:t>Limited range of motion </a:t>
            </a:r>
          </a:p>
          <a:p>
            <a:r>
              <a:rPr lang="en-GB" sz="2200">
                <a:latin typeface="Arial" panose="020B0604020202020204" pitchFamily="34" charset="0"/>
                <a:cs typeface="Arial" panose="020B0604020202020204" pitchFamily="34" charset="0"/>
              </a:rPr>
              <a:t>No bone deformity</a:t>
            </a:r>
          </a:p>
          <a:p>
            <a:r>
              <a:rPr lang="en-GB" sz="2200">
                <a:latin typeface="Arial" panose="020B0604020202020204" pitchFamily="34" charset="0"/>
                <a:cs typeface="Arial" panose="020B0604020202020204" pitchFamily="34" charset="0"/>
              </a:rPr>
              <a:t>Usually follows a twisting injury </a:t>
            </a:r>
          </a:p>
        </p:txBody>
      </p:sp>
      <p:sp>
        <p:nvSpPr>
          <p:cNvPr id="4" name="Content Placeholder 3">
            <a:extLst>
              <a:ext uri="{FF2B5EF4-FFF2-40B4-BE49-F238E27FC236}">
                <a16:creationId xmlns:a16="http://schemas.microsoft.com/office/drawing/2014/main" id="{AC098129-23C2-B06F-16F0-8A9C3E992042}"/>
              </a:ext>
            </a:extLst>
          </p:cNvPr>
          <p:cNvSpPr>
            <a:spLocks noGrp="1"/>
          </p:cNvSpPr>
          <p:nvPr>
            <p:ph sz="half" idx="2"/>
          </p:nvPr>
        </p:nvSpPr>
        <p:spPr>
          <a:xfrm>
            <a:off x="6172200" y="2554876"/>
            <a:ext cx="5181600" cy="3727060"/>
          </a:xfrm>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Strain (muscle/tendon damage)</a:t>
            </a:r>
          </a:p>
          <a:p>
            <a:r>
              <a:rPr lang="en-GB" sz="2200">
                <a:latin typeface="Arial" panose="020B0604020202020204" pitchFamily="34" charset="0"/>
                <a:cs typeface="Arial" panose="020B0604020202020204" pitchFamily="34" charset="0"/>
              </a:rPr>
              <a:t>Pain, especially in the muscle area </a:t>
            </a:r>
          </a:p>
          <a:p>
            <a:r>
              <a:rPr lang="en-GB" sz="2200">
                <a:latin typeface="Arial" panose="020B0604020202020204" pitchFamily="34" charset="0"/>
                <a:cs typeface="Arial" panose="020B0604020202020204" pitchFamily="34" charset="0"/>
              </a:rPr>
              <a:t>Muscle spasm or weakness </a:t>
            </a:r>
          </a:p>
          <a:p>
            <a:r>
              <a:rPr lang="en-GB" sz="2200">
                <a:latin typeface="Arial" panose="020B0604020202020204" pitchFamily="34" charset="0"/>
                <a:cs typeface="Arial" panose="020B0604020202020204" pitchFamily="34" charset="0"/>
              </a:rPr>
              <a:t>Swelling or bruising </a:t>
            </a:r>
          </a:p>
          <a:p>
            <a:r>
              <a:rPr lang="en-GB" sz="2200">
                <a:latin typeface="Arial" panose="020B0604020202020204" pitchFamily="34" charset="0"/>
                <a:cs typeface="Arial" panose="020B0604020202020204" pitchFamily="34" charset="0"/>
              </a:rPr>
              <a:t>Stiffness or limited movement </a:t>
            </a:r>
          </a:p>
          <a:p>
            <a:r>
              <a:rPr lang="en-GB" sz="2200">
                <a:latin typeface="Arial" panose="020B0604020202020204" pitchFamily="34" charset="0"/>
                <a:cs typeface="Arial" panose="020B0604020202020204" pitchFamily="34" charset="0"/>
              </a:rPr>
              <a:t>Often caused by overuse or overstretching.</a:t>
            </a:r>
          </a:p>
          <a:p>
            <a:pPr marL="0" indent="0">
              <a:buNone/>
            </a:pPr>
            <a:endParaRPr lang="en-GB" sz="2200"/>
          </a:p>
        </p:txBody>
      </p:sp>
      <p:sp>
        <p:nvSpPr>
          <p:cNvPr id="6" name="TextBox 5">
            <a:extLst>
              <a:ext uri="{FF2B5EF4-FFF2-40B4-BE49-F238E27FC236}">
                <a16:creationId xmlns:a16="http://schemas.microsoft.com/office/drawing/2014/main" id="{CEAE69A4-78A0-28D1-60A7-AFA9A00D99D4}"/>
              </a:ext>
            </a:extLst>
          </p:cNvPr>
          <p:cNvSpPr txBox="1"/>
          <p:nvPr/>
        </p:nvSpPr>
        <p:spPr>
          <a:xfrm>
            <a:off x="838200" y="1464746"/>
            <a:ext cx="87704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sprain or strain is often referred to as a soft tissue injury – this is often attributed to activity or sports-related events</a:t>
            </a:r>
          </a:p>
        </p:txBody>
      </p:sp>
      <p:pic>
        <p:nvPicPr>
          <p:cNvPr id="5" name="Picture 4">
            <a:extLst>
              <a:ext uri="{FF2B5EF4-FFF2-40B4-BE49-F238E27FC236}">
                <a16:creationId xmlns:a16="http://schemas.microsoft.com/office/drawing/2014/main" id="{796623FC-1642-E1B7-B336-D3A48A9D077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pic>
        <p:nvPicPr>
          <p:cNvPr id="7" name="Picture 6" descr="A black background with a black square&#10;&#10;Description automatically generated with medium confidence">
            <a:extLst>
              <a:ext uri="{FF2B5EF4-FFF2-40B4-BE49-F238E27FC236}">
                <a16:creationId xmlns:a16="http://schemas.microsoft.com/office/drawing/2014/main" id="{5AF5E832-9301-2795-F8A2-310314D536E0}"/>
              </a:ext>
            </a:extLst>
          </p:cNvPr>
          <p:cNvPicPr>
            <a:picLocks noChangeAspect="1"/>
          </p:cNvPicPr>
          <p:nvPr/>
        </p:nvPicPr>
        <p:blipFill>
          <a:blip r:embed="rId4">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25771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500"/>
                                        <p:tgtEl>
                                          <p:spTgt spid="3">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fade">
                                      <p:cBhvr>
                                        <p:cTn id="31" dur="500"/>
                                        <p:tgtEl>
                                          <p:spTgt spid="3">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6"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EB9FB923-3450-3928-EE92-4CF0ADE837E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25282" name="Title 1">
            <a:extLst>
              <a:ext uri="{FF2B5EF4-FFF2-40B4-BE49-F238E27FC236}">
                <a16:creationId xmlns:a16="http://schemas.microsoft.com/office/drawing/2014/main" id="{25FBEE00-3D5E-4E7B-A1B1-A733D522C20C}"/>
              </a:ext>
            </a:extLst>
          </p:cNvPr>
          <p:cNvSpPr>
            <a:spLocks noGrp="1"/>
          </p:cNvSpPr>
          <p:nvPr>
            <p:ph type="title"/>
          </p:nvPr>
        </p:nvSpPr>
        <p:spPr/>
        <p:txBody>
          <a:bodyPr>
            <a:normAutofit/>
          </a:bodyPr>
          <a:lstStyle/>
          <a:p>
            <a:r>
              <a:rPr lang="en-GB" altLang="en-US" sz="4000" b="1">
                <a:latin typeface="Arial" panose="020B0604020202020204" pitchFamily="34" charset="0"/>
                <a:cs typeface="Arial" panose="020B0604020202020204" pitchFamily="34" charset="0"/>
              </a:rPr>
              <a:t>Sprains and strains – treatment</a:t>
            </a:r>
          </a:p>
        </p:txBody>
      </p:sp>
      <p:sp>
        <p:nvSpPr>
          <p:cNvPr id="225283" name="Content Placeholder 2">
            <a:extLst>
              <a:ext uri="{FF2B5EF4-FFF2-40B4-BE49-F238E27FC236}">
                <a16:creationId xmlns:a16="http://schemas.microsoft.com/office/drawing/2014/main" id="{AAC8FBB9-6F7E-4E69-893B-D87F2DABF89D}"/>
              </a:ext>
            </a:extLst>
          </p:cNvPr>
          <p:cNvSpPr>
            <a:spLocks noGrp="1"/>
          </p:cNvSpPr>
          <p:nvPr>
            <p:ph idx="1"/>
          </p:nvPr>
        </p:nvSpPr>
        <p:spPr bwMode="auto">
          <a:xfrm>
            <a:off x="4356100" y="1371601"/>
            <a:ext cx="6142038" cy="530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p:txBody>
      </p:sp>
      <p:grpSp>
        <p:nvGrpSpPr>
          <p:cNvPr id="2" name="Group 1">
            <a:extLst>
              <a:ext uri="{FF2B5EF4-FFF2-40B4-BE49-F238E27FC236}">
                <a16:creationId xmlns:a16="http://schemas.microsoft.com/office/drawing/2014/main" id="{8EB7776F-3BA5-8DFD-5A10-48CF6A32ABF1}"/>
              </a:ext>
            </a:extLst>
          </p:cNvPr>
          <p:cNvGrpSpPr/>
          <p:nvPr/>
        </p:nvGrpSpPr>
        <p:grpSpPr>
          <a:xfrm>
            <a:off x="613117" y="1690688"/>
            <a:ext cx="2993659" cy="3814062"/>
            <a:chOff x="1597746" y="1967430"/>
            <a:chExt cx="2993659" cy="3814062"/>
          </a:xfrm>
        </p:grpSpPr>
        <p:pic>
          <p:nvPicPr>
            <p:cNvPr id="406533" name="Picture 2" descr="P:\Powerpoints\New FAW\Images used in presentation\RICE.png">
              <a:extLst>
                <a:ext uri="{FF2B5EF4-FFF2-40B4-BE49-F238E27FC236}">
                  <a16:creationId xmlns:a16="http://schemas.microsoft.com/office/drawing/2014/main" id="{BAFF4F0E-CD26-4EB6-AE3B-6AFAE3642B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8269" r="67692" b="10043"/>
            <a:stretch>
              <a:fillRect/>
            </a:stretch>
          </p:blipFill>
          <p:spPr bwMode="auto">
            <a:xfrm>
              <a:off x="1597746" y="4865641"/>
              <a:ext cx="1080745" cy="91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4" name="Picture 2" descr="P:\Powerpoints\New FAW\Images used in presentation\RICE.png">
              <a:extLst>
                <a:ext uri="{FF2B5EF4-FFF2-40B4-BE49-F238E27FC236}">
                  <a16:creationId xmlns:a16="http://schemas.microsoft.com/office/drawing/2014/main" id="{C882080F-B7E8-461A-9268-0A9F963C85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92" r="68938" b="51158"/>
            <a:stretch>
              <a:fillRect/>
            </a:stretch>
          </p:blipFill>
          <p:spPr bwMode="auto">
            <a:xfrm>
              <a:off x="1597746" y="2965928"/>
              <a:ext cx="1039032" cy="807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6535" name="Picture 2" descr="P:\Powerpoints\New FAW\Images used in presentation\RICE.png">
              <a:extLst>
                <a:ext uri="{FF2B5EF4-FFF2-40B4-BE49-F238E27FC236}">
                  <a16:creationId xmlns:a16="http://schemas.microsoft.com/office/drawing/2014/main" id="{F258A7E2-C3ED-444B-BB9E-6ED1D21904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8939" b="30328"/>
            <a:stretch>
              <a:fillRect/>
            </a:stretch>
          </p:blipFill>
          <p:spPr bwMode="auto">
            <a:xfrm>
              <a:off x="1597747" y="3973586"/>
              <a:ext cx="1039032" cy="830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a:extLst>
                <a:ext uri="{FF2B5EF4-FFF2-40B4-BE49-F238E27FC236}">
                  <a16:creationId xmlns:a16="http://schemas.microsoft.com/office/drawing/2014/main" id="{5CBFC83B-9602-449A-B170-1AB83CD52301}"/>
                </a:ext>
              </a:extLst>
            </p:cNvPr>
            <p:cNvGrpSpPr>
              <a:grpSpLocks/>
            </p:cNvGrpSpPr>
            <p:nvPr/>
          </p:nvGrpSpPr>
          <p:grpSpPr bwMode="auto">
            <a:xfrm>
              <a:off x="1597747" y="1967430"/>
              <a:ext cx="2993658" cy="931768"/>
              <a:chOff x="3509962" y="2022475"/>
              <a:chExt cx="3881438" cy="1208088"/>
            </a:xfrm>
          </p:grpSpPr>
          <p:pic>
            <p:nvPicPr>
              <p:cNvPr id="225291" name="Picture 2" descr="P:\Powerpoints\New FAW\Images used in presentation\RICE.png">
                <a:extLst>
                  <a:ext uri="{FF2B5EF4-FFF2-40B4-BE49-F238E27FC236}">
                    <a16:creationId xmlns:a16="http://schemas.microsoft.com/office/drawing/2014/main" id="{29AB1A52-1696-4E46-95D8-B8F9CAFEC30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86" r="68215" b="70187"/>
              <a:stretch>
                <a:fillRect/>
              </a:stretch>
            </p:blipFill>
            <p:spPr bwMode="auto">
              <a:xfrm>
                <a:off x="3509962" y="2022475"/>
                <a:ext cx="1401244"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2" name="Oval 1">
                <a:extLst>
                  <a:ext uri="{FF2B5EF4-FFF2-40B4-BE49-F238E27FC236}">
                    <a16:creationId xmlns:a16="http://schemas.microsoft.com/office/drawing/2014/main" id="{848C08FD-0249-488A-9CA3-DF833C2D0A06}"/>
                  </a:ext>
                </a:extLst>
              </p:cNvPr>
              <p:cNvSpPr>
                <a:spLocks noChangeArrowheads="1"/>
              </p:cNvSpPr>
              <p:nvPr/>
            </p:nvSpPr>
            <p:spPr bwMode="auto">
              <a:xfrm>
                <a:off x="7134225" y="2817813"/>
                <a:ext cx="257175" cy="239712"/>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
                    <a:srgbClr val="189049"/>
                  </a:buClr>
                  <a:buSzTx/>
                  <a:buFont typeface="Arial" panose="020B0604020202020204" pitchFamily="34" charset="0"/>
                  <a:buChar char="●"/>
                  <a:tabLst/>
                  <a:defRPr/>
                </a:pPr>
                <a:endParaRPr kumimoji="0" lang="en-GB" alt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grpSp>
      <p:sp>
        <p:nvSpPr>
          <p:cNvPr id="5" name="Content Placeholder 3">
            <a:extLst>
              <a:ext uri="{FF2B5EF4-FFF2-40B4-BE49-F238E27FC236}">
                <a16:creationId xmlns:a16="http://schemas.microsoft.com/office/drawing/2014/main" id="{4DFA51BD-3D1D-1D5A-3F55-E17C68BCA0CA}"/>
              </a:ext>
            </a:extLst>
          </p:cNvPr>
          <p:cNvSpPr txBox="1">
            <a:spLocks/>
          </p:cNvSpPr>
          <p:nvPr/>
        </p:nvSpPr>
        <p:spPr>
          <a:xfrm>
            <a:off x="4782191" y="1833314"/>
            <a:ext cx="6715052" cy="37270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Sprain: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avoid heat and massage in the early stages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monitor and reassess for signs of worsening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Strain: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gentle movement after the pain subsides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monitor for persistent pain, bruising or swelling.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0FBBFF81-36CF-FC32-4364-A000D446201C}"/>
              </a:ext>
            </a:extLst>
          </p:cNvPr>
          <p:cNvSpPr txBox="1"/>
          <p:nvPr/>
        </p:nvSpPr>
        <p:spPr>
          <a:xfrm>
            <a:off x="1652149" y="1983099"/>
            <a:ext cx="2774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REST the injured limb </a:t>
            </a:r>
          </a:p>
        </p:txBody>
      </p:sp>
      <p:sp>
        <p:nvSpPr>
          <p:cNvPr id="7" name="TextBox 6">
            <a:extLst>
              <a:ext uri="{FF2B5EF4-FFF2-40B4-BE49-F238E27FC236}">
                <a16:creationId xmlns:a16="http://schemas.microsoft.com/office/drawing/2014/main" id="{31999660-2818-530B-910E-AEC25D833E36}"/>
              </a:ext>
            </a:extLst>
          </p:cNvPr>
          <p:cNvSpPr txBox="1"/>
          <p:nvPr/>
        </p:nvSpPr>
        <p:spPr>
          <a:xfrm>
            <a:off x="1638014" y="2769754"/>
            <a:ext cx="22185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Apply ICE </a:t>
            </a:r>
            <a:b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br>
            <a: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(over a covering) </a:t>
            </a:r>
          </a:p>
        </p:txBody>
      </p:sp>
      <p:sp>
        <p:nvSpPr>
          <p:cNvPr id="8" name="TextBox 7">
            <a:extLst>
              <a:ext uri="{FF2B5EF4-FFF2-40B4-BE49-F238E27FC236}">
                <a16:creationId xmlns:a16="http://schemas.microsoft.com/office/drawing/2014/main" id="{B4E91363-70ED-0AA5-B63E-F73BB87F69DE}"/>
              </a:ext>
            </a:extLst>
          </p:cNvPr>
          <p:cNvSpPr txBox="1"/>
          <p:nvPr/>
        </p:nvSpPr>
        <p:spPr>
          <a:xfrm>
            <a:off x="1638014" y="3873990"/>
            <a:ext cx="324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COMPRESS the area</a:t>
            </a:r>
          </a:p>
        </p:txBody>
      </p:sp>
      <p:sp>
        <p:nvSpPr>
          <p:cNvPr id="9" name="TextBox 8">
            <a:extLst>
              <a:ext uri="{FF2B5EF4-FFF2-40B4-BE49-F238E27FC236}">
                <a16:creationId xmlns:a16="http://schemas.microsoft.com/office/drawing/2014/main" id="{F4D48BD7-B354-4313-9D79-5927308A92EB}"/>
              </a:ext>
            </a:extLst>
          </p:cNvPr>
          <p:cNvSpPr txBox="1"/>
          <p:nvPr/>
        </p:nvSpPr>
        <p:spPr>
          <a:xfrm>
            <a:off x="1638014" y="4814149"/>
            <a:ext cx="32443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ELEVATE if possible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59CC-FDD9-6FBD-F06F-44865D0BB8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A38A23-7D8A-1CA4-2D6C-0E3BD92BAB90}"/>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B96D5BCB-0129-ED17-276E-A4CC12A4AA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6625E1-1B6C-DF5C-19D6-AF1600135813}"/>
              </a:ext>
            </a:extLst>
          </p:cNvPr>
          <p:cNvSpPr txBox="1"/>
          <p:nvPr/>
        </p:nvSpPr>
        <p:spPr>
          <a:xfrm>
            <a:off x="766763" y="1621928"/>
            <a:ext cx="96573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a fracture? </a:t>
            </a:r>
          </a:p>
        </p:txBody>
      </p:sp>
      <p:grpSp>
        <p:nvGrpSpPr>
          <p:cNvPr id="7" name="Group 6">
            <a:extLst>
              <a:ext uri="{FF2B5EF4-FFF2-40B4-BE49-F238E27FC236}">
                <a16:creationId xmlns:a16="http://schemas.microsoft.com/office/drawing/2014/main" id="{2EB4A84E-F82C-A839-766D-E321575C2525}"/>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ABAC61B1-2BE2-0030-7966-E8526019B0C1}"/>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DADED319-2394-8B17-8070-374EEE2444E8}"/>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BF3E0ABC-2DE3-AA85-EBE8-F2F1B9791276}"/>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F3A24D55-B6DC-7119-F8E1-41577346717B}"/>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A7B43B6-12E9-A490-02C1-0831CD324898}"/>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16F5AE9E-C3BB-A4C3-ADF1-BC3CF319ABD4}"/>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sprain in the muscle </a:t>
            </a:r>
          </a:p>
        </p:txBody>
      </p:sp>
      <p:sp>
        <p:nvSpPr>
          <p:cNvPr id="11" name="TextBox 10">
            <a:extLst>
              <a:ext uri="{FF2B5EF4-FFF2-40B4-BE49-F238E27FC236}">
                <a16:creationId xmlns:a16="http://schemas.microsoft.com/office/drawing/2014/main" id="{C8C4AAD0-3513-9ECC-9100-69172846FD1D}"/>
              </a:ext>
            </a:extLst>
          </p:cNvPr>
          <p:cNvSpPr txBox="1"/>
          <p:nvPr/>
        </p:nvSpPr>
        <p:spPr>
          <a:xfrm>
            <a:off x="1719656" y="3545174"/>
            <a:ext cx="58322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chip, crack or break in the bone </a:t>
            </a:r>
          </a:p>
        </p:txBody>
      </p:sp>
      <p:sp>
        <p:nvSpPr>
          <p:cNvPr id="12" name="TextBox 11">
            <a:extLst>
              <a:ext uri="{FF2B5EF4-FFF2-40B4-BE49-F238E27FC236}">
                <a16:creationId xmlns:a16="http://schemas.microsoft.com/office/drawing/2014/main" id="{E0F88C4D-91E2-B1C0-E2DF-1A15A95F2E6A}"/>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dislocation of the joint </a:t>
            </a:r>
          </a:p>
        </p:txBody>
      </p:sp>
      <p:sp>
        <p:nvSpPr>
          <p:cNvPr id="16" name="TextBox 15">
            <a:extLst>
              <a:ext uri="{FF2B5EF4-FFF2-40B4-BE49-F238E27FC236}">
                <a16:creationId xmlns:a16="http://schemas.microsoft.com/office/drawing/2014/main" id="{D578AE1D-3F59-338E-76C0-E89C299EB294}"/>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strain in the tendon</a:t>
            </a:r>
          </a:p>
        </p:txBody>
      </p:sp>
      <p:pic>
        <p:nvPicPr>
          <p:cNvPr id="17" name="Picture 2" descr="\\designarchive\Archive\PowerPoints\PPT symbols and documents\ABCD cards\A.png">
            <a:extLst>
              <a:ext uri="{FF2B5EF4-FFF2-40B4-BE49-F238E27FC236}">
                <a16:creationId xmlns:a16="http://schemas.microsoft.com/office/drawing/2014/main" id="{1232AD50-41E1-B59C-6F0D-244D6FB9D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31DF26EC-8BE8-153A-0233-FB856760C9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EEBCDEDA-20C3-56CF-1461-B32C074FD97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92B7952B-FCB9-8E2D-EBCF-A175D35E32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17929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B97B60-DBC0-F930-7A13-71C40C227D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29144-CFC1-EC3C-DC7E-2EC05BB429FC}"/>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3E7A1757-F656-FED7-6E8A-5437C3EA812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0931AAB-A178-0C39-242F-D146C6DE362A}"/>
              </a:ext>
            </a:extLst>
          </p:cNvPr>
          <p:cNvSpPr txBox="1"/>
          <p:nvPr/>
        </p:nvSpPr>
        <p:spPr>
          <a:xfrm>
            <a:off x="766763" y="1618799"/>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the primary characteristic of a dislocation?</a:t>
            </a:r>
          </a:p>
        </p:txBody>
      </p:sp>
      <p:grpSp>
        <p:nvGrpSpPr>
          <p:cNvPr id="7" name="Group 6">
            <a:extLst>
              <a:ext uri="{FF2B5EF4-FFF2-40B4-BE49-F238E27FC236}">
                <a16:creationId xmlns:a16="http://schemas.microsoft.com/office/drawing/2014/main" id="{4206F9CE-B241-66A2-D9A1-93E42EFD5AF7}"/>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B2986C4E-1DCD-CED6-47CB-1C1A8FF31F20}"/>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41D0E4B-56BB-0F28-688E-EB6000D7076C}"/>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10869970-E2B2-B342-7CD1-7AE6F62688BB}"/>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A076C23-B7F7-CE25-C700-6E35D7A47B16}"/>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FEC500C4-81D3-4DED-F2AB-3FF82E561A7E}"/>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62244D7F-5157-0EB3-8394-D46DD63E2B98}"/>
              </a:ext>
            </a:extLst>
          </p:cNvPr>
          <p:cNvSpPr txBox="1"/>
          <p:nvPr/>
        </p:nvSpPr>
        <p:spPr>
          <a:xfrm>
            <a:off x="1719656" y="2638554"/>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break in the bone</a:t>
            </a:r>
          </a:p>
        </p:txBody>
      </p:sp>
      <p:sp>
        <p:nvSpPr>
          <p:cNvPr id="11" name="TextBox 10">
            <a:extLst>
              <a:ext uri="{FF2B5EF4-FFF2-40B4-BE49-F238E27FC236}">
                <a16:creationId xmlns:a16="http://schemas.microsoft.com/office/drawing/2014/main" id="{2BFE1B21-7EB9-2F1E-AEF5-F5960C35FE0E}"/>
              </a:ext>
            </a:extLst>
          </p:cNvPr>
          <p:cNvSpPr txBox="1"/>
          <p:nvPr/>
        </p:nvSpPr>
        <p:spPr>
          <a:xfrm>
            <a:off x="1719657" y="3496433"/>
            <a:ext cx="61484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sprain in the ligament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C008E56-E74C-6B3C-9D87-C664F98A6B18}"/>
              </a:ext>
            </a:extLst>
          </p:cNvPr>
          <p:cNvSpPr txBox="1"/>
          <p:nvPr/>
        </p:nvSpPr>
        <p:spPr>
          <a:xfrm>
            <a:off x="1739923" y="4226491"/>
            <a:ext cx="47307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misalignment or displacement of bones in a joint </a:t>
            </a:r>
          </a:p>
        </p:txBody>
      </p:sp>
      <p:sp>
        <p:nvSpPr>
          <p:cNvPr id="16" name="TextBox 15">
            <a:extLst>
              <a:ext uri="{FF2B5EF4-FFF2-40B4-BE49-F238E27FC236}">
                <a16:creationId xmlns:a16="http://schemas.microsoft.com/office/drawing/2014/main" id="{CED493A3-BC1F-E89B-C122-F4DE2004BCF7}"/>
              </a:ext>
            </a:extLst>
          </p:cNvPr>
          <p:cNvSpPr txBox="1"/>
          <p:nvPr/>
        </p:nvSpPr>
        <p:spPr>
          <a:xfrm>
            <a:off x="1719656"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strain in the muscle </a:t>
            </a:r>
          </a:p>
        </p:txBody>
      </p:sp>
      <p:pic>
        <p:nvPicPr>
          <p:cNvPr id="17" name="Picture 2" descr="\\designarchive\Archive\PowerPoints\PPT symbols and documents\ABCD cards\A.png">
            <a:extLst>
              <a:ext uri="{FF2B5EF4-FFF2-40B4-BE49-F238E27FC236}">
                <a16:creationId xmlns:a16="http://schemas.microsoft.com/office/drawing/2014/main" id="{A7E680BF-F5EE-73FE-D6AF-8511B9478A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50BFDBBE-CFFC-7F7E-DA15-B54C9F13EC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D0322285-C1E8-6596-B335-CB9FCE38D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CF7D5D5F-ED25-B065-85F3-A159403BBD1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4439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F0880-6839-BD62-2200-0675AD3D04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97A697-EDBA-6FDE-95D2-6ED3B1B60438}"/>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AF49F57D-4CFF-BFBE-89F0-706478F72BF2}"/>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6089BAF-AF7F-731D-88AD-F69D3479B370}"/>
              </a:ext>
            </a:extLst>
          </p:cNvPr>
          <p:cNvSpPr txBox="1"/>
          <p:nvPr/>
        </p:nvSpPr>
        <p:spPr>
          <a:xfrm>
            <a:off x="766763" y="1621928"/>
            <a:ext cx="998597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most accurate description of a sprain? </a:t>
            </a:r>
          </a:p>
        </p:txBody>
      </p:sp>
      <p:grpSp>
        <p:nvGrpSpPr>
          <p:cNvPr id="7" name="Group 6">
            <a:extLst>
              <a:ext uri="{FF2B5EF4-FFF2-40B4-BE49-F238E27FC236}">
                <a16:creationId xmlns:a16="http://schemas.microsoft.com/office/drawing/2014/main" id="{32C42AD8-CB6E-C03B-3C0E-CDED111F0F94}"/>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A634EA5-C8EF-2C63-8186-9312BD3FC3DF}"/>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EF8A6B7-A4F3-F151-648C-47935EFAF11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5851FE6-B780-C60C-799E-23D114747E2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F372121-CB41-1D7E-3105-93A8C061A0D6}"/>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22557D44-2D12-4606-4062-3DA6B3AF40A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FC7043A8-BD4F-CCC1-0174-CA9AFF88C8AF}"/>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Muscle damage </a:t>
            </a:r>
          </a:p>
        </p:txBody>
      </p:sp>
      <p:sp>
        <p:nvSpPr>
          <p:cNvPr id="11" name="TextBox 10">
            <a:extLst>
              <a:ext uri="{FF2B5EF4-FFF2-40B4-BE49-F238E27FC236}">
                <a16:creationId xmlns:a16="http://schemas.microsoft.com/office/drawing/2014/main" id="{EC309141-A045-AF42-453D-55FC54ABAA6A}"/>
              </a:ext>
            </a:extLst>
          </p:cNvPr>
          <p:cNvSpPr txBox="1"/>
          <p:nvPr/>
        </p:nvSpPr>
        <p:spPr>
          <a:xfrm>
            <a:off x="1719656" y="3545174"/>
            <a:ext cx="58322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Ligament damage </a:t>
            </a:r>
          </a:p>
        </p:txBody>
      </p:sp>
      <p:sp>
        <p:nvSpPr>
          <p:cNvPr id="12" name="TextBox 11">
            <a:extLst>
              <a:ext uri="{FF2B5EF4-FFF2-40B4-BE49-F238E27FC236}">
                <a16:creationId xmlns:a16="http://schemas.microsoft.com/office/drawing/2014/main" id="{AB90D46A-651E-77FC-6925-F45C28A7E5FE}"/>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Bone fracture </a:t>
            </a:r>
          </a:p>
        </p:txBody>
      </p:sp>
      <p:sp>
        <p:nvSpPr>
          <p:cNvPr id="16" name="TextBox 15">
            <a:extLst>
              <a:ext uri="{FF2B5EF4-FFF2-40B4-BE49-F238E27FC236}">
                <a16:creationId xmlns:a16="http://schemas.microsoft.com/office/drawing/2014/main" id="{00AB5961-00DF-417E-38A5-9B46436E61FE}"/>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Tendon damage </a:t>
            </a:r>
          </a:p>
        </p:txBody>
      </p:sp>
      <p:pic>
        <p:nvPicPr>
          <p:cNvPr id="17" name="Picture 2" descr="\\designarchive\Archive\PowerPoints\PPT symbols and documents\ABCD cards\A.png">
            <a:extLst>
              <a:ext uri="{FF2B5EF4-FFF2-40B4-BE49-F238E27FC236}">
                <a16:creationId xmlns:a16="http://schemas.microsoft.com/office/drawing/2014/main" id="{94216134-CEC8-BDFB-4A45-53C9A7DC41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8F0C70C0-A55C-237E-6E30-B8FFE20454F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D5D3B7D8-795B-0AC5-A83D-5FFEC229045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14F454C9-492A-F1DE-9B6D-BDFFC40F0AA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57289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64329" y="1177239"/>
            <a:ext cx="781007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a casualty with a head, neck or torso injury in the outdoors</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189</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29926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3</a:t>
            </a:r>
          </a:p>
        </p:txBody>
      </p:sp>
      <p:grpSp>
        <p:nvGrpSpPr>
          <p:cNvPr id="2" name="Group 1">
            <a:extLst>
              <a:ext uri="{FF2B5EF4-FFF2-40B4-BE49-F238E27FC236}">
                <a16:creationId xmlns:a16="http://schemas.microsoft.com/office/drawing/2014/main" id="{396A8AC4-DD7D-F7EC-5FF3-939E381E756E}"/>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CD3B4F96-ED1F-97C4-72EB-93BD9D6BCA92}"/>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raphic 18" descr="End with solid fill">
              <a:hlinkClick r:id="" action="ppaction://hlinkshowjump?jump=previousslide"/>
              <a:extLst>
                <a:ext uri="{FF2B5EF4-FFF2-40B4-BE49-F238E27FC236}">
                  <a16:creationId xmlns:a16="http://schemas.microsoft.com/office/drawing/2014/main" id="{7900AFB7-3D33-0802-D589-475DF20FB12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Rounded Rectangle 40">
            <a:extLst>
              <a:ext uri="{FF2B5EF4-FFF2-40B4-BE49-F238E27FC236}">
                <a16:creationId xmlns:a16="http://schemas.microsoft.com/office/drawing/2014/main" id="{4F6B3D5D-000E-0215-C864-C327841AB90D}"/>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A28FFDE4-B019-124E-8B38-B02B3179A4B9}"/>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B3568BCF-04F9-04C9-FCA6-2EC0636A184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raphic 18" descr="End with solid fill">
              <a:hlinkClick r:id="" action="ppaction://hlinkshowjump?jump=nextslide"/>
              <a:extLst>
                <a:ext uri="{FF2B5EF4-FFF2-40B4-BE49-F238E27FC236}">
                  <a16:creationId xmlns:a16="http://schemas.microsoft.com/office/drawing/2014/main" id="{9750E6FA-2787-3F48-D87C-FB3F639256AE}"/>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Graphic 11" descr="Home with solid fill">
            <a:hlinkClick r:id="rId6" action="ppaction://hlinksldjump"/>
            <a:extLst>
              <a:ext uri="{FF2B5EF4-FFF2-40B4-BE49-F238E27FC236}">
                <a16:creationId xmlns:a16="http://schemas.microsoft.com/office/drawing/2014/main" id="{61C0E389-157B-477F-84ED-4BB5B4D81A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919174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5E62F78-3AC9-C114-61F7-24B1450D4697}"/>
              </a:ext>
            </a:extLst>
          </p:cNvPr>
          <p:cNvSpPr/>
          <p:nvPr/>
        </p:nvSpPr>
        <p:spPr>
          <a:xfrm>
            <a:off x="-901999" y="3535322"/>
            <a:ext cx="13564997" cy="2130590"/>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D807B863-7CD1-CF43-BE8B-F1D5A367B98E}"/>
              </a:ext>
            </a:extLst>
          </p:cNvPr>
          <p:cNvSpPr>
            <a:spLocks noGrp="1"/>
          </p:cNvSpPr>
          <p:nvPr>
            <p:ph type="title"/>
          </p:nvPr>
        </p:nvSpPr>
        <p:spPr>
          <a:xfrm>
            <a:off x="709031" y="102059"/>
            <a:ext cx="10515600" cy="1325563"/>
          </a:xfrm>
        </p:spPr>
        <p:txBody>
          <a:bodyPr>
            <a:normAutofit/>
          </a:bodyPr>
          <a:lstStyle/>
          <a:p>
            <a:r>
              <a:rPr lang="en-GB" sz="4000" b="1" noProof="0" dirty="0">
                <a:latin typeface="Arial" panose="020B0604020202020204" pitchFamily="34" charset="0"/>
                <a:cs typeface="Arial" panose="020B0604020202020204" pitchFamily="34" charset="0"/>
              </a:rPr>
              <a:t>Conduct a scene survey </a:t>
            </a:r>
          </a:p>
        </p:txBody>
      </p:sp>
      <p:sp>
        <p:nvSpPr>
          <p:cNvPr id="3" name="Content Placeholder 2">
            <a:extLst>
              <a:ext uri="{FF2B5EF4-FFF2-40B4-BE49-F238E27FC236}">
                <a16:creationId xmlns:a16="http://schemas.microsoft.com/office/drawing/2014/main" id="{21ED4BFA-CAE0-5713-EDC0-BBC43BC38198}"/>
              </a:ext>
            </a:extLst>
          </p:cNvPr>
          <p:cNvSpPr>
            <a:spLocks noGrp="1"/>
          </p:cNvSpPr>
          <p:nvPr>
            <p:ph idx="1"/>
          </p:nvPr>
        </p:nvSpPr>
        <p:spPr>
          <a:xfrm>
            <a:off x="686729" y="1314574"/>
            <a:ext cx="10818541" cy="4351338"/>
          </a:xfrm>
        </p:spPr>
        <p:txBody>
          <a:bodyPr>
            <a:normAutofit lnSpcReduction="10000"/>
          </a:bodyPr>
          <a:lstStyle/>
          <a:p>
            <a:pPr marL="0" indent="0">
              <a:buNone/>
            </a:pPr>
            <a:r>
              <a:rPr lang="en-GB" sz="2400" noProof="0" dirty="0">
                <a:latin typeface="Arial" panose="020B0604020202020204" pitchFamily="34" charset="0"/>
                <a:cs typeface="Arial" panose="020B0604020202020204" pitchFamily="34" charset="0"/>
              </a:rPr>
              <a:t>Always check the scene is safe before approaching a casualty</a:t>
            </a:r>
          </a:p>
          <a:p>
            <a:pPr marL="0" indent="0">
              <a:buNone/>
            </a:pPr>
            <a:endParaRPr lang="en-GB" sz="2400" noProof="0" dirty="0">
              <a:latin typeface="Arial" panose="020B0604020202020204" pitchFamily="34" charset="0"/>
              <a:cs typeface="Arial" panose="020B0604020202020204" pitchFamily="34" charset="0"/>
            </a:endParaRPr>
          </a:p>
          <a:p>
            <a:pPr marL="0" indent="0">
              <a:buNone/>
            </a:pPr>
            <a:r>
              <a:rPr lang="en-GB" sz="2400" noProof="0" dirty="0">
                <a:latin typeface="Arial" panose="020B0604020202020204" pitchFamily="34" charset="0"/>
                <a:cs typeface="Arial" panose="020B0604020202020204" pitchFamily="34" charset="0"/>
              </a:rPr>
              <a:t>Protect yourself, the casualty and bystanders</a:t>
            </a:r>
          </a:p>
          <a:p>
            <a:pPr marL="0" indent="0">
              <a:buNone/>
            </a:pPr>
            <a:endParaRPr lang="en-GB" sz="2400" noProof="0" dirty="0">
              <a:latin typeface="Arial" panose="020B0604020202020204" pitchFamily="34" charset="0"/>
              <a:cs typeface="Arial" panose="020B0604020202020204" pitchFamily="34" charset="0"/>
            </a:endParaRPr>
          </a:p>
          <a:p>
            <a:pPr marL="0" indent="0">
              <a:buNone/>
            </a:pPr>
            <a:r>
              <a:rPr lang="en-GB" sz="2400" noProof="0" dirty="0">
                <a:latin typeface="Arial" panose="020B0604020202020204" pitchFamily="34" charset="0"/>
                <a:cs typeface="Arial" panose="020B0604020202020204" pitchFamily="34" charset="0"/>
              </a:rPr>
              <a:t>Use the acronym </a:t>
            </a:r>
            <a:r>
              <a:rPr lang="en-GB" sz="2400" b="1" noProof="0" dirty="0">
                <a:latin typeface="Arial" panose="020B0604020202020204" pitchFamily="34" charset="0"/>
                <a:cs typeface="Arial" panose="020B0604020202020204" pitchFamily="34" charset="0"/>
              </a:rPr>
              <a:t>CLAP</a:t>
            </a:r>
            <a:r>
              <a:rPr lang="en-GB" sz="2400" noProof="0" dirty="0">
                <a:latin typeface="Arial" panose="020B0604020202020204" pitchFamily="34" charset="0"/>
                <a:cs typeface="Arial" panose="020B0604020202020204" pitchFamily="34" charset="0"/>
              </a:rPr>
              <a:t> to stay calm and in control</a:t>
            </a:r>
          </a:p>
          <a:p>
            <a:pPr marL="0" indent="0">
              <a:buNone/>
            </a:pPr>
            <a:endParaRPr lang="en-GB" sz="2400" noProof="0" dirty="0">
              <a:latin typeface="Arial" panose="020B0604020202020204" pitchFamily="34" charset="0"/>
              <a:cs typeface="Arial" panose="020B0604020202020204" pitchFamily="34" charset="0"/>
            </a:endParaRPr>
          </a:p>
          <a:p>
            <a:pPr marL="0" indent="0">
              <a:buNone/>
            </a:pPr>
            <a:r>
              <a:rPr lang="en-GB" sz="2400" b="1" noProof="0" dirty="0">
                <a:latin typeface="Arial" panose="020B0604020202020204" pitchFamily="34" charset="0"/>
                <a:cs typeface="Arial" panose="020B0604020202020204" pitchFamily="34" charset="0"/>
              </a:rPr>
              <a:t>C</a:t>
            </a:r>
            <a:r>
              <a:rPr lang="en-GB" sz="2400" noProof="0" dirty="0">
                <a:latin typeface="Arial" panose="020B0604020202020204" pitchFamily="34" charset="0"/>
                <a:cs typeface="Arial" panose="020B0604020202020204" pitchFamily="34" charset="0"/>
              </a:rPr>
              <a:t>ontrol the situation </a:t>
            </a:r>
          </a:p>
          <a:p>
            <a:pPr marL="0" indent="0">
              <a:buNone/>
            </a:pPr>
            <a:r>
              <a:rPr lang="en-GB" sz="2400" b="1" noProof="0" dirty="0">
                <a:latin typeface="Arial" panose="020B0604020202020204" pitchFamily="34" charset="0"/>
                <a:cs typeface="Arial" panose="020B0604020202020204" pitchFamily="34" charset="0"/>
              </a:rPr>
              <a:t>L</a:t>
            </a:r>
            <a:r>
              <a:rPr lang="en-GB" sz="2400" noProof="0" dirty="0">
                <a:latin typeface="Arial" panose="020B0604020202020204" pitchFamily="34" charset="0"/>
                <a:cs typeface="Arial" panose="020B0604020202020204" pitchFamily="34" charset="0"/>
              </a:rPr>
              <a:t>ook for potential hazards </a:t>
            </a:r>
          </a:p>
          <a:p>
            <a:pPr marL="0" indent="0">
              <a:buNone/>
            </a:pPr>
            <a:r>
              <a:rPr lang="en-GB" sz="2400" b="1" noProof="0" dirty="0">
                <a:latin typeface="Arial" panose="020B0604020202020204" pitchFamily="34" charset="0"/>
                <a:cs typeface="Arial" panose="020B0604020202020204" pitchFamily="34" charset="0"/>
              </a:rPr>
              <a:t>A</a:t>
            </a:r>
            <a:r>
              <a:rPr lang="en-GB" sz="2400" noProof="0" dirty="0">
                <a:latin typeface="Arial" panose="020B0604020202020204" pitchFamily="34" charset="0"/>
                <a:cs typeface="Arial" panose="020B0604020202020204" pitchFamily="34" charset="0"/>
              </a:rPr>
              <a:t>ssess the situation </a:t>
            </a:r>
          </a:p>
          <a:p>
            <a:pPr marL="0" indent="0">
              <a:buNone/>
            </a:pPr>
            <a:r>
              <a:rPr lang="en-GB" sz="2400" b="1" noProof="0" dirty="0">
                <a:latin typeface="Arial" panose="020B0604020202020204" pitchFamily="34" charset="0"/>
                <a:cs typeface="Arial" panose="020B0604020202020204" pitchFamily="34" charset="0"/>
              </a:rPr>
              <a:t>P</a:t>
            </a:r>
            <a:r>
              <a:rPr lang="en-GB" sz="2400" noProof="0" dirty="0">
                <a:latin typeface="Arial" panose="020B0604020202020204" pitchFamily="34" charset="0"/>
                <a:cs typeface="Arial" panose="020B0604020202020204" pitchFamily="34" charset="0"/>
              </a:rPr>
              <a:t>rotect and prioritise. </a:t>
            </a:r>
          </a:p>
        </p:txBody>
      </p:sp>
    </p:spTree>
    <p:extLst>
      <p:ext uri="{BB962C8B-B14F-4D97-AF65-F5344CB8AC3E}">
        <p14:creationId xmlns:p14="http://schemas.microsoft.com/office/powerpoint/2010/main" val="387389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8" name="Rounded Rectangle 3">
            <a:extLst>
              <a:ext uri="{FF2B5EF4-FFF2-40B4-BE49-F238E27FC236}">
                <a16:creationId xmlns:a16="http://schemas.microsoft.com/office/drawing/2014/main" id="{33586A02-D875-48F0-B7DA-4D9FA85C0811}"/>
              </a:ext>
            </a:extLst>
          </p:cNvPr>
          <p:cNvSpPr>
            <a:spLocks noChangeArrowheads="1"/>
          </p:cNvSpPr>
          <p:nvPr/>
        </p:nvSpPr>
        <p:spPr bwMode="auto">
          <a:xfrm>
            <a:off x="635681" y="1347018"/>
            <a:ext cx="7850337" cy="3371136"/>
          </a:xfrm>
          <a:prstGeom prst="roundRect">
            <a:avLst>
              <a:gd name="adj" fmla="val 16667"/>
            </a:avLst>
          </a:prstGeom>
          <a:solidFill>
            <a:schemeClr val="bg1"/>
          </a:solidFill>
          <a:ln w="28575">
            <a:solidFill>
              <a:schemeClr val="bg1"/>
            </a:solid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All head injuries can be life-threatening. Always seek medical assistance where a major head injury is suspected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a:ea typeface="MS PGothic"/>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008A21"/>
                </a:solidFill>
                <a:effectLst/>
                <a:uLnTx/>
                <a:uFillTx/>
                <a:latin typeface="Arial"/>
                <a:ea typeface="MS PGothic"/>
                <a:cs typeface="Arial"/>
              </a:rPr>
              <a:t>Types of major head injuries include: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a:ea typeface="MS PGothic"/>
                <a:cs typeface="Arial"/>
              </a:rPr>
              <a:t>concussion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a:ea typeface="MS PGothic"/>
                <a:cs typeface="Arial"/>
              </a:rPr>
              <a:t>cerebral compression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a:ea typeface="MS PGothic"/>
                <a:cs typeface="Arial"/>
              </a:rPr>
              <a:t>skull fracture.</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 name="Freeform: Shape 2">
            <a:extLst>
              <a:ext uri="{FF2B5EF4-FFF2-40B4-BE49-F238E27FC236}">
                <a16:creationId xmlns:a16="http://schemas.microsoft.com/office/drawing/2014/main" id="{B16AA0F1-D7BC-5E7F-9A99-799823343B73}"/>
              </a:ext>
            </a:extLst>
          </p:cNvPr>
          <p:cNvSpPr/>
          <p:nvPr/>
        </p:nvSpPr>
        <p:spPr>
          <a:xfrm flipH="1">
            <a:off x="-3596265"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7874" name="Title 1">
            <a:extLst>
              <a:ext uri="{FF2B5EF4-FFF2-40B4-BE49-F238E27FC236}">
                <a16:creationId xmlns:a16="http://schemas.microsoft.com/office/drawing/2014/main" id="{7772174B-792E-4907-B6A0-241E6B073BD1}"/>
              </a:ext>
            </a:extLst>
          </p:cNvPr>
          <p:cNvSpPr>
            <a:spLocks noGrp="1"/>
          </p:cNvSpPr>
          <p:nvPr>
            <p:ph type="title"/>
          </p:nvPr>
        </p:nvSpPr>
        <p:spPr>
          <a:xfrm>
            <a:off x="1630200" y="126382"/>
            <a:ext cx="10515600" cy="1325563"/>
          </a:xfrm>
        </p:spPr>
        <p:txBody>
          <a:bodyPr>
            <a:normAutofit/>
          </a:bodyPr>
          <a:lstStyle/>
          <a:p>
            <a:r>
              <a:rPr lang="en-GB" sz="4000" b="1">
                <a:latin typeface="Arial"/>
                <a:cs typeface="Arial"/>
              </a:rPr>
              <a:t>What is a head injury?</a:t>
            </a:r>
            <a:endParaRPr lang="en-US" sz="4000" b="1">
              <a:latin typeface="Arial"/>
              <a:cs typeface="Arial"/>
            </a:endParaRPr>
          </a:p>
        </p:txBody>
      </p:sp>
      <p:pic>
        <p:nvPicPr>
          <p:cNvPr id="316418" name="Picture 2" descr="P:\Powerpoints\New FAW\Images used in presentation\Head Injury.jpg">
            <a:extLst>
              <a:ext uri="{FF2B5EF4-FFF2-40B4-BE49-F238E27FC236}">
                <a16:creationId xmlns:a16="http://schemas.microsoft.com/office/drawing/2014/main" id="{30E934FC-B358-4AE1-AFF5-C3702FF526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214" t="4940" b="18866"/>
          <a:stretch/>
        </p:blipFill>
        <p:spPr bwMode="auto">
          <a:xfrm>
            <a:off x="8706948" y="1675924"/>
            <a:ext cx="2627227" cy="2578309"/>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29E68E0-5307-9E5B-5F50-80D1AFB5D4B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7878"/>
                                        </p:tgtEl>
                                        <p:attrNameLst>
                                          <p:attrName>style.visibility</p:attrName>
                                        </p:attrNameLst>
                                      </p:cBhvr>
                                      <p:to>
                                        <p:strVal val="visible"/>
                                      </p:to>
                                    </p:set>
                                    <p:animEffect transition="in" filter="fade">
                                      <p:cBhvr>
                                        <p:cTn id="7" dur="500"/>
                                        <p:tgtEl>
                                          <p:spTgt spid="207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78" grpId="0" animBg="1"/>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a:extLst>
              <a:ext uri="{FF2B5EF4-FFF2-40B4-BE49-F238E27FC236}">
                <a16:creationId xmlns:a16="http://schemas.microsoft.com/office/drawing/2014/main" id="{6B5E7D72-521F-46BA-9A2A-F075F60B0A82}"/>
              </a:ext>
            </a:extLst>
          </p:cNvPr>
          <p:cNvSpPr>
            <a:spLocks noGrp="1"/>
          </p:cNvSpPr>
          <p:nvPr>
            <p:ph type="title"/>
          </p:nvPr>
        </p:nvSpPr>
        <p:spPr>
          <a:xfrm>
            <a:off x="838200" y="365125"/>
            <a:ext cx="10515600" cy="695579"/>
          </a:xfrm>
        </p:spPr>
        <p:txBody>
          <a:bodyPr>
            <a:normAutofit/>
          </a:bodyPr>
          <a:lstStyle/>
          <a:p>
            <a:r>
              <a:rPr lang="en-GB" altLang="en-US" sz="4000" b="1">
                <a:latin typeface="Arial" panose="020B0604020202020204" pitchFamily="34" charset="0"/>
                <a:cs typeface="Arial" panose="020B0604020202020204" pitchFamily="34" charset="0"/>
              </a:rPr>
              <a:t>Concussion – symptoms</a:t>
            </a:r>
          </a:p>
        </p:txBody>
      </p:sp>
      <p:sp>
        <p:nvSpPr>
          <p:cNvPr id="3" name="Content Placeholder 2">
            <a:extLst>
              <a:ext uri="{FF2B5EF4-FFF2-40B4-BE49-F238E27FC236}">
                <a16:creationId xmlns:a16="http://schemas.microsoft.com/office/drawing/2014/main" id="{341764DD-1AB0-44FE-849F-0434BE24B5B7}"/>
              </a:ext>
            </a:extLst>
          </p:cNvPr>
          <p:cNvSpPr>
            <a:spLocks noGrp="1"/>
          </p:cNvSpPr>
          <p:nvPr>
            <p:ph idx="1"/>
          </p:nvPr>
        </p:nvSpPr>
        <p:spPr>
          <a:xfrm>
            <a:off x="838200" y="2699383"/>
            <a:ext cx="5007964" cy="2242737"/>
          </a:xfrm>
        </p:spPr>
        <p:txBody>
          <a:bodyPr numCol="1">
            <a:noAutofit/>
          </a:bodyPr>
          <a:lstStyle/>
          <a:p>
            <a:pPr marL="0" indent="0">
              <a:buNone/>
              <a:defRPr/>
            </a:pPr>
            <a:r>
              <a:rPr lang="en-GB" sz="2400" b="1">
                <a:solidFill>
                  <a:srgbClr val="008A21"/>
                </a:solidFill>
                <a:latin typeface="Arial" panose="020B0604020202020204" pitchFamily="34" charset="0"/>
                <a:cs typeface="Arial" panose="020B0604020202020204" pitchFamily="34" charset="0"/>
              </a:rPr>
              <a:t>Concussion may include:</a:t>
            </a:r>
          </a:p>
          <a:p>
            <a:pPr>
              <a:defRPr/>
            </a:pPr>
            <a:r>
              <a:rPr lang="en-GB" sz="2400">
                <a:latin typeface="Arial" panose="020B0604020202020204" pitchFamily="34" charset="0"/>
                <a:cs typeface="Arial" panose="020B0604020202020204" pitchFamily="34" charset="0"/>
              </a:rPr>
              <a:t>possible brief loss of consciousness</a:t>
            </a:r>
          </a:p>
          <a:p>
            <a:pPr>
              <a:defRPr/>
            </a:pPr>
            <a:r>
              <a:rPr lang="en-GB" sz="2400">
                <a:latin typeface="Arial" panose="020B0604020202020204" pitchFamily="34" charset="0"/>
                <a:cs typeface="Arial" panose="020B0604020202020204" pitchFamily="34" charset="0"/>
              </a:rPr>
              <a:t>bleeding or swelling</a:t>
            </a:r>
          </a:p>
          <a:p>
            <a:pPr>
              <a:defRPr/>
            </a:pPr>
            <a:r>
              <a:rPr lang="en-GB" sz="2400">
                <a:latin typeface="Arial" panose="020B0604020202020204" pitchFamily="34" charset="0"/>
                <a:cs typeface="Arial" panose="020B0604020202020204" pitchFamily="34" charset="0"/>
              </a:rPr>
              <a:t>dizziness and nausea</a:t>
            </a:r>
          </a:p>
          <a:p>
            <a:pPr>
              <a:defRPr/>
            </a:pPr>
            <a:r>
              <a:rPr lang="en-GB" sz="2400">
                <a:latin typeface="Arial" panose="020B0604020202020204" pitchFamily="34" charset="0"/>
                <a:cs typeface="Arial" panose="020B0604020202020204" pitchFamily="34" charset="0"/>
              </a:rPr>
              <a:t>headache</a:t>
            </a:r>
            <a:br>
              <a:rPr lang="en-GB" sz="2400">
                <a:latin typeface="Arial" panose="020B0604020202020204" pitchFamily="34" charset="0"/>
                <a:cs typeface="Arial" panose="020B0604020202020204" pitchFamily="34" charset="0"/>
              </a:rPr>
            </a:br>
            <a:endParaRPr lang="en-GB" sz="2400">
              <a:latin typeface="Arial" panose="020B0604020202020204" pitchFamily="34" charset="0"/>
              <a:cs typeface="Arial" panose="020B0604020202020204" pitchFamily="34" charset="0"/>
            </a:endParaRPr>
          </a:p>
          <a:p>
            <a:pPr marL="0" indent="0">
              <a:buNone/>
              <a:defRPr/>
            </a:pPr>
            <a:endParaRPr lang="en-GB" sz="2400">
              <a:latin typeface="Arial" panose="020B0604020202020204" pitchFamily="34" charset="0"/>
              <a:cs typeface="Arial" panose="020B0604020202020204" pitchFamily="34" charset="0"/>
            </a:endParaRPr>
          </a:p>
          <a:p>
            <a:pPr marL="0" indent="0">
              <a:buNone/>
              <a:defRPr/>
            </a:pPr>
            <a:endParaRPr lang="en-GB" sz="1800"/>
          </a:p>
        </p:txBody>
      </p:sp>
      <p:sp>
        <p:nvSpPr>
          <p:cNvPr id="208904" name="Rounded Rectangle 3">
            <a:extLst>
              <a:ext uri="{FF2B5EF4-FFF2-40B4-BE49-F238E27FC236}">
                <a16:creationId xmlns:a16="http://schemas.microsoft.com/office/drawing/2014/main" id="{D068232E-0867-44FD-B86A-44736C1FD682}"/>
              </a:ext>
            </a:extLst>
          </p:cNvPr>
          <p:cNvSpPr>
            <a:spLocks noChangeArrowheads="1"/>
          </p:cNvSpPr>
          <p:nvPr/>
        </p:nvSpPr>
        <p:spPr bwMode="auto">
          <a:xfrm>
            <a:off x="770694" y="1216032"/>
            <a:ext cx="10515600" cy="1328023"/>
          </a:xfrm>
          <a:prstGeom prst="roundRect">
            <a:avLst>
              <a:gd name="adj" fmla="val 16667"/>
            </a:avLst>
          </a:prstGeom>
          <a:solidFill>
            <a:schemeClr val="bg1"/>
          </a:solidFill>
          <a:ln w="28575">
            <a:solidFill>
              <a:schemeClr val="bg1"/>
            </a:solid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A concussion is caused by shaking of the brain, usually after a blow to the head. This results in a temporary disturbance of normal brain activity</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D67F20FE-A93D-22A0-DB49-12994011C92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Content Placeholder 2">
            <a:extLst>
              <a:ext uri="{FF2B5EF4-FFF2-40B4-BE49-F238E27FC236}">
                <a16:creationId xmlns:a16="http://schemas.microsoft.com/office/drawing/2014/main" id="{7F3BCE24-4543-C81A-3167-37A9C941BFD1}"/>
              </a:ext>
            </a:extLst>
          </p:cNvPr>
          <p:cNvSpPr txBox="1">
            <a:spLocks/>
          </p:cNvSpPr>
          <p:nvPr/>
        </p:nvSpPr>
        <p:spPr>
          <a:xfrm>
            <a:off x="6028494" y="3108960"/>
            <a:ext cx="3775073" cy="2242737"/>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brief loss of memory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slurred speech or delayed responses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blurred vision.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a:extLst>
              <a:ext uri="{FF2B5EF4-FFF2-40B4-BE49-F238E27FC236}">
                <a16:creationId xmlns:a16="http://schemas.microsoft.com/office/drawing/2014/main" id="{35D06A60-242D-4839-A7B0-1B157D2CB5B9}"/>
              </a:ext>
            </a:extLst>
          </p:cNvPr>
          <p:cNvSpPr>
            <a:spLocks noGrp="1"/>
          </p:cNvSpPr>
          <p:nvPr>
            <p:ph type="title"/>
          </p:nvPr>
        </p:nvSpPr>
        <p:spPr/>
        <p:txBody>
          <a:bodyPr>
            <a:normAutofit/>
          </a:bodyPr>
          <a:lstStyle/>
          <a:p>
            <a:r>
              <a:rPr lang="en-GB" altLang="en-US" sz="4000" b="1">
                <a:latin typeface="Arial"/>
                <a:cs typeface="Arial"/>
              </a:rPr>
              <a:t>Cerebral compression – symptoms</a:t>
            </a:r>
            <a:endParaRPr lang="en-US" sz="4000" b="1">
              <a:cs typeface="Arial"/>
            </a:endParaRPr>
          </a:p>
        </p:txBody>
      </p:sp>
      <p:sp>
        <p:nvSpPr>
          <p:cNvPr id="3" name="Content Placeholder 2">
            <a:extLst>
              <a:ext uri="{FF2B5EF4-FFF2-40B4-BE49-F238E27FC236}">
                <a16:creationId xmlns:a16="http://schemas.microsoft.com/office/drawing/2014/main" id="{3B6B317A-AC46-4DB4-BCD1-496A752C02D8}"/>
              </a:ext>
            </a:extLst>
          </p:cNvPr>
          <p:cNvSpPr>
            <a:spLocks noGrp="1"/>
          </p:cNvSpPr>
          <p:nvPr>
            <p:ph idx="1"/>
          </p:nvPr>
        </p:nvSpPr>
        <p:spPr>
          <a:xfrm>
            <a:off x="838200" y="2447731"/>
            <a:ext cx="5607570" cy="3509912"/>
          </a:xfrm>
        </p:spPr>
        <p:txBody>
          <a:bodyPr vert="horz" lIns="91440" tIns="45720" rIns="91440" bIns="45720" rtlCol="0" anchor="t">
            <a:normAutofit/>
          </a:bodyPr>
          <a:lstStyle/>
          <a:p>
            <a:pPr marL="0" indent="0">
              <a:buNone/>
              <a:defRPr/>
            </a:pPr>
            <a:r>
              <a:rPr lang="en-GB" sz="2400" b="1">
                <a:solidFill>
                  <a:srgbClr val="008A21"/>
                </a:solidFill>
                <a:latin typeface="Arial"/>
                <a:cs typeface="Arial"/>
              </a:rPr>
              <a:t>A cerebral compression may include:</a:t>
            </a:r>
          </a:p>
          <a:p>
            <a:pPr>
              <a:defRPr/>
            </a:pPr>
            <a:r>
              <a:rPr lang="en-GB" sz="2400">
                <a:latin typeface="Arial"/>
                <a:cs typeface="Arial"/>
              </a:rPr>
              <a:t>an intense headache</a:t>
            </a:r>
          </a:p>
          <a:p>
            <a:pPr>
              <a:defRPr/>
            </a:pPr>
            <a:r>
              <a:rPr lang="en-GB" sz="2400">
                <a:latin typeface="Arial"/>
                <a:cs typeface="Arial"/>
              </a:rPr>
              <a:t>drowsiness</a:t>
            </a:r>
          </a:p>
          <a:p>
            <a:pPr>
              <a:defRPr/>
            </a:pPr>
            <a:r>
              <a:rPr lang="en-GB" sz="2400">
                <a:latin typeface="Arial"/>
                <a:cs typeface="Arial"/>
              </a:rPr>
              <a:t>unequal pupil sizes</a:t>
            </a:r>
          </a:p>
          <a:p>
            <a:pPr>
              <a:defRPr/>
            </a:pPr>
            <a:r>
              <a:rPr lang="en-GB" sz="2400">
                <a:latin typeface="Arial"/>
                <a:cs typeface="Arial"/>
              </a:rPr>
              <a:t>a slow, strong pulse</a:t>
            </a:r>
          </a:p>
          <a:p>
            <a:pPr>
              <a:defRPr/>
            </a:pPr>
            <a:r>
              <a:rPr lang="en-GB" sz="2400">
                <a:latin typeface="Arial"/>
                <a:cs typeface="Arial"/>
              </a:rPr>
              <a:t>weakness or paralysis down one side of the body</a:t>
            </a:r>
          </a:p>
          <a:p>
            <a:pPr>
              <a:defRPr/>
            </a:pPr>
            <a:r>
              <a:rPr lang="en-GB" sz="2400">
                <a:latin typeface="Arial"/>
                <a:cs typeface="Arial"/>
              </a:rPr>
              <a:t>noisy breathing.</a:t>
            </a:r>
          </a:p>
          <a:p>
            <a:pPr marL="0" indent="0">
              <a:buNone/>
              <a:defRPr/>
            </a:pPr>
            <a:endParaRPr lang="en-GB" sz="1800"/>
          </a:p>
        </p:txBody>
      </p:sp>
      <p:pic>
        <p:nvPicPr>
          <p:cNvPr id="209925" name="Picture 2" descr="P:\Powerpoints\New FAW\Images used in presentation\celebral compression.png">
            <a:extLst>
              <a:ext uri="{FF2B5EF4-FFF2-40B4-BE49-F238E27FC236}">
                <a16:creationId xmlns:a16="http://schemas.microsoft.com/office/drawing/2014/main" id="{ED0D4F31-2E26-4B83-963F-BC44A1DF1F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5274" y="2546078"/>
            <a:ext cx="2625860" cy="3313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8" name="Rounded Rectangle 3">
            <a:extLst>
              <a:ext uri="{FF2B5EF4-FFF2-40B4-BE49-F238E27FC236}">
                <a16:creationId xmlns:a16="http://schemas.microsoft.com/office/drawing/2014/main" id="{B4C0FF71-9427-4527-AC4D-6DBAF70ABF59}"/>
              </a:ext>
            </a:extLst>
          </p:cNvPr>
          <p:cNvSpPr>
            <a:spLocks noChangeArrowheads="1"/>
          </p:cNvSpPr>
          <p:nvPr/>
        </p:nvSpPr>
        <p:spPr bwMode="auto">
          <a:xfrm>
            <a:off x="838200" y="1411988"/>
            <a:ext cx="9048750" cy="919401"/>
          </a:xfrm>
          <a:prstGeom prst="roundRect">
            <a:avLst>
              <a:gd name="adj" fmla="val 16667"/>
            </a:avLst>
          </a:prstGeom>
          <a:solidFill>
            <a:schemeClr val="bg1"/>
          </a:solidFill>
          <a:ln w="28575">
            <a:solidFill>
              <a:schemeClr val="bg1"/>
            </a:solid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A build-up of pressure on the brain caused by brain tissue swelling or an accumulation of blood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D3900B3C-2E1A-4B15-88E4-36859479B4AD}"/>
              </a:ext>
            </a:extLst>
          </p:cNvPr>
          <p:cNvSpPr>
            <a:spLocks noGrp="1"/>
          </p:cNvSpPr>
          <p:nvPr>
            <p:ph type="title"/>
          </p:nvPr>
        </p:nvSpPr>
        <p:spPr/>
        <p:txBody>
          <a:bodyPr>
            <a:normAutofit/>
          </a:bodyPr>
          <a:lstStyle/>
          <a:p>
            <a:r>
              <a:rPr lang="en-GB" altLang="en-US" sz="4000" b="1">
                <a:latin typeface="Arial"/>
                <a:cs typeface="Arial"/>
              </a:rPr>
              <a:t>Skull fracture – symptoms</a:t>
            </a:r>
          </a:p>
        </p:txBody>
      </p:sp>
      <p:sp>
        <p:nvSpPr>
          <p:cNvPr id="3" name="Content Placeholder 2">
            <a:extLst>
              <a:ext uri="{FF2B5EF4-FFF2-40B4-BE49-F238E27FC236}">
                <a16:creationId xmlns:a16="http://schemas.microsoft.com/office/drawing/2014/main" id="{1E2C8EC0-6920-4FC0-8B4E-EB23F4A2BBDB}"/>
              </a:ext>
            </a:extLst>
          </p:cNvPr>
          <p:cNvSpPr>
            <a:spLocks noGrp="1"/>
          </p:cNvSpPr>
          <p:nvPr>
            <p:ph idx="1"/>
          </p:nvPr>
        </p:nvSpPr>
        <p:spPr>
          <a:xfrm>
            <a:off x="838200" y="2527459"/>
            <a:ext cx="6142038" cy="3153813"/>
          </a:xfrm>
        </p:spPr>
        <p:txBody>
          <a:bodyPr vert="horz" lIns="91440" tIns="45720" rIns="91440" bIns="45720" rtlCol="0" anchor="t">
            <a:noAutofit/>
          </a:bodyPr>
          <a:lstStyle/>
          <a:p>
            <a:pPr marL="0" indent="0">
              <a:buNone/>
              <a:defRPr/>
            </a:pPr>
            <a:r>
              <a:rPr lang="en-GB" sz="2400" b="1">
                <a:solidFill>
                  <a:srgbClr val="008A21"/>
                </a:solidFill>
                <a:latin typeface="Arial"/>
                <a:cs typeface="Arial"/>
              </a:rPr>
              <a:t>A fractured skull may include:</a:t>
            </a:r>
          </a:p>
          <a:p>
            <a:pPr>
              <a:defRPr/>
            </a:pPr>
            <a:r>
              <a:rPr lang="en-GB" sz="2400">
                <a:latin typeface="Arial"/>
                <a:cs typeface="Arial"/>
              </a:rPr>
              <a:t>an associated wound</a:t>
            </a:r>
          </a:p>
          <a:p>
            <a:pPr>
              <a:defRPr/>
            </a:pPr>
            <a:r>
              <a:rPr lang="en-GB" sz="2400">
                <a:latin typeface="Arial"/>
                <a:cs typeface="Arial"/>
              </a:rPr>
              <a:t>tenderness and pain</a:t>
            </a:r>
          </a:p>
          <a:p>
            <a:pPr>
              <a:defRPr/>
            </a:pPr>
            <a:r>
              <a:rPr lang="en-GB" sz="2400">
                <a:latin typeface="Arial"/>
                <a:cs typeface="Arial"/>
              </a:rPr>
              <a:t>depression/deformity of the skull</a:t>
            </a:r>
          </a:p>
          <a:p>
            <a:pPr>
              <a:defRPr/>
            </a:pPr>
            <a:r>
              <a:rPr lang="en-GB" sz="2400">
                <a:latin typeface="Arial"/>
                <a:cs typeface="Arial"/>
              </a:rPr>
              <a:t>bruising and swelling at the site of injury</a:t>
            </a:r>
          </a:p>
          <a:p>
            <a:pPr>
              <a:defRPr/>
            </a:pPr>
            <a:r>
              <a:rPr lang="en-GB" sz="2400">
                <a:latin typeface="Arial"/>
                <a:cs typeface="Arial"/>
              </a:rPr>
              <a:t>presence of cerebral spinal fluid (CSF) from the ears and nose.</a:t>
            </a:r>
          </a:p>
          <a:p>
            <a:pPr marL="0" indent="0">
              <a:buNone/>
              <a:defRPr/>
            </a:pPr>
            <a:endParaRPr lang="en-GB" sz="1800"/>
          </a:p>
        </p:txBody>
      </p:sp>
      <p:sp>
        <p:nvSpPr>
          <p:cNvPr id="210952" name="Rounded Rectangle 3">
            <a:extLst>
              <a:ext uri="{FF2B5EF4-FFF2-40B4-BE49-F238E27FC236}">
                <a16:creationId xmlns:a16="http://schemas.microsoft.com/office/drawing/2014/main" id="{98D705B2-865E-4131-8457-7026ECB0703C}"/>
              </a:ext>
            </a:extLst>
          </p:cNvPr>
          <p:cNvSpPr>
            <a:spLocks noChangeArrowheads="1"/>
          </p:cNvSpPr>
          <p:nvPr/>
        </p:nvSpPr>
        <p:spPr bwMode="auto">
          <a:xfrm>
            <a:off x="776831" y="1408214"/>
            <a:ext cx="8459399" cy="919401"/>
          </a:xfrm>
          <a:prstGeom prst="roundRect">
            <a:avLst>
              <a:gd name="adj" fmla="val 16667"/>
            </a:avLst>
          </a:prstGeom>
          <a:solidFill>
            <a:schemeClr val="bg1"/>
          </a:solidFill>
          <a:ln w="28575">
            <a:solidFill>
              <a:schemeClr val="bg1"/>
            </a:solid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A skull fracture may be open or closed, and is caused by a direct or indirect blow to the head</a:t>
            </a:r>
            <a:endParaRPr kumimoji="0" 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grpSp>
        <p:nvGrpSpPr>
          <p:cNvPr id="210949" name="Group 6">
            <a:extLst>
              <a:ext uri="{FF2B5EF4-FFF2-40B4-BE49-F238E27FC236}">
                <a16:creationId xmlns:a16="http://schemas.microsoft.com/office/drawing/2014/main" id="{953D97FA-15BF-4BCF-8273-1A135D51F27F}"/>
              </a:ext>
            </a:extLst>
          </p:cNvPr>
          <p:cNvGrpSpPr>
            <a:grpSpLocks/>
          </p:cNvGrpSpPr>
          <p:nvPr/>
        </p:nvGrpSpPr>
        <p:grpSpPr bwMode="auto">
          <a:xfrm>
            <a:off x="7355011" y="2192538"/>
            <a:ext cx="3111926" cy="3863021"/>
            <a:chOff x="0" y="2000240"/>
            <a:chExt cx="2847975" cy="3535083"/>
          </a:xfrm>
        </p:grpSpPr>
        <p:pic>
          <p:nvPicPr>
            <p:cNvPr id="210954" name="Picture 2" descr="P:\Powerpoints\New FAW\Images used in presentation\skullfracture.png">
              <a:extLst>
                <a:ext uri="{FF2B5EF4-FFF2-40B4-BE49-F238E27FC236}">
                  <a16:creationId xmlns:a16="http://schemas.microsoft.com/office/drawing/2014/main" id="{20E4DBF1-D306-4524-8E6E-D4F747A93A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93899"/>
              <a:ext cx="2671798"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5" name="TextBox 5">
              <a:extLst>
                <a:ext uri="{FF2B5EF4-FFF2-40B4-BE49-F238E27FC236}">
                  <a16:creationId xmlns:a16="http://schemas.microsoft.com/office/drawing/2014/main" id="{1FF9D638-B365-47CB-8090-2CCA81354DF8}"/>
                </a:ext>
              </a:extLst>
            </p:cNvPr>
            <p:cNvSpPr txBox="1">
              <a:spLocks noChangeArrowheads="1"/>
            </p:cNvSpPr>
            <p:nvPr/>
          </p:nvSpPr>
          <p:spPr bwMode="auto">
            <a:xfrm>
              <a:off x="100013" y="2000240"/>
              <a:ext cx="1264768" cy="5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Depressed fracture</a:t>
              </a:r>
            </a:p>
          </p:txBody>
        </p:sp>
        <p:sp>
          <p:nvSpPr>
            <p:cNvPr id="210956" name="TextBox 8">
              <a:extLst>
                <a:ext uri="{FF2B5EF4-FFF2-40B4-BE49-F238E27FC236}">
                  <a16:creationId xmlns:a16="http://schemas.microsoft.com/office/drawing/2014/main" id="{14AF87B2-A67D-408A-B5EB-22EF133258EB}"/>
                </a:ext>
              </a:extLst>
            </p:cNvPr>
            <p:cNvSpPr txBox="1">
              <a:spLocks noChangeArrowheads="1"/>
            </p:cNvSpPr>
            <p:nvPr/>
          </p:nvSpPr>
          <p:spPr bwMode="auto">
            <a:xfrm>
              <a:off x="1640717" y="4704326"/>
              <a:ext cx="12072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6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Base of skull fracture</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D9CC05E-0751-222E-A284-F0AB90E8ED2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11970" name="Title 1">
            <a:extLst>
              <a:ext uri="{FF2B5EF4-FFF2-40B4-BE49-F238E27FC236}">
                <a16:creationId xmlns:a16="http://schemas.microsoft.com/office/drawing/2014/main" id="{4BFDDF0E-BC11-48EB-97D6-CEA2D1F65FE3}"/>
              </a:ext>
            </a:extLst>
          </p:cNvPr>
          <p:cNvSpPr>
            <a:spLocks noGrp="1"/>
          </p:cNvSpPr>
          <p:nvPr>
            <p:ph type="title"/>
          </p:nvPr>
        </p:nvSpPr>
        <p:spPr/>
        <p:txBody>
          <a:bodyPr>
            <a:normAutofit/>
          </a:bodyPr>
          <a:lstStyle/>
          <a:p>
            <a:r>
              <a:rPr lang="en-GB" altLang="en-US" sz="4000" b="1">
                <a:latin typeface="Arial"/>
                <a:cs typeface="Arial"/>
              </a:rPr>
              <a:t>Head injuries – treatment of a responsive casualty</a:t>
            </a:r>
          </a:p>
        </p:txBody>
      </p:sp>
      <p:sp>
        <p:nvSpPr>
          <p:cNvPr id="380930" name="Content Placeholder 2">
            <a:extLst>
              <a:ext uri="{FF2B5EF4-FFF2-40B4-BE49-F238E27FC236}">
                <a16:creationId xmlns:a16="http://schemas.microsoft.com/office/drawing/2014/main" id="{ABE53208-4C44-45A9-B442-C3A9E2C5C96F}"/>
              </a:ext>
            </a:extLst>
          </p:cNvPr>
          <p:cNvSpPr>
            <a:spLocks noGrp="1"/>
          </p:cNvSpPr>
          <p:nvPr>
            <p:ph idx="1"/>
          </p:nvPr>
        </p:nvSpPr>
        <p:spPr bwMode="auto">
          <a:xfrm>
            <a:off x="838200" y="1690688"/>
            <a:ext cx="5636243" cy="38632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lnSpcReduction="10000"/>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Do:</a:t>
            </a:r>
          </a:p>
          <a:p>
            <a:r>
              <a:rPr lang="en-GB" altLang="en-US" sz="2400">
                <a:latin typeface="Arial" panose="020B0604020202020204" pitchFamily="34" charset="0"/>
                <a:cs typeface="Arial" panose="020B0604020202020204" pitchFamily="34" charset="0"/>
              </a:rPr>
              <a:t>control bleeding and/or CSF loss</a:t>
            </a:r>
          </a:p>
          <a:p>
            <a:r>
              <a:rPr lang="en-GB" altLang="en-US" sz="2400">
                <a:latin typeface="Arial" panose="020B0604020202020204" pitchFamily="34" charset="0"/>
                <a:cs typeface="Arial" panose="020B0604020202020204" pitchFamily="34" charset="0"/>
              </a:rPr>
              <a:t>reassure the casualty, keeping them calm and still</a:t>
            </a:r>
          </a:p>
          <a:p>
            <a:r>
              <a:rPr lang="en-GB" sz="2400">
                <a:latin typeface="Arial" panose="020B0604020202020204" pitchFamily="34" charset="0"/>
                <a:cs typeface="Arial" panose="020B0604020202020204" pitchFamily="34" charset="0"/>
              </a:rPr>
              <a:t>place the casualty in a comfortable position, preferably on a flat surface with the head and shoulders raised</a:t>
            </a:r>
            <a:r>
              <a:rPr lang="en-GB" altLang="en-US" sz="2400">
                <a:latin typeface="Arial" panose="020B0604020202020204" pitchFamily="34" charset="0"/>
                <a:cs typeface="Arial" panose="020B0604020202020204" pitchFamily="34" charset="0"/>
              </a:rPr>
              <a:t> </a:t>
            </a:r>
          </a:p>
          <a:p>
            <a:r>
              <a:rPr lang="en-GB" sz="2400">
                <a:latin typeface="Arial" panose="020B0604020202020204" pitchFamily="34" charset="0"/>
                <a:cs typeface="Arial" panose="020B0604020202020204" pitchFamily="34" charset="0"/>
              </a:rPr>
              <a:t>monitor the casualty and be ready to begin basic life support if needed</a:t>
            </a:r>
          </a:p>
          <a:p>
            <a:r>
              <a:rPr lang="en-GB" altLang="en-US" sz="2400">
                <a:latin typeface="Arial" panose="020B0604020202020204" pitchFamily="34" charset="0"/>
                <a:cs typeface="Arial" panose="020B0604020202020204" pitchFamily="34" charset="0"/>
              </a:rPr>
              <a:t>call the emergency services (</a:t>
            </a:r>
            <a:r>
              <a:rPr lang="en-GB" altLang="en-US" sz="2400" b="1">
                <a:solidFill>
                  <a:srgbClr val="FF0000"/>
                </a:solidFill>
                <a:latin typeface="Arial" panose="020B0604020202020204" pitchFamily="34" charset="0"/>
                <a:cs typeface="Arial" panose="020B0604020202020204" pitchFamily="34" charset="0"/>
              </a:rPr>
              <a:t>999</a:t>
            </a:r>
            <a:r>
              <a:rPr lang="en-GB" altLang="en-US" sz="2400">
                <a:latin typeface="Arial" panose="020B0604020202020204" pitchFamily="34" charset="0"/>
                <a:cs typeface="Arial" panose="020B0604020202020204" pitchFamily="34" charset="0"/>
              </a:rPr>
              <a:t>)</a:t>
            </a:r>
          </a:p>
        </p:txBody>
      </p:sp>
      <p:sp>
        <p:nvSpPr>
          <p:cNvPr id="211976" name="TextBox 6">
            <a:extLst>
              <a:ext uri="{FF2B5EF4-FFF2-40B4-BE49-F238E27FC236}">
                <a16:creationId xmlns:a16="http://schemas.microsoft.com/office/drawing/2014/main" id="{A8021FED-0AED-437E-BBD2-7B5F9D36DCED}"/>
              </a:ext>
            </a:extLst>
          </p:cNvPr>
          <p:cNvSpPr>
            <a:spLocks noChangeArrowheads="1"/>
          </p:cNvSpPr>
          <p:nvPr/>
        </p:nvSpPr>
        <p:spPr bwMode="auto">
          <a:xfrm>
            <a:off x="6595009" y="1558807"/>
            <a:ext cx="5236959" cy="1736646"/>
          </a:xfrm>
          <a:prstGeom prst="roundRect">
            <a:avLst>
              <a:gd name="adj" fmla="val 16667"/>
            </a:avLst>
          </a:prstGeom>
          <a:noFill/>
          <a:ln w="38100">
            <a:noFill/>
            <a:round/>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Do not: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move the head if you suspect a skull fracture – this could worsen a neck or spinal injury.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D100E-0854-B059-C681-E8EA11224F5D}"/>
            </a:ext>
          </a:extLst>
        </p:cNvPr>
        <p:cNvGrpSpPr/>
        <p:nvPr/>
      </p:nvGrpSpPr>
      <p:grpSpPr>
        <a:xfrm>
          <a:off x="0" y="0"/>
          <a:ext cx="0" cy="0"/>
          <a:chOff x="0" y="0"/>
          <a:chExt cx="0" cy="0"/>
        </a:xfrm>
      </p:grpSpPr>
      <p:sp>
        <p:nvSpPr>
          <p:cNvPr id="211970" name="Title 1">
            <a:extLst>
              <a:ext uri="{FF2B5EF4-FFF2-40B4-BE49-F238E27FC236}">
                <a16:creationId xmlns:a16="http://schemas.microsoft.com/office/drawing/2014/main" id="{0A6D81C6-9AF8-1A50-C5B3-7EA726139783}"/>
              </a:ext>
            </a:extLst>
          </p:cNvPr>
          <p:cNvSpPr>
            <a:spLocks noGrp="1"/>
          </p:cNvSpPr>
          <p:nvPr>
            <p:ph type="title"/>
          </p:nvPr>
        </p:nvSpPr>
        <p:spPr>
          <a:xfrm>
            <a:off x="838200" y="365125"/>
            <a:ext cx="8995348" cy="1325563"/>
          </a:xfrm>
        </p:spPr>
        <p:txBody>
          <a:bodyPr>
            <a:normAutofit/>
          </a:bodyPr>
          <a:lstStyle/>
          <a:p>
            <a:r>
              <a:rPr lang="en-GB" altLang="en-US" sz="4000" b="1">
                <a:latin typeface="Arial"/>
                <a:cs typeface="Arial"/>
              </a:rPr>
              <a:t>Head injuries – treatment of an unresponsive casualty</a:t>
            </a:r>
          </a:p>
        </p:txBody>
      </p:sp>
      <p:sp>
        <p:nvSpPr>
          <p:cNvPr id="380930" name="Content Placeholder 2">
            <a:extLst>
              <a:ext uri="{FF2B5EF4-FFF2-40B4-BE49-F238E27FC236}">
                <a16:creationId xmlns:a16="http://schemas.microsoft.com/office/drawing/2014/main" id="{46EC2A4A-9E9D-EA40-6C31-48D73883647C}"/>
              </a:ext>
            </a:extLst>
          </p:cNvPr>
          <p:cNvSpPr>
            <a:spLocks noGrp="1"/>
          </p:cNvSpPr>
          <p:nvPr>
            <p:ph idx="1"/>
          </p:nvPr>
        </p:nvSpPr>
        <p:spPr bwMode="auto">
          <a:xfrm>
            <a:off x="838200" y="1733647"/>
            <a:ext cx="8387993" cy="34766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Do:</a:t>
            </a:r>
          </a:p>
          <a:p>
            <a:r>
              <a:rPr lang="en-GB" altLang="en-US" sz="2400">
                <a:latin typeface="Arial" panose="020B0604020202020204" pitchFamily="34" charset="0"/>
                <a:cs typeface="Arial" panose="020B0604020202020204" pitchFamily="34" charset="0"/>
              </a:rPr>
              <a:t>maintain the airway and breathing</a:t>
            </a:r>
          </a:p>
          <a:p>
            <a:r>
              <a:rPr lang="en-GB" sz="2400">
                <a:latin typeface="Arial" panose="020B0604020202020204" pitchFamily="34" charset="0"/>
                <a:cs typeface="Arial" panose="020B0604020202020204" pitchFamily="34" charset="0"/>
              </a:rPr>
              <a:t>consider spinal precautions</a:t>
            </a:r>
          </a:p>
          <a:p>
            <a:r>
              <a:rPr lang="en-GB" sz="2400">
                <a:latin typeface="Arial" panose="020B0604020202020204" pitchFamily="34" charset="0"/>
                <a:cs typeface="Arial" panose="020B0604020202020204" pitchFamily="34" charset="0"/>
              </a:rPr>
              <a:t>monitor the casualty and be ready to begin basic life support if needed</a:t>
            </a:r>
          </a:p>
          <a:p>
            <a:r>
              <a:rPr lang="en-GB" altLang="en-US" sz="2400">
                <a:latin typeface="Arial" panose="020B0604020202020204" pitchFamily="34" charset="0"/>
                <a:cs typeface="Arial" panose="020B0604020202020204" pitchFamily="34" charset="0"/>
              </a:rPr>
              <a:t>call the emergency services (</a:t>
            </a:r>
            <a:r>
              <a:rPr lang="en-GB" altLang="en-US" sz="2400" b="1">
                <a:solidFill>
                  <a:srgbClr val="FF0000"/>
                </a:solidFill>
                <a:latin typeface="Arial" panose="020B0604020202020204" pitchFamily="34" charset="0"/>
                <a:cs typeface="Arial" panose="020B0604020202020204" pitchFamily="34" charset="0"/>
              </a:rPr>
              <a:t>999</a:t>
            </a:r>
            <a:r>
              <a:rPr lang="en-GB" altLang="en-US" sz="2400">
                <a:latin typeface="Arial" panose="020B0604020202020204" pitchFamily="34" charset="0"/>
                <a:cs typeface="Arial" panose="020B0604020202020204" pitchFamily="34" charset="0"/>
              </a:rPr>
              <a:t>).</a:t>
            </a:r>
          </a:p>
        </p:txBody>
      </p:sp>
      <p:sp>
        <p:nvSpPr>
          <p:cNvPr id="2" name="Freeform: Shape 1">
            <a:extLst>
              <a:ext uri="{FF2B5EF4-FFF2-40B4-BE49-F238E27FC236}">
                <a16:creationId xmlns:a16="http://schemas.microsoft.com/office/drawing/2014/main" id="{B288C71E-4A6A-4B5C-49DB-BFAB65F5FF34}"/>
              </a:ext>
            </a:extLst>
          </p:cNvPr>
          <p:cNvSpPr/>
          <p:nvPr/>
        </p:nvSpPr>
        <p:spPr>
          <a:xfrm flipH="1">
            <a:off x="-1245827"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991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D6FB506B-4E4C-8F75-D847-42ACA79AC16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30050" name="Title 1">
            <a:extLst>
              <a:ext uri="{FF2B5EF4-FFF2-40B4-BE49-F238E27FC236}">
                <a16:creationId xmlns:a16="http://schemas.microsoft.com/office/drawing/2014/main" id="{3242E34A-A064-4EF4-A997-D7A7727B1828}"/>
              </a:ext>
            </a:extLst>
          </p:cNvPr>
          <p:cNvSpPr>
            <a:spLocks noGrp="1"/>
          </p:cNvSpPr>
          <p:nvPr>
            <p:ph type="title"/>
          </p:nvPr>
        </p:nvSpPr>
        <p:spPr>
          <a:xfrm>
            <a:off x="1630200" y="365125"/>
            <a:ext cx="8593092" cy="1325563"/>
          </a:xfrm>
        </p:spPr>
        <p:txBody>
          <a:bodyPr rtlCol="0">
            <a:normAutofit/>
          </a:bodyPr>
          <a:lstStyle/>
          <a:p>
            <a:pPr>
              <a:defRPr/>
            </a:pPr>
            <a:r>
              <a:rPr lang="en-GB" sz="4000" b="1">
                <a:latin typeface="Arial"/>
                <a:cs typeface="Arial"/>
              </a:rPr>
              <a:t>What is a spinal injury and how are they caused?</a:t>
            </a:r>
          </a:p>
        </p:txBody>
      </p:sp>
      <p:sp>
        <p:nvSpPr>
          <p:cNvPr id="3" name="Content Placeholder 2">
            <a:extLst>
              <a:ext uri="{FF2B5EF4-FFF2-40B4-BE49-F238E27FC236}">
                <a16:creationId xmlns:a16="http://schemas.microsoft.com/office/drawing/2014/main" id="{5DE40E68-8475-4313-A0F2-7BCDC66980A9}"/>
              </a:ext>
            </a:extLst>
          </p:cNvPr>
          <p:cNvSpPr>
            <a:spLocks noGrp="1"/>
          </p:cNvSpPr>
          <p:nvPr>
            <p:ph idx="1"/>
          </p:nvPr>
        </p:nvSpPr>
        <p:spPr>
          <a:xfrm>
            <a:off x="838200" y="2746988"/>
            <a:ext cx="6273800" cy="3216035"/>
          </a:xfrm>
        </p:spPr>
        <p:txBody>
          <a:bodyPr vert="horz" lIns="91440" tIns="45720" rIns="91440" bIns="45720" rtlCol="0" anchor="t">
            <a:normAutofit/>
          </a:bodyPr>
          <a:lstStyle/>
          <a:p>
            <a:pPr marL="0" indent="0">
              <a:buNone/>
              <a:defRPr/>
            </a:pPr>
            <a:r>
              <a:rPr lang="en-GB" sz="2200" b="1">
                <a:solidFill>
                  <a:srgbClr val="008A21"/>
                </a:solidFill>
                <a:latin typeface="Arial"/>
                <a:cs typeface="Arial"/>
              </a:rPr>
              <a:t>The main causes of spinal injury may be:</a:t>
            </a:r>
          </a:p>
          <a:p>
            <a:pPr>
              <a:defRPr/>
            </a:pPr>
            <a:r>
              <a:rPr lang="en-GB" sz="2200">
                <a:latin typeface="Arial"/>
                <a:cs typeface="Arial"/>
              </a:rPr>
              <a:t>car accidents</a:t>
            </a:r>
          </a:p>
          <a:p>
            <a:pPr>
              <a:defRPr/>
            </a:pPr>
            <a:r>
              <a:rPr lang="en-GB" sz="2200">
                <a:latin typeface="Arial"/>
                <a:cs typeface="Arial"/>
              </a:rPr>
              <a:t>diving into shallow water</a:t>
            </a:r>
          </a:p>
          <a:p>
            <a:pPr>
              <a:defRPr/>
            </a:pPr>
            <a:r>
              <a:rPr lang="en-GB" sz="2200">
                <a:latin typeface="Arial"/>
                <a:cs typeface="Arial"/>
              </a:rPr>
              <a:t>slips, trips or falls from height</a:t>
            </a:r>
          </a:p>
          <a:p>
            <a:pPr>
              <a:defRPr/>
            </a:pPr>
            <a:r>
              <a:rPr lang="en-GB" sz="2200">
                <a:latin typeface="Arial"/>
                <a:cs typeface="Arial"/>
              </a:rPr>
              <a:t>high-impact trauma – falls or collisions</a:t>
            </a:r>
          </a:p>
          <a:p>
            <a:pPr marL="0" indent="0">
              <a:buNone/>
              <a:defRPr/>
            </a:pPr>
            <a:endParaRPr lang="en-GB" sz="2200">
              <a:latin typeface="Arial"/>
              <a:cs typeface="Arial"/>
            </a:endParaRPr>
          </a:p>
          <a:p>
            <a:pPr marL="0" indent="0">
              <a:buNone/>
              <a:defRPr/>
            </a:pPr>
            <a:endParaRPr lang="en-GB" sz="2200">
              <a:latin typeface="Arial"/>
              <a:cs typeface="Arial"/>
            </a:endParaRPr>
          </a:p>
          <a:p>
            <a:pPr marL="0" indent="0">
              <a:buNone/>
              <a:defRPr/>
            </a:pPr>
            <a:endParaRPr lang="en-GB" sz="2200">
              <a:latin typeface="Arial"/>
              <a:cs typeface="Arial"/>
            </a:endParaRPr>
          </a:p>
          <a:p>
            <a:pPr marL="0" indent="0">
              <a:buNone/>
              <a:defRPr/>
            </a:pPr>
            <a:endParaRPr lang="en-GB" sz="2200"/>
          </a:p>
        </p:txBody>
      </p:sp>
      <p:sp>
        <p:nvSpPr>
          <p:cNvPr id="213000" name="Rounded Rectangle 3">
            <a:extLst>
              <a:ext uri="{FF2B5EF4-FFF2-40B4-BE49-F238E27FC236}">
                <a16:creationId xmlns:a16="http://schemas.microsoft.com/office/drawing/2014/main" id="{A12048B9-AA38-4E19-B72C-2B5A4A9DCF36}"/>
              </a:ext>
            </a:extLst>
          </p:cNvPr>
          <p:cNvSpPr>
            <a:spLocks noChangeArrowheads="1"/>
          </p:cNvSpPr>
          <p:nvPr/>
        </p:nvSpPr>
        <p:spPr bwMode="auto">
          <a:xfrm>
            <a:off x="764557" y="1690688"/>
            <a:ext cx="10163273" cy="919401"/>
          </a:xfrm>
          <a:prstGeom prst="roundRect">
            <a:avLst>
              <a:gd name="adj" fmla="val 16667"/>
            </a:avLst>
          </a:prstGeom>
          <a:noFill/>
          <a:ln w="28575">
            <a:no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Spinal injuries are serious because damage to the spinal cord can lead to paralysis or even death</a:t>
            </a:r>
            <a:endParaRPr kumimoji="0" lang="en-GB" altLang="en-US" sz="2000" b="1" i="0" u="none" strike="noStrike" kern="1200" cap="none" spc="0" normalizeH="0" baseline="0" noProof="0">
              <a:ln>
                <a:noFill/>
              </a:ln>
              <a:solidFill>
                <a:prstClr val="black"/>
              </a:solidFill>
              <a:effectLst/>
              <a:uLnTx/>
              <a:uFillTx/>
              <a:latin typeface="Calibri"/>
              <a:ea typeface="MS PGothic" panose="020B0600070205080204" pitchFamily="34" charset="-128"/>
              <a:cs typeface="Calibri"/>
            </a:endParaRPr>
          </a:p>
        </p:txBody>
      </p:sp>
      <p:pic>
        <p:nvPicPr>
          <p:cNvPr id="2" name="Picture 1">
            <a:extLst>
              <a:ext uri="{FF2B5EF4-FFF2-40B4-BE49-F238E27FC236}">
                <a16:creationId xmlns:a16="http://schemas.microsoft.com/office/drawing/2014/main" id="{FCA72654-7ED7-1DBB-2F34-29A485421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4" name="Rounded Rectangle 65">
            <a:extLst>
              <a:ext uri="{FF2B5EF4-FFF2-40B4-BE49-F238E27FC236}">
                <a16:creationId xmlns:a16="http://schemas.microsoft.com/office/drawing/2014/main" id="{BBFFF2ED-68E1-16A6-3C64-8291AA7E3AE3}"/>
              </a:ext>
            </a:extLst>
          </p:cNvPr>
          <p:cNvSpPr>
            <a:spLocks noChangeArrowheads="1"/>
          </p:cNvSpPr>
          <p:nvPr/>
        </p:nvSpPr>
        <p:spPr bwMode="auto">
          <a:xfrm>
            <a:off x="838200" y="5167312"/>
            <a:ext cx="9639925" cy="678545"/>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12">
            <a:extLst>
              <a:ext uri="{FF2B5EF4-FFF2-40B4-BE49-F238E27FC236}">
                <a16:creationId xmlns:a16="http://schemas.microsoft.com/office/drawing/2014/main" id="{3BBEDD2A-B9CE-C36B-3FE8-0FEA2074BB13}"/>
              </a:ext>
            </a:extLst>
          </p:cNvPr>
          <p:cNvSpPr>
            <a:spLocks noChangeArrowheads="1"/>
          </p:cNvSpPr>
          <p:nvPr/>
        </p:nvSpPr>
        <p:spPr bwMode="auto">
          <a:xfrm>
            <a:off x="1046381" y="4995994"/>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6" name="Content Placeholder 2">
            <a:extLst>
              <a:ext uri="{FF2B5EF4-FFF2-40B4-BE49-F238E27FC236}">
                <a16:creationId xmlns:a16="http://schemas.microsoft.com/office/drawing/2014/main" id="{76324A75-FAF8-DB3A-4D13-B8D5112D6BFA}"/>
              </a:ext>
            </a:extLst>
          </p:cNvPr>
          <p:cNvSpPr txBox="1">
            <a:spLocks/>
          </p:cNvSpPr>
          <p:nvPr/>
        </p:nvSpPr>
        <p:spPr>
          <a:xfrm>
            <a:off x="1046381" y="5381756"/>
            <a:ext cx="10105983"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Spinal injuries should always be treated as a medical emergency.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3000"/>
                                        </p:tgtEl>
                                        <p:attrNameLst>
                                          <p:attrName>style.visibility</p:attrName>
                                        </p:attrNameLst>
                                      </p:cBhvr>
                                      <p:to>
                                        <p:strVal val="visible"/>
                                      </p:to>
                                    </p:set>
                                    <p:animEffect transition="in" filter="fade">
                                      <p:cBhvr>
                                        <p:cTn id="22" dur="500"/>
                                        <p:tgtEl>
                                          <p:spTgt spid="21300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13000" grpId="0"/>
      <p:bldP spid="4" grpId="0" animBg="1"/>
      <p:bldP spid="5" grpId="0" animBg="1"/>
      <p:bldP spid="6"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1F253F8A-4924-4999-8C5A-DDE0BFBFA1BF}"/>
              </a:ext>
            </a:extLst>
          </p:cNvPr>
          <p:cNvSpPr>
            <a:spLocks noGrp="1"/>
          </p:cNvSpPr>
          <p:nvPr>
            <p:ph type="title"/>
          </p:nvPr>
        </p:nvSpPr>
        <p:spPr/>
        <p:txBody>
          <a:bodyPr rtlCol="0">
            <a:normAutofit/>
          </a:bodyPr>
          <a:lstStyle/>
          <a:p>
            <a:pPr>
              <a:defRPr/>
            </a:pPr>
            <a:r>
              <a:rPr lang="en-GB" sz="4000" b="1">
                <a:latin typeface="Arial"/>
                <a:cs typeface="Arial"/>
              </a:rPr>
              <a:t>Spinal injury – symptoms</a:t>
            </a:r>
          </a:p>
        </p:txBody>
      </p:sp>
      <p:sp>
        <p:nvSpPr>
          <p:cNvPr id="385026" name="Content Placeholder 2">
            <a:extLst>
              <a:ext uri="{FF2B5EF4-FFF2-40B4-BE49-F238E27FC236}">
                <a16:creationId xmlns:a16="http://schemas.microsoft.com/office/drawing/2014/main" id="{D5F98848-7931-4ADE-8AB9-7F5515D4FE09}"/>
              </a:ext>
            </a:extLst>
          </p:cNvPr>
          <p:cNvSpPr>
            <a:spLocks noGrp="1"/>
          </p:cNvSpPr>
          <p:nvPr>
            <p:ph idx="1"/>
          </p:nvPr>
        </p:nvSpPr>
        <p:spPr bwMode="auto">
          <a:xfrm>
            <a:off x="935756" y="1584327"/>
            <a:ext cx="6722344" cy="38893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A spinal injury may include:</a:t>
            </a:r>
          </a:p>
          <a:p>
            <a:r>
              <a:rPr lang="en-GB" altLang="en-US" sz="2400">
                <a:latin typeface="Arial" panose="020B0604020202020204" pitchFamily="34" charset="0"/>
                <a:cs typeface="Arial" panose="020B0604020202020204" pitchFamily="34" charset="0"/>
              </a:rPr>
              <a:t>pain in the neck or back </a:t>
            </a:r>
          </a:p>
          <a:p>
            <a:r>
              <a:rPr lang="en-GB" altLang="en-US" sz="2400">
                <a:latin typeface="Arial" panose="020B0604020202020204" pitchFamily="34" charset="0"/>
                <a:cs typeface="Arial" panose="020B0604020202020204" pitchFamily="34" charset="0"/>
              </a:rPr>
              <a:t>numbness, tingling or weakness in the limbs </a:t>
            </a:r>
          </a:p>
          <a:p>
            <a:r>
              <a:rPr lang="en-GB" altLang="en-US" sz="2400">
                <a:latin typeface="Arial" panose="020B0604020202020204" pitchFamily="34" charset="0"/>
                <a:cs typeface="Arial" panose="020B0604020202020204" pitchFamily="34" charset="0"/>
              </a:rPr>
              <a:t>difficulty moving parts of the body </a:t>
            </a:r>
          </a:p>
          <a:p>
            <a:r>
              <a:rPr lang="en-GB" altLang="en-US" sz="2400">
                <a:latin typeface="Arial" panose="020B0604020202020204" pitchFamily="34" charset="0"/>
                <a:cs typeface="Arial" panose="020B0604020202020204" pitchFamily="34" charset="0"/>
              </a:rPr>
              <a:t>sensation changes or unusual posture</a:t>
            </a:r>
          </a:p>
          <a:p>
            <a:r>
              <a:rPr lang="en-GB" altLang="en-US" sz="2400">
                <a:latin typeface="Arial" panose="020B0604020202020204" pitchFamily="34" charset="0"/>
                <a:cs typeface="Arial" panose="020B0604020202020204" pitchFamily="34" charset="0"/>
              </a:rPr>
              <a:t>an unresponsive casualty with a history of back or neck trauma. </a:t>
            </a:r>
          </a:p>
          <a:p>
            <a:endParaRPr lang="en-GB" altLang="en-US" sz="2400">
              <a:latin typeface="Arial" panose="020B0604020202020204" pitchFamily="34" charset="0"/>
              <a:cs typeface="Arial" panose="020B0604020202020204" pitchFamily="34" charset="0"/>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FCB06E56-4B92-D2A3-39DF-F37A59A3746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FE33C4E1-5917-2541-E7C8-3135588B086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31074" name="Rectangle 2">
            <a:extLst>
              <a:ext uri="{FF2B5EF4-FFF2-40B4-BE49-F238E27FC236}">
                <a16:creationId xmlns:a16="http://schemas.microsoft.com/office/drawing/2014/main" id="{9DE6867C-36AD-4FFB-8C6F-01CCA4803C14}"/>
              </a:ext>
            </a:extLst>
          </p:cNvPr>
          <p:cNvSpPr>
            <a:spLocks noGrp="1" noChangeArrowheads="1"/>
          </p:cNvSpPr>
          <p:nvPr>
            <p:ph type="title"/>
          </p:nvPr>
        </p:nvSpPr>
        <p:spPr/>
        <p:txBody>
          <a:bodyPr rtlCol="0">
            <a:normAutofit/>
          </a:bodyPr>
          <a:lstStyle/>
          <a:p>
            <a:pPr>
              <a:defRPr/>
            </a:pPr>
            <a:r>
              <a:rPr lang="en-GB" sz="4000" b="1">
                <a:latin typeface="Arial"/>
                <a:cs typeface="Arial"/>
              </a:rPr>
              <a:t>Spinal injury – treatment of a </a:t>
            </a:r>
            <a:r>
              <a:rPr lang="en-GB" altLang="en-US" sz="4000" b="1">
                <a:latin typeface="Arial"/>
                <a:cs typeface="Arial"/>
              </a:rPr>
              <a:t>responsive</a:t>
            </a:r>
            <a:r>
              <a:rPr lang="en-GB" sz="4000" b="1">
                <a:latin typeface="Arial"/>
                <a:cs typeface="Arial"/>
              </a:rPr>
              <a:t> casualty</a:t>
            </a:r>
            <a:endParaRPr lang="en-US" sz="4000"/>
          </a:p>
        </p:txBody>
      </p:sp>
      <p:sp>
        <p:nvSpPr>
          <p:cNvPr id="1056771" name="Rectangle 3">
            <a:extLst>
              <a:ext uri="{FF2B5EF4-FFF2-40B4-BE49-F238E27FC236}">
                <a16:creationId xmlns:a16="http://schemas.microsoft.com/office/drawing/2014/main" id="{A1E9BE0D-6364-44A9-9029-3023A09E1C6A}"/>
              </a:ext>
            </a:extLst>
          </p:cNvPr>
          <p:cNvSpPr>
            <a:spLocks noGrp="1" noChangeArrowheads="1"/>
          </p:cNvSpPr>
          <p:nvPr>
            <p:ph idx="1"/>
          </p:nvPr>
        </p:nvSpPr>
        <p:spPr>
          <a:xfrm>
            <a:off x="838199" y="1776605"/>
            <a:ext cx="10582595" cy="4111944"/>
          </a:xfrm>
        </p:spPr>
        <p:txBody>
          <a:bodyPr vert="horz" lIns="91440" tIns="45720" rIns="91440" bIns="45720" rtlCol="0" anchor="t">
            <a:noAutofit/>
          </a:bodyPr>
          <a:lstStyle/>
          <a:p>
            <a:pPr marL="0" indent="0" eaLnBrk="1" hangingPunct="1">
              <a:buNone/>
              <a:defRPr/>
            </a:pPr>
            <a:r>
              <a:rPr lang="en-GB" sz="2200" b="1">
                <a:solidFill>
                  <a:srgbClr val="008A21"/>
                </a:solidFill>
                <a:latin typeface="Arial" panose="020B0604020202020204" pitchFamily="34" charset="0"/>
                <a:cs typeface="Arial" panose="020B0604020202020204" pitchFamily="34" charset="0"/>
              </a:rPr>
              <a:t>Do:</a:t>
            </a:r>
          </a:p>
          <a:p>
            <a:pPr>
              <a:defRPr/>
            </a:pPr>
            <a:r>
              <a:rPr lang="en-GB" sz="2200">
                <a:latin typeface="Arial" panose="020B0604020202020204" pitchFamily="34" charset="0"/>
                <a:cs typeface="Arial" panose="020B0604020202020204" pitchFamily="34" charset="0"/>
              </a:rPr>
              <a:t>call the emergency services (</a:t>
            </a:r>
            <a:r>
              <a:rPr lang="en-GB" sz="2200" b="1">
                <a:solidFill>
                  <a:srgbClr val="FF0000"/>
                </a:solidFill>
                <a:latin typeface="Arial" panose="020B0604020202020204" pitchFamily="34" charset="0"/>
                <a:cs typeface="Arial" panose="020B0604020202020204" pitchFamily="34" charset="0"/>
              </a:rPr>
              <a:t>999</a:t>
            </a:r>
            <a:r>
              <a:rPr lang="en-GB" sz="2200">
                <a:latin typeface="Arial" panose="020B0604020202020204" pitchFamily="34" charset="0"/>
                <a:cs typeface="Arial" panose="020B0604020202020204" pitchFamily="34" charset="0"/>
              </a:rPr>
              <a:t>)</a:t>
            </a:r>
            <a:endParaRPr lang="en-US" sz="2200">
              <a:latin typeface="Arial" panose="020B0604020202020204" pitchFamily="34" charset="0"/>
              <a:cs typeface="Arial" panose="020B0604020202020204" pitchFamily="34" charset="0"/>
            </a:endParaRPr>
          </a:p>
          <a:p>
            <a:pPr eaLnBrk="1" hangingPunct="1">
              <a:defRPr/>
            </a:pPr>
            <a:r>
              <a:rPr lang="en-GB" sz="2200">
                <a:latin typeface="Arial" panose="020B0604020202020204" pitchFamily="34" charset="0"/>
                <a:cs typeface="Arial" panose="020B0604020202020204" pitchFamily="34" charset="0"/>
              </a:rPr>
              <a:t>keep the casualty in the position found</a:t>
            </a:r>
          </a:p>
          <a:p>
            <a:pPr eaLnBrk="1" hangingPunct="1">
              <a:defRPr/>
            </a:pPr>
            <a:r>
              <a:rPr lang="en-GB" sz="2200">
                <a:latin typeface="Arial" panose="020B0604020202020204" pitchFamily="34" charset="0"/>
                <a:cs typeface="Arial" panose="020B0604020202020204" pitchFamily="34" charset="0"/>
              </a:rPr>
              <a:t>stabilise the head and neck in a neutral position</a:t>
            </a:r>
          </a:p>
          <a:p>
            <a:pPr eaLnBrk="1" hangingPunct="1">
              <a:defRPr/>
            </a:pPr>
            <a:r>
              <a:rPr lang="en-GB" sz="2200">
                <a:latin typeface="Arial" panose="020B0604020202020204" pitchFamily="34" charset="0"/>
                <a:cs typeface="Arial" panose="020B0604020202020204" pitchFamily="34" charset="0"/>
              </a:rPr>
              <a:t>reassure the casualty and ask them to stay still</a:t>
            </a:r>
          </a:p>
          <a:p>
            <a:pPr>
              <a:defRPr/>
            </a:pPr>
            <a:r>
              <a:rPr lang="en-GB" sz="2200">
                <a:latin typeface="Arial" panose="020B0604020202020204" pitchFamily="34" charset="0"/>
                <a:cs typeface="Arial" panose="020B0604020202020204" pitchFamily="34" charset="0"/>
              </a:rPr>
              <a:t>keep the casualty warm </a:t>
            </a:r>
          </a:p>
          <a:p>
            <a:pPr>
              <a:defRPr/>
            </a:pPr>
            <a:r>
              <a:rPr lang="en-GB" sz="2200">
                <a:latin typeface="Arial" panose="020B0604020202020204" pitchFamily="34" charset="0"/>
                <a:cs typeface="Arial" panose="020B0604020202020204" pitchFamily="34" charset="0"/>
              </a:rPr>
              <a:t>monitor for any changes in condition.</a:t>
            </a:r>
          </a:p>
          <a:p>
            <a:pPr marL="0" indent="0">
              <a:buNone/>
              <a:defRPr/>
            </a:pPr>
            <a:endParaRPr lang="en-GB" sz="22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F93C15E3-1BB3-438E-7857-49DD689197FF}"/>
            </a:ext>
          </a:extLst>
        </p:cNvPr>
        <p:cNvGrpSpPr/>
        <p:nvPr/>
      </p:nvGrpSpPr>
      <p:grpSpPr>
        <a:xfrm>
          <a:off x="0" y="0"/>
          <a:ext cx="0" cy="0"/>
          <a:chOff x="0" y="0"/>
          <a:chExt cx="0" cy="0"/>
        </a:xfrm>
      </p:grpSpPr>
      <p:sp>
        <p:nvSpPr>
          <p:cNvPr id="6" name="Freeform: Shape 5">
            <a:extLst>
              <a:ext uri="{FF2B5EF4-FFF2-40B4-BE49-F238E27FC236}">
                <a16:creationId xmlns:a16="http://schemas.microsoft.com/office/drawing/2014/main" id="{2DE48F2B-9AAC-3D04-D6CA-73C6CC4FF956}"/>
              </a:ext>
            </a:extLst>
          </p:cNvPr>
          <p:cNvSpPr/>
          <p:nvPr/>
        </p:nvSpPr>
        <p:spPr>
          <a:xfrm flipH="1">
            <a:off x="-1245827"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31074" name="Rectangle 2">
            <a:extLst>
              <a:ext uri="{FF2B5EF4-FFF2-40B4-BE49-F238E27FC236}">
                <a16:creationId xmlns:a16="http://schemas.microsoft.com/office/drawing/2014/main" id="{77395480-70ED-6D41-B436-BDF324126B24}"/>
              </a:ext>
            </a:extLst>
          </p:cNvPr>
          <p:cNvSpPr>
            <a:spLocks noGrp="1" noChangeArrowheads="1"/>
          </p:cNvSpPr>
          <p:nvPr>
            <p:ph type="title"/>
          </p:nvPr>
        </p:nvSpPr>
        <p:spPr/>
        <p:txBody>
          <a:bodyPr rtlCol="0">
            <a:normAutofit/>
          </a:bodyPr>
          <a:lstStyle/>
          <a:p>
            <a:pPr>
              <a:defRPr/>
            </a:pPr>
            <a:r>
              <a:rPr lang="en-GB" sz="4000" b="1">
                <a:latin typeface="Arial"/>
                <a:cs typeface="Arial"/>
              </a:rPr>
              <a:t>Spinal injury – treatment of a </a:t>
            </a:r>
            <a:r>
              <a:rPr lang="en-GB" altLang="en-US" sz="4000" b="1">
                <a:latin typeface="Arial"/>
                <a:cs typeface="Arial"/>
              </a:rPr>
              <a:t>responsive</a:t>
            </a:r>
            <a:r>
              <a:rPr lang="en-GB" sz="4000" b="1">
                <a:latin typeface="Arial"/>
                <a:cs typeface="Arial"/>
              </a:rPr>
              <a:t> casualty (cont.)</a:t>
            </a:r>
            <a:endParaRPr lang="en-US" sz="4000"/>
          </a:p>
        </p:txBody>
      </p:sp>
      <p:sp>
        <p:nvSpPr>
          <p:cNvPr id="1056771" name="Rectangle 3">
            <a:extLst>
              <a:ext uri="{FF2B5EF4-FFF2-40B4-BE49-F238E27FC236}">
                <a16:creationId xmlns:a16="http://schemas.microsoft.com/office/drawing/2014/main" id="{EC2D2246-6605-ED2C-1E01-D0F3FF64C321}"/>
              </a:ext>
            </a:extLst>
          </p:cNvPr>
          <p:cNvSpPr>
            <a:spLocks noGrp="1" noChangeArrowheads="1"/>
          </p:cNvSpPr>
          <p:nvPr>
            <p:ph idx="1"/>
          </p:nvPr>
        </p:nvSpPr>
        <p:spPr>
          <a:xfrm>
            <a:off x="838200" y="1795015"/>
            <a:ext cx="8620593" cy="4111944"/>
          </a:xfrm>
        </p:spPr>
        <p:txBody>
          <a:bodyPr vert="horz" lIns="91440" tIns="45720" rIns="91440" bIns="45720" rtlCol="0" anchor="t">
            <a:noAutofit/>
          </a:bodyPr>
          <a:lstStyle/>
          <a:p>
            <a:pPr marL="0" indent="0" eaLnBrk="1" hangingPunct="1">
              <a:buNone/>
              <a:defRPr/>
            </a:pPr>
            <a:r>
              <a:rPr lang="en-GB" sz="2400" b="1">
                <a:solidFill>
                  <a:srgbClr val="008A21"/>
                </a:solidFill>
                <a:latin typeface="Arial" panose="020B0604020202020204" pitchFamily="34" charset="0"/>
                <a:cs typeface="Arial" panose="020B0604020202020204" pitchFamily="34" charset="0"/>
              </a:rPr>
              <a:t>Do not:</a:t>
            </a:r>
          </a:p>
          <a:p>
            <a:pPr>
              <a:defRPr/>
            </a:pPr>
            <a:r>
              <a:rPr lang="en-GB" sz="2400">
                <a:latin typeface="Arial" panose="020B0604020202020204" pitchFamily="34" charset="0"/>
                <a:cs typeface="Arial" panose="020B0604020202020204" pitchFamily="34" charset="0"/>
              </a:rPr>
              <a:t>move the casualty (unless absolutely necessary)</a:t>
            </a:r>
          </a:p>
          <a:p>
            <a:pPr>
              <a:defRPr/>
            </a:pPr>
            <a:r>
              <a:rPr lang="en-GB" sz="2400">
                <a:latin typeface="Arial" panose="020B0604020202020204" pitchFamily="34" charset="0"/>
                <a:cs typeface="Arial" panose="020B0604020202020204" pitchFamily="34" charset="0"/>
              </a:rPr>
              <a:t>ask questions that require head movement (nodding or shaking head) </a:t>
            </a:r>
          </a:p>
        </p:txBody>
      </p:sp>
      <p:sp>
        <p:nvSpPr>
          <p:cNvPr id="3" name="Rounded Rectangle 65">
            <a:extLst>
              <a:ext uri="{FF2B5EF4-FFF2-40B4-BE49-F238E27FC236}">
                <a16:creationId xmlns:a16="http://schemas.microsoft.com/office/drawing/2014/main" id="{D9EFCE2F-F282-E5FB-1132-7FFB3790B703}"/>
              </a:ext>
            </a:extLst>
          </p:cNvPr>
          <p:cNvSpPr>
            <a:spLocks noChangeArrowheads="1"/>
          </p:cNvSpPr>
          <p:nvPr/>
        </p:nvSpPr>
        <p:spPr bwMode="auto">
          <a:xfrm>
            <a:off x="838200" y="3826563"/>
            <a:ext cx="8620593" cy="678545"/>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9E23651E-2930-7EE5-F3E6-1B8C86ECEEBF}"/>
              </a:ext>
            </a:extLst>
          </p:cNvPr>
          <p:cNvSpPr>
            <a:spLocks noChangeArrowheads="1"/>
          </p:cNvSpPr>
          <p:nvPr/>
        </p:nvSpPr>
        <p:spPr bwMode="auto">
          <a:xfrm>
            <a:off x="1046381" y="365524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Content Placeholder 2">
            <a:extLst>
              <a:ext uri="{FF2B5EF4-FFF2-40B4-BE49-F238E27FC236}">
                <a16:creationId xmlns:a16="http://schemas.microsoft.com/office/drawing/2014/main" id="{D2955E25-BA74-06F7-6B4C-46A8D274B5D8}"/>
              </a:ext>
            </a:extLst>
          </p:cNvPr>
          <p:cNvSpPr txBox="1">
            <a:spLocks/>
          </p:cNvSpPr>
          <p:nvPr/>
        </p:nvSpPr>
        <p:spPr>
          <a:xfrm>
            <a:off x="1046381" y="4041007"/>
            <a:ext cx="10105983"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Never move the casualty – unless you have to. </a:t>
            </a:r>
          </a:p>
        </p:txBody>
      </p:sp>
    </p:spTree>
    <p:extLst>
      <p:ext uri="{BB962C8B-B14F-4D97-AF65-F5344CB8AC3E}">
        <p14:creationId xmlns:p14="http://schemas.microsoft.com/office/powerpoint/2010/main" val="349202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B699-8397-4249-92B9-35903161220F}"/>
              </a:ext>
            </a:extLst>
          </p:cNvPr>
          <p:cNvSpPr>
            <a:spLocks noGrp="1"/>
          </p:cNvSpPr>
          <p:nvPr>
            <p:ph type="title"/>
          </p:nvPr>
        </p:nvSpPr>
        <p:spPr>
          <a:xfrm>
            <a:off x="766763" y="391939"/>
            <a:ext cx="8317805" cy="908720"/>
          </a:xfrm>
        </p:spPr>
        <p:txBody>
          <a:bodyPr>
            <a:normAutofit/>
          </a:bodyPr>
          <a:lstStyle/>
          <a:p>
            <a:pPr algn="l"/>
            <a:r>
              <a:rPr lang="en-GB" altLang="en-US" sz="4000">
                <a:latin typeface="Arial" charset="0"/>
                <a:ea typeface="Arial" charset="0"/>
                <a:cs typeface="Arial" charset="0"/>
              </a:rPr>
              <a:t>Ground rules</a:t>
            </a:r>
            <a:endParaRPr lang="en-US" sz="4000"/>
          </a:p>
        </p:txBody>
      </p:sp>
      <p:sp>
        <p:nvSpPr>
          <p:cNvPr id="7" name="Content Placeholder 4">
            <a:extLst>
              <a:ext uri="{FF2B5EF4-FFF2-40B4-BE49-F238E27FC236}">
                <a16:creationId xmlns:a16="http://schemas.microsoft.com/office/drawing/2014/main" id="{17C76E51-F3C4-F9BD-2A8E-26F1B9608B07}"/>
              </a:ext>
            </a:extLst>
          </p:cNvPr>
          <p:cNvSpPr txBox="1">
            <a:spLocks noChangeArrowheads="1"/>
          </p:cNvSpPr>
          <p:nvPr/>
        </p:nvSpPr>
        <p:spPr>
          <a:xfrm>
            <a:off x="766763" y="1457629"/>
            <a:ext cx="9978257" cy="5232400"/>
          </a:xfrm>
          <a:prstGeom prst="rect">
            <a:avLst/>
          </a:prstGeom>
        </p:spPr>
        <p:txBody>
          <a:bodyPr>
            <a:normAutofit/>
          </a:bodyPr>
          <a:lstStyle>
            <a:lvl1pPr marL="342900" indent="-3429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ea typeface="+mn-ea"/>
                <a:cs typeface="+mn-cs"/>
              </a:defRPr>
            </a:lvl1pPr>
            <a:lvl2pPr marL="742950" indent="-28575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2pPr>
            <a:lvl3pPr marL="11430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3pPr>
            <a:lvl4pPr marL="16002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4pPr>
            <a:lvl5pPr marL="2057400" indent="-228600" algn="l" rtl="0" eaLnBrk="0" fontAlgn="base" hangingPunct="0">
              <a:spcBef>
                <a:spcPct val="20000"/>
              </a:spcBef>
              <a:spcAft>
                <a:spcPct val="0"/>
              </a:spcAft>
              <a:buClr>
                <a:srgbClr val="189049"/>
              </a:buClr>
              <a:buFont typeface="Arial" pitchFamily="34" charset="0"/>
              <a:buChar char="●"/>
              <a:defRPr sz="2000" b="1">
                <a:solidFill>
                  <a:schemeClr val="tx1"/>
                </a:solidFill>
                <a:latin typeface="+mn-lt"/>
                <a:cs typeface="+mn-cs"/>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Fire escapes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Toilets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Smoking</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Drinks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Breaks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Lunch</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Questions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Talking over others</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Respect others’ points of view</a:t>
            </a:r>
          </a:p>
          <a:p>
            <a:pPr marL="342900" marR="0" lvl="0" indent="-342900" algn="l" defTabSz="914400" rtl="0" eaLnBrk="0" fontAlgn="base" latinLnBrk="0" hangingPunct="0">
              <a:lnSpc>
                <a:spcPct val="100000"/>
              </a:lnSpc>
              <a:spcBef>
                <a:spcPts val="0"/>
              </a:spcBef>
              <a:spcAft>
                <a:spcPct val="0"/>
              </a:spcAft>
              <a:buClrTx/>
              <a:buSzTx/>
              <a:buFont typeface="Arial" pitchFamily="34" charset="0"/>
              <a:buChar char="●"/>
              <a:tabLst/>
              <a:defRPr/>
            </a:pPr>
            <a:r>
              <a:rPr kumimoji="0" lang="en-GB" altLang="en-US" sz="2400" b="0"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Timekeeping.</a:t>
            </a:r>
          </a:p>
        </p:txBody>
      </p:sp>
      <p:pic>
        <p:nvPicPr>
          <p:cNvPr id="8" name="Picture 8">
            <a:extLst>
              <a:ext uri="{FF2B5EF4-FFF2-40B4-BE49-F238E27FC236}">
                <a16:creationId xmlns:a16="http://schemas.microsoft.com/office/drawing/2014/main" id="{514607BD-7AE6-1518-3243-9C44D2160A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7851012" y="640869"/>
            <a:ext cx="3628296" cy="55057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8">
            <a:extLst>
              <a:ext uri="{FF2B5EF4-FFF2-40B4-BE49-F238E27FC236}">
                <a16:creationId xmlns:a16="http://schemas.microsoft.com/office/drawing/2014/main" id="{B5075D8A-3080-BB3C-7EC9-AC3EFAE1FA20}"/>
              </a:ext>
            </a:extLst>
          </p:cNvPr>
          <p:cNvSpPr>
            <a:spLocks noChangeArrowheads="1"/>
          </p:cNvSpPr>
          <p:nvPr/>
        </p:nvSpPr>
        <p:spPr bwMode="auto">
          <a:xfrm>
            <a:off x="5365391" y="1581722"/>
            <a:ext cx="5264674" cy="1285506"/>
          </a:xfrm>
          <a:prstGeom prst="roundRect">
            <a:avLst>
              <a:gd name="adj" fmla="val 16667"/>
            </a:avLst>
          </a:prstGeom>
          <a:solidFill>
            <a:srgbClr val="008A21"/>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r>
              <a:rPr kumimoji="0" lang="en-GB" altLang="en-US" sz="2000" b="1" i="0" u="none" strike="noStrike" kern="1200" cap="none" spc="0" normalizeH="0" baseline="0" noProof="0">
                <a:ln>
                  <a:noFill/>
                </a:ln>
                <a:solidFill>
                  <a:prstClr val="white"/>
                </a:solidFill>
                <a:effectLst/>
                <a:uLnTx/>
                <a:uFillTx/>
                <a:latin typeface="Arial"/>
                <a:ea typeface="+mn-ea"/>
                <a:cs typeface="Arial"/>
              </a:rPr>
              <a:t>As a courtesy to others, </a:t>
            </a:r>
            <a:br>
              <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prstClr val="white"/>
                </a:solidFill>
                <a:effectLst/>
                <a:uLnTx/>
                <a:uFillTx/>
                <a:latin typeface="Arial"/>
                <a:ea typeface="+mn-ea"/>
                <a:cs typeface="Arial"/>
              </a:rPr>
              <a:t>please set your mobile phone </a:t>
            </a:r>
            <a:br>
              <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prstClr val="white"/>
                </a:solidFill>
                <a:effectLst/>
                <a:uLnTx/>
                <a:uFillTx/>
                <a:latin typeface="Arial"/>
                <a:ea typeface="+mn-ea"/>
                <a:cs typeface="Arial"/>
              </a:rPr>
              <a:t>to SILENT MODE</a:t>
            </a:r>
            <a:endParaRPr kumimoji="0" lang="en-GB" altLang="en-US" sz="2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Rounded Rectangle 8">
            <a:extLst>
              <a:ext uri="{FF2B5EF4-FFF2-40B4-BE49-F238E27FC236}">
                <a16:creationId xmlns:a16="http://schemas.microsoft.com/office/drawing/2014/main" id="{E8A20BD9-D40F-D44D-AB4B-512007B55C86}"/>
              </a:ext>
            </a:extLst>
          </p:cNvPr>
          <p:cNvSpPr>
            <a:spLocks noChangeArrowheads="1"/>
          </p:cNvSpPr>
          <p:nvPr/>
        </p:nvSpPr>
        <p:spPr bwMode="auto">
          <a:xfrm>
            <a:off x="5365391" y="2961259"/>
            <a:ext cx="5264674" cy="1696738"/>
          </a:xfrm>
          <a:prstGeom prst="roundRect">
            <a:avLst>
              <a:gd name="adj" fmla="val 16667"/>
            </a:avLst>
          </a:prstGeom>
          <a:solidFill>
            <a:srgbClr val="92D050"/>
          </a:solidFill>
          <a:ln w="38100">
            <a:no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tabLst/>
              <a:defRPr/>
            </a:pP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Mobile phones must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be SWITCHED OFF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and removed from the desk </a:t>
            </a:r>
            <a:br>
              <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br>
            <a:r>
              <a:rPr kumimoji="0" lang="en-GB" altLang="en-US" sz="2000" b="1" i="0" u="none" strike="noStrike" kern="1200" cap="none" spc="0" normalizeH="0" baseline="0" noProof="0">
                <a:ln>
                  <a:noFill/>
                </a:ln>
                <a:solidFill>
                  <a:sysClr val="windowText" lastClr="000000"/>
                </a:solidFill>
                <a:effectLst/>
                <a:uLnTx/>
                <a:uFillTx/>
                <a:latin typeface="Arial"/>
                <a:ea typeface="+mn-ea"/>
                <a:cs typeface="Arial"/>
              </a:rPr>
              <a:t>during the examination.</a:t>
            </a:r>
            <a:endParaRPr kumimoji="0" lang="en-GB" altLang="en-US" sz="2000" b="1" i="0" u="none" strike="noStrike" kern="120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a16="http://schemas.microsoft.com/office/drawing/2014/main" id="{A0AB6B3E-A466-FCC0-0B5C-1EF697D6994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8646314" y="548680"/>
            <a:ext cx="3377685" cy="55979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7298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776D8B49-5C71-4704-9451-A3CF9F866A8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25760"/>
            <a:ext cx="10515600" cy="1325563"/>
          </a:xfrm>
        </p:spPr>
        <p:txBody>
          <a:bodyPr>
            <a:normAutofit/>
          </a:bodyPr>
          <a:lstStyle/>
          <a:p>
            <a:r>
              <a:rPr lang="en-GB" sz="4000" b="1" noProof="0" dirty="0">
                <a:latin typeface="Arial" panose="020B0604020202020204" pitchFamily="34" charset="0"/>
                <a:cs typeface="Arial" panose="020B0604020202020204" pitchFamily="34" charset="0"/>
              </a:rPr>
              <a:t>Conduct a scene survey (cont.)</a:t>
            </a:r>
          </a:p>
        </p:txBody>
      </p:sp>
      <p:sp>
        <p:nvSpPr>
          <p:cNvPr id="3" name="Content Placeholder 2"/>
          <p:cNvSpPr>
            <a:spLocks noGrp="1"/>
          </p:cNvSpPr>
          <p:nvPr>
            <p:ph idx="1"/>
          </p:nvPr>
        </p:nvSpPr>
        <p:spPr>
          <a:xfrm>
            <a:off x="838201" y="1290952"/>
            <a:ext cx="10252808" cy="3716414"/>
          </a:xfrm>
        </p:spPr>
        <p:txBody>
          <a:bodyPr vert="horz" lIns="91440" tIns="45720" rIns="91440" bIns="45720" rtlCol="0" anchor="t">
            <a:normAutofit/>
          </a:bodyPr>
          <a:lstStyle/>
          <a:p>
            <a:pPr marL="0" indent="0">
              <a:buNone/>
            </a:pPr>
            <a:r>
              <a:rPr lang="en-GB" sz="2200" b="1" noProof="0">
                <a:latin typeface="Arial"/>
                <a:cs typeface="Arial"/>
              </a:rPr>
              <a:t>When carrying out a scene survey, always follow these steps to keep yourself and others safe:</a:t>
            </a:r>
          </a:p>
          <a:p>
            <a:r>
              <a:rPr lang="en-GB" sz="2200" noProof="0">
                <a:latin typeface="Arial"/>
                <a:ea typeface="+mn-lt"/>
                <a:cs typeface="+mn-lt"/>
              </a:rPr>
              <a:t>ensuring potential safety by checking for hazards, such as:</a:t>
            </a:r>
          </a:p>
          <a:p>
            <a:pPr lvl="1"/>
            <a:r>
              <a:rPr lang="en-GB" sz="2200" noProof="0">
                <a:latin typeface="Arial"/>
                <a:ea typeface="+mn-lt"/>
                <a:cs typeface="+mn-lt"/>
              </a:rPr>
              <a:t>unstable ground</a:t>
            </a:r>
          </a:p>
          <a:p>
            <a:pPr lvl="1"/>
            <a:r>
              <a:rPr lang="en-GB" sz="2200" noProof="0">
                <a:latin typeface="Arial"/>
                <a:ea typeface="+mn-lt"/>
                <a:cs typeface="+mn-lt"/>
              </a:rPr>
              <a:t>weather conditions</a:t>
            </a:r>
          </a:p>
          <a:p>
            <a:pPr lvl="1"/>
            <a:r>
              <a:rPr lang="en-GB" sz="2200">
                <a:latin typeface="Arial"/>
                <a:ea typeface="+mn-lt"/>
                <a:cs typeface="+mn-lt"/>
              </a:rPr>
              <a:t>animals</a:t>
            </a:r>
            <a:endParaRPr lang="en-GB" sz="2200" noProof="0">
              <a:latin typeface="Arial"/>
              <a:ea typeface="+mn-lt"/>
              <a:cs typeface="+mn-lt"/>
            </a:endParaRPr>
          </a:p>
          <a:p>
            <a:pPr lvl="1"/>
            <a:r>
              <a:rPr lang="en-GB" sz="2200" noProof="0">
                <a:latin typeface="Arial"/>
                <a:ea typeface="+mn-lt"/>
                <a:cs typeface="+mn-lt"/>
              </a:rPr>
              <a:t>fire</a:t>
            </a:r>
          </a:p>
          <a:p>
            <a:pPr lvl="1"/>
            <a:r>
              <a:rPr lang="en-GB" sz="2200" noProof="0">
                <a:latin typeface="Arial"/>
                <a:ea typeface="+mn-lt"/>
                <a:cs typeface="+mn-lt"/>
              </a:rPr>
              <a:t>water </a:t>
            </a:r>
          </a:p>
          <a:p>
            <a:pPr lvl="1"/>
            <a:r>
              <a:rPr lang="en-GB" sz="2200" noProof="0">
                <a:latin typeface="Arial"/>
                <a:ea typeface="+mn-lt"/>
                <a:cs typeface="+mn-lt"/>
              </a:rPr>
              <a:t>falling objects </a:t>
            </a:r>
            <a:endParaRPr lang="en-GB" sz="2200" noProof="0">
              <a:latin typeface="Arial"/>
              <a:ea typeface="+mn-lt"/>
              <a:cs typeface="Arial"/>
            </a:endParaRPr>
          </a:p>
        </p:txBody>
      </p:sp>
      <p:sp>
        <p:nvSpPr>
          <p:cNvPr id="7" name="Rounded Rectangle 65">
            <a:extLst>
              <a:ext uri="{FF2B5EF4-FFF2-40B4-BE49-F238E27FC236}">
                <a16:creationId xmlns:a16="http://schemas.microsoft.com/office/drawing/2014/main" id="{647ACD3C-682A-144D-F46B-CD678844C3A2}"/>
              </a:ext>
            </a:extLst>
          </p:cNvPr>
          <p:cNvSpPr>
            <a:spLocks noChangeArrowheads="1"/>
          </p:cNvSpPr>
          <p:nvPr/>
        </p:nvSpPr>
        <p:spPr bwMode="auto">
          <a:xfrm>
            <a:off x="818662" y="4985802"/>
            <a:ext cx="10535138" cy="80359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8" name="Rounded Rectangle 12">
            <a:extLst>
              <a:ext uri="{FF2B5EF4-FFF2-40B4-BE49-F238E27FC236}">
                <a16:creationId xmlns:a16="http://schemas.microsoft.com/office/drawing/2014/main" id="{4EC5AB61-8494-D3DA-8B5D-FBC4DC5C30C6}"/>
              </a:ext>
            </a:extLst>
          </p:cNvPr>
          <p:cNvSpPr>
            <a:spLocks noChangeArrowheads="1"/>
          </p:cNvSpPr>
          <p:nvPr/>
        </p:nvSpPr>
        <p:spPr bwMode="auto">
          <a:xfrm>
            <a:off x="1026843" y="481448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5" name="Content Placeholder 2">
            <a:extLst>
              <a:ext uri="{FF2B5EF4-FFF2-40B4-BE49-F238E27FC236}">
                <a16:creationId xmlns:a16="http://schemas.microsoft.com/office/drawing/2014/main" id="{466A34C4-985C-6061-1133-32C6FC424947}"/>
              </a:ext>
            </a:extLst>
          </p:cNvPr>
          <p:cNvSpPr txBox="1">
            <a:spLocks/>
          </p:cNvSpPr>
          <p:nvPr/>
        </p:nvSpPr>
        <p:spPr>
          <a:xfrm>
            <a:off x="1081454" y="5251170"/>
            <a:ext cx="10009554"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200" b="1">
                <a:latin typeface="Arial"/>
                <a:cs typeface="Arial"/>
              </a:rPr>
              <a:t>You can’t help others if you become a casualty.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A7744C63-517C-7264-A8E2-E0E70B4E809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31074" name="Rectangle 2">
            <a:extLst>
              <a:ext uri="{FF2B5EF4-FFF2-40B4-BE49-F238E27FC236}">
                <a16:creationId xmlns:a16="http://schemas.microsoft.com/office/drawing/2014/main" id="{7DA6167D-BDB8-4AF2-9DE3-CCE95E88AA96}"/>
              </a:ext>
            </a:extLst>
          </p:cNvPr>
          <p:cNvSpPr>
            <a:spLocks noGrp="1" noChangeArrowheads="1"/>
          </p:cNvSpPr>
          <p:nvPr>
            <p:ph type="title"/>
          </p:nvPr>
        </p:nvSpPr>
        <p:spPr/>
        <p:txBody>
          <a:bodyPr rtlCol="0">
            <a:normAutofit/>
          </a:bodyPr>
          <a:lstStyle/>
          <a:p>
            <a:pPr>
              <a:defRPr/>
            </a:pPr>
            <a:r>
              <a:rPr lang="en-GB" sz="4000" b="1">
                <a:latin typeface="Arial"/>
                <a:cs typeface="Arial"/>
              </a:rPr>
              <a:t>Spinal injury – treatment of an </a:t>
            </a:r>
            <a:r>
              <a:rPr lang="en-GB" altLang="en-US" sz="4000" b="1">
                <a:latin typeface="Arial"/>
                <a:cs typeface="Arial"/>
              </a:rPr>
              <a:t>unresponsive</a:t>
            </a:r>
            <a:r>
              <a:rPr lang="en-GB" sz="4000" b="1">
                <a:latin typeface="Arial"/>
                <a:cs typeface="Arial"/>
              </a:rPr>
              <a:t> casualty</a:t>
            </a:r>
            <a:endParaRPr lang="en-US" sz="4000"/>
          </a:p>
        </p:txBody>
      </p:sp>
      <p:sp>
        <p:nvSpPr>
          <p:cNvPr id="1056771" name="Rectangle 3">
            <a:extLst>
              <a:ext uri="{FF2B5EF4-FFF2-40B4-BE49-F238E27FC236}">
                <a16:creationId xmlns:a16="http://schemas.microsoft.com/office/drawing/2014/main" id="{A98B0372-B157-49A2-ABE5-1F23660158B3}"/>
              </a:ext>
            </a:extLst>
          </p:cNvPr>
          <p:cNvSpPr>
            <a:spLocks noGrp="1" noChangeArrowheads="1"/>
          </p:cNvSpPr>
          <p:nvPr>
            <p:ph idx="1"/>
          </p:nvPr>
        </p:nvSpPr>
        <p:spPr>
          <a:xfrm>
            <a:off x="921542" y="1739783"/>
            <a:ext cx="4954602" cy="4544415"/>
          </a:xfrm>
        </p:spPr>
        <p:txBody>
          <a:bodyPr vert="horz" lIns="91440" tIns="45720" rIns="91440" bIns="45720" numCol="1" rtlCol="0" anchor="t">
            <a:noAutofit/>
          </a:bodyPr>
          <a:lstStyle/>
          <a:p>
            <a:pPr marL="0" indent="0" eaLnBrk="1" hangingPunct="1">
              <a:buNone/>
              <a:defRPr/>
            </a:pPr>
            <a:r>
              <a:rPr lang="en-GB" sz="2200" b="1">
                <a:solidFill>
                  <a:srgbClr val="008A21"/>
                </a:solidFill>
                <a:latin typeface="Arial" panose="020B0604020202020204" pitchFamily="34" charset="0"/>
                <a:cs typeface="Arial" panose="020B0604020202020204" pitchFamily="34" charset="0"/>
              </a:rPr>
              <a:t>Do:</a:t>
            </a:r>
          </a:p>
          <a:p>
            <a:pPr eaLnBrk="1" hangingPunct="1">
              <a:buFont typeface="Arial" charset="0"/>
              <a:buChar char="•"/>
              <a:defRPr/>
            </a:pPr>
            <a:r>
              <a:rPr lang="en-GB" sz="2200">
                <a:latin typeface="Arial" panose="020B0604020202020204" pitchFamily="34" charset="0"/>
                <a:cs typeface="Arial" panose="020B0604020202020204" pitchFamily="34" charset="0"/>
              </a:rPr>
              <a:t>determine if the casualty is breathing – if not, commence basic life support </a:t>
            </a:r>
            <a:endParaRPr lang="en-US" sz="2200">
              <a:latin typeface="Arial" panose="020B0604020202020204" pitchFamily="34" charset="0"/>
              <a:cs typeface="Arial" panose="020B0604020202020204" pitchFamily="34" charset="0"/>
            </a:endParaRPr>
          </a:p>
          <a:p>
            <a:pPr eaLnBrk="1" hangingPunct="1">
              <a:defRPr/>
            </a:pPr>
            <a:r>
              <a:rPr lang="en-GB" sz="2200">
                <a:latin typeface="Arial" panose="020B0604020202020204" pitchFamily="34" charset="0"/>
                <a:cs typeface="Arial" panose="020B0604020202020204" pitchFamily="34" charset="0"/>
              </a:rPr>
              <a:t>if breathing, do not move them unless they are in danger or choking on blood or vomit</a:t>
            </a:r>
          </a:p>
          <a:p>
            <a:pPr lvl="1">
              <a:defRPr/>
            </a:pPr>
            <a:r>
              <a:rPr lang="en-GB" sz="2200">
                <a:latin typeface="Arial" panose="020B0604020202020204" pitchFamily="34" charset="0"/>
                <a:cs typeface="Arial" panose="020B0604020202020204" pitchFamily="34" charset="0"/>
              </a:rPr>
              <a:t>Keep the head gently tilted back to maintain the airway</a:t>
            </a:r>
          </a:p>
          <a:p>
            <a:pPr eaLnBrk="1" hangingPunct="1">
              <a:defRPr/>
            </a:pPr>
            <a:r>
              <a:rPr lang="en-GB" sz="2200">
                <a:latin typeface="Arial" panose="020B0604020202020204" pitchFamily="34" charset="0"/>
                <a:cs typeface="Arial" panose="020B0604020202020204" pitchFamily="34" charset="0"/>
              </a:rPr>
              <a:t>call the emergency services (</a:t>
            </a:r>
            <a:r>
              <a:rPr lang="en-GB" sz="2200" b="1">
                <a:solidFill>
                  <a:srgbClr val="FF0000"/>
                </a:solidFill>
                <a:latin typeface="Arial" panose="020B0604020202020204" pitchFamily="34" charset="0"/>
                <a:cs typeface="Arial" panose="020B0604020202020204" pitchFamily="34" charset="0"/>
              </a:rPr>
              <a:t>999</a:t>
            </a:r>
            <a:r>
              <a:rPr lang="en-GB" sz="2200">
                <a:latin typeface="Arial" panose="020B0604020202020204" pitchFamily="34" charset="0"/>
                <a:cs typeface="Arial" panose="020B0604020202020204" pitchFamily="34" charset="0"/>
              </a:rPr>
              <a:t>)</a:t>
            </a:r>
          </a:p>
        </p:txBody>
      </p:sp>
      <p:sp>
        <p:nvSpPr>
          <p:cNvPr id="4" name="Rectangle 3">
            <a:extLst>
              <a:ext uri="{FF2B5EF4-FFF2-40B4-BE49-F238E27FC236}">
                <a16:creationId xmlns:a16="http://schemas.microsoft.com/office/drawing/2014/main" id="{3F825163-CFC7-E69F-5B91-A921B100809F}"/>
              </a:ext>
            </a:extLst>
          </p:cNvPr>
          <p:cNvSpPr txBox="1">
            <a:spLocks noChangeArrowheads="1"/>
          </p:cNvSpPr>
          <p:nvPr/>
        </p:nvSpPr>
        <p:spPr>
          <a:xfrm>
            <a:off x="6414393" y="1739783"/>
            <a:ext cx="4528427" cy="4544415"/>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keep the casualty warm and monitor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keep the head and spine in line where possible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move the casualty – unless you have to.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8EC212F-7B43-0EEA-628A-0C3B560C4F8A}"/>
              </a:ext>
            </a:extLst>
          </p:cNvPr>
          <p:cNvSpPr/>
          <p:nvPr/>
        </p:nvSpPr>
        <p:spPr>
          <a:xfrm flipH="1">
            <a:off x="-2276829"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27330" name="Title 1">
            <a:extLst>
              <a:ext uri="{FF2B5EF4-FFF2-40B4-BE49-F238E27FC236}">
                <a16:creationId xmlns:a16="http://schemas.microsoft.com/office/drawing/2014/main" id="{E4321093-D79F-4122-9D1B-0778626791C0}"/>
              </a:ext>
            </a:extLst>
          </p:cNvPr>
          <p:cNvSpPr>
            <a:spLocks noGrp="1"/>
          </p:cNvSpPr>
          <p:nvPr>
            <p:ph type="title"/>
          </p:nvPr>
        </p:nvSpPr>
        <p:spPr>
          <a:xfrm>
            <a:off x="1709980" y="165195"/>
            <a:ext cx="10515600" cy="1325563"/>
          </a:xfrm>
        </p:spPr>
        <p:txBody>
          <a:bodyPr>
            <a:normAutofit/>
          </a:bodyPr>
          <a:lstStyle/>
          <a:p>
            <a:r>
              <a:rPr lang="en-GB" altLang="en-US" sz="4000" b="1">
                <a:latin typeface="Arial"/>
                <a:cs typeface="Arial"/>
              </a:rPr>
              <a:t>What is a chest injury?</a:t>
            </a:r>
          </a:p>
        </p:txBody>
      </p:sp>
      <p:sp>
        <p:nvSpPr>
          <p:cNvPr id="3" name="Content Placeholder 2">
            <a:extLst>
              <a:ext uri="{FF2B5EF4-FFF2-40B4-BE49-F238E27FC236}">
                <a16:creationId xmlns:a16="http://schemas.microsoft.com/office/drawing/2014/main" id="{11015C53-0AC7-49DB-8100-C917D2E83888}"/>
              </a:ext>
            </a:extLst>
          </p:cNvPr>
          <p:cNvSpPr>
            <a:spLocks noGrp="1"/>
          </p:cNvSpPr>
          <p:nvPr>
            <p:ph idx="1"/>
          </p:nvPr>
        </p:nvSpPr>
        <p:spPr>
          <a:xfrm>
            <a:off x="838199" y="1439762"/>
            <a:ext cx="10840345" cy="3884521"/>
          </a:xfrm>
        </p:spPr>
        <p:txBody>
          <a:bodyPr vert="horz" lIns="91440" tIns="45720" rIns="91440" bIns="45720" rtlCol="0" anchor="t">
            <a:noAutofit/>
          </a:bodyPr>
          <a:lstStyle/>
          <a:p>
            <a:pPr marL="0" indent="0">
              <a:buNone/>
              <a:defRPr/>
            </a:pPr>
            <a:r>
              <a:rPr lang="en-GB" sz="2400" b="1">
                <a:latin typeface="Arial"/>
                <a:cs typeface="Arial"/>
              </a:rPr>
              <a:t>Chest injuries or chest trauma (thoracic trauma) are serious. They can lead to disability or, in the worst cases, death</a:t>
            </a:r>
          </a:p>
          <a:p>
            <a:pPr marL="0" indent="0">
              <a:buNone/>
              <a:defRPr/>
            </a:pPr>
            <a:endParaRPr lang="en-GB" sz="2400">
              <a:latin typeface="Arial"/>
              <a:cs typeface="Arial"/>
            </a:endParaRPr>
          </a:p>
          <a:p>
            <a:pPr marL="0" indent="0">
              <a:buNone/>
              <a:defRPr/>
            </a:pPr>
            <a:r>
              <a:rPr lang="en-GB" sz="2400" b="1">
                <a:solidFill>
                  <a:srgbClr val="008A21"/>
                </a:solidFill>
                <a:latin typeface="Arial"/>
                <a:cs typeface="Arial"/>
              </a:rPr>
              <a:t>There are two main types of chest injuries, such </a:t>
            </a:r>
            <a:br>
              <a:rPr lang="en-GB" sz="2400" b="1">
                <a:solidFill>
                  <a:srgbClr val="008A21"/>
                </a:solidFill>
                <a:latin typeface="Arial"/>
                <a:cs typeface="Arial"/>
              </a:rPr>
            </a:br>
            <a:r>
              <a:rPr lang="en-GB" sz="2400" b="1">
                <a:solidFill>
                  <a:srgbClr val="008A21"/>
                </a:solidFill>
                <a:latin typeface="Arial"/>
                <a:cs typeface="Arial"/>
              </a:rPr>
              <a:t>as the following</a:t>
            </a:r>
            <a:r>
              <a:rPr lang="en-GB" sz="2400">
                <a:latin typeface="Arial"/>
                <a:cs typeface="Arial"/>
              </a:rPr>
              <a:t>:</a:t>
            </a:r>
          </a:p>
          <a:p>
            <a:pPr>
              <a:defRPr/>
            </a:pPr>
            <a:r>
              <a:rPr lang="en-GB" sz="2400">
                <a:latin typeface="Arial"/>
                <a:cs typeface="Arial"/>
              </a:rPr>
              <a:t>rib fracture</a:t>
            </a:r>
          </a:p>
          <a:p>
            <a:pPr>
              <a:defRPr/>
            </a:pPr>
            <a:r>
              <a:rPr lang="en-GB" sz="2400">
                <a:latin typeface="Arial"/>
                <a:cs typeface="Arial"/>
              </a:rPr>
              <a:t>penetrating chest wounds.</a:t>
            </a:r>
          </a:p>
        </p:txBody>
      </p:sp>
      <p:pic>
        <p:nvPicPr>
          <p:cNvPr id="323586" name="Picture 2" descr="P:\Powerpoints\New FAW\Images used in presentation\ribcage.png">
            <a:extLst>
              <a:ext uri="{FF2B5EF4-FFF2-40B4-BE49-F238E27FC236}">
                <a16:creationId xmlns:a16="http://schemas.microsoft.com/office/drawing/2014/main" id="{E9F39547-6F61-46B3-BA28-5A6876A072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2" t="12679" r="4034" b="13409"/>
          <a:stretch/>
        </p:blipFill>
        <p:spPr bwMode="auto">
          <a:xfrm>
            <a:off x="8012017" y="2460106"/>
            <a:ext cx="2520778" cy="2531369"/>
          </a:xfrm>
          <a:prstGeom prst="ellipse">
            <a:avLst/>
          </a:prstGeom>
          <a:noFill/>
          <a:ln w="76200">
            <a:solidFill>
              <a:srgbClr val="FF000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803472-8242-F651-223C-444BCE0E5C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D61A310-900A-60E4-FD32-351E129134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28354" name="Title 1">
            <a:extLst>
              <a:ext uri="{FF2B5EF4-FFF2-40B4-BE49-F238E27FC236}">
                <a16:creationId xmlns:a16="http://schemas.microsoft.com/office/drawing/2014/main" id="{B4B17222-B175-4A1B-B614-4BC7B4C36D05}"/>
              </a:ext>
            </a:extLst>
          </p:cNvPr>
          <p:cNvSpPr>
            <a:spLocks noGrp="1"/>
          </p:cNvSpPr>
          <p:nvPr>
            <p:ph type="title"/>
          </p:nvPr>
        </p:nvSpPr>
        <p:spPr/>
        <p:txBody>
          <a:bodyPr>
            <a:normAutofit/>
          </a:bodyPr>
          <a:lstStyle/>
          <a:p>
            <a:r>
              <a:rPr lang="en-GB" altLang="en-US" sz="4000" b="1">
                <a:latin typeface="Arial" panose="020B0604020202020204" pitchFamily="34" charset="0"/>
              </a:rPr>
              <a:t>Rib fracture – symptoms and treatment</a:t>
            </a:r>
          </a:p>
        </p:txBody>
      </p:sp>
      <p:sp>
        <p:nvSpPr>
          <p:cNvPr id="3" name="Content Placeholder 2">
            <a:extLst>
              <a:ext uri="{FF2B5EF4-FFF2-40B4-BE49-F238E27FC236}">
                <a16:creationId xmlns:a16="http://schemas.microsoft.com/office/drawing/2014/main" id="{6DA3B0E6-3DD6-4C0E-A820-0F5CC58C8609}"/>
              </a:ext>
            </a:extLst>
          </p:cNvPr>
          <p:cNvSpPr>
            <a:spLocks noGrp="1"/>
          </p:cNvSpPr>
          <p:nvPr>
            <p:ph idx="1"/>
          </p:nvPr>
        </p:nvSpPr>
        <p:spPr>
          <a:xfrm>
            <a:off x="838200" y="2527301"/>
            <a:ext cx="8477634" cy="5300663"/>
          </a:xfrm>
        </p:spPr>
        <p:txBody>
          <a:bodyPr vert="horz" lIns="91440" tIns="45720" rIns="91440" bIns="45720" rtlCol="0" anchor="t">
            <a:normAutofit/>
          </a:bodyPr>
          <a:lstStyle/>
          <a:p>
            <a:pPr marL="0" indent="0">
              <a:buNone/>
              <a:defRPr/>
            </a:pPr>
            <a:r>
              <a:rPr lang="en-GB" sz="2200" b="1">
                <a:solidFill>
                  <a:srgbClr val="008A21"/>
                </a:solidFill>
                <a:latin typeface="Arial"/>
                <a:cs typeface="Arial"/>
              </a:rPr>
              <a:t>Symptoms may include:</a:t>
            </a:r>
          </a:p>
          <a:p>
            <a:pPr>
              <a:defRPr/>
            </a:pPr>
            <a:r>
              <a:rPr lang="en-GB" sz="2200">
                <a:latin typeface="Arial"/>
                <a:cs typeface="Arial"/>
              </a:rPr>
              <a:t>pain when breathing or moving</a:t>
            </a:r>
          </a:p>
          <a:p>
            <a:pPr>
              <a:defRPr/>
            </a:pPr>
            <a:r>
              <a:rPr lang="en-GB" sz="2200">
                <a:latin typeface="Arial"/>
                <a:cs typeface="Arial"/>
              </a:rPr>
              <a:t>a grating or crunching sound when moving or breathing</a:t>
            </a:r>
          </a:p>
          <a:p>
            <a:pPr marL="0" indent="0">
              <a:buNone/>
              <a:defRPr/>
            </a:pPr>
            <a:br>
              <a:rPr lang="en-GB" sz="2200" b="1">
                <a:solidFill>
                  <a:srgbClr val="008A21"/>
                </a:solidFill>
              </a:rPr>
            </a:br>
            <a:r>
              <a:rPr lang="en-GB" sz="2200" b="1">
                <a:solidFill>
                  <a:srgbClr val="008A21"/>
                </a:solidFill>
                <a:latin typeface="Arial" panose="020B0604020202020204" pitchFamily="34" charset="0"/>
                <a:cs typeface="Arial" panose="020B0604020202020204" pitchFamily="34" charset="0"/>
              </a:rPr>
              <a:t>Treatment</a:t>
            </a:r>
          </a:p>
          <a:p>
            <a:pPr marL="342900" indent="-342900">
              <a:defRPr/>
            </a:pPr>
            <a:r>
              <a:rPr lang="en-GB" sz="2200">
                <a:latin typeface="Arial"/>
                <a:cs typeface="Arial"/>
              </a:rPr>
              <a:t>Help the casualty find the most comfortable position</a:t>
            </a:r>
          </a:p>
          <a:p>
            <a:pPr marL="342900" indent="-342900">
              <a:defRPr/>
            </a:pPr>
            <a:r>
              <a:rPr lang="en-GB" sz="2200">
                <a:latin typeface="Arial"/>
                <a:cs typeface="Arial"/>
              </a:rPr>
              <a:t>Seek medical attention immediately.</a:t>
            </a:r>
          </a:p>
          <a:p>
            <a:pPr marL="0" indent="0">
              <a:buNone/>
              <a:defRPr/>
            </a:pPr>
            <a:endParaRPr lang="en-GB" sz="2200">
              <a:ea typeface="+mn-ea"/>
            </a:endParaRPr>
          </a:p>
        </p:txBody>
      </p:sp>
      <p:sp>
        <p:nvSpPr>
          <p:cNvPr id="228361" name="Rounded Rectangle 6">
            <a:extLst>
              <a:ext uri="{FF2B5EF4-FFF2-40B4-BE49-F238E27FC236}">
                <a16:creationId xmlns:a16="http://schemas.microsoft.com/office/drawing/2014/main" id="{A1965B9C-1B4F-4A1B-9B90-5BCF9293D608}"/>
              </a:ext>
            </a:extLst>
          </p:cNvPr>
          <p:cNvSpPr>
            <a:spLocks noChangeArrowheads="1"/>
          </p:cNvSpPr>
          <p:nvPr/>
        </p:nvSpPr>
        <p:spPr bwMode="auto">
          <a:xfrm>
            <a:off x="789105" y="1473711"/>
            <a:ext cx="10864892" cy="919401"/>
          </a:xfrm>
          <a:prstGeom prst="roundRect">
            <a:avLst>
              <a:gd name="adj" fmla="val 16667"/>
            </a:avLst>
          </a:prstGeom>
          <a:noFill/>
          <a:ln w="28575">
            <a:no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A break or fracture in one or more of the ribs </a:t>
            </a:r>
            <a:br>
              <a:rPr kumimoji="0" lang="en-GB" altLang="en-US" sz="2400" b="1" i="0" u="none" strike="noStrike" kern="1200" cap="none" spc="0" normalizeH="0" baseline="0" noProof="0">
                <a:ln>
                  <a:noFill/>
                </a:ln>
                <a:solidFill>
                  <a:prstClr val="black"/>
                </a:solidFill>
                <a:effectLst/>
                <a:uLnTx/>
                <a:uFillTx/>
                <a:latin typeface="Arial"/>
                <a:ea typeface="MS PGothic"/>
                <a:cs typeface="Arial"/>
              </a:rPr>
            </a:br>
            <a:r>
              <a:rPr kumimoji="0" lang="en-GB" altLang="en-US" sz="2400" b="1" i="0" u="none" strike="noStrike" kern="1200" cap="none" spc="0" normalizeH="0" baseline="0" noProof="0">
                <a:ln>
                  <a:noFill/>
                </a:ln>
                <a:solidFill>
                  <a:prstClr val="black"/>
                </a:solidFill>
                <a:effectLst/>
                <a:uLnTx/>
                <a:uFillTx/>
                <a:latin typeface="Arial"/>
                <a:ea typeface="MS PGothic"/>
                <a:cs typeface="Arial"/>
              </a:rPr>
              <a:t>(middle ribs are most commonly affected)</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49809E-B751-BE07-1C50-145A948FB768}"/>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8D87AF6F-6D15-13CD-4B2A-1F56981A6F0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28354" name="Title 1">
            <a:extLst>
              <a:ext uri="{FF2B5EF4-FFF2-40B4-BE49-F238E27FC236}">
                <a16:creationId xmlns:a16="http://schemas.microsoft.com/office/drawing/2014/main" id="{F67FCD74-CE8C-3C7D-1233-BA15248CE5BC}"/>
              </a:ext>
            </a:extLst>
          </p:cNvPr>
          <p:cNvSpPr>
            <a:spLocks noGrp="1"/>
          </p:cNvSpPr>
          <p:nvPr>
            <p:ph type="title"/>
          </p:nvPr>
        </p:nvSpPr>
        <p:spPr/>
        <p:txBody>
          <a:bodyPr>
            <a:normAutofit/>
          </a:bodyPr>
          <a:lstStyle/>
          <a:p>
            <a:r>
              <a:rPr lang="en-GB" altLang="en-US" sz="4000" b="1">
                <a:latin typeface="Arial" panose="020B0604020202020204" pitchFamily="34" charset="0"/>
              </a:rPr>
              <a:t>Rib fracture – treatment of a </a:t>
            </a:r>
            <a:r>
              <a:rPr lang="en-GB" altLang="en-US" sz="4000" b="1">
                <a:latin typeface="Arial"/>
                <a:cs typeface="Arial"/>
              </a:rPr>
              <a:t>responsive</a:t>
            </a:r>
            <a:r>
              <a:rPr lang="en-GB" altLang="en-US" sz="4000" b="1">
                <a:latin typeface="Arial" panose="020B0604020202020204" pitchFamily="34" charset="0"/>
              </a:rPr>
              <a:t> casualty</a:t>
            </a:r>
          </a:p>
        </p:txBody>
      </p:sp>
      <p:sp>
        <p:nvSpPr>
          <p:cNvPr id="3" name="Content Placeholder 2">
            <a:extLst>
              <a:ext uri="{FF2B5EF4-FFF2-40B4-BE49-F238E27FC236}">
                <a16:creationId xmlns:a16="http://schemas.microsoft.com/office/drawing/2014/main" id="{685B04EF-4A30-2EFB-69B4-50D124333F56}"/>
              </a:ext>
            </a:extLst>
          </p:cNvPr>
          <p:cNvSpPr>
            <a:spLocks noGrp="1"/>
          </p:cNvSpPr>
          <p:nvPr>
            <p:ph idx="1"/>
          </p:nvPr>
        </p:nvSpPr>
        <p:spPr>
          <a:xfrm>
            <a:off x="838200" y="1795016"/>
            <a:ext cx="10871030" cy="5300663"/>
          </a:xfrm>
        </p:spPr>
        <p:txBody>
          <a:bodyPr vert="horz" lIns="91440" tIns="45720" rIns="91440" bIns="45720" numCol="2" rtlCol="0" anchor="t">
            <a:normAutofit/>
          </a:bodyPr>
          <a:lstStyle/>
          <a:p>
            <a:pPr marL="0" indent="0">
              <a:buNone/>
              <a:defRPr/>
            </a:pPr>
            <a:r>
              <a:rPr lang="en-GB" sz="2400" b="1">
                <a:solidFill>
                  <a:srgbClr val="008A21"/>
                </a:solidFill>
              </a:rPr>
              <a:t>Do:</a:t>
            </a:r>
            <a:endParaRPr lang="en-GB" sz="2400" b="1">
              <a:solidFill>
                <a:srgbClr val="008A21"/>
              </a:solidFill>
              <a:ea typeface="+mn-ea"/>
            </a:endParaRPr>
          </a:p>
          <a:p>
            <a:pPr marL="342900" indent="-342900">
              <a:defRPr/>
            </a:pPr>
            <a:r>
              <a:rPr lang="en-GB" sz="2400">
                <a:latin typeface="Arial"/>
                <a:cs typeface="Arial"/>
              </a:rPr>
              <a:t>assist the casualty into a </a:t>
            </a:r>
            <a:br>
              <a:rPr lang="en-GB" sz="2400">
                <a:latin typeface="Arial"/>
                <a:cs typeface="Arial"/>
              </a:rPr>
            </a:br>
            <a:r>
              <a:rPr lang="en-GB" sz="2400">
                <a:latin typeface="Arial"/>
                <a:cs typeface="Arial"/>
              </a:rPr>
              <a:t>half-sitting position, leaning </a:t>
            </a:r>
            <a:br>
              <a:rPr lang="en-GB" sz="2400">
                <a:latin typeface="Arial"/>
                <a:cs typeface="Arial"/>
              </a:rPr>
            </a:br>
            <a:r>
              <a:rPr lang="en-GB" sz="2400">
                <a:latin typeface="Arial"/>
                <a:cs typeface="Arial"/>
              </a:rPr>
              <a:t>slightly toward the injured side</a:t>
            </a:r>
          </a:p>
          <a:p>
            <a:pPr marL="342900" indent="-342900">
              <a:defRPr/>
            </a:pPr>
            <a:r>
              <a:rPr lang="en-GB" sz="2400">
                <a:latin typeface="Arial"/>
                <a:cs typeface="Arial"/>
              </a:rPr>
              <a:t>support the injured side with </a:t>
            </a:r>
            <a:br>
              <a:rPr lang="en-GB" sz="2400">
                <a:latin typeface="Arial"/>
                <a:cs typeface="Arial"/>
              </a:rPr>
            </a:br>
            <a:r>
              <a:rPr lang="en-GB" sz="2400">
                <a:latin typeface="Arial"/>
                <a:cs typeface="Arial"/>
              </a:rPr>
              <a:t>padding (if needed)</a:t>
            </a:r>
          </a:p>
          <a:p>
            <a:pPr marL="342900" indent="-342900">
              <a:defRPr/>
            </a:pPr>
            <a:r>
              <a:rPr lang="en-GB" sz="2400">
                <a:latin typeface="Arial"/>
                <a:cs typeface="Arial"/>
              </a:rPr>
              <a:t>encourage slow, shallow breaths</a:t>
            </a:r>
          </a:p>
          <a:p>
            <a:pPr marL="342900" indent="-342900">
              <a:defRPr/>
            </a:pPr>
            <a:r>
              <a:rPr lang="en-GB" sz="2400">
                <a:latin typeface="Arial"/>
                <a:cs typeface="Arial"/>
              </a:rPr>
              <a:t>monitor breathing and watch for changes in condition </a:t>
            </a:r>
          </a:p>
          <a:p>
            <a:pPr marL="342900" indent="-342900">
              <a:defRPr/>
            </a:pPr>
            <a:r>
              <a:rPr lang="en-GB" sz="2400">
                <a:latin typeface="Arial"/>
                <a:cs typeface="Arial"/>
              </a:rPr>
              <a:t>seek medical help immediately</a:t>
            </a:r>
          </a:p>
          <a:p>
            <a:pPr marL="0" indent="0">
              <a:buNone/>
              <a:defRPr/>
            </a:pPr>
            <a:br>
              <a:rPr lang="en-GB" sz="2200">
                <a:latin typeface="Arial"/>
                <a:cs typeface="Arial"/>
              </a:rPr>
            </a:br>
            <a:br>
              <a:rPr lang="en-GB" sz="2200">
                <a:latin typeface="Arial"/>
                <a:cs typeface="Arial"/>
              </a:rPr>
            </a:br>
            <a:br>
              <a:rPr lang="en-GB" sz="2200">
                <a:latin typeface="Arial"/>
                <a:cs typeface="Arial"/>
              </a:rPr>
            </a:br>
            <a:r>
              <a:rPr lang="en-GB" sz="2400" b="1">
                <a:solidFill>
                  <a:srgbClr val="008A21"/>
                </a:solidFill>
                <a:latin typeface="Arial"/>
                <a:cs typeface="Arial"/>
              </a:rPr>
              <a:t>Do not: </a:t>
            </a:r>
          </a:p>
          <a:p>
            <a:pPr>
              <a:defRPr/>
            </a:pPr>
            <a:r>
              <a:rPr lang="en-GB" sz="2400">
                <a:latin typeface="Arial"/>
                <a:cs typeface="Arial"/>
              </a:rPr>
              <a:t>give the casualty food or drink.</a:t>
            </a:r>
          </a:p>
          <a:p>
            <a:pPr marL="0" indent="0">
              <a:buNone/>
              <a:defRPr/>
            </a:pPr>
            <a:endParaRPr lang="en-GB" sz="2200">
              <a:ea typeface="+mn-ea"/>
            </a:endParaRPr>
          </a:p>
        </p:txBody>
      </p:sp>
    </p:spTree>
    <p:extLst>
      <p:ext uri="{BB962C8B-B14F-4D97-AF65-F5344CB8AC3E}">
        <p14:creationId xmlns:p14="http://schemas.microsoft.com/office/powerpoint/2010/main" val="15328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E35DD9-B30C-CB0B-450C-02F32D370A82}"/>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B6430224-7AC7-C47B-8CED-3FAA385449C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28354" name="Title 1">
            <a:extLst>
              <a:ext uri="{FF2B5EF4-FFF2-40B4-BE49-F238E27FC236}">
                <a16:creationId xmlns:a16="http://schemas.microsoft.com/office/drawing/2014/main" id="{ED696BB8-E21E-A291-9071-CFD164E7BEEA}"/>
              </a:ext>
            </a:extLst>
          </p:cNvPr>
          <p:cNvSpPr>
            <a:spLocks noGrp="1"/>
          </p:cNvSpPr>
          <p:nvPr>
            <p:ph type="title"/>
          </p:nvPr>
        </p:nvSpPr>
        <p:spPr/>
        <p:txBody>
          <a:bodyPr>
            <a:normAutofit/>
          </a:bodyPr>
          <a:lstStyle/>
          <a:p>
            <a:r>
              <a:rPr lang="en-GB" altLang="en-US" sz="4000" b="1">
                <a:latin typeface="Arial" panose="020B0604020202020204" pitchFamily="34" charset="0"/>
              </a:rPr>
              <a:t>Rib fracture – treatment of an </a:t>
            </a:r>
            <a:r>
              <a:rPr lang="en-GB" altLang="en-US" sz="4000" b="1">
                <a:latin typeface="Arial"/>
                <a:cs typeface="Arial"/>
              </a:rPr>
              <a:t>unresponsive</a:t>
            </a:r>
            <a:r>
              <a:rPr lang="en-GB" altLang="en-US" sz="4000" b="1">
                <a:latin typeface="Arial" panose="020B0604020202020204" pitchFamily="34" charset="0"/>
              </a:rPr>
              <a:t> casualty</a:t>
            </a:r>
          </a:p>
        </p:txBody>
      </p:sp>
      <p:sp>
        <p:nvSpPr>
          <p:cNvPr id="3" name="Content Placeholder 2">
            <a:extLst>
              <a:ext uri="{FF2B5EF4-FFF2-40B4-BE49-F238E27FC236}">
                <a16:creationId xmlns:a16="http://schemas.microsoft.com/office/drawing/2014/main" id="{0C846203-EB73-95F8-6849-85EB4B42A28A}"/>
              </a:ext>
            </a:extLst>
          </p:cNvPr>
          <p:cNvSpPr>
            <a:spLocks noGrp="1"/>
          </p:cNvSpPr>
          <p:nvPr>
            <p:ph idx="1"/>
          </p:nvPr>
        </p:nvSpPr>
        <p:spPr>
          <a:xfrm>
            <a:off x="838200" y="1880932"/>
            <a:ext cx="7518400" cy="5300663"/>
          </a:xfrm>
        </p:spPr>
        <p:txBody>
          <a:bodyPr vert="horz" lIns="91440" tIns="45720" rIns="91440" bIns="45720" rtlCol="0" anchor="t">
            <a:normAutofit/>
          </a:bodyPr>
          <a:lstStyle/>
          <a:p>
            <a:pPr marL="0" indent="0">
              <a:buNone/>
              <a:defRPr/>
            </a:pPr>
            <a:r>
              <a:rPr lang="en-GB" b="1">
                <a:solidFill>
                  <a:srgbClr val="008A21"/>
                </a:solidFill>
              </a:rPr>
              <a:t>Do:</a:t>
            </a:r>
            <a:endParaRPr lang="en-GB" b="1">
              <a:solidFill>
                <a:srgbClr val="008A21"/>
              </a:solidFill>
              <a:ea typeface="+mn-ea"/>
            </a:endParaRPr>
          </a:p>
          <a:p>
            <a:pPr marL="342900" indent="-342900">
              <a:defRPr/>
            </a:pPr>
            <a:r>
              <a:rPr lang="en-GB" sz="2400">
                <a:latin typeface="Arial"/>
                <a:cs typeface="Arial"/>
              </a:rPr>
              <a:t>maintain an open airway and assist breathing if needed</a:t>
            </a:r>
          </a:p>
          <a:p>
            <a:pPr marL="342900" indent="-342900">
              <a:defRPr/>
            </a:pPr>
            <a:r>
              <a:rPr lang="en-GB" sz="2400">
                <a:latin typeface="Arial"/>
                <a:cs typeface="Arial"/>
              </a:rPr>
              <a:t>place in a position that supports breathing</a:t>
            </a:r>
          </a:p>
          <a:p>
            <a:pPr marL="342900" indent="-342900">
              <a:defRPr/>
            </a:pPr>
            <a:r>
              <a:rPr lang="en-GB" sz="2400">
                <a:latin typeface="Arial"/>
                <a:cs typeface="Arial"/>
              </a:rPr>
              <a:t>call emergency services (</a:t>
            </a:r>
            <a:r>
              <a:rPr lang="en-GB" sz="2400" b="1">
                <a:solidFill>
                  <a:srgbClr val="FF0000"/>
                </a:solidFill>
                <a:latin typeface="Arial"/>
                <a:cs typeface="Arial"/>
              </a:rPr>
              <a:t>999</a:t>
            </a:r>
            <a:r>
              <a:rPr lang="en-GB" sz="2400">
                <a:latin typeface="Arial"/>
                <a:cs typeface="Arial"/>
              </a:rPr>
              <a:t>)</a:t>
            </a:r>
          </a:p>
          <a:p>
            <a:pPr marL="0" indent="0">
              <a:buNone/>
              <a:defRPr/>
            </a:pPr>
            <a:endParaRPr lang="en-GB" sz="2400">
              <a:solidFill>
                <a:srgbClr val="008A21"/>
              </a:solidFill>
              <a:latin typeface="Arial"/>
              <a:cs typeface="Arial"/>
            </a:endParaRPr>
          </a:p>
          <a:p>
            <a:pPr marL="0" indent="0">
              <a:buNone/>
              <a:defRPr/>
            </a:pPr>
            <a:r>
              <a:rPr lang="en-GB" sz="2400" b="1">
                <a:solidFill>
                  <a:srgbClr val="008A21"/>
                </a:solidFill>
                <a:latin typeface="Arial"/>
                <a:cs typeface="Arial"/>
              </a:rPr>
              <a:t>Do not: </a:t>
            </a:r>
          </a:p>
          <a:p>
            <a:pPr>
              <a:defRPr/>
            </a:pPr>
            <a:r>
              <a:rPr lang="en-GB" sz="2400">
                <a:latin typeface="Arial"/>
                <a:cs typeface="Arial"/>
              </a:rPr>
              <a:t>place pressure over the injured area.</a:t>
            </a:r>
          </a:p>
          <a:p>
            <a:pPr marL="0" indent="0">
              <a:buNone/>
              <a:defRPr/>
            </a:pPr>
            <a:endParaRPr lang="en-GB">
              <a:ea typeface="+mn-ea"/>
            </a:endParaRPr>
          </a:p>
        </p:txBody>
      </p:sp>
    </p:spTree>
    <p:extLst>
      <p:ext uri="{BB962C8B-B14F-4D97-AF65-F5344CB8AC3E}">
        <p14:creationId xmlns:p14="http://schemas.microsoft.com/office/powerpoint/2010/main" val="1998879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877A34AF-0800-FF25-D944-ED0E1ADA3C1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31426" name="Title 1">
            <a:extLst>
              <a:ext uri="{FF2B5EF4-FFF2-40B4-BE49-F238E27FC236}">
                <a16:creationId xmlns:a16="http://schemas.microsoft.com/office/drawing/2014/main" id="{0A65A7D0-46A0-4176-9A30-3A8122D346F0}"/>
              </a:ext>
            </a:extLst>
          </p:cNvPr>
          <p:cNvSpPr>
            <a:spLocks noGrp="1"/>
          </p:cNvSpPr>
          <p:nvPr>
            <p:ph type="title"/>
          </p:nvPr>
        </p:nvSpPr>
        <p:spPr>
          <a:xfrm>
            <a:off x="838200" y="123825"/>
            <a:ext cx="10515600" cy="1325563"/>
          </a:xfrm>
        </p:spPr>
        <p:txBody>
          <a:bodyPr>
            <a:normAutofit/>
          </a:bodyPr>
          <a:lstStyle/>
          <a:p>
            <a:r>
              <a:rPr lang="en-GB" altLang="en-US" sz="4000" b="1">
                <a:latin typeface="Arial"/>
                <a:cs typeface="Arial"/>
              </a:rPr>
              <a:t>Penetrating chest wounds – symptoms</a:t>
            </a:r>
          </a:p>
        </p:txBody>
      </p:sp>
      <p:sp>
        <p:nvSpPr>
          <p:cNvPr id="3" name="Content Placeholder 2">
            <a:extLst>
              <a:ext uri="{FF2B5EF4-FFF2-40B4-BE49-F238E27FC236}">
                <a16:creationId xmlns:a16="http://schemas.microsoft.com/office/drawing/2014/main" id="{10D2EC98-0BEE-431F-91F8-DCF07E8C5974}"/>
              </a:ext>
            </a:extLst>
          </p:cNvPr>
          <p:cNvSpPr>
            <a:spLocks noGrp="1"/>
          </p:cNvSpPr>
          <p:nvPr>
            <p:ph idx="1"/>
          </p:nvPr>
        </p:nvSpPr>
        <p:spPr>
          <a:xfrm>
            <a:off x="973212" y="2768832"/>
            <a:ext cx="5122788" cy="1793557"/>
          </a:xfrm>
        </p:spPr>
        <p:txBody>
          <a:bodyPr vert="horz" lIns="91440" tIns="45720" rIns="91440" bIns="45720" numCol="1" rtlCol="0" anchor="t">
            <a:noAutofit/>
          </a:bodyPr>
          <a:lstStyle/>
          <a:p>
            <a:pPr marL="0" indent="0">
              <a:buNone/>
              <a:defRPr/>
            </a:pPr>
            <a:r>
              <a:rPr lang="en-GB" sz="2200" b="1">
                <a:solidFill>
                  <a:srgbClr val="008A21"/>
                </a:solidFill>
                <a:latin typeface="Arial"/>
                <a:cs typeface="Arial"/>
              </a:rPr>
              <a:t>Symptoms may include:</a:t>
            </a:r>
          </a:p>
          <a:p>
            <a:pPr>
              <a:defRPr/>
            </a:pPr>
            <a:r>
              <a:rPr lang="en-GB" sz="2200">
                <a:latin typeface="Arial"/>
                <a:cs typeface="Arial"/>
              </a:rPr>
              <a:t>a visible open wound</a:t>
            </a:r>
          </a:p>
          <a:p>
            <a:pPr>
              <a:defRPr/>
            </a:pPr>
            <a:r>
              <a:rPr lang="en-GB" sz="2200">
                <a:latin typeface="Arial"/>
                <a:cs typeface="Arial"/>
              </a:rPr>
              <a:t>a sucking sound as air enters the wound</a:t>
            </a:r>
          </a:p>
          <a:p>
            <a:pPr marL="0" indent="0">
              <a:buNone/>
              <a:defRPr/>
            </a:pPr>
            <a:endParaRPr lang="en-GB" sz="100">
              <a:latin typeface="Arial"/>
              <a:cs typeface="Arial"/>
            </a:endParaRPr>
          </a:p>
          <a:p>
            <a:pPr marL="0" indent="0">
              <a:buNone/>
              <a:defRPr/>
            </a:pPr>
            <a:endParaRPr lang="en-GB" sz="1600"/>
          </a:p>
        </p:txBody>
      </p:sp>
      <p:sp>
        <p:nvSpPr>
          <p:cNvPr id="231432" name="Rounded Rectangle 6">
            <a:extLst>
              <a:ext uri="{FF2B5EF4-FFF2-40B4-BE49-F238E27FC236}">
                <a16:creationId xmlns:a16="http://schemas.microsoft.com/office/drawing/2014/main" id="{195B3C37-C9FB-4A8B-80EB-B3D831010DD6}"/>
              </a:ext>
            </a:extLst>
          </p:cNvPr>
          <p:cNvSpPr>
            <a:spLocks noChangeArrowheads="1"/>
          </p:cNvSpPr>
          <p:nvPr/>
        </p:nvSpPr>
        <p:spPr bwMode="auto">
          <a:xfrm>
            <a:off x="838200" y="1304601"/>
            <a:ext cx="10650101" cy="1225868"/>
          </a:xfrm>
          <a:prstGeom prst="roundRect">
            <a:avLst>
              <a:gd name="adj" fmla="val 16667"/>
            </a:avLst>
          </a:prstGeom>
          <a:noFill/>
          <a:ln w="28575">
            <a:solidFill>
              <a:schemeClr val="bg1"/>
            </a:solidFill>
            <a:round/>
            <a:headEnd/>
            <a:tailEnd/>
          </a:ln>
        </p:spPr>
        <p:txBody>
          <a:bodyPr wrap="square" lIns="91440" tIns="45720" rIns="91440" bIns="45720" anchor="t">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200" b="1" i="0" u="none" strike="noStrike" kern="1200" cap="none" spc="0" normalizeH="0" baseline="0" noProof="0">
                <a:ln>
                  <a:noFill/>
                </a:ln>
                <a:solidFill>
                  <a:prstClr val="black"/>
                </a:solidFill>
                <a:effectLst/>
                <a:uLnTx/>
                <a:uFillTx/>
                <a:latin typeface="Arial"/>
                <a:ea typeface="MS PGothic"/>
                <a:cs typeface="Arial"/>
              </a:rPr>
              <a:t>A penetrating chest wound may be caused by a gunshot, knife or any sharp object that punctures the chest wall. This is often referred to as a sucking chest wound</a:t>
            </a:r>
            <a:endParaRPr kumimoji="0" 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65">
            <a:extLst>
              <a:ext uri="{FF2B5EF4-FFF2-40B4-BE49-F238E27FC236}">
                <a16:creationId xmlns:a16="http://schemas.microsoft.com/office/drawing/2014/main" id="{5E5CC496-4E35-B63C-FA3C-C943D569A72B}"/>
              </a:ext>
            </a:extLst>
          </p:cNvPr>
          <p:cNvSpPr>
            <a:spLocks noChangeArrowheads="1"/>
          </p:cNvSpPr>
          <p:nvPr/>
        </p:nvSpPr>
        <p:spPr bwMode="auto">
          <a:xfrm>
            <a:off x="838200" y="4612908"/>
            <a:ext cx="10535138" cy="104532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26242902-2FD6-1FC9-8531-94AEFD6905B9}"/>
              </a:ext>
            </a:extLst>
          </p:cNvPr>
          <p:cNvSpPr>
            <a:spLocks noChangeArrowheads="1"/>
          </p:cNvSpPr>
          <p:nvPr/>
        </p:nvSpPr>
        <p:spPr bwMode="auto">
          <a:xfrm>
            <a:off x="1046381" y="4441590"/>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FBA6C144-1DEB-C5B6-6411-554A92ACB7C9}"/>
              </a:ext>
            </a:extLst>
          </p:cNvPr>
          <p:cNvSpPr txBox="1">
            <a:spLocks/>
          </p:cNvSpPr>
          <p:nvPr/>
        </p:nvSpPr>
        <p:spPr>
          <a:xfrm>
            <a:off x="1046381" y="4827352"/>
            <a:ext cx="10105983"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If untreated, this pressure can collapse a lung and affect both the heart and breathing function.</a:t>
            </a:r>
          </a:p>
        </p:txBody>
      </p:sp>
      <p:sp>
        <p:nvSpPr>
          <p:cNvPr id="4" name="Content Placeholder 2">
            <a:extLst>
              <a:ext uri="{FF2B5EF4-FFF2-40B4-BE49-F238E27FC236}">
                <a16:creationId xmlns:a16="http://schemas.microsoft.com/office/drawing/2014/main" id="{07C211B7-A736-3FB9-643F-6CD2F0E559D4}"/>
              </a:ext>
            </a:extLst>
          </p:cNvPr>
          <p:cNvSpPr txBox="1">
            <a:spLocks/>
          </p:cNvSpPr>
          <p:nvPr/>
        </p:nvSpPr>
        <p:spPr>
          <a:xfrm>
            <a:off x="6096000" y="2710650"/>
            <a:ext cx="5122788" cy="1793557"/>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Arial"/>
              <a:ea typeface="+mn-ea"/>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a:ea typeface="+mn-ea"/>
                <a:cs typeface="Arial"/>
              </a:rPr>
              <a:t>difficulty in breathing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a:ea typeface="+mn-ea"/>
                <a:cs typeface="Arial"/>
              </a:rPr>
              <a:t>blood bubbling from the wound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a:ea typeface="+mn-ea"/>
                <a:cs typeface="Arial"/>
              </a:rPr>
              <a:t>coughing up blood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5E811254-CD95-4606-57D7-1E6931E0A10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32450" name="Title 1">
            <a:extLst>
              <a:ext uri="{FF2B5EF4-FFF2-40B4-BE49-F238E27FC236}">
                <a16:creationId xmlns:a16="http://schemas.microsoft.com/office/drawing/2014/main" id="{A9F4F64E-7464-4531-BF19-CD467F6B9F4E}"/>
              </a:ext>
            </a:extLst>
          </p:cNvPr>
          <p:cNvSpPr>
            <a:spLocks noGrp="1"/>
          </p:cNvSpPr>
          <p:nvPr>
            <p:ph type="title"/>
          </p:nvPr>
        </p:nvSpPr>
        <p:spPr>
          <a:xfrm>
            <a:off x="838200" y="365125"/>
            <a:ext cx="9370102" cy="1325563"/>
          </a:xfrm>
        </p:spPr>
        <p:txBody>
          <a:bodyPr>
            <a:normAutofit/>
          </a:bodyPr>
          <a:lstStyle/>
          <a:p>
            <a:r>
              <a:rPr lang="en-GB" altLang="en-US" sz="4000" b="1">
                <a:latin typeface="Arial"/>
                <a:cs typeface="Arial"/>
              </a:rPr>
              <a:t>Penetrating chest wounds – treatment for a responsive casualty</a:t>
            </a:r>
          </a:p>
        </p:txBody>
      </p:sp>
      <p:sp>
        <p:nvSpPr>
          <p:cNvPr id="418818" name="Content Placeholder 2">
            <a:extLst>
              <a:ext uri="{FF2B5EF4-FFF2-40B4-BE49-F238E27FC236}">
                <a16:creationId xmlns:a16="http://schemas.microsoft.com/office/drawing/2014/main" id="{47822FA7-8145-420A-ACB3-9A97E570564A}"/>
              </a:ext>
            </a:extLst>
          </p:cNvPr>
          <p:cNvSpPr>
            <a:spLocks noGrp="1"/>
          </p:cNvSpPr>
          <p:nvPr>
            <p:ph idx="1"/>
          </p:nvPr>
        </p:nvSpPr>
        <p:spPr bwMode="auto">
          <a:xfrm>
            <a:off x="838200" y="1801153"/>
            <a:ext cx="10791250" cy="4595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defRPr/>
            </a:pPr>
            <a:r>
              <a:rPr lang="en-GB" sz="2400" b="1">
                <a:solidFill>
                  <a:srgbClr val="008A21"/>
                </a:solidFill>
                <a:latin typeface="Arial"/>
                <a:ea typeface="ＭＳ Ｐゴシック"/>
                <a:cs typeface="Arial"/>
              </a:rPr>
              <a:t>Do:</a:t>
            </a:r>
          </a:p>
          <a:p>
            <a:pPr>
              <a:defRPr/>
            </a:pPr>
            <a:r>
              <a:rPr lang="en-GB" sz="2400">
                <a:latin typeface="Arial"/>
                <a:ea typeface="ＭＳ Ｐゴシック"/>
                <a:cs typeface="Arial"/>
              </a:rPr>
              <a:t>call the emergency services (</a:t>
            </a:r>
            <a:r>
              <a:rPr lang="en-GB" sz="2400" b="1">
                <a:solidFill>
                  <a:srgbClr val="FF0000"/>
                </a:solidFill>
                <a:latin typeface="Arial"/>
                <a:ea typeface="ＭＳ Ｐゴシック"/>
                <a:cs typeface="Arial"/>
              </a:rPr>
              <a:t>999</a:t>
            </a:r>
            <a:r>
              <a:rPr lang="en-GB" sz="2400">
                <a:latin typeface="Arial"/>
                <a:ea typeface="ＭＳ Ｐゴシック"/>
                <a:cs typeface="Arial"/>
              </a:rPr>
              <a:t>)</a:t>
            </a:r>
          </a:p>
          <a:p>
            <a:pPr>
              <a:defRPr/>
            </a:pPr>
            <a:r>
              <a:rPr lang="en-GB" sz="2400">
                <a:latin typeface="Arial"/>
                <a:ea typeface="ＭＳ Ｐゴシック"/>
                <a:cs typeface="Arial"/>
              </a:rPr>
              <a:t>wear gloves if available (to reduce infection risk)</a:t>
            </a:r>
          </a:p>
          <a:p>
            <a:pPr marL="172800" indent="-172800">
              <a:defRPr/>
            </a:pPr>
            <a:r>
              <a:rPr lang="en-GB" sz="2400">
                <a:latin typeface="Arial"/>
                <a:cs typeface="Arial"/>
              </a:rPr>
              <a:t>assist the casualty into a half-sitting position, leaning slightly towards the injured side</a:t>
            </a:r>
          </a:p>
          <a:p>
            <a:pPr>
              <a:defRPr/>
            </a:pPr>
            <a:r>
              <a:rPr lang="en-GB" sz="2400">
                <a:latin typeface="Arial"/>
                <a:ea typeface="ＭＳ Ｐゴシック"/>
                <a:cs typeface="Arial"/>
              </a:rPr>
              <a:t>control localised bleeding with direct pressure</a:t>
            </a:r>
          </a:p>
          <a:p>
            <a:pPr>
              <a:defRPr/>
            </a:pPr>
            <a:r>
              <a:rPr lang="en-GB" sz="2400">
                <a:latin typeface="Arial"/>
                <a:ea typeface="ＭＳ Ｐゴシック"/>
                <a:cs typeface="Arial"/>
              </a:rPr>
              <a:t>treat for shock</a:t>
            </a:r>
          </a:p>
          <a:p>
            <a:pPr>
              <a:defRPr/>
            </a:pPr>
            <a:r>
              <a:rPr lang="en-GB" sz="2400">
                <a:latin typeface="Arial"/>
                <a:ea typeface="ＭＳ Ｐゴシック"/>
                <a:cs typeface="Arial"/>
              </a:rPr>
              <a:t>monitor the casualty’s airway and be prepared to carry out basic life support.</a:t>
            </a:r>
          </a:p>
          <a:p>
            <a:pPr marL="0" indent="0">
              <a:buNone/>
              <a:defRPr/>
            </a:pPr>
            <a:endParaRPr lang="en-GB" sz="1800">
              <a:ea typeface="ＭＳ Ｐゴシック" pitchFamily="34" charset="-128"/>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856EF-B5E5-B5CE-E31A-081A701DAD20}"/>
            </a:ext>
          </a:extLst>
        </p:cNvPr>
        <p:cNvGrpSpPr/>
        <p:nvPr/>
      </p:nvGrpSpPr>
      <p:grpSpPr>
        <a:xfrm>
          <a:off x="0" y="0"/>
          <a:ext cx="0" cy="0"/>
          <a:chOff x="0" y="0"/>
          <a:chExt cx="0" cy="0"/>
        </a:xfrm>
      </p:grpSpPr>
      <p:sp>
        <p:nvSpPr>
          <p:cNvPr id="232450" name="Title 1">
            <a:extLst>
              <a:ext uri="{FF2B5EF4-FFF2-40B4-BE49-F238E27FC236}">
                <a16:creationId xmlns:a16="http://schemas.microsoft.com/office/drawing/2014/main" id="{C1CC806D-8E7D-EA37-24CF-F63CD1B48688}"/>
              </a:ext>
            </a:extLst>
          </p:cNvPr>
          <p:cNvSpPr>
            <a:spLocks noGrp="1"/>
          </p:cNvSpPr>
          <p:nvPr>
            <p:ph type="title"/>
          </p:nvPr>
        </p:nvSpPr>
        <p:spPr/>
        <p:txBody>
          <a:bodyPr>
            <a:normAutofit/>
          </a:bodyPr>
          <a:lstStyle/>
          <a:p>
            <a:r>
              <a:rPr lang="en-GB" altLang="en-US" sz="4000" b="1">
                <a:latin typeface="Arial"/>
                <a:cs typeface="Arial"/>
              </a:rPr>
              <a:t>Penetrating chest wounds – treatment for a responsive casualty (cont.)</a:t>
            </a:r>
          </a:p>
        </p:txBody>
      </p:sp>
      <p:sp>
        <p:nvSpPr>
          <p:cNvPr id="418818" name="Content Placeholder 2">
            <a:extLst>
              <a:ext uri="{FF2B5EF4-FFF2-40B4-BE49-F238E27FC236}">
                <a16:creationId xmlns:a16="http://schemas.microsoft.com/office/drawing/2014/main" id="{A5523D00-A08F-1E45-8AB8-4585B538EDB7}"/>
              </a:ext>
            </a:extLst>
          </p:cNvPr>
          <p:cNvSpPr>
            <a:spLocks noGrp="1"/>
          </p:cNvSpPr>
          <p:nvPr>
            <p:ph idx="1"/>
          </p:nvPr>
        </p:nvSpPr>
        <p:spPr bwMode="auto">
          <a:xfrm>
            <a:off x="838200" y="1918784"/>
            <a:ext cx="10386213" cy="466875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defRPr/>
            </a:pPr>
            <a:r>
              <a:rPr lang="en-GB" sz="2400" b="1">
                <a:solidFill>
                  <a:srgbClr val="008A21"/>
                </a:solidFill>
                <a:latin typeface="Arial"/>
                <a:ea typeface="ＭＳ Ｐゴシック"/>
                <a:cs typeface="Arial"/>
              </a:rPr>
              <a:t>Do not:</a:t>
            </a:r>
          </a:p>
          <a:p>
            <a:pPr>
              <a:defRPr/>
            </a:pPr>
            <a:r>
              <a:rPr lang="en-GB" sz="2400">
                <a:latin typeface="Arial"/>
                <a:ea typeface="ＭＳ Ｐゴシック"/>
                <a:cs typeface="Arial"/>
              </a:rPr>
              <a:t>remove any embedded objects</a:t>
            </a:r>
          </a:p>
          <a:p>
            <a:pPr>
              <a:defRPr/>
            </a:pPr>
            <a:r>
              <a:rPr lang="en-GB" sz="2400">
                <a:latin typeface="Arial"/>
                <a:ea typeface="ＭＳ Ｐゴシック"/>
                <a:cs typeface="Arial"/>
              </a:rPr>
              <a:t>apply a dressing – leave the open chest wound </a:t>
            </a:r>
            <a:br>
              <a:rPr lang="en-GB" sz="2400">
                <a:latin typeface="Arial"/>
                <a:ea typeface="ＭＳ Ｐゴシック" pitchFamily="34" charset="-128"/>
                <a:cs typeface="Arial" pitchFamily="34" charset="0"/>
              </a:rPr>
            </a:br>
            <a:r>
              <a:rPr lang="en-GB" sz="2400">
                <a:latin typeface="Arial"/>
                <a:ea typeface="ＭＳ Ｐゴシック"/>
                <a:cs typeface="Arial"/>
              </a:rPr>
              <a:t>exposed to freely communicate with the external environment, </a:t>
            </a:r>
            <a:br>
              <a:rPr lang="en-GB" sz="2400">
                <a:latin typeface="Arial"/>
                <a:ea typeface="ＭＳ Ｐゴシック" pitchFamily="34" charset="-128"/>
                <a:cs typeface="Arial" pitchFamily="34" charset="0"/>
              </a:rPr>
            </a:br>
            <a:r>
              <a:rPr lang="en-GB" sz="2400">
                <a:latin typeface="Arial"/>
                <a:ea typeface="ＭＳ Ｐゴシック"/>
                <a:cs typeface="Arial"/>
              </a:rPr>
              <a:t>or cover the wound with a non-occlusive dressing if necessary.</a:t>
            </a:r>
          </a:p>
          <a:p>
            <a:pPr marL="0" indent="0">
              <a:buNone/>
              <a:defRPr/>
            </a:pPr>
            <a:endParaRPr lang="en-GB" sz="1800">
              <a:ea typeface="ＭＳ Ｐゴシック" pitchFamily="34" charset="-128"/>
              <a:cs typeface="Arial" pitchFamily="34" charset="0"/>
            </a:endParaRPr>
          </a:p>
        </p:txBody>
      </p:sp>
      <p:sp>
        <p:nvSpPr>
          <p:cNvPr id="2" name="Freeform: Shape 1">
            <a:extLst>
              <a:ext uri="{FF2B5EF4-FFF2-40B4-BE49-F238E27FC236}">
                <a16:creationId xmlns:a16="http://schemas.microsoft.com/office/drawing/2014/main" id="{2AAC0C94-12B6-8153-EC11-6254EB08CB26}"/>
              </a:ext>
            </a:extLst>
          </p:cNvPr>
          <p:cNvSpPr/>
          <p:nvPr/>
        </p:nvSpPr>
        <p:spPr>
          <a:xfrm flipH="1">
            <a:off x="-448029"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253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402DE-9FEB-0191-DFBA-D9FC378F2C58}"/>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C6FBB8D4-6974-A664-FFCE-0D92BE2C466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32450" name="Title 1">
            <a:extLst>
              <a:ext uri="{FF2B5EF4-FFF2-40B4-BE49-F238E27FC236}">
                <a16:creationId xmlns:a16="http://schemas.microsoft.com/office/drawing/2014/main" id="{D4E17C71-4D32-3803-84D1-46F2B04C0BFF}"/>
              </a:ext>
            </a:extLst>
          </p:cNvPr>
          <p:cNvSpPr>
            <a:spLocks noGrp="1"/>
          </p:cNvSpPr>
          <p:nvPr>
            <p:ph type="title"/>
          </p:nvPr>
        </p:nvSpPr>
        <p:spPr>
          <a:xfrm>
            <a:off x="838200" y="365125"/>
            <a:ext cx="9501554" cy="1325563"/>
          </a:xfrm>
        </p:spPr>
        <p:txBody>
          <a:bodyPr>
            <a:noAutofit/>
          </a:bodyPr>
          <a:lstStyle/>
          <a:p>
            <a:r>
              <a:rPr lang="en-GB" altLang="en-US" sz="4000" b="1">
                <a:latin typeface="Arial"/>
                <a:cs typeface="Arial"/>
              </a:rPr>
              <a:t>Penetrating chest wounds – treatment for an unresponsive casualty</a:t>
            </a:r>
          </a:p>
        </p:txBody>
      </p:sp>
      <p:sp>
        <p:nvSpPr>
          <p:cNvPr id="418818" name="Content Placeholder 2">
            <a:extLst>
              <a:ext uri="{FF2B5EF4-FFF2-40B4-BE49-F238E27FC236}">
                <a16:creationId xmlns:a16="http://schemas.microsoft.com/office/drawing/2014/main" id="{94130040-E371-F8F1-F4FE-D68F38EAB222}"/>
              </a:ext>
            </a:extLst>
          </p:cNvPr>
          <p:cNvSpPr>
            <a:spLocks noGrp="1"/>
          </p:cNvSpPr>
          <p:nvPr>
            <p:ph idx="1"/>
          </p:nvPr>
        </p:nvSpPr>
        <p:spPr bwMode="auto">
          <a:xfrm>
            <a:off x="838200" y="1801153"/>
            <a:ext cx="10791250" cy="45958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defRPr/>
            </a:pPr>
            <a:r>
              <a:rPr lang="en-GB" sz="2400" b="1">
                <a:solidFill>
                  <a:srgbClr val="008A21"/>
                </a:solidFill>
                <a:latin typeface="Arial"/>
                <a:ea typeface="ＭＳ Ｐゴシック"/>
                <a:cs typeface="Arial"/>
              </a:rPr>
              <a:t>Do:</a:t>
            </a:r>
          </a:p>
          <a:p>
            <a:pPr>
              <a:defRPr/>
            </a:pPr>
            <a:r>
              <a:rPr lang="en-GB" sz="2400">
                <a:latin typeface="Arial"/>
                <a:ea typeface="ＭＳ Ｐゴシック"/>
                <a:cs typeface="Arial"/>
              </a:rPr>
              <a:t>maintain an open airway</a:t>
            </a:r>
          </a:p>
          <a:p>
            <a:pPr>
              <a:defRPr/>
            </a:pPr>
            <a:r>
              <a:rPr lang="en-GB" sz="2400">
                <a:latin typeface="Arial"/>
                <a:ea typeface="ＭＳ Ｐゴシック"/>
                <a:cs typeface="Arial"/>
              </a:rPr>
              <a:t>assist breathing if needed</a:t>
            </a:r>
          </a:p>
          <a:p>
            <a:pPr>
              <a:defRPr/>
            </a:pPr>
            <a:r>
              <a:rPr lang="en-GB" sz="2400">
                <a:latin typeface="Arial"/>
                <a:ea typeface="ＭＳ Ｐゴシック"/>
                <a:cs typeface="Arial"/>
              </a:rPr>
              <a:t>apply an occlusive dressing to an open wound (if appropriate)</a:t>
            </a:r>
          </a:p>
          <a:p>
            <a:pPr>
              <a:defRPr/>
            </a:pPr>
            <a:r>
              <a:rPr lang="en-GB" sz="2400">
                <a:latin typeface="Arial"/>
                <a:ea typeface="ＭＳ Ｐゴシック"/>
                <a:cs typeface="Arial"/>
              </a:rPr>
              <a:t>place in a position that supports breathing</a:t>
            </a:r>
          </a:p>
          <a:p>
            <a:pPr marL="0" indent="0">
              <a:buNone/>
              <a:defRPr/>
            </a:pPr>
            <a:endParaRPr lang="en-GB" sz="2400">
              <a:latin typeface="Arial"/>
              <a:ea typeface="ＭＳ Ｐゴシック"/>
              <a:cs typeface="Arial"/>
            </a:endParaRPr>
          </a:p>
          <a:p>
            <a:pPr marL="0" indent="0">
              <a:buNone/>
              <a:defRPr/>
            </a:pPr>
            <a:r>
              <a:rPr lang="en-GB" sz="2400" b="1">
                <a:solidFill>
                  <a:srgbClr val="008A21"/>
                </a:solidFill>
                <a:latin typeface="Arial"/>
                <a:ea typeface="ＭＳ Ｐゴシック"/>
                <a:cs typeface="Arial"/>
              </a:rPr>
              <a:t>Do not:</a:t>
            </a:r>
          </a:p>
          <a:p>
            <a:pPr>
              <a:defRPr/>
            </a:pPr>
            <a:r>
              <a:rPr lang="en-GB" sz="2400">
                <a:latin typeface="Arial"/>
                <a:ea typeface="ＭＳ Ｐゴシック"/>
                <a:cs typeface="Arial"/>
              </a:rPr>
              <a:t>place pressure over the injured area.</a:t>
            </a:r>
          </a:p>
          <a:p>
            <a:pPr marL="0" indent="0">
              <a:buNone/>
              <a:defRPr/>
            </a:pPr>
            <a:endParaRPr lang="en-GB" sz="1800">
              <a:ea typeface="ＭＳ Ｐゴシック" pitchFamily="34" charset="-128"/>
              <a:cs typeface="Arial" pitchFamily="34" charset="0"/>
            </a:endParaRPr>
          </a:p>
        </p:txBody>
      </p:sp>
    </p:spTree>
    <p:extLst>
      <p:ext uri="{BB962C8B-B14F-4D97-AF65-F5344CB8AC3E}">
        <p14:creationId xmlns:p14="http://schemas.microsoft.com/office/powerpoint/2010/main" val="122542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le 1">
            <a:extLst>
              <a:ext uri="{FF2B5EF4-FFF2-40B4-BE49-F238E27FC236}">
                <a16:creationId xmlns:a16="http://schemas.microsoft.com/office/drawing/2014/main" id="{D332F0A5-C428-4BB6-A7D9-EB3CE84AF161}"/>
              </a:ext>
            </a:extLst>
          </p:cNvPr>
          <p:cNvSpPr>
            <a:spLocks noGrp="1"/>
          </p:cNvSpPr>
          <p:nvPr>
            <p:ph type="title"/>
          </p:nvPr>
        </p:nvSpPr>
        <p:spPr>
          <a:xfrm>
            <a:off x="1676400" y="150812"/>
            <a:ext cx="10515600" cy="1325563"/>
          </a:xfrm>
        </p:spPr>
        <p:txBody>
          <a:bodyPr>
            <a:normAutofit/>
          </a:bodyPr>
          <a:lstStyle/>
          <a:p>
            <a:r>
              <a:rPr lang="en-GB" altLang="en-US" sz="4000" b="1">
                <a:latin typeface="Arial" panose="020B0604020202020204" pitchFamily="34" charset="0"/>
                <a:cs typeface="Arial" panose="020B0604020202020204" pitchFamily="34" charset="0"/>
              </a:rPr>
              <a:t>What is abdominal trauma?</a:t>
            </a:r>
          </a:p>
        </p:txBody>
      </p:sp>
      <p:sp>
        <p:nvSpPr>
          <p:cNvPr id="3" name="Content Placeholder 2">
            <a:extLst>
              <a:ext uri="{FF2B5EF4-FFF2-40B4-BE49-F238E27FC236}">
                <a16:creationId xmlns:a16="http://schemas.microsoft.com/office/drawing/2014/main" id="{68F77417-884D-432A-9C73-CFFDA3281010}"/>
              </a:ext>
            </a:extLst>
          </p:cNvPr>
          <p:cNvSpPr>
            <a:spLocks noGrp="1"/>
          </p:cNvSpPr>
          <p:nvPr>
            <p:ph idx="1"/>
          </p:nvPr>
        </p:nvSpPr>
        <p:spPr>
          <a:xfrm>
            <a:off x="838200" y="2579217"/>
            <a:ext cx="7264400" cy="2914022"/>
          </a:xfrm>
        </p:spPr>
        <p:txBody>
          <a:bodyPr/>
          <a:lstStyle/>
          <a:p>
            <a:pPr marL="0" indent="0">
              <a:buNone/>
              <a:defRPr/>
            </a:pPr>
            <a:r>
              <a:rPr lang="en-US" sz="2400" b="1">
                <a:solidFill>
                  <a:srgbClr val="008A21"/>
                </a:solidFill>
                <a:latin typeface="Arial" panose="020B0604020202020204" pitchFamily="34" charset="0"/>
                <a:cs typeface="Arial" panose="020B0604020202020204" pitchFamily="34" charset="0"/>
              </a:rPr>
              <a:t>These injuries fall into two main categories:</a:t>
            </a:r>
          </a:p>
          <a:p>
            <a:pPr>
              <a:defRPr/>
            </a:pPr>
            <a:r>
              <a:rPr lang="en-US" sz="2400">
                <a:latin typeface="Arial" panose="020B0604020202020204" pitchFamily="34" charset="0"/>
                <a:cs typeface="Arial" panose="020B0604020202020204" pitchFamily="34" charset="0"/>
              </a:rPr>
              <a:t>blunt abdominal trauma (BAT) </a:t>
            </a:r>
          </a:p>
          <a:p>
            <a:pPr>
              <a:defRPr/>
            </a:pPr>
            <a:r>
              <a:rPr lang="en-US" sz="2400">
                <a:latin typeface="Arial" panose="020B0604020202020204" pitchFamily="34" charset="0"/>
                <a:cs typeface="Arial" panose="020B0604020202020204" pitchFamily="34" charset="0"/>
              </a:rPr>
              <a:t>penetrating abdominal trauma (PAT).</a:t>
            </a:r>
            <a:endParaRPr lang="en-GB" sz="2400">
              <a:latin typeface="Arial" panose="020B0604020202020204" pitchFamily="34" charset="0"/>
              <a:cs typeface="Arial" panose="020B0604020202020204" pitchFamily="34" charset="0"/>
            </a:endParaRPr>
          </a:p>
          <a:p>
            <a:pPr>
              <a:buFont typeface="Arial" charset="0"/>
              <a:buChar char="●"/>
              <a:defRPr/>
            </a:pPr>
            <a:endParaRPr lang="en-GB" sz="1800"/>
          </a:p>
        </p:txBody>
      </p:sp>
      <p:sp>
        <p:nvSpPr>
          <p:cNvPr id="6" name="Rounded Rectangle 5">
            <a:extLst>
              <a:ext uri="{FF2B5EF4-FFF2-40B4-BE49-F238E27FC236}">
                <a16:creationId xmlns:a16="http://schemas.microsoft.com/office/drawing/2014/main" id="{35A1C30F-898A-2D49-8D3B-0FDCF1EF9465}"/>
              </a:ext>
            </a:extLst>
          </p:cNvPr>
          <p:cNvSpPr>
            <a:spLocks noChangeArrowheads="1"/>
          </p:cNvSpPr>
          <p:nvPr/>
        </p:nvSpPr>
        <p:spPr bwMode="auto">
          <a:xfrm>
            <a:off x="838200" y="1476375"/>
            <a:ext cx="9753600" cy="838933"/>
          </a:xfrm>
          <a:prstGeom prst="roundRect">
            <a:avLst>
              <a:gd name="adj" fmla="val 16667"/>
            </a:avLst>
          </a:prstGeom>
          <a:solidFill>
            <a:schemeClr val="bg1"/>
          </a:solidFill>
          <a:ln>
            <a:solidFill>
              <a:schemeClr val="bg1"/>
            </a:solidFill>
          </a:ln>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Abdominal trauma refers to any injury to the abdomen caused by an external force</a:t>
            </a:r>
          </a:p>
        </p:txBody>
      </p:sp>
      <p:pic>
        <p:nvPicPr>
          <p:cNvPr id="2" name="Picture 1">
            <a:extLst>
              <a:ext uri="{FF2B5EF4-FFF2-40B4-BE49-F238E27FC236}">
                <a16:creationId xmlns:a16="http://schemas.microsoft.com/office/drawing/2014/main" id="{D887B898-BAC4-38FE-30A3-98EF2F698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4" name="Freeform: Shape 3">
            <a:extLst>
              <a:ext uri="{FF2B5EF4-FFF2-40B4-BE49-F238E27FC236}">
                <a16:creationId xmlns:a16="http://schemas.microsoft.com/office/drawing/2014/main" id="{53C19F30-7916-C969-6781-C260C3351ECC}"/>
              </a:ext>
            </a:extLst>
          </p:cNvPr>
          <p:cNvSpPr/>
          <p:nvPr/>
        </p:nvSpPr>
        <p:spPr>
          <a:xfrm flipH="1">
            <a:off x="-2994848" y="3428999"/>
            <a:ext cx="18181696" cy="27479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8FE18-0A2B-62A0-7766-59D425DAA7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3E9CA-CA86-11A2-A9E7-722758D46536}"/>
              </a:ext>
            </a:extLst>
          </p:cNvPr>
          <p:cNvSpPr>
            <a:spLocks noGrp="1"/>
          </p:cNvSpPr>
          <p:nvPr>
            <p:ph type="title"/>
          </p:nvPr>
        </p:nvSpPr>
        <p:spPr>
          <a:xfrm>
            <a:off x="838200" y="125760"/>
            <a:ext cx="10515600" cy="1325563"/>
          </a:xfrm>
        </p:spPr>
        <p:txBody>
          <a:bodyPr>
            <a:normAutofit/>
          </a:bodyPr>
          <a:lstStyle/>
          <a:p>
            <a:r>
              <a:rPr lang="en-GB" sz="4000" b="1" noProof="0" dirty="0">
                <a:latin typeface="Arial" panose="020B0604020202020204" pitchFamily="34" charset="0"/>
                <a:cs typeface="Arial" panose="020B0604020202020204" pitchFamily="34" charset="0"/>
              </a:rPr>
              <a:t>Conduct a scene survey (cont.)</a:t>
            </a:r>
          </a:p>
        </p:txBody>
      </p:sp>
      <p:sp>
        <p:nvSpPr>
          <p:cNvPr id="3" name="Content Placeholder 2">
            <a:extLst>
              <a:ext uri="{FF2B5EF4-FFF2-40B4-BE49-F238E27FC236}">
                <a16:creationId xmlns:a16="http://schemas.microsoft.com/office/drawing/2014/main" id="{ECFC71D8-739E-FE97-0235-ECE7AC52E16C}"/>
              </a:ext>
            </a:extLst>
          </p:cNvPr>
          <p:cNvSpPr>
            <a:spLocks noGrp="1"/>
          </p:cNvSpPr>
          <p:nvPr>
            <p:ph idx="1"/>
          </p:nvPr>
        </p:nvSpPr>
        <p:spPr>
          <a:xfrm>
            <a:off x="838200" y="1286920"/>
            <a:ext cx="9078310" cy="3439323"/>
          </a:xfrm>
        </p:spPr>
        <p:txBody>
          <a:bodyPr vert="horz" lIns="91440" tIns="45720" rIns="91440" bIns="45720" rtlCol="0" anchor="t">
            <a:normAutofit/>
          </a:bodyPr>
          <a:lstStyle/>
          <a:p>
            <a:pPr marL="0" indent="0">
              <a:buNone/>
            </a:pPr>
            <a:r>
              <a:rPr lang="en-GB" sz="2200" b="1" noProof="0">
                <a:latin typeface="Arial"/>
                <a:cs typeface="Arial"/>
              </a:rPr>
              <a:t>When carrying out a scene survey, always follow these steps to keep yourself and others safe:</a:t>
            </a:r>
          </a:p>
          <a:p>
            <a:r>
              <a:rPr lang="en-GB" sz="2200" noProof="0">
                <a:latin typeface="Arial"/>
                <a:ea typeface="+mn-lt"/>
                <a:cs typeface="+mn-lt"/>
              </a:rPr>
              <a:t>identifying the number of casualties, checking for both visible and hidden individuals who may need help</a:t>
            </a:r>
            <a:endParaRPr lang="en-GB" sz="2200" noProof="0">
              <a:latin typeface="Arial"/>
              <a:ea typeface="+mn-lt"/>
              <a:cs typeface="Arial"/>
            </a:endParaRPr>
          </a:p>
          <a:p>
            <a:r>
              <a:rPr lang="en-GB" sz="2200" noProof="0">
                <a:latin typeface="Arial"/>
                <a:ea typeface="+mn-lt"/>
                <a:cs typeface="+mn-lt"/>
              </a:rPr>
              <a:t>assessing the nature and cause of the incident </a:t>
            </a:r>
          </a:p>
          <a:p>
            <a:r>
              <a:rPr lang="en-GB" sz="2200">
                <a:latin typeface="Arial"/>
                <a:cs typeface="Arial"/>
              </a:rPr>
              <a:t>recognising ongoing dangers, such as changing weather or hypothermia risk. </a:t>
            </a:r>
          </a:p>
          <a:p>
            <a:pPr marL="0" indent="0">
              <a:buNone/>
            </a:pPr>
            <a:endParaRPr lang="en-GB" sz="2200" noProof="0">
              <a:latin typeface="Arial"/>
              <a:cs typeface="Arial"/>
            </a:endParaRPr>
          </a:p>
        </p:txBody>
      </p:sp>
      <p:sp>
        <p:nvSpPr>
          <p:cNvPr id="8" name="Freeform: Shape 7">
            <a:extLst>
              <a:ext uri="{FF2B5EF4-FFF2-40B4-BE49-F238E27FC236}">
                <a16:creationId xmlns:a16="http://schemas.microsoft.com/office/drawing/2014/main" id="{438F38D9-1B3B-4241-E676-72B033F9C748}"/>
              </a:ext>
            </a:extLst>
          </p:cNvPr>
          <p:cNvSpPr/>
          <p:nvPr/>
        </p:nvSpPr>
        <p:spPr>
          <a:xfrm flipH="1">
            <a:off x="-327365" y="3749580"/>
            <a:ext cx="18181696" cy="250222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021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le 1">
            <a:extLst>
              <a:ext uri="{FF2B5EF4-FFF2-40B4-BE49-F238E27FC236}">
                <a16:creationId xmlns:a16="http://schemas.microsoft.com/office/drawing/2014/main" id="{BA39A13C-6661-469B-9244-9340334E8701}"/>
              </a:ext>
            </a:extLst>
          </p:cNvPr>
          <p:cNvSpPr>
            <a:spLocks noGrp="1"/>
          </p:cNvSpPr>
          <p:nvPr>
            <p:ph type="title"/>
          </p:nvPr>
        </p:nvSpPr>
        <p:spPr>
          <a:xfrm>
            <a:off x="803052" y="326014"/>
            <a:ext cx="8800192" cy="922338"/>
          </a:xfrm>
        </p:spPr>
        <p:txBody>
          <a:bodyPr>
            <a:normAutofit fontScale="90000"/>
          </a:bodyPr>
          <a:lstStyle/>
          <a:p>
            <a:r>
              <a:rPr lang="en-GB" altLang="en-US" b="1">
                <a:latin typeface="Arial" panose="020B0604020202020204" pitchFamily="34" charset="0"/>
                <a:cs typeface="Arial" panose="020B0604020202020204" pitchFamily="34" charset="0"/>
              </a:rPr>
              <a:t>Blunt abdominal trauma (BAT) – symptoms</a:t>
            </a:r>
          </a:p>
        </p:txBody>
      </p:sp>
      <p:sp>
        <p:nvSpPr>
          <p:cNvPr id="253960" name="Rounded Rectangle 5">
            <a:extLst>
              <a:ext uri="{FF2B5EF4-FFF2-40B4-BE49-F238E27FC236}">
                <a16:creationId xmlns:a16="http://schemas.microsoft.com/office/drawing/2014/main" id="{506BE0D3-73FE-44CD-B199-8B7A207F9A73}"/>
              </a:ext>
            </a:extLst>
          </p:cNvPr>
          <p:cNvSpPr>
            <a:spLocks noChangeArrowheads="1"/>
          </p:cNvSpPr>
          <p:nvPr/>
        </p:nvSpPr>
        <p:spPr bwMode="auto">
          <a:xfrm>
            <a:off x="760093" y="1539994"/>
            <a:ext cx="8800193" cy="919401"/>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Blunt abdominal trauma can be caused by a punch, kick or object striking the abdomen</a:t>
            </a: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Content Placeholder 2">
            <a:extLst>
              <a:ext uri="{FF2B5EF4-FFF2-40B4-BE49-F238E27FC236}">
                <a16:creationId xmlns:a16="http://schemas.microsoft.com/office/drawing/2014/main" id="{19F9B4D4-2CEE-F877-DE28-D3CF9FD3310C}"/>
              </a:ext>
            </a:extLst>
          </p:cNvPr>
          <p:cNvSpPr txBox="1">
            <a:spLocks/>
          </p:cNvSpPr>
          <p:nvPr/>
        </p:nvSpPr>
        <p:spPr>
          <a:xfrm>
            <a:off x="815325" y="2628612"/>
            <a:ext cx="7264400" cy="29140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26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Symptoms may include: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abdominal pain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bruising and swelling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abrasions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nausea and vomiting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possible blood in the urine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associated signs of symptoms of shock.</a:t>
            </a:r>
          </a:p>
          <a:p>
            <a:pPr marL="228600" marR="0" lvl="0" indent="-228600" algn="l" defTabSz="914400" rtl="0" eaLnBrk="1" fontAlgn="auto" latinLnBrk="0" hangingPunct="1">
              <a:lnSpc>
                <a:spcPct val="90000"/>
              </a:lnSpc>
              <a:spcBef>
                <a:spcPts val="1000"/>
              </a:spcBef>
              <a:spcAft>
                <a:spcPts val="0"/>
              </a:spcAft>
              <a:buClrTx/>
              <a:buSzTx/>
              <a:buFont typeface="Arial" charset="0"/>
              <a:buChar char="●"/>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003391AD-0E99-CFC4-9164-0C66961EED8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EA503975-0493-7E07-EF48-14CB444285F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306F4AC9-ECB7-4562-A5FA-BDE623099162}"/>
              </a:ext>
            </a:extLst>
          </p:cNvPr>
          <p:cNvSpPr>
            <a:spLocks noGrp="1"/>
          </p:cNvSpPr>
          <p:nvPr>
            <p:ph type="title"/>
          </p:nvPr>
        </p:nvSpPr>
        <p:spPr>
          <a:xfrm>
            <a:off x="750513" y="296488"/>
            <a:ext cx="9382212" cy="911225"/>
          </a:xfrm>
        </p:spPr>
        <p:txBody>
          <a:bodyPr rtlCol="0">
            <a:normAutofit fontScale="90000"/>
          </a:bodyPr>
          <a:lstStyle/>
          <a:p>
            <a:pPr>
              <a:defRPr/>
            </a:pPr>
            <a:r>
              <a:rPr lang="en-GB" b="1">
                <a:latin typeface="Arial" panose="020B0604020202020204" pitchFamily="34" charset="0"/>
                <a:ea typeface="Calibri" pitchFamily="34" charset="0"/>
                <a:cs typeface="Arial" panose="020B0604020202020204" pitchFamily="34" charset="0"/>
              </a:rPr>
              <a:t>Blunt abdominal trauma (BAT) – treatment for a </a:t>
            </a:r>
            <a:r>
              <a:rPr lang="en-GB" altLang="en-US" b="1">
                <a:latin typeface="Arial" panose="020B0604020202020204" pitchFamily="34" charset="0"/>
                <a:cs typeface="Arial" panose="020B0604020202020204" pitchFamily="34" charset="0"/>
              </a:rPr>
              <a:t>responsive casualty</a:t>
            </a:r>
            <a:endParaRPr lang="en-GB" b="1">
              <a:latin typeface="Arial" panose="020B0604020202020204" pitchFamily="34" charset="0"/>
              <a:ea typeface="Calibri" pitchFamily="34" charset="0"/>
              <a:cs typeface="Arial" panose="020B0604020202020204" pitchFamily="34" charset="0"/>
            </a:endParaRPr>
          </a:p>
        </p:txBody>
      </p:sp>
      <p:sp>
        <p:nvSpPr>
          <p:cNvPr id="463874" name="Content Placeholder 2">
            <a:extLst>
              <a:ext uri="{FF2B5EF4-FFF2-40B4-BE49-F238E27FC236}">
                <a16:creationId xmlns:a16="http://schemas.microsoft.com/office/drawing/2014/main" id="{D115C235-74F3-4A97-B41A-4A6243F7FC89}"/>
              </a:ext>
            </a:extLst>
          </p:cNvPr>
          <p:cNvSpPr>
            <a:spLocks noGrp="1"/>
          </p:cNvSpPr>
          <p:nvPr>
            <p:ph idx="1"/>
          </p:nvPr>
        </p:nvSpPr>
        <p:spPr bwMode="auto">
          <a:xfrm>
            <a:off x="820034" y="1495521"/>
            <a:ext cx="9870468" cy="4973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Do:</a:t>
            </a:r>
          </a:p>
          <a:p>
            <a:r>
              <a:rPr lang="en-GB" altLang="en-US" sz="2400">
                <a:latin typeface="Arial" panose="020B0604020202020204" pitchFamily="34" charset="0"/>
                <a:cs typeface="Arial" panose="020B0604020202020204" pitchFamily="34" charset="0"/>
              </a:rPr>
              <a:t>call the emergency services (</a:t>
            </a:r>
            <a:r>
              <a:rPr lang="en-GB" altLang="en-US" sz="2400" b="1">
                <a:solidFill>
                  <a:srgbClr val="FF0000"/>
                </a:solidFill>
                <a:latin typeface="Arial" panose="020B0604020202020204" pitchFamily="34" charset="0"/>
                <a:cs typeface="Arial" panose="020B0604020202020204" pitchFamily="34" charset="0"/>
              </a:rPr>
              <a:t>999</a:t>
            </a:r>
            <a:r>
              <a:rPr lang="en-GB" altLang="en-US" sz="2400">
                <a:latin typeface="Arial" panose="020B0604020202020204" pitchFamily="34" charset="0"/>
                <a:cs typeface="Arial" panose="020B0604020202020204" pitchFamily="34" charset="0"/>
              </a:rPr>
              <a:t>) immediately</a:t>
            </a:r>
          </a:p>
          <a:p>
            <a:r>
              <a:rPr lang="en-GB" altLang="en-US" sz="2400">
                <a:latin typeface="Arial" panose="020B0604020202020204" pitchFamily="34" charset="0"/>
                <a:cs typeface="Arial" panose="020B0604020202020204" pitchFamily="34" charset="0"/>
              </a:rPr>
              <a:t>place on disposable gloves</a:t>
            </a:r>
          </a:p>
          <a:p>
            <a:r>
              <a:rPr lang="en-GB" altLang="en-US" sz="2400">
                <a:latin typeface="Arial" panose="020B0604020202020204" pitchFamily="34" charset="0"/>
                <a:cs typeface="Arial" panose="020B0604020202020204" pitchFamily="34" charset="0"/>
              </a:rPr>
              <a:t>gather as much information as possible</a:t>
            </a:r>
          </a:p>
          <a:p>
            <a:r>
              <a:rPr lang="en-GB" altLang="en-US" sz="2400">
                <a:latin typeface="Arial" panose="020B0604020202020204" pitchFamily="34" charset="0"/>
                <a:cs typeface="Arial" panose="020B0604020202020204" pitchFamily="34" charset="0"/>
              </a:rPr>
              <a:t>ensure that the airway is maintained</a:t>
            </a:r>
          </a:p>
          <a:p>
            <a:r>
              <a:rPr lang="en-GB" altLang="en-US" sz="2400">
                <a:latin typeface="Arial" panose="020B0604020202020204" pitchFamily="34" charset="0"/>
                <a:cs typeface="Arial" panose="020B0604020202020204" pitchFamily="34" charset="0"/>
              </a:rPr>
              <a:t>try and lay the casualty down with their knees drawn up – if this is not possible, adopt the most comfortable position</a:t>
            </a:r>
          </a:p>
          <a:p>
            <a:r>
              <a:rPr lang="en-GB" altLang="en-US" sz="2400">
                <a:latin typeface="Arial" panose="020B0604020202020204" pitchFamily="34" charset="0"/>
                <a:cs typeface="Arial" panose="020B0604020202020204" pitchFamily="34" charset="0"/>
              </a:rPr>
              <a:t>monitor the casualty</a:t>
            </a:r>
          </a:p>
          <a:p>
            <a:r>
              <a:rPr lang="en-GB" altLang="en-US" sz="2400">
                <a:latin typeface="Arial" panose="020B0604020202020204" pitchFamily="34" charset="0"/>
                <a:cs typeface="Arial" panose="020B0604020202020204" pitchFamily="34" charset="0"/>
              </a:rPr>
              <a:t>treat for shock if necessary</a:t>
            </a:r>
          </a:p>
          <a:p>
            <a:r>
              <a:rPr lang="en-GB" altLang="en-US" sz="2400">
                <a:latin typeface="Arial" panose="020B0604020202020204" pitchFamily="34" charset="0"/>
                <a:cs typeface="Arial" panose="020B0604020202020204" pitchFamily="34" charset="0"/>
              </a:rPr>
              <a:t>be prepared to carry out basic life support.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5" name="Picture 2" descr="P:\Powerpoints\New FAW\Images used in presentation\penetratingabdominalwound.jpg">
            <a:extLst>
              <a:ext uri="{FF2B5EF4-FFF2-40B4-BE49-F238E27FC236}">
                <a16:creationId xmlns:a16="http://schemas.microsoft.com/office/drawing/2014/main" id="{5ED5B958-1E89-4C82-95B7-E84F5B15F7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8" t="12306" r="50000" b="11994"/>
          <a:stretch/>
        </p:blipFill>
        <p:spPr bwMode="auto">
          <a:xfrm>
            <a:off x="9015125" y="2004646"/>
            <a:ext cx="3514405" cy="2202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BFDF3B9-A9FA-4712-87AB-F50041394420}"/>
              </a:ext>
            </a:extLst>
          </p:cNvPr>
          <p:cNvSpPr>
            <a:spLocks noGrp="1"/>
          </p:cNvSpPr>
          <p:nvPr>
            <p:ph type="title"/>
          </p:nvPr>
        </p:nvSpPr>
        <p:spPr>
          <a:xfrm>
            <a:off x="806290" y="292283"/>
            <a:ext cx="9675812" cy="949325"/>
          </a:xfrm>
        </p:spPr>
        <p:txBody>
          <a:bodyPr rtlCol="0">
            <a:normAutofit fontScale="90000"/>
          </a:bodyPr>
          <a:lstStyle/>
          <a:p>
            <a:pPr>
              <a:defRPr/>
            </a:pPr>
            <a:r>
              <a:rPr lang="en-GB" b="1">
                <a:latin typeface="Arial" panose="020B0604020202020204" pitchFamily="34" charset="0"/>
                <a:ea typeface="Calibri" pitchFamily="34" charset="0"/>
                <a:cs typeface="Arial" panose="020B0604020202020204" pitchFamily="34" charset="0"/>
              </a:rPr>
              <a:t>Penetrating abdominal trauma</a:t>
            </a:r>
            <a:br>
              <a:rPr lang="en-GB" b="1">
                <a:latin typeface="Arial" panose="020B0604020202020204" pitchFamily="34" charset="0"/>
                <a:ea typeface="Calibri" pitchFamily="34" charset="0"/>
                <a:cs typeface="Arial" panose="020B0604020202020204" pitchFamily="34" charset="0"/>
              </a:rPr>
            </a:br>
            <a:r>
              <a:rPr lang="en-GB" b="1">
                <a:latin typeface="Arial" panose="020B0604020202020204" pitchFamily="34" charset="0"/>
                <a:ea typeface="Calibri" pitchFamily="34" charset="0"/>
                <a:cs typeface="Arial" panose="020B0604020202020204" pitchFamily="34" charset="0"/>
              </a:rPr>
              <a:t>(PAT) – symptoms</a:t>
            </a:r>
          </a:p>
        </p:txBody>
      </p:sp>
      <p:sp>
        <p:nvSpPr>
          <p:cNvPr id="465922" name="Content Placeholder 2">
            <a:extLst>
              <a:ext uri="{FF2B5EF4-FFF2-40B4-BE49-F238E27FC236}">
                <a16:creationId xmlns:a16="http://schemas.microsoft.com/office/drawing/2014/main" id="{56AC5F29-1A2F-45E5-B0AC-D07E347641F4}"/>
              </a:ext>
            </a:extLst>
          </p:cNvPr>
          <p:cNvSpPr>
            <a:spLocks noGrp="1"/>
          </p:cNvSpPr>
          <p:nvPr>
            <p:ph idx="1"/>
          </p:nvPr>
        </p:nvSpPr>
        <p:spPr bwMode="auto">
          <a:xfrm>
            <a:off x="842801" y="2486987"/>
            <a:ext cx="4598629" cy="22998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200" b="1">
                <a:solidFill>
                  <a:srgbClr val="008A21"/>
                </a:solidFill>
                <a:latin typeface="Arial" panose="020B0604020202020204" pitchFamily="34" charset="0"/>
                <a:cs typeface="Arial" panose="020B0604020202020204" pitchFamily="34" charset="0"/>
              </a:rPr>
              <a:t>Symptoms may include:</a:t>
            </a:r>
          </a:p>
          <a:p>
            <a:r>
              <a:rPr lang="en-GB" altLang="en-US" sz="2200">
                <a:latin typeface="Arial" panose="020B0604020202020204" pitchFamily="34" charset="0"/>
                <a:cs typeface="Arial" panose="020B0604020202020204" pitchFamily="34" charset="0"/>
              </a:rPr>
              <a:t>a visible associated wound</a:t>
            </a:r>
          </a:p>
          <a:p>
            <a:r>
              <a:rPr lang="en-GB" altLang="en-US" sz="2200">
                <a:latin typeface="Arial" panose="020B0604020202020204" pitchFamily="34" charset="0"/>
                <a:cs typeface="Arial" panose="020B0604020202020204" pitchFamily="34" charset="0"/>
              </a:rPr>
              <a:t>abdominal pain</a:t>
            </a:r>
          </a:p>
          <a:p>
            <a:r>
              <a:rPr lang="en-GB" altLang="en-US" sz="2200">
                <a:latin typeface="Arial" panose="020B0604020202020204" pitchFamily="34" charset="0"/>
                <a:cs typeface="Arial" panose="020B0604020202020204" pitchFamily="34" charset="0"/>
              </a:rPr>
              <a:t>guarding of the abdominal muscles</a:t>
            </a:r>
          </a:p>
          <a:p>
            <a:pPr marL="0" indent="0">
              <a:buNone/>
            </a:pPr>
            <a:endParaRPr lang="en-GB" altLang="en-US" sz="2200">
              <a:latin typeface="Arial" panose="020B0604020202020204" pitchFamily="34" charset="0"/>
              <a:cs typeface="Arial" panose="020B0604020202020204" pitchFamily="34" charset="0"/>
            </a:endParaRPr>
          </a:p>
        </p:txBody>
      </p:sp>
      <p:sp>
        <p:nvSpPr>
          <p:cNvPr id="256008" name="Rounded Rectangle 5">
            <a:extLst>
              <a:ext uri="{FF2B5EF4-FFF2-40B4-BE49-F238E27FC236}">
                <a16:creationId xmlns:a16="http://schemas.microsoft.com/office/drawing/2014/main" id="{06AF5D94-FD77-44A4-8074-BEB781B2F347}"/>
              </a:ext>
            </a:extLst>
          </p:cNvPr>
          <p:cNvSpPr>
            <a:spLocks noChangeArrowheads="1"/>
          </p:cNvSpPr>
          <p:nvPr/>
        </p:nvSpPr>
        <p:spPr bwMode="auto">
          <a:xfrm>
            <a:off x="806290" y="1529843"/>
            <a:ext cx="8662639" cy="851297"/>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Penetrating abdominal trauma occurs when a foreign object pierces the skin and enters the abdomen</a:t>
            </a:r>
          </a:p>
        </p:txBody>
      </p:sp>
      <p:sp>
        <p:nvSpPr>
          <p:cNvPr id="3" name="Freeform: Shape 2">
            <a:extLst>
              <a:ext uri="{FF2B5EF4-FFF2-40B4-BE49-F238E27FC236}">
                <a16:creationId xmlns:a16="http://schemas.microsoft.com/office/drawing/2014/main" id="{D583F3B3-672F-A1A6-6988-64017DACC09E}"/>
              </a:ext>
            </a:extLst>
          </p:cNvPr>
          <p:cNvSpPr/>
          <p:nvPr/>
        </p:nvSpPr>
        <p:spPr>
          <a:xfrm flipH="1">
            <a:off x="-1043310" y="3725555"/>
            <a:ext cx="18181696" cy="248867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Content Placeholder 2">
            <a:extLst>
              <a:ext uri="{FF2B5EF4-FFF2-40B4-BE49-F238E27FC236}">
                <a16:creationId xmlns:a16="http://schemas.microsoft.com/office/drawing/2014/main" id="{EF0218CE-71ED-4174-94FA-765349FA17FD}"/>
              </a:ext>
            </a:extLst>
          </p:cNvPr>
          <p:cNvSpPr txBox="1">
            <a:spLocks/>
          </p:cNvSpPr>
          <p:nvPr/>
        </p:nvSpPr>
        <p:spPr bwMode="auto">
          <a:xfrm>
            <a:off x="5568342" y="2910739"/>
            <a:ext cx="4040353" cy="22998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nausea and vomiting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 distressed state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possible blood in the urine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signs and symptoms of shock.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8CAC1-AA68-43CF-A5F8-19116B51B5F5}"/>
              </a:ext>
            </a:extLst>
          </p:cNvPr>
          <p:cNvSpPr>
            <a:spLocks noGrp="1"/>
          </p:cNvSpPr>
          <p:nvPr>
            <p:ph type="title"/>
          </p:nvPr>
        </p:nvSpPr>
        <p:spPr>
          <a:xfrm>
            <a:off x="859688" y="287980"/>
            <a:ext cx="9948864" cy="911225"/>
          </a:xfrm>
        </p:spPr>
        <p:txBody>
          <a:bodyPr rtlCol="0">
            <a:noAutofit/>
          </a:bodyPr>
          <a:lstStyle/>
          <a:p>
            <a:pPr>
              <a:defRPr/>
            </a:pPr>
            <a:r>
              <a:rPr lang="en-GB" sz="3600" b="1">
                <a:latin typeface="Arial" panose="020B0604020202020204" pitchFamily="34" charset="0"/>
                <a:ea typeface="Calibri" pitchFamily="34" charset="0"/>
                <a:cs typeface="Arial" panose="020B0604020202020204" pitchFamily="34" charset="0"/>
              </a:rPr>
              <a:t>Penetrating abdominal trauma</a:t>
            </a:r>
            <a:br>
              <a:rPr lang="en-GB" sz="3600" b="1">
                <a:latin typeface="Arial" panose="020B0604020202020204" pitchFamily="34" charset="0"/>
                <a:ea typeface="Calibri" pitchFamily="34" charset="0"/>
                <a:cs typeface="Arial" panose="020B0604020202020204" pitchFamily="34" charset="0"/>
              </a:rPr>
            </a:br>
            <a:r>
              <a:rPr lang="en-GB" sz="3600" b="1">
                <a:latin typeface="Arial" panose="020B0604020202020204" pitchFamily="34" charset="0"/>
                <a:ea typeface="Calibri" pitchFamily="34" charset="0"/>
                <a:cs typeface="Arial" panose="020B0604020202020204" pitchFamily="34" charset="0"/>
              </a:rPr>
              <a:t>(PAT) – treatment for a responsive casualty</a:t>
            </a:r>
          </a:p>
        </p:txBody>
      </p:sp>
      <p:sp>
        <p:nvSpPr>
          <p:cNvPr id="467970" name="Content Placeholder 2">
            <a:extLst>
              <a:ext uri="{FF2B5EF4-FFF2-40B4-BE49-F238E27FC236}">
                <a16:creationId xmlns:a16="http://schemas.microsoft.com/office/drawing/2014/main" id="{B8059FAE-2905-4048-A3F8-E963FA1FD0F2}"/>
              </a:ext>
            </a:extLst>
          </p:cNvPr>
          <p:cNvSpPr>
            <a:spLocks noGrp="1"/>
          </p:cNvSpPr>
          <p:nvPr>
            <p:ph idx="1"/>
          </p:nvPr>
        </p:nvSpPr>
        <p:spPr bwMode="auto">
          <a:xfrm>
            <a:off x="859689" y="1633224"/>
            <a:ext cx="4727195" cy="395136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200" b="1">
                <a:solidFill>
                  <a:srgbClr val="008A21"/>
                </a:solidFill>
                <a:latin typeface="Arial" panose="020B0604020202020204" pitchFamily="34" charset="0"/>
                <a:cs typeface="Arial" panose="020B0604020202020204" pitchFamily="34" charset="0"/>
              </a:rPr>
              <a:t>Do:</a:t>
            </a:r>
          </a:p>
          <a:p>
            <a:r>
              <a:rPr lang="en-GB" altLang="en-US" sz="2200">
                <a:latin typeface="Arial" panose="020B0604020202020204" pitchFamily="34" charset="0"/>
                <a:cs typeface="Arial" panose="020B0604020202020204" pitchFamily="34" charset="0"/>
              </a:rPr>
              <a:t>call the emergency services (</a:t>
            </a:r>
            <a:r>
              <a:rPr lang="en-GB" altLang="en-US" sz="2200" b="1">
                <a:solidFill>
                  <a:srgbClr val="FF0000"/>
                </a:solidFill>
                <a:latin typeface="Arial" panose="020B0604020202020204" pitchFamily="34" charset="0"/>
                <a:cs typeface="Arial" panose="020B0604020202020204" pitchFamily="34" charset="0"/>
              </a:rPr>
              <a:t>999</a:t>
            </a:r>
            <a:r>
              <a:rPr lang="en-GB" altLang="en-US" sz="2200">
                <a:latin typeface="Arial" panose="020B0604020202020204" pitchFamily="34" charset="0"/>
                <a:cs typeface="Arial" panose="020B0604020202020204" pitchFamily="34" charset="0"/>
              </a:rPr>
              <a:t>)</a:t>
            </a:r>
            <a:r>
              <a:rPr lang="en-GB" altLang="en-US" sz="2200">
                <a:solidFill>
                  <a:srgbClr val="FF0000"/>
                </a:solidFill>
                <a:latin typeface="Arial" panose="020B0604020202020204" pitchFamily="34" charset="0"/>
                <a:cs typeface="Arial" panose="020B0604020202020204" pitchFamily="34" charset="0"/>
              </a:rPr>
              <a:t> </a:t>
            </a:r>
            <a:r>
              <a:rPr lang="en-GB" altLang="en-US" sz="2200">
                <a:latin typeface="Arial" panose="020B0604020202020204" pitchFamily="34" charset="0"/>
                <a:cs typeface="Arial" panose="020B0604020202020204" pitchFamily="34" charset="0"/>
              </a:rPr>
              <a:t>immediately</a:t>
            </a:r>
          </a:p>
          <a:p>
            <a:pPr>
              <a:defRPr/>
            </a:pPr>
            <a:r>
              <a:rPr lang="en-GB" sz="2200">
                <a:latin typeface="Arial"/>
                <a:ea typeface="ＭＳ Ｐゴシック"/>
                <a:cs typeface="Arial"/>
              </a:rPr>
              <a:t>wear gloves if available </a:t>
            </a:r>
            <a:br>
              <a:rPr lang="en-GB" sz="2200">
                <a:latin typeface="Arial"/>
                <a:ea typeface="ＭＳ Ｐゴシック"/>
                <a:cs typeface="Arial"/>
              </a:rPr>
            </a:br>
            <a:r>
              <a:rPr lang="en-GB" sz="2200">
                <a:latin typeface="Arial"/>
                <a:ea typeface="ＭＳ Ｐゴシック"/>
                <a:cs typeface="Arial"/>
              </a:rPr>
              <a:t>(to reduce infection risk)</a:t>
            </a:r>
          </a:p>
          <a:p>
            <a:r>
              <a:rPr lang="en-GB" altLang="en-US" sz="2200">
                <a:latin typeface="Arial" panose="020B0604020202020204" pitchFamily="34" charset="0"/>
                <a:cs typeface="Arial" panose="020B0604020202020204" pitchFamily="34" charset="0"/>
              </a:rPr>
              <a:t>ensure that the airway is maintained</a:t>
            </a:r>
          </a:p>
          <a:p>
            <a:r>
              <a:rPr lang="en-GB" altLang="en-US" sz="2200">
                <a:latin typeface="Arial" panose="020B0604020202020204" pitchFamily="34" charset="0"/>
                <a:cs typeface="Arial" panose="020B0604020202020204" pitchFamily="34" charset="0"/>
              </a:rPr>
              <a:t>control and treat any associated bleeding</a:t>
            </a:r>
          </a:p>
          <a:p>
            <a:r>
              <a:rPr lang="en-GB" altLang="en-US" sz="2200">
                <a:latin typeface="Arial" panose="020B0604020202020204" pitchFamily="34" charset="0"/>
                <a:cs typeface="Arial" panose="020B0604020202020204" pitchFamily="34" charset="0"/>
              </a:rPr>
              <a:t>try position the casualty laying down with the knees slightly bent (if comfortable)</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406BBDAA-B465-8AC0-340B-AF055B6F7D6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5" name="Content Placeholder 2">
            <a:extLst>
              <a:ext uri="{FF2B5EF4-FFF2-40B4-BE49-F238E27FC236}">
                <a16:creationId xmlns:a16="http://schemas.microsoft.com/office/drawing/2014/main" id="{921E8C54-D55F-DDF9-36A3-0B85DF0658CA}"/>
              </a:ext>
            </a:extLst>
          </p:cNvPr>
          <p:cNvSpPr txBox="1">
            <a:spLocks/>
          </p:cNvSpPr>
          <p:nvPr/>
        </p:nvSpPr>
        <p:spPr bwMode="auto">
          <a:xfrm>
            <a:off x="6385811" y="2067243"/>
            <a:ext cx="4422742" cy="39513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monitor the casualty for signs of shock</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prepared to carry out basic life support</a:t>
            </a:r>
            <a:b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altLang="en-US" sz="22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apply direct pressure to protruding organs.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A4782-0C53-E085-F7AB-2318655A8B33}"/>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16C44055-3D76-E758-E6CA-88C203E0DCD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55357603-1D9C-4E70-9889-74A4D05315FE}"/>
              </a:ext>
            </a:extLst>
          </p:cNvPr>
          <p:cNvSpPr>
            <a:spLocks noGrp="1"/>
          </p:cNvSpPr>
          <p:nvPr>
            <p:ph type="title"/>
          </p:nvPr>
        </p:nvSpPr>
        <p:spPr>
          <a:xfrm>
            <a:off x="835140" y="307921"/>
            <a:ext cx="10779685" cy="911225"/>
          </a:xfrm>
        </p:spPr>
        <p:txBody>
          <a:bodyPr rtlCol="0">
            <a:noAutofit/>
          </a:bodyPr>
          <a:lstStyle/>
          <a:p>
            <a:pPr>
              <a:defRPr/>
            </a:pPr>
            <a:r>
              <a:rPr lang="en-GB" sz="3600" b="1">
                <a:latin typeface="Arial" panose="020B0604020202020204" pitchFamily="34" charset="0"/>
                <a:ea typeface="Calibri" pitchFamily="34" charset="0"/>
                <a:cs typeface="Arial" panose="020B0604020202020204" pitchFamily="34" charset="0"/>
              </a:rPr>
              <a:t>Penetrating abdominal trauma</a:t>
            </a:r>
            <a:br>
              <a:rPr lang="en-GB" sz="3600" b="1">
                <a:latin typeface="Arial" panose="020B0604020202020204" pitchFamily="34" charset="0"/>
                <a:ea typeface="Calibri" pitchFamily="34" charset="0"/>
                <a:cs typeface="Arial" panose="020B0604020202020204" pitchFamily="34" charset="0"/>
              </a:rPr>
            </a:br>
            <a:r>
              <a:rPr lang="en-GB" sz="3600" b="1">
                <a:latin typeface="Arial" panose="020B0604020202020204" pitchFamily="34" charset="0"/>
                <a:ea typeface="Calibri" pitchFamily="34" charset="0"/>
                <a:cs typeface="Arial" panose="020B0604020202020204" pitchFamily="34" charset="0"/>
              </a:rPr>
              <a:t>(PAT) – treatment for an unresponsive casualty</a:t>
            </a:r>
          </a:p>
        </p:txBody>
      </p:sp>
      <p:sp>
        <p:nvSpPr>
          <p:cNvPr id="467970" name="Content Placeholder 2">
            <a:extLst>
              <a:ext uri="{FF2B5EF4-FFF2-40B4-BE49-F238E27FC236}">
                <a16:creationId xmlns:a16="http://schemas.microsoft.com/office/drawing/2014/main" id="{EA52934E-F0E3-C799-6FED-3D85A8EDB1FB}"/>
              </a:ext>
            </a:extLst>
          </p:cNvPr>
          <p:cNvSpPr>
            <a:spLocks noGrp="1"/>
          </p:cNvSpPr>
          <p:nvPr>
            <p:ph idx="1"/>
          </p:nvPr>
        </p:nvSpPr>
        <p:spPr bwMode="auto">
          <a:xfrm>
            <a:off x="835142" y="1632798"/>
            <a:ext cx="7799192" cy="446166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400" b="1">
                <a:solidFill>
                  <a:srgbClr val="008A21"/>
                </a:solidFill>
                <a:latin typeface="Arial" panose="020B0604020202020204" pitchFamily="34" charset="0"/>
                <a:cs typeface="Arial" panose="020B0604020202020204" pitchFamily="34" charset="0"/>
              </a:rPr>
              <a:t>Do:</a:t>
            </a:r>
          </a:p>
          <a:p>
            <a:r>
              <a:rPr lang="en-GB" altLang="en-US" sz="2400">
                <a:latin typeface="Arial" panose="020B0604020202020204" pitchFamily="34" charset="0"/>
                <a:cs typeface="Arial" panose="020B0604020202020204" pitchFamily="34" charset="0"/>
              </a:rPr>
              <a:t>open the airway and monitor breathing</a:t>
            </a:r>
          </a:p>
          <a:p>
            <a:r>
              <a:rPr lang="en-GB" altLang="en-US" sz="2400">
                <a:latin typeface="Arial" panose="020B0604020202020204" pitchFamily="34" charset="0"/>
                <a:cs typeface="Arial" panose="020B0604020202020204" pitchFamily="34" charset="0"/>
              </a:rPr>
              <a:t>place in the recovery position (if safe)</a:t>
            </a:r>
          </a:p>
          <a:p>
            <a:r>
              <a:rPr lang="en-GB" altLang="en-US" sz="2400">
                <a:latin typeface="Arial" panose="020B0604020202020204" pitchFamily="34" charset="0"/>
                <a:cs typeface="Arial" panose="020B0604020202020204" pitchFamily="34" charset="0"/>
              </a:rPr>
              <a:t>if there are protruding organs, cover with a moist sterile dressing</a:t>
            </a:r>
          </a:p>
          <a:p>
            <a:r>
              <a:rPr lang="en-GB" altLang="en-US" sz="2400">
                <a:latin typeface="Arial" panose="020B0604020202020204" pitchFamily="34" charset="0"/>
                <a:cs typeface="Arial" panose="020B0604020202020204" pitchFamily="34" charset="0"/>
              </a:rPr>
              <a:t>monitor for signs of shock</a:t>
            </a:r>
          </a:p>
          <a:p>
            <a:endParaRPr lang="en-GB" altLang="en-US" sz="1000">
              <a:latin typeface="Arial" panose="020B0604020202020204" pitchFamily="34" charset="0"/>
              <a:cs typeface="Arial" panose="020B0604020202020204" pitchFamily="34" charset="0"/>
            </a:endParaRPr>
          </a:p>
          <a:p>
            <a:pPr marL="0" indent="0">
              <a:buNone/>
            </a:pPr>
            <a:r>
              <a:rPr lang="en-GB" altLang="en-US" sz="2400" b="1">
                <a:solidFill>
                  <a:srgbClr val="008A21"/>
                </a:solidFill>
                <a:latin typeface="Arial" panose="020B0604020202020204" pitchFamily="34" charset="0"/>
                <a:cs typeface="Arial" panose="020B0604020202020204" pitchFamily="34" charset="0"/>
              </a:rPr>
              <a:t>Do not: </a:t>
            </a:r>
          </a:p>
          <a:p>
            <a:r>
              <a:rPr lang="en-GB" altLang="en-US" sz="2400">
                <a:latin typeface="Arial" panose="020B0604020202020204" pitchFamily="34" charset="0"/>
                <a:cs typeface="Arial" panose="020B0604020202020204" pitchFamily="34" charset="0"/>
              </a:rPr>
              <a:t>apply pressure to the abdomen</a:t>
            </a:r>
          </a:p>
          <a:p>
            <a:r>
              <a:rPr lang="en-GB" altLang="en-US" sz="2400">
                <a:latin typeface="Arial" panose="020B0604020202020204" pitchFamily="34" charset="0"/>
                <a:cs typeface="Arial" panose="020B0604020202020204" pitchFamily="34" charset="0"/>
              </a:rPr>
              <a:t>give the casualty food or drink.</a:t>
            </a:r>
          </a:p>
        </p:txBody>
      </p:sp>
    </p:spTree>
    <p:extLst>
      <p:ext uri="{BB962C8B-B14F-4D97-AF65-F5344CB8AC3E}">
        <p14:creationId xmlns:p14="http://schemas.microsoft.com/office/powerpoint/2010/main" val="415245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AD9A-E8D9-F36D-CA32-83AD5BC60A2A}"/>
              </a:ext>
            </a:extLst>
          </p:cNvPr>
          <p:cNvSpPr>
            <a:spLocks noGrp="1"/>
          </p:cNvSpPr>
          <p:nvPr>
            <p:ph type="title"/>
          </p:nvPr>
        </p:nvSpPr>
        <p:spPr>
          <a:xfrm>
            <a:off x="838200" y="211702"/>
            <a:ext cx="10515600" cy="1325563"/>
          </a:xfrm>
        </p:spPr>
        <p:txBody>
          <a:bodyPr>
            <a:normAutofit/>
          </a:bodyPr>
          <a:lstStyle/>
          <a:p>
            <a:r>
              <a:rPr lang="en-GB" sz="4000" b="1">
                <a:latin typeface="Arial" panose="020B0604020202020204" pitchFamily="34" charset="0"/>
                <a:cs typeface="Arial" panose="020B0604020202020204" pitchFamily="34" charset="0"/>
              </a:rPr>
              <a:t>Pelvic injury – symptoms </a:t>
            </a:r>
          </a:p>
        </p:txBody>
      </p:sp>
      <p:sp>
        <p:nvSpPr>
          <p:cNvPr id="3" name="Content Placeholder 2">
            <a:extLst>
              <a:ext uri="{FF2B5EF4-FFF2-40B4-BE49-F238E27FC236}">
                <a16:creationId xmlns:a16="http://schemas.microsoft.com/office/drawing/2014/main" id="{1CA57F75-FB82-1E00-D5A1-8BF005081595}"/>
              </a:ext>
            </a:extLst>
          </p:cNvPr>
          <p:cNvSpPr>
            <a:spLocks noGrp="1"/>
          </p:cNvSpPr>
          <p:nvPr>
            <p:ph idx="1"/>
          </p:nvPr>
        </p:nvSpPr>
        <p:spPr>
          <a:xfrm>
            <a:off x="838200" y="1494232"/>
            <a:ext cx="10515600" cy="4351338"/>
          </a:xfrm>
        </p:spPr>
        <p:txBody>
          <a:bodyPr>
            <a:normAutofit/>
          </a:bodyPr>
          <a:lstStyle/>
          <a:p>
            <a:pPr marL="0" indent="0">
              <a:buNone/>
            </a:pPr>
            <a:r>
              <a:rPr lang="en-GB" sz="2400" b="1">
                <a:latin typeface="Arial" panose="020B0604020202020204" pitchFamily="34" charset="0"/>
                <a:cs typeface="Arial" panose="020B0604020202020204" pitchFamily="34" charset="0"/>
              </a:rPr>
              <a:t>A pelvic injury is damage to the bones, ligaments or muscles in the pelvic region that can be caused by trauma, falls or accidents</a:t>
            </a:r>
          </a:p>
          <a:p>
            <a:pPr marL="0" indent="0">
              <a:buNone/>
            </a:pPr>
            <a:endParaRPr lang="en-GB" sz="1600" b="1">
              <a:latin typeface="Arial" panose="020B0604020202020204" pitchFamily="34" charset="0"/>
              <a:cs typeface="Arial" panose="020B0604020202020204" pitchFamily="34" charset="0"/>
            </a:endParaRPr>
          </a:p>
          <a:p>
            <a:pPr marL="0" indent="0">
              <a:buNone/>
            </a:pPr>
            <a:r>
              <a:rPr lang="en-GB" sz="2400" b="1">
                <a:solidFill>
                  <a:srgbClr val="008A21"/>
                </a:solidFill>
                <a:latin typeface="Arial" panose="020B0604020202020204" pitchFamily="34" charset="0"/>
                <a:cs typeface="Arial" panose="020B0604020202020204" pitchFamily="34" charset="0"/>
              </a:rPr>
              <a:t>Symptoms may include:</a:t>
            </a:r>
          </a:p>
          <a:p>
            <a:r>
              <a:rPr lang="en-GB" sz="2400">
                <a:latin typeface="Arial" panose="020B0604020202020204" pitchFamily="34" charset="0"/>
                <a:cs typeface="Arial" panose="020B0604020202020204" pitchFamily="34" charset="0"/>
              </a:rPr>
              <a:t>pain in hips, groin or lower back </a:t>
            </a:r>
          </a:p>
          <a:p>
            <a:r>
              <a:rPr lang="en-GB" sz="2400">
                <a:latin typeface="Arial" panose="020B0604020202020204" pitchFamily="34" charset="0"/>
                <a:cs typeface="Arial" panose="020B0604020202020204" pitchFamily="34" charset="0"/>
              </a:rPr>
              <a:t>difficulty standing, walking or moving legs </a:t>
            </a:r>
          </a:p>
          <a:p>
            <a:r>
              <a:rPr lang="en-GB" sz="2400">
                <a:latin typeface="Arial" panose="020B0604020202020204" pitchFamily="34" charset="0"/>
                <a:cs typeface="Arial" panose="020B0604020202020204" pitchFamily="34" charset="0"/>
              </a:rPr>
              <a:t>bruising or swelling around the pelvis </a:t>
            </a:r>
          </a:p>
          <a:p>
            <a:r>
              <a:rPr lang="en-GB" sz="2400">
                <a:latin typeface="Arial" panose="020B0604020202020204" pitchFamily="34" charset="0"/>
                <a:cs typeface="Arial" panose="020B0604020202020204" pitchFamily="34" charset="0"/>
              </a:rPr>
              <a:t>altered sensation or limb positioning </a:t>
            </a:r>
          </a:p>
          <a:p>
            <a:r>
              <a:rPr lang="en-GB" sz="2400">
                <a:latin typeface="Arial" panose="020B0604020202020204" pitchFamily="34" charset="0"/>
                <a:cs typeface="Arial" panose="020B0604020202020204" pitchFamily="34" charset="0"/>
              </a:rPr>
              <a:t>a casualty found unresponsive with suspected pelvic trauma.</a:t>
            </a:r>
          </a:p>
          <a:p>
            <a:pPr marL="0" indent="0">
              <a:buNone/>
            </a:pPr>
            <a:endParaRPr lang="en-GB"/>
          </a:p>
        </p:txBody>
      </p:sp>
      <p:pic>
        <p:nvPicPr>
          <p:cNvPr id="4" name="Picture 3" descr="A black background with a black square&#10;&#10;Description automatically generated with medium confidence">
            <a:extLst>
              <a:ext uri="{FF2B5EF4-FFF2-40B4-BE49-F238E27FC236}">
                <a16:creationId xmlns:a16="http://schemas.microsoft.com/office/drawing/2014/main" id="{F12FCE7B-9395-5D9E-607D-9D72788B477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Tree>
    <p:extLst>
      <p:ext uri="{BB962C8B-B14F-4D97-AF65-F5344CB8AC3E}">
        <p14:creationId xmlns:p14="http://schemas.microsoft.com/office/powerpoint/2010/main" val="258615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718976A1-0325-D4A4-B9FB-256071FAB786}"/>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51554A68-91C6-3CB8-7F82-AE934876E9A6}"/>
              </a:ext>
            </a:extLst>
          </p:cNvPr>
          <p:cNvSpPr>
            <a:spLocks noGrp="1"/>
          </p:cNvSpPr>
          <p:nvPr>
            <p:ph type="title"/>
          </p:nvPr>
        </p:nvSpPr>
        <p:spPr>
          <a:xfrm>
            <a:off x="838200" y="365125"/>
            <a:ext cx="9883391" cy="1325563"/>
          </a:xfrm>
        </p:spPr>
        <p:txBody>
          <a:bodyPr>
            <a:normAutofit/>
          </a:bodyPr>
          <a:lstStyle/>
          <a:p>
            <a:r>
              <a:rPr lang="en-GB" sz="4000" b="1">
                <a:latin typeface="Arial" panose="020B0604020202020204" pitchFamily="34" charset="0"/>
                <a:cs typeface="Arial" panose="020B0604020202020204" pitchFamily="34" charset="0"/>
              </a:rPr>
              <a:t>Pelvic injury – treatment for a responsive casualty</a:t>
            </a:r>
          </a:p>
        </p:txBody>
      </p:sp>
      <p:sp>
        <p:nvSpPr>
          <p:cNvPr id="3" name="Content Placeholder 2">
            <a:extLst>
              <a:ext uri="{FF2B5EF4-FFF2-40B4-BE49-F238E27FC236}">
                <a16:creationId xmlns:a16="http://schemas.microsoft.com/office/drawing/2014/main" id="{F9C6CFF7-3D88-09E3-07C6-82F3041CFE84}"/>
              </a:ext>
            </a:extLst>
          </p:cNvPr>
          <p:cNvSpPr>
            <a:spLocks noGrp="1"/>
          </p:cNvSpPr>
          <p:nvPr>
            <p:ph idx="1"/>
          </p:nvPr>
        </p:nvSpPr>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Do:</a:t>
            </a:r>
          </a:p>
          <a:p>
            <a:r>
              <a:rPr lang="en-GB" sz="2200">
                <a:latin typeface="Arial" panose="020B0604020202020204" pitchFamily="34" charset="0"/>
                <a:cs typeface="Arial" panose="020B0604020202020204" pitchFamily="34" charset="0"/>
              </a:rPr>
              <a:t>help the casualty lie flat with legs straight and still</a:t>
            </a:r>
          </a:p>
          <a:p>
            <a:r>
              <a:rPr lang="en-GB" sz="2200">
                <a:latin typeface="Arial" panose="020B0604020202020204" pitchFamily="34" charset="0"/>
                <a:cs typeface="Arial" panose="020B0604020202020204" pitchFamily="34" charset="0"/>
              </a:rPr>
              <a:t>pad between knees and ankles to prevent movement</a:t>
            </a:r>
          </a:p>
          <a:p>
            <a:r>
              <a:rPr lang="en-GB" sz="2200">
                <a:latin typeface="Arial" panose="020B0604020202020204" pitchFamily="34" charset="0"/>
                <a:cs typeface="Arial" panose="020B0604020202020204" pitchFamily="34" charset="0"/>
              </a:rPr>
              <a:t>reassure and keep warm</a:t>
            </a:r>
          </a:p>
          <a:p>
            <a:r>
              <a:rPr lang="en-GB" sz="2200">
                <a:latin typeface="Arial" panose="020B0604020202020204" pitchFamily="34" charset="0"/>
                <a:cs typeface="Arial" panose="020B0604020202020204" pitchFamily="34" charset="0"/>
              </a:rPr>
              <a:t>monitor for signs of shock</a:t>
            </a:r>
          </a:p>
          <a:p>
            <a:r>
              <a:rPr lang="en-GB" sz="2200">
                <a:latin typeface="Arial" panose="020B0604020202020204" pitchFamily="34" charset="0"/>
                <a:cs typeface="Arial" panose="020B0604020202020204" pitchFamily="34" charset="0"/>
              </a:rPr>
              <a:t>call the emergency services (</a:t>
            </a:r>
            <a:r>
              <a:rPr lang="en-GB" sz="2200" b="1">
                <a:solidFill>
                  <a:srgbClr val="FF0000"/>
                </a:solidFill>
                <a:latin typeface="Arial" panose="020B0604020202020204" pitchFamily="34" charset="0"/>
                <a:cs typeface="Arial" panose="020B0604020202020204" pitchFamily="34" charset="0"/>
              </a:rPr>
              <a:t>999</a:t>
            </a:r>
            <a:r>
              <a:rPr lang="en-GB" sz="2200">
                <a:latin typeface="Arial" panose="020B0604020202020204" pitchFamily="34" charset="0"/>
                <a:cs typeface="Arial" panose="020B0604020202020204" pitchFamily="34" charset="0"/>
              </a:rPr>
              <a:t>)</a:t>
            </a:r>
          </a:p>
          <a:p>
            <a:pPr marL="0" indent="0">
              <a:buNone/>
            </a:pPr>
            <a:endParaRPr lang="en-GB" sz="2200">
              <a:latin typeface="Arial" panose="020B0604020202020204" pitchFamily="34" charset="0"/>
              <a:cs typeface="Arial" panose="020B0604020202020204" pitchFamily="34" charset="0"/>
            </a:endParaRPr>
          </a:p>
          <a:p>
            <a:pPr marL="0" indent="0">
              <a:buNone/>
            </a:pPr>
            <a:r>
              <a:rPr lang="en-GB" sz="2200" b="1">
                <a:solidFill>
                  <a:srgbClr val="008A21"/>
                </a:solidFill>
                <a:latin typeface="Arial" panose="020B0604020202020204" pitchFamily="34" charset="0"/>
                <a:cs typeface="Arial" panose="020B0604020202020204" pitchFamily="34" charset="0"/>
              </a:rPr>
              <a:t>Do not:</a:t>
            </a:r>
          </a:p>
          <a:p>
            <a:r>
              <a:rPr lang="en-GB" sz="2200">
                <a:latin typeface="Arial" panose="020B0604020202020204" pitchFamily="34" charset="0"/>
                <a:cs typeface="Arial" panose="020B0604020202020204" pitchFamily="34" charset="0"/>
              </a:rPr>
              <a:t>attempt to realign or reposition limbs.</a:t>
            </a:r>
          </a:p>
          <a:p>
            <a:pPr marL="0" indent="0">
              <a:buNone/>
            </a:pPr>
            <a:endParaRPr lang="en-GB" sz="22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070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48BC40D-3B00-B874-24DE-4B9A8083A610}"/>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84ACD4BF-E593-2958-7B7F-D5E96B2477F9}"/>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Pelvic injury – treatment for an unresponsive casualty</a:t>
            </a:r>
            <a:endParaRPr lang="en-GB" sz="4000"/>
          </a:p>
        </p:txBody>
      </p:sp>
      <p:sp>
        <p:nvSpPr>
          <p:cNvPr id="3" name="Content Placeholder 2">
            <a:extLst>
              <a:ext uri="{FF2B5EF4-FFF2-40B4-BE49-F238E27FC236}">
                <a16:creationId xmlns:a16="http://schemas.microsoft.com/office/drawing/2014/main" id="{A1B0EF04-A903-E2A1-9974-8C0FB85EC8FD}"/>
              </a:ext>
            </a:extLst>
          </p:cNvPr>
          <p:cNvSpPr>
            <a:spLocks noGrp="1"/>
          </p:cNvSpPr>
          <p:nvPr>
            <p:ph idx="1"/>
          </p:nvPr>
        </p:nvSpPr>
        <p:spPr>
          <a:xfrm>
            <a:off x="838199" y="1886994"/>
            <a:ext cx="8860437" cy="4351338"/>
          </a:xfrm>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Do:</a:t>
            </a:r>
          </a:p>
          <a:p>
            <a:r>
              <a:rPr lang="en-GB" sz="2200">
                <a:latin typeface="Arial" panose="020B0604020202020204" pitchFamily="34" charset="0"/>
                <a:cs typeface="Arial" panose="020B0604020202020204" pitchFamily="34" charset="0"/>
              </a:rPr>
              <a:t>call the emergency services (</a:t>
            </a:r>
            <a:r>
              <a:rPr lang="en-GB" sz="2200" b="1">
                <a:solidFill>
                  <a:srgbClr val="FF0000"/>
                </a:solidFill>
                <a:latin typeface="Arial" panose="020B0604020202020204" pitchFamily="34" charset="0"/>
                <a:cs typeface="Arial" panose="020B0604020202020204" pitchFamily="34" charset="0"/>
              </a:rPr>
              <a:t>999</a:t>
            </a:r>
            <a:r>
              <a:rPr lang="en-GB" sz="2200">
                <a:latin typeface="Arial" panose="020B0604020202020204" pitchFamily="34" charset="0"/>
                <a:cs typeface="Arial" panose="020B0604020202020204" pitchFamily="34" charset="0"/>
              </a:rPr>
              <a:t>) immediately</a:t>
            </a:r>
          </a:p>
          <a:p>
            <a:r>
              <a:rPr lang="en-GB" sz="2200">
                <a:latin typeface="Arial" panose="020B0604020202020204" pitchFamily="34" charset="0"/>
                <a:cs typeface="Arial" panose="020B0604020202020204" pitchFamily="34" charset="0"/>
              </a:rPr>
              <a:t>place padding between the knees and ankles if limbs are in contact</a:t>
            </a:r>
          </a:p>
          <a:p>
            <a:r>
              <a:rPr lang="en-GB" sz="2200">
                <a:latin typeface="Arial" panose="020B0604020202020204" pitchFamily="34" charset="0"/>
                <a:cs typeface="Arial" panose="020B0604020202020204" pitchFamily="34" charset="0"/>
              </a:rPr>
              <a:t>continue to monitor the airway, breathing and signs of shock</a:t>
            </a:r>
          </a:p>
          <a:p>
            <a:pPr marL="0" indent="0">
              <a:buNone/>
            </a:pPr>
            <a:endParaRPr lang="en-GB" sz="2200">
              <a:latin typeface="Arial" panose="020B0604020202020204" pitchFamily="34" charset="0"/>
              <a:cs typeface="Arial" panose="020B0604020202020204" pitchFamily="34" charset="0"/>
            </a:endParaRPr>
          </a:p>
          <a:p>
            <a:pPr marL="0" indent="0">
              <a:buNone/>
            </a:pPr>
            <a:r>
              <a:rPr lang="en-GB" sz="2200" b="1">
                <a:solidFill>
                  <a:srgbClr val="008A21"/>
                </a:solidFill>
                <a:latin typeface="Arial" panose="020B0604020202020204" pitchFamily="34" charset="0"/>
                <a:cs typeface="Arial" panose="020B0604020202020204" pitchFamily="34" charset="0"/>
              </a:rPr>
              <a:t>Do not:</a:t>
            </a:r>
          </a:p>
          <a:p>
            <a:r>
              <a:rPr lang="en-GB" sz="2200">
                <a:latin typeface="Arial" panose="020B0604020202020204" pitchFamily="34" charset="0"/>
                <a:cs typeface="Arial" panose="020B0604020202020204" pitchFamily="34" charset="0"/>
              </a:rPr>
              <a:t>avoid movement of the hips or legs and keep the casualty on their back if possible</a:t>
            </a:r>
          </a:p>
          <a:p>
            <a:r>
              <a:rPr lang="en-GB" sz="2200">
                <a:latin typeface="Arial" panose="020B0604020202020204" pitchFamily="34" charset="0"/>
                <a:cs typeface="Arial" panose="020B0604020202020204" pitchFamily="34" charset="0"/>
              </a:rPr>
              <a:t>only move if absolutely necessary.</a:t>
            </a:r>
          </a:p>
          <a:p>
            <a:pPr marL="0" indent="0">
              <a:buNone/>
            </a:pPr>
            <a:endParaRPr lang="en-GB" sz="2200"/>
          </a:p>
        </p:txBody>
      </p:sp>
    </p:spTree>
    <p:extLst>
      <p:ext uri="{BB962C8B-B14F-4D97-AF65-F5344CB8AC3E}">
        <p14:creationId xmlns:p14="http://schemas.microsoft.com/office/powerpoint/2010/main" val="364655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3695E-6661-1AF2-123E-045C9B0671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7CA8CE-C99F-5AF5-8124-2C422C623E1C}"/>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D5C6A023-F7AE-DC8A-B29D-3F93126BC143}"/>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77D96CF-CE33-6A05-1663-A3F4084AA462}"/>
              </a:ext>
            </a:extLst>
          </p:cNvPr>
          <p:cNvSpPr txBox="1"/>
          <p:nvPr/>
        </p:nvSpPr>
        <p:spPr>
          <a:xfrm>
            <a:off x="766763" y="1621928"/>
            <a:ext cx="96573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potential sign of a spinal injury?</a:t>
            </a:r>
          </a:p>
        </p:txBody>
      </p:sp>
      <p:grpSp>
        <p:nvGrpSpPr>
          <p:cNvPr id="7" name="Group 6">
            <a:extLst>
              <a:ext uri="{FF2B5EF4-FFF2-40B4-BE49-F238E27FC236}">
                <a16:creationId xmlns:a16="http://schemas.microsoft.com/office/drawing/2014/main" id="{BB0C2C13-7B99-BCB2-0DF1-D3B6969C6976}"/>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293AF49-7F32-ACF2-038B-3D23B69B6C3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B197BE0C-A123-D249-E0CE-0F79308CBE1F}"/>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8F5FDC9-2369-B573-DF49-7B32B7661290}"/>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B2E0EA9-CE4A-3506-9ED9-D8BD220D843A}"/>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3DBC3372-C132-22F7-1C62-B1293939F268}"/>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D219F10F-F55B-718D-700C-8BAE93002764}"/>
              </a:ext>
            </a:extLst>
          </p:cNvPr>
          <p:cNvSpPr txBox="1"/>
          <p:nvPr/>
        </p:nvSpPr>
        <p:spPr>
          <a:xfrm>
            <a:off x="1719656" y="2682675"/>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Headache and dizziness</a:t>
            </a:r>
          </a:p>
        </p:txBody>
      </p:sp>
      <p:sp>
        <p:nvSpPr>
          <p:cNvPr id="11" name="TextBox 10">
            <a:extLst>
              <a:ext uri="{FF2B5EF4-FFF2-40B4-BE49-F238E27FC236}">
                <a16:creationId xmlns:a16="http://schemas.microsoft.com/office/drawing/2014/main" id="{8ED63B6E-63AD-1F7C-988C-B9B50D43DBA0}"/>
              </a:ext>
            </a:extLst>
          </p:cNvPr>
          <p:cNvSpPr txBox="1"/>
          <p:nvPr/>
        </p:nvSpPr>
        <p:spPr>
          <a:xfrm>
            <a:off x="1719656" y="3545174"/>
            <a:ext cx="58322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Numbness or tingling in the limbs</a:t>
            </a:r>
          </a:p>
        </p:txBody>
      </p:sp>
      <p:sp>
        <p:nvSpPr>
          <p:cNvPr id="12" name="TextBox 11">
            <a:extLst>
              <a:ext uri="{FF2B5EF4-FFF2-40B4-BE49-F238E27FC236}">
                <a16:creationId xmlns:a16="http://schemas.microsoft.com/office/drawing/2014/main" id="{BFCA0935-4A73-920B-C280-A38603A19383}"/>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Pain when moving the chest</a:t>
            </a:r>
          </a:p>
        </p:txBody>
      </p:sp>
      <p:sp>
        <p:nvSpPr>
          <p:cNvPr id="16" name="TextBox 15">
            <a:extLst>
              <a:ext uri="{FF2B5EF4-FFF2-40B4-BE49-F238E27FC236}">
                <a16:creationId xmlns:a16="http://schemas.microsoft.com/office/drawing/2014/main" id="{745E5A4B-C375-7C8B-66A7-B8DB6481AF2A}"/>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Bruising around the pelvis</a:t>
            </a:r>
          </a:p>
        </p:txBody>
      </p:sp>
      <p:pic>
        <p:nvPicPr>
          <p:cNvPr id="17" name="Picture 2" descr="\\designarchive\Archive\PowerPoints\PPT symbols and documents\ABCD cards\A.png">
            <a:extLst>
              <a:ext uri="{FF2B5EF4-FFF2-40B4-BE49-F238E27FC236}">
                <a16:creationId xmlns:a16="http://schemas.microsoft.com/office/drawing/2014/main" id="{2BF8AB3C-5BC7-DC4E-4938-9D872D85A6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273C15E1-6DB3-739E-670E-6B7196B8B3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168F48EA-61A8-AC81-8DDE-1328C6F960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A586C17F-2373-C491-5F17-01DE62EC64C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3834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0FF8F-E207-171D-1383-409F8372FF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7F984A-3F86-4252-B725-603AA915840C}"/>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14A1C7EC-EFFA-3960-91EF-107DD8AA6D58}"/>
              </a:ext>
            </a:extLst>
          </p:cNvPr>
          <p:cNvSpPr/>
          <p:nvPr/>
        </p:nvSpPr>
        <p:spPr>
          <a:xfrm>
            <a:off x="-904775" y="1280540"/>
            <a:ext cx="13270945" cy="942273"/>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5E4275-BDD2-BF0B-2145-F1F147395CD7}"/>
              </a:ext>
            </a:extLst>
          </p:cNvPr>
          <p:cNvSpPr txBox="1"/>
          <p:nvPr/>
        </p:nvSpPr>
        <p:spPr>
          <a:xfrm>
            <a:off x="766763" y="1305885"/>
            <a:ext cx="10438049"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caring for a responsive casualty with a suspected spinal injury, what is the most appropriate first-aid action?</a:t>
            </a:r>
          </a:p>
        </p:txBody>
      </p:sp>
      <p:grpSp>
        <p:nvGrpSpPr>
          <p:cNvPr id="7" name="Group 6">
            <a:extLst>
              <a:ext uri="{FF2B5EF4-FFF2-40B4-BE49-F238E27FC236}">
                <a16:creationId xmlns:a16="http://schemas.microsoft.com/office/drawing/2014/main" id="{8C0AEBAE-10C3-44AF-B28C-B754ADE500D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F206040D-5A94-5D76-BC1D-7618F70B499D}"/>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2238080-3ADD-B967-2BD4-7C7833AEE80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6A7FFC67-744C-5C67-8EB0-6BB393767F8A}"/>
              </a:ext>
            </a:extLst>
          </p:cNvPr>
          <p:cNvGrpSpPr/>
          <p:nvPr/>
        </p:nvGrpSpPr>
        <p:grpSpPr>
          <a:xfrm>
            <a:off x="8484737" y="2560717"/>
            <a:ext cx="2268001" cy="3008674"/>
            <a:chOff x="7804799" y="2575797"/>
            <a:chExt cx="2268001" cy="3008674"/>
          </a:xfrm>
        </p:grpSpPr>
        <p:sp>
          <p:nvSpPr>
            <p:cNvPr id="20" name="Rectangle: Rounded Corners 19">
              <a:extLst>
                <a:ext uri="{FF2B5EF4-FFF2-40B4-BE49-F238E27FC236}">
                  <a16:creationId xmlns:a16="http://schemas.microsoft.com/office/drawing/2014/main" id="{0FEEF289-FEF9-441B-C1CE-784777B5B228}"/>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34990ABC-5B5D-BDD5-0D02-02507F1528C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1EB144E4-39CE-8A42-AF4D-7BE9CB1E1C9E}"/>
              </a:ext>
            </a:extLst>
          </p:cNvPr>
          <p:cNvSpPr txBox="1"/>
          <p:nvPr/>
        </p:nvSpPr>
        <p:spPr>
          <a:xfrm>
            <a:off x="1719656" y="2434944"/>
            <a:ext cx="633800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Encourage them to walk to a more comfortable position</a:t>
            </a:r>
          </a:p>
        </p:txBody>
      </p:sp>
      <p:sp>
        <p:nvSpPr>
          <p:cNvPr id="11" name="TextBox 10">
            <a:extLst>
              <a:ext uri="{FF2B5EF4-FFF2-40B4-BE49-F238E27FC236}">
                <a16:creationId xmlns:a16="http://schemas.microsoft.com/office/drawing/2014/main" id="{2D4807B1-B913-8F27-CB00-FA13455BAD13}"/>
              </a:ext>
            </a:extLst>
          </p:cNvPr>
          <p:cNvSpPr txBox="1"/>
          <p:nvPr/>
        </p:nvSpPr>
        <p:spPr>
          <a:xfrm>
            <a:off x="1719657" y="3295613"/>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Place them immediately into the recovery position</a:t>
            </a:r>
          </a:p>
        </p:txBody>
      </p:sp>
      <p:sp>
        <p:nvSpPr>
          <p:cNvPr id="12" name="TextBox 11">
            <a:extLst>
              <a:ext uri="{FF2B5EF4-FFF2-40B4-BE49-F238E27FC236}">
                <a16:creationId xmlns:a16="http://schemas.microsoft.com/office/drawing/2014/main" id="{FCBE4A07-D3A7-33C8-A721-65EE3D7E6D34}"/>
              </a:ext>
            </a:extLst>
          </p:cNvPr>
          <p:cNvSpPr txBox="1"/>
          <p:nvPr/>
        </p:nvSpPr>
        <p:spPr>
          <a:xfrm>
            <a:off x="1739923" y="4289035"/>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food and water for comfort</a:t>
            </a:r>
          </a:p>
        </p:txBody>
      </p:sp>
      <p:sp>
        <p:nvSpPr>
          <p:cNvPr id="16" name="TextBox 15">
            <a:extLst>
              <a:ext uri="{FF2B5EF4-FFF2-40B4-BE49-F238E27FC236}">
                <a16:creationId xmlns:a16="http://schemas.microsoft.com/office/drawing/2014/main" id="{BAC6EDFD-CD71-8C13-FDB2-ED6CB39AEFE3}"/>
              </a:ext>
            </a:extLst>
          </p:cNvPr>
          <p:cNvSpPr txBox="1"/>
          <p:nvPr/>
        </p:nvSpPr>
        <p:spPr>
          <a:xfrm>
            <a:off x="1729211" y="5017984"/>
            <a:ext cx="50525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Manually stabilise the head and neck and keep them still</a:t>
            </a:r>
          </a:p>
        </p:txBody>
      </p:sp>
      <p:pic>
        <p:nvPicPr>
          <p:cNvPr id="17" name="Picture 2" descr="\\designarchive\Archive\PowerPoints\PPT symbols and documents\ABCD cards\A.png">
            <a:extLst>
              <a:ext uri="{FF2B5EF4-FFF2-40B4-BE49-F238E27FC236}">
                <a16:creationId xmlns:a16="http://schemas.microsoft.com/office/drawing/2014/main" id="{041CA97C-027B-DDA3-95B8-CD23573DD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415058"/>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8D29701-7374-8C45-1603-3AC1080CD35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271198"/>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FDBC814-577E-C877-6467-FAC9B3F3FB1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135293"/>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77D3E6F6-7B99-10D9-0417-9546C804EA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017984"/>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12056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C964772F-022F-1B4B-523C-3266B3DD9E9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DFAFEA17-0FC0-EBA7-E0AE-48A6F5D8B995}"/>
              </a:ext>
            </a:extLst>
          </p:cNvPr>
          <p:cNvSpPr>
            <a:spLocks noGrp="1"/>
          </p:cNvSpPr>
          <p:nvPr>
            <p:ph type="title"/>
          </p:nvPr>
        </p:nvSpPr>
        <p:spPr>
          <a:xfrm>
            <a:off x="838200" y="457106"/>
            <a:ext cx="10515600" cy="1325563"/>
          </a:xfrm>
        </p:spPr>
        <p:txBody>
          <a:bodyPr/>
          <a:lstStyle/>
          <a:p>
            <a:r>
              <a:rPr lang="en-GB" sz="4000" b="1" noProof="0" dirty="0">
                <a:latin typeface="Arial"/>
                <a:cs typeface="Arial"/>
              </a:rPr>
              <a:t>Conduct a scene survey (cont.)</a:t>
            </a:r>
            <a:endParaRPr lang="en-GB" sz="4000" noProof="0" dirty="0">
              <a:latin typeface="Arial"/>
              <a:cs typeface="Arial"/>
            </a:endParaRPr>
          </a:p>
          <a:p>
            <a:endParaRPr lang="en-GB" noProof="0" dirty="0"/>
          </a:p>
        </p:txBody>
      </p:sp>
      <p:sp>
        <p:nvSpPr>
          <p:cNvPr id="3" name="Content Placeholder 2">
            <a:extLst>
              <a:ext uri="{FF2B5EF4-FFF2-40B4-BE49-F238E27FC236}">
                <a16:creationId xmlns:a16="http://schemas.microsoft.com/office/drawing/2014/main" id="{40CC85B1-2323-DED8-8DDF-48FC8510E761}"/>
              </a:ext>
            </a:extLst>
          </p:cNvPr>
          <p:cNvSpPr>
            <a:spLocks noGrp="1"/>
          </p:cNvSpPr>
          <p:nvPr>
            <p:ph idx="1"/>
          </p:nvPr>
        </p:nvSpPr>
        <p:spPr>
          <a:xfrm>
            <a:off x="838200" y="1456690"/>
            <a:ext cx="8211207" cy="2566266"/>
          </a:xfrm>
        </p:spPr>
        <p:txBody>
          <a:bodyPr vert="horz" lIns="91440" tIns="45720" rIns="91440" bIns="45720" rtlCol="0" anchor="t">
            <a:normAutofit/>
          </a:bodyPr>
          <a:lstStyle/>
          <a:p>
            <a:pPr>
              <a:buFont typeface="Arial"/>
              <a:buChar char="•"/>
            </a:pPr>
            <a:r>
              <a:rPr lang="en-GB" sz="2200" noProof="0" dirty="0">
                <a:latin typeface="Arial"/>
                <a:cs typeface="Arial"/>
              </a:rPr>
              <a:t>using dynamic risk assessment, continuously reassessing the environment for changes </a:t>
            </a:r>
          </a:p>
          <a:p>
            <a:pPr>
              <a:buFont typeface="Arial"/>
              <a:buChar char="•"/>
            </a:pPr>
            <a:r>
              <a:rPr lang="en-GB" sz="2200" noProof="0" dirty="0">
                <a:latin typeface="Arial"/>
                <a:cs typeface="Arial"/>
              </a:rPr>
              <a:t>planning the approach to casualties, including safe access and egress routes </a:t>
            </a:r>
          </a:p>
          <a:p>
            <a:pPr>
              <a:buFont typeface="Arial"/>
              <a:buChar char="•"/>
            </a:pPr>
            <a:r>
              <a:rPr lang="en-GB" sz="2200" noProof="0" dirty="0">
                <a:latin typeface="Arial"/>
                <a:cs typeface="Arial"/>
              </a:rPr>
              <a:t>protecting the scene to prevent further harm to self, casualty or bystanders</a:t>
            </a:r>
          </a:p>
          <a:p>
            <a:pPr marL="0" indent="0">
              <a:buNone/>
            </a:pPr>
            <a:endParaRPr lang="en-GB" sz="2200" noProof="0" dirty="0"/>
          </a:p>
        </p:txBody>
      </p:sp>
      <p:grpSp>
        <p:nvGrpSpPr>
          <p:cNvPr id="8" name="Group 7">
            <a:extLst>
              <a:ext uri="{FF2B5EF4-FFF2-40B4-BE49-F238E27FC236}">
                <a16:creationId xmlns:a16="http://schemas.microsoft.com/office/drawing/2014/main" id="{C7E1981C-338E-9A78-C8FB-899E8A69F28D}"/>
              </a:ext>
            </a:extLst>
          </p:cNvPr>
          <p:cNvGrpSpPr/>
          <p:nvPr/>
        </p:nvGrpSpPr>
        <p:grpSpPr>
          <a:xfrm>
            <a:off x="838200" y="3907868"/>
            <a:ext cx="10991868" cy="1756283"/>
            <a:chOff x="838200" y="1732786"/>
            <a:chExt cx="10991868" cy="1756283"/>
          </a:xfrm>
        </p:grpSpPr>
        <p:sp>
          <p:nvSpPr>
            <p:cNvPr id="9" name="Rounded Rectangle 60">
              <a:extLst>
                <a:ext uri="{FF2B5EF4-FFF2-40B4-BE49-F238E27FC236}">
                  <a16:creationId xmlns:a16="http://schemas.microsoft.com/office/drawing/2014/main" id="{40A059ED-E398-0D02-EFAC-7D3A93996DFF}"/>
                </a:ext>
              </a:extLst>
            </p:cNvPr>
            <p:cNvSpPr>
              <a:spLocks noChangeArrowheads="1"/>
            </p:cNvSpPr>
            <p:nvPr/>
          </p:nvSpPr>
          <p:spPr bwMode="auto">
            <a:xfrm>
              <a:off x="838200" y="1827962"/>
              <a:ext cx="10783277" cy="1561634"/>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3" name="Rounded Rectangle 8">
              <a:extLst>
                <a:ext uri="{FF2B5EF4-FFF2-40B4-BE49-F238E27FC236}">
                  <a16:creationId xmlns:a16="http://schemas.microsoft.com/office/drawing/2014/main" id="{55F27D7F-0C6D-2C33-2D6B-F9AFEBB183DF}"/>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lvl="0">
                <a:defRPr sz="1800" b="0" i="0" u="none" strike="noStrike" kern="0" cap="none" spc="0" baseline="0">
                  <a:solidFill>
                    <a:srgbClr val="000000"/>
                  </a:solidFill>
                  <a:uFillTx/>
                </a:defRPr>
              </a:pPr>
              <a:r>
                <a:rPr lang="en-GB" sz="2200" b="1">
                  <a:solidFill>
                    <a:srgbClr val="000000"/>
                  </a:solidFill>
                  <a:latin typeface="Arial"/>
                  <a:cs typeface="Arial"/>
                </a:rPr>
                <a:t>A dynamic risk assessment is the process of evaluating risks in real </a:t>
              </a:r>
              <a:br>
                <a:rPr lang="en-GB" sz="2200" b="1">
                  <a:solidFill>
                    <a:srgbClr val="000000"/>
                  </a:solidFill>
                  <a:latin typeface="Arial"/>
                  <a:cs typeface="Arial"/>
                </a:rPr>
              </a:br>
              <a:r>
                <a:rPr lang="en-GB" sz="2200" b="1">
                  <a:solidFill>
                    <a:srgbClr val="000000"/>
                  </a:solidFill>
                  <a:latin typeface="Arial"/>
                  <a:cs typeface="Arial"/>
                </a:rPr>
                <a:t>time as a situation unfolds and adjusting actions or safety measures accordingly.</a:t>
              </a:r>
            </a:p>
          </p:txBody>
        </p:sp>
        <p:grpSp>
          <p:nvGrpSpPr>
            <p:cNvPr id="14" name="Group 63">
              <a:extLst>
                <a:ext uri="{FF2B5EF4-FFF2-40B4-BE49-F238E27FC236}">
                  <a16:creationId xmlns:a16="http://schemas.microsoft.com/office/drawing/2014/main" id="{347C3E3C-8E82-8372-8E2F-6E0E26AB551C}"/>
                </a:ext>
              </a:extLst>
            </p:cNvPr>
            <p:cNvGrpSpPr>
              <a:grpSpLocks/>
            </p:cNvGrpSpPr>
            <p:nvPr/>
          </p:nvGrpSpPr>
          <p:grpSpPr bwMode="auto">
            <a:xfrm>
              <a:off x="11039493" y="1732786"/>
              <a:ext cx="790575" cy="657225"/>
              <a:chOff x="2166297" y="4501361"/>
              <a:chExt cx="792000" cy="658801"/>
            </a:xfrm>
            <a:solidFill>
              <a:srgbClr val="008A21"/>
            </a:solidFill>
          </p:grpSpPr>
          <p:sp>
            <p:nvSpPr>
              <p:cNvPr id="15" name="Oval 14">
                <a:extLst>
                  <a:ext uri="{FF2B5EF4-FFF2-40B4-BE49-F238E27FC236}">
                    <a16:creationId xmlns:a16="http://schemas.microsoft.com/office/drawing/2014/main" id="{B1D56D9C-869E-FB5B-3A8F-174FA51BF534}"/>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200" b="1" i="0" u="none" strike="noStrike" kern="1200" cap="none" spc="0" normalizeH="0" baseline="0" noProof="0">
                  <a:ln>
                    <a:noFill/>
                  </a:ln>
                  <a:solidFill>
                    <a:srgbClr val="FFFFFF"/>
                  </a:solidFill>
                  <a:effectLst/>
                  <a:uLnTx/>
                  <a:uFillTx/>
                  <a:latin typeface="Arial"/>
                  <a:ea typeface="+mn-ea"/>
                  <a:cs typeface="Arial"/>
                </a:endParaRPr>
              </a:p>
            </p:txBody>
          </p:sp>
          <p:pic>
            <p:nvPicPr>
              <p:cNvPr id="16" name="Picture 65" descr="A close up of a logo&#10;&#10;Description automatically generated">
                <a:extLst>
                  <a:ext uri="{FF2B5EF4-FFF2-40B4-BE49-F238E27FC236}">
                    <a16:creationId xmlns:a16="http://schemas.microsoft.com/office/drawing/2014/main" id="{32FBBB24-5C74-DFC9-D992-E5ADD4A9824D}"/>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962977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DAF0B-D328-FE1F-8236-E10388549D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9EAB4D-28E6-D4C2-85F4-B89EBFAC0F34}"/>
              </a:ext>
            </a:extLst>
          </p:cNvPr>
          <p:cNvSpPr>
            <a:spLocks noGrp="1"/>
          </p:cNvSpPr>
          <p:nvPr>
            <p:ph type="title"/>
          </p:nvPr>
        </p:nvSpPr>
        <p:spPr>
          <a:xfrm>
            <a:off x="1683868" y="365126"/>
            <a:ext cx="9669931" cy="922986"/>
          </a:xfrm>
        </p:spPr>
        <p:txBody>
          <a:bodyPr>
            <a:normAutofit/>
          </a:bodyPr>
          <a:lstStyle/>
          <a:p>
            <a:r>
              <a:rPr lang="en-GB" sz="4000" b="1" noProof="0"/>
              <a:t>How much do you know?​</a:t>
            </a:r>
          </a:p>
        </p:txBody>
      </p:sp>
      <p:sp>
        <p:nvSpPr>
          <p:cNvPr id="5" name="Rectangle: Rounded Corners 4">
            <a:extLst>
              <a:ext uri="{FF2B5EF4-FFF2-40B4-BE49-F238E27FC236}">
                <a16:creationId xmlns:a16="http://schemas.microsoft.com/office/drawing/2014/main" id="{DA2F653B-6277-E3BA-00D8-CBE5070180D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BE385DF-7C9C-A1C4-447E-277C0C7814DC}"/>
              </a:ext>
            </a:extLst>
          </p:cNvPr>
          <p:cNvSpPr txBox="1"/>
          <p:nvPr/>
        </p:nvSpPr>
        <p:spPr>
          <a:xfrm>
            <a:off x="766763" y="145040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should be the first priority when managing an unresponsive casualty with a suspected abdominal injury?</a:t>
            </a:r>
          </a:p>
        </p:txBody>
      </p:sp>
      <p:grpSp>
        <p:nvGrpSpPr>
          <p:cNvPr id="7" name="Group 6">
            <a:extLst>
              <a:ext uri="{FF2B5EF4-FFF2-40B4-BE49-F238E27FC236}">
                <a16:creationId xmlns:a16="http://schemas.microsoft.com/office/drawing/2014/main" id="{9BFFAA3D-0BB7-1A11-A6DA-9C1827E80021}"/>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FBF6B7C4-1F59-722F-B7BB-DDC484AAB5FF}"/>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DB2D2DF4-CBCE-EF86-BE3C-FABE9C52987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B2BD27A4-C115-64A4-40C4-31FA2393E1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68863357-19DC-D65C-ECF5-2EA1FB8AF90B}"/>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8FAF2640-5FFE-4CEC-53DC-82CA0A1C0240}"/>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56D7B568-EAA9-F1DF-5B3B-370BA1F7AF67}"/>
              </a:ext>
            </a:extLst>
          </p:cNvPr>
          <p:cNvSpPr txBox="1"/>
          <p:nvPr/>
        </p:nvSpPr>
        <p:spPr>
          <a:xfrm>
            <a:off x="1719656" y="2668574"/>
            <a:ext cx="66772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Open the airway and monitor breathing</a:t>
            </a:r>
          </a:p>
        </p:txBody>
      </p:sp>
      <p:sp>
        <p:nvSpPr>
          <p:cNvPr id="11" name="TextBox 10">
            <a:extLst>
              <a:ext uri="{FF2B5EF4-FFF2-40B4-BE49-F238E27FC236}">
                <a16:creationId xmlns:a16="http://schemas.microsoft.com/office/drawing/2014/main" id="{9F7FE8B2-29EF-2662-E4DA-BF61E0678F67}"/>
              </a:ext>
            </a:extLst>
          </p:cNvPr>
          <p:cNvSpPr txBox="1"/>
          <p:nvPr/>
        </p:nvSpPr>
        <p:spPr>
          <a:xfrm>
            <a:off x="1719657" y="3536441"/>
            <a:ext cx="5985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Apply pressure directly to the abdomen</a:t>
            </a:r>
          </a:p>
        </p:txBody>
      </p:sp>
      <p:sp>
        <p:nvSpPr>
          <p:cNvPr id="12" name="TextBox 11">
            <a:extLst>
              <a:ext uri="{FF2B5EF4-FFF2-40B4-BE49-F238E27FC236}">
                <a16:creationId xmlns:a16="http://schemas.microsoft.com/office/drawing/2014/main" id="{E6BE1E6D-EA43-3D79-D624-A3E23991A901}"/>
              </a:ext>
            </a:extLst>
          </p:cNvPr>
          <p:cNvSpPr txBox="1"/>
          <p:nvPr/>
        </p:nvSpPr>
        <p:spPr>
          <a:xfrm>
            <a:off x="1729210" y="4373609"/>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Sit them upright with knees raised</a:t>
            </a:r>
          </a:p>
        </p:txBody>
      </p:sp>
      <p:sp>
        <p:nvSpPr>
          <p:cNvPr id="16" name="TextBox 15">
            <a:extLst>
              <a:ext uri="{FF2B5EF4-FFF2-40B4-BE49-F238E27FC236}">
                <a16:creationId xmlns:a16="http://schemas.microsoft.com/office/drawing/2014/main" id="{C78DC2CB-2662-F131-F9AD-62E6E0349FFE}"/>
              </a:ext>
            </a:extLst>
          </p:cNvPr>
          <p:cNvSpPr txBox="1"/>
          <p:nvPr/>
        </p:nvSpPr>
        <p:spPr>
          <a:xfrm>
            <a:off x="1729210" y="5248279"/>
            <a:ext cx="6177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Offer small sips of water</a:t>
            </a:r>
          </a:p>
        </p:txBody>
      </p:sp>
      <p:pic>
        <p:nvPicPr>
          <p:cNvPr id="17" name="Picture 2" descr="\\designarchive\Archive\PowerPoints\PPT symbols and documents\ABCD cards\A.png">
            <a:extLst>
              <a:ext uri="{FF2B5EF4-FFF2-40B4-BE49-F238E27FC236}">
                <a16:creationId xmlns:a16="http://schemas.microsoft.com/office/drawing/2014/main" id="{ECCADDD2-AC1F-C436-6966-4034BA6ECA7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40455CD2-1817-EE8F-F7BB-4D1798930D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C5018CDA-D2CD-4699-5CFF-56089F84057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A331D192-5B7F-55E7-5956-292A6CF6A47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438942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64329" y="1305341"/>
            <a:ext cx="7810073"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Know how to provide first aid to a casualty with suspected major illness </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221</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265210"/>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4</a:t>
            </a:r>
          </a:p>
        </p:txBody>
      </p:sp>
      <p:grpSp>
        <p:nvGrpSpPr>
          <p:cNvPr id="2" name="Group 1">
            <a:extLst>
              <a:ext uri="{FF2B5EF4-FFF2-40B4-BE49-F238E27FC236}">
                <a16:creationId xmlns:a16="http://schemas.microsoft.com/office/drawing/2014/main" id="{CEF9A217-AB49-06E6-4A39-B2D9A2CA666E}"/>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D07BBC4E-6799-EC42-8039-A04FD5B0048A}"/>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raphic 18" descr="End with solid fill">
              <a:hlinkClick r:id="" action="ppaction://hlinkshowjump?jump=previousslide"/>
              <a:extLst>
                <a:ext uri="{FF2B5EF4-FFF2-40B4-BE49-F238E27FC236}">
                  <a16:creationId xmlns:a16="http://schemas.microsoft.com/office/drawing/2014/main" id="{0F23D998-4095-AC18-DE36-EEEA44E1B716}"/>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Rounded Rectangle 40">
            <a:extLst>
              <a:ext uri="{FF2B5EF4-FFF2-40B4-BE49-F238E27FC236}">
                <a16:creationId xmlns:a16="http://schemas.microsoft.com/office/drawing/2014/main" id="{F0FEBE04-7AD5-A6B3-7496-FA89C7E414CA}"/>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3A521314-606F-27BC-3CD7-2898B6D948AE}"/>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D39B69CB-2360-A16A-3DCB-556C5EB08EC2}"/>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raphic 18" descr="End with solid fill">
              <a:hlinkClick r:id="" action="ppaction://hlinkshowjump?jump=nextslide"/>
              <a:extLst>
                <a:ext uri="{FF2B5EF4-FFF2-40B4-BE49-F238E27FC236}">
                  <a16:creationId xmlns:a16="http://schemas.microsoft.com/office/drawing/2014/main" id="{A20ED23D-4357-4CB3-F90D-6D03DE87FAF4}"/>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Graphic 11" descr="Home with solid fill">
            <a:hlinkClick r:id="rId6" action="ppaction://hlinksldjump"/>
            <a:extLst>
              <a:ext uri="{FF2B5EF4-FFF2-40B4-BE49-F238E27FC236}">
                <a16:creationId xmlns:a16="http://schemas.microsoft.com/office/drawing/2014/main" id="{3FDBCCF6-733A-31FB-640B-4F4C594CEF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817048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4498" name="Picture 2" descr="Heart Attack 1">
            <a:extLst>
              <a:ext uri="{FF2B5EF4-FFF2-40B4-BE49-F238E27FC236}">
                <a16:creationId xmlns:a16="http://schemas.microsoft.com/office/drawing/2014/main" id="{2DA6EC16-5FAD-4191-BA26-132AF53FD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87" r="13165" b="48958"/>
          <a:stretch>
            <a:fillRect/>
          </a:stretch>
        </p:blipFill>
        <p:spPr bwMode="auto">
          <a:xfrm>
            <a:off x="7960132" y="2242523"/>
            <a:ext cx="3393668" cy="3906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a:extLst>
              <a:ext uri="{FF2B5EF4-FFF2-40B4-BE49-F238E27FC236}">
                <a16:creationId xmlns:a16="http://schemas.microsoft.com/office/drawing/2014/main" id="{BFE62F50-5B02-419F-B9BD-1EB54FE4F766}"/>
              </a:ext>
            </a:extLst>
          </p:cNvPr>
          <p:cNvSpPr>
            <a:spLocks noGrp="1" noChangeArrowheads="1"/>
          </p:cNvSpPr>
          <p:nvPr>
            <p:ph type="title"/>
          </p:nvPr>
        </p:nvSpPr>
        <p:spPr>
          <a:xfrm>
            <a:off x="1630200" y="126382"/>
            <a:ext cx="10515600" cy="1325563"/>
          </a:xfrm>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What is a heart attack?</a:t>
            </a:r>
          </a:p>
        </p:txBody>
      </p:sp>
      <p:sp>
        <p:nvSpPr>
          <p:cNvPr id="422915" name="Rectangle 4">
            <a:extLst>
              <a:ext uri="{FF2B5EF4-FFF2-40B4-BE49-F238E27FC236}">
                <a16:creationId xmlns:a16="http://schemas.microsoft.com/office/drawing/2014/main" id="{4FDB2CE2-D462-41C0-BAC1-7C7B43A3402D}"/>
              </a:ext>
            </a:extLst>
          </p:cNvPr>
          <p:cNvSpPr>
            <a:spLocks noGrp="1" noChangeArrowheads="1"/>
          </p:cNvSpPr>
          <p:nvPr>
            <p:ph idx="1"/>
          </p:nvPr>
        </p:nvSpPr>
        <p:spPr bwMode="auto">
          <a:xfrm>
            <a:off x="838200" y="2443889"/>
            <a:ext cx="7202214" cy="3953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eaLnBrk="1" hangingPunct="1">
              <a:buNone/>
            </a:pPr>
            <a:r>
              <a:rPr lang="en-GB" sz="2200" b="1" noProof="0">
                <a:solidFill>
                  <a:srgbClr val="008A21"/>
                </a:solidFill>
                <a:latin typeface="Arial" panose="020B0604020202020204" pitchFamily="34" charset="0"/>
                <a:cs typeface="Arial" panose="020B0604020202020204" pitchFamily="34" charset="0"/>
              </a:rPr>
              <a:t>Symptoms may include:</a:t>
            </a:r>
          </a:p>
          <a:p>
            <a:r>
              <a:rPr lang="en-GB" sz="2200" noProof="0">
                <a:latin typeface="Arial" panose="020B0604020202020204" pitchFamily="34" charset="0"/>
                <a:cs typeface="Arial" panose="020B0604020202020204" pitchFamily="34" charset="0"/>
              </a:rPr>
              <a:t>tightness and/or pain in the chest (mild or severe)</a:t>
            </a:r>
          </a:p>
          <a:p>
            <a:r>
              <a:rPr lang="en-GB" sz="2200" noProof="0">
                <a:latin typeface="Arial" panose="020B0604020202020204" pitchFamily="34" charset="0"/>
                <a:cs typeface="Arial" panose="020B0604020202020204" pitchFamily="34" charset="0"/>
              </a:rPr>
              <a:t>pain to the arms, neck and back</a:t>
            </a:r>
          </a:p>
          <a:p>
            <a:pPr eaLnBrk="1" hangingPunct="1"/>
            <a:r>
              <a:rPr lang="en-GB" sz="2200" noProof="0">
                <a:latin typeface="Arial" panose="020B0604020202020204" pitchFamily="34" charset="0"/>
                <a:cs typeface="Arial" panose="020B0604020202020204" pitchFamily="34" charset="0"/>
              </a:rPr>
              <a:t>dizziness or a light-headed feeling</a:t>
            </a:r>
          </a:p>
          <a:p>
            <a:pPr eaLnBrk="1" hangingPunct="1"/>
            <a:r>
              <a:rPr lang="en-GB" sz="2200" noProof="0">
                <a:latin typeface="Arial" panose="020B0604020202020204" pitchFamily="34" charset="0"/>
                <a:cs typeface="Arial" panose="020B0604020202020204" pitchFamily="34" charset="0"/>
              </a:rPr>
              <a:t>shortness of breath</a:t>
            </a:r>
          </a:p>
          <a:p>
            <a:pPr eaLnBrk="1" hangingPunct="1"/>
            <a:r>
              <a:rPr lang="en-GB" sz="2200" noProof="0">
                <a:latin typeface="Arial" panose="020B0604020202020204" pitchFamily="34" charset="0"/>
                <a:cs typeface="Arial" panose="020B0604020202020204" pitchFamily="34" charset="0"/>
              </a:rPr>
              <a:t>nausea or vomiting</a:t>
            </a:r>
          </a:p>
          <a:p>
            <a:pPr eaLnBrk="1" hangingPunct="1"/>
            <a:r>
              <a:rPr lang="en-GB" sz="2200" noProof="0">
                <a:latin typeface="Arial" panose="020B0604020202020204" pitchFamily="34" charset="0"/>
                <a:cs typeface="Arial" panose="020B0604020202020204" pitchFamily="34" charset="0"/>
              </a:rPr>
              <a:t>pale, clammy skin.</a:t>
            </a:r>
          </a:p>
          <a:p>
            <a:pPr marL="0" indent="0" eaLnBrk="1" hangingPunct="1">
              <a:buNone/>
            </a:pPr>
            <a:endParaRPr lang="en-GB" sz="2200" noProof="0">
              <a:latin typeface="Arial" panose="020B0604020202020204" pitchFamily="34" charset="0"/>
              <a:cs typeface="Arial" panose="020B0604020202020204" pitchFamily="34" charset="0"/>
            </a:endParaRPr>
          </a:p>
        </p:txBody>
      </p:sp>
      <p:sp>
        <p:nvSpPr>
          <p:cNvPr id="234504" name="Rounded Rectangle 6">
            <a:extLst>
              <a:ext uri="{FF2B5EF4-FFF2-40B4-BE49-F238E27FC236}">
                <a16:creationId xmlns:a16="http://schemas.microsoft.com/office/drawing/2014/main" id="{07D6389B-B55D-4949-8EA0-F0CA7FD97796}"/>
              </a:ext>
            </a:extLst>
          </p:cNvPr>
          <p:cNvSpPr>
            <a:spLocks noChangeArrowheads="1"/>
          </p:cNvSpPr>
          <p:nvPr/>
        </p:nvSpPr>
        <p:spPr bwMode="auto">
          <a:xfrm>
            <a:off x="838201" y="1347096"/>
            <a:ext cx="9723600" cy="919401"/>
          </a:xfrm>
          <a:prstGeom prst="roundRect">
            <a:avLst>
              <a:gd name="adj" fmla="val 16667"/>
            </a:avLst>
          </a:prstGeom>
          <a:noFill/>
          <a:ln w="28575">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heart attack occurs when the coronary arteries, which supply the heart with oxygen-enriched blood, become blocked</a:t>
            </a:r>
          </a:p>
        </p:txBody>
      </p:sp>
      <p:pic>
        <p:nvPicPr>
          <p:cNvPr id="2" name="Picture 1">
            <a:extLst>
              <a:ext uri="{FF2B5EF4-FFF2-40B4-BE49-F238E27FC236}">
                <a16:creationId xmlns:a16="http://schemas.microsoft.com/office/drawing/2014/main" id="{729D13FA-ECFC-0B8A-FDB7-F7397EB30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4504"/>
                                        </p:tgtEl>
                                        <p:attrNameLst>
                                          <p:attrName>style.visibility</p:attrName>
                                        </p:attrNameLst>
                                      </p:cBhvr>
                                      <p:to>
                                        <p:strVal val="visible"/>
                                      </p:to>
                                    </p:set>
                                    <p:animEffect transition="in" filter="fade">
                                      <p:cBhvr>
                                        <p:cTn id="7" dur="500"/>
                                        <p:tgtEl>
                                          <p:spTgt spid="23450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2915">
                                            <p:txEl>
                                              <p:pRg st="0" end="0"/>
                                            </p:txEl>
                                          </p:spTgt>
                                        </p:tgtEl>
                                        <p:attrNameLst>
                                          <p:attrName>style.visibility</p:attrName>
                                        </p:attrNameLst>
                                      </p:cBhvr>
                                      <p:to>
                                        <p:strVal val="visible"/>
                                      </p:to>
                                    </p:set>
                                    <p:animEffect transition="in" filter="fade">
                                      <p:cBhvr>
                                        <p:cTn id="10" dur="500"/>
                                        <p:tgtEl>
                                          <p:spTgt spid="42291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2915">
                                            <p:txEl>
                                              <p:pRg st="1" end="1"/>
                                            </p:txEl>
                                          </p:spTgt>
                                        </p:tgtEl>
                                        <p:attrNameLst>
                                          <p:attrName>style.visibility</p:attrName>
                                        </p:attrNameLst>
                                      </p:cBhvr>
                                      <p:to>
                                        <p:strVal val="visible"/>
                                      </p:to>
                                    </p:set>
                                    <p:animEffect transition="in" filter="fade">
                                      <p:cBhvr>
                                        <p:cTn id="13" dur="500"/>
                                        <p:tgtEl>
                                          <p:spTgt spid="422915">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22915">
                                            <p:txEl>
                                              <p:pRg st="2" end="2"/>
                                            </p:txEl>
                                          </p:spTgt>
                                        </p:tgtEl>
                                        <p:attrNameLst>
                                          <p:attrName>style.visibility</p:attrName>
                                        </p:attrNameLst>
                                      </p:cBhvr>
                                      <p:to>
                                        <p:strVal val="visible"/>
                                      </p:to>
                                    </p:set>
                                    <p:animEffect transition="in" filter="fade">
                                      <p:cBhvr>
                                        <p:cTn id="16" dur="500"/>
                                        <p:tgtEl>
                                          <p:spTgt spid="422915">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22915">
                                            <p:txEl>
                                              <p:pRg st="3" end="3"/>
                                            </p:txEl>
                                          </p:spTgt>
                                        </p:tgtEl>
                                        <p:attrNameLst>
                                          <p:attrName>style.visibility</p:attrName>
                                        </p:attrNameLst>
                                      </p:cBhvr>
                                      <p:to>
                                        <p:strVal val="visible"/>
                                      </p:to>
                                    </p:set>
                                    <p:animEffect transition="in" filter="fade">
                                      <p:cBhvr>
                                        <p:cTn id="19" dur="500"/>
                                        <p:tgtEl>
                                          <p:spTgt spid="422915">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22915">
                                            <p:txEl>
                                              <p:pRg st="4" end="4"/>
                                            </p:txEl>
                                          </p:spTgt>
                                        </p:tgtEl>
                                        <p:attrNameLst>
                                          <p:attrName>style.visibility</p:attrName>
                                        </p:attrNameLst>
                                      </p:cBhvr>
                                      <p:to>
                                        <p:strVal val="visible"/>
                                      </p:to>
                                    </p:set>
                                    <p:animEffect transition="in" filter="fade">
                                      <p:cBhvr>
                                        <p:cTn id="22" dur="500"/>
                                        <p:tgtEl>
                                          <p:spTgt spid="422915">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2915">
                                            <p:txEl>
                                              <p:pRg st="5" end="5"/>
                                            </p:txEl>
                                          </p:spTgt>
                                        </p:tgtEl>
                                        <p:attrNameLst>
                                          <p:attrName>style.visibility</p:attrName>
                                        </p:attrNameLst>
                                      </p:cBhvr>
                                      <p:to>
                                        <p:strVal val="visible"/>
                                      </p:to>
                                    </p:set>
                                    <p:animEffect transition="in" filter="fade">
                                      <p:cBhvr>
                                        <p:cTn id="25" dur="500"/>
                                        <p:tgtEl>
                                          <p:spTgt spid="42291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2915">
                                            <p:txEl>
                                              <p:pRg st="6" end="6"/>
                                            </p:txEl>
                                          </p:spTgt>
                                        </p:tgtEl>
                                        <p:attrNameLst>
                                          <p:attrName>style.visibility</p:attrName>
                                        </p:attrNameLst>
                                      </p:cBhvr>
                                      <p:to>
                                        <p:strVal val="visible"/>
                                      </p:to>
                                    </p:set>
                                    <p:animEffect transition="in" filter="fade">
                                      <p:cBhvr>
                                        <p:cTn id="28" dur="500"/>
                                        <p:tgtEl>
                                          <p:spTgt spid="4229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2915" grpId="0" uiExpand="1" build="p"/>
      <p:bldP spid="234504" grpId="0"/>
    </p:bld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BD851547-48B6-41F0-E0A2-004C334C799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16739" name="Rectangle 3">
            <a:extLst>
              <a:ext uri="{FF2B5EF4-FFF2-40B4-BE49-F238E27FC236}">
                <a16:creationId xmlns:a16="http://schemas.microsoft.com/office/drawing/2014/main" id="{34CB5B4D-F252-4DF8-8A59-134118F05AD2}"/>
              </a:ext>
            </a:extLst>
          </p:cNvPr>
          <p:cNvSpPr>
            <a:spLocks noGrp="1" noChangeArrowheads="1"/>
          </p:cNvSpPr>
          <p:nvPr>
            <p:ph type="title"/>
          </p:nvPr>
        </p:nvSpPr>
        <p:spPr>
          <a:xfrm>
            <a:off x="838200" y="181017"/>
            <a:ext cx="10515600" cy="1325563"/>
          </a:xfrm>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Heart attack – treatment</a:t>
            </a:r>
          </a:p>
        </p:txBody>
      </p:sp>
      <p:sp>
        <p:nvSpPr>
          <p:cNvPr id="860164" name="Rectangle 4">
            <a:extLst>
              <a:ext uri="{FF2B5EF4-FFF2-40B4-BE49-F238E27FC236}">
                <a16:creationId xmlns:a16="http://schemas.microsoft.com/office/drawing/2014/main" id="{77EE03BB-7E4C-4C96-91F5-715E17745F70}"/>
              </a:ext>
            </a:extLst>
          </p:cNvPr>
          <p:cNvSpPr>
            <a:spLocks noGrp="1" noChangeArrowheads="1"/>
          </p:cNvSpPr>
          <p:nvPr>
            <p:ph idx="1"/>
          </p:nvPr>
        </p:nvSpPr>
        <p:spPr bwMode="auto">
          <a:xfrm>
            <a:off x="838199" y="1409219"/>
            <a:ext cx="9025329" cy="33728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Call the emergency services (</a:t>
            </a:r>
            <a:r>
              <a:rPr lang="en-GB" sz="2200" b="1" noProof="0">
                <a:solidFill>
                  <a:srgbClr val="FF0000"/>
                </a:solidFill>
                <a:latin typeface="Arial" panose="020B0604020202020204" pitchFamily="34" charset="0"/>
                <a:cs typeface="Arial" panose="020B0604020202020204" pitchFamily="34" charset="0"/>
              </a:rPr>
              <a:t>999</a:t>
            </a:r>
            <a:r>
              <a:rPr lang="en-GB" sz="2200" noProof="0">
                <a:latin typeface="Arial" panose="020B0604020202020204" pitchFamily="34" charset="0"/>
                <a:cs typeface="Arial" panose="020B0604020202020204" pitchFamily="34" charset="0"/>
              </a:rPr>
              <a:t>)</a:t>
            </a:r>
            <a:r>
              <a:rPr lang="en-GB" sz="2200" noProof="0">
                <a:solidFill>
                  <a:srgbClr val="FF0000"/>
                </a:solidFill>
                <a:latin typeface="Arial" panose="020B0604020202020204" pitchFamily="34" charset="0"/>
                <a:cs typeface="Arial" panose="020B0604020202020204" pitchFamily="34" charset="0"/>
              </a:rPr>
              <a:t> </a:t>
            </a:r>
            <a:r>
              <a:rPr lang="en-GB" sz="2200" noProof="0">
                <a:latin typeface="Arial" panose="020B0604020202020204" pitchFamily="34" charset="0"/>
                <a:cs typeface="Arial" panose="020B0604020202020204" pitchFamily="34" charset="0"/>
              </a:rPr>
              <a:t>immediately</a:t>
            </a:r>
          </a:p>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Sit the casualty down with the legs drawn up or in a position which is comfortable </a:t>
            </a:r>
          </a:p>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Loosen restrictive clothing </a:t>
            </a:r>
          </a:p>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Keep the casualty warm and comfortable </a:t>
            </a:r>
          </a:p>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Monitor the casualty’s airway and breathing </a:t>
            </a:r>
          </a:p>
          <a:p>
            <a:pPr marL="457200" indent="-457200" eaLnBrk="1" hangingPunct="1">
              <a:buClr>
                <a:srgbClr val="008A21"/>
              </a:buClr>
              <a:buFont typeface="+mj-lt"/>
              <a:buAutoNum type="arabicPeriod"/>
            </a:pPr>
            <a:r>
              <a:rPr lang="en-GB" sz="2200" noProof="0">
                <a:latin typeface="Arial" panose="020B0604020202020204" pitchFamily="34" charset="0"/>
                <a:cs typeface="Arial" panose="020B0604020202020204" pitchFamily="34" charset="0"/>
              </a:rPr>
              <a:t>If casualty becomes unresponsive, then carry out basic life support</a:t>
            </a:r>
          </a:p>
        </p:txBody>
      </p:sp>
      <p:sp>
        <p:nvSpPr>
          <p:cNvPr id="2" name="Rounded Rectangle 65">
            <a:extLst>
              <a:ext uri="{FF2B5EF4-FFF2-40B4-BE49-F238E27FC236}">
                <a16:creationId xmlns:a16="http://schemas.microsoft.com/office/drawing/2014/main" id="{CBFAEAA5-A679-B587-BD36-75F89579076A}"/>
              </a:ext>
            </a:extLst>
          </p:cNvPr>
          <p:cNvSpPr>
            <a:spLocks noChangeArrowheads="1"/>
          </p:cNvSpPr>
          <p:nvPr/>
        </p:nvSpPr>
        <p:spPr bwMode="auto">
          <a:xfrm>
            <a:off x="838198" y="4735106"/>
            <a:ext cx="10535138" cy="104532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ounded Rectangle 12">
            <a:extLst>
              <a:ext uri="{FF2B5EF4-FFF2-40B4-BE49-F238E27FC236}">
                <a16:creationId xmlns:a16="http://schemas.microsoft.com/office/drawing/2014/main" id="{4E75666B-7068-3A0D-F508-B0419B2D17F0}"/>
              </a:ext>
            </a:extLst>
          </p:cNvPr>
          <p:cNvSpPr>
            <a:spLocks noChangeArrowheads="1"/>
          </p:cNvSpPr>
          <p:nvPr/>
        </p:nvSpPr>
        <p:spPr bwMode="auto">
          <a:xfrm>
            <a:off x="1046379" y="45637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4" name="Content Placeholder 2">
            <a:extLst>
              <a:ext uri="{FF2B5EF4-FFF2-40B4-BE49-F238E27FC236}">
                <a16:creationId xmlns:a16="http://schemas.microsoft.com/office/drawing/2014/main" id="{585DC6C8-EF98-4A23-E9BD-8AEBC1528F9E}"/>
              </a:ext>
            </a:extLst>
          </p:cNvPr>
          <p:cNvSpPr txBox="1">
            <a:spLocks/>
          </p:cNvSpPr>
          <p:nvPr/>
        </p:nvSpPr>
        <p:spPr>
          <a:xfrm>
            <a:off x="1003661" y="4993241"/>
            <a:ext cx="10105983"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Give 150-300mg of chewable aspirin to a casualty with chest pain due to a suspected heart attack (if available).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402080C8-C017-6EF5-4EF9-972A0BD64D1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36546" name="Title 1">
            <a:extLst>
              <a:ext uri="{FF2B5EF4-FFF2-40B4-BE49-F238E27FC236}">
                <a16:creationId xmlns:a16="http://schemas.microsoft.com/office/drawing/2014/main" id="{A5B38F42-0C14-4E59-9275-70F873655452}"/>
              </a:ext>
            </a:extLst>
          </p:cNvPr>
          <p:cNvSpPr>
            <a:spLocks noGrp="1"/>
          </p:cNvSpPr>
          <p:nvPr>
            <p:ph type="title"/>
          </p:nvPr>
        </p:nvSpPr>
        <p:spPr>
          <a:xfrm>
            <a:off x="1630200" y="126382"/>
            <a:ext cx="10515600" cy="1325563"/>
          </a:xfrm>
        </p:spPr>
        <p:txBody>
          <a:bodyPr>
            <a:normAutofit/>
          </a:bodyPr>
          <a:lstStyle/>
          <a:p>
            <a:r>
              <a:rPr lang="en-GB" sz="4000" b="1" noProof="0">
                <a:latin typeface="Arial" panose="020B0604020202020204" pitchFamily="34" charset="0"/>
                <a:cs typeface="Arial" panose="020B0604020202020204" pitchFamily="34" charset="0"/>
              </a:rPr>
              <a:t>What is angina?</a:t>
            </a:r>
          </a:p>
        </p:txBody>
      </p:sp>
      <p:sp>
        <p:nvSpPr>
          <p:cNvPr id="3" name="Content Placeholder 2">
            <a:extLst>
              <a:ext uri="{FF2B5EF4-FFF2-40B4-BE49-F238E27FC236}">
                <a16:creationId xmlns:a16="http://schemas.microsoft.com/office/drawing/2014/main" id="{B2B66CC6-870E-4D18-BBCF-48DCC1371FBF}"/>
              </a:ext>
            </a:extLst>
          </p:cNvPr>
          <p:cNvSpPr>
            <a:spLocks noGrp="1"/>
          </p:cNvSpPr>
          <p:nvPr>
            <p:ph idx="1"/>
          </p:nvPr>
        </p:nvSpPr>
        <p:spPr>
          <a:xfrm>
            <a:off x="977085" y="3158607"/>
            <a:ext cx="8796502" cy="3008016"/>
          </a:xfrm>
          <a:noFill/>
          <a:ln>
            <a:noFill/>
          </a:ln>
        </p:spPr>
        <p:txBody>
          <a:bodyPr>
            <a:normAutofit/>
          </a:bodyPr>
          <a:lstStyle/>
          <a:p>
            <a:pPr marL="0" indent="0">
              <a:buNone/>
              <a:defRPr/>
            </a:pPr>
            <a:r>
              <a:rPr lang="en-GB" sz="2400" b="1" noProof="0">
                <a:solidFill>
                  <a:srgbClr val="008A21"/>
                </a:solidFill>
                <a:latin typeface="Arial" panose="020B0604020202020204" pitchFamily="34" charset="0"/>
                <a:cs typeface="Arial" panose="020B0604020202020204" pitchFamily="34" charset="0"/>
              </a:rPr>
              <a:t>Symptoms may include:</a:t>
            </a:r>
          </a:p>
          <a:p>
            <a:pPr>
              <a:defRPr/>
            </a:pPr>
            <a:r>
              <a:rPr lang="en-GB" sz="2400" noProof="0">
                <a:latin typeface="Arial" panose="020B0604020202020204" pitchFamily="34" charset="0"/>
                <a:cs typeface="Arial" panose="020B0604020202020204" pitchFamily="34" charset="0"/>
              </a:rPr>
              <a:t>tightening or squeezing of the chest</a:t>
            </a:r>
          </a:p>
          <a:p>
            <a:pPr>
              <a:defRPr/>
            </a:pPr>
            <a:r>
              <a:rPr lang="en-GB" sz="2400" noProof="0">
                <a:latin typeface="Arial" panose="020B0604020202020204" pitchFamily="34" charset="0"/>
                <a:cs typeface="Arial" panose="020B0604020202020204" pitchFamily="34" charset="0"/>
              </a:rPr>
              <a:t>pain radiating in the chest often spreading to the jaw, neck, arms and back</a:t>
            </a:r>
          </a:p>
          <a:p>
            <a:pPr>
              <a:defRPr/>
            </a:pPr>
            <a:r>
              <a:rPr lang="en-GB" sz="2400" noProof="0">
                <a:latin typeface="Arial" panose="020B0604020202020204" pitchFamily="34" charset="0"/>
                <a:cs typeface="Arial" panose="020B0604020202020204" pitchFamily="34" charset="0"/>
              </a:rPr>
              <a:t>shortness of breath</a:t>
            </a:r>
          </a:p>
          <a:p>
            <a:pPr>
              <a:defRPr/>
            </a:pPr>
            <a:r>
              <a:rPr lang="en-GB" sz="2400" noProof="0">
                <a:latin typeface="Arial" panose="020B0604020202020204" pitchFamily="34" charset="0"/>
                <a:cs typeface="Arial" panose="020B0604020202020204" pitchFamily="34" charset="0"/>
              </a:rPr>
              <a:t>anxiety and weakness.</a:t>
            </a:r>
          </a:p>
        </p:txBody>
      </p:sp>
      <p:sp>
        <p:nvSpPr>
          <p:cNvPr id="236552" name="Rounded Rectangle 6">
            <a:extLst>
              <a:ext uri="{FF2B5EF4-FFF2-40B4-BE49-F238E27FC236}">
                <a16:creationId xmlns:a16="http://schemas.microsoft.com/office/drawing/2014/main" id="{17357931-CD29-4412-85A7-5FA5C32729D1}"/>
              </a:ext>
            </a:extLst>
          </p:cNvPr>
          <p:cNvSpPr>
            <a:spLocks noChangeArrowheads="1"/>
          </p:cNvSpPr>
          <p:nvPr/>
        </p:nvSpPr>
        <p:spPr bwMode="auto">
          <a:xfrm>
            <a:off x="838198" y="1363143"/>
            <a:ext cx="10582597" cy="1736646"/>
          </a:xfrm>
          <a:prstGeom prst="roundRect">
            <a:avLst>
              <a:gd name="adj" fmla="val 16667"/>
            </a:avLst>
          </a:prstGeom>
          <a:noFill/>
          <a:ln w="28575">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Angina (angina pectoris) is caused by a build-up of fatty deposits inside the coronary arteries, causing them to narrow. This narrowing impedes the flow of blood to the heart and causes pain similar to that of a heart attack</a:t>
            </a:r>
          </a:p>
        </p:txBody>
      </p:sp>
      <p:pic>
        <p:nvPicPr>
          <p:cNvPr id="4" name="Picture 3">
            <a:extLst>
              <a:ext uri="{FF2B5EF4-FFF2-40B4-BE49-F238E27FC236}">
                <a16:creationId xmlns:a16="http://schemas.microsoft.com/office/drawing/2014/main" id="{C187CCC5-9869-D8CA-BF59-4D71F2630C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552"/>
                                        </p:tgtEl>
                                        <p:attrNameLst>
                                          <p:attrName>style.visibility</p:attrName>
                                        </p:attrNameLst>
                                      </p:cBhvr>
                                      <p:to>
                                        <p:strVal val="visible"/>
                                      </p:to>
                                    </p:set>
                                    <p:animEffect transition="in" filter="fade">
                                      <p:cBhvr>
                                        <p:cTn id="7" dur="500"/>
                                        <p:tgtEl>
                                          <p:spTgt spid="2365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236552"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5E56246D-5D5F-976D-264B-D87CF57A53E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37570" name="Title 1">
            <a:extLst>
              <a:ext uri="{FF2B5EF4-FFF2-40B4-BE49-F238E27FC236}">
                <a16:creationId xmlns:a16="http://schemas.microsoft.com/office/drawing/2014/main" id="{EDCBDB6F-5CEA-4419-8AFE-F479FA2D3CE1}"/>
              </a:ext>
            </a:extLst>
          </p:cNvPr>
          <p:cNvSpPr>
            <a:spLocks noGrp="1"/>
          </p:cNvSpPr>
          <p:nvPr>
            <p:ph type="title"/>
          </p:nvPr>
        </p:nvSpPr>
        <p:spPr>
          <a:xfrm>
            <a:off x="838200" y="316030"/>
            <a:ext cx="10515600" cy="1325563"/>
          </a:xfrm>
        </p:spPr>
        <p:txBody>
          <a:bodyPr>
            <a:normAutofit/>
          </a:bodyPr>
          <a:lstStyle/>
          <a:p>
            <a:r>
              <a:rPr lang="en-GB" sz="4000" b="1" noProof="0">
                <a:latin typeface="Arial" panose="020B0604020202020204" pitchFamily="34" charset="0"/>
                <a:cs typeface="Arial" panose="020B0604020202020204" pitchFamily="34" charset="0"/>
              </a:rPr>
              <a:t>Angina – treatment</a:t>
            </a:r>
          </a:p>
        </p:txBody>
      </p:sp>
      <p:sp>
        <p:nvSpPr>
          <p:cNvPr id="429058" name="Content Placeholder 2">
            <a:extLst>
              <a:ext uri="{FF2B5EF4-FFF2-40B4-BE49-F238E27FC236}">
                <a16:creationId xmlns:a16="http://schemas.microsoft.com/office/drawing/2014/main" id="{B90FA683-D715-4762-A802-CB7CFE360FEB}"/>
              </a:ext>
            </a:extLst>
          </p:cNvPr>
          <p:cNvSpPr>
            <a:spLocks noGrp="1"/>
          </p:cNvSpPr>
          <p:nvPr>
            <p:ph idx="1"/>
          </p:nvPr>
        </p:nvSpPr>
        <p:spPr bwMode="auto">
          <a:xfrm>
            <a:off x="838200" y="1608697"/>
            <a:ext cx="9717290" cy="280774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defRPr/>
            </a:pPr>
            <a:r>
              <a:rPr lang="en-GB" sz="2200" noProof="0">
                <a:latin typeface="Arial" panose="020B0604020202020204" pitchFamily="34" charset="0"/>
                <a:ea typeface="ＭＳ Ｐゴシック" pitchFamily="34" charset="-128"/>
                <a:cs typeface="Arial" panose="020B0604020202020204" pitchFamily="34" charset="0"/>
              </a:rPr>
              <a:t>Ascertain if this is the first attack or if they have previously been diagnosed</a:t>
            </a:r>
          </a:p>
          <a:p>
            <a:pPr>
              <a:defRPr/>
            </a:pPr>
            <a:r>
              <a:rPr lang="en-GB" sz="2200" noProof="0">
                <a:latin typeface="Arial" panose="020B0604020202020204" pitchFamily="34" charset="0"/>
                <a:ea typeface="ＭＳ Ｐゴシック" pitchFamily="34" charset="-128"/>
                <a:cs typeface="Arial" panose="020B0604020202020204" pitchFamily="34" charset="0"/>
              </a:rPr>
              <a:t>Allow the casualty to rest</a:t>
            </a:r>
          </a:p>
          <a:p>
            <a:pPr>
              <a:defRPr/>
            </a:pPr>
            <a:r>
              <a:rPr lang="en-GB" sz="2200" noProof="0">
                <a:latin typeface="Arial" panose="020B0604020202020204" pitchFamily="34" charset="0"/>
                <a:ea typeface="ＭＳ Ｐゴシック" pitchFamily="34" charset="-128"/>
                <a:cs typeface="Arial" panose="020B0604020202020204" pitchFamily="34" charset="0"/>
              </a:rPr>
              <a:t>Encourage them to take their medication if applicable – usually GTN spray (Glyceryl trinitrate)</a:t>
            </a:r>
          </a:p>
          <a:p>
            <a:pPr>
              <a:defRPr/>
            </a:pPr>
            <a:r>
              <a:rPr lang="en-GB" sz="2200" noProof="0">
                <a:latin typeface="Arial" panose="020B0604020202020204" pitchFamily="34" charset="0"/>
                <a:ea typeface="ＭＳ Ｐゴシック" pitchFamily="34" charset="-128"/>
                <a:cs typeface="Arial" panose="020B0604020202020204" pitchFamily="34" charset="0"/>
              </a:rPr>
              <a:t>Seek medical attention if it’s the casualty’s first attack or if you are unsure of the condition</a:t>
            </a:r>
          </a:p>
        </p:txBody>
      </p:sp>
      <p:sp>
        <p:nvSpPr>
          <p:cNvPr id="2" name="Rounded Rectangle 65">
            <a:extLst>
              <a:ext uri="{FF2B5EF4-FFF2-40B4-BE49-F238E27FC236}">
                <a16:creationId xmlns:a16="http://schemas.microsoft.com/office/drawing/2014/main" id="{3204A165-4F81-E1F1-C7C1-13A2FA9BC07F}"/>
              </a:ext>
            </a:extLst>
          </p:cNvPr>
          <p:cNvSpPr>
            <a:spLocks noChangeArrowheads="1"/>
          </p:cNvSpPr>
          <p:nvPr/>
        </p:nvSpPr>
        <p:spPr bwMode="auto">
          <a:xfrm>
            <a:off x="838200" y="4287652"/>
            <a:ext cx="10535138" cy="1325562"/>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ounded Rectangle 12">
            <a:extLst>
              <a:ext uri="{FF2B5EF4-FFF2-40B4-BE49-F238E27FC236}">
                <a16:creationId xmlns:a16="http://schemas.microsoft.com/office/drawing/2014/main" id="{A6E3EFBF-D43B-5F1A-D009-DE3F4192E9B6}"/>
              </a:ext>
            </a:extLst>
          </p:cNvPr>
          <p:cNvSpPr>
            <a:spLocks noChangeArrowheads="1"/>
          </p:cNvSpPr>
          <p:nvPr/>
        </p:nvSpPr>
        <p:spPr bwMode="auto">
          <a:xfrm>
            <a:off x="1046381" y="4116334"/>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4" name="Content Placeholder 2">
            <a:extLst>
              <a:ext uri="{FF2B5EF4-FFF2-40B4-BE49-F238E27FC236}">
                <a16:creationId xmlns:a16="http://schemas.microsoft.com/office/drawing/2014/main" id="{A18B2C4A-5B39-CECC-0B22-C9C7231189C5}"/>
              </a:ext>
            </a:extLst>
          </p:cNvPr>
          <p:cNvSpPr txBox="1">
            <a:spLocks/>
          </p:cNvSpPr>
          <p:nvPr/>
        </p:nvSpPr>
        <p:spPr>
          <a:xfrm>
            <a:off x="1046381" y="4502096"/>
            <a:ext cx="10105983"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An angina attack is similar to a heart attack, however, an angina sufferer will recover with rest and the attack should only last between 1-15 minutes.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3" name="Rectangle 3">
            <a:extLst>
              <a:ext uri="{FF2B5EF4-FFF2-40B4-BE49-F238E27FC236}">
                <a16:creationId xmlns:a16="http://schemas.microsoft.com/office/drawing/2014/main" id="{94B39F80-95F6-4709-8F60-888D5F108E0E}"/>
              </a:ext>
            </a:extLst>
          </p:cNvPr>
          <p:cNvSpPr>
            <a:spLocks noGrp="1" noChangeArrowheads="1"/>
          </p:cNvSpPr>
          <p:nvPr>
            <p:ph type="title"/>
          </p:nvPr>
        </p:nvSpPr>
        <p:spPr>
          <a:xfrm>
            <a:off x="1630200" y="126382"/>
            <a:ext cx="10515600" cy="1325563"/>
          </a:xfrm>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What is a stroke?</a:t>
            </a:r>
          </a:p>
        </p:txBody>
      </p:sp>
      <p:sp>
        <p:nvSpPr>
          <p:cNvPr id="239621" name="Rectangle 3">
            <a:extLst>
              <a:ext uri="{FF2B5EF4-FFF2-40B4-BE49-F238E27FC236}">
                <a16:creationId xmlns:a16="http://schemas.microsoft.com/office/drawing/2014/main" id="{9F335907-E0EA-45C0-B24E-E1A9BF7BADE1}"/>
              </a:ext>
            </a:extLst>
          </p:cNvPr>
          <p:cNvSpPr>
            <a:spLocks noChangeArrowheads="1"/>
          </p:cNvSpPr>
          <p:nvPr/>
        </p:nvSpPr>
        <p:spPr bwMode="auto">
          <a:xfrm>
            <a:off x="7314277" y="2739943"/>
            <a:ext cx="3096871"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95237" name="Text Box 5">
            <a:extLst>
              <a:ext uri="{FF2B5EF4-FFF2-40B4-BE49-F238E27FC236}">
                <a16:creationId xmlns:a16="http://schemas.microsoft.com/office/drawing/2014/main" id="{575B7B4E-D0EB-4961-B299-01048045DDB6}"/>
              </a:ext>
            </a:extLst>
          </p:cNvPr>
          <p:cNvSpPr txBox="1">
            <a:spLocks noChangeArrowheads="1"/>
          </p:cNvSpPr>
          <p:nvPr/>
        </p:nvSpPr>
        <p:spPr bwMode="auto">
          <a:xfrm>
            <a:off x="838200" y="1330918"/>
            <a:ext cx="764623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Arial" charset="0"/>
                <a:ea typeface="+mn-ea"/>
                <a:cs typeface="Arial" charset="0"/>
              </a:rPr>
              <a:t>A stroke causes either short-term or permanent damage to the brain and/or body</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If you suspect a stroke, act FAST. Call </a:t>
            </a:r>
            <a:r>
              <a:rPr kumimoji="0" lang="en-GB" sz="2000" b="1" i="0" u="none" strike="noStrike" kern="1200" cap="none" spc="0" normalizeH="0" baseline="0" noProof="0">
                <a:ln>
                  <a:noFill/>
                </a:ln>
                <a:solidFill>
                  <a:srgbClr val="FF0000"/>
                </a:solidFill>
                <a:effectLst/>
                <a:uLnTx/>
                <a:uFillTx/>
                <a:latin typeface="Arial" charset="0"/>
                <a:ea typeface="+mn-ea"/>
                <a:cs typeface="Arial" panose="020B0604020202020204" pitchFamily="34" charset="0"/>
              </a:rPr>
              <a:t>999</a:t>
            </a:r>
            <a:r>
              <a:rPr kumimoji="0" lang="en-GB" sz="2000" b="1" i="0" u="none" strike="noStrike" kern="1200" cap="none" spc="0" normalizeH="0" baseline="0" noProof="0">
                <a:ln>
                  <a:noFill/>
                </a:ln>
                <a:solidFill>
                  <a:prstClr val="black"/>
                </a:solidFill>
                <a:effectLst/>
                <a:uLnTx/>
                <a:uFillTx/>
                <a:latin typeface="Arial" charset="0"/>
                <a:ea typeface="+mn-ea"/>
                <a:cs typeface="Arial" panose="020B0604020202020204" pitchFamily="34" charset="0"/>
              </a:rPr>
              <a:t>.</a:t>
            </a:r>
          </a:p>
          <a:p>
            <a:pPr marL="0" marR="0" lvl="0" indent="0" algn="l" defTabSz="914400" rtl="0" eaLnBrk="1" fontAlgn="auto" latinLnBrk="0" hangingPunct="1">
              <a:lnSpc>
                <a:spcPct val="100000"/>
              </a:lnSpc>
              <a:spcBef>
                <a:spcPct val="15000"/>
              </a:spcBef>
              <a:spcAft>
                <a:spcPts val="0"/>
              </a:spcAft>
              <a:buClr>
                <a:srgbClr val="189049"/>
              </a:buClr>
              <a:buSzTx/>
              <a:buFont typeface="Arial" charset="0"/>
              <a:buNone/>
              <a:tabLst/>
              <a:defRPr/>
            </a:pPr>
            <a:endParaRPr kumimoji="0" lang="en-GB" sz="2000" b="1" i="0" u="none" strike="noStrike" kern="1200" cap="none" spc="0" normalizeH="0" baseline="0" noProof="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ct val="15000"/>
              </a:spcBef>
              <a:spcAft>
                <a:spcPts val="0"/>
              </a:spcAft>
              <a:buClr>
                <a:srgbClr val="189049"/>
              </a:buClr>
              <a:buSzTx/>
              <a:buFont typeface="Arial"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pic>
        <p:nvPicPr>
          <p:cNvPr id="2" name="Picture 1">
            <a:extLst>
              <a:ext uri="{FF2B5EF4-FFF2-40B4-BE49-F238E27FC236}">
                <a16:creationId xmlns:a16="http://schemas.microsoft.com/office/drawing/2014/main" id="{0069EFC2-ECAE-09CD-4231-BB51095156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377FF6D0-16C1-C942-E203-19B3BF9D9400}"/>
              </a:ext>
            </a:extLst>
          </p:cNvPr>
          <p:cNvSpPr/>
          <p:nvPr/>
        </p:nvSpPr>
        <p:spPr>
          <a:xfrm flipH="1">
            <a:off x="-2215461" y="2117235"/>
            <a:ext cx="18181696" cy="409699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237"/>
                                        </p:tgtEl>
                                        <p:attrNameLst>
                                          <p:attrName>style.visibility</p:attrName>
                                        </p:attrNameLst>
                                      </p:cBhvr>
                                      <p:to>
                                        <p:strVal val="visible"/>
                                      </p:to>
                                    </p:set>
                                    <p:animEffect transition="in" filter="fade">
                                      <p:cBhvr>
                                        <p:cTn id="7" dur="500"/>
                                        <p:tgtEl>
                                          <p:spTgt spid="95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7" grpId="0"/>
    </p:bldLst>
  </p:timing>
</p:sld>
</file>

<file path=ppt/slides/slide22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7A0582AB-3AA8-6081-0438-4C67E4653ED5}"/>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6B60E69B-A427-F0EB-90B9-8FBF187C972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17763" name="Rectangle 3">
            <a:extLst>
              <a:ext uri="{FF2B5EF4-FFF2-40B4-BE49-F238E27FC236}">
                <a16:creationId xmlns:a16="http://schemas.microsoft.com/office/drawing/2014/main" id="{88E9CED4-FED2-E4B5-41E6-44DC5DA9136F}"/>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Stroke – symptoms</a:t>
            </a:r>
          </a:p>
        </p:txBody>
      </p:sp>
      <p:sp>
        <p:nvSpPr>
          <p:cNvPr id="239621" name="Rectangle 3">
            <a:extLst>
              <a:ext uri="{FF2B5EF4-FFF2-40B4-BE49-F238E27FC236}">
                <a16:creationId xmlns:a16="http://schemas.microsoft.com/office/drawing/2014/main" id="{22A7D4A2-FB66-4DCE-640A-7868C673B972}"/>
              </a:ext>
            </a:extLst>
          </p:cNvPr>
          <p:cNvSpPr>
            <a:spLocks noChangeArrowheads="1"/>
          </p:cNvSpPr>
          <p:nvPr/>
        </p:nvSpPr>
        <p:spPr bwMode="auto">
          <a:xfrm>
            <a:off x="7314277" y="2739943"/>
            <a:ext cx="3096871"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grpSp>
        <p:nvGrpSpPr>
          <p:cNvPr id="3" name="Group 2">
            <a:extLst>
              <a:ext uri="{FF2B5EF4-FFF2-40B4-BE49-F238E27FC236}">
                <a16:creationId xmlns:a16="http://schemas.microsoft.com/office/drawing/2014/main" id="{FBC6C09D-1DD4-4B2F-055B-B20EDF9BD8EA}"/>
              </a:ext>
            </a:extLst>
          </p:cNvPr>
          <p:cNvGrpSpPr/>
          <p:nvPr/>
        </p:nvGrpSpPr>
        <p:grpSpPr>
          <a:xfrm>
            <a:off x="757334" y="1399749"/>
            <a:ext cx="10519375" cy="4361616"/>
            <a:chOff x="2056703" y="2145984"/>
            <a:chExt cx="10519375" cy="4361616"/>
          </a:xfrm>
        </p:grpSpPr>
        <p:sp>
          <p:nvSpPr>
            <p:cNvPr id="95237" name="Text Box 5">
              <a:extLst>
                <a:ext uri="{FF2B5EF4-FFF2-40B4-BE49-F238E27FC236}">
                  <a16:creationId xmlns:a16="http://schemas.microsoft.com/office/drawing/2014/main" id="{D1FF5661-D74E-73E8-A02E-8BC6AA64FFFC}"/>
                </a:ext>
              </a:extLst>
            </p:cNvPr>
            <p:cNvSpPr txBox="1">
              <a:spLocks noChangeArrowheads="1"/>
            </p:cNvSpPr>
            <p:nvPr/>
          </p:nvSpPr>
          <p:spPr bwMode="auto">
            <a:xfrm>
              <a:off x="2698053" y="2260283"/>
              <a:ext cx="9878025"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15000"/>
                </a:spcBef>
                <a:spcAft>
                  <a:spcPts val="0"/>
                </a:spcAft>
                <a:buClr>
                  <a:srgbClr val="189049"/>
                </a:buClr>
                <a:buSzTx/>
                <a:buFont typeface="Arial" charset="0"/>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Facial weakness</a:t>
              </a:r>
            </a:p>
            <a:p>
              <a:pPr marL="742950" marR="0" lvl="1" indent="-285750" algn="l" defTabSz="914400" rtl="0" eaLnBrk="1" fontAlgn="auto" latinLnBrk="0" hangingPunct="1">
                <a:lnSpc>
                  <a:spcPct val="100000"/>
                </a:lnSpc>
                <a:spcBef>
                  <a:spcPct val="15000"/>
                </a:spcBef>
                <a:spcAft>
                  <a:spcPts val="0"/>
                </a:spcAft>
                <a:buClr>
                  <a:srgbClr val="189049"/>
                </a:buClr>
                <a:buSzTx/>
                <a:buFont typeface="Arial" charset="0"/>
                <a:buChar char="•"/>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the person smile? </a:t>
              </a:r>
            </a:p>
            <a:p>
              <a:pPr marL="742950" marR="0" lvl="1" indent="-285750" algn="l" defTabSz="914400" rtl="0" eaLnBrk="1" fontAlgn="auto" latinLnBrk="0" hangingPunct="1">
                <a:lnSpc>
                  <a:spcPct val="100000"/>
                </a:lnSpc>
                <a:spcBef>
                  <a:spcPct val="15000"/>
                </a:spcBef>
                <a:spcAft>
                  <a:spcPts val="0"/>
                </a:spcAft>
                <a:buClr>
                  <a:srgbClr val="189049"/>
                </a:buClr>
                <a:buSzTx/>
                <a:buFont typeface="Arial" charset="0"/>
                <a:buChar char="•"/>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Has the face dropped on one side?</a:t>
              </a:r>
            </a:p>
            <a:p>
              <a:pPr marL="0" marR="0" lvl="0" indent="0" algn="l" defTabSz="914400" rtl="0" eaLnBrk="1" fontAlgn="auto" latinLnBrk="0" hangingPunct="1">
                <a:lnSpc>
                  <a:spcPct val="100000"/>
                </a:lnSpc>
                <a:spcBef>
                  <a:spcPct val="15000"/>
                </a:spcBef>
                <a:spcAft>
                  <a:spcPts val="0"/>
                </a:spcAft>
                <a:buClr>
                  <a:srgbClr val="189049"/>
                </a:buClr>
                <a:buSzTx/>
                <a:buFont typeface="Arial" charset="0"/>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Arm weakness</a:t>
              </a:r>
            </a:p>
            <a:p>
              <a:pPr marL="742950" marR="0" lvl="1" indent="-285750" algn="l" defTabSz="914400" rtl="0" eaLnBrk="1" fontAlgn="auto" latinLnBrk="0" hangingPunct="1">
                <a:lnSpc>
                  <a:spcPct val="100000"/>
                </a:lnSpc>
                <a:spcBef>
                  <a:spcPct val="15000"/>
                </a:spcBef>
                <a:spcAft>
                  <a:spcPts val="0"/>
                </a:spcAft>
                <a:buClr>
                  <a:srgbClr val="189049"/>
                </a:buClr>
                <a:buSzTx/>
                <a:buFont typeface="Arial" charset="0"/>
                <a:buChar char="•"/>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the person raise both arms?</a:t>
              </a:r>
              <a:b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b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ct val="15000"/>
                </a:spcBef>
                <a:spcAft>
                  <a:spcPts val="0"/>
                </a:spcAft>
                <a:buClr>
                  <a:srgbClr val="189049"/>
                </a:buClr>
                <a:buSzTx/>
                <a:buFont typeface="Arial" charset="0"/>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Speech problems</a:t>
              </a:r>
            </a:p>
            <a:p>
              <a:pPr marL="742950" marR="0" lvl="1" indent="-285750" algn="l" defTabSz="914400" rtl="0" eaLnBrk="1" fontAlgn="auto" latinLnBrk="0" hangingPunct="1">
                <a:lnSpc>
                  <a:spcPct val="100000"/>
                </a:lnSpc>
                <a:spcBef>
                  <a:spcPct val="15000"/>
                </a:spcBef>
                <a:spcAft>
                  <a:spcPts val="0"/>
                </a:spcAft>
                <a:buClr>
                  <a:srgbClr val="189049"/>
                </a:buClr>
                <a:buSzTx/>
                <a:buFont typeface="Arial" charset="0"/>
                <a:buChar char="•"/>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Can the person speak clearly and understand what you say?</a:t>
              </a:r>
            </a:p>
            <a:p>
              <a:pPr marL="457200" marR="0" lvl="1" indent="0" algn="l" defTabSz="914400" rtl="0" eaLnBrk="1" fontAlgn="auto" latinLnBrk="0" hangingPunct="1">
                <a:lnSpc>
                  <a:spcPct val="100000"/>
                </a:lnSpc>
                <a:spcBef>
                  <a:spcPct val="15000"/>
                </a:spcBef>
                <a:spcAft>
                  <a:spcPts val="0"/>
                </a:spcAft>
                <a:buClr>
                  <a:srgbClr val="189049"/>
                </a:buClr>
                <a:buSzTx/>
                <a:buFontTx/>
                <a:buNone/>
                <a:tabLst/>
                <a:defRPr/>
              </a:pPr>
              <a:endPar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285750" algn="l" defTabSz="914400" rtl="0" eaLnBrk="1" fontAlgn="auto" latinLnBrk="0" hangingPunct="1">
                <a:lnSpc>
                  <a:spcPct val="100000"/>
                </a:lnSpc>
                <a:spcBef>
                  <a:spcPct val="15000"/>
                </a:spcBef>
                <a:spcAft>
                  <a:spcPts val="0"/>
                </a:spcAft>
                <a:buClr>
                  <a:srgbClr val="189049"/>
                </a:buClr>
                <a:buSzTx/>
                <a:buFontTx/>
                <a:buNone/>
                <a:tabLst/>
                <a:defRPr/>
              </a:pP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By calling </a:t>
              </a:r>
              <a:r>
                <a:rPr kumimoji="0" lang="en-GB" sz="2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999</a:t>
              </a:r>
              <a:r>
                <a:rPr kumimoji="0" lang="en-GB"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early treatment can be given, which can prevent further damage.</a:t>
              </a:r>
              <a:endParaRPr kumimoji="0" lang="en-GB" sz="1600" b="1" i="0" u="none" strike="noStrike" kern="1200" cap="none" spc="0" normalizeH="0" baseline="0" noProof="0">
                <a:ln>
                  <a:noFill/>
                </a:ln>
                <a:solidFill>
                  <a:prstClr val="black"/>
                </a:solidFill>
                <a:effectLst/>
                <a:uLnTx/>
                <a:uFillTx/>
                <a:latin typeface="Calibri" pitchFamily="34" charset="0"/>
                <a:ea typeface="+mn-ea"/>
                <a:cs typeface="Arial" charset="0"/>
              </a:endParaRPr>
            </a:p>
            <a:p>
              <a:pPr marL="0" marR="0" lvl="0" indent="0" algn="l" defTabSz="914400" rtl="0" eaLnBrk="1" fontAlgn="auto" latinLnBrk="0" hangingPunct="1">
                <a:lnSpc>
                  <a:spcPct val="100000"/>
                </a:lnSpc>
                <a:spcBef>
                  <a:spcPct val="15000"/>
                </a:spcBef>
                <a:spcAft>
                  <a:spcPts val="0"/>
                </a:spcAft>
                <a:buClr>
                  <a:srgbClr val="189049"/>
                </a:buClr>
                <a:buSzTx/>
                <a:buFont typeface="Arial" charset="0"/>
                <a:buNone/>
                <a:tabLst/>
                <a:defRPr/>
              </a:pPr>
              <a:endParaRPr kumimoji="0" lang="en-GB" sz="2000" b="1" i="0" u="none" strike="noStrike" kern="1200" cap="none" spc="0" normalizeH="0" baseline="0" noProof="0">
                <a:ln>
                  <a:noFill/>
                </a:ln>
                <a:solidFill>
                  <a:prstClr val="black"/>
                </a:solidFill>
                <a:effectLst/>
                <a:uLnTx/>
                <a:uFillTx/>
                <a:latin typeface="Calibri" pitchFamily="34" charset="0"/>
                <a:ea typeface="+mn-ea"/>
                <a:cs typeface="Arial" charset="0"/>
              </a:endParaRPr>
            </a:p>
            <a:p>
              <a:pPr marL="342900" marR="0" lvl="0" indent="-342900" algn="l" defTabSz="914400" rtl="0" eaLnBrk="1" fontAlgn="auto" latinLnBrk="0" hangingPunct="1">
                <a:lnSpc>
                  <a:spcPct val="100000"/>
                </a:lnSpc>
                <a:spcBef>
                  <a:spcPct val="15000"/>
                </a:spcBef>
                <a:spcAft>
                  <a:spcPts val="0"/>
                </a:spcAft>
                <a:buClr>
                  <a:srgbClr val="189049"/>
                </a:buClr>
                <a:buSzTx/>
                <a:buFont typeface="Arial"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itchFamily="34" charset="0"/>
                <a:ea typeface="+mn-ea"/>
                <a:cs typeface="Arial" charset="0"/>
              </a:endParaRPr>
            </a:p>
          </p:txBody>
        </p:sp>
        <p:pic>
          <p:nvPicPr>
            <p:cNvPr id="433157" name="Picture 13" descr="P:\Images\FAST.png">
              <a:extLst>
                <a:ext uri="{FF2B5EF4-FFF2-40B4-BE49-F238E27FC236}">
                  <a16:creationId xmlns:a16="http://schemas.microsoft.com/office/drawing/2014/main" id="{DF383BD2-51CA-5DCE-B4D0-E9BC9F4BA1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75362"/>
            <a:stretch>
              <a:fillRect/>
            </a:stretch>
          </p:blipFill>
          <p:spPr bwMode="auto">
            <a:xfrm>
              <a:off x="2069402" y="2145984"/>
              <a:ext cx="677862"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8" name="Picture 13" descr="P:\Images\FAST.png">
              <a:extLst>
                <a:ext uri="{FF2B5EF4-FFF2-40B4-BE49-F238E27FC236}">
                  <a16:creationId xmlns:a16="http://schemas.microsoft.com/office/drawing/2014/main" id="{E0519467-05D3-5213-CBCD-2BA9180D1D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638" b="52512"/>
            <a:stretch>
              <a:fillRect/>
            </a:stretch>
          </p:blipFill>
          <p:spPr bwMode="auto">
            <a:xfrm>
              <a:off x="2069403" y="3034983"/>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59" name="Picture 13" descr="P:\Images\FAST.png">
              <a:extLst>
                <a:ext uri="{FF2B5EF4-FFF2-40B4-BE49-F238E27FC236}">
                  <a16:creationId xmlns:a16="http://schemas.microsoft.com/office/drawing/2014/main" id="{D33C4D3C-D1A8-2993-3FF0-836B169AB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1828" b="5467"/>
            <a:stretch>
              <a:fillRect/>
            </a:stretch>
          </p:blipFill>
          <p:spPr bwMode="auto">
            <a:xfrm>
              <a:off x="2069403" y="5201811"/>
              <a:ext cx="688975"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3160" name="Picture 13" descr="P:\Images\FAST.png">
              <a:extLst>
                <a:ext uri="{FF2B5EF4-FFF2-40B4-BE49-F238E27FC236}">
                  <a16:creationId xmlns:a16="http://schemas.microsoft.com/office/drawing/2014/main" id="{EEA3138B-4B30-425C-ACBC-7DC07D3D7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00" b="29459"/>
            <a:stretch>
              <a:fillRect/>
            </a:stretch>
          </p:blipFill>
          <p:spPr bwMode="auto">
            <a:xfrm>
              <a:off x="2056703" y="4288656"/>
              <a:ext cx="688975"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60586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D5F246DB-5354-FD23-4856-0DC8BFAE6EA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18786" name="Rectangle 2">
            <a:extLst>
              <a:ext uri="{FF2B5EF4-FFF2-40B4-BE49-F238E27FC236}">
                <a16:creationId xmlns:a16="http://schemas.microsoft.com/office/drawing/2014/main" id="{F7C41FAD-FB20-43BF-A4CC-C39998E41AE4}"/>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Stroke – treatment</a:t>
            </a:r>
          </a:p>
        </p:txBody>
      </p:sp>
      <p:sp>
        <p:nvSpPr>
          <p:cNvPr id="114691" name="Rectangle 3">
            <a:extLst>
              <a:ext uri="{FF2B5EF4-FFF2-40B4-BE49-F238E27FC236}">
                <a16:creationId xmlns:a16="http://schemas.microsoft.com/office/drawing/2014/main" id="{6A33A3FE-1BA1-4092-BBCD-D87F89AB1A7E}"/>
              </a:ext>
            </a:extLst>
          </p:cNvPr>
          <p:cNvSpPr>
            <a:spLocks noGrp="1" noChangeArrowheads="1"/>
          </p:cNvSpPr>
          <p:nvPr>
            <p:ph idx="1"/>
          </p:nvPr>
        </p:nvSpPr>
        <p:spPr>
          <a:xfrm>
            <a:off x="838199" y="1531389"/>
            <a:ext cx="9612963" cy="3152783"/>
          </a:xfrm>
        </p:spPr>
        <p:txBody>
          <a:bodyPr>
            <a:noAutofit/>
          </a:bodyPr>
          <a:lstStyle/>
          <a:p>
            <a:pPr>
              <a:defRPr/>
            </a:pPr>
            <a:r>
              <a:rPr lang="en-GB" sz="2200" noProof="0">
                <a:latin typeface="Arial" panose="020B0604020202020204" pitchFamily="34" charset="0"/>
                <a:cs typeface="Arial" panose="020B0604020202020204" pitchFamily="34" charset="0"/>
              </a:rPr>
              <a:t>Call for an ambulance (</a:t>
            </a:r>
            <a:r>
              <a:rPr lang="en-GB" sz="2200" b="1" noProof="0">
                <a:solidFill>
                  <a:srgbClr val="FF0000"/>
                </a:solidFill>
                <a:latin typeface="Arial" panose="020B0604020202020204" pitchFamily="34" charset="0"/>
                <a:cs typeface="Arial" panose="020B0604020202020204" pitchFamily="34" charset="0"/>
              </a:rPr>
              <a:t>999</a:t>
            </a:r>
            <a:r>
              <a:rPr lang="en-GB" sz="2200" noProof="0">
                <a:latin typeface="Arial" panose="020B0604020202020204" pitchFamily="34" charset="0"/>
                <a:cs typeface="Arial" panose="020B0604020202020204" pitchFamily="34" charset="0"/>
              </a:rPr>
              <a:t>)</a:t>
            </a:r>
            <a:r>
              <a:rPr lang="en-GB" sz="2200" noProof="0">
                <a:solidFill>
                  <a:srgbClr val="FF0000"/>
                </a:solidFill>
                <a:latin typeface="Arial" panose="020B0604020202020204" pitchFamily="34" charset="0"/>
                <a:cs typeface="Arial" panose="020B0604020202020204" pitchFamily="34" charset="0"/>
              </a:rPr>
              <a:t> </a:t>
            </a:r>
            <a:r>
              <a:rPr lang="en-GB" sz="2200" noProof="0">
                <a:latin typeface="Arial" panose="020B0604020202020204" pitchFamily="34" charset="0"/>
                <a:cs typeface="Arial" panose="020B0604020202020204" pitchFamily="34" charset="0"/>
              </a:rPr>
              <a:t>immediately</a:t>
            </a:r>
          </a:p>
          <a:p>
            <a:pPr>
              <a:defRPr/>
            </a:pPr>
            <a:r>
              <a:rPr lang="en-GB" sz="2200" noProof="0">
                <a:latin typeface="Arial" panose="020B0604020202020204" pitchFamily="34" charset="0"/>
                <a:cs typeface="Arial" panose="020B0604020202020204" pitchFamily="34" charset="0"/>
              </a:rPr>
              <a:t>If responsive, lay the casualty down with the head and shoulders raised or assist into a comfortable position</a:t>
            </a:r>
          </a:p>
          <a:p>
            <a:pPr>
              <a:defRPr/>
            </a:pPr>
            <a:r>
              <a:rPr lang="en-GB" sz="2200" noProof="0">
                <a:latin typeface="Arial" panose="020B0604020202020204" pitchFamily="34" charset="0"/>
                <a:cs typeface="Arial" panose="020B0604020202020204" pitchFamily="34" charset="0"/>
              </a:rPr>
              <a:t>If unconscious, place into the recovery position, affected side down</a:t>
            </a:r>
          </a:p>
          <a:p>
            <a:pPr>
              <a:defRPr/>
            </a:pPr>
            <a:r>
              <a:rPr lang="en-GB" sz="2200" noProof="0">
                <a:latin typeface="Arial" panose="020B0604020202020204" pitchFamily="34" charset="0"/>
                <a:cs typeface="Arial" panose="020B0604020202020204" pitchFamily="34" charset="0"/>
              </a:rPr>
              <a:t>Loosen any restrictive clothing</a:t>
            </a:r>
          </a:p>
          <a:p>
            <a:pPr>
              <a:defRPr/>
            </a:pPr>
            <a:r>
              <a:rPr lang="en-GB" sz="2200" noProof="0">
                <a:latin typeface="Arial" panose="020B0604020202020204" pitchFamily="34" charset="0"/>
                <a:cs typeface="Arial" panose="020B0604020202020204" pitchFamily="34" charset="0"/>
              </a:rPr>
              <a:t>If there are any secretions, then wipe them away</a:t>
            </a:r>
          </a:p>
          <a:p>
            <a:pPr>
              <a:defRPr/>
            </a:pPr>
            <a:r>
              <a:rPr lang="en-GB" sz="2200" noProof="0">
                <a:latin typeface="Arial" panose="020B0604020202020204" pitchFamily="34" charset="0"/>
                <a:cs typeface="Arial" panose="020B0604020202020204" pitchFamily="34" charset="0"/>
              </a:rPr>
              <a:t>Monitor the airway and breathing</a:t>
            </a:r>
          </a:p>
          <a:p>
            <a:pPr>
              <a:defRPr/>
            </a:pPr>
            <a:r>
              <a:rPr lang="en-GB" sz="2200" noProof="0">
                <a:latin typeface="Arial" panose="020B0604020202020204" pitchFamily="34" charset="0"/>
                <a:cs typeface="Arial" panose="020B0604020202020204" pitchFamily="34" charset="0"/>
              </a:rPr>
              <a:t>Be prepared to carry out basic life support</a:t>
            </a:r>
          </a:p>
        </p:txBody>
      </p:sp>
      <p:sp>
        <p:nvSpPr>
          <p:cNvPr id="2" name="Rounded Rectangle 65">
            <a:extLst>
              <a:ext uri="{FF2B5EF4-FFF2-40B4-BE49-F238E27FC236}">
                <a16:creationId xmlns:a16="http://schemas.microsoft.com/office/drawing/2014/main" id="{0C501302-F2A8-D641-63A3-1DF67484083E}"/>
              </a:ext>
            </a:extLst>
          </p:cNvPr>
          <p:cNvSpPr>
            <a:spLocks noChangeArrowheads="1"/>
          </p:cNvSpPr>
          <p:nvPr/>
        </p:nvSpPr>
        <p:spPr bwMode="auto">
          <a:xfrm>
            <a:off x="838200" y="4962712"/>
            <a:ext cx="10535138" cy="89803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ounded Rectangle 12">
            <a:extLst>
              <a:ext uri="{FF2B5EF4-FFF2-40B4-BE49-F238E27FC236}">
                <a16:creationId xmlns:a16="http://schemas.microsoft.com/office/drawing/2014/main" id="{BFE5E352-F7E7-A02F-1B97-68B1CC8586F7}"/>
              </a:ext>
            </a:extLst>
          </p:cNvPr>
          <p:cNvSpPr>
            <a:spLocks noChangeArrowheads="1"/>
          </p:cNvSpPr>
          <p:nvPr/>
        </p:nvSpPr>
        <p:spPr bwMode="auto">
          <a:xfrm>
            <a:off x="1046381" y="4791394"/>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4" name="Content Placeholder 2">
            <a:extLst>
              <a:ext uri="{FF2B5EF4-FFF2-40B4-BE49-F238E27FC236}">
                <a16:creationId xmlns:a16="http://schemas.microsoft.com/office/drawing/2014/main" id="{E0D12DCC-8BA3-6BCA-9D8E-9E9C418FE6E1}"/>
              </a:ext>
            </a:extLst>
          </p:cNvPr>
          <p:cNvSpPr txBox="1">
            <a:spLocks/>
          </p:cNvSpPr>
          <p:nvPr/>
        </p:nvSpPr>
        <p:spPr>
          <a:xfrm>
            <a:off x="1046381" y="5177156"/>
            <a:ext cx="10105983" cy="683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Call for an ambulance as soon as possible. The speed of treatment can have a major impact on the casualty’s recovery.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itle 1">
            <a:extLst>
              <a:ext uri="{FF2B5EF4-FFF2-40B4-BE49-F238E27FC236}">
                <a16:creationId xmlns:a16="http://schemas.microsoft.com/office/drawing/2014/main" id="{11244133-B4B6-4E83-96CC-7427A05E641D}"/>
              </a:ext>
            </a:extLst>
          </p:cNvPr>
          <p:cNvSpPr>
            <a:spLocks noGrp="1"/>
          </p:cNvSpPr>
          <p:nvPr>
            <p:ph type="title"/>
          </p:nvPr>
        </p:nvSpPr>
        <p:spPr>
          <a:xfrm>
            <a:off x="1630200" y="122330"/>
            <a:ext cx="10515600" cy="1325563"/>
          </a:xfrm>
        </p:spPr>
        <p:txBody>
          <a:bodyPr>
            <a:normAutofit/>
          </a:bodyPr>
          <a:lstStyle/>
          <a:p>
            <a:r>
              <a:rPr lang="en-GB" sz="4000" b="1" noProof="0">
                <a:latin typeface="Arial" panose="020B0604020202020204" pitchFamily="34" charset="0"/>
                <a:cs typeface="Arial" panose="020B0604020202020204" pitchFamily="34" charset="0"/>
              </a:rPr>
              <a:t>What is diabetes?</a:t>
            </a:r>
          </a:p>
        </p:txBody>
      </p:sp>
      <p:sp>
        <p:nvSpPr>
          <p:cNvPr id="437250" name="Content Placeholder 2">
            <a:extLst>
              <a:ext uri="{FF2B5EF4-FFF2-40B4-BE49-F238E27FC236}">
                <a16:creationId xmlns:a16="http://schemas.microsoft.com/office/drawing/2014/main" id="{36DD0193-2B13-4629-A2CB-45ADB03BCE1F}"/>
              </a:ext>
            </a:extLst>
          </p:cNvPr>
          <p:cNvSpPr>
            <a:spLocks noGrp="1"/>
          </p:cNvSpPr>
          <p:nvPr>
            <p:ph idx="1"/>
          </p:nvPr>
        </p:nvSpPr>
        <p:spPr bwMode="auto">
          <a:xfrm>
            <a:off x="838200" y="3009379"/>
            <a:ext cx="7994613" cy="188855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400" b="1" noProof="0">
                <a:solidFill>
                  <a:srgbClr val="008A21"/>
                </a:solidFill>
                <a:latin typeface="Arial" panose="020B0604020202020204" pitchFamily="34" charset="0"/>
                <a:cs typeface="Arial" panose="020B0604020202020204" pitchFamily="34" charset="0"/>
              </a:rPr>
              <a:t>Hypoglycaemia</a:t>
            </a:r>
            <a:r>
              <a:rPr lang="en-GB" sz="2400" noProof="0">
                <a:latin typeface="Arial" panose="020B0604020202020204" pitchFamily="34" charset="0"/>
                <a:cs typeface="Arial" panose="020B0604020202020204" pitchFamily="34" charset="0"/>
              </a:rPr>
              <a:t> – blood sugar too low</a:t>
            </a:r>
          </a:p>
          <a:p>
            <a:r>
              <a:rPr lang="en-GB" sz="2400" b="1" noProof="0">
                <a:solidFill>
                  <a:srgbClr val="008A21"/>
                </a:solidFill>
                <a:latin typeface="Arial" panose="020B0604020202020204" pitchFamily="34" charset="0"/>
                <a:cs typeface="Arial" panose="020B0604020202020204" pitchFamily="34" charset="0"/>
              </a:rPr>
              <a:t>Hyperglycaemia</a:t>
            </a:r>
            <a:r>
              <a:rPr lang="en-GB" sz="2400" noProof="0">
                <a:latin typeface="Arial" panose="020B0604020202020204" pitchFamily="34" charset="0"/>
                <a:cs typeface="Arial" panose="020B0604020202020204" pitchFamily="34" charset="0"/>
              </a:rPr>
              <a:t> – blood sugar too high.</a:t>
            </a:r>
          </a:p>
        </p:txBody>
      </p:sp>
      <p:sp>
        <p:nvSpPr>
          <p:cNvPr id="241673" name="Rounded Rectangle 4">
            <a:extLst>
              <a:ext uri="{FF2B5EF4-FFF2-40B4-BE49-F238E27FC236}">
                <a16:creationId xmlns:a16="http://schemas.microsoft.com/office/drawing/2014/main" id="{765B163F-8A3C-47DE-874D-50575D4AAD1E}"/>
              </a:ext>
            </a:extLst>
          </p:cNvPr>
          <p:cNvSpPr>
            <a:spLocks noChangeArrowheads="1"/>
          </p:cNvSpPr>
          <p:nvPr/>
        </p:nvSpPr>
        <p:spPr bwMode="auto">
          <a:xfrm>
            <a:off x="838200" y="1455998"/>
            <a:ext cx="8545643" cy="1328023"/>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Diabetes is a condition caused by the body’s failure to regulate blood sugar levels – this regulation is controlled by insulin</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5C2CB8EA-F964-EC7D-B99C-48562354D1D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BA433CBC-E7BC-D04C-2ADD-5078C8E1FAF4}"/>
              </a:ext>
            </a:extLst>
          </p:cNvPr>
          <p:cNvSpPr/>
          <p:nvPr/>
        </p:nvSpPr>
        <p:spPr>
          <a:xfrm flipH="1">
            <a:off x="-1951574" y="2117235"/>
            <a:ext cx="18181696" cy="409699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1673"/>
                                        </p:tgtEl>
                                        <p:attrNameLst>
                                          <p:attrName>style.visibility</p:attrName>
                                        </p:attrNameLst>
                                      </p:cBhvr>
                                      <p:to>
                                        <p:strVal val="visible"/>
                                      </p:to>
                                    </p:set>
                                    <p:animEffect transition="in" filter="fade">
                                      <p:cBhvr>
                                        <p:cTn id="7" dur="500"/>
                                        <p:tgtEl>
                                          <p:spTgt spid="2416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7250">
                                            <p:txEl>
                                              <p:pRg st="0" end="0"/>
                                            </p:txEl>
                                          </p:spTgt>
                                        </p:tgtEl>
                                        <p:attrNameLst>
                                          <p:attrName>style.visibility</p:attrName>
                                        </p:attrNameLst>
                                      </p:cBhvr>
                                      <p:to>
                                        <p:strVal val="visible"/>
                                      </p:to>
                                    </p:set>
                                    <p:animEffect transition="in" filter="fade">
                                      <p:cBhvr>
                                        <p:cTn id="10" dur="500"/>
                                        <p:tgtEl>
                                          <p:spTgt spid="437250">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37250">
                                            <p:txEl>
                                              <p:pRg st="1" end="1"/>
                                            </p:txEl>
                                          </p:spTgt>
                                        </p:tgtEl>
                                        <p:attrNameLst>
                                          <p:attrName>style.visibility</p:attrName>
                                        </p:attrNameLst>
                                      </p:cBhvr>
                                      <p:to>
                                        <p:strVal val="visible"/>
                                      </p:to>
                                    </p:set>
                                    <p:animEffect transition="in" filter="fade">
                                      <p:cBhvr>
                                        <p:cTn id="13" dur="500"/>
                                        <p:tgtEl>
                                          <p:spTgt spid="4372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7250" grpId="0" uiExpand="1" build="p"/>
      <p:bldP spid="24167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6305717-D5BC-D27C-7295-3C030D84F8F8}"/>
              </a:ext>
            </a:extLst>
          </p:cNvPr>
          <p:cNvSpPr/>
          <p:nvPr/>
        </p:nvSpPr>
        <p:spPr>
          <a:xfrm>
            <a:off x="-954618" y="3047998"/>
            <a:ext cx="13564997" cy="2000739"/>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itle 1">
            <a:extLst>
              <a:ext uri="{FF2B5EF4-FFF2-40B4-BE49-F238E27FC236}">
                <a16:creationId xmlns:a16="http://schemas.microsoft.com/office/drawing/2014/main" id="{A5ECBC3B-BA89-2849-E050-4B76E9A8044A}"/>
              </a:ext>
            </a:extLst>
          </p:cNvPr>
          <p:cNvSpPr>
            <a:spLocks noGrp="1"/>
          </p:cNvSpPr>
          <p:nvPr>
            <p:ph type="title"/>
          </p:nvPr>
        </p:nvSpPr>
        <p:spPr>
          <a:xfrm>
            <a:off x="838200" y="115032"/>
            <a:ext cx="10515600" cy="1325563"/>
          </a:xfrm>
        </p:spPr>
        <p:txBody>
          <a:bodyPr>
            <a:normAutofit/>
          </a:bodyPr>
          <a:lstStyle/>
          <a:p>
            <a:r>
              <a:rPr lang="en-GB" sz="4000" b="1" noProof="0" dirty="0">
                <a:latin typeface="Arial" panose="020B0604020202020204" pitchFamily="34" charset="0"/>
                <a:cs typeface="Arial" panose="020B0604020202020204" pitchFamily="34" charset="0"/>
              </a:rPr>
              <a:t>Calling for help (999)</a:t>
            </a:r>
            <a:endParaRPr lang="en-GB" sz="4000" b="1" noProof="0" dirty="0">
              <a:highlight>
                <a:srgbClr val="FFFF00"/>
              </a:highlight>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C342662-5D1C-8D6B-2A99-1C8F4D98AB47}"/>
              </a:ext>
            </a:extLst>
          </p:cNvPr>
          <p:cNvSpPr>
            <a:spLocks noGrp="1"/>
          </p:cNvSpPr>
          <p:nvPr>
            <p:ph idx="1"/>
          </p:nvPr>
        </p:nvSpPr>
        <p:spPr>
          <a:xfrm>
            <a:off x="838200" y="1528639"/>
            <a:ext cx="10515600" cy="4351338"/>
          </a:xfrm>
        </p:spPr>
        <p:txBody>
          <a:bodyPr>
            <a:normAutofit fontScale="85000" lnSpcReduction="20000"/>
          </a:bodyPr>
          <a:lstStyle/>
          <a:p>
            <a:pPr marL="0" indent="0">
              <a:lnSpc>
                <a:spcPct val="120000"/>
              </a:lnSpc>
              <a:buNone/>
            </a:pPr>
            <a:r>
              <a:rPr lang="en-GB" sz="2600" noProof="0">
                <a:latin typeface="Arial" panose="020B0604020202020204" pitchFamily="34" charset="0"/>
                <a:cs typeface="Arial" panose="020B0604020202020204" pitchFamily="34" charset="0"/>
              </a:rPr>
              <a:t>Getting help quickly is vital. Knowing what to say and staying calm can save time and lives</a:t>
            </a:r>
          </a:p>
          <a:p>
            <a:pPr marL="0" indent="0">
              <a:lnSpc>
                <a:spcPct val="120000"/>
              </a:lnSpc>
              <a:buNone/>
            </a:pPr>
            <a:r>
              <a:rPr lang="en-GB" sz="2600" noProof="0">
                <a:latin typeface="Arial" panose="020B0604020202020204" pitchFamily="34" charset="0"/>
                <a:cs typeface="Arial" panose="020B0604020202020204" pitchFamily="34" charset="0"/>
              </a:rPr>
              <a:t>For a simple way to remember what to tell the emergency services, think ‘</a:t>
            </a:r>
            <a:r>
              <a:rPr lang="en-GB" sz="2600" b="1" noProof="0">
                <a:latin typeface="Arial" panose="020B0604020202020204" pitchFamily="34" charset="0"/>
                <a:cs typeface="Arial" panose="020B0604020202020204" pitchFamily="34" charset="0"/>
              </a:rPr>
              <a:t>LINE’</a:t>
            </a:r>
          </a:p>
          <a:p>
            <a:pPr marL="0" indent="0">
              <a:lnSpc>
                <a:spcPct val="120000"/>
              </a:lnSpc>
              <a:buNone/>
            </a:pPr>
            <a:endParaRPr lang="en-GB" sz="2600" noProof="0">
              <a:latin typeface="Arial" panose="020B0604020202020204" pitchFamily="34" charset="0"/>
              <a:cs typeface="Arial" panose="020B0604020202020204" pitchFamily="34" charset="0"/>
            </a:endParaRPr>
          </a:p>
          <a:p>
            <a:pPr marL="457200" lvl="1" indent="-457200">
              <a:lnSpc>
                <a:spcPct val="120000"/>
              </a:lnSpc>
              <a:buNone/>
            </a:pPr>
            <a:r>
              <a:rPr lang="en-GB" sz="2600" b="1" noProof="0">
                <a:latin typeface="Arial" panose="020B0604020202020204" pitchFamily="34" charset="0"/>
                <a:cs typeface="Arial" panose="020B0604020202020204" pitchFamily="34" charset="0"/>
              </a:rPr>
              <a:t>L</a:t>
            </a:r>
            <a:r>
              <a:rPr lang="en-GB" sz="2600" noProof="0">
                <a:latin typeface="Arial" panose="020B0604020202020204" pitchFamily="34" charset="0"/>
                <a:cs typeface="Arial" panose="020B0604020202020204" pitchFamily="34" charset="0"/>
              </a:rPr>
              <a:t>ocation</a:t>
            </a:r>
          </a:p>
          <a:p>
            <a:pPr marL="457200" lvl="1" indent="-457200">
              <a:lnSpc>
                <a:spcPct val="120000"/>
              </a:lnSpc>
              <a:buNone/>
            </a:pPr>
            <a:r>
              <a:rPr lang="en-GB" sz="2600" b="1" noProof="0">
                <a:latin typeface="Arial" panose="020B0604020202020204" pitchFamily="34" charset="0"/>
                <a:cs typeface="Arial" panose="020B0604020202020204" pitchFamily="34" charset="0"/>
              </a:rPr>
              <a:t>I</a:t>
            </a:r>
            <a:r>
              <a:rPr lang="en-GB" sz="2600" noProof="0">
                <a:latin typeface="Arial" panose="020B0604020202020204" pitchFamily="34" charset="0"/>
                <a:cs typeface="Arial" panose="020B0604020202020204" pitchFamily="34" charset="0"/>
              </a:rPr>
              <a:t>ncident </a:t>
            </a:r>
          </a:p>
          <a:p>
            <a:pPr marL="457200" lvl="1" indent="-457200">
              <a:lnSpc>
                <a:spcPct val="120000"/>
              </a:lnSpc>
              <a:buNone/>
            </a:pPr>
            <a:r>
              <a:rPr lang="en-GB" sz="2600" b="1" noProof="0">
                <a:latin typeface="Arial" panose="020B0604020202020204" pitchFamily="34" charset="0"/>
                <a:cs typeface="Arial" panose="020B0604020202020204" pitchFamily="34" charset="0"/>
              </a:rPr>
              <a:t>N</a:t>
            </a:r>
            <a:r>
              <a:rPr lang="en-GB" sz="2600" noProof="0">
                <a:latin typeface="Arial" panose="020B0604020202020204" pitchFamily="34" charset="0"/>
                <a:cs typeface="Arial" panose="020B0604020202020204" pitchFamily="34" charset="0"/>
              </a:rPr>
              <a:t>umber of casualties </a:t>
            </a:r>
          </a:p>
          <a:p>
            <a:pPr marL="457200" lvl="1" indent="-457200">
              <a:lnSpc>
                <a:spcPct val="120000"/>
              </a:lnSpc>
              <a:buNone/>
            </a:pPr>
            <a:r>
              <a:rPr lang="en-GB" sz="2600" b="1" noProof="0">
                <a:latin typeface="Arial" panose="020B0604020202020204" pitchFamily="34" charset="0"/>
                <a:cs typeface="Arial" panose="020B0604020202020204" pitchFamily="34" charset="0"/>
              </a:rPr>
              <a:t>E</a:t>
            </a:r>
            <a:r>
              <a:rPr lang="en-GB" sz="2600" noProof="0">
                <a:latin typeface="Arial" panose="020B0604020202020204" pitchFamily="34" charset="0"/>
                <a:cs typeface="Arial" panose="020B0604020202020204" pitchFamily="34" charset="0"/>
              </a:rPr>
              <a:t>xtent of their injuries</a:t>
            </a:r>
          </a:p>
          <a:p>
            <a:pPr marL="457200" lvl="1" indent="0">
              <a:lnSpc>
                <a:spcPct val="120000"/>
              </a:lnSpc>
              <a:buNone/>
            </a:pPr>
            <a:endParaRPr lang="en-GB" sz="2600" noProof="0">
              <a:latin typeface="Arial" panose="020B0604020202020204" pitchFamily="34" charset="0"/>
              <a:cs typeface="Arial" panose="020B0604020202020204" pitchFamily="34" charset="0"/>
            </a:endParaRPr>
          </a:p>
          <a:p>
            <a:pPr marL="0" indent="0">
              <a:lnSpc>
                <a:spcPct val="120000"/>
              </a:lnSpc>
              <a:buNone/>
            </a:pPr>
            <a:r>
              <a:rPr lang="en-GB" sz="2600" noProof="0">
                <a:latin typeface="Arial" panose="020B0604020202020204" pitchFamily="34" charset="0"/>
                <a:cs typeface="Arial" panose="020B0604020202020204" pitchFamily="34" charset="0"/>
              </a:rPr>
              <a:t>Use the speakerphone or ask a bystander if available.</a:t>
            </a:r>
          </a:p>
          <a:p>
            <a:pPr marL="0" indent="0">
              <a:lnSpc>
                <a:spcPct val="120000"/>
              </a:lnSpc>
              <a:buNone/>
            </a:pPr>
            <a:endParaRPr lang="en-GB" sz="2400" noProof="0"/>
          </a:p>
        </p:txBody>
      </p:sp>
    </p:spTree>
    <p:extLst>
      <p:ext uri="{BB962C8B-B14F-4D97-AF65-F5344CB8AC3E}">
        <p14:creationId xmlns:p14="http://schemas.microsoft.com/office/powerpoint/2010/main" val="2368034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5D69-6C52-284A-CF85-38A585DFF794}"/>
            </a:ext>
          </a:extLst>
        </p:cNvPr>
        <p:cNvGrpSpPr/>
        <p:nvPr/>
      </p:nvGrpSpPr>
      <p:grpSpPr>
        <a:xfrm>
          <a:off x="0" y="0"/>
          <a:ext cx="0" cy="0"/>
          <a:chOff x="0" y="0"/>
          <a:chExt cx="0" cy="0"/>
        </a:xfrm>
      </p:grpSpPr>
      <p:sp>
        <p:nvSpPr>
          <p:cNvPr id="241666" name="Title 1">
            <a:extLst>
              <a:ext uri="{FF2B5EF4-FFF2-40B4-BE49-F238E27FC236}">
                <a16:creationId xmlns:a16="http://schemas.microsoft.com/office/drawing/2014/main" id="{FB243F9A-B976-04D7-023D-394A5BFFB777}"/>
              </a:ext>
            </a:extLst>
          </p:cNvPr>
          <p:cNvSpPr>
            <a:spLocks noGrp="1"/>
          </p:cNvSpPr>
          <p:nvPr>
            <p:ph type="title"/>
          </p:nvPr>
        </p:nvSpPr>
        <p:spPr/>
        <p:txBody>
          <a:bodyPr>
            <a:normAutofit/>
          </a:bodyPr>
          <a:lstStyle/>
          <a:p>
            <a:r>
              <a:rPr lang="en-GB" sz="4000" b="1" noProof="0">
                <a:latin typeface="Arial" panose="020B0604020202020204" pitchFamily="34" charset="0"/>
                <a:cs typeface="Arial" panose="020B0604020202020204" pitchFamily="34" charset="0"/>
              </a:rPr>
              <a:t>Hypoglycaemia – symptoms</a:t>
            </a:r>
          </a:p>
        </p:txBody>
      </p:sp>
      <p:sp>
        <p:nvSpPr>
          <p:cNvPr id="437253" name="Content Placeholder 2">
            <a:extLst>
              <a:ext uri="{FF2B5EF4-FFF2-40B4-BE49-F238E27FC236}">
                <a16:creationId xmlns:a16="http://schemas.microsoft.com/office/drawing/2014/main" id="{C217A57D-ED8A-AA60-51BC-89541F3947A2}"/>
              </a:ext>
            </a:extLst>
          </p:cNvPr>
          <p:cNvSpPr txBox="1">
            <a:spLocks/>
          </p:cNvSpPr>
          <p:nvPr/>
        </p:nvSpPr>
        <p:spPr bwMode="auto">
          <a:xfrm>
            <a:off x="838200" y="1618566"/>
            <a:ext cx="4922520" cy="273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342900" indent="-342900"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auto" latinLnBrk="0" hangingPunct="0">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Symptoms may include:</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blurred vision</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hunger</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tiredness or lethargy</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lack of concentration</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increased heart rate</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auto" latinLnBrk="0" hangingPunct="0">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 name="Content Placeholder 2">
            <a:extLst>
              <a:ext uri="{FF2B5EF4-FFF2-40B4-BE49-F238E27FC236}">
                <a16:creationId xmlns:a16="http://schemas.microsoft.com/office/drawing/2014/main" id="{8EE500AB-CD0D-90FB-5FBD-891113717484}"/>
              </a:ext>
            </a:extLst>
          </p:cNvPr>
          <p:cNvSpPr txBox="1">
            <a:spLocks/>
          </p:cNvSpPr>
          <p:nvPr/>
        </p:nvSpPr>
        <p:spPr bwMode="auto">
          <a:xfrm>
            <a:off x="6049962" y="1506580"/>
            <a:ext cx="5157969" cy="284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342900" indent="-342900"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342900" marR="0" lvl="0" indent="-342900" algn="l" defTabSz="914400" rtl="0" eaLnBrk="0" fontAlgn="auto" latinLnBrk="0" hangingPunct="0">
              <a:lnSpc>
                <a:spcPct val="100000"/>
              </a:lnSpc>
              <a:spcBef>
                <a:spcPct val="20000"/>
              </a:spcBef>
              <a:spcAft>
                <a:spcPts val="0"/>
              </a:spcAft>
              <a:buClr>
                <a:srgbClr val="189049"/>
              </a:buClr>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headaches</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tingling sensations</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noticeable changes in personality</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feeling faint.</a:t>
            </a:r>
          </a:p>
          <a:p>
            <a:pPr marL="342900" marR="0" lvl="0" indent="-342900" algn="l" defTabSz="914400" rtl="0" eaLnBrk="0" fontAlgn="auto" latinLnBrk="0" hangingPunct="0">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2" name="Freeform: Shape 1">
            <a:extLst>
              <a:ext uri="{FF2B5EF4-FFF2-40B4-BE49-F238E27FC236}">
                <a16:creationId xmlns:a16="http://schemas.microsoft.com/office/drawing/2014/main" id="{E35170E4-63FC-B71A-4C5F-66E3AEF515B4}"/>
              </a:ext>
            </a:extLst>
          </p:cNvPr>
          <p:cNvSpPr/>
          <p:nvPr/>
        </p:nvSpPr>
        <p:spPr>
          <a:xfrm flipH="1">
            <a:off x="-2215461" y="3429000"/>
            <a:ext cx="18181696" cy="27852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72507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389684D2-3B45-D095-350A-3D6E796E701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20834" name="Title 1">
            <a:extLst>
              <a:ext uri="{FF2B5EF4-FFF2-40B4-BE49-F238E27FC236}">
                <a16:creationId xmlns:a16="http://schemas.microsoft.com/office/drawing/2014/main" id="{4EB3A406-192E-4437-89D8-35B478CC39B5}"/>
              </a:ext>
            </a:extLst>
          </p:cNvPr>
          <p:cNvSpPr>
            <a:spLocks noGrp="1"/>
          </p:cNvSpPr>
          <p:nvPr>
            <p:ph type="title"/>
          </p:nvPr>
        </p:nvSpPr>
        <p:spPr/>
        <p:txBody>
          <a:bodyPr rtlCol="0">
            <a:normAutofit/>
          </a:bodyPr>
          <a:lstStyle/>
          <a:p>
            <a:pPr>
              <a:defRPr/>
            </a:pPr>
            <a:r>
              <a:rPr lang="en-GB" sz="4000" b="1" noProof="0">
                <a:latin typeface="Arial" panose="020B0604020202020204" pitchFamily="34" charset="0"/>
                <a:cs typeface="Arial" panose="020B0604020202020204" pitchFamily="34" charset="0"/>
              </a:rPr>
              <a:t>Hypoglycaemia – treatment</a:t>
            </a:r>
          </a:p>
        </p:txBody>
      </p:sp>
      <p:sp>
        <p:nvSpPr>
          <p:cNvPr id="439298" name="Content Placeholder 2">
            <a:extLst>
              <a:ext uri="{FF2B5EF4-FFF2-40B4-BE49-F238E27FC236}">
                <a16:creationId xmlns:a16="http://schemas.microsoft.com/office/drawing/2014/main" id="{B8321CFC-DB71-460B-9405-45649243873A}"/>
              </a:ext>
            </a:extLst>
          </p:cNvPr>
          <p:cNvSpPr>
            <a:spLocks noGrp="1"/>
          </p:cNvSpPr>
          <p:nvPr>
            <p:ph idx="1"/>
          </p:nvPr>
        </p:nvSpPr>
        <p:spPr bwMode="auto">
          <a:xfrm>
            <a:off x="838200" y="1690688"/>
            <a:ext cx="8590614" cy="45751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defRPr/>
            </a:pPr>
            <a:r>
              <a:rPr lang="en-GB" sz="2200" noProof="0">
                <a:latin typeface="Arial" panose="020B0604020202020204" pitchFamily="34" charset="0"/>
                <a:ea typeface="ＭＳ Ｐゴシック" pitchFamily="34" charset="-128"/>
                <a:cs typeface="Arial" panose="020B0604020202020204" pitchFamily="34" charset="0"/>
              </a:rPr>
              <a:t>Sit the casualty down, calm and reassure</a:t>
            </a:r>
          </a:p>
          <a:p>
            <a:pPr>
              <a:defRPr/>
            </a:pPr>
            <a:r>
              <a:rPr lang="en-GB" sz="2200" noProof="0">
                <a:latin typeface="Arial" panose="020B0604020202020204" pitchFamily="34" charset="0"/>
                <a:ea typeface="ＭＳ Ｐゴシック" pitchFamily="34" charset="-128"/>
                <a:cs typeface="Arial" panose="020B0604020202020204" pitchFamily="34" charset="0"/>
              </a:rPr>
              <a:t>For suspected hypoglycaemia, ask the casualty to take their glucose tablets, equating to 15-20g of glucose. If glucose tablets are not available, use another dietary form of sugar (jelly babies/non-diet fizzy drink)</a:t>
            </a:r>
          </a:p>
          <a:p>
            <a:pPr>
              <a:defRPr/>
            </a:pPr>
            <a:r>
              <a:rPr lang="en-GB" sz="2200" noProof="0">
                <a:latin typeface="Arial" panose="020B0604020202020204" pitchFamily="34" charset="0"/>
                <a:ea typeface="ＭＳ Ｐゴシック" pitchFamily="34" charset="-128"/>
                <a:cs typeface="Arial" panose="020B0604020202020204" pitchFamily="34" charset="0"/>
              </a:rPr>
              <a:t>If there is no improvement in the casualty’s condition, call for the emergency services (</a:t>
            </a:r>
            <a:r>
              <a:rPr lang="en-GB" sz="2200" b="1" noProof="0">
                <a:solidFill>
                  <a:srgbClr val="FF0000"/>
                </a:solidFill>
                <a:latin typeface="Arial" panose="020B0604020202020204" pitchFamily="34" charset="0"/>
                <a:ea typeface="ＭＳ Ｐゴシック" pitchFamily="34" charset="-128"/>
                <a:cs typeface="Arial" panose="020B0604020202020204" pitchFamily="34" charset="0"/>
              </a:rPr>
              <a:t>999</a:t>
            </a:r>
            <a:r>
              <a:rPr lang="en-GB" sz="2200" noProof="0">
                <a:latin typeface="Arial" panose="020B0604020202020204" pitchFamily="34" charset="0"/>
                <a:ea typeface="ＭＳ Ｐゴシック" pitchFamily="34" charset="-128"/>
                <a:cs typeface="Arial" panose="020B0604020202020204" pitchFamily="34" charset="0"/>
              </a:rPr>
              <a:t>)</a:t>
            </a:r>
          </a:p>
          <a:p>
            <a:pPr>
              <a:defRPr/>
            </a:pPr>
            <a:r>
              <a:rPr lang="en-GB" sz="2200" noProof="0">
                <a:latin typeface="Arial" panose="020B0604020202020204" pitchFamily="34" charset="0"/>
                <a:ea typeface="ＭＳ Ｐゴシック" pitchFamily="34" charset="-128"/>
                <a:cs typeface="Arial" panose="020B0604020202020204" pitchFamily="34" charset="0"/>
              </a:rPr>
              <a:t>Monitor the condition. If the casualty becomes unconscious, carry out basic life support.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329E7-B994-1909-C180-937D11D1F63B}"/>
            </a:ext>
          </a:extLst>
        </p:cNvPr>
        <p:cNvGrpSpPr/>
        <p:nvPr/>
      </p:nvGrpSpPr>
      <p:grpSpPr>
        <a:xfrm>
          <a:off x="0" y="0"/>
          <a:ext cx="0" cy="0"/>
          <a:chOff x="0" y="0"/>
          <a:chExt cx="0" cy="0"/>
        </a:xfrm>
      </p:grpSpPr>
      <p:sp>
        <p:nvSpPr>
          <p:cNvPr id="241666" name="Title 1">
            <a:extLst>
              <a:ext uri="{FF2B5EF4-FFF2-40B4-BE49-F238E27FC236}">
                <a16:creationId xmlns:a16="http://schemas.microsoft.com/office/drawing/2014/main" id="{6B91211A-6D2D-B59A-16E0-DF983BA4797F}"/>
              </a:ext>
            </a:extLst>
          </p:cNvPr>
          <p:cNvSpPr>
            <a:spLocks noGrp="1"/>
          </p:cNvSpPr>
          <p:nvPr>
            <p:ph type="title"/>
          </p:nvPr>
        </p:nvSpPr>
        <p:spPr/>
        <p:txBody>
          <a:bodyPr>
            <a:normAutofit/>
          </a:bodyPr>
          <a:lstStyle/>
          <a:p>
            <a:r>
              <a:rPr lang="en-GB" sz="4000" b="1" noProof="0">
                <a:latin typeface="Arial" panose="020B0604020202020204" pitchFamily="34" charset="0"/>
                <a:cs typeface="Arial" panose="020B0604020202020204" pitchFamily="34" charset="0"/>
              </a:rPr>
              <a:t>Hyperglycaemia – symptoms</a:t>
            </a:r>
          </a:p>
        </p:txBody>
      </p:sp>
      <p:sp>
        <p:nvSpPr>
          <p:cNvPr id="437253" name="Content Placeholder 2">
            <a:extLst>
              <a:ext uri="{FF2B5EF4-FFF2-40B4-BE49-F238E27FC236}">
                <a16:creationId xmlns:a16="http://schemas.microsoft.com/office/drawing/2014/main" id="{98BD88FA-EC0C-1CFF-883C-ED0C90617A5A}"/>
              </a:ext>
            </a:extLst>
          </p:cNvPr>
          <p:cNvSpPr txBox="1">
            <a:spLocks/>
          </p:cNvSpPr>
          <p:nvPr/>
        </p:nvSpPr>
        <p:spPr bwMode="auto">
          <a:xfrm>
            <a:off x="838200" y="1594019"/>
            <a:ext cx="6633754" cy="273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marL="342900" indent="-342900"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auto" latinLnBrk="0" hangingPunct="0">
              <a:lnSpc>
                <a:spcPct val="100000"/>
              </a:lnSpc>
              <a:spcBef>
                <a:spcPct val="20000"/>
              </a:spcBef>
              <a:spcAft>
                <a:spcPts val="0"/>
              </a:spcAft>
              <a:buClr>
                <a:srgbClr val="189049"/>
              </a:buClr>
              <a:buSzTx/>
              <a:buFontTx/>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Arial" panose="020B0604020202020204" pitchFamily="34" charset="0"/>
              </a:rPr>
              <a:t>Symptoms may include:</a:t>
            </a:r>
          </a:p>
          <a:p>
            <a:pPr marL="342900" marR="0" lvl="0" indent="-342900" algn="l" defTabSz="914400" rtl="0" eaLnBrk="0" fontAlgn="auto" latinLnBrk="0" hangingPunct="0">
              <a:lnSpc>
                <a:spcPct val="100000"/>
              </a:lnSpc>
              <a:spcBef>
                <a:spcPct val="20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sweet, fruity-smelling breath</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an increased need to urinate</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increased thirst</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dry mouth</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loss of appetite</a:t>
            </a:r>
          </a:p>
          <a:p>
            <a:pPr marL="342900" marR="0" lvl="0" indent="-3429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tiredness and lethargy.</a:t>
            </a: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342900" marR="0" lvl="0" indent="-342900" algn="l" defTabSz="914400" rtl="0" eaLnBrk="0" fontAlgn="auto" latinLnBrk="0" hangingPunct="0">
              <a:lnSpc>
                <a:spcPct val="100000"/>
              </a:lnSpc>
              <a:spcBef>
                <a:spcPct val="20000"/>
              </a:spcBef>
              <a:spcAft>
                <a:spcPts val="0"/>
              </a:spcAft>
              <a:buClr>
                <a:srgbClr val="189049"/>
              </a:buClr>
              <a:buSzTx/>
              <a:buFont typeface="Arial" panose="020B0604020202020204" pitchFamily="34" charset="0"/>
              <a:buChar char="●"/>
              <a:tabLst/>
              <a:defRPr/>
            </a:pPr>
            <a:endParaRPr kumimoji="0" lang="en-GB" sz="2000" b="1"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
        <p:nvSpPr>
          <p:cNvPr id="3" name="Freeform: Shape 2">
            <a:extLst>
              <a:ext uri="{FF2B5EF4-FFF2-40B4-BE49-F238E27FC236}">
                <a16:creationId xmlns:a16="http://schemas.microsoft.com/office/drawing/2014/main" id="{F097775E-8E65-B43F-7089-800CC049E646}"/>
              </a:ext>
            </a:extLst>
          </p:cNvPr>
          <p:cNvSpPr/>
          <p:nvPr/>
        </p:nvSpPr>
        <p:spPr>
          <a:xfrm flipH="1">
            <a:off x="-2994848" y="2919582"/>
            <a:ext cx="18181696" cy="3294650"/>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513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BEFB066E-4DCC-4E86-8246-8B32C63F344F}"/>
              </a:ext>
            </a:extLst>
          </p:cNvPr>
          <p:cNvSpPr>
            <a:spLocks noGrp="1"/>
          </p:cNvSpPr>
          <p:nvPr>
            <p:ph type="title"/>
          </p:nvPr>
        </p:nvSpPr>
        <p:spPr/>
        <p:txBody>
          <a:bodyPr rtlCol="0">
            <a:normAutofit/>
          </a:bodyPr>
          <a:lstStyle/>
          <a:p>
            <a:pPr>
              <a:defRPr/>
            </a:pPr>
            <a:r>
              <a:rPr lang="en-GB" sz="4000" b="1" noProof="0">
                <a:latin typeface="Arial" panose="020B0604020202020204" pitchFamily="34" charset="0"/>
                <a:cs typeface="Arial" panose="020B0604020202020204" pitchFamily="34" charset="0"/>
              </a:rPr>
              <a:t>Hyperglycaemia – treatment</a:t>
            </a:r>
          </a:p>
        </p:txBody>
      </p:sp>
      <p:sp>
        <p:nvSpPr>
          <p:cNvPr id="3" name="Content Placeholder 2">
            <a:extLst>
              <a:ext uri="{FF2B5EF4-FFF2-40B4-BE49-F238E27FC236}">
                <a16:creationId xmlns:a16="http://schemas.microsoft.com/office/drawing/2014/main" id="{4AB8EC16-AFE8-4C95-B4E4-421729B1E07E}"/>
              </a:ext>
            </a:extLst>
          </p:cNvPr>
          <p:cNvSpPr>
            <a:spLocks noGrp="1"/>
          </p:cNvSpPr>
          <p:nvPr>
            <p:ph idx="1"/>
          </p:nvPr>
        </p:nvSpPr>
        <p:spPr>
          <a:xfrm>
            <a:off x="838199" y="1690688"/>
            <a:ext cx="8860437" cy="4150126"/>
          </a:xfrm>
        </p:spPr>
        <p:txBody>
          <a:bodyPr>
            <a:normAutofit/>
          </a:bodyPr>
          <a:lstStyle/>
          <a:p>
            <a:pPr>
              <a:defRPr/>
            </a:pPr>
            <a:r>
              <a:rPr lang="en-GB" sz="2200" noProof="0">
                <a:latin typeface="Arial" panose="020B0604020202020204" pitchFamily="34" charset="0"/>
                <a:cs typeface="Arial" panose="020B0604020202020204" pitchFamily="34" charset="0"/>
              </a:rPr>
              <a:t>Sit the casualty down</a:t>
            </a:r>
          </a:p>
          <a:p>
            <a:pPr>
              <a:defRPr/>
            </a:pPr>
            <a:r>
              <a:rPr lang="en-GB" sz="2200" noProof="0">
                <a:latin typeface="Arial" panose="020B0604020202020204" pitchFamily="34" charset="0"/>
                <a:cs typeface="Arial" panose="020B0604020202020204" pitchFamily="34" charset="0"/>
              </a:rPr>
              <a:t>Encourage the casualty to use their medication</a:t>
            </a:r>
          </a:p>
          <a:p>
            <a:pPr>
              <a:defRPr/>
            </a:pPr>
            <a:r>
              <a:rPr lang="en-GB" sz="2200" noProof="0">
                <a:latin typeface="Arial" panose="020B0604020202020204" pitchFamily="34" charset="0"/>
                <a:cs typeface="Arial" panose="020B0604020202020204" pitchFamily="34" charset="0"/>
              </a:rPr>
              <a:t>If they have not been previously diagnosed, then call the emergency services (</a:t>
            </a:r>
            <a:r>
              <a:rPr lang="en-GB" sz="2200" b="1" noProof="0">
                <a:solidFill>
                  <a:srgbClr val="FF0000"/>
                </a:solidFill>
                <a:latin typeface="Arial" panose="020B0604020202020204" pitchFamily="34" charset="0"/>
                <a:cs typeface="Arial" panose="020B0604020202020204" pitchFamily="34" charset="0"/>
              </a:rPr>
              <a:t>999</a:t>
            </a:r>
            <a:r>
              <a:rPr lang="en-GB" sz="2200" noProof="0">
                <a:latin typeface="Arial" panose="020B0604020202020204" pitchFamily="34" charset="0"/>
                <a:cs typeface="Arial" panose="020B0604020202020204" pitchFamily="34" charset="0"/>
              </a:rPr>
              <a:t>)</a:t>
            </a:r>
          </a:p>
          <a:p>
            <a:pPr>
              <a:defRPr/>
            </a:pPr>
            <a:r>
              <a:rPr lang="en-GB" sz="2200" noProof="0">
                <a:latin typeface="Arial" panose="020B0604020202020204" pitchFamily="34" charset="0"/>
                <a:cs typeface="Arial" panose="020B0604020202020204" pitchFamily="34" charset="0"/>
              </a:rPr>
              <a:t>Monitor the condition. If the casualty becomes unconscious, carry out basic life support. </a:t>
            </a:r>
          </a:p>
          <a:p>
            <a:pPr marL="0" indent="0">
              <a:buNone/>
              <a:defRPr/>
            </a:pPr>
            <a:endParaRPr lang="en-GB" sz="2200" noProof="0"/>
          </a:p>
          <a:p>
            <a:pPr marL="0" indent="0">
              <a:buNone/>
              <a:defRPr/>
            </a:pPr>
            <a:endParaRPr lang="en-GB" sz="2200" noProof="0"/>
          </a:p>
        </p:txBody>
      </p:sp>
      <p:sp>
        <p:nvSpPr>
          <p:cNvPr id="2" name="Freeform: Shape 1">
            <a:extLst>
              <a:ext uri="{FF2B5EF4-FFF2-40B4-BE49-F238E27FC236}">
                <a16:creationId xmlns:a16="http://schemas.microsoft.com/office/drawing/2014/main" id="{D52FEC5C-7066-1142-6642-1818AF0383E0}"/>
              </a:ext>
            </a:extLst>
          </p:cNvPr>
          <p:cNvSpPr/>
          <p:nvPr/>
        </p:nvSpPr>
        <p:spPr>
          <a:xfrm flipH="1">
            <a:off x="-2215461" y="3429000"/>
            <a:ext cx="18181696" cy="27852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Title 1">
            <a:extLst>
              <a:ext uri="{FF2B5EF4-FFF2-40B4-BE49-F238E27FC236}">
                <a16:creationId xmlns:a16="http://schemas.microsoft.com/office/drawing/2014/main" id="{6AA603F6-3B74-493A-BB90-8CBD730C4D25}"/>
              </a:ext>
            </a:extLst>
          </p:cNvPr>
          <p:cNvSpPr>
            <a:spLocks noGrp="1"/>
          </p:cNvSpPr>
          <p:nvPr>
            <p:ph type="title"/>
          </p:nvPr>
        </p:nvSpPr>
        <p:spPr>
          <a:xfrm>
            <a:off x="1630200" y="126382"/>
            <a:ext cx="10515600" cy="1325563"/>
          </a:xfrm>
        </p:spPr>
        <p:txBody>
          <a:bodyPr>
            <a:normAutofit/>
          </a:bodyPr>
          <a:lstStyle/>
          <a:p>
            <a:r>
              <a:rPr lang="en-GB" sz="4000" b="1" noProof="0">
                <a:latin typeface="Arial" panose="020B0604020202020204" pitchFamily="34" charset="0"/>
                <a:cs typeface="Arial" panose="020B0604020202020204" pitchFamily="34" charset="0"/>
              </a:rPr>
              <a:t>What is asthma?</a:t>
            </a:r>
          </a:p>
        </p:txBody>
      </p:sp>
      <p:sp>
        <p:nvSpPr>
          <p:cNvPr id="3" name="Content Placeholder 2">
            <a:extLst>
              <a:ext uri="{FF2B5EF4-FFF2-40B4-BE49-F238E27FC236}">
                <a16:creationId xmlns:a16="http://schemas.microsoft.com/office/drawing/2014/main" id="{09AE61DE-5662-4FF1-97D7-7861C0A42237}"/>
              </a:ext>
            </a:extLst>
          </p:cNvPr>
          <p:cNvSpPr>
            <a:spLocks noGrp="1"/>
          </p:cNvSpPr>
          <p:nvPr>
            <p:ph idx="1"/>
          </p:nvPr>
        </p:nvSpPr>
        <p:spPr>
          <a:xfrm>
            <a:off x="838200" y="1389978"/>
            <a:ext cx="8860436" cy="3376893"/>
          </a:xfrm>
        </p:spPr>
        <p:txBody>
          <a:bodyPr>
            <a:noAutofit/>
          </a:bodyPr>
          <a:lstStyle/>
          <a:p>
            <a:pPr marL="0" indent="0">
              <a:lnSpc>
                <a:spcPct val="120000"/>
              </a:lnSpc>
              <a:buNone/>
              <a:defRPr/>
            </a:pPr>
            <a:r>
              <a:rPr lang="en-GB" sz="2200" b="1" noProof="0">
                <a:latin typeface="Arial" panose="020B0604020202020204" pitchFamily="34" charset="0"/>
                <a:cs typeface="Arial" panose="020B0604020202020204" pitchFamily="34" charset="0"/>
              </a:rPr>
              <a:t>Asthma is a condition that affects and inflames the airways, making it difficult to manage normal breathing</a:t>
            </a:r>
          </a:p>
          <a:p>
            <a:pPr marL="0" indent="0">
              <a:lnSpc>
                <a:spcPct val="120000"/>
              </a:lnSpc>
              <a:buNone/>
              <a:defRPr/>
            </a:pPr>
            <a:endParaRPr lang="en-GB" sz="100" b="1">
              <a:latin typeface="Arial" panose="020B0604020202020204" pitchFamily="34" charset="0"/>
              <a:cs typeface="Arial" panose="020B0604020202020204" pitchFamily="34" charset="0"/>
            </a:endParaRPr>
          </a:p>
          <a:p>
            <a:pPr marL="0" indent="0">
              <a:lnSpc>
                <a:spcPct val="120000"/>
              </a:lnSpc>
              <a:spcBef>
                <a:spcPts val="0"/>
              </a:spcBef>
              <a:buNone/>
              <a:defRPr/>
            </a:pPr>
            <a:r>
              <a:rPr lang="en-GB" sz="2200" b="1" noProof="0">
                <a:solidFill>
                  <a:srgbClr val="008A21"/>
                </a:solidFill>
                <a:latin typeface="Arial" panose="020B0604020202020204" pitchFamily="34" charset="0"/>
                <a:cs typeface="Arial" panose="020B0604020202020204" pitchFamily="34" charset="0"/>
              </a:rPr>
              <a:t>There are many ‘asthma triggers’, such as:</a:t>
            </a:r>
            <a:endParaRPr lang="en-GB" sz="2200" b="1">
              <a:solidFill>
                <a:srgbClr val="008A21"/>
              </a:solidFill>
              <a:latin typeface="Arial" panose="020B0604020202020204" pitchFamily="34" charset="0"/>
              <a:cs typeface="Arial" panose="020B0604020202020204" pitchFamily="34" charset="0"/>
            </a:endParaRPr>
          </a:p>
          <a:p>
            <a:pPr>
              <a:lnSpc>
                <a:spcPct val="120000"/>
              </a:lnSpc>
              <a:spcBef>
                <a:spcPts val="0"/>
              </a:spcBef>
              <a:defRPr/>
            </a:pPr>
            <a:r>
              <a:rPr lang="en-GB" sz="2200" noProof="0">
                <a:latin typeface="Arial" panose="020B0604020202020204" pitchFamily="34" charset="0"/>
                <a:cs typeface="Arial" panose="020B0604020202020204" pitchFamily="34" charset="0"/>
              </a:rPr>
              <a:t>dust</a:t>
            </a:r>
            <a:endParaRPr lang="en-GB" sz="2200">
              <a:latin typeface="Arial" panose="020B0604020202020204" pitchFamily="34" charset="0"/>
              <a:cs typeface="Arial" panose="020B0604020202020204" pitchFamily="34" charset="0"/>
            </a:endParaRPr>
          </a:p>
          <a:p>
            <a:pPr>
              <a:lnSpc>
                <a:spcPct val="120000"/>
              </a:lnSpc>
              <a:spcBef>
                <a:spcPts val="0"/>
              </a:spcBef>
              <a:defRPr/>
            </a:pPr>
            <a:r>
              <a:rPr lang="en-GB" sz="2200" noProof="0">
                <a:latin typeface="Arial" panose="020B0604020202020204" pitchFamily="34" charset="0"/>
                <a:cs typeface="Arial" panose="020B0604020202020204" pitchFamily="34" charset="0"/>
              </a:rPr>
              <a:t>pet fur</a:t>
            </a:r>
          </a:p>
          <a:p>
            <a:pPr>
              <a:lnSpc>
                <a:spcPct val="120000"/>
              </a:lnSpc>
              <a:spcBef>
                <a:spcPts val="0"/>
              </a:spcBef>
              <a:defRPr/>
            </a:pPr>
            <a:r>
              <a:rPr lang="en-GB" sz="2200" noProof="0">
                <a:latin typeface="Arial" panose="020B0604020202020204" pitchFamily="34" charset="0"/>
                <a:cs typeface="Arial" panose="020B0604020202020204" pitchFamily="34" charset="0"/>
              </a:rPr>
              <a:t>house dirt.</a:t>
            </a:r>
          </a:p>
          <a:p>
            <a:pPr>
              <a:lnSpc>
                <a:spcPct val="120000"/>
              </a:lnSpc>
              <a:buFont typeface="Arial" charset="0"/>
              <a:buChar char="●"/>
              <a:defRPr/>
            </a:pPr>
            <a:endParaRPr lang="en-GB" sz="2200" noProof="0"/>
          </a:p>
        </p:txBody>
      </p:sp>
      <p:sp>
        <p:nvSpPr>
          <p:cNvPr id="2" name="Freeform: Shape 1">
            <a:extLst>
              <a:ext uri="{FF2B5EF4-FFF2-40B4-BE49-F238E27FC236}">
                <a16:creationId xmlns:a16="http://schemas.microsoft.com/office/drawing/2014/main" id="{B7341639-E9C3-151F-9D3D-1CEF874C157B}"/>
              </a:ext>
            </a:extLst>
          </p:cNvPr>
          <p:cNvSpPr/>
          <p:nvPr/>
        </p:nvSpPr>
        <p:spPr>
          <a:xfrm flipH="1">
            <a:off x="-3872672" y="3016251"/>
            <a:ext cx="18181696" cy="315191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3DAAEB0B-C7F3-BD88-70ED-23BD756CA4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72C90E97-5CC5-D59C-96DD-FE47B0F88E4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pic>
        <p:nvPicPr>
          <p:cNvPr id="249861" name="Picture 2" descr="Asthma attack">
            <a:extLst>
              <a:ext uri="{FF2B5EF4-FFF2-40B4-BE49-F238E27FC236}">
                <a16:creationId xmlns:a16="http://schemas.microsoft.com/office/drawing/2014/main" id="{80941E27-BDF3-4FB4-A0CF-1645308951F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7645" y="789752"/>
            <a:ext cx="3859219" cy="535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58" name="Title 1">
            <a:extLst>
              <a:ext uri="{FF2B5EF4-FFF2-40B4-BE49-F238E27FC236}">
                <a16:creationId xmlns:a16="http://schemas.microsoft.com/office/drawing/2014/main" id="{67665CE0-63D3-4F7B-B89F-EC8C1E4E8943}"/>
              </a:ext>
            </a:extLst>
          </p:cNvPr>
          <p:cNvSpPr>
            <a:spLocks noGrp="1"/>
          </p:cNvSpPr>
          <p:nvPr>
            <p:ph type="title"/>
          </p:nvPr>
        </p:nvSpPr>
        <p:spPr>
          <a:xfrm>
            <a:off x="911843" y="217839"/>
            <a:ext cx="10515600" cy="1325563"/>
          </a:xfrm>
        </p:spPr>
        <p:txBody>
          <a:bodyPr>
            <a:normAutofit/>
          </a:bodyPr>
          <a:lstStyle/>
          <a:p>
            <a:r>
              <a:rPr lang="en-GB" sz="4000" b="1" noProof="0">
                <a:latin typeface="Arial" panose="020B0604020202020204" pitchFamily="34" charset="0"/>
                <a:cs typeface="Arial" panose="020B0604020202020204" pitchFamily="34" charset="0"/>
              </a:rPr>
              <a:t>Asthma – symptoms</a:t>
            </a:r>
          </a:p>
        </p:txBody>
      </p:sp>
      <p:sp>
        <p:nvSpPr>
          <p:cNvPr id="249859" name="Content Placeholder 2">
            <a:extLst>
              <a:ext uri="{FF2B5EF4-FFF2-40B4-BE49-F238E27FC236}">
                <a16:creationId xmlns:a16="http://schemas.microsoft.com/office/drawing/2014/main" id="{70D64772-52CF-47A3-BD2E-0BAE1B262211}"/>
              </a:ext>
            </a:extLst>
          </p:cNvPr>
          <p:cNvSpPr>
            <a:spLocks noGrp="1"/>
          </p:cNvSpPr>
          <p:nvPr>
            <p:ph idx="1"/>
          </p:nvPr>
        </p:nvSpPr>
        <p:spPr bwMode="auto">
          <a:xfrm>
            <a:off x="911843" y="1623182"/>
            <a:ext cx="6142448" cy="421041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r>
              <a:rPr lang="en-GB" sz="2400" b="1" noProof="0">
                <a:solidFill>
                  <a:srgbClr val="008A21"/>
                </a:solidFill>
                <a:latin typeface="Arial" panose="020B0604020202020204" pitchFamily="34" charset="0"/>
                <a:cs typeface="Arial" panose="020B0604020202020204" pitchFamily="34" charset="0"/>
              </a:rPr>
              <a:t>Symptoms may include:</a:t>
            </a:r>
          </a:p>
          <a:p>
            <a:r>
              <a:rPr lang="en-GB" sz="2400" noProof="0">
                <a:latin typeface="Arial" panose="020B0604020202020204" pitchFamily="34" charset="0"/>
                <a:cs typeface="Arial" panose="020B0604020202020204" pitchFamily="34" charset="0"/>
              </a:rPr>
              <a:t>breathlessness (gasping for breath)</a:t>
            </a:r>
          </a:p>
          <a:p>
            <a:r>
              <a:rPr lang="en-GB" sz="2400" noProof="0">
                <a:latin typeface="Arial" panose="020B0604020202020204" pitchFamily="34" charset="0"/>
                <a:cs typeface="Arial" panose="020B0604020202020204" pitchFamily="34" charset="0"/>
              </a:rPr>
              <a:t>wheezing</a:t>
            </a:r>
          </a:p>
          <a:p>
            <a:r>
              <a:rPr lang="en-GB" sz="2400" noProof="0">
                <a:latin typeface="Arial" panose="020B0604020202020204" pitchFamily="34" charset="0"/>
                <a:cs typeface="Arial" panose="020B0604020202020204" pitchFamily="34" charset="0"/>
              </a:rPr>
              <a:t>tightness of the chest</a:t>
            </a:r>
          </a:p>
          <a:p>
            <a:r>
              <a:rPr lang="en-GB" sz="2400" noProof="0">
                <a:latin typeface="Arial" panose="020B0604020202020204" pitchFamily="34" charset="0"/>
                <a:cs typeface="Arial" panose="020B0604020202020204" pitchFamily="34" charset="0"/>
              </a:rPr>
              <a:t>bouts of coughing</a:t>
            </a:r>
          </a:p>
          <a:p>
            <a:r>
              <a:rPr lang="en-GB" sz="2400" noProof="0">
                <a:latin typeface="Arial" panose="020B0604020202020204" pitchFamily="34" charset="0"/>
                <a:cs typeface="Arial" panose="020B0604020202020204" pitchFamily="34" charset="0"/>
              </a:rPr>
              <a:t>cyanosis (grey/blue lips and skin)</a:t>
            </a:r>
          </a:p>
          <a:p>
            <a:r>
              <a:rPr lang="en-GB" sz="2400" noProof="0">
                <a:latin typeface="Arial" panose="020B0604020202020204" pitchFamily="34" charset="0"/>
                <a:cs typeface="Arial" panose="020B0604020202020204" pitchFamily="34" charset="0"/>
              </a:rPr>
              <a:t>may become unconscious.</a:t>
            </a:r>
          </a:p>
          <a:p>
            <a:endParaRPr lang="en-GB" noProof="0">
              <a:cs typeface="Arial" panose="020B0604020202020204" pitchFamily="34" charset="0"/>
            </a:endParaRPr>
          </a:p>
          <a:p>
            <a:endParaRPr lang="en-GB" noProof="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Title 1">
            <a:extLst>
              <a:ext uri="{FF2B5EF4-FFF2-40B4-BE49-F238E27FC236}">
                <a16:creationId xmlns:a16="http://schemas.microsoft.com/office/drawing/2014/main" id="{BDA131CD-32B5-470B-A9F5-D601A8A9504E}"/>
              </a:ext>
            </a:extLst>
          </p:cNvPr>
          <p:cNvSpPr>
            <a:spLocks noGrp="1"/>
          </p:cNvSpPr>
          <p:nvPr>
            <p:ph type="title" idx="4294967295"/>
          </p:nvPr>
        </p:nvSpPr>
        <p:spPr>
          <a:xfrm>
            <a:off x="6180138" y="0"/>
            <a:ext cx="6011862" cy="1116013"/>
          </a:xfrm>
        </p:spPr>
        <p:txBody>
          <a:bodyPr/>
          <a:lstStyle/>
          <a:p>
            <a:r>
              <a:rPr lang="en-GB" noProof="0">
                <a:solidFill>
                  <a:schemeClr val="bg1"/>
                </a:solidFill>
              </a:rPr>
              <a:t>Asthma</a:t>
            </a:r>
          </a:p>
        </p:txBody>
      </p:sp>
      <p:sp>
        <p:nvSpPr>
          <p:cNvPr id="250883" name="Content Placeholder 2">
            <a:extLst>
              <a:ext uri="{FF2B5EF4-FFF2-40B4-BE49-F238E27FC236}">
                <a16:creationId xmlns:a16="http://schemas.microsoft.com/office/drawing/2014/main" id="{E8178BB1-04EA-47FE-8B18-C680CCDDCDEB}"/>
              </a:ext>
            </a:extLst>
          </p:cNvPr>
          <p:cNvSpPr>
            <a:spLocks noGrp="1"/>
          </p:cNvSpPr>
          <p:nvPr>
            <p:ph idx="4294967295"/>
          </p:nvPr>
        </p:nvSpPr>
        <p:spPr bwMode="auto">
          <a:xfrm>
            <a:off x="838201" y="1283235"/>
            <a:ext cx="9220200" cy="47990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400" noProof="0">
                <a:latin typeface="Arial" panose="020B0604020202020204" pitchFamily="34" charset="0"/>
                <a:cs typeface="Arial" panose="020B0604020202020204" pitchFamily="34" charset="0"/>
              </a:rPr>
              <a:t>Assist the casualty to sit down</a:t>
            </a:r>
          </a:p>
          <a:p>
            <a:r>
              <a:rPr lang="en-GB" sz="2400" noProof="0">
                <a:latin typeface="Arial" panose="020B0604020202020204" pitchFamily="34" charset="0"/>
                <a:cs typeface="Arial" panose="020B0604020202020204" pitchFamily="34" charset="0"/>
              </a:rPr>
              <a:t>Ensure use of medication (reliever inhaler) and get the casualty to follow own personal action plan</a:t>
            </a:r>
          </a:p>
          <a:p>
            <a:r>
              <a:rPr lang="en-GB" sz="2400" noProof="0">
                <a:latin typeface="Arial" panose="020B0604020202020204" pitchFamily="34" charset="0"/>
                <a:cs typeface="Arial" panose="020B0604020202020204" pitchFamily="34" charset="0"/>
              </a:rPr>
              <a:t>Reassure the casualty</a:t>
            </a:r>
          </a:p>
          <a:p>
            <a:r>
              <a:rPr lang="en-GB" sz="2400" noProof="0">
                <a:latin typeface="Arial" panose="020B0604020202020204" pitchFamily="34" charset="0"/>
                <a:cs typeface="Arial" panose="020B0604020202020204" pitchFamily="34" charset="0"/>
              </a:rPr>
              <a:t>If the attack is prolonged, call the emergency services (</a:t>
            </a:r>
            <a:r>
              <a:rPr lang="en-GB" sz="2400" b="1" noProof="0">
                <a:solidFill>
                  <a:srgbClr val="FF0000"/>
                </a:solidFill>
                <a:latin typeface="Arial" panose="020B0604020202020204" pitchFamily="34" charset="0"/>
                <a:cs typeface="Arial" panose="020B0604020202020204" pitchFamily="34" charset="0"/>
              </a:rPr>
              <a:t>999</a:t>
            </a:r>
            <a:r>
              <a:rPr lang="en-GB" sz="2400" noProof="0">
                <a:latin typeface="Arial" panose="020B0604020202020204" pitchFamily="34" charset="0"/>
                <a:cs typeface="Arial" panose="020B0604020202020204" pitchFamily="34" charset="0"/>
              </a:rPr>
              <a:t>)</a:t>
            </a:r>
          </a:p>
          <a:p>
            <a:r>
              <a:rPr lang="en-GB" sz="2400" noProof="0">
                <a:latin typeface="Arial" panose="020B0604020202020204" pitchFamily="34" charset="0"/>
                <a:cs typeface="Arial" panose="020B0604020202020204" pitchFamily="34" charset="0"/>
              </a:rPr>
              <a:t>Be prepared to carry out basic life support.</a:t>
            </a:r>
          </a:p>
          <a:p>
            <a:endParaRPr lang="en-GB" noProof="0">
              <a:cs typeface="Arial" panose="020B0604020202020204" pitchFamily="34" charset="0"/>
            </a:endParaRPr>
          </a:p>
        </p:txBody>
      </p:sp>
      <p:sp>
        <p:nvSpPr>
          <p:cNvPr id="2" name="Title 1">
            <a:extLst>
              <a:ext uri="{FF2B5EF4-FFF2-40B4-BE49-F238E27FC236}">
                <a16:creationId xmlns:a16="http://schemas.microsoft.com/office/drawing/2014/main" id="{B565252B-5061-679A-667F-A41A982AE71C}"/>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Asthma – treatment</a:t>
            </a:r>
          </a:p>
        </p:txBody>
      </p:sp>
      <p:sp>
        <p:nvSpPr>
          <p:cNvPr id="3" name="Freeform: Shape 2">
            <a:extLst>
              <a:ext uri="{FF2B5EF4-FFF2-40B4-BE49-F238E27FC236}">
                <a16:creationId xmlns:a16="http://schemas.microsoft.com/office/drawing/2014/main" id="{E53C312A-9DA0-A00E-9BC3-12209A026EBE}"/>
              </a:ext>
            </a:extLst>
          </p:cNvPr>
          <p:cNvSpPr/>
          <p:nvPr/>
        </p:nvSpPr>
        <p:spPr>
          <a:xfrm flipH="1">
            <a:off x="-816489" y="3016251"/>
            <a:ext cx="18181696" cy="315191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5235" name="Rectangle 3">
            <a:extLst>
              <a:ext uri="{FF2B5EF4-FFF2-40B4-BE49-F238E27FC236}">
                <a16:creationId xmlns:a16="http://schemas.microsoft.com/office/drawing/2014/main" id="{BBB7593C-812D-4062-9382-4EA355E2DCE0}"/>
              </a:ext>
            </a:extLst>
          </p:cNvPr>
          <p:cNvSpPr>
            <a:spLocks noGrp="1" noChangeArrowheads="1"/>
          </p:cNvSpPr>
          <p:nvPr>
            <p:ph type="title"/>
          </p:nvPr>
        </p:nvSpPr>
        <p:spPr>
          <a:xfrm>
            <a:off x="1676400" y="126382"/>
            <a:ext cx="10515600" cy="1325563"/>
          </a:xfrm>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What is an epileptic seizure?</a:t>
            </a:r>
          </a:p>
        </p:txBody>
      </p:sp>
      <p:sp>
        <p:nvSpPr>
          <p:cNvPr id="162822" name="Rounded Rectangle 3">
            <a:extLst>
              <a:ext uri="{FF2B5EF4-FFF2-40B4-BE49-F238E27FC236}">
                <a16:creationId xmlns:a16="http://schemas.microsoft.com/office/drawing/2014/main" id="{213F245F-F11C-4D7B-9452-37C052D4BA34}"/>
              </a:ext>
            </a:extLst>
          </p:cNvPr>
          <p:cNvSpPr>
            <a:spLocks noChangeArrowheads="1"/>
          </p:cNvSpPr>
          <p:nvPr/>
        </p:nvSpPr>
        <p:spPr bwMode="auto">
          <a:xfrm>
            <a:off x="635681" y="1334809"/>
            <a:ext cx="9879919" cy="3371136"/>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An epileptic seizure happens when a sudden burst of excessive electrical activity in the brain temporarily disrupts the signals passing between brain cells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mn-cs"/>
              </a:rPr>
              <a:t>To keep the symptoms and treatment at a general level, we group these into two main forms: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partial seizures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generalised seizures.</a:t>
            </a: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EA5F64EC-5E99-0F33-3C7F-C7EDA6FF34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3F456636-41C8-A128-8332-49442D71FA56}"/>
              </a:ext>
            </a:extLst>
          </p:cNvPr>
          <p:cNvSpPr/>
          <p:nvPr/>
        </p:nvSpPr>
        <p:spPr>
          <a:xfrm flipH="1">
            <a:off x="-3136242" y="3952171"/>
            <a:ext cx="18181696" cy="2215991"/>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2822"/>
                                        </p:tgtEl>
                                        <p:attrNameLst>
                                          <p:attrName>style.visibility</p:attrName>
                                        </p:attrNameLst>
                                      </p:cBhvr>
                                      <p:to>
                                        <p:strVal val="visible"/>
                                      </p:to>
                                    </p:set>
                                    <p:animEffect transition="in" filter="fade">
                                      <p:cBhvr>
                                        <p:cTn id="7" dur="500"/>
                                        <p:tgtEl>
                                          <p:spTgt spid="162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nimBg="1"/>
    </p:bldLst>
  </p:timing>
</p:sld>
</file>

<file path=ppt/slides/slide2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CA098060-A728-0AD8-E645-C7A208C2981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96259" name="Rectangle 3">
            <a:extLst>
              <a:ext uri="{FF2B5EF4-FFF2-40B4-BE49-F238E27FC236}">
                <a16:creationId xmlns:a16="http://schemas.microsoft.com/office/drawing/2014/main" id="{5C2EF5C4-639D-4ACA-9996-308D45123BA5}"/>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Partial seizures – symptoms</a:t>
            </a:r>
          </a:p>
        </p:txBody>
      </p:sp>
      <p:sp>
        <p:nvSpPr>
          <p:cNvPr id="110596" name="Rectangle 4">
            <a:extLst>
              <a:ext uri="{FF2B5EF4-FFF2-40B4-BE49-F238E27FC236}">
                <a16:creationId xmlns:a16="http://schemas.microsoft.com/office/drawing/2014/main" id="{451F6A9C-F427-483A-B3E9-F55C9C455D42}"/>
              </a:ext>
            </a:extLst>
          </p:cNvPr>
          <p:cNvSpPr>
            <a:spLocks noGrp="1" noChangeArrowheads="1"/>
          </p:cNvSpPr>
          <p:nvPr>
            <p:ph idx="1"/>
          </p:nvPr>
        </p:nvSpPr>
        <p:spPr bwMode="auto">
          <a:xfrm>
            <a:off x="838200" y="2573965"/>
            <a:ext cx="8776068" cy="3320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eaLnBrk="1" hangingPunct="1">
              <a:buNone/>
            </a:pPr>
            <a:r>
              <a:rPr lang="en-GB" sz="2400" b="1" noProof="0">
                <a:solidFill>
                  <a:srgbClr val="008A21"/>
                </a:solidFill>
                <a:latin typeface="Arial" panose="020B0604020202020204" pitchFamily="34" charset="0"/>
                <a:cs typeface="Arial" panose="020B0604020202020204" pitchFamily="34" charset="0"/>
              </a:rPr>
              <a:t>Symptoms may include:</a:t>
            </a:r>
          </a:p>
          <a:p>
            <a:pPr eaLnBrk="1" hangingPunct="1"/>
            <a:r>
              <a:rPr lang="en-GB" sz="2400" noProof="0">
                <a:latin typeface="Arial" panose="020B0604020202020204" pitchFamily="34" charset="0"/>
                <a:cs typeface="Arial" panose="020B0604020202020204" pitchFamily="34" charset="0"/>
              </a:rPr>
              <a:t>staring blankly </a:t>
            </a:r>
          </a:p>
          <a:p>
            <a:pPr eaLnBrk="1" hangingPunct="1"/>
            <a:r>
              <a:rPr lang="en-GB" sz="2400" noProof="0">
                <a:latin typeface="Arial" panose="020B0604020202020204" pitchFamily="34" charset="0"/>
                <a:cs typeface="Arial" panose="020B0604020202020204" pitchFamily="34" charset="0"/>
              </a:rPr>
              <a:t>mood swings</a:t>
            </a:r>
          </a:p>
          <a:p>
            <a:pPr eaLnBrk="1" hangingPunct="1"/>
            <a:r>
              <a:rPr lang="en-GB" sz="2400" noProof="0">
                <a:latin typeface="Arial" panose="020B0604020202020204" pitchFamily="34" charset="0"/>
                <a:cs typeface="Arial" panose="020B0604020202020204" pitchFamily="34" charset="0"/>
              </a:rPr>
              <a:t>the feeling of déjà vu</a:t>
            </a:r>
          </a:p>
          <a:p>
            <a:pPr eaLnBrk="1" hangingPunct="1"/>
            <a:r>
              <a:rPr lang="en-GB" sz="2400" noProof="0">
                <a:latin typeface="Arial" panose="020B0604020202020204" pitchFamily="34" charset="0"/>
                <a:cs typeface="Arial" panose="020B0604020202020204" pitchFamily="34" charset="0"/>
              </a:rPr>
              <a:t>tingling sensations (pins and needles)</a:t>
            </a:r>
          </a:p>
          <a:p>
            <a:pPr eaLnBrk="1" hangingPunct="1"/>
            <a:r>
              <a:rPr lang="en-GB" sz="2400" noProof="0">
                <a:latin typeface="Arial" panose="020B0604020202020204" pitchFamily="34" charset="0"/>
                <a:cs typeface="Arial" panose="020B0604020202020204" pitchFamily="34" charset="0"/>
              </a:rPr>
              <a:t>twitching of the face or body.</a:t>
            </a: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buFont typeface="Arial" panose="020B0604020202020204" pitchFamily="34" charset="0"/>
              <a:buNone/>
            </a:pPr>
            <a:endParaRPr lang="en-GB" sz="1800" noProof="0">
              <a:cs typeface="Arial" panose="020B0604020202020204" pitchFamily="34" charset="0"/>
            </a:endParaRPr>
          </a:p>
        </p:txBody>
      </p:sp>
      <p:sp>
        <p:nvSpPr>
          <p:cNvPr id="163849" name="Rounded Rectangle 3">
            <a:extLst>
              <a:ext uri="{FF2B5EF4-FFF2-40B4-BE49-F238E27FC236}">
                <a16:creationId xmlns:a16="http://schemas.microsoft.com/office/drawing/2014/main" id="{91460A51-72D6-4461-8048-31FF2A92068D}"/>
              </a:ext>
            </a:extLst>
          </p:cNvPr>
          <p:cNvSpPr>
            <a:spLocks noChangeArrowheads="1"/>
          </p:cNvSpPr>
          <p:nvPr/>
        </p:nvSpPr>
        <p:spPr bwMode="auto">
          <a:xfrm>
            <a:off x="838200" y="1500444"/>
            <a:ext cx="8501431" cy="919401"/>
          </a:xfrm>
          <a:prstGeom prst="roundRect">
            <a:avLst>
              <a:gd name="adj" fmla="val 16667"/>
            </a:avLst>
          </a:prstGeom>
          <a:noFill/>
          <a:ln w="28575">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partial seizure is a brief loss of responsiveness </a:t>
            </a:r>
            <a:b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for a few seconds or minutes</a:t>
            </a:r>
          </a:p>
        </p:txBody>
      </p:sp>
      <p:pic>
        <p:nvPicPr>
          <p:cNvPr id="11" name="Picture 2" descr="Epilepsy head">
            <a:extLst>
              <a:ext uri="{FF2B5EF4-FFF2-40B4-BE49-F238E27FC236}">
                <a16:creationId xmlns:a16="http://schemas.microsoft.com/office/drawing/2014/main" id="{E3D310B8-B1BD-2743-862C-4A00C4E60DF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8673" y="2419845"/>
            <a:ext cx="2504906" cy="304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6E303866-1A0E-8908-0A5F-E916453DD401}"/>
            </a:ext>
          </a:extLst>
        </p:cNvPr>
        <p:cNvGrpSpPr/>
        <p:nvPr/>
      </p:nvGrpSpPr>
      <p:grpSpPr>
        <a:xfrm>
          <a:off x="0" y="0"/>
          <a:ext cx="0" cy="0"/>
          <a:chOff x="0" y="0"/>
          <a:chExt cx="0" cy="0"/>
        </a:xfrm>
      </p:grpSpPr>
      <p:sp>
        <p:nvSpPr>
          <p:cNvPr id="96259" name="Rectangle 3">
            <a:extLst>
              <a:ext uri="{FF2B5EF4-FFF2-40B4-BE49-F238E27FC236}">
                <a16:creationId xmlns:a16="http://schemas.microsoft.com/office/drawing/2014/main" id="{2D23623F-E66B-1A27-A0CF-5ABEF1FB4C5F}"/>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Partial seizures – treatment</a:t>
            </a:r>
          </a:p>
        </p:txBody>
      </p:sp>
      <p:sp>
        <p:nvSpPr>
          <p:cNvPr id="110596" name="Rectangle 4">
            <a:extLst>
              <a:ext uri="{FF2B5EF4-FFF2-40B4-BE49-F238E27FC236}">
                <a16:creationId xmlns:a16="http://schemas.microsoft.com/office/drawing/2014/main" id="{D043CA63-0825-37CB-CBBE-E23397AA83D6}"/>
              </a:ext>
            </a:extLst>
          </p:cNvPr>
          <p:cNvSpPr>
            <a:spLocks noGrp="1" noChangeArrowheads="1"/>
          </p:cNvSpPr>
          <p:nvPr>
            <p:ph idx="1"/>
          </p:nvPr>
        </p:nvSpPr>
        <p:spPr bwMode="auto">
          <a:xfrm>
            <a:off x="838200" y="1566337"/>
            <a:ext cx="8125918" cy="332071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eaLnBrk="1" hangingPunct="1"/>
            <a:r>
              <a:rPr lang="en-GB" sz="2400" noProof="0">
                <a:latin typeface="Arial" panose="020B0604020202020204" pitchFamily="34" charset="0"/>
                <a:cs typeface="Arial" panose="020B0604020202020204" pitchFamily="34" charset="0"/>
              </a:rPr>
              <a:t>Ensure the casualty’s safety (make sure people or objects are kept away)</a:t>
            </a:r>
          </a:p>
          <a:p>
            <a:pPr eaLnBrk="1" hangingPunct="1"/>
            <a:r>
              <a:rPr lang="en-GB" sz="2400" noProof="0">
                <a:latin typeface="Arial" panose="020B0604020202020204" pitchFamily="34" charset="0"/>
                <a:cs typeface="Arial" panose="020B0604020202020204" pitchFamily="34" charset="0"/>
              </a:rPr>
              <a:t>See if the casualty can be seated</a:t>
            </a:r>
          </a:p>
          <a:p>
            <a:pPr eaLnBrk="1" hangingPunct="1"/>
            <a:r>
              <a:rPr lang="en-GB" sz="2400" noProof="0">
                <a:latin typeface="Arial" panose="020B0604020202020204" pitchFamily="34" charset="0"/>
                <a:cs typeface="Arial" panose="020B0604020202020204" pitchFamily="34" charset="0"/>
              </a:rPr>
              <a:t>Stay with the casualty and time the episode</a:t>
            </a:r>
          </a:p>
          <a:p>
            <a:pPr eaLnBrk="1" hangingPunct="1"/>
            <a:r>
              <a:rPr lang="en-GB" sz="2400" noProof="0">
                <a:latin typeface="Arial" panose="020B0604020202020204" pitchFamily="34" charset="0"/>
                <a:cs typeface="Arial" panose="020B0604020202020204" pitchFamily="34" charset="0"/>
              </a:rPr>
              <a:t>Refer the casualty to a doctor if this is the first seizure.</a:t>
            </a: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endParaRPr lang="en-GB" sz="1600" noProof="0">
              <a:cs typeface="Arial" panose="020B0604020202020204" pitchFamily="34" charset="0"/>
            </a:endParaRPr>
          </a:p>
          <a:p>
            <a:pPr eaLnBrk="1" hangingPunct="1">
              <a:buFont typeface="Arial" panose="020B0604020202020204" pitchFamily="34" charset="0"/>
              <a:buNone/>
            </a:pPr>
            <a:endParaRPr lang="en-GB" sz="1800" noProof="0">
              <a:cs typeface="Arial" panose="020B0604020202020204" pitchFamily="34" charset="0"/>
            </a:endParaRPr>
          </a:p>
        </p:txBody>
      </p:sp>
      <p:sp>
        <p:nvSpPr>
          <p:cNvPr id="3" name="Freeform: Shape 2">
            <a:extLst>
              <a:ext uri="{FF2B5EF4-FFF2-40B4-BE49-F238E27FC236}">
                <a16:creationId xmlns:a16="http://schemas.microsoft.com/office/drawing/2014/main" id="{AE6A5081-BEE5-0C0D-E126-E6F79B62516A}"/>
              </a:ext>
            </a:extLst>
          </p:cNvPr>
          <p:cNvSpPr/>
          <p:nvPr/>
        </p:nvSpPr>
        <p:spPr>
          <a:xfrm flipH="1">
            <a:off x="-2129788" y="3479631"/>
            <a:ext cx="18181696" cy="26885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2440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B4E76A95-E0FE-11AC-2F31-5BBCAACA9A08}"/>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86492065-21E4-6342-24C1-73A63FCECC44}"/>
              </a:ext>
            </a:extLst>
          </p:cNvPr>
          <p:cNvSpPr>
            <a:spLocks noGrp="1"/>
          </p:cNvSpPr>
          <p:nvPr>
            <p:ph type="title"/>
          </p:nvPr>
        </p:nvSpPr>
        <p:spPr>
          <a:xfrm>
            <a:off x="636917" y="251501"/>
            <a:ext cx="10716883" cy="1339940"/>
          </a:xfrm>
        </p:spPr>
        <p:txBody>
          <a:bodyPr>
            <a:normAutofit/>
          </a:bodyPr>
          <a:lstStyle/>
          <a:p>
            <a:r>
              <a:rPr lang="en-GB" sz="4000" b="1" noProof="0" dirty="0">
                <a:latin typeface="Arial" panose="020B0604020202020204" pitchFamily="34" charset="0"/>
                <a:cs typeface="Arial" panose="020B0604020202020204" pitchFamily="34" charset="0"/>
              </a:rPr>
              <a:t>Minimising infection</a:t>
            </a:r>
            <a:endParaRPr lang="en-GB" sz="4000"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CE16FF-85AC-2572-3CDF-28F5373D5E60}"/>
              </a:ext>
            </a:extLst>
          </p:cNvPr>
          <p:cNvSpPr>
            <a:spLocks noGrp="1"/>
          </p:cNvSpPr>
          <p:nvPr>
            <p:ph idx="1"/>
          </p:nvPr>
        </p:nvSpPr>
        <p:spPr>
          <a:xfrm>
            <a:off x="640254" y="1451815"/>
            <a:ext cx="8041032" cy="5027073"/>
          </a:xfrm>
        </p:spPr>
        <p:txBody>
          <a:bodyPr vert="horz" lIns="91440" tIns="45720" rIns="91440" bIns="45720" rtlCol="0" anchor="t">
            <a:normAutofit/>
          </a:bodyPr>
          <a:lstStyle/>
          <a:p>
            <a:pPr marL="0" indent="0">
              <a:buNone/>
            </a:pPr>
            <a:r>
              <a:rPr lang="en-GB" sz="2400" b="1" noProof="0" dirty="0">
                <a:latin typeface="Arial"/>
                <a:cs typeface="Arial"/>
              </a:rPr>
              <a:t>To assist in minimising the risk of infection and cross-contamination, there are various precautions that can be taken, such as:</a:t>
            </a:r>
          </a:p>
          <a:p>
            <a:r>
              <a:rPr lang="en-GB" sz="2400" noProof="0" dirty="0">
                <a:latin typeface="Arial"/>
                <a:ea typeface="+mn-lt"/>
                <a:cs typeface="+mn-lt"/>
              </a:rPr>
              <a:t>wearing personal protective equipment (PPE), such as gloves and face coverings, especially when dealing with bodily fluids </a:t>
            </a:r>
            <a:endParaRPr lang="en-GB" sz="2400" noProof="0" dirty="0">
              <a:latin typeface="Arial"/>
              <a:ea typeface="+mn-lt"/>
              <a:cs typeface="Arial"/>
            </a:endParaRPr>
          </a:p>
          <a:p>
            <a:r>
              <a:rPr lang="en-GB" sz="2400" noProof="0" dirty="0">
                <a:latin typeface="Arial"/>
                <a:ea typeface="+mn-lt"/>
                <a:cs typeface="+mn-lt"/>
              </a:rPr>
              <a:t>using hand hygiene practices, washing hands with soap and water or using hand sanitiser before and after providing first aid </a:t>
            </a:r>
            <a:endParaRPr lang="en-GB" sz="2400" noProof="0" dirty="0">
              <a:latin typeface="Arial"/>
              <a:ea typeface="+mn-lt"/>
              <a:cs typeface="Arial"/>
            </a:endParaRPr>
          </a:p>
          <a:p>
            <a:r>
              <a:rPr lang="en-GB" sz="2400" noProof="0" dirty="0">
                <a:latin typeface="Arial"/>
                <a:ea typeface="+mn-lt"/>
                <a:cs typeface="+mn-lt"/>
              </a:rPr>
              <a:t>avoiding direct contact by using barriers (for example, gauze, clothing or face shields) when treating open wounds or giving rescue breaths.</a:t>
            </a:r>
            <a:endParaRPr lang="en-GB" sz="2400" noProof="0" dirty="0">
              <a:latin typeface="Arial"/>
              <a:ea typeface="+mn-lt"/>
              <a:cs typeface="Arial"/>
            </a:endParaRPr>
          </a:p>
        </p:txBody>
      </p:sp>
    </p:spTree>
    <p:extLst>
      <p:ext uri="{BB962C8B-B14F-4D97-AF65-F5344CB8AC3E}">
        <p14:creationId xmlns:p14="http://schemas.microsoft.com/office/powerpoint/2010/main" val="1093618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FF99194E-4610-1751-ABE6-0E766DD9CE8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97282" name="Rectangle 3">
            <a:extLst>
              <a:ext uri="{FF2B5EF4-FFF2-40B4-BE49-F238E27FC236}">
                <a16:creationId xmlns:a16="http://schemas.microsoft.com/office/drawing/2014/main" id="{B402FCD3-B805-476E-810A-3678D1D27F50}"/>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Generalised seizures</a:t>
            </a:r>
          </a:p>
        </p:txBody>
      </p:sp>
      <p:sp>
        <p:nvSpPr>
          <p:cNvPr id="164870" name="Rounded Rectangle 3">
            <a:extLst>
              <a:ext uri="{FF2B5EF4-FFF2-40B4-BE49-F238E27FC236}">
                <a16:creationId xmlns:a16="http://schemas.microsoft.com/office/drawing/2014/main" id="{45853CA5-8A7C-4BDD-8DCC-05DE6773521F}"/>
              </a:ext>
            </a:extLst>
          </p:cNvPr>
          <p:cNvSpPr>
            <a:spLocks noChangeArrowheads="1"/>
          </p:cNvSpPr>
          <p:nvPr/>
        </p:nvSpPr>
        <p:spPr bwMode="auto">
          <a:xfrm>
            <a:off x="655053" y="1334809"/>
            <a:ext cx="9473686" cy="4188381"/>
          </a:xfrm>
          <a:prstGeom prst="roundRect">
            <a:avLst>
              <a:gd name="adj" fmla="val 16667"/>
            </a:avLst>
          </a:prstGeom>
          <a:noFill/>
          <a:ln w="28575">
            <a:noFill/>
            <a:round/>
            <a:headEnd/>
            <a:tailEnd/>
          </a:ln>
        </p:spPr>
        <p:txBody>
          <a:bodyPr wrap="square" anchor="ctr">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The most common and widely recognised, a generalised seizure is called a </a:t>
            </a:r>
            <a:r>
              <a:rPr kumimoji="0" lang="en-GB" sz="2400" b="1"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tonic-</a:t>
            </a:r>
            <a:r>
              <a:rPr kumimoji="0" lang="en-GB" sz="2400" b="1" i="0" u="none" strike="noStrike" kern="1200" cap="none" spc="0" normalizeH="0" baseline="0" noProof="0" err="1">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clonic</a:t>
            </a:r>
            <a:r>
              <a:rPr kumimoji="0" lang="en-GB" sz="2400" b="1"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Arial" panose="020B0604020202020204" pitchFamily="34" charset="0"/>
              </a:rPr>
              <a:t> seizure</a:t>
            </a: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t>
            </a:r>
            <a:r>
              <a:rPr kumimoji="0" lang="en-GB" sz="2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This affects the body in progressive ways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 tonic-</a:t>
            </a:r>
            <a:r>
              <a:rPr kumimoji="0" lang="en-GB" sz="2400" b="1" i="0" u="none" strike="noStrike" kern="1200" cap="none" spc="0" normalizeH="0" baseline="0" noProof="0" err="1">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clonic</a:t>
            </a: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seizure is sometimes referred to as a grand mal and occurs in stages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Before a tonic-</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ea typeface="MS PGothic" panose="020B0600070205080204" pitchFamily="34" charset="-128"/>
                <a:cs typeface="+mn-cs"/>
              </a:rPr>
              <a:t>clonic</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 seizure, a casualty may experience confusing thoughts, headaches or unusual tastes and smells. This is called an </a:t>
            </a:r>
            <a:r>
              <a:rPr kumimoji="0" lang="en-GB" sz="2400" b="0" i="0" u="none" strike="noStrike" kern="1200" cap="none" spc="0" normalizeH="0" baseline="0" noProof="0">
                <a:ln>
                  <a:noFill/>
                </a:ln>
                <a:solidFill>
                  <a:srgbClr val="00B050"/>
                </a:solidFill>
                <a:effectLst/>
                <a:uLnTx/>
                <a:uFillTx/>
                <a:latin typeface="Arial" panose="020B0604020202020204" pitchFamily="34" charset="0"/>
                <a:ea typeface="MS PGothic" panose="020B0600070205080204" pitchFamily="34" charset="-128"/>
                <a:cs typeface="+mn-cs"/>
              </a:rPr>
              <a:t>aura</a:t>
            </a: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t>
            </a:r>
            <a:endParaRPr kumimoji="0" lang="en-GB" sz="24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282" name="Rectangle 3">
            <a:extLst>
              <a:ext uri="{FF2B5EF4-FFF2-40B4-BE49-F238E27FC236}">
                <a16:creationId xmlns:a16="http://schemas.microsoft.com/office/drawing/2014/main" id="{EB2E7222-79F3-4CB7-90AF-F9BC8F862089}"/>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Generalised seizures – symptoms</a:t>
            </a:r>
          </a:p>
        </p:txBody>
      </p:sp>
      <p:sp>
        <p:nvSpPr>
          <p:cNvPr id="91140" name="Rectangle 4">
            <a:extLst>
              <a:ext uri="{FF2B5EF4-FFF2-40B4-BE49-F238E27FC236}">
                <a16:creationId xmlns:a16="http://schemas.microsoft.com/office/drawing/2014/main" id="{96C0D8A9-029F-468C-82CF-EDC2D04B7E5D}"/>
              </a:ext>
            </a:extLst>
          </p:cNvPr>
          <p:cNvSpPr>
            <a:spLocks noGrp="1" noChangeArrowheads="1"/>
          </p:cNvSpPr>
          <p:nvPr>
            <p:ph idx="1"/>
          </p:nvPr>
        </p:nvSpPr>
        <p:spPr>
          <a:xfrm>
            <a:off x="838201" y="1633741"/>
            <a:ext cx="5412698" cy="4699000"/>
          </a:xfrm>
        </p:spPr>
        <p:txBody>
          <a:bodyPr numCol="1">
            <a:normAutofit lnSpcReduction="10000"/>
          </a:bodyPr>
          <a:lstStyle/>
          <a:p>
            <a:pPr marL="0" indent="0">
              <a:buNone/>
              <a:defRPr/>
            </a:pPr>
            <a:r>
              <a:rPr lang="en-GB" sz="2000" b="1">
                <a:solidFill>
                  <a:srgbClr val="008A21"/>
                </a:solidFill>
                <a:latin typeface="Arial" panose="020B0604020202020204" pitchFamily="34" charset="0"/>
                <a:ea typeface="MS PGothic" panose="020B0600070205080204" pitchFamily="34" charset="-128"/>
              </a:rPr>
              <a:t>Tonic phase (after ‘aura’ phase) – symptoms may include:</a:t>
            </a:r>
          </a:p>
          <a:p>
            <a:pPr>
              <a:defRPr/>
            </a:pPr>
            <a:r>
              <a:rPr lang="en-GB" sz="2000" noProof="0">
                <a:latin typeface="Arial" panose="020B0604020202020204" pitchFamily="34" charset="0"/>
                <a:cs typeface="Arial" panose="020B0604020202020204" pitchFamily="34" charset="0"/>
              </a:rPr>
              <a:t>convulsions</a:t>
            </a:r>
          </a:p>
          <a:p>
            <a:pPr>
              <a:defRPr/>
            </a:pPr>
            <a:r>
              <a:rPr lang="en-GB" sz="2000" noProof="0">
                <a:latin typeface="Arial" panose="020B0604020202020204" pitchFamily="34" charset="0"/>
                <a:cs typeface="Arial" panose="020B0604020202020204" pitchFamily="34" charset="0"/>
              </a:rPr>
              <a:t>muscles become rigid</a:t>
            </a:r>
          </a:p>
          <a:p>
            <a:pPr>
              <a:defRPr/>
            </a:pPr>
            <a:r>
              <a:rPr lang="en-GB" sz="2000" noProof="0">
                <a:latin typeface="Arial" panose="020B0604020202020204" pitchFamily="34" charset="0"/>
                <a:cs typeface="Arial" panose="020B0604020202020204" pitchFamily="34" charset="0"/>
              </a:rPr>
              <a:t>arching back</a:t>
            </a:r>
          </a:p>
          <a:p>
            <a:pPr>
              <a:defRPr/>
            </a:pPr>
            <a:r>
              <a:rPr lang="en-GB" sz="2000" noProof="0">
                <a:latin typeface="Arial" panose="020B0604020202020204" pitchFamily="34" charset="0"/>
                <a:cs typeface="Arial" panose="020B0604020202020204" pitchFamily="34" charset="0"/>
              </a:rPr>
              <a:t>blue or purple colouration </a:t>
            </a:r>
            <a:br>
              <a:rPr lang="en-GB" sz="2000" noProof="0">
                <a:latin typeface="Arial" panose="020B0604020202020204" pitchFamily="34" charset="0"/>
                <a:cs typeface="Arial" panose="020B0604020202020204" pitchFamily="34" charset="0"/>
              </a:rPr>
            </a:br>
            <a:r>
              <a:rPr lang="en-GB" sz="2000" noProof="0">
                <a:latin typeface="Arial" panose="020B0604020202020204" pitchFamily="34" charset="0"/>
                <a:cs typeface="Arial" panose="020B0604020202020204" pitchFamily="34" charset="0"/>
              </a:rPr>
              <a:t>to the skin (cyanosis)</a:t>
            </a:r>
          </a:p>
          <a:p>
            <a:pPr marL="0" indent="0" eaLnBrk="1" hangingPunct="1">
              <a:buNone/>
              <a:defRPr/>
            </a:pPr>
            <a:br>
              <a:rPr lang="en-GB" sz="1600" noProof="0"/>
            </a:br>
            <a:br>
              <a:rPr lang="en-GB" sz="1600" noProof="0"/>
            </a:br>
            <a:br>
              <a:rPr lang="en-GB" sz="1600" noProof="0"/>
            </a:br>
            <a:br>
              <a:rPr lang="en-GB" sz="1600" noProof="0"/>
            </a:br>
            <a:br>
              <a:rPr lang="en-GB" sz="1600" noProof="0"/>
            </a:br>
            <a:br>
              <a:rPr lang="en-GB" sz="1600" noProof="0"/>
            </a:br>
            <a:br>
              <a:rPr lang="en-GB" sz="1600" noProof="0"/>
            </a:br>
            <a:endParaRPr lang="en-GB" sz="1600" noProof="0"/>
          </a:p>
          <a:p>
            <a:pPr marL="0" indent="0">
              <a:buNone/>
              <a:defRPr/>
            </a:pPr>
            <a:r>
              <a:rPr lang="en-GB" sz="2000" noProof="0">
                <a:latin typeface="Arial" panose="020B0604020202020204" pitchFamily="34" charset="0"/>
                <a:cs typeface="Arial" panose="020B0604020202020204" pitchFamily="34" charset="0"/>
              </a:rPr>
              <a:t>.</a:t>
            </a:r>
          </a:p>
          <a:p>
            <a:pPr eaLnBrk="1" hangingPunct="1">
              <a:buFont typeface="Arial" charset="0"/>
              <a:buNone/>
              <a:defRPr/>
            </a:pPr>
            <a:endParaRPr lang="en-GB" sz="2400" noProof="0">
              <a:ea typeface="+mn-ea"/>
            </a:endParaRPr>
          </a:p>
          <a:p>
            <a:pPr marL="0" indent="0">
              <a:buNone/>
              <a:defRPr/>
            </a:pPr>
            <a:endParaRPr lang="en-GB" sz="2400" noProof="0">
              <a:ea typeface="+mn-ea"/>
            </a:endParaRPr>
          </a:p>
        </p:txBody>
      </p:sp>
      <p:sp>
        <p:nvSpPr>
          <p:cNvPr id="2" name="Freeform: Shape 1">
            <a:extLst>
              <a:ext uri="{FF2B5EF4-FFF2-40B4-BE49-F238E27FC236}">
                <a16:creationId xmlns:a16="http://schemas.microsoft.com/office/drawing/2014/main" id="{3E6C4B97-434C-5FBB-AEA8-6539C89FDD27}"/>
              </a:ext>
            </a:extLst>
          </p:cNvPr>
          <p:cNvSpPr/>
          <p:nvPr/>
        </p:nvSpPr>
        <p:spPr>
          <a:xfrm flipH="1">
            <a:off x="-1221526" y="3749655"/>
            <a:ext cx="18181696" cy="2418508"/>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ectangle 4">
            <a:extLst>
              <a:ext uri="{FF2B5EF4-FFF2-40B4-BE49-F238E27FC236}">
                <a16:creationId xmlns:a16="http://schemas.microsoft.com/office/drawing/2014/main" id="{C837370A-3F06-F3FF-ECE8-799EDDEB6C4B}"/>
              </a:ext>
            </a:extLst>
          </p:cNvPr>
          <p:cNvSpPr txBox="1">
            <a:spLocks noChangeArrowheads="1"/>
          </p:cNvSpPr>
          <p:nvPr/>
        </p:nvSpPr>
        <p:spPr>
          <a:xfrm>
            <a:off x="6001236" y="1570580"/>
            <a:ext cx="4671761" cy="4699000"/>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err="1">
                <a:ln>
                  <a:noFill/>
                </a:ln>
                <a:solidFill>
                  <a:srgbClr val="008A21"/>
                </a:solidFill>
                <a:effectLst/>
                <a:uLnTx/>
                <a:uFillTx/>
                <a:latin typeface="Arial" panose="020B0604020202020204" pitchFamily="34" charset="0"/>
                <a:ea typeface="MS PGothic" panose="020B0600070205080204" pitchFamily="34" charset="-128"/>
                <a:cs typeface="+mn-cs"/>
              </a:rPr>
              <a:t>Clonic</a:t>
            </a:r>
            <a:r>
              <a:rPr kumimoji="0" lang="en-GB" sz="20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mn-cs"/>
              </a:rPr>
              <a:t> phase – symptoms may include: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limbs make violent jerking movements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rolling eyes and crying out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clenched teeth</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possible loss of bladder and bowel control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lack of consciousness.</a:t>
            </a: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br>
              <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GB" sz="16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90000"/>
              </a:lnSpc>
              <a:spcBef>
                <a:spcPts val="1000"/>
              </a:spcBef>
              <a:spcAft>
                <a:spcPts val="0"/>
              </a:spcAft>
              <a:buClrTx/>
              <a:buSzTx/>
              <a:buFont typeface="Arial"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06" name="Rectangle 4">
            <a:extLst>
              <a:ext uri="{FF2B5EF4-FFF2-40B4-BE49-F238E27FC236}">
                <a16:creationId xmlns:a16="http://schemas.microsoft.com/office/drawing/2014/main" id="{86475237-53DD-488B-A58B-B205CC77CEF8}"/>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Generalised seizures – treatment</a:t>
            </a:r>
          </a:p>
        </p:txBody>
      </p:sp>
      <p:sp>
        <p:nvSpPr>
          <p:cNvPr id="113667" name="Rectangle 5">
            <a:extLst>
              <a:ext uri="{FF2B5EF4-FFF2-40B4-BE49-F238E27FC236}">
                <a16:creationId xmlns:a16="http://schemas.microsoft.com/office/drawing/2014/main" id="{FA5BB3F5-38D5-47A7-AE02-4BD1CC9902C8}"/>
              </a:ext>
            </a:extLst>
          </p:cNvPr>
          <p:cNvSpPr>
            <a:spLocks noGrp="1" noChangeArrowheads="1"/>
          </p:cNvSpPr>
          <p:nvPr>
            <p:ph idx="1"/>
          </p:nvPr>
        </p:nvSpPr>
        <p:spPr bwMode="auto">
          <a:xfrm>
            <a:off x="890479" y="1584660"/>
            <a:ext cx="8508354" cy="452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sz="2200" noProof="0">
                <a:latin typeface="Arial" panose="020B0604020202020204" pitchFamily="34" charset="0"/>
                <a:cs typeface="Arial" panose="020B0604020202020204" pitchFamily="34" charset="0"/>
              </a:rPr>
              <a:t>Ensure the casualty’s safety by removing dangerous items from within the vicinity where possible</a:t>
            </a:r>
          </a:p>
          <a:p>
            <a:pPr eaLnBrk="1" hangingPunct="1"/>
            <a:r>
              <a:rPr lang="en-GB" sz="2200" noProof="0">
                <a:latin typeface="Arial" panose="020B0604020202020204" pitchFamily="34" charset="0"/>
                <a:cs typeface="Arial" panose="020B0604020202020204" pitchFamily="34" charset="0"/>
              </a:rPr>
              <a:t>Remove any spectacles and loosen clothing around the neck</a:t>
            </a:r>
          </a:p>
          <a:p>
            <a:pPr eaLnBrk="1" hangingPunct="1"/>
            <a:r>
              <a:rPr lang="en-GB" sz="2200" noProof="0">
                <a:latin typeface="Arial" panose="020B0604020202020204" pitchFamily="34" charset="0"/>
                <a:cs typeface="Arial" panose="020B0604020202020204" pitchFamily="34" charset="0"/>
              </a:rPr>
              <a:t>Do not restrain the casualty</a:t>
            </a:r>
          </a:p>
          <a:p>
            <a:pPr eaLnBrk="1" hangingPunct="1"/>
            <a:r>
              <a:rPr lang="en-GB" sz="2200" noProof="0">
                <a:latin typeface="Arial" panose="020B0604020202020204" pitchFamily="34" charset="0"/>
                <a:cs typeface="Arial" panose="020B0604020202020204" pitchFamily="34" charset="0"/>
              </a:rPr>
              <a:t>Record the time and duration of the seizure</a:t>
            </a:r>
          </a:p>
          <a:p>
            <a:pPr eaLnBrk="1" hangingPunct="1"/>
            <a:r>
              <a:rPr lang="en-GB" sz="2200" noProof="0">
                <a:latin typeface="Arial" panose="020B0604020202020204" pitchFamily="34" charset="0"/>
                <a:cs typeface="Arial" panose="020B0604020202020204" pitchFamily="34" charset="0"/>
              </a:rPr>
              <a:t>If the seizure continues (timings dependent on local policy), or there are multiple seizures, then contact the emergency services (</a:t>
            </a:r>
            <a:r>
              <a:rPr lang="en-GB" sz="2200" b="1" noProof="0">
                <a:solidFill>
                  <a:srgbClr val="FF0000"/>
                </a:solidFill>
                <a:latin typeface="Arial" panose="020B0604020202020204" pitchFamily="34" charset="0"/>
                <a:cs typeface="Arial" panose="020B0604020202020204" pitchFamily="34" charset="0"/>
              </a:rPr>
              <a:t>999</a:t>
            </a:r>
            <a:r>
              <a:rPr lang="en-GB" sz="2200" noProof="0">
                <a:latin typeface="Arial" panose="020B0604020202020204" pitchFamily="34" charset="0"/>
                <a:cs typeface="Arial" panose="020B0604020202020204" pitchFamily="34" charset="0"/>
              </a:rPr>
              <a:t>).</a:t>
            </a:r>
          </a:p>
          <a:p>
            <a:pPr eaLnBrk="1" hangingPunct="1"/>
            <a:endParaRPr lang="en-GB" sz="2200" noProof="0">
              <a:latin typeface="Arial" panose="020B0604020202020204" pitchFamily="34" charset="0"/>
              <a:cs typeface="Arial" panose="020B0604020202020204" pitchFamily="34" charset="0"/>
            </a:endParaRPr>
          </a:p>
        </p:txBody>
      </p:sp>
      <p:sp>
        <p:nvSpPr>
          <p:cNvPr id="2" name="Freeform: Shape 1">
            <a:extLst>
              <a:ext uri="{FF2B5EF4-FFF2-40B4-BE49-F238E27FC236}">
                <a16:creationId xmlns:a16="http://schemas.microsoft.com/office/drawing/2014/main" id="{9A97DE41-8591-767B-ED7B-0942B2479D8B}"/>
              </a:ext>
            </a:extLst>
          </p:cNvPr>
          <p:cNvSpPr/>
          <p:nvPr/>
        </p:nvSpPr>
        <p:spPr>
          <a:xfrm flipH="1">
            <a:off x="-761257" y="3749655"/>
            <a:ext cx="18181696" cy="2418508"/>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0D997D16-107F-2994-5A8C-2C4B825B37B8}"/>
            </a:ext>
          </a:extLst>
        </p:cNvPr>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52BFD621-D7FD-1F47-D185-4259FD22F3F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98306" name="Rectangle 4">
            <a:extLst>
              <a:ext uri="{FF2B5EF4-FFF2-40B4-BE49-F238E27FC236}">
                <a16:creationId xmlns:a16="http://schemas.microsoft.com/office/drawing/2014/main" id="{802BBDBA-2DA6-5DA6-BDBE-7F3CDB33C43B}"/>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Generalised seizures – treatment (cont.)</a:t>
            </a:r>
          </a:p>
        </p:txBody>
      </p:sp>
      <p:sp>
        <p:nvSpPr>
          <p:cNvPr id="113667" name="Rectangle 5">
            <a:extLst>
              <a:ext uri="{FF2B5EF4-FFF2-40B4-BE49-F238E27FC236}">
                <a16:creationId xmlns:a16="http://schemas.microsoft.com/office/drawing/2014/main" id="{673CC675-AB09-8F80-3F49-81CBC2B669CF}"/>
              </a:ext>
            </a:extLst>
          </p:cNvPr>
          <p:cNvSpPr>
            <a:spLocks noGrp="1" noChangeArrowheads="1"/>
          </p:cNvSpPr>
          <p:nvPr>
            <p:ph idx="1"/>
          </p:nvPr>
        </p:nvSpPr>
        <p:spPr bwMode="auto">
          <a:xfrm>
            <a:off x="838201" y="1597723"/>
            <a:ext cx="9391022" cy="255626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sz="2400" noProof="0">
                <a:latin typeface="Arial" panose="020B0604020202020204" pitchFamily="34" charset="0"/>
                <a:cs typeface="Arial" panose="020B0604020202020204" pitchFamily="34" charset="0"/>
              </a:rPr>
              <a:t>When the seizure stops, clear any excess saliva and check airways and breathing</a:t>
            </a:r>
          </a:p>
          <a:p>
            <a:pPr eaLnBrk="1" hangingPunct="1"/>
            <a:r>
              <a:rPr lang="en-GB" sz="2400" noProof="0">
                <a:latin typeface="Arial" panose="020B0604020202020204" pitchFamily="34" charset="0"/>
                <a:cs typeface="Arial" panose="020B0604020202020204" pitchFamily="34" charset="0"/>
              </a:rPr>
              <a:t>Place the casualty into the recovery position</a:t>
            </a:r>
          </a:p>
          <a:p>
            <a:pPr eaLnBrk="1" hangingPunct="1"/>
            <a:r>
              <a:rPr lang="en-GB" sz="2400" noProof="0">
                <a:latin typeface="Arial" panose="020B0604020202020204" pitchFamily="34" charset="0"/>
                <a:cs typeface="Arial" panose="020B0604020202020204" pitchFamily="34" charset="0"/>
              </a:rPr>
              <a:t>Be conscious of the casualty’s embarrassment</a:t>
            </a:r>
          </a:p>
          <a:p>
            <a:pPr eaLnBrk="1" hangingPunct="1"/>
            <a:r>
              <a:rPr lang="en-GB" sz="2400" noProof="0">
                <a:latin typeface="Arial" panose="020B0604020202020204" pitchFamily="34" charset="0"/>
                <a:cs typeface="Arial" panose="020B0604020202020204" pitchFamily="34" charset="0"/>
              </a:rPr>
              <a:t>Reassure the casualty</a:t>
            </a:r>
          </a:p>
          <a:p>
            <a:pPr eaLnBrk="1" hangingPunct="1"/>
            <a:r>
              <a:rPr lang="en-GB" sz="2400" noProof="0">
                <a:latin typeface="Arial" panose="020B0604020202020204" pitchFamily="34" charset="0"/>
                <a:cs typeface="Arial" panose="020B0604020202020204" pitchFamily="34" charset="0"/>
              </a:rPr>
              <a:t>If it is their first seizure, call for an ambulance (</a:t>
            </a:r>
            <a:r>
              <a:rPr lang="en-GB" sz="2400" b="1" noProof="0">
                <a:solidFill>
                  <a:srgbClr val="FF0000"/>
                </a:solidFill>
                <a:latin typeface="Arial" panose="020B0604020202020204" pitchFamily="34" charset="0"/>
                <a:cs typeface="Arial" panose="020B0604020202020204" pitchFamily="34" charset="0"/>
              </a:rPr>
              <a:t>999</a:t>
            </a:r>
            <a:r>
              <a:rPr lang="en-GB" sz="2400" noProof="0">
                <a:latin typeface="Arial" panose="020B0604020202020204" pitchFamily="34" charset="0"/>
                <a:cs typeface="Arial" panose="020B0604020202020204" pitchFamily="34" charset="0"/>
              </a:rPr>
              <a:t>)</a:t>
            </a:r>
          </a:p>
        </p:txBody>
      </p:sp>
      <p:sp>
        <p:nvSpPr>
          <p:cNvPr id="2" name="Rounded Rectangle 65">
            <a:extLst>
              <a:ext uri="{FF2B5EF4-FFF2-40B4-BE49-F238E27FC236}">
                <a16:creationId xmlns:a16="http://schemas.microsoft.com/office/drawing/2014/main" id="{CD014825-529F-B486-6F39-843ED733B3F3}"/>
              </a:ext>
            </a:extLst>
          </p:cNvPr>
          <p:cNvSpPr>
            <a:spLocks noChangeArrowheads="1"/>
          </p:cNvSpPr>
          <p:nvPr/>
        </p:nvSpPr>
        <p:spPr bwMode="auto">
          <a:xfrm>
            <a:off x="838200" y="4576681"/>
            <a:ext cx="9714875" cy="68359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ounded Rectangle 12">
            <a:extLst>
              <a:ext uri="{FF2B5EF4-FFF2-40B4-BE49-F238E27FC236}">
                <a16:creationId xmlns:a16="http://schemas.microsoft.com/office/drawing/2014/main" id="{8D829235-2B29-070B-F854-7711716E94B9}"/>
              </a:ext>
            </a:extLst>
          </p:cNvPr>
          <p:cNvSpPr>
            <a:spLocks noChangeArrowheads="1"/>
          </p:cNvSpPr>
          <p:nvPr/>
        </p:nvSpPr>
        <p:spPr bwMode="auto">
          <a:xfrm>
            <a:off x="1046381" y="4405362"/>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4" name="Content Placeholder 2">
            <a:extLst>
              <a:ext uri="{FF2B5EF4-FFF2-40B4-BE49-F238E27FC236}">
                <a16:creationId xmlns:a16="http://schemas.microsoft.com/office/drawing/2014/main" id="{D6F4A4D2-7306-01B4-9826-9441936B5973}"/>
              </a:ext>
            </a:extLst>
          </p:cNvPr>
          <p:cNvSpPr txBox="1">
            <a:spLocks/>
          </p:cNvSpPr>
          <p:nvPr/>
        </p:nvSpPr>
        <p:spPr>
          <a:xfrm>
            <a:off x="1046381" y="4791124"/>
            <a:ext cx="10105983" cy="683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Do not place objects in the casualty’s mouth.</a:t>
            </a:r>
          </a:p>
        </p:txBody>
      </p:sp>
    </p:spTree>
    <p:extLst>
      <p:ext uri="{BB962C8B-B14F-4D97-AF65-F5344CB8AC3E}">
        <p14:creationId xmlns:p14="http://schemas.microsoft.com/office/powerpoint/2010/main" val="351995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5" name="Rectangle 3">
            <a:extLst>
              <a:ext uri="{FF2B5EF4-FFF2-40B4-BE49-F238E27FC236}">
                <a16:creationId xmlns:a16="http://schemas.microsoft.com/office/drawing/2014/main" id="{9E608117-8643-4793-977F-DC4D55CE3DE8}"/>
              </a:ext>
            </a:extLst>
          </p:cNvPr>
          <p:cNvSpPr>
            <a:spLocks noGrp="1" noChangeArrowheads="1"/>
          </p:cNvSpPr>
          <p:nvPr>
            <p:ph type="title"/>
          </p:nvPr>
        </p:nvSpPr>
        <p:spPr>
          <a:xfrm>
            <a:off x="1676400" y="126382"/>
            <a:ext cx="10515600" cy="1325563"/>
          </a:xfrm>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What is anaphylaxis? </a:t>
            </a:r>
          </a:p>
        </p:txBody>
      </p:sp>
      <p:sp>
        <p:nvSpPr>
          <p:cNvPr id="159753" name="Rounded Rectangle 3">
            <a:extLst>
              <a:ext uri="{FF2B5EF4-FFF2-40B4-BE49-F238E27FC236}">
                <a16:creationId xmlns:a16="http://schemas.microsoft.com/office/drawing/2014/main" id="{CA86711E-3909-4663-BD8A-09989D5FF74C}"/>
              </a:ext>
            </a:extLst>
          </p:cNvPr>
          <p:cNvSpPr>
            <a:spLocks noChangeArrowheads="1"/>
          </p:cNvSpPr>
          <p:nvPr/>
        </p:nvSpPr>
        <p:spPr bwMode="auto">
          <a:xfrm>
            <a:off x="838201" y="1491940"/>
            <a:ext cx="9055308" cy="2962513"/>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Anaphylaxis is an extreme and potentially life-threatening allergic reaction, which results in rapid chemical changes in the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 </a:t>
            </a:r>
            <a:b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Anaphylaxis can be caused by a ‘trigger’, such as insect stings, foods (for example, nuts and shellfish) and medicines, such as penicillin.</a:t>
            </a:r>
          </a:p>
        </p:txBody>
      </p:sp>
      <p:pic>
        <p:nvPicPr>
          <p:cNvPr id="2" name="Picture 1">
            <a:extLst>
              <a:ext uri="{FF2B5EF4-FFF2-40B4-BE49-F238E27FC236}">
                <a16:creationId xmlns:a16="http://schemas.microsoft.com/office/drawing/2014/main" id="{D59EC3CA-3BBD-3F79-8EAD-642D520168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539B60AD-EDC4-C0B5-DEEF-08B4530F05F9}"/>
              </a:ext>
            </a:extLst>
          </p:cNvPr>
          <p:cNvSpPr/>
          <p:nvPr/>
        </p:nvSpPr>
        <p:spPr>
          <a:xfrm flipH="1">
            <a:off x="-761257" y="3215742"/>
            <a:ext cx="18181696" cy="2952421"/>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9753"/>
                                        </p:tgtEl>
                                        <p:attrNameLst>
                                          <p:attrName>style.visibility</p:attrName>
                                        </p:attrNameLst>
                                      </p:cBhvr>
                                      <p:to>
                                        <p:strVal val="visible"/>
                                      </p:to>
                                    </p:set>
                                    <p:animEffect transition="in" filter="fade">
                                      <p:cBhvr>
                                        <p:cTn id="7" dur="500"/>
                                        <p:tgtEl>
                                          <p:spTgt spid="159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3" grpId="0" animBg="1"/>
    </p:bldLst>
  </p:timing>
</p:sld>
</file>

<file path=ppt/slides/slide245.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B50D889-CA56-327C-038F-15DAFE7741CF}"/>
            </a:ext>
          </a:extLst>
        </p:cNvPr>
        <p:cNvGrpSpPr/>
        <p:nvPr/>
      </p:nvGrpSpPr>
      <p:grpSpPr>
        <a:xfrm>
          <a:off x="0" y="0"/>
          <a:ext cx="0" cy="0"/>
          <a:chOff x="0" y="0"/>
          <a:chExt cx="0" cy="0"/>
        </a:xfrm>
      </p:grpSpPr>
      <p:sp>
        <p:nvSpPr>
          <p:cNvPr id="90115" name="Rectangle 3">
            <a:extLst>
              <a:ext uri="{FF2B5EF4-FFF2-40B4-BE49-F238E27FC236}">
                <a16:creationId xmlns:a16="http://schemas.microsoft.com/office/drawing/2014/main" id="{B1809522-DA60-68C2-1B6B-AF30301A16CE}"/>
              </a:ext>
            </a:extLst>
          </p:cNvPr>
          <p:cNvSpPr>
            <a:spLocks noGrp="1" noChangeArrowheads="1"/>
          </p:cNvSpPr>
          <p:nvPr>
            <p:ph type="title"/>
          </p:nvPr>
        </p:nvSpPr>
        <p:spPr/>
        <p:txBody>
          <a:bodyPr rtlCol="0">
            <a:normAutofit/>
          </a:bodyPr>
          <a:lstStyle/>
          <a:p>
            <a:pPr eaLnBrk="1" hangingPunct="1">
              <a:defRPr/>
            </a:pPr>
            <a:r>
              <a:rPr lang="en-GB" sz="4000" b="1" noProof="0">
                <a:latin typeface="Arial" panose="020B0604020202020204" pitchFamily="34" charset="0"/>
                <a:cs typeface="Arial" panose="020B0604020202020204" pitchFamily="34" charset="0"/>
              </a:rPr>
              <a:t>Anaphylaxis – symptoms</a:t>
            </a:r>
          </a:p>
        </p:txBody>
      </p:sp>
      <p:sp>
        <p:nvSpPr>
          <p:cNvPr id="74756" name="Rectangle 4">
            <a:extLst>
              <a:ext uri="{FF2B5EF4-FFF2-40B4-BE49-F238E27FC236}">
                <a16:creationId xmlns:a16="http://schemas.microsoft.com/office/drawing/2014/main" id="{8D2FF630-46C9-410C-EA74-62B99E75FBA9}"/>
              </a:ext>
            </a:extLst>
          </p:cNvPr>
          <p:cNvSpPr>
            <a:spLocks noGrp="1" noChangeArrowheads="1"/>
          </p:cNvSpPr>
          <p:nvPr>
            <p:ph idx="1"/>
          </p:nvPr>
        </p:nvSpPr>
        <p:spPr bwMode="auto">
          <a:xfrm>
            <a:off x="838200" y="1635456"/>
            <a:ext cx="6477000" cy="2723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eaLnBrk="1" hangingPunct="1">
              <a:buNone/>
            </a:pPr>
            <a:r>
              <a:rPr lang="en-GB" sz="2400" b="1" noProof="0">
                <a:solidFill>
                  <a:srgbClr val="008A21"/>
                </a:solidFill>
                <a:latin typeface="Arial" panose="020B0604020202020204" pitchFamily="34" charset="0"/>
                <a:cs typeface="Arial" panose="020B0604020202020204" pitchFamily="34" charset="0"/>
              </a:rPr>
              <a:t>Symptoms</a:t>
            </a:r>
            <a:r>
              <a:rPr lang="en-GB" sz="2400" b="1">
                <a:solidFill>
                  <a:srgbClr val="008A21"/>
                </a:solidFill>
                <a:latin typeface="Arial" panose="020B0604020202020204" pitchFamily="34" charset="0"/>
                <a:cs typeface="Arial" panose="020B0604020202020204" pitchFamily="34" charset="0"/>
              </a:rPr>
              <a:t> may include:</a:t>
            </a:r>
            <a:endParaRPr lang="en-GB" sz="2400" b="1" noProof="0">
              <a:solidFill>
                <a:srgbClr val="008A21"/>
              </a:solidFill>
              <a:latin typeface="Arial" panose="020B0604020202020204" pitchFamily="34" charset="0"/>
              <a:cs typeface="Arial" panose="020B0604020202020204" pitchFamily="34" charset="0"/>
            </a:endParaRPr>
          </a:p>
          <a:p>
            <a:pPr eaLnBrk="1" hangingPunct="1"/>
            <a:r>
              <a:rPr lang="en-GB" sz="2400">
                <a:latin typeface="Arial" panose="020B0604020202020204" pitchFamily="34" charset="0"/>
                <a:cs typeface="Arial" panose="020B0604020202020204" pitchFamily="34" charset="0"/>
              </a:rPr>
              <a:t>s</a:t>
            </a:r>
            <a:r>
              <a:rPr lang="en-GB" sz="2400" noProof="0">
                <a:latin typeface="Arial" panose="020B0604020202020204" pitchFamily="34" charset="0"/>
                <a:cs typeface="Arial" panose="020B0604020202020204" pitchFamily="34" charset="0"/>
              </a:rPr>
              <a:t>welling of the mouth, tongue, face and neck</a:t>
            </a:r>
          </a:p>
          <a:p>
            <a:pPr eaLnBrk="1" hangingPunct="1"/>
            <a:r>
              <a:rPr lang="en-GB" sz="2400">
                <a:latin typeface="Arial" panose="020B0604020202020204" pitchFamily="34" charset="0"/>
                <a:cs typeface="Arial" panose="020B0604020202020204" pitchFamily="34" charset="0"/>
              </a:rPr>
              <a:t>difficulty</a:t>
            </a:r>
            <a:r>
              <a:rPr lang="en-GB" sz="2400" noProof="0">
                <a:latin typeface="Arial" panose="020B0604020202020204" pitchFamily="34" charset="0"/>
                <a:cs typeface="Arial" panose="020B0604020202020204" pitchFamily="34" charset="0"/>
              </a:rPr>
              <a:t> in breathing</a:t>
            </a:r>
          </a:p>
          <a:p>
            <a:pPr eaLnBrk="1" hangingPunct="1"/>
            <a:r>
              <a:rPr lang="en-GB" sz="2400">
                <a:latin typeface="Arial" panose="020B0604020202020204" pitchFamily="34" charset="0"/>
                <a:cs typeface="Arial" panose="020B0604020202020204" pitchFamily="34" charset="0"/>
              </a:rPr>
              <a:t>r</a:t>
            </a:r>
            <a:r>
              <a:rPr lang="en-GB" sz="2400" noProof="0">
                <a:latin typeface="Arial" panose="020B0604020202020204" pitchFamily="34" charset="0"/>
                <a:cs typeface="Arial" panose="020B0604020202020204" pitchFamily="34" charset="0"/>
              </a:rPr>
              <a:t>ed, blotchy and itchy skin</a:t>
            </a:r>
          </a:p>
          <a:p>
            <a:pPr eaLnBrk="1" hangingPunct="1"/>
            <a:r>
              <a:rPr lang="en-GB" sz="2400" noProof="0">
                <a:latin typeface="Arial" panose="020B0604020202020204" pitchFamily="34" charset="0"/>
                <a:cs typeface="Arial" panose="020B0604020202020204" pitchFamily="34" charset="0"/>
              </a:rPr>
              <a:t>nausea</a:t>
            </a:r>
          </a:p>
          <a:p>
            <a:pPr eaLnBrk="1" hangingPunct="1"/>
            <a:r>
              <a:rPr lang="en-GB" sz="2400">
                <a:latin typeface="Arial" panose="020B0604020202020204" pitchFamily="34" charset="0"/>
                <a:cs typeface="Arial" panose="020B0604020202020204" pitchFamily="34" charset="0"/>
              </a:rPr>
              <a:t>anxiety</a:t>
            </a:r>
            <a:r>
              <a:rPr lang="en-GB" sz="2400" noProof="0">
                <a:latin typeface="Arial" panose="020B0604020202020204" pitchFamily="34" charset="0"/>
                <a:cs typeface="Arial" panose="020B0604020202020204" pitchFamily="34" charset="0"/>
              </a:rPr>
              <a:t>.</a:t>
            </a:r>
          </a:p>
        </p:txBody>
      </p:sp>
      <p:sp>
        <p:nvSpPr>
          <p:cNvPr id="2" name="Freeform: Shape 1">
            <a:extLst>
              <a:ext uri="{FF2B5EF4-FFF2-40B4-BE49-F238E27FC236}">
                <a16:creationId xmlns:a16="http://schemas.microsoft.com/office/drawing/2014/main" id="{F8BC9351-9A4E-B49A-8778-F46E864D5BBE}"/>
              </a:ext>
            </a:extLst>
          </p:cNvPr>
          <p:cNvSpPr/>
          <p:nvPr/>
        </p:nvSpPr>
        <p:spPr>
          <a:xfrm flipH="1">
            <a:off x="-3240569" y="2792295"/>
            <a:ext cx="18181696" cy="3375868"/>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5632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1EECF42C-5980-47C2-2F2E-A3636BA767F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91138" name="Title 1">
            <a:extLst>
              <a:ext uri="{FF2B5EF4-FFF2-40B4-BE49-F238E27FC236}">
                <a16:creationId xmlns:a16="http://schemas.microsoft.com/office/drawing/2014/main" id="{CF794181-A6B6-49C4-AF2E-057E3D882D23}"/>
              </a:ext>
            </a:extLst>
          </p:cNvPr>
          <p:cNvSpPr>
            <a:spLocks noGrp="1"/>
          </p:cNvSpPr>
          <p:nvPr>
            <p:ph type="title"/>
          </p:nvPr>
        </p:nvSpPr>
        <p:spPr>
          <a:xfrm>
            <a:off x="1676400" y="133260"/>
            <a:ext cx="10515600" cy="1325563"/>
          </a:xfrm>
        </p:spPr>
        <p:txBody>
          <a:bodyPr rtlCol="0">
            <a:normAutofit/>
          </a:bodyPr>
          <a:lstStyle/>
          <a:p>
            <a:pPr>
              <a:defRPr/>
            </a:pPr>
            <a:r>
              <a:rPr lang="en-GB" sz="4000" b="1" noProof="0">
                <a:latin typeface="Arial" panose="020B0604020202020204" pitchFamily="34" charset="0"/>
                <a:cs typeface="Arial" panose="020B0604020202020204" pitchFamily="34" charset="0"/>
              </a:rPr>
              <a:t>Anaphylaxis – treatment</a:t>
            </a:r>
          </a:p>
        </p:txBody>
      </p:sp>
      <p:sp>
        <p:nvSpPr>
          <p:cNvPr id="103427" name="Content Placeholder 2">
            <a:extLst>
              <a:ext uri="{FF2B5EF4-FFF2-40B4-BE49-F238E27FC236}">
                <a16:creationId xmlns:a16="http://schemas.microsoft.com/office/drawing/2014/main" id="{A5947DE7-A7A5-4353-BCB6-0171F9430D0E}"/>
              </a:ext>
            </a:extLst>
          </p:cNvPr>
          <p:cNvSpPr>
            <a:spLocks noGrp="1"/>
          </p:cNvSpPr>
          <p:nvPr>
            <p:ph idx="1"/>
          </p:nvPr>
        </p:nvSpPr>
        <p:spPr bwMode="auto">
          <a:xfrm>
            <a:off x="838201" y="1485790"/>
            <a:ext cx="9564974" cy="468816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sz="2200" noProof="0">
                <a:latin typeface="Arial" panose="020B0604020202020204" pitchFamily="34" charset="0"/>
                <a:cs typeface="Arial" panose="020B0604020202020204" pitchFamily="34" charset="0"/>
              </a:rPr>
              <a:t>If you think the person has anaphylaxis, encourage the casualty to use their medication if applicable (antihistamine or auto injector)*</a:t>
            </a:r>
          </a:p>
          <a:p>
            <a:r>
              <a:rPr lang="en-GB" sz="2200" noProof="0">
                <a:latin typeface="Arial" panose="020B0604020202020204" pitchFamily="34" charset="0"/>
                <a:cs typeface="Arial" panose="020B0604020202020204" pitchFamily="34" charset="0"/>
              </a:rPr>
              <a:t>Call </a:t>
            </a:r>
            <a:r>
              <a:rPr lang="en-GB" sz="2200">
                <a:latin typeface="Arial" panose="020B0604020202020204" pitchFamily="34" charset="0"/>
                <a:cs typeface="Arial" panose="020B0604020202020204" pitchFamily="34" charset="0"/>
              </a:rPr>
              <a:t>the emergency services </a:t>
            </a:r>
            <a:r>
              <a:rPr lang="en-GB" sz="2200" noProof="0">
                <a:latin typeface="Arial" panose="020B0604020202020204" pitchFamily="34" charset="0"/>
                <a:cs typeface="Arial" panose="020B0604020202020204" pitchFamily="34" charset="0"/>
              </a:rPr>
              <a:t>(</a:t>
            </a:r>
            <a:r>
              <a:rPr lang="en-GB" sz="2200" b="1" noProof="0">
                <a:solidFill>
                  <a:srgbClr val="FF0000"/>
                </a:solidFill>
                <a:latin typeface="Arial" panose="020B0604020202020204" pitchFamily="34" charset="0"/>
                <a:cs typeface="Arial" panose="020B0604020202020204" pitchFamily="34" charset="0"/>
              </a:rPr>
              <a:t>999</a:t>
            </a:r>
            <a:r>
              <a:rPr lang="en-GB" sz="2200" noProof="0">
                <a:latin typeface="Arial" panose="020B0604020202020204" pitchFamily="34" charset="0"/>
                <a:cs typeface="Arial" panose="020B0604020202020204" pitchFamily="34" charset="0"/>
              </a:rPr>
              <a:t>)</a:t>
            </a:r>
          </a:p>
          <a:p>
            <a:r>
              <a:rPr lang="en-GB" sz="2200" noProof="0">
                <a:latin typeface="Arial" panose="020B0604020202020204" pitchFamily="34" charset="0"/>
                <a:cs typeface="Arial" panose="020B0604020202020204" pitchFamily="34" charset="0"/>
              </a:rPr>
              <a:t>Sit the casualty down (if responsive)</a:t>
            </a:r>
          </a:p>
          <a:p>
            <a:r>
              <a:rPr lang="en-GB" sz="2200" noProof="0">
                <a:latin typeface="Arial" panose="020B0604020202020204" pitchFamily="34" charset="0"/>
                <a:cs typeface="Arial" panose="020B0604020202020204" pitchFamily="34" charset="0"/>
              </a:rPr>
              <a:t>Remove the trigger if possible</a:t>
            </a:r>
          </a:p>
          <a:p>
            <a:r>
              <a:rPr lang="en-GB" sz="2200" noProof="0">
                <a:latin typeface="Arial" panose="020B0604020202020204" pitchFamily="34" charset="0"/>
                <a:cs typeface="Arial" panose="020B0604020202020204" pitchFamily="34" charset="0"/>
              </a:rPr>
              <a:t>Monitor the casualty (airway and breathing)</a:t>
            </a:r>
          </a:p>
          <a:p>
            <a:r>
              <a:rPr lang="en-GB" sz="2200" noProof="0">
                <a:latin typeface="Arial" panose="020B0604020202020204" pitchFamily="34" charset="0"/>
                <a:cs typeface="Arial" panose="020B0604020202020204" pitchFamily="34" charset="0"/>
              </a:rPr>
              <a:t>Be prepared to carry out basic life support</a:t>
            </a:r>
          </a:p>
        </p:txBody>
      </p:sp>
      <p:pic>
        <p:nvPicPr>
          <p:cNvPr id="2" name="Picture 1">
            <a:extLst>
              <a:ext uri="{FF2B5EF4-FFF2-40B4-BE49-F238E27FC236}">
                <a16:creationId xmlns:a16="http://schemas.microsoft.com/office/drawing/2014/main" id="{13EE7627-A319-9BD8-990F-DCF71F442F75}"/>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838200" y="466642"/>
            <a:ext cx="792000" cy="658800"/>
          </a:xfrm>
          <a:prstGeom prst="ellipse">
            <a:avLst/>
          </a:prstGeom>
          <a:solidFill>
            <a:srgbClr val="008A21"/>
          </a:solidFill>
          <a:ln w="31750">
            <a:solidFill>
              <a:schemeClr val="bg1"/>
            </a:solidFill>
          </a:ln>
        </p:spPr>
      </p:pic>
      <p:sp>
        <p:nvSpPr>
          <p:cNvPr id="3" name="Rounded Rectangle 65">
            <a:extLst>
              <a:ext uri="{FF2B5EF4-FFF2-40B4-BE49-F238E27FC236}">
                <a16:creationId xmlns:a16="http://schemas.microsoft.com/office/drawing/2014/main" id="{2C681054-4C7B-BCBB-2C4C-08E33AB0793B}"/>
              </a:ext>
            </a:extLst>
          </p:cNvPr>
          <p:cNvSpPr>
            <a:spLocks noChangeArrowheads="1"/>
          </p:cNvSpPr>
          <p:nvPr/>
        </p:nvSpPr>
        <p:spPr bwMode="auto">
          <a:xfrm>
            <a:off x="838200" y="4705556"/>
            <a:ext cx="10535138" cy="68359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1D177B1A-E8C1-C719-05D4-E7E2F22BB6D1}"/>
              </a:ext>
            </a:extLst>
          </p:cNvPr>
          <p:cNvSpPr>
            <a:spLocks noChangeArrowheads="1"/>
          </p:cNvSpPr>
          <p:nvPr/>
        </p:nvSpPr>
        <p:spPr bwMode="auto">
          <a:xfrm>
            <a:off x="1046381" y="4534237"/>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Content Placeholder 2">
            <a:extLst>
              <a:ext uri="{FF2B5EF4-FFF2-40B4-BE49-F238E27FC236}">
                <a16:creationId xmlns:a16="http://schemas.microsoft.com/office/drawing/2014/main" id="{92C2ACA0-930D-FEFF-9DB8-2E16BCB0D09D}"/>
              </a:ext>
            </a:extLst>
          </p:cNvPr>
          <p:cNvSpPr txBox="1">
            <a:spLocks/>
          </p:cNvSpPr>
          <p:nvPr/>
        </p:nvSpPr>
        <p:spPr>
          <a:xfrm>
            <a:off x="1046381" y="4919999"/>
            <a:ext cx="10105983" cy="683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It is important that the casualty is seen by a qualified medical practitioner.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F2099-7C32-2ACB-9A97-CAD9F0EF4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D1E0C-E225-AF22-A176-D9B6A33B8D96}"/>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801D151A-312B-9382-EBB8-CEA375E62B38}"/>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865C1AA-B729-C3A0-4035-D9E8D0BD2610}"/>
              </a:ext>
            </a:extLst>
          </p:cNvPr>
          <p:cNvSpPr txBox="1"/>
          <p:nvPr/>
        </p:nvSpPr>
        <p:spPr>
          <a:xfrm>
            <a:off x="766763" y="1621928"/>
            <a:ext cx="96573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 common sign of a heart attack?</a:t>
            </a:r>
          </a:p>
        </p:txBody>
      </p:sp>
      <p:grpSp>
        <p:nvGrpSpPr>
          <p:cNvPr id="7" name="Group 6">
            <a:extLst>
              <a:ext uri="{FF2B5EF4-FFF2-40B4-BE49-F238E27FC236}">
                <a16:creationId xmlns:a16="http://schemas.microsoft.com/office/drawing/2014/main" id="{45F26938-6ACD-E85E-3190-270353DC3E9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17DBDDCE-8382-A983-D7B7-BD96BEA29734}"/>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2FE13D9-8955-BDCB-FBD3-52051259A40E}"/>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8D970679-11AE-F9BF-79BC-F9D5518B6DF1}"/>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1F725E7D-5DEB-FB84-91E4-90F6A97E8A6F}"/>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2FA2312F-6594-3654-9975-7E89AC151E16}"/>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3A98EEEA-B8B2-1D86-5C1D-C633C7A12C12}"/>
              </a:ext>
            </a:extLst>
          </p:cNvPr>
          <p:cNvSpPr txBox="1"/>
          <p:nvPr/>
        </p:nvSpPr>
        <p:spPr>
          <a:xfrm>
            <a:off x="1719656" y="2531925"/>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Sudden stiffening of the body and jerking movements</a:t>
            </a:r>
          </a:p>
        </p:txBody>
      </p:sp>
      <p:sp>
        <p:nvSpPr>
          <p:cNvPr id="11" name="TextBox 10">
            <a:extLst>
              <a:ext uri="{FF2B5EF4-FFF2-40B4-BE49-F238E27FC236}">
                <a16:creationId xmlns:a16="http://schemas.microsoft.com/office/drawing/2014/main" id="{CF5227A6-5967-38CD-9986-DA61F08D3D8C}"/>
              </a:ext>
            </a:extLst>
          </p:cNvPr>
          <p:cNvSpPr txBox="1"/>
          <p:nvPr/>
        </p:nvSpPr>
        <p:spPr>
          <a:xfrm>
            <a:off x="1719657" y="3406240"/>
            <a:ext cx="52208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Chest pain spreading to the arm, neck or jaw</a:t>
            </a:r>
          </a:p>
        </p:txBody>
      </p:sp>
      <p:sp>
        <p:nvSpPr>
          <p:cNvPr id="12" name="TextBox 11">
            <a:extLst>
              <a:ext uri="{FF2B5EF4-FFF2-40B4-BE49-F238E27FC236}">
                <a16:creationId xmlns:a16="http://schemas.microsoft.com/office/drawing/2014/main" id="{ECF1991A-47C3-4D9C-BB33-FDDD524F64F3}"/>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Difficulty breathing with wheezing sounds</a:t>
            </a:r>
          </a:p>
        </p:txBody>
      </p:sp>
      <p:sp>
        <p:nvSpPr>
          <p:cNvPr id="16" name="TextBox 15">
            <a:extLst>
              <a:ext uri="{FF2B5EF4-FFF2-40B4-BE49-F238E27FC236}">
                <a16:creationId xmlns:a16="http://schemas.microsoft.com/office/drawing/2014/main" id="{7C32F658-13FD-3213-5A98-271D58FF0D8E}"/>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Swelling of the lips, tongue and throat</a:t>
            </a:r>
          </a:p>
        </p:txBody>
      </p:sp>
      <p:pic>
        <p:nvPicPr>
          <p:cNvPr id="17" name="Picture 2" descr="\\designarchive\Archive\PowerPoints\PPT symbols and documents\ABCD cards\A.png">
            <a:extLst>
              <a:ext uri="{FF2B5EF4-FFF2-40B4-BE49-F238E27FC236}">
                <a16:creationId xmlns:a16="http://schemas.microsoft.com/office/drawing/2014/main" id="{8EA1164C-D888-E5D2-DF4B-7001CE76CC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185ED6A-EF13-DEB0-95D7-1043CA357A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DE31411D-7A00-8CCE-FA01-696825DF1F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38E26BFB-31D1-EE2A-878C-6C14F25182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20180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43AD5-8447-B410-6A9A-2B10A0732C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4B72A-EE70-CFC7-BC40-536A17826A18}"/>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DAD06159-A7CE-8A5D-15DB-714A97760EA6}"/>
              </a:ext>
            </a:extLst>
          </p:cNvPr>
          <p:cNvSpPr/>
          <p:nvPr/>
        </p:nvSpPr>
        <p:spPr>
          <a:xfrm>
            <a:off x="-904775" y="1280540"/>
            <a:ext cx="13270945" cy="942273"/>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753144C-21A4-2E4B-DC49-9D2C71E995BE}"/>
              </a:ext>
            </a:extLst>
          </p:cNvPr>
          <p:cNvSpPr txBox="1"/>
          <p:nvPr/>
        </p:nvSpPr>
        <p:spPr>
          <a:xfrm>
            <a:off x="766763" y="1305885"/>
            <a:ext cx="10438049"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A casualty is experiencing a hypoglycaemic emergency but is still responsive. What is the correct first-aid action?</a:t>
            </a:r>
          </a:p>
        </p:txBody>
      </p:sp>
      <p:grpSp>
        <p:nvGrpSpPr>
          <p:cNvPr id="7" name="Group 6">
            <a:extLst>
              <a:ext uri="{FF2B5EF4-FFF2-40B4-BE49-F238E27FC236}">
                <a16:creationId xmlns:a16="http://schemas.microsoft.com/office/drawing/2014/main" id="{E309339D-EB10-23D8-A1BD-B4F4528D7D22}"/>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B369ABF5-61E5-8958-AE3C-B07B4604945C}"/>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E364D847-A8B6-6BA2-DB8A-21833BCB1012}"/>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F2C1869-4162-35AA-30AB-4422F17C8DB0}"/>
              </a:ext>
            </a:extLst>
          </p:cNvPr>
          <p:cNvGrpSpPr/>
          <p:nvPr/>
        </p:nvGrpSpPr>
        <p:grpSpPr>
          <a:xfrm>
            <a:off x="8484737" y="2560717"/>
            <a:ext cx="2268001" cy="3008674"/>
            <a:chOff x="7804799" y="2575797"/>
            <a:chExt cx="2268001" cy="3008674"/>
          </a:xfrm>
        </p:grpSpPr>
        <p:sp>
          <p:nvSpPr>
            <p:cNvPr id="20" name="Rectangle: Rounded Corners 19">
              <a:extLst>
                <a:ext uri="{FF2B5EF4-FFF2-40B4-BE49-F238E27FC236}">
                  <a16:creationId xmlns:a16="http://schemas.microsoft.com/office/drawing/2014/main" id="{A4B2DC71-BA08-3A45-4295-5C04D8D6FEE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5EB86EF-749A-4A46-04D0-1E8B5EE5271A}"/>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44AC2C47-0308-DAB3-6B5A-13A966419805}"/>
              </a:ext>
            </a:extLst>
          </p:cNvPr>
          <p:cNvSpPr txBox="1"/>
          <p:nvPr/>
        </p:nvSpPr>
        <p:spPr>
          <a:xfrm>
            <a:off x="1719656" y="2434944"/>
            <a:ext cx="6338005" cy="76944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Encourage them to take deep breaths and rest quietly</a:t>
            </a:r>
          </a:p>
        </p:txBody>
      </p:sp>
      <p:sp>
        <p:nvSpPr>
          <p:cNvPr id="11" name="TextBox 10">
            <a:extLst>
              <a:ext uri="{FF2B5EF4-FFF2-40B4-BE49-F238E27FC236}">
                <a16:creationId xmlns:a16="http://schemas.microsoft.com/office/drawing/2014/main" id="{C81D1B50-A901-D12D-03D5-95D6A388CC65}"/>
              </a:ext>
            </a:extLst>
          </p:cNvPr>
          <p:cNvSpPr txBox="1"/>
          <p:nvPr/>
        </p:nvSpPr>
        <p:spPr>
          <a:xfrm>
            <a:off x="1719657" y="3295613"/>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Place them into the recovery position immediately</a:t>
            </a:r>
          </a:p>
        </p:txBody>
      </p:sp>
      <p:sp>
        <p:nvSpPr>
          <p:cNvPr id="12" name="TextBox 11">
            <a:extLst>
              <a:ext uri="{FF2B5EF4-FFF2-40B4-BE49-F238E27FC236}">
                <a16:creationId xmlns:a16="http://schemas.microsoft.com/office/drawing/2014/main" id="{8C73D4CA-2670-8605-0EC6-C5DD5254AA86}"/>
              </a:ext>
            </a:extLst>
          </p:cNvPr>
          <p:cNvSpPr txBox="1"/>
          <p:nvPr/>
        </p:nvSpPr>
        <p:spPr>
          <a:xfrm>
            <a:off x="1739923" y="4135293"/>
            <a:ext cx="545462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them to avoid eating or drinking until help arrives</a:t>
            </a:r>
          </a:p>
        </p:txBody>
      </p:sp>
      <p:sp>
        <p:nvSpPr>
          <p:cNvPr id="16" name="TextBox 15">
            <a:extLst>
              <a:ext uri="{FF2B5EF4-FFF2-40B4-BE49-F238E27FC236}">
                <a16:creationId xmlns:a16="http://schemas.microsoft.com/office/drawing/2014/main" id="{929B1E81-5B34-B505-D661-8060D65917A4}"/>
              </a:ext>
            </a:extLst>
          </p:cNvPr>
          <p:cNvSpPr txBox="1"/>
          <p:nvPr/>
        </p:nvSpPr>
        <p:spPr>
          <a:xfrm>
            <a:off x="1729211" y="5017984"/>
            <a:ext cx="50525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a fast-acting sugar, such as glucose gel or a sugary drink</a:t>
            </a:r>
          </a:p>
        </p:txBody>
      </p:sp>
      <p:pic>
        <p:nvPicPr>
          <p:cNvPr id="17" name="Picture 2" descr="\\designarchive\Archive\PowerPoints\PPT symbols and documents\ABCD cards\A.png">
            <a:extLst>
              <a:ext uri="{FF2B5EF4-FFF2-40B4-BE49-F238E27FC236}">
                <a16:creationId xmlns:a16="http://schemas.microsoft.com/office/drawing/2014/main" id="{1AE71FF6-B506-2B6D-838C-3FDE4D3858A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415058"/>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4E918F2B-362B-551B-F04C-126179832A2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271198"/>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BD85FA04-CAE7-C899-A544-994A8476EA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135293"/>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51B0F44-E7F3-DCFE-FE49-2F242F22CAB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017984"/>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289590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6AE46-8949-77E5-B0A9-DEC11CF47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0DC59-5684-1A90-D528-D6745C870F02}"/>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05ADED46-A59C-0915-AC7F-BFCD80802FA2}"/>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1EB6AB4-1B6E-70B1-AD15-4EDAE57472B9}"/>
              </a:ext>
            </a:extLst>
          </p:cNvPr>
          <p:cNvSpPr txBox="1"/>
          <p:nvPr/>
        </p:nvSpPr>
        <p:spPr>
          <a:xfrm>
            <a:off x="766763" y="1618799"/>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using an adrenaline auto-injector, where should it be applied?</a:t>
            </a:r>
          </a:p>
        </p:txBody>
      </p:sp>
      <p:grpSp>
        <p:nvGrpSpPr>
          <p:cNvPr id="7" name="Group 6">
            <a:extLst>
              <a:ext uri="{FF2B5EF4-FFF2-40B4-BE49-F238E27FC236}">
                <a16:creationId xmlns:a16="http://schemas.microsoft.com/office/drawing/2014/main" id="{1A9235A3-9D64-3E26-BAC4-C9FD184A87B2}"/>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D048E53C-7850-93A9-CA0D-43B38EF40E2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B05B782A-FF7E-ACDC-7B91-5D91AF5C92D1}"/>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AE03610F-F3D5-44AC-112B-5348DF83E0C5}"/>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F1D816DA-DDCC-F465-A627-3C78C42BEAAC}"/>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760955CF-B58D-4EA9-A5D7-F2CBA71FC10F}"/>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AD63A369-F762-1A74-F850-19CDDB820AC4}"/>
              </a:ext>
            </a:extLst>
          </p:cNvPr>
          <p:cNvSpPr txBox="1"/>
          <p:nvPr/>
        </p:nvSpPr>
        <p:spPr>
          <a:xfrm>
            <a:off x="1719656" y="2638554"/>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Into the upper arm muscle</a:t>
            </a:r>
          </a:p>
        </p:txBody>
      </p:sp>
      <p:sp>
        <p:nvSpPr>
          <p:cNvPr id="11" name="TextBox 10">
            <a:extLst>
              <a:ext uri="{FF2B5EF4-FFF2-40B4-BE49-F238E27FC236}">
                <a16:creationId xmlns:a16="http://schemas.microsoft.com/office/drawing/2014/main" id="{188C619A-F348-B92A-6805-454D0FF8BB99}"/>
              </a:ext>
            </a:extLst>
          </p:cNvPr>
          <p:cNvSpPr txBox="1"/>
          <p:nvPr/>
        </p:nvSpPr>
        <p:spPr>
          <a:xfrm>
            <a:off x="1719657" y="3496433"/>
            <a:ext cx="61484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Into the abdomen, just above the navel</a:t>
            </a:r>
          </a:p>
        </p:txBody>
      </p:sp>
      <p:sp>
        <p:nvSpPr>
          <p:cNvPr id="12" name="TextBox 11">
            <a:extLst>
              <a:ext uri="{FF2B5EF4-FFF2-40B4-BE49-F238E27FC236}">
                <a16:creationId xmlns:a16="http://schemas.microsoft.com/office/drawing/2014/main" id="{4E7866C4-EFCF-C40C-22E5-A16ADEF05BDF}"/>
              </a:ext>
            </a:extLst>
          </p:cNvPr>
          <p:cNvSpPr txBox="1"/>
          <p:nvPr/>
        </p:nvSpPr>
        <p:spPr>
          <a:xfrm>
            <a:off x="1739923" y="4373459"/>
            <a:ext cx="473072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Firmly against the outer mid-thigh</a:t>
            </a:r>
          </a:p>
        </p:txBody>
      </p:sp>
      <p:sp>
        <p:nvSpPr>
          <p:cNvPr id="16" name="TextBox 15">
            <a:extLst>
              <a:ext uri="{FF2B5EF4-FFF2-40B4-BE49-F238E27FC236}">
                <a16:creationId xmlns:a16="http://schemas.microsoft.com/office/drawing/2014/main" id="{398A46E7-131D-F267-876F-EA04AAB8A273}"/>
              </a:ext>
            </a:extLst>
          </p:cNvPr>
          <p:cNvSpPr txBox="1"/>
          <p:nvPr/>
        </p:nvSpPr>
        <p:spPr>
          <a:xfrm>
            <a:off x="1719656" y="5238141"/>
            <a:ext cx="6684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Into the buttock muscle</a:t>
            </a:r>
          </a:p>
        </p:txBody>
      </p:sp>
      <p:pic>
        <p:nvPicPr>
          <p:cNvPr id="17" name="Picture 2" descr="\\designarchive\Archive\PowerPoints\PPT symbols and documents\ABCD cards\A.png">
            <a:extLst>
              <a:ext uri="{FF2B5EF4-FFF2-40B4-BE49-F238E27FC236}">
                <a16:creationId xmlns:a16="http://schemas.microsoft.com/office/drawing/2014/main" id="{67A08C4E-00D6-F01A-AB46-41B37854F80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41322104-F889-A32D-82A3-ECAC835AC3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7B22AF52-ED1C-64F0-6743-AD8D0FCD3D6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11D76058-3755-F1F8-9C8E-1241C205C0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460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AC4B4D2-27B2-4BAA-E9A9-4F6F9FEAD60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155E09A4-8F5B-B10C-D335-2A2853CD6194}"/>
              </a:ext>
            </a:extLst>
          </p:cNvPr>
          <p:cNvSpPr>
            <a:spLocks noGrp="1"/>
          </p:cNvSpPr>
          <p:nvPr>
            <p:ph type="title"/>
          </p:nvPr>
        </p:nvSpPr>
        <p:spPr>
          <a:xfrm>
            <a:off x="838200" y="224448"/>
            <a:ext cx="10515600" cy="1325563"/>
          </a:xfrm>
        </p:spPr>
        <p:txBody>
          <a:bodyPr>
            <a:normAutofit/>
          </a:bodyPr>
          <a:lstStyle/>
          <a:p>
            <a:r>
              <a:rPr lang="en-GB" sz="4000" b="1" noProof="0" dirty="0">
                <a:latin typeface="Arial" panose="020B0604020202020204" pitchFamily="34" charset="0"/>
                <a:cs typeface="Arial" panose="020B0604020202020204" pitchFamily="34" charset="0"/>
              </a:rPr>
              <a:t>Minimising infection (cont.)</a:t>
            </a:r>
            <a:endParaRPr lang="en-GB" sz="4000"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0EB47A4-ED7E-0A6D-9EC7-7CD154EC9C3E}"/>
              </a:ext>
            </a:extLst>
          </p:cNvPr>
          <p:cNvSpPr>
            <a:spLocks noGrp="1"/>
          </p:cNvSpPr>
          <p:nvPr>
            <p:ph idx="1"/>
          </p:nvPr>
        </p:nvSpPr>
        <p:spPr>
          <a:xfrm>
            <a:off x="838200" y="1766108"/>
            <a:ext cx="8684172" cy="4351338"/>
          </a:xfrm>
        </p:spPr>
        <p:txBody>
          <a:bodyPr vert="horz" lIns="91440" tIns="45720" rIns="91440" bIns="45720" rtlCol="0" anchor="t">
            <a:normAutofit/>
          </a:bodyPr>
          <a:lstStyle/>
          <a:p>
            <a:pPr>
              <a:buFont typeface="Arial"/>
              <a:buChar char="•"/>
            </a:pPr>
            <a:r>
              <a:rPr lang="en-GB" sz="2400">
                <a:latin typeface="Arial"/>
                <a:ea typeface="+mn-lt"/>
                <a:cs typeface="+mn-lt"/>
              </a:rPr>
              <a:t>cleaning and disposing of waste correctly, safely handling contaminated items like dressings or gloves</a:t>
            </a:r>
            <a:endParaRPr lang="en-GB" sz="2400" noProof="0">
              <a:latin typeface="Arial"/>
              <a:cs typeface="Arial"/>
            </a:endParaRPr>
          </a:p>
          <a:p>
            <a:pPr>
              <a:buFont typeface="Arial"/>
            </a:pPr>
            <a:r>
              <a:rPr lang="en-GB" sz="2400" noProof="0">
                <a:latin typeface="Arial"/>
                <a:cs typeface="Arial"/>
              </a:rPr>
              <a:t>covering personal cuts or abrasions to reduce the risk of entry points for infection </a:t>
            </a:r>
          </a:p>
          <a:p>
            <a:pPr>
              <a:buFont typeface="Arial"/>
            </a:pPr>
            <a:r>
              <a:rPr lang="en-GB" sz="2400" noProof="0">
                <a:latin typeface="Arial"/>
                <a:cs typeface="Arial"/>
              </a:rPr>
              <a:t>maintaining a clean working area as far as reasonably practicable in outdoor conditions </a:t>
            </a:r>
          </a:p>
          <a:p>
            <a:pPr>
              <a:buFont typeface="Arial"/>
            </a:pPr>
            <a:r>
              <a:rPr lang="en-GB" sz="2400" noProof="0">
                <a:latin typeface="Arial"/>
                <a:cs typeface="Arial"/>
              </a:rPr>
              <a:t>avoiding coughing or sneezing over the casualty </a:t>
            </a:r>
          </a:p>
          <a:p>
            <a:pPr>
              <a:buFont typeface="Arial"/>
            </a:pPr>
            <a:r>
              <a:rPr lang="en-GB" sz="2400" noProof="0">
                <a:latin typeface="Arial"/>
                <a:cs typeface="Arial"/>
              </a:rPr>
              <a:t>following current infection control guidance, including any protocols related to notifiable diseases or public health alerts.</a:t>
            </a:r>
          </a:p>
        </p:txBody>
      </p:sp>
    </p:spTree>
    <p:extLst>
      <p:ext uri="{BB962C8B-B14F-4D97-AF65-F5344CB8AC3E}">
        <p14:creationId xmlns:p14="http://schemas.microsoft.com/office/powerpoint/2010/main" val="118753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64329" y="1143182"/>
            <a:ext cx="7810073"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the effects of cold and heat outdoors</a:t>
            </a: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250</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312720" y="265210"/>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5</a:t>
            </a:r>
          </a:p>
        </p:txBody>
      </p:sp>
      <p:grpSp>
        <p:nvGrpSpPr>
          <p:cNvPr id="2" name="Group 1">
            <a:extLst>
              <a:ext uri="{FF2B5EF4-FFF2-40B4-BE49-F238E27FC236}">
                <a16:creationId xmlns:a16="http://schemas.microsoft.com/office/drawing/2014/main" id="{0886F126-10CF-E010-8E4F-694C57950EAD}"/>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5ACC1AE8-39FD-F832-5D81-E043194E9A51}"/>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raphic 18" descr="End with solid fill">
              <a:hlinkClick r:id="" action="ppaction://hlinkshowjump?jump=previousslide"/>
              <a:extLst>
                <a:ext uri="{FF2B5EF4-FFF2-40B4-BE49-F238E27FC236}">
                  <a16:creationId xmlns:a16="http://schemas.microsoft.com/office/drawing/2014/main" id="{B386F703-1A93-2BAB-C494-FCD532390557}"/>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Rounded Rectangle 40">
            <a:extLst>
              <a:ext uri="{FF2B5EF4-FFF2-40B4-BE49-F238E27FC236}">
                <a16:creationId xmlns:a16="http://schemas.microsoft.com/office/drawing/2014/main" id="{7DACDCE1-A8F0-A5DE-3C83-210C657F47E8}"/>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87B0BF1A-CB29-CD75-5D09-415E6EA19E8E}"/>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5A877663-A1A5-0E3C-DEE3-F8FDE49DFFEB}"/>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raphic 18" descr="End with solid fill">
              <a:hlinkClick r:id="" action="ppaction://hlinkshowjump?jump=nextslide"/>
              <a:extLst>
                <a:ext uri="{FF2B5EF4-FFF2-40B4-BE49-F238E27FC236}">
                  <a16:creationId xmlns:a16="http://schemas.microsoft.com/office/drawing/2014/main" id="{42A5FFCF-562C-F7B9-787E-D58CDE38F9B4}"/>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Graphic 11" descr="Home with solid fill">
            <a:hlinkClick r:id="rId6" action="ppaction://hlinksldjump"/>
            <a:extLst>
              <a:ext uri="{FF2B5EF4-FFF2-40B4-BE49-F238E27FC236}">
                <a16:creationId xmlns:a16="http://schemas.microsoft.com/office/drawing/2014/main" id="{432BA88B-0DA2-16D6-670A-6D55B18F319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581556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B86A8BB2-C368-D49E-8CB8-4CE02E0D5C9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1C9DF0A8-B5DD-F6ED-6EED-470685DBB3EE}"/>
              </a:ext>
            </a:extLst>
          </p:cNvPr>
          <p:cNvSpPr>
            <a:spLocks noGrp="1"/>
          </p:cNvSpPr>
          <p:nvPr>
            <p:ph type="title"/>
          </p:nvPr>
        </p:nvSpPr>
        <p:spPr>
          <a:xfrm>
            <a:off x="1630200" y="146320"/>
            <a:ext cx="10515600" cy="1325563"/>
          </a:xfrm>
        </p:spPr>
        <p:txBody>
          <a:bodyPr>
            <a:normAutofit/>
          </a:bodyPr>
          <a:lstStyle/>
          <a:p>
            <a:r>
              <a:rPr lang="en-GB" sz="4000" b="1">
                <a:latin typeface="Arial" panose="020B0604020202020204" pitchFamily="34" charset="0"/>
                <a:cs typeface="Arial" panose="020B0604020202020204" pitchFamily="34" charset="0"/>
              </a:rPr>
              <a:t>What is extreme cold?   </a:t>
            </a:r>
            <a:r>
              <a:rPr lang="en-GB" sz="400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21B6D4D3-ADC7-EBC3-D5F1-5629F215279B}"/>
              </a:ext>
            </a:extLst>
          </p:cNvPr>
          <p:cNvSpPr>
            <a:spLocks noGrp="1"/>
          </p:cNvSpPr>
          <p:nvPr>
            <p:ph idx="1"/>
          </p:nvPr>
        </p:nvSpPr>
        <p:spPr>
          <a:xfrm>
            <a:off x="838200" y="1471883"/>
            <a:ext cx="9280161" cy="4351338"/>
          </a:xfrm>
        </p:spPr>
        <p:txBody>
          <a:bodyPr vert="horz" lIns="91440" tIns="45720" rIns="91440" bIns="45720" rtlCol="0" anchor="t">
            <a:noAutofit/>
          </a:bodyPr>
          <a:lstStyle/>
          <a:p>
            <a:pPr marL="0" indent="0">
              <a:buNone/>
            </a:pPr>
            <a:r>
              <a:rPr lang="en-GB" sz="2400" b="1">
                <a:latin typeface="Arial" panose="020B0604020202020204" pitchFamily="34" charset="0"/>
                <a:cs typeface="Arial" panose="020B0604020202020204" pitchFamily="34" charset="0"/>
              </a:rPr>
              <a:t>Extreme cold is prolonged exposure to very low temperatures </a:t>
            </a:r>
            <a:br>
              <a:rPr lang="en-GB" sz="2400" b="1">
                <a:latin typeface="Arial" panose="020B0604020202020204" pitchFamily="34" charset="0"/>
                <a:cs typeface="Arial" panose="020B0604020202020204" pitchFamily="34" charset="0"/>
              </a:rPr>
            </a:br>
            <a:r>
              <a:rPr lang="en-GB" sz="2400" b="1">
                <a:latin typeface="Arial" panose="020B0604020202020204" pitchFamily="34" charset="0"/>
                <a:cs typeface="Arial" panose="020B0604020202020204" pitchFamily="34" charset="0"/>
              </a:rPr>
              <a:t>(below 0°C/32°F), made worse by wind chill or moisture</a:t>
            </a:r>
          </a:p>
          <a:p>
            <a:pPr marL="0" indent="0">
              <a:buNone/>
            </a:pPr>
            <a:endParaRPr lang="en-GB" sz="1050">
              <a:latin typeface="Arial" panose="020B0604020202020204" pitchFamily="34" charset="0"/>
              <a:cs typeface="Arial" panose="020B0604020202020204" pitchFamily="34" charset="0"/>
            </a:endParaRPr>
          </a:p>
          <a:p>
            <a:pPr marL="0" indent="0">
              <a:buNone/>
            </a:pPr>
            <a:r>
              <a:rPr lang="en-GB" sz="2400" b="1">
                <a:solidFill>
                  <a:srgbClr val="008A21"/>
                </a:solidFill>
                <a:latin typeface="Arial" panose="020B0604020202020204" pitchFamily="34" charset="0"/>
                <a:cs typeface="Arial" panose="020B0604020202020204" pitchFamily="34" charset="0"/>
              </a:rPr>
              <a:t>Key characteristics:</a:t>
            </a:r>
          </a:p>
          <a:p>
            <a:r>
              <a:rPr lang="en-GB" sz="2400">
                <a:latin typeface="Arial" panose="020B0604020202020204" pitchFamily="34" charset="0"/>
                <a:cs typeface="Arial" panose="020B0604020202020204" pitchFamily="34" charset="0"/>
              </a:rPr>
              <a:t>common in winter, high altitudes and snowy environments</a:t>
            </a:r>
          </a:p>
          <a:p>
            <a:r>
              <a:rPr lang="en-GB" sz="2400">
                <a:latin typeface="Arial" panose="020B0604020202020204" pitchFamily="34" charset="0"/>
                <a:cs typeface="Arial" panose="020B0604020202020204" pitchFamily="34" charset="0"/>
              </a:rPr>
              <a:t>increases heat loss from the body, especially with wet or inadequate clothing</a:t>
            </a:r>
          </a:p>
          <a:p>
            <a:r>
              <a:rPr lang="en-GB" sz="2400">
                <a:latin typeface="Arial" panose="020B0604020202020204" pitchFamily="34" charset="0"/>
                <a:cs typeface="Arial" panose="020B0604020202020204" pitchFamily="34" charset="0"/>
              </a:rPr>
              <a:t>risk is higher with immobility, poor shelter or wind or water exposure.</a:t>
            </a:r>
          </a:p>
        </p:txBody>
      </p:sp>
      <p:pic>
        <p:nvPicPr>
          <p:cNvPr id="4" name="Picture 3">
            <a:extLst>
              <a:ext uri="{FF2B5EF4-FFF2-40B4-BE49-F238E27FC236}">
                <a16:creationId xmlns:a16="http://schemas.microsoft.com/office/drawing/2014/main" id="{563EC70B-F537-61B4-23F7-B0D15D7919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4349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E8F46-50CB-19E3-A8EB-18879F419878}"/>
              </a:ext>
            </a:extLst>
          </p:cNvPr>
          <p:cNvSpPr>
            <a:spLocks noGrp="1"/>
          </p:cNvSpPr>
          <p:nvPr>
            <p:ph type="title"/>
          </p:nvPr>
        </p:nvSpPr>
        <p:spPr>
          <a:xfrm>
            <a:off x="1630200" y="146320"/>
            <a:ext cx="10591800" cy="1325563"/>
          </a:xfrm>
        </p:spPr>
        <p:txBody>
          <a:bodyPr>
            <a:normAutofit/>
          </a:bodyPr>
          <a:lstStyle/>
          <a:p>
            <a:r>
              <a:rPr lang="en-GB" sz="4000" b="1">
                <a:latin typeface="Arial" panose="020B0604020202020204" pitchFamily="34" charset="0"/>
                <a:cs typeface="Arial" panose="020B0604020202020204" pitchFamily="34" charset="0"/>
              </a:rPr>
              <a:t>What are the effects of extreme cold?</a:t>
            </a:r>
          </a:p>
        </p:txBody>
      </p:sp>
      <p:sp>
        <p:nvSpPr>
          <p:cNvPr id="3" name="Content Placeholder 2">
            <a:extLst>
              <a:ext uri="{FF2B5EF4-FFF2-40B4-BE49-F238E27FC236}">
                <a16:creationId xmlns:a16="http://schemas.microsoft.com/office/drawing/2014/main" id="{1DA41E40-259C-E053-70E4-BD3E981A4B53}"/>
              </a:ext>
            </a:extLst>
          </p:cNvPr>
          <p:cNvSpPr>
            <a:spLocks noGrp="1"/>
          </p:cNvSpPr>
          <p:nvPr>
            <p:ph sz="half" idx="1"/>
          </p:nvPr>
        </p:nvSpPr>
        <p:spPr>
          <a:xfrm>
            <a:off x="838199" y="1641517"/>
            <a:ext cx="9549985" cy="4351338"/>
          </a:xfrm>
        </p:spPr>
        <p:txBody>
          <a:bodyPr>
            <a:noAutofit/>
          </a:bodyPr>
          <a:lstStyle/>
          <a:p>
            <a:r>
              <a:rPr lang="en-GB" sz="2400" b="1">
                <a:solidFill>
                  <a:srgbClr val="008A21"/>
                </a:solidFill>
                <a:latin typeface="Arial" panose="020B0604020202020204" pitchFamily="34" charset="0"/>
                <a:cs typeface="Arial" panose="020B0604020202020204" pitchFamily="34" charset="0"/>
              </a:rPr>
              <a:t>Hypothermia</a:t>
            </a:r>
            <a:r>
              <a:rPr lang="en-GB" sz="2400">
                <a:solidFill>
                  <a:srgbClr val="008A21"/>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 affects the whole body, causing a drop in core temperature (life-threatening)</a:t>
            </a:r>
          </a:p>
          <a:p>
            <a:r>
              <a:rPr lang="en-GB" sz="2400" b="1">
                <a:solidFill>
                  <a:srgbClr val="008A21"/>
                </a:solidFill>
                <a:latin typeface="Arial" panose="020B0604020202020204" pitchFamily="34" charset="0"/>
                <a:cs typeface="Arial" panose="020B0604020202020204" pitchFamily="34" charset="0"/>
              </a:rPr>
              <a:t>Frostbite</a:t>
            </a:r>
            <a:r>
              <a:rPr lang="en-GB" sz="2400">
                <a:latin typeface="Arial" panose="020B0604020202020204" pitchFamily="34" charset="0"/>
                <a:cs typeface="Arial" panose="020B0604020202020204" pitchFamily="34" charset="0"/>
              </a:rPr>
              <a:t> – tissue freezing, usually on the fingers, toes, nose and ears</a:t>
            </a:r>
          </a:p>
          <a:p>
            <a:r>
              <a:rPr lang="en-GB" sz="2400" b="1">
                <a:solidFill>
                  <a:srgbClr val="008A21"/>
                </a:solidFill>
                <a:latin typeface="Arial" panose="020B0604020202020204" pitchFamily="34" charset="0"/>
                <a:cs typeface="Arial" panose="020B0604020202020204" pitchFamily="34" charset="0"/>
              </a:rPr>
              <a:t>Chilblains</a:t>
            </a:r>
            <a:r>
              <a:rPr lang="en-GB" sz="2400">
                <a:latin typeface="Arial" panose="020B0604020202020204" pitchFamily="34" charset="0"/>
                <a:cs typeface="Arial" panose="020B0604020202020204" pitchFamily="34" charset="0"/>
              </a:rPr>
              <a:t> – repeated or prolonged exposure to cold/damp conditions on the fingers, toes, nose and ears (not life-threatening)</a:t>
            </a:r>
          </a:p>
          <a:p>
            <a:r>
              <a:rPr lang="en-GB" sz="2400" b="1">
                <a:solidFill>
                  <a:srgbClr val="008A21"/>
                </a:solidFill>
                <a:latin typeface="Arial" panose="020B0604020202020204" pitchFamily="34" charset="0"/>
                <a:cs typeface="Arial" panose="020B0604020202020204" pitchFamily="34" charset="0"/>
              </a:rPr>
              <a:t>Cold water shock </a:t>
            </a:r>
            <a:r>
              <a:rPr lang="en-GB" sz="2400">
                <a:latin typeface="Arial" panose="020B0604020202020204" pitchFamily="34" charset="0"/>
                <a:cs typeface="Arial" panose="020B0604020202020204" pitchFamily="34" charset="0"/>
              </a:rPr>
              <a:t>– occurs when the body is abruptly immersed in water, generally below 15°C. </a:t>
            </a:r>
            <a:endParaRPr lang="en-GB" sz="2400" b="1">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pPr marL="457200" lvl="1" indent="0">
              <a:buNone/>
            </a:pPr>
            <a:endParaRPr lang="en-GB" sz="5200">
              <a:latin typeface="Arial" panose="020B0604020202020204" pitchFamily="34" charset="0"/>
              <a:cs typeface="Arial" panose="020B0604020202020204" pitchFamily="34" charset="0"/>
            </a:endParaRPr>
          </a:p>
          <a:p>
            <a:pPr lvl="1"/>
            <a:endParaRPr lang="en-GB" sz="3400">
              <a:latin typeface="Arial" panose="020B0604020202020204" pitchFamily="34" charset="0"/>
              <a:cs typeface="Arial" panose="020B0604020202020204" pitchFamily="34" charset="0"/>
            </a:endParaRPr>
          </a:p>
          <a:p>
            <a:pPr marL="0" indent="0">
              <a:buNone/>
            </a:pPr>
            <a:endParaRPr lang="en-GB"/>
          </a:p>
        </p:txBody>
      </p:sp>
      <p:pic>
        <p:nvPicPr>
          <p:cNvPr id="4" name="Picture 3">
            <a:extLst>
              <a:ext uri="{FF2B5EF4-FFF2-40B4-BE49-F238E27FC236}">
                <a16:creationId xmlns:a16="http://schemas.microsoft.com/office/drawing/2014/main" id="{E9E5A675-D4EB-244D-69FE-A0C4816FAC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8F99828F-F4BE-3C6B-17F3-7BCCD799072D}"/>
              </a:ext>
            </a:extLst>
          </p:cNvPr>
          <p:cNvSpPr/>
          <p:nvPr/>
        </p:nvSpPr>
        <p:spPr>
          <a:xfrm flipH="1">
            <a:off x="-374633" y="3989456"/>
            <a:ext cx="18181696" cy="217303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2142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47C019-9BEF-A1F7-3D6D-028B0D7B84AF}"/>
            </a:ext>
          </a:extLst>
        </p:cNvPr>
        <p:cNvGrpSpPr/>
        <p:nvPr/>
      </p:nvGrpSpPr>
      <p:grpSpPr>
        <a:xfrm>
          <a:off x="0" y="0"/>
          <a:ext cx="0" cy="0"/>
          <a:chOff x="0" y="0"/>
          <a:chExt cx="0" cy="0"/>
        </a:xfrm>
      </p:grpSpPr>
      <p:pic>
        <p:nvPicPr>
          <p:cNvPr id="6" name="Picture 5" descr="A black background with a black square&#10;&#10;Description automatically generated with medium confidence">
            <a:extLst>
              <a:ext uri="{FF2B5EF4-FFF2-40B4-BE49-F238E27FC236}">
                <a16:creationId xmlns:a16="http://schemas.microsoft.com/office/drawing/2014/main" id="{19878CDB-F4AB-BB39-B53F-C3C031E6853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AECDE8DF-22A7-B7B6-2A19-AE1193BEB999}"/>
              </a:ext>
            </a:extLst>
          </p:cNvPr>
          <p:cNvSpPr>
            <a:spLocks noGrp="1"/>
          </p:cNvSpPr>
          <p:nvPr>
            <p:ph type="title"/>
          </p:nvPr>
        </p:nvSpPr>
        <p:spPr>
          <a:xfrm>
            <a:off x="1630200" y="126382"/>
            <a:ext cx="10515600" cy="1325563"/>
          </a:xfrm>
        </p:spPr>
        <p:txBody>
          <a:bodyPr/>
          <a:lstStyle/>
          <a:p>
            <a:r>
              <a:rPr lang="en-GB" b="1"/>
              <a:t>What are the symptoms of </a:t>
            </a:r>
            <a:r>
              <a:rPr lang="en-GB" sz="4000" b="1">
                <a:latin typeface="Arial" panose="020B0604020202020204" pitchFamily="34" charset="0"/>
                <a:cs typeface="Arial" panose="020B0604020202020204" pitchFamily="34" charset="0"/>
              </a:rPr>
              <a:t>hypothermia?</a:t>
            </a:r>
          </a:p>
        </p:txBody>
      </p:sp>
      <p:sp>
        <p:nvSpPr>
          <p:cNvPr id="3" name="Content Placeholder 2">
            <a:extLst>
              <a:ext uri="{FF2B5EF4-FFF2-40B4-BE49-F238E27FC236}">
                <a16:creationId xmlns:a16="http://schemas.microsoft.com/office/drawing/2014/main" id="{4FA6DF2F-B16E-6B6B-2B25-55DA096A830F}"/>
              </a:ext>
            </a:extLst>
          </p:cNvPr>
          <p:cNvSpPr>
            <a:spLocks noGrp="1"/>
          </p:cNvSpPr>
          <p:nvPr>
            <p:ph sz="half" idx="1"/>
          </p:nvPr>
        </p:nvSpPr>
        <p:spPr>
          <a:xfrm>
            <a:off x="838200" y="2506662"/>
            <a:ext cx="5181600" cy="4351338"/>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Early symptoms</a:t>
            </a:r>
          </a:p>
          <a:p>
            <a:r>
              <a:rPr lang="en-GB" sz="2400">
                <a:latin typeface="Arial" panose="020B0604020202020204" pitchFamily="34" charset="0"/>
                <a:cs typeface="Arial" panose="020B0604020202020204" pitchFamily="34" charset="0"/>
              </a:rPr>
              <a:t>Shivering </a:t>
            </a:r>
          </a:p>
          <a:p>
            <a:r>
              <a:rPr lang="en-GB" sz="2400">
                <a:latin typeface="Arial" panose="020B0604020202020204" pitchFamily="34" charset="0"/>
                <a:cs typeface="Arial" panose="020B0604020202020204" pitchFamily="34" charset="0"/>
              </a:rPr>
              <a:t>Cold or pale skin </a:t>
            </a:r>
          </a:p>
          <a:p>
            <a:r>
              <a:rPr lang="en-GB" sz="2400">
                <a:latin typeface="Arial" panose="020B0604020202020204" pitchFamily="34" charset="0"/>
                <a:cs typeface="Arial" panose="020B0604020202020204" pitchFamily="34" charset="0"/>
              </a:rPr>
              <a:t>Confusion or irrational behaviour </a:t>
            </a:r>
          </a:p>
          <a:p>
            <a:r>
              <a:rPr lang="en-GB" sz="2400">
                <a:latin typeface="Arial" panose="020B0604020202020204" pitchFamily="34" charset="0"/>
                <a:cs typeface="Arial" panose="020B0604020202020204" pitchFamily="34" charset="0"/>
              </a:rPr>
              <a:t>Slurred speech</a:t>
            </a:r>
          </a:p>
          <a:p>
            <a:r>
              <a:rPr lang="en-GB" sz="2400">
                <a:latin typeface="Arial" panose="020B0604020202020204" pitchFamily="34" charset="0"/>
                <a:cs typeface="Arial" panose="020B0604020202020204" pitchFamily="34" charset="0"/>
              </a:rPr>
              <a:t>Lack of or poor co-ordination </a:t>
            </a:r>
          </a:p>
          <a:p>
            <a:pPr marL="0" indent="0">
              <a:buNone/>
            </a:pPr>
            <a:r>
              <a:rPr lang="en-GB" sz="2400">
                <a:latin typeface="Arial" panose="020B0604020202020204" pitchFamily="34" charset="0"/>
                <a:cs typeface="Arial" panose="020B0604020202020204" pitchFamily="34" charset="0"/>
              </a:rPr>
              <a:t> </a:t>
            </a:r>
          </a:p>
          <a:p>
            <a:pPr marL="0" indent="0">
              <a:buNone/>
            </a:pPr>
            <a:r>
              <a:rPr lang="en-GB" sz="2400">
                <a:latin typeface="Arial" panose="020B0604020202020204" pitchFamily="34" charset="0"/>
                <a:cs typeface="Arial" panose="020B0604020202020204" pitchFamily="34" charset="0"/>
              </a:rPr>
              <a:t> </a:t>
            </a:r>
          </a:p>
          <a:p>
            <a:pPr marL="457200" lvl="1" indent="0">
              <a:buNone/>
            </a:pPr>
            <a:endParaRPr lang="en-GB" sz="5200">
              <a:latin typeface="Arial" panose="020B0604020202020204" pitchFamily="34" charset="0"/>
              <a:cs typeface="Arial" panose="020B0604020202020204" pitchFamily="34" charset="0"/>
            </a:endParaRPr>
          </a:p>
          <a:p>
            <a:pPr lvl="1"/>
            <a:endParaRPr lang="en-GB" sz="3400">
              <a:latin typeface="Arial" panose="020B0604020202020204" pitchFamily="34" charset="0"/>
              <a:cs typeface="Arial" panose="020B0604020202020204" pitchFamily="34" charset="0"/>
            </a:endParaRPr>
          </a:p>
          <a:p>
            <a:pPr marL="0" indent="0">
              <a:buNone/>
            </a:pPr>
            <a:endParaRPr lang="en-GB"/>
          </a:p>
        </p:txBody>
      </p:sp>
      <p:sp>
        <p:nvSpPr>
          <p:cNvPr id="4" name="Content Placeholder 3">
            <a:extLst>
              <a:ext uri="{FF2B5EF4-FFF2-40B4-BE49-F238E27FC236}">
                <a16:creationId xmlns:a16="http://schemas.microsoft.com/office/drawing/2014/main" id="{F8ACB9B9-2AC4-6EDA-9B80-A3002EBAE613}"/>
              </a:ext>
            </a:extLst>
          </p:cNvPr>
          <p:cNvSpPr>
            <a:spLocks noGrp="1"/>
          </p:cNvSpPr>
          <p:nvPr>
            <p:ph sz="half" idx="2"/>
          </p:nvPr>
        </p:nvSpPr>
        <p:spPr>
          <a:xfrm>
            <a:off x="6096000" y="2506662"/>
            <a:ext cx="5181600" cy="4351338"/>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Severe symptoms</a:t>
            </a:r>
          </a:p>
          <a:p>
            <a:r>
              <a:rPr lang="en-GB" sz="2400">
                <a:latin typeface="Arial" panose="020B0604020202020204" pitchFamily="34" charset="0"/>
                <a:cs typeface="Arial" panose="020B0604020202020204" pitchFamily="34" charset="0"/>
              </a:rPr>
              <a:t>Drowsiness </a:t>
            </a:r>
          </a:p>
          <a:p>
            <a:r>
              <a:rPr lang="en-GB" sz="2400">
                <a:latin typeface="Arial" panose="020B0604020202020204" pitchFamily="34" charset="0"/>
                <a:cs typeface="Arial" panose="020B0604020202020204" pitchFamily="34" charset="0"/>
              </a:rPr>
              <a:t>Slow pulse </a:t>
            </a:r>
          </a:p>
          <a:p>
            <a:r>
              <a:rPr lang="en-GB" sz="2400">
                <a:latin typeface="Arial" panose="020B0604020202020204" pitchFamily="34" charset="0"/>
                <a:cs typeface="Arial" panose="020B0604020202020204" pitchFamily="34" charset="0"/>
              </a:rPr>
              <a:t>Shallow breathing </a:t>
            </a:r>
          </a:p>
          <a:p>
            <a:r>
              <a:rPr lang="en-GB" sz="2400">
                <a:latin typeface="Arial" panose="020B0604020202020204" pitchFamily="34" charset="0"/>
                <a:cs typeface="Arial" panose="020B0604020202020204" pitchFamily="34" charset="0"/>
              </a:rPr>
              <a:t>Collapse or unconsciousness.</a:t>
            </a:r>
            <a:endParaRPr lang="en-GB"/>
          </a:p>
        </p:txBody>
      </p:sp>
      <p:sp>
        <p:nvSpPr>
          <p:cNvPr id="7" name="Title 1">
            <a:extLst>
              <a:ext uri="{FF2B5EF4-FFF2-40B4-BE49-F238E27FC236}">
                <a16:creationId xmlns:a16="http://schemas.microsoft.com/office/drawing/2014/main" id="{41916F6D-0926-231B-5C33-A8DE5AD7C2AC}"/>
              </a:ext>
            </a:extLst>
          </p:cNvPr>
          <p:cNvSpPr txBox="1">
            <a:spLocks/>
          </p:cNvSpPr>
          <p:nvPr/>
        </p:nvSpPr>
        <p:spPr>
          <a:xfrm>
            <a:off x="838200" y="1521614"/>
            <a:ext cx="9408459" cy="7922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j-ea"/>
                <a:cs typeface="Arial" panose="020B0604020202020204" pitchFamily="34" charset="0"/>
              </a:rPr>
              <a:t>Hypothermia symptoms progress from mild to life-threatening if untreated</a:t>
            </a:r>
          </a:p>
        </p:txBody>
      </p:sp>
      <p:pic>
        <p:nvPicPr>
          <p:cNvPr id="5" name="Picture 4">
            <a:extLst>
              <a:ext uri="{FF2B5EF4-FFF2-40B4-BE49-F238E27FC236}">
                <a16:creationId xmlns:a16="http://schemas.microsoft.com/office/drawing/2014/main" id="{8BA1ED8E-3113-0B42-38AE-271611B81E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74279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0" end="0"/>
                                            </p:txEl>
                                          </p:spTgt>
                                        </p:tgtEl>
                                        <p:attrNameLst>
                                          <p:attrName>style.visibility</p:attrName>
                                        </p:attrNameLst>
                                      </p:cBhvr>
                                      <p:to>
                                        <p:strVal val="visible"/>
                                      </p:to>
                                    </p:set>
                                    <p:animEffect transition="in" filter="fade">
                                      <p:cBhvr>
                                        <p:cTn id="34" dur="500"/>
                                        <p:tgtEl>
                                          <p:spTgt spid="4">
                                            <p:txEl>
                                              <p:pRg st="0" end="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fade">
                                      <p:cBhvr>
                                        <p:cTn id="37" dur="500"/>
                                        <p:tgtEl>
                                          <p:spTgt spid="4">
                                            <p:txEl>
                                              <p:pRg st="1" end="1"/>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2" end="2"/>
                                            </p:txEl>
                                          </p:spTgt>
                                        </p:tgtEl>
                                        <p:attrNameLst>
                                          <p:attrName>style.visibility</p:attrName>
                                        </p:attrNameLst>
                                      </p:cBhvr>
                                      <p:to>
                                        <p:strVal val="visible"/>
                                      </p:to>
                                    </p:set>
                                    <p:animEffect transition="in" filter="fade">
                                      <p:cBhvr>
                                        <p:cTn id="40" dur="500"/>
                                        <p:tgtEl>
                                          <p:spTgt spid="4">
                                            <p:txEl>
                                              <p:pRg st="2" end="2"/>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3" end="3"/>
                                            </p:txEl>
                                          </p:spTgt>
                                        </p:tgtEl>
                                        <p:attrNameLst>
                                          <p:attrName>style.visibility</p:attrName>
                                        </p:attrNameLst>
                                      </p:cBhvr>
                                      <p:to>
                                        <p:strVal val="visible"/>
                                      </p:to>
                                    </p:set>
                                    <p:animEffect transition="in" filter="fade">
                                      <p:cBhvr>
                                        <p:cTn id="43" dur="500"/>
                                        <p:tgtEl>
                                          <p:spTgt spid="4">
                                            <p:txEl>
                                              <p:pRg st="3" end="3"/>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
                                            <p:txEl>
                                              <p:pRg st="4" end="4"/>
                                            </p:txEl>
                                          </p:spTgt>
                                        </p:tgtEl>
                                        <p:attrNameLst>
                                          <p:attrName>style.visibility</p:attrName>
                                        </p:attrNameLst>
                                      </p:cBhvr>
                                      <p:to>
                                        <p:strVal val="visible"/>
                                      </p:to>
                                    </p:set>
                                    <p:animEffect transition="in" filter="fade">
                                      <p:cBhvr>
                                        <p:cTn id="4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P spid="7"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DAEB-9585-243D-03E0-6186253F9CAB}"/>
              </a:ext>
            </a:extLst>
          </p:cNvPr>
          <p:cNvSpPr>
            <a:spLocks noGrp="1"/>
          </p:cNvSpPr>
          <p:nvPr>
            <p:ph type="title"/>
          </p:nvPr>
        </p:nvSpPr>
        <p:spPr>
          <a:xfrm>
            <a:off x="838200" y="163419"/>
            <a:ext cx="10515600" cy="1325563"/>
          </a:xfrm>
        </p:spPr>
        <p:txBody>
          <a:bodyPr>
            <a:normAutofit/>
          </a:bodyPr>
          <a:lstStyle/>
          <a:p>
            <a:r>
              <a:rPr lang="en-GB" sz="4000" b="1">
                <a:latin typeface="Arial" panose="020B0604020202020204" pitchFamily="34" charset="0"/>
                <a:cs typeface="Arial" panose="020B0604020202020204" pitchFamily="34" charset="0"/>
              </a:rPr>
              <a:t>Hypothermia – treatment</a:t>
            </a:r>
          </a:p>
        </p:txBody>
      </p:sp>
      <p:sp>
        <p:nvSpPr>
          <p:cNvPr id="3" name="Content Placeholder 2">
            <a:extLst>
              <a:ext uri="{FF2B5EF4-FFF2-40B4-BE49-F238E27FC236}">
                <a16:creationId xmlns:a16="http://schemas.microsoft.com/office/drawing/2014/main" id="{68382D31-6AA3-7065-D08D-10B963309574}"/>
              </a:ext>
            </a:extLst>
          </p:cNvPr>
          <p:cNvSpPr>
            <a:spLocks noGrp="1"/>
          </p:cNvSpPr>
          <p:nvPr>
            <p:ph idx="1"/>
          </p:nvPr>
        </p:nvSpPr>
        <p:spPr>
          <a:xfrm>
            <a:off x="838200" y="1488982"/>
            <a:ext cx="10398487" cy="4494493"/>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Do:</a:t>
            </a:r>
          </a:p>
          <a:p>
            <a:r>
              <a:rPr lang="en-GB" sz="2400">
                <a:latin typeface="Arial" panose="020B0604020202020204" pitchFamily="34" charset="0"/>
                <a:cs typeface="Arial" panose="020B0604020202020204" pitchFamily="34" charset="0"/>
              </a:rPr>
              <a:t>move the casualty to shelter to reduce heat loss </a:t>
            </a:r>
          </a:p>
          <a:p>
            <a:r>
              <a:rPr lang="en-GB" sz="2400">
                <a:latin typeface="Arial" panose="020B0604020202020204" pitchFamily="34" charset="0"/>
                <a:cs typeface="Arial" panose="020B0604020202020204" pitchFamily="34" charset="0"/>
              </a:rPr>
              <a:t>remove wet clothing and replace with dry, insulated layers </a:t>
            </a:r>
          </a:p>
          <a:p>
            <a:r>
              <a:rPr lang="en-GB" sz="2400">
                <a:latin typeface="Arial" panose="020B0604020202020204" pitchFamily="34" charset="0"/>
                <a:cs typeface="Arial" panose="020B0604020202020204" pitchFamily="34" charset="0"/>
              </a:rPr>
              <a:t>wrap in a survival blanket or insulating materials </a:t>
            </a:r>
          </a:p>
          <a:p>
            <a:r>
              <a:rPr lang="en-GB" sz="2400">
                <a:latin typeface="Arial" panose="020B0604020202020204" pitchFamily="34" charset="0"/>
                <a:cs typeface="Arial" panose="020B0604020202020204" pitchFamily="34" charset="0"/>
              </a:rPr>
              <a:t>offer warm drinks (if fully conscious) </a:t>
            </a:r>
          </a:p>
          <a:p>
            <a:r>
              <a:rPr lang="en-GB" sz="2400">
                <a:latin typeface="Arial" panose="020B0604020202020204" pitchFamily="34" charset="0"/>
                <a:cs typeface="Arial" panose="020B0604020202020204" pitchFamily="34" charset="0"/>
              </a:rPr>
              <a:t>monitor breathing and be prepared to resuscitate </a:t>
            </a:r>
          </a:p>
          <a:p>
            <a:r>
              <a:rPr lang="en-GB" sz="2400" b="1">
                <a:latin typeface="Arial" panose="020B0604020202020204" pitchFamily="34" charset="0"/>
                <a:cs typeface="Arial" panose="020B0604020202020204" pitchFamily="34" charset="0"/>
              </a:rPr>
              <a:t>call for emergency services/evacuation immediately (</a:t>
            </a:r>
            <a:r>
              <a:rPr lang="en-GB" sz="2400" b="1">
                <a:solidFill>
                  <a:srgbClr val="FF0000"/>
                </a:solidFill>
                <a:latin typeface="Arial" panose="020B0604020202020204" pitchFamily="34" charset="0"/>
                <a:cs typeface="Arial" panose="020B0604020202020204" pitchFamily="34" charset="0"/>
              </a:rPr>
              <a:t>999</a:t>
            </a:r>
            <a:r>
              <a:rPr lang="en-GB" sz="2400" b="1">
                <a:latin typeface="Arial" panose="020B0604020202020204" pitchFamily="34" charset="0"/>
                <a:cs typeface="Arial" panose="020B0604020202020204" pitchFamily="34" charset="0"/>
              </a:rPr>
              <a:t>). </a:t>
            </a:r>
          </a:p>
          <a:p>
            <a:pPr marL="0" indent="0">
              <a:buNone/>
            </a:pPr>
            <a:endParaRPr lang="en-GB" sz="2400">
              <a:latin typeface="Arial" panose="020B0604020202020204" pitchFamily="34" charset="0"/>
              <a:cs typeface="Arial" panose="020B0604020202020204" pitchFamily="34" charset="0"/>
            </a:endParaRPr>
          </a:p>
          <a:p>
            <a:pPr marL="0" indent="0">
              <a:buNone/>
            </a:pPr>
            <a:endParaRPr lang="en-GB" sz="2400">
              <a:latin typeface="Arial" panose="020B0604020202020204" pitchFamily="34" charset="0"/>
              <a:cs typeface="Arial" panose="020B0604020202020204" pitchFamily="34" charset="0"/>
            </a:endParaRP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E0623C9-1194-D863-E5B0-0D9BB6A7F4B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Tree>
    <p:extLst>
      <p:ext uri="{BB962C8B-B14F-4D97-AF65-F5344CB8AC3E}">
        <p14:creationId xmlns:p14="http://schemas.microsoft.com/office/powerpoint/2010/main" val="300159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29F16-FF70-0950-94A9-20FDCE8F4E1C}"/>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E8FC47B4-C208-40A6-75FF-D447741491A0}"/>
              </a:ext>
            </a:extLst>
          </p:cNvPr>
          <p:cNvSpPr/>
          <p:nvPr/>
        </p:nvSpPr>
        <p:spPr>
          <a:xfrm flipH="1">
            <a:off x="-1154021" y="3429000"/>
            <a:ext cx="18181696" cy="2733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A920721B-CCB7-628C-1AB1-928BE5355233}"/>
              </a:ext>
            </a:extLst>
          </p:cNvPr>
          <p:cNvSpPr>
            <a:spLocks noGrp="1"/>
          </p:cNvSpPr>
          <p:nvPr>
            <p:ph type="title"/>
          </p:nvPr>
        </p:nvSpPr>
        <p:spPr>
          <a:xfrm>
            <a:off x="838200" y="203760"/>
            <a:ext cx="10515600" cy="1325563"/>
          </a:xfrm>
        </p:spPr>
        <p:txBody>
          <a:bodyPr>
            <a:normAutofit/>
          </a:bodyPr>
          <a:lstStyle/>
          <a:p>
            <a:r>
              <a:rPr lang="en-GB" sz="4000" b="1">
                <a:latin typeface="Arial" panose="020B0604020202020204" pitchFamily="34" charset="0"/>
                <a:cs typeface="Arial" panose="020B0604020202020204" pitchFamily="34" charset="0"/>
              </a:rPr>
              <a:t>Hypothermia – treatment (cont.)</a:t>
            </a:r>
          </a:p>
        </p:txBody>
      </p:sp>
      <p:sp>
        <p:nvSpPr>
          <p:cNvPr id="4" name="Content Placeholder 2">
            <a:extLst>
              <a:ext uri="{FF2B5EF4-FFF2-40B4-BE49-F238E27FC236}">
                <a16:creationId xmlns:a16="http://schemas.microsoft.com/office/drawing/2014/main" id="{B032DE46-95F4-A14F-9F97-5140865A908A}"/>
              </a:ext>
            </a:extLst>
          </p:cNvPr>
          <p:cNvSpPr txBox="1">
            <a:spLocks/>
          </p:cNvSpPr>
          <p:nvPr/>
        </p:nvSpPr>
        <p:spPr>
          <a:xfrm>
            <a:off x="838200" y="1529323"/>
            <a:ext cx="5455024" cy="16975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rub limbs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direct heat sources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Rounded Rectangle 65">
            <a:extLst>
              <a:ext uri="{FF2B5EF4-FFF2-40B4-BE49-F238E27FC236}">
                <a16:creationId xmlns:a16="http://schemas.microsoft.com/office/drawing/2014/main" id="{0891D314-4B89-DF4D-AC3A-1BAEBDA91F8D}"/>
              </a:ext>
            </a:extLst>
          </p:cNvPr>
          <p:cNvSpPr>
            <a:spLocks noChangeArrowheads="1"/>
          </p:cNvSpPr>
          <p:nvPr/>
        </p:nvSpPr>
        <p:spPr bwMode="auto">
          <a:xfrm>
            <a:off x="838200" y="3308407"/>
            <a:ext cx="10535138" cy="102018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C8ABFB1B-A956-FAB8-E6CB-CEDCFDDAF7AC}"/>
              </a:ext>
            </a:extLst>
          </p:cNvPr>
          <p:cNvSpPr>
            <a:spLocks noChangeArrowheads="1"/>
          </p:cNvSpPr>
          <p:nvPr/>
        </p:nvSpPr>
        <p:spPr bwMode="auto">
          <a:xfrm>
            <a:off x="1046381" y="31370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B50147C9-D4EF-5DEC-8E40-71B61C6A04BB}"/>
              </a:ext>
            </a:extLst>
          </p:cNvPr>
          <p:cNvSpPr txBox="1">
            <a:spLocks/>
          </p:cNvSpPr>
          <p:nvPr/>
        </p:nvSpPr>
        <p:spPr>
          <a:xfrm>
            <a:off x="1046381" y="3522850"/>
            <a:ext cx="10105983" cy="68359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Rewarm gradually. Sudden or rough rewarming can cause dangerous complications. </a:t>
            </a:r>
          </a:p>
        </p:txBody>
      </p:sp>
    </p:spTree>
    <p:extLst>
      <p:ext uri="{BB962C8B-B14F-4D97-AF65-F5344CB8AC3E}">
        <p14:creationId xmlns:p14="http://schemas.microsoft.com/office/powerpoint/2010/main" val="28206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73F35-F2A3-70BF-F445-136B0014AB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BDCA2-B6D4-A962-564E-67869AA29A2D}"/>
              </a:ext>
            </a:extLst>
          </p:cNvPr>
          <p:cNvSpPr>
            <a:spLocks noGrp="1"/>
          </p:cNvSpPr>
          <p:nvPr>
            <p:ph type="title"/>
          </p:nvPr>
        </p:nvSpPr>
        <p:spPr>
          <a:xfrm>
            <a:off x="1630200" y="126382"/>
            <a:ext cx="10515600" cy="1325563"/>
          </a:xfrm>
        </p:spPr>
        <p:txBody>
          <a:bodyPr>
            <a:normAutofit/>
          </a:bodyPr>
          <a:lstStyle/>
          <a:p>
            <a:r>
              <a:rPr lang="en-GB" sz="4000" b="1"/>
              <a:t>What are the symptoms of frostbite?</a:t>
            </a:r>
          </a:p>
        </p:txBody>
      </p:sp>
      <p:sp>
        <p:nvSpPr>
          <p:cNvPr id="4" name="Content Placeholder 3">
            <a:extLst>
              <a:ext uri="{FF2B5EF4-FFF2-40B4-BE49-F238E27FC236}">
                <a16:creationId xmlns:a16="http://schemas.microsoft.com/office/drawing/2014/main" id="{A97FABB6-A19F-BA1B-F016-0DB6495F5684}"/>
              </a:ext>
            </a:extLst>
          </p:cNvPr>
          <p:cNvSpPr>
            <a:spLocks noGrp="1"/>
          </p:cNvSpPr>
          <p:nvPr>
            <p:ph sz="half" idx="1"/>
          </p:nvPr>
        </p:nvSpPr>
        <p:spPr>
          <a:xfrm>
            <a:off x="926342" y="2561440"/>
            <a:ext cx="4253754" cy="4351338"/>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Skin changes</a:t>
            </a:r>
          </a:p>
          <a:p>
            <a:r>
              <a:rPr lang="en-GB" sz="2400">
                <a:latin typeface="Arial" panose="020B0604020202020204" pitchFamily="34" charset="0"/>
                <a:cs typeface="Arial" panose="020B0604020202020204" pitchFamily="34" charset="0"/>
              </a:rPr>
              <a:t>Cold, numb skin that turns white, blue or grey </a:t>
            </a:r>
          </a:p>
          <a:p>
            <a:r>
              <a:rPr lang="en-GB" sz="2400">
                <a:latin typeface="Arial" panose="020B0604020202020204" pitchFamily="34" charset="0"/>
                <a:cs typeface="Arial" panose="020B0604020202020204" pitchFamily="34" charset="0"/>
              </a:rPr>
              <a:t>Skin feels hard or waxy</a:t>
            </a:r>
          </a:p>
          <a:p>
            <a:pPr marL="0" indent="0">
              <a:buNone/>
            </a:pPr>
            <a:endParaRPr lang="en-GB"/>
          </a:p>
        </p:txBody>
      </p:sp>
      <p:sp>
        <p:nvSpPr>
          <p:cNvPr id="7" name="Content Placeholder 3">
            <a:extLst>
              <a:ext uri="{FF2B5EF4-FFF2-40B4-BE49-F238E27FC236}">
                <a16:creationId xmlns:a16="http://schemas.microsoft.com/office/drawing/2014/main" id="{799156CE-AEFA-C3EF-F46A-B99E75B78CE0}"/>
              </a:ext>
            </a:extLst>
          </p:cNvPr>
          <p:cNvSpPr txBox="1">
            <a:spLocks/>
          </p:cNvSpPr>
          <p:nvPr/>
        </p:nvSpPr>
        <p:spPr>
          <a:xfrm>
            <a:off x="926342" y="1574088"/>
            <a:ext cx="9014013" cy="10794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Knowing the symptoms of frostbite helps you act quickly and reduce the risk of long-term damage</a:t>
            </a:r>
            <a:endParaRPr kumimoji="0" lang="en-GB"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Content Placeholder 3">
            <a:extLst>
              <a:ext uri="{FF2B5EF4-FFF2-40B4-BE49-F238E27FC236}">
                <a16:creationId xmlns:a16="http://schemas.microsoft.com/office/drawing/2014/main" id="{0F18FA0B-7C09-99C9-9CB6-2448773CB3D0}"/>
              </a:ext>
            </a:extLst>
          </p:cNvPr>
          <p:cNvSpPr txBox="1">
            <a:spLocks/>
          </p:cNvSpPr>
          <p:nvPr/>
        </p:nvSpPr>
        <p:spPr>
          <a:xfrm>
            <a:off x="5686601" y="2561440"/>
            <a:ext cx="4253754"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Damage changes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Blisters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Loss of sensation.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7A586AC-6A55-103E-A25C-776BA8E86F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84B837DF-FFA9-D56B-6253-454AE482D6B2}"/>
              </a:ext>
            </a:extLst>
          </p:cNvPr>
          <p:cNvSpPr/>
          <p:nvPr/>
        </p:nvSpPr>
        <p:spPr>
          <a:xfrm flipH="1">
            <a:off x="-1773849" y="3429000"/>
            <a:ext cx="18181696" cy="2733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45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8" grpId="0"/>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7DE32F81-B3FD-FAB2-06ED-A4F63C4F613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BC4610A8-0A0E-05ED-2430-3E7949513FE7}"/>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Frostbite – treatment</a:t>
            </a:r>
            <a:endParaRPr lang="en-GB" sz="4000"/>
          </a:p>
        </p:txBody>
      </p:sp>
      <p:sp>
        <p:nvSpPr>
          <p:cNvPr id="3" name="Content Placeholder 2">
            <a:extLst>
              <a:ext uri="{FF2B5EF4-FFF2-40B4-BE49-F238E27FC236}">
                <a16:creationId xmlns:a16="http://schemas.microsoft.com/office/drawing/2014/main" id="{ED79C2AF-FC20-9D17-B5F8-093D67F1B516}"/>
              </a:ext>
            </a:extLst>
          </p:cNvPr>
          <p:cNvSpPr>
            <a:spLocks noGrp="1"/>
          </p:cNvSpPr>
          <p:nvPr>
            <p:ph idx="1"/>
          </p:nvPr>
        </p:nvSpPr>
        <p:spPr>
          <a:xfrm>
            <a:off x="838200" y="1513122"/>
            <a:ext cx="5040962" cy="3445623"/>
          </a:xfrm>
        </p:spPr>
        <p:txBody>
          <a:bodyPr>
            <a:noAutofit/>
          </a:bodyPr>
          <a:lstStyle/>
          <a:p>
            <a:pPr marL="0" indent="0">
              <a:buNone/>
            </a:pPr>
            <a:r>
              <a:rPr lang="en-GB" sz="2200" b="1">
                <a:solidFill>
                  <a:srgbClr val="008A21"/>
                </a:solidFill>
                <a:latin typeface="Arial" panose="020B0604020202020204" pitchFamily="34" charset="0"/>
                <a:cs typeface="Arial" panose="020B0604020202020204" pitchFamily="34" charset="0"/>
              </a:rPr>
              <a:t>Do:</a:t>
            </a:r>
            <a:endParaRPr lang="en-GB" sz="2200" b="1" i="0" u="none" strike="noStrike" baseline="0">
              <a:solidFill>
                <a:srgbClr val="008A21"/>
              </a:solidFill>
              <a:latin typeface="Arial" panose="020B0604020202020204" pitchFamily="34" charset="0"/>
              <a:cs typeface="Arial" panose="020B0604020202020204" pitchFamily="34" charset="0"/>
            </a:endParaRPr>
          </a:p>
          <a:p>
            <a:r>
              <a:rPr lang="en-GB" sz="2200" b="0" i="0" u="none" strike="noStrike" baseline="0">
                <a:solidFill>
                  <a:srgbClr val="000000"/>
                </a:solidFill>
                <a:latin typeface="Arial" panose="020B0604020202020204" pitchFamily="34" charset="0"/>
                <a:cs typeface="Arial" panose="020B0604020202020204" pitchFamily="34" charset="0"/>
              </a:rPr>
              <a:t>warm affected areas gradually, using body heat</a:t>
            </a:r>
          </a:p>
          <a:p>
            <a:r>
              <a:rPr lang="en-GB" sz="2200" b="0" i="0" u="none" strike="noStrike" baseline="0">
                <a:solidFill>
                  <a:srgbClr val="000000"/>
                </a:solidFill>
                <a:latin typeface="Arial" panose="020B0604020202020204" pitchFamily="34" charset="0"/>
                <a:cs typeface="Arial" panose="020B0604020202020204" pitchFamily="34" charset="0"/>
              </a:rPr>
              <a:t>protect the area with a dry, non-stick dressing </a:t>
            </a:r>
          </a:p>
          <a:p>
            <a:r>
              <a:rPr lang="en-GB" sz="2200" b="0" i="0" u="none" strike="noStrike" baseline="0">
                <a:solidFill>
                  <a:srgbClr val="000000"/>
                </a:solidFill>
                <a:latin typeface="Arial" panose="020B0604020202020204" pitchFamily="34" charset="0"/>
                <a:cs typeface="Arial" panose="020B0604020202020204" pitchFamily="34" charset="0"/>
              </a:rPr>
              <a:t>immobilise and elevate affected limb if possible </a:t>
            </a:r>
          </a:p>
          <a:p>
            <a:r>
              <a:rPr lang="en-GB" sz="2200" b="0" i="0" u="none" strike="noStrike" baseline="0">
                <a:solidFill>
                  <a:srgbClr val="000000"/>
                </a:solidFill>
                <a:latin typeface="Arial" panose="020B0604020202020204" pitchFamily="34" charset="0"/>
                <a:cs typeface="Arial" panose="020B0604020202020204" pitchFamily="34" charset="0"/>
              </a:rPr>
              <a:t>evacuate for medical treatment </a:t>
            </a:r>
          </a:p>
          <a:p>
            <a:pPr marL="0" indent="0">
              <a:buNone/>
            </a:pPr>
            <a:endParaRPr lang="en-GB" sz="2200">
              <a:solidFill>
                <a:srgbClr val="000000"/>
              </a:solidFill>
              <a:latin typeface="Arial" panose="020B0604020202020204" pitchFamily="34" charset="0"/>
              <a:cs typeface="Arial" panose="020B0604020202020204" pitchFamily="34" charset="0"/>
            </a:endParaRPr>
          </a:p>
          <a:p>
            <a:pPr marL="0" indent="0">
              <a:buNone/>
            </a:pPr>
            <a:endParaRPr lang="en-GB" sz="2200">
              <a:solidFill>
                <a:srgbClr val="000000"/>
              </a:solidFill>
              <a:latin typeface="Arial" panose="020B0604020202020204" pitchFamily="34" charset="0"/>
              <a:cs typeface="Arial" panose="020B0604020202020204" pitchFamily="34" charset="0"/>
            </a:endParaRPr>
          </a:p>
          <a:p>
            <a:endParaRPr lang="en-GB" sz="2200"/>
          </a:p>
        </p:txBody>
      </p:sp>
      <p:sp>
        <p:nvSpPr>
          <p:cNvPr id="4" name="Content Placeholder 2">
            <a:extLst>
              <a:ext uri="{FF2B5EF4-FFF2-40B4-BE49-F238E27FC236}">
                <a16:creationId xmlns:a16="http://schemas.microsoft.com/office/drawing/2014/main" id="{A1E2E887-DCF0-8AC2-1513-0BA69B30D02F}"/>
              </a:ext>
            </a:extLst>
          </p:cNvPr>
          <p:cNvSpPr txBox="1">
            <a:spLocks/>
          </p:cNvSpPr>
          <p:nvPr/>
        </p:nvSpPr>
        <p:spPr>
          <a:xfrm>
            <a:off x="6522185" y="1513122"/>
            <a:ext cx="5360894" cy="31228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allow further exposure to the cold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rub the skin or use open flames or stoves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rewarm if there is a risk of refreezing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ounded Rectangle 65">
            <a:extLst>
              <a:ext uri="{FF2B5EF4-FFF2-40B4-BE49-F238E27FC236}">
                <a16:creationId xmlns:a16="http://schemas.microsoft.com/office/drawing/2014/main" id="{7FB90FAE-036F-885B-D33B-045D5B2DCF72}"/>
              </a:ext>
            </a:extLst>
          </p:cNvPr>
          <p:cNvSpPr>
            <a:spLocks noChangeArrowheads="1"/>
          </p:cNvSpPr>
          <p:nvPr/>
        </p:nvSpPr>
        <p:spPr bwMode="auto">
          <a:xfrm>
            <a:off x="838200" y="4952497"/>
            <a:ext cx="10535138" cy="72453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12">
            <a:extLst>
              <a:ext uri="{FF2B5EF4-FFF2-40B4-BE49-F238E27FC236}">
                <a16:creationId xmlns:a16="http://schemas.microsoft.com/office/drawing/2014/main" id="{C20AA52F-B66B-48BA-AB61-6FD9F56106C3}"/>
              </a:ext>
            </a:extLst>
          </p:cNvPr>
          <p:cNvSpPr>
            <a:spLocks noChangeArrowheads="1"/>
          </p:cNvSpPr>
          <p:nvPr/>
        </p:nvSpPr>
        <p:spPr bwMode="auto">
          <a:xfrm>
            <a:off x="1046381" y="478117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8" name="Content Placeholder 2">
            <a:extLst>
              <a:ext uri="{FF2B5EF4-FFF2-40B4-BE49-F238E27FC236}">
                <a16:creationId xmlns:a16="http://schemas.microsoft.com/office/drawing/2014/main" id="{883D10AF-C4F9-6F13-6EC0-AF62F11217C9}"/>
              </a:ext>
            </a:extLst>
          </p:cNvPr>
          <p:cNvSpPr txBox="1">
            <a:spLocks/>
          </p:cNvSpPr>
          <p:nvPr/>
        </p:nvSpPr>
        <p:spPr>
          <a:xfrm>
            <a:off x="1046381" y="5166941"/>
            <a:ext cx="10105983" cy="377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Frostbite can cause permanent tissue damage if not treated quickly.</a:t>
            </a:r>
          </a:p>
        </p:txBody>
      </p:sp>
    </p:spTree>
    <p:extLst>
      <p:ext uri="{BB962C8B-B14F-4D97-AF65-F5344CB8AC3E}">
        <p14:creationId xmlns:p14="http://schemas.microsoft.com/office/powerpoint/2010/main" val="3385395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3ED94-B53E-638D-ECD3-2AF25C11D355}"/>
              </a:ext>
            </a:extLst>
          </p:cNvPr>
          <p:cNvSpPr>
            <a:spLocks noGrp="1"/>
          </p:cNvSpPr>
          <p:nvPr>
            <p:ph type="title"/>
          </p:nvPr>
        </p:nvSpPr>
        <p:spPr>
          <a:xfrm>
            <a:off x="1630200" y="126382"/>
            <a:ext cx="9723600" cy="1325563"/>
          </a:xfrm>
        </p:spPr>
        <p:txBody>
          <a:bodyPr>
            <a:normAutofit/>
          </a:bodyPr>
          <a:lstStyle/>
          <a:p>
            <a:r>
              <a:rPr lang="en-GB" sz="4000" b="1">
                <a:latin typeface="Arial" panose="020B0604020202020204" pitchFamily="34" charset="0"/>
                <a:cs typeface="Arial" panose="020B0604020202020204" pitchFamily="34" charset="0"/>
              </a:rPr>
              <a:t>What is extreme heat?   </a:t>
            </a:r>
            <a:r>
              <a:rPr lang="en-GB" sz="400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6D409F59-B824-DF43-DD20-153F8D1292E6}"/>
              </a:ext>
            </a:extLst>
          </p:cNvPr>
          <p:cNvSpPr>
            <a:spLocks noGrp="1"/>
          </p:cNvSpPr>
          <p:nvPr>
            <p:ph idx="1"/>
          </p:nvPr>
        </p:nvSpPr>
        <p:spPr>
          <a:xfrm>
            <a:off x="838201" y="2483014"/>
            <a:ext cx="9564974" cy="2831913"/>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Key characteristics:</a:t>
            </a:r>
          </a:p>
          <a:p>
            <a:r>
              <a:rPr lang="en-GB" sz="2400">
                <a:latin typeface="Arial" panose="020B0604020202020204" pitchFamily="34" charset="0"/>
                <a:cs typeface="Arial" panose="020B0604020202020204" pitchFamily="34" charset="0"/>
              </a:rPr>
              <a:t>occurs during heatwaves, in hot climates or enclosed poorly ventilated spaces</a:t>
            </a:r>
          </a:p>
          <a:p>
            <a:r>
              <a:rPr lang="en-GB" sz="2400">
                <a:latin typeface="Arial" panose="020B0604020202020204" pitchFamily="34" charset="0"/>
                <a:cs typeface="Arial" panose="020B0604020202020204" pitchFamily="34" charset="0"/>
              </a:rPr>
              <a:t>the body struggles to cool itself, especially through sweating</a:t>
            </a:r>
          </a:p>
          <a:p>
            <a:r>
              <a:rPr lang="en-GB" sz="2400">
                <a:latin typeface="Arial" panose="020B0604020202020204" pitchFamily="34" charset="0"/>
                <a:cs typeface="Arial" panose="020B0604020202020204" pitchFamily="34" charset="0"/>
              </a:rPr>
              <a:t>risk increases with dehydration, physical exertion or lack of shade.</a:t>
            </a:r>
          </a:p>
          <a:p>
            <a:endParaRPr lang="en-GB" sz="2200">
              <a:latin typeface="Arial" panose="020B0604020202020204" pitchFamily="34" charset="0"/>
              <a:cs typeface="Arial" panose="020B0604020202020204" pitchFamily="34" charset="0"/>
            </a:endParaRPr>
          </a:p>
        </p:txBody>
      </p:sp>
      <p:sp>
        <p:nvSpPr>
          <p:cNvPr id="4" name="Content Placeholder 2">
            <a:extLst>
              <a:ext uri="{FF2B5EF4-FFF2-40B4-BE49-F238E27FC236}">
                <a16:creationId xmlns:a16="http://schemas.microsoft.com/office/drawing/2014/main" id="{AD78149A-97B9-FAE2-03E9-DB0F84CC4359}"/>
              </a:ext>
            </a:extLst>
          </p:cNvPr>
          <p:cNvSpPr txBox="1">
            <a:spLocks/>
          </p:cNvSpPr>
          <p:nvPr/>
        </p:nvSpPr>
        <p:spPr>
          <a:xfrm>
            <a:off x="838200" y="1473106"/>
            <a:ext cx="9058835" cy="9265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Extreme heat is sustained high temperatures, often above 30°C (86°F), especially with high humidity or poor ventilation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2">
            <a:extLst>
              <a:ext uri="{FF2B5EF4-FFF2-40B4-BE49-F238E27FC236}">
                <a16:creationId xmlns:a16="http://schemas.microsoft.com/office/drawing/2014/main" id="{7FF952B5-6204-08E7-345E-3D6F172FC585}"/>
              </a:ext>
            </a:extLst>
          </p:cNvPr>
          <p:cNvSpPr txBox="1">
            <a:spLocks/>
          </p:cNvSpPr>
          <p:nvPr/>
        </p:nvSpPr>
        <p:spPr>
          <a:xfrm>
            <a:off x="6096000" y="2852737"/>
            <a:ext cx="4701989" cy="2378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703E0237-D9E9-69A2-714F-FD04CE4ED0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7" name="Freeform: Shape 6">
            <a:extLst>
              <a:ext uri="{FF2B5EF4-FFF2-40B4-BE49-F238E27FC236}">
                <a16:creationId xmlns:a16="http://schemas.microsoft.com/office/drawing/2014/main" id="{B0386A50-BB0B-B324-BA58-9D0B267EE698}"/>
              </a:ext>
            </a:extLst>
          </p:cNvPr>
          <p:cNvSpPr/>
          <p:nvPr/>
        </p:nvSpPr>
        <p:spPr>
          <a:xfrm flipH="1">
            <a:off x="-1092651" y="4572000"/>
            <a:ext cx="18181696" cy="1590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5213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49265-59A7-8E5F-757B-077851AD64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51ECA0-153F-B36B-0223-69C45B2D0295}"/>
              </a:ext>
            </a:extLst>
          </p:cNvPr>
          <p:cNvSpPr>
            <a:spLocks noGrp="1"/>
          </p:cNvSpPr>
          <p:nvPr>
            <p:ph type="title"/>
          </p:nvPr>
        </p:nvSpPr>
        <p:spPr>
          <a:xfrm>
            <a:off x="1630200" y="126382"/>
            <a:ext cx="9723599" cy="1325563"/>
          </a:xfrm>
        </p:spPr>
        <p:txBody>
          <a:bodyPr>
            <a:normAutofit/>
          </a:bodyPr>
          <a:lstStyle/>
          <a:p>
            <a:r>
              <a:rPr lang="en-GB" sz="4000" b="1">
                <a:latin typeface="Arial" panose="020B0604020202020204" pitchFamily="34" charset="0"/>
                <a:cs typeface="Arial" panose="020B0604020202020204" pitchFamily="34" charset="0"/>
              </a:rPr>
              <a:t>What are the effects of extreme heat?</a:t>
            </a:r>
          </a:p>
        </p:txBody>
      </p:sp>
      <p:sp>
        <p:nvSpPr>
          <p:cNvPr id="3" name="Content Placeholder 2">
            <a:extLst>
              <a:ext uri="{FF2B5EF4-FFF2-40B4-BE49-F238E27FC236}">
                <a16:creationId xmlns:a16="http://schemas.microsoft.com/office/drawing/2014/main" id="{59AF8E04-DE0E-B23F-3DDC-92D34043E4A8}"/>
              </a:ext>
            </a:extLst>
          </p:cNvPr>
          <p:cNvSpPr>
            <a:spLocks noGrp="1"/>
          </p:cNvSpPr>
          <p:nvPr>
            <p:ph sz="half" idx="1"/>
          </p:nvPr>
        </p:nvSpPr>
        <p:spPr>
          <a:xfrm>
            <a:off x="838200" y="1568546"/>
            <a:ext cx="9460043" cy="4351338"/>
          </a:xfrm>
        </p:spPr>
        <p:txBody>
          <a:bodyPr>
            <a:noAutofit/>
          </a:bodyPr>
          <a:lstStyle/>
          <a:p>
            <a:r>
              <a:rPr lang="en-GB" sz="2400" b="1">
                <a:solidFill>
                  <a:srgbClr val="008A21"/>
                </a:solidFill>
                <a:latin typeface="Arial" panose="020B0604020202020204" pitchFamily="34" charset="0"/>
                <a:cs typeface="Arial" panose="020B0604020202020204" pitchFamily="34" charset="0"/>
              </a:rPr>
              <a:t>Heat exhaustion</a:t>
            </a:r>
            <a:r>
              <a:rPr lang="en-GB" sz="2400">
                <a:solidFill>
                  <a:srgbClr val="008A21"/>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 caused by the body’s core temperature rising above 37</a:t>
            </a:r>
            <a:r>
              <a:rPr lang="en-GB" sz="2400" b="1">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C. It usually happens after prolonged exposure to high temperatures or strenuous activity in hot, humid conditions</a:t>
            </a:r>
          </a:p>
          <a:p>
            <a:r>
              <a:rPr lang="en-GB" sz="2400" b="1">
                <a:solidFill>
                  <a:srgbClr val="008A21"/>
                </a:solidFill>
                <a:latin typeface="Arial" panose="020B0604020202020204" pitchFamily="34" charset="0"/>
                <a:cs typeface="Arial" panose="020B0604020202020204" pitchFamily="34" charset="0"/>
              </a:rPr>
              <a:t>Heat stroke </a:t>
            </a:r>
            <a:r>
              <a:rPr lang="en-GB" sz="2400">
                <a:latin typeface="Arial" panose="020B0604020202020204" pitchFamily="34" charset="0"/>
                <a:cs typeface="Arial" panose="020B0604020202020204" pitchFamily="34" charset="0"/>
              </a:rPr>
              <a:t>– caused by the body’s core temperature rising to 40</a:t>
            </a:r>
            <a:r>
              <a:rPr lang="en-GB" sz="2400" b="1">
                <a:latin typeface="Arial" panose="020B0604020202020204" pitchFamily="34" charset="0"/>
                <a:cs typeface="Arial" panose="020B0604020202020204" pitchFamily="34" charset="0"/>
              </a:rPr>
              <a:t>°</a:t>
            </a:r>
            <a:r>
              <a:rPr lang="en-GB" sz="2400">
                <a:latin typeface="Arial" panose="020B0604020202020204" pitchFamily="34" charset="0"/>
                <a:cs typeface="Arial" panose="020B0604020202020204" pitchFamily="34" charset="0"/>
              </a:rPr>
              <a:t>C or higher (life-threatening).</a:t>
            </a:r>
            <a:endParaRPr lang="en-GB" sz="2400" b="1">
              <a:latin typeface="Arial" panose="020B0604020202020204" pitchFamily="34" charset="0"/>
              <a:cs typeface="Arial" panose="020B0604020202020204" pitchFamily="34" charset="0"/>
            </a:endParaRPr>
          </a:p>
          <a:p>
            <a:pPr marL="457200" lvl="1" indent="0">
              <a:buNone/>
            </a:pPr>
            <a:endParaRPr lang="en-GB" sz="5200">
              <a:latin typeface="Arial" panose="020B0604020202020204" pitchFamily="34" charset="0"/>
              <a:cs typeface="Arial" panose="020B0604020202020204" pitchFamily="34" charset="0"/>
            </a:endParaRPr>
          </a:p>
          <a:p>
            <a:pPr lvl="1"/>
            <a:endParaRPr lang="en-GB" sz="3400">
              <a:latin typeface="Arial" panose="020B0604020202020204" pitchFamily="34" charset="0"/>
              <a:cs typeface="Arial" panose="020B0604020202020204" pitchFamily="34" charset="0"/>
            </a:endParaRPr>
          </a:p>
          <a:p>
            <a:pPr marL="0" indent="0">
              <a:buNone/>
            </a:pPr>
            <a:endParaRPr lang="en-GB"/>
          </a:p>
        </p:txBody>
      </p:sp>
      <p:pic>
        <p:nvPicPr>
          <p:cNvPr id="4" name="Picture 3">
            <a:extLst>
              <a:ext uri="{FF2B5EF4-FFF2-40B4-BE49-F238E27FC236}">
                <a16:creationId xmlns:a16="http://schemas.microsoft.com/office/drawing/2014/main" id="{25F996A5-0AB1-06B8-F271-84F09A73AA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97B93810-1EAD-C6BA-C8DA-B27535741659}"/>
              </a:ext>
            </a:extLst>
          </p:cNvPr>
          <p:cNvSpPr/>
          <p:nvPr/>
        </p:nvSpPr>
        <p:spPr>
          <a:xfrm flipH="1">
            <a:off x="-1773849" y="3429000"/>
            <a:ext cx="18181696" cy="2733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94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818E18D-B3A8-3C9A-6F56-EA8D5E6AD27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84E2FAE-5756-0408-2532-A5FEB6337E8C}"/>
              </a:ext>
            </a:extLst>
          </p:cNvPr>
          <p:cNvSpPr>
            <a:spLocks noGrp="1"/>
          </p:cNvSpPr>
          <p:nvPr>
            <p:ph type="title"/>
          </p:nvPr>
        </p:nvSpPr>
        <p:spPr>
          <a:xfrm>
            <a:off x="864742" y="83771"/>
            <a:ext cx="10515600" cy="1325563"/>
          </a:xfrm>
        </p:spPr>
        <p:txBody>
          <a:bodyPr>
            <a:noAutofit/>
          </a:bodyPr>
          <a:lstStyle/>
          <a:p>
            <a:r>
              <a:rPr lang="en-GB" sz="4000" b="1" dirty="0">
                <a:latin typeface="Arial" panose="020B0604020202020204" pitchFamily="34" charset="0"/>
                <a:cs typeface="Arial" panose="020B0604020202020204" pitchFamily="34" charset="0"/>
              </a:rPr>
              <a:t>Primary survey</a:t>
            </a:r>
          </a:p>
        </p:txBody>
      </p:sp>
      <p:sp>
        <p:nvSpPr>
          <p:cNvPr id="9" name="Content Placeholder 2">
            <a:extLst>
              <a:ext uri="{FF2B5EF4-FFF2-40B4-BE49-F238E27FC236}">
                <a16:creationId xmlns:a16="http://schemas.microsoft.com/office/drawing/2014/main" id="{90937003-8659-52C3-B5AC-9058BACFABF7}"/>
              </a:ext>
            </a:extLst>
          </p:cNvPr>
          <p:cNvSpPr txBox="1">
            <a:spLocks/>
          </p:cNvSpPr>
          <p:nvPr/>
        </p:nvSpPr>
        <p:spPr>
          <a:xfrm>
            <a:off x="811657" y="3121660"/>
            <a:ext cx="10596581" cy="218698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a:latin typeface="Arial" panose="020B0604020202020204" pitchFamily="34" charset="0"/>
                <a:cs typeface="Arial" panose="020B0604020202020204" pitchFamily="34" charset="0"/>
              </a:rPr>
              <a:t>You have confirmed the area is safe during the scene survey. You should now carry out an initial casualty assessment – this is the </a:t>
            </a:r>
            <a:r>
              <a:rPr lang="en-GB" sz="2400" b="1">
                <a:latin typeface="Arial" panose="020B0604020202020204" pitchFamily="34" charset="0"/>
                <a:cs typeface="Arial" panose="020B0604020202020204" pitchFamily="34" charset="0"/>
              </a:rPr>
              <a:t>primary survey</a:t>
            </a:r>
            <a:r>
              <a:rPr lang="en-GB" sz="2400">
                <a:latin typeface="Arial" panose="020B0604020202020204" pitchFamily="34" charset="0"/>
                <a:cs typeface="Arial" panose="020B0604020202020204" pitchFamily="34" charset="0"/>
              </a:rPr>
              <a:t>.</a:t>
            </a: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40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a:p>
        </p:txBody>
      </p:sp>
      <p:grpSp>
        <p:nvGrpSpPr>
          <p:cNvPr id="5" name="Group 4">
            <a:extLst>
              <a:ext uri="{FF2B5EF4-FFF2-40B4-BE49-F238E27FC236}">
                <a16:creationId xmlns:a16="http://schemas.microsoft.com/office/drawing/2014/main" id="{09DEF098-6D29-FA3C-F3F1-2FE67AB5F84A}"/>
              </a:ext>
            </a:extLst>
          </p:cNvPr>
          <p:cNvGrpSpPr/>
          <p:nvPr/>
        </p:nvGrpSpPr>
        <p:grpSpPr>
          <a:xfrm>
            <a:off x="811658" y="1147129"/>
            <a:ext cx="10991868" cy="1756284"/>
            <a:chOff x="838200" y="1732786"/>
            <a:chExt cx="10991868" cy="1756284"/>
          </a:xfrm>
        </p:grpSpPr>
        <p:sp>
          <p:nvSpPr>
            <p:cNvPr id="6" name="Rounded Rectangle 60">
              <a:extLst>
                <a:ext uri="{FF2B5EF4-FFF2-40B4-BE49-F238E27FC236}">
                  <a16:creationId xmlns:a16="http://schemas.microsoft.com/office/drawing/2014/main" id="{21B3EA0E-4A63-E59A-46A9-196C06BDB635}"/>
                </a:ext>
              </a:extLst>
            </p:cNvPr>
            <p:cNvSpPr>
              <a:spLocks noChangeArrowheads="1"/>
            </p:cNvSpPr>
            <p:nvPr/>
          </p:nvSpPr>
          <p:spPr bwMode="auto">
            <a:xfrm>
              <a:off x="838200" y="1827962"/>
              <a:ext cx="10783277" cy="1661108"/>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11" name="Rounded Rectangle 8">
              <a:extLst>
                <a:ext uri="{FF2B5EF4-FFF2-40B4-BE49-F238E27FC236}">
                  <a16:creationId xmlns:a16="http://schemas.microsoft.com/office/drawing/2014/main" id="{06C2D97D-D794-B2DF-A7BA-96CFBB671C1C}"/>
                </a:ext>
              </a:extLst>
            </p:cNvPr>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The primary survey is a systematic process of approaching, identifying and dealing with immediate and/or life-threatening conditions</a:t>
              </a:r>
            </a:p>
          </p:txBody>
        </p:sp>
        <p:grpSp>
          <p:nvGrpSpPr>
            <p:cNvPr id="12" name="Group 63">
              <a:extLst>
                <a:ext uri="{FF2B5EF4-FFF2-40B4-BE49-F238E27FC236}">
                  <a16:creationId xmlns:a16="http://schemas.microsoft.com/office/drawing/2014/main" id="{31F81B2C-4C96-2BA4-7C28-A8B7746BD691}"/>
                </a:ext>
              </a:extLst>
            </p:cNvPr>
            <p:cNvGrpSpPr>
              <a:grpSpLocks/>
            </p:cNvGrpSpPr>
            <p:nvPr/>
          </p:nvGrpSpPr>
          <p:grpSpPr bwMode="auto">
            <a:xfrm>
              <a:off x="11039493" y="1732786"/>
              <a:ext cx="790575" cy="657225"/>
              <a:chOff x="2166297" y="4501361"/>
              <a:chExt cx="792000" cy="658801"/>
            </a:xfrm>
            <a:solidFill>
              <a:srgbClr val="008A21"/>
            </a:solidFill>
          </p:grpSpPr>
          <p:sp>
            <p:nvSpPr>
              <p:cNvPr id="13" name="Oval 12">
                <a:extLst>
                  <a:ext uri="{FF2B5EF4-FFF2-40B4-BE49-F238E27FC236}">
                    <a16:creationId xmlns:a16="http://schemas.microsoft.com/office/drawing/2014/main" id="{ACBD5946-62BD-A840-688B-9FF0CB10283E}"/>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4" name="Picture 65" descr="A close up of a logo&#10;&#10;Description automatically generated">
                <a:extLst>
                  <a:ext uri="{FF2B5EF4-FFF2-40B4-BE49-F238E27FC236}">
                    <a16:creationId xmlns:a16="http://schemas.microsoft.com/office/drawing/2014/main" id="{E9DBF17B-3F3C-A074-AF19-4A3AD72164A5}"/>
                  </a:ext>
                </a:extLst>
              </p:cNvPr>
              <p:cNvPicPr>
                <a:picLocks noChangeAspect="1" noChangeArrowheads="1"/>
              </p:cNvPicPr>
              <p:nvPr/>
            </p:nvPicPr>
            <p:blipFill>
              <a:blip r:embed="rId4"/>
              <a:srcRect/>
              <a:stretch>
                <a:fillRect/>
              </a:stretch>
            </p:blipFill>
            <p:spPr bwMode="auto">
              <a:xfrm>
                <a:off x="2300353" y="4638395"/>
                <a:ext cx="538192" cy="384731"/>
              </a:xfrm>
              <a:prstGeom prst="rect">
                <a:avLst/>
              </a:prstGeom>
              <a:grpFill/>
              <a:ln>
                <a:noFill/>
              </a:ln>
            </p:spPr>
          </p:pic>
        </p:grpSp>
      </p:grpSp>
    </p:spTree>
    <p:extLst>
      <p:ext uri="{BB962C8B-B14F-4D97-AF65-F5344CB8AC3E}">
        <p14:creationId xmlns:p14="http://schemas.microsoft.com/office/powerpoint/2010/main" val="287331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AB324E-39FF-42A3-E133-2F536891E0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F0D9D3-0DAB-351A-B3B1-7D69CD234CAC}"/>
              </a:ext>
            </a:extLst>
          </p:cNvPr>
          <p:cNvSpPr>
            <a:spLocks noGrp="1"/>
          </p:cNvSpPr>
          <p:nvPr>
            <p:ph type="title"/>
          </p:nvPr>
        </p:nvSpPr>
        <p:spPr>
          <a:xfrm>
            <a:off x="1725703" y="365125"/>
            <a:ext cx="9000517" cy="1325563"/>
          </a:xfrm>
        </p:spPr>
        <p:txBody>
          <a:bodyPr>
            <a:normAutofit/>
          </a:bodyPr>
          <a:lstStyle/>
          <a:p>
            <a:r>
              <a:rPr lang="en-GB" sz="4000" b="1">
                <a:latin typeface="Arial" panose="020B0604020202020204" pitchFamily="34" charset="0"/>
                <a:cs typeface="Arial" panose="020B0604020202020204" pitchFamily="34" charset="0"/>
              </a:rPr>
              <a:t>What are the effects of extreme heat? (cont.)</a:t>
            </a:r>
          </a:p>
        </p:txBody>
      </p:sp>
      <p:sp>
        <p:nvSpPr>
          <p:cNvPr id="3" name="Content Placeholder 2">
            <a:extLst>
              <a:ext uri="{FF2B5EF4-FFF2-40B4-BE49-F238E27FC236}">
                <a16:creationId xmlns:a16="http://schemas.microsoft.com/office/drawing/2014/main" id="{C417B1F6-C1F9-C462-835C-81E49B74458A}"/>
              </a:ext>
            </a:extLst>
          </p:cNvPr>
          <p:cNvSpPr>
            <a:spLocks noGrp="1"/>
          </p:cNvSpPr>
          <p:nvPr>
            <p:ph sz="half" idx="1"/>
          </p:nvPr>
        </p:nvSpPr>
        <p:spPr>
          <a:xfrm>
            <a:off x="838200" y="1994252"/>
            <a:ext cx="10637827" cy="4351338"/>
          </a:xfrm>
        </p:spPr>
        <p:txBody>
          <a:bodyPr>
            <a:noAutofit/>
          </a:bodyPr>
          <a:lstStyle/>
          <a:p>
            <a:r>
              <a:rPr lang="en-GB" sz="2400" b="1">
                <a:solidFill>
                  <a:srgbClr val="008A21"/>
                </a:solidFill>
                <a:latin typeface="Arial" panose="020B0604020202020204" pitchFamily="34" charset="0"/>
                <a:cs typeface="Arial" panose="020B0604020202020204" pitchFamily="34" charset="0"/>
              </a:rPr>
              <a:t>Dehydration</a:t>
            </a:r>
            <a:r>
              <a:rPr lang="en-GB" sz="2400">
                <a:latin typeface="Arial" panose="020B0604020202020204" pitchFamily="34" charset="0"/>
                <a:cs typeface="Arial" panose="020B0604020202020204" pitchFamily="34" charset="0"/>
              </a:rPr>
              <a:t> – occurs when the body loses more fluids than it takes in</a:t>
            </a:r>
          </a:p>
          <a:p>
            <a:r>
              <a:rPr lang="en-GB" sz="2400" b="1">
                <a:solidFill>
                  <a:srgbClr val="008A21"/>
                </a:solidFill>
                <a:latin typeface="Arial" panose="020B0604020202020204" pitchFamily="34" charset="0"/>
                <a:cs typeface="Arial" panose="020B0604020202020204" pitchFamily="34" charset="0"/>
              </a:rPr>
              <a:t>Sunburn</a:t>
            </a:r>
            <a:r>
              <a:rPr lang="en-GB" sz="2400" b="1">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a:t>
            </a:r>
            <a:r>
              <a:rPr lang="en-GB" sz="2400" b="1">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skin damage caused by overexposure to ultraviolet (UV) radiation, most commonly from the sun</a:t>
            </a:r>
            <a:endParaRPr lang="en-GB" sz="2400" b="1">
              <a:latin typeface="Arial" panose="020B0604020202020204" pitchFamily="34" charset="0"/>
              <a:cs typeface="Arial" panose="020B0604020202020204" pitchFamily="34" charset="0"/>
            </a:endParaRPr>
          </a:p>
          <a:p>
            <a:r>
              <a:rPr lang="en-GB" sz="2400" b="1">
                <a:solidFill>
                  <a:srgbClr val="008A21"/>
                </a:solidFill>
                <a:latin typeface="Arial" panose="020B0604020202020204" pitchFamily="34" charset="0"/>
                <a:cs typeface="Arial" panose="020B0604020202020204" pitchFamily="34" charset="0"/>
              </a:rPr>
              <a:t>Heat rash</a:t>
            </a:r>
            <a:r>
              <a:rPr lang="en-GB" sz="2400">
                <a:solidFill>
                  <a:srgbClr val="008A21"/>
                </a:solidFill>
                <a:latin typeface="Arial" panose="020B0604020202020204" pitchFamily="34" charset="0"/>
                <a:cs typeface="Arial" panose="020B0604020202020204" pitchFamily="34" charset="0"/>
              </a:rPr>
              <a:t> </a:t>
            </a:r>
            <a:r>
              <a:rPr lang="en-GB" sz="2400">
                <a:latin typeface="Arial" panose="020B0604020202020204" pitchFamily="34" charset="0"/>
                <a:cs typeface="Arial" panose="020B0604020202020204" pitchFamily="34" charset="0"/>
              </a:rPr>
              <a:t>– a skin irritation that develops when sweat ducts become blocked and sweat becomes trapped under the skin.</a:t>
            </a:r>
          </a:p>
          <a:p>
            <a:pPr marL="0" indent="0">
              <a:buNone/>
            </a:pPr>
            <a:endParaRPr lang="en-GB" sz="2400">
              <a:latin typeface="Arial" panose="020B0604020202020204" pitchFamily="34" charset="0"/>
              <a:cs typeface="Arial" panose="020B0604020202020204" pitchFamily="34" charset="0"/>
            </a:endParaRPr>
          </a:p>
          <a:p>
            <a:pPr marL="457200" lvl="1" indent="0">
              <a:buNone/>
            </a:pPr>
            <a:endParaRPr lang="en-GB" sz="5200">
              <a:latin typeface="Arial" panose="020B0604020202020204" pitchFamily="34" charset="0"/>
              <a:cs typeface="Arial" panose="020B0604020202020204" pitchFamily="34" charset="0"/>
            </a:endParaRPr>
          </a:p>
          <a:p>
            <a:pPr lvl="1"/>
            <a:endParaRPr lang="en-GB" sz="3400">
              <a:latin typeface="Arial" panose="020B0604020202020204" pitchFamily="34" charset="0"/>
              <a:cs typeface="Arial" panose="020B0604020202020204" pitchFamily="34" charset="0"/>
            </a:endParaRPr>
          </a:p>
          <a:p>
            <a:pPr marL="0" indent="0">
              <a:buNone/>
            </a:pPr>
            <a:endParaRPr lang="en-GB"/>
          </a:p>
        </p:txBody>
      </p:sp>
      <p:pic>
        <p:nvPicPr>
          <p:cNvPr id="4" name="Picture 3">
            <a:extLst>
              <a:ext uri="{FF2B5EF4-FFF2-40B4-BE49-F238E27FC236}">
                <a16:creationId xmlns:a16="http://schemas.microsoft.com/office/drawing/2014/main" id="{CA776F3B-E305-D8CD-B86F-4B82EAFB9B4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5ADF5D8A-EF93-1A64-0415-A110E2432DCD}"/>
              </a:ext>
            </a:extLst>
          </p:cNvPr>
          <p:cNvSpPr/>
          <p:nvPr/>
        </p:nvSpPr>
        <p:spPr>
          <a:xfrm flipH="1">
            <a:off x="-1467004" y="3798749"/>
            <a:ext cx="18181696" cy="2363740"/>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3293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A4047678-C12B-8CC3-A68B-FCC691883A8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93382B6E-5D84-6BB8-1F9D-66AD9E216FB7}"/>
              </a:ext>
            </a:extLst>
          </p:cNvPr>
          <p:cNvSpPr>
            <a:spLocks noGrp="1"/>
          </p:cNvSpPr>
          <p:nvPr>
            <p:ph type="title"/>
          </p:nvPr>
        </p:nvSpPr>
        <p:spPr>
          <a:xfrm>
            <a:off x="1676400" y="365125"/>
            <a:ext cx="10515600" cy="1325563"/>
          </a:xfrm>
        </p:spPr>
        <p:txBody>
          <a:bodyPr>
            <a:normAutofit/>
          </a:bodyPr>
          <a:lstStyle/>
          <a:p>
            <a:r>
              <a:rPr lang="en-GB" sz="4000" b="1">
                <a:latin typeface="Arial" panose="020B0604020202020204" pitchFamily="34" charset="0"/>
                <a:cs typeface="Arial" panose="020B0604020202020204" pitchFamily="34" charset="0"/>
              </a:rPr>
              <a:t>What are the symptoms of heat exhaustion? </a:t>
            </a:r>
            <a:endParaRPr lang="en-GB"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185FB83-D4FC-4C97-A756-8034D0510268}"/>
              </a:ext>
            </a:extLst>
          </p:cNvPr>
          <p:cNvSpPr>
            <a:spLocks noGrp="1"/>
          </p:cNvSpPr>
          <p:nvPr>
            <p:ph sz="half" idx="1"/>
          </p:nvPr>
        </p:nvSpPr>
        <p:spPr>
          <a:xfrm>
            <a:off x="838200" y="2046554"/>
            <a:ext cx="5181600" cy="4351338"/>
          </a:xfrm>
        </p:spPr>
        <p:txBody>
          <a:bodyPr>
            <a:noAutofit/>
          </a:bodyPr>
          <a:lstStyle/>
          <a:p>
            <a:pPr marL="0" indent="0">
              <a:buNone/>
            </a:pPr>
            <a:r>
              <a:rPr lang="en-GB" sz="2400" b="1">
                <a:solidFill>
                  <a:srgbClr val="008A21"/>
                </a:solidFill>
                <a:latin typeface="Arial" panose="020B0604020202020204" pitchFamily="34" charset="0"/>
                <a:cs typeface="Arial" panose="020B0604020202020204" pitchFamily="34" charset="0"/>
              </a:rPr>
              <a:t>Heat exhaustion may cause: </a:t>
            </a:r>
          </a:p>
          <a:p>
            <a:r>
              <a:rPr lang="en-GB" sz="2400">
                <a:latin typeface="Arial" panose="020B0604020202020204" pitchFamily="34" charset="0"/>
                <a:cs typeface="Arial" panose="020B0604020202020204" pitchFamily="34" charset="0"/>
              </a:rPr>
              <a:t>headache and dizziness </a:t>
            </a:r>
          </a:p>
          <a:p>
            <a:r>
              <a:rPr lang="en-GB" sz="2400">
                <a:latin typeface="Arial" panose="020B0604020202020204" pitchFamily="34" charset="0"/>
                <a:cs typeface="Arial" panose="020B0604020202020204" pitchFamily="34" charset="0"/>
              </a:rPr>
              <a:t>nausea or vomiting </a:t>
            </a:r>
          </a:p>
          <a:p>
            <a:r>
              <a:rPr lang="en-GB" sz="2400">
                <a:latin typeface="Arial" panose="020B0604020202020204" pitchFamily="34" charset="0"/>
                <a:cs typeface="Arial" panose="020B0604020202020204" pitchFamily="34" charset="0"/>
              </a:rPr>
              <a:t>sweating </a:t>
            </a:r>
          </a:p>
          <a:p>
            <a:r>
              <a:rPr lang="en-GB" sz="2400">
                <a:latin typeface="Arial" panose="020B0604020202020204" pitchFamily="34" charset="0"/>
                <a:cs typeface="Arial" panose="020B0604020202020204" pitchFamily="34" charset="0"/>
              </a:rPr>
              <a:t>pale, clammy skin </a:t>
            </a:r>
            <a:endParaRPr lang="en-GB" sz="2400" b="0" i="0" u="none" strike="noStrike" baseline="0">
              <a:solidFill>
                <a:srgbClr val="000000"/>
              </a:solidFill>
              <a:latin typeface="Arial" panose="020B0604020202020204" pitchFamily="34" charset="0"/>
              <a:cs typeface="Arial" panose="020B0604020202020204" pitchFamily="34" charset="0"/>
            </a:endParaRPr>
          </a:p>
          <a:p>
            <a:r>
              <a:rPr lang="en-GB" sz="2400" b="0" i="0" u="none" strike="noStrike" baseline="0">
                <a:solidFill>
                  <a:srgbClr val="000000"/>
                </a:solidFill>
                <a:latin typeface="Arial" panose="020B0604020202020204" pitchFamily="34" charset="0"/>
                <a:cs typeface="Arial" panose="020B0604020202020204" pitchFamily="34" charset="0"/>
              </a:rPr>
              <a:t>a rapid pulse </a:t>
            </a:r>
          </a:p>
          <a:p>
            <a:pPr marL="457200" lvl="1" indent="0">
              <a:buNone/>
            </a:pPr>
            <a:endParaRPr lang="en-GB"/>
          </a:p>
          <a:p>
            <a:endParaRPr lang="en-GB"/>
          </a:p>
        </p:txBody>
      </p:sp>
      <p:sp>
        <p:nvSpPr>
          <p:cNvPr id="7" name="Content Placeholder 2">
            <a:extLst>
              <a:ext uri="{FF2B5EF4-FFF2-40B4-BE49-F238E27FC236}">
                <a16:creationId xmlns:a16="http://schemas.microsoft.com/office/drawing/2014/main" id="{B8D84197-D8F8-F2E6-FC1F-91F374B924FB}"/>
              </a:ext>
            </a:extLst>
          </p:cNvPr>
          <p:cNvSpPr txBox="1">
            <a:spLocks/>
          </p:cNvSpPr>
          <p:nvPr/>
        </p:nvSpPr>
        <p:spPr>
          <a:xfrm>
            <a:off x="6019800" y="2046554"/>
            <a:ext cx="5181600" cy="27598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shallow breathing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muscle cramps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feeling weak, tired or faint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 elevated body temperature.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522A96BC-70F0-9DFB-A8A0-EB1B6F46F1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80078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C8163A51-C681-279D-8E33-CFD7489FBB4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3ACA63CE-6637-826F-D34A-3F1FA2D1FB6A}"/>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Heat exhaustion – treatment</a:t>
            </a:r>
            <a:endParaRPr lang="en-GB" sz="4000"/>
          </a:p>
        </p:txBody>
      </p:sp>
      <p:sp>
        <p:nvSpPr>
          <p:cNvPr id="3" name="Content Placeholder 2">
            <a:extLst>
              <a:ext uri="{FF2B5EF4-FFF2-40B4-BE49-F238E27FC236}">
                <a16:creationId xmlns:a16="http://schemas.microsoft.com/office/drawing/2014/main" id="{DC4A2634-0355-750B-C33E-5CAED13D96EC}"/>
              </a:ext>
            </a:extLst>
          </p:cNvPr>
          <p:cNvSpPr>
            <a:spLocks noGrp="1"/>
          </p:cNvSpPr>
          <p:nvPr>
            <p:ph idx="1"/>
          </p:nvPr>
        </p:nvSpPr>
        <p:spPr>
          <a:xfrm>
            <a:off x="838200" y="1598634"/>
            <a:ext cx="9175230" cy="4351338"/>
          </a:xfrm>
        </p:spPr>
        <p:txBody>
          <a:bodyPr vert="horz" lIns="91440" tIns="45720" rIns="91440" bIns="45720" rtlCol="0" anchor="t">
            <a:normAutofit/>
          </a:bodyPr>
          <a:lstStyle/>
          <a:p>
            <a:pPr marL="0" indent="0">
              <a:buNone/>
            </a:pPr>
            <a:r>
              <a:rPr lang="en-GB" sz="2400" b="1">
                <a:solidFill>
                  <a:srgbClr val="008A21"/>
                </a:solidFill>
                <a:latin typeface="Arial"/>
                <a:cs typeface="Arial"/>
              </a:rPr>
              <a:t>Do:</a:t>
            </a:r>
          </a:p>
          <a:p>
            <a:r>
              <a:rPr lang="en-GB" sz="2400">
                <a:latin typeface="Arial"/>
                <a:cs typeface="Arial"/>
              </a:rPr>
              <a:t>move the casualty to a shaded, cool area </a:t>
            </a:r>
          </a:p>
          <a:p>
            <a:r>
              <a:rPr lang="en-GB" sz="2400">
                <a:latin typeface="Arial"/>
                <a:cs typeface="Arial"/>
              </a:rPr>
              <a:t>remove excess clothing and personal protective equipment (PPE) </a:t>
            </a:r>
          </a:p>
          <a:p>
            <a:r>
              <a:rPr lang="en-GB" sz="2400">
                <a:latin typeface="Arial"/>
                <a:cs typeface="Arial"/>
              </a:rPr>
              <a:t>encourage the casualty to lie down with legs raised </a:t>
            </a:r>
          </a:p>
          <a:p>
            <a:r>
              <a:rPr lang="en-GB" sz="2400">
                <a:latin typeface="Arial"/>
                <a:cs typeface="Arial"/>
              </a:rPr>
              <a:t>give the casualty cool water to drink (small sips, frequently) </a:t>
            </a:r>
          </a:p>
          <a:p>
            <a:r>
              <a:rPr lang="en-GB" sz="2400">
                <a:latin typeface="Arial"/>
                <a:cs typeface="Arial"/>
              </a:rPr>
              <a:t>use cool, wet clothes or fanning to aid cooling </a:t>
            </a:r>
          </a:p>
          <a:p>
            <a:r>
              <a:rPr lang="en-GB" sz="2400" b="1">
                <a:latin typeface="Arial"/>
                <a:cs typeface="Arial"/>
              </a:rPr>
              <a:t>monitor closely. If symptoms persist or worsen, call the emergency services (</a:t>
            </a:r>
            <a:r>
              <a:rPr lang="en-GB" sz="2400" b="1">
                <a:solidFill>
                  <a:srgbClr val="FF0000"/>
                </a:solidFill>
                <a:latin typeface="Arial"/>
                <a:cs typeface="Arial"/>
              </a:rPr>
              <a:t>999</a:t>
            </a:r>
            <a:r>
              <a:rPr lang="en-GB" sz="2400" b="1">
                <a:latin typeface="Arial"/>
                <a:cs typeface="Arial"/>
              </a:rPr>
              <a:t>).</a:t>
            </a:r>
          </a:p>
          <a:p>
            <a:pPr marL="0" indent="0">
              <a:buNone/>
            </a:pPr>
            <a:endParaRPr lang="en-GB"/>
          </a:p>
        </p:txBody>
      </p:sp>
    </p:spTree>
    <p:extLst>
      <p:ext uri="{BB962C8B-B14F-4D97-AF65-F5344CB8AC3E}">
        <p14:creationId xmlns:p14="http://schemas.microsoft.com/office/powerpoint/2010/main" val="187200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6F22-5CD3-9052-F6AB-57D6756246E9}"/>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8B706A8F-B541-5375-87FE-67A09F0E5FE8}"/>
              </a:ext>
            </a:extLst>
          </p:cNvPr>
          <p:cNvSpPr/>
          <p:nvPr/>
        </p:nvSpPr>
        <p:spPr>
          <a:xfrm flipH="1">
            <a:off x="-1467004" y="3798749"/>
            <a:ext cx="18181696" cy="2363740"/>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BDAA2F50-67C2-8322-1106-2F3527A3C90F}"/>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Heat exhaustion – treatment (cont.)</a:t>
            </a:r>
            <a:endParaRPr lang="en-GB" sz="4000"/>
          </a:p>
        </p:txBody>
      </p:sp>
      <p:sp>
        <p:nvSpPr>
          <p:cNvPr id="3" name="Content Placeholder 2">
            <a:extLst>
              <a:ext uri="{FF2B5EF4-FFF2-40B4-BE49-F238E27FC236}">
                <a16:creationId xmlns:a16="http://schemas.microsoft.com/office/drawing/2014/main" id="{81841515-A4BC-4866-E2D1-4813DB55EA36}"/>
              </a:ext>
            </a:extLst>
          </p:cNvPr>
          <p:cNvSpPr>
            <a:spLocks noGrp="1"/>
          </p:cNvSpPr>
          <p:nvPr>
            <p:ph idx="1"/>
          </p:nvPr>
        </p:nvSpPr>
        <p:spPr>
          <a:xfrm>
            <a:off x="838200" y="1604771"/>
            <a:ext cx="10515600" cy="4351338"/>
          </a:xfrm>
        </p:spPr>
        <p:txBody>
          <a:bodyPr vert="horz" lIns="91440" tIns="45720" rIns="91440" bIns="45720" rtlCol="0" anchor="t">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Do not:</a:t>
            </a:r>
          </a:p>
          <a:p>
            <a:r>
              <a:rPr lang="en-GB" sz="2400">
                <a:latin typeface="Arial" panose="020B0604020202020204" pitchFamily="34" charset="0"/>
                <a:cs typeface="Arial" panose="020B0604020202020204" pitchFamily="34" charset="0"/>
              </a:rPr>
              <a:t>give them alcohol or caffeine</a:t>
            </a:r>
          </a:p>
          <a:p>
            <a:r>
              <a:rPr lang="en-GB" sz="2400">
                <a:latin typeface="Arial" panose="020B0604020202020204" pitchFamily="34" charset="0"/>
                <a:cs typeface="Arial" panose="020B0604020202020204" pitchFamily="34" charset="0"/>
              </a:rPr>
              <a:t>allow them to continue physical activity</a:t>
            </a:r>
          </a:p>
          <a:p>
            <a:r>
              <a:rPr lang="en-GB" sz="2400">
                <a:latin typeface="Arial" panose="020B0604020202020204" pitchFamily="34" charset="0"/>
                <a:cs typeface="Arial" panose="020B0604020202020204" pitchFamily="34" charset="0"/>
              </a:rPr>
              <a:t>leave them unattended while symptoms are present</a:t>
            </a:r>
          </a:p>
        </p:txBody>
      </p:sp>
      <p:sp>
        <p:nvSpPr>
          <p:cNvPr id="5" name="Rounded Rectangle 65">
            <a:extLst>
              <a:ext uri="{FF2B5EF4-FFF2-40B4-BE49-F238E27FC236}">
                <a16:creationId xmlns:a16="http://schemas.microsoft.com/office/drawing/2014/main" id="{EB76EE26-B28D-0F0D-978B-2E2D01EC4A2F}"/>
              </a:ext>
            </a:extLst>
          </p:cNvPr>
          <p:cNvSpPr>
            <a:spLocks noChangeArrowheads="1"/>
          </p:cNvSpPr>
          <p:nvPr/>
        </p:nvSpPr>
        <p:spPr bwMode="auto">
          <a:xfrm>
            <a:off x="838200" y="3737389"/>
            <a:ext cx="10535138" cy="72453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9943C40A-AC0E-2208-66B3-5E5078DAFAF1}"/>
              </a:ext>
            </a:extLst>
          </p:cNvPr>
          <p:cNvSpPr>
            <a:spLocks noChangeArrowheads="1"/>
          </p:cNvSpPr>
          <p:nvPr/>
        </p:nvSpPr>
        <p:spPr bwMode="auto">
          <a:xfrm>
            <a:off x="1046381" y="3566070"/>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414568BA-AAC4-7010-8BFC-AA0579415683}"/>
              </a:ext>
            </a:extLst>
          </p:cNvPr>
          <p:cNvSpPr txBox="1">
            <a:spLocks/>
          </p:cNvSpPr>
          <p:nvPr/>
        </p:nvSpPr>
        <p:spPr>
          <a:xfrm>
            <a:off x="1046381" y="3951833"/>
            <a:ext cx="10105983" cy="377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Heat exhaustion can develop into heat stroke if untreated.</a:t>
            </a:r>
          </a:p>
        </p:txBody>
      </p:sp>
    </p:spTree>
    <p:extLst>
      <p:ext uri="{BB962C8B-B14F-4D97-AF65-F5344CB8AC3E}">
        <p14:creationId xmlns:p14="http://schemas.microsoft.com/office/powerpoint/2010/main" val="1186724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961D7-ADE1-9380-D72F-F7C7C3F17B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A17FC8-C4B7-0C63-A64C-A7F525924A45}"/>
              </a:ext>
            </a:extLst>
          </p:cNvPr>
          <p:cNvSpPr>
            <a:spLocks noGrp="1"/>
          </p:cNvSpPr>
          <p:nvPr>
            <p:ph type="title"/>
          </p:nvPr>
        </p:nvSpPr>
        <p:spPr>
          <a:xfrm>
            <a:off x="1676400" y="174881"/>
            <a:ext cx="10515600" cy="1325563"/>
          </a:xfrm>
        </p:spPr>
        <p:txBody>
          <a:bodyPr>
            <a:normAutofit/>
          </a:bodyPr>
          <a:lstStyle/>
          <a:p>
            <a:r>
              <a:rPr lang="en-GB" sz="4000" b="1">
                <a:latin typeface="Arial" panose="020B0604020202020204" pitchFamily="34" charset="0"/>
                <a:cs typeface="Arial" panose="020B0604020202020204" pitchFamily="34" charset="0"/>
              </a:rPr>
              <a:t>What are the symptoms of dehydration? </a:t>
            </a:r>
            <a:endParaRPr lang="en-GB" sz="400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A846CA2-695D-A016-4D55-BEEC10235150}"/>
              </a:ext>
            </a:extLst>
          </p:cNvPr>
          <p:cNvSpPr>
            <a:spLocks noGrp="1"/>
          </p:cNvSpPr>
          <p:nvPr>
            <p:ph sz="half" idx="1"/>
          </p:nvPr>
        </p:nvSpPr>
        <p:spPr>
          <a:xfrm>
            <a:off x="838200" y="1603857"/>
            <a:ext cx="5181600" cy="2934634"/>
          </a:xfrm>
        </p:spPr>
        <p:txBody>
          <a:bodyPr>
            <a:normAutofit/>
          </a:bodyPr>
          <a:lstStyle/>
          <a:p>
            <a:pPr marL="0" indent="0">
              <a:buNone/>
            </a:pPr>
            <a:r>
              <a:rPr lang="en-GB" sz="2600" b="1">
                <a:solidFill>
                  <a:srgbClr val="008A21"/>
                </a:solidFill>
                <a:latin typeface="Arial" panose="020B0604020202020204" pitchFamily="34" charset="0"/>
                <a:cs typeface="Arial" panose="020B0604020202020204" pitchFamily="34" charset="0"/>
              </a:rPr>
              <a:t>Dehydration may cause: </a:t>
            </a:r>
          </a:p>
          <a:p>
            <a:r>
              <a:rPr lang="en-GB" sz="2400">
                <a:latin typeface="Arial" panose="020B0604020202020204" pitchFamily="34" charset="0"/>
                <a:cs typeface="Arial" panose="020B0604020202020204" pitchFamily="34" charset="0"/>
              </a:rPr>
              <a:t>dark urine or reduced urination </a:t>
            </a:r>
          </a:p>
          <a:p>
            <a:r>
              <a:rPr lang="en-GB" sz="2400">
                <a:latin typeface="Arial" panose="020B0604020202020204" pitchFamily="34" charset="0"/>
                <a:cs typeface="Arial" panose="020B0604020202020204" pitchFamily="34" charset="0"/>
              </a:rPr>
              <a:t>dry mouth and lips </a:t>
            </a:r>
          </a:p>
          <a:p>
            <a:r>
              <a:rPr lang="en-GB" sz="2400">
                <a:latin typeface="Arial" panose="020B0604020202020204" pitchFamily="34" charset="0"/>
                <a:cs typeface="Arial" panose="020B0604020202020204" pitchFamily="34" charset="0"/>
              </a:rPr>
              <a:t>headache and dizziness </a:t>
            </a:r>
          </a:p>
          <a:p>
            <a:r>
              <a:rPr lang="en-GB" sz="2400">
                <a:latin typeface="Arial" panose="020B0604020202020204" pitchFamily="34" charset="0"/>
                <a:cs typeface="Arial" panose="020B0604020202020204" pitchFamily="34" charset="0"/>
              </a:rPr>
              <a:t>tiredness or confusion </a:t>
            </a:r>
          </a:p>
          <a:p>
            <a:r>
              <a:rPr lang="en-GB" sz="2400">
                <a:latin typeface="Arial" panose="020B0604020202020204" pitchFamily="34" charset="0"/>
                <a:cs typeface="Arial" panose="020B0604020202020204" pitchFamily="34" charset="0"/>
              </a:rPr>
              <a:t>poor co-ordination. </a:t>
            </a:r>
          </a:p>
          <a:p>
            <a:pPr marL="0" indent="0">
              <a:buNone/>
            </a:pPr>
            <a:endParaRPr lang="en-GB"/>
          </a:p>
        </p:txBody>
      </p:sp>
      <p:pic>
        <p:nvPicPr>
          <p:cNvPr id="3" name="Picture 2">
            <a:extLst>
              <a:ext uri="{FF2B5EF4-FFF2-40B4-BE49-F238E27FC236}">
                <a16:creationId xmlns:a16="http://schemas.microsoft.com/office/drawing/2014/main" id="{E3B2047F-16BC-B931-6100-3AE085A088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E052B9FF-813B-C298-ABF4-10C369D0650A}"/>
              </a:ext>
            </a:extLst>
          </p:cNvPr>
          <p:cNvSpPr/>
          <p:nvPr/>
        </p:nvSpPr>
        <p:spPr>
          <a:xfrm flipH="1">
            <a:off x="-3584239" y="3068456"/>
            <a:ext cx="18181696" cy="309403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7624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961FC109-3378-6C5D-EA05-9421C755A59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4D741BAC-2676-0EE4-0A3B-DE5072F1339C}"/>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Dehydration – treatment</a:t>
            </a:r>
            <a:endParaRPr lang="en-GB" sz="4000"/>
          </a:p>
        </p:txBody>
      </p:sp>
      <p:sp>
        <p:nvSpPr>
          <p:cNvPr id="3" name="Content Placeholder 2">
            <a:extLst>
              <a:ext uri="{FF2B5EF4-FFF2-40B4-BE49-F238E27FC236}">
                <a16:creationId xmlns:a16="http://schemas.microsoft.com/office/drawing/2014/main" id="{705B4271-5A4A-D154-4BA9-E068D821BA66}"/>
              </a:ext>
            </a:extLst>
          </p:cNvPr>
          <p:cNvSpPr>
            <a:spLocks noGrp="1"/>
          </p:cNvSpPr>
          <p:nvPr>
            <p:ph idx="1"/>
          </p:nvPr>
        </p:nvSpPr>
        <p:spPr>
          <a:xfrm>
            <a:off x="838199" y="1690688"/>
            <a:ext cx="4891391" cy="3230469"/>
          </a:xfrm>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Do:</a:t>
            </a:r>
          </a:p>
          <a:p>
            <a:r>
              <a:rPr lang="en-GB" sz="2200">
                <a:latin typeface="Arial" panose="020B0604020202020204" pitchFamily="34" charset="0"/>
                <a:cs typeface="Arial" panose="020B0604020202020204" pitchFamily="34" charset="0"/>
              </a:rPr>
              <a:t>encourage small, frequent sips of water or an oral rehydration solution </a:t>
            </a:r>
          </a:p>
          <a:p>
            <a:r>
              <a:rPr lang="en-GB" sz="2200">
                <a:latin typeface="Arial" panose="020B0604020202020204" pitchFamily="34" charset="0"/>
                <a:cs typeface="Arial" panose="020B0604020202020204" pitchFamily="34" charset="0"/>
              </a:rPr>
              <a:t>rest in a cool, shaded area </a:t>
            </a:r>
          </a:p>
          <a:p>
            <a:r>
              <a:rPr lang="en-GB" sz="2200">
                <a:latin typeface="Arial" panose="020B0604020202020204" pitchFamily="34" charset="0"/>
                <a:cs typeface="Arial" panose="020B0604020202020204" pitchFamily="34" charset="0"/>
              </a:rPr>
              <a:t>monitor and advise medical attention if symptoms persist or worsen </a:t>
            </a:r>
          </a:p>
          <a:p>
            <a:pPr marL="0" indent="0">
              <a:buNone/>
            </a:pPr>
            <a:endParaRPr lang="en-GB" sz="2200"/>
          </a:p>
        </p:txBody>
      </p:sp>
      <p:sp>
        <p:nvSpPr>
          <p:cNvPr id="4" name="Content Placeholder 2">
            <a:extLst>
              <a:ext uri="{FF2B5EF4-FFF2-40B4-BE49-F238E27FC236}">
                <a16:creationId xmlns:a16="http://schemas.microsoft.com/office/drawing/2014/main" id="{C3D9017A-9791-BE7D-C4AE-CCCB51681611}"/>
              </a:ext>
            </a:extLst>
          </p:cNvPr>
          <p:cNvSpPr txBox="1">
            <a:spLocks/>
          </p:cNvSpPr>
          <p:nvPr/>
        </p:nvSpPr>
        <p:spPr>
          <a:xfrm>
            <a:off x="6096000" y="1690688"/>
            <a:ext cx="5387788" cy="2746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large amounts of fluid quickly</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caffeine or alcohol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ignore ongoing symptoms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Rounded Rectangle 65">
            <a:extLst>
              <a:ext uri="{FF2B5EF4-FFF2-40B4-BE49-F238E27FC236}">
                <a16:creationId xmlns:a16="http://schemas.microsoft.com/office/drawing/2014/main" id="{AED72A04-AAEF-D4DC-1BEC-B0161F64441E}"/>
              </a:ext>
            </a:extLst>
          </p:cNvPr>
          <p:cNvSpPr>
            <a:spLocks noChangeArrowheads="1"/>
          </p:cNvSpPr>
          <p:nvPr/>
        </p:nvSpPr>
        <p:spPr bwMode="auto">
          <a:xfrm>
            <a:off x="838200" y="4663614"/>
            <a:ext cx="10535138" cy="72453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Rounded Rectangle 12">
            <a:extLst>
              <a:ext uri="{FF2B5EF4-FFF2-40B4-BE49-F238E27FC236}">
                <a16:creationId xmlns:a16="http://schemas.microsoft.com/office/drawing/2014/main" id="{AC6D20B9-C301-3534-AACF-1264F4984A9F}"/>
              </a:ext>
            </a:extLst>
          </p:cNvPr>
          <p:cNvSpPr>
            <a:spLocks noChangeArrowheads="1"/>
          </p:cNvSpPr>
          <p:nvPr/>
        </p:nvSpPr>
        <p:spPr bwMode="auto">
          <a:xfrm>
            <a:off x="1046381" y="449229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8" name="Content Placeholder 2">
            <a:extLst>
              <a:ext uri="{FF2B5EF4-FFF2-40B4-BE49-F238E27FC236}">
                <a16:creationId xmlns:a16="http://schemas.microsoft.com/office/drawing/2014/main" id="{299DB4D8-F987-5A68-EC46-B8DC3F866418}"/>
              </a:ext>
            </a:extLst>
          </p:cNvPr>
          <p:cNvSpPr txBox="1">
            <a:spLocks/>
          </p:cNvSpPr>
          <p:nvPr/>
        </p:nvSpPr>
        <p:spPr>
          <a:xfrm>
            <a:off x="1046381" y="4878058"/>
            <a:ext cx="10105983" cy="377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Untreated dehydration can worsen rapidly.</a:t>
            </a:r>
          </a:p>
        </p:txBody>
      </p:sp>
    </p:spTree>
    <p:extLst>
      <p:ext uri="{BB962C8B-B14F-4D97-AF65-F5344CB8AC3E}">
        <p14:creationId xmlns:p14="http://schemas.microsoft.com/office/powerpoint/2010/main" val="182849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0AB8E-A0E6-632F-F727-C195499B7A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E5457D-12C2-90D2-4BEC-62F5F1119F01}"/>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5EB4A030-748A-4133-3EED-688702D2D0F9}"/>
              </a:ext>
            </a:extLst>
          </p:cNvPr>
          <p:cNvSpPr/>
          <p:nvPr/>
        </p:nvSpPr>
        <p:spPr>
          <a:xfrm>
            <a:off x="-904775" y="1280540"/>
            <a:ext cx="13270945" cy="942273"/>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99DE282-811D-EC31-B64B-2FB6617AE798}"/>
              </a:ext>
            </a:extLst>
          </p:cNvPr>
          <p:cNvSpPr txBox="1"/>
          <p:nvPr/>
        </p:nvSpPr>
        <p:spPr>
          <a:xfrm>
            <a:off x="766763" y="1510672"/>
            <a:ext cx="10438049" cy="46166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an early symptom of hypothermia?</a:t>
            </a:r>
          </a:p>
        </p:txBody>
      </p:sp>
      <p:grpSp>
        <p:nvGrpSpPr>
          <p:cNvPr id="7" name="Group 6">
            <a:extLst>
              <a:ext uri="{FF2B5EF4-FFF2-40B4-BE49-F238E27FC236}">
                <a16:creationId xmlns:a16="http://schemas.microsoft.com/office/drawing/2014/main" id="{EDEFCC53-850B-37F9-4D32-3625866814F2}"/>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8635310-5E70-49A7-7D32-B5EC78173B2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FCA46628-C40F-D224-3AA9-09AE6C587488}"/>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269BCEB8-5E25-7ACE-123E-8AE49D0F6942}"/>
              </a:ext>
            </a:extLst>
          </p:cNvPr>
          <p:cNvGrpSpPr/>
          <p:nvPr/>
        </p:nvGrpSpPr>
        <p:grpSpPr>
          <a:xfrm>
            <a:off x="8484737" y="2560717"/>
            <a:ext cx="2268001" cy="3008674"/>
            <a:chOff x="7804799" y="2575797"/>
            <a:chExt cx="2268001" cy="3008674"/>
          </a:xfrm>
        </p:grpSpPr>
        <p:sp>
          <p:nvSpPr>
            <p:cNvPr id="20" name="Rectangle: Rounded Corners 19">
              <a:extLst>
                <a:ext uri="{FF2B5EF4-FFF2-40B4-BE49-F238E27FC236}">
                  <a16:creationId xmlns:a16="http://schemas.microsoft.com/office/drawing/2014/main" id="{28AD8E47-DF5C-2032-3EE8-CC97B2FB6E02}"/>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9BBF059-7F45-224E-5799-583FA0C7C6E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17BA0210-F0ED-B573-99ED-F4643FF5B074}"/>
              </a:ext>
            </a:extLst>
          </p:cNvPr>
          <p:cNvSpPr txBox="1"/>
          <p:nvPr/>
        </p:nvSpPr>
        <p:spPr>
          <a:xfrm>
            <a:off x="1719656" y="2568965"/>
            <a:ext cx="633800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Hot, dry skin</a:t>
            </a:r>
          </a:p>
        </p:txBody>
      </p:sp>
      <p:sp>
        <p:nvSpPr>
          <p:cNvPr id="11" name="TextBox 10">
            <a:extLst>
              <a:ext uri="{FF2B5EF4-FFF2-40B4-BE49-F238E27FC236}">
                <a16:creationId xmlns:a16="http://schemas.microsoft.com/office/drawing/2014/main" id="{56E0BDD7-BCE7-5262-79F3-7738CDFC8842}"/>
              </a:ext>
            </a:extLst>
          </p:cNvPr>
          <p:cNvSpPr txBox="1"/>
          <p:nvPr/>
        </p:nvSpPr>
        <p:spPr>
          <a:xfrm>
            <a:off x="1719657" y="3404955"/>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Severe thirst</a:t>
            </a:r>
          </a:p>
        </p:txBody>
      </p:sp>
      <p:sp>
        <p:nvSpPr>
          <p:cNvPr id="12" name="TextBox 11">
            <a:extLst>
              <a:ext uri="{FF2B5EF4-FFF2-40B4-BE49-F238E27FC236}">
                <a16:creationId xmlns:a16="http://schemas.microsoft.com/office/drawing/2014/main" id="{235D4245-A39A-4AA1-A562-3066F599E53D}"/>
              </a:ext>
            </a:extLst>
          </p:cNvPr>
          <p:cNvSpPr txBox="1"/>
          <p:nvPr/>
        </p:nvSpPr>
        <p:spPr>
          <a:xfrm>
            <a:off x="1739923" y="4289035"/>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Rapid pulse</a:t>
            </a:r>
          </a:p>
        </p:txBody>
      </p:sp>
      <p:sp>
        <p:nvSpPr>
          <p:cNvPr id="16" name="TextBox 15">
            <a:extLst>
              <a:ext uri="{FF2B5EF4-FFF2-40B4-BE49-F238E27FC236}">
                <a16:creationId xmlns:a16="http://schemas.microsoft.com/office/drawing/2014/main" id="{FC10566D-C163-CEDD-2205-653CFEE7B8E0}"/>
              </a:ext>
            </a:extLst>
          </p:cNvPr>
          <p:cNvSpPr txBox="1"/>
          <p:nvPr/>
        </p:nvSpPr>
        <p:spPr>
          <a:xfrm>
            <a:off x="1729211" y="5173115"/>
            <a:ext cx="505259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Shivering</a:t>
            </a:r>
          </a:p>
        </p:txBody>
      </p:sp>
      <p:pic>
        <p:nvPicPr>
          <p:cNvPr id="17" name="Picture 2" descr="\\designarchive\Archive\PowerPoints\PPT symbols and documents\ABCD cards\A.png">
            <a:extLst>
              <a:ext uri="{FF2B5EF4-FFF2-40B4-BE49-F238E27FC236}">
                <a16:creationId xmlns:a16="http://schemas.microsoft.com/office/drawing/2014/main" id="{0BA0ACA6-1AD9-F61B-96B1-8BE733F3BA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415058"/>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3DB6FCB9-3BCF-607D-E806-4A8F1EE6CB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271198"/>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AE9FB212-70E5-2ABF-615A-A4879578482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135293"/>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639CFF6-8429-91F4-7B11-DA116BF39B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017984"/>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6225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10EC3-9D25-0D2B-C456-7365AE627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5E063B-79C2-6D0E-D071-F489992C50C9}"/>
              </a:ext>
            </a:extLst>
          </p:cNvPr>
          <p:cNvSpPr>
            <a:spLocks noGrp="1"/>
          </p:cNvSpPr>
          <p:nvPr>
            <p:ph type="title"/>
          </p:nvPr>
        </p:nvSpPr>
        <p:spPr>
          <a:xfrm>
            <a:off x="1683868" y="365126"/>
            <a:ext cx="9669931" cy="922986"/>
          </a:xfrm>
        </p:spPr>
        <p:txBody>
          <a:bodyPr>
            <a:normAutofit/>
          </a:bodyPr>
          <a:lstStyle/>
          <a:p>
            <a:r>
              <a:rPr lang="en-GB" sz="4000" b="1" noProof="0"/>
              <a:t>How much do you know?​</a:t>
            </a:r>
          </a:p>
        </p:txBody>
      </p:sp>
      <p:sp>
        <p:nvSpPr>
          <p:cNvPr id="5" name="Rectangle: Rounded Corners 4">
            <a:extLst>
              <a:ext uri="{FF2B5EF4-FFF2-40B4-BE49-F238E27FC236}">
                <a16:creationId xmlns:a16="http://schemas.microsoft.com/office/drawing/2014/main" id="{4F1DE015-22C2-C58D-7809-07B923B2B9A9}"/>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0585A4-CF08-E623-D7EA-160C68580E82}"/>
              </a:ext>
            </a:extLst>
          </p:cNvPr>
          <p:cNvSpPr txBox="1"/>
          <p:nvPr/>
        </p:nvSpPr>
        <p:spPr>
          <a:xfrm>
            <a:off x="766763" y="1608811"/>
            <a:ext cx="10438049"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these is the correct treatment for frostbite?</a:t>
            </a:r>
          </a:p>
        </p:txBody>
      </p:sp>
      <p:grpSp>
        <p:nvGrpSpPr>
          <p:cNvPr id="7" name="Group 6">
            <a:extLst>
              <a:ext uri="{FF2B5EF4-FFF2-40B4-BE49-F238E27FC236}">
                <a16:creationId xmlns:a16="http://schemas.microsoft.com/office/drawing/2014/main" id="{DA11D9D5-1230-FC33-1677-A15BE840563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098291A2-5EAE-61B4-8C78-A1353BA1094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23099EA7-C4B4-8F00-7D72-1D28F6EF0199}"/>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605D0BB-918D-044D-1394-4D4E479F41F8}"/>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44272427-C1F9-F90D-3C9F-64CCFA65FFE6}"/>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4843136-E325-6E1F-B234-C032DA929C8C}"/>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6EB70490-D497-69F6-CAF8-FF14A8A67EBC}"/>
              </a:ext>
            </a:extLst>
          </p:cNvPr>
          <p:cNvSpPr txBox="1"/>
          <p:nvPr/>
        </p:nvSpPr>
        <p:spPr>
          <a:xfrm>
            <a:off x="1719656" y="2668574"/>
            <a:ext cx="66772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Warm affected areas gradually, using body heat</a:t>
            </a:r>
          </a:p>
        </p:txBody>
      </p:sp>
      <p:sp>
        <p:nvSpPr>
          <p:cNvPr id="11" name="TextBox 10">
            <a:extLst>
              <a:ext uri="{FF2B5EF4-FFF2-40B4-BE49-F238E27FC236}">
                <a16:creationId xmlns:a16="http://schemas.microsoft.com/office/drawing/2014/main" id="{B8C278AE-1793-55D6-DD85-D09F3A2B75C1}"/>
              </a:ext>
            </a:extLst>
          </p:cNvPr>
          <p:cNvSpPr txBox="1"/>
          <p:nvPr/>
        </p:nvSpPr>
        <p:spPr>
          <a:xfrm>
            <a:off x="1719657" y="3536441"/>
            <a:ext cx="598583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Rub the skin to restore circulation</a:t>
            </a:r>
          </a:p>
        </p:txBody>
      </p:sp>
      <p:sp>
        <p:nvSpPr>
          <p:cNvPr id="12" name="TextBox 11">
            <a:extLst>
              <a:ext uri="{FF2B5EF4-FFF2-40B4-BE49-F238E27FC236}">
                <a16:creationId xmlns:a16="http://schemas.microsoft.com/office/drawing/2014/main" id="{824979BE-78A2-B524-B228-9BD8B960ED86}"/>
              </a:ext>
            </a:extLst>
          </p:cNvPr>
          <p:cNvSpPr txBox="1"/>
          <p:nvPr/>
        </p:nvSpPr>
        <p:spPr>
          <a:xfrm>
            <a:off x="1729210" y="4373609"/>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Use open flames or stoves to warm quickly</a:t>
            </a:r>
          </a:p>
        </p:txBody>
      </p:sp>
      <p:sp>
        <p:nvSpPr>
          <p:cNvPr id="16" name="TextBox 15">
            <a:extLst>
              <a:ext uri="{FF2B5EF4-FFF2-40B4-BE49-F238E27FC236}">
                <a16:creationId xmlns:a16="http://schemas.microsoft.com/office/drawing/2014/main" id="{AEC3CA09-A517-7CC4-B024-08C0A160C10E}"/>
              </a:ext>
            </a:extLst>
          </p:cNvPr>
          <p:cNvSpPr txBox="1"/>
          <p:nvPr/>
        </p:nvSpPr>
        <p:spPr>
          <a:xfrm>
            <a:off x="1729210" y="5248279"/>
            <a:ext cx="6177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Rewarm if there is a risk of freezing</a:t>
            </a:r>
          </a:p>
        </p:txBody>
      </p:sp>
      <p:pic>
        <p:nvPicPr>
          <p:cNvPr id="17" name="Picture 2" descr="\\designarchive\Archive\PowerPoints\PPT symbols and documents\ABCD cards\A.png">
            <a:extLst>
              <a:ext uri="{FF2B5EF4-FFF2-40B4-BE49-F238E27FC236}">
                <a16:creationId xmlns:a16="http://schemas.microsoft.com/office/drawing/2014/main" id="{C6FB5358-65AA-B85A-918A-C741D88B27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6235313B-025B-CA0E-3E62-8121C644BA6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5B1E0BDD-933A-52CE-5C81-6473DD8DA9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87925D76-78E1-6883-410D-DE4D3829CE9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6050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TextBox 19">
            <a:extLst>
              <a:ext uri="{FF2B5EF4-FFF2-40B4-BE49-F238E27FC236}">
                <a16:creationId xmlns:a16="http://schemas.microsoft.com/office/drawing/2014/main" id="{8B93076F-82AC-8936-D760-0F42CEDAF11B}"/>
              </a:ext>
            </a:extLst>
          </p:cNvPr>
          <p:cNvSpPr txBox="1"/>
          <p:nvPr/>
        </p:nvSpPr>
        <p:spPr>
          <a:xfrm>
            <a:off x="564329" y="1214012"/>
            <a:ext cx="7810073" cy="3231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Know how to provide first aid to a casualty with minor injuries</a:t>
            </a:r>
            <a:r>
              <a:rPr kumimoji="0" lang="en-GB" sz="4400"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GB"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268</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29926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6</a:t>
            </a:r>
          </a:p>
        </p:txBody>
      </p:sp>
      <p:grpSp>
        <p:nvGrpSpPr>
          <p:cNvPr id="2" name="Group 1">
            <a:extLst>
              <a:ext uri="{FF2B5EF4-FFF2-40B4-BE49-F238E27FC236}">
                <a16:creationId xmlns:a16="http://schemas.microsoft.com/office/drawing/2014/main" id="{CB9DBD5B-27DF-A730-8AD0-2C6451601E3C}"/>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31B2CFC3-C139-2C71-24B1-01815F1686C5}"/>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Graphic 18" descr="End with solid fill">
              <a:hlinkClick r:id="" action="ppaction://hlinkshowjump?jump=previousslide"/>
              <a:extLst>
                <a:ext uri="{FF2B5EF4-FFF2-40B4-BE49-F238E27FC236}">
                  <a16:creationId xmlns:a16="http://schemas.microsoft.com/office/drawing/2014/main" id="{66007674-0EA6-7D61-9F71-772495672D73}"/>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sp>
        <p:nvSpPr>
          <p:cNvPr id="5" name="Rounded Rectangle 40">
            <a:extLst>
              <a:ext uri="{FF2B5EF4-FFF2-40B4-BE49-F238E27FC236}">
                <a16:creationId xmlns:a16="http://schemas.microsoft.com/office/drawing/2014/main" id="{B76DC82C-2824-B004-8C13-89040C95C68A}"/>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9" name="Group 8">
            <a:extLst>
              <a:ext uri="{FF2B5EF4-FFF2-40B4-BE49-F238E27FC236}">
                <a16:creationId xmlns:a16="http://schemas.microsoft.com/office/drawing/2014/main" id="{D855F29E-3513-982A-A6AA-ECB8196C7738}"/>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414B28AB-D8A6-F13A-6999-FED0E8A57BBF}"/>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 name="Graphic 18" descr="End with solid fill">
              <a:hlinkClick r:id="" action="ppaction://hlinkshowjump?jump=nextslide"/>
              <a:extLst>
                <a:ext uri="{FF2B5EF4-FFF2-40B4-BE49-F238E27FC236}">
                  <a16:creationId xmlns:a16="http://schemas.microsoft.com/office/drawing/2014/main" id="{D41A976F-9E6E-4F88-9E23-768DC1144A79}"/>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12" name="Graphic 11" descr="Home with solid fill">
            <a:hlinkClick r:id="rId6" action="ppaction://hlinksldjump"/>
            <a:extLst>
              <a:ext uri="{FF2B5EF4-FFF2-40B4-BE49-F238E27FC236}">
                <a16:creationId xmlns:a16="http://schemas.microsoft.com/office/drawing/2014/main" id="{9FFB4ECA-8113-6245-5052-4A294B397D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398950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itle 1">
            <a:extLst>
              <a:ext uri="{FF2B5EF4-FFF2-40B4-BE49-F238E27FC236}">
                <a16:creationId xmlns:a16="http://schemas.microsoft.com/office/drawing/2014/main" id="{A7E1F923-4C54-4DB9-9B8F-8C962EBA75DF}"/>
              </a:ext>
            </a:extLst>
          </p:cNvPr>
          <p:cNvSpPr>
            <a:spLocks noGrp="1"/>
          </p:cNvSpPr>
          <p:nvPr>
            <p:ph type="title"/>
          </p:nvPr>
        </p:nvSpPr>
        <p:spPr>
          <a:xfrm>
            <a:off x="838200" y="394259"/>
            <a:ext cx="10515600" cy="1325563"/>
          </a:xfrm>
        </p:spPr>
        <p:txBody>
          <a:bodyPr>
            <a:normAutofit/>
          </a:bodyPr>
          <a:lstStyle/>
          <a:p>
            <a:r>
              <a:rPr lang="en-GB" altLang="en-US" sz="4000" b="1">
                <a:latin typeface="Arial" panose="020B0604020202020204" pitchFamily="34" charset="0"/>
                <a:cs typeface="Arial" panose="020B0604020202020204" pitchFamily="34" charset="0"/>
              </a:rPr>
              <a:t>Minor injuries</a:t>
            </a:r>
          </a:p>
        </p:txBody>
      </p:sp>
      <p:sp>
        <p:nvSpPr>
          <p:cNvPr id="168966" name="Rounded Rectangle 3">
            <a:extLst>
              <a:ext uri="{FF2B5EF4-FFF2-40B4-BE49-F238E27FC236}">
                <a16:creationId xmlns:a16="http://schemas.microsoft.com/office/drawing/2014/main" id="{03AE45A9-F423-4151-9F94-ED2E787DFC00}"/>
              </a:ext>
            </a:extLst>
          </p:cNvPr>
          <p:cNvSpPr>
            <a:spLocks noChangeArrowheads="1"/>
          </p:cNvSpPr>
          <p:nvPr/>
        </p:nvSpPr>
        <p:spPr bwMode="auto">
          <a:xfrm>
            <a:off x="782967" y="1564165"/>
            <a:ext cx="7041899" cy="1328023"/>
          </a:xfrm>
          <a:prstGeom prst="roundRect">
            <a:avLst>
              <a:gd name="adj" fmla="val 16667"/>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Minor injuries are not life-threatening, however, if untreated, they may lead to infection or other complications.</a:t>
            </a:r>
            <a:endPar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2" name="Freeform: Shape 1">
            <a:extLst>
              <a:ext uri="{FF2B5EF4-FFF2-40B4-BE49-F238E27FC236}">
                <a16:creationId xmlns:a16="http://schemas.microsoft.com/office/drawing/2014/main" id="{E5C1E3DF-7E60-5E02-8310-4C19F62ECDF3}"/>
              </a:ext>
            </a:extLst>
          </p:cNvPr>
          <p:cNvSpPr/>
          <p:nvPr/>
        </p:nvSpPr>
        <p:spPr>
          <a:xfrm flipH="1">
            <a:off x="-3584239" y="3068456"/>
            <a:ext cx="18181696" cy="309403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54AD6-7A13-DB14-B51D-082C253D1A81}"/>
              </a:ext>
            </a:extLst>
          </p:cNvPr>
          <p:cNvSpPr>
            <a:spLocks noGrp="1"/>
          </p:cNvSpPr>
          <p:nvPr>
            <p:ph type="title"/>
          </p:nvPr>
        </p:nvSpPr>
        <p:spPr>
          <a:xfrm>
            <a:off x="838200" y="118339"/>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 steps – </a:t>
            </a:r>
            <a:r>
              <a:rPr lang="en-GB" sz="4000" b="1" noProof="0" dirty="0" err="1">
                <a:latin typeface="Arial" panose="020B0604020202020204" pitchFamily="34" charset="0"/>
                <a:cs typeface="Arial" panose="020B0604020202020204" pitchFamily="34" charset="0"/>
              </a:rPr>
              <a:t>DRABCD</a:t>
            </a:r>
            <a:endParaRPr lang="en-GB" sz="4000" noProof="0" dirty="0"/>
          </a:p>
        </p:txBody>
      </p:sp>
      <p:sp>
        <p:nvSpPr>
          <p:cNvPr id="3" name="Content Placeholder 2">
            <a:extLst>
              <a:ext uri="{FF2B5EF4-FFF2-40B4-BE49-F238E27FC236}">
                <a16:creationId xmlns:a16="http://schemas.microsoft.com/office/drawing/2014/main" id="{A049547C-ED23-0580-1ADA-E6B02A17EE6F}"/>
              </a:ext>
            </a:extLst>
          </p:cNvPr>
          <p:cNvSpPr>
            <a:spLocks noGrp="1"/>
          </p:cNvSpPr>
          <p:nvPr>
            <p:ph idx="1"/>
          </p:nvPr>
        </p:nvSpPr>
        <p:spPr>
          <a:xfrm>
            <a:off x="838200" y="1349981"/>
            <a:ext cx="10515600" cy="4351338"/>
          </a:xfrm>
        </p:spPr>
        <p:txBody>
          <a:bodyPr>
            <a:normAutofit/>
          </a:bodyPr>
          <a:lstStyle/>
          <a:p>
            <a:pPr marL="0" indent="0">
              <a:buNone/>
            </a:pPr>
            <a:r>
              <a:rPr lang="en-GB" sz="2400" noProof="0" dirty="0">
                <a:latin typeface="Arial" panose="020B0604020202020204" pitchFamily="34" charset="0"/>
                <a:cs typeface="Arial" panose="020B0604020202020204" pitchFamily="34" charset="0"/>
              </a:rPr>
              <a:t>The primary survey can be remembered by the acronym </a:t>
            </a:r>
            <a:r>
              <a:rPr lang="en-GB" sz="2400" b="1" noProof="0" dirty="0">
                <a:latin typeface="Arial" panose="020B0604020202020204" pitchFamily="34" charset="0"/>
                <a:cs typeface="Arial" panose="020B0604020202020204" pitchFamily="34" charset="0"/>
              </a:rPr>
              <a:t>‘DRABCD’</a:t>
            </a:r>
          </a:p>
          <a:p>
            <a:pPr marL="0" indent="0">
              <a:buNone/>
            </a:pPr>
            <a:endParaRPr lang="en-GB" sz="2400" b="1" noProof="0" dirty="0">
              <a:latin typeface="Arial" panose="020B0604020202020204" pitchFamily="34" charset="0"/>
              <a:cs typeface="Arial" panose="020B0604020202020204" pitchFamily="34" charset="0"/>
            </a:endParaRPr>
          </a:p>
          <a:p>
            <a:pPr marL="0" indent="0">
              <a:buNone/>
            </a:pPr>
            <a:endParaRPr lang="en-GB" sz="2400" b="1" noProof="0" dirty="0">
              <a:latin typeface="Arial" panose="020B0604020202020204" pitchFamily="34" charset="0"/>
              <a:cs typeface="Arial" panose="020B0604020202020204" pitchFamily="34" charset="0"/>
            </a:endParaRPr>
          </a:p>
          <a:p>
            <a:pPr marL="0" indent="0">
              <a:buNone/>
            </a:pPr>
            <a:endParaRPr lang="en-GB" sz="2400" noProof="0" dirty="0">
              <a:latin typeface="Arial" panose="020B0604020202020204" pitchFamily="34" charset="0"/>
              <a:cs typeface="Arial" panose="020B0604020202020204" pitchFamily="34" charset="0"/>
            </a:endParaRPr>
          </a:p>
          <a:p>
            <a:pPr marL="0" indent="0">
              <a:buNone/>
            </a:pPr>
            <a:endParaRPr lang="en-GB" sz="2400" noProof="0" dirty="0">
              <a:latin typeface="Arial" panose="020B0604020202020204" pitchFamily="34" charset="0"/>
              <a:cs typeface="Arial" panose="020B0604020202020204" pitchFamily="34" charset="0"/>
            </a:endParaRPr>
          </a:p>
          <a:p>
            <a:pPr marL="0" indent="0">
              <a:buNone/>
            </a:pPr>
            <a:endParaRPr lang="en-GB" sz="2400" noProof="0" dirty="0">
              <a:latin typeface="Arial" panose="020B0604020202020204" pitchFamily="34" charset="0"/>
              <a:cs typeface="Arial" panose="020B0604020202020204" pitchFamily="34" charset="0"/>
            </a:endParaRPr>
          </a:p>
          <a:p>
            <a:pPr marL="0" indent="0">
              <a:buNone/>
            </a:pPr>
            <a:endParaRPr lang="en-GB" sz="2400" noProof="0" dirty="0">
              <a:latin typeface="Arial" panose="020B0604020202020204" pitchFamily="34" charset="0"/>
              <a:cs typeface="Arial" panose="020B0604020202020204" pitchFamily="34" charset="0"/>
            </a:endParaRPr>
          </a:p>
          <a:p>
            <a:pPr marL="0" indent="0">
              <a:buNone/>
            </a:pPr>
            <a:endParaRPr lang="en-GB" sz="2400" noProof="0" dirty="0">
              <a:latin typeface="Arial" panose="020B0604020202020204" pitchFamily="34" charset="0"/>
              <a:cs typeface="Arial" panose="020B0604020202020204" pitchFamily="34" charset="0"/>
            </a:endParaRPr>
          </a:p>
          <a:p>
            <a:pPr marL="0" indent="0">
              <a:buNone/>
            </a:pPr>
            <a:r>
              <a:rPr lang="en-GB" sz="2400" b="1" noProof="0" dirty="0">
                <a:latin typeface="Arial" panose="020B0604020202020204" pitchFamily="34" charset="0"/>
                <a:cs typeface="Arial" panose="020B0604020202020204" pitchFamily="34" charset="0"/>
              </a:rPr>
              <a:t>You can also remember this as Doctor ABCD.</a:t>
            </a:r>
          </a:p>
          <a:p>
            <a:endParaRPr lang="en-GB" noProof="0" dirty="0"/>
          </a:p>
        </p:txBody>
      </p:sp>
      <p:grpSp>
        <p:nvGrpSpPr>
          <p:cNvPr id="4" name="Group 3">
            <a:extLst>
              <a:ext uri="{FF2B5EF4-FFF2-40B4-BE49-F238E27FC236}">
                <a16:creationId xmlns:a16="http://schemas.microsoft.com/office/drawing/2014/main" id="{C48BAC6D-5FAE-DE52-9236-27A4F2A62F67}"/>
              </a:ext>
            </a:extLst>
          </p:cNvPr>
          <p:cNvGrpSpPr/>
          <p:nvPr/>
        </p:nvGrpSpPr>
        <p:grpSpPr>
          <a:xfrm>
            <a:off x="2043055" y="2053847"/>
            <a:ext cx="8105890" cy="2750306"/>
            <a:chOff x="1631951" y="1925638"/>
            <a:chExt cx="8905875" cy="3306762"/>
          </a:xfrm>
        </p:grpSpPr>
        <p:pic>
          <p:nvPicPr>
            <p:cNvPr id="5" name="Picture 21" descr="C:\Users\emorse\Desktop\6.png">
              <a:extLst>
                <a:ext uri="{FF2B5EF4-FFF2-40B4-BE49-F238E27FC236}">
                  <a16:creationId xmlns:a16="http://schemas.microsoft.com/office/drawing/2014/main" id="{CDFCE4E5-C9EC-355E-1C4A-819802FFD6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085" t="39761" r="52312" b="42764"/>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P:\Images\First Aid\dangertext.jpg">
              <a:extLst>
                <a:ext uri="{FF2B5EF4-FFF2-40B4-BE49-F238E27FC236}">
                  <a16:creationId xmlns:a16="http://schemas.microsoft.com/office/drawing/2014/main" id="{C785F0FA-F726-7779-E9DA-1DF55C9A4B6A}"/>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5" descr="P:\Images\First Aid\responsetext.jpg">
              <a:extLst>
                <a:ext uri="{FF2B5EF4-FFF2-40B4-BE49-F238E27FC236}">
                  <a16:creationId xmlns:a16="http://schemas.microsoft.com/office/drawing/2014/main" id="{8066FD1A-F463-B74D-ECD4-B7545872106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P:\Images\First Aid\airways.jpg">
              <a:extLst>
                <a:ext uri="{FF2B5EF4-FFF2-40B4-BE49-F238E27FC236}">
                  <a16:creationId xmlns:a16="http://schemas.microsoft.com/office/drawing/2014/main" id="{2D53AD1D-87F0-1D3C-06D8-8A3DF0A7BDC7}"/>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P:\Images\First Aid\breathingtext.jpg">
              <a:extLst>
                <a:ext uri="{FF2B5EF4-FFF2-40B4-BE49-F238E27FC236}">
                  <a16:creationId xmlns:a16="http://schemas.microsoft.com/office/drawing/2014/main" id="{4AD312B6-1BF3-78EC-D3BA-0B4D35A6B907}"/>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P:\Images\First Aid\defibtext.jpg">
              <a:extLst>
                <a:ext uri="{FF2B5EF4-FFF2-40B4-BE49-F238E27FC236}">
                  <a16:creationId xmlns:a16="http://schemas.microsoft.com/office/drawing/2014/main" id="{1CC25B98-4E2A-144E-0587-AF2ADFA81018}"/>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307" t="5534" r="5937" b="36362"/>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a:extLst>
                <a:ext uri="{FF2B5EF4-FFF2-40B4-BE49-F238E27FC236}">
                  <a16:creationId xmlns:a16="http://schemas.microsoft.com/office/drawing/2014/main" id="{CF6F4D6B-8ACC-A492-70E1-5FEE57B297ED}"/>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2" name="Straight Arrow Connector 11">
              <a:extLst>
                <a:ext uri="{FF2B5EF4-FFF2-40B4-BE49-F238E27FC236}">
                  <a16:creationId xmlns:a16="http://schemas.microsoft.com/office/drawing/2014/main" id="{FE9285FA-CC07-34BE-A67D-8C7FBBE01A8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2">
              <a:extLst>
                <a:ext uri="{FF2B5EF4-FFF2-40B4-BE49-F238E27FC236}">
                  <a16:creationId xmlns:a16="http://schemas.microsoft.com/office/drawing/2014/main" id="{97555D59-D19F-5596-E742-DA30CFD42FD6}"/>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08EA9473-B628-AF1F-B551-6205AB1F24A4}"/>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5" name="Straight Arrow Connector 14">
              <a:extLst>
                <a:ext uri="{FF2B5EF4-FFF2-40B4-BE49-F238E27FC236}">
                  <a16:creationId xmlns:a16="http://schemas.microsoft.com/office/drawing/2014/main" id="{39A6ECD1-EA5D-959F-1C00-368959CAB369}"/>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6" name="Picture 20" descr="C:\Users\emorse\Desktop\1.png">
              <a:extLst>
                <a:ext uri="{FF2B5EF4-FFF2-40B4-BE49-F238E27FC236}">
                  <a16:creationId xmlns:a16="http://schemas.microsoft.com/office/drawing/2014/main" id="{C4B0E6A5-F7D4-EDB7-992B-0F21A6B4148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85" t="38359" r="-85" b="37112"/>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6">
              <a:extLst>
                <a:ext uri="{FF2B5EF4-FFF2-40B4-BE49-F238E27FC236}">
                  <a16:creationId xmlns:a16="http://schemas.microsoft.com/office/drawing/2014/main" id="{E5948D34-05D4-7A02-C138-0FC216A6755D}"/>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72651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a:extLst>
              <a:ext uri="{FF2B5EF4-FFF2-40B4-BE49-F238E27FC236}">
                <a16:creationId xmlns:a16="http://schemas.microsoft.com/office/drawing/2014/main" id="{73045FB3-4892-4F55-9209-5BDDD9F3CD9C}"/>
              </a:ext>
            </a:extLst>
          </p:cNvPr>
          <p:cNvSpPr>
            <a:spLocks noGrp="1"/>
          </p:cNvSpPr>
          <p:nvPr>
            <p:ph type="title"/>
          </p:nvPr>
        </p:nvSpPr>
        <p:spPr>
          <a:xfrm>
            <a:off x="1630200" y="126382"/>
            <a:ext cx="8999445" cy="1325563"/>
          </a:xfrm>
        </p:spPr>
        <p:txBody>
          <a:bodyPr rtlCol="0">
            <a:normAutofit/>
          </a:bodyPr>
          <a:lstStyle/>
          <a:p>
            <a:pPr>
              <a:defRPr/>
            </a:pPr>
            <a:r>
              <a:rPr lang="en-GB" sz="4000" b="1">
                <a:latin typeface="Arial" panose="020B0604020202020204" pitchFamily="34" charset="0"/>
                <a:cs typeface="Arial" panose="020B0604020202020204" pitchFamily="34" charset="0"/>
              </a:rPr>
              <a:t>What are splinters?</a:t>
            </a:r>
          </a:p>
        </p:txBody>
      </p:sp>
      <p:sp>
        <p:nvSpPr>
          <p:cNvPr id="192519" name="Rounded Rectangle 3">
            <a:extLst>
              <a:ext uri="{FF2B5EF4-FFF2-40B4-BE49-F238E27FC236}">
                <a16:creationId xmlns:a16="http://schemas.microsoft.com/office/drawing/2014/main" id="{7CA3246B-9924-4B9D-8DB1-4CCC1DF5F886}"/>
              </a:ext>
            </a:extLst>
          </p:cNvPr>
          <p:cNvSpPr>
            <a:spLocks noChangeArrowheads="1"/>
          </p:cNvSpPr>
          <p:nvPr/>
        </p:nvSpPr>
        <p:spPr bwMode="auto">
          <a:xfrm>
            <a:off x="913855" y="1483629"/>
            <a:ext cx="8739812" cy="4027769"/>
          </a:xfrm>
          <a:prstGeom prst="roundRect">
            <a:avLst>
              <a:gd name="adj" fmla="val 0"/>
            </a:avLst>
          </a:prstGeom>
          <a:solidFill>
            <a:schemeClr val="bg1"/>
          </a:solidFill>
          <a:ln w="28575">
            <a:solidFill>
              <a:schemeClr val="bg1"/>
            </a:solid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Splinters are foreign objects that embed themselves into the skin, either fully or partially</a:t>
            </a:r>
          </a:p>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GB" altLang="en-US" sz="16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8A21"/>
                </a:solidFill>
                <a:effectLst/>
                <a:uLnTx/>
                <a:uFillTx/>
                <a:latin typeface="Arial" panose="020B0604020202020204" pitchFamily="34" charset="0"/>
                <a:ea typeface="MS PGothic" panose="020B0600070205080204" pitchFamily="34" charset="-128"/>
                <a:cs typeface="+mn-cs"/>
              </a:rPr>
              <a:t>Splinter injuries are often painful and commonly caused by materials such as:</a:t>
            </a:r>
          </a:p>
          <a:p>
            <a:pPr marL="172800" marR="0" lvl="0" indent="-172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glass</a:t>
            </a:r>
          </a:p>
          <a:p>
            <a:pPr marL="172800" marR="0" lvl="0" indent="-172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wood</a:t>
            </a:r>
          </a:p>
          <a:p>
            <a:pPr marL="172800" marR="0" lvl="0" indent="-172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plastic </a:t>
            </a:r>
          </a:p>
          <a:p>
            <a:pPr marL="172800" marR="0" lvl="0" indent="-1728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metal.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 name="Picture 1">
            <a:extLst>
              <a:ext uri="{FF2B5EF4-FFF2-40B4-BE49-F238E27FC236}">
                <a16:creationId xmlns:a16="http://schemas.microsoft.com/office/drawing/2014/main" id="{E7B56110-79A9-9FA7-6B26-96247E6430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0C9D6D02-1DFB-3BE6-5FDE-1EFC6D22DEF6}"/>
              </a:ext>
            </a:extLst>
          </p:cNvPr>
          <p:cNvSpPr/>
          <p:nvPr/>
        </p:nvSpPr>
        <p:spPr>
          <a:xfrm flipH="1">
            <a:off x="-3584239" y="3577820"/>
            <a:ext cx="18181696" cy="258466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2519"/>
                                        </p:tgtEl>
                                        <p:attrNameLst>
                                          <p:attrName>style.visibility</p:attrName>
                                        </p:attrNameLst>
                                      </p:cBhvr>
                                      <p:to>
                                        <p:strVal val="visible"/>
                                      </p:to>
                                    </p:set>
                                    <p:animEffect transition="in" filter="fade">
                                      <p:cBhvr>
                                        <p:cTn id="7" dur="500"/>
                                        <p:tgtEl>
                                          <p:spTgt spid="192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9" grpId="0" animBg="1"/>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E9A91697-14AF-4C56-ACB8-BB66DD38EFB8}"/>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Splinters – symptoms</a:t>
            </a:r>
          </a:p>
        </p:txBody>
      </p:sp>
      <p:sp>
        <p:nvSpPr>
          <p:cNvPr id="3" name="Content Placeholder 2">
            <a:extLst>
              <a:ext uri="{FF2B5EF4-FFF2-40B4-BE49-F238E27FC236}">
                <a16:creationId xmlns:a16="http://schemas.microsoft.com/office/drawing/2014/main" id="{76D8D652-844B-4AB3-A3AF-5701AD41C160}"/>
              </a:ext>
            </a:extLst>
          </p:cNvPr>
          <p:cNvSpPr>
            <a:spLocks noGrp="1"/>
          </p:cNvSpPr>
          <p:nvPr>
            <p:ph idx="1"/>
          </p:nvPr>
        </p:nvSpPr>
        <p:spPr>
          <a:xfrm>
            <a:off x="838200" y="1595780"/>
            <a:ext cx="8797508" cy="4700587"/>
          </a:xfrm>
        </p:spPr>
        <p:txBody>
          <a:bodyPr>
            <a:normAutofit/>
          </a:bodyPr>
          <a:lstStyle/>
          <a:p>
            <a:pPr marL="0" indent="0">
              <a:buNone/>
              <a:defRPr/>
            </a:pPr>
            <a:r>
              <a:rPr lang="en-GB" sz="2400" b="1">
                <a:solidFill>
                  <a:srgbClr val="008A21"/>
                </a:solidFill>
                <a:ea typeface="+mn-ea"/>
              </a:rPr>
              <a:t>Symptoms may include:</a:t>
            </a:r>
          </a:p>
          <a:p>
            <a:pPr marL="172800" indent="-172800">
              <a:defRPr/>
            </a:pPr>
            <a:r>
              <a:rPr lang="en-GB" sz="2400">
                <a:latin typeface="Arial" panose="020B0604020202020204" pitchFamily="34" charset="0"/>
                <a:cs typeface="Arial" panose="020B0604020202020204" pitchFamily="34" charset="0"/>
              </a:rPr>
              <a:t>pain at the site of the injury</a:t>
            </a:r>
          </a:p>
          <a:p>
            <a:pPr marL="172800" indent="-172800">
              <a:defRPr/>
            </a:pPr>
            <a:r>
              <a:rPr lang="en-GB" sz="2400">
                <a:latin typeface="Arial" panose="020B0604020202020204" pitchFamily="34" charset="0"/>
                <a:cs typeface="Arial" panose="020B0604020202020204" pitchFamily="34" charset="0"/>
              </a:rPr>
              <a:t>visibility of the splinter</a:t>
            </a:r>
          </a:p>
          <a:p>
            <a:pPr marL="172800" indent="-172800">
              <a:defRPr/>
            </a:pPr>
            <a:r>
              <a:rPr lang="en-GB" sz="2400">
                <a:latin typeface="Arial" panose="020B0604020202020204" pitchFamily="34" charset="0"/>
                <a:cs typeface="Arial" panose="020B0604020202020204" pitchFamily="34" charset="0"/>
              </a:rPr>
              <a:t>swelling at the site of the injury</a:t>
            </a:r>
          </a:p>
          <a:p>
            <a:pPr marL="172800" indent="-172800">
              <a:defRPr/>
            </a:pPr>
            <a:r>
              <a:rPr lang="en-GB" sz="2400">
                <a:latin typeface="Arial" panose="020B0604020202020204" pitchFamily="34" charset="0"/>
                <a:cs typeface="Arial" panose="020B0604020202020204" pitchFamily="34" charset="0"/>
              </a:rPr>
              <a:t>associated bleeding.</a:t>
            </a:r>
          </a:p>
          <a:p>
            <a:pPr marL="0" indent="0">
              <a:buNone/>
              <a:defRPr/>
            </a:pPr>
            <a:endParaRPr lang="en-GB" sz="2400">
              <a:ea typeface="+mn-ea"/>
            </a:endParaRPr>
          </a:p>
        </p:txBody>
      </p:sp>
      <p:sp>
        <p:nvSpPr>
          <p:cNvPr id="2" name="Freeform: Shape 1">
            <a:extLst>
              <a:ext uri="{FF2B5EF4-FFF2-40B4-BE49-F238E27FC236}">
                <a16:creationId xmlns:a16="http://schemas.microsoft.com/office/drawing/2014/main" id="{12529973-2A29-C298-21E9-3C75EA437597}"/>
              </a:ext>
            </a:extLst>
          </p:cNvPr>
          <p:cNvSpPr/>
          <p:nvPr/>
        </p:nvSpPr>
        <p:spPr>
          <a:xfrm flipH="1">
            <a:off x="-3584239" y="2730926"/>
            <a:ext cx="18181696" cy="3431563"/>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77ED7A8-D095-3343-43D2-E71A66AF375F}"/>
              </a:ext>
            </a:extLst>
          </p:cNvPr>
          <p:cNvSpPr/>
          <p:nvPr/>
        </p:nvSpPr>
        <p:spPr>
          <a:xfrm flipH="1">
            <a:off x="-2332309" y="3270982"/>
            <a:ext cx="18181696" cy="2891507"/>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10594" name="Title 1">
            <a:extLst>
              <a:ext uri="{FF2B5EF4-FFF2-40B4-BE49-F238E27FC236}">
                <a16:creationId xmlns:a16="http://schemas.microsoft.com/office/drawing/2014/main" id="{70A23525-D07C-49FB-B575-ABDDFED81800}"/>
              </a:ext>
            </a:extLst>
          </p:cNvPr>
          <p:cNvSpPr>
            <a:spLocks noGrp="1"/>
          </p:cNvSpPr>
          <p:nvPr>
            <p:ph type="title"/>
          </p:nvPr>
        </p:nvSpPr>
        <p:spPr/>
        <p:txBody>
          <a:bodyPr rtlCol="0">
            <a:normAutofit/>
          </a:bodyPr>
          <a:lstStyle/>
          <a:p>
            <a:pPr>
              <a:defRPr/>
            </a:pPr>
            <a:r>
              <a:rPr lang="en-GB" sz="4000" b="1">
                <a:latin typeface="Arial" panose="020B0604020202020204" pitchFamily="34" charset="0"/>
                <a:cs typeface="Arial" panose="020B0604020202020204" pitchFamily="34" charset="0"/>
              </a:rPr>
              <a:t>Splinters – treatment</a:t>
            </a:r>
          </a:p>
        </p:txBody>
      </p:sp>
      <p:sp>
        <p:nvSpPr>
          <p:cNvPr id="3" name="Content Placeholder 2">
            <a:extLst>
              <a:ext uri="{FF2B5EF4-FFF2-40B4-BE49-F238E27FC236}">
                <a16:creationId xmlns:a16="http://schemas.microsoft.com/office/drawing/2014/main" id="{E32B9F24-EB95-4A03-972D-7C20F8A66AEB}"/>
              </a:ext>
            </a:extLst>
          </p:cNvPr>
          <p:cNvSpPr>
            <a:spLocks noGrp="1"/>
          </p:cNvSpPr>
          <p:nvPr>
            <p:ph idx="1"/>
          </p:nvPr>
        </p:nvSpPr>
        <p:spPr>
          <a:xfrm>
            <a:off x="838200" y="1588757"/>
            <a:ext cx="10656238" cy="3314383"/>
          </a:xfrm>
        </p:spPr>
        <p:txBody>
          <a:bodyPr>
            <a:normAutofit/>
          </a:bodyPr>
          <a:lstStyle/>
          <a:p>
            <a:pPr marL="172800" indent="-172800">
              <a:defRPr/>
            </a:pPr>
            <a:r>
              <a:rPr lang="en-GB" sz="2400">
                <a:latin typeface="Arial" panose="020B0604020202020204" pitchFamily="34" charset="0"/>
                <a:cs typeface="Arial" panose="020B0604020202020204" pitchFamily="34" charset="0"/>
              </a:rPr>
              <a:t>Clean the skin area of the splinter</a:t>
            </a:r>
          </a:p>
          <a:p>
            <a:pPr marL="172800" indent="-172800">
              <a:defRPr/>
            </a:pPr>
            <a:r>
              <a:rPr lang="en-GB" sz="2400">
                <a:latin typeface="Arial" panose="020B0604020202020204" pitchFamily="34" charset="0"/>
                <a:cs typeface="Arial" panose="020B0604020202020204" pitchFamily="34" charset="0"/>
              </a:rPr>
              <a:t>Use clean tweezers to remove any visible splinters </a:t>
            </a:r>
          </a:p>
          <a:p>
            <a:pPr marL="172800" indent="-172800">
              <a:defRPr/>
            </a:pPr>
            <a:r>
              <a:rPr lang="en-GB" sz="2400">
                <a:latin typeface="Arial" panose="020B0604020202020204" pitchFamily="34" charset="0"/>
                <a:cs typeface="Arial" panose="020B0604020202020204" pitchFamily="34" charset="0"/>
              </a:rPr>
              <a:t>Wash the area again and apply a dressing if needed</a:t>
            </a:r>
            <a:endParaRPr lang="en-GB" sz="2400"/>
          </a:p>
          <a:p>
            <a:pPr marL="0" indent="0">
              <a:buNone/>
              <a:defRPr/>
            </a:pPr>
            <a:r>
              <a:rPr lang="en-GB" sz="2400"/>
              <a:t> </a:t>
            </a:r>
          </a:p>
        </p:txBody>
      </p:sp>
      <p:sp>
        <p:nvSpPr>
          <p:cNvPr id="2" name="Rounded Rectangle 65">
            <a:extLst>
              <a:ext uri="{FF2B5EF4-FFF2-40B4-BE49-F238E27FC236}">
                <a16:creationId xmlns:a16="http://schemas.microsoft.com/office/drawing/2014/main" id="{1959B5D3-1C7E-8B3D-00DB-AF6C0F47F944}"/>
              </a:ext>
            </a:extLst>
          </p:cNvPr>
          <p:cNvSpPr>
            <a:spLocks noChangeArrowheads="1"/>
          </p:cNvSpPr>
          <p:nvPr/>
        </p:nvSpPr>
        <p:spPr bwMode="auto">
          <a:xfrm>
            <a:off x="838200" y="3270982"/>
            <a:ext cx="9175230" cy="981897"/>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1CC6691D-FE52-5DE5-ECC5-25E879E64A61}"/>
              </a:ext>
            </a:extLst>
          </p:cNvPr>
          <p:cNvSpPr>
            <a:spLocks noChangeArrowheads="1"/>
          </p:cNvSpPr>
          <p:nvPr/>
        </p:nvSpPr>
        <p:spPr bwMode="auto">
          <a:xfrm>
            <a:off x="1046381" y="3099664"/>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Content Placeholder 2">
            <a:extLst>
              <a:ext uri="{FF2B5EF4-FFF2-40B4-BE49-F238E27FC236}">
                <a16:creationId xmlns:a16="http://schemas.microsoft.com/office/drawing/2014/main" id="{2441FD4F-E5C3-0C7B-E990-702939F3909B}"/>
              </a:ext>
            </a:extLst>
          </p:cNvPr>
          <p:cNvSpPr txBox="1">
            <a:spLocks/>
          </p:cNvSpPr>
          <p:nvPr/>
        </p:nvSpPr>
        <p:spPr>
          <a:xfrm>
            <a:off x="1046381" y="3485427"/>
            <a:ext cx="9551665" cy="3770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Do not dig deeply for the splinter. If it is embedded, do not attempt to remove it – instead, use the drawing technique.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A24B4E62-99FA-116C-6F1E-4E3B8C65FD44}"/>
              </a:ext>
            </a:extLst>
          </p:cNvPr>
          <p:cNvSpPr/>
          <p:nvPr/>
        </p:nvSpPr>
        <p:spPr>
          <a:xfrm flipH="1">
            <a:off x="-3240572" y="3889618"/>
            <a:ext cx="18181696" cy="2272871"/>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71010" name="Picture 8" descr="C:\Users\emorse\Desktop\First Aid Interactive PowerPoint\Images for First Aid\Burns.png">
            <a:extLst>
              <a:ext uri="{FF2B5EF4-FFF2-40B4-BE49-F238E27FC236}">
                <a16:creationId xmlns:a16="http://schemas.microsoft.com/office/drawing/2014/main" id="{7D1C1ED7-4EE3-4337-A065-9DCB895DC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4698" t="20663" b="20663"/>
          <a:stretch>
            <a:fillRect/>
          </a:stretch>
        </p:blipFill>
        <p:spPr bwMode="auto">
          <a:xfrm>
            <a:off x="4147419" y="2225726"/>
            <a:ext cx="2839697" cy="2130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1" name="Picture 8" descr="C:\Users\emorse\Desktop\First Aid Interactive PowerPoint\Images for First Aid\Burns.png">
            <a:extLst>
              <a:ext uri="{FF2B5EF4-FFF2-40B4-BE49-F238E27FC236}">
                <a16:creationId xmlns:a16="http://schemas.microsoft.com/office/drawing/2014/main" id="{CE99C828-F2DE-480B-8F3F-89A1F644F7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54" t="19635" r="59409" b="21693"/>
          <a:stretch>
            <a:fillRect/>
          </a:stretch>
        </p:blipFill>
        <p:spPr bwMode="auto">
          <a:xfrm>
            <a:off x="1026942" y="2134545"/>
            <a:ext cx="2652293" cy="289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Title 1">
            <a:extLst>
              <a:ext uri="{FF2B5EF4-FFF2-40B4-BE49-F238E27FC236}">
                <a16:creationId xmlns:a16="http://schemas.microsoft.com/office/drawing/2014/main" id="{ABC5FCEA-6FAA-49F2-8B34-99B9235FA672}"/>
              </a:ext>
            </a:extLst>
          </p:cNvPr>
          <p:cNvSpPr>
            <a:spLocks noGrp="1"/>
          </p:cNvSpPr>
          <p:nvPr>
            <p:ph type="title"/>
          </p:nvPr>
        </p:nvSpPr>
        <p:spPr>
          <a:xfrm>
            <a:off x="943891" y="185738"/>
            <a:ext cx="8815642" cy="754062"/>
          </a:xfrm>
        </p:spPr>
        <p:txBody>
          <a:bodyPr>
            <a:normAutofit/>
          </a:bodyPr>
          <a:lstStyle/>
          <a:p>
            <a:r>
              <a:rPr lang="en-GB" altLang="en-US" sz="4000" b="1">
                <a:latin typeface="Arial" panose="020B0604020202020204" pitchFamily="34" charset="0"/>
                <a:cs typeface="Arial" panose="020B0604020202020204" pitchFamily="34" charset="0"/>
              </a:rPr>
              <a:t>Burns and scalds</a:t>
            </a:r>
          </a:p>
        </p:txBody>
      </p:sp>
      <p:sp>
        <p:nvSpPr>
          <p:cNvPr id="3" name="Content Placeholder 2">
            <a:extLst>
              <a:ext uri="{FF2B5EF4-FFF2-40B4-BE49-F238E27FC236}">
                <a16:creationId xmlns:a16="http://schemas.microsoft.com/office/drawing/2014/main" id="{9C2B229F-923C-4E63-9ADC-79409781EBDF}"/>
              </a:ext>
            </a:extLst>
          </p:cNvPr>
          <p:cNvSpPr>
            <a:spLocks noGrp="1"/>
          </p:cNvSpPr>
          <p:nvPr>
            <p:ph idx="1"/>
          </p:nvPr>
        </p:nvSpPr>
        <p:spPr bwMode="auto">
          <a:xfrm>
            <a:off x="988167" y="1155395"/>
            <a:ext cx="10285341" cy="84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sz="2400" b="1">
                <a:latin typeface="Arial" panose="020B0604020202020204" pitchFamily="34" charset="0"/>
                <a:cs typeface="Arial" panose="020B0604020202020204" pitchFamily="34" charset="0"/>
              </a:rPr>
              <a:t>The severity of the injury depends on the classification of the burn. There are three recognised types</a:t>
            </a:r>
            <a:endParaRPr lang="en-GB" altLang="en-US" sz="2400" b="1">
              <a:latin typeface="Arial" panose="020B0604020202020204" pitchFamily="34" charset="0"/>
              <a:cs typeface="Arial" panose="020B0604020202020204" pitchFamily="34" charset="0"/>
            </a:endParaRPr>
          </a:p>
        </p:txBody>
      </p:sp>
      <p:sp>
        <p:nvSpPr>
          <p:cNvPr id="2" name="Rounded Rectangle 65">
            <a:extLst>
              <a:ext uri="{FF2B5EF4-FFF2-40B4-BE49-F238E27FC236}">
                <a16:creationId xmlns:a16="http://schemas.microsoft.com/office/drawing/2014/main" id="{1C9C34A1-1CC9-AE21-4BC1-6222E9D91B20}"/>
              </a:ext>
            </a:extLst>
          </p:cNvPr>
          <p:cNvSpPr>
            <a:spLocks noChangeArrowheads="1"/>
          </p:cNvSpPr>
          <p:nvPr/>
        </p:nvSpPr>
        <p:spPr bwMode="auto">
          <a:xfrm>
            <a:off x="7564257" y="2307487"/>
            <a:ext cx="3709252" cy="267568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E7929BAE-8622-8154-1C6D-3C0E1FA0297C}"/>
              </a:ext>
            </a:extLst>
          </p:cNvPr>
          <p:cNvSpPr>
            <a:spLocks noChangeArrowheads="1"/>
          </p:cNvSpPr>
          <p:nvPr/>
        </p:nvSpPr>
        <p:spPr bwMode="auto">
          <a:xfrm>
            <a:off x="7772438" y="2136169"/>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Content Placeholder 2">
            <a:extLst>
              <a:ext uri="{FF2B5EF4-FFF2-40B4-BE49-F238E27FC236}">
                <a16:creationId xmlns:a16="http://schemas.microsoft.com/office/drawing/2014/main" id="{225814ED-D761-978B-C205-0192E78C4AB5}"/>
              </a:ext>
            </a:extLst>
          </p:cNvPr>
          <p:cNvSpPr txBox="1">
            <a:spLocks/>
          </p:cNvSpPr>
          <p:nvPr/>
        </p:nvSpPr>
        <p:spPr>
          <a:xfrm>
            <a:off x="7772438" y="2603692"/>
            <a:ext cx="3392620" cy="25688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Human skin is </a:t>
            </a:r>
            <a:br>
              <a:rPr kumimoji="0" lang="en-GB" sz="2200" b="1" i="0" u="none" strike="noStrike" kern="1200" cap="none" spc="0" normalizeH="0" baseline="0" noProof="0">
                <a:ln>
                  <a:noFill/>
                </a:ln>
                <a:solidFill>
                  <a:prstClr val="black"/>
                </a:solidFill>
                <a:effectLst/>
                <a:uLnTx/>
                <a:uFillTx/>
                <a:latin typeface="Arial"/>
                <a:ea typeface="+mn-ea"/>
                <a:cs typeface="Arial"/>
              </a:rPr>
            </a:br>
            <a:r>
              <a:rPr kumimoji="0" lang="en-GB" sz="2200" b="1" i="0" u="none" strike="noStrike" kern="1200" cap="none" spc="0" normalizeH="0" baseline="0" noProof="0">
                <a:ln>
                  <a:noFill/>
                </a:ln>
                <a:solidFill>
                  <a:prstClr val="black"/>
                </a:solidFill>
                <a:effectLst/>
                <a:uLnTx/>
                <a:uFillTx/>
                <a:latin typeface="Arial"/>
                <a:ea typeface="+mn-ea"/>
                <a:cs typeface="Arial"/>
              </a:rPr>
              <a:t>made up of three layers: the outer </a:t>
            </a:r>
            <a:br>
              <a:rPr kumimoji="0" lang="en-GB" sz="2200" b="1" i="0" u="none" strike="noStrike" kern="1200" cap="none" spc="0" normalizeH="0" baseline="0" noProof="0">
                <a:ln>
                  <a:noFill/>
                </a:ln>
                <a:solidFill>
                  <a:prstClr val="black"/>
                </a:solidFill>
                <a:effectLst/>
                <a:uLnTx/>
                <a:uFillTx/>
                <a:latin typeface="Arial"/>
                <a:ea typeface="+mn-ea"/>
                <a:cs typeface="Arial"/>
              </a:rPr>
            </a:br>
            <a:r>
              <a:rPr kumimoji="0" lang="en-GB" sz="2200" b="1" i="0" u="none" strike="noStrike" kern="1200" cap="none" spc="0" normalizeH="0" baseline="0" noProof="0">
                <a:ln>
                  <a:noFill/>
                </a:ln>
                <a:solidFill>
                  <a:prstClr val="black"/>
                </a:solidFill>
                <a:effectLst/>
                <a:uLnTx/>
                <a:uFillTx/>
                <a:latin typeface="Arial"/>
                <a:ea typeface="+mn-ea"/>
                <a:cs typeface="Arial"/>
              </a:rPr>
              <a:t>layer (epidermis), the middle layer (dermis) and the innermost layer (subcutaneous tissue).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D9D1C051-E221-D5C0-4FAA-132B58728A38}"/>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74082" name="Title 1">
            <a:extLst>
              <a:ext uri="{FF2B5EF4-FFF2-40B4-BE49-F238E27FC236}">
                <a16:creationId xmlns:a16="http://schemas.microsoft.com/office/drawing/2014/main" id="{BEBA8FE0-848A-4612-8AF9-887A54C8A8C6}"/>
              </a:ext>
            </a:extLst>
          </p:cNvPr>
          <p:cNvSpPr>
            <a:spLocks noGrp="1"/>
          </p:cNvSpPr>
          <p:nvPr>
            <p:ph type="title"/>
          </p:nvPr>
        </p:nvSpPr>
        <p:spPr>
          <a:xfrm>
            <a:off x="1630200" y="365125"/>
            <a:ext cx="8133628" cy="1325563"/>
          </a:xfrm>
        </p:spPr>
        <p:txBody>
          <a:bodyPr>
            <a:normAutofit/>
          </a:bodyPr>
          <a:lstStyle/>
          <a:p>
            <a:r>
              <a:rPr lang="en-GB" altLang="en-US" sz="4000" b="1">
                <a:latin typeface="Arial" panose="020B0604020202020204" pitchFamily="34" charset="0"/>
                <a:cs typeface="Arial" panose="020B0604020202020204" pitchFamily="34" charset="0"/>
              </a:rPr>
              <a:t>What are the causes of burns and scalds?</a:t>
            </a:r>
          </a:p>
        </p:txBody>
      </p:sp>
      <p:sp>
        <p:nvSpPr>
          <p:cNvPr id="303106" name="Content Placeholder 2">
            <a:extLst>
              <a:ext uri="{FF2B5EF4-FFF2-40B4-BE49-F238E27FC236}">
                <a16:creationId xmlns:a16="http://schemas.microsoft.com/office/drawing/2014/main" id="{3AF89FD2-F767-43B2-B16D-98315D3CBB22}"/>
              </a:ext>
            </a:extLst>
          </p:cNvPr>
          <p:cNvSpPr>
            <a:spLocks noGrp="1"/>
          </p:cNvSpPr>
          <p:nvPr>
            <p:ph idx="1"/>
          </p:nvPr>
        </p:nvSpPr>
        <p:spPr bwMode="auto">
          <a:xfrm>
            <a:off x="838200" y="1942301"/>
            <a:ext cx="10674648" cy="5300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a:buNone/>
            </a:pPr>
            <a:r>
              <a:rPr lang="en-GB" altLang="en-US" sz="2200" b="1">
                <a:latin typeface="Arial" panose="020B0604020202020204" pitchFamily="34" charset="0"/>
                <a:cs typeface="Arial" panose="020B0604020202020204" pitchFamily="34" charset="0"/>
              </a:rPr>
              <a:t>A burn or a scald can be caused by:</a:t>
            </a:r>
          </a:p>
          <a:p>
            <a:pPr marL="172800" indent="-172800"/>
            <a:r>
              <a:rPr lang="en-GB" sz="2200" b="1">
                <a:solidFill>
                  <a:srgbClr val="008A21"/>
                </a:solidFill>
                <a:latin typeface="Arial" panose="020B0604020202020204" pitchFamily="34" charset="0"/>
                <a:cs typeface="Arial" panose="020B0604020202020204" pitchFamily="34" charset="0"/>
              </a:rPr>
              <a:t>radiation</a:t>
            </a:r>
            <a:r>
              <a:rPr lang="en-GB" sz="2200">
                <a:latin typeface="Arial" panose="020B0604020202020204" pitchFamily="34" charset="0"/>
                <a:cs typeface="Arial" panose="020B0604020202020204" pitchFamily="34" charset="0"/>
              </a:rPr>
              <a:t> – sunburn, ultraviolet lamps, overexposure to X-rays</a:t>
            </a:r>
          </a:p>
          <a:p>
            <a:pPr marL="172800" indent="-172800"/>
            <a:r>
              <a:rPr lang="en-GB" sz="2200" b="1">
                <a:solidFill>
                  <a:srgbClr val="008A21"/>
                </a:solidFill>
                <a:latin typeface="Arial" panose="020B0604020202020204" pitchFamily="34" charset="0"/>
                <a:cs typeface="Arial" panose="020B0604020202020204" pitchFamily="34" charset="0"/>
              </a:rPr>
              <a:t>dry heat </a:t>
            </a:r>
            <a:r>
              <a:rPr lang="en-GB" sz="2200">
                <a:latin typeface="Arial" panose="020B0604020202020204" pitchFamily="34" charset="0"/>
                <a:cs typeface="Arial" panose="020B0604020202020204" pitchFamily="34" charset="0"/>
              </a:rPr>
              <a:t>– hot surfaces, fire, friction</a:t>
            </a:r>
          </a:p>
          <a:p>
            <a:pPr marL="172800" indent="-172800"/>
            <a:r>
              <a:rPr lang="en-GB" sz="2200" b="1">
                <a:solidFill>
                  <a:srgbClr val="008A21"/>
                </a:solidFill>
                <a:latin typeface="Arial" panose="020B0604020202020204" pitchFamily="34" charset="0"/>
                <a:cs typeface="Arial" panose="020B0604020202020204" pitchFamily="34" charset="0"/>
              </a:rPr>
              <a:t>electricity</a:t>
            </a:r>
            <a:r>
              <a:rPr lang="en-GB" sz="2200">
                <a:latin typeface="Arial" panose="020B0604020202020204" pitchFamily="34" charset="0"/>
                <a:cs typeface="Arial" panose="020B0604020202020204" pitchFamily="34" charset="0"/>
              </a:rPr>
              <a:t> – domestic low-voltage appliances, lighting, high voltage, cables</a:t>
            </a:r>
          </a:p>
          <a:p>
            <a:pPr marL="172800" indent="-172800"/>
            <a:r>
              <a:rPr lang="en-GB" sz="2200" b="1">
                <a:solidFill>
                  <a:srgbClr val="008A21"/>
                </a:solidFill>
                <a:latin typeface="Arial" panose="020B0604020202020204" pitchFamily="34" charset="0"/>
                <a:cs typeface="Arial" panose="020B0604020202020204" pitchFamily="34" charset="0"/>
              </a:rPr>
              <a:t>extreme cold </a:t>
            </a:r>
            <a:r>
              <a:rPr lang="en-GB" sz="2200">
                <a:latin typeface="Arial" panose="020B0604020202020204" pitchFamily="34" charset="0"/>
                <a:cs typeface="Arial" panose="020B0604020202020204" pitchFamily="34" charset="0"/>
              </a:rPr>
              <a:t>– freezing temperatures, frozen foreign objects, refrigerants</a:t>
            </a:r>
          </a:p>
          <a:p>
            <a:pPr marL="172800" indent="-172800"/>
            <a:r>
              <a:rPr lang="en-GB" sz="2200" b="1">
                <a:solidFill>
                  <a:srgbClr val="008A21"/>
                </a:solidFill>
                <a:latin typeface="Arial" panose="020B0604020202020204" pitchFamily="34" charset="0"/>
                <a:cs typeface="Arial" panose="020B0604020202020204" pitchFamily="34" charset="0"/>
              </a:rPr>
              <a:t>chemicals</a:t>
            </a:r>
            <a:r>
              <a:rPr lang="en-GB" sz="2200">
                <a:solidFill>
                  <a:srgbClr val="008A21"/>
                </a:solidFill>
                <a:latin typeface="Arial" panose="020B0604020202020204" pitchFamily="34" charset="0"/>
                <a:cs typeface="Arial" panose="020B0604020202020204" pitchFamily="34" charset="0"/>
              </a:rPr>
              <a:t> </a:t>
            </a:r>
            <a:r>
              <a:rPr lang="en-GB" sz="2200">
                <a:latin typeface="Arial" panose="020B0604020202020204" pitchFamily="34" charset="0"/>
                <a:cs typeface="Arial" panose="020B0604020202020204" pitchFamily="34" charset="0"/>
              </a:rPr>
              <a:t>– acids and alkalis, domestic cleaning products, industrial chemicals</a:t>
            </a:r>
          </a:p>
          <a:p>
            <a:pPr marL="172800" indent="-172800"/>
            <a:r>
              <a:rPr lang="en-GB" sz="2200" b="1">
                <a:solidFill>
                  <a:srgbClr val="008A21"/>
                </a:solidFill>
                <a:latin typeface="Arial" panose="020B0604020202020204" pitchFamily="34" charset="0"/>
                <a:cs typeface="Arial" panose="020B0604020202020204" pitchFamily="34" charset="0"/>
              </a:rPr>
              <a:t>toxic fumes </a:t>
            </a:r>
            <a:r>
              <a:rPr lang="en-GB" sz="2200">
                <a:latin typeface="Arial" panose="020B0604020202020204" pitchFamily="34" charset="0"/>
                <a:cs typeface="Arial" panose="020B0604020202020204" pitchFamily="34" charset="0"/>
              </a:rPr>
              <a:t>– inhalation from a fire</a:t>
            </a:r>
          </a:p>
          <a:p>
            <a:pPr marL="172800" indent="-172800"/>
            <a:r>
              <a:rPr lang="en-GB" sz="2200" b="1">
                <a:solidFill>
                  <a:srgbClr val="008A21"/>
                </a:solidFill>
                <a:latin typeface="Arial" panose="020B0604020202020204" pitchFamily="34" charset="0"/>
                <a:cs typeface="Arial" panose="020B0604020202020204" pitchFamily="34" charset="0"/>
              </a:rPr>
              <a:t>wet heat </a:t>
            </a:r>
            <a:r>
              <a:rPr lang="en-GB" sz="2200">
                <a:latin typeface="Arial" panose="020B0604020202020204" pitchFamily="34" charset="0"/>
                <a:cs typeface="Arial" panose="020B0604020202020204" pitchFamily="34" charset="0"/>
              </a:rPr>
              <a:t>– hot water, steam, fat/oil.</a:t>
            </a:r>
            <a:endParaRPr lang="en-GB" altLang="en-US" sz="220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86C1881-B777-1F00-CEFE-ADD70D5484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3106">
                                            <p:txEl>
                                              <p:pRg st="0" end="0"/>
                                            </p:txEl>
                                          </p:spTgt>
                                        </p:tgtEl>
                                        <p:attrNameLst>
                                          <p:attrName>style.visibility</p:attrName>
                                        </p:attrNameLst>
                                      </p:cBhvr>
                                      <p:to>
                                        <p:strVal val="visible"/>
                                      </p:to>
                                    </p:set>
                                    <p:animEffect transition="in" filter="fade">
                                      <p:cBhvr>
                                        <p:cTn id="7" dur="500"/>
                                        <p:tgtEl>
                                          <p:spTgt spid="30310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3106">
                                            <p:txEl>
                                              <p:pRg st="1" end="1"/>
                                            </p:txEl>
                                          </p:spTgt>
                                        </p:tgtEl>
                                        <p:attrNameLst>
                                          <p:attrName>style.visibility</p:attrName>
                                        </p:attrNameLst>
                                      </p:cBhvr>
                                      <p:to>
                                        <p:strVal val="visible"/>
                                      </p:to>
                                    </p:set>
                                    <p:animEffect transition="in" filter="fade">
                                      <p:cBhvr>
                                        <p:cTn id="10" dur="500"/>
                                        <p:tgtEl>
                                          <p:spTgt spid="303106">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3106">
                                            <p:txEl>
                                              <p:pRg st="2" end="2"/>
                                            </p:txEl>
                                          </p:spTgt>
                                        </p:tgtEl>
                                        <p:attrNameLst>
                                          <p:attrName>style.visibility</p:attrName>
                                        </p:attrNameLst>
                                      </p:cBhvr>
                                      <p:to>
                                        <p:strVal val="visible"/>
                                      </p:to>
                                    </p:set>
                                    <p:animEffect transition="in" filter="fade">
                                      <p:cBhvr>
                                        <p:cTn id="13" dur="500"/>
                                        <p:tgtEl>
                                          <p:spTgt spid="303106">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3106">
                                            <p:txEl>
                                              <p:pRg st="3" end="3"/>
                                            </p:txEl>
                                          </p:spTgt>
                                        </p:tgtEl>
                                        <p:attrNameLst>
                                          <p:attrName>style.visibility</p:attrName>
                                        </p:attrNameLst>
                                      </p:cBhvr>
                                      <p:to>
                                        <p:strVal val="visible"/>
                                      </p:to>
                                    </p:set>
                                    <p:animEffect transition="in" filter="fade">
                                      <p:cBhvr>
                                        <p:cTn id="16" dur="500"/>
                                        <p:tgtEl>
                                          <p:spTgt spid="303106">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3106">
                                            <p:txEl>
                                              <p:pRg st="4" end="4"/>
                                            </p:txEl>
                                          </p:spTgt>
                                        </p:tgtEl>
                                        <p:attrNameLst>
                                          <p:attrName>style.visibility</p:attrName>
                                        </p:attrNameLst>
                                      </p:cBhvr>
                                      <p:to>
                                        <p:strVal val="visible"/>
                                      </p:to>
                                    </p:set>
                                    <p:animEffect transition="in" filter="fade">
                                      <p:cBhvr>
                                        <p:cTn id="19" dur="500"/>
                                        <p:tgtEl>
                                          <p:spTgt spid="303106">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3106">
                                            <p:txEl>
                                              <p:pRg st="5" end="5"/>
                                            </p:txEl>
                                          </p:spTgt>
                                        </p:tgtEl>
                                        <p:attrNameLst>
                                          <p:attrName>style.visibility</p:attrName>
                                        </p:attrNameLst>
                                      </p:cBhvr>
                                      <p:to>
                                        <p:strVal val="visible"/>
                                      </p:to>
                                    </p:set>
                                    <p:animEffect transition="in" filter="fade">
                                      <p:cBhvr>
                                        <p:cTn id="22" dur="500"/>
                                        <p:tgtEl>
                                          <p:spTgt spid="303106">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3106">
                                            <p:txEl>
                                              <p:pRg st="6" end="6"/>
                                            </p:txEl>
                                          </p:spTgt>
                                        </p:tgtEl>
                                        <p:attrNameLst>
                                          <p:attrName>style.visibility</p:attrName>
                                        </p:attrNameLst>
                                      </p:cBhvr>
                                      <p:to>
                                        <p:strVal val="visible"/>
                                      </p:to>
                                    </p:set>
                                    <p:animEffect transition="in" filter="fade">
                                      <p:cBhvr>
                                        <p:cTn id="25" dur="500"/>
                                        <p:tgtEl>
                                          <p:spTgt spid="30310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03106">
                                            <p:txEl>
                                              <p:pRg st="7" end="7"/>
                                            </p:txEl>
                                          </p:spTgt>
                                        </p:tgtEl>
                                        <p:attrNameLst>
                                          <p:attrName>style.visibility</p:attrName>
                                        </p:attrNameLst>
                                      </p:cBhvr>
                                      <p:to>
                                        <p:strVal val="visible"/>
                                      </p:to>
                                    </p:set>
                                    <p:animEffect transition="in" filter="fade">
                                      <p:cBhvr>
                                        <p:cTn id="28" dur="500"/>
                                        <p:tgtEl>
                                          <p:spTgt spid="30310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6" grpId="0" uiExpand="1" build="p"/>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7043B9F-C0DB-45EA-FC06-191B3723F331}"/>
              </a:ext>
            </a:extLst>
          </p:cNvPr>
          <p:cNvSpPr/>
          <p:nvPr/>
        </p:nvSpPr>
        <p:spPr>
          <a:xfrm flipH="1">
            <a:off x="-3240572" y="2086550"/>
            <a:ext cx="18181696" cy="407593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E4FA48CB-F2BA-400F-B5EF-D08101DD79D7}"/>
              </a:ext>
            </a:extLst>
          </p:cNvPr>
          <p:cNvSpPr>
            <a:spLocks noGrp="1"/>
          </p:cNvSpPr>
          <p:nvPr>
            <p:ph type="title"/>
          </p:nvPr>
        </p:nvSpPr>
        <p:spPr>
          <a:xfrm>
            <a:off x="826747" y="454160"/>
            <a:ext cx="8789103" cy="836526"/>
          </a:xfrm>
        </p:spPr>
        <p:txBody>
          <a:bodyPr>
            <a:noAutofit/>
          </a:bodyPr>
          <a:lstStyle/>
          <a:p>
            <a:pPr>
              <a:defRPr/>
            </a:pPr>
            <a:r>
              <a:rPr lang="en-GB" sz="4000" b="1">
                <a:latin typeface="Arial" panose="020B0604020202020204" pitchFamily="34" charset="0"/>
                <a:ea typeface="ＭＳ Ｐゴシック" pitchFamily="34" charset="-128"/>
                <a:cs typeface="Arial" panose="020B0604020202020204" pitchFamily="34" charset="0"/>
              </a:rPr>
              <a:t>Minor burns – symptoms</a:t>
            </a:r>
          </a:p>
        </p:txBody>
      </p:sp>
      <p:sp>
        <p:nvSpPr>
          <p:cNvPr id="3" name="Content Placeholder 2">
            <a:extLst>
              <a:ext uri="{FF2B5EF4-FFF2-40B4-BE49-F238E27FC236}">
                <a16:creationId xmlns:a16="http://schemas.microsoft.com/office/drawing/2014/main" id="{6D5C8E51-E409-4E86-95B1-645278553393}"/>
              </a:ext>
            </a:extLst>
          </p:cNvPr>
          <p:cNvSpPr>
            <a:spLocks noGrp="1"/>
          </p:cNvSpPr>
          <p:nvPr>
            <p:ph idx="1"/>
          </p:nvPr>
        </p:nvSpPr>
        <p:spPr>
          <a:xfrm>
            <a:off x="826747" y="1480355"/>
            <a:ext cx="6142038" cy="2928807"/>
          </a:xfrm>
        </p:spPr>
        <p:txBody>
          <a:bodyPr>
            <a:noAutofit/>
          </a:bodyPr>
          <a:lstStyle/>
          <a:p>
            <a:pPr marL="0" indent="0">
              <a:buNone/>
              <a:defRPr/>
            </a:pPr>
            <a:r>
              <a:rPr lang="en-GB" sz="2400" b="1">
                <a:solidFill>
                  <a:srgbClr val="008A21"/>
                </a:solidFill>
                <a:latin typeface="Arial" panose="020B0604020202020204" pitchFamily="34" charset="0"/>
                <a:cs typeface="Arial" panose="020B0604020202020204" pitchFamily="34" charset="0"/>
              </a:rPr>
              <a:t>Symptoms may include:</a:t>
            </a:r>
          </a:p>
          <a:p>
            <a:pPr marL="172800" indent="-172800">
              <a:defRPr/>
            </a:pPr>
            <a:r>
              <a:rPr lang="en-GB" sz="2400">
                <a:latin typeface="Arial" panose="020B0604020202020204" pitchFamily="34" charset="0"/>
                <a:cs typeface="Arial" panose="020B0604020202020204" pitchFamily="34" charset="0"/>
              </a:rPr>
              <a:t>pain at the site of the injury</a:t>
            </a:r>
          </a:p>
          <a:p>
            <a:pPr marL="172800" indent="-172800">
              <a:defRPr/>
            </a:pPr>
            <a:r>
              <a:rPr lang="en-GB" sz="2400">
                <a:latin typeface="Arial" panose="020B0604020202020204" pitchFamily="34" charset="0"/>
                <a:cs typeface="Arial" panose="020B0604020202020204" pitchFamily="34" charset="0"/>
              </a:rPr>
              <a:t>redness, tenderness and swelling</a:t>
            </a:r>
          </a:p>
          <a:p>
            <a:pPr marL="172800" indent="-172800">
              <a:defRPr/>
            </a:pPr>
            <a:r>
              <a:rPr lang="en-GB" sz="2400">
                <a:latin typeface="Arial" panose="020B0604020202020204" pitchFamily="34" charset="0"/>
                <a:cs typeface="Arial" panose="020B0604020202020204" pitchFamily="34" charset="0"/>
              </a:rPr>
              <a:t>blistering.</a:t>
            </a:r>
          </a:p>
          <a:p>
            <a:pPr>
              <a:defRPr/>
            </a:pPr>
            <a:endParaRPr lang="en-GB" sz="2400"/>
          </a:p>
        </p:txBody>
      </p:sp>
      <p:pic>
        <p:nvPicPr>
          <p:cNvPr id="305155" name="Picture 3" descr="P:\Powerpoints\New FAW\Images used in presentation\Burn superficial 1.jpg">
            <a:extLst>
              <a:ext uri="{FF2B5EF4-FFF2-40B4-BE49-F238E27FC236}">
                <a16:creationId xmlns:a16="http://schemas.microsoft.com/office/drawing/2014/main" id="{A6F8993C-9C07-4224-94C9-E725AEA5535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77277" y="1480355"/>
            <a:ext cx="2812337" cy="2758526"/>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7F42D140-6B3F-9E9D-DC2E-4741F00A6A51}"/>
              </a:ext>
            </a:extLst>
          </p:cNvPr>
          <p:cNvSpPr/>
          <p:nvPr/>
        </p:nvSpPr>
        <p:spPr>
          <a:xfrm flipH="1">
            <a:off x="-2461184" y="2086550"/>
            <a:ext cx="18181696" cy="407593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BADBDF4E-28E7-4494-97B7-2EEC23EF59C8}"/>
              </a:ext>
            </a:extLst>
          </p:cNvPr>
          <p:cNvSpPr>
            <a:spLocks noGrp="1"/>
          </p:cNvSpPr>
          <p:nvPr>
            <p:ph type="title"/>
          </p:nvPr>
        </p:nvSpPr>
        <p:spPr>
          <a:xfrm>
            <a:off x="856089" y="489413"/>
            <a:ext cx="8718849" cy="754062"/>
          </a:xfrm>
        </p:spPr>
        <p:txBody>
          <a:bodyPr>
            <a:noAutofit/>
          </a:bodyPr>
          <a:lstStyle/>
          <a:p>
            <a:pPr>
              <a:defRPr/>
            </a:pPr>
            <a:r>
              <a:rPr lang="en-GB" sz="4000" b="1">
                <a:latin typeface="Arial" panose="020B0604020202020204" pitchFamily="34" charset="0"/>
                <a:ea typeface="ＭＳ Ｐゴシック" pitchFamily="34" charset="-128"/>
                <a:cs typeface="Arial" panose="020B0604020202020204" pitchFamily="34" charset="0"/>
              </a:rPr>
              <a:t>Minor burns – treatment</a:t>
            </a:r>
          </a:p>
        </p:txBody>
      </p:sp>
      <p:sp>
        <p:nvSpPr>
          <p:cNvPr id="180227" name="Content Placeholder 2">
            <a:extLst>
              <a:ext uri="{FF2B5EF4-FFF2-40B4-BE49-F238E27FC236}">
                <a16:creationId xmlns:a16="http://schemas.microsoft.com/office/drawing/2014/main" id="{ED5AF1AD-C611-4399-9CAC-A727F9A2E392}"/>
              </a:ext>
            </a:extLst>
          </p:cNvPr>
          <p:cNvSpPr>
            <a:spLocks noGrp="1"/>
          </p:cNvSpPr>
          <p:nvPr>
            <p:ph idx="1"/>
          </p:nvPr>
        </p:nvSpPr>
        <p:spPr bwMode="auto">
          <a:xfrm>
            <a:off x="4356100" y="1400175"/>
            <a:ext cx="6142038" cy="527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p:txBody>
      </p:sp>
      <p:sp>
        <p:nvSpPr>
          <p:cNvPr id="7" name="Content Placeholder 2">
            <a:extLst>
              <a:ext uri="{FF2B5EF4-FFF2-40B4-BE49-F238E27FC236}">
                <a16:creationId xmlns:a16="http://schemas.microsoft.com/office/drawing/2014/main" id="{DFA12776-DB43-49BF-8749-98D23E1457FC}"/>
              </a:ext>
            </a:extLst>
          </p:cNvPr>
          <p:cNvSpPr txBox="1">
            <a:spLocks/>
          </p:cNvSpPr>
          <p:nvPr/>
        </p:nvSpPr>
        <p:spPr bwMode="auto">
          <a:xfrm>
            <a:off x="856089" y="1400175"/>
            <a:ext cx="5979426"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Remove the source of the burn if possible</a:t>
            </a:r>
          </a:p>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Put on your disposable gloves</a:t>
            </a:r>
          </a:p>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Remove clothing if it is not stuck to the burnt skin. Flush the wound with water for at least </a:t>
            </a:r>
            <a:r>
              <a:rPr kumimoji="0" lang="en-GB" sz="2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20</a:t>
            </a: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 minutes</a:t>
            </a:r>
          </a:p>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Dress the burn with a loose sterile dressing. If unavailable, place a layer of clingfilm over the burn and continue cooling.</a:t>
            </a:r>
            <a:r>
              <a:rPr kumimoji="0" lang="en-GB" sz="2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mn-cs"/>
              </a:rPr>
              <a:t>**</a:t>
            </a:r>
            <a:endParaRPr kumimoji="0" lang="en-GB" altLang="en-US" sz="2200" b="1"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4" name="Picture 3" descr="P:\Powerpoints\New FAW\Images used in presentation\Burn superficial 1.jpg">
            <a:extLst>
              <a:ext uri="{FF2B5EF4-FFF2-40B4-BE49-F238E27FC236}">
                <a16:creationId xmlns:a16="http://schemas.microsoft.com/office/drawing/2014/main" id="{A59A47F9-654F-0D39-2C06-00FE2E2048B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7677277" y="1480355"/>
            <a:ext cx="2812337" cy="2758526"/>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C6560-B909-A6A4-A29D-0370935795C1}"/>
            </a:ext>
          </a:extLst>
        </p:cNvPr>
        <p:cNvGrpSpPr/>
        <p:nvPr/>
      </p:nvGrpSpPr>
      <p:grpSpPr>
        <a:xfrm>
          <a:off x="0" y="0"/>
          <a:ext cx="0" cy="0"/>
          <a:chOff x="0" y="0"/>
          <a:chExt cx="0" cy="0"/>
        </a:xfrm>
      </p:grpSpPr>
      <p:sp>
        <p:nvSpPr>
          <p:cNvPr id="5" name="Freeform: Shape 4">
            <a:extLst>
              <a:ext uri="{FF2B5EF4-FFF2-40B4-BE49-F238E27FC236}">
                <a16:creationId xmlns:a16="http://schemas.microsoft.com/office/drawing/2014/main" id="{B8F9CD4A-7FD2-F059-64F1-9A0E85560FB6}"/>
              </a:ext>
            </a:extLst>
          </p:cNvPr>
          <p:cNvSpPr/>
          <p:nvPr/>
        </p:nvSpPr>
        <p:spPr>
          <a:xfrm flipH="1">
            <a:off x="-2461184" y="3019361"/>
            <a:ext cx="18181696" cy="3143128"/>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ED89AAC0-2336-23A1-A8C2-38DBA063EAD0}"/>
              </a:ext>
            </a:extLst>
          </p:cNvPr>
          <p:cNvSpPr>
            <a:spLocks noGrp="1"/>
          </p:cNvSpPr>
          <p:nvPr>
            <p:ph type="title"/>
          </p:nvPr>
        </p:nvSpPr>
        <p:spPr>
          <a:xfrm>
            <a:off x="871441" y="476019"/>
            <a:ext cx="8670516" cy="754062"/>
          </a:xfrm>
        </p:spPr>
        <p:txBody>
          <a:bodyPr>
            <a:noAutofit/>
          </a:bodyPr>
          <a:lstStyle/>
          <a:p>
            <a:pPr>
              <a:defRPr/>
            </a:pPr>
            <a:r>
              <a:rPr lang="en-GB" sz="4000" b="1">
                <a:latin typeface="Arial" panose="020B0604020202020204" pitchFamily="34" charset="0"/>
                <a:ea typeface="ＭＳ Ｐゴシック" pitchFamily="34" charset="-128"/>
                <a:cs typeface="Arial" panose="020B0604020202020204" pitchFamily="34" charset="0"/>
              </a:rPr>
              <a:t>Minor burns – treatment (cont.)</a:t>
            </a:r>
          </a:p>
        </p:txBody>
      </p:sp>
      <p:sp>
        <p:nvSpPr>
          <p:cNvPr id="180227" name="Content Placeholder 2">
            <a:extLst>
              <a:ext uri="{FF2B5EF4-FFF2-40B4-BE49-F238E27FC236}">
                <a16:creationId xmlns:a16="http://schemas.microsoft.com/office/drawing/2014/main" id="{52BF91D1-72FD-BEC2-71A7-AB2CC42BEC7A}"/>
              </a:ext>
            </a:extLst>
          </p:cNvPr>
          <p:cNvSpPr>
            <a:spLocks noGrp="1"/>
          </p:cNvSpPr>
          <p:nvPr>
            <p:ph idx="1"/>
          </p:nvPr>
        </p:nvSpPr>
        <p:spPr bwMode="auto">
          <a:xfrm>
            <a:off x="4356100" y="1400175"/>
            <a:ext cx="6142038" cy="5272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marL="0" indent="0">
              <a:buNone/>
            </a:pPr>
            <a:endParaRPr lang="en-GB" altLang="en-US">
              <a:cs typeface="Arial" panose="020B0604020202020204" pitchFamily="34" charset="0"/>
            </a:endParaRPr>
          </a:p>
          <a:p>
            <a:pPr marL="0" indent="0">
              <a:buNone/>
            </a:pPr>
            <a:endParaRPr lang="en-GB" altLang="en-US">
              <a:cs typeface="Arial" panose="020B0604020202020204" pitchFamily="34" charset="0"/>
            </a:endParaRPr>
          </a:p>
        </p:txBody>
      </p:sp>
      <p:sp>
        <p:nvSpPr>
          <p:cNvPr id="7" name="Content Placeholder 2">
            <a:extLst>
              <a:ext uri="{FF2B5EF4-FFF2-40B4-BE49-F238E27FC236}">
                <a16:creationId xmlns:a16="http://schemas.microsoft.com/office/drawing/2014/main" id="{77361361-C42E-7E97-3730-5D326165EE19}"/>
              </a:ext>
            </a:extLst>
          </p:cNvPr>
          <p:cNvSpPr txBox="1">
            <a:spLocks/>
          </p:cNvSpPr>
          <p:nvPr/>
        </p:nvSpPr>
        <p:spPr bwMode="auto">
          <a:xfrm>
            <a:off x="871441" y="1457534"/>
            <a:ext cx="9075551" cy="2325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Remove restrictive clothing or jewellery as swelling may occur</a:t>
            </a:r>
          </a:p>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Do not try to remove anything stuck to the burnt skin</a:t>
            </a:r>
          </a:p>
          <a:p>
            <a:pPr marL="172800" marR="0" lvl="0" indent="-17280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Seek medical attention immediately</a:t>
            </a: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8DDAA456-AE5D-3661-BF35-CE1A8090F1B1}"/>
              </a:ext>
            </a:extLst>
          </p:cNvPr>
          <p:cNvSpPr>
            <a:spLocks noChangeArrowheads="1"/>
          </p:cNvSpPr>
          <p:nvPr/>
        </p:nvSpPr>
        <p:spPr bwMode="auto">
          <a:xfrm>
            <a:off x="871442" y="2868992"/>
            <a:ext cx="10383656" cy="1328023"/>
          </a:xfrm>
          <a:prstGeom prst="roundRect">
            <a:avLst>
              <a:gd name="adj" fmla="val 16667"/>
            </a:avLst>
          </a:prstGeom>
          <a:solidFill>
            <a:schemeClr val="bg1">
              <a:lumMod val="95000"/>
            </a:schemeClr>
          </a:solidFill>
          <a:ln w="28575">
            <a:noFill/>
            <a:round/>
            <a:headEnd/>
            <a:tailEnd/>
          </a:ln>
        </p:spPr>
        <p:txBody>
          <a:bodyPr wrap="square">
            <a:spAutoFit/>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400" b="0" i="0" u="none" strike="noStrike" kern="1200" cap="none" spc="0" normalizeH="0" baseline="0" noProof="0">
                <a:ln>
                  <a:noFill/>
                </a:ln>
                <a:solidFill>
                  <a:srgbClr val="FF0000"/>
                </a:solidFill>
                <a:effectLst/>
                <a:uLnTx/>
                <a:uFillTx/>
                <a:latin typeface="Arial" panose="020B0604020202020204" pitchFamily="34" charset="0"/>
                <a:ea typeface="MS PGothic" panose="020B0600070205080204" pitchFamily="34" charset="-128"/>
                <a:cs typeface="Arial" panose="020B0604020202020204" pitchFamily="34" charset="0"/>
              </a:rPr>
              <a:t>** </a:t>
            </a: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Cling film is sterile if the first few inches are </a:t>
            </a:r>
            <a:b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discarded. It does not stick to the skin, and the </a:t>
            </a:r>
            <a:b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condition of the burn can clearly be seen through it.</a:t>
            </a:r>
          </a:p>
        </p:txBody>
      </p:sp>
      <p:pic>
        <p:nvPicPr>
          <p:cNvPr id="3" name="Picture 2" descr="P:\Powerpoints\New FAW\Images used in presentation\Burn superficial 1.jpg">
            <a:extLst>
              <a:ext uri="{FF2B5EF4-FFF2-40B4-BE49-F238E27FC236}">
                <a16:creationId xmlns:a16="http://schemas.microsoft.com/office/drawing/2014/main" id="{E6648EDD-E0F8-C1D0-8C74-9E001251B98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8540824" y="2049737"/>
            <a:ext cx="2812337" cy="2758526"/>
          </a:xfrm>
          <a:prstGeom prst="ellipse">
            <a:avLst/>
          </a:prstGeom>
          <a:ln w="63500" cap="rnd">
            <a:solidFill>
              <a:srgbClr val="FF0000"/>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43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6786" name="Rectangle 1">
            <a:extLst>
              <a:ext uri="{FF2B5EF4-FFF2-40B4-BE49-F238E27FC236}">
                <a16:creationId xmlns:a16="http://schemas.microsoft.com/office/drawing/2014/main" id="{0ED870D6-044E-4CF2-9452-D2DF3C86C2F2}"/>
              </a:ext>
            </a:extLst>
          </p:cNvPr>
          <p:cNvSpPr>
            <a:spLocks noChangeArrowheads="1"/>
          </p:cNvSpPr>
          <p:nvPr/>
        </p:nvSpPr>
        <p:spPr bwMode="auto">
          <a:xfrm>
            <a:off x="838200" y="1512133"/>
            <a:ext cx="7587781" cy="334796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defRPr sz="2000">
                <a:solidFill>
                  <a:schemeClr val="tx1"/>
                </a:solidFill>
                <a:latin typeface="Arial" panose="020B0604020202020204" pitchFamily="34" charset="0"/>
                <a:ea typeface="MS PGothic" panose="020B0600070205080204" pitchFamily="34" charset="-128"/>
              </a:defRPr>
            </a:lvl1pPr>
            <a:lvl2pPr marL="742950" indent="-285750" eaLnBrk="0" hangingPunct="0">
              <a:defRPr sz="2000">
                <a:solidFill>
                  <a:schemeClr val="tx1"/>
                </a:solidFill>
                <a:latin typeface="Arial" panose="020B0604020202020204" pitchFamily="34" charset="0"/>
                <a:ea typeface="MS PGothic" panose="020B0600070205080204" pitchFamily="34" charset="-128"/>
              </a:defRPr>
            </a:lvl2pPr>
            <a:lvl3pPr marL="1143000" indent="-228600" eaLnBrk="0" hangingPunct="0">
              <a:defRPr sz="2000">
                <a:solidFill>
                  <a:schemeClr val="tx1"/>
                </a:solidFill>
                <a:latin typeface="Arial" panose="020B0604020202020204" pitchFamily="34" charset="0"/>
                <a:ea typeface="MS PGothic" panose="020B0600070205080204" pitchFamily="34" charset="-128"/>
              </a:defRPr>
            </a:lvl3pPr>
            <a:lvl4pPr marL="1600200" indent="-228600" eaLnBrk="0" hangingPunct="0">
              <a:defRPr sz="2000">
                <a:solidFill>
                  <a:schemeClr val="tx1"/>
                </a:solidFill>
                <a:latin typeface="Arial" panose="020B0604020202020204" pitchFamily="34" charset="0"/>
                <a:ea typeface="MS PGothic" panose="020B0600070205080204" pitchFamily="34" charset="-128"/>
              </a:defRPr>
            </a:lvl4pPr>
            <a:lvl5pPr marL="2057400" indent="-228600" eaLnBrk="0" hangingPunct="0">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0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24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 poison can be defined as a foreign substance that enters by means of:</a:t>
            </a:r>
          </a:p>
          <a:p>
            <a:pPr marL="172800" marR="0" lvl="0" indent="-172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ingestion</a:t>
            </a:r>
          </a:p>
          <a:p>
            <a:pPr marL="172800" marR="0" lvl="0" indent="-172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inhalation</a:t>
            </a:r>
          </a:p>
          <a:p>
            <a:pPr marL="172800" marR="0" lvl="0" indent="-172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absorption</a:t>
            </a:r>
          </a:p>
          <a:p>
            <a:pPr marL="172800" marR="0" lvl="0" indent="-1728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t>injection.</a:t>
            </a:r>
          </a:p>
        </p:txBody>
      </p:sp>
      <p:sp>
        <p:nvSpPr>
          <p:cNvPr id="134146" name="Rectangle 2">
            <a:extLst>
              <a:ext uri="{FF2B5EF4-FFF2-40B4-BE49-F238E27FC236}">
                <a16:creationId xmlns:a16="http://schemas.microsoft.com/office/drawing/2014/main" id="{9C4D2866-9ABB-49AA-9021-CB126A7C1320}"/>
              </a:ext>
            </a:extLst>
          </p:cNvPr>
          <p:cNvSpPr>
            <a:spLocks noGrp="1" noChangeArrowheads="1"/>
          </p:cNvSpPr>
          <p:nvPr>
            <p:ph type="title"/>
          </p:nvPr>
        </p:nvSpPr>
        <p:spPr>
          <a:xfrm>
            <a:off x="1676400" y="186570"/>
            <a:ext cx="10515600" cy="1325563"/>
          </a:xfrm>
        </p:spPr>
        <p:txBody>
          <a:bodyPr rtlCol="0">
            <a:normAutofit/>
          </a:bodyPr>
          <a:lstStyle/>
          <a:p>
            <a:pPr eaLnBrk="1" hangingPunct="1">
              <a:defRPr/>
            </a:pPr>
            <a:r>
              <a:rPr lang="en-US" sz="4000" b="1">
                <a:latin typeface="Arial" panose="020B0604020202020204" pitchFamily="34" charset="0"/>
                <a:cs typeface="Arial" panose="020B0604020202020204" pitchFamily="34" charset="0"/>
              </a:rPr>
              <a:t>What is poison?</a:t>
            </a:r>
            <a:endParaRPr lang="en-GB" sz="4000" b="1">
              <a:latin typeface="Arial" panose="020B0604020202020204" pitchFamily="34" charset="0"/>
              <a:cs typeface="Arial" panose="020B0604020202020204" pitchFamily="34" charset="0"/>
            </a:endParaRPr>
          </a:p>
        </p:txBody>
      </p:sp>
      <p:sp>
        <p:nvSpPr>
          <p:cNvPr id="9" name="Rectangle 3">
            <a:extLst>
              <a:ext uri="{FF2B5EF4-FFF2-40B4-BE49-F238E27FC236}">
                <a16:creationId xmlns:a16="http://schemas.microsoft.com/office/drawing/2014/main" id="{45648F3F-3FEA-44BE-9D3A-F5477017CD34}"/>
              </a:ext>
            </a:extLst>
          </p:cNvPr>
          <p:cNvSpPr>
            <a:spLocks noGrp="1" noChangeArrowheads="1"/>
          </p:cNvSpPr>
          <p:nvPr>
            <p:ph idx="1"/>
          </p:nvPr>
        </p:nvSpPr>
        <p:spPr bwMode="auto">
          <a:xfrm>
            <a:off x="838200" y="1332680"/>
            <a:ext cx="6142038" cy="431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fontScale="92500" lnSpcReduction="10000"/>
          </a:bodyPr>
          <a:lstStyle/>
          <a:p>
            <a:pPr eaLnBrk="1" hangingPunct="1">
              <a:lnSpc>
                <a:spcPct val="90000"/>
              </a:lnSpc>
              <a:buFont typeface="Arial" panose="020B0604020202020204" pitchFamily="34" charset="0"/>
              <a:buNone/>
            </a:pPr>
            <a:endParaRPr lang="en-US" altLang="en-US">
              <a:cs typeface="Arial" panose="020B0604020202020204" pitchFamily="34" charset="0"/>
            </a:endParaRPr>
          </a:p>
          <a:p>
            <a:pPr eaLnBrk="1" hangingPunct="1">
              <a:lnSpc>
                <a:spcPct val="90000"/>
              </a:lnSpc>
              <a:buFont typeface="Arial" panose="020B0604020202020204" pitchFamily="34" charset="0"/>
              <a:buNone/>
            </a:pPr>
            <a:endParaRPr lang="en-GB" altLang="en-US">
              <a:cs typeface="Arial" panose="020B0604020202020204" pitchFamily="34" charset="0"/>
            </a:endParaRPr>
          </a:p>
        </p:txBody>
      </p:sp>
      <p:pic>
        <p:nvPicPr>
          <p:cNvPr id="2" name="Picture 1">
            <a:extLst>
              <a:ext uri="{FF2B5EF4-FFF2-40B4-BE49-F238E27FC236}">
                <a16:creationId xmlns:a16="http://schemas.microsoft.com/office/drawing/2014/main" id="{1767BFC3-75E5-E899-B342-748C8F6354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
        <p:nvSpPr>
          <p:cNvPr id="3" name="Freeform: Shape 2">
            <a:extLst>
              <a:ext uri="{FF2B5EF4-FFF2-40B4-BE49-F238E27FC236}">
                <a16:creationId xmlns:a16="http://schemas.microsoft.com/office/drawing/2014/main" id="{30768E61-321A-2BDF-FB00-22DD2E491299}"/>
              </a:ext>
            </a:extLst>
          </p:cNvPr>
          <p:cNvSpPr/>
          <p:nvPr/>
        </p:nvSpPr>
        <p:spPr>
          <a:xfrm flipH="1">
            <a:off x="-3504212" y="2497723"/>
            <a:ext cx="18181696" cy="366476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6"/>
                                        </p:tgtEl>
                                        <p:attrNameLst>
                                          <p:attrName>style.visibility</p:attrName>
                                        </p:attrNameLst>
                                      </p:cBhvr>
                                      <p:to>
                                        <p:strVal val="visible"/>
                                      </p:to>
                                    </p:set>
                                    <p:animEffect transition="in" filter="fade">
                                      <p:cBhvr>
                                        <p:cTn id="7" dur="500"/>
                                        <p:tgtEl>
                                          <p:spTgt spid="2467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animBg="1"/>
    </p:bldLst>
  </p:timing>
</p:sld>
</file>

<file path=ppt/slides/slide2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75413C9E-5CC3-78B9-9FBD-91D35FD9214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32099" name="Rectangle 3">
            <a:extLst>
              <a:ext uri="{FF2B5EF4-FFF2-40B4-BE49-F238E27FC236}">
                <a16:creationId xmlns:a16="http://schemas.microsoft.com/office/drawing/2014/main" id="{F74B8B46-11FD-4059-A6B3-F82C6F75AF8A}"/>
              </a:ext>
            </a:extLst>
          </p:cNvPr>
          <p:cNvSpPr>
            <a:spLocks noGrp="1" noChangeArrowheads="1"/>
          </p:cNvSpPr>
          <p:nvPr>
            <p:ph type="title"/>
          </p:nvPr>
        </p:nvSpPr>
        <p:spPr/>
        <p:txBody>
          <a:bodyPr rtlCol="0">
            <a:normAutofit/>
          </a:bodyPr>
          <a:lstStyle/>
          <a:p>
            <a:pPr eaLnBrk="1" hangingPunct="1">
              <a:defRPr/>
            </a:pPr>
            <a:r>
              <a:rPr lang="en-GB" sz="4000" b="1">
                <a:latin typeface="Arial" panose="020B0604020202020204" pitchFamily="34" charset="0"/>
                <a:cs typeface="Arial" panose="020B0604020202020204" pitchFamily="34" charset="0"/>
              </a:rPr>
              <a:t>Poisons – symptoms</a:t>
            </a:r>
          </a:p>
        </p:txBody>
      </p:sp>
      <p:sp>
        <p:nvSpPr>
          <p:cNvPr id="445443" name="Rectangle 4">
            <a:extLst>
              <a:ext uri="{FF2B5EF4-FFF2-40B4-BE49-F238E27FC236}">
                <a16:creationId xmlns:a16="http://schemas.microsoft.com/office/drawing/2014/main" id="{2D422FAD-0F3A-4D6B-9B85-DC8F332ABD47}"/>
              </a:ext>
            </a:extLst>
          </p:cNvPr>
          <p:cNvSpPr>
            <a:spLocks noGrp="1" noChangeArrowheads="1"/>
          </p:cNvSpPr>
          <p:nvPr>
            <p:ph idx="1"/>
          </p:nvPr>
        </p:nvSpPr>
        <p:spPr bwMode="auto">
          <a:xfrm>
            <a:off x="838201" y="1690688"/>
            <a:ext cx="4660726" cy="53939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marL="0" indent="0" eaLnBrk="1" hangingPunct="1">
              <a:buNone/>
            </a:pPr>
            <a:r>
              <a:rPr lang="en-GB" altLang="en-US" sz="2400" b="1">
                <a:solidFill>
                  <a:srgbClr val="008A21"/>
                </a:solidFill>
                <a:latin typeface="Arial" panose="020B0604020202020204" pitchFamily="34" charset="0"/>
                <a:cs typeface="Arial" panose="020B0604020202020204" pitchFamily="34" charset="0"/>
              </a:rPr>
              <a:t>Symptoms may include:</a:t>
            </a:r>
          </a:p>
          <a:p>
            <a:pPr marL="172800" indent="-172800" eaLnBrk="1" hangingPunct="1"/>
            <a:r>
              <a:rPr lang="en-GB" altLang="en-US" sz="2400">
                <a:latin typeface="Arial" panose="020B0604020202020204" pitchFamily="34" charset="0"/>
                <a:cs typeface="Arial" panose="020B0604020202020204" pitchFamily="34" charset="0"/>
              </a:rPr>
              <a:t>pains in the stomach</a:t>
            </a:r>
          </a:p>
          <a:p>
            <a:pPr marL="172800" indent="-172800" eaLnBrk="1" hangingPunct="1"/>
            <a:r>
              <a:rPr lang="en-GB" altLang="en-US" sz="2400">
                <a:latin typeface="Arial" panose="020B0604020202020204" pitchFamily="34" charset="0"/>
                <a:cs typeface="Arial" panose="020B0604020202020204" pitchFamily="34" charset="0"/>
              </a:rPr>
              <a:t>impaired vision</a:t>
            </a:r>
          </a:p>
          <a:p>
            <a:pPr marL="172800" indent="-172800" eaLnBrk="1" hangingPunct="1"/>
            <a:r>
              <a:rPr lang="en-GB" altLang="en-US" sz="2400">
                <a:latin typeface="Arial" panose="020B0604020202020204" pitchFamily="34" charset="0"/>
                <a:cs typeface="Arial" panose="020B0604020202020204" pitchFamily="34" charset="0"/>
              </a:rPr>
              <a:t>confusion</a:t>
            </a:r>
          </a:p>
          <a:p>
            <a:pPr marL="172800" indent="-172800" eaLnBrk="1" hangingPunct="1"/>
            <a:r>
              <a:rPr lang="en-GB" altLang="en-US" sz="2400">
                <a:latin typeface="Arial" panose="020B0604020202020204" pitchFamily="34" charset="0"/>
                <a:cs typeface="Arial" panose="020B0604020202020204" pitchFamily="34" charset="0"/>
              </a:rPr>
              <a:t>seizures</a:t>
            </a:r>
          </a:p>
          <a:p>
            <a:pPr marL="172800" indent="-172800" eaLnBrk="1" hangingPunct="1"/>
            <a:r>
              <a:rPr lang="en-GB" altLang="en-US" sz="2400">
                <a:latin typeface="Arial" panose="020B0604020202020204" pitchFamily="34" charset="0"/>
                <a:cs typeface="Arial" panose="020B0604020202020204" pitchFamily="34" charset="0"/>
              </a:rPr>
              <a:t>unconsciousness</a:t>
            </a:r>
          </a:p>
          <a:p>
            <a:pPr marL="172800" indent="-172800"/>
            <a:r>
              <a:rPr lang="en-GB" altLang="en-US" sz="2400">
                <a:solidFill>
                  <a:prstClr val="black"/>
                </a:solidFill>
                <a:latin typeface="Arial" panose="020B0604020202020204" pitchFamily="34" charset="0"/>
                <a:cs typeface="Arial" panose="020B0604020202020204" pitchFamily="34" charset="0"/>
              </a:rPr>
              <a:t>increased/decreased heart rate</a:t>
            </a:r>
          </a:p>
          <a:p>
            <a:pPr marL="0" indent="0" eaLnBrk="1" hangingPunct="1">
              <a:buNone/>
            </a:pPr>
            <a:endParaRPr lang="en-GB" altLang="en-US" sz="2400">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US" altLang="en-US" sz="1800">
              <a:cs typeface="Arial" panose="020B0604020202020204" pitchFamily="34" charset="0"/>
            </a:endParaRPr>
          </a:p>
        </p:txBody>
      </p:sp>
      <p:sp>
        <p:nvSpPr>
          <p:cNvPr id="2" name="Rectangle 4">
            <a:extLst>
              <a:ext uri="{FF2B5EF4-FFF2-40B4-BE49-F238E27FC236}">
                <a16:creationId xmlns:a16="http://schemas.microsoft.com/office/drawing/2014/main" id="{F6194A1C-E05E-5818-F381-7360D11AFB6E}"/>
              </a:ext>
            </a:extLst>
          </p:cNvPr>
          <p:cNvSpPr txBox="1">
            <a:spLocks noChangeArrowheads="1"/>
          </p:cNvSpPr>
          <p:nvPr/>
        </p:nvSpPr>
        <p:spPr bwMode="auto">
          <a:xfrm>
            <a:off x="5498927" y="1690688"/>
            <a:ext cx="4660726" cy="3113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smell of fumes or chemicals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burns, burning sensations and rashes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nausea and vomiting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alt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difficulty in breathing.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P:\Images\First Aid\ddangerpicture.jpg"/>
          <p:cNvPicPr>
            <a:picLocks noChangeAspect="1" noChangeArrowheads="1"/>
          </p:cNvPicPr>
          <p:nvPr/>
        </p:nvPicPr>
        <p:blipFill rotWithShape="1">
          <a:blip r:embed="rId3">
            <a:extLst>
              <a:ext uri="{28A0092B-C50C-407E-A947-70E740481C1C}">
                <a14:useLocalDpi xmlns:a14="http://schemas.microsoft.com/office/drawing/2010/main" val="0"/>
              </a:ext>
            </a:extLst>
          </a:blip>
          <a:srcRect b="19102"/>
          <a:stretch/>
        </p:blipFill>
        <p:spPr bwMode="auto">
          <a:xfrm>
            <a:off x="4443873" y="2978516"/>
            <a:ext cx="6048672" cy="2739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30663"/>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a:t>
            </a:r>
          </a:p>
        </p:txBody>
      </p:sp>
      <p:pic>
        <p:nvPicPr>
          <p:cNvPr id="21" name="Picture 3" descr="P:\Images\First Aid\d-dang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468" y="1456226"/>
            <a:ext cx="2198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ounded Rectangle 21"/>
          <p:cNvSpPr/>
          <p:nvPr/>
        </p:nvSpPr>
        <p:spPr>
          <a:xfrm>
            <a:off x="3462215" y="1672249"/>
            <a:ext cx="8198339" cy="13681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noProof="0">
                <a:latin typeface="Arial" panose="020B0604020202020204" pitchFamily="34" charset="0"/>
                <a:cs typeface="Arial" panose="020B0604020202020204" pitchFamily="34" charset="0"/>
              </a:rPr>
              <a:t>Prior to approaching the casualty, ensure the safety of the casualty, yourself and any bystanders.</a:t>
            </a:r>
          </a:p>
        </p:txBody>
      </p:sp>
    </p:spTree>
    <p:extLst>
      <p:ext uri="{BB962C8B-B14F-4D97-AF65-F5344CB8AC3E}">
        <p14:creationId xmlns:p14="http://schemas.microsoft.com/office/powerpoint/2010/main" val="1666962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A992364A-DB86-70B4-B052-34748F4D7B60}"/>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134146" name="Rectangle 2">
            <a:extLst>
              <a:ext uri="{FF2B5EF4-FFF2-40B4-BE49-F238E27FC236}">
                <a16:creationId xmlns:a16="http://schemas.microsoft.com/office/drawing/2014/main" id="{E8EFA2E9-6A62-4B0C-AC2A-455737295930}"/>
              </a:ext>
            </a:extLst>
          </p:cNvPr>
          <p:cNvSpPr>
            <a:spLocks noGrp="1" noChangeArrowheads="1"/>
          </p:cNvSpPr>
          <p:nvPr>
            <p:ph type="title"/>
          </p:nvPr>
        </p:nvSpPr>
        <p:spPr/>
        <p:txBody>
          <a:bodyPr rtlCol="0">
            <a:normAutofit/>
          </a:bodyPr>
          <a:lstStyle/>
          <a:p>
            <a:pPr eaLnBrk="1" hangingPunct="1">
              <a:defRPr/>
            </a:pPr>
            <a:r>
              <a:rPr lang="en-US" sz="4000" b="1">
                <a:latin typeface="Arial" panose="020B0604020202020204" pitchFamily="34" charset="0"/>
                <a:cs typeface="Arial" panose="020B0604020202020204" pitchFamily="34" charset="0"/>
              </a:rPr>
              <a:t>Poisons – treatment</a:t>
            </a:r>
            <a:endParaRPr lang="en-GB" sz="4000" b="1">
              <a:latin typeface="Arial" panose="020B0604020202020204" pitchFamily="34" charset="0"/>
              <a:cs typeface="Arial" panose="020B0604020202020204" pitchFamily="34" charset="0"/>
            </a:endParaRPr>
          </a:p>
        </p:txBody>
      </p:sp>
      <p:sp>
        <p:nvSpPr>
          <p:cNvPr id="24" name="Rectangle 3">
            <a:extLst>
              <a:ext uri="{FF2B5EF4-FFF2-40B4-BE49-F238E27FC236}">
                <a16:creationId xmlns:a16="http://schemas.microsoft.com/office/drawing/2014/main" id="{D39DEB72-1487-4A5F-8DA0-2AF736BE2F1B}"/>
              </a:ext>
            </a:extLst>
          </p:cNvPr>
          <p:cNvSpPr txBox="1">
            <a:spLocks noChangeArrowheads="1"/>
          </p:cNvSpPr>
          <p:nvPr/>
        </p:nvSpPr>
        <p:spPr bwMode="auto">
          <a:xfrm>
            <a:off x="838200" y="1735614"/>
            <a:ext cx="9766385" cy="338677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Calibri" pitchFamily="34" charset="0"/>
                <a:ea typeface="Arial" charset="0"/>
                <a:cs typeface="Calibri" pitchFamily="34" charset="0"/>
              </a:defRPr>
            </a:lvl2pPr>
            <a:lvl3pPr marL="11430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Calibri" pitchFamily="34" charset="0"/>
                <a:ea typeface="Arial" charset="0"/>
                <a:cs typeface="Calibri" pitchFamily="34" charset="0"/>
              </a:defRPr>
            </a:lvl3pPr>
            <a:lvl4pPr marL="16002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Calibri" pitchFamily="34" charset="0"/>
                <a:ea typeface="Arial" charset="0"/>
                <a:cs typeface="Calibri" pitchFamily="34" charset="0"/>
              </a:defRPr>
            </a:lvl4pPr>
            <a:lvl5pPr marL="2057400" indent="-228600" algn="l" rtl="0" eaLnBrk="0" fontAlgn="base" hangingPunct="0">
              <a:spcBef>
                <a:spcPct val="20000"/>
              </a:spcBef>
              <a:spcAft>
                <a:spcPct val="0"/>
              </a:spcAft>
              <a:buClr>
                <a:srgbClr val="189049"/>
              </a:buClr>
              <a:buFont typeface="Arial" panose="020B0604020202020204" pitchFamily="34" charset="0"/>
              <a:buChar char="●"/>
              <a:defRPr sz="2000" b="1">
                <a:solidFill>
                  <a:schemeClr val="tx1"/>
                </a:solidFill>
                <a:latin typeface="Calibri" pitchFamily="34" charset="0"/>
                <a:ea typeface="Arial" charset="0"/>
                <a:cs typeface="Calibri" pitchFamily="34" charset="0"/>
              </a:defRPr>
            </a:lvl5pPr>
            <a:lvl6pPr marL="25146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6pPr>
            <a:lvl7pPr marL="29718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7pPr>
            <a:lvl8pPr marL="34290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8pPr>
            <a:lvl9pPr marL="3886200" indent="-228600" algn="l" rtl="0" fontAlgn="base">
              <a:spcBef>
                <a:spcPct val="20000"/>
              </a:spcBef>
              <a:spcAft>
                <a:spcPct val="0"/>
              </a:spcAft>
              <a:buClr>
                <a:srgbClr val="189049"/>
              </a:buClr>
              <a:buFont typeface="Arial" charset="0"/>
              <a:buChar char="●"/>
              <a:defRPr sz="2000" b="1">
                <a:solidFill>
                  <a:schemeClr val="tx1"/>
                </a:solidFill>
                <a:latin typeface="+mn-lt"/>
                <a:cs typeface="+mn-cs"/>
              </a:defRPr>
            </a:lvl9pPr>
          </a:lstStyle>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Call for the emergency services (</a:t>
            </a:r>
            <a:r>
              <a:rPr kumimoji="0" lang="en-GB" altLang="en-US" sz="2400" b="1" i="0" u="none" strike="noStrike" kern="0" cap="none" spc="0" normalizeH="0" baseline="0" noProof="0">
                <a:ln>
                  <a:noFill/>
                </a:ln>
                <a:solidFill>
                  <a:srgbClr val="FF0000"/>
                </a:solidFill>
                <a:effectLst/>
                <a:uLnTx/>
                <a:uFillTx/>
                <a:latin typeface="Arial" panose="020B0604020202020204" pitchFamily="34" charset="0"/>
                <a:ea typeface="MS PGothic" pitchFamily="34" charset="-128"/>
                <a:cs typeface="Arial" panose="020B0604020202020204" pitchFamily="34" charset="0"/>
              </a:rPr>
              <a:t>999</a:t>
            </a:r>
            <a:r>
              <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a:t>
            </a:r>
          </a:p>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Ensure the scene is safe</a:t>
            </a:r>
          </a:p>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Remove the cause or remove the casualty from the scene</a:t>
            </a:r>
          </a:p>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Identify the poison</a:t>
            </a:r>
          </a:p>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Be prepared to carry out basic life support</a:t>
            </a:r>
          </a:p>
          <a:p>
            <a:pPr marL="172800" marR="0" lvl="0" indent="-172800" algn="l" defTabSz="914400" rtl="0" eaLnBrk="1" fontAlgn="base" latinLnBrk="0" hangingPunct="1">
              <a:lnSpc>
                <a:spcPct val="90000"/>
              </a:lnSpc>
              <a:spcBef>
                <a:spcPct val="20000"/>
              </a:spcBef>
              <a:spcAft>
                <a:spcPct val="0"/>
              </a:spcAft>
              <a:buClrTx/>
              <a:buSzTx/>
              <a:buFont typeface="Arial" panose="020B0604020202020204" pitchFamily="34" charset="0"/>
              <a:buChar char="•"/>
              <a:tabLst/>
              <a:defRPr/>
            </a:pPr>
            <a:r>
              <a:rPr kumimoji="0" lang="en-US"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rPr>
              <a:t>Do not encourage vomiting or moving around</a:t>
            </a:r>
            <a:endParaRPr kumimoji="0" lang="en-GB" altLang="en-US" sz="2400" b="0" i="0" u="none" strike="noStrike" kern="0" cap="none" spc="0" normalizeH="0" baseline="0" noProof="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Rounded Rectangle 65">
            <a:extLst>
              <a:ext uri="{FF2B5EF4-FFF2-40B4-BE49-F238E27FC236}">
                <a16:creationId xmlns:a16="http://schemas.microsoft.com/office/drawing/2014/main" id="{32D887A4-EA6C-5B27-91EF-63DAAD2F5F27}"/>
              </a:ext>
            </a:extLst>
          </p:cNvPr>
          <p:cNvSpPr>
            <a:spLocks noChangeArrowheads="1"/>
          </p:cNvSpPr>
          <p:nvPr/>
        </p:nvSpPr>
        <p:spPr bwMode="auto">
          <a:xfrm>
            <a:off x="838200" y="4658629"/>
            <a:ext cx="10535138" cy="1017366"/>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3" name="Rounded Rectangle 12">
            <a:extLst>
              <a:ext uri="{FF2B5EF4-FFF2-40B4-BE49-F238E27FC236}">
                <a16:creationId xmlns:a16="http://schemas.microsoft.com/office/drawing/2014/main" id="{5ACBB606-6AD9-479C-4962-D59F578F915F}"/>
              </a:ext>
            </a:extLst>
          </p:cNvPr>
          <p:cNvSpPr>
            <a:spLocks noChangeArrowheads="1"/>
          </p:cNvSpPr>
          <p:nvPr/>
        </p:nvSpPr>
        <p:spPr bwMode="auto">
          <a:xfrm>
            <a:off x="1046381" y="4487310"/>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4" name="Content Placeholder 2">
            <a:extLst>
              <a:ext uri="{FF2B5EF4-FFF2-40B4-BE49-F238E27FC236}">
                <a16:creationId xmlns:a16="http://schemas.microsoft.com/office/drawing/2014/main" id="{C2A2D22A-F630-F16A-5C3D-2674C4090597}"/>
              </a:ext>
            </a:extLst>
          </p:cNvPr>
          <p:cNvSpPr txBox="1">
            <a:spLocks/>
          </p:cNvSpPr>
          <p:nvPr/>
        </p:nvSpPr>
        <p:spPr>
          <a:xfrm>
            <a:off x="1052777" y="4873072"/>
            <a:ext cx="10105983" cy="6814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If you suspect poisoning, use a face shield if you need to give rescue breaths.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AABDB37B-2163-E3EA-331C-3840BD7373F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p:cNvSpPr>
            <a:spLocks noGrp="1"/>
          </p:cNvSpPr>
          <p:nvPr>
            <p:ph type="title"/>
          </p:nvPr>
        </p:nvSpPr>
        <p:spPr>
          <a:xfrm>
            <a:off x="1630200" y="126382"/>
            <a:ext cx="9666149" cy="1325563"/>
          </a:xfrm>
        </p:spPr>
        <p:txBody>
          <a:bodyPr>
            <a:normAutofit/>
          </a:bodyPr>
          <a:lstStyle/>
          <a:p>
            <a:r>
              <a:rPr lang="en-GB" sz="4000" b="1">
                <a:latin typeface="Arial" panose="020B0604020202020204" pitchFamily="34" charset="0"/>
                <a:cs typeface="Arial" panose="020B0604020202020204" pitchFamily="34" charset="0"/>
              </a:rPr>
              <a:t>What are blisters? </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536695"/>
            <a:ext cx="8635584" cy="4861119"/>
          </a:xfrm>
        </p:spPr>
        <p:txBody>
          <a:bodyPr>
            <a:normAutofit/>
          </a:bodyPr>
          <a:lstStyle/>
          <a:p>
            <a:pPr marL="0" indent="0">
              <a:buNone/>
            </a:pPr>
            <a:r>
              <a:rPr lang="en-GB" sz="2200" b="1">
                <a:latin typeface="Arial" panose="020B0604020202020204" pitchFamily="34" charset="0"/>
                <a:cs typeface="Arial" panose="020B0604020202020204" pitchFamily="34" charset="0"/>
              </a:rPr>
              <a:t>Blisters are small pockets of fluid that form on or under the skin. They usually develop as the body’s way of protecting and healing itself after damage</a:t>
            </a:r>
          </a:p>
          <a:p>
            <a:pPr marL="0" indent="0">
              <a:buNone/>
            </a:pPr>
            <a:br>
              <a:rPr lang="en-GB" sz="2200">
                <a:latin typeface="Arial" panose="020B0604020202020204" pitchFamily="34" charset="0"/>
                <a:cs typeface="Arial" panose="020B0604020202020204" pitchFamily="34" charset="0"/>
              </a:rPr>
            </a:br>
            <a:r>
              <a:rPr lang="en-GB" sz="2200" b="1">
                <a:latin typeface="Arial" panose="020B0604020202020204" pitchFamily="34" charset="0"/>
                <a:cs typeface="Arial" panose="020B0604020202020204" pitchFamily="34" charset="0"/>
              </a:rPr>
              <a:t>Causes may include: </a:t>
            </a:r>
          </a:p>
          <a:p>
            <a:pPr marL="172800" indent="-172800"/>
            <a:r>
              <a:rPr lang="en-GB" sz="2200" b="1">
                <a:solidFill>
                  <a:srgbClr val="008A21"/>
                </a:solidFill>
                <a:latin typeface="Arial" panose="020B0604020202020204" pitchFamily="34" charset="0"/>
                <a:cs typeface="Arial" panose="020B0604020202020204" pitchFamily="34" charset="0"/>
              </a:rPr>
              <a:t>friction</a:t>
            </a:r>
            <a:r>
              <a:rPr lang="en-GB" sz="2200">
                <a:latin typeface="Arial" panose="020B0604020202020204" pitchFamily="34" charset="0"/>
                <a:cs typeface="Arial" panose="020B0604020202020204" pitchFamily="34" charset="0"/>
              </a:rPr>
              <a:t> – for example, from tight shoes rubbing against your heel</a:t>
            </a:r>
          </a:p>
          <a:p>
            <a:pPr marL="172800" indent="-172800"/>
            <a:r>
              <a:rPr lang="en-GB" sz="2200" b="1">
                <a:solidFill>
                  <a:srgbClr val="008A21"/>
                </a:solidFill>
                <a:latin typeface="Arial" panose="020B0604020202020204" pitchFamily="34" charset="0"/>
                <a:cs typeface="Arial" panose="020B0604020202020204" pitchFamily="34" charset="0"/>
              </a:rPr>
              <a:t>burns or scalds </a:t>
            </a:r>
            <a:r>
              <a:rPr lang="en-GB" sz="2200">
                <a:latin typeface="Arial" panose="020B0604020202020204" pitchFamily="34" charset="0"/>
                <a:cs typeface="Arial" panose="020B0604020202020204" pitchFamily="34" charset="0"/>
              </a:rPr>
              <a:t>– including sunburn</a:t>
            </a:r>
          </a:p>
          <a:p>
            <a:pPr marL="172800" indent="-172800"/>
            <a:r>
              <a:rPr lang="en-GB" sz="2200" b="1">
                <a:solidFill>
                  <a:srgbClr val="008A21"/>
                </a:solidFill>
                <a:latin typeface="Arial" panose="020B0604020202020204" pitchFamily="34" charset="0"/>
                <a:cs typeface="Arial" panose="020B0604020202020204" pitchFamily="34" charset="0"/>
              </a:rPr>
              <a:t>extreme cold </a:t>
            </a:r>
            <a:r>
              <a:rPr lang="en-GB" sz="2200">
                <a:latin typeface="Arial" panose="020B0604020202020204" pitchFamily="34" charset="0"/>
                <a:cs typeface="Arial" panose="020B0604020202020204" pitchFamily="34" charset="0"/>
              </a:rPr>
              <a:t>– such as frostbite</a:t>
            </a:r>
          </a:p>
          <a:p>
            <a:pPr marL="172800" indent="-172800"/>
            <a:r>
              <a:rPr lang="en-GB" sz="2200" b="1">
                <a:solidFill>
                  <a:srgbClr val="008A21"/>
                </a:solidFill>
                <a:latin typeface="Arial" panose="020B0604020202020204" pitchFamily="34" charset="0"/>
                <a:cs typeface="Arial" panose="020B0604020202020204" pitchFamily="34" charset="0"/>
              </a:rPr>
              <a:t>allergic reactions or skin conditions </a:t>
            </a:r>
            <a:r>
              <a:rPr lang="en-GB" sz="2200">
                <a:latin typeface="Arial" panose="020B0604020202020204" pitchFamily="34" charset="0"/>
                <a:cs typeface="Arial" panose="020B0604020202020204" pitchFamily="34" charset="0"/>
              </a:rPr>
              <a:t>– such as eczema or contact dermatitis</a:t>
            </a:r>
          </a:p>
          <a:p>
            <a:pPr marL="172800" indent="-172800"/>
            <a:r>
              <a:rPr lang="en-GB" sz="2200" b="1">
                <a:solidFill>
                  <a:srgbClr val="008A21"/>
                </a:solidFill>
                <a:latin typeface="Arial" panose="020B0604020202020204" pitchFamily="34" charset="0"/>
                <a:cs typeface="Arial" panose="020B0604020202020204" pitchFamily="34" charset="0"/>
              </a:rPr>
              <a:t>infections</a:t>
            </a:r>
            <a:r>
              <a:rPr lang="en-GB" sz="2200">
                <a:latin typeface="Arial" panose="020B0604020202020204" pitchFamily="34" charset="0"/>
                <a:cs typeface="Arial" panose="020B0604020202020204" pitchFamily="34" charset="0"/>
              </a:rPr>
              <a:t> – such as chickenpox, cold sores or impetigo.</a:t>
            </a:r>
          </a:p>
          <a:p>
            <a:pPr marL="0" indent="0">
              <a:buNone/>
            </a:pPr>
            <a:endParaRPr lang="en-GB" sz="2200">
              <a:latin typeface="Arial" panose="020B0604020202020204" pitchFamily="34" charset="0"/>
              <a:cs typeface="Arial" panose="020B0604020202020204" pitchFamily="34" charset="0"/>
            </a:endParaRPr>
          </a:p>
          <a:p>
            <a:pPr marL="0" indent="0">
              <a:buNone/>
            </a:pPr>
            <a:endParaRPr lang="en-GB" sz="2200">
              <a:latin typeface="Arial" panose="020B0604020202020204" pitchFamily="34" charset="0"/>
              <a:cs typeface="Arial" panose="020B0604020202020204" pitchFamily="34" charset="0"/>
            </a:endParaRPr>
          </a:p>
          <a:p>
            <a:pPr marL="0" indent="0">
              <a:buNone/>
            </a:pPr>
            <a:endParaRPr lang="en-GB" sz="2200" b="1">
              <a:latin typeface="Arial" panose="020B0604020202020204" pitchFamily="34" charset="0"/>
              <a:cs typeface="Arial" panose="020B0604020202020204" pitchFamily="34" charset="0"/>
            </a:endParaRPr>
          </a:p>
          <a:p>
            <a:endParaRPr sz="2200"/>
          </a:p>
        </p:txBody>
      </p:sp>
      <p:pic>
        <p:nvPicPr>
          <p:cNvPr id="4" name="Picture 3">
            <a:extLst>
              <a:ext uri="{FF2B5EF4-FFF2-40B4-BE49-F238E27FC236}">
                <a16:creationId xmlns:a16="http://schemas.microsoft.com/office/drawing/2014/main" id="{0C402F37-CBD6-3895-7F6D-1E6790C658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42F2-3E35-7D27-0D3A-A28E06B4A248}"/>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Blisters – symptoms</a:t>
            </a:r>
            <a:endParaRPr lang="en-GB" sz="4000"/>
          </a:p>
        </p:txBody>
      </p:sp>
      <p:sp>
        <p:nvSpPr>
          <p:cNvPr id="3" name="Content Placeholder 2">
            <a:extLst>
              <a:ext uri="{FF2B5EF4-FFF2-40B4-BE49-F238E27FC236}">
                <a16:creationId xmlns:a16="http://schemas.microsoft.com/office/drawing/2014/main" id="{8A371B78-0AD4-7D0D-38BB-BB92610A51DC}"/>
              </a:ext>
            </a:extLst>
          </p:cNvPr>
          <p:cNvSpPr>
            <a:spLocks noGrp="1"/>
          </p:cNvSpPr>
          <p:nvPr>
            <p:ph idx="1"/>
          </p:nvPr>
        </p:nvSpPr>
        <p:spPr>
          <a:xfrm>
            <a:off x="838200" y="1635380"/>
            <a:ext cx="10515600"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Symptoms may include:</a:t>
            </a:r>
          </a:p>
          <a:p>
            <a:pPr marL="172800" indent="-172800"/>
            <a:r>
              <a:rPr lang="en-GB" sz="2400">
                <a:latin typeface="Arial" panose="020B0604020202020204" pitchFamily="34" charset="0"/>
                <a:cs typeface="Arial" panose="020B0604020202020204" pitchFamily="34" charset="0"/>
              </a:rPr>
              <a:t>a painful, fluid-filled bubble under the skin</a:t>
            </a:r>
          </a:p>
          <a:p>
            <a:pPr marL="172800" indent="-172800"/>
            <a:r>
              <a:rPr lang="en-GB" sz="2400">
                <a:latin typeface="Arial" panose="020B0604020202020204" pitchFamily="34" charset="0"/>
                <a:cs typeface="Arial" panose="020B0604020202020204" pitchFamily="34" charset="0"/>
              </a:rPr>
              <a:t>redness or swelling.</a:t>
            </a:r>
          </a:p>
          <a:p>
            <a:endParaRPr lang="en-GB" sz="2400">
              <a:latin typeface="Arial" panose="020B0604020202020204" pitchFamily="34" charset="0"/>
              <a:cs typeface="Arial" panose="020B0604020202020204" pitchFamily="34" charset="0"/>
            </a:endParaRPr>
          </a:p>
          <a:p>
            <a:pPr marL="0" indent="0">
              <a:buNone/>
            </a:pPr>
            <a:endParaRPr lang="en-GB" sz="2400"/>
          </a:p>
        </p:txBody>
      </p:sp>
      <p:sp>
        <p:nvSpPr>
          <p:cNvPr id="4" name="Freeform: Shape 3">
            <a:extLst>
              <a:ext uri="{FF2B5EF4-FFF2-40B4-BE49-F238E27FC236}">
                <a16:creationId xmlns:a16="http://schemas.microsoft.com/office/drawing/2014/main" id="{020C8C15-D1A3-96B3-F508-A0CD4D853FD2}"/>
              </a:ext>
            </a:extLst>
          </p:cNvPr>
          <p:cNvSpPr/>
          <p:nvPr/>
        </p:nvSpPr>
        <p:spPr>
          <a:xfrm flipH="1">
            <a:off x="-3504212" y="2497723"/>
            <a:ext cx="18181696" cy="366476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1949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B63E8-35F4-5221-D634-3C672B974EDA}"/>
            </a:ext>
          </a:extLst>
        </p:cNvPr>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87640417-FC1C-EA0E-0DE1-53B3F5C52EA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A1D4AE0F-500C-0B44-976E-0C4D91481E13}"/>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Blisters – treatment</a:t>
            </a:r>
            <a:endParaRPr lang="en-GB" sz="4000"/>
          </a:p>
        </p:txBody>
      </p:sp>
      <p:sp>
        <p:nvSpPr>
          <p:cNvPr id="3" name="Content Placeholder 2">
            <a:extLst>
              <a:ext uri="{FF2B5EF4-FFF2-40B4-BE49-F238E27FC236}">
                <a16:creationId xmlns:a16="http://schemas.microsoft.com/office/drawing/2014/main" id="{78DDE2F3-834C-67B8-5869-717D18C5B6DE}"/>
              </a:ext>
            </a:extLst>
          </p:cNvPr>
          <p:cNvSpPr>
            <a:spLocks noGrp="1"/>
          </p:cNvSpPr>
          <p:nvPr>
            <p:ph idx="1"/>
          </p:nvPr>
        </p:nvSpPr>
        <p:spPr>
          <a:xfrm>
            <a:off x="838200" y="1690688"/>
            <a:ext cx="8041032"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Do:</a:t>
            </a:r>
          </a:p>
          <a:p>
            <a:pPr marL="172800" indent="-172800"/>
            <a:r>
              <a:rPr lang="en-GB" sz="2400">
                <a:latin typeface="Arial" panose="020B0604020202020204" pitchFamily="34" charset="0"/>
                <a:cs typeface="Arial" panose="020B0604020202020204" pitchFamily="34" charset="0"/>
              </a:rPr>
              <a:t>clean and cover with a sterile dressing or blister pad</a:t>
            </a:r>
          </a:p>
          <a:p>
            <a:pPr marL="172800" indent="-172800"/>
            <a:r>
              <a:rPr lang="en-GB" sz="2400">
                <a:latin typeface="Arial" panose="020B0604020202020204" pitchFamily="34" charset="0"/>
                <a:cs typeface="Arial" panose="020B0604020202020204" pitchFamily="34" charset="0"/>
              </a:rPr>
              <a:t>if the blister bursts, clean it with mild antiseptic and cover it to prevent infection</a:t>
            </a:r>
          </a:p>
          <a:p>
            <a:pPr marL="172800" indent="-172800"/>
            <a:r>
              <a:rPr lang="en-GB" sz="2400">
                <a:latin typeface="Arial" panose="020B0604020202020204" pitchFamily="34" charset="0"/>
                <a:cs typeface="Arial" panose="020B0604020202020204" pitchFamily="34" charset="0"/>
              </a:rPr>
              <a:t>monitor for signs of infection, such as redness, pus or spreading pain</a:t>
            </a:r>
          </a:p>
        </p:txBody>
      </p:sp>
      <p:sp>
        <p:nvSpPr>
          <p:cNvPr id="4" name="Rounded Rectangle 65">
            <a:extLst>
              <a:ext uri="{FF2B5EF4-FFF2-40B4-BE49-F238E27FC236}">
                <a16:creationId xmlns:a16="http://schemas.microsoft.com/office/drawing/2014/main" id="{D2574235-9DD0-6D83-BBF2-0C5F81425EF1}"/>
              </a:ext>
            </a:extLst>
          </p:cNvPr>
          <p:cNvSpPr>
            <a:spLocks noChangeArrowheads="1"/>
          </p:cNvSpPr>
          <p:nvPr/>
        </p:nvSpPr>
        <p:spPr bwMode="auto">
          <a:xfrm>
            <a:off x="838199" y="4826607"/>
            <a:ext cx="10350139" cy="68140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12">
            <a:extLst>
              <a:ext uri="{FF2B5EF4-FFF2-40B4-BE49-F238E27FC236}">
                <a16:creationId xmlns:a16="http://schemas.microsoft.com/office/drawing/2014/main" id="{D78C4645-1543-870B-07A0-554976B4FDBC}"/>
              </a:ext>
            </a:extLst>
          </p:cNvPr>
          <p:cNvSpPr>
            <a:spLocks noChangeArrowheads="1"/>
          </p:cNvSpPr>
          <p:nvPr/>
        </p:nvSpPr>
        <p:spPr bwMode="auto">
          <a:xfrm>
            <a:off x="1046381" y="4655288"/>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6" name="Content Placeholder 2">
            <a:extLst>
              <a:ext uri="{FF2B5EF4-FFF2-40B4-BE49-F238E27FC236}">
                <a16:creationId xmlns:a16="http://schemas.microsoft.com/office/drawing/2014/main" id="{A26CC409-BF42-FD1C-BB86-913C94F06203}"/>
              </a:ext>
            </a:extLst>
          </p:cNvPr>
          <p:cNvSpPr txBox="1">
            <a:spLocks/>
          </p:cNvSpPr>
          <p:nvPr/>
        </p:nvSpPr>
        <p:spPr>
          <a:xfrm>
            <a:off x="1003661" y="5041050"/>
            <a:ext cx="10105983" cy="6814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Do not burst the blister. Burst blisters increase the risk of infection.</a:t>
            </a:r>
          </a:p>
        </p:txBody>
      </p:sp>
    </p:spTree>
    <p:extLst>
      <p:ext uri="{BB962C8B-B14F-4D97-AF65-F5344CB8AC3E}">
        <p14:creationId xmlns:p14="http://schemas.microsoft.com/office/powerpoint/2010/main" val="211638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C7ABD-0DB7-B723-C7C8-0FB6B8F343E1}"/>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Animal bites</a:t>
            </a:r>
          </a:p>
        </p:txBody>
      </p:sp>
      <p:sp>
        <p:nvSpPr>
          <p:cNvPr id="3" name="Content Placeholder 2">
            <a:extLst>
              <a:ext uri="{FF2B5EF4-FFF2-40B4-BE49-F238E27FC236}">
                <a16:creationId xmlns:a16="http://schemas.microsoft.com/office/drawing/2014/main" id="{84DB00DB-E98C-CAD8-F735-FE3FF5A57DC3}"/>
              </a:ext>
            </a:extLst>
          </p:cNvPr>
          <p:cNvSpPr>
            <a:spLocks noGrp="1"/>
          </p:cNvSpPr>
          <p:nvPr>
            <p:ph idx="1"/>
          </p:nvPr>
        </p:nvSpPr>
        <p:spPr>
          <a:xfrm>
            <a:off x="838200" y="1690688"/>
            <a:ext cx="8545643" cy="4351338"/>
          </a:xfrm>
        </p:spPr>
        <p:txBody>
          <a:bodyPr>
            <a:normAutofit/>
          </a:bodyPr>
          <a:lstStyle/>
          <a:p>
            <a:pPr marL="0" indent="0">
              <a:buNone/>
            </a:pPr>
            <a:r>
              <a:rPr lang="en-GB" sz="2400" b="1">
                <a:latin typeface="Arial" panose="020B0604020202020204" pitchFamily="34" charset="0"/>
                <a:cs typeface="Arial" panose="020B0604020202020204" pitchFamily="34" charset="0"/>
              </a:rPr>
              <a:t>Animal bites are wounds that occur when an animal’s teeth break through the skin</a:t>
            </a:r>
          </a:p>
          <a:p>
            <a:pPr marL="0" indent="0">
              <a:buNone/>
            </a:pPr>
            <a:endParaRPr lang="en-GB" sz="7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Bites can range from small punctures to deep lacerations. They carry a high risk of infection because bacteria from the animal’s mouth can enter the wound.</a:t>
            </a:r>
          </a:p>
        </p:txBody>
      </p:sp>
      <p:sp>
        <p:nvSpPr>
          <p:cNvPr id="4" name="Freeform: Shape 3">
            <a:extLst>
              <a:ext uri="{FF2B5EF4-FFF2-40B4-BE49-F238E27FC236}">
                <a16:creationId xmlns:a16="http://schemas.microsoft.com/office/drawing/2014/main" id="{3588674C-BCFD-3CD6-1497-CE90C93123B8}"/>
              </a:ext>
            </a:extLst>
          </p:cNvPr>
          <p:cNvSpPr/>
          <p:nvPr/>
        </p:nvSpPr>
        <p:spPr>
          <a:xfrm flipH="1">
            <a:off x="-1497442" y="3428999"/>
            <a:ext cx="18181696" cy="2733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95714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Animal </a:t>
            </a:r>
            <a:r>
              <a:rPr lang="en-GB" sz="4000" b="1">
                <a:latin typeface="Arial" panose="020B0604020202020204" pitchFamily="34" charset="0"/>
                <a:cs typeface="Arial" panose="020B0604020202020204" pitchFamily="34" charset="0"/>
              </a:rPr>
              <a:t>bites – symptoms</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90688"/>
            <a:ext cx="8694107"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Symptoms may include</a:t>
            </a:r>
            <a:r>
              <a:rPr sz="2400" b="1">
                <a:solidFill>
                  <a:srgbClr val="008A21"/>
                </a:solidFill>
                <a:latin typeface="Arial" panose="020B0604020202020204" pitchFamily="34" charset="0"/>
                <a:cs typeface="Arial" panose="020B0604020202020204" pitchFamily="34" charset="0"/>
              </a:rPr>
              <a:t>:</a:t>
            </a:r>
          </a:p>
          <a:p>
            <a:pPr marL="172800" indent="-172800"/>
            <a:r>
              <a:rPr lang="en-GB" sz="2400">
                <a:latin typeface="Arial" panose="020B0604020202020204" pitchFamily="34" charset="0"/>
                <a:cs typeface="Arial" panose="020B0604020202020204" pitchFamily="34" charset="0"/>
              </a:rPr>
              <a:t>breaks </a:t>
            </a:r>
            <a:r>
              <a:rPr sz="2400">
                <a:latin typeface="Arial" panose="020B0604020202020204" pitchFamily="34" charset="0"/>
                <a:cs typeface="Arial" panose="020B0604020202020204" pitchFamily="34" charset="0"/>
              </a:rPr>
              <a:t>in the skin, puncture wounds or tears</a:t>
            </a:r>
          </a:p>
          <a:p>
            <a:pPr marL="172800" indent="-172800"/>
            <a:r>
              <a:rPr lang="en-GB" sz="2400">
                <a:latin typeface="Arial" panose="020B0604020202020204" pitchFamily="34" charset="0"/>
                <a:cs typeface="Arial" panose="020B0604020202020204" pitchFamily="34" charset="0"/>
              </a:rPr>
              <a:t>bleeding</a:t>
            </a:r>
            <a:r>
              <a:rPr sz="2400">
                <a:latin typeface="Arial" panose="020B0604020202020204" pitchFamily="34" charset="0"/>
                <a:cs typeface="Arial" panose="020B0604020202020204" pitchFamily="34" charset="0"/>
              </a:rPr>
              <a:t>, swelling and bruising</a:t>
            </a:r>
          </a:p>
          <a:p>
            <a:pPr marL="172800" indent="-172800"/>
            <a:r>
              <a:rPr lang="en-GB" sz="2400">
                <a:latin typeface="Arial" panose="020B0604020202020204" pitchFamily="34" charset="0"/>
                <a:cs typeface="Arial" panose="020B0604020202020204" pitchFamily="34" charset="0"/>
              </a:rPr>
              <a:t>a risk of infection (such as redness, pus or fever) and possible tetanus or rabies, depending on the animal.</a:t>
            </a:r>
            <a:endParaRPr>
              <a:latin typeface="Arial" panose="020B0604020202020204" pitchFamily="34" charset="0"/>
              <a:cs typeface="Arial" panose="020B0604020202020204" pitchFamily="34" charset="0"/>
            </a:endParaRPr>
          </a:p>
        </p:txBody>
      </p:sp>
      <p:sp>
        <p:nvSpPr>
          <p:cNvPr id="4" name="Freeform: Shape 3">
            <a:extLst>
              <a:ext uri="{FF2B5EF4-FFF2-40B4-BE49-F238E27FC236}">
                <a16:creationId xmlns:a16="http://schemas.microsoft.com/office/drawing/2014/main" id="{CD3F4236-A180-BD8C-4015-81118CA394E7}"/>
              </a:ext>
            </a:extLst>
          </p:cNvPr>
          <p:cNvSpPr/>
          <p:nvPr/>
        </p:nvSpPr>
        <p:spPr>
          <a:xfrm flipH="1">
            <a:off x="-1497442" y="3428999"/>
            <a:ext cx="18181696" cy="273348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04908-951F-5531-37E6-9070F380EC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0CDCA6-342B-EA95-C4B0-2998963E563F}"/>
              </a:ext>
            </a:extLst>
          </p:cNvPr>
          <p:cNvSpPr>
            <a:spLocks noGrp="1"/>
          </p:cNvSpPr>
          <p:nvPr>
            <p:ph type="title"/>
          </p:nvPr>
        </p:nvSpPr>
        <p:spPr>
          <a:xfrm>
            <a:off x="1630200" y="133260"/>
            <a:ext cx="9723600" cy="1325563"/>
          </a:xfrm>
        </p:spPr>
        <p:txBody>
          <a:bodyPr>
            <a:normAutofit/>
          </a:bodyPr>
          <a:lstStyle/>
          <a:p>
            <a:r>
              <a:rPr sz="4000" b="1">
                <a:latin typeface="Arial" panose="020B0604020202020204" pitchFamily="34" charset="0"/>
                <a:cs typeface="Arial" panose="020B0604020202020204" pitchFamily="34" charset="0"/>
              </a:rPr>
              <a:t>Animal </a:t>
            </a:r>
            <a:r>
              <a:rPr lang="en-GB" sz="4000" b="1">
                <a:latin typeface="Arial" panose="020B0604020202020204" pitchFamily="34" charset="0"/>
                <a:cs typeface="Arial" panose="020B0604020202020204" pitchFamily="34" charset="0"/>
              </a:rPr>
              <a:t>bites – treatment</a:t>
            </a:r>
            <a:endParaRPr sz="40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9A710FD-C5C1-51B3-3B52-112F84D8AAD4}"/>
              </a:ext>
            </a:extLst>
          </p:cNvPr>
          <p:cNvSpPr>
            <a:spLocks noGrp="1"/>
          </p:cNvSpPr>
          <p:nvPr>
            <p:ph idx="1"/>
          </p:nvPr>
        </p:nvSpPr>
        <p:spPr>
          <a:xfrm>
            <a:off x="838199" y="1586711"/>
            <a:ext cx="7406391" cy="4351338"/>
          </a:xfrm>
        </p:spPr>
        <p:txBody>
          <a:bodyPr>
            <a:normAutofit/>
          </a:bodyPr>
          <a:lstStyle/>
          <a:p>
            <a:r>
              <a:rPr lang="en-GB" sz="2400">
                <a:latin typeface="Arial" panose="020B0604020202020204" pitchFamily="34" charset="0"/>
                <a:cs typeface="Arial" panose="020B0604020202020204" pitchFamily="34" charset="0"/>
              </a:rPr>
              <a:t>W</a:t>
            </a:r>
            <a:r>
              <a:rPr sz="2400">
                <a:latin typeface="Arial" panose="020B0604020202020204" pitchFamily="34" charset="0"/>
                <a:cs typeface="Arial" panose="020B0604020202020204" pitchFamily="34" charset="0"/>
              </a:rPr>
              <a:t>ash the wound thoroughly with clean running water</a:t>
            </a:r>
          </a:p>
          <a:p>
            <a:r>
              <a:rPr lang="en-GB" sz="2400">
                <a:latin typeface="Arial" panose="020B0604020202020204" pitchFamily="34" charset="0"/>
                <a:cs typeface="Arial" panose="020B0604020202020204" pitchFamily="34" charset="0"/>
              </a:rPr>
              <a:t>Control the</a:t>
            </a:r>
            <a:r>
              <a:rPr sz="2400">
                <a:latin typeface="Arial" panose="020B0604020202020204" pitchFamily="34" charset="0"/>
                <a:cs typeface="Arial" panose="020B0604020202020204" pitchFamily="34" charset="0"/>
              </a:rPr>
              <a:t> bleeding with direct pressure and a sterile dressing</a:t>
            </a:r>
          </a:p>
          <a:p>
            <a:r>
              <a:rPr lang="en-GB" sz="2400">
                <a:latin typeface="Arial" panose="020B0604020202020204" pitchFamily="34" charset="0"/>
                <a:cs typeface="Arial" panose="020B0604020202020204" pitchFamily="34" charset="0"/>
              </a:rPr>
              <a:t>S</a:t>
            </a:r>
            <a:r>
              <a:rPr sz="2400">
                <a:latin typeface="Arial" panose="020B0604020202020204" pitchFamily="34" charset="0"/>
                <a:cs typeface="Arial" panose="020B0604020202020204" pitchFamily="34" charset="0"/>
              </a:rPr>
              <a:t>eek urgent medical attention for antibiotics, tetanus or rabies vaccination</a:t>
            </a:r>
            <a:r>
              <a:rPr lang="en-GB" sz="2400">
                <a:latin typeface="Arial" panose="020B0604020202020204" pitchFamily="34" charset="0"/>
                <a:cs typeface="Arial" panose="020B0604020202020204" pitchFamily="34" charset="0"/>
              </a:rPr>
              <a:t>s</a:t>
            </a:r>
            <a:r>
              <a:rPr sz="2400">
                <a:latin typeface="Arial" panose="020B0604020202020204" pitchFamily="34" charset="0"/>
                <a:cs typeface="Arial" panose="020B0604020202020204" pitchFamily="34" charset="0"/>
              </a:rPr>
              <a:t> as required</a:t>
            </a:r>
            <a:r>
              <a:rPr lang="en-GB" sz="2400">
                <a:latin typeface="Arial" panose="020B0604020202020204" pitchFamily="34" charset="0"/>
                <a:cs typeface="Arial" panose="020B0604020202020204" pitchFamily="34" charset="0"/>
              </a:rPr>
              <a:t>.</a:t>
            </a:r>
            <a:endParaRPr sz="2400">
              <a:latin typeface="Arial" panose="020B0604020202020204" pitchFamily="34" charset="0"/>
              <a:cs typeface="Arial" panose="020B0604020202020204" pitchFamily="34" charset="0"/>
            </a:endParaRPr>
          </a:p>
          <a:p>
            <a:endParaRPr/>
          </a:p>
        </p:txBody>
      </p:sp>
      <p:pic>
        <p:nvPicPr>
          <p:cNvPr id="4" name="Picture 3">
            <a:extLst>
              <a:ext uri="{FF2B5EF4-FFF2-40B4-BE49-F238E27FC236}">
                <a16:creationId xmlns:a16="http://schemas.microsoft.com/office/drawing/2014/main" id="{830F5D13-ECE7-649D-A8C2-81558076E2CD}"/>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0" y="466642"/>
            <a:ext cx="792000" cy="658800"/>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C22E15F3-8E0D-3B32-2C0E-AD7DFA58D917}"/>
              </a:ext>
            </a:extLst>
          </p:cNvPr>
          <p:cNvSpPr/>
          <p:nvPr/>
        </p:nvSpPr>
        <p:spPr>
          <a:xfrm flipH="1">
            <a:off x="-2688002" y="3068457"/>
            <a:ext cx="18181696" cy="3094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19898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ED7A6-A279-A937-F660-BE5A00D3B58D}"/>
              </a:ext>
            </a:extLst>
          </p:cNvPr>
          <p:cNvSpPr>
            <a:spLocks noGrp="1"/>
          </p:cNvSpPr>
          <p:nvPr>
            <p:ph type="title"/>
          </p:nvPr>
        </p:nvSpPr>
        <p:spPr/>
        <p:txBody>
          <a:bodyPr>
            <a:normAutofit/>
          </a:bodyPr>
          <a:lstStyle/>
          <a:p>
            <a:r>
              <a:rPr lang="en-GB" sz="4000" b="1">
                <a:latin typeface="Arial" panose="020B0604020202020204" pitchFamily="34" charset="0"/>
                <a:cs typeface="Arial" panose="020B0604020202020204" pitchFamily="34" charset="0"/>
              </a:rPr>
              <a:t>Dust in the eyes</a:t>
            </a:r>
            <a:endParaRPr lang="en-GB" sz="400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74C6A8D-0C4C-0605-FE1B-90F7AC3757AD}"/>
              </a:ext>
            </a:extLst>
          </p:cNvPr>
          <p:cNvSpPr>
            <a:spLocks noGrp="1"/>
          </p:cNvSpPr>
          <p:nvPr>
            <p:ph idx="1"/>
          </p:nvPr>
        </p:nvSpPr>
        <p:spPr>
          <a:xfrm>
            <a:off x="838200" y="1592423"/>
            <a:ext cx="8695544" cy="4351338"/>
          </a:xfrm>
        </p:spPr>
        <p:txBody>
          <a:bodyPr>
            <a:normAutofit/>
          </a:bodyPr>
          <a:lstStyle/>
          <a:p>
            <a:pPr marL="0" indent="0">
              <a:buNone/>
            </a:pPr>
            <a:r>
              <a:rPr lang="en-GB" sz="2400" b="1">
                <a:latin typeface="Arial" panose="020B0604020202020204" pitchFamily="34" charset="0"/>
                <a:cs typeface="Arial" panose="020B0604020202020204" pitchFamily="34" charset="0"/>
              </a:rPr>
              <a:t>Dust in the eyes happens when small particles, such as soil, sand or grit get onto the surface of the eye</a:t>
            </a:r>
          </a:p>
          <a:p>
            <a:pPr marL="0" indent="0">
              <a:buNone/>
            </a:pPr>
            <a:endParaRPr lang="en-GB" sz="100" b="1">
              <a:latin typeface="Arial" panose="020B0604020202020204" pitchFamily="34" charset="0"/>
              <a:cs typeface="Arial" panose="020B0604020202020204" pitchFamily="34" charset="0"/>
            </a:endParaRPr>
          </a:p>
          <a:p>
            <a:pPr marL="0" indent="0">
              <a:buNone/>
            </a:pPr>
            <a:r>
              <a:rPr lang="en-GB" sz="2400" b="1">
                <a:solidFill>
                  <a:srgbClr val="008A21"/>
                </a:solidFill>
                <a:latin typeface="Arial" panose="020B0604020202020204" pitchFamily="34" charset="0"/>
                <a:cs typeface="Arial" panose="020B0604020202020204" pitchFamily="34" charset="0"/>
              </a:rPr>
              <a:t>This can cause: </a:t>
            </a:r>
          </a:p>
          <a:p>
            <a:pPr marL="172800" indent="-172800"/>
            <a:r>
              <a:rPr lang="en-GB" sz="2400">
                <a:latin typeface="Arial" panose="020B0604020202020204" pitchFamily="34" charset="0"/>
                <a:cs typeface="Arial" panose="020B0604020202020204" pitchFamily="34" charset="0"/>
              </a:rPr>
              <a:t>irritation</a:t>
            </a:r>
          </a:p>
          <a:p>
            <a:pPr marL="172800" indent="-172800"/>
            <a:r>
              <a:rPr lang="en-GB" sz="2400">
                <a:latin typeface="Arial" panose="020B0604020202020204" pitchFamily="34" charset="0"/>
                <a:cs typeface="Arial" panose="020B0604020202020204" pitchFamily="34" charset="0"/>
              </a:rPr>
              <a:t>redness</a:t>
            </a:r>
          </a:p>
          <a:p>
            <a:pPr marL="172800" indent="-172800"/>
            <a:r>
              <a:rPr lang="en-GB" sz="2400">
                <a:latin typeface="Arial" panose="020B0604020202020204" pitchFamily="34" charset="0"/>
                <a:cs typeface="Arial" panose="020B0604020202020204" pitchFamily="34" charset="0"/>
              </a:rPr>
              <a:t>watering </a:t>
            </a:r>
          </a:p>
          <a:p>
            <a:pPr marL="172800" indent="-172800"/>
            <a:r>
              <a:rPr lang="en-GB" sz="2400">
                <a:latin typeface="Arial" panose="020B0604020202020204" pitchFamily="34" charset="0"/>
                <a:cs typeface="Arial" panose="020B0604020202020204" pitchFamily="34" charset="0"/>
              </a:rPr>
              <a:t>discomfort.</a:t>
            </a:r>
          </a:p>
        </p:txBody>
      </p:sp>
      <p:sp>
        <p:nvSpPr>
          <p:cNvPr id="4" name="Freeform: Shape 3">
            <a:extLst>
              <a:ext uri="{FF2B5EF4-FFF2-40B4-BE49-F238E27FC236}">
                <a16:creationId xmlns:a16="http://schemas.microsoft.com/office/drawing/2014/main" id="{8762A9F3-51FD-1153-31AB-5D8E25691C68}"/>
              </a:ext>
            </a:extLst>
          </p:cNvPr>
          <p:cNvSpPr/>
          <p:nvPr/>
        </p:nvSpPr>
        <p:spPr>
          <a:xfrm flipH="1">
            <a:off x="-2688002" y="3068457"/>
            <a:ext cx="18181696" cy="3094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93811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Dust in </a:t>
            </a:r>
            <a:r>
              <a:rPr lang="en-GB" sz="4000" b="1">
                <a:latin typeface="Arial" panose="020B0604020202020204" pitchFamily="34" charset="0"/>
                <a:cs typeface="Arial" panose="020B0604020202020204" pitchFamily="34" charset="0"/>
              </a:rPr>
              <a:t>e</a:t>
            </a:r>
            <a:r>
              <a:rPr sz="4000" b="1">
                <a:latin typeface="Arial" panose="020B0604020202020204" pitchFamily="34" charset="0"/>
                <a:cs typeface="Arial" panose="020B0604020202020204" pitchFamily="34" charset="0"/>
              </a:rPr>
              <a:t>yes</a:t>
            </a:r>
            <a:r>
              <a:rPr lang="en-GB" sz="4000" b="1">
                <a:latin typeface="Arial" panose="020B0604020202020204" pitchFamily="34" charset="0"/>
                <a:cs typeface="Arial" panose="020B0604020202020204" pitchFamily="34" charset="0"/>
              </a:rPr>
              <a:t> – symptoms</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629244"/>
            <a:ext cx="10515600"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Symptoms may include</a:t>
            </a:r>
            <a:r>
              <a:rPr sz="2400" b="1">
                <a:solidFill>
                  <a:srgbClr val="008A21"/>
                </a:solidFill>
                <a:latin typeface="Arial" panose="020B0604020202020204" pitchFamily="34" charset="0"/>
                <a:cs typeface="Arial" panose="020B0604020202020204" pitchFamily="34" charset="0"/>
              </a:rPr>
              <a:t>:</a:t>
            </a:r>
          </a:p>
          <a:p>
            <a:r>
              <a:rPr lang="en-GB" sz="2400">
                <a:latin typeface="Arial" panose="020B0604020202020204" pitchFamily="34" charset="0"/>
                <a:cs typeface="Arial" panose="020B0604020202020204" pitchFamily="34" charset="0"/>
              </a:rPr>
              <a:t>irritation</a:t>
            </a:r>
          </a:p>
          <a:p>
            <a:r>
              <a:rPr lang="en-GB" sz="2400">
                <a:latin typeface="Arial" panose="020B0604020202020204" pitchFamily="34" charset="0"/>
                <a:cs typeface="Arial" panose="020B0604020202020204" pitchFamily="34" charset="0"/>
              </a:rPr>
              <a:t>redness</a:t>
            </a:r>
          </a:p>
          <a:p>
            <a:r>
              <a:rPr sz="2400">
                <a:latin typeface="Arial" panose="020B0604020202020204" pitchFamily="34" charset="0"/>
                <a:cs typeface="Arial" panose="020B0604020202020204" pitchFamily="34" charset="0"/>
              </a:rPr>
              <a:t>watery eyes</a:t>
            </a:r>
          </a:p>
          <a:p>
            <a:r>
              <a:rPr lang="en-GB" sz="2400">
                <a:latin typeface="Arial" panose="020B0604020202020204" pitchFamily="34" charset="0"/>
                <a:cs typeface="Arial" panose="020B0604020202020204" pitchFamily="34" charset="0"/>
              </a:rPr>
              <a:t>pain</a:t>
            </a:r>
            <a:r>
              <a:rPr sz="2400">
                <a:latin typeface="Arial" panose="020B0604020202020204" pitchFamily="34" charset="0"/>
                <a:cs typeface="Arial" panose="020B0604020202020204" pitchFamily="34" charset="0"/>
              </a:rPr>
              <a:t> or discomfort when blinking</a:t>
            </a:r>
          </a:p>
          <a:p>
            <a:r>
              <a:rPr sz="2400">
                <a:latin typeface="Arial" panose="020B0604020202020204" pitchFamily="34" charset="0"/>
                <a:cs typeface="Arial" panose="020B0604020202020204" pitchFamily="34" charset="0"/>
              </a:rPr>
              <a:t>blurred vision</a:t>
            </a:r>
            <a:r>
              <a:rPr lang="en-GB" sz="2400">
                <a:latin typeface="Arial" panose="020B0604020202020204" pitchFamily="34" charset="0"/>
                <a:cs typeface="Arial" panose="020B0604020202020204" pitchFamily="34" charset="0"/>
              </a:rPr>
              <a:t>.</a:t>
            </a:r>
            <a:endParaRPr sz="2400">
              <a:latin typeface="Arial" panose="020B0604020202020204" pitchFamily="34" charset="0"/>
              <a:cs typeface="Arial" panose="020B0604020202020204" pitchFamily="34" charset="0"/>
            </a:endParaRPr>
          </a:p>
          <a:p>
            <a:endParaRPr/>
          </a:p>
        </p:txBody>
      </p:sp>
      <p:sp>
        <p:nvSpPr>
          <p:cNvPr id="4" name="Freeform: Shape 3">
            <a:extLst>
              <a:ext uri="{FF2B5EF4-FFF2-40B4-BE49-F238E27FC236}">
                <a16:creationId xmlns:a16="http://schemas.microsoft.com/office/drawing/2014/main" id="{8AF38A4A-6227-8B2E-DCB2-049E746140D2}"/>
              </a:ext>
            </a:extLst>
          </p:cNvPr>
          <p:cNvSpPr/>
          <p:nvPr/>
        </p:nvSpPr>
        <p:spPr>
          <a:xfrm flipH="1">
            <a:off x="-2688002" y="3068457"/>
            <a:ext cx="18181696" cy="3094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6AE9C-52D4-10EB-103B-9ECDBCB55E5D}"/>
            </a:ext>
          </a:extLst>
        </p:cNvPr>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F9AC085-0D5C-938E-0741-82C274D0F6F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FEB4BA94-C1AA-C721-683D-CECBBEC5C600}"/>
              </a:ext>
            </a:extLst>
          </p:cNvPr>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Dust in </a:t>
            </a:r>
            <a:r>
              <a:rPr lang="en-GB" sz="4000" b="1">
                <a:latin typeface="Arial" panose="020B0604020202020204" pitchFamily="34" charset="0"/>
                <a:cs typeface="Arial" panose="020B0604020202020204" pitchFamily="34" charset="0"/>
              </a:rPr>
              <a:t>e</a:t>
            </a:r>
            <a:r>
              <a:rPr sz="4000" b="1">
                <a:latin typeface="Arial" panose="020B0604020202020204" pitchFamily="34" charset="0"/>
                <a:cs typeface="Arial" panose="020B0604020202020204" pitchFamily="34" charset="0"/>
              </a:rPr>
              <a:t>yes</a:t>
            </a:r>
            <a:r>
              <a:rPr lang="en-GB" sz="4000" b="1">
                <a:latin typeface="Arial" panose="020B0604020202020204" pitchFamily="34" charset="0"/>
                <a:cs typeface="Arial" panose="020B0604020202020204" pitchFamily="34" charset="0"/>
              </a:rPr>
              <a:t> – treatment</a:t>
            </a:r>
            <a:endParaRPr sz="40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B06319E7-B852-AD13-5E85-F065F27871D7}"/>
              </a:ext>
            </a:extLst>
          </p:cNvPr>
          <p:cNvSpPr>
            <a:spLocks noGrp="1"/>
          </p:cNvSpPr>
          <p:nvPr>
            <p:ph idx="1"/>
          </p:nvPr>
        </p:nvSpPr>
        <p:spPr>
          <a:xfrm>
            <a:off x="838201" y="1825625"/>
            <a:ext cx="8470692"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Do:</a:t>
            </a:r>
          </a:p>
          <a:p>
            <a:pPr marL="172800" indent="-172800"/>
            <a:r>
              <a:rPr lang="en-GB" sz="2400">
                <a:latin typeface="Arial" panose="020B0604020202020204" pitchFamily="34" charset="0"/>
                <a:cs typeface="Arial" panose="020B0604020202020204" pitchFamily="34" charset="0"/>
              </a:rPr>
              <a:t>wash the eye with clean water or sterile eyewash solution while tilting the head to the side</a:t>
            </a:r>
          </a:p>
          <a:p>
            <a:pPr marL="172800" indent="-172800"/>
            <a:r>
              <a:rPr lang="en-GB" sz="2400">
                <a:latin typeface="Arial" panose="020B0604020202020204" pitchFamily="34" charset="0"/>
                <a:cs typeface="Arial" panose="020B0604020202020204" pitchFamily="34" charset="0"/>
              </a:rPr>
              <a:t>i</a:t>
            </a:r>
            <a:r>
              <a:rPr sz="2400">
                <a:latin typeface="Arial" panose="020B0604020202020204" pitchFamily="34" charset="0"/>
                <a:cs typeface="Arial" panose="020B0604020202020204" pitchFamily="34" charset="0"/>
              </a:rPr>
              <a:t>f </a:t>
            </a:r>
            <a:r>
              <a:rPr lang="en-GB" sz="2400">
                <a:latin typeface="Arial" panose="020B0604020202020204" pitchFamily="34" charset="0"/>
                <a:cs typeface="Arial" panose="020B0604020202020204" pitchFamily="34" charset="0"/>
              </a:rPr>
              <a:t>the </a:t>
            </a:r>
            <a:r>
              <a:rPr sz="2400">
                <a:latin typeface="Arial" panose="020B0604020202020204" pitchFamily="34" charset="0"/>
                <a:cs typeface="Arial" panose="020B0604020202020204" pitchFamily="34" charset="0"/>
              </a:rPr>
              <a:t>particle does not wash out or if vision is affected, seek medical help</a:t>
            </a:r>
          </a:p>
          <a:p>
            <a:pPr marL="172800" indent="-172800"/>
            <a:r>
              <a:rPr lang="en-GB" sz="2400">
                <a:latin typeface="Arial" panose="020B0604020202020204" pitchFamily="34" charset="0"/>
                <a:cs typeface="Arial" panose="020B0604020202020204" pitchFamily="34" charset="0"/>
              </a:rPr>
              <a:t>c</a:t>
            </a:r>
            <a:r>
              <a:rPr sz="2400">
                <a:latin typeface="Arial" panose="020B0604020202020204" pitchFamily="34" charset="0"/>
                <a:cs typeface="Arial" panose="020B0604020202020204" pitchFamily="34" charset="0"/>
              </a:rPr>
              <a:t>over both eyes to prevent movement if medical evacuation is needed</a:t>
            </a:r>
            <a:endParaRPr lang="en-GB" sz="2400">
              <a:latin typeface="Arial" panose="020B0604020202020204" pitchFamily="34" charset="0"/>
              <a:cs typeface="Arial" panose="020B0604020202020204" pitchFamily="34" charset="0"/>
            </a:endParaRPr>
          </a:p>
          <a:p>
            <a:pPr marL="0" indent="0">
              <a:buNone/>
            </a:pPr>
            <a:endParaRPr lang="en-GB" sz="1100">
              <a:latin typeface="Arial" panose="020B0604020202020204" pitchFamily="34" charset="0"/>
              <a:cs typeface="Arial" panose="020B0604020202020204" pitchFamily="34" charset="0"/>
            </a:endParaRPr>
          </a:p>
          <a:p>
            <a:pPr marL="0" indent="0">
              <a:buNone/>
            </a:pPr>
            <a:r>
              <a:rPr lang="en-GB" sz="2400" b="1">
                <a:solidFill>
                  <a:srgbClr val="008A21"/>
                </a:solidFill>
                <a:latin typeface="Arial" panose="020B0604020202020204" pitchFamily="34" charset="0"/>
                <a:cs typeface="Arial" panose="020B0604020202020204" pitchFamily="34" charset="0"/>
              </a:rPr>
              <a:t>Do not:</a:t>
            </a:r>
          </a:p>
          <a:p>
            <a:r>
              <a:rPr lang="en-GB" sz="2400">
                <a:latin typeface="Arial" panose="020B0604020202020204" pitchFamily="34" charset="0"/>
                <a:cs typeface="Arial" panose="020B0604020202020204" pitchFamily="34" charset="0"/>
              </a:rPr>
              <a:t>allow the casualty to rub the eye.</a:t>
            </a:r>
          </a:p>
          <a:p>
            <a:pPr marL="0" indent="0">
              <a:buNone/>
            </a:pPr>
            <a:endParaRPr sz="2400">
              <a:latin typeface="Arial" panose="020B0604020202020204" pitchFamily="34" charset="0"/>
              <a:cs typeface="Arial" panose="020B0604020202020204" pitchFamily="34" charset="0"/>
            </a:endParaRPr>
          </a:p>
          <a:p>
            <a:endParaRPr/>
          </a:p>
        </p:txBody>
      </p:sp>
    </p:spTree>
    <p:extLst>
      <p:ext uri="{BB962C8B-B14F-4D97-AF65-F5344CB8AC3E}">
        <p14:creationId xmlns:p14="http://schemas.microsoft.com/office/powerpoint/2010/main" val="12523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emorse\Desktop\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44" y="2764091"/>
            <a:ext cx="5924550" cy="33274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103727"/>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 </a:t>
            </a:r>
          </a:p>
        </p:txBody>
      </p:sp>
      <p:sp>
        <p:nvSpPr>
          <p:cNvPr id="22" name="Rounded Rectangle 21"/>
          <p:cNvSpPr/>
          <p:nvPr/>
        </p:nvSpPr>
        <p:spPr>
          <a:xfrm>
            <a:off x="3634155" y="1484784"/>
            <a:ext cx="7659076" cy="1730255"/>
          </a:xfrm>
          <a:prstGeom prst="roundRect">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noProof="0">
                <a:latin typeface="Arial" panose="020B0604020202020204" pitchFamily="34" charset="0"/>
                <a:cs typeface="Arial" panose="020B0604020202020204" pitchFamily="34" charset="0"/>
              </a:rPr>
              <a:t>If possible, approach the casualty from their feet as this prevents hyperextension of the neck from a responsive casualty. Use the AVPU scale when checking for a response</a:t>
            </a:r>
          </a:p>
        </p:txBody>
      </p:sp>
      <p:pic>
        <p:nvPicPr>
          <p:cNvPr id="7" name="Picture 3" descr="P:\Images\First Aid\r-respons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770" y="1418536"/>
            <a:ext cx="22320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898769" y="3642961"/>
            <a:ext cx="2764459" cy="1569660"/>
          </a:xfrm>
          <a:prstGeom prst="rect">
            <a:avLst/>
          </a:prstGeom>
        </p:spPr>
        <p:txBody>
          <a:bodyPr wrap="square">
            <a:spAutoFit/>
          </a:bodyPr>
          <a:lstStyle/>
          <a:p>
            <a:pPr lvl="0"/>
            <a:r>
              <a:rPr lang="en-GB" sz="1600" b="1" noProof="0" dirty="0">
                <a:solidFill>
                  <a:prstClr val="black"/>
                </a:solidFill>
              </a:rPr>
              <a:t>(If the casualty responds and providing there is no further danger, leave them in the position found and try to find out what is wrong. Get help if needed.)</a:t>
            </a:r>
            <a:endParaRPr lang="en-GB" sz="1600" noProof="0" dirty="0">
              <a:solidFill>
                <a:prstClr val="black"/>
              </a:solidFill>
            </a:endParaRPr>
          </a:p>
        </p:txBody>
      </p:sp>
    </p:spTree>
    <p:extLst>
      <p:ext uri="{BB962C8B-B14F-4D97-AF65-F5344CB8AC3E}">
        <p14:creationId xmlns:p14="http://schemas.microsoft.com/office/powerpoint/2010/main" val="141893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C30A6BF0-FDE5-10C2-BC09-038B9EA4289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a:ln>
            <a:noFill/>
          </a:ln>
        </p:spPr>
      </p:pic>
      <p:sp>
        <p:nvSpPr>
          <p:cNvPr id="2" name="Title 1">
            <a:extLst>
              <a:ext uri="{FF2B5EF4-FFF2-40B4-BE49-F238E27FC236}">
                <a16:creationId xmlns:a16="http://schemas.microsoft.com/office/drawing/2014/main" id="{8F01CA77-5657-D917-1887-3CED6DE38F63}"/>
              </a:ext>
            </a:extLst>
          </p:cNvPr>
          <p:cNvSpPr>
            <a:spLocks noGrp="1"/>
          </p:cNvSpPr>
          <p:nvPr>
            <p:ph type="title"/>
          </p:nvPr>
        </p:nvSpPr>
        <p:spPr>
          <a:xfrm>
            <a:off x="1676400" y="146320"/>
            <a:ext cx="10515600" cy="1325563"/>
          </a:xfrm>
        </p:spPr>
        <p:txBody>
          <a:bodyPr>
            <a:normAutofit/>
          </a:bodyPr>
          <a:lstStyle/>
          <a:p>
            <a:r>
              <a:rPr lang="en-GB" sz="4000" b="1">
                <a:latin typeface="Arial" panose="020B0604020202020204" pitchFamily="34" charset="0"/>
                <a:cs typeface="Arial" panose="020B0604020202020204" pitchFamily="34" charset="0"/>
              </a:rPr>
              <a:t>What is bright light eye injury?</a:t>
            </a:r>
            <a:endParaRPr lang="en-GB" sz="4000"/>
          </a:p>
        </p:txBody>
      </p:sp>
      <p:sp>
        <p:nvSpPr>
          <p:cNvPr id="3" name="Content Placeholder 2">
            <a:extLst>
              <a:ext uri="{FF2B5EF4-FFF2-40B4-BE49-F238E27FC236}">
                <a16:creationId xmlns:a16="http://schemas.microsoft.com/office/drawing/2014/main" id="{022ABCCD-3C60-70D6-AE63-2A8C10123484}"/>
              </a:ext>
            </a:extLst>
          </p:cNvPr>
          <p:cNvSpPr>
            <a:spLocks noGrp="1"/>
          </p:cNvSpPr>
          <p:nvPr>
            <p:ph idx="1"/>
          </p:nvPr>
        </p:nvSpPr>
        <p:spPr>
          <a:xfrm>
            <a:off x="838199" y="1564247"/>
            <a:ext cx="9025329" cy="4351338"/>
          </a:xfrm>
        </p:spPr>
        <p:txBody>
          <a:bodyPr>
            <a:normAutofit/>
          </a:bodyPr>
          <a:lstStyle/>
          <a:p>
            <a:pPr marL="0" indent="0">
              <a:buNone/>
            </a:pPr>
            <a:r>
              <a:rPr lang="en-GB" sz="2400" b="1">
                <a:latin typeface="Arial" panose="020B0604020202020204" pitchFamily="34" charset="0"/>
                <a:cs typeface="Arial" panose="020B0604020202020204" pitchFamily="34" charset="0"/>
              </a:rPr>
              <a:t>Bright light eye injury, sometimes called flash burn or photokeratitis, occurs when the eye is exposed to very strong light, such as: </a:t>
            </a:r>
          </a:p>
          <a:p>
            <a:pPr marL="172800" indent="-172800"/>
            <a:r>
              <a:rPr lang="en-GB" sz="2400">
                <a:latin typeface="Arial" panose="020B0604020202020204" pitchFamily="34" charset="0"/>
                <a:cs typeface="Arial" panose="020B0604020202020204" pitchFamily="34" charset="0"/>
              </a:rPr>
              <a:t>sunlight reflected off snow or water</a:t>
            </a:r>
          </a:p>
          <a:p>
            <a:pPr marL="172800" indent="-172800"/>
            <a:r>
              <a:rPr lang="en-GB" sz="2400">
                <a:latin typeface="Arial" panose="020B0604020202020204" pitchFamily="34" charset="0"/>
                <a:cs typeface="Arial" panose="020B0604020202020204" pitchFamily="34" charset="0"/>
              </a:rPr>
              <a:t>welding arcs</a:t>
            </a:r>
          </a:p>
          <a:p>
            <a:pPr marL="172800" indent="-172800"/>
            <a:r>
              <a:rPr lang="en-GB" sz="2400">
                <a:latin typeface="Arial" panose="020B0604020202020204" pitchFamily="34" charset="0"/>
                <a:cs typeface="Arial" panose="020B0604020202020204" pitchFamily="34" charset="0"/>
              </a:rPr>
              <a:t>bright torches</a:t>
            </a:r>
          </a:p>
          <a:p>
            <a:pPr marL="0" indent="0">
              <a:buNone/>
            </a:pPr>
            <a:endParaRPr lang="en-GB" sz="24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85896B-BA40-71CE-EC72-D88C419C5DE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460186"/>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81387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Bright </a:t>
            </a:r>
            <a:r>
              <a:rPr lang="en-GB" sz="4000" b="1">
                <a:latin typeface="Arial" panose="020B0604020202020204" pitchFamily="34" charset="0"/>
                <a:cs typeface="Arial" panose="020B0604020202020204" pitchFamily="34" charset="0"/>
              </a:rPr>
              <a:t>light</a:t>
            </a:r>
            <a:r>
              <a:rPr sz="4000" b="1">
                <a:latin typeface="Arial" panose="020B0604020202020204" pitchFamily="34" charset="0"/>
                <a:cs typeface="Arial" panose="020B0604020202020204" pitchFamily="34" charset="0"/>
              </a:rPr>
              <a:t> </a:t>
            </a:r>
            <a:r>
              <a:rPr lang="en-GB" sz="4000" b="1">
                <a:latin typeface="Arial" panose="020B0604020202020204" pitchFamily="34" charset="0"/>
                <a:cs typeface="Arial" panose="020B0604020202020204" pitchFamily="34" charset="0"/>
              </a:rPr>
              <a:t>e</a:t>
            </a:r>
            <a:r>
              <a:rPr sz="4000" b="1">
                <a:latin typeface="Arial" panose="020B0604020202020204" pitchFamily="34" charset="0"/>
                <a:cs typeface="Arial" panose="020B0604020202020204" pitchFamily="34" charset="0"/>
              </a:rPr>
              <a:t>ye injury</a:t>
            </a:r>
            <a:r>
              <a:rPr lang="en-GB" sz="4000" b="1">
                <a:latin typeface="Arial" panose="020B0604020202020204" pitchFamily="34" charset="0"/>
                <a:cs typeface="Arial" panose="020B0604020202020204" pitchFamily="34" charset="0"/>
              </a:rPr>
              <a:t> – symptoms</a:t>
            </a:r>
            <a:endParaRPr sz="4000" b="1">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583684"/>
            <a:ext cx="10515600" cy="4351338"/>
          </a:xfrm>
        </p:spPr>
        <p:txBody>
          <a:bodyPr>
            <a:normAutofit/>
          </a:bodyPr>
          <a:lstStyle/>
          <a:p>
            <a:pPr marL="0" indent="0">
              <a:buNone/>
            </a:pPr>
            <a:r>
              <a:rPr lang="en-GB" sz="2400" b="1">
                <a:solidFill>
                  <a:srgbClr val="008A21"/>
                </a:solidFill>
                <a:latin typeface="Arial" panose="020B0604020202020204" pitchFamily="34" charset="0"/>
                <a:cs typeface="Arial" panose="020B0604020202020204" pitchFamily="34" charset="0"/>
              </a:rPr>
              <a:t>Symptoms may include:</a:t>
            </a:r>
            <a:endParaRPr sz="2400" b="1">
              <a:solidFill>
                <a:srgbClr val="008A21"/>
              </a:solidFill>
              <a:latin typeface="Arial" panose="020B0604020202020204" pitchFamily="34" charset="0"/>
              <a:cs typeface="Arial" panose="020B0604020202020204" pitchFamily="34" charset="0"/>
            </a:endParaRPr>
          </a:p>
          <a:p>
            <a:pPr marL="172800" indent="-172800"/>
            <a:r>
              <a:rPr lang="en-GB" sz="2400">
                <a:latin typeface="Arial" panose="020B0604020202020204" pitchFamily="34" charset="0"/>
                <a:cs typeface="Arial" panose="020B0604020202020204" pitchFamily="34" charset="0"/>
              </a:rPr>
              <a:t>pain</a:t>
            </a:r>
          </a:p>
          <a:p>
            <a:pPr marL="172800" indent="-172800"/>
            <a:r>
              <a:rPr lang="en-GB" sz="2400">
                <a:latin typeface="Arial" panose="020B0604020202020204" pitchFamily="34" charset="0"/>
                <a:cs typeface="Arial" panose="020B0604020202020204" pitchFamily="34" charset="0"/>
              </a:rPr>
              <a:t>watering and redness of </a:t>
            </a:r>
            <a:r>
              <a:rPr sz="2400">
                <a:latin typeface="Arial" panose="020B0604020202020204" pitchFamily="34" charset="0"/>
                <a:cs typeface="Arial" panose="020B0604020202020204" pitchFamily="34" charset="0"/>
              </a:rPr>
              <a:t>the eyes</a:t>
            </a:r>
          </a:p>
          <a:p>
            <a:pPr marL="172800" indent="-172800"/>
            <a:r>
              <a:rPr lang="en-GB" sz="2400">
                <a:latin typeface="Arial" panose="020B0604020202020204" pitchFamily="34" charset="0"/>
                <a:cs typeface="Arial" panose="020B0604020202020204" pitchFamily="34" charset="0"/>
              </a:rPr>
              <a:t>sensitivity </a:t>
            </a:r>
            <a:r>
              <a:rPr sz="2400">
                <a:latin typeface="Arial" panose="020B0604020202020204" pitchFamily="34" charset="0"/>
                <a:cs typeface="Arial" panose="020B0604020202020204" pitchFamily="34" charset="0"/>
              </a:rPr>
              <a:t>to light (photophobia)</a:t>
            </a:r>
          </a:p>
          <a:p>
            <a:pPr marL="172800" indent="-172800"/>
            <a:r>
              <a:rPr sz="2400">
                <a:latin typeface="Arial" panose="020B0604020202020204" pitchFamily="34" charset="0"/>
                <a:cs typeface="Arial" panose="020B0604020202020204" pitchFamily="34" charset="0"/>
              </a:rPr>
              <a:t>blurred vision or temporary loss of vision</a:t>
            </a:r>
            <a:r>
              <a:rPr lang="en-GB" sz="2400">
                <a:latin typeface="Arial" panose="020B0604020202020204" pitchFamily="34" charset="0"/>
                <a:cs typeface="Arial" panose="020B0604020202020204" pitchFamily="34" charset="0"/>
              </a:rPr>
              <a:t>.</a:t>
            </a:r>
            <a:endParaRPr sz="2400">
              <a:latin typeface="Arial" panose="020B0604020202020204" pitchFamily="34" charset="0"/>
              <a:cs typeface="Arial" panose="020B0604020202020204" pitchFamily="34" charset="0"/>
            </a:endParaRPr>
          </a:p>
          <a:p>
            <a:endParaRPr>
              <a:latin typeface="Arial" panose="020B0604020202020204" pitchFamily="34" charset="0"/>
              <a:cs typeface="Arial" panose="020B0604020202020204" pitchFamily="34" charset="0"/>
            </a:endParaRPr>
          </a:p>
          <a:p>
            <a:pPr marL="0" indent="0">
              <a:buNone/>
            </a:pPr>
            <a:endParaRPr/>
          </a:p>
        </p:txBody>
      </p:sp>
      <p:sp>
        <p:nvSpPr>
          <p:cNvPr id="5" name="Freeform: Shape 4">
            <a:extLst>
              <a:ext uri="{FF2B5EF4-FFF2-40B4-BE49-F238E27FC236}">
                <a16:creationId xmlns:a16="http://schemas.microsoft.com/office/drawing/2014/main" id="{821AA8C3-0A48-6C3A-397C-F69F61DE7CC2}"/>
              </a:ext>
            </a:extLst>
          </p:cNvPr>
          <p:cNvSpPr/>
          <p:nvPr/>
        </p:nvSpPr>
        <p:spPr>
          <a:xfrm flipH="1">
            <a:off x="-1938972" y="3068457"/>
            <a:ext cx="18181696" cy="3094032"/>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0989A-2F16-A263-ED38-9933FEB99E02}"/>
            </a:ext>
          </a:extLst>
        </p:cNvPr>
        <p:cNvGrpSpPr/>
        <p:nvPr/>
      </p:nvGrpSpPr>
      <p:grpSpPr>
        <a:xfrm>
          <a:off x="0" y="0"/>
          <a:ext cx="0" cy="0"/>
          <a:chOff x="0" y="0"/>
          <a:chExt cx="0" cy="0"/>
        </a:xfrm>
      </p:grpSpPr>
      <p:sp>
        <p:nvSpPr>
          <p:cNvPr id="4" name="Freeform: Shape 3">
            <a:extLst>
              <a:ext uri="{FF2B5EF4-FFF2-40B4-BE49-F238E27FC236}">
                <a16:creationId xmlns:a16="http://schemas.microsoft.com/office/drawing/2014/main" id="{0E42EBDE-C952-3FED-8C57-DD054F8ADC6C}"/>
              </a:ext>
            </a:extLst>
          </p:cNvPr>
          <p:cNvSpPr/>
          <p:nvPr/>
        </p:nvSpPr>
        <p:spPr>
          <a:xfrm flipH="1">
            <a:off x="-1044027" y="3988339"/>
            <a:ext cx="18181696" cy="2174149"/>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0A1675FA-3318-790D-3559-CECF8D72BCCF}"/>
              </a:ext>
            </a:extLst>
          </p:cNvPr>
          <p:cNvSpPr>
            <a:spLocks noGrp="1"/>
          </p:cNvSpPr>
          <p:nvPr>
            <p:ph type="title"/>
          </p:nvPr>
        </p:nvSpPr>
        <p:spPr/>
        <p:txBody>
          <a:bodyPr>
            <a:normAutofit/>
          </a:bodyPr>
          <a:lstStyle/>
          <a:p>
            <a:r>
              <a:rPr sz="4000" b="1">
                <a:latin typeface="Arial" panose="020B0604020202020204" pitchFamily="34" charset="0"/>
                <a:cs typeface="Arial" panose="020B0604020202020204" pitchFamily="34" charset="0"/>
              </a:rPr>
              <a:t>Bright </a:t>
            </a:r>
            <a:r>
              <a:rPr lang="en-GB" sz="4000" b="1">
                <a:latin typeface="Arial" panose="020B0604020202020204" pitchFamily="34" charset="0"/>
                <a:cs typeface="Arial" panose="020B0604020202020204" pitchFamily="34" charset="0"/>
              </a:rPr>
              <a:t>light</a:t>
            </a:r>
            <a:r>
              <a:rPr sz="4000" b="1">
                <a:latin typeface="Arial" panose="020B0604020202020204" pitchFamily="34" charset="0"/>
                <a:cs typeface="Arial" panose="020B0604020202020204" pitchFamily="34" charset="0"/>
              </a:rPr>
              <a:t> </a:t>
            </a:r>
            <a:r>
              <a:rPr lang="en-GB" sz="4000" b="1">
                <a:latin typeface="Arial" panose="020B0604020202020204" pitchFamily="34" charset="0"/>
                <a:cs typeface="Arial" panose="020B0604020202020204" pitchFamily="34" charset="0"/>
              </a:rPr>
              <a:t>e</a:t>
            </a:r>
            <a:r>
              <a:rPr sz="4000" b="1">
                <a:latin typeface="Arial" panose="020B0604020202020204" pitchFamily="34" charset="0"/>
                <a:cs typeface="Arial" panose="020B0604020202020204" pitchFamily="34" charset="0"/>
              </a:rPr>
              <a:t>ye injury</a:t>
            </a:r>
            <a:r>
              <a:rPr lang="en-GB" sz="4000" b="1">
                <a:latin typeface="Arial" panose="020B0604020202020204" pitchFamily="34" charset="0"/>
                <a:cs typeface="Arial" panose="020B0604020202020204" pitchFamily="34" charset="0"/>
              </a:rPr>
              <a:t> – treatment</a:t>
            </a:r>
            <a:endParaRPr sz="4000" b="1">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A2BB7B0-5BFC-003D-05B5-7E75FF7B0FA0}"/>
              </a:ext>
            </a:extLst>
          </p:cNvPr>
          <p:cNvSpPr>
            <a:spLocks noGrp="1"/>
          </p:cNvSpPr>
          <p:nvPr>
            <p:ph idx="1"/>
          </p:nvPr>
        </p:nvSpPr>
        <p:spPr>
          <a:xfrm>
            <a:off x="838200" y="1570226"/>
            <a:ext cx="5712502" cy="4351338"/>
          </a:xfrm>
        </p:spPr>
        <p:txBody>
          <a:bodyPr>
            <a:normAutofit/>
          </a:bodyPr>
          <a:lstStyle/>
          <a:p>
            <a:pPr marL="0" indent="0">
              <a:buNone/>
            </a:pPr>
            <a:r>
              <a:rPr lang="en-GB" sz="2200" b="1">
                <a:solidFill>
                  <a:srgbClr val="008A21"/>
                </a:solidFill>
                <a:latin typeface="Arial" panose="020B0604020202020204" pitchFamily="34" charset="0"/>
                <a:cs typeface="Arial" panose="020B0604020202020204" pitchFamily="34" charset="0"/>
              </a:rPr>
              <a:t>Do:</a:t>
            </a:r>
          </a:p>
          <a:p>
            <a:pPr marL="172800" indent="-172800"/>
            <a:r>
              <a:rPr lang="en-GB" sz="2200">
                <a:latin typeface="Arial" panose="020B0604020202020204" pitchFamily="34" charset="0"/>
                <a:cs typeface="Arial" panose="020B0604020202020204" pitchFamily="34" charset="0"/>
              </a:rPr>
              <a:t>move</a:t>
            </a:r>
            <a:r>
              <a:rPr sz="2200">
                <a:latin typeface="Arial" panose="020B0604020202020204" pitchFamily="34" charset="0"/>
                <a:cs typeface="Arial" panose="020B0604020202020204" pitchFamily="34" charset="0"/>
              </a:rPr>
              <a:t> </a:t>
            </a:r>
            <a:r>
              <a:rPr lang="en-GB" sz="2200">
                <a:latin typeface="Arial" panose="020B0604020202020204" pitchFamily="34" charset="0"/>
                <a:cs typeface="Arial" panose="020B0604020202020204" pitchFamily="34" charset="0"/>
              </a:rPr>
              <a:t>the </a:t>
            </a:r>
            <a:r>
              <a:rPr sz="2200">
                <a:latin typeface="Arial" panose="020B0604020202020204" pitchFamily="34" charset="0"/>
                <a:cs typeface="Arial" panose="020B0604020202020204" pitchFamily="34" charset="0"/>
              </a:rPr>
              <a:t>casualty out of direct light to a shaded area</a:t>
            </a:r>
          </a:p>
          <a:p>
            <a:pPr marL="172800" indent="-172800"/>
            <a:r>
              <a:rPr lang="en-GB" sz="2200">
                <a:latin typeface="Arial" panose="020B0604020202020204" pitchFamily="34" charset="0"/>
                <a:cs typeface="Arial" panose="020B0604020202020204" pitchFamily="34" charset="0"/>
              </a:rPr>
              <a:t>ask</a:t>
            </a:r>
            <a:r>
              <a:rPr sz="2200">
                <a:latin typeface="Arial" panose="020B0604020202020204" pitchFamily="34" charset="0"/>
                <a:cs typeface="Arial" panose="020B0604020202020204" pitchFamily="34" charset="0"/>
              </a:rPr>
              <a:t> </a:t>
            </a:r>
            <a:r>
              <a:rPr lang="en-GB" sz="2200">
                <a:latin typeface="Arial" panose="020B0604020202020204" pitchFamily="34" charset="0"/>
                <a:cs typeface="Arial" panose="020B0604020202020204" pitchFamily="34" charset="0"/>
              </a:rPr>
              <a:t>the </a:t>
            </a:r>
            <a:r>
              <a:rPr sz="2200">
                <a:latin typeface="Arial" panose="020B0604020202020204" pitchFamily="34" charset="0"/>
                <a:cs typeface="Arial" panose="020B0604020202020204" pitchFamily="34" charset="0"/>
              </a:rPr>
              <a:t>casualty to rest with eyes closed if possible</a:t>
            </a:r>
          </a:p>
          <a:p>
            <a:pPr marL="172800" indent="-172800"/>
            <a:r>
              <a:rPr lang="en-GB" sz="2200">
                <a:latin typeface="Arial" panose="020B0604020202020204" pitchFamily="34" charset="0"/>
                <a:cs typeface="Arial" panose="020B0604020202020204" pitchFamily="34" charset="0"/>
              </a:rPr>
              <a:t>c</a:t>
            </a:r>
            <a:r>
              <a:rPr sz="2200">
                <a:latin typeface="Arial" panose="020B0604020202020204" pitchFamily="34" charset="0"/>
                <a:cs typeface="Arial" panose="020B0604020202020204" pitchFamily="34" charset="0"/>
              </a:rPr>
              <a:t>over </a:t>
            </a:r>
            <a:r>
              <a:rPr lang="en-GB" sz="2200">
                <a:latin typeface="Arial" panose="020B0604020202020204" pitchFamily="34" charset="0"/>
                <a:cs typeface="Arial" panose="020B0604020202020204" pitchFamily="34" charset="0"/>
              </a:rPr>
              <a:t>the </a:t>
            </a:r>
            <a:r>
              <a:rPr sz="2200">
                <a:latin typeface="Arial" panose="020B0604020202020204" pitchFamily="34" charset="0"/>
                <a:cs typeface="Arial" panose="020B0604020202020204" pitchFamily="34" charset="0"/>
              </a:rPr>
              <a:t>eyes lightly with a clean dressing if needed for comfort</a:t>
            </a:r>
          </a:p>
          <a:p>
            <a:pPr marL="172800" indent="-172800"/>
            <a:r>
              <a:rPr lang="en-GB" sz="2200">
                <a:latin typeface="Arial" panose="020B0604020202020204" pitchFamily="34" charset="0"/>
                <a:cs typeface="Arial" panose="020B0604020202020204" pitchFamily="34" charset="0"/>
              </a:rPr>
              <a:t>s</a:t>
            </a:r>
            <a:r>
              <a:rPr sz="2200">
                <a:latin typeface="Arial" panose="020B0604020202020204" pitchFamily="34" charset="0"/>
                <a:cs typeface="Arial" panose="020B0604020202020204" pitchFamily="34" charset="0"/>
              </a:rPr>
              <a:t>eek medical attention if symptoms persist or vision is impaired</a:t>
            </a:r>
            <a:endParaRPr lang="en-GB" sz="2200">
              <a:latin typeface="Arial" panose="020B0604020202020204" pitchFamily="34" charset="0"/>
              <a:cs typeface="Arial" panose="020B0604020202020204" pitchFamily="34" charset="0"/>
            </a:endParaRPr>
          </a:p>
          <a:p>
            <a:pPr marL="0" indent="0">
              <a:buNone/>
            </a:pPr>
            <a:endParaRPr lang="en-GB" sz="2200">
              <a:latin typeface="Arial" panose="020B0604020202020204" pitchFamily="34" charset="0"/>
              <a:cs typeface="Arial" panose="020B0604020202020204" pitchFamily="34" charset="0"/>
            </a:endParaRPr>
          </a:p>
          <a:p>
            <a:pPr marL="0" indent="0">
              <a:buNone/>
            </a:pPr>
            <a:endParaRPr/>
          </a:p>
        </p:txBody>
      </p:sp>
      <p:sp>
        <p:nvSpPr>
          <p:cNvPr id="5" name="Content Placeholder 2">
            <a:extLst>
              <a:ext uri="{FF2B5EF4-FFF2-40B4-BE49-F238E27FC236}">
                <a16:creationId xmlns:a16="http://schemas.microsoft.com/office/drawing/2014/main" id="{A8673F52-53BD-6B8D-B2D4-B0497FBB6C92}"/>
              </a:ext>
            </a:extLst>
          </p:cNvPr>
          <p:cNvSpPr txBox="1">
            <a:spLocks/>
          </p:cNvSpPr>
          <p:nvPr/>
        </p:nvSpPr>
        <p:spPr>
          <a:xfrm>
            <a:off x="6479498" y="1570226"/>
            <a:ext cx="571250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1" i="0" u="none" strike="noStrike" kern="1200" cap="none" spc="0" normalizeH="0" baseline="0" noProof="0">
                <a:ln>
                  <a:noFill/>
                </a:ln>
                <a:solidFill>
                  <a:srgbClr val="008A21"/>
                </a:solidFill>
                <a:effectLst/>
                <a:uLnTx/>
                <a:uFillTx/>
                <a:latin typeface="Arial" panose="020B0604020202020204" pitchFamily="34" charset="0"/>
                <a:ea typeface="+mn-ea"/>
                <a:cs typeface="Arial" panose="020B0604020202020204" pitchFamily="34" charset="0"/>
              </a:rPr>
              <a:t>Do not: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allow the casualty to rub the eye.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134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13CF-1CC9-EAE6-56C0-363F414072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A8753-D9AB-EB30-DD2D-374027550E99}"/>
              </a:ext>
            </a:extLst>
          </p:cNvPr>
          <p:cNvSpPr>
            <a:spLocks noGrp="1"/>
          </p:cNvSpPr>
          <p:nvPr>
            <p:ph type="title"/>
          </p:nvPr>
        </p:nvSpPr>
        <p:spPr>
          <a:xfrm>
            <a:off x="1683868" y="365126"/>
            <a:ext cx="9669931" cy="922986"/>
          </a:xfrm>
        </p:spPr>
        <p:txBody>
          <a:bodyPr>
            <a:normAutofit/>
          </a:bodyPr>
          <a:lstStyle/>
          <a:p>
            <a:r>
              <a:rPr lang="en-GB" sz="4000" b="1"/>
              <a:t>How much do you know?​</a:t>
            </a:r>
          </a:p>
        </p:txBody>
      </p:sp>
      <p:sp>
        <p:nvSpPr>
          <p:cNvPr id="5" name="Rectangle: Rounded Corners 4">
            <a:extLst>
              <a:ext uri="{FF2B5EF4-FFF2-40B4-BE49-F238E27FC236}">
                <a16:creationId xmlns:a16="http://schemas.microsoft.com/office/drawing/2014/main" id="{8CA4444C-13AE-DEF3-07E5-3F759BECB952}"/>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60D7B95-62C0-6510-DF9A-27D0B26F1834}"/>
              </a:ext>
            </a:extLst>
          </p:cNvPr>
          <p:cNvSpPr txBox="1"/>
          <p:nvPr/>
        </p:nvSpPr>
        <p:spPr>
          <a:xfrm>
            <a:off x="766763" y="1431329"/>
            <a:ext cx="965739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is the most common sign of a bright light eye injury?</a:t>
            </a:r>
          </a:p>
        </p:txBody>
      </p:sp>
      <p:grpSp>
        <p:nvGrpSpPr>
          <p:cNvPr id="7" name="Group 6">
            <a:extLst>
              <a:ext uri="{FF2B5EF4-FFF2-40B4-BE49-F238E27FC236}">
                <a16:creationId xmlns:a16="http://schemas.microsoft.com/office/drawing/2014/main" id="{4E0A6DFB-265D-07F4-46AF-A743844D7CA6}"/>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7C267F2-992E-4762-106A-26AFD936B58F}"/>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849150E5-793D-A6B4-B11B-890B874D72BE}"/>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8115CA97-BB17-53C2-4EC6-ED50D55EE39B}"/>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6A780EFD-F700-C928-D728-D7FA0DC0B771}"/>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4B3361A0-DE00-C897-D60C-126C05ACEB36}"/>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D1B28C95-0956-A792-0C73-E844C4FD578F}"/>
              </a:ext>
            </a:extLst>
          </p:cNvPr>
          <p:cNvSpPr txBox="1"/>
          <p:nvPr/>
        </p:nvSpPr>
        <p:spPr>
          <a:xfrm>
            <a:off x="1719656" y="2698930"/>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Persistent coughing and a sore throat</a:t>
            </a:r>
          </a:p>
        </p:txBody>
      </p:sp>
      <p:sp>
        <p:nvSpPr>
          <p:cNvPr id="11" name="TextBox 10">
            <a:extLst>
              <a:ext uri="{FF2B5EF4-FFF2-40B4-BE49-F238E27FC236}">
                <a16:creationId xmlns:a16="http://schemas.microsoft.com/office/drawing/2014/main" id="{3882681D-CD6B-3E27-18A8-3AB666330DF7}"/>
              </a:ext>
            </a:extLst>
          </p:cNvPr>
          <p:cNvSpPr txBox="1"/>
          <p:nvPr/>
        </p:nvSpPr>
        <p:spPr>
          <a:xfrm>
            <a:off x="1719657" y="3363596"/>
            <a:ext cx="52208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Pain, watering eyes and sensitivity to light</a:t>
            </a:r>
          </a:p>
        </p:txBody>
      </p:sp>
      <p:sp>
        <p:nvSpPr>
          <p:cNvPr id="12" name="TextBox 11">
            <a:extLst>
              <a:ext uri="{FF2B5EF4-FFF2-40B4-BE49-F238E27FC236}">
                <a16:creationId xmlns:a16="http://schemas.microsoft.com/office/drawing/2014/main" id="{CED969B2-2A55-AC49-5FE6-71EA0419B325}"/>
              </a:ext>
            </a:extLst>
          </p:cNvPr>
          <p:cNvSpPr txBox="1"/>
          <p:nvPr/>
        </p:nvSpPr>
        <p:spPr>
          <a:xfrm>
            <a:off x="1739923" y="4226491"/>
            <a:ext cx="498189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Localised redness and swelling at the site of a sting</a:t>
            </a:r>
          </a:p>
        </p:txBody>
      </p:sp>
      <p:sp>
        <p:nvSpPr>
          <p:cNvPr id="16" name="TextBox 15">
            <a:extLst>
              <a:ext uri="{FF2B5EF4-FFF2-40B4-BE49-F238E27FC236}">
                <a16:creationId xmlns:a16="http://schemas.microsoft.com/office/drawing/2014/main" id="{91035979-5DDA-FF18-896F-1BE9C68DB54E}"/>
              </a:ext>
            </a:extLst>
          </p:cNvPr>
          <p:cNvSpPr txBox="1"/>
          <p:nvPr/>
        </p:nvSpPr>
        <p:spPr>
          <a:xfrm>
            <a:off x="1729210" y="5270896"/>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Blistering of the skin after heat exposure</a:t>
            </a:r>
          </a:p>
        </p:txBody>
      </p:sp>
      <p:pic>
        <p:nvPicPr>
          <p:cNvPr id="17" name="Picture 2" descr="\\designarchive\Archive\PowerPoints\PPT symbols and documents\ABCD cards\A.png">
            <a:extLst>
              <a:ext uri="{FF2B5EF4-FFF2-40B4-BE49-F238E27FC236}">
                <a16:creationId xmlns:a16="http://schemas.microsoft.com/office/drawing/2014/main" id="{B9B427CC-004A-D53D-A798-2CB45A10E8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BD39DF92-4E9A-4080-70AA-60FDFEB6655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26801E-E0B5-1117-E235-33C4DF2561A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131878F3-4B7C-4DF4-C06A-7ADDC19D984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3235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DA50E-521B-E629-7FDF-089B1B1242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BFE8A1-315E-0A62-25AF-ABFE44A0C20F}"/>
              </a:ext>
            </a:extLst>
          </p:cNvPr>
          <p:cNvSpPr>
            <a:spLocks noGrp="1"/>
          </p:cNvSpPr>
          <p:nvPr>
            <p:ph type="title"/>
          </p:nvPr>
        </p:nvSpPr>
        <p:spPr>
          <a:xfrm>
            <a:off x="1683868" y="365126"/>
            <a:ext cx="9669931" cy="922986"/>
          </a:xfrm>
        </p:spPr>
        <p:txBody>
          <a:bodyPr/>
          <a:lstStyle/>
          <a:p>
            <a:r>
              <a:rPr lang="en-GB" sz="4000" b="1"/>
              <a:t>How much do you know?</a:t>
            </a:r>
            <a:r>
              <a:rPr lang="en-GB" b="1"/>
              <a:t>​</a:t>
            </a:r>
          </a:p>
        </p:txBody>
      </p:sp>
      <p:sp>
        <p:nvSpPr>
          <p:cNvPr id="5" name="Rectangle: Rounded Corners 4">
            <a:extLst>
              <a:ext uri="{FF2B5EF4-FFF2-40B4-BE49-F238E27FC236}">
                <a16:creationId xmlns:a16="http://schemas.microsoft.com/office/drawing/2014/main" id="{B2C222B6-F05F-B7BE-384A-4ACC568EE61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4A56DF5-5238-D543-41D4-603891B2AF98}"/>
              </a:ext>
            </a:extLst>
          </p:cNvPr>
          <p:cNvSpPr txBox="1"/>
          <p:nvPr/>
        </p:nvSpPr>
        <p:spPr>
          <a:xfrm>
            <a:off x="766763" y="1441997"/>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What is the most appropriate first-aid action for a casualty with a splinter?</a:t>
            </a:r>
          </a:p>
        </p:txBody>
      </p:sp>
      <p:grpSp>
        <p:nvGrpSpPr>
          <p:cNvPr id="7" name="Group 6">
            <a:extLst>
              <a:ext uri="{FF2B5EF4-FFF2-40B4-BE49-F238E27FC236}">
                <a16:creationId xmlns:a16="http://schemas.microsoft.com/office/drawing/2014/main" id="{12D14777-D7CD-92F7-F84D-1DD228D30287}"/>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ABE45183-4A11-A9C3-E75A-F216FC0ED0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D5EF79C7-5CD0-F858-B5C6-E2D279209081}"/>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80CCBC2C-A478-515A-6765-4A8577BA730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17DAEC0B-41DF-53A8-C2C0-518CF56996AE}"/>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90870052-73D9-E169-EE80-2D9E4535F3B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7CD594C4-3726-0044-010F-860B50FD2B14}"/>
              </a:ext>
            </a:extLst>
          </p:cNvPr>
          <p:cNvSpPr txBox="1"/>
          <p:nvPr/>
        </p:nvSpPr>
        <p:spPr>
          <a:xfrm>
            <a:off x="1719656" y="2638554"/>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Push the splinter deeper to stop bleeding</a:t>
            </a:r>
          </a:p>
        </p:txBody>
      </p:sp>
      <p:sp>
        <p:nvSpPr>
          <p:cNvPr id="11" name="TextBox 10">
            <a:extLst>
              <a:ext uri="{FF2B5EF4-FFF2-40B4-BE49-F238E27FC236}">
                <a16:creationId xmlns:a16="http://schemas.microsoft.com/office/drawing/2014/main" id="{FDE5ECA8-9070-FF1D-8275-C776E7BFD953}"/>
              </a:ext>
            </a:extLst>
          </p:cNvPr>
          <p:cNvSpPr txBox="1"/>
          <p:nvPr/>
        </p:nvSpPr>
        <p:spPr>
          <a:xfrm>
            <a:off x="1719657" y="3353868"/>
            <a:ext cx="61484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Squeeze the skin around the splinter to expel it</a:t>
            </a:r>
          </a:p>
        </p:txBody>
      </p:sp>
      <p:sp>
        <p:nvSpPr>
          <p:cNvPr id="12" name="TextBox 11">
            <a:extLst>
              <a:ext uri="{FF2B5EF4-FFF2-40B4-BE49-F238E27FC236}">
                <a16:creationId xmlns:a16="http://schemas.microsoft.com/office/drawing/2014/main" id="{5FC370CD-985E-9342-1F26-F06E93984311}"/>
              </a:ext>
            </a:extLst>
          </p:cNvPr>
          <p:cNvSpPr txBox="1"/>
          <p:nvPr/>
        </p:nvSpPr>
        <p:spPr>
          <a:xfrm>
            <a:off x="1739923" y="4081049"/>
            <a:ext cx="653831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Remove the splinter carefully with clean tweezers, clean the area and cover with a plaster if needed</a:t>
            </a:r>
          </a:p>
        </p:txBody>
      </p:sp>
      <p:sp>
        <p:nvSpPr>
          <p:cNvPr id="16" name="TextBox 15">
            <a:extLst>
              <a:ext uri="{FF2B5EF4-FFF2-40B4-BE49-F238E27FC236}">
                <a16:creationId xmlns:a16="http://schemas.microsoft.com/office/drawing/2014/main" id="{CC10C944-A77E-A74E-F665-1E6799EE56A4}"/>
              </a:ext>
            </a:extLst>
          </p:cNvPr>
          <p:cNvSpPr txBox="1"/>
          <p:nvPr/>
        </p:nvSpPr>
        <p:spPr>
          <a:xfrm>
            <a:off x="1719656" y="5137057"/>
            <a:ext cx="6684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Leave the splinter in place and bandage it tightly to prevent infection</a:t>
            </a:r>
          </a:p>
        </p:txBody>
      </p:sp>
      <p:pic>
        <p:nvPicPr>
          <p:cNvPr id="17" name="Picture 2" descr="\\designarchive\Archive\PowerPoints\PPT symbols and documents\ABCD cards\A.png">
            <a:extLst>
              <a:ext uri="{FF2B5EF4-FFF2-40B4-BE49-F238E27FC236}">
                <a16:creationId xmlns:a16="http://schemas.microsoft.com/office/drawing/2014/main" id="{2BDE7A95-C2E5-052F-9B11-6384D9BDA8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61894A9B-04A6-6657-CB24-01FAA9CC37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F68BCE0A-FBDC-A465-A05A-7DE745833B2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86E04C17-4D70-65BC-A87B-B69C9960B0C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56210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C4A61-12C8-D928-F0CB-F8946D0F6580}"/>
            </a:ext>
          </a:extLst>
        </p:cNvPr>
        <p:cNvGrpSpPr/>
        <p:nvPr/>
      </p:nvGrpSpPr>
      <p:grpSpPr>
        <a:xfrm>
          <a:off x="0" y="0"/>
          <a:ext cx="0" cy="0"/>
          <a:chOff x="0" y="0"/>
          <a:chExt cx="0" cy="0"/>
        </a:xfrm>
      </p:grpSpPr>
      <p:sp>
        <p:nvSpPr>
          <p:cNvPr id="7" name="Freeform: Shape 6">
            <a:extLst>
              <a:ext uri="{FF2B5EF4-FFF2-40B4-BE49-F238E27FC236}">
                <a16:creationId xmlns:a16="http://schemas.microsoft.com/office/drawing/2014/main" id="{C8FD6585-5880-D852-74D9-A3906F2C063B}"/>
              </a:ext>
            </a:extLst>
          </p:cNvPr>
          <p:cNvSpPr/>
          <p:nvPr/>
        </p:nvSpPr>
        <p:spPr>
          <a:xfrm flipH="1">
            <a:off x="-168965" y="1954716"/>
            <a:ext cx="18816109" cy="3881535"/>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EA748783-47EE-8531-7DA1-0C1617BB6FE7}"/>
              </a:ext>
            </a:extLst>
          </p:cNvPr>
          <p:cNvSpPr/>
          <p:nvPr/>
        </p:nvSpPr>
        <p:spPr>
          <a:xfrm>
            <a:off x="-765313" y="5257800"/>
            <a:ext cx="13288617" cy="2047461"/>
          </a:xfrm>
          <a:prstGeom prst="rect">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0" name="Rounded Rectangle 23">
            <a:extLst>
              <a:ext uri="{FF2B5EF4-FFF2-40B4-BE49-F238E27FC236}">
                <a16:creationId xmlns:a16="http://schemas.microsoft.com/office/drawing/2014/main" id="{F96DBB60-D19B-D8E5-586D-7BB90C4BE8BB}"/>
              </a:ext>
            </a:extLst>
          </p:cNvPr>
          <p:cNvSpPr/>
          <p:nvPr/>
        </p:nvSpPr>
        <p:spPr>
          <a:xfrm>
            <a:off x="3706027" y="4822807"/>
            <a:ext cx="4779945" cy="653654"/>
          </a:xfrm>
          <a:prstGeom prst="round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Thank you for listening</a:t>
            </a: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CBC31251-21BC-7AEE-343D-13534D441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7405" y="276632"/>
            <a:ext cx="5637190" cy="3356167"/>
          </a:xfrm>
          <a:prstGeom prst="rect">
            <a:avLst/>
          </a:prstGeom>
        </p:spPr>
      </p:pic>
    </p:spTree>
    <p:extLst>
      <p:ext uri="{BB962C8B-B14F-4D97-AF65-F5344CB8AC3E}">
        <p14:creationId xmlns:p14="http://schemas.microsoft.com/office/powerpoint/2010/main" val="382131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21C4C-786A-3433-664C-7015BF55AD6F}"/>
            </a:ext>
          </a:extLst>
        </p:cNvPr>
        <p:cNvGrpSpPr/>
        <p:nvPr/>
      </p:nvGrpSpPr>
      <p:grpSpPr>
        <a:xfrm>
          <a:off x="0" y="0"/>
          <a:ext cx="0" cy="0"/>
          <a:chOff x="0" y="0"/>
          <a:chExt cx="0" cy="0"/>
        </a:xfrm>
      </p:grpSpPr>
      <p:sp>
        <p:nvSpPr>
          <p:cNvPr id="54" name="Freeform: Shape 53">
            <a:extLst>
              <a:ext uri="{FF2B5EF4-FFF2-40B4-BE49-F238E27FC236}">
                <a16:creationId xmlns:a16="http://schemas.microsoft.com/office/drawing/2014/main" id="{F1A935C8-C1F4-8F90-9533-16329C400281}"/>
              </a:ext>
            </a:extLst>
          </p:cNvPr>
          <p:cNvSpPr/>
          <p:nvPr/>
        </p:nvSpPr>
        <p:spPr>
          <a:xfrm flipH="1">
            <a:off x="-1779883" y="177137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1">
            <a:extLst>
              <a:ext uri="{FF2B5EF4-FFF2-40B4-BE49-F238E27FC236}">
                <a16:creationId xmlns:a16="http://schemas.microsoft.com/office/drawing/2014/main" id="{586480C1-A563-4717-53BE-1AA252D06051}"/>
              </a:ext>
            </a:extLst>
          </p:cNvPr>
          <p:cNvSpPr txBox="1">
            <a:spLocks/>
          </p:cNvSpPr>
          <p:nvPr/>
        </p:nvSpPr>
        <p:spPr>
          <a:xfrm>
            <a:off x="634643" y="407618"/>
            <a:ext cx="8711780" cy="9087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GB" altLang="en-US" sz="4000"/>
              <a:t>Key</a:t>
            </a:r>
            <a:endParaRPr lang="en-US" sz="4000"/>
          </a:p>
        </p:txBody>
      </p:sp>
      <p:sp>
        <p:nvSpPr>
          <p:cNvPr id="6" name="Rounded Rectangle 67">
            <a:extLst>
              <a:ext uri="{FF2B5EF4-FFF2-40B4-BE49-F238E27FC236}">
                <a16:creationId xmlns:a16="http://schemas.microsoft.com/office/drawing/2014/main" id="{5C0B8739-D366-0C74-8F9D-A277E11AD171}"/>
              </a:ext>
            </a:extLst>
          </p:cNvPr>
          <p:cNvSpPr>
            <a:spLocks noChangeArrowheads="1"/>
          </p:cNvSpPr>
          <p:nvPr/>
        </p:nvSpPr>
        <p:spPr bwMode="auto">
          <a:xfrm>
            <a:off x="6096000" y="236276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000" b="1" dirty="0">
              <a:solidFill>
                <a:srgbClr val="154158"/>
              </a:solidFill>
              <a:ea typeface="MS PGothic" panose="020B0600070205080204" pitchFamily="34" charset="-128"/>
            </a:endParaRPr>
          </a:p>
          <a:p>
            <a:pPr fontAlgn="base">
              <a:spcAft>
                <a:spcPct val="0"/>
              </a:spcAft>
              <a:buClr>
                <a:srgbClr val="189049"/>
              </a:buClr>
              <a:buNone/>
              <a:defRPr/>
            </a:pPr>
            <a:r>
              <a:rPr lang="en-GB" altLang="en-US" sz="2200" b="1" dirty="0">
                <a:ea typeface="MS PGothic" panose="020B0600070205080204" pitchFamily="34" charset="-128"/>
              </a:rPr>
              <a:t>Navigation </a:t>
            </a:r>
          </a:p>
          <a:p>
            <a:pPr fontAlgn="base">
              <a:spcAft>
                <a:spcPct val="0"/>
              </a:spcAft>
              <a:buClr>
                <a:srgbClr val="189049"/>
              </a:buClr>
              <a:buNone/>
              <a:defRPr/>
            </a:pPr>
            <a:endParaRPr lang="en-GB" altLang="en-US" sz="2200" b="1" dirty="0">
              <a:solidFill>
                <a:srgbClr val="154158"/>
              </a:solidFill>
              <a:ea typeface="MS PGothic" panose="020B0600070205080204" pitchFamily="34" charset="-128"/>
            </a:endParaRPr>
          </a:p>
        </p:txBody>
      </p:sp>
      <p:sp>
        <p:nvSpPr>
          <p:cNvPr id="7" name="Rounded Rectangle 57">
            <a:extLst>
              <a:ext uri="{FF2B5EF4-FFF2-40B4-BE49-F238E27FC236}">
                <a16:creationId xmlns:a16="http://schemas.microsoft.com/office/drawing/2014/main" id="{60936524-7160-D101-227D-807320ADA421}"/>
              </a:ext>
            </a:extLst>
          </p:cNvPr>
          <p:cNvSpPr>
            <a:spLocks noChangeArrowheads="1"/>
          </p:cNvSpPr>
          <p:nvPr/>
        </p:nvSpPr>
        <p:spPr bwMode="auto">
          <a:xfrm>
            <a:off x="634643"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Question</a:t>
            </a:r>
          </a:p>
        </p:txBody>
      </p:sp>
      <p:sp>
        <p:nvSpPr>
          <p:cNvPr id="9" name="Rounded Rectangle 60">
            <a:extLst>
              <a:ext uri="{FF2B5EF4-FFF2-40B4-BE49-F238E27FC236}">
                <a16:creationId xmlns:a16="http://schemas.microsoft.com/office/drawing/2014/main" id="{0F0EDCE6-09B8-7366-A1A3-57A81040CC61}"/>
              </a:ext>
            </a:extLst>
          </p:cNvPr>
          <p:cNvSpPr>
            <a:spLocks noChangeArrowheads="1"/>
          </p:cNvSpPr>
          <p:nvPr/>
        </p:nvSpPr>
        <p:spPr bwMode="auto">
          <a:xfrm>
            <a:off x="8843604" y="1343025"/>
            <a:ext cx="2592387"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Definition</a:t>
            </a:r>
          </a:p>
        </p:txBody>
      </p:sp>
      <p:sp>
        <p:nvSpPr>
          <p:cNvPr id="10" name="Rounded Rectangle 62">
            <a:extLst>
              <a:ext uri="{FF2B5EF4-FFF2-40B4-BE49-F238E27FC236}">
                <a16:creationId xmlns:a16="http://schemas.microsoft.com/office/drawing/2014/main" id="{DDD17453-5372-BA37-4F22-F5999F330B3D}"/>
              </a:ext>
            </a:extLst>
          </p:cNvPr>
          <p:cNvSpPr>
            <a:spLocks noChangeArrowheads="1"/>
          </p:cNvSpPr>
          <p:nvPr/>
        </p:nvSpPr>
        <p:spPr bwMode="auto">
          <a:xfrm>
            <a:off x="3371492" y="13430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Individual</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sp>
        <p:nvSpPr>
          <p:cNvPr id="11" name="Rounded Rectangle 63">
            <a:extLst>
              <a:ext uri="{FF2B5EF4-FFF2-40B4-BE49-F238E27FC236}">
                <a16:creationId xmlns:a16="http://schemas.microsoft.com/office/drawing/2014/main" id="{08C33595-4E1F-F630-B5C7-704C9A945A70}"/>
              </a:ext>
            </a:extLst>
          </p:cNvPr>
          <p:cNvSpPr>
            <a:spLocks noChangeArrowheads="1"/>
          </p:cNvSpPr>
          <p:nvPr/>
        </p:nvSpPr>
        <p:spPr bwMode="auto">
          <a:xfrm>
            <a:off x="634643" y="2384425"/>
            <a:ext cx="2590800"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t>Group</a:t>
            </a:r>
            <a:br>
              <a:rPr lang="en-GB" altLang="en-US" sz="2200" b="1"/>
            </a:br>
            <a:r>
              <a:rPr lang="en-GB" altLang="en-US" sz="2200" b="1"/>
              <a:t>Exercise</a:t>
            </a:r>
          </a:p>
        </p:txBody>
      </p:sp>
      <p:sp>
        <p:nvSpPr>
          <p:cNvPr id="13" name="Rounded Rectangle 65">
            <a:extLst>
              <a:ext uri="{FF2B5EF4-FFF2-40B4-BE49-F238E27FC236}">
                <a16:creationId xmlns:a16="http://schemas.microsoft.com/office/drawing/2014/main" id="{7996127B-7B87-850C-0932-FB9163C61513}"/>
              </a:ext>
            </a:extLst>
          </p:cNvPr>
          <p:cNvSpPr>
            <a:spLocks noChangeArrowheads="1"/>
          </p:cNvSpPr>
          <p:nvPr/>
        </p:nvSpPr>
        <p:spPr bwMode="auto">
          <a:xfrm>
            <a:off x="6106754" y="13430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Key</a:t>
            </a:r>
            <a:br>
              <a:rPr lang="en-GB" altLang="en-US" sz="2200" b="1">
                <a:ea typeface="MS PGothic" panose="020B0600070205080204" pitchFamily="34" charset="-128"/>
              </a:rPr>
            </a:br>
            <a:r>
              <a:rPr lang="en-GB" altLang="en-US" sz="2200" b="1">
                <a:ea typeface="MS PGothic" panose="020B0600070205080204" pitchFamily="34" charset="-128"/>
              </a:rPr>
              <a:t>Point</a:t>
            </a:r>
          </a:p>
        </p:txBody>
      </p:sp>
      <p:sp>
        <p:nvSpPr>
          <p:cNvPr id="14" name="Rounded Rectangle 66">
            <a:extLst>
              <a:ext uri="{FF2B5EF4-FFF2-40B4-BE49-F238E27FC236}">
                <a16:creationId xmlns:a16="http://schemas.microsoft.com/office/drawing/2014/main" id="{E7EC3344-AE1B-B1FF-68BB-9037C6883869}"/>
              </a:ext>
            </a:extLst>
          </p:cNvPr>
          <p:cNvSpPr>
            <a:spLocks noChangeArrowheads="1"/>
          </p:cNvSpPr>
          <p:nvPr/>
        </p:nvSpPr>
        <p:spPr bwMode="auto">
          <a:xfrm>
            <a:off x="3385780" y="2384425"/>
            <a:ext cx="2592388" cy="900113"/>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r>
              <a:rPr lang="en-GB" altLang="en-US" sz="2200" b="1">
                <a:ea typeface="MS PGothic" panose="020B0600070205080204" pitchFamily="34" charset="-128"/>
              </a:rPr>
              <a:t>Class</a:t>
            </a:r>
            <a:br>
              <a:rPr lang="en-GB" altLang="en-US" sz="2200" b="1">
                <a:ea typeface="MS PGothic" panose="020B0600070205080204" pitchFamily="34" charset="-128"/>
              </a:rPr>
            </a:br>
            <a:r>
              <a:rPr lang="en-GB" altLang="en-US" sz="2200" b="1">
                <a:ea typeface="MS PGothic" panose="020B0600070205080204" pitchFamily="34" charset="-128"/>
              </a:rPr>
              <a:t>Exercise</a:t>
            </a:r>
          </a:p>
        </p:txBody>
      </p:sp>
      <p:grpSp>
        <p:nvGrpSpPr>
          <p:cNvPr id="53" name="Group 52">
            <a:extLst>
              <a:ext uri="{FF2B5EF4-FFF2-40B4-BE49-F238E27FC236}">
                <a16:creationId xmlns:a16="http://schemas.microsoft.com/office/drawing/2014/main" id="{90025397-5025-8C55-E2C2-12AE068880C5}"/>
              </a:ext>
            </a:extLst>
          </p:cNvPr>
          <p:cNvGrpSpPr/>
          <p:nvPr/>
        </p:nvGrpSpPr>
        <p:grpSpPr>
          <a:xfrm>
            <a:off x="7728976" y="2698171"/>
            <a:ext cx="866897" cy="260126"/>
            <a:chOff x="4842226" y="3905831"/>
            <a:chExt cx="866897" cy="260126"/>
          </a:xfrm>
        </p:grpSpPr>
        <p:grpSp>
          <p:nvGrpSpPr>
            <p:cNvPr id="15" name="Group 14">
              <a:extLst>
                <a:ext uri="{FF2B5EF4-FFF2-40B4-BE49-F238E27FC236}">
                  <a16:creationId xmlns:a16="http://schemas.microsoft.com/office/drawing/2014/main" id="{CD8B83CC-384A-D0D2-BF53-47F0F30D3D29}"/>
                </a:ext>
              </a:extLst>
            </p:cNvPr>
            <p:cNvGrpSpPr/>
            <p:nvPr/>
          </p:nvGrpSpPr>
          <p:grpSpPr>
            <a:xfrm>
              <a:off x="4842226" y="3905831"/>
              <a:ext cx="866897" cy="260126"/>
              <a:chOff x="5931983" y="6394283"/>
              <a:chExt cx="1094170" cy="328323"/>
            </a:xfrm>
            <a:solidFill>
              <a:srgbClr val="FE067C"/>
            </a:solidFill>
          </p:grpSpPr>
          <p:grpSp>
            <p:nvGrpSpPr>
              <p:cNvPr id="16" name="Group 15">
                <a:extLst>
                  <a:ext uri="{FF2B5EF4-FFF2-40B4-BE49-F238E27FC236}">
                    <a16:creationId xmlns:a16="http://schemas.microsoft.com/office/drawing/2014/main" id="{38D26020-59E7-AEB1-EA95-E5B013001FDD}"/>
                  </a:ext>
                </a:extLst>
              </p:cNvPr>
              <p:cNvGrpSpPr/>
              <p:nvPr userDrawn="1"/>
            </p:nvGrpSpPr>
            <p:grpSpPr>
              <a:xfrm>
                <a:off x="5931983" y="6394283"/>
                <a:ext cx="708613" cy="327192"/>
                <a:chOff x="10889257" y="6367102"/>
                <a:chExt cx="708613" cy="327192"/>
              </a:xfrm>
              <a:grpFill/>
            </p:grpSpPr>
            <p:sp>
              <p:nvSpPr>
                <p:cNvPr id="18" name="Rounded Rectangle 44">
                  <a:extLst>
                    <a:ext uri="{FF2B5EF4-FFF2-40B4-BE49-F238E27FC236}">
                      <a16:creationId xmlns:a16="http://schemas.microsoft.com/office/drawing/2014/main" id="{5861FC00-1428-75F0-B692-B54478842463}"/>
                    </a:ext>
                  </a:extLst>
                </p:cNvPr>
                <p:cNvSpPr/>
                <p:nvPr userDrawn="1"/>
              </p:nvSpPr>
              <p:spPr>
                <a:xfrm>
                  <a:off x="10889257"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46">
                  <a:extLst>
                    <a:ext uri="{FF2B5EF4-FFF2-40B4-BE49-F238E27FC236}">
                      <a16:creationId xmlns:a16="http://schemas.microsoft.com/office/drawing/2014/main" id="{3F24C7C8-34D1-F56F-161E-946D237C13AA}"/>
                    </a:ext>
                  </a:extLst>
                </p:cNvPr>
                <p:cNvSpPr/>
                <p:nvPr userDrawn="1"/>
              </p:nvSpPr>
              <p:spPr>
                <a:xfrm>
                  <a:off x="11270678" y="6367102"/>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40">
                <a:extLst>
                  <a:ext uri="{FF2B5EF4-FFF2-40B4-BE49-F238E27FC236}">
                    <a16:creationId xmlns:a16="http://schemas.microsoft.com/office/drawing/2014/main" id="{9A239BDB-4AE6-3D07-E3D6-AB916E0694DD}"/>
                  </a:ext>
                </a:extLst>
              </p:cNvPr>
              <p:cNvSpPr/>
              <p:nvPr userDrawn="1"/>
            </p:nvSpPr>
            <p:spPr>
              <a:xfrm rot="10800000">
                <a:off x="6698961" y="6395414"/>
                <a:ext cx="327192" cy="327192"/>
              </a:xfrm>
              <a:prstGeom prst="roundRect">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Graphic 18" descr="End with solid fill">
              <a:extLst>
                <a:ext uri="{FF2B5EF4-FFF2-40B4-BE49-F238E27FC236}">
                  <a16:creationId xmlns:a16="http://schemas.microsoft.com/office/drawing/2014/main" id="{27AF585E-1C55-BED7-5934-478629E0C5C0}"/>
                </a:ext>
              </a:extLst>
            </p:cNvPr>
            <p:cNvSpPr/>
            <p:nvPr/>
          </p:nvSpPr>
          <p:spPr>
            <a:xfrm rot="10800000">
              <a:off x="4912199" y="3950102"/>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sp>
          <p:nvSpPr>
            <p:cNvPr id="21" name="Graphic 18" descr="End with solid fill">
              <a:extLst>
                <a:ext uri="{FF2B5EF4-FFF2-40B4-BE49-F238E27FC236}">
                  <a16:creationId xmlns:a16="http://schemas.microsoft.com/office/drawing/2014/main" id="{18D3D1BA-A28E-0BE7-9A3D-F4AF0CE1CC27}"/>
                </a:ext>
              </a:extLst>
            </p:cNvPr>
            <p:cNvSpPr/>
            <p:nvPr/>
          </p:nvSpPr>
          <p:spPr>
            <a:xfrm>
              <a:off x="5539445" y="3950998"/>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US"/>
            </a:p>
          </p:txBody>
        </p:sp>
        <p:pic>
          <p:nvPicPr>
            <p:cNvPr id="22" name="Graphic 21" descr="Home with solid fill">
              <a:hlinkClick r:id="" action="ppaction://noaction"/>
              <a:extLst>
                <a:ext uri="{FF2B5EF4-FFF2-40B4-BE49-F238E27FC236}">
                  <a16:creationId xmlns:a16="http://schemas.microsoft.com/office/drawing/2014/main" id="{187CDB7E-0F6E-05B3-7DC5-AA2C20B68F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4707" y="3907651"/>
              <a:ext cx="239965" cy="239966"/>
            </a:xfrm>
            <a:prstGeom prst="rect">
              <a:avLst/>
            </a:prstGeom>
          </p:spPr>
        </p:pic>
      </p:grpSp>
      <p:pic>
        <p:nvPicPr>
          <p:cNvPr id="23" name="Picture 22">
            <a:extLst>
              <a:ext uri="{FF2B5EF4-FFF2-40B4-BE49-F238E27FC236}">
                <a16:creationId xmlns:a16="http://schemas.microsoft.com/office/drawing/2014/main" id="{2C6C0ECF-EA01-10DB-E65E-E7B213D21B9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0" t="-37389" r="-7880" b="-40763"/>
          <a:stretch/>
        </p:blipFill>
        <p:spPr>
          <a:xfrm>
            <a:off x="2319143" y="1474703"/>
            <a:ext cx="792000" cy="657956"/>
          </a:xfrm>
          <a:prstGeom prst="ellipse">
            <a:avLst/>
          </a:prstGeom>
          <a:solidFill>
            <a:srgbClr val="008A21"/>
          </a:solidFill>
          <a:ln w="31750">
            <a:solidFill>
              <a:schemeClr val="bg1"/>
            </a:solidFill>
          </a:ln>
        </p:spPr>
      </p:pic>
      <p:pic>
        <p:nvPicPr>
          <p:cNvPr id="24" name="Picture 23">
            <a:extLst>
              <a:ext uri="{FF2B5EF4-FFF2-40B4-BE49-F238E27FC236}">
                <a16:creationId xmlns:a16="http://schemas.microsoft.com/office/drawing/2014/main" id="{7D527164-EAD4-0790-4D92-58CF61A55D8C}"/>
              </a:ext>
            </a:extLst>
          </p:cNvPr>
          <p:cNvPicPr>
            <a:picLocks/>
          </p:cNvPicPr>
          <p:nvPr/>
        </p:nvPicPr>
        <p:blipFill rotWithShape="1">
          <a:blip r:embed="rId6" cstate="print">
            <a:extLst>
              <a:ext uri="{28A0092B-C50C-407E-A947-70E740481C1C}">
                <a14:useLocalDpi xmlns:a14="http://schemas.microsoft.com/office/drawing/2010/main" val="0"/>
              </a:ext>
            </a:extLst>
          </a:blip>
          <a:srcRect l="-56892" t="-32765" r="-56892" b="-32765"/>
          <a:stretch/>
        </p:blipFill>
        <p:spPr>
          <a:xfrm>
            <a:off x="5055447" y="1473859"/>
            <a:ext cx="792000" cy="658800"/>
          </a:xfrm>
          <a:prstGeom prst="ellipse">
            <a:avLst/>
          </a:prstGeom>
          <a:solidFill>
            <a:srgbClr val="008A21"/>
          </a:solidFill>
          <a:ln w="31750">
            <a:solidFill>
              <a:schemeClr val="bg1"/>
            </a:solidFill>
          </a:ln>
        </p:spPr>
      </p:pic>
      <p:pic>
        <p:nvPicPr>
          <p:cNvPr id="25" name="Picture 24">
            <a:extLst>
              <a:ext uri="{FF2B5EF4-FFF2-40B4-BE49-F238E27FC236}">
                <a16:creationId xmlns:a16="http://schemas.microsoft.com/office/drawing/2014/main" id="{EBBD70E5-A2B7-C497-B407-B79D8CFE2049}"/>
              </a:ext>
            </a:extLst>
          </p:cNvPr>
          <p:cNvPicPr>
            <a:picLocks/>
          </p:cNvPicPr>
          <p:nvPr/>
        </p:nvPicPr>
        <p:blipFill rotWithShape="1">
          <a:blip r:embed="rId7" cstate="print">
            <a:extLst>
              <a:ext uri="{28A0092B-C50C-407E-A947-70E740481C1C}">
                <a14:useLocalDpi xmlns:a14="http://schemas.microsoft.com/office/drawing/2010/main" val="0"/>
              </a:ext>
            </a:extLst>
          </a:blip>
          <a:srcRect l="-8812" t="-35807" r="-8812" b="-35807"/>
          <a:stretch/>
        </p:blipFill>
        <p:spPr>
          <a:xfrm>
            <a:off x="2318623" y="2526688"/>
            <a:ext cx="792000" cy="658800"/>
          </a:xfrm>
          <a:prstGeom prst="ellipse">
            <a:avLst/>
          </a:prstGeom>
          <a:solidFill>
            <a:srgbClr val="008A21"/>
          </a:solidFill>
          <a:ln w="31750">
            <a:solidFill>
              <a:schemeClr val="bg1"/>
            </a:solidFill>
          </a:ln>
        </p:spPr>
      </p:pic>
      <p:sp>
        <p:nvSpPr>
          <p:cNvPr id="26" name="Rounded Rectangle 12">
            <a:extLst>
              <a:ext uri="{FF2B5EF4-FFF2-40B4-BE49-F238E27FC236}">
                <a16:creationId xmlns:a16="http://schemas.microsoft.com/office/drawing/2014/main" id="{8270842B-BCBE-C641-5C79-6422859A9A4A}"/>
              </a:ext>
            </a:extLst>
          </p:cNvPr>
          <p:cNvSpPr>
            <a:spLocks noChangeArrowheads="1"/>
          </p:cNvSpPr>
          <p:nvPr/>
        </p:nvSpPr>
        <p:spPr bwMode="auto">
          <a:xfrm>
            <a:off x="7173473" y="1604651"/>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grpSp>
        <p:nvGrpSpPr>
          <p:cNvPr id="33" name="Group 63">
            <a:extLst>
              <a:ext uri="{FF2B5EF4-FFF2-40B4-BE49-F238E27FC236}">
                <a16:creationId xmlns:a16="http://schemas.microsoft.com/office/drawing/2014/main" id="{4F8AFE87-D2A1-27D0-F083-2C2DE2DFCA98}"/>
              </a:ext>
            </a:extLst>
          </p:cNvPr>
          <p:cNvGrpSpPr>
            <a:grpSpLocks/>
          </p:cNvGrpSpPr>
          <p:nvPr/>
        </p:nvGrpSpPr>
        <p:grpSpPr bwMode="auto">
          <a:xfrm>
            <a:off x="10499284" y="1452075"/>
            <a:ext cx="790575" cy="657225"/>
            <a:chOff x="2166297" y="4501361"/>
            <a:chExt cx="792000" cy="658801"/>
          </a:xfrm>
          <a:solidFill>
            <a:srgbClr val="008A21"/>
          </a:solidFill>
        </p:grpSpPr>
        <p:sp>
          <p:nvSpPr>
            <p:cNvPr id="34" name="Oval 33">
              <a:extLst>
                <a:ext uri="{FF2B5EF4-FFF2-40B4-BE49-F238E27FC236}">
                  <a16:creationId xmlns:a16="http://schemas.microsoft.com/office/drawing/2014/main" id="{03DE4023-724D-FAC3-4AAA-7E5B0B44D2B1}"/>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35" name="Picture 65" descr="A close up of a logo&#10;&#10;Description automatically generated">
              <a:extLst>
                <a:ext uri="{FF2B5EF4-FFF2-40B4-BE49-F238E27FC236}">
                  <a16:creationId xmlns:a16="http://schemas.microsoft.com/office/drawing/2014/main" id="{17DEA5B5-8612-7EDF-FAD5-D80292E4D0FD}"/>
                </a:ext>
              </a:extLst>
            </p:cNvPr>
            <p:cNvPicPr>
              <a:picLocks noChangeAspect="1" noChangeArrowheads="1"/>
            </p:cNvPicPr>
            <p:nvPr/>
          </p:nvPicPr>
          <p:blipFill>
            <a:blip r:embed="rId8"/>
            <a:srcRect/>
            <a:stretch>
              <a:fillRect/>
            </a:stretch>
          </p:blipFill>
          <p:spPr bwMode="auto">
            <a:xfrm>
              <a:off x="2300353" y="4638395"/>
              <a:ext cx="538192" cy="384731"/>
            </a:xfrm>
            <a:prstGeom prst="rect">
              <a:avLst/>
            </a:prstGeom>
            <a:grpFill/>
            <a:ln>
              <a:noFill/>
            </a:ln>
          </p:spPr>
        </p:pic>
      </p:grpSp>
      <p:grpSp>
        <p:nvGrpSpPr>
          <p:cNvPr id="39" name="Group 38">
            <a:extLst>
              <a:ext uri="{FF2B5EF4-FFF2-40B4-BE49-F238E27FC236}">
                <a16:creationId xmlns:a16="http://schemas.microsoft.com/office/drawing/2014/main" id="{2514296B-E710-9FD0-015A-D700FBE218CB}"/>
              </a:ext>
            </a:extLst>
          </p:cNvPr>
          <p:cNvGrpSpPr/>
          <p:nvPr/>
        </p:nvGrpSpPr>
        <p:grpSpPr>
          <a:xfrm>
            <a:off x="5048803" y="2526688"/>
            <a:ext cx="792000" cy="658800"/>
            <a:chOff x="7674811" y="3465319"/>
            <a:chExt cx="792000" cy="658800"/>
          </a:xfrm>
          <a:solidFill>
            <a:srgbClr val="008A21"/>
          </a:solidFill>
        </p:grpSpPr>
        <p:pic>
          <p:nvPicPr>
            <p:cNvPr id="40" name="Picture 39">
              <a:extLst>
                <a:ext uri="{FF2B5EF4-FFF2-40B4-BE49-F238E27FC236}">
                  <a16:creationId xmlns:a16="http://schemas.microsoft.com/office/drawing/2014/main" id="{C608AC6D-FF93-28FF-1DB9-1F321A02209C}"/>
                </a:ext>
              </a:extLst>
            </p:cNvPr>
            <p:cNvPicPr>
              <a:picLocks/>
            </p:cNvPicPr>
            <p:nvPr/>
          </p:nvPicPr>
          <p:blipFill rotWithShape="1">
            <a:blip r:embed="rId9" cstate="print"/>
            <a:srcRect l="-27624" t="-13361" r="-27624" b="-13361"/>
            <a:stretch/>
          </p:blipFill>
          <p:spPr>
            <a:xfrm>
              <a:off x="7674811" y="3465319"/>
              <a:ext cx="792000" cy="658800"/>
            </a:xfrm>
            <a:prstGeom prst="ellipse">
              <a:avLst/>
            </a:prstGeom>
            <a:grpFill/>
            <a:ln w="31750">
              <a:solidFill>
                <a:schemeClr val="bg1"/>
              </a:solidFill>
            </a:ln>
          </p:spPr>
        </p:pic>
        <p:sp>
          <p:nvSpPr>
            <p:cNvPr id="41" name="TextBox 40">
              <a:extLst>
                <a:ext uri="{FF2B5EF4-FFF2-40B4-BE49-F238E27FC236}">
                  <a16:creationId xmlns:a16="http://schemas.microsoft.com/office/drawing/2014/main" id="{779ED8D0-506C-9EAA-B15A-0E5AD45A12CE}"/>
                </a:ext>
              </a:extLst>
            </p:cNvPr>
            <p:cNvSpPr txBox="1"/>
            <p:nvPr/>
          </p:nvSpPr>
          <p:spPr>
            <a:xfrm>
              <a:off x="7994609" y="3533592"/>
              <a:ext cx="334351" cy="217861"/>
            </a:xfrm>
            <a:prstGeom prst="rect">
              <a:avLst/>
            </a:prstGeom>
            <a:grpFill/>
            <a:ln>
              <a:solidFill>
                <a:schemeClr val="bg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spTree>
    <p:extLst>
      <p:ext uri="{BB962C8B-B14F-4D97-AF65-F5344CB8AC3E}">
        <p14:creationId xmlns:p14="http://schemas.microsoft.com/office/powerpoint/2010/main" val="16145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115F1AC-FE34-79DA-806A-7E7B14746CB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4" name="Title 3"/>
          <p:cNvSpPr>
            <a:spLocks noGrp="1"/>
          </p:cNvSpPr>
          <p:nvPr>
            <p:ph type="title"/>
          </p:nvPr>
        </p:nvSpPr>
        <p:spPr>
          <a:xfrm>
            <a:off x="838200" y="123831"/>
            <a:ext cx="10515600" cy="1325563"/>
          </a:xfrm>
        </p:spPr>
        <p:txBody>
          <a:bodyPr>
            <a:normAutofit/>
          </a:bodyPr>
          <a:lstStyle/>
          <a:p>
            <a:r>
              <a:rPr lang="en-GB" sz="4000" b="1" noProof="0" dirty="0">
                <a:latin typeface="Arial" panose="020B0604020202020204" pitchFamily="34" charset="0"/>
                <a:cs typeface="Arial" panose="020B0604020202020204" pitchFamily="34" charset="0"/>
              </a:rPr>
              <a:t>AVPU scale</a:t>
            </a:r>
          </a:p>
        </p:txBody>
      </p:sp>
      <p:sp>
        <p:nvSpPr>
          <p:cNvPr id="19" name="TextBox 6"/>
          <p:cNvSpPr>
            <a:spLocks noChangeArrowheads="1"/>
          </p:cNvSpPr>
          <p:nvPr/>
        </p:nvSpPr>
        <p:spPr bwMode="auto">
          <a:xfrm>
            <a:off x="1055895" y="4814188"/>
            <a:ext cx="10792227" cy="73359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sz="1800" b="1" noProof="0">
                <a:latin typeface="Arial" panose="020B0604020202020204" pitchFamily="34" charset="0"/>
                <a:cs typeface="Arial" panose="020B0604020202020204" pitchFamily="34" charset="0"/>
              </a:rPr>
              <a:t>The ‘P’ in the acronym AVPU is sometimes also referred to as ‘Pain’, meaning to cause a minor pain to see if the person responds. Examples include pinching the ear lobes or fingertips. </a:t>
            </a:r>
            <a:endParaRPr lang="en-GB" sz="1000" b="1" noProof="0">
              <a:latin typeface="Arial" panose="020B0604020202020204" pitchFamily="34" charset="0"/>
              <a:cs typeface="Arial" panose="020B0604020202020204" pitchFamily="34" charset="0"/>
            </a:endParaRPr>
          </a:p>
        </p:txBody>
      </p:sp>
      <p:sp>
        <p:nvSpPr>
          <p:cNvPr id="2" name="TextBox 1"/>
          <p:cNvSpPr txBox="1"/>
          <p:nvPr/>
        </p:nvSpPr>
        <p:spPr>
          <a:xfrm>
            <a:off x="1907076" y="1449394"/>
            <a:ext cx="6932124" cy="400110"/>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ALERT </a:t>
            </a:r>
            <a:r>
              <a:rPr lang="en-GB" sz="1900" b="1" noProof="0">
                <a:latin typeface="Arial" panose="020B0604020202020204" pitchFamily="34" charset="0"/>
                <a:cs typeface="Arial" panose="020B0604020202020204" pitchFamily="34" charset="0"/>
              </a:rPr>
              <a:t>– are they moving/talking?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a:t>
            </a:r>
            <a:r>
              <a:rPr lang="en-GB" sz="1900" b="1" noProof="0">
                <a:solidFill>
                  <a:srgbClr val="FF0000"/>
                </a:solidFill>
                <a:latin typeface="Arial" panose="020B0604020202020204" pitchFamily="34" charset="0"/>
                <a:cs typeface="Arial" panose="020B0604020202020204" pitchFamily="34" charset="0"/>
              </a:rPr>
              <a:t>No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Proceed to </a:t>
            </a:r>
            <a:r>
              <a:rPr lang="en-GB" sz="1900" b="1" noProof="0">
                <a:solidFill>
                  <a:srgbClr val="FF0000"/>
                </a:solidFill>
                <a:latin typeface="Arial" panose="020B0604020202020204" pitchFamily="34" charset="0"/>
                <a:cs typeface="Arial" panose="020B0604020202020204" pitchFamily="34" charset="0"/>
              </a:rPr>
              <a:t>V </a:t>
            </a:r>
            <a:endParaRPr lang="en-GB" sz="1900" b="1" noProof="0">
              <a:latin typeface="Arial" panose="020B0604020202020204" pitchFamily="34" charset="0"/>
              <a:cs typeface="Arial" panose="020B0604020202020204" pitchFamily="34" charset="0"/>
            </a:endParaRPr>
          </a:p>
        </p:txBody>
      </p:sp>
      <p:sp>
        <p:nvSpPr>
          <p:cNvPr id="3" name="Oval 2"/>
          <p:cNvSpPr/>
          <p:nvPr/>
        </p:nvSpPr>
        <p:spPr>
          <a:xfrm>
            <a:off x="1055896" y="132541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A</a:t>
            </a:r>
          </a:p>
        </p:txBody>
      </p:sp>
      <p:sp>
        <p:nvSpPr>
          <p:cNvPr id="23" name="Oval 22"/>
          <p:cNvSpPr/>
          <p:nvPr/>
        </p:nvSpPr>
        <p:spPr>
          <a:xfrm>
            <a:off x="1055896" y="2117500"/>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V</a:t>
            </a:r>
          </a:p>
        </p:txBody>
      </p:sp>
      <p:sp>
        <p:nvSpPr>
          <p:cNvPr id="24" name="Oval 23"/>
          <p:cNvSpPr/>
          <p:nvPr/>
        </p:nvSpPr>
        <p:spPr>
          <a:xfrm>
            <a:off x="1055896" y="2981596"/>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P</a:t>
            </a:r>
          </a:p>
        </p:txBody>
      </p:sp>
      <p:sp>
        <p:nvSpPr>
          <p:cNvPr id="25" name="Oval 24"/>
          <p:cNvSpPr/>
          <p:nvPr/>
        </p:nvSpPr>
        <p:spPr>
          <a:xfrm>
            <a:off x="1055896" y="384569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U</a:t>
            </a:r>
          </a:p>
        </p:txBody>
      </p:sp>
      <p:sp>
        <p:nvSpPr>
          <p:cNvPr id="5" name="TextBox 4"/>
          <p:cNvSpPr txBox="1"/>
          <p:nvPr/>
        </p:nvSpPr>
        <p:spPr>
          <a:xfrm>
            <a:off x="1934693" y="2212597"/>
            <a:ext cx="7892755" cy="400110"/>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VOICE </a:t>
            </a:r>
            <a:r>
              <a:rPr lang="en-GB" sz="1900" b="1" noProof="0">
                <a:latin typeface="Arial" panose="020B0604020202020204" pitchFamily="34" charset="0"/>
                <a:cs typeface="Arial" panose="020B0604020202020204" pitchFamily="34" charset="0"/>
              </a:rPr>
              <a:t>– do they respond to speech?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a:t>
            </a:r>
            <a:r>
              <a:rPr lang="en-GB" sz="1900" b="1" noProof="0">
                <a:solidFill>
                  <a:srgbClr val="FF0000"/>
                </a:solidFill>
                <a:latin typeface="Arial" panose="020B0604020202020204" pitchFamily="34" charset="0"/>
                <a:cs typeface="Arial" panose="020B0604020202020204" pitchFamily="34" charset="0"/>
              </a:rPr>
              <a:t>No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Proceed to </a:t>
            </a:r>
            <a:r>
              <a:rPr lang="en-GB" sz="1900" b="1" noProof="0">
                <a:solidFill>
                  <a:srgbClr val="FF0000"/>
                </a:solidFill>
                <a:latin typeface="Arial" panose="020B0604020202020204" pitchFamily="34" charset="0"/>
                <a:cs typeface="Arial" panose="020B0604020202020204" pitchFamily="34" charset="0"/>
              </a:rPr>
              <a:t>P </a:t>
            </a:r>
          </a:p>
        </p:txBody>
      </p:sp>
      <p:sp>
        <p:nvSpPr>
          <p:cNvPr id="6" name="TextBox 5"/>
          <p:cNvSpPr txBox="1"/>
          <p:nvPr/>
        </p:nvSpPr>
        <p:spPr>
          <a:xfrm>
            <a:off x="1934693" y="2982331"/>
            <a:ext cx="8132671" cy="692497"/>
          </a:xfrm>
          <a:prstGeom prst="rect">
            <a:avLst/>
          </a:prstGeom>
          <a:noFill/>
        </p:spPr>
        <p:txBody>
          <a:bodyPr wrap="square" lIns="91440" tIns="45720" rIns="91440" bIns="45720" rtlCol="0" anchor="t">
            <a:spAutoFit/>
          </a:bodyPr>
          <a:lstStyle/>
          <a:p>
            <a:r>
              <a:rPr lang="en-GB" sz="1900" b="1" noProof="0" dirty="0">
                <a:solidFill>
                  <a:srgbClr val="FF0000"/>
                </a:solidFill>
                <a:latin typeface="Arial"/>
                <a:cs typeface="Arial"/>
              </a:rPr>
              <a:t>PLACE </a:t>
            </a:r>
            <a:r>
              <a:rPr lang="en-GB" sz="1900" b="1" noProof="0" dirty="0">
                <a:latin typeface="Arial"/>
                <a:cs typeface="Arial"/>
              </a:rPr>
              <a:t>– place your hand on their shoulders and gently shake them asking ‘Are you alright?’ </a:t>
            </a:r>
            <a:r>
              <a:rPr lang="en-GB" sz="2000" noProof="0" dirty="0">
                <a:latin typeface="Arial"/>
                <a:cs typeface="Arial"/>
              </a:rPr>
              <a:t>→</a:t>
            </a:r>
            <a:r>
              <a:rPr lang="en-GB" sz="1900" b="1" noProof="0" dirty="0">
                <a:latin typeface="Arial"/>
                <a:cs typeface="Arial"/>
              </a:rPr>
              <a:t> </a:t>
            </a:r>
            <a:r>
              <a:rPr lang="en-GB" sz="1900" b="1" noProof="0" dirty="0">
                <a:solidFill>
                  <a:srgbClr val="FF0000"/>
                </a:solidFill>
                <a:latin typeface="Arial"/>
                <a:cs typeface="Arial"/>
              </a:rPr>
              <a:t>No </a:t>
            </a:r>
            <a:r>
              <a:rPr lang="en-GB" sz="1900" b="1" noProof="0" dirty="0">
                <a:latin typeface="Arial"/>
                <a:cs typeface="Arial"/>
              </a:rPr>
              <a:t>response </a:t>
            </a:r>
            <a:r>
              <a:rPr lang="en-GB" sz="2000" noProof="0" dirty="0">
                <a:latin typeface="Arial"/>
                <a:cs typeface="Arial"/>
              </a:rPr>
              <a:t>→</a:t>
            </a:r>
            <a:r>
              <a:rPr lang="en-GB" sz="1900" b="1" noProof="0" dirty="0">
                <a:latin typeface="Arial"/>
                <a:cs typeface="Arial"/>
              </a:rPr>
              <a:t> Proceed to </a:t>
            </a:r>
            <a:r>
              <a:rPr lang="en-GB" sz="1900" b="1" noProof="0" dirty="0">
                <a:solidFill>
                  <a:srgbClr val="FF0000"/>
                </a:solidFill>
                <a:latin typeface="Arial"/>
                <a:cs typeface="Arial"/>
              </a:rPr>
              <a:t>U</a:t>
            </a:r>
          </a:p>
        </p:txBody>
      </p:sp>
      <p:sp>
        <p:nvSpPr>
          <p:cNvPr id="7" name="TextBox 6"/>
          <p:cNvSpPr txBox="1"/>
          <p:nvPr/>
        </p:nvSpPr>
        <p:spPr>
          <a:xfrm>
            <a:off x="1934694" y="4044453"/>
            <a:ext cx="7606955" cy="384721"/>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UNRESPONSIVE </a:t>
            </a:r>
            <a:r>
              <a:rPr lang="en-GB" sz="1900" b="1" noProof="0">
                <a:latin typeface="Arial" panose="020B0604020202020204" pitchFamily="34" charset="0"/>
                <a:cs typeface="Arial" panose="020B0604020202020204" pitchFamily="34" charset="0"/>
              </a:rPr>
              <a:t>– assume the casualty is unresponsive</a:t>
            </a:r>
          </a:p>
        </p:txBody>
      </p:sp>
    </p:spTree>
    <p:extLst>
      <p:ext uri="{BB962C8B-B14F-4D97-AF65-F5344CB8AC3E}">
        <p14:creationId xmlns:p14="http://schemas.microsoft.com/office/powerpoint/2010/main" val="115687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23" grpId="0" animBg="1"/>
      <p:bldP spid="24" grpId="0" animBg="1"/>
      <p:bldP spid="25" grpId="0" animBg="1"/>
      <p:bldP spid="5" grpId="0"/>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2848"/>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a:t>
            </a:r>
          </a:p>
        </p:txBody>
      </p:sp>
      <p:sp>
        <p:nvSpPr>
          <p:cNvPr id="22" name="Rounded Rectangle 21"/>
          <p:cNvSpPr/>
          <p:nvPr/>
        </p:nvSpPr>
        <p:spPr>
          <a:xfrm>
            <a:off x="3688862" y="1916833"/>
            <a:ext cx="3055815" cy="1344915"/>
          </a:xfrm>
          <a:prstGeom prst="roundRect">
            <a:avLst/>
          </a:prstGeom>
          <a:solidFill>
            <a:srgbClr val="F265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noProof="0">
                <a:latin typeface="Arial" panose="020B0604020202020204" pitchFamily="34" charset="0"/>
                <a:cs typeface="Arial" panose="020B0604020202020204" pitchFamily="34" charset="0"/>
              </a:rPr>
              <a:t>Open the airway </a:t>
            </a:r>
            <a:br>
              <a:rPr lang="en-GB" sz="2200" b="1" noProof="0">
                <a:latin typeface="Arial" panose="020B0604020202020204" pitchFamily="34" charset="0"/>
                <a:cs typeface="Arial" panose="020B0604020202020204" pitchFamily="34" charset="0"/>
              </a:rPr>
            </a:br>
            <a:r>
              <a:rPr lang="en-GB" sz="2200" b="1" noProof="0">
                <a:latin typeface="Arial" panose="020B0604020202020204" pitchFamily="34" charset="0"/>
                <a:cs typeface="Arial" panose="020B0604020202020204" pitchFamily="34" charset="0"/>
              </a:rPr>
              <a:t>using the head-tilt/                     chin-lift method.</a:t>
            </a:r>
          </a:p>
        </p:txBody>
      </p:sp>
      <p:pic>
        <p:nvPicPr>
          <p:cNvPr id="11" name="Picture 2" descr="P:\Images\First Aid\a-airway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604719"/>
            <a:ext cx="2626115" cy="25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descr="P:\Images\First Aid\a-airways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158" y="1448411"/>
            <a:ext cx="3333058" cy="3394931"/>
          </a:xfrm>
          <a:prstGeom prst="roundRect">
            <a:avLst>
              <a:gd name="adj" fmla="val 2602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953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Images\First Aid\b-picbrea.jpg"/>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375920" y="3179804"/>
            <a:ext cx="4767014" cy="2668185"/>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8034"/>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a:t>
            </a:r>
          </a:p>
        </p:txBody>
      </p:sp>
      <p:sp>
        <p:nvSpPr>
          <p:cNvPr id="22" name="Rounded Rectangle 21"/>
          <p:cNvSpPr/>
          <p:nvPr/>
        </p:nvSpPr>
        <p:spPr>
          <a:xfrm>
            <a:off x="3556000" y="1376740"/>
            <a:ext cx="7721600" cy="2052261"/>
          </a:xfrm>
          <a:prstGeom prst="round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noProof="0" dirty="0"/>
              <a:t>After opening the airway, look, listen and feel for normal breathing for no more than </a:t>
            </a:r>
            <a:r>
              <a:rPr lang="en-GB" sz="2000" b="1" noProof="0" dirty="0">
                <a:solidFill>
                  <a:srgbClr val="FF0000"/>
                </a:solidFill>
              </a:rPr>
              <a:t>10</a:t>
            </a:r>
            <a:r>
              <a:rPr lang="en-GB" sz="2000" b="1" noProof="0" dirty="0"/>
              <a:t> seconds</a:t>
            </a:r>
            <a:endParaRPr lang="en-GB" sz="2000" noProof="0" dirty="0"/>
          </a:p>
          <a:p>
            <a:pPr marL="342900" indent="-342900">
              <a:buFont typeface="Arial" panose="020B0604020202020204" pitchFamily="34" charset="0"/>
              <a:buChar char="•"/>
            </a:pPr>
            <a:r>
              <a:rPr lang="en-GB" sz="2000" b="1" noProof="0" dirty="0"/>
              <a:t>casualty breathing normally – check for further injuries and, if safe to do so, place into the recovery position </a:t>
            </a:r>
          </a:p>
          <a:p>
            <a:pPr marL="342900" indent="-342900">
              <a:buFont typeface="Arial" panose="020B0604020202020204" pitchFamily="34" charset="0"/>
              <a:buChar char="•"/>
            </a:pPr>
            <a:r>
              <a:rPr lang="en-GB" sz="2000" b="1" noProof="0" dirty="0"/>
              <a:t>casualty not breathing normally – commence CPR</a:t>
            </a:r>
            <a:endParaRPr lang="en-GB" sz="2000" noProof="0" dirty="0"/>
          </a:p>
        </p:txBody>
      </p:sp>
      <p:pic>
        <p:nvPicPr>
          <p:cNvPr id="7" name="Picture 2" descr="P:\Images\First Aid\b-breathi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320" y="1231670"/>
            <a:ext cx="2344427" cy="2299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p:cNvSpPr>
            <a:spLocks noChangeArrowheads="1"/>
          </p:cNvSpPr>
          <p:nvPr/>
        </p:nvSpPr>
        <p:spPr bwMode="auto">
          <a:xfrm>
            <a:off x="1047262" y="3602272"/>
            <a:ext cx="4328658" cy="1823250"/>
          </a:xfrm>
          <a:prstGeom prst="roundRect">
            <a:avLst>
              <a:gd name="adj" fmla="val 16667"/>
            </a:avLst>
          </a:prstGeom>
          <a:noFill/>
          <a:ln w="38100">
            <a:solidFill>
              <a:srgbClr val="008A21"/>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r>
              <a:rPr lang="en-GB" sz="1600" b="1" noProof="0" dirty="0"/>
              <a:t>Agonal breathing</a:t>
            </a:r>
            <a:br>
              <a:rPr lang="en-GB" sz="1600" b="1" u="sng" noProof="0" dirty="0"/>
            </a:br>
            <a:r>
              <a:rPr lang="en-GB" sz="1400" b="1" noProof="0" dirty="0"/>
              <a:t>In the first few minutes after a cardiac arrest, a casualty may be barely breathing or taking infrequent, slow, noisy gasps. Do not confuse this with normal breathing. If in any doubt that breathing is normal, act as if not breathing normally and prepare to start CPR.</a:t>
            </a:r>
            <a:endParaRPr lang="en-GB" sz="1400" b="1"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8494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descr="\\MARVIN\cwoffenden\EFAW Pictures for Amanda\Re 10.t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837" t="35437" r="13277" b="10795"/>
          <a:stretch/>
        </p:blipFill>
        <p:spPr bwMode="auto">
          <a:xfrm>
            <a:off x="4998183" y="2931118"/>
            <a:ext cx="2970147" cy="2752831"/>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MARVIN\cwoffenden\EFAW Pictures for Amanda\01_Res 5.ti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791" b="20156"/>
          <a:stretch>
            <a:fillRect/>
          </a:stretch>
        </p:blipFill>
        <p:spPr bwMode="auto">
          <a:xfrm>
            <a:off x="9314610" y="3392000"/>
            <a:ext cx="1749942" cy="238369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821"/>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a:t>
            </a:r>
          </a:p>
        </p:txBody>
      </p:sp>
      <p:sp>
        <p:nvSpPr>
          <p:cNvPr id="22" name="Rounded Rectangle 21"/>
          <p:cNvSpPr/>
          <p:nvPr/>
        </p:nvSpPr>
        <p:spPr>
          <a:xfrm>
            <a:off x="3532554" y="1340768"/>
            <a:ext cx="7531998" cy="1699417"/>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noProof="0" dirty="0">
                <a:latin typeface="Arial" panose="020B0604020202020204" pitchFamily="34" charset="0"/>
                <a:cs typeface="Arial" panose="020B0604020202020204" pitchFamily="34" charset="0"/>
              </a:rPr>
              <a:t>Call an ambulance (999). Ask a helper to call, otherwise call yourself. Stay with the casualty when making the call, if possible, and activate the speaker function on the phone to aid communication with the ambulance service. Commence CPR </a:t>
            </a:r>
            <a:br>
              <a:rPr lang="en-GB" b="1" noProof="0" dirty="0">
                <a:latin typeface="Arial" panose="020B0604020202020204" pitchFamily="34" charset="0"/>
                <a:cs typeface="Arial" panose="020B0604020202020204" pitchFamily="34" charset="0"/>
              </a:rPr>
            </a:br>
            <a:r>
              <a:rPr lang="en-GB" b="1" noProof="0" dirty="0">
                <a:latin typeface="Arial" panose="020B0604020202020204" pitchFamily="34" charset="0"/>
                <a:cs typeface="Arial" panose="020B0604020202020204" pitchFamily="34" charset="0"/>
              </a:rPr>
              <a:t>(30 compressions to 2 breaths)</a:t>
            </a:r>
          </a:p>
        </p:txBody>
      </p:sp>
      <p:sp>
        <p:nvSpPr>
          <p:cNvPr id="17" name="TextBox 6"/>
          <p:cNvSpPr>
            <a:spLocks noChangeArrowheads="1"/>
          </p:cNvSpPr>
          <p:nvPr/>
        </p:nvSpPr>
        <p:spPr bwMode="auto">
          <a:xfrm>
            <a:off x="1031632" y="3926882"/>
            <a:ext cx="4008944" cy="1925406"/>
          </a:xfrm>
          <a:prstGeom prst="roundRect">
            <a:avLst>
              <a:gd name="adj" fmla="val 16667"/>
            </a:avLst>
          </a:prstGeom>
          <a:solidFill>
            <a:schemeClr val="bg1"/>
          </a:solidFill>
          <a:ln w="38100">
            <a:solidFill>
              <a:srgbClr val="008A21"/>
            </a:solidFill>
            <a:round/>
            <a:headEnd/>
            <a:tailEnd/>
          </a:ln>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sz="1600" b="1" noProof="0" dirty="0">
                <a:latin typeface="Arial" panose="020B0604020202020204" pitchFamily="34" charset="0"/>
                <a:cs typeface="Arial" panose="020B0604020202020204" pitchFamily="34" charset="0"/>
              </a:rPr>
              <a:t>Compression-only CPR</a:t>
            </a:r>
          </a:p>
          <a:p>
            <a:pPr eaLnBrk="1" hangingPunct="1"/>
            <a:r>
              <a:rPr lang="en-GB" sz="1500" b="1" noProof="0" dirty="0">
                <a:latin typeface="Arial" panose="020B0604020202020204" pitchFamily="34" charset="0"/>
                <a:cs typeface="Arial" panose="020B0604020202020204" pitchFamily="34" charset="0"/>
              </a:rPr>
              <a:t>If you are untrained or unable to do rescue breaths for a casualty who is not breathing, give chest compression-only CPR. These should be continuous at a rate 100-120 per minute and to a        depth of 5-6 cm.</a:t>
            </a:r>
          </a:p>
        </p:txBody>
      </p:sp>
      <p:pic>
        <p:nvPicPr>
          <p:cNvPr id="15" name="Picture 11" descr="C:\Users\emorse\Desktop\First Aid Interactive PowerPoint\Images for First Aid\C (2).png"/>
          <p:cNvPicPr>
            <a:picLocks noChangeAspect="1" noChangeArrowheads="1"/>
          </p:cNvPicPr>
          <p:nvPr/>
        </p:nvPicPr>
        <p:blipFill>
          <a:blip r:embed="rId5">
            <a:extLst>
              <a:ext uri="{28A0092B-C50C-407E-A947-70E740481C1C}">
                <a14:useLocalDpi xmlns:a14="http://schemas.microsoft.com/office/drawing/2010/main" val="0"/>
              </a:ext>
            </a:extLst>
          </a:blip>
          <a:srcRect l="33351" t="23830" r="21881" b="10719"/>
          <a:stretch>
            <a:fillRect/>
          </a:stretch>
        </p:blipFill>
        <p:spPr bwMode="auto">
          <a:xfrm>
            <a:off x="930321" y="1251812"/>
            <a:ext cx="2359956" cy="243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518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73839"/>
            <a:ext cx="10515600" cy="1325563"/>
          </a:xfrm>
        </p:spPr>
        <p:txBody>
          <a:bodyPr>
            <a:normAutofit/>
          </a:bodyPr>
          <a:lstStyle/>
          <a:p>
            <a:r>
              <a:rPr lang="en-GB" sz="4000" b="1" noProof="0" dirty="0">
                <a:latin typeface="Arial" panose="020B0604020202020204" pitchFamily="34" charset="0"/>
                <a:cs typeface="Arial" panose="020B0604020202020204" pitchFamily="34" charset="0"/>
              </a:rPr>
              <a:t>Primary survey</a:t>
            </a:r>
          </a:p>
        </p:txBody>
      </p:sp>
      <p:sp>
        <p:nvSpPr>
          <p:cNvPr id="22" name="Rounded Rectangle 21"/>
          <p:cNvSpPr/>
          <p:nvPr/>
        </p:nvSpPr>
        <p:spPr>
          <a:xfrm>
            <a:off x="3556000" y="1371655"/>
            <a:ext cx="7364537" cy="1368152"/>
          </a:xfrm>
          <a:prstGeom prst="round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200" b="1" noProof="0">
                <a:latin typeface="Arial" panose="020B0604020202020204" pitchFamily="34" charset="0"/>
                <a:cs typeface="Arial" panose="020B0604020202020204" pitchFamily="34" charset="0"/>
              </a:rPr>
              <a:t>If an AED arrives, switch it on and follow the spoken or visual prompts. An AED is used in conjunction with CPR. </a:t>
            </a:r>
          </a:p>
        </p:txBody>
      </p:sp>
      <p:pic>
        <p:nvPicPr>
          <p:cNvPr id="9" name="Picture 2" descr="P:\Images\First Aid\dd-defi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98" y="1322725"/>
            <a:ext cx="2618902" cy="2219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P:\Images\First Aid\Defib unit cut ou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4312" y="3684936"/>
            <a:ext cx="2016224" cy="227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P:\Images\First Aid\Defib2.jpg"/>
          <p:cNvPicPr>
            <a:picLocks noChangeAspect="1" noChangeArrowheads="1"/>
          </p:cNvPicPr>
          <p:nvPr/>
        </p:nvPicPr>
        <p:blipFill>
          <a:blip r:embed="rId5" cstate="print">
            <a:extLst>
              <a:ext uri="{28A0092B-C50C-407E-A947-70E740481C1C}">
                <a14:useLocalDpi xmlns:a14="http://schemas.microsoft.com/office/drawing/2010/main" val="0"/>
              </a:ext>
            </a:extLst>
          </a:blip>
          <a:srcRect l="40034" t="35486" r="26341"/>
          <a:stretch>
            <a:fillRect/>
          </a:stretch>
        </p:blipFill>
        <p:spPr bwMode="auto">
          <a:xfrm>
            <a:off x="4056855" y="2895228"/>
            <a:ext cx="2265363" cy="2986087"/>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C9853C5E-C6C8-4718-B06E-95AD56364C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3095"/>
          <a:stretch/>
        </p:blipFill>
        <p:spPr>
          <a:xfrm>
            <a:off x="6614786" y="2895228"/>
            <a:ext cx="3566080" cy="2868318"/>
          </a:xfrm>
          <a:prstGeom prst="rect">
            <a:avLst/>
          </a:prstGeom>
        </p:spPr>
      </p:pic>
    </p:spTree>
    <p:extLst>
      <p:ext uri="{BB962C8B-B14F-4D97-AF65-F5344CB8AC3E}">
        <p14:creationId xmlns:p14="http://schemas.microsoft.com/office/powerpoint/2010/main" val="161568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9016D-8D62-9278-AED2-014873D32E4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1B5D37C-0EB7-E1A1-8450-EF29742F8891}"/>
              </a:ext>
            </a:extLst>
          </p:cNvPr>
          <p:cNvSpPr>
            <a:spLocks noGrp="1"/>
          </p:cNvSpPr>
          <p:nvPr>
            <p:ph type="title"/>
          </p:nvPr>
        </p:nvSpPr>
        <p:spPr>
          <a:xfrm>
            <a:off x="1723089" y="80291"/>
            <a:ext cx="9630710" cy="1325563"/>
          </a:xfrm>
        </p:spPr>
        <p:txBody>
          <a:bodyPr>
            <a:normAutofit/>
          </a:bodyPr>
          <a:lstStyle/>
          <a:p>
            <a:r>
              <a:rPr lang="en-GB" sz="4000" b="1" noProof="0" dirty="0">
                <a:latin typeface="Arial" panose="020B0604020202020204" pitchFamily="34" charset="0"/>
                <a:cs typeface="Arial" panose="020B0604020202020204" pitchFamily="34" charset="0"/>
              </a:rPr>
              <a:t>Primary survey – practical </a:t>
            </a:r>
            <a:r>
              <a:rPr lang="en-GB" sz="4000" b="1" dirty="0">
                <a:latin typeface="Arial" panose="020B0604020202020204" pitchFamily="34" charset="0"/>
                <a:cs typeface="Arial" panose="020B0604020202020204" pitchFamily="34" charset="0"/>
              </a:rPr>
              <a:t>demonstration</a:t>
            </a:r>
            <a:endParaRPr lang="en-GB" sz="4000" b="1" noProof="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DA6D0DC-9BA0-07FD-E49D-25DB1A39E58A}"/>
              </a:ext>
            </a:extLst>
          </p:cNvPr>
          <p:cNvGrpSpPr/>
          <p:nvPr/>
        </p:nvGrpSpPr>
        <p:grpSpPr>
          <a:xfrm>
            <a:off x="1095339" y="1542551"/>
            <a:ext cx="10001322" cy="3772897"/>
            <a:chOff x="1631951" y="1925638"/>
            <a:chExt cx="8905875" cy="3306762"/>
          </a:xfrm>
        </p:grpSpPr>
        <p:pic>
          <p:nvPicPr>
            <p:cNvPr id="3" name="Picture 21" descr="C:\Users\emorse\Desktop\6.png">
              <a:extLst>
                <a:ext uri="{FF2B5EF4-FFF2-40B4-BE49-F238E27FC236}">
                  <a16:creationId xmlns:a16="http://schemas.microsoft.com/office/drawing/2014/main" id="{C02CF76B-F1CB-06DA-18E7-877BF6D5A502}"/>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085" t="39761" r="52312" b="42764"/>
            <a:stretch>
              <a:fillRect/>
            </a:stretch>
          </p:blipFill>
          <p:spPr bwMode="auto">
            <a:xfrm>
              <a:off x="7497764" y="4592638"/>
              <a:ext cx="1531937"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4" descr="P:\Images\First Aid\dangertext.jpg">
              <a:extLst>
                <a:ext uri="{FF2B5EF4-FFF2-40B4-BE49-F238E27FC236}">
                  <a16:creationId xmlns:a16="http://schemas.microsoft.com/office/drawing/2014/main" id="{D5264F5B-CBB1-75A7-D560-0503AEDE3618}"/>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8326" y="4564064"/>
              <a:ext cx="11588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P:\Images\First Aid\responsetext.jpg">
              <a:extLst>
                <a:ext uri="{FF2B5EF4-FFF2-40B4-BE49-F238E27FC236}">
                  <a16:creationId xmlns:a16="http://schemas.microsoft.com/office/drawing/2014/main" id="{C1207003-35C7-4AB1-0677-CBBA26BB6843}"/>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84525" y="1925638"/>
              <a:ext cx="1270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7" descr="P:\Images\First Aid\airways.jpg">
              <a:extLst>
                <a:ext uri="{FF2B5EF4-FFF2-40B4-BE49-F238E27FC236}">
                  <a16:creationId xmlns:a16="http://schemas.microsoft.com/office/drawing/2014/main" id="{92E69B7C-E2D2-8FE1-F2F5-7E24B15317A2}"/>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32339" y="4592639"/>
              <a:ext cx="126047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P:\Images\First Aid\breathingtext.jpg">
              <a:extLst>
                <a:ext uri="{FF2B5EF4-FFF2-40B4-BE49-F238E27FC236}">
                  <a16:creationId xmlns:a16="http://schemas.microsoft.com/office/drawing/2014/main" id="{BCC2A580-01E6-A848-91E4-0F2A6BADAD5F}"/>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9650" y="1936750"/>
              <a:ext cx="1252538"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P:\Images\First Aid\defibtext.jpg">
              <a:extLst>
                <a:ext uri="{FF2B5EF4-FFF2-40B4-BE49-F238E27FC236}">
                  <a16:creationId xmlns:a16="http://schemas.microsoft.com/office/drawing/2014/main" id="{F2825AA4-0B9B-8733-F201-B902EDE19EDE}"/>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307" t="5534" r="5937" b="36362"/>
            <a:stretch>
              <a:fillRect/>
            </a:stretch>
          </p:blipFill>
          <p:spPr bwMode="auto">
            <a:xfrm>
              <a:off x="8782050" y="1973263"/>
              <a:ext cx="1633538"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ACA2CF52-A386-8190-5DF6-0533D42D2CB6}"/>
                </a:ext>
              </a:extLst>
            </p:cNvPr>
            <p:cNvCxnSpPr>
              <a:cxnSpLocks noChangeShapeType="1"/>
            </p:cNvCxnSpPr>
            <p:nvPr/>
          </p:nvCxnSpPr>
          <p:spPr bwMode="auto">
            <a:xfrm flipV="1">
              <a:off x="3832225" y="230505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D51B82F3-E0D5-DC8B-BA0E-26B95677B2BE}"/>
                </a:ext>
              </a:extLst>
            </p:cNvPr>
            <p:cNvCxnSpPr>
              <a:cxnSpLocks noChangeShapeType="1"/>
            </p:cNvCxnSpPr>
            <p:nvPr/>
          </p:nvCxnSpPr>
          <p:spPr bwMode="auto">
            <a:xfrm>
              <a:off x="2411413"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6" name="Straight Arrow Connector 15">
              <a:extLst>
                <a:ext uri="{FF2B5EF4-FFF2-40B4-BE49-F238E27FC236}">
                  <a16:creationId xmlns:a16="http://schemas.microsoft.com/office/drawing/2014/main" id="{F9F13F9D-A7C5-7006-102B-E7A7A36F5DA3}"/>
                </a:ext>
              </a:extLst>
            </p:cNvPr>
            <p:cNvCxnSpPr>
              <a:cxnSpLocks noChangeShapeType="1"/>
            </p:cNvCxnSpPr>
            <p:nvPr/>
          </p:nvCxnSpPr>
          <p:spPr bwMode="auto">
            <a:xfrm flipV="1">
              <a:off x="6716713" y="2347914"/>
              <a:ext cx="0" cy="407987"/>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7" name="Straight Arrow Connector 16">
              <a:extLst>
                <a:ext uri="{FF2B5EF4-FFF2-40B4-BE49-F238E27FC236}">
                  <a16:creationId xmlns:a16="http://schemas.microsoft.com/office/drawing/2014/main" id="{DC30FC6C-1AD5-FB59-8E7A-9AD2AA4E89E6}"/>
                </a:ext>
              </a:extLst>
            </p:cNvPr>
            <p:cNvCxnSpPr>
              <a:cxnSpLocks noChangeShapeType="1"/>
            </p:cNvCxnSpPr>
            <p:nvPr/>
          </p:nvCxnSpPr>
          <p:spPr bwMode="auto">
            <a:xfrm>
              <a:off x="536257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8" name="Straight Arrow Connector 17">
              <a:extLst>
                <a:ext uri="{FF2B5EF4-FFF2-40B4-BE49-F238E27FC236}">
                  <a16:creationId xmlns:a16="http://schemas.microsoft.com/office/drawing/2014/main" id="{DA33F385-D473-EF21-B2FC-D9EB69790B73}"/>
                </a:ext>
              </a:extLst>
            </p:cNvPr>
            <p:cNvCxnSpPr>
              <a:cxnSpLocks noChangeShapeType="1"/>
            </p:cNvCxnSpPr>
            <p:nvPr/>
          </p:nvCxnSpPr>
          <p:spPr bwMode="auto">
            <a:xfrm>
              <a:off x="8264525" y="4229101"/>
              <a:ext cx="0" cy="455613"/>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pic>
          <p:nvPicPr>
            <p:cNvPr id="19" name="Picture 20" descr="C:\Users\emorse\Desktop\1.png">
              <a:extLst>
                <a:ext uri="{FF2B5EF4-FFF2-40B4-BE49-F238E27FC236}">
                  <a16:creationId xmlns:a16="http://schemas.microsoft.com/office/drawing/2014/main" id="{786942D9-6FD7-9897-51A2-C51D9692CBA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85" t="38359" r="-85" b="37112"/>
            <a:stretch>
              <a:fillRect/>
            </a:stretch>
          </p:blipFill>
          <p:spPr bwMode="auto">
            <a:xfrm>
              <a:off x="1631951" y="2724150"/>
              <a:ext cx="890587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Arrow Connector 19">
              <a:extLst>
                <a:ext uri="{FF2B5EF4-FFF2-40B4-BE49-F238E27FC236}">
                  <a16:creationId xmlns:a16="http://schemas.microsoft.com/office/drawing/2014/main" id="{0F8FD4B7-9516-D96F-30C8-C4E6BB2F944E}"/>
                </a:ext>
              </a:extLst>
            </p:cNvPr>
            <p:cNvCxnSpPr>
              <a:cxnSpLocks noChangeShapeType="1"/>
            </p:cNvCxnSpPr>
            <p:nvPr/>
          </p:nvCxnSpPr>
          <p:spPr bwMode="auto">
            <a:xfrm flipV="1">
              <a:off x="9701213" y="2438400"/>
              <a:ext cx="0" cy="4079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grpSp>
      <p:pic>
        <p:nvPicPr>
          <p:cNvPr id="9" name="Picture 8">
            <a:extLst>
              <a:ext uri="{FF2B5EF4-FFF2-40B4-BE49-F238E27FC236}">
                <a16:creationId xmlns:a16="http://schemas.microsoft.com/office/drawing/2014/main" id="{76C05D7E-77AF-F578-FBE5-6D201A70DA64}"/>
              </a:ext>
            </a:extLst>
          </p:cNvPr>
          <p:cNvPicPr>
            <a:picLocks/>
          </p:cNvPicPr>
          <p:nvPr/>
        </p:nvPicPr>
        <p:blipFill rotWithShape="1">
          <a:blip r:embed="rId10"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726773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2B572-8CAF-3EA5-14AF-8EF93A66D5F1}"/>
              </a:ext>
            </a:extLst>
          </p:cNvPr>
          <p:cNvSpPr>
            <a:spLocks noGrp="1"/>
          </p:cNvSpPr>
          <p:nvPr>
            <p:ph type="title"/>
          </p:nvPr>
        </p:nvSpPr>
        <p:spPr>
          <a:xfrm>
            <a:off x="838200" y="208216"/>
            <a:ext cx="10515600" cy="1325563"/>
          </a:xfrm>
        </p:spPr>
        <p:txBody>
          <a:bodyPr>
            <a:normAutofit/>
          </a:bodyPr>
          <a:lstStyle/>
          <a:p>
            <a:r>
              <a:rPr lang="en-GB" sz="4000" b="1" noProof="0" dirty="0">
                <a:latin typeface="Arial" panose="020B0604020202020204" pitchFamily="34" charset="0"/>
                <a:cs typeface="Arial" panose="020B0604020202020204" pitchFamily="34" charset="0"/>
              </a:rPr>
              <a:t>Secondary survey –  outdoor activity equipment </a:t>
            </a:r>
          </a:p>
        </p:txBody>
      </p:sp>
      <p:sp>
        <p:nvSpPr>
          <p:cNvPr id="3" name="Content Placeholder 2">
            <a:extLst>
              <a:ext uri="{FF2B5EF4-FFF2-40B4-BE49-F238E27FC236}">
                <a16:creationId xmlns:a16="http://schemas.microsoft.com/office/drawing/2014/main" id="{E5EE651D-36EB-0571-4023-D4B22BE301F7}"/>
              </a:ext>
            </a:extLst>
          </p:cNvPr>
          <p:cNvSpPr>
            <a:spLocks noGrp="1"/>
          </p:cNvSpPr>
          <p:nvPr>
            <p:ph idx="1"/>
          </p:nvPr>
        </p:nvSpPr>
        <p:spPr>
          <a:xfrm>
            <a:off x="886896" y="1679538"/>
            <a:ext cx="9421875" cy="4351338"/>
          </a:xfrm>
        </p:spPr>
        <p:txBody>
          <a:bodyPr vert="horz" lIns="91440" tIns="45720" rIns="91440" bIns="45720" rtlCol="0" anchor="t">
            <a:normAutofit/>
          </a:bodyPr>
          <a:lstStyle/>
          <a:p>
            <a:pPr>
              <a:buNone/>
            </a:pPr>
            <a:r>
              <a:rPr lang="en-GB" sz="2400" b="1" noProof="0" dirty="0">
                <a:latin typeface="Arial"/>
                <a:ea typeface="+mn-lt"/>
                <a:cs typeface="+mn-lt"/>
              </a:rPr>
              <a:t>A secondary survey on a casualty wearing outdoor activity</a:t>
            </a:r>
          </a:p>
          <a:p>
            <a:pPr>
              <a:buNone/>
            </a:pPr>
            <a:r>
              <a:rPr lang="en-GB" sz="2400" b="1" noProof="0" dirty="0">
                <a:latin typeface="Arial"/>
                <a:ea typeface="+mn-lt"/>
                <a:cs typeface="+mn-lt"/>
              </a:rPr>
              <a:t>equipment may include:</a:t>
            </a:r>
            <a:endParaRPr lang="en-GB" sz="2400" b="1" noProof="0" dirty="0">
              <a:latin typeface="Arial"/>
              <a:cs typeface="Arial"/>
            </a:endParaRPr>
          </a:p>
          <a:p>
            <a:pPr>
              <a:buNone/>
            </a:pPr>
            <a:r>
              <a:rPr lang="en-GB" sz="2400" noProof="0" dirty="0">
                <a:latin typeface="Arial"/>
                <a:ea typeface="+mn-lt"/>
                <a:cs typeface="+mn-lt"/>
              </a:rPr>
              <a:t>• a head-to-toe examination carried out after the primary survey, used to identify less obvious injuries or medical issues, including:</a:t>
            </a:r>
            <a:endParaRPr lang="en-GB" sz="2400" noProof="0" dirty="0">
              <a:latin typeface="Arial"/>
              <a:cs typeface="Arial"/>
            </a:endParaRPr>
          </a:p>
          <a:p>
            <a:pPr lvl="1"/>
            <a:r>
              <a:rPr lang="en-GB" noProof="0" dirty="0">
                <a:latin typeface="Arial"/>
                <a:ea typeface="+mn-lt"/>
                <a:cs typeface="+mn-lt"/>
              </a:rPr>
              <a:t>talking the casualty throughout the process to tell them what you are doing</a:t>
            </a:r>
            <a:endParaRPr lang="en-GB" noProof="0" dirty="0">
              <a:latin typeface="Arial"/>
              <a:cs typeface="Arial"/>
            </a:endParaRPr>
          </a:p>
          <a:p>
            <a:pPr lvl="1"/>
            <a:r>
              <a:rPr lang="en-GB" noProof="0" dirty="0">
                <a:latin typeface="Arial"/>
                <a:ea typeface="+mn-lt"/>
                <a:cs typeface="+mn-lt"/>
              </a:rPr>
              <a:t>checking the head and neck for bleeding, swelling or deformity</a:t>
            </a:r>
          </a:p>
          <a:p>
            <a:pPr lvl="1"/>
            <a:r>
              <a:rPr lang="en-GB" noProof="0" dirty="0">
                <a:latin typeface="Arial"/>
                <a:cs typeface="Arial"/>
              </a:rPr>
              <a:t>examining limbs and joints for injury.</a:t>
            </a:r>
          </a:p>
          <a:p>
            <a:endParaRPr lang="en-GB" sz="2400" noProof="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E2D2546-3219-9BD1-CEEB-092B8574662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Tree>
    <p:extLst>
      <p:ext uri="{BB962C8B-B14F-4D97-AF65-F5344CB8AC3E}">
        <p14:creationId xmlns:p14="http://schemas.microsoft.com/office/powerpoint/2010/main" val="276577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7FD63E10-D3F5-9862-F434-329AB7C6123B}"/>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929C802A-4F1C-C876-9907-7F2AAB45A4D9}"/>
              </a:ext>
            </a:extLst>
          </p:cNvPr>
          <p:cNvSpPr>
            <a:spLocks noGrp="1"/>
          </p:cNvSpPr>
          <p:nvPr>
            <p:ph type="title"/>
          </p:nvPr>
        </p:nvSpPr>
        <p:spPr>
          <a:xfrm>
            <a:off x="838200" y="365125"/>
            <a:ext cx="9756228" cy="1325563"/>
          </a:xfrm>
        </p:spPr>
        <p:txBody>
          <a:bodyPr>
            <a:noAutofit/>
          </a:bodyPr>
          <a:lstStyle/>
          <a:p>
            <a:r>
              <a:rPr lang="en-GB" sz="4000" b="1" noProof="0" dirty="0">
                <a:latin typeface="Arial" panose="020B0604020202020204" pitchFamily="34" charset="0"/>
                <a:cs typeface="Arial" panose="020B0604020202020204" pitchFamily="34" charset="0"/>
              </a:rPr>
              <a:t>Secondary survey – outdoor activity equipment (cont.)</a:t>
            </a:r>
          </a:p>
        </p:txBody>
      </p:sp>
      <p:sp>
        <p:nvSpPr>
          <p:cNvPr id="3" name="Content Placeholder 2">
            <a:extLst>
              <a:ext uri="{FF2B5EF4-FFF2-40B4-BE49-F238E27FC236}">
                <a16:creationId xmlns:a16="http://schemas.microsoft.com/office/drawing/2014/main" id="{DA0A86E9-E596-5EC4-4919-D026091AAD75}"/>
              </a:ext>
            </a:extLst>
          </p:cNvPr>
          <p:cNvSpPr>
            <a:spLocks noGrp="1"/>
          </p:cNvSpPr>
          <p:nvPr>
            <p:ph idx="1"/>
          </p:nvPr>
        </p:nvSpPr>
        <p:spPr>
          <a:xfrm>
            <a:off x="838201" y="1793161"/>
            <a:ext cx="9756228" cy="4351338"/>
          </a:xfrm>
        </p:spPr>
        <p:txBody>
          <a:bodyPr vert="horz" lIns="91440" tIns="45720" rIns="91440" bIns="45720" rtlCol="0" anchor="t">
            <a:noAutofit/>
          </a:bodyPr>
          <a:lstStyle/>
          <a:p>
            <a:pPr>
              <a:buFont typeface="Arial"/>
              <a:buChar char="•"/>
            </a:pPr>
            <a:r>
              <a:rPr lang="en-GB" sz="2100" noProof="0" dirty="0">
                <a:latin typeface="Arial"/>
                <a:cs typeface="Arial"/>
              </a:rPr>
              <a:t>looking for signs of injury beneath or around equipment, such as:</a:t>
            </a:r>
          </a:p>
          <a:p>
            <a:pPr lvl="1"/>
            <a:r>
              <a:rPr lang="en-GB" sz="2100" dirty="0">
                <a:latin typeface="Arial"/>
                <a:cs typeface="Arial"/>
              </a:rPr>
              <a:t>rucksacks</a:t>
            </a:r>
            <a:endParaRPr lang="en-GB" sz="2100" noProof="0" dirty="0">
              <a:latin typeface="Arial"/>
              <a:cs typeface="Arial"/>
            </a:endParaRPr>
          </a:p>
          <a:p>
            <a:pPr lvl="1"/>
            <a:r>
              <a:rPr lang="en-GB" sz="2100" noProof="0" dirty="0">
                <a:latin typeface="Arial"/>
                <a:cs typeface="Arial"/>
              </a:rPr>
              <a:t>harnesses </a:t>
            </a:r>
          </a:p>
          <a:p>
            <a:pPr lvl="1"/>
            <a:r>
              <a:rPr lang="en-GB" sz="2100" noProof="0" dirty="0">
                <a:latin typeface="Arial"/>
                <a:cs typeface="Arial"/>
              </a:rPr>
              <a:t>helmets</a:t>
            </a:r>
          </a:p>
          <a:p>
            <a:pPr>
              <a:buFont typeface="Arial"/>
              <a:buChar char="•"/>
            </a:pPr>
            <a:r>
              <a:rPr lang="en-GB" sz="2100" noProof="0" dirty="0">
                <a:latin typeface="Arial"/>
                <a:cs typeface="Arial"/>
              </a:rPr>
              <a:t>being prepared to remove or adjust outdoor activity equipment, if necessary, safely and without causing further harm</a:t>
            </a:r>
          </a:p>
          <a:p>
            <a:pPr>
              <a:buFont typeface="Arial"/>
              <a:buChar char="•"/>
            </a:pPr>
            <a:r>
              <a:rPr lang="en-GB" sz="2100" noProof="0" dirty="0">
                <a:latin typeface="Arial"/>
                <a:cs typeface="Arial"/>
              </a:rPr>
              <a:t>recording and monitoring findings to identify developing issues and inform future care</a:t>
            </a:r>
          </a:p>
          <a:p>
            <a:pPr marL="0" indent="0">
              <a:buNone/>
            </a:pPr>
            <a:endParaRPr lang="en-GB" noProof="0" dirty="0"/>
          </a:p>
        </p:txBody>
      </p:sp>
      <p:sp>
        <p:nvSpPr>
          <p:cNvPr id="5" name="Rounded Rectangle 65">
            <a:extLst>
              <a:ext uri="{FF2B5EF4-FFF2-40B4-BE49-F238E27FC236}">
                <a16:creationId xmlns:a16="http://schemas.microsoft.com/office/drawing/2014/main" id="{719F68A0-1F7F-9922-DC96-15A48840651C}"/>
              </a:ext>
            </a:extLst>
          </p:cNvPr>
          <p:cNvSpPr>
            <a:spLocks noChangeArrowheads="1"/>
          </p:cNvSpPr>
          <p:nvPr/>
        </p:nvSpPr>
        <p:spPr bwMode="auto">
          <a:xfrm>
            <a:off x="838200" y="4901240"/>
            <a:ext cx="8992712" cy="1041663"/>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6" name="Rounded Rectangle 12">
            <a:extLst>
              <a:ext uri="{FF2B5EF4-FFF2-40B4-BE49-F238E27FC236}">
                <a16:creationId xmlns:a16="http://schemas.microsoft.com/office/drawing/2014/main" id="{294E124B-33C8-304C-6D4F-595B688435A1}"/>
              </a:ext>
            </a:extLst>
          </p:cNvPr>
          <p:cNvSpPr>
            <a:spLocks noChangeArrowheads="1"/>
          </p:cNvSpPr>
          <p:nvPr/>
        </p:nvSpPr>
        <p:spPr bwMode="auto">
          <a:xfrm>
            <a:off x="1046381" y="4729924"/>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7" name="Content Placeholder 2">
            <a:extLst>
              <a:ext uri="{FF2B5EF4-FFF2-40B4-BE49-F238E27FC236}">
                <a16:creationId xmlns:a16="http://schemas.microsoft.com/office/drawing/2014/main" id="{A03667B1-F158-7A7B-6212-33E44FF5C6FF}"/>
              </a:ext>
            </a:extLst>
          </p:cNvPr>
          <p:cNvSpPr txBox="1">
            <a:spLocks/>
          </p:cNvSpPr>
          <p:nvPr/>
        </p:nvSpPr>
        <p:spPr>
          <a:xfrm>
            <a:off x="1046381" y="5099324"/>
            <a:ext cx="8992712"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100" b="1">
                <a:latin typeface="Arial"/>
                <a:cs typeface="Arial"/>
              </a:rPr>
              <a:t>It is important to maintain casualty dignity and warmth throughout the process.</a:t>
            </a:r>
          </a:p>
        </p:txBody>
      </p:sp>
    </p:spTree>
    <p:extLst>
      <p:ext uri="{BB962C8B-B14F-4D97-AF65-F5344CB8AC3E}">
        <p14:creationId xmlns:p14="http://schemas.microsoft.com/office/powerpoint/2010/main" val="423179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4" y="1452933"/>
            <a:ext cx="9701540"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conducting a scene survey in the outdoors, what should you do first?</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338005"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a:ea typeface="+mn-ea"/>
                <a:cs typeface="Arial"/>
              </a:rPr>
              <a:t>Check the casualty’s breathing</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7" y="3517274"/>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Look for signs of bleeding</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Remove any outdoor activity equipment</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302294"/>
            <a:ext cx="568758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Ensure the area is safe from hazards</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98076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76496"/>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best minimises the risk of infection when providing outdoor first aid?</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523669"/>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Giving rescue breaths without a face shield to save time</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363596"/>
            <a:ext cx="555646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Wearing gloves and practising good hand hygiene</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40767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Washing the wound with untreated river water</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6855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Removing gloves between every treatment step</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74187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EC5A23C8-AE64-6B5D-4D7D-922158BE224F}"/>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0880DD4F-C55B-367F-367E-4A69FD8A20D0}"/>
              </a:ext>
            </a:extLst>
          </p:cNvPr>
          <p:cNvSpPr>
            <a:spLocks noGrp="1"/>
          </p:cNvSpPr>
          <p:nvPr>
            <p:ph type="title"/>
          </p:nvPr>
        </p:nvSpPr>
        <p:spPr>
          <a:xfrm>
            <a:off x="838200" y="166456"/>
            <a:ext cx="10515600" cy="1325563"/>
          </a:xfrm>
        </p:spPr>
        <p:txBody>
          <a:bodyPr/>
          <a:lstStyle/>
          <a:p>
            <a:r>
              <a:rPr lang="en-GB" b="1" dirty="0"/>
              <a:t>Leaning outcomes </a:t>
            </a:r>
          </a:p>
        </p:txBody>
      </p:sp>
      <p:sp>
        <p:nvSpPr>
          <p:cNvPr id="5" name="Content Placeholder 4">
            <a:extLst>
              <a:ext uri="{FF2B5EF4-FFF2-40B4-BE49-F238E27FC236}">
                <a16:creationId xmlns:a16="http://schemas.microsoft.com/office/drawing/2014/main" id="{747FA788-6BC0-FEA8-8EBA-D7A254B81593}"/>
              </a:ext>
            </a:extLst>
          </p:cNvPr>
          <p:cNvSpPr>
            <a:spLocks noGrp="1"/>
          </p:cNvSpPr>
          <p:nvPr>
            <p:ph idx="1"/>
          </p:nvPr>
        </p:nvSpPr>
        <p:spPr>
          <a:xfrm>
            <a:off x="1322884" y="1443239"/>
            <a:ext cx="10018594" cy="4351338"/>
          </a:xfrm>
        </p:spPr>
        <p:txBody>
          <a:bodyPr>
            <a:noAutofit/>
          </a:bodyPr>
          <a:lstStyle/>
          <a:p>
            <a:pPr marL="0" indent="0">
              <a:buNone/>
            </a:pPr>
            <a:r>
              <a:rPr lang="en-GB" sz="2400" b="1" dirty="0">
                <a:solidFill>
                  <a:srgbClr val="008A21"/>
                </a:solidFill>
                <a:latin typeface="Arial" panose="020B0604020202020204" pitchFamily="34" charset="0"/>
                <a:cs typeface="Arial" panose="020B0604020202020204" pitchFamily="34" charset="0"/>
              </a:rPr>
              <a:t>Module 1: </a:t>
            </a:r>
            <a:r>
              <a:rPr lang="en-GB" sz="2400" dirty="0">
                <a:latin typeface="Arial" panose="020B0604020202020204" pitchFamily="34" charset="0"/>
                <a:cs typeface="Arial" panose="020B0604020202020204" pitchFamily="34" charset="0"/>
              </a:rPr>
              <a:t>Understand the scope of first aid in the outdoors </a:t>
            </a:r>
            <a:endParaRPr lang="en-GB" sz="2000" dirty="0">
              <a:latin typeface="Arial" panose="020B0604020202020204" pitchFamily="34" charset="0"/>
              <a:cs typeface="Arial" panose="020B0604020202020204" pitchFamily="34" charset="0"/>
            </a:endParaRPr>
          </a:p>
          <a:p>
            <a:pPr marL="0" indent="0">
              <a:buNone/>
            </a:pPr>
            <a:r>
              <a:rPr lang="en-GB" sz="2400" b="1" dirty="0">
                <a:solidFill>
                  <a:srgbClr val="008A21"/>
                </a:solidFill>
                <a:latin typeface="Arial" panose="020B0604020202020204" pitchFamily="34" charset="0"/>
                <a:cs typeface="Arial" panose="020B0604020202020204" pitchFamily="34" charset="0"/>
              </a:rPr>
              <a:t>Module 2: </a:t>
            </a:r>
            <a:r>
              <a:rPr lang="en-GB" sz="2400" dirty="0">
                <a:latin typeface="Arial" panose="020B0604020202020204" pitchFamily="34" charset="0"/>
                <a:cs typeface="Arial" panose="020B0604020202020204" pitchFamily="34" charset="0"/>
              </a:rPr>
              <a:t>Be able to assess an emergency situation safely     </a:t>
            </a:r>
          </a:p>
          <a:p>
            <a:pPr marL="0" indent="0">
              <a:buNone/>
            </a:pPr>
            <a:r>
              <a:rPr lang="en-GB" sz="2400" dirty="0">
                <a:latin typeface="Arial" panose="020B0604020202020204" pitchFamily="34" charset="0"/>
                <a:cs typeface="Arial" panose="020B0604020202020204" pitchFamily="34" charset="0"/>
              </a:rPr>
              <a:t>                  in the outdoors </a:t>
            </a:r>
          </a:p>
          <a:p>
            <a:pPr marL="0" indent="0">
              <a:buNone/>
            </a:pPr>
            <a:r>
              <a:rPr lang="en-GB" sz="2400" b="1" dirty="0">
                <a:solidFill>
                  <a:srgbClr val="008A21"/>
                </a:solidFill>
                <a:latin typeface="Arial" panose="020B0604020202020204" pitchFamily="34" charset="0"/>
                <a:cs typeface="Arial" panose="020B0604020202020204" pitchFamily="34" charset="0"/>
              </a:rPr>
              <a:t>Module 3: </a:t>
            </a:r>
            <a:r>
              <a:rPr lang="en-GB" sz="2400" dirty="0">
                <a:latin typeface="Arial" panose="020B0604020202020204" pitchFamily="34" charset="0"/>
                <a:cs typeface="Arial" panose="020B0604020202020204" pitchFamily="34" charset="0"/>
              </a:rPr>
              <a:t>Be able to interpret vital sign information whilst </a:t>
            </a:r>
          </a:p>
          <a:p>
            <a:pPr marL="0" indent="0">
              <a:buNone/>
            </a:pPr>
            <a:r>
              <a:rPr lang="en-GB" sz="2400" dirty="0">
                <a:latin typeface="Arial" panose="020B0604020202020204" pitchFamily="34" charset="0"/>
                <a:cs typeface="Arial" panose="020B0604020202020204" pitchFamily="34" charset="0"/>
              </a:rPr>
              <a:t>                  responding to an emergency incident in the outdoors </a:t>
            </a:r>
          </a:p>
          <a:p>
            <a:pPr marL="0" indent="0">
              <a:buNone/>
            </a:pPr>
            <a:r>
              <a:rPr lang="en-GB" sz="2400" b="1" dirty="0">
                <a:solidFill>
                  <a:srgbClr val="008A21"/>
                </a:solidFill>
                <a:latin typeface="Arial" panose="020B0604020202020204" pitchFamily="34" charset="0"/>
                <a:cs typeface="Arial" panose="020B0604020202020204" pitchFamily="34" charset="0"/>
              </a:rPr>
              <a:t>Module 4: </a:t>
            </a:r>
            <a:r>
              <a:rPr lang="en-GB" sz="2400" dirty="0">
                <a:latin typeface="Arial" panose="020B0604020202020204" pitchFamily="34" charset="0"/>
                <a:cs typeface="Arial" panose="020B0604020202020204" pitchFamily="34" charset="0"/>
              </a:rPr>
              <a:t>Be able to respond to an incident involving an </a:t>
            </a:r>
          </a:p>
          <a:p>
            <a:pPr marL="0" indent="0">
              <a:buNone/>
            </a:pPr>
            <a:r>
              <a:rPr lang="en-GB" sz="2400" dirty="0">
                <a:latin typeface="Arial" panose="020B0604020202020204" pitchFamily="34" charset="0"/>
                <a:cs typeface="Arial" panose="020B0604020202020204" pitchFamily="34" charset="0"/>
              </a:rPr>
              <a:t>                  unresponsive casualty with normal breathing in the outdoors. </a:t>
            </a:r>
          </a:p>
          <a:p>
            <a:pPr marL="0" indent="0">
              <a:buNone/>
            </a:pPr>
            <a:endParaRPr lang="en-GB" sz="2000" dirty="0">
              <a:latin typeface="Arial" panose="020B0604020202020204" pitchFamily="34" charset="0"/>
              <a:cs typeface="Arial" panose="020B0604020202020204" pitchFamily="34" charset="0"/>
            </a:endParaRPr>
          </a:p>
        </p:txBody>
      </p:sp>
      <p:grpSp>
        <p:nvGrpSpPr>
          <p:cNvPr id="29" name="Group 28">
            <a:extLst>
              <a:ext uri="{FF2B5EF4-FFF2-40B4-BE49-F238E27FC236}">
                <a16:creationId xmlns:a16="http://schemas.microsoft.com/office/drawing/2014/main" id="{280A8690-251C-217F-8477-9B1503F3F62E}"/>
              </a:ext>
            </a:extLst>
          </p:cNvPr>
          <p:cNvGrpSpPr/>
          <p:nvPr/>
        </p:nvGrpSpPr>
        <p:grpSpPr>
          <a:xfrm>
            <a:off x="828638" y="1372902"/>
            <a:ext cx="434693" cy="427021"/>
            <a:chOff x="863367" y="2183253"/>
            <a:chExt cx="838899" cy="838899"/>
          </a:xfrm>
        </p:grpSpPr>
        <p:sp>
          <p:nvSpPr>
            <p:cNvPr id="30" name="Oval 29">
              <a:extLst>
                <a:ext uri="{FF2B5EF4-FFF2-40B4-BE49-F238E27FC236}">
                  <a16:creationId xmlns:a16="http://schemas.microsoft.com/office/drawing/2014/main" id="{511F4435-B038-2389-86A9-98B530A2D603}"/>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Bullseye with solid fill">
              <a:extLst>
                <a:ext uri="{FF2B5EF4-FFF2-40B4-BE49-F238E27FC236}">
                  <a16:creationId xmlns:a16="http://schemas.microsoft.com/office/drawing/2014/main" id="{9380E983-1864-09B2-6C97-30C74E6DDDF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grpSp>
        <p:nvGrpSpPr>
          <p:cNvPr id="3" name="Group 2">
            <a:extLst>
              <a:ext uri="{FF2B5EF4-FFF2-40B4-BE49-F238E27FC236}">
                <a16:creationId xmlns:a16="http://schemas.microsoft.com/office/drawing/2014/main" id="{9866119E-C8FB-8682-85D9-E37FA8406CFE}"/>
              </a:ext>
            </a:extLst>
          </p:cNvPr>
          <p:cNvGrpSpPr/>
          <p:nvPr/>
        </p:nvGrpSpPr>
        <p:grpSpPr>
          <a:xfrm>
            <a:off x="828638" y="2824630"/>
            <a:ext cx="434693" cy="427021"/>
            <a:chOff x="863367" y="2183253"/>
            <a:chExt cx="838899" cy="838899"/>
          </a:xfrm>
        </p:grpSpPr>
        <p:sp>
          <p:nvSpPr>
            <p:cNvPr id="6" name="Oval 5">
              <a:extLst>
                <a:ext uri="{FF2B5EF4-FFF2-40B4-BE49-F238E27FC236}">
                  <a16:creationId xmlns:a16="http://schemas.microsoft.com/office/drawing/2014/main" id="{018DC5FD-76ED-ED63-4EC7-85F96A120FE4}"/>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ullseye with solid fill">
              <a:extLst>
                <a:ext uri="{FF2B5EF4-FFF2-40B4-BE49-F238E27FC236}">
                  <a16:creationId xmlns:a16="http://schemas.microsoft.com/office/drawing/2014/main" id="{179F6B2C-74EE-160D-97EC-61D59954AAF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grpSp>
        <p:nvGrpSpPr>
          <p:cNvPr id="11" name="Group 10">
            <a:extLst>
              <a:ext uri="{FF2B5EF4-FFF2-40B4-BE49-F238E27FC236}">
                <a16:creationId xmlns:a16="http://schemas.microsoft.com/office/drawing/2014/main" id="{55ECDF4B-211D-A8FF-E37D-637FC6310A17}"/>
              </a:ext>
            </a:extLst>
          </p:cNvPr>
          <p:cNvGrpSpPr/>
          <p:nvPr/>
        </p:nvGrpSpPr>
        <p:grpSpPr>
          <a:xfrm>
            <a:off x="828638" y="3757884"/>
            <a:ext cx="434693" cy="427021"/>
            <a:chOff x="863367" y="2183253"/>
            <a:chExt cx="838899" cy="838899"/>
          </a:xfrm>
        </p:grpSpPr>
        <p:sp>
          <p:nvSpPr>
            <p:cNvPr id="12" name="Oval 11">
              <a:extLst>
                <a:ext uri="{FF2B5EF4-FFF2-40B4-BE49-F238E27FC236}">
                  <a16:creationId xmlns:a16="http://schemas.microsoft.com/office/drawing/2014/main" id="{88E1462C-DAEE-E719-F4E0-B30A4358D174}"/>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Bullseye with solid fill">
              <a:extLst>
                <a:ext uri="{FF2B5EF4-FFF2-40B4-BE49-F238E27FC236}">
                  <a16:creationId xmlns:a16="http://schemas.microsoft.com/office/drawing/2014/main" id="{0C7AD4C2-2C90-7444-0C75-2B7E6EA38B85}"/>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spTree>
    <p:extLst>
      <p:ext uri="{BB962C8B-B14F-4D97-AF65-F5344CB8AC3E}">
        <p14:creationId xmlns:p14="http://schemas.microsoft.com/office/powerpoint/2010/main" val="10368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Which of the following best describes the correct order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the DRABC approach during a primary survey?</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Danger, response, airway, breathing, circulation</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7" y="3415943"/>
            <a:ext cx="49268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Response, danger, breathing, airway, circulation</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258044"/>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Danger, airway, response, breathing, circulation</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133017"/>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Danger, response, breathing, circulation, airway</a:t>
            </a:r>
            <a:endPar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233595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7F621-CAD7-E7AB-9A4D-67567EDB9C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0C5C23-0A12-E7CE-8C8A-77180A528A71}"/>
              </a:ext>
            </a:extLst>
          </p:cNvPr>
          <p:cNvSpPr>
            <a:spLocks noGrp="1"/>
          </p:cNvSpPr>
          <p:nvPr>
            <p:ph type="title"/>
          </p:nvPr>
        </p:nvSpPr>
        <p:spPr>
          <a:xfrm>
            <a:off x="1683868" y="365126"/>
            <a:ext cx="9669931" cy="922986"/>
          </a:xfrm>
        </p:spPr>
        <p:txBody>
          <a:bodyPr/>
          <a:lstStyle/>
          <a:p>
            <a:r>
              <a:rPr lang="en-GB" b="1"/>
              <a:t>How much do you know?​</a:t>
            </a:r>
          </a:p>
        </p:txBody>
      </p:sp>
      <p:sp>
        <p:nvSpPr>
          <p:cNvPr id="5" name="Rectangle: Rounded Corners 4">
            <a:extLst>
              <a:ext uri="{FF2B5EF4-FFF2-40B4-BE49-F238E27FC236}">
                <a16:creationId xmlns:a16="http://schemas.microsoft.com/office/drawing/2014/main" id="{2537679F-D3EE-9AF5-B6D4-9CDAA83731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28AF560-D2E2-44C6-06C4-A7328AE99F13}"/>
              </a:ext>
            </a:extLst>
          </p:cNvPr>
          <p:cNvSpPr txBox="1"/>
          <p:nvPr/>
        </p:nvSpPr>
        <p:spPr>
          <a:xfrm>
            <a:off x="766763" y="1476496"/>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carrying out a secondary survey on a casualty wearing outdoor activity equipment, which action is MOST appropriate?</a:t>
            </a:r>
          </a:p>
        </p:txBody>
      </p:sp>
      <p:grpSp>
        <p:nvGrpSpPr>
          <p:cNvPr id="7" name="Group 6">
            <a:extLst>
              <a:ext uri="{FF2B5EF4-FFF2-40B4-BE49-F238E27FC236}">
                <a16:creationId xmlns:a16="http://schemas.microsoft.com/office/drawing/2014/main" id="{901E1578-A06D-1DAD-BCF0-91976568A692}"/>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98446B69-74A4-5F35-472B-05E6924B3F6F}"/>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E81B47F-518E-C1DF-6629-CC5C94202EC9}"/>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15F73375-0194-D151-AE56-3736012A153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4ABB11E6-94DD-6C8B-834D-690FAA637D64}"/>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46BE7B1C-C551-A795-E835-98A2C1CBE10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F6BD337F-CA56-DD11-9317-8E3AEEC20DCC}"/>
              </a:ext>
            </a:extLst>
          </p:cNvPr>
          <p:cNvSpPr txBox="1"/>
          <p:nvPr/>
        </p:nvSpPr>
        <p:spPr>
          <a:xfrm>
            <a:off x="1719656" y="2523669"/>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Remove all equipment immediately to look for hidden injuries</a:t>
            </a:r>
          </a:p>
        </p:txBody>
      </p:sp>
      <p:sp>
        <p:nvSpPr>
          <p:cNvPr id="11" name="TextBox 10">
            <a:extLst>
              <a:ext uri="{FF2B5EF4-FFF2-40B4-BE49-F238E27FC236}">
                <a16:creationId xmlns:a16="http://schemas.microsoft.com/office/drawing/2014/main" id="{84481329-ED7B-CECF-33CD-EA14F01A8A2D}"/>
              </a:ext>
            </a:extLst>
          </p:cNvPr>
          <p:cNvSpPr txBox="1"/>
          <p:nvPr/>
        </p:nvSpPr>
        <p:spPr>
          <a:xfrm>
            <a:off x="1719656" y="3363596"/>
            <a:ext cx="67650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Examine the casualty from head to toe, checking beneath or around equipment as necessary</a:t>
            </a:r>
          </a:p>
        </p:txBody>
      </p:sp>
      <p:sp>
        <p:nvSpPr>
          <p:cNvPr id="12" name="TextBox 11">
            <a:extLst>
              <a:ext uri="{FF2B5EF4-FFF2-40B4-BE49-F238E27FC236}">
                <a16:creationId xmlns:a16="http://schemas.microsoft.com/office/drawing/2014/main" id="{5958887A-6634-E124-3148-C2213F0CABAF}"/>
              </a:ext>
            </a:extLst>
          </p:cNvPr>
          <p:cNvSpPr txBox="1"/>
          <p:nvPr/>
        </p:nvSpPr>
        <p:spPr>
          <a:xfrm>
            <a:off x="1739923" y="4250326"/>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Focus only on the area where the casualty reports pain</a:t>
            </a:r>
          </a:p>
        </p:txBody>
      </p:sp>
      <p:sp>
        <p:nvSpPr>
          <p:cNvPr id="16" name="TextBox 15">
            <a:extLst>
              <a:ext uri="{FF2B5EF4-FFF2-40B4-BE49-F238E27FC236}">
                <a16:creationId xmlns:a16="http://schemas.microsoft.com/office/drawing/2014/main" id="{661FF774-DD10-0B01-CA9F-4A03F1C6C1BD}"/>
              </a:ext>
            </a:extLst>
          </p:cNvPr>
          <p:cNvSpPr txBox="1"/>
          <p:nvPr/>
        </p:nvSpPr>
        <p:spPr>
          <a:xfrm>
            <a:off x="1729210" y="5127509"/>
            <a:ext cx="68552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Delay the survey until after evacuation to a warmer location</a:t>
            </a:r>
          </a:p>
        </p:txBody>
      </p:sp>
      <p:pic>
        <p:nvPicPr>
          <p:cNvPr id="17" name="Picture 2" descr="\\designarchive\Archive\PowerPoints\PPT symbols and documents\ABCD cards\A.png">
            <a:extLst>
              <a:ext uri="{FF2B5EF4-FFF2-40B4-BE49-F238E27FC236}">
                <a16:creationId xmlns:a16="http://schemas.microsoft.com/office/drawing/2014/main" id="{40784AC8-D286-9CD6-4FEC-33DEAE9B77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78AB0BFE-E19E-EDF7-4752-7FAB376985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CE58DBE-7D1B-832E-6F19-8C4C9ECF372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99CD96B4-F8C0-A6C5-8E70-3185D978D3E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40342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BF81-216D-E6C0-87A2-EACA27145294}"/>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9E3E1C13-8AD9-0350-6479-E8B0E146C44C}"/>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1664AEC4-4A8C-C279-B05F-50F16EAAF57E}"/>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07D075EF-A014-7F01-FE51-C498F2C5ED40}"/>
              </a:ext>
            </a:extLst>
          </p:cNvPr>
          <p:cNvSpPr txBox="1"/>
          <p:nvPr/>
        </p:nvSpPr>
        <p:spPr>
          <a:xfrm>
            <a:off x="624768" y="1493805"/>
            <a:ext cx="8301518" cy="2800767"/>
          </a:xfrm>
          <a:prstGeom prst="rect">
            <a:avLst/>
          </a:prstGeom>
          <a:noFill/>
        </p:spPr>
        <p:txBody>
          <a:bodyPr wrap="square" rtlCol="0">
            <a:spAutoFit/>
          </a:bodyPr>
          <a:lstStyle/>
          <a:p>
            <a:pPr lvl="0">
              <a:defRPr/>
            </a:pPr>
            <a:r>
              <a:rPr lang="en-GB" sz="4400" b="1" noProof="0">
                <a:latin typeface="Arial" panose="020B0604020202020204" pitchFamily="34" charset="0"/>
                <a:cs typeface="Arial" panose="020B0604020202020204" pitchFamily="34" charset="0"/>
              </a:rPr>
              <a:t>Be able to interpret vital sign information whilst responding to an emergency incident in </a:t>
            </a:r>
          </a:p>
          <a:p>
            <a:pPr lvl="0">
              <a:defRPr/>
            </a:pPr>
            <a:r>
              <a:rPr lang="en-GB" sz="4400" b="1" noProof="0">
                <a:latin typeface="Arial" panose="020B0604020202020204" pitchFamily="34" charset="0"/>
                <a:cs typeface="Arial" panose="020B0604020202020204" pitchFamily="34" charset="0"/>
              </a:rPr>
              <a:t>the outdoors</a:t>
            </a:r>
            <a:endParaRPr kumimoji="0" lang="en-GB" sz="4400" b="1"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7A267B24-631E-3BF2-697F-7959742F5B7A}"/>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61FEEB8E-1276-9C90-9143-0F87DD66F1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6B166C43-4973-E36A-9063-97D619C1169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43762645-064B-F5C9-B2AD-8C7E2ECEC8B7}"/>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3</a:t>
            </a:r>
          </a:p>
        </p:txBody>
      </p:sp>
      <p:sp>
        <p:nvSpPr>
          <p:cNvPr id="37" name="Rounded Rectangle 40">
            <a:extLst>
              <a:ext uri="{FF2B5EF4-FFF2-40B4-BE49-F238E27FC236}">
                <a16:creationId xmlns:a16="http://schemas.microsoft.com/office/drawing/2014/main" id="{4E74BF1D-7603-EC75-4A36-38A45D4E4107}"/>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grpSp>
        <p:nvGrpSpPr>
          <p:cNvPr id="2" name="Group 1">
            <a:extLst>
              <a:ext uri="{FF2B5EF4-FFF2-40B4-BE49-F238E27FC236}">
                <a16:creationId xmlns:a16="http://schemas.microsoft.com/office/drawing/2014/main" id="{4794D08F-E9D1-744E-6843-CDC0F68E67E4}"/>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FE4052FB-1C2F-636E-A8C8-131A3C3EC134}"/>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Graphic 18" descr="End with solid fill">
              <a:hlinkClick r:id="" action="ppaction://hlinkshowjump?jump=previousslide"/>
              <a:extLst>
                <a:ext uri="{FF2B5EF4-FFF2-40B4-BE49-F238E27FC236}">
                  <a16:creationId xmlns:a16="http://schemas.microsoft.com/office/drawing/2014/main" id="{CE22F475-E422-1F02-CBC7-0002FEAA1A7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5" name="Group 4">
            <a:extLst>
              <a:ext uri="{FF2B5EF4-FFF2-40B4-BE49-F238E27FC236}">
                <a16:creationId xmlns:a16="http://schemas.microsoft.com/office/drawing/2014/main" id="{65F33702-A505-B548-EA8B-84537DBA2170}"/>
              </a:ext>
            </a:extLst>
          </p:cNvPr>
          <p:cNvGrpSpPr/>
          <p:nvPr/>
        </p:nvGrpSpPr>
        <p:grpSpPr>
          <a:xfrm>
            <a:off x="6275168" y="6324341"/>
            <a:ext cx="259230" cy="259230"/>
            <a:chOff x="6266606" y="6359672"/>
            <a:chExt cx="259230" cy="259230"/>
          </a:xfrm>
        </p:grpSpPr>
        <p:sp>
          <p:nvSpPr>
            <p:cNvPr id="9" name="Rounded Rectangle 34">
              <a:extLst>
                <a:ext uri="{FF2B5EF4-FFF2-40B4-BE49-F238E27FC236}">
                  <a16:creationId xmlns:a16="http://schemas.microsoft.com/office/drawing/2014/main" id="{AC51ED27-C3AB-5DC3-BF02-EFF7BB7CB113}"/>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Graphic 18" descr="End with solid fill">
              <a:hlinkClick r:id="" action="ppaction://hlinkshowjump?jump=nextslide"/>
              <a:extLst>
                <a:ext uri="{FF2B5EF4-FFF2-40B4-BE49-F238E27FC236}">
                  <a16:creationId xmlns:a16="http://schemas.microsoft.com/office/drawing/2014/main" id="{38521E01-739D-882D-9C1D-97697CE0ECA7}"/>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1" name="Graphic 10" descr="Home with solid fill">
            <a:hlinkClick r:id="rId6" action="ppaction://hlinksldjump"/>
            <a:extLst>
              <a:ext uri="{FF2B5EF4-FFF2-40B4-BE49-F238E27FC236}">
                <a16:creationId xmlns:a16="http://schemas.microsoft.com/office/drawing/2014/main" id="{8EB33C96-F7EC-9631-AC76-9951B59599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144591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12DB6855-7A82-0A61-C19B-180214135FB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5CC8C5D0-2698-B85C-75A2-9217BEE02153}"/>
              </a:ext>
            </a:extLst>
          </p:cNvPr>
          <p:cNvSpPr>
            <a:spLocks noGrp="1"/>
          </p:cNvSpPr>
          <p:nvPr>
            <p:ph type="title"/>
          </p:nvPr>
        </p:nvSpPr>
        <p:spPr>
          <a:xfrm>
            <a:off x="838200" y="108426"/>
            <a:ext cx="10515600" cy="1325563"/>
          </a:xfrm>
        </p:spPr>
        <p:txBody>
          <a:bodyPr>
            <a:normAutofit/>
          </a:bodyPr>
          <a:lstStyle/>
          <a:p>
            <a:r>
              <a:rPr lang="en-GB" sz="3600" b="1" noProof="0" dirty="0">
                <a:latin typeface="Arial" panose="020B0604020202020204" pitchFamily="34" charset="0"/>
                <a:cs typeface="Arial" panose="020B0604020202020204" pitchFamily="34" charset="0"/>
              </a:rPr>
              <a:t>The principles of casualty monitoring</a:t>
            </a:r>
          </a:p>
        </p:txBody>
      </p:sp>
      <p:sp>
        <p:nvSpPr>
          <p:cNvPr id="3" name="Content Placeholder 2">
            <a:extLst>
              <a:ext uri="{FF2B5EF4-FFF2-40B4-BE49-F238E27FC236}">
                <a16:creationId xmlns:a16="http://schemas.microsoft.com/office/drawing/2014/main" id="{FA0EBDAB-4D1A-1324-1BAF-683B5F571206}"/>
              </a:ext>
            </a:extLst>
          </p:cNvPr>
          <p:cNvSpPr>
            <a:spLocks noGrp="1"/>
          </p:cNvSpPr>
          <p:nvPr>
            <p:ph idx="1"/>
          </p:nvPr>
        </p:nvSpPr>
        <p:spPr>
          <a:xfrm>
            <a:off x="838200" y="1976507"/>
            <a:ext cx="10515600" cy="3432175"/>
          </a:xfrm>
        </p:spPr>
        <p:txBody>
          <a:bodyPr vert="horz" lIns="91440" tIns="45720" rIns="91440" bIns="45720" rtlCol="0" anchor="t">
            <a:normAutofit/>
          </a:bodyPr>
          <a:lstStyle/>
          <a:p>
            <a:pPr marL="514350" indent="-514350">
              <a:buAutoNum type="arabicPeriod"/>
            </a:pPr>
            <a:r>
              <a:rPr lang="en-GB" sz="2000" b="1" noProof="0" dirty="0">
                <a:solidFill>
                  <a:srgbClr val="008A21"/>
                </a:solidFill>
                <a:latin typeface="Arial"/>
                <a:cs typeface="Arial"/>
              </a:rPr>
              <a:t>Check regularly</a:t>
            </a:r>
          </a:p>
          <a:p>
            <a:pPr marL="0" indent="0">
              <a:buNone/>
            </a:pPr>
            <a:r>
              <a:rPr lang="en-GB" sz="2000" b="1" noProof="0" dirty="0">
                <a:latin typeface="Arial"/>
                <a:cs typeface="Arial"/>
              </a:rPr>
              <a:t>      </a:t>
            </a:r>
            <a:r>
              <a:rPr lang="en-GB" sz="2000" noProof="0" dirty="0">
                <a:latin typeface="Arial"/>
                <a:cs typeface="Arial"/>
              </a:rPr>
              <a:t>Assess the casualty’s condition at frequent intervals</a:t>
            </a:r>
            <a:endParaRPr lang="en-GB" sz="2000" dirty="0">
              <a:latin typeface="Arial"/>
              <a:cs typeface="Arial"/>
            </a:endParaRPr>
          </a:p>
          <a:p>
            <a:pPr marL="514350" indent="-514350">
              <a:buAutoNum type="arabicPeriod" startAt="2"/>
            </a:pPr>
            <a:r>
              <a:rPr lang="en-GB" sz="2000" b="1" noProof="0" dirty="0">
                <a:solidFill>
                  <a:srgbClr val="008A21"/>
                </a:solidFill>
                <a:latin typeface="Arial"/>
                <a:cs typeface="Arial"/>
              </a:rPr>
              <a:t>Track vital signs</a:t>
            </a:r>
          </a:p>
          <a:p>
            <a:pPr marL="0" indent="0">
              <a:buNone/>
            </a:pPr>
            <a:r>
              <a:rPr lang="en-GB" sz="2000" b="1" dirty="0">
                <a:latin typeface="Arial"/>
                <a:cs typeface="Arial"/>
              </a:rPr>
              <a:t>      </a:t>
            </a:r>
            <a:r>
              <a:rPr lang="en-GB" sz="2000" dirty="0">
                <a:latin typeface="Arial"/>
                <a:cs typeface="Arial"/>
              </a:rPr>
              <a:t>Monitor:</a:t>
            </a:r>
          </a:p>
          <a:p>
            <a:pPr marL="877888" indent="-342900" defTabSz="892175"/>
            <a:r>
              <a:rPr lang="en-GB" sz="2000" dirty="0">
                <a:latin typeface="Arial"/>
                <a:cs typeface="Arial"/>
              </a:rPr>
              <a:t>level of consciousness</a:t>
            </a:r>
          </a:p>
          <a:p>
            <a:pPr marL="877888" indent="-342900" defTabSz="892175"/>
            <a:r>
              <a:rPr lang="en-GB" sz="2000" dirty="0">
                <a:latin typeface="Arial"/>
                <a:cs typeface="Arial"/>
              </a:rPr>
              <a:t>breathing rate and quality</a:t>
            </a:r>
            <a:endParaRPr lang="en-GB" sz="2000" noProof="0" dirty="0">
              <a:latin typeface="Arial"/>
              <a:cs typeface="Arial"/>
            </a:endParaRPr>
          </a:p>
          <a:p>
            <a:pPr marL="877888" indent="-342900" defTabSz="892175"/>
            <a:r>
              <a:rPr lang="en-GB" sz="2000" dirty="0">
                <a:latin typeface="Arial"/>
                <a:cs typeface="Arial"/>
              </a:rPr>
              <a:t>s</a:t>
            </a:r>
            <a:r>
              <a:rPr lang="en-GB" sz="2000" noProof="0" dirty="0">
                <a:latin typeface="Arial"/>
                <a:cs typeface="Arial"/>
              </a:rPr>
              <a:t>kin colour and temperature      </a:t>
            </a:r>
          </a:p>
          <a:p>
            <a:pPr marL="0" indent="0">
              <a:buNone/>
            </a:pPr>
            <a:endParaRPr lang="en-GB" sz="2000" noProof="0" dirty="0"/>
          </a:p>
        </p:txBody>
      </p:sp>
      <p:sp>
        <p:nvSpPr>
          <p:cNvPr id="4" name="Content Placeholder 2">
            <a:extLst>
              <a:ext uri="{FF2B5EF4-FFF2-40B4-BE49-F238E27FC236}">
                <a16:creationId xmlns:a16="http://schemas.microsoft.com/office/drawing/2014/main" id="{D7BD694F-9A9D-D4EC-8E27-712CAEEB48A3}"/>
              </a:ext>
            </a:extLst>
          </p:cNvPr>
          <p:cNvSpPr txBox="1">
            <a:spLocks/>
          </p:cNvSpPr>
          <p:nvPr/>
        </p:nvSpPr>
        <p:spPr>
          <a:xfrm>
            <a:off x="838200" y="1279550"/>
            <a:ext cx="9030195" cy="8042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noProof="0" dirty="0">
                <a:latin typeface="Arial" panose="020B0604020202020204" pitchFamily="34" charset="0"/>
                <a:ea typeface="+mn-lt"/>
                <a:cs typeface="Arial" panose="020B0604020202020204" pitchFamily="34" charset="0"/>
              </a:rPr>
              <a:t>Casualty monitoring means checking, recording and responding to changes in the casualty’s condition.</a:t>
            </a:r>
            <a:endParaRPr lang="en-GB" sz="2000" b="1" noProof="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000" noProof="0" dirty="0"/>
          </a:p>
        </p:txBody>
      </p:sp>
      <p:sp>
        <p:nvSpPr>
          <p:cNvPr id="6" name="Rounded Rectangle 65">
            <a:extLst>
              <a:ext uri="{FF2B5EF4-FFF2-40B4-BE49-F238E27FC236}">
                <a16:creationId xmlns:a16="http://schemas.microsoft.com/office/drawing/2014/main" id="{AAC84940-4749-BB22-52FD-92FD687B783D}"/>
              </a:ext>
            </a:extLst>
          </p:cNvPr>
          <p:cNvSpPr>
            <a:spLocks noChangeArrowheads="1"/>
          </p:cNvSpPr>
          <p:nvPr/>
        </p:nvSpPr>
        <p:spPr bwMode="auto">
          <a:xfrm>
            <a:off x="920988" y="5061706"/>
            <a:ext cx="10535138" cy="693952"/>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7" name="Rounded Rectangle 12">
            <a:extLst>
              <a:ext uri="{FF2B5EF4-FFF2-40B4-BE49-F238E27FC236}">
                <a16:creationId xmlns:a16="http://schemas.microsoft.com/office/drawing/2014/main" id="{9A3D88D2-8DF7-0CC4-9065-EA8091F2FAAD}"/>
              </a:ext>
            </a:extLst>
          </p:cNvPr>
          <p:cNvSpPr>
            <a:spLocks noChangeArrowheads="1"/>
          </p:cNvSpPr>
          <p:nvPr/>
        </p:nvSpPr>
        <p:spPr bwMode="auto">
          <a:xfrm>
            <a:off x="1129169" y="4890389"/>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8" name="Content Placeholder 2">
            <a:extLst>
              <a:ext uri="{FF2B5EF4-FFF2-40B4-BE49-F238E27FC236}">
                <a16:creationId xmlns:a16="http://schemas.microsoft.com/office/drawing/2014/main" id="{85433FA9-37E7-8044-B8D0-B512BDCB231A}"/>
              </a:ext>
            </a:extLst>
          </p:cNvPr>
          <p:cNvSpPr txBox="1">
            <a:spLocks/>
          </p:cNvSpPr>
          <p:nvPr/>
        </p:nvSpPr>
        <p:spPr>
          <a:xfrm>
            <a:off x="1183780" y="5324686"/>
            <a:ext cx="10252808"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900" b="1">
                <a:latin typeface="Arial"/>
                <a:cs typeface="Arial"/>
              </a:rPr>
              <a:t>Changes in these indicators may signal deterioration – act immediately if they worsen.</a:t>
            </a:r>
          </a:p>
        </p:txBody>
      </p:sp>
    </p:spTree>
    <p:extLst>
      <p:ext uri="{BB962C8B-B14F-4D97-AF65-F5344CB8AC3E}">
        <p14:creationId xmlns:p14="http://schemas.microsoft.com/office/powerpoint/2010/main" val="32988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69C6-7291-024A-6CDA-3ECAF4EF7E5F}"/>
            </a:ext>
          </a:extLst>
        </p:cNvPr>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393F69D9-4F47-0DA1-1AED-EC33F0BFFB5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81031D91-1C8B-5523-A009-85E868449E32}"/>
              </a:ext>
            </a:extLst>
          </p:cNvPr>
          <p:cNvSpPr>
            <a:spLocks noGrp="1"/>
          </p:cNvSpPr>
          <p:nvPr>
            <p:ph type="title"/>
          </p:nvPr>
        </p:nvSpPr>
        <p:spPr>
          <a:xfrm>
            <a:off x="838200" y="138702"/>
            <a:ext cx="10515600" cy="1325563"/>
          </a:xfrm>
        </p:spPr>
        <p:txBody>
          <a:bodyPr>
            <a:normAutofit/>
          </a:bodyPr>
          <a:lstStyle/>
          <a:p>
            <a:r>
              <a:rPr lang="en-GB" sz="3600" b="1" noProof="0" dirty="0">
                <a:latin typeface="Arial" panose="020B0604020202020204" pitchFamily="34" charset="0"/>
                <a:cs typeface="Arial" panose="020B0604020202020204" pitchFamily="34" charset="0"/>
              </a:rPr>
              <a:t>The principles of casualty monitoring (cont.)</a:t>
            </a:r>
          </a:p>
        </p:txBody>
      </p:sp>
      <p:sp>
        <p:nvSpPr>
          <p:cNvPr id="3" name="Content Placeholder 2">
            <a:extLst>
              <a:ext uri="{FF2B5EF4-FFF2-40B4-BE49-F238E27FC236}">
                <a16:creationId xmlns:a16="http://schemas.microsoft.com/office/drawing/2014/main" id="{2DD020BF-0BE2-1F5A-ACC3-02AA6C0BB769}"/>
              </a:ext>
            </a:extLst>
          </p:cNvPr>
          <p:cNvSpPr>
            <a:spLocks noGrp="1"/>
          </p:cNvSpPr>
          <p:nvPr>
            <p:ph idx="1"/>
          </p:nvPr>
        </p:nvSpPr>
        <p:spPr>
          <a:xfrm>
            <a:off x="838200" y="1738561"/>
            <a:ext cx="10515600" cy="3380878"/>
          </a:xfrm>
        </p:spPr>
        <p:txBody>
          <a:bodyPr vert="horz" lIns="91440" tIns="45720" rIns="91440" bIns="45720" rtlCol="0" anchor="t">
            <a:noAutofit/>
          </a:bodyPr>
          <a:lstStyle/>
          <a:p>
            <a:pPr marL="0" indent="0">
              <a:buNone/>
            </a:pPr>
            <a:r>
              <a:rPr lang="en-GB" sz="2400" b="1" noProof="0" dirty="0">
                <a:solidFill>
                  <a:srgbClr val="008A21"/>
                </a:solidFill>
                <a:latin typeface="Arial"/>
                <a:cs typeface="Arial"/>
              </a:rPr>
              <a:t>3. Record changes</a:t>
            </a:r>
          </a:p>
          <a:p>
            <a:pPr marL="0" indent="0">
              <a:buNone/>
            </a:pPr>
            <a:r>
              <a:rPr lang="en-GB" sz="2400" b="1" dirty="0">
                <a:latin typeface="Arial"/>
                <a:cs typeface="Arial"/>
              </a:rPr>
              <a:t>    </a:t>
            </a:r>
            <a:r>
              <a:rPr lang="en-GB" sz="2400" dirty="0">
                <a:latin typeface="Arial"/>
                <a:cs typeface="Arial"/>
              </a:rPr>
              <a:t>Note improvements or deterioration in the casualty’s condition</a:t>
            </a:r>
          </a:p>
          <a:p>
            <a:pPr marL="0" indent="0">
              <a:buNone/>
            </a:pPr>
            <a:r>
              <a:rPr lang="en-GB" sz="2400" b="1" dirty="0">
                <a:solidFill>
                  <a:srgbClr val="008A21"/>
                </a:solidFill>
                <a:latin typeface="Arial"/>
                <a:cs typeface="Arial"/>
              </a:rPr>
              <a:t>4. Maintain ABC</a:t>
            </a:r>
          </a:p>
          <a:p>
            <a:pPr marL="0" indent="0">
              <a:buNone/>
            </a:pPr>
            <a:r>
              <a:rPr lang="en-GB" sz="2400" b="1" dirty="0">
                <a:latin typeface="Arial"/>
                <a:cs typeface="Arial"/>
              </a:rPr>
              <a:t>    </a:t>
            </a:r>
            <a:r>
              <a:rPr lang="en-GB" sz="2400" dirty="0">
                <a:latin typeface="Arial"/>
                <a:cs typeface="Arial"/>
              </a:rPr>
              <a:t>Keep the airway, breathing and circulation prioritised and reassessed</a:t>
            </a:r>
          </a:p>
          <a:p>
            <a:pPr marL="0" indent="0">
              <a:buNone/>
            </a:pPr>
            <a:r>
              <a:rPr lang="en-GB" sz="2400" b="1" dirty="0">
                <a:solidFill>
                  <a:srgbClr val="008A21"/>
                </a:solidFill>
                <a:latin typeface="Arial"/>
                <a:cs typeface="Arial"/>
              </a:rPr>
              <a:t>5. Minimise movement</a:t>
            </a:r>
          </a:p>
          <a:p>
            <a:pPr marL="0" indent="0">
              <a:buNone/>
            </a:pPr>
            <a:r>
              <a:rPr lang="en-GB" sz="2400" b="1" dirty="0">
                <a:latin typeface="Arial"/>
                <a:cs typeface="Arial"/>
              </a:rPr>
              <a:t>    </a:t>
            </a:r>
            <a:r>
              <a:rPr lang="en-GB" sz="2400" dirty="0">
                <a:latin typeface="Arial"/>
                <a:cs typeface="Arial"/>
              </a:rPr>
              <a:t>Keep the casualty still unless movement is essential for safety.</a:t>
            </a:r>
          </a:p>
          <a:p>
            <a:pPr marL="0" indent="0">
              <a:buNone/>
            </a:pPr>
            <a:endParaRPr lang="en-GB" sz="2400" b="1" noProof="0" dirty="0">
              <a:latin typeface="Arial"/>
              <a:cs typeface="Arial"/>
            </a:endParaRPr>
          </a:p>
          <a:p>
            <a:pPr marL="0" indent="0">
              <a:buNone/>
            </a:pPr>
            <a:r>
              <a:rPr lang="en-GB" sz="2400" b="1" noProof="0" dirty="0">
                <a:latin typeface="Arial"/>
                <a:cs typeface="Arial"/>
              </a:rPr>
              <a:t>      </a:t>
            </a:r>
            <a:endParaRPr lang="en-GB" noProof="0" dirty="0"/>
          </a:p>
        </p:txBody>
      </p:sp>
    </p:spTree>
    <p:extLst>
      <p:ext uri="{BB962C8B-B14F-4D97-AF65-F5344CB8AC3E}">
        <p14:creationId xmlns:p14="http://schemas.microsoft.com/office/powerpoint/2010/main" val="2834609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019C2-0123-E921-2A0D-980EDB8174E7}"/>
            </a:ext>
          </a:extLst>
        </p:cNvPr>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54F2ED42-6EA1-DA9C-7BB5-85B662F3A634}"/>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C5AAA903-E751-94CD-1237-CB9B4147E9B2}"/>
              </a:ext>
            </a:extLst>
          </p:cNvPr>
          <p:cNvSpPr>
            <a:spLocks noGrp="1"/>
          </p:cNvSpPr>
          <p:nvPr>
            <p:ph type="title"/>
          </p:nvPr>
        </p:nvSpPr>
        <p:spPr>
          <a:xfrm>
            <a:off x="838200" y="147411"/>
            <a:ext cx="10515600" cy="1325563"/>
          </a:xfrm>
        </p:spPr>
        <p:txBody>
          <a:bodyPr>
            <a:normAutofit/>
          </a:bodyPr>
          <a:lstStyle/>
          <a:p>
            <a:r>
              <a:rPr lang="en-GB" sz="3600" b="1" noProof="0" dirty="0">
                <a:latin typeface="Arial" panose="020B0604020202020204" pitchFamily="34" charset="0"/>
                <a:cs typeface="Arial" panose="020B0604020202020204" pitchFamily="34" charset="0"/>
              </a:rPr>
              <a:t>The principles of casualty monitoring (cont.)</a:t>
            </a:r>
          </a:p>
        </p:txBody>
      </p:sp>
      <p:sp>
        <p:nvSpPr>
          <p:cNvPr id="3" name="Content Placeholder 2">
            <a:extLst>
              <a:ext uri="{FF2B5EF4-FFF2-40B4-BE49-F238E27FC236}">
                <a16:creationId xmlns:a16="http://schemas.microsoft.com/office/drawing/2014/main" id="{B355E364-82A4-566D-1892-F2CBA06EFC86}"/>
              </a:ext>
            </a:extLst>
          </p:cNvPr>
          <p:cNvSpPr>
            <a:spLocks noGrp="1"/>
          </p:cNvSpPr>
          <p:nvPr>
            <p:ph idx="1"/>
          </p:nvPr>
        </p:nvSpPr>
        <p:spPr>
          <a:xfrm>
            <a:off x="927410" y="1702377"/>
            <a:ext cx="9771070" cy="3737718"/>
          </a:xfrm>
        </p:spPr>
        <p:txBody>
          <a:bodyPr vert="horz" lIns="91440" tIns="45720" rIns="91440" bIns="45720" rtlCol="0" anchor="t">
            <a:noAutofit/>
          </a:bodyPr>
          <a:lstStyle/>
          <a:p>
            <a:pPr marL="0" indent="0">
              <a:buNone/>
            </a:pPr>
            <a:r>
              <a:rPr lang="en-GB" sz="2400" b="1" dirty="0">
                <a:solidFill>
                  <a:srgbClr val="008A21"/>
                </a:solidFill>
                <a:latin typeface="Arial"/>
                <a:cs typeface="Arial"/>
              </a:rPr>
              <a:t>6. Maintain communication</a:t>
            </a:r>
          </a:p>
          <a:p>
            <a:pPr marL="0" indent="0">
              <a:buNone/>
            </a:pPr>
            <a:r>
              <a:rPr lang="en-GB" sz="2400" b="1" dirty="0">
                <a:latin typeface="Arial"/>
                <a:cs typeface="Arial"/>
              </a:rPr>
              <a:t>    </a:t>
            </a:r>
            <a:r>
              <a:rPr lang="en-GB" sz="2400" dirty="0">
                <a:latin typeface="Arial"/>
                <a:cs typeface="Arial"/>
              </a:rPr>
              <a:t>Offer clear communication and emotional support</a:t>
            </a:r>
          </a:p>
          <a:p>
            <a:pPr marL="0" indent="0">
              <a:buNone/>
            </a:pPr>
            <a:r>
              <a:rPr lang="en-GB" sz="2400" b="1" dirty="0">
                <a:solidFill>
                  <a:srgbClr val="008A21"/>
                </a:solidFill>
                <a:latin typeface="Arial"/>
                <a:cs typeface="Arial"/>
              </a:rPr>
              <a:t>7. Adapt to the environment</a:t>
            </a:r>
          </a:p>
          <a:p>
            <a:pPr marL="0" indent="0">
              <a:buNone/>
            </a:pPr>
            <a:r>
              <a:rPr lang="en-GB" sz="2400" b="1" dirty="0">
                <a:latin typeface="Arial"/>
                <a:cs typeface="Arial"/>
              </a:rPr>
              <a:t>    </a:t>
            </a:r>
            <a:r>
              <a:rPr lang="en-GB" sz="2400" dirty="0">
                <a:latin typeface="Arial"/>
                <a:cs typeface="Arial"/>
              </a:rPr>
              <a:t>Consider cold, heat, wet conditions and elevation changes</a:t>
            </a:r>
          </a:p>
          <a:p>
            <a:pPr marL="0" indent="0">
              <a:buNone/>
            </a:pPr>
            <a:r>
              <a:rPr lang="en-GB" sz="2400" b="1" dirty="0">
                <a:solidFill>
                  <a:srgbClr val="008A21"/>
                </a:solidFill>
                <a:latin typeface="Arial"/>
                <a:cs typeface="Arial"/>
              </a:rPr>
              <a:t>8. Prepare to pass on information</a:t>
            </a:r>
          </a:p>
          <a:p>
            <a:pPr marL="0" indent="0">
              <a:buNone/>
            </a:pPr>
            <a:r>
              <a:rPr lang="en-GB" sz="2400" b="1" dirty="0">
                <a:latin typeface="Arial"/>
                <a:cs typeface="Arial"/>
              </a:rPr>
              <a:t>    </a:t>
            </a:r>
            <a:r>
              <a:rPr lang="en-GB" sz="2400" dirty="0">
                <a:latin typeface="Arial"/>
                <a:cs typeface="Arial"/>
              </a:rPr>
              <a:t>Be ready to pass on clear observations to the emergency services  </a:t>
            </a:r>
          </a:p>
          <a:p>
            <a:pPr marL="0" indent="0">
              <a:buNone/>
            </a:pPr>
            <a:r>
              <a:rPr lang="en-GB" sz="2400" dirty="0">
                <a:latin typeface="Arial"/>
                <a:cs typeface="Arial"/>
              </a:rPr>
              <a:t>    or other first-aiders.</a:t>
            </a:r>
            <a:r>
              <a:rPr lang="en-GB" sz="2400" b="1" dirty="0">
                <a:latin typeface="Arial"/>
                <a:cs typeface="Arial"/>
              </a:rPr>
              <a:t>	</a:t>
            </a:r>
            <a:endParaRPr lang="en-GB" sz="2400" b="1" noProof="0" dirty="0">
              <a:latin typeface="Arial"/>
              <a:cs typeface="Arial"/>
            </a:endParaRPr>
          </a:p>
          <a:p>
            <a:pPr marL="0" indent="0">
              <a:buNone/>
            </a:pPr>
            <a:r>
              <a:rPr lang="en-GB" sz="2400" b="1" noProof="0" dirty="0">
                <a:latin typeface="Arial"/>
                <a:cs typeface="Arial"/>
              </a:rPr>
              <a:t>      </a:t>
            </a:r>
            <a:endParaRPr lang="en-GB" noProof="0" dirty="0"/>
          </a:p>
        </p:txBody>
      </p:sp>
    </p:spTree>
    <p:extLst>
      <p:ext uri="{BB962C8B-B14F-4D97-AF65-F5344CB8AC3E}">
        <p14:creationId xmlns:p14="http://schemas.microsoft.com/office/powerpoint/2010/main" val="54508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F115F1AC-FE34-79DA-806A-7E7B14746CB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p:cNvSpPr>
            <a:spLocks noGrp="1"/>
          </p:cNvSpPr>
          <p:nvPr>
            <p:ph type="title"/>
          </p:nvPr>
        </p:nvSpPr>
        <p:spPr>
          <a:xfrm>
            <a:off x="838200" y="123831"/>
            <a:ext cx="10515600" cy="1325563"/>
          </a:xfrm>
        </p:spPr>
        <p:txBody>
          <a:bodyPr>
            <a:normAutofit/>
          </a:bodyPr>
          <a:lstStyle/>
          <a:p>
            <a:r>
              <a:rPr lang="en-GB" sz="4000" b="1" noProof="0" dirty="0">
                <a:latin typeface="Arial" panose="020B0604020202020204" pitchFamily="34" charset="0"/>
                <a:cs typeface="Arial" panose="020B0604020202020204" pitchFamily="34" charset="0"/>
              </a:rPr>
              <a:t>AVPU scale</a:t>
            </a:r>
          </a:p>
        </p:txBody>
      </p:sp>
      <p:sp>
        <p:nvSpPr>
          <p:cNvPr id="19" name="TextBox 6"/>
          <p:cNvSpPr>
            <a:spLocks noChangeArrowheads="1"/>
          </p:cNvSpPr>
          <p:nvPr/>
        </p:nvSpPr>
        <p:spPr bwMode="auto">
          <a:xfrm>
            <a:off x="1055895" y="4814188"/>
            <a:ext cx="10792227" cy="733590"/>
          </a:xfrm>
          <a:prstGeom prst="roundRect">
            <a:avLst>
              <a:gd name="adj" fmla="val 16667"/>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square" lIns="72000" tIns="108000" rIns="36000" bIns="0" anchor="t">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eaLnBrk="1" hangingPunct="1"/>
            <a:r>
              <a:rPr lang="en-GB" sz="1800" b="1" noProof="0">
                <a:latin typeface="Arial" panose="020B0604020202020204" pitchFamily="34" charset="0"/>
                <a:cs typeface="Arial" panose="020B0604020202020204" pitchFamily="34" charset="0"/>
              </a:rPr>
              <a:t>The ‘P’ in the acronym AVPU is sometimes also referred to as ‘Pain’, meaning to cause a minor pain to see if the person responds. Examples include pinching the ear lobes or fingertips. </a:t>
            </a:r>
            <a:endParaRPr lang="en-GB" sz="1000" b="1" noProof="0">
              <a:latin typeface="Arial" panose="020B0604020202020204" pitchFamily="34" charset="0"/>
              <a:cs typeface="Arial" panose="020B0604020202020204" pitchFamily="34" charset="0"/>
            </a:endParaRPr>
          </a:p>
        </p:txBody>
      </p:sp>
      <p:sp>
        <p:nvSpPr>
          <p:cNvPr id="2" name="TextBox 1"/>
          <p:cNvSpPr txBox="1"/>
          <p:nvPr/>
        </p:nvSpPr>
        <p:spPr>
          <a:xfrm>
            <a:off x="1907076" y="1449394"/>
            <a:ext cx="6932124" cy="400110"/>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ALERT </a:t>
            </a:r>
            <a:r>
              <a:rPr lang="en-GB" sz="1900" b="1" noProof="0">
                <a:latin typeface="Arial" panose="020B0604020202020204" pitchFamily="34" charset="0"/>
                <a:cs typeface="Arial" panose="020B0604020202020204" pitchFamily="34" charset="0"/>
              </a:rPr>
              <a:t>– are they moving/talking?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a:t>
            </a:r>
            <a:r>
              <a:rPr lang="en-GB" sz="1900" b="1" noProof="0">
                <a:solidFill>
                  <a:srgbClr val="FF0000"/>
                </a:solidFill>
                <a:latin typeface="Arial" panose="020B0604020202020204" pitchFamily="34" charset="0"/>
                <a:cs typeface="Arial" panose="020B0604020202020204" pitchFamily="34" charset="0"/>
              </a:rPr>
              <a:t>No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Proceed to </a:t>
            </a:r>
            <a:r>
              <a:rPr lang="en-GB" sz="1900" b="1" noProof="0">
                <a:solidFill>
                  <a:srgbClr val="FF0000"/>
                </a:solidFill>
                <a:latin typeface="Arial" panose="020B0604020202020204" pitchFamily="34" charset="0"/>
                <a:cs typeface="Arial" panose="020B0604020202020204" pitchFamily="34" charset="0"/>
              </a:rPr>
              <a:t>V </a:t>
            </a:r>
            <a:endParaRPr lang="en-GB" sz="1900" b="1" noProof="0">
              <a:latin typeface="Arial" panose="020B0604020202020204" pitchFamily="34" charset="0"/>
              <a:cs typeface="Arial" panose="020B0604020202020204" pitchFamily="34" charset="0"/>
            </a:endParaRPr>
          </a:p>
        </p:txBody>
      </p:sp>
      <p:sp>
        <p:nvSpPr>
          <p:cNvPr id="3" name="Oval 2"/>
          <p:cNvSpPr/>
          <p:nvPr/>
        </p:nvSpPr>
        <p:spPr>
          <a:xfrm>
            <a:off x="1055896" y="132541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A</a:t>
            </a:r>
          </a:p>
        </p:txBody>
      </p:sp>
      <p:sp>
        <p:nvSpPr>
          <p:cNvPr id="23" name="Oval 22"/>
          <p:cNvSpPr/>
          <p:nvPr/>
        </p:nvSpPr>
        <p:spPr>
          <a:xfrm>
            <a:off x="1055896" y="2117500"/>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V</a:t>
            </a:r>
          </a:p>
        </p:txBody>
      </p:sp>
      <p:sp>
        <p:nvSpPr>
          <p:cNvPr id="24" name="Oval 23"/>
          <p:cNvSpPr/>
          <p:nvPr/>
        </p:nvSpPr>
        <p:spPr>
          <a:xfrm>
            <a:off x="1055896" y="2981596"/>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P</a:t>
            </a:r>
          </a:p>
        </p:txBody>
      </p:sp>
      <p:sp>
        <p:nvSpPr>
          <p:cNvPr id="25" name="Oval 24"/>
          <p:cNvSpPr/>
          <p:nvPr/>
        </p:nvSpPr>
        <p:spPr>
          <a:xfrm>
            <a:off x="1055896" y="3845692"/>
            <a:ext cx="648072" cy="64807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noProof="0">
                <a:latin typeface="Arial" panose="020B0604020202020204" pitchFamily="34" charset="0"/>
                <a:cs typeface="Arial" panose="020B0604020202020204" pitchFamily="34" charset="0"/>
              </a:rPr>
              <a:t>U</a:t>
            </a:r>
          </a:p>
        </p:txBody>
      </p:sp>
      <p:sp>
        <p:nvSpPr>
          <p:cNvPr id="5" name="TextBox 4"/>
          <p:cNvSpPr txBox="1"/>
          <p:nvPr/>
        </p:nvSpPr>
        <p:spPr>
          <a:xfrm>
            <a:off x="1934693" y="2212597"/>
            <a:ext cx="7892755" cy="400110"/>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VOICE </a:t>
            </a:r>
            <a:r>
              <a:rPr lang="en-GB" sz="1900" b="1" noProof="0">
                <a:latin typeface="Arial" panose="020B0604020202020204" pitchFamily="34" charset="0"/>
                <a:cs typeface="Arial" panose="020B0604020202020204" pitchFamily="34" charset="0"/>
              </a:rPr>
              <a:t>– do they respond to speech?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a:t>
            </a:r>
            <a:r>
              <a:rPr lang="en-GB" sz="1900" b="1" noProof="0">
                <a:solidFill>
                  <a:srgbClr val="FF0000"/>
                </a:solidFill>
                <a:latin typeface="Arial" panose="020B0604020202020204" pitchFamily="34" charset="0"/>
                <a:cs typeface="Arial" panose="020B0604020202020204" pitchFamily="34" charset="0"/>
              </a:rPr>
              <a:t>No </a:t>
            </a:r>
            <a:r>
              <a:rPr lang="en-GB" sz="2000" noProof="0">
                <a:latin typeface="Arial" panose="020B0604020202020204" pitchFamily="34" charset="0"/>
                <a:cs typeface="Arial" panose="020B0604020202020204" pitchFamily="34" charset="0"/>
              </a:rPr>
              <a:t>→</a:t>
            </a:r>
            <a:r>
              <a:rPr lang="en-GB" sz="1900" b="1" noProof="0">
                <a:latin typeface="Arial" panose="020B0604020202020204" pitchFamily="34" charset="0"/>
                <a:cs typeface="Arial" panose="020B0604020202020204" pitchFamily="34" charset="0"/>
              </a:rPr>
              <a:t> Proceed to </a:t>
            </a:r>
            <a:r>
              <a:rPr lang="en-GB" sz="1900" b="1" noProof="0">
                <a:solidFill>
                  <a:srgbClr val="FF0000"/>
                </a:solidFill>
                <a:latin typeface="Arial" panose="020B0604020202020204" pitchFamily="34" charset="0"/>
                <a:cs typeface="Arial" panose="020B0604020202020204" pitchFamily="34" charset="0"/>
              </a:rPr>
              <a:t>P </a:t>
            </a:r>
          </a:p>
        </p:txBody>
      </p:sp>
      <p:sp>
        <p:nvSpPr>
          <p:cNvPr id="6" name="TextBox 5"/>
          <p:cNvSpPr txBox="1"/>
          <p:nvPr/>
        </p:nvSpPr>
        <p:spPr>
          <a:xfrm>
            <a:off x="1934693" y="2982331"/>
            <a:ext cx="8132671" cy="692497"/>
          </a:xfrm>
          <a:prstGeom prst="rect">
            <a:avLst/>
          </a:prstGeom>
          <a:noFill/>
        </p:spPr>
        <p:txBody>
          <a:bodyPr wrap="square" rtlCol="0">
            <a:spAutoFit/>
          </a:bodyPr>
          <a:lstStyle/>
          <a:p>
            <a:r>
              <a:rPr lang="en-GB" sz="1900" b="1" noProof="0" dirty="0">
                <a:solidFill>
                  <a:srgbClr val="FF0000"/>
                </a:solidFill>
                <a:latin typeface="Arial" panose="020B0604020202020204" pitchFamily="34" charset="0"/>
                <a:cs typeface="Arial" panose="020B0604020202020204" pitchFamily="34" charset="0"/>
              </a:rPr>
              <a:t>PLACE </a:t>
            </a:r>
            <a:r>
              <a:rPr lang="en-GB" sz="1900" b="1" noProof="0" dirty="0">
                <a:latin typeface="Arial" panose="020B0604020202020204" pitchFamily="34" charset="0"/>
                <a:cs typeface="Arial" panose="020B0604020202020204" pitchFamily="34" charset="0"/>
              </a:rPr>
              <a:t>– place your hand on their shoulders and gently shake them asking ‘Are you alright?’ </a:t>
            </a:r>
            <a:r>
              <a:rPr lang="en-GB" sz="2000" noProof="0" dirty="0">
                <a:latin typeface="Arial" panose="020B0604020202020204" pitchFamily="34" charset="0"/>
                <a:cs typeface="Arial" panose="020B0604020202020204" pitchFamily="34" charset="0"/>
              </a:rPr>
              <a:t>→</a:t>
            </a:r>
            <a:r>
              <a:rPr lang="en-GB" sz="1900" b="1" noProof="0" dirty="0">
                <a:latin typeface="Arial" panose="020B0604020202020204" pitchFamily="34" charset="0"/>
                <a:cs typeface="Arial" panose="020B0604020202020204" pitchFamily="34" charset="0"/>
              </a:rPr>
              <a:t> </a:t>
            </a:r>
            <a:r>
              <a:rPr lang="en-GB" sz="1900" b="1" noProof="0" dirty="0">
                <a:solidFill>
                  <a:srgbClr val="FF0000"/>
                </a:solidFill>
                <a:latin typeface="Arial" panose="020B0604020202020204" pitchFamily="34" charset="0"/>
                <a:cs typeface="Arial" panose="020B0604020202020204" pitchFamily="34" charset="0"/>
              </a:rPr>
              <a:t>No </a:t>
            </a:r>
            <a:r>
              <a:rPr lang="en-GB" sz="1900" b="1" noProof="0" dirty="0">
                <a:latin typeface="Arial" panose="020B0604020202020204" pitchFamily="34" charset="0"/>
                <a:cs typeface="Arial" panose="020B0604020202020204" pitchFamily="34" charset="0"/>
              </a:rPr>
              <a:t>response </a:t>
            </a:r>
            <a:r>
              <a:rPr lang="en-GB" sz="2000" noProof="0" dirty="0">
                <a:latin typeface="Arial" panose="020B0604020202020204" pitchFamily="34" charset="0"/>
                <a:cs typeface="Arial" panose="020B0604020202020204" pitchFamily="34" charset="0"/>
              </a:rPr>
              <a:t>→</a:t>
            </a:r>
            <a:r>
              <a:rPr lang="en-GB" sz="1900" b="1" noProof="0" dirty="0">
                <a:latin typeface="Arial" panose="020B0604020202020204" pitchFamily="34" charset="0"/>
                <a:cs typeface="Arial" panose="020B0604020202020204" pitchFamily="34" charset="0"/>
              </a:rPr>
              <a:t> Proceed to </a:t>
            </a:r>
            <a:r>
              <a:rPr lang="en-GB" sz="1900" b="1" noProof="0" dirty="0">
                <a:solidFill>
                  <a:srgbClr val="FF0000"/>
                </a:solidFill>
                <a:latin typeface="Arial" panose="020B0604020202020204" pitchFamily="34" charset="0"/>
                <a:cs typeface="Arial" panose="020B0604020202020204" pitchFamily="34" charset="0"/>
              </a:rPr>
              <a:t>U</a:t>
            </a:r>
          </a:p>
        </p:txBody>
      </p:sp>
      <p:sp>
        <p:nvSpPr>
          <p:cNvPr id="7" name="TextBox 6"/>
          <p:cNvSpPr txBox="1"/>
          <p:nvPr/>
        </p:nvSpPr>
        <p:spPr>
          <a:xfrm>
            <a:off x="1934694" y="4044453"/>
            <a:ext cx="7606955" cy="384721"/>
          </a:xfrm>
          <a:prstGeom prst="rect">
            <a:avLst/>
          </a:prstGeom>
          <a:noFill/>
        </p:spPr>
        <p:txBody>
          <a:bodyPr wrap="square" rtlCol="0">
            <a:spAutoFit/>
          </a:bodyPr>
          <a:lstStyle/>
          <a:p>
            <a:r>
              <a:rPr lang="en-GB" sz="1900" b="1" noProof="0">
                <a:solidFill>
                  <a:srgbClr val="FF0000"/>
                </a:solidFill>
                <a:latin typeface="Arial" panose="020B0604020202020204" pitchFamily="34" charset="0"/>
                <a:cs typeface="Arial" panose="020B0604020202020204" pitchFamily="34" charset="0"/>
              </a:rPr>
              <a:t>UNRESPONSIVE </a:t>
            </a:r>
            <a:r>
              <a:rPr lang="en-GB" sz="1900" b="1" noProof="0">
                <a:latin typeface="Arial" panose="020B0604020202020204" pitchFamily="34" charset="0"/>
                <a:cs typeface="Arial" panose="020B0604020202020204" pitchFamily="34" charset="0"/>
              </a:rPr>
              <a:t>– assume the casualty is unresponsive</a:t>
            </a:r>
          </a:p>
        </p:txBody>
      </p:sp>
    </p:spTree>
    <p:extLst>
      <p:ext uri="{BB962C8B-B14F-4D97-AF65-F5344CB8AC3E}">
        <p14:creationId xmlns:p14="http://schemas.microsoft.com/office/powerpoint/2010/main" val="379538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animBg="1"/>
      <p:bldP spid="23" grpId="0" animBg="1"/>
      <p:bldP spid="24" grpId="0" animBg="1"/>
      <p:bldP spid="25" grpId="0" animBg="1"/>
      <p:bldP spid="5" grpId="0"/>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9695D-025B-05B3-682B-513A4B586997}"/>
            </a:ext>
          </a:extLst>
        </p:cNvPr>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F9D3D084-42AA-DC7E-189B-5081B9C5291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1EF8597B-B8A5-51E7-FC4A-5DB4F13040ED}"/>
              </a:ext>
            </a:extLst>
          </p:cNvPr>
          <p:cNvSpPr>
            <a:spLocks noGrp="1"/>
          </p:cNvSpPr>
          <p:nvPr>
            <p:ph type="title"/>
          </p:nvPr>
        </p:nvSpPr>
        <p:spPr>
          <a:xfrm>
            <a:off x="838200" y="217079"/>
            <a:ext cx="10515600" cy="1325563"/>
          </a:xfrm>
        </p:spPr>
        <p:txBody>
          <a:bodyPr>
            <a:normAutofit/>
          </a:bodyPr>
          <a:lstStyle/>
          <a:p>
            <a:r>
              <a:rPr lang="en-GB" sz="3600" b="1" noProof="0" dirty="0">
                <a:latin typeface="Arial" panose="020B0604020202020204" pitchFamily="34" charset="0"/>
                <a:cs typeface="Arial" panose="020B0604020202020204" pitchFamily="34" charset="0"/>
              </a:rPr>
              <a:t>Monitoring a casualty in the recovery position</a:t>
            </a:r>
          </a:p>
        </p:txBody>
      </p:sp>
      <p:sp>
        <p:nvSpPr>
          <p:cNvPr id="3" name="Content Placeholder 2">
            <a:extLst>
              <a:ext uri="{FF2B5EF4-FFF2-40B4-BE49-F238E27FC236}">
                <a16:creationId xmlns:a16="http://schemas.microsoft.com/office/drawing/2014/main" id="{A91FF981-43AB-275B-BFB9-6C96B1B108DB}"/>
              </a:ext>
            </a:extLst>
          </p:cNvPr>
          <p:cNvSpPr>
            <a:spLocks noGrp="1"/>
          </p:cNvSpPr>
          <p:nvPr>
            <p:ph idx="1"/>
          </p:nvPr>
        </p:nvSpPr>
        <p:spPr>
          <a:xfrm>
            <a:off x="838200" y="1379288"/>
            <a:ext cx="9277294" cy="4491159"/>
          </a:xfrm>
        </p:spPr>
        <p:txBody>
          <a:bodyPr vert="horz" lIns="91440" tIns="45720" rIns="91440" bIns="45720" rtlCol="0" anchor="t">
            <a:noAutofit/>
          </a:bodyPr>
          <a:lstStyle/>
          <a:p>
            <a:r>
              <a:rPr lang="en-GB" sz="2200" dirty="0">
                <a:latin typeface="Arial" panose="020B0604020202020204" pitchFamily="34" charset="0"/>
                <a:cs typeface="Arial" panose="020B0604020202020204" pitchFamily="34" charset="0"/>
              </a:rPr>
              <a:t>observing breathing, including the rate, depth and any irregularities </a:t>
            </a:r>
          </a:p>
          <a:p>
            <a:r>
              <a:rPr lang="en-GB" sz="2200" dirty="0">
                <a:latin typeface="Arial" panose="020B0604020202020204" pitchFamily="34" charset="0"/>
                <a:cs typeface="Arial" panose="020B0604020202020204" pitchFamily="34" charset="0"/>
              </a:rPr>
              <a:t>checking skin condition for colour, temperature and signs of shock </a:t>
            </a:r>
          </a:p>
          <a:p>
            <a:r>
              <a:rPr lang="en-GB" sz="2200" dirty="0">
                <a:latin typeface="Arial" panose="020B0604020202020204" pitchFamily="34" charset="0"/>
                <a:cs typeface="Arial" panose="020B0604020202020204" pitchFamily="34" charset="0"/>
              </a:rPr>
              <a:t>maintaining an open airway, ensuring the head is tilted and the airway is clear </a:t>
            </a:r>
          </a:p>
          <a:p>
            <a:r>
              <a:rPr lang="en-GB" sz="2200" dirty="0">
                <a:latin typeface="Arial" panose="020B0604020202020204" pitchFamily="34" charset="0"/>
                <a:cs typeface="Arial" panose="020B0604020202020204" pitchFamily="34" charset="0"/>
              </a:rPr>
              <a:t>listening and observing for changes, including gurgling, vomiting or laboured breathing </a:t>
            </a:r>
          </a:p>
          <a:p>
            <a:r>
              <a:rPr lang="en-GB" sz="2200" dirty="0">
                <a:latin typeface="Arial" panose="020B0604020202020204" pitchFamily="34" charset="0"/>
                <a:cs typeface="Arial" panose="020B0604020202020204" pitchFamily="34" charset="0"/>
              </a:rPr>
              <a:t>protecting from environmental factors, using insulation or shelter as needed </a:t>
            </a:r>
          </a:p>
          <a:p>
            <a:r>
              <a:rPr lang="en-GB" sz="2200" dirty="0">
                <a:latin typeface="Arial" panose="020B0604020202020204" pitchFamily="34" charset="0"/>
                <a:cs typeface="Arial" panose="020B0604020202020204" pitchFamily="34" charset="0"/>
              </a:rPr>
              <a:t>reassessing regularly, repeating checks at appropriate intervals and noting any deterioration </a:t>
            </a:r>
          </a:p>
          <a:p>
            <a:r>
              <a:rPr lang="en-GB" sz="2200" dirty="0">
                <a:latin typeface="Arial" panose="020B0604020202020204" pitchFamily="34" charset="0"/>
                <a:cs typeface="Arial" panose="020B0604020202020204" pitchFamily="34" charset="0"/>
              </a:rPr>
              <a:t>recording observations, noting times and changes for handover to emergency services. </a:t>
            </a:r>
          </a:p>
          <a:p>
            <a:pPr marL="0" indent="0">
              <a:buNone/>
            </a:pPr>
            <a:r>
              <a:rPr lang="en-GB" sz="2200" b="1" dirty="0">
                <a:latin typeface="Arial"/>
                <a:cs typeface="Arial"/>
              </a:rPr>
              <a:t>	</a:t>
            </a:r>
            <a:endParaRPr lang="en-GB" sz="2200" b="1" noProof="0" dirty="0">
              <a:latin typeface="Arial"/>
              <a:cs typeface="Arial"/>
            </a:endParaRPr>
          </a:p>
          <a:p>
            <a:pPr marL="0" indent="0">
              <a:buNone/>
            </a:pPr>
            <a:r>
              <a:rPr lang="en-GB" sz="2200" b="1" noProof="0" dirty="0">
                <a:latin typeface="Arial"/>
                <a:cs typeface="Arial"/>
              </a:rPr>
              <a:t>      </a:t>
            </a:r>
            <a:endParaRPr lang="en-GB" sz="2200" noProof="0" dirty="0"/>
          </a:p>
        </p:txBody>
      </p:sp>
    </p:spTree>
    <p:extLst>
      <p:ext uri="{BB962C8B-B14F-4D97-AF65-F5344CB8AC3E}">
        <p14:creationId xmlns:p14="http://schemas.microsoft.com/office/powerpoint/2010/main" val="235595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AF6C4D4E-4A85-35F0-0FC4-711CE6F8A74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588C48BD-9A46-0E15-886A-378429049EBB}"/>
              </a:ext>
            </a:extLst>
          </p:cNvPr>
          <p:cNvSpPr>
            <a:spLocks noGrp="1"/>
          </p:cNvSpPr>
          <p:nvPr>
            <p:ph type="title"/>
          </p:nvPr>
        </p:nvSpPr>
        <p:spPr>
          <a:xfrm>
            <a:off x="1698171" y="129269"/>
            <a:ext cx="9384358" cy="1325563"/>
          </a:xfrm>
        </p:spPr>
        <p:txBody>
          <a:bodyPr>
            <a:noAutofit/>
          </a:bodyPr>
          <a:lstStyle/>
          <a:p>
            <a:r>
              <a:rPr lang="en-GB" sz="3600" b="1" dirty="0">
                <a:latin typeface="Arial" panose="020B0604020202020204" pitchFamily="34" charset="0"/>
                <a:cs typeface="Arial" panose="020B0604020202020204" pitchFamily="34" charset="0"/>
              </a:rPr>
              <a:t>What actions would you take if you noticed a casualty’s vital signs change?</a:t>
            </a:r>
            <a:endParaRPr lang="en-GB" sz="3600" b="1"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54AE0F0-4D75-B081-C87C-5E5AE239A1C8}"/>
              </a:ext>
            </a:extLst>
          </p:cNvPr>
          <p:cNvSpPr>
            <a:spLocks noGrp="1"/>
          </p:cNvSpPr>
          <p:nvPr>
            <p:ph idx="1"/>
          </p:nvPr>
        </p:nvSpPr>
        <p:spPr>
          <a:xfrm>
            <a:off x="838200" y="1454832"/>
            <a:ext cx="10515600" cy="4351338"/>
          </a:xfrm>
        </p:spPr>
        <p:txBody>
          <a:bodyPr vert="horz" lIns="91440" tIns="45720" rIns="91440" bIns="45720" rtlCol="0" anchor="t">
            <a:noAutofit/>
          </a:bodyPr>
          <a:lstStyle/>
          <a:p>
            <a:pPr marL="0" indent="0">
              <a:buNone/>
            </a:pPr>
            <a:r>
              <a:rPr lang="en-GB" sz="2400" b="1" noProof="0">
                <a:solidFill>
                  <a:srgbClr val="008A21"/>
                </a:solidFill>
                <a:latin typeface="Arial"/>
                <a:cs typeface="Arial"/>
              </a:rPr>
              <a:t>1. Deterioration in consciousness: </a:t>
            </a:r>
          </a:p>
          <a:p>
            <a:pPr lvl="1"/>
            <a:r>
              <a:rPr lang="en-GB" noProof="0">
                <a:latin typeface="Arial"/>
                <a:cs typeface="Arial"/>
              </a:rPr>
              <a:t>adjust positioning </a:t>
            </a:r>
          </a:p>
          <a:p>
            <a:pPr lvl="1"/>
            <a:r>
              <a:rPr lang="en-GB" noProof="0">
                <a:latin typeface="Arial"/>
                <a:cs typeface="Arial"/>
              </a:rPr>
              <a:t>maintain the airway </a:t>
            </a:r>
          </a:p>
          <a:p>
            <a:pPr lvl="1"/>
            <a:r>
              <a:rPr lang="en-GB" noProof="0">
                <a:latin typeface="Arial"/>
                <a:cs typeface="Arial"/>
              </a:rPr>
              <a:t>prepare for possible unconsciousness or CPR </a:t>
            </a:r>
          </a:p>
          <a:p>
            <a:pPr marL="0" indent="0">
              <a:buNone/>
            </a:pPr>
            <a:r>
              <a:rPr lang="en-GB" sz="2400" b="1" noProof="0">
                <a:solidFill>
                  <a:srgbClr val="008A21"/>
                </a:solidFill>
                <a:latin typeface="Arial"/>
                <a:cs typeface="Arial"/>
              </a:rPr>
              <a:t>2. </a:t>
            </a:r>
            <a:r>
              <a:rPr lang="en-GB" sz="2400" b="1">
                <a:solidFill>
                  <a:srgbClr val="008A21"/>
                </a:solidFill>
                <a:latin typeface="Arial"/>
                <a:cs typeface="Arial"/>
              </a:rPr>
              <a:t>Breathing</a:t>
            </a:r>
            <a:r>
              <a:rPr lang="en-GB" sz="2400" b="1" noProof="0">
                <a:solidFill>
                  <a:srgbClr val="008A21"/>
                </a:solidFill>
                <a:latin typeface="Arial"/>
                <a:cs typeface="Arial"/>
              </a:rPr>
              <a:t> rate or quality changes: </a:t>
            </a:r>
          </a:p>
          <a:p>
            <a:pPr lvl="1"/>
            <a:r>
              <a:rPr lang="en-GB" noProof="0">
                <a:latin typeface="Arial"/>
                <a:cs typeface="Arial"/>
              </a:rPr>
              <a:t>monitor closely </a:t>
            </a:r>
          </a:p>
          <a:p>
            <a:pPr lvl="1"/>
            <a:r>
              <a:rPr lang="en-GB" noProof="0">
                <a:latin typeface="Arial"/>
                <a:cs typeface="Arial"/>
              </a:rPr>
              <a:t>remove any obstructions </a:t>
            </a:r>
          </a:p>
          <a:p>
            <a:pPr lvl="1"/>
            <a:r>
              <a:rPr lang="en-GB" noProof="0">
                <a:latin typeface="Arial"/>
                <a:cs typeface="Arial"/>
              </a:rPr>
              <a:t>reassure casualty </a:t>
            </a:r>
          </a:p>
          <a:p>
            <a:pPr lvl="1"/>
            <a:r>
              <a:rPr lang="en-GB" noProof="0">
                <a:latin typeface="Arial"/>
                <a:cs typeface="Arial"/>
              </a:rPr>
              <a:t>prepare to escalate care. </a:t>
            </a:r>
          </a:p>
          <a:p>
            <a:endParaRPr lang="en-GB" noProof="0"/>
          </a:p>
          <a:p>
            <a:pPr marL="0" indent="0">
              <a:buNone/>
            </a:pPr>
            <a:endParaRPr lang="en-GB" sz="2400" b="1" u="sng" noProof="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381FC3A-3140-93A3-D274-24BBA84DF1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35743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8AC09E8C-7744-0543-2620-FD460E18C2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872403EB-12AB-EE56-112A-2C9EC15DBC25}"/>
              </a:ext>
            </a:extLst>
          </p:cNvPr>
          <p:cNvSpPr>
            <a:spLocks noGrp="1"/>
          </p:cNvSpPr>
          <p:nvPr>
            <p:ph type="title"/>
          </p:nvPr>
        </p:nvSpPr>
        <p:spPr>
          <a:xfrm>
            <a:off x="1776548" y="100901"/>
            <a:ext cx="9577251" cy="1325563"/>
          </a:xfrm>
        </p:spPr>
        <p:txBody>
          <a:bodyPr>
            <a:normAutofit/>
          </a:bodyPr>
          <a:lstStyle/>
          <a:p>
            <a:r>
              <a:rPr lang="en-GB" sz="3600" b="1" dirty="0">
                <a:latin typeface="Arial" panose="020B0604020202020204" pitchFamily="34" charset="0"/>
                <a:cs typeface="Arial" panose="020B0604020202020204" pitchFamily="34" charset="0"/>
              </a:rPr>
              <a:t>What actions would you take if you noticed a casualty’s vital signs change? (Cont.)</a:t>
            </a:r>
            <a:endParaRPr lang="en-GB" sz="3600" b="1"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26E90ED-0167-D00E-687B-0E70D8661208}"/>
              </a:ext>
            </a:extLst>
          </p:cNvPr>
          <p:cNvSpPr>
            <a:spLocks noGrp="1"/>
          </p:cNvSpPr>
          <p:nvPr>
            <p:ph idx="1"/>
          </p:nvPr>
        </p:nvSpPr>
        <p:spPr>
          <a:xfrm>
            <a:off x="838200" y="1496132"/>
            <a:ext cx="10515600" cy="4750499"/>
          </a:xfrm>
        </p:spPr>
        <p:txBody>
          <a:bodyPr>
            <a:noAutofit/>
          </a:bodyPr>
          <a:lstStyle/>
          <a:p>
            <a:pPr marL="0" indent="0">
              <a:buNone/>
            </a:pPr>
            <a:r>
              <a:rPr lang="en-GB" sz="2200" b="1" noProof="0" dirty="0">
                <a:solidFill>
                  <a:srgbClr val="008A21"/>
                </a:solidFill>
                <a:latin typeface="Arial" panose="020B0604020202020204" pitchFamily="34" charset="0"/>
                <a:cs typeface="Arial" panose="020B0604020202020204" pitchFamily="34" charset="0"/>
              </a:rPr>
              <a:t>3. Weak or rapid pulse</a:t>
            </a:r>
            <a:r>
              <a:rPr lang="en-GB" sz="2200" noProof="0" dirty="0">
                <a:solidFill>
                  <a:srgbClr val="008A21"/>
                </a:solidFill>
                <a:latin typeface="Arial" panose="020B0604020202020204" pitchFamily="34" charset="0"/>
                <a:cs typeface="Arial" panose="020B0604020202020204" pitchFamily="34" charset="0"/>
              </a:rPr>
              <a:t>: </a:t>
            </a:r>
          </a:p>
          <a:p>
            <a:pPr lvl="1"/>
            <a:r>
              <a:rPr lang="en-GB" sz="2200" noProof="0" dirty="0">
                <a:latin typeface="Arial" panose="020B0604020202020204" pitchFamily="34" charset="0"/>
                <a:cs typeface="Arial" panose="020B0604020202020204" pitchFamily="34" charset="0"/>
              </a:rPr>
              <a:t>treat for shock </a:t>
            </a:r>
          </a:p>
          <a:p>
            <a:pPr lvl="1"/>
            <a:r>
              <a:rPr lang="en-GB" sz="2200" noProof="0" dirty="0">
                <a:latin typeface="Arial" panose="020B0604020202020204" pitchFamily="34" charset="0"/>
                <a:cs typeface="Arial" panose="020B0604020202020204" pitchFamily="34" charset="0"/>
              </a:rPr>
              <a:t>maintain warmth </a:t>
            </a:r>
          </a:p>
          <a:p>
            <a:pPr lvl="1"/>
            <a:r>
              <a:rPr lang="en-GB" sz="2200" noProof="0" dirty="0">
                <a:latin typeface="Arial" panose="020B0604020202020204" pitchFamily="34" charset="0"/>
                <a:cs typeface="Arial" panose="020B0604020202020204" pitchFamily="34" charset="0"/>
              </a:rPr>
              <a:t>monitor closely </a:t>
            </a:r>
          </a:p>
          <a:p>
            <a:pPr marL="0" indent="0">
              <a:buNone/>
            </a:pPr>
            <a:r>
              <a:rPr lang="en-GB" sz="2200" b="1" noProof="0" dirty="0">
                <a:solidFill>
                  <a:srgbClr val="008A21"/>
                </a:solidFill>
                <a:latin typeface="Arial" panose="020B0604020202020204" pitchFamily="34" charset="0"/>
                <a:cs typeface="Arial" panose="020B0604020202020204" pitchFamily="34" charset="0"/>
              </a:rPr>
              <a:t>4. Cold, clammy or pale skin</a:t>
            </a:r>
            <a:r>
              <a:rPr lang="en-GB" sz="2200" noProof="0" dirty="0">
                <a:solidFill>
                  <a:srgbClr val="008A21"/>
                </a:solidFill>
                <a:latin typeface="Arial" panose="020B0604020202020204" pitchFamily="34" charset="0"/>
                <a:cs typeface="Arial" panose="020B0604020202020204" pitchFamily="34" charset="0"/>
              </a:rPr>
              <a:t>: </a:t>
            </a:r>
          </a:p>
          <a:p>
            <a:pPr lvl="1"/>
            <a:r>
              <a:rPr lang="en-GB" sz="2200" noProof="0" dirty="0">
                <a:latin typeface="Arial" panose="020B0604020202020204" pitchFamily="34" charset="0"/>
                <a:cs typeface="Arial" panose="020B0604020202020204" pitchFamily="34" charset="0"/>
              </a:rPr>
              <a:t>manage for shock or hypothermia </a:t>
            </a:r>
          </a:p>
          <a:p>
            <a:pPr lvl="1"/>
            <a:r>
              <a:rPr lang="en-GB" sz="2200" noProof="0" dirty="0">
                <a:latin typeface="Arial" panose="020B0604020202020204" pitchFamily="34" charset="0"/>
                <a:cs typeface="Arial" panose="020B0604020202020204" pitchFamily="34" charset="0"/>
              </a:rPr>
              <a:t>insulate casualty </a:t>
            </a:r>
          </a:p>
          <a:p>
            <a:pPr lvl="1"/>
            <a:r>
              <a:rPr lang="en-GB" sz="2200" noProof="0" dirty="0">
                <a:latin typeface="Arial" panose="020B0604020202020204" pitchFamily="34" charset="0"/>
                <a:cs typeface="Arial" panose="020B0604020202020204" pitchFamily="34" charset="0"/>
              </a:rPr>
              <a:t>avoid heat loss </a:t>
            </a:r>
          </a:p>
          <a:p>
            <a:pPr marL="0" indent="0">
              <a:buNone/>
            </a:pPr>
            <a:r>
              <a:rPr lang="en-GB" sz="2200" b="1" noProof="0" dirty="0">
                <a:solidFill>
                  <a:srgbClr val="008A21"/>
                </a:solidFill>
                <a:latin typeface="Arial" panose="020B0604020202020204" pitchFamily="34" charset="0"/>
                <a:cs typeface="Arial" panose="020B0604020202020204" pitchFamily="34" charset="0"/>
              </a:rPr>
              <a:t>5. Signs of serious bleeding or internal injury</a:t>
            </a:r>
            <a:r>
              <a:rPr lang="en-GB" sz="2200" noProof="0" dirty="0">
                <a:solidFill>
                  <a:srgbClr val="008A21"/>
                </a:solidFill>
                <a:latin typeface="Arial" panose="020B0604020202020204" pitchFamily="34" charset="0"/>
                <a:cs typeface="Arial" panose="020B0604020202020204" pitchFamily="34" charset="0"/>
              </a:rPr>
              <a:t>: </a:t>
            </a:r>
          </a:p>
          <a:p>
            <a:pPr lvl="1"/>
            <a:r>
              <a:rPr lang="en-GB" sz="2200" noProof="0" dirty="0">
                <a:latin typeface="Arial" panose="020B0604020202020204" pitchFamily="34" charset="0"/>
                <a:cs typeface="Arial" panose="020B0604020202020204" pitchFamily="34" charset="0"/>
              </a:rPr>
              <a:t>apply appropriate first aid </a:t>
            </a:r>
          </a:p>
          <a:p>
            <a:pPr lvl="1"/>
            <a:r>
              <a:rPr lang="en-GB" sz="2200" noProof="0" dirty="0">
                <a:latin typeface="Arial" panose="020B0604020202020204" pitchFamily="34" charset="0"/>
                <a:cs typeface="Arial" panose="020B0604020202020204" pitchFamily="34" charset="0"/>
              </a:rPr>
              <a:t>control bleeding </a:t>
            </a:r>
          </a:p>
          <a:p>
            <a:pPr lvl="1"/>
            <a:r>
              <a:rPr lang="en-GB" sz="2200" noProof="0" dirty="0">
                <a:latin typeface="Arial" panose="020B0604020202020204" pitchFamily="34" charset="0"/>
                <a:cs typeface="Arial" panose="020B0604020202020204" pitchFamily="34" charset="0"/>
              </a:rPr>
              <a:t>summon help immediately.</a:t>
            </a:r>
          </a:p>
          <a:p>
            <a:pPr marL="0" indent="0">
              <a:buNone/>
            </a:pPr>
            <a:endParaRPr lang="en-GB" noProof="0" dirty="0"/>
          </a:p>
        </p:txBody>
      </p:sp>
      <p:pic>
        <p:nvPicPr>
          <p:cNvPr id="4" name="Picture 3">
            <a:extLst>
              <a:ext uri="{FF2B5EF4-FFF2-40B4-BE49-F238E27FC236}">
                <a16:creationId xmlns:a16="http://schemas.microsoft.com/office/drawing/2014/main" id="{20D68271-FB81-3CDA-88E5-DEAF60390B9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17230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1D02A-359C-05FD-1C45-AA6E8F5EC838}"/>
            </a:ext>
          </a:extLst>
        </p:cNvPr>
        <p:cNvGrpSpPr/>
        <p:nvPr/>
      </p:nvGrpSpPr>
      <p:grpSpPr>
        <a:xfrm>
          <a:off x="0" y="0"/>
          <a:ext cx="0" cy="0"/>
          <a:chOff x="0" y="0"/>
          <a:chExt cx="0" cy="0"/>
        </a:xfrm>
      </p:grpSpPr>
      <p:pic>
        <p:nvPicPr>
          <p:cNvPr id="2" name="Picture 1" descr="A black background with a black square&#10;&#10;Description automatically generated with medium confidence">
            <a:extLst>
              <a:ext uri="{FF2B5EF4-FFF2-40B4-BE49-F238E27FC236}">
                <a16:creationId xmlns:a16="http://schemas.microsoft.com/office/drawing/2014/main" id="{294F7D9B-59DF-F804-099F-1E563104CFBC}"/>
              </a:ext>
            </a:extLst>
          </p:cNvPr>
          <p:cNvPicPr>
            <a:picLocks noChangeAspect="1"/>
          </p:cNvPicPr>
          <p:nvPr/>
        </p:nvPicPr>
        <p:blipFill>
          <a:blip r:embed="rId2">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Title 3">
            <a:extLst>
              <a:ext uri="{FF2B5EF4-FFF2-40B4-BE49-F238E27FC236}">
                <a16:creationId xmlns:a16="http://schemas.microsoft.com/office/drawing/2014/main" id="{DEF4CF3E-BC17-2532-380B-981D7B582BD5}"/>
              </a:ext>
            </a:extLst>
          </p:cNvPr>
          <p:cNvSpPr>
            <a:spLocks noGrp="1"/>
          </p:cNvSpPr>
          <p:nvPr>
            <p:ph type="title"/>
          </p:nvPr>
        </p:nvSpPr>
        <p:spPr>
          <a:xfrm>
            <a:off x="838200" y="166456"/>
            <a:ext cx="10515600" cy="1325563"/>
          </a:xfrm>
        </p:spPr>
        <p:txBody>
          <a:bodyPr/>
          <a:lstStyle/>
          <a:p>
            <a:r>
              <a:rPr lang="en-GB" b="1" dirty="0"/>
              <a:t>Leaning outcomes </a:t>
            </a:r>
          </a:p>
        </p:txBody>
      </p:sp>
      <p:sp>
        <p:nvSpPr>
          <p:cNvPr id="5" name="Content Placeholder 4">
            <a:extLst>
              <a:ext uri="{FF2B5EF4-FFF2-40B4-BE49-F238E27FC236}">
                <a16:creationId xmlns:a16="http://schemas.microsoft.com/office/drawing/2014/main" id="{82D52201-7585-1E8C-F1E9-69286E7E155B}"/>
              </a:ext>
            </a:extLst>
          </p:cNvPr>
          <p:cNvSpPr>
            <a:spLocks noGrp="1"/>
          </p:cNvSpPr>
          <p:nvPr>
            <p:ph idx="1"/>
          </p:nvPr>
        </p:nvSpPr>
        <p:spPr>
          <a:xfrm>
            <a:off x="1322883" y="1443239"/>
            <a:ext cx="9512131" cy="4351338"/>
          </a:xfrm>
        </p:spPr>
        <p:txBody>
          <a:bodyPr>
            <a:noAutofit/>
          </a:bodyPr>
          <a:lstStyle/>
          <a:p>
            <a:pPr marL="0" indent="0">
              <a:buNone/>
            </a:pPr>
            <a:r>
              <a:rPr lang="en-GB" sz="2400" b="1" dirty="0">
                <a:solidFill>
                  <a:srgbClr val="008A21"/>
                </a:solidFill>
                <a:latin typeface="Arial" panose="020B0604020202020204" pitchFamily="34" charset="0"/>
                <a:cs typeface="Arial" panose="020B0604020202020204" pitchFamily="34" charset="0"/>
              </a:rPr>
              <a:t>Module 5: </a:t>
            </a:r>
            <a:r>
              <a:rPr lang="en-GB" sz="2400" dirty="0">
                <a:latin typeface="Arial" panose="020B0604020202020204" pitchFamily="34" charset="0"/>
                <a:cs typeface="Arial" panose="020B0604020202020204" pitchFamily="34" charset="0"/>
              </a:rPr>
              <a:t>Be able to respond to an incident involving an  </a:t>
            </a:r>
          </a:p>
          <a:p>
            <a:pPr marL="0" indent="0">
              <a:buNone/>
            </a:pPr>
            <a:r>
              <a:rPr lang="en-GB" sz="2400" dirty="0">
                <a:latin typeface="Arial" panose="020B0604020202020204" pitchFamily="34" charset="0"/>
                <a:cs typeface="Arial" panose="020B0604020202020204" pitchFamily="34" charset="0"/>
              </a:rPr>
              <a:t>                  unresponsive casualty who is not breathing normally in  </a:t>
            </a:r>
          </a:p>
          <a:p>
            <a:pPr marL="0" indent="0">
              <a:buNone/>
            </a:pPr>
            <a:r>
              <a:rPr lang="en-GB" sz="2400" dirty="0">
                <a:latin typeface="Arial" panose="020B0604020202020204" pitchFamily="34" charset="0"/>
                <a:cs typeface="Arial" panose="020B0604020202020204" pitchFamily="34" charset="0"/>
              </a:rPr>
              <a:t>                  the outdoors </a:t>
            </a:r>
          </a:p>
          <a:p>
            <a:pPr marL="0" indent="0">
              <a:buNone/>
            </a:pPr>
            <a:r>
              <a:rPr lang="en-GB" sz="2400" b="1" dirty="0">
                <a:solidFill>
                  <a:srgbClr val="008A21"/>
                </a:solidFill>
                <a:latin typeface="Arial" panose="020B0604020202020204" pitchFamily="34" charset="0"/>
                <a:cs typeface="Arial" panose="020B0604020202020204" pitchFamily="34" charset="0"/>
              </a:rPr>
              <a:t>Module 6: </a:t>
            </a:r>
            <a:r>
              <a:rPr lang="en-GB" sz="2400" dirty="0">
                <a:latin typeface="Arial" panose="020B0604020202020204" pitchFamily="34" charset="0"/>
                <a:cs typeface="Arial" panose="020B0604020202020204" pitchFamily="34" charset="0"/>
              </a:rPr>
              <a:t>Be able to respond to an incident involving a choking </a:t>
            </a:r>
          </a:p>
          <a:p>
            <a:pPr marL="0" indent="0">
              <a:buNone/>
            </a:pPr>
            <a:r>
              <a:rPr lang="en-GB" sz="2400" dirty="0">
                <a:latin typeface="Arial" panose="020B0604020202020204" pitchFamily="34" charset="0"/>
                <a:cs typeface="Arial" panose="020B0604020202020204" pitchFamily="34" charset="0"/>
              </a:rPr>
              <a:t>                  casualty in the outdoors </a:t>
            </a:r>
          </a:p>
          <a:p>
            <a:pPr marL="0" indent="0">
              <a:buNone/>
            </a:pPr>
            <a:r>
              <a:rPr lang="en-GB" sz="2400" b="1" dirty="0">
                <a:solidFill>
                  <a:srgbClr val="008A21"/>
                </a:solidFill>
                <a:latin typeface="Arial" panose="020B0604020202020204" pitchFamily="34" charset="0"/>
                <a:cs typeface="Arial" panose="020B0604020202020204" pitchFamily="34" charset="0"/>
              </a:rPr>
              <a:t>Module 7: </a:t>
            </a:r>
            <a:r>
              <a:rPr lang="en-GB" sz="2400" dirty="0">
                <a:latin typeface="Arial" panose="020B0604020202020204" pitchFamily="34" charset="0"/>
                <a:cs typeface="Arial" panose="020B0604020202020204" pitchFamily="34" charset="0"/>
              </a:rPr>
              <a:t>Be able to respond to an incident involving blood loss in </a:t>
            </a:r>
          </a:p>
          <a:p>
            <a:pPr marL="0" indent="0">
              <a:buNone/>
            </a:pPr>
            <a:r>
              <a:rPr lang="en-GB" sz="2400" dirty="0">
                <a:latin typeface="Arial" panose="020B0604020202020204" pitchFamily="34" charset="0"/>
                <a:cs typeface="Arial" panose="020B0604020202020204" pitchFamily="34" charset="0"/>
              </a:rPr>
              <a:t>                  the outdoors. </a:t>
            </a:r>
          </a:p>
        </p:txBody>
      </p:sp>
      <p:grpSp>
        <p:nvGrpSpPr>
          <p:cNvPr id="3" name="Group 2">
            <a:extLst>
              <a:ext uri="{FF2B5EF4-FFF2-40B4-BE49-F238E27FC236}">
                <a16:creationId xmlns:a16="http://schemas.microsoft.com/office/drawing/2014/main" id="{FEE7EA39-6DBC-C4A5-04C3-ACDB93302470}"/>
              </a:ext>
            </a:extLst>
          </p:cNvPr>
          <p:cNvGrpSpPr/>
          <p:nvPr/>
        </p:nvGrpSpPr>
        <p:grpSpPr>
          <a:xfrm>
            <a:off x="828638" y="1408116"/>
            <a:ext cx="434693" cy="427021"/>
            <a:chOff x="863367" y="2183253"/>
            <a:chExt cx="838899" cy="838899"/>
          </a:xfrm>
        </p:grpSpPr>
        <p:sp>
          <p:nvSpPr>
            <p:cNvPr id="6" name="Oval 5">
              <a:extLst>
                <a:ext uri="{FF2B5EF4-FFF2-40B4-BE49-F238E27FC236}">
                  <a16:creationId xmlns:a16="http://schemas.microsoft.com/office/drawing/2014/main" id="{27BE67E2-8C94-340A-F59F-3DC360F42096}"/>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Bullseye with solid fill">
              <a:extLst>
                <a:ext uri="{FF2B5EF4-FFF2-40B4-BE49-F238E27FC236}">
                  <a16:creationId xmlns:a16="http://schemas.microsoft.com/office/drawing/2014/main" id="{C4444BC3-0641-6091-322C-364F1D651F1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grpSp>
        <p:nvGrpSpPr>
          <p:cNvPr id="11" name="Group 10">
            <a:extLst>
              <a:ext uri="{FF2B5EF4-FFF2-40B4-BE49-F238E27FC236}">
                <a16:creationId xmlns:a16="http://schemas.microsoft.com/office/drawing/2014/main" id="{E57AF619-A19F-8054-FF4D-716AA05D27AA}"/>
              </a:ext>
            </a:extLst>
          </p:cNvPr>
          <p:cNvGrpSpPr/>
          <p:nvPr/>
        </p:nvGrpSpPr>
        <p:grpSpPr>
          <a:xfrm>
            <a:off x="828638" y="2803283"/>
            <a:ext cx="434693" cy="427021"/>
            <a:chOff x="863367" y="2183253"/>
            <a:chExt cx="838899" cy="838899"/>
          </a:xfrm>
        </p:grpSpPr>
        <p:sp>
          <p:nvSpPr>
            <p:cNvPr id="12" name="Oval 11">
              <a:extLst>
                <a:ext uri="{FF2B5EF4-FFF2-40B4-BE49-F238E27FC236}">
                  <a16:creationId xmlns:a16="http://schemas.microsoft.com/office/drawing/2014/main" id="{1BDF1702-558B-16EA-239D-B4EC4E970763}"/>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Bullseye with solid fill">
              <a:extLst>
                <a:ext uri="{FF2B5EF4-FFF2-40B4-BE49-F238E27FC236}">
                  <a16:creationId xmlns:a16="http://schemas.microsoft.com/office/drawing/2014/main" id="{B8E65C3D-FE7B-DA96-25E8-DC11065FF67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grpSp>
        <p:nvGrpSpPr>
          <p:cNvPr id="14" name="Group 13">
            <a:extLst>
              <a:ext uri="{FF2B5EF4-FFF2-40B4-BE49-F238E27FC236}">
                <a16:creationId xmlns:a16="http://schemas.microsoft.com/office/drawing/2014/main" id="{6A9A3E55-BC92-274A-1DE4-A8AB1FA8A4B1}"/>
              </a:ext>
            </a:extLst>
          </p:cNvPr>
          <p:cNvGrpSpPr/>
          <p:nvPr/>
        </p:nvGrpSpPr>
        <p:grpSpPr>
          <a:xfrm>
            <a:off x="828638" y="3727109"/>
            <a:ext cx="434693" cy="427021"/>
            <a:chOff x="863367" y="2183253"/>
            <a:chExt cx="838899" cy="838899"/>
          </a:xfrm>
        </p:grpSpPr>
        <p:sp>
          <p:nvSpPr>
            <p:cNvPr id="15" name="Oval 14">
              <a:extLst>
                <a:ext uri="{FF2B5EF4-FFF2-40B4-BE49-F238E27FC236}">
                  <a16:creationId xmlns:a16="http://schemas.microsoft.com/office/drawing/2014/main" id="{5D7B7EC5-0FB8-5517-7A06-0BA2E6392900}"/>
                </a:ext>
              </a:extLst>
            </p:cNvPr>
            <p:cNvSpPr/>
            <p:nvPr/>
          </p:nvSpPr>
          <p:spPr>
            <a:xfrm>
              <a:off x="863367" y="2183253"/>
              <a:ext cx="838899" cy="838899"/>
            </a:xfrm>
            <a:prstGeom prst="ellipse">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Graphic 15" descr="Bullseye with solid fill">
              <a:extLst>
                <a:ext uri="{FF2B5EF4-FFF2-40B4-BE49-F238E27FC236}">
                  <a16:creationId xmlns:a16="http://schemas.microsoft.com/office/drawing/2014/main" id="{D5B2A344-31C8-78A3-8CF9-EAE41B14038A}"/>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20102" y="2239988"/>
              <a:ext cx="725428" cy="725428"/>
            </a:xfrm>
            <a:prstGeom prst="rect">
              <a:avLst/>
            </a:prstGeom>
          </p:spPr>
        </p:pic>
      </p:grpSp>
    </p:spTree>
    <p:extLst>
      <p:ext uri="{BB962C8B-B14F-4D97-AF65-F5344CB8AC3E}">
        <p14:creationId xmlns:p14="http://schemas.microsoft.com/office/powerpoint/2010/main" val="107285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D184F-37A2-1A93-985B-AFB682C4BD79}"/>
              </a:ext>
            </a:extLst>
          </p:cNvPr>
          <p:cNvSpPr>
            <a:spLocks noGrp="1"/>
          </p:cNvSpPr>
          <p:nvPr>
            <p:ph type="title"/>
          </p:nvPr>
        </p:nvSpPr>
        <p:spPr>
          <a:xfrm>
            <a:off x="2597262" y="173536"/>
            <a:ext cx="8756538" cy="1325563"/>
          </a:xfrm>
        </p:spPr>
        <p:txBody>
          <a:bodyPr>
            <a:normAutofit fontScale="90000"/>
          </a:bodyPr>
          <a:lstStyle/>
          <a:p>
            <a:r>
              <a:rPr lang="en-GB" sz="3600" b="1" dirty="0">
                <a:latin typeface="Arial" panose="020B0604020202020204" pitchFamily="34" charset="0"/>
                <a:cs typeface="Arial" panose="020B0604020202020204" pitchFamily="34" charset="0"/>
              </a:rPr>
              <a:t>What actions would you take if you noticed a casualty’s vital signs change? </a:t>
            </a:r>
            <a:r>
              <a:rPr lang="en-GB" sz="3600" b="1" noProof="0" dirty="0">
                <a:latin typeface="Arial" panose="020B0604020202020204" pitchFamily="34" charset="0"/>
                <a:cs typeface="Arial" panose="020B0604020202020204" pitchFamily="34" charset="0"/>
              </a:rPr>
              <a:t>(</a:t>
            </a:r>
            <a:r>
              <a:rPr lang="en-GB" sz="3600" b="1" dirty="0">
                <a:latin typeface="Arial" panose="020B0604020202020204" pitchFamily="34" charset="0"/>
                <a:cs typeface="Arial" panose="020B0604020202020204" pitchFamily="34" charset="0"/>
              </a:rPr>
              <a:t>Cont.</a:t>
            </a:r>
            <a:r>
              <a:rPr lang="en-GB" sz="3600" b="1" noProof="0" dirty="0">
                <a:latin typeface="Arial" panose="020B0604020202020204" pitchFamily="34" charset="0"/>
                <a:cs typeface="Arial" panose="020B0604020202020204" pitchFamily="34" charset="0"/>
              </a:rPr>
              <a:t>)</a:t>
            </a:r>
            <a:endParaRPr lang="en-GB" sz="3600" noProof="0" dirty="0"/>
          </a:p>
        </p:txBody>
      </p:sp>
      <p:sp>
        <p:nvSpPr>
          <p:cNvPr id="3" name="Content Placeholder 2">
            <a:extLst>
              <a:ext uri="{FF2B5EF4-FFF2-40B4-BE49-F238E27FC236}">
                <a16:creationId xmlns:a16="http://schemas.microsoft.com/office/drawing/2014/main" id="{044C5F16-A96B-06D8-B40F-57E6B391FD94}"/>
              </a:ext>
            </a:extLst>
          </p:cNvPr>
          <p:cNvSpPr>
            <a:spLocks noGrp="1"/>
          </p:cNvSpPr>
          <p:nvPr>
            <p:ph idx="1"/>
          </p:nvPr>
        </p:nvSpPr>
        <p:spPr>
          <a:xfrm>
            <a:off x="838200" y="1729831"/>
            <a:ext cx="9184574" cy="4351338"/>
          </a:xfrm>
        </p:spPr>
        <p:txBody>
          <a:bodyPr>
            <a:normAutofit/>
          </a:bodyPr>
          <a:lstStyle/>
          <a:p>
            <a:pPr marL="0" indent="0">
              <a:buNone/>
            </a:pPr>
            <a:r>
              <a:rPr lang="en-GB" sz="2600" b="1" dirty="0">
                <a:solidFill>
                  <a:srgbClr val="008A21"/>
                </a:solidFill>
                <a:latin typeface="Arial" panose="020B0604020202020204" pitchFamily="34" charset="0"/>
                <a:cs typeface="Arial" panose="020B0604020202020204" pitchFamily="34" charset="0"/>
              </a:rPr>
              <a:t>6. </a:t>
            </a:r>
            <a:r>
              <a:rPr lang="en-GB" sz="2400" b="1" dirty="0">
                <a:solidFill>
                  <a:srgbClr val="008A21"/>
                </a:solidFill>
                <a:latin typeface="Arial" panose="020B0604020202020204" pitchFamily="34" charset="0"/>
                <a:cs typeface="Arial" panose="020B0604020202020204" pitchFamily="34" charset="0"/>
              </a:rPr>
              <a:t>Vomiting</a:t>
            </a:r>
            <a:r>
              <a:rPr lang="en-GB" sz="2400" b="1" noProof="0" dirty="0">
                <a:solidFill>
                  <a:srgbClr val="008A21"/>
                </a:solidFill>
                <a:latin typeface="Arial" panose="020B0604020202020204" pitchFamily="34" charset="0"/>
                <a:cs typeface="Arial" panose="020B0604020202020204" pitchFamily="34" charset="0"/>
              </a:rPr>
              <a:t> or airway obstruction risks</a:t>
            </a:r>
            <a:r>
              <a:rPr lang="en-GB" sz="2400" noProof="0" dirty="0">
                <a:solidFill>
                  <a:srgbClr val="008A21"/>
                </a:solidFill>
                <a:latin typeface="Arial" panose="020B0604020202020204" pitchFamily="34" charset="0"/>
                <a:cs typeface="Arial" panose="020B0604020202020204" pitchFamily="34" charset="0"/>
              </a:rPr>
              <a:t>: </a:t>
            </a:r>
          </a:p>
          <a:p>
            <a:pPr lvl="1"/>
            <a:r>
              <a:rPr lang="en-GB" noProof="0" dirty="0">
                <a:latin typeface="Arial" panose="020B0604020202020204" pitchFamily="34" charset="0"/>
                <a:cs typeface="Arial" panose="020B0604020202020204" pitchFamily="34" charset="0"/>
              </a:rPr>
              <a:t>place in recovery position </a:t>
            </a:r>
          </a:p>
          <a:p>
            <a:pPr lvl="1"/>
            <a:r>
              <a:rPr lang="en-GB" noProof="0" dirty="0">
                <a:latin typeface="Arial" panose="020B0604020202020204" pitchFamily="34" charset="0"/>
                <a:cs typeface="Arial" panose="020B0604020202020204" pitchFamily="34" charset="0"/>
              </a:rPr>
              <a:t>clear the airway </a:t>
            </a:r>
          </a:p>
          <a:p>
            <a:pPr lvl="1"/>
            <a:r>
              <a:rPr lang="en-GB" noProof="0" dirty="0">
                <a:latin typeface="Arial" panose="020B0604020202020204" pitchFamily="34" charset="0"/>
                <a:cs typeface="Arial" panose="020B0604020202020204" pitchFamily="34" charset="0"/>
              </a:rPr>
              <a:t>monitor breathing </a:t>
            </a:r>
          </a:p>
          <a:p>
            <a:pPr marL="0" indent="0">
              <a:buNone/>
            </a:pPr>
            <a:r>
              <a:rPr lang="en-GB" sz="2400" b="1" noProof="0" dirty="0">
                <a:solidFill>
                  <a:srgbClr val="008A21"/>
                </a:solidFill>
                <a:latin typeface="Arial" panose="020B0604020202020204" pitchFamily="34" charset="0"/>
                <a:cs typeface="Arial" panose="020B0604020202020204" pitchFamily="34" charset="0"/>
              </a:rPr>
              <a:t>7. Escalation of care</a:t>
            </a:r>
            <a:r>
              <a:rPr lang="en-GB" sz="2400" noProof="0" dirty="0">
                <a:solidFill>
                  <a:srgbClr val="008A21"/>
                </a:solidFill>
                <a:latin typeface="Arial" panose="020B0604020202020204" pitchFamily="34" charset="0"/>
                <a:cs typeface="Arial" panose="020B0604020202020204" pitchFamily="34" charset="0"/>
              </a:rPr>
              <a:t>: </a:t>
            </a:r>
          </a:p>
          <a:p>
            <a:pPr lvl="1"/>
            <a:r>
              <a:rPr lang="en-GB" noProof="0" dirty="0">
                <a:latin typeface="Arial" panose="020B0604020202020204" pitchFamily="34" charset="0"/>
                <a:cs typeface="Arial" panose="020B0604020202020204" pitchFamily="34" charset="0"/>
              </a:rPr>
              <a:t>recognise when to call for urgent help or prepare for prolonged casualty management.</a:t>
            </a:r>
          </a:p>
          <a:p>
            <a:endParaRPr lang="en-GB" noProof="0" dirty="0"/>
          </a:p>
        </p:txBody>
      </p:sp>
      <p:pic>
        <p:nvPicPr>
          <p:cNvPr id="4" name="Picture 3">
            <a:extLst>
              <a:ext uri="{FF2B5EF4-FFF2-40B4-BE49-F238E27FC236}">
                <a16:creationId xmlns:a16="http://schemas.microsoft.com/office/drawing/2014/main" id="{979056E4-B4A0-C270-BC0D-FFD5532936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pic>
        <p:nvPicPr>
          <p:cNvPr id="5" name="Picture 4">
            <a:extLst>
              <a:ext uri="{FF2B5EF4-FFF2-40B4-BE49-F238E27FC236}">
                <a16:creationId xmlns:a16="http://schemas.microsoft.com/office/drawing/2014/main" id="{8B25FE92-CD11-0322-489C-1BD85245ADD9}"/>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1717731" y="365123"/>
            <a:ext cx="792000" cy="658800"/>
          </a:xfrm>
          <a:prstGeom prst="ellipse">
            <a:avLst/>
          </a:prstGeom>
          <a:solidFill>
            <a:srgbClr val="008A21"/>
          </a:solidFill>
          <a:ln w="31750">
            <a:solidFill>
              <a:schemeClr val="bg1"/>
            </a:solidFill>
          </a:ln>
        </p:spPr>
      </p:pic>
      <p:pic>
        <p:nvPicPr>
          <p:cNvPr id="6" name="Picture 5" descr="A black background with a black square&#10;&#10;Description automatically generated with medium confidence">
            <a:extLst>
              <a:ext uri="{FF2B5EF4-FFF2-40B4-BE49-F238E27FC236}">
                <a16:creationId xmlns:a16="http://schemas.microsoft.com/office/drawing/2014/main" id="{2DA4D561-189A-619D-B832-9B6E7F25C859}"/>
              </a:ext>
            </a:extLst>
          </p:cNvPr>
          <p:cNvPicPr>
            <a:picLocks noChangeAspect="1"/>
          </p:cNvPicPr>
          <p:nvPr/>
        </p:nvPicPr>
        <p:blipFill>
          <a:blip r:embed="rId5">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Tree>
    <p:extLst>
      <p:ext uri="{BB962C8B-B14F-4D97-AF65-F5344CB8AC3E}">
        <p14:creationId xmlns:p14="http://schemas.microsoft.com/office/powerpoint/2010/main" val="200075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B49C2-0678-1B1F-74BC-E5CA7ADA829D}"/>
              </a:ext>
            </a:extLst>
          </p:cNvPr>
          <p:cNvSpPr>
            <a:spLocks noGrp="1"/>
          </p:cNvSpPr>
          <p:nvPr>
            <p:ph type="title"/>
          </p:nvPr>
        </p:nvSpPr>
        <p:spPr>
          <a:xfrm>
            <a:off x="838200" y="141421"/>
            <a:ext cx="10515600" cy="1325563"/>
          </a:xfrm>
        </p:spPr>
        <p:txBody>
          <a:bodyPr>
            <a:normAutofit/>
          </a:bodyPr>
          <a:lstStyle/>
          <a:p>
            <a:r>
              <a:rPr lang="en-GB" sz="3600" b="1" noProof="0" dirty="0">
                <a:latin typeface="Arial"/>
                <a:cs typeface="Arial"/>
              </a:rPr>
              <a:t>Hypothermia</a:t>
            </a:r>
          </a:p>
        </p:txBody>
      </p:sp>
      <p:sp>
        <p:nvSpPr>
          <p:cNvPr id="3" name="Content Placeholder 2">
            <a:extLst>
              <a:ext uri="{FF2B5EF4-FFF2-40B4-BE49-F238E27FC236}">
                <a16:creationId xmlns:a16="http://schemas.microsoft.com/office/drawing/2014/main" id="{83F27E79-CEC1-3346-F8BF-70108CAAB3EE}"/>
              </a:ext>
            </a:extLst>
          </p:cNvPr>
          <p:cNvSpPr>
            <a:spLocks noGrp="1"/>
          </p:cNvSpPr>
          <p:nvPr>
            <p:ph idx="1"/>
          </p:nvPr>
        </p:nvSpPr>
        <p:spPr>
          <a:xfrm>
            <a:off x="838200" y="1520825"/>
            <a:ext cx="9990851" cy="4532972"/>
          </a:xfrm>
        </p:spPr>
        <p:txBody>
          <a:bodyPr>
            <a:noAutofit/>
          </a:bodyPr>
          <a:lstStyle/>
          <a:p>
            <a:pPr marL="0" indent="0">
              <a:buNone/>
            </a:pPr>
            <a:r>
              <a:rPr lang="en-GB" sz="2400" b="1" noProof="0" dirty="0">
                <a:latin typeface="Arial" panose="020B0604020202020204" pitchFamily="34" charset="0"/>
                <a:cs typeface="Arial" panose="020B0604020202020204" pitchFamily="34" charset="0"/>
              </a:rPr>
              <a:t>Hypothermia occurs when the body loses heat faster than it produces it, causing a dangerous drop in core temperature</a:t>
            </a:r>
          </a:p>
          <a:p>
            <a:pPr marL="0" indent="0">
              <a:buNone/>
            </a:pPr>
            <a:endParaRPr lang="en-GB" sz="1800" b="1" noProof="0" dirty="0">
              <a:latin typeface="Arial" panose="020B0604020202020204" pitchFamily="34" charset="0"/>
              <a:cs typeface="Arial" panose="020B0604020202020204" pitchFamily="34" charset="0"/>
            </a:endParaRPr>
          </a:p>
          <a:p>
            <a:pPr marL="0" indent="0">
              <a:buNone/>
            </a:pPr>
            <a:r>
              <a:rPr lang="en-GB" sz="2400" b="1" noProof="0" dirty="0">
                <a:latin typeface="Arial" panose="020B0604020202020204" pitchFamily="34" charset="0"/>
                <a:cs typeface="Arial" panose="020B0604020202020204" pitchFamily="34" charset="0"/>
              </a:rPr>
              <a:t>Causes</a:t>
            </a:r>
          </a:p>
          <a:p>
            <a:r>
              <a:rPr lang="en-GB" sz="2400" dirty="0">
                <a:latin typeface="Arial" panose="020B0604020202020204" pitchFamily="34" charset="0"/>
                <a:cs typeface="Arial" panose="020B0604020202020204" pitchFamily="34" charset="0"/>
              </a:rPr>
              <a:t>Prolonged</a:t>
            </a:r>
            <a:r>
              <a:rPr lang="en-GB" sz="2400" noProof="0" dirty="0">
                <a:latin typeface="Arial" panose="020B0604020202020204" pitchFamily="34" charset="0"/>
                <a:cs typeface="Arial" panose="020B0604020202020204" pitchFamily="34" charset="0"/>
              </a:rPr>
              <a:t> exposure to cold, wet or windy conditions </a:t>
            </a:r>
          </a:p>
          <a:p>
            <a:r>
              <a:rPr lang="en-GB" sz="2400" noProof="0" dirty="0">
                <a:latin typeface="Arial" panose="020B0604020202020204" pitchFamily="34" charset="0"/>
                <a:cs typeface="Arial" panose="020B0604020202020204" pitchFamily="34" charset="0"/>
              </a:rPr>
              <a:t>immersion in cold water</a:t>
            </a:r>
          </a:p>
          <a:p>
            <a:pPr marL="0" indent="0">
              <a:buNone/>
            </a:pPr>
            <a:endParaRPr lang="en-GB" noProof="0" dirty="0"/>
          </a:p>
          <a:p>
            <a:pPr marL="0" indent="0">
              <a:buNone/>
            </a:pPr>
            <a:endParaRPr lang="en-GB" noProof="0" dirty="0"/>
          </a:p>
          <a:p>
            <a:pPr marL="0" indent="0">
              <a:buNone/>
            </a:pPr>
            <a:endParaRPr lang="en-GB" noProof="0" dirty="0"/>
          </a:p>
          <a:p>
            <a:pPr marL="0" indent="0">
              <a:buNone/>
            </a:pPr>
            <a:endParaRPr lang="en-GB" noProof="0" dirty="0"/>
          </a:p>
        </p:txBody>
      </p:sp>
      <p:pic>
        <p:nvPicPr>
          <p:cNvPr id="4" name="Picture 3" descr="A black background with a black square&#10;&#10;Description automatically generated with medium confidence">
            <a:extLst>
              <a:ext uri="{FF2B5EF4-FFF2-40B4-BE49-F238E27FC236}">
                <a16:creationId xmlns:a16="http://schemas.microsoft.com/office/drawing/2014/main" id="{D3BB3169-F335-69BC-11DB-36F74272ECB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grpSp>
        <p:nvGrpSpPr>
          <p:cNvPr id="7" name="Group 6">
            <a:extLst>
              <a:ext uri="{FF2B5EF4-FFF2-40B4-BE49-F238E27FC236}">
                <a16:creationId xmlns:a16="http://schemas.microsoft.com/office/drawing/2014/main" id="{767BE451-5C48-0C48-96CA-18E99DDAE201}"/>
              </a:ext>
            </a:extLst>
          </p:cNvPr>
          <p:cNvGrpSpPr/>
          <p:nvPr/>
        </p:nvGrpSpPr>
        <p:grpSpPr>
          <a:xfrm>
            <a:off x="838200" y="4303916"/>
            <a:ext cx="10535138" cy="1301407"/>
            <a:chOff x="920988" y="3883292"/>
            <a:chExt cx="10535138" cy="1301407"/>
          </a:xfrm>
        </p:grpSpPr>
        <p:sp>
          <p:nvSpPr>
            <p:cNvPr id="5" name="Rounded Rectangle 65">
              <a:extLst>
                <a:ext uri="{FF2B5EF4-FFF2-40B4-BE49-F238E27FC236}">
                  <a16:creationId xmlns:a16="http://schemas.microsoft.com/office/drawing/2014/main" id="{D266B883-4573-E182-3828-4D1399A962AD}"/>
                </a:ext>
              </a:extLst>
            </p:cNvPr>
            <p:cNvSpPr>
              <a:spLocks noChangeArrowheads="1"/>
            </p:cNvSpPr>
            <p:nvPr/>
          </p:nvSpPr>
          <p:spPr bwMode="auto">
            <a:xfrm>
              <a:off x="920988" y="4054609"/>
              <a:ext cx="10535138" cy="1130090"/>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6" name="Rounded Rectangle 12">
              <a:extLst>
                <a:ext uri="{FF2B5EF4-FFF2-40B4-BE49-F238E27FC236}">
                  <a16:creationId xmlns:a16="http://schemas.microsoft.com/office/drawing/2014/main" id="{87DD8017-641F-7607-0FA7-CC56667C23F5}"/>
                </a:ext>
              </a:extLst>
            </p:cNvPr>
            <p:cNvSpPr>
              <a:spLocks noChangeArrowheads="1"/>
            </p:cNvSpPr>
            <p:nvPr/>
          </p:nvSpPr>
          <p:spPr bwMode="auto">
            <a:xfrm>
              <a:off x="1129169" y="3883292"/>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8" name="TextBox 7">
              <a:extLst>
                <a:ext uri="{FF2B5EF4-FFF2-40B4-BE49-F238E27FC236}">
                  <a16:creationId xmlns:a16="http://schemas.microsoft.com/office/drawing/2014/main" id="{0831A410-8BBA-7E8E-04A5-589801F2107F}"/>
                </a:ext>
              </a:extLst>
            </p:cNvPr>
            <p:cNvSpPr txBox="1"/>
            <p:nvPr/>
          </p:nvSpPr>
          <p:spPr>
            <a:xfrm>
              <a:off x="1129168" y="4269054"/>
              <a:ext cx="9782671" cy="830997"/>
            </a:xfrm>
            <a:prstGeom prst="rect">
              <a:avLst/>
            </a:prstGeom>
            <a:noFill/>
          </p:spPr>
          <p:txBody>
            <a:bodyPr wrap="square">
              <a:spAutoFit/>
            </a:bodyPr>
            <a:lstStyle/>
            <a:p>
              <a:pPr marL="0" indent="0">
                <a:buNone/>
              </a:pPr>
              <a:r>
                <a:rPr lang="en-GB" sz="2400" b="1">
                  <a:latin typeface="Arial" panose="020B0604020202020204" pitchFamily="34" charset="0"/>
                  <a:cs typeface="Arial" panose="020B0604020202020204" pitchFamily="34" charset="0"/>
                </a:rPr>
                <a:t>If the body’s core temperature drops below 35⁰C, then the onset of hypothermia will occur.</a:t>
              </a:r>
            </a:p>
          </p:txBody>
        </p:sp>
      </p:grpSp>
    </p:spTree>
    <p:extLst>
      <p:ext uri="{BB962C8B-B14F-4D97-AF65-F5344CB8AC3E}">
        <p14:creationId xmlns:p14="http://schemas.microsoft.com/office/powerpoint/2010/main" val="100229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background with a black square&#10;&#10;Description automatically generated with medium confidence">
            <a:extLst>
              <a:ext uri="{FF2B5EF4-FFF2-40B4-BE49-F238E27FC236}">
                <a16:creationId xmlns:a16="http://schemas.microsoft.com/office/drawing/2014/main" id="{D0EF70B6-7C09-690D-89FA-68E1A4973D16}"/>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1066800"/>
            <a:ext cx="8041032" cy="7924800"/>
          </a:xfrm>
          <a:prstGeom prst="rect">
            <a:avLst/>
          </a:prstGeom>
        </p:spPr>
      </p:pic>
      <p:sp>
        <p:nvSpPr>
          <p:cNvPr id="2" name="Title 1">
            <a:extLst>
              <a:ext uri="{FF2B5EF4-FFF2-40B4-BE49-F238E27FC236}">
                <a16:creationId xmlns:a16="http://schemas.microsoft.com/office/drawing/2014/main" id="{A5284F59-369D-B1FC-DD39-8E7E5D03531F}"/>
              </a:ext>
            </a:extLst>
          </p:cNvPr>
          <p:cNvSpPr>
            <a:spLocks noGrp="1"/>
          </p:cNvSpPr>
          <p:nvPr>
            <p:ph type="title"/>
          </p:nvPr>
        </p:nvSpPr>
        <p:spPr>
          <a:xfrm>
            <a:off x="1706879" y="31319"/>
            <a:ext cx="10223863" cy="1325563"/>
          </a:xfrm>
        </p:spPr>
        <p:txBody>
          <a:bodyPr>
            <a:normAutofit/>
          </a:bodyPr>
          <a:lstStyle/>
          <a:p>
            <a:r>
              <a:rPr lang="en-GB" sz="3600" b="1" noProof="0" dirty="0">
                <a:latin typeface="Arial"/>
                <a:cs typeface="Arial"/>
              </a:rPr>
              <a:t>What are the common signs of hypothermia? </a:t>
            </a:r>
          </a:p>
        </p:txBody>
      </p:sp>
      <p:sp>
        <p:nvSpPr>
          <p:cNvPr id="3" name="Content Placeholder 2">
            <a:extLst>
              <a:ext uri="{FF2B5EF4-FFF2-40B4-BE49-F238E27FC236}">
                <a16:creationId xmlns:a16="http://schemas.microsoft.com/office/drawing/2014/main" id="{06938465-BA40-D1D8-4381-4F2794DB6AE1}"/>
              </a:ext>
            </a:extLst>
          </p:cNvPr>
          <p:cNvSpPr>
            <a:spLocks noGrp="1"/>
          </p:cNvSpPr>
          <p:nvPr>
            <p:ph idx="1"/>
          </p:nvPr>
        </p:nvSpPr>
        <p:spPr>
          <a:xfrm>
            <a:off x="838200" y="1590493"/>
            <a:ext cx="4634133" cy="4351338"/>
          </a:xfrm>
        </p:spPr>
        <p:txBody>
          <a:bodyPr numCol="1">
            <a:noAutofit/>
          </a:bodyPr>
          <a:lstStyle/>
          <a:p>
            <a:pPr marL="0" indent="0">
              <a:buNone/>
            </a:pPr>
            <a:r>
              <a:rPr lang="en-GB" sz="2400" b="1" noProof="0">
                <a:solidFill>
                  <a:srgbClr val="008A21"/>
                </a:solidFill>
                <a:latin typeface="Arial" panose="020B0604020202020204" pitchFamily="34" charset="0"/>
                <a:cs typeface="Arial" panose="020B0604020202020204" pitchFamily="34" charset="0"/>
              </a:rPr>
              <a:t>Physical signs:</a:t>
            </a:r>
          </a:p>
          <a:p>
            <a:r>
              <a:rPr lang="en-GB" sz="2400" noProof="0">
                <a:latin typeface="Arial" panose="020B0604020202020204" pitchFamily="34" charset="0"/>
                <a:cs typeface="Arial" panose="020B0604020202020204" pitchFamily="34" charset="0"/>
              </a:rPr>
              <a:t>shivering </a:t>
            </a:r>
          </a:p>
          <a:p>
            <a:r>
              <a:rPr lang="en-GB" sz="2400" noProof="0">
                <a:latin typeface="Arial" panose="020B0604020202020204" pitchFamily="34" charset="0"/>
                <a:cs typeface="Arial" panose="020B0604020202020204" pitchFamily="34" charset="0"/>
              </a:rPr>
              <a:t>cold, pale skin </a:t>
            </a:r>
          </a:p>
          <a:p>
            <a:r>
              <a:rPr lang="en-GB" sz="2400">
                <a:latin typeface="Arial" panose="020B0604020202020204" pitchFamily="34" charset="0"/>
                <a:cs typeface="Arial" panose="020B0604020202020204" pitchFamily="34" charset="0"/>
              </a:rPr>
              <a:t>bluish</a:t>
            </a:r>
            <a:r>
              <a:rPr lang="en-GB" sz="2400" noProof="0">
                <a:latin typeface="Arial" panose="020B0604020202020204" pitchFamily="34" charset="0"/>
                <a:cs typeface="Arial" panose="020B0604020202020204" pitchFamily="34" charset="0"/>
              </a:rPr>
              <a:t> extremities </a:t>
            </a:r>
          </a:p>
          <a:p>
            <a:endParaRPr lang="en-GB" sz="2400">
              <a:latin typeface="Arial" panose="020B0604020202020204" pitchFamily="34" charset="0"/>
              <a:cs typeface="Arial" panose="020B0604020202020204" pitchFamily="34" charset="0"/>
            </a:endParaRPr>
          </a:p>
          <a:p>
            <a:pPr marL="0" indent="0">
              <a:buNone/>
            </a:pPr>
            <a:r>
              <a:rPr lang="en-GB" sz="2400" b="1">
                <a:solidFill>
                  <a:srgbClr val="008A21"/>
                </a:solidFill>
                <a:latin typeface="Arial" panose="020B0604020202020204" pitchFamily="34" charset="0"/>
                <a:cs typeface="Arial" panose="020B0604020202020204" pitchFamily="34" charset="0"/>
              </a:rPr>
              <a:t>Vital signs:</a:t>
            </a:r>
          </a:p>
          <a:p>
            <a:r>
              <a:rPr lang="en-GB" sz="2400">
                <a:latin typeface="Arial" panose="020B0604020202020204" pitchFamily="34" charset="0"/>
                <a:cs typeface="Arial" panose="020B0604020202020204" pitchFamily="34" charset="0"/>
              </a:rPr>
              <a:t>slow breathing or pulse</a:t>
            </a:r>
          </a:p>
          <a:p>
            <a:r>
              <a:rPr lang="en-GB" sz="2400">
                <a:latin typeface="Arial" panose="020B0604020202020204" pitchFamily="34" charset="0"/>
                <a:cs typeface="Arial" panose="020B0604020202020204" pitchFamily="34" charset="0"/>
              </a:rPr>
              <a:t>unresponsiveness</a:t>
            </a:r>
          </a:p>
          <a:p>
            <a:pPr marL="0" indent="0">
              <a:buNone/>
            </a:pPr>
            <a:endParaRPr lang="en-GB" sz="2200" noProof="0">
              <a:latin typeface="Arial" panose="020B0604020202020204" pitchFamily="34" charset="0"/>
              <a:cs typeface="Arial" panose="020B0604020202020204" pitchFamily="34" charset="0"/>
            </a:endParaRPr>
          </a:p>
          <a:p>
            <a:pPr marL="0" indent="0">
              <a:buNone/>
            </a:pPr>
            <a:endParaRPr lang="en-GB" sz="2200">
              <a:latin typeface="Arial" panose="020B0604020202020204" pitchFamily="34" charset="0"/>
              <a:cs typeface="Arial" panose="020B0604020202020204" pitchFamily="34" charset="0"/>
            </a:endParaRPr>
          </a:p>
          <a:p>
            <a:pPr marL="0" indent="0">
              <a:buNone/>
            </a:pPr>
            <a:endParaRPr lang="en-GB" sz="2200" noProof="0">
              <a:latin typeface="Arial" panose="020B0604020202020204" pitchFamily="34" charset="0"/>
              <a:cs typeface="Arial" panose="020B0604020202020204" pitchFamily="34" charset="0"/>
            </a:endParaRPr>
          </a:p>
          <a:p>
            <a:pPr marL="0" indent="0">
              <a:buNone/>
            </a:pPr>
            <a:endParaRPr lang="en-GB" sz="2200" noProof="0">
              <a:latin typeface="Arial" panose="020B0604020202020204" pitchFamily="34" charset="0"/>
              <a:cs typeface="Arial" panose="020B0604020202020204" pitchFamily="34" charset="0"/>
            </a:endParaRPr>
          </a:p>
          <a:p>
            <a:pPr marL="0" indent="0">
              <a:buNone/>
            </a:pPr>
            <a:endParaRPr lang="en-GB" noProof="0"/>
          </a:p>
        </p:txBody>
      </p:sp>
      <p:sp>
        <p:nvSpPr>
          <p:cNvPr id="4" name="Content Placeholder 2">
            <a:extLst>
              <a:ext uri="{FF2B5EF4-FFF2-40B4-BE49-F238E27FC236}">
                <a16:creationId xmlns:a16="http://schemas.microsoft.com/office/drawing/2014/main" id="{45B9BB92-A08A-C6A2-002D-B01D431D1152}"/>
              </a:ext>
            </a:extLst>
          </p:cNvPr>
          <p:cNvSpPr txBox="1">
            <a:spLocks/>
          </p:cNvSpPr>
          <p:nvPr/>
        </p:nvSpPr>
        <p:spPr>
          <a:xfrm>
            <a:off x="6467625" y="1590493"/>
            <a:ext cx="3400770" cy="435133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8A21"/>
                </a:solidFill>
                <a:latin typeface="Arial" panose="020B0604020202020204" pitchFamily="34" charset="0"/>
                <a:cs typeface="Arial" panose="020B0604020202020204" pitchFamily="34" charset="0"/>
              </a:rPr>
              <a:t>Behavioural changes: </a:t>
            </a:r>
          </a:p>
          <a:p>
            <a:r>
              <a:rPr lang="en-GB" sz="2400" dirty="0">
                <a:latin typeface="Arial" panose="020B0604020202020204" pitchFamily="34" charset="0"/>
                <a:cs typeface="Arial" panose="020B0604020202020204" pitchFamily="34" charset="0"/>
              </a:rPr>
              <a:t>confusion or unusual behaviour </a:t>
            </a:r>
          </a:p>
          <a:p>
            <a:r>
              <a:rPr lang="en-GB" sz="2400" dirty="0">
                <a:latin typeface="Arial" panose="020B0604020202020204" pitchFamily="34" charset="0"/>
                <a:cs typeface="Arial" panose="020B0604020202020204" pitchFamily="34" charset="0"/>
              </a:rPr>
              <a:t>slurred speech</a:t>
            </a:r>
          </a:p>
          <a:p>
            <a:r>
              <a:rPr lang="en-GB" sz="2400" dirty="0">
                <a:latin typeface="Arial" panose="020B0604020202020204" pitchFamily="34" charset="0"/>
                <a:cs typeface="Arial" panose="020B0604020202020204" pitchFamily="34" charset="0"/>
              </a:rPr>
              <a:t>clumsiness (loss of co-ordination)</a:t>
            </a:r>
          </a:p>
          <a:p>
            <a:r>
              <a:rPr lang="en-GB" sz="2400" dirty="0">
                <a:latin typeface="Arial" panose="020B0604020202020204" pitchFamily="34" charset="0"/>
                <a:cs typeface="Arial" panose="020B0604020202020204" pitchFamily="34" charset="0"/>
              </a:rPr>
              <a:t>fatigue.</a:t>
            </a:r>
          </a:p>
          <a:p>
            <a:endParaRPr lang="en-GB"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20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dirty="0"/>
          </a:p>
        </p:txBody>
      </p:sp>
      <p:pic>
        <p:nvPicPr>
          <p:cNvPr id="5" name="Picture 4">
            <a:extLst>
              <a:ext uri="{FF2B5EF4-FFF2-40B4-BE49-F238E27FC236}">
                <a16:creationId xmlns:a16="http://schemas.microsoft.com/office/drawing/2014/main" id="{EA0E2272-A387-44F0-52B4-3EF5E16A37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20987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2C687-BF19-E77A-54F2-63F6EE184C58}"/>
              </a:ext>
            </a:extLst>
          </p:cNvPr>
          <p:cNvSpPr>
            <a:spLocks noGrp="1"/>
          </p:cNvSpPr>
          <p:nvPr>
            <p:ph type="title"/>
          </p:nvPr>
        </p:nvSpPr>
        <p:spPr>
          <a:xfrm>
            <a:off x="1802674" y="365125"/>
            <a:ext cx="9551126" cy="1325563"/>
          </a:xfrm>
        </p:spPr>
        <p:txBody>
          <a:bodyPr>
            <a:normAutofit/>
          </a:bodyPr>
          <a:lstStyle/>
          <a:p>
            <a:r>
              <a:rPr lang="en-GB" sz="3600" b="1" noProof="0" dirty="0">
                <a:latin typeface="Arial"/>
                <a:cs typeface="Arial"/>
              </a:rPr>
              <a:t>Responding to hypothermia</a:t>
            </a:r>
            <a:br>
              <a:rPr lang="en-GB" sz="3600" b="1" noProof="0" dirty="0">
                <a:latin typeface="Arial"/>
                <a:cs typeface="Arial"/>
              </a:rPr>
            </a:br>
            <a:endParaRPr lang="en-GB" sz="3600" b="1"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114405B-07EB-83B6-F542-82AE7368785D}"/>
              </a:ext>
            </a:extLst>
          </p:cNvPr>
          <p:cNvSpPr>
            <a:spLocks noGrp="1"/>
          </p:cNvSpPr>
          <p:nvPr>
            <p:ph idx="1"/>
          </p:nvPr>
        </p:nvSpPr>
        <p:spPr>
          <a:xfrm>
            <a:off x="838200" y="1496852"/>
            <a:ext cx="8068294" cy="4351338"/>
          </a:xfrm>
        </p:spPr>
        <p:txBody>
          <a:bodyPr vert="horz" lIns="91440" tIns="45720" rIns="91440" bIns="45720" rtlCol="0" anchor="t">
            <a:noAutofit/>
          </a:bodyPr>
          <a:lstStyle/>
          <a:p>
            <a:pPr marL="457200" indent="-457200">
              <a:buClr>
                <a:srgbClr val="008A21"/>
              </a:buClr>
              <a:buFont typeface="+mj-lt"/>
              <a:buAutoNum type="arabicPeriod"/>
            </a:pPr>
            <a:r>
              <a:rPr lang="en-GB" sz="2400" dirty="0">
                <a:latin typeface="Arial" panose="020B0604020202020204" pitchFamily="34" charset="0"/>
                <a:cs typeface="Arial" panose="020B0604020202020204" pitchFamily="34" charset="0"/>
              </a:rPr>
              <a:t>Remove</a:t>
            </a:r>
            <a:r>
              <a:rPr lang="en-GB" sz="2400" noProof="0" dirty="0">
                <a:latin typeface="Arial" panose="020B0604020202020204" pitchFamily="34" charset="0"/>
                <a:cs typeface="Arial" panose="020B0604020202020204" pitchFamily="34" charset="0"/>
              </a:rPr>
              <a:t> the casualty from the cold environment if safe to do so</a:t>
            </a:r>
          </a:p>
          <a:p>
            <a:pPr marL="457200" indent="-457200">
              <a:buClr>
                <a:srgbClr val="008A21"/>
              </a:buClr>
              <a:buFont typeface="+mj-lt"/>
              <a:buAutoNum type="arabicPeriod"/>
            </a:pPr>
            <a:r>
              <a:rPr lang="en-GB" sz="2400" noProof="0" dirty="0">
                <a:latin typeface="Arial" panose="020B0604020202020204" pitchFamily="34" charset="0"/>
                <a:cs typeface="Arial" panose="020B0604020202020204" pitchFamily="34" charset="0"/>
              </a:rPr>
              <a:t>Insulate the casualty using dry clothing, foil blankets, sleeping bags or other available materials</a:t>
            </a:r>
          </a:p>
          <a:p>
            <a:pPr marL="457200" indent="-457200">
              <a:buClr>
                <a:srgbClr val="008A21"/>
              </a:buClr>
              <a:buFont typeface="+mj-lt"/>
              <a:buAutoNum type="arabicPeriod"/>
            </a:pPr>
            <a:r>
              <a:rPr lang="en-GB" sz="2400" noProof="0" dirty="0">
                <a:latin typeface="Arial" panose="020B0604020202020204" pitchFamily="34" charset="0"/>
                <a:cs typeface="Arial" panose="020B0604020202020204" pitchFamily="34" charset="0"/>
              </a:rPr>
              <a:t>Prevent further heat loss using windproof layers, ground insulation and shelter</a:t>
            </a:r>
          </a:p>
          <a:p>
            <a:pPr marL="457200" indent="-457200">
              <a:buClr>
                <a:srgbClr val="008A21"/>
              </a:buClr>
              <a:buFont typeface="+mj-lt"/>
              <a:buAutoNum type="arabicPeriod"/>
            </a:pPr>
            <a:r>
              <a:rPr lang="en-GB" sz="2400" noProof="0" dirty="0">
                <a:latin typeface="Arial" panose="020B0604020202020204" pitchFamily="34" charset="0"/>
                <a:cs typeface="Arial" panose="020B0604020202020204" pitchFamily="34" charset="0"/>
              </a:rPr>
              <a:t>Provide warmth gradually using body heat, warm (not hot) drinks if the casualty is conscious. Avoid direct heat sources.</a:t>
            </a:r>
          </a:p>
        </p:txBody>
      </p:sp>
      <p:pic>
        <p:nvPicPr>
          <p:cNvPr id="5" name="Picture 4">
            <a:extLst>
              <a:ext uri="{FF2B5EF4-FFF2-40B4-BE49-F238E27FC236}">
                <a16:creationId xmlns:a16="http://schemas.microsoft.com/office/drawing/2014/main" id="{DFE2A083-5FDA-1417-61A9-BF01C7C3652F}"/>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937501" y="365123"/>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35702C4F-D109-0982-0448-D51D9179E3A6}"/>
              </a:ext>
            </a:extLst>
          </p:cNvPr>
          <p:cNvSpPr/>
          <p:nvPr/>
        </p:nvSpPr>
        <p:spPr>
          <a:xfrm flipH="1">
            <a:off x="-299426" y="4032069"/>
            <a:ext cx="15556844" cy="218074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0424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0CEA3-5B52-0D49-C5C4-88D6C70CD4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D9CD8E-9A9D-C61F-76A1-F42808163CFA}"/>
              </a:ext>
            </a:extLst>
          </p:cNvPr>
          <p:cNvSpPr>
            <a:spLocks noGrp="1"/>
          </p:cNvSpPr>
          <p:nvPr>
            <p:ph type="title"/>
          </p:nvPr>
        </p:nvSpPr>
        <p:spPr>
          <a:xfrm>
            <a:off x="1793966" y="365125"/>
            <a:ext cx="9559834" cy="1325563"/>
          </a:xfrm>
        </p:spPr>
        <p:txBody>
          <a:bodyPr>
            <a:normAutofit/>
          </a:bodyPr>
          <a:lstStyle/>
          <a:p>
            <a:r>
              <a:rPr lang="en-GB" sz="3600" b="1" noProof="0" dirty="0">
                <a:latin typeface="Arial"/>
                <a:cs typeface="Arial"/>
              </a:rPr>
              <a:t>Responding to hypothermia (cont.)</a:t>
            </a:r>
            <a:br>
              <a:rPr lang="en-GB" sz="3600" b="1" noProof="0" dirty="0">
                <a:latin typeface="Arial"/>
                <a:cs typeface="Arial"/>
              </a:rPr>
            </a:br>
            <a:endParaRPr lang="en-GB" sz="3600" b="1" noProof="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29A4A09-2AFD-497B-4B24-709D52FDFC71}"/>
              </a:ext>
            </a:extLst>
          </p:cNvPr>
          <p:cNvSpPr>
            <a:spLocks noGrp="1"/>
          </p:cNvSpPr>
          <p:nvPr>
            <p:ph idx="1"/>
          </p:nvPr>
        </p:nvSpPr>
        <p:spPr>
          <a:xfrm>
            <a:off x="838200" y="1516135"/>
            <a:ext cx="8400803" cy="4351338"/>
          </a:xfrm>
        </p:spPr>
        <p:txBody>
          <a:bodyPr vert="horz" lIns="91440" tIns="45720" rIns="91440" bIns="45720" rtlCol="0" anchor="t">
            <a:noAutofit/>
          </a:bodyPr>
          <a:lstStyle/>
          <a:p>
            <a:pPr marL="457200" indent="-457200">
              <a:buClr>
                <a:srgbClr val="008A21"/>
              </a:buClr>
              <a:buFont typeface="+mj-lt"/>
              <a:buAutoNum type="arabicPeriod" startAt="5"/>
            </a:pPr>
            <a:r>
              <a:rPr lang="en-GB" sz="2400" noProof="0" dirty="0">
                <a:latin typeface="Arial" panose="020B0604020202020204" pitchFamily="34" charset="0"/>
                <a:cs typeface="Arial" panose="020B0604020202020204" pitchFamily="34" charset="0"/>
              </a:rPr>
              <a:t>Monitor vital signs regularly, including breathing and responsiveness</a:t>
            </a:r>
          </a:p>
          <a:p>
            <a:pPr marL="457200" indent="-457200">
              <a:buClr>
                <a:srgbClr val="008A21"/>
              </a:buClr>
              <a:buFont typeface="+mj-lt"/>
              <a:buAutoNum type="arabicPeriod" startAt="5"/>
            </a:pPr>
            <a:r>
              <a:rPr lang="en-GB" sz="2400" noProof="0" dirty="0">
                <a:latin typeface="Arial" panose="020B0604020202020204" pitchFamily="34" charset="0"/>
                <a:cs typeface="Arial" panose="020B0604020202020204" pitchFamily="34" charset="0"/>
              </a:rPr>
              <a:t>Avoid unnecessary movement to reduce the risk of cardiac complications</a:t>
            </a:r>
          </a:p>
          <a:p>
            <a:pPr marL="457200" indent="-457200">
              <a:buClr>
                <a:srgbClr val="008A21"/>
              </a:buClr>
              <a:buFont typeface="+mj-lt"/>
              <a:buAutoNum type="arabicPeriod" startAt="5"/>
            </a:pPr>
            <a:r>
              <a:rPr lang="en-GB" sz="2400" noProof="0" dirty="0">
                <a:latin typeface="Arial" panose="020B0604020202020204" pitchFamily="34" charset="0"/>
                <a:cs typeface="Arial" panose="020B0604020202020204" pitchFamily="34" charset="0"/>
              </a:rPr>
              <a:t>Summon emergency help, if the casualty is unresponsive, deteriorating or not breathing.</a:t>
            </a:r>
          </a:p>
        </p:txBody>
      </p:sp>
      <p:sp>
        <p:nvSpPr>
          <p:cNvPr id="5" name="Freeform: Shape 4">
            <a:extLst>
              <a:ext uri="{FF2B5EF4-FFF2-40B4-BE49-F238E27FC236}">
                <a16:creationId xmlns:a16="http://schemas.microsoft.com/office/drawing/2014/main" id="{4254190D-9548-F496-8781-11591C399AED}"/>
              </a:ext>
            </a:extLst>
          </p:cNvPr>
          <p:cNvSpPr/>
          <p:nvPr/>
        </p:nvSpPr>
        <p:spPr>
          <a:xfrm flipH="1">
            <a:off x="-299426" y="4032069"/>
            <a:ext cx="15556844" cy="218074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C8E582C9-6B98-5A16-1E54-A27828B79D74}"/>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937501" y="365123"/>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212506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800F8-AA07-B016-90D2-CB51FC5EA795}"/>
              </a:ext>
            </a:extLst>
          </p:cNvPr>
          <p:cNvSpPr>
            <a:spLocks noGrp="1"/>
          </p:cNvSpPr>
          <p:nvPr>
            <p:ph type="title"/>
          </p:nvPr>
        </p:nvSpPr>
        <p:spPr>
          <a:xfrm>
            <a:off x="2597262" y="181520"/>
            <a:ext cx="8756538" cy="1325563"/>
          </a:xfrm>
        </p:spPr>
        <p:txBody>
          <a:bodyPr>
            <a:normAutofit/>
          </a:bodyPr>
          <a:lstStyle/>
          <a:p>
            <a:r>
              <a:rPr lang="en-GB" sz="3600" b="1" dirty="0">
                <a:latin typeface="Arial" panose="020B0604020202020204" pitchFamily="34" charset="0"/>
                <a:cs typeface="Arial" panose="020B0604020202020204" pitchFamily="34" charset="0"/>
              </a:rPr>
              <a:t>How would you prioritise the treatment of a casualty with </a:t>
            </a:r>
            <a:r>
              <a:rPr lang="en-GB" sz="3600" b="1" noProof="0" dirty="0">
                <a:latin typeface="Arial" panose="020B0604020202020204" pitchFamily="34" charset="0"/>
                <a:cs typeface="Arial" panose="020B0604020202020204" pitchFamily="34" charset="0"/>
              </a:rPr>
              <a:t>multiple injuries?</a:t>
            </a:r>
          </a:p>
        </p:txBody>
      </p:sp>
      <p:sp>
        <p:nvSpPr>
          <p:cNvPr id="3" name="Content Placeholder 2">
            <a:extLst>
              <a:ext uri="{FF2B5EF4-FFF2-40B4-BE49-F238E27FC236}">
                <a16:creationId xmlns:a16="http://schemas.microsoft.com/office/drawing/2014/main" id="{6D4220D8-DF08-0F4C-03BE-D7FFCF5D68E8}"/>
              </a:ext>
            </a:extLst>
          </p:cNvPr>
          <p:cNvSpPr>
            <a:spLocks noGrp="1"/>
          </p:cNvSpPr>
          <p:nvPr>
            <p:ph idx="1"/>
          </p:nvPr>
        </p:nvSpPr>
        <p:spPr>
          <a:xfrm>
            <a:off x="838201" y="1991088"/>
            <a:ext cx="7985166" cy="4351338"/>
          </a:xfrm>
        </p:spPr>
        <p:txBody>
          <a:bodyPr>
            <a:normAutofit/>
          </a:bodyPr>
          <a:lstStyle/>
          <a:p>
            <a:pPr marL="0" indent="0">
              <a:buNone/>
            </a:pPr>
            <a:r>
              <a:rPr lang="en-GB" sz="2400" b="1" noProof="0" dirty="0">
                <a:latin typeface="Arial" panose="020B0604020202020204" pitchFamily="34" charset="0"/>
                <a:cs typeface="Arial" panose="020B0604020202020204" pitchFamily="34" charset="0"/>
              </a:rPr>
              <a:t>Prioritise first aid to a casualty who requires multiple first-aid treatments, for example, not breathing, arm bleeding and broken leg</a:t>
            </a:r>
          </a:p>
          <a:p>
            <a:pPr marL="0" indent="0">
              <a:buNone/>
            </a:pPr>
            <a:endParaRPr lang="en-GB" sz="2000" noProof="0" dirty="0">
              <a:latin typeface="Arial" panose="020B0604020202020204" pitchFamily="34" charset="0"/>
              <a:cs typeface="Arial" panose="020B0604020202020204" pitchFamily="34" charset="0"/>
            </a:endParaRPr>
          </a:p>
          <a:p>
            <a:r>
              <a:rPr lang="en-GB" sz="2400" b="1" noProof="0" dirty="0">
                <a:solidFill>
                  <a:srgbClr val="008A21"/>
                </a:solidFill>
                <a:latin typeface="Arial" panose="020B0604020202020204" pitchFamily="34" charset="0"/>
                <a:cs typeface="Arial" panose="020B0604020202020204" pitchFamily="34" charset="0"/>
              </a:rPr>
              <a:t>primary survey</a:t>
            </a:r>
            <a:endParaRPr lang="en-GB" sz="2400" noProof="0" dirty="0">
              <a:solidFill>
                <a:srgbClr val="008A21"/>
              </a:solidFill>
              <a:latin typeface="Arial" panose="020B0604020202020204" pitchFamily="34" charset="0"/>
              <a:cs typeface="Arial" panose="020B0604020202020204" pitchFamily="34" charset="0"/>
            </a:endParaRPr>
          </a:p>
          <a:p>
            <a:r>
              <a:rPr lang="en-GB" sz="2400" b="1" noProof="0" dirty="0">
                <a:solidFill>
                  <a:srgbClr val="008A21"/>
                </a:solidFill>
                <a:latin typeface="Arial" panose="020B0604020202020204" pitchFamily="34" charset="0"/>
                <a:cs typeface="Arial" panose="020B0604020202020204" pitchFamily="34" charset="0"/>
              </a:rPr>
              <a:t>severity of injuries or conditions </a:t>
            </a:r>
            <a:r>
              <a:rPr lang="en-GB" sz="2400" noProof="0" dirty="0">
                <a:latin typeface="Arial" panose="020B0604020202020204" pitchFamily="34" charset="0"/>
                <a:cs typeface="Arial" panose="020B0604020202020204" pitchFamily="34" charset="0"/>
              </a:rPr>
              <a:t>– treat the most urgent and potentially fatal issues first. </a:t>
            </a:r>
          </a:p>
          <a:p>
            <a:pPr marL="0" indent="0">
              <a:buNone/>
            </a:pPr>
            <a:endParaRPr lang="en-GB" noProof="0" dirty="0"/>
          </a:p>
        </p:txBody>
      </p:sp>
      <p:pic>
        <p:nvPicPr>
          <p:cNvPr id="4" name="Picture 3">
            <a:extLst>
              <a:ext uri="{FF2B5EF4-FFF2-40B4-BE49-F238E27FC236}">
                <a16:creationId xmlns:a16="http://schemas.microsoft.com/office/drawing/2014/main" id="{A8D4D6D6-B729-93CB-F2CD-6202C6B74A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pic>
        <p:nvPicPr>
          <p:cNvPr id="5" name="Picture 4">
            <a:extLst>
              <a:ext uri="{FF2B5EF4-FFF2-40B4-BE49-F238E27FC236}">
                <a16:creationId xmlns:a16="http://schemas.microsoft.com/office/drawing/2014/main" id="{97622D5D-2DBB-2375-A4BE-343E928A4A2E}"/>
              </a:ext>
            </a:extLst>
          </p:cNvPr>
          <p:cNvPicPr>
            <a:picLocks/>
          </p:cNvPicPr>
          <p:nvPr/>
        </p:nvPicPr>
        <p:blipFill rotWithShape="1">
          <a:blip r:embed="rId4" cstate="print">
            <a:extLst>
              <a:ext uri="{28A0092B-C50C-407E-A947-70E740481C1C}">
                <a14:useLocalDpi xmlns:a14="http://schemas.microsoft.com/office/drawing/2010/main" val="0"/>
              </a:ext>
            </a:extLst>
          </a:blip>
          <a:srcRect l="-8812" t="-35807" r="-8812" b="-35807"/>
          <a:stretch/>
        </p:blipFill>
        <p:spPr>
          <a:xfrm>
            <a:off x="1717731" y="365123"/>
            <a:ext cx="792000" cy="658800"/>
          </a:xfrm>
          <a:prstGeom prst="ellipse">
            <a:avLst/>
          </a:prstGeom>
          <a:solidFill>
            <a:srgbClr val="008A21"/>
          </a:solidFill>
          <a:ln w="31750">
            <a:solidFill>
              <a:schemeClr val="bg1"/>
            </a:solidFill>
          </a:ln>
        </p:spPr>
      </p:pic>
      <p:sp>
        <p:nvSpPr>
          <p:cNvPr id="6" name="Freeform: Shape 5">
            <a:extLst>
              <a:ext uri="{FF2B5EF4-FFF2-40B4-BE49-F238E27FC236}">
                <a16:creationId xmlns:a16="http://schemas.microsoft.com/office/drawing/2014/main" id="{539F1E88-72CE-8872-6754-5727BC9C266F}"/>
              </a:ext>
            </a:extLst>
          </p:cNvPr>
          <p:cNvSpPr/>
          <p:nvPr/>
        </p:nvSpPr>
        <p:spPr>
          <a:xfrm flipH="1">
            <a:off x="-299426" y="4032069"/>
            <a:ext cx="15556844" cy="218074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398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7904-574E-E8BD-B758-4DDC22DBC081}"/>
              </a:ext>
            </a:extLst>
          </p:cNvPr>
          <p:cNvSpPr>
            <a:spLocks noGrp="1"/>
          </p:cNvSpPr>
          <p:nvPr>
            <p:ph type="title"/>
          </p:nvPr>
        </p:nvSpPr>
        <p:spPr>
          <a:xfrm>
            <a:off x="1724296" y="365125"/>
            <a:ext cx="9629503" cy="1325563"/>
          </a:xfrm>
        </p:spPr>
        <p:txBody>
          <a:bodyPr>
            <a:normAutofit fontScale="90000"/>
          </a:bodyPr>
          <a:lstStyle/>
          <a:p>
            <a:r>
              <a:rPr lang="en-GB" b="1" dirty="0">
                <a:latin typeface="Arial" panose="020B0604020202020204" pitchFamily="34" charset="0"/>
                <a:cs typeface="Arial" panose="020B0604020202020204" pitchFamily="34" charset="0"/>
              </a:rPr>
              <a:t>How would you prioritise the treatment of a casualty with multiple injuries? (Cont.)</a:t>
            </a:r>
            <a:endParaRPr lang="en-GB" noProof="0" dirty="0"/>
          </a:p>
        </p:txBody>
      </p:sp>
      <p:sp>
        <p:nvSpPr>
          <p:cNvPr id="3" name="Content Placeholder 2">
            <a:extLst>
              <a:ext uri="{FF2B5EF4-FFF2-40B4-BE49-F238E27FC236}">
                <a16:creationId xmlns:a16="http://schemas.microsoft.com/office/drawing/2014/main" id="{349596FA-4652-BC28-6714-4A73BAEDDF6A}"/>
              </a:ext>
            </a:extLst>
          </p:cNvPr>
          <p:cNvSpPr>
            <a:spLocks noGrp="1"/>
          </p:cNvSpPr>
          <p:nvPr>
            <p:ph idx="1"/>
          </p:nvPr>
        </p:nvSpPr>
        <p:spPr>
          <a:xfrm>
            <a:off x="838201" y="2191385"/>
            <a:ext cx="9110472" cy="2999593"/>
          </a:xfrm>
        </p:spPr>
        <p:txBody>
          <a:bodyPr/>
          <a:lstStyle/>
          <a:p>
            <a:r>
              <a:rPr lang="en-GB" sz="2400" b="1" noProof="0" dirty="0">
                <a:solidFill>
                  <a:srgbClr val="008A21"/>
                </a:solidFill>
                <a:latin typeface="Arial" panose="020B0604020202020204" pitchFamily="34" charset="0"/>
                <a:cs typeface="Arial" panose="020B0604020202020204" pitchFamily="34" charset="0"/>
              </a:rPr>
              <a:t>environment and context</a:t>
            </a:r>
            <a:r>
              <a:rPr lang="en-GB" sz="2400" b="1" dirty="0">
                <a:solidFill>
                  <a:srgbClr val="008A21"/>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a:t>
            </a:r>
            <a:r>
              <a:rPr lang="en-GB" sz="2400" noProof="0" dirty="0">
                <a:latin typeface="Arial" panose="020B0604020202020204" pitchFamily="34" charset="0"/>
                <a:cs typeface="Arial" panose="020B0604020202020204" pitchFamily="34" charset="0"/>
              </a:rPr>
              <a:t> account for external risks </a:t>
            </a:r>
          </a:p>
          <a:p>
            <a:r>
              <a:rPr lang="en-GB" sz="2400" b="1" noProof="0" dirty="0">
                <a:solidFill>
                  <a:srgbClr val="008A21"/>
                </a:solidFill>
                <a:latin typeface="Arial" panose="020B0604020202020204" pitchFamily="34" charset="0"/>
                <a:cs typeface="Arial" panose="020B0604020202020204" pitchFamily="34" charset="0"/>
              </a:rPr>
              <a:t>availability of equipment and assistance </a:t>
            </a:r>
            <a:r>
              <a:rPr lang="en-GB" sz="2400" noProof="0" dirty="0">
                <a:latin typeface="Arial" panose="020B0604020202020204" pitchFamily="34" charset="0"/>
                <a:cs typeface="Arial" panose="020B0604020202020204" pitchFamily="34" charset="0"/>
              </a:rPr>
              <a:t>– make decisions based on what can be managed effectively in the circumstances </a:t>
            </a:r>
          </a:p>
          <a:p>
            <a:r>
              <a:rPr lang="en-GB" sz="2400" b="1" noProof="0" dirty="0">
                <a:solidFill>
                  <a:srgbClr val="008A21"/>
                </a:solidFill>
                <a:latin typeface="Arial" panose="020B0604020202020204" pitchFamily="34" charset="0"/>
                <a:cs typeface="Arial" panose="020B0604020202020204" pitchFamily="34" charset="0"/>
              </a:rPr>
              <a:t>monitoring and reassessing </a:t>
            </a:r>
            <a:r>
              <a:rPr lang="en-GB" sz="2400" noProof="0" dirty="0">
                <a:latin typeface="Arial" panose="020B0604020202020204" pitchFamily="34" charset="0"/>
                <a:cs typeface="Arial" panose="020B0604020202020204" pitchFamily="34" charset="0"/>
              </a:rPr>
              <a:t>– be prepared to adjust priorities if the casualty’s condition changes. </a:t>
            </a:r>
          </a:p>
          <a:p>
            <a:endParaRPr lang="en-GB" noProof="0" dirty="0"/>
          </a:p>
        </p:txBody>
      </p:sp>
      <p:pic>
        <p:nvPicPr>
          <p:cNvPr id="4" name="Picture 3">
            <a:extLst>
              <a:ext uri="{FF2B5EF4-FFF2-40B4-BE49-F238E27FC236}">
                <a16:creationId xmlns:a16="http://schemas.microsoft.com/office/drawing/2014/main" id="{0CE2A076-0C41-4095-20C9-AC150E0452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
        <p:nvSpPr>
          <p:cNvPr id="5" name="Freeform: Shape 4">
            <a:extLst>
              <a:ext uri="{FF2B5EF4-FFF2-40B4-BE49-F238E27FC236}">
                <a16:creationId xmlns:a16="http://schemas.microsoft.com/office/drawing/2014/main" id="{5DABF30A-36AF-71C5-827D-703371391DC9}"/>
              </a:ext>
            </a:extLst>
          </p:cNvPr>
          <p:cNvSpPr/>
          <p:nvPr/>
        </p:nvSpPr>
        <p:spPr>
          <a:xfrm flipH="1">
            <a:off x="-299426" y="4032069"/>
            <a:ext cx="15556844" cy="218074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2373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dirty="0"/>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76496"/>
            <a:ext cx="99859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a key principle of casualty monitoring in an outdoor environment?</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523669"/>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Only check the casualty’s vital signs once to avoid disturbing them</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6" y="3271508"/>
            <a:ext cx="676507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Track vital signs regularly, record any changes and be prepared to pass information to emergency services</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340941"/>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 touching the casualty to reduce infection risk</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127343"/>
            <a:ext cx="68552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Keep the casualty awake at all times to prevent unconsciousness</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61873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943794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When monitoring a casualty in the recovery position, what is the MOST important action?</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Check breathing and responsiveness at regular intervals</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7" y="3415943"/>
            <a:ext cx="49268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Leave them unattended to fetch equipment</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383027"/>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food and drink to maintain energy</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133017"/>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Keep them lying flat on their back to avoid movement</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07583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50FD1-FEC8-F87E-8A30-F0208E9F0A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745C40-A9CA-055A-CDAB-84026084BDCC}"/>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E826B29-2288-FDFB-3814-A2E3B9DD27F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6E374B-916C-EEF4-A8CE-27BD5C9D8C46}"/>
              </a:ext>
            </a:extLst>
          </p:cNvPr>
          <p:cNvSpPr txBox="1"/>
          <p:nvPr/>
        </p:nvSpPr>
        <p:spPr>
          <a:xfrm>
            <a:off x="766763" y="143645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If a casualty’s breathing rate becomes irregular and they appear distressed, what is the MOST appropriate first action?</a:t>
            </a:r>
          </a:p>
        </p:txBody>
      </p:sp>
      <p:grpSp>
        <p:nvGrpSpPr>
          <p:cNvPr id="7" name="Group 6">
            <a:extLst>
              <a:ext uri="{FF2B5EF4-FFF2-40B4-BE49-F238E27FC236}">
                <a16:creationId xmlns:a16="http://schemas.microsoft.com/office/drawing/2014/main" id="{DD08C942-A491-90BE-A4F0-75A848AB5488}"/>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D04009D0-AAC9-EA56-C714-292C298E9ECC}"/>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099DC52-0147-B8CD-3B5F-A1DFF96CFD3F}"/>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5CD6409D-7997-9D12-CABA-761FDD81C2C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E0C90E0-5835-E838-1AB8-842C053A1CFA}"/>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41A06D20-388A-9595-DA5C-C488F840A8F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4DB61BF7-7861-F353-92C1-01ABA339DD48}"/>
              </a:ext>
            </a:extLst>
          </p:cNvPr>
          <p:cNvSpPr txBox="1"/>
          <p:nvPr/>
        </p:nvSpPr>
        <p:spPr>
          <a:xfrm>
            <a:off x="1719656" y="2376654"/>
            <a:ext cx="67650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Monitor closely, remove any obstructions, reassure the casualty and prepare to escalate care</a:t>
            </a:r>
          </a:p>
        </p:txBody>
      </p:sp>
      <p:sp>
        <p:nvSpPr>
          <p:cNvPr id="11" name="TextBox 10">
            <a:extLst>
              <a:ext uri="{FF2B5EF4-FFF2-40B4-BE49-F238E27FC236}">
                <a16:creationId xmlns:a16="http://schemas.microsoft.com/office/drawing/2014/main" id="{D8F5BAEE-6A1E-7F3C-59ED-64BD7A6F430B}"/>
              </a:ext>
            </a:extLst>
          </p:cNvPr>
          <p:cNvSpPr txBox="1"/>
          <p:nvPr/>
        </p:nvSpPr>
        <p:spPr>
          <a:xfrm>
            <a:off x="1719656" y="3415943"/>
            <a:ext cx="64818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Immediately move the casualty to a standing position to improve breathing</a:t>
            </a:r>
          </a:p>
        </p:txBody>
      </p:sp>
      <p:sp>
        <p:nvSpPr>
          <p:cNvPr id="12" name="TextBox 11">
            <a:extLst>
              <a:ext uri="{FF2B5EF4-FFF2-40B4-BE49-F238E27FC236}">
                <a16:creationId xmlns:a16="http://schemas.microsoft.com/office/drawing/2014/main" id="{CE16CF4F-FE73-0622-AE17-F295FFB4894C}"/>
              </a:ext>
            </a:extLst>
          </p:cNvPr>
          <p:cNvSpPr txBox="1"/>
          <p:nvPr/>
        </p:nvSpPr>
        <p:spPr>
          <a:xfrm>
            <a:off x="1729210" y="4257907"/>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Begin CPR without checking for responsiveness</a:t>
            </a:r>
          </a:p>
        </p:txBody>
      </p:sp>
      <p:sp>
        <p:nvSpPr>
          <p:cNvPr id="16" name="TextBox 15">
            <a:extLst>
              <a:ext uri="{FF2B5EF4-FFF2-40B4-BE49-F238E27FC236}">
                <a16:creationId xmlns:a16="http://schemas.microsoft.com/office/drawing/2014/main" id="{2D2A7420-AB9A-66BC-3DFC-5B429FA8C689}"/>
              </a:ext>
            </a:extLst>
          </p:cNvPr>
          <p:cNvSpPr txBox="1"/>
          <p:nvPr/>
        </p:nvSpPr>
        <p:spPr>
          <a:xfrm>
            <a:off x="1729210" y="5133017"/>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Provide warm drinks to improve oxygenation</a:t>
            </a:r>
          </a:p>
        </p:txBody>
      </p:sp>
      <p:pic>
        <p:nvPicPr>
          <p:cNvPr id="17" name="Picture 2" descr="\\designarchive\Archive\PowerPoints\PPT symbols and documents\ABCD cards\A.png">
            <a:extLst>
              <a:ext uri="{FF2B5EF4-FFF2-40B4-BE49-F238E27FC236}">
                <a16:creationId xmlns:a16="http://schemas.microsoft.com/office/drawing/2014/main" id="{8A651196-5C06-9DFD-578B-FA489BBAB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95C2C27F-E41D-8063-F86E-9B00DC73D8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5078EA12-8338-07B9-798C-1EC613E338F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3E485386-8E3D-09EE-63EA-0C85ABC9CBC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642963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719A5A3-22E8-D9B1-38AF-CA31C33CBA2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reeform: Shape 22">
            <a:extLst>
              <a:ext uri="{FF2B5EF4-FFF2-40B4-BE49-F238E27FC236}">
                <a16:creationId xmlns:a16="http://schemas.microsoft.com/office/drawing/2014/main" id="{BA5F8EDE-4EB7-A57B-1413-A99E0882A4DC}"/>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8B93076F-82AC-8936-D760-0F42CEDAF11B}"/>
              </a:ext>
            </a:extLst>
          </p:cNvPr>
          <p:cNvSpPr txBox="1"/>
          <p:nvPr/>
        </p:nvSpPr>
        <p:spPr>
          <a:xfrm>
            <a:off x="570529" y="1662949"/>
            <a:ext cx="7810073" cy="2585323"/>
          </a:xfrm>
          <a:prstGeom prst="rect">
            <a:avLst/>
          </a:prstGeom>
          <a:noFill/>
        </p:spPr>
        <p:txBody>
          <a:bodyPr wrap="square" rtlCol="0">
            <a:spAutoFit/>
          </a:bodyPr>
          <a:lstStyle/>
          <a:p>
            <a:r>
              <a:rPr lang="en-GB" sz="5400" b="1">
                <a:latin typeface="Arial" panose="020B0604020202020204" pitchFamily="34" charset="0"/>
                <a:cs typeface="Arial" panose="020B0604020202020204" pitchFamily="34" charset="0"/>
              </a:rPr>
              <a:t>Understand the scope of first aid in the outdoors</a:t>
            </a:r>
            <a:r>
              <a:rPr lang="en-GB" sz="5400">
                <a:latin typeface="Arial" panose="020B0604020202020204" pitchFamily="34" charset="0"/>
                <a:cs typeface="Arial" panose="020B0604020202020204" pitchFamily="34" charset="0"/>
              </a:rPr>
              <a:t> </a:t>
            </a:r>
            <a:endParaRPr lang="en-GB" sz="5400" b="1">
              <a:latin typeface="Arial" panose="020B0604020202020204" pitchFamily="34" charset="0"/>
              <a:cs typeface="Arial" panose="020B0604020202020204" pitchFamily="34" charset="0"/>
            </a:endParaRPr>
          </a:p>
        </p:txBody>
      </p:sp>
      <p:sp>
        <p:nvSpPr>
          <p:cNvPr id="21" name="Slide Number Placeholder 5">
            <a:extLst>
              <a:ext uri="{FF2B5EF4-FFF2-40B4-BE49-F238E27FC236}">
                <a16:creationId xmlns:a16="http://schemas.microsoft.com/office/drawing/2014/main" id="{D8A843C5-2569-1488-9BF9-7651E8F4A778}"/>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ACB1920-A896-41DC-AF3A-2CE65C1F9E82}" type="slidenum">
              <a:rPr lang="en-GB" sz="1600" smtClean="0">
                <a:solidFill>
                  <a:schemeClr val="bg1"/>
                </a:solidFill>
                <a:latin typeface="Arial" panose="020B0604020202020204" pitchFamily="34" charset="0"/>
                <a:cs typeface="Arial" panose="020B0604020202020204" pitchFamily="34" charset="0"/>
              </a:rPr>
              <a:pPr/>
              <a:t>6</a:t>
            </a:fld>
            <a:endParaRPr lang="en-GB" sz="1600">
              <a:solidFill>
                <a:schemeClr val="bg1"/>
              </a:solidFill>
              <a:latin typeface="Arial" panose="020B0604020202020204" pitchFamily="34" charset="0"/>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D1C5D1D2-C71E-12CD-D248-7B51EF37C2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4B5DE7A5-A3EF-A25A-7C14-31503586AC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626AE130-BB09-BAED-F29F-D4E68DE88816}"/>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eaLnBrk="0" fontAlgn="base" hangingPunct="0">
              <a:spcBef>
                <a:spcPct val="50000"/>
              </a:spcBef>
              <a:spcAft>
                <a:spcPct val="0"/>
              </a:spcAft>
            </a:pPr>
            <a:r>
              <a:rPr lang="en-GB" sz="2400" b="1">
                <a:latin typeface="Arial" panose="020B0604020202020204" pitchFamily="34" charset="0"/>
                <a:cs typeface="Arial" panose="020B0604020202020204" pitchFamily="34" charset="0"/>
              </a:rPr>
              <a:t>		</a:t>
            </a:r>
            <a:r>
              <a:rPr lang="en-GB" sz="2400" b="1">
                <a:solidFill>
                  <a:schemeClr val="bg1"/>
                </a:solidFill>
                <a:latin typeface="Arial" panose="020B0604020202020204" pitchFamily="34" charset="0"/>
                <a:cs typeface="Arial" panose="020B0604020202020204" pitchFamily="34" charset="0"/>
              </a:rPr>
              <a:t>Module 1</a:t>
            </a:r>
          </a:p>
        </p:txBody>
      </p:sp>
      <p:pic>
        <p:nvPicPr>
          <p:cNvPr id="41" name="Graphic 40" descr="Home with solid fill">
            <a:hlinkClick r:id="rId6" action="ppaction://hlinksldjump"/>
            <a:extLst>
              <a:ext uri="{FF2B5EF4-FFF2-40B4-BE49-F238E27FC236}">
                <a16:creationId xmlns:a16="http://schemas.microsoft.com/office/drawing/2014/main" id="{57F3EED2-FE3F-B3A6-0624-887A71C56B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grpSp>
        <p:nvGrpSpPr>
          <p:cNvPr id="2" name="Group 1">
            <a:extLst>
              <a:ext uri="{FF2B5EF4-FFF2-40B4-BE49-F238E27FC236}">
                <a16:creationId xmlns:a16="http://schemas.microsoft.com/office/drawing/2014/main" id="{8FC60EE5-70D0-66EF-0FC4-491D01DA9279}"/>
              </a:ext>
            </a:extLst>
          </p:cNvPr>
          <p:cNvGrpSpPr/>
          <p:nvPr/>
        </p:nvGrpSpPr>
        <p:grpSpPr>
          <a:xfrm>
            <a:off x="5819901" y="6475845"/>
            <a:ext cx="259230" cy="259230"/>
            <a:chOff x="5658939" y="6358776"/>
            <a:chExt cx="259230" cy="259230"/>
          </a:xfrm>
        </p:grpSpPr>
        <p:sp>
          <p:nvSpPr>
            <p:cNvPr id="3" name="Rounded Rectangle 38">
              <a:extLst>
                <a:ext uri="{FF2B5EF4-FFF2-40B4-BE49-F238E27FC236}">
                  <a16:creationId xmlns:a16="http://schemas.microsoft.com/office/drawing/2014/main" id="{82105A57-CC90-332C-8FB5-744A6DB2ECC7}"/>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Graphic 18" descr="End with solid fill">
              <a:hlinkClick r:id="" action="ppaction://hlinkshowjump?jump=previousslide"/>
              <a:extLst>
                <a:ext uri="{FF2B5EF4-FFF2-40B4-BE49-F238E27FC236}">
                  <a16:creationId xmlns:a16="http://schemas.microsoft.com/office/drawing/2014/main" id="{B7204642-52FE-02E9-A097-BA4918678505}"/>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5" name="Group 4">
            <a:extLst>
              <a:ext uri="{FF2B5EF4-FFF2-40B4-BE49-F238E27FC236}">
                <a16:creationId xmlns:a16="http://schemas.microsoft.com/office/drawing/2014/main" id="{54306FF4-996B-9970-DC01-58E5EDE0D87B}"/>
              </a:ext>
            </a:extLst>
          </p:cNvPr>
          <p:cNvGrpSpPr/>
          <p:nvPr/>
        </p:nvGrpSpPr>
        <p:grpSpPr>
          <a:xfrm>
            <a:off x="6427568" y="6476741"/>
            <a:ext cx="259230" cy="259230"/>
            <a:chOff x="6266606" y="6359672"/>
            <a:chExt cx="259230" cy="259230"/>
          </a:xfrm>
        </p:grpSpPr>
        <p:sp>
          <p:nvSpPr>
            <p:cNvPr id="9" name="Rounded Rectangle 34">
              <a:extLst>
                <a:ext uri="{FF2B5EF4-FFF2-40B4-BE49-F238E27FC236}">
                  <a16:creationId xmlns:a16="http://schemas.microsoft.com/office/drawing/2014/main" id="{E81D4518-C807-EB2C-E8C2-465753A1D5A4}"/>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Graphic 18" descr="End with solid fill">
              <a:hlinkClick r:id="" action="ppaction://hlinkshowjump?jump=nextslide"/>
              <a:extLst>
                <a:ext uri="{FF2B5EF4-FFF2-40B4-BE49-F238E27FC236}">
                  <a16:creationId xmlns:a16="http://schemas.microsoft.com/office/drawing/2014/main" id="{AF20F411-EDB6-D749-FA77-477577D046C2}"/>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1" name="Graphic 10" descr="Home with solid fill">
            <a:hlinkClick r:id="rId9" action="ppaction://hlinksldjump"/>
            <a:extLst>
              <a:ext uri="{FF2B5EF4-FFF2-40B4-BE49-F238E27FC236}">
                <a16:creationId xmlns:a16="http://schemas.microsoft.com/office/drawing/2014/main" id="{DEECEC24-7D0D-792A-3466-AE5ED8C939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39628" y="6477665"/>
            <a:ext cx="239965" cy="239966"/>
          </a:xfrm>
          <a:prstGeom prst="rect">
            <a:avLst/>
          </a:prstGeom>
        </p:spPr>
      </p:pic>
    </p:spTree>
    <p:extLst>
      <p:ext uri="{BB962C8B-B14F-4D97-AF65-F5344CB8AC3E}">
        <p14:creationId xmlns:p14="http://schemas.microsoft.com/office/powerpoint/2010/main" val="280252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68167"/>
            <a:ext cx="98402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the MOST appropriate first-aid action for a casualty with suspected hypothermia?</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487206"/>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hot drinks and place them directly in front of a fire </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297968"/>
            <a:ext cx="61484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Encourage vigorous exercise to raise body temperature quickly</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108730"/>
            <a:ext cx="648186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Remove them from the cold environment, insulate with dry clothing or blankets and provide warmth gradually</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6684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Rub their arms and legs vigorously to restore circulation</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80479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FE37A-69E1-FF5C-ED9F-2677EA0EF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61E69A-EF16-0E07-C224-8CB9E4346AB0}"/>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B858A137-5912-D1FA-2849-4D9C53DF789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1AF1A4C-BB74-1CB4-E945-4AEC018E39C3}"/>
              </a:ext>
            </a:extLst>
          </p:cNvPr>
          <p:cNvSpPr txBox="1"/>
          <p:nvPr/>
        </p:nvSpPr>
        <p:spPr>
          <a:xfrm>
            <a:off x="766763" y="1476496"/>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mn-ea"/>
                <a:cs typeface="Arial"/>
              </a:rPr>
              <a:t>When a casualty has both severe bleeding and is unresponsive but breathing, which intervention should be carried out FIRST?</a:t>
            </a:r>
          </a:p>
        </p:txBody>
      </p:sp>
      <p:grpSp>
        <p:nvGrpSpPr>
          <p:cNvPr id="7" name="Group 6">
            <a:extLst>
              <a:ext uri="{FF2B5EF4-FFF2-40B4-BE49-F238E27FC236}">
                <a16:creationId xmlns:a16="http://schemas.microsoft.com/office/drawing/2014/main" id="{0ADD6AD8-29E4-C48E-E3E5-4839A3AC6AA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98AC1AD0-F9AC-0ED0-737A-E6F9AAC40476}"/>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53C23EE1-F612-48E3-9B34-27956E7A5618}"/>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588391-046B-EFBA-F69B-E75E3865816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91E4659A-AEA3-8E3F-D101-2B5CBEC8A619}"/>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0C757F7-8E8B-CD3A-7735-E0CD6AE7EB4E}"/>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0AB0AA4D-896F-EF68-C612-98A575343DFF}"/>
              </a:ext>
            </a:extLst>
          </p:cNvPr>
          <p:cNvSpPr txBox="1"/>
          <p:nvPr/>
        </p:nvSpPr>
        <p:spPr>
          <a:xfrm>
            <a:off x="1719656" y="2523669"/>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Place them in the recovery position before treating the bleeding</a:t>
            </a:r>
          </a:p>
        </p:txBody>
      </p:sp>
      <p:sp>
        <p:nvSpPr>
          <p:cNvPr id="11" name="TextBox 10">
            <a:extLst>
              <a:ext uri="{FF2B5EF4-FFF2-40B4-BE49-F238E27FC236}">
                <a16:creationId xmlns:a16="http://schemas.microsoft.com/office/drawing/2014/main" id="{953DF3CE-7DC7-A195-0960-FE530998D597}"/>
              </a:ext>
            </a:extLst>
          </p:cNvPr>
          <p:cNvSpPr txBox="1"/>
          <p:nvPr/>
        </p:nvSpPr>
        <p:spPr>
          <a:xfrm>
            <a:off x="1719656" y="3394790"/>
            <a:ext cx="67650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Control the life-threatening bleeding before moving them into the recovery position</a:t>
            </a:r>
          </a:p>
        </p:txBody>
      </p:sp>
      <p:sp>
        <p:nvSpPr>
          <p:cNvPr id="12" name="TextBox 11">
            <a:extLst>
              <a:ext uri="{FF2B5EF4-FFF2-40B4-BE49-F238E27FC236}">
                <a16:creationId xmlns:a16="http://schemas.microsoft.com/office/drawing/2014/main" id="{D36DCC47-0985-ACF5-682D-AEF89356DF78}"/>
              </a:ext>
            </a:extLst>
          </p:cNvPr>
          <p:cNvSpPr txBox="1"/>
          <p:nvPr/>
        </p:nvSpPr>
        <p:spPr>
          <a:xfrm>
            <a:off x="1739923" y="4250326"/>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Check their temperature to rule out hypothermia before any treatment</a:t>
            </a:r>
          </a:p>
        </p:txBody>
      </p:sp>
      <p:sp>
        <p:nvSpPr>
          <p:cNvPr id="16" name="TextBox 15">
            <a:extLst>
              <a:ext uri="{FF2B5EF4-FFF2-40B4-BE49-F238E27FC236}">
                <a16:creationId xmlns:a16="http://schemas.microsoft.com/office/drawing/2014/main" id="{4DFB0167-9364-4C5A-439E-F59AA66E2FE4}"/>
              </a:ext>
            </a:extLst>
          </p:cNvPr>
          <p:cNvSpPr txBox="1"/>
          <p:nvPr/>
        </p:nvSpPr>
        <p:spPr>
          <a:xfrm>
            <a:off x="1729210" y="5127343"/>
            <a:ext cx="685523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Give them water to prevent shock before any other action</a:t>
            </a:r>
          </a:p>
        </p:txBody>
      </p:sp>
      <p:pic>
        <p:nvPicPr>
          <p:cNvPr id="17" name="Picture 2" descr="\\designarchive\Archive\PowerPoints\PPT symbols and documents\ABCD cards\A.png">
            <a:extLst>
              <a:ext uri="{FF2B5EF4-FFF2-40B4-BE49-F238E27FC236}">
                <a16:creationId xmlns:a16="http://schemas.microsoft.com/office/drawing/2014/main" id="{EE87C349-E168-814C-2824-6652DBE429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E741FA36-DD85-7F3F-7D8D-E79BF14A70D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6ED781D0-603D-7D19-83EE-DE2CD0B311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D517AC50-0670-6403-0AFE-695FDF136B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70387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30238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70530" y="1370714"/>
            <a:ext cx="791237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an unresponsive casualty with normal breathing in the outdoors </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71E3BDC1-06B6-16DB-B547-BA6EF4D04950}"/>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nchor="t">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a:ea typeface="+mn-ea"/>
                <a:cs typeface="Arial"/>
              </a:rPr>
              <a:t>		</a:t>
            </a:r>
            <a:r>
              <a:rPr kumimoji="0" lang="en-GB" sz="2400" b="1" i="0" u="none" strike="noStrike" kern="1200" cap="none" spc="0" normalizeH="0" baseline="0" noProof="0">
                <a:ln>
                  <a:noFill/>
                </a:ln>
                <a:solidFill>
                  <a:prstClr val="white"/>
                </a:solidFill>
                <a:effectLst/>
                <a:uLnTx/>
                <a:uFillTx/>
                <a:latin typeface="Arial"/>
                <a:ea typeface="+mn-ea"/>
                <a:cs typeface="Arial"/>
              </a:rPr>
              <a:t>Module 4</a:t>
            </a:r>
          </a:p>
        </p:txBody>
      </p:sp>
      <p:sp>
        <p:nvSpPr>
          <p:cNvPr id="29" name="Rounded Rectangle 40">
            <a:extLst>
              <a:ext uri="{FF2B5EF4-FFF2-40B4-BE49-F238E27FC236}">
                <a16:creationId xmlns:a16="http://schemas.microsoft.com/office/drawing/2014/main" id="{AE9A6F7C-9948-D099-3F6C-FDD97EE7C668}"/>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2" name="Group 1">
            <a:extLst>
              <a:ext uri="{FF2B5EF4-FFF2-40B4-BE49-F238E27FC236}">
                <a16:creationId xmlns:a16="http://schemas.microsoft.com/office/drawing/2014/main" id="{04F317CB-1301-B9B7-E5F2-BF2C1ED226C3}"/>
              </a:ext>
            </a:extLst>
          </p:cNvPr>
          <p:cNvGrpSpPr/>
          <p:nvPr/>
        </p:nvGrpSpPr>
        <p:grpSpPr>
          <a:xfrm>
            <a:off x="5667501" y="6323445"/>
            <a:ext cx="259230" cy="259230"/>
            <a:chOff x="5658939" y="6358776"/>
            <a:chExt cx="259230" cy="259230"/>
          </a:xfrm>
        </p:grpSpPr>
        <p:sp>
          <p:nvSpPr>
            <p:cNvPr id="3" name="Rounded Rectangle 38">
              <a:extLst>
                <a:ext uri="{FF2B5EF4-FFF2-40B4-BE49-F238E27FC236}">
                  <a16:creationId xmlns:a16="http://schemas.microsoft.com/office/drawing/2014/main" id="{7D04362E-6A62-C135-04C6-BED33CEA97EC}"/>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4" name="Graphic 18" descr="End with solid fill">
              <a:hlinkClick r:id="" action="ppaction://hlinkshowjump?jump=previousslide"/>
              <a:extLst>
                <a:ext uri="{FF2B5EF4-FFF2-40B4-BE49-F238E27FC236}">
                  <a16:creationId xmlns:a16="http://schemas.microsoft.com/office/drawing/2014/main" id="{5BC0253E-3797-8CC8-D970-369F65732871}"/>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5" name="Group 4">
            <a:extLst>
              <a:ext uri="{FF2B5EF4-FFF2-40B4-BE49-F238E27FC236}">
                <a16:creationId xmlns:a16="http://schemas.microsoft.com/office/drawing/2014/main" id="{9A7A6F41-3F1C-AFC0-6CD8-E52D85E37694}"/>
              </a:ext>
            </a:extLst>
          </p:cNvPr>
          <p:cNvGrpSpPr/>
          <p:nvPr/>
        </p:nvGrpSpPr>
        <p:grpSpPr>
          <a:xfrm>
            <a:off x="6275168" y="6324341"/>
            <a:ext cx="259230" cy="259230"/>
            <a:chOff x="6266606" y="6359672"/>
            <a:chExt cx="259230" cy="259230"/>
          </a:xfrm>
        </p:grpSpPr>
        <p:sp>
          <p:nvSpPr>
            <p:cNvPr id="9" name="Rounded Rectangle 34">
              <a:extLst>
                <a:ext uri="{FF2B5EF4-FFF2-40B4-BE49-F238E27FC236}">
                  <a16:creationId xmlns:a16="http://schemas.microsoft.com/office/drawing/2014/main" id="{87A7D956-B37E-E579-FD6A-180F1CCEF730}"/>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0" name="Graphic 18" descr="End with solid fill">
              <a:hlinkClick r:id="" action="ppaction://hlinkshowjump?jump=nextslide"/>
              <a:extLst>
                <a:ext uri="{FF2B5EF4-FFF2-40B4-BE49-F238E27FC236}">
                  <a16:creationId xmlns:a16="http://schemas.microsoft.com/office/drawing/2014/main" id="{CA889C58-5CD9-8872-E3AC-8CB489C25675}"/>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1" name="Graphic 10" descr="Home with solid fill">
            <a:hlinkClick r:id="rId6" action="ppaction://hlinksldjump"/>
            <a:extLst>
              <a:ext uri="{FF2B5EF4-FFF2-40B4-BE49-F238E27FC236}">
                <a16:creationId xmlns:a16="http://schemas.microsoft.com/office/drawing/2014/main" id="{39130572-2187-825B-3FC5-A0EC295544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2753181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background with a black square&#10;&#10;Description automatically generated with medium confidence">
            <a:extLst>
              <a:ext uri="{FF2B5EF4-FFF2-40B4-BE49-F238E27FC236}">
                <a16:creationId xmlns:a16="http://schemas.microsoft.com/office/drawing/2014/main" id="{8154CF69-294B-FCDC-70BF-E044D9F9775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4" name="Rectangle: Rounded Corners 3">
            <a:extLst>
              <a:ext uri="{FF2B5EF4-FFF2-40B4-BE49-F238E27FC236}">
                <a16:creationId xmlns:a16="http://schemas.microsoft.com/office/drawing/2014/main" id="{E06646F5-BD58-5FBE-69F8-70EB3009F19A}"/>
              </a:ext>
            </a:extLst>
          </p:cNvPr>
          <p:cNvSpPr/>
          <p:nvPr/>
        </p:nvSpPr>
        <p:spPr>
          <a:xfrm>
            <a:off x="-981512" y="3860800"/>
            <a:ext cx="13564997" cy="1572235"/>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p:cNvSpPr>
            <a:spLocks noGrp="1"/>
          </p:cNvSpPr>
          <p:nvPr>
            <p:ph type="title"/>
          </p:nvPr>
        </p:nvSpPr>
        <p:spPr>
          <a:xfrm>
            <a:off x="838200" y="99402"/>
            <a:ext cx="10515600" cy="1325563"/>
          </a:xfrm>
        </p:spPr>
        <p:txBody>
          <a:bodyPr>
            <a:normAutofit/>
          </a:bodyPr>
          <a:lstStyle/>
          <a:p>
            <a:r>
              <a:rPr lang="en-GB" sz="4000" b="1" dirty="0">
                <a:latin typeface="Arial" panose="020B0604020202020204" pitchFamily="34" charset="0"/>
                <a:cs typeface="Arial" panose="020B0604020202020204" pitchFamily="34" charset="0"/>
              </a:rPr>
              <a:t>When to use the recovery position</a:t>
            </a:r>
            <a:endParaRPr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24965"/>
            <a:ext cx="10097278" cy="4351338"/>
          </a:xfrm>
        </p:spPr>
        <p:txBody>
          <a:bodyPr vert="horz" lIns="91440" tIns="45720" rIns="91440" bIns="45720" rtlCol="0" anchor="t">
            <a:normAutofit/>
          </a:bodyPr>
          <a:lstStyle/>
          <a:p>
            <a:pPr marL="0" indent="0">
              <a:buNone/>
            </a:pPr>
            <a:r>
              <a:rPr lang="en-GB" sz="2400" dirty="0">
                <a:latin typeface="Arial"/>
                <a:cs typeface="Arial"/>
              </a:rPr>
              <a:t>Place a casualty in the recovery position when they have a lowered </a:t>
            </a:r>
          </a:p>
          <a:p>
            <a:pPr marL="0" indent="0">
              <a:buNone/>
            </a:pPr>
            <a:r>
              <a:rPr lang="en-GB" sz="2400" dirty="0">
                <a:latin typeface="Arial"/>
                <a:cs typeface="Arial"/>
              </a:rPr>
              <a:t>level of response or are unresponsive and:</a:t>
            </a:r>
          </a:p>
          <a:p>
            <a:r>
              <a:rPr lang="en-GB" sz="2400" dirty="0">
                <a:latin typeface="Arial"/>
                <a:cs typeface="Arial"/>
              </a:rPr>
              <a:t>do not need CPR</a:t>
            </a:r>
          </a:p>
          <a:p>
            <a:r>
              <a:rPr lang="en-GB" sz="2400" dirty="0">
                <a:latin typeface="Arial"/>
                <a:cs typeface="Arial"/>
              </a:rPr>
              <a:t>are breathing normally</a:t>
            </a:r>
          </a:p>
          <a:p>
            <a:r>
              <a:rPr lang="en-GB" sz="2400" dirty="0">
                <a:latin typeface="Arial"/>
                <a:cs typeface="Arial"/>
              </a:rPr>
              <a:t>have no suspected spinal injury</a:t>
            </a:r>
            <a:endParaRPr sz="2400" dirty="0">
              <a:latin typeface="Arial"/>
              <a:cs typeface="Arial"/>
            </a:endParaRP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a:cs typeface="Arial"/>
              </a:rPr>
              <a:t>If injured, only use the recovery position if their airway is at risk, such as:</a:t>
            </a:r>
          </a:p>
          <a:p>
            <a:pPr marL="0" indent="0">
              <a:buNone/>
            </a:pPr>
            <a:r>
              <a:rPr lang="en-GB" sz="2400" dirty="0">
                <a:latin typeface="Arial"/>
                <a:cs typeface="Arial"/>
              </a:rPr>
              <a:t>• fluids in the airway (blood or vomit)</a:t>
            </a:r>
            <a:br>
              <a:rPr lang="en-GB" sz="2400" dirty="0">
                <a:latin typeface="Arial" panose="020B0604020202020204" pitchFamily="34" charset="0"/>
                <a:cs typeface="Arial" panose="020B0604020202020204" pitchFamily="34" charset="0"/>
              </a:rPr>
            </a:br>
            <a:r>
              <a:rPr lang="en-GB" sz="2400" dirty="0">
                <a:latin typeface="Arial"/>
                <a:cs typeface="Arial"/>
              </a:rPr>
              <a:t>• you need to leave them to get help.</a:t>
            </a:r>
            <a:endParaRPr sz="2400" dirty="0">
              <a:latin typeface="Arial"/>
              <a:cs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7A46BA5F-473B-D960-F078-2AB79671E07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57737" y="70465"/>
            <a:ext cx="10515600" cy="1325563"/>
          </a:xfrm>
        </p:spPr>
        <p:txBody>
          <a:bodyPr>
            <a:normAutofit/>
          </a:bodyPr>
          <a:lstStyle/>
          <a:p>
            <a:r>
              <a:rPr sz="4000" b="1" dirty="0">
                <a:latin typeface="Arial" panose="020B0604020202020204" pitchFamily="34" charset="0"/>
                <a:cs typeface="Arial" panose="020B0604020202020204" pitchFamily="34" charset="0"/>
              </a:rPr>
              <a:t>Monitoring breathing continuously</a:t>
            </a:r>
          </a:p>
        </p:txBody>
      </p:sp>
      <p:sp>
        <p:nvSpPr>
          <p:cNvPr id="3" name="Content Placeholder 2"/>
          <p:cNvSpPr>
            <a:spLocks noGrp="1"/>
          </p:cNvSpPr>
          <p:nvPr>
            <p:ph idx="1"/>
          </p:nvPr>
        </p:nvSpPr>
        <p:spPr>
          <a:xfrm>
            <a:off x="838199" y="1495609"/>
            <a:ext cx="10384692" cy="4351338"/>
          </a:xfrm>
        </p:spPr>
        <p:txBody>
          <a:bodyPr vert="horz" lIns="91440" tIns="45720" rIns="91440" bIns="45720" rtlCol="0" anchor="t">
            <a:noAutofit/>
          </a:bodyPr>
          <a:lstStyle/>
          <a:p>
            <a:pPr marL="0" indent="0">
              <a:buNone/>
            </a:pPr>
            <a:r>
              <a:rPr lang="en-GB" sz="2400" b="1">
                <a:latin typeface="Arial" panose="020B0604020202020204" pitchFamily="34" charset="0"/>
                <a:cs typeface="Arial" panose="020B0604020202020204" pitchFamily="34" charset="0"/>
              </a:rPr>
              <a:t>Ongoing safety of the casualty</a:t>
            </a:r>
          </a:p>
          <a:p>
            <a:pPr marL="0" indent="0">
              <a:buNone/>
            </a:pPr>
            <a:r>
              <a:rPr lang="en-GB" sz="2400">
                <a:latin typeface="Arial" panose="020B0604020202020204" pitchFamily="34" charset="0"/>
                <a:cs typeface="Arial" panose="020B0604020202020204" pitchFamily="34" charset="0"/>
              </a:rPr>
              <a:t>You must continue to monitor closely for any signs of deterioration</a:t>
            </a:r>
          </a:p>
          <a:p>
            <a:pPr marL="0" indent="0">
              <a:buNone/>
            </a:pPr>
            <a:endParaRPr lang="en-GB" sz="9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You should continue to:</a:t>
            </a:r>
          </a:p>
          <a:p>
            <a:r>
              <a:rPr lang="en-GB" sz="2400">
                <a:latin typeface="Arial" panose="020B0604020202020204" pitchFamily="34" charset="0"/>
                <a:cs typeface="Arial" panose="020B0604020202020204" pitchFamily="34" charset="0"/>
              </a:rPr>
              <a:t>look, listen and feel for breathing</a:t>
            </a:r>
          </a:p>
          <a:p>
            <a:r>
              <a:rPr lang="en-GB" sz="2400">
                <a:latin typeface="Arial" panose="020B0604020202020204" pitchFamily="34" charset="0"/>
                <a:cs typeface="Arial" panose="020B0604020202020204" pitchFamily="34" charset="0"/>
              </a:rPr>
              <a:t>reassess if there is any change in responsiveness</a:t>
            </a:r>
          </a:p>
          <a:p>
            <a:r>
              <a:rPr lang="en-GB" sz="2400">
                <a:latin typeface="Arial" panose="020B0604020202020204" pitchFamily="34" charset="0"/>
                <a:cs typeface="Arial" panose="020B0604020202020204" pitchFamily="34" charset="0"/>
              </a:rPr>
              <a:t>be alert for signs of deterioration into cardiac arrest</a:t>
            </a:r>
          </a:p>
        </p:txBody>
      </p:sp>
      <p:grpSp>
        <p:nvGrpSpPr>
          <p:cNvPr id="4" name="Group 3">
            <a:extLst>
              <a:ext uri="{FF2B5EF4-FFF2-40B4-BE49-F238E27FC236}">
                <a16:creationId xmlns:a16="http://schemas.microsoft.com/office/drawing/2014/main" id="{0B2C6E2E-9AE9-2180-3A70-455C4A44A366}"/>
              </a:ext>
            </a:extLst>
          </p:cNvPr>
          <p:cNvGrpSpPr/>
          <p:nvPr/>
        </p:nvGrpSpPr>
        <p:grpSpPr>
          <a:xfrm>
            <a:off x="838199" y="4682513"/>
            <a:ext cx="10535138" cy="968987"/>
            <a:chOff x="838199" y="3329475"/>
            <a:chExt cx="10535138" cy="968987"/>
          </a:xfrm>
        </p:grpSpPr>
        <p:sp>
          <p:nvSpPr>
            <p:cNvPr id="5" name="Rounded Rectangle 65">
              <a:extLst>
                <a:ext uri="{FF2B5EF4-FFF2-40B4-BE49-F238E27FC236}">
                  <a16:creationId xmlns:a16="http://schemas.microsoft.com/office/drawing/2014/main" id="{A93B87DC-7FB3-C835-9B86-0529A95A3CAC}"/>
                </a:ext>
              </a:extLst>
            </p:cNvPr>
            <p:cNvSpPr>
              <a:spLocks noChangeArrowheads="1"/>
            </p:cNvSpPr>
            <p:nvPr/>
          </p:nvSpPr>
          <p:spPr bwMode="auto">
            <a:xfrm>
              <a:off x="838199" y="3500791"/>
              <a:ext cx="10535138" cy="797671"/>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642AAD7C-DE2B-50A4-16DA-C4E366F8A812}"/>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0B15C8DB-429F-D57B-136B-5BA35E58F021}"/>
                </a:ext>
              </a:extLst>
            </p:cNvPr>
            <p:cNvSpPr txBox="1"/>
            <p:nvPr/>
          </p:nvSpPr>
          <p:spPr>
            <a:xfrm>
              <a:off x="1046380" y="3715237"/>
              <a:ext cx="1003778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If breathing stops or becomes irregular, start CPR immediately.</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30B43-BFEB-A941-B715-1F0116337B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40E096-C59D-6E16-9046-260D63FE7648}"/>
              </a:ext>
            </a:extLst>
          </p:cNvPr>
          <p:cNvSpPr>
            <a:spLocks noGrp="1"/>
          </p:cNvSpPr>
          <p:nvPr>
            <p:ph type="title"/>
          </p:nvPr>
        </p:nvSpPr>
        <p:spPr>
          <a:xfrm>
            <a:off x="838200" y="115033"/>
            <a:ext cx="10515600" cy="1325563"/>
          </a:xfrm>
        </p:spPr>
        <p:txBody>
          <a:bodyPr>
            <a:normAutofit/>
          </a:bodyPr>
          <a:lstStyle/>
          <a:p>
            <a:r>
              <a:rPr lang="en-GB" sz="4000" b="1" dirty="0">
                <a:latin typeface="Arial" panose="020B0604020202020204" pitchFamily="34" charset="0"/>
                <a:cs typeface="Arial" panose="020B0604020202020204" pitchFamily="34" charset="0"/>
              </a:rPr>
              <a:t>Monitoring casualty breathing </a:t>
            </a:r>
          </a:p>
        </p:txBody>
      </p:sp>
      <p:sp>
        <p:nvSpPr>
          <p:cNvPr id="3" name="Content Placeholder 2">
            <a:extLst>
              <a:ext uri="{FF2B5EF4-FFF2-40B4-BE49-F238E27FC236}">
                <a16:creationId xmlns:a16="http://schemas.microsoft.com/office/drawing/2014/main" id="{2028F02C-BFC0-E8D2-318E-2D5944C1ED7F}"/>
              </a:ext>
            </a:extLst>
          </p:cNvPr>
          <p:cNvSpPr>
            <a:spLocks noGrp="1"/>
          </p:cNvSpPr>
          <p:nvPr>
            <p:ph idx="1"/>
          </p:nvPr>
        </p:nvSpPr>
        <p:spPr>
          <a:xfrm>
            <a:off x="838200" y="1440596"/>
            <a:ext cx="9116683" cy="4351338"/>
          </a:xfrm>
        </p:spPr>
        <p:txBody>
          <a:bodyPr>
            <a:normAutofit/>
          </a:bodyPr>
          <a:lstStyle/>
          <a:p>
            <a:pPr marL="0" indent="0">
              <a:buNone/>
            </a:pPr>
            <a:r>
              <a:rPr lang="en-GB" sz="2400" b="1" dirty="0">
                <a:latin typeface="Arial" panose="020B0604020202020204" pitchFamily="34" charset="0"/>
                <a:cs typeface="Arial" panose="020B0604020202020204" pitchFamily="34" charset="0"/>
              </a:rPr>
              <a:t>Prompt action if the condition changes</a:t>
            </a:r>
          </a:p>
          <a:p>
            <a:r>
              <a:rPr lang="en-GB" sz="2400" dirty="0">
                <a:latin typeface="Arial" panose="020B0604020202020204" pitchFamily="34" charset="0"/>
                <a:cs typeface="Arial" panose="020B0604020202020204" pitchFamily="34" charset="0"/>
              </a:rPr>
              <a:t>The recovery position keeps the airway open and helps fluids drain, but breathing complications can still occur</a:t>
            </a:r>
          </a:p>
          <a:p>
            <a:r>
              <a:rPr lang="en-GB" sz="2400" dirty="0">
                <a:latin typeface="Arial" panose="020B0604020202020204" pitchFamily="34" charset="0"/>
                <a:cs typeface="Arial" panose="020B0604020202020204" pitchFamily="34" charset="0"/>
              </a:rPr>
              <a:t>Monitoring ensures the casualty gets enough oxygen and warns of problems like irregular breathing, choking or signs of shock.</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98D19FFE-8E48-9558-C5E6-6D44AA77D0E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Tree>
    <p:extLst>
      <p:ext uri="{BB962C8B-B14F-4D97-AF65-F5344CB8AC3E}">
        <p14:creationId xmlns:p14="http://schemas.microsoft.com/office/powerpoint/2010/main" val="342094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BD5C21CD-2EDC-B874-676B-6B3D7244858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79B2F5B7-F497-0587-6133-D2C8821A43DD}"/>
              </a:ext>
            </a:extLst>
          </p:cNvPr>
          <p:cNvSpPr>
            <a:spLocks noGrp="1"/>
          </p:cNvSpPr>
          <p:nvPr>
            <p:ph type="title"/>
          </p:nvPr>
        </p:nvSpPr>
        <p:spPr>
          <a:xfrm>
            <a:off x="838200" y="119026"/>
            <a:ext cx="10515600" cy="1325563"/>
          </a:xfrm>
        </p:spPr>
        <p:txBody>
          <a:bodyPr>
            <a:normAutofit/>
          </a:bodyPr>
          <a:lstStyle/>
          <a:p>
            <a:r>
              <a:rPr lang="en-GB" sz="4000" b="1" dirty="0">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6D1955A8-7987-3C41-83D2-0682034ED315}"/>
              </a:ext>
            </a:extLst>
          </p:cNvPr>
          <p:cNvSpPr>
            <a:spLocks noGrp="1"/>
          </p:cNvSpPr>
          <p:nvPr>
            <p:ph idx="1"/>
          </p:nvPr>
        </p:nvSpPr>
        <p:spPr>
          <a:xfrm>
            <a:off x="838199" y="1591163"/>
            <a:ext cx="9342121" cy="1603375"/>
          </a:xfrm>
        </p:spPr>
        <p:txBody>
          <a:bodyPr>
            <a:normAutofit lnSpcReduction="10000"/>
          </a:bodyPr>
          <a:lstStyle/>
          <a:p>
            <a:pPr marL="0" indent="0">
              <a:buNone/>
            </a:pPr>
            <a:r>
              <a:rPr lang="en-GB" sz="2400" b="1" dirty="0">
                <a:latin typeface="Arial" panose="020B0604020202020204" pitchFamily="34" charset="0"/>
                <a:cs typeface="Arial" panose="020B0604020202020204" pitchFamily="34" charset="0"/>
              </a:rPr>
              <a:t>Supports prompt action if the condition changes</a:t>
            </a:r>
          </a:p>
          <a:p>
            <a:r>
              <a:rPr lang="en-GB" sz="2400" dirty="0">
                <a:latin typeface="Arial" panose="020B0604020202020204" pitchFamily="34" charset="0"/>
                <a:cs typeface="Arial" panose="020B0604020202020204" pitchFamily="34" charset="0"/>
              </a:rPr>
              <a:t>If a casualty in the recovery position stops breathing normally, then act quickly </a:t>
            </a:r>
          </a:p>
          <a:p>
            <a:r>
              <a:rPr lang="en-GB" sz="2400" dirty="0">
                <a:latin typeface="Arial" panose="020B0604020202020204" pitchFamily="34" charset="0"/>
                <a:cs typeface="Arial" panose="020B0604020202020204" pitchFamily="34" charset="0"/>
              </a:rPr>
              <a:t>Roll the casualty onto their back and commence CPR</a:t>
            </a:r>
          </a:p>
        </p:txBody>
      </p:sp>
      <p:grpSp>
        <p:nvGrpSpPr>
          <p:cNvPr id="9" name="Group 8">
            <a:extLst>
              <a:ext uri="{FF2B5EF4-FFF2-40B4-BE49-F238E27FC236}">
                <a16:creationId xmlns:a16="http://schemas.microsoft.com/office/drawing/2014/main" id="{A1B6A982-5AD7-E5D9-D5D7-77349710F60B}"/>
              </a:ext>
            </a:extLst>
          </p:cNvPr>
          <p:cNvGrpSpPr/>
          <p:nvPr/>
        </p:nvGrpSpPr>
        <p:grpSpPr>
          <a:xfrm>
            <a:off x="838199" y="3555218"/>
            <a:ext cx="10535138" cy="1388075"/>
            <a:chOff x="838199" y="3329475"/>
            <a:chExt cx="10535138" cy="1388075"/>
          </a:xfrm>
        </p:grpSpPr>
        <p:sp>
          <p:nvSpPr>
            <p:cNvPr id="4" name="Rounded Rectangle 65">
              <a:extLst>
                <a:ext uri="{FF2B5EF4-FFF2-40B4-BE49-F238E27FC236}">
                  <a16:creationId xmlns:a16="http://schemas.microsoft.com/office/drawing/2014/main" id="{9AC562AF-C08E-74BF-3A8E-1F71D2E4456A}"/>
                </a:ext>
              </a:extLst>
            </p:cNvPr>
            <p:cNvSpPr>
              <a:spLocks noChangeArrowheads="1"/>
            </p:cNvSpPr>
            <p:nvPr/>
          </p:nvSpPr>
          <p:spPr bwMode="auto">
            <a:xfrm>
              <a:off x="838199" y="3500791"/>
              <a:ext cx="10535138" cy="1216759"/>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5" name="Rounded Rectangle 12">
              <a:extLst>
                <a:ext uri="{FF2B5EF4-FFF2-40B4-BE49-F238E27FC236}">
                  <a16:creationId xmlns:a16="http://schemas.microsoft.com/office/drawing/2014/main" id="{6417F4C3-B93A-25DF-EB8F-6756650D7346}"/>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TextBox 6">
              <a:extLst>
                <a:ext uri="{FF2B5EF4-FFF2-40B4-BE49-F238E27FC236}">
                  <a16:creationId xmlns:a16="http://schemas.microsoft.com/office/drawing/2014/main" id="{31E53FCB-F7BA-D954-EE3D-8EF1513CE275}"/>
                </a:ext>
              </a:extLst>
            </p:cNvPr>
            <p:cNvSpPr txBox="1"/>
            <p:nvPr/>
          </p:nvSpPr>
          <p:spPr>
            <a:xfrm>
              <a:off x="1046380" y="3715237"/>
              <a:ext cx="974354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Continuous monitoring allows immediate escalation if needed, which can significantly improve the chances of survival.</a:t>
              </a:r>
            </a:p>
          </p:txBody>
        </p:sp>
      </p:grpSp>
    </p:spTree>
    <p:extLst>
      <p:ext uri="{BB962C8B-B14F-4D97-AF65-F5344CB8AC3E}">
        <p14:creationId xmlns:p14="http://schemas.microsoft.com/office/powerpoint/2010/main" val="1044390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9F450E1-2BF5-7958-289E-F59F92683B61}"/>
              </a:ext>
            </a:extLst>
          </p:cNvPr>
          <p:cNvSpPr/>
          <p:nvPr/>
        </p:nvSpPr>
        <p:spPr>
          <a:xfrm>
            <a:off x="-981512" y="1417150"/>
            <a:ext cx="13564997" cy="1492738"/>
          </a:xfrm>
          <a:prstGeom prst="roundRect">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477BE3B-0B5D-4E51-C5E8-A9E82ABEC6DE}"/>
              </a:ext>
            </a:extLst>
          </p:cNvPr>
          <p:cNvSpPr>
            <a:spLocks noGrp="1"/>
          </p:cNvSpPr>
          <p:nvPr>
            <p:ph type="title"/>
          </p:nvPr>
        </p:nvSpPr>
        <p:spPr>
          <a:xfrm>
            <a:off x="838200" y="91587"/>
            <a:ext cx="10515600" cy="1325563"/>
          </a:xfrm>
        </p:spPr>
        <p:txBody>
          <a:bodyPr>
            <a:normAutofit/>
          </a:bodyPr>
          <a:lstStyle/>
          <a:p>
            <a:r>
              <a:rPr lang="en-GB" sz="4000" b="1" dirty="0">
                <a:latin typeface="Arial" panose="020B0604020202020204" pitchFamily="34" charset="0"/>
                <a:cs typeface="Arial" panose="020B0604020202020204" pitchFamily="34" charset="0"/>
              </a:rPr>
              <a:t>Monitoring casualty breathing (cont.)</a:t>
            </a:r>
          </a:p>
        </p:txBody>
      </p:sp>
      <p:sp>
        <p:nvSpPr>
          <p:cNvPr id="3" name="Content Placeholder 2">
            <a:extLst>
              <a:ext uri="{FF2B5EF4-FFF2-40B4-BE49-F238E27FC236}">
                <a16:creationId xmlns:a16="http://schemas.microsoft.com/office/drawing/2014/main" id="{4EAB2074-A747-AE35-52E5-18799E06DB16}"/>
              </a:ext>
            </a:extLst>
          </p:cNvPr>
          <p:cNvSpPr>
            <a:spLocks noGrp="1"/>
          </p:cNvSpPr>
          <p:nvPr>
            <p:ph idx="1"/>
          </p:nvPr>
        </p:nvSpPr>
        <p:spPr>
          <a:xfrm>
            <a:off x="838200" y="1552087"/>
            <a:ext cx="9281160" cy="4351338"/>
          </a:xfrm>
        </p:spPr>
        <p:txBody>
          <a:bodyPr>
            <a:noAutofit/>
          </a:bodyPr>
          <a:lstStyle/>
          <a:p>
            <a:pPr marL="0" indent="0">
              <a:buNone/>
            </a:pPr>
            <a:r>
              <a:rPr lang="en-GB" sz="2400" b="1" dirty="0">
                <a:latin typeface="Arial" panose="020B0604020202020204" pitchFamily="34" charset="0"/>
                <a:cs typeface="Arial" panose="020B0604020202020204" pitchFamily="34" charset="0"/>
              </a:rPr>
              <a:t>Duty of care obligations</a:t>
            </a:r>
          </a:p>
          <a:p>
            <a:pPr marL="0" indent="0">
              <a:buNone/>
            </a:pPr>
            <a:r>
              <a:rPr lang="en-GB" sz="2400" dirty="0">
                <a:latin typeface="Arial" panose="020B0604020202020204" pitchFamily="34" charset="0"/>
                <a:cs typeface="Arial" panose="020B0604020202020204" pitchFamily="34" charset="0"/>
              </a:rPr>
              <a:t>The first-aider has a duty of care to continue supporting the casualty until help arrives</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This includes:</a:t>
            </a:r>
          </a:p>
          <a:p>
            <a:r>
              <a:rPr lang="en-GB" sz="2400" dirty="0">
                <a:latin typeface="Arial" panose="020B0604020202020204" pitchFamily="34" charset="0"/>
                <a:cs typeface="Arial" panose="020B0604020202020204" pitchFamily="34" charset="0"/>
              </a:rPr>
              <a:t>checking for normal breathing at regular intervals</a:t>
            </a:r>
          </a:p>
          <a:p>
            <a:r>
              <a:rPr lang="en-GB" sz="2400" dirty="0">
                <a:latin typeface="Arial" panose="020B0604020202020204" pitchFamily="34" charset="0"/>
                <a:cs typeface="Arial" panose="020B0604020202020204" pitchFamily="34" charset="0"/>
              </a:rPr>
              <a:t>looking, listening and feeling for breath sounds or chest movement</a:t>
            </a:r>
          </a:p>
          <a:p>
            <a:r>
              <a:rPr lang="en-GB" sz="2400" dirty="0">
                <a:latin typeface="Arial" panose="020B0604020202020204" pitchFamily="34" charset="0"/>
                <a:cs typeface="Arial" panose="020B0604020202020204" pitchFamily="34" charset="0"/>
              </a:rPr>
              <a:t>being prepared to re-assess the casualty's airway and responsiveness.</a:t>
            </a:r>
          </a:p>
        </p:txBody>
      </p:sp>
    </p:spTree>
    <p:extLst>
      <p:ext uri="{BB962C8B-B14F-4D97-AF65-F5344CB8AC3E}">
        <p14:creationId xmlns:p14="http://schemas.microsoft.com/office/powerpoint/2010/main" val="313811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BCD2174-1C7A-4E8C-18F2-FD1A76A779E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p:txBody>
          <a:bodyPr>
            <a:normAutofit/>
          </a:bodyPr>
          <a:lstStyle/>
          <a:p>
            <a:r>
              <a:rPr sz="4000" b="1" dirty="0">
                <a:latin typeface="Arial" panose="020B0604020202020204" pitchFamily="34" charset="0"/>
                <a:cs typeface="Arial" panose="020B0604020202020204" pitchFamily="34" charset="0"/>
              </a:rPr>
              <a:t>Additional considerations</a:t>
            </a:r>
            <a:r>
              <a:rPr lang="en-GB" sz="4000" b="1" dirty="0">
                <a:latin typeface="Arial" panose="020B0604020202020204" pitchFamily="34" charset="0"/>
                <a:cs typeface="Arial" panose="020B0604020202020204" pitchFamily="34" charset="0"/>
              </a:rPr>
              <a:t> –</a:t>
            </a:r>
            <a:r>
              <a:rPr sz="4000" b="1" dirty="0">
                <a:latin typeface="Arial" panose="020B0604020202020204" pitchFamily="34" charset="0"/>
                <a:cs typeface="Arial" panose="020B0604020202020204" pitchFamily="34" charset="0"/>
              </a:rPr>
              <a:t> recovery</a:t>
            </a:r>
            <a:r>
              <a:rPr lang="en-GB" sz="4000" b="1" dirty="0">
                <a:latin typeface="Arial" panose="020B0604020202020204" pitchFamily="34" charset="0"/>
                <a:cs typeface="Arial" panose="020B0604020202020204" pitchFamily="34" charset="0"/>
              </a:rPr>
              <a:t> </a:t>
            </a:r>
            <a:r>
              <a:rPr sz="4000" b="1" dirty="0">
                <a:latin typeface="Arial" panose="020B0604020202020204" pitchFamily="34" charset="0"/>
                <a:cs typeface="Arial" panose="020B0604020202020204" pitchFamily="34" charset="0"/>
              </a:rPr>
              <a:t> position</a:t>
            </a:r>
          </a:p>
        </p:txBody>
      </p:sp>
      <p:sp>
        <p:nvSpPr>
          <p:cNvPr id="3" name="Content Placeholder 2"/>
          <p:cNvSpPr>
            <a:spLocks noGrp="1"/>
          </p:cNvSpPr>
          <p:nvPr>
            <p:ph idx="1"/>
          </p:nvPr>
        </p:nvSpPr>
        <p:spPr>
          <a:xfrm>
            <a:off x="838200" y="2073443"/>
            <a:ext cx="10515600" cy="4351338"/>
          </a:xfrm>
        </p:spPr>
        <p:txBody>
          <a:bodyPr vert="horz" lIns="91440" tIns="45720" rIns="91440" bIns="45720" rtlCol="0" anchor="t">
            <a:normAutofit/>
          </a:bodyPr>
          <a:lstStyle/>
          <a:p>
            <a:pPr marL="0" indent="0">
              <a:buNone/>
            </a:pPr>
            <a:r>
              <a:rPr lang="en-GB" sz="2400">
                <a:latin typeface="Arial" panose="020B0604020202020204" pitchFamily="34" charset="0"/>
                <a:cs typeface="Arial" panose="020B0604020202020204" pitchFamily="34" charset="0"/>
              </a:rPr>
              <a:t>While the casualty is in the recovery position:</a:t>
            </a:r>
          </a:p>
          <a:p>
            <a:pPr marL="0" indent="0">
              <a:buNone/>
            </a:pPr>
            <a:r>
              <a:rPr lang="en-GB" sz="2400">
                <a:latin typeface="Arial" panose="020B0604020202020204" pitchFamily="34" charset="0"/>
                <a:cs typeface="Arial" panose="020B0604020202020204" pitchFamily="34" charset="0"/>
              </a:rPr>
              <a:t>• continue to monitor airway and breathing at all times</a:t>
            </a:r>
          </a:p>
          <a:p>
            <a:pPr marL="0" indent="0">
              <a:buNone/>
            </a:pPr>
            <a:r>
              <a:rPr lang="en-GB" sz="2400">
                <a:latin typeface="Arial" panose="020B0604020202020204" pitchFamily="34" charset="0"/>
                <a:cs typeface="Arial" panose="020B0604020202020204" pitchFamily="34" charset="0"/>
              </a:rPr>
              <a:t>• be alert for any changes in responsiveness</a:t>
            </a:r>
          </a:p>
          <a:p>
            <a:pPr marL="0" indent="0">
              <a:buNone/>
            </a:pPr>
            <a:r>
              <a:rPr lang="en-GB" sz="2400">
                <a:latin typeface="Arial" panose="020B0604020202020204" pitchFamily="34" charset="0"/>
                <a:cs typeface="Arial" panose="020B0604020202020204" pitchFamily="34" charset="0"/>
              </a:rPr>
              <a:t>• turn the casualty onto the opposite side every 30 minutes</a:t>
            </a:r>
          </a:p>
          <a:p>
            <a:pPr marL="0" indent="0">
              <a:buNone/>
            </a:pPr>
            <a:r>
              <a:rPr lang="en-GB" sz="2400">
                <a:latin typeface="Arial" panose="020B0604020202020204" pitchFamily="34" charset="0"/>
                <a:cs typeface="Arial" panose="020B0604020202020204" pitchFamily="34" charset="0"/>
              </a:rPr>
              <a:t>• if pregnant, place and keep them on their left side.</a:t>
            </a:r>
            <a:endParaRPr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11658"/>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 – adult</a:t>
            </a:r>
          </a:p>
        </p:txBody>
      </p:sp>
      <p:pic>
        <p:nvPicPr>
          <p:cNvPr id="5" name="Picture 2" descr="Remove wristwatch"/>
          <p:cNvPicPr>
            <a:picLocks noChangeAspect="1" noChangeArrowheads="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flipH="1">
            <a:off x="6799384" y="1233635"/>
            <a:ext cx="5460471" cy="48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4"/>
          <p:cNvSpPr>
            <a:spLocks noChangeArrowheads="1"/>
          </p:cNvSpPr>
          <p:nvPr/>
        </p:nvSpPr>
        <p:spPr bwMode="auto">
          <a:xfrm>
            <a:off x="1051133" y="1966461"/>
            <a:ext cx="4341484" cy="169213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Kneel to the side of the casualty. Remove glasses, watches and any large objects from side pockets. </a:t>
            </a:r>
            <a:endParaRPr kumimoji="0" lang="en-US" altLang="en-US" sz="2000" b="1" i="0" u="none" strike="noStrike" kern="1200" cap="none" spc="0" normalizeH="0" baseline="0" noProof="0">
              <a:ln>
                <a:noFill/>
              </a:ln>
              <a:solidFill>
                <a:prstClr val="white"/>
              </a:solidFill>
              <a:effectLst/>
              <a:uLnTx/>
              <a:uFillTx/>
              <a:latin typeface="Arial" charset="0"/>
              <a:ea typeface="+mn-ea"/>
              <a:cs typeface="Arial" charset="0"/>
            </a:endParaRPr>
          </a:p>
        </p:txBody>
      </p:sp>
    </p:spTree>
    <p:extLst>
      <p:ext uri="{BB962C8B-B14F-4D97-AF65-F5344CB8AC3E}">
        <p14:creationId xmlns:p14="http://schemas.microsoft.com/office/powerpoint/2010/main" val="361064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BC5FA-5FA8-5AC8-B839-B8366A9C4DD5}"/>
              </a:ext>
            </a:extLst>
          </p:cNvPr>
          <p:cNvSpPr>
            <a:spLocks noGrp="1"/>
          </p:cNvSpPr>
          <p:nvPr>
            <p:ph type="title"/>
          </p:nvPr>
        </p:nvSpPr>
        <p:spPr>
          <a:xfrm>
            <a:off x="1800446" y="365125"/>
            <a:ext cx="9553353" cy="1325563"/>
          </a:xfrm>
        </p:spPr>
        <p:txBody>
          <a:bodyPr>
            <a:normAutofit/>
          </a:bodyPr>
          <a:lstStyle/>
          <a:p>
            <a:r>
              <a:rPr lang="en-GB" sz="4000" b="1" dirty="0">
                <a:latin typeface="Arial" panose="020B0604020202020204" pitchFamily="34" charset="0"/>
                <a:cs typeface="Arial" panose="020B0604020202020204" pitchFamily="34" charset="0"/>
              </a:rPr>
              <a:t>What are the key characteristics of outdoor first aid? </a:t>
            </a:r>
          </a:p>
        </p:txBody>
      </p:sp>
      <p:sp>
        <p:nvSpPr>
          <p:cNvPr id="3" name="Content Placeholder 2">
            <a:extLst>
              <a:ext uri="{FF2B5EF4-FFF2-40B4-BE49-F238E27FC236}">
                <a16:creationId xmlns:a16="http://schemas.microsoft.com/office/drawing/2014/main" id="{A97E5500-D5B5-1D53-C937-CF30883245CB}"/>
              </a:ext>
            </a:extLst>
          </p:cNvPr>
          <p:cNvSpPr>
            <a:spLocks noGrp="1"/>
          </p:cNvSpPr>
          <p:nvPr>
            <p:ph idx="1"/>
          </p:nvPr>
        </p:nvSpPr>
        <p:spPr>
          <a:xfrm>
            <a:off x="838201" y="1850914"/>
            <a:ext cx="9140686" cy="4351338"/>
          </a:xfrm>
        </p:spPr>
        <p:txBody>
          <a:bodyPr>
            <a:normAutofit/>
          </a:bodyPr>
          <a:lstStyle/>
          <a:p>
            <a:pPr marL="0" indent="0" fontAlgn="base">
              <a:buNone/>
            </a:pPr>
            <a:r>
              <a:rPr lang="en-GB" sz="2400" b="1" dirty="0">
                <a:latin typeface="Arial" panose="020B0604020202020204" pitchFamily="34" charset="0"/>
                <a:cs typeface="Arial" panose="020B0604020202020204" pitchFamily="34" charset="0"/>
              </a:rPr>
              <a:t>Outdoor first aid differs from standard first aid due to the following key characteristics:</a:t>
            </a:r>
            <a:endParaRPr lang="en-GB" sz="2400" dirty="0">
              <a:latin typeface="Arial" panose="020B0604020202020204" pitchFamily="34" charset="0"/>
              <a:cs typeface="Arial" panose="020B0604020202020204" pitchFamily="34" charset="0"/>
            </a:endParaRPr>
          </a:p>
          <a:p>
            <a:pPr fontAlgn="base"/>
            <a:r>
              <a:rPr lang="en-GB" sz="2400" b="1" dirty="0">
                <a:solidFill>
                  <a:srgbClr val="008A21"/>
                </a:solidFill>
                <a:latin typeface="Arial" panose="020B0604020202020204" pitchFamily="34" charset="0"/>
                <a:cs typeface="Arial" panose="020B0604020202020204" pitchFamily="34" charset="0"/>
              </a:rPr>
              <a:t>remote context </a:t>
            </a:r>
            <a:r>
              <a:rPr lang="en-GB" sz="2400" dirty="0">
                <a:latin typeface="Arial" panose="020B0604020202020204" pitchFamily="34" charset="0"/>
                <a:cs typeface="Arial" panose="020B0604020202020204" pitchFamily="34" charset="0"/>
              </a:rPr>
              <a:t>– delays in access to emergency services and professional medical help </a:t>
            </a:r>
          </a:p>
          <a:p>
            <a:pPr fontAlgn="base"/>
            <a:r>
              <a:rPr lang="en-GB" sz="2400" b="1" dirty="0">
                <a:solidFill>
                  <a:srgbClr val="008A21"/>
                </a:solidFill>
                <a:latin typeface="Arial" panose="020B0604020202020204" pitchFamily="34" charset="0"/>
                <a:cs typeface="Arial" panose="020B0604020202020204" pitchFamily="34" charset="0"/>
              </a:rPr>
              <a:t>extended care timeframes </a:t>
            </a:r>
            <a:r>
              <a:rPr lang="en-GB" sz="2400" dirty="0">
                <a:latin typeface="Arial" panose="020B0604020202020204" pitchFamily="34" charset="0"/>
                <a:cs typeface="Arial" panose="020B0604020202020204" pitchFamily="34" charset="0"/>
              </a:rPr>
              <a:t>– there may be a need to monitor and manage casualties for a prolonged period </a:t>
            </a:r>
          </a:p>
          <a:p>
            <a:pPr fontAlgn="base"/>
            <a:r>
              <a:rPr lang="en-GB" sz="2400" b="1" dirty="0">
                <a:solidFill>
                  <a:srgbClr val="008A21"/>
                </a:solidFill>
                <a:latin typeface="Arial" panose="020B0604020202020204" pitchFamily="34" charset="0"/>
                <a:cs typeface="Arial" panose="020B0604020202020204" pitchFamily="34" charset="0"/>
              </a:rPr>
              <a:t>environmental influences </a:t>
            </a:r>
            <a:r>
              <a:rPr lang="en-GB" sz="2400" dirty="0">
                <a:latin typeface="Arial" panose="020B0604020202020204" pitchFamily="34" charset="0"/>
                <a:cs typeface="Arial" panose="020B0604020202020204" pitchFamily="34" charset="0"/>
              </a:rPr>
              <a:t>– challenges such as cold, heat, wind, rain, altitude or uneven terrain </a:t>
            </a:r>
          </a:p>
          <a:p>
            <a:pPr fontAlgn="base"/>
            <a:r>
              <a:rPr lang="en-GB" sz="2400" b="1" dirty="0">
                <a:solidFill>
                  <a:srgbClr val="008A21"/>
                </a:solidFill>
                <a:latin typeface="Arial" panose="020B0604020202020204" pitchFamily="34" charset="0"/>
                <a:cs typeface="Arial" panose="020B0604020202020204" pitchFamily="34" charset="0"/>
              </a:rPr>
              <a:t>limited resources </a:t>
            </a:r>
            <a:r>
              <a:rPr lang="en-GB" sz="2400" dirty="0">
                <a:latin typeface="Arial" panose="020B0604020202020204" pitchFamily="34" charset="0"/>
                <a:cs typeface="Arial" panose="020B0604020202020204" pitchFamily="34" charset="0"/>
              </a:rPr>
              <a:t>– restricted availability of equipment and communication methods. </a:t>
            </a:r>
          </a:p>
          <a:p>
            <a:pPr marL="0" indent="0">
              <a:buNone/>
            </a:pPr>
            <a:endParaRPr lang="en-GB" dirty="0"/>
          </a:p>
        </p:txBody>
      </p:sp>
      <p:pic>
        <p:nvPicPr>
          <p:cNvPr id="4" name="Picture 3">
            <a:extLst>
              <a:ext uri="{FF2B5EF4-FFF2-40B4-BE49-F238E27FC236}">
                <a16:creationId xmlns:a16="http://schemas.microsoft.com/office/drawing/2014/main" id="{E38DFDBC-D776-D54A-5BD9-ECB32880F9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116114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99402"/>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pic>
        <p:nvPicPr>
          <p:cNvPr id="7" name="Picture 2" descr="Recovery 1"/>
          <p:cNvPicPr>
            <a:picLocks noChangeAspect="1" noChangeArrowheads="1"/>
          </p:cNvPicPr>
          <p:nvPr/>
        </p:nvPicPr>
        <p:blipFill>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5496392" y="1916832"/>
            <a:ext cx="6695608" cy="3985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utoShape 4"/>
          <p:cNvSpPr>
            <a:spLocks noChangeArrowheads="1"/>
          </p:cNvSpPr>
          <p:nvPr/>
        </p:nvSpPr>
        <p:spPr bwMode="auto">
          <a:xfrm>
            <a:off x="1010387" y="1996051"/>
            <a:ext cx="4390044" cy="1584176"/>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Place the arm nearest to you at   a right angle to the casualty’s body (allow it to rest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in a natural position).</a:t>
            </a:r>
          </a:p>
        </p:txBody>
      </p:sp>
    </p:spTree>
    <p:extLst>
      <p:ext uri="{BB962C8B-B14F-4D97-AF65-F5344CB8AC3E}">
        <p14:creationId xmlns:p14="http://schemas.microsoft.com/office/powerpoint/2010/main" val="162826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14626" b="14768"/>
          <a:stretch/>
        </p:blipFill>
        <p:spPr bwMode="auto">
          <a:xfrm>
            <a:off x="5659307" y="2237363"/>
            <a:ext cx="6408464" cy="2937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9402"/>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sp>
        <p:nvSpPr>
          <p:cNvPr id="10" name="AutoShape 4"/>
          <p:cNvSpPr>
            <a:spLocks noChangeArrowheads="1"/>
          </p:cNvSpPr>
          <p:nvPr/>
        </p:nvSpPr>
        <p:spPr bwMode="auto">
          <a:xfrm>
            <a:off x="1043316" y="2003866"/>
            <a:ext cx="4341483"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Bring the other arm across the casualty’s chest and secure                    the back of the hand onto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their nearest cheek with                 your hand.</a:t>
            </a:r>
          </a:p>
        </p:txBody>
      </p:sp>
    </p:spTree>
    <p:extLst>
      <p:ext uri="{BB962C8B-B14F-4D97-AF65-F5344CB8AC3E}">
        <p14:creationId xmlns:p14="http://schemas.microsoft.com/office/powerpoint/2010/main" val="222636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4"/>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14347" b="18087"/>
          <a:stretch/>
        </p:blipFill>
        <p:spPr bwMode="auto">
          <a:xfrm>
            <a:off x="5563410" y="1970202"/>
            <a:ext cx="6408464" cy="2811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07217"/>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sp>
        <p:nvSpPr>
          <p:cNvPr id="10" name="AutoShape 4"/>
          <p:cNvSpPr>
            <a:spLocks noChangeArrowheads="1"/>
          </p:cNvSpPr>
          <p:nvPr/>
        </p:nvSpPr>
        <p:spPr bwMode="auto">
          <a:xfrm>
            <a:off x="1019873" y="1970202"/>
            <a:ext cx="4364927" cy="1872208"/>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With your free hand, grasp the casualty’s clothing around the knee and draw the leg up, </a:t>
            </a:r>
            <a:b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b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ensuring the foot remains on </a:t>
            </a:r>
            <a:b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b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the ground.</a:t>
            </a:r>
          </a:p>
        </p:txBody>
      </p:sp>
    </p:spTree>
    <p:extLst>
      <p:ext uri="{BB962C8B-B14F-4D97-AF65-F5344CB8AC3E}">
        <p14:creationId xmlns:p14="http://schemas.microsoft.com/office/powerpoint/2010/main" val="24195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covery 7"/>
          <p:cNvPicPr>
            <a:picLocks noChangeAspect="1" noChangeArrowheads="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l="4080" t="2652" b="8637"/>
          <a:stretch/>
        </p:blipFill>
        <p:spPr bwMode="auto">
          <a:xfrm>
            <a:off x="6375422" y="1555477"/>
            <a:ext cx="5875696" cy="374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122848"/>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sp>
        <p:nvSpPr>
          <p:cNvPr id="10" name="AutoShape 4"/>
          <p:cNvSpPr>
            <a:spLocks noChangeArrowheads="1"/>
          </p:cNvSpPr>
          <p:nvPr/>
        </p:nvSpPr>
        <p:spPr bwMode="auto">
          <a:xfrm>
            <a:off x="948395" y="1990169"/>
            <a:ext cx="4452036" cy="2417885"/>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Keeping the casualty’s hand </a:t>
            </a:r>
            <a:b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b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on their cheek to control the </a:t>
            </a:r>
            <a:b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b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head movement, pull their leg towards you so the casualty turns onto their side.</a:t>
            </a:r>
          </a:p>
        </p:txBody>
      </p:sp>
    </p:spTree>
    <p:extLst>
      <p:ext uri="{BB962C8B-B14F-4D97-AF65-F5344CB8AC3E}">
        <p14:creationId xmlns:p14="http://schemas.microsoft.com/office/powerpoint/2010/main" val="3275954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covery 8"/>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8320" b="10797"/>
          <a:stretch/>
        </p:blipFill>
        <p:spPr bwMode="auto">
          <a:xfrm>
            <a:off x="5949697" y="2060849"/>
            <a:ext cx="5693206" cy="326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a:xfrm>
            <a:off x="838200" y="91587"/>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sp>
        <p:nvSpPr>
          <p:cNvPr id="10" name="AutoShape 4"/>
          <p:cNvSpPr>
            <a:spLocks noChangeArrowheads="1"/>
          </p:cNvSpPr>
          <p:nvPr/>
        </p:nvSpPr>
        <p:spPr bwMode="auto">
          <a:xfrm>
            <a:off x="955679" y="2060849"/>
            <a:ext cx="4436936" cy="2647179"/>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Adjust the casualty’s upper leg      so that the knee and lower leg               are at right angles to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hip, making a stable base.             Check that the airway is open    and adjust the hand under the cheek to maintain the airway. </a:t>
            </a:r>
          </a:p>
        </p:txBody>
      </p:sp>
    </p:spTree>
    <p:extLst>
      <p:ext uri="{BB962C8B-B14F-4D97-AF65-F5344CB8AC3E}">
        <p14:creationId xmlns:p14="http://schemas.microsoft.com/office/powerpoint/2010/main" val="1043781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Recovery 10"/>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b="11010"/>
          <a:stretch/>
        </p:blipFill>
        <p:spPr bwMode="auto">
          <a:xfrm>
            <a:off x="5330988" y="2347222"/>
            <a:ext cx="6572075" cy="335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Freeform 5"/>
          <p:cNvSpPr>
            <a:spLocks/>
          </p:cNvSpPr>
          <p:nvPr/>
        </p:nvSpPr>
        <p:spPr bwMode="auto">
          <a:xfrm rot="8500143">
            <a:off x="6354728" y="2380090"/>
            <a:ext cx="3315996" cy="2214244"/>
          </a:xfrm>
          <a:custGeom>
            <a:avLst/>
            <a:gdLst>
              <a:gd name="T0" fmla="*/ 2147483647 w 2442"/>
              <a:gd name="T1" fmla="*/ 2147483647 h 2039"/>
              <a:gd name="T2" fmla="*/ 0 w 2442"/>
              <a:gd name="T3" fmla="*/ 2147483647 h 2039"/>
              <a:gd name="T4" fmla="*/ 2147483647 w 2442"/>
              <a:gd name="T5" fmla="*/ 0 h 2039"/>
              <a:gd name="T6" fmla="*/ 2147483647 w 2442"/>
              <a:gd name="T7" fmla="*/ 2147483647 h 2039"/>
              <a:gd name="T8" fmla="*/ 2147483647 w 2442"/>
              <a:gd name="T9" fmla="*/ 2147483647 h 2039"/>
              <a:gd name="T10" fmla="*/ 2147483647 w 2442"/>
              <a:gd name="T11" fmla="*/ 2147483647 h 2039"/>
              <a:gd name="T12" fmla="*/ 2147483647 w 2442"/>
              <a:gd name="T13" fmla="*/ 2147483647 h 2039"/>
              <a:gd name="T14" fmla="*/ 2147483647 w 2442"/>
              <a:gd name="T15" fmla="*/ 2147483647 h 2039"/>
              <a:gd name="T16" fmla="*/ 2147483647 w 2442"/>
              <a:gd name="T17" fmla="*/ 2147483647 h 20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42"/>
              <a:gd name="T28" fmla="*/ 0 h 2039"/>
              <a:gd name="T29" fmla="*/ 2442 w 2442"/>
              <a:gd name="T30" fmla="*/ 2039 h 20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42" h="2039">
                <a:moveTo>
                  <a:pt x="2419" y="1342"/>
                </a:moveTo>
                <a:lnTo>
                  <a:pt x="0" y="2039"/>
                </a:lnTo>
                <a:lnTo>
                  <a:pt x="75" y="0"/>
                </a:lnTo>
                <a:lnTo>
                  <a:pt x="2402" y="1152"/>
                </a:lnTo>
                <a:lnTo>
                  <a:pt x="2413" y="1204"/>
                </a:lnTo>
                <a:lnTo>
                  <a:pt x="2402" y="1238"/>
                </a:lnTo>
                <a:lnTo>
                  <a:pt x="2413" y="1290"/>
                </a:lnTo>
                <a:lnTo>
                  <a:pt x="2442" y="1313"/>
                </a:lnTo>
                <a:lnTo>
                  <a:pt x="2419" y="1342"/>
                </a:lnTo>
                <a:close/>
              </a:path>
            </a:pathLst>
          </a:custGeom>
          <a:gradFill rotWithShape="1">
            <a:gsLst>
              <a:gs pos="0">
                <a:srgbClr val="FF0000"/>
              </a:gs>
              <a:gs pos="100000">
                <a:schemeClr val="bg1">
                  <a:alpha val="0"/>
                </a:schemeClr>
              </a:gs>
            </a:gsLst>
            <a:lin ang="18900000" scaled="1"/>
          </a:gradFill>
          <a:ln w="57150">
            <a:solidFill>
              <a:srgbClr val="FF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itle 3"/>
          <p:cNvSpPr>
            <a:spLocks noGrp="1"/>
          </p:cNvSpPr>
          <p:nvPr>
            <p:ph type="title"/>
          </p:nvPr>
        </p:nvSpPr>
        <p:spPr>
          <a:xfrm>
            <a:off x="838200" y="105973"/>
            <a:ext cx="10515600" cy="1325563"/>
          </a:xfrm>
        </p:spPr>
        <p:txBody>
          <a:bodyPr>
            <a:normAutofit/>
          </a:bodyPr>
          <a:lstStyle/>
          <a:p>
            <a:r>
              <a:rPr lang="en-GB" sz="4000" b="1" dirty="0">
                <a:latin typeface="Arial" panose="020B0604020202020204" pitchFamily="34" charset="0"/>
                <a:cs typeface="Arial" panose="020B0604020202020204" pitchFamily="34" charset="0"/>
              </a:rPr>
              <a:t>The recovery position</a:t>
            </a:r>
          </a:p>
        </p:txBody>
      </p:sp>
      <p:sp>
        <p:nvSpPr>
          <p:cNvPr id="10" name="AutoShape 4"/>
          <p:cNvSpPr>
            <a:spLocks noChangeArrowheads="1"/>
          </p:cNvSpPr>
          <p:nvPr/>
        </p:nvSpPr>
        <p:spPr bwMode="auto">
          <a:xfrm>
            <a:off x="982052" y="1590444"/>
            <a:ext cx="3675917" cy="2197691"/>
          </a:xfrm>
          <a:prstGeom prst="roundRect">
            <a:avLst>
              <a:gd name="adj" fmla="val 12796"/>
            </a:avLst>
          </a:prstGeom>
          <a:solidFill>
            <a:srgbClr val="008A21"/>
          </a:solidFill>
          <a:ln>
            <a:noFill/>
          </a:ln>
        </p:spPr>
        <p:txBody>
          <a:bodyPr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The casualty is now in the recovery position.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2000" b="1" i="0" u="none" strike="noStrike" kern="1200" cap="none" spc="0" normalizeH="0" baseline="0" noProof="0">
                <a:ln>
                  <a:noFill/>
                </a:ln>
                <a:solidFill>
                  <a:prstClr val="white"/>
                </a:solidFill>
                <a:effectLst/>
                <a:uLnTx/>
                <a:uFillTx/>
                <a:latin typeface="Arial" charset="0"/>
                <a:ea typeface="+mn-ea"/>
                <a:cs typeface="Arial" charset="0"/>
              </a:rPr>
              <a:t>Continually monitor normal breathing and be prepared to carry out CPR.</a:t>
            </a:r>
          </a:p>
        </p:txBody>
      </p:sp>
      <p:grpSp>
        <p:nvGrpSpPr>
          <p:cNvPr id="2" name="Group 1"/>
          <p:cNvGrpSpPr/>
          <p:nvPr/>
        </p:nvGrpSpPr>
        <p:grpSpPr>
          <a:xfrm>
            <a:off x="8276333" y="897286"/>
            <a:ext cx="2616963" cy="2616964"/>
            <a:chOff x="5645039" y="1773126"/>
            <a:chExt cx="2975086" cy="2975087"/>
          </a:xfrm>
        </p:grpSpPr>
        <p:pic>
          <p:nvPicPr>
            <p:cNvPr id="14" name="Picture 13" descr="Recovery-1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5039" y="1773126"/>
              <a:ext cx="2975086" cy="297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a:spLocks noChangeArrowheads="1"/>
            </p:cNvSpPr>
            <p:nvPr/>
          </p:nvSpPr>
          <p:spPr bwMode="auto">
            <a:xfrm>
              <a:off x="5664049" y="1781024"/>
              <a:ext cx="2956076" cy="2956076"/>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20000"/>
                </a:spcBef>
                <a:spcAft>
                  <a:spcPts val="0"/>
                </a:spcAft>
                <a:buClr>
                  <a:srgbClr val="189049"/>
                </a:buClr>
                <a:buSzTx/>
                <a:buFont typeface="Arial" charset="0"/>
                <a:buChar char="●"/>
                <a:tabLst/>
                <a:defRPr/>
              </a:pPr>
              <a:endParaRPr kumimoji="0" lang="en-GB" altLang="en-US" sz="2000" b="1" i="0" u="none" strike="noStrike" kern="1200" cap="none" spc="0" normalizeH="0" baseline="0" noProof="0">
                <a:ln>
                  <a:noFill/>
                </a:ln>
                <a:solidFill>
                  <a:prstClr val="black"/>
                </a:solidFill>
                <a:effectLst/>
                <a:uLnTx/>
                <a:uFillTx/>
                <a:latin typeface="Arial" charset="0"/>
                <a:ea typeface="+mn-ea"/>
                <a:cs typeface="Arial" charset="0"/>
              </a:endParaRPr>
            </a:p>
          </p:txBody>
        </p:sp>
      </p:grpSp>
      <p:grpSp>
        <p:nvGrpSpPr>
          <p:cNvPr id="17" name="Group 10"/>
          <p:cNvGrpSpPr>
            <a:grpSpLocks/>
          </p:cNvGrpSpPr>
          <p:nvPr/>
        </p:nvGrpSpPr>
        <p:grpSpPr bwMode="auto">
          <a:xfrm>
            <a:off x="6243464" y="4178593"/>
            <a:ext cx="520700" cy="503238"/>
            <a:chOff x="4469" y="2292"/>
            <a:chExt cx="328" cy="317"/>
          </a:xfrm>
        </p:grpSpPr>
        <p:sp>
          <p:nvSpPr>
            <p:cNvPr id="18" name="Oval 11"/>
            <p:cNvSpPr>
              <a:spLocks noChangeArrowheads="1"/>
            </p:cNvSpPr>
            <p:nvPr/>
          </p:nvSpPr>
          <p:spPr bwMode="auto">
            <a:xfrm>
              <a:off x="4539" y="2344"/>
              <a:ext cx="196" cy="196"/>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Arial" charset="0"/>
                  <a:cs typeface="Arial" charset="0"/>
                </a:defRPr>
              </a:lvl1pPr>
              <a:lvl2pPr marL="742950" indent="-285750" eaLnBrk="0" hangingPunct="0">
                <a:defRPr sz="2000">
                  <a:solidFill>
                    <a:schemeClr val="tx1"/>
                  </a:solidFill>
                  <a:latin typeface="Arial" charset="0"/>
                  <a:cs typeface="Arial" charset="0"/>
                </a:defRPr>
              </a:lvl2pPr>
              <a:lvl3pPr marL="1143000" indent="-228600" eaLnBrk="0" hangingPunct="0">
                <a:defRPr sz="2000">
                  <a:solidFill>
                    <a:schemeClr val="tx1"/>
                  </a:solidFill>
                  <a:latin typeface="Arial" charset="0"/>
                  <a:cs typeface="Arial" charset="0"/>
                </a:defRPr>
              </a:lvl3pPr>
              <a:lvl4pPr marL="1600200" indent="-228600" eaLnBrk="0" hangingPunct="0">
                <a:defRPr sz="2000">
                  <a:solidFill>
                    <a:schemeClr val="tx1"/>
                  </a:solidFill>
                  <a:latin typeface="Arial" charset="0"/>
                  <a:cs typeface="Arial" charset="0"/>
                </a:defRPr>
              </a:lvl4pPr>
              <a:lvl5pPr marL="2057400" indent="-228600" eaLnBrk="0" hangingPunct="0">
                <a:defRPr sz="2000">
                  <a:solidFill>
                    <a:schemeClr val="tx1"/>
                  </a:solidFill>
                  <a:latin typeface="Arial" charset="0"/>
                  <a:cs typeface="Arial" charset="0"/>
                </a:defRPr>
              </a:lvl5pPr>
              <a:lvl6pPr marL="2514600" indent="-228600" eaLnBrk="0" fontAlgn="base" hangingPunct="0">
                <a:spcBef>
                  <a:spcPct val="0"/>
                </a:spcBef>
                <a:spcAft>
                  <a:spcPct val="0"/>
                </a:spcAft>
                <a:defRPr sz="2000">
                  <a:solidFill>
                    <a:schemeClr val="tx1"/>
                  </a:solidFill>
                  <a:latin typeface="Arial" charset="0"/>
                  <a:cs typeface="Arial" charset="0"/>
                </a:defRPr>
              </a:lvl6pPr>
              <a:lvl7pPr marL="2971800" indent="-228600" eaLnBrk="0" fontAlgn="base" hangingPunct="0">
                <a:spcBef>
                  <a:spcPct val="0"/>
                </a:spcBef>
                <a:spcAft>
                  <a:spcPct val="0"/>
                </a:spcAft>
                <a:defRPr sz="2000">
                  <a:solidFill>
                    <a:schemeClr val="tx1"/>
                  </a:solidFill>
                  <a:latin typeface="Arial" charset="0"/>
                  <a:cs typeface="Arial" charset="0"/>
                </a:defRPr>
              </a:lvl7pPr>
              <a:lvl8pPr marL="3429000" indent="-228600" eaLnBrk="0" fontAlgn="base" hangingPunct="0">
                <a:spcBef>
                  <a:spcPct val="0"/>
                </a:spcBef>
                <a:spcAft>
                  <a:spcPct val="0"/>
                </a:spcAft>
                <a:defRPr sz="2000">
                  <a:solidFill>
                    <a:schemeClr val="tx1"/>
                  </a:solidFill>
                  <a:latin typeface="Arial" charset="0"/>
                  <a:cs typeface="Arial" charset="0"/>
                </a:defRPr>
              </a:lvl8pPr>
              <a:lvl9pPr marL="3886200" indent="-228600" eaLnBrk="0" fontAlgn="base" hangingPunct="0">
                <a:spcBef>
                  <a:spcPct val="0"/>
                </a:spcBef>
                <a:spcAft>
                  <a:spcPct val="0"/>
                </a:spcAft>
                <a:defRPr sz="2000">
                  <a:solidFill>
                    <a:schemeClr val="tx1"/>
                  </a:solidFill>
                  <a:latin typeface="Arial" charset="0"/>
                  <a:cs typeface="Arial" charset="0"/>
                </a:defRPr>
              </a:lvl9pPr>
            </a:lstStyle>
            <a:p>
              <a:pPr marL="0" marR="0" lvl="0" indent="0" algn="l" defTabSz="914400" rtl="0" eaLnBrk="1" fontAlgn="auto" latinLnBrk="0" hangingPunct="1">
                <a:lnSpc>
                  <a:spcPct val="100000"/>
                </a:lnSpc>
                <a:spcBef>
                  <a:spcPct val="20000"/>
                </a:spcBef>
                <a:spcAft>
                  <a:spcPts val="0"/>
                </a:spcAft>
                <a:buClr>
                  <a:srgbClr val="189049"/>
                </a:buClr>
                <a:buSzTx/>
                <a:buFont typeface="Arial" charset="0"/>
                <a:buChar char="●"/>
                <a:tabLst/>
                <a:defRPr/>
              </a:pPr>
              <a:endParaRPr kumimoji="0" lang="en-GB" altLang="en-US" sz="2000" b="1"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19" name="Line 12"/>
            <p:cNvSpPr>
              <a:spLocks noChangeShapeType="1"/>
            </p:cNvSpPr>
            <p:nvPr/>
          </p:nvSpPr>
          <p:spPr bwMode="auto">
            <a:xfrm>
              <a:off x="4637" y="2292"/>
              <a:ext cx="0" cy="317"/>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Line 13"/>
            <p:cNvSpPr>
              <a:spLocks noChangeShapeType="1"/>
            </p:cNvSpPr>
            <p:nvPr/>
          </p:nvSpPr>
          <p:spPr bwMode="auto">
            <a:xfrm flipH="1" flipV="1">
              <a:off x="4469" y="2438"/>
              <a:ext cx="328" cy="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1762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21281"/>
            <a:ext cx="10515600" cy="1325563"/>
          </a:xfrm>
        </p:spPr>
        <p:txBody>
          <a:bodyPr>
            <a:normAutofit/>
          </a:bodyPr>
          <a:lstStyle/>
          <a:p>
            <a:r>
              <a:rPr lang="en-GB" sz="4000" b="1" dirty="0">
                <a:latin typeface="Arial" panose="020B0604020202020204" pitchFamily="34" charset="0"/>
                <a:cs typeface="Arial" panose="020B0604020202020204" pitchFamily="34" charset="0"/>
              </a:rPr>
              <a:t>The casualty is now in the recovery position</a:t>
            </a:r>
          </a:p>
        </p:txBody>
      </p:sp>
      <p:pic>
        <p:nvPicPr>
          <p:cNvPr id="7" name="Picture 3" descr="Recovery 13"/>
          <p:cNvPicPr>
            <a:picLocks noChangeAspect="1" noChangeArrowheads="1"/>
          </p:cNvPicPr>
          <p:nvPr/>
        </p:nvPicPr>
        <p:blipFill rotWithShape="1">
          <a:blip r:embed="rId3" cstate="print">
            <a:clrChange>
              <a:clrFrom>
                <a:srgbClr val="FDFDFD"/>
              </a:clrFrom>
              <a:clrTo>
                <a:srgbClr val="FDFDFD">
                  <a:alpha val="0"/>
                </a:srgbClr>
              </a:clrTo>
            </a:clrChange>
            <a:extLst>
              <a:ext uri="{28A0092B-C50C-407E-A947-70E740481C1C}">
                <a14:useLocalDpi xmlns:a14="http://schemas.microsoft.com/office/drawing/2010/main" val="0"/>
              </a:ext>
            </a:extLst>
          </a:blip>
          <a:srcRect t="16493"/>
          <a:stretch/>
        </p:blipFill>
        <p:spPr bwMode="auto">
          <a:xfrm>
            <a:off x="2956014" y="1567661"/>
            <a:ext cx="6522824" cy="225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6"/>
          <p:cNvSpPr>
            <a:spLocks noChangeArrowheads="1"/>
          </p:cNvSpPr>
          <p:nvPr/>
        </p:nvSpPr>
        <p:spPr bwMode="auto">
          <a:xfrm>
            <a:off x="719992" y="3945339"/>
            <a:ext cx="10752015" cy="2163769"/>
          </a:xfrm>
          <a:prstGeom prst="roundRect">
            <a:avLst>
              <a:gd name="adj" fmla="val 16667"/>
            </a:avLst>
          </a:prstGeom>
          <a:solidFill>
            <a:schemeClr val="bg1"/>
          </a:solidFill>
          <a:ln w="38100">
            <a:solidFill>
              <a:srgbClr val="FF0000"/>
            </a:solidFill>
            <a:round/>
            <a:headEnd/>
            <a:tailEnd/>
          </a:ln>
        </p:spPr>
        <p:txBody>
          <a:bodyPr wrap="square" lIns="72000" tIns="108000" rIns="3600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eaLnBrk="0" fontAlgn="base" hangingPunct="0">
              <a:spcBef>
                <a:spcPct val="0"/>
              </a:spcBef>
              <a:spcAft>
                <a:spcPct val="0"/>
              </a:spcAft>
              <a:defRPr sz="2000">
                <a:solidFill>
                  <a:schemeClr val="tx1"/>
                </a:solidFill>
                <a:latin typeface="Arial" charset="0"/>
                <a:ea typeface="MS PGothic" pitchFamily="34" charset="-128"/>
              </a:defRPr>
            </a:lvl6pPr>
            <a:lvl7pPr marL="2971800" indent="-228600" eaLnBrk="0" fontAlgn="base" hangingPunct="0">
              <a:spcBef>
                <a:spcPct val="0"/>
              </a:spcBef>
              <a:spcAft>
                <a:spcPct val="0"/>
              </a:spcAft>
              <a:defRPr sz="2000">
                <a:solidFill>
                  <a:schemeClr val="tx1"/>
                </a:solidFill>
                <a:latin typeface="Arial" charset="0"/>
                <a:ea typeface="MS PGothic" pitchFamily="34" charset="-128"/>
              </a:defRPr>
            </a:lvl7pPr>
            <a:lvl8pPr marL="3429000" indent="-228600" eaLnBrk="0" fontAlgn="base" hangingPunct="0">
              <a:spcBef>
                <a:spcPct val="0"/>
              </a:spcBef>
              <a:spcAft>
                <a:spcPct val="0"/>
              </a:spcAft>
              <a:defRPr sz="2000">
                <a:solidFill>
                  <a:schemeClr val="tx1"/>
                </a:solidFill>
                <a:latin typeface="Arial" charset="0"/>
                <a:ea typeface="MS PGothic" pitchFamily="34" charset="-128"/>
              </a:defRPr>
            </a:lvl8pPr>
            <a:lvl9pPr marL="3886200" indent="-228600" eaLnBrk="0" fontAlgn="base" hangingPunct="0">
              <a:spcBef>
                <a:spcPct val="0"/>
              </a:spcBef>
              <a:spcAft>
                <a:spcPct val="0"/>
              </a:spcAft>
              <a:defRPr sz="2000">
                <a:solidFill>
                  <a:schemeClr val="tx1"/>
                </a:solidFill>
                <a:latin typeface="Arial" charset="0"/>
                <a:ea typeface="MS PGothic" pitchFamily="34" charset="-128"/>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S PGothic" pitchFamily="34" charset="-128"/>
                <a:cs typeface="+mn-cs"/>
              </a:rPr>
              <a:t>Only place a casualty into the recovery position if there are no further injuries. Once in the recovery position, turn onto the opposite side every </a:t>
            </a:r>
            <a:r>
              <a:rPr kumimoji="0" lang="en-GB" sz="2400" b="1" i="0" u="none" strike="noStrike" kern="1200" cap="none" spc="0" normalizeH="0" baseline="0" noProof="0" dirty="0">
                <a:ln>
                  <a:noFill/>
                </a:ln>
                <a:solidFill>
                  <a:srgbClr val="FF0000"/>
                </a:solidFill>
                <a:effectLst/>
                <a:uLnTx/>
                <a:uFillTx/>
                <a:latin typeface="Arial" charset="0"/>
                <a:ea typeface="MS PGothic" pitchFamily="34" charset="-128"/>
                <a:cs typeface="+mn-cs"/>
              </a:rPr>
              <a:t>30</a:t>
            </a:r>
            <a:r>
              <a:rPr kumimoji="0" lang="en-GB" sz="2400" b="0" i="0" u="none" strike="noStrike" kern="1200" cap="none" spc="0" normalizeH="0" baseline="0" noProof="0" dirty="0">
                <a:ln>
                  <a:noFill/>
                </a:ln>
                <a:solidFill>
                  <a:prstClr val="black"/>
                </a:solidFill>
                <a:effectLst/>
                <a:uLnTx/>
                <a:uFillTx/>
                <a:latin typeface="Arial" charset="0"/>
                <a:ea typeface="MS PGothic" pitchFamily="34" charset="-128"/>
                <a:cs typeface="+mn-cs"/>
              </a:rPr>
              <a:t> minutes. When placing a pregnant woman into the recovery position, she should be placed onto her left-hand side, as this prevents compression of </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S PGothic" pitchFamily="34" charset="-128"/>
                <a:cs typeface="+mn-cs"/>
              </a:rPr>
              <a:t>the inferior vena cava.</a:t>
            </a:r>
            <a:endParaRPr kumimoji="0" lang="en-GB" altLang="en-US" sz="2400" b="1" i="0" u="none" strike="noStrike" kern="1200" cap="none" spc="0" normalizeH="0" baseline="0" noProof="0" dirty="0">
              <a:ln>
                <a:noFill/>
              </a:ln>
              <a:solidFill>
                <a:prstClr val="black"/>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196682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22191939-2790-A9E1-1B73-E90BCCB9E47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3B49F42C-3B4A-57CB-859E-A9C2B6C0FABE}"/>
              </a:ext>
            </a:extLst>
          </p:cNvPr>
          <p:cNvSpPr>
            <a:spLocks noGrp="1"/>
          </p:cNvSpPr>
          <p:nvPr>
            <p:ph type="title"/>
          </p:nvPr>
        </p:nvSpPr>
        <p:spPr>
          <a:xfrm>
            <a:off x="838200" y="131661"/>
            <a:ext cx="10515600" cy="1325563"/>
          </a:xfrm>
        </p:spPr>
        <p:txBody>
          <a:bodyPr>
            <a:normAutofit/>
          </a:bodyPr>
          <a:lstStyle/>
          <a:p>
            <a:r>
              <a:rPr lang="en-GB" sz="4000" b="1" dirty="0">
                <a:latin typeface="Arial"/>
                <a:cs typeface="Arial"/>
              </a:rPr>
              <a:t>Alternative recovery positions </a:t>
            </a:r>
          </a:p>
        </p:txBody>
      </p:sp>
      <p:sp>
        <p:nvSpPr>
          <p:cNvPr id="3" name="Content Placeholder 2">
            <a:extLst>
              <a:ext uri="{FF2B5EF4-FFF2-40B4-BE49-F238E27FC236}">
                <a16:creationId xmlns:a16="http://schemas.microsoft.com/office/drawing/2014/main" id="{35F0C2D3-4227-D267-32C6-66874B20C8A5}"/>
              </a:ext>
            </a:extLst>
          </p:cNvPr>
          <p:cNvSpPr>
            <a:spLocks noGrp="1"/>
          </p:cNvSpPr>
          <p:nvPr>
            <p:ph idx="1"/>
          </p:nvPr>
        </p:nvSpPr>
        <p:spPr>
          <a:xfrm>
            <a:off x="838200" y="1592162"/>
            <a:ext cx="10241604" cy="4351338"/>
          </a:xfrm>
        </p:spPr>
        <p:txBody>
          <a:bodyPr vert="horz" lIns="91440" tIns="45720" rIns="91440" bIns="45720" numCol="2" rtlCol="0" anchor="t">
            <a:noAutofit/>
          </a:bodyPr>
          <a:lstStyle/>
          <a:p>
            <a:pPr>
              <a:spcBef>
                <a:spcPts val="600"/>
              </a:spcBef>
              <a:buNone/>
            </a:pPr>
            <a:r>
              <a:rPr lang="en-GB" sz="2200" b="1" dirty="0">
                <a:solidFill>
                  <a:srgbClr val="008A21"/>
                </a:solidFill>
                <a:latin typeface="Arial"/>
                <a:ea typeface="+mn-lt"/>
                <a:cs typeface="+mn-lt"/>
              </a:rPr>
              <a:t>Modified recovery positions are </a:t>
            </a:r>
          </a:p>
          <a:p>
            <a:pPr>
              <a:spcBef>
                <a:spcPts val="600"/>
              </a:spcBef>
              <a:buNone/>
            </a:pPr>
            <a:r>
              <a:rPr lang="en-GB" sz="2200" b="1" dirty="0">
                <a:solidFill>
                  <a:srgbClr val="008A21"/>
                </a:solidFill>
                <a:latin typeface="Arial"/>
                <a:ea typeface="+mn-lt"/>
                <a:cs typeface="+mn-lt"/>
              </a:rPr>
              <a:t>used when the standard recovery</a:t>
            </a:r>
          </a:p>
          <a:p>
            <a:pPr>
              <a:spcBef>
                <a:spcPts val="600"/>
              </a:spcBef>
              <a:buNone/>
            </a:pPr>
            <a:r>
              <a:rPr lang="en-GB" sz="2200" b="1" dirty="0">
                <a:solidFill>
                  <a:srgbClr val="008A21"/>
                </a:solidFill>
                <a:latin typeface="Arial"/>
                <a:ea typeface="+mn-lt"/>
                <a:cs typeface="+mn-lt"/>
              </a:rPr>
              <a:t>position is not appropriate or </a:t>
            </a:r>
          </a:p>
          <a:p>
            <a:pPr>
              <a:spcBef>
                <a:spcPts val="600"/>
              </a:spcBef>
              <a:buNone/>
            </a:pPr>
            <a:r>
              <a:rPr lang="en-GB" sz="2200" b="1" dirty="0">
                <a:solidFill>
                  <a:srgbClr val="008A21"/>
                </a:solidFill>
                <a:latin typeface="Arial"/>
                <a:ea typeface="+mn-lt"/>
                <a:cs typeface="+mn-lt"/>
              </a:rPr>
              <a:t>safe due to:</a:t>
            </a:r>
          </a:p>
          <a:p>
            <a:pPr>
              <a:spcBef>
                <a:spcPts val="600"/>
              </a:spcBef>
            </a:pPr>
            <a:r>
              <a:rPr lang="en-GB" sz="2200" dirty="0">
                <a:latin typeface="Arial"/>
                <a:ea typeface="+mn-lt"/>
                <a:cs typeface="+mn-lt"/>
              </a:rPr>
              <a:t>suspected spinal injury</a:t>
            </a:r>
          </a:p>
          <a:p>
            <a:pPr>
              <a:spcBef>
                <a:spcPts val="600"/>
              </a:spcBef>
            </a:pPr>
            <a:r>
              <a:rPr lang="en-GB" sz="2200" dirty="0">
                <a:latin typeface="Arial"/>
                <a:ea typeface="+mn-lt"/>
                <a:cs typeface="+mn-lt"/>
              </a:rPr>
              <a:t>limb injury</a:t>
            </a:r>
          </a:p>
          <a:p>
            <a:pPr>
              <a:spcBef>
                <a:spcPts val="600"/>
              </a:spcBef>
            </a:pPr>
            <a:r>
              <a:rPr lang="en-GB" sz="2200" dirty="0">
                <a:latin typeface="Arial"/>
                <a:ea typeface="+mn-lt"/>
                <a:cs typeface="+mn-lt"/>
              </a:rPr>
              <a:t>confined space</a:t>
            </a:r>
          </a:p>
          <a:p>
            <a:pPr>
              <a:spcBef>
                <a:spcPts val="600"/>
              </a:spcBef>
            </a:pPr>
            <a:r>
              <a:rPr lang="en-GB" sz="2200" dirty="0">
                <a:latin typeface="Arial"/>
                <a:ea typeface="+mn-lt"/>
                <a:cs typeface="+mn-lt"/>
              </a:rPr>
              <a:t>uneven terrain</a:t>
            </a:r>
          </a:p>
          <a:p>
            <a:pPr marL="0" indent="0">
              <a:spcBef>
                <a:spcPts val="600"/>
              </a:spcBef>
              <a:buNone/>
            </a:pPr>
            <a:endParaRPr lang="en-GB" sz="2200" dirty="0">
              <a:latin typeface="Arial"/>
              <a:ea typeface="+mn-lt"/>
              <a:cs typeface="+mn-lt"/>
            </a:endParaRPr>
          </a:p>
          <a:p>
            <a:pPr marL="0" indent="0">
              <a:spcBef>
                <a:spcPts val="600"/>
              </a:spcBef>
              <a:buNone/>
            </a:pPr>
            <a:endParaRPr lang="en-GB" sz="2200" dirty="0">
              <a:latin typeface="Arial"/>
              <a:ea typeface="+mn-lt"/>
              <a:cs typeface="+mn-lt"/>
            </a:endParaRPr>
          </a:p>
          <a:p>
            <a:pPr marL="0" indent="0">
              <a:spcBef>
                <a:spcPts val="600"/>
              </a:spcBef>
              <a:buNone/>
            </a:pPr>
            <a:endParaRPr lang="en-GB" sz="2200" dirty="0">
              <a:latin typeface="Arial"/>
              <a:ea typeface="+mn-lt"/>
              <a:cs typeface="+mn-lt"/>
            </a:endParaRPr>
          </a:p>
          <a:p>
            <a:pPr>
              <a:spcBef>
                <a:spcPts val="600"/>
              </a:spcBef>
              <a:buNone/>
            </a:pPr>
            <a:r>
              <a:rPr lang="en-GB" sz="2200" b="1" dirty="0">
                <a:solidFill>
                  <a:srgbClr val="008A21"/>
                </a:solidFill>
                <a:latin typeface="Arial"/>
                <a:ea typeface="+mn-lt"/>
                <a:cs typeface="+mn-lt"/>
              </a:rPr>
              <a:t>Adjustments may include:</a:t>
            </a:r>
          </a:p>
          <a:p>
            <a:pPr>
              <a:spcBef>
                <a:spcPts val="600"/>
              </a:spcBef>
            </a:pPr>
            <a:r>
              <a:rPr lang="en-GB" sz="2200" dirty="0">
                <a:latin typeface="Arial"/>
                <a:ea typeface="+mn-lt"/>
                <a:cs typeface="+mn-lt"/>
              </a:rPr>
              <a:t>altering limb placement</a:t>
            </a:r>
          </a:p>
          <a:p>
            <a:pPr>
              <a:spcBef>
                <a:spcPts val="600"/>
              </a:spcBef>
            </a:pPr>
            <a:r>
              <a:rPr lang="en-GB" sz="2200" dirty="0">
                <a:latin typeface="Arial"/>
                <a:ea typeface="+mn-lt"/>
                <a:cs typeface="+mn-lt"/>
              </a:rPr>
              <a:t>supporting the head with available clothing</a:t>
            </a:r>
          </a:p>
          <a:p>
            <a:pPr>
              <a:spcBef>
                <a:spcPts val="600"/>
              </a:spcBef>
            </a:pPr>
            <a:r>
              <a:rPr lang="en-GB" sz="2200" dirty="0">
                <a:latin typeface="Arial"/>
                <a:ea typeface="+mn-lt"/>
                <a:cs typeface="+mn-lt"/>
              </a:rPr>
              <a:t>limiting body roll</a:t>
            </a:r>
          </a:p>
          <a:p>
            <a:pPr>
              <a:spcBef>
                <a:spcPts val="600"/>
              </a:spcBef>
            </a:pPr>
            <a:r>
              <a:rPr lang="en-GB" sz="2200" dirty="0">
                <a:latin typeface="Arial"/>
                <a:ea typeface="+mn-lt"/>
                <a:cs typeface="+mn-lt"/>
              </a:rPr>
              <a:t>maintaining airway protection.</a:t>
            </a:r>
          </a:p>
          <a:p>
            <a:pPr marL="0" indent="0">
              <a:buNone/>
            </a:pPr>
            <a:endParaRPr lang="en-GB" sz="2200" dirty="0">
              <a:latin typeface="Arial"/>
              <a:ea typeface="+mn-lt"/>
              <a:cs typeface="+mn-lt"/>
            </a:endParaRPr>
          </a:p>
          <a:p>
            <a:pPr>
              <a:buNone/>
            </a:pPr>
            <a:endParaRPr lang="en-US" sz="2200" dirty="0">
              <a:latin typeface="Arial"/>
              <a:cs typeface="Arial"/>
            </a:endParaRPr>
          </a:p>
          <a:p>
            <a:pPr marL="0" indent="0">
              <a:buNone/>
            </a:pPr>
            <a:endParaRPr lang="en-GB" sz="2200" dirty="0"/>
          </a:p>
        </p:txBody>
      </p:sp>
    </p:spTree>
    <p:extLst>
      <p:ext uri="{BB962C8B-B14F-4D97-AF65-F5344CB8AC3E}">
        <p14:creationId xmlns:p14="http://schemas.microsoft.com/office/powerpoint/2010/main" val="38260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1FFDEEAF-7C71-CDD0-5642-B340DE39D121}"/>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FF2A87B5-65B2-EF6C-4BD7-8B821F8286DB}"/>
              </a:ext>
            </a:extLst>
          </p:cNvPr>
          <p:cNvSpPr>
            <a:spLocks noGrp="1"/>
          </p:cNvSpPr>
          <p:nvPr>
            <p:ph type="title"/>
          </p:nvPr>
        </p:nvSpPr>
        <p:spPr>
          <a:xfrm>
            <a:off x="838200" y="149866"/>
            <a:ext cx="10515600" cy="1325563"/>
          </a:xfrm>
        </p:spPr>
        <p:txBody>
          <a:bodyPr>
            <a:normAutofit/>
          </a:bodyPr>
          <a:lstStyle/>
          <a:p>
            <a:r>
              <a:rPr lang="en-GB" sz="4000" b="1" dirty="0">
                <a:latin typeface="Arial"/>
                <a:cs typeface="Arial"/>
              </a:rPr>
              <a:t>Alternative recovery positions (cont.)</a:t>
            </a:r>
            <a:endParaRPr lang="en-US" sz="4000" dirty="0"/>
          </a:p>
        </p:txBody>
      </p:sp>
      <p:sp>
        <p:nvSpPr>
          <p:cNvPr id="3" name="Content Placeholder 2">
            <a:extLst>
              <a:ext uri="{FF2B5EF4-FFF2-40B4-BE49-F238E27FC236}">
                <a16:creationId xmlns:a16="http://schemas.microsoft.com/office/drawing/2014/main" id="{4FD77BF6-02D4-CAA3-2BF8-C0DD083BEB91}"/>
              </a:ext>
            </a:extLst>
          </p:cNvPr>
          <p:cNvSpPr>
            <a:spLocks noGrp="1"/>
          </p:cNvSpPr>
          <p:nvPr>
            <p:ph idx="1"/>
          </p:nvPr>
        </p:nvSpPr>
        <p:spPr>
          <a:xfrm>
            <a:off x="838201" y="1553251"/>
            <a:ext cx="8285480" cy="2813476"/>
          </a:xfrm>
        </p:spPr>
        <p:txBody>
          <a:bodyPr vert="horz" lIns="91440" tIns="45720" rIns="91440" bIns="45720" rtlCol="0" anchor="t">
            <a:normAutofit/>
          </a:bodyPr>
          <a:lstStyle/>
          <a:p>
            <a:pPr>
              <a:buNone/>
            </a:pPr>
            <a:r>
              <a:rPr lang="en-GB" sz="2400" b="1" dirty="0">
                <a:latin typeface="Arial"/>
                <a:ea typeface="+mn-lt"/>
                <a:cs typeface="+mn-lt"/>
              </a:rPr>
              <a:t>A semi-sitting position </a:t>
            </a:r>
            <a:endParaRPr lang="en-US" sz="2400" dirty="0">
              <a:latin typeface="Arial"/>
              <a:cs typeface="Arial"/>
            </a:endParaRPr>
          </a:p>
          <a:p>
            <a:pPr>
              <a:buFont typeface="Arial"/>
              <a:buChar char="•"/>
            </a:pPr>
            <a:r>
              <a:rPr lang="en-GB" sz="2400" dirty="0">
                <a:latin typeface="Arial"/>
                <a:ea typeface="+mn-lt"/>
                <a:cs typeface="+mn-lt"/>
              </a:rPr>
              <a:t>Is useful if the casualty has chest injuries, breathing difficulties or is more comfortable upright</a:t>
            </a:r>
            <a:endParaRPr lang="en-GB" sz="2400" dirty="0">
              <a:latin typeface="Arial"/>
              <a:cs typeface="Arial"/>
            </a:endParaRPr>
          </a:p>
          <a:p>
            <a:pPr>
              <a:buFont typeface="Arial"/>
              <a:buChar char="•"/>
            </a:pPr>
            <a:r>
              <a:rPr lang="en-GB" sz="2400" dirty="0">
                <a:latin typeface="Arial"/>
                <a:ea typeface="+mn-lt"/>
                <a:cs typeface="+mn-lt"/>
              </a:rPr>
              <a:t>Supports easier breathing when lying flat may worsen their condition</a:t>
            </a:r>
            <a:endParaRPr lang="en-GB" sz="2400" dirty="0">
              <a:latin typeface="Arial"/>
              <a:cs typeface="Arial"/>
            </a:endParaRPr>
          </a:p>
          <a:p>
            <a:pPr>
              <a:buFont typeface="Arial"/>
              <a:buChar char="•"/>
            </a:pPr>
            <a:r>
              <a:rPr lang="en-GB" sz="2400" dirty="0">
                <a:latin typeface="Arial"/>
                <a:ea typeface="+mn-lt"/>
                <a:cs typeface="+mn-lt"/>
              </a:rPr>
              <a:t>Casualty can be supported against a rucksack, tree or improvised backrest</a:t>
            </a:r>
            <a:endParaRPr lang="en-GB" sz="2400" dirty="0">
              <a:latin typeface="Arial"/>
            </a:endParaRPr>
          </a:p>
          <a:p>
            <a:pPr>
              <a:buFont typeface="Arial"/>
              <a:buChar char="•"/>
            </a:pPr>
            <a:endParaRPr lang="en-GB" sz="2400" dirty="0">
              <a:latin typeface="Arial"/>
            </a:endParaRPr>
          </a:p>
          <a:p>
            <a:pPr marL="0" indent="0">
              <a:buNone/>
            </a:pPr>
            <a:endParaRPr lang="en-GB" sz="2400" dirty="0">
              <a:latin typeface="Arial"/>
              <a:cs typeface="Arial"/>
            </a:endParaRPr>
          </a:p>
          <a:p>
            <a:pPr marL="0" indent="0">
              <a:buNone/>
            </a:pPr>
            <a:endParaRPr lang="en-GB" dirty="0"/>
          </a:p>
        </p:txBody>
      </p:sp>
      <p:sp>
        <p:nvSpPr>
          <p:cNvPr id="5" name="Rounded Rectangle 65">
            <a:extLst>
              <a:ext uri="{FF2B5EF4-FFF2-40B4-BE49-F238E27FC236}">
                <a16:creationId xmlns:a16="http://schemas.microsoft.com/office/drawing/2014/main" id="{D13EC007-C1E0-2675-3611-6F9770CE10A3}"/>
              </a:ext>
            </a:extLst>
          </p:cNvPr>
          <p:cNvSpPr>
            <a:spLocks noChangeArrowheads="1"/>
          </p:cNvSpPr>
          <p:nvPr/>
        </p:nvSpPr>
        <p:spPr bwMode="auto">
          <a:xfrm>
            <a:off x="838200" y="4625190"/>
            <a:ext cx="10535138" cy="1359118"/>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6" name="Rounded Rectangle 12">
            <a:extLst>
              <a:ext uri="{FF2B5EF4-FFF2-40B4-BE49-F238E27FC236}">
                <a16:creationId xmlns:a16="http://schemas.microsoft.com/office/drawing/2014/main" id="{1289874F-541F-D0B6-84AF-C6D153C8FC5B}"/>
              </a:ext>
            </a:extLst>
          </p:cNvPr>
          <p:cNvSpPr>
            <a:spLocks noChangeArrowheads="1"/>
          </p:cNvSpPr>
          <p:nvPr/>
        </p:nvSpPr>
        <p:spPr bwMode="auto">
          <a:xfrm>
            <a:off x="951621" y="4432309"/>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dirty="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7" name="Content Placeholder 2">
            <a:extLst>
              <a:ext uri="{FF2B5EF4-FFF2-40B4-BE49-F238E27FC236}">
                <a16:creationId xmlns:a16="http://schemas.microsoft.com/office/drawing/2014/main" id="{2CDCA45F-29D4-91C6-41CA-8676A28DD334}"/>
              </a:ext>
            </a:extLst>
          </p:cNvPr>
          <p:cNvSpPr txBox="1">
            <a:spLocks/>
          </p:cNvSpPr>
          <p:nvPr/>
        </p:nvSpPr>
        <p:spPr>
          <a:xfrm>
            <a:off x="951621" y="4911051"/>
            <a:ext cx="10009554"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prstClr val="black"/>
                </a:solidFill>
                <a:effectLst/>
                <a:uLnTx/>
                <a:uFillTx/>
                <a:latin typeface="Arial"/>
                <a:ea typeface="+mn-lt"/>
                <a:cs typeface="+mn-lt"/>
              </a:rPr>
              <a:t>Choose the safest position that maintains an open airway and protect the casualty from environmental hazards.</a:t>
            </a:r>
            <a:endParaRPr kumimoji="0" lang="en-GB" sz="2400" b="1"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359774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AE363AA-9B8E-3C69-7543-6F0672310610}"/>
              </a:ext>
            </a:extLst>
          </p:cNvPr>
          <p:cNvSpPr/>
          <p:nvPr/>
        </p:nvSpPr>
        <p:spPr>
          <a:xfrm>
            <a:off x="-873514" y="1905596"/>
            <a:ext cx="13270945" cy="1103328"/>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2F7CCA-D1B7-BDD1-11E2-0F284DF679B0}"/>
              </a:ext>
            </a:extLst>
          </p:cNvPr>
          <p:cNvSpPr>
            <a:spLocks noGrp="1"/>
          </p:cNvSpPr>
          <p:nvPr>
            <p:ph type="title"/>
          </p:nvPr>
        </p:nvSpPr>
        <p:spPr>
          <a:xfrm>
            <a:off x="1875691" y="365125"/>
            <a:ext cx="10029437" cy="1325563"/>
          </a:xfrm>
        </p:spPr>
        <p:txBody>
          <a:bodyPr>
            <a:normAutofit/>
          </a:bodyPr>
          <a:lstStyle/>
          <a:p>
            <a:r>
              <a:rPr lang="en-GB" sz="4000" b="1" dirty="0">
                <a:latin typeface="Arial" panose="020B0604020202020204" pitchFamily="34" charset="0"/>
                <a:cs typeface="Arial" panose="020B0604020202020204" pitchFamily="34" charset="0"/>
              </a:rPr>
              <a:t>The recovery position – practical demonstration</a:t>
            </a:r>
          </a:p>
        </p:txBody>
      </p:sp>
      <p:sp>
        <p:nvSpPr>
          <p:cNvPr id="3" name="Content Placeholder 2">
            <a:extLst>
              <a:ext uri="{FF2B5EF4-FFF2-40B4-BE49-F238E27FC236}">
                <a16:creationId xmlns:a16="http://schemas.microsoft.com/office/drawing/2014/main" id="{653DB958-6DFB-44FF-37A8-2D291F9E3586}"/>
              </a:ext>
            </a:extLst>
          </p:cNvPr>
          <p:cNvSpPr>
            <a:spLocks noGrp="1"/>
          </p:cNvSpPr>
          <p:nvPr>
            <p:ph idx="1"/>
          </p:nvPr>
        </p:nvSpPr>
        <p:spPr>
          <a:xfrm>
            <a:off x="924169" y="2092990"/>
            <a:ext cx="10292471" cy="4351338"/>
          </a:xfrm>
        </p:spPr>
        <p:txBody>
          <a:bodyPr>
            <a:normAutofit/>
          </a:bodyPr>
          <a:lstStyle/>
          <a:p>
            <a:pPr marL="0" indent="0">
              <a:buNone/>
            </a:pPr>
            <a:r>
              <a:rPr lang="en-GB" sz="2400" dirty="0">
                <a:solidFill>
                  <a:schemeClr val="bg1"/>
                </a:solidFill>
                <a:latin typeface="Arial" panose="020B0604020202020204" pitchFamily="34" charset="0"/>
                <a:cs typeface="Arial" panose="020B0604020202020204" pitchFamily="34" charset="0"/>
              </a:rPr>
              <a:t>You must be able to carry out a </a:t>
            </a:r>
            <a:r>
              <a:rPr lang="en-GB" sz="2400" b="1" dirty="0">
                <a:solidFill>
                  <a:schemeClr val="bg1"/>
                </a:solidFill>
                <a:latin typeface="Arial" panose="020B0604020202020204" pitchFamily="34" charset="0"/>
                <a:cs typeface="Arial" panose="020B0604020202020204" pitchFamily="34" charset="0"/>
              </a:rPr>
              <a:t>practical demonstration </a:t>
            </a:r>
            <a:r>
              <a:rPr lang="en-GB" sz="2400" dirty="0">
                <a:solidFill>
                  <a:schemeClr val="bg1"/>
                </a:solidFill>
                <a:latin typeface="Arial" panose="020B0604020202020204" pitchFamily="34" charset="0"/>
                <a:cs typeface="Arial" panose="020B0604020202020204" pitchFamily="34" charset="0"/>
              </a:rPr>
              <a:t>of how to place an adult into the recovery position</a:t>
            </a:r>
          </a:p>
          <a:p>
            <a:pPr marL="0" indent="0">
              <a:buNone/>
            </a:pPr>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This demonstration must show the correct techniques, including:</a:t>
            </a:r>
          </a:p>
          <a:p>
            <a:r>
              <a:rPr lang="en-GB" sz="2400" dirty="0">
                <a:latin typeface="Arial" panose="020B0604020202020204" pitchFamily="34" charset="0"/>
                <a:cs typeface="Arial" panose="020B0604020202020204" pitchFamily="34" charset="0"/>
              </a:rPr>
              <a:t>monitoring the airway and breathing</a:t>
            </a:r>
          </a:p>
          <a:p>
            <a:r>
              <a:rPr lang="en-GB" sz="2400" dirty="0">
                <a:latin typeface="Arial" panose="020B0604020202020204" pitchFamily="34" charset="0"/>
                <a:cs typeface="Arial" panose="020B0604020202020204" pitchFamily="34" charset="0"/>
              </a:rPr>
              <a:t>turning the casualty on to the opposite side every </a:t>
            </a:r>
            <a:r>
              <a:rPr lang="en-GB" sz="2400" b="1" dirty="0">
                <a:solidFill>
                  <a:srgbClr val="FF0000"/>
                </a:solidFill>
                <a:latin typeface="Arial" panose="020B0604020202020204" pitchFamily="34" charset="0"/>
                <a:cs typeface="Arial" panose="020B0604020202020204" pitchFamily="34" charset="0"/>
              </a:rPr>
              <a:t>30</a:t>
            </a:r>
            <a:r>
              <a:rPr lang="en-GB" sz="2400" dirty="0">
                <a:latin typeface="Arial" panose="020B0604020202020204" pitchFamily="34" charset="0"/>
                <a:cs typeface="Arial" panose="020B0604020202020204" pitchFamily="34" charset="0"/>
              </a:rPr>
              <a:t> minutes</a:t>
            </a:r>
          </a:p>
          <a:p>
            <a:r>
              <a:rPr lang="en-GB" sz="2400" dirty="0">
                <a:latin typeface="Arial" panose="020B0604020202020204" pitchFamily="34" charset="0"/>
                <a:cs typeface="Arial" panose="020B0604020202020204" pitchFamily="34" charset="0"/>
              </a:rPr>
              <a:t>placing a pregnant casualty on their left side. </a:t>
            </a:r>
            <a:endParaRPr lang="en-GB" sz="2400" dirty="0"/>
          </a:p>
        </p:txBody>
      </p:sp>
      <p:pic>
        <p:nvPicPr>
          <p:cNvPr id="4" name="Picture 3">
            <a:extLst>
              <a:ext uri="{FF2B5EF4-FFF2-40B4-BE49-F238E27FC236}">
                <a16:creationId xmlns:a16="http://schemas.microsoft.com/office/drawing/2014/main" id="{57EF3C1E-6BE4-EBD1-9357-5FA4BC0D3B4A}"/>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47349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66A1A-69C0-82A1-1087-FCABBA93F1F7}"/>
              </a:ext>
            </a:extLst>
          </p:cNvPr>
          <p:cNvSpPr>
            <a:spLocks noGrp="1"/>
          </p:cNvSpPr>
          <p:nvPr>
            <p:ph type="title"/>
          </p:nvPr>
        </p:nvSpPr>
        <p:spPr>
          <a:xfrm>
            <a:off x="1736650" y="365125"/>
            <a:ext cx="9617149" cy="1325563"/>
          </a:xfrm>
        </p:spPr>
        <p:txBody>
          <a:bodyPr>
            <a:normAutofit/>
          </a:bodyPr>
          <a:lstStyle/>
          <a:p>
            <a:r>
              <a:rPr lang="en-GB" sz="4000" b="1" dirty="0">
                <a:latin typeface="Arial" panose="020B0604020202020204" pitchFamily="34" charset="0"/>
                <a:cs typeface="Arial" panose="020B0604020202020204" pitchFamily="34" charset="0"/>
              </a:rPr>
              <a:t>What are the key characteristics of outdoor first aid? (Cont.)</a:t>
            </a:r>
          </a:p>
        </p:txBody>
      </p:sp>
      <p:sp>
        <p:nvSpPr>
          <p:cNvPr id="3" name="Content Placeholder 2">
            <a:extLst>
              <a:ext uri="{FF2B5EF4-FFF2-40B4-BE49-F238E27FC236}">
                <a16:creationId xmlns:a16="http://schemas.microsoft.com/office/drawing/2014/main" id="{22B40023-A4D9-CEE5-2A56-0DD0FF65AA29}"/>
              </a:ext>
            </a:extLst>
          </p:cNvPr>
          <p:cNvSpPr>
            <a:spLocks noGrp="1"/>
          </p:cNvSpPr>
          <p:nvPr>
            <p:ph idx="1"/>
          </p:nvPr>
        </p:nvSpPr>
        <p:spPr>
          <a:xfrm>
            <a:off x="838200" y="2054460"/>
            <a:ext cx="9617149" cy="4351338"/>
          </a:xfrm>
        </p:spPr>
        <p:txBody>
          <a:bodyPr/>
          <a:lstStyle/>
          <a:p>
            <a:pPr fontAlgn="base"/>
            <a:r>
              <a:rPr lang="en-GB" sz="2400" b="1" dirty="0">
                <a:solidFill>
                  <a:srgbClr val="008A21"/>
                </a:solidFill>
                <a:latin typeface="Arial" panose="020B0604020202020204" pitchFamily="34" charset="0"/>
                <a:cs typeface="Arial" panose="020B0604020202020204" pitchFamily="34" charset="0"/>
              </a:rPr>
              <a:t>dynamic risk factors </a:t>
            </a:r>
            <a:r>
              <a:rPr lang="en-GB" sz="2400" dirty="0">
                <a:latin typeface="Arial" panose="020B0604020202020204" pitchFamily="34" charset="0"/>
                <a:cs typeface="Arial" panose="020B0604020202020204" pitchFamily="34" charset="0"/>
              </a:rPr>
              <a:t>– potential for environmental hazards to change rapidly </a:t>
            </a:r>
          </a:p>
          <a:p>
            <a:pPr fontAlgn="base"/>
            <a:r>
              <a:rPr lang="en-GB" sz="2400" b="1" dirty="0">
                <a:solidFill>
                  <a:srgbClr val="008A21"/>
                </a:solidFill>
                <a:latin typeface="Arial" panose="020B0604020202020204" pitchFamily="34" charset="0"/>
                <a:cs typeface="Arial" panose="020B0604020202020204" pitchFamily="34" charset="0"/>
              </a:rPr>
              <a:t>personal safety and group care </a:t>
            </a:r>
            <a:r>
              <a:rPr lang="en-GB" sz="2400" dirty="0">
                <a:latin typeface="Arial" panose="020B0604020202020204" pitchFamily="34" charset="0"/>
                <a:cs typeface="Arial" panose="020B0604020202020204" pitchFamily="34" charset="0"/>
              </a:rPr>
              <a:t>– need to consider safety of rescuer and others in group settings </a:t>
            </a:r>
          </a:p>
          <a:p>
            <a:pPr fontAlgn="base"/>
            <a:r>
              <a:rPr lang="en-GB" sz="2400" b="1" dirty="0">
                <a:solidFill>
                  <a:srgbClr val="008A21"/>
                </a:solidFill>
                <a:latin typeface="Arial" panose="020B0604020202020204" pitchFamily="34" charset="0"/>
                <a:cs typeface="Arial" panose="020B0604020202020204" pitchFamily="34" charset="0"/>
              </a:rPr>
              <a:t>improvisation and adaptability </a:t>
            </a:r>
            <a:r>
              <a:rPr lang="en-GB" sz="2400" dirty="0">
                <a:latin typeface="Arial" panose="020B0604020202020204" pitchFamily="34" charset="0"/>
                <a:cs typeface="Arial" panose="020B0604020202020204" pitchFamily="34" charset="0"/>
              </a:rPr>
              <a:t>– using available materials and making decisions with limited support </a:t>
            </a:r>
          </a:p>
          <a:p>
            <a:pPr fontAlgn="base"/>
            <a:r>
              <a:rPr lang="en-GB" sz="2400" b="1" dirty="0">
                <a:solidFill>
                  <a:srgbClr val="008A21"/>
                </a:solidFill>
                <a:latin typeface="Arial" panose="020B0604020202020204" pitchFamily="34" charset="0"/>
                <a:cs typeface="Arial" panose="020B0604020202020204" pitchFamily="34" charset="0"/>
              </a:rPr>
              <a:t>communication methods </a:t>
            </a:r>
            <a:r>
              <a:rPr lang="en-GB" sz="2400" dirty="0">
                <a:latin typeface="Arial" panose="020B0604020202020204" pitchFamily="34" charset="0"/>
                <a:cs typeface="Arial" panose="020B0604020202020204" pitchFamily="34" charset="0"/>
              </a:rPr>
              <a:t>– understanding how to summon help and relay key information in remote areas.</a:t>
            </a:r>
          </a:p>
          <a:p>
            <a:pPr marL="0" indent="0">
              <a:buNone/>
            </a:pPr>
            <a:endParaRPr lang="en-GB" dirty="0"/>
          </a:p>
        </p:txBody>
      </p:sp>
      <p:pic>
        <p:nvPicPr>
          <p:cNvPr id="4" name="Picture 3">
            <a:extLst>
              <a:ext uri="{FF2B5EF4-FFF2-40B4-BE49-F238E27FC236}">
                <a16:creationId xmlns:a16="http://schemas.microsoft.com/office/drawing/2014/main" id="{6C4F6A1C-835D-5D0B-E613-099627A8ED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95736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B9E8-7B72-27C3-1E7F-1FEE018673D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2DDA6C5-FDE8-9A2B-6106-B3917403D830}"/>
              </a:ext>
            </a:extLst>
          </p:cNvPr>
          <p:cNvSpPr>
            <a:spLocks noGrp="1"/>
          </p:cNvSpPr>
          <p:nvPr>
            <p:ph type="title"/>
          </p:nvPr>
        </p:nvSpPr>
        <p:spPr>
          <a:xfrm>
            <a:off x="839788" y="365125"/>
            <a:ext cx="10515600" cy="1325563"/>
          </a:xfrm>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 aid practices</a:t>
            </a:r>
          </a:p>
        </p:txBody>
      </p:sp>
      <p:sp>
        <p:nvSpPr>
          <p:cNvPr id="3" name="Content Placeholder 2">
            <a:extLst>
              <a:ext uri="{FF2B5EF4-FFF2-40B4-BE49-F238E27FC236}">
                <a16:creationId xmlns:a16="http://schemas.microsoft.com/office/drawing/2014/main" id="{300844D3-07EC-1728-8E9E-EA3AE796740C}"/>
              </a:ext>
            </a:extLst>
          </p:cNvPr>
          <p:cNvSpPr>
            <a:spLocks noGrp="1"/>
          </p:cNvSpPr>
          <p:nvPr>
            <p:ph idx="1"/>
          </p:nvPr>
        </p:nvSpPr>
        <p:spPr>
          <a:xfrm>
            <a:off x="924169" y="1937347"/>
            <a:ext cx="9395488" cy="4351338"/>
          </a:xfrm>
        </p:spPr>
        <p:txBody>
          <a:bodyPr>
            <a:normAutofit/>
          </a:bodyPr>
          <a:lstStyle/>
          <a:p>
            <a:pPr marL="0" indent="0">
              <a:buNone/>
            </a:pPr>
            <a:r>
              <a:rPr lang="en-GB" sz="2400" b="1" dirty="0">
                <a:latin typeface="Arial" panose="020B0604020202020204" pitchFamily="34" charset="0"/>
                <a:cs typeface="Arial" panose="020B0604020202020204" pitchFamily="34" charset="0"/>
              </a:rPr>
              <a:t>Environmental conditions have a significant impact on how first aid is provided.</a:t>
            </a:r>
          </a:p>
          <a:p>
            <a:pPr marL="0" indent="0">
              <a:buNone/>
            </a:pPr>
            <a:endParaRPr lang="en-GB" sz="16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Understanding these factors and knowing how to adapt your approach improves safety for both the casualty and the rescuer</a:t>
            </a:r>
            <a:endParaRPr lang="en-GB" sz="2400" dirty="0">
              <a:solidFill>
                <a:schemeClr val="bg1"/>
              </a:solidFill>
              <a:latin typeface="Arial" panose="020B0604020202020204" pitchFamily="34" charset="0"/>
              <a:cs typeface="Arial" panose="020B0604020202020204" pitchFamily="34" charset="0"/>
            </a:endParaRPr>
          </a:p>
          <a:p>
            <a:pPr marL="0" indent="0">
              <a:buNone/>
            </a:pPr>
            <a:endParaRPr lang="en-GB" sz="2400" dirty="0">
              <a:solidFill>
                <a:schemeClr val="bg1"/>
              </a:solidFill>
              <a:latin typeface="Arial" panose="020B0604020202020204" pitchFamily="34" charset="0"/>
              <a:cs typeface="Arial" panose="020B0604020202020204" pitchFamily="34" charset="0"/>
            </a:endParaRPr>
          </a:p>
          <a:p>
            <a:pPr marL="0" indent="0">
              <a:buNone/>
            </a:pPr>
            <a:endParaRPr lang="en-GB" sz="2400" dirty="0">
              <a:solidFill>
                <a:schemeClr val="bg1"/>
              </a:solidFill>
              <a:latin typeface="Arial" panose="020B0604020202020204" pitchFamily="34" charset="0"/>
              <a:cs typeface="Arial" panose="020B0604020202020204" pitchFamily="34" charset="0"/>
            </a:endParaRPr>
          </a:p>
          <a:p>
            <a:pPr marL="0" indent="0">
              <a:buNone/>
            </a:pPr>
            <a:endParaRPr lang="en-GB" sz="2400" dirty="0">
              <a:latin typeface="Arial" panose="020B0604020202020204" pitchFamily="34" charset="0"/>
              <a:cs typeface="Arial" panose="020B0604020202020204" pitchFamily="34" charset="0"/>
            </a:endParaRPr>
          </a:p>
        </p:txBody>
      </p:sp>
      <p:sp>
        <p:nvSpPr>
          <p:cNvPr id="2" name="Rounded Rectangle 65">
            <a:extLst>
              <a:ext uri="{FF2B5EF4-FFF2-40B4-BE49-F238E27FC236}">
                <a16:creationId xmlns:a16="http://schemas.microsoft.com/office/drawing/2014/main" id="{BA01118D-3FB8-4331-D3FE-4E05F720B858}"/>
              </a:ext>
            </a:extLst>
          </p:cNvPr>
          <p:cNvSpPr>
            <a:spLocks noChangeArrowheads="1"/>
          </p:cNvSpPr>
          <p:nvPr/>
        </p:nvSpPr>
        <p:spPr bwMode="auto">
          <a:xfrm>
            <a:off x="924168" y="4244013"/>
            <a:ext cx="10080872" cy="1359118"/>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rgbClr val="189049"/>
              </a:buClr>
              <a:buSzTx/>
              <a:buFont typeface="Arial" panose="020B0604020202020204" pitchFamily="34" charset="0"/>
              <a:buNone/>
              <a:tabLst/>
              <a:defRPr/>
            </a:pPr>
            <a:endParaRPr kumimoji="0" lang="en-GB" altLang="en-US" sz="2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Rounded Rectangle 12">
            <a:extLst>
              <a:ext uri="{FF2B5EF4-FFF2-40B4-BE49-F238E27FC236}">
                <a16:creationId xmlns:a16="http://schemas.microsoft.com/office/drawing/2014/main" id="{E1E4BE62-F467-C17E-EA1E-7B6CC3165A11}"/>
              </a:ext>
            </a:extLst>
          </p:cNvPr>
          <p:cNvSpPr>
            <a:spLocks noChangeArrowheads="1"/>
          </p:cNvSpPr>
          <p:nvPr/>
        </p:nvSpPr>
        <p:spPr bwMode="auto">
          <a:xfrm>
            <a:off x="1132349" y="4072697"/>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189049"/>
              </a:buClr>
              <a:buSzTx/>
              <a:buFontTx/>
              <a:buNone/>
              <a:tabLst/>
              <a:defRPr/>
            </a:pPr>
            <a:r>
              <a:rPr kumimoji="0" lang="en-GB" altLang="en-US" sz="1700" b="1" i="0" u="none" strike="noStrike" kern="1200" cap="none" spc="0" normalizeH="0" baseline="0" noProof="0">
                <a:ln>
                  <a:noFill/>
                </a:ln>
                <a:solidFill>
                  <a:srgbClr val="FFFFFF"/>
                </a:solidFill>
                <a:effectLst/>
                <a:uLnTx/>
                <a:uFillTx/>
                <a:latin typeface="Arial" panose="020B0604020202020204" pitchFamily="34" charset="0"/>
                <a:ea typeface="MS PGothic" panose="020B0600070205080204" pitchFamily="34" charset="-128"/>
                <a:cs typeface="Arial" panose="020B0604020202020204" pitchFamily="34" charset="0"/>
              </a:rPr>
              <a:t>KEY POINT</a:t>
            </a:r>
          </a:p>
        </p:txBody>
      </p:sp>
      <p:sp>
        <p:nvSpPr>
          <p:cNvPr id="5" name="Content Placeholder 2">
            <a:extLst>
              <a:ext uri="{FF2B5EF4-FFF2-40B4-BE49-F238E27FC236}">
                <a16:creationId xmlns:a16="http://schemas.microsoft.com/office/drawing/2014/main" id="{E1367EEF-CE08-44A7-66AE-E22DAAE0CEA1}"/>
              </a:ext>
            </a:extLst>
          </p:cNvPr>
          <p:cNvSpPr txBox="1">
            <a:spLocks/>
          </p:cNvSpPr>
          <p:nvPr/>
        </p:nvSpPr>
        <p:spPr>
          <a:xfrm>
            <a:off x="1186960" y="4506994"/>
            <a:ext cx="8964746" cy="9802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100" b="1" i="0" u="none" strike="noStrike" kern="1200" cap="none" spc="0" normalizeH="0" baseline="0" noProof="0" dirty="0">
                <a:ln>
                  <a:noFill/>
                </a:ln>
                <a:solidFill>
                  <a:prstClr val="black"/>
                </a:solidFill>
                <a:effectLst/>
                <a:uLnTx/>
                <a:uFillTx/>
                <a:latin typeface="Arial"/>
                <a:ea typeface="+mn-ea"/>
                <a:cs typeface="Arial"/>
              </a:rPr>
              <a:t>As you review the tables in the next slides, think about how each environmental factor and adaptation could apply in your own outdoor environments.</a:t>
            </a:r>
          </a:p>
        </p:txBody>
      </p:sp>
    </p:spTree>
    <p:extLst>
      <p:ext uri="{BB962C8B-B14F-4D97-AF65-F5344CB8AC3E}">
        <p14:creationId xmlns:p14="http://schemas.microsoft.com/office/powerpoint/2010/main" val="198159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4B947-9471-EDAB-381F-4C8E30E593F7}"/>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04C374D9-B671-6C6E-E132-C664F820AB2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9BD62407-12C1-DDCE-7DF1-459F36D9D8A8}"/>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slope, uneven ground, terrain</a:t>
            </a:r>
          </a:p>
        </p:txBody>
      </p:sp>
      <p:graphicFrame>
        <p:nvGraphicFramePr>
          <p:cNvPr id="15" name="Table 14">
            <a:extLst>
              <a:ext uri="{FF2B5EF4-FFF2-40B4-BE49-F238E27FC236}">
                <a16:creationId xmlns:a16="http://schemas.microsoft.com/office/drawing/2014/main" id="{46E22ACB-4F97-2347-A11C-D5E164BDC287}"/>
              </a:ext>
            </a:extLst>
          </p:cNvPr>
          <p:cNvGraphicFramePr>
            <a:graphicFrameLocks noGrp="1"/>
          </p:cNvGraphicFramePr>
          <p:nvPr/>
        </p:nvGraphicFramePr>
        <p:xfrm>
          <a:off x="1005157" y="1885241"/>
          <a:ext cx="9987870" cy="4247075"/>
        </p:xfrm>
        <a:graphic>
          <a:graphicData uri="http://schemas.openxmlformats.org/drawingml/2006/table">
            <a:tbl>
              <a:tblPr firstRow="1" bandRow="1">
                <a:tableStyleId>{5C22544A-7EE6-4342-B048-85BDC9FD1C3A}</a:tableStyleId>
              </a:tblPr>
              <a:tblGrid>
                <a:gridCol w="4993935">
                  <a:extLst>
                    <a:ext uri="{9D8B030D-6E8A-4147-A177-3AD203B41FA5}">
                      <a16:colId xmlns:a16="http://schemas.microsoft.com/office/drawing/2014/main" val="1149612210"/>
                    </a:ext>
                  </a:extLst>
                </a:gridCol>
                <a:gridCol w="4993935">
                  <a:extLst>
                    <a:ext uri="{9D8B030D-6E8A-4147-A177-3AD203B41FA5}">
                      <a16:colId xmlns:a16="http://schemas.microsoft.com/office/drawing/2014/main" val="1382321332"/>
                    </a:ext>
                  </a:extLst>
                </a:gridCol>
              </a:tblGrid>
              <a:tr h="498035">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dirty="0">
                          <a:latin typeface="Arial" panose="020B0604020202020204" pitchFamily="34" charset="0"/>
                          <a:cs typeface="Arial" panose="020B0604020202020204" pitchFamily="34" charset="0"/>
                        </a:rPr>
                        <a:t>Slope or uneven ground affects:</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casualty position</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rescuer stability</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safe access</a:t>
                      </a:r>
                    </a:p>
                    <a:p>
                      <a:pPr marL="342900" indent="-342900">
                        <a:buFont typeface="Arial" panose="020B0604020202020204" pitchFamily="34" charset="0"/>
                        <a:buChar char="•"/>
                      </a:pPr>
                      <a:endParaRPr lang="en-GB" sz="2000" b="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Terrain type:</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may limit access</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may affect extraction</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introduces specific hazards</a:t>
                      </a:r>
                    </a:p>
                    <a:p>
                      <a:pPr marL="0" indent="0">
                        <a:buFont typeface="Arial" panose="020B0604020202020204" pitchFamily="34" charset="0"/>
                        <a:buNone/>
                      </a:pPr>
                      <a:endParaRPr lang="en-GB" sz="2000" b="0" dirty="0">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2000" b="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txBody>
                  <a:tcPr>
                    <a:noFill/>
                  </a:tcPr>
                </a:tc>
                <a:tc>
                  <a:txBody>
                    <a:bodyPr/>
                    <a:lstStyle/>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Position the casualty </a:t>
                      </a:r>
                      <a:r>
                        <a:rPr lang="en-GB" sz="2000" dirty="0">
                          <a:latin typeface="Arial" panose="020B0604020202020204" pitchFamily="34" charset="0"/>
                          <a:cs typeface="Arial" panose="020B0604020202020204" pitchFamily="34" charset="0"/>
                        </a:rPr>
                        <a:t>to prevent rolling or further injury</a:t>
                      </a:r>
                    </a:p>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Stabilise</a:t>
                      </a:r>
                      <a:r>
                        <a:rPr lang="en-GB" sz="2000" dirty="0">
                          <a:latin typeface="Arial" panose="020B0604020202020204" pitchFamily="34" charset="0"/>
                          <a:cs typeface="Arial" panose="020B0604020202020204" pitchFamily="34" charset="0"/>
                        </a:rPr>
                        <a:t> with:</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clothing</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packs</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natural features</a:t>
                      </a:r>
                    </a:p>
                    <a:p>
                      <a:pPr marL="342900" lvl="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Maintain</a:t>
                      </a:r>
                      <a:r>
                        <a:rPr lang="en-GB" sz="2000" dirty="0">
                          <a:latin typeface="Arial" panose="020B0604020202020204" pitchFamily="34" charset="0"/>
                          <a:cs typeface="Arial" panose="020B0604020202020204" pitchFamily="34" charset="0"/>
                        </a:rPr>
                        <a:t> rescue balance during treatment.</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4104793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4C6B5-7446-A895-728B-D96727CDECB9}"/>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E98C7807-F67E-E019-303C-4634F69EF44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3FA1564E-CB49-01DF-24AF-A79DF65E5B2E}"/>
              </a:ext>
            </a:extLst>
          </p:cNvPr>
          <p:cNvSpPr>
            <a:spLocks noGrp="1"/>
          </p:cNvSpPr>
          <p:nvPr>
            <p:ph type="title"/>
          </p:nvPr>
        </p:nvSpPr>
        <p:spPr/>
        <p:txBody>
          <a:bodyPr>
            <a:normAutofit fontScale="90000"/>
          </a:bodyPr>
          <a:lstStyle/>
          <a:p>
            <a:r>
              <a:rPr lang="en-GB" sz="3600" b="1" dirty="0">
                <a:latin typeface="Arial" panose="020B0604020202020204" pitchFamily="34" charset="0"/>
                <a:cs typeface="Arial" panose="020B0604020202020204" pitchFamily="34" charset="0"/>
              </a:rPr>
              <a:t>Environmental factors and how to adapt first-aid practices – cold, wet and hot/sunny weather</a:t>
            </a:r>
          </a:p>
        </p:txBody>
      </p:sp>
      <p:graphicFrame>
        <p:nvGraphicFramePr>
          <p:cNvPr id="15" name="Table 14">
            <a:extLst>
              <a:ext uri="{FF2B5EF4-FFF2-40B4-BE49-F238E27FC236}">
                <a16:creationId xmlns:a16="http://schemas.microsoft.com/office/drawing/2014/main" id="{820991DC-D860-AB03-535D-55A9A6EDC3C2}"/>
              </a:ext>
            </a:extLst>
          </p:cNvPr>
          <p:cNvGraphicFramePr>
            <a:graphicFrameLocks noGrp="1"/>
          </p:cNvGraphicFramePr>
          <p:nvPr/>
        </p:nvGraphicFramePr>
        <p:xfrm>
          <a:off x="839788" y="1690688"/>
          <a:ext cx="10152468" cy="3448435"/>
        </p:xfrm>
        <a:graphic>
          <a:graphicData uri="http://schemas.openxmlformats.org/drawingml/2006/table">
            <a:tbl>
              <a:tblPr firstRow="1" bandRow="1">
                <a:tableStyleId>{5C22544A-7EE6-4342-B048-85BDC9FD1C3A}</a:tableStyleId>
              </a:tblPr>
              <a:tblGrid>
                <a:gridCol w="3384156">
                  <a:extLst>
                    <a:ext uri="{9D8B030D-6E8A-4147-A177-3AD203B41FA5}">
                      <a16:colId xmlns:a16="http://schemas.microsoft.com/office/drawing/2014/main" val="1149612210"/>
                    </a:ext>
                  </a:extLst>
                </a:gridCol>
                <a:gridCol w="3384156">
                  <a:extLst>
                    <a:ext uri="{9D8B030D-6E8A-4147-A177-3AD203B41FA5}">
                      <a16:colId xmlns:a16="http://schemas.microsoft.com/office/drawing/2014/main" val="1382321332"/>
                    </a:ext>
                  </a:extLst>
                </a:gridCol>
                <a:gridCol w="3384156">
                  <a:extLst>
                    <a:ext uri="{9D8B030D-6E8A-4147-A177-3AD203B41FA5}">
                      <a16:colId xmlns:a16="http://schemas.microsoft.com/office/drawing/2014/main" val="2976581636"/>
                    </a:ext>
                  </a:extLst>
                </a:gridCol>
              </a:tblGrid>
              <a:tr h="750955">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 cold or wet weather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 hot, sunny weather</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1900" b="1">
                          <a:latin typeface="Arial" panose="020B0604020202020204" pitchFamily="34" charset="0"/>
                          <a:cs typeface="Arial" panose="020B0604020202020204" pitchFamily="34" charset="0"/>
                        </a:rPr>
                        <a:t>Temperature extremes:</a:t>
                      </a:r>
                    </a:p>
                    <a:p>
                      <a:pPr marL="342900" indent="-342900">
                        <a:buFont typeface="Arial" panose="020B0604020202020204" pitchFamily="34" charset="0"/>
                        <a:buChar char="•"/>
                      </a:pPr>
                      <a:r>
                        <a:rPr lang="en-GB" sz="1900" b="0">
                          <a:latin typeface="Arial" panose="020B0604020202020204" pitchFamily="34" charset="0"/>
                          <a:cs typeface="Arial" panose="020B0604020202020204" pitchFamily="34" charset="0"/>
                        </a:rPr>
                        <a:t>risk of heat exhaustion</a:t>
                      </a:r>
                    </a:p>
                    <a:p>
                      <a:pPr marL="342900" indent="-342900">
                        <a:buFont typeface="Arial" panose="020B0604020202020204" pitchFamily="34" charset="0"/>
                        <a:buChar char="•"/>
                      </a:pPr>
                      <a:r>
                        <a:rPr lang="en-GB" sz="1900" b="0">
                          <a:latin typeface="Arial" panose="020B0604020202020204" pitchFamily="34" charset="0"/>
                          <a:cs typeface="Arial" panose="020B0604020202020204" pitchFamily="34" charset="0"/>
                        </a:rPr>
                        <a:t>dehydration</a:t>
                      </a:r>
                    </a:p>
                    <a:p>
                      <a:pPr marL="342900" indent="-342900">
                        <a:buFont typeface="Arial" panose="020B0604020202020204" pitchFamily="34" charset="0"/>
                        <a:buChar char="•"/>
                      </a:pPr>
                      <a:r>
                        <a:rPr lang="en-GB" sz="1900" b="0">
                          <a:latin typeface="Arial" panose="020B0604020202020204" pitchFamily="34" charset="0"/>
                          <a:cs typeface="Arial" panose="020B0604020202020204" pitchFamily="34" charset="0"/>
                        </a:rPr>
                        <a:t>hypothermia </a:t>
                      </a:r>
                    </a:p>
                    <a:p>
                      <a:pPr marL="342900" indent="-342900">
                        <a:buFont typeface="Arial" panose="020B0604020202020204" pitchFamily="34" charset="0"/>
                        <a:buChar char="•"/>
                      </a:pPr>
                      <a:r>
                        <a:rPr lang="en-GB" sz="1900" b="0">
                          <a:latin typeface="Arial" panose="020B0604020202020204" pitchFamily="34" charset="0"/>
                          <a:cs typeface="Arial" panose="020B0604020202020204" pitchFamily="34" charset="0"/>
                        </a:rPr>
                        <a:t>frostbite </a:t>
                      </a:r>
                    </a:p>
                    <a:p>
                      <a:endParaRPr lang="en-GB" sz="1900">
                        <a:latin typeface="Arial" panose="020B0604020202020204" pitchFamily="34" charset="0"/>
                        <a:cs typeface="Arial" panose="020B0604020202020204" pitchFamily="34" charset="0"/>
                      </a:endParaRPr>
                    </a:p>
                  </a:txBody>
                  <a:tcPr>
                    <a:noFill/>
                  </a:tcPr>
                </a:tc>
                <a:tc>
                  <a:txBody>
                    <a:bodyPr/>
                    <a:lstStyle/>
                    <a:p>
                      <a:pPr marL="342900" indent="-342900">
                        <a:buFont typeface="Arial" panose="020B0604020202020204" pitchFamily="34" charset="0"/>
                        <a:buChar char="•"/>
                      </a:pPr>
                      <a:r>
                        <a:rPr lang="en-GB" sz="1900" b="1" dirty="0">
                          <a:latin typeface="Arial" panose="020B0604020202020204" pitchFamily="34" charset="0"/>
                          <a:cs typeface="Arial" panose="020B0604020202020204" pitchFamily="34" charset="0"/>
                        </a:rPr>
                        <a:t>insulate the casualty </a:t>
                      </a:r>
                      <a:r>
                        <a:rPr lang="en-GB" sz="1900" b="0" dirty="0">
                          <a:latin typeface="Arial" panose="020B0604020202020204" pitchFamily="34" charset="0"/>
                          <a:cs typeface="Arial" panose="020B0604020202020204" pitchFamily="34" charset="0"/>
                        </a:rPr>
                        <a:t>from the ground and elements</a:t>
                      </a:r>
                    </a:p>
                    <a:p>
                      <a:pPr marL="342900" indent="-342900">
                        <a:buFont typeface="Arial" panose="020B0604020202020204" pitchFamily="34" charset="0"/>
                        <a:buChar char="•"/>
                      </a:pPr>
                      <a:r>
                        <a:rPr lang="en-GB" sz="1900" b="1" dirty="0">
                          <a:solidFill>
                            <a:schemeClr val="tx1"/>
                          </a:solidFill>
                          <a:latin typeface="Arial" panose="020B0604020202020204" pitchFamily="34" charset="0"/>
                          <a:cs typeface="Arial" panose="020B0604020202020204" pitchFamily="34" charset="0"/>
                        </a:rPr>
                        <a:t>minimise exposure time </a:t>
                      </a:r>
                      <a:r>
                        <a:rPr lang="en-GB" sz="1900" b="0" dirty="0">
                          <a:latin typeface="Arial" panose="020B0604020202020204" pitchFamily="34" charset="0"/>
                          <a:cs typeface="Arial" panose="020B0604020202020204" pitchFamily="34" charset="0"/>
                        </a:rPr>
                        <a:t>– use windbreaks or shelters where possible</a:t>
                      </a:r>
                    </a:p>
                    <a:p>
                      <a:pPr marL="342900" indent="-342900">
                        <a:buFont typeface="Arial" panose="020B0604020202020204" pitchFamily="34" charset="0"/>
                        <a:buChar char="•"/>
                      </a:pPr>
                      <a:r>
                        <a:rPr lang="en-GB" sz="1900" b="1" dirty="0">
                          <a:latin typeface="Arial" panose="020B0604020202020204" pitchFamily="34" charset="0"/>
                          <a:cs typeface="Arial" panose="020B0604020202020204" pitchFamily="34" charset="0"/>
                        </a:rPr>
                        <a:t>prioritise warmth and drying </a:t>
                      </a:r>
                      <a:r>
                        <a:rPr lang="en-GB" sz="1900" b="0" dirty="0">
                          <a:latin typeface="Arial" panose="020B0604020202020204" pitchFamily="34" charset="0"/>
                          <a:cs typeface="Arial" panose="020B0604020202020204" pitchFamily="34" charset="0"/>
                        </a:rPr>
                        <a:t>for hypothermic casualties</a:t>
                      </a:r>
                      <a:endParaRPr lang="en-GB" sz="1900" dirty="0">
                        <a:latin typeface="Arial" panose="020B0604020202020204" pitchFamily="34" charset="0"/>
                        <a:cs typeface="Arial" panose="020B0604020202020204" pitchFamily="34" charset="0"/>
                      </a:endParaRPr>
                    </a:p>
                  </a:txBody>
                  <a:tcPr>
                    <a:noFill/>
                  </a:tcPr>
                </a:tc>
                <a:tc>
                  <a:txBody>
                    <a:bodyPr/>
                    <a:lstStyle/>
                    <a:p>
                      <a:pPr marL="342900" indent="-342900">
                        <a:buFont typeface="Arial" panose="020B0604020202020204" pitchFamily="34" charset="0"/>
                        <a:buChar char="•"/>
                      </a:pPr>
                      <a:r>
                        <a:rPr lang="en-GB" sz="1900" b="1" dirty="0">
                          <a:latin typeface="Arial" panose="020B0604020202020204" pitchFamily="34" charset="0"/>
                          <a:cs typeface="Arial" panose="020B0604020202020204" pitchFamily="34" charset="0"/>
                        </a:rPr>
                        <a:t>move the casualty </a:t>
                      </a:r>
                      <a:r>
                        <a:rPr lang="en-GB" sz="1900" dirty="0">
                          <a:latin typeface="Arial" panose="020B0604020202020204" pitchFamily="34" charset="0"/>
                          <a:cs typeface="Arial" panose="020B0604020202020204" pitchFamily="34" charset="0"/>
                        </a:rPr>
                        <a:t>to shade or create shade with tarpaulin or clothing </a:t>
                      </a:r>
                    </a:p>
                    <a:p>
                      <a:pPr marL="342900" indent="-342900">
                        <a:buFont typeface="Arial" panose="020B0604020202020204" pitchFamily="34" charset="0"/>
                        <a:buChar char="•"/>
                      </a:pPr>
                      <a:r>
                        <a:rPr lang="en-GB" sz="1900" b="1" dirty="0">
                          <a:latin typeface="Arial" panose="020B0604020202020204" pitchFamily="34" charset="0"/>
                          <a:cs typeface="Arial" panose="020B0604020202020204" pitchFamily="34" charset="0"/>
                        </a:rPr>
                        <a:t>hydrate and cool </a:t>
                      </a:r>
                      <a:r>
                        <a:rPr lang="en-GB" sz="1900" dirty="0">
                          <a:latin typeface="Arial" panose="020B0604020202020204" pitchFamily="34" charset="0"/>
                          <a:cs typeface="Arial" panose="020B0604020202020204" pitchFamily="34" charset="0"/>
                        </a:rPr>
                        <a:t>the casualty gradually</a:t>
                      </a:r>
                    </a:p>
                    <a:p>
                      <a:pPr marL="342900" indent="-342900">
                        <a:buFont typeface="Arial" panose="020B0604020202020204" pitchFamily="34" charset="0"/>
                        <a:buChar char="•"/>
                      </a:pPr>
                      <a:r>
                        <a:rPr lang="en-GB" sz="1900" b="1" dirty="0">
                          <a:solidFill>
                            <a:schemeClr val="tx1"/>
                          </a:solidFill>
                          <a:latin typeface="Arial" panose="020B0604020202020204" pitchFamily="34" charset="0"/>
                          <a:cs typeface="Arial" panose="020B0604020202020204" pitchFamily="34" charset="0"/>
                        </a:rPr>
                        <a:t>avoid excessive handling </a:t>
                      </a:r>
                      <a:r>
                        <a:rPr lang="en-GB" sz="1900" dirty="0">
                          <a:latin typeface="Arial" panose="020B0604020202020204" pitchFamily="34" charset="0"/>
                          <a:cs typeface="Arial" panose="020B0604020202020204" pitchFamily="34" charset="0"/>
                        </a:rPr>
                        <a:t>of heat-sensitive equipment</a:t>
                      </a:r>
                    </a:p>
                  </a:txBody>
                  <a:tcPr>
                    <a:noFill/>
                  </a:tcPr>
                </a:tc>
                <a:extLst>
                  <a:ext uri="{0D108BD9-81ED-4DB2-BD59-A6C34878D82A}">
                    <a16:rowId xmlns:a16="http://schemas.microsoft.com/office/drawing/2014/main" val="1078501824"/>
                  </a:ext>
                </a:extLst>
              </a:tr>
            </a:tbl>
          </a:graphicData>
        </a:graphic>
      </p:graphicFrame>
      <p:sp>
        <p:nvSpPr>
          <p:cNvPr id="16" name="Title 1">
            <a:extLst>
              <a:ext uri="{FF2B5EF4-FFF2-40B4-BE49-F238E27FC236}">
                <a16:creationId xmlns:a16="http://schemas.microsoft.com/office/drawing/2014/main" id="{D6CFC222-DBC4-12B1-33AA-FB91C8EAC8C1}"/>
              </a:ext>
            </a:extLst>
          </p:cNvPr>
          <p:cNvSpPr txBox="1">
            <a:spLocks/>
          </p:cNvSpPr>
          <p:nvPr/>
        </p:nvSpPr>
        <p:spPr>
          <a:xfrm>
            <a:off x="839788" y="5245133"/>
            <a:ext cx="10152468" cy="662782"/>
          </a:xfrm>
          <a:prstGeom prst="rect">
            <a:avLst/>
          </a:prstGeom>
          <a:solidFill>
            <a:srgbClr val="008A2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Also impacts equipment function and casualty response.</a:t>
            </a:r>
          </a:p>
        </p:txBody>
      </p:sp>
    </p:spTree>
    <p:extLst>
      <p:ext uri="{BB962C8B-B14F-4D97-AF65-F5344CB8AC3E}">
        <p14:creationId xmlns:p14="http://schemas.microsoft.com/office/powerpoint/2010/main" val="165591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624E3-57DF-2DAC-C0B1-15550E80C6BD}"/>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64316839-0AEA-9664-49D5-36DDB4F97A69}"/>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CF9E915E-53E6-984B-F111-D4A94941B00B}"/>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strong sunlight</a:t>
            </a:r>
          </a:p>
        </p:txBody>
      </p:sp>
      <p:graphicFrame>
        <p:nvGraphicFramePr>
          <p:cNvPr id="15" name="Table 14">
            <a:extLst>
              <a:ext uri="{FF2B5EF4-FFF2-40B4-BE49-F238E27FC236}">
                <a16:creationId xmlns:a16="http://schemas.microsoft.com/office/drawing/2014/main" id="{3F5E9B25-B8E0-2CB3-ADCF-30C702C4A84D}"/>
              </a:ext>
            </a:extLst>
          </p:cNvPr>
          <p:cNvGraphicFramePr>
            <a:graphicFrameLocks noGrp="1"/>
          </p:cNvGraphicFramePr>
          <p:nvPr/>
        </p:nvGraphicFramePr>
        <p:xfrm>
          <a:off x="839787" y="1690688"/>
          <a:ext cx="10152468" cy="2732803"/>
        </p:xfrm>
        <a:graphic>
          <a:graphicData uri="http://schemas.openxmlformats.org/drawingml/2006/table">
            <a:tbl>
              <a:tblPr firstRow="1" bandRow="1">
                <a:tableStyleId>{5C22544A-7EE6-4342-B048-85BDC9FD1C3A}</a:tableStyleId>
              </a:tblPr>
              <a:tblGrid>
                <a:gridCol w="5076234">
                  <a:extLst>
                    <a:ext uri="{9D8B030D-6E8A-4147-A177-3AD203B41FA5}">
                      <a16:colId xmlns:a16="http://schemas.microsoft.com/office/drawing/2014/main" val="1149612210"/>
                    </a:ext>
                  </a:extLst>
                </a:gridCol>
                <a:gridCol w="5076234">
                  <a:extLst>
                    <a:ext uri="{9D8B030D-6E8A-4147-A177-3AD203B41FA5}">
                      <a16:colId xmlns:a16="http://schemas.microsoft.com/office/drawing/2014/main" val="1382321332"/>
                    </a:ext>
                  </a:extLst>
                </a:gridCol>
              </a:tblGrid>
              <a:tr h="507763">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dirty="0">
                          <a:latin typeface="Arial" panose="020B0604020202020204" pitchFamily="34" charset="0"/>
                          <a:cs typeface="Arial" panose="020B0604020202020204" pitchFamily="34" charset="0"/>
                        </a:rPr>
                        <a:t>Strong sunlight:</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can lead to heat-related conditions</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affects visibility</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requires protection of both casualty </a:t>
                      </a:r>
                    </a:p>
                    <a:p>
                      <a:pPr marL="0" indent="0">
                        <a:buFont typeface="Arial" panose="020B0604020202020204" pitchFamily="34" charset="0"/>
                        <a:buNone/>
                      </a:pPr>
                      <a:r>
                        <a:rPr lang="en-GB" sz="2000" b="0" dirty="0">
                          <a:latin typeface="Arial" panose="020B0604020202020204" pitchFamily="34" charset="0"/>
                          <a:cs typeface="Arial" panose="020B0604020202020204" pitchFamily="34" charset="0"/>
                        </a:rPr>
                        <a:t>     and rescuer</a:t>
                      </a:r>
                    </a:p>
                    <a:p>
                      <a:pPr marL="0" indent="0">
                        <a:buFont typeface="Arial" panose="020B0604020202020204" pitchFamily="34" charset="0"/>
                        <a:buNone/>
                      </a:pPr>
                      <a:endParaRPr lang="en-GB" sz="2000" b="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txBody>
                  <a:tcPr>
                    <a:noFill/>
                  </a:tcPr>
                </a:tc>
                <a:tc>
                  <a:txBody>
                    <a:bodyPr/>
                    <a:lstStyle/>
                    <a:p>
                      <a:pPr marL="0" lvl="0" indent="0">
                        <a:buFont typeface="Arial" panose="020B0604020202020204" pitchFamily="34" charset="0"/>
                        <a:buNone/>
                      </a:pPr>
                      <a:r>
                        <a:rPr lang="en-GB" sz="2000" b="1" dirty="0">
                          <a:latin typeface="Arial" panose="020B0604020202020204" pitchFamily="34" charset="0"/>
                          <a:cs typeface="Arial" panose="020B0604020202020204" pitchFamily="34" charset="0"/>
                        </a:rPr>
                        <a:t>In strong sunlight:</a:t>
                      </a:r>
                    </a:p>
                    <a:p>
                      <a:pPr marL="342900" lvl="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move</a:t>
                      </a:r>
                      <a:r>
                        <a:rPr lang="en-GB" sz="2000" b="0"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the casualty </a:t>
                      </a:r>
                      <a:r>
                        <a:rPr lang="en-GB" sz="2000" b="0" dirty="0">
                          <a:latin typeface="Arial" panose="020B0604020202020204" pitchFamily="34" charset="0"/>
                          <a:cs typeface="Arial" panose="020B0604020202020204" pitchFamily="34" charset="0"/>
                        </a:rPr>
                        <a:t>to shade or create shade with tarpaulin or clothing</a:t>
                      </a:r>
                    </a:p>
                    <a:p>
                      <a:pPr marL="342900" lvl="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hydrate and cool </a:t>
                      </a:r>
                      <a:r>
                        <a:rPr lang="en-GB" sz="2000" b="0" dirty="0">
                          <a:latin typeface="Arial" panose="020B0604020202020204" pitchFamily="34" charset="0"/>
                          <a:cs typeface="Arial" panose="020B0604020202020204" pitchFamily="34" charset="0"/>
                        </a:rPr>
                        <a:t>the casualty gradually</a:t>
                      </a:r>
                    </a:p>
                    <a:p>
                      <a:pPr marL="342900" lvl="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avoid excessive handling </a:t>
                      </a:r>
                      <a:r>
                        <a:rPr lang="en-GB" sz="2000" b="0" dirty="0">
                          <a:latin typeface="Arial" panose="020B0604020202020204" pitchFamily="34" charset="0"/>
                          <a:cs typeface="Arial" panose="020B0604020202020204" pitchFamily="34" charset="0"/>
                        </a:rPr>
                        <a:t>of heat-sensitive equipment.</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70443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88DBA-1909-C1EA-A890-E82347D53258}"/>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FD471CD4-28DF-5566-7152-7DC47DA4EAEE}"/>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A034520A-CE9F-A7C0-9F96-60AC55CB8324}"/>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wind direction and speed</a:t>
            </a:r>
          </a:p>
        </p:txBody>
      </p:sp>
      <p:graphicFrame>
        <p:nvGraphicFramePr>
          <p:cNvPr id="15" name="Table 14">
            <a:extLst>
              <a:ext uri="{FF2B5EF4-FFF2-40B4-BE49-F238E27FC236}">
                <a16:creationId xmlns:a16="http://schemas.microsoft.com/office/drawing/2014/main" id="{29C6E477-884A-5967-28B8-B6198C48A0A5}"/>
              </a:ext>
            </a:extLst>
          </p:cNvPr>
          <p:cNvGraphicFramePr>
            <a:graphicFrameLocks noGrp="1"/>
          </p:cNvGraphicFramePr>
          <p:nvPr/>
        </p:nvGraphicFramePr>
        <p:xfrm>
          <a:off x="839787" y="1690688"/>
          <a:ext cx="10171924" cy="3293765"/>
        </p:xfrm>
        <a:graphic>
          <a:graphicData uri="http://schemas.openxmlformats.org/drawingml/2006/table">
            <a:tbl>
              <a:tblPr firstRow="1" bandRow="1">
                <a:tableStyleId>{5C22544A-7EE6-4342-B048-85BDC9FD1C3A}</a:tableStyleId>
              </a:tblPr>
              <a:tblGrid>
                <a:gridCol w="5037291">
                  <a:extLst>
                    <a:ext uri="{9D8B030D-6E8A-4147-A177-3AD203B41FA5}">
                      <a16:colId xmlns:a16="http://schemas.microsoft.com/office/drawing/2014/main" val="1149612210"/>
                    </a:ext>
                  </a:extLst>
                </a:gridCol>
                <a:gridCol w="5134633">
                  <a:extLst>
                    <a:ext uri="{9D8B030D-6E8A-4147-A177-3AD203B41FA5}">
                      <a16:colId xmlns:a16="http://schemas.microsoft.com/office/drawing/2014/main" val="1382321332"/>
                    </a:ext>
                  </a:extLst>
                </a:gridCol>
              </a:tblGrid>
              <a:tr h="459125">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a:latin typeface="Arial" panose="020B0604020202020204" pitchFamily="34" charset="0"/>
                          <a:cs typeface="Arial" panose="020B0604020202020204" pitchFamily="34" charset="0"/>
                        </a:rPr>
                        <a:t>Wind direction and speed:</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can cause rapid heat loss</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may affect communication</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increases fire or smoke hazards</a:t>
                      </a:r>
                    </a:p>
                    <a:p>
                      <a:pPr marL="0" indent="0">
                        <a:buFont typeface="Arial" panose="020B0604020202020204" pitchFamily="34" charset="0"/>
                        <a:buNone/>
                      </a:pPr>
                      <a:endParaRPr lang="en-GB" sz="2000" b="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txBody>
                  <a:tcPr>
                    <a:noFill/>
                  </a:tcPr>
                </a:tc>
                <a:tc>
                  <a:txBody>
                    <a:bodyPr/>
                    <a:lstStyle/>
                    <a:p>
                      <a:pPr marL="0" indent="0">
                        <a:buFont typeface="Arial" panose="020B0604020202020204" pitchFamily="34" charset="0"/>
                        <a:buNone/>
                      </a:pPr>
                      <a:r>
                        <a:rPr lang="en-GB" sz="2000" b="1" dirty="0">
                          <a:latin typeface="Arial" panose="020B0604020202020204" pitchFamily="34" charset="0"/>
                          <a:cs typeface="Arial" panose="020B0604020202020204" pitchFamily="34" charset="0"/>
                        </a:rPr>
                        <a:t>In high wind:</a:t>
                      </a:r>
                    </a:p>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shelter the casualty </a:t>
                      </a:r>
                      <a:r>
                        <a:rPr lang="en-GB" sz="2000" dirty="0">
                          <a:latin typeface="Arial" panose="020B0604020202020204" pitchFamily="34" charset="0"/>
                          <a:cs typeface="Arial" panose="020B0604020202020204" pitchFamily="34" charset="0"/>
                        </a:rPr>
                        <a:t>using:</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natural barriers</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group bodies</a:t>
                      </a:r>
                    </a:p>
                    <a:p>
                      <a:pPr marL="800100" lvl="1"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tents </a:t>
                      </a:r>
                    </a:p>
                    <a:p>
                      <a:pPr marL="34290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protect dressings and equipment </a:t>
                      </a:r>
                      <a:r>
                        <a:rPr lang="en-GB" sz="2000" dirty="0">
                          <a:latin typeface="Arial" panose="020B0604020202020204" pitchFamily="34" charset="0"/>
                          <a:cs typeface="Arial" panose="020B0604020202020204" pitchFamily="34" charset="0"/>
                        </a:rPr>
                        <a:t>from being blown away</a:t>
                      </a:r>
                    </a:p>
                    <a:p>
                      <a:pPr marL="342900" lvl="0" indent="-342900">
                        <a:buFont typeface="Arial" panose="020B0604020202020204" pitchFamily="34" charset="0"/>
                        <a:buChar char="•"/>
                      </a:pPr>
                      <a:r>
                        <a:rPr lang="en-GB" sz="2000" b="1" dirty="0">
                          <a:latin typeface="Arial" panose="020B0604020202020204" pitchFamily="34" charset="0"/>
                          <a:cs typeface="Arial" panose="020B0604020202020204" pitchFamily="34" charset="0"/>
                        </a:rPr>
                        <a:t>communicate clearly </a:t>
                      </a:r>
                      <a:r>
                        <a:rPr lang="en-GB" sz="2000" dirty="0">
                          <a:latin typeface="Arial" panose="020B0604020202020204" pitchFamily="34" charset="0"/>
                          <a:cs typeface="Arial" panose="020B0604020202020204" pitchFamily="34" charset="0"/>
                        </a:rPr>
                        <a:t>and assertively over wind noise.</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88348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A680A-3E87-0FEA-7665-168A6C2F1080}"/>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74A00240-E8F7-695C-84C8-E11718B8788A}"/>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6C707819-47A4-85BA-CB71-4D698EE3FAB6}"/>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rain, snow or sleet</a:t>
            </a:r>
          </a:p>
        </p:txBody>
      </p:sp>
      <p:graphicFrame>
        <p:nvGraphicFramePr>
          <p:cNvPr id="15" name="Table 14">
            <a:extLst>
              <a:ext uri="{FF2B5EF4-FFF2-40B4-BE49-F238E27FC236}">
                <a16:creationId xmlns:a16="http://schemas.microsoft.com/office/drawing/2014/main" id="{C882254D-ACBD-E31D-6792-EC0D19A84300}"/>
              </a:ext>
            </a:extLst>
          </p:cNvPr>
          <p:cNvGraphicFramePr>
            <a:graphicFrameLocks noGrp="1"/>
          </p:cNvGraphicFramePr>
          <p:nvPr/>
        </p:nvGraphicFramePr>
        <p:xfrm>
          <a:off x="839787" y="1690688"/>
          <a:ext cx="10113558" cy="2713348"/>
        </p:xfrm>
        <a:graphic>
          <a:graphicData uri="http://schemas.openxmlformats.org/drawingml/2006/table">
            <a:tbl>
              <a:tblPr firstRow="1" bandRow="1">
                <a:tableStyleId>{5C22544A-7EE6-4342-B048-85BDC9FD1C3A}</a:tableStyleId>
              </a:tblPr>
              <a:tblGrid>
                <a:gridCol w="5056779">
                  <a:extLst>
                    <a:ext uri="{9D8B030D-6E8A-4147-A177-3AD203B41FA5}">
                      <a16:colId xmlns:a16="http://schemas.microsoft.com/office/drawing/2014/main" val="1149612210"/>
                    </a:ext>
                  </a:extLst>
                </a:gridCol>
                <a:gridCol w="5056779">
                  <a:extLst>
                    <a:ext uri="{9D8B030D-6E8A-4147-A177-3AD203B41FA5}">
                      <a16:colId xmlns:a16="http://schemas.microsoft.com/office/drawing/2014/main" val="1382321332"/>
                    </a:ext>
                  </a:extLst>
                </a:gridCol>
              </a:tblGrid>
              <a:tr h="488308">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dirty="0">
                          <a:latin typeface="Arial" panose="020B0604020202020204" pitchFamily="34" charset="0"/>
                          <a:cs typeface="Arial" panose="020B0604020202020204" pitchFamily="34" charset="0"/>
                        </a:rPr>
                        <a:t>Precipitation (rain, snow or sleet):</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reduces visibility</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reduces heat on contact</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creates slippery surfaces</a:t>
                      </a:r>
                    </a:p>
                    <a:p>
                      <a:pPr marL="34290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complicates treatment</a:t>
                      </a:r>
                    </a:p>
                    <a:p>
                      <a:pPr marL="0" indent="0">
                        <a:buFont typeface="Arial" panose="020B0604020202020204" pitchFamily="34" charset="0"/>
                        <a:buNone/>
                      </a:pPr>
                      <a:endParaRPr lang="en-GB" sz="2000" b="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txBody>
                  <a:tcPr>
                    <a:noFill/>
                  </a:tcPr>
                </a:tc>
                <a:tc>
                  <a:txBody>
                    <a:bodyPr/>
                    <a:lstStyle/>
                    <a:p>
                      <a:pPr marL="0" lvl="0" indent="0">
                        <a:buFont typeface="Arial" panose="020B0604020202020204" pitchFamily="34" charset="0"/>
                        <a:buNone/>
                      </a:pPr>
                      <a:r>
                        <a:rPr lang="en-GB" sz="2000" b="1" dirty="0">
                          <a:latin typeface="Arial" panose="020B0604020202020204" pitchFamily="34" charset="0"/>
                          <a:cs typeface="Arial" panose="020B0604020202020204" pitchFamily="34" charset="0"/>
                        </a:rPr>
                        <a:t>In low visibility or darkness:</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use head torches or signal lights</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mark the scene clearly to avoid </a:t>
                      </a:r>
                    </a:p>
                    <a:p>
                      <a:pPr marL="0" lvl="0" indent="0">
                        <a:buFont typeface="Arial" panose="020B0604020202020204" pitchFamily="34" charset="0"/>
                        <a:buNone/>
                      </a:pPr>
                      <a:r>
                        <a:rPr lang="en-GB" sz="2000" dirty="0">
                          <a:latin typeface="Arial" panose="020B0604020202020204" pitchFamily="34" charset="0"/>
                          <a:cs typeface="Arial" panose="020B0604020202020204" pitchFamily="34" charset="0"/>
                        </a:rPr>
                        <a:t>     trip hazards</a:t>
                      </a:r>
                    </a:p>
                    <a:p>
                      <a:pPr marL="342900" lvl="0" indent="-342900">
                        <a:buFont typeface="Arial" panose="020B0604020202020204" pitchFamily="34" charset="0"/>
                        <a:buChar char="•"/>
                      </a:pPr>
                      <a:r>
                        <a:rPr lang="en-GB" sz="2000" dirty="0">
                          <a:latin typeface="Arial" panose="020B0604020202020204" pitchFamily="34" charset="0"/>
                          <a:cs typeface="Arial" panose="020B0604020202020204" pitchFamily="34" charset="0"/>
                        </a:rPr>
                        <a:t>keep communication clear and maintain contact with team members.</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12229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A045A-10D1-8D4C-E37C-7ECA3BEE6322}"/>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58A2A49A-1A4B-F1B9-69B4-260847B0C203}"/>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EF98BF13-6A17-12AC-D8A2-D30836B3F0AF}"/>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altitude</a:t>
            </a:r>
          </a:p>
        </p:txBody>
      </p:sp>
      <p:graphicFrame>
        <p:nvGraphicFramePr>
          <p:cNvPr id="15" name="Table 14">
            <a:extLst>
              <a:ext uri="{FF2B5EF4-FFF2-40B4-BE49-F238E27FC236}">
                <a16:creationId xmlns:a16="http://schemas.microsoft.com/office/drawing/2014/main" id="{9B817642-1F22-D8B2-0561-AECFE0B4FF2E}"/>
              </a:ext>
            </a:extLst>
          </p:cNvPr>
          <p:cNvGraphicFramePr>
            <a:graphicFrameLocks noGrp="1"/>
          </p:cNvGraphicFramePr>
          <p:nvPr/>
        </p:nvGraphicFramePr>
        <p:xfrm>
          <a:off x="839787" y="1690688"/>
          <a:ext cx="10171924" cy="3303492"/>
        </p:xfrm>
        <a:graphic>
          <a:graphicData uri="http://schemas.openxmlformats.org/drawingml/2006/table">
            <a:tbl>
              <a:tblPr firstRow="1" bandRow="1">
                <a:tableStyleId>{5C22544A-7EE6-4342-B048-85BDC9FD1C3A}</a:tableStyleId>
              </a:tblPr>
              <a:tblGrid>
                <a:gridCol w="5085962">
                  <a:extLst>
                    <a:ext uri="{9D8B030D-6E8A-4147-A177-3AD203B41FA5}">
                      <a16:colId xmlns:a16="http://schemas.microsoft.com/office/drawing/2014/main" val="1149612210"/>
                    </a:ext>
                  </a:extLst>
                </a:gridCol>
                <a:gridCol w="5085962">
                  <a:extLst>
                    <a:ext uri="{9D8B030D-6E8A-4147-A177-3AD203B41FA5}">
                      <a16:colId xmlns:a16="http://schemas.microsoft.com/office/drawing/2014/main" val="1382321332"/>
                    </a:ext>
                  </a:extLst>
                </a:gridCol>
              </a:tblGrid>
              <a:tr h="468852">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a:latin typeface="Arial" panose="020B0604020202020204" pitchFamily="34" charset="0"/>
                          <a:cs typeface="Arial" panose="020B0604020202020204" pitchFamily="34" charset="0"/>
                        </a:rPr>
                        <a:t>Altitude</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May reduce oxygen availability</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Could impact both casualty and </a:t>
                      </a:r>
                    </a:p>
                    <a:p>
                      <a:pPr marL="0" indent="0">
                        <a:buFont typeface="Arial" panose="020B0604020202020204" pitchFamily="34" charset="0"/>
                        <a:buNone/>
                      </a:pPr>
                      <a:r>
                        <a:rPr lang="en-GB" sz="2000" b="0">
                          <a:latin typeface="Arial" panose="020B0604020202020204" pitchFamily="34" charset="0"/>
                          <a:cs typeface="Arial" panose="020B0604020202020204" pitchFamily="34" charset="0"/>
                        </a:rPr>
                        <a:t>     rescuer performance</a:t>
                      </a:r>
                    </a:p>
                    <a:p>
                      <a:pPr marL="0" indent="0">
                        <a:buFont typeface="Arial" panose="020B0604020202020204" pitchFamily="34" charset="0"/>
                        <a:buNone/>
                      </a:pPr>
                      <a:endParaRPr lang="en-GB" sz="2000" b="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txBody>
                  <a:tcPr>
                    <a:noFill/>
                  </a:tcPr>
                </a:tc>
                <a:tc>
                  <a:txBody>
                    <a:bodyPr/>
                    <a:lstStyle/>
                    <a:p>
                      <a:pPr marL="0" lvl="0" indent="0">
                        <a:buFont typeface="Arial" panose="020B0604020202020204" pitchFamily="34" charset="0"/>
                        <a:buNone/>
                      </a:pPr>
                      <a:r>
                        <a:rPr lang="en-GB" sz="2000" b="1" dirty="0">
                          <a:latin typeface="Arial" panose="020B0604020202020204" pitchFamily="34" charset="0"/>
                          <a:cs typeface="Arial" panose="020B0604020202020204" pitchFamily="34" charset="0"/>
                        </a:rPr>
                        <a:t>In remote locations:</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prepare for extended monitoring and delayed evacuation</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prioritise:</a:t>
                      </a:r>
                    </a:p>
                    <a:p>
                      <a:pPr marL="800100" lvl="1"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comfort</a:t>
                      </a:r>
                    </a:p>
                    <a:p>
                      <a:pPr marL="800100" lvl="1"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warmth</a:t>
                      </a:r>
                    </a:p>
                    <a:p>
                      <a:pPr marL="800100" lvl="1"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psychological reassurance</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converse resources and document care over time.</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162981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05001-AD11-397B-F1D8-0A84A0DA8CC5}"/>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FF2C42A9-8788-21FB-F035-32AE48D743A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54BBD5C0-A0C5-C347-5A05-CF6C12DB6107}"/>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time of day and visibility</a:t>
            </a:r>
          </a:p>
        </p:txBody>
      </p:sp>
      <p:graphicFrame>
        <p:nvGraphicFramePr>
          <p:cNvPr id="15" name="Table 14">
            <a:extLst>
              <a:ext uri="{FF2B5EF4-FFF2-40B4-BE49-F238E27FC236}">
                <a16:creationId xmlns:a16="http://schemas.microsoft.com/office/drawing/2014/main" id="{CDE4B605-A2FE-047D-A507-28C6C9FAD69B}"/>
              </a:ext>
            </a:extLst>
          </p:cNvPr>
          <p:cNvGraphicFramePr>
            <a:graphicFrameLocks noGrp="1"/>
          </p:cNvGraphicFramePr>
          <p:nvPr/>
        </p:nvGraphicFramePr>
        <p:xfrm>
          <a:off x="839787" y="1690688"/>
          <a:ext cx="10103830" cy="2398820"/>
        </p:xfrm>
        <a:graphic>
          <a:graphicData uri="http://schemas.openxmlformats.org/drawingml/2006/table">
            <a:tbl>
              <a:tblPr firstRow="1" bandRow="1">
                <a:tableStyleId>{5C22544A-7EE6-4342-B048-85BDC9FD1C3A}</a:tableStyleId>
              </a:tblPr>
              <a:tblGrid>
                <a:gridCol w="5051915">
                  <a:extLst>
                    <a:ext uri="{9D8B030D-6E8A-4147-A177-3AD203B41FA5}">
                      <a16:colId xmlns:a16="http://schemas.microsoft.com/office/drawing/2014/main" val="1149612210"/>
                    </a:ext>
                  </a:extLst>
                </a:gridCol>
                <a:gridCol w="5051915">
                  <a:extLst>
                    <a:ext uri="{9D8B030D-6E8A-4147-A177-3AD203B41FA5}">
                      <a16:colId xmlns:a16="http://schemas.microsoft.com/office/drawing/2014/main" val="1382321332"/>
                    </a:ext>
                  </a:extLst>
                </a:gridCol>
              </a:tblGrid>
              <a:tr h="478580">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 aid-practice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a:latin typeface="Arial" panose="020B0604020202020204" pitchFamily="34" charset="0"/>
                          <a:cs typeface="Arial" panose="020B0604020202020204" pitchFamily="34" charset="0"/>
                        </a:rPr>
                        <a:t>Time of day and visibility</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Darkness or low light can hinder assessment and treatment</a:t>
                      </a:r>
                    </a:p>
                    <a:p>
                      <a:endParaRPr lang="en-GB" sz="2000">
                        <a:latin typeface="Arial" panose="020B0604020202020204" pitchFamily="34" charset="0"/>
                        <a:cs typeface="Arial" panose="020B0604020202020204" pitchFamily="34" charset="0"/>
                      </a:endParaRPr>
                    </a:p>
                  </a:txBody>
                  <a:tcPr>
                    <a:noFill/>
                  </a:tcPr>
                </a:tc>
                <a:tc>
                  <a:txBody>
                    <a:bodyPr/>
                    <a:lstStyle/>
                    <a:p>
                      <a:pPr marL="0" lvl="0" indent="0">
                        <a:buFont typeface="Arial" panose="020B0604020202020204" pitchFamily="34" charset="0"/>
                        <a:buNone/>
                      </a:pPr>
                      <a:r>
                        <a:rPr lang="en-GB" sz="2000" b="1" dirty="0">
                          <a:latin typeface="Arial" panose="020B0604020202020204" pitchFamily="34" charset="0"/>
                          <a:cs typeface="Arial" panose="020B0604020202020204" pitchFamily="34" charset="0"/>
                        </a:rPr>
                        <a:t>In low visibility or darkness:</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use head torches or signal lights</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mark the scene clearly to avoid </a:t>
                      </a:r>
                    </a:p>
                    <a:p>
                      <a:pPr marL="0" lvl="0" indent="0">
                        <a:buFont typeface="Arial" panose="020B0604020202020204" pitchFamily="34" charset="0"/>
                        <a:buNone/>
                      </a:pPr>
                      <a:r>
                        <a:rPr lang="en-GB" sz="2000" b="0" dirty="0">
                          <a:latin typeface="Arial" panose="020B0604020202020204" pitchFamily="34" charset="0"/>
                          <a:cs typeface="Arial" panose="020B0604020202020204" pitchFamily="34" charset="0"/>
                        </a:rPr>
                        <a:t>     trip hazards</a:t>
                      </a:r>
                    </a:p>
                    <a:p>
                      <a:pPr marL="342900" lvl="0" indent="-342900">
                        <a:buFont typeface="Arial" panose="020B0604020202020204" pitchFamily="34" charset="0"/>
                        <a:buChar char="•"/>
                      </a:pPr>
                      <a:r>
                        <a:rPr lang="en-GB" sz="2000" b="0" dirty="0">
                          <a:latin typeface="Arial" panose="020B0604020202020204" pitchFamily="34" charset="0"/>
                          <a:cs typeface="Arial" panose="020B0604020202020204" pitchFamily="34" charset="0"/>
                        </a:rPr>
                        <a:t>keep communication clear and maintain contact with team members.</a:t>
                      </a:r>
                    </a:p>
                  </a:txBody>
                  <a:tcPr>
                    <a:noFill/>
                  </a:tcPr>
                </a:tc>
                <a:extLst>
                  <a:ext uri="{0D108BD9-81ED-4DB2-BD59-A6C34878D82A}">
                    <a16:rowId xmlns:a16="http://schemas.microsoft.com/office/drawing/2014/main" val="1078501824"/>
                  </a:ext>
                </a:extLst>
              </a:tr>
            </a:tbl>
          </a:graphicData>
        </a:graphic>
      </p:graphicFrame>
    </p:spTree>
    <p:extLst>
      <p:ext uri="{BB962C8B-B14F-4D97-AF65-F5344CB8AC3E}">
        <p14:creationId xmlns:p14="http://schemas.microsoft.com/office/powerpoint/2010/main" val="2738016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AC39-0784-ED3C-954C-F4998EDD083E}"/>
            </a:ext>
          </a:extLst>
        </p:cNvPr>
        <p:cNvGrpSpPr/>
        <p:nvPr/>
      </p:nvGrpSpPr>
      <p:grpSpPr>
        <a:xfrm>
          <a:off x="0" y="0"/>
          <a:ext cx="0" cy="0"/>
          <a:chOff x="0" y="0"/>
          <a:chExt cx="0" cy="0"/>
        </a:xfrm>
      </p:grpSpPr>
      <p:pic>
        <p:nvPicPr>
          <p:cNvPr id="3" name="Picture 2" descr="A black background with a black square&#10;&#10;Description automatically generated with medium confidence">
            <a:extLst>
              <a:ext uri="{FF2B5EF4-FFF2-40B4-BE49-F238E27FC236}">
                <a16:creationId xmlns:a16="http://schemas.microsoft.com/office/drawing/2014/main" id="{EA6B7EC0-1C6D-D247-A094-E74298DCE1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a:extLst>
              <a:ext uri="{FF2B5EF4-FFF2-40B4-BE49-F238E27FC236}">
                <a16:creationId xmlns:a16="http://schemas.microsoft.com/office/drawing/2014/main" id="{51F0CF0D-BD2E-D61B-06AA-9DBBC47F5AB8}"/>
              </a:ext>
            </a:extLst>
          </p:cNvPr>
          <p:cNvSpPr>
            <a:spLocks noGrp="1"/>
          </p:cNvSpPr>
          <p:nvPr>
            <p:ph type="title"/>
          </p:nvPr>
        </p:nvSpPr>
        <p:spPr/>
        <p:txBody>
          <a:bodyPr>
            <a:normAutofit/>
          </a:bodyPr>
          <a:lstStyle/>
          <a:p>
            <a:r>
              <a:rPr lang="en-GB" sz="3600" b="1" dirty="0">
                <a:latin typeface="Arial" panose="020B0604020202020204" pitchFamily="34" charset="0"/>
                <a:cs typeface="Arial" panose="020B0604020202020204" pitchFamily="34" charset="0"/>
              </a:rPr>
              <a:t>Environmental factors and how to adapt first-aid practices – distance from help</a:t>
            </a:r>
          </a:p>
        </p:txBody>
      </p:sp>
      <p:graphicFrame>
        <p:nvGraphicFramePr>
          <p:cNvPr id="15" name="Table 14">
            <a:extLst>
              <a:ext uri="{FF2B5EF4-FFF2-40B4-BE49-F238E27FC236}">
                <a16:creationId xmlns:a16="http://schemas.microsoft.com/office/drawing/2014/main" id="{839B8F01-D10B-9441-6D6A-A5D7C0293620}"/>
              </a:ext>
            </a:extLst>
          </p:cNvPr>
          <p:cNvGraphicFramePr>
            <a:graphicFrameLocks noGrp="1"/>
          </p:cNvGraphicFramePr>
          <p:nvPr/>
        </p:nvGraphicFramePr>
        <p:xfrm>
          <a:off x="839787" y="1690688"/>
          <a:ext cx="10152468" cy="4015545"/>
        </p:xfrm>
        <a:graphic>
          <a:graphicData uri="http://schemas.openxmlformats.org/drawingml/2006/table">
            <a:tbl>
              <a:tblPr firstRow="1" bandRow="1">
                <a:tableStyleId>{5C22544A-7EE6-4342-B048-85BDC9FD1C3A}</a:tableStyleId>
              </a:tblPr>
              <a:tblGrid>
                <a:gridCol w="5076234">
                  <a:extLst>
                    <a:ext uri="{9D8B030D-6E8A-4147-A177-3AD203B41FA5}">
                      <a16:colId xmlns:a16="http://schemas.microsoft.com/office/drawing/2014/main" val="1149612210"/>
                    </a:ext>
                  </a:extLst>
                </a:gridCol>
                <a:gridCol w="5076234">
                  <a:extLst>
                    <a:ext uri="{9D8B030D-6E8A-4147-A177-3AD203B41FA5}">
                      <a16:colId xmlns:a16="http://schemas.microsoft.com/office/drawing/2014/main" val="1382321332"/>
                    </a:ext>
                  </a:extLst>
                </a:gridCol>
              </a:tblGrid>
              <a:tr h="507763">
                <a:tc>
                  <a:txBody>
                    <a:bodyPr/>
                    <a:lstStyle/>
                    <a:p>
                      <a:r>
                        <a:rPr lang="en-GB" sz="2000" dirty="0">
                          <a:solidFill>
                            <a:schemeClr val="bg1"/>
                          </a:solidFill>
                          <a:latin typeface="Arial" panose="020B0604020202020204" pitchFamily="34" charset="0"/>
                          <a:cs typeface="Arial" panose="020B0604020202020204" pitchFamily="34" charset="0"/>
                        </a:rPr>
                        <a:t>Environmental factor</a:t>
                      </a:r>
                    </a:p>
                  </a:txBody>
                  <a:tcPr>
                    <a:solidFill>
                      <a:srgbClr val="008A21"/>
                    </a:solidFill>
                  </a:tcPr>
                </a:tc>
                <a:tc>
                  <a:txBody>
                    <a:bodyPr/>
                    <a:lstStyle/>
                    <a:p>
                      <a:r>
                        <a:rPr lang="en-GB" sz="2000" dirty="0">
                          <a:solidFill>
                            <a:schemeClr val="bg1"/>
                          </a:solidFill>
                          <a:latin typeface="Arial" panose="020B0604020202020204" pitchFamily="34" charset="0"/>
                          <a:cs typeface="Arial" panose="020B0604020202020204" pitchFamily="34" charset="0"/>
                        </a:rPr>
                        <a:t>Adapted first-aid practice</a:t>
                      </a:r>
                    </a:p>
                  </a:txBody>
                  <a:tcPr>
                    <a:solidFill>
                      <a:srgbClr val="008A21"/>
                    </a:solidFill>
                  </a:tcPr>
                </a:tc>
                <a:extLst>
                  <a:ext uri="{0D108BD9-81ED-4DB2-BD59-A6C34878D82A}">
                    <a16:rowId xmlns:a16="http://schemas.microsoft.com/office/drawing/2014/main" val="3976909053"/>
                  </a:ext>
                </a:extLst>
              </a:tr>
              <a:tr h="673142">
                <a:tc>
                  <a:txBody>
                    <a:bodyPr/>
                    <a:lstStyle/>
                    <a:p>
                      <a:r>
                        <a:rPr lang="en-GB" sz="2000" b="1">
                          <a:latin typeface="Arial" panose="020B0604020202020204" pitchFamily="34" charset="0"/>
                          <a:cs typeface="Arial" panose="020B0604020202020204" pitchFamily="34" charset="0"/>
                        </a:rPr>
                        <a:t>Distance from help</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Delays in emergency response</a:t>
                      </a:r>
                    </a:p>
                    <a:p>
                      <a:pPr marL="342900" indent="-342900">
                        <a:buFont typeface="Arial" panose="020B0604020202020204" pitchFamily="34" charset="0"/>
                        <a:buChar char="•"/>
                      </a:pPr>
                      <a:r>
                        <a:rPr lang="en-GB" sz="2000" b="0">
                          <a:latin typeface="Arial" panose="020B0604020202020204" pitchFamily="34" charset="0"/>
                          <a:cs typeface="Arial" panose="020B0604020202020204" pitchFamily="34" charset="0"/>
                        </a:rPr>
                        <a:t>May require extended casualty care</a:t>
                      </a:r>
                    </a:p>
                    <a:p>
                      <a:endParaRPr lang="en-GB" sz="2000">
                        <a:latin typeface="Arial" panose="020B0604020202020204" pitchFamily="34" charset="0"/>
                        <a:cs typeface="Arial" panose="020B0604020202020204" pitchFamily="34" charset="0"/>
                      </a:endParaRPr>
                    </a:p>
                  </a:txBody>
                  <a:tcPr>
                    <a:noFill/>
                  </a:tcPr>
                </a:tc>
                <a:tc>
                  <a:txBody>
                    <a:bodyPr/>
                    <a:lstStyle/>
                    <a:p>
                      <a:pPr marL="0" lvl="0" indent="0">
                        <a:buFont typeface="Arial" panose="020B0604020202020204" pitchFamily="34" charset="0"/>
                        <a:buNone/>
                      </a:pPr>
                      <a:r>
                        <a:rPr lang="en-GB" sz="2000" b="1">
                          <a:latin typeface="Arial" panose="020B0604020202020204" pitchFamily="34" charset="0"/>
                          <a:cs typeface="Arial" panose="020B0604020202020204" pitchFamily="34" charset="0"/>
                        </a:rPr>
                        <a:t>In remote locations:</a:t>
                      </a:r>
                    </a:p>
                    <a:p>
                      <a:pPr marL="342900" lvl="0" indent="-342900">
                        <a:buFont typeface="Arial" panose="020B0604020202020204" pitchFamily="34" charset="0"/>
                        <a:buChar char="•"/>
                      </a:pPr>
                      <a:r>
                        <a:rPr lang="en-GB" sz="2000" b="0">
                          <a:latin typeface="Arial" panose="020B0604020202020204" pitchFamily="34" charset="0"/>
                          <a:cs typeface="Arial" panose="020B0604020202020204" pitchFamily="34" charset="0"/>
                        </a:rPr>
                        <a:t>prepare for extended monitoring and delayed evacuation</a:t>
                      </a:r>
                    </a:p>
                    <a:p>
                      <a:pPr marL="342900" lvl="0" indent="-342900">
                        <a:buFont typeface="Arial" panose="020B0604020202020204" pitchFamily="34" charset="0"/>
                        <a:buChar char="•"/>
                      </a:pPr>
                      <a:r>
                        <a:rPr lang="en-GB" sz="2000" b="0">
                          <a:latin typeface="Arial" panose="020B0604020202020204" pitchFamily="34" charset="0"/>
                          <a:cs typeface="Arial" panose="020B0604020202020204" pitchFamily="34" charset="0"/>
                        </a:rPr>
                        <a:t>prioritise:</a:t>
                      </a:r>
                    </a:p>
                    <a:p>
                      <a:pPr marL="800100" lvl="1" indent="-342900">
                        <a:buFont typeface="Arial" panose="020B0604020202020204" pitchFamily="34" charset="0"/>
                        <a:buChar char="•"/>
                      </a:pPr>
                      <a:r>
                        <a:rPr lang="en-GB" sz="2000" b="0">
                          <a:latin typeface="Arial" panose="020B0604020202020204" pitchFamily="34" charset="0"/>
                          <a:cs typeface="Arial" panose="020B0604020202020204" pitchFamily="34" charset="0"/>
                        </a:rPr>
                        <a:t>comfort</a:t>
                      </a:r>
                    </a:p>
                    <a:p>
                      <a:pPr marL="800100" lvl="1" indent="-342900">
                        <a:buFont typeface="Arial" panose="020B0604020202020204" pitchFamily="34" charset="0"/>
                        <a:buChar char="•"/>
                      </a:pPr>
                      <a:r>
                        <a:rPr lang="en-GB" sz="2000" b="0">
                          <a:latin typeface="Arial" panose="020B0604020202020204" pitchFamily="34" charset="0"/>
                          <a:cs typeface="Arial" panose="020B0604020202020204" pitchFamily="34" charset="0"/>
                        </a:rPr>
                        <a:t>warmth</a:t>
                      </a:r>
                    </a:p>
                    <a:p>
                      <a:pPr marL="800100" lvl="1" indent="-342900">
                        <a:buFont typeface="Arial" panose="020B0604020202020204" pitchFamily="34" charset="0"/>
                        <a:buChar char="•"/>
                      </a:pPr>
                      <a:r>
                        <a:rPr lang="en-GB" sz="2000" b="0">
                          <a:latin typeface="Arial" panose="020B0604020202020204" pitchFamily="34" charset="0"/>
                          <a:cs typeface="Arial" panose="020B0604020202020204" pitchFamily="34" charset="0"/>
                        </a:rPr>
                        <a:t>psychological reassurance</a:t>
                      </a:r>
                    </a:p>
                    <a:p>
                      <a:pPr marL="342900" lvl="0" indent="-342900">
                        <a:buFont typeface="Arial" panose="020B0604020202020204" pitchFamily="34" charset="0"/>
                        <a:buChar char="•"/>
                      </a:pPr>
                      <a:r>
                        <a:rPr lang="en-GB" sz="2000" b="0">
                          <a:latin typeface="Arial" panose="020B0604020202020204" pitchFamily="34" charset="0"/>
                          <a:cs typeface="Arial" panose="020B0604020202020204" pitchFamily="34" charset="0"/>
                        </a:rPr>
                        <a:t>converse resources and document care over time.</a:t>
                      </a:r>
                    </a:p>
                  </a:txBody>
                  <a:tcPr>
                    <a:noFill/>
                  </a:tcPr>
                </a:tc>
                <a:extLst>
                  <a:ext uri="{0D108BD9-81ED-4DB2-BD59-A6C34878D82A}">
                    <a16:rowId xmlns:a16="http://schemas.microsoft.com/office/drawing/2014/main" val="1078501824"/>
                  </a:ext>
                </a:extLst>
              </a:tr>
              <a:tr h="673142">
                <a:tc>
                  <a:txBody>
                    <a:bodyPr/>
                    <a:lstStyle/>
                    <a:p>
                      <a:endParaRPr lang="en-GB" sz="2000">
                        <a:latin typeface="Arial" panose="020B0604020202020204" pitchFamily="34" charset="0"/>
                        <a:cs typeface="Arial" panose="020B0604020202020204" pitchFamily="34" charset="0"/>
                      </a:endParaRPr>
                    </a:p>
                  </a:txBody>
                  <a:tcPr>
                    <a:noFill/>
                  </a:tcPr>
                </a:tc>
                <a:tc>
                  <a:txBody>
                    <a:bodyPr/>
                    <a:lstStyle/>
                    <a:p>
                      <a:pPr marL="342900" lvl="0" indent="-342900">
                        <a:buFont typeface="Arial" panose="020B0604020202020204" pitchFamily="34" charset="0"/>
                        <a:buChar char="•"/>
                      </a:pPr>
                      <a:endParaRPr lang="en-GB" sz="2000" b="0" dirty="0">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180845702"/>
                  </a:ext>
                </a:extLst>
              </a:tr>
            </a:tbl>
          </a:graphicData>
        </a:graphic>
      </p:graphicFrame>
    </p:spTree>
    <p:extLst>
      <p:ext uri="{BB962C8B-B14F-4D97-AF65-F5344CB8AC3E}">
        <p14:creationId xmlns:p14="http://schemas.microsoft.com/office/powerpoint/2010/main" val="82741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74FA-A49F-2834-A2B8-A4188DC69DBB}"/>
              </a:ext>
            </a:extLst>
          </p:cNvPr>
          <p:cNvSpPr>
            <a:spLocks noGrp="1"/>
          </p:cNvSpPr>
          <p:nvPr>
            <p:ph type="title"/>
          </p:nvPr>
        </p:nvSpPr>
        <p:spPr>
          <a:xfrm>
            <a:off x="1750978" y="365125"/>
            <a:ext cx="9549625" cy="1325563"/>
          </a:xfrm>
        </p:spPr>
        <p:txBody>
          <a:bodyPr>
            <a:normAutofit/>
          </a:bodyPr>
          <a:lstStyle/>
          <a:p>
            <a:r>
              <a:rPr lang="en-GB" sz="3600" b="1" dirty="0">
                <a:latin typeface="Arial" panose="020B0604020202020204" pitchFamily="34" charset="0"/>
                <a:cs typeface="Arial" panose="020B0604020202020204" pitchFamily="34" charset="0"/>
              </a:rPr>
              <a:t>Managing an unresponsive casualty when assistance is more than 30 minutes away</a:t>
            </a:r>
          </a:p>
        </p:txBody>
      </p:sp>
      <p:sp>
        <p:nvSpPr>
          <p:cNvPr id="3" name="Content Placeholder 2">
            <a:extLst>
              <a:ext uri="{FF2B5EF4-FFF2-40B4-BE49-F238E27FC236}">
                <a16:creationId xmlns:a16="http://schemas.microsoft.com/office/drawing/2014/main" id="{81F0AD81-3EB9-F6CF-29EE-85887DE19ECA}"/>
              </a:ext>
            </a:extLst>
          </p:cNvPr>
          <p:cNvSpPr>
            <a:spLocks noGrp="1"/>
          </p:cNvSpPr>
          <p:nvPr>
            <p:ph idx="1"/>
          </p:nvPr>
        </p:nvSpPr>
        <p:spPr>
          <a:xfrm>
            <a:off x="838200" y="1943607"/>
            <a:ext cx="10022634" cy="4351338"/>
          </a:xfrm>
        </p:spPr>
        <p:txBody>
          <a:bodyPr>
            <a:normAutofit/>
          </a:bodyPr>
          <a:lstStyle/>
          <a:p>
            <a:pPr marL="0" indent="0">
              <a:buNone/>
            </a:pPr>
            <a:r>
              <a:rPr lang="en-GB" sz="2200" b="1" dirty="0">
                <a:latin typeface="Arial" panose="020B0604020202020204" pitchFamily="34" charset="0"/>
                <a:cs typeface="Arial" panose="020B0604020202020204" pitchFamily="34" charset="0"/>
              </a:rPr>
              <a:t>When help is over 30 minutes away, focus on maintaining life, preventing deterioration and providing environmental protection.</a:t>
            </a:r>
          </a:p>
          <a:p>
            <a:pPr marL="0" indent="0">
              <a:buNone/>
            </a:pPr>
            <a:endParaRPr lang="en-GB" sz="2000" b="1" dirty="0">
              <a:latin typeface="Arial" panose="020B0604020202020204" pitchFamily="34" charset="0"/>
              <a:cs typeface="Arial" panose="020B0604020202020204" pitchFamily="34" charset="0"/>
            </a:endParaRPr>
          </a:p>
          <a:p>
            <a:pPr marL="0" indent="0">
              <a:buNone/>
            </a:pPr>
            <a:r>
              <a:rPr lang="en-GB" sz="2200" b="1" dirty="0">
                <a:solidFill>
                  <a:srgbClr val="008A21"/>
                </a:solidFill>
                <a:latin typeface="Arial" panose="020B0604020202020204" pitchFamily="34" charset="0"/>
                <a:cs typeface="Arial" panose="020B0604020202020204" pitchFamily="34" charset="0"/>
              </a:rPr>
              <a:t>Steps to follow:</a:t>
            </a:r>
          </a:p>
          <a:p>
            <a:pPr marL="457200" indent="-457200">
              <a:buClr>
                <a:srgbClr val="008A21"/>
              </a:buClr>
              <a:buFont typeface="+mj-lt"/>
              <a:buAutoNum type="arabicPeriod"/>
            </a:pPr>
            <a:r>
              <a:rPr lang="en-GB" sz="2200" dirty="0">
                <a:latin typeface="Arial" panose="020B0604020202020204" pitchFamily="34" charset="0"/>
                <a:cs typeface="Arial" panose="020B0604020202020204" pitchFamily="34" charset="0"/>
              </a:rPr>
              <a:t>Maintain airway and breathing using the recovery position. Monitor and reassess regularly</a:t>
            </a:r>
          </a:p>
          <a:p>
            <a:pPr marL="457200" indent="-457200">
              <a:buClr>
                <a:srgbClr val="008A21"/>
              </a:buClr>
              <a:buFont typeface="+mj-lt"/>
              <a:buAutoNum type="arabicPeriod"/>
            </a:pPr>
            <a:r>
              <a:rPr lang="en-GB" sz="2200" dirty="0">
                <a:latin typeface="Arial" panose="020B0604020202020204" pitchFamily="34" charset="0"/>
                <a:cs typeface="Arial" panose="020B0604020202020204" pitchFamily="34" charset="0"/>
              </a:rPr>
              <a:t>Protect from environmental exposure (insulate from cold, shade from heat)</a:t>
            </a:r>
          </a:p>
          <a:p>
            <a:pPr marL="457200" indent="-457200">
              <a:buClr>
                <a:srgbClr val="008A21"/>
              </a:buClr>
              <a:buFont typeface="+mj-lt"/>
              <a:buAutoNum type="arabicPeriod"/>
            </a:pPr>
            <a:r>
              <a:rPr lang="en-GB" sz="2200" dirty="0">
                <a:latin typeface="Arial" panose="020B0604020202020204" pitchFamily="34" charset="0"/>
                <a:cs typeface="Arial" panose="020B0604020202020204" pitchFamily="34" charset="0"/>
              </a:rPr>
              <a:t>Monitor vital signs over time, record changes and respond to changes in breathing responsiveness and skin condition</a:t>
            </a:r>
          </a:p>
          <a:p>
            <a:pPr marL="457200" indent="-457200">
              <a:buClr>
                <a:srgbClr val="008A21"/>
              </a:buClr>
              <a:buFont typeface="+mj-lt"/>
              <a:buAutoNum type="arabicPeriod"/>
            </a:pPr>
            <a:r>
              <a:rPr lang="en-GB" sz="2200" dirty="0">
                <a:latin typeface="Arial" panose="020B0604020202020204" pitchFamily="34" charset="0"/>
                <a:cs typeface="Arial" panose="020B0604020202020204" pitchFamily="34" charset="0"/>
              </a:rPr>
              <a:t>Manage fluids and vomiting by turning the casualty to drain and clear the airway if needed.</a:t>
            </a:r>
          </a:p>
          <a:p>
            <a:pPr marL="0" indent="0">
              <a:buNone/>
            </a:pPr>
            <a:endParaRPr lang="en-GB" sz="2200" dirty="0"/>
          </a:p>
          <a:p>
            <a:pPr marL="0" indent="0">
              <a:buNone/>
            </a:pPr>
            <a:endParaRPr lang="en-GB" sz="2200" dirty="0"/>
          </a:p>
        </p:txBody>
      </p:sp>
      <p:pic>
        <p:nvPicPr>
          <p:cNvPr id="4" name="Picture 3">
            <a:extLst>
              <a:ext uri="{FF2B5EF4-FFF2-40B4-BE49-F238E27FC236}">
                <a16:creationId xmlns:a16="http://schemas.microsoft.com/office/drawing/2014/main" id="{B90E4742-33FB-7975-4581-EB38C4617ECA}"/>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360467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B0A14-F88F-0718-96ED-CAD0837B53B1}"/>
            </a:ext>
          </a:extLst>
        </p:cNvPr>
        <p:cNvGrpSpPr/>
        <p:nvPr/>
      </p:nvGrpSpPr>
      <p:grpSpPr>
        <a:xfrm>
          <a:off x="0" y="0"/>
          <a:ext cx="0" cy="0"/>
          <a:chOff x="0" y="0"/>
          <a:chExt cx="0" cy="0"/>
        </a:xfrm>
      </p:grpSpPr>
      <p:pic>
        <p:nvPicPr>
          <p:cNvPr id="12" name="Picture 11" descr="A black background with a black square&#10;&#10;Description automatically generated with medium confidence">
            <a:extLst>
              <a:ext uri="{FF2B5EF4-FFF2-40B4-BE49-F238E27FC236}">
                <a16:creationId xmlns:a16="http://schemas.microsoft.com/office/drawing/2014/main" id="{3AE44780-A125-DACD-0F9A-470B670445B2}"/>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2" name="Title 1">
            <a:extLst>
              <a:ext uri="{FF2B5EF4-FFF2-40B4-BE49-F238E27FC236}">
                <a16:creationId xmlns:a16="http://schemas.microsoft.com/office/drawing/2014/main" id="{B89A24EB-4812-94C8-BB76-148831E63113}"/>
              </a:ext>
            </a:extLst>
          </p:cNvPr>
          <p:cNvSpPr>
            <a:spLocks noGrp="1"/>
          </p:cNvSpPr>
          <p:nvPr>
            <p:ph type="title"/>
          </p:nvPr>
        </p:nvSpPr>
        <p:spPr>
          <a:xfrm>
            <a:off x="838200" y="124120"/>
            <a:ext cx="9617149" cy="1325563"/>
          </a:xfrm>
        </p:spPr>
        <p:txBody>
          <a:bodyPr>
            <a:normAutofit/>
          </a:bodyPr>
          <a:lstStyle/>
          <a:p>
            <a:r>
              <a:rPr lang="en-GB" sz="4000" b="1" dirty="0">
                <a:latin typeface="Arial" panose="020B0604020202020204" pitchFamily="34" charset="0"/>
                <a:cs typeface="Arial" panose="020B0604020202020204" pitchFamily="34" charset="0"/>
              </a:rPr>
              <a:t>Appropriate first-aid equipment</a:t>
            </a:r>
          </a:p>
        </p:txBody>
      </p:sp>
      <p:sp>
        <p:nvSpPr>
          <p:cNvPr id="7" name="Content Placeholder 5">
            <a:extLst>
              <a:ext uri="{FF2B5EF4-FFF2-40B4-BE49-F238E27FC236}">
                <a16:creationId xmlns:a16="http://schemas.microsoft.com/office/drawing/2014/main" id="{8A358CF9-9F91-9E2F-2A89-6AE5D966D167}"/>
              </a:ext>
            </a:extLst>
          </p:cNvPr>
          <p:cNvSpPr txBox="1">
            <a:spLocks/>
          </p:cNvSpPr>
          <p:nvPr/>
        </p:nvSpPr>
        <p:spPr>
          <a:xfrm>
            <a:off x="6172200" y="2977176"/>
            <a:ext cx="5183188"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a:latin typeface="Arial" panose="020B0604020202020204" pitchFamily="34" charset="0"/>
                <a:cs typeface="Arial" panose="020B0604020202020204" pitchFamily="34" charset="0"/>
              </a:rPr>
              <a:t>thermal blankets </a:t>
            </a:r>
          </a:p>
          <a:p>
            <a:pPr fontAlgn="base"/>
            <a:r>
              <a:rPr lang="en-GB" sz="2400">
                <a:latin typeface="Arial" panose="020B0604020202020204" pitchFamily="34" charset="0"/>
                <a:cs typeface="Arial" panose="020B0604020202020204" pitchFamily="34" charset="0"/>
              </a:rPr>
              <a:t>foil survival bags </a:t>
            </a:r>
          </a:p>
          <a:p>
            <a:pPr fontAlgn="base"/>
            <a:r>
              <a:rPr lang="en-GB" sz="2400">
                <a:latin typeface="Arial" panose="020B0604020202020204" pitchFamily="34" charset="0"/>
                <a:cs typeface="Arial" panose="020B0604020202020204" pitchFamily="34" charset="0"/>
              </a:rPr>
              <a:t>shelter or bivvy bag </a:t>
            </a:r>
          </a:p>
          <a:p>
            <a:pPr fontAlgn="base"/>
            <a:r>
              <a:rPr lang="en-GB" sz="2400">
                <a:latin typeface="Arial" panose="020B0604020202020204" pitchFamily="34" charset="0"/>
                <a:cs typeface="Arial" panose="020B0604020202020204" pitchFamily="34" charset="0"/>
              </a:rPr>
              <a:t>tick remover </a:t>
            </a:r>
          </a:p>
          <a:p>
            <a:pPr fontAlgn="base"/>
            <a:r>
              <a:rPr lang="en-GB" sz="2400">
                <a:latin typeface="Arial" panose="020B0604020202020204" pitchFamily="34" charset="0"/>
                <a:cs typeface="Arial" panose="020B0604020202020204" pitchFamily="34" charset="0"/>
              </a:rPr>
              <a:t>burn gel.</a:t>
            </a:r>
          </a:p>
          <a:p>
            <a:pPr marL="0" indent="0">
              <a:buFont typeface="Arial" panose="020B0604020202020204" pitchFamily="34" charset="0"/>
              <a:buNone/>
            </a:pPr>
            <a:endParaRPr lang="en-GB" dirty="0"/>
          </a:p>
        </p:txBody>
      </p:sp>
      <p:sp>
        <p:nvSpPr>
          <p:cNvPr id="8" name="Text Placeholder 4">
            <a:extLst>
              <a:ext uri="{FF2B5EF4-FFF2-40B4-BE49-F238E27FC236}">
                <a16:creationId xmlns:a16="http://schemas.microsoft.com/office/drawing/2014/main" id="{CD128154-0444-87AB-094B-D807F8F75465}"/>
              </a:ext>
            </a:extLst>
          </p:cNvPr>
          <p:cNvSpPr txBox="1">
            <a:spLocks/>
          </p:cNvSpPr>
          <p:nvPr/>
        </p:nvSpPr>
        <p:spPr>
          <a:xfrm>
            <a:off x="6172200" y="2464255"/>
            <a:ext cx="5183188" cy="8239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8A21"/>
                </a:solidFill>
                <a:latin typeface="Arial" panose="020B0604020202020204" pitchFamily="34" charset="0"/>
                <a:cs typeface="Arial" panose="020B0604020202020204" pitchFamily="34" charset="0"/>
              </a:rPr>
              <a:t>Outdoor specific items: </a:t>
            </a:r>
            <a:endParaRPr lang="en-GB" sz="2400" b="1" dirty="0">
              <a:solidFill>
                <a:srgbClr val="008A21"/>
              </a:solidFill>
            </a:endParaRPr>
          </a:p>
        </p:txBody>
      </p:sp>
      <p:sp>
        <p:nvSpPr>
          <p:cNvPr id="9" name="Text Placeholder 3">
            <a:extLst>
              <a:ext uri="{FF2B5EF4-FFF2-40B4-BE49-F238E27FC236}">
                <a16:creationId xmlns:a16="http://schemas.microsoft.com/office/drawing/2014/main" id="{594D950A-DFF3-53D0-1DC9-C47DD0ADBDBF}"/>
              </a:ext>
            </a:extLst>
          </p:cNvPr>
          <p:cNvSpPr txBox="1">
            <a:spLocks/>
          </p:cNvSpPr>
          <p:nvPr/>
        </p:nvSpPr>
        <p:spPr>
          <a:xfrm>
            <a:off x="862014" y="2442930"/>
            <a:ext cx="5157787" cy="6280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dirty="0">
                <a:solidFill>
                  <a:srgbClr val="008A21"/>
                </a:solidFill>
                <a:latin typeface="Arial" panose="020B0604020202020204" pitchFamily="34" charset="0"/>
                <a:cs typeface="Arial" panose="020B0604020202020204" pitchFamily="34" charset="0"/>
              </a:rPr>
              <a:t>Standard first-aid items:</a:t>
            </a:r>
          </a:p>
        </p:txBody>
      </p:sp>
      <p:sp>
        <p:nvSpPr>
          <p:cNvPr id="10" name="Content Placeholder 2">
            <a:extLst>
              <a:ext uri="{FF2B5EF4-FFF2-40B4-BE49-F238E27FC236}">
                <a16:creationId xmlns:a16="http://schemas.microsoft.com/office/drawing/2014/main" id="{6EC3C66F-BD92-588A-66C2-CFF031732867}"/>
              </a:ext>
            </a:extLst>
          </p:cNvPr>
          <p:cNvSpPr txBox="1">
            <a:spLocks/>
          </p:cNvSpPr>
          <p:nvPr/>
        </p:nvSpPr>
        <p:spPr>
          <a:xfrm>
            <a:off x="836612" y="3016251"/>
            <a:ext cx="5157787" cy="3684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sz="2400" dirty="0">
                <a:latin typeface="Arial" panose="020B0604020202020204" pitchFamily="34" charset="0"/>
                <a:cs typeface="Arial" panose="020B0604020202020204" pitchFamily="34" charset="0"/>
              </a:rPr>
              <a:t>dressings </a:t>
            </a:r>
          </a:p>
          <a:p>
            <a:pPr fontAlgn="base"/>
            <a:r>
              <a:rPr lang="en-GB" sz="2400" dirty="0">
                <a:latin typeface="Arial" panose="020B0604020202020204" pitchFamily="34" charset="0"/>
                <a:cs typeface="Arial" panose="020B0604020202020204" pitchFamily="34" charset="0"/>
              </a:rPr>
              <a:t>bandages </a:t>
            </a:r>
          </a:p>
          <a:p>
            <a:pPr fontAlgn="base"/>
            <a:r>
              <a:rPr lang="en-GB" sz="2400" dirty="0">
                <a:latin typeface="Arial" panose="020B0604020202020204" pitchFamily="34" charset="0"/>
                <a:cs typeface="Arial" panose="020B0604020202020204" pitchFamily="34" charset="0"/>
              </a:rPr>
              <a:t>gloves </a:t>
            </a:r>
          </a:p>
          <a:p>
            <a:pPr fontAlgn="base"/>
            <a:r>
              <a:rPr lang="en-GB" sz="2400" dirty="0">
                <a:latin typeface="Arial" panose="020B0604020202020204" pitchFamily="34" charset="0"/>
                <a:cs typeface="Arial" panose="020B0604020202020204" pitchFamily="34" charset="0"/>
              </a:rPr>
              <a:t>plasters </a:t>
            </a:r>
          </a:p>
          <a:p>
            <a:pPr fontAlgn="base"/>
            <a:r>
              <a:rPr lang="en-GB" sz="2400" dirty="0">
                <a:latin typeface="Arial" panose="020B0604020202020204" pitchFamily="34" charset="0"/>
                <a:cs typeface="Arial" panose="020B0604020202020204" pitchFamily="34" charset="0"/>
              </a:rPr>
              <a:t>antiseptic wipes </a:t>
            </a:r>
          </a:p>
          <a:p>
            <a:pPr fontAlgn="base"/>
            <a:r>
              <a:rPr lang="en-GB" sz="2400" dirty="0">
                <a:latin typeface="Arial" panose="020B0604020202020204" pitchFamily="34" charset="0"/>
                <a:cs typeface="Arial" panose="020B0604020202020204" pitchFamily="34" charset="0"/>
              </a:rPr>
              <a:t>resuscitation face shield </a:t>
            </a:r>
          </a:p>
          <a:p>
            <a:pPr marL="0" indent="0">
              <a:buFont typeface="Arial" panose="020B0604020202020204" pitchFamily="34" charset="0"/>
              <a:buNone/>
            </a:pPr>
            <a:endParaRPr lang="en-GB" dirty="0"/>
          </a:p>
        </p:txBody>
      </p:sp>
      <p:sp>
        <p:nvSpPr>
          <p:cNvPr id="11" name="Title 1">
            <a:extLst>
              <a:ext uri="{FF2B5EF4-FFF2-40B4-BE49-F238E27FC236}">
                <a16:creationId xmlns:a16="http://schemas.microsoft.com/office/drawing/2014/main" id="{E8536DD7-FCFA-705E-F576-4A275AA12880}"/>
              </a:ext>
            </a:extLst>
          </p:cNvPr>
          <p:cNvSpPr txBox="1">
            <a:spLocks/>
          </p:cNvSpPr>
          <p:nvPr/>
        </p:nvSpPr>
        <p:spPr>
          <a:xfrm>
            <a:off x="838200" y="1138692"/>
            <a:ext cx="96171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latin typeface="Arial" panose="020B0604020202020204" pitchFamily="34" charset="0"/>
                <a:cs typeface="Arial" panose="020B0604020202020204" pitchFamily="34" charset="0"/>
              </a:rPr>
              <a:t>Outdoor first aid requires standard items plus additional equipment tailored to remote and environmental challenges.</a:t>
            </a:r>
          </a:p>
        </p:txBody>
      </p:sp>
    </p:spTree>
    <p:extLst>
      <p:ext uri="{BB962C8B-B14F-4D97-AF65-F5344CB8AC3E}">
        <p14:creationId xmlns:p14="http://schemas.microsoft.com/office/powerpoint/2010/main" val="250965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38021-AACD-5116-BB7D-E3F0A762FF88}"/>
              </a:ext>
            </a:extLst>
          </p:cNvPr>
          <p:cNvSpPr>
            <a:spLocks noGrp="1"/>
          </p:cNvSpPr>
          <p:nvPr>
            <p:ph type="title"/>
          </p:nvPr>
        </p:nvSpPr>
        <p:spPr>
          <a:xfrm>
            <a:off x="1752600" y="559679"/>
            <a:ext cx="9978957" cy="1325563"/>
          </a:xfrm>
        </p:spPr>
        <p:txBody>
          <a:bodyPr>
            <a:normAutofit fontScale="90000"/>
          </a:bodyPr>
          <a:lstStyle/>
          <a:p>
            <a:r>
              <a:rPr lang="en-GB" b="1" dirty="0">
                <a:latin typeface="Arial" panose="020B0604020202020204" pitchFamily="34" charset="0"/>
                <a:cs typeface="Arial" panose="020B0604020202020204" pitchFamily="34" charset="0"/>
              </a:rPr>
              <a:t>Managing an unresponsive casualty when assistance is more than </a:t>
            </a:r>
            <a:br>
              <a:rPr lang="en-GB" b="1" dirty="0">
                <a:latin typeface="Arial" panose="020B0604020202020204" pitchFamily="34" charset="0"/>
                <a:cs typeface="Arial" panose="020B0604020202020204" pitchFamily="34" charset="0"/>
              </a:rPr>
            </a:br>
            <a:r>
              <a:rPr lang="en-GB" b="1" dirty="0">
                <a:latin typeface="Arial" panose="020B0604020202020204" pitchFamily="34" charset="0"/>
                <a:cs typeface="Arial" panose="020B0604020202020204" pitchFamily="34" charset="0"/>
              </a:rPr>
              <a:t>30 minutes away (cont.) </a:t>
            </a:r>
            <a:endParaRPr lang="en-GB" dirty="0"/>
          </a:p>
        </p:txBody>
      </p:sp>
      <p:sp>
        <p:nvSpPr>
          <p:cNvPr id="3" name="Content Placeholder 2">
            <a:extLst>
              <a:ext uri="{FF2B5EF4-FFF2-40B4-BE49-F238E27FC236}">
                <a16:creationId xmlns:a16="http://schemas.microsoft.com/office/drawing/2014/main" id="{C8D65DE8-F776-7C39-4EAF-531A34FE5D70}"/>
              </a:ext>
            </a:extLst>
          </p:cNvPr>
          <p:cNvSpPr>
            <a:spLocks noGrp="1"/>
          </p:cNvSpPr>
          <p:nvPr>
            <p:ph idx="1"/>
          </p:nvPr>
        </p:nvSpPr>
        <p:spPr>
          <a:xfrm>
            <a:off x="935477" y="2189421"/>
            <a:ext cx="9188238" cy="4351338"/>
          </a:xfrm>
        </p:spPr>
        <p:txBody>
          <a:bodyPr>
            <a:normAutofit/>
          </a:bodyPr>
          <a:lstStyle/>
          <a:p>
            <a:pPr marL="457200" indent="-457200">
              <a:buClr>
                <a:srgbClr val="008A21"/>
              </a:buClr>
              <a:buFont typeface="+mj-lt"/>
              <a:buAutoNum type="arabicPeriod" startAt="5"/>
              <a:defRPr sz="1400">
                <a:latin typeface="Arial"/>
              </a:defRPr>
            </a:pPr>
            <a:r>
              <a:rPr lang="en-GB" sz="2200" dirty="0"/>
              <a:t>Prevent secondary complications, such as:</a:t>
            </a:r>
          </a:p>
          <a:p>
            <a:pPr lvl="1">
              <a:defRPr sz="1400">
                <a:latin typeface="Arial"/>
              </a:defRPr>
            </a:pPr>
            <a:r>
              <a:rPr lang="en-GB" sz="2200" dirty="0"/>
              <a:t>pressure sores</a:t>
            </a:r>
          </a:p>
          <a:p>
            <a:pPr lvl="1">
              <a:defRPr sz="1400">
                <a:latin typeface="Arial"/>
              </a:defRPr>
            </a:pPr>
            <a:r>
              <a:rPr lang="en-GB" sz="2200" dirty="0"/>
              <a:t>hypothermia </a:t>
            </a:r>
          </a:p>
          <a:p>
            <a:pPr lvl="1">
              <a:defRPr sz="1400">
                <a:latin typeface="Arial"/>
              </a:defRPr>
            </a:pPr>
            <a:r>
              <a:rPr lang="en-GB" sz="2200" dirty="0"/>
              <a:t>shock</a:t>
            </a:r>
          </a:p>
          <a:p>
            <a:pPr marL="457200" indent="-457200">
              <a:buClr>
                <a:srgbClr val="008A21"/>
              </a:buClr>
              <a:buFont typeface="+mj-lt"/>
              <a:buAutoNum type="arabicPeriod" startAt="5"/>
              <a:defRPr sz="1400">
                <a:latin typeface="Arial"/>
              </a:defRPr>
            </a:pPr>
            <a:r>
              <a:rPr lang="en-GB" sz="2200" dirty="0"/>
              <a:t>Reassure the casualty (even if unconscious) using calm tone and body language</a:t>
            </a:r>
          </a:p>
          <a:p>
            <a:pPr marL="457200" indent="-457200">
              <a:buClr>
                <a:srgbClr val="008A21"/>
              </a:buClr>
              <a:buFont typeface="+mj-lt"/>
              <a:buAutoNum type="arabicPeriod" startAt="5"/>
              <a:defRPr sz="1400">
                <a:latin typeface="Arial"/>
              </a:defRPr>
            </a:pPr>
            <a:r>
              <a:rPr lang="en-GB" sz="2200" dirty="0"/>
              <a:t>Use clothing or soft items to pad and maintain a safe posture</a:t>
            </a:r>
          </a:p>
          <a:p>
            <a:pPr marL="457200" indent="-457200">
              <a:buClr>
                <a:srgbClr val="008A21"/>
              </a:buClr>
              <a:buFont typeface="+mj-lt"/>
              <a:buAutoNum type="arabicPeriod" startAt="5"/>
              <a:defRPr sz="1400">
                <a:latin typeface="Arial"/>
              </a:defRPr>
            </a:pPr>
            <a:r>
              <a:rPr lang="en-GB" sz="2200" dirty="0"/>
              <a:t>Keep accurate records for handover to emergency services</a:t>
            </a:r>
          </a:p>
          <a:p>
            <a:pPr marL="457200" indent="-457200">
              <a:buClr>
                <a:srgbClr val="008A21"/>
              </a:buClr>
              <a:buFont typeface="+mj-lt"/>
              <a:buAutoNum type="arabicPeriod" startAt="5"/>
              <a:defRPr sz="1400">
                <a:latin typeface="Arial"/>
              </a:defRPr>
            </a:pPr>
            <a:r>
              <a:rPr lang="en-GB" sz="2200" dirty="0"/>
              <a:t>Keep the casualty ready to move while reducing unnecessary movement.</a:t>
            </a:r>
          </a:p>
          <a:p>
            <a:pPr marL="0" indent="0">
              <a:buNone/>
            </a:pPr>
            <a:endParaRPr lang="en-GB" sz="2200" dirty="0"/>
          </a:p>
        </p:txBody>
      </p:sp>
      <p:pic>
        <p:nvPicPr>
          <p:cNvPr id="4" name="Picture 3">
            <a:extLst>
              <a:ext uri="{FF2B5EF4-FFF2-40B4-BE49-F238E27FC236}">
                <a16:creationId xmlns:a16="http://schemas.microsoft.com/office/drawing/2014/main" id="{D104A936-593C-9625-B5BF-552FD2EB784B}"/>
              </a:ext>
            </a:extLst>
          </p:cNvPr>
          <p:cNvPicPr>
            <a:picLocks/>
          </p:cNvPicPr>
          <p:nvPr/>
        </p:nvPicPr>
        <p:blipFill rotWithShape="1">
          <a:blip r:embed="rId3" cstate="print">
            <a:extLst>
              <a:ext uri="{28A0092B-C50C-407E-A947-70E740481C1C}">
                <a14:useLocalDpi xmlns:a14="http://schemas.microsoft.com/office/drawing/2010/main" val="0"/>
              </a:ext>
            </a:extLst>
          </a:blip>
          <a:srcRect l="-8812" t="-35807" r="-8812" b="-35807"/>
          <a:stretch/>
        </p:blipFill>
        <p:spPr>
          <a:xfrm>
            <a:off x="838201" y="413672"/>
            <a:ext cx="792000" cy="658800"/>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49002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B5887-062F-C6C3-0A61-9E669F5D1A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D60DF5-2896-7312-FB83-74C798414561}"/>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5194B657-AE64-1676-FFF5-FF3356BA4725}"/>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90D5FA-35BF-CF95-63EC-6688C674CD9B}"/>
              </a:ext>
            </a:extLst>
          </p:cNvPr>
          <p:cNvSpPr txBox="1"/>
          <p:nvPr/>
        </p:nvSpPr>
        <p:spPr>
          <a:xfrm>
            <a:off x="766763" y="1476496"/>
            <a:ext cx="1018571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position is MOST suitable for an unresponsive casualty who is breathing normally and has no suspected spinal injury?</a:t>
            </a:r>
          </a:p>
        </p:txBody>
      </p:sp>
      <p:grpSp>
        <p:nvGrpSpPr>
          <p:cNvPr id="7" name="Group 6">
            <a:extLst>
              <a:ext uri="{FF2B5EF4-FFF2-40B4-BE49-F238E27FC236}">
                <a16:creationId xmlns:a16="http://schemas.microsoft.com/office/drawing/2014/main" id="{AA433EA3-2EB1-EE52-7281-8A2699D948E0}"/>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E9E5F896-6633-514D-09A1-379D5E2DF10E}"/>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35044350-A46B-305F-85FF-0F482A85B2C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3130A001-0EBF-B53C-599D-6BE586AA537E}"/>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A8DF817C-96BE-5611-F97C-6DBEEEAE9D90}"/>
                </a:ext>
              </a:extLst>
            </p:cNvPr>
            <p:cNvSpPr/>
            <p:nvPr/>
          </p:nvSpPr>
          <p:spPr>
            <a:xfrm>
              <a:off x="7804800" y="2575797"/>
              <a:ext cx="2268000" cy="300867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BD058908-1310-3BFA-0484-569378E3EDD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B</a:t>
              </a:r>
            </a:p>
          </p:txBody>
        </p:sp>
      </p:grpSp>
      <p:sp>
        <p:nvSpPr>
          <p:cNvPr id="10" name="TextBox 9">
            <a:extLst>
              <a:ext uri="{FF2B5EF4-FFF2-40B4-BE49-F238E27FC236}">
                <a16:creationId xmlns:a16="http://schemas.microsoft.com/office/drawing/2014/main" id="{5CAD8EC8-8C63-F0BD-1245-C8412C7A9F85}"/>
              </a:ext>
            </a:extLst>
          </p:cNvPr>
          <p:cNvSpPr txBox="1"/>
          <p:nvPr/>
        </p:nvSpPr>
        <p:spPr>
          <a:xfrm>
            <a:off x="1719656" y="2726630"/>
            <a:ext cx="633800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Sitting upright with head tilted forward</a:t>
            </a:r>
          </a:p>
        </p:txBody>
      </p:sp>
      <p:sp>
        <p:nvSpPr>
          <p:cNvPr id="11" name="TextBox 10">
            <a:extLst>
              <a:ext uri="{FF2B5EF4-FFF2-40B4-BE49-F238E27FC236}">
                <a16:creationId xmlns:a16="http://schemas.microsoft.com/office/drawing/2014/main" id="{21970FBF-5BB1-D521-67E9-D75B67B50464}"/>
              </a:ext>
            </a:extLst>
          </p:cNvPr>
          <p:cNvSpPr txBox="1"/>
          <p:nvPr/>
        </p:nvSpPr>
        <p:spPr>
          <a:xfrm>
            <a:off x="1719657" y="3537902"/>
            <a:ext cx="5556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Recovery position with head tilted back</a:t>
            </a:r>
          </a:p>
        </p:txBody>
      </p:sp>
      <p:sp>
        <p:nvSpPr>
          <p:cNvPr id="12" name="TextBox 11">
            <a:extLst>
              <a:ext uri="{FF2B5EF4-FFF2-40B4-BE49-F238E27FC236}">
                <a16:creationId xmlns:a16="http://schemas.microsoft.com/office/drawing/2014/main" id="{21836A85-F17C-A69C-EAAD-AF9B061ABEF8}"/>
              </a:ext>
            </a:extLst>
          </p:cNvPr>
          <p:cNvSpPr txBox="1"/>
          <p:nvPr/>
        </p:nvSpPr>
        <p:spPr>
          <a:xfrm>
            <a:off x="1739923" y="4363547"/>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Lying flat on their back with legs elevated</a:t>
            </a:r>
          </a:p>
        </p:txBody>
      </p:sp>
      <p:sp>
        <p:nvSpPr>
          <p:cNvPr id="16" name="TextBox 15">
            <a:extLst>
              <a:ext uri="{FF2B5EF4-FFF2-40B4-BE49-F238E27FC236}">
                <a16:creationId xmlns:a16="http://schemas.microsoft.com/office/drawing/2014/main" id="{6B64EACD-9393-FAF3-9EA1-E40DC9668FE3}"/>
              </a:ext>
            </a:extLst>
          </p:cNvPr>
          <p:cNvSpPr txBox="1"/>
          <p:nvPr/>
        </p:nvSpPr>
        <p:spPr>
          <a:xfrm>
            <a:off x="1729210" y="5270896"/>
            <a:ext cx="685523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Semi-sitting position regardless of injuries</a:t>
            </a:r>
          </a:p>
        </p:txBody>
      </p:sp>
      <p:pic>
        <p:nvPicPr>
          <p:cNvPr id="17" name="Picture 2" descr="\\designarchive\Archive\PowerPoints\PPT symbols and documents\ABCD cards\A.png">
            <a:extLst>
              <a:ext uri="{FF2B5EF4-FFF2-40B4-BE49-F238E27FC236}">
                <a16:creationId xmlns:a16="http://schemas.microsoft.com/office/drawing/2014/main" id="{EC2AA1CB-1B98-6FE4-A1B9-60EA6A6FEF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FC13FF0A-934D-B873-D89B-CDB3C3848C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06427EF5-AA3A-C787-4B1E-D20CC0EBA40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7147B2A-7341-97BC-2E66-532C5C952F1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6413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E3366-4F6C-EC8A-E663-BE2F9458BA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33A8C-AECE-E222-8A4C-F625A35E77E4}"/>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D5DBE60C-DC39-6D03-DDE4-76E087A17D4F}"/>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365E1C4-AD89-F2FD-4ED4-78D97A17C070}"/>
              </a:ext>
            </a:extLst>
          </p:cNvPr>
          <p:cNvSpPr txBox="1"/>
          <p:nvPr/>
        </p:nvSpPr>
        <p:spPr>
          <a:xfrm>
            <a:off x="766763" y="1452933"/>
            <a:ext cx="10438049"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of the following is an environmental factor that could directly impact first-aid delivery outdoors?</a:t>
            </a:r>
          </a:p>
        </p:txBody>
      </p:sp>
      <p:grpSp>
        <p:nvGrpSpPr>
          <p:cNvPr id="7" name="Group 6">
            <a:extLst>
              <a:ext uri="{FF2B5EF4-FFF2-40B4-BE49-F238E27FC236}">
                <a16:creationId xmlns:a16="http://schemas.microsoft.com/office/drawing/2014/main" id="{138634C0-B457-9E7A-6B89-19774061F973}"/>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3FA6E43B-BA51-D7D6-CE2F-83A953EE028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7D5B423A-07D6-DBE9-7865-532C3E5B1195}"/>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73C203D1-7A6C-5798-AA6F-D4D42D0E039D}"/>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DB1E81DB-1A50-D67E-4D0E-F33A36621386}"/>
                </a:ext>
              </a:extLst>
            </p:cNvPr>
            <p:cNvSpPr/>
            <p:nvPr/>
          </p:nvSpPr>
          <p:spPr>
            <a:xfrm>
              <a:off x="7804800" y="2575797"/>
              <a:ext cx="2268000" cy="3008674"/>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C0F86885-821A-E65E-B235-4F319D0A8605}"/>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D</a:t>
              </a:r>
            </a:p>
          </p:txBody>
        </p:sp>
      </p:grpSp>
      <p:sp>
        <p:nvSpPr>
          <p:cNvPr id="10" name="TextBox 9">
            <a:extLst>
              <a:ext uri="{FF2B5EF4-FFF2-40B4-BE49-F238E27FC236}">
                <a16:creationId xmlns:a16="http://schemas.microsoft.com/office/drawing/2014/main" id="{AD4B762F-B955-FFC1-85DE-4FE96E6E2705}"/>
              </a:ext>
            </a:extLst>
          </p:cNvPr>
          <p:cNvSpPr txBox="1"/>
          <p:nvPr/>
        </p:nvSpPr>
        <p:spPr>
          <a:xfrm>
            <a:off x="1719656" y="2653115"/>
            <a:ext cx="6763844" cy="43088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a:ea typeface="+mn-ea"/>
                <a:cs typeface="Arial"/>
              </a:rPr>
              <a:t>The casualty’s favourite type of outdoor activity</a:t>
            </a:r>
          </a:p>
        </p:txBody>
      </p:sp>
      <p:sp>
        <p:nvSpPr>
          <p:cNvPr id="11" name="TextBox 10">
            <a:extLst>
              <a:ext uri="{FF2B5EF4-FFF2-40B4-BE49-F238E27FC236}">
                <a16:creationId xmlns:a16="http://schemas.microsoft.com/office/drawing/2014/main" id="{9C0547E0-284B-40C2-C42D-0D87618A304B}"/>
              </a:ext>
            </a:extLst>
          </p:cNvPr>
          <p:cNvSpPr txBox="1"/>
          <p:nvPr/>
        </p:nvSpPr>
        <p:spPr>
          <a:xfrm>
            <a:off x="1719656" y="3517274"/>
            <a:ext cx="685041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Whether the casualty prefers hot or cold drinks</a:t>
            </a:r>
          </a:p>
        </p:txBody>
      </p:sp>
      <p:sp>
        <p:nvSpPr>
          <p:cNvPr id="12" name="TextBox 11">
            <a:extLst>
              <a:ext uri="{FF2B5EF4-FFF2-40B4-BE49-F238E27FC236}">
                <a16:creationId xmlns:a16="http://schemas.microsoft.com/office/drawing/2014/main" id="{8FFC882B-8B8C-C54B-5CFB-9A1D3A57D39F}"/>
              </a:ext>
            </a:extLst>
          </p:cNvPr>
          <p:cNvSpPr txBox="1"/>
          <p:nvPr/>
        </p:nvSpPr>
        <p:spPr>
          <a:xfrm>
            <a:off x="1739923" y="4381433"/>
            <a:ext cx="64818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number of people in the rescue team</a:t>
            </a:r>
          </a:p>
        </p:txBody>
      </p:sp>
      <p:sp>
        <p:nvSpPr>
          <p:cNvPr id="16" name="TextBox 15">
            <a:extLst>
              <a:ext uri="{FF2B5EF4-FFF2-40B4-BE49-F238E27FC236}">
                <a16:creationId xmlns:a16="http://schemas.microsoft.com/office/drawing/2014/main" id="{8ED8366B-59C0-6779-35E0-44E028FDE96F}"/>
              </a:ext>
            </a:extLst>
          </p:cNvPr>
          <p:cNvSpPr txBox="1"/>
          <p:nvPr/>
        </p:nvSpPr>
        <p:spPr>
          <a:xfrm>
            <a:off x="1729210" y="5110382"/>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Strong wind reducing body temperature and affecting communication</a:t>
            </a:r>
          </a:p>
        </p:txBody>
      </p:sp>
      <p:pic>
        <p:nvPicPr>
          <p:cNvPr id="17" name="Picture 2" descr="\\designarchive\Archive\PowerPoints\PPT symbols and documents\ABCD cards\A.png">
            <a:extLst>
              <a:ext uri="{FF2B5EF4-FFF2-40B4-BE49-F238E27FC236}">
                <a16:creationId xmlns:a16="http://schemas.microsoft.com/office/drawing/2014/main" id="{F5BF2181-1C10-BF06-7E3A-8DD6D3E6195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15054A2F-C26F-6A95-022A-31B23D01F8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35E6996F-B50D-C16B-41C2-5A9311FFE7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57E88736-E005-E13F-0CCC-20ADA488DE6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293135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B9142-627A-DD94-FE8D-F7B3C09188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8C89-EC72-B843-812F-451F0AC5E440}"/>
              </a:ext>
            </a:extLst>
          </p:cNvPr>
          <p:cNvSpPr>
            <a:spLocks noGrp="1"/>
          </p:cNvSpPr>
          <p:nvPr>
            <p:ph type="title"/>
          </p:nvPr>
        </p:nvSpPr>
        <p:spPr>
          <a:xfrm>
            <a:off x="1683868" y="365126"/>
            <a:ext cx="9669931" cy="922986"/>
          </a:xfrm>
        </p:spPr>
        <p:txBody>
          <a:bodyPr/>
          <a:lstStyle/>
          <a:p>
            <a:r>
              <a:rPr lang="en-GB" noProof="0"/>
              <a:t>How much do you know?​</a:t>
            </a:r>
          </a:p>
        </p:txBody>
      </p:sp>
      <p:sp>
        <p:nvSpPr>
          <p:cNvPr id="5" name="Rectangle: Rounded Corners 4">
            <a:extLst>
              <a:ext uri="{FF2B5EF4-FFF2-40B4-BE49-F238E27FC236}">
                <a16:creationId xmlns:a16="http://schemas.microsoft.com/office/drawing/2014/main" id="{0AEAF085-923F-03A2-5684-11C8C769AF86}"/>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31421C7-913C-5C82-F201-F7F7A17FA9FC}"/>
              </a:ext>
            </a:extLst>
          </p:cNvPr>
          <p:cNvSpPr txBox="1"/>
          <p:nvPr/>
        </p:nvSpPr>
        <p:spPr>
          <a:xfrm>
            <a:off x="766763" y="1436459"/>
            <a:ext cx="99859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When treating a casualty on a steep slope, which adaptation is MOST appropriate?</a:t>
            </a:r>
          </a:p>
        </p:txBody>
      </p:sp>
      <p:grpSp>
        <p:nvGrpSpPr>
          <p:cNvPr id="7" name="Group 6">
            <a:extLst>
              <a:ext uri="{FF2B5EF4-FFF2-40B4-BE49-F238E27FC236}">
                <a16:creationId xmlns:a16="http://schemas.microsoft.com/office/drawing/2014/main" id="{6031E920-B30F-FBBF-D5AA-A6E880C7278C}"/>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73DBE5C9-C55E-1EFD-657E-67B7BE023CCA}"/>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49359B66-D7D7-D217-CF1B-9C1929FF1C3A}"/>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GB"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D1CEBA88-BD86-AE62-B1FD-8EC514152303}"/>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BD30C1E7-AC44-7D17-19B9-0AFD676F7545}"/>
                </a:ext>
              </a:extLst>
            </p:cNvPr>
            <p:cNvSpPr/>
            <p:nvPr/>
          </p:nvSpPr>
          <p:spPr>
            <a:xfrm>
              <a:off x="7804800" y="2575797"/>
              <a:ext cx="2268000" cy="3008674"/>
            </a:xfrm>
            <a:prstGeom prst="roundRect">
              <a:avLst/>
            </a:prstGeom>
            <a:solidFill>
              <a:srgbClr val="6CBD4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03123920-AEE3-805E-D61C-32150F053342}"/>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a:t>
              </a:r>
            </a:p>
          </p:txBody>
        </p:sp>
      </p:grpSp>
      <p:sp>
        <p:nvSpPr>
          <p:cNvPr id="10" name="TextBox 9">
            <a:extLst>
              <a:ext uri="{FF2B5EF4-FFF2-40B4-BE49-F238E27FC236}">
                <a16:creationId xmlns:a16="http://schemas.microsoft.com/office/drawing/2014/main" id="{8878E100-57FB-8327-1348-97F2165ECBA8}"/>
              </a:ext>
            </a:extLst>
          </p:cNvPr>
          <p:cNvSpPr txBox="1"/>
          <p:nvPr/>
        </p:nvSpPr>
        <p:spPr>
          <a:xfrm>
            <a:off x="1719656" y="2540970"/>
            <a:ext cx="517351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Stabilise the casualty using clothing or natural features to prevent rolling</a:t>
            </a:r>
          </a:p>
        </p:txBody>
      </p:sp>
      <p:sp>
        <p:nvSpPr>
          <p:cNvPr id="11" name="TextBox 10">
            <a:extLst>
              <a:ext uri="{FF2B5EF4-FFF2-40B4-BE49-F238E27FC236}">
                <a16:creationId xmlns:a16="http://schemas.microsoft.com/office/drawing/2014/main" id="{AC350B8A-D03F-FA81-B3D4-AFA1DDF142F5}"/>
              </a:ext>
            </a:extLst>
          </p:cNvPr>
          <p:cNvSpPr txBox="1"/>
          <p:nvPr/>
        </p:nvSpPr>
        <p:spPr>
          <a:xfrm>
            <a:off x="1719657" y="3415943"/>
            <a:ext cx="492680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Move the casualty downhill immediately without assessment</a:t>
            </a:r>
          </a:p>
        </p:txBody>
      </p:sp>
      <p:sp>
        <p:nvSpPr>
          <p:cNvPr id="12" name="TextBox 11">
            <a:extLst>
              <a:ext uri="{FF2B5EF4-FFF2-40B4-BE49-F238E27FC236}">
                <a16:creationId xmlns:a16="http://schemas.microsoft.com/office/drawing/2014/main" id="{03B60F01-F052-7F21-CC28-3380F07EFC30}"/>
              </a:ext>
            </a:extLst>
          </p:cNvPr>
          <p:cNvSpPr txBox="1"/>
          <p:nvPr/>
        </p:nvSpPr>
        <p:spPr>
          <a:xfrm>
            <a:off x="1729210" y="4258044"/>
            <a:ext cx="64818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 the casualty in the recovery position without considering slope stability</a:t>
            </a:r>
          </a:p>
        </p:txBody>
      </p:sp>
      <p:sp>
        <p:nvSpPr>
          <p:cNvPr id="16" name="TextBox 15">
            <a:extLst>
              <a:ext uri="{FF2B5EF4-FFF2-40B4-BE49-F238E27FC236}">
                <a16:creationId xmlns:a16="http://schemas.microsoft.com/office/drawing/2014/main" id="{4E736182-CECD-883F-C3F0-2E27CAA99B0B}"/>
              </a:ext>
            </a:extLst>
          </p:cNvPr>
          <p:cNvSpPr txBox="1"/>
          <p:nvPr/>
        </p:nvSpPr>
        <p:spPr>
          <a:xfrm>
            <a:off x="1729210" y="5133017"/>
            <a:ext cx="56875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Wait for emergency services before taking any action</a:t>
            </a:r>
          </a:p>
        </p:txBody>
      </p:sp>
      <p:pic>
        <p:nvPicPr>
          <p:cNvPr id="17" name="Picture 2" descr="\\designarchive\Archive\PowerPoints\PPT symbols and documents\ABCD cards\A.png">
            <a:extLst>
              <a:ext uri="{FF2B5EF4-FFF2-40B4-BE49-F238E27FC236}">
                <a16:creationId xmlns:a16="http://schemas.microsoft.com/office/drawing/2014/main" id="{8152C19B-2468-F79E-F6E0-84D1B63C69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DC67CB77-4392-BCF6-77E9-9D3117E614D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297CC198-70C3-2BB2-102E-C16C6470915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E088CE9F-B4BD-F06C-8F73-E7B9C7C86AA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781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665F8-6CFE-50C0-D936-F75A74ECE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53D1DF-5871-D6CD-4509-BC997939E59D}"/>
              </a:ext>
            </a:extLst>
          </p:cNvPr>
          <p:cNvSpPr>
            <a:spLocks noGrp="1"/>
          </p:cNvSpPr>
          <p:nvPr>
            <p:ph type="title"/>
          </p:nvPr>
        </p:nvSpPr>
        <p:spPr>
          <a:xfrm>
            <a:off x="1683868" y="365126"/>
            <a:ext cx="9669931" cy="922986"/>
          </a:xfrm>
        </p:spPr>
        <p:txBody>
          <a:bodyPr/>
          <a:lstStyle/>
          <a:p>
            <a:r>
              <a:rPr lang="en-GB"/>
              <a:t>How much do you know?​</a:t>
            </a:r>
          </a:p>
        </p:txBody>
      </p:sp>
      <p:sp>
        <p:nvSpPr>
          <p:cNvPr id="5" name="Rectangle: Rounded Corners 4">
            <a:extLst>
              <a:ext uri="{FF2B5EF4-FFF2-40B4-BE49-F238E27FC236}">
                <a16:creationId xmlns:a16="http://schemas.microsoft.com/office/drawing/2014/main" id="{37F1DE94-C0A3-51AC-6BA6-BCBABAA48FB7}"/>
              </a:ext>
            </a:extLst>
          </p:cNvPr>
          <p:cNvSpPr/>
          <p:nvPr/>
        </p:nvSpPr>
        <p:spPr>
          <a:xfrm>
            <a:off x="-904775" y="1404415"/>
            <a:ext cx="13270945" cy="922986"/>
          </a:xfrm>
          <a:prstGeom prst="roundRect">
            <a:avLst>
              <a:gd name="adj" fmla="val 0"/>
            </a:avLst>
          </a:prstGeom>
          <a:solidFill>
            <a:srgbClr val="008A2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DFCA95D-4A18-DCD6-AF50-17D44A67E424}"/>
              </a:ext>
            </a:extLst>
          </p:cNvPr>
          <p:cNvSpPr txBox="1"/>
          <p:nvPr/>
        </p:nvSpPr>
        <p:spPr>
          <a:xfrm>
            <a:off x="766763" y="1450409"/>
            <a:ext cx="1043804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a:ea typeface="+mn-ea"/>
                <a:cs typeface="Arial"/>
              </a:rPr>
              <a:t>Which action is MOST appropriate when managing an unresponsive casualty and help is over 30 minutes away?</a:t>
            </a:r>
          </a:p>
        </p:txBody>
      </p:sp>
      <p:grpSp>
        <p:nvGrpSpPr>
          <p:cNvPr id="7" name="Group 6">
            <a:extLst>
              <a:ext uri="{FF2B5EF4-FFF2-40B4-BE49-F238E27FC236}">
                <a16:creationId xmlns:a16="http://schemas.microsoft.com/office/drawing/2014/main" id="{5C93C97E-3194-0EFA-91C1-E610E59A00DB}"/>
              </a:ext>
            </a:extLst>
          </p:cNvPr>
          <p:cNvGrpSpPr/>
          <p:nvPr/>
        </p:nvGrpSpPr>
        <p:grpSpPr>
          <a:xfrm>
            <a:off x="766763" y="497219"/>
            <a:ext cx="792000" cy="658800"/>
            <a:chOff x="7674811" y="3465319"/>
            <a:chExt cx="792000" cy="658800"/>
          </a:xfrm>
          <a:solidFill>
            <a:srgbClr val="008A21"/>
          </a:solidFill>
        </p:grpSpPr>
        <p:pic>
          <p:nvPicPr>
            <p:cNvPr id="8" name="Picture 7">
              <a:extLst>
                <a:ext uri="{FF2B5EF4-FFF2-40B4-BE49-F238E27FC236}">
                  <a16:creationId xmlns:a16="http://schemas.microsoft.com/office/drawing/2014/main" id="{6681AE25-2490-9EFC-5324-38617F59CD93}"/>
                </a:ext>
              </a:extLst>
            </p:cNvPr>
            <p:cNvPicPr>
              <a:picLocks/>
            </p:cNvPicPr>
            <p:nvPr/>
          </p:nvPicPr>
          <p:blipFill rotWithShape="1">
            <a:blip r:embed="rId3" cstate="print"/>
            <a:srcRect l="-27624" t="-13361" r="-27624" b="-13361"/>
            <a:stretch/>
          </p:blipFill>
          <p:spPr>
            <a:xfrm>
              <a:off x="7674811" y="3465319"/>
              <a:ext cx="792000" cy="658800"/>
            </a:xfrm>
            <a:prstGeom prst="ellipse">
              <a:avLst/>
            </a:prstGeom>
            <a:grpFill/>
            <a:ln w="31750">
              <a:solidFill>
                <a:schemeClr val="bg1"/>
              </a:solidFill>
            </a:ln>
          </p:spPr>
        </p:pic>
        <p:sp>
          <p:nvSpPr>
            <p:cNvPr id="9" name="TextBox 8">
              <a:extLst>
                <a:ext uri="{FF2B5EF4-FFF2-40B4-BE49-F238E27FC236}">
                  <a16:creationId xmlns:a16="http://schemas.microsoft.com/office/drawing/2014/main" id="{0F763392-30E2-788A-F4F8-5EBC602583D7}"/>
                </a:ext>
              </a:extLst>
            </p:cNvPr>
            <p:cNvSpPr txBox="1"/>
            <p:nvPr/>
          </p:nvSpPr>
          <p:spPr>
            <a:xfrm>
              <a:off x="7994610" y="3533592"/>
              <a:ext cx="334351" cy="215444"/>
            </a:xfrm>
            <a:prstGeom prst="rect">
              <a:avLst/>
            </a:prstGeom>
            <a:grpFill/>
            <a:ln>
              <a:solidFill>
                <a:schemeClr val="bg1"/>
              </a:solidFill>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CE</a:t>
              </a:r>
            </a:p>
          </p:txBody>
        </p:sp>
      </p:grpSp>
      <p:grpSp>
        <p:nvGrpSpPr>
          <p:cNvPr id="22" name="Group 21">
            <a:extLst>
              <a:ext uri="{FF2B5EF4-FFF2-40B4-BE49-F238E27FC236}">
                <a16:creationId xmlns:a16="http://schemas.microsoft.com/office/drawing/2014/main" id="{067934EA-BC9E-B3DD-94F6-84500D0FF267}"/>
              </a:ext>
            </a:extLst>
          </p:cNvPr>
          <p:cNvGrpSpPr/>
          <p:nvPr/>
        </p:nvGrpSpPr>
        <p:grpSpPr>
          <a:xfrm>
            <a:off x="8484737" y="2575797"/>
            <a:ext cx="2268001" cy="3008674"/>
            <a:chOff x="7804799" y="2575797"/>
            <a:chExt cx="2268001" cy="3008674"/>
          </a:xfrm>
        </p:grpSpPr>
        <p:sp>
          <p:nvSpPr>
            <p:cNvPr id="20" name="Rectangle: Rounded Corners 19">
              <a:extLst>
                <a:ext uri="{FF2B5EF4-FFF2-40B4-BE49-F238E27FC236}">
                  <a16:creationId xmlns:a16="http://schemas.microsoft.com/office/drawing/2014/main" id="{CD57A0C8-7AB7-E281-1002-9B81E8C8AE74}"/>
                </a:ext>
              </a:extLst>
            </p:cNvPr>
            <p:cNvSpPr/>
            <p:nvPr/>
          </p:nvSpPr>
          <p:spPr>
            <a:xfrm>
              <a:off x="7804800" y="2575797"/>
              <a:ext cx="2268000" cy="3008674"/>
            </a:xfrm>
            <a:prstGeom prst="roundRect">
              <a:avLst/>
            </a:prstGeom>
            <a:solidFill>
              <a:srgbClr val="6A2E9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itle 1">
              <a:extLst>
                <a:ext uri="{FF2B5EF4-FFF2-40B4-BE49-F238E27FC236}">
                  <a16:creationId xmlns:a16="http://schemas.microsoft.com/office/drawing/2014/main" id="{1D59CE1E-403E-7D3C-CBA6-E81F970D4C57}"/>
                </a:ext>
              </a:extLst>
            </p:cNvPr>
            <p:cNvSpPr txBox="1">
              <a:spLocks/>
            </p:cNvSpPr>
            <p:nvPr/>
          </p:nvSpPr>
          <p:spPr>
            <a:xfrm>
              <a:off x="7804799" y="2999398"/>
              <a:ext cx="2268001" cy="24541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14500" b="1"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C</a:t>
              </a:r>
            </a:p>
          </p:txBody>
        </p:sp>
      </p:grpSp>
      <p:sp>
        <p:nvSpPr>
          <p:cNvPr id="10" name="TextBox 9">
            <a:extLst>
              <a:ext uri="{FF2B5EF4-FFF2-40B4-BE49-F238E27FC236}">
                <a16:creationId xmlns:a16="http://schemas.microsoft.com/office/drawing/2014/main" id="{35483117-9A16-D2F2-BFB7-57EF735AF1A7}"/>
              </a:ext>
            </a:extLst>
          </p:cNvPr>
          <p:cNvSpPr txBox="1"/>
          <p:nvPr/>
        </p:nvSpPr>
        <p:spPr>
          <a:xfrm>
            <a:off x="1719656" y="2507456"/>
            <a:ext cx="633800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Keep the casualty seated upright to prevent pressure sores</a:t>
            </a:r>
          </a:p>
        </p:txBody>
      </p:sp>
      <p:sp>
        <p:nvSpPr>
          <p:cNvPr id="11" name="TextBox 10">
            <a:extLst>
              <a:ext uri="{FF2B5EF4-FFF2-40B4-BE49-F238E27FC236}">
                <a16:creationId xmlns:a16="http://schemas.microsoft.com/office/drawing/2014/main" id="{3DF814D3-AB43-B54F-B84A-D87A1DE484D9}"/>
              </a:ext>
            </a:extLst>
          </p:cNvPr>
          <p:cNvSpPr txBox="1"/>
          <p:nvPr/>
        </p:nvSpPr>
        <p:spPr>
          <a:xfrm>
            <a:off x="1719657" y="3364003"/>
            <a:ext cx="614843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Focus solely on keeping the casualty awake until help arrives</a:t>
            </a:r>
          </a:p>
        </p:txBody>
      </p:sp>
      <p:sp>
        <p:nvSpPr>
          <p:cNvPr id="12" name="TextBox 11">
            <a:extLst>
              <a:ext uri="{FF2B5EF4-FFF2-40B4-BE49-F238E27FC236}">
                <a16:creationId xmlns:a16="http://schemas.microsoft.com/office/drawing/2014/main" id="{0EDEBD0B-E006-E9A9-CD1A-9C69EE3F32CF}"/>
              </a:ext>
            </a:extLst>
          </p:cNvPr>
          <p:cNvSpPr txBox="1"/>
          <p:nvPr/>
        </p:nvSpPr>
        <p:spPr>
          <a:xfrm>
            <a:off x="1739923" y="4130145"/>
            <a:ext cx="648186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Maintain airway and breathing, insulate from </a:t>
            </a:r>
            <a:r>
              <a:rPr kumimoji="0" lang="en-GB" sz="22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environmental conditions </a:t>
            </a: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and monitor vital signs </a:t>
            </a:r>
          </a:p>
        </p:txBody>
      </p:sp>
      <p:sp>
        <p:nvSpPr>
          <p:cNvPr id="16" name="TextBox 15">
            <a:extLst>
              <a:ext uri="{FF2B5EF4-FFF2-40B4-BE49-F238E27FC236}">
                <a16:creationId xmlns:a16="http://schemas.microsoft.com/office/drawing/2014/main" id="{BAF9F21E-6DFB-CEEF-1C93-46E9D3E88456}"/>
              </a:ext>
            </a:extLst>
          </p:cNvPr>
          <p:cNvSpPr txBox="1"/>
          <p:nvPr/>
        </p:nvSpPr>
        <p:spPr>
          <a:xfrm>
            <a:off x="1729210" y="5238141"/>
            <a:ext cx="66846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Avoid repositioning the casualty even if they vomit</a:t>
            </a:r>
          </a:p>
        </p:txBody>
      </p:sp>
      <p:pic>
        <p:nvPicPr>
          <p:cNvPr id="17" name="Picture 2" descr="\\designarchive\Archive\PowerPoints\PPT symbols and documents\ABCD cards\A.png">
            <a:extLst>
              <a:ext uri="{FF2B5EF4-FFF2-40B4-BE49-F238E27FC236}">
                <a16:creationId xmlns:a16="http://schemas.microsoft.com/office/drawing/2014/main" id="{EC0456F4-0563-490F-BB4A-0F8A001886D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849" y="2507456"/>
            <a:ext cx="576064" cy="813836"/>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3" descr="\\designarchive\Archive\PowerPoints\PPT symbols and documents\ABCD cards\B.png">
            <a:extLst>
              <a:ext uri="{FF2B5EF4-FFF2-40B4-BE49-F238E27FC236}">
                <a16:creationId xmlns:a16="http://schemas.microsoft.com/office/drawing/2014/main" id="{CDB65125-DB81-3A27-8AB7-E63EF03C626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4850" y="3363596"/>
            <a:ext cx="574825" cy="812085"/>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designarchive\Archive\PowerPoints\PPT symbols and documents\ABCD cards\C.png">
            <a:extLst>
              <a:ext uri="{FF2B5EF4-FFF2-40B4-BE49-F238E27FC236}">
                <a16:creationId xmlns:a16="http://schemas.microsoft.com/office/drawing/2014/main" id="{4E179E68-33DE-E165-BCB7-44CD750DE71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4849" y="4227691"/>
            <a:ext cx="576684" cy="814712"/>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5" descr="\\designarchive\Archive\PowerPoints\PPT symbols and documents\ABCD cards\D.png">
            <a:extLst>
              <a:ext uri="{FF2B5EF4-FFF2-40B4-BE49-F238E27FC236}">
                <a16:creationId xmlns:a16="http://schemas.microsoft.com/office/drawing/2014/main" id="{439DD4E1-C431-7863-82D0-F39C35B3D10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4850" y="5110382"/>
            <a:ext cx="576685" cy="81471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12349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DE9BF-860F-6FE1-53AE-A942E634EC0D}"/>
            </a:ext>
          </a:extLst>
        </p:cNvPr>
        <p:cNvGrpSpPr/>
        <p:nvPr/>
      </p:nvGrpSpPr>
      <p:grpSpPr>
        <a:xfrm>
          <a:off x="0" y="0"/>
          <a:ext cx="0" cy="0"/>
          <a:chOff x="0" y="0"/>
          <a:chExt cx="0" cy="0"/>
        </a:xfrm>
      </p:grpSpPr>
      <p:sp>
        <p:nvSpPr>
          <p:cNvPr id="24" name="Rectangle 23">
            <a:extLst>
              <a:ext uri="{FF2B5EF4-FFF2-40B4-BE49-F238E27FC236}">
                <a16:creationId xmlns:a16="http://schemas.microsoft.com/office/drawing/2014/main" id="{8CE02C32-0374-D0C1-ECEC-7E786412395A}"/>
              </a:ext>
            </a:extLst>
          </p:cNvPr>
          <p:cNvSpPr/>
          <p:nvPr/>
        </p:nvSpPr>
        <p:spPr>
          <a:xfrm>
            <a:off x="-211540" y="-422521"/>
            <a:ext cx="12733361" cy="6432864"/>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B30112F2-69C9-3F45-FF6C-75B5E99C46E9}"/>
              </a:ext>
            </a:extLst>
          </p:cNvPr>
          <p:cNvSpPr/>
          <p:nvPr/>
        </p:nvSpPr>
        <p:spPr>
          <a:xfrm flipH="1">
            <a:off x="-1748352" y="2914051"/>
            <a:ext cx="18181696" cy="4415316"/>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008A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75936CA-C47F-33F4-1086-32AEEA41483F}"/>
              </a:ext>
            </a:extLst>
          </p:cNvPr>
          <p:cNvSpPr txBox="1"/>
          <p:nvPr/>
        </p:nvSpPr>
        <p:spPr>
          <a:xfrm>
            <a:off x="565257" y="1387999"/>
            <a:ext cx="6748220"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 able to respond to an incident involving an unresponsive casualty who is not breathing normally in the outdoors </a:t>
            </a:r>
          </a:p>
        </p:txBody>
      </p:sp>
      <p:sp>
        <p:nvSpPr>
          <p:cNvPr id="21" name="Slide Number Placeholder 5">
            <a:extLst>
              <a:ext uri="{FF2B5EF4-FFF2-40B4-BE49-F238E27FC236}">
                <a16:creationId xmlns:a16="http://schemas.microsoft.com/office/drawing/2014/main" id="{331A5778-AA39-4F61-F8C0-123F65178ABF}"/>
              </a:ext>
            </a:extLst>
          </p:cNvPr>
          <p:cNvSpPr txBox="1">
            <a:spLocks/>
          </p:cNvSpPr>
          <p:nvPr/>
        </p:nvSpPr>
        <p:spPr>
          <a:xfrm>
            <a:off x="791959" y="6349351"/>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ACB1920-A896-41DC-AF3A-2CE65C1F9E82}" type="slidenum">
              <a:rPr kumimoji="0" lang="en-GB" sz="16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GB" sz="1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94A3A1F-68FA-8511-0060-B8712D934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903" y="-85005"/>
            <a:ext cx="3635845" cy="1911523"/>
          </a:xfrm>
          <a:prstGeom prst="rect">
            <a:avLst/>
          </a:prstGeom>
        </p:spPr>
      </p:pic>
      <p:pic>
        <p:nvPicPr>
          <p:cNvPr id="7" name="Graphic 6" descr="Medical with solid fill">
            <a:extLst>
              <a:ext uri="{FF2B5EF4-FFF2-40B4-BE49-F238E27FC236}">
                <a16:creationId xmlns:a16="http://schemas.microsoft.com/office/drawing/2014/main" id="{FB8DC377-E75B-4701-1319-42A77679C74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7626" y="3437955"/>
            <a:ext cx="3420045" cy="3420045"/>
          </a:xfrm>
          <a:prstGeom prst="rect">
            <a:avLst/>
          </a:prstGeom>
        </p:spPr>
      </p:pic>
      <p:sp>
        <p:nvSpPr>
          <p:cNvPr id="8" name="Rectangle: Rounded Corners 7">
            <a:extLst>
              <a:ext uri="{FF2B5EF4-FFF2-40B4-BE49-F238E27FC236}">
                <a16:creationId xmlns:a16="http://schemas.microsoft.com/office/drawing/2014/main" id="{71E3BDC1-06B6-16DB-B547-BA6EF4D04950}"/>
              </a:ext>
            </a:extLst>
          </p:cNvPr>
          <p:cNvSpPr>
            <a:spLocks noChangeArrowheads="1"/>
          </p:cNvSpPr>
          <p:nvPr/>
        </p:nvSpPr>
        <p:spPr bwMode="auto">
          <a:xfrm>
            <a:off x="-1273992" y="727517"/>
            <a:ext cx="3568305" cy="462307"/>
          </a:xfrm>
          <a:prstGeom prst="roundRect">
            <a:avLst>
              <a:gd name="adj" fmla="val 0"/>
            </a:avLst>
          </a:prstGeom>
          <a:solidFill>
            <a:schemeClr val="tx1"/>
          </a:solidFill>
          <a:ln w="38100">
            <a:solidFill>
              <a:srgbClr val="000000"/>
            </a:solidFill>
          </a:ln>
        </p:spPr>
        <p:txBody>
          <a:bodyPr wrap="square" lIns="92075" tIns="46038" rIns="92075" bIns="46038">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GB"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Module 5</a:t>
            </a:r>
          </a:p>
        </p:txBody>
      </p:sp>
      <p:sp>
        <p:nvSpPr>
          <p:cNvPr id="2" name="Rounded Rectangle 40">
            <a:extLst>
              <a:ext uri="{FF2B5EF4-FFF2-40B4-BE49-F238E27FC236}">
                <a16:creationId xmlns:a16="http://schemas.microsoft.com/office/drawing/2014/main" id="{CA5EF8F3-8EEE-3D39-34E7-9C7DC4B9F5F2}"/>
              </a:ext>
            </a:extLst>
          </p:cNvPr>
          <p:cNvSpPr/>
          <p:nvPr/>
        </p:nvSpPr>
        <p:spPr>
          <a:xfrm>
            <a:off x="5969696" y="6323445"/>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3C6E975F-4320-7518-D4DB-4957C5C9D840}"/>
              </a:ext>
            </a:extLst>
          </p:cNvPr>
          <p:cNvGrpSpPr/>
          <p:nvPr/>
        </p:nvGrpSpPr>
        <p:grpSpPr>
          <a:xfrm>
            <a:off x="5667501" y="6323445"/>
            <a:ext cx="259230" cy="259230"/>
            <a:chOff x="5658939" y="6358776"/>
            <a:chExt cx="259230" cy="259230"/>
          </a:xfrm>
        </p:grpSpPr>
        <p:sp>
          <p:nvSpPr>
            <p:cNvPr id="4" name="Rounded Rectangle 38">
              <a:extLst>
                <a:ext uri="{FF2B5EF4-FFF2-40B4-BE49-F238E27FC236}">
                  <a16:creationId xmlns:a16="http://schemas.microsoft.com/office/drawing/2014/main" id="{919D4F51-405B-F142-DC5C-A7D32DC94166}"/>
                </a:ext>
              </a:extLst>
            </p:cNvPr>
            <p:cNvSpPr/>
            <p:nvPr userDrawn="1"/>
          </p:nvSpPr>
          <p:spPr>
            <a:xfrm>
              <a:off x="5658939" y="6358776"/>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5" name="Graphic 18" descr="End with solid fill">
              <a:hlinkClick r:id="" action="ppaction://hlinkshowjump?jump=previousslide"/>
              <a:extLst>
                <a:ext uri="{FF2B5EF4-FFF2-40B4-BE49-F238E27FC236}">
                  <a16:creationId xmlns:a16="http://schemas.microsoft.com/office/drawing/2014/main" id="{3C80C141-3C80-49A6-6E59-D2F5C319D188}"/>
                </a:ext>
              </a:extLst>
            </p:cNvPr>
            <p:cNvSpPr/>
            <p:nvPr/>
          </p:nvSpPr>
          <p:spPr>
            <a:xfrm rot="10800000">
              <a:off x="5728912" y="6403047"/>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grpSp>
        <p:nvGrpSpPr>
          <p:cNvPr id="9" name="Group 8">
            <a:extLst>
              <a:ext uri="{FF2B5EF4-FFF2-40B4-BE49-F238E27FC236}">
                <a16:creationId xmlns:a16="http://schemas.microsoft.com/office/drawing/2014/main" id="{2674BD8C-05DC-B43F-6156-1811CD56E929}"/>
              </a:ext>
            </a:extLst>
          </p:cNvPr>
          <p:cNvGrpSpPr/>
          <p:nvPr/>
        </p:nvGrpSpPr>
        <p:grpSpPr>
          <a:xfrm>
            <a:off x="6275168" y="6324341"/>
            <a:ext cx="259230" cy="259230"/>
            <a:chOff x="6266606" y="6359672"/>
            <a:chExt cx="259230" cy="259230"/>
          </a:xfrm>
        </p:grpSpPr>
        <p:sp>
          <p:nvSpPr>
            <p:cNvPr id="10" name="Rounded Rectangle 34">
              <a:extLst>
                <a:ext uri="{FF2B5EF4-FFF2-40B4-BE49-F238E27FC236}">
                  <a16:creationId xmlns:a16="http://schemas.microsoft.com/office/drawing/2014/main" id="{F2B3D1EE-B253-06D5-99E3-8123F6FE5720}"/>
                </a:ext>
              </a:extLst>
            </p:cNvPr>
            <p:cNvSpPr/>
            <p:nvPr userDrawn="1"/>
          </p:nvSpPr>
          <p:spPr>
            <a:xfrm rot="10800000">
              <a:off x="6266606" y="6359672"/>
              <a:ext cx="259230" cy="259230"/>
            </a:xfrm>
            <a:prstGeom prst="roundRect">
              <a:avLst/>
            </a:prstGeom>
            <a:solidFill>
              <a:srgbClr val="00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1" name="Graphic 18" descr="End with solid fill">
              <a:hlinkClick r:id="" action="ppaction://hlinkshowjump?jump=nextslide"/>
              <a:extLst>
                <a:ext uri="{FF2B5EF4-FFF2-40B4-BE49-F238E27FC236}">
                  <a16:creationId xmlns:a16="http://schemas.microsoft.com/office/drawing/2014/main" id="{CDB8E0E6-36B6-8E61-8FF4-143EEDAA4D5C}"/>
                </a:ext>
              </a:extLst>
            </p:cNvPr>
            <p:cNvSpPr/>
            <p:nvPr userDrawn="1"/>
          </p:nvSpPr>
          <p:spPr>
            <a:xfrm>
              <a:off x="6356158" y="6403943"/>
              <a:ext cx="89915" cy="170686"/>
            </a:xfrm>
            <a:custGeom>
              <a:avLst/>
              <a:gdLst>
                <a:gd name="connsiteX0" fmla="*/ 0 w 103448"/>
                <a:gd name="connsiteY0" fmla="*/ 196376 h 196376"/>
                <a:gd name="connsiteX1" fmla="*/ 103448 w 103448"/>
                <a:gd name="connsiteY1" fmla="*/ 98188 h 196376"/>
                <a:gd name="connsiteX2" fmla="*/ 0 w 103448"/>
                <a:gd name="connsiteY2" fmla="*/ 0 h 196376"/>
              </a:gdLst>
              <a:ahLst/>
              <a:cxnLst>
                <a:cxn ang="0">
                  <a:pos x="connsiteX0" y="connsiteY0"/>
                </a:cxn>
                <a:cxn ang="0">
                  <a:pos x="connsiteX1" y="connsiteY1"/>
                </a:cxn>
                <a:cxn ang="0">
                  <a:pos x="connsiteX2" y="connsiteY2"/>
                </a:cxn>
              </a:cxnLst>
              <a:rect l="l" t="t" r="r" b="b"/>
              <a:pathLst>
                <a:path w="103448" h="196376">
                  <a:moveTo>
                    <a:pt x="0" y="196376"/>
                  </a:moveTo>
                  <a:lnTo>
                    <a:pt x="103448" y="98188"/>
                  </a:lnTo>
                  <a:lnTo>
                    <a:pt x="0" y="0"/>
                  </a:lnTo>
                  <a:close/>
                </a:path>
              </a:pathLst>
            </a:custGeom>
            <a:solidFill>
              <a:schemeClr val="bg1"/>
            </a:solidFill>
            <a:ln w="3473" cap="flat">
              <a:noFill/>
              <a:prstDash val="solid"/>
              <a:miter/>
            </a:ln>
          </p:spPr>
          <p:txBody>
            <a:bodyPr rtlCol="0" anchor="ctr"/>
            <a:lstStyle/>
            <a:p>
              <a:endParaRPr lang="en-GB" noProof="0"/>
            </a:p>
          </p:txBody>
        </p:sp>
      </p:grpSp>
      <p:pic>
        <p:nvPicPr>
          <p:cNvPr id="12" name="Graphic 11" descr="Home with solid fill">
            <a:hlinkClick r:id="rId6" action="ppaction://hlinksldjump"/>
            <a:extLst>
              <a:ext uri="{FF2B5EF4-FFF2-40B4-BE49-F238E27FC236}">
                <a16:creationId xmlns:a16="http://schemas.microsoft.com/office/drawing/2014/main" id="{7E88FBE2-BBC2-F324-D507-47D34CC4CE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987228" y="6325265"/>
            <a:ext cx="239965" cy="239966"/>
          </a:xfrm>
          <a:prstGeom prst="rect">
            <a:avLst/>
          </a:prstGeom>
        </p:spPr>
      </p:pic>
    </p:spTree>
    <p:extLst>
      <p:ext uri="{BB962C8B-B14F-4D97-AF65-F5344CB8AC3E}">
        <p14:creationId xmlns:p14="http://schemas.microsoft.com/office/powerpoint/2010/main" val="381506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C74AA593-DFDE-40C6-FAB4-8FB58C627FCE}"/>
              </a:ext>
            </a:extLst>
          </p:cNvPr>
          <p:cNvSpPr/>
          <p:nvPr/>
        </p:nvSpPr>
        <p:spPr>
          <a:xfrm flipH="1">
            <a:off x="-1820705" y="3429000"/>
            <a:ext cx="18181696" cy="2822804"/>
          </a:xfrm>
          <a:custGeom>
            <a:avLst/>
            <a:gdLst>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506547 w 13268130"/>
              <a:gd name="connsiteY4" fmla="*/ 1772817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31902 w 13268130"/>
              <a:gd name="connsiteY4" fmla="*/ 1698172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 name="connsiteX0" fmla="*/ 0 w 13268130"/>
              <a:gd name="connsiteY0" fmla="*/ 0 h 3881535"/>
              <a:gd name="connsiteX1" fmla="*/ 0 w 13268130"/>
              <a:gd name="connsiteY1" fmla="*/ 3881535 h 3881535"/>
              <a:gd name="connsiteX2" fmla="*/ 13268130 w 13268130"/>
              <a:gd name="connsiteY2" fmla="*/ 3881535 h 3881535"/>
              <a:gd name="connsiteX3" fmla="*/ 13268130 w 13268130"/>
              <a:gd name="connsiteY3" fmla="*/ 1200539 h 3881535"/>
              <a:gd name="connsiteX4" fmla="*/ 6450563 w 13268130"/>
              <a:gd name="connsiteY4" fmla="*/ 1430695 h 3881535"/>
              <a:gd name="connsiteX5" fmla="*/ 0 w 13268130"/>
              <a:gd name="connsiteY5" fmla="*/ 0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68130" h="3881535">
                <a:moveTo>
                  <a:pt x="0" y="0"/>
                </a:moveTo>
                <a:lnTo>
                  <a:pt x="0" y="3881535"/>
                </a:lnTo>
                <a:lnTo>
                  <a:pt x="13268130" y="3881535"/>
                </a:lnTo>
                <a:lnTo>
                  <a:pt x="13268130" y="1200539"/>
                </a:lnTo>
                <a:cubicBezTo>
                  <a:pt x="10989387" y="1366417"/>
                  <a:pt x="9774335" y="3553927"/>
                  <a:pt x="6450563" y="1430695"/>
                </a:cubicBezTo>
                <a:cubicBezTo>
                  <a:pt x="2907004" y="-933060"/>
                  <a:pt x="2143967" y="566057"/>
                  <a:pt x="0"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p:nvPr>
        </p:nvSpPr>
        <p:spPr>
          <a:xfrm>
            <a:off x="1768231" y="173875"/>
            <a:ext cx="10515600" cy="1325563"/>
          </a:xfrm>
        </p:spPr>
        <p:txBody>
          <a:bodyPr>
            <a:normAutofit/>
          </a:bodyPr>
          <a:lstStyle/>
          <a:p>
            <a:r>
              <a:rPr lang="en-GB" sz="4000" b="1" dirty="0">
                <a:latin typeface="Arial" panose="020B0604020202020204" pitchFamily="34" charset="0"/>
                <a:cs typeface="Arial" panose="020B0604020202020204" pitchFamily="34" charset="0"/>
              </a:rPr>
              <a:t>What is cardiopulmonary resuscitation (CPR)?</a:t>
            </a:r>
          </a:p>
        </p:txBody>
      </p:sp>
      <p:grpSp>
        <p:nvGrpSpPr>
          <p:cNvPr id="21" name="Group 20">
            <a:extLst>
              <a:ext uri="{FF2B5EF4-FFF2-40B4-BE49-F238E27FC236}">
                <a16:creationId xmlns:a16="http://schemas.microsoft.com/office/drawing/2014/main" id="{E31E20C2-4ADD-6D0D-977F-DFB6C9838CCB}"/>
              </a:ext>
            </a:extLst>
          </p:cNvPr>
          <p:cNvGrpSpPr/>
          <p:nvPr/>
        </p:nvGrpSpPr>
        <p:grpSpPr>
          <a:xfrm>
            <a:off x="838200" y="1732786"/>
            <a:ext cx="10991868" cy="2679092"/>
            <a:chOff x="838200" y="1732786"/>
            <a:chExt cx="10991868" cy="2679092"/>
          </a:xfrm>
        </p:grpSpPr>
        <p:sp>
          <p:nvSpPr>
            <p:cNvPr id="7" name="Rounded Rectangle 60">
              <a:extLst>
                <a:ext uri="{FF2B5EF4-FFF2-40B4-BE49-F238E27FC236}">
                  <a16:creationId xmlns:a16="http://schemas.microsoft.com/office/drawing/2014/main" id="{F72A3DFE-297A-B5AA-5976-F929BA013483}"/>
                </a:ext>
              </a:extLst>
            </p:cNvPr>
            <p:cNvSpPr>
              <a:spLocks noChangeArrowheads="1"/>
            </p:cNvSpPr>
            <p:nvPr/>
          </p:nvSpPr>
          <p:spPr bwMode="auto">
            <a:xfrm>
              <a:off x="838200" y="1827961"/>
              <a:ext cx="10783277" cy="2583917"/>
            </a:xfrm>
            <a:prstGeom prst="roundRect">
              <a:avLst>
                <a:gd name="adj" fmla="val 16667"/>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3" name="Rounded Rectangle 2"/>
            <p:cNvSpPr/>
            <p:nvPr/>
          </p:nvSpPr>
          <p:spPr>
            <a:xfrm>
              <a:off x="1070611" y="3489071"/>
              <a:ext cx="2814652" cy="568551"/>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Cardio = heart</a:t>
              </a:r>
            </a:p>
          </p:txBody>
        </p:sp>
        <p:sp>
          <p:nvSpPr>
            <p:cNvPr id="9" name="Rounded Rectangle 8"/>
            <p:cNvSpPr/>
            <p:nvPr/>
          </p:nvSpPr>
          <p:spPr>
            <a:xfrm>
              <a:off x="4117674" y="3489070"/>
              <a:ext cx="3273678" cy="568552"/>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Pulmonary = lungs</a:t>
              </a:r>
            </a:p>
          </p:txBody>
        </p:sp>
        <p:sp>
          <p:nvSpPr>
            <p:cNvPr id="10" name="Rounded Rectangle 9"/>
            <p:cNvSpPr/>
            <p:nvPr/>
          </p:nvSpPr>
          <p:spPr>
            <a:xfrm>
              <a:off x="7623764" y="3489069"/>
              <a:ext cx="3811018" cy="579409"/>
            </a:xfrm>
            <a:prstGeom prst="round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a:latin typeface="Arial" panose="020B0604020202020204" pitchFamily="34" charset="0"/>
                  <a:cs typeface="Arial" panose="020B0604020202020204" pitchFamily="34" charset="0"/>
                </a:rPr>
                <a:t>Resuscitation = revive</a:t>
              </a:r>
            </a:p>
          </p:txBody>
        </p:sp>
        <p:sp>
          <p:nvSpPr>
            <p:cNvPr id="6" name="Rounded Rectangle 8"/>
            <p:cNvSpPr/>
            <p:nvPr/>
          </p:nvSpPr>
          <p:spPr>
            <a:xfrm>
              <a:off x="919181" y="1967080"/>
              <a:ext cx="10515600" cy="1521989"/>
            </a:xfrm>
            <a:custGeom>
              <a:avLst>
                <a:gd name="f10" fmla="val 3600"/>
              </a:avLst>
              <a:gdLst>
                <a:gd name="f1" fmla="val 10800000"/>
                <a:gd name="f2" fmla="val 5400000"/>
                <a:gd name="f3" fmla="val 16200000"/>
                <a:gd name="f4" fmla="val w"/>
                <a:gd name="f5" fmla="val h"/>
                <a:gd name="f6" fmla="val ss"/>
                <a:gd name="f7" fmla="val 0"/>
                <a:gd name="f8" fmla="*/ 5419351 1 1725033"/>
                <a:gd name="f9" fmla="val 45"/>
                <a:gd name="f10" fmla="val 360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chemeClr val="bg1">
                <a:alpha val="11000"/>
              </a:schemeClr>
            </a:solidFill>
            <a:ln w="38103">
              <a:noFill/>
              <a:prstDash val="solid"/>
            </a:ln>
          </p:spPr>
          <p:txBody>
            <a:bodyPr vert="horz" wrap="square" lIns="91440" tIns="45720" rIns="91440" bIns="45720" anchor="t" anchorCtr="0" compatLnSpc="1"/>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Arial"/>
                  <a:ea typeface=""/>
                  <a:cs typeface="Arial"/>
                </a:rPr>
                <a:t>CPR</a:t>
              </a:r>
            </a:p>
            <a:p>
              <a:pPr lvl="0">
                <a:defRPr sz="1800" b="0" i="0" u="none" strike="noStrike" kern="0" cap="none" spc="0" baseline="0">
                  <a:solidFill>
                    <a:srgbClr val="000000"/>
                  </a:solidFill>
                  <a:uFillTx/>
                </a:defRPr>
              </a:pPr>
              <a:r>
                <a:rPr lang="en-GB" sz="2400">
                  <a:solidFill>
                    <a:srgbClr val="000000"/>
                  </a:solidFill>
                  <a:latin typeface="Arial"/>
                  <a:cs typeface="Arial"/>
                </a:rPr>
                <a:t>CPR is a method of combining chest compressions with effective rescue breaths in order to artificially circulate blood and to put air into the lungs.</a:t>
              </a:r>
            </a:p>
          </p:txBody>
        </p:sp>
        <p:grpSp>
          <p:nvGrpSpPr>
            <p:cNvPr id="14" name="Group 63">
              <a:extLst>
                <a:ext uri="{FF2B5EF4-FFF2-40B4-BE49-F238E27FC236}">
                  <a16:creationId xmlns:a16="http://schemas.microsoft.com/office/drawing/2014/main" id="{B650E572-7F24-B2E6-E82C-A18D72357D6F}"/>
                </a:ext>
              </a:extLst>
            </p:cNvPr>
            <p:cNvGrpSpPr>
              <a:grpSpLocks/>
            </p:cNvGrpSpPr>
            <p:nvPr/>
          </p:nvGrpSpPr>
          <p:grpSpPr bwMode="auto">
            <a:xfrm>
              <a:off x="11039493" y="1732786"/>
              <a:ext cx="790575" cy="657225"/>
              <a:chOff x="2166297" y="4501361"/>
              <a:chExt cx="792000" cy="658801"/>
            </a:xfrm>
            <a:solidFill>
              <a:srgbClr val="008A21"/>
            </a:solidFill>
          </p:grpSpPr>
          <p:sp>
            <p:nvSpPr>
              <p:cNvPr id="17" name="Oval 16">
                <a:extLst>
                  <a:ext uri="{FF2B5EF4-FFF2-40B4-BE49-F238E27FC236}">
                    <a16:creationId xmlns:a16="http://schemas.microsoft.com/office/drawing/2014/main" id="{A16F77FC-5DA4-F95A-D425-06A4FE480F20}"/>
                  </a:ext>
                </a:extLst>
              </p:cNvPr>
              <p:cNvSpPr/>
              <p:nvPr/>
            </p:nvSpPr>
            <p:spPr>
              <a:xfrm>
                <a:off x="2166297" y="4501361"/>
                <a:ext cx="792000" cy="658801"/>
              </a:xfrm>
              <a:prstGeom prst="ellipse">
                <a:avLst/>
              </a:prstGeom>
              <a:gr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1" i="0" u="none" strike="noStrike" kern="1200" cap="none" spc="0" normalizeH="0" baseline="0" noProof="0">
                  <a:ln>
                    <a:noFill/>
                  </a:ln>
                  <a:solidFill>
                    <a:srgbClr val="FFFFFF"/>
                  </a:solidFill>
                  <a:effectLst/>
                  <a:uLnTx/>
                  <a:uFillTx/>
                  <a:latin typeface="Arial"/>
                  <a:ea typeface="+mn-ea"/>
                  <a:cs typeface="Arial"/>
                </a:endParaRPr>
              </a:p>
            </p:txBody>
          </p:sp>
          <p:pic>
            <p:nvPicPr>
              <p:cNvPr id="18" name="Picture 65" descr="A close up of a logo&#10;&#10;Description automatically generated">
                <a:extLst>
                  <a:ext uri="{FF2B5EF4-FFF2-40B4-BE49-F238E27FC236}">
                    <a16:creationId xmlns:a16="http://schemas.microsoft.com/office/drawing/2014/main" id="{D1E52D05-6979-C3D9-E432-5C5634E93F3D}"/>
                  </a:ext>
                </a:extLst>
              </p:cNvPr>
              <p:cNvPicPr>
                <a:picLocks noChangeAspect="1" noChangeArrowheads="1"/>
              </p:cNvPicPr>
              <p:nvPr/>
            </p:nvPicPr>
            <p:blipFill>
              <a:blip r:embed="rId3"/>
              <a:srcRect/>
              <a:stretch>
                <a:fillRect/>
              </a:stretch>
            </p:blipFill>
            <p:spPr bwMode="auto">
              <a:xfrm>
                <a:off x="2300353" y="4638395"/>
                <a:ext cx="538192" cy="384731"/>
              </a:xfrm>
              <a:prstGeom prst="rect">
                <a:avLst/>
              </a:prstGeom>
              <a:grpFill/>
              <a:ln>
                <a:noFill/>
              </a:ln>
            </p:spPr>
          </p:pic>
        </p:grpSp>
      </p:grpSp>
      <p:pic>
        <p:nvPicPr>
          <p:cNvPr id="19" name="Picture 18">
            <a:extLst>
              <a:ext uri="{FF2B5EF4-FFF2-40B4-BE49-F238E27FC236}">
                <a16:creationId xmlns:a16="http://schemas.microsoft.com/office/drawing/2014/main" id="{8AFF01B4-C54A-0B77-2AE7-351E95137A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80" t="-37389" r="-7880" b="-40763"/>
          <a:stretch/>
        </p:blipFill>
        <p:spPr>
          <a:xfrm>
            <a:off x="838200" y="365123"/>
            <a:ext cx="792000" cy="657956"/>
          </a:xfrm>
          <a:prstGeom prst="ellipse">
            <a:avLst/>
          </a:prstGeom>
          <a:solidFill>
            <a:srgbClr val="008A21"/>
          </a:solidFill>
          <a:ln w="31750">
            <a:solidFill>
              <a:schemeClr val="bg1"/>
            </a:solidFill>
          </a:ln>
        </p:spPr>
      </p:pic>
    </p:spTree>
    <p:extLst>
      <p:ext uri="{BB962C8B-B14F-4D97-AF65-F5344CB8AC3E}">
        <p14:creationId xmlns:p14="http://schemas.microsoft.com/office/powerpoint/2010/main" val="71550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a black square&#10;&#10;Description automatically generated with medium confidence">
            <a:extLst>
              <a:ext uri="{FF2B5EF4-FFF2-40B4-BE49-F238E27FC236}">
                <a16:creationId xmlns:a16="http://schemas.microsoft.com/office/drawing/2014/main" id="{3A899203-62C8-2182-5DAA-E9517C13070B}"/>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125104" y="-872490"/>
            <a:ext cx="8041032" cy="7924800"/>
          </a:xfrm>
          <a:prstGeom prst="rect">
            <a:avLst/>
          </a:prstGeom>
        </p:spPr>
      </p:pic>
      <p:sp>
        <p:nvSpPr>
          <p:cNvPr id="2" name="Title 1"/>
          <p:cNvSpPr>
            <a:spLocks noGrp="1"/>
          </p:cNvSpPr>
          <p:nvPr>
            <p:ph type="title"/>
          </p:nvPr>
        </p:nvSpPr>
        <p:spPr>
          <a:xfrm>
            <a:off x="838200" y="99402"/>
            <a:ext cx="10515600" cy="1325563"/>
          </a:xfrm>
        </p:spPr>
        <p:txBody>
          <a:bodyPr>
            <a:normAutofit/>
          </a:bodyPr>
          <a:lstStyle/>
          <a:p>
            <a:pPr algn="l"/>
            <a:r>
              <a:rPr sz="4000" b="1" dirty="0">
                <a:latin typeface="Arial" panose="020B0604020202020204" pitchFamily="34" charset="0"/>
                <a:cs typeface="Arial" panose="020B0604020202020204" pitchFamily="34" charset="0"/>
              </a:rPr>
              <a:t>When </a:t>
            </a:r>
            <a:r>
              <a:rPr lang="en-GB" sz="4000" b="1" dirty="0">
                <a:latin typeface="Arial" panose="020B0604020202020204" pitchFamily="34" charset="0"/>
                <a:cs typeface="Arial" panose="020B0604020202020204" pitchFamily="34" charset="0"/>
              </a:rPr>
              <a:t>you should</a:t>
            </a:r>
            <a:r>
              <a:rPr sz="4000" b="1" dirty="0">
                <a:latin typeface="Arial" panose="020B0604020202020204" pitchFamily="34" charset="0"/>
                <a:cs typeface="Arial" panose="020B0604020202020204" pitchFamily="34" charset="0"/>
              </a:rPr>
              <a:t> administer CPR</a:t>
            </a:r>
          </a:p>
        </p:txBody>
      </p:sp>
      <p:sp>
        <p:nvSpPr>
          <p:cNvPr id="3" name="Content Placeholder 2"/>
          <p:cNvSpPr>
            <a:spLocks noGrp="1"/>
          </p:cNvSpPr>
          <p:nvPr>
            <p:ph idx="1"/>
          </p:nvPr>
        </p:nvSpPr>
        <p:spPr>
          <a:xfrm>
            <a:off x="838200" y="1591163"/>
            <a:ext cx="10515600" cy="2900754"/>
          </a:xfrm>
        </p:spPr>
        <p:txBody>
          <a:bodyPr>
            <a:normAutofit/>
          </a:bodyPr>
          <a:lstStyle/>
          <a:p>
            <a:pPr marL="0" indent="0">
              <a:buNone/>
            </a:pPr>
            <a:r>
              <a:rPr lang="en-GB" sz="2400">
                <a:latin typeface="Arial" panose="020B0604020202020204" pitchFamily="34" charset="0"/>
                <a:cs typeface="Arial" panose="020B0604020202020204" pitchFamily="34" charset="0"/>
              </a:rPr>
              <a:t>First, assess the casualty quickly and calmly to decide if CPR is needed</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CPR should be administered when the casualty is unresponsive and:</a:t>
            </a:r>
          </a:p>
          <a:p>
            <a:r>
              <a:rPr sz="2400">
                <a:latin typeface="Arial" panose="020B0604020202020204" pitchFamily="34" charset="0"/>
                <a:cs typeface="Arial" panose="020B0604020202020204" pitchFamily="34" charset="0"/>
              </a:rPr>
              <a:t>is not breathing</a:t>
            </a:r>
            <a:r>
              <a:rPr lang="en-GB" sz="2400">
                <a:latin typeface="Arial" panose="020B0604020202020204" pitchFamily="34" charset="0"/>
                <a:cs typeface="Arial" panose="020B0604020202020204" pitchFamily="34" charset="0"/>
              </a:rPr>
              <a:t> </a:t>
            </a:r>
          </a:p>
          <a:p>
            <a:r>
              <a:rPr sz="2400" b="1">
                <a:latin typeface="Arial" panose="020B0604020202020204" pitchFamily="34" charset="0"/>
                <a:cs typeface="Arial" panose="020B0604020202020204" pitchFamily="34" charset="0"/>
              </a:rPr>
              <a:t>OR</a:t>
            </a:r>
            <a:r>
              <a:rPr sz="2400">
                <a:latin typeface="Arial" panose="020B0604020202020204" pitchFamily="34" charset="0"/>
                <a:cs typeface="Arial" panose="020B0604020202020204" pitchFamily="34" charset="0"/>
              </a:rPr>
              <a:t> not breathing normally (agonal breathing)</a:t>
            </a:r>
          </a:p>
        </p:txBody>
      </p:sp>
      <p:grpSp>
        <p:nvGrpSpPr>
          <p:cNvPr id="5" name="Group 4">
            <a:extLst>
              <a:ext uri="{FF2B5EF4-FFF2-40B4-BE49-F238E27FC236}">
                <a16:creationId xmlns:a16="http://schemas.microsoft.com/office/drawing/2014/main" id="{7C58B8E9-C6FD-5C3B-C527-CF0FF37AEEDA}"/>
              </a:ext>
            </a:extLst>
          </p:cNvPr>
          <p:cNvGrpSpPr/>
          <p:nvPr/>
        </p:nvGrpSpPr>
        <p:grpSpPr>
          <a:xfrm>
            <a:off x="838199" y="4142568"/>
            <a:ext cx="10535138" cy="1312570"/>
            <a:chOff x="838199" y="3329475"/>
            <a:chExt cx="10535138" cy="1312570"/>
          </a:xfrm>
        </p:grpSpPr>
        <p:sp>
          <p:nvSpPr>
            <p:cNvPr id="6" name="Rounded Rectangle 65">
              <a:extLst>
                <a:ext uri="{FF2B5EF4-FFF2-40B4-BE49-F238E27FC236}">
                  <a16:creationId xmlns:a16="http://schemas.microsoft.com/office/drawing/2014/main" id="{6E5BC4F2-86C4-4629-4F66-67A53501EC08}"/>
                </a:ext>
              </a:extLst>
            </p:cNvPr>
            <p:cNvSpPr>
              <a:spLocks noChangeArrowheads="1"/>
            </p:cNvSpPr>
            <p:nvPr/>
          </p:nvSpPr>
          <p:spPr bwMode="auto">
            <a:xfrm>
              <a:off x="838199" y="3500791"/>
              <a:ext cx="10535138" cy="1141254"/>
            </a:xfrm>
            <a:prstGeom prst="roundRect">
              <a:avLst>
                <a:gd name="adj" fmla="val 12396"/>
              </a:avLst>
            </a:prstGeom>
            <a:solidFill>
              <a:schemeClr val="bg1"/>
            </a:solidFill>
            <a:ln w="38100">
              <a:solidFill>
                <a:srgbClr val="008A21"/>
              </a:solidFill>
              <a:round/>
              <a:headEnd/>
              <a:tailEnd/>
            </a:ln>
          </p:spPr>
          <p:txBody>
            <a:bodyPr anchor="ctr"/>
            <a:lstStyle>
              <a:lvl1pPr>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9pPr>
            </a:lstStyle>
            <a:p>
              <a:pPr fontAlgn="base">
                <a:spcAft>
                  <a:spcPct val="0"/>
                </a:spcAft>
                <a:buClr>
                  <a:srgbClr val="189049"/>
                </a:buClr>
                <a:buNone/>
                <a:defRPr/>
              </a:pPr>
              <a:endParaRPr lang="en-GB" altLang="en-US" sz="2200" b="1">
                <a:ea typeface="MS PGothic" panose="020B0600070205080204" pitchFamily="34" charset="-128"/>
              </a:endParaRPr>
            </a:p>
          </p:txBody>
        </p:sp>
        <p:sp>
          <p:nvSpPr>
            <p:cNvPr id="7" name="Rounded Rectangle 12">
              <a:extLst>
                <a:ext uri="{FF2B5EF4-FFF2-40B4-BE49-F238E27FC236}">
                  <a16:creationId xmlns:a16="http://schemas.microsoft.com/office/drawing/2014/main" id="{E871C26E-2B7F-4F15-C8E7-90CAD2616299}"/>
                </a:ext>
              </a:extLst>
            </p:cNvPr>
            <p:cNvSpPr>
              <a:spLocks noChangeArrowheads="1"/>
            </p:cNvSpPr>
            <p:nvPr/>
          </p:nvSpPr>
          <p:spPr bwMode="auto">
            <a:xfrm>
              <a:off x="1046380" y="3329475"/>
              <a:ext cx="1422400" cy="385762"/>
            </a:xfrm>
            <a:prstGeom prst="roundRect">
              <a:avLst>
                <a:gd name="adj" fmla="val 16667"/>
              </a:avLst>
            </a:prstGeom>
            <a:solidFill>
              <a:srgbClr val="008A21"/>
            </a:solidFill>
            <a:ln w="25400" algn="ctr">
              <a:solidFill>
                <a:schemeClr val="bg1"/>
              </a:solidFill>
              <a:round/>
              <a:headEnd/>
              <a:tailEnd/>
            </a:ln>
          </p:spPr>
          <p:txBody>
            <a:bodyPr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buClr>
                  <a:srgbClr val="189049"/>
                </a:buClr>
              </a:pPr>
              <a:r>
                <a:rPr lang="en-GB" altLang="en-US" sz="1700" b="1">
                  <a:solidFill>
                    <a:srgbClr val="FFFFFF"/>
                  </a:solidFill>
                  <a:ea typeface="MS PGothic" panose="020B0600070205080204" pitchFamily="34" charset="-128"/>
                </a:rPr>
                <a:t>KEY POINT</a:t>
              </a:r>
            </a:p>
          </p:txBody>
        </p:sp>
        <p:sp>
          <p:nvSpPr>
            <p:cNvPr id="8" name="TextBox 7">
              <a:extLst>
                <a:ext uri="{FF2B5EF4-FFF2-40B4-BE49-F238E27FC236}">
                  <a16:creationId xmlns:a16="http://schemas.microsoft.com/office/drawing/2014/main" id="{372CB24B-2D9C-C605-BE2B-AE43FBFCFA70}"/>
                </a:ext>
              </a:extLst>
            </p:cNvPr>
            <p:cNvSpPr txBox="1"/>
            <p:nvPr/>
          </p:nvSpPr>
          <p:spPr>
            <a:xfrm>
              <a:off x="1046380" y="3715237"/>
              <a:ext cx="10037788" cy="830997"/>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Starting CPR at the right time can be the difference between </a:t>
              </a:r>
            </a:p>
            <a:p>
              <a:pPr marL="0" indent="0">
                <a:buNone/>
              </a:pPr>
              <a:r>
                <a:rPr lang="en-GB" sz="2400">
                  <a:latin typeface="Arial" panose="020B0604020202020204" pitchFamily="34" charset="0"/>
                  <a:cs typeface="Arial" panose="020B0604020202020204" pitchFamily="34" charset="0"/>
                </a:rPr>
                <a:t>life and death!</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847B835B-09F2-9049-6122-529A131BC71F}"/>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5" name="Rectangle: Rounded Corners 4">
            <a:extLst>
              <a:ext uri="{FF2B5EF4-FFF2-40B4-BE49-F238E27FC236}">
                <a16:creationId xmlns:a16="http://schemas.microsoft.com/office/drawing/2014/main" id="{69F0AB3B-D53F-C312-B931-29D8389B2BC0}"/>
              </a:ext>
            </a:extLst>
          </p:cNvPr>
          <p:cNvSpPr/>
          <p:nvPr/>
        </p:nvSpPr>
        <p:spPr>
          <a:xfrm>
            <a:off x="838200" y="2495034"/>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6245459B-B6AE-2C7A-5A4C-49C64DF13729}"/>
              </a:ext>
            </a:extLst>
          </p:cNvPr>
          <p:cNvSpPr/>
          <p:nvPr/>
        </p:nvSpPr>
        <p:spPr>
          <a:xfrm>
            <a:off x="838200" y="3409438"/>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31D22C1C-F074-F6AA-9D4C-B0483FD52AD1}"/>
              </a:ext>
            </a:extLst>
          </p:cNvPr>
          <p:cNvSpPr/>
          <p:nvPr/>
        </p:nvSpPr>
        <p:spPr>
          <a:xfrm>
            <a:off x="838200" y="430820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0" y="122848"/>
            <a:ext cx="10515600" cy="1325563"/>
          </a:xfrm>
        </p:spPr>
        <p:txBody>
          <a:bodyPr>
            <a:normAutofit/>
          </a:bodyPr>
          <a:lstStyle/>
          <a:p>
            <a:pPr algn="l"/>
            <a:r>
              <a:rPr lang="en-GB" sz="4000" b="1" dirty="0">
                <a:latin typeface="Arial" panose="020B0604020202020204" pitchFamily="34" charset="0"/>
                <a:cs typeface="Arial" panose="020B0604020202020204" pitchFamily="34" charset="0"/>
              </a:rPr>
              <a:t>Recognising an unresponsive casualty</a:t>
            </a:r>
            <a:endParaRPr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900723" y="1630240"/>
            <a:ext cx="10515600" cy="4351338"/>
          </a:xfrm>
        </p:spPr>
        <p:txBody>
          <a:bodyPr>
            <a:normAutofit/>
          </a:bodyPr>
          <a:lstStyle/>
          <a:p>
            <a:pPr marL="0" indent="0">
              <a:buNone/>
            </a:pPr>
            <a:r>
              <a:rPr lang="en-GB" sz="2400">
                <a:latin typeface="Arial" panose="020B0604020202020204" pitchFamily="34" charset="0"/>
                <a:cs typeface="Arial" panose="020B0604020202020204" pitchFamily="34" charset="0"/>
              </a:rPr>
              <a:t>A casualty is considered unresponsive if they:</a:t>
            </a:r>
          </a:p>
          <a:p>
            <a:pPr marL="0" indent="0">
              <a:buNone/>
            </a:pPr>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do not respond to voice or touch</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show no purposeful movement</a:t>
            </a:r>
          </a:p>
          <a:p>
            <a:endParaRPr lang="en-GB" sz="2400">
              <a:latin typeface="Arial" panose="020B0604020202020204" pitchFamily="34" charset="0"/>
              <a:cs typeface="Arial" panose="020B0604020202020204" pitchFamily="34" charset="0"/>
            </a:endParaRPr>
          </a:p>
          <a:p>
            <a:r>
              <a:rPr lang="en-GB" sz="2400">
                <a:latin typeface="Arial" panose="020B0604020202020204" pitchFamily="34" charset="0"/>
                <a:cs typeface="Arial" panose="020B0604020202020204" pitchFamily="34" charset="0"/>
              </a:rPr>
              <a:t>have eyes that are closed or staring.</a:t>
            </a:r>
            <a:endParaRPr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8CC1513-AB4E-4D59-FB6D-6D50990EC7C7}"/>
              </a:ext>
            </a:extLst>
          </p:cNvPr>
          <p:cNvSpPr/>
          <p:nvPr/>
        </p:nvSpPr>
        <p:spPr>
          <a:xfrm>
            <a:off x="838200" y="2273787"/>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Rounded Corners 5">
            <a:extLst>
              <a:ext uri="{FF2B5EF4-FFF2-40B4-BE49-F238E27FC236}">
                <a16:creationId xmlns:a16="http://schemas.microsoft.com/office/drawing/2014/main" id="{DE59DF7C-E58A-4962-BAB3-A6A361AC38DC}"/>
              </a:ext>
            </a:extLst>
          </p:cNvPr>
          <p:cNvSpPr/>
          <p:nvPr/>
        </p:nvSpPr>
        <p:spPr>
          <a:xfrm>
            <a:off x="838200" y="3219449"/>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Rounded Corners 6">
            <a:extLst>
              <a:ext uri="{FF2B5EF4-FFF2-40B4-BE49-F238E27FC236}">
                <a16:creationId xmlns:a16="http://schemas.microsoft.com/office/drawing/2014/main" id="{57CA3DD7-50EF-9870-2DD8-0DA457AC3D67}"/>
              </a:ext>
            </a:extLst>
          </p:cNvPr>
          <p:cNvSpPr/>
          <p:nvPr/>
        </p:nvSpPr>
        <p:spPr>
          <a:xfrm>
            <a:off x="838200" y="412603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Rounded Corners 7">
            <a:extLst>
              <a:ext uri="{FF2B5EF4-FFF2-40B4-BE49-F238E27FC236}">
                <a16:creationId xmlns:a16="http://schemas.microsoft.com/office/drawing/2014/main" id="{2448D36E-E267-9DC6-3B2A-263661F88792}"/>
              </a:ext>
            </a:extLst>
          </p:cNvPr>
          <p:cNvSpPr/>
          <p:nvPr/>
        </p:nvSpPr>
        <p:spPr>
          <a:xfrm>
            <a:off x="838200" y="5024805"/>
            <a:ext cx="10139388" cy="484556"/>
          </a:xfrm>
          <a:prstGeom prst="roundRect">
            <a:avLst/>
          </a:prstGeom>
          <a:solidFill>
            <a:schemeClr val="bg1"/>
          </a:solidFill>
          <a:ln w="38100">
            <a:solidFill>
              <a:srgbClr val="008A2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descr="A black background with a black square&#10;&#10;Description automatically generated with medium confidence">
            <a:extLst>
              <a:ext uri="{FF2B5EF4-FFF2-40B4-BE49-F238E27FC236}">
                <a16:creationId xmlns:a16="http://schemas.microsoft.com/office/drawing/2014/main" id="{1B06551F-806E-FEEB-E463-AFBCA019E71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7089128" y="-853440"/>
            <a:ext cx="8041032" cy="7924800"/>
          </a:xfrm>
          <a:prstGeom prst="rect">
            <a:avLst/>
          </a:prstGeom>
        </p:spPr>
      </p:pic>
      <p:sp>
        <p:nvSpPr>
          <p:cNvPr id="2" name="Title 1"/>
          <p:cNvSpPr>
            <a:spLocks noGrp="1"/>
          </p:cNvSpPr>
          <p:nvPr>
            <p:ph type="title"/>
          </p:nvPr>
        </p:nvSpPr>
        <p:spPr>
          <a:xfrm>
            <a:off x="838200" y="107217"/>
            <a:ext cx="10515600" cy="1325563"/>
          </a:xfrm>
        </p:spPr>
        <p:txBody>
          <a:bodyPr>
            <a:normAutofit/>
          </a:bodyPr>
          <a:lstStyle/>
          <a:p>
            <a:pPr algn="l"/>
            <a:r>
              <a:rPr lang="en-GB" sz="4000" b="1" dirty="0">
                <a:latin typeface="Arial" panose="020B0604020202020204" pitchFamily="34" charset="0"/>
                <a:cs typeface="Arial" panose="020B0604020202020204" pitchFamily="34" charset="0"/>
              </a:rPr>
              <a:t>Recognising agonal breathing</a:t>
            </a:r>
            <a:endParaRPr sz="40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38200" y="1432780"/>
            <a:ext cx="10515600" cy="4351338"/>
          </a:xfrm>
        </p:spPr>
        <p:txBody>
          <a:bodyPr vert="horz" lIns="91440" tIns="45720" rIns="91440" bIns="45720" rtlCol="0" anchor="t">
            <a:noAutofit/>
          </a:bodyPr>
          <a:lstStyle/>
          <a:p>
            <a:pPr>
              <a:buNone/>
            </a:pPr>
            <a:r>
              <a:rPr lang="en-GB" sz="2400" b="1">
                <a:latin typeface="Arial"/>
                <a:cs typeface="Arial"/>
              </a:rPr>
              <a:t>Recognising abnormal breathing</a:t>
            </a:r>
          </a:p>
          <a:p>
            <a:pPr>
              <a:buNone/>
            </a:pPr>
            <a:endParaRPr lang="en-GB" sz="2400" b="1">
              <a:latin typeface="Arial"/>
              <a:cs typeface="Arial"/>
            </a:endParaRPr>
          </a:p>
          <a:p>
            <a:pPr>
              <a:buFont typeface="Arial" panose="020B0604020202020204" pitchFamily="34" charset="0"/>
              <a:buChar char="•"/>
            </a:pPr>
            <a:r>
              <a:rPr lang="en-GB" sz="2400">
                <a:latin typeface="Arial" panose="020B0604020202020204" pitchFamily="34" charset="0"/>
                <a:cs typeface="Arial" panose="020B0604020202020204" pitchFamily="34" charset="0"/>
              </a:rPr>
              <a:t>Not all breathing is normal, especially in cardiac arrest</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Agonal breathing</a:t>
            </a:r>
            <a:r>
              <a:rPr lang="en-GB" sz="2400">
                <a:latin typeface="Arial" panose="020B0604020202020204" pitchFamily="34" charset="0"/>
                <a:cs typeface="Arial" panose="020B0604020202020204" pitchFamily="34" charset="0"/>
              </a:rPr>
              <a:t> can sound like gasping, snorting or choking</a:t>
            </a:r>
          </a:p>
          <a:p>
            <a:pPr>
              <a:buFont typeface="Arial" panose="020B0604020202020204" pitchFamily="34" charset="0"/>
              <a:buChar char="•"/>
            </a:pPr>
            <a:endParaRPr lang="en-GB" sz="2400">
              <a:latin typeface="Arial" panose="020B0604020202020204" pitchFamily="34" charset="0"/>
              <a:cs typeface="Arial" panose="020B0604020202020204" pitchFamily="34" charset="0"/>
            </a:endParaRPr>
          </a:p>
          <a:p>
            <a:pPr>
              <a:buFont typeface="Arial" panose="020B0604020202020204" pitchFamily="34" charset="0"/>
              <a:buChar char="•"/>
            </a:pPr>
            <a:r>
              <a:rPr lang="en-GB" sz="2400">
                <a:latin typeface="Arial"/>
                <a:cs typeface="Arial"/>
              </a:rPr>
              <a:t>If in doubt about whether breathing is normal, </a:t>
            </a:r>
            <a:r>
              <a:rPr lang="en-GB" sz="2400" b="1">
                <a:latin typeface="Arial"/>
                <a:cs typeface="Arial"/>
              </a:rPr>
              <a:t>assume it’s not</a:t>
            </a:r>
          </a:p>
          <a:p>
            <a:pPr>
              <a:buFont typeface="Arial" panose="020B0604020202020204" pitchFamily="34" charset="0"/>
              <a:buChar char="•"/>
            </a:pPr>
            <a:endParaRPr lang="en-GB" sz="2400">
              <a:latin typeface="Arial"/>
              <a:cs typeface="Arial"/>
            </a:endParaRPr>
          </a:p>
          <a:p>
            <a:pPr>
              <a:buFont typeface="Arial" panose="020B0604020202020204" pitchFamily="34" charset="0"/>
              <a:buChar char="•"/>
            </a:pPr>
            <a:r>
              <a:rPr lang="en-GB" sz="2400" b="1">
                <a:latin typeface="Arial" panose="020B0604020202020204" pitchFamily="34" charset="0"/>
                <a:cs typeface="Arial" panose="020B0604020202020204" pitchFamily="34" charset="0"/>
              </a:rPr>
              <a:t>Start CPR immediately</a:t>
            </a:r>
            <a:r>
              <a:rPr lang="en-GB" sz="2400">
                <a:latin typeface="Arial" panose="020B0604020202020204" pitchFamily="34" charset="0"/>
                <a:cs typeface="Arial" panose="020B0604020202020204" pitchFamily="34" charset="0"/>
              </a:rPr>
              <a:t> if breathing seems abnormal.</a:t>
            </a:r>
          </a:p>
          <a:p>
            <a:pPr marL="0" indent="0">
              <a:buNone/>
            </a:pPr>
            <a:endParaRPr lang="en-GB" sz="24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09d63d78-9de0-40f7-9d84-95bbb796e9a0" xsi:nil="true"/>
    <lcf76f155ced4ddcb4097134ff3c332f xmlns="37e8a718-95e5-44e7-83b0-dcfbdae24652">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8513B07E91CDE49A2E5E98846AC1BB6" ma:contentTypeVersion="14" ma:contentTypeDescription="Create a new document." ma:contentTypeScope="" ma:versionID="caedfcecb246d7b09823b624694f63c7">
  <xsd:schema xmlns:xsd="http://www.w3.org/2001/XMLSchema" xmlns:xs="http://www.w3.org/2001/XMLSchema" xmlns:p="http://schemas.microsoft.com/office/2006/metadata/properties" xmlns:ns2="37e8a718-95e5-44e7-83b0-dcfbdae24652" xmlns:ns3="09d63d78-9de0-40f7-9d84-95bbb796e9a0" targetNamespace="http://schemas.microsoft.com/office/2006/metadata/properties" ma:root="true" ma:fieldsID="545ce71aa224c60898eb714faf7e1b28" ns2:_="" ns3:_="">
    <xsd:import namespace="37e8a718-95e5-44e7-83b0-dcfbdae24652"/>
    <xsd:import namespace="09d63d78-9de0-40f7-9d84-95bbb796e9a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e8a718-95e5-44e7-83b0-dcfbdae2465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8bf0d6c-8cab-4b14-ac4b-41019c966248" ma:termSetId="09814cd3-568e-fe90-9814-8d621ff8fb84" ma:anchorId="fba54fb3-c3e1-fe81-a776-ca4b69148c4d" ma:open="true" ma:isKeyword="false">
      <xsd:complexType>
        <xsd:sequence>
          <xsd:element ref="pc:Terms" minOccurs="0" maxOccurs="1"/>
        </xsd:sequence>
      </xsd:complexType>
    </xsd:element>
    <xsd:element name="MediaServiceLocation" ma:index="19" nillable="true" ma:displayName="Location" ma:indexed="true"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9d63d78-9de0-40f7-9d84-95bbb796e9a0"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0aa5fa0-16cb-4064-b363-a080242320ab}" ma:internalName="TaxCatchAll" ma:showField="CatchAllData" ma:web="09d63d78-9de0-40f7-9d84-95bbb796e9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A4FE05-3ED2-408B-9914-97B185FB9BE4}">
  <ds:schemaRefs>
    <ds:schemaRef ds:uri="http://schemas.microsoft.com/office/infopath/2007/PartnerControls"/>
    <ds:schemaRef ds:uri="http://www.w3.org/XML/1998/namespace"/>
    <ds:schemaRef ds:uri="37e8a718-95e5-44e7-83b0-dcfbdae24652"/>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openxmlformats.org/package/2006/metadata/core-properties"/>
    <ds:schemaRef ds:uri="09d63d78-9de0-40f7-9d84-95bbb796e9a0"/>
  </ds:schemaRefs>
</ds:datastoreItem>
</file>

<file path=customXml/itemProps2.xml><?xml version="1.0" encoding="utf-8"?>
<ds:datastoreItem xmlns:ds="http://schemas.openxmlformats.org/officeDocument/2006/customXml" ds:itemID="{8F7CFC2D-C223-4E57-93A5-F6705FAC8134}">
  <ds:schemaRefs>
    <ds:schemaRef ds:uri="http://schemas.microsoft.com/sharepoint/v3/contenttype/forms"/>
  </ds:schemaRefs>
</ds:datastoreItem>
</file>

<file path=customXml/itemProps3.xml><?xml version="1.0" encoding="utf-8"?>
<ds:datastoreItem xmlns:ds="http://schemas.openxmlformats.org/officeDocument/2006/customXml" ds:itemID="{186F194B-4E0F-429A-A2D7-420D2290A992}">
  <ds:schemaRefs>
    <ds:schemaRef ds:uri="09d63d78-9de0-40f7-9d84-95bbb796e9a0"/>
    <ds:schemaRef ds:uri="37e8a718-95e5-44e7-83b0-dcfbdae24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9d7de81a-1e4d-412c-946b-44ca3b853837}" enabled="0" method="" siteId="{9d7de81a-1e4d-412c-946b-44ca3b853837}" removed="1"/>
</clbl:labelList>
</file>

<file path=docProps/app.xml><?xml version="1.0" encoding="utf-8"?>
<Properties xmlns="http://schemas.openxmlformats.org/officeDocument/2006/extended-properties" xmlns:vt="http://schemas.openxmlformats.org/officeDocument/2006/docPropsVTypes">
  <Template/>
  <TotalTime>19</TotalTime>
  <Words>26782</Words>
  <Application>Microsoft Office PowerPoint</Application>
  <PresentationFormat>Widescreen</PresentationFormat>
  <Paragraphs>3499</Paragraphs>
  <Slides>295</Slides>
  <Notes>285</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295</vt:i4>
      </vt:variant>
    </vt:vector>
  </HeadingPairs>
  <TitlesOfParts>
    <vt:vector size="307" baseType="lpstr">
      <vt:lpstr>ＭＳ Ｐゴシック</vt:lpstr>
      <vt:lpstr>ＭＳ Ｐゴシック</vt:lpstr>
      <vt:lpstr>Airal</vt:lpstr>
      <vt:lpstr>Aptos</vt:lpstr>
      <vt:lpstr>Aptos Display</vt:lpstr>
      <vt:lpstr>Arial</vt:lpstr>
      <vt:lpstr>Calibri</vt:lpstr>
      <vt:lpstr>Courier New</vt:lpstr>
      <vt:lpstr>Times New Roman</vt:lpstr>
      <vt:lpstr>Office Theme</vt:lpstr>
      <vt:lpstr>1_Office Theme</vt:lpstr>
      <vt:lpstr>2_Office Theme</vt:lpstr>
      <vt:lpstr>            Level 3 Award in  Emergency Outdoor First Aid    </vt:lpstr>
      <vt:lpstr>Ground rules</vt:lpstr>
      <vt:lpstr>PowerPoint Presentation</vt:lpstr>
      <vt:lpstr>Leaning outcomes </vt:lpstr>
      <vt:lpstr>Leaning outcomes </vt:lpstr>
      <vt:lpstr>PowerPoint Presentation</vt:lpstr>
      <vt:lpstr>What are the key characteristics of outdoor first aid? </vt:lpstr>
      <vt:lpstr>What are the key characteristics of outdoor first aid? (Cont.)</vt:lpstr>
      <vt:lpstr>Appropriate first-aid equipment</vt:lpstr>
      <vt:lpstr>  Appropriate first-aid equipment (cont.)  </vt:lpstr>
      <vt:lpstr>Appropriate first-aid equipment (cont.)</vt:lpstr>
      <vt:lpstr>How can you summon assistance? </vt:lpstr>
      <vt:lpstr>How can you summon assistance?  (Cont.)</vt:lpstr>
      <vt:lpstr>PowerPoint Presentation</vt:lpstr>
      <vt:lpstr>How much do you know?​</vt:lpstr>
      <vt:lpstr>How much do you know?​</vt:lpstr>
      <vt:lpstr>How much do you know?​</vt:lpstr>
      <vt:lpstr>PowerPoint Presentation</vt:lpstr>
      <vt:lpstr>Conduct a scene survey </vt:lpstr>
      <vt:lpstr>Conduct a scene survey (cont.)</vt:lpstr>
      <vt:lpstr>Conduct a scene survey (cont.)</vt:lpstr>
      <vt:lpstr>Conduct a scene survey (cont.) </vt:lpstr>
      <vt:lpstr>Calling for help (999)</vt:lpstr>
      <vt:lpstr>Minimising infection</vt:lpstr>
      <vt:lpstr>Minimising infection (cont.)</vt:lpstr>
      <vt:lpstr>Primary survey</vt:lpstr>
      <vt:lpstr>Primary survey steps – DRABCD</vt:lpstr>
      <vt:lpstr>Primary survey</vt:lpstr>
      <vt:lpstr>Primary survey </vt:lpstr>
      <vt:lpstr>AVPU scale</vt:lpstr>
      <vt:lpstr>Primary survey</vt:lpstr>
      <vt:lpstr>Primary survey</vt:lpstr>
      <vt:lpstr>Primary survey</vt:lpstr>
      <vt:lpstr>Primary survey</vt:lpstr>
      <vt:lpstr>Primary survey – practical demonstration</vt:lpstr>
      <vt:lpstr>Secondary survey –  outdoor activity equipment </vt:lpstr>
      <vt:lpstr>Secondary survey – outdoor activity equipment (cont.)</vt:lpstr>
      <vt:lpstr>How much do you know?​</vt:lpstr>
      <vt:lpstr>How much do you know?​</vt:lpstr>
      <vt:lpstr>How much do you know?​</vt:lpstr>
      <vt:lpstr>How much do you know?​</vt:lpstr>
      <vt:lpstr>PowerPoint Presentation</vt:lpstr>
      <vt:lpstr>The principles of casualty monitoring</vt:lpstr>
      <vt:lpstr>The principles of casualty monitoring (cont.)</vt:lpstr>
      <vt:lpstr>The principles of casualty monitoring (cont.)</vt:lpstr>
      <vt:lpstr>AVPU scale</vt:lpstr>
      <vt:lpstr>Monitoring a casualty in the recovery position</vt:lpstr>
      <vt:lpstr>What actions would you take if you noticed a casualty’s vital signs change?</vt:lpstr>
      <vt:lpstr>What actions would you take if you noticed a casualty’s vital signs change? (Cont.)</vt:lpstr>
      <vt:lpstr>What actions would you take if you noticed a casualty’s vital signs change? (Cont.)</vt:lpstr>
      <vt:lpstr>Hypothermia</vt:lpstr>
      <vt:lpstr>What are the common signs of hypothermia? </vt:lpstr>
      <vt:lpstr>Responding to hypothermia </vt:lpstr>
      <vt:lpstr>Responding to hypothermia (cont.) </vt:lpstr>
      <vt:lpstr>How would you prioritise the treatment of a casualty with multiple injuries?</vt:lpstr>
      <vt:lpstr>How would you prioritise the treatment of a casualty with multiple injuries? (Cont.)</vt:lpstr>
      <vt:lpstr>How much do you know?​</vt:lpstr>
      <vt:lpstr>How much do you know?​</vt:lpstr>
      <vt:lpstr>How much do you know?​</vt:lpstr>
      <vt:lpstr>How much do you know?​</vt:lpstr>
      <vt:lpstr>How much do you know?​</vt:lpstr>
      <vt:lpstr>PowerPoint Presentation</vt:lpstr>
      <vt:lpstr>When to use the recovery position</vt:lpstr>
      <vt:lpstr>Monitoring breathing continuously</vt:lpstr>
      <vt:lpstr>Monitoring casualty breathing </vt:lpstr>
      <vt:lpstr>Monitoring casualty breathing (cont.)</vt:lpstr>
      <vt:lpstr>Monitoring casualty breathing (cont.)</vt:lpstr>
      <vt:lpstr>Additional considerations – recovery  position</vt:lpstr>
      <vt:lpstr>The recovery position – adult</vt:lpstr>
      <vt:lpstr>The recovery position</vt:lpstr>
      <vt:lpstr>The recovery position</vt:lpstr>
      <vt:lpstr>The recovery position</vt:lpstr>
      <vt:lpstr>The recovery position</vt:lpstr>
      <vt:lpstr>The recovery position</vt:lpstr>
      <vt:lpstr>The recovery position</vt:lpstr>
      <vt:lpstr>The casualty is now in the recovery position</vt:lpstr>
      <vt:lpstr>Alternative recovery positions </vt:lpstr>
      <vt:lpstr>Alternative recovery positions (cont.)</vt:lpstr>
      <vt:lpstr>The recovery position – practical demonstration</vt:lpstr>
      <vt:lpstr>Environmental factors and how to adapt first aid practices</vt:lpstr>
      <vt:lpstr>Environmental factors and how to adapt first-aid practices – slope, uneven ground, terrain</vt:lpstr>
      <vt:lpstr>Environmental factors and how to adapt first-aid practices – cold, wet and hot/sunny weather</vt:lpstr>
      <vt:lpstr>Environmental factors and how to adapt first-aid practices – strong sunlight</vt:lpstr>
      <vt:lpstr>Environmental factors and how to adapt first-aid practices – wind direction and speed</vt:lpstr>
      <vt:lpstr>Environmental factors and how to adapt first-aid practices – rain, snow or sleet</vt:lpstr>
      <vt:lpstr>Environmental factors and how to adapt first-aid practices – altitude</vt:lpstr>
      <vt:lpstr>Environmental factors and how to adapt first-aid practices – time of day and visibility</vt:lpstr>
      <vt:lpstr>Environmental factors and how to adapt first-aid practices – distance from help</vt:lpstr>
      <vt:lpstr>Managing an unresponsive casualty when assistance is more than 30 minutes away</vt:lpstr>
      <vt:lpstr>Managing an unresponsive casualty when assistance is more than  30 minutes away (cont.) </vt:lpstr>
      <vt:lpstr>How much do you know?​</vt:lpstr>
      <vt:lpstr>How much do you know?​</vt:lpstr>
      <vt:lpstr>How much do you know?​</vt:lpstr>
      <vt:lpstr>How much do you know?​</vt:lpstr>
      <vt:lpstr>PowerPoint Presentation</vt:lpstr>
      <vt:lpstr>What is cardiopulmonary resuscitation (CPR)?</vt:lpstr>
      <vt:lpstr>When you should administer CPR</vt:lpstr>
      <vt:lpstr>Recognising an unresponsive casualty</vt:lpstr>
      <vt:lpstr>Recognising agonal breathing</vt:lpstr>
      <vt:lpstr>Normal vs. agonal breathing – the key differences</vt:lpstr>
      <vt:lpstr>CPR – chest compressions</vt:lpstr>
      <vt:lpstr>PowerPoint Presentation</vt:lpstr>
      <vt:lpstr>Airway maintenance</vt:lpstr>
      <vt:lpstr>Barrier devices</vt:lpstr>
      <vt:lpstr>CPR – adult</vt:lpstr>
      <vt:lpstr>Demonstrate and practise CPR – adult</vt:lpstr>
      <vt:lpstr>CPR – adult</vt:lpstr>
      <vt:lpstr> CPR – adult (cont.) </vt:lpstr>
      <vt:lpstr>CPR – adult (cont.)</vt:lpstr>
      <vt:lpstr>Administering CPR (cont.)</vt:lpstr>
      <vt:lpstr>Adult basic life support</vt:lpstr>
      <vt:lpstr>CPR – practical demonstration</vt:lpstr>
      <vt:lpstr>Modifications to CPR</vt:lpstr>
      <vt:lpstr>Modifications to CPR (cont.)</vt:lpstr>
      <vt:lpstr>Modifications to CPR (cont.)</vt:lpstr>
      <vt:lpstr>Modifications to CPR (cont.)</vt:lpstr>
      <vt:lpstr>Removing outdoor activity equipment</vt:lpstr>
      <vt:lpstr>Removing outdoor activity equipment (cont.)</vt:lpstr>
      <vt:lpstr>Removing outdoor activity equipment (cont.)</vt:lpstr>
      <vt:lpstr>How would you manage an unresponsive casualty who is vomiting? Practical demonstration </vt:lpstr>
      <vt:lpstr>How would you manage an unresponsive casualty who is vomiting? Practical demonstration (cont.)</vt:lpstr>
      <vt:lpstr>How much do you know?​</vt:lpstr>
      <vt:lpstr>How much do you know?​</vt:lpstr>
      <vt:lpstr>How much do you know?​</vt:lpstr>
      <vt:lpstr>How much do you know?​</vt:lpstr>
      <vt:lpstr>PowerPoint Presentation</vt:lpstr>
      <vt:lpstr>Obstructed airway</vt:lpstr>
      <vt:lpstr>Obstructed airway (cont.)</vt:lpstr>
      <vt:lpstr>Identifying a choking casualty – mild</vt:lpstr>
      <vt:lpstr>Identifying a choking casualty – severe</vt:lpstr>
      <vt:lpstr>Dealing with a conscious choking casualty</vt:lpstr>
      <vt:lpstr>Back blows</vt:lpstr>
      <vt:lpstr>Abdominal thrusts</vt:lpstr>
      <vt:lpstr>Repeat</vt:lpstr>
      <vt:lpstr>Dealing with a conscious casualty – practical demonstration</vt:lpstr>
      <vt:lpstr>Dealing with an unconscious  casualty – practical demonstration</vt:lpstr>
      <vt:lpstr>Actions for a choking child</vt:lpstr>
      <vt:lpstr> Actions for a choking infant</vt:lpstr>
      <vt:lpstr>How much do you know?​</vt:lpstr>
      <vt:lpstr>How much do you know?​</vt:lpstr>
      <vt:lpstr>PowerPoint Presentation</vt:lpstr>
      <vt:lpstr>Life-threatening external bleeding </vt:lpstr>
      <vt:lpstr>Life-threatening external bleeding (cont.)</vt:lpstr>
      <vt:lpstr>First aid for external bleeding</vt:lpstr>
      <vt:lpstr>First aid for external bleeding (cont.)</vt:lpstr>
      <vt:lpstr>What are the signs of shock?</vt:lpstr>
      <vt:lpstr>First aid for shock – practical demonstration</vt:lpstr>
      <vt:lpstr>First aid for shock – practical demonstration (cont.)</vt:lpstr>
      <vt:lpstr>How much do you know?​</vt:lpstr>
      <vt:lpstr>How much do you know?​</vt:lpstr>
      <vt:lpstr>How much do you know?​</vt:lpstr>
      <vt:lpstr>How much do you know?​</vt:lpstr>
      <vt:lpstr>Outdoor Incident Management  </vt:lpstr>
      <vt:lpstr>Ground rules</vt:lpstr>
      <vt:lpstr>PowerPoint Presentation</vt:lpstr>
      <vt:lpstr>PowerPoint Presentation</vt:lpstr>
      <vt:lpstr>PowerPoint Presentation</vt:lpstr>
      <vt:lpstr>What information do you need to collect when assessing a casualty?</vt:lpstr>
      <vt:lpstr>How to support a casualty emotionally</vt:lpstr>
      <vt:lpstr>How to support a casualty emotionally (cont.)</vt:lpstr>
      <vt:lpstr>Managing outdoor clothing or equipment during care</vt:lpstr>
      <vt:lpstr>Managing outdoor clothing or equipment during care (cont.)</vt:lpstr>
      <vt:lpstr>When should you move a casualty?</vt:lpstr>
      <vt:lpstr>How should you move a casualty?</vt:lpstr>
      <vt:lpstr>Working as a team in outdoor emergencies – practical demonstration</vt:lpstr>
      <vt:lpstr>Working as a team in outdoor emergencies – practical demonstration (cont.)</vt:lpstr>
      <vt:lpstr>How much do you know?​</vt:lpstr>
      <vt:lpstr>How much do you know?​</vt:lpstr>
      <vt:lpstr>How much do you know?​</vt:lpstr>
      <vt:lpstr>How much do you know?​</vt:lpstr>
      <vt:lpstr>How much do you know?​</vt:lpstr>
      <vt:lpstr>PowerPoint Presentation</vt:lpstr>
      <vt:lpstr>What is a fracture? </vt:lpstr>
      <vt:lpstr>Fractures – symptoms</vt:lpstr>
      <vt:lpstr>Fractures – treatment</vt:lpstr>
      <vt:lpstr>Applying a support sling</vt:lpstr>
      <vt:lpstr>Applying a support sling (cont.)</vt:lpstr>
      <vt:lpstr>Applying a support sling (cont.)</vt:lpstr>
      <vt:lpstr>Applying a support sling (cont.)</vt:lpstr>
      <vt:lpstr>Applying a support sling – practical demonstration</vt:lpstr>
      <vt:lpstr>Applying an elevated sling</vt:lpstr>
      <vt:lpstr>What is a dislocation?</vt:lpstr>
      <vt:lpstr>Dislocation – treatment</vt:lpstr>
      <vt:lpstr>What are sprains and strains? </vt:lpstr>
      <vt:lpstr>Sprains and strains – treatment</vt:lpstr>
      <vt:lpstr>How much do you know?​</vt:lpstr>
      <vt:lpstr>How much do you know?​</vt:lpstr>
      <vt:lpstr>How much do you know?​</vt:lpstr>
      <vt:lpstr>PowerPoint Presentation</vt:lpstr>
      <vt:lpstr>What is a head injury?</vt:lpstr>
      <vt:lpstr>Concussion – symptoms</vt:lpstr>
      <vt:lpstr>Cerebral compression – symptoms</vt:lpstr>
      <vt:lpstr>Skull fracture – symptoms</vt:lpstr>
      <vt:lpstr>Head injuries – treatment of a responsive casualty</vt:lpstr>
      <vt:lpstr>Head injuries – treatment of an unresponsive casualty</vt:lpstr>
      <vt:lpstr>What is a spinal injury and how are they caused?</vt:lpstr>
      <vt:lpstr>Spinal injury – symptoms</vt:lpstr>
      <vt:lpstr>Spinal injury – treatment of a responsive casualty</vt:lpstr>
      <vt:lpstr>Spinal injury – treatment of a responsive casualty (cont.)</vt:lpstr>
      <vt:lpstr>Spinal injury – treatment of an unresponsive casualty</vt:lpstr>
      <vt:lpstr>What is a chest injury?</vt:lpstr>
      <vt:lpstr>Rib fracture – symptoms and treatment</vt:lpstr>
      <vt:lpstr>Rib fracture – treatment of a responsive casualty</vt:lpstr>
      <vt:lpstr>Rib fracture – treatment of an unresponsive casualty</vt:lpstr>
      <vt:lpstr>Penetrating chest wounds – symptoms</vt:lpstr>
      <vt:lpstr>Penetrating chest wounds – treatment for a responsive casualty</vt:lpstr>
      <vt:lpstr>Penetrating chest wounds – treatment for a responsive casualty (cont.)</vt:lpstr>
      <vt:lpstr>Penetrating chest wounds – treatment for an unresponsive casualty</vt:lpstr>
      <vt:lpstr>What is abdominal trauma?</vt:lpstr>
      <vt:lpstr>Blunt abdominal trauma (BAT) – symptoms</vt:lpstr>
      <vt:lpstr>Blunt abdominal trauma (BAT) – treatment for a responsive casualty</vt:lpstr>
      <vt:lpstr>Penetrating abdominal trauma (PAT) – symptoms</vt:lpstr>
      <vt:lpstr>Penetrating abdominal trauma (PAT) – treatment for a responsive casualty</vt:lpstr>
      <vt:lpstr>Penetrating abdominal trauma (PAT) – treatment for an unresponsive casualty</vt:lpstr>
      <vt:lpstr>Pelvic injury – symptoms </vt:lpstr>
      <vt:lpstr>Pelvic injury – treatment for a responsive casualty</vt:lpstr>
      <vt:lpstr>Pelvic injury – treatment for an unresponsive casualty</vt:lpstr>
      <vt:lpstr>How much do you know?​</vt:lpstr>
      <vt:lpstr>How much do you know?​</vt:lpstr>
      <vt:lpstr>How much do you know?​</vt:lpstr>
      <vt:lpstr>PowerPoint Presentation</vt:lpstr>
      <vt:lpstr>What is a heart attack?</vt:lpstr>
      <vt:lpstr>Heart attack – treatment</vt:lpstr>
      <vt:lpstr>What is angina?</vt:lpstr>
      <vt:lpstr>Angina – treatment</vt:lpstr>
      <vt:lpstr>What is a stroke?</vt:lpstr>
      <vt:lpstr>Stroke – symptoms</vt:lpstr>
      <vt:lpstr>Stroke – treatment</vt:lpstr>
      <vt:lpstr>What is diabetes?</vt:lpstr>
      <vt:lpstr>Hypoglycaemia – symptoms</vt:lpstr>
      <vt:lpstr>Hypoglycaemia – treatment</vt:lpstr>
      <vt:lpstr>Hyperglycaemia – symptoms</vt:lpstr>
      <vt:lpstr>Hyperglycaemia – treatment</vt:lpstr>
      <vt:lpstr>What is asthma?</vt:lpstr>
      <vt:lpstr>Asthma – symptoms</vt:lpstr>
      <vt:lpstr>Asthma</vt:lpstr>
      <vt:lpstr>What is an epileptic seizure?</vt:lpstr>
      <vt:lpstr>Partial seizures – symptoms</vt:lpstr>
      <vt:lpstr>Partial seizures – treatment</vt:lpstr>
      <vt:lpstr>Generalised seizures</vt:lpstr>
      <vt:lpstr>Generalised seizures – symptoms</vt:lpstr>
      <vt:lpstr>Generalised seizures – treatment</vt:lpstr>
      <vt:lpstr>Generalised seizures – treatment (cont.)</vt:lpstr>
      <vt:lpstr>What is anaphylaxis? </vt:lpstr>
      <vt:lpstr>Anaphylaxis – symptoms</vt:lpstr>
      <vt:lpstr>Anaphylaxis – treatment</vt:lpstr>
      <vt:lpstr>How much do you know?​</vt:lpstr>
      <vt:lpstr>How much do you know?​</vt:lpstr>
      <vt:lpstr>How much do you know?​</vt:lpstr>
      <vt:lpstr>PowerPoint Presentation</vt:lpstr>
      <vt:lpstr>What is extreme cold?    </vt:lpstr>
      <vt:lpstr>What are the effects of extreme cold?</vt:lpstr>
      <vt:lpstr>What are the symptoms of hypothermia?</vt:lpstr>
      <vt:lpstr>Hypothermia – treatment</vt:lpstr>
      <vt:lpstr>Hypothermia – treatment (cont.)</vt:lpstr>
      <vt:lpstr>What are the symptoms of frostbite?</vt:lpstr>
      <vt:lpstr>Frostbite – treatment</vt:lpstr>
      <vt:lpstr>What is extreme heat?    </vt:lpstr>
      <vt:lpstr>What are the effects of extreme heat?</vt:lpstr>
      <vt:lpstr>What are the effects of extreme heat? (cont.)</vt:lpstr>
      <vt:lpstr>What are the symptoms of heat exhaustion? </vt:lpstr>
      <vt:lpstr>Heat exhaustion – treatment</vt:lpstr>
      <vt:lpstr>Heat exhaustion – treatment (cont.)</vt:lpstr>
      <vt:lpstr>What are the symptoms of dehydration? </vt:lpstr>
      <vt:lpstr>Dehydration – treatment</vt:lpstr>
      <vt:lpstr>How much do you know?​</vt:lpstr>
      <vt:lpstr>How much do you know?​</vt:lpstr>
      <vt:lpstr>PowerPoint Presentation</vt:lpstr>
      <vt:lpstr>Minor injuries</vt:lpstr>
      <vt:lpstr>What are splinters?</vt:lpstr>
      <vt:lpstr>Splinters – symptoms</vt:lpstr>
      <vt:lpstr>Splinters – treatment</vt:lpstr>
      <vt:lpstr>Burns and scalds</vt:lpstr>
      <vt:lpstr>What are the causes of burns and scalds?</vt:lpstr>
      <vt:lpstr>Minor burns – symptoms</vt:lpstr>
      <vt:lpstr>Minor burns – treatment</vt:lpstr>
      <vt:lpstr>Minor burns – treatment (cont.)</vt:lpstr>
      <vt:lpstr>What is poison?</vt:lpstr>
      <vt:lpstr>Poisons – symptoms</vt:lpstr>
      <vt:lpstr>Poisons – treatment</vt:lpstr>
      <vt:lpstr>What are blisters? </vt:lpstr>
      <vt:lpstr>Blisters – symptoms</vt:lpstr>
      <vt:lpstr>Blisters – treatment</vt:lpstr>
      <vt:lpstr>Animal bites</vt:lpstr>
      <vt:lpstr>Animal bites – symptoms</vt:lpstr>
      <vt:lpstr>Animal bites – treatment</vt:lpstr>
      <vt:lpstr>Dust in the eyes</vt:lpstr>
      <vt:lpstr>Dust in eyes – symptoms</vt:lpstr>
      <vt:lpstr>Dust in eyes – treatment</vt:lpstr>
      <vt:lpstr>What is bright light eye injury?</vt:lpstr>
      <vt:lpstr>Bright light eye injury – symptoms</vt:lpstr>
      <vt:lpstr>Bright light eye injury – treatment</vt:lpstr>
      <vt:lpstr>How much do you know?​</vt:lpstr>
      <vt:lpstr>How much do you know?​</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Lorraine Butterfield</dc:creator>
  <cp:lastModifiedBy>Emily Morse</cp:lastModifiedBy>
  <cp:revision>16</cp:revision>
  <dcterms:created xsi:type="dcterms:W3CDTF">2025-07-28T13:46:31Z</dcterms:created>
  <dcterms:modified xsi:type="dcterms:W3CDTF">2025-09-25T10:58:08Z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0x01010058513B07E91CDE49A2E5E98846AC1BB6</vt:lpwstr>
  </property>
  <property fmtid="{D5CDD505-2E9C-101B-9397-08002B2CF9AE}" pid="3" name="MediaServiceImageTags">
    <vt:lpwstr/>
  </property>
</Properties>
</file>