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257" r:id="rId5"/>
    <p:sldId id="1667" r:id="rId6"/>
    <p:sldId id="2403" r:id="rId7"/>
    <p:sldId id="2735" r:id="rId8"/>
    <p:sldId id="260" r:id="rId9"/>
    <p:sldId id="261" r:id="rId10"/>
    <p:sldId id="1675" r:id="rId11"/>
    <p:sldId id="262" r:id="rId12"/>
    <p:sldId id="1677" r:id="rId13"/>
    <p:sldId id="1668" r:id="rId14"/>
    <p:sldId id="1673" r:id="rId15"/>
    <p:sldId id="263" r:id="rId16"/>
    <p:sldId id="1676" r:id="rId17"/>
    <p:sldId id="1674" r:id="rId18"/>
    <p:sldId id="2891" r:id="rId19"/>
    <p:sldId id="2889" r:id="rId20"/>
    <p:sldId id="2890" r:id="rId21"/>
    <p:sldId id="2892" r:id="rId22"/>
    <p:sldId id="2893" r:id="rId23"/>
    <p:sldId id="2894" r:id="rId24"/>
    <p:sldId id="2895" r:id="rId25"/>
    <p:sldId id="2896" r:id="rId26"/>
    <p:sldId id="2897" r:id="rId27"/>
    <p:sldId id="2898" r:id="rId28"/>
    <p:sldId id="2899" r:id="rId29"/>
    <p:sldId id="1678" r:id="rId30"/>
    <p:sldId id="2900" r:id="rId31"/>
    <p:sldId id="2901" r:id="rId32"/>
    <p:sldId id="2902" r:id="rId33"/>
    <p:sldId id="2903" r:id="rId34"/>
    <p:sldId id="1683" r:id="rId35"/>
    <p:sldId id="2905" r:id="rId36"/>
    <p:sldId id="2906" r:id="rId37"/>
    <p:sldId id="2907" r:id="rId38"/>
    <p:sldId id="2908" r:id="rId39"/>
    <p:sldId id="2909" r:id="rId40"/>
    <p:sldId id="1679" r:id="rId41"/>
    <p:sldId id="1681" r:id="rId42"/>
    <p:sldId id="2910" r:id="rId43"/>
    <p:sldId id="2911" r:id="rId44"/>
    <p:sldId id="2912" r:id="rId45"/>
    <p:sldId id="2913" r:id="rId46"/>
    <p:sldId id="2914" r:id="rId47"/>
    <p:sldId id="2916" r:id="rId48"/>
    <p:sldId id="2917" r:id="rId49"/>
    <p:sldId id="2918" r:id="rId50"/>
    <p:sldId id="2919" r:id="rId51"/>
    <p:sldId id="2920" r:id="rId52"/>
    <p:sldId id="2921" r:id="rId53"/>
    <p:sldId id="2922" r:id="rId54"/>
    <p:sldId id="2923" r:id="rId55"/>
    <p:sldId id="2924" r:id="rId56"/>
    <p:sldId id="2925" r:id="rId57"/>
    <p:sldId id="2926" r:id="rId58"/>
    <p:sldId id="2927" r:id="rId59"/>
    <p:sldId id="2928" r:id="rId60"/>
    <p:sldId id="1684" r:id="rId61"/>
    <p:sldId id="2929" r:id="rId62"/>
    <p:sldId id="2930" r:id="rId63"/>
    <p:sldId id="2931" r:id="rId64"/>
    <p:sldId id="2933" r:id="rId65"/>
    <p:sldId id="2932" r:id="rId66"/>
    <p:sldId id="2934" r:id="rId67"/>
    <p:sldId id="2935" r:id="rId68"/>
    <p:sldId id="2726" r:id="rId69"/>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483" userDrawn="1">
          <p15:clr>
            <a:srgbClr val="A4A3A4"/>
          </p15:clr>
        </p15:guide>
        <p15:guide id="3" pos="551" userDrawn="1">
          <p15:clr>
            <a:srgbClr val="A4A3A4"/>
          </p15:clr>
        </p15:guide>
        <p15:guide id="4" orient="horz" pos="82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255825-915A-8446-94AF-AD04CFB8377E}" name="Chrissie Waldram" initials="CW" userId="S::cwaldram@highfield.co.uk::4c815916-f762-4309-97c7-79f653f1c0e7" providerId="AD"/>
  <p188:author id="{03E01C26-B4CD-C7A0-8C0C-F396F2271937}" name="Abigail Leek" initials="AL" userId="S::abigailleek@highfield.co.uk::daa35d24-4e6a-417a-9c35-b4105915d144" providerId="AD"/>
  <p188:author id="{98E13658-2AFD-4FBB-6A2B-939321E65D8F}" name="Deborah Walters" initials="DW" userId="S::dwalters@highfield.co.uk::625f1974-59fc-473c-b919-b25c440d83c9" providerId="AD"/>
  <p188:author id="{28C5CCA4-8E34-FE9F-77ED-1C92D38E9DE4}" name="Shannon Hopwood" initials="SH" userId="S::shopwood@highfield.co.uk::e81ab425-6726-400a-9f1a-7deb0a404c5e" providerId="AD"/>
  <p188:author id="{DC61CBF6-7DDC-81F2-33F3-2C9D0FAAC273}" name="Lorraine Butterfield" initials="LB" userId="S::lbutterfield@highfield.co.uk::b589a33b-8ccf-4e1d-b876-c25f8c724274" providerId="AD"/>
  <p188:author id="{150E82FC-5A4F-A402-C5D7-1AC0EBA9B050}" name="gritchie@shieldcounteruas.com" initials="gr" userId="S::urn:spo:guest#gritchie@shieldcounteruas.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FF"/>
    <a:srgbClr val="0051B7"/>
    <a:srgbClr val="008A21"/>
    <a:srgbClr val="92D050"/>
    <a:srgbClr val="248549"/>
    <a:srgbClr val="D0368A"/>
    <a:srgbClr val="992464"/>
    <a:srgbClr val="FFB300"/>
    <a:srgbClr val="212121"/>
    <a:srgbClr val="FFF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A7D51-1A73-4803-A0EC-EAADF50979B1}" v="45" dt="2026-02-17T11:36:23.052"/>
    <p1510:client id="{3B9CD3C8-8B41-4F28-8739-4B3E16CB0698}" v="53" dt="2026-02-16T14:28:06.405"/>
    <p1510:client id="{7ED9BF6F-162B-49A9-BE8A-065CF0F67C9D}" v="22" dt="2026-02-17T11:05:28.088"/>
    <p1510:client id="{B8EA5106-F85F-408A-A193-A6980398CE26}" v="78" dt="2026-02-16T15:22:28.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93" y="130"/>
      </p:cViewPr>
      <p:guideLst>
        <p:guide orient="horz" pos="799"/>
        <p:guide pos="483"/>
        <p:guide pos="551"/>
        <p:guide orient="horz" pos="82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685A45-CB55-9C04-B5D3-8FF1E03DC036}"/>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54F67BB-BD48-1624-1CAB-16A07702C423}"/>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31016D76-B25C-4104-BF77-D750FBF0026C}" type="datetimeFigureOut">
              <a:rPr lang="en-GB" smtClean="0"/>
              <a:t>17/02/2026</a:t>
            </a:fld>
            <a:endParaRPr lang="en-GB"/>
          </a:p>
        </p:txBody>
      </p:sp>
      <p:sp>
        <p:nvSpPr>
          <p:cNvPr id="4" name="Footer Placeholder 3">
            <a:extLst>
              <a:ext uri="{FF2B5EF4-FFF2-40B4-BE49-F238E27FC236}">
                <a16:creationId xmlns:a16="http://schemas.microsoft.com/office/drawing/2014/main" id="{5631A56D-0AD1-F8C8-B47E-2BEA74C03C90}"/>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EDED63-446F-1106-8EF9-7D2567627C46}"/>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41DA6425-76B0-4324-9722-0461BC16AD4B}" type="slidenum">
              <a:rPr lang="en-GB" smtClean="0"/>
              <a:t>‹#›</a:t>
            </a:fld>
            <a:endParaRPr lang="en-GB"/>
          </a:p>
        </p:txBody>
      </p:sp>
    </p:spTree>
    <p:extLst>
      <p:ext uri="{BB962C8B-B14F-4D97-AF65-F5344CB8AC3E}">
        <p14:creationId xmlns:p14="http://schemas.microsoft.com/office/powerpoint/2010/main" val="6392007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A754BDC-0539-42B0-B7FD-DB5D0F545E36}" type="datetimeFigureOut">
              <a:rPr lang="en-GB" smtClean="0"/>
              <a:t>17/02/2026</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511BA537-95EE-4F5E-8D82-576E9AAE8BB5}" type="slidenum">
              <a:rPr lang="en-GB" smtClean="0"/>
              <a:t>‹#›</a:t>
            </a:fld>
            <a:endParaRPr lang="en-GB"/>
          </a:p>
        </p:txBody>
      </p:sp>
    </p:spTree>
    <p:extLst>
      <p:ext uri="{BB962C8B-B14F-4D97-AF65-F5344CB8AC3E}">
        <p14:creationId xmlns:p14="http://schemas.microsoft.com/office/powerpoint/2010/main" val="1589626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altLang="en-US" sz="1300">
                <a:solidFill>
                  <a:schemeClr val="tx1"/>
                </a:solidFill>
                <a:latin typeface="Arial" panose="020B0604020202020204" pitchFamily="34" charset="0"/>
                <a:cs typeface="Arial" panose="020B0604020202020204" pitchFamily="34" charset="0"/>
              </a:rPr>
              <a:t>All rights reserved. No part of this product may be reproduced, stored in a retrieval system, or transmitted in any form or by any means, including electronic, photocopying, recording or other commissioner wise, without the prior permission of Highfield Products Ltd. Any unauthorised act may result in civil or criminal actions.  </a:t>
            </a:r>
          </a:p>
          <a:p>
            <a:endParaRPr lang="en-GB">
              <a:solidFill>
                <a:schemeClr val="tx1"/>
              </a:solidFill>
            </a:endParaRPr>
          </a:p>
          <a:p>
            <a:pPr defTabSz="990478">
              <a:defRPr/>
            </a:pPr>
            <a:r>
              <a:rPr lang="en-GB" altLang="en-US" sz="1300">
                <a:solidFill>
                  <a:schemeClr val="tx1"/>
                </a:solidFill>
                <a:latin typeface="Arial" panose="020B0604020202020204" pitchFamily="34" charset="0"/>
                <a:cs typeface="Arial" panose="020B0604020202020204" pitchFamily="34" charset="0"/>
              </a:rPr>
              <a:t>The publisher of this product has made every effort to ensure the accuracy of the information contained in this product. However, neither the author, nor Highfield Products Ltd nor anyone involved in the creation of this publication accepts any responsibility for any inaccuracies or failure to implement correctly, however caused.</a:t>
            </a:r>
          </a:p>
          <a:p>
            <a:endParaRPr lang="en-GB"/>
          </a:p>
        </p:txBody>
      </p:sp>
      <p:sp>
        <p:nvSpPr>
          <p:cNvPr id="4" name="Slide Number Placeholder 3"/>
          <p:cNvSpPr>
            <a:spLocks noGrp="1"/>
          </p:cNvSpPr>
          <p:nvPr>
            <p:ph type="sldNum" sz="quarter" idx="5"/>
          </p:nvPr>
        </p:nvSpPr>
        <p:spPr/>
        <p:txBody>
          <a:bodyPr/>
          <a:lstStyle/>
          <a:p>
            <a:fld id="{511BA537-95EE-4F5E-8D82-576E9AAE8BB5}" type="slidenum">
              <a:rPr lang="en-GB" smtClean="0"/>
              <a:t>1</a:t>
            </a:fld>
            <a:endParaRPr lang="en-GB"/>
          </a:p>
        </p:txBody>
      </p:sp>
    </p:spTree>
    <p:extLst>
      <p:ext uri="{BB962C8B-B14F-4D97-AF65-F5344CB8AC3E}">
        <p14:creationId xmlns:p14="http://schemas.microsoft.com/office/powerpoint/2010/main" val="53916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Reinforce that mental health does not stay the same throughout life.</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Link back to earlier ideas of thriving, struggling and being ill.</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Explain that changes can be:</a:t>
            </a:r>
          </a:p>
          <a:p>
            <a:pPr marL="171450" indent="-171450">
              <a:buFont typeface="Arial" panose="020B0604020202020204" pitchFamily="34" charset="0"/>
              <a:buChar char="•"/>
            </a:pPr>
            <a:r>
              <a:rPr lang="en-GB">
                <a:latin typeface="Arial" panose="020B0604020202020204" pitchFamily="34" charset="0"/>
                <a:cs typeface="Arial" panose="020B0604020202020204" pitchFamily="34" charset="0"/>
              </a:rPr>
              <a:t>short-term</a:t>
            </a:r>
          </a:p>
          <a:p>
            <a:pPr marL="171450" indent="-171450">
              <a:buFont typeface="Arial" panose="020B0604020202020204" pitchFamily="34" charset="0"/>
              <a:buChar char="•"/>
            </a:pPr>
            <a:r>
              <a:rPr lang="en-GB">
                <a:latin typeface="Arial" panose="020B0604020202020204" pitchFamily="34" charset="0"/>
                <a:cs typeface="Arial" panose="020B0604020202020204" pitchFamily="34" charset="0"/>
              </a:rPr>
              <a:t>longer-term</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Emphasise that change does not always mean getting worse - improvement is possible with treatment and support.</a:t>
            </a:r>
          </a:p>
          <a:p>
            <a:endParaRPr lang="en-GB"/>
          </a:p>
        </p:txBody>
      </p:sp>
      <p:sp>
        <p:nvSpPr>
          <p:cNvPr id="4" name="Slide Number Placeholder 3"/>
          <p:cNvSpPr>
            <a:spLocks noGrp="1"/>
          </p:cNvSpPr>
          <p:nvPr>
            <p:ph type="sldNum" sz="quarter" idx="5"/>
          </p:nvPr>
        </p:nvSpPr>
        <p:spPr/>
        <p:txBody>
          <a:bodyPr/>
          <a:lstStyle/>
          <a:p>
            <a:fld id="{BB074615-FC80-414E-83A5-A3B4C3A4F796}" type="slidenum">
              <a:rPr lang="en-GB" smtClean="0"/>
              <a:t>10</a:t>
            </a:fld>
            <a:endParaRPr lang="en-GB"/>
          </a:p>
        </p:txBody>
      </p:sp>
    </p:spTree>
    <p:extLst>
      <p:ext uri="{BB962C8B-B14F-4D97-AF65-F5344CB8AC3E}">
        <p14:creationId xmlns:p14="http://schemas.microsoft.com/office/powerpoint/2010/main" val="3252776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82845-705B-41D8-635C-C3E178DCE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9C497-11CC-6C38-8361-DE22E8A4A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3C0229-6BF0-B9B5-766E-E62504F6A3AD}"/>
              </a:ext>
            </a:extLst>
          </p:cNvPr>
          <p:cNvSpPr>
            <a:spLocks noGrp="1"/>
          </p:cNvSpPr>
          <p:nvPr>
            <p:ph type="body" idx="1"/>
          </p:nvPr>
        </p:nvSpPr>
        <p:spPr/>
        <p:txBody>
          <a:bodyPr/>
          <a:lstStyle/>
          <a:p>
            <a:r>
              <a:rPr lang="en-GB"/>
              <a:t>Reinforce that these factors can interact with each other.</a:t>
            </a:r>
          </a:p>
          <a:p>
            <a:endParaRPr lang="en-GB"/>
          </a:p>
          <a:p>
            <a:r>
              <a:rPr lang="en-GB"/>
              <a:t>Explain that the next slide focuses specifically on the last point - construction-related factors.</a:t>
            </a:r>
          </a:p>
        </p:txBody>
      </p:sp>
      <p:sp>
        <p:nvSpPr>
          <p:cNvPr id="4" name="Slide Number Placeholder 3">
            <a:extLst>
              <a:ext uri="{FF2B5EF4-FFF2-40B4-BE49-F238E27FC236}">
                <a16:creationId xmlns:a16="http://schemas.microsoft.com/office/drawing/2014/main" id="{ACF9EA27-3661-FA33-FC04-6C9E7C9C755A}"/>
              </a:ext>
            </a:extLst>
          </p:cNvPr>
          <p:cNvSpPr>
            <a:spLocks noGrp="1"/>
          </p:cNvSpPr>
          <p:nvPr>
            <p:ph type="sldNum" sz="quarter" idx="5"/>
          </p:nvPr>
        </p:nvSpPr>
        <p:spPr/>
        <p:txBody>
          <a:bodyPr/>
          <a:lstStyle/>
          <a:p>
            <a:fld id="{BB074615-FC80-414E-83A5-A3B4C3A4F796}" type="slidenum">
              <a:rPr lang="en-GB" smtClean="0"/>
              <a:t>11</a:t>
            </a:fld>
            <a:endParaRPr lang="en-GB"/>
          </a:p>
        </p:txBody>
      </p:sp>
    </p:spTree>
    <p:extLst>
      <p:ext uri="{BB962C8B-B14F-4D97-AF65-F5344CB8AC3E}">
        <p14:creationId xmlns:p14="http://schemas.microsoft.com/office/powerpoint/2010/main" val="4264072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Arial" panose="020B0604020202020204" pitchFamily="34" charset="0"/>
                <a:cs typeface="Arial" panose="020B0604020202020204" pitchFamily="34" charset="0"/>
              </a:rPr>
              <a:t>Class question: What construction-related factors can affect mental health?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Expand on each point using simple, realistic construction examples:</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long hours </a:t>
            </a:r>
            <a:r>
              <a:rPr lang="en-GB">
                <a:latin typeface="Arial" panose="020B0604020202020204" pitchFamily="34" charset="0"/>
                <a:cs typeface="Arial" panose="020B0604020202020204" pitchFamily="34" charset="0"/>
              </a:rPr>
              <a:t>may lead to fatigue and reduced recovery time</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job insecurity </a:t>
            </a:r>
            <a:r>
              <a:rPr lang="en-GB">
                <a:latin typeface="Arial" panose="020B0604020202020204" pitchFamily="34" charset="0"/>
                <a:cs typeface="Arial" panose="020B0604020202020204" pitchFamily="34" charset="0"/>
              </a:rPr>
              <a:t>can cause worry or uncertainty</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pressure and deadlines </a:t>
            </a:r>
            <a:r>
              <a:rPr lang="en-GB">
                <a:latin typeface="Arial" panose="020B0604020202020204" pitchFamily="34" charset="0"/>
                <a:cs typeface="Arial" panose="020B0604020202020204" pitchFamily="34" charset="0"/>
              </a:rPr>
              <a:t>can increase stress levels</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working away from home </a:t>
            </a:r>
            <a:r>
              <a:rPr lang="en-GB">
                <a:latin typeface="Arial" panose="020B0604020202020204" pitchFamily="34" charset="0"/>
                <a:cs typeface="Arial" panose="020B0604020202020204" pitchFamily="34" charset="0"/>
              </a:rPr>
              <a:t>can affect relationships and support</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workplace culture </a:t>
            </a:r>
            <a:r>
              <a:rPr lang="en-GB">
                <a:latin typeface="Arial" panose="020B0604020202020204" pitchFamily="34" charset="0"/>
                <a:cs typeface="Arial" panose="020B0604020202020204" pitchFamily="34" charset="0"/>
              </a:rPr>
              <a:t>may discourage talking about mental health</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Reinforce that understanding these factors helps people recognise risks and seek support.</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Support and coping strategies can help reduce their impact.</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Explain that these will be covered later in the course.</a:t>
            </a:r>
          </a:p>
        </p:txBody>
      </p:sp>
      <p:sp>
        <p:nvSpPr>
          <p:cNvPr id="4" name="Slide Number Placeholder 3"/>
          <p:cNvSpPr>
            <a:spLocks noGrp="1"/>
          </p:cNvSpPr>
          <p:nvPr>
            <p:ph type="sldNum" sz="quarter" idx="5"/>
          </p:nvPr>
        </p:nvSpPr>
        <p:spPr/>
        <p:txBody>
          <a:bodyPr/>
          <a:lstStyle/>
          <a:p>
            <a:fld id="{BB074615-FC80-414E-83A5-A3B4C3A4F796}" type="slidenum">
              <a:rPr lang="en-GB" smtClean="0"/>
              <a:t>12</a:t>
            </a:fld>
            <a:endParaRPr lang="en-GB"/>
          </a:p>
        </p:txBody>
      </p:sp>
    </p:spTree>
    <p:extLst>
      <p:ext uri="{BB962C8B-B14F-4D97-AF65-F5344CB8AC3E}">
        <p14:creationId xmlns:p14="http://schemas.microsoft.com/office/powerpoint/2010/main" val="1514417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E3D5C-6F7C-ABFF-A16E-68EC81F3C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4E1AD-1D6A-F2F7-B915-1AB34D9ED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3F247-4611-82F7-B951-D16E1CEF5AF5}"/>
              </a:ext>
            </a:extLst>
          </p:cNvPr>
          <p:cNvSpPr>
            <a:spLocks noGrp="1"/>
          </p:cNvSpPr>
          <p:nvPr>
            <p:ph type="body" idx="1"/>
          </p:nvPr>
        </p:nvSpPr>
        <p:spPr/>
        <p:txBody>
          <a:bodyPr/>
          <a:lstStyle/>
          <a:p>
            <a:r>
              <a:rPr lang="en-GB">
                <a:latin typeface="Arial" panose="020B0604020202020204" pitchFamily="34" charset="0"/>
                <a:cs typeface="Arial" panose="020B0604020202020204" pitchFamily="34" charset="0"/>
              </a:rPr>
              <a:t>You may wish to expand on these common mental health conditions.</a:t>
            </a:r>
          </a:p>
          <a:p>
            <a:endParaRPr lang="en-GB">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Depression</a:t>
            </a:r>
            <a:r>
              <a:rPr lang="en-GB">
                <a:latin typeface="Arial" panose="020B0604020202020204" pitchFamily="34" charset="0"/>
                <a:cs typeface="Arial" panose="020B0604020202020204" pitchFamily="34" charset="0"/>
              </a:rPr>
              <a:t> - may involve ongoing low mood, loss of interest, tiredness or feeling hopeless</a:t>
            </a:r>
          </a:p>
          <a:p>
            <a:r>
              <a:rPr lang="en-GB" b="1">
                <a:latin typeface="Arial" panose="020B0604020202020204" pitchFamily="34" charset="0"/>
                <a:cs typeface="Arial" panose="020B0604020202020204" pitchFamily="34" charset="0"/>
              </a:rPr>
              <a:t>Anxiety disorders </a:t>
            </a:r>
            <a:r>
              <a:rPr lang="en-GB">
                <a:latin typeface="Arial" panose="020B0604020202020204" pitchFamily="34" charset="0"/>
                <a:cs typeface="Arial" panose="020B0604020202020204" pitchFamily="34" charset="0"/>
              </a:rPr>
              <a:t>- may involve excessive worry, nervousness, panic or feeling constantly on edge</a:t>
            </a:r>
          </a:p>
          <a:p>
            <a:r>
              <a:rPr lang="en-GB" b="1">
                <a:latin typeface="Arial" panose="020B0604020202020204" pitchFamily="34" charset="0"/>
                <a:cs typeface="Arial" panose="020B0604020202020204" pitchFamily="34" charset="0"/>
              </a:rPr>
              <a:t>Psychosis</a:t>
            </a:r>
            <a:r>
              <a:rPr lang="en-GB">
                <a:latin typeface="Arial" panose="020B0604020202020204" pitchFamily="34" charset="0"/>
                <a:cs typeface="Arial" panose="020B0604020202020204" pitchFamily="34" charset="0"/>
              </a:rPr>
              <a:t> - may involve difficulty understanding reality, such as hallucinations or delusional thoughts</a:t>
            </a:r>
          </a:p>
          <a:p>
            <a:r>
              <a:rPr lang="en-GB" b="1">
                <a:latin typeface="Arial" panose="020B0604020202020204" pitchFamily="34" charset="0"/>
                <a:cs typeface="Arial" panose="020B0604020202020204" pitchFamily="34" charset="0"/>
              </a:rPr>
              <a:t>Eating disorders </a:t>
            </a:r>
            <a:r>
              <a:rPr lang="en-GB">
                <a:latin typeface="Arial" panose="020B0604020202020204" pitchFamily="34" charset="0"/>
                <a:cs typeface="Arial" panose="020B0604020202020204" pitchFamily="34" charset="0"/>
              </a:rPr>
              <a:t>- may involve unhealthy relationships with food, eating patterns or body image</a:t>
            </a:r>
          </a:p>
          <a:p>
            <a:r>
              <a:rPr lang="en-GB" b="1">
                <a:latin typeface="Arial" panose="020B0604020202020204" pitchFamily="34" charset="0"/>
                <a:cs typeface="Arial" panose="020B0604020202020204" pitchFamily="34" charset="0"/>
              </a:rPr>
              <a:t>Suicide</a:t>
            </a:r>
            <a:r>
              <a:rPr lang="en-GB">
                <a:latin typeface="Arial" panose="020B0604020202020204" pitchFamily="34" charset="0"/>
                <a:cs typeface="Arial" panose="020B0604020202020204" pitchFamily="34" charset="0"/>
              </a:rPr>
              <a:t> - refers to thoughts, behaviours or actions related to ending one’s life and should always be taken seriously</a:t>
            </a:r>
          </a:p>
          <a:p>
            <a:r>
              <a:rPr lang="en-GB" b="1">
                <a:latin typeface="Arial" panose="020B0604020202020204" pitchFamily="34" charset="0"/>
                <a:cs typeface="Arial" panose="020B0604020202020204" pitchFamily="34" charset="0"/>
              </a:rPr>
              <a:t>Stress-related conditions </a:t>
            </a:r>
            <a:r>
              <a:rPr lang="en-GB">
                <a:latin typeface="Arial" panose="020B0604020202020204" pitchFamily="34" charset="0"/>
                <a:cs typeface="Arial" panose="020B0604020202020204" pitchFamily="34" charset="0"/>
              </a:rPr>
              <a:t>- may involve feeling overwhelmed, unable to cope or under constant pressure</a:t>
            </a:r>
          </a:p>
          <a:p>
            <a:r>
              <a:rPr lang="en-GB" b="1">
                <a:latin typeface="Arial" panose="020B0604020202020204" pitchFamily="34" charset="0"/>
                <a:cs typeface="Arial" panose="020B0604020202020204" pitchFamily="34" charset="0"/>
              </a:rPr>
              <a:t>Post-traumatic stress disorder (PTSD) </a:t>
            </a:r>
            <a:r>
              <a:rPr lang="en-GB">
                <a:latin typeface="Arial" panose="020B0604020202020204" pitchFamily="34" charset="0"/>
                <a:cs typeface="Arial" panose="020B0604020202020204" pitchFamily="34" charset="0"/>
              </a:rPr>
              <a:t>- may occur after traumatic events and involve flashbacks, anxiety or sleep problems</a:t>
            </a:r>
          </a:p>
          <a:p>
            <a:r>
              <a:rPr lang="en-GB" b="1">
                <a:latin typeface="Arial" panose="020B0604020202020204" pitchFamily="34" charset="0"/>
                <a:cs typeface="Arial" panose="020B0604020202020204" pitchFamily="34" charset="0"/>
              </a:rPr>
              <a:t>Substance misuse related to mental health challenges </a:t>
            </a:r>
            <a:r>
              <a:rPr lang="en-GB">
                <a:latin typeface="Arial" panose="020B0604020202020204" pitchFamily="34" charset="0"/>
                <a:cs typeface="Arial" panose="020B0604020202020204" pitchFamily="34" charset="0"/>
              </a:rPr>
              <a:t>- may involve using alcohol or drugs to cope with emotional distress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Avoid personal examples unless learners raise them.</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Reinforce that experiences vary from person to person.</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Emphasise that support is available and recovery is possible.</a:t>
            </a:r>
          </a:p>
        </p:txBody>
      </p:sp>
      <p:sp>
        <p:nvSpPr>
          <p:cNvPr id="4" name="Slide Number Placeholder 3">
            <a:extLst>
              <a:ext uri="{FF2B5EF4-FFF2-40B4-BE49-F238E27FC236}">
                <a16:creationId xmlns:a16="http://schemas.microsoft.com/office/drawing/2014/main" id="{18DCEC27-A611-6E06-F9AD-AF1797AF0535}"/>
              </a:ext>
            </a:extLst>
          </p:cNvPr>
          <p:cNvSpPr>
            <a:spLocks noGrp="1"/>
          </p:cNvSpPr>
          <p:nvPr>
            <p:ph type="sldNum" sz="quarter" idx="5"/>
          </p:nvPr>
        </p:nvSpPr>
        <p:spPr/>
        <p:txBody>
          <a:bodyPr/>
          <a:lstStyle/>
          <a:p>
            <a:fld id="{BB074615-FC80-414E-83A5-A3B4C3A4F796}" type="slidenum">
              <a:rPr lang="en-GB" smtClean="0"/>
              <a:t>13</a:t>
            </a:fld>
            <a:endParaRPr lang="en-GB"/>
          </a:p>
        </p:txBody>
      </p:sp>
    </p:spTree>
    <p:extLst>
      <p:ext uri="{BB962C8B-B14F-4D97-AF65-F5344CB8AC3E}">
        <p14:creationId xmlns:p14="http://schemas.microsoft.com/office/powerpoint/2010/main" val="2048535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F4A78-0B32-EF4A-CB86-48F74225C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21AD0-92D9-63EC-BE72-54394DFF24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7FDDF-3343-A557-C894-FEF613E9EB60}"/>
              </a:ext>
            </a:extLst>
          </p:cNvPr>
          <p:cNvSpPr>
            <a:spLocks noGrp="1"/>
          </p:cNvSpPr>
          <p:nvPr>
            <p:ph type="body" idx="1"/>
          </p:nvPr>
        </p:nvSpPr>
        <p:spPr/>
        <p:txBody>
          <a:bodyPr/>
          <a:lstStyle/>
          <a:p>
            <a:r>
              <a:rPr lang="en-GB" b="1">
                <a:latin typeface="Arial" panose="020B0604020202020204" pitchFamily="34" charset="0"/>
                <a:cs typeface="Arial" panose="020B0604020202020204" pitchFamily="34" charset="0"/>
              </a:rPr>
              <a:t>Class question: How can construction working conditions contribute to mental health conditions?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Emphasise that these are working conditions, not personal weaknesses.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Reinforce that these factors can build up over time rather than cause immediate problems.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Reinforce links back to earlier slides on:</a:t>
            </a:r>
          </a:p>
          <a:p>
            <a:pPr marL="171450" indent="-171450">
              <a:buFont typeface="Arial" panose="020B0604020202020204" pitchFamily="34" charset="0"/>
              <a:buChar char="•"/>
            </a:pPr>
            <a:r>
              <a:rPr lang="en-GB"/>
              <a:t>long hours and pressure</a:t>
            </a:r>
          </a:p>
          <a:p>
            <a:pPr marL="171450" indent="-171450">
              <a:buFont typeface="Arial" panose="020B0604020202020204" pitchFamily="34" charset="0"/>
              <a:buChar char="•"/>
            </a:pPr>
            <a:r>
              <a:rPr lang="en-GB"/>
              <a:t>isolation</a:t>
            </a:r>
          </a:p>
          <a:p>
            <a:pPr marL="171450" indent="-171450">
              <a:buFont typeface="Arial" panose="020B0604020202020204" pitchFamily="34" charset="0"/>
              <a:buChar char="•"/>
            </a:pPr>
            <a:r>
              <a:rPr lang="en-GB"/>
              <a:t>workplace culture</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Avoid asking learners to share personal experiences unless they choose to.</a:t>
            </a:r>
          </a:p>
          <a:p>
            <a:endParaRPr lang="en-GB">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Key messages</a:t>
            </a:r>
          </a:p>
          <a:p>
            <a:r>
              <a:rPr lang="en-GB">
                <a:latin typeface="Arial" panose="020B0604020202020204" pitchFamily="34" charset="0"/>
                <a:cs typeface="Arial" panose="020B0604020202020204" pitchFamily="34" charset="0"/>
              </a:rPr>
              <a:t>Recognising these conditions helps people understand risk and seek support early.</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Supportive working environments can reduce the impact on mental health.</a:t>
            </a:r>
          </a:p>
        </p:txBody>
      </p:sp>
      <p:sp>
        <p:nvSpPr>
          <p:cNvPr id="4" name="Slide Number Placeholder 3">
            <a:extLst>
              <a:ext uri="{FF2B5EF4-FFF2-40B4-BE49-F238E27FC236}">
                <a16:creationId xmlns:a16="http://schemas.microsoft.com/office/drawing/2014/main" id="{E5556AE0-F0A6-D2D6-2E7A-C1B364DE1CD3}"/>
              </a:ext>
            </a:extLst>
          </p:cNvPr>
          <p:cNvSpPr>
            <a:spLocks noGrp="1"/>
          </p:cNvSpPr>
          <p:nvPr>
            <p:ph type="sldNum" sz="quarter" idx="5"/>
          </p:nvPr>
        </p:nvSpPr>
        <p:spPr/>
        <p:txBody>
          <a:bodyPr/>
          <a:lstStyle/>
          <a:p>
            <a:fld id="{BB074615-FC80-414E-83A5-A3B4C3A4F796}" type="slidenum">
              <a:rPr lang="en-GB" smtClean="0"/>
              <a:t>14</a:t>
            </a:fld>
            <a:endParaRPr lang="en-GB"/>
          </a:p>
        </p:txBody>
      </p:sp>
    </p:spTree>
    <p:extLst>
      <p:ext uri="{BB962C8B-B14F-4D97-AF65-F5344CB8AC3E}">
        <p14:creationId xmlns:p14="http://schemas.microsoft.com/office/powerpoint/2010/main" val="3823814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A6EC9-AD0F-D743-319D-EA958B375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FAF4E-2AF0-3F1C-991E-22BF1ED45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B8862C-FCA5-30E6-DE6C-0C41868944CE}"/>
              </a:ext>
            </a:extLst>
          </p:cNvPr>
          <p:cNvSpPr>
            <a:spLocks noGrp="1"/>
          </p:cNvSpPr>
          <p:nvPr>
            <p:ph type="body" idx="1"/>
          </p:nvPr>
        </p:nvSpPr>
        <p:spPr/>
        <p:txBody>
          <a:bodyPr/>
          <a:lstStyle/>
          <a:p>
            <a:r>
              <a:rPr lang="en-GB" b="1"/>
              <a:t>Class exercise</a:t>
            </a:r>
          </a:p>
          <a:p>
            <a:r>
              <a:rPr lang="en-GB" b="0"/>
              <a:t>The correct answer is A.</a:t>
            </a:r>
          </a:p>
          <a:p>
            <a:endParaRPr lang="en-GB"/>
          </a:p>
        </p:txBody>
      </p:sp>
      <p:sp>
        <p:nvSpPr>
          <p:cNvPr id="4" name="Slide Number Placeholder 3">
            <a:extLst>
              <a:ext uri="{FF2B5EF4-FFF2-40B4-BE49-F238E27FC236}">
                <a16:creationId xmlns:a16="http://schemas.microsoft.com/office/drawing/2014/main" id="{1549C015-A314-8BC9-0E68-ECBDA01A7A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036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74928-5CEE-B900-09F8-2DFCB8D42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3E356-E190-D937-4A90-3CF3F5A7F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8527A-2A7C-3BD9-8A6C-AF4B17B4BCA3}"/>
              </a:ext>
            </a:extLst>
          </p:cNvPr>
          <p:cNvSpPr>
            <a:spLocks noGrp="1"/>
          </p:cNvSpPr>
          <p:nvPr>
            <p:ph type="body" idx="1"/>
          </p:nvPr>
        </p:nvSpPr>
        <p:spPr/>
        <p:txBody>
          <a:bodyPr/>
          <a:lstStyle/>
          <a:p>
            <a:r>
              <a:rPr lang="en-GB" b="1"/>
              <a:t>Class exercise</a:t>
            </a:r>
          </a:p>
          <a:p>
            <a:r>
              <a:rPr lang="en-GB" b="0"/>
              <a:t>The correct answer is B.</a:t>
            </a:r>
          </a:p>
          <a:p>
            <a:endParaRPr lang="en-GB"/>
          </a:p>
        </p:txBody>
      </p:sp>
      <p:sp>
        <p:nvSpPr>
          <p:cNvPr id="4" name="Slide Number Placeholder 3">
            <a:extLst>
              <a:ext uri="{FF2B5EF4-FFF2-40B4-BE49-F238E27FC236}">
                <a16:creationId xmlns:a16="http://schemas.microsoft.com/office/drawing/2014/main" id="{CFAB8FEC-17C6-4572-B2BD-BF3F49635F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333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032B7-18DB-EE55-91B2-7B6DE1490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02F10-8F59-AD00-2123-F65AB6034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637E6-E365-1A56-6DC0-8421A983859E}"/>
              </a:ext>
            </a:extLst>
          </p:cNvPr>
          <p:cNvSpPr>
            <a:spLocks noGrp="1"/>
          </p:cNvSpPr>
          <p:nvPr>
            <p:ph type="body" idx="1"/>
          </p:nvPr>
        </p:nvSpPr>
        <p:spPr/>
        <p:txBody>
          <a:bodyPr/>
          <a:lstStyle/>
          <a:p>
            <a:r>
              <a:rPr lang="en-GB" b="1"/>
              <a:t>Class exercise</a:t>
            </a:r>
          </a:p>
          <a:p>
            <a:r>
              <a:rPr lang="en-GB" b="0"/>
              <a:t>The correct answer is C.</a:t>
            </a:r>
          </a:p>
        </p:txBody>
      </p:sp>
      <p:sp>
        <p:nvSpPr>
          <p:cNvPr id="4" name="Slide Number Placeholder 3">
            <a:extLst>
              <a:ext uri="{FF2B5EF4-FFF2-40B4-BE49-F238E27FC236}">
                <a16:creationId xmlns:a16="http://schemas.microsoft.com/office/drawing/2014/main" id="{AC525EF3-9C3E-F741-3EAE-CED132AF5D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445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302AE-AE0A-EDCD-8F4D-CB34EBA34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57162-74C9-E839-066F-A01672FD4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674777-1B22-5A52-1309-42FFA8786116}"/>
              </a:ext>
            </a:extLst>
          </p:cNvPr>
          <p:cNvSpPr>
            <a:spLocks noGrp="1"/>
          </p:cNvSpPr>
          <p:nvPr>
            <p:ph type="body" idx="1"/>
          </p:nvPr>
        </p:nvSpPr>
        <p:spPr/>
        <p:txBody>
          <a:bodyPr/>
          <a:lstStyle/>
          <a:p>
            <a:r>
              <a:rPr lang="en-GB" b="1"/>
              <a:t>Class exercise</a:t>
            </a:r>
          </a:p>
          <a:p>
            <a:r>
              <a:rPr lang="en-GB" b="0"/>
              <a:t>The correct answer is A.</a:t>
            </a:r>
          </a:p>
          <a:p>
            <a:endParaRPr lang="en-GB"/>
          </a:p>
        </p:txBody>
      </p:sp>
      <p:sp>
        <p:nvSpPr>
          <p:cNvPr id="4" name="Slide Number Placeholder 3">
            <a:extLst>
              <a:ext uri="{FF2B5EF4-FFF2-40B4-BE49-F238E27FC236}">
                <a16:creationId xmlns:a16="http://schemas.microsoft.com/office/drawing/2014/main" id="{4829812F-E228-9144-9108-C1C647DA2D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858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7CE37-BC23-3D3F-4927-BCF793C72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F321A-6023-96AD-A399-FA4F5F811C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256096-7F63-713C-6B2E-4355FA9BC7AF}"/>
              </a:ext>
            </a:extLst>
          </p:cNvPr>
          <p:cNvSpPr>
            <a:spLocks noGrp="1"/>
          </p:cNvSpPr>
          <p:nvPr>
            <p:ph type="body" idx="1"/>
          </p:nvPr>
        </p:nvSpPr>
        <p:spPr/>
        <p:txBody>
          <a:bodyPr/>
          <a:lstStyle/>
          <a:p>
            <a:r>
              <a:rPr lang="en-GB" b="1"/>
              <a:t>Class exercise</a:t>
            </a:r>
          </a:p>
          <a:p>
            <a:r>
              <a:rPr lang="en-GB" b="0"/>
              <a:t>The correct answer is B.</a:t>
            </a:r>
          </a:p>
          <a:p>
            <a:endParaRPr lang="en-GB"/>
          </a:p>
        </p:txBody>
      </p:sp>
      <p:sp>
        <p:nvSpPr>
          <p:cNvPr id="4" name="Slide Number Placeholder 3">
            <a:extLst>
              <a:ext uri="{FF2B5EF4-FFF2-40B4-BE49-F238E27FC236}">
                <a16:creationId xmlns:a16="http://schemas.microsoft.com/office/drawing/2014/main" id="{B2595FB9-F107-4B44-7CAB-A9B4269E5C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09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US" b="1" i="0" u="none" strike="noStrike">
                <a:solidFill>
                  <a:srgbClr val="000000"/>
                </a:solidFill>
                <a:effectLst/>
                <a:latin typeface="Aptos" panose="020B0004020202020204" pitchFamily="34" charset="0"/>
              </a:rPr>
              <a:t>Introduction</a:t>
            </a: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algn="l" rtl="0" fontAlgn="base">
              <a:buNone/>
            </a:pPr>
            <a:r>
              <a:rPr lang="en-US" b="0" i="0" u="none" strike="noStrike">
                <a:solidFill>
                  <a:srgbClr val="000000"/>
                </a:solidFill>
                <a:effectLst/>
                <a:latin typeface="Aptos" panose="020B0004020202020204" pitchFamily="34" charset="0"/>
              </a:rPr>
              <a:t>The objective of this section is to outline the content and flow of the course and to introduce course activities and assessment methods. </a:t>
            </a: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algn="l" rtl="0" fontAlgn="base">
              <a:buNone/>
            </a:pP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GB" sz="1800" b="0" i="0" u="none" strike="noStrike">
                <a:solidFill>
                  <a:srgbClr val="000000"/>
                </a:solidFill>
                <a:effectLst/>
                <a:latin typeface="Aptos" panose="020B0004020202020204" pitchFamily="34" charset="0"/>
              </a:rPr>
              <a:t>Welcome learners – introduce yourself. Explain domestic arrangements, emergency evacuation procedures, refreshments, security and toilet location.</a:t>
            </a:r>
            <a:r>
              <a:rPr lang="en-US" sz="1800" b="0" i="0">
                <a:solidFill>
                  <a:srgbClr val="444444"/>
                </a:solidFill>
                <a:effectLst/>
                <a:latin typeface="Aptos" panose="020B000402020202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a:solidFill>
                  <a:srgbClr val="000000"/>
                </a:solidFill>
                <a:effectLst/>
                <a:latin typeface="Aptos" panose="020B0004020202020204" pitchFamily="34" charset="0"/>
              </a:rPr>
              <a:t>Ask learners to switch off mobile phones.</a:t>
            </a:r>
            <a:r>
              <a:rPr lang="en-US" sz="1800" b="0" i="0">
                <a:solidFill>
                  <a:srgbClr val="444444"/>
                </a:solidFill>
                <a:effectLst/>
                <a:latin typeface="Aptos" panose="020B000402020202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a:solidFill>
                  <a:srgbClr val="000000"/>
                </a:solidFill>
                <a:effectLst/>
                <a:latin typeface="Aptos" panose="020B0004020202020204" pitchFamily="34" charset="0"/>
              </a:rPr>
              <a:t>Provide a short overview of the course and its purpose.</a:t>
            </a:r>
            <a:r>
              <a:rPr lang="en-US" sz="1800" b="0" i="0">
                <a:solidFill>
                  <a:srgbClr val="444444"/>
                </a:solidFill>
                <a:effectLst/>
                <a:latin typeface="Aptos" panose="020B000402020202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a:solidFill>
                  <a:srgbClr val="000000"/>
                </a:solidFill>
                <a:effectLst/>
                <a:latin typeface="Aptos" panose="020B0004020202020204" pitchFamily="34" charset="0"/>
              </a:rPr>
              <a:t>Encourage participation by asking learners to write their names on badges/stickers or display in front of them. </a:t>
            </a:r>
            <a:r>
              <a:rPr lang="en-US" sz="1800" b="0" i="0">
                <a:solidFill>
                  <a:srgbClr val="444444"/>
                </a:solidFill>
                <a:effectLst/>
                <a:latin typeface="Aptos" panose="020B000402020202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a:solidFill>
                  <a:srgbClr val="000000"/>
                </a:solidFill>
                <a:effectLst/>
                <a:latin typeface="Aptos" panose="020B0004020202020204" pitchFamily="34" charset="0"/>
              </a:rPr>
              <a:t>It is important that learners are made aware of general housekeeping and safety matters. </a:t>
            </a:r>
            <a:r>
              <a:rPr lang="en-US" sz="1800" b="0" i="0">
                <a:solidFill>
                  <a:srgbClr val="444444"/>
                </a:solidFill>
                <a:effectLst/>
                <a:latin typeface="Aptos" panose="020B000402020202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a:solidFill>
                  <a:srgbClr val="000000"/>
                </a:solidFill>
                <a:effectLst/>
                <a:latin typeface="Aptos" panose="020B0004020202020204" pitchFamily="34" charset="0"/>
              </a:rPr>
              <a:t>This is also an ideal time to establish any ground rules with regards to learners and your own expectations, expected involvement and information regarding home study.</a:t>
            </a:r>
            <a:r>
              <a:rPr lang="en-US" sz="1800" b="0" i="0">
                <a:solidFill>
                  <a:srgbClr val="444444"/>
                </a:solidFill>
                <a:effectLst/>
                <a:latin typeface="Aptos" panose="020B000402020202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a:solidFill>
                  <a:srgbClr val="000000"/>
                </a:solidFill>
                <a:effectLst/>
                <a:latin typeface="Aptos" panose="020B0004020202020204" pitchFamily="34" charset="0"/>
              </a:rPr>
              <a:t>You could also take this opportunity to briefly outline the examination procedures relating to the awarding body being used.</a:t>
            </a:r>
            <a:r>
              <a:rPr lang="en-US" sz="1800" b="0" i="0">
                <a:solidFill>
                  <a:srgbClr val="444444"/>
                </a:solidFill>
                <a:effectLst/>
                <a:latin typeface="Aptos" panose="020B000402020202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algn="l" rtl="0" fontAlgn="base">
              <a:buNone/>
            </a:pPr>
            <a:r>
              <a:rPr lang="en-GB" b="0" i="0">
                <a:solidFill>
                  <a:srgbClr val="444444"/>
                </a:solidFill>
                <a:effectLst/>
                <a:latin typeface="Aptos" panose="020B0004020202020204" pitchFamily="34" charset="0"/>
              </a:rPr>
              <a:t>​</a:t>
            </a:r>
            <a:endParaRPr lang="en-GB" b="0" i="0">
              <a:solidFill>
                <a:srgbClr val="444444"/>
              </a:solidFill>
              <a:effectLst/>
              <a:latin typeface="Calibri" panose="020F0502020204030204" pitchFamily="34" charset="0"/>
            </a:endParaRPr>
          </a:p>
          <a:p>
            <a:pPr algn="l" rtl="0" fontAlgn="base"/>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2E636D-FFBC-4E43-AD87-AB0619E95754}"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207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22809-3ED1-DF20-9C70-FB8E0C200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3A06C-58E7-69E1-1DF3-95B4BC52D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45AC1-B197-E676-D220-01F46CCCB816}"/>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ptos" panose="020B0004020202020204" pitchFamily="34" charset="0"/>
                <a:ea typeface="+mn-ea"/>
                <a:cs typeface="+mn-cs"/>
              </a:rPr>
              <a:t>Activities in this module include:</a:t>
            </a:r>
            <a:r>
              <a:rPr kumimoji="0" lang="en-GB" sz="1200" b="0" i="0" u="none" strike="noStrike" kern="1200" cap="none" spc="0" normalizeH="0" baseline="0" noProof="0">
                <a:ln>
                  <a:noFill/>
                </a:ln>
                <a:solidFill>
                  <a:srgbClr val="444444"/>
                </a:solidFill>
                <a:effectLst/>
                <a:uLnTx/>
                <a:uFillTx/>
                <a:latin typeface="Aptos" panose="020B0004020202020204" pitchFamily="34" charset="0"/>
                <a:ea typeface="+mn-ea"/>
                <a:cs typeface="+mn-cs"/>
              </a:rPr>
              <a:t>​</a:t>
            </a:r>
            <a:endParaRPr kumimoji="0" lang="en-GB" sz="1200" b="0" i="0" u="none" strike="noStrike" kern="1200" cap="none" spc="0" normalizeH="0" baseline="0" noProof="0">
              <a:ln>
                <a:noFill/>
              </a:ln>
              <a:solidFill>
                <a:srgbClr val="444444"/>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CQ: What does the term ‘mental health’ mean?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CQ: What does the term ‘mental ill health’ mean?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CQ: What construction-related factors can affect mental health?</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CQ: How can construction working conditions contribute to mental health conditions?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CE: Five multiple-</a:t>
            </a:r>
            <a:r>
              <a:rPr kumimoji="0" lang="fr-FR" sz="12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choice</a:t>
            </a: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questions (</a:t>
            </a:r>
            <a:r>
              <a:rPr kumimoji="0" lang="fr-FR" sz="12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MCQs</a:t>
            </a: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(formative </a:t>
            </a:r>
            <a:r>
              <a:rPr kumimoji="0" lang="fr-FR" sz="12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assessment</a:t>
            </a: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a:r>
            <a:r>
              <a:rPr kumimoji="0" lang="en-GB" sz="1200" b="0" i="0" u="none" strike="noStrike" kern="1200" cap="none" spc="0" normalizeH="0" baseline="0" noProof="0">
                <a:ln>
                  <a:noFill/>
                </a:ln>
                <a:solidFill>
                  <a:srgbClr val="444444"/>
                </a:solidFill>
                <a:effectLst/>
                <a:uLnTx/>
                <a:uFillTx/>
                <a:latin typeface="Aptos" panose="020B0004020202020204" pitchFamily="34" charset="0"/>
                <a:ea typeface="+mn-ea"/>
                <a:cs typeface="+mn-cs"/>
              </a:rPr>
              <a:t>​</a:t>
            </a:r>
            <a:endParaRPr kumimoji="0" lang="en-GB" sz="1200" b="0" i="0" u="none" strike="noStrike" kern="1200" cap="none" spc="0" normalizeH="0" baseline="0" noProof="0">
              <a:ln>
                <a:noFill/>
              </a:ln>
              <a:solidFill>
                <a:srgbClr val="444444"/>
              </a:solidFill>
              <a:effectLst/>
              <a:uLnTx/>
              <a:uFillTx/>
              <a:latin typeface="Calibri" panose="020F0502020204030204" pitchFamily="34" charset="0"/>
              <a:ea typeface="+mn-ea"/>
              <a:cs typeface="+mn-cs"/>
            </a:endParaRPr>
          </a:p>
          <a:p>
            <a:endParaRPr lang="en-GB"/>
          </a:p>
        </p:txBody>
      </p:sp>
      <p:sp>
        <p:nvSpPr>
          <p:cNvPr id="4" name="Slide Number Placeholder 3">
            <a:extLst>
              <a:ext uri="{FF2B5EF4-FFF2-40B4-BE49-F238E27FC236}">
                <a16:creationId xmlns:a16="http://schemas.microsoft.com/office/drawing/2014/main" id="{A5D2086F-3912-AB8F-9EF8-F1069C6D941C}"/>
              </a:ext>
            </a:extLst>
          </p:cNvPr>
          <p:cNvSpPr>
            <a:spLocks noGrp="1"/>
          </p:cNvSpPr>
          <p:nvPr>
            <p:ph type="sldNum" sz="quarter" idx="5"/>
          </p:nvPr>
        </p:nvSpPr>
        <p:spPr/>
        <p:txBody>
          <a:bodyPr/>
          <a:lstStyle/>
          <a:p>
            <a:fld id="{511BA537-95EE-4F5E-8D82-576E9AAE8BB5}" type="slidenum">
              <a:rPr lang="en-GB" smtClean="0"/>
              <a:t>20</a:t>
            </a:fld>
            <a:endParaRPr lang="en-GB"/>
          </a:p>
        </p:txBody>
      </p:sp>
    </p:spTree>
    <p:extLst>
      <p:ext uri="{BB962C8B-B14F-4D97-AF65-F5344CB8AC3E}">
        <p14:creationId xmlns:p14="http://schemas.microsoft.com/office/powerpoint/2010/main" val="3218260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b="0">
                <a:latin typeface="Arial" panose="020B0604020202020204" pitchFamily="34" charset="0"/>
                <a:cs typeface="Arial" panose="020B0604020202020204" pitchFamily="34" charset="0"/>
              </a:rPr>
              <a:t>Introduce the idea of early indicators without giving examples yet. </a:t>
            </a:r>
          </a:p>
          <a:p>
            <a:endParaRPr lang="en-GB" b="0">
              <a:latin typeface="Arial" panose="020B0604020202020204" pitchFamily="34" charset="0"/>
              <a:cs typeface="Arial" panose="020B0604020202020204" pitchFamily="34" charset="0"/>
            </a:endParaRPr>
          </a:p>
          <a:p>
            <a:r>
              <a:rPr lang="en-GB" b="0">
                <a:latin typeface="Arial" panose="020B0604020202020204" pitchFamily="34" charset="0"/>
                <a:cs typeface="Arial" panose="020B0604020202020204" pitchFamily="34" charset="0"/>
              </a:rPr>
              <a:t>Emphasise that changes are often subtle and build over time, particularly in busy or high-pressure construction settings.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074615-FC80-414E-83A5-A3B4C3A4F79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7605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Class question: What are the early warning signs of mental health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a:latin typeface="Arial" panose="020B0604020202020204" pitchFamily="34" charset="0"/>
                <a:cs typeface="Arial" panose="020B0604020202020204" pitchFamily="34" charset="0"/>
              </a:rPr>
              <a:t>Prompt learners to think about changes they might notice in themselves or others at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latin typeface="Arial" panose="020B0604020202020204" pitchFamily="34" charset="0"/>
                <a:cs typeface="Arial" panose="020B0604020202020204" pitchFamily="34" charset="0"/>
              </a:rPr>
              <a:t>Steer answers towards changes in mood, behaviour or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latin typeface="Arial" panose="020B0604020202020204" pitchFamily="34" charset="0"/>
                <a:cs typeface="Arial" panose="020B0604020202020204" pitchFamily="34" charset="0"/>
              </a:rPr>
              <a:t>Reinforce that early warning signs are indicators, not diagnoses.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Link these signs to potential impacts on focus, communication and safe working practices, for example:</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irritability or low mood </a:t>
            </a:r>
            <a:r>
              <a:rPr lang="en-GB">
                <a:latin typeface="Arial" panose="020B0604020202020204" pitchFamily="34" charset="0"/>
                <a:cs typeface="Arial" panose="020B0604020202020204" pitchFamily="34" charset="0"/>
              </a:rPr>
              <a:t>may lead to conflict, poor communication or reduced cooperation</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withdrawal from the team </a:t>
            </a:r>
            <a:r>
              <a:rPr lang="en-GB">
                <a:latin typeface="Arial" panose="020B0604020202020204" pitchFamily="34" charset="0"/>
                <a:cs typeface="Arial" panose="020B0604020202020204" pitchFamily="34" charset="0"/>
              </a:rPr>
              <a:t>may result in missed briefings or lack of shared safety information</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difficulty concentrating </a:t>
            </a:r>
            <a:r>
              <a:rPr lang="en-GB">
                <a:latin typeface="Arial" panose="020B0604020202020204" pitchFamily="34" charset="0"/>
                <a:cs typeface="Arial" panose="020B0604020202020204" pitchFamily="34" charset="0"/>
              </a:rPr>
              <a:t>may increase mistakes, incorrect use of equipment or failure to follow procedures</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loss of motivation </a:t>
            </a:r>
            <a:r>
              <a:rPr lang="en-GB">
                <a:latin typeface="Arial" panose="020B0604020202020204" pitchFamily="34" charset="0"/>
                <a:cs typeface="Arial" panose="020B0604020202020204" pitchFamily="34" charset="0"/>
              </a:rPr>
              <a:t>may lead to shortcuts, reduced attention to detail or disengagement from safety checks</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changes in behaviour or performance </a:t>
            </a:r>
            <a:r>
              <a:rPr lang="en-GB">
                <a:latin typeface="Arial" panose="020B0604020202020204" pitchFamily="34" charset="0"/>
                <a:cs typeface="Arial" panose="020B0604020202020204" pitchFamily="34" charset="0"/>
              </a:rPr>
              <a:t>may signal reduced awareness, inconsistency or increased risk-taking</a:t>
            </a:r>
          </a:p>
          <a:p>
            <a:pPr marL="171450" indent="-1714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0" indent="0">
              <a:buFont typeface="Arial" panose="020B0604020202020204" pitchFamily="34" charset="0"/>
              <a:buNone/>
            </a:pPr>
            <a:r>
              <a:rPr lang="en-GB">
                <a:latin typeface="Arial" panose="020B0604020202020204" pitchFamily="34" charset="0"/>
                <a:cs typeface="Arial" panose="020B0604020202020204" pitchFamily="34" charset="0"/>
              </a:rPr>
              <a:t>Reinforce that these impacts can affect both the individual and others on site.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074615-FC80-414E-83A5-A3B4C3A4F79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3671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50DAB-DD56-DEC5-3F24-4CDE63140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46A46-95DC-365D-FD4E-AC12686107D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9B6862D-7E44-0341-3313-AFB0FE2D2C3E}"/>
              </a:ext>
            </a:extLst>
          </p:cNvPr>
          <p:cNvSpPr>
            <a:spLocks noGrp="1"/>
          </p:cNvSpPr>
          <p:nvPr>
            <p:ph type="body" idx="1"/>
          </p:nvPr>
        </p:nvSpPr>
        <p:spPr/>
        <p:txBody>
          <a:bodyPr/>
          <a:lstStyle/>
          <a:p>
            <a:r>
              <a:rPr lang="en-GB">
                <a:latin typeface="Arial" panose="020B0604020202020204" pitchFamily="34" charset="0"/>
                <a:cs typeface="Arial" panose="020B0604020202020204" pitchFamily="34" charset="0"/>
              </a:rPr>
              <a:t>Introduce the idea that mental health can show up physically.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Explain that physical changes may be an early indication of mental health concerns and can have a direct impact on safe working practices if not recognised.</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Emphasise that physical changes are often easier to notice on site but are not always recognised as linked to mental wellbeing.</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Physical signs and their links are explored on the next slide.</a:t>
            </a:r>
          </a:p>
        </p:txBody>
      </p:sp>
      <p:sp>
        <p:nvSpPr>
          <p:cNvPr id="4" name="Slide Number Placeholder 3">
            <a:extLst>
              <a:ext uri="{FF2B5EF4-FFF2-40B4-BE49-F238E27FC236}">
                <a16:creationId xmlns:a16="http://schemas.microsoft.com/office/drawing/2014/main" id="{CE45ECAE-F5F4-50BF-D9BB-243132DF739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074615-FC80-414E-83A5-A3B4C3A4F79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6023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Class question: What are the physical signs and how do they link to mental health concerns?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Prompt learners to think about physical changes rather than injuries or illnesses.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Steer answers towards tiredness, pain, appetite or self-care.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r>
              <a:rPr lang="en-GB"/>
              <a:t>Link physical signs to site safety, for example:</a:t>
            </a:r>
          </a:p>
          <a:p>
            <a:pPr marL="171450" indent="-171450">
              <a:buFont typeface="Arial" panose="020B0604020202020204" pitchFamily="34" charset="0"/>
              <a:buChar char="•"/>
            </a:pPr>
            <a:r>
              <a:rPr lang="en-GB" b="1"/>
              <a:t>tiredness or low energy </a:t>
            </a:r>
            <a:r>
              <a:rPr lang="en-GB"/>
              <a:t>can slow reaction times and reduce alertness</a:t>
            </a:r>
          </a:p>
          <a:p>
            <a:pPr marL="171450" indent="-171450">
              <a:buFont typeface="Arial" panose="020B0604020202020204" pitchFamily="34" charset="0"/>
              <a:buChar char="•"/>
            </a:pPr>
            <a:r>
              <a:rPr lang="en-GB" b="1"/>
              <a:t>headaches or muscle pain </a:t>
            </a:r>
            <a:r>
              <a:rPr lang="en-GB"/>
              <a:t>may affect concentration, posture or safe use of tools</a:t>
            </a:r>
          </a:p>
          <a:p>
            <a:pPr marL="171450" indent="-171450">
              <a:buFont typeface="Arial" panose="020B0604020202020204" pitchFamily="34" charset="0"/>
              <a:buChar char="•"/>
            </a:pPr>
            <a:r>
              <a:rPr lang="en-GB" b="1"/>
              <a:t>changes in appetite or weight </a:t>
            </a:r>
            <a:r>
              <a:rPr lang="en-GB"/>
              <a:t>may contribute to fatigue or reduced stamina</a:t>
            </a:r>
          </a:p>
          <a:p>
            <a:pPr marL="171450" indent="-171450">
              <a:buFont typeface="Arial" panose="020B0604020202020204" pitchFamily="34" charset="0"/>
              <a:buChar char="•"/>
            </a:pPr>
            <a:r>
              <a:rPr lang="en-GB" b="1"/>
              <a:t>poor personal hygiene or appearance </a:t>
            </a:r>
            <a:r>
              <a:rPr lang="en-GB"/>
              <a:t>may indicate reduced self-care or declining wellbeing</a:t>
            </a:r>
          </a:p>
          <a:p>
            <a:pPr marL="0" indent="0">
              <a:buFont typeface="Arial" panose="020B0604020202020204" pitchFamily="34" charset="0"/>
              <a:buNone/>
            </a:pPr>
            <a:endParaRPr lang="en-GB"/>
          </a:p>
          <a:p>
            <a:pPr marL="0" indent="0">
              <a:buFont typeface="Arial" panose="020B0604020202020204" pitchFamily="34" charset="0"/>
              <a:buNone/>
            </a:pPr>
            <a:r>
              <a:rPr lang="en-GB"/>
              <a:t>Reinforce that these signs may increase the risk of errors or accidents.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074615-FC80-414E-83A5-A3B4C3A4F79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6648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C8A9E-A000-6BC2-7D9B-3203EEDF7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D02AA-31A3-0310-2507-50F34B61729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4496A88-7753-9CD7-F11F-337EF77CC2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Explain that early recognition helps address concerns before they escalate and supports individuals to manage conditions before they affect safe working.</a:t>
            </a:r>
          </a:p>
        </p:txBody>
      </p:sp>
      <p:sp>
        <p:nvSpPr>
          <p:cNvPr id="4" name="Slide Number Placeholder 3">
            <a:extLst>
              <a:ext uri="{FF2B5EF4-FFF2-40B4-BE49-F238E27FC236}">
                <a16:creationId xmlns:a16="http://schemas.microsoft.com/office/drawing/2014/main" id="{2466DBA5-D222-AB56-1DBC-7ACE61A42A5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074615-FC80-414E-83A5-A3B4C3A4F79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2161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936FD-E0A2-2F56-D7FB-C6FABD2D8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ED5E2-3FD0-7D07-8A40-5BC28C549D9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33F247D-812A-16A5-36BB-601719599A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Explain links to concentration, awareness and decision-making.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Reinforce shared responsibility on site and the benefits of an open, supportive culture.</a:t>
            </a:r>
          </a:p>
        </p:txBody>
      </p:sp>
      <p:sp>
        <p:nvSpPr>
          <p:cNvPr id="4" name="Slide Number Placeholder 3">
            <a:extLst>
              <a:ext uri="{FF2B5EF4-FFF2-40B4-BE49-F238E27FC236}">
                <a16:creationId xmlns:a16="http://schemas.microsoft.com/office/drawing/2014/main" id="{CF39DE15-5FA5-94F8-85AA-267E6EDA87F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074615-FC80-414E-83A5-A3B4C3A4F79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3453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74928-5CEE-B900-09F8-2DFCB8D42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3E356-E190-D937-4A90-3CF3F5A7F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8527A-2A7C-3BD9-8A6C-AF4B17B4BCA3}"/>
              </a:ext>
            </a:extLst>
          </p:cNvPr>
          <p:cNvSpPr>
            <a:spLocks noGrp="1"/>
          </p:cNvSpPr>
          <p:nvPr>
            <p:ph type="body" idx="1"/>
          </p:nvPr>
        </p:nvSpPr>
        <p:spPr/>
        <p:txBody>
          <a:bodyPr/>
          <a:lstStyle/>
          <a:p>
            <a:r>
              <a:rPr lang="en-GB" b="1"/>
              <a:t>Class exercise</a:t>
            </a:r>
          </a:p>
          <a:p>
            <a:r>
              <a:rPr lang="en-GB" b="0"/>
              <a:t>The correct answer is B.</a:t>
            </a:r>
          </a:p>
          <a:p>
            <a:endParaRPr lang="en-GB"/>
          </a:p>
        </p:txBody>
      </p:sp>
      <p:sp>
        <p:nvSpPr>
          <p:cNvPr id="4" name="Slide Number Placeholder 3">
            <a:extLst>
              <a:ext uri="{FF2B5EF4-FFF2-40B4-BE49-F238E27FC236}">
                <a16:creationId xmlns:a16="http://schemas.microsoft.com/office/drawing/2014/main" id="{CFAB8FEC-17C6-4572-B2BD-BF3F49635F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333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A6EC9-AD0F-D743-319D-EA958B375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FAF4E-2AF0-3F1C-991E-22BF1ED45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B8862C-FCA5-30E6-DE6C-0C41868944CE}"/>
              </a:ext>
            </a:extLst>
          </p:cNvPr>
          <p:cNvSpPr>
            <a:spLocks noGrp="1"/>
          </p:cNvSpPr>
          <p:nvPr>
            <p:ph type="body" idx="1"/>
          </p:nvPr>
        </p:nvSpPr>
        <p:spPr/>
        <p:txBody>
          <a:bodyPr/>
          <a:lstStyle/>
          <a:p>
            <a:r>
              <a:rPr lang="en-GB" b="1"/>
              <a:t>Class exercise</a:t>
            </a:r>
          </a:p>
          <a:p>
            <a:r>
              <a:rPr lang="en-GB" b="0"/>
              <a:t>The correct answer is A.</a:t>
            </a:r>
          </a:p>
          <a:p>
            <a:endParaRPr lang="en-GB"/>
          </a:p>
        </p:txBody>
      </p:sp>
      <p:sp>
        <p:nvSpPr>
          <p:cNvPr id="4" name="Slide Number Placeholder 3">
            <a:extLst>
              <a:ext uri="{FF2B5EF4-FFF2-40B4-BE49-F238E27FC236}">
                <a16:creationId xmlns:a16="http://schemas.microsoft.com/office/drawing/2014/main" id="{1549C015-A314-8BC9-0E68-ECBDA01A7A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036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302AE-AE0A-EDCD-8F4D-CB34EBA34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57162-74C9-E839-066F-A01672FD4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674777-1B22-5A52-1309-42FFA8786116}"/>
              </a:ext>
            </a:extLst>
          </p:cNvPr>
          <p:cNvSpPr>
            <a:spLocks noGrp="1"/>
          </p:cNvSpPr>
          <p:nvPr>
            <p:ph type="body" idx="1"/>
          </p:nvPr>
        </p:nvSpPr>
        <p:spPr/>
        <p:txBody>
          <a:bodyPr/>
          <a:lstStyle/>
          <a:p>
            <a:r>
              <a:rPr lang="en-GB" b="1"/>
              <a:t>Class exercise</a:t>
            </a:r>
          </a:p>
          <a:p>
            <a:r>
              <a:rPr lang="en-GB" b="0"/>
              <a:t>The correct answer is A.</a:t>
            </a:r>
          </a:p>
          <a:p>
            <a:endParaRPr lang="en-GB"/>
          </a:p>
        </p:txBody>
      </p:sp>
      <p:sp>
        <p:nvSpPr>
          <p:cNvPr id="4" name="Slide Number Placeholder 3">
            <a:extLst>
              <a:ext uri="{FF2B5EF4-FFF2-40B4-BE49-F238E27FC236}">
                <a16:creationId xmlns:a16="http://schemas.microsoft.com/office/drawing/2014/main" id="{4829812F-E228-9144-9108-C1C647DA2D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85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0E476-8FDA-3B88-6BE1-AA680D8FB0F6}"/>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4B9B5DC-A31D-58D0-825E-F1956936419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A695AB7E-1D25-C0C6-C4A4-61C7F128A3D7}"/>
              </a:ext>
            </a:extLst>
          </p:cNvPr>
          <p:cNvSpPr>
            <a:spLocks noGrp="1"/>
          </p:cNvSpPr>
          <p:nvPr>
            <p:ph type="body" idx="1"/>
          </p:nvPr>
        </p:nvSpPr>
        <p:spPr>
          <a:ln/>
        </p:spPr>
        <p:txBody>
          <a:bodyPr/>
          <a:lstStyle/>
          <a:p>
            <a:pPr>
              <a:defRPr/>
            </a:pPr>
            <a:endParaRPr lang="en-US" altLang="en-US"/>
          </a:p>
        </p:txBody>
      </p:sp>
    </p:spTree>
    <p:extLst>
      <p:ext uri="{BB962C8B-B14F-4D97-AF65-F5344CB8AC3E}">
        <p14:creationId xmlns:p14="http://schemas.microsoft.com/office/powerpoint/2010/main" val="3556044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FAAF5-52F9-E4CC-EA33-3F9A16BC8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CBFD58-AB3C-7658-1273-A78D472529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55F1B-A58C-ABB2-D169-7B2064BEAF23}"/>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ptos" panose="020B0004020202020204" pitchFamily="34" charset="0"/>
                <a:ea typeface="+mn-ea"/>
                <a:cs typeface="+mn-cs"/>
              </a:rPr>
              <a:t>Activities in this module include:</a:t>
            </a:r>
            <a:r>
              <a:rPr kumimoji="0" lang="en-GB" sz="1200" b="0" i="0" u="none" strike="noStrike" kern="1200" cap="none" spc="0" normalizeH="0" baseline="0" noProof="0">
                <a:ln>
                  <a:noFill/>
                </a:ln>
                <a:solidFill>
                  <a:srgbClr val="444444"/>
                </a:solidFill>
                <a:effectLst/>
                <a:uLnTx/>
                <a:uFillTx/>
                <a:latin typeface="Aptos" panose="020B0004020202020204" pitchFamily="34" charset="0"/>
                <a:ea typeface="+mn-ea"/>
                <a:cs typeface="+mn-cs"/>
              </a:rPr>
              <a:t>​</a:t>
            </a:r>
            <a:endParaRPr kumimoji="0" lang="en-GB" sz="1200" b="0" i="0" u="none" strike="noStrike" kern="1200" cap="none" spc="0" normalizeH="0" baseline="0" noProof="0">
              <a:ln>
                <a:noFill/>
              </a:ln>
              <a:solidFill>
                <a:srgbClr val="444444"/>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CQ: What does the term ‘mental health’ mean?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CQ: What does the term ‘mental ill health’ mean?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CQ: What construction-related factors can affect mental health?</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CQ: How can construction working conditions contribute to mental health conditions?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CE: Five multiple-</a:t>
            </a:r>
            <a:r>
              <a:rPr kumimoji="0" lang="fr-FR" sz="12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choice</a:t>
            </a: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questions (</a:t>
            </a:r>
            <a:r>
              <a:rPr kumimoji="0" lang="fr-FR" sz="12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MCQs</a:t>
            </a: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(formative </a:t>
            </a:r>
            <a:r>
              <a:rPr kumimoji="0" lang="fr-FR" sz="12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assessment</a:t>
            </a: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a:r>
            <a:r>
              <a:rPr kumimoji="0" lang="en-GB" sz="1200" b="0" i="0" u="none" strike="noStrike" kern="1200" cap="none" spc="0" normalizeH="0" baseline="0" noProof="0">
                <a:ln>
                  <a:noFill/>
                </a:ln>
                <a:solidFill>
                  <a:srgbClr val="444444"/>
                </a:solidFill>
                <a:effectLst/>
                <a:uLnTx/>
                <a:uFillTx/>
                <a:latin typeface="Aptos" panose="020B0004020202020204" pitchFamily="34" charset="0"/>
                <a:ea typeface="+mn-ea"/>
                <a:cs typeface="+mn-cs"/>
              </a:rPr>
              <a:t>​</a:t>
            </a:r>
            <a:endParaRPr kumimoji="0" lang="en-GB" sz="1200" b="0" i="0" u="none" strike="noStrike" kern="1200" cap="none" spc="0" normalizeH="0" baseline="0" noProof="0">
              <a:ln>
                <a:noFill/>
              </a:ln>
              <a:solidFill>
                <a:srgbClr val="444444"/>
              </a:solidFill>
              <a:effectLst/>
              <a:uLnTx/>
              <a:uFillTx/>
              <a:latin typeface="Calibri" panose="020F0502020204030204" pitchFamily="34" charset="0"/>
              <a:ea typeface="+mn-ea"/>
              <a:cs typeface="+mn-cs"/>
            </a:endParaRPr>
          </a:p>
          <a:p>
            <a:endParaRPr lang="en-GB"/>
          </a:p>
        </p:txBody>
      </p:sp>
      <p:sp>
        <p:nvSpPr>
          <p:cNvPr id="4" name="Slide Number Placeholder 3">
            <a:extLst>
              <a:ext uri="{FF2B5EF4-FFF2-40B4-BE49-F238E27FC236}">
                <a16:creationId xmlns:a16="http://schemas.microsoft.com/office/drawing/2014/main" id="{44F05F76-B22E-1C74-299D-52FF16B30D27}"/>
              </a:ext>
            </a:extLst>
          </p:cNvPr>
          <p:cNvSpPr>
            <a:spLocks noGrp="1"/>
          </p:cNvSpPr>
          <p:nvPr>
            <p:ph type="sldNum" sz="quarter" idx="5"/>
          </p:nvPr>
        </p:nvSpPr>
        <p:spPr/>
        <p:txBody>
          <a:bodyPr/>
          <a:lstStyle/>
          <a:p>
            <a:fld id="{511BA537-95EE-4F5E-8D82-576E9AAE8BB5}" type="slidenum">
              <a:rPr lang="en-GB" smtClean="0"/>
              <a:t>30</a:t>
            </a:fld>
            <a:endParaRPr lang="en-GB"/>
          </a:p>
        </p:txBody>
      </p:sp>
    </p:spTree>
    <p:extLst>
      <p:ext uri="{BB962C8B-B14F-4D97-AF65-F5344CB8AC3E}">
        <p14:creationId xmlns:p14="http://schemas.microsoft.com/office/powerpoint/2010/main" val="4141573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56A94-C00C-71F5-475F-8875E95CB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78B46-5461-A07F-7355-0528B7D4FD0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4D04B44-5066-A178-4330-110129EE6CA4}"/>
              </a:ext>
            </a:extLst>
          </p:cNvPr>
          <p:cNvSpPr>
            <a:spLocks noGrp="1"/>
          </p:cNvSpPr>
          <p:nvPr>
            <p:ph type="body" idx="1"/>
          </p:nvPr>
        </p:nvSpPr>
        <p:spPr/>
        <p:txBody>
          <a:bodyPr/>
          <a:lstStyle/>
          <a:p>
            <a:r>
              <a:rPr lang="en-GB" b="0">
                <a:latin typeface="Arial" panose="020B0604020202020204" pitchFamily="34" charset="0"/>
                <a:cs typeface="Arial" panose="020B0604020202020204" pitchFamily="34" charset="0"/>
              </a:rPr>
              <a:t>This slide introduces the idea that mental health is not always easy to discuss in construction.</a:t>
            </a:r>
          </a:p>
          <a:p>
            <a:endParaRPr lang="en-GB" b="0">
              <a:latin typeface="Arial" panose="020B0604020202020204" pitchFamily="34" charset="0"/>
              <a:cs typeface="Arial" panose="020B0604020202020204" pitchFamily="34" charset="0"/>
            </a:endParaRPr>
          </a:p>
          <a:p>
            <a:r>
              <a:rPr lang="en-GB" b="0">
                <a:latin typeface="Arial" panose="020B0604020202020204" pitchFamily="34" charset="0"/>
                <a:cs typeface="Arial" panose="020B0604020202020204" pitchFamily="34" charset="0"/>
              </a:rPr>
              <a:t>Explain that barriers are often cultural rather than personal.</a:t>
            </a:r>
          </a:p>
          <a:p>
            <a:endParaRPr lang="en-GB" b="0">
              <a:latin typeface="Arial" panose="020B0604020202020204" pitchFamily="34" charset="0"/>
              <a:cs typeface="Arial" panose="020B0604020202020204" pitchFamily="34" charset="0"/>
            </a:endParaRPr>
          </a:p>
          <a:p>
            <a:r>
              <a:rPr lang="en-GB" b="0">
                <a:latin typeface="Arial" panose="020B0604020202020204" pitchFamily="34" charset="0"/>
                <a:cs typeface="Arial" panose="020B0604020202020204" pitchFamily="34" charset="0"/>
              </a:rPr>
              <a:t>Reinforce that recognising barriers is the first step to improving communication and support on site.</a:t>
            </a:r>
          </a:p>
        </p:txBody>
      </p:sp>
      <p:sp>
        <p:nvSpPr>
          <p:cNvPr id="4" name="Slide Number Placeholder 3">
            <a:extLst>
              <a:ext uri="{FF2B5EF4-FFF2-40B4-BE49-F238E27FC236}">
                <a16:creationId xmlns:a16="http://schemas.microsoft.com/office/drawing/2014/main" id="{CD8E1E1E-A4B2-EE97-64F4-3E2D866B3C55}"/>
              </a:ext>
            </a:extLst>
          </p:cNvPr>
          <p:cNvSpPr>
            <a:spLocks noGrp="1"/>
          </p:cNvSpPr>
          <p:nvPr>
            <p:ph type="sldNum" sz="quarter" idx="5"/>
          </p:nvPr>
        </p:nvSpPr>
        <p:spPr/>
        <p:txBody>
          <a:bodyPr/>
          <a:lstStyle/>
          <a:p>
            <a:fld id="{BB074615-FC80-414E-83A5-A3B4C3A4F796}" type="slidenum">
              <a:rPr lang="en-GB" smtClean="0"/>
              <a:t>31</a:t>
            </a:fld>
            <a:endParaRPr lang="en-GB"/>
          </a:p>
        </p:txBody>
      </p:sp>
    </p:spTree>
    <p:extLst>
      <p:ext uri="{BB962C8B-B14F-4D97-AF65-F5344CB8AC3E}">
        <p14:creationId xmlns:p14="http://schemas.microsoft.com/office/powerpoint/2010/main" val="1568147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Class question: What barriers can prevent open discussion about mental health on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latin typeface="Arial" panose="020B0604020202020204" pitchFamily="34" charset="0"/>
              <a:cs typeface="Arial" panose="020B0604020202020204" pitchFamily="34" charset="0"/>
            </a:endParaRPr>
          </a:p>
          <a:p>
            <a:r>
              <a:rPr lang="en-GB"/>
              <a:t>Talk through each of the barriers listed on the slide and explain how they may appear in a construction environment.</a:t>
            </a:r>
            <a:br>
              <a:rPr lang="en-GB"/>
            </a:br>
            <a:endParaRPr lang="en-GB"/>
          </a:p>
          <a:p>
            <a:r>
              <a:rPr lang="en-GB"/>
              <a:t>Examples could include:</a:t>
            </a:r>
          </a:p>
          <a:p>
            <a:endParaRPr lang="en-GB"/>
          </a:p>
          <a:p>
            <a:pPr marL="171450" indent="-171450">
              <a:buFont typeface="Arial" panose="020B0604020202020204" pitchFamily="34" charset="0"/>
              <a:buChar char="•"/>
            </a:pPr>
            <a:r>
              <a:rPr lang="en-GB" b="1"/>
              <a:t>stigma and fear of being judged or seen as weak</a:t>
            </a:r>
            <a:r>
              <a:rPr lang="en-GB"/>
              <a:t> - a worker avoiding speaking up because they are worried colleagues will think they cannot cope</a:t>
            </a:r>
          </a:p>
          <a:p>
            <a:pPr marL="171450" indent="-171450">
              <a:buFont typeface="Arial" panose="020B0604020202020204" pitchFamily="34" charset="0"/>
              <a:buChar char="•"/>
            </a:pPr>
            <a:r>
              <a:rPr lang="en-GB" b="1"/>
              <a:t>male-dominated culture and pressure to appear strong</a:t>
            </a:r>
            <a:r>
              <a:rPr lang="en-GB"/>
              <a:t> - individuals feeling they must ‘get on with it’ rather than admit they are struggling</a:t>
            </a:r>
          </a:p>
          <a:p>
            <a:pPr marL="171450" indent="-171450">
              <a:buFont typeface="Arial" panose="020B0604020202020204" pitchFamily="34" charset="0"/>
              <a:buChar char="•"/>
            </a:pPr>
            <a:r>
              <a:rPr lang="en-GB" b="1"/>
              <a:t>lack of awareness or understanding of mental health</a:t>
            </a:r>
            <a:r>
              <a:rPr lang="en-GB"/>
              <a:t> - workers not recognising changes in behaviour as possible mental health concerns</a:t>
            </a:r>
          </a:p>
          <a:p>
            <a:pPr marL="171450" indent="-171450">
              <a:buFont typeface="Arial" panose="020B0604020202020204" pitchFamily="34" charset="0"/>
              <a:buChar char="•"/>
            </a:pPr>
            <a:r>
              <a:rPr lang="en-GB" b="1"/>
              <a:t>fear of job loss or negative impact on career</a:t>
            </a:r>
            <a:r>
              <a:rPr lang="en-GB"/>
              <a:t> - someone worrying that raising concerns could affect future work or contracts</a:t>
            </a:r>
          </a:p>
          <a:p>
            <a:endParaRPr lang="en-GB"/>
          </a:p>
          <a:p>
            <a:r>
              <a:rPr lang="en-GB"/>
              <a:t>Reinforce that these examples are not assumptions about individuals but reflect common concerns within the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Emphasise that these barriers can stop people seeking help early.</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074615-FC80-414E-83A5-A3B4C3A4F796}" type="slidenum">
              <a:rPr lang="en-GB" smtClean="0"/>
              <a:t>32</a:t>
            </a:fld>
            <a:endParaRPr lang="en-GB"/>
          </a:p>
        </p:txBody>
      </p:sp>
    </p:spTree>
    <p:extLst>
      <p:ext uri="{BB962C8B-B14F-4D97-AF65-F5344CB8AC3E}">
        <p14:creationId xmlns:p14="http://schemas.microsoft.com/office/powerpoint/2010/main" val="3293671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50DAB-DD56-DEC5-3F24-4CDE63140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46A46-95DC-365D-FD4E-AC12686107D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9B6862D-7E44-0341-3313-AFB0FE2D2C3E}"/>
              </a:ext>
            </a:extLst>
          </p:cNvPr>
          <p:cNvSpPr>
            <a:spLocks noGrp="1"/>
          </p:cNvSpPr>
          <p:nvPr>
            <p:ph type="body" idx="1"/>
          </p:nvPr>
        </p:nvSpPr>
        <p:spPr/>
        <p:txBody>
          <a:bodyPr/>
          <a:lstStyle/>
          <a:p>
            <a:r>
              <a:rPr lang="en-GB"/>
              <a:t>Explain that they will now consider how these barriers can be addressed in practice within the construction workplace.</a:t>
            </a:r>
          </a:p>
          <a:p>
            <a:br>
              <a:rPr lang="en-GB"/>
            </a:br>
            <a:r>
              <a:rPr lang="en-GB"/>
              <a:t>Emphasise that change does not rely on one individual but on shared responsibility across the site.</a:t>
            </a:r>
            <a:endParaRPr lang="en-GB">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E45ECAE-F5F4-50BF-D9BB-243132DF7399}"/>
              </a:ext>
            </a:extLst>
          </p:cNvPr>
          <p:cNvSpPr>
            <a:spLocks noGrp="1"/>
          </p:cNvSpPr>
          <p:nvPr>
            <p:ph type="sldNum" sz="quarter" idx="5"/>
          </p:nvPr>
        </p:nvSpPr>
        <p:spPr/>
        <p:txBody>
          <a:bodyPr/>
          <a:lstStyle/>
          <a:p>
            <a:fld id="{BB074615-FC80-414E-83A5-A3B4C3A4F796}" type="slidenum">
              <a:rPr lang="en-GB" smtClean="0"/>
              <a:t>33</a:t>
            </a:fld>
            <a:endParaRPr lang="en-GB"/>
          </a:p>
        </p:txBody>
      </p:sp>
    </p:spTree>
    <p:extLst>
      <p:ext uri="{BB962C8B-B14F-4D97-AF65-F5344CB8AC3E}">
        <p14:creationId xmlns:p14="http://schemas.microsoft.com/office/powerpoint/2010/main" val="2766023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Class question: How can barriers to discussing mental health be overcome?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Highlight that these actions help make conversations feel safer and more acceptable.</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a:br>
            <a:r>
              <a:rPr lang="en-GB"/>
              <a:t>Reinforce that normalising mental health discussions reduces fear and stigma over time.</a:t>
            </a:r>
          </a:p>
        </p:txBody>
      </p:sp>
      <p:sp>
        <p:nvSpPr>
          <p:cNvPr id="4" name="Slide Number Placeholder 3"/>
          <p:cNvSpPr>
            <a:spLocks noGrp="1"/>
          </p:cNvSpPr>
          <p:nvPr>
            <p:ph type="sldNum" sz="quarter" idx="5"/>
          </p:nvPr>
        </p:nvSpPr>
        <p:spPr/>
        <p:txBody>
          <a:bodyPr/>
          <a:lstStyle/>
          <a:p>
            <a:fld id="{BB074615-FC80-414E-83A5-A3B4C3A4F796}" type="slidenum">
              <a:rPr lang="en-GB" smtClean="0"/>
              <a:t>34</a:t>
            </a:fld>
            <a:endParaRPr lang="en-GB"/>
          </a:p>
        </p:txBody>
      </p:sp>
    </p:spTree>
    <p:extLst>
      <p:ext uri="{BB962C8B-B14F-4D97-AF65-F5344CB8AC3E}">
        <p14:creationId xmlns:p14="http://schemas.microsoft.com/office/powerpoint/2010/main" val="1026648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C8A9E-A000-6BC2-7D9B-3203EEDF7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D02AA-31A3-0310-2507-50F34B61729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4496A88-7753-9CD7-F11F-337EF77CC2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Explain that tools support communication rather than replace it.</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a:br>
            <a:r>
              <a:rPr lang="en-GB"/>
              <a:t>Check learners understand that different tools suit different workplaces and individuals.</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2466DBA5-D222-AB56-1DBC-7ACE61A42A5E}"/>
              </a:ext>
            </a:extLst>
          </p:cNvPr>
          <p:cNvSpPr>
            <a:spLocks noGrp="1"/>
          </p:cNvSpPr>
          <p:nvPr>
            <p:ph type="sldNum" sz="quarter" idx="5"/>
          </p:nvPr>
        </p:nvSpPr>
        <p:spPr/>
        <p:txBody>
          <a:bodyPr/>
          <a:lstStyle/>
          <a:p>
            <a:fld id="{BB074615-FC80-414E-83A5-A3B4C3A4F796}" type="slidenum">
              <a:rPr lang="en-GB" smtClean="0"/>
              <a:t>35</a:t>
            </a:fld>
            <a:endParaRPr lang="en-GB"/>
          </a:p>
        </p:txBody>
      </p:sp>
    </p:spTree>
    <p:extLst>
      <p:ext uri="{BB962C8B-B14F-4D97-AF65-F5344CB8AC3E}">
        <p14:creationId xmlns:p14="http://schemas.microsoft.com/office/powerpoint/2010/main" val="2252161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936FD-E0A2-2F56-D7FB-C6FABD2D8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ED5E2-3FD0-7D07-8A40-5BC28C549D9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33F247D-812A-16A5-36BB-601719599ABA}"/>
              </a:ext>
            </a:extLst>
          </p:cNvPr>
          <p:cNvSpPr>
            <a:spLocks noGrp="1"/>
          </p:cNvSpPr>
          <p:nvPr>
            <p:ph type="body" idx="1"/>
          </p:nvPr>
        </p:nvSpPr>
        <p:spPr/>
        <p:txBody>
          <a:bodyPr/>
          <a:lstStyle/>
          <a:p>
            <a:r>
              <a:rPr lang="en-GB" sz="1200" b="1">
                <a:latin typeface="Arial" panose="020B0604020202020204" pitchFamily="34" charset="0"/>
                <a:cs typeface="Arial" panose="020B0604020202020204" pitchFamily="34" charset="0"/>
              </a:rPr>
              <a:t>Class question: What tools can support mental health conversations on site?</a:t>
            </a:r>
            <a:endParaRPr lang="en-GB"/>
          </a:p>
          <a:p>
            <a:endParaRPr lang="en-GB"/>
          </a:p>
          <a:p>
            <a:r>
              <a:rPr lang="en-GB"/>
              <a:t>Talk through each of the tools listed on the slide and explain how they support mental health conversations in the construction workplace.</a:t>
            </a:r>
          </a:p>
          <a:p>
            <a:endParaRPr lang="en-GB"/>
          </a:p>
          <a:p>
            <a:r>
              <a:rPr lang="en-GB"/>
              <a:t>Explain that those listed are just some examples and encourage learners to suggest others. </a:t>
            </a:r>
          </a:p>
          <a:p>
            <a:endParaRPr lang="en-GB"/>
          </a:p>
          <a:p>
            <a:pPr marL="171450" indent="-171450">
              <a:buFont typeface="Arial" panose="020B0604020202020204" pitchFamily="34" charset="0"/>
              <a:buChar char="•"/>
            </a:pPr>
            <a:r>
              <a:rPr lang="en-GB" b="1"/>
              <a:t>Mental health first-aiders and champions</a:t>
            </a:r>
            <a:r>
              <a:rPr lang="en-GB"/>
              <a:t> - trained individuals who can offer initial support and signpost colleagues to further help</a:t>
            </a:r>
          </a:p>
          <a:p>
            <a:pPr marL="171450" indent="-171450">
              <a:buFont typeface="Arial" panose="020B0604020202020204" pitchFamily="34" charset="0"/>
              <a:buChar char="•"/>
            </a:pPr>
            <a:r>
              <a:rPr lang="en-GB" b="1"/>
              <a:t>Toolbox talks including wellbeing topics</a:t>
            </a:r>
            <a:r>
              <a:rPr lang="en-GB"/>
              <a:t> - short, regular discussions can help normalise mental health and encourage open conversations</a:t>
            </a:r>
          </a:p>
          <a:p>
            <a:pPr marL="171450" indent="-171450">
              <a:buFont typeface="Arial" panose="020B0604020202020204" pitchFamily="34" charset="0"/>
              <a:buChar char="•"/>
            </a:pPr>
            <a:r>
              <a:rPr lang="en-GB" b="1"/>
              <a:t>Posters and leaflets about mental health</a:t>
            </a:r>
            <a:r>
              <a:rPr lang="en-GB"/>
              <a:t> - raise awareness, reduce stigma and provide visible information about support routes</a:t>
            </a:r>
          </a:p>
          <a:p>
            <a:pPr marL="171450" indent="-171450">
              <a:buFont typeface="Arial" panose="020B0604020202020204" pitchFamily="34" charset="0"/>
              <a:buChar char="•"/>
            </a:pPr>
            <a:r>
              <a:rPr lang="en-GB" b="1"/>
              <a:t>Confidential helplines and support services</a:t>
            </a:r>
            <a:r>
              <a:rPr lang="en-GB"/>
              <a:t> - allow workers to seek help privately and outside the workplace if preferred</a:t>
            </a:r>
          </a:p>
          <a:p>
            <a:pPr marL="171450" indent="-171450">
              <a:buFont typeface="Arial" panose="020B0604020202020204" pitchFamily="34" charset="0"/>
              <a:buChar char="•"/>
            </a:pPr>
            <a:r>
              <a:rPr lang="en-GB" b="1"/>
              <a:t>Wellbeing check-in forms or surveys</a:t>
            </a:r>
            <a:r>
              <a:rPr lang="en-GB"/>
              <a:t> - give workers a way to share concerns that they may not feel comfortable raising in person</a:t>
            </a:r>
          </a:p>
          <a:p>
            <a:pPr marL="171450" indent="-171450">
              <a:buFont typeface="Arial" panose="020B0604020202020204" pitchFamily="34" charset="0"/>
              <a:buChar char="•"/>
            </a:pPr>
            <a:r>
              <a:rPr lang="en-GB" b="1"/>
              <a:t>‘Take 10 together’</a:t>
            </a:r>
            <a:r>
              <a:rPr lang="en-GB"/>
              <a:t> - a short, informal check-in conversation that encourages teams to pause and talk about wellbeing</a:t>
            </a:r>
          </a:p>
          <a:p>
            <a:endParaRPr lang="en-GB"/>
          </a:p>
          <a:p>
            <a:r>
              <a:rPr lang="en-GB"/>
              <a:t>Reinforce that different tools suit different people and that offering a range of options increases the likelihood of engagement.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Emphasise confidentiality and accessibility, especially for helplines and check-ins.</a:t>
            </a:r>
          </a:p>
        </p:txBody>
      </p:sp>
      <p:sp>
        <p:nvSpPr>
          <p:cNvPr id="4" name="Slide Number Placeholder 3">
            <a:extLst>
              <a:ext uri="{FF2B5EF4-FFF2-40B4-BE49-F238E27FC236}">
                <a16:creationId xmlns:a16="http://schemas.microsoft.com/office/drawing/2014/main" id="{CF39DE15-5FA5-94F8-85AA-267E6EDA87F7}"/>
              </a:ext>
            </a:extLst>
          </p:cNvPr>
          <p:cNvSpPr>
            <a:spLocks noGrp="1"/>
          </p:cNvSpPr>
          <p:nvPr>
            <p:ph type="sldNum" sz="quarter" idx="5"/>
          </p:nvPr>
        </p:nvSpPr>
        <p:spPr/>
        <p:txBody>
          <a:bodyPr/>
          <a:lstStyle/>
          <a:p>
            <a:fld id="{BB074615-FC80-414E-83A5-A3B4C3A4F796}" type="slidenum">
              <a:rPr lang="en-GB" smtClean="0"/>
              <a:t>36</a:t>
            </a:fld>
            <a:endParaRPr lang="en-GB"/>
          </a:p>
        </p:txBody>
      </p:sp>
    </p:spTree>
    <p:extLst>
      <p:ext uri="{BB962C8B-B14F-4D97-AF65-F5344CB8AC3E}">
        <p14:creationId xmlns:p14="http://schemas.microsoft.com/office/powerpoint/2010/main" val="313453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1621F-E2D0-03EE-93B2-95B893661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542DA-15BC-232E-0BF3-A2ACB7A2B80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4CF90E6-063D-A09F-6E49-5C59D86036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Explain that supportive conversations are about behaviour and attitude, not diagnosis.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a:br>
            <a:r>
              <a:rPr lang="en-GB"/>
              <a:t>Reinforce that listening and responding appropriately can make a significant difference.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Emphasise the point about confidentiality and disclosure except where there is a risk of harm or a safeguarding concern.</a:t>
            </a:r>
          </a:p>
        </p:txBody>
      </p:sp>
      <p:sp>
        <p:nvSpPr>
          <p:cNvPr id="4" name="Slide Number Placeholder 3">
            <a:extLst>
              <a:ext uri="{FF2B5EF4-FFF2-40B4-BE49-F238E27FC236}">
                <a16:creationId xmlns:a16="http://schemas.microsoft.com/office/drawing/2014/main" id="{524D6C40-7DCF-E11F-4972-C1A03C1E5FFF}"/>
              </a:ext>
            </a:extLst>
          </p:cNvPr>
          <p:cNvSpPr>
            <a:spLocks noGrp="1"/>
          </p:cNvSpPr>
          <p:nvPr>
            <p:ph type="sldNum" sz="quarter" idx="5"/>
          </p:nvPr>
        </p:nvSpPr>
        <p:spPr/>
        <p:txBody>
          <a:bodyPr/>
          <a:lstStyle/>
          <a:p>
            <a:fld id="{BB074615-FC80-414E-83A5-A3B4C3A4F796}" type="slidenum">
              <a:rPr lang="en-GB" smtClean="0"/>
              <a:t>37</a:t>
            </a:fld>
            <a:endParaRPr lang="en-GB"/>
          </a:p>
        </p:txBody>
      </p:sp>
    </p:spTree>
    <p:extLst>
      <p:ext uri="{BB962C8B-B14F-4D97-AF65-F5344CB8AC3E}">
        <p14:creationId xmlns:p14="http://schemas.microsoft.com/office/powerpoint/2010/main" val="3843981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A1064-301F-9102-6C7E-5A93B7F7A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1387D-9179-40A7-A015-3D8A064C2D7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A1612D1-EB5A-5101-C593-42A59AD492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Class question: </a:t>
            </a:r>
            <a:r>
              <a:rPr lang="en-GB" sz="1200" b="1">
                <a:latin typeface="Arial" panose="020B0604020202020204" pitchFamily="34" charset="0"/>
                <a:cs typeface="Arial" panose="020B0604020202020204" pitchFamily="34" charset="0"/>
              </a:rPr>
              <a:t>How can supportive conversations about mental health be encouraged on site?</a:t>
            </a: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Talk through each point on the slide and link them to the role of managers and supervisors in supporting workers’ mental health and modelling good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171450" indent="-171450">
              <a:buFont typeface="Arial" panose="020B0604020202020204" pitchFamily="34" charset="0"/>
              <a:buChar char="•"/>
            </a:pPr>
            <a:r>
              <a:rPr lang="en-GB" b="1"/>
              <a:t>Creating a culture of openness and respect</a:t>
            </a:r>
            <a:r>
              <a:rPr lang="en-GB"/>
              <a:t> - setting the tone by talking openly about wellbeing and making it clear that mental health concerns will be taken seriously</a:t>
            </a:r>
          </a:p>
          <a:p>
            <a:pPr marL="171450" indent="-171450">
              <a:buFont typeface="Arial" panose="020B0604020202020204" pitchFamily="34" charset="0"/>
              <a:buChar char="•"/>
            </a:pPr>
            <a:r>
              <a:rPr lang="en-GB" b="1"/>
              <a:t>Listening actively and without judgement</a:t>
            </a:r>
            <a:r>
              <a:rPr lang="en-GB"/>
              <a:t> - allowing workers to speak without interruption, avoiding dismissive language and responding calmly</a:t>
            </a:r>
          </a:p>
          <a:p>
            <a:pPr marL="171450" indent="-171450">
              <a:buFont typeface="Arial" panose="020B0604020202020204" pitchFamily="34" charset="0"/>
              <a:buChar char="•"/>
            </a:pPr>
            <a:r>
              <a:rPr lang="en-GB" b="1"/>
              <a:t>Making mental health part of regular briefings</a:t>
            </a:r>
            <a:r>
              <a:rPr lang="en-GB"/>
              <a:t> - including short wellbeing messages in toolbox talks or site briefings alongside safety updates</a:t>
            </a:r>
          </a:p>
          <a:p>
            <a:pPr marL="171450" indent="-171450">
              <a:buFont typeface="Arial" panose="020B0604020202020204" pitchFamily="34" charset="0"/>
              <a:buChar char="•"/>
            </a:pPr>
            <a:r>
              <a:rPr lang="en-GB" b="1"/>
              <a:t>Checking in with team members regularly</a:t>
            </a:r>
            <a:r>
              <a:rPr lang="en-GB"/>
              <a:t> - asking simple, informal questions, such as how someone is coping with workload or shifts</a:t>
            </a:r>
          </a:p>
          <a:p>
            <a:pPr marL="171450" indent="-171450">
              <a:buFont typeface="Arial" panose="020B0604020202020204" pitchFamily="34" charset="0"/>
              <a:buChar char="•"/>
            </a:pPr>
            <a:r>
              <a:rPr lang="en-GB" b="1"/>
              <a:t>Ensuring staff know where to get help</a:t>
            </a:r>
            <a:r>
              <a:rPr lang="en-GB"/>
              <a:t> - clearly signposting support, such as mental health first-aiders, helplines or internal support routes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Explain that when mental health is included in everyday conversations, it becomes less stigmatised.</a:t>
            </a:r>
          </a:p>
        </p:txBody>
      </p:sp>
      <p:sp>
        <p:nvSpPr>
          <p:cNvPr id="4" name="Slide Number Placeholder 3">
            <a:extLst>
              <a:ext uri="{FF2B5EF4-FFF2-40B4-BE49-F238E27FC236}">
                <a16:creationId xmlns:a16="http://schemas.microsoft.com/office/drawing/2014/main" id="{EEBB1FCA-D2D0-7EF7-0D07-E0DF5CB4307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074615-FC80-414E-83A5-A3B4C3A4F79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85614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9C4D4-E9B7-CF92-04AC-376CDECFCF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1E315-78ED-8360-9DF0-0C849998B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FBCB2-F911-A7DE-254B-97E679BADB5A}"/>
              </a:ext>
            </a:extLst>
          </p:cNvPr>
          <p:cNvSpPr>
            <a:spLocks noGrp="1"/>
          </p:cNvSpPr>
          <p:nvPr>
            <p:ph type="body" idx="1"/>
          </p:nvPr>
        </p:nvSpPr>
        <p:spPr/>
        <p:txBody>
          <a:bodyPr/>
          <a:lstStyle/>
          <a:p>
            <a:r>
              <a:rPr lang="en-GB" b="1"/>
              <a:t>Class exercise</a:t>
            </a:r>
          </a:p>
          <a:p>
            <a:r>
              <a:rPr lang="en-GB" b="0"/>
              <a:t>The correct answer is C.</a:t>
            </a:r>
          </a:p>
        </p:txBody>
      </p:sp>
      <p:sp>
        <p:nvSpPr>
          <p:cNvPr id="4" name="Slide Number Placeholder 3">
            <a:extLst>
              <a:ext uri="{FF2B5EF4-FFF2-40B4-BE49-F238E27FC236}">
                <a16:creationId xmlns:a16="http://schemas.microsoft.com/office/drawing/2014/main" id="{119017AC-ED0A-5F55-F1BC-71A4FF1FD3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05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22809-3ED1-DF20-9C70-FB8E0C200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3A06C-58E7-69E1-1DF3-95B4BC52D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45AC1-B197-E676-D220-01F46CCCB816}"/>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ptos" panose="020B0004020202020204" pitchFamily="34" charset="0"/>
                <a:ea typeface="+mn-ea"/>
                <a:cs typeface="+mn-cs"/>
              </a:rPr>
              <a:t>Activities in this module include:</a:t>
            </a:r>
            <a:r>
              <a:rPr kumimoji="0" lang="en-GB" sz="1200" b="0" i="0" u="none" strike="noStrike" kern="1200" cap="none" spc="0" normalizeH="0" baseline="0" noProof="0">
                <a:ln>
                  <a:noFill/>
                </a:ln>
                <a:solidFill>
                  <a:srgbClr val="444444"/>
                </a:solidFill>
                <a:effectLst/>
                <a:uLnTx/>
                <a:uFillTx/>
                <a:latin typeface="Aptos" panose="020B0004020202020204" pitchFamily="34" charset="0"/>
                <a:ea typeface="+mn-ea"/>
                <a:cs typeface="+mn-cs"/>
              </a:rPr>
              <a:t>​</a:t>
            </a:r>
            <a:endParaRPr kumimoji="0" lang="en-GB" sz="1200" b="0" i="0" u="none" strike="noStrike" kern="1200" cap="none" spc="0" normalizeH="0" baseline="0" noProof="0">
              <a:ln>
                <a:noFill/>
              </a:ln>
              <a:solidFill>
                <a:srgbClr val="444444"/>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CQ: What does the term ‘mental health’ mean?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CQ: What does the term ‘mental ill health’ mean?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CQ: What construction-related factors can affect mental health?</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CQ: How can construction working conditions contribute to mental health conditions?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CE: Five multiple-</a:t>
            </a:r>
            <a:r>
              <a:rPr kumimoji="0" lang="fr-FR" sz="12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choice</a:t>
            </a: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questions (</a:t>
            </a:r>
            <a:r>
              <a:rPr kumimoji="0" lang="fr-FR" sz="12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MCQs</a:t>
            </a: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(formative </a:t>
            </a:r>
            <a:r>
              <a:rPr kumimoji="0" lang="fr-FR"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assessment</a:t>
            </a: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a:r>
            <a:r>
              <a:rPr kumimoji="0" lang="en-GB" sz="1200" b="0" i="0" u="none" strike="noStrike" kern="1200" cap="none" spc="0" normalizeH="0" baseline="0" noProof="0">
                <a:ln>
                  <a:noFill/>
                </a:ln>
                <a:solidFill>
                  <a:srgbClr val="444444"/>
                </a:solidFill>
                <a:effectLst/>
                <a:uLnTx/>
                <a:uFillTx/>
                <a:latin typeface="Aptos" panose="020B0004020202020204" pitchFamily="34" charset="0"/>
                <a:ea typeface="+mn-ea"/>
                <a:cs typeface="+mn-cs"/>
              </a:rPr>
              <a:t>​</a:t>
            </a:r>
            <a:endParaRPr kumimoji="0" lang="en-GB" sz="1200" b="0" i="0" u="none" strike="noStrike" kern="1200" cap="none" spc="0" normalizeH="0" baseline="0" noProof="0">
              <a:ln>
                <a:noFill/>
              </a:ln>
              <a:solidFill>
                <a:srgbClr val="444444"/>
              </a:solidFill>
              <a:effectLst/>
              <a:uLnTx/>
              <a:uFillTx/>
              <a:latin typeface="Calibri" panose="020F0502020204030204" pitchFamily="34" charset="0"/>
              <a:ea typeface="+mn-ea"/>
              <a:cs typeface="+mn-cs"/>
            </a:endParaRPr>
          </a:p>
          <a:p>
            <a:endParaRPr lang="en-GB"/>
          </a:p>
        </p:txBody>
      </p:sp>
      <p:sp>
        <p:nvSpPr>
          <p:cNvPr id="4" name="Slide Number Placeholder 3">
            <a:extLst>
              <a:ext uri="{FF2B5EF4-FFF2-40B4-BE49-F238E27FC236}">
                <a16:creationId xmlns:a16="http://schemas.microsoft.com/office/drawing/2014/main" id="{A5D2086F-3912-AB8F-9EF8-F1069C6D941C}"/>
              </a:ext>
            </a:extLst>
          </p:cNvPr>
          <p:cNvSpPr>
            <a:spLocks noGrp="1"/>
          </p:cNvSpPr>
          <p:nvPr>
            <p:ph type="sldNum" sz="quarter" idx="5"/>
          </p:nvPr>
        </p:nvSpPr>
        <p:spPr/>
        <p:txBody>
          <a:bodyPr/>
          <a:lstStyle/>
          <a:p>
            <a:fld id="{511BA537-95EE-4F5E-8D82-576E9AAE8BB5}" type="slidenum">
              <a:rPr lang="en-GB" smtClean="0"/>
              <a:t>4</a:t>
            </a:fld>
            <a:endParaRPr lang="en-GB"/>
          </a:p>
        </p:txBody>
      </p:sp>
    </p:spTree>
    <p:extLst>
      <p:ext uri="{BB962C8B-B14F-4D97-AF65-F5344CB8AC3E}">
        <p14:creationId xmlns:p14="http://schemas.microsoft.com/office/powerpoint/2010/main" val="3218260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CFB47-0FF4-F561-7CC9-C7FACB7FA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4E721-1F87-33D3-BB37-FECB5E1E5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0D256-7621-4CE0-D997-96901079AD70}"/>
              </a:ext>
            </a:extLst>
          </p:cNvPr>
          <p:cNvSpPr>
            <a:spLocks noGrp="1"/>
          </p:cNvSpPr>
          <p:nvPr>
            <p:ph type="body" idx="1"/>
          </p:nvPr>
        </p:nvSpPr>
        <p:spPr/>
        <p:txBody>
          <a:bodyPr/>
          <a:lstStyle/>
          <a:p>
            <a:r>
              <a:rPr lang="en-GB" b="1"/>
              <a:t>Class exercise</a:t>
            </a:r>
          </a:p>
          <a:p>
            <a:r>
              <a:rPr lang="en-GB" b="0"/>
              <a:t>The correct answer is A.</a:t>
            </a:r>
          </a:p>
          <a:p>
            <a:endParaRPr lang="en-GB"/>
          </a:p>
        </p:txBody>
      </p:sp>
      <p:sp>
        <p:nvSpPr>
          <p:cNvPr id="4" name="Slide Number Placeholder 3">
            <a:extLst>
              <a:ext uri="{FF2B5EF4-FFF2-40B4-BE49-F238E27FC236}">
                <a16:creationId xmlns:a16="http://schemas.microsoft.com/office/drawing/2014/main" id="{E591E33F-B875-19F3-D925-087E072DF1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278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5BE5E-DE45-38E8-04D5-F364751E9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FD5F1-270E-6520-8901-A2EB3A3C0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E22B6-134E-8162-F0DD-FE2AE4AC122B}"/>
              </a:ext>
            </a:extLst>
          </p:cNvPr>
          <p:cNvSpPr>
            <a:spLocks noGrp="1"/>
          </p:cNvSpPr>
          <p:nvPr>
            <p:ph type="body" idx="1"/>
          </p:nvPr>
        </p:nvSpPr>
        <p:spPr/>
        <p:txBody>
          <a:bodyPr/>
          <a:lstStyle/>
          <a:p>
            <a:r>
              <a:rPr lang="en-GB" b="1"/>
              <a:t>Class exercise</a:t>
            </a:r>
          </a:p>
          <a:p>
            <a:r>
              <a:rPr lang="en-GB" b="0"/>
              <a:t>The correct answer is C.</a:t>
            </a:r>
          </a:p>
        </p:txBody>
      </p:sp>
      <p:sp>
        <p:nvSpPr>
          <p:cNvPr id="4" name="Slide Number Placeholder 3">
            <a:extLst>
              <a:ext uri="{FF2B5EF4-FFF2-40B4-BE49-F238E27FC236}">
                <a16:creationId xmlns:a16="http://schemas.microsoft.com/office/drawing/2014/main" id="{7B39A07B-FB72-DF4D-462D-5547676DEC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910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B364E-4DF4-28A5-35FA-1F88087D7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06A70-B44F-D258-D7AA-925026D40B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382DDB-5B43-1EAE-942A-AEE47CDD754A}"/>
              </a:ext>
            </a:extLst>
          </p:cNvPr>
          <p:cNvSpPr>
            <a:spLocks noGrp="1"/>
          </p:cNvSpPr>
          <p:nvPr>
            <p:ph type="body" idx="1"/>
          </p:nvPr>
        </p:nvSpPr>
        <p:spPr/>
        <p:txBody>
          <a:bodyPr/>
          <a:lstStyle/>
          <a:p>
            <a:r>
              <a:rPr lang="en-GB" b="1"/>
              <a:t>Class exercise</a:t>
            </a:r>
          </a:p>
          <a:p>
            <a:r>
              <a:rPr lang="en-GB" b="0"/>
              <a:t>The correct answer is B.</a:t>
            </a:r>
          </a:p>
          <a:p>
            <a:endParaRPr lang="en-GB"/>
          </a:p>
        </p:txBody>
      </p:sp>
      <p:sp>
        <p:nvSpPr>
          <p:cNvPr id="4" name="Slide Number Placeholder 3">
            <a:extLst>
              <a:ext uri="{FF2B5EF4-FFF2-40B4-BE49-F238E27FC236}">
                <a16:creationId xmlns:a16="http://schemas.microsoft.com/office/drawing/2014/main" id="{B4D8164F-3711-B60B-C110-CF169C0991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8541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8C53A-B64B-7CAC-49FB-87CE18FD3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1CB01-DF78-74B2-8AD4-B21623216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B686A-E2B0-2CF3-87E9-B3575F7D6901}"/>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ptos" panose="020B0004020202020204" pitchFamily="34" charset="0"/>
                <a:ea typeface="+mn-ea"/>
                <a:cs typeface="+mn-cs"/>
              </a:rPr>
              <a:t>Activities in this module include:</a:t>
            </a:r>
            <a:r>
              <a:rPr kumimoji="0" lang="en-GB" sz="1200" b="0" i="0" u="none" strike="noStrike" kern="1200" cap="none" spc="0" normalizeH="0" baseline="0" noProof="0">
                <a:ln>
                  <a:noFill/>
                </a:ln>
                <a:solidFill>
                  <a:srgbClr val="444444"/>
                </a:solidFill>
                <a:effectLst/>
                <a:uLnTx/>
                <a:uFillTx/>
                <a:latin typeface="Aptos" panose="020B0004020202020204" pitchFamily="34" charset="0"/>
                <a:ea typeface="+mn-ea"/>
                <a:cs typeface="+mn-cs"/>
              </a:rPr>
              <a:t>​</a:t>
            </a:r>
            <a:endParaRPr kumimoji="0" lang="en-GB" sz="1200" b="0" i="0" u="none" strike="noStrike" kern="1200" cap="none" spc="0" normalizeH="0" baseline="0" noProof="0">
              <a:ln>
                <a:noFill/>
              </a:ln>
              <a:solidFill>
                <a:srgbClr val="444444"/>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CQ: How can stigma and discrimination affect construction workers?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CQ: </a:t>
            </a:r>
            <a:r>
              <a:rPr lang="en-GB" sz="1200" b="0">
                <a:latin typeface="Arial" panose="020B0604020202020204" pitchFamily="34" charset="0"/>
                <a:cs typeface="Arial" panose="020B0604020202020204" pitchFamily="34" charset="0"/>
              </a:rPr>
              <a:t>What are the benefits of reducing stigma and discrimination?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CE: Four multiple-</a:t>
            </a:r>
            <a:r>
              <a:rPr kumimoji="0" lang="fr-FR" sz="12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choice</a:t>
            </a: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questions (</a:t>
            </a:r>
            <a:r>
              <a:rPr kumimoji="0" lang="fr-FR" sz="12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MCQs</a:t>
            </a: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(formative </a:t>
            </a:r>
            <a:r>
              <a:rPr kumimoji="0" lang="fr-FR" sz="12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assessment</a:t>
            </a: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a:r>
            <a:r>
              <a:rPr kumimoji="0" lang="en-GB" sz="1200" b="0" i="0" u="none" strike="noStrike" kern="1200" cap="none" spc="0" normalizeH="0" baseline="0" noProof="0">
                <a:ln>
                  <a:noFill/>
                </a:ln>
                <a:solidFill>
                  <a:srgbClr val="444444"/>
                </a:solidFill>
                <a:effectLst/>
                <a:uLnTx/>
                <a:uFillTx/>
                <a:latin typeface="Aptos" panose="020B0004020202020204" pitchFamily="34" charset="0"/>
                <a:ea typeface="+mn-ea"/>
                <a:cs typeface="+mn-cs"/>
              </a:rPr>
              <a:t>​</a:t>
            </a:r>
            <a:endParaRPr kumimoji="0" lang="en-GB" sz="1200" b="0" i="0" u="none" strike="noStrike" kern="1200" cap="none" spc="0" normalizeH="0" baseline="0" noProof="0">
              <a:ln>
                <a:noFill/>
              </a:ln>
              <a:solidFill>
                <a:srgbClr val="444444"/>
              </a:solidFill>
              <a:effectLst/>
              <a:uLnTx/>
              <a:uFillTx/>
              <a:latin typeface="Calibri" panose="020F0502020204030204" pitchFamily="34" charset="0"/>
              <a:ea typeface="+mn-ea"/>
              <a:cs typeface="+mn-cs"/>
            </a:endParaRPr>
          </a:p>
          <a:p>
            <a:endParaRPr lang="en-GB"/>
          </a:p>
        </p:txBody>
      </p:sp>
      <p:sp>
        <p:nvSpPr>
          <p:cNvPr id="4" name="Slide Number Placeholder 3">
            <a:extLst>
              <a:ext uri="{FF2B5EF4-FFF2-40B4-BE49-F238E27FC236}">
                <a16:creationId xmlns:a16="http://schemas.microsoft.com/office/drawing/2014/main" id="{832BAB0E-3656-0893-BC62-2CBD5C6EC9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7966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56A94-C00C-71F5-475F-8875E95CB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78B46-5461-A07F-7355-0528B7D4FD0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4D04B44-5066-A178-4330-110129EE6CA4}"/>
              </a:ext>
            </a:extLst>
          </p:cNvPr>
          <p:cNvSpPr>
            <a:spLocks noGrp="1"/>
          </p:cNvSpPr>
          <p:nvPr>
            <p:ph type="body" idx="1"/>
          </p:nvPr>
        </p:nvSpPr>
        <p:spPr/>
        <p:txBody>
          <a:bodyPr/>
          <a:lstStyle/>
          <a:p>
            <a:r>
              <a:rPr lang="en-GB"/>
              <a:t>Introduce the idea that mental health is affected not just by work pressures, but also by attitudes and behaviours.</a:t>
            </a:r>
          </a:p>
          <a:p>
            <a:br>
              <a:rPr lang="en-GB"/>
            </a:br>
            <a:r>
              <a:rPr lang="en-GB"/>
              <a:t>Emphasise that stigma and discrimination are still common in industries like construction and can directly impact safety, wellbeing and performance.</a:t>
            </a:r>
            <a:endParaRPr lang="en-GB"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D8E1E1E-A4B2-EE97-64F4-3E2D866B3C55}"/>
              </a:ext>
            </a:extLst>
          </p:cNvPr>
          <p:cNvSpPr>
            <a:spLocks noGrp="1"/>
          </p:cNvSpPr>
          <p:nvPr>
            <p:ph type="sldNum" sz="quarter" idx="5"/>
          </p:nvPr>
        </p:nvSpPr>
        <p:spPr/>
        <p:txBody>
          <a:bodyPr/>
          <a:lstStyle/>
          <a:p>
            <a:fld id="{BB074615-FC80-414E-83A5-A3B4C3A4F796}" type="slidenum">
              <a:rPr lang="en-GB" smtClean="0"/>
              <a:t>44</a:t>
            </a:fld>
            <a:endParaRPr lang="en-GB"/>
          </a:p>
        </p:txBody>
      </p:sp>
    </p:spTree>
    <p:extLst>
      <p:ext uri="{BB962C8B-B14F-4D97-AF65-F5344CB8AC3E}">
        <p14:creationId xmlns:p14="http://schemas.microsoft.com/office/powerpoint/2010/main" val="15681470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Explore what stigma looks like in practice rather than just reading the definition.</a:t>
            </a:r>
          </a:p>
          <a:p>
            <a:br>
              <a:rPr lang="en-GB"/>
            </a:br>
            <a:r>
              <a:rPr lang="en-GB"/>
              <a:t>Ask learners what assumptions people sometimes make about mental health in construction.</a:t>
            </a:r>
          </a:p>
          <a:p>
            <a:br>
              <a:rPr lang="en-GB"/>
            </a:br>
            <a:r>
              <a:rPr lang="en-GB"/>
              <a:t>Emphasise that stigma is about </a:t>
            </a:r>
            <a:r>
              <a:rPr lang="en-GB" i="0"/>
              <a:t>attitudes and beliefs, </a:t>
            </a:r>
            <a:r>
              <a:rPr lang="en-GB"/>
              <a:t>even if no action is taken.</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074615-FC80-414E-83A5-A3B4C3A4F796}" type="slidenum">
              <a:rPr lang="en-GB" smtClean="0"/>
              <a:t>45</a:t>
            </a:fld>
            <a:endParaRPr lang="en-GB"/>
          </a:p>
        </p:txBody>
      </p:sp>
    </p:spTree>
    <p:extLst>
      <p:ext uri="{BB962C8B-B14F-4D97-AF65-F5344CB8AC3E}">
        <p14:creationId xmlns:p14="http://schemas.microsoft.com/office/powerpoint/2010/main" val="32936712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50DAB-DD56-DEC5-3F24-4CDE63140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46A46-95DC-365D-FD4E-AC12686107D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9B6862D-7E44-0341-3313-AFB0FE2D2C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Class question: </a:t>
            </a:r>
            <a:r>
              <a:rPr lang="en-GB" sz="1200" b="1">
                <a:latin typeface="Arial" panose="020B0604020202020204" pitchFamily="34" charset="0"/>
                <a:cs typeface="Arial" panose="020B0604020202020204" pitchFamily="34" charset="0"/>
              </a:rPr>
              <a:t>What is meant by discrimination in relation to mental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Arial" panose="020B0604020202020204" pitchFamily="34" charset="0"/>
                <a:cs typeface="Arial" panose="020B0604020202020204" pitchFamily="34" charset="0"/>
              </a:rPr>
              <a:t> </a:t>
            </a:r>
          </a:p>
          <a:p>
            <a:r>
              <a:rPr lang="en-GB"/>
              <a:t>Highlight the difference between stigma and discrimination.</a:t>
            </a:r>
          </a:p>
          <a:p>
            <a:br>
              <a:rPr lang="en-GB"/>
            </a:br>
            <a:r>
              <a:rPr lang="en-GB"/>
              <a:t>Explain that discrimination is about</a:t>
            </a:r>
            <a:r>
              <a:rPr lang="en-GB" i="0"/>
              <a:t> what people do, </a:t>
            </a:r>
            <a:r>
              <a:rPr lang="en-GB"/>
              <a:t>not just what they think.</a:t>
            </a:r>
          </a:p>
          <a:p>
            <a:br>
              <a:rPr lang="en-GB"/>
            </a:br>
            <a:r>
              <a:rPr lang="en-GB"/>
              <a:t>For </a:t>
            </a:r>
            <a:r>
              <a:rPr lang="en-GB" i="0"/>
              <a:t>example, how discrimination might affect someone’s confidence or willingness to stay in a job.</a:t>
            </a:r>
            <a:endParaRPr lang="en-GB" i="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E45ECAE-F5F4-50BF-D9BB-243132DF7399}"/>
              </a:ext>
            </a:extLst>
          </p:cNvPr>
          <p:cNvSpPr>
            <a:spLocks noGrp="1"/>
          </p:cNvSpPr>
          <p:nvPr>
            <p:ph type="sldNum" sz="quarter" idx="5"/>
          </p:nvPr>
        </p:nvSpPr>
        <p:spPr/>
        <p:txBody>
          <a:bodyPr/>
          <a:lstStyle/>
          <a:p>
            <a:fld id="{BB074615-FC80-414E-83A5-A3B4C3A4F796}" type="slidenum">
              <a:rPr lang="en-GB" smtClean="0"/>
              <a:t>46</a:t>
            </a:fld>
            <a:endParaRPr lang="en-GB"/>
          </a:p>
        </p:txBody>
      </p:sp>
    </p:spTree>
    <p:extLst>
      <p:ext uri="{BB962C8B-B14F-4D97-AF65-F5344CB8AC3E}">
        <p14:creationId xmlns:p14="http://schemas.microsoft.com/office/powerpoint/2010/main" val="27660234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Class question: How can stigma and discrimination affect construction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Highlight the link between mental health, concentration and safety. For example: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a:t>feeling ashamed or judged </a:t>
            </a:r>
            <a:r>
              <a:rPr lang="en-GB"/>
              <a:t>can increase stress and anxiety, which may make it harder for workers to concentrate on tasks or follow instructions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a:t>if workers avoid seeking help</a:t>
            </a:r>
            <a:r>
              <a:rPr lang="en-GB"/>
              <a:t>, mental health concerns can worsen, leading to reduced focus and awareness while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a:t>reduced concentration </a:t>
            </a:r>
            <a:r>
              <a:rPr lang="en-GB"/>
              <a:t>can increase the risk of mistakes, such as missing hazards or not following safe systems of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a:t>strained relationships or reduced trust with colleagues </a:t>
            </a:r>
            <a:r>
              <a:rPr lang="en-GB"/>
              <a:t>can affect communication, which may impact safety when working as part of a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Reinforce that avoiding support often makes problems harder to manage and can affect everyone on site, not just the individual.</a:t>
            </a:r>
          </a:p>
        </p:txBody>
      </p:sp>
      <p:sp>
        <p:nvSpPr>
          <p:cNvPr id="4" name="Slide Number Placeholder 3"/>
          <p:cNvSpPr>
            <a:spLocks noGrp="1"/>
          </p:cNvSpPr>
          <p:nvPr>
            <p:ph type="sldNum" sz="quarter" idx="5"/>
          </p:nvPr>
        </p:nvSpPr>
        <p:spPr/>
        <p:txBody>
          <a:bodyPr/>
          <a:lstStyle/>
          <a:p>
            <a:fld id="{BB074615-FC80-414E-83A5-A3B4C3A4F796}" type="slidenum">
              <a:rPr lang="en-GB" smtClean="0"/>
              <a:t>47</a:t>
            </a:fld>
            <a:endParaRPr lang="en-GB"/>
          </a:p>
        </p:txBody>
      </p:sp>
    </p:spTree>
    <p:extLst>
      <p:ext uri="{BB962C8B-B14F-4D97-AF65-F5344CB8AC3E}">
        <p14:creationId xmlns:p14="http://schemas.microsoft.com/office/powerpoint/2010/main" val="1026648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C8A9E-A000-6BC2-7D9B-3203EEDF7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D02AA-31A3-0310-2507-50F34B61729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4496A88-7753-9CD7-F11F-337EF77CC2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Stress the role of supervisors, managers and experienced workers in setting the tone. For example: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modelling positive attitudes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speaking openly about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challenging inappropriate comments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encouraging discussing during team briefings or toolbox talks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ensuring everyone knows how to access mental health support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Discuss what challenging an inappropriate comment might look like in practice on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For example, making jokes or discriminatory remarks about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p:txBody>
      </p:sp>
      <p:sp>
        <p:nvSpPr>
          <p:cNvPr id="4" name="Slide Number Placeholder 3">
            <a:extLst>
              <a:ext uri="{FF2B5EF4-FFF2-40B4-BE49-F238E27FC236}">
                <a16:creationId xmlns:a16="http://schemas.microsoft.com/office/drawing/2014/main" id="{2466DBA5-D222-AB56-1DBC-7ACE61A42A5E}"/>
              </a:ext>
            </a:extLst>
          </p:cNvPr>
          <p:cNvSpPr>
            <a:spLocks noGrp="1"/>
          </p:cNvSpPr>
          <p:nvPr>
            <p:ph type="sldNum" sz="quarter" idx="5"/>
          </p:nvPr>
        </p:nvSpPr>
        <p:spPr/>
        <p:txBody>
          <a:bodyPr/>
          <a:lstStyle/>
          <a:p>
            <a:fld id="{BB074615-FC80-414E-83A5-A3B4C3A4F796}" type="slidenum">
              <a:rPr lang="en-GB" smtClean="0"/>
              <a:t>48</a:t>
            </a:fld>
            <a:endParaRPr lang="en-GB"/>
          </a:p>
        </p:txBody>
      </p:sp>
    </p:spTree>
    <p:extLst>
      <p:ext uri="{BB962C8B-B14F-4D97-AF65-F5344CB8AC3E}">
        <p14:creationId xmlns:p14="http://schemas.microsoft.com/office/powerpoint/2010/main" val="22521612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936FD-E0A2-2F56-D7FB-C6FABD2D8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ED5E2-3FD0-7D07-8A40-5BC28C549D9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33F247D-812A-16A5-36BB-601719599ABA}"/>
              </a:ext>
            </a:extLst>
          </p:cNvPr>
          <p:cNvSpPr>
            <a:spLocks noGrp="1"/>
          </p:cNvSpPr>
          <p:nvPr>
            <p:ph type="body" idx="1"/>
          </p:nvPr>
        </p:nvSpPr>
        <p:spPr/>
        <p:txBody>
          <a:bodyPr/>
          <a:lstStyle/>
          <a:p>
            <a:r>
              <a:rPr lang="en-GB" sz="1200" b="1">
                <a:latin typeface="Arial" panose="020B0604020202020204" pitchFamily="34" charset="0"/>
                <a:cs typeface="Arial" panose="020B0604020202020204" pitchFamily="34" charset="0"/>
              </a:rPr>
              <a:t>Class question: What are the benefits of reducing stigma and discrimination?</a:t>
            </a:r>
          </a:p>
          <a:p>
            <a:endParaRPr lang="en-GB"/>
          </a:p>
          <a:p>
            <a:r>
              <a:rPr lang="en-GB"/>
              <a:t>Link this back to business benefits as well as personal wellbeing, for example:</a:t>
            </a:r>
          </a:p>
          <a:p>
            <a:pPr marL="171450" indent="-171450">
              <a:buFont typeface="Arial" panose="020B0604020202020204" pitchFamily="34" charset="0"/>
              <a:buChar char="•"/>
            </a:pPr>
            <a:r>
              <a:rPr lang="en-GB" b="1"/>
              <a:t>improves team morale and communication </a:t>
            </a:r>
            <a:r>
              <a:rPr lang="en-GB"/>
              <a:t>- workers feel respected and are more likely to communicate openly, supporting safer and more effective teamwork</a:t>
            </a:r>
          </a:p>
          <a:p>
            <a:pPr marL="171450" indent="-171450">
              <a:buFont typeface="Arial" panose="020B0604020202020204" pitchFamily="34" charset="0"/>
              <a:buChar char="•"/>
            </a:pPr>
            <a:r>
              <a:rPr lang="en-GB" b="1"/>
              <a:t>increases willingness to seek support early </a:t>
            </a:r>
            <a:r>
              <a:rPr lang="en-GB"/>
              <a:t>- workers are more likely to ask for help before mental health concerns worsen</a:t>
            </a:r>
          </a:p>
          <a:p>
            <a:pPr marL="171450" indent="-171450">
              <a:buFont typeface="Arial" panose="020B0604020202020204" pitchFamily="34" charset="0"/>
              <a:buChar char="•"/>
            </a:pPr>
            <a:r>
              <a:rPr lang="en-GB" b="1"/>
              <a:t>creates a more inclusive and respectful workplace </a:t>
            </a:r>
            <a:r>
              <a:rPr lang="en-GB"/>
              <a:t>- helps workers feel valued, accepted and confident at work</a:t>
            </a:r>
          </a:p>
          <a:p>
            <a:pPr marL="171450" indent="-171450">
              <a:buFont typeface="Arial" panose="020B0604020202020204" pitchFamily="34" charset="0"/>
              <a:buChar char="•"/>
            </a:pPr>
            <a:r>
              <a:rPr lang="en-GB" b="1"/>
              <a:t>supports staff wellbeing, productivity and retention </a:t>
            </a:r>
            <a:r>
              <a:rPr lang="en-GB"/>
              <a:t>- workers perform better and are encouraged to stay with the organisation</a:t>
            </a:r>
          </a:p>
          <a:p>
            <a:pPr marL="171450" indent="-171450">
              <a:buFont typeface="Arial" panose="020B0604020202020204" pitchFamily="34" charset="0"/>
              <a:buChar char="•"/>
            </a:pPr>
            <a:r>
              <a:rPr lang="en-GB" b="1"/>
              <a:t>reduces absenteeism and presenteeism </a:t>
            </a:r>
            <a:r>
              <a:rPr lang="en-GB"/>
              <a:t>- can lower absenteeism (time off due to poor mental health) and presenteeism (being at work but not fully functioning)</a:t>
            </a:r>
            <a:br>
              <a:rPr lang="en-GB"/>
            </a:br>
            <a:endParaRPr lang="en-GB"/>
          </a:p>
          <a:p>
            <a:r>
              <a:rPr lang="en-GB"/>
              <a:t>Emphasise that early support often prevents mental health conditions escalating, benefiting both workers and employers.</a:t>
            </a:r>
          </a:p>
        </p:txBody>
      </p:sp>
      <p:sp>
        <p:nvSpPr>
          <p:cNvPr id="4" name="Slide Number Placeholder 3">
            <a:extLst>
              <a:ext uri="{FF2B5EF4-FFF2-40B4-BE49-F238E27FC236}">
                <a16:creationId xmlns:a16="http://schemas.microsoft.com/office/drawing/2014/main" id="{CF39DE15-5FA5-94F8-85AA-267E6EDA87F7}"/>
              </a:ext>
            </a:extLst>
          </p:cNvPr>
          <p:cNvSpPr>
            <a:spLocks noGrp="1"/>
          </p:cNvSpPr>
          <p:nvPr>
            <p:ph type="sldNum" sz="quarter" idx="5"/>
          </p:nvPr>
        </p:nvSpPr>
        <p:spPr/>
        <p:txBody>
          <a:bodyPr/>
          <a:lstStyle/>
          <a:p>
            <a:fld id="{BB074615-FC80-414E-83A5-A3B4C3A4F796}" type="slidenum">
              <a:rPr lang="en-GB" smtClean="0"/>
              <a:t>49</a:t>
            </a:fld>
            <a:endParaRPr lang="en-GB"/>
          </a:p>
        </p:txBody>
      </p:sp>
    </p:spTree>
    <p:extLst>
      <p:ext uri="{BB962C8B-B14F-4D97-AF65-F5344CB8AC3E}">
        <p14:creationId xmlns:p14="http://schemas.microsoft.com/office/powerpoint/2010/main" val="313453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Arial" panose="020B0604020202020204" pitchFamily="34" charset="0"/>
                <a:cs typeface="Arial" panose="020B0604020202020204" pitchFamily="34" charset="0"/>
              </a:rPr>
              <a:t>Class question: What does the term mental health mean?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Use the quote to reinforce that mental health applies to everyone, not just those who are unwell.</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Explain that mental health can change over time.</a:t>
            </a:r>
          </a:p>
          <a:p>
            <a:endParaRPr lang="en-GB">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Thriving</a:t>
            </a:r>
            <a:r>
              <a:rPr lang="en-GB">
                <a:latin typeface="Arial" panose="020B0604020202020204" pitchFamily="34" charset="0"/>
                <a:cs typeface="Arial" panose="020B0604020202020204" pitchFamily="34" charset="0"/>
              </a:rPr>
              <a:t> may mean feeling positive, coping well with pressures and performing effectively at work</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Struggling</a:t>
            </a:r>
            <a:r>
              <a:rPr lang="en-GB">
                <a:latin typeface="Arial" panose="020B0604020202020204" pitchFamily="34" charset="0"/>
                <a:cs typeface="Arial" panose="020B0604020202020204" pitchFamily="34" charset="0"/>
              </a:rPr>
              <a:t> may mean feeling stressed, overwhelmed, anxious or finding it harder to cope day-to-day</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Being ill </a:t>
            </a:r>
            <a:r>
              <a:rPr lang="en-GB">
                <a:latin typeface="Arial" panose="020B0604020202020204" pitchFamily="34" charset="0"/>
                <a:cs typeface="Arial" panose="020B0604020202020204" pitchFamily="34" charset="0"/>
              </a:rPr>
              <a:t>may mean experiencing ongoing mental health conditions that significantly affect thoughts, feelings, behaviour or the ability to work</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Emphasise that people can move between these stages at different times.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Link this idea to personal, social and work-related factors, including construction work which will be explored later.</a:t>
            </a:r>
          </a:p>
        </p:txBody>
      </p:sp>
      <p:sp>
        <p:nvSpPr>
          <p:cNvPr id="4" name="Slide Number Placeholder 3"/>
          <p:cNvSpPr>
            <a:spLocks noGrp="1"/>
          </p:cNvSpPr>
          <p:nvPr>
            <p:ph type="sldNum" sz="quarter" idx="5"/>
          </p:nvPr>
        </p:nvSpPr>
        <p:spPr/>
        <p:txBody>
          <a:bodyPr/>
          <a:lstStyle/>
          <a:p>
            <a:fld id="{BB074615-FC80-414E-83A5-A3B4C3A4F796}" type="slidenum">
              <a:rPr lang="en-GB" smtClean="0"/>
              <a:t>5</a:t>
            </a:fld>
            <a:endParaRPr lang="en-GB"/>
          </a:p>
        </p:txBody>
      </p:sp>
    </p:spTree>
    <p:extLst>
      <p:ext uri="{BB962C8B-B14F-4D97-AF65-F5344CB8AC3E}">
        <p14:creationId xmlns:p14="http://schemas.microsoft.com/office/powerpoint/2010/main" val="2197605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FC0EE-0BFD-0EDB-969F-7CDCF518C0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4CCE8-C954-BAC9-C9CC-705C9C7EA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94E21-1842-F5D5-E876-1C223127ABCC}"/>
              </a:ext>
            </a:extLst>
          </p:cNvPr>
          <p:cNvSpPr>
            <a:spLocks noGrp="1"/>
          </p:cNvSpPr>
          <p:nvPr>
            <p:ph type="body" idx="1"/>
          </p:nvPr>
        </p:nvSpPr>
        <p:spPr/>
        <p:txBody>
          <a:bodyPr/>
          <a:lstStyle/>
          <a:p>
            <a:r>
              <a:rPr lang="en-GB" b="1"/>
              <a:t>Class exercise</a:t>
            </a:r>
          </a:p>
          <a:p>
            <a:r>
              <a:rPr lang="en-GB" b="0"/>
              <a:t>The correct answer is B.</a:t>
            </a:r>
          </a:p>
          <a:p>
            <a:endParaRPr lang="en-GB"/>
          </a:p>
        </p:txBody>
      </p:sp>
      <p:sp>
        <p:nvSpPr>
          <p:cNvPr id="4" name="Slide Number Placeholder 3">
            <a:extLst>
              <a:ext uri="{FF2B5EF4-FFF2-40B4-BE49-F238E27FC236}">
                <a16:creationId xmlns:a16="http://schemas.microsoft.com/office/drawing/2014/main" id="{09E61A1A-A073-5D7B-61B7-722E061DF4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7603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161C2-C22D-D8BA-C83C-81F79611A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27DD8-AC60-C267-88AE-4B94BC1FB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302EB-452F-754B-1D24-37E196FCDAE6}"/>
              </a:ext>
            </a:extLst>
          </p:cNvPr>
          <p:cNvSpPr>
            <a:spLocks noGrp="1"/>
          </p:cNvSpPr>
          <p:nvPr>
            <p:ph type="body" idx="1"/>
          </p:nvPr>
        </p:nvSpPr>
        <p:spPr/>
        <p:txBody>
          <a:bodyPr/>
          <a:lstStyle/>
          <a:p>
            <a:r>
              <a:rPr lang="en-GB" b="1"/>
              <a:t>Class exercise</a:t>
            </a:r>
          </a:p>
          <a:p>
            <a:r>
              <a:rPr lang="en-GB" b="0"/>
              <a:t>The correct answer is C.</a:t>
            </a:r>
          </a:p>
        </p:txBody>
      </p:sp>
      <p:sp>
        <p:nvSpPr>
          <p:cNvPr id="4" name="Slide Number Placeholder 3">
            <a:extLst>
              <a:ext uri="{FF2B5EF4-FFF2-40B4-BE49-F238E27FC236}">
                <a16:creationId xmlns:a16="http://schemas.microsoft.com/office/drawing/2014/main" id="{CB8DC38B-A333-363D-7D08-FEB3E81309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1890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5BBE0-3EFD-E739-416E-C2FDA73E6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EDD5E-205E-EDAE-14FD-43AE381F7D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C69EE3-21E3-3090-97BF-F5385B99953C}"/>
              </a:ext>
            </a:extLst>
          </p:cNvPr>
          <p:cNvSpPr>
            <a:spLocks noGrp="1"/>
          </p:cNvSpPr>
          <p:nvPr>
            <p:ph type="body" idx="1"/>
          </p:nvPr>
        </p:nvSpPr>
        <p:spPr/>
        <p:txBody>
          <a:bodyPr/>
          <a:lstStyle/>
          <a:p>
            <a:r>
              <a:rPr lang="en-GB" b="1"/>
              <a:t>Class exercise</a:t>
            </a:r>
          </a:p>
          <a:p>
            <a:r>
              <a:rPr lang="en-GB" b="0"/>
              <a:t>The correct answer is B.</a:t>
            </a:r>
          </a:p>
          <a:p>
            <a:endParaRPr lang="en-GB"/>
          </a:p>
        </p:txBody>
      </p:sp>
      <p:sp>
        <p:nvSpPr>
          <p:cNvPr id="4" name="Slide Number Placeholder 3">
            <a:extLst>
              <a:ext uri="{FF2B5EF4-FFF2-40B4-BE49-F238E27FC236}">
                <a16:creationId xmlns:a16="http://schemas.microsoft.com/office/drawing/2014/main" id="{4B931D26-F7E3-238E-46AC-CA3BBB7119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7194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0E359-1FE1-AA9B-ABD0-925775DB1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16F9F7-C814-AC48-C751-0BB514284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47ADEB-69E5-961F-B287-AB87AEFE51B0}"/>
              </a:ext>
            </a:extLst>
          </p:cNvPr>
          <p:cNvSpPr>
            <a:spLocks noGrp="1"/>
          </p:cNvSpPr>
          <p:nvPr>
            <p:ph type="body" idx="1"/>
          </p:nvPr>
        </p:nvSpPr>
        <p:spPr/>
        <p:txBody>
          <a:bodyPr/>
          <a:lstStyle/>
          <a:p>
            <a:r>
              <a:rPr lang="en-GB" b="1"/>
              <a:t>Class exercise</a:t>
            </a:r>
          </a:p>
          <a:p>
            <a:r>
              <a:rPr lang="en-GB" b="0"/>
              <a:t>The correct answer is A.</a:t>
            </a:r>
          </a:p>
          <a:p>
            <a:endParaRPr lang="en-GB"/>
          </a:p>
        </p:txBody>
      </p:sp>
      <p:sp>
        <p:nvSpPr>
          <p:cNvPr id="4" name="Slide Number Placeholder 3">
            <a:extLst>
              <a:ext uri="{FF2B5EF4-FFF2-40B4-BE49-F238E27FC236}">
                <a16:creationId xmlns:a16="http://schemas.microsoft.com/office/drawing/2014/main" id="{4B94727E-A96C-DB0C-6E30-6AC6219F70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9585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290B7-3C2F-B088-1C1B-1A2917EC0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1DA35-C1EA-D7FB-0E8B-6C1214770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8C6603-9D4A-6A36-BA27-6507AE795E25}"/>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ptos" panose="020B0004020202020204" pitchFamily="34" charset="0"/>
                <a:ea typeface="+mn-ea"/>
                <a:cs typeface="+mn-cs"/>
              </a:rPr>
              <a:t>Activities in this module include:</a:t>
            </a:r>
            <a:r>
              <a:rPr kumimoji="0" lang="en-GB" sz="1200" b="0" i="0" u="none" strike="noStrike" kern="1200" cap="none" spc="0" normalizeH="0" baseline="0" noProof="0">
                <a:ln>
                  <a:noFill/>
                </a:ln>
                <a:solidFill>
                  <a:srgbClr val="444444"/>
                </a:solidFill>
                <a:effectLst/>
                <a:uLnTx/>
                <a:uFillTx/>
                <a:latin typeface="Aptos" panose="020B0004020202020204" pitchFamily="34" charset="0"/>
                <a:ea typeface="+mn-ea"/>
                <a:cs typeface="+mn-cs"/>
              </a:rPr>
              <a:t>​</a:t>
            </a:r>
            <a:endParaRPr kumimoji="0" lang="en-GB" sz="1200" b="0" i="0" u="none" strike="noStrike" kern="1200" cap="none" spc="0" normalizeH="0" baseline="0" noProof="0">
              <a:ln>
                <a:noFill/>
              </a:ln>
              <a:solidFill>
                <a:srgbClr val="444444"/>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CQ: What methods can you use to support your own mental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CQ: </a:t>
            </a:r>
            <a:r>
              <a:rPr lang="en-GB" sz="1200" b="0">
                <a:latin typeface="Arial" panose="020B0604020202020204" pitchFamily="34" charset="0"/>
                <a:cs typeface="Arial" panose="020B0604020202020204" pitchFamily="34" charset="0"/>
              </a:rPr>
              <a:t>What lifestyle choices can support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latin typeface="Arial" panose="020B0604020202020204" pitchFamily="34" charset="0"/>
                <a:cs typeface="Arial" panose="020B0604020202020204" pitchFamily="34" charset="0"/>
              </a:rPr>
              <a:t>CQ: Where can you find support and information for mental health?</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CE: Four multiple-</a:t>
            </a:r>
            <a:r>
              <a:rPr kumimoji="0" lang="fr-FR" sz="12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choice</a:t>
            </a:r>
            <a:r>
              <a:rPr kumimoji="0" lang="fr-FR"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questions (MCQs) (formative assessment) </a:t>
            </a:r>
            <a:r>
              <a:rPr kumimoji="0" lang="en-GB" sz="1200" b="0" i="0" u="none" strike="noStrike" kern="1200" cap="none" spc="0" normalizeH="0" baseline="0" noProof="0">
                <a:ln>
                  <a:noFill/>
                </a:ln>
                <a:solidFill>
                  <a:srgbClr val="444444"/>
                </a:solidFill>
                <a:effectLst/>
                <a:uLnTx/>
                <a:uFillTx/>
                <a:latin typeface="Aptos" panose="020B0004020202020204" pitchFamily="34" charset="0"/>
                <a:ea typeface="+mn-ea"/>
                <a:cs typeface="+mn-cs"/>
              </a:rPr>
              <a:t>​</a:t>
            </a:r>
            <a:endParaRPr kumimoji="0" lang="en-GB" sz="1200" b="0" i="0" u="none" strike="noStrike" kern="1200" cap="none" spc="0" normalizeH="0" baseline="0" noProof="0">
              <a:ln>
                <a:noFill/>
              </a:ln>
              <a:solidFill>
                <a:srgbClr val="444444"/>
              </a:solidFill>
              <a:effectLst/>
              <a:uLnTx/>
              <a:uFillTx/>
              <a:latin typeface="Calibri" panose="020F0502020204030204" pitchFamily="34" charset="0"/>
              <a:ea typeface="+mn-ea"/>
              <a:cs typeface="+mn-cs"/>
            </a:endParaRPr>
          </a:p>
          <a:p>
            <a:endParaRPr lang="en-GB"/>
          </a:p>
        </p:txBody>
      </p:sp>
      <p:sp>
        <p:nvSpPr>
          <p:cNvPr id="4" name="Slide Number Placeholder 3">
            <a:extLst>
              <a:ext uri="{FF2B5EF4-FFF2-40B4-BE49-F238E27FC236}">
                <a16:creationId xmlns:a16="http://schemas.microsoft.com/office/drawing/2014/main" id="{17094FB0-FB2D-0B1A-BED2-C326F6D938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533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56A94-C00C-71F5-475F-8875E95CB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78B46-5461-A07F-7355-0528B7D4FD0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4D04B44-5066-A178-4330-110129EE6CA4}"/>
              </a:ext>
            </a:extLst>
          </p:cNvPr>
          <p:cNvSpPr>
            <a:spLocks noGrp="1"/>
          </p:cNvSpPr>
          <p:nvPr>
            <p:ph type="body" idx="1"/>
          </p:nvPr>
        </p:nvSpPr>
        <p:spPr/>
        <p:txBody>
          <a:bodyPr/>
          <a:lstStyle/>
          <a:p>
            <a:r>
              <a:rPr lang="en-GB"/>
              <a:t>This slide sets the context for the module and focuses on personal wellbeing.</a:t>
            </a:r>
          </a:p>
          <a:p>
            <a:endParaRPr lang="en-GB"/>
          </a:p>
          <a:p>
            <a:r>
              <a:rPr lang="en-GB"/>
              <a:t>Reinforce that the module is about supporting your own mental health, not diagnosing or supporting others.</a:t>
            </a:r>
          </a:p>
        </p:txBody>
      </p:sp>
      <p:sp>
        <p:nvSpPr>
          <p:cNvPr id="4" name="Slide Number Placeholder 3">
            <a:extLst>
              <a:ext uri="{FF2B5EF4-FFF2-40B4-BE49-F238E27FC236}">
                <a16:creationId xmlns:a16="http://schemas.microsoft.com/office/drawing/2014/main" id="{CD8E1E1E-A4B2-EE97-64F4-3E2D866B3C55}"/>
              </a:ext>
            </a:extLst>
          </p:cNvPr>
          <p:cNvSpPr>
            <a:spLocks noGrp="1"/>
          </p:cNvSpPr>
          <p:nvPr>
            <p:ph type="sldNum" sz="quarter" idx="5"/>
          </p:nvPr>
        </p:nvSpPr>
        <p:spPr/>
        <p:txBody>
          <a:bodyPr/>
          <a:lstStyle/>
          <a:p>
            <a:fld id="{BB074615-FC80-414E-83A5-A3B4C3A4F796}" type="slidenum">
              <a:rPr lang="en-GB" smtClean="0"/>
              <a:t>55</a:t>
            </a:fld>
            <a:endParaRPr lang="en-GB"/>
          </a:p>
        </p:txBody>
      </p:sp>
    </p:spTree>
    <p:extLst>
      <p:ext uri="{BB962C8B-B14F-4D97-AF65-F5344CB8AC3E}">
        <p14:creationId xmlns:p14="http://schemas.microsoft.com/office/powerpoint/2010/main" val="15681470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Class question: What methods can you use to support your own mental health?</a:t>
            </a:r>
            <a:endParaRPr lang="en-GB"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latin typeface="Arial" panose="020B0604020202020204" pitchFamily="34" charset="0"/>
                <a:cs typeface="Arial" panose="020B0604020202020204" pitchFamily="34" charset="0"/>
              </a:rPr>
              <a:t>Ask learners to suggest everyday actions that help them manage stress or pressure at work before revealing the list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latin typeface="Arial" panose="020B0604020202020204" pitchFamily="34" charset="0"/>
                <a:cs typeface="Arial" panose="020B0604020202020204" pitchFamily="34" charset="0"/>
              </a:rPr>
              <a:t>Prompt with examples if needed, for example, managing workload, taking breaks or switching off outside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latin typeface="Arial" panose="020B0604020202020204" pitchFamily="34" charset="0"/>
                <a:cs typeface="Arial" panose="020B0604020202020204" pitchFamily="34" charset="0"/>
              </a:rPr>
              <a:t>Explain that these are everyday actions that help prevent stress from building 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latin typeface="Arial" panose="020B0604020202020204" pitchFamily="34" charset="0"/>
                <a:cs typeface="Arial" panose="020B0604020202020204" pitchFamily="34" charset="0"/>
              </a:rPr>
              <a:t>Reinforce that setting boundaries and taking breaks supports both wellbeing and safe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latin typeface="Arial" panose="020B0604020202020204" pitchFamily="34" charset="0"/>
                <a:cs typeface="Arial" panose="020B0604020202020204" pitchFamily="34" charset="0"/>
              </a:rPr>
              <a:t>Emphasise that recognising the need for professional help is a positive and responsible step</a:t>
            </a:r>
          </a:p>
        </p:txBody>
      </p:sp>
      <p:sp>
        <p:nvSpPr>
          <p:cNvPr id="4" name="Slide Number Placeholder 3"/>
          <p:cNvSpPr>
            <a:spLocks noGrp="1"/>
          </p:cNvSpPr>
          <p:nvPr>
            <p:ph type="sldNum" sz="quarter" idx="5"/>
          </p:nvPr>
        </p:nvSpPr>
        <p:spPr/>
        <p:txBody>
          <a:bodyPr/>
          <a:lstStyle/>
          <a:p>
            <a:fld id="{BB074615-FC80-414E-83A5-A3B4C3A4F796}" type="slidenum">
              <a:rPr lang="en-GB" smtClean="0"/>
              <a:t>56</a:t>
            </a:fld>
            <a:endParaRPr lang="en-GB"/>
          </a:p>
        </p:txBody>
      </p:sp>
    </p:spTree>
    <p:extLst>
      <p:ext uri="{BB962C8B-B14F-4D97-AF65-F5344CB8AC3E}">
        <p14:creationId xmlns:p14="http://schemas.microsoft.com/office/powerpoint/2010/main" val="32936712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D64DE-6487-C7D1-81FC-6F515B15F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2E2F3-009B-F42D-701B-32C0B446959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BA4DF7B-6AEF-5EBD-2D52-2E29DD0938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a:latin typeface="Arial" panose="020B0604020202020204" pitchFamily="34" charset="0"/>
                <a:cs typeface="Arial" panose="020B0604020202020204" pitchFamily="34" charset="0"/>
              </a:rPr>
              <a:t>This slide introduces general points about lifestyle choices.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a:latin typeface="Arial" panose="020B0604020202020204" pitchFamily="34" charset="0"/>
                <a:cs typeface="Arial" panose="020B0604020202020204" pitchFamily="34" charset="0"/>
              </a:rPr>
              <a:t>Reinforce that lifestyle choices do not need to be perfect to have a positive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a:latin typeface="Arial" panose="020B0604020202020204" pitchFamily="34" charset="0"/>
                <a:cs typeface="Arial" panose="020B0604020202020204" pitchFamily="34" charset="0"/>
              </a:rPr>
              <a:t>Emphasise that the next slide will explore practical examples.</a:t>
            </a:r>
          </a:p>
        </p:txBody>
      </p:sp>
      <p:sp>
        <p:nvSpPr>
          <p:cNvPr id="4" name="Slide Number Placeholder 3">
            <a:extLst>
              <a:ext uri="{FF2B5EF4-FFF2-40B4-BE49-F238E27FC236}">
                <a16:creationId xmlns:a16="http://schemas.microsoft.com/office/drawing/2014/main" id="{7DF1ADE8-7379-5566-D8AE-D9624AA901F0}"/>
              </a:ext>
            </a:extLst>
          </p:cNvPr>
          <p:cNvSpPr>
            <a:spLocks noGrp="1"/>
          </p:cNvSpPr>
          <p:nvPr>
            <p:ph type="sldNum" sz="quarter" idx="5"/>
          </p:nvPr>
        </p:nvSpPr>
        <p:spPr/>
        <p:txBody>
          <a:bodyPr/>
          <a:lstStyle/>
          <a:p>
            <a:fld id="{BB074615-FC80-414E-83A5-A3B4C3A4F796}" type="slidenum">
              <a:rPr lang="en-GB" smtClean="0"/>
              <a:t>57</a:t>
            </a:fld>
            <a:endParaRPr lang="en-GB"/>
          </a:p>
        </p:txBody>
      </p:sp>
    </p:spTree>
    <p:extLst>
      <p:ext uri="{BB962C8B-B14F-4D97-AF65-F5344CB8AC3E}">
        <p14:creationId xmlns:p14="http://schemas.microsoft.com/office/powerpoint/2010/main" val="783905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50DAB-DD56-DEC5-3F24-4CDE63140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46A46-95DC-365D-FD4E-AC12686107D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9B6862D-7E44-0341-3313-AFB0FE2D2C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Class question: </a:t>
            </a:r>
            <a:r>
              <a:rPr lang="en-GB" sz="1200" b="1">
                <a:latin typeface="Arial" panose="020B0604020202020204" pitchFamily="34" charset="0"/>
                <a:cs typeface="Arial" panose="020B0604020202020204" pitchFamily="34" charset="0"/>
              </a:rPr>
              <a:t>What lifestyle choices can support wellbeing?</a:t>
            </a:r>
          </a:p>
          <a:p>
            <a:r>
              <a:rPr lang="en-GB"/>
              <a:t>Ask learners how poor lifestyle choices might affect mood, energy levels or ability to cope with pressure at work.</a:t>
            </a:r>
          </a:p>
          <a:p>
            <a:endParaRPr lang="en-GB"/>
          </a:p>
          <a:p>
            <a:r>
              <a:rPr lang="en-GB"/>
              <a:t>Reinforce that positive lifestyle choices can help workers manage stress, stay focused and feel more resilient.</a:t>
            </a:r>
          </a:p>
          <a:p>
            <a:endParaRPr lang="en-GB"/>
          </a:p>
          <a:p>
            <a:r>
              <a:rPr lang="en-GB"/>
              <a:t>Emphasise that small, realistic changes can make a difference over time and do not need to be perfect.</a:t>
            </a:r>
            <a:endParaRPr lang="en-GB" i="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E45ECAE-F5F4-50BF-D9BB-243132DF7399}"/>
              </a:ext>
            </a:extLst>
          </p:cNvPr>
          <p:cNvSpPr>
            <a:spLocks noGrp="1"/>
          </p:cNvSpPr>
          <p:nvPr>
            <p:ph type="sldNum" sz="quarter" idx="5"/>
          </p:nvPr>
        </p:nvSpPr>
        <p:spPr/>
        <p:txBody>
          <a:bodyPr/>
          <a:lstStyle/>
          <a:p>
            <a:fld id="{BB074615-FC80-414E-83A5-A3B4C3A4F796}" type="slidenum">
              <a:rPr lang="en-GB" smtClean="0"/>
              <a:t>58</a:t>
            </a:fld>
            <a:endParaRPr lang="en-GB"/>
          </a:p>
        </p:txBody>
      </p:sp>
    </p:spTree>
    <p:extLst>
      <p:ext uri="{BB962C8B-B14F-4D97-AF65-F5344CB8AC3E}">
        <p14:creationId xmlns:p14="http://schemas.microsoft.com/office/powerpoint/2010/main" val="27660234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Describe how regular check-ins allow concerns to be raised early.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Explain that confidential support services help workers feel safe asking for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Reinforce that a positive site culture supports openness, respect and shared responsibility for wellbeing.</a:t>
            </a:r>
          </a:p>
        </p:txBody>
      </p:sp>
      <p:sp>
        <p:nvSpPr>
          <p:cNvPr id="4" name="Slide Number Placeholder 3"/>
          <p:cNvSpPr>
            <a:spLocks noGrp="1"/>
          </p:cNvSpPr>
          <p:nvPr>
            <p:ph type="sldNum" sz="quarter" idx="5"/>
          </p:nvPr>
        </p:nvSpPr>
        <p:spPr/>
        <p:txBody>
          <a:bodyPr/>
          <a:lstStyle/>
          <a:p>
            <a:fld id="{BB074615-FC80-414E-83A5-A3B4C3A4F796}" type="slidenum">
              <a:rPr lang="en-GB" smtClean="0"/>
              <a:t>59</a:t>
            </a:fld>
            <a:endParaRPr lang="en-GB"/>
          </a:p>
        </p:txBody>
      </p:sp>
    </p:spTree>
    <p:extLst>
      <p:ext uri="{BB962C8B-B14F-4D97-AF65-F5344CB8AC3E}">
        <p14:creationId xmlns:p14="http://schemas.microsoft.com/office/powerpoint/2010/main" val="102664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Explain that this is the World Health Organization (WHO) definition of mental health.</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We will explore what this means on the next slide.</a:t>
            </a:r>
          </a:p>
        </p:txBody>
      </p:sp>
      <p:sp>
        <p:nvSpPr>
          <p:cNvPr id="4" name="Slide Number Placeholder 3"/>
          <p:cNvSpPr>
            <a:spLocks noGrp="1"/>
          </p:cNvSpPr>
          <p:nvPr>
            <p:ph type="sldNum" sz="quarter" idx="5"/>
          </p:nvPr>
        </p:nvSpPr>
        <p:spPr/>
        <p:txBody>
          <a:bodyPr/>
          <a:lstStyle/>
          <a:p>
            <a:fld id="{BB074615-FC80-414E-83A5-A3B4C3A4F796}" type="slidenum">
              <a:rPr lang="en-GB" smtClean="0"/>
              <a:t>6</a:t>
            </a:fld>
            <a:endParaRPr lang="en-GB"/>
          </a:p>
        </p:txBody>
      </p:sp>
    </p:spTree>
    <p:extLst>
      <p:ext uri="{BB962C8B-B14F-4D97-AF65-F5344CB8AC3E}">
        <p14:creationId xmlns:p14="http://schemas.microsoft.com/office/powerpoint/2010/main" val="32936712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C8A9E-A000-6BC2-7D9B-3203EEDF7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D02AA-31A3-0310-2507-50F34B61729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4496A88-7753-9CD7-F11F-337EF77CC2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Class question: </a:t>
            </a:r>
            <a:r>
              <a:rPr lang="en-GB" sz="1200" b="1">
                <a:latin typeface="Arial" panose="020B0604020202020204" pitchFamily="34" charset="0"/>
                <a:cs typeface="Arial" panose="020B0604020202020204" pitchFamily="34" charset="0"/>
              </a:rPr>
              <a:t>Where can you find support and information for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a:latin typeface="Arial" panose="020B0604020202020204" pitchFamily="34" charset="0"/>
                <a:cs typeface="Arial" panose="020B0604020202020204" pitchFamily="34" charset="0"/>
              </a:rPr>
              <a:t>Prompt learners to think of sources form both inside and outside of the organisation</a:t>
            </a:r>
            <a:endParaRPr lang="en-GB"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Explain that internal support may be suitable for work-related concerns or adjustments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External services offer confidential support outside the workplace and can be accessed directly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Reinforce that seeking support early can reduce the risk of mental health deteriorating</a:t>
            </a:r>
          </a:p>
        </p:txBody>
      </p:sp>
      <p:sp>
        <p:nvSpPr>
          <p:cNvPr id="4" name="Slide Number Placeholder 3">
            <a:extLst>
              <a:ext uri="{FF2B5EF4-FFF2-40B4-BE49-F238E27FC236}">
                <a16:creationId xmlns:a16="http://schemas.microsoft.com/office/drawing/2014/main" id="{2466DBA5-D222-AB56-1DBC-7ACE61A42A5E}"/>
              </a:ext>
            </a:extLst>
          </p:cNvPr>
          <p:cNvSpPr>
            <a:spLocks noGrp="1"/>
          </p:cNvSpPr>
          <p:nvPr>
            <p:ph type="sldNum" sz="quarter" idx="5"/>
          </p:nvPr>
        </p:nvSpPr>
        <p:spPr/>
        <p:txBody>
          <a:bodyPr/>
          <a:lstStyle/>
          <a:p>
            <a:fld id="{BB074615-FC80-414E-83A5-A3B4C3A4F796}" type="slidenum">
              <a:rPr lang="en-GB" smtClean="0"/>
              <a:t>60</a:t>
            </a:fld>
            <a:endParaRPr lang="en-GB"/>
          </a:p>
        </p:txBody>
      </p:sp>
    </p:spTree>
    <p:extLst>
      <p:ext uri="{BB962C8B-B14F-4D97-AF65-F5344CB8AC3E}">
        <p14:creationId xmlns:p14="http://schemas.microsoft.com/office/powerpoint/2010/main" val="22521612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B5056-340A-36B8-C1A9-F61BFFADC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FD9B3-657D-7B61-7B90-29FC8609BB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5826D-8CAF-030D-36E5-818CAEEA206B}"/>
              </a:ext>
            </a:extLst>
          </p:cNvPr>
          <p:cNvSpPr>
            <a:spLocks noGrp="1"/>
          </p:cNvSpPr>
          <p:nvPr>
            <p:ph type="body" idx="1"/>
          </p:nvPr>
        </p:nvSpPr>
        <p:spPr/>
        <p:txBody>
          <a:bodyPr/>
          <a:lstStyle/>
          <a:p>
            <a:r>
              <a:rPr lang="en-GB" b="1"/>
              <a:t>Class exercise</a:t>
            </a:r>
          </a:p>
          <a:p>
            <a:r>
              <a:rPr lang="en-GB" b="0"/>
              <a:t>The correct answer is A.</a:t>
            </a:r>
          </a:p>
          <a:p>
            <a:endParaRPr lang="en-GB"/>
          </a:p>
        </p:txBody>
      </p:sp>
      <p:sp>
        <p:nvSpPr>
          <p:cNvPr id="4" name="Slide Number Placeholder 3">
            <a:extLst>
              <a:ext uri="{FF2B5EF4-FFF2-40B4-BE49-F238E27FC236}">
                <a16:creationId xmlns:a16="http://schemas.microsoft.com/office/drawing/2014/main" id="{53AB8F2C-FBE3-7DD5-5E64-2633E31DD6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0028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0F124-D7D4-AB51-CE24-C42AC0437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CB392-6570-1746-38C3-C29565BA8C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15ED1-0287-052A-F4D4-E7B7270DECB6}"/>
              </a:ext>
            </a:extLst>
          </p:cNvPr>
          <p:cNvSpPr>
            <a:spLocks noGrp="1"/>
          </p:cNvSpPr>
          <p:nvPr>
            <p:ph type="body" idx="1"/>
          </p:nvPr>
        </p:nvSpPr>
        <p:spPr/>
        <p:txBody>
          <a:bodyPr/>
          <a:lstStyle/>
          <a:p>
            <a:r>
              <a:rPr lang="en-GB" b="1"/>
              <a:t>Class exercise</a:t>
            </a:r>
          </a:p>
          <a:p>
            <a:r>
              <a:rPr lang="en-GB" b="0"/>
              <a:t>The correct answer is B.</a:t>
            </a:r>
          </a:p>
          <a:p>
            <a:endParaRPr lang="en-GB"/>
          </a:p>
        </p:txBody>
      </p:sp>
      <p:sp>
        <p:nvSpPr>
          <p:cNvPr id="4" name="Slide Number Placeholder 3">
            <a:extLst>
              <a:ext uri="{FF2B5EF4-FFF2-40B4-BE49-F238E27FC236}">
                <a16:creationId xmlns:a16="http://schemas.microsoft.com/office/drawing/2014/main" id="{B32F6168-96D5-C01D-6ECD-D02685266D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1954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FD4C6-DCCB-C154-DA52-8A31D936B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440CF-9226-3034-8CCA-5DCDB0A7E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47C74-AA38-0E03-3A75-5FD91DFF7B0C}"/>
              </a:ext>
            </a:extLst>
          </p:cNvPr>
          <p:cNvSpPr>
            <a:spLocks noGrp="1"/>
          </p:cNvSpPr>
          <p:nvPr>
            <p:ph type="body" idx="1"/>
          </p:nvPr>
        </p:nvSpPr>
        <p:spPr/>
        <p:txBody>
          <a:bodyPr/>
          <a:lstStyle/>
          <a:p>
            <a:r>
              <a:rPr lang="en-GB" b="1"/>
              <a:t>Class exercise</a:t>
            </a:r>
          </a:p>
          <a:p>
            <a:r>
              <a:rPr lang="en-GB" b="0"/>
              <a:t>The correct answer is C.</a:t>
            </a:r>
          </a:p>
        </p:txBody>
      </p:sp>
      <p:sp>
        <p:nvSpPr>
          <p:cNvPr id="4" name="Slide Number Placeholder 3">
            <a:extLst>
              <a:ext uri="{FF2B5EF4-FFF2-40B4-BE49-F238E27FC236}">
                <a16:creationId xmlns:a16="http://schemas.microsoft.com/office/drawing/2014/main" id="{694D16EC-768C-FC53-2CBB-6E56A04A15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3034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A3BD4-1824-BA5F-62EE-02295AA45F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FD559-82D0-268D-9901-BE58C7684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BF454-146D-7445-805B-3E1D2FDCA8F0}"/>
              </a:ext>
            </a:extLst>
          </p:cNvPr>
          <p:cNvSpPr>
            <a:spLocks noGrp="1"/>
          </p:cNvSpPr>
          <p:nvPr>
            <p:ph type="body" idx="1"/>
          </p:nvPr>
        </p:nvSpPr>
        <p:spPr/>
        <p:txBody>
          <a:bodyPr/>
          <a:lstStyle/>
          <a:p>
            <a:r>
              <a:rPr lang="en-GB" b="1"/>
              <a:t>Class exercise</a:t>
            </a:r>
          </a:p>
          <a:p>
            <a:r>
              <a:rPr lang="en-GB" b="0"/>
              <a:t>The correct answer is B.</a:t>
            </a:r>
          </a:p>
          <a:p>
            <a:endParaRPr lang="en-GB"/>
          </a:p>
        </p:txBody>
      </p:sp>
      <p:sp>
        <p:nvSpPr>
          <p:cNvPr id="4" name="Slide Number Placeholder 3">
            <a:extLst>
              <a:ext uri="{FF2B5EF4-FFF2-40B4-BE49-F238E27FC236}">
                <a16:creationId xmlns:a16="http://schemas.microsoft.com/office/drawing/2014/main" id="{D5D9AA02-5055-0563-A491-A30A3912BA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9956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9B3E6-CF37-65DB-F37A-6AB86AC6D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01CAF-CEFA-AC80-1EFF-833CB1845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AE1F5-A71B-986A-92C4-4EC169B89288}"/>
              </a:ext>
            </a:extLst>
          </p:cNvPr>
          <p:cNvSpPr>
            <a:spLocks noGrp="1"/>
          </p:cNvSpPr>
          <p:nvPr>
            <p:ph type="body" idx="1"/>
          </p:nvPr>
        </p:nvSpPr>
        <p:spPr/>
        <p:txBody>
          <a:bodyPr/>
          <a:lstStyle/>
          <a:p>
            <a:r>
              <a:rPr lang="en-GB"/>
              <a:t>Your opportunity to say how you rate today’s training - please be honest</a:t>
            </a:r>
          </a:p>
          <a:p>
            <a:r>
              <a:rPr lang="en-GB"/>
              <a:t>Your input is invaluable for future development</a:t>
            </a:r>
          </a:p>
          <a:p>
            <a:endParaRPr lang="en-GB"/>
          </a:p>
          <a:p>
            <a:r>
              <a:rPr lang="en-GB"/>
              <a:t>Thank you for your attention</a:t>
            </a:r>
          </a:p>
          <a:p>
            <a:endParaRPr lang="en-GB"/>
          </a:p>
        </p:txBody>
      </p:sp>
      <p:sp>
        <p:nvSpPr>
          <p:cNvPr id="4" name="Slide Number Placeholder 3">
            <a:extLst>
              <a:ext uri="{FF2B5EF4-FFF2-40B4-BE49-F238E27FC236}">
                <a16:creationId xmlns:a16="http://schemas.microsoft.com/office/drawing/2014/main" id="{0289AF4B-D683-E9BE-A406-86694B5BD60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2E636D-FFBC-4E43-AD87-AB0619E95754}"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GB"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Arial" pitchFamily="34" charset="0"/>
            </a:endParaRPr>
          </a:p>
        </p:txBody>
      </p:sp>
    </p:spTree>
    <p:extLst>
      <p:ext uri="{BB962C8B-B14F-4D97-AF65-F5344CB8AC3E}">
        <p14:creationId xmlns:p14="http://schemas.microsoft.com/office/powerpoint/2010/main" val="375239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50DAB-DD56-DEC5-3F24-4CDE63140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46A46-95DC-365D-FD4E-AC1268610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6862D-7E44-0341-3313-AFB0FE2D2C3E}"/>
              </a:ext>
            </a:extLst>
          </p:cNvPr>
          <p:cNvSpPr>
            <a:spLocks noGrp="1"/>
          </p:cNvSpPr>
          <p:nvPr>
            <p:ph type="body" idx="1"/>
          </p:nvPr>
        </p:nvSpPr>
        <p:spPr/>
        <p:txBody>
          <a:bodyPr/>
          <a:lstStyle/>
          <a:p>
            <a:r>
              <a:rPr lang="en-GB">
                <a:latin typeface="Arial" panose="020B0604020202020204" pitchFamily="34" charset="0"/>
                <a:cs typeface="Arial" panose="020B0604020202020204" pitchFamily="34" charset="0"/>
              </a:rPr>
              <a:t>Explain that each bullet links directly back to the WHO definition on the previous slide.</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Expand briefly on each point using simple, real-life examples.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Link coping and productivity to safety, concentration and performance in construction.</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Reinforce that mental health is about everyday functioning, not just illness.</a:t>
            </a:r>
          </a:p>
        </p:txBody>
      </p:sp>
      <p:sp>
        <p:nvSpPr>
          <p:cNvPr id="4" name="Slide Number Placeholder 3">
            <a:extLst>
              <a:ext uri="{FF2B5EF4-FFF2-40B4-BE49-F238E27FC236}">
                <a16:creationId xmlns:a16="http://schemas.microsoft.com/office/drawing/2014/main" id="{CE45ECAE-F5F4-50BF-D9BB-243132DF7399}"/>
              </a:ext>
            </a:extLst>
          </p:cNvPr>
          <p:cNvSpPr>
            <a:spLocks noGrp="1"/>
          </p:cNvSpPr>
          <p:nvPr>
            <p:ph type="sldNum" sz="quarter" idx="5"/>
          </p:nvPr>
        </p:nvSpPr>
        <p:spPr/>
        <p:txBody>
          <a:bodyPr/>
          <a:lstStyle/>
          <a:p>
            <a:fld id="{BB074615-FC80-414E-83A5-A3B4C3A4F796}" type="slidenum">
              <a:rPr lang="en-GB" smtClean="0"/>
              <a:t>7</a:t>
            </a:fld>
            <a:endParaRPr lang="en-GB"/>
          </a:p>
        </p:txBody>
      </p:sp>
    </p:spTree>
    <p:extLst>
      <p:ext uri="{BB962C8B-B14F-4D97-AF65-F5344CB8AC3E}">
        <p14:creationId xmlns:p14="http://schemas.microsoft.com/office/powerpoint/2010/main" val="2766023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Class question: What does the term ‘mental ill health’ mean?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Explain that mental ill health goes beyond everyday stress or low mood.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Reinforce that it affects how a person functions emotionally, mentally and behaviourally.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Avoid naming specific conditions at this stage – these are covered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Emphasise that mental ill health can be short-term or long-term.</a:t>
            </a:r>
            <a:endParaRPr lang="en-GB"/>
          </a:p>
        </p:txBody>
      </p:sp>
      <p:sp>
        <p:nvSpPr>
          <p:cNvPr id="4" name="Slide Number Placeholder 3"/>
          <p:cNvSpPr>
            <a:spLocks noGrp="1"/>
          </p:cNvSpPr>
          <p:nvPr>
            <p:ph type="sldNum" sz="quarter" idx="5"/>
          </p:nvPr>
        </p:nvSpPr>
        <p:spPr/>
        <p:txBody>
          <a:bodyPr/>
          <a:lstStyle/>
          <a:p>
            <a:fld id="{BB074615-FC80-414E-83A5-A3B4C3A4F796}" type="slidenum">
              <a:rPr lang="en-GB" smtClean="0"/>
              <a:t>8</a:t>
            </a:fld>
            <a:endParaRPr lang="en-GB"/>
          </a:p>
        </p:txBody>
      </p:sp>
    </p:spTree>
    <p:extLst>
      <p:ext uri="{BB962C8B-B14F-4D97-AF65-F5344CB8AC3E}">
        <p14:creationId xmlns:p14="http://schemas.microsoft.com/office/powerpoint/2010/main" val="1026648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C8A9E-A000-6BC2-7D9B-3203EEDF7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D02AA-31A3-0310-2507-50F34B617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496A88-7753-9CD7-F11F-337EF77CC2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simple, real-life examples to bring each point to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daily functioning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struggling to concentrate, make decisions or stay motivated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relationships</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withdrawing from others, increased conflict or reduced communication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work</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increased absence, reduced performance or higher risk to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Link impacts on work carefully to construction, for example focus, fatigue or safety on 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Reinforce that mental ill health can affect anyone.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Highlight that support and early help can make a positive difference.</a:t>
            </a:r>
            <a:endParaRPr lang="en-GB"/>
          </a:p>
        </p:txBody>
      </p:sp>
      <p:sp>
        <p:nvSpPr>
          <p:cNvPr id="4" name="Slide Number Placeholder 3">
            <a:extLst>
              <a:ext uri="{FF2B5EF4-FFF2-40B4-BE49-F238E27FC236}">
                <a16:creationId xmlns:a16="http://schemas.microsoft.com/office/drawing/2014/main" id="{2466DBA5-D222-AB56-1DBC-7ACE61A42A5E}"/>
              </a:ext>
            </a:extLst>
          </p:cNvPr>
          <p:cNvSpPr>
            <a:spLocks noGrp="1"/>
          </p:cNvSpPr>
          <p:nvPr>
            <p:ph type="sldNum" sz="quarter" idx="5"/>
          </p:nvPr>
        </p:nvSpPr>
        <p:spPr/>
        <p:txBody>
          <a:bodyPr/>
          <a:lstStyle/>
          <a:p>
            <a:fld id="{BB074615-FC80-414E-83A5-A3B4C3A4F796}" type="slidenum">
              <a:rPr lang="en-GB" smtClean="0"/>
              <a:t>9</a:t>
            </a:fld>
            <a:endParaRPr lang="en-GB"/>
          </a:p>
        </p:txBody>
      </p:sp>
    </p:spTree>
    <p:extLst>
      <p:ext uri="{BB962C8B-B14F-4D97-AF65-F5344CB8AC3E}">
        <p14:creationId xmlns:p14="http://schemas.microsoft.com/office/powerpoint/2010/main" val="225216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6EBB-FBDF-0EA4-321F-631DE0781E71}"/>
              </a:ext>
            </a:extLst>
          </p:cNvPr>
          <p:cNvSpPr>
            <a:spLocks noGrp="1"/>
          </p:cNvSpPr>
          <p:nvPr>
            <p:ph type="title"/>
          </p:nvPr>
        </p:nvSpPr>
        <p:spPr/>
        <p:txBody>
          <a:bodyPr/>
          <a:lstStyle>
            <a:lvl1pPr algn="l">
              <a:defRPr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372ECE-94A2-52A1-E8C5-47597F2A92DA}"/>
              </a:ext>
            </a:extLst>
          </p:cNvPr>
          <p:cNvSpPr>
            <a:spLocks noGrp="1"/>
          </p:cNvSpPr>
          <p:nvPr>
            <p:ph idx="1"/>
          </p:nvPr>
        </p:nvSpPr>
        <p:spPr/>
        <p:txBody>
          <a:bodyPr>
            <a:normAutofit/>
          </a:bodyPr>
          <a:lstStyle>
            <a:lvl1pPr>
              <a:defRPr sz="2200"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C75A66ED-7CCE-F556-F9E0-D9D80E320431}"/>
              </a:ext>
            </a:extLst>
          </p:cNvPr>
          <p:cNvSpPr>
            <a:spLocks noGrp="1"/>
          </p:cNvSpPr>
          <p:nvPr>
            <p:ph type="sldNum" sz="quarter" idx="10"/>
          </p:nvPr>
        </p:nvSpPr>
        <p:spPr/>
        <p:txBody>
          <a:bodyPr/>
          <a:lstStyle/>
          <a:p>
            <a:fld id="{7ACB1920-A896-41DC-AF3A-2CE65C1F9E82}" type="slidenum">
              <a:rPr lang="en-GB" smtClean="0"/>
              <a:t>‹#›</a:t>
            </a:fld>
            <a:endParaRPr lang="en-GB"/>
          </a:p>
        </p:txBody>
      </p:sp>
    </p:spTree>
    <p:extLst>
      <p:ext uri="{BB962C8B-B14F-4D97-AF65-F5344CB8AC3E}">
        <p14:creationId xmlns:p14="http://schemas.microsoft.com/office/powerpoint/2010/main" val="519286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87793-B409-15AF-B40D-8C6741A584DE}"/>
              </a:ext>
            </a:extLst>
          </p:cNvPr>
          <p:cNvSpPr>
            <a:spLocks noGrp="1"/>
          </p:cNvSpPr>
          <p:nvPr>
            <p:ph type="dt" sz="half" idx="10"/>
          </p:nvPr>
        </p:nvSpPr>
        <p:spPr>
          <a:xfrm>
            <a:off x="838200" y="6356350"/>
            <a:ext cx="2743200" cy="365125"/>
          </a:xfrm>
          <a:prstGeom prst="rect">
            <a:avLst/>
          </a:prstGeom>
        </p:spPr>
        <p:txBody>
          <a:bodyPr/>
          <a:lstStyle/>
          <a:p>
            <a:fld id="{126895CF-B689-436A-8742-DB10F2424E70}" type="datetimeFigureOut">
              <a:rPr lang="en-GB" smtClean="0"/>
              <a:t>17/02/2026</a:t>
            </a:fld>
            <a:endParaRPr lang="en-GB"/>
          </a:p>
        </p:txBody>
      </p:sp>
      <p:sp>
        <p:nvSpPr>
          <p:cNvPr id="3" name="Footer Placeholder 2">
            <a:extLst>
              <a:ext uri="{FF2B5EF4-FFF2-40B4-BE49-F238E27FC236}">
                <a16:creationId xmlns:a16="http://schemas.microsoft.com/office/drawing/2014/main" id="{C370DBFF-D5DB-044D-1529-B306E87C1B9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6AC7005-15F3-3717-2797-25DC6328F03B}"/>
              </a:ext>
            </a:extLst>
          </p:cNvPr>
          <p:cNvSpPr>
            <a:spLocks noGrp="1"/>
          </p:cNvSpPr>
          <p:nvPr>
            <p:ph type="sldNum" sz="quarter" idx="12"/>
          </p:nvPr>
        </p:nvSpPr>
        <p:spPr/>
        <p:txBody>
          <a:bodyPr/>
          <a:lstStyle/>
          <a:p>
            <a:fld id="{7ACB1920-A896-41DC-AF3A-2CE65C1F9E82}" type="slidenum">
              <a:rPr lang="en-GB" smtClean="0"/>
              <a:t>‹#›</a:t>
            </a:fld>
            <a:endParaRPr lang="en-GB"/>
          </a:p>
        </p:txBody>
      </p:sp>
    </p:spTree>
    <p:extLst>
      <p:ext uri="{BB962C8B-B14F-4D97-AF65-F5344CB8AC3E}">
        <p14:creationId xmlns:p14="http://schemas.microsoft.com/office/powerpoint/2010/main" val="263143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79776" y="-25650"/>
            <a:ext cx="7776864" cy="934370"/>
          </a:xfrm>
          <a:prstGeom prst="rect">
            <a:avLst/>
          </a:prstGeom>
        </p:spPr>
        <p:txBody>
          <a:bodyPr anchor="ctr"/>
          <a:lstStyle>
            <a:lvl1pPr algn="r">
              <a:defRPr sz="3200" b="1">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28705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8E25EF8-F571-4727-95ED-E9ACDBD0FECC}" type="datetimeFigureOut">
              <a:rPr lang="en-GB">
                <a:solidFill>
                  <a:prstClr val="black"/>
                </a:solidFill>
              </a:rPr>
              <a:pPr/>
              <a:t>17/02/2026</a:t>
            </a:fld>
            <a:endParaRPr lang="en-GB">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E65B27A-070F-4055-AAD4-4B7ABD2EAEC2}"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4746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 Target="../slides/slide3.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89DFA5-4ED3-DA1F-CB50-0CC71C5F4781}"/>
              </a:ext>
            </a:extLst>
          </p:cNvPr>
          <p:cNvSpPr>
            <a:spLocks noGrp="1"/>
          </p:cNvSpPr>
          <p:nvPr>
            <p:ph type="title"/>
          </p:nvPr>
        </p:nvSpPr>
        <p:spPr>
          <a:xfrm>
            <a:off x="838200" y="365126"/>
            <a:ext cx="10515600" cy="92298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B7A71E-8FEC-F216-90C0-FFB19796EA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60A7754-CEC5-6206-A78C-B8B1CDE5B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B1920-A896-41DC-AF3A-2CE65C1F9E82}" type="slidenum">
              <a:rPr lang="en-GB" smtClean="0"/>
              <a:t>‹#›</a:t>
            </a:fld>
            <a:endParaRPr lang="en-GB"/>
          </a:p>
        </p:txBody>
      </p:sp>
      <p:sp>
        <p:nvSpPr>
          <p:cNvPr id="7" name="Rectangle 6">
            <a:extLst>
              <a:ext uri="{FF2B5EF4-FFF2-40B4-BE49-F238E27FC236}">
                <a16:creationId xmlns:a16="http://schemas.microsoft.com/office/drawing/2014/main" id="{12A5901A-EFC5-3957-82C2-6F3B9A08A073}"/>
              </a:ext>
            </a:extLst>
          </p:cNvPr>
          <p:cNvSpPr/>
          <p:nvPr userDrawn="1"/>
        </p:nvSpPr>
        <p:spPr>
          <a:xfrm>
            <a:off x="-177579" y="6145214"/>
            <a:ext cx="12547158" cy="9311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E8C8C054-9A74-74CD-2165-4C8C577687DA}"/>
              </a:ext>
            </a:extLst>
          </p:cNvPr>
          <p:cNvGrpSpPr/>
          <p:nvPr userDrawn="1"/>
        </p:nvGrpSpPr>
        <p:grpSpPr>
          <a:xfrm>
            <a:off x="5658939" y="6358776"/>
            <a:ext cx="259230" cy="259230"/>
            <a:chOff x="5658939" y="6358776"/>
            <a:chExt cx="259230" cy="259230"/>
          </a:xfrm>
        </p:grpSpPr>
        <p:sp>
          <p:nvSpPr>
            <p:cNvPr id="14" name="Rounded Rectangle 38">
              <a:hlinkClick r:id="" action="ppaction://hlinkshowjump?jump=previousslide"/>
              <a:extLst>
                <a:ext uri="{FF2B5EF4-FFF2-40B4-BE49-F238E27FC236}">
                  <a16:creationId xmlns:a16="http://schemas.microsoft.com/office/drawing/2014/main" id="{267D587B-FC85-0B6A-0585-DE806D2D945D}"/>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18" descr="End with solid fill">
              <a:hlinkClick r:id="" action="ppaction://hlinkshowjump?jump=previousslide"/>
              <a:extLst>
                <a:ext uri="{FF2B5EF4-FFF2-40B4-BE49-F238E27FC236}">
                  <a16:creationId xmlns:a16="http://schemas.microsoft.com/office/drawing/2014/main" id="{433D16ED-BDAE-400E-96EF-718EE56804C7}"/>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6" name="Rounded Rectangle 40">
            <a:hlinkClick r:id="rId6" action="ppaction://hlinksldjump"/>
            <a:extLst>
              <a:ext uri="{FF2B5EF4-FFF2-40B4-BE49-F238E27FC236}">
                <a16:creationId xmlns:a16="http://schemas.microsoft.com/office/drawing/2014/main" id="{F7450E2B-D218-FCBE-843C-25A43426E157}"/>
              </a:ext>
            </a:extLst>
          </p:cNvPr>
          <p:cNvSpPr/>
          <p:nvPr userDrawn="1"/>
        </p:nvSpPr>
        <p:spPr>
          <a:xfrm>
            <a:off x="5961134"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624A1926-ED55-1CBC-52D0-AF18D16772E4}"/>
              </a:ext>
            </a:extLst>
          </p:cNvPr>
          <p:cNvGrpSpPr/>
          <p:nvPr userDrawn="1"/>
        </p:nvGrpSpPr>
        <p:grpSpPr>
          <a:xfrm>
            <a:off x="6266606" y="6359672"/>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BB801513-3BEB-280F-E4EE-D0388D8361AF}"/>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8" descr="End with solid fill">
              <a:hlinkClick r:id="" action="ppaction://hlinkshowjump?jump=nextslide"/>
              <a:extLst>
                <a:ext uri="{FF2B5EF4-FFF2-40B4-BE49-F238E27FC236}">
                  <a16:creationId xmlns:a16="http://schemas.microsoft.com/office/drawing/2014/main" id="{95384A4D-C6A6-746E-549E-A04F9F10CC92}"/>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10" name="Graphic 9" descr="Home with solid fill">
            <a:hlinkClick r:id="" action="ppaction://noaction"/>
            <a:extLst>
              <a:ext uri="{FF2B5EF4-FFF2-40B4-BE49-F238E27FC236}">
                <a16:creationId xmlns:a16="http://schemas.microsoft.com/office/drawing/2014/main" id="{EB29C7B1-2E8E-A922-B547-565AB3721C7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978666" y="6360596"/>
            <a:ext cx="239965" cy="239966"/>
          </a:xfrm>
          <a:prstGeom prst="rect">
            <a:avLst/>
          </a:prstGeom>
        </p:spPr>
      </p:pic>
      <p:sp>
        <p:nvSpPr>
          <p:cNvPr id="17" name="Slide Number Placeholder 5">
            <a:extLst>
              <a:ext uri="{FF2B5EF4-FFF2-40B4-BE49-F238E27FC236}">
                <a16:creationId xmlns:a16="http://schemas.microsoft.com/office/drawing/2014/main" id="{BFB6BFB5-0AA3-03CD-B51C-3FF4D778CC04}"/>
              </a:ext>
            </a:extLst>
          </p:cNvPr>
          <p:cNvSpPr txBox="1">
            <a:spLocks/>
          </p:cNvSpPr>
          <p:nvPr userDrawn="1"/>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a:t>
            </a:fld>
            <a:endParaRPr lang="en-GB" sz="1600">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C56B5448-0AAA-4B27-E4BD-97CC780C916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800819" y="6201743"/>
            <a:ext cx="4002762" cy="403083"/>
          </a:xfrm>
          <a:prstGeom prst="rect">
            <a:avLst/>
          </a:prstGeom>
        </p:spPr>
      </p:pic>
    </p:spTree>
    <p:extLst>
      <p:ext uri="{BB962C8B-B14F-4D97-AF65-F5344CB8AC3E}">
        <p14:creationId xmlns:p14="http://schemas.microsoft.com/office/powerpoint/2010/main" val="4103206794"/>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80" r:id="rId3"/>
    <p:sldLayoutId id="2147483681" r:id="rId4"/>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3.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3.sv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3.sv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3.sv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3.sv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6338C85-281B-AE4A-4474-B8DB0CEA0629}"/>
              </a:ext>
            </a:extLst>
          </p:cNvPr>
          <p:cNvSpPr/>
          <p:nvPr/>
        </p:nvSpPr>
        <p:spPr>
          <a:xfrm rot="20974055">
            <a:off x="-6589992" y="2013054"/>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5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32B012AD-B7B8-5116-2A08-0FF494F73B01}"/>
              </a:ext>
            </a:extLst>
          </p:cNvPr>
          <p:cNvSpPr/>
          <p:nvPr/>
        </p:nvSpPr>
        <p:spPr>
          <a:xfrm rot="740510" flipH="1">
            <a:off x="-1878564" y="2879096"/>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53CB3EEA-DAD9-FBB9-24E1-62E20391FFFE}"/>
              </a:ext>
            </a:extLst>
          </p:cNvPr>
          <p:cNvSpPr/>
          <p:nvPr/>
        </p:nvSpPr>
        <p:spPr>
          <a:xfrm flipH="1">
            <a:off x="-715347" y="3154884"/>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E0684F2-B8F8-4957-1B20-AED41C684249}"/>
              </a:ext>
            </a:extLst>
          </p:cNvPr>
          <p:cNvSpPr txBox="1"/>
          <p:nvPr/>
        </p:nvSpPr>
        <p:spPr>
          <a:xfrm>
            <a:off x="258248" y="5155021"/>
            <a:ext cx="1878564" cy="276999"/>
          </a:xfrm>
          <a:prstGeom prst="rect">
            <a:avLst/>
          </a:prstGeom>
          <a:solidFill>
            <a:schemeClr val="tx1"/>
          </a:solidFill>
          <a:ln>
            <a:noFill/>
          </a:ln>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Arial" panose="020B0604020202020204" pitchFamily="34" charset="0"/>
              </a:rPr>
              <a:t>V1 March 2026</a:t>
            </a:r>
          </a:p>
        </p:txBody>
      </p:sp>
      <p:grpSp>
        <p:nvGrpSpPr>
          <p:cNvPr id="7" name="Group 6">
            <a:extLst>
              <a:ext uri="{FF2B5EF4-FFF2-40B4-BE49-F238E27FC236}">
                <a16:creationId xmlns:a16="http://schemas.microsoft.com/office/drawing/2014/main" id="{F633C842-9418-2E71-FCDE-0AE909CB6D19}"/>
              </a:ext>
            </a:extLst>
          </p:cNvPr>
          <p:cNvGrpSpPr/>
          <p:nvPr/>
        </p:nvGrpSpPr>
        <p:grpSpPr>
          <a:xfrm>
            <a:off x="-1026367" y="5480268"/>
            <a:ext cx="8195806" cy="1055835"/>
            <a:chOff x="-1026367" y="5079039"/>
            <a:chExt cx="8195806" cy="1055835"/>
          </a:xfrm>
        </p:grpSpPr>
        <p:sp>
          <p:nvSpPr>
            <p:cNvPr id="13" name="Rectangle 12">
              <a:extLst>
                <a:ext uri="{FF2B5EF4-FFF2-40B4-BE49-F238E27FC236}">
                  <a16:creationId xmlns:a16="http://schemas.microsoft.com/office/drawing/2014/main" id="{05FAE4E1-02AD-0D41-7E19-52963FCCA0F4}"/>
                </a:ext>
              </a:extLst>
            </p:cNvPr>
            <p:cNvSpPr/>
            <p:nvPr/>
          </p:nvSpPr>
          <p:spPr>
            <a:xfrm>
              <a:off x="237932" y="5640190"/>
              <a:ext cx="5407574" cy="215444"/>
            </a:xfrm>
            <a:prstGeom prst="rect">
              <a:avLst/>
            </a:prstGeom>
          </p:spPr>
          <p:txBody>
            <a:bodyPr wrap="square">
              <a:spAutoFit/>
            </a:bodyPr>
            <a:lstStyle/>
            <a:p>
              <a:r>
                <a:rPr lang="en-GB" sz="800" b="1">
                  <a:solidFill>
                    <a:schemeClr val="bg1">
                      <a:lumMod val="65000"/>
                    </a:schemeClr>
                  </a:solidFill>
                  <a:latin typeface="Arial" panose="020B0604020202020204" pitchFamily="34" charset="0"/>
                  <a:cs typeface="Arial" panose="020B0604020202020204" pitchFamily="34" charset="0"/>
                </a:rPr>
                <a:t>A global leader for qualifications, assessment, digital solutions, innovative products and customer service</a:t>
              </a:r>
              <a:endParaRPr lang="en-US" sz="800" b="1">
                <a:solidFill>
                  <a:schemeClr val="bg1">
                    <a:lumMod val="65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58DCF0FF-73C4-F1D5-CD54-A88E999B3DF2}"/>
                </a:ext>
              </a:extLst>
            </p:cNvPr>
            <p:cNvGrpSpPr/>
            <p:nvPr/>
          </p:nvGrpSpPr>
          <p:grpSpPr>
            <a:xfrm>
              <a:off x="-1026367" y="5079039"/>
              <a:ext cx="8195806" cy="1055835"/>
              <a:chOff x="-1026367" y="5079039"/>
              <a:chExt cx="8195806" cy="1055835"/>
            </a:xfrm>
          </p:grpSpPr>
          <p:sp>
            <p:nvSpPr>
              <p:cNvPr id="11" name="Rectangle 10">
                <a:extLst>
                  <a:ext uri="{FF2B5EF4-FFF2-40B4-BE49-F238E27FC236}">
                    <a16:creationId xmlns:a16="http://schemas.microsoft.com/office/drawing/2014/main" id="{551FB002-667C-B4F9-38BE-D12FAE28E36E}"/>
                  </a:ext>
                </a:extLst>
              </p:cNvPr>
              <p:cNvSpPr>
                <a:spLocks noChangeArrowheads="1"/>
              </p:cNvSpPr>
              <p:nvPr/>
            </p:nvSpPr>
            <p:spPr bwMode="auto">
              <a:xfrm>
                <a:off x="228601" y="5387139"/>
                <a:ext cx="3816423"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fontAlgn="base" hangingPunct="0">
                  <a:spcBef>
                    <a:spcPct val="50000"/>
                  </a:spcBef>
                  <a:spcAft>
                    <a:spcPct val="0"/>
                  </a:spcAft>
                </a:pPr>
                <a:r>
                  <a:rPr lang="en-GB" sz="1200" b="1">
                    <a:solidFill>
                      <a:schemeClr val="bg1"/>
                    </a:solidFill>
                    <a:latin typeface="Arial" panose="020B0604020202020204" pitchFamily="34" charset="0"/>
                    <a:cs typeface="Arial" panose="020B0604020202020204" pitchFamily="34" charset="0"/>
                  </a:rPr>
                  <a:t>© 2026 Highfield Products Limited</a:t>
                </a:r>
              </a:p>
            </p:txBody>
          </p:sp>
          <p:sp>
            <p:nvSpPr>
              <p:cNvPr id="12" name="Rectangle 11">
                <a:extLst>
                  <a:ext uri="{FF2B5EF4-FFF2-40B4-BE49-F238E27FC236}">
                    <a16:creationId xmlns:a16="http://schemas.microsoft.com/office/drawing/2014/main" id="{13C93AD5-C68D-692D-1167-B3FC75FA71B1}"/>
                  </a:ext>
                </a:extLst>
              </p:cNvPr>
              <p:cNvSpPr>
                <a:spLocks noChangeArrowheads="1"/>
              </p:cNvSpPr>
              <p:nvPr/>
            </p:nvSpPr>
            <p:spPr bwMode="auto">
              <a:xfrm>
                <a:off x="237932" y="5795678"/>
                <a:ext cx="693150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fontAlgn="base" hangingPunct="0">
                  <a:spcBef>
                    <a:spcPct val="0"/>
                  </a:spcBef>
                  <a:spcAft>
                    <a:spcPct val="0"/>
                  </a:spcAft>
                </a:pPr>
                <a:r>
                  <a:rPr lang="en-GB" sz="800" b="0">
                    <a:solidFill>
                      <a:schemeClr val="bg1">
                        <a:lumMod val="65000"/>
                      </a:schemeClr>
                    </a:solidFill>
                    <a:latin typeface="Arial" panose="020B0604020202020204" pitchFamily="34" charset="0"/>
                    <a:cs typeface="Arial" panose="020B0604020202020204" pitchFamily="34" charset="0"/>
                  </a:rPr>
                  <a:t>Highfield Place Shaw Wood Business Park, Shaw Wood Way, Wheatley Hills Doncaster, DN2 5TB</a:t>
                </a:r>
              </a:p>
              <a:p>
                <a:pPr>
                  <a:defRPr/>
                </a:pPr>
                <a:r>
                  <a:rPr lang="en-GB" altLang="en-US" sz="800" b="0">
                    <a:solidFill>
                      <a:schemeClr val="bg1">
                        <a:lumMod val="65000"/>
                      </a:schemeClr>
                    </a:solidFill>
                    <a:latin typeface="Arial" panose="020B0604020202020204" pitchFamily="34" charset="0"/>
                    <a:cs typeface="Arial" panose="020B0604020202020204" pitchFamily="34" charset="0"/>
                  </a:rPr>
                  <a:t>01302 363277   |   www.highfieldqualifications.com</a:t>
                </a:r>
              </a:p>
            </p:txBody>
          </p:sp>
          <p:sp>
            <p:nvSpPr>
              <p:cNvPr id="18" name="Rectangle 17">
                <a:extLst>
                  <a:ext uri="{FF2B5EF4-FFF2-40B4-BE49-F238E27FC236}">
                    <a16:creationId xmlns:a16="http://schemas.microsoft.com/office/drawing/2014/main" id="{66D695CC-D612-5E4D-DBA9-45AEC97D8DEB}"/>
                  </a:ext>
                </a:extLst>
              </p:cNvPr>
              <p:cNvSpPr>
                <a:spLocks noChangeArrowheads="1"/>
              </p:cNvSpPr>
              <p:nvPr/>
            </p:nvSpPr>
            <p:spPr bwMode="auto">
              <a:xfrm>
                <a:off x="-1026367" y="5079039"/>
                <a:ext cx="2904931" cy="259852"/>
              </a:xfrm>
              <a:prstGeom prst="rect">
                <a:avLst/>
              </a:prstGeom>
              <a:solidFill>
                <a:schemeClr val="bg1"/>
              </a:solidFill>
              <a:ln>
                <a:noFill/>
              </a:ln>
            </p:spPr>
            <p:txBody>
              <a:bodyPr wrap="square" lIns="92075" tIns="46038" rIns="92075" bIns="46038">
                <a:spAutoFit/>
              </a:bodyPr>
              <a:lstStyle/>
              <a:p>
                <a:pPr eaLnBrk="0" fontAlgn="base" hangingPunct="0">
                  <a:spcBef>
                    <a:spcPct val="50000"/>
                  </a:spcBef>
                  <a:spcAft>
                    <a:spcPct val="0"/>
                  </a:spcAft>
                </a:pPr>
                <a:r>
                  <a:rPr lang="en-GB" sz="1100" b="1">
                    <a:latin typeface="Arial" panose="020B0604020202020204" pitchFamily="34" charset="0"/>
                    <a:cs typeface="Arial" panose="020B0604020202020204" pitchFamily="34" charset="0"/>
                  </a:rPr>
                  <a:t>                                 All rights reserved</a:t>
                </a:r>
              </a:p>
            </p:txBody>
          </p:sp>
        </p:grpSp>
      </p:grpSp>
      <p:pic>
        <p:nvPicPr>
          <p:cNvPr id="32" name="Picture 31">
            <a:extLst>
              <a:ext uri="{FF2B5EF4-FFF2-40B4-BE49-F238E27FC236}">
                <a16:creationId xmlns:a16="http://schemas.microsoft.com/office/drawing/2014/main" id="{5F0F83C3-241A-4BC8-7FFF-81EAD4AA1C42}"/>
              </a:ext>
            </a:extLst>
          </p:cNvPr>
          <p:cNvPicPr>
            <a:picLocks noChangeAspect="1"/>
          </p:cNvPicPr>
          <p:nvPr/>
        </p:nvPicPr>
        <p:blipFill>
          <a:blip r:embed="rId3">
            <a:extLst>
              <a:ext uri="{28A0092B-C50C-407E-A947-70E740481C1C}">
                <a14:useLocalDpi xmlns:a14="http://schemas.microsoft.com/office/drawing/2010/main" val="0"/>
              </a:ext>
            </a:extLst>
          </a:blip>
          <a:srcRect l="27890" t="-16352" r="5758" b="16352"/>
          <a:stretch>
            <a:fillRect/>
          </a:stretch>
        </p:blipFill>
        <p:spPr>
          <a:xfrm>
            <a:off x="6072591" y="-1863061"/>
            <a:ext cx="6662056" cy="6682924"/>
          </a:xfrm>
          <a:prstGeom prst="flowChartConnector">
            <a:avLst/>
          </a:prstGeom>
          <a:ln w="127000">
            <a:solidFill>
              <a:schemeClr val="bg1"/>
            </a:solidFill>
          </a:ln>
        </p:spPr>
      </p:pic>
      <p:sp>
        <p:nvSpPr>
          <p:cNvPr id="36" name="TextBox 35">
            <a:extLst>
              <a:ext uri="{FF2B5EF4-FFF2-40B4-BE49-F238E27FC236}">
                <a16:creationId xmlns:a16="http://schemas.microsoft.com/office/drawing/2014/main" id="{19998558-87BF-E811-90D4-FE28B9975DBE}"/>
              </a:ext>
            </a:extLst>
          </p:cNvPr>
          <p:cNvSpPr txBox="1"/>
          <p:nvPr/>
        </p:nvSpPr>
        <p:spPr>
          <a:xfrm>
            <a:off x="317242" y="574515"/>
            <a:ext cx="5689194" cy="2308324"/>
          </a:xfrm>
          <a:prstGeom prst="rect">
            <a:avLst/>
          </a:prstGeom>
          <a:noFill/>
        </p:spPr>
        <p:txBody>
          <a:bodyPr wrap="square">
            <a:spAutoFit/>
          </a:bodyPr>
          <a:lstStyle/>
          <a:p>
            <a:r>
              <a:rPr lang="en-GB" sz="3600" b="1">
                <a:solidFill>
                  <a:srgbClr val="0051B7"/>
                </a:solidFill>
                <a:latin typeface="Arial" panose="020B0604020202020204" pitchFamily="34" charset="0"/>
                <a:cs typeface="Arial" panose="020B0604020202020204" pitchFamily="34" charset="0"/>
              </a:rPr>
              <a:t>Highfield Level 2 Award in Introduction to Mental Health Awareness for Construction (RQF)</a:t>
            </a:r>
          </a:p>
        </p:txBody>
      </p:sp>
      <p:pic>
        <p:nvPicPr>
          <p:cNvPr id="5" name="Picture 4" descr="A white text on a black background&#10;&#10;Description automatically generated">
            <a:extLst>
              <a:ext uri="{FF2B5EF4-FFF2-40B4-BE49-F238E27FC236}">
                <a16:creationId xmlns:a16="http://schemas.microsoft.com/office/drawing/2014/main" id="{B9E58EA6-FB9A-7BD9-9E3D-16868E9E6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1741" y="4736615"/>
            <a:ext cx="3520543" cy="1850903"/>
          </a:xfrm>
          <a:prstGeom prst="rect">
            <a:avLst/>
          </a:prstGeom>
        </p:spPr>
      </p:pic>
    </p:spTree>
    <p:extLst>
      <p:ext uri="{BB962C8B-B14F-4D97-AF65-F5344CB8AC3E}">
        <p14:creationId xmlns:p14="http://schemas.microsoft.com/office/powerpoint/2010/main" val="250248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57DAD-6FA9-AC42-061C-CD7CE7B6F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BA2E0-3754-F63C-2410-AF978E33DFA0}"/>
              </a:ext>
            </a:extLst>
          </p:cNvPr>
          <p:cNvSpPr>
            <a:spLocks noGrp="1"/>
          </p:cNvSpPr>
          <p:nvPr>
            <p:ph type="title"/>
          </p:nvPr>
        </p:nvSpPr>
        <p:spPr/>
        <p:txBody>
          <a:bodyPr>
            <a:noAutofit/>
          </a:bodyPr>
          <a:lstStyle/>
          <a:p>
            <a:pPr algn="l"/>
            <a:r>
              <a:rPr lang="en-GB" sz="3600"/>
              <a:t>How mental health can change over time </a:t>
            </a:r>
            <a:endParaRPr sz="3600"/>
          </a:p>
        </p:txBody>
      </p:sp>
      <p:sp>
        <p:nvSpPr>
          <p:cNvPr id="3" name="Content Placeholder 2">
            <a:extLst>
              <a:ext uri="{FF2B5EF4-FFF2-40B4-BE49-F238E27FC236}">
                <a16:creationId xmlns:a16="http://schemas.microsoft.com/office/drawing/2014/main" id="{D26BA4D7-8C59-9B8F-FC17-7CB14FCF4BCB}"/>
              </a:ext>
            </a:extLst>
          </p:cNvPr>
          <p:cNvSpPr>
            <a:spLocks noGrp="1"/>
          </p:cNvSpPr>
          <p:nvPr>
            <p:ph idx="1"/>
          </p:nvPr>
        </p:nvSpPr>
        <p:spPr>
          <a:xfrm>
            <a:off x="838200" y="1414710"/>
            <a:ext cx="7748016" cy="4525963"/>
          </a:xfrm>
        </p:spPr>
        <p:txBody>
          <a:bodyPr>
            <a:normAutofit/>
          </a:bodyPr>
          <a:lstStyle/>
          <a:p>
            <a:pPr marL="0" indent="0">
              <a:buNone/>
            </a:pPr>
            <a:r>
              <a:rPr lang="en-GB"/>
              <a:t>It’s important to understand that mental health can change over time</a:t>
            </a:r>
          </a:p>
          <a:p>
            <a:pPr marL="0" indent="0">
              <a:buNone/>
            </a:pPr>
            <a:endParaRPr lang="en-GB"/>
          </a:p>
          <a:p>
            <a:pPr marL="0" indent="0">
              <a:buNone/>
            </a:pPr>
            <a:r>
              <a:rPr lang="en-GB"/>
              <a:t>Mental health:</a:t>
            </a:r>
          </a:p>
          <a:p>
            <a:r>
              <a:rPr lang="en-GB" b="0"/>
              <a:t>is not fixed</a:t>
            </a:r>
          </a:p>
          <a:p>
            <a:r>
              <a:rPr lang="en-GB" b="0"/>
              <a:t>can improve or worsen</a:t>
            </a:r>
          </a:p>
          <a:p>
            <a:r>
              <a:rPr lang="en-GB" b="0"/>
              <a:t>may change due to different experiences</a:t>
            </a:r>
          </a:p>
          <a:p>
            <a:r>
              <a:rPr lang="en-GB" b="0"/>
              <a:t>can change at different points in a person’s life.</a:t>
            </a:r>
          </a:p>
          <a:p>
            <a:pPr marL="0" indent="0">
              <a:buNone/>
            </a:pPr>
            <a:endParaRPr lang="en-GB" sz="280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1E437D8C-26E7-C879-2511-EEB682A3E0E4}"/>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123922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F4314-0728-B3F7-2BBB-05908B9FDC9A}"/>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7B75AD78-1DD9-42E7-B920-F843DAD4061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2123A2EB-4CA5-6F87-51DB-939E574AFE0C}"/>
              </a:ext>
            </a:extLst>
          </p:cNvPr>
          <p:cNvSpPr>
            <a:spLocks noGrp="1"/>
          </p:cNvSpPr>
          <p:nvPr>
            <p:ph type="title"/>
          </p:nvPr>
        </p:nvSpPr>
        <p:spPr/>
        <p:txBody>
          <a:bodyPr>
            <a:noAutofit/>
          </a:bodyPr>
          <a:lstStyle/>
          <a:p>
            <a:pPr algn="l"/>
            <a:r>
              <a:rPr lang="en-GB" sz="3600"/>
              <a:t>Factors influencing changes in mental health</a:t>
            </a:r>
            <a:endParaRPr sz="3600"/>
          </a:p>
        </p:txBody>
      </p:sp>
      <p:sp>
        <p:nvSpPr>
          <p:cNvPr id="3" name="Content Placeholder 2">
            <a:extLst>
              <a:ext uri="{FF2B5EF4-FFF2-40B4-BE49-F238E27FC236}">
                <a16:creationId xmlns:a16="http://schemas.microsoft.com/office/drawing/2014/main" id="{EC555E83-CB49-4DC4-CF49-81F5F9FDA98D}"/>
              </a:ext>
            </a:extLst>
          </p:cNvPr>
          <p:cNvSpPr>
            <a:spLocks noGrp="1"/>
          </p:cNvSpPr>
          <p:nvPr>
            <p:ph idx="1"/>
          </p:nvPr>
        </p:nvSpPr>
        <p:spPr>
          <a:xfrm>
            <a:off x="920496" y="1723504"/>
            <a:ext cx="9430512" cy="4525963"/>
          </a:xfrm>
        </p:spPr>
        <p:txBody>
          <a:bodyPr>
            <a:noAutofit/>
          </a:bodyPr>
          <a:lstStyle/>
          <a:p>
            <a:pPr marL="0" indent="0">
              <a:buNone/>
            </a:pPr>
            <a:r>
              <a:rPr lang="en-GB"/>
              <a:t>It’s important to understand the factors that can </a:t>
            </a:r>
            <a:br>
              <a:rPr lang="en-GB"/>
            </a:br>
            <a:r>
              <a:rPr lang="en-GB"/>
              <a:t>affect mental health</a:t>
            </a:r>
          </a:p>
          <a:p>
            <a:pPr marL="0" indent="0">
              <a:buNone/>
            </a:pPr>
            <a:endParaRPr lang="en-GB"/>
          </a:p>
          <a:p>
            <a:pPr marL="0" indent="0">
              <a:buNone/>
            </a:pPr>
            <a:r>
              <a:rPr lang="en-GB"/>
              <a:t>Mental health can be influenced by:</a:t>
            </a:r>
          </a:p>
          <a:p>
            <a:r>
              <a:rPr lang="en-GB">
                <a:solidFill>
                  <a:srgbClr val="0051B7"/>
                </a:solidFill>
              </a:rPr>
              <a:t>life events </a:t>
            </a:r>
            <a:r>
              <a:rPr lang="en-GB" b="0"/>
              <a:t>- for example, bereavement or relationship changes</a:t>
            </a:r>
          </a:p>
          <a:p>
            <a:r>
              <a:rPr lang="en-GB">
                <a:solidFill>
                  <a:srgbClr val="0051B7"/>
                </a:solidFill>
              </a:rPr>
              <a:t>personal factors </a:t>
            </a:r>
            <a:r>
              <a:rPr lang="en-GB" b="0"/>
              <a:t>- for example, physical health, confidence </a:t>
            </a:r>
            <a:br>
              <a:rPr lang="en-GB" b="0"/>
            </a:br>
            <a:r>
              <a:rPr lang="en-GB" b="0"/>
              <a:t>or coping skills</a:t>
            </a:r>
          </a:p>
          <a:p>
            <a:r>
              <a:rPr lang="en-GB">
                <a:solidFill>
                  <a:srgbClr val="0051B7"/>
                </a:solidFill>
              </a:rPr>
              <a:t>social factors </a:t>
            </a:r>
            <a:r>
              <a:rPr lang="en-GB" b="0"/>
              <a:t>- for example, support networks and isolation</a:t>
            </a:r>
          </a:p>
          <a:p>
            <a:r>
              <a:rPr lang="en-GB">
                <a:solidFill>
                  <a:srgbClr val="0051B7"/>
                </a:solidFill>
              </a:rPr>
              <a:t>work-related factors </a:t>
            </a:r>
            <a:r>
              <a:rPr lang="en-GB" b="0"/>
              <a:t>- for example, workload, pressure or job security.</a:t>
            </a:r>
            <a:endParaRPr lang="en-GB" sz="2800" b="0"/>
          </a:p>
        </p:txBody>
      </p:sp>
    </p:spTree>
    <p:extLst>
      <p:ext uri="{BB962C8B-B14F-4D97-AF65-F5344CB8AC3E}">
        <p14:creationId xmlns:p14="http://schemas.microsoft.com/office/powerpoint/2010/main" val="174228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84" y="365126"/>
            <a:ext cx="8869680" cy="922986"/>
          </a:xfrm>
        </p:spPr>
        <p:txBody>
          <a:bodyPr>
            <a:noAutofit/>
          </a:bodyPr>
          <a:lstStyle/>
          <a:p>
            <a:pPr algn="l"/>
            <a:r>
              <a:rPr lang="en-GB" sz="3600"/>
              <a:t>What construction-related factors can affect mental health? </a:t>
            </a:r>
            <a:endParaRPr sz="3600">
              <a:highlight>
                <a:srgbClr val="FFFF00"/>
              </a:highlight>
            </a:endParaRPr>
          </a:p>
        </p:txBody>
      </p:sp>
      <p:sp>
        <p:nvSpPr>
          <p:cNvPr id="3" name="Content Placeholder 2"/>
          <p:cNvSpPr>
            <a:spLocks noGrp="1"/>
          </p:cNvSpPr>
          <p:nvPr>
            <p:ph idx="1"/>
          </p:nvPr>
        </p:nvSpPr>
        <p:spPr>
          <a:xfrm>
            <a:off x="993648" y="1704814"/>
            <a:ext cx="8488680" cy="4525963"/>
          </a:xfrm>
        </p:spPr>
        <p:txBody>
          <a:bodyPr>
            <a:noAutofit/>
          </a:bodyPr>
          <a:lstStyle/>
          <a:p>
            <a:pPr marL="0" indent="0">
              <a:buNone/>
            </a:pPr>
            <a:r>
              <a:rPr lang="en-GB" dirty="0"/>
              <a:t>Working in construction can present specific </a:t>
            </a:r>
            <a:br>
              <a:rPr lang="en-GB" dirty="0"/>
            </a:br>
            <a:r>
              <a:rPr lang="en-GB" dirty="0"/>
              <a:t>challenges that affect mental health, including:</a:t>
            </a:r>
          </a:p>
          <a:p>
            <a:r>
              <a:rPr lang="en-GB" b="0" dirty="0"/>
              <a:t>long hours, shift work and irregular schedules</a:t>
            </a:r>
          </a:p>
          <a:p>
            <a:r>
              <a:rPr lang="en-GB" b="0" dirty="0"/>
              <a:t>job insecurity and short-term contracts</a:t>
            </a:r>
          </a:p>
          <a:p>
            <a:r>
              <a:rPr lang="en-GB" b="0" dirty="0"/>
              <a:t>high-pressure environments and tight deadlines</a:t>
            </a:r>
          </a:p>
          <a:p>
            <a:r>
              <a:rPr lang="en-GB" b="0" dirty="0"/>
              <a:t>working away from home or in isolated conditions</a:t>
            </a:r>
          </a:p>
          <a:p>
            <a:r>
              <a:rPr lang="en-GB" b="0" dirty="0"/>
              <a:t>workplace culture.</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5BC9389-A69F-3310-96D7-4D27D75BB6B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pic>
        <p:nvPicPr>
          <p:cNvPr id="5" name="Picture 4">
            <a:extLst>
              <a:ext uri="{FF2B5EF4-FFF2-40B4-BE49-F238E27FC236}">
                <a16:creationId xmlns:a16="http://schemas.microsoft.com/office/drawing/2014/main" id="{BE0A1095-B95C-8675-B9A2-1C0FCA11911D}"/>
              </a:ext>
            </a:extLst>
          </p:cNvPr>
          <p:cNvPicPr>
            <a:picLocks noChangeAspect="1"/>
          </p:cNvPicPr>
          <p:nvPr/>
        </p:nvPicPr>
        <p:blipFill rotWithShape="1">
          <a:blip r:embed="rId4" cstate="print"/>
          <a:srcRect l="-7880" t="-37389" r="-7880" b="-40763"/>
          <a:stretch/>
        </p:blipFill>
        <p:spPr>
          <a:xfrm>
            <a:off x="772456" y="497219"/>
            <a:ext cx="792000" cy="657956"/>
          </a:xfrm>
          <a:prstGeom prst="ellipse">
            <a:avLst/>
          </a:prstGeom>
          <a:solidFill>
            <a:srgbClr val="0051B7"/>
          </a:solidFill>
          <a:ln w="31750">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D44E3-52EC-2766-AD07-AD9CEAAC8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02C56-1C8D-F0F8-D211-8F2834409A8A}"/>
              </a:ext>
            </a:extLst>
          </p:cNvPr>
          <p:cNvSpPr>
            <a:spLocks noGrp="1"/>
          </p:cNvSpPr>
          <p:nvPr>
            <p:ph type="title"/>
          </p:nvPr>
        </p:nvSpPr>
        <p:spPr/>
        <p:txBody>
          <a:bodyPr>
            <a:noAutofit/>
          </a:bodyPr>
          <a:lstStyle/>
          <a:p>
            <a:pPr algn="l"/>
            <a:r>
              <a:rPr lang="en-GB" sz="3600"/>
              <a:t>Common mental health conditions</a:t>
            </a:r>
            <a:endParaRPr sz="3600"/>
          </a:p>
        </p:txBody>
      </p:sp>
      <p:sp>
        <p:nvSpPr>
          <p:cNvPr id="3" name="Content Placeholder 2">
            <a:extLst>
              <a:ext uri="{FF2B5EF4-FFF2-40B4-BE49-F238E27FC236}">
                <a16:creationId xmlns:a16="http://schemas.microsoft.com/office/drawing/2014/main" id="{A47CF832-7009-681E-216C-BBDB95E8987F}"/>
              </a:ext>
            </a:extLst>
          </p:cNvPr>
          <p:cNvSpPr>
            <a:spLocks noGrp="1"/>
          </p:cNvSpPr>
          <p:nvPr>
            <p:ph idx="1"/>
          </p:nvPr>
        </p:nvSpPr>
        <p:spPr>
          <a:xfrm>
            <a:off x="838200" y="1423566"/>
            <a:ext cx="8229600" cy="4525963"/>
          </a:xfrm>
        </p:spPr>
        <p:txBody>
          <a:bodyPr>
            <a:noAutofit/>
          </a:bodyPr>
          <a:lstStyle/>
          <a:p>
            <a:pPr marL="0" indent="0">
              <a:buNone/>
            </a:pPr>
            <a:r>
              <a:rPr lang="en-GB"/>
              <a:t>There are several common mental health conditions that people may experience, including:</a:t>
            </a:r>
          </a:p>
          <a:p>
            <a:r>
              <a:rPr lang="en-GB" b="0"/>
              <a:t>depression</a:t>
            </a:r>
          </a:p>
          <a:p>
            <a:r>
              <a:rPr lang="en-GB" b="0"/>
              <a:t>anxiety disorders</a:t>
            </a:r>
          </a:p>
          <a:p>
            <a:r>
              <a:rPr lang="en-GB" b="0"/>
              <a:t>psychosis</a:t>
            </a:r>
          </a:p>
          <a:p>
            <a:r>
              <a:rPr lang="en-GB" b="0"/>
              <a:t>eating disorders</a:t>
            </a:r>
          </a:p>
          <a:p>
            <a:r>
              <a:rPr lang="en-GB" b="0"/>
              <a:t>suicide</a:t>
            </a:r>
          </a:p>
          <a:p>
            <a:r>
              <a:rPr lang="en-GB" b="0"/>
              <a:t>stress-related conditions</a:t>
            </a:r>
          </a:p>
          <a:p>
            <a:r>
              <a:rPr lang="en-GB" b="0"/>
              <a:t>post-traumatic stress disorder (PTSD)</a:t>
            </a:r>
          </a:p>
          <a:p>
            <a:r>
              <a:rPr lang="en-GB" b="0"/>
              <a:t>substance misuse related to mental health challenges.</a:t>
            </a:r>
          </a:p>
          <a:p>
            <a:endParaRPr lang="en-GB"/>
          </a:p>
        </p:txBody>
      </p:sp>
      <p:pic>
        <p:nvPicPr>
          <p:cNvPr id="4" name="Picture 3" descr="A black background with a black square&#10;&#10;Description automatically generated with medium confidence">
            <a:extLst>
              <a:ext uri="{FF2B5EF4-FFF2-40B4-BE49-F238E27FC236}">
                <a16:creationId xmlns:a16="http://schemas.microsoft.com/office/drawing/2014/main" id="{EF1B3000-1751-0A42-9B17-C8C1752D5D1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31218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F4E34-DB8D-CA5F-9A55-83248F4F3C58}"/>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8CEF1A65-485F-4009-0C9A-D2F9F0F58243}"/>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66790DD3-5E85-5EFB-36C6-A4746A544398}"/>
              </a:ext>
            </a:extLst>
          </p:cNvPr>
          <p:cNvSpPr>
            <a:spLocks noGrp="1"/>
          </p:cNvSpPr>
          <p:nvPr>
            <p:ph type="title"/>
          </p:nvPr>
        </p:nvSpPr>
        <p:spPr>
          <a:xfrm>
            <a:off x="1673390" y="364704"/>
            <a:ext cx="9689592" cy="922986"/>
          </a:xfrm>
        </p:spPr>
        <p:txBody>
          <a:bodyPr>
            <a:noAutofit/>
          </a:bodyPr>
          <a:lstStyle/>
          <a:p>
            <a:pPr algn="l"/>
            <a:r>
              <a:rPr lang="en-GB" sz="3600"/>
              <a:t>How can construction working conditions contribute to mental health conditions?</a:t>
            </a:r>
            <a:endParaRPr sz="3600">
              <a:highlight>
                <a:srgbClr val="FFFF00"/>
              </a:highlight>
            </a:endParaRPr>
          </a:p>
        </p:txBody>
      </p:sp>
      <p:sp>
        <p:nvSpPr>
          <p:cNvPr id="3" name="Content Placeholder 2">
            <a:extLst>
              <a:ext uri="{FF2B5EF4-FFF2-40B4-BE49-F238E27FC236}">
                <a16:creationId xmlns:a16="http://schemas.microsoft.com/office/drawing/2014/main" id="{B5B84A84-1EC7-890B-CDC6-4EEF7F0FC77B}"/>
              </a:ext>
            </a:extLst>
          </p:cNvPr>
          <p:cNvSpPr>
            <a:spLocks noGrp="1"/>
          </p:cNvSpPr>
          <p:nvPr>
            <p:ph idx="1"/>
          </p:nvPr>
        </p:nvSpPr>
        <p:spPr>
          <a:xfrm>
            <a:off x="838200" y="1693730"/>
            <a:ext cx="8229600" cy="4525963"/>
          </a:xfrm>
        </p:spPr>
        <p:txBody>
          <a:bodyPr>
            <a:noAutofit/>
          </a:bodyPr>
          <a:lstStyle/>
          <a:p>
            <a:pPr marL="0" indent="0">
              <a:buNone/>
            </a:pPr>
            <a:r>
              <a:rPr lang="en-GB" dirty="0"/>
              <a:t>Certain construction working conditions may contribute </a:t>
            </a:r>
            <a:br>
              <a:rPr lang="en-GB" dirty="0"/>
            </a:br>
            <a:r>
              <a:rPr lang="en-GB" dirty="0"/>
              <a:t>to mental health conditions, for example:</a:t>
            </a:r>
          </a:p>
          <a:p>
            <a:r>
              <a:rPr lang="en-GB" b="0" dirty="0"/>
              <a:t>fatigue and lack of rest due to extended shifts</a:t>
            </a:r>
          </a:p>
          <a:p>
            <a:r>
              <a:rPr lang="en-GB" b="0" dirty="0"/>
              <a:t>physical demands increasing emotional strain</a:t>
            </a:r>
          </a:p>
          <a:p>
            <a:r>
              <a:rPr lang="en-GB" b="0" dirty="0"/>
              <a:t>limited access to support or private spaces</a:t>
            </a:r>
          </a:p>
          <a:p>
            <a:r>
              <a:rPr lang="en-GB" b="0" dirty="0"/>
              <a:t>workplace bullying or poor communication</a:t>
            </a:r>
          </a:p>
          <a:p>
            <a:r>
              <a:rPr lang="en-GB" b="0" dirty="0"/>
              <a:t>isolation from family or social support networks.</a:t>
            </a:r>
          </a:p>
          <a:p>
            <a:endParaRPr lang="en-GB" dirty="0"/>
          </a:p>
        </p:txBody>
      </p:sp>
      <p:pic>
        <p:nvPicPr>
          <p:cNvPr id="5" name="Picture 4">
            <a:extLst>
              <a:ext uri="{FF2B5EF4-FFF2-40B4-BE49-F238E27FC236}">
                <a16:creationId xmlns:a16="http://schemas.microsoft.com/office/drawing/2014/main" id="{8040FB7A-CBC0-BDB5-045F-87FE78A50959}"/>
              </a:ext>
            </a:extLst>
          </p:cNvPr>
          <p:cNvPicPr>
            <a:picLocks noChangeAspect="1"/>
          </p:cNvPicPr>
          <p:nvPr/>
        </p:nvPicPr>
        <p:blipFill rotWithShape="1">
          <a:blip r:embed="rId4" cstate="print"/>
          <a:srcRect l="-7880" t="-37389" r="-7880" b="-40763"/>
          <a:stretch/>
        </p:blipFill>
        <p:spPr>
          <a:xfrm>
            <a:off x="772456" y="497219"/>
            <a:ext cx="792000" cy="657956"/>
          </a:xfrm>
          <a:prstGeom prst="ellipse">
            <a:avLst/>
          </a:prstGeom>
          <a:solidFill>
            <a:srgbClr val="0051B7"/>
          </a:solidFill>
          <a:ln w="31750">
            <a:solidFill>
              <a:schemeClr val="bg1"/>
            </a:solidFill>
          </a:ln>
        </p:spPr>
      </p:pic>
    </p:spTree>
    <p:extLst>
      <p:ext uri="{BB962C8B-B14F-4D97-AF65-F5344CB8AC3E}">
        <p14:creationId xmlns:p14="http://schemas.microsoft.com/office/powerpoint/2010/main" val="42255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250E-BA8B-01D1-8EBC-DEFA2501F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3FCF3-E6CA-AEE8-17D9-449EAA50AE35}"/>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30AE0723-DC8E-EDF7-DC9E-C46DE2AC9F03}"/>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CFE5F0B-D84A-B46A-D2FA-909D75419D3E}"/>
              </a:ext>
            </a:extLst>
          </p:cNvPr>
          <p:cNvSpPr txBox="1"/>
          <p:nvPr/>
        </p:nvSpPr>
        <p:spPr>
          <a:xfrm>
            <a:off x="766763" y="1626169"/>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Which of the following is a factor that can affect mental health?</a:t>
            </a:r>
          </a:p>
        </p:txBody>
      </p:sp>
      <p:grpSp>
        <p:nvGrpSpPr>
          <p:cNvPr id="7" name="Group 6">
            <a:extLst>
              <a:ext uri="{FF2B5EF4-FFF2-40B4-BE49-F238E27FC236}">
                <a16:creationId xmlns:a16="http://schemas.microsoft.com/office/drawing/2014/main" id="{DE25498B-7F45-A93D-5908-B42949E47C79}"/>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5932FC56-6D51-6EC9-71F1-FFC74F2A1136}"/>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4689016E-10D8-60B9-548E-256328EA7D39}"/>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D4B806DA-58D4-39F9-2887-2E4A30D83D8D}"/>
              </a:ext>
            </a:extLst>
          </p:cNvPr>
          <p:cNvSpPr txBox="1">
            <a:spLocks noChangeArrowheads="1"/>
          </p:cNvSpPr>
          <p:nvPr/>
        </p:nvSpPr>
        <p:spPr bwMode="auto">
          <a:xfrm>
            <a:off x="1683868" y="2594647"/>
            <a:ext cx="4871478" cy="8335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Personal, social and work-related factors</a:t>
            </a:r>
          </a:p>
        </p:txBody>
      </p:sp>
      <p:sp>
        <p:nvSpPr>
          <p:cNvPr id="14" name="TextBox 2">
            <a:extLst>
              <a:ext uri="{FF2B5EF4-FFF2-40B4-BE49-F238E27FC236}">
                <a16:creationId xmlns:a16="http://schemas.microsoft.com/office/drawing/2014/main" id="{0DE9ADEF-0132-B875-8151-AB398988F8FF}"/>
              </a:ext>
            </a:extLst>
          </p:cNvPr>
          <p:cNvSpPr txBox="1">
            <a:spLocks noChangeArrowheads="1"/>
          </p:cNvSpPr>
          <p:nvPr/>
        </p:nvSpPr>
        <p:spPr bwMode="auto">
          <a:xfrm>
            <a:off x="1687212" y="3786314"/>
            <a:ext cx="52175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Only medical conditions</a:t>
            </a:r>
          </a:p>
        </p:txBody>
      </p:sp>
      <p:sp>
        <p:nvSpPr>
          <p:cNvPr id="15" name="TextBox 10">
            <a:extLst>
              <a:ext uri="{FF2B5EF4-FFF2-40B4-BE49-F238E27FC236}">
                <a16:creationId xmlns:a16="http://schemas.microsoft.com/office/drawing/2014/main" id="{D9961054-F2B1-DF7D-40D2-4ECE736486E0}"/>
              </a:ext>
            </a:extLst>
          </p:cNvPr>
          <p:cNvSpPr txBox="1">
            <a:spLocks noChangeArrowheads="1"/>
          </p:cNvSpPr>
          <p:nvPr/>
        </p:nvSpPr>
        <p:spPr bwMode="auto">
          <a:xfrm>
            <a:off x="1683868" y="4869721"/>
            <a:ext cx="50985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a:ea typeface="+mn-ea"/>
                <a:cs typeface="Arial"/>
                <a:sym typeface="Arial Bold" pitchFamily="34" charset="0"/>
              </a:rPr>
              <a:t>Only events outside of work</a:t>
            </a:r>
          </a:p>
        </p:txBody>
      </p:sp>
      <p:grpSp>
        <p:nvGrpSpPr>
          <p:cNvPr id="22" name="Group 21">
            <a:extLst>
              <a:ext uri="{FF2B5EF4-FFF2-40B4-BE49-F238E27FC236}">
                <a16:creationId xmlns:a16="http://schemas.microsoft.com/office/drawing/2014/main" id="{E01EC3B0-8325-02BA-059F-24619FFFB064}"/>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3EDCED7A-81EB-78AC-CB14-EFFDDE624B7E}"/>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58DEA1BD-688F-140F-658C-C4BE22ABF2D2}"/>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78E27BDC-A990-FF98-66E6-1E549AB1F7F5}"/>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3A98F7B8-8B89-A3D3-67AE-F8F1058EDDD8}"/>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7A93F709-3194-03DF-6E75-F8B300C5E154}"/>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E0477342-EBBD-2E4E-6B48-4CBAAEBEEC13}"/>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25430E39-3F0F-662F-A0C3-02F73E3E7A94}"/>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7219EE6D-30F2-AC11-DC34-A0F89EBEB4AC}"/>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F553B667-41AC-A3DE-0905-57F1609FAD20}"/>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187266A4-5F3B-34A0-9185-63038CF124DD}"/>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0FC53A51-66AD-5946-3578-EE15B0E5912B}"/>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31795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0FBD7-E94B-0AF6-92F2-D585ADCC2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59D55-6028-F7D4-A6DE-41D5FA4E948E}"/>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68E255E1-AE57-0D43-038F-FE8A31BBE691}"/>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1DFA206-52CD-566B-19D0-16E1E9627E4B}"/>
              </a:ext>
            </a:extLst>
          </p:cNvPr>
          <p:cNvSpPr txBox="1"/>
          <p:nvPr/>
        </p:nvSpPr>
        <p:spPr>
          <a:xfrm>
            <a:off x="766763" y="1624519"/>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What is mental health?</a:t>
            </a:r>
          </a:p>
        </p:txBody>
      </p:sp>
      <p:grpSp>
        <p:nvGrpSpPr>
          <p:cNvPr id="7" name="Group 6">
            <a:extLst>
              <a:ext uri="{FF2B5EF4-FFF2-40B4-BE49-F238E27FC236}">
                <a16:creationId xmlns:a16="http://schemas.microsoft.com/office/drawing/2014/main" id="{82F5149C-6697-9E4B-65EA-80B779A5825E}"/>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64CE19DA-C6AE-AC5C-1AC1-DD80C9CECEDC}"/>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DE2BD283-C491-66F9-A31A-81BA55E8CA48}"/>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E3B6F572-EDAA-83F6-913E-01A797BEA08D}"/>
              </a:ext>
            </a:extLst>
          </p:cNvPr>
          <p:cNvSpPr txBox="1">
            <a:spLocks noChangeArrowheads="1"/>
          </p:cNvSpPr>
          <p:nvPr/>
        </p:nvSpPr>
        <p:spPr bwMode="auto">
          <a:xfrm>
            <a:off x="1683868" y="2587033"/>
            <a:ext cx="58545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medical condition that only affects some people</a:t>
            </a:r>
          </a:p>
        </p:txBody>
      </p:sp>
      <p:sp>
        <p:nvSpPr>
          <p:cNvPr id="14" name="TextBox 2">
            <a:extLst>
              <a:ext uri="{FF2B5EF4-FFF2-40B4-BE49-F238E27FC236}">
                <a16:creationId xmlns:a16="http://schemas.microsoft.com/office/drawing/2014/main" id="{6A32270A-8EF4-2B62-933B-2BF6091F4EC7}"/>
              </a:ext>
            </a:extLst>
          </p:cNvPr>
          <p:cNvSpPr txBox="1">
            <a:spLocks noChangeArrowheads="1"/>
          </p:cNvSpPr>
          <p:nvPr/>
        </p:nvSpPr>
        <p:spPr bwMode="auto">
          <a:xfrm>
            <a:off x="1687212" y="3663644"/>
            <a:ext cx="534039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person’s emotional, psychological and social wellbeing</a:t>
            </a:r>
          </a:p>
        </p:txBody>
      </p:sp>
      <p:sp>
        <p:nvSpPr>
          <p:cNvPr id="15" name="TextBox 10">
            <a:extLst>
              <a:ext uri="{FF2B5EF4-FFF2-40B4-BE49-F238E27FC236}">
                <a16:creationId xmlns:a16="http://schemas.microsoft.com/office/drawing/2014/main" id="{95B466D2-3AB7-4BC9-B115-4D8003FE3802}"/>
              </a:ext>
            </a:extLst>
          </p:cNvPr>
          <p:cNvSpPr txBox="1">
            <a:spLocks noChangeArrowheads="1"/>
          </p:cNvSpPr>
          <p:nvPr/>
        </p:nvSpPr>
        <p:spPr bwMode="auto">
          <a:xfrm>
            <a:off x="1683868" y="4869721"/>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The absence of mental ill health</a:t>
            </a:r>
          </a:p>
        </p:txBody>
      </p:sp>
      <p:grpSp>
        <p:nvGrpSpPr>
          <p:cNvPr id="22" name="Group 21">
            <a:extLst>
              <a:ext uri="{FF2B5EF4-FFF2-40B4-BE49-F238E27FC236}">
                <a16:creationId xmlns:a16="http://schemas.microsoft.com/office/drawing/2014/main" id="{15EC63C4-A32F-08A8-C5E0-FC39444C5EDB}"/>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590258D6-0C6B-10EF-8E85-3A509D2D8CDA}"/>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FE838E1D-F57E-B2B2-5BD5-40A73ACD1830}"/>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80C5CBC5-EFBB-1184-7554-20B2B2E28DBA}"/>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4B9D511A-0FE9-8D0B-0E41-0CB6808C6030}"/>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CBFD29EF-9235-6B25-5E43-191523C580AC}"/>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AC2677BD-BA25-10E0-0DBE-89D57CA85808}"/>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44AC680D-A8E3-8716-E679-15BDB505C5F4}"/>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18745B50-4BD4-FC3D-2CB4-5A635876BD71}"/>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614D5389-7975-106A-DEB8-2E9A809B049B}"/>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31E1AE01-D92C-47CA-8044-89E67C3F5A05}"/>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E9A611FF-CE9F-0195-F0E8-90A9D7A23D32}"/>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79213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4B06A-6A7F-7E1C-19BF-7396E684C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45A70-FB11-470C-8608-07C104C424DB}"/>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D1DB930F-E118-758C-41FE-74B16ABCFB47}"/>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2C1A236-B0A1-9178-3B83-47A132BB9543}"/>
              </a:ext>
            </a:extLst>
          </p:cNvPr>
          <p:cNvSpPr txBox="1"/>
          <p:nvPr/>
        </p:nvSpPr>
        <p:spPr>
          <a:xfrm>
            <a:off x="766764" y="1463353"/>
            <a:ext cx="91461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Which statement best describes how mental health can change over time?</a:t>
            </a:r>
          </a:p>
        </p:txBody>
      </p:sp>
      <p:grpSp>
        <p:nvGrpSpPr>
          <p:cNvPr id="7" name="Group 6">
            <a:extLst>
              <a:ext uri="{FF2B5EF4-FFF2-40B4-BE49-F238E27FC236}">
                <a16:creationId xmlns:a16="http://schemas.microsoft.com/office/drawing/2014/main" id="{E339BBB1-84F9-FDA6-77F7-7084BA374A65}"/>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BACE1CAD-2AB5-0EC8-C96B-9F7D058C7071}"/>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E0E02BB9-0247-CCC6-3C58-FDF1E9928604}"/>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54F67E0F-5142-C475-1F6F-201831CD0689}"/>
              </a:ext>
            </a:extLst>
          </p:cNvPr>
          <p:cNvSpPr txBox="1">
            <a:spLocks noChangeArrowheads="1"/>
          </p:cNvSpPr>
          <p:nvPr/>
        </p:nvSpPr>
        <p:spPr bwMode="auto">
          <a:xfrm>
            <a:off x="1683868" y="2575797"/>
            <a:ext cx="5343738" cy="5048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Mental health stays the same throughout a person’s life</a:t>
            </a:r>
          </a:p>
        </p:txBody>
      </p:sp>
      <p:sp>
        <p:nvSpPr>
          <p:cNvPr id="14" name="TextBox 2">
            <a:extLst>
              <a:ext uri="{FF2B5EF4-FFF2-40B4-BE49-F238E27FC236}">
                <a16:creationId xmlns:a16="http://schemas.microsoft.com/office/drawing/2014/main" id="{3B9BA7EE-C195-790E-942B-C899F1725479}"/>
              </a:ext>
            </a:extLst>
          </p:cNvPr>
          <p:cNvSpPr txBox="1">
            <a:spLocks noChangeArrowheads="1"/>
          </p:cNvSpPr>
          <p:nvPr/>
        </p:nvSpPr>
        <p:spPr bwMode="auto">
          <a:xfrm>
            <a:off x="1687212" y="3663644"/>
            <a:ext cx="49582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a:ea typeface="+mn-ea"/>
                <a:cs typeface="Arial"/>
              </a:rPr>
              <a:t>Mental health only changes when someone becomes ill</a:t>
            </a:r>
          </a:p>
        </p:txBody>
      </p:sp>
      <p:sp>
        <p:nvSpPr>
          <p:cNvPr id="15" name="TextBox 10">
            <a:extLst>
              <a:ext uri="{FF2B5EF4-FFF2-40B4-BE49-F238E27FC236}">
                <a16:creationId xmlns:a16="http://schemas.microsoft.com/office/drawing/2014/main" id="{DCA7DD64-9F5E-B89D-A69B-9625CAAC498E}"/>
              </a:ext>
            </a:extLst>
          </p:cNvPr>
          <p:cNvSpPr txBox="1">
            <a:spLocks noChangeArrowheads="1"/>
          </p:cNvSpPr>
          <p:nvPr/>
        </p:nvSpPr>
        <p:spPr bwMode="auto">
          <a:xfrm>
            <a:off x="1683868" y="4742580"/>
            <a:ext cx="525784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Mental health can improve or worsen due to different experiences</a:t>
            </a:r>
          </a:p>
        </p:txBody>
      </p:sp>
      <p:grpSp>
        <p:nvGrpSpPr>
          <p:cNvPr id="22" name="Group 21">
            <a:extLst>
              <a:ext uri="{FF2B5EF4-FFF2-40B4-BE49-F238E27FC236}">
                <a16:creationId xmlns:a16="http://schemas.microsoft.com/office/drawing/2014/main" id="{DFFFDB13-5B2E-6103-D71B-7A52AEF38BF5}"/>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A6C1E8E8-FE2A-771A-A0F9-260E4B9E4915}"/>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7C168E90-3569-0C7C-7911-F296571040B8}"/>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0A559331-2957-8B9E-D420-A3C481A7DD9F}"/>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742F0C4E-BB52-96FF-68E9-D088F9EF21FA}"/>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594EA7D0-60D9-A589-BBCB-556EF1E5CDFC}"/>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C6CE6A41-D691-DCF3-6FD5-6E01D6C2F2AE}"/>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55DB8259-1946-970D-A4FA-708D6C42D76E}"/>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0DC0E514-FC76-56F3-BDD5-07E817B705E1}"/>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18954AA5-D87A-4C8D-23BE-E04AE17D8798}"/>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86C2DD85-672C-4E58-06D4-F4D253F0D67F}"/>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0665128B-BFA8-C6CD-D88A-B09472B2300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404655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03213-5D5A-A127-F510-62B64FCCF0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F5B50-3738-55BC-FBE9-2B22EC3CA07F}"/>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0C4EAFFE-E2C0-BC05-5AF0-4D82D0C90B02}"/>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02EB24F-A1B4-92AF-5AA5-B7EEF4A09AEC}"/>
              </a:ext>
            </a:extLst>
          </p:cNvPr>
          <p:cNvSpPr txBox="1"/>
          <p:nvPr/>
        </p:nvSpPr>
        <p:spPr>
          <a:xfrm>
            <a:off x="766763" y="1452933"/>
            <a:ext cx="771221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Which of the following is an example of a mental health condition?</a:t>
            </a:r>
          </a:p>
        </p:txBody>
      </p:sp>
      <p:grpSp>
        <p:nvGrpSpPr>
          <p:cNvPr id="7" name="Group 6">
            <a:extLst>
              <a:ext uri="{FF2B5EF4-FFF2-40B4-BE49-F238E27FC236}">
                <a16:creationId xmlns:a16="http://schemas.microsoft.com/office/drawing/2014/main" id="{7DEDB03F-5186-F9CC-CA0B-0E347A5C61EC}"/>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574956B4-891A-7DBB-4D3F-2D0C5E182516}"/>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343EDD14-F246-2FC6-2851-01A17B83257E}"/>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85927CE2-7BF7-F79F-CFE7-8A1ECAC00AA9}"/>
              </a:ext>
            </a:extLst>
          </p:cNvPr>
          <p:cNvSpPr txBox="1">
            <a:spLocks noChangeArrowheads="1"/>
          </p:cNvSpPr>
          <p:nvPr/>
        </p:nvSpPr>
        <p:spPr bwMode="auto">
          <a:xfrm>
            <a:off x="1683868" y="2594647"/>
            <a:ext cx="4871478" cy="8335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Post-traumatic stress disorder (PTSD)</a:t>
            </a:r>
          </a:p>
        </p:txBody>
      </p:sp>
      <p:sp>
        <p:nvSpPr>
          <p:cNvPr id="14" name="TextBox 2">
            <a:extLst>
              <a:ext uri="{FF2B5EF4-FFF2-40B4-BE49-F238E27FC236}">
                <a16:creationId xmlns:a16="http://schemas.microsoft.com/office/drawing/2014/main" id="{A8E789E5-8012-DFB5-D4F6-616AE9C63D41}"/>
              </a:ext>
            </a:extLst>
          </p:cNvPr>
          <p:cNvSpPr txBox="1">
            <a:spLocks noChangeArrowheads="1"/>
          </p:cNvSpPr>
          <p:nvPr/>
        </p:nvSpPr>
        <p:spPr bwMode="auto">
          <a:xfrm>
            <a:off x="1683868" y="3807914"/>
            <a:ext cx="52175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Shift work</a:t>
            </a:r>
          </a:p>
        </p:txBody>
      </p:sp>
      <p:sp>
        <p:nvSpPr>
          <p:cNvPr id="15" name="TextBox 10">
            <a:extLst>
              <a:ext uri="{FF2B5EF4-FFF2-40B4-BE49-F238E27FC236}">
                <a16:creationId xmlns:a16="http://schemas.microsoft.com/office/drawing/2014/main" id="{524E893D-82E3-1264-605A-5B8C957433EE}"/>
              </a:ext>
            </a:extLst>
          </p:cNvPr>
          <p:cNvSpPr txBox="1">
            <a:spLocks noChangeArrowheads="1"/>
          </p:cNvSpPr>
          <p:nvPr/>
        </p:nvSpPr>
        <p:spPr bwMode="auto">
          <a:xfrm>
            <a:off x="1683868" y="4869721"/>
            <a:ext cx="50985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a:ea typeface="+mn-ea"/>
                <a:cs typeface="Arial"/>
                <a:sym typeface="Arial Bold" pitchFamily="34" charset="0"/>
              </a:rPr>
              <a:t>Tight deadlines</a:t>
            </a:r>
          </a:p>
        </p:txBody>
      </p:sp>
      <p:grpSp>
        <p:nvGrpSpPr>
          <p:cNvPr id="22" name="Group 21">
            <a:extLst>
              <a:ext uri="{FF2B5EF4-FFF2-40B4-BE49-F238E27FC236}">
                <a16:creationId xmlns:a16="http://schemas.microsoft.com/office/drawing/2014/main" id="{DA9AE165-9031-0B25-D7BE-AB185EE1BE75}"/>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B379E982-99F8-A199-B2FE-5F9124A82976}"/>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ADBAD454-4A37-CAE6-48D6-A85E47063539}"/>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A6F95219-DED7-664C-FEC4-0129BE131EB4}"/>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4ADA055E-FB45-DB6D-BB98-E681262D3725}"/>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DE43CBF2-8E26-8E4B-387D-A44A67860BAF}"/>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5F78531D-C1BC-5BE1-4BED-8D2DB062A760}"/>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2C393429-A02C-97C1-F4B0-8511F37E9D4E}"/>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76A0B3A4-0635-6F86-2E46-76A3E8EC483F}"/>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DD1507CB-1026-780F-5CB2-DEC8AFCAC086}"/>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B17B098A-79BD-928D-76F4-8D70B027B96E}"/>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A9E1A7D2-DA35-B26E-9F6F-8ABE30DC842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52939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17C0-7DE8-206B-F27D-C6500FA32F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6E441-1C98-204B-C490-4A873DAE7D51}"/>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9D4261D5-2BC7-ADF8-5D43-37A8E08AA1D3}"/>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5B1856C-8EC0-729F-9EC8-1941089671F2}"/>
              </a:ext>
            </a:extLst>
          </p:cNvPr>
          <p:cNvSpPr txBox="1"/>
          <p:nvPr/>
        </p:nvSpPr>
        <p:spPr>
          <a:xfrm>
            <a:off x="766763" y="1452933"/>
            <a:ext cx="930603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Which set of construction working conditions may contribute to mental health conditions?</a:t>
            </a:r>
          </a:p>
        </p:txBody>
      </p:sp>
      <p:grpSp>
        <p:nvGrpSpPr>
          <p:cNvPr id="7" name="Group 6">
            <a:extLst>
              <a:ext uri="{FF2B5EF4-FFF2-40B4-BE49-F238E27FC236}">
                <a16:creationId xmlns:a16="http://schemas.microsoft.com/office/drawing/2014/main" id="{2402C75C-9776-CE50-ABCE-E69D4F98CDC8}"/>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ADE571A6-1678-B799-C53D-A55647DE10ED}"/>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3DCE438D-BCA6-A9D0-F11A-FC89DBEEE0C2}"/>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0DAC4F23-81C7-8A93-BD33-A54B3956A086}"/>
              </a:ext>
            </a:extLst>
          </p:cNvPr>
          <p:cNvSpPr txBox="1">
            <a:spLocks noChangeArrowheads="1"/>
          </p:cNvSpPr>
          <p:nvPr/>
        </p:nvSpPr>
        <p:spPr bwMode="auto">
          <a:xfrm>
            <a:off x="1683868" y="2747268"/>
            <a:ext cx="58545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Regular breaks and rest periods</a:t>
            </a:r>
          </a:p>
        </p:txBody>
      </p:sp>
      <p:sp>
        <p:nvSpPr>
          <p:cNvPr id="14" name="TextBox 2">
            <a:extLst>
              <a:ext uri="{FF2B5EF4-FFF2-40B4-BE49-F238E27FC236}">
                <a16:creationId xmlns:a16="http://schemas.microsoft.com/office/drawing/2014/main" id="{D32A1199-5001-6501-BDD7-7893577E88B3}"/>
              </a:ext>
            </a:extLst>
          </p:cNvPr>
          <p:cNvSpPr txBox="1">
            <a:spLocks noChangeArrowheads="1"/>
          </p:cNvSpPr>
          <p:nvPr/>
        </p:nvSpPr>
        <p:spPr bwMode="auto">
          <a:xfrm>
            <a:off x="1687212" y="3663644"/>
            <a:ext cx="534039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Long hours and high-pressure environments</a:t>
            </a:r>
          </a:p>
        </p:txBody>
      </p:sp>
      <p:sp>
        <p:nvSpPr>
          <p:cNvPr id="15" name="TextBox 10">
            <a:extLst>
              <a:ext uri="{FF2B5EF4-FFF2-40B4-BE49-F238E27FC236}">
                <a16:creationId xmlns:a16="http://schemas.microsoft.com/office/drawing/2014/main" id="{4F786F0D-8F49-74CD-7F09-0C3340B3E299}"/>
              </a:ext>
            </a:extLst>
          </p:cNvPr>
          <p:cNvSpPr txBox="1">
            <a:spLocks noChangeArrowheads="1"/>
          </p:cNvSpPr>
          <p:nvPr/>
        </p:nvSpPr>
        <p:spPr bwMode="auto">
          <a:xfrm>
            <a:off x="1683868" y="4869721"/>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Clear communication and support</a:t>
            </a:r>
          </a:p>
        </p:txBody>
      </p:sp>
      <p:grpSp>
        <p:nvGrpSpPr>
          <p:cNvPr id="22" name="Group 21">
            <a:extLst>
              <a:ext uri="{FF2B5EF4-FFF2-40B4-BE49-F238E27FC236}">
                <a16:creationId xmlns:a16="http://schemas.microsoft.com/office/drawing/2014/main" id="{34842464-33D5-ACEA-7426-CF5DF8ED7CDB}"/>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0F1B644A-8698-D513-34B8-C6604D1DFED4}"/>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6164D696-69D7-7BDC-074B-C7F959708E32}"/>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884CCC29-BB9C-EC87-BB5F-31B7A304C209}"/>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9173DDB5-FBE1-A94E-4FE8-3D7C03C0FE7F}"/>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FEBFBC2A-4F88-BFBF-7CB5-27841CDB70D2}"/>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169EFEAF-CB1A-2511-F9CD-1E7B51F41A63}"/>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CD0996EF-84E3-C388-8FA7-56304D62BA05}"/>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BACC702-B98E-3FC1-22A5-A874877A02A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2F111E9E-9623-D338-E96D-8FE09E063435}"/>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42EFE5D7-B033-0167-A098-3CB67153665B}"/>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0693E007-3531-694C-3E44-E4674E522502}"/>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92691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B699-8397-4249-92B9-35903161220F}"/>
              </a:ext>
            </a:extLst>
          </p:cNvPr>
          <p:cNvSpPr>
            <a:spLocks noGrp="1"/>
          </p:cNvSpPr>
          <p:nvPr>
            <p:ph type="title"/>
          </p:nvPr>
        </p:nvSpPr>
        <p:spPr>
          <a:xfrm>
            <a:off x="766763" y="391939"/>
            <a:ext cx="8317805" cy="908720"/>
          </a:xfrm>
        </p:spPr>
        <p:txBody>
          <a:bodyPr>
            <a:normAutofit/>
          </a:bodyPr>
          <a:lstStyle/>
          <a:p>
            <a:pPr algn="l"/>
            <a:r>
              <a:rPr lang="en-GB" altLang="en-US" sz="4000">
                <a:latin typeface="Arial" charset="0"/>
                <a:ea typeface="Arial" charset="0"/>
                <a:cs typeface="Arial" charset="0"/>
              </a:rPr>
              <a:t>Ground rules</a:t>
            </a:r>
            <a:endParaRPr lang="en-US" sz="4000"/>
          </a:p>
        </p:txBody>
      </p:sp>
      <p:sp>
        <p:nvSpPr>
          <p:cNvPr id="7" name="Content Placeholder 4">
            <a:extLst>
              <a:ext uri="{FF2B5EF4-FFF2-40B4-BE49-F238E27FC236}">
                <a16:creationId xmlns:a16="http://schemas.microsoft.com/office/drawing/2014/main" id="{17C76E51-F3C4-F9BD-2A8E-26F1B9608B07}"/>
              </a:ext>
            </a:extLst>
          </p:cNvPr>
          <p:cNvSpPr txBox="1">
            <a:spLocks noChangeArrowheads="1"/>
          </p:cNvSpPr>
          <p:nvPr/>
        </p:nvSpPr>
        <p:spPr>
          <a:xfrm>
            <a:off x="766763" y="1457629"/>
            <a:ext cx="9978257" cy="5232400"/>
          </a:xfrm>
          <a:prstGeom prst="rect">
            <a:avLst/>
          </a:prstGeom>
        </p:spPr>
        <p:txBody>
          <a:bodyPr>
            <a:normAutofit/>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a:spcBef>
                <a:spcPts val="0"/>
              </a:spcBef>
              <a:buClrTx/>
              <a:buFont typeface="Arial" panose="020B0604020202020204" pitchFamily="34" charset="0"/>
              <a:buChar char="•"/>
            </a:pPr>
            <a:r>
              <a:rPr lang="en-GB" altLang="en-US" sz="2400" b="0" kern="0">
                <a:solidFill>
                  <a:prstClr val="black"/>
                </a:solidFill>
                <a:latin typeface="Arial" panose="020B0604020202020204" pitchFamily="34" charset="0"/>
                <a:cs typeface="Arial" panose="020B0604020202020204" pitchFamily="34" charset="0"/>
              </a:rPr>
              <a:t>Fire escapes</a:t>
            </a:r>
          </a:p>
          <a:p>
            <a:pPr>
              <a:spcBef>
                <a:spcPts val="0"/>
              </a:spcBef>
              <a:buClrTx/>
              <a:buFont typeface="Arial" panose="020B0604020202020204" pitchFamily="34" charset="0"/>
              <a:buChar char="•"/>
            </a:pPr>
            <a:r>
              <a:rPr lang="en-GB" altLang="en-US" sz="2400" b="0" kern="0">
                <a:solidFill>
                  <a:prstClr val="black"/>
                </a:solidFill>
                <a:latin typeface="Arial" panose="020B0604020202020204" pitchFamily="34" charset="0"/>
                <a:cs typeface="Arial" panose="020B0604020202020204" pitchFamily="34" charset="0"/>
              </a:rPr>
              <a:t>Toilets</a:t>
            </a:r>
          </a:p>
          <a:p>
            <a:pPr>
              <a:spcBef>
                <a:spcPts val="0"/>
              </a:spcBef>
              <a:buClrTx/>
              <a:buFont typeface="Arial" panose="020B0604020202020204" pitchFamily="34" charset="0"/>
              <a:buChar char="•"/>
            </a:pPr>
            <a:r>
              <a:rPr lang="en-GB" altLang="en-US" sz="2400" b="0" kern="0">
                <a:solidFill>
                  <a:prstClr val="black"/>
                </a:solidFill>
                <a:latin typeface="Arial" panose="020B0604020202020204" pitchFamily="34" charset="0"/>
                <a:cs typeface="Arial" panose="020B0604020202020204" pitchFamily="34" charset="0"/>
              </a:rPr>
              <a:t>Smoking</a:t>
            </a:r>
          </a:p>
          <a:p>
            <a:pPr>
              <a:spcBef>
                <a:spcPts val="0"/>
              </a:spcBef>
              <a:buClrTx/>
              <a:buFont typeface="Arial" panose="020B0604020202020204" pitchFamily="34" charset="0"/>
              <a:buChar char="•"/>
            </a:pPr>
            <a:r>
              <a:rPr lang="en-GB" altLang="en-US" sz="2400" b="0" kern="0">
                <a:solidFill>
                  <a:prstClr val="black"/>
                </a:solidFill>
                <a:latin typeface="Arial" panose="020B0604020202020204" pitchFamily="34" charset="0"/>
                <a:cs typeface="Arial" panose="020B0604020202020204" pitchFamily="34" charset="0"/>
              </a:rPr>
              <a:t>Drinks</a:t>
            </a:r>
          </a:p>
          <a:p>
            <a:pPr>
              <a:spcBef>
                <a:spcPts val="0"/>
              </a:spcBef>
              <a:buClrTx/>
              <a:buFont typeface="Arial" panose="020B0604020202020204" pitchFamily="34" charset="0"/>
              <a:buChar char="•"/>
            </a:pPr>
            <a:r>
              <a:rPr lang="en-GB" altLang="en-US" sz="2400" b="0" kern="0">
                <a:solidFill>
                  <a:prstClr val="black"/>
                </a:solidFill>
                <a:latin typeface="Arial" panose="020B0604020202020204" pitchFamily="34" charset="0"/>
                <a:cs typeface="Arial" panose="020B0604020202020204" pitchFamily="34" charset="0"/>
              </a:rPr>
              <a:t>Breaks</a:t>
            </a:r>
          </a:p>
          <a:p>
            <a:pPr>
              <a:spcBef>
                <a:spcPts val="0"/>
              </a:spcBef>
              <a:buClrTx/>
              <a:buFont typeface="Arial" panose="020B0604020202020204" pitchFamily="34" charset="0"/>
              <a:buChar char="•"/>
            </a:pPr>
            <a:r>
              <a:rPr lang="en-GB" altLang="en-US" sz="2400" b="0" kern="0">
                <a:solidFill>
                  <a:prstClr val="black"/>
                </a:solidFill>
                <a:latin typeface="Arial" panose="020B0604020202020204" pitchFamily="34" charset="0"/>
                <a:cs typeface="Arial" panose="020B0604020202020204" pitchFamily="34" charset="0"/>
              </a:rPr>
              <a:t>Lunch</a:t>
            </a:r>
          </a:p>
          <a:p>
            <a:pPr>
              <a:spcBef>
                <a:spcPts val="0"/>
              </a:spcBef>
              <a:buClrTx/>
              <a:buFont typeface="Arial" panose="020B0604020202020204" pitchFamily="34" charset="0"/>
              <a:buChar char="•"/>
            </a:pPr>
            <a:r>
              <a:rPr lang="en-GB" altLang="en-US" sz="2400" b="0" kern="0">
                <a:solidFill>
                  <a:prstClr val="black"/>
                </a:solidFill>
                <a:latin typeface="Arial" panose="020B0604020202020204" pitchFamily="34" charset="0"/>
                <a:cs typeface="Arial" panose="020B0604020202020204" pitchFamily="34" charset="0"/>
              </a:rPr>
              <a:t>Questions</a:t>
            </a:r>
          </a:p>
          <a:p>
            <a:pPr>
              <a:spcBef>
                <a:spcPts val="0"/>
              </a:spcBef>
              <a:buClrTx/>
              <a:buFont typeface="Arial" panose="020B0604020202020204" pitchFamily="34" charset="0"/>
              <a:buChar char="•"/>
            </a:pPr>
            <a:r>
              <a:rPr lang="en-GB" altLang="en-US" sz="2400" b="0" kern="0">
                <a:solidFill>
                  <a:prstClr val="black"/>
                </a:solidFill>
                <a:latin typeface="Arial" panose="020B0604020202020204" pitchFamily="34" charset="0"/>
                <a:cs typeface="Arial" panose="020B0604020202020204" pitchFamily="34" charset="0"/>
              </a:rPr>
              <a:t>Talking over others</a:t>
            </a:r>
          </a:p>
          <a:p>
            <a:pPr>
              <a:spcBef>
                <a:spcPts val="0"/>
              </a:spcBef>
              <a:buClrTx/>
              <a:buFont typeface="Arial" panose="020B0604020202020204" pitchFamily="34" charset="0"/>
              <a:buChar char="•"/>
            </a:pPr>
            <a:r>
              <a:rPr lang="en-GB" altLang="en-US" sz="2400" b="0" kern="0">
                <a:solidFill>
                  <a:prstClr val="black"/>
                </a:solidFill>
                <a:latin typeface="Arial" panose="020B0604020202020204" pitchFamily="34" charset="0"/>
                <a:cs typeface="Arial" panose="020B0604020202020204" pitchFamily="34" charset="0"/>
              </a:rPr>
              <a:t>Respect others’ points of view</a:t>
            </a:r>
          </a:p>
          <a:p>
            <a:pPr>
              <a:spcBef>
                <a:spcPts val="0"/>
              </a:spcBef>
              <a:buClrTx/>
              <a:buFont typeface="Arial" panose="020B0604020202020204" pitchFamily="34" charset="0"/>
              <a:buChar char="•"/>
            </a:pPr>
            <a:r>
              <a:rPr lang="en-GB" altLang="en-US" sz="2400" b="0" kern="0">
                <a:solidFill>
                  <a:prstClr val="black"/>
                </a:solidFill>
                <a:latin typeface="Arial" panose="020B0604020202020204" pitchFamily="34" charset="0"/>
                <a:cs typeface="Arial" panose="020B0604020202020204" pitchFamily="34" charset="0"/>
              </a:rPr>
              <a:t>Timekeeping</a:t>
            </a:r>
          </a:p>
        </p:txBody>
      </p:sp>
      <p:pic>
        <p:nvPicPr>
          <p:cNvPr id="8" name="Picture 8">
            <a:extLst>
              <a:ext uri="{FF2B5EF4-FFF2-40B4-BE49-F238E27FC236}">
                <a16:creationId xmlns:a16="http://schemas.microsoft.com/office/drawing/2014/main" id="{514607BD-7AE6-1518-3243-9C44D2160A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51012" y="640869"/>
            <a:ext cx="3628296" cy="5505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ounded Rectangle 8">
            <a:extLst>
              <a:ext uri="{FF2B5EF4-FFF2-40B4-BE49-F238E27FC236}">
                <a16:creationId xmlns:a16="http://schemas.microsoft.com/office/drawing/2014/main" id="{B5075D8A-3080-BB3C-7EC9-AC3EFAE1FA20}"/>
              </a:ext>
            </a:extLst>
          </p:cNvPr>
          <p:cNvSpPr>
            <a:spLocks noChangeArrowheads="1"/>
          </p:cNvSpPr>
          <p:nvPr/>
        </p:nvSpPr>
        <p:spPr bwMode="auto">
          <a:xfrm>
            <a:off x="5365391" y="1581722"/>
            <a:ext cx="5264674" cy="1285506"/>
          </a:xfrm>
          <a:prstGeom prst="roundRect">
            <a:avLst>
              <a:gd name="adj" fmla="val 16667"/>
            </a:avLst>
          </a:prstGeom>
          <a:solidFill>
            <a:srgbClr val="0051B7"/>
          </a:solidFill>
          <a:ln w="38100">
            <a:no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fontAlgn="base">
              <a:spcAft>
                <a:spcPct val="0"/>
              </a:spcAft>
              <a:buClr>
                <a:srgbClr val="189049"/>
              </a:buClr>
              <a:buNone/>
              <a:defRPr/>
            </a:pPr>
            <a:r>
              <a:rPr lang="en-GB" altLang="en-US" sz="2000" b="1">
                <a:solidFill>
                  <a:prstClr val="white"/>
                </a:solidFill>
                <a:latin typeface="Arial"/>
                <a:cs typeface="Arial"/>
              </a:rPr>
              <a:t>As a courtesy to others, </a:t>
            </a:r>
            <a:br>
              <a:rPr lang="en-GB" altLang="en-US" sz="2000" b="1">
                <a:solidFill>
                  <a:prstClr val="white"/>
                </a:solidFill>
              </a:rPr>
            </a:br>
            <a:r>
              <a:rPr lang="en-GB" altLang="en-US" sz="2000" b="1">
                <a:solidFill>
                  <a:prstClr val="white"/>
                </a:solidFill>
                <a:latin typeface="Arial"/>
                <a:cs typeface="Arial"/>
              </a:rPr>
              <a:t>please set your mobile phone </a:t>
            </a:r>
            <a:br>
              <a:rPr lang="en-GB" altLang="en-US" sz="2000" b="1">
                <a:solidFill>
                  <a:prstClr val="white"/>
                </a:solidFill>
              </a:rPr>
            </a:br>
            <a:r>
              <a:rPr lang="en-GB" altLang="en-US" sz="2000" b="1">
                <a:solidFill>
                  <a:prstClr val="white"/>
                </a:solidFill>
                <a:latin typeface="Arial"/>
                <a:cs typeface="Arial"/>
              </a:rPr>
              <a:t>to SILENT MODE</a:t>
            </a:r>
            <a:endParaRPr lang="en-GB" altLang="en-US" sz="2000" b="1">
              <a:solidFill>
                <a:prstClr val="white"/>
              </a:solidFill>
            </a:endParaRPr>
          </a:p>
        </p:txBody>
      </p:sp>
      <p:sp>
        <p:nvSpPr>
          <p:cNvPr id="10" name="Rounded Rectangle 8">
            <a:extLst>
              <a:ext uri="{FF2B5EF4-FFF2-40B4-BE49-F238E27FC236}">
                <a16:creationId xmlns:a16="http://schemas.microsoft.com/office/drawing/2014/main" id="{E8A20BD9-D40F-D44D-AB4B-512007B55C86}"/>
              </a:ext>
            </a:extLst>
          </p:cNvPr>
          <p:cNvSpPr>
            <a:spLocks noChangeArrowheads="1"/>
          </p:cNvSpPr>
          <p:nvPr/>
        </p:nvSpPr>
        <p:spPr bwMode="auto">
          <a:xfrm>
            <a:off x="5365391" y="2961259"/>
            <a:ext cx="5264674" cy="1696738"/>
          </a:xfrm>
          <a:prstGeom prst="roundRect">
            <a:avLst>
              <a:gd name="adj" fmla="val 16667"/>
            </a:avLst>
          </a:prstGeom>
          <a:solidFill>
            <a:srgbClr val="00B8FF"/>
          </a:solidFill>
          <a:ln w="38100">
            <a:no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eaLnBrk="0" fontAlgn="base" hangingPunct="0">
              <a:spcAft>
                <a:spcPct val="0"/>
              </a:spcAft>
              <a:buNone/>
              <a:defRPr/>
            </a:pPr>
            <a:r>
              <a:rPr lang="en-GB" altLang="en-US" sz="2000" b="1">
                <a:solidFill>
                  <a:sysClr val="windowText" lastClr="000000"/>
                </a:solidFill>
                <a:latin typeface="Arial"/>
                <a:cs typeface="Arial"/>
              </a:rPr>
              <a:t>Mobile phones must </a:t>
            </a:r>
            <a:br>
              <a:rPr lang="en-GB" altLang="en-US" sz="2000" b="1">
                <a:solidFill>
                  <a:sysClr val="windowText" lastClr="000000"/>
                </a:solidFill>
              </a:rPr>
            </a:br>
            <a:r>
              <a:rPr lang="en-GB" altLang="en-US" sz="2000" b="1">
                <a:solidFill>
                  <a:sysClr val="windowText" lastClr="000000"/>
                </a:solidFill>
                <a:latin typeface="Arial"/>
                <a:cs typeface="Arial"/>
              </a:rPr>
              <a:t>be SWITCHED OFF </a:t>
            </a:r>
            <a:br>
              <a:rPr lang="en-GB" altLang="en-US" sz="2000" b="1">
                <a:solidFill>
                  <a:sysClr val="windowText" lastClr="000000"/>
                </a:solidFill>
              </a:rPr>
            </a:br>
            <a:r>
              <a:rPr lang="en-GB" altLang="en-US" sz="2000" b="1">
                <a:solidFill>
                  <a:sysClr val="windowText" lastClr="000000"/>
                </a:solidFill>
                <a:latin typeface="Arial"/>
                <a:cs typeface="Arial"/>
              </a:rPr>
              <a:t>and removed from the desk </a:t>
            </a:r>
            <a:br>
              <a:rPr lang="en-GB" altLang="en-US" sz="2000" b="1">
                <a:solidFill>
                  <a:sysClr val="windowText" lastClr="000000"/>
                </a:solidFill>
              </a:rPr>
            </a:br>
            <a:r>
              <a:rPr lang="en-GB" altLang="en-US" sz="2000" b="1">
                <a:solidFill>
                  <a:sysClr val="windowText" lastClr="000000"/>
                </a:solidFill>
                <a:latin typeface="Arial"/>
                <a:cs typeface="Arial"/>
              </a:rPr>
              <a:t>during the examination.</a:t>
            </a:r>
            <a:endParaRPr lang="en-GB" altLang="en-US" sz="2000" b="1">
              <a:solidFill>
                <a:sysClr val="windowText" lastClr="000000"/>
              </a:solidFill>
            </a:endParaRPr>
          </a:p>
        </p:txBody>
      </p:sp>
      <p:pic>
        <p:nvPicPr>
          <p:cNvPr id="11" name="Picture 10">
            <a:extLst>
              <a:ext uri="{FF2B5EF4-FFF2-40B4-BE49-F238E27FC236}">
                <a16:creationId xmlns:a16="http://schemas.microsoft.com/office/drawing/2014/main" id="{A0AB6B3E-A466-FCC0-0B5C-1EF697D699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8646314" y="548680"/>
            <a:ext cx="3377685" cy="5597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98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1D677-2CF5-3FD6-3D9C-54CE8A484282}"/>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D525822A-7DC4-5A53-4230-D61D194AB506}"/>
              </a:ext>
            </a:extLst>
          </p:cNvPr>
          <p:cNvSpPr/>
          <p:nvPr/>
        </p:nvSpPr>
        <p:spPr>
          <a:xfrm>
            <a:off x="-211540" y="-302381"/>
            <a:ext cx="12733361" cy="6432864"/>
          </a:xfrm>
          <a:prstGeom prst="rect">
            <a:avLst/>
          </a:pr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1A726E9C-C8C3-654B-43AB-5A0C8636F159}"/>
              </a:ext>
            </a:extLst>
          </p:cNvPr>
          <p:cNvSpPr/>
          <p:nvPr/>
        </p:nvSpPr>
        <p:spPr>
          <a:xfrm flipH="1">
            <a:off x="-2646947" y="221972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5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EC9672A-DBE3-0D8B-974F-A00621B73C0F}"/>
              </a:ext>
            </a:extLst>
          </p:cNvPr>
          <p:cNvSpPr txBox="1"/>
          <p:nvPr/>
        </p:nvSpPr>
        <p:spPr>
          <a:xfrm>
            <a:off x="570529" y="1473529"/>
            <a:ext cx="7583657" cy="2800767"/>
          </a:xfrm>
          <a:prstGeom prst="rect">
            <a:avLst/>
          </a:prstGeom>
          <a:noFill/>
        </p:spPr>
        <p:txBody>
          <a:bodyPr wrap="square" rtlCol="0">
            <a:spAutoFit/>
          </a:bodyPr>
          <a:lstStyle/>
          <a:p>
            <a:r>
              <a:rPr lang="en-GB" sz="4400" b="1">
                <a:latin typeface="Arial" panose="020B0604020202020204" pitchFamily="34" charset="0"/>
                <a:cs typeface="Arial" panose="020B0604020202020204" pitchFamily="34" charset="0"/>
              </a:rPr>
              <a:t>Understand how to recognise early indicators of mental health conditions </a:t>
            </a:r>
            <a:br>
              <a:rPr lang="en-GB" sz="4400" b="1">
                <a:latin typeface="Arial" panose="020B0604020202020204" pitchFamily="34" charset="0"/>
                <a:cs typeface="Arial" panose="020B0604020202020204" pitchFamily="34" charset="0"/>
              </a:rPr>
            </a:br>
            <a:endParaRPr lang="en-GB" sz="4400" b="1">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438090E2-7DD8-AE45-0EED-612EF78E384F}"/>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eaLnBrk="0" fontAlgn="base" hangingPunct="0">
              <a:spcBef>
                <a:spcPct val="50000"/>
              </a:spcBef>
              <a:spcAft>
                <a:spcPct val="0"/>
              </a:spcAft>
            </a:pPr>
            <a:r>
              <a:rPr lang="en-GB" sz="2400" b="1">
                <a:latin typeface="Arial" panose="020B0604020202020204" pitchFamily="34" charset="0"/>
                <a:cs typeface="Arial" panose="020B0604020202020204" pitchFamily="34" charset="0"/>
              </a:rPr>
              <a:t>		</a:t>
            </a:r>
            <a:r>
              <a:rPr lang="en-GB" sz="2400" b="1">
                <a:solidFill>
                  <a:schemeClr val="bg1"/>
                </a:solidFill>
                <a:latin typeface="Arial" panose="020B0604020202020204" pitchFamily="34" charset="0"/>
                <a:cs typeface="Arial" panose="020B0604020202020204" pitchFamily="34" charset="0"/>
              </a:rPr>
              <a:t>Module 2</a:t>
            </a:r>
          </a:p>
        </p:txBody>
      </p:sp>
      <p:sp>
        <p:nvSpPr>
          <p:cNvPr id="21" name="Slide Number Placeholder 5">
            <a:extLst>
              <a:ext uri="{FF2B5EF4-FFF2-40B4-BE49-F238E27FC236}">
                <a16:creationId xmlns:a16="http://schemas.microsoft.com/office/drawing/2014/main" id="{95D8D643-79D3-ADF0-427B-C794E84DC55A}"/>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20</a:t>
            </a:fld>
            <a:endParaRPr lang="en-GB" sz="1600">
              <a:solidFill>
                <a:schemeClr val="bg1"/>
              </a:solidFill>
              <a:latin typeface="Arial" panose="020B0604020202020204" pitchFamily="34" charset="0"/>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E1FE75B7-421F-3209-9972-5A8797C05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3" name="Graphic 2" descr="Puzzle pieces with solid fill">
            <a:extLst>
              <a:ext uri="{FF2B5EF4-FFF2-40B4-BE49-F238E27FC236}">
                <a16:creationId xmlns:a16="http://schemas.microsoft.com/office/drawing/2014/main" id="{5357A39F-1BCC-226A-471E-37799F670B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3953" y="2914051"/>
            <a:ext cx="4060596" cy="4060596"/>
          </a:xfrm>
          <a:prstGeom prst="rect">
            <a:avLst/>
          </a:prstGeom>
        </p:spPr>
      </p:pic>
      <p:grpSp>
        <p:nvGrpSpPr>
          <p:cNvPr id="2" name="Group 1">
            <a:extLst>
              <a:ext uri="{FF2B5EF4-FFF2-40B4-BE49-F238E27FC236}">
                <a16:creationId xmlns:a16="http://schemas.microsoft.com/office/drawing/2014/main" id="{997AC975-0467-16F1-5BCB-B1E65BA58172}"/>
              </a:ext>
            </a:extLst>
          </p:cNvPr>
          <p:cNvGrpSpPr/>
          <p:nvPr/>
        </p:nvGrpSpPr>
        <p:grpSpPr>
          <a:xfrm>
            <a:off x="5658939" y="6358776"/>
            <a:ext cx="259230" cy="259230"/>
            <a:chOff x="5658939" y="6358776"/>
            <a:chExt cx="259230" cy="259230"/>
          </a:xfrm>
        </p:grpSpPr>
        <p:sp>
          <p:nvSpPr>
            <p:cNvPr id="4" name="Rounded Rectangle 38">
              <a:hlinkClick r:id="" action="ppaction://hlinkshowjump?jump=previousslide"/>
              <a:extLst>
                <a:ext uri="{FF2B5EF4-FFF2-40B4-BE49-F238E27FC236}">
                  <a16:creationId xmlns:a16="http://schemas.microsoft.com/office/drawing/2014/main" id="{97FCAF5C-D3B0-0166-52AF-D7A6755DA7D1}"/>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aphic 18" descr="End with solid fill">
              <a:hlinkClick r:id="" action="ppaction://hlinkshowjump?jump=previousslide"/>
              <a:extLst>
                <a:ext uri="{FF2B5EF4-FFF2-40B4-BE49-F238E27FC236}">
                  <a16:creationId xmlns:a16="http://schemas.microsoft.com/office/drawing/2014/main" id="{FBED1261-3737-580B-8D43-6FE123CE98D1}"/>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4" name="Rounded Rectangle 40">
            <a:hlinkClick r:id="rId6" action="ppaction://hlinksldjump"/>
            <a:extLst>
              <a:ext uri="{FF2B5EF4-FFF2-40B4-BE49-F238E27FC236}">
                <a16:creationId xmlns:a16="http://schemas.microsoft.com/office/drawing/2014/main" id="{8B2E5E15-5B37-B4C1-459C-8BBDBE0731F6}"/>
              </a:ext>
            </a:extLst>
          </p:cNvPr>
          <p:cNvSpPr/>
          <p:nvPr/>
        </p:nvSpPr>
        <p:spPr>
          <a:xfrm>
            <a:off x="5961134"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C41EC88-FA19-53C5-2F90-3255D173720F}"/>
              </a:ext>
            </a:extLst>
          </p:cNvPr>
          <p:cNvGrpSpPr/>
          <p:nvPr/>
        </p:nvGrpSpPr>
        <p:grpSpPr>
          <a:xfrm>
            <a:off x="6266606" y="6359672"/>
            <a:ext cx="259230" cy="259230"/>
            <a:chOff x="6266606" y="6359672"/>
            <a:chExt cx="259230" cy="259230"/>
          </a:xfrm>
        </p:grpSpPr>
        <p:sp>
          <p:nvSpPr>
            <p:cNvPr id="16" name="Rounded Rectangle 34">
              <a:hlinkClick r:id="" action="ppaction://hlinkshowjump?jump=nextslide"/>
              <a:extLst>
                <a:ext uri="{FF2B5EF4-FFF2-40B4-BE49-F238E27FC236}">
                  <a16:creationId xmlns:a16="http://schemas.microsoft.com/office/drawing/2014/main" id="{AD9ED714-6A06-08B1-7003-AE5065709C3B}"/>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raphic 18" descr="End with solid fill">
              <a:hlinkClick r:id="" action="ppaction://hlinkshowjump?jump=nextslide"/>
              <a:extLst>
                <a:ext uri="{FF2B5EF4-FFF2-40B4-BE49-F238E27FC236}">
                  <a16:creationId xmlns:a16="http://schemas.microsoft.com/office/drawing/2014/main" id="{D44942B6-D513-3C62-B37A-55E7D9C3DE86}"/>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18" name="Graphic 17" descr="Home with solid fill">
            <a:hlinkClick r:id="" action="ppaction://noaction"/>
            <a:extLst>
              <a:ext uri="{FF2B5EF4-FFF2-40B4-BE49-F238E27FC236}">
                <a16:creationId xmlns:a16="http://schemas.microsoft.com/office/drawing/2014/main" id="{6DECC2A2-E993-5432-F940-22ADAAEC08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8666" y="6360596"/>
            <a:ext cx="239965" cy="239966"/>
          </a:xfrm>
          <a:prstGeom prst="rect">
            <a:avLst/>
          </a:prstGeom>
        </p:spPr>
      </p:pic>
    </p:spTree>
    <p:extLst>
      <p:ext uri="{BB962C8B-B14F-4D97-AF65-F5344CB8AC3E}">
        <p14:creationId xmlns:p14="http://schemas.microsoft.com/office/powerpoint/2010/main" val="65670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BDD689CC-D1A3-5E5A-754B-478CD878D52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p:cNvSpPr>
            <a:spLocks noGrp="1"/>
          </p:cNvSpPr>
          <p:nvPr>
            <p:ph type="title"/>
          </p:nvPr>
        </p:nvSpPr>
        <p:spPr>
          <a:xfrm>
            <a:off x="838200" y="365126"/>
            <a:ext cx="8041032" cy="922986"/>
          </a:xfrm>
        </p:spPr>
        <p:txBody>
          <a:bodyPr>
            <a:noAutofit/>
          </a:bodyPr>
          <a:lstStyle/>
          <a:p>
            <a:pPr algn="l"/>
            <a:r>
              <a:rPr lang="en-GB" sz="3600" b="1">
                <a:latin typeface="Arial" panose="020B0604020202020204" pitchFamily="34" charset="0"/>
                <a:cs typeface="Arial" panose="020B0604020202020204" pitchFamily="34" charset="0"/>
              </a:rPr>
              <a:t>Early warning signs of mental health conditions</a:t>
            </a:r>
            <a:endParaRPr lang="en-GB" sz="3600" b="1">
              <a:highlight>
                <a:srgbClr val="FFFF00"/>
              </a:highligh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703076"/>
            <a:ext cx="8456629" cy="4351338"/>
          </a:xfrm>
        </p:spPr>
        <p:txBody>
          <a:bodyPr>
            <a:normAutofit/>
          </a:bodyPr>
          <a:lstStyle/>
          <a:p>
            <a:pPr marL="0" indent="0">
              <a:buNone/>
            </a:pPr>
            <a:r>
              <a:rPr lang="en-GB" sz="2200" b="1">
                <a:latin typeface="Arial" panose="020B0604020202020204" pitchFamily="34" charset="0"/>
                <a:cs typeface="Arial" panose="020B0604020202020204" pitchFamily="34" charset="0"/>
              </a:rPr>
              <a:t>It’s important to understand how mental health conditions may first appear in the workplace</a:t>
            </a:r>
          </a:p>
          <a:p>
            <a:pPr marL="0" indent="0">
              <a:buNone/>
            </a:pPr>
            <a:endParaRPr lang="en-GB" sz="2200">
              <a:latin typeface="Arial" panose="020B0604020202020204" pitchFamily="34" charset="0"/>
              <a:cs typeface="Arial" panose="020B0604020202020204" pitchFamily="34" charset="0"/>
            </a:endParaRPr>
          </a:p>
          <a:p>
            <a:r>
              <a:rPr lang="en-GB" sz="2200" b="0">
                <a:latin typeface="Arial" panose="020B0604020202020204" pitchFamily="34" charset="0"/>
                <a:cs typeface="Arial" panose="020B0604020202020204" pitchFamily="34" charset="0"/>
              </a:rPr>
              <a:t>Early indicators are changes in how a person feels, behaves or performs that may suggest their mental health is being affected</a:t>
            </a:r>
          </a:p>
          <a:p>
            <a:r>
              <a:rPr lang="en-GB" sz="2200" b="0">
                <a:latin typeface="Arial" panose="020B0604020202020204" pitchFamily="34" charset="0"/>
                <a:cs typeface="Arial" panose="020B0604020202020204" pitchFamily="34" charset="0"/>
              </a:rPr>
              <a:t>In a construction environment, these changes may develop gradually and can sometimes be overlooked</a:t>
            </a:r>
          </a:p>
          <a:p>
            <a:r>
              <a:rPr lang="en-GB" sz="2200" b="0">
                <a:latin typeface="Arial" panose="020B0604020202020204" pitchFamily="34" charset="0"/>
                <a:cs typeface="Arial" panose="020B0604020202020204" pitchFamily="34" charset="0"/>
              </a:rPr>
              <a:t>Recognising early indicators allows support to be offered before concerns escalate, helping to protect both individual wellbeing and site safety.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7AA81701-08BF-53AD-2A56-48707F798964}"/>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p:cNvSpPr>
            <a:spLocks noGrp="1"/>
          </p:cNvSpPr>
          <p:nvPr>
            <p:ph type="title"/>
          </p:nvPr>
        </p:nvSpPr>
        <p:spPr>
          <a:xfrm>
            <a:off x="1706252" y="365126"/>
            <a:ext cx="9647548" cy="922986"/>
          </a:xfrm>
        </p:spPr>
        <p:txBody>
          <a:bodyPr>
            <a:noAutofit/>
          </a:bodyPr>
          <a:lstStyle/>
          <a:p>
            <a:pPr algn="l"/>
            <a:r>
              <a:rPr lang="en-GB" sz="4000" b="1">
                <a:latin typeface="Arial" panose="020B0604020202020204" pitchFamily="34" charset="0"/>
                <a:cs typeface="Arial" panose="020B0604020202020204" pitchFamily="34" charset="0"/>
              </a:rPr>
              <a:t>What are the early warning signs </a:t>
            </a:r>
            <a:br>
              <a:rPr lang="en-GB" sz="4000" b="1">
                <a:latin typeface="Arial" panose="020B0604020202020204" pitchFamily="34" charset="0"/>
                <a:cs typeface="Arial" panose="020B0604020202020204" pitchFamily="34" charset="0"/>
              </a:rPr>
            </a:br>
            <a:r>
              <a:rPr lang="en-GB" sz="4000" b="1">
                <a:latin typeface="Arial" panose="020B0604020202020204" pitchFamily="34" charset="0"/>
                <a:cs typeface="Arial" panose="020B0604020202020204" pitchFamily="34" charset="0"/>
              </a:rPr>
              <a:t>of mental health conditions? </a:t>
            </a:r>
          </a:p>
        </p:txBody>
      </p:sp>
      <p:sp>
        <p:nvSpPr>
          <p:cNvPr id="3" name="Content Placeholder 2"/>
          <p:cNvSpPr>
            <a:spLocks noGrp="1"/>
          </p:cNvSpPr>
          <p:nvPr>
            <p:ph idx="1"/>
          </p:nvPr>
        </p:nvSpPr>
        <p:spPr>
          <a:xfrm>
            <a:off x="838200" y="1901039"/>
            <a:ext cx="10515600" cy="4351338"/>
          </a:xfrm>
        </p:spPr>
        <p:txBody>
          <a:bodyPr>
            <a:noAutofit/>
          </a:bodyPr>
          <a:lstStyle/>
          <a:p>
            <a:pPr marL="0" indent="0">
              <a:buNone/>
            </a:pPr>
            <a:r>
              <a:rPr lang="en-GB" sz="2200" b="1" dirty="0">
                <a:latin typeface="Arial" panose="020B0604020202020204" pitchFamily="34" charset="0"/>
                <a:cs typeface="Arial" panose="020B0604020202020204" pitchFamily="34" charset="0"/>
              </a:rPr>
              <a:t>Early warning signs can include:</a:t>
            </a:r>
          </a:p>
          <a:p>
            <a:r>
              <a:rPr lang="en-GB" sz="2200" b="0" dirty="0">
                <a:latin typeface="Arial" panose="020B0604020202020204" pitchFamily="34" charset="0"/>
                <a:cs typeface="Arial" panose="020B0604020202020204" pitchFamily="34" charset="0"/>
              </a:rPr>
              <a:t>changes in mood, such as increased irritability or sadness</a:t>
            </a:r>
          </a:p>
          <a:p>
            <a:r>
              <a:rPr lang="en-GB" sz="2200" b="0" dirty="0">
                <a:latin typeface="Arial" panose="020B0604020202020204" pitchFamily="34" charset="0"/>
                <a:cs typeface="Arial" panose="020B0604020202020204" pitchFamily="34" charset="0"/>
              </a:rPr>
              <a:t>withdrawal from social interaction or team activities</a:t>
            </a:r>
          </a:p>
          <a:p>
            <a:r>
              <a:rPr lang="en-GB" sz="2200" b="0" dirty="0">
                <a:latin typeface="Arial" panose="020B0604020202020204" pitchFamily="34" charset="0"/>
                <a:cs typeface="Arial" panose="020B0604020202020204" pitchFamily="34" charset="0"/>
              </a:rPr>
              <a:t>difficulty concentrating or making decisions</a:t>
            </a:r>
          </a:p>
          <a:p>
            <a:r>
              <a:rPr lang="en-GB" sz="2200" b="0" dirty="0">
                <a:latin typeface="Arial" panose="020B0604020202020204" pitchFamily="34" charset="0"/>
                <a:cs typeface="Arial" panose="020B0604020202020204" pitchFamily="34" charset="0"/>
              </a:rPr>
              <a:t>loss of motivation or interest in work</a:t>
            </a:r>
          </a:p>
          <a:p>
            <a:r>
              <a:rPr lang="en-GB" sz="2200" b="0" dirty="0">
                <a:latin typeface="Arial" panose="020B0604020202020204" pitchFamily="34" charset="0"/>
                <a:cs typeface="Arial" panose="020B0604020202020204" pitchFamily="34" charset="0"/>
              </a:rPr>
              <a:t>unexplained changes in behaviour or performance.</a:t>
            </a:r>
          </a:p>
        </p:txBody>
      </p:sp>
      <p:pic>
        <p:nvPicPr>
          <p:cNvPr id="5" name="Picture 4">
            <a:extLst>
              <a:ext uri="{FF2B5EF4-FFF2-40B4-BE49-F238E27FC236}">
                <a16:creationId xmlns:a16="http://schemas.microsoft.com/office/drawing/2014/main" id="{EE10C898-4926-37BF-836B-BA70241C84B1}"/>
              </a:ext>
            </a:extLst>
          </p:cNvPr>
          <p:cNvPicPr>
            <a:picLocks noChangeAspect="1"/>
          </p:cNvPicPr>
          <p:nvPr/>
        </p:nvPicPr>
        <p:blipFill rotWithShape="1">
          <a:blip r:embed="rId4" cstate="print"/>
          <a:srcRect l="-7880" t="-37389" r="-7880" b="-40763"/>
          <a:stretch/>
        </p:blipFill>
        <p:spPr>
          <a:xfrm>
            <a:off x="772456" y="497219"/>
            <a:ext cx="792000" cy="657956"/>
          </a:xfrm>
          <a:prstGeom prst="ellipse">
            <a:avLst/>
          </a:prstGeom>
          <a:solidFill>
            <a:srgbClr val="0051B7"/>
          </a:solidFill>
          <a:ln w="31750">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92BC8-D53E-2BD0-6A6C-9E26583DE4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84375-B63A-6963-5475-E06B3ECBB959}"/>
              </a:ext>
            </a:extLst>
          </p:cNvPr>
          <p:cNvSpPr>
            <a:spLocks noGrp="1"/>
          </p:cNvSpPr>
          <p:nvPr>
            <p:ph type="title"/>
          </p:nvPr>
        </p:nvSpPr>
        <p:spPr/>
        <p:txBody>
          <a:bodyPr>
            <a:noAutofit/>
          </a:bodyPr>
          <a:lstStyle/>
          <a:p>
            <a:pPr algn="l"/>
            <a:r>
              <a:rPr lang="en-GB" sz="4000" b="1">
                <a:latin typeface="Arial" panose="020B0604020202020204" pitchFamily="34" charset="0"/>
                <a:cs typeface="Arial" panose="020B0604020202020204" pitchFamily="34" charset="0"/>
              </a:rPr>
              <a:t>Physical signs linked to mental health concerns </a:t>
            </a:r>
          </a:p>
        </p:txBody>
      </p:sp>
      <p:sp>
        <p:nvSpPr>
          <p:cNvPr id="4" name="Rectangle: Rounded Corners 3">
            <a:extLst>
              <a:ext uri="{FF2B5EF4-FFF2-40B4-BE49-F238E27FC236}">
                <a16:creationId xmlns:a16="http://schemas.microsoft.com/office/drawing/2014/main" id="{8A00216B-85D3-13B5-F7CC-EE48E1EC1A02}"/>
              </a:ext>
            </a:extLst>
          </p:cNvPr>
          <p:cNvSpPr/>
          <p:nvPr/>
        </p:nvSpPr>
        <p:spPr>
          <a:xfrm>
            <a:off x="-529614" y="1604205"/>
            <a:ext cx="13564997" cy="922987"/>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Rectangle: Rounded Corners 4">
            <a:extLst>
              <a:ext uri="{FF2B5EF4-FFF2-40B4-BE49-F238E27FC236}">
                <a16:creationId xmlns:a16="http://schemas.microsoft.com/office/drawing/2014/main" id="{CFD7BBED-3002-9372-A167-F620A9114009}"/>
              </a:ext>
            </a:extLst>
          </p:cNvPr>
          <p:cNvSpPr/>
          <p:nvPr/>
        </p:nvSpPr>
        <p:spPr>
          <a:xfrm>
            <a:off x="-529614" y="2631774"/>
            <a:ext cx="13564997" cy="922987"/>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Rectangle: Rounded Corners 5">
            <a:extLst>
              <a:ext uri="{FF2B5EF4-FFF2-40B4-BE49-F238E27FC236}">
                <a16:creationId xmlns:a16="http://schemas.microsoft.com/office/drawing/2014/main" id="{91504004-324B-B2A9-375E-F491D833C71F}"/>
              </a:ext>
            </a:extLst>
          </p:cNvPr>
          <p:cNvSpPr/>
          <p:nvPr/>
        </p:nvSpPr>
        <p:spPr>
          <a:xfrm>
            <a:off x="-529614" y="3659344"/>
            <a:ext cx="13564997" cy="922987"/>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Rectangle: Rounded Corners 6">
            <a:extLst>
              <a:ext uri="{FF2B5EF4-FFF2-40B4-BE49-F238E27FC236}">
                <a16:creationId xmlns:a16="http://schemas.microsoft.com/office/drawing/2014/main" id="{E994C53B-1506-BE6F-431B-CCE63C2D732F}"/>
              </a:ext>
            </a:extLst>
          </p:cNvPr>
          <p:cNvSpPr/>
          <p:nvPr/>
        </p:nvSpPr>
        <p:spPr>
          <a:xfrm>
            <a:off x="-529614" y="4688044"/>
            <a:ext cx="13564997" cy="922987"/>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Content Placeholder 2">
            <a:extLst>
              <a:ext uri="{FF2B5EF4-FFF2-40B4-BE49-F238E27FC236}">
                <a16:creationId xmlns:a16="http://schemas.microsoft.com/office/drawing/2014/main" id="{8224997F-25E6-D7A5-4060-35607E40C2F2}"/>
              </a:ext>
            </a:extLst>
          </p:cNvPr>
          <p:cNvSpPr>
            <a:spLocks noGrp="1"/>
          </p:cNvSpPr>
          <p:nvPr>
            <p:ph idx="1"/>
          </p:nvPr>
        </p:nvSpPr>
        <p:spPr>
          <a:xfrm>
            <a:off x="838200" y="1728806"/>
            <a:ext cx="9386455" cy="4351338"/>
          </a:xfrm>
        </p:spPr>
        <p:txBody>
          <a:bodyPr>
            <a:noAutofit/>
          </a:bodyPr>
          <a:lstStyle/>
          <a:p>
            <a:pPr marL="0" indent="0">
              <a:buNone/>
            </a:pPr>
            <a:r>
              <a:rPr lang="en-GB" sz="2200" dirty="0">
                <a:solidFill>
                  <a:schemeClr val="bg1"/>
                </a:solidFill>
                <a:latin typeface="Arial" panose="020B0604020202020204" pitchFamily="34" charset="0"/>
                <a:cs typeface="Arial" panose="020B0604020202020204" pitchFamily="34" charset="0"/>
              </a:rPr>
              <a:t>Mental health concerns can affect a person physically, not just emotionally or behaviourally</a:t>
            </a:r>
          </a:p>
          <a:p>
            <a:pPr marL="0" indent="0">
              <a:buNone/>
            </a:pPr>
            <a:br>
              <a:rPr lang="en-GB" dirty="0">
                <a:solidFill>
                  <a:schemeClr val="bg1"/>
                </a:solidFill>
              </a:rPr>
            </a:br>
            <a:r>
              <a:rPr lang="en-GB" sz="2200" dirty="0">
                <a:solidFill>
                  <a:schemeClr val="bg1"/>
                </a:solidFill>
                <a:latin typeface="Arial" panose="020B0604020202020204" pitchFamily="34" charset="0"/>
                <a:cs typeface="Arial" panose="020B0604020202020204" pitchFamily="34" charset="0"/>
              </a:rPr>
              <a:t>Physical signs may develop gradually and are often visible in day-to-day working life</a:t>
            </a:r>
          </a:p>
          <a:p>
            <a:pPr marL="0" indent="0">
              <a:buNone/>
            </a:pPr>
            <a:br>
              <a:rPr lang="en-GB" dirty="0">
                <a:solidFill>
                  <a:schemeClr val="bg1"/>
                </a:solidFill>
              </a:rPr>
            </a:br>
            <a:r>
              <a:rPr lang="en-GB" sz="2200">
                <a:solidFill>
                  <a:schemeClr val="bg1"/>
                </a:solidFill>
                <a:latin typeface="Arial" panose="020B0604020202020204" pitchFamily="34" charset="0"/>
                <a:cs typeface="Arial" panose="020B0604020202020204" pitchFamily="34" charset="0"/>
              </a:rPr>
              <a:t>In </a:t>
            </a:r>
            <a:r>
              <a:rPr lang="en-GB" sz="2200" dirty="0">
                <a:solidFill>
                  <a:schemeClr val="bg1"/>
                </a:solidFill>
                <a:latin typeface="Arial" panose="020B0604020202020204" pitchFamily="34" charset="0"/>
                <a:cs typeface="Arial" panose="020B0604020202020204" pitchFamily="34" charset="0"/>
              </a:rPr>
              <a:t>fast-paced construction environments, these signs may be overlooked</a:t>
            </a:r>
          </a:p>
          <a:p>
            <a:pPr marL="0" indent="0">
              <a:buNone/>
            </a:pPr>
            <a:endParaRPr lang="en-GB" sz="1100" dirty="0">
              <a:solidFill>
                <a:schemeClr val="bg1"/>
              </a:solidFill>
              <a:latin typeface="Arial" panose="020B0604020202020204" pitchFamily="34" charset="0"/>
              <a:cs typeface="Arial" panose="020B0604020202020204" pitchFamily="34" charset="0"/>
            </a:endParaRPr>
          </a:p>
          <a:p>
            <a:pPr marL="0" indent="0">
              <a:buNone/>
            </a:pPr>
            <a:r>
              <a:rPr lang="en-GB" sz="2200" dirty="0">
                <a:solidFill>
                  <a:schemeClr val="bg1"/>
                </a:solidFill>
                <a:latin typeface="Arial" panose="020B0604020202020204" pitchFamily="34" charset="0"/>
                <a:cs typeface="Arial" panose="020B0604020202020204" pitchFamily="34" charset="0"/>
              </a:rPr>
              <a:t>They can affect how someone carries out their role, including their energy levels, concentration and ability to work safely on site.</a:t>
            </a:r>
          </a:p>
        </p:txBody>
      </p:sp>
    </p:spTree>
    <p:extLst>
      <p:ext uri="{BB962C8B-B14F-4D97-AF65-F5344CB8AC3E}">
        <p14:creationId xmlns:p14="http://schemas.microsoft.com/office/powerpoint/2010/main" val="175265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691" y="379298"/>
            <a:ext cx="9704109" cy="922986"/>
          </a:xfrm>
        </p:spPr>
        <p:txBody>
          <a:bodyPr>
            <a:noAutofit/>
          </a:bodyPr>
          <a:lstStyle/>
          <a:p>
            <a:pPr algn="l"/>
            <a:r>
              <a:rPr lang="en-GB" sz="3600" b="1" dirty="0">
                <a:latin typeface="Arial" panose="020B0604020202020204" pitchFamily="34" charset="0"/>
                <a:cs typeface="Arial" panose="020B0604020202020204" pitchFamily="34" charset="0"/>
              </a:rPr>
              <a:t>What are the physical signs and how do they link to mental health concerns?</a:t>
            </a:r>
            <a:endParaRPr lang="en-GB" sz="3600" b="1" dirty="0">
              <a:highlight>
                <a:srgbClr val="FFFF00"/>
              </a:highligh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39764"/>
            <a:ext cx="10515600" cy="4351338"/>
          </a:xfrm>
        </p:spPr>
        <p:txBody>
          <a:bodyPr>
            <a:normAutofit/>
          </a:bodyPr>
          <a:lstStyle/>
          <a:p>
            <a:pPr marL="0" indent="0">
              <a:buNone/>
            </a:pPr>
            <a:r>
              <a:rPr lang="en-GB" sz="2400" b="1" dirty="0">
                <a:latin typeface="Arial" panose="020B0604020202020204" pitchFamily="34" charset="0"/>
                <a:cs typeface="Arial" panose="020B0604020202020204" pitchFamily="34" charset="0"/>
              </a:rPr>
              <a:t>Physical signs may include:</a:t>
            </a:r>
          </a:p>
          <a:p>
            <a:r>
              <a:rPr lang="en-GB" sz="2400" b="0" dirty="0">
                <a:latin typeface="Arial" panose="020B0604020202020204" pitchFamily="34" charset="0"/>
                <a:cs typeface="Arial" panose="020B0604020202020204" pitchFamily="34" charset="0"/>
              </a:rPr>
              <a:t>tiredness or low energy</a:t>
            </a:r>
          </a:p>
          <a:p>
            <a:r>
              <a:rPr lang="en-GB" sz="2400" b="0" dirty="0">
                <a:latin typeface="Arial" panose="020B0604020202020204" pitchFamily="34" charset="0"/>
                <a:cs typeface="Arial" panose="020B0604020202020204" pitchFamily="34" charset="0"/>
              </a:rPr>
              <a:t>frequent headaches or muscle pain</a:t>
            </a:r>
          </a:p>
          <a:p>
            <a:r>
              <a:rPr lang="en-GB" sz="2400" b="0" dirty="0">
                <a:latin typeface="Arial" panose="020B0604020202020204" pitchFamily="34" charset="0"/>
                <a:cs typeface="Arial" panose="020B0604020202020204" pitchFamily="34" charset="0"/>
              </a:rPr>
              <a:t>changes in appetite or weight</a:t>
            </a:r>
          </a:p>
          <a:p>
            <a:r>
              <a:rPr lang="en-GB" sz="2400" b="0" dirty="0">
                <a:latin typeface="Arial" panose="020B0604020202020204" pitchFamily="34" charset="0"/>
                <a:cs typeface="Arial" panose="020B0604020202020204" pitchFamily="34" charset="0"/>
              </a:rPr>
              <a:t>poor personal hygiene or appearance.</a:t>
            </a:r>
          </a:p>
          <a:p>
            <a:endParaRPr lang="en-GB" sz="2400" dirty="0"/>
          </a:p>
          <a:p>
            <a:pPr marL="0" indent="0">
              <a:buNone/>
              <a:defRPr/>
            </a:pPr>
            <a:endParaRPr lang="en-GB" sz="2200" b="1" dirty="0">
              <a:latin typeface="Arial" panose="020B0604020202020204" pitchFamily="34" charset="0"/>
              <a:cs typeface="Arial" panose="020B0604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B1C9CCC-7CC8-4F1E-0609-E26600C38E7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pic>
        <p:nvPicPr>
          <p:cNvPr id="5" name="Picture 4">
            <a:extLst>
              <a:ext uri="{FF2B5EF4-FFF2-40B4-BE49-F238E27FC236}">
                <a16:creationId xmlns:a16="http://schemas.microsoft.com/office/drawing/2014/main" id="{AEE60FC4-17B3-5486-C658-7C9C4B713A7B}"/>
              </a:ext>
            </a:extLst>
          </p:cNvPr>
          <p:cNvPicPr>
            <a:picLocks noChangeAspect="1"/>
          </p:cNvPicPr>
          <p:nvPr/>
        </p:nvPicPr>
        <p:blipFill rotWithShape="1">
          <a:blip r:embed="rId4" cstate="print"/>
          <a:srcRect l="-7880" t="-37389" r="-7880" b="-40763"/>
          <a:stretch/>
        </p:blipFill>
        <p:spPr>
          <a:xfrm>
            <a:off x="772456" y="497219"/>
            <a:ext cx="792000" cy="657956"/>
          </a:xfrm>
          <a:prstGeom prst="ellipse">
            <a:avLst/>
          </a:prstGeom>
          <a:solidFill>
            <a:srgbClr val="0051B7"/>
          </a:solidFill>
          <a:ln w="31750">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B2F7D-9A9F-2DCF-C2BF-64EE30A46B19}"/>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F74B9336-691C-BD10-E643-FA6331C71F62}"/>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495BEC39-81F5-3A23-9C96-AD8856A51BE7}"/>
              </a:ext>
            </a:extLst>
          </p:cNvPr>
          <p:cNvSpPr>
            <a:spLocks noGrp="1"/>
          </p:cNvSpPr>
          <p:nvPr>
            <p:ph type="title"/>
          </p:nvPr>
        </p:nvSpPr>
        <p:spPr/>
        <p:txBody>
          <a:bodyPr>
            <a:noAutofit/>
          </a:bodyPr>
          <a:lstStyle/>
          <a:p>
            <a:pPr algn="l"/>
            <a:r>
              <a:rPr lang="en-GB" sz="3600" b="1">
                <a:latin typeface="Arial" panose="020B0604020202020204" pitchFamily="34" charset="0"/>
                <a:cs typeface="Arial" panose="020B0604020202020204" pitchFamily="34" charset="0"/>
              </a:rPr>
              <a:t>The importance of early recognition for site safety and wellbeing</a:t>
            </a:r>
          </a:p>
        </p:txBody>
      </p:sp>
      <p:sp>
        <p:nvSpPr>
          <p:cNvPr id="3" name="Content Placeholder 2">
            <a:extLst>
              <a:ext uri="{FF2B5EF4-FFF2-40B4-BE49-F238E27FC236}">
                <a16:creationId xmlns:a16="http://schemas.microsoft.com/office/drawing/2014/main" id="{EAB59D2D-E6DC-0D50-44C9-06B916731FF2}"/>
              </a:ext>
            </a:extLst>
          </p:cNvPr>
          <p:cNvSpPr>
            <a:spLocks noGrp="1"/>
          </p:cNvSpPr>
          <p:nvPr>
            <p:ph idx="1"/>
          </p:nvPr>
        </p:nvSpPr>
        <p:spPr>
          <a:xfrm>
            <a:off x="838199" y="1825625"/>
            <a:ext cx="7910945" cy="4351338"/>
          </a:xfrm>
        </p:spPr>
        <p:txBody>
          <a:bodyPr>
            <a:normAutofit/>
          </a:bodyPr>
          <a:lstStyle/>
          <a:p>
            <a:pPr marL="0" indent="0">
              <a:lnSpc>
                <a:spcPct val="100000"/>
              </a:lnSpc>
              <a:buNone/>
              <a:defRPr/>
            </a:pPr>
            <a:r>
              <a:rPr lang="en-GB" sz="2200">
                <a:latin typeface="Arial" panose="020B0604020202020204" pitchFamily="34" charset="0"/>
                <a:cs typeface="Arial" panose="020B0604020202020204" pitchFamily="34" charset="0"/>
              </a:rPr>
              <a:t>Early recognition of mental health concerns is essential in a construction environment, where safety, concentration and decision-making are critical</a:t>
            </a:r>
          </a:p>
          <a:p>
            <a:pPr marL="0" indent="0">
              <a:lnSpc>
                <a:spcPct val="100000"/>
              </a:lnSpc>
              <a:buNone/>
              <a:defRPr/>
            </a:pPr>
            <a:endParaRPr lang="en-GB" sz="700" dirty="0">
              <a:latin typeface="Arial" panose="020B0604020202020204" pitchFamily="34" charset="0"/>
              <a:cs typeface="Arial" panose="020B0604020202020204" pitchFamily="34" charset="0"/>
            </a:endParaRPr>
          </a:p>
          <a:p>
            <a:pPr>
              <a:lnSpc>
                <a:spcPct val="100000"/>
              </a:lnSpc>
              <a:defRPr/>
            </a:pPr>
            <a:r>
              <a:rPr lang="en-GB" sz="2200" b="0">
                <a:latin typeface="Arial" panose="020B0604020202020204" pitchFamily="34" charset="0"/>
                <a:cs typeface="Arial" panose="020B0604020202020204" pitchFamily="34" charset="0"/>
              </a:rPr>
              <a:t>It plays a vital role in maintaining both individual wellbeing and overall site safety</a:t>
            </a:r>
          </a:p>
          <a:p>
            <a:pPr>
              <a:lnSpc>
                <a:spcPct val="100000"/>
              </a:lnSpc>
              <a:defRPr/>
            </a:pPr>
            <a:r>
              <a:rPr lang="en-GB" sz="2200" b="0">
                <a:latin typeface="Arial" panose="020B0604020202020204" pitchFamily="34" charset="0"/>
                <a:cs typeface="Arial" panose="020B0604020202020204" pitchFamily="34" charset="0"/>
              </a:rPr>
              <a:t>Spotting concerns at an early stage allows for timely support and reduces the risk of problems becoming more serious.</a:t>
            </a:r>
          </a:p>
          <a:p>
            <a:pPr>
              <a:lnSpc>
                <a:spcPct val="100000"/>
              </a:lnSpc>
              <a:defRPr/>
            </a:pPr>
            <a:endParaRPr lang="en-GB" sz="2200">
              <a:latin typeface="Arial" panose="020B0604020202020204" pitchFamily="34" charset="0"/>
              <a:cs typeface="Arial" panose="020B0604020202020204" pitchFamily="34" charset="0"/>
            </a:endParaRPr>
          </a:p>
          <a:p>
            <a:pPr marL="0" indent="0">
              <a:lnSpc>
                <a:spcPct val="100000"/>
              </a:lnSpc>
              <a:buNone/>
              <a:defRPr/>
            </a:pPr>
            <a:endParaRPr lang="en-GB" sz="2200">
              <a:latin typeface="Arial" panose="020B0604020202020204" pitchFamily="34" charset="0"/>
              <a:cs typeface="Arial" panose="020B0604020202020204" pitchFamily="34" charset="0"/>
            </a:endParaRPr>
          </a:p>
          <a:p>
            <a:pPr marL="0" indent="0">
              <a:lnSpc>
                <a:spcPct val="100000"/>
              </a:lnSpc>
              <a:buNone/>
              <a:defRPr/>
            </a:pPr>
            <a:endParaRPr lang="en-GB"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66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BE958-CCA5-5A61-D430-E1041EF977C0}"/>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86EE587-FD27-BD42-F1C8-9BE40F4D6E11}"/>
              </a:ext>
            </a:extLst>
          </p:cNvPr>
          <p:cNvSpPr/>
          <p:nvPr/>
        </p:nvSpPr>
        <p:spPr>
          <a:xfrm>
            <a:off x="-520470" y="1923068"/>
            <a:ext cx="13564997" cy="3033395"/>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4316899C-2D09-0441-1C30-E3743530B438}"/>
              </a:ext>
            </a:extLst>
          </p:cNvPr>
          <p:cNvSpPr>
            <a:spLocks noGrp="1"/>
          </p:cNvSpPr>
          <p:nvPr>
            <p:ph type="title"/>
          </p:nvPr>
        </p:nvSpPr>
        <p:spPr/>
        <p:txBody>
          <a:bodyPr>
            <a:noAutofit/>
          </a:bodyPr>
          <a:lstStyle/>
          <a:p>
            <a:pPr algn="l"/>
            <a:r>
              <a:rPr lang="en-GB" sz="3600" b="1">
                <a:latin typeface="Arial" panose="020B0604020202020204" pitchFamily="34" charset="0"/>
                <a:cs typeface="Arial" panose="020B0604020202020204" pitchFamily="34" charset="0"/>
              </a:rPr>
              <a:t>The importance of early recognition for site safety and wellbeing (cont.)</a:t>
            </a:r>
          </a:p>
        </p:txBody>
      </p:sp>
      <p:sp>
        <p:nvSpPr>
          <p:cNvPr id="3" name="Content Placeholder 2">
            <a:extLst>
              <a:ext uri="{FF2B5EF4-FFF2-40B4-BE49-F238E27FC236}">
                <a16:creationId xmlns:a16="http://schemas.microsoft.com/office/drawing/2014/main" id="{69970ADD-A15D-31C4-67A7-A5D61B8B11D5}"/>
              </a:ext>
            </a:extLst>
          </p:cNvPr>
          <p:cNvSpPr>
            <a:spLocks noGrp="1"/>
          </p:cNvSpPr>
          <p:nvPr>
            <p:ph idx="1"/>
          </p:nvPr>
        </p:nvSpPr>
        <p:spPr>
          <a:xfrm>
            <a:off x="838199" y="1825625"/>
            <a:ext cx="8731827" cy="4351338"/>
          </a:xfrm>
        </p:spPr>
        <p:txBody>
          <a:bodyPr>
            <a:normAutofit/>
          </a:bodyPr>
          <a:lstStyle/>
          <a:p>
            <a:pPr marL="0" indent="0">
              <a:buNone/>
              <a:defRPr/>
            </a:pPr>
            <a:endParaRPr lang="en-GB" sz="2200">
              <a:solidFill>
                <a:schemeClr val="bg1"/>
              </a:solidFill>
              <a:latin typeface="Arial" panose="020B0604020202020204" pitchFamily="34" charset="0"/>
              <a:cs typeface="Arial" panose="020B0604020202020204" pitchFamily="34" charset="0"/>
            </a:endParaRPr>
          </a:p>
          <a:p>
            <a:pPr>
              <a:defRPr/>
            </a:pPr>
            <a:r>
              <a:rPr lang="en-GB" sz="2200">
                <a:solidFill>
                  <a:schemeClr val="bg1"/>
                </a:solidFill>
                <a:latin typeface="Arial" panose="020B0604020202020204" pitchFamily="34" charset="0"/>
                <a:cs typeface="Arial" panose="020B0604020202020204" pitchFamily="34" charset="0"/>
              </a:rPr>
              <a:t>In construction, early recognition of mental health concerns can prevent errors, accidents and reduced awareness that put both the individual and others at risk</a:t>
            </a:r>
          </a:p>
          <a:p>
            <a:pPr>
              <a:defRPr/>
            </a:pPr>
            <a:r>
              <a:rPr lang="en-GB" sz="2200">
                <a:solidFill>
                  <a:schemeClr val="bg1"/>
                </a:solidFill>
                <a:latin typeface="Arial" panose="020B0604020202020204" pitchFamily="34" charset="0"/>
                <a:cs typeface="Arial" panose="020B0604020202020204" pitchFamily="34" charset="0"/>
              </a:rPr>
              <a:t>Promoting early recognition also supports a more positive and open workplace culture, encouraging workers to seek help and look out for one another.</a:t>
            </a:r>
          </a:p>
          <a:p>
            <a:pPr marL="0" indent="0">
              <a:buNone/>
              <a:defRPr/>
            </a:pPr>
            <a:endParaRPr lang="en-GB"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44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0FBD7-E94B-0AF6-92F2-D585ADCC2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59D55-6028-F7D4-A6DE-41D5FA4E948E}"/>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68E255E1-AE57-0D43-038F-FE8A31BBE691}"/>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1DFA206-52CD-566B-19D0-16E1E9627E4B}"/>
              </a:ext>
            </a:extLst>
          </p:cNvPr>
          <p:cNvSpPr txBox="1"/>
          <p:nvPr/>
        </p:nvSpPr>
        <p:spPr>
          <a:xfrm>
            <a:off x="766763" y="1476888"/>
            <a:ext cx="1085403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Which of the following is an early warning sign of mental health conditions?</a:t>
            </a:r>
          </a:p>
        </p:txBody>
      </p:sp>
      <p:grpSp>
        <p:nvGrpSpPr>
          <p:cNvPr id="7" name="Group 6">
            <a:extLst>
              <a:ext uri="{FF2B5EF4-FFF2-40B4-BE49-F238E27FC236}">
                <a16:creationId xmlns:a16="http://schemas.microsoft.com/office/drawing/2014/main" id="{82F5149C-6697-9E4B-65EA-80B779A5825E}"/>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64CE19DA-C6AE-AC5C-1AC1-DD80C9CECEDC}"/>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DE2BD283-C491-66F9-A31A-81BA55E8CA48}"/>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E3B6F572-EDAA-83F6-913E-01A797BEA08D}"/>
              </a:ext>
            </a:extLst>
          </p:cNvPr>
          <p:cNvSpPr txBox="1">
            <a:spLocks noChangeArrowheads="1"/>
          </p:cNvSpPr>
          <p:nvPr/>
        </p:nvSpPr>
        <p:spPr bwMode="auto">
          <a:xfrm>
            <a:off x="1683868" y="2759435"/>
            <a:ext cx="58545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Increased motivation at work</a:t>
            </a:r>
          </a:p>
        </p:txBody>
      </p:sp>
      <p:sp>
        <p:nvSpPr>
          <p:cNvPr id="14" name="TextBox 2">
            <a:extLst>
              <a:ext uri="{FF2B5EF4-FFF2-40B4-BE49-F238E27FC236}">
                <a16:creationId xmlns:a16="http://schemas.microsoft.com/office/drawing/2014/main" id="{6A32270A-8EF4-2B62-933B-2BF6091F4EC7}"/>
              </a:ext>
            </a:extLst>
          </p:cNvPr>
          <p:cNvSpPr txBox="1">
            <a:spLocks noChangeArrowheads="1"/>
          </p:cNvSpPr>
          <p:nvPr/>
        </p:nvSpPr>
        <p:spPr bwMode="auto">
          <a:xfrm>
            <a:off x="1687212" y="3671209"/>
            <a:ext cx="534039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Withdrawal from social interaction or team activities</a:t>
            </a:r>
          </a:p>
        </p:txBody>
      </p:sp>
      <p:sp>
        <p:nvSpPr>
          <p:cNvPr id="15" name="TextBox 10">
            <a:extLst>
              <a:ext uri="{FF2B5EF4-FFF2-40B4-BE49-F238E27FC236}">
                <a16:creationId xmlns:a16="http://schemas.microsoft.com/office/drawing/2014/main" id="{95B466D2-3AB7-4BC9-B115-4D8003FE3802}"/>
              </a:ext>
            </a:extLst>
          </p:cNvPr>
          <p:cNvSpPr txBox="1">
            <a:spLocks noChangeArrowheads="1"/>
          </p:cNvSpPr>
          <p:nvPr/>
        </p:nvSpPr>
        <p:spPr bwMode="auto">
          <a:xfrm>
            <a:off x="1683868" y="4869721"/>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Improved concentration</a:t>
            </a:r>
          </a:p>
        </p:txBody>
      </p:sp>
      <p:grpSp>
        <p:nvGrpSpPr>
          <p:cNvPr id="22" name="Group 21">
            <a:extLst>
              <a:ext uri="{FF2B5EF4-FFF2-40B4-BE49-F238E27FC236}">
                <a16:creationId xmlns:a16="http://schemas.microsoft.com/office/drawing/2014/main" id="{15EC63C4-A32F-08A8-C5E0-FC39444C5EDB}"/>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590258D6-0C6B-10EF-8E85-3A509D2D8CDA}"/>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FE838E1D-F57E-B2B2-5BD5-40A73ACD1830}"/>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80C5CBC5-EFBB-1184-7554-20B2B2E28DBA}"/>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4B9D511A-0FE9-8D0B-0E41-0CB6808C6030}"/>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CBFD29EF-9235-6B25-5E43-191523C580AC}"/>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AC2677BD-BA25-10E0-0DBE-89D57CA85808}"/>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44AC680D-A8E3-8716-E679-15BDB505C5F4}"/>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18745B50-4BD4-FC3D-2CB4-5A635876BD71}"/>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614D5389-7975-106A-DEB8-2E9A809B049B}"/>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31E1AE01-D92C-47CA-8044-89E67C3F5A05}"/>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E9A611FF-CE9F-0195-F0E8-90A9D7A23D32}"/>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404811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250E-BA8B-01D1-8EBC-DEFA2501F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3FCF3-E6CA-AEE8-17D9-449EAA50AE35}"/>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30AE0723-DC8E-EDF7-DC9E-C46DE2AC9F03}"/>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CFE5F0B-D84A-B46A-D2FA-909D75419D3E}"/>
              </a:ext>
            </a:extLst>
          </p:cNvPr>
          <p:cNvSpPr txBox="1"/>
          <p:nvPr/>
        </p:nvSpPr>
        <p:spPr>
          <a:xfrm>
            <a:off x="766763" y="1469977"/>
            <a:ext cx="930603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Which of the following is a physical sign linked to mental health concerns?</a:t>
            </a:r>
          </a:p>
        </p:txBody>
      </p:sp>
      <p:grpSp>
        <p:nvGrpSpPr>
          <p:cNvPr id="7" name="Group 6">
            <a:extLst>
              <a:ext uri="{FF2B5EF4-FFF2-40B4-BE49-F238E27FC236}">
                <a16:creationId xmlns:a16="http://schemas.microsoft.com/office/drawing/2014/main" id="{DE25498B-7F45-A93D-5908-B42949E47C79}"/>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5932FC56-6D51-6EC9-71F1-FFC74F2A1136}"/>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4689016E-10D8-60B9-548E-256328EA7D39}"/>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D4B806DA-58D4-39F9-2887-2E4A30D83D8D}"/>
              </a:ext>
            </a:extLst>
          </p:cNvPr>
          <p:cNvSpPr txBox="1">
            <a:spLocks noChangeArrowheads="1"/>
          </p:cNvSpPr>
          <p:nvPr/>
        </p:nvSpPr>
        <p:spPr bwMode="auto">
          <a:xfrm>
            <a:off x="1683868" y="2779078"/>
            <a:ext cx="5402732" cy="8335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Frequent headaches or muscle pain</a:t>
            </a:r>
          </a:p>
        </p:txBody>
      </p:sp>
      <p:sp>
        <p:nvSpPr>
          <p:cNvPr id="14" name="TextBox 2">
            <a:extLst>
              <a:ext uri="{FF2B5EF4-FFF2-40B4-BE49-F238E27FC236}">
                <a16:creationId xmlns:a16="http://schemas.microsoft.com/office/drawing/2014/main" id="{0DE9ADEF-0132-B875-8151-AB398988F8FF}"/>
              </a:ext>
            </a:extLst>
          </p:cNvPr>
          <p:cNvSpPr txBox="1">
            <a:spLocks noChangeArrowheads="1"/>
          </p:cNvSpPr>
          <p:nvPr/>
        </p:nvSpPr>
        <p:spPr bwMode="auto">
          <a:xfrm>
            <a:off x="1687212" y="3786314"/>
            <a:ext cx="52175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Wearing PPE correctly</a:t>
            </a:r>
          </a:p>
        </p:txBody>
      </p:sp>
      <p:sp>
        <p:nvSpPr>
          <p:cNvPr id="15" name="TextBox 10">
            <a:extLst>
              <a:ext uri="{FF2B5EF4-FFF2-40B4-BE49-F238E27FC236}">
                <a16:creationId xmlns:a16="http://schemas.microsoft.com/office/drawing/2014/main" id="{D9961054-F2B1-DF7D-40D2-4ECE736486E0}"/>
              </a:ext>
            </a:extLst>
          </p:cNvPr>
          <p:cNvSpPr txBox="1">
            <a:spLocks noChangeArrowheads="1"/>
          </p:cNvSpPr>
          <p:nvPr/>
        </p:nvSpPr>
        <p:spPr bwMode="auto">
          <a:xfrm>
            <a:off x="1683868" y="4869721"/>
            <a:ext cx="50985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a:ea typeface="+mn-ea"/>
                <a:cs typeface="Arial"/>
                <a:sym typeface="Arial Bold" pitchFamily="34" charset="0"/>
              </a:rPr>
              <a:t>Increased energy levels</a:t>
            </a:r>
          </a:p>
        </p:txBody>
      </p:sp>
      <p:grpSp>
        <p:nvGrpSpPr>
          <p:cNvPr id="22" name="Group 21">
            <a:extLst>
              <a:ext uri="{FF2B5EF4-FFF2-40B4-BE49-F238E27FC236}">
                <a16:creationId xmlns:a16="http://schemas.microsoft.com/office/drawing/2014/main" id="{E01EC3B0-8325-02BA-059F-24619FFFB064}"/>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3EDCED7A-81EB-78AC-CB14-EFFDDE624B7E}"/>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58DEA1BD-688F-140F-658C-C4BE22ABF2D2}"/>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78E27BDC-A990-FF98-66E6-1E549AB1F7F5}"/>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3A98F7B8-8B89-A3D3-67AE-F8F1058EDDD8}"/>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7A93F709-3194-03DF-6E75-F8B300C5E154}"/>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E0477342-EBBD-2E4E-6B48-4CBAAEBEEC13}"/>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25430E39-3F0F-662F-A0C3-02F73E3E7A94}"/>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7219EE6D-30F2-AC11-DC34-A0F89EBEB4AC}"/>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F553B667-41AC-A3DE-0905-57F1609FAD20}"/>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187266A4-5F3B-34A0-9185-63038CF124DD}"/>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0FC53A51-66AD-5946-3578-EE15B0E5912B}"/>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9118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03213-5D5A-A127-F510-62B64FCCF0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F5B50-3738-55BC-FBE9-2B22EC3CA07F}"/>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0C4EAFFE-E2C0-BC05-5AF0-4D82D0C90B02}"/>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02EB24F-A1B4-92AF-5AA5-B7EEF4A09AEC}"/>
              </a:ext>
            </a:extLst>
          </p:cNvPr>
          <p:cNvSpPr txBox="1"/>
          <p:nvPr/>
        </p:nvSpPr>
        <p:spPr>
          <a:xfrm>
            <a:off x="766764" y="1480777"/>
            <a:ext cx="865779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Why is early recognition of mental health concerns important on a construction site?</a:t>
            </a:r>
          </a:p>
        </p:txBody>
      </p:sp>
      <p:grpSp>
        <p:nvGrpSpPr>
          <p:cNvPr id="7" name="Group 6">
            <a:extLst>
              <a:ext uri="{FF2B5EF4-FFF2-40B4-BE49-F238E27FC236}">
                <a16:creationId xmlns:a16="http://schemas.microsoft.com/office/drawing/2014/main" id="{7DEDB03F-5186-F9CC-CA0B-0E347A5C61EC}"/>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574956B4-891A-7DBB-4D3F-2D0C5E182516}"/>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343EDD14-F246-2FC6-2851-01A17B83257E}"/>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85927CE2-7BF7-F79F-CFE7-8A1ECAC00AA9}"/>
              </a:ext>
            </a:extLst>
          </p:cNvPr>
          <p:cNvSpPr txBox="1">
            <a:spLocks noChangeArrowheads="1"/>
          </p:cNvSpPr>
          <p:nvPr/>
        </p:nvSpPr>
        <p:spPr bwMode="auto">
          <a:xfrm>
            <a:off x="1683868" y="2779078"/>
            <a:ext cx="5658764" cy="8335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It helps reduce mistakes and accidents</a:t>
            </a:r>
          </a:p>
        </p:txBody>
      </p:sp>
      <p:sp>
        <p:nvSpPr>
          <p:cNvPr id="14" name="TextBox 2">
            <a:extLst>
              <a:ext uri="{FF2B5EF4-FFF2-40B4-BE49-F238E27FC236}">
                <a16:creationId xmlns:a16="http://schemas.microsoft.com/office/drawing/2014/main" id="{A8E789E5-8012-DFB5-D4F6-616AE9C63D41}"/>
              </a:ext>
            </a:extLst>
          </p:cNvPr>
          <p:cNvSpPr txBox="1">
            <a:spLocks noChangeArrowheads="1"/>
          </p:cNvSpPr>
          <p:nvPr/>
        </p:nvSpPr>
        <p:spPr bwMode="auto">
          <a:xfrm>
            <a:off x="1683868" y="3807914"/>
            <a:ext cx="52175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It removes the need for support</a:t>
            </a:r>
          </a:p>
        </p:txBody>
      </p:sp>
      <p:sp>
        <p:nvSpPr>
          <p:cNvPr id="15" name="TextBox 10">
            <a:extLst>
              <a:ext uri="{FF2B5EF4-FFF2-40B4-BE49-F238E27FC236}">
                <a16:creationId xmlns:a16="http://schemas.microsoft.com/office/drawing/2014/main" id="{524E893D-82E3-1264-605A-5B8C957433EE}"/>
              </a:ext>
            </a:extLst>
          </p:cNvPr>
          <p:cNvSpPr txBox="1">
            <a:spLocks noChangeArrowheads="1"/>
          </p:cNvSpPr>
          <p:nvPr/>
        </p:nvSpPr>
        <p:spPr bwMode="auto">
          <a:xfrm>
            <a:off x="1683868" y="4869721"/>
            <a:ext cx="50985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a:ea typeface="+mn-ea"/>
                <a:cs typeface="Arial"/>
                <a:sym typeface="Arial Bold" pitchFamily="34" charset="0"/>
              </a:rPr>
              <a:t>It identifies who is underperforming</a:t>
            </a:r>
          </a:p>
        </p:txBody>
      </p:sp>
      <p:grpSp>
        <p:nvGrpSpPr>
          <p:cNvPr id="22" name="Group 21">
            <a:extLst>
              <a:ext uri="{FF2B5EF4-FFF2-40B4-BE49-F238E27FC236}">
                <a16:creationId xmlns:a16="http://schemas.microsoft.com/office/drawing/2014/main" id="{DA9AE165-9031-0B25-D7BE-AB185EE1BE75}"/>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B379E982-99F8-A199-B2FE-5F9124A82976}"/>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ADBAD454-4A37-CAE6-48D6-A85E47063539}"/>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A6F95219-DED7-664C-FEC4-0129BE131EB4}"/>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4ADA055E-FB45-DB6D-BB98-E681262D3725}"/>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DE43CBF2-8E26-8E4B-387D-A44A67860BAF}"/>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5F78531D-C1BC-5BE1-4BED-8D2DB062A760}"/>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2C393429-A02C-97C1-F4B0-8511F37E9D4E}"/>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76A0B3A4-0635-6F86-2E46-76A3E8EC483F}"/>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DD1507CB-1026-780F-5CB2-DEC8AFCAC086}"/>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B17B098A-79BD-928D-76F4-8D70B027B96E}"/>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A9E1A7D2-DA35-B26E-9F6F-8ABE30DC842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5573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43051-DD8F-1FEA-ACAA-DD575612664F}"/>
            </a:ext>
          </a:extLst>
        </p:cNvPr>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34136998-C154-2B31-2DDF-1430F9C3C59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4" name="Content Placeholder 4">
            <a:extLst>
              <a:ext uri="{FF2B5EF4-FFF2-40B4-BE49-F238E27FC236}">
                <a16:creationId xmlns:a16="http://schemas.microsoft.com/office/drawing/2014/main" id="{46F24A4D-8B9F-1FEC-A29D-C68747C836CF}"/>
              </a:ext>
            </a:extLst>
          </p:cNvPr>
          <p:cNvSpPr>
            <a:spLocks noGrp="1" noChangeArrowheads="1"/>
          </p:cNvSpPr>
          <p:nvPr>
            <p:ph idx="1"/>
          </p:nvPr>
        </p:nvSpPr>
        <p:spPr>
          <a:xfrm>
            <a:off x="1702265" y="1483821"/>
            <a:ext cx="9485687" cy="4224648"/>
          </a:xfrm>
        </p:spPr>
        <p:txBody>
          <a:bodyPr>
            <a:noAutofit/>
          </a:bodyPr>
          <a:lstStyle/>
          <a:p>
            <a:pPr marL="0" indent="0">
              <a:spcBef>
                <a:spcPts val="1800"/>
              </a:spcBef>
              <a:buNone/>
            </a:pPr>
            <a:r>
              <a:rPr lang="en-GB">
                <a:solidFill>
                  <a:srgbClr val="0051B7"/>
                </a:solidFill>
              </a:rPr>
              <a:t>Module 1: </a:t>
            </a:r>
            <a:r>
              <a:rPr lang="en-GB"/>
              <a:t>Understand mental health and common mental health conditions</a:t>
            </a:r>
          </a:p>
          <a:p>
            <a:pPr marL="0" indent="0">
              <a:spcBef>
                <a:spcPts val="1800"/>
              </a:spcBef>
              <a:buNone/>
            </a:pPr>
            <a:r>
              <a:rPr lang="en-GB">
                <a:solidFill>
                  <a:srgbClr val="0051B7"/>
                </a:solidFill>
              </a:rPr>
              <a:t>Module 2: </a:t>
            </a:r>
            <a:r>
              <a:rPr lang="en-GB"/>
              <a:t>Understand how to recognise early indicators of mental health conditions</a:t>
            </a:r>
          </a:p>
          <a:p>
            <a:pPr marL="0" indent="0">
              <a:spcBef>
                <a:spcPts val="1800"/>
              </a:spcBef>
              <a:buNone/>
            </a:pPr>
            <a:r>
              <a:rPr lang="en-GB">
                <a:solidFill>
                  <a:srgbClr val="0051B7"/>
                </a:solidFill>
              </a:rPr>
              <a:t>Module 3: </a:t>
            </a:r>
            <a:r>
              <a:rPr lang="en-GB"/>
              <a:t>Understand positive communication approaches for discussing mental health in the workplace</a:t>
            </a:r>
          </a:p>
          <a:p>
            <a:pPr marL="0" indent="0">
              <a:spcBef>
                <a:spcPts val="1800"/>
              </a:spcBef>
              <a:buNone/>
            </a:pPr>
            <a:r>
              <a:rPr lang="en-GB">
                <a:solidFill>
                  <a:srgbClr val="0051B7"/>
                </a:solidFill>
              </a:rPr>
              <a:t>Module 4: </a:t>
            </a:r>
            <a:r>
              <a:rPr lang="en-GB"/>
              <a:t>Understand stigma and discrimination related to mental health</a:t>
            </a:r>
          </a:p>
          <a:p>
            <a:pPr marL="0" indent="0">
              <a:spcBef>
                <a:spcPts val="1800"/>
              </a:spcBef>
              <a:buNone/>
            </a:pPr>
            <a:r>
              <a:rPr lang="en-GB">
                <a:solidFill>
                  <a:srgbClr val="0051B7"/>
                </a:solidFill>
              </a:rPr>
              <a:t>Module 5: </a:t>
            </a:r>
            <a:r>
              <a:rPr lang="en-GB"/>
              <a:t>Understand how to support one’s own mental health and where to access further help</a:t>
            </a:r>
          </a:p>
          <a:p>
            <a:pPr marL="0" indent="0">
              <a:lnSpc>
                <a:spcPct val="100000"/>
              </a:lnSpc>
              <a:spcBef>
                <a:spcPts val="1800"/>
              </a:spcBef>
              <a:buNone/>
            </a:pPr>
            <a:endParaRPr lang="en-GB" altLang="en-US" sz="2200" b="1"/>
          </a:p>
        </p:txBody>
      </p:sp>
      <p:sp>
        <p:nvSpPr>
          <p:cNvPr id="18" name="TextBox 17">
            <a:extLst>
              <a:ext uri="{FF2B5EF4-FFF2-40B4-BE49-F238E27FC236}">
                <a16:creationId xmlns:a16="http://schemas.microsoft.com/office/drawing/2014/main" id="{05338ACA-B61F-2851-5085-6BD3BCDA20E5}"/>
              </a:ext>
            </a:extLst>
          </p:cNvPr>
          <p:cNvSpPr txBox="1"/>
          <p:nvPr/>
        </p:nvSpPr>
        <p:spPr>
          <a:xfrm>
            <a:off x="766762" y="437408"/>
            <a:ext cx="11017695" cy="707886"/>
          </a:xfrm>
          <a:prstGeom prst="rect">
            <a:avLst/>
          </a:prstGeom>
          <a:noFill/>
        </p:spPr>
        <p:txBody>
          <a:bodyPr wrap="square" rtlCol="0">
            <a:spAutoFit/>
          </a:bodyPr>
          <a:lstStyle/>
          <a:p>
            <a:r>
              <a:rPr lang="en-GB" sz="4000" b="1">
                <a:solidFill>
                  <a:sysClr val="windowText" lastClr="000000"/>
                </a:solidFill>
                <a:latin typeface="Arial" panose="020B0604020202020204" pitchFamily="34" charset="0"/>
                <a:cs typeface="Arial" panose="020B0604020202020204" pitchFamily="34" charset="0"/>
              </a:rPr>
              <a:t>Learning outcomes</a:t>
            </a:r>
          </a:p>
        </p:txBody>
      </p:sp>
      <p:grpSp>
        <p:nvGrpSpPr>
          <p:cNvPr id="6" name="Group 5">
            <a:extLst>
              <a:ext uri="{FF2B5EF4-FFF2-40B4-BE49-F238E27FC236}">
                <a16:creationId xmlns:a16="http://schemas.microsoft.com/office/drawing/2014/main" id="{64AB0CCF-47A7-705C-86EC-879CE81BD818}"/>
              </a:ext>
            </a:extLst>
          </p:cNvPr>
          <p:cNvGrpSpPr/>
          <p:nvPr/>
        </p:nvGrpSpPr>
        <p:grpSpPr>
          <a:xfrm>
            <a:off x="800342" y="1424638"/>
            <a:ext cx="725428" cy="725428"/>
            <a:chOff x="766764" y="1313254"/>
            <a:chExt cx="725428" cy="725428"/>
          </a:xfrm>
        </p:grpSpPr>
        <p:sp>
          <p:nvSpPr>
            <p:cNvPr id="5" name="Oval 4">
              <a:extLst>
                <a:ext uri="{FF2B5EF4-FFF2-40B4-BE49-F238E27FC236}">
                  <a16:creationId xmlns:a16="http://schemas.microsoft.com/office/drawing/2014/main" id="{3A31D5F1-E66A-2F50-5BD5-339990242A09}"/>
                </a:ext>
              </a:extLst>
            </p:cNvPr>
            <p:cNvSpPr/>
            <p:nvPr/>
          </p:nvSpPr>
          <p:spPr>
            <a:xfrm>
              <a:off x="766764" y="1313254"/>
              <a:ext cx="725428" cy="725428"/>
            </a:xfrm>
            <a:prstGeom prst="ellipse">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Bullseye with solid fill">
              <a:extLst>
                <a:ext uri="{FF2B5EF4-FFF2-40B4-BE49-F238E27FC236}">
                  <a16:creationId xmlns:a16="http://schemas.microsoft.com/office/drawing/2014/main" id="{F7FFF19F-180B-D374-57DF-FBF6680BFDC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498" y="1357031"/>
              <a:ext cx="626961" cy="626961"/>
            </a:xfrm>
            <a:prstGeom prst="rect">
              <a:avLst/>
            </a:prstGeom>
          </p:spPr>
        </p:pic>
      </p:grpSp>
      <p:pic>
        <p:nvPicPr>
          <p:cNvPr id="28" name="Graphic 27" descr="Bullseye with solid fill">
            <a:extLst>
              <a:ext uri="{FF2B5EF4-FFF2-40B4-BE49-F238E27FC236}">
                <a16:creationId xmlns:a16="http://schemas.microsoft.com/office/drawing/2014/main" id="{A50053F2-7E37-4AA2-2676-77BCF806DA8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498" y="2563900"/>
            <a:ext cx="725428" cy="725428"/>
          </a:xfrm>
          <a:prstGeom prst="rect">
            <a:avLst/>
          </a:prstGeom>
        </p:spPr>
      </p:pic>
      <p:pic>
        <p:nvPicPr>
          <p:cNvPr id="31" name="Graphic 30" descr="Bullseye with solid fill">
            <a:extLst>
              <a:ext uri="{FF2B5EF4-FFF2-40B4-BE49-F238E27FC236}">
                <a16:creationId xmlns:a16="http://schemas.microsoft.com/office/drawing/2014/main" id="{3C0A0279-00B4-9586-ECDE-C691089F3E1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498" y="3568672"/>
            <a:ext cx="725428" cy="725428"/>
          </a:xfrm>
          <a:prstGeom prst="rect">
            <a:avLst/>
          </a:prstGeom>
        </p:spPr>
      </p:pic>
      <p:pic>
        <p:nvPicPr>
          <p:cNvPr id="34" name="Graphic 33" descr="Bullseye with solid fill">
            <a:extLst>
              <a:ext uri="{FF2B5EF4-FFF2-40B4-BE49-F238E27FC236}">
                <a16:creationId xmlns:a16="http://schemas.microsoft.com/office/drawing/2014/main" id="{2657F67A-05CC-B87E-0244-9B5FEDAD622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498" y="4573444"/>
            <a:ext cx="725428" cy="725428"/>
          </a:xfrm>
          <a:prstGeom prst="rect">
            <a:avLst/>
          </a:prstGeom>
        </p:spPr>
      </p:pic>
      <p:grpSp>
        <p:nvGrpSpPr>
          <p:cNvPr id="7" name="Group 6">
            <a:extLst>
              <a:ext uri="{FF2B5EF4-FFF2-40B4-BE49-F238E27FC236}">
                <a16:creationId xmlns:a16="http://schemas.microsoft.com/office/drawing/2014/main" id="{6F48A4DB-08CA-82A4-AA2C-15A156C4ADB5}"/>
              </a:ext>
            </a:extLst>
          </p:cNvPr>
          <p:cNvGrpSpPr/>
          <p:nvPr/>
        </p:nvGrpSpPr>
        <p:grpSpPr>
          <a:xfrm>
            <a:off x="800342" y="2272671"/>
            <a:ext cx="725428" cy="725428"/>
            <a:chOff x="766764" y="1313254"/>
            <a:chExt cx="725428" cy="725428"/>
          </a:xfrm>
        </p:grpSpPr>
        <p:sp>
          <p:nvSpPr>
            <p:cNvPr id="8" name="Oval 7">
              <a:extLst>
                <a:ext uri="{FF2B5EF4-FFF2-40B4-BE49-F238E27FC236}">
                  <a16:creationId xmlns:a16="http://schemas.microsoft.com/office/drawing/2014/main" id="{C68F19A9-8EC5-ED40-E0A4-6B72E89905A8}"/>
                </a:ext>
              </a:extLst>
            </p:cNvPr>
            <p:cNvSpPr/>
            <p:nvPr/>
          </p:nvSpPr>
          <p:spPr>
            <a:xfrm>
              <a:off x="766764" y="1313254"/>
              <a:ext cx="725428" cy="725428"/>
            </a:xfrm>
            <a:prstGeom prst="ellipse">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Bullseye with solid fill">
              <a:extLst>
                <a:ext uri="{FF2B5EF4-FFF2-40B4-BE49-F238E27FC236}">
                  <a16:creationId xmlns:a16="http://schemas.microsoft.com/office/drawing/2014/main" id="{56E0FC27-9B6B-057B-46DA-0F10A4439B4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498" y="1357031"/>
              <a:ext cx="626961" cy="626961"/>
            </a:xfrm>
            <a:prstGeom prst="rect">
              <a:avLst/>
            </a:prstGeom>
          </p:spPr>
        </p:pic>
      </p:grpSp>
      <p:grpSp>
        <p:nvGrpSpPr>
          <p:cNvPr id="10" name="Group 9">
            <a:extLst>
              <a:ext uri="{FF2B5EF4-FFF2-40B4-BE49-F238E27FC236}">
                <a16:creationId xmlns:a16="http://schemas.microsoft.com/office/drawing/2014/main" id="{761CDB4E-2DE8-A57A-C9FD-2D673A00C3FB}"/>
              </a:ext>
            </a:extLst>
          </p:cNvPr>
          <p:cNvGrpSpPr/>
          <p:nvPr/>
        </p:nvGrpSpPr>
        <p:grpSpPr>
          <a:xfrm>
            <a:off x="800342" y="3120703"/>
            <a:ext cx="725428" cy="725428"/>
            <a:chOff x="766764" y="1313254"/>
            <a:chExt cx="725428" cy="725428"/>
          </a:xfrm>
        </p:grpSpPr>
        <p:sp>
          <p:nvSpPr>
            <p:cNvPr id="11" name="Oval 10">
              <a:extLst>
                <a:ext uri="{FF2B5EF4-FFF2-40B4-BE49-F238E27FC236}">
                  <a16:creationId xmlns:a16="http://schemas.microsoft.com/office/drawing/2014/main" id="{A0B0F9FC-C3BF-009B-1793-B03B09E8A225}"/>
                </a:ext>
              </a:extLst>
            </p:cNvPr>
            <p:cNvSpPr/>
            <p:nvPr/>
          </p:nvSpPr>
          <p:spPr>
            <a:xfrm>
              <a:off x="766764" y="1313254"/>
              <a:ext cx="725428" cy="725428"/>
            </a:xfrm>
            <a:prstGeom prst="ellipse">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Bullseye with solid fill">
              <a:extLst>
                <a:ext uri="{FF2B5EF4-FFF2-40B4-BE49-F238E27FC236}">
                  <a16:creationId xmlns:a16="http://schemas.microsoft.com/office/drawing/2014/main" id="{E80FC58F-6747-2C8D-2E55-6386245A082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498" y="1357031"/>
              <a:ext cx="626961" cy="626961"/>
            </a:xfrm>
            <a:prstGeom prst="rect">
              <a:avLst/>
            </a:prstGeom>
          </p:spPr>
        </p:pic>
      </p:grpSp>
      <p:grpSp>
        <p:nvGrpSpPr>
          <p:cNvPr id="13" name="Group 12">
            <a:extLst>
              <a:ext uri="{FF2B5EF4-FFF2-40B4-BE49-F238E27FC236}">
                <a16:creationId xmlns:a16="http://schemas.microsoft.com/office/drawing/2014/main" id="{C533F504-CE0B-C728-E6E4-6C80BAB69FD9}"/>
              </a:ext>
            </a:extLst>
          </p:cNvPr>
          <p:cNvGrpSpPr/>
          <p:nvPr/>
        </p:nvGrpSpPr>
        <p:grpSpPr>
          <a:xfrm>
            <a:off x="800342" y="3939239"/>
            <a:ext cx="725428" cy="725428"/>
            <a:chOff x="766764" y="1313254"/>
            <a:chExt cx="725428" cy="725428"/>
          </a:xfrm>
        </p:grpSpPr>
        <p:sp>
          <p:nvSpPr>
            <p:cNvPr id="14" name="Oval 13">
              <a:extLst>
                <a:ext uri="{FF2B5EF4-FFF2-40B4-BE49-F238E27FC236}">
                  <a16:creationId xmlns:a16="http://schemas.microsoft.com/office/drawing/2014/main" id="{FD6A1C94-6C9E-814A-F8B3-9677FD7F142A}"/>
                </a:ext>
              </a:extLst>
            </p:cNvPr>
            <p:cNvSpPr/>
            <p:nvPr/>
          </p:nvSpPr>
          <p:spPr>
            <a:xfrm>
              <a:off x="766764" y="1313254"/>
              <a:ext cx="725428" cy="725428"/>
            </a:xfrm>
            <a:prstGeom prst="ellipse">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Bullseye with solid fill">
              <a:extLst>
                <a:ext uri="{FF2B5EF4-FFF2-40B4-BE49-F238E27FC236}">
                  <a16:creationId xmlns:a16="http://schemas.microsoft.com/office/drawing/2014/main" id="{A710B3D6-55AA-A83B-20A3-B0EF903DAC9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498" y="1357031"/>
              <a:ext cx="626961" cy="626961"/>
            </a:xfrm>
            <a:prstGeom prst="rect">
              <a:avLst/>
            </a:prstGeom>
          </p:spPr>
        </p:pic>
      </p:grpSp>
      <p:grpSp>
        <p:nvGrpSpPr>
          <p:cNvPr id="16" name="Group 15">
            <a:extLst>
              <a:ext uri="{FF2B5EF4-FFF2-40B4-BE49-F238E27FC236}">
                <a16:creationId xmlns:a16="http://schemas.microsoft.com/office/drawing/2014/main" id="{BDC5CD69-1749-C270-AC91-C7910485115F}"/>
              </a:ext>
            </a:extLst>
          </p:cNvPr>
          <p:cNvGrpSpPr/>
          <p:nvPr/>
        </p:nvGrpSpPr>
        <p:grpSpPr>
          <a:xfrm>
            <a:off x="800342" y="4824143"/>
            <a:ext cx="725428" cy="725428"/>
            <a:chOff x="766764" y="1313254"/>
            <a:chExt cx="725428" cy="725428"/>
          </a:xfrm>
        </p:grpSpPr>
        <p:sp>
          <p:nvSpPr>
            <p:cNvPr id="17" name="Oval 16">
              <a:extLst>
                <a:ext uri="{FF2B5EF4-FFF2-40B4-BE49-F238E27FC236}">
                  <a16:creationId xmlns:a16="http://schemas.microsoft.com/office/drawing/2014/main" id="{F31E43CE-538E-9098-26A9-0212C5928FFF}"/>
                </a:ext>
              </a:extLst>
            </p:cNvPr>
            <p:cNvSpPr/>
            <p:nvPr/>
          </p:nvSpPr>
          <p:spPr>
            <a:xfrm>
              <a:off x="766764" y="1313254"/>
              <a:ext cx="725428" cy="725428"/>
            </a:xfrm>
            <a:prstGeom prst="ellipse">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Bullseye with solid fill">
              <a:extLst>
                <a:ext uri="{FF2B5EF4-FFF2-40B4-BE49-F238E27FC236}">
                  <a16:creationId xmlns:a16="http://schemas.microsoft.com/office/drawing/2014/main" id="{6D59E722-92CB-DC23-5CC7-62AD9E22507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498" y="1357031"/>
              <a:ext cx="626961" cy="626961"/>
            </a:xfrm>
            <a:prstGeom prst="rect">
              <a:avLst/>
            </a:prstGeom>
          </p:spPr>
        </p:pic>
      </p:grpSp>
    </p:spTree>
    <p:extLst>
      <p:ext uri="{BB962C8B-B14F-4D97-AF65-F5344CB8AC3E}">
        <p14:creationId xmlns:p14="http://schemas.microsoft.com/office/powerpoint/2010/main" val="55061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5108F-6CCB-C911-CAF7-7504F3AD3CF9}"/>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3A570E9C-DA7E-1058-4C21-1134685F972F}"/>
              </a:ext>
            </a:extLst>
          </p:cNvPr>
          <p:cNvSpPr/>
          <p:nvPr/>
        </p:nvSpPr>
        <p:spPr>
          <a:xfrm>
            <a:off x="-211540" y="-302381"/>
            <a:ext cx="12733361" cy="6432864"/>
          </a:xfrm>
          <a:prstGeom prst="rect">
            <a:avLst/>
          </a:pr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A75372EE-3F70-7EC5-A852-8F5F1D11CD39}"/>
              </a:ext>
            </a:extLst>
          </p:cNvPr>
          <p:cNvSpPr/>
          <p:nvPr/>
        </p:nvSpPr>
        <p:spPr>
          <a:xfrm flipH="1">
            <a:off x="-2646947" y="221972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5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7699F99-18FE-A41E-74E1-3F029638D656}"/>
              </a:ext>
            </a:extLst>
          </p:cNvPr>
          <p:cNvSpPr txBox="1"/>
          <p:nvPr/>
        </p:nvSpPr>
        <p:spPr>
          <a:xfrm>
            <a:off x="570529" y="1473529"/>
            <a:ext cx="7687351" cy="2800767"/>
          </a:xfrm>
          <a:prstGeom prst="rect">
            <a:avLst/>
          </a:prstGeom>
          <a:noFill/>
        </p:spPr>
        <p:txBody>
          <a:bodyPr wrap="square" rtlCol="0">
            <a:spAutoFit/>
          </a:bodyPr>
          <a:lstStyle/>
          <a:p>
            <a:r>
              <a:rPr lang="en-GB" sz="4400" b="1">
                <a:latin typeface="Arial" panose="020B0604020202020204" pitchFamily="34" charset="0"/>
                <a:cs typeface="Arial" panose="020B0604020202020204" pitchFamily="34" charset="0"/>
              </a:rPr>
              <a:t>Understand positive communication approaches for discussing mental health in the workplace</a:t>
            </a:r>
          </a:p>
        </p:txBody>
      </p:sp>
      <p:sp>
        <p:nvSpPr>
          <p:cNvPr id="28" name="Rectangle: Rounded Corners 27">
            <a:extLst>
              <a:ext uri="{FF2B5EF4-FFF2-40B4-BE49-F238E27FC236}">
                <a16:creationId xmlns:a16="http://schemas.microsoft.com/office/drawing/2014/main" id="{9D692ACC-859D-F3DE-63AD-EF36AF224DA1}"/>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eaLnBrk="0" fontAlgn="base" hangingPunct="0">
              <a:spcBef>
                <a:spcPct val="50000"/>
              </a:spcBef>
              <a:spcAft>
                <a:spcPct val="0"/>
              </a:spcAft>
            </a:pPr>
            <a:r>
              <a:rPr lang="en-GB" sz="2400" b="1">
                <a:latin typeface="Arial" panose="020B0604020202020204" pitchFamily="34" charset="0"/>
                <a:cs typeface="Arial" panose="020B0604020202020204" pitchFamily="34" charset="0"/>
              </a:rPr>
              <a:t>		</a:t>
            </a:r>
            <a:r>
              <a:rPr lang="en-GB" sz="2400" b="1">
                <a:solidFill>
                  <a:schemeClr val="bg1"/>
                </a:solidFill>
                <a:latin typeface="Arial" panose="020B0604020202020204" pitchFamily="34" charset="0"/>
                <a:cs typeface="Arial" panose="020B0604020202020204" pitchFamily="34" charset="0"/>
              </a:rPr>
              <a:t>Module 3</a:t>
            </a:r>
          </a:p>
        </p:txBody>
      </p:sp>
      <p:sp>
        <p:nvSpPr>
          <p:cNvPr id="21" name="Slide Number Placeholder 5">
            <a:extLst>
              <a:ext uri="{FF2B5EF4-FFF2-40B4-BE49-F238E27FC236}">
                <a16:creationId xmlns:a16="http://schemas.microsoft.com/office/drawing/2014/main" id="{D2FBB38F-348E-07E2-F934-A0D46C951482}"/>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30</a:t>
            </a:fld>
            <a:endParaRPr lang="en-GB" sz="1600">
              <a:solidFill>
                <a:schemeClr val="bg1"/>
              </a:solidFill>
              <a:latin typeface="Arial" panose="020B0604020202020204" pitchFamily="34" charset="0"/>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6CFDD6D1-56A9-4FCF-1971-FE91BF019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3" name="Graphic 2" descr="Puzzle pieces with solid fill">
            <a:extLst>
              <a:ext uri="{FF2B5EF4-FFF2-40B4-BE49-F238E27FC236}">
                <a16:creationId xmlns:a16="http://schemas.microsoft.com/office/drawing/2014/main" id="{96C143B1-9A42-1C6B-C845-CDFA6D4E87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3953" y="2914051"/>
            <a:ext cx="4060596" cy="4060596"/>
          </a:xfrm>
          <a:prstGeom prst="rect">
            <a:avLst/>
          </a:prstGeom>
        </p:spPr>
      </p:pic>
      <p:grpSp>
        <p:nvGrpSpPr>
          <p:cNvPr id="2" name="Group 1">
            <a:extLst>
              <a:ext uri="{FF2B5EF4-FFF2-40B4-BE49-F238E27FC236}">
                <a16:creationId xmlns:a16="http://schemas.microsoft.com/office/drawing/2014/main" id="{C0392415-7C52-D9B9-B9B9-D7778C35AA35}"/>
              </a:ext>
            </a:extLst>
          </p:cNvPr>
          <p:cNvGrpSpPr/>
          <p:nvPr/>
        </p:nvGrpSpPr>
        <p:grpSpPr>
          <a:xfrm>
            <a:off x="5658939" y="6358776"/>
            <a:ext cx="259230" cy="259230"/>
            <a:chOff x="5658939" y="6358776"/>
            <a:chExt cx="259230" cy="259230"/>
          </a:xfrm>
        </p:grpSpPr>
        <p:sp>
          <p:nvSpPr>
            <p:cNvPr id="4" name="Rounded Rectangle 38">
              <a:hlinkClick r:id="" action="ppaction://hlinkshowjump?jump=previousslide"/>
              <a:extLst>
                <a:ext uri="{FF2B5EF4-FFF2-40B4-BE49-F238E27FC236}">
                  <a16:creationId xmlns:a16="http://schemas.microsoft.com/office/drawing/2014/main" id="{FD14196D-AEF3-8E82-6655-F93443CA725B}"/>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aphic 18" descr="End with solid fill">
              <a:hlinkClick r:id="" action="ppaction://hlinkshowjump?jump=previousslide"/>
              <a:extLst>
                <a:ext uri="{FF2B5EF4-FFF2-40B4-BE49-F238E27FC236}">
                  <a16:creationId xmlns:a16="http://schemas.microsoft.com/office/drawing/2014/main" id="{DC2B0105-7CAE-0524-39C2-9C23DF38B0C9}"/>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4" name="Rounded Rectangle 40">
            <a:hlinkClick r:id="rId6" action="ppaction://hlinksldjump"/>
            <a:extLst>
              <a:ext uri="{FF2B5EF4-FFF2-40B4-BE49-F238E27FC236}">
                <a16:creationId xmlns:a16="http://schemas.microsoft.com/office/drawing/2014/main" id="{9A5B4376-550B-87C9-2273-D101F9E31776}"/>
              </a:ext>
            </a:extLst>
          </p:cNvPr>
          <p:cNvSpPr/>
          <p:nvPr/>
        </p:nvSpPr>
        <p:spPr>
          <a:xfrm>
            <a:off x="5961134"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A3AE41E-ABBE-FCD5-87C7-336109DF9BB3}"/>
              </a:ext>
            </a:extLst>
          </p:cNvPr>
          <p:cNvGrpSpPr/>
          <p:nvPr/>
        </p:nvGrpSpPr>
        <p:grpSpPr>
          <a:xfrm>
            <a:off x="6266606" y="6359672"/>
            <a:ext cx="259230" cy="259230"/>
            <a:chOff x="6266606" y="6359672"/>
            <a:chExt cx="259230" cy="259230"/>
          </a:xfrm>
        </p:grpSpPr>
        <p:sp>
          <p:nvSpPr>
            <p:cNvPr id="16" name="Rounded Rectangle 34">
              <a:hlinkClick r:id="" action="ppaction://hlinkshowjump?jump=nextslide"/>
              <a:extLst>
                <a:ext uri="{FF2B5EF4-FFF2-40B4-BE49-F238E27FC236}">
                  <a16:creationId xmlns:a16="http://schemas.microsoft.com/office/drawing/2014/main" id="{69A4C4E6-849A-4545-B9C1-8E7E162ECFBC}"/>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raphic 18" descr="End with solid fill">
              <a:hlinkClick r:id="" action="ppaction://hlinkshowjump?jump=nextslide"/>
              <a:extLst>
                <a:ext uri="{FF2B5EF4-FFF2-40B4-BE49-F238E27FC236}">
                  <a16:creationId xmlns:a16="http://schemas.microsoft.com/office/drawing/2014/main" id="{66DACFBD-F0C6-AECC-00BD-DB097635F307}"/>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18" name="Graphic 17" descr="Home with solid fill">
            <a:hlinkClick r:id="" action="ppaction://noaction"/>
            <a:extLst>
              <a:ext uri="{FF2B5EF4-FFF2-40B4-BE49-F238E27FC236}">
                <a16:creationId xmlns:a16="http://schemas.microsoft.com/office/drawing/2014/main" id="{A625916A-7521-50A4-DD38-67DCC19193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8666" y="6360596"/>
            <a:ext cx="239965" cy="239966"/>
          </a:xfrm>
          <a:prstGeom prst="rect">
            <a:avLst/>
          </a:prstGeom>
        </p:spPr>
      </p:pic>
    </p:spTree>
    <p:extLst>
      <p:ext uri="{BB962C8B-B14F-4D97-AF65-F5344CB8AC3E}">
        <p14:creationId xmlns:p14="http://schemas.microsoft.com/office/powerpoint/2010/main" val="113846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77A50-8DCC-337E-07D1-A9A3B5CCA286}"/>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C732B899-AA82-6473-F170-007FCC1964C8}"/>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C6E3A189-72DB-331F-B682-4C04DEDBECFC}"/>
              </a:ext>
            </a:extLst>
          </p:cNvPr>
          <p:cNvSpPr>
            <a:spLocks noGrp="1"/>
          </p:cNvSpPr>
          <p:nvPr>
            <p:ph type="title"/>
          </p:nvPr>
        </p:nvSpPr>
        <p:spPr/>
        <p:txBody>
          <a:bodyPr>
            <a:noAutofit/>
          </a:bodyPr>
          <a:lstStyle/>
          <a:p>
            <a:pPr algn="l"/>
            <a:r>
              <a:rPr lang="en-GB" sz="3600"/>
              <a:t>Barriers to discussing mental health in construction </a:t>
            </a:r>
            <a:endParaRPr sz="3600">
              <a:highlight>
                <a:srgbClr val="FFFF00"/>
              </a:highlight>
            </a:endParaRPr>
          </a:p>
        </p:txBody>
      </p:sp>
      <p:sp>
        <p:nvSpPr>
          <p:cNvPr id="3" name="Content Placeholder 2">
            <a:extLst>
              <a:ext uri="{FF2B5EF4-FFF2-40B4-BE49-F238E27FC236}">
                <a16:creationId xmlns:a16="http://schemas.microsoft.com/office/drawing/2014/main" id="{1AE0C132-3BB8-C769-C2B5-C192F8E42855}"/>
              </a:ext>
            </a:extLst>
          </p:cNvPr>
          <p:cNvSpPr>
            <a:spLocks noGrp="1"/>
          </p:cNvSpPr>
          <p:nvPr>
            <p:ph idx="1"/>
          </p:nvPr>
        </p:nvSpPr>
        <p:spPr>
          <a:xfrm>
            <a:off x="838200" y="1712504"/>
            <a:ext cx="8832925" cy="4351338"/>
          </a:xfrm>
        </p:spPr>
        <p:txBody>
          <a:bodyPr>
            <a:normAutofit/>
          </a:bodyPr>
          <a:lstStyle/>
          <a:p>
            <a:pPr marL="0" indent="0">
              <a:buNone/>
            </a:pPr>
            <a:r>
              <a:rPr lang="en-GB"/>
              <a:t>It is important to understand why mental health can </a:t>
            </a:r>
            <a:br>
              <a:rPr lang="en-GB"/>
            </a:br>
            <a:r>
              <a:rPr lang="en-GB"/>
              <a:t>be difficult to talk about in the construction industry</a:t>
            </a:r>
          </a:p>
          <a:p>
            <a:pPr marL="0" indent="0">
              <a:buNone/>
            </a:pPr>
            <a:endParaRPr lang="en-GB" b="0"/>
          </a:p>
          <a:p>
            <a:r>
              <a:rPr lang="en-GB" b="0"/>
              <a:t>Barriers often exist due to workplace culture, attitudes and fears about how mental health concerns may be perceived by others</a:t>
            </a:r>
          </a:p>
          <a:p>
            <a:r>
              <a:rPr lang="en-GB" b="0"/>
              <a:t>These barriers can prevent individuals from seeking support and may allow mental health conditions to worsen over time.</a:t>
            </a:r>
          </a:p>
        </p:txBody>
      </p:sp>
    </p:spTree>
    <p:extLst>
      <p:ext uri="{BB962C8B-B14F-4D97-AF65-F5344CB8AC3E}">
        <p14:creationId xmlns:p14="http://schemas.microsoft.com/office/powerpoint/2010/main" val="40240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3F40B2A5-A22A-F588-58D1-E7E61F56374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p:cNvSpPr>
            <a:spLocks noGrp="1"/>
          </p:cNvSpPr>
          <p:nvPr>
            <p:ph type="title"/>
          </p:nvPr>
        </p:nvSpPr>
        <p:spPr>
          <a:xfrm>
            <a:off x="1649691" y="567414"/>
            <a:ext cx="9188028" cy="922986"/>
          </a:xfrm>
        </p:spPr>
        <p:txBody>
          <a:bodyPr>
            <a:noAutofit/>
          </a:bodyPr>
          <a:lstStyle/>
          <a:p>
            <a:pPr algn="l"/>
            <a:r>
              <a:rPr lang="en-GB" sz="3600" dirty="0"/>
              <a:t>What barriers can prevent open discussion about mental health on site?</a:t>
            </a:r>
            <a:br>
              <a:rPr lang="en-GB" sz="3600" dirty="0"/>
            </a:br>
            <a:endParaRPr lang="en-GB" sz="3600" dirty="0"/>
          </a:p>
        </p:txBody>
      </p:sp>
      <p:sp>
        <p:nvSpPr>
          <p:cNvPr id="3" name="Content Placeholder 2"/>
          <p:cNvSpPr>
            <a:spLocks noGrp="1"/>
          </p:cNvSpPr>
          <p:nvPr>
            <p:ph idx="1"/>
          </p:nvPr>
        </p:nvSpPr>
        <p:spPr>
          <a:xfrm>
            <a:off x="838200" y="1825625"/>
            <a:ext cx="8391861" cy="4351338"/>
          </a:xfrm>
        </p:spPr>
        <p:txBody>
          <a:bodyPr>
            <a:noAutofit/>
          </a:bodyPr>
          <a:lstStyle/>
          <a:p>
            <a:pPr marL="0" indent="0">
              <a:buNone/>
            </a:pPr>
            <a:r>
              <a:rPr lang="en-GB" dirty="0"/>
              <a:t>Barriers can include:</a:t>
            </a:r>
          </a:p>
          <a:p>
            <a:r>
              <a:rPr lang="en-GB" b="0" dirty="0"/>
              <a:t>stigma and fear of being judged or seen as weak</a:t>
            </a:r>
          </a:p>
          <a:p>
            <a:r>
              <a:rPr lang="en-GB" b="0" dirty="0"/>
              <a:t>male-dominated culture and pressure to appear strong</a:t>
            </a:r>
          </a:p>
          <a:p>
            <a:r>
              <a:rPr lang="en-GB" b="0" dirty="0"/>
              <a:t>lack of awareness or understanding of mental health</a:t>
            </a:r>
          </a:p>
          <a:p>
            <a:r>
              <a:rPr lang="en-GB" b="0" dirty="0"/>
              <a:t>fear of job loss or negative impact on career</a:t>
            </a:r>
          </a:p>
          <a:p>
            <a:pPr marL="0" indent="0">
              <a:buNone/>
            </a:pPr>
            <a:endParaRPr lang="en-GB" dirty="0"/>
          </a:p>
          <a:p>
            <a:pPr marL="0" indent="0">
              <a:buNone/>
            </a:pPr>
            <a:r>
              <a:rPr lang="en-GB" dirty="0"/>
              <a:t>Think about how these barriers might appear in day-to-day site working. </a:t>
            </a:r>
          </a:p>
        </p:txBody>
      </p:sp>
      <p:pic>
        <p:nvPicPr>
          <p:cNvPr id="5" name="Picture 4">
            <a:extLst>
              <a:ext uri="{FF2B5EF4-FFF2-40B4-BE49-F238E27FC236}">
                <a16:creationId xmlns:a16="http://schemas.microsoft.com/office/drawing/2014/main" id="{2E2AF68D-7B1A-F4F2-9D71-4A9DFE58EFDE}"/>
              </a:ext>
            </a:extLst>
          </p:cNvPr>
          <p:cNvPicPr>
            <a:picLocks noChangeAspect="1"/>
          </p:cNvPicPr>
          <p:nvPr/>
        </p:nvPicPr>
        <p:blipFill rotWithShape="1">
          <a:blip r:embed="rId4" cstate="print"/>
          <a:srcRect l="-7880" t="-37389" r="-7880" b="-40763"/>
          <a:stretch/>
        </p:blipFill>
        <p:spPr>
          <a:xfrm>
            <a:off x="772456" y="497219"/>
            <a:ext cx="792000" cy="657956"/>
          </a:xfrm>
          <a:prstGeom prst="ellipse">
            <a:avLst/>
          </a:prstGeom>
          <a:solidFill>
            <a:srgbClr val="0051B7"/>
          </a:solidFill>
          <a:ln w="31750">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92BC8-D53E-2BD0-6A6C-9E26583DE407}"/>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29A44B0-5235-862D-5A96-EFA5077E70BF}"/>
              </a:ext>
            </a:extLst>
          </p:cNvPr>
          <p:cNvSpPr/>
          <p:nvPr/>
        </p:nvSpPr>
        <p:spPr>
          <a:xfrm>
            <a:off x="-520470" y="3028713"/>
            <a:ext cx="13564997" cy="1945162"/>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5A684375-B63A-6963-5475-E06B3ECBB959}"/>
              </a:ext>
            </a:extLst>
          </p:cNvPr>
          <p:cNvSpPr>
            <a:spLocks noGrp="1"/>
          </p:cNvSpPr>
          <p:nvPr>
            <p:ph type="title"/>
          </p:nvPr>
        </p:nvSpPr>
        <p:spPr/>
        <p:txBody>
          <a:bodyPr>
            <a:noAutofit/>
          </a:bodyPr>
          <a:lstStyle/>
          <a:p>
            <a:pPr algn="l"/>
            <a:r>
              <a:rPr lang="en-GB" sz="3400"/>
              <a:t>Ways to overcome the barriers to discussing mental health in construction</a:t>
            </a:r>
          </a:p>
        </p:txBody>
      </p:sp>
      <p:sp>
        <p:nvSpPr>
          <p:cNvPr id="3" name="Content Placeholder 2">
            <a:extLst>
              <a:ext uri="{FF2B5EF4-FFF2-40B4-BE49-F238E27FC236}">
                <a16:creationId xmlns:a16="http://schemas.microsoft.com/office/drawing/2014/main" id="{8224997F-25E6-D7A5-4060-35607E40C2F2}"/>
              </a:ext>
            </a:extLst>
          </p:cNvPr>
          <p:cNvSpPr>
            <a:spLocks noGrp="1"/>
          </p:cNvSpPr>
          <p:nvPr>
            <p:ph idx="1"/>
          </p:nvPr>
        </p:nvSpPr>
        <p:spPr>
          <a:xfrm>
            <a:off x="838199" y="1825625"/>
            <a:ext cx="9064337" cy="4351338"/>
          </a:xfrm>
        </p:spPr>
        <p:txBody>
          <a:bodyPr>
            <a:noAutofit/>
          </a:bodyPr>
          <a:lstStyle/>
          <a:p>
            <a:pPr marL="0" indent="0">
              <a:buNone/>
            </a:pPr>
            <a:r>
              <a:rPr lang="en-GB"/>
              <a:t>Understanding how mental health can be supported in the workplace helps create a more open and positive construction environment</a:t>
            </a:r>
          </a:p>
          <a:p>
            <a:pPr marL="0" indent="0">
              <a:buNone/>
            </a:pPr>
            <a:endParaRPr lang="en-GB"/>
          </a:p>
          <a:p>
            <a:r>
              <a:rPr lang="en-GB">
                <a:solidFill>
                  <a:schemeClr val="bg1"/>
                </a:solidFill>
              </a:rPr>
              <a:t>There are practical ways that barriers to discussing mental health can be addressed in construction</a:t>
            </a:r>
          </a:p>
          <a:p>
            <a:r>
              <a:rPr lang="en-GB">
                <a:solidFill>
                  <a:schemeClr val="bg1"/>
                </a:solidFill>
              </a:rPr>
              <a:t>Taking these steps helps individuals feel more confident to speak openly and access support when needed.</a:t>
            </a:r>
            <a:endParaRPr>
              <a:solidFill>
                <a:schemeClr val="bg1"/>
              </a:solidFill>
            </a:endParaRPr>
          </a:p>
        </p:txBody>
      </p:sp>
    </p:spTree>
    <p:extLst>
      <p:ext uri="{BB962C8B-B14F-4D97-AF65-F5344CB8AC3E}">
        <p14:creationId xmlns:p14="http://schemas.microsoft.com/office/powerpoint/2010/main" val="2480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836" y="567414"/>
            <a:ext cx="8041033" cy="922986"/>
          </a:xfrm>
        </p:spPr>
        <p:txBody>
          <a:bodyPr>
            <a:noAutofit/>
          </a:bodyPr>
          <a:lstStyle/>
          <a:p>
            <a:pPr algn="l"/>
            <a:r>
              <a:rPr lang="en-GB" sz="3600"/>
              <a:t>How can barriers to discussing mental health be overcome?</a:t>
            </a:r>
            <a:br>
              <a:rPr lang="en-GB" sz="3600">
                <a:highlight>
                  <a:srgbClr val="FFFF00"/>
                </a:highlight>
              </a:rPr>
            </a:br>
            <a:endParaRPr sz="3600">
              <a:highlight>
                <a:srgbClr val="FFFF00"/>
              </a:highlight>
            </a:endParaRPr>
          </a:p>
        </p:txBody>
      </p:sp>
      <p:sp>
        <p:nvSpPr>
          <p:cNvPr id="3" name="Content Placeholder 2"/>
          <p:cNvSpPr>
            <a:spLocks noGrp="1"/>
          </p:cNvSpPr>
          <p:nvPr>
            <p:ph idx="1"/>
          </p:nvPr>
        </p:nvSpPr>
        <p:spPr>
          <a:xfrm>
            <a:off x="838200" y="1703077"/>
            <a:ext cx="10515600" cy="4351338"/>
          </a:xfrm>
        </p:spPr>
        <p:txBody>
          <a:bodyPr>
            <a:normAutofit/>
          </a:bodyPr>
          <a:lstStyle/>
          <a:p>
            <a:pPr marL="0" indent="0">
              <a:buNone/>
            </a:pPr>
            <a:r>
              <a:rPr lang="en-GB" dirty="0"/>
              <a:t>Ways to overcome barriers can include:</a:t>
            </a:r>
          </a:p>
          <a:p>
            <a:r>
              <a:rPr lang="en-GB" b="0" dirty="0"/>
              <a:t>promoting awareness and normalising conversations</a:t>
            </a:r>
          </a:p>
          <a:p>
            <a:r>
              <a:rPr lang="en-GB" b="0" dirty="0"/>
              <a:t>providing training on mental health and communication</a:t>
            </a:r>
          </a:p>
          <a:p>
            <a:r>
              <a:rPr lang="en-GB" b="0" dirty="0"/>
              <a:t>offering safe, private spaces for discussions</a:t>
            </a:r>
          </a:p>
          <a:p>
            <a:r>
              <a:rPr lang="en-GB" b="0" dirty="0"/>
              <a:t>encouraging peer support and team check-ins.</a:t>
            </a:r>
          </a:p>
          <a:p>
            <a:pPr marL="0" indent="0">
              <a:buNone/>
            </a:pPr>
            <a:endParaRPr lang="en-GB" sz="2400" b="0" dirty="0"/>
          </a:p>
          <a:p>
            <a:pPr marL="0" indent="0">
              <a:buNone/>
              <a:defRPr/>
            </a:pPr>
            <a:endParaRPr lang="en-GB"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A5624183-D5BE-760A-304A-D1FFEC1A1F2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pic>
        <p:nvPicPr>
          <p:cNvPr id="5" name="Picture 4">
            <a:extLst>
              <a:ext uri="{FF2B5EF4-FFF2-40B4-BE49-F238E27FC236}">
                <a16:creationId xmlns:a16="http://schemas.microsoft.com/office/drawing/2014/main" id="{857FEEAC-3CA9-0D55-2837-713DD1A74CD9}"/>
              </a:ext>
            </a:extLst>
          </p:cNvPr>
          <p:cNvPicPr>
            <a:picLocks noChangeAspect="1"/>
          </p:cNvPicPr>
          <p:nvPr/>
        </p:nvPicPr>
        <p:blipFill rotWithShape="1">
          <a:blip r:embed="rId4" cstate="print"/>
          <a:srcRect l="-7880" t="-37389" r="-7880" b="-40763"/>
          <a:stretch/>
        </p:blipFill>
        <p:spPr>
          <a:xfrm>
            <a:off x="772456" y="497219"/>
            <a:ext cx="792000" cy="657956"/>
          </a:xfrm>
          <a:prstGeom prst="ellipse">
            <a:avLst/>
          </a:prstGeom>
          <a:solidFill>
            <a:srgbClr val="0051B7"/>
          </a:solidFill>
          <a:ln w="31750">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B2F7D-9A9F-2DCF-C2BF-64EE30A46B1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05F27DF-B413-9CAA-C62E-C79EF48DDBB2}"/>
              </a:ext>
            </a:extLst>
          </p:cNvPr>
          <p:cNvSpPr/>
          <p:nvPr/>
        </p:nvSpPr>
        <p:spPr>
          <a:xfrm>
            <a:off x="-520470" y="2596089"/>
            <a:ext cx="13564997" cy="1945162"/>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495BEC39-81F5-3A23-9C96-AD8856A51BE7}"/>
              </a:ext>
            </a:extLst>
          </p:cNvPr>
          <p:cNvSpPr>
            <a:spLocks noGrp="1"/>
          </p:cNvSpPr>
          <p:nvPr>
            <p:ph type="title"/>
          </p:nvPr>
        </p:nvSpPr>
        <p:spPr/>
        <p:txBody>
          <a:bodyPr>
            <a:noAutofit/>
          </a:bodyPr>
          <a:lstStyle/>
          <a:p>
            <a:pPr algn="l"/>
            <a:r>
              <a:rPr lang="en-GB" sz="3600"/>
              <a:t>Tools that support mental health conversations</a:t>
            </a:r>
            <a:endParaRPr sz="3600"/>
          </a:p>
        </p:txBody>
      </p:sp>
      <p:sp>
        <p:nvSpPr>
          <p:cNvPr id="3" name="Content Placeholder 2">
            <a:extLst>
              <a:ext uri="{FF2B5EF4-FFF2-40B4-BE49-F238E27FC236}">
                <a16:creationId xmlns:a16="http://schemas.microsoft.com/office/drawing/2014/main" id="{EAB59D2D-E6DC-0D50-44C9-06B916731FF2}"/>
              </a:ext>
            </a:extLst>
          </p:cNvPr>
          <p:cNvSpPr>
            <a:spLocks noGrp="1"/>
          </p:cNvSpPr>
          <p:nvPr>
            <p:ph idx="1"/>
          </p:nvPr>
        </p:nvSpPr>
        <p:spPr>
          <a:xfrm>
            <a:off x="838200" y="1712503"/>
            <a:ext cx="8430491" cy="4351338"/>
          </a:xfrm>
        </p:spPr>
        <p:txBody>
          <a:bodyPr>
            <a:normAutofit/>
          </a:bodyPr>
          <a:lstStyle/>
          <a:p>
            <a:pPr marL="0" indent="0">
              <a:buNone/>
              <a:defRPr/>
            </a:pPr>
            <a:r>
              <a:rPr lang="en-GB"/>
              <a:t>Knowing what support tools are available helps make </a:t>
            </a:r>
            <a:br>
              <a:rPr lang="en-GB"/>
            </a:br>
            <a:r>
              <a:rPr lang="en-GB"/>
              <a:t>conversations about mental health easier to start</a:t>
            </a:r>
          </a:p>
          <a:p>
            <a:pPr>
              <a:defRPr/>
            </a:pPr>
            <a:endParaRPr lang="en-GB"/>
          </a:p>
          <a:p>
            <a:pPr>
              <a:defRPr/>
            </a:pPr>
            <a:r>
              <a:rPr lang="en-GB">
                <a:solidFill>
                  <a:schemeClr val="bg1"/>
                </a:solidFill>
              </a:rPr>
              <a:t>A range of tools can be used to support conversations about mental health in construction</a:t>
            </a:r>
          </a:p>
          <a:p>
            <a:pPr>
              <a:defRPr/>
            </a:pPr>
            <a:r>
              <a:rPr lang="en-GB">
                <a:solidFill>
                  <a:schemeClr val="bg1"/>
                </a:solidFill>
              </a:rPr>
              <a:t>These tools help raise awareness, offer reassurance and give workers clear routes to support.</a:t>
            </a:r>
          </a:p>
          <a:p>
            <a:pPr marL="0" indent="0">
              <a:buNone/>
              <a:defRPr/>
            </a:pPr>
            <a:endParaRPr lang="en-GB"/>
          </a:p>
          <a:p>
            <a:pPr marL="0" indent="0">
              <a:buNone/>
              <a:defRPr/>
            </a:pPr>
            <a:endParaRPr lang="en-GB"/>
          </a:p>
        </p:txBody>
      </p:sp>
    </p:spTree>
    <p:extLst>
      <p:ext uri="{BB962C8B-B14F-4D97-AF65-F5344CB8AC3E}">
        <p14:creationId xmlns:p14="http://schemas.microsoft.com/office/powerpoint/2010/main" val="6668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BE958-CCA5-5A61-D430-E1041EF97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6899C-2D09-0441-1C30-E3743530B438}"/>
              </a:ext>
            </a:extLst>
          </p:cNvPr>
          <p:cNvSpPr>
            <a:spLocks noGrp="1"/>
          </p:cNvSpPr>
          <p:nvPr>
            <p:ph type="title"/>
          </p:nvPr>
        </p:nvSpPr>
        <p:spPr>
          <a:xfrm>
            <a:off x="1677970" y="365126"/>
            <a:ext cx="9675829" cy="922986"/>
          </a:xfrm>
        </p:spPr>
        <p:txBody>
          <a:bodyPr>
            <a:noAutofit/>
          </a:bodyPr>
          <a:lstStyle/>
          <a:p>
            <a:pPr algn="l"/>
            <a:r>
              <a:rPr lang="en-GB" sz="3600"/>
              <a:t>What tools can support mental health conversations on site?</a:t>
            </a:r>
            <a:endParaRPr sz="3600"/>
          </a:p>
        </p:txBody>
      </p:sp>
      <p:sp>
        <p:nvSpPr>
          <p:cNvPr id="3" name="Content Placeholder 2">
            <a:extLst>
              <a:ext uri="{FF2B5EF4-FFF2-40B4-BE49-F238E27FC236}">
                <a16:creationId xmlns:a16="http://schemas.microsoft.com/office/drawing/2014/main" id="{69970ADD-A15D-31C4-67A7-A5D61B8B11D5}"/>
              </a:ext>
            </a:extLst>
          </p:cNvPr>
          <p:cNvSpPr>
            <a:spLocks noGrp="1"/>
          </p:cNvSpPr>
          <p:nvPr>
            <p:ph idx="1"/>
          </p:nvPr>
        </p:nvSpPr>
        <p:spPr/>
        <p:txBody>
          <a:bodyPr>
            <a:normAutofit/>
          </a:bodyPr>
          <a:lstStyle/>
          <a:p>
            <a:pPr marL="0" indent="0">
              <a:buNone/>
            </a:pPr>
            <a:r>
              <a:rPr lang="en-GB" dirty="0"/>
              <a:t>Tools may include:</a:t>
            </a:r>
          </a:p>
          <a:p>
            <a:r>
              <a:rPr lang="en-GB" b="0" dirty="0"/>
              <a:t>mental health first-aiders and champions</a:t>
            </a:r>
          </a:p>
          <a:p>
            <a:r>
              <a:rPr lang="en-GB" b="0" dirty="0"/>
              <a:t>toolbox talks including wellbeing topics</a:t>
            </a:r>
          </a:p>
          <a:p>
            <a:r>
              <a:rPr lang="en-GB" b="0" dirty="0"/>
              <a:t>posters and leaflets about mental health</a:t>
            </a:r>
          </a:p>
          <a:p>
            <a:r>
              <a:rPr lang="en-GB" b="0" dirty="0"/>
              <a:t>confidential helplines and support services</a:t>
            </a:r>
          </a:p>
          <a:p>
            <a:r>
              <a:rPr lang="en-GB" b="0" dirty="0"/>
              <a:t>wellbeing check-in forms or surveys</a:t>
            </a:r>
          </a:p>
          <a:p>
            <a:r>
              <a:rPr lang="en-GB" b="0" dirty="0"/>
              <a:t>‘Take 10 together’.</a:t>
            </a:r>
          </a:p>
          <a:p>
            <a:pPr marL="0" indent="0">
              <a:buNone/>
              <a:defRPr/>
            </a:pPr>
            <a:endParaRPr lang="en-GB"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62566E0E-79BF-1092-999D-D51879A11A5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pic>
        <p:nvPicPr>
          <p:cNvPr id="5" name="Picture 4">
            <a:extLst>
              <a:ext uri="{FF2B5EF4-FFF2-40B4-BE49-F238E27FC236}">
                <a16:creationId xmlns:a16="http://schemas.microsoft.com/office/drawing/2014/main" id="{768C25F7-68D7-D01A-DDD5-C2A3EF9BECA5}"/>
              </a:ext>
            </a:extLst>
          </p:cNvPr>
          <p:cNvPicPr>
            <a:picLocks noChangeAspect="1"/>
          </p:cNvPicPr>
          <p:nvPr/>
        </p:nvPicPr>
        <p:blipFill rotWithShape="1">
          <a:blip r:embed="rId4" cstate="print"/>
          <a:srcRect l="-7880" t="-37389" r="-7880" b="-40763"/>
          <a:stretch/>
        </p:blipFill>
        <p:spPr>
          <a:xfrm>
            <a:off x="772456" y="497219"/>
            <a:ext cx="792000" cy="657956"/>
          </a:xfrm>
          <a:prstGeom prst="ellipse">
            <a:avLst/>
          </a:prstGeom>
          <a:solidFill>
            <a:srgbClr val="0051B7"/>
          </a:solidFill>
          <a:ln w="31750">
            <a:solidFill>
              <a:schemeClr val="bg1"/>
            </a:solidFill>
          </a:ln>
        </p:spPr>
      </p:pic>
    </p:spTree>
    <p:extLst>
      <p:ext uri="{BB962C8B-B14F-4D97-AF65-F5344CB8AC3E}">
        <p14:creationId xmlns:p14="http://schemas.microsoft.com/office/powerpoint/2010/main" val="140930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40537-A5EA-7301-DBE4-DE0BD139648C}"/>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1B4FA4D-456E-8E13-6E9C-19272AE16297}"/>
              </a:ext>
            </a:extLst>
          </p:cNvPr>
          <p:cNvSpPr/>
          <p:nvPr/>
        </p:nvSpPr>
        <p:spPr>
          <a:xfrm>
            <a:off x="-520470" y="2596089"/>
            <a:ext cx="13564997" cy="234355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8A3A666F-A892-D7A0-03C6-FED24CC2DF75}"/>
              </a:ext>
            </a:extLst>
          </p:cNvPr>
          <p:cNvSpPr>
            <a:spLocks noGrp="1"/>
          </p:cNvSpPr>
          <p:nvPr>
            <p:ph type="title"/>
          </p:nvPr>
        </p:nvSpPr>
        <p:spPr>
          <a:xfrm>
            <a:off x="838200" y="365126"/>
            <a:ext cx="9428018" cy="922986"/>
          </a:xfrm>
        </p:spPr>
        <p:txBody>
          <a:bodyPr>
            <a:noAutofit/>
          </a:bodyPr>
          <a:lstStyle/>
          <a:p>
            <a:pPr algn="l"/>
            <a:r>
              <a:rPr lang="en-GB" sz="3600"/>
              <a:t>How to encourage supportive conversations on site</a:t>
            </a:r>
            <a:endParaRPr sz="3600"/>
          </a:p>
        </p:txBody>
      </p:sp>
      <p:sp>
        <p:nvSpPr>
          <p:cNvPr id="3" name="Content Placeholder 2">
            <a:extLst>
              <a:ext uri="{FF2B5EF4-FFF2-40B4-BE49-F238E27FC236}">
                <a16:creationId xmlns:a16="http://schemas.microsoft.com/office/drawing/2014/main" id="{AFFBD6E0-3F3E-7C19-CA84-FE36D83DBC58}"/>
              </a:ext>
            </a:extLst>
          </p:cNvPr>
          <p:cNvSpPr>
            <a:spLocks noGrp="1"/>
          </p:cNvSpPr>
          <p:nvPr>
            <p:ph idx="1"/>
          </p:nvPr>
        </p:nvSpPr>
        <p:spPr/>
        <p:txBody>
          <a:bodyPr>
            <a:normAutofit/>
          </a:bodyPr>
          <a:lstStyle/>
          <a:p>
            <a:pPr marL="0" indent="0">
              <a:buNone/>
              <a:defRPr/>
            </a:pPr>
            <a:endParaRPr lang="en-GB"/>
          </a:p>
          <a:p>
            <a:pPr marL="0" indent="0">
              <a:buNone/>
              <a:defRPr/>
            </a:pPr>
            <a:endParaRPr lang="en-GB"/>
          </a:p>
        </p:txBody>
      </p:sp>
      <p:sp>
        <p:nvSpPr>
          <p:cNvPr id="6" name="Content Placeholder 2">
            <a:extLst>
              <a:ext uri="{FF2B5EF4-FFF2-40B4-BE49-F238E27FC236}">
                <a16:creationId xmlns:a16="http://schemas.microsoft.com/office/drawing/2014/main" id="{0C599463-0C3E-6AA1-A6CE-9D87F892E1B1}"/>
              </a:ext>
            </a:extLst>
          </p:cNvPr>
          <p:cNvSpPr txBox="1">
            <a:spLocks/>
          </p:cNvSpPr>
          <p:nvPr/>
        </p:nvSpPr>
        <p:spPr>
          <a:xfrm>
            <a:off x="801623" y="1679662"/>
            <a:ext cx="9464595"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200" b="1">
                <a:latin typeface="Arial" panose="020B0604020202020204" pitchFamily="34" charset="0"/>
                <a:cs typeface="Arial" panose="020B0604020202020204" pitchFamily="34" charset="0"/>
              </a:rPr>
              <a:t>Understanding how supportive conversations can </a:t>
            </a:r>
            <a:br>
              <a:rPr lang="en-GB" sz="2200" b="1">
                <a:latin typeface="Arial" panose="020B0604020202020204" pitchFamily="34" charset="0"/>
                <a:cs typeface="Arial" panose="020B0604020202020204" pitchFamily="34" charset="0"/>
              </a:rPr>
            </a:br>
            <a:r>
              <a:rPr lang="en-GB" sz="2200" b="1">
                <a:latin typeface="Arial" panose="020B0604020202020204" pitchFamily="34" charset="0"/>
                <a:cs typeface="Arial" panose="020B0604020202020204" pitchFamily="34" charset="0"/>
              </a:rPr>
              <a:t>be encouraged helps promote wellbeing on construction sites</a:t>
            </a:r>
          </a:p>
          <a:p>
            <a:pPr marL="0" indent="0">
              <a:buNone/>
            </a:pPr>
            <a:endParaRPr lang="en-GB" sz="2200">
              <a:latin typeface="Arial" panose="020B0604020202020204" pitchFamily="34" charset="0"/>
              <a:cs typeface="Arial" panose="020B0604020202020204" pitchFamily="34" charset="0"/>
            </a:endParaRPr>
          </a:p>
          <a:p>
            <a:r>
              <a:rPr lang="en-GB" sz="2200" b="1">
                <a:solidFill>
                  <a:schemeClr val="bg1"/>
                </a:solidFill>
                <a:latin typeface="Arial" panose="020B0604020202020204" pitchFamily="34" charset="0"/>
                <a:cs typeface="Arial" panose="020B0604020202020204" pitchFamily="34" charset="0"/>
              </a:rPr>
              <a:t>Supportive conversations play an important role in maintaining wellbeing and promoting early support</a:t>
            </a:r>
          </a:p>
          <a:p>
            <a:r>
              <a:rPr lang="en-GB" sz="2200" b="1">
                <a:solidFill>
                  <a:schemeClr val="bg1"/>
                </a:solidFill>
                <a:latin typeface="Arial" panose="020B0604020202020204" pitchFamily="34" charset="0"/>
                <a:cs typeface="Arial" panose="020B0604020202020204" pitchFamily="34" charset="0"/>
              </a:rPr>
              <a:t>Confidentiality is essential - workers should feel confident that anything they share in a mental health conversation will not be disclosed inappropriately.</a:t>
            </a:r>
          </a:p>
        </p:txBody>
      </p:sp>
    </p:spTree>
    <p:extLst>
      <p:ext uri="{BB962C8B-B14F-4D97-AF65-F5344CB8AC3E}">
        <p14:creationId xmlns:p14="http://schemas.microsoft.com/office/powerpoint/2010/main" val="190823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942B2-E14A-9679-BEE0-A70942AFAD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59236-2EB7-0749-E8AC-81402E765E41}"/>
              </a:ext>
            </a:extLst>
          </p:cNvPr>
          <p:cNvSpPr>
            <a:spLocks noGrp="1"/>
          </p:cNvSpPr>
          <p:nvPr>
            <p:ph type="title"/>
          </p:nvPr>
        </p:nvSpPr>
        <p:spPr>
          <a:xfrm>
            <a:off x="1687398" y="365126"/>
            <a:ext cx="9285402" cy="922986"/>
          </a:xfrm>
        </p:spPr>
        <p:txBody>
          <a:bodyPr>
            <a:noAutofit/>
          </a:bodyPr>
          <a:lstStyle/>
          <a:p>
            <a:pPr algn="l"/>
            <a:r>
              <a:rPr lang="en-GB" sz="3600"/>
              <a:t>How can supportive conversations about mental health be encouraged on site?</a:t>
            </a:r>
            <a:endParaRPr sz="3600"/>
          </a:p>
        </p:txBody>
      </p:sp>
      <p:sp>
        <p:nvSpPr>
          <p:cNvPr id="3" name="Content Placeholder 2">
            <a:extLst>
              <a:ext uri="{FF2B5EF4-FFF2-40B4-BE49-F238E27FC236}">
                <a16:creationId xmlns:a16="http://schemas.microsoft.com/office/drawing/2014/main" id="{9D606F3E-D5A6-9D19-D256-CAB4CD1E4C82}"/>
              </a:ext>
            </a:extLst>
          </p:cNvPr>
          <p:cNvSpPr>
            <a:spLocks noGrp="1"/>
          </p:cNvSpPr>
          <p:nvPr>
            <p:ph idx="1"/>
          </p:nvPr>
        </p:nvSpPr>
        <p:spPr/>
        <p:txBody>
          <a:bodyPr>
            <a:normAutofit/>
          </a:bodyPr>
          <a:lstStyle/>
          <a:p>
            <a:pPr marL="0" indent="0">
              <a:buNone/>
              <a:defRPr/>
            </a:pPr>
            <a:endParaRPr lang="en-GB"/>
          </a:p>
          <a:p>
            <a:pPr marL="0" indent="0">
              <a:buNone/>
              <a:defRPr/>
            </a:pPr>
            <a:endParaRPr lang="en-GB"/>
          </a:p>
        </p:txBody>
      </p:sp>
      <p:sp>
        <p:nvSpPr>
          <p:cNvPr id="6" name="Content Placeholder 2">
            <a:extLst>
              <a:ext uri="{FF2B5EF4-FFF2-40B4-BE49-F238E27FC236}">
                <a16:creationId xmlns:a16="http://schemas.microsoft.com/office/drawing/2014/main" id="{FB62E3D1-3F07-990A-2AF7-8B3FA3F18C96}"/>
              </a:ext>
            </a:extLst>
          </p:cNvPr>
          <p:cNvSpPr txBox="1">
            <a:spLocks/>
          </p:cNvSpPr>
          <p:nvPr/>
        </p:nvSpPr>
        <p:spPr>
          <a:xfrm>
            <a:off x="859410" y="1660999"/>
            <a:ext cx="8229600" cy="39050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200" b="1" dirty="0">
                <a:latin typeface="Arial" panose="020B0604020202020204" pitchFamily="34" charset="0"/>
                <a:cs typeface="Arial" panose="020B0604020202020204" pitchFamily="34" charset="0"/>
              </a:rPr>
              <a:t>Ways to encourage supportive conversations </a:t>
            </a:r>
            <a:br>
              <a:rPr lang="en-GB" sz="2200" b="1" dirty="0">
                <a:latin typeface="Arial" panose="020B0604020202020204" pitchFamily="34" charset="0"/>
                <a:cs typeface="Arial" panose="020B0604020202020204" pitchFamily="34" charset="0"/>
              </a:rPr>
            </a:br>
            <a:r>
              <a:rPr lang="en-GB" sz="2200" b="1" dirty="0">
                <a:latin typeface="Arial" panose="020B0604020202020204" pitchFamily="34" charset="0"/>
                <a:cs typeface="Arial" panose="020B0604020202020204" pitchFamily="34" charset="0"/>
              </a:rPr>
              <a:t>on site could include:</a:t>
            </a:r>
          </a:p>
          <a:p>
            <a:r>
              <a:rPr lang="en-GB" sz="2200" dirty="0">
                <a:latin typeface="Arial" panose="020B0604020202020204" pitchFamily="34" charset="0"/>
                <a:cs typeface="Arial" panose="020B0604020202020204" pitchFamily="34" charset="0"/>
              </a:rPr>
              <a:t>creating a culture of openness and respect</a:t>
            </a:r>
          </a:p>
          <a:p>
            <a:r>
              <a:rPr lang="en-GB" sz="2200" dirty="0">
                <a:latin typeface="Arial" panose="020B0604020202020204" pitchFamily="34" charset="0"/>
                <a:cs typeface="Arial" panose="020B0604020202020204" pitchFamily="34" charset="0"/>
              </a:rPr>
              <a:t>listening actively and without judgement</a:t>
            </a:r>
          </a:p>
          <a:p>
            <a:r>
              <a:rPr lang="en-GB" sz="2200" dirty="0">
                <a:latin typeface="Arial" panose="020B0604020202020204" pitchFamily="34" charset="0"/>
                <a:cs typeface="Arial" panose="020B0604020202020204" pitchFamily="34" charset="0"/>
              </a:rPr>
              <a:t>making mental health part of regular briefings</a:t>
            </a:r>
          </a:p>
          <a:p>
            <a:r>
              <a:rPr lang="en-GB" sz="2200" dirty="0">
                <a:latin typeface="Arial" panose="020B0604020202020204" pitchFamily="34" charset="0"/>
                <a:cs typeface="Arial" panose="020B0604020202020204" pitchFamily="34" charset="0"/>
              </a:rPr>
              <a:t>checking in with team members regularly</a:t>
            </a:r>
          </a:p>
          <a:p>
            <a:r>
              <a:rPr lang="en-GB" sz="2200" dirty="0">
                <a:latin typeface="Arial" panose="020B0604020202020204" pitchFamily="34" charset="0"/>
                <a:cs typeface="Arial" panose="020B0604020202020204" pitchFamily="34" charset="0"/>
              </a:rPr>
              <a:t>ensuring staff know where to get help.</a:t>
            </a:r>
          </a:p>
          <a:p>
            <a:pPr marL="0" indent="0">
              <a:buNone/>
              <a:defRPr/>
            </a:pPr>
            <a:endParaRPr lang="en-GB" sz="2200" dirty="0">
              <a:solidFill>
                <a:prstClr val="black"/>
              </a:solidFill>
              <a:latin typeface="Arial" panose="020B0604020202020204" pitchFamily="34" charset="0"/>
              <a:cs typeface="Arial" panose="020B0604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80ADEF60-702E-4EEA-8D0F-3E8845DAE522}"/>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pic>
        <p:nvPicPr>
          <p:cNvPr id="5" name="Picture 4">
            <a:extLst>
              <a:ext uri="{FF2B5EF4-FFF2-40B4-BE49-F238E27FC236}">
                <a16:creationId xmlns:a16="http://schemas.microsoft.com/office/drawing/2014/main" id="{3E52E7AB-378A-A0D0-D7CD-A7443170E620}"/>
              </a:ext>
            </a:extLst>
          </p:cNvPr>
          <p:cNvPicPr>
            <a:picLocks noChangeAspect="1"/>
          </p:cNvPicPr>
          <p:nvPr/>
        </p:nvPicPr>
        <p:blipFill rotWithShape="1">
          <a:blip r:embed="rId4" cstate="print"/>
          <a:srcRect l="-7880" t="-37389" r="-7880" b="-40763"/>
          <a:stretch/>
        </p:blipFill>
        <p:spPr>
          <a:xfrm>
            <a:off x="772456" y="497219"/>
            <a:ext cx="792000" cy="657956"/>
          </a:xfrm>
          <a:prstGeom prst="ellipse">
            <a:avLst/>
          </a:prstGeom>
          <a:solidFill>
            <a:srgbClr val="0051B7"/>
          </a:solidFill>
          <a:ln w="31750">
            <a:solidFill>
              <a:schemeClr val="bg1"/>
            </a:solidFill>
          </a:ln>
        </p:spPr>
      </p:pic>
    </p:spTree>
    <p:extLst>
      <p:ext uri="{BB962C8B-B14F-4D97-AF65-F5344CB8AC3E}">
        <p14:creationId xmlns:p14="http://schemas.microsoft.com/office/powerpoint/2010/main" val="356859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EF283-A6A9-0F94-C77C-A5E238175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37625-53AA-4220-FD5D-7DE094C6EC01}"/>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8380D0BE-2839-C787-276C-2104182626FB}"/>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2320535-A8E9-F5C8-92AD-616E193CA219}"/>
              </a:ext>
            </a:extLst>
          </p:cNvPr>
          <p:cNvSpPr txBox="1"/>
          <p:nvPr/>
        </p:nvSpPr>
        <p:spPr>
          <a:xfrm>
            <a:off x="766764" y="1463353"/>
            <a:ext cx="888639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Which of the following is a barrier to discussing mental health in construction?</a:t>
            </a:r>
          </a:p>
        </p:txBody>
      </p:sp>
      <p:grpSp>
        <p:nvGrpSpPr>
          <p:cNvPr id="7" name="Group 6">
            <a:extLst>
              <a:ext uri="{FF2B5EF4-FFF2-40B4-BE49-F238E27FC236}">
                <a16:creationId xmlns:a16="http://schemas.microsoft.com/office/drawing/2014/main" id="{0443A01C-CC0E-BA14-0086-D3BE97A9A4C3}"/>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B9818E03-E422-5796-EB7B-75386A021D32}"/>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089770C6-E0E5-098F-7CA2-A3D20AB902BC}"/>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9A3A890B-F017-C997-7B42-04F5E0B03722}"/>
              </a:ext>
            </a:extLst>
          </p:cNvPr>
          <p:cNvSpPr txBox="1">
            <a:spLocks noChangeArrowheads="1"/>
          </p:cNvSpPr>
          <p:nvPr/>
        </p:nvSpPr>
        <p:spPr bwMode="auto">
          <a:xfrm>
            <a:off x="1683868" y="2792515"/>
            <a:ext cx="5343738" cy="5048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Access to mental health training</a:t>
            </a:r>
          </a:p>
        </p:txBody>
      </p:sp>
      <p:sp>
        <p:nvSpPr>
          <p:cNvPr id="14" name="TextBox 2">
            <a:extLst>
              <a:ext uri="{FF2B5EF4-FFF2-40B4-BE49-F238E27FC236}">
                <a16:creationId xmlns:a16="http://schemas.microsoft.com/office/drawing/2014/main" id="{E3CB7175-A2F3-A96C-2434-D0F639BE7838}"/>
              </a:ext>
            </a:extLst>
          </p:cNvPr>
          <p:cNvSpPr txBox="1">
            <a:spLocks noChangeArrowheads="1"/>
          </p:cNvSpPr>
          <p:nvPr/>
        </p:nvSpPr>
        <p:spPr bwMode="auto">
          <a:xfrm>
            <a:off x="1687212" y="3795604"/>
            <a:ext cx="49582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a:ea typeface="+mn-ea"/>
                <a:cs typeface="Arial"/>
              </a:rPr>
              <a:t>Regular team check-ins</a:t>
            </a:r>
          </a:p>
        </p:txBody>
      </p:sp>
      <p:sp>
        <p:nvSpPr>
          <p:cNvPr id="15" name="TextBox 10">
            <a:extLst>
              <a:ext uri="{FF2B5EF4-FFF2-40B4-BE49-F238E27FC236}">
                <a16:creationId xmlns:a16="http://schemas.microsoft.com/office/drawing/2014/main" id="{85E529C7-CD83-8CDC-A4C7-3A0D1B8C0E88}"/>
              </a:ext>
            </a:extLst>
          </p:cNvPr>
          <p:cNvSpPr txBox="1">
            <a:spLocks noChangeArrowheads="1"/>
          </p:cNvSpPr>
          <p:nvPr/>
        </p:nvSpPr>
        <p:spPr bwMode="auto">
          <a:xfrm>
            <a:off x="1683868" y="4869721"/>
            <a:ext cx="525784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Stigma and fear of being judged</a:t>
            </a:r>
          </a:p>
        </p:txBody>
      </p:sp>
      <p:grpSp>
        <p:nvGrpSpPr>
          <p:cNvPr id="22" name="Group 21">
            <a:extLst>
              <a:ext uri="{FF2B5EF4-FFF2-40B4-BE49-F238E27FC236}">
                <a16:creationId xmlns:a16="http://schemas.microsoft.com/office/drawing/2014/main" id="{B9E40A03-8BA2-4CCF-A43C-53EABE773EBB}"/>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79187141-BDA3-7954-612E-68FDAB32C265}"/>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FE3E3B9F-17AA-18AE-E923-F1D2D899E551}"/>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92A23B01-37D6-25D0-ED11-0EA5698BE265}"/>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0FA07000-1EC3-4DD1-43BB-086673155239}"/>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0E2D8784-78A5-05AB-C3DA-465DD66D248F}"/>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CD5BBE91-C5D6-CB1D-D56D-4752243B291C}"/>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810AAACE-0FAB-C909-81DF-4F84D03EDE44}"/>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7669D882-C774-40DE-4CC3-6D92386B1D9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C0BB3497-6D48-ECBE-4018-1518DBE798BD}"/>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2D7007FF-7E47-7D9C-26E0-418B7AC67B2E}"/>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5460E7A6-B628-2B4A-59F0-9765B7BD2056}"/>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61973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1D677-2CF5-3FD6-3D9C-54CE8A484282}"/>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D525822A-7DC4-5A53-4230-D61D194AB506}"/>
              </a:ext>
            </a:extLst>
          </p:cNvPr>
          <p:cNvSpPr/>
          <p:nvPr/>
        </p:nvSpPr>
        <p:spPr>
          <a:xfrm>
            <a:off x="-211540" y="-302381"/>
            <a:ext cx="12733361" cy="6432864"/>
          </a:xfrm>
          <a:prstGeom prst="rect">
            <a:avLst/>
          </a:pr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1A726E9C-C8C3-654B-43AB-5A0C8636F159}"/>
              </a:ext>
            </a:extLst>
          </p:cNvPr>
          <p:cNvSpPr/>
          <p:nvPr/>
        </p:nvSpPr>
        <p:spPr>
          <a:xfrm flipH="1">
            <a:off x="-2646947" y="221972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5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EC9672A-DBE3-0D8B-974F-A00621B73C0F}"/>
              </a:ext>
            </a:extLst>
          </p:cNvPr>
          <p:cNvSpPr txBox="1"/>
          <p:nvPr/>
        </p:nvSpPr>
        <p:spPr>
          <a:xfrm>
            <a:off x="570529" y="1859340"/>
            <a:ext cx="7912374" cy="2123658"/>
          </a:xfrm>
          <a:prstGeom prst="rect">
            <a:avLst/>
          </a:prstGeom>
          <a:noFill/>
        </p:spPr>
        <p:txBody>
          <a:bodyPr wrap="square" rtlCol="0">
            <a:spAutoFit/>
          </a:bodyPr>
          <a:lstStyle/>
          <a:p>
            <a:r>
              <a:rPr lang="en-GB" sz="4400" b="1">
                <a:latin typeface="Arial" panose="020B0604020202020204" pitchFamily="34" charset="0"/>
                <a:cs typeface="Arial" panose="020B0604020202020204" pitchFamily="34" charset="0"/>
              </a:rPr>
              <a:t>Understand mental health and common mental health conditions</a:t>
            </a:r>
          </a:p>
        </p:txBody>
      </p:sp>
      <p:sp>
        <p:nvSpPr>
          <p:cNvPr id="28" name="Rectangle: Rounded Corners 27">
            <a:extLst>
              <a:ext uri="{FF2B5EF4-FFF2-40B4-BE49-F238E27FC236}">
                <a16:creationId xmlns:a16="http://schemas.microsoft.com/office/drawing/2014/main" id="{438090E2-7DD8-AE45-0EED-612EF78E384F}"/>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eaLnBrk="0" fontAlgn="base" hangingPunct="0">
              <a:spcBef>
                <a:spcPct val="50000"/>
              </a:spcBef>
              <a:spcAft>
                <a:spcPct val="0"/>
              </a:spcAft>
            </a:pPr>
            <a:r>
              <a:rPr lang="en-GB" sz="2400" b="1">
                <a:latin typeface="Arial" panose="020B0604020202020204" pitchFamily="34" charset="0"/>
                <a:cs typeface="Arial" panose="020B0604020202020204" pitchFamily="34" charset="0"/>
              </a:rPr>
              <a:t>		</a:t>
            </a:r>
            <a:r>
              <a:rPr lang="en-GB" sz="2400" b="1">
                <a:solidFill>
                  <a:schemeClr val="bg1"/>
                </a:solidFill>
                <a:latin typeface="Arial" panose="020B0604020202020204" pitchFamily="34" charset="0"/>
                <a:cs typeface="Arial" panose="020B0604020202020204" pitchFamily="34" charset="0"/>
              </a:rPr>
              <a:t>Module 1</a:t>
            </a:r>
          </a:p>
        </p:txBody>
      </p:sp>
      <p:sp>
        <p:nvSpPr>
          <p:cNvPr id="21" name="Slide Number Placeholder 5">
            <a:extLst>
              <a:ext uri="{FF2B5EF4-FFF2-40B4-BE49-F238E27FC236}">
                <a16:creationId xmlns:a16="http://schemas.microsoft.com/office/drawing/2014/main" id="{95D8D643-79D3-ADF0-427B-C794E84DC55A}"/>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4</a:t>
            </a:fld>
            <a:endParaRPr lang="en-GB" sz="1600">
              <a:solidFill>
                <a:schemeClr val="bg1"/>
              </a:solidFill>
              <a:latin typeface="Arial" panose="020B0604020202020204" pitchFamily="34" charset="0"/>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E1FE75B7-421F-3209-9972-5A8797C05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3" name="Graphic 2" descr="Puzzle pieces with solid fill">
            <a:extLst>
              <a:ext uri="{FF2B5EF4-FFF2-40B4-BE49-F238E27FC236}">
                <a16:creationId xmlns:a16="http://schemas.microsoft.com/office/drawing/2014/main" id="{5357A39F-1BCC-226A-471E-37799F670B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3953" y="2914051"/>
            <a:ext cx="4060596" cy="4060596"/>
          </a:xfrm>
          <a:prstGeom prst="rect">
            <a:avLst/>
          </a:prstGeom>
        </p:spPr>
      </p:pic>
      <p:grpSp>
        <p:nvGrpSpPr>
          <p:cNvPr id="2" name="Group 1">
            <a:extLst>
              <a:ext uri="{FF2B5EF4-FFF2-40B4-BE49-F238E27FC236}">
                <a16:creationId xmlns:a16="http://schemas.microsoft.com/office/drawing/2014/main" id="{9A5DB070-FA0B-FC5D-3A2D-2AB2CB1BA67C}"/>
              </a:ext>
            </a:extLst>
          </p:cNvPr>
          <p:cNvGrpSpPr/>
          <p:nvPr/>
        </p:nvGrpSpPr>
        <p:grpSpPr>
          <a:xfrm>
            <a:off x="5658939" y="6358776"/>
            <a:ext cx="259230" cy="259230"/>
            <a:chOff x="5658939" y="6358776"/>
            <a:chExt cx="259230" cy="259230"/>
          </a:xfrm>
        </p:grpSpPr>
        <p:sp>
          <p:nvSpPr>
            <p:cNvPr id="4" name="Rounded Rectangle 38">
              <a:hlinkClick r:id="" action="ppaction://hlinkshowjump?jump=previousslide"/>
              <a:extLst>
                <a:ext uri="{FF2B5EF4-FFF2-40B4-BE49-F238E27FC236}">
                  <a16:creationId xmlns:a16="http://schemas.microsoft.com/office/drawing/2014/main" id="{81423916-C958-4578-59C3-056D99645C72}"/>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aphic 18" descr="End with solid fill">
              <a:hlinkClick r:id="" action="ppaction://hlinkshowjump?jump=previousslide"/>
              <a:extLst>
                <a:ext uri="{FF2B5EF4-FFF2-40B4-BE49-F238E27FC236}">
                  <a16:creationId xmlns:a16="http://schemas.microsoft.com/office/drawing/2014/main" id="{4DD397CE-64D7-DBAE-0DD8-B2A54EFEEB38}"/>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4" name="Rounded Rectangle 40">
            <a:hlinkClick r:id="rId6" action="ppaction://hlinksldjump"/>
            <a:extLst>
              <a:ext uri="{FF2B5EF4-FFF2-40B4-BE49-F238E27FC236}">
                <a16:creationId xmlns:a16="http://schemas.microsoft.com/office/drawing/2014/main" id="{2ABDABC6-59BC-B644-7405-913C2F5B914D}"/>
              </a:ext>
            </a:extLst>
          </p:cNvPr>
          <p:cNvSpPr/>
          <p:nvPr/>
        </p:nvSpPr>
        <p:spPr>
          <a:xfrm>
            <a:off x="5961134"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EAA6AE0-5086-E348-41DB-A4E380F2D0BE}"/>
              </a:ext>
            </a:extLst>
          </p:cNvPr>
          <p:cNvGrpSpPr/>
          <p:nvPr/>
        </p:nvGrpSpPr>
        <p:grpSpPr>
          <a:xfrm>
            <a:off x="6266606" y="6359672"/>
            <a:ext cx="259230" cy="259230"/>
            <a:chOff x="6266606" y="6359672"/>
            <a:chExt cx="259230" cy="259230"/>
          </a:xfrm>
        </p:grpSpPr>
        <p:sp>
          <p:nvSpPr>
            <p:cNvPr id="16" name="Rounded Rectangle 34">
              <a:hlinkClick r:id="" action="ppaction://hlinkshowjump?jump=nextslide"/>
              <a:extLst>
                <a:ext uri="{FF2B5EF4-FFF2-40B4-BE49-F238E27FC236}">
                  <a16:creationId xmlns:a16="http://schemas.microsoft.com/office/drawing/2014/main" id="{5A00C907-9EDC-FD0B-61ED-2D474A7A3EF8}"/>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raphic 18" descr="End with solid fill">
              <a:hlinkClick r:id="" action="ppaction://hlinkshowjump?jump=nextslide"/>
              <a:extLst>
                <a:ext uri="{FF2B5EF4-FFF2-40B4-BE49-F238E27FC236}">
                  <a16:creationId xmlns:a16="http://schemas.microsoft.com/office/drawing/2014/main" id="{1299BB9C-5B5D-DAF1-3D26-ABACB78D8420}"/>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18" name="Graphic 17" descr="Home with solid fill">
            <a:hlinkClick r:id="" action="ppaction://noaction"/>
            <a:extLst>
              <a:ext uri="{FF2B5EF4-FFF2-40B4-BE49-F238E27FC236}">
                <a16:creationId xmlns:a16="http://schemas.microsoft.com/office/drawing/2014/main" id="{8A3EEE8A-7A9D-21D8-D87C-0BB080CF14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8666" y="6360596"/>
            <a:ext cx="239965" cy="239966"/>
          </a:xfrm>
          <a:prstGeom prst="rect">
            <a:avLst/>
          </a:prstGeom>
        </p:spPr>
      </p:pic>
    </p:spTree>
    <p:extLst>
      <p:ext uri="{BB962C8B-B14F-4D97-AF65-F5344CB8AC3E}">
        <p14:creationId xmlns:p14="http://schemas.microsoft.com/office/powerpoint/2010/main" val="66142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9AC68-119F-8F89-AB23-D97B32F75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CD1A99-46B1-9C5A-6768-901C2EF7AAB6}"/>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409D2871-1F97-C64D-AAA1-B420B6447CF0}"/>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4912322-A7A1-94E4-A293-DB1D71B61001}"/>
              </a:ext>
            </a:extLst>
          </p:cNvPr>
          <p:cNvSpPr txBox="1"/>
          <p:nvPr/>
        </p:nvSpPr>
        <p:spPr>
          <a:xfrm>
            <a:off x="766764" y="1469977"/>
            <a:ext cx="94890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Which of the following can help overcome barriers to discussing mental health?</a:t>
            </a:r>
          </a:p>
        </p:txBody>
      </p:sp>
      <p:grpSp>
        <p:nvGrpSpPr>
          <p:cNvPr id="7" name="Group 6">
            <a:extLst>
              <a:ext uri="{FF2B5EF4-FFF2-40B4-BE49-F238E27FC236}">
                <a16:creationId xmlns:a16="http://schemas.microsoft.com/office/drawing/2014/main" id="{A4D6DAF5-FBF6-910B-F0A2-D8BC6C79845C}"/>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FC61D855-4396-0546-A9CC-AFC41AA4FE4A}"/>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BC14B213-687B-4010-1EB2-DDC87FE91B10}"/>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4509CA48-CB34-CE52-DB66-772AC3DF7FFF}"/>
              </a:ext>
            </a:extLst>
          </p:cNvPr>
          <p:cNvSpPr txBox="1">
            <a:spLocks noChangeArrowheads="1"/>
          </p:cNvSpPr>
          <p:nvPr/>
        </p:nvSpPr>
        <p:spPr bwMode="auto">
          <a:xfrm>
            <a:off x="1683868" y="2585951"/>
            <a:ext cx="5402732" cy="8335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Promoting awareness and normalising conversations</a:t>
            </a:r>
          </a:p>
        </p:txBody>
      </p:sp>
      <p:sp>
        <p:nvSpPr>
          <p:cNvPr id="14" name="TextBox 2">
            <a:extLst>
              <a:ext uri="{FF2B5EF4-FFF2-40B4-BE49-F238E27FC236}">
                <a16:creationId xmlns:a16="http://schemas.microsoft.com/office/drawing/2014/main" id="{D83E9919-EE4F-8C13-7F0B-63D9917EC732}"/>
              </a:ext>
            </a:extLst>
          </p:cNvPr>
          <p:cNvSpPr txBox="1">
            <a:spLocks noChangeArrowheads="1"/>
          </p:cNvSpPr>
          <p:nvPr/>
        </p:nvSpPr>
        <p:spPr bwMode="auto">
          <a:xfrm>
            <a:off x="1687212" y="3786314"/>
            <a:ext cx="52175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Ignoring mental health concerns</a:t>
            </a:r>
          </a:p>
        </p:txBody>
      </p:sp>
      <p:sp>
        <p:nvSpPr>
          <p:cNvPr id="15" name="TextBox 10">
            <a:extLst>
              <a:ext uri="{FF2B5EF4-FFF2-40B4-BE49-F238E27FC236}">
                <a16:creationId xmlns:a16="http://schemas.microsoft.com/office/drawing/2014/main" id="{3FB1D339-CA2B-0475-B6EE-20E6752AF9B6}"/>
              </a:ext>
            </a:extLst>
          </p:cNvPr>
          <p:cNvSpPr txBox="1">
            <a:spLocks noChangeArrowheads="1"/>
          </p:cNvSpPr>
          <p:nvPr/>
        </p:nvSpPr>
        <p:spPr bwMode="auto">
          <a:xfrm>
            <a:off x="1683868" y="4666795"/>
            <a:ext cx="50985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a:ea typeface="+mn-ea"/>
                <a:cs typeface="Arial"/>
                <a:sym typeface="Arial Bold" pitchFamily="34" charset="0"/>
              </a:rPr>
              <a:t>Avoiding discussions about wellbeing</a:t>
            </a:r>
          </a:p>
        </p:txBody>
      </p:sp>
      <p:grpSp>
        <p:nvGrpSpPr>
          <p:cNvPr id="22" name="Group 21">
            <a:extLst>
              <a:ext uri="{FF2B5EF4-FFF2-40B4-BE49-F238E27FC236}">
                <a16:creationId xmlns:a16="http://schemas.microsoft.com/office/drawing/2014/main" id="{A0857AFB-1409-E9E4-8BA8-5EA5FDDB63DF}"/>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C90843BA-43AC-25ED-E906-3728B17A787D}"/>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D415BAA0-590B-4745-9D60-6A785819868D}"/>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F71AB0B3-1E29-78CB-2271-58B2BB0C1A5E}"/>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8327AB9D-36EB-A7E2-1814-57791C1D55DE}"/>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C2753433-E89C-1032-334C-B519DBA94B44}"/>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F5CAA623-EE6B-AC60-FBDF-644851B16899}"/>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00AEC6B7-49C7-1885-0D05-BDB54424EDB2}"/>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2189EFB3-1147-A61B-B500-D6CF42CCBA6D}"/>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723A9047-97DD-CD39-EC77-B1B99FAFB447}"/>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E5C29FB3-2F59-B371-47F3-8321C06F3EDE}"/>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00FEC45F-F4D8-EC2F-5CD6-49257D7BF2D3}"/>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71454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1393-4011-DBCF-A86E-938994C73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2FA60-0399-837E-4D15-7B1A357AD631}"/>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1E974317-C784-72D5-8A91-21DB482D4E23}"/>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B96CD3D-6EDD-C3E9-D2DD-78EBBCE22A66}"/>
              </a:ext>
            </a:extLst>
          </p:cNvPr>
          <p:cNvSpPr txBox="1"/>
          <p:nvPr/>
        </p:nvSpPr>
        <p:spPr>
          <a:xfrm>
            <a:off x="766763" y="1463353"/>
            <a:ext cx="1083963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Which of the following is a tool that supports mental health conversations on site?</a:t>
            </a:r>
          </a:p>
        </p:txBody>
      </p:sp>
      <p:grpSp>
        <p:nvGrpSpPr>
          <p:cNvPr id="7" name="Group 6">
            <a:extLst>
              <a:ext uri="{FF2B5EF4-FFF2-40B4-BE49-F238E27FC236}">
                <a16:creationId xmlns:a16="http://schemas.microsoft.com/office/drawing/2014/main" id="{74C591B1-25E4-4A95-DC09-FB954C80F27A}"/>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C20168DE-DEE9-4848-5447-E9D001537316}"/>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867F0E47-896E-4FEE-C38A-8242B4FBADCB}"/>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F64FF38D-6175-1039-9D05-528B7DFE896F}"/>
              </a:ext>
            </a:extLst>
          </p:cNvPr>
          <p:cNvSpPr txBox="1">
            <a:spLocks noChangeArrowheads="1"/>
          </p:cNvSpPr>
          <p:nvPr/>
        </p:nvSpPr>
        <p:spPr bwMode="auto">
          <a:xfrm>
            <a:off x="1683868" y="2792515"/>
            <a:ext cx="5343738" cy="5048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Site induction</a:t>
            </a:r>
          </a:p>
        </p:txBody>
      </p:sp>
      <p:sp>
        <p:nvSpPr>
          <p:cNvPr id="14" name="TextBox 2">
            <a:extLst>
              <a:ext uri="{FF2B5EF4-FFF2-40B4-BE49-F238E27FC236}">
                <a16:creationId xmlns:a16="http://schemas.microsoft.com/office/drawing/2014/main" id="{C15D0FA8-B6C0-ACCC-7678-098666B6A621}"/>
              </a:ext>
            </a:extLst>
          </p:cNvPr>
          <p:cNvSpPr txBox="1">
            <a:spLocks noChangeArrowheads="1"/>
          </p:cNvSpPr>
          <p:nvPr/>
        </p:nvSpPr>
        <p:spPr bwMode="auto">
          <a:xfrm>
            <a:off x="1687212" y="3795604"/>
            <a:ext cx="49582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a:ea typeface="+mn-ea"/>
                <a:cs typeface="Arial"/>
              </a:rPr>
              <a:t>Risk assessments </a:t>
            </a:r>
          </a:p>
        </p:txBody>
      </p:sp>
      <p:sp>
        <p:nvSpPr>
          <p:cNvPr id="15" name="TextBox 10">
            <a:extLst>
              <a:ext uri="{FF2B5EF4-FFF2-40B4-BE49-F238E27FC236}">
                <a16:creationId xmlns:a16="http://schemas.microsoft.com/office/drawing/2014/main" id="{5E3EA970-140D-45A0-3A5C-ED1F8B0D06BB}"/>
              </a:ext>
            </a:extLst>
          </p:cNvPr>
          <p:cNvSpPr txBox="1">
            <a:spLocks noChangeArrowheads="1"/>
          </p:cNvSpPr>
          <p:nvPr/>
        </p:nvSpPr>
        <p:spPr bwMode="auto">
          <a:xfrm>
            <a:off x="1683868" y="4869721"/>
            <a:ext cx="525784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Mental health first-aiders</a:t>
            </a:r>
          </a:p>
        </p:txBody>
      </p:sp>
      <p:grpSp>
        <p:nvGrpSpPr>
          <p:cNvPr id="22" name="Group 21">
            <a:extLst>
              <a:ext uri="{FF2B5EF4-FFF2-40B4-BE49-F238E27FC236}">
                <a16:creationId xmlns:a16="http://schemas.microsoft.com/office/drawing/2014/main" id="{AA41A63F-A5C6-8EA8-91D6-780543C53A36}"/>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6FAAAB4F-9A24-3509-886F-F5AF43A41E4D}"/>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82227606-6DA2-2460-3913-B762F223CB14}"/>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FF4A911E-F2D7-19CE-7659-59AFB8E5A408}"/>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36E4EE5D-A7F1-65A0-51AB-C5E88BB7BF23}"/>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313ECDDD-6EC8-6A0C-CB2A-694AE2237478}"/>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8A32B98F-3D2C-3F41-0DF6-B01E7CB70DE7}"/>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538D652F-FB48-72F4-CBF2-CD7B315F2A90}"/>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48146E0D-8BA4-71D2-A659-20826F210DCD}"/>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3C7D0697-110D-EA03-10C0-CF49C5E2F92F}"/>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65A60649-0149-8ADB-680D-C3033220A2FC}"/>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FDE87EAE-D149-379F-F054-E8EAD2ED5F4D}"/>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43592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83619-5870-4AC2-E71A-61F34396A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BFA87-B1F7-79D8-2D93-66499CAA6962}"/>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5A75F030-4724-921B-BE63-D4148606057D}"/>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9EC971-7945-71B6-01B0-77849F7E3737}"/>
              </a:ext>
            </a:extLst>
          </p:cNvPr>
          <p:cNvSpPr txBox="1"/>
          <p:nvPr/>
        </p:nvSpPr>
        <p:spPr>
          <a:xfrm>
            <a:off x="766764" y="1476888"/>
            <a:ext cx="968649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Which of the following encourages supportive conversations about mental health on site?</a:t>
            </a:r>
          </a:p>
        </p:txBody>
      </p:sp>
      <p:grpSp>
        <p:nvGrpSpPr>
          <p:cNvPr id="7" name="Group 6">
            <a:extLst>
              <a:ext uri="{FF2B5EF4-FFF2-40B4-BE49-F238E27FC236}">
                <a16:creationId xmlns:a16="http://schemas.microsoft.com/office/drawing/2014/main" id="{FA01E59E-7032-126C-8B2D-A4F9F8DEC59B}"/>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9539EA73-68C7-95B2-A446-CD7EE0DD6609}"/>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759A615D-571D-6A8A-6E79-225819554F3D}"/>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138B8B09-B4EB-7E2F-EC93-78C131C9709F}"/>
              </a:ext>
            </a:extLst>
          </p:cNvPr>
          <p:cNvSpPr txBox="1">
            <a:spLocks noChangeArrowheads="1"/>
          </p:cNvSpPr>
          <p:nvPr/>
        </p:nvSpPr>
        <p:spPr bwMode="auto">
          <a:xfrm>
            <a:off x="1683868" y="2575797"/>
            <a:ext cx="5100980"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Only discussing mental health after an incident</a:t>
            </a:r>
          </a:p>
        </p:txBody>
      </p:sp>
      <p:sp>
        <p:nvSpPr>
          <p:cNvPr id="14" name="TextBox 2">
            <a:extLst>
              <a:ext uri="{FF2B5EF4-FFF2-40B4-BE49-F238E27FC236}">
                <a16:creationId xmlns:a16="http://schemas.microsoft.com/office/drawing/2014/main" id="{729D2F4E-0AD1-6A9C-FBD2-91D093C112FC}"/>
              </a:ext>
            </a:extLst>
          </p:cNvPr>
          <p:cNvSpPr txBox="1">
            <a:spLocks noChangeArrowheads="1"/>
          </p:cNvSpPr>
          <p:nvPr/>
        </p:nvSpPr>
        <p:spPr bwMode="auto">
          <a:xfrm>
            <a:off x="1687212" y="3671209"/>
            <a:ext cx="534039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Listening actively and without judgement</a:t>
            </a:r>
          </a:p>
        </p:txBody>
      </p:sp>
      <p:sp>
        <p:nvSpPr>
          <p:cNvPr id="15" name="TextBox 10">
            <a:extLst>
              <a:ext uri="{FF2B5EF4-FFF2-40B4-BE49-F238E27FC236}">
                <a16:creationId xmlns:a16="http://schemas.microsoft.com/office/drawing/2014/main" id="{3805E3C9-FB26-395E-794E-4AC2976819F9}"/>
              </a:ext>
            </a:extLst>
          </p:cNvPr>
          <p:cNvSpPr txBox="1">
            <a:spLocks noChangeArrowheads="1"/>
          </p:cNvSpPr>
          <p:nvPr/>
        </p:nvSpPr>
        <p:spPr bwMode="auto">
          <a:xfrm>
            <a:off x="1683868" y="4869721"/>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Telling someone to ‘get on with it’</a:t>
            </a:r>
          </a:p>
        </p:txBody>
      </p:sp>
      <p:grpSp>
        <p:nvGrpSpPr>
          <p:cNvPr id="22" name="Group 21">
            <a:extLst>
              <a:ext uri="{FF2B5EF4-FFF2-40B4-BE49-F238E27FC236}">
                <a16:creationId xmlns:a16="http://schemas.microsoft.com/office/drawing/2014/main" id="{8F8715F2-A608-2B98-C729-F707942BD770}"/>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035A8859-2417-E27A-68D7-49C5A68BE8C7}"/>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8D47230A-1A71-E3ED-4D6E-15BAB3FB95EE}"/>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0B836FA4-3837-A4F3-AD02-4F15D6C79DAA}"/>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140BA7BA-AF74-5024-F1EB-D38E9D9CFFD2}"/>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AF0DBE1B-2CD3-524B-300B-0566BDEF608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242FD2E8-1465-E7E9-DE5B-6DF8057E5A7B}"/>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E2A9015F-FD0A-097C-5712-10D379BA1DBA}"/>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CDB16681-A951-B4DA-8EE7-91F44DBCDD92}"/>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2CDEEA59-B28A-E276-8AB5-196F71A4ACC0}"/>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2F3D3868-08E1-B2CF-94EA-A0C4EF92F89B}"/>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C3016A06-C620-EDDD-B8C0-C792B3A3FDE1}"/>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321812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7CEA-B5C4-E469-23EA-E01E5A858B0F}"/>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B8C1201A-226D-BD51-046C-EE2586622E8C}"/>
              </a:ext>
            </a:extLst>
          </p:cNvPr>
          <p:cNvSpPr/>
          <p:nvPr/>
        </p:nvSpPr>
        <p:spPr>
          <a:xfrm>
            <a:off x="-211540" y="-302381"/>
            <a:ext cx="12733361" cy="6432864"/>
          </a:xfrm>
          <a:prstGeom prst="rect">
            <a:avLst/>
          </a:pr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842E57C9-25D6-B5C7-67A1-BA971AFCD5DD}"/>
              </a:ext>
            </a:extLst>
          </p:cNvPr>
          <p:cNvSpPr/>
          <p:nvPr/>
        </p:nvSpPr>
        <p:spPr>
          <a:xfrm flipH="1">
            <a:off x="-2646947" y="221972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5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E5BE5253-77A4-92D0-F212-FA4E0377E4D3}"/>
              </a:ext>
            </a:extLst>
          </p:cNvPr>
          <p:cNvSpPr txBox="1"/>
          <p:nvPr/>
        </p:nvSpPr>
        <p:spPr>
          <a:xfrm>
            <a:off x="570529" y="1473529"/>
            <a:ext cx="7687351"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Understand stigma and discrimination related to mental health</a:t>
            </a:r>
          </a:p>
        </p:txBody>
      </p:sp>
      <p:sp>
        <p:nvSpPr>
          <p:cNvPr id="28" name="Rectangle: Rounded Corners 27">
            <a:extLst>
              <a:ext uri="{FF2B5EF4-FFF2-40B4-BE49-F238E27FC236}">
                <a16:creationId xmlns:a16="http://schemas.microsoft.com/office/drawing/2014/main" id="{0DB6E274-49FE-D4AC-FCD9-FD333188ADEE}"/>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 </a:t>
            </a:r>
            <a:r>
              <a:rPr lang="en-GB" sz="2400" b="1">
                <a:solidFill>
                  <a:prstClr val="white"/>
                </a:solidFill>
                <a:latin typeface="Arial" panose="020B0604020202020204" pitchFamily="34" charset="0"/>
                <a:cs typeface="Arial" panose="020B0604020202020204" pitchFamily="34" charset="0"/>
              </a:rPr>
              <a:t>4</a:t>
            </a:r>
            <a:endPar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Slide Number Placeholder 5">
            <a:extLst>
              <a:ext uri="{FF2B5EF4-FFF2-40B4-BE49-F238E27FC236}">
                <a16:creationId xmlns:a16="http://schemas.microsoft.com/office/drawing/2014/main" id="{A44FB002-1076-95FF-CB0D-33E5E8301C28}"/>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56219634-983F-A294-A5E4-29B7CCF8F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3" name="Graphic 2" descr="Puzzle pieces with solid fill">
            <a:extLst>
              <a:ext uri="{FF2B5EF4-FFF2-40B4-BE49-F238E27FC236}">
                <a16:creationId xmlns:a16="http://schemas.microsoft.com/office/drawing/2014/main" id="{A4A213E6-805E-BB66-2737-8E164B1B9D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3953" y="2914051"/>
            <a:ext cx="4060596" cy="4060596"/>
          </a:xfrm>
          <a:prstGeom prst="rect">
            <a:avLst/>
          </a:prstGeom>
        </p:spPr>
      </p:pic>
      <p:grpSp>
        <p:nvGrpSpPr>
          <p:cNvPr id="2" name="Group 1">
            <a:extLst>
              <a:ext uri="{FF2B5EF4-FFF2-40B4-BE49-F238E27FC236}">
                <a16:creationId xmlns:a16="http://schemas.microsoft.com/office/drawing/2014/main" id="{FB340595-BAC2-F446-6FB8-007BFACE81F8}"/>
              </a:ext>
            </a:extLst>
          </p:cNvPr>
          <p:cNvGrpSpPr/>
          <p:nvPr/>
        </p:nvGrpSpPr>
        <p:grpSpPr>
          <a:xfrm>
            <a:off x="5658939" y="6358776"/>
            <a:ext cx="259230" cy="259230"/>
            <a:chOff x="5658939" y="6358776"/>
            <a:chExt cx="259230" cy="259230"/>
          </a:xfrm>
        </p:grpSpPr>
        <p:sp>
          <p:nvSpPr>
            <p:cNvPr id="4" name="Rounded Rectangle 38">
              <a:hlinkClick r:id="" action="ppaction://hlinkshowjump?jump=previousslide"/>
              <a:extLst>
                <a:ext uri="{FF2B5EF4-FFF2-40B4-BE49-F238E27FC236}">
                  <a16:creationId xmlns:a16="http://schemas.microsoft.com/office/drawing/2014/main" id="{3B4834CD-7514-71FF-438E-5E0B4A341F1E}"/>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aphic 18" descr="End with solid fill">
              <a:hlinkClick r:id="" action="ppaction://hlinkshowjump?jump=previousslide"/>
              <a:extLst>
                <a:ext uri="{FF2B5EF4-FFF2-40B4-BE49-F238E27FC236}">
                  <a16:creationId xmlns:a16="http://schemas.microsoft.com/office/drawing/2014/main" id="{6BE0E9AC-4CD9-3353-E58E-A3D026163499}"/>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4" name="Rounded Rectangle 40">
            <a:hlinkClick r:id="rId6" action="ppaction://hlinksldjump"/>
            <a:extLst>
              <a:ext uri="{FF2B5EF4-FFF2-40B4-BE49-F238E27FC236}">
                <a16:creationId xmlns:a16="http://schemas.microsoft.com/office/drawing/2014/main" id="{CF855FAF-E3CC-48FB-75B9-C792AC9727C8}"/>
              </a:ext>
            </a:extLst>
          </p:cNvPr>
          <p:cNvSpPr/>
          <p:nvPr/>
        </p:nvSpPr>
        <p:spPr>
          <a:xfrm>
            <a:off x="5961134"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0646A23-11FA-407C-5463-2597F3128FAB}"/>
              </a:ext>
            </a:extLst>
          </p:cNvPr>
          <p:cNvGrpSpPr/>
          <p:nvPr/>
        </p:nvGrpSpPr>
        <p:grpSpPr>
          <a:xfrm>
            <a:off x="6266606" y="6359672"/>
            <a:ext cx="259230" cy="259230"/>
            <a:chOff x="6266606" y="6359672"/>
            <a:chExt cx="259230" cy="259230"/>
          </a:xfrm>
        </p:grpSpPr>
        <p:sp>
          <p:nvSpPr>
            <p:cNvPr id="16" name="Rounded Rectangle 34">
              <a:hlinkClick r:id="" action="ppaction://hlinkshowjump?jump=nextslide"/>
              <a:extLst>
                <a:ext uri="{FF2B5EF4-FFF2-40B4-BE49-F238E27FC236}">
                  <a16:creationId xmlns:a16="http://schemas.microsoft.com/office/drawing/2014/main" id="{A43E83FB-48E2-C55D-E2CF-EB841492CE9B}"/>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raphic 18" descr="End with solid fill">
              <a:hlinkClick r:id="" action="ppaction://hlinkshowjump?jump=nextslide"/>
              <a:extLst>
                <a:ext uri="{FF2B5EF4-FFF2-40B4-BE49-F238E27FC236}">
                  <a16:creationId xmlns:a16="http://schemas.microsoft.com/office/drawing/2014/main" id="{57E21BBF-2FCF-57D9-6CFD-8E3131AC5EEA}"/>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18" name="Graphic 17" descr="Home with solid fill">
            <a:hlinkClick r:id="" action="ppaction://noaction"/>
            <a:extLst>
              <a:ext uri="{FF2B5EF4-FFF2-40B4-BE49-F238E27FC236}">
                <a16:creationId xmlns:a16="http://schemas.microsoft.com/office/drawing/2014/main" id="{87564ED5-291D-7711-CD26-F289A525D0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8666" y="6360596"/>
            <a:ext cx="239965" cy="239966"/>
          </a:xfrm>
          <a:prstGeom prst="rect">
            <a:avLst/>
          </a:prstGeom>
        </p:spPr>
      </p:pic>
    </p:spTree>
    <p:extLst>
      <p:ext uri="{BB962C8B-B14F-4D97-AF65-F5344CB8AC3E}">
        <p14:creationId xmlns:p14="http://schemas.microsoft.com/office/powerpoint/2010/main" val="222462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77A50-8DCC-337E-07D1-A9A3B5CCA286}"/>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DC81276-0C9F-AD26-34DE-62670A0D2824}"/>
              </a:ext>
            </a:extLst>
          </p:cNvPr>
          <p:cNvSpPr/>
          <p:nvPr/>
        </p:nvSpPr>
        <p:spPr>
          <a:xfrm>
            <a:off x="-520470" y="2944882"/>
            <a:ext cx="13564997" cy="2564040"/>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C6E3A189-72DB-331F-B682-4C04DEDBECFC}"/>
              </a:ext>
            </a:extLst>
          </p:cNvPr>
          <p:cNvSpPr>
            <a:spLocks noGrp="1"/>
          </p:cNvSpPr>
          <p:nvPr>
            <p:ph type="title"/>
          </p:nvPr>
        </p:nvSpPr>
        <p:spPr>
          <a:xfrm>
            <a:off x="838200" y="365126"/>
            <a:ext cx="9510656" cy="922986"/>
          </a:xfrm>
        </p:spPr>
        <p:txBody>
          <a:bodyPr>
            <a:noAutofit/>
          </a:bodyPr>
          <a:lstStyle/>
          <a:p>
            <a:pPr algn="l"/>
            <a:r>
              <a:rPr lang="en-GB" sz="3600"/>
              <a:t>Stigma and discrimination related to mental health </a:t>
            </a:r>
            <a:endParaRPr sz="3600">
              <a:highlight>
                <a:srgbClr val="FFFF00"/>
              </a:highlight>
            </a:endParaRPr>
          </a:p>
        </p:txBody>
      </p:sp>
      <p:sp>
        <p:nvSpPr>
          <p:cNvPr id="3" name="Content Placeholder 2">
            <a:extLst>
              <a:ext uri="{FF2B5EF4-FFF2-40B4-BE49-F238E27FC236}">
                <a16:creationId xmlns:a16="http://schemas.microsoft.com/office/drawing/2014/main" id="{1AE0C132-3BB8-C769-C2B5-C192F8E42855}"/>
              </a:ext>
            </a:extLst>
          </p:cNvPr>
          <p:cNvSpPr>
            <a:spLocks noGrp="1"/>
          </p:cNvSpPr>
          <p:nvPr>
            <p:ph idx="1"/>
          </p:nvPr>
        </p:nvSpPr>
        <p:spPr>
          <a:xfrm>
            <a:off x="838200" y="1697609"/>
            <a:ext cx="9053945" cy="4351338"/>
          </a:xfrm>
        </p:spPr>
        <p:txBody>
          <a:bodyPr>
            <a:normAutofit/>
          </a:bodyPr>
          <a:lstStyle/>
          <a:p>
            <a:pPr marL="0" indent="0">
              <a:buNone/>
            </a:pPr>
            <a:r>
              <a:rPr lang="en-GB"/>
              <a:t>Understanding stigma and discrimination is essential </a:t>
            </a:r>
            <a:br>
              <a:rPr lang="en-GB"/>
            </a:br>
            <a:r>
              <a:rPr lang="en-GB"/>
              <a:t>in creating a safe, supportive and inclusive construction </a:t>
            </a:r>
            <a:br>
              <a:rPr lang="en-GB"/>
            </a:br>
            <a:r>
              <a:rPr lang="en-GB"/>
              <a:t>workplace</a:t>
            </a:r>
          </a:p>
          <a:p>
            <a:pPr marL="0" indent="0">
              <a:buNone/>
            </a:pPr>
            <a:endParaRPr lang="en-GB"/>
          </a:p>
          <a:p>
            <a:r>
              <a:rPr lang="en-GB">
                <a:solidFill>
                  <a:schemeClr val="bg1"/>
                </a:solidFill>
              </a:rPr>
              <a:t>Stigma and discrimination can discourage workers from speaking openly about mental health concerns</a:t>
            </a:r>
          </a:p>
          <a:p>
            <a:r>
              <a:rPr lang="en-GB">
                <a:solidFill>
                  <a:schemeClr val="bg1"/>
                </a:solidFill>
              </a:rPr>
              <a:t>In construction, negative attitudes can increase isolation, reduce wellbeing and prevent early support</a:t>
            </a:r>
          </a:p>
          <a:p>
            <a:r>
              <a:rPr lang="en-GB">
                <a:solidFill>
                  <a:schemeClr val="bg1"/>
                </a:solidFill>
              </a:rPr>
              <a:t>Challenging stigma helps promote respect, trust and positive site culture.</a:t>
            </a:r>
          </a:p>
        </p:txBody>
      </p:sp>
    </p:spTree>
    <p:extLst>
      <p:ext uri="{BB962C8B-B14F-4D97-AF65-F5344CB8AC3E}">
        <p14:creationId xmlns:p14="http://schemas.microsoft.com/office/powerpoint/2010/main" val="170886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26BBDDD-E1F3-DC44-781C-0AACD2D58F7F}"/>
              </a:ext>
            </a:extLst>
          </p:cNvPr>
          <p:cNvSpPr/>
          <p:nvPr/>
        </p:nvSpPr>
        <p:spPr>
          <a:xfrm>
            <a:off x="-520470" y="1559142"/>
            <a:ext cx="13564997" cy="1004949"/>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838200" y="717613"/>
            <a:ext cx="10515600" cy="922986"/>
          </a:xfrm>
        </p:spPr>
        <p:txBody>
          <a:bodyPr>
            <a:noAutofit/>
          </a:bodyPr>
          <a:lstStyle/>
          <a:p>
            <a:pPr algn="l"/>
            <a:r>
              <a:rPr lang="en-GB" sz="3600"/>
              <a:t>Defining stigma in relation to mental health </a:t>
            </a:r>
            <a:br>
              <a:rPr lang="en-GB" sz="3600"/>
            </a:br>
            <a:endParaRPr lang="en-GB" sz="3600"/>
          </a:p>
        </p:txBody>
      </p:sp>
      <p:sp>
        <p:nvSpPr>
          <p:cNvPr id="3" name="Content Placeholder 2"/>
          <p:cNvSpPr>
            <a:spLocks noGrp="1"/>
          </p:cNvSpPr>
          <p:nvPr>
            <p:ph idx="1"/>
          </p:nvPr>
        </p:nvSpPr>
        <p:spPr>
          <a:xfrm>
            <a:off x="838200" y="1732823"/>
            <a:ext cx="6979920" cy="4351338"/>
          </a:xfrm>
        </p:spPr>
        <p:txBody>
          <a:bodyPr>
            <a:noAutofit/>
          </a:bodyPr>
          <a:lstStyle/>
          <a:p>
            <a:pPr marL="0" indent="0">
              <a:buNone/>
            </a:pPr>
            <a:r>
              <a:rPr lang="en-GB">
                <a:solidFill>
                  <a:schemeClr val="bg1"/>
                </a:solidFill>
              </a:rPr>
              <a:t>Stigma refers to negative attitudes or beliefs about people with mental health conditions</a:t>
            </a:r>
          </a:p>
          <a:p>
            <a:pPr marL="0" indent="0">
              <a:buNone/>
            </a:pPr>
            <a:endParaRPr lang="en-GB"/>
          </a:p>
          <a:p>
            <a:pPr marL="0" indent="0">
              <a:buNone/>
            </a:pPr>
            <a:r>
              <a:rPr lang="en-GB"/>
              <a:t>Stigma can:</a:t>
            </a:r>
          </a:p>
          <a:p>
            <a:r>
              <a:rPr lang="en-GB" b="0"/>
              <a:t>be based on stereotypes, misunderstandings or a lack of awareness</a:t>
            </a:r>
          </a:p>
          <a:p>
            <a:r>
              <a:rPr lang="en-GB" b="0"/>
              <a:t>often lead to people being judged, labelled or viewed as weak.</a:t>
            </a:r>
          </a:p>
          <a:p>
            <a:pPr marL="0" indent="0">
              <a:buNone/>
            </a:pPr>
            <a:endParaRPr lang="en-GB"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92BC8-D53E-2BD0-6A6C-9E26583DE407}"/>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A6F818F-D76A-2282-3684-877D6D199D21}"/>
              </a:ext>
            </a:extLst>
          </p:cNvPr>
          <p:cNvSpPr/>
          <p:nvPr/>
        </p:nvSpPr>
        <p:spPr>
          <a:xfrm>
            <a:off x="-520470" y="1559142"/>
            <a:ext cx="13564997" cy="1004949"/>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5A684375-B63A-6963-5475-E06B3ECBB959}"/>
              </a:ext>
            </a:extLst>
          </p:cNvPr>
          <p:cNvSpPr>
            <a:spLocks noGrp="1"/>
          </p:cNvSpPr>
          <p:nvPr>
            <p:ph type="title"/>
          </p:nvPr>
        </p:nvSpPr>
        <p:spPr>
          <a:xfrm>
            <a:off x="838200" y="469735"/>
            <a:ext cx="10515600" cy="922986"/>
          </a:xfrm>
        </p:spPr>
        <p:txBody>
          <a:bodyPr>
            <a:noAutofit/>
          </a:bodyPr>
          <a:lstStyle/>
          <a:p>
            <a:pPr algn="l"/>
            <a:r>
              <a:rPr lang="en-GB" sz="3600"/>
              <a:t>Defining discrimination in relation to mental health </a:t>
            </a:r>
          </a:p>
        </p:txBody>
      </p:sp>
      <p:sp>
        <p:nvSpPr>
          <p:cNvPr id="3" name="Content Placeholder 2">
            <a:extLst>
              <a:ext uri="{FF2B5EF4-FFF2-40B4-BE49-F238E27FC236}">
                <a16:creationId xmlns:a16="http://schemas.microsoft.com/office/drawing/2014/main" id="{8224997F-25E6-D7A5-4060-35607E40C2F2}"/>
              </a:ext>
            </a:extLst>
          </p:cNvPr>
          <p:cNvSpPr>
            <a:spLocks noGrp="1"/>
          </p:cNvSpPr>
          <p:nvPr>
            <p:ph idx="1"/>
          </p:nvPr>
        </p:nvSpPr>
        <p:spPr>
          <a:xfrm>
            <a:off x="838200" y="1750211"/>
            <a:ext cx="8334080" cy="4351338"/>
          </a:xfrm>
        </p:spPr>
        <p:txBody>
          <a:bodyPr>
            <a:noAutofit/>
          </a:bodyPr>
          <a:lstStyle/>
          <a:p>
            <a:pPr marL="0" indent="0">
              <a:buNone/>
            </a:pPr>
            <a:r>
              <a:rPr lang="en-GB">
                <a:solidFill>
                  <a:schemeClr val="bg1"/>
                </a:solidFill>
              </a:rPr>
              <a:t>Discrimination means treating someone unfairly </a:t>
            </a:r>
            <a:br>
              <a:rPr lang="en-GB">
                <a:solidFill>
                  <a:schemeClr val="bg1"/>
                </a:solidFill>
              </a:rPr>
            </a:br>
            <a:r>
              <a:rPr lang="en-GB">
                <a:solidFill>
                  <a:schemeClr val="bg1"/>
                </a:solidFill>
              </a:rPr>
              <a:t>because of their mental health status</a:t>
            </a:r>
          </a:p>
          <a:p>
            <a:pPr marL="0" indent="0">
              <a:buNone/>
            </a:pPr>
            <a:endParaRPr lang="en-GB"/>
          </a:p>
          <a:p>
            <a:pPr marL="0" indent="0">
              <a:buNone/>
            </a:pPr>
            <a:r>
              <a:rPr lang="en-GB"/>
              <a:t>Discrimination can:</a:t>
            </a:r>
          </a:p>
          <a:p>
            <a:r>
              <a:rPr lang="en-GB" b="0"/>
              <a:t>show itself through actions or behaviour at work</a:t>
            </a:r>
          </a:p>
          <a:p>
            <a:r>
              <a:rPr lang="en-GB" b="0"/>
              <a:t>include being excluded, treated differently or denied opportunities</a:t>
            </a:r>
          </a:p>
          <a:p>
            <a:r>
              <a:rPr lang="en-GB" b="0"/>
              <a:t>often result from stigma, stereotypes or poor understanding.</a:t>
            </a:r>
          </a:p>
          <a:p>
            <a:endParaRPr lang="en-GB" sz="2400"/>
          </a:p>
        </p:txBody>
      </p:sp>
    </p:spTree>
    <p:extLst>
      <p:ext uri="{BB962C8B-B14F-4D97-AF65-F5344CB8AC3E}">
        <p14:creationId xmlns:p14="http://schemas.microsoft.com/office/powerpoint/2010/main" val="63177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365126"/>
            <a:ext cx="9707880" cy="922986"/>
          </a:xfrm>
        </p:spPr>
        <p:txBody>
          <a:bodyPr>
            <a:noAutofit/>
          </a:bodyPr>
          <a:lstStyle/>
          <a:p>
            <a:pPr algn="l"/>
            <a:r>
              <a:rPr lang="en-GB" sz="3600"/>
              <a:t>How can stigma and discrimination affect construction workers?</a:t>
            </a:r>
            <a:endParaRPr lang="en-GB" sz="3600">
              <a:highlight>
                <a:srgbClr val="FFFF00"/>
              </a:highlight>
            </a:endParaRPr>
          </a:p>
        </p:txBody>
      </p:sp>
      <p:sp>
        <p:nvSpPr>
          <p:cNvPr id="3" name="Content Placeholder 2"/>
          <p:cNvSpPr>
            <a:spLocks noGrp="1"/>
          </p:cNvSpPr>
          <p:nvPr>
            <p:ph idx="1"/>
          </p:nvPr>
        </p:nvSpPr>
        <p:spPr>
          <a:xfrm>
            <a:off x="838200" y="1712504"/>
            <a:ext cx="8041032" cy="4351338"/>
          </a:xfrm>
        </p:spPr>
        <p:txBody>
          <a:bodyPr>
            <a:normAutofit/>
          </a:bodyPr>
          <a:lstStyle/>
          <a:p>
            <a:pPr marL="0" indent="0">
              <a:buNone/>
            </a:pPr>
            <a:r>
              <a:rPr lang="en-GB" sz="2400" dirty="0"/>
              <a:t>Stigma and discrimination can affect construction workers because:</a:t>
            </a:r>
          </a:p>
          <a:p>
            <a:r>
              <a:rPr lang="en-GB" sz="2400" b="0" dirty="0"/>
              <a:t>workers may feel ashamed, judged or weak if they experience mental health difficulties</a:t>
            </a:r>
          </a:p>
          <a:p>
            <a:r>
              <a:rPr lang="en-GB" sz="2400" b="0" dirty="0"/>
              <a:t>fear of discrimination may stop workers from seeking help or speaking to managers</a:t>
            </a:r>
          </a:p>
          <a:p>
            <a:r>
              <a:rPr lang="en-GB" sz="2400" b="0" dirty="0"/>
              <a:t>this can lead to worsening mental health, reduced concentration and increased risk on site</a:t>
            </a:r>
          </a:p>
          <a:p>
            <a:r>
              <a:rPr lang="en-GB" sz="2400" b="0" dirty="0"/>
              <a:t>stigma can affect relationships with colleagues and levels of trust.</a:t>
            </a:r>
            <a:endParaRPr lang="en-GB" b="0" dirty="0"/>
          </a:p>
        </p:txBody>
      </p:sp>
      <p:pic>
        <p:nvPicPr>
          <p:cNvPr id="4" name="Picture 3">
            <a:extLst>
              <a:ext uri="{FF2B5EF4-FFF2-40B4-BE49-F238E27FC236}">
                <a16:creationId xmlns:a16="http://schemas.microsoft.com/office/drawing/2014/main" id="{1F9C2D52-C14C-2F3E-7F64-81C6669A73BC}"/>
              </a:ext>
            </a:extLst>
          </p:cNvPr>
          <p:cNvPicPr>
            <a:picLocks noChangeAspect="1"/>
          </p:cNvPicPr>
          <p:nvPr/>
        </p:nvPicPr>
        <p:blipFill rotWithShape="1">
          <a:blip r:embed="rId3" cstate="print"/>
          <a:srcRect l="-7880" t="-37389" r="-7880" b="-40763"/>
          <a:stretch/>
        </p:blipFill>
        <p:spPr>
          <a:xfrm>
            <a:off x="772456" y="497219"/>
            <a:ext cx="792000" cy="657956"/>
          </a:xfrm>
          <a:prstGeom prst="ellipse">
            <a:avLst/>
          </a:prstGeom>
          <a:solidFill>
            <a:srgbClr val="0051B7"/>
          </a:solidFill>
          <a:ln w="31750">
            <a:solidFill>
              <a:schemeClr val="bg1"/>
            </a:solidFill>
          </a:ln>
        </p:spPr>
      </p:pic>
      <p:pic>
        <p:nvPicPr>
          <p:cNvPr id="5" name="Picture 4" descr="A black background with a black square&#10;&#10;Description automatically generated with medium confidence">
            <a:extLst>
              <a:ext uri="{FF2B5EF4-FFF2-40B4-BE49-F238E27FC236}">
                <a16:creationId xmlns:a16="http://schemas.microsoft.com/office/drawing/2014/main" id="{29F7339F-8C21-6861-E6E8-54BCF981E672}"/>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a:off x="7070274" y="-825160"/>
            <a:ext cx="8041032" cy="792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B2F7D-9A9F-2DCF-C2BF-64EE30A46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BEC39-81F5-3A23-9C96-AD8856A51BE7}"/>
              </a:ext>
            </a:extLst>
          </p:cNvPr>
          <p:cNvSpPr>
            <a:spLocks noGrp="1"/>
          </p:cNvSpPr>
          <p:nvPr>
            <p:ph type="title"/>
          </p:nvPr>
        </p:nvSpPr>
        <p:spPr/>
        <p:txBody>
          <a:bodyPr>
            <a:noAutofit/>
          </a:bodyPr>
          <a:lstStyle/>
          <a:p>
            <a:pPr algn="l"/>
            <a:r>
              <a:rPr lang="en-GB" sz="3600"/>
              <a:t>Challenging stigma and discrimination at work</a:t>
            </a:r>
            <a:endParaRPr sz="3600"/>
          </a:p>
        </p:txBody>
      </p:sp>
      <p:sp>
        <p:nvSpPr>
          <p:cNvPr id="3" name="Content Placeholder 2">
            <a:extLst>
              <a:ext uri="{FF2B5EF4-FFF2-40B4-BE49-F238E27FC236}">
                <a16:creationId xmlns:a16="http://schemas.microsoft.com/office/drawing/2014/main" id="{EAB59D2D-E6DC-0D50-44C9-06B916731FF2}"/>
              </a:ext>
            </a:extLst>
          </p:cNvPr>
          <p:cNvSpPr>
            <a:spLocks noGrp="1"/>
          </p:cNvSpPr>
          <p:nvPr>
            <p:ph idx="1"/>
          </p:nvPr>
        </p:nvSpPr>
        <p:spPr>
          <a:xfrm>
            <a:off x="838200" y="1703076"/>
            <a:ext cx="7825033" cy="4351338"/>
          </a:xfrm>
        </p:spPr>
        <p:txBody>
          <a:bodyPr>
            <a:normAutofit/>
          </a:bodyPr>
          <a:lstStyle/>
          <a:p>
            <a:pPr marL="0" indent="0">
              <a:buNone/>
              <a:defRPr/>
            </a:pPr>
            <a:r>
              <a:rPr lang="en-GB" dirty="0"/>
              <a:t>Practical ways to challenge stigma and discrimination related to mental health in the workplace include:</a:t>
            </a:r>
            <a:endParaRPr lang="en-GB" b="0" dirty="0"/>
          </a:p>
          <a:p>
            <a:pPr>
              <a:defRPr/>
            </a:pPr>
            <a:r>
              <a:rPr lang="en-GB" b="0" dirty="0"/>
              <a:t>promoting open discussions and raising awareness of mental health</a:t>
            </a:r>
          </a:p>
          <a:p>
            <a:pPr>
              <a:defRPr/>
            </a:pPr>
            <a:r>
              <a:rPr lang="en-GB" b="0" dirty="0"/>
              <a:t>providing mental health training for all staff</a:t>
            </a:r>
          </a:p>
          <a:p>
            <a:pPr>
              <a:defRPr/>
            </a:pPr>
            <a:r>
              <a:rPr lang="en-GB" b="0" dirty="0"/>
              <a:t>supporting zero-tolerance policies on discrimination</a:t>
            </a:r>
          </a:p>
          <a:p>
            <a:pPr>
              <a:defRPr/>
            </a:pPr>
            <a:r>
              <a:rPr lang="en-GB" b="0" dirty="0"/>
              <a:t>encouraging leaders to model positive attitudes and behaviours</a:t>
            </a:r>
          </a:p>
          <a:p>
            <a:pPr>
              <a:defRPr/>
            </a:pPr>
            <a:r>
              <a:rPr lang="en-GB" b="0" dirty="0"/>
              <a:t>addressing inappropriate comments or behaviour promptly.</a:t>
            </a:r>
          </a:p>
          <a:p>
            <a:pPr marL="0" indent="0">
              <a:buNone/>
              <a:defRPr/>
            </a:pPr>
            <a:endParaRPr lang="en-GB"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A280036C-8406-6603-DF08-CB3A781A0303}"/>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18200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BE958-CCA5-5A61-D430-E1041EF977C0}"/>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246FFB8A-E8C8-27F8-95AB-ACCBB781B8E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4316899C-2D09-0441-1C30-E3743530B438}"/>
              </a:ext>
            </a:extLst>
          </p:cNvPr>
          <p:cNvSpPr>
            <a:spLocks noGrp="1"/>
          </p:cNvSpPr>
          <p:nvPr>
            <p:ph type="title"/>
          </p:nvPr>
        </p:nvSpPr>
        <p:spPr>
          <a:xfrm>
            <a:off x="1677970" y="365126"/>
            <a:ext cx="9675829" cy="922986"/>
          </a:xfrm>
        </p:spPr>
        <p:txBody>
          <a:bodyPr>
            <a:noAutofit/>
          </a:bodyPr>
          <a:lstStyle/>
          <a:p>
            <a:pPr algn="l"/>
            <a:r>
              <a:rPr lang="en-GB" sz="3600"/>
              <a:t>What are the benefits of reducing stigma and discrimination?</a:t>
            </a:r>
            <a:endParaRPr sz="3600"/>
          </a:p>
        </p:txBody>
      </p:sp>
      <p:sp>
        <p:nvSpPr>
          <p:cNvPr id="3" name="Content Placeholder 2">
            <a:extLst>
              <a:ext uri="{FF2B5EF4-FFF2-40B4-BE49-F238E27FC236}">
                <a16:creationId xmlns:a16="http://schemas.microsoft.com/office/drawing/2014/main" id="{69970ADD-A15D-31C4-67A7-A5D61B8B11D5}"/>
              </a:ext>
            </a:extLst>
          </p:cNvPr>
          <p:cNvSpPr>
            <a:spLocks noGrp="1"/>
          </p:cNvSpPr>
          <p:nvPr>
            <p:ph idx="1"/>
          </p:nvPr>
        </p:nvSpPr>
        <p:spPr>
          <a:xfrm>
            <a:off x="838200" y="1759637"/>
            <a:ext cx="10515600" cy="4351338"/>
          </a:xfrm>
        </p:spPr>
        <p:txBody>
          <a:bodyPr>
            <a:normAutofit/>
          </a:bodyPr>
          <a:lstStyle/>
          <a:p>
            <a:pPr marL="0" indent="0">
              <a:buNone/>
            </a:pPr>
            <a:r>
              <a:rPr lang="en-GB" dirty="0"/>
              <a:t>Reducing stigma and discrimination can have the </a:t>
            </a:r>
            <a:br>
              <a:rPr lang="en-GB" dirty="0"/>
            </a:br>
            <a:r>
              <a:rPr lang="en-GB" dirty="0"/>
              <a:t>following benefits for individuals, teams and organisations:</a:t>
            </a:r>
          </a:p>
          <a:p>
            <a:r>
              <a:rPr lang="en-GB" b="0" dirty="0"/>
              <a:t>improves team morale and communication</a:t>
            </a:r>
          </a:p>
          <a:p>
            <a:r>
              <a:rPr lang="en-GB" b="0" dirty="0"/>
              <a:t>increases willingness to seek support early</a:t>
            </a:r>
          </a:p>
          <a:p>
            <a:r>
              <a:rPr lang="en-GB" b="0" dirty="0"/>
              <a:t>helps create a more inclusive and respectful workplace</a:t>
            </a:r>
          </a:p>
          <a:p>
            <a:r>
              <a:rPr lang="en-GB" b="0" dirty="0"/>
              <a:t>supports staff wellbeing, productivity and retention</a:t>
            </a:r>
          </a:p>
          <a:p>
            <a:r>
              <a:rPr lang="en-GB" b="0" dirty="0"/>
              <a:t>reduces absenteeism and presenteeism.</a:t>
            </a:r>
          </a:p>
        </p:txBody>
      </p:sp>
      <p:pic>
        <p:nvPicPr>
          <p:cNvPr id="5" name="Picture 4">
            <a:extLst>
              <a:ext uri="{FF2B5EF4-FFF2-40B4-BE49-F238E27FC236}">
                <a16:creationId xmlns:a16="http://schemas.microsoft.com/office/drawing/2014/main" id="{98C30DE6-1B4C-5BF7-E215-04EFD616A60B}"/>
              </a:ext>
            </a:extLst>
          </p:cNvPr>
          <p:cNvPicPr>
            <a:picLocks noChangeAspect="1"/>
          </p:cNvPicPr>
          <p:nvPr/>
        </p:nvPicPr>
        <p:blipFill rotWithShape="1">
          <a:blip r:embed="rId4" cstate="print"/>
          <a:srcRect l="-7880" t="-37389" r="-7880" b="-40763"/>
          <a:stretch/>
        </p:blipFill>
        <p:spPr>
          <a:xfrm>
            <a:off x="772456" y="497219"/>
            <a:ext cx="792000" cy="657956"/>
          </a:xfrm>
          <a:prstGeom prst="ellipse">
            <a:avLst/>
          </a:prstGeom>
          <a:solidFill>
            <a:srgbClr val="0051B7"/>
          </a:solidFill>
          <a:ln w="31750">
            <a:solidFill>
              <a:schemeClr val="bg1"/>
            </a:solidFill>
          </a:ln>
        </p:spPr>
      </p:pic>
    </p:spTree>
    <p:extLst>
      <p:ext uri="{BB962C8B-B14F-4D97-AF65-F5344CB8AC3E}">
        <p14:creationId xmlns:p14="http://schemas.microsoft.com/office/powerpoint/2010/main" val="423135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black square&#10;&#10;Description automatically generated with medium confidence">
            <a:extLst>
              <a:ext uri="{FF2B5EF4-FFF2-40B4-BE49-F238E27FC236}">
                <a16:creationId xmlns:a16="http://schemas.microsoft.com/office/drawing/2014/main" id="{C5912027-1AC2-9A65-39AF-837C75B6B640}"/>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p:cNvSpPr>
            <a:spLocks noGrp="1"/>
          </p:cNvSpPr>
          <p:nvPr>
            <p:ph type="title"/>
          </p:nvPr>
        </p:nvSpPr>
        <p:spPr>
          <a:xfrm>
            <a:off x="1564456" y="365126"/>
            <a:ext cx="10515600" cy="922986"/>
          </a:xfrm>
        </p:spPr>
        <p:txBody>
          <a:bodyPr>
            <a:noAutofit/>
          </a:bodyPr>
          <a:lstStyle/>
          <a:p>
            <a:pPr algn="l"/>
            <a:r>
              <a:rPr lang="en-GB" sz="3600"/>
              <a:t>What does the term ‘mental health’ mean?</a:t>
            </a:r>
            <a:endParaRPr sz="3600">
              <a:highlight>
                <a:srgbClr val="FFFF00"/>
              </a:highlight>
            </a:endParaRPr>
          </a:p>
        </p:txBody>
      </p:sp>
      <p:sp>
        <p:nvSpPr>
          <p:cNvPr id="3" name="Content Placeholder 2"/>
          <p:cNvSpPr>
            <a:spLocks noGrp="1"/>
          </p:cNvSpPr>
          <p:nvPr>
            <p:ph idx="1"/>
          </p:nvPr>
        </p:nvSpPr>
        <p:spPr>
          <a:xfrm>
            <a:off x="838200" y="1618236"/>
            <a:ext cx="9898930" cy="4351338"/>
          </a:xfrm>
        </p:spPr>
        <p:txBody>
          <a:bodyPr>
            <a:normAutofit/>
          </a:bodyPr>
          <a:lstStyle/>
          <a:p>
            <a:pPr marL="0" indent="0">
              <a:lnSpc>
                <a:spcPct val="100000"/>
              </a:lnSpc>
              <a:buNone/>
            </a:pPr>
            <a:r>
              <a:rPr lang="en-GB" dirty="0"/>
              <a:t>It’s important to understand what mental health and mental </a:t>
            </a:r>
            <a:br>
              <a:rPr lang="en-GB" dirty="0"/>
            </a:br>
            <a:r>
              <a:rPr lang="en-GB" dirty="0"/>
              <a:t>ill health mean in practice</a:t>
            </a:r>
          </a:p>
          <a:p>
            <a:pPr marL="0" indent="0">
              <a:lnSpc>
                <a:spcPct val="100000"/>
              </a:lnSpc>
              <a:buNone/>
            </a:pPr>
            <a:endParaRPr lang="en-GB" sz="900" dirty="0"/>
          </a:p>
          <a:p>
            <a:pPr>
              <a:lnSpc>
                <a:spcPct val="100000"/>
              </a:lnSpc>
            </a:pPr>
            <a:r>
              <a:rPr lang="en-GB" b="0" dirty="0"/>
              <a:t>Mental health refers to our overall emotional, psychological </a:t>
            </a:r>
            <a:br>
              <a:rPr lang="en-GB" b="0" dirty="0"/>
            </a:br>
            <a:r>
              <a:rPr lang="en-GB" b="0" dirty="0"/>
              <a:t>and social wellbeing</a:t>
            </a:r>
          </a:p>
          <a:p>
            <a:pPr>
              <a:lnSpc>
                <a:spcPct val="100000"/>
              </a:lnSpc>
            </a:pPr>
            <a:r>
              <a:rPr lang="en-GB" b="0" dirty="0"/>
              <a:t>It affects how we think, feel, behave and cope with everyday life</a:t>
            </a:r>
          </a:p>
          <a:p>
            <a:pPr marL="0" indent="0">
              <a:lnSpc>
                <a:spcPct val="100000"/>
              </a:lnSpc>
              <a:buNone/>
            </a:pPr>
            <a:endParaRPr lang="en-GB" sz="1400" dirty="0"/>
          </a:p>
          <a:p>
            <a:pPr marL="0" indent="0">
              <a:lnSpc>
                <a:spcPct val="100000"/>
              </a:lnSpc>
              <a:buNone/>
            </a:pPr>
            <a:r>
              <a:rPr lang="en-GB" dirty="0"/>
              <a:t>‘The correct way to view mental health is that we all have it and </a:t>
            </a:r>
            <a:br>
              <a:rPr lang="en-GB" dirty="0"/>
            </a:br>
            <a:r>
              <a:rPr lang="en-GB" dirty="0"/>
              <a:t>we fluctuate between thriving, struggling and being ill and possibly </a:t>
            </a:r>
            <a:br>
              <a:rPr lang="en-GB" dirty="0"/>
            </a:br>
            <a:r>
              <a:rPr lang="en-GB" dirty="0"/>
              <a:t>off work’ </a:t>
            </a:r>
          </a:p>
          <a:p>
            <a:pPr marL="0" indent="0">
              <a:lnSpc>
                <a:spcPct val="100000"/>
              </a:lnSpc>
              <a:buNone/>
            </a:pPr>
            <a:r>
              <a:rPr lang="en-GB" dirty="0"/>
              <a:t>(Farmer and Stevenson, 2017).</a:t>
            </a:r>
          </a:p>
          <a:p>
            <a:pPr>
              <a:lnSpc>
                <a:spcPct val="100000"/>
              </a:lnSpc>
            </a:pPr>
            <a:endParaRPr lang="en-GB" dirty="0"/>
          </a:p>
        </p:txBody>
      </p:sp>
      <p:pic>
        <p:nvPicPr>
          <p:cNvPr id="5" name="Picture 4">
            <a:extLst>
              <a:ext uri="{FF2B5EF4-FFF2-40B4-BE49-F238E27FC236}">
                <a16:creationId xmlns:a16="http://schemas.microsoft.com/office/drawing/2014/main" id="{AD40EC93-9207-2C6C-170C-FAAF38F87952}"/>
              </a:ext>
            </a:extLst>
          </p:cNvPr>
          <p:cNvPicPr>
            <a:picLocks noChangeAspect="1"/>
          </p:cNvPicPr>
          <p:nvPr/>
        </p:nvPicPr>
        <p:blipFill rotWithShape="1">
          <a:blip r:embed="rId4" cstate="print"/>
          <a:srcRect l="-7880" t="-37389" r="-7880" b="-40763"/>
          <a:stretch/>
        </p:blipFill>
        <p:spPr>
          <a:xfrm>
            <a:off x="772456" y="497219"/>
            <a:ext cx="792000" cy="657956"/>
          </a:xfrm>
          <a:prstGeom prst="ellipse">
            <a:avLst/>
          </a:prstGeom>
          <a:solidFill>
            <a:srgbClr val="0051B7"/>
          </a:solidFill>
          <a:ln w="31750">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82A1C-B6AD-6E99-74A9-E1CA2428B7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397CF3-B863-CEA3-2D2D-484A17F47D8D}"/>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927C6ADA-154F-522E-E2BE-BD59664357B0}"/>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2CCB478-1B07-418E-0A1B-0FEA9BCAC971}"/>
              </a:ext>
            </a:extLst>
          </p:cNvPr>
          <p:cNvSpPr txBox="1"/>
          <p:nvPr/>
        </p:nvSpPr>
        <p:spPr>
          <a:xfrm>
            <a:off x="766763" y="1648940"/>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Which statement best describes stigma in relation to mental health?</a:t>
            </a:r>
          </a:p>
        </p:txBody>
      </p:sp>
      <p:grpSp>
        <p:nvGrpSpPr>
          <p:cNvPr id="7" name="Group 6">
            <a:extLst>
              <a:ext uri="{FF2B5EF4-FFF2-40B4-BE49-F238E27FC236}">
                <a16:creationId xmlns:a16="http://schemas.microsoft.com/office/drawing/2014/main" id="{31DCEB4A-8875-FFFD-C8B2-B9FD82E89899}"/>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174FE910-54CE-439B-F14E-763F4B6484AD}"/>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A448FA22-405A-D0CD-A7C9-ED01214BCC1D}"/>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7F384965-E7EE-382C-216D-E8465C316BE5}"/>
              </a:ext>
            </a:extLst>
          </p:cNvPr>
          <p:cNvSpPr txBox="1">
            <a:spLocks noChangeArrowheads="1"/>
          </p:cNvSpPr>
          <p:nvPr/>
        </p:nvSpPr>
        <p:spPr bwMode="auto">
          <a:xfrm>
            <a:off x="1683868" y="2575797"/>
            <a:ext cx="5100980"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medical diagnosis given by a doctor</a:t>
            </a:r>
          </a:p>
        </p:txBody>
      </p:sp>
      <p:sp>
        <p:nvSpPr>
          <p:cNvPr id="14" name="TextBox 2">
            <a:extLst>
              <a:ext uri="{FF2B5EF4-FFF2-40B4-BE49-F238E27FC236}">
                <a16:creationId xmlns:a16="http://schemas.microsoft.com/office/drawing/2014/main" id="{540ECA44-7416-45B5-921A-0C8ED5F7CCEE}"/>
              </a:ext>
            </a:extLst>
          </p:cNvPr>
          <p:cNvSpPr txBox="1">
            <a:spLocks noChangeArrowheads="1"/>
          </p:cNvSpPr>
          <p:nvPr/>
        </p:nvSpPr>
        <p:spPr bwMode="auto">
          <a:xfrm>
            <a:off x="1687212" y="3671209"/>
            <a:ext cx="534039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Negative attitudes or beliefs about people with mental health conditions</a:t>
            </a:r>
          </a:p>
        </p:txBody>
      </p:sp>
      <p:sp>
        <p:nvSpPr>
          <p:cNvPr id="15" name="TextBox 10">
            <a:extLst>
              <a:ext uri="{FF2B5EF4-FFF2-40B4-BE49-F238E27FC236}">
                <a16:creationId xmlns:a16="http://schemas.microsoft.com/office/drawing/2014/main" id="{3B9040F4-3135-D452-A0D0-8A0EEEDC9705}"/>
              </a:ext>
            </a:extLst>
          </p:cNvPr>
          <p:cNvSpPr txBox="1">
            <a:spLocks noChangeArrowheads="1"/>
          </p:cNvSpPr>
          <p:nvPr/>
        </p:nvSpPr>
        <p:spPr bwMode="auto">
          <a:xfrm>
            <a:off x="1683868" y="4869721"/>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Support provided by a workplace</a:t>
            </a:r>
          </a:p>
        </p:txBody>
      </p:sp>
      <p:grpSp>
        <p:nvGrpSpPr>
          <p:cNvPr id="22" name="Group 21">
            <a:extLst>
              <a:ext uri="{FF2B5EF4-FFF2-40B4-BE49-F238E27FC236}">
                <a16:creationId xmlns:a16="http://schemas.microsoft.com/office/drawing/2014/main" id="{16D5169F-D272-8710-4A10-8E600C0B04BC}"/>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FD138C87-4D53-0D1E-5393-86953E1B6656}"/>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A05B9D44-4763-95C0-4C51-BEDFD6A6D577}"/>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8B198CD4-CD67-2448-A3CF-A9016D43DD95}"/>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BB8038BE-2918-104F-E3DE-A5100D120DBE}"/>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0A1D393E-E121-542A-D3AD-D0FF4D6C8FA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292B4230-8F93-157C-E46D-749367C79CD3}"/>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CC86E1CE-ADB9-F9C0-A7A1-5D870D483B33}"/>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F95ADC6-E521-D2BC-71AF-24C320D372C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C95BE9EF-9400-BD77-0B48-E3F39BAA796F}"/>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E108EE62-16FC-39FD-2C1F-1A23F535754E}"/>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EA26337E-B59C-2F25-2AFD-03C02D20380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07360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F4358-A238-9689-192E-42DF6F993A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EDACE-4239-6C58-DE73-48951FAB136E}"/>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B06F2228-9133-384B-2960-CCD1145E66FC}"/>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9FB28AC-DB83-D344-C94E-18D991FCFEBF}"/>
              </a:ext>
            </a:extLst>
          </p:cNvPr>
          <p:cNvSpPr txBox="1"/>
          <p:nvPr/>
        </p:nvSpPr>
        <p:spPr>
          <a:xfrm>
            <a:off x="766763" y="1629138"/>
            <a:ext cx="108396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How can stigma relate to mental health affect construction workers?</a:t>
            </a:r>
          </a:p>
        </p:txBody>
      </p:sp>
      <p:grpSp>
        <p:nvGrpSpPr>
          <p:cNvPr id="7" name="Group 6">
            <a:extLst>
              <a:ext uri="{FF2B5EF4-FFF2-40B4-BE49-F238E27FC236}">
                <a16:creationId xmlns:a16="http://schemas.microsoft.com/office/drawing/2014/main" id="{FDAB9F77-AA88-B860-A366-74687D082001}"/>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0039C765-8E67-A431-F336-A36EEDEDB8DF}"/>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414F5958-23F4-B5C8-B1E9-F6D923AC34DC}"/>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43EFFAD1-6C84-3602-EA86-8C859F81AB94}"/>
              </a:ext>
            </a:extLst>
          </p:cNvPr>
          <p:cNvSpPr txBox="1">
            <a:spLocks noChangeArrowheads="1"/>
          </p:cNvSpPr>
          <p:nvPr/>
        </p:nvSpPr>
        <p:spPr bwMode="auto">
          <a:xfrm>
            <a:off x="1683868" y="2575797"/>
            <a:ext cx="5343738" cy="5048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It encourages workers to seek help quickly</a:t>
            </a:r>
          </a:p>
        </p:txBody>
      </p:sp>
      <p:sp>
        <p:nvSpPr>
          <p:cNvPr id="14" name="TextBox 2">
            <a:extLst>
              <a:ext uri="{FF2B5EF4-FFF2-40B4-BE49-F238E27FC236}">
                <a16:creationId xmlns:a16="http://schemas.microsoft.com/office/drawing/2014/main" id="{0D98F8DE-4BF7-1BDE-21BC-8CF70078F8E9}"/>
              </a:ext>
            </a:extLst>
          </p:cNvPr>
          <p:cNvSpPr txBox="1">
            <a:spLocks noChangeArrowheads="1"/>
          </p:cNvSpPr>
          <p:nvPr/>
        </p:nvSpPr>
        <p:spPr bwMode="auto">
          <a:xfrm>
            <a:off x="1687212" y="3663644"/>
            <a:ext cx="49582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a:ea typeface="+mn-ea"/>
                <a:cs typeface="Arial"/>
              </a:rPr>
              <a:t>It improves confidence and teamwork</a:t>
            </a:r>
          </a:p>
        </p:txBody>
      </p:sp>
      <p:sp>
        <p:nvSpPr>
          <p:cNvPr id="15" name="TextBox 10">
            <a:extLst>
              <a:ext uri="{FF2B5EF4-FFF2-40B4-BE49-F238E27FC236}">
                <a16:creationId xmlns:a16="http://schemas.microsoft.com/office/drawing/2014/main" id="{A9685578-0692-509C-7185-5109C18ED30F}"/>
              </a:ext>
            </a:extLst>
          </p:cNvPr>
          <p:cNvSpPr txBox="1">
            <a:spLocks noChangeArrowheads="1"/>
          </p:cNvSpPr>
          <p:nvPr/>
        </p:nvSpPr>
        <p:spPr bwMode="auto">
          <a:xfrm>
            <a:off x="1683868" y="4684144"/>
            <a:ext cx="525784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It can cause workers to feel judged and avoid speaking up</a:t>
            </a:r>
          </a:p>
        </p:txBody>
      </p:sp>
      <p:grpSp>
        <p:nvGrpSpPr>
          <p:cNvPr id="22" name="Group 21">
            <a:extLst>
              <a:ext uri="{FF2B5EF4-FFF2-40B4-BE49-F238E27FC236}">
                <a16:creationId xmlns:a16="http://schemas.microsoft.com/office/drawing/2014/main" id="{B7861569-A2B5-4FBE-EDBC-E3A4056FE54E}"/>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BA98E006-E749-D7BA-C256-F008DB26CD09}"/>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92534289-309F-4D4D-1F52-620BB91F9998}"/>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0A0CF70C-F010-17E6-B1D5-7815A8A3AC5A}"/>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0036E7B2-34F7-2DD3-AD64-FA2C4ACE63E7}"/>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8811CCE7-AEC4-7878-C60A-17377C9003F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3D7F497A-043A-6B93-FB34-EFC7AE611FBC}"/>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3ABA8F92-3F6C-6658-1FF8-A30A0090DE86}"/>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4252130C-FD95-E093-D09D-CA04EC87818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9E450724-3B50-8E44-6A22-A621C3DD7185}"/>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E1819A5D-4029-2B8C-46A1-2F8F7C0BA56D}"/>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C1992645-F19B-6D5F-5D62-007971DA5B5B}"/>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04439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1635E-04EB-D9D5-B790-ED31B8363A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0D06C-EA9B-1BD0-6E43-A74168DFA374}"/>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8059DF0E-8501-5DA3-6F6F-C823092DB20A}"/>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364D5BA-1D6B-C0B2-B859-9CA6C86F2758}"/>
              </a:ext>
            </a:extLst>
          </p:cNvPr>
          <p:cNvSpPr txBox="1"/>
          <p:nvPr/>
        </p:nvSpPr>
        <p:spPr>
          <a:xfrm>
            <a:off x="766763" y="1486019"/>
            <a:ext cx="1001900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Which of the following is a way to challenge stigma and discrimination at work?</a:t>
            </a:r>
          </a:p>
        </p:txBody>
      </p:sp>
      <p:grpSp>
        <p:nvGrpSpPr>
          <p:cNvPr id="7" name="Group 6">
            <a:extLst>
              <a:ext uri="{FF2B5EF4-FFF2-40B4-BE49-F238E27FC236}">
                <a16:creationId xmlns:a16="http://schemas.microsoft.com/office/drawing/2014/main" id="{C7CEBF47-F66E-EE0B-652B-6E1F5A95615F}"/>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A63AD5F0-46CE-C2FF-8328-45B940C6D6AB}"/>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77EAB11D-2F9F-9F13-8F8C-109D2028D43E}"/>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4D9341D6-0452-D4A0-5F48-21EB126549FE}"/>
              </a:ext>
            </a:extLst>
          </p:cNvPr>
          <p:cNvSpPr txBox="1">
            <a:spLocks noChangeArrowheads="1"/>
          </p:cNvSpPr>
          <p:nvPr/>
        </p:nvSpPr>
        <p:spPr bwMode="auto">
          <a:xfrm>
            <a:off x="1683868" y="2575797"/>
            <a:ext cx="4826660"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Ignoring inappropriate comments to avoid conflict</a:t>
            </a:r>
          </a:p>
        </p:txBody>
      </p:sp>
      <p:sp>
        <p:nvSpPr>
          <p:cNvPr id="14" name="TextBox 2">
            <a:extLst>
              <a:ext uri="{FF2B5EF4-FFF2-40B4-BE49-F238E27FC236}">
                <a16:creationId xmlns:a16="http://schemas.microsoft.com/office/drawing/2014/main" id="{1EB7171F-EDDC-1857-85F0-60BB1AA52B54}"/>
              </a:ext>
            </a:extLst>
          </p:cNvPr>
          <p:cNvSpPr txBox="1">
            <a:spLocks noChangeArrowheads="1"/>
          </p:cNvSpPr>
          <p:nvPr/>
        </p:nvSpPr>
        <p:spPr bwMode="auto">
          <a:xfrm>
            <a:off x="1687212" y="3671209"/>
            <a:ext cx="534039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Promoting open discussions and mental health awareness</a:t>
            </a:r>
          </a:p>
        </p:txBody>
      </p:sp>
      <p:sp>
        <p:nvSpPr>
          <p:cNvPr id="15" name="TextBox 10">
            <a:extLst>
              <a:ext uri="{FF2B5EF4-FFF2-40B4-BE49-F238E27FC236}">
                <a16:creationId xmlns:a16="http://schemas.microsoft.com/office/drawing/2014/main" id="{A51008D8-E23C-CB6E-FE58-A78C85A27C55}"/>
              </a:ext>
            </a:extLst>
          </p:cNvPr>
          <p:cNvSpPr txBox="1">
            <a:spLocks noChangeArrowheads="1"/>
          </p:cNvSpPr>
          <p:nvPr/>
        </p:nvSpPr>
        <p:spPr bwMode="auto">
          <a:xfrm>
            <a:off x="1683868" y="4684144"/>
            <a:ext cx="534039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Limiting mental health conversations to managers only</a:t>
            </a:r>
          </a:p>
        </p:txBody>
      </p:sp>
      <p:grpSp>
        <p:nvGrpSpPr>
          <p:cNvPr id="22" name="Group 21">
            <a:extLst>
              <a:ext uri="{FF2B5EF4-FFF2-40B4-BE49-F238E27FC236}">
                <a16:creationId xmlns:a16="http://schemas.microsoft.com/office/drawing/2014/main" id="{2E6BD8EF-7A75-CC6B-3C24-EB7C96C3587E}"/>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B9F3DDB0-970F-6DD7-4F90-40AB2A34AB78}"/>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15BC8967-F1AB-918C-C5A0-F7288D6098F0}"/>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BC775829-B7A8-5B05-D2EE-45EA99E50471}"/>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5454DEB3-0E13-358A-0542-7CCDE2D50C17}"/>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5D1107BA-4D36-8371-242A-C1D26B268F47}"/>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A5DB9346-F680-8114-2096-F72852CC98A8}"/>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4893498D-3576-0BDD-F14D-C64410E4C5C0}"/>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E98B8AD3-DC6E-CE22-191F-69E63C6510B0}"/>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3F2BAB44-6EE3-47F8-AF89-0CA1A73D0A2F}"/>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9AF3564F-3E76-F61E-C1F1-D77ECABB76C3}"/>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8E4AFBAC-24E5-6F63-88BD-83BFA539F8F6}"/>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00474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6BEFE-9BEC-091F-6729-A842B55DE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1525B-FBDA-AD1E-152B-EE3C855D6ECD}"/>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2B0A020F-6C5E-3151-BDA8-64CCE4DBE078}"/>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6F0D0AF-8E86-6735-CA04-3F3052DCB8A3}"/>
              </a:ext>
            </a:extLst>
          </p:cNvPr>
          <p:cNvSpPr txBox="1"/>
          <p:nvPr/>
        </p:nvSpPr>
        <p:spPr>
          <a:xfrm>
            <a:off x="766763" y="1469977"/>
            <a:ext cx="984235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What is one benefit of reducing stigma and discrimination related to mental health?</a:t>
            </a:r>
          </a:p>
        </p:txBody>
      </p:sp>
      <p:grpSp>
        <p:nvGrpSpPr>
          <p:cNvPr id="7" name="Group 6">
            <a:extLst>
              <a:ext uri="{FF2B5EF4-FFF2-40B4-BE49-F238E27FC236}">
                <a16:creationId xmlns:a16="http://schemas.microsoft.com/office/drawing/2014/main" id="{370B4A17-BD72-2165-ACEE-B560AEB90988}"/>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5FD1490D-7A7D-61BC-4B57-9D1DDB4AE27E}"/>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C1DC909D-2642-3C99-98AE-E0D907799A8E}"/>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75C2B08E-8936-BAE6-F50B-1940BD61B9E5}"/>
              </a:ext>
            </a:extLst>
          </p:cNvPr>
          <p:cNvSpPr txBox="1">
            <a:spLocks noChangeArrowheads="1"/>
          </p:cNvSpPr>
          <p:nvPr/>
        </p:nvSpPr>
        <p:spPr bwMode="auto">
          <a:xfrm>
            <a:off x="1683868" y="2585951"/>
            <a:ext cx="5402732" cy="8335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Improved wellbeing and willingness to seek support</a:t>
            </a:r>
          </a:p>
        </p:txBody>
      </p:sp>
      <p:sp>
        <p:nvSpPr>
          <p:cNvPr id="14" name="TextBox 2">
            <a:extLst>
              <a:ext uri="{FF2B5EF4-FFF2-40B4-BE49-F238E27FC236}">
                <a16:creationId xmlns:a16="http://schemas.microsoft.com/office/drawing/2014/main" id="{6059394A-6CD6-DF6F-5BAB-B4AC0C901F07}"/>
              </a:ext>
            </a:extLst>
          </p:cNvPr>
          <p:cNvSpPr txBox="1">
            <a:spLocks noChangeArrowheads="1"/>
          </p:cNvSpPr>
          <p:nvPr/>
        </p:nvSpPr>
        <p:spPr bwMode="auto">
          <a:xfrm>
            <a:off x="1687212" y="3786314"/>
            <a:ext cx="52175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Increased absenteeism and isolation</a:t>
            </a:r>
          </a:p>
        </p:txBody>
      </p:sp>
      <p:sp>
        <p:nvSpPr>
          <p:cNvPr id="15" name="TextBox 10">
            <a:extLst>
              <a:ext uri="{FF2B5EF4-FFF2-40B4-BE49-F238E27FC236}">
                <a16:creationId xmlns:a16="http://schemas.microsoft.com/office/drawing/2014/main" id="{0F46CFFE-037B-F179-90BC-CFE2599DB2C1}"/>
              </a:ext>
            </a:extLst>
          </p:cNvPr>
          <p:cNvSpPr txBox="1">
            <a:spLocks noChangeArrowheads="1"/>
          </p:cNvSpPr>
          <p:nvPr/>
        </p:nvSpPr>
        <p:spPr bwMode="auto">
          <a:xfrm>
            <a:off x="1683868" y="4666795"/>
            <a:ext cx="50985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a:ea typeface="+mn-ea"/>
                <a:cs typeface="Arial"/>
                <a:sym typeface="Arial Bold" pitchFamily="34" charset="0"/>
              </a:rPr>
              <a:t>Reduced communication between workers</a:t>
            </a:r>
          </a:p>
        </p:txBody>
      </p:sp>
      <p:grpSp>
        <p:nvGrpSpPr>
          <p:cNvPr id="22" name="Group 21">
            <a:extLst>
              <a:ext uri="{FF2B5EF4-FFF2-40B4-BE49-F238E27FC236}">
                <a16:creationId xmlns:a16="http://schemas.microsoft.com/office/drawing/2014/main" id="{786FB7AA-973C-7304-445C-9C28022834AA}"/>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2325FEEE-962F-C04E-11C7-B5AC453101F8}"/>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278DAA3F-E57C-1C3C-A965-A3A273AA1452}"/>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B8ED4C66-6DAA-5EB4-C6CD-8356E364D769}"/>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CC039057-45D3-AA2E-B2C6-9940DB7FD784}"/>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C3C389FF-8405-F785-10C0-D460A93F2B03}"/>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63A9D8F2-4425-993F-9C36-6B6AAF996BB8}"/>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10C49786-221C-37C6-4FA7-51C40DA03169}"/>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70B0551E-1245-870B-0BDD-F999E643C732}"/>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5CC3310F-E438-C472-4A7F-8F8CA23F9914}"/>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481B0891-21AA-8611-9D1F-13AA58F886D7}"/>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7C5E7557-2EB5-115F-AD8D-907AA366873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4965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5EE66-458B-A5CC-0252-FE85B538AEBA}"/>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49483870-0B2F-34CF-6F76-8922D920A1D9}"/>
              </a:ext>
            </a:extLst>
          </p:cNvPr>
          <p:cNvSpPr/>
          <p:nvPr/>
        </p:nvSpPr>
        <p:spPr>
          <a:xfrm>
            <a:off x="-211540" y="-302381"/>
            <a:ext cx="12733361" cy="6432864"/>
          </a:xfrm>
          <a:prstGeom prst="rect">
            <a:avLst/>
          </a:pr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92EA30CD-29DD-F9D4-1C20-BCD547C36861}"/>
              </a:ext>
            </a:extLst>
          </p:cNvPr>
          <p:cNvSpPr/>
          <p:nvPr/>
        </p:nvSpPr>
        <p:spPr>
          <a:xfrm flipH="1">
            <a:off x="-2646947" y="221972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5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B6DD4A5-00E2-3E03-8E8D-427D2DCF8F12}"/>
              </a:ext>
            </a:extLst>
          </p:cNvPr>
          <p:cNvSpPr txBox="1"/>
          <p:nvPr/>
        </p:nvSpPr>
        <p:spPr>
          <a:xfrm>
            <a:off x="570530" y="1473529"/>
            <a:ext cx="7405102"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Understand how to support one’s own mental health and where to access further help</a:t>
            </a:r>
          </a:p>
        </p:txBody>
      </p:sp>
      <p:sp>
        <p:nvSpPr>
          <p:cNvPr id="28" name="Rectangle: Rounded Corners 27">
            <a:extLst>
              <a:ext uri="{FF2B5EF4-FFF2-40B4-BE49-F238E27FC236}">
                <a16:creationId xmlns:a16="http://schemas.microsoft.com/office/drawing/2014/main" id="{2136F22D-8665-3D65-E35A-26A2470117AD}"/>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 </a:t>
            </a:r>
            <a:r>
              <a:rPr lang="en-GB" sz="2400" b="1">
                <a:solidFill>
                  <a:prstClr val="white"/>
                </a:solidFill>
                <a:latin typeface="Arial" panose="020B0604020202020204" pitchFamily="34" charset="0"/>
                <a:cs typeface="Arial" panose="020B0604020202020204" pitchFamily="34" charset="0"/>
              </a:rPr>
              <a:t>5</a:t>
            </a:r>
            <a:endPar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Slide Number Placeholder 5">
            <a:extLst>
              <a:ext uri="{FF2B5EF4-FFF2-40B4-BE49-F238E27FC236}">
                <a16:creationId xmlns:a16="http://schemas.microsoft.com/office/drawing/2014/main" id="{8EA385DA-E272-BE11-E290-7A0B9A9465B0}"/>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B768DF7-57BF-86FA-6601-78459318D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3" name="Graphic 2" descr="Puzzle pieces with solid fill">
            <a:extLst>
              <a:ext uri="{FF2B5EF4-FFF2-40B4-BE49-F238E27FC236}">
                <a16:creationId xmlns:a16="http://schemas.microsoft.com/office/drawing/2014/main" id="{CEDB5325-4341-0228-5166-11DFE8C909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3953" y="2914051"/>
            <a:ext cx="4060596" cy="4060596"/>
          </a:xfrm>
          <a:prstGeom prst="rect">
            <a:avLst/>
          </a:prstGeom>
        </p:spPr>
      </p:pic>
      <p:grpSp>
        <p:nvGrpSpPr>
          <p:cNvPr id="19" name="Group 18">
            <a:extLst>
              <a:ext uri="{FF2B5EF4-FFF2-40B4-BE49-F238E27FC236}">
                <a16:creationId xmlns:a16="http://schemas.microsoft.com/office/drawing/2014/main" id="{734D4710-CAA9-2029-07D6-B8F1D1A0CF6E}"/>
              </a:ext>
            </a:extLst>
          </p:cNvPr>
          <p:cNvGrpSpPr/>
          <p:nvPr/>
        </p:nvGrpSpPr>
        <p:grpSpPr>
          <a:xfrm>
            <a:off x="5658939" y="6358776"/>
            <a:ext cx="259230" cy="259230"/>
            <a:chOff x="5658939" y="6358776"/>
            <a:chExt cx="259230" cy="259230"/>
          </a:xfrm>
        </p:grpSpPr>
        <p:sp>
          <p:nvSpPr>
            <p:cNvPr id="25" name="Rounded Rectangle 38">
              <a:hlinkClick r:id="" action="ppaction://hlinkshowjump?jump=previousslide"/>
              <a:extLst>
                <a:ext uri="{FF2B5EF4-FFF2-40B4-BE49-F238E27FC236}">
                  <a16:creationId xmlns:a16="http://schemas.microsoft.com/office/drawing/2014/main" id="{D88CBB14-045A-3FBE-06FE-B3A848A405B7}"/>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raphic 18" descr="End with solid fill">
              <a:hlinkClick r:id="" action="ppaction://hlinkshowjump?jump=previousslide"/>
              <a:extLst>
                <a:ext uri="{FF2B5EF4-FFF2-40B4-BE49-F238E27FC236}">
                  <a16:creationId xmlns:a16="http://schemas.microsoft.com/office/drawing/2014/main" id="{06C6B251-D1DF-0EDC-4062-CFCC3CC53C1C}"/>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27" name="Rounded Rectangle 40">
            <a:hlinkClick r:id="rId6" action="ppaction://hlinksldjump"/>
            <a:extLst>
              <a:ext uri="{FF2B5EF4-FFF2-40B4-BE49-F238E27FC236}">
                <a16:creationId xmlns:a16="http://schemas.microsoft.com/office/drawing/2014/main" id="{09F6B001-0B83-9DC4-FC6E-9871EA4D1005}"/>
              </a:ext>
            </a:extLst>
          </p:cNvPr>
          <p:cNvSpPr/>
          <p:nvPr/>
        </p:nvSpPr>
        <p:spPr>
          <a:xfrm>
            <a:off x="5961134"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515EDC12-A07B-0534-22FB-F2484A89D1CB}"/>
              </a:ext>
            </a:extLst>
          </p:cNvPr>
          <p:cNvGrpSpPr/>
          <p:nvPr/>
        </p:nvGrpSpPr>
        <p:grpSpPr>
          <a:xfrm>
            <a:off x="6266606" y="6359672"/>
            <a:ext cx="259230" cy="259230"/>
            <a:chOff x="6266606" y="6359672"/>
            <a:chExt cx="259230" cy="259230"/>
          </a:xfrm>
        </p:grpSpPr>
        <p:sp>
          <p:nvSpPr>
            <p:cNvPr id="30" name="Rounded Rectangle 34">
              <a:hlinkClick r:id="" action="ppaction://hlinkshowjump?jump=nextslide"/>
              <a:extLst>
                <a:ext uri="{FF2B5EF4-FFF2-40B4-BE49-F238E27FC236}">
                  <a16:creationId xmlns:a16="http://schemas.microsoft.com/office/drawing/2014/main" id="{4E1CCC83-0D41-91EB-1DC5-C21C320303E8}"/>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8" descr="End with solid fill">
              <a:hlinkClick r:id="" action="ppaction://hlinkshowjump?jump=nextslide"/>
              <a:extLst>
                <a:ext uri="{FF2B5EF4-FFF2-40B4-BE49-F238E27FC236}">
                  <a16:creationId xmlns:a16="http://schemas.microsoft.com/office/drawing/2014/main" id="{5A32EBF5-76E5-0EC4-B46F-989D97CF16DE}"/>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32" name="Graphic 31" descr="Home with solid fill">
            <a:hlinkClick r:id="" action="ppaction://noaction"/>
            <a:extLst>
              <a:ext uri="{FF2B5EF4-FFF2-40B4-BE49-F238E27FC236}">
                <a16:creationId xmlns:a16="http://schemas.microsoft.com/office/drawing/2014/main" id="{3BC79A3B-7C8C-9DB2-CA4B-2E746C2FD5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8666" y="6360596"/>
            <a:ext cx="239965" cy="239966"/>
          </a:xfrm>
          <a:prstGeom prst="rect">
            <a:avLst/>
          </a:prstGeom>
        </p:spPr>
      </p:pic>
    </p:spTree>
    <p:extLst>
      <p:ext uri="{BB962C8B-B14F-4D97-AF65-F5344CB8AC3E}">
        <p14:creationId xmlns:p14="http://schemas.microsoft.com/office/powerpoint/2010/main" val="277004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77A50-8DCC-337E-07D1-A9A3B5CCA286}"/>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3A00849-F890-8122-A55C-93BDAB27C830}"/>
              </a:ext>
            </a:extLst>
          </p:cNvPr>
          <p:cNvSpPr/>
          <p:nvPr/>
        </p:nvSpPr>
        <p:spPr>
          <a:xfrm>
            <a:off x="-520470" y="2606485"/>
            <a:ext cx="13564997" cy="259962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C6E3A189-72DB-331F-B682-4C04DEDBECFC}"/>
              </a:ext>
            </a:extLst>
          </p:cNvPr>
          <p:cNvSpPr>
            <a:spLocks noGrp="1"/>
          </p:cNvSpPr>
          <p:nvPr>
            <p:ph type="title"/>
          </p:nvPr>
        </p:nvSpPr>
        <p:spPr/>
        <p:txBody>
          <a:bodyPr>
            <a:noAutofit/>
          </a:bodyPr>
          <a:lstStyle/>
          <a:p>
            <a:pPr algn="l"/>
            <a:r>
              <a:rPr lang="en-GB" sz="3600"/>
              <a:t>Supporting your own mental health at work</a:t>
            </a:r>
            <a:endParaRPr sz="3600">
              <a:highlight>
                <a:srgbClr val="FFFF00"/>
              </a:highlight>
            </a:endParaRPr>
          </a:p>
        </p:txBody>
      </p:sp>
      <p:sp>
        <p:nvSpPr>
          <p:cNvPr id="3" name="Content Placeholder 2">
            <a:extLst>
              <a:ext uri="{FF2B5EF4-FFF2-40B4-BE49-F238E27FC236}">
                <a16:creationId xmlns:a16="http://schemas.microsoft.com/office/drawing/2014/main" id="{1AE0C132-3BB8-C769-C2B5-C192F8E42855}"/>
              </a:ext>
            </a:extLst>
          </p:cNvPr>
          <p:cNvSpPr>
            <a:spLocks noGrp="1"/>
          </p:cNvSpPr>
          <p:nvPr>
            <p:ph idx="1"/>
          </p:nvPr>
        </p:nvSpPr>
        <p:spPr>
          <a:xfrm>
            <a:off x="838200" y="1651889"/>
            <a:ext cx="8711045" cy="4351338"/>
          </a:xfrm>
        </p:spPr>
        <p:txBody>
          <a:bodyPr>
            <a:normAutofit/>
          </a:bodyPr>
          <a:lstStyle/>
          <a:p>
            <a:pPr marL="0" indent="0">
              <a:buNone/>
            </a:pPr>
            <a:r>
              <a:rPr lang="en-GB"/>
              <a:t>Supporting your own mental health is essential for staying safe, healthy and effective at work</a:t>
            </a:r>
          </a:p>
          <a:p>
            <a:pPr marL="0" indent="0">
              <a:buNone/>
            </a:pPr>
            <a:endParaRPr lang="en-GB"/>
          </a:p>
          <a:p>
            <a:r>
              <a:rPr lang="en-GB">
                <a:solidFill>
                  <a:schemeClr val="bg1"/>
                </a:solidFill>
              </a:rPr>
              <a:t>Looking after mental wellbeing helps workers manage stress and cope with pressure</a:t>
            </a:r>
          </a:p>
          <a:p>
            <a:r>
              <a:rPr lang="en-GB">
                <a:solidFill>
                  <a:schemeClr val="bg1"/>
                </a:solidFill>
              </a:rPr>
              <a:t>Good mental health supports concentration, decision-making and safe working on site</a:t>
            </a:r>
          </a:p>
          <a:p>
            <a:r>
              <a:rPr lang="en-GB">
                <a:solidFill>
                  <a:schemeClr val="bg1"/>
                </a:solidFill>
              </a:rPr>
              <a:t>Knowing when and where to seek help can prevent mental health concerns from becoming more serious.</a:t>
            </a:r>
          </a:p>
        </p:txBody>
      </p:sp>
    </p:spTree>
    <p:extLst>
      <p:ext uri="{BB962C8B-B14F-4D97-AF65-F5344CB8AC3E}">
        <p14:creationId xmlns:p14="http://schemas.microsoft.com/office/powerpoint/2010/main" val="169987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65126"/>
            <a:ext cx="9173852" cy="922986"/>
          </a:xfrm>
        </p:spPr>
        <p:txBody>
          <a:bodyPr>
            <a:noAutofit/>
          </a:bodyPr>
          <a:lstStyle/>
          <a:p>
            <a:pPr algn="l"/>
            <a:r>
              <a:rPr lang="en-GB" sz="3600"/>
              <a:t>What methods can you use to support your own mental health?</a:t>
            </a:r>
          </a:p>
        </p:txBody>
      </p:sp>
      <p:sp>
        <p:nvSpPr>
          <p:cNvPr id="3" name="Content Placeholder 2"/>
          <p:cNvSpPr>
            <a:spLocks noGrp="1"/>
          </p:cNvSpPr>
          <p:nvPr>
            <p:ph idx="1"/>
          </p:nvPr>
        </p:nvSpPr>
        <p:spPr>
          <a:xfrm>
            <a:off x="838200" y="1703077"/>
            <a:ext cx="7165157" cy="4351338"/>
          </a:xfrm>
        </p:spPr>
        <p:txBody>
          <a:bodyPr>
            <a:noAutofit/>
          </a:bodyPr>
          <a:lstStyle/>
          <a:p>
            <a:pPr marL="0" indent="0">
              <a:buNone/>
            </a:pPr>
            <a:r>
              <a:rPr lang="en-GB" sz="2400"/>
              <a:t>Practical ways you can support your own mental health include:</a:t>
            </a:r>
          </a:p>
          <a:p>
            <a:r>
              <a:rPr lang="en-GB" sz="2400" b="0"/>
              <a:t>taking regular breaks and managing the workload</a:t>
            </a:r>
          </a:p>
          <a:p>
            <a:r>
              <a:rPr lang="en-GB" sz="2400" b="0"/>
              <a:t>setting realistic goals and boundaries</a:t>
            </a:r>
          </a:p>
          <a:p>
            <a:r>
              <a:rPr lang="en-GB" sz="2400" b="0"/>
              <a:t>engaging in hobbies or activities outside work</a:t>
            </a:r>
          </a:p>
          <a:p>
            <a:r>
              <a:rPr lang="en-GB" sz="2400" b="0"/>
              <a:t>recognising when to seek professional help.</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CD1D7DC9-76ED-0802-BA67-CE86B67F315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pic>
        <p:nvPicPr>
          <p:cNvPr id="5" name="Picture 4">
            <a:extLst>
              <a:ext uri="{FF2B5EF4-FFF2-40B4-BE49-F238E27FC236}">
                <a16:creationId xmlns:a16="http://schemas.microsoft.com/office/drawing/2014/main" id="{B148D578-AC7B-6B3C-FD06-BD85B176327D}"/>
              </a:ext>
            </a:extLst>
          </p:cNvPr>
          <p:cNvPicPr>
            <a:picLocks noChangeAspect="1"/>
          </p:cNvPicPr>
          <p:nvPr/>
        </p:nvPicPr>
        <p:blipFill rotWithShape="1">
          <a:blip r:embed="rId4" cstate="print"/>
          <a:srcRect l="-7880" t="-37389" r="-7880" b="-40763"/>
          <a:stretch/>
        </p:blipFill>
        <p:spPr>
          <a:xfrm>
            <a:off x="772456" y="497219"/>
            <a:ext cx="792000" cy="657956"/>
          </a:xfrm>
          <a:prstGeom prst="ellipse">
            <a:avLst/>
          </a:prstGeom>
          <a:solidFill>
            <a:srgbClr val="0051B7"/>
          </a:solidFill>
          <a:ln w="31750">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385E5-5A0A-77C8-FDEA-738F1DF84E52}"/>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AD91864-868D-5CAC-C007-A512859C481D}"/>
              </a:ext>
            </a:extLst>
          </p:cNvPr>
          <p:cNvSpPr/>
          <p:nvPr/>
        </p:nvSpPr>
        <p:spPr>
          <a:xfrm>
            <a:off x="-458124" y="2773379"/>
            <a:ext cx="13564997" cy="230777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C3994C63-0623-2D04-8A7B-7AA938F6849A}"/>
              </a:ext>
            </a:extLst>
          </p:cNvPr>
          <p:cNvSpPr>
            <a:spLocks noGrp="1"/>
          </p:cNvSpPr>
          <p:nvPr>
            <p:ph type="title"/>
          </p:nvPr>
        </p:nvSpPr>
        <p:spPr/>
        <p:txBody>
          <a:bodyPr>
            <a:noAutofit/>
          </a:bodyPr>
          <a:lstStyle/>
          <a:p>
            <a:pPr algn="l"/>
            <a:r>
              <a:rPr lang="en-GB"/>
              <a:t>Lifestyle choices and mental wellbeing</a:t>
            </a:r>
          </a:p>
        </p:txBody>
      </p:sp>
      <p:sp>
        <p:nvSpPr>
          <p:cNvPr id="3" name="Content Placeholder 2">
            <a:extLst>
              <a:ext uri="{FF2B5EF4-FFF2-40B4-BE49-F238E27FC236}">
                <a16:creationId xmlns:a16="http://schemas.microsoft.com/office/drawing/2014/main" id="{A756C81D-FE95-6253-F463-331A9CE669CA}"/>
              </a:ext>
            </a:extLst>
          </p:cNvPr>
          <p:cNvSpPr>
            <a:spLocks noGrp="1"/>
          </p:cNvSpPr>
          <p:nvPr>
            <p:ph idx="1"/>
          </p:nvPr>
        </p:nvSpPr>
        <p:spPr>
          <a:xfrm>
            <a:off x="838200" y="1697609"/>
            <a:ext cx="8399318" cy="4351338"/>
          </a:xfrm>
        </p:spPr>
        <p:txBody>
          <a:bodyPr>
            <a:noAutofit/>
          </a:bodyPr>
          <a:lstStyle/>
          <a:p>
            <a:pPr marL="0" indent="0">
              <a:buNone/>
            </a:pPr>
            <a:r>
              <a:rPr lang="en-GB" sz="2400"/>
              <a:t>Lifestyle choices can have a significant impact on mental wellbeing</a:t>
            </a:r>
          </a:p>
          <a:p>
            <a:pPr marL="0" indent="0">
              <a:buNone/>
            </a:pPr>
            <a:endParaRPr lang="en-GB" sz="2400"/>
          </a:p>
          <a:p>
            <a:r>
              <a:rPr lang="en-GB" sz="2400">
                <a:solidFill>
                  <a:schemeClr val="bg1"/>
                </a:solidFill>
              </a:rPr>
              <a:t>Everyday habits can affect mood, energy levels and resilience</a:t>
            </a:r>
          </a:p>
          <a:p>
            <a:r>
              <a:rPr lang="en-GB" sz="2400">
                <a:solidFill>
                  <a:schemeClr val="bg1"/>
                </a:solidFill>
              </a:rPr>
              <a:t>Positive choices can help workers manage stress more effectively</a:t>
            </a:r>
          </a:p>
          <a:p>
            <a:r>
              <a:rPr lang="en-GB" sz="2400">
                <a:solidFill>
                  <a:schemeClr val="bg1"/>
                </a:solidFill>
              </a:rPr>
              <a:t>Small changes can make a difference over time.</a:t>
            </a:r>
          </a:p>
        </p:txBody>
      </p:sp>
    </p:spTree>
    <p:extLst>
      <p:ext uri="{BB962C8B-B14F-4D97-AF65-F5344CB8AC3E}">
        <p14:creationId xmlns:p14="http://schemas.microsoft.com/office/powerpoint/2010/main" val="290842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92BC8-D53E-2BD0-6A6C-9E26583DE4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84375-B63A-6963-5475-E06B3ECBB959}"/>
              </a:ext>
            </a:extLst>
          </p:cNvPr>
          <p:cNvSpPr>
            <a:spLocks noGrp="1"/>
          </p:cNvSpPr>
          <p:nvPr>
            <p:ph type="title"/>
          </p:nvPr>
        </p:nvSpPr>
        <p:spPr>
          <a:xfrm>
            <a:off x="1676400" y="365126"/>
            <a:ext cx="7505307" cy="922986"/>
          </a:xfrm>
        </p:spPr>
        <p:txBody>
          <a:bodyPr>
            <a:noAutofit/>
          </a:bodyPr>
          <a:lstStyle/>
          <a:p>
            <a:pPr algn="l"/>
            <a:r>
              <a:rPr lang="en-GB" sz="3600"/>
              <a:t>What lifestyle choices can support wellbeing?</a:t>
            </a:r>
          </a:p>
        </p:txBody>
      </p:sp>
      <p:sp>
        <p:nvSpPr>
          <p:cNvPr id="3" name="Content Placeholder 2">
            <a:extLst>
              <a:ext uri="{FF2B5EF4-FFF2-40B4-BE49-F238E27FC236}">
                <a16:creationId xmlns:a16="http://schemas.microsoft.com/office/drawing/2014/main" id="{8224997F-25E6-D7A5-4060-35607E40C2F2}"/>
              </a:ext>
            </a:extLst>
          </p:cNvPr>
          <p:cNvSpPr>
            <a:spLocks noGrp="1"/>
          </p:cNvSpPr>
          <p:nvPr>
            <p:ph idx="1"/>
          </p:nvPr>
        </p:nvSpPr>
        <p:spPr>
          <a:xfrm>
            <a:off x="838200" y="1684223"/>
            <a:ext cx="7682345" cy="4351338"/>
          </a:xfrm>
        </p:spPr>
        <p:txBody>
          <a:bodyPr>
            <a:noAutofit/>
          </a:bodyPr>
          <a:lstStyle/>
          <a:p>
            <a:pPr marL="0" indent="0">
              <a:buNone/>
            </a:pPr>
            <a:r>
              <a:rPr lang="en-GB" sz="2400" dirty="0"/>
              <a:t>Lifestyle choices can have a direct impact on mental wellbeing in the following ways:</a:t>
            </a:r>
          </a:p>
          <a:p>
            <a:r>
              <a:rPr lang="en-GB" sz="2400" b="0" dirty="0"/>
              <a:t>getting enough sleep and rest</a:t>
            </a:r>
          </a:p>
          <a:p>
            <a:r>
              <a:rPr lang="en-GB" sz="2400" b="0" dirty="0"/>
              <a:t>eating a balanced, nutritious diet</a:t>
            </a:r>
          </a:p>
          <a:p>
            <a:r>
              <a:rPr lang="en-GB" sz="2400" b="0" dirty="0"/>
              <a:t>exercising regularly to reduce stress</a:t>
            </a:r>
          </a:p>
          <a:p>
            <a:r>
              <a:rPr lang="en-GB" sz="2400" b="0" dirty="0"/>
              <a:t>avoiding excessive alcohol or substance use</a:t>
            </a:r>
          </a:p>
          <a:p>
            <a:r>
              <a:rPr lang="en-GB" sz="2400" b="0" dirty="0"/>
              <a:t>staying connected with friends and family.</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71791CF-44AB-AD54-C015-0D3B0D115E8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pic>
        <p:nvPicPr>
          <p:cNvPr id="5" name="Picture 4">
            <a:extLst>
              <a:ext uri="{FF2B5EF4-FFF2-40B4-BE49-F238E27FC236}">
                <a16:creationId xmlns:a16="http://schemas.microsoft.com/office/drawing/2014/main" id="{3C3188CF-D784-AF5F-8A1A-82F0290DE18E}"/>
              </a:ext>
            </a:extLst>
          </p:cNvPr>
          <p:cNvPicPr>
            <a:picLocks noChangeAspect="1"/>
          </p:cNvPicPr>
          <p:nvPr/>
        </p:nvPicPr>
        <p:blipFill rotWithShape="1">
          <a:blip r:embed="rId4" cstate="print"/>
          <a:srcRect l="-7880" t="-37389" r="-7880" b="-40763"/>
          <a:stretch/>
        </p:blipFill>
        <p:spPr>
          <a:xfrm>
            <a:off x="772456" y="497219"/>
            <a:ext cx="792000" cy="657956"/>
          </a:xfrm>
          <a:prstGeom prst="ellipse">
            <a:avLst/>
          </a:prstGeom>
          <a:solidFill>
            <a:srgbClr val="0051B7"/>
          </a:solidFill>
          <a:ln w="31750">
            <a:solidFill>
              <a:schemeClr val="bg1"/>
            </a:solidFill>
          </a:ln>
        </p:spPr>
      </p:pic>
    </p:spTree>
    <p:extLst>
      <p:ext uri="{BB962C8B-B14F-4D97-AF65-F5344CB8AC3E}">
        <p14:creationId xmlns:p14="http://schemas.microsoft.com/office/powerpoint/2010/main" val="161042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5093398D-0102-C233-3C3F-4317ABF1B46F}"/>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p:cNvSpPr>
            <a:spLocks noGrp="1"/>
          </p:cNvSpPr>
          <p:nvPr>
            <p:ph type="title"/>
          </p:nvPr>
        </p:nvSpPr>
        <p:spPr/>
        <p:txBody>
          <a:bodyPr>
            <a:noAutofit/>
          </a:bodyPr>
          <a:lstStyle/>
          <a:p>
            <a:pPr algn="l"/>
            <a:r>
              <a:rPr lang="en-GB" sz="3600"/>
              <a:t>Workplace strategies that promote mental wellbeing in construction</a:t>
            </a:r>
            <a:endParaRPr lang="en-GB" sz="3600">
              <a:highlight>
                <a:srgbClr val="FFFF00"/>
              </a:highlight>
            </a:endParaRPr>
          </a:p>
        </p:txBody>
      </p:sp>
      <p:sp>
        <p:nvSpPr>
          <p:cNvPr id="3" name="Content Placeholder 2"/>
          <p:cNvSpPr>
            <a:spLocks noGrp="1"/>
          </p:cNvSpPr>
          <p:nvPr>
            <p:ph idx="1"/>
          </p:nvPr>
        </p:nvSpPr>
        <p:spPr/>
        <p:txBody>
          <a:bodyPr>
            <a:normAutofit/>
          </a:bodyPr>
          <a:lstStyle/>
          <a:p>
            <a:pPr marL="0" indent="0">
              <a:buNone/>
            </a:pPr>
            <a:r>
              <a:rPr lang="en-GB" sz="2400"/>
              <a:t>Workplaces play an important role in supporting </a:t>
            </a:r>
            <a:br>
              <a:rPr lang="en-GB" sz="2400"/>
            </a:br>
            <a:r>
              <a:rPr lang="en-GB" sz="2400"/>
              <a:t>mental wellbeing</a:t>
            </a:r>
          </a:p>
          <a:p>
            <a:pPr marL="0" indent="0">
              <a:buNone/>
            </a:pPr>
            <a:endParaRPr lang="en-GB" sz="2400"/>
          </a:p>
          <a:p>
            <a:r>
              <a:rPr lang="en-GB" sz="2400" b="0"/>
              <a:t>Mental health training and awareness campaigns</a:t>
            </a:r>
          </a:p>
          <a:p>
            <a:r>
              <a:rPr lang="en-GB" sz="2400" b="0"/>
              <a:t>Regular check-ins between supervisors and workers</a:t>
            </a:r>
          </a:p>
          <a:p>
            <a:r>
              <a:rPr lang="en-GB" sz="2400" b="0"/>
              <a:t>Access to confidential support services</a:t>
            </a:r>
          </a:p>
          <a:p>
            <a:r>
              <a:rPr lang="en-GB" sz="2400" b="0"/>
              <a:t>Encouraging work-life balance and manageable hours</a:t>
            </a:r>
          </a:p>
          <a:p>
            <a:r>
              <a:rPr lang="en-GB" sz="2400" b="0"/>
              <a:t>Creating a positive and inclusive site culture.</a:t>
            </a:r>
            <a:endParaRPr lang="en-GB" b="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6CA34DA-E20A-F656-1D0B-3CB62F4C2EAF}"/>
              </a:ext>
            </a:extLst>
          </p:cNvPr>
          <p:cNvSpPr/>
          <p:nvPr/>
        </p:nvSpPr>
        <p:spPr>
          <a:xfrm>
            <a:off x="-520470" y="2315685"/>
            <a:ext cx="13564997" cy="2292891"/>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Content Placeholder 2"/>
          <p:cNvSpPr>
            <a:spLocks noGrp="1"/>
          </p:cNvSpPr>
          <p:nvPr>
            <p:ph idx="1"/>
          </p:nvPr>
        </p:nvSpPr>
        <p:spPr>
          <a:xfrm>
            <a:off x="838201" y="1743329"/>
            <a:ext cx="9261764" cy="4351338"/>
          </a:xfrm>
        </p:spPr>
        <p:txBody>
          <a:bodyPr>
            <a:noAutofit/>
          </a:bodyPr>
          <a:lstStyle/>
          <a:p>
            <a:pPr marL="0" indent="0">
              <a:buNone/>
            </a:pPr>
            <a:r>
              <a:rPr lang="en-GB"/>
              <a:t>Mental health can be described as: </a:t>
            </a:r>
          </a:p>
          <a:p>
            <a:pPr marL="0" indent="0">
              <a:buNone/>
            </a:pPr>
            <a:endParaRPr lang="en-GB">
              <a:solidFill>
                <a:schemeClr val="bg1"/>
              </a:solidFill>
            </a:endParaRPr>
          </a:p>
          <a:p>
            <a:pPr marL="0" indent="0">
              <a:buNone/>
            </a:pPr>
            <a:r>
              <a:rPr lang="en-GB">
                <a:solidFill>
                  <a:schemeClr val="bg1"/>
                </a:solidFill>
              </a:rPr>
              <a:t>‘A state of wellbeing in which every individual realises his, her or their own potential, can cope with the normal stresses of life, can work productively and fruitfully and is able to make a contribution to her, his or their community’ </a:t>
            </a:r>
          </a:p>
          <a:p>
            <a:pPr marL="0" indent="0">
              <a:buNone/>
            </a:pPr>
            <a:r>
              <a:rPr lang="en-GB">
                <a:solidFill>
                  <a:schemeClr val="bg1"/>
                </a:solidFill>
              </a:rPr>
              <a:t>(World Health Organization (WHO), 2014).</a:t>
            </a:r>
            <a:endParaRPr>
              <a:solidFill>
                <a:schemeClr val="bg1"/>
              </a:solidFill>
            </a:endParaRPr>
          </a:p>
        </p:txBody>
      </p:sp>
      <p:sp>
        <p:nvSpPr>
          <p:cNvPr id="2" name="Title 1"/>
          <p:cNvSpPr>
            <a:spLocks noGrp="1"/>
          </p:cNvSpPr>
          <p:nvPr>
            <p:ph type="title"/>
          </p:nvPr>
        </p:nvSpPr>
        <p:spPr/>
        <p:txBody>
          <a:bodyPr>
            <a:noAutofit/>
          </a:bodyPr>
          <a:lstStyle/>
          <a:p>
            <a:pPr algn="l"/>
            <a:r>
              <a:rPr lang="en-GB" sz="3600"/>
              <a:t>Defining mental health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B2F7D-9A9F-2DCF-C2BF-64EE30A46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BEC39-81F5-3A23-9C96-AD8856A51BE7}"/>
              </a:ext>
            </a:extLst>
          </p:cNvPr>
          <p:cNvSpPr>
            <a:spLocks noGrp="1"/>
          </p:cNvSpPr>
          <p:nvPr>
            <p:ph type="title"/>
          </p:nvPr>
        </p:nvSpPr>
        <p:spPr>
          <a:xfrm>
            <a:off x="1676400" y="365126"/>
            <a:ext cx="10515600" cy="922986"/>
          </a:xfrm>
        </p:spPr>
        <p:txBody>
          <a:bodyPr>
            <a:noAutofit/>
          </a:bodyPr>
          <a:lstStyle/>
          <a:p>
            <a:pPr algn="l"/>
            <a:r>
              <a:rPr lang="en-GB" sz="3600"/>
              <a:t>Where can you find support and information for mental health?</a:t>
            </a:r>
            <a:endParaRPr sz="3600"/>
          </a:p>
        </p:txBody>
      </p:sp>
      <p:sp>
        <p:nvSpPr>
          <p:cNvPr id="3" name="Content Placeholder 2">
            <a:extLst>
              <a:ext uri="{FF2B5EF4-FFF2-40B4-BE49-F238E27FC236}">
                <a16:creationId xmlns:a16="http://schemas.microsoft.com/office/drawing/2014/main" id="{EAB59D2D-E6DC-0D50-44C9-06B916731FF2}"/>
              </a:ext>
            </a:extLst>
          </p:cNvPr>
          <p:cNvSpPr>
            <a:spLocks noGrp="1"/>
          </p:cNvSpPr>
          <p:nvPr>
            <p:ph idx="1"/>
          </p:nvPr>
        </p:nvSpPr>
        <p:spPr>
          <a:xfrm>
            <a:off x="838200" y="1825625"/>
            <a:ext cx="8950036" cy="4351338"/>
          </a:xfrm>
        </p:spPr>
        <p:txBody>
          <a:bodyPr>
            <a:normAutofit/>
          </a:bodyPr>
          <a:lstStyle/>
          <a:p>
            <a:pPr marL="0" indent="0">
              <a:buNone/>
              <a:defRPr/>
            </a:pPr>
            <a:r>
              <a:rPr lang="en-GB"/>
              <a:t>Knowing where to find support helps workers access help when they need it</a:t>
            </a:r>
          </a:p>
          <a:p>
            <a:pPr marL="0" indent="0">
              <a:buNone/>
              <a:defRPr/>
            </a:pPr>
            <a:endParaRPr lang="en-GB"/>
          </a:p>
          <a:p>
            <a:pPr>
              <a:defRPr/>
            </a:pPr>
            <a:r>
              <a:rPr lang="en-GB" b="0"/>
              <a:t>Line managers or human resources (HR) representatives</a:t>
            </a:r>
          </a:p>
          <a:p>
            <a:pPr>
              <a:defRPr/>
            </a:pPr>
            <a:r>
              <a:rPr lang="en-GB" b="0"/>
              <a:t>Mental health first-aiders on site</a:t>
            </a:r>
          </a:p>
          <a:p>
            <a:pPr>
              <a:defRPr/>
            </a:pPr>
            <a:r>
              <a:rPr lang="en-GB" b="0"/>
              <a:t>External helplines, such as Mind, Samaritans and NHS services</a:t>
            </a:r>
          </a:p>
          <a:p>
            <a:pPr>
              <a:defRPr/>
            </a:pPr>
            <a:r>
              <a:rPr lang="en-GB" b="0"/>
              <a:t>Employee assistance programmes (EAPs), trusted websites and support organisations.</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8DCDA369-2F9C-B26A-6F1E-7B24035236E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pic>
        <p:nvPicPr>
          <p:cNvPr id="5" name="Picture 4">
            <a:extLst>
              <a:ext uri="{FF2B5EF4-FFF2-40B4-BE49-F238E27FC236}">
                <a16:creationId xmlns:a16="http://schemas.microsoft.com/office/drawing/2014/main" id="{AB516706-D51E-7124-B889-8419891A863C}"/>
              </a:ext>
            </a:extLst>
          </p:cNvPr>
          <p:cNvPicPr>
            <a:picLocks noChangeAspect="1"/>
          </p:cNvPicPr>
          <p:nvPr/>
        </p:nvPicPr>
        <p:blipFill rotWithShape="1">
          <a:blip r:embed="rId4" cstate="print"/>
          <a:srcRect l="-7880" t="-37389" r="-7880" b="-40763"/>
          <a:stretch/>
        </p:blipFill>
        <p:spPr>
          <a:xfrm>
            <a:off x="772456" y="497219"/>
            <a:ext cx="792000" cy="657956"/>
          </a:xfrm>
          <a:prstGeom prst="ellipse">
            <a:avLst/>
          </a:prstGeom>
          <a:solidFill>
            <a:srgbClr val="0051B7"/>
          </a:solidFill>
          <a:ln w="31750">
            <a:solidFill>
              <a:schemeClr val="bg1"/>
            </a:solidFill>
          </a:ln>
        </p:spPr>
      </p:pic>
    </p:spTree>
    <p:extLst>
      <p:ext uri="{BB962C8B-B14F-4D97-AF65-F5344CB8AC3E}">
        <p14:creationId xmlns:p14="http://schemas.microsoft.com/office/powerpoint/2010/main" val="119327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678F8-A3E6-A173-182F-BAB6ACC9C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19281-EFB6-373D-CA2E-C94DD3CD9015}"/>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1F7BAB02-A7FA-A640-6BA4-1F18945765CC}"/>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50A51CE-7BF1-5A09-E313-8DA89E022D86}"/>
              </a:ext>
            </a:extLst>
          </p:cNvPr>
          <p:cNvSpPr txBox="1"/>
          <p:nvPr/>
        </p:nvSpPr>
        <p:spPr>
          <a:xfrm>
            <a:off x="766763" y="1653861"/>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Which lifestyle choice can help support mental wellbeing?</a:t>
            </a:r>
          </a:p>
        </p:txBody>
      </p:sp>
      <p:grpSp>
        <p:nvGrpSpPr>
          <p:cNvPr id="7" name="Group 6">
            <a:extLst>
              <a:ext uri="{FF2B5EF4-FFF2-40B4-BE49-F238E27FC236}">
                <a16:creationId xmlns:a16="http://schemas.microsoft.com/office/drawing/2014/main" id="{1241EC49-F5B7-4388-F8B0-4A4C52EF1673}"/>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C25C30BF-7160-B774-784E-03AE7656DF8D}"/>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F640553B-03CC-F097-2C08-D3869BD70F03}"/>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185A75F9-B136-5F8D-6D59-40ACE44AA4CA}"/>
              </a:ext>
            </a:extLst>
          </p:cNvPr>
          <p:cNvSpPr txBox="1">
            <a:spLocks noChangeArrowheads="1"/>
          </p:cNvSpPr>
          <p:nvPr/>
        </p:nvSpPr>
        <p:spPr bwMode="auto">
          <a:xfrm>
            <a:off x="1683868" y="2585951"/>
            <a:ext cx="5402732" cy="8335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Getting enough sleep and regular exercise</a:t>
            </a:r>
          </a:p>
        </p:txBody>
      </p:sp>
      <p:sp>
        <p:nvSpPr>
          <p:cNvPr id="14" name="TextBox 2">
            <a:extLst>
              <a:ext uri="{FF2B5EF4-FFF2-40B4-BE49-F238E27FC236}">
                <a16:creationId xmlns:a16="http://schemas.microsoft.com/office/drawing/2014/main" id="{D9F2F475-AAD4-A169-A1AA-9371A32CB158}"/>
              </a:ext>
            </a:extLst>
          </p:cNvPr>
          <p:cNvSpPr txBox="1">
            <a:spLocks noChangeArrowheads="1"/>
          </p:cNvSpPr>
          <p:nvPr/>
        </p:nvSpPr>
        <p:spPr bwMode="auto">
          <a:xfrm>
            <a:off x="1687212" y="3786314"/>
            <a:ext cx="52175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Skipping sleep to meet deadlines</a:t>
            </a:r>
          </a:p>
        </p:txBody>
      </p:sp>
      <p:sp>
        <p:nvSpPr>
          <p:cNvPr id="15" name="TextBox 10">
            <a:extLst>
              <a:ext uri="{FF2B5EF4-FFF2-40B4-BE49-F238E27FC236}">
                <a16:creationId xmlns:a16="http://schemas.microsoft.com/office/drawing/2014/main" id="{E17D5B79-721F-58D0-CB9D-740270B2A11C}"/>
              </a:ext>
            </a:extLst>
          </p:cNvPr>
          <p:cNvSpPr txBox="1">
            <a:spLocks noChangeArrowheads="1"/>
          </p:cNvSpPr>
          <p:nvPr/>
        </p:nvSpPr>
        <p:spPr bwMode="auto">
          <a:xfrm>
            <a:off x="1683868" y="4869721"/>
            <a:ext cx="50985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a:ea typeface="+mn-ea"/>
                <a:cs typeface="Arial"/>
                <a:sym typeface="Arial Bold" pitchFamily="34" charset="0"/>
              </a:rPr>
              <a:t>Avoiding contact with others</a:t>
            </a:r>
          </a:p>
        </p:txBody>
      </p:sp>
      <p:grpSp>
        <p:nvGrpSpPr>
          <p:cNvPr id="22" name="Group 21">
            <a:extLst>
              <a:ext uri="{FF2B5EF4-FFF2-40B4-BE49-F238E27FC236}">
                <a16:creationId xmlns:a16="http://schemas.microsoft.com/office/drawing/2014/main" id="{7EA9492B-F352-CFA8-3B8E-FA8F0B559994}"/>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5894C651-02F5-F5CE-788F-FA0214DA8A02}"/>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653FBEC4-8818-2DAC-DD4A-06FC13BFBE33}"/>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AEBC63EB-BEF9-A10B-A033-DD00791CD72A}"/>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82897BBE-ED99-770C-9E12-9BC6C5EF172D}"/>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5303D7B3-A3CE-91E8-CD27-DC1EF3A5E152}"/>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FE20F3CD-8992-AFE7-D5FA-EB43DBF3F609}"/>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AE66A4D2-45D1-4AE2-E885-D2ADBE5DA744}"/>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798CCF93-F236-C7BD-5083-BAB5BF4F8BCF}"/>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AFFD8EAB-9656-539B-0DCF-80B4DA2D8334}"/>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73119736-0D83-AD56-1DC9-11B5B03C6371}"/>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BF9E64A8-D492-717C-B1BA-2363E3D6A22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72772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3E5E3-35BB-0C06-5A93-3456A8E345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DFDB4-B874-546E-0543-BE8CB1F9F8B4}"/>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ED8FE947-A4A5-2C60-BB9A-13994AC1EA0A}"/>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4575A0C-A3A3-7285-486D-2C1003915DF0}"/>
              </a:ext>
            </a:extLst>
          </p:cNvPr>
          <p:cNvSpPr txBox="1"/>
          <p:nvPr/>
        </p:nvSpPr>
        <p:spPr>
          <a:xfrm>
            <a:off x="766763" y="1624519"/>
            <a:ext cx="104437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Which of the following is a way to support your own mental health?</a:t>
            </a:r>
          </a:p>
        </p:txBody>
      </p:sp>
      <p:grpSp>
        <p:nvGrpSpPr>
          <p:cNvPr id="7" name="Group 6">
            <a:extLst>
              <a:ext uri="{FF2B5EF4-FFF2-40B4-BE49-F238E27FC236}">
                <a16:creationId xmlns:a16="http://schemas.microsoft.com/office/drawing/2014/main" id="{47772226-2FFD-8971-8661-1CC3E029D33A}"/>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4454E683-9BA0-3040-8F43-87520D8C02AB}"/>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955486B4-F01C-CC96-20E9-EF78B5782D8D}"/>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6772CC48-DBF5-AC26-82BC-CE9D51306CD7}"/>
              </a:ext>
            </a:extLst>
          </p:cNvPr>
          <p:cNvSpPr txBox="1">
            <a:spLocks noChangeArrowheads="1"/>
          </p:cNvSpPr>
          <p:nvPr/>
        </p:nvSpPr>
        <p:spPr bwMode="auto">
          <a:xfrm>
            <a:off x="1683868" y="2575797"/>
            <a:ext cx="4826660"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Ignoring stress and working longer hours</a:t>
            </a:r>
          </a:p>
        </p:txBody>
      </p:sp>
      <p:sp>
        <p:nvSpPr>
          <p:cNvPr id="14" name="TextBox 2">
            <a:extLst>
              <a:ext uri="{FF2B5EF4-FFF2-40B4-BE49-F238E27FC236}">
                <a16:creationId xmlns:a16="http://schemas.microsoft.com/office/drawing/2014/main" id="{BD3046C6-928D-44F0-048D-9606AA3A0926}"/>
              </a:ext>
            </a:extLst>
          </p:cNvPr>
          <p:cNvSpPr txBox="1">
            <a:spLocks noChangeArrowheads="1"/>
          </p:cNvSpPr>
          <p:nvPr/>
        </p:nvSpPr>
        <p:spPr bwMode="auto">
          <a:xfrm>
            <a:off x="1687212" y="3671209"/>
            <a:ext cx="534039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Taking regular breaks and setting boundaries</a:t>
            </a:r>
          </a:p>
        </p:txBody>
      </p:sp>
      <p:sp>
        <p:nvSpPr>
          <p:cNvPr id="15" name="TextBox 10">
            <a:extLst>
              <a:ext uri="{FF2B5EF4-FFF2-40B4-BE49-F238E27FC236}">
                <a16:creationId xmlns:a16="http://schemas.microsoft.com/office/drawing/2014/main" id="{355D76FB-BA4B-5DDF-7BD0-12F11622D8D8}"/>
              </a:ext>
            </a:extLst>
          </p:cNvPr>
          <p:cNvSpPr txBox="1">
            <a:spLocks noChangeArrowheads="1"/>
          </p:cNvSpPr>
          <p:nvPr/>
        </p:nvSpPr>
        <p:spPr bwMode="auto">
          <a:xfrm>
            <a:off x="1683868" y="4869721"/>
            <a:ext cx="534039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Avoiding activities outside work</a:t>
            </a:r>
          </a:p>
        </p:txBody>
      </p:sp>
      <p:grpSp>
        <p:nvGrpSpPr>
          <p:cNvPr id="22" name="Group 21">
            <a:extLst>
              <a:ext uri="{FF2B5EF4-FFF2-40B4-BE49-F238E27FC236}">
                <a16:creationId xmlns:a16="http://schemas.microsoft.com/office/drawing/2014/main" id="{F8BFD82D-E168-4C29-911A-6F36BB88EFBD}"/>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6CAD578C-DFDB-3E60-90C9-D285B5F5D99B}"/>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629157C6-CFC6-ABD8-B7B7-37A7673451B0}"/>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555BA82A-5E53-FD65-8719-9668B24AAB06}"/>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85EDDF5D-B1EC-97C1-C0AE-B5C45F498DB6}"/>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AF542794-89F7-5180-96AA-A8DC402DBA6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08784CEA-71CD-0443-656A-CECAEFAFA275}"/>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0C955EEF-6D48-073A-7E56-0698784BB841}"/>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03D13DD0-1B4F-F62E-344A-60794ACA7020}"/>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12FD46FB-E3DB-A416-2DC9-8B521CFBDAAC}"/>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E200EDD1-CC61-21A5-F6BD-79676A518659}"/>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0FE528ED-4B93-C1CF-4B79-CDE491BEF33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8825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D9051-0864-B0A7-54DA-144A1007BD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A9258-AD8B-1411-4BBA-C005151ADD3F}"/>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612E150D-7522-45F7-C2C6-8B97EA07C7AB}"/>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A733C5A-D693-3792-176C-CBBA974247FB}"/>
              </a:ext>
            </a:extLst>
          </p:cNvPr>
          <p:cNvSpPr txBox="1"/>
          <p:nvPr/>
        </p:nvSpPr>
        <p:spPr>
          <a:xfrm>
            <a:off x="766763" y="1452933"/>
            <a:ext cx="1083963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Which of the following is a workplace strategy that supports mental wellbeing?</a:t>
            </a:r>
          </a:p>
        </p:txBody>
      </p:sp>
      <p:grpSp>
        <p:nvGrpSpPr>
          <p:cNvPr id="7" name="Group 6">
            <a:extLst>
              <a:ext uri="{FF2B5EF4-FFF2-40B4-BE49-F238E27FC236}">
                <a16:creationId xmlns:a16="http://schemas.microsoft.com/office/drawing/2014/main" id="{47F1D66C-FD1E-D891-BBAC-0C3D33FF8B77}"/>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0FDA8A17-23C8-5720-4EAF-9FC35A7D2D06}"/>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DB88635C-6090-0A40-4796-70019B195ED5}"/>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1FB1A5FC-836E-06A1-A6BE-392D20D6AA6A}"/>
              </a:ext>
            </a:extLst>
          </p:cNvPr>
          <p:cNvSpPr txBox="1">
            <a:spLocks noChangeArrowheads="1"/>
          </p:cNvSpPr>
          <p:nvPr/>
        </p:nvSpPr>
        <p:spPr bwMode="auto">
          <a:xfrm>
            <a:off x="1683868" y="2575797"/>
            <a:ext cx="5343738" cy="5048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Discouraging workers from raising concerns</a:t>
            </a:r>
          </a:p>
        </p:txBody>
      </p:sp>
      <p:sp>
        <p:nvSpPr>
          <p:cNvPr id="14" name="TextBox 2">
            <a:extLst>
              <a:ext uri="{FF2B5EF4-FFF2-40B4-BE49-F238E27FC236}">
                <a16:creationId xmlns:a16="http://schemas.microsoft.com/office/drawing/2014/main" id="{279E3108-803B-9DEB-B4D7-A756AD6FAD8B}"/>
              </a:ext>
            </a:extLst>
          </p:cNvPr>
          <p:cNvSpPr txBox="1">
            <a:spLocks noChangeArrowheads="1"/>
          </p:cNvSpPr>
          <p:nvPr/>
        </p:nvSpPr>
        <p:spPr bwMode="auto">
          <a:xfrm>
            <a:off x="1687212" y="3788433"/>
            <a:ext cx="49582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a:ea typeface="+mn-ea"/>
                <a:cs typeface="Arial"/>
              </a:rPr>
              <a:t>Increasing working hours</a:t>
            </a:r>
          </a:p>
        </p:txBody>
      </p:sp>
      <p:sp>
        <p:nvSpPr>
          <p:cNvPr id="15" name="TextBox 10">
            <a:extLst>
              <a:ext uri="{FF2B5EF4-FFF2-40B4-BE49-F238E27FC236}">
                <a16:creationId xmlns:a16="http://schemas.microsoft.com/office/drawing/2014/main" id="{54B7072E-4D29-4967-ED1B-CDF176A1AA69}"/>
              </a:ext>
            </a:extLst>
          </p:cNvPr>
          <p:cNvSpPr txBox="1">
            <a:spLocks noChangeArrowheads="1"/>
          </p:cNvSpPr>
          <p:nvPr/>
        </p:nvSpPr>
        <p:spPr bwMode="auto">
          <a:xfrm>
            <a:off x="1683868" y="4684144"/>
            <a:ext cx="525784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Regular check-ins between supervisors and workers</a:t>
            </a:r>
          </a:p>
        </p:txBody>
      </p:sp>
      <p:grpSp>
        <p:nvGrpSpPr>
          <p:cNvPr id="22" name="Group 21">
            <a:extLst>
              <a:ext uri="{FF2B5EF4-FFF2-40B4-BE49-F238E27FC236}">
                <a16:creationId xmlns:a16="http://schemas.microsoft.com/office/drawing/2014/main" id="{E0A7B334-7846-452B-AA74-FA14F9985FA5}"/>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B484A9D3-B3D1-4B2C-A49C-A57885F1ED3B}"/>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27BE9883-48DC-2EDC-96CD-715654B5816D}"/>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D0B70819-26A0-0E40-9ED2-857BFA09E570}"/>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5603767F-24C1-D619-B8E8-D9FC5327288C}"/>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1F934D5E-A2A2-10E3-45F9-3140226BD9EF}"/>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B6E7A7D9-0905-71AB-DF5C-4318799E6066}"/>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11F22C0A-0BB5-83F2-6505-F81B9D6BA27B}"/>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4B4A7F97-BA47-F32C-4684-7288321C351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51528ED5-4A35-299E-5644-3BC15C8372E8}"/>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AA68AF94-F069-E8D2-D5FB-FE0A50007BB1}"/>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E5B40CBA-F33D-425F-072B-F13DB1DB7DA9}"/>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386938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3983B-6BFB-58EC-D1B3-CD3EE2E8A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8F51F-7F71-4C29-97FF-0109ED87E226}"/>
              </a:ext>
            </a:extLst>
          </p:cNvPr>
          <p:cNvSpPr>
            <a:spLocks noGrp="1"/>
          </p:cNvSpPr>
          <p:nvPr>
            <p:ph type="title"/>
          </p:nvPr>
        </p:nvSpPr>
        <p:spPr>
          <a:xfrm>
            <a:off x="1683868" y="365126"/>
            <a:ext cx="9669931" cy="922986"/>
          </a:xfrm>
        </p:spPr>
        <p:txBody>
          <a:bodyPr/>
          <a:lstStyle/>
          <a:p>
            <a:r>
              <a:rPr lang="en-GB" noProof="0"/>
              <a:t>How much do you know?​</a:t>
            </a:r>
          </a:p>
        </p:txBody>
      </p:sp>
      <p:sp>
        <p:nvSpPr>
          <p:cNvPr id="5" name="Rectangle: Rounded Corners 4">
            <a:extLst>
              <a:ext uri="{FF2B5EF4-FFF2-40B4-BE49-F238E27FC236}">
                <a16:creationId xmlns:a16="http://schemas.microsoft.com/office/drawing/2014/main" id="{ECE5C8F7-BEB5-D8CA-ED20-608B1ED67ED4}"/>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04E31AC-749B-AD7B-98C5-719DFFFBD052}"/>
              </a:ext>
            </a:extLst>
          </p:cNvPr>
          <p:cNvSpPr txBox="1"/>
          <p:nvPr/>
        </p:nvSpPr>
        <p:spPr>
          <a:xfrm>
            <a:off x="766763" y="1488395"/>
            <a:ext cx="1044378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Arial"/>
              </a:rPr>
              <a:t>Which of the following is an appropriate source of mental health support?</a:t>
            </a:r>
          </a:p>
        </p:txBody>
      </p:sp>
      <p:grpSp>
        <p:nvGrpSpPr>
          <p:cNvPr id="7" name="Group 6">
            <a:extLst>
              <a:ext uri="{FF2B5EF4-FFF2-40B4-BE49-F238E27FC236}">
                <a16:creationId xmlns:a16="http://schemas.microsoft.com/office/drawing/2014/main" id="{21F47D71-631B-EF59-1C7E-FC6ED2416612}"/>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9CE41D9A-8CDF-3371-BBF8-B97FD6BB6BAD}"/>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DED6D9EC-9932-C45F-CF67-E49C3E836F21}"/>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8771DD03-87E7-49BB-75BC-58492938B960}"/>
              </a:ext>
            </a:extLst>
          </p:cNvPr>
          <p:cNvSpPr txBox="1">
            <a:spLocks noChangeArrowheads="1"/>
          </p:cNvSpPr>
          <p:nvPr/>
        </p:nvSpPr>
        <p:spPr bwMode="auto">
          <a:xfrm>
            <a:off x="1683868" y="2575797"/>
            <a:ext cx="4826660"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Ignoring problems and coping alone</a:t>
            </a:r>
          </a:p>
        </p:txBody>
      </p:sp>
      <p:sp>
        <p:nvSpPr>
          <p:cNvPr id="14" name="TextBox 2">
            <a:extLst>
              <a:ext uri="{FF2B5EF4-FFF2-40B4-BE49-F238E27FC236}">
                <a16:creationId xmlns:a16="http://schemas.microsoft.com/office/drawing/2014/main" id="{CC30338C-9D9E-6735-1580-85EDD3FCB731}"/>
              </a:ext>
            </a:extLst>
          </p:cNvPr>
          <p:cNvSpPr txBox="1">
            <a:spLocks noChangeArrowheads="1"/>
          </p:cNvSpPr>
          <p:nvPr/>
        </p:nvSpPr>
        <p:spPr bwMode="auto">
          <a:xfrm>
            <a:off x="1687212" y="3671209"/>
            <a:ext cx="534039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External helplines such as Mind or Samaritans</a:t>
            </a:r>
          </a:p>
        </p:txBody>
      </p:sp>
      <p:sp>
        <p:nvSpPr>
          <p:cNvPr id="15" name="TextBox 10">
            <a:extLst>
              <a:ext uri="{FF2B5EF4-FFF2-40B4-BE49-F238E27FC236}">
                <a16:creationId xmlns:a16="http://schemas.microsoft.com/office/drawing/2014/main" id="{D3901698-4CE8-A942-535F-C4102CB30302}"/>
              </a:ext>
            </a:extLst>
          </p:cNvPr>
          <p:cNvSpPr txBox="1">
            <a:spLocks noChangeArrowheads="1"/>
          </p:cNvSpPr>
          <p:nvPr/>
        </p:nvSpPr>
        <p:spPr bwMode="auto">
          <a:xfrm>
            <a:off x="1683868" y="4684144"/>
            <a:ext cx="534039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Only speaking to colleagues outside work</a:t>
            </a:r>
          </a:p>
        </p:txBody>
      </p:sp>
      <p:grpSp>
        <p:nvGrpSpPr>
          <p:cNvPr id="22" name="Group 21">
            <a:extLst>
              <a:ext uri="{FF2B5EF4-FFF2-40B4-BE49-F238E27FC236}">
                <a16:creationId xmlns:a16="http://schemas.microsoft.com/office/drawing/2014/main" id="{17CD78C7-0EBF-5A5A-E41B-677F40F68367}"/>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03438B7F-A4AC-1F9A-DF8C-CF1F22D81AC1}"/>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D466476C-2820-D3EF-662D-05DACEF9AA56}"/>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D6CF0741-2628-DB9C-4A2D-EDAAB65F6824}"/>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D79893C7-FF12-C245-12EF-5CD6C68F5C63}"/>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3ACC0D9D-54B2-558E-9FD1-4843C0DE72B3}"/>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026AC594-992D-3AC2-EAB1-BEE74E0F91A9}"/>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CB0F1A29-42EB-016C-D469-E42377D0C252}"/>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F7B84A5-42CF-BCBA-6FE4-45E2613E124D}"/>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BA6ED864-70C9-C32D-1DED-0BBF363590BB}"/>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4286445C-5E27-8E21-FA71-C7A64277710F}"/>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FD0D754E-A679-8EF4-59A6-B0A9522C134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92301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C4A61-12C8-D928-F0CB-F8946D0F6580}"/>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C8FD6585-5880-D852-74D9-A3906F2C063B}"/>
              </a:ext>
            </a:extLst>
          </p:cNvPr>
          <p:cNvSpPr/>
          <p:nvPr/>
        </p:nvSpPr>
        <p:spPr>
          <a:xfrm flipH="1">
            <a:off x="-168965" y="1954716"/>
            <a:ext cx="18816109"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A748783-47EE-8531-7DA1-0C1617BB6FE7}"/>
              </a:ext>
            </a:extLst>
          </p:cNvPr>
          <p:cNvSpPr/>
          <p:nvPr/>
        </p:nvSpPr>
        <p:spPr>
          <a:xfrm>
            <a:off x="-765313" y="5257800"/>
            <a:ext cx="13288617" cy="204746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3">
            <a:extLst>
              <a:ext uri="{FF2B5EF4-FFF2-40B4-BE49-F238E27FC236}">
                <a16:creationId xmlns:a16="http://schemas.microsoft.com/office/drawing/2014/main" id="{F96DBB60-D19B-D8E5-586D-7BB90C4BE8BB}"/>
              </a:ext>
            </a:extLst>
          </p:cNvPr>
          <p:cNvSpPr/>
          <p:nvPr/>
        </p:nvSpPr>
        <p:spPr>
          <a:xfrm>
            <a:off x="3706027" y="4822807"/>
            <a:ext cx="4779945" cy="65365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r>
              <a:rPr lang="en-GB" sz="2800" b="1">
                <a:solidFill>
                  <a:prstClr val="white"/>
                </a:solidFill>
                <a:latin typeface="Arial" panose="020B0604020202020204" pitchFamily="34" charset="0"/>
                <a:cs typeface="Arial" panose="020B0604020202020204" pitchFamily="34" charset="0"/>
              </a:rPr>
              <a:t>Thank you for listening</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CBC31251-21BC-7AEE-343D-13534D441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405" y="276632"/>
            <a:ext cx="5637190" cy="3356167"/>
          </a:xfrm>
          <a:prstGeom prst="rect">
            <a:avLst/>
          </a:prstGeom>
        </p:spPr>
      </p:pic>
    </p:spTree>
    <p:extLst>
      <p:ext uri="{BB962C8B-B14F-4D97-AF65-F5344CB8AC3E}">
        <p14:creationId xmlns:p14="http://schemas.microsoft.com/office/powerpoint/2010/main" val="382131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92BC8-D53E-2BD0-6A6C-9E26583DE407}"/>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62F45BEB-9F2B-D3D9-F986-D543AADED5F6}"/>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5A684375-B63A-6963-5475-E06B3ECBB959}"/>
              </a:ext>
            </a:extLst>
          </p:cNvPr>
          <p:cNvSpPr>
            <a:spLocks noGrp="1"/>
          </p:cNvSpPr>
          <p:nvPr>
            <p:ph type="title"/>
          </p:nvPr>
        </p:nvSpPr>
        <p:spPr/>
        <p:txBody>
          <a:bodyPr>
            <a:noAutofit/>
          </a:bodyPr>
          <a:lstStyle/>
          <a:p>
            <a:pPr algn="l"/>
            <a:r>
              <a:rPr lang="en-GB" sz="3600"/>
              <a:t>What mental health means in practice </a:t>
            </a:r>
          </a:p>
        </p:txBody>
      </p:sp>
      <p:sp>
        <p:nvSpPr>
          <p:cNvPr id="3" name="Content Placeholder 2">
            <a:extLst>
              <a:ext uri="{FF2B5EF4-FFF2-40B4-BE49-F238E27FC236}">
                <a16:creationId xmlns:a16="http://schemas.microsoft.com/office/drawing/2014/main" id="{8224997F-25E6-D7A5-4060-35607E40C2F2}"/>
              </a:ext>
            </a:extLst>
          </p:cNvPr>
          <p:cNvSpPr>
            <a:spLocks noGrp="1"/>
          </p:cNvSpPr>
          <p:nvPr>
            <p:ph idx="1"/>
          </p:nvPr>
        </p:nvSpPr>
        <p:spPr>
          <a:xfrm>
            <a:off x="838200" y="1697609"/>
            <a:ext cx="8324088" cy="4351338"/>
          </a:xfrm>
        </p:spPr>
        <p:txBody>
          <a:bodyPr>
            <a:noAutofit/>
          </a:bodyPr>
          <a:lstStyle/>
          <a:p>
            <a:r>
              <a:rPr lang="en-GB">
                <a:solidFill>
                  <a:srgbClr val="0051B7"/>
                </a:solidFill>
              </a:rPr>
              <a:t>A state of wellbeing </a:t>
            </a:r>
            <a:r>
              <a:rPr lang="en-GB" b="0"/>
              <a:t>- feeling generally able to cope </a:t>
            </a:r>
            <a:br>
              <a:rPr lang="en-GB" b="0"/>
            </a:br>
            <a:r>
              <a:rPr lang="en-GB" b="0"/>
              <a:t>and function day to day</a:t>
            </a:r>
          </a:p>
          <a:p>
            <a:r>
              <a:rPr lang="en-GB">
                <a:solidFill>
                  <a:srgbClr val="0051B7"/>
                </a:solidFill>
              </a:rPr>
              <a:t>Realises his, her or their own potential </a:t>
            </a:r>
            <a:r>
              <a:rPr lang="en-GB" b="0"/>
              <a:t>- being able to </a:t>
            </a:r>
            <a:br>
              <a:rPr lang="en-GB" b="0"/>
            </a:br>
            <a:r>
              <a:rPr lang="en-GB" b="0"/>
              <a:t>learn, develop skills and do the best you can</a:t>
            </a:r>
          </a:p>
          <a:p>
            <a:r>
              <a:rPr lang="en-GB">
                <a:solidFill>
                  <a:srgbClr val="0051B7"/>
                </a:solidFill>
              </a:rPr>
              <a:t>Can cope with the normal stresses of life </a:t>
            </a:r>
            <a:r>
              <a:rPr lang="en-GB" b="0"/>
              <a:t>- managing everyday pressures at work and home</a:t>
            </a:r>
          </a:p>
          <a:p>
            <a:r>
              <a:rPr lang="en-GB">
                <a:solidFill>
                  <a:srgbClr val="0051B7"/>
                </a:solidFill>
              </a:rPr>
              <a:t>Can work productively and fruitfully </a:t>
            </a:r>
            <a:r>
              <a:rPr lang="en-GB" b="0"/>
              <a:t>- being able to work safely and effectively</a:t>
            </a:r>
          </a:p>
          <a:p>
            <a:r>
              <a:rPr lang="en-GB">
                <a:solidFill>
                  <a:srgbClr val="0051B7"/>
                </a:solidFill>
              </a:rPr>
              <a:t>Is able to make a contribution to her, his or their community </a:t>
            </a:r>
            <a:r>
              <a:rPr lang="en-GB" b="0"/>
              <a:t>- feeling included and valued, for example at work.</a:t>
            </a:r>
            <a:endParaRPr b="0"/>
          </a:p>
        </p:txBody>
      </p:sp>
    </p:spTree>
    <p:extLst>
      <p:ext uri="{BB962C8B-B14F-4D97-AF65-F5344CB8AC3E}">
        <p14:creationId xmlns:p14="http://schemas.microsoft.com/office/powerpoint/2010/main" val="319454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063" y="365126"/>
            <a:ext cx="8393909" cy="922986"/>
          </a:xfrm>
        </p:spPr>
        <p:txBody>
          <a:bodyPr>
            <a:noAutofit/>
          </a:bodyPr>
          <a:lstStyle/>
          <a:p>
            <a:pPr algn="l"/>
            <a:r>
              <a:rPr lang="en-GB" sz="3600"/>
              <a:t>What does the term ‘mental ill health’ mean?</a:t>
            </a:r>
            <a:endParaRPr sz="3600">
              <a:highlight>
                <a:srgbClr val="FFFF00"/>
              </a:highlight>
            </a:endParaRPr>
          </a:p>
        </p:txBody>
      </p:sp>
      <p:pic>
        <p:nvPicPr>
          <p:cNvPr id="4" name="Picture 3">
            <a:extLst>
              <a:ext uri="{FF2B5EF4-FFF2-40B4-BE49-F238E27FC236}">
                <a16:creationId xmlns:a16="http://schemas.microsoft.com/office/drawing/2014/main" id="{74919606-AB6C-FC30-38DE-70CE910E8282}"/>
              </a:ext>
            </a:extLst>
          </p:cNvPr>
          <p:cNvPicPr>
            <a:picLocks noChangeAspect="1"/>
          </p:cNvPicPr>
          <p:nvPr/>
        </p:nvPicPr>
        <p:blipFill rotWithShape="1">
          <a:blip r:embed="rId3" cstate="print"/>
          <a:srcRect l="-7880" t="-37389" r="-7880" b="-40763"/>
          <a:stretch/>
        </p:blipFill>
        <p:spPr>
          <a:xfrm>
            <a:off x="772456" y="497219"/>
            <a:ext cx="792000" cy="657956"/>
          </a:xfrm>
          <a:prstGeom prst="ellipse">
            <a:avLst/>
          </a:prstGeom>
          <a:solidFill>
            <a:srgbClr val="0051B7"/>
          </a:solidFill>
          <a:ln w="31750">
            <a:solidFill>
              <a:schemeClr val="bg1"/>
            </a:solidFill>
          </a:ln>
        </p:spPr>
      </p:pic>
      <p:sp>
        <p:nvSpPr>
          <p:cNvPr id="5" name="Rectangle: Rounded Corners 4">
            <a:extLst>
              <a:ext uri="{FF2B5EF4-FFF2-40B4-BE49-F238E27FC236}">
                <a16:creationId xmlns:a16="http://schemas.microsoft.com/office/drawing/2014/main" id="{FE1DF141-62CB-C93C-DC7F-F41FA48725EB}"/>
              </a:ext>
            </a:extLst>
          </p:cNvPr>
          <p:cNvSpPr/>
          <p:nvPr/>
        </p:nvSpPr>
        <p:spPr>
          <a:xfrm>
            <a:off x="-520470" y="2315686"/>
            <a:ext cx="13564997"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Rectangle: Rounded Corners 5">
            <a:extLst>
              <a:ext uri="{FF2B5EF4-FFF2-40B4-BE49-F238E27FC236}">
                <a16:creationId xmlns:a16="http://schemas.microsoft.com/office/drawing/2014/main" id="{AAD3C09C-ED41-F017-1D7E-EEB4789363F8}"/>
              </a:ext>
            </a:extLst>
          </p:cNvPr>
          <p:cNvSpPr/>
          <p:nvPr/>
        </p:nvSpPr>
        <p:spPr>
          <a:xfrm>
            <a:off x="-520470" y="3343260"/>
            <a:ext cx="13564997"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Rectangle: Rounded Corners 6">
            <a:extLst>
              <a:ext uri="{FF2B5EF4-FFF2-40B4-BE49-F238E27FC236}">
                <a16:creationId xmlns:a16="http://schemas.microsoft.com/office/drawing/2014/main" id="{157B014C-B095-64B3-EF19-32C28E982EF3}"/>
              </a:ext>
            </a:extLst>
          </p:cNvPr>
          <p:cNvSpPr/>
          <p:nvPr/>
        </p:nvSpPr>
        <p:spPr>
          <a:xfrm>
            <a:off x="-520470" y="4399183"/>
            <a:ext cx="13564997"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Content Placeholder 2"/>
          <p:cNvSpPr>
            <a:spLocks noGrp="1"/>
          </p:cNvSpPr>
          <p:nvPr>
            <p:ph idx="1"/>
          </p:nvPr>
        </p:nvSpPr>
        <p:spPr>
          <a:xfrm>
            <a:off x="856488" y="1710879"/>
            <a:ext cx="8229600" cy="4525963"/>
          </a:xfrm>
        </p:spPr>
        <p:txBody>
          <a:bodyPr>
            <a:normAutofit/>
          </a:bodyPr>
          <a:lstStyle/>
          <a:p>
            <a:pPr marL="0" indent="0">
              <a:buNone/>
              <a:defRPr/>
            </a:pPr>
            <a:r>
              <a:rPr lang="en-GB"/>
              <a:t>Mental ill health can be described as:</a:t>
            </a:r>
            <a:br>
              <a:rPr lang="en-GB"/>
            </a:br>
            <a:endParaRPr lang="en-GB"/>
          </a:p>
          <a:p>
            <a:pPr>
              <a:defRPr/>
            </a:pPr>
            <a:r>
              <a:rPr lang="en-GB">
                <a:solidFill>
                  <a:schemeClr val="bg1"/>
                </a:solidFill>
              </a:rPr>
              <a:t>a state where a person’s mental wellbeing is significantly affected</a:t>
            </a:r>
            <a:br>
              <a:rPr lang="en-GB">
                <a:solidFill>
                  <a:schemeClr val="bg1"/>
                </a:solidFill>
              </a:rPr>
            </a:br>
            <a:endParaRPr lang="en-GB">
              <a:solidFill>
                <a:schemeClr val="bg1"/>
              </a:solidFill>
            </a:endParaRPr>
          </a:p>
          <a:p>
            <a:pPr>
              <a:defRPr/>
            </a:pPr>
            <a:r>
              <a:rPr lang="en-GB">
                <a:solidFill>
                  <a:schemeClr val="bg1"/>
                </a:solidFill>
              </a:rPr>
              <a:t>difficulties that impact how a person thinks, feels or behaves</a:t>
            </a:r>
            <a:br>
              <a:rPr lang="en-GB">
                <a:solidFill>
                  <a:schemeClr val="bg1"/>
                </a:solidFill>
              </a:rPr>
            </a:br>
            <a:endParaRPr lang="en-GB">
              <a:solidFill>
                <a:schemeClr val="bg1"/>
              </a:solidFill>
            </a:endParaRPr>
          </a:p>
          <a:p>
            <a:pPr>
              <a:defRPr/>
            </a:pPr>
            <a:r>
              <a:rPr lang="en-GB">
                <a:solidFill>
                  <a:schemeClr val="bg1"/>
                </a:solidFill>
              </a:rPr>
              <a:t>problems that interfere with daily life, work or relationships.</a:t>
            </a:r>
          </a:p>
          <a:p>
            <a:pPr marL="0" indent="0">
              <a:buNone/>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B2F7D-9A9F-2DCF-C2BF-64EE30A46B19}"/>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ED88E1D9-4D42-C417-4741-F526107FCDC8}"/>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495BEC39-81F5-3A23-9C96-AD8856A51BE7}"/>
              </a:ext>
            </a:extLst>
          </p:cNvPr>
          <p:cNvSpPr>
            <a:spLocks noGrp="1"/>
          </p:cNvSpPr>
          <p:nvPr>
            <p:ph type="title"/>
          </p:nvPr>
        </p:nvSpPr>
        <p:spPr/>
        <p:txBody>
          <a:bodyPr>
            <a:noAutofit/>
          </a:bodyPr>
          <a:lstStyle/>
          <a:p>
            <a:pPr algn="l"/>
            <a:r>
              <a:rPr lang="en-GB" sz="3600"/>
              <a:t>What mental ill health means in practice</a:t>
            </a:r>
            <a:endParaRPr sz="3600"/>
          </a:p>
        </p:txBody>
      </p:sp>
      <p:sp>
        <p:nvSpPr>
          <p:cNvPr id="3" name="Content Placeholder 2">
            <a:extLst>
              <a:ext uri="{FF2B5EF4-FFF2-40B4-BE49-F238E27FC236}">
                <a16:creationId xmlns:a16="http://schemas.microsoft.com/office/drawing/2014/main" id="{EAB59D2D-E6DC-0D50-44C9-06B916731FF2}"/>
              </a:ext>
            </a:extLst>
          </p:cNvPr>
          <p:cNvSpPr>
            <a:spLocks noGrp="1"/>
          </p:cNvSpPr>
          <p:nvPr>
            <p:ph idx="1"/>
          </p:nvPr>
        </p:nvSpPr>
        <p:spPr>
          <a:xfrm>
            <a:off x="838200" y="1398970"/>
            <a:ext cx="10847832" cy="4525963"/>
          </a:xfrm>
        </p:spPr>
        <p:txBody>
          <a:bodyPr>
            <a:normAutofit/>
          </a:bodyPr>
          <a:lstStyle/>
          <a:p>
            <a:pPr marL="0" indent="0">
              <a:buNone/>
              <a:defRPr/>
            </a:pPr>
            <a:r>
              <a:rPr lang="en-GB"/>
              <a:t>It’s important to understand what mental ill health </a:t>
            </a:r>
            <a:br>
              <a:rPr lang="en-GB"/>
            </a:br>
            <a:r>
              <a:rPr lang="en-GB"/>
              <a:t>means in practice</a:t>
            </a:r>
          </a:p>
          <a:p>
            <a:pPr marL="0" indent="0">
              <a:buNone/>
              <a:defRPr/>
            </a:pPr>
            <a:endParaRPr lang="en-GB"/>
          </a:p>
          <a:p>
            <a:pPr marL="0" indent="0">
              <a:buNone/>
              <a:defRPr/>
            </a:pPr>
            <a:r>
              <a:rPr lang="en-GB"/>
              <a:t>Mental ill health may affect:</a:t>
            </a:r>
          </a:p>
          <a:p>
            <a:pPr>
              <a:defRPr/>
            </a:pPr>
            <a:r>
              <a:rPr lang="en-GB">
                <a:solidFill>
                  <a:srgbClr val="0051B7"/>
                </a:solidFill>
              </a:rPr>
              <a:t>daily functioning </a:t>
            </a:r>
            <a:r>
              <a:rPr lang="en-GB" b="0"/>
              <a:t>- such as concentration, motivation or </a:t>
            </a:r>
            <a:br>
              <a:rPr lang="en-GB" b="0"/>
            </a:br>
            <a:r>
              <a:rPr lang="en-GB" b="0"/>
              <a:t>decision-making</a:t>
            </a:r>
          </a:p>
          <a:p>
            <a:pPr>
              <a:defRPr/>
            </a:pPr>
            <a:r>
              <a:rPr lang="en-GB">
                <a:solidFill>
                  <a:srgbClr val="0051B7"/>
                </a:solidFill>
              </a:rPr>
              <a:t>Relationships </a:t>
            </a:r>
            <a:r>
              <a:rPr lang="en-GB" b="0"/>
              <a:t>- such as communication or social interaction</a:t>
            </a:r>
          </a:p>
          <a:p>
            <a:pPr>
              <a:defRPr/>
            </a:pPr>
            <a:r>
              <a:rPr lang="en-GB">
                <a:solidFill>
                  <a:srgbClr val="0051B7"/>
                </a:solidFill>
              </a:rPr>
              <a:t>work</a:t>
            </a:r>
            <a:r>
              <a:rPr lang="en-GB"/>
              <a:t> </a:t>
            </a:r>
            <a:r>
              <a:rPr lang="en-GB" b="0"/>
              <a:t>- such as attendance, performance or safety.</a:t>
            </a:r>
          </a:p>
        </p:txBody>
      </p:sp>
    </p:spTree>
    <p:extLst>
      <p:ext uri="{BB962C8B-B14F-4D97-AF65-F5344CB8AC3E}">
        <p14:creationId xmlns:p14="http://schemas.microsoft.com/office/powerpoint/2010/main" val="10854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513B07E91CDE49A2E5E98846AC1BB6" ma:contentTypeVersion="14" ma:contentTypeDescription="Create a new document." ma:contentTypeScope="" ma:versionID="dc61780f5a3d415913057bc95c1419ff">
  <xsd:schema xmlns:xsd="http://www.w3.org/2001/XMLSchema" xmlns:xs="http://www.w3.org/2001/XMLSchema" xmlns:p="http://schemas.microsoft.com/office/2006/metadata/properties" xmlns:ns2="37e8a718-95e5-44e7-83b0-dcfbdae24652" xmlns:ns3="09d63d78-9de0-40f7-9d84-95bbb796e9a0" targetNamespace="http://schemas.microsoft.com/office/2006/metadata/properties" ma:root="true" ma:fieldsID="3ee0945b48872ce8b81185ec93cf5216" ns2:_="" ns3:_="">
    <xsd:import namespace="37e8a718-95e5-44e7-83b0-dcfbdae24652"/>
    <xsd:import namespace="09d63d78-9de0-40f7-9d84-95bbb796e9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e8a718-95e5-44e7-83b0-dcfbdae246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bf0d6c-8cab-4b14-ac4b-41019c966248"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d63d78-9de0-40f7-9d84-95bbb796e9a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0aa5fa0-16cb-4064-b363-a080242320ab}" ma:internalName="TaxCatchAll" ma:showField="CatchAllData" ma:web="09d63d78-9de0-40f7-9d84-95bbb796e9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9d63d78-9de0-40f7-9d84-95bbb796e9a0" xsi:nil="true"/>
    <lcf76f155ced4ddcb4097134ff3c332f xmlns="37e8a718-95e5-44e7-83b0-dcfbdae2465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CB4CAA-31C2-4C49-A237-0557E6D22E58}">
  <ds:schemaRefs>
    <ds:schemaRef ds:uri="http://schemas.microsoft.com/sharepoint/v3/contenttype/forms"/>
  </ds:schemaRefs>
</ds:datastoreItem>
</file>

<file path=customXml/itemProps2.xml><?xml version="1.0" encoding="utf-8"?>
<ds:datastoreItem xmlns:ds="http://schemas.openxmlformats.org/officeDocument/2006/customXml" ds:itemID="{80D7F9BD-9E83-4362-AC5F-F1946B7847FB}">
  <ds:schemaRefs>
    <ds:schemaRef ds:uri="09d63d78-9de0-40f7-9d84-95bbb796e9a0"/>
    <ds:schemaRef ds:uri="37e8a718-95e5-44e7-83b0-dcfbdae246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CF16B26-7FFD-499B-88DB-18F56FCC0A9E}">
  <ds:schemaRefs>
    <ds:schemaRef ds:uri="http://schemas.microsoft.com/office/2006/documentManagement/types"/>
    <ds:schemaRef ds:uri="http://purl.org/dc/elements/1.1/"/>
    <ds:schemaRef ds:uri="09d63d78-9de0-40f7-9d84-95bbb796e9a0"/>
    <ds:schemaRef ds:uri="http://purl.org/dc/dcmitype/"/>
    <ds:schemaRef ds:uri="37e8a718-95e5-44e7-83b0-dcfbdae24652"/>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TotalTime>
  <Words>6812</Words>
  <Application>Microsoft Office PowerPoint</Application>
  <PresentationFormat>Widescreen</PresentationFormat>
  <Paragraphs>894</Paragraphs>
  <Slides>65</Slides>
  <Notes>65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Aptos</vt:lpstr>
      <vt:lpstr>Arial</vt:lpstr>
      <vt:lpstr>Calibri</vt:lpstr>
      <vt:lpstr>Times New Roman</vt:lpstr>
      <vt:lpstr>Office Theme</vt:lpstr>
      <vt:lpstr>PowerPoint Presentation</vt:lpstr>
      <vt:lpstr>Ground rules</vt:lpstr>
      <vt:lpstr>PowerPoint Presentation</vt:lpstr>
      <vt:lpstr>PowerPoint Presentation</vt:lpstr>
      <vt:lpstr>What does the term ‘mental health’ mean?</vt:lpstr>
      <vt:lpstr>Defining mental health </vt:lpstr>
      <vt:lpstr>What mental health means in practice </vt:lpstr>
      <vt:lpstr>What does the term ‘mental ill health’ mean?</vt:lpstr>
      <vt:lpstr>What mental ill health means in practice</vt:lpstr>
      <vt:lpstr>How mental health can change over time </vt:lpstr>
      <vt:lpstr>Factors influencing changes in mental health</vt:lpstr>
      <vt:lpstr>What construction-related factors can affect mental health? </vt:lpstr>
      <vt:lpstr>Common mental health conditions</vt:lpstr>
      <vt:lpstr>How can construction working conditions contribute to mental health conditions?</vt:lpstr>
      <vt:lpstr>How much do you know?​</vt:lpstr>
      <vt:lpstr>How much do you know?​</vt:lpstr>
      <vt:lpstr>How much do you know?​</vt:lpstr>
      <vt:lpstr>How much do you know?​</vt:lpstr>
      <vt:lpstr>How much do you know?​</vt:lpstr>
      <vt:lpstr>PowerPoint Presentation</vt:lpstr>
      <vt:lpstr>Early warning signs of mental health conditions</vt:lpstr>
      <vt:lpstr>What are the early warning signs  of mental health conditions? </vt:lpstr>
      <vt:lpstr>Physical signs linked to mental health concerns </vt:lpstr>
      <vt:lpstr>What are the physical signs and how do they link to mental health concerns?</vt:lpstr>
      <vt:lpstr>The importance of early recognition for site safety and wellbeing</vt:lpstr>
      <vt:lpstr>The importance of early recognition for site safety and wellbeing (cont.)</vt:lpstr>
      <vt:lpstr>How much do you know?​</vt:lpstr>
      <vt:lpstr>How much do you know?​</vt:lpstr>
      <vt:lpstr>How much do you know?​</vt:lpstr>
      <vt:lpstr>PowerPoint Presentation</vt:lpstr>
      <vt:lpstr>Barriers to discussing mental health in construction </vt:lpstr>
      <vt:lpstr>What barriers can prevent open discussion about mental health on site? </vt:lpstr>
      <vt:lpstr>Ways to overcome the barriers to discussing mental health in construction</vt:lpstr>
      <vt:lpstr>How can barriers to discussing mental health be overcome? </vt:lpstr>
      <vt:lpstr>Tools that support mental health conversations</vt:lpstr>
      <vt:lpstr>What tools can support mental health conversations on site?</vt:lpstr>
      <vt:lpstr>How to encourage supportive conversations on site</vt:lpstr>
      <vt:lpstr>How can supportive conversations about mental health be encouraged on site?</vt:lpstr>
      <vt:lpstr>How much do you know?​</vt:lpstr>
      <vt:lpstr>How much do you know?​</vt:lpstr>
      <vt:lpstr>How much do you know?​</vt:lpstr>
      <vt:lpstr>How much do you know?​</vt:lpstr>
      <vt:lpstr>PowerPoint Presentation</vt:lpstr>
      <vt:lpstr>Stigma and discrimination related to mental health </vt:lpstr>
      <vt:lpstr>Defining stigma in relation to mental health  </vt:lpstr>
      <vt:lpstr>Defining discrimination in relation to mental health </vt:lpstr>
      <vt:lpstr>How can stigma and discrimination affect construction workers?</vt:lpstr>
      <vt:lpstr>Challenging stigma and discrimination at work</vt:lpstr>
      <vt:lpstr>What are the benefits of reducing stigma and discrimination?</vt:lpstr>
      <vt:lpstr>How much do you know?​</vt:lpstr>
      <vt:lpstr>How much do you know?​</vt:lpstr>
      <vt:lpstr>How much do you know?​</vt:lpstr>
      <vt:lpstr>How much do you know?​</vt:lpstr>
      <vt:lpstr>PowerPoint Presentation</vt:lpstr>
      <vt:lpstr>Supporting your own mental health at work</vt:lpstr>
      <vt:lpstr>What methods can you use to support your own mental health?</vt:lpstr>
      <vt:lpstr>Lifestyle choices and mental wellbeing</vt:lpstr>
      <vt:lpstr>What lifestyle choices can support wellbeing?</vt:lpstr>
      <vt:lpstr>Workplace strategies that promote mental wellbeing in construction</vt:lpstr>
      <vt:lpstr>Where can you find support and information for mental health?</vt:lpstr>
      <vt:lpstr>How much do you know?​</vt:lpstr>
      <vt:lpstr>How much do you know?​</vt:lpstr>
      <vt:lpstr>How much do you know?​</vt:lpstr>
      <vt:lpstr>How much do you know?​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Morse</dc:creator>
  <cp:lastModifiedBy>Emily Morse</cp:lastModifiedBy>
  <cp:revision>2</cp:revision>
  <cp:lastPrinted>2023-06-23T10:58:38Z</cp:lastPrinted>
  <dcterms:created xsi:type="dcterms:W3CDTF">2023-03-07T12:23:37Z</dcterms:created>
  <dcterms:modified xsi:type="dcterms:W3CDTF">2026-02-17T13:30:07Z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0x01010058513B07E91CDE49A2E5E98846AC1BB6</vt:lpwstr>
  </property>
  <property fmtid="{D5CDD505-2E9C-101B-9397-08002B2CF9AE}" pid="3" name="MediaServiceImageTags">
    <vt:lpwstr/>
  </property>
</Properties>
</file>