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</p:sldMasterIdLst>
  <p:notesMasterIdLst>
    <p:notesMasterId r:id="rId42"/>
  </p:notesMasterIdLst>
  <p:handoutMasterIdLst>
    <p:handoutMasterId r:id="rId43"/>
  </p:handoutMasterIdLst>
  <p:sldIdLst>
    <p:sldId id="256" r:id="rId11"/>
    <p:sldId id="310" r:id="rId12"/>
    <p:sldId id="314" r:id="rId13"/>
    <p:sldId id="5549" r:id="rId14"/>
    <p:sldId id="5492" r:id="rId15"/>
    <p:sldId id="5535" r:id="rId16"/>
    <p:sldId id="5550" r:id="rId17"/>
    <p:sldId id="5551" r:id="rId18"/>
    <p:sldId id="5524" r:id="rId19"/>
    <p:sldId id="5493" r:id="rId20"/>
    <p:sldId id="5552" r:id="rId21"/>
    <p:sldId id="5553" r:id="rId22"/>
    <p:sldId id="5530" r:id="rId23"/>
    <p:sldId id="5536" r:id="rId24"/>
    <p:sldId id="5531" r:id="rId25"/>
    <p:sldId id="5533" r:id="rId26"/>
    <p:sldId id="5554" r:id="rId27"/>
    <p:sldId id="5555" r:id="rId28"/>
    <p:sldId id="5556" r:id="rId29"/>
    <p:sldId id="5557" r:id="rId30"/>
    <p:sldId id="5538" r:id="rId31"/>
    <p:sldId id="5525" r:id="rId32"/>
    <p:sldId id="5558" r:id="rId33"/>
    <p:sldId id="5516" r:id="rId34"/>
    <p:sldId id="5517" r:id="rId35"/>
    <p:sldId id="5518" r:id="rId36"/>
    <p:sldId id="5519" r:id="rId37"/>
    <p:sldId id="5520" r:id="rId38"/>
    <p:sldId id="5521" r:id="rId39"/>
    <p:sldId id="5522" r:id="rId40"/>
    <p:sldId id="552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458"/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494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72014/global-social-networks-ranked-by-number-of-user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insta.com/blog/linkedin-statistic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out-cv.com/pages/job-search-statistics-uk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balimpact.com/blog/7-employees-that-got-it-wrong-on-social-media.-or-did-their-employer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muse.com/advice/yes-you-can-get-fired-for-your-social-media-posts-9-times-people-learned-this-lesson-the-hard-way" TargetMode="External"/><Relationship Id="rId5" Type="http://schemas.openxmlformats.org/officeDocument/2006/relationships/hyperlink" Target="https://www.myhrdept.co.uk/latest_news/employee-dismissed-for-facebook-posts/" TargetMode="External"/><Relationship Id="rId4" Type="http://schemas.openxmlformats.org/officeDocument/2006/relationships/hyperlink" Target="https://awhsolicitors.co.uk/articles/employment/fired-for-social-media-mis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.scope.org.uk/people-and-teams/sisc/Documents/Social%20media%20policy.doc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chcult.com/most-common-passwords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5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8ACE-C769-BD3B-6777-2D844BE8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0E931-21FE-47BF-2B34-AFC5AE66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59E64-84A0-DCA1-323F-E23A1A308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2268E-36DD-F9DD-B154-339E45F13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1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8420-A661-6C6A-5CB8-14C20F93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1DDA3-9793-7EB9-152B-950193C36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5F82D-D5EF-B983-29D2-B896BB8B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2C7B-29BB-DAF1-CA39-7D5B953A3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9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B0A2-5A25-A678-5EFD-FAD592BC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2B23B-C435-3BBD-F2FF-A17368375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38430-7CCC-B584-A340-AC704C9AD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3"/>
              </a:rPr>
              <a:t>Stats are for 2023 from Statista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4"/>
              </a:rPr>
              <a:t>LinkedIn stats are from 202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base"/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5365B-0644-236C-B72D-318378811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3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577F0-EEA4-4525-E1A3-2BCDB37D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DF87D-0FB6-1C48-3EE2-725B8A0D1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1F078-4EAC-1C0A-225A-0A6D0ACE4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3"/>
              </a:rPr>
              <a:t>2023 UK stats from Standout CV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B5AE-E660-C2B8-4F47-948D8F600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3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2145-1168-E100-FF95-680AC4F5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64EBE-02B1-F20B-07C5-892DE6DD1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3E243-B55C-C33E-3799-1E3EBDB9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6970-D073-DD99-C426-F125D6169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C492-60DE-3FC6-8ED4-E38DC429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1E503-95A3-C58B-342B-6C2809FBB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AC46C-C381-BCE8-06A7-7E8B9B65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B3E-1EC8-3BDD-F752-01FE0126B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0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F2A1-BAA4-9F22-3573-ED5F63DA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8094B-8EB8-F661-E8E4-61074EC9F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193AC-C595-3BE6-E30F-CD9611503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7EF-5D38-99EC-795E-5E493A7BB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0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50B3-22B6-DA3E-8E7F-3D7571BB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F2F94-6939-34F1-ACBE-0E195B4AE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2E001-BBA2-D02F-6918-5A6715CA7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CBB2-73C2-C563-B655-F7D9211F4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98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9EBD-D1EB-6CA5-D3BE-0D286ADB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F18F2-054B-5131-CFA6-85810A111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051F1-7828-40C4-C841-B9BA7B685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DBF79-590D-CD6E-3A73-0EC214D1A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7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to use as a discussion point with the group.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Tribal Impact – 7 employees that ‘got it wrong’ on social media. Or did their employer? March 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AWH Solicitors article – Social media misuse can get you in serious trouble – February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My HR Dept – Employee dismissed for Facebook posts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The Muse – Yes, you can get fired for your social media posts: 9 times people learned this lesson the hard way – June 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86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59CE-7FC0-EB1B-DB4C-7769C0C15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23E5D-73E8-675F-4324-86EFAD522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5A0E7-C947-3C84-2B97-A73B46A08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https://standout-cv.com/pages/job-search-statistics-uk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779B1-637E-FEEA-25BF-46F2824D5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8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D0F0-0652-4246-1AFD-FFCB828D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E3391-B18E-73D3-A4AF-C4F6A6657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7584B-1FF8-6B48-B66D-F6C24AA1F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Scope’s social media policy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sz="1200" dirty="0">
              <a:effectLst/>
              <a:latin typeface="Arial" panose="020B060402020202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SplashData</a:t>
            </a:r>
            <a:r>
              <a:rPr lang="en-GB" sz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 (2022) – 100 Most Common Passwords of 2022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723C9-376D-CF11-A709-4558C0D25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8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PERSON – Get everyone in the group to get their phones out. This may be against what you have agreed in the ground rules. </a:t>
            </a:r>
          </a:p>
          <a:p>
            <a:r>
              <a:rPr lang="en-GB" dirty="0"/>
              <a:t>Get everyone to check who their last call was from and go round the group.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a discussion: Do you answer calls from unknown numbers or numbers you do not recognise?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 voicemail? What is it like?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the group in discussing why they should answer any call they get. Lots of companies call from unknown numbers. People will leave messages about jobs if they are unavailable.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7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743D-B0A6-D620-D683-E765AD4E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6A202-9BD5-B05F-1A20-48B293C19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FAD53-0160-E3F7-EB41-0BBA405DD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78C9B-9818-E089-60D6-CE6FE9F54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4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F292-3068-A4A2-1002-E3F59DBC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62155-B01C-7207-43D9-A9EAAA47D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C2090-7D2D-527A-5C6E-11E4EC2E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AD13-54AA-CA0F-E4AF-D1A640E52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2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41355-D170-9CFB-3C40-672DBCD6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4F897-A506-EF00-26C2-2F8425BAB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4F630-187D-15BE-36B3-A44ADBD57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C267-7AA6-3724-9661-08E67B096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04A0-16F9-FA81-A890-0485F9C1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5C4BC-E743-CCBF-4EA1-66CEA12CA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BA8EF-AF28-EF5E-A0CA-08F58EE2B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7C12A-6A43-A591-468C-67216C0E8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8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IN PERSON -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activity will depend on the number of participants. You will need 2 mobile phones and a trainer or learning support assistant to be ‘Caroline Jones’. Go to another room. Each participant then needs to make a call to Caroline asking about the vacancy, whether it is full-time or part-time and to request an application form.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participants to plan what they are going to say. Take turns in calling ‘Caroline Jones’. Once everyone has had a turn, gather feedback for each participant. This can feed into their personal action plan.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seen an advertisement in the paper for a job you would like to apply for.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job advertisement states that you need to telephone for an application form.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detail of whether this is a full-time or part-time vacancy.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Telephone to ask for an application form and ask how many hours a week this vacancy is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7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5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job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453" y="2543544"/>
            <a:ext cx="3378558" cy="1438611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Telephone skills and social media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job advert and phone call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236841"/>
            <a:ext cx="10515600" cy="3869048"/>
          </a:xfrm>
        </p:spPr>
        <p:txBody>
          <a:bodyPr/>
          <a:lstStyle/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seen an advertisement in the paper for a job you would like to apply for.  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job advertisement states that you need to telephone for an application form. There is no detail of whether this is a full-time or part-time vacancy. 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590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telephone them</a:t>
            </a:r>
            <a:r>
              <a:rPr lang="en-US" sz="2400" i="0" dirty="0">
                <a:solidFill>
                  <a:srgbClr val="5902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ask for an application form and ask the person how many hours a week this vacancy is for.</a:t>
            </a: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i="0" dirty="0">
                <a:solidFill>
                  <a:srgbClr val="5902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would you prepare to phone the company?</a:t>
            </a:r>
          </a:p>
        </p:txBody>
      </p:sp>
    </p:spTree>
    <p:extLst>
      <p:ext uri="{BB962C8B-B14F-4D97-AF65-F5344CB8AC3E}">
        <p14:creationId xmlns:p14="http://schemas.microsoft.com/office/powerpoint/2010/main" val="23037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9E8C-A344-C05F-2AC8-E62DFB8A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64AFA9-E09A-B652-B044-17E2D314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else can you use a phone for?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13867-D0D2-CC8D-1E3A-3DF627A1E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236841"/>
            <a:ext cx="10515600" cy="3869048"/>
          </a:xfrm>
        </p:spPr>
        <p:txBody>
          <a:bodyPr/>
          <a:lstStyle/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Telephone skills are important to </a:t>
            </a:r>
            <a:r>
              <a:rPr lang="en-US" sz="2400" b="0" i="0" dirty="0" err="1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build your confidence when job searching.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phones are great tools for other parts of job searching.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else can you use a phone for when looking for work, volunteering or training?</a:t>
            </a:r>
          </a:p>
        </p:txBody>
      </p:sp>
    </p:spTree>
    <p:extLst>
      <p:ext uri="{BB962C8B-B14F-4D97-AF65-F5344CB8AC3E}">
        <p14:creationId xmlns:p14="http://schemas.microsoft.com/office/powerpoint/2010/main" val="145182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E6C9-F8E0-4CEE-E905-7954EAB8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9CA1D-C2F1-7FAA-C58A-52D029B8F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2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133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DEDB-CCBF-90A8-DF91-9F303DE1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907A76-0DE0-80CB-9230-9FA6AEF5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 social media for job searches 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7BEA64-681B-CF00-A422-FA1665515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038352"/>
            <a:ext cx="10515600" cy="2477204"/>
          </a:xfrm>
        </p:spPr>
        <p:txBody>
          <a:bodyPr/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Facebook – </a:t>
            </a: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2.9</a:t>
            </a: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billion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Instagram – 2 billion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LinkedIn – 900 million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 – 556 million active users  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CAF8-4A1A-91C1-F9B3-5F10E41BF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7699D-2AF5-FD48-2F4C-F7B648C4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3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is social media important in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world of work?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681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7F2F-F0EF-53BD-1DF4-841B6592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2821A8-08CB-7375-8727-29E60451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use social media in job search?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EA3DE-B80D-1330-E62A-6208D9957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631956"/>
            <a:ext cx="10515600" cy="3869048"/>
          </a:xfrm>
        </p:spPr>
        <p:txBody>
          <a:bodyPr/>
          <a:lstStyle/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Around 91% of UK employers say they use social media as part of their hiring process.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social networks that employers use </a:t>
            </a: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most are</a:t>
            </a: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: </a:t>
            </a: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LinkedIn – 91%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Facebook – 66%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 – 53%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1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D74BB-B7B4-8CAA-8BE1-9E325333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49ED5E-7B05-4995-7B3C-B9FA6C0A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E79BC-A3DA-3EFB-3AC6-58C3E71AF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862667"/>
            <a:ext cx="11133138" cy="3178310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Ask your friends if they know any employers that are hiring.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Use the search function to look for local jobs.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Like pages of employers you’re interested in working for.</a:t>
            </a:r>
          </a:p>
        </p:txBody>
      </p:sp>
    </p:spTree>
    <p:extLst>
      <p:ext uri="{BB962C8B-B14F-4D97-AF65-F5344CB8AC3E}">
        <p14:creationId xmlns:p14="http://schemas.microsoft.com/office/powerpoint/2010/main" val="39683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7FC3-7F77-5043-8412-EC9C8124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E1371D-4D2C-C6BC-3518-FE1F786E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Twitter 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9E22C1-FE37-1320-2901-7512F312C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67556"/>
            <a:ext cx="11133138" cy="317831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Follow employers you might want to work for.</a:t>
            </a:r>
          </a:p>
          <a:p>
            <a:pPr eaLnBrk="1" hangingPunct="1"/>
            <a:endParaRPr lang="en-GB" altLang="en-US" sz="2400" dirty="0"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Search hashtags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#Job is a good way to see jobs posted. You might need to narrow down the search to UK or local area only #job.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Twitter is a global network, it is best to search in times when local companies would be posting jobs between 9 am and 5 pm.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E3659-EC82-06B9-FBC8-12352DC1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B344A3-09D1-E0E9-5522-0275ABD3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Profile photo</a:t>
            </a:r>
            <a:endParaRPr lang="en-GB" dirty="0"/>
          </a:p>
        </p:txBody>
      </p:sp>
      <p:pic>
        <p:nvPicPr>
          <p:cNvPr id="6" name="Picture 5" descr="Text at the top of the image says Profile Picture. Underneath this there are 2 photos of the same man. The photo to left has 'Good Idea' in text above it, and the man is dressed in a suit and tie and is smiling. The photo to the right has 'Bad Idea' in text above it, and has the man in a beanie and red t shirt making a funny face at the camera.">
            <a:extLst>
              <a:ext uri="{FF2B5EF4-FFF2-40B4-BE49-F238E27FC236}">
                <a16:creationId xmlns:a16="http://schemas.microsoft.com/office/drawing/2014/main" id="{54920E47-6FFB-9FBC-7C25-9B75B112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7" y="1068172"/>
            <a:ext cx="10284546" cy="47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A03F-8E8E-FE19-04B1-8BB0F025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B309F5-8976-4C43-4CC8-99D4F4BB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Profile tips for LinkedIn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42609-149A-2692-37A2-E854F8D44788}"/>
              </a:ext>
            </a:extLst>
          </p:cNvPr>
          <p:cNvSpPr txBox="1"/>
          <p:nvPr/>
        </p:nvSpPr>
        <p:spPr>
          <a:xfrm>
            <a:off x="756355" y="209017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Skills and expertise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Summary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Experience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1850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understand the best way to use the telephone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feel confident in ‘cold calling’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explore ways to </a:t>
            </a:r>
            <a:r>
              <a:rPr lang="en-US" dirty="0" err="1"/>
              <a:t>practise</a:t>
            </a:r>
            <a:r>
              <a:rPr lang="en-US" dirty="0"/>
              <a:t> speaking to people over the phone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discover how you can use social media to search for jobs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discover how social media can work against you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35B0-0418-349E-461E-7BE2063F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4A91BE-AB7B-CCD5-E506-9D009396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Job searching on LinkedIn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124C8-5A71-982E-AA82-55B41635DE2C}"/>
              </a:ext>
            </a:extLst>
          </p:cNvPr>
          <p:cNvSpPr txBox="1"/>
          <p:nvPr/>
        </p:nvSpPr>
        <p:spPr>
          <a:xfrm>
            <a:off x="550863" y="1886972"/>
            <a:ext cx="10758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LinkedIn has a 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search function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. 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You can follow a company on LinkedIn, meaning all their news, including the jobs they advertise, come up in your news feed.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You can message contacts and companies on LinkedIn to find out more about vacancies.</a:t>
            </a:r>
          </a:p>
        </p:txBody>
      </p:sp>
    </p:spTree>
    <p:extLst>
      <p:ext uri="{BB962C8B-B14F-4D97-AF65-F5344CB8AC3E}">
        <p14:creationId xmlns:p14="http://schemas.microsoft.com/office/powerpoint/2010/main" val="137820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D2961-854A-DFA8-E3A7-D6198266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BA2D1-64B1-7521-7A65-0EE4443A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4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might social media have a negative effect on work?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043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A857-F606-038B-B76C-AF5FEC12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375CED-5C27-7B31-0307-19739FEB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Most common social media errors job seekers make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13BF9-6B4B-2515-42C4-3A9D113B0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397711"/>
            <a:ext cx="11133138" cy="38690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75% use offensive language in posts and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70% refer to drug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47% drunken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29% political activity</a:t>
            </a:r>
          </a:p>
        </p:txBody>
      </p:sp>
    </p:spTree>
    <p:extLst>
      <p:ext uri="{BB962C8B-B14F-4D97-AF65-F5344CB8AC3E}">
        <p14:creationId xmlns:p14="http://schemas.microsoft.com/office/powerpoint/2010/main" val="364787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35AB3-9C81-65A8-0D84-476C7EDB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225032-51BC-770E-B35E-EC5DA66C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tips for your job search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CB99-E241-0496-75F8-C8E4679D5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397711"/>
            <a:ext cx="11133138" cy="3869048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or check social media policies.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consistent in your name.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Google yourself.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your Twitter archive.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your passwords are secure.</a:t>
            </a:r>
          </a:p>
        </p:txBody>
      </p:sp>
    </p:spTree>
    <p:extLst>
      <p:ext uri="{BB962C8B-B14F-4D97-AF65-F5344CB8AC3E}">
        <p14:creationId xmlns:p14="http://schemas.microsoft.com/office/powerpoint/2010/main" val="98343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Reviewing your actions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important to review your action plans regularly. 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yourself the following questions: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the goal been achieved or changed?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achieved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not met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were doing it again, 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3784288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at Scope is Scope’s eLearning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exclusively for Scope customers and offers further support to achieve your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it’s a digital resource you can use it on your home computer, on a tablet or on a smartphone.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Scope job board is exclusive for Scope customers.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advertises job vacancies with Disability Confident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has a range of job sectors and job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Phone calls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ECA91-A6F9-6D3C-1209-4F0564C1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571D43-EA49-D56C-9970-243F7C752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Answering the phone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6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we use the phone to make a call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call professionals such as a GP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contact local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contact employers to find unadvertised jobs </a:t>
            </a:r>
          </a:p>
        </p:txBody>
      </p:sp>
    </p:spTree>
    <p:extLst>
      <p:ext uri="{BB962C8B-B14F-4D97-AF65-F5344CB8AC3E}">
        <p14:creationId xmlns:p14="http://schemas.microsoft.com/office/powerpoint/2010/main" val="13563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680A-1FA8-C26C-70AF-B84D8D23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3E7199-E044-25E1-6753-C2279365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to make that call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5025F-EEF4-267C-204A-E4C4EBF9B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Prepare for the call 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up gives you better voice projection. 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Smiling can affect the tone of your delivery.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your call – who you are and the reason you are calling.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questions prepared and listen to the answers.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yourself to the needs they express. If you listen carefully, you will pick up clues for this.</a:t>
            </a:r>
          </a:p>
        </p:txBody>
      </p:sp>
    </p:spTree>
    <p:extLst>
      <p:ext uri="{BB962C8B-B14F-4D97-AF65-F5344CB8AC3E}">
        <p14:creationId xmlns:p14="http://schemas.microsoft.com/office/powerpoint/2010/main" val="3093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410EC-AB6F-6850-5E3E-C249C632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9597D0-0C3A-7D91-A804-3116F777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Techniques to practise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1298B-D274-09ED-FA79-4E01FF3AE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persistent.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positive. 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control.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polite.</a:t>
            </a:r>
          </a:p>
          <a:p>
            <a:pPr indent="0">
              <a:buNone/>
            </a:pPr>
            <a:endParaRPr lang="en-GB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Nobody plans to fail – they just fail to plan.</a:t>
            </a:r>
          </a:p>
        </p:txBody>
      </p:sp>
    </p:spTree>
    <p:extLst>
      <p:ext uri="{BB962C8B-B14F-4D97-AF65-F5344CB8AC3E}">
        <p14:creationId xmlns:p14="http://schemas.microsoft.com/office/powerpoint/2010/main" val="301626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4B03-6276-1FFB-639B-1026F352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0CAD44-9E73-A4BE-90BF-33464DD4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importance of listening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C1C7D-A059-B886-9E35-DC032BC81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38630"/>
            <a:ext cx="10515600" cy="38690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questions ensuring you have understood what has been said.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interrupt. Let the person finish talking.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about what your contact is saying.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 them know you are listening.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not to worry about other people’s opinions.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an open mind.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everything ready before you call.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 to all they have to say before you make any decisions.</a:t>
            </a:r>
          </a:p>
        </p:txBody>
      </p:sp>
    </p:spTree>
    <p:extLst>
      <p:ext uri="{BB962C8B-B14F-4D97-AF65-F5344CB8AC3E}">
        <p14:creationId xmlns:p14="http://schemas.microsoft.com/office/powerpoint/2010/main" val="13345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D004-D747-5940-DF1F-39CC356E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F9EBC-B38A-D04D-1949-668D6299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1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job advert and phone call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0960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customXml/itemProps2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(3)</Template>
  <TotalTime>676</TotalTime>
  <Words>1413</Words>
  <Application>Microsoft Office PowerPoint</Application>
  <PresentationFormat>Widescreen</PresentationFormat>
  <Paragraphs>181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Segoe UI</vt:lpstr>
      <vt:lpstr>Times New Roman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Telephone skills and social media</vt:lpstr>
      <vt:lpstr>Objectives</vt:lpstr>
      <vt:lpstr>Phone calls  </vt:lpstr>
      <vt:lpstr>Answering the phone  </vt:lpstr>
      <vt:lpstr>When we use the phone to make a call</vt:lpstr>
      <vt:lpstr>How to make that call</vt:lpstr>
      <vt:lpstr>Techniques to practise</vt:lpstr>
      <vt:lpstr>The importance of listening</vt:lpstr>
      <vt:lpstr>Activity 1  The job advert and phone call   </vt:lpstr>
      <vt:lpstr>The job advert and phone call</vt:lpstr>
      <vt:lpstr>What else can you use a phone for?</vt:lpstr>
      <vt:lpstr>Activity 2  Social media    </vt:lpstr>
      <vt:lpstr>Top social media for job searches </vt:lpstr>
      <vt:lpstr>Activity 3  Why is social media important in  the world of work?   </vt:lpstr>
      <vt:lpstr>Why use social media in job search?</vt:lpstr>
      <vt:lpstr>Facebook</vt:lpstr>
      <vt:lpstr>Twitter </vt:lpstr>
      <vt:lpstr>Profile photo</vt:lpstr>
      <vt:lpstr>Profile tips for LinkedIn </vt:lpstr>
      <vt:lpstr>Job searching on LinkedIn</vt:lpstr>
      <vt:lpstr>Activity 4  How might social media have a negative effect on work?    </vt:lpstr>
      <vt:lpstr>Most common social media errors job seekers make</vt:lpstr>
      <vt:lpstr>Social media tips for your job search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7</cp:revision>
  <dcterms:created xsi:type="dcterms:W3CDTF">2024-09-11T09:11:55Z</dcterms:created>
  <dcterms:modified xsi:type="dcterms:W3CDTF">2025-05-06T12:28:26Z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