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Default Extension="bin" ContentType="application/vnd.openxmlformats-officedocument.presentationml.printerSettings"/>
  <Override PartName="/ppt/slides/slide14.xml" ContentType="application/vnd.openxmlformats-officedocument.presentationml.slide+xml"/>
  <Default Extension="rels" ContentType="application/vnd.openxmlformats-package.relationships+xml"/>
  <Override PartName="/ppt/diagrams/colors1.xml" ContentType="application/vnd.openxmlformats-officedocument.drawingml.diagramColors+xml"/>
  <Override PartName="/ppt/slides/slide45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diagrams/quickStyle4.xml" ContentType="application/vnd.openxmlformats-officedocument.drawingml.diagramStyle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diagrams/data3.xml" ContentType="application/vnd.openxmlformats-officedocument.drawingml.diagramData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data2.xml" ContentType="application/vnd.openxmlformats-officedocument.drawingml.diagramData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diagrams/quickStyle2.xml" ContentType="application/vnd.openxmlformats-officedocument.drawingml.diagramStyl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diagrams/drawing4.xml" ContentType="application/vnd.ms-office.drawingml.diagramDrawing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slides/slide10.xml" ContentType="application/vnd.openxmlformats-officedocument.presentationml.slide+xml"/>
  <Override PartName="/ppt/diagrams/colors4.xml" ContentType="application/vnd.openxmlformats-officedocument.drawingml.diagramColor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diagrams/drawing3.xml" ContentType="application/vnd.ms-office.drawingml.diagramDrawing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diagrams/colors3.xml" ContentType="application/vnd.openxmlformats-officedocument.drawingml.diagramColors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diagrams/drawing2.xml" ContentType="application/vnd.ms-office.drawingml.diagramDrawing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diagrams/layout3.xml" ContentType="application/vnd.openxmlformats-officedocument.drawingml.diagram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diagrams/colors2.xml" ContentType="application/vnd.openxmlformats-officedocument.drawingml.diagramColors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diagrams/drawing1.xml" ContentType="application/vnd.ms-office.drawingml.diagramDrawing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7" r:id="rId1"/>
  </p:sldMasterIdLst>
  <p:notesMasterIdLst>
    <p:notesMasterId r:id="rId47"/>
  </p:notesMasterIdLst>
  <p:sldIdLst>
    <p:sldId id="256" r:id="rId2"/>
    <p:sldId id="30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257" r:id="rId13"/>
    <p:sldId id="258" r:id="rId14"/>
    <p:sldId id="259" r:id="rId15"/>
    <p:sldId id="260" r:id="rId16"/>
    <p:sldId id="261" r:id="rId17"/>
    <p:sldId id="263" r:id="rId18"/>
    <p:sldId id="271" r:id="rId19"/>
    <p:sldId id="265" r:id="rId20"/>
    <p:sldId id="266" r:id="rId21"/>
    <p:sldId id="267" r:id="rId22"/>
    <p:sldId id="294" r:id="rId23"/>
    <p:sldId id="268" r:id="rId24"/>
    <p:sldId id="269" r:id="rId25"/>
    <p:sldId id="270" r:id="rId26"/>
    <p:sldId id="264" r:id="rId27"/>
    <p:sldId id="262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6ADFF"/>
    <a:srgbClr val="91A6B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939" autoAdjust="0"/>
  </p:normalViewPr>
  <p:slideViewPr>
    <p:cSldViewPr snapToGrid="0" snapToObjects="1">
      <p:cViewPr varScale="1">
        <p:scale>
          <a:sx n="93" d="100"/>
          <a:sy n="93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AB553-1DC9-D247-A7C6-100E55E5C89B}" type="doc">
      <dgm:prSet loTypeId="urn:microsoft.com/office/officeart/2005/8/layout/b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D2F7C6-24A1-6A49-8E42-9C9862BE8C6D}">
      <dgm:prSet phldrT="[Testo]"/>
      <dgm:spPr/>
      <dgm:t>
        <a:bodyPr/>
        <a:lstStyle/>
        <a:p>
          <a:r>
            <a:rPr lang="it-IT" dirty="0" smtClean="0"/>
            <a:t>Ricezione</a:t>
          </a:r>
          <a:endParaRPr lang="it-IT" dirty="0"/>
        </a:p>
      </dgm:t>
    </dgm:pt>
    <dgm:pt modelId="{8B41D319-1D19-F645-A41C-7A191E1ACFDF}" type="parTrans" cxnId="{98F63C37-DC23-7A46-A5A0-3B03F6155781}">
      <dgm:prSet/>
      <dgm:spPr/>
      <dgm:t>
        <a:bodyPr/>
        <a:lstStyle/>
        <a:p>
          <a:endParaRPr lang="it-IT"/>
        </a:p>
      </dgm:t>
    </dgm:pt>
    <dgm:pt modelId="{7A1D902E-F0A1-334E-A5B7-98BECBA1F0DE}" type="sibTrans" cxnId="{98F63C37-DC23-7A46-A5A0-3B03F6155781}">
      <dgm:prSet/>
      <dgm:spPr/>
      <dgm:t>
        <a:bodyPr/>
        <a:lstStyle/>
        <a:p>
          <a:endParaRPr lang="it-IT"/>
        </a:p>
      </dgm:t>
    </dgm:pt>
    <dgm:pt modelId="{FCF04926-C23D-FB4B-BAFD-FD93DB89813B}">
      <dgm:prSet phldrT="[Testo]"/>
      <dgm:spPr/>
      <dgm:t>
        <a:bodyPr/>
        <a:lstStyle/>
        <a:p>
          <a:r>
            <a:rPr lang="it-IT" dirty="0" smtClean="0"/>
            <a:t>Leggere</a:t>
          </a:r>
        </a:p>
        <a:p>
          <a:r>
            <a:rPr lang="it-IT" dirty="0" smtClean="0"/>
            <a:t>e Ascoltare</a:t>
          </a:r>
          <a:endParaRPr lang="it-IT" dirty="0"/>
        </a:p>
      </dgm:t>
    </dgm:pt>
    <dgm:pt modelId="{ADAB26F8-9C4C-0544-BCB0-A27C6AAFE253}" type="parTrans" cxnId="{25BFB381-84D8-3144-B014-67A98AB4B67B}">
      <dgm:prSet/>
      <dgm:spPr/>
      <dgm:t>
        <a:bodyPr/>
        <a:lstStyle/>
        <a:p>
          <a:endParaRPr lang="it-IT"/>
        </a:p>
      </dgm:t>
    </dgm:pt>
    <dgm:pt modelId="{F4CD7D0F-AB92-2845-A988-FEB67046C73A}" type="sibTrans" cxnId="{25BFB381-84D8-3144-B014-67A98AB4B67B}">
      <dgm:prSet/>
      <dgm:spPr>
        <a:noFill/>
        <a:ln>
          <a:noFill/>
        </a:ln>
      </dgm:spPr>
      <dgm:t>
        <a:bodyPr/>
        <a:lstStyle/>
        <a:p>
          <a:endParaRPr lang="it-IT"/>
        </a:p>
      </dgm:t>
    </dgm:pt>
    <dgm:pt modelId="{81726433-96B0-6C4A-8E47-011551A05D58}">
      <dgm:prSet phldrT="[Testo]"/>
      <dgm:spPr/>
      <dgm:t>
        <a:bodyPr/>
        <a:lstStyle/>
        <a:p>
          <a:r>
            <a:rPr lang="it-IT" dirty="0" smtClean="0"/>
            <a:t>Parlare e Scrivere</a:t>
          </a:r>
          <a:endParaRPr lang="it-IT" dirty="0"/>
        </a:p>
      </dgm:t>
    </dgm:pt>
    <dgm:pt modelId="{C961D025-C89E-A044-825D-0374AB1D786A}" type="parTrans" cxnId="{3BCADCB1-0B37-924B-8DD9-1ABA7AF74445}">
      <dgm:prSet/>
      <dgm:spPr/>
      <dgm:t>
        <a:bodyPr/>
        <a:lstStyle/>
        <a:p>
          <a:endParaRPr lang="it-IT"/>
        </a:p>
      </dgm:t>
    </dgm:pt>
    <dgm:pt modelId="{5DA4FCA7-2AD9-F144-B347-35C435356989}" type="sibTrans" cxnId="{3BCADCB1-0B37-924B-8DD9-1ABA7AF74445}">
      <dgm:prSet/>
      <dgm:spPr/>
      <dgm:t>
        <a:bodyPr/>
        <a:lstStyle/>
        <a:p>
          <a:endParaRPr lang="it-IT"/>
        </a:p>
      </dgm:t>
    </dgm:pt>
    <dgm:pt modelId="{141743AD-64A9-5947-A110-246D6BCE406C}">
      <dgm:prSet phldrT="[Testo]"/>
      <dgm:spPr/>
      <dgm:t>
        <a:bodyPr/>
        <a:lstStyle/>
        <a:p>
          <a:r>
            <a:rPr lang="it-IT" dirty="0" smtClean="0"/>
            <a:t>Produzione</a:t>
          </a:r>
          <a:endParaRPr lang="it-IT" dirty="0"/>
        </a:p>
      </dgm:t>
    </dgm:pt>
    <dgm:pt modelId="{1900A8F3-2890-4241-AC49-CF43C6AD93B0}" type="parTrans" cxnId="{B628CDCA-F68A-6D4A-982B-3F348B82F494}">
      <dgm:prSet/>
      <dgm:spPr/>
      <dgm:t>
        <a:bodyPr/>
        <a:lstStyle/>
        <a:p>
          <a:endParaRPr lang="it-IT"/>
        </a:p>
      </dgm:t>
    </dgm:pt>
    <dgm:pt modelId="{B81658AB-EA90-724C-B30B-6016D8747C38}" type="sibTrans" cxnId="{B628CDCA-F68A-6D4A-982B-3F348B82F494}">
      <dgm:prSet/>
      <dgm:spPr/>
      <dgm:t>
        <a:bodyPr/>
        <a:lstStyle/>
        <a:p>
          <a:endParaRPr lang="it-IT"/>
        </a:p>
      </dgm:t>
    </dgm:pt>
    <dgm:pt modelId="{8F37C42A-59E5-3E48-863A-70F353EDC4D0}" type="pres">
      <dgm:prSet presAssocID="{849AB553-1DC9-D247-A7C6-100E55E5C89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it-IT"/>
        </a:p>
      </dgm:t>
    </dgm:pt>
    <dgm:pt modelId="{4CE8C790-AE1C-0544-A930-4F11E1DD88C5}" type="pres">
      <dgm:prSet presAssocID="{C4D2F7C6-24A1-6A49-8E42-9C9862BE8C6D}" presName="compNode" presStyleCnt="0"/>
      <dgm:spPr/>
    </dgm:pt>
    <dgm:pt modelId="{6C602433-1948-DD43-B337-3D71E6F5A5DE}" type="pres">
      <dgm:prSet presAssocID="{C4D2F7C6-24A1-6A49-8E42-9C9862BE8C6D}" presName="dummyConnPt" presStyleCnt="0"/>
      <dgm:spPr/>
    </dgm:pt>
    <dgm:pt modelId="{C5BC7E27-9FA6-724A-94AA-C95748F0432E}" type="pres">
      <dgm:prSet presAssocID="{C4D2F7C6-24A1-6A49-8E42-9C9862BE8C6D}" presName="node" presStyleLbl="node1" presStyleIdx="0" presStyleCnt="4" custScaleX="171966" custScaleY="67847" custLinFactNeighborX="-5" custLinFactNeighborY="-3871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D0F976-7939-EA47-9333-40FBE1DC3808}" type="pres">
      <dgm:prSet presAssocID="{7A1D902E-F0A1-334E-A5B7-98BECBA1F0DE}" presName="sibTrans" presStyleLbl="bgSibTrans2D1" presStyleIdx="0" presStyleCnt="3" custLinFactNeighborX="17599"/>
      <dgm:spPr/>
      <dgm:t>
        <a:bodyPr/>
        <a:lstStyle/>
        <a:p>
          <a:endParaRPr lang="it-IT"/>
        </a:p>
      </dgm:t>
    </dgm:pt>
    <dgm:pt modelId="{C00F5D5B-BDD3-2B4C-AD0C-481E53583C0F}" type="pres">
      <dgm:prSet presAssocID="{FCF04926-C23D-FB4B-BAFD-FD93DB89813B}" presName="compNode" presStyleCnt="0"/>
      <dgm:spPr/>
    </dgm:pt>
    <dgm:pt modelId="{33668019-643E-FF41-8598-B44464B0E068}" type="pres">
      <dgm:prSet presAssocID="{FCF04926-C23D-FB4B-BAFD-FD93DB89813B}" presName="dummyConnPt" presStyleCnt="0"/>
      <dgm:spPr/>
    </dgm:pt>
    <dgm:pt modelId="{8C0403EE-B4ED-4644-9775-572639071B86}" type="pres">
      <dgm:prSet presAssocID="{FCF04926-C23D-FB4B-BAFD-FD93DB89813B}" presName="node" presStyleLbl="node1" presStyleIdx="1" presStyleCnt="4" custScaleX="16155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A68AB8-FD2A-324F-8938-15749EC751A0}" type="pres">
      <dgm:prSet presAssocID="{F4CD7D0F-AB92-2845-A988-FEB67046C73A}" presName="sibTrans" presStyleLbl="bgSibTrans2D1" presStyleIdx="1" presStyleCnt="3" custFlipVert="0" custScaleX="86010" custScaleY="21986" custLinFactY="400000" custLinFactNeighborX="16379" custLinFactNeighborY="474404"/>
      <dgm:spPr/>
      <dgm:t>
        <a:bodyPr/>
        <a:lstStyle/>
        <a:p>
          <a:endParaRPr lang="it-IT"/>
        </a:p>
      </dgm:t>
    </dgm:pt>
    <dgm:pt modelId="{29B497D4-72E4-3747-BB61-5AE7549F9531}" type="pres">
      <dgm:prSet presAssocID="{81726433-96B0-6C4A-8E47-011551A05D58}" presName="compNode" presStyleCnt="0"/>
      <dgm:spPr/>
    </dgm:pt>
    <dgm:pt modelId="{ED93238D-5310-864C-BF3D-790BE265BC67}" type="pres">
      <dgm:prSet presAssocID="{81726433-96B0-6C4A-8E47-011551A05D58}" presName="dummyConnPt" presStyleCnt="0"/>
      <dgm:spPr/>
    </dgm:pt>
    <dgm:pt modelId="{10151AD7-7C98-C845-B414-EA0AF92999C5}" type="pres">
      <dgm:prSet presAssocID="{81726433-96B0-6C4A-8E47-011551A05D58}" presName="node" presStyleLbl="node1" presStyleIdx="2" presStyleCnt="4" custScaleX="144007" custLinFactNeighborX="-10837" custLinFactNeighborY="357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8E6CD3B-66AE-3B49-AD50-7853518C7A92}" type="pres">
      <dgm:prSet presAssocID="{5DA4FCA7-2AD9-F144-B347-35C435356989}" presName="sibTrans" presStyleLbl="bgSibTrans2D1" presStyleIdx="2" presStyleCnt="3" custAng="58950" custLinFactNeighborX="17682" custLinFactNeighborY="43012"/>
      <dgm:spPr/>
      <dgm:t>
        <a:bodyPr/>
        <a:lstStyle/>
        <a:p>
          <a:endParaRPr lang="it-IT"/>
        </a:p>
      </dgm:t>
    </dgm:pt>
    <dgm:pt modelId="{2EC8EACE-D5AA-BF4E-ADC7-8EA5C388C553}" type="pres">
      <dgm:prSet presAssocID="{141743AD-64A9-5947-A110-246D6BCE406C}" presName="compNode" presStyleCnt="0"/>
      <dgm:spPr/>
    </dgm:pt>
    <dgm:pt modelId="{CC3F1BCC-FA10-C045-92C3-BC38A597BAF6}" type="pres">
      <dgm:prSet presAssocID="{141743AD-64A9-5947-A110-246D6BCE406C}" presName="dummyConnPt" presStyleCnt="0"/>
      <dgm:spPr/>
    </dgm:pt>
    <dgm:pt modelId="{F0B55307-D3E6-7447-897C-26A253166CF4}" type="pres">
      <dgm:prSet presAssocID="{141743AD-64A9-5947-A110-246D6BCE406C}" presName="node" presStyleLbl="node1" presStyleIdx="3" presStyleCnt="4" custScaleX="151197" custScaleY="66349" custLinFactNeighborX="-12385" custLinFactNeighborY="-3929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6BA59F4-1CA9-B948-BB36-BBC21E6A27B7}" type="presOf" srcId="{C4D2F7C6-24A1-6A49-8E42-9C9862BE8C6D}" destId="{C5BC7E27-9FA6-724A-94AA-C95748F0432E}" srcOrd="0" destOrd="0" presId="urn:microsoft.com/office/officeart/2005/8/layout/bProcess4"/>
    <dgm:cxn modelId="{25BFB381-84D8-3144-B014-67A98AB4B67B}" srcId="{849AB553-1DC9-D247-A7C6-100E55E5C89B}" destId="{FCF04926-C23D-FB4B-BAFD-FD93DB89813B}" srcOrd="1" destOrd="0" parTransId="{ADAB26F8-9C4C-0544-BCB0-A27C6AAFE253}" sibTransId="{F4CD7D0F-AB92-2845-A988-FEB67046C73A}"/>
    <dgm:cxn modelId="{ADA268FC-5668-7B41-93D1-C0440D14E0D4}" type="presOf" srcId="{5DA4FCA7-2AD9-F144-B347-35C435356989}" destId="{68E6CD3B-66AE-3B49-AD50-7853518C7A92}" srcOrd="0" destOrd="0" presId="urn:microsoft.com/office/officeart/2005/8/layout/bProcess4"/>
    <dgm:cxn modelId="{A0CB1729-E61D-9442-B5B2-0AB72642D4B4}" type="presOf" srcId="{7A1D902E-F0A1-334E-A5B7-98BECBA1F0DE}" destId="{4AD0F976-7939-EA47-9333-40FBE1DC3808}" srcOrd="0" destOrd="0" presId="urn:microsoft.com/office/officeart/2005/8/layout/bProcess4"/>
    <dgm:cxn modelId="{98F63C37-DC23-7A46-A5A0-3B03F6155781}" srcId="{849AB553-1DC9-D247-A7C6-100E55E5C89B}" destId="{C4D2F7C6-24A1-6A49-8E42-9C9862BE8C6D}" srcOrd="0" destOrd="0" parTransId="{8B41D319-1D19-F645-A41C-7A191E1ACFDF}" sibTransId="{7A1D902E-F0A1-334E-A5B7-98BECBA1F0DE}"/>
    <dgm:cxn modelId="{70120070-DB37-D341-ADCA-DEF23E7B180B}" type="presOf" srcId="{141743AD-64A9-5947-A110-246D6BCE406C}" destId="{F0B55307-D3E6-7447-897C-26A253166CF4}" srcOrd="0" destOrd="0" presId="urn:microsoft.com/office/officeart/2005/8/layout/bProcess4"/>
    <dgm:cxn modelId="{E72232D6-E182-A34E-A6F6-6DC352145F7E}" type="presOf" srcId="{81726433-96B0-6C4A-8E47-011551A05D58}" destId="{10151AD7-7C98-C845-B414-EA0AF92999C5}" srcOrd="0" destOrd="0" presId="urn:microsoft.com/office/officeart/2005/8/layout/bProcess4"/>
    <dgm:cxn modelId="{B628CDCA-F68A-6D4A-982B-3F348B82F494}" srcId="{849AB553-1DC9-D247-A7C6-100E55E5C89B}" destId="{141743AD-64A9-5947-A110-246D6BCE406C}" srcOrd="3" destOrd="0" parTransId="{1900A8F3-2890-4241-AC49-CF43C6AD93B0}" sibTransId="{B81658AB-EA90-724C-B30B-6016D8747C38}"/>
    <dgm:cxn modelId="{7F533428-0AF5-5A40-A21A-8CF8C0E276A7}" type="presOf" srcId="{F4CD7D0F-AB92-2845-A988-FEB67046C73A}" destId="{49A68AB8-FD2A-324F-8938-15749EC751A0}" srcOrd="0" destOrd="0" presId="urn:microsoft.com/office/officeart/2005/8/layout/bProcess4"/>
    <dgm:cxn modelId="{3BCADCB1-0B37-924B-8DD9-1ABA7AF74445}" srcId="{849AB553-1DC9-D247-A7C6-100E55E5C89B}" destId="{81726433-96B0-6C4A-8E47-011551A05D58}" srcOrd="2" destOrd="0" parTransId="{C961D025-C89E-A044-825D-0374AB1D786A}" sibTransId="{5DA4FCA7-2AD9-F144-B347-35C435356989}"/>
    <dgm:cxn modelId="{7C9DDFA8-F225-8F4D-AD71-06A60E3E97D1}" type="presOf" srcId="{849AB553-1DC9-D247-A7C6-100E55E5C89B}" destId="{8F37C42A-59E5-3E48-863A-70F353EDC4D0}" srcOrd="0" destOrd="0" presId="urn:microsoft.com/office/officeart/2005/8/layout/bProcess4"/>
    <dgm:cxn modelId="{62333589-F75C-BA45-AE2D-6D59946465B6}" type="presOf" srcId="{FCF04926-C23D-FB4B-BAFD-FD93DB89813B}" destId="{8C0403EE-B4ED-4644-9775-572639071B86}" srcOrd="0" destOrd="0" presId="urn:microsoft.com/office/officeart/2005/8/layout/bProcess4"/>
    <dgm:cxn modelId="{3D433704-6EA8-6D4E-9069-D933B21784C9}" type="presParOf" srcId="{8F37C42A-59E5-3E48-863A-70F353EDC4D0}" destId="{4CE8C790-AE1C-0544-A930-4F11E1DD88C5}" srcOrd="0" destOrd="0" presId="urn:microsoft.com/office/officeart/2005/8/layout/bProcess4"/>
    <dgm:cxn modelId="{F9C7E070-0397-9642-8913-E8E6D3FCD8B2}" type="presParOf" srcId="{4CE8C790-AE1C-0544-A930-4F11E1DD88C5}" destId="{6C602433-1948-DD43-B337-3D71E6F5A5DE}" srcOrd="0" destOrd="0" presId="urn:microsoft.com/office/officeart/2005/8/layout/bProcess4"/>
    <dgm:cxn modelId="{F7113731-85B9-2541-87FF-EBA996850F63}" type="presParOf" srcId="{4CE8C790-AE1C-0544-A930-4F11E1DD88C5}" destId="{C5BC7E27-9FA6-724A-94AA-C95748F0432E}" srcOrd="1" destOrd="0" presId="urn:microsoft.com/office/officeart/2005/8/layout/bProcess4"/>
    <dgm:cxn modelId="{0CD4257A-3C5E-954B-A12D-C4DFDB4C3DF6}" type="presParOf" srcId="{8F37C42A-59E5-3E48-863A-70F353EDC4D0}" destId="{4AD0F976-7939-EA47-9333-40FBE1DC3808}" srcOrd="1" destOrd="0" presId="urn:microsoft.com/office/officeart/2005/8/layout/bProcess4"/>
    <dgm:cxn modelId="{0F7B4A63-BDE3-F14C-83F1-5C33B994F960}" type="presParOf" srcId="{8F37C42A-59E5-3E48-863A-70F353EDC4D0}" destId="{C00F5D5B-BDD3-2B4C-AD0C-481E53583C0F}" srcOrd="2" destOrd="0" presId="urn:microsoft.com/office/officeart/2005/8/layout/bProcess4"/>
    <dgm:cxn modelId="{6DCFC01F-4005-BB45-8DB8-F8A280ADEB6F}" type="presParOf" srcId="{C00F5D5B-BDD3-2B4C-AD0C-481E53583C0F}" destId="{33668019-643E-FF41-8598-B44464B0E068}" srcOrd="0" destOrd="0" presId="urn:microsoft.com/office/officeart/2005/8/layout/bProcess4"/>
    <dgm:cxn modelId="{05E7EB89-320E-E74B-8898-BA57507523B0}" type="presParOf" srcId="{C00F5D5B-BDD3-2B4C-AD0C-481E53583C0F}" destId="{8C0403EE-B4ED-4644-9775-572639071B86}" srcOrd="1" destOrd="0" presId="urn:microsoft.com/office/officeart/2005/8/layout/bProcess4"/>
    <dgm:cxn modelId="{2FF5B0DD-C4DA-3E48-9724-47A1AA2BE1AD}" type="presParOf" srcId="{8F37C42A-59E5-3E48-863A-70F353EDC4D0}" destId="{49A68AB8-FD2A-324F-8938-15749EC751A0}" srcOrd="3" destOrd="0" presId="urn:microsoft.com/office/officeart/2005/8/layout/bProcess4"/>
    <dgm:cxn modelId="{1D6DFF21-AC55-A046-9C0E-AE65D0FA5027}" type="presParOf" srcId="{8F37C42A-59E5-3E48-863A-70F353EDC4D0}" destId="{29B497D4-72E4-3747-BB61-5AE7549F9531}" srcOrd="4" destOrd="0" presId="urn:microsoft.com/office/officeart/2005/8/layout/bProcess4"/>
    <dgm:cxn modelId="{31352491-360F-7243-8CA0-38601F2CA939}" type="presParOf" srcId="{29B497D4-72E4-3747-BB61-5AE7549F9531}" destId="{ED93238D-5310-864C-BF3D-790BE265BC67}" srcOrd="0" destOrd="0" presId="urn:microsoft.com/office/officeart/2005/8/layout/bProcess4"/>
    <dgm:cxn modelId="{C9603C3D-F64D-164A-B310-DE66963CEA1B}" type="presParOf" srcId="{29B497D4-72E4-3747-BB61-5AE7549F9531}" destId="{10151AD7-7C98-C845-B414-EA0AF92999C5}" srcOrd="1" destOrd="0" presId="urn:microsoft.com/office/officeart/2005/8/layout/bProcess4"/>
    <dgm:cxn modelId="{8F847DD3-4EBB-564D-94F6-CD0577EC0D55}" type="presParOf" srcId="{8F37C42A-59E5-3E48-863A-70F353EDC4D0}" destId="{68E6CD3B-66AE-3B49-AD50-7853518C7A92}" srcOrd="5" destOrd="0" presId="urn:microsoft.com/office/officeart/2005/8/layout/bProcess4"/>
    <dgm:cxn modelId="{FD16DCDD-372C-E14B-9FFB-DB022550A1D6}" type="presParOf" srcId="{8F37C42A-59E5-3E48-863A-70F353EDC4D0}" destId="{2EC8EACE-D5AA-BF4E-ADC7-8EA5C388C553}" srcOrd="6" destOrd="0" presId="urn:microsoft.com/office/officeart/2005/8/layout/bProcess4"/>
    <dgm:cxn modelId="{F0B66256-2D8F-FA48-B6BD-72948DB290D1}" type="presParOf" srcId="{2EC8EACE-D5AA-BF4E-ADC7-8EA5C388C553}" destId="{CC3F1BCC-FA10-C045-92C3-BC38A597BAF6}" srcOrd="0" destOrd="0" presId="urn:microsoft.com/office/officeart/2005/8/layout/bProcess4"/>
    <dgm:cxn modelId="{3AD2A30C-5B2D-274A-85A7-6CEBECA2201F}" type="presParOf" srcId="{2EC8EACE-D5AA-BF4E-ADC7-8EA5C388C553}" destId="{F0B55307-D3E6-7447-897C-26A253166CF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9E190C-1EBF-0C4F-882B-C33C348C57A6}" type="doc">
      <dgm:prSet loTypeId="urn:microsoft.com/office/officeart/2005/8/layout/cycle8" loCatId="cycle" qsTypeId="urn:microsoft.com/office/officeart/2005/8/quickstyle/simple4" qsCatId="simple" csTypeId="urn:microsoft.com/office/officeart/2005/8/colors/accent1_2" csCatId="accent1" phldr="1"/>
      <dgm:spPr/>
    </dgm:pt>
    <dgm:pt modelId="{5C4FA29D-2010-4642-BDD6-59F03FE247F9}">
      <dgm:prSet phldrT="[Testo]"/>
      <dgm:spPr/>
      <dgm:t>
        <a:bodyPr/>
        <a:lstStyle/>
        <a:p>
          <a:r>
            <a:rPr lang="it-IT" dirty="0" smtClean="0"/>
            <a:t>Processi cognitivi</a:t>
          </a:r>
          <a:endParaRPr lang="it-IT" dirty="0"/>
        </a:p>
      </dgm:t>
    </dgm:pt>
    <dgm:pt modelId="{328D4C33-F3DD-1846-924B-7A95721FBA13}" type="parTrans" cxnId="{E41C8B5A-0D93-4144-BE2F-0F3E2212B3CC}">
      <dgm:prSet/>
      <dgm:spPr/>
      <dgm:t>
        <a:bodyPr/>
        <a:lstStyle/>
        <a:p>
          <a:endParaRPr lang="it-IT"/>
        </a:p>
      </dgm:t>
    </dgm:pt>
    <dgm:pt modelId="{0BC12993-E84B-A44F-AF7C-2850F46F9E96}" type="sibTrans" cxnId="{E41C8B5A-0D93-4144-BE2F-0F3E2212B3CC}">
      <dgm:prSet/>
      <dgm:spPr/>
      <dgm:t>
        <a:bodyPr/>
        <a:lstStyle/>
        <a:p>
          <a:endParaRPr lang="it-IT"/>
        </a:p>
      </dgm:t>
    </dgm:pt>
    <dgm:pt modelId="{4D37AE32-7201-0949-B5DB-59478B59621B}">
      <dgm:prSet phldrT="[Testo]"/>
      <dgm:spPr/>
      <dgm:t>
        <a:bodyPr/>
        <a:lstStyle/>
        <a:p>
          <a:r>
            <a:rPr lang="it-IT" dirty="0" smtClean="0"/>
            <a:t>Competenza comunicativa</a:t>
          </a:r>
          <a:endParaRPr lang="it-IT" dirty="0"/>
        </a:p>
      </dgm:t>
    </dgm:pt>
    <dgm:pt modelId="{D9A14E77-B572-FE40-8771-4E2A53AF029E}" type="parTrans" cxnId="{FDAF5CFB-3628-B84E-8330-0DE24A00EF5D}">
      <dgm:prSet/>
      <dgm:spPr/>
      <dgm:t>
        <a:bodyPr/>
        <a:lstStyle/>
        <a:p>
          <a:endParaRPr lang="it-IT"/>
        </a:p>
      </dgm:t>
    </dgm:pt>
    <dgm:pt modelId="{1E42BC5D-F9A9-8F45-9174-BD2FDDF504BB}" type="sibTrans" cxnId="{FDAF5CFB-3628-B84E-8330-0DE24A00EF5D}">
      <dgm:prSet/>
      <dgm:spPr/>
      <dgm:t>
        <a:bodyPr/>
        <a:lstStyle/>
        <a:p>
          <a:endParaRPr lang="it-IT"/>
        </a:p>
      </dgm:t>
    </dgm:pt>
    <dgm:pt modelId="{6CFAC55B-0F34-5340-B9A8-FCEF81A1718A}">
      <dgm:prSet phldrT="[Testo]" custT="1"/>
      <dgm:spPr/>
      <dgm:t>
        <a:bodyPr/>
        <a:lstStyle/>
        <a:p>
          <a:r>
            <a:rPr lang="it-IT" sz="2800" dirty="0" smtClean="0"/>
            <a:t>Conoscenze del Mondo</a:t>
          </a:r>
          <a:endParaRPr lang="it-IT" sz="2800" dirty="0"/>
        </a:p>
      </dgm:t>
    </dgm:pt>
    <dgm:pt modelId="{DACBF03E-03C5-5A49-AE80-83933187C227}" type="parTrans" cxnId="{453126EE-2573-514D-A7D8-A98A854F1D64}">
      <dgm:prSet/>
      <dgm:spPr/>
      <dgm:t>
        <a:bodyPr/>
        <a:lstStyle/>
        <a:p>
          <a:endParaRPr lang="it-IT"/>
        </a:p>
      </dgm:t>
    </dgm:pt>
    <dgm:pt modelId="{4BA67145-FCFE-ED4F-B57C-99B9BBCFE5B0}" type="sibTrans" cxnId="{453126EE-2573-514D-A7D8-A98A854F1D64}">
      <dgm:prSet/>
      <dgm:spPr/>
      <dgm:t>
        <a:bodyPr/>
        <a:lstStyle/>
        <a:p>
          <a:endParaRPr lang="it-IT"/>
        </a:p>
      </dgm:t>
    </dgm:pt>
    <dgm:pt modelId="{A168B9DF-DD99-F74A-A7FF-1E7499A7BC36}" type="pres">
      <dgm:prSet presAssocID="{F49E190C-1EBF-0C4F-882B-C33C348C57A6}" presName="compositeShape" presStyleCnt="0">
        <dgm:presLayoutVars>
          <dgm:chMax val="7"/>
          <dgm:dir/>
          <dgm:resizeHandles val="exact"/>
        </dgm:presLayoutVars>
      </dgm:prSet>
      <dgm:spPr/>
    </dgm:pt>
    <dgm:pt modelId="{1A91E44C-45DE-3E41-ADCE-67C5CEC75AD3}" type="pres">
      <dgm:prSet presAssocID="{F49E190C-1EBF-0C4F-882B-C33C348C57A6}" presName="wedge1" presStyleLbl="node1" presStyleIdx="0" presStyleCnt="3"/>
      <dgm:spPr/>
      <dgm:t>
        <a:bodyPr/>
        <a:lstStyle/>
        <a:p>
          <a:endParaRPr lang="it-IT"/>
        </a:p>
      </dgm:t>
    </dgm:pt>
    <dgm:pt modelId="{C3A21A9C-FF9A-B741-9F3A-76BA1B7152E4}" type="pres">
      <dgm:prSet presAssocID="{F49E190C-1EBF-0C4F-882B-C33C348C57A6}" presName="dummy1a" presStyleCnt="0"/>
      <dgm:spPr/>
    </dgm:pt>
    <dgm:pt modelId="{720CF18D-D940-9D43-AFF1-75951C9C5A5A}" type="pres">
      <dgm:prSet presAssocID="{F49E190C-1EBF-0C4F-882B-C33C348C57A6}" presName="dummy1b" presStyleCnt="0"/>
      <dgm:spPr/>
    </dgm:pt>
    <dgm:pt modelId="{1A5E105D-854C-7740-A0A6-8A757393659E}" type="pres">
      <dgm:prSet presAssocID="{F49E190C-1EBF-0C4F-882B-C33C348C57A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F6BB1C4-8EF8-CC4A-9653-0FEAFF975EE7}" type="pres">
      <dgm:prSet presAssocID="{F49E190C-1EBF-0C4F-882B-C33C348C57A6}" presName="wedge2" presStyleLbl="node1" presStyleIdx="1" presStyleCnt="3"/>
      <dgm:spPr/>
      <dgm:t>
        <a:bodyPr/>
        <a:lstStyle/>
        <a:p>
          <a:endParaRPr lang="it-IT"/>
        </a:p>
      </dgm:t>
    </dgm:pt>
    <dgm:pt modelId="{C1BB2442-EB61-C34B-AF31-83CEEA5C4374}" type="pres">
      <dgm:prSet presAssocID="{F49E190C-1EBF-0C4F-882B-C33C348C57A6}" presName="dummy2a" presStyleCnt="0"/>
      <dgm:spPr/>
    </dgm:pt>
    <dgm:pt modelId="{B72DDDB2-7715-7D4F-88A2-4E2C43A4F1D6}" type="pres">
      <dgm:prSet presAssocID="{F49E190C-1EBF-0C4F-882B-C33C348C57A6}" presName="dummy2b" presStyleCnt="0"/>
      <dgm:spPr/>
    </dgm:pt>
    <dgm:pt modelId="{4CB88A02-21DF-E84A-99A1-98BABC1ABE7F}" type="pres">
      <dgm:prSet presAssocID="{F49E190C-1EBF-0C4F-882B-C33C348C57A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230456C-F156-E842-B8C8-533D60FF95DB}" type="pres">
      <dgm:prSet presAssocID="{F49E190C-1EBF-0C4F-882B-C33C348C57A6}" presName="wedge3" presStyleLbl="node1" presStyleIdx="2" presStyleCnt="3" custScaleX="106522" custScaleY="102848"/>
      <dgm:spPr/>
      <dgm:t>
        <a:bodyPr/>
        <a:lstStyle/>
        <a:p>
          <a:endParaRPr lang="it-IT"/>
        </a:p>
      </dgm:t>
    </dgm:pt>
    <dgm:pt modelId="{A3ECA2C1-A4BD-3E4B-B110-6EF33C84FBAF}" type="pres">
      <dgm:prSet presAssocID="{F49E190C-1EBF-0C4F-882B-C33C348C57A6}" presName="dummy3a" presStyleCnt="0"/>
      <dgm:spPr/>
    </dgm:pt>
    <dgm:pt modelId="{98E2D3EF-0567-4E4D-B9C5-03B09ECB207C}" type="pres">
      <dgm:prSet presAssocID="{F49E190C-1EBF-0C4F-882B-C33C348C57A6}" presName="dummy3b" presStyleCnt="0"/>
      <dgm:spPr/>
    </dgm:pt>
    <dgm:pt modelId="{BA0D39C5-9CF5-2645-9E3C-171B7FF796A3}" type="pres">
      <dgm:prSet presAssocID="{F49E190C-1EBF-0C4F-882B-C33C348C57A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881085F-6362-BA4B-A420-3C8F923FEAD3}" type="pres">
      <dgm:prSet presAssocID="{0BC12993-E84B-A44F-AF7C-2850F46F9E96}" presName="arrowWedge1" presStyleLbl="fgSibTrans2D1" presStyleIdx="0" presStyleCnt="3"/>
      <dgm:spPr/>
    </dgm:pt>
    <dgm:pt modelId="{84667465-9DFF-974B-9DB0-B579BAD203CB}" type="pres">
      <dgm:prSet presAssocID="{1E42BC5D-F9A9-8F45-9174-BD2FDDF504BB}" presName="arrowWedge2" presStyleLbl="fgSibTrans2D1" presStyleIdx="1" presStyleCnt="3"/>
      <dgm:spPr/>
    </dgm:pt>
    <dgm:pt modelId="{1B879190-ED63-E54F-BEFF-EE8A341954BC}" type="pres">
      <dgm:prSet presAssocID="{4BA67145-FCFE-ED4F-B57C-99B9BBCFE5B0}" presName="arrowWedge3" presStyleLbl="fgSibTrans2D1" presStyleIdx="2" presStyleCnt="3"/>
      <dgm:spPr/>
    </dgm:pt>
  </dgm:ptLst>
  <dgm:cxnLst>
    <dgm:cxn modelId="{70E3881A-AD24-6842-9A04-22D4D65C7BC1}" type="presOf" srcId="{5C4FA29D-2010-4642-BDD6-59F03FE247F9}" destId="{1A91E44C-45DE-3E41-ADCE-67C5CEC75AD3}" srcOrd="0" destOrd="0" presId="urn:microsoft.com/office/officeart/2005/8/layout/cycle8"/>
    <dgm:cxn modelId="{5D5513A8-636E-5549-892C-D1341E729A12}" type="presOf" srcId="{5C4FA29D-2010-4642-BDD6-59F03FE247F9}" destId="{1A5E105D-854C-7740-A0A6-8A757393659E}" srcOrd="1" destOrd="0" presId="urn:microsoft.com/office/officeart/2005/8/layout/cycle8"/>
    <dgm:cxn modelId="{299E3D93-ED23-DC43-8FCA-AFD1DA37C688}" type="presOf" srcId="{4D37AE32-7201-0949-B5DB-59478B59621B}" destId="{5F6BB1C4-8EF8-CC4A-9653-0FEAFF975EE7}" srcOrd="0" destOrd="0" presId="urn:microsoft.com/office/officeart/2005/8/layout/cycle8"/>
    <dgm:cxn modelId="{72BF4C71-049B-6140-A334-ADA9441F77AA}" type="presOf" srcId="{F49E190C-1EBF-0C4F-882B-C33C348C57A6}" destId="{A168B9DF-DD99-F74A-A7FF-1E7499A7BC36}" srcOrd="0" destOrd="0" presId="urn:microsoft.com/office/officeart/2005/8/layout/cycle8"/>
    <dgm:cxn modelId="{FDAF5CFB-3628-B84E-8330-0DE24A00EF5D}" srcId="{F49E190C-1EBF-0C4F-882B-C33C348C57A6}" destId="{4D37AE32-7201-0949-B5DB-59478B59621B}" srcOrd="1" destOrd="0" parTransId="{D9A14E77-B572-FE40-8771-4E2A53AF029E}" sibTransId="{1E42BC5D-F9A9-8F45-9174-BD2FDDF504BB}"/>
    <dgm:cxn modelId="{CA91F77B-9D39-D54E-AD05-F37659657EAE}" type="presOf" srcId="{6CFAC55B-0F34-5340-B9A8-FCEF81A1718A}" destId="{BA0D39C5-9CF5-2645-9E3C-171B7FF796A3}" srcOrd="1" destOrd="0" presId="urn:microsoft.com/office/officeart/2005/8/layout/cycle8"/>
    <dgm:cxn modelId="{453126EE-2573-514D-A7D8-A98A854F1D64}" srcId="{F49E190C-1EBF-0C4F-882B-C33C348C57A6}" destId="{6CFAC55B-0F34-5340-B9A8-FCEF81A1718A}" srcOrd="2" destOrd="0" parTransId="{DACBF03E-03C5-5A49-AE80-83933187C227}" sibTransId="{4BA67145-FCFE-ED4F-B57C-99B9BBCFE5B0}"/>
    <dgm:cxn modelId="{11A31531-8709-B245-A4F8-13E21B1F99D6}" type="presOf" srcId="{6CFAC55B-0F34-5340-B9A8-FCEF81A1718A}" destId="{A230456C-F156-E842-B8C8-533D60FF95DB}" srcOrd="0" destOrd="0" presId="urn:microsoft.com/office/officeart/2005/8/layout/cycle8"/>
    <dgm:cxn modelId="{E41C8B5A-0D93-4144-BE2F-0F3E2212B3CC}" srcId="{F49E190C-1EBF-0C4F-882B-C33C348C57A6}" destId="{5C4FA29D-2010-4642-BDD6-59F03FE247F9}" srcOrd="0" destOrd="0" parTransId="{328D4C33-F3DD-1846-924B-7A95721FBA13}" sibTransId="{0BC12993-E84B-A44F-AF7C-2850F46F9E96}"/>
    <dgm:cxn modelId="{3CFA82F5-ACAF-9D4A-874D-8C4E84D50F60}" type="presOf" srcId="{4D37AE32-7201-0949-B5DB-59478B59621B}" destId="{4CB88A02-21DF-E84A-99A1-98BABC1ABE7F}" srcOrd="1" destOrd="0" presId="urn:microsoft.com/office/officeart/2005/8/layout/cycle8"/>
    <dgm:cxn modelId="{5B78BCCD-F55E-8E4E-87FD-D07CB4D0BDE4}" type="presParOf" srcId="{A168B9DF-DD99-F74A-A7FF-1E7499A7BC36}" destId="{1A91E44C-45DE-3E41-ADCE-67C5CEC75AD3}" srcOrd="0" destOrd="0" presId="urn:microsoft.com/office/officeart/2005/8/layout/cycle8"/>
    <dgm:cxn modelId="{C4245D6D-7730-1C48-9E0E-6460FBEFA258}" type="presParOf" srcId="{A168B9DF-DD99-F74A-A7FF-1E7499A7BC36}" destId="{C3A21A9C-FF9A-B741-9F3A-76BA1B7152E4}" srcOrd="1" destOrd="0" presId="urn:microsoft.com/office/officeart/2005/8/layout/cycle8"/>
    <dgm:cxn modelId="{7FDE266B-8F96-9841-99FC-B0CEE61286B7}" type="presParOf" srcId="{A168B9DF-DD99-F74A-A7FF-1E7499A7BC36}" destId="{720CF18D-D940-9D43-AFF1-75951C9C5A5A}" srcOrd="2" destOrd="0" presId="urn:microsoft.com/office/officeart/2005/8/layout/cycle8"/>
    <dgm:cxn modelId="{88EB4172-0267-5547-9303-5E18A381B3FF}" type="presParOf" srcId="{A168B9DF-DD99-F74A-A7FF-1E7499A7BC36}" destId="{1A5E105D-854C-7740-A0A6-8A757393659E}" srcOrd="3" destOrd="0" presId="urn:microsoft.com/office/officeart/2005/8/layout/cycle8"/>
    <dgm:cxn modelId="{DB58882B-5B68-1F49-8BEF-7E2505AE919D}" type="presParOf" srcId="{A168B9DF-DD99-F74A-A7FF-1E7499A7BC36}" destId="{5F6BB1C4-8EF8-CC4A-9653-0FEAFF975EE7}" srcOrd="4" destOrd="0" presId="urn:microsoft.com/office/officeart/2005/8/layout/cycle8"/>
    <dgm:cxn modelId="{9C64FEC0-24AD-494A-B6A4-5DE1395D57B9}" type="presParOf" srcId="{A168B9DF-DD99-F74A-A7FF-1E7499A7BC36}" destId="{C1BB2442-EB61-C34B-AF31-83CEEA5C4374}" srcOrd="5" destOrd="0" presId="urn:microsoft.com/office/officeart/2005/8/layout/cycle8"/>
    <dgm:cxn modelId="{D08B8EF8-C0CF-A84B-B17C-E0D613E2A4F0}" type="presParOf" srcId="{A168B9DF-DD99-F74A-A7FF-1E7499A7BC36}" destId="{B72DDDB2-7715-7D4F-88A2-4E2C43A4F1D6}" srcOrd="6" destOrd="0" presId="urn:microsoft.com/office/officeart/2005/8/layout/cycle8"/>
    <dgm:cxn modelId="{B4711EBE-8A89-EC45-B6D0-47A93BC2AA91}" type="presParOf" srcId="{A168B9DF-DD99-F74A-A7FF-1E7499A7BC36}" destId="{4CB88A02-21DF-E84A-99A1-98BABC1ABE7F}" srcOrd="7" destOrd="0" presId="urn:microsoft.com/office/officeart/2005/8/layout/cycle8"/>
    <dgm:cxn modelId="{EC4A258E-20A5-AE42-89D1-1C4D3642CA1C}" type="presParOf" srcId="{A168B9DF-DD99-F74A-A7FF-1E7499A7BC36}" destId="{A230456C-F156-E842-B8C8-533D60FF95DB}" srcOrd="8" destOrd="0" presId="urn:microsoft.com/office/officeart/2005/8/layout/cycle8"/>
    <dgm:cxn modelId="{BDC9E947-DF91-8943-B328-3CF1005B3B00}" type="presParOf" srcId="{A168B9DF-DD99-F74A-A7FF-1E7499A7BC36}" destId="{A3ECA2C1-A4BD-3E4B-B110-6EF33C84FBAF}" srcOrd="9" destOrd="0" presId="urn:microsoft.com/office/officeart/2005/8/layout/cycle8"/>
    <dgm:cxn modelId="{70F8A6BC-D6E0-9F40-A7A2-B188AB749857}" type="presParOf" srcId="{A168B9DF-DD99-F74A-A7FF-1E7499A7BC36}" destId="{98E2D3EF-0567-4E4D-B9C5-03B09ECB207C}" srcOrd="10" destOrd="0" presId="urn:microsoft.com/office/officeart/2005/8/layout/cycle8"/>
    <dgm:cxn modelId="{87333E77-7609-E449-81B0-441AA278EB91}" type="presParOf" srcId="{A168B9DF-DD99-F74A-A7FF-1E7499A7BC36}" destId="{BA0D39C5-9CF5-2645-9E3C-171B7FF796A3}" srcOrd="11" destOrd="0" presId="urn:microsoft.com/office/officeart/2005/8/layout/cycle8"/>
    <dgm:cxn modelId="{93744A6A-F92B-5741-BA28-9312530B4B9C}" type="presParOf" srcId="{A168B9DF-DD99-F74A-A7FF-1E7499A7BC36}" destId="{6881085F-6362-BA4B-A420-3C8F923FEAD3}" srcOrd="12" destOrd="0" presId="urn:microsoft.com/office/officeart/2005/8/layout/cycle8"/>
    <dgm:cxn modelId="{9B17EE18-0A2D-2740-9A3C-FAE6F97F0AB1}" type="presParOf" srcId="{A168B9DF-DD99-F74A-A7FF-1E7499A7BC36}" destId="{84667465-9DFF-974B-9DB0-B579BAD203CB}" srcOrd="13" destOrd="0" presId="urn:microsoft.com/office/officeart/2005/8/layout/cycle8"/>
    <dgm:cxn modelId="{BB879C85-0F42-764B-BFA7-96DFBA5F8427}" type="presParOf" srcId="{A168B9DF-DD99-F74A-A7FF-1E7499A7BC36}" destId="{1B879190-ED63-E54F-BEFF-EE8A341954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9956C5-9E78-934F-9BA2-617C3AB1C88E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56D21CB-F395-6949-AFAC-4ECB6BF0FD46}">
      <dgm:prSet phldrT="[Testo]"/>
      <dgm:spPr/>
      <dgm:t>
        <a:bodyPr/>
        <a:lstStyle/>
        <a:p>
          <a:pPr algn="l"/>
          <a:r>
            <a:rPr lang="it-IT" dirty="0" err="1" smtClean="0">
              <a:solidFill>
                <a:schemeClr val="accent3">
                  <a:lumMod val="50000"/>
                </a:schemeClr>
              </a:solidFill>
            </a:rPr>
            <a:t>expectancy</a:t>
          </a:r>
          <a:r>
            <a:rPr lang="it-IT" dirty="0" smtClean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it-IT" dirty="0" err="1" smtClean="0">
              <a:solidFill>
                <a:schemeClr val="accent3">
                  <a:lumMod val="50000"/>
                </a:schemeClr>
              </a:solidFill>
            </a:rPr>
            <a:t>grammar</a:t>
          </a:r>
          <a:r>
            <a:rPr lang="it-IT" dirty="0" smtClean="0">
              <a:solidFill>
                <a:schemeClr val="accent3">
                  <a:lumMod val="50000"/>
                </a:schemeClr>
              </a:solidFill>
            </a:rPr>
            <a:t>: </a:t>
          </a:r>
          <a:r>
            <a:rPr lang="it-IT" dirty="0" smtClean="0"/>
            <a:t>poter fare anticipazioni, previsioni (sulla base delle competenze comunicative: morfosintassi, lessico, pragmatica, semantica, </a:t>
          </a:r>
          <a:r>
            <a:rPr lang="it-IT" dirty="0" err="1" smtClean="0"/>
            <a:t>testo…</a:t>
          </a:r>
          <a:r>
            <a:rPr lang="it-IT" dirty="0" smtClean="0"/>
            <a:t>.), in un dato contesto e cotesto.</a:t>
          </a:r>
          <a:endParaRPr lang="it-IT" dirty="0"/>
        </a:p>
      </dgm:t>
    </dgm:pt>
    <dgm:pt modelId="{CA937038-679D-F842-A5AA-818FAE0B4748}" type="parTrans" cxnId="{11309343-2094-5A4B-A824-558C59A9D089}">
      <dgm:prSet/>
      <dgm:spPr/>
      <dgm:t>
        <a:bodyPr/>
        <a:lstStyle/>
        <a:p>
          <a:endParaRPr lang="it-IT"/>
        </a:p>
      </dgm:t>
    </dgm:pt>
    <dgm:pt modelId="{0F097477-91D3-FC4E-A8F3-528437D15AA5}" type="sibTrans" cxnId="{11309343-2094-5A4B-A824-558C59A9D089}">
      <dgm:prSet/>
      <dgm:spPr/>
      <dgm:t>
        <a:bodyPr/>
        <a:lstStyle/>
        <a:p>
          <a:endParaRPr lang="it-IT"/>
        </a:p>
      </dgm:t>
    </dgm:pt>
    <dgm:pt modelId="{C66DFAAA-E886-7E4D-96AD-8750CC7928A1}">
      <dgm:prSet phldrT="[Testo]"/>
      <dgm:spPr/>
      <dgm:t>
        <a:bodyPr/>
        <a:lstStyle/>
        <a:p>
          <a:pPr algn="l"/>
          <a:r>
            <a:rPr lang="it-IT" b="1" dirty="0" smtClean="0">
              <a:solidFill>
                <a:srgbClr val="FF6600"/>
              </a:solidFill>
            </a:rPr>
            <a:t>Contesto </a:t>
          </a:r>
          <a:r>
            <a:rPr lang="it-IT" dirty="0" smtClean="0"/>
            <a:t>=&gt; argomento, luogo, momento + ruolo dei parlanti, scopi, convenzioni, ridondanza</a:t>
          </a:r>
          <a:endParaRPr lang="it-IT" dirty="0"/>
        </a:p>
      </dgm:t>
    </dgm:pt>
    <dgm:pt modelId="{7D41AA92-B7B7-7046-9DA0-0C285E87A8AE}" type="parTrans" cxnId="{B7863D35-22AB-364E-908C-3C3E1C071EC3}">
      <dgm:prSet/>
      <dgm:spPr/>
      <dgm:t>
        <a:bodyPr/>
        <a:lstStyle/>
        <a:p>
          <a:endParaRPr lang="it-IT"/>
        </a:p>
      </dgm:t>
    </dgm:pt>
    <dgm:pt modelId="{CA6D43D9-08D3-CD41-AD7E-19518747DA74}" type="sibTrans" cxnId="{B7863D35-22AB-364E-908C-3C3E1C071EC3}">
      <dgm:prSet/>
      <dgm:spPr/>
      <dgm:t>
        <a:bodyPr/>
        <a:lstStyle/>
        <a:p>
          <a:endParaRPr lang="it-IT"/>
        </a:p>
      </dgm:t>
    </dgm:pt>
    <dgm:pt modelId="{2BE66BD0-FC17-7743-B70E-39FA0569A306}">
      <dgm:prSet phldrT="[Testo]"/>
      <dgm:spPr/>
      <dgm:t>
        <a:bodyPr/>
        <a:lstStyle/>
        <a:p>
          <a:pPr algn="l"/>
          <a:r>
            <a:rPr lang="it-IT" b="1" dirty="0" smtClean="0">
              <a:solidFill>
                <a:srgbClr val="FF6600"/>
              </a:solidFill>
            </a:rPr>
            <a:t>Cotesto </a:t>
          </a:r>
          <a:r>
            <a:rPr lang="it-IT" dirty="0" smtClean="0"/>
            <a:t>=&gt; genere (conferenza, dialogo, </a:t>
          </a:r>
          <a:r>
            <a:rPr lang="it-IT" dirty="0" err="1" smtClean="0"/>
            <a:t>barzelletta…</a:t>
          </a:r>
          <a:r>
            <a:rPr lang="it-IT" dirty="0" smtClean="0"/>
            <a:t>) </a:t>
          </a:r>
          <a:r>
            <a:rPr lang="it-IT" dirty="0" err="1" smtClean="0"/>
            <a:t>testura</a:t>
          </a:r>
          <a:r>
            <a:rPr lang="it-IT" dirty="0" smtClean="0"/>
            <a:t> (meccanismi di coesione) e indicatori </a:t>
          </a:r>
          <a:r>
            <a:rPr lang="it-IT" dirty="0" err="1" smtClean="0"/>
            <a:t>metacomunicativi</a:t>
          </a:r>
          <a:r>
            <a:rPr lang="it-IT" dirty="0" smtClean="0"/>
            <a:t> (coerenza del testo) + morfosintassi e semantica</a:t>
          </a:r>
          <a:endParaRPr lang="it-IT" dirty="0"/>
        </a:p>
      </dgm:t>
    </dgm:pt>
    <dgm:pt modelId="{BC8F2FBC-4599-3C45-846B-FB62800EA54F}" type="parTrans" cxnId="{D3C29120-C17D-464A-92C4-80970012CA8D}">
      <dgm:prSet/>
      <dgm:spPr/>
      <dgm:t>
        <a:bodyPr/>
        <a:lstStyle/>
        <a:p>
          <a:endParaRPr lang="it-IT"/>
        </a:p>
      </dgm:t>
    </dgm:pt>
    <dgm:pt modelId="{7830402D-C5A2-7F41-9991-8FC9A887AFB5}" type="sibTrans" cxnId="{D3C29120-C17D-464A-92C4-80970012CA8D}">
      <dgm:prSet/>
      <dgm:spPr/>
      <dgm:t>
        <a:bodyPr/>
        <a:lstStyle/>
        <a:p>
          <a:endParaRPr lang="it-IT"/>
        </a:p>
      </dgm:t>
    </dgm:pt>
    <dgm:pt modelId="{A097FEAE-F460-E945-9E2E-BA52D0812673}" type="pres">
      <dgm:prSet presAssocID="{589956C5-9E78-934F-9BA2-617C3AB1C8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48580C9F-96AD-244C-B721-9E746C783CFF}" type="pres">
      <dgm:prSet presAssocID="{756D21CB-F395-6949-AFAC-4ECB6BF0FD46}" presName="hierRoot1" presStyleCnt="0"/>
      <dgm:spPr/>
    </dgm:pt>
    <dgm:pt modelId="{CC3FC9D0-5449-6444-94A7-CB55D785D196}" type="pres">
      <dgm:prSet presAssocID="{756D21CB-F395-6949-AFAC-4ECB6BF0FD46}" presName="composite" presStyleCnt="0"/>
      <dgm:spPr/>
    </dgm:pt>
    <dgm:pt modelId="{6AD61FF2-DEFE-594F-A847-15B4F4EF5EAF}" type="pres">
      <dgm:prSet presAssocID="{756D21CB-F395-6949-AFAC-4ECB6BF0FD46}" presName="background" presStyleLbl="node0" presStyleIdx="0" presStyleCnt="1"/>
      <dgm:spPr/>
    </dgm:pt>
    <dgm:pt modelId="{DCD4B260-4313-4946-9C46-2E8E645AC8B4}" type="pres">
      <dgm:prSet presAssocID="{756D21CB-F395-6949-AFAC-4ECB6BF0FD46}" presName="text" presStyleLbl="fgAcc0" presStyleIdx="0" presStyleCnt="1" custScaleX="255643" custScaleY="69028" custLinFactNeighborX="-5556" custLinFactNeighborY="-2775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68BD986-0873-2A43-8C73-F8F73E294121}" type="pres">
      <dgm:prSet presAssocID="{756D21CB-F395-6949-AFAC-4ECB6BF0FD46}" presName="hierChild2" presStyleCnt="0"/>
      <dgm:spPr/>
    </dgm:pt>
    <dgm:pt modelId="{8019142B-7E54-0442-86E7-D6D33DF9745C}" type="pres">
      <dgm:prSet presAssocID="{7D41AA92-B7B7-7046-9DA0-0C285E87A8AE}" presName="Name10" presStyleLbl="parChTrans1D2" presStyleIdx="0" presStyleCnt="2"/>
      <dgm:spPr/>
      <dgm:t>
        <a:bodyPr/>
        <a:lstStyle/>
        <a:p>
          <a:endParaRPr lang="it-IT"/>
        </a:p>
      </dgm:t>
    </dgm:pt>
    <dgm:pt modelId="{B5372358-A26C-774D-98E0-409DDFCF0937}" type="pres">
      <dgm:prSet presAssocID="{C66DFAAA-E886-7E4D-96AD-8750CC7928A1}" presName="hierRoot2" presStyleCnt="0"/>
      <dgm:spPr/>
    </dgm:pt>
    <dgm:pt modelId="{E8550B5D-34AD-8542-814C-0AA96DAE582C}" type="pres">
      <dgm:prSet presAssocID="{C66DFAAA-E886-7E4D-96AD-8750CC7928A1}" presName="composite2" presStyleCnt="0"/>
      <dgm:spPr/>
    </dgm:pt>
    <dgm:pt modelId="{5604A8EE-7EFC-7F41-BE5E-79229A1745AB}" type="pres">
      <dgm:prSet presAssocID="{C66DFAAA-E886-7E4D-96AD-8750CC7928A1}" presName="background2" presStyleLbl="node2" presStyleIdx="0" presStyleCnt="2"/>
      <dgm:spPr/>
    </dgm:pt>
    <dgm:pt modelId="{D875DBEA-D684-0D4A-BC91-32184CD1B77B}" type="pres">
      <dgm:prSet presAssocID="{C66DFAAA-E886-7E4D-96AD-8750CC7928A1}" presName="text2" presStyleLbl="fgAcc2" presStyleIdx="0" presStyleCnt="2" custScaleX="134280" custScaleY="6281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3527CEA-02FE-854E-B672-16C78309AD24}" type="pres">
      <dgm:prSet presAssocID="{C66DFAAA-E886-7E4D-96AD-8750CC7928A1}" presName="hierChild3" presStyleCnt="0"/>
      <dgm:spPr/>
    </dgm:pt>
    <dgm:pt modelId="{4E5B7055-3EB8-CE4F-8E3B-D6953BC8B334}" type="pres">
      <dgm:prSet presAssocID="{BC8F2FBC-4599-3C45-846B-FB62800EA54F}" presName="Name10" presStyleLbl="parChTrans1D2" presStyleIdx="1" presStyleCnt="2"/>
      <dgm:spPr/>
      <dgm:t>
        <a:bodyPr/>
        <a:lstStyle/>
        <a:p>
          <a:endParaRPr lang="it-IT"/>
        </a:p>
      </dgm:t>
    </dgm:pt>
    <dgm:pt modelId="{5E3F4F4E-0769-654C-BD35-D0A734DB533A}" type="pres">
      <dgm:prSet presAssocID="{2BE66BD0-FC17-7743-B70E-39FA0569A306}" presName="hierRoot2" presStyleCnt="0"/>
      <dgm:spPr/>
    </dgm:pt>
    <dgm:pt modelId="{AC00383C-9FB6-1E4D-A82A-B174E38419E1}" type="pres">
      <dgm:prSet presAssocID="{2BE66BD0-FC17-7743-B70E-39FA0569A306}" presName="composite2" presStyleCnt="0"/>
      <dgm:spPr/>
    </dgm:pt>
    <dgm:pt modelId="{8413DB7D-F00C-F048-8747-C56E88C8B6E9}" type="pres">
      <dgm:prSet presAssocID="{2BE66BD0-FC17-7743-B70E-39FA0569A306}" presName="background2" presStyleLbl="node2" presStyleIdx="1" presStyleCnt="2"/>
      <dgm:spPr/>
    </dgm:pt>
    <dgm:pt modelId="{73D9E908-601B-D34A-96F0-A2E92A378958}" type="pres">
      <dgm:prSet presAssocID="{2BE66BD0-FC17-7743-B70E-39FA0569A306}" presName="text2" presStyleLbl="fgAcc2" presStyleIdx="1" presStyleCnt="2" custScaleX="14775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1DA26EA-1DD1-F548-9A4D-0B4502513CDA}" type="pres">
      <dgm:prSet presAssocID="{2BE66BD0-FC17-7743-B70E-39FA0569A306}" presName="hierChild3" presStyleCnt="0"/>
      <dgm:spPr/>
    </dgm:pt>
  </dgm:ptLst>
  <dgm:cxnLst>
    <dgm:cxn modelId="{FB82785D-521E-4F4F-B24F-60CC3C397852}" type="presOf" srcId="{2BE66BD0-FC17-7743-B70E-39FA0569A306}" destId="{73D9E908-601B-D34A-96F0-A2E92A378958}" srcOrd="0" destOrd="0" presId="urn:microsoft.com/office/officeart/2005/8/layout/hierarchy1"/>
    <dgm:cxn modelId="{0E68E6EB-7555-D947-BBF1-9A6E6545DB2C}" type="presOf" srcId="{7D41AA92-B7B7-7046-9DA0-0C285E87A8AE}" destId="{8019142B-7E54-0442-86E7-D6D33DF9745C}" srcOrd="0" destOrd="0" presId="urn:microsoft.com/office/officeart/2005/8/layout/hierarchy1"/>
    <dgm:cxn modelId="{B7863D35-22AB-364E-908C-3C3E1C071EC3}" srcId="{756D21CB-F395-6949-AFAC-4ECB6BF0FD46}" destId="{C66DFAAA-E886-7E4D-96AD-8750CC7928A1}" srcOrd="0" destOrd="0" parTransId="{7D41AA92-B7B7-7046-9DA0-0C285E87A8AE}" sibTransId="{CA6D43D9-08D3-CD41-AD7E-19518747DA74}"/>
    <dgm:cxn modelId="{C523EA48-3B8A-AE44-B9E1-76CE75FDC437}" type="presOf" srcId="{589956C5-9E78-934F-9BA2-617C3AB1C88E}" destId="{A097FEAE-F460-E945-9E2E-BA52D0812673}" srcOrd="0" destOrd="0" presId="urn:microsoft.com/office/officeart/2005/8/layout/hierarchy1"/>
    <dgm:cxn modelId="{07F62C4F-6161-6F43-A769-A6290CF7681B}" type="presOf" srcId="{C66DFAAA-E886-7E4D-96AD-8750CC7928A1}" destId="{D875DBEA-D684-0D4A-BC91-32184CD1B77B}" srcOrd="0" destOrd="0" presId="urn:microsoft.com/office/officeart/2005/8/layout/hierarchy1"/>
    <dgm:cxn modelId="{11309343-2094-5A4B-A824-558C59A9D089}" srcId="{589956C5-9E78-934F-9BA2-617C3AB1C88E}" destId="{756D21CB-F395-6949-AFAC-4ECB6BF0FD46}" srcOrd="0" destOrd="0" parTransId="{CA937038-679D-F842-A5AA-818FAE0B4748}" sibTransId="{0F097477-91D3-FC4E-A8F3-528437D15AA5}"/>
    <dgm:cxn modelId="{03BCCCEA-5273-154E-8507-4A7B015F2407}" type="presOf" srcId="{756D21CB-F395-6949-AFAC-4ECB6BF0FD46}" destId="{DCD4B260-4313-4946-9C46-2E8E645AC8B4}" srcOrd="0" destOrd="0" presId="urn:microsoft.com/office/officeart/2005/8/layout/hierarchy1"/>
    <dgm:cxn modelId="{D3C29120-C17D-464A-92C4-80970012CA8D}" srcId="{756D21CB-F395-6949-AFAC-4ECB6BF0FD46}" destId="{2BE66BD0-FC17-7743-B70E-39FA0569A306}" srcOrd="1" destOrd="0" parTransId="{BC8F2FBC-4599-3C45-846B-FB62800EA54F}" sibTransId="{7830402D-C5A2-7F41-9991-8FC9A887AFB5}"/>
    <dgm:cxn modelId="{4609693B-CEE8-5541-832E-419754FED158}" type="presOf" srcId="{BC8F2FBC-4599-3C45-846B-FB62800EA54F}" destId="{4E5B7055-3EB8-CE4F-8E3B-D6953BC8B334}" srcOrd="0" destOrd="0" presId="urn:microsoft.com/office/officeart/2005/8/layout/hierarchy1"/>
    <dgm:cxn modelId="{CACD580F-39B3-2949-B17F-CBB571E52EB0}" type="presParOf" srcId="{A097FEAE-F460-E945-9E2E-BA52D0812673}" destId="{48580C9F-96AD-244C-B721-9E746C783CFF}" srcOrd="0" destOrd="0" presId="urn:microsoft.com/office/officeart/2005/8/layout/hierarchy1"/>
    <dgm:cxn modelId="{182639B0-3B8C-724E-95E3-D41CB547F840}" type="presParOf" srcId="{48580C9F-96AD-244C-B721-9E746C783CFF}" destId="{CC3FC9D0-5449-6444-94A7-CB55D785D196}" srcOrd="0" destOrd="0" presId="urn:microsoft.com/office/officeart/2005/8/layout/hierarchy1"/>
    <dgm:cxn modelId="{6F495351-2448-AD4F-81A6-8CBF6AA269B1}" type="presParOf" srcId="{CC3FC9D0-5449-6444-94A7-CB55D785D196}" destId="{6AD61FF2-DEFE-594F-A847-15B4F4EF5EAF}" srcOrd="0" destOrd="0" presId="urn:microsoft.com/office/officeart/2005/8/layout/hierarchy1"/>
    <dgm:cxn modelId="{A62E5012-75D0-824E-A5FD-A433D6DE37BC}" type="presParOf" srcId="{CC3FC9D0-5449-6444-94A7-CB55D785D196}" destId="{DCD4B260-4313-4946-9C46-2E8E645AC8B4}" srcOrd="1" destOrd="0" presId="urn:microsoft.com/office/officeart/2005/8/layout/hierarchy1"/>
    <dgm:cxn modelId="{EC246F55-B13E-914A-B592-A852FE139072}" type="presParOf" srcId="{48580C9F-96AD-244C-B721-9E746C783CFF}" destId="{A68BD986-0873-2A43-8C73-F8F73E294121}" srcOrd="1" destOrd="0" presId="urn:microsoft.com/office/officeart/2005/8/layout/hierarchy1"/>
    <dgm:cxn modelId="{093287A9-E401-8744-816D-FD8996023071}" type="presParOf" srcId="{A68BD986-0873-2A43-8C73-F8F73E294121}" destId="{8019142B-7E54-0442-86E7-D6D33DF9745C}" srcOrd="0" destOrd="0" presId="urn:microsoft.com/office/officeart/2005/8/layout/hierarchy1"/>
    <dgm:cxn modelId="{A31B327C-E4DA-2E45-8B11-54CD8A3EAFC0}" type="presParOf" srcId="{A68BD986-0873-2A43-8C73-F8F73E294121}" destId="{B5372358-A26C-774D-98E0-409DDFCF0937}" srcOrd="1" destOrd="0" presId="urn:microsoft.com/office/officeart/2005/8/layout/hierarchy1"/>
    <dgm:cxn modelId="{7F333C9B-05F2-9341-AF40-58B6E6B1A63B}" type="presParOf" srcId="{B5372358-A26C-774D-98E0-409DDFCF0937}" destId="{E8550B5D-34AD-8542-814C-0AA96DAE582C}" srcOrd="0" destOrd="0" presId="urn:microsoft.com/office/officeart/2005/8/layout/hierarchy1"/>
    <dgm:cxn modelId="{47065D27-E763-0A47-BED6-4DA2460F5A91}" type="presParOf" srcId="{E8550B5D-34AD-8542-814C-0AA96DAE582C}" destId="{5604A8EE-7EFC-7F41-BE5E-79229A1745AB}" srcOrd="0" destOrd="0" presId="urn:microsoft.com/office/officeart/2005/8/layout/hierarchy1"/>
    <dgm:cxn modelId="{4E8002E7-3D19-1042-A976-8F89947E3829}" type="presParOf" srcId="{E8550B5D-34AD-8542-814C-0AA96DAE582C}" destId="{D875DBEA-D684-0D4A-BC91-32184CD1B77B}" srcOrd="1" destOrd="0" presId="urn:microsoft.com/office/officeart/2005/8/layout/hierarchy1"/>
    <dgm:cxn modelId="{0312C677-83AE-E24F-8200-BF875A434CCE}" type="presParOf" srcId="{B5372358-A26C-774D-98E0-409DDFCF0937}" destId="{73527CEA-02FE-854E-B672-16C78309AD24}" srcOrd="1" destOrd="0" presId="urn:microsoft.com/office/officeart/2005/8/layout/hierarchy1"/>
    <dgm:cxn modelId="{1DA07084-8349-1E4E-8504-48D4DDC33B94}" type="presParOf" srcId="{A68BD986-0873-2A43-8C73-F8F73E294121}" destId="{4E5B7055-3EB8-CE4F-8E3B-D6953BC8B334}" srcOrd="2" destOrd="0" presId="urn:microsoft.com/office/officeart/2005/8/layout/hierarchy1"/>
    <dgm:cxn modelId="{1B8B692C-A2CD-2447-A675-DC8294F762ED}" type="presParOf" srcId="{A68BD986-0873-2A43-8C73-F8F73E294121}" destId="{5E3F4F4E-0769-654C-BD35-D0A734DB533A}" srcOrd="3" destOrd="0" presId="urn:microsoft.com/office/officeart/2005/8/layout/hierarchy1"/>
    <dgm:cxn modelId="{D5674351-D0E1-8146-8533-057E679B556F}" type="presParOf" srcId="{5E3F4F4E-0769-654C-BD35-D0A734DB533A}" destId="{AC00383C-9FB6-1E4D-A82A-B174E38419E1}" srcOrd="0" destOrd="0" presId="urn:microsoft.com/office/officeart/2005/8/layout/hierarchy1"/>
    <dgm:cxn modelId="{FF64658B-EB0B-BF49-B14B-41BFAEAD5618}" type="presParOf" srcId="{AC00383C-9FB6-1E4D-A82A-B174E38419E1}" destId="{8413DB7D-F00C-F048-8747-C56E88C8B6E9}" srcOrd="0" destOrd="0" presId="urn:microsoft.com/office/officeart/2005/8/layout/hierarchy1"/>
    <dgm:cxn modelId="{6DC4FBB9-3BB2-6041-A497-F7E4756C57DB}" type="presParOf" srcId="{AC00383C-9FB6-1E4D-A82A-B174E38419E1}" destId="{73D9E908-601B-D34A-96F0-A2E92A378958}" srcOrd="1" destOrd="0" presId="urn:microsoft.com/office/officeart/2005/8/layout/hierarchy1"/>
    <dgm:cxn modelId="{1F1F780C-E90C-4D45-BE58-4E33F5D355A8}" type="presParOf" srcId="{5E3F4F4E-0769-654C-BD35-D0A734DB533A}" destId="{21DA26EA-1DD1-F548-9A4D-0B4502513CD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0CEB13-A80B-4A4C-A479-BE3C196F2ED9}" type="doc">
      <dgm:prSet loTypeId="urn:microsoft.com/office/officeart/2005/8/layout/venn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E28088B-7446-C445-9E2F-516BB9E48781}">
      <dgm:prSet phldrT="[Testo]"/>
      <dgm:spPr>
        <a:solidFill>
          <a:schemeClr val="accent6">
            <a:lumMod val="60000"/>
            <a:lumOff val="4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it-IT" b="1" dirty="0" smtClean="0">
              <a:solidFill>
                <a:srgbClr val="984807"/>
              </a:solidFill>
            </a:rPr>
            <a:t>GLOBALITÀ</a:t>
          </a:r>
          <a:r>
            <a:rPr lang="it-IT" b="1" dirty="0" smtClean="0">
              <a:solidFill>
                <a:schemeClr val="accent6">
                  <a:lumMod val="50000"/>
                </a:schemeClr>
              </a:solidFill>
            </a:rPr>
            <a:t> </a:t>
          </a:r>
          <a:endParaRPr lang="it-IT" b="1" dirty="0">
            <a:solidFill>
              <a:schemeClr val="accent6">
                <a:lumMod val="50000"/>
              </a:schemeClr>
            </a:solidFill>
          </a:endParaRPr>
        </a:p>
      </dgm:t>
    </dgm:pt>
    <dgm:pt modelId="{19A094FD-2CE6-5E41-89F0-CDBF2FD87953}" type="parTrans" cxnId="{D1C8DDC6-C2A3-4748-99FB-11BD96DDE3ED}">
      <dgm:prSet/>
      <dgm:spPr/>
      <dgm:t>
        <a:bodyPr/>
        <a:lstStyle/>
        <a:p>
          <a:endParaRPr lang="it-IT"/>
        </a:p>
      </dgm:t>
    </dgm:pt>
    <dgm:pt modelId="{D93A5D16-70FE-144B-9580-485A3540D2F7}" type="sibTrans" cxnId="{D1C8DDC6-C2A3-4748-99FB-11BD96DDE3ED}">
      <dgm:prSet/>
      <dgm:spPr/>
      <dgm:t>
        <a:bodyPr/>
        <a:lstStyle/>
        <a:p>
          <a:endParaRPr lang="it-IT"/>
        </a:p>
      </dgm:t>
    </dgm:pt>
    <dgm:pt modelId="{408C098A-6C7A-B345-B121-0BFC6ED3AFB3}">
      <dgm:prSet phldrT="[Testo]"/>
      <dgm:spPr>
        <a:solidFill>
          <a:schemeClr val="accent6">
            <a:lumMod val="60000"/>
            <a:lumOff val="4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it-IT" b="1" dirty="0" smtClean="0">
              <a:solidFill>
                <a:srgbClr val="984807"/>
              </a:solidFill>
            </a:rPr>
            <a:t>ANALISI</a:t>
          </a:r>
          <a:endParaRPr lang="it-IT" b="1" dirty="0">
            <a:solidFill>
              <a:srgbClr val="984807"/>
            </a:solidFill>
          </a:endParaRPr>
        </a:p>
      </dgm:t>
    </dgm:pt>
    <dgm:pt modelId="{9FB2969A-1B20-1F47-88F4-5CCB2E903AB8}" type="parTrans" cxnId="{F572EA16-50A5-5241-9B3F-29AF6B8FB89F}">
      <dgm:prSet/>
      <dgm:spPr/>
      <dgm:t>
        <a:bodyPr/>
        <a:lstStyle/>
        <a:p>
          <a:endParaRPr lang="it-IT"/>
        </a:p>
      </dgm:t>
    </dgm:pt>
    <dgm:pt modelId="{35EED94B-676E-674E-8F03-9C6AFAE4E585}" type="sibTrans" cxnId="{F572EA16-50A5-5241-9B3F-29AF6B8FB89F}">
      <dgm:prSet/>
      <dgm:spPr/>
      <dgm:t>
        <a:bodyPr/>
        <a:lstStyle/>
        <a:p>
          <a:endParaRPr lang="it-IT"/>
        </a:p>
      </dgm:t>
    </dgm:pt>
    <dgm:pt modelId="{D8014D24-E89F-C545-BE08-32086C1148AC}">
      <dgm:prSet phldrT="[Testo]"/>
      <dgm:spPr>
        <a:solidFill>
          <a:schemeClr val="accent6">
            <a:lumMod val="60000"/>
            <a:lumOff val="4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it-IT" b="1" dirty="0" smtClean="0">
              <a:solidFill>
                <a:srgbClr val="984807"/>
              </a:solidFill>
            </a:rPr>
            <a:t>RIFLESSIONE </a:t>
          </a:r>
          <a:endParaRPr lang="it-IT" b="1" dirty="0">
            <a:solidFill>
              <a:srgbClr val="984807"/>
            </a:solidFill>
          </a:endParaRPr>
        </a:p>
      </dgm:t>
    </dgm:pt>
    <dgm:pt modelId="{545E2450-0DF8-3641-8D34-754AB6675920}" type="parTrans" cxnId="{3B40CABA-8494-FA4C-91B2-7D18C06CBF5E}">
      <dgm:prSet/>
      <dgm:spPr/>
      <dgm:t>
        <a:bodyPr/>
        <a:lstStyle/>
        <a:p>
          <a:endParaRPr lang="it-IT"/>
        </a:p>
      </dgm:t>
    </dgm:pt>
    <dgm:pt modelId="{6E8B50EC-9468-BE43-B27C-EA395816F986}" type="sibTrans" cxnId="{3B40CABA-8494-FA4C-91B2-7D18C06CBF5E}">
      <dgm:prSet/>
      <dgm:spPr/>
      <dgm:t>
        <a:bodyPr/>
        <a:lstStyle/>
        <a:p>
          <a:endParaRPr lang="it-IT"/>
        </a:p>
      </dgm:t>
    </dgm:pt>
    <dgm:pt modelId="{43B3E533-CD11-8E4D-BB9B-01CA488BEA9B}">
      <dgm:prSet phldrT="[Testo]"/>
      <dgm:spPr>
        <a:solidFill>
          <a:schemeClr val="accent6">
            <a:lumMod val="60000"/>
            <a:lumOff val="4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it-IT" b="1" dirty="0" smtClean="0">
              <a:solidFill>
                <a:srgbClr val="984807"/>
              </a:solidFill>
            </a:rPr>
            <a:t>SINTESI</a:t>
          </a:r>
          <a:endParaRPr lang="it-IT" b="1" dirty="0">
            <a:solidFill>
              <a:srgbClr val="984807"/>
            </a:solidFill>
          </a:endParaRPr>
        </a:p>
      </dgm:t>
    </dgm:pt>
    <dgm:pt modelId="{FA90E016-D37A-574F-AE2A-EDEFC3A227A6}" type="parTrans" cxnId="{29EE5C6D-D162-FF49-B6B5-25C5C79E861A}">
      <dgm:prSet/>
      <dgm:spPr/>
      <dgm:t>
        <a:bodyPr/>
        <a:lstStyle/>
        <a:p>
          <a:endParaRPr lang="it-IT"/>
        </a:p>
      </dgm:t>
    </dgm:pt>
    <dgm:pt modelId="{A5A16D33-EA92-2743-B99A-806660D0F295}" type="sibTrans" cxnId="{29EE5C6D-D162-FF49-B6B5-25C5C79E861A}">
      <dgm:prSet/>
      <dgm:spPr/>
      <dgm:t>
        <a:bodyPr/>
        <a:lstStyle/>
        <a:p>
          <a:endParaRPr lang="it-IT"/>
        </a:p>
      </dgm:t>
    </dgm:pt>
    <dgm:pt modelId="{7EBD69A9-08D1-4746-92B3-9AFCCEBFE661}" type="pres">
      <dgm:prSet presAssocID="{E40CEB13-A80B-4A4C-A479-BE3C196F2E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A1834A3-76E4-6B42-A76A-03AEAA360ECF}" type="pres">
      <dgm:prSet presAssocID="{0E28088B-7446-C445-9E2F-516BB9E48781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3D1CE84-CE67-A942-9110-F8C567D0D976}" type="pres">
      <dgm:prSet presAssocID="{D93A5D16-70FE-144B-9580-485A3540D2F7}" presName="space" presStyleCnt="0"/>
      <dgm:spPr/>
    </dgm:pt>
    <dgm:pt modelId="{1FF5477E-BE0D-D34A-9609-5AE455A2DD47}" type="pres">
      <dgm:prSet presAssocID="{408C098A-6C7A-B345-B121-0BFC6ED3AFB3}" presName="Name5" presStyleLbl="vennNode1" presStyleIdx="1" presStyleCnt="4" custLinFactNeighborX="221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F81604-B273-9648-9B65-F8C88A3311A0}" type="pres">
      <dgm:prSet presAssocID="{35EED94B-676E-674E-8F03-9C6AFAE4E585}" presName="space" presStyleCnt="0"/>
      <dgm:spPr/>
    </dgm:pt>
    <dgm:pt modelId="{967ED958-164E-694B-8810-472FFCA48002}" type="pres">
      <dgm:prSet presAssocID="{D8014D24-E89F-C545-BE08-32086C1148AC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3AF38D-4C06-CF45-A75E-5BD79732F36B}" type="pres">
      <dgm:prSet presAssocID="{6E8B50EC-9468-BE43-B27C-EA395816F986}" presName="space" presStyleCnt="0"/>
      <dgm:spPr/>
    </dgm:pt>
    <dgm:pt modelId="{E983052C-E6E4-F84C-ACE4-FC3EEB45FA41}" type="pres">
      <dgm:prSet presAssocID="{43B3E533-CD11-8E4D-BB9B-01CA488BEA9B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9EE5C6D-D162-FF49-B6B5-25C5C79E861A}" srcId="{E40CEB13-A80B-4A4C-A479-BE3C196F2ED9}" destId="{43B3E533-CD11-8E4D-BB9B-01CA488BEA9B}" srcOrd="3" destOrd="0" parTransId="{FA90E016-D37A-574F-AE2A-EDEFC3A227A6}" sibTransId="{A5A16D33-EA92-2743-B99A-806660D0F295}"/>
    <dgm:cxn modelId="{D1C8DDC6-C2A3-4748-99FB-11BD96DDE3ED}" srcId="{E40CEB13-A80B-4A4C-A479-BE3C196F2ED9}" destId="{0E28088B-7446-C445-9E2F-516BB9E48781}" srcOrd="0" destOrd="0" parTransId="{19A094FD-2CE6-5E41-89F0-CDBF2FD87953}" sibTransId="{D93A5D16-70FE-144B-9580-485A3540D2F7}"/>
    <dgm:cxn modelId="{C87BFCB1-4664-1147-9268-C85F2EB02E46}" type="presOf" srcId="{408C098A-6C7A-B345-B121-0BFC6ED3AFB3}" destId="{1FF5477E-BE0D-D34A-9609-5AE455A2DD47}" srcOrd="0" destOrd="0" presId="urn:microsoft.com/office/officeart/2005/8/layout/venn3"/>
    <dgm:cxn modelId="{CBB283AC-8F0C-324F-84E9-EE48E4A8B51C}" type="presOf" srcId="{0E28088B-7446-C445-9E2F-516BB9E48781}" destId="{5A1834A3-76E4-6B42-A76A-03AEAA360ECF}" srcOrd="0" destOrd="0" presId="urn:microsoft.com/office/officeart/2005/8/layout/venn3"/>
    <dgm:cxn modelId="{DDA8DAB9-5BBD-1444-BD6B-AA8D84BC44BB}" type="presOf" srcId="{43B3E533-CD11-8E4D-BB9B-01CA488BEA9B}" destId="{E983052C-E6E4-F84C-ACE4-FC3EEB45FA41}" srcOrd="0" destOrd="0" presId="urn:microsoft.com/office/officeart/2005/8/layout/venn3"/>
    <dgm:cxn modelId="{F572EA16-50A5-5241-9B3F-29AF6B8FB89F}" srcId="{E40CEB13-A80B-4A4C-A479-BE3C196F2ED9}" destId="{408C098A-6C7A-B345-B121-0BFC6ED3AFB3}" srcOrd="1" destOrd="0" parTransId="{9FB2969A-1B20-1F47-88F4-5CCB2E903AB8}" sibTransId="{35EED94B-676E-674E-8F03-9C6AFAE4E585}"/>
    <dgm:cxn modelId="{133E4393-43A4-FB4B-9F38-743F4A71346C}" type="presOf" srcId="{E40CEB13-A80B-4A4C-A479-BE3C196F2ED9}" destId="{7EBD69A9-08D1-4746-92B3-9AFCCEBFE661}" srcOrd="0" destOrd="0" presId="urn:microsoft.com/office/officeart/2005/8/layout/venn3"/>
    <dgm:cxn modelId="{3B40CABA-8494-FA4C-91B2-7D18C06CBF5E}" srcId="{E40CEB13-A80B-4A4C-A479-BE3C196F2ED9}" destId="{D8014D24-E89F-C545-BE08-32086C1148AC}" srcOrd="2" destOrd="0" parTransId="{545E2450-0DF8-3641-8D34-754AB6675920}" sibTransId="{6E8B50EC-9468-BE43-B27C-EA395816F986}"/>
    <dgm:cxn modelId="{E0D1282E-0027-CB4D-B8AF-3613DAF9DAA0}" type="presOf" srcId="{D8014D24-E89F-C545-BE08-32086C1148AC}" destId="{967ED958-164E-694B-8810-472FFCA48002}" srcOrd="0" destOrd="0" presId="urn:microsoft.com/office/officeart/2005/8/layout/venn3"/>
    <dgm:cxn modelId="{1C0BBB92-B247-6446-8580-6B8712F9AD17}" type="presParOf" srcId="{7EBD69A9-08D1-4746-92B3-9AFCCEBFE661}" destId="{5A1834A3-76E4-6B42-A76A-03AEAA360ECF}" srcOrd="0" destOrd="0" presId="urn:microsoft.com/office/officeart/2005/8/layout/venn3"/>
    <dgm:cxn modelId="{D9D7B6C1-31AF-2A41-B5FF-7D8AE2BFDA78}" type="presParOf" srcId="{7EBD69A9-08D1-4746-92B3-9AFCCEBFE661}" destId="{B3D1CE84-CE67-A942-9110-F8C567D0D976}" srcOrd="1" destOrd="0" presId="urn:microsoft.com/office/officeart/2005/8/layout/venn3"/>
    <dgm:cxn modelId="{6B113F6C-FBA5-3B4F-84C3-1922EFABD7C7}" type="presParOf" srcId="{7EBD69A9-08D1-4746-92B3-9AFCCEBFE661}" destId="{1FF5477E-BE0D-D34A-9609-5AE455A2DD47}" srcOrd="2" destOrd="0" presId="urn:microsoft.com/office/officeart/2005/8/layout/venn3"/>
    <dgm:cxn modelId="{48BA7F68-5DA9-3149-9E87-F77B14FAF0B7}" type="presParOf" srcId="{7EBD69A9-08D1-4746-92B3-9AFCCEBFE661}" destId="{66F81604-B273-9648-9B65-F8C88A3311A0}" srcOrd="3" destOrd="0" presId="urn:microsoft.com/office/officeart/2005/8/layout/venn3"/>
    <dgm:cxn modelId="{644979BB-8333-A14D-A290-C47B55C2BFE4}" type="presParOf" srcId="{7EBD69A9-08D1-4746-92B3-9AFCCEBFE661}" destId="{967ED958-164E-694B-8810-472FFCA48002}" srcOrd="4" destOrd="0" presId="urn:microsoft.com/office/officeart/2005/8/layout/venn3"/>
    <dgm:cxn modelId="{C7A6DB5A-3C3D-CC42-932A-0D49B6775C90}" type="presParOf" srcId="{7EBD69A9-08D1-4746-92B3-9AFCCEBFE661}" destId="{963AF38D-4C06-CF45-A75E-5BD79732F36B}" srcOrd="5" destOrd="0" presId="urn:microsoft.com/office/officeart/2005/8/layout/venn3"/>
    <dgm:cxn modelId="{39E59D0A-3E0D-7242-BF0E-EAA8CBC8DD3C}" type="presParOf" srcId="{7EBD69A9-08D1-4746-92B3-9AFCCEBFE661}" destId="{E983052C-E6E4-F84C-ACE4-FC3EEB45FA41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D0F976-7939-EA47-9333-40FBE1DC3808}">
      <dsp:nvSpPr>
        <dsp:cNvPr id="0" name=""/>
        <dsp:cNvSpPr/>
      </dsp:nvSpPr>
      <dsp:spPr>
        <a:xfrm rot="5399805">
          <a:off x="638240" y="1564307"/>
          <a:ext cx="2038210" cy="20795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BC7E27-9FA6-724A-94AA-C95748F0432E}">
      <dsp:nvSpPr>
        <dsp:cNvPr id="0" name=""/>
        <dsp:cNvSpPr/>
      </dsp:nvSpPr>
      <dsp:spPr>
        <a:xfrm>
          <a:off x="10" y="528538"/>
          <a:ext cx="3973371" cy="940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Ricezione</a:t>
          </a:r>
          <a:endParaRPr lang="it-IT" sz="3200" kern="1200" dirty="0"/>
        </a:p>
      </dsp:txBody>
      <dsp:txXfrm>
        <a:off x="10" y="528538"/>
        <a:ext cx="3973371" cy="940586"/>
      </dsp:txXfrm>
    </dsp:sp>
    <dsp:sp modelId="{49A68AB8-FD2A-324F-8938-15749EC751A0}">
      <dsp:nvSpPr>
        <dsp:cNvPr id="0" name=""/>
        <dsp:cNvSpPr/>
      </dsp:nvSpPr>
      <dsp:spPr>
        <a:xfrm rot="40288">
          <a:off x="2295524" y="4512693"/>
          <a:ext cx="3638540" cy="45719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0403EE-B4ED-4644-9775-572639071B86}">
      <dsp:nvSpPr>
        <dsp:cNvPr id="0" name=""/>
        <dsp:cNvSpPr/>
      </dsp:nvSpPr>
      <dsp:spPr>
        <a:xfrm>
          <a:off x="120402" y="2352357"/>
          <a:ext cx="3732819" cy="1386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Leggere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e Ascoltare</a:t>
          </a:r>
          <a:endParaRPr lang="it-IT" sz="3200" kern="1200" dirty="0"/>
        </a:p>
      </dsp:txBody>
      <dsp:txXfrm>
        <a:off x="120402" y="2352357"/>
        <a:ext cx="3732819" cy="1386333"/>
      </dsp:txXfrm>
    </dsp:sp>
    <dsp:sp modelId="{68E6CD3B-66AE-3B49-AD50-7853518C7A92}">
      <dsp:nvSpPr>
        <dsp:cNvPr id="0" name=""/>
        <dsp:cNvSpPr/>
      </dsp:nvSpPr>
      <dsp:spPr>
        <a:xfrm rot="16200000">
          <a:off x="4852211" y="1679631"/>
          <a:ext cx="2085908" cy="20795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151AD7-7C98-C845-B414-EA0AF92999C5}">
      <dsp:nvSpPr>
        <dsp:cNvPr id="0" name=""/>
        <dsp:cNvSpPr/>
      </dsp:nvSpPr>
      <dsp:spPr>
        <a:xfrm>
          <a:off x="4568651" y="2401933"/>
          <a:ext cx="3327363" cy="1386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Parlare e Scrivere</a:t>
          </a:r>
          <a:endParaRPr lang="it-IT" sz="3200" kern="1200" dirty="0"/>
        </a:p>
      </dsp:txBody>
      <dsp:txXfrm>
        <a:off x="4568651" y="2401933"/>
        <a:ext cx="3327363" cy="1386333"/>
      </dsp:txXfrm>
    </dsp:sp>
    <dsp:sp modelId="{F0B55307-D3E6-7447-897C-26A253166CF4}">
      <dsp:nvSpPr>
        <dsp:cNvPr id="0" name=""/>
        <dsp:cNvSpPr/>
      </dsp:nvSpPr>
      <dsp:spPr>
        <a:xfrm>
          <a:off x="4449819" y="541181"/>
          <a:ext cx="3493492" cy="9198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Produzione</a:t>
          </a:r>
          <a:endParaRPr lang="it-IT" sz="3200" kern="1200" dirty="0"/>
        </a:p>
      </dsp:txBody>
      <dsp:txXfrm>
        <a:off x="4449819" y="541181"/>
        <a:ext cx="3493492" cy="91981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FE155-8A9F-044F-9B95-AC45C80684D5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9EF0D-7BBF-8446-A875-9250C46D63BD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9EF0D-7BBF-8446-A875-9250C46D63BD}" type="slidenum">
              <a:rPr lang="it-IT" smtClean="0"/>
              <a:pPr/>
              <a:t>31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Titolo verticale e tes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4421A1-2BA9-DA46-B081-392E8703F8FB}" type="datetimeFigureOut">
              <a:rPr lang="it-IT" smtClean="0"/>
              <a:pPr/>
              <a:t>16-11-2012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2D2A4D-50EF-2141-BB6F-121CBA7B2A77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536530"/>
            <a:ext cx="7772400" cy="1654174"/>
          </a:xfrm>
        </p:spPr>
        <p:txBody>
          <a:bodyPr>
            <a:normAutofit fontScale="90000"/>
          </a:bodyPr>
          <a:lstStyle/>
          <a:p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elementi di Glottodidattica e </a:t>
            </a:r>
            <a:r>
              <a:rPr lang="it-IT" dirty="0" err="1" smtClean="0"/>
              <a:t>unitÀ</a:t>
            </a:r>
            <a:r>
              <a:rPr lang="it-IT" dirty="0" smtClean="0"/>
              <a:t> di apprendimento 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2471628" y="6193564"/>
            <a:ext cx="64452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>
                <a:latin typeface="Century Gothic"/>
                <a:cs typeface="Century Gothic"/>
              </a:rPr>
              <a:t>Bolzano, sabato 17 novembre 2012 - L. Di Lucca</a:t>
            </a:r>
            <a:endParaRPr lang="it-IT" sz="2000" dirty="0">
              <a:latin typeface="Century Gothic"/>
              <a:cs typeface="Century Gothic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82222" y="409222"/>
            <a:ext cx="86346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Gothic"/>
                <a:cs typeface="Century Gothic"/>
              </a:rPr>
              <a:t>GIORNATA </a:t>
            </a:r>
            <a:r>
              <a:rPr lang="it-IT" sz="2400" b="1" dirty="0" err="1" smtClean="0">
                <a:latin typeface="Century Gothic"/>
                <a:cs typeface="Century Gothic"/>
              </a:rPr>
              <a:t>DI</a:t>
            </a:r>
            <a:r>
              <a:rPr lang="it-IT" sz="2400" b="1" dirty="0" smtClean="0">
                <a:latin typeface="Century Gothic"/>
                <a:cs typeface="Century Gothic"/>
              </a:rPr>
              <a:t> FORMAZIONE SULL’INSEGNAMENTO/APPRENDIMENTO DELL’ITALIANO L2 PER MIGRANTI </a:t>
            </a:r>
            <a:endParaRPr lang="it-IT" sz="2400" dirty="0" smtClean="0">
              <a:latin typeface="Century Gothic"/>
              <a:cs typeface="Century Gothic"/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u="sng" dirty="0" smtClean="0">
                <a:solidFill>
                  <a:srgbClr val="355D7E"/>
                </a:solidFill>
              </a:rPr>
              <a:t>Variabili socio-linguistiche: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Età/sesso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Background culturale (scolarità, lingua/lingue e culture di provenienza, eventuale conoscenza dell’italiano e sue varietà..)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Bisogni differenziati di lingua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Modalità di apprendimento (spontaneo, guidato, misto; tempo a disposizione; esposizione alla lingua italiana)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B95B22"/>
                </a:solidFill>
              </a:rPr>
              <a:t>Programmare la didattica</a:t>
            </a:r>
            <a:endParaRPr lang="it-IT" dirty="0">
              <a:solidFill>
                <a:srgbClr val="B95B2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50000"/>
                  </a:schemeClr>
                </a:solidFill>
              </a:rPr>
              <a:t>Definire il profilo dell’apprendente: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scheda di rilevamento delle variabili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Test d’ingresso di competenza linguistica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Messa a fuoco di motivazioni e bisogni</a:t>
            </a:r>
          </a:p>
          <a:p>
            <a:pPr>
              <a:buNone/>
            </a:pP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50000"/>
                  </a:schemeClr>
                </a:solidFill>
              </a:rPr>
              <a:t>Stipulare il patto formativo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Obiettivi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Tempi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Metodi e strumenti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B95B22"/>
                </a:solidFill>
              </a:rPr>
              <a:t>Le abilità linguistiche</a:t>
            </a:r>
            <a:endParaRPr lang="it-IT" dirty="0">
              <a:solidFill>
                <a:srgbClr val="B95B22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29600" cy="480388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B95B22"/>
                </a:solidFill>
              </a:rPr>
              <a:t>Le abilità integrate</a:t>
            </a:r>
            <a:endParaRPr lang="it-IT" dirty="0">
              <a:solidFill>
                <a:srgbClr val="B95B2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 smtClean="0">
                <a:solidFill>
                  <a:srgbClr val="20190B"/>
                </a:solidFill>
              </a:rPr>
              <a:t>dialogare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20190B"/>
                </a:solidFill>
              </a:rPr>
              <a:t>parafrasare (</a:t>
            </a:r>
            <a:r>
              <a:rPr lang="it-IT" dirty="0" err="1" smtClean="0">
                <a:solidFill>
                  <a:srgbClr val="20190B"/>
                </a:solidFill>
              </a:rPr>
              <a:t>orale-scritto</a:t>
            </a:r>
            <a:r>
              <a:rPr lang="it-IT" dirty="0" smtClean="0">
                <a:solidFill>
                  <a:srgbClr val="20190B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20190B"/>
                </a:solidFill>
              </a:rPr>
              <a:t>riassumere (</a:t>
            </a:r>
            <a:r>
              <a:rPr lang="it-IT" dirty="0" err="1" smtClean="0">
                <a:solidFill>
                  <a:srgbClr val="20190B"/>
                </a:solidFill>
              </a:rPr>
              <a:t>orale-scritto</a:t>
            </a:r>
            <a:r>
              <a:rPr lang="it-IT" dirty="0" smtClean="0">
                <a:solidFill>
                  <a:srgbClr val="20190B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20190B"/>
                </a:solidFill>
              </a:rPr>
              <a:t>presa d’appunti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20190B"/>
                </a:solidFill>
              </a:rPr>
              <a:t>scrivere sotto dettatura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20190B"/>
                </a:solidFill>
              </a:rPr>
              <a:t>paralare su traccia scritta</a:t>
            </a:r>
          </a:p>
          <a:p>
            <a:pPr>
              <a:buFontTx/>
              <a:buChar char="-"/>
            </a:pPr>
            <a:r>
              <a:rPr lang="it-IT" dirty="0" err="1" smtClean="0">
                <a:solidFill>
                  <a:srgbClr val="20190B"/>
                </a:solidFill>
              </a:rPr>
              <a:t>…</a:t>
            </a:r>
            <a:r>
              <a:rPr lang="it-IT" dirty="0" smtClean="0">
                <a:solidFill>
                  <a:srgbClr val="20190B"/>
                </a:solidFill>
              </a:rPr>
              <a:t>.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724790"/>
            <a:ext cx="8229600" cy="382589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chemeClr val="bg2">
                    <a:lumMod val="10000"/>
                  </a:schemeClr>
                </a:solidFill>
              </a:rPr>
              <a:t>Le abilità linguistiche (primarie e integrate)contribuiscono alla definizione di un curricolo.</a:t>
            </a:r>
          </a:p>
          <a:p>
            <a:pPr>
              <a:buNone/>
            </a:pP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it-IT" dirty="0" smtClean="0">
                <a:solidFill>
                  <a:schemeClr val="bg2">
                    <a:lumMod val="10000"/>
                  </a:schemeClr>
                </a:solidFill>
              </a:rPr>
              <a:t>Non tutte le abilità devono essere affrontate ed esercitate da ogni allievo e ad ogni livello di competenza linguistica, ma in sede di programmazione è bene prendere delle decisioni e giustificarle.</a:t>
            </a:r>
            <a:endParaRPr lang="it-IT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80640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Abilità ricettive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556" dirty="0" smtClean="0">
                <a:solidFill>
                  <a:srgbClr val="FF6600"/>
                </a:solidFill>
              </a:rPr>
              <a:t>Comprendere</a:t>
            </a:r>
            <a:endParaRPr lang="it-IT" sz="3556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180640"/>
          <a:ext cx="8229600" cy="567736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1340"/>
          </a:xfrm>
        </p:spPr>
        <p:txBody>
          <a:bodyPr>
            <a:normAutofit fontScale="90000"/>
          </a:bodyPr>
          <a:lstStyle/>
          <a:p>
            <a:r>
              <a:rPr lang="it-IT" sz="4000" dirty="0" smtClean="0">
                <a:solidFill>
                  <a:srgbClr val="FF6600"/>
                </a:solidFill>
              </a:rPr>
              <a:t>Comprendere</a:t>
            </a:r>
            <a:endParaRPr lang="it-IT" sz="4000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965978"/>
          <a:ext cx="8467702" cy="4758339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14627" y="5473879"/>
            <a:ext cx="871027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>
                <a:solidFill>
                  <a:srgbClr val="FF6600"/>
                </a:solidFill>
              </a:rPr>
              <a:t>La comprensione non è un processo lineare e successivo nel tempo, ma globale e simultaneo. Le abilità di ricezione hanno la priorità su quelle produttive, orale prima dello scritto.</a:t>
            </a:r>
            <a:endParaRPr lang="it-IT" sz="24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Abilità produttive</a:t>
            </a:r>
            <a:br>
              <a:rPr lang="it-IT" dirty="0" smtClean="0"/>
            </a:br>
            <a:r>
              <a:rPr lang="it-IT" dirty="0" smtClean="0">
                <a:solidFill>
                  <a:srgbClr val="FF6600"/>
                </a:solidFill>
              </a:rPr>
              <a:t>parlare e scrivere</a:t>
            </a:r>
            <a:endParaRPr lang="it-IT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897268"/>
            <a:ext cx="8153400" cy="41987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In termini educativi le abilità produttive: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- abituano l’apprendente a considerare l’intero </a:t>
            </a:r>
            <a:r>
              <a:rPr lang="it-IT" b="1" dirty="0" smtClean="0"/>
              <a:t>processo comunicativo </a:t>
            </a:r>
            <a:r>
              <a:rPr lang="it-IT" dirty="0" smtClean="0"/>
              <a:t>come un </a:t>
            </a:r>
            <a:r>
              <a:rPr lang="it-IT" b="1" dirty="0" smtClean="0"/>
              <a:t>sistema </a:t>
            </a:r>
            <a:r>
              <a:rPr lang="it-IT" dirty="0" smtClean="0"/>
              <a:t>dove bisogna considerare tutti gli elementi: scopo, argomento, destinatario, canale, luogo, tempo dell’evento =&gt; scelte linguistiche a tutti i livelli: fonologico, morfosintattico, </a:t>
            </a:r>
            <a:r>
              <a:rPr lang="it-IT" dirty="0" err="1" smtClean="0"/>
              <a:t>lessicale…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52450"/>
            <a:ext cx="8229600" cy="485471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 smtClean="0"/>
              <a:t>abituano l’apprendente a lavorare e a considerare il </a:t>
            </a:r>
            <a:r>
              <a:rPr lang="it-IT" b="1" dirty="0" smtClean="0"/>
              <a:t>testo</a:t>
            </a:r>
            <a:r>
              <a:rPr lang="it-IT" dirty="0" smtClean="0"/>
              <a:t> e non singole frasi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mettono l’apprendente nella condizione di riflettere sulle regole comunicative e linguistiche implicite ad ogni genere testuale/comunicativo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tempi lunghi assegnati per il compito: l’apprendente può e deve abituarsi a prendersi tempo.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 smtClean="0">
                <a:solidFill>
                  <a:srgbClr val="FF6600"/>
                </a:solidFill>
              </a:rPr>
              <a:t>Imparare le regole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2800" dirty="0" smtClean="0">
                <a:solidFill>
                  <a:srgbClr val="86ADFF"/>
                </a:solidFill>
              </a:rPr>
              <a:t>(</a:t>
            </a:r>
            <a:r>
              <a:rPr lang="it-IT" sz="2800" dirty="0" err="1" smtClean="0">
                <a:solidFill>
                  <a:srgbClr val="86ADFF"/>
                </a:solidFill>
              </a:rPr>
              <a:t>fonolgia</a:t>
            </a:r>
            <a:r>
              <a:rPr lang="it-IT" sz="2800" dirty="0" smtClean="0">
                <a:solidFill>
                  <a:srgbClr val="86ADFF"/>
                </a:solidFill>
              </a:rPr>
              <a:t>, lessico, morfosintassi, testualità)</a:t>
            </a:r>
            <a:endParaRPr lang="it-IT" sz="2800" dirty="0">
              <a:solidFill>
                <a:srgbClr val="86AD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2039288"/>
            <a:ext cx="8229600" cy="4086875"/>
          </a:xfrm>
        </p:spPr>
        <p:txBody>
          <a:bodyPr/>
          <a:lstStyle/>
          <a:p>
            <a:pPr>
              <a:buFontTx/>
              <a:buChar char="-"/>
            </a:pPr>
            <a:r>
              <a:rPr lang="it-IT" dirty="0" smtClean="0"/>
              <a:t>formazione di ipotesi</a:t>
            </a:r>
          </a:p>
          <a:p>
            <a:pPr>
              <a:buFontTx/>
              <a:buChar char="-"/>
            </a:pPr>
            <a:r>
              <a:rPr lang="it-IT" dirty="0" smtClean="0"/>
              <a:t>verifica delle ipotesi fatte</a:t>
            </a:r>
          </a:p>
          <a:p>
            <a:pPr>
              <a:buFontTx/>
              <a:buChar char="-"/>
            </a:pPr>
            <a:r>
              <a:rPr lang="it-IT" dirty="0" smtClean="0"/>
              <a:t>Fissazione delle regole ipotizzate e verificate</a:t>
            </a:r>
          </a:p>
          <a:p>
            <a:pPr>
              <a:buFontTx/>
              <a:buChar char="-"/>
            </a:pPr>
            <a:r>
              <a:rPr lang="it-IT" dirty="0" smtClean="0"/>
              <a:t>Riutilizzo</a:t>
            </a:r>
          </a:p>
          <a:p>
            <a:pPr>
              <a:buFontTx/>
              <a:buChar char="-"/>
            </a:pPr>
            <a:r>
              <a:rPr lang="it-IT" dirty="0" smtClean="0"/>
              <a:t>Riflessione sulla lingua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pPr algn="ctr"/>
            <a:r>
              <a:rPr lang="it-IT" sz="2800" dirty="0" smtClean="0"/>
              <a:t>Riflettete </a:t>
            </a:r>
            <a:br>
              <a:rPr lang="it-IT" sz="2800" dirty="0" smtClean="0"/>
            </a:br>
            <a:r>
              <a:rPr lang="it-IT" sz="2800" dirty="0" smtClean="0"/>
              <a:t>secondo voi gli adulti immigrati circoscrivono un capitolo </a:t>
            </a:r>
            <a:r>
              <a:rPr lang="it-IT" sz="2800" dirty="0" err="1" smtClean="0"/>
              <a:t>glottodidattico</a:t>
            </a:r>
            <a:r>
              <a:rPr lang="it-IT" sz="2800" dirty="0" smtClean="0"/>
              <a:t> a sé?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rgbClr val="B95B22"/>
                </a:solidFill>
              </a:rPr>
              <a:t>Lingua</a:t>
            </a: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Tecniche didattiche</a:t>
            </a: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Chi sono</a:t>
            </a:r>
            <a:endParaRPr lang="it-IT" dirty="0" smtClean="0">
              <a:solidFill>
                <a:srgbClr val="355D7E"/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Sviluppo cognitivo</a:t>
            </a:r>
            <a:endParaRPr lang="it-IT" dirty="0" smtClean="0">
              <a:solidFill>
                <a:srgbClr val="355D7E"/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Competenza </a:t>
            </a:r>
            <a:r>
              <a:rPr lang="it-IT" dirty="0" err="1" smtClean="0">
                <a:solidFill>
                  <a:srgbClr val="B95B22"/>
                </a:solidFill>
              </a:rPr>
              <a:t>lingusitica</a:t>
            </a:r>
            <a:endParaRPr lang="it-IT" dirty="0" smtClean="0">
              <a:solidFill>
                <a:srgbClr val="355D7E"/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Motivazione</a:t>
            </a:r>
            <a:endParaRPr lang="it-IT" dirty="0" smtClean="0">
              <a:solidFill>
                <a:srgbClr val="355D7E"/>
              </a:solidFill>
            </a:endParaRPr>
          </a:p>
          <a:p>
            <a:r>
              <a:rPr lang="it-IT" smtClean="0">
                <a:solidFill>
                  <a:srgbClr val="B95B22"/>
                </a:solidFill>
              </a:rPr>
              <a:t>Immigrati</a:t>
            </a:r>
            <a:endParaRPr lang="it-IT" smtClean="0">
              <a:solidFill>
                <a:srgbClr val="355D7E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8114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6600"/>
                </a:solidFill>
              </a:rPr>
              <a:t>La grammatica</a:t>
            </a:r>
            <a:br>
              <a:rPr lang="it-IT" dirty="0" smtClean="0">
                <a:solidFill>
                  <a:srgbClr val="FF6600"/>
                </a:solidFill>
              </a:rPr>
            </a:br>
            <a:r>
              <a:rPr lang="it-IT" sz="3111" dirty="0" smtClean="0">
                <a:solidFill>
                  <a:srgbClr val="FF6600"/>
                </a:solidFill>
              </a:rPr>
              <a:t>alcune domande che bisognerebbe sempre farsi</a:t>
            </a:r>
            <a:endParaRPr lang="it-IT" sz="3111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it-IT" sz="2811" dirty="0" err="1" smtClean="0">
                <a:solidFill>
                  <a:srgbClr val="86ADFF"/>
                </a:solidFill>
              </a:rPr>
              <a:t>1</a:t>
            </a:r>
            <a:r>
              <a:rPr lang="it-IT" sz="2811" dirty="0" smtClean="0">
                <a:solidFill>
                  <a:srgbClr val="86ADFF"/>
                </a:solidFill>
              </a:rPr>
              <a:t>) Che cosa significa fare grammatica?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 smtClean="0"/>
              <a:t>Sistematizzare le conoscenze con regole e strutture già individuate.</a:t>
            </a:r>
          </a:p>
          <a:p>
            <a:pPr marL="0" indent="0">
              <a:spcBef>
                <a:spcPts val="0"/>
              </a:spcBef>
              <a:buNone/>
            </a:pPr>
            <a:endParaRPr lang="it-IT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 err="1" smtClean="0">
                <a:solidFill>
                  <a:srgbClr val="86ADFF"/>
                </a:solidFill>
              </a:rPr>
              <a:t>2</a:t>
            </a:r>
            <a:r>
              <a:rPr lang="it-IT" sz="2800" dirty="0" smtClean="0">
                <a:solidFill>
                  <a:srgbClr val="86ADFF"/>
                </a:solidFill>
              </a:rPr>
              <a:t>) Perché fare grammatica?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 smtClean="0"/>
              <a:t>Consapevolizzazione delle regole: permette di sostenere le ipotesi fatte. E’ un punto d’arrivo, ma allo steso tempo un punto di partenza per la formazione di nuove ipotesi.</a:t>
            </a:r>
          </a:p>
          <a:p>
            <a:pPr marL="0" indent="0">
              <a:spcBef>
                <a:spcPts val="0"/>
              </a:spcBef>
              <a:buNone/>
            </a:pPr>
            <a:endParaRPr lang="it-IT" sz="2800" dirty="0" smtClean="0">
              <a:solidFill>
                <a:srgbClr val="FF66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 err="1" smtClean="0">
                <a:solidFill>
                  <a:srgbClr val="86ADFF"/>
                </a:solidFill>
              </a:rPr>
              <a:t>3</a:t>
            </a:r>
            <a:r>
              <a:rPr lang="it-IT" sz="2800" dirty="0" smtClean="0">
                <a:solidFill>
                  <a:srgbClr val="86ADFF"/>
                </a:solidFill>
              </a:rPr>
              <a:t>) Su quali esempi di lingua fare grammatica?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 smtClean="0"/>
              <a:t>Lingua autentica (testi scritti e orali)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62070"/>
            <a:ext cx="8353650" cy="497560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dirty="0" err="1" smtClean="0">
                <a:solidFill>
                  <a:srgbClr val="86ADFF"/>
                </a:solidFill>
              </a:rPr>
              <a:t>4</a:t>
            </a:r>
            <a:r>
              <a:rPr lang="it-IT" dirty="0" smtClean="0">
                <a:solidFill>
                  <a:srgbClr val="86ADFF"/>
                </a:solidFill>
              </a:rPr>
              <a:t>) Chi fa grammatica?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studenti =&gt; la individuano; insegnante =&gt; sistematizza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dirty="0" err="1" smtClean="0">
                <a:solidFill>
                  <a:srgbClr val="86ADFF"/>
                </a:solidFill>
              </a:rPr>
              <a:t>5</a:t>
            </a:r>
            <a:r>
              <a:rPr lang="it-IT" dirty="0" smtClean="0">
                <a:solidFill>
                  <a:srgbClr val="86ADFF"/>
                </a:solidFill>
              </a:rPr>
              <a:t>) Quando fare grammatica?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Nella fase di </a:t>
            </a:r>
            <a:r>
              <a:rPr lang="it-IT" dirty="0" err="1" smtClean="0"/>
              <a:t>analisi-sintesi-riflessione</a:t>
            </a:r>
            <a:r>
              <a:rPr lang="it-IT" dirty="0" smtClean="0"/>
              <a:t>. Dopo che gli studenti hanno familiarizzato con il testo, hanno fatto </a:t>
            </a:r>
            <a:r>
              <a:rPr lang="it-IT" dirty="0" err="1" smtClean="0"/>
              <a:t>ipotesi…</a:t>
            </a:r>
            <a:r>
              <a:rPr lang="it-IT" dirty="0" smtClean="0"/>
              <a:t>. Sin dall’inizio.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 smtClean="0">
              <a:solidFill>
                <a:srgbClr val="86ADFF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dirty="0" err="1" smtClean="0">
                <a:solidFill>
                  <a:srgbClr val="86ADFF"/>
                </a:solidFill>
              </a:rPr>
              <a:t>6</a:t>
            </a:r>
            <a:r>
              <a:rPr lang="it-IT" dirty="0" smtClean="0">
                <a:solidFill>
                  <a:srgbClr val="86ADFF"/>
                </a:solidFill>
              </a:rPr>
              <a:t>) Quanto fare grammatica?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dipende dai destinatari e dal livello di competenza linguistica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 smtClean="0"/>
          </a:p>
          <a:p>
            <a:pPr marL="0" indent="0">
              <a:spcBef>
                <a:spcPts val="0"/>
              </a:spcBef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Grammatica a livello pre-A1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" y="1600200"/>
            <a:ext cx="4123566" cy="485840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256" y="1600200"/>
            <a:ext cx="3822792" cy="4858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6679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6600"/>
                </a:solidFill>
              </a:rPr>
              <a:t>Principi didattici fondamentali</a:t>
            </a:r>
            <a:endParaRPr lang="it-IT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48968"/>
            <a:ext cx="8229600" cy="507074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Tx/>
              <a:buChar char="-"/>
            </a:pPr>
            <a:r>
              <a:rPr lang="it-IT" dirty="0" smtClean="0"/>
              <a:t>La </a:t>
            </a:r>
            <a:r>
              <a:rPr lang="it-IT" b="1" dirty="0" smtClean="0">
                <a:solidFill>
                  <a:srgbClr val="86ADFF"/>
                </a:solidFill>
              </a:rPr>
              <a:t>LINGUA </a:t>
            </a:r>
            <a:r>
              <a:rPr lang="it-IT" dirty="0" smtClean="0"/>
              <a:t>è lo </a:t>
            </a:r>
            <a:r>
              <a:rPr lang="it-IT" dirty="0" smtClean="0">
                <a:solidFill>
                  <a:srgbClr val="86ADFF"/>
                </a:solidFill>
              </a:rPr>
              <a:t>strumento </a:t>
            </a:r>
            <a:r>
              <a:rPr lang="it-IT" dirty="0" smtClean="0"/>
              <a:t>e non il </a:t>
            </a:r>
            <a:r>
              <a:rPr lang="it-IT" dirty="0" smtClean="0">
                <a:solidFill>
                  <a:srgbClr val="4F6228"/>
                </a:solidFill>
              </a:rPr>
              <a:t>fine </a:t>
            </a:r>
            <a:r>
              <a:rPr lang="it-IT" dirty="0" smtClean="0"/>
              <a:t>del corso: la lingua è uno strumento da imparare ad utilizzare per altri scopi. L’insegnante usa costantemente la lingua-target servendosi di altri linguaggi e per diversi scopi.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 smtClean="0"/>
          </a:p>
          <a:p>
            <a:pPr marL="0" indent="0">
              <a:spcBef>
                <a:spcPts val="0"/>
              </a:spcBef>
              <a:buFontTx/>
              <a:buChar char="-"/>
            </a:pPr>
            <a:r>
              <a:rPr lang="it-IT" dirty="0" smtClean="0"/>
              <a:t>Il </a:t>
            </a:r>
            <a:r>
              <a:rPr lang="it-IT" b="1" dirty="0" smtClean="0">
                <a:solidFill>
                  <a:srgbClr val="86ADFF"/>
                </a:solidFill>
              </a:rPr>
              <a:t>TESTO </a:t>
            </a:r>
            <a:r>
              <a:rPr lang="it-IT" dirty="0" smtClean="0"/>
              <a:t>(scritto e orale) è l’unità minima.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La comunicazione tanto orale che scritta ha sempre uno scopo (scherzare, convincere, </a:t>
            </a:r>
            <a:r>
              <a:rPr lang="it-IT" dirty="0" err="1" smtClean="0"/>
              <a:t>lamentarsi…</a:t>
            </a:r>
            <a:r>
              <a:rPr lang="it-IT" dirty="0" smtClean="0"/>
              <a:t>). Non si possono considerare parole o frasi isolate!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- Priorità del </a:t>
            </a:r>
            <a:r>
              <a:rPr lang="it-IT" b="1" dirty="0" smtClean="0">
                <a:solidFill>
                  <a:srgbClr val="86ADFF"/>
                </a:solidFill>
              </a:rPr>
              <a:t>PARLATO </a:t>
            </a:r>
            <a:r>
              <a:rPr lang="it-IT" dirty="0" smtClean="0"/>
              <a:t>sullo scritto.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66856"/>
            <a:ext cx="8229600" cy="5034965"/>
          </a:xfrm>
        </p:spPr>
        <p:txBody>
          <a:bodyPr/>
          <a:lstStyle/>
          <a:p>
            <a:pPr>
              <a:buFontTx/>
              <a:buChar char="-"/>
            </a:pPr>
            <a:r>
              <a:rPr lang="it-IT" dirty="0" smtClean="0">
                <a:solidFill>
                  <a:srgbClr val="558ED5"/>
                </a:solidFill>
              </a:rPr>
              <a:t>Sillabo</a:t>
            </a:r>
            <a:r>
              <a:rPr lang="it-IT" dirty="0" smtClean="0"/>
              <a:t>: contenuti del corso, basato sui bisogni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558ED5"/>
                </a:solidFill>
              </a:rPr>
              <a:t>Modelli culturali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558ED5"/>
                </a:solidFill>
              </a:rPr>
              <a:t>Indicazioni metodologiche </a:t>
            </a:r>
            <a:r>
              <a:rPr lang="it-IT" dirty="0" smtClean="0"/>
              <a:t>per la didattica e per la verifica</a:t>
            </a:r>
          </a:p>
          <a:p>
            <a:pPr>
              <a:buFontTx/>
              <a:buChar char="-"/>
            </a:pPr>
            <a:endParaRPr lang="it-IT" dirty="0" smtClean="0"/>
          </a:p>
          <a:p>
            <a:pPr marL="514350" indent="-514350">
              <a:buNone/>
            </a:pPr>
            <a:r>
              <a:rPr lang="it-IT" dirty="0" smtClean="0"/>
              <a:t>a) </a:t>
            </a:r>
            <a:r>
              <a:rPr lang="it-IT" u="sng" dirty="0" smtClean="0"/>
              <a:t>Mete educative: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it-IT" dirty="0" smtClean="0"/>
              <a:t>     - </a:t>
            </a:r>
            <a:r>
              <a:rPr lang="it-IT" dirty="0" err="1" smtClean="0"/>
              <a:t>culturalizzazione</a:t>
            </a:r>
            <a:endParaRPr lang="it-IT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it-IT" dirty="0" smtClean="0"/>
              <a:t>     - </a:t>
            </a:r>
            <a:r>
              <a:rPr lang="it-IT" dirty="0" err="1" smtClean="0"/>
              <a:t>socilaizzazione</a:t>
            </a:r>
            <a:r>
              <a:rPr lang="it-IT" dirty="0" smtClean="0"/>
              <a:t>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it-IT" dirty="0" smtClean="0"/>
              <a:t>     - autorealizzazione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57200" y="262544"/>
            <a:ext cx="84542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FF6600"/>
                </a:solidFill>
              </a:rPr>
              <a:t>Curricolo</a:t>
            </a:r>
            <a:endParaRPr lang="it-IT" sz="32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237712" y="1589552"/>
            <a:ext cx="8229600" cy="50744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err="1" smtClean="0"/>
              <a:t>b</a:t>
            </a:r>
            <a:r>
              <a:rPr lang="it-IT" dirty="0" smtClean="0"/>
              <a:t>) </a:t>
            </a:r>
            <a:r>
              <a:rPr lang="it-IT" u="sng" dirty="0" smtClean="0"/>
              <a:t>Mete specifiche:</a:t>
            </a:r>
          </a:p>
          <a:p>
            <a:pPr>
              <a:buNone/>
            </a:pPr>
            <a:r>
              <a:rPr lang="it-IT" dirty="0" smtClean="0"/>
              <a:t>    </a:t>
            </a:r>
            <a:r>
              <a:rPr lang="it-IT" dirty="0" smtClean="0">
                <a:solidFill>
                  <a:srgbClr val="558ED5"/>
                </a:solidFill>
              </a:rPr>
              <a:t>- Competenza comunicativa </a:t>
            </a:r>
            <a:r>
              <a:rPr lang="it-IT" dirty="0" smtClean="0"/>
              <a:t>(saper fare lingua, saper fare con la lingua, sapere la lingua)</a:t>
            </a:r>
          </a:p>
          <a:p>
            <a:pPr>
              <a:buNone/>
            </a:pPr>
            <a:r>
              <a:rPr lang="it-IT" dirty="0" smtClean="0"/>
              <a:t>    - </a:t>
            </a:r>
            <a:r>
              <a:rPr lang="it-IT" dirty="0" smtClean="0">
                <a:solidFill>
                  <a:srgbClr val="558ED5"/>
                </a:solidFill>
              </a:rPr>
              <a:t>Competenza </a:t>
            </a:r>
            <a:r>
              <a:rPr lang="it-IT" dirty="0" err="1" smtClean="0">
                <a:solidFill>
                  <a:srgbClr val="558ED5"/>
                </a:solidFill>
              </a:rPr>
              <a:t>glottomatetica</a:t>
            </a:r>
            <a:r>
              <a:rPr lang="it-IT" dirty="0" smtClean="0">
                <a:solidFill>
                  <a:srgbClr val="558ED5"/>
                </a:solidFill>
              </a:rPr>
              <a:t> </a:t>
            </a:r>
            <a:r>
              <a:rPr lang="it-IT" dirty="0" smtClean="0"/>
              <a:t>(apprendere ad apprendere la lingua: </a:t>
            </a:r>
            <a:r>
              <a:rPr lang="it-IT" i="1" dirty="0" smtClean="0"/>
              <a:t>induzione</a:t>
            </a:r>
            <a:r>
              <a:rPr lang="it-IT" dirty="0" smtClean="0"/>
              <a:t>/</a:t>
            </a:r>
            <a:r>
              <a:rPr lang="it-IT" i="1" dirty="0" smtClean="0"/>
              <a:t>riflessione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u="sng" dirty="0" err="1" smtClean="0"/>
              <a:t>c</a:t>
            </a:r>
            <a:r>
              <a:rPr lang="it-IT" u="sng" dirty="0" smtClean="0"/>
              <a:t>) Obiettivi specifici:</a:t>
            </a:r>
          </a:p>
          <a:p>
            <a:pPr>
              <a:buNone/>
            </a:pPr>
            <a:r>
              <a:rPr lang="it-IT" dirty="0" smtClean="0"/>
              <a:t>    - Processi necessari per realizzare le varie abilità</a:t>
            </a:r>
          </a:p>
          <a:p>
            <a:pPr>
              <a:buNone/>
            </a:pPr>
            <a:r>
              <a:rPr lang="it-IT" dirty="0" smtClean="0"/>
              <a:t>    - Contenuti funzionali, lessicali, morfosintattici, ecc. che compongono la competenza linguistica e comunicativa.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u="sng" dirty="0" err="1" smtClean="0"/>
              <a:t>d</a:t>
            </a:r>
            <a:r>
              <a:rPr lang="it-IT" u="sng" dirty="0" smtClean="0"/>
              <a:t>) Modelli operativi e tecniche didattiche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u="sng" dirty="0" smtClean="0"/>
              <a:t>e) </a:t>
            </a:r>
            <a:r>
              <a:rPr lang="it-IT" u="sng" dirty="0" err="1" smtClean="0"/>
              <a:t>Glottotecnologie</a:t>
            </a:r>
            <a:endParaRPr lang="it-IT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77750"/>
            <a:ext cx="8229600" cy="469508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it-IT" i="1" dirty="0" smtClean="0">
                <a:solidFill>
                  <a:srgbClr val="86ADFF"/>
                </a:solidFill>
              </a:rPr>
              <a:t>I modelli culturali</a:t>
            </a:r>
            <a:r>
              <a:rPr lang="it-IT" dirty="0" smtClean="0"/>
              <a:t>: sono parte integrante del contesto in cui avviene la comunicazione</a:t>
            </a:r>
          </a:p>
          <a:p>
            <a:pPr marL="514350" indent="-514350">
              <a:buNone/>
            </a:pPr>
            <a:endParaRPr lang="it-IT" dirty="0" smtClean="0"/>
          </a:p>
          <a:p>
            <a:pPr marL="514350" indent="-514350">
              <a:buAutoNum type="arabicParenR"/>
            </a:pPr>
            <a:r>
              <a:rPr lang="it-IT" i="1" dirty="0" smtClean="0">
                <a:solidFill>
                  <a:srgbClr val="558ED5"/>
                </a:solidFill>
              </a:rPr>
              <a:t>Competenza linguistica </a:t>
            </a:r>
            <a:r>
              <a:rPr lang="it-IT" dirty="0" smtClean="0"/>
              <a:t>(fonologia, morfosintassi, lessico, testualità) e </a:t>
            </a:r>
            <a:r>
              <a:rPr lang="it-IT" i="1" dirty="0" smtClean="0">
                <a:solidFill>
                  <a:srgbClr val="558ED5"/>
                </a:solidFill>
              </a:rPr>
              <a:t>competenza comunicativa </a:t>
            </a:r>
            <a:r>
              <a:rPr lang="it-IT" dirty="0" smtClean="0"/>
              <a:t>( sociolinguistica, pragmatica, cinesica, </a:t>
            </a:r>
            <a:r>
              <a:rPr lang="it-IT" dirty="0" err="1" smtClean="0"/>
              <a:t>prossemica…</a:t>
            </a:r>
            <a:r>
              <a:rPr lang="it-IT" dirty="0" smtClean="0"/>
              <a:t>)</a:t>
            </a:r>
          </a:p>
          <a:p>
            <a:pPr marL="514350" indent="-514350">
              <a:buNone/>
            </a:pPr>
            <a:endParaRPr lang="it-IT" dirty="0" smtClean="0"/>
          </a:p>
          <a:p>
            <a:pPr marL="514350" indent="-514350">
              <a:buAutoNum type="arabicParenR"/>
            </a:pPr>
            <a:r>
              <a:rPr lang="it-IT" i="1" dirty="0" smtClean="0">
                <a:solidFill>
                  <a:srgbClr val="558ED5"/>
                </a:solidFill>
              </a:rPr>
              <a:t>Le abilità linguistiche </a:t>
            </a:r>
            <a:r>
              <a:rPr lang="it-IT" dirty="0" smtClean="0"/>
              <a:t>(fanno parte degli obiettivi didattici </a:t>
            </a:r>
            <a:r>
              <a:rPr lang="it-IT" dirty="0" err="1" smtClean="0"/>
              <a:t>–variabili</a:t>
            </a:r>
            <a:r>
              <a:rPr lang="it-IT" dirty="0" smtClean="0"/>
              <a:t> dei destinatari-)</a:t>
            </a:r>
          </a:p>
          <a:p>
            <a:pPr marL="514350" indent="-514350">
              <a:buNone/>
            </a:pPr>
            <a:endParaRPr lang="it-IT" dirty="0" smtClean="0"/>
          </a:p>
          <a:p>
            <a:pPr marL="514350" indent="-514350" algn="ctr">
              <a:buNone/>
            </a:pPr>
            <a:r>
              <a:rPr lang="it-IT" sz="2824" dirty="0" smtClean="0">
                <a:solidFill>
                  <a:srgbClr val="FF6600"/>
                </a:solidFill>
              </a:rPr>
              <a:t>Nell’organizzazione di un’Unità Didattica nessuno di questi elementi può essere escluso.</a:t>
            </a:r>
            <a:endParaRPr lang="it-IT" sz="2824" dirty="0">
              <a:solidFill>
                <a:srgbClr val="FF66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57200" y="393547"/>
            <a:ext cx="822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FF6600"/>
                </a:solidFill>
              </a:rPr>
              <a:t>I principi cardine dell’Unità didattica</a:t>
            </a:r>
            <a:endParaRPr lang="it-IT" sz="32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6600"/>
                </a:solidFill>
              </a:rPr>
              <a:t>Modello dell’Unità Didattica</a:t>
            </a:r>
            <a:endParaRPr lang="it-IT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8114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FF6600"/>
                </a:solidFill>
              </a:rPr>
              <a:t>GLOBALITÀ: percezione globale</a:t>
            </a:r>
            <a:endParaRPr lang="it-IT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Coinvolge principalmente l’emisfero destro e si basa su strategie tipo: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sfruttamento massimo della ridondanza del testo e del cotesto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err="1" smtClean="0"/>
              <a:t>expectancy</a:t>
            </a:r>
            <a:r>
              <a:rPr lang="it-IT" dirty="0" smtClean="0"/>
              <a:t> </a:t>
            </a:r>
            <a:r>
              <a:rPr lang="it-IT" dirty="0" err="1" smtClean="0"/>
              <a:t>grammar</a:t>
            </a:r>
            <a:r>
              <a:rPr lang="it-IT" dirty="0" smtClean="0"/>
              <a:t>: previsioni e anticipazioni</a:t>
            </a:r>
          </a:p>
          <a:p>
            <a:pPr>
              <a:buFontTx/>
              <a:buChar char="-"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verifica globale ed approssimativa delle ipotesi oppure verifica dei singoli elementi</a:t>
            </a:r>
          </a:p>
          <a:p>
            <a:pPr>
              <a:buFontTx/>
              <a:buChar char="-"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ricerca di analogie con eventi noti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282238"/>
            <a:ext cx="8229600" cy="5843925"/>
          </a:xfrm>
        </p:spPr>
        <p:txBody>
          <a:bodyPr/>
          <a:lstStyle/>
          <a:p>
            <a:pPr algn="ctr">
              <a:buNone/>
            </a:pPr>
            <a:r>
              <a:rPr lang="it-IT" dirty="0" smtClean="0">
                <a:solidFill>
                  <a:srgbClr val="FF6600"/>
                </a:solidFill>
              </a:rPr>
              <a:t>ANALISI</a:t>
            </a:r>
          </a:p>
          <a:p>
            <a:pPr algn="ctr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2800" dirty="0" smtClean="0"/>
              <a:t>l’insegnante inizia una ricezione guidata per portare gli allievi ad </a:t>
            </a:r>
            <a:r>
              <a:rPr lang="it-IT" sz="2800" i="1" dirty="0" smtClean="0"/>
              <a:t>analizzare </a:t>
            </a:r>
            <a:r>
              <a:rPr lang="it-IT" sz="2800" dirty="0" smtClean="0"/>
              <a:t> gli elementi che costituiscono gli obiettivi specifici dell’unità (culturali, </a:t>
            </a:r>
            <a:r>
              <a:rPr lang="it-IT" sz="2800" dirty="0" err="1" smtClean="0"/>
              <a:t>morfosintattici…</a:t>
            </a:r>
            <a:r>
              <a:rPr lang="it-IT" sz="2800" dirty="0" smtClean="0"/>
              <a:t>)</a:t>
            </a:r>
          </a:p>
          <a:p>
            <a:pPr algn="ctr">
              <a:buNone/>
            </a:pPr>
            <a:endParaRPr lang="it-IT" i="1" dirty="0"/>
          </a:p>
        </p:txBody>
      </p:sp>
      <p:sp>
        <p:nvSpPr>
          <p:cNvPr id="4" name="Freccia giù 3"/>
          <p:cNvSpPr/>
          <p:nvPr/>
        </p:nvSpPr>
        <p:spPr>
          <a:xfrm>
            <a:off x="4542936" y="2736937"/>
            <a:ext cx="465025" cy="75131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126791" y="3522859"/>
            <a:ext cx="683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>
                <a:solidFill>
                  <a:srgbClr val="FF6600"/>
                </a:solidFill>
              </a:rPr>
              <a:t>RIFLESSIONE</a:t>
            </a:r>
            <a:endParaRPr lang="it-IT" sz="3600" dirty="0">
              <a:solidFill>
                <a:srgbClr val="FF6600"/>
              </a:solidFill>
            </a:endParaRPr>
          </a:p>
        </p:txBody>
      </p:sp>
      <p:sp>
        <p:nvSpPr>
          <p:cNvPr id="8" name="Freccia giù 7"/>
          <p:cNvSpPr/>
          <p:nvPr/>
        </p:nvSpPr>
        <p:spPr>
          <a:xfrm flipH="1">
            <a:off x="4607599" y="4492356"/>
            <a:ext cx="400361" cy="75131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279191" y="5479832"/>
            <a:ext cx="683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>
                <a:solidFill>
                  <a:srgbClr val="FF6600"/>
                </a:solidFill>
              </a:rPr>
              <a:t>SINTESI</a:t>
            </a:r>
            <a:endParaRPr lang="it-IT" sz="36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>
                <a:solidFill>
                  <a:srgbClr val="B95B22"/>
                </a:solidFill>
              </a:rPr>
              <a:t>Gli adulti immigrati circoscrivono un capitolo </a:t>
            </a:r>
            <a:r>
              <a:rPr lang="it-IT" sz="3600" dirty="0" err="1" smtClean="0">
                <a:solidFill>
                  <a:srgbClr val="B95B22"/>
                </a:solidFill>
              </a:rPr>
              <a:t>glottodidattico</a:t>
            </a:r>
            <a:r>
              <a:rPr lang="it-IT" sz="3600" dirty="0" smtClean="0">
                <a:solidFill>
                  <a:srgbClr val="B95B22"/>
                </a:solidFill>
              </a:rPr>
              <a:t> a sé?</a:t>
            </a:r>
            <a:endParaRPr lang="it-IT" sz="3600" dirty="0">
              <a:solidFill>
                <a:srgbClr val="B95B2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72059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>
                <a:solidFill>
                  <a:srgbClr val="B95B22"/>
                </a:solidFill>
              </a:rPr>
              <a:t>Lingua</a:t>
            </a:r>
            <a:r>
              <a:rPr lang="it-IT" dirty="0" smtClean="0"/>
              <a:t>: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No, l’adulto immigrato è una persona che impara l’italiano 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– LS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≠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L2 –</a:t>
            </a:r>
          </a:p>
          <a:p>
            <a:r>
              <a:rPr lang="it-IT" dirty="0" smtClean="0">
                <a:solidFill>
                  <a:srgbClr val="B95B22"/>
                </a:solidFill>
              </a:rPr>
              <a:t>Tecniche didattiche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: No, per alcune di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queste</a:t>
            </a:r>
          </a:p>
          <a:p>
            <a:r>
              <a:rPr lang="it-IT" dirty="0" smtClean="0">
                <a:solidFill>
                  <a:srgbClr val="B95B22"/>
                </a:solidFill>
              </a:rPr>
              <a:t>Chi sono</a:t>
            </a:r>
            <a:r>
              <a:rPr lang="it-IT" dirty="0" smtClean="0">
                <a:solidFill>
                  <a:srgbClr val="355D7E"/>
                </a:solidFill>
              </a:rPr>
              <a:t>: Sì </a:t>
            </a:r>
            <a:r>
              <a:rPr lang="it-IT" dirty="0" err="1" smtClean="0">
                <a:solidFill>
                  <a:srgbClr val="355D7E"/>
                </a:solidFill>
              </a:rPr>
              <a:t>–</a:t>
            </a:r>
            <a:r>
              <a:rPr lang="it-IT" dirty="0" smtClean="0">
                <a:solidFill>
                  <a:srgbClr val="355D7E"/>
                </a:solidFill>
              </a:rPr>
              <a:t> differenza </a:t>
            </a:r>
            <a:r>
              <a:rPr lang="it-IT" dirty="0" smtClean="0">
                <a:solidFill>
                  <a:srgbClr val="355D7E"/>
                </a:solidFill>
              </a:rPr>
              <a:t>adulto </a:t>
            </a:r>
            <a:r>
              <a:rPr lang="it-IT" dirty="0" smtClean="0">
                <a:solidFill>
                  <a:srgbClr val="355D7E"/>
                </a:solidFill>
              </a:rPr>
              <a:t>bambino </a:t>
            </a:r>
            <a:r>
              <a:rPr lang="it-IT" dirty="0" err="1" smtClean="0">
                <a:solidFill>
                  <a:srgbClr val="355D7E"/>
                </a:solidFill>
              </a:rPr>
              <a:t>–</a:t>
            </a:r>
            <a:endParaRPr lang="it-IT" dirty="0" smtClean="0">
              <a:solidFill>
                <a:srgbClr val="355D7E"/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Sviluppo cognitivo</a:t>
            </a:r>
            <a:r>
              <a:rPr lang="it-IT" dirty="0" smtClean="0">
                <a:solidFill>
                  <a:srgbClr val="355D7E"/>
                </a:solidFill>
              </a:rPr>
              <a:t>: Sì </a:t>
            </a:r>
          </a:p>
          <a:p>
            <a:r>
              <a:rPr lang="it-IT" dirty="0" smtClean="0">
                <a:solidFill>
                  <a:srgbClr val="B95B22"/>
                </a:solidFill>
              </a:rPr>
              <a:t>Competenza </a:t>
            </a:r>
            <a:r>
              <a:rPr lang="it-IT" dirty="0" smtClean="0">
                <a:solidFill>
                  <a:srgbClr val="B95B22"/>
                </a:solidFill>
              </a:rPr>
              <a:t>linguistica</a:t>
            </a:r>
            <a:r>
              <a:rPr lang="it-IT" dirty="0" smtClean="0">
                <a:solidFill>
                  <a:srgbClr val="355D7E"/>
                </a:solidFill>
              </a:rPr>
              <a:t>: Sì </a:t>
            </a:r>
            <a:r>
              <a:rPr lang="it-IT" dirty="0" err="1" smtClean="0">
                <a:solidFill>
                  <a:srgbClr val="355D7E"/>
                </a:solidFill>
              </a:rPr>
              <a:t>–</a:t>
            </a:r>
            <a:r>
              <a:rPr lang="it-IT" dirty="0" smtClean="0">
                <a:solidFill>
                  <a:srgbClr val="355D7E"/>
                </a:solidFill>
              </a:rPr>
              <a:t> gli </a:t>
            </a:r>
            <a:r>
              <a:rPr lang="it-IT" dirty="0" smtClean="0">
                <a:solidFill>
                  <a:srgbClr val="355D7E"/>
                </a:solidFill>
              </a:rPr>
              <a:t>adulti hanno una competenza linguistica già </a:t>
            </a:r>
            <a:r>
              <a:rPr lang="it-IT" dirty="0" smtClean="0">
                <a:solidFill>
                  <a:srgbClr val="355D7E"/>
                </a:solidFill>
              </a:rPr>
              <a:t>sviluppata </a:t>
            </a:r>
            <a:r>
              <a:rPr lang="it-IT" dirty="0" err="1" smtClean="0">
                <a:solidFill>
                  <a:srgbClr val="355D7E"/>
                </a:solidFill>
              </a:rPr>
              <a:t>–</a:t>
            </a:r>
            <a:endParaRPr lang="it-IT" dirty="0" smtClean="0">
              <a:solidFill>
                <a:srgbClr val="355D7E"/>
              </a:solidFill>
            </a:endParaRPr>
          </a:p>
          <a:p>
            <a:r>
              <a:rPr lang="it-IT" dirty="0" smtClean="0">
                <a:solidFill>
                  <a:srgbClr val="B95B22"/>
                </a:solidFill>
              </a:rPr>
              <a:t>Motivazione</a:t>
            </a:r>
            <a:r>
              <a:rPr lang="it-IT" dirty="0" smtClean="0">
                <a:solidFill>
                  <a:srgbClr val="355D7E"/>
                </a:solidFill>
              </a:rPr>
              <a:t>: Sì </a:t>
            </a:r>
            <a:r>
              <a:rPr lang="it-IT" dirty="0" err="1" smtClean="0">
                <a:solidFill>
                  <a:srgbClr val="355D7E"/>
                </a:solidFill>
              </a:rPr>
              <a:t>–</a:t>
            </a:r>
            <a:r>
              <a:rPr lang="it-IT" dirty="0" smtClean="0">
                <a:solidFill>
                  <a:srgbClr val="355D7E"/>
                </a:solidFill>
              </a:rPr>
              <a:t> decidono </a:t>
            </a:r>
            <a:r>
              <a:rPr lang="it-IT" dirty="0" smtClean="0">
                <a:solidFill>
                  <a:srgbClr val="355D7E"/>
                </a:solidFill>
              </a:rPr>
              <a:t>di iscriversi a un corso per migliorare la loro posizione (lavorativa, </a:t>
            </a:r>
            <a:r>
              <a:rPr lang="it-IT" dirty="0" smtClean="0">
                <a:solidFill>
                  <a:srgbClr val="355D7E"/>
                </a:solidFill>
              </a:rPr>
              <a:t>sociale </a:t>
            </a:r>
            <a:r>
              <a:rPr lang="it-IT" dirty="0" err="1" smtClean="0">
                <a:solidFill>
                  <a:srgbClr val="355D7E"/>
                </a:solidFill>
              </a:rPr>
              <a:t>…</a:t>
            </a:r>
            <a:r>
              <a:rPr lang="it-IT" dirty="0" smtClean="0">
                <a:solidFill>
                  <a:srgbClr val="355D7E"/>
                </a:solidFill>
              </a:rPr>
              <a:t>.</a:t>
            </a:r>
            <a:r>
              <a:rPr lang="it-IT" dirty="0" smtClean="0">
                <a:solidFill>
                  <a:srgbClr val="355D7E"/>
                </a:solidFill>
              </a:rPr>
              <a:t>)</a:t>
            </a:r>
          </a:p>
          <a:p>
            <a:r>
              <a:rPr lang="it-IT" dirty="0" smtClean="0">
                <a:solidFill>
                  <a:srgbClr val="B95B22"/>
                </a:solidFill>
              </a:rPr>
              <a:t>Immigrati</a:t>
            </a:r>
            <a:r>
              <a:rPr lang="it-IT" dirty="0" smtClean="0">
                <a:solidFill>
                  <a:srgbClr val="355D7E"/>
                </a:solidFill>
              </a:rPr>
              <a:t>: No, è una categoria sociale, economica e sociologica, ma non glottodidattica.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6600"/>
                </a:solidFill>
              </a:rPr>
              <a:t>La Motivazione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667" dirty="0" smtClean="0"/>
              <a:t>fase che apre l’UD</a:t>
            </a:r>
            <a:endParaRPr lang="it-IT" sz="2667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250843" y="1615032"/>
            <a:ext cx="8515205" cy="504893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it-IT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it-IT" b="1" dirty="0" smtClean="0">
                <a:solidFill>
                  <a:srgbClr val="86ADFF"/>
                </a:solidFill>
                <a:latin typeface="Century Gothic"/>
                <a:cs typeface="Century Gothic"/>
              </a:rPr>
              <a:t>Come stimolare la motivazione?</a:t>
            </a:r>
          </a:p>
          <a:p>
            <a:pPr>
              <a:buFontTx/>
              <a:buChar char="-"/>
            </a:pPr>
            <a:r>
              <a:rPr lang="it-IT" dirty="0" smtClean="0"/>
              <a:t>stimolare la curiosità per la “nuova” cultura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stimolare interessi specifici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far leva sui bisogni comunicativi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piacere (es. superamento di una sfida)</a:t>
            </a:r>
          </a:p>
          <a:p>
            <a:pPr>
              <a:buFontTx/>
              <a:buChar char="-"/>
            </a:pPr>
            <a:endParaRPr lang="it-IT" dirty="0" smtClean="0"/>
          </a:p>
          <a:p>
            <a:pPr algn="ctr">
              <a:buNone/>
            </a:pPr>
            <a:r>
              <a:rPr lang="it-IT" sz="2824" dirty="0" smtClean="0">
                <a:solidFill>
                  <a:srgbClr val="FF6600"/>
                </a:solidFill>
              </a:rPr>
              <a:t>Poiché la motivazione è un pre-requisito fondamentale dell’apprendimento è necessario che tutte le tecniche utilizzate in ogni fase didattica siano a sostegno della motivazione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6600"/>
                </a:solidFill>
              </a:rPr>
              <a:t>Fasi/ attività/ </a:t>
            </a:r>
            <a:r>
              <a:rPr lang="it-IT" dirty="0" err="1" smtClean="0">
                <a:solidFill>
                  <a:srgbClr val="FF6600"/>
                </a:solidFill>
              </a:rPr>
              <a:t>glottotecnolgie</a:t>
            </a:r>
            <a:r>
              <a:rPr lang="it-IT" dirty="0" smtClean="0">
                <a:solidFill>
                  <a:srgbClr val="FF6600"/>
                </a:solidFill>
              </a:rPr>
              <a:t> e materiali</a:t>
            </a:r>
            <a:endParaRPr lang="it-IT" dirty="0">
              <a:solidFill>
                <a:srgbClr val="FF6600"/>
              </a:solidFill>
            </a:endParaRP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quarter" idx="1"/>
          </p:nvPr>
        </p:nvGraphicFramePr>
        <p:xfrm>
          <a:off x="612648" y="1775092"/>
          <a:ext cx="8229600" cy="468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641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Fasi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Attività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glottotecnologie</a:t>
                      </a:r>
                      <a:r>
                        <a:rPr lang="it-IT" dirty="0" smtClean="0"/>
                        <a:t> e materiali</a:t>
                      </a:r>
                      <a:endParaRPr lang="it-IT" dirty="0"/>
                    </a:p>
                  </a:txBody>
                  <a:tcPr/>
                </a:tc>
              </a:tr>
              <a:tr h="60641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) MOTIVAZIONE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dirty="0" smtClean="0"/>
                        <a:t>curiosità,</a:t>
                      </a:r>
                      <a:r>
                        <a:rPr lang="it-IT" baseline="0" dirty="0" smtClean="0"/>
                        <a:t> interesse, piacere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baseline="0" dirty="0" smtClean="0"/>
                        <a:t> Bisogni comunicativi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dirty="0" smtClean="0"/>
                        <a:t>video-audio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dirty="0" smtClean="0"/>
                        <a:t> immagini</a:t>
                      </a:r>
                      <a:endParaRPr lang="it-IT" dirty="0"/>
                    </a:p>
                  </a:txBody>
                  <a:tcPr/>
                </a:tc>
              </a:tr>
              <a:tr h="340241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2</a:t>
                      </a:r>
                      <a:r>
                        <a:rPr lang="it-IT" dirty="0" smtClean="0"/>
                        <a:t>) GLOBALITÀ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dirty="0" smtClean="0"/>
                        <a:t>Parole</a:t>
                      </a:r>
                      <a:r>
                        <a:rPr lang="it-IT" baseline="0" dirty="0" smtClean="0"/>
                        <a:t> chiave </a:t>
                      </a:r>
                      <a:r>
                        <a:rPr lang="it-IT" baseline="0" dirty="0" smtClean="0">
                          <a:sym typeface="Wingdings"/>
                        </a:rPr>
                        <a:t>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i="1" baseline="0" dirty="0" smtClean="0"/>
                        <a:t>paratesto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1" baseline="0" dirty="0" smtClean="0"/>
                        <a:t> </a:t>
                      </a:r>
                      <a:r>
                        <a:rPr lang="it-IT" i="0" baseline="0" dirty="0" smtClean="0"/>
                        <a:t>chi, cosa, quando </a:t>
                      </a:r>
                      <a:r>
                        <a:rPr lang="it-IT" i="0" baseline="0" dirty="0" smtClean="0">
                          <a:sym typeface="Wingdings"/>
                        </a:rPr>
                        <a:t></a:t>
                      </a:r>
                      <a:r>
                        <a:rPr lang="it-IT" i="0" baseline="0" dirty="0" smtClean="0"/>
                        <a:t> </a:t>
                      </a:r>
                      <a:r>
                        <a:rPr lang="it-IT" i="1" baseline="0" dirty="0" smtClean="0"/>
                        <a:t>contesto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 Componente verbale </a:t>
                      </a:r>
                      <a:r>
                        <a:rPr lang="it-IT" i="0" baseline="0" dirty="0" smtClean="0">
                          <a:sym typeface="Wingdings"/>
                        </a:rPr>
                        <a:t> </a:t>
                      </a:r>
                      <a:r>
                        <a:rPr lang="it-IT" i="1" baseline="0" dirty="0" smtClean="0">
                          <a:sym typeface="Wingdings"/>
                        </a:rPr>
                        <a:t>testo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>
                          <a:sym typeface="Wingdings"/>
                        </a:rPr>
                        <a:t>Scelta multipla/Griglia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>
                          <a:sym typeface="Wingdings"/>
                        </a:rPr>
                        <a:t>Incastro/Segmentazione con individuazione di atti linguistici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>
                          <a:sym typeface="Wingdings"/>
                        </a:rPr>
                        <a:t>Ascolto/lettura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>
                          <a:sym typeface="Wingdings"/>
                        </a:rPr>
                        <a:t>Drammatizzazione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video-audio</a:t>
                      </a:r>
                    </a:p>
                    <a:p>
                      <a:r>
                        <a:rPr lang="it-IT" dirty="0" smtClean="0"/>
                        <a:t>fotografie</a:t>
                      </a:r>
                    </a:p>
                    <a:p>
                      <a:r>
                        <a:rPr lang="it-IT" dirty="0" smtClean="0"/>
                        <a:t>materiale cartaceo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t"/>
            <a:endParaRPr lang="it-IT" b="1" dirty="0" smtClean="0"/>
          </a:p>
          <a:p>
            <a:pPr fontAlgn="t"/>
            <a:endParaRPr lang="it-IT" b="1" dirty="0" smtClean="0"/>
          </a:p>
          <a:p>
            <a:pPr fontAlgn="t"/>
            <a:endParaRPr lang="it-IT" b="1" dirty="0" smtClean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271272" y="38862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Fasi/ attività/ </a:t>
            </a:r>
            <a:r>
              <a:rPr kumimoji="0" lang="it-IT" sz="33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glottotecnolgie</a:t>
            </a:r>
            <a:r>
              <a:rPr kumimoji="0" lang="it-IT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 materiali</a:t>
            </a:r>
            <a:endParaRPr kumimoji="0" lang="it-IT" sz="33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Segnaposto contenuto 5"/>
          <p:cNvGraphicFramePr>
            <a:graphicFrameLocks/>
          </p:cNvGraphicFramePr>
          <p:nvPr/>
        </p:nvGraphicFramePr>
        <p:xfrm>
          <a:off x="576072" y="1527048"/>
          <a:ext cx="8229600" cy="4909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16209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Fasi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Attività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glottotecnologie</a:t>
                      </a:r>
                      <a:r>
                        <a:rPr lang="it-IT" dirty="0" smtClean="0"/>
                        <a:t> e materiali</a:t>
                      </a:r>
                      <a:endParaRPr lang="it-IT" dirty="0"/>
                    </a:p>
                  </a:txBody>
                  <a:tcPr/>
                </a:tc>
              </a:tr>
              <a:tr h="3521197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3</a:t>
                      </a:r>
                      <a:r>
                        <a:rPr lang="it-IT" dirty="0" smtClean="0"/>
                        <a:t>) ANALISI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-Simulazioni (guidate o libere)</a:t>
                      </a:r>
                      <a:endParaRPr lang="it-IT" dirty="0" smtClean="0">
                        <a:sym typeface="Wingdings"/>
                      </a:endParaRPr>
                    </a:p>
                    <a:p>
                      <a:pPr algn="ctr"/>
                      <a:r>
                        <a:rPr lang="it-IT" dirty="0" smtClean="0">
                          <a:sym typeface="Wingdings"/>
                        </a:rPr>
                        <a:t> </a:t>
                      </a:r>
                      <a:r>
                        <a:rPr lang="it-IT" b="1" dirty="0" smtClean="0">
                          <a:sym typeface="Wingdings"/>
                        </a:rPr>
                        <a:t>Atti lingusitici</a:t>
                      </a:r>
                    </a:p>
                    <a:p>
                      <a:r>
                        <a:rPr lang="it-IT" b="0" dirty="0" smtClean="0">
                          <a:sym typeface="Wingdings"/>
                        </a:rPr>
                        <a:t>-tecniche</a:t>
                      </a:r>
                      <a:r>
                        <a:rPr lang="it-IT" b="0" baseline="0" dirty="0" smtClean="0">
                          <a:sym typeface="Wingdings"/>
                        </a:rPr>
                        <a:t> insiemistiche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b="0" baseline="0" dirty="0" smtClean="0">
                          <a:sym typeface="Wingdings"/>
                        </a:rPr>
                        <a:t>tecniche di esplicitazione/</a:t>
                      </a:r>
                      <a:r>
                        <a:rPr lang="it-IT" b="0" baseline="0" dirty="0" err="1" smtClean="0">
                          <a:sym typeface="Wingdings"/>
                        </a:rPr>
                        <a:t>cloze</a:t>
                      </a:r>
                      <a:endParaRPr lang="it-IT" b="0" baseline="0" dirty="0" smtClean="0">
                        <a:sym typeface="Wingdings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it-IT" b="1" baseline="0" dirty="0" smtClean="0">
                          <a:sym typeface="Wingdings"/>
                        </a:rPr>
                        <a:t>Grammatica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it-IT" b="0" baseline="0" dirty="0" smtClean="0">
                          <a:sym typeface="Wingdings"/>
                        </a:rPr>
                        <a:t>-attività di lettura e scrittura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it-IT" b="0" baseline="0" dirty="0" smtClean="0">
                          <a:sym typeface="Wingdings"/>
                        </a:rPr>
                        <a:t>-incastro di battute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it-IT" b="0" baseline="0" dirty="0" smtClean="0">
                          <a:sym typeface="Wingdings"/>
                        </a:rPr>
                        <a:t>-isolare argomentazioni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it-IT" b="1" baseline="0" dirty="0" smtClean="0">
                          <a:sym typeface="Wingdings"/>
                        </a:rPr>
                        <a:t>Abilità linguistiche</a:t>
                      </a:r>
                    </a:p>
                    <a:p>
                      <a:pPr algn="ctr">
                        <a:buFontTx/>
                        <a:buNone/>
                      </a:pP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it-IT" dirty="0" smtClean="0"/>
                        <a:t>Lavagna</a:t>
                      </a:r>
                      <a:r>
                        <a:rPr lang="it-IT" baseline="0" dirty="0" smtClean="0"/>
                        <a:t> luminosa</a:t>
                      </a:r>
                    </a:p>
                    <a:p>
                      <a:pPr>
                        <a:buFontTx/>
                        <a:buNone/>
                      </a:pPr>
                      <a:endParaRPr lang="it-IT" dirty="0" smtClean="0"/>
                    </a:p>
                    <a:p>
                      <a:pPr>
                        <a:buFontTx/>
                        <a:buNone/>
                      </a:pPr>
                      <a:r>
                        <a:rPr lang="it-IT" dirty="0" smtClean="0"/>
                        <a:t>Materiale</a:t>
                      </a:r>
                      <a:r>
                        <a:rPr lang="it-IT" baseline="0" dirty="0" smtClean="0"/>
                        <a:t> cartaceo (</a:t>
                      </a:r>
                      <a:r>
                        <a:rPr lang="it-IT" baseline="0" dirty="0" err="1" smtClean="0"/>
                        <a:t>dpliant</a:t>
                      </a:r>
                      <a:r>
                        <a:rPr lang="it-IT" baseline="0" dirty="0" smtClean="0"/>
                        <a:t>, </a:t>
                      </a:r>
                      <a:r>
                        <a:rPr lang="it-IT" baseline="0" dirty="0" err="1" smtClean="0"/>
                        <a:t>volantini…</a:t>
                      </a:r>
                      <a:r>
                        <a:rPr lang="it-IT" baseline="0" dirty="0" smtClean="0"/>
                        <a:t>.)</a:t>
                      </a:r>
                      <a:endParaRPr lang="it-IT" dirty="0"/>
                    </a:p>
                  </a:txBody>
                  <a:tcPr/>
                </a:tc>
              </a:tr>
              <a:tr h="748629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4</a:t>
                      </a:r>
                      <a:r>
                        <a:rPr lang="it-IT" dirty="0" smtClean="0"/>
                        <a:t>) SINTESI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Griglie di modelli culturali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Lavagna/lavagna</a:t>
                      </a:r>
                      <a:r>
                        <a:rPr lang="it-IT" baseline="0" dirty="0" smtClean="0"/>
                        <a:t> luminosa/</a:t>
                      </a:r>
                      <a:r>
                        <a:rPr lang="it-IT" baseline="0" dirty="0" err="1" smtClean="0"/>
                        <a:t>schemi…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t"/>
            <a:endParaRPr lang="it-IT" b="1" dirty="0" smtClean="0"/>
          </a:p>
          <a:p>
            <a:pPr fontAlgn="t"/>
            <a:endParaRPr lang="it-IT" b="1" dirty="0" smtClean="0"/>
          </a:p>
          <a:p>
            <a:pPr fontAlgn="t"/>
            <a:endParaRPr lang="it-IT" b="1" dirty="0" smtClean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/>
        </p:nvGraphicFramePr>
        <p:xfrm>
          <a:off x="576072" y="1527048"/>
          <a:ext cx="8229600" cy="5242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363"/>
                <a:gridCol w="3307988"/>
                <a:gridCol w="2503249"/>
              </a:tblGrid>
              <a:tr h="627196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Fasi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Attività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glottotecnologie</a:t>
                      </a:r>
                      <a:r>
                        <a:rPr lang="it-IT" dirty="0" smtClean="0"/>
                        <a:t> e materiali</a:t>
                      </a:r>
                      <a:endParaRPr lang="it-IT" dirty="0"/>
                    </a:p>
                  </a:txBody>
                  <a:tcPr/>
                </a:tc>
              </a:tr>
              <a:tr h="156146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5</a:t>
                      </a:r>
                      <a:r>
                        <a:rPr lang="it-IT" dirty="0" smtClean="0"/>
                        <a:t>) RIFLESSIONE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0" baseline="0" dirty="0" smtClean="0">
                          <a:sym typeface="Wingdings"/>
                        </a:rPr>
                        <a:t>-Tecniche insiemistiche (formare gruppi di parole)</a:t>
                      </a:r>
                    </a:p>
                    <a:p>
                      <a:r>
                        <a:rPr lang="it-IT" b="0" baseline="0" dirty="0" smtClean="0">
                          <a:sym typeface="Wingdings"/>
                        </a:rPr>
                        <a:t>- Uso pragmatico delle funzioni</a:t>
                      </a:r>
                    </a:p>
                    <a:p>
                      <a:pPr algn="ctr">
                        <a:buFontTx/>
                        <a:buNone/>
                      </a:pP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it-IT" dirty="0" smtClean="0"/>
                        <a:t>Lavagna/lavagna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luminosa…</a:t>
                      </a:r>
                      <a:endParaRPr lang="it-IT" dirty="0"/>
                    </a:p>
                  </a:txBody>
                  <a:tcPr/>
                </a:tc>
              </a:tr>
              <a:tr h="3040739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6</a:t>
                      </a:r>
                      <a:r>
                        <a:rPr lang="it-IT" dirty="0" smtClean="0"/>
                        <a:t>) CONTROLLO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Simulazione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 Incastri/</a:t>
                      </a:r>
                      <a:r>
                        <a:rPr lang="it-IT" i="0" baseline="0" dirty="0" err="1" smtClean="0"/>
                        <a:t>cloze</a:t>
                      </a:r>
                      <a:endParaRPr lang="it-IT" i="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 Composizione/riassunto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 Scelte multiple/griglie/domande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t-IT" i="0" baseline="0" dirty="0" smtClean="0"/>
                        <a:t>proporre situazioni indirette con analisi di gesti, esclamazioni informali e spontanee (atteggiamenti culturali)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Destinatari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Variabili</a:t>
            </a:r>
          </a:p>
          <a:p>
            <a:r>
              <a:rPr lang="it-IT" dirty="0" smtClean="0"/>
              <a:t>età</a:t>
            </a:r>
          </a:p>
          <a:p>
            <a:r>
              <a:rPr lang="it-IT" dirty="0" smtClean="0"/>
              <a:t>livello</a:t>
            </a:r>
          </a:p>
          <a:p>
            <a:r>
              <a:rPr lang="it-IT" dirty="0" smtClean="0"/>
              <a:t>classe (monolingue/plurilingue)</a:t>
            </a:r>
          </a:p>
          <a:p>
            <a:r>
              <a:rPr lang="it-IT" dirty="0" smtClean="0"/>
              <a:t>Contesto formativo</a:t>
            </a:r>
          </a:p>
          <a:p>
            <a:pPr>
              <a:buNone/>
            </a:pPr>
            <a:endParaRPr lang="it-IT" dirty="0" smtClean="0"/>
          </a:p>
          <a:p>
            <a:pPr marL="410400" indent="-410400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 didattici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Variabili</a:t>
            </a:r>
          </a:p>
          <a:p>
            <a:r>
              <a:rPr lang="it-IT" dirty="0" smtClean="0"/>
              <a:t>funzionali</a:t>
            </a:r>
          </a:p>
          <a:p>
            <a:r>
              <a:rPr lang="it-IT" dirty="0" smtClean="0"/>
              <a:t>grammaticali</a:t>
            </a:r>
          </a:p>
          <a:p>
            <a:r>
              <a:rPr lang="it-IT" dirty="0" smtClean="0"/>
              <a:t>culturali</a:t>
            </a:r>
          </a:p>
          <a:p>
            <a:r>
              <a:rPr lang="it-IT" dirty="0" smtClean="0"/>
              <a:t>sviluppo delle abilità linguistiche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Materiale (canale)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Variabili</a:t>
            </a:r>
          </a:p>
          <a:p>
            <a:r>
              <a:rPr lang="it-IT" dirty="0" smtClean="0"/>
              <a:t>cartaceo (scritto)</a:t>
            </a:r>
          </a:p>
          <a:p>
            <a:r>
              <a:rPr lang="it-IT" dirty="0" smtClean="0"/>
              <a:t>audio (orale)</a:t>
            </a:r>
          </a:p>
          <a:p>
            <a:r>
              <a:rPr lang="it-IT" dirty="0" smtClean="0"/>
              <a:t>video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Genere testuale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Variabili</a:t>
            </a:r>
          </a:p>
          <a:p>
            <a:r>
              <a:rPr lang="it-IT" dirty="0" smtClean="0"/>
              <a:t>lettere, messaggi, racconti, articoli, sms, </a:t>
            </a:r>
            <a:r>
              <a:rPr lang="it-IT" dirty="0" err="1" smtClean="0"/>
              <a:t>e-mail…</a:t>
            </a:r>
            <a:endParaRPr lang="it-IT" dirty="0" smtClean="0"/>
          </a:p>
          <a:p>
            <a:r>
              <a:rPr lang="it-IT" dirty="0" smtClean="0"/>
              <a:t>conversazioni, messaggi </a:t>
            </a:r>
            <a:r>
              <a:rPr lang="it-IT" dirty="0" err="1" smtClean="0"/>
              <a:t>telfonici</a:t>
            </a:r>
            <a:r>
              <a:rPr lang="it-IT" dirty="0" smtClean="0"/>
              <a:t>, film, trasmissioni TV/radio</a:t>
            </a:r>
          </a:p>
          <a:p>
            <a:r>
              <a:rPr lang="it-IT" dirty="0" smtClean="0"/>
              <a:t>fumetti, pubblicità..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612648" y="203838"/>
            <a:ext cx="8153400" cy="76831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Tecniche didattiche: comprensione</a:t>
            </a:r>
            <a:br>
              <a:rPr lang="it-IT" dirty="0" smtClean="0"/>
            </a:br>
            <a:r>
              <a:rPr lang="it-IT" b="1" dirty="0" smtClean="0">
                <a:solidFill>
                  <a:srgbClr val="91A6B8"/>
                </a:solidFill>
              </a:rPr>
              <a:t/>
            </a:r>
            <a:br>
              <a:rPr lang="it-IT" b="1" dirty="0" smtClean="0">
                <a:solidFill>
                  <a:srgbClr val="91A6B8"/>
                </a:solidFill>
              </a:rPr>
            </a:br>
            <a:endParaRPr lang="it-IT" dirty="0"/>
          </a:p>
        </p:txBody>
      </p:sp>
      <p:sp>
        <p:nvSpPr>
          <p:cNvPr id="5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sz="3200" dirty="0" smtClean="0">
                <a:solidFill>
                  <a:srgbClr val="91A6B8"/>
                </a:solidFill>
              </a:rPr>
              <a:t>Incastro o abbinamento</a:t>
            </a:r>
          </a:p>
          <a:p>
            <a:r>
              <a:rPr lang="it-IT" dirty="0" smtClean="0"/>
              <a:t>di parole </a:t>
            </a:r>
          </a:p>
          <a:p>
            <a:r>
              <a:rPr lang="it-IT" dirty="0" smtClean="0"/>
              <a:t>frasi</a:t>
            </a:r>
          </a:p>
          <a:p>
            <a:r>
              <a:rPr lang="it-IT" dirty="0" smtClean="0"/>
              <a:t>paragrafi</a:t>
            </a:r>
          </a:p>
          <a:p>
            <a:r>
              <a:rPr lang="it-IT" dirty="0" smtClean="0"/>
              <a:t>battute (di un dialogo o vignette), </a:t>
            </a:r>
          </a:p>
          <a:p>
            <a:r>
              <a:rPr lang="it-IT" dirty="0" smtClean="0"/>
              <a:t>testi</a:t>
            </a:r>
          </a:p>
          <a:p>
            <a:pPr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Attiva, a seconda dell’abbinamento, meccanismi semantici, morfosintattici, di conoscenza del mondo, comunicativi, ecc.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it-IT" dirty="0" smtClean="0">
                <a:solidFill>
                  <a:srgbClr val="775F55"/>
                </a:solidFill>
              </a:rPr>
              <a:t>Domanda, scelta multipla, griglia</a:t>
            </a:r>
            <a:endParaRPr lang="it-IT" dirty="0">
              <a:solidFill>
                <a:srgbClr val="775F55"/>
              </a:solidFill>
            </a:endParaRPr>
          </a:p>
        </p:txBody>
      </p:sp>
      <p:sp>
        <p:nvSpPr>
          <p:cNvPr id="5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Sono tecniche che permettono di guidare l’attenzione dell’apprendente, riducendo la difficoltà del compito e focalizzando l’attenzione solo su quegli aspetti (nuovi o non) su cui intende lavorare</a:t>
            </a:r>
          </a:p>
          <a:p>
            <a:pPr marL="0" indent="0"/>
            <a:r>
              <a:rPr lang="it-IT" dirty="0" smtClean="0"/>
              <a:t> </a:t>
            </a:r>
            <a:r>
              <a:rPr 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Domanda</a:t>
            </a:r>
          </a:p>
          <a:p>
            <a:pPr marL="0" indent="0">
              <a:buNone/>
            </a:pPr>
            <a:r>
              <a:rPr lang="it-IT" sz="2400" dirty="0" smtClean="0">
                <a:latin typeface="+mj-lt"/>
                <a:ea typeface="+mj-ea"/>
                <a:cs typeface="+mj-cs"/>
              </a:rPr>
              <a:t>è la tecnica più usata a scuola, ma è anche la meno motivante. Molto spesso si tratta di false domande, ovvero l’insegnante fa domande di cui conosce già la risposta. Molto spesso si confondo i piani e si valuta l’accuratezza linguistica anziché la comprensione (scopo principale della domanda!)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B95B22"/>
                </a:solidFill>
              </a:rPr>
              <a:t>Adulti che imparano</a:t>
            </a:r>
            <a:endParaRPr lang="it-IT" dirty="0">
              <a:solidFill>
                <a:srgbClr val="B95B2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50000"/>
                  </a:schemeClr>
                </a:solidFill>
              </a:rPr>
              <a:t>Autonomia nell’apprendimento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l’adulto vuole essere autonomo nell’apprendimento, necessità di fornire norme linguistiche su cui l’apprendente può costruire la sua autonomia.</a:t>
            </a:r>
          </a:p>
          <a:p>
            <a:pPr>
              <a:buNone/>
            </a:pP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50000"/>
                  </a:schemeClr>
                </a:solidFill>
              </a:rPr>
              <a:t>Compiti evolutivi dei ruoli sociali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l’adulto entra in formazione perché è in transizione, necessità di cambiamento, miglioramento del suo stato sociale.</a:t>
            </a:r>
          </a:p>
          <a:p>
            <a:pPr>
              <a:buNone/>
            </a:pP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50000"/>
                  </a:schemeClr>
                </a:solidFill>
              </a:rPr>
              <a:t>Applicazione immediata alla realtà dei risultati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tempi brevi e applicazione di quanto si apprende in aula alla realtà esterna.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it-IT" dirty="0" smtClean="0"/>
              <a:t>Scelta multipla</a:t>
            </a:r>
            <a:endParaRPr lang="it-IT" dirty="0"/>
          </a:p>
        </p:txBody>
      </p:sp>
      <p:sp>
        <p:nvSpPr>
          <p:cNvPr id="5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383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Può essere:</a:t>
            </a:r>
          </a:p>
          <a:p>
            <a:r>
              <a:rPr lang="it-IT" dirty="0" smtClean="0"/>
              <a:t>una frase con tre o più conclusioni possibili</a:t>
            </a:r>
          </a:p>
          <a:p>
            <a:r>
              <a:rPr lang="it-IT" dirty="0" smtClean="0"/>
              <a:t>una serie di affermazioni che possono essere </a:t>
            </a:r>
            <a:r>
              <a:rPr lang="it-IT" dirty="0" err="1" smtClean="0"/>
              <a:t>V</a:t>
            </a:r>
            <a:r>
              <a:rPr lang="it-IT" dirty="0" smtClean="0"/>
              <a:t>/</a:t>
            </a:r>
            <a:r>
              <a:rPr lang="it-IT" dirty="0" err="1" smtClean="0"/>
              <a:t>F</a:t>
            </a:r>
            <a:endParaRPr lang="it-IT" dirty="0" smtClean="0"/>
          </a:p>
          <a:p>
            <a:r>
              <a:rPr lang="it-IT" dirty="0" smtClean="0"/>
              <a:t>una serie di frasi o testi al cui interno sono date parole in alternativa</a:t>
            </a:r>
          </a:p>
          <a:p>
            <a:pPr>
              <a:buNone/>
            </a:pPr>
            <a:r>
              <a:rPr lang="it-IT" dirty="0" smtClean="0"/>
              <a:t>Pro e contro:</a:t>
            </a:r>
          </a:p>
          <a:p>
            <a:r>
              <a:rPr lang="it-IT" dirty="0" smtClean="0"/>
              <a:t>economicità nella preparazione</a:t>
            </a:r>
          </a:p>
          <a:p>
            <a:r>
              <a:rPr lang="it-IT" dirty="0" smtClean="0"/>
              <a:t>non è così oggettiva come potrebbe sembrare</a:t>
            </a:r>
          </a:p>
          <a:p>
            <a:r>
              <a:rPr lang="it-IT" dirty="0" smtClean="0"/>
              <a:t>si possono proporre varianti che inducano alla discussione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it-IT" dirty="0" smtClean="0"/>
              <a:t>Griglia</a:t>
            </a:r>
            <a:endParaRPr lang="it-IT" dirty="0"/>
          </a:p>
        </p:txBody>
      </p:sp>
      <p:sp>
        <p:nvSpPr>
          <p:cNvPr id="5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Permette di ovviare ad alcuni inconvenienti della “domanda” tradizionale:</a:t>
            </a:r>
          </a:p>
          <a:p>
            <a:pPr marL="0" indent="0"/>
            <a:r>
              <a:rPr lang="it-IT" dirty="0" smtClean="0"/>
              <a:t> falso pragmatico</a:t>
            </a:r>
          </a:p>
          <a:p>
            <a:pPr marL="0" indent="0"/>
            <a:r>
              <a:rPr lang="it-IT" dirty="0" smtClean="0"/>
              <a:t> demotivazione</a:t>
            </a:r>
          </a:p>
          <a:p>
            <a:pPr marL="0" indent="0"/>
            <a:r>
              <a:rPr lang="it-IT" dirty="0" smtClean="0"/>
              <a:t> assenza di un insegnante inquisitore</a:t>
            </a:r>
          </a:p>
          <a:p>
            <a:pPr marL="0" indent="0"/>
            <a:r>
              <a:rPr lang="it-IT" dirty="0" smtClean="0"/>
              <a:t> autonomia dell’apprendente di fronte al testo</a:t>
            </a:r>
          </a:p>
          <a:p>
            <a:pPr marL="0" indent="0"/>
            <a:r>
              <a:rPr lang="it-IT" dirty="0" smtClean="0"/>
              <a:t> rapidità della correzione (anche collettiva)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Tecniche didattiche: produzione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u="sng" dirty="0" smtClean="0">
                <a:solidFill>
                  <a:srgbClr val="775F55"/>
                </a:solidFill>
              </a:rPr>
              <a:t>Scrittura</a:t>
            </a:r>
          </a:p>
          <a:p>
            <a:r>
              <a:rPr lang="it-IT" dirty="0" smtClean="0"/>
              <a:t>progettazione di testi: “scalette” </a:t>
            </a:r>
            <a:r>
              <a:rPr lang="it-IT" dirty="0" err="1" smtClean="0"/>
              <a:t>–</a:t>
            </a:r>
            <a:r>
              <a:rPr lang="it-IT" dirty="0" smtClean="0"/>
              <a:t> schemi costruttivi</a:t>
            </a:r>
          </a:p>
          <a:p>
            <a:r>
              <a:rPr lang="it-IT" dirty="0" smtClean="0"/>
              <a:t>creazione di testi per destinatari </a:t>
            </a:r>
            <a:r>
              <a:rPr lang="it-IT" dirty="0" err="1" smtClean="0"/>
              <a:t>spcifici</a:t>
            </a:r>
            <a:r>
              <a:rPr lang="it-IT" dirty="0" smtClean="0"/>
              <a:t>: costringe a considerare il contesto e a fare scelte lessicali, </a:t>
            </a:r>
            <a:r>
              <a:rPr lang="it-IT" dirty="0" err="1" smtClean="0"/>
              <a:t>morfosintatiche</a:t>
            </a:r>
            <a:r>
              <a:rPr lang="it-IT" dirty="0" smtClean="0"/>
              <a:t> ecc. a seconda di:</a:t>
            </a:r>
          </a:p>
          <a:p>
            <a:pPr lvl="1"/>
            <a:r>
              <a:rPr lang="it-IT" dirty="0" smtClean="0"/>
              <a:t>ruoli e caratteristiche socio-culturali dei partecipanti</a:t>
            </a:r>
          </a:p>
          <a:p>
            <a:pPr lvl="1"/>
            <a:r>
              <a:rPr lang="it-IT" dirty="0" smtClean="0"/>
              <a:t>degli scopi di chi produce il testo</a:t>
            </a:r>
          </a:p>
          <a:p>
            <a:pPr lvl="1"/>
            <a:r>
              <a:rPr lang="it-IT" dirty="0" smtClean="0"/>
              <a:t>del luogo, del momento, del canale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u="sng" dirty="0" smtClean="0"/>
              <a:t>Scrittura</a:t>
            </a:r>
            <a:endParaRPr lang="it-IT" sz="3200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Lavoro sui generi comunicativi: per esempio trasformare il </a:t>
            </a:r>
            <a:r>
              <a:rPr lang="it-IT" i="1" dirty="0" smtClean="0"/>
              <a:t>racconto</a:t>
            </a:r>
            <a:r>
              <a:rPr lang="it-IT" dirty="0" smtClean="0"/>
              <a:t> di un incidente in un </a:t>
            </a:r>
            <a:r>
              <a:rPr lang="it-IT" i="1" dirty="0" smtClean="0"/>
              <a:t>verbale di polizia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 pone l’attenzione su vari aspetti linguistici</a:t>
            </a:r>
            <a:endParaRPr lang="it-IT" dirty="0" smtClean="0"/>
          </a:p>
          <a:p>
            <a:r>
              <a:rPr lang="it-IT" dirty="0" smtClean="0"/>
              <a:t>Creazione di una storia</a:t>
            </a:r>
          </a:p>
          <a:p>
            <a:r>
              <a:rPr lang="it-IT" dirty="0" smtClean="0"/>
              <a:t>il giornale di classe/istituto</a:t>
            </a:r>
          </a:p>
          <a:p>
            <a:r>
              <a:rPr lang="it-IT" dirty="0" smtClean="0"/>
              <a:t>transcodificazione: per esempio la trasformazione di un </a:t>
            </a:r>
            <a:r>
              <a:rPr lang="it-IT" dirty="0" err="1" smtClean="0"/>
              <a:t>deisegno</a:t>
            </a:r>
            <a:r>
              <a:rPr lang="it-IT" dirty="0" smtClean="0"/>
              <a:t> in racconto o di un fumetto in racconto.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u="sng" dirty="0" smtClean="0"/>
              <a:t>Parlare</a:t>
            </a:r>
            <a:endParaRPr lang="it-IT" sz="3600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 smtClean="0"/>
              <a:t>Roleplay</a:t>
            </a:r>
            <a:endParaRPr lang="it-IT" dirty="0" smtClean="0"/>
          </a:p>
          <a:p>
            <a:pPr lvl="1"/>
            <a:r>
              <a:rPr lang="it-IT" dirty="0" err="1" smtClean="0"/>
              <a:t>role-taking</a:t>
            </a:r>
            <a:r>
              <a:rPr lang="it-IT" dirty="0" smtClean="0"/>
              <a:t>: riproduzione di un dialogo su cui si è già lavorato con alcune modifiche</a:t>
            </a:r>
          </a:p>
          <a:p>
            <a:pPr lvl="1"/>
            <a:r>
              <a:rPr lang="it-IT" dirty="0" err="1" smtClean="0"/>
              <a:t>rolepaly</a:t>
            </a:r>
            <a:r>
              <a:rPr lang="it-IT" dirty="0" smtClean="0"/>
              <a:t> (classico): una serie di indicazioni date allo studente A e allo studente </a:t>
            </a:r>
            <a:r>
              <a:rPr lang="it-IT" dirty="0" err="1" smtClean="0"/>
              <a:t>B</a:t>
            </a:r>
            <a:r>
              <a:rPr lang="it-IT" dirty="0" smtClean="0"/>
              <a:t> che devono realizzare un dialogo (es. “saluta”-”rispondi al saluto”- “chiedi dov’</a:t>
            </a:r>
            <a:r>
              <a:rPr lang="it-IT" dirty="0" err="1" smtClean="0"/>
              <a:t>è…</a:t>
            </a:r>
            <a:r>
              <a:rPr lang="it-IT" dirty="0" smtClean="0"/>
              <a:t>” ecc.)</a:t>
            </a:r>
          </a:p>
          <a:p>
            <a:pPr lvl="1"/>
            <a:r>
              <a:rPr lang="it-IT" dirty="0" err="1" smtClean="0"/>
              <a:t>Role-making</a:t>
            </a:r>
            <a:r>
              <a:rPr lang="it-IT" dirty="0" smtClean="0"/>
              <a:t>: dato un dialogo e lasciando inalterati i ruoli, gli studenti sono liberi nella conduzione della conversazione</a:t>
            </a:r>
          </a:p>
          <a:p>
            <a:r>
              <a:rPr lang="it-IT" dirty="0" smtClean="0"/>
              <a:t>drammatizzazione: serve a lavorare sugli aspetti fonici e </a:t>
            </a:r>
            <a:r>
              <a:rPr lang="it-IT" dirty="0" err="1" smtClean="0"/>
              <a:t>pralinguistici</a:t>
            </a:r>
            <a:r>
              <a:rPr lang="it-IT" dirty="0" smtClean="0"/>
              <a:t>. Si possono utilizzare:</a:t>
            </a:r>
          </a:p>
          <a:p>
            <a:pPr lvl="1"/>
            <a:r>
              <a:rPr lang="it-IT" dirty="0" smtClean="0"/>
              <a:t>testo letterario</a:t>
            </a:r>
          </a:p>
          <a:p>
            <a:pPr lvl="1"/>
            <a:r>
              <a:rPr lang="it-IT" dirty="0" smtClean="0"/>
              <a:t>copione della scena di un film</a:t>
            </a:r>
          </a:p>
          <a:p>
            <a:pPr lvl="1"/>
            <a:r>
              <a:rPr lang="it-IT" dirty="0" smtClean="0"/>
              <a:t>testo prodotto dagli studenti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u="sng" dirty="0" smtClean="0"/>
              <a:t>Parlare</a:t>
            </a:r>
            <a:endParaRPr lang="it-IT" sz="3600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Scenario: si tratta di simulare un evento comunicativo strutturato, motivante e coinvolgente. Gli studenti lavorano prima in gruppo per</a:t>
            </a:r>
          </a:p>
          <a:p>
            <a:pPr lvl="1"/>
            <a:r>
              <a:rPr lang="it-IT" dirty="0" smtClean="0"/>
              <a:t>predisporre la lista degli argomenti</a:t>
            </a:r>
          </a:p>
          <a:p>
            <a:pPr lvl="1"/>
            <a:r>
              <a:rPr lang="it-IT" dirty="0" smtClean="0"/>
              <a:t>selezionare le mosse comunicative</a:t>
            </a:r>
          </a:p>
          <a:p>
            <a:pPr lvl="1"/>
            <a:r>
              <a:rPr lang="it-IT" dirty="0" smtClean="0"/>
              <a:t>prevedere le argomentazioni della controparte</a:t>
            </a:r>
          </a:p>
          <a:p>
            <a:pPr lvl="1"/>
            <a:r>
              <a:rPr lang="it-IT" dirty="0" smtClean="0"/>
              <a:t>scegliere le forme linguistiche adeguate</a:t>
            </a:r>
          </a:p>
          <a:p>
            <a:pPr>
              <a:buNone/>
            </a:pPr>
            <a:r>
              <a:rPr lang="it-IT" dirty="0" smtClean="0"/>
              <a:t>Pro: gli studenti sono coinvolti e motivati e si dimenticano che stanno facendo un esercizio linguistico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B95B22"/>
                </a:solidFill>
              </a:rPr>
              <a:t>Adulti che imparano</a:t>
            </a:r>
            <a:endParaRPr lang="it-IT" dirty="0">
              <a:solidFill>
                <a:srgbClr val="B95B2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u="sng" dirty="0" smtClean="0">
                <a:solidFill>
                  <a:srgbClr val="355D7E"/>
                </a:solidFill>
              </a:rPr>
              <a:t>Motivazione legata ai punti di svolta: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355D7E"/>
                </a:solidFill>
              </a:rPr>
              <a:t>rimessa in gioco. Cercare di capire cosa è successo per poter sostenere la motivazione</a:t>
            </a:r>
          </a:p>
          <a:p>
            <a:pPr>
              <a:buNone/>
            </a:pPr>
            <a:endParaRPr lang="it-IT" dirty="0" smtClean="0">
              <a:solidFill>
                <a:srgbClr val="355D7E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rgbClr val="355D7E"/>
                </a:solidFill>
              </a:rPr>
              <a:t>Esperienze </a:t>
            </a:r>
            <a:r>
              <a:rPr lang="it-IT" u="sng" dirty="0" err="1" smtClean="0">
                <a:solidFill>
                  <a:srgbClr val="355D7E"/>
                </a:solidFill>
              </a:rPr>
              <a:t>pre</a:t>
            </a:r>
            <a:r>
              <a:rPr lang="it-IT" u="sng" dirty="0" smtClean="0">
                <a:solidFill>
                  <a:srgbClr val="355D7E"/>
                </a:solidFill>
              </a:rPr>
              <a:t> ed extra formative</a:t>
            </a:r>
            <a:r>
              <a:rPr lang="it-IT" dirty="0" smtClean="0">
                <a:solidFill>
                  <a:srgbClr val="355D7E"/>
                </a:solidFill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355D7E"/>
                </a:solidFill>
              </a:rPr>
              <a:t>competenze formali e informali, conoscenza della realtà; il corso di lingua deve tenere presente, far leva e valorizzare tutte le competenze che l’adulto ha. Tra gli apprendenti adulti non esiste il </a:t>
            </a:r>
            <a:r>
              <a:rPr lang="it-IT" i="1" dirty="0" smtClean="0">
                <a:solidFill>
                  <a:srgbClr val="355D7E"/>
                </a:solidFill>
              </a:rPr>
              <a:t>principiante assoluto</a:t>
            </a:r>
          </a:p>
          <a:p>
            <a:pPr>
              <a:buNone/>
            </a:pPr>
            <a:endParaRPr lang="it-IT" dirty="0" smtClean="0">
              <a:solidFill>
                <a:srgbClr val="355D7E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rgbClr val="355D7E"/>
                </a:solidFill>
              </a:rPr>
              <a:t>Competenza comunicativa efficace</a:t>
            </a:r>
            <a:r>
              <a:rPr lang="it-IT" dirty="0" smtClean="0">
                <a:solidFill>
                  <a:srgbClr val="355D7E"/>
                </a:solidFill>
              </a:rPr>
              <a:t>:</a:t>
            </a:r>
          </a:p>
          <a:p>
            <a:pPr>
              <a:buNone/>
            </a:pPr>
            <a:r>
              <a:rPr lang="it-IT" dirty="0" smtClean="0">
                <a:solidFill>
                  <a:srgbClr val="355D7E"/>
                </a:solidFill>
              </a:rPr>
              <a:t>l’adulto non può scappare di fronte alle difficoltà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Bisogni linguistici 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</a:rPr>
              <a:t>Il concetto di bisogno linguistico cerca di descrivere ciò di cui un individuo o un gruppo di individui ha bisogno per comunicare correttamente in una determinata situazione.</a:t>
            </a:r>
          </a:p>
          <a:p>
            <a:pPr>
              <a:buNone/>
            </a:pPr>
            <a:r>
              <a:rPr lang="it-IT" sz="3200" u="sng" dirty="0" smtClean="0">
                <a:solidFill>
                  <a:schemeClr val="accent1">
                    <a:lumMod val="50000"/>
                  </a:schemeClr>
                </a:solidFill>
              </a:rPr>
              <a:t>Tre categorie di bisogni linguistici</a:t>
            </a: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514350" indent="-514350">
              <a:buAutoNum type="arabicParenR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</a:rPr>
              <a:t>Bisogni oggettivi: vita sociale e/o professionale;</a:t>
            </a:r>
          </a:p>
          <a:p>
            <a:pPr marL="514350" indent="-514350">
              <a:buAutoNum type="arabicParenR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</a:rPr>
              <a:t>Bisogni soggettivi: aspettative che l’utente ha rispetto al corso;</a:t>
            </a:r>
          </a:p>
          <a:p>
            <a:pPr marL="514350" indent="-514350">
              <a:buAutoNum type="arabicParenR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</a:rPr>
              <a:t>Bisogni di apprendimento: bisogni specifici della persona quando impara una lingua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rgbClr val="355D7E"/>
                </a:solidFill>
              </a:rPr>
              <a:t>Il concetto di bisogno linguistico non è un concetto stabile, ma ha, al contrario un carattere fortemente dinamico. Il bisogno linguistico di un apprendente o di un </a:t>
            </a:r>
            <a:r>
              <a:rPr lang="it-IT" smtClean="0">
                <a:solidFill>
                  <a:srgbClr val="355D7E"/>
                </a:solidFill>
              </a:rPr>
              <a:t>gruppo</a:t>
            </a:r>
            <a:r>
              <a:rPr lang="it-IT" smtClean="0">
                <a:solidFill>
                  <a:srgbClr val="355D7E"/>
                </a:solidFill>
              </a:rPr>
              <a:t> di </a:t>
            </a:r>
            <a:r>
              <a:rPr lang="it-IT" dirty="0" smtClean="0">
                <a:solidFill>
                  <a:srgbClr val="355D7E"/>
                </a:solidFill>
              </a:rPr>
              <a:t>apprendenti può cambiare anche in un corso di sole 40 ore.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355D7E"/>
                </a:solidFill>
              </a:rPr>
              <a:t>Bisogna dunque considerare il concetto di “bisogno linguistico” come un processo =&gt; i contenuti  e gli obiettivi di un corso di lingua vanno continuamente verificati ed eventualmente modificati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B95B22"/>
                </a:solidFill>
              </a:rPr>
              <a:t>Definire i bisogni linguistici</a:t>
            </a:r>
            <a:endParaRPr lang="it-IT" dirty="0">
              <a:solidFill>
                <a:srgbClr val="B95B2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u="sng" dirty="0" smtClean="0">
                <a:solidFill>
                  <a:schemeClr val="accent1">
                    <a:lumMod val="50000"/>
                  </a:schemeClr>
                </a:solidFill>
              </a:rPr>
              <a:t>Esigenze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Identità (età, sesso, </a:t>
            </a:r>
            <a:r>
              <a:rPr lang="it-IT" dirty="0" err="1" smtClean="0">
                <a:solidFill>
                  <a:schemeClr val="accent1">
                    <a:lumMod val="50000"/>
                  </a:schemeClr>
                </a:solidFill>
              </a:rPr>
              <a:t>status…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Motivazioni e atteggiamenti (che cosa pensano dell’italiano e degli italiani);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Background </a:t>
            </a:r>
            <a:r>
              <a:rPr lang="it-IT" dirty="0" err="1" smtClean="0">
                <a:solidFill>
                  <a:schemeClr val="accent1">
                    <a:lumMod val="50000"/>
                  </a:schemeClr>
                </a:solidFill>
              </a:rPr>
              <a:t>linguistico-culturale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Domini di conoscenza, strategie e stili di apprendimento;</a:t>
            </a:r>
          </a:p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Progetto migratorio;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u="sng" dirty="0" smtClean="0">
                <a:solidFill>
                  <a:srgbClr val="355D7E"/>
                </a:solidFill>
              </a:rPr>
              <a:t>Requisiti</a:t>
            </a:r>
            <a:r>
              <a:rPr lang="it-IT" dirty="0" smtClean="0">
                <a:solidFill>
                  <a:srgbClr val="355D7E"/>
                </a:solidFill>
              </a:rPr>
              <a:t>: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Ambiti d’uso della lingua;</a:t>
            </a:r>
          </a:p>
          <a:p>
            <a:pPr>
              <a:buNone/>
            </a:pPr>
            <a:endParaRPr lang="it-IT" dirty="0" smtClean="0">
              <a:solidFill>
                <a:srgbClr val="355D7E"/>
              </a:solidFill>
            </a:endParaRPr>
          </a:p>
          <a:p>
            <a:pPr>
              <a:buNone/>
            </a:pPr>
            <a:r>
              <a:rPr lang="it-IT" u="sng" dirty="0" smtClean="0">
                <a:solidFill>
                  <a:srgbClr val="355D7E"/>
                </a:solidFill>
              </a:rPr>
              <a:t>Motivazioni (strumentali/culturali)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Motivazioni professionali;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Volontà di inserimento sociale;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Motivi familiari;</a:t>
            </a:r>
          </a:p>
          <a:p>
            <a:r>
              <a:rPr lang="it-IT" dirty="0" smtClean="0">
                <a:solidFill>
                  <a:srgbClr val="355D7E"/>
                </a:solidFill>
              </a:rPr>
              <a:t>Approfondimento lingua e cultura;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Luna.thmx</Template>
  <TotalTime>310</TotalTime>
  <Words>2339</Words>
  <Application>Microsoft Macintosh PowerPoint</Application>
  <PresentationFormat>Presentazione su schermo (4:3)</PresentationFormat>
  <Paragraphs>338</Paragraphs>
  <Slides>45</Slides>
  <Notes>1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45</vt:i4>
      </vt:variant>
    </vt:vector>
  </HeadingPairs>
  <TitlesOfParts>
    <vt:vector size="46" baseType="lpstr">
      <vt:lpstr>Luna</vt:lpstr>
      <vt:lpstr>  elementi di Glottodidattica e unitÀ di apprendimento </vt:lpstr>
      <vt:lpstr>Riflettete  secondo voi gli adulti immigrati circoscrivono un capitolo glottodidattico a sé? </vt:lpstr>
      <vt:lpstr>Gli adulti immigrati circoscrivono un capitolo glottodidattico a sé?</vt:lpstr>
      <vt:lpstr>Adulti che imparano</vt:lpstr>
      <vt:lpstr>Adulti che imparano</vt:lpstr>
      <vt:lpstr>Bisogni linguistici </vt:lpstr>
      <vt:lpstr>Diapositiva 7</vt:lpstr>
      <vt:lpstr>Definire i bisogni linguistici</vt:lpstr>
      <vt:lpstr>Diapositiva 9</vt:lpstr>
      <vt:lpstr>Diapositiva 10</vt:lpstr>
      <vt:lpstr>Programmare la didattica</vt:lpstr>
      <vt:lpstr>Le abilità linguistiche</vt:lpstr>
      <vt:lpstr>Le abilità integrate</vt:lpstr>
      <vt:lpstr>Diapositiva 14</vt:lpstr>
      <vt:lpstr>Abilità ricettive Comprendere</vt:lpstr>
      <vt:lpstr>Comprendere</vt:lpstr>
      <vt:lpstr>Abilità produttive parlare e scrivere</vt:lpstr>
      <vt:lpstr>Diapositiva 18</vt:lpstr>
      <vt:lpstr>Imparare le regole (fonolgia, lessico, morfosintassi, testualità)</vt:lpstr>
      <vt:lpstr>La grammatica alcune domande che bisognerebbe sempre farsi</vt:lpstr>
      <vt:lpstr>Diapositiva 21</vt:lpstr>
      <vt:lpstr>Grammatica a livello pre-A1</vt:lpstr>
      <vt:lpstr>Principi didattici fondamentali</vt:lpstr>
      <vt:lpstr>Diapositiva 24</vt:lpstr>
      <vt:lpstr>Diapositiva 25</vt:lpstr>
      <vt:lpstr>Diapositiva 26</vt:lpstr>
      <vt:lpstr>Modello dell’Unità Didattica</vt:lpstr>
      <vt:lpstr>GLOBALITÀ: percezione globale</vt:lpstr>
      <vt:lpstr>Diapositiva 29</vt:lpstr>
      <vt:lpstr>La Motivazione fase che apre l’UD</vt:lpstr>
      <vt:lpstr>Fasi/ attività/ glottotecnolgie e materiali</vt:lpstr>
      <vt:lpstr>Diapositiva 32</vt:lpstr>
      <vt:lpstr>Diapositiva 33</vt:lpstr>
      <vt:lpstr>Destinatari</vt:lpstr>
      <vt:lpstr>Obiettivi didattici</vt:lpstr>
      <vt:lpstr>Materiale (canale)</vt:lpstr>
      <vt:lpstr>Genere testuale</vt:lpstr>
      <vt:lpstr>  Tecniche didattiche: comprensione  </vt:lpstr>
      <vt:lpstr>Domanda, scelta multipla, griglia</vt:lpstr>
      <vt:lpstr>Scelta multipla</vt:lpstr>
      <vt:lpstr>Griglia</vt:lpstr>
      <vt:lpstr>Tecniche didattiche: produzione</vt:lpstr>
      <vt:lpstr>Scrittura</vt:lpstr>
      <vt:lpstr>Parlare</vt:lpstr>
      <vt:lpstr>Parlare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di un’Unità Didattica</dc:title>
  <dc:creator>roberto</dc:creator>
  <cp:lastModifiedBy>roberto</cp:lastModifiedBy>
  <cp:revision>77</cp:revision>
  <dcterms:created xsi:type="dcterms:W3CDTF">2012-11-16T18:41:06Z</dcterms:created>
  <dcterms:modified xsi:type="dcterms:W3CDTF">2012-11-16T18:46:52Z</dcterms:modified>
</cp:coreProperties>
</file>