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7" r:id="rId5"/>
    <p:sldId id="258"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87EC6-AC08-4099-998B-4377DEE5C245}" v="1" dt="2022-08-23T11:39:15.477"/>
    <p1510:client id="{1C7BB3C3-7EB5-4023-88D8-FE9C9E9BFBDF}" v="2" dt="2022-08-24T11:42:57.65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newind, M. (Marloes)" userId="S::m.dunnewind@umcutrecht.nl::074e97ed-0d80-4378-87a2-c616a7f7644f" providerId="AD" clId="Web-{1C387EC6-AC08-4099-998B-4377DEE5C245}"/>
    <pc:docChg chg="modSld">
      <pc:chgData name="Dunnewind, M. (Marloes)" userId="S::m.dunnewind@umcutrecht.nl::074e97ed-0d80-4378-87a2-c616a7f7644f" providerId="AD" clId="Web-{1C387EC6-AC08-4099-998B-4377DEE5C245}" dt="2022-08-23T11:39:15.477" v="0" actId="20577"/>
      <pc:docMkLst>
        <pc:docMk/>
      </pc:docMkLst>
      <pc:sldChg chg="modSp">
        <pc:chgData name="Dunnewind, M. (Marloes)" userId="S::m.dunnewind@umcutrecht.nl::074e97ed-0d80-4378-87a2-c616a7f7644f" providerId="AD" clId="Web-{1C387EC6-AC08-4099-998B-4377DEE5C245}" dt="2022-08-23T11:39:15.477" v="0" actId="20577"/>
        <pc:sldMkLst>
          <pc:docMk/>
          <pc:sldMk cId="525323877" sldId="257"/>
        </pc:sldMkLst>
        <pc:spChg chg="mod">
          <ac:chgData name="Dunnewind, M. (Marloes)" userId="S::m.dunnewind@umcutrecht.nl::074e97ed-0d80-4378-87a2-c616a7f7644f" providerId="AD" clId="Web-{1C387EC6-AC08-4099-998B-4377DEE5C245}" dt="2022-08-23T11:39:15.477" v="0" actId="20577"/>
          <ac:spMkLst>
            <pc:docMk/>
            <pc:sldMk cId="525323877" sldId="257"/>
            <ac:spMk id="3" creationId="{EA44AE9E-190E-4816-80AB-F2A639E66588}"/>
          </ac:spMkLst>
        </pc:spChg>
      </pc:sldChg>
    </pc:docChg>
  </pc:docChgLst>
  <pc:docChgLst>
    <pc:chgData name="Meulen-2, E.W. ter (Else)" userId="S::e.w.termeulen-2@umcutrecht.nl::a47d8778-bdba-460b-9f7f-7a16aa15b26f" providerId="AD" clId="Web-{1C7BB3C3-7EB5-4023-88D8-FE9C9E9BFBDF}"/>
    <pc:docChg chg="addSld delSld">
      <pc:chgData name="Meulen-2, E.W. ter (Else)" userId="S::e.w.termeulen-2@umcutrecht.nl::a47d8778-bdba-460b-9f7f-7a16aa15b26f" providerId="AD" clId="Web-{1C7BB3C3-7EB5-4023-88D8-FE9C9E9BFBDF}" dt="2022-08-24T11:42:57.653" v="1"/>
      <pc:docMkLst>
        <pc:docMk/>
      </pc:docMkLst>
      <pc:sldChg chg="add del">
        <pc:chgData name="Meulen-2, E.W. ter (Else)" userId="S::e.w.termeulen-2@umcutrecht.nl::a47d8778-bdba-460b-9f7f-7a16aa15b26f" providerId="AD" clId="Web-{1C7BB3C3-7EB5-4023-88D8-FE9C9E9BFBDF}" dt="2022-08-24T11:42:57.653" v="1"/>
        <pc:sldMkLst>
          <pc:docMk/>
          <pc:sldMk cId="3189500088"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24-8-2022</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24-8-2022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a:t>Klik om subtitel toe te voegen</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nl-NL" noProof="0"/>
              <a:t>Klik om subtitel toe te voegen</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a:t>Klik om kop toe te voegen</a:t>
            </a:r>
          </a:p>
          <a:p>
            <a:pPr lvl="1"/>
            <a:r>
              <a:rPr lang="nl-NL" noProof="0" err="1"/>
              <a:t>Subkop</a:t>
            </a:r>
            <a:endParaRPr lang="nl-NL" noProof="0"/>
          </a:p>
          <a:p>
            <a:pPr lvl="2"/>
            <a:r>
              <a:rPr lang="nl-NL" noProof="0"/>
              <a:t>Agendapunt</a:t>
            </a:r>
          </a:p>
          <a:p>
            <a:pPr lvl="3"/>
            <a:r>
              <a:rPr lang="nl-NL" noProof="0" err="1"/>
              <a:t>Bullet</a:t>
            </a:r>
            <a:r>
              <a:rPr lang="nl-NL" noProof="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a:t>Klik om kop toe te voegen</a:t>
            </a:r>
          </a:p>
          <a:p>
            <a:pPr lvl="1"/>
            <a:r>
              <a:rPr lang="nl-NL" noProof="0" err="1"/>
              <a:t>Subkop</a:t>
            </a:r>
            <a:endParaRPr lang="nl-NL" noProof="0"/>
          </a:p>
          <a:p>
            <a:pPr lvl="2"/>
            <a:r>
              <a:rPr lang="nl-NL" noProof="0"/>
              <a:t>Body tekst</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a:t>
              </a:r>
              <a:r>
                <a:rPr lang="nl-NL" altLang="en-US" sz="1100" b="1" spc="-10" baseline="0" noProof="0" err="1">
                  <a:solidFill>
                    <a:schemeClr val="tx1"/>
                  </a:solidFill>
                  <a:latin typeface="+mn-lt"/>
                </a:rPr>
                <a:t>subkop</a:t>
              </a:r>
              <a:r>
                <a:rPr lang="nl-NL" altLang="en-US" sz="1100" b="1" spc="-10" baseline="0" noProof="0">
                  <a:solidFill>
                    <a:schemeClr val="tx1"/>
                  </a:solidFill>
                  <a:latin typeface="+mn-lt"/>
                </a:rPr>
                <a:t> of </a:t>
              </a:r>
              <a:br>
                <a:rPr lang="nl-NL" altLang="en-US" sz="1100" b="1" spc="-10" baseline="0" noProof="0">
                  <a:solidFill>
                    <a:schemeClr val="tx1"/>
                  </a:solidFill>
                  <a:latin typeface="+mn-lt"/>
                </a:rPr>
              </a:br>
              <a:r>
                <a:rPr lang="nl-NL" altLang="en-US" sz="1100" b="1" spc="-10" baseline="0" noProof="0" err="1">
                  <a:solidFill>
                    <a:schemeClr val="tx1"/>
                  </a:solidFill>
                  <a:latin typeface="+mn-lt"/>
                </a:rPr>
                <a:t>bullets</a:t>
              </a:r>
              <a:r>
                <a:rPr lang="nl-NL" altLang="en-US" sz="1100" b="1" spc="-10" baseline="0" noProof="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a:t>Klik om tekst toe te voegen</a:t>
            </a:r>
          </a:p>
          <a:p>
            <a:pPr lvl="1"/>
            <a:r>
              <a:rPr lang="nl-NL" noProof="0" err="1"/>
              <a:t>Bullet</a:t>
            </a:r>
            <a:r>
              <a:rPr lang="nl-NL" noProof="0"/>
              <a:t> niveau 1</a:t>
            </a:r>
          </a:p>
          <a:p>
            <a:pPr lvl="2"/>
            <a:r>
              <a:rPr lang="nl-NL" noProof="0" err="1"/>
              <a:t>Bullet</a:t>
            </a:r>
            <a:r>
              <a:rPr lang="nl-NL" noProof="0"/>
              <a:t> niveau 2</a:t>
            </a:r>
          </a:p>
          <a:p>
            <a:pPr lvl="3"/>
            <a:r>
              <a:rPr lang="nl-NL" noProof="0" err="1"/>
              <a:t>Bullet</a:t>
            </a:r>
            <a:r>
              <a:rPr lang="nl-NL" noProof="0"/>
              <a:t> niveau 3</a:t>
            </a:r>
          </a:p>
          <a:p>
            <a:pPr lvl="4"/>
            <a:r>
              <a:rPr lang="nl-NL" noProof="0" err="1"/>
              <a:t>Bullet</a:t>
            </a:r>
            <a:r>
              <a:rPr lang="nl-NL" noProof="0"/>
              <a:t> niveau 4</a:t>
            </a:r>
          </a:p>
          <a:p>
            <a:pPr lvl="5"/>
            <a:r>
              <a:rPr lang="nl-NL" noProof="0" err="1"/>
              <a:t>Bullet</a:t>
            </a:r>
            <a:r>
              <a:rPr lang="nl-NL" noProof="0"/>
              <a:t> niveau 5</a:t>
            </a:r>
          </a:p>
          <a:p>
            <a:pPr lvl="6"/>
            <a:r>
              <a:rPr lang="nl-NL" noProof="0" err="1"/>
              <a:t>Bullet</a:t>
            </a:r>
            <a:r>
              <a:rPr lang="nl-NL" noProof="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9.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AE9E-190E-4816-80AB-F2A639E66588}"/>
              </a:ext>
            </a:extLst>
          </p:cNvPr>
          <p:cNvSpPr>
            <a:spLocks noGrp="1"/>
          </p:cNvSpPr>
          <p:nvPr>
            <p:ph type="title"/>
          </p:nvPr>
        </p:nvSpPr>
        <p:spPr>
          <a:xfrm>
            <a:off x="5419726" y="3979594"/>
            <a:ext cx="6153150" cy="1123949"/>
          </a:xfrm>
        </p:spPr>
        <p:txBody>
          <a:bodyPr anchor="b">
            <a:normAutofit/>
          </a:bodyPr>
          <a:lstStyle/>
          <a:p>
            <a:r>
              <a:rPr lang="en-US" sz="2800" err="1"/>
              <a:t>Digitaal</a:t>
            </a:r>
            <a:r>
              <a:rPr lang="en-US" sz="2800"/>
              <a:t> </a:t>
            </a:r>
            <a:r>
              <a:rPr lang="en-US" sz="2800" err="1"/>
              <a:t>profiel</a:t>
            </a:r>
            <a:endParaRPr lang="en-US" sz="2800">
              <a:cs typeface="Calibri"/>
            </a:endParaRPr>
          </a:p>
        </p:txBody>
      </p:sp>
      <p:sp>
        <p:nvSpPr>
          <p:cNvPr id="4" name="Text Placeholder 3">
            <a:extLst>
              <a:ext uri="{FF2B5EF4-FFF2-40B4-BE49-F238E27FC236}">
                <a16:creationId xmlns:a16="http://schemas.microsoft.com/office/drawing/2014/main" id="{861EEFAE-D557-47A1-8EEB-869FE64AD6EF}"/>
              </a:ext>
            </a:extLst>
          </p:cNvPr>
          <p:cNvSpPr>
            <a:spLocks noGrp="1"/>
          </p:cNvSpPr>
          <p:nvPr>
            <p:ph type="body" sz="quarter" idx="11"/>
          </p:nvPr>
        </p:nvSpPr>
        <p:spPr>
          <a:xfrm>
            <a:off x="5419724" y="6167573"/>
            <a:ext cx="6153150" cy="232858"/>
          </a:xfrm>
        </p:spPr>
        <p:txBody>
          <a:bodyPr anchor="t">
            <a:normAutofit/>
          </a:bodyPr>
          <a:lstStyle/>
          <a:p>
            <a:pPr>
              <a:spcAft>
                <a:spcPts val="600"/>
              </a:spcAft>
            </a:pPr>
            <a:r>
              <a:rPr lang="en-US"/>
              <a:t>Team Digital eXperience, augustus 2022</a:t>
            </a:r>
          </a:p>
        </p:txBody>
      </p:sp>
      <p:sp>
        <p:nvSpPr>
          <p:cNvPr id="5" name="Text Placeholder 4">
            <a:extLst>
              <a:ext uri="{FF2B5EF4-FFF2-40B4-BE49-F238E27FC236}">
                <a16:creationId xmlns:a16="http://schemas.microsoft.com/office/drawing/2014/main" id="{5BE5A76D-11C0-4F9F-AF49-6647F1765AA7}"/>
              </a:ext>
            </a:extLst>
          </p:cNvPr>
          <p:cNvSpPr>
            <a:spLocks noGrp="1"/>
          </p:cNvSpPr>
          <p:nvPr>
            <p:ph type="body" sz="quarter" idx="13"/>
          </p:nvPr>
        </p:nvSpPr>
        <p:spPr>
          <a:xfrm>
            <a:off x="5419726" y="5472971"/>
            <a:ext cx="6152400" cy="590400"/>
          </a:xfrm>
        </p:spPr>
        <p:txBody>
          <a:bodyPr anchor="t">
            <a:normAutofit/>
          </a:bodyPr>
          <a:lstStyle/>
          <a:p>
            <a:pPr>
              <a:spcAft>
                <a:spcPts val="600"/>
              </a:spcAft>
            </a:pPr>
            <a:r>
              <a:rPr lang="en-US"/>
              <a:t>Wat gaan we doen?</a:t>
            </a:r>
          </a:p>
        </p:txBody>
      </p:sp>
      <p:pic>
        <p:nvPicPr>
          <p:cNvPr id="8" name="Tijdelijke aanduiding voor afbeelding 7" descr="Afbeelding met tekst&#10;&#10;Automatisch gegenereerde beschrijving">
            <a:extLst>
              <a:ext uri="{FF2B5EF4-FFF2-40B4-BE49-F238E27FC236}">
                <a16:creationId xmlns:a16="http://schemas.microsoft.com/office/drawing/2014/main" id="{568C9BD7-D741-C1B3-5C5D-3525146D685B}"/>
              </a:ext>
            </a:extLst>
          </p:cNvPr>
          <p:cNvPicPr>
            <a:picLocks noGrp="1" noChangeAspect="1"/>
          </p:cNvPicPr>
          <p:nvPr>
            <p:ph type="pic" sz="quarter" idx="12"/>
          </p:nvPr>
        </p:nvPicPr>
        <p:blipFill>
          <a:blip r:embed="rId2"/>
          <a:srcRect t="12781" b="12781"/>
          <a:stretch>
            <a:fillRect/>
          </a:stretch>
        </p:blipFill>
        <p:spPr/>
      </p:pic>
    </p:spTree>
    <p:extLst>
      <p:ext uri="{BB962C8B-B14F-4D97-AF65-F5344CB8AC3E}">
        <p14:creationId xmlns:p14="http://schemas.microsoft.com/office/powerpoint/2010/main" val="5253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tekst&#10;&#10;Automatisch gegenereerde beschrijving">
            <a:extLst>
              <a:ext uri="{FF2B5EF4-FFF2-40B4-BE49-F238E27FC236}">
                <a16:creationId xmlns:a16="http://schemas.microsoft.com/office/drawing/2014/main" id="{0815F340-C679-61DF-C719-00E28A0E5AD3}"/>
              </a:ext>
            </a:extLst>
          </p:cNvPr>
          <p:cNvPicPr>
            <a:picLocks noChangeAspect="1"/>
          </p:cNvPicPr>
          <p:nvPr/>
        </p:nvPicPr>
        <p:blipFill rotWithShape="1">
          <a:blip r:embed="rId2"/>
          <a:srcRect b="21764"/>
          <a:stretch/>
        </p:blipFill>
        <p:spPr>
          <a:xfrm>
            <a:off x="0" y="-1"/>
            <a:ext cx="13148603" cy="6858001"/>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19125" y="457495"/>
            <a:ext cx="10975975" cy="563231"/>
          </a:xfrm>
        </p:spPr>
        <p:txBody>
          <a:bodyPr/>
          <a:lstStyle/>
          <a:p>
            <a:r>
              <a:rPr lang="nl-NL"/>
              <a:t>Waarom gaan we digitaliseren​?</a:t>
            </a:r>
            <a:endParaRPr lang="en-US"/>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6" y="1595657"/>
            <a:ext cx="3277626" cy="194588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Wens van de patiënt om informatie digitaal te ontvangen</a:t>
            </a:r>
            <a:r>
              <a:rPr lang="en-US" sz="2200">
                <a:solidFill>
                  <a:schemeClr val="tx1">
                    <a:lumMod val="50000"/>
                  </a:schemeClr>
                </a:solidFill>
              </a:rPr>
              <a:t>​</a:t>
            </a:r>
          </a:p>
        </p:txBody>
      </p:sp>
      <p:sp>
        <p:nvSpPr>
          <p:cNvPr id="7" name="Rechthoek met diagonaal twee afgeronde hoeken 6">
            <a:extLst>
              <a:ext uri="{FF2B5EF4-FFF2-40B4-BE49-F238E27FC236}">
                <a16:creationId xmlns:a16="http://schemas.microsoft.com/office/drawing/2014/main" id="{E70EA3EA-46B9-B658-EFCA-A214EEA767E3}"/>
              </a:ext>
            </a:extLst>
          </p:cNvPr>
          <p:cNvSpPr/>
          <p:nvPr/>
        </p:nvSpPr>
        <p:spPr>
          <a:xfrm>
            <a:off x="3896752" y="3541545"/>
            <a:ext cx="3277626" cy="1945888"/>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Minder tijd en geld kwijt aan printen, versturen en verwerken</a:t>
            </a:r>
            <a:endParaRPr lang="en-US" sz="2200">
              <a:solidFill>
                <a:schemeClr val="tx1">
                  <a:lumMod val="50000"/>
                </a:schemeClr>
              </a:solidFill>
            </a:endParaRPr>
          </a:p>
        </p:txBody>
      </p:sp>
      <p:cxnSp>
        <p:nvCxnSpPr>
          <p:cNvPr id="20" name="Rechte verbindingslijn 19">
            <a:extLst>
              <a:ext uri="{FF2B5EF4-FFF2-40B4-BE49-F238E27FC236}">
                <a16:creationId xmlns:a16="http://schemas.microsoft.com/office/drawing/2014/main" id="{3940B9A4-7454-1FF4-51E0-E647E3211551}"/>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23" name="Graphic 22">
            <a:extLst>
              <a:ext uri="{FF2B5EF4-FFF2-40B4-BE49-F238E27FC236}">
                <a16:creationId xmlns:a16="http://schemas.microsoft.com/office/drawing/2014/main" id="{341162C8-BAB8-4107-3D16-82805EFEE5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Tree>
    <p:extLst>
      <p:ext uri="{BB962C8B-B14F-4D97-AF65-F5344CB8AC3E}">
        <p14:creationId xmlns:p14="http://schemas.microsoft.com/office/powerpoint/2010/main" val="237761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53DF835A-ADE0-9BB6-A50E-C5023521FC9F}"/>
              </a:ext>
            </a:extLst>
          </p:cNvPr>
          <p:cNvPicPr>
            <a:picLocks noChangeAspect="1"/>
          </p:cNvPicPr>
          <p:nvPr/>
        </p:nvPicPr>
        <p:blipFill rotWithShape="1">
          <a:blip r:embed="rId2"/>
          <a:srcRect t="15686"/>
          <a:stretch/>
        </p:blipFill>
        <p:spPr>
          <a:xfrm>
            <a:off x="1" y="0"/>
            <a:ext cx="12192000" cy="6858000"/>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a:t>Pilot</a:t>
            </a:r>
            <a:endParaRPr lang="en-US"/>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5" y="1595657"/>
            <a:ext cx="3357049" cy="1945888"/>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Team DX – </a:t>
            </a:r>
            <a:br>
              <a:rPr lang="nl-NL" sz="2200">
                <a:solidFill>
                  <a:schemeClr val="tx1">
                    <a:lumMod val="50000"/>
                  </a:schemeClr>
                </a:solidFill>
              </a:rPr>
            </a:br>
            <a:r>
              <a:rPr lang="nl-NL" sz="2200">
                <a:solidFill>
                  <a:schemeClr val="tx1">
                    <a:lumMod val="50000"/>
                  </a:schemeClr>
                </a:solidFill>
              </a:rPr>
              <a:t>ondersteuning en begeleiding</a:t>
            </a:r>
            <a:r>
              <a:rPr lang="en-US" sz="2200">
                <a:solidFill>
                  <a:schemeClr val="tx1">
                    <a:lumMod val="50000"/>
                  </a:schemeClr>
                </a:solidFill>
              </a:rPr>
              <a:t>​</a:t>
            </a:r>
          </a:p>
        </p:txBody>
      </p:sp>
      <p:sp>
        <p:nvSpPr>
          <p:cNvPr id="7" name="Rechthoek met diagonaal twee afgeronde hoeken 6">
            <a:extLst>
              <a:ext uri="{FF2B5EF4-FFF2-40B4-BE49-F238E27FC236}">
                <a16:creationId xmlns:a16="http://schemas.microsoft.com/office/drawing/2014/main" id="{E70EA3EA-46B9-B658-EFCA-A214EEA767E3}"/>
              </a:ext>
            </a:extLst>
          </p:cNvPr>
          <p:cNvSpPr/>
          <p:nvPr/>
        </p:nvSpPr>
        <p:spPr>
          <a:xfrm>
            <a:off x="3976175" y="3475996"/>
            <a:ext cx="3361327" cy="2211126"/>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“Niet heel erg moeilijk...” </a:t>
            </a:r>
            <a:br>
              <a:rPr lang="nl-NL" sz="2200">
                <a:solidFill>
                  <a:schemeClr val="tx1">
                    <a:lumMod val="50000"/>
                  </a:schemeClr>
                </a:solidFill>
              </a:rPr>
            </a:br>
            <a:r>
              <a:rPr lang="nl-NL" sz="2200" i="1">
                <a:solidFill>
                  <a:schemeClr val="tx1">
                    <a:lumMod val="50000"/>
                  </a:schemeClr>
                </a:solidFill>
              </a:rPr>
              <a:t>Judith </a:t>
            </a:r>
            <a:r>
              <a:rPr lang="nl-NL" sz="2200" i="1" err="1">
                <a:solidFill>
                  <a:schemeClr val="tx1">
                    <a:lumMod val="50000"/>
                  </a:schemeClr>
                </a:solidFill>
              </a:rPr>
              <a:t>Eitink</a:t>
            </a:r>
            <a:r>
              <a:rPr lang="nl-NL" sz="2200" i="1">
                <a:solidFill>
                  <a:schemeClr val="tx1">
                    <a:lumMod val="50000"/>
                  </a:schemeClr>
                </a:solidFill>
              </a:rPr>
              <a:t> van pilot Voortplantings-geneeskunde</a:t>
            </a:r>
            <a:endParaRPr lang="en-US" sz="2200" i="1">
              <a:solidFill>
                <a:schemeClr val="tx1">
                  <a:lumMod val="50000"/>
                </a:schemeClr>
              </a:solidFill>
            </a:endParaRPr>
          </a:p>
        </p:txBody>
      </p:sp>
      <p:cxnSp>
        <p:nvCxnSpPr>
          <p:cNvPr id="17" name="Rechte verbindingslijn 16">
            <a:extLst>
              <a:ext uri="{FF2B5EF4-FFF2-40B4-BE49-F238E27FC236}">
                <a16:creationId xmlns:a16="http://schemas.microsoft.com/office/drawing/2014/main" id="{BB7D37C1-10C1-173F-3D89-51738A1B57A8}"/>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18" name="Graphic 17">
            <a:extLst>
              <a:ext uri="{FF2B5EF4-FFF2-40B4-BE49-F238E27FC236}">
                <a16:creationId xmlns:a16="http://schemas.microsoft.com/office/drawing/2014/main" id="{7ABDD3F2-CE52-6465-336D-2FA390D7C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
        <p:nvSpPr>
          <p:cNvPr id="6" name="Slide Number Placeholder 3">
            <a:extLst>
              <a:ext uri="{FF2B5EF4-FFF2-40B4-BE49-F238E27FC236}">
                <a16:creationId xmlns:a16="http://schemas.microsoft.com/office/drawing/2014/main" id="{E60704D8-D015-5A59-EFE3-834B64DFE35B}"/>
              </a:ext>
            </a:extLst>
          </p:cNvPr>
          <p:cNvSpPr txBox="1">
            <a:spLocks/>
          </p:cNvSpPr>
          <p:nvPr/>
        </p:nvSpPr>
        <p:spPr>
          <a:xfrm>
            <a:off x="11382375" y="6343728"/>
            <a:ext cx="365125" cy="24938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195573-6125-40C3-AA0C-3AC6CFB9F86B}" type="slidenum">
              <a:rPr lang="en-US" smtClean="0"/>
              <a:pPr/>
              <a:t>3</a:t>
            </a:fld>
            <a:endParaRPr lang="en-US"/>
          </a:p>
        </p:txBody>
      </p:sp>
    </p:spTree>
    <p:extLst>
      <p:ext uri="{BB962C8B-B14F-4D97-AF65-F5344CB8AC3E}">
        <p14:creationId xmlns:p14="http://schemas.microsoft.com/office/powerpoint/2010/main" val="135201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ereedschap, sluiten, onscherp&#10;&#10;Automatisch gegenereerde beschrijving">
            <a:extLst>
              <a:ext uri="{FF2B5EF4-FFF2-40B4-BE49-F238E27FC236}">
                <a16:creationId xmlns:a16="http://schemas.microsoft.com/office/drawing/2014/main" id="{92ED6155-2AAB-A400-8D4F-10E8BE0D7699}"/>
              </a:ext>
            </a:extLst>
          </p:cNvPr>
          <p:cNvPicPr>
            <a:picLocks noChangeAspect="1"/>
          </p:cNvPicPr>
          <p:nvPr/>
        </p:nvPicPr>
        <p:blipFill rotWithShape="1">
          <a:blip r:embed="rId2"/>
          <a:srcRect b="15625"/>
          <a:stretch/>
        </p:blipFill>
        <p:spPr>
          <a:xfrm>
            <a:off x="0" y="0"/>
            <a:ext cx="12192000" cy="6858000"/>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a:t>Wat gaan we digitaliseren?</a:t>
            </a:r>
            <a:endParaRPr lang="en-US"/>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6" y="2137358"/>
            <a:ext cx="2138142" cy="124943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nl-NL" sz="2200">
                <a:solidFill>
                  <a:schemeClr val="tx1">
                    <a:lumMod val="50000"/>
                  </a:schemeClr>
                </a:solidFill>
              </a:rPr>
              <a:t>Brieven</a:t>
            </a:r>
            <a:endParaRPr lang="en-US" sz="2200">
              <a:solidFill>
                <a:schemeClr val="tx1">
                  <a:lumMod val="50000"/>
                </a:schemeClr>
              </a:solidFill>
            </a:endParaRPr>
          </a:p>
        </p:txBody>
      </p:sp>
      <p:sp>
        <p:nvSpPr>
          <p:cNvPr id="6" name="Tekstvak 5">
            <a:extLst>
              <a:ext uri="{FF2B5EF4-FFF2-40B4-BE49-F238E27FC236}">
                <a16:creationId xmlns:a16="http://schemas.microsoft.com/office/drawing/2014/main" id="{CAAFDAAC-EFF8-7010-F348-E01628D2AB6D}"/>
              </a:ext>
            </a:extLst>
          </p:cNvPr>
          <p:cNvSpPr txBox="1"/>
          <p:nvPr/>
        </p:nvSpPr>
        <p:spPr>
          <a:xfrm>
            <a:off x="488851" y="1417317"/>
            <a:ext cx="2001129" cy="461665"/>
          </a:xfrm>
          <a:prstGeom prst="rect">
            <a:avLst/>
          </a:prstGeom>
          <a:noFill/>
        </p:spPr>
        <p:txBody>
          <a:bodyPr wrap="square">
            <a:spAutoFit/>
          </a:bodyPr>
          <a:lstStyle/>
          <a:p>
            <a:pPr fontAlgn="base"/>
            <a:r>
              <a:rPr lang="nl-NL" sz="2400" i="1">
                <a:solidFill>
                  <a:schemeClr val="tx1">
                    <a:lumMod val="50000"/>
                  </a:schemeClr>
                </a:solidFill>
              </a:rPr>
              <a:t>Fysieke post</a:t>
            </a:r>
            <a:endParaRPr lang="en-US" sz="2400" i="1">
              <a:solidFill>
                <a:schemeClr val="tx1">
                  <a:lumMod val="50000"/>
                </a:schemeClr>
              </a:solidFill>
            </a:endParaRPr>
          </a:p>
        </p:txBody>
      </p:sp>
      <p:sp>
        <p:nvSpPr>
          <p:cNvPr id="8" name="Rechthoek met diagonaal twee afgeronde hoeken 7">
            <a:extLst>
              <a:ext uri="{FF2B5EF4-FFF2-40B4-BE49-F238E27FC236}">
                <a16:creationId xmlns:a16="http://schemas.microsoft.com/office/drawing/2014/main" id="{C6A415A8-75DA-EDE0-7414-800F8F0C39FC}"/>
              </a:ext>
            </a:extLst>
          </p:cNvPr>
          <p:cNvSpPr/>
          <p:nvPr/>
        </p:nvSpPr>
        <p:spPr>
          <a:xfrm>
            <a:off x="619126" y="3645172"/>
            <a:ext cx="2138142" cy="1249438"/>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nl-NL" sz="2200">
                <a:solidFill>
                  <a:schemeClr val="tx1">
                    <a:lumMod val="50000"/>
                  </a:schemeClr>
                </a:solidFill>
              </a:rPr>
              <a:t>Folders</a:t>
            </a:r>
            <a:endParaRPr lang="en-US" sz="2200">
              <a:solidFill>
                <a:schemeClr val="tx1">
                  <a:lumMod val="50000"/>
                </a:schemeClr>
              </a:solidFill>
            </a:endParaRPr>
          </a:p>
        </p:txBody>
      </p:sp>
      <p:sp>
        <p:nvSpPr>
          <p:cNvPr id="9" name="Rechthoek met diagonaal twee afgeronde hoeken 8">
            <a:extLst>
              <a:ext uri="{FF2B5EF4-FFF2-40B4-BE49-F238E27FC236}">
                <a16:creationId xmlns:a16="http://schemas.microsoft.com/office/drawing/2014/main" id="{6C425E7F-BA39-D2D0-D984-3E66297BA7C6}"/>
              </a:ext>
            </a:extLst>
          </p:cNvPr>
          <p:cNvSpPr/>
          <p:nvPr/>
        </p:nvSpPr>
        <p:spPr>
          <a:xfrm>
            <a:off x="3064560" y="2137358"/>
            <a:ext cx="2138142" cy="1249438"/>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nl-NL" sz="2200">
                <a:solidFill>
                  <a:schemeClr val="tx1">
                    <a:lumMod val="50000"/>
                  </a:schemeClr>
                </a:solidFill>
              </a:rPr>
              <a:t>Afspraak-informatie</a:t>
            </a:r>
            <a:endParaRPr lang="en-US" sz="2200">
              <a:solidFill>
                <a:schemeClr val="tx1">
                  <a:lumMod val="50000"/>
                </a:schemeClr>
              </a:solidFill>
            </a:endParaRPr>
          </a:p>
        </p:txBody>
      </p:sp>
      <p:sp>
        <p:nvSpPr>
          <p:cNvPr id="10" name="Rechthoek met diagonaal twee afgeronde hoeken 9">
            <a:extLst>
              <a:ext uri="{FF2B5EF4-FFF2-40B4-BE49-F238E27FC236}">
                <a16:creationId xmlns:a16="http://schemas.microsoft.com/office/drawing/2014/main" id="{215D78BE-273E-81C0-8791-AFF45D1D229A}"/>
              </a:ext>
            </a:extLst>
          </p:cNvPr>
          <p:cNvSpPr/>
          <p:nvPr/>
        </p:nvSpPr>
        <p:spPr>
          <a:xfrm>
            <a:off x="3064560" y="3645172"/>
            <a:ext cx="2138142" cy="124943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nl-NL" sz="2200">
                <a:solidFill>
                  <a:schemeClr val="tx1">
                    <a:lumMod val="50000"/>
                  </a:schemeClr>
                </a:solidFill>
              </a:rPr>
              <a:t>Formulieren</a:t>
            </a:r>
            <a:endParaRPr lang="en-US" sz="2200">
              <a:solidFill>
                <a:schemeClr val="tx1">
                  <a:lumMod val="50000"/>
                </a:schemeClr>
              </a:solidFill>
            </a:endParaRPr>
          </a:p>
        </p:txBody>
      </p:sp>
      <p:sp>
        <p:nvSpPr>
          <p:cNvPr id="11" name="Rechthoek met diagonaal twee afgeronde hoeken 10">
            <a:extLst>
              <a:ext uri="{FF2B5EF4-FFF2-40B4-BE49-F238E27FC236}">
                <a16:creationId xmlns:a16="http://schemas.microsoft.com/office/drawing/2014/main" id="{07C52CFA-D390-01BE-216F-5A8700932848}"/>
              </a:ext>
            </a:extLst>
          </p:cNvPr>
          <p:cNvSpPr/>
          <p:nvPr/>
        </p:nvSpPr>
        <p:spPr>
          <a:xfrm>
            <a:off x="5509994" y="2137358"/>
            <a:ext cx="2138142" cy="124943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nl-NL" sz="2200">
                <a:solidFill>
                  <a:schemeClr val="tx1">
                    <a:lumMod val="50000"/>
                  </a:schemeClr>
                </a:solidFill>
              </a:rPr>
              <a:t>Vragenlijsten</a:t>
            </a:r>
            <a:endParaRPr lang="en-US" sz="2200">
              <a:solidFill>
                <a:schemeClr val="tx1">
                  <a:lumMod val="50000"/>
                </a:schemeClr>
              </a:solidFill>
            </a:endParaRPr>
          </a:p>
        </p:txBody>
      </p:sp>
      <p:cxnSp>
        <p:nvCxnSpPr>
          <p:cNvPr id="12" name="Rechte verbindingslijn 11">
            <a:extLst>
              <a:ext uri="{FF2B5EF4-FFF2-40B4-BE49-F238E27FC236}">
                <a16:creationId xmlns:a16="http://schemas.microsoft.com/office/drawing/2014/main" id="{F3076896-0F40-BEAE-40F7-B16EB37897D2}"/>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14" name="Graphic 13">
            <a:extLst>
              <a:ext uri="{FF2B5EF4-FFF2-40B4-BE49-F238E27FC236}">
                <a16:creationId xmlns:a16="http://schemas.microsoft.com/office/drawing/2014/main" id="{5426F14B-897C-212E-ABBB-6E55B655A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Tree>
    <p:extLst>
      <p:ext uri="{BB962C8B-B14F-4D97-AF65-F5344CB8AC3E}">
        <p14:creationId xmlns:p14="http://schemas.microsoft.com/office/powerpoint/2010/main" val="240779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1B28562-197C-D8D2-6196-A8A53A2BDB99}"/>
              </a:ext>
            </a:extLst>
          </p:cNvPr>
          <p:cNvPicPr>
            <a:picLocks noChangeAspect="1"/>
          </p:cNvPicPr>
          <p:nvPr/>
        </p:nvPicPr>
        <p:blipFill rotWithShape="1">
          <a:blip r:embed="rId2"/>
          <a:srcRect l="20127" t="15198" b="17410"/>
          <a:stretch/>
        </p:blipFill>
        <p:spPr>
          <a:xfrm flipH="1">
            <a:off x="-2" y="0"/>
            <a:ext cx="12192002" cy="6857999"/>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a:solidFill>
                  <a:schemeClr val="bg1"/>
                </a:solidFill>
              </a:rPr>
              <a:t>Belangrijk</a:t>
            </a:r>
            <a:endParaRPr lang="en-US">
              <a:solidFill>
                <a:schemeClr val="bg1"/>
              </a:solidFill>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5</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6" y="1595657"/>
            <a:ext cx="3277626" cy="194588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Patiënten houden </a:t>
            </a:r>
            <a:br>
              <a:rPr lang="nl-NL" sz="2200">
                <a:solidFill>
                  <a:schemeClr val="tx1">
                    <a:lumMod val="50000"/>
                  </a:schemeClr>
                </a:solidFill>
              </a:rPr>
            </a:br>
            <a:r>
              <a:rPr lang="nl-NL" sz="2200">
                <a:solidFill>
                  <a:schemeClr val="tx1">
                    <a:lumMod val="50000"/>
                  </a:schemeClr>
                </a:solidFill>
              </a:rPr>
              <a:t>de keuze om </a:t>
            </a:r>
            <a:r>
              <a:rPr lang="nl-NL" sz="2200" b="1">
                <a:solidFill>
                  <a:schemeClr val="tx1">
                    <a:lumMod val="50000"/>
                  </a:schemeClr>
                </a:solidFill>
              </a:rPr>
              <a:t>post fysiek </a:t>
            </a:r>
            <a:r>
              <a:rPr lang="nl-NL" sz="2200">
                <a:solidFill>
                  <a:schemeClr val="tx1">
                    <a:lumMod val="50000"/>
                  </a:schemeClr>
                </a:solidFill>
              </a:rPr>
              <a:t>te ontvangen.</a:t>
            </a:r>
            <a:endParaRPr lang="en-US" sz="2200">
              <a:solidFill>
                <a:schemeClr val="tx1">
                  <a:lumMod val="50000"/>
                </a:schemeClr>
              </a:solidFill>
            </a:endParaRPr>
          </a:p>
        </p:txBody>
      </p:sp>
      <p:sp>
        <p:nvSpPr>
          <p:cNvPr id="7" name="Rechthoek met diagonaal twee afgeronde hoeken 6">
            <a:extLst>
              <a:ext uri="{FF2B5EF4-FFF2-40B4-BE49-F238E27FC236}">
                <a16:creationId xmlns:a16="http://schemas.microsoft.com/office/drawing/2014/main" id="{E70EA3EA-46B9-B658-EFCA-A214EEA767E3}"/>
              </a:ext>
            </a:extLst>
          </p:cNvPr>
          <p:cNvSpPr/>
          <p:nvPr/>
        </p:nvSpPr>
        <p:spPr>
          <a:xfrm>
            <a:off x="4220456" y="1595657"/>
            <a:ext cx="3277626" cy="2552598"/>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Patiënten houden de keuze om </a:t>
            </a:r>
            <a:r>
              <a:rPr lang="nl-NL" sz="2200" b="1">
                <a:solidFill>
                  <a:schemeClr val="tx1">
                    <a:lumMod val="50000"/>
                  </a:schemeClr>
                </a:solidFill>
              </a:rPr>
              <a:t>niet digitaal </a:t>
            </a:r>
            <a:r>
              <a:rPr lang="nl-NL" sz="2200">
                <a:solidFill>
                  <a:schemeClr val="tx1">
                    <a:lumMod val="50000"/>
                  </a:schemeClr>
                </a:solidFill>
              </a:rPr>
              <a:t>contact te hebben met het ziekenhuis (vragen, overleg, afspraken).</a:t>
            </a:r>
            <a:endParaRPr lang="en-US" sz="2200" i="1">
              <a:solidFill>
                <a:schemeClr val="tx1">
                  <a:lumMod val="50000"/>
                </a:schemeClr>
              </a:solidFill>
            </a:endParaRPr>
          </a:p>
        </p:txBody>
      </p:sp>
      <p:cxnSp>
        <p:nvCxnSpPr>
          <p:cNvPr id="8" name="Rechte verbindingslijn 7">
            <a:extLst>
              <a:ext uri="{FF2B5EF4-FFF2-40B4-BE49-F238E27FC236}">
                <a16:creationId xmlns:a16="http://schemas.microsoft.com/office/drawing/2014/main" id="{AFA1316D-7573-70E1-8EEB-FC4E660CA59E}"/>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9" name="Graphic 8">
            <a:extLst>
              <a:ext uri="{FF2B5EF4-FFF2-40B4-BE49-F238E27FC236}">
                <a16:creationId xmlns:a16="http://schemas.microsoft.com/office/drawing/2014/main" id="{681AFA49-F727-E816-73DA-E20D0EB48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Tree>
    <p:extLst>
      <p:ext uri="{BB962C8B-B14F-4D97-AF65-F5344CB8AC3E}">
        <p14:creationId xmlns:p14="http://schemas.microsoft.com/office/powerpoint/2010/main" val="966737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309C3BC-FB51-6667-C6F3-6DCB4F705CC9}"/>
              </a:ext>
            </a:extLst>
          </p:cNvPr>
          <p:cNvPicPr>
            <a:picLocks noChangeAspect="1"/>
          </p:cNvPicPr>
          <p:nvPr/>
        </p:nvPicPr>
        <p:blipFill>
          <a:blip r:embed="rId2"/>
          <a:srcRect l="1777" r="1777"/>
          <a:stretch/>
        </p:blipFill>
        <p:spPr>
          <a:xfrm>
            <a:off x="0" y="-41977"/>
            <a:ext cx="12192000" cy="6899977"/>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a:t>Waar kun je gebruik van maken?</a:t>
            </a:r>
            <a:endParaRPr lang="en-US"/>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6</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6" y="1595657"/>
            <a:ext cx="3277626" cy="194588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b="1">
                <a:solidFill>
                  <a:schemeClr val="tx1">
                    <a:lumMod val="50000"/>
                  </a:schemeClr>
                </a:solidFill>
              </a:rPr>
              <a:t>Handleidingen</a:t>
            </a:r>
            <a:r>
              <a:rPr lang="nl-NL" sz="2200">
                <a:solidFill>
                  <a:schemeClr val="tx1">
                    <a:lumMod val="50000"/>
                  </a:schemeClr>
                </a:solidFill>
              </a:rPr>
              <a:t> veranderde werkprocessen</a:t>
            </a:r>
            <a:endParaRPr lang="en-US" sz="2200">
              <a:solidFill>
                <a:schemeClr val="tx1">
                  <a:lumMod val="50000"/>
                </a:schemeClr>
              </a:solidFill>
            </a:endParaRPr>
          </a:p>
        </p:txBody>
      </p:sp>
      <p:sp>
        <p:nvSpPr>
          <p:cNvPr id="7" name="Rechthoek met diagonaal twee afgeronde hoeken 6">
            <a:extLst>
              <a:ext uri="{FF2B5EF4-FFF2-40B4-BE49-F238E27FC236}">
                <a16:creationId xmlns:a16="http://schemas.microsoft.com/office/drawing/2014/main" id="{E70EA3EA-46B9-B658-EFCA-A214EEA767E3}"/>
              </a:ext>
            </a:extLst>
          </p:cNvPr>
          <p:cNvSpPr/>
          <p:nvPr/>
        </p:nvSpPr>
        <p:spPr>
          <a:xfrm>
            <a:off x="4164700" y="3316455"/>
            <a:ext cx="3277626" cy="1945888"/>
          </a:xfrm>
          <a:prstGeom prst="round2Diag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b="1">
                <a:solidFill>
                  <a:schemeClr val="tx1">
                    <a:lumMod val="50000"/>
                  </a:schemeClr>
                </a:solidFill>
              </a:rPr>
              <a:t>Overzicht</a:t>
            </a:r>
            <a:r>
              <a:rPr lang="nl-NL" sz="2200">
                <a:solidFill>
                  <a:schemeClr val="tx1">
                    <a:lumMod val="50000"/>
                  </a:schemeClr>
                </a:solidFill>
              </a:rPr>
              <a:t>: wat ziet de patiënt, wat verandert er voor de patiënt?</a:t>
            </a:r>
            <a:endParaRPr lang="en-US" sz="2200">
              <a:solidFill>
                <a:schemeClr val="tx1">
                  <a:lumMod val="50000"/>
                </a:schemeClr>
              </a:solidFill>
            </a:endParaRPr>
          </a:p>
        </p:txBody>
      </p:sp>
      <p:sp>
        <p:nvSpPr>
          <p:cNvPr id="3" name="Rechthoek met diagonaal twee afgeronde hoeken 2">
            <a:extLst>
              <a:ext uri="{FF2B5EF4-FFF2-40B4-BE49-F238E27FC236}">
                <a16:creationId xmlns:a16="http://schemas.microsoft.com/office/drawing/2014/main" id="{DD27D3BA-7D20-48D1-8657-C54FB80B08C0}"/>
              </a:ext>
            </a:extLst>
          </p:cNvPr>
          <p:cNvSpPr/>
          <p:nvPr/>
        </p:nvSpPr>
        <p:spPr>
          <a:xfrm>
            <a:off x="619126" y="3844143"/>
            <a:ext cx="3277626" cy="1418200"/>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400" b="1">
                <a:solidFill>
                  <a:schemeClr val="tx1">
                    <a:lumMod val="50000"/>
                  </a:schemeClr>
                </a:solidFill>
              </a:rPr>
              <a:t>Vraagbaak (FAQ)</a:t>
            </a:r>
            <a:r>
              <a:rPr lang="nl-NL" sz="2400">
                <a:solidFill>
                  <a:schemeClr val="tx1">
                    <a:lumMod val="50000"/>
                  </a:schemeClr>
                </a:solidFill>
              </a:rPr>
              <a:t> medewerkers</a:t>
            </a:r>
            <a:endParaRPr lang="en-US" sz="2400">
              <a:solidFill>
                <a:schemeClr val="tx1">
                  <a:lumMod val="50000"/>
                </a:schemeClr>
              </a:solidFill>
            </a:endParaRPr>
          </a:p>
        </p:txBody>
      </p:sp>
      <p:sp>
        <p:nvSpPr>
          <p:cNvPr id="6" name="Rechthoek met diagonaal twee afgeronde hoeken 5">
            <a:extLst>
              <a:ext uri="{FF2B5EF4-FFF2-40B4-BE49-F238E27FC236}">
                <a16:creationId xmlns:a16="http://schemas.microsoft.com/office/drawing/2014/main" id="{D2DB35D8-300B-0BE6-03E5-FBC283607058}"/>
              </a:ext>
            </a:extLst>
          </p:cNvPr>
          <p:cNvSpPr/>
          <p:nvPr/>
        </p:nvSpPr>
        <p:spPr>
          <a:xfrm>
            <a:off x="4164700" y="1582802"/>
            <a:ext cx="3277626" cy="1418200"/>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400" b="1">
                <a:solidFill>
                  <a:schemeClr val="tx1">
                    <a:lumMod val="50000"/>
                  </a:schemeClr>
                </a:solidFill>
              </a:rPr>
              <a:t>Vraagbaak (FAQ)</a:t>
            </a:r>
            <a:r>
              <a:rPr lang="nl-NL" sz="2400">
                <a:solidFill>
                  <a:schemeClr val="tx1">
                    <a:lumMod val="50000"/>
                  </a:schemeClr>
                </a:solidFill>
              </a:rPr>
              <a:t> </a:t>
            </a:r>
            <a:br>
              <a:rPr lang="nl-NL" sz="2400">
                <a:solidFill>
                  <a:schemeClr val="tx1">
                    <a:lumMod val="50000"/>
                  </a:schemeClr>
                </a:solidFill>
              </a:rPr>
            </a:br>
            <a:r>
              <a:rPr lang="nl-NL" sz="2400">
                <a:solidFill>
                  <a:schemeClr val="tx1">
                    <a:lumMod val="50000"/>
                  </a:schemeClr>
                </a:solidFill>
              </a:rPr>
              <a:t>patiënten</a:t>
            </a:r>
            <a:endParaRPr lang="en-US" sz="2400">
              <a:solidFill>
                <a:schemeClr val="tx1">
                  <a:lumMod val="50000"/>
                </a:schemeClr>
              </a:solidFill>
            </a:endParaRPr>
          </a:p>
        </p:txBody>
      </p:sp>
      <p:cxnSp>
        <p:nvCxnSpPr>
          <p:cNvPr id="10" name="Rechte verbindingslijn 9">
            <a:extLst>
              <a:ext uri="{FF2B5EF4-FFF2-40B4-BE49-F238E27FC236}">
                <a16:creationId xmlns:a16="http://schemas.microsoft.com/office/drawing/2014/main" id="{D9AF8D87-7988-952D-B4EF-27263C5E0327}"/>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11" name="Graphic 10">
            <a:extLst>
              <a:ext uri="{FF2B5EF4-FFF2-40B4-BE49-F238E27FC236}">
                <a16:creationId xmlns:a16="http://schemas.microsoft.com/office/drawing/2014/main" id="{9FD31CBB-EB70-860F-A863-30495A7A9A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Tree>
    <p:extLst>
      <p:ext uri="{BB962C8B-B14F-4D97-AF65-F5344CB8AC3E}">
        <p14:creationId xmlns:p14="http://schemas.microsoft.com/office/powerpoint/2010/main" val="265767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E344459-0379-E256-D34B-3DCA2419C641}"/>
              </a:ext>
            </a:extLst>
          </p:cNvPr>
          <p:cNvPicPr>
            <a:picLocks noChangeAspect="1"/>
          </p:cNvPicPr>
          <p:nvPr/>
        </p:nvPicPr>
        <p:blipFill>
          <a:blip r:embed="rId2"/>
          <a:srcRect t="6509" b="6509"/>
          <a:stretch/>
        </p:blipFill>
        <p:spPr>
          <a:xfrm>
            <a:off x="0" y="-206061"/>
            <a:ext cx="12192000" cy="7064061"/>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a:t>Om over na te denken voor DX​</a:t>
            </a:r>
            <a:endParaRPr lang="en-US"/>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7</a:t>
            </a:fld>
            <a:endParaRPr lang="en-US"/>
          </a:p>
        </p:txBody>
      </p:sp>
      <p:sp>
        <p:nvSpPr>
          <p:cNvPr id="5" name="Rechthoek met diagonaal twee afgeronde hoeken 4">
            <a:extLst>
              <a:ext uri="{FF2B5EF4-FFF2-40B4-BE49-F238E27FC236}">
                <a16:creationId xmlns:a16="http://schemas.microsoft.com/office/drawing/2014/main" id="{BAB3F39B-3259-E6FA-B92C-B183B154E2D0}"/>
              </a:ext>
            </a:extLst>
          </p:cNvPr>
          <p:cNvSpPr/>
          <p:nvPr/>
        </p:nvSpPr>
        <p:spPr>
          <a:xfrm>
            <a:off x="619126" y="1595656"/>
            <a:ext cx="6086474" cy="2258891"/>
          </a:xfrm>
          <a:prstGeom prst="round2DiagRect">
            <a:avLst/>
          </a:prstGeom>
          <a:solidFill>
            <a:srgbClr val="D6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nl-NL" sz="2200">
                <a:solidFill>
                  <a:schemeClr val="tx1">
                    <a:lumMod val="50000"/>
                  </a:schemeClr>
                </a:solidFill>
              </a:rPr>
              <a:t>Zorgen over of content gelezen wordt door patiënt (bij post weet je het ook niet, </a:t>
            </a:r>
            <a:br>
              <a:rPr lang="nl-NL" sz="2200">
                <a:solidFill>
                  <a:schemeClr val="tx1">
                    <a:lumMod val="50000"/>
                  </a:schemeClr>
                </a:solidFill>
              </a:rPr>
            </a:br>
            <a:r>
              <a:rPr lang="nl-NL" sz="2200">
                <a:solidFill>
                  <a:schemeClr val="tx1">
                    <a:lumMod val="50000"/>
                  </a:schemeClr>
                </a:solidFill>
              </a:rPr>
              <a:t>altijd bij je – je kunt het lezen als je op de bus staat te wachten, de patiënt heeft de keuze)</a:t>
            </a:r>
            <a:endParaRPr lang="en-US" sz="2200">
              <a:solidFill>
                <a:schemeClr val="tx1">
                  <a:lumMod val="50000"/>
                </a:schemeClr>
              </a:solidFill>
            </a:endParaRPr>
          </a:p>
        </p:txBody>
      </p:sp>
      <p:cxnSp>
        <p:nvCxnSpPr>
          <p:cNvPr id="10" name="Rechte verbindingslijn 9">
            <a:extLst>
              <a:ext uri="{FF2B5EF4-FFF2-40B4-BE49-F238E27FC236}">
                <a16:creationId xmlns:a16="http://schemas.microsoft.com/office/drawing/2014/main" id="{C3F15508-4BFD-6544-8E6A-95A094DE1961}"/>
              </a:ext>
            </a:extLst>
          </p:cNvPr>
          <p:cNvCxnSpPr>
            <a:cxnSpLocks/>
          </p:cNvCxnSpPr>
          <p:nvPr/>
        </p:nvCxnSpPr>
        <p:spPr>
          <a:xfrm>
            <a:off x="629758" y="1127047"/>
            <a:ext cx="1113982" cy="0"/>
          </a:xfrm>
          <a:prstGeom prst="line">
            <a:avLst/>
          </a:prstGeom>
          <a:ln w="50800" cap="rnd">
            <a:round/>
          </a:ln>
        </p:spPr>
        <p:style>
          <a:lnRef idx="1">
            <a:schemeClr val="accent2"/>
          </a:lnRef>
          <a:fillRef idx="0">
            <a:schemeClr val="accent2"/>
          </a:fillRef>
          <a:effectRef idx="0">
            <a:schemeClr val="accent2"/>
          </a:effectRef>
          <a:fontRef idx="minor">
            <a:schemeClr val="tx1"/>
          </a:fontRef>
        </p:style>
      </p:cxnSp>
      <p:pic>
        <p:nvPicPr>
          <p:cNvPr id="11" name="Graphic 10">
            <a:extLst>
              <a:ext uri="{FF2B5EF4-FFF2-40B4-BE49-F238E27FC236}">
                <a16:creationId xmlns:a16="http://schemas.microsoft.com/office/drawing/2014/main" id="{80571D06-3572-5B3C-0B3C-0DA66546A9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686" y="5911704"/>
            <a:ext cx="1903096" cy="744279"/>
          </a:xfrm>
          <a:prstGeom prst="rect">
            <a:avLst/>
          </a:prstGeom>
        </p:spPr>
      </p:pic>
    </p:spTree>
    <p:extLst>
      <p:ext uri="{BB962C8B-B14F-4D97-AF65-F5344CB8AC3E}">
        <p14:creationId xmlns:p14="http://schemas.microsoft.com/office/powerpoint/2010/main" val="3420631151"/>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C1EA6888FB4646A0ACEAA9BE25751A" ma:contentTypeVersion="10" ma:contentTypeDescription="Een nieuw document maken." ma:contentTypeScope="" ma:versionID="4721b655ef342f8425b4cd7bdfc2363a">
  <xsd:schema xmlns:xsd="http://www.w3.org/2001/XMLSchema" xmlns:xs="http://www.w3.org/2001/XMLSchema" xmlns:p="http://schemas.microsoft.com/office/2006/metadata/properties" xmlns:ns2="52c34fd5-19bf-4d83-8309-4ed9dfe0e46e" xmlns:ns3="6c417384-d1d9-4f5e-9491-4900e9709c6d" targetNamespace="http://schemas.microsoft.com/office/2006/metadata/properties" ma:root="true" ma:fieldsID="e2c07b2b1deee24ac5dfcce9f40f2dda" ns2:_="" ns3:_="">
    <xsd:import namespace="52c34fd5-19bf-4d83-8309-4ed9dfe0e46e"/>
    <xsd:import namespace="6c417384-d1d9-4f5e-9491-4900e9709c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34fd5-19bf-4d83-8309-4ed9dfe0e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96e3adb-1be4-4cd5-a252-20b6c0e6b22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417384-d1d9-4f5e-9491-4900e9709c6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41afe791-0a86-44b5-b894-33482d041a5a}" ma:internalName="TaxCatchAll" ma:showField="CatchAllData" ma:web="6c417384-d1d9-4f5e-9491-4900e9709c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c34fd5-19bf-4d83-8309-4ed9dfe0e46e">
      <Terms xmlns="http://schemas.microsoft.com/office/infopath/2007/PartnerControls"/>
    </lcf76f155ced4ddcb4097134ff3c332f>
    <TaxCatchAll xmlns="6c417384-d1d9-4f5e-9491-4900e9709c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0A234-3943-4061-B324-7CF41154F0F3}">
  <ds:schemaRefs>
    <ds:schemaRef ds:uri="52c34fd5-19bf-4d83-8309-4ed9dfe0e46e"/>
    <ds:schemaRef ds:uri="6c417384-d1d9-4f5e-9491-4900e9709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066FF8-59FD-4E01-B847-FFCE7C275BBA}">
  <ds:schemaRefs>
    <ds:schemaRef ds:uri="52c34fd5-19bf-4d83-8309-4ed9dfe0e46e"/>
    <ds:schemaRef ds:uri="6c417384-d1d9-4f5e-9491-4900e9709c6d"/>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7179BA4-E86D-4EAD-8970-6DE980D468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UMC PowerPoint NL</Template>
  <Application>Microsoft Office PowerPoint</Application>
  <PresentationFormat>Breedbeeld</PresentationFormat>
  <Slides>7</Slides>
  <Notes>0</Notes>
  <HiddenSlides>0</HiddenSlide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UMC PowerPoint NL</vt:lpstr>
      <vt:lpstr>Digitaal profiel</vt:lpstr>
      <vt:lpstr>Waarom gaan we digitaliseren​?</vt:lpstr>
      <vt:lpstr>Pilot</vt:lpstr>
      <vt:lpstr>Wat gaan we digitaliseren?</vt:lpstr>
      <vt:lpstr>Belangrijk</vt:lpstr>
      <vt:lpstr>Waar kun je gebruik van maken?</vt:lpstr>
      <vt:lpstr>Om over na te denken voor DX​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profiel</dc:title>
  <dc:creator>Dunnewind, M. (Marloes)</dc:creator>
  <cp:revision>3</cp:revision>
  <dcterms:created xsi:type="dcterms:W3CDTF">2022-08-22T20:22:20Z</dcterms:created>
  <dcterms:modified xsi:type="dcterms:W3CDTF">2022-08-24T11:43:06Z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0x0101003FC1EA6888FB4646A0ACEAA9BE25751A</vt:lpwstr>
  </property>
  <property fmtid="{D5CDD505-2E9C-101B-9397-08002B2CF9AE}" pid="3" name="MediaServiceImageTags">
    <vt:lpwstr/>
  </property>
</Properties>
</file>