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80" r:id="rId5"/>
    <p:sldId id="258" r:id="rId6"/>
    <p:sldId id="263" r:id="rId7"/>
    <p:sldId id="270" r:id="rId8"/>
    <p:sldId id="273" r:id="rId9"/>
    <p:sldId id="274" r:id="rId10"/>
    <p:sldId id="272" r:id="rId11"/>
    <p:sldId id="282" r:id="rId12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 home" initials="PC home" lastIdx="9" clrIdx="0"/>
  <p:cmAuthor id="1" name="  " initials="  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ED1184"/>
    <a:srgbClr val="EC12BD"/>
    <a:srgbClr val="009644"/>
    <a:srgbClr val="7698D4"/>
    <a:srgbClr val="E2005B"/>
    <a:srgbClr val="00823B"/>
    <a:srgbClr val="6188CD"/>
    <a:srgbClr val="6D91D1"/>
    <a:srgbClr val="FFF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94" autoAdjust="0"/>
    <p:restoredTop sz="94255" autoAdjust="0"/>
  </p:normalViewPr>
  <p:slideViewPr>
    <p:cSldViewPr snapToGrid="0">
      <p:cViewPr varScale="1">
        <p:scale>
          <a:sx n="66" d="100"/>
          <a:sy n="66" d="100"/>
        </p:scale>
        <p:origin x="18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Indicatori%20PO%20FES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O2.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O2.2b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32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3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05.1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it-IT" sz="1300" dirty="0"/>
              <a:t>Indicatore CO25</a:t>
            </a:r>
          </a:p>
          <a:p>
            <a:pPr>
              <a:defRPr sz="1100"/>
            </a:pPr>
            <a:r>
              <a:rPr lang="it-IT" sz="1300" b="0" dirty="0"/>
              <a:t>Numero di ricercatori che operano in contesti con migliori infrastrutture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B0F-46B7-AD04-75B4C413AD90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B0F-46B7-AD04-75B4C413AD90}"/>
              </c:ext>
            </c:extLst>
          </c:dPt>
          <c:dLbls>
            <c:dLbl>
              <c:idx val="0"/>
              <c:layout>
                <c:manualLayout>
                  <c:x val="1.6414928019894325E-2"/>
                  <c:y val="-0.1592937142480859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B0F-46B7-AD04-75B4C413AD9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noFill/>
                    </a:ln>
                    <a:effectLst/>
                  </c:spPr>
                </c15:leaderLines>
              </c:ext>
            </c:extLst>
          </c:dLbls>
          <c:cat>
            <c:strRef>
              <c:f>'CO25'!$A$2:$B$2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'CO25'!$A$3:$B$3</c:f>
              <c:numCache>
                <c:formatCode>General</c:formatCode>
                <c:ptCount val="2"/>
                <c:pt idx="0">
                  <c:v>78.739999999999995</c:v>
                </c:pt>
                <c:pt idx="1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9B6-4655-8372-B8AFD3DA83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8"/>
        <c:axId val="166941296"/>
        <c:axId val="215805536"/>
      </c:barChart>
      <c:catAx>
        <c:axId val="16694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15805536"/>
        <c:crosses val="autoZero"/>
        <c:auto val="1"/>
        <c:lblAlgn val="ctr"/>
        <c:lblOffset val="100"/>
        <c:noMultiLvlLbl val="0"/>
      </c:catAx>
      <c:valAx>
        <c:axId val="215805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694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EEB500"/>
      </a:solidFill>
    </a:ln>
    <a:effectLst/>
  </c:spPr>
  <c:txPr>
    <a:bodyPr/>
    <a:lstStyle/>
    <a:p>
      <a:pPr>
        <a:defRPr b="1" i="1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</a:defRPr>
      </a:pPr>
      <a:endParaRPr lang="it-I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it-IT" sz="1300" dirty="0"/>
              <a:t>Indicatore CO26</a:t>
            </a:r>
          </a:p>
          <a:p>
            <a:pPr>
              <a:defRPr sz="1100" b="1" i="1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defRPr>
            </a:pPr>
            <a:r>
              <a:rPr lang="it-IT" sz="1300" b="0" dirty="0"/>
              <a:t>Numero di imprese che cooperano con istituti di ricerca</a:t>
            </a:r>
          </a:p>
        </c:rich>
      </c:tx>
      <c:layout>
        <c:manualLayout>
          <c:xMode val="edge"/>
          <c:yMode val="edge"/>
          <c:x val="0.1433191770475559"/>
          <c:y val="2.27997593341316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87C-4749-815A-B07F73BC961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'CO26'!$A$2:$B$2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'CO26'!$A$3:$B$3</c:f>
              <c:numCache>
                <c:formatCode>General</c:formatCode>
                <c:ptCount val="2"/>
                <c:pt idx="0">
                  <c:v>42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4D-4315-8AAA-1B34FB969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8"/>
        <c:axId val="106780040"/>
        <c:axId val="213147568"/>
      </c:barChart>
      <c:catAx>
        <c:axId val="106780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3147568"/>
        <c:crosses val="autoZero"/>
        <c:auto val="1"/>
        <c:lblAlgn val="ctr"/>
        <c:lblOffset val="100"/>
        <c:noMultiLvlLbl val="0"/>
      </c:catAx>
      <c:valAx>
        <c:axId val="2131475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6780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EEB500"/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100" b="1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en-US" sz="1300" b="1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Indicatore O2.1</a:t>
            </a:r>
          </a:p>
          <a:p>
            <a:pPr algn="ctr" rtl="0">
              <a:defRPr lang="en-US" sz="1100" dirty="0" err="1">
                <a:solidFill>
                  <a:prstClr val="black">
                    <a:lumMod val="50000"/>
                    <a:lumOff val="50000"/>
                  </a:prstClr>
                </a:solidFill>
                <a:ea typeface="+mj-ea"/>
                <a:cs typeface="+mj-cs"/>
              </a:defRPr>
            </a:pP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Imprese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con accesso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alla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banda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larga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ad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almeno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100 Mbps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100" b="1" i="1" u="none" strike="noStrike" kern="1200" cap="none" spc="50" normalizeH="0" baseline="0" dirty="0" err="1">
              <a:solidFill>
                <a:prstClr val="black">
                  <a:lumMod val="50000"/>
                  <a:lumOff val="50000"/>
                </a:prst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172-47C0-B2CC-152455C6A1F8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172-47C0-B2CC-152455C6A1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'CO25'!$A$1:$B$1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'CO25'!$A$2:$B$2</c:f>
              <c:numCache>
                <c:formatCode>General</c:formatCode>
                <c:ptCount val="2"/>
                <c:pt idx="0">
                  <c:v>427</c:v>
                </c:pt>
                <c:pt idx="1">
                  <c:v>1500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D4-4996-BD5C-2472E504FB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8"/>
        <c:axId val="167000264"/>
        <c:axId val="166967696"/>
      </c:barChart>
      <c:catAx>
        <c:axId val="167000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166967696"/>
        <c:crosses val="autoZero"/>
        <c:auto val="1"/>
        <c:lblAlgn val="ctr"/>
        <c:lblOffset val="100"/>
        <c:noMultiLvlLbl val="0"/>
      </c:catAx>
      <c:valAx>
        <c:axId val="166967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7000264"/>
        <c:crosses val="autoZero"/>
        <c:crossBetween val="between"/>
      </c:valAx>
      <c:spPr>
        <a:noFill/>
        <a:ln>
          <a:noFill/>
        </a:ln>
        <a:effectLst>
          <a:outerShdw blurRad="101600" dist="12700" dir="5400000" algn="ctr" rotWithShape="0">
            <a:srgbClr val="000000">
              <a:alpha val="43137"/>
            </a:srgbClr>
          </a:outerShdw>
          <a:softEdge rad="50800"/>
        </a:effectLst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7698D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3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300"/>
              <a:t>Indicatore O2.2b</a:t>
            </a:r>
          </a:p>
          <a:p>
            <a:pPr>
              <a:defRPr sz="1300"/>
            </a:pPr>
            <a:r>
              <a:rPr lang="en-US" sz="1300" b="0"/>
              <a:t>Realizzazione di applicativi e sistemi informativi</a:t>
            </a:r>
          </a:p>
        </c:rich>
      </c:tx>
      <c:layout>
        <c:manualLayout>
          <c:xMode val="edge"/>
          <c:yMode val="edge"/>
          <c:x val="0.10222536446741098"/>
          <c:y val="2.4889847725087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3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F92-4992-85FC-4038DFFCBCA8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F92-4992-85FC-4038DFFCBC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Foglio1!$A$1:$B$1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Foglio1!$A$2:$B$2</c:f>
              <c:numCache>
                <c:formatCode>General</c:formatCode>
                <c:ptCount val="2"/>
                <c:pt idx="0">
                  <c:v>28</c:v>
                </c:pt>
                <c:pt idx="1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60-4A63-8D07-72097C73E5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12737200"/>
        <c:axId val="212740728"/>
      </c:barChart>
      <c:catAx>
        <c:axId val="21273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12740728"/>
        <c:crosses val="autoZero"/>
        <c:auto val="1"/>
        <c:lblAlgn val="ctr"/>
        <c:lblOffset val="100"/>
        <c:noMultiLvlLbl val="0"/>
      </c:catAx>
      <c:valAx>
        <c:axId val="212740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737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7698D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188069406279375E-2"/>
          <c:y val="0.3633684185772153"/>
          <c:w val="0.87962386118744129"/>
          <c:h val="0.4434658550876869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759-4909-B8C4-B2069258A106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759-4909-B8C4-B2069258A106}"/>
              </c:ext>
            </c:extLst>
          </c:dPt>
          <c:dLbls>
            <c:dLbl>
              <c:idx val="0"/>
              <c:layout>
                <c:manualLayout>
                  <c:x val="1.094328534659625E-2"/>
                  <c:y val="3.48435469868562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59-4909-B8C4-B2069258A106}"/>
                </c:ext>
                <c:ext xmlns:c15="http://schemas.microsoft.com/office/drawing/2012/chart" uri="{CE6537A1-D6FC-4f65-9D91-7224C49458BB}">
                  <c15:layout>
                    <c:manualLayout>
                      <c:w val="0.30397689329607447"/>
                      <c:h val="0.13922485846033852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59-4909-B8C4-B2069258A10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'CO32'!$A$2:$B$2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'CO32'!$A$3:$B$3</c:f>
              <c:numCache>
                <c:formatCode>#,##0.00</c:formatCode>
                <c:ptCount val="2"/>
                <c:pt idx="0" formatCode="#,##0">
                  <c:v>5946637</c:v>
                </c:pt>
                <c:pt idx="1">
                  <c:v>767708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8D-4C68-A8A0-B8A7748B7A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5"/>
        <c:axId val="212738376"/>
        <c:axId val="212737592"/>
      </c:barChart>
      <c:catAx>
        <c:axId val="212738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12737592"/>
        <c:crosses val="autoZero"/>
        <c:auto val="1"/>
        <c:lblAlgn val="ctr"/>
        <c:lblOffset val="100"/>
        <c:noMultiLvlLbl val="0"/>
      </c:catAx>
      <c:valAx>
        <c:axId val="2127375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12738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00964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Indicatore</a:t>
            </a:r>
            <a:r>
              <a:rPr lang="en-US" sz="1200" dirty="0"/>
              <a:t> CO31</a:t>
            </a:r>
          </a:p>
          <a:p>
            <a:pPr>
              <a:defRPr sz="1100"/>
            </a:pPr>
            <a:r>
              <a:rPr lang="en-US" sz="1200" b="0" dirty="0"/>
              <a:t>nuclei </a:t>
            </a:r>
            <a:r>
              <a:rPr lang="en-US" sz="1200" b="0" dirty="0" err="1"/>
              <a:t>famigliari</a:t>
            </a:r>
            <a:r>
              <a:rPr lang="en-US" sz="1200" b="0" dirty="0"/>
              <a:t> con una </a:t>
            </a:r>
            <a:r>
              <a:rPr lang="en-US" sz="1200" b="0" dirty="0" err="1"/>
              <a:t>migliore</a:t>
            </a:r>
            <a:r>
              <a:rPr lang="en-US" sz="1200" b="0" dirty="0"/>
              <a:t> </a:t>
            </a:r>
            <a:r>
              <a:rPr lang="en-US" sz="1200" b="0" dirty="0" err="1"/>
              <a:t>classificazione</a:t>
            </a:r>
            <a:r>
              <a:rPr lang="en-US" sz="1200" b="0" dirty="0"/>
              <a:t> </a:t>
            </a:r>
            <a:r>
              <a:rPr lang="en-US" sz="1200" b="0" dirty="0" err="1"/>
              <a:t>dei</a:t>
            </a:r>
            <a:r>
              <a:rPr lang="en-US" sz="1200" b="0" dirty="0"/>
              <a:t> </a:t>
            </a:r>
            <a:r>
              <a:rPr lang="en-US" sz="1200" b="0" dirty="0" err="1"/>
              <a:t>consumi</a:t>
            </a:r>
            <a:r>
              <a:rPr lang="en-US" sz="1200" b="0" dirty="0"/>
              <a:t> </a:t>
            </a:r>
            <a:r>
              <a:rPr lang="en-US" sz="1200" b="0" dirty="0" err="1"/>
              <a:t>energetici</a:t>
            </a:r>
            <a:endParaRPr lang="en-US" sz="1200" b="0" dirty="0"/>
          </a:p>
        </c:rich>
      </c:tx>
      <c:layout>
        <c:manualLayout>
          <c:xMode val="edge"/>
          <c:yMode val="edge"/>
          <c:x val="0.12045247445621851"/>
          <c:y val="4.977649569550894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01891844731723E-2"/>
          <c:y val="0.35676348337289621"/>
          <c:w val="0.87962163105365543"/>
          <c:h val="0.450070705908283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D72-4BA3-9C34-8F2D461393E8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D72-4BA3-9C34-8F2D461393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Foglio1!$A$1:$B$1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Foglio1!$A$2:$B$2</c:f>
              <c:numCache>
                <c:formatCode>General</c:formatCode>
                <c:ptCount val="2"/>
                <c:pt idx="0">
                  <c:v>158.1</c:v>
                </c:pt>
                <c:pt idx="1">
                  <c:v>303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F-4819-8676-92A985AD73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12738768"/>
        <c:axId val="212739160"/>
      </c:barChart>
      <c:catAx>
        <c:axId val="21273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12739160"/>
        <c:crosses val="autoZero"/>
        <c:auto val="1"/>
        <c:lblAlgn val="ctr"/>
        <c:lblOffset val="100"/>
        <c:noMultiLvlLbl val="0"/>
      </c:catAx>
      <c:valAx>
        <c:axId val="212739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73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00964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Indicatore</a:t>
            </a:r>
            <a:r>
              <a:rPr lang="en-US" sz="1200" dirty="0"/>
              <a:t> CO20</a:t>
            </a:r>
          </a:p>
          <a:p>
            <a:pPr>
              <a:defRPr sz="1100"/>
            </a:pPr>
            <a:r>
              <a:rPr lang="en-US" sz="1200" b="0" dirty="0" err="1"/>
              <a:t>popolazione</a:t>
            </a:r>
            <a:r>
              <a:rPr lang="en-US" sz="1200" b="0" dirty="0"/>
              <a:t> </a:t>
            </a:r>
            <a:r>
              <a:rPr lang="en-US" sz="1200" b="0" dirty="0" err="1"/>
              <a:t>che</a:t>
            </a:r>
            <a:r>
              <a:rPr lang="en-US" sz="1200" b="0" dirty="0"/>
              <a:t> </a:t>
            </a:r>
            <a:r>
              <a:rPr lang="en-US" sz="1200" b="0" dirty="0" err="1"/>
              <a:t>beneficia</a:t>
            </a:r>
            <a:r>
              <a:rPr lang="en-US" sz="1200" b="0" dirty="0"/>
              <a:t> di </a:t>
            </a:r>
            <a:r>
              <a:rPr lang="en-US" sz="1200" b="0" dirty="0" err="1"/>
              <a:t>misure</a:t>
            </a:r>
            <a:r>
              <a:rPr lang="en-US" sz="1200" b="0" dirty="0"/>
              <a:t> di </a:t>
            </a:r>
            <a:r>
              <a:rPr lang="en-US" sz="1200" b="0" dirty="0" err="1"/>
              <a:t>prevenzione</a:t>
            </a:r>
            <a:r>
              <a:rPr lang="en-US" sz="1200" b="0" dirty="0"/>
              <a:t> </a:t>
            </a:r>
            <a:r>
              <a:rPr lang="en-US" sz="1200" b="0" dirty="0" err="1"/>
              <a:t>delle</a:t>
            </a:r>
            <a:r>
              <a:rPr lang="en-US" sz="1200" b="0" dirty="0"/>
              <a:t> </a:t>
            </a:r>
            <a:r>
              <a:rPr lang="en-US" sz="1200" b="0" dirty="0" err="1"/>
              <a:t>alluvioni</a:t>
            </a:r>
            <a:endParaRPr lang="en-US" sz="1200" b="0" dirty="0"/>
          </a:p>
        </c:rich>
      </c:tx>
      <c:layout>
        <c:manualLayout>
          <c:xMode val="edge"/>
          <c:yMode val="edge"/>
          <c:x val="0.13157610736748498"/>
          <c:y val="4.954100454333921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6578675864331566E-2"/>
          <c:y val="0.30576708004148961"/>
          <c:w val="0.97807064877208583"/>
          <c:h val="0.5267515573234282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4D9-4221-BD97-B965F6462FB8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4D9-4221-BD97-B965F6462FB8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4D9-4221-BD97-B965F6462FB8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'CO20'!$A$2:$B$2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'CO20'!$A$3:$B$3</c:f>
              <c:numCache>
                <c:formatCode>#,##0.00</c:formatCode>
                <c:ptCount val="2"/>
                <c:pt idx="0" formatCode="#,##0">
                  <c:v>74233</c:v>
                </c:pt>
                <c:pt idx="1">
                  <c:v>48800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C2-4292-8980-E9A1D33F31A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12742296"/>
        <c:axId val="212742688"/>
      </c:barChart>
      <c:catAx>
        <c:axId val="21274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12742688"/>
        <c:crosses val="autoZero"/>
        <c:auto val="1"/>
        <c:lblAlgn val="ctr"/>
        <c:lblOffset val="100"/>
        <c:noMultiLvlLbl val="0"/>
      </c:catAx>
      <c:valAx>
        <c:axId val="2127426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1274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EA005F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Indicatore</a:t>
            </a:r>
            <a:r>
              <a:rPr lang="en-US" sz="1200" dirty="0"/>
              <a:t> O5.1a</a:t>
            </a:r>
          </a:p>
          <a:p>
            <a:pPr>
              <a:defRPr sz="1100"/>
            </a:pPr>
            <a:r>
              <a:rPr lang="en-US" sz="1200" dirty="0"/>
              <a:t> </a:t>
            </a:r>
            <a:r>
              <a:rPr lang="en-US" sz="1200" b="0" dirty="0" err="1"/>
              <a:t>metri</a:t>
            </a:r>
            <a:r>
              <a:rPr lang="en-US" sz="1200" b="0" dirty="0"/>
              <a:t> </a:t>
            </a:r>
            <a:r>
              <a:rPr lang="en-US" sz="1200" b="0" dirty="0" err="1"/>
              <a:t>lienari</a:t>
            </a:r>
            <a:r>
              <a:rPr lang="en-US" sz="1200" b="0" dirty="0"/>
              <a:t> di </a:t>
            </a:r>
            <a:r>
              <a:rPr lang="en-US" sz="1200" b="0" dirty="0" err="1"/>
              <a:t>argini</a:t>
            </a:r>
            <a:r>
              <a:rPr lang="en-US" sz="1200" b="0" dirty="0"/>
              <a:t> </a:t>
            </a:r>
            <a:r>
              <a:rPr lang="en-US" sz="1200" b="0" dirty="0" err="1"/>
              <a:t>costruiti</a:t>
            </a:r>
            <a:endParaRPr lang="en-US" sz="1200" b="0" dirty="0"/>
          </a:p>
        </c:rich>
      </c:tx>
      <c:layout>
        <c:manualLayout>
          <c:xMode val="edge"/>
          <c:yMode val="edge"/>
          <c:x val="0.15270808982864489"/>
          <c:y val="2.4770511934315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6C-4907-964F-DD6517DE3BF4}"/>
              </c:ext>
            </c:extLst>
          </c:dPt>
          <c:dLbls>
            <c:dLbl>
              <c:idx val="1"/>
              <c:layout>
                <c:manualLayout>
                  <c:x val="1.1003740405301551E-2"/>
                  <c:y val="2.9724809364579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06C-4907-964F-DD6517DE3BF4}"/>
                </c:ext>
                <c:ext xmlns:c15="http://schemas.microsoft.com/office/drawing/2012/chart" uri="{CE6537A1-D6FC-4f65-9D91-7224C49458BB}">
                  <c15:layout>
                    <c:manualLayout>
                      <c:w val="0.26040351669146117"/>
                      <c:h val="0.14188549235975986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'05.1a'!$A$2:$B$2</c:f>
              <c:strCache>
                <c:ptCount val="2"/>
                <c:pt idx="0">
                  <c:v>Valore raggiunto (2019)</c:v>
                </c:pt>
                <c:pt idx="1">
                  <c:v>Target (2023)</c:v>
                </c:pt>
              </c:strCache>
            </c:strRef>
          </c:cat>
          <c:val>
            <c:numRef>
              <c:f>'05.1a'!$A$3:$B$3</c:f>
              <c:numCache>
                <c:formatCode>#,##0.00</c:formatCode>
                <c:ptCount val="2"/>
                <c:pt idx="0" formatCode="#,##0">
                  <c:v>400</c:v>
                </c:pt>
                <c:pt idx="1">
                  <c:v>400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E8-4BCB-9384-2B5551A709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12736416"/>
        <c:axId val="167401512"/>
      </c:barChart>
      <c:catAx>
        <c:axId val="21273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167401512"/>
        <c:crosses val="autoZero"/>
        <c:auto val="1"/>
        <c:lblAlgn val="ctr"/>
        <c:lblOffset val="100"/>
        <c:noMultiLvlLbl val="0"/>
      </c:catAx>
      <c:valAx>
        <c:axId val="16740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12736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lumMod val="95000"/>
      </a:schemeClr>
    </a:solidFill>
    <a:ln>
      <a:solidFill>
        <a:srgbClr val="EA005F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0.16715</cdr:x>
      <cdr:y>0.5636</cdr:y>
    </cdr:from>
    <cdr:to>
      <cdr:x>0.43763</cdr:x>
      <cdr:y>0.79763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387975" y="1437889"/>
          <a:ext cx="627797" cy="59706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60000"/>
            <a:lumOff val="40000"/>
          </a:schemeClr>
        </a:solidFill>
        <a:ln xmlns:a="http://schemas.openxmlformats.org/drawingml/2006/main">
          <a:solidFill>
            <a:schemeClr val="accent1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0.99387</cdr:x>
      <cdr:y>0.32479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xmlns="" id="{660C4952-C38C-4010-876F-4C19982FE529}"/>
            </a:ext>
          </a:extLst>
        </cdr:cNvPr>
        <cdr:cNvSpPr txBox="1"/>
      </cdr:nvSpPr>
      <cdr:spPr>
        <a:xfrm xmlns:a="http://schemas.openxmlformats.org/drawingml/2006/main">
          <a:off x="0" y="0"/>
          <a:ext cx="2306837" cy="828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Indicatore</a:t>
          </a:r>
          <a:r>
            <a:rPr lang="en-US" sz="1200" b="1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CO32 </a:t>
          </a:r>
        </a:p>
        <a:p xmlns:a="http://schemas.openxmlformats.org/drawingml/2006/main">
          <a:pPr algn="ctr"/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diminuzione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del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consumo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annuale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di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energia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primaria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degli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edifici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pubblici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(kWh/anno)</a:t>
          </a:r>
          <a:endParaRPr lang="it-IT" sz="1200" i="1" dirty="0">
            <a:solidFill>
              <a:schemeClr val="tx1">
                <a:lumMod val="50000"/>
                <a:lumOff val="50000"/>
              </a:schemeClr>
            </a:solidFill>
            <a:latin typeface="Candara" panose="020E0502030303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5DB2-51D2-4134-BC4A-1A5C8E54987A}" type="datetimeFigureOut">
              <a:rPr lang="it-IT" smtClean="0"/>
              <a:t>05/06/2020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18325-EECB-43B3-BA60-05A52C9CF4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60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054338-CDD4-4882-867A-B8AC4433D095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679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F308-172C-46B6-AC58-8BC013C7E728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562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12753-481D-4372-9A62-C74EE133E572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66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EA6D-7C93-41AB-95F6-9B7CBE8D1596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90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45B13-5221-4F66-80C9-8636DE7990E7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05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687-81C7-40AD-8E28-F5BDCE27DF56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04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0802-9D00-467D-BD18-17138F9946EA}" type="datetime1">
              <a:rPr lang="it-IT" smtClean="0"/>
              <a:t>05/06/2020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08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2F3C-EE6D-4C40-8734-885BD99D7F6E}" type="datetime1">
              <a:rPr lang="it-IT" smtClean="0"/>
              <a:t>05/06/2020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05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7384-353F-47B6-8B9C-3C495E64AEC8}" type="datetime1">
              <a:rPr lang="it-IT" smtClean="0"/>
              <a:t>05/06/2020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8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B322C-7DD4-40B2-80D7-0F47AA7C9A37}" type="datetime1">
              <a:rPr lang="it-IT" smtClean="0"/>
              <a:t>05/06/2020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342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96E3-2FA8-4A09-8342-EC0A8E5C0A7D}" type="datetime1">
              <a:rPr lang="it-IT" smtClean="0"/>
              <a:t>05/06/2020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329C-C987-405B-B73E-BBA4D95D29CB}" type="datetime1">
              <a:rPr lang="it-IT" smtClean="0"/>
              <a:t>05/06/2020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48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D6E0-269B-4289-85E8-E5E0BF134213}" type="datetime1">
              <a:rPr lang="it-IT" smtClean="0"/>
              <a:t>05/06/2020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25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../CO26.xlsx" TargetMode="External"/><Relationship Id="rId5" Type="http://schemas.openxmlformats.org/officeDocument/2006/relationships/chart" Target="../charts/chart1.xml"/><Relationship Id="rId4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0.png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1.png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chart" Target="../charts/chart8.xml"/><Relationship Id="rId4" Type="http://schemas.openxmlformats.org/officeDocument/2006/relationships/hyperlink" Target="../05.1a.xls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216183" y="291121"/>
            <a:ext cx="8713663" cy="627864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600" b="1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600" b="1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3600" b="1" dirty="0">
                <a:solidFill>
                  <a:srgbClr val="009644"/>
                </a:solidFill>
                <a:latin typeface="Candara" pitchFamily="34" charset="0"/>
              </a:rPr>
              <a:t>RELAZIONE ANNUALE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3600" b="1" dirty="0">
                <a:solidFill>
                  <a:srgbClr val="009644"/>
                </a:solidFill>
                <a:latin typeface="Candara" pitchFamily="34" charset="0"/>
              </a:rPr>
              <a:t>DI ATTUAZIONE 2020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2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2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5400" b="1" dirty="0">
                <a:solidFill>
                  <a:srgbClr val="009644"/>
                </a:solidFill>
                <a:latin typeface="Candara" pitchFamily="34" charset="0"/>
              </a:rPr>
              <a:t>Sintesi per i cittadini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2000" dirty="0">
                <a:solidFill>
                  <a:srgbClr val="009644"/>
                </a:solidFill>
                <a:latin typeface="Candar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2000" dirty="0">
                <a:solidFill>
                  <a:srgbClr val="009644"/>
                </a:solidFill>
                <a:latin typeface="Candara" pitchFamily="34" charset="0"/>
              </a:rPr>
              <a:t>PO FESR Bolzano 2014-2020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rgbClr val="FFFFFF"/>
              </a:solidFill>
              <a:latin typeface="Candara" pitchFamily="34" charset="0"/>
            </a:endParaRPr>
          </a:p>
        </p:txBody>
      </p:sp>
      <p:pic>
        <p:nvPicPr>
          <p:cNvPr id="9219" name="Picture 10" descr="efre-fesr_logo_lang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208" y="5785507"/>
            <a:ext cx="410527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88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38E09259-433B-4836-A16A-12BD29845C92}"/>
              </a:ext>
            </a:extLst>
          </p:cNvPr>
          <p:cNvSpPr txBox="1"/>
          <p:nvPr/>
        </p:nvSpPr>
        <p:spPr>
          <a:xfrm>
            <a:off x="209549" y="285793"/>
            <a:ext cx="4497070" cy="64633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BACKGROUND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5C5E7CA3-45A6-47D0-B661-A9C77A028673}"/>
              </a:ext>
            </a:extLst>
          </p:cNvPr>
          <p:cNvSpPr/>
          <p:nvPr/>
        </p:nvSpPr>
        <p:spPr>
          <a:xfrm>
            <a:off x="209549" y="972052"/>
            <a:ext cx="4835322" cy="56323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Il Programma Operativo del </a:t>
            </a: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Fondo europeo di sviluppo regionale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«Investimenti per la crescita e l’occupazione» 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2014-2020 della Provincia Autonoma di Bolzano è il risultato di un processo conclusosi il 12 febbraio 2015 con l’approvazione da parte della Commissione europea. La strategia del Programma si focalizza  sul   conseguimento  di  due  obiettivi </a:t>
            </a:r>
          </a:p>
          <a:p>
            <a:pPr algn="just">
              <a:lnSpc>
                <a:spcPct val="150000"/>
              </a:lnSpc>
            </a:pP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 principali:   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✦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  </a:t>
            </a: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produrre  un  cambiamento  duraturo  del  tessuto  economico  altoatesino,   capace  di  incidere  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anche  sulla  qualità  della  vita  e   dell’ambiente;   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✦ 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 </a:t>
            </a: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concentrare  gli    sforzi  e  le   risorse  su  poche  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priorità,   integrando  fondi  UE,  nazionali  e  locali,  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in  modo  da  creare  occasioni  di   sviluppo ad elevato  valore  aggiunto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.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AF3F0117-5A70-4826-B07D-8DB51208BED7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3509928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xmlns="" id="{5AE0A7E9-19FD-42B7-A895-C54742C433CE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428874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xmlns="" id="{7241886A-7509-41F5-B952-E6246D4C017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4979012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xmlns="" id="{380D4D5F-36AE-40A3-9DD1-3990F194E7BA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567374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3EEE4EDF-BBC4-4586-B597-F60E89D5C12E}"/>
              </a:ext>
            </a:extLst>
          </p:cNvPr>
          <p:cNvSpPr/>
          <p:nvPr/>
        </p:nvSpPr>
        <p:spPr>
          <a:xfrm>
            <a:off x="5612404" y="3572608"/>
            <a:ext cx="2642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solidFill>
                  <a:srgbClr val="EAB200"/>
                </a:solidFill>
                <a:latin typeface="Candara" panose="020E0502030303020204" pitchFamily="34" charset="0"/>
              </a:rPr>
              <a:t>1. Ricerca e innovazione</a:t>
            </a:r>
          </a:p>
        </p:txBody>
      </p:sp>
      <p:pic>
        <p:nvPicPr>
          <p:cNvPr id="15" name="Immagine 14" descr="Risultati immagini per provincia autonoma di bolzano foto">
            <a:extLst>
              <a:ext uri="{FF2B5EF4-FFF2-40B4-BE49-F238E27FC236}">
                <a16:creationId xmlns:a16="http://schemas.microsoft.com/office/drawing/2014/main" xmlns="" id="{8D3C787A-9500-49F2-98D0-B494B9B323CD}"/>
              </a:ext>
            </a:extLst>
          </p:cNvPr>
          <p:cNvPicPr/>
          <p:nvPr/>
        </p:nvPicPr>
        <p:blipFill>
          <a:blip r:embed="rId8">
            <a:duotone>
              <a:prstClr val="black"/>
              <a:srgbClr val="00B427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923" y="608957"/>
            <a:ext cx="3923031" cy="255454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26C41BE3-5AEE-4D69-A9BF-27D47AE5F9FC}"/>
              </a:ext>
            </a:extLst>
          </p:cNvPr>
          <p:cNvSpPr/>
          <p:nvPr/>
        </p:nvSpPr>
        <p:spPr>
          <a:xfrm>
            <a:off x="5612404" y="4342206"/>
            <a:ext cx="2238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7698D4"/>
                </a:solidFill>
                <a:latin typeface="Candara" panose="020E0502030303020204" pitchFamily="34" charset="0"/>
              </a:rPr>
              <a:t>2.  Contesto  digitale 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234E2EDA-E3DA-4335-99EF-C9606F557B07}"/>
              </a:ext>
            </a:extLst>
          </p:cNvPr>
          <p:cNvSpPr/>
          <p:nvPr/>
        </p:nvSpPr>
        <p:spPr>
          <a:xfrm>
            <a:off x="5612404" y="5030049"/>
            <a:ext cx="2642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009644"/>
                </a:solidFill>
                <a:latin typeface="Candara" panose="020E0502030303020204" pitchFamily="34" charset="0"/>
              </a:rPr>
              <a:t>3.  Ambiente  sostenibile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xmlns="" id="{897CC871-C733-4EC2-9700-9FAC51E9442D}"/>
              </a:ext>
            </a:extLst>
          </p:cNvPr>
          <p:cNvSpPr/>
          <p:nvPr/>
        </p:nvSpPr>
        <p:spPr>
          <a:xfrm>
            <a:off x="5612404" y="5687864"/>
            <a:ext cx="2158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E2005B"/>
                </a:solidFill>
                <a:latin typeface="Candara" panose="020E0502030303020204" pitchFamily="34" charset="0"/>
              </a:rPr>
              <a:t>4.  Territorio  sicuro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B0EF1012-ADC6-46C9-8B78-C4F65DD8C0A2}"/>
              </a:ext>
            </a:extLst>
          </p:cNvPr>
          <p:cNvSpPr txBox="1"/>
          <p:nvPr/>
        </p:nvSpPr>
        <p:spPr>
          <a:xfrm>
            <a:off x="6430803" y="1830089"/>
            <a:ext cx="1549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cap="all" dirty="0">
                <a:solidFill>
                  <a:schemeClr val="bg1"/>
                </a:solidFill>
                <a:latin typeface="Candara" panose="020E0502030303020204" pitchFamily="34" charset="0"/>
              </a:rPr>
              <a:t>Bolzano</a:t>
            </a:r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xmlns="" id="{656A9A00-B777-466D-B0D2-B0DC6306AE5A}"/>
              </a:ext>
            </a:extLst>
          </p:cNvPr>
          <p:cNvSpPr/>
          <p:nvPr/>
        </p:nvSpPr>
        <p:spPr>
          <a:xfrm>
            <a:off x="6692271" y="2253352"/>
            <a:ext cx="78377" cy="6531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77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0F1D358D-539D-443B-B194-4F8E674DB222}"/>
              </a:ext>
            </a:extLst>
          </p:cNvPr>
          <p:cNvSpPr/>
          <p:nvPr/>
        </p:nvSpPr>
        <p:spPr>
          <a:xfrm>
            <a:off x="210065" y="380591"/>
            <a:ext cx="8699157" cy="72698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latin typeface="Candara" panose="020E0502030303020204" pitchFamily="34" charset="0"/>
              </a:rPr>
              <a:t>IL PROGRAMMA AL 2020 IN PILLOLE</a:t>
            </a:r>
          </a:p>
        </p:txBody>
      </p:sp>
      <p:grpSp>
        <p:nvGrpSpPr>
          <p:cNvPr id="59" name="Gruppo 58">
            <a:extLst>
              <a:ext uri="{FF2B5EF4-FFF2-40B4-BE49-F238E27FC236}">
                <a16:creationId xmlns:a16="http://schemas.microsoft.com/office/drawing/2014/main" xmlns="" id="{51493940-BE3E-45AF-8390-B5DEF08E8394}"/>
              </a:ext>
            </a:extLst>
          </p:cNvPr>
          <p:cNvGrpSpPr/>
          <p:nvPr/>
        </p:nvGrpSpPr>
        <p:grpSpPr>
          <a:xfrm>
            <a:off x="737774" y="1595368"/>
            <a:ext cx="7643738" cy="4511367"/>
            <a:chOff x="241755" y="1402765"/>
            <a:chExt cx="7792921" cy="4620242"/>
          </a:xfrm>
        </p:grpSpPr>
        <p:grpSp>
          <p:nvGrpSpPr>
            <p:cNvPr id="72" name="Gruppo 71">
              <a:extLst>
                <a:ext uri="{FF2B5EF4-FFF2-40B4-BE49-F238E27FC236}">
                  <a16:creationId xmlns:a16="http://schemas.microsoft.com/office/drawing/2014/main" xmlns="" id="{0DEF239D-F433-43E8-8106-0686B61AE019}"/>
                </a:ext>
              </a:extLst>
            </p:cNvPr>
            <p:cNvGrpSpPr/>
            <p:nvPr/>
          </p:nvGrpSpPr>
          <p:grpSpPr>
            <a:xfrm>
              <a:off x="241755" y="1471592"/>
              <a:ext cx="6928778" cy="4551415"/>
              <a:chOff x="2025785" y="1062218"/>
              <a:chExt cx="6962548" cy="4551415"/>
            </a:xfrm>
          </p:grpSpPr>
          <p:grpSp>
            <p:nvGrpSpPr>
              <p:cNvPr id="7" name="Gruppo 6">
                <a:extLst>
                  <a:ext uri="{FF2B5EF4-FFF2-40B4-BE49-F238E27FC236}">
                    <a16:creationId xmlns:a16="http://schemas.microsoft.com/office/drawing/2014/main" xmlns="" id="{8ED16FE2-2242-49CE-8E4E-F4D4DAB38DB8}"/>
                  </a:ext>
                </a:extLst>
              </p:cNvPr>
              <p:cNvGrpSpPr/>
              <p:nvPr/>
            </p:nvGrpSpPr>
            <p:grpSpPr>
              <a:xfrm>
                <a:off x="2025785" y="1062218"/>
                <a:ext cx="6962548" cy="4551415"/>
                <a:chOff x="1100790" y="568693"/>
                <a:chExt cx="6962548" cy="4551415"/>
              </a:xfrm>
            </p:grpSpPr>
            <p:sp>
              <p:nvSpPr>
                <p:cNvPr id="8" name="Rettangolo 7">
                  <a:extLst>
                    <a:ext uri="{FF2B5EF4-FFF2-40B4-BE49-F238E27FC236}">
                      <a16:creationId xmlns:a16="http://schemas.microsoft.com/office/drawing/2014/main" xmlns="" id="{9D97CF1B-5041-4E0D-B535-A2C9FA7FE03F}"/>
                    </a:ext>
                  </a:extLst>
                </p:cNvPr>
                <p:cNvSpPr/>
                <p:nvPr/>
              </p:nvSpPr>
              <p:spPr>
                <a:xfrm>
                  <a:off x="1199613" y="568693"/>
                  <a:ext cx="2483912" cy="455141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dirty="0"/>
                </a:p>
              </p:txBody>
            </p:sp>
            <p:cxnSp>
              <p:nvCxnSpPr>
                <p:cNvPr id="9" name="Connettore diritto 8">
                  <a:extLst>
                    <a:ext uri="{FF2B5EF4-FFF2-40B4-BE49-F238E27FC236}">
                      <a16:creationId xmlns:a16="http://schemas.microsoft.com/office/drawing/2014/main" xmlns="" id="{F54C48D6-367A-4E43-A9DF-A91F52C19E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7557" y="883261"/>
                  <a:ext cx="63928" cy="3351848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uppo 9">
                  <a:extLst>
                    <a:ext uri="{FF2B5EF4-FFF2-40B4-BE49-F238E27FC236}">
                      <a16:creationId xmlns:a16="http://schemas.microsoft.com/office/drawing/2014/main" xmlns="" id="{434A747A-3620-4BCE-8E3C-DB77E2A86716}"/>
                    </a:ext>
                  </a:extLst>
                </p:cNvPr>
                <p:cNvGrpSpPr/>
                <p:nvPr/>
              </p:nvGrpSpPr>
              <p:grpSpPr>
                <a:xfrm>
                  <a:off x="1130236" y="1492262"/>
                  <a:ext cx="6933102" cy="566777"/>
                  <a:chOff x="994901" y="1432004"/>
                  <a:chExt cx="6933102" cy="566777"/>
                </a:xfrm>
              </p:grpSpPr>
              <p:sp>
                <p:nvSpPr>
                  <p:cNvPr id="53" name="Rettangolo con angoli arrotondati 52">
                    <a:extLst>
                      <a:ext uri="{FF2B5EF4-FFF2-40B4-BE49-F238E27FC236}">
                        <a16:creationId xmlns:a16="http://schemas.microsoft.com/office/drawing/2014/main" xmlns="" id="{EBFF7A67-B0E3-47B9-B5E8-E9AF1FA732A9}"/>
                      </a:ext>
                    </a:extLst>
                  </p:cNvPr>
                  <p:cNvSpPr/>
                  <p:nvPr/>
                </p:nvSpPr>
                <p:spPr>
                  <a:xfrm>
                    <a:off x="994902" y="1463255"/>
                    <a:ext cx="6786398" cy="533400"/>
                  </a:xfrm>
                  <a:prstGeom prst="roundRect">
                    <a:avLst/>
                  </a:prstGeom>
                  <a:solidFill>
                    <a:srgbClr val="C31B7F"/>
                  </a:solidFill>
                  <a:ln w="1905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it-IT" dirty="0">
                        <a:latin typeface="Candara" panose="020E0502030303020204" pitchFamily="34" charset="0"/>
                      </a:rPr>
                      <a:t> </a:t>
                    </a:r>
                  </a:p>
                </p:txBody>
              </p:sp>
              <p:sp>
                <p:nvSpPr>
                  <p:cNvPr id="54" name="CasellaDiTesto 29">
                    <a:extLst>
                      <a:ext uri="{FF2B5EF4-FFF2-40B4-BE49-F238E27FC236}">
                        <a16:creationId xmlns:a16="http://schemas.microsoft.com/office/drawing/2014/main" xmlns="" id="{9674A827-D454-47F1-B4C9-DAD8DE6D078E}"/>
                      </a:ext>
                    </a:extLst>
                  </p:cNvPr>
                  <p:cNvSpPr txBox="1"/>
                  <p:nvPr/>
                </p:nvSpPr>
                <p:spPr>
                  <a:xfrm>
                    <a:off x="994901" y="1544147"/>
                    <a:ext cx="2734174" cy="4097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it-IT" sz="2000" b="1" cap="small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rPr>
                      <a:t>Risorse Programmate</a:t>
                    </a:r>
                  </a:p>
                </p:txBody>
              </p:sp>
              <p:sp>
                <p:nvSpPr>
                  <p:cNvPr id="55" name="CasellaDiTesto 22">
                    <a:extLst>
                      <a:ext uri="{FF2B5EF4-FFF2-40B4-BE49-F238E27FC236}">
                        <a16:creationId xmlns:a16="http://schemas.microsoft.com/office/drawing/2014/main" xmlns="" id="{1CB6966B-5FB7-48AD-9FBC-C29E7C85E2C5}"/>
                      </a:ext>
                    </a:extLst>
                  </p:cNvPr>
                  <p:cNvSpPr txBox="1"/>
                  <p:nvPr/>
                </p:nvSpPr>
                <p:spPr>
                  <a:xfrm>
                    <a:off x="4851960" y="1473534"/>
                    <a:ext cx="1841997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it-IT" sz="2400" b="1" cap="small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rPr>
                      <a:t>136,6 Mln €</a:t>
                    </a:r>
                  </a:p>
                </p:txBody>
              </p:sp>
              <p:sp>
                <p:nvSpPr>
                  <p:cNvPr id="56" name="Connettore 55">
                    <a:extLst>
                      <a:ext uri="{FF2B5EF4-FFF2-40B4-BE49-F238E27FC236}">
                        <a16:creationId xmlns:a16="http://schemas.microsoft.com/office/drawing/2014/main" xmlns="" id="{A33957B2-CF02-449E-AFA6-B406B24BED78}"/>
                      </a:ext>
                    </a:extLst>
                  </p:cNvPr>
                  <p:cNvSpPr/>
                  <p:nvPr/>
                </p:nvSpPr>
                <p:spPr>
                  <a:xfrm>
                    <a:off x="7290664" y="1432004"/>
                    <a:ext cx="637339" cy="566777"/>
                  </a:xfrm>
                  <a:prstGeom prst="flowChartConnector">
                    <a:avLst/>
                  </a:prstGeom>
                  <a:solidFill>
                    <a:srgbClr val="C31B7F"/>
                  </a:solidFill>
                  <a:ln>
                    <a:solidFill>
                      <a:schemeClr val="bg1"/>
                    </a:solidFill>
                  </a:ln>
                  <a:effectLst>
                    <a:outerShdw blurRad="50800" dist="76200" dir="2700000" algn="tl" rotWithShape="0">
                      <a:schemeClr val="bg1">
                        <a:lumMod val="50000"/>
                        <a:alpha val="40000"/>
                      </a:scheme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it-IT" dirty="0">
                      <a:latin typeface="Candara" panose="020E0502030303020204" pitchFamily="34" charset="0"/>
                    </a:endParaRPr>
                  </a:p>
                </p:txBody>
              </p:sp>
              <p:sp>
                <p:nvSpPr>
                  <p:cNvPr id="57" name="Connettore 56">
                    <a:extLst>
                      <a:ext uri="{FF2B5EF4-FFF2-40B4-BE49-F238E27FC236}">
                        <a16:creationId xmlns:a16="http://schemas.microsoft.com/office/drawing/2014/main" xmlns="" id="{5E4C0F30-990C-4AAB-9912-1F33BC03F6E7}"/>
                      </a:ext>
                    </a:extLst>
                  </p:cNvPr>
                  <p:cNvSpPr/>
                  <p:nvPr/>
                </p:nvSpPr>
                <p:spPr>
                  <a:xfrm>
                    <a:off x="7342376" y="1471751"/>
                    <a:ext cx="533913" cy="487565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it-IT" dirty="0">
                      <a:latin typeface="Candara" panose="020E0502030303020204" pitchFamily="34" charset="0"/>
                    </a:endParaRPr>
                  </a:p>
                </p:txBody>
              </p:sp>
            </p:grpSp>
            <p:grpSp>
              <p:nvGrpSpPr>
                <p:cNvPr id="12" name="Gruppo 11">
                  <a:extLst>
                    <a:ext uri="{FF2B5EF4-FFF2-40B4-BE49-F238E27FC236}">
                      <a16:creationId xmlns:a16="http://schemas.microsoft.com/office/drawing/2014/main" xmlns="" id="{4AA19ED4-D803-43D3-AC26-2420502B4DB6}"/>
                    </a:ext>
                  </a:extLst>
                </p:cNvPr>
                <p:cNvGrpSpPr/>
                <p:nvPr/>
              </p:nvGrpSpPr>
              <p:grpSpPr>
                <a:xfrm>
                  <a:off x="1130237" y="2580110"/>
                  <a:ext cx="6347474" cy="566777"/>
                  <a:chOff x="1012199" y="2193982"/>
                  <a:chExt cx="6347474" cy="566777"/>
                </a:xfrm>
              </p:grpSpPr>
              <p:grpSp>
                <p:nvGrpSpPr>
                  <p:cNvPr id="37" name="Gruppo 36">
                    <a:extLst>
                      <a:ext uri="{FF2B5EF4-FFF2-40B4-BE49-F238E27FC236}">
                        <a16:creationId xmlns:a16="http://schemas.microsoft.com/office/drawing/2014/main" xmlns="" id="{D6D59C8C-E12E-423B-9264-FF7A78A8853F}"/>
                      </a:ext>
                    </a:extLst>
                  </p:cNvPr>
                  <p:cNvGrpSpPr/>
                  <p:nvPr/>
                </p:nvGrpSpPr>
                <p:grpSpPr>
                  <a:xfrm>
                    <a:off x="1012199" y="2193982"/>
                    <a:ext cx="6347474" cy="566777"/>
                    <a:chOff x="1012199" y="2027906"/>
                    <a:chExt cx="6347474" cy="566777"/>
                  </a:xfrm>
                </p:grpSpPr>
                <p:grpSp>
                  <p:nvGrpSpPr>
                    <p:cNvPr id="41" name="Gruppo 40">
                      <a:extLst>
                        <a:ext uri="{FF2B5EF4-FFF2-40B4-BE49-F238E27FC236}">
                          <a16:creationId xmlns:a16="http://schemas.microsoft.com/office/drawing/2014/main" xmlns="" id="{1D212AF9-EB1C-4556-8EDB-537DF773831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12199" y="2029464"/>
                      <a:ext cx="6154845" cy="533400"/>
                      <a:chOff x="1447799" y="1881403"/>
                      <a:chExt cx="5903877" cy="533400"/>
                    </a:xfrm>
                  </p:grpSpPr>
                  <p:sp>
                    <p:nvSpPr>
                      <p:cNvPr id="44" name="Rettangolo con angoli arrotondati 43">
                        <a:extLst>
                          <a:ext uri="{FF2B5EF4-FFF2-40B4-BE49-F238E27FC236}">
                            <a16:creationId xmlns:a16="http://schemas.microsoft.com/office/drawing/2014/main" xmlns="" id="{8658335B-E27F-4B1C-BC05-7AD734D100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447799" y="1881403"/>
                        <a:ext cx="5903877" cy="533400"/>
                      </a:xfrm>
                      <a:prstGeom prst="roundRect">
                        <a:avLst/>
                      </a:prstGeom>
                      <a:solidFill>
                        <a:schemeClr val="accent1">
                          <a:lumMod val="50000"/>
                        </a:schemeClr>
                      </a:solidFill>
                      <a:ln w="19050">
                        <a:solidFill>
                          <a:schemeClr val="bg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r>
                          <a:rPr lang="it-IT" dirty="0">
                            <a:latin typeface="Candara" panose="020E0502030303020204" pitchFamily="34" charset="0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45" name="CasellaDiTesto 30">
                        <a:extLst>
                          <a:ext uri="{FF2B5EF4-FFF2-40B4-BE49-F238E27FC236}">
                            <a16:creationId xmlns:a16="http://schemas.microsoft.com/office/drawing/2014/main" xmlns="" id="{4DE5F86E-8811-4787-99A2-431C12154B1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535382" y="1953778"/>
                        <a:ext cx="2204558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sz="20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Risorse impegnate</a:t>
                        </a:r>
                      </a:p>
                    </p:txBody>
                  </p:sp>
                  <p:sp>
                    <p:nvSpPr>
                      <p:cNvPr id="46" name="CasellaDiTesto 25">
                        <a:extLst>
                          <a:ext uri="{FF2B5EF4-FFF2-40B4-BE49-F238E27FC236}">
                            <a16:creationId xmlns:a16="http://schemas.microsoft.com/office/drawing/2014/main" xmlns="" id="{7137E484-93C9-4E51-BC51-CA5C2E0EBBD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913356" y="1906396"/>
                        <a:ext cx="1841997" cy="4412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sz="22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131,9 Mln €</a:t>
                        </a:r>
                      </a:p>
                    </p:txBody>
                  </p:sp>
                </p:grpSp>
                <p:sp>
                  <p:nvSpPr>
                    <p:cNvPr id="42" name="Connettore 41">
                      <a:extLst>
                        <a:ext uri="{FF2B5EF4-FFF2-40B4-BE49-F238E27FC236}">
                          <a16:creationId xmlns:a16="http://schemas.microsoft.com/office/drawing/2014/main" xmlns="" id="{CFA87FC5-B9C8-4D4C-8853-38FE8A43AB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22334" y="2027906"/>
                      <a:ext cx="637339" cy="566777"/>
                    </a:xfrm>
                    <a:prstGeom prst="flowChartConnector">
                      <a:avLst/>
                    </a:prstGeom>
                    <a:solidFill>
                      <a:schemeClr val="accent1">
                        <a:lumMod val="50000"/>
                      </a:schemeClr>
                    </a:solidFill>
                    <a:ln>
                      <a:solidFill>
                        <a:schemeClr val="bg1"/>
                      </a:solidFill>
                    </a:ln>
                    <a:effectLst>
                      <a:outerShdw blurRad="50800" dist="76200" dir="2700000" algn="tl" rotWithShape="0">
                        <a:schemeClr val="bg1">
                          <a:lumMod val="50000"/>
                          <a:alpha val="40000"/>
                        </a:scheme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43" name="Connettore 42">
                      <a:extLst>
                        <a:ext uri="{FF2B5EF4-FFF2-40B4-BE49-F238E27FC236}">
                          <a16:creationId xmlns:a16="http://schemas.microsoft.com/office/drawing/2014/main" xmlns="" id="{63E54597-0E23-4959-868D-0665946A4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74046" y="2067653"/>
                      <a:ext cx="533913" cy="487565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  <p:grpSp>
                <p:nvGrpSpPr>
                  <p:cNvPr id="38" name="Gruppo 37">
                    <a:extLst>
                      <a:ext uri="{FF2B5EF4-FFF2-40B4-BE49-F238E27FC236}">
                        <a16:creationId xmlns:a16="http://schemas.microsoft.com/office/drawing/2014/main" xmlns="" id="{59FAA2A4-6B1A-45C4-9DC1-BBE4EC1CD21D}"/>
                      </a:ext>
                    </a:extLst>
                  </p:cNvPr>
                  <p:cNvGrpSpPr/>
                  <p:nvPr/>
                </p:nvGrpSpPr>
                <p:grpSpPr>
                  <a:xfrm>
                    <a:off x="6922368" y="2333769"/>
                    <a:ext cx="279446" cy="298824"/>
                    <a:chOff x="7776486" y="2334150"/>
                    <a:chExt cx="371941" cy="361577"/>
                  </a:xfrm>
                  <a:solidFill>
                    <a:schemeClr val="accent5">
                      <a:lumMod val="60000"/>
                      <a:lumOff val="40000"/>
                    </a:schemeClr>
                  </a:solidFill>
                </p:grpSpPr>
                <p:sp>
                  <p:nvSpPr>
                    <p:cNvPr id="39" name="Freeform 68">
                      <a:extLst>
                        <a:ext uri="{FF2B5EF4-FFF2-40B4-BE49-F238E27FC236}">
                          <a16:creationId xmlns:a16="http://schemas.microsoft.com/office/drawing/2014/main" xmlns="" id="{2298A198-6094-45DA-89C2-AEEEBEAEED86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776486" y="2438552"/>
                      <a:ext cx="220663" cy="257175"/>
                    </a:xfrm>
                    <a:custGeom>
                      <a:avLst/>
                      <a:gdLst>
                        <a:gd name="T0" fmla="*/ 142 w 142"/>
                        <a:gd name="T1" fmla="*/ 24 h 166"/>
                        <a:gd name="T2" fmla="*/ 142 w 142"/>
                        <a:gd name="T3" fmla="*/ 36 h 166"/>
                        <a:gd name="T4" fmla="*/ 71 w 142"/>
                        <a:gd name="T5" fmla="*/ 60 h 166"/>
                        <a:gd name="T6" fmla="*/ 0 w 142"/>
                        <a:gd name="T7" fmla="*/ 36 h 166"/>
                        <a:gd name="T8" fmla="*/ 0 w 142"/>
                        <a:gd name="T9" fmla="*/ 24 h 166"/>
                        <a:gd name="T10" fmla="*/ 71 w 142"/>
                        <a:gd name="T11" fmla="*/ 0 h 166"/>
                        <a:gd name="T12" fmla="*/ 142 w 142"/>
                        <a:gd name="T13" fmla="*/ 24 h 166"/>
                        <a:gd name="T14" fmla="*/ 142 w 142"/>
                        <a:gd name="T15" fmla="*/ 56 h 166"/>
                        <a:gd name="T16" fmla="*/ 142 w 142"/>
                        <a:gd name="T17" fmla="*/ 71 h 166"/>
                        <a:gd name="T18" fmla="*/ 71 w 142"/>
                        <a:gd name="T19" fmla="*/ 95 h 166"/>
                        <a:gd name="T20" fmla="*/ 0 w 142"/>
                        <a:gd name="T21" fmla="*/ 71 h 166"/>
                        <a:gd name="T22" fmla="*/ 0 w 142"/>
                        <a:gd name="T23" fmla="*/ 56 h 166"/>
                        <a:gd name="T24" fmla="*/ 71 w 142"/>
                        <a:gd name="T25" fmla="*/ 71 h 166"/>
                        <a:gd name="T26" fmla="*/ 142 w 142"/>
                        <a:gd name="T27" fmla="*/ 56 h 166"/>
                        <a:gd name="T28" fmla="*/ 142 w 142"/>
                        <a:gd name="T29" fmla="*/ 91 h 166"/>
                        <a:gd name="T30" fmla="*/ 142 w 142"/>
                        <a:gd name="T31" fmla="*/ 107 h 166"/>
                        <a:gd name="T32" fmla="*/ 71 w 142"/>
                        <a:gd name="T33" fmla="*/ 131 h 166"/>
                        <a:gd name="T34" fmla="*/ 0 w 142"/>
                        <a:gd name="T35" fmla="*/ 107 h 166"/>
                        <a:gd name="T36" fmla="*/ 0 w 142"/>
                        <a:gd name="T37" fmla="*/ 91 h 166"/>
                        <a:gd name="T38" fmla="*/ 71 w 142"/>
                        <a:gd name="T39" fmla="*/ 107 h 166"/>
                        <a:gd name="T40" fmla="*/ 142 w 142"/>
                        <a:gd name="T41" fmla="*/ 91 h 166"/>
                        <a:gd name="T42" fmla="*/ 142 w 142"/>
                        <a:gd name="T43" fmla="*/ 127 h 166"/>
                        <a:gd name="T44" fmla="*/ 142 w 142"/>
                        <a:gd name="T45" fmla="*/ 142 h 166"/>
                        <a:gd name="T46" fmla="*/ 71 w 142"/>
                        <a:gd name="T47" fmla="*/ 166 h 166"/>
                        <a:gd name="T48" fmla="*/ 0 w 142"/>
                        <a:gd name="T49" fmla="*/ 142 h 166"/>
                        <a:gd name="T50" fmla="*/ 0 w 142"/>
                        <a:gd name="T51" fmla="*/ 127 h 166"/>
                        <a:gd name="T52" fmla="*/ 71 w 142"/>
                        <a:gd name="T53" fmla="*/ 142 h 166"/>
                        <a:gd name="T54" fmla="*/ 142 w 142"/>
                        <a:gd name="T55" fmla="*/ 127 h 16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142" h="166">
                          <a:moveTo>
                            <a:pt x="142" y="24"/>
                          </a:moveTo>
                          <a:cubicBezTo>
                            <a:pt x="142" y="36"/>
                            <a:pt x="142" y="36"/>
                            <a:pt x="142" y="36"/>
                          </a:cubicBezTo>
                          <a:cubicBezTo>
                            <a:pt x="142" y="49"/>
                            <a:pt x="110" y="60"/>
                            <a:pt x="71" y="60"/>
                          </a:cubicBezTo>
                          <a:cubicBezTo>
                            <a:pt x="32" y="60"/>
                            <a:pt x="0" y="49"/>
                            <a:pt x="0" y="36"/>
                          </a:cubicBezTo>
                          <a:cubicBezTo>
                            <a:pt x="0" y="24"/>
                            <a:pt x="0" y="24"/>
                            <a:pt x="0" y="24"/>
                          </a:cubicBezTo>
                          <a:cubicBezTo>
                            <a:pt x="0" y="11"/>
                            <a:pt x="32" y="0"/>
                            <a:pt x="71" y="0"/>
                          </a:cubicBezTo>
                          <a:cubicBezTo>
                            <a:pt x="110" y="0"/>
                            <a:pt x="142" y="11"/>
                            <a:pt x="142" y="24"/>
                          </a:cubicBezTo>
                          <a:close/>
                          <a:moveTo>
                            <a:pt x="142" y="56"/>
                          </a:moveTo>
                          <a:cubicBezTo>
                            <a:pt x="142" y="71"/>
                            <a:pt x="142" y="71"/>
                            <a:pt x="142" y="71"/>
                          </a:cubicBezTo>
                          <a:cubicBezTo>
                            <a:pt x="142" y="84"/>
                            <a:pt x="110" y="95"/>
                            <a:pt x="71" y="95"/>
                          </a:cubicBezTo>
                          <a:cubicBezTo>
                            <a:pt x="32" y="95"/>
                            <a:pt x="0" y="84"/>
                            <a:pt x="0" y="71"/>
                          </a:cubicBezTo>
                          <a:cubicBezTo>
                            <a:pt x="0" y="56"/>
                            <a:pt x="0" y="56"/>
                            <a:pt x="0" y="56"/>
                          </a:cubicBezTo>
                          <a:cubicBezTo>
                            <a:pt x="15" y="66"/>
                            <a:pt x="43" y="71"/>
                            <a:pt x="71" y="71"/>
                          </a:cubicBezTo>
                          <a:cubicBezTo>
                            <a:pt x="99" y="71"/>
                            <a:pt x="127" y="66"/>
                            <a:pt x="142" y="56"/>
                          </a:cubicBezTo>
                          <a:close/>
                          <a:moveTo>
                            <a:pt x="142" y="91"/>
                          </a:moveTo>
                          <a:cubicBezTo>
                            <a:pt x="142" y="107"/>
                            <a:pt x="142" y="107"/>
                            <a:pt x="142" y="107"/>
                          </a:cubicBezTo>
                          <a:cubicBezTo>
                            <a:pt x="142" y="120"/>
                            <a:pt x="110" y="131"/>
                            <a:pt x="71" y="131"/>
                          </a:cubicBezTo>
                          <a:cubicBezTo>
                            <a:pt x="32" y="131"/>
                            <a:pt x="0" y="120"/>
                            <a:pt x="0" y="107"/>
                          </a:cubicBezTo>
                          <a:cubicBezTo>
                            <a:pt x="0" y="91"/>
                            <a:pt x="0" y="91"/>
                            <a:pt x="0" y="91"/>
                          </a:cubicBezTo>
                          <a:cubicBezTo>
                            <a:pt x="15" y="102"/>
                            <a:pt x="43" y="107"/>
                            <a:pt x="71" y="107"/>
                          </a:cubicBezTo>
                          <a:cubicBezTo>
                            <a:pt x="99" y="107"/>
                            <a:pt x="127" y="102"/>
                            <a:pt x="142" y="91"/>
                          </a:cubicBezTo>
                          <a:close/>
                          <a:moveTo>
                            <a:pt x="142" y="127"/>
                          </a:moveTo>
                          <a:cubicBezTo>
                            <a:pt x="142" y="142"/>
                            <a:pt x="142" y="142"/>
                            <a:pt x="142" y="142"/>
                          </a:cubicBezTo>
                          <a:cubicBezTo>
                            <a:pt x="142" y="155"/>
                            <a:pt x="110" y="166"/>
                            <a:pt x="71" y="166"/>
                          </a:cubicBezTo>
                          <a:cubicBezTo>
                            <a:pt x="32" y="166"/>
                            <a:pt x="0" y="155"/>
                            <a:pt x="0" y="142"/>
                          </a:cubicBezTo>
                          <a:cubicBezTo>
                            <a:pt x="0" y="127"/>
                            <a:pt x="0" y="127"/>
                            <a:pt x="0" y="127"/>
                          </a:cubicBezTo>
                          <a:cubicBezTo>
                            <a:pt x="15" y="137"/>
                            <a:pt x="43" y="142"/>
                            <a:pt x="71" y="142"/>
                          </a:cubicBezTo>
                          <a:cubicBezTo>
                            <a:pt x="99" y="142"/>
                            <a:pt x="127" y="137"/>
                            <a:pt x="142" y="127"/>
                          </a:cubicBezTo>
                          <a:close/>
                        </a:path>
                      </a:pathLst>
                    </a:custGeom>
                    <a:solidFill>
                      <a:schemeClr val="accent1">
                        <a:lumMod val="50000"/>
                      </a:schemeClr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40" name="Freeform 68">
                      <a:extLst>
                        <a:ext uri="{FF2B5EF4-FFF2-40B4-BE49-F238E27FC236}">
                          <a16:creationId xmlns:a16="http://schemas.microsoft.com/office/drawing/2014/main" xmlns="" id="{B4474DE1-E2EB-4EE3-B845-4A7AEAD062B3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927764" y="2334150"/>
                      <a:ext cx="220663" cy="257175"/>
                    </a:xfrm>
                    <a:custGeom>
                      <a:avLst/>
                      <a:gdLst>
                        <a:gd name="T0" fmla="*/ 142 w 142"/>
                        <a:gd name="T1" fmla="*/ 24 h 166"/>
                        <a:gd name="T2" fmla="*/ 142 w 142"/>
                        <a:gd name="T3" fmla="*/ 36 h 166"/>
                        <a:gd name="T4" fmla="*/ 71 w 142"/>
                        <a:gd name="T5" fmla="*/ 60 h 166"/>
                        <a:gd name="T6" fmla="*/ 0 w 142"/>
                        <a:gd name="T7" fmla="*/ 36 h 166"/>
                        <a:gd name="T8" fmla="*/ 0 w 142"/>
                        <a:gd name="T9" fmla="*/ 24 h 166"/>
                        <a:gd name="T10" fmla="*/ 71 w 142"/>
                        <a:gd name="T11" fmla="*/ 0 h 166"/>
                        <a:gd name="T12" fmla="*/ 142 w 142"/>
                        <a:gd name="T13" fmla="*/ 24 h 166"/>
                        <a:gd name="T14" fmla="*/ 142 w 142"/>
                        <a:gd name="T15" fmla="*/ 56 h 166"/>
                        <a:gd name="T16" fmla="*/ 142 w 142"/>
                        <a:gd name="T17" fmla="*/ 71 h 166"/>
                        <a:gd name="T18" fmla="*/ 71 w 142"/>
                        <a:gd name="T19" fmla="*/ 95 h 166"/>
                        <a:gd name="T20" fmla="*/ 0 w 142"/>
                        <a:gd name="T21" fmla="*/ 71 h 166"/>
                        <a:gd name="T22" fmla="*/ 0 w 142"/>
                        <a:gd name="T23" fmla="*/ 56 h 166"/>
                        <a:gd name="T24" fmla="*/ 71 w 142"/>
                        <a:gd name="T25" fmla="*/ 71 h 166"/>
                        <a:gd name="T26" fmla="*/ 142 w 142"/>
                        <a:gd name="T27" fmla="*/ 56 h 166"/>
                        <a:gd name="T28" fmla="*/ 142 w 142"/>
                        <a:gd name="T29" fmla="*/ 91 h 166"/>
                        <a:gd name="T30" fmla="*/ 142 w 142"/>
                        <a:gd name="T31" fmla="*/ 107 h 166"/>
                        <a:gd name="T32" fmla="*/ 71 w 142"/>
                        <a:gd name="T33" fmla="*/ 131 h 166"/>
                        <a:gd name="T34" fmla="*/ 0 w 142"/>
                        <a:gd name="T35" fmla="*/ 107 h 166"/>
                        <a:gd name="T36" fmla="*/ 0 w 142"/>
                        <a:gd name="T37" fmla="*/ 91 h 166"/>
                        <a:gd name="T38" fmla="*/ 71 w 142"/>
                        <a:gd name="T39" fmla="*/ 107 h 166"/>
                        <a:gd name="T40" fmla="*/ 142 w 142"/>
                        <a:gd name="T41" fmla="*/ 91 h 166"/>
                        <a:gd name="T42" fmla="*/ 142 w 142"/>
                        <a:gd name="T43" fmla="*/ 127 h 166"/>
                        <a:gd name="T44" fmla="*/ 142 w 142"/>
                        <a:gd name="T45" fmla="*/ 142 h 166"/>
                        <a:gd name="T46" fmla="*/ 71 w 142"/>
                        <a:gd name="T47" fmla="*/ 166 h 166"/>
                        <a:gd name="T48" fmla="*/ 0 w 142"/>
                        <a:gd name="T49" fmla="*/ 142 h 166"/>
                        <a:gd name="T50" fmla="*/ 0 w 142"/>
                        <a:gd name="T51" fmla="*/ 127 h 166"/>
                        <a:gd name="T52" fmla="*/ 71 w 142"/>
                        <a:gd name="T53" fmla="*/ 142 h 166"/>
                        <a:gd name="T54" fmla="*/ 142 w 142"/>
                        <a:gd name="T55" fmla="*/ 127 h 16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142" h="166">
                          <a:moveTo>
                            <a:pt x="142" y="24"/>
                          </a:moveTo>
                          <a:cubicBezTo>
                            <a:pt x="142" y="36"/>
                            <a:pt x="142" y="36"/>
                            <a:pt x="142" y="36"/>
                          </a:cubicBezTo>
                          <a:cubicBezTo>
                            <a:pt x="142" y="49"/>
                            <a:pt x="110" y="60"/>
                            <a:pt x="71" y="60"/>
                          </a:cubicBezTo>
                          <a:cubicBezTo>
                            <a:pt x="32" y="60"/>
                            <a:pt x="0" y="49"/>
                            <a:pt x="0" y="36"/>
                          </a:cubicBezTo>
                          <a:cubicBezTo>
                            <a:pt x="0" y="24"/>
                            <a:pt x="0" y="24"/>
                            <a:pt x="0" y="24"/>
                          </a:cubicBezTo>
                          <a:cubicBezTo>
                            <a:pt x="0" y="11"/>
                            <a:pt x="32" y="0"/>
                            <a:pt x="71" y="0"/>
                          </a:cubicBezTo>
                          <a:cubicBezTo>
                            <a:pt x="110" y="0"/>
                            <a:pt x="142" y="11"/>
                            <a:pt x="142" y="24"/>
                          </a:cubicBezTo>
                          <a:close/>
                          <a:moveTo>
                            <a:pt x="142" y="56"/>
                          </a:moveTo>
                          <a:cubicBezTo>
                            <a:pt x="142" y="71"/>
                            <a:pt x="142" y="71"/>
                            <a:pt x="142" y="71"/>
                          </a:cubicBezTo>
                          <a:cubicBezTo>
                            <a:pt x="142" y="84"/>
                            <a:pt x="110" y="95"/>
                            <a:pt x="71" y="95"/>
                          </a:cubicBezTo>
                          <a:cubicBezTo>
                            <a:pt x="32" y="95"/>
                            <a:pt x="0" y="84"/>
                            <a:pt x="0" y="71"/>
                          </a:cubicBezTo>
                          <a:cubicBezTo>
                            <a:pt x="0" y="56"/>
                            <a:pt x="0" y="56"/>
                            <a:pt x="0" y="56"/>
                          </a:cubicBezTo>
                          <a:cubicBezTo>
                            <a:pt x="15" y="66"/>
                            <a:pt x="43" y="71"/>
                            <a:pt x="71" y="71"/>
                          </a:cubicBezTo>
                          <a:cubicBezTo>
                            <a:pt x="99" y="71"/>
                            <a:pt x="127" y="66"/>
                            <a:pt x="142" y="56"/>
                          </a:cubicBezTo>
                          <a:close/>
                          <a:moveTo>
                            <a:pt x="142" y="91"/>
                          </a:moveTo>
                          <a:cubicBezTo>
                            <a:pt x="142" y="107"/>
                            <a:pt x="142" y="107"/>
                            <a:pt x="142" y="107"/>
                          </a:cubicBezTo>
                          <a:cubicBezTo>
                            <a:pt x="142" y="120"/>
                            <a:pt x="110" y="131"/>
                            <a:pt x="71" y="131"/>
                          </a:cubicBezTo>
                          <a:cubicBezTo>
                            <a:pt x="32" y="131"/>
                            <a:pt x="0" y="120"/>
                            <a:pt x="0" y="107"/>
                          </a:cubicBezTo>
                          <a:cubicBezTo>
                            <a:pt x="0" y="91"/>
                            <a:pt x="0" y="91"/>
                            <a:pt x="0" y="91"/>
                          </a:cubicBezTo>
                          <a:cubicBezTo>
                            <a:pt x="15" y="102"/>
                            <a:pt x="43" y="107"/>
                            <a:pt x="71" y="107"/>
                          </a:cubicBezTo>
                          <a:cubicBezTo>
                            <a:pt x="99" y="107"/>
                            <a:pt x="127" y="102"/>
                            <a:pt x="142" y="91"/>
                          </a:cubicBezTo>
                          <a:close/>
                          <a:moveTo>
                            <a:pt x="142" y="127"/>
                          </a:moveTo>
                          <a:cubicBezTo>
                            <a:pt x="142" y="142"/>
                            <a:pt x="142" y="142"/>
                            <a:pt x="142" y="142"/>
                          </a:cubicBezTo>
                          <a:cubicBezTo>
                            <a:pt x="142" y="155"/>
                            <a:pt x="110" y="166"/>
                            <a:pt x="71" y="166"/>
                          </a:cubicBezTo>
                          <a:cubicBezTo>
                            <a:pt x="32" y="166"/>
                            <a:pt x="0" y="155"/>
                            <a:pt x="0" y="142"/>
                          </a:cubicBezTo>
                          <a:cubicBezTo>
                            <a:pt x="0" y="127"/>
                            <a:pt x="0" y="127"/>
                            <a:pt x="0" y="127"/>
                          </a:cubicBezTo>
                          <a:cubicBezTo>
                            <a:pt x="15" y="137"/>
                            <a:pt x="43" y="142"/>
                            <a:pt x="71" y="142"/>
                          </a:cubicBezTo>
                          <a:cubicBezTo>
                            <a:pt x="99" y="142"/>
                            <a:pt x="127" y="137"/>
                            <a:pt x="142" y="127"/>
                          </a:cubicBezTo>
                          <a:close/>
                        </a:path>
                      </a:pathLst>
                    </a:custGeom>
                    <a:solidFill>
                      <a:schemeClr val="accent1">
                        <a:lumMod val="50000"/>
                      </a:schemeClr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13" name="Gruppo 12">
                  <a:extLst>
                    <a:ext uri="{FF2B5EF4-FFF2-40B4-BE49-F238E27FC236}">
                      <a16:creationId xmlns:a16="http://schemas.microsoft.com/office/drawing/2014/main" xmlns="" id="{DEF59EF3-B6B5-45DC-BE62-8E689844DC7E}"/>
                    </a:ext>
                  </a:extLst>
                </p:cNvPr>
                <p:cNvGrpSpPr/>
                <p:nvPr/>
              </p:nvGrpSpPr>
              <p:grpSpPr>
                <a:xfrm>
                  <a:off x="1100790" y="3636097"/>
                  <a:ext cx="4635091" cy="566777"/>
                  <a:chOff x="978825" y="2466684"/>
                  <a:chExt cx="4635091" cy="566777"/>
                </a:xfrm>
              </p:grpSpPr>
              <p:grpSp>
                <p:nvGrpSpPr>
                  <p:cNvPr id="23" name="Gruppo 22">
                    <a:extLst>
                      <a:ext uri="{FF2B5EF4-FFF2-40B4-BE49-F238E27FC236}">
                        <a16:creationId xmlns:a16="http://schemas.microsoft.com/office/drawing/2014/main" xmlns="" id="{E1AEF807-9720-4E5B-B548-4B1D653A85D0}"/>
                      </a:ext>
                    </a:extLst>
                  </p:cNvPr>
                  <p:cNvGrpSpPr/>
                  <p:nvPr/>
                </p:nvGrpSpPr>
                <p:grpSpPr>
                  <a:xfrm>
                    <a:off x="978825" y="2466684"/>
                    <a:ext cx="4635091" cy="566777"/>
                    <a:chOff x="978825" y="2202568"/>
                    <a:chExt cx="4635091" cy="566777"/>
                  </a:xfrm>
                </p:grpSpPr>
                <p:grpSp>
                  <p:nvGrpSpPr>
                    <p:cNvPr id="31" name="Gruppo 30">
                      <a:extLst>
                        <a:ext uri="{FF2B5EF4-FFF2-40B4-BE49-F238E27FC236}">
                          <a16:creationId xmlns:a16="http://schemas.microsoft.com/office/drawing/2014/main" xmlns="" id="{EC4E2476-91CC-4997-B1E6-EBF098AF76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78825" y="2225313"/>
                      <a:ext cx="4305864" cy="533400"/>
                      <a:chOff x="1409528" y="2174043"/>
                      <a:chExt cx="4937415" cy="533400"/>
                    </a:xfrm>
                  </p:grpSpPr>
                  <p:sp>
                    <p:nvSpPr>
                      <p:cNvPr id="34" name="Rettangolo con angoli arrotondati 33">
                        <a:extLst>
                          <a:ext uri="{FF2B5EF4-FFF2-40B4-BE49-F238E27FC236}">
                            <a16:creationId xmlns:a16="http://schemas.microsoft.com/office/drawing/2014/main" xmlns="" id="{8AB48F7E-7314-4585-91F5-18F7676AC1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409528" y="2174043"/>
                        <a:ext cx="4744960" cy="533400"/>
                      </a:xfrm>
                      <a:prstGeom prst="roundRect">
                        <a:avLst/>
                      </a:prstGeom>
                      <a:solidFill>
                        <a:srgbClr val="EAB200"/>
                      </a:solidFill>
                      <a:ln w="19050">
                        <a:solidFill>
                          <a:schemeClr val="bg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r>
                          <a:rPr lang="it-IT" dirty="0">
                            <a:latin typeface="Candara" panose="020E0502030303020204" pitchFamily="34" charset="0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5" name="CasellaDiTesto 32">
                        <a:extLst>
                          <a:ext uri="{FF2B5EF4-FFF2-40B4-BE49-F238E27FC236}">
                            <a16:creationId xmlns:a16="http://schemas.microsoft.com/office/drawing/2014/main" xmlns="" id="{191F2537-99FB-490D-9AF2-FCCD80E4F8E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544218" y="2312146"/>
                        <a:ext cx="2543540" cy="32355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>
                          <a:lnSpc>
                            <a:spcPts val="1700"/>
                          </a:lnSpc>
                        </a:pPr>
                        <a:r>
                          <a:rPr lang="it-IT" sz="20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Spesa certificata</a:t>
                        </a:r>
                      </a:p>
                    </p:txBody>
                  </p:sp>
                  <p:sp>
                    <p:nvSpPr>
                      <p:cNvPr id="36" name="CasellaDiTesto 35">
                        <a:extLst>
                          <a:ext uri="{FF2B5EF4-FFF2-40B4-BE49-F238E27FC236}">
                            <a16:creationId xmlns:a16="http://schemas.microsoft.com/office/drawing/2014/main" xmlns="" id="{CD976D3A-69A2-46BF-998D-E6C78C18FAB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504946" y="2240218"/>
                        <a:ext cx="1841997" cy="37824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36,8 Mln €</a:t>
                        </a:r>
                      </a:p>
                    </p:txBody>
                  </p:sp>
                </p:grpSp>
                <p:sp>
                  <p:nvSpPr>
                    <p:cNvPr id="32" name="Connettore 31">
                      <a:extLst>
                        <a:ext uri="{FF2B5EF4-FFF2-40B4-BE49-F238E27FC236}">
                          <a16:creationId xmlns:a16="http://schemas.microsoft.com/office/drawing/2014/main" xmlns="" id="{5EE241DE-EFBC-4516-8A71-130E5E4620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76577" y="2202568"/>
                      <a:ext cx="637339" cy="566777"/>
                    </a:xfrm>
                    <a:prstGeom prst="flowChartConnector">
                      <a:avLst/>
                    </a:prstGeom>
                    <a:solidFill>
                      <a:srgbClr val="EAB200"/>
                    </a:solidFill>
                    <a:ln>
                      <a:solidFill>
                        <a:schemeClr val="bg1"/>
                      </a:solidFill>
                    </a:ln>
                    <a:effectLst>
                      <a:outerShdw blurRad="50800" dist="76200" dir="2700000" algn="tl" rotWithShape="0">
                        <a:schemeClr val="bg1">
                          <a:lumMod val="50000"/>
                          <a:alpha val="40000"/>
                        </a:scheme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33" name="Connettore 32">
                      <a:extLst>
                        <a:ext uri="{FF2B5EF4-FFF2-40B4-BE49-F238E27FC236}">
                          <a16:creationId xmlns:a16="http://schemas.microsoft.com/office/drawing/2014/main" xmlns="" id="{473F9BD7-6022-4DB3-908F-8848276163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27303" y="2246149"/>
                      <a:ext cx="533913" cy="487565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  <p:grpSp>
                <p:nvGrpSpPr>
                  <p:cNvPr id="24" name="Group 87">
                    <a:extLst>
                      <a:ext uri="{FF2B5EF4-FFF2-40B4-BE49-F238E27FC236}">
                        <a16:creationId xmlns:a16="http://schemas.microsoft.com/office/drawing/2014/main" xmlns="" id="{8F55587F-E404-4720-80C5-FDB0662EF4D7}"/>
                      </a:ext>
                    </a:extLst>
                  </p:cNvPr>
                  <p:cNvGrpSpPr/>
                  <p:nvPr/>
                </p:nvGrpSpPr>
                <p:grpSpPr>
                  <a:xfrm>
                    <a:off x="5189005" y="2672185"/>
                    <a:ext cx="268286" cy="230586"/>
                    <a:chOff x="4083885" y="-390565"/>
                    <a:chExt cx="757170" cy="787457"/>
                  </a:xfrm>
                  <a:solidFill>
                    <a:schemeClr val="accent5">
                      <a:lumMod val="50000"/>
                    </a:schemeClr>
                  </a:solidFill>
                </p:grpSpPr>
                <p:sp>
                  <p:nvSpPr>
                    <p:cNvPr id="25" name="Freeform 51">
                      <a:extLst>
                        <a:ext uri="{FF2B5EF4-FFF2-40B4-BE49-F238E27FC236}">
                          <a16:creationId xmlns:a16="http://schemas.microsoft.com/office/drawing/2014/main" xmlns="" id="{2FFC0ECA-8061-4D6F-8EAE-8BAA67BFFA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12988" y="-238203"/>
                      <a:ext cx="294437" cy="55057"/>
                    </a:xfrm>
                    <a:custGeom>
                      <a:avLst/>
                      <a:gdLst>
                        <a:gd name="T0" fmla="*/ 151 w 1438"/>
                        <a:gd name="T1" fmla="*/ 0 h 302"/>
                        <a:gd name="T2" fmla="*/ 1287 w 1438"/>
                        <a:gd name="T3" fmla="*/ 0 h 302"/>
                        <a:gd name="T4" fmla="*/ 1318 w 1438"/>
                        <a:gd name="T5" fmla="*/ 3 h 302"/>
                        <a:gd name="T6" fmla="*/ 1346 w 1438"/>
                        <a:gd name="T7" fmla="*/ 12 h 302"/>
                        <a:gd name="T8" fmla="*/ 1372 w 1438"/>
                        <a:gd name="T9" fmla="*/ 26 h 302"/>
                        <a:gd name="T10" fmla="*/ 1394 w 1438"/>
                        <a:gd name="T11" fmla="*/ 45 h 302"/>
                        <a:gd name="T12" fmla="*/ 1413 w 1438"/>
                        <a:gd name="T13" fmla="*/ 67 h 302"/>
                        <a:gd name="T14" fmla="*/ 1426 w 1438"/>
                        <a:gd name="T15" fmla="*/ 93 h 302"/>
                        <a:gd name="T16" fmla="*/ 1435 w 1438"/>
                        <a:gd name="T17" fmla="*/ 121 h 302"/>
                        <a:gd name="T18" fmla="*/ 1438 w 1438"/>
                        <a:gd name="T19" fmla="*/ 151 h 302"/>
                        <a:gd name="T20" fmla="*/ 1435 w 1438"/>
                        <a:gd name="T21" fmla="*/ 181 h 302"/>
                        <a:gd name="T22" fmla="*/ 1426 w 1438"/>
                        <a:gd name="T23" fmla="*/ 209 h 302"/>
                        <a:gd name="T24" fmla="*/ 1413 w 1438"/>
                        <a:gd name="T25" fmla="*/ 235 h 302"/>
                        <a:gd name="T26" fmla="*/ 1394 w 1438"/>
                        <a:gd name="T27" fmla="*/ 257 h 302"/>
                        <a:gd name="T28" fmla="*/ 1372 w 1438"/>
                        <a:gd name="T29" fmla="*/ 276 h 302"/>
                        <a:gd name="T30" fmla="*/ 1346 w 1438"/>
                        <a:gd name="T31" fmla="*/ 289 h 302"/>
                        <a:gd name="T32" fmla="*/ 1318 w 1438"/>
                        <a:gd name="T33" fmla="*/ 298 h 302"/>
                        <a:gd name="T34" fmla="*/ 1287 w 1438"/>
                        <a:gd name="T35" fmla="*/ 302 h 302"/>
                        <a:gd name="T36" fmla="*/ 151 w 1438"/>
                        <a:gd name="T37" fmla="*/ 302 h 302"/>
                        <a:gd name="T38" fmla="*/ 121 w 1438"/>
                        <a:gd name="T39" fmla="*/ 298 h 302"/>
                        <a:gd name="T40" fmla="*/ 93 w 1438"/>
                        <a:gd name="T41" fmla="*/ 289 h 302"/>
                        <a:gd name="T42" fmla="*/ 66 w 1438"/>
                        <a:gd name="T43" fmla="*/ 276 h 302"/>
                        <a:gd name="T44" fmla="*/ 44 w 1438"/>
                        <a:gd name="T45" fmla="*/ 257 h 302"/>
                        <a:gd name="T46" fmla="*/ 26 w 1438"/>
                        <a:gd name="T47" fmla="*/ 235 h 302"/>
                        <a:gd name="T48" fmla="*/ 12 w 1438"/>
                        <a:gd name="T49" fmla="*/ 209 h 302"/>
                        <a:gd name="T50" fmla="*/ 4 w 1438"/>
                        <a:gd name="T51" fmla="*/ 181 h 302"/>
                        <a:gd name="T52" fmla="*/ 0 w 1438"/>
                        <a:gd name="T53" fmla="*/ 151 h 302"/>
                        <a:gd name="T54" fmla="*/ 4 w 1438"/>
                        <a:gd name="T55" fmla="*/ 121 h 302"/>
                        <a:gd name="T56" fmla="*/ 12 w 1438"/>
                        <a:gd name="T57" fmla="*/ 93 h 302"/>
                        <a:gd name="T58" fmla="*/ 26 w 1438"/>
                        <a:gd name="T59" fmla="*/ 67 h 302"/>
                        <a:gd name="T60" fmla="*/ 44 w 1438"/>
                        <a:gd name="T61" fmla="*/ 45 h 302"/>
                        <a:gd name="T62" fmla="*/ 66 w 1438"/>
                        <a:gd name="T63" fmla="*/ 26 h 302"/>
                        <a:gd name="T64" fmla="*/ 93 w 1438"/>
                        <a:gd name="T65" fmla="*/ 12 h 302"/>
                        <a:gd name="T66" fmla="*/ 121 w 1438"/>
                        <a:gd name="T67" fmla="*/ 3 h 302"/>
                        <a:gd name="T68" fmla="*/ 151 w 1438"/>
                        <a:gd name="T69" fmla="*/ 0 h 30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1438" h="302">
                          <a:moveTo>
                            <a:pt x="151" y="0"/>
                          </a:moveTo>
                          <a:lnTo>
                            <a:pt x="1287" y="0"/>
                          </a:lnTo>
                          <a:lnTo>
                            <a:pt x="1318" y="3"/>
                          </a:lnTo>
                          <a:lnTo>
                            <a:pt x="1346" y="12"/>
                          </a:lnTo>
                          <a:lnTo>
                            <a:pt x="1372" y="26"/>
                          </a:lnTo>
                          <a:lnTo>
                            <a:pt x="1394" y="45"/>
                          </a:lnTo>
                          <a:lnTo>
                            <a:pt x="1413" y="67"/>
                          </a:lnTo>
                          <a:lnTo>
                            <a:pt x="1426" y="93"/>
                          </a:lnTo>
                          <a:lnTo>
                            <a:pt x="1435" y="121"/>
                          </a:lnTo>
                          <a:lnTo>
                            <a:pt x="1438" y="151"/>
                          </a:lnTo>
                          <a:lnTo>
                            <a:pt x="1435" y="181"/>
                          </a:lnTo>
                          <a:lnTo>
                            <a:pt x="1426" y="209"/>
                          </a:lnTo>
                          <a:lnTo>
                            <a:pt x="1413" y="235"/>
                          </a:lnTo>
                          <a:lnTo>
                            <a:pt x="1394" y="257"/>
                          </a:lnTo>
                          <a:lnTo>
                            <a:pt x="1372" y="276"/>
                          </a:lnTo>
                          <a:lnTo>
                            <a:pt x="1346" y="289"/>
                          </a:lnTo>
                          <a:lnTo>
                            <a:pt x="1318" y="298"/>
                          </a:lnTo>
                          <a:lnTo>
                            <a:pt x="1287" y="302"/>
                          </a:lnTo>
                          <a:lnTo>
                            <a:pt x="151" y="302"/>
                          </a:lnTo>
                          <a:lnTo>
                            <a:pt x="121" y="298"/>
                          </a:lnTo>
                          <a:lnTo>
                            <a:pt x="93" y="289"/>
                          </a:lnTo>
                          <a:lnTo>
                            <a:pt x="66" y="276"/>
                          </a:lnTo>
                          <a:lnTo>
                            <a:pt x="44" y="257"/>
                          </a:lnTo>
                          <a:lnTo>
                            <a:pt x="26" y="235"/>
                          </a:lnTo>
                          <a:lnTo>
                            <a:pt x="12" y="209"/>
                          </a:lnTo>
                          <a:lnTo>
                            <a:pt x="4" y="181"/>
                          </a:lnTo>
                          <a:lnTo>
                            <a:pt x="0" y="151"/>
                          </a:lnTo>
                          <a:lnTo>
                            <a:pt x="4" y="121"/>
                          </a:lnTo>
                          <a:lnTo>
                            <a:pt x="12" y="93"/>
                          </a:lnTo>
                          <a:lnTo>
                            <a:pt x="26" y="67"/>
                          </a:lnTo>
                          <a:lnTo>
                            <a:pt x="44" y="45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6" name="Freeform 52">
                      <a:extLst>
                        <a:ext uri="{FF2B5EF4-FFF2-40B4-BE49-F238E27FC236}">
                          <a16:creationId xmlns:a16="http://schemas.microsoft.com/office/drawing/2014/main" xmlns="" id="{E30CBD22-BF57-4CBF-95C4-4FBC1D24CB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16021" y="-88995"/>
                      <a:ext cx="294437" cy="55057"/>
                    </a:xfrm>
                    <a:custGeom>
                      <a:avLst/>
                      <a:gdLst>
                        <a:gd name="T0" fmla="*/ 151 w 1438"/>
                        <a:gd name="T1" fmla="*/ 0 h 301"/>
                        <a:gd name="T2" fmla="*/ 1287 w 1438"/>
                        <a:gd name="T3" fmla="*/ 0 h 301"/>
                        <a:gd name="T4" fmla="*/ 1318 w 1438"/>
                        <a:gd name="T5" fmla="*/ 3 h 301"/>
                        <a:gd name="T6" fmla="*/ 1346 w 1438"/>
                        <a:gd name="T7" fmla="*/ 12 h 301"/>
                        <a:gd name="T8" fmla="*/ 1372 w 1438"/>
                        <a:gd name="T9" fmla="*/ 26 h 301"/>
                        <a:gd name="T10" fmla="*/ 1394 w 1438"/>
                        <a:gd name="T11" fmla="*/ 44 h 301"/>
                        <a:gd name="T12" fmla="*/ 1413 w 1438"/>
                        <a:gd name="T13" fmla="*/ 66 h 301"/>
                        <a:gd name="T14" fmla="*/ 1426 w 1438"/>
                        <a:gd name="T15" fmla="*/ 92 h 301"/>
                        <a:gd name="T16" fmla="*/ 1435 w 1438"/>
                        <a:gd name="T17" fmla="*/ 120 h 301"/>
                        <a:gd name="T18" fmla="*/ 1438 w 1438"/>
                        <a:gd name="T19" fmla="*/ 150 h 301"/>
                        <a:gd name="T20" fmla="*/ 1435 w 1438"/>
                        <a:gd name="T21" fmla="*/ 181 h 301"/>
                        <a:gd name="T22" fmla="*/ 1426 w 1438"/>
                        <a:gd name="T23" fmla="*/ 210 h 301"/>
                        <a:gd name="T24" fmla="*/ 1413 w 1438"/>
                        <a:gd name="T25" fmla="*/ 235 h 301"/>
                        <a:gd name="T26" fmla="*/ 1394 w 1438"/>
                        <a:gd name="T27" fmla="*/ 258 h 301"/>
                        <a:gd name="T28" fmla="*/ 1372 w 1438"/>
                        <a:gd name="T29" fmla="*/ 275 h 301"/>
                        <a:gd name="T30" fmla="*/ 1346 w 1438"/>
                        <a:gd name="T31" fmla="*/ 290 h 301"/>
                        <a:gd name="T32" fmla="*/ 1318 w 1438"/>
                        <a:gd name="T33" fmla="*/ 298 h 301"/>
                        <a:gd name="T34" fmla="*/ 1287 w 1438"/>
                        <a:gd name="T35" fmla="*/ 301 h 301"/>
                        <a:gd name="T36" fmla="*/ 151 w 1438"/>
                        <a:gd name="T37" fmla="*/ 301 h 301"/>
                        <a:gd name="T38" fmla="*/ 121 w 1438"/>
                        <a:gd name="T39" fmla="*/ 298 h 301"/>
                        <a:gd name="T40" fmla="*/ 93 w 1438"/>
                        <a:gd name="T41" fmla="*/ 290 h 301"/>
                        <a:gd name="T42" fmla="*/ 66 w 1438"/>
                        <a:gd name="T43" fmla="*/ 275 h 301"/>
                        <a:gd name="T44" fmla="*/ 44 w 1438"/>
                        <a:gd name="T45" fmla="*/ 258 h 301"/>
                        <a:gd name="T46" fmla="*/ 26 w 1438"/>
                        <a:gd name="T47" fmla="*/ 235 h 301"/>
                        <a:gd name="T48" fmla="*/ 12 w 1438"/>
                        <a:gd name="T49" fmla="*/ 210 h 301"/>
                        <a:gd name="T50" fmla="*/ 4 w 1438"/>
                        <a:gd name="T51" fmla="*/ 181 h 301"/>
                        <a:gd name="T52" fmla="*/ 0 w 1438"/>
                        <a:gd name="T53" fmla="*/ 150 h 301"/>
                        <a:gd name="T54" fmla="*/ 4 w 1438"/>
                        <a:gd name="T55" fmla="*/ 120 h 301"/>
                        <a:gd name="T56" fmla="*/ 12 w 1438"/>
                        <a:gd name="T57" fmla="*/ 92 h 301"/>
                        <a:gd name="T58" fmla="*/ 26 w 1438"/>
                        <a:gd name="T59" fmla="*/ 66 h 301"/>
                        <a:gd name="T60" fmla="*/ 44 w 1438"/>
                        <a:gd name="T61" fmla="*/ 44 h 301"/>
                        <a:gd name="T62" fmla="*/ 66 w 1438"/>
                        <a:gd name="T63" fmla="*/ 26 h 301"/>
                        <a:gd name="T64" fmla="*/ 93 w 1438"/>
                        <a:gd name="T65" fmla="*/ 12 h 301"/>
                        <a:gd name="T66" fmla="*/ 121 w 1438"/>
                        <a:gd name="T67" fmla="*/ 3 h 301"/>
                        <a:gd name="T68" fmla="*/ 151 w 1438"/>
                        <a:gd name="T69" fmla="*/ 0 h 30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1438" h="301">
                          <a:moveTo>
                            <a:pt x="151" y="0"/>
                          </a:moveTo>
                          <a:lnTo>
                            <a:pt x="1287" y="0"/>
                          </a:lnTo>
                          <a:lnTo>
                            <a:pt x="1318" y="3"/>
                          </a:lnTo>
                          <a:lnTo>
                            <a:pt x="1346" y="12"/>
                          </a:lnTo>
                          <a:lnTo>
                            <a:pt x="1372" y="26"/>
                          </a:lnTo>
                          <a:lnTo>
                            <a:pt x="1394" y="44"/>
                          </a:lnTo>
                          <a:lnTo>
                            <a:pt x="1413" y="66"/>
                          </a:lnTo>
                          <a:lnTo>
                            <a:pt x="1426" y="92"/>
                          </a:lnTo>
                          <a:lnTo>
                            <a:pt x="1435" y="120"/>
                          </a:lnTo>
                          <a:lnTo>
                            <a:pt x="1438" y="150"/>
                          </a:lnTo>
                          <a:lnTo>
                            <a:pt x="1435" y="181"/>
                          </a:lnTo>
                          <a:lnTo>
                            <a:pt x="1426" y="210"/>
                          </a:lnTo>
                          <a:lnTo>
                            <a:pt x="1413" y="235"/>
                          </a:lnTo>
                          <a:lnTo>
                            <a:pt x="1394" y="258"/>
                          </a:lnTo>
                          <a:lnTo>
                            <a:pt x="1372" y="275"/>
                          </a:lnTo>
                          <a:lnTo>
                            <a:pt x="1346" y="290"/>
                          </a:lnTo>
                          <a:lnTo>
                            <a:pt x="1318" y="298"/>
                          </a:lnTo>
                          <a:lnTo>
                            <a:pt x="1287" y="301"/>
                          </a:lnTo>
                          <a:lnTo>
                            <a:pt x="151" y="301"/>
                          </a:lnTo>
                          <a:lnTo>
                            <a:pt x="121" y="298"/>
                          </a:lnTo>
                          <a:lnTo>
                            <a:pt x="93" y="290"/>
                          </a:lnTo>
                          <a:lnTo>
                            <a:pt x="66" y="275"/>
                          </a:lnTo>
                          <a:lnTo>
                            <a:pt x="44" y="258"/>
                          </a:lnTo>
                          <a:lnTo>
                            <a:pt x="26" y="235"/>
                          </a:lnTo>
                          <a:lnTo>
                            <a:pt x="12" y="210"/>
                          </a:lnTo>
                          <a:lnTo>
                            <a:pt x="4" y="181"/>
                          </a:lnTo>
                          <a:lnTo>
                            <a:pt x="0" y="150"/>
                          </a:lnTo>
                          <a:lnTo>
                            <a:pt x="4" y="120"/>
                          </a:lnTo>
                          <a:lnTo>
                            <a:pt x="12" y="92"/>
                          </a:lnTo>
                          <a:lnTo>
                            <a:pt x="26" y="66"/>
                          </a:lnTo>
                          <a:lnTo>
                            <a:pt x="44" y="44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7" name="Freeform 53">
                      <a:extLst>
                        <a:ext uri="{FF2B5EF4-FFF2-40B4-BE49-F238E27FC236}">
                          <a16:creationId xmlns:a16="http://schemas.microsoft.com/office/drawing/2014/main" xmlns="" id="{F211B2F7-6467-4C71-BCAD-2BF92A432C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06604" y="30810"/>
                      <a:ext cx="178925" cy="57096"/>
                    </a:xfrm>
                    <a:custGeom>
                      <a:avLst/>
                      <a:gdLst>
                        <a:gd name="T0" fmla="*/ 151 w 870"/>
                        <a:gd name="T1" fmla="*/ 0 h 301"/>
                        <a:gd name="T2" fmla="*/ 720 w 870"/>
                        <a:gd name="T3" fmla="*/ 0 h 301"/>
                        <a:gd name="T4" fmla="*/ 750 w 870"/>
                        <a:gd name="T5" fmla="*/ 4 h 301"/>
                        <a:gd name="T6" fmla="*/ 778 w 870"/>
                        <a:gd name="T7" fmla="*/ 12 h 301"/>
                        <a:gd name="T8" fmla="*/ 805 w 870"/>
                        <a:gd name="T9" fmla="*/ 26 h 301"/>
                        <a:gd name="T10" fmla="*/ 827 w 870"/>
                        <a:gd name="T11" fmla="*/ 44 h 301"/>
                        <a:gd name="T12" fmla="*/ 845 w 870"/>
                        <a:gd name="T13" fmla="*/ 67 h 301"/>
                        <a:gd name="T14" fmla="*/ 859 w 870"/>
                        <a:gd name="T15" fmla="*/ 92 h 301"/>
                        <a:gd name="T16" fmla="*/ 867 w 870"/>
                        <a:gd name="T17" fmla="*/ 120 h 301"/>
                        <a:gd name="T18" fmla="*/ 870 w 870"/>
                        <a:gd name="T19" fmla="*/ 151 h 301"/>
                        <a:gd name="T20" fmla="*/ 867 w 870"/>
                        <a:gd name="T21" fmla="*/ 181 h 301"/>
                        <a:gd name="T22" fmla="*/ 859 w 870"/>
                        <a:gd name="T23" fmla="*/ 209 h 301"/>
                        <a:gd name="T24" fmla="*/ 845 w 870"/>
                        <a:gd name="T25" fmla="*/ 234 h 301"/>
                        <a:gd name="T26" fmla="*/ 827 w 870"/>
                        <a:gd name="T27" fmla="*/ 257 h 301"/>
                        <a:gd name="T28" fmla="*/ 805 w 870"/>
                        <a:gd name="T29" fmla="*/ 275 h 301"/>
                        <a:gd name="T30" fmla="*/ 778 w 870"/>
                        <a:gd name="T31" fmla="*/ 290 h 301"/>
                        <a:gd name="T32" fmla="*/ 750 w 870"/>
                        <a:gd name="T33" fmla="*/ 298 h 301"/>
                        <a:gd name="T34" fmla="*/ 720 w 870"/>
                        <a:gd name="T35" fmla="*/ 301 h 301"/>
                        <a:gd name="T36" fmla="*/ 151 w 870"/>
                        <a:gd name="T37" fmla="*/ 301 h 301"/>
                        <a:gd name="T38" fmla="*/ 121 w 870"/>
                        <a:gd name="T39" fmla="*/ 298 h 301"/>
                        <a:gd name="T40" fmla="*/ 93 w 870"/>
                        <a:gd name="T41" fmla="*/ 290 h 301"/>
                        <a:gd name="T42" fmla="*/ 66 w 870"/>
                        <a:gd name="T43" fmla="*/ 275 h 301"/>
                        <a:gd name="T44" fmla="*/ 44 w 870"/>
                        <a:gd name="T45" fmla="*/ 257 h 301"/>
                        <a:gd name="T46" fmla="*/ 26 w 870"/>
                        <a:gd name="T47" fmla="*/ 234 h 301"/>
                        <a:gd name="T48" fmla="*/ 12 w 870"/>
                        <a:gd name="T49" fmla="*/ 209 h 301"/>
                        <a:gd name="T50" fmla="*/ 4 w 870"/>
                        <a:gd name="T51" fmla="*/ 181 h 301"/>
                        <a:gd name="T52" fmla="*/ 0 w 870"/>
                        <a:gd name="T53" fmla="*/ 151 h 301"/>
                        <a:gd name="T54" fmla="*/ 4 w 870"/>
                        <a:gd name="T55" fmla="*/ 120 h 301"/>
                        <a:gd name="T56" fmla="*/ 12 w 870"/>
                        <a:gd name="T57" fmla="*/ 92 h 301"/>
                        <a:gd name="T58" fmla="*/ 26 w 870"/>
                        <a:gd name="T59" fmla="*/ 67 h 301"/>
                        <a:gd name="T60" fmla="*/ 44 w 870"/>
                        <a:gd name="T61" fmla="*/ 44 h 301"/>
                        <a:gd name="T62" fmla="*/ 66 w 870"/>
                        <a:gd name="T63" fmla="*/ 26 h 301"/>
                        <a:gd name="T64" fmla="*/ 93 w 870"/>
                        <a:gd name="T65" fmla="*/ 12 h 301"/>
                        <a:gd name="T66" fmla="*/ 121 w 870"/>
                        <a:gd name="T67" fmla="*/ 4 h 301"/>
                        <a:gd name="T68" fmla="*/ 151 w 870"/>
                        <a:gd name="T69" fmla="*/ 0 h 30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870" h="301">
                          <a:moveTo>
                            <a:pt x="151" y="0"/>
                          </a:moveTo>
                          <a:lnTo>
                            <a:pt x="720" y="0"/>
                          </a:lnTo>
                          <a:lnTo>
                            <a:pt x="750" y="4"/>
                          </a:lnTo>
                          <a:lnTo>
                            <a:pt x="778" y="12"/>
                          </a:lnTo>
                          <a:lnTo>
                            <a:pt x="805" y="26"/>
                          </a:lnTo>
                          <a:lnTo>
                            <a:pt x="827" y="44"/>
                          </a:lnTo>
                          <a:lnTo>
                            <a:pt x="845" y="67"/>
                          </a:lnTo>
                          <a:lnTo>
                            <a:pt x="859" y="92"/>
                          </a:lnTo>
                          <a:lnTo>
                            <a:pt x="867" y="120"/>
                          </a:lnTo>
                          <a:lnTo>
                            <a:pt x="870" y="151"/>
                          </a:lnTo>
                          <a:lnTo>
                            <a:pt x="867" y="181"/>
                          </a:lnTo>
                          <a:lnTo>
                            <a:pt x="859" y="209"/>
                          </a:lnTo>
                          <a:lnTo>
                            <a:pt x="845" y="234"/>
                          </a:lnTo>
                          <a:lnTo>
                            <a:pt x="827" y="257"/>
                          </a:lnTo>
                          <a:lnTo>
                            <a:pt x="805" y="275"/>
                          </a:lnTo>
                          <a:lnTo>
                            <a:pt x="778" y="290"/>
                          </a:lnTo>
                          <a:lnTo>
                            <a:pt x="750" y="298"/>
                          </a:lnTo>
                          <a:lnTo>
                            <a:pt x="720" y="301"/>
                          </a:lnTo>
                          <a:lnTo>
                            <a:pt x="151" y="301"/>
                          </a:lnTo>
                          <a:lnTo>
                            <a:pt x="121" y="298"/>
                          </a:lnTo>
                          <a:lnTo>
                            <a:pt x="93" y="290"/>
                          </a:lnTo>
                          <a:lnTo>
                            <a:pt x="66" y="275"/>
                          </a:lnTo>
                          <a:lnTo>
                            <a:pt x="44" y="257"/>
                          </a:lnTo>
                          <a:lnTo>
                            <a:pt x="26" y="234"/>
                          </a:lnTo>
                          <a:lnTo>
                            <a:pt x="12" y="209"/>
                          </a:lnTo>
                          <a:lnTo>
                            <a:pt x="4" y="181"/>
                          </a:lnTo>
                          <a:lnTo>
                            <a:pt x="0" y="151"/>
                          </a:lnTo>
                          <a:lnTo>
                            <a:pt x="4" y="120"/>
                          </a:lnTo>
                          <a:lnTo>
                            <a:pt x="12" y="92"/>
                          </a:lnTo>
                          <a:lnTo>
                            <a:pt x="26" y="67"/>
                          </a:lnTo>
                          <a:lnTo>
                            <a:pt x="44" y="44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4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8" name="Freeform 54">
                      <a:extLst>
                        <a:ext uri="{FF2B5EF4-FFF2-40B4-BE49-F238E27FC236}">
                          <a16:creationId xmlns:a16="http://schemas.microsoft.com/office/drawing/2014/main" xmlns="" id="{99127D2D-CD42-4E70-BDA0-EFD6164755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083885" y="-390565"/>
                      <a:ext cx="594101" cy="787457"/>
                    </a:xfrm>
                    <a:custGeom>
                      <a:avLst/>
                      <a:gdLst>
                        <a:gd name="T0" fmla="*/ 152 w 2574"/>
                        <a:gd name="T1" fmla="*/ 0 h 3310"/>
                        <a:gd name="T2" fmla="*/ 2423 w 2574"/>
                        <a:gd name="T3" fmla="*/ 0 h 3310"/>
                        <a:gd name="T4" fmla="*/ 2453 w 2574"/>
                        <a:gd name="T5" fmla="*/ 3 h 3310"/>
                        <a:gd name="T6" fmla="*/ 2481 w 2574"/>
                        <a:gd name="T7" fmla="*/ 12 h 3310"/>
                        <a:gd name="T8" fmla="*/ 2507 w 2574"/>
                        <a:gd name="T9" fmla="*/ 26 h 3310"/>
                        <a:gd name="T10" fmla="*/ 2529 w 2574"/>
                        <a:gd name="T11" fmla="*/ 44 h 3310"/>
                        <a:gd name="T12" fmla="*/ 2548 w 2574"/>
                        <a:gd name="T13" fmla="*/ 67 h 3310"/>
                        <a:gd name="T14" fmla="*/ 2562 w 2574"/>
                        <a:gd name="T15" fmla="*/ 92 h 3310"/>
                        <a:gd name="T16" fmla="*/ 2571 w 2574"/>
                        <a:gd name="T17" fmla="*/ 120 h 3310"/>
                        <a:gd name="T18" fmla="*/ 2574 w 2574"/>
                        <a:gd name="T19" fmla="*/ 150 h 3310"/>
                        <a:gd name="T20" fmla="*/ 2574 w 2574"/>
                        <a:gd name="T21" fmla="*/ 374 h 3310"/>
                        <a:gd name="T22" fmla="*/ 2272 w 2574"/>
                        <a:gd name="T23" fmla="*/ 896 h 3310"/>
                        <a:gd name="T24" fmla="*/ 2272 w 2574"/>
                        <a:gd name="T25" fmla="*/ 301 h 3310"/>
                        <a:gd name="T26" fmla="*/ 304 w 2574"/>
                        <a:gd name="T27" fmla="*/ 301 h 3310"/>
                        <a:gd name="T28" fmla="*/ 304 w 2574"/>
                        <a:gd name="T29" fmla="*/ 3008 h 3310"/>
                        <a:gd name="T30" fmla="*/ 2272 w 2574"/>
                        <a:gd name="T31" fmla="*/ 3008 h 3310"/>
                        <a:gd name="T32" fmla="*/ 2272 w 2574"/>
                        <a:gd name="T33" fmla="*/ 2634 h 3310"/>
                        <a:gd name="T34" fmla="*/ 2430 w 2574"/>
                        <a:gd name="T35" fmla="*/ 2530 h 3310"/>
                        <a:gd name="T36" fmla="*/ 2458 w 2574"/>
                        <a:gd name="T37" fmla="*/ 2508 h 3310"/>
                        <a:gd name="T38" fmla="*/ 2482 w 2574"/>
                        <a:gd name="T39" fmla="*/ 2483 h 3310"/>
                        <a:gd name="T40" fmla="*/ 2502 w 2574"/>
                        <a:gd name="T41" fmla="*/ 2454 h 3310"/>
                        <a:gd name="T42" fmla="*/ 2574 w 2574"/>
                        <a:gd name="T43" fmla="*/ 2330 h 3310"/>
                        <a:gd name="T44" fmla="*/ 2574 w 2574"/>
                        <a:gd name="T45" fmla="*/ 3159 h 3310"/>
                        <a:gd name="T46" fmla="*/ 2571 w 2574"/>
                        <a:gd name="T47" fmla="*/ 3189 h 3310"/>
                        <a:gd name="T48" fmla="*/ 2562 w 2574"/>
                        <a:gd name="T49" fmla="*/ 3217 h 3310"/>
                        <a:gd name="T50" fmla="*/ 2548 w 2574"/>
                        <a:gd name="T51" fmla="*/ 3243 h 3310"/>
                        <a:gd name="T52" fmla="*/ 2529 w 2574"/>
                        <a:gd name="T53" fmla="*/ 3265 h 3310"/>
                        <a:gd name="T54" fmla="*/ 2507 w 2574"/>
                        <a:gd name="T55" fmla="*/ 3284 h 3310"/>
                        <a:gd name="T56" fmla="*/ 2481 w 2574"/>
                        <a:gd name="T57" fmla="*/ 3297 h 3310"/>
                        <a:gd name="T58" fmla="*/ 2453 w 2574"/>
                        <a:gd name="T59" fmla="*/ 3307 h 3310"/>
                        <a:gd name="T60" fmla="*/ 2423 w 2574"/>
                        <a:gd name="T61" fmla="*/ 3310 h 3310"/>
                        <a:gd name="T62" fmla="*/ 152 w 2574"/>
                        <a:gd name="T63" fmla="*/ 3310 h 3310"/>
                        <a:gd name="T64" fmla="*/ 121 w 2574"/>
                        <a:gd name="T65" fmla="*/ 3307 h 3310"/>
                        <a:gd name="T66" fmla="*/ 93 w 2574"/>
                        <a:gd name="T67" fmla="*/ 3297 h 3310"/>
                        <a:gd name="T68" fmla="*/ 67 w 2574"/>
                        <a:gd name="T69" fmla="*/ 3284 h 3310"/>
                        <a:gd name="T70" fmla="*/ 45 w 2574"/>
                        <a:gd name="T71" fmla="*/ 3265 h 3310"/>
                        <a:gd name="T72" fmla="*/ 26 w 2574"/>
                        <a:gd name="T73" fmla="*/ 3243 h 3310"/>
                        <a:gd name="T74" fmla="*/ 13 w 2574"/>
                        <a:gd name="T75" fmla="*/ 3217 h 3310"/>
                        <a:gd name="T76" fmla="*/ 3 w 2574"/>
                        <a:gd name="T77" fmla="*/ 3189 h 3310"/>
                        <a:gd name="T78" fmla="*/ 0 w 2574"/>
                        <a:gd name="T79" fmla="*/ 3159 h 3310"/>
                        <a:gd name="T80" fmla="*/ 0 w 2574"/>
                        <a:gd name="T81" fmla="*/ 150 h 3310"/>
                        <a:gd name="T82" fmla="*/ 3 w 2574"/>
                        <a:gd name="T83" fmla="*/ 120 h 3310"/>
                        <a:gd name="T84" fmla="*/ 13 w 2574"/>
                        <a:gd name="T85" fmla="*/ 92 h 3310"/>
                        <a:gd name="T86" fmla="*/ 26 w 2574"/>
                        <a:gd name="T87" fmla="*/ 67 h 3310"/>
                        <a:gd name="T88" fmla="*/ 45 w 2574"/>
                        <a:gd name="T89" fmla="*/ 44 h 3310"/>
                        <a:gd name="T90" fmla="*/ 67 w 2574"/>
                        <a:gd name="T91" fmla="*/ 26 h 3310"/>
                        <a:gd name="T92" fmla="*/ 93 w 2574"/>
                        <a:gd name="T93" fmla="*/ 12 h 3310"/>
                        <a:gd name="T94" fmla="*/ 121 w 2574"/>
                        <a:gd name="T95" fmla="*/ 3 h 3310"/>
                        <a:gd name="T96" fmla="*/ 152 w 2574"/>
                        <a:gd name="T97" fmla="*/ 0 h 33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</a:cxnLst>
                      <a:rect l="0" t="0" r="r" b="b"/>
                      <a:pathLst>
                        <a:path w="2574" h="3310">
                          <a:moveTo>
                            <a:pt x="152" y="0"/>
                          </a:moveTo>
                          <a:lnTo>
                            <a:pt x="2423" y="0"/>
                          </a:lnTo>
                          <a:lnTo>
                            <a:pt x="2453" y="3"/>
                          </a:lnTo>
                          <a:lnTo>
                            <a:pt x="2481" y="12"/>
                          </a:lnTo>
                          <a:lnTo>
                            <a:pt x="2507" y="26"/>
                          </a:lnTo>
                          <a:lnTo>
                            <a:pt x="2529" y="44"/>
                          </a:lnTo>
                          <a:lnTo>
                            <a:pt x="2548" y="67"/>
                          </a:lnTo>
                          <a:lnTo>
                            <a:pt x="2562" y="92"/>
                          </a:lnTo>
                          <a:lnTo>
                            <a:pt x="2571" y="120"/>
                          </a:lnTo>
                          <a:lnTo>
                            <a:pt x="2574" y="150"/>
                          </a:lnTo>
                          <a:lnTo>
                            <a:pt x="2574" y="374"/>
                          </a:lnTo>
                          <a:lnTo>
                            <a:pt x="2272" y="896"/>
                          </a:lnTo>
                          <a:lnTo>
                            <a:pt x="2272" y="301"/>
                          </a:lnTo>
                          <a:lnTo>
                            <a:pt x="304" y="301"/>
                          </a:lnTo>
                          <a:lnTo>
                            <a:pt x="304" y="3008"/>
                          </a:lnTo>
                          <a:lnTo>
                            <a:pt x="2272" y="3008"/>
                          </a:lnTo>
                          <a:lnTo>
                            <a:pt x="2272" y="2634"/>
                          </a:lnTo>
                          <a:lnTo>
                            <a:pt x="2430" y="2530"/>
                          </a:lnTo>
                          <a:lnTo>
                            <a:pt x="2458" y="2508"/>
                          </a:lnTo>
                          <a:lnTo>
                            <a:pt x="2482" y="2483"/>
                          </a:lnTo>
                          <a:lnTo>
                            <a:pt x="2502" y="2454"/>
                          </a:lnTo>
                          <a:lnTo>
                            <a:pt x="2574" y="2330"/>
                          </a:lnTo>
                          <a:lnTo>
                            <a:pt x="2574" y="3159"/>
                          </a:lnTo>
                          <a:lnTo>
                            <a:pt x="2571" y="3189"/>
                          </a:lnTo>
                          <a:lnTo>
                            <a:pt x="2562" y="3217"/>
                          </a:lnTo>
                          <a:lnTo>
                            <a:pt x="2548" y="3243"/>
                          </a:lnTo>
                          <a:lnTo>
                            <a:pt x="2529" y="3265"/>
                          </a:lnTo>
                          <a:lnTo>
                            <a:pt x="2507" y="3284"/>
                          </a:lnTo>
                          <a:lnTo>
                            <a:pt x="2481" y="3297"/>
                          </a:lnTo>
                          <a:lnTo>
                            <a:pt x="2453" y="3307"/>
                          </a:lnTo>
                          <a:lnTo>
                            <a:pt x="2423" y="3310"/>
                          </a:lnTo>
                          <a:lnTo>
                            <a:pt x="152" y="3310"/>
                          </a:lnTo>
                          <a:lnTo>
                            <a:pt x="121" y="3307"/>
                          </a:lnTo>
                          <a:lnTo>
                            <a:pt x="93" y="3297"/>
                          </a:lnTo>
                          <a:lnTo>
                            <a:pt x="67" y="3284"/>
                          </a:lnTo>
                          <a:lnTo>
                            <a:pt x="45" y="3265"/>
                          </a:lnTo>
                          <a:lnTo>
                            <a:pt x="26" y="3243"/>
                          </a:lnTo>
                          <a:lnTo>
                            <a:pt x="13" y="3217"/>
                          </a:lnTo>
                          <a:lnTo>
                            <a:pt x="3" y="3189"/>
                          </a:lnTo>
                          <a:lnTo>
                            <a:pt x="0" y="3159"/>
                          </a:lnTo>
                          <a:lnTo>
                            <a:pt x="0" y="150"/>
                          </a:lnTo>
                          <a:lnTo>
                            <a:pt x="3" y="120"/>
                          </a:lnTo>
                          <a:lnTo>
                            <a:pt x="13" y="92"/>
                          </a:lnTo>
                          <a:lnTo>
                            <a:pt x="26" y="67"/>
                          </a:lnTo>
                          <a:lnTo>
                            <a:pt x="45" y="44"/>
                          </a:lnTo>
                          <a:lnTo>
                            <a:pt x="67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2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9" name="Freeform 55">
                      <a:extLst>
                        <a:ext uri="{FF2B5EF4-FFF2-40B4-BE49-F238E27FC236}">
                          <a16:creationId xmlns:a16="http://schemas.microsoft.com/office/drawing/2014/main" xmlns="" id="{E74E91F3-AC47-42A5-8ABA-22A6CAAAB129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4514914" y="-233376"/>
                      <a:ext cx="326141" cy="438411"/>
                    </a:xfrm>
                    <a:custGeom>
                      <a:avLst/>
                      <a:gdLst>
                        <a:gd name="T0" fmla="*/ 131 w 1591"/>
                        <a:gd name="T1" fmla="*/ 1996 h 2370"/>
                        <a:gd name="T2" fmla="*/ 223 w 1591"/>
                        <a:gd name="T3" fmla="*/ 2040 h 2370"/>
                        <a:gd name="T4" fmla="*/ 308 w 1591"/>
                        <a:gd name="T5" fmla="*/ 2097 h 2370"/>
                        <a:gd name="T6" fmla="*/ 439 w 1591"/>
                        <a:gd name="T7" fmla="*/ 1980 h 2370"/>
                        <a:gd name="T8" fmla="*/ 389 w 1591"/>
                        <a:gd name="T9" fmla="*/ 1934 h 2370"/>
                        <a:gd name="T10" fmla="*/ 314 w 1591"/>
                        <a:gd name="T11" fmla="*/ 1883 h 2370"/>
                        <a:gd name="T12" fmla="*/ 245 w 1591"/>
                        <a:gd name="T13" fmla="*/ 1849 h 2370"/>
                        <a:gd name="T14" fmla="*/ 187 w 1591"/>
                        <a:gd name="T15" fmla="*/ 1829 h 2370"/>
                        <a:gd name="T16" fmla="*/ 141 w 1591"/>
                        <a:gd name="T17" fmla="*/ 1820 h 2370"/>
                        <a:gd name="T18" fmla="*/ 1118 w 1591"/>
                        <a:gd name="T19" fmla="*/ 0 h 2370"/>
                        <a:gd name="T20" fmla="*/ 1173 w 1591"/>
                        <a:gd name="T21" fmla="*/ 7 h 2370"/>
                        <a:gd name="T22" fmla="*/ 1240 w 1591"/>
                        <a:gd name="T23" fmla="*/ 25 h 2370"/>
                        <a:gd name="T24" fmla="*/ 1319 w 1591"/>
                        <a:gd name="T25" fmla="*/ 57 h 2370"/>
                        <a:gd name="T26" fmla="*/ 1407 w 1591"/>
                        <a:gd name="T27" fmla="*/ 108 h 2370"/>
                        <a:gd name="T28" fmla="*/ 1478 w 1591"/>
                        <a:gd name="T29" fmla="*/ 163 h 2370"/>
                        <a:gd name="T30" fmla="*/ 1528 w 1591"/>
                        <a:gd name="T31" fmla="*/ 215 h 2370"/>
                        <a:gd name="T32" fmla="*/ 1561 w 1591"/>
                        <a:gd name="T33" fmla="*/ 261 h 2370"/>
                        <a:gd name="T34" fmla="*/ 1580 w 1591"/>
                        <a:gd name="T35" fmla="*/ 297 h 2370"/>
                        <a:gd name="T36" fmla="*/ 1588 w 1591"/>
                        <a:gd name="T37" fmla="*/ 320 h 2370"/>
                        <a:gd name="T38" fmla="*/ 1591 w 1591"/>
                        <a:gd name="T39" fmla="*/ 344 h 2370"/>
                        <a:gd name="T40" fmla="*/ 1581 w 1591"/>
                        <a:gd name="T41" fmla="*/ 379 h 2370"/>
                        <a:gd name="T42" fmla="*/ 625 w 1591"/>
                        <a:gd name="T43" fmla="*/ 2021 h 2370"/>
                        <a:gd name="T44" fmla="*/ 116 w 1591"/>
                        <a:gd name="T45" fmla="*/ 2357 h 2370"/>
                        <a:gd name="T46" fmla="*/ 77 w 1591"/>
                        <a:gd name="T47" fmla="*/ 2370 h 2370"/>
                        <a:gd name="T48" fmla="*/ 36 w 1591"/>
                        <a:gd name="T49" fmla="*/ 2359 h 2370"/>
                        <a:gd name="T50" fmla="*/ 12 w 1591"/>
                        <a:gd name="T51" fmla="*/ 2338 h 2370"/>
                        <a:gd name="T52" fmla="*/ 0 w 1591"/>
                        <a:gd name="T53" fmla="*/ 2306 h 2370"/>
                        <a:gd name="T54" fmla="*/ 34 w 1591"/>
                        <a:gd name="T55" fmla="*/ 1702 h 2370"/>
                        <a:gd name="T56" fmla="*/ 45 w 1591"/>
                        <a:gd name="T57" fmla="*/ 1670 h 2370"/>
                        <a:gd name="T58" fmla="*/ 1002 w 1591"/>
                        <a:gd name="T59" fmla="*/ 27 h 2370"/>
                        <a:gd name="T60" fmla="*/ 1034 w 1591"/>
                        <a:gd name="T61" fmla="*/ 7 h 2370"/>
                        <a:gd name="T62" fmla="*/ 1048 w 1591"/>
                        <a:gd name="T63" fmla="*/ 4 h 2370"/>
                        <a:gd name="T64" fmla="*/ 1076 w 1591"/>
                        <a:gd name="T65" fmla="*/ 0 h 237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591" h="2370">
                          <a:moveTo>
                            <a:pt x="141" y="1820"/>
                          </a:moveTo>
                          <a:lnTo>
                            <a:pt x="131" y="1996"/>
                          </a:lnTo>
                          <a:lnTo>
                            <a:pt x="177" y="2016"/>
                          </a:lnTo>
                          <a:lnTo>
                            <a:pt x="223" y="2040"/>
                          </a:lnTo>
                          <a:lnTo>
                            <a:pt x="267" y="2067"/>
                          </a:lnTo>
                          <a:lnTo>
                            <a:pt x="308" y="2097"/>
                          </a:lnTo>
                          <a:lnTo>
                            <a:pt x="455" y="2000"/>
                          </a:lnTo>
                          <a:lnTo>
                            <a:pt x="439" y="1980"/>
                          </a:lnTo>
                          <a:lnTo>
                            <a:pt x="417" y="1958"/>
                          </a:lnTo>
                          <a:lnTo>
                            <a:pt x="389" y="1934"/>
                          </a:lnTo>
                          <a:lnTo>
                            <a:pt x="355" y="1909"/>
                          </a:lnTo>
                          <a:lnTo>
                            <a:pt x="314" y="1883"/>
                          </a:lnTo>
                          <a:lnTo>
                            <a:pt x="278" y="1864"/>
                          </a:lnTo>
                          <a:lnTo>
                            <a:pt x="245" y="1849"/>
                          </a:lnTo>
                          <a:lnTo>
                            <a:pt x="214" y="1837"/>
                          </a:lnTo>
                          <a:lnTo>
                            <a:pt x="187" y="1829"/>
                          </a:lnTo>
                          <a:lnTo>
                            <a:pt x="163" y="1824"/>
                          </a:lnTo>
                          <a:lnTo>
                            <a:pt x="141" y="1820"/>
                          </a:lnTo>
                          <a:close/>
                          <a:moveTo>
                            <a:pt x="1095" y="0"/>
                          </a:moveTo>
                          <a:lnTo>
                            <a:pt x="1118" y="0"/>
                          </a:lnTo>
                          <a:lnTo>
                            <a:pt x="1144" y="2"/>
                          </a:lnTo>
                          <a:lnTo>
                            <a:pt x="1173" y="7"/>
                          </a:lnTo>
                          <a:lnTo>
                            <a:pt x="1205" y="14"/>
                          </a:lnTo>
                          <a:lnTo>
                            <a:pt x="1240" y="25"/>
                          </a:lnTo>
                          <a:lnTo>
                            <a:pt x="1278" y="39"/>
                          </a:lnTo>
                          <a:lnTo>
                            <a:pt x="1319" y="57"/>
                          </a:lnTo>
                          <a:lnTo>
                            <a:pt x="1362" y="81"/>
                          </a:lnTo>
                          <a:lnTo>
                            <a:pt x="1407" y="108"/>
                          </a:lnTo>
                          <a:lnTo>
                            <a:pt x="1446" y="136"/>
                          </a:lnTo>
                          <a:lnTo>
                            <a:pt x="1478" y="163"/>
                          </a:lnTo>
                          <a:lnTo>
                            <a:pt x="1505" y="190"/>
                          </a:lnTo>
                          <a:lnTo>
                            <a:pt x="1528" y="215"/>
                          </a:lnTo>
                          <a:lnTo>
                            <a:pt x="1546" y="239"/>
                          </a:lnTo>
                          <a:lnTo>
                            <a:pt x="1561" y="261"/>
                          </a:lnTo>
                          <a:lnTo>
                            <a:pt x="1571" y="280"/>
                          </a:lnTo>
                          <a:lnTo>
                            <a:pt x="1580" y="297"/>
                          </a:lnTo>
                          <a:lnTo>
                            <a:pt x="1585" y="311"/>
                          </a:lnTo>
                          <a:lnTo>
                            <a:pt x="1588" y="320"/>
                          </a:lnTo>
                          <a:lnTo>
                            <a:pt x="1589" y="325"/>
                          </a:lnTo>
                          <a:lnTo>
                            <a:pt x="1591" y="344"/>
                          </a:lnTo>
                          <a:lnTo>
                            <a:pt x="1588" y="363"/>
                          </a:lnTo>
                          <a:lnTo>
                            <a:pt x="1581" y="379"/>
                          </a:lnTo>
                          <a:lnTo>
                            <a:pt x="634" y="2008"/>
                          </a:lnTo>
                          <a:lnTo>
                            <a:pt x="625" y="2021"/>
                          </a:lnTo>
                          <a:lnTo>
                            <a:pt x="611" y="2033"/>
                          </a:lnTo>
                          <a:lnTo>
                            <a:pt x="116" y="2357"/>
                          </a:lnTo>
                          <a:lnTo>
                            <a:pt x="97" y="2367"/>
                          </a:lnTo>
                          <a:lnTo>
                            <a:pt x="77" y="2370"/>
                          </a:lnTo>
                          <a:lnTo>
                            <a:pt x="56" y="2368"/>
                          </a:lnTo>
                          <a:lnTo>
                            <a:pt x="36" y="2359"/>
                          </a:lnTo>
                          <a:lnTo>
                            <a:pt x="23" y="2350"/>
                          </a:lnTo>
                          <a:lnTo>
                            <a:pt x="12" y="2338"/>
                          </a:lnTo>
                          <a:lnTo>
                            <a:pt x="5" y="2323"/>
                          </a:lnTo>
                          <a:lnTo>
                            <a:pt x="0" y="2306"/>
                          </a:lnTo>
                          <a:lnTo>
                            <a:pt x="0" y="2290"/>
                          </a:lnTo>
                          <a:lnTo>
                            <a:pt x="34" y="1702"/>
                          </a:lnTo>
                          <a:lnTo>
                            <a:pt x="38" y="1685"/>
                          </a:lnTo>
                          <a:lnTo>
                            <a:pt x="45" y="1670"/>
                          </a:lnTo>
                          <a:lnTo>
                            <a:pt x="991" y="41"/>
                          </a:lnTo>
                          <a:lnTo>
                            <a:pt x="1002" y="27"/>
                          </a:lnTo>
                          <a:lnTo>
                            <a:pt x="1016" y="15"/>
                          </a:lnTo>
                          <a:lnTo>
                            <a:pt x="1034" y="7"/>
                          </a:lnTo>
                          <a:lnTo>
                            <a:pt x="1038" y="6"/>
                          </a:lnTo>
                          <a:lnTo>
                            <a:pt x="1048" y="4"/>
                          </a:lnTo>
                          <a:lnTo>
                            <a:pt x="1060" y="2"/>
                          </a:lnTo>
                          <a:lnTo>
                            <a:pt x="1076" y="0"/>
                          </a:lnTo>
                          <a:lnTo>
                            <a:pt x="1095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30" name="Freeform 56">
                      <a:extLst>
                        <a:ext uri="{FF2B5EF4-FFF2-40B4-BE49-F238E27FC236}">
                          <a16:creationId xmlns:a16="http://schemas.microsoft.com/office/drawing/2014/main" xmlns="" id="{0330857B-31CC-4478-9508-D554CC6137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06603" y="133771"/>
                      <a:ext cx="237814" cy="108074"/>
                    </a:xfrm>
                    <a:custGeom>
                      <a:avLst/>
                      <a:gdLst>
                        <a:gd name="T0" fmla="*/ 557 w 1155"/>
                        <a:gd name="T1" fmla="*/ 5 h 591"/>
                        <a:gd name="T2" fmla="*/ 583 w 1155"/>
                        <a:gd name="T3" fmla="*/ 28 h 591"/>
                        <a:gd name="T4" fmla="*/ 591 w 1155"/>
                        <a:gd name="T5" fmla="*/ 111 h 591"/>
                        <a:gd name="T6" fmla="*/ 560 w 1155"/>
                        <a:gd name="T7" fmla="*/ 199 h 591"/>
                        <a:gd name="T8" fmla="*/ 569 w 1155"/>
                        <a:gd name="T9" fmla="*/ 242 h 591"/>
                        <a:gd name="T10" fmla="*/ 587 w 1155"/>
                        <a:gd name="T11" fmla="*/ 270 h 591"/>
                        <a:gd name="T12" fmla="*/ 637 w 1155"/>
                        <a:gd name="T13" fmla="*/ 278 h 591"/>
                        <a:gd name="T14" fmla="*/ 681 w 1155"/>
                        <a:gd name="T15" fmla="*/ 323 h 591"/>
                        <a:gd name="T16" fmla="*/ 693 w 1155"/>
                        <a:gd name="T17" fmla="*/ 357 h 591"/>
                        <a:gd name="T18" fmla="*/ 847 w 1155"/>
                        <a:gd name="T19" fmla="*/ 351 h 591"/>
                        <a:gd name="T20" fmla="*/ 996 w 1155"/>
                        <a:gd name="T21" fmla="*/ 366 h 591"/>
                        <a:gd name="T22" fmla="*/ 1118 w 1155"/>
                        <a:gd name="T23" fmla="*/ 373 h 591"/>
                        <a:gd name="T24" fmla="*/ 1149 w 1155"/>
                        <a:gd name="T25" fmla="*/ 400 h 591"/>
                        <a:gd name="T26" fmla="*/ 1154 w 1155"/>
                        <a:gd name="T27" fmla="*/ 441 h 591"/>
                        <a:gd name="T28" fmla="*/ 1131 w 1155"/>
                        <a:gd name="T29" fmla="*/ 475 h 591"/>
                        <a:gd name="T30" fmla="*/ 1066 w 1155"/>
                        <a:gd name="T31" fmla="*/ 482 h 591"/>
                        <a:gd name="T32" fmla="*/ 957 w 1155"/>
                        <a:gd name="T33" fmla="*/ 467 h 591"/>
                        <a:gd name="T34" fmla="*/ 843 w 1155"/>
                        <a:gd name="T35" fmla="*/ 452 h 591"/>
                        <a:gd name="T36" fmla="*/ 738 w 1155"/>
                        <a:gd name="T37" fmla="*/ 461 h 591"/>
                        <a:gd name="T38" fmla="*/ 679 w 1155"/>
                        <a:gd name="T39" fmla="*/ 486 h 591"/>
                        <a:gd name="T40" fmla="*/ 636 w 1155"/>
                        <a:gd name="T41" fmla="*/ 492 h 591"/>
                        <a:gd name="T42" fmla="*/ 603 w 1155"/>
                        <a:gd name="T43" fmla="*/ 477 h 591"/>
                        <a:gd name="T44" fmla="*/ 576 w 1155"/>
                        <a:gd name="T45" fmla="*/ 454 h 591"/>
                        <a:gd name="T46" fmla="*/ 571 w 1155"/>
                        <a:gd name="T47" fmla="*/ 407 h 591"/>
                        <a:gd name="T48" fmla="*/ 537 w 1155"/>
                        <a:gd name="T49" fmla="*/ 457 h 591"/>
                        <a:gd name="T50" fmla="*/ 495 w 1155"/>
                        <a:gd name="T51" fmla="*/ 471 h 591"/>
                        <a:gd name="T52" fmla="*/ 455 w 1155"/>
                        <a:gd name="T53" fmla="*/ 456 h 591"/>
                        <a:gd name="T54" fmla="*/ 439 w 1155"/>
                        <a:gd name="T55" fmla="*/ 419 h 591"/>
                        <a:gd name="T56" fmla="*/ 450 w 1155"/>
                        <a:gd name="T57" fmla="*/ 390 h 591"/>
                        <a:gd name="T58" fmla="*/ 458 w 1155"/>
                        <a:gd name="T59" fmla="*/ 369 h 591"/>
                        <a:gd name="T60" fmla="*/ 422 w 1155"/>
                        <a:gd name="T61" fmla="*/ 404 h 591"/>
                        <a:gd name="T62" fmla="*/ 379 w 1155"/>
                        <a:gd name="T63" fmla="*/ 428 h 591"/>
                        <a:gd name="T64" fmla="*/ 335 w 1155"/>
                        <a:gd name="T65" fmla="*/ 417 h 591"/>
                        <a:gd name="T66" fmla="*/ 314 w 1155"/>
                        <a:gd name="T67" fmla="*/ 379 h 591"/>
                        <a:gd name="T68" fmla="*/ 364 w 1155"/>
                        <a:gd name="T69" fmla="*/ 288 h 591"/>
                        <a:gd name="T70" fmla="*/ 252 w 1155"/>
                        <a:gd name="T71" fmla="*/ 393 h 591"/>
                        <a:gd name="T72" fmla="*/ 96 w 1155"/>
                        <a:gd name="T73" fmla="*/ 581 h 591"/>
                        <a:gd name="T74" fmla="*/ 49 w 1155"/>
                        <a:gd name="T75" fmla="*/ 590 h 591"/>
                        <a:gd name="T76" fmla="*/ 9 w 1155"/>
                        <a:gd name="T77" fmla="*/ 569 h 591"/>
                        <a:gd name="T78" fmla="*/ 2 w 1155"/>
                        <a:gd name="T79" fmla="*/ 527 h 591"/>
                        <a:gd name="T80" fmla="*/ 138 w 1155"/>
                        <a:gd name="T81" fmla="*/ 351 h 591"/>
                        <a:gd name="T82" fmla="*/ 344 w 1155"/>
                        <a:gd name="T83" fmla="*/ 123 h 591"/>
                        <a:gd name="T84" fmla="*/ 398 w 1155"/>
                        <a:gd name="T85" fmla="*/ 70 h 591"/>
                        <a:gd name="T86" fmla="*/ 462 w 1155"/>
                        <a:gd name="T87" fmla="*/ 20 h 591"/>
                        <a:gd name="T88" fmla="*/ 534 w 1155"/>
                        <a:gd name="T89" fmla="*/ 0 h 5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155" h="591">
                          <a:moveTo>
                            <a:pt x="534" y="0"/>
                          </a:moveTo>
                          <a:lnTo>
                            <a:pt x="545" y="2"/>
                          </a:lnTo>
                          <a:lnTo>
                            <a:pt x="557" y="5"/>
                          </a:lnTo>
                          <a:lnTo>
                            <a:pt x="567" y="10"/>
                          </a:lnTo>
                          <a:lnTo>
                            <a:pt x="576" y="18"/>
                          </a:lnTo>
                          <a:lnTo>
                            <a:pt x="583" y="28"/>
                          </a:lnTo>
                          <a:lnTo>
                            <a:pt x="591" y="54"/>
                          </a:lnTo>
                          <a:lnTo>
                            <a:pt x="593" y="82"/>
                          </a:lnTo>
                          <a:lnTo>
                            <a:pt x="591" y="111"/>
                          </a:lnTo>
                          <a:lnTo>
                            <a:pt x="584" y="140"/>
                          </a:lnTo>
                          <a:lnTo>
                            <a:pt x="573" y="170"/>
                          </a:lnTo>
                          <a:lnTo>
                            <a:pt x="560" y="199"/>
                          </a:lnTo>
                          <a:lnTo>
                            <a:pt x="543" y="230"/>
                          </a:lnTo>
                          <a:lnTo>
                            <a:pt x="557" y="235"/>
                          </a:lnTo>
                          <a:lnTo>
                            <a:pt x="569" y="242"/>
                          </a:lnTo>
                          <a:lnTo>
                            <a:pt x="579" y="254"/>
                          </a:lnTo>
                          <a:lnTo>
                            <a:pt x="583" y="263"/>
                          </a:lnTo>
                          <a:lnTo>
                            <a:pt x="587" y="270"/>
                          </a:lnTo>
                          <a:lnTo>
                            <a:pt x="604" y="269"/>
                          </a:lnTo>
                          <a:lnTo>
                            <a:pt x="620" y="272"/>
                          </a:lnTo>
                          <a:lnTo>
                            <a:pt x="637" y="278"/>
                          </a:lnTo>
                          <a:lnTo>
                            <a:pt x="653" y="289"/>
                          </a:lnTo>
                          <a:lnTo>
                            <a:pt x="668" y="303"/>
                          </a:lnTo>
                          <a:lnTo>
                            <a:pt x="681" y="323"/>
                          </a:lnTo>
                          <a:lnTo>
                            <a:pt x="689" y="338"/>
                          </a:lnTo>
                          <a:lnTo>
                            <a:pt x="692" y="349"/>
                          </a:lnTo>
                          <a:lnTo>
                            <a:pt x="693" y="357"/>
                          </a:lnTo>
                          <a:lnTo>
                            <a:pt x="746" y="351"/>
                          </a:lnTo>
                          <a:lnTo>
                            <a:pt x="797" y="350"/>
                          </a:lnTo>
                          <a:lnTo>
                            <a:pt x="847" y="351"/>
                          </a:lnTo>
                          <a:lnTo>
                            <a:pt x="897" y="355"/>
                          </a:lnTo>
                          <a:lnTo>
                            <a:pt x="946" y="361"/>
                          </a:lnTo>
                          <a:lnTo>
                            <a:pt x="996" y="366"/>
                          </a:lnTo>
                          <a:lnTo>
                            <a:pt x="1048" y="369"/>
                          </a:lnTo>
                          <a:lnTo>
                            <a:pt x="1101" y="371"/>
                          </a:lnTo>
                          <a:lnTo>
                            <a:pt x="1118" y="373"/>
                          </a:lnTo>
                          <a:lnTo>
                            <a:pt x="1131" y="379"/>
                          </a:lnTo>
                          <a:lnTo>
                            <a:pt x="1142" y="389"/>
                          </a:lnTo>
                          <a:lnTo>
                            <a:pt x="1149" y="400"/>
                          </a:lnTo>
                          <a:lnTo>
                            <a:pt x="1154" y="413"/>
                          </a:lnTo>
                          <a:lnTo>
                            <a:pt x="1155" y="427"/>
                          </a:lnTo>
                          <a:lnTo>
                            <a:pt x="1154" y="441"/>
                          </a:lnTo>
                          <a:lnTo>
                            <a:pt x="1149" y="454"/>
                          </a:lnTo>
                          <a:lnTo>
                            <a:pt x="1142" y="466"/>
                          </a:lnTo>
                          <a:lnTo>
                            <a:pt x="1131" y="475"/>
                          </a:lnTo>
                          <a:lnTo>
                            <a:pt x="1118" y="481"/>
                          </a:lnTo>
                          <a:lnTo>
                            <a:pt x="1101" y="483"/>
                          </a:lnTo>
                          <a:lnTo>
                            <a:pt x="1066" y="482"/>
                          </a:lnTo>
                          <a:lnTo>
                            <a:pt x="1031" y="478"/>
                          </a:lnTo>
                          <a:lnTo>
                            <a:pt x="993" y="473"/>
                          </a:lnTo>
                          <a:lnTo>
                            <a:pt x="957" y="467"/>
                          </a:lnTo>
                          <a:lnTo>
                            <a:pt x="919" y="460"/>
                          </a:lnTo>
                          <a:lnTo>
                            <a:pt x="881" y="455"/>
                          </a:lnTo>
                          <a:lnTo>
                            <a:pt x="843" y="452"/>
                          </a:lnTo>
                          <a:lnTo>
                            <a:pt x="807" y="451"/>
                          </a:lnTo>
                          <a:lnTo>
                            <a:pt x="771" y="454"/>
                          </a:lnTo>
                          <a:lnTo>
                            <a:pt x="738" y="461"/>
                          </a:lnTo>
                          <a:lnTo>
                            <a:pt x="705" y="474"/>
                          </a:lnTo>
                          <a:lnTo>
                            <a:pt x="693" y="480"/>
                          </a:lnTo>
                          <a:lnTo>
                            <a:pt x="679" y="486"/>
                          </a:lnTo>
                          <a:lnTo>
                            <a:pt x="664" y="492"/>
                          </a:lnTo>
                          <a:lnTo>
                            <a:pt x="651" y="494"/>
                          </a:lnTo>
                          <a:lnTo>
                            <a:pt x="636" y="492"/>
                          </a:lnTo>
                          <a:lnTo>
                            <a:pt x="626" y="487"/>
                          </a:lnTo>
                          <a:lnTo>
                            <a:pt x="614" y="482"/>
                          </a:lnTo>
                          <a:lnTo>
                            <a:pt x="603" y="477"/>
                          </a:lnTo>
                          <a:lnTo>
                            <a:pt x="592" y="471"/>
                          </a:lnTo>
                          <a:lnTo>
                            <a:pt x="584" y="464"/>
                          </a:lnTo>
                          <a:lnTo>
                            <a:pt x="576" y="454"/>
                          </a:lnTo>
                          <a:lnTo>
                            <a:pt x="572" y="442"/>
                          </a:lnTo>
                          <a:lnTo>
                            <a:pt x="571" y="423"/>
                          </a:lnTo>
                          <a:lnTo>
                            <a:pt x="571" y="407"/>
                          </a:lnTo>
                          <a:lnTo>
                            <a:pt x="560" y="427"/>
                          </a:lnTo>
                          <a:lnTo>
                            <a:pt x="547" y="446"/>
                          </a:lnTo>
                          <a:lnTo>
                            <a:pt x="537" y="457"/>
                          </a:lnTo>
                          <a:lnTo>
                            <a:pt x="524" y="466"/>
                          </a:lnTo>
                          <a:lnTo>
                            <a:pt x="509" y="470"/>
                          </a:lnTo>
                          <a:lnTo>
                            <a:pt x="495" y="471"/>
                          </a:lnTo>
                          <a:lnTo>
                            <a:pt x="480" y="469"/>
                          </a:lnTo>
                          <a:lnTo>
                            <a:pt x="467" y="464"/>
                          </a:lnTo>
                          <a:lnTo>
                            <a:pt x="455" y="456"/>
                          </a:lnTo>
                          <a:lnTo>
                            <a:pt x="446" y="446"/>
                          </a:lnTo>
                          <a:lnTo>
                            <a:pt x="440" y="433"/>
                          </a:lnTo>
                          <a:lnTo>
                            <a:pt x="439" y="419"/>
                          </a:lnTo>
                          <a:lnTo>
                            <a:pt x="444" y="402"/>
                          </a:lnTo>
                          <a:lnTo>
                            <a:pt x="447" y="396"/>
                          </a:lnTo>
                          <a:lnTo>
                            <a:pt x="450" y="390"/>
                          </a:lnTo>
                          <a:lnTo>
                            <a:pt x="450" y="390"/>
                          </a:lnTo>
                          <a:lnTo>
                            <a:pt x="449" y="390"/>
                          </a:lnTo>
                          <a:lnTo>
                            <a:pt x="458" y="369"/>
                          </a:lnTo>
                          <a:lnTo>
                            <a:pt x="445" y="378"/>
                          </a:lnTo>
                          <a:lnTo>
                            <a:pt x="432" y="390"/>
                          </a:lnTo>
                          <a:lnTo>
                            <a:pt x="422" y="404"/>
                          </a:lnTo>
                          <a:lnTo>
                            <a:pt x="409" y="417"/>
                          </a:lnTo>
                          <a:lnTo>
                            <a:pt x="394" y="425"/>
                          </a:lnTo>
                          <a:lnTo>
                            <a:pt x="379" y="428"/>
                          </a:lnTo>
                          <a:lnTo>
                            <a:pt x="363" y="428"/>
                          </a:lnTo>
                          <a:lnTo>
                            <a:pt x="348" y="424"/>
                          </a:lnTo>
                          <a:lnTo>
                            <a:pt x="335" y="417"/>
                          </a:lnTo>
                          <a:lnTo>
                            <a:pt x="324" y="406"/>
                          </a:lnTo>
                          <a:lnTo>
                            <a:pt x="317" y="394"/>
                          </a:lnTo>
                          <a:lnTo>
                            <a:pt x="314" y="379"/>
                          </a:lnTo>
                          <a:lnTo>
                            <a:pt x="316" y="364"/>
                          </a:lnTo>
                          <a:lnTo>
                            <a:pt x="323" y="347"/>
                          </a:lnTo>
                          <a:lnTo>
                            <a:pt x="364" y="288"/>
                          </a:lnTo>
                          <a:lnTo>
                            <a:pt x="404" y="226"/>
                          </a:lnTo>
                          <a:lnTo>
                            <a:pt x="326" y="309"/>
                          </a:lnTo>
                          <a:lnTo>
                            <a:pt x="252" y="393"/>
                          </a:lnTo>
                          <a:lnTo>
                            <a:pt x="179" y="480"/>
                          </a:lnTo>
                          <a:lnTo>
                            <a:pt x="108" y="569"/>
                          </a:lnTo>
                          <a:lnTo>
                            <a:pt x="96" y="581"/>
                          </a:lnTo>
                          <a:lnTo>
                            <a:pt x="80" y="588"/>
                          </a:lnTo>
                          <a:lnTo>
                            <a:pt x="65" y="591"/>
                          </a:lnTo>
                          <a:lnTo>
                            <a:pt x="49" y="590"/>
                          </a:lnTo>
                          <a:lnTo>
                            <a:pt x="33" y="586"/>
                          </a:lnTo>
                          <a:lnTo>
                            <a:pt x="21" y="579"/>
                          </a:lnTo>
                          <a:lnTo>
                            <a:pt x="9" y="569"/>
                          </a:lnTo>
                          <a:lnTo>
                            <a:pt x="2" y="556"/>
                          </a:lnTo>
                          <a:lnTo>
                            <a:pt x="0" y="542"/>
                          </a:lnTo>
                          <a:lnTo>
                            <a:pt x="2" y="527"/>
                          </a:lnTo>
                          <a:lnTo>
                            <a:pt x="11" y="511"/>
                          </a:lnTo>
                          <a:lnTo>
                            <a:pt x="74" y="431"/>
                          </a:lnTo>
                          <a:lnTo>
                            <a:pt x="138" y="351"/>
                          </a:lnTo>
                          <a:lnTo>
                            <a:pt x="204" y="273"/>
                          </a:lnTo>
                          <a:lnTo>
                            <a:pt x="273" y="196"/>
                          </a:lnTo>
                          <a:lnTo>
                            <a:pt x="344" y="123"/>
                          </a:lnTo>
                          <a:lnTo>
                            <a:pt x="361" y="107"/>
                          </a:lnTo>
                          <a:lnTo>
                            <a:pt x="380" y="89"/>
                          </a:lnTo>
                          <a:lnTo>
                            <a:pt x="398" y="70"/>
                          </a:lnTo>
                          <a:lnTo>
                            <a:pt x="418" y="52"/>
                          </a:lnTo>
                          <a:lnTo>
                            <a:pt x="439" y="35"/>
                          </a:lnTo>
                          <a:lnTo>
                            <a:pt x="462" y="20"/>
                          </a:lnTo>
                          <a:lnTo>
                            <a:pt x="485" y="9"/>
                          </a:lnTo>
                          <a:lnTo>
                            <a:pt x="509" y="2"/>
                          </a:lnTo>
                          <a:lnTo>
                            <a:pt x="534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</p:grpSp>
            <p:cxnSp>
              <p:nvCxnSpPr>
                <p:cNvPr id="14" name="Connettore diritto 13">
                  <a:extLst>
                    <a:ext uri="{FF2B5EF4-FFF2-40B4-BE49-F238E27FC236}">
                      <a16:creationId xmlns:a16="http://schemas.microsoft.com/office/drawing/2014/main" xmlns="" id="{A764900E-C871-4BD0-95A5-425D81E088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40423" y="1534685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nettore diritto 14">
                  <a:extLst>
                    <a:ext uri="{FF2B5EF4-FFF2-40B4-BE49-F238E27FC236}">
                      <a16:creationId xmlns:a16="http://schemas.microsoft.com/office/drawing/2014/main" xmlns="" id="{D367F29E-72BA-4BA3-B7DD-08A0858BC3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4250" y="2593723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ttore diritto 16">
                  <a:extLst>
                    <a:ext uri="{FF2B5EF4-FFF2-40B4-BE49-F238E27FC236}">
                      <a16:creationId xmlns:a16="http://schemas.microsoft.com/office/drawing/2014/main" xmlns="" id="{A1A6871C-F0CB-44C2-8FBE-4E182917CD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4250" y="3652693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73">
                <a:extLst>
                  <a:ext uri="{FF2B5EF4-FFF2-40B4-BE49-F238E27FC236}">
                    <a16:creationId xmlns:a16="http://schemas.microsoft.com/office/drawing/2014/main" xmlns="" id="{8984971F-C3FC-4CE0-A04A-780D3A1519F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548474" y="2105297"/>
                <a:ext cx="276818" cy="369436"/>
                <a:chOff x="2471" y="1479"/>
                <a:chExt cx="534" cy="713"/>
              </a:xfrm>
              <a:solidFill>
                <a:srgbClr val="C31B7F"/>
              </a:solidFill>
            </p:grpSpPr>
            <p:sp>
              <p:nvSpPr>
                <p:cNvPr id="67" name="Freeform 74">
                  <a:extLst>
                    <a:ext uri="{FF2B5EF4-FFF2-40B4-BE49-F238E27FC236}">
                      <a16:creationId xmlns:a16="http://schemas.microsoft.com/office/drawing/2014/main" xmlns="" id="{A02D3521-24EF-484E-AE24-31A8083F036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471" y="1646"/>
                  <a:ext cx="534" cy="546"/>
                </a:xfrm>
                <a:custGeom>
                  <a:avLst/>
                  <a:gdLst>
                    <a:gd name="T0" fmla="*/ 198 w 1068"/>
                    <a:gd name="T1" fmla="*/ 36 h 1092"/>
                    <a:gd name="T2" fmla="*/ 223 w 1068"/>
                    <a:gd name="T3" fmla="*/ 75 h 1092"/>
                    <a:gd name="T4" fmla="*/ 238 w 1068"/>
                    <a:gd name="T5" fmla="*/ 111 h 1092"/>
                    <a:gd name="T6" fmla="*/ 247 w 1068"/>
                    <a:gd name="T7" fmla="*/ 141 h 1092"/>
                    <a:gd name="T8" fmla="*/ 251 w 1068"/>
                    <a:gd name="T9" fmla="*/ 160 h 1092"/>
                    <a:gd name="T10" fmla="*/ 250 w 1068"/>
                    <a:gd name="T11" fmla="*/ 182 h 1092"/>
                    <a:gd name="T12" fmla="*/ 235 w 1068"/>
                    <a:gd name="T13" fmla="*/ 219 h 1092"/>
                    <a:gd name="T14" fmla="*/ 209 w 1068"/>
                    <a:gd name="T15" fmla="*/ 241 h 1092"/>
                    <a:gd name="T16" fmla="*/ 180 w 1068"/>
                    <a:gd name="T17" fmla="*/ 253 h 1092"/>
                    <a:gd name="T18" fmla="*/ 155 w 1068"/>
                    <a:gd name="T19" fmla="*/ 258 h 1092"/>
                    <a:gd name="T20" fmla="*/ 144 w 1068"/>
                    <a:gd name="T21" fmla="*/ 258 h 1092"/>
                    <a:gd name="T22" fmla="*/ 119 w 1068"/>
                    <a:gd name="T23" fmla="*/ 257 h 1092"/>
                    <a:gd name="T24" fmla="*/ 97 w 1068"/>
                    <a:gd name="T25" fmla="*/ 253 h 1092"/>
                    <a:gd name="T26" fmla="*/ 77 w 1068"/>
                    <a:gd name="T27" fmla="*/ 247 h 1092"/>
                    <a:gd name="T28" fmla="*/ 60 w 1068"/>
                    <a:gd name="T29" fmla="*/ 238 h 1092"/>
                    <a:gd name="T30" fmla="*/ 45 w 1068"/>
                    <a:gd name="T31" fmla="*/ 227 h 1092"/>
                    <a:gd name="T32" fmla="*/ 25 w 1068"/>
                    <a:gd name="T33" fmla="*/ 203 h 1092"/>
                    <a:gd name="T34" fmla="*/ 17 w 1068"/>
                    <a:gd name="T35" fmla="*/ 176 h 1092"/>
                    <a:gd name="T36" fmla="*/ 14 w 1068"/>
                    <a:gd name="T37" fmla="*/ 164 h 1092"/>
                    <a:gd name="T38" fmla="*/ 25 w 1068"/>
                    <a:gd name="T39" fmla="*/ 118 h 1092"/>
                    <a:gd name="T40" fmla="*/ 45 w 1068"/>
                    <a:gd name="T41" fmla="*/ 79 h 1092"/>
                    <a:gd name="T42" fmla="*/ 70 w 1068"/>
                    <a:gd name="T43" fmla="*/ 47 h 1092"/>
                    <a:gd name="T44" fmla="*/ 92 w 1068"/>
                    <a:gd name="T45" fmla="*/ 24 h 1092"/>
                    <a:gd name="T46" fmla="*/ 105 w 1068"/>
                    <a:gd name="T47" fmla="*/ 13 h 1092"/>
                    <a:gd name="T48" fmla="*/ 96 w 1068"/>
                    <a:gd name="T49" fmla="*/ 2 h 1092"/>
                    <a:gd name="T50" fmla="*/ 81 w 1068"/>
                    <a:gd name="T51" fmla="*/ 14 h 1092"/>
                    <a:gd name="T52" fmla="*/ 58 w 1068"/>
                    <a:gd name="T53" fmla="*/ 38 h 1092"/>
                    <a:gd name="T54" fmla="*/ 33 w 1068"/>
                    <a:gd name="T55" fmla="*/ 72 h 1092"/>
                    <a:gd name="T56" fmla="*/ 10 w 1068"/>
                    <a:gd name="T57" fmla="*/ 114 h 1092"/>
                    <a:gd name="T58" fmla="*/ 0 w 1068"/>
                    <a:gd name="T59" fmla="*/ 163 h 1092"/>
                    <a:gd name="T60" fmla="*/ 1 w 1068"/>
                    <a:gd name="T61" fmla="*/ 178 h 1092"/>
                    <a:gd name="T62" fmla="*/ 12 w 1068"/>
                    <a:gd name="T63" fmla="*/ 210 h 1092"/>
                    <a:gd name="T64" fmla="*/ 35 w 1068"/>
                    <a:gd name="T65" fmla="*/ 238 h 1092"/>
                    <a:gd name="T66" fmla="*/ 51 w 1068"/>
                    <a:gd name="T67" fmla="*/ 251 h 1092"/>
                    <a:gd name="T68" fmla="*/ 71 w 1068"/>
                    <a:gd name="T69" fmla="*/ 261 h 1092"/>
                    <a:gd name="T70" fmla="*/ 92 w 1068"/>
                    <a:gd name="T71" fmla="*/ 268 h 1092"/>
                    <a:gd name="T72" fmla="*/ 117 w 1068"/>
                    <a:gd name="T73" fmla="*/ 272 h 1092"/>
                    <a:gd name="T74" fmla="*/ 144 w 1068"/>
                    <a:gd name="T75" fmla="*/ 273 h 1092"/>
                    <a:gd name="T76" fmla="*/ 156 w 1068"/>
                    <a:gd name="T77" fmla="*/ 273 h 1092"/>
                    <a:gd name="T78" fmla="*/ 183 w 1068"/>
                    <a:gd name="T79" fmla="*/ 268 h 1092"/>
                    <a:gd name="T80" fmla="*/ 217 w 1068"/>
                    <a:gd name="T81" fmla="*/ 254 h 1092"/>
                    <a:gd name="T82" fmla="*/ 247 w 1068"/>
                    <a:gd name="T83" fmla="*/ 228 h 1092"/>
                    <a:gd name="T84" fmla="*/ 266 w 1068"/>
                    <a:gd name="T85" fmla="*/ 185 h 1092"/>
                    <a:gd name="T86" fmla="*/ 267 w 1068"/>
                    <a:gd name="T87" fmla="*/ 165 h 1092"/>
                    <a:gd name="T88" fmla="*/ 266 w 1068"/>
                    <a:gd name="T89" fmla="*/ 154 h 1092"/>
                    <a:gd name="T90" fmla="*/ 261 w 1068"/>
                    <a:gd name="T91" fmla="*/ 131 h 1092"/>
                    <a:gd name="T92" fmla="*/ 249 w 1068"/>
                    <a:gd name="T93" fmla="*/ 96 h 1092"/>
                    <a:gd name="T94" fmla="*/ 229 w 1068"/>
                    <a:gd name="T95" fmla="*/ 55 h 1092"/>
                    <a:gd name="T96" fmla="*/ 198 w 1068"/>
                    <a:gd name="T97" fmla="*/ 13 h 109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068"/>
                    <a:gd name="T148" fmla="*/ 0 h 1092"/>
                    <a:gd name="T149" fmla="*/ 1068 w 1068"/>
                    <a:gd name="T150" fmla="*/ 1092 h 109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068" h="1092">
                      <a:moveTo>
                        <a:pt x="701" y="41"/>
                      </a:moveTo>
                      <a:lnTo>
                        <a:pt x="749" y="92"/>
                      </a:lnTo>
                      <a:lnTo>
                        <a:pt x="792" y="144"/>
                      </a:lnTo>
                      <a:lnTo>
                        <a:pt x="830" y="196"/>
                      </a:lnTo>
                      <a:lnTo>
                        <a:pt x="863" y="248"/>
                      </a:lnTo>
                      <a:lnTo>
                        <a:pt x="892" y="300"/>
                      </a:lnTo>
                      <a:lnTo>
                        <a:pt x="916" y="349"/>
                      </a:lnTo>
                      <a:lnTo>
                        <a:pt x="938" y="399"/>
                      </a:lnTo>
                      <a:lnTo>
                        <a:pt x="955" y="445"/>
                      </a:lnTo>
                      <a:lnTo>
                        <a:pt x="969" y="489"/>
                      </a:lnTo>
                      <a:lnTo>
                        <a:pt x="982" y="528"/>
                      </a:lnTo>
                      <a:lnTo>
                        <a:pt x="991" y="565"/>
                      </a:lnTo>
                      <a:lnTo>
                        <a:pt x="997" y="596"/>
                      </a:lnTo>
                      <a:lnTo>
                        <a:pt x="1002" y="622"/>
                      </a:lnTo>
                      <a:lnTo>
                        <a:pt x="1006" y="642"/>
                      </a:lnTo>
                      <a:lnTo>
                        <a:pt x="1007" y="657"/>
                      </a:lnTo>
                      <a:lnTo>
                        <a:pt x="1008" y="664"/>
                      </a:lnTo>
                      <a:lnTo>
                        <a:pt x="1002" y="728"/>
                      </a:lnTo>
                      <a:lnTo>
                        <a:pt x="989" y="786"/>
                      </a:lnTo>
                      <a:lnTo>
                        <a:pt x="968" y="835"/>
                      </a:lnTo>
                      <a:lnTo>
                        <a:pt x="940" y="877"/>
                      </a:lnTo>
                      <a:lnTo>
                        <a:pt x="909" y="913"/>
                      </a:lnTo>
                      <a:lnTo>
                        <a:pt x="873" y="943"/>
                      </a:lnTo>
                      <a:lnTo>
                        <a:pt x="837" y="967"/>
                      </a:lnTo>
                      <a:lnTo>
                        <a:pt x="797" y="986"/>
                      </a:lnTo>
                      <a:lnTo>
                        <a:pt x="758" y="1002"/>
                      </a:lnTo>
                      <a:lnTo>
                        <a:pt x="720" y="1013"/>
                      </a:lnTo>
                      <a:lnTo>
                        <a:pt x="685" y="1021"/>
                      </a:lnTo>
                      <a:lnTo>
                        <a:pt x="652" y="1027"/>
                      </a:lnTo>
                      <a:lnTo>
                        <a:pt x="623" y="1030"/>
                      </a:lnTo>
                      <a:lnTo>
                        <a:pt x="602" y="1031"/>
                      </a:lnTo>
                      <a:lnTo>
                        <a:pt x="587" y="1032"/>
                      </a:lnTo>
                      <a:lnTo>
                        <a:pt x="579" y="1032"/>
                      </a:lnTo>
                      <a:lnTo>
                        <a:pt x="544" y="1032"/>
                      </a:lnTo>
                      <a:lnTo>
                        <a:pt x="512" y="1030"/>
                      </a:lnTo>
                      <a:lnTo>
                        <a:pt x="479" y="1028"/>
                      </a:lnTo>
                      <a:lnTo>
                        <a:pt x="448" y="1024"/>
                      </a:lnTo>
                      <a:lnTo>
                        <a:pt x="418" y="1019"/>
                      </a:lnTo>
                      <a:lnTo>
                        <a:pt x="390" y="1013"/>
                      </a:lnTo>
                      <a:lnTo>
                        <a:pt x="362" y="1006"/>
                      </a:lnTo>
                      <a:lnTo>
                        <a:pt x="335" y="998"/>
                      </a:lnTo>
                      <a:lnTo>
                        <a:pt x="310" y="989"/>
                      </a:lnTo>
                      <a:lnTo>
                        <a:pt x="286" y="978"/>
                      </a:lnTo>
                      <a:lnTo>
                        <a:pt x="263" y="968"/>
                      </a:lnTo>
                      <a:lnTo>
                        <a:pt x="241" y="955"/>
                      </a:lnTo>
                      <a:lnTo>
                        <a:pt x="219" y="941"/>
                      </a:lnTo>
                      <a:lnTo>
                        <a:pt x="200" y="928"/>
                      </a:lnTo>
                      <a:lnTo>
                        <a:pt x="181" y="911"/>
                      </a:lnTo>
                      <a:lnTo>
                        <a:pt x="164" y="895"/>
                      </a:lnTo>
                      <a:lnTo>
                        <a:pt x="129" y="855"/>
                      </a:lnTo>
                      <a:lnTo>
                        <a:pt x="103" y="813"/>
                      </a:lnTo>
                      <a:lnTo>
                        <a:pt x="84" y="774"/>
                      </a:lnTo>
                      <a:lnTo>
                        <a:pt x="72" y="737"/>
                      </a:lnTo>
                      <a:lnTo>
                        <a:pt x="65" y="705"/>
                      </a:lnTo>
                      <a:lnTo>
                        <a:pt x="60" y="680"/>
                      </a:lnTo>
                      <a:lnTo>
                        <a:pt x="59" y="663"/>
                      </a:lnTo>
                      <a:lnTo>
                        <a:pt x="59" y="657"/>
                      </a:lnTo>
                      <a:lnTo>
                        <a:pt x="66" y="595"/>
                      </a:lnTo>
                      <a:lnTo>
                        <a:pt x="80" y="533"/>
                      </a:lnTo>
                      <a:lnTo>
                        <a:pt x="101" y="475"/>
                      </a:lnTo>
                      <a:lnTo>
                        <a:pt x="125" y="419"/>
                      </a:lnTo>
                      <a:lnTo>
                        <a:pt x="152" y="366"/>
                      </a:lnTo>
                      <a:lnTo>
                        <a:pt x="183" y="316"/>
                      </a:lnTo>
                      <a:lnTo>
                        <a:pt x="216" y="270"/>
                      </a:lnTo>
                      <a:lnTo>
                        <a:pt x="249" y="227"/>
                      </a:lnTo>
                      <a:lnTo>
                        <a:pt x="283" y="188"/>
                      </a:lnTo>
                      <a:lnTo>
                        <a:pt x="314" y="154"/>
                      </a:lnTo>
                      <a:lnTo>
                        <a:pt x="344" y="123"/>
                      </a:lnTo>
                      <a:lnTo>
                        <a:pt x="371" y="99"/>
                      </a:lnTo>
                      <a:lnTo>
                        <a:pt x="393" y="78"/>
                      </a:lnTo>
                      <a:lnTo>
                        <a:pt x="412" y="63"/>
                      </a:lnTo>
                      <a:lnTo>
                        <a:pt x="423" y="54"/>
                      </a:lnTo>
                      <a:lnTo>
                        <a:pt x="428" y="51"/>
                      </a:lnTo>
                      <a:lnTo>
                        <a:pt x="391" y="3"/>
                      </a:lnTo>
                      <a:lnTo>
                        <a:pt x="384" y="8"/>
                      </a:lnTo>
                      <a:lnTo>
                        <a:pt x="370" y="20"/>
                      </a:lnTo>
                      <a:lnTo>
                        <a:pt x="350" y="37"/>
                      </a:lnTo>
                      <a:lnTo>
                        <a:pt x="326" y="59"/>
                      </a:lnTo>
                      <a:lnTo>
                        <a:pt x="297" y="85"/>
                      </a:lnTo>
                      <a:lnTo>
                        <a:pt x="266" y="117"/>
                      </a:lnTo>
                      <a:lnTo>
                        <a:pt x="233" y="154"/>
                      </a:lnTo>
                      <a:lnTo>
                        <a:pt x="197" y="196"/>
                      </a:lnTo>
                      <a:lnTo>
                        <a:pt x="163" y="241"/>
                      </a:lnTo>
                      <a:lnTo>
                        <a:pt x="129" y="290"/>
                      </a:lnTo>
                      <a:lnTo>
                        <a:pt x="97" y="343"/>
                      </a:lnTo>
                      <a:lnTo>
                        <a:pt x="68" y="400"/>
                      </a:lnTo>
                      <a:lnTo>
                        <a:pt x="43" y="459"/>
                      </a:lnTo>
                      <a:lnTo>
                        <a:pt x="22" y="522"/>
                      </a:lnTo>
                      <a:lnTo>
                        <a:pt x="8" y="586"/>
                      </a:lnTo>
                      <a:lnTo>
                        <a:pt x="0" y="654"/>
                      </a:lnTo>
                      <a:lnTo>
                        <a:pt x="0" y="664"/>
                      </a:lnTo>
                      <a:lnTo>
                        <a:pt x="1" y="684"/>
                      </a:lnTo>
                      <a:lnTo>
                        <a:pt x="6" y="714"/>
                      </a:lnTo>
                      <a:lnTo>
                        <a:pt x="15" y="752"/>
                      </a:lnTo>
                      <a:lnTo>
                        <a:pt x="29" y="795"/>
                      </a:lnTo>
                      <a:lnTo>
                        <a:pt x="50" y="841"/>
                      </a:lnTo>
                      <a:lnTo>
                        <a:pt x="80" y="890"/>
                      </a:lnTo>
                      <a:lnTo>
                        <a:pt x="120" y="937"/>
                      </a:lnTo>
                      <a:lnTo>
                        <a:pt x="140" y="955"/>
                      </a:lnTo>
                      <a:lnTo>
                        <a:pt x="160" y="974"/>
                      </a:lnTo>
                      <a:lnTo>
                        <a:pt x="183" y="990"/>
                      </a:lnTo>
                      <a:lnTo>
                        <a:pt x="206" y="1005"/>
                      </a:lnTo>
                      <a:lnTo>
                        <a:pt x="231" y="1019"/>
                      </a:lnTo>
                      <a:lnTo>
                        <a:pt x="257" y="1031"/>
                      </a:lnTo>
                      <a:lnTo>
                        <a:pt x="284" y="1043"/>
                      </a:lnTo>
                      <a:lnTo>
                        <a:pt x="311" y="1053"/>
                      </a:lnTo>
                      <a:lnTo>
                        <a:pt x="341" y="1062"/>
                      </a:lnTo>
                      <a:lnTo>
                        <a:pt x="371" y="1070"/>
                      </a:lnTo>
                      <a:lnTo>
                        <a:pt x="403" y="1077"/>
                      </a:lnTo>
                      <a:lnTo>
                        <a:pt x="436" y="1083"/>
                      </a:lnTo>
                      <a:lnTo>
                        <a:pt x="470" y="1087"/>
                      </a:lnTo>
                      <a:lnTo>
                        <a:pt x="505" y="1090"/>
                      </a:lnTo>
                      <a:lnTo>
                        <a:pt x="542" y="1091"/>
                      </a:lnTo>
                      <a:lnTo>
                        <a:pt x="579" y="1092"/>
                      </a:lnTo>
                      <a:lnTo>
                        <a:pt x="584" y="1092"/>
                      </a:lnTo>
                      <a:lnTo>
                        <a:pt x="600" y="1091"/>
                      </a:lnTo>
                      <a:lnTo>
                        <a:pt x="625" y="1090"/>
                      </a:lnTo>
                      <a:lnTo>
                        <a:pt x="656" y="1085"/>
                      </a:lnTo>
                      <a:lnTo>
                        <a:pt x="693" y="1080"/>
                      </a:lnTo>
                      <a:lnTo>
                        <a:pt x="733" y="1070"/>
                      </a:lnTo>
                      <a:lnTo>
                        <a:pt x="777" y="1057"/>
                      </a:lnTo>
                      <a:lnTo>
                        <a:pt x="822" y="1039"/>
                      </a:lnTo>
                      <a:lnTo>
                        <a:pt x="868" y="1017"/>
                      </a:lnTo>
                      <a:lnTo>
                        <a:pt x="911" y="989"/>
                      </a:lnTo>
                      <a:lnTo>
                        <a:pt x="952" y="954"/>
                      </a:lnTo>
                      <a:lnTo>
                        <a:pt x="989" y="913"/>
                      </a:lnTo>
                      <a:lnTo>
                        <a:pt x="1021" y="863"/>
                      </a:lnTo>
                      <a:lnTo>
                        <a:pt x="1045" y="805"/>
                      </a:lnTo>
                      <a:lnTo>
                        <a:pt x="1061" y="740"/>
                      </a:lnTo>
                      <a:lnTo>
                        <a:pt x="1068" y="664"/>
                      </a:lnTo>
                      <a:lnTo>
                        <a:pt x="1068" y="661"/>
                      </a:lnTo>
                      <a:lnTo>
                        <a:pt x="1068" y="660"/>
                      </a:lnTo>
                      <a:lnTo>
                        <a:pt x="1067" y="653"/>
                      </a:lnTo>
                      <a:lnTo>
                        <a:pt x="1066" y="639"/>
                      </a:lnTo>
                      <a:lnTo>
                        <a:pt x="1062" y="619"/>
                      </a:lnTo>
                      <a:lnTo>
                        <a:pt x="1058" y="591"/>
                      </a:lnTo>
                      <a:lnTo>
                        <a:pt x="1051" y="559"/>
                      </a:lnTo>
                      <a:lnTo>
                        <a:pt x="1042" y="521"/>
                      </a:lnTo>
                      <a:lnTo>
                        <a:pt x="1030" y="478"/>
                      </a:lnTo>
                      <a:lnTo>
                        <a:pt x="1015" y="432"/>
                      </a:lnTo>
                      <a:lnTo>
                        <a:pt x="997" y="384"/>
                      </a:lnTo>
                      <a:lnTo>
                        <a:pt x="975" y="332"/>
                      </a:lnTo>
                      <a:lnTo>
                        <a:pt x="948" y="278"/>
                      </a:lnTo>
                      <a:lnTo>
                        <a:pt x="917" y="222"/>
                      </a:lnTo>
                      <a:lnTo>
                        <a:pt x="881" y="167"/>
                      </a:lnTo>
                      <a:lnTo>
                        <a:pt x="841" y="111"/>
                      </a:lnTo>
                      <a:lnTo>
                        <a:pt x="795" y="54"/>
                      </a:lnTo>
                      <a:lnTo>
                        <a:pt x="743" y="0"/>
                      </a:lnTo>
                      <a:lnTo>
                        <a:pt x="701" y="4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8" name="Freeform 75">
                  <a:extLst>
                    <a:ext uri="{FF2B5EF4-FFF2-40B4-BE49-F238E27FC236}">
                      <a16:creationId xmlns:a16="http://schemas.microsoft.com/office/drawing/2014/main" xmlns="" id="{945C6C33-1DED-4341-BD3E-D8FAB0DE1B5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644" y="1729"/>
                  <a:ext cx="222" cy="45"/>
                </a:xfrm>
                <a:custGeom>
                  <a:avLst/>
                  <a:gdLst>
                    <a:gd name="T0" fmla="*/ 102 w 443"/>
                    <a:gd name="T1" fmla="*/ 1 h 90"/>
                    <a:gd name="T2" fmla="*/ 91 w 443"/>
                    <a:gd name="T3" fmla="*/ 3 h 90"/>
                    <a:gd name="T4" fmla="*/ 81 w 443"/>
                    <a:gd name="T5" fmla="*/ 5 h 90"/>
                    <a:gd name="T6" fmla="*/ 71 w 443"/>
                    <a:gd name="T7" fmla="*/ 6 h 90"/>
                    <a:gd name="T8" fmla="*/ 63 w 443"/>
                    <a:gd name="T9" fmla="*/ 7 h 90"/>
                    <a:gd name="T10" fmla="*/ 54 w 443"/>
                    <a:gd name="T11" fmla="*/ 7 h 90"/>
                    <a:gd name="T12" fmla="*/ 47 w 443"/>
                    <a:gd name="T13" fmla="*/ 7 h 90"/>
                    <a:gd name="T14" fmla="*/ 40 w 443"/>
                    <a:gd name="T15" fmla="*/ 7 h 90"/>
                    <a:gd name="T16" fmla="*/ 34 w 443"/>
                    <a:gd name="T17" fmla="*/ 6 h 90"/>
                    <a:gd name="T18" fmla="*/ 29 w 443"/>
                    <a:gd name="T19" fmla="*/ 6 h 90"/>
                    <a:gd name="T20" fmla="*/ 24 w 443"/>
                    <a:gd name="T21" fmla="*/ 5 h 90"/>
                    <a:gd name="T22" fmla="*/ 20 w 443"/>
                    <a:gd name="T23" fmla="*/ 4 h 90"/>
                    <a:gd name="T24" fmla="*/ 17 w 443"/>
                    <a:gd name="T25" fmla="*/ 3 h 90"/>
                    <a:gd name="T26" fmla="*/ 14 w 443"/>
                    <a:gd name="T27" fmla="*/ 3 h 90"/>
                    <a:gd name="T28" fmla="*/ 12 w 443"/>
                    <a:gd name="T29" fmla="*/ 1 h 90"/>
                    <a:gd name="T30" fmla="*/ 11 w 443"/>
                    <a:gd name="T31" fmla="*/ 1 h 90"/>
                    <a:gd name="T32" fmla="*/ 11 w 443"/>
                    <a:gd name="T33" fmla="*/ 1 h 90"/>
                    <a:gd name="T34" fmla="*/ 10 w 443"/>
                    <a:gd name="T35" fmla="*/ 1 h 90"/>
                    <a:gd name="T36" fmla="*/ 8 w 443"/>
                    <a:gd name="T37" fmla="*/ 0 h 90"/>
                    <a:gd name="T38" fmla="*/ 7 w 443"/>
                    <a:gd name="T39" fmla="*/ 0 h 90"/>
                    <a:gd name="T40" fmla="*/ 6 w 443"/>
                    <a:gd name="T41" fmla="*/ 1 h 90"/>
                    <a:gd name="T42" fmla="*/ 4 w 443"/>
                    <a:gd name="T43" fmla="*/ 1 h 90"/>
                    <a:gd name="T44" fmla="*/ 3 w 443"/>
                    <a:gd name="T45" fmla="*/ 1 h 90"/>
                    <a:gd name="T46" fmla="*/ 2 w 443"/>
                    <a:gd name="T47" fmla="*/ 3 h 90"/>
                    <a:gd name="T48" fmla="*/ 1 w 443"/>
                    <a:gd name="T49" fmla="*/ 4 h 90"/>
                    <a:gd name="T50" fmla="*/ 0 w 443"/>
                    <a:gd name="T51" fmla="*/ 6 h 90"/>
                    <a:gd name="T52" fmla="*/ 1 w 443"/>
                    <a:gd name="T53" fmla="*/ 10 h 90"/>
                    <a:gd name="T54" fmla="*/ 2 w 443"/>
                    <a:gd name="T55" fmla="*/ 12 h 90"/>
                    <a:gd name="T56" fmla="*/ 4 w 443"/>
                    <a:gd name="T57" fmla="*/ 14 h 90"/>
                    <a:gd name="T58" fmla="*/ 5 w 443"/>
                    <a:gd name="T59" fmla="*/ 14 h 90"/>
                    <a:gd name="T60" fmla="*/ 6 w 443"/>
                    <a:gd name="T61" fmla="*/ 15 h 90"/>
                    <a:gd name="T62" fmla="*/ 8 w 443"/>
                    <a:gd name="T63" fmla="*/ 15 h 90"/>
                    <a:gd name="T64" fmla="*/ 11 w 443"/>
                    <a:gd name="T65" fmla="*/ 17 h 90"/>
                    <a:gd name="T66" fmla="*/ 15 w 443"/>
                    <a:gd name="T67" fmla="*/ 18 h 90"/>
                    <a:gd name="T68" fmla="*/ 20 w 443"/>
                    <a:gd name="T69" fmla="*/ 19 h 90"/>
                    <a:gd name="T70" fmla="*/ 25 w 443"/>
                    <a:gd name="T71" fmla="*/ 20 h 90"/>
                    <a:gd name="T72" fmla="*/ 31 w 443"/>
                    <a:gd name="T73" fmla="*/ 21 h 90"/>
                    <a:gd name="T74" fmla="*/ 37 w 443"/>
                    <a:gd name="T75" fmla="*/ 22 h 90"/>
                    <a:gd name="T76" fmla="*/ 45 w 443"/>
                    <a:gd name="T77" fmla="*/ 23 h 90"/>
                    <a:gd name="T78" fmla="*/ 53 w 443"/>
                    <a:gd name="T79" fmla="*/ 23 h 90"/>
                    <a:gd name="T80" fmla="*/ 62 w 443"/>
                    <a:gd name="T81" fmla="*/ 22 h 90"/>
                    <a:gd name="T82" fmla="*/ 72 w 443"/>
                    <a:gd name="T83" fmla="*/ 21 h 90"/>
                    <a:gd name="T84" fmla="*/ 82 w 443"/>
                    <a:gd name="T85" fmla="*/ 20 h 90"/>
                    <a:gd name="T86" fmla="*/ 94 w 443"/>
                    <a:gd name="T87" fmla="*/ 18 h 90"/>
                    <a:gd name="T88" fmla="*/ 106 w 443"/>
                    <a:gd name="T89" fmla="*/ 14 h 90"/>
                    <a:gd name="T90" fmla="*/ 108 w 443"/>
                    <a:gd name="T91" fmla="*/ 13 h 90"/>
                    <a:gd name="T92" fmla="*/ 110 w 443"/>
                    <a:gd name="T93" fmla="*/ 11 h 90"/>
                    <a:gd name="T94" fmla="*/ 111 w 443"/>
                    <a:gd name="T95" fmla="*/ 9 h 90"/>
                    <a:gd name="T96" fmla="*/ 111 w 443"/>
                    <a:gd name="T97" fmla="*/ 6 h 90"/>
                    <a:gd name="T98" fmla="*/ 111 w 443"/>
                    <a:gd name="T99" fmla="*/ 4 h 90"/>
                    <a:gd name="T100" fmla="*/ 110 w 443"/>
                    <a:gd name="T101" fmla="*/ 3 h 90"/>
                    <a:gd name="T102" fmla="*/ 109 w 443"/>
                    <a:gd name="T103" fmla="*/ 1 h 90"/>
                    <a:gd name="T104" fmla="*/ 108 w 443"/>
                    <a:gd name="T105" fmla="*/ 1 h 90"/>
                    <a:gd name="T106" fmla="*/ 106 w 443"/>
                    <a:gd name="T107" fmla="*/ 1 h 90"/>
                    <a:gd name="T108" fmla="*/ 105 w 443"/>
                    <a:gd name="T109" fmla="*/ 0 h 90"/>
                    <a:gd name="T110" fmla="*/ 103 w 443"/>
                    <a:gd name="T111" fmla="*/ 0 h 90"/>
                    <a:gd name="T112" fmla="*/ 102 w 443"/>
                    <a:gd name="T113" fmla="*/ 1 h 9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443"/>
                    <a:gd name="T172" fmla="*/ 0 h 90"/>
                    <a:gd name="T173" fmla="*/ 443 w 443"/>
                    <a:gd name="T174" fmla="*/ 90 h 9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443" h="90">
                      <a:moveTo>
                        <a:pt x="406" y="1"/>
                      </a:moveTo>
                      <a:lnTo>
                        <a:pt x="363" y="11"/>
                      </a:lnTo>
                      <a:lnTo>
                        <a:pt x="322" y="19"/>
                      </a:lnTo>
                      <a:lnTo>
                        <a:pt x="284" y="25"/>
                      </a:lnTo>
                      <a:lnTo>
                        <a:pt x="249" y="29"/>
                      </a:lnTo>
                      <a:lnTo>
                        <a:pt x="216" y="30"/>
                      </a:lnTo>
                      <a:lnTo>
                        <a:pt x="186" y="30"/>
                      </a:lnTo>
                      <a:lnTo>
                        <a:pt x="159" y="29"/>
                      </a:lnTo>
                      <a:lnTo>
                        <a:pt x="135" y="26"/>
                      </a:lnTo>
                      <a:lnTo>
                        <a:pt x="114" y="23"/>
                      </a:lnTo>
                      <a:lnTo>
                        <a:pt x="95" y="19"/>
                      </a:lnTo>
                      <a:lnTo>
                        <a:pt x="79" y="16"/>
                      </a:lnTo>
                      <a:lnTo>
                        <a:pt x="67" y="11"/>
                      </a:lnTo>
                      <a:lnTo>
                        <a:pt x="56" y="9"/>
                      </a:lnTo>
                      <a:lnTo>
                        <a:pt x="48" y="6"/>
                      </a:lnTo>
                      <a:lnTo>
                        <a:pt x="44" y="4"/>
                      </a:lnTo>
                      <a:lnTo>
                        <a:pt x="42" y="3"/>
                      </a:lnTo>
                      <a:lnTo>
                        <a:pt x="37" y="1"/>
                      </a:lnTo>
                      <a:lnTo>
                        <a:pt x="31" y="0"/>
                      </a:lnTo>
                      <a:lnTo>
                        <a:pt x="26" y="0"/>
                      </a:lnTo>
                      <a:lnTo>
                        <a:pt x="21" y="1"/>
                      </a:lnTo>
                      <a:lnTo>
                        <a:pt x="15" y="3"/>
                      </a:lnTo>
                      <a:lnTo>
                        <a:pt x="10" y="7"/>
                      </a:lnTo>
                      <a:lnTo>
                        <a:pt x="7" y="11"/>
                      </a:lnTo>
                      <a:lnTo>
                        <a:pt x="3" y="16"/>
                      </a:lnTo>
                      <a:lnTo>
                        <a:pt x="0" y="27"/>
                      </a:lnTo>
                      <a:lnTo>
                        <a:pt x="1" y="38"/>
                      </a:lnTo>
                      <a:lnTo>
                        <a:pt x="6" y="48"/>
                      </a:lnTo>
                      <a:lnTo>
                        <a:pt x="15" y="56"/>
                      </a:lnTo>
                      <a:lnTo>
                        <a:pt x="17" y="57"/>
                      </a:lnTo>
                      <a:lnTo>
                        <a:pt x="23" y="60"/>
                      </a:lnTo>
                      <a:lnTo>
                        <a:pt x="32" y="63"/>
                      </a:lnTo>
                      <a:lnTo>
                        <a:pt x="44" y="68"/>
                      </a:lnTo>
                      <a:lnTo>
                        <a:pt x="59" y="71"/>
                      </a:lnTo>
                      <a:lnTo>
                        <a:pt x="77" y="76"/>
                      </a:lnTo>
                      <a:lnTo>
                        <a:pt x="98" y="80"/>
                      </a:lnTo>
                      <a:lnTo>
                        <a:pt x="122" y="84"/>
                      </a:lnTo>
                      <a:lnTo>
                        <a:pt x="148" y="87"/>
                      </a:lnTo>
                      <a:lnTo>
                        <a:pt x="178" y="89"/>
                      </a:lnTo>
                      <a:lnTo>
                        <a:pt x="212" y="90"/>
                      </a:lnTo>
                      <a:lnTo>
                        <a:pt x="248" y="87"/>
                      </a:lnTo>
                      <a:lnTo>
                        <a:pt x="287" y="84"/>
                      </a:lnTo>
                      <a:lnTo>
                        <a:pt x="328" y="78"/>
                      </a:lnTo>
                      <a:lnTo>
                        <a:pt x="373" y="70"/>
                      </a:lnTo>
                      <a:lnTo>
                        <a:pt x="421" y="59"/>
                      </a:lnTo>
                      <a:lnTo>
                        <a:pt x="432" y="53"/>
                      </a:lnTo>
                      <a:lnTo>
                        <a:pt x="440" y="45"/>
                      </a:lnTo>
                      <a:lnTo>
                        <a:pt x="443" y="33"/>
                      </a:lnTo>
                      <a:lnTo>
                        <a:pt x="443" y="22"/>
                      </a:lnTo>
                      <a:lnTo>
                        <a:pt x="441" y="16"/>
                      </a:lnTo>
                      <a:lnTo>
                        <a:pt x="438" y="11"/>
                      </a:lnTo>
                      <a:lnTo>
                        <a:pt x="434" y="7"/>
                      </a:lnTo>
                      <a:lnTo>
                        <a:pt x="430" y="3"/>
                      </a:lnTo>
                      <a:lnTo>
                        <a:pt x="424" y="1"/>
                      </a:lnTo>
                      <a:lnTo>
                        <a:pt x="418" y="0"/>
                      </a:lnTo>
                      <a:lnTo>
                        <a:pt x="412" y="0"/>
                      </a:lnTo>
                      <a:lnTo>
                        <a:pt x="406" y="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9" name="Freeform 76">
                  <a:extLst>
                    <a:ext uri="{FF2B5EF4-FFF2-40B4-BE49-F238E27FC236}">
                      <a16:creationId xmlns:a16="http://schemas.microsoft.com/office/drawing/2014/main" xmlns="" id="{0839A625-C904-4659-A73A-B5FB48E5F94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55" y="1479"/>
                  <a:ext cx="436" cy="180"/>
                </a:xfrm>
                <a:custGeom>
                  <a:avLst/>
                  <a:gdLst>
                    <a:gd name="T0" fmla="*/ 70 w 872"/>
                    <a:gd name="T1" fmla="*/ 14 h 359"/>
                    <a:gd name="T2" fmla="*/ 67 w 872"/>
                    <a:gd name="T3" fmla="*/ 14 h 359"/>
                    <a:gd name="T4" fmla="*/ 61 w 872"/>
                    <a:gd name="T5" fmla="*/ 13 h 359"/>
                    <a:gd name="T6" fmla="*/ 56 w 872"/>
                    <a:gd name="T7" fmla="*/ 11 h 359"/>
                    <a:gd name="T8" fmla="*/ 50 w 872"/>
                    <a:gd name="T9" fmla="*/ 8 h 359"/>
                    <a:gd name="T10" fmla="*/ 36 w 872"/>
                    <a:gd name="T11" fmla="*/ 6 h 359"/>
                    <a:gd name="T12" fmla="*/ 18 w 872"/>
                    <a:gd name="T13" fmla="*/ 8 h 359"/>
                    <a:gd name="T14" fmla="*/ 9 w 872"/>
                    <a:gd name="T15" fmla="*/ 13 h 359"/>
                    <a:gd name="T16" fmla="*/ 10 w 872"/>
                    <a:gd name="T17" fmla="*/ 26 h 359"/>
                    <a:gd name="T18" fmla="*/ 38 w 872"/>
                    <a:gd name="T19" fmla="*/ 54 h 359"/>
                    <a:gd name="T20" fmla="*/ 48 w 872"/>
                    <a:gd name="T21" fmla="*/ 82 h 359"/>
                    <a:gd name="T22" fmla="*/ 63 w 872"/>
                    <a:gd name="T23" fmla="*/ 90 h 359"/>
                    <a:gd name="T24" fmla="*/ 61 w 872"/>
                    <a:gd name="T25" fmla="*/ 74 h 359"/>
                    <a:gd name="T26" fmla="*/ 49 w 872"/>
                    <a:gd name="T27" fmla="*/ 42 h 359"/>
                    <a:gd name="T28" fmla="*/ 31 w 872"/>
                    <a:gd name="T29" fmla="*/ 21 h 359"/>
                    <a:gd name="T30" fmla="*/ 35 w 872"/>
                    <a:gd name="T31" fmla="*/ 21 h 359"/>
                    <a:gd name="T32" fmla="*/ 40 w 872"/>
                    <a:gd name="T33" fmla="*/ 21 h 359"/>
                    <a:gd name="T34" fmla="*/ 46 w 872"/>
                    <a:gd name="T35" fmla="*/ 23 h 359"/>
                    <a:gd name="T36" fmla="*/ 52 w 872"/>
                    <a:gd name="T37" fmla="*/ 25 h 359"/>
                    <a:gd name="T38" fmla="*/ 56 w 872"/>
                    <a:gd name="T39" fmla="*/ 26 h 359"/>
                    <a:gd name="T40" fmla="*/ 65 w 872"/>
                    <a:gd name="T41" fmla="*/ 29 h 359"/>
                    <a:gd name="T42" fmla="*/ 74 w 872"/>
                    <a:gd name="T43" fmla="*/ 28 h 359"/>
                    <a:gd name="T44" fmla="*/ 85 w 872"/>
                    <a:gd name="T45" fmla="*/ 21 h 359"/>
                    <a:gd name="T46" fmla="*/ 101 w 872"/>
                    <a:gd name="T47" fmla="*/ 16 h 359"/>
                    <a:gd name="T48" fmla="*/ 117 w 872"/>
                    <a:gd name="T49" fmla="*/ 18 h 359"/>
                    <a:gd name="T50" fmla="*/ 133 w 872"/>
                    <a:gd name="T51" fmla="*/ 31 h 359"/>
                    <a:gd name="T52" fmla="*/ 149 w 872"/>
                    <a:gd name="T53" fmla="*/ 33 h 359"/>
                    <a:gd name="T54" fmla="*/ 163 w 872"/>
                    <a:gd name="T55" fmla="*/ 29 h 359"/>
                    <a:gd name="T56" fmla="*/ 150 w 872"/>
                    <a:gd name="T57" fmla="*/ 46 h 359"/>
                    <a:gd name="T58" fmla="*/ 141 w 872"/>
                    <a:gd name="T59" fmla="*/ 67 h 359"/>
                    <a:gd name="T60" fmla="*/ 152 w 872"/>
                    <a:gd name="T61" fmla="*/ 85 h 359"/>
                    <a:gd name="T62" fmla="*/ 167 w 872"/>
                    <a:gd name="T63" fmla="*/ 47 h 359"/>
                    <a:gd name="T64" fmla="*/ 188 w 872"/>
                    <a:gd name="T65" fmla="*/ 26 h 359"/>
                    <a:gd name="T66" fmla="*/ 218 w 872"/>
                    <a:gd name="T67" fmla="*/ 6 h 359"/>
                    <a:gd name="T68" fmla="*/ 186 w 872"/>
                    <a:gd name="T69" fmla="*/ 8 h 359"/>
                    <a:gd name="T70" fmla="*/ 177 w 872"/>
                    <a:gd name="T71" fmla="*/ 9 h 359"/>
                    <a:gd name="T72" fmla="*/ 166 w 872"/>
                    <a:gd name="T73" fmla="*/ 11 h 359"/>
                    <a:gd name="T74" fmla="*/ 153 w 872"/>
                    <a:gd name="T75" fmla="*/ 17 h 359"/>
                    <a:gd name="T76" fmla="*/ 143 w 872"/>
                    <a:gd name="T77" fmla="*/ 18 h 359"/>
                    <a:gd name="T78" fmla="*/ 134 w 872"/>
                    <a:gd name="T79" fmla="*/ 13 h 359"/>
                    <a:gd name="T80" fmla="*/ 123 w 872"/>
                    <a:gd name="T81" fmla="*/ 5 h 359"/>
                    <a:gd name="T82" fmla="*/ 111 w 872"/>
                    <a:gd name="T83" fmla="*/ 1 h 359"/>
                    <a:gd name="T84" fmla="*/ 100 w 872"/>
                    <a:gd name="T85" fmla="*/ 1 h 359"/>
                    <a:gd name="T86" fmla="*/ 88 w 872"/>
                    <a:gd name="T87" fmla="*/ 4 h 359"/>
                    <a:gd name="T88" fmla="*/ 76 w 872"/>
                    <a:gd name="T89" fmla="*/ 9 h 35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872"/>
                    <a:gd name="T136" fmla="*/ 0 h 359"/>
                    <a:gd name="T137" fmla="*/ 872 w 872"/>
                    <a:gd name="T138" fmla="*/ 359 h 35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872" h="359">
                      <a:moveTo>
                        <a:pt x="289" y="45"/>
                      </a:moveTo>
                      <a:lnTo>
                        <a:pt x="283" y="49"/>
                      </a:lnTo>
                      <a:lnTo>
                        <a:pt x="278" y="53"/>
                      </a:lnTo>
                      <a:lnTo>
                        <a:pt x="273" y="55"/>
                      </a:lnTo>
                      <a:lnTo>
                        <a:pt x="270" y="55"/>
                      </a:lnTo>
                      <a:lnTo>
                        <a:pt x="265" y="55"/>
                      </a:lnTo>
                      <a:lnTo>
                        <a:pt x="261" y="54"/>
                      </a:lnTo>
                      <a:lnTo>
                        <a:pt x="255" y="53"/>
                      </a:lnTo>
                      <a:lnTo>
                        <a:pt x="247" y="49"/>
                      </a:lnTo>
                      <a:lnTo>
                        <a:pt x="241" y="47"/>
                      </a:lnTo>
                      <a:lnTo>
                        <a:pt x="234" y="44"/>
                      </a:lnTo>
                      <a:lnTo>
                        <a:pt x="227" y="41"/>
                      </a:lnTo>
                      <a:lnTo>
                        <a:pt x="219" y="38"/>
                      </a:lnTo>
                      <a:lnTo>
                        <a:pt x="210" y="34"/>
                      </a:lnTo>
                      <a:lnTo>
                        <a:pt x="200" y="32"/>
                      </a:lnTo>
                      <a:lnTo>
                        <a:pt x="188" y="29"/>
                      </a:lnTo>
                      <a:lnTo>
                        <a:pt x="177" y="26"/>
                      </a:lnTo>
                      <a:lnTo>
                        <a:pt x="143" y="23"/>
                      </a:lnTo>
                      <a:lnTo>
                        <a:pt x="114" y="23"/>
                      </a:lnTo>
                      <a:lnTo>
                        <a:pt x="90" y="26"/>
                      </a:lnTo>
                      <a:lnTo>
                        <a:pt x="69" y="31"/>
                      </a:lnTo>
                      <a:lnTo>
                        <a:pt x="53" y="38"/>
                      </a:lnTo>
                      <a:lnTo>
                        <a:pt x="42" y="45"/>
                      </a:lnTo>
                      <a:lnTo>
                        <a:pt x="34" y="49"/>
                      </a:lnTo>
                      <a:lnTo>
                        <a:pt x="30" y="53"/>
                      </a:lnTo>
                      <a:lnTo>
                        <a:pt x="0" y="82"/>
                      </a:lnTo>
                      <a:lnTo>
                        <a:pt x="37" y="101"/>
                      </a:lnTo>
                      <a:lnTo>
                        <a:pt x="87" y="135"/>
                      </a:lnTo>
                      <a:lnTo>
                        <a:pt x="125" y="174"/>
                      </a:lnTo>
                      <a:lnTo>
                        <a:pt x="152" y="215"/>
                      </a:lnTo>
                      <a:lnTo>
                        <a:pt x="172" y="257"/>
                      </a:lnTo>
                      <a:lnTo>
                        <a:pt x="183" y="295"/>
                      </a:lnTo>
                      <a:lnTo>
                        <a:pt x="189" y="327"/>
                      </a:lnTo>
                      <a:lnTo>
                        <a:pt x="193" y="349"/>
                      </a:lnTo>
                      <a:lnTo>
                        <a:pt x="193" y="359"/>
                      </a:lnTo>
                      <a:lnTo>
                        <a:pt x="253" y="358"/>
                      </a:lnTo>
                      <a:lnTo>
                        <a:pt x="253" y="348"/>
                      </a:lnTo>
                      <a:lnTo>
                        <a:pt x="250" y="326"/>
                      </a:lnTo>
                      <a:lnTo>
                        <a:pt x="245" y="295"/>
                      </a:lnTo>
                      <a:lnTo>
                        <a:pt x="234" y="257"/>
                      </a:lnTo>
                      <a:lnTo>
                        <a:pt x="218" y="213"/>
                      </a:lnTo>
                      <a:lnTo>
                        <a:pt x="194" y="168"/>
                      </a:lnTo>
                      <a:lnTo>
                        <a:pt x="160" y="124"/>
                      </a:lnTo>
                      <a:lnTo>
                        <a:pt x="118" y="83"/>
                      </a:lnTo>
                      <a:lnTo>
                        <a:pt x="124" y="83"/>
                      </a:lnTo>
                      <a:lnTo>
                        <a:pt x="128" y="82"/>
                      </a:lnTo>
                      <a:lnTo>
                        <a:pt x="134" y="82"/>
                      </a:lnTo>
                      <a:lnTo>
                        <a:pt x="140" y="82"/>
                      </a:lnTo>
                      <a:lnTo>
                        <a:pt x="145" y="83"/>
                      </a:lnTo>
                      <a:lnTo>
                        <a:pt x="152" y="83"/>
                      </a:lnTo>
                      <a:lnTo>
                        <a:pt x="158" y="84"/>
                      </a:lnTo>
                      <a:lnTo>
                        <a:pt x="165" y="85"/>
                      </a:lnTo>
                      <a:lnTo>
                        <a:pt x="175" y="87"/>
                      </a:lnTo>
                      <a:lnTo>
                        <a:pt x="183" y="90"/>
                      </a:lnTo>
                      <a:lnTo>
                        <a:pt x="193" y="92"/>
                      </a:lnTo>
                      <a:lnTo>
                        <a:pt x="200" y="94"/>
                      </a:lnTo>
                      <a:lnTo>
                        <a:pt x="207" y="97"/>
                      </a:lnTo>
                      <a:lnTo>
                        <a:pt x="212" y="99"/>
                      </a:lnTo>
                      <a:lnTo>
                        <a:pt x="218" y="101"/>
                      </a:lnTo>
                      <a:lnTo>
                        <a:pt x="224" y="104"/>
                      </a:lnTo>
                      <a:lnTo>
                        <a:pt x="236" y="108"/>
                      </a:lnTo>
                      <a:lnTo>
                        <a:pt x="247" y="112"/>
                      </a:lnTo>
                      <a:lnTo>
                        <a:pt x="258" y="115"/>
                      </a:lnTo>
                      <a:lnTo>
                        <a:pt x="270" y="115"/>
                      </a:lnTo>
                      <a:lnTo>
                        <a:pt x="281" y="114"/>
                      </a:lnTo>
                      <a:lnTo>
                        <a:pt x="294" y="109"/>
                      </a:lnTo>
                      <a:lnTo>
                        <a:pt x="309" y="104"/>
                      </a:lnTo>
                      <a:lnTo>
                        <a:pt x="324" y="93"/>
                      </a:lnTo>
                      <a:lnTo>
                        <a:pt x="340" y="83"/>
                      </a:lnTo>
                      <a:lnTo>
                        <a:pt x="360" y="74"/>
                      </a:lnTo>
                      <a:lnTo>
                        <a:pt x="380" y="66"/>
                      </a:lnTo>
                      <a:lnTo>
                        <a:pt x="403" y="61"/>
                      </a:lnTo>
                      <a:lnTo>
                        <a:pt x="427" y="60"/>
                      </a:lnTo>
                      <a:lnTo>
                        <a:pt x="450" y="63"/>
                      </a:lnTo>
                      <a:lnTo>
                        <a:pt x="470" y="72"/>
                      </a:lnTo>
                      <a:lnTo>
                        <a:pt x="490" y="89"/>
                      </a:lnTo>
                      <a:lnTo>
                        <a:pt x="511" y="108"/>
                      </a:lnTo>
                      <a:lnTo>
                        <a:pt x="531" y="122"/>
                      </a:lnTo>
                      <a:lnTo>
                        <a:pt x="553" y="130"/>
                      </a:lnTo>
                      <a:lnTo>
                        <a:pt x="575" y="132"/>
                      </a:lnTo>
                      <a:lnTo>
                        <a:pt x="595" y="131"/>
                      </a:lnTo>
                      <a:lnTo>
                        <a:pt x="614" y="128"/>
                      </a:lnTo>
                      <a:lnTo>
                        <a:pt x="633" y="122"/>
                      </a:lnTo>
                      <a:lnTo>
                        <a:pt x="649" y="115"/>
                      </a:lnTo>
                      <a:lnTo>
                        <a:pt x="632" y="135"/>
                      </a:lnTo>
                      <a:lnTo>
                        <a:pt x="615" y="158"/>
                      </a:lnTo>
                      <a:lnTo>
                        <a:pt x="599" y="181"/>
                      </a:lnTo>
                      <a:lnTo>
                        <a:pt x="585" y="207"/>
                      </a:lnTo>
                      <a:lnTo>
                        <a:pt x="572" y="236"/>
                      </a:lnTo>
                      <a:lnTo>
                        <a:pt x="561" y="266"/>
                      </a:lnTo>
                      <a:lnTo>
                        <a:pt x="552" y="297"/>
                      </a:lnTo>
                      <a:lnTo>
                        <a:pt x="546" y="332"/>
                      </a:lnTo>
                      <a:lnTo>
                        <a:pt x="606" y="339"/>
                      </a:lnTo>
                      <a:lnTo>
                        <a:pt x="619" y="282"/>
                      </a:lnTo>
                      <a:lnTo>
                        <a:pt x="640" y="232"/>
                      </a:lnTo>
                      <a:lnTo>
                        <a:pt x="667" y="188"/>
                      </a:lnTo>
                      <a:lnTo>
                        <a:pt x="697" y="152"/>
                      </a:lnTo>
                      <a:lnTo>
                        <a:pt x="726" y="123"/>
                      </a:lnTo>
                      <a:lnTo>
                        <a:pt x="750" y="101"/>
                      </a:lnTo>
                      <a:lnTo>
                        <a:pt x="767" y="89"/>
                      </a:lnTo>
                      <a:lnTo>
                        <a:pt x="774" y="84"/>
                      </a:lnTo>
                      <a:lnTo>
                        <a:pt x="872" y="24"/>
                      </a:lnTo>
                      <a:lnTo>
                        <a:pt x="757" y="29"/>
                      </a:lnTo>
                      <a:lnTo>
                        <a:pt x="752" y="29"/>
                      </a:lnTo>
                      <a:lnTo>
                        <a:pt x="744" y="30"/>
                      </a:lnTo>
                      <a:lnTo>
                        <a:pt x="734" y="31"/>
                      </a:lnTo>
                      <a:lnTo>
                        <a:pt x="720" y="32"/>
                      </a:lnTo>
                      <a:lnTo>
                        <a:pt x="706" y="34"/>
                      </a:lnTo>
                      <a:lnTo>
                        <a:pt x="691" y="37"/>
                      </a:lnTo>
                      <a:lnTo>
                        <a:pt x="676" y="40"/>
                      </a:lnTo>
                      <a:lnTo>
                        <a:pt x="663" y="44"/>
                      </a:lnTo>
                      <a:lnTo>
                        <a:pt x="640" y="54"/>
                      </a:lnTo>
                      <a:lnTo>
                        <a:pt x="625" y="61"/>
                      </a:lnTo>
                      <a:lnTo>
                        <a:pt x="610" y="67"/>
                      </a:lnTo>
                      <a:lnTo>
                        <a:pt x="596" y="70"/>
                      </a:lnTo>
                      <a:lnTo>
                        <a:pt x="582" y="72"/>
                      </a:lnTo>
                      <a:lnTo>
                        <a:pt x="569" y="71"/>
                      </a:lnTo>
                      <a:lnTo>
                        <a:pt x="558" y="68"/>
                      </a:lnTo>
                      <a:lnTo>
                        <a:pt x="545" y="61"/>
                      </a:lnTo>
                      <a:lnTo>
                        <a:pt x="534" y="49"/>
                      </a:lnTo>
                      <a:lnTo>
                        <a:pt x="521" y="37"/>
                      </a:lnTo>
                      <a:lnTo>
                        <a:pt x="507" y="25"/>
                      </a:lnTo>
                      <a:lnTo>
                        <a:pt x="493" y="17"/>
                      </a:lnTo>
                      <a:lnTo>
                        <a:pt x="478" y="10"/>
                      </a:lnTo>
                      <a:lnTo>
                        <a:pt x="462" y="5"/>
                      </a:lnTo>
                      <a:lnTo>
                        <a:pt x="447" y="1"/>
                      </a:lnTo>
                      <a:lnTo>
                        <a:pt x="431" y="0"/>
                      </a:lnTo>
                      <a:lnTo>
                        <a:pt x="415" y="0"/>
                      </a:lnTo>
                      <a:lnTo>
                        <a:pt x="398" y="1"/>
                      </a:lnTo>
                      <a:lnTo>
                        <a:pt x="382" y="3"/>
                      </a:lnTo>
                      <a:lnTo>
                        <a:pt x="365" y="8"/>
                      </a:lnTo>
                      <a:lnTo>
                        <a:pt x="349" y="13"/>
                      </a:lnTo>
                      <a:lnTo>
                        <a:pt x="333" y="19"/>
                      </a:lnTo>
                      <a:lnTo>
                        <a:pt x="318" y="28"/>
                      </a:lnTo>
                      <a:lnTo>
                        <a:pt x="303" y="36"/>
                      </a:lnTo>
                      <a:lnTo>
                        <a:pt x="289" y="4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0" name="Freeform 83">
                  <a:extLst>
                    <a:ext uri="{FF2B5EF4-FFF2-40B4-BE49-F238E27FC236}">
                      <a16:creationId xmlns:a16="http://schemas.microsoft.com/office/drawing/2014/main" xmlns="" id="{255B0EE3-1A68-4B0D-A35C-69E7759FF9F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626" y="1826"/>
                  <a:ext cx="206" cy="238"/>
                </a:xfrm>
                <a:custGeom>
                  <a:avLst/>
                  <a:gdLst>
                    <a:gd name="T0" fmla="*/ 320 w 101"/>
                    <a:gd name="T1" fmla="*/ 256 h 118"/>
                    <a:gd name="T2" fmla="*/ 304 w 101"/>
                    <a:gd name="T3" fmla="*/ 313 h 118"/>
                    <a:gd name="T4" fmla="*/ 208 w 101"/>
                    <a:gd name="T5" fmla="*/ 313 h 118"/>
                    <a:gd name="T6" fmla="*/ 292 w 101"/>
                    <a:gd name="T7" fmla="*/ 375 h 118"/>
                    <a:gd name="T8" fmla="*/ 420 w 101"/>
                    <a:gd name="T9" fmla="*/ 329 h 118"/>
                    <a:gd name="T10" fmla="*/ 420 w 101"/>
                    <a:gd name="T11" fmla="*/ 448 h 118"/>
                    <a:gd name="T12" fmla="*/ 300 w 101"/>
                    <a:gd name="T13" fmla="*/ 480 h 118"/>
                    <a:gd name="T14" fmla="*/ 128 w 101"/>
                    <a:gd name="T15" fmla="*/ 428 h 118"/>
                    <a:gd name="T16" fmla="*/ 59 w 101"/>
                    <a:gd name="T17" fmla="*/ 313 h 118"/>
                    <a:gd name="T18" fmla="*/ 0 w 101"/>
                    <a:gd name="T19" fmla="*/ 313 h 118"/>
                    <a:gd name="T20" fmla="*/ 16 w 101"/>
                    <a:gd name="T21" fmla="*/ 256 h 118"/>
                    <a:gd name="T22" fmla="*/ 49 w 101"/>
                    <a:gd name="T23" fmla="*/ 256 h 118"/>
                    <a:gd name="T24" fmla="*/ 49 w 101"/>
                    <a:gd name="T25" fmla="*/ 240 h 118"/>
                    <a:gd name="T26" fmla="*/ 49 w 101"/>
                    <a:gd name="T27" fmla="*/ 220 h 118"/>
                    <a:gd name="T28" fmla="*/ 8 w 101"/>
                    <a:gd name="T29" fmla="*/ 220 h 118"/>
                    <a:gd name="T30" fmla="*/ 24 w 101"/>
                    <a:gd name="T31" fmla="*/ 163 h 118"/>
                    <a:gd name="T32" fmla="*/ 59 w 101"/>
                    <a:gd name="T33" fmla="*/ 163 h 118"/>
                    <a:gd name="T34" fmla="*/ 292 w 101"/>
                    <a:gd name="T35" fmla="*/ 0 h 118"/>
                    <a:gd name="T36" fmla="*/ 416 w 101"/>
                    <a:gd name="T37" fmla="*/ 28 h 118"/>
                    <a:gd name="T38" fmla="*/ 388 w 101"/>
                    <a:gd name="T39" fmla="*/ 147 h 118"/>
                    <a:gd name="T40" fmla="*/ 296 w 101"/>
                    <a:gd name="T41" fmla="*/ 105 h 118"/>
                    <a:gd name="T42" fmla="*/ 212 w 101"/>
                    <a:gd name="T43" fmla="*/ 163 h 118"/>
                    <a:gd name="T44" fmla="*/ 328 w 101"/>
                    <a:gd name="T45" fmla="*/ 163 h 118"/>
                    <a:gd name="T46" fmla="*/ 312 w 101"/>
                    <a:gd name="T47" fmla="*/ 220 h 118"/>
                    <a:gd name="T48" fmla="*/ 200 w 101"/>
                    <a:gd name="T49" fmla="*/ 220 h 118"/>
                    <a:gd name="T50" fmla="*/ 200 w 101"/>
                    <a:gd name="T51" fmla="*/ 240 h 118"/>
                    <a:gd name="T52" fmla="*/ 200 w 101"/>
                    <a:gd name="T53" fmla="*/ 256 h 118"/>
                    <a:gd name="T54" fmla="*/ 320 w 101"/>
                    <a:gd name="T55" fmla="*/ 256 h 118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01"/>
                    <a:gd name="T85" fmla="*/ 0 h 118"/>
                    <a:gd name="T86" fmla="*/ 101 w 101"/>
                    <a:gd name="T87" fmla="*/ 118 h 118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01" h="118">
                      <a:moveTo>
                        <a:pt x="77" y="63"/>
                      </a:moveTo>
                      <a:cubicBezTo>
                        <a:pt x="73" y="77"/>
                        <a:pt x="73" y="77"/>
                        <a:pt x="73" y="77"/>
                      </a:cubicBezTo>
                      <a:cubicBezTo>
                        <a:pt x="50" y="77"/>
                        <a:pt x="50" y="77"/>
                        <a:pt x="50" y="77"/>
                      </a:cubicBezTo>
                      <a:cubicBezTo>
                        <a:pt x="53" y="87"/>
                        <a:pt x="59" y="92"/>
                        <a:pt x="70" y="92"/>
                      </a:cubicBezTo>
                      <a:cubicBezTo>
                        <a:pt x="81" y="92"/>
                        <a:pt x="92" y="88"/>
                        <a:pt x="101" y="81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93" y="115"/>
                        <a:pt x="83" y="118"/>
                        <a:pt x="72" y="118"/>
                      </a:cubicBezTo>
                      <a:cubicBezTo>
                        <a:pt x="53" y="118"/>
                        <a:pt x="39" y="114"/>
                        <a:pt x="31" y="105"/>
                      </a:cubicBezTo>
                      <a:cubicBezTo>
                        <a:pt x="22" y="97"/>
                        <a:pt x="16" y="87"/>
                        <a:pt x="14" y="77"/>
                      </a:cubicBezTo>
                      <a:cubicBezTo>
                        <a:pt x="0" y="77"/>
                        <a:pt x="0" y="77"/>
                        <a:pt x="0" y="77"/>
                      </a:cubicBezTo>
                      <a:cubicBezTo>
                        <a:pt x="4" y="63"/>
                        <a:pt x="4" y="63"/>
                        <a:pt x="4" y="63"/>
                      </a:cubicBezTo>
                      <a:cubicBezTo>
                        <a:pt x="12" y="63"/>
                        <a:pt x="12" y="63"/>
                        <a:pt x="12" y="63"/>
                      </a:cubicBezTo>
                      <a:cubicBezTo>
                        <a:pt x="12" y="62"/>
                        <a:pt x="12" y="60"/>
                        <a:pt x="12" y="59"/>
                      </a:cubicBezTo>
                      <a:cubicBezTo>
                        <a:pt x="12" y="56"/>
                        <a:pt x="12" y="55"/>
                        <a:pt x="12" y="54"/>
                      </a:cubicBezTo>
                      <a:cubicBezTo>
                        <a:pt x="2" y="54"/>
                        <a:pt x="2" y="54"/>
                        <a:pt x="2" y="54"/>
                      </a:cubicBezTo>
                      <a:cubicBezTo>
                        <a:pt x="6" y="40"/>
                        <a:pt x="6" y="40"/>
                        <a:pt x="6" y="40"/>
                      </a:cubicBezTo>
                      <a:cubicBezTo>
                        <a:pt x="14" y="40"/>
                        <a:pt x="14" y="40"/>
                        <a:pt x="14" y="40"/>
                      </a:cubicBezTo>
                      <a:cubicBezTo>
                        <a:pt x="21" y="13"/>
                        <a:pt x="40" y="0"/>
                        <a:pt x="70" y="0"/>
                      </a:cubicBezTo>
                      <a:cubicBezTo>
                        <a:pt x="80" y="0"/>
                        <a:pt x="90" y="2"/>
                        <a:pt x="100" y="7"/>
                      </a:cubicBezTo>
                      <a:cubicBezTo>
                        <a:pt x="93" y="36"/>
                        <a:pt x="93" y="36"/>
                        <a:pt x="93" y="36"/>
                      </a:cubicBezTo>
                      <a:cubicBezTo>
                        <a:pt x="86" y="29"/>
                        <a:pt x="79" y="26"/>
                        <a:pt x="71" y="26"/>
                      </a:cubicBezTo>
                      <a:cubicBezTo>
                        <a:pt x="61" y="26"/>
                        <a:pt x="54" y="31"/>
                        <a:pt x="51" y="40"/>
                      </a:cubicBezTo>
                      <a:cubicBezTo>
                        <a:pt x="79" y="40"/>
                        <a:pt x="79" y="40"/>
                        <a:pt x="79" y="40"/>
                      </a:cubicBezTo>
                      <a:cubicBezTo>
                        <a:pt x="75" y="54"/>
                        <a:pt x="75" y="54"/>
                        <a:pt x="75" y="54"/>
                      </a:cubicBezTo>
                      <a:cubicBezTo>
                        <a:pt x="48" y="54"/>
                        <a:pt x="48" y="54"/>
                        <a:pt x="48" y="54"/>
                      </a:cubicBezTo>
                      <a:cubicBezTo>
                        <a:pt x="48" y="55"/>
                        <a:pt x="48" y="57"/>
                        <a:pt x="48" y="59"/>
                      </a:cubicBezTo>
                      <a:cubicBezTo>
                        <a:pt x="48" y="63"/>
                        <a:pt x="48" y="63"/>
                        <a:pt x="48" y="63"/>
                      </a:cubicBezTo>
                      <a:lnTo>
                        <a:pt x="77" y="6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sp>
          <p:nvSpPr>
            <p:cNvPr id="82" name="Rettangolo con angoli arrotondati 81">
              <a:extLst>
                <a:ext uri="{FF2B5EF4-FFF2-40B4-BE49-F238E27FC236}">
                  <a16:creationId xmlns:a16="http://schemas.microsoft.com/office/drawing/2014/main" xmlns="" id="{A97F05FC-D795-4BD3-B78C-9D54DE6FE5E7}"/>
                </a:ext>
              </a:extLst>
            </p:cNvPr>
            <p:cNvSpPr/>
            <p:nvPr/>
          </p:nvSpPr>
          <p:spPr>
            <a:xfrm>
              <a:off x="271058" y="1436180"/>
              <a:ext cx="7511624" cy="5334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t-IT" dirty="0">
                  <a:latin typeface="Candara" panose="020E0502030303020204" pitchFamily="34" charset="0"/>
                </a:rPr>
                <a:t> </a:t>
              </a:r>
            </a:p>
          </p:txBody>
        </p:sp>
        <p:cxnSp>
          <p:nvCxnSpPr>
            <p:cNvPr id="87" name="Connettore diritto 86">
              <a:extLst>
                <a:ext uri="{FF2B5EF4-FFF2-40B4-BE49-F238E27FC236}">
                  <a16:creationId xmlns:a16="http://schemas.microsoft.com/office/drawing/2014/main" xmlns="" id="{1AC25F85-D5DA-433A-A967-62708052AE9E}"/>
                </a:ext>
              </a:extLst>
            </p:cNvPr>
            <p:cNvCxnSpPr>
              <a:cxnSpLocks/>
            </p:cNvCxnSpPr>
            <p:nvPr/>
          </p:nvCxnSpPr>
          <p:spPr>
            <a:xfrm>
              <a:off x="2862442" y="1429993"/>
              <a:ext cx="0" cy="539549"/>
            </a:xfrm>
            <a:prstGeom prst="line">
              <a:avLst/>
            </a:prstGeom>
            <a:ln w="9842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asellaDiTesto 29">
              <a:extLst>
                <a:ext uri="{FF2B5EF4-FFF2-40B4-BE49-F238E27FC236}">
                  <a16:creationId xmlns:a16="http://schemas.microsoft.com/office/drawing/2014/main" xmlns="" id="{AFBE7A3B-5401-4AE0-A31B-F46F724B1D47}"/>
                </a:ext>
              </a:extLst>
            </p:cNvPr>
            <p:cNvSpPr txBox="1"/>
            <p:nvPr/>
          </p:nvSpPr>
          <p:spPr>
            <a:xfrm>
              <a:off x="241755" y="1490641"/>
              <a:ext cx="27209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sz="2000" b="1" cap="small" dirty="0">
                  <a:solidFill>
                    <a:schemeClr val="bg1"/>
                  </a:solidFill>
                  <a:latin typeface="Candara" panose="020E0502030303020204" pitchFamily="34" charset="0"/>
                </a:rPr>
                <a:t>Operazioni Selezionate</a:t>
              </a:r>
            </a:p>
          </p:txBody>
        </p:sp>
        <p:sp>
          <p:nvSpPr>
            <p:cNvPr id="97" name="CasellaDiTesto 29">
              <a:extLst>
                <a:ext uri="{FF2B5EF4-FFF2-40B4-BE49-F238E27FC236}">
                  <a16:creationId xmlns:a16="http://schemas.microsoft.com/office/drawing/2014/main" xmlns="" id="{1C5406A1-8084-4085-B1CB-6B342EC9748C}"/>
                </a:ext>
              </a:extLst>
            </p:cNvPr>
            <p:cNvSpPr txBox="1"/>
            <p:nvPr/>
          </p:nvSpPr>
          <p:spPr>
            <a:xfrm>
              <a:off x="4862123" y="1422371"/>
              <a:ext cx="634245" cy="472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sz="2400" b="1" cap="small" dirty="0">
                  <a:solidFill>
                    <a:schemeClr val="bg1"/>
                  </a:solidFill>
                  <a:latin typeface="Candara" panose="020E0502030303020204" pitchFamily="34" charset="0"/>
                </a:rPr>
                <a:t>186</a:t>
              </a:r>
            </a:p>
          </p:txBody>
        </p:sp>
        <p:grpSp>
          <p:nvGrpSpPr>
            <p:cNvPr id="3" name="Gruppo 2">
              <a:extLst>
                <a:ext uri="{FF2B5EF4-FFF2-40B4-BE49-F238E27FC236}">
                  <a16:creationId xmlns:a16="http://schemas.microsoft.com/office/drawing/2014/main" xmlns="" id="{1E3848FE-B17E-49D6-922D-E728DE83C3A6}"/>
                </a:ext>
              </a:extLst>
            </p:cNvPr>
            <p:cNvGrpSpPr/>
            <p:nvPr/>
          </p:nvGrpSpPr>
          <p:grpSpPr>
            <a:xfrm>
              <a:off x="7397337" y="1402765"/>
              <a:ext cx="637339" cy="566777"/>
              <a:chOff x="7997412" y="1452328"/>
              <a:chExt cx="637339" cy="566777"/>
            </a:xfrm>
          </p:grpSpPr>
          <p:sp>
            <p:nvSpPr>
              <p:cNvPr id="95" name="Connettore 94">
                <a:extLst>
                  <a:ext uri="{FF2B5EF4-FFF2-40B4-BE49-F238E27FC236}">
                    <a16:creationId xmlns:a16="http://schemas.microsoft.com/office/drawing/2014/main" xmlns="" id="{4B43A892-B248-41A6-A575-64521211F08C}"/>
                  </a:ext>
                </a:extLst>
              </p:cNvPr>
              <p:cNvSpPr/>
              <p:nvPr/>
            </p:nvSpPr>
            <p:spPr>
              <a:xfrm>
                <a:off x="7997412" y="1452328"/>
                <a:ext cx="637339" cy="566777"/>
              </a:xfrm>
              <a:prstGeom prst="flowChartConnector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  <a:effectLst>
                <a:outerShdw blurRad="50800" dist="76200" dir="2700000" algn="tl" rotWithShape="0">
                  <a:schemeClr val="bg1">
                    <a:lumMod val="50000"/>
                    <a:alpha val="40000"/>
                  </a:scheme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t-IT" dirty="0">
                  <a:latin typeface="Candara" panose="020E0502030303020204" pitchFamily="34" charset="0"/>
                </a:endParaRPr>
              </a:p>
            </p:txBody>
          </p:sp>
          <p:sp>
            <p:nvSpPr>
              <p:cNvPr id="94" name="Connettore 93">
                <a:extLst>
                  <a:ext uri="{FF2B5EF4-FFF2-40B4-BE49-F238E27FC236}">
                    <a16:creationId xmlns:a16="http://schemas.microsoft.com/office/drawing/2014/main" xmlns="" id="{45C81645-148B-4561-A835-90C2CA954109}"/>
                  </a:ext>
                </a:extLst>
              </p:cNvPr>
              <p:cNvSpPr/>
              <p:nvPr/>
            </p:nvSpPr>
            <p:spPr>
              <a:xfrm>
                <a:off x="8037633" y="1489483"/>
                <a:ext cx="533913" cy="487565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t-IT" dirty="0">
                  <a:latin typeface="Candara" panose="020E0502030303020204" pitchFamily="34" charset="0"/>
                </a:endParaRPr>
              </a:p>
            </p:txBody>
          </p:sp>
          <p:grpSp>
            <p:nvGrpSpPr>
              <p:cNvPr id="98" name="Group 368">
                <a:extLst>
                  <a:ext uri="{FF2B5EF4-FFF2-40B4-BE49-F238E27FC236}">
                    <a16:creationId xmlns:a16="http://schemas.microsoft.com/office/drawing/2014/main" xmlns="" id="{50D690F9-5B87-48A4-8FB7-C475E0653A85}"/>
                  </a:ext>
                </a:extLst>
              </p:cNvPr>
              <p:cNvGrpSpPr/>
              <p:nvPr/>
            </p:nvGrpSpPr>
            <p:grpSpPr>
              <a:xfrm>
                <a:off x="8188521" y="1584128"/>
                <a:ext cx="288000" cy="324010"/>
                <a:chOff x="7495284" y="5170421"/>
                <a:chExt cx="319987" cy="454423"/>
              </a:xfrm>
              <a:solidFill>
                <a:schemeClr val="bg1"/>
              </a:solidFill>
            </p:grpSpPr>
            <p:sp>
              <p:nvSpPr>
                <p:cNvPr id="99" name="Freeform 297">
                  <a:extLst>
                    <a:ext uri="{FF2B5EF4-FFF2-40B4-BE49-F238E27FC236}">
                      <a16:creationId xmlns:a16="http://schemas.microsoft.com/office/drawing/2014/main" xmlns="" id="{1926E5E2-37CB-4BDA-AC85-85E61EB0A07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95284" y="5170421"/>
                  <a:ext cx="319987" cy="324370"/>
                </a:xfrm>
                <a:custGeom>
                  <a:avLst/>
                  <a:gdLst>
                    <a:gd name="T0" fmla="*/ 0 w 219"/>
                    <a:gd name="T1" fmla="*/ 129 h 222"/>
                    <a:gd name="T2" fmla="*/ 19 w 219"/>
                    <a:gd name="T3" fmla="*/ 144 h 222"/>
                    <a:gd name="T4" fmla="*/ 15 w 219"/>
                    <a:gd name="T5" fmla="*/ 168 h 222"/>
                    <a:gd name="T6" fmla="*/ 36 w 219"/>
                    <a:gd name="T7" fmla="*/ 196 h 222"/>
                    <a:gd name="T8" fmla="*/ 62 w 219"/>
                    <a:gd name="T9" fmla="*/ 194 h 222"/>
                    <a:gd name="T10" fmla="*/ 73 w 219"/>
                    <a:gd name="T11" fmla="*/ 216 h 222"/>
                    <a:gd name="T12" fmla="*/ 108 w 219"/>
                    <a:gd name="T13" fmla="*/ 222 h 222"/>
                    <a:gd name="T14" fmla="*/ 126 w 219"/>
                    <a:gd name="T15" fmla="*/ 205 h 222"/>
                    <a:gd name="T16" fmla="*/ 150 w 219"/>
                    <a:gd name="T17" fmla="*/ 215 h 222"/>
                    <a:gd name="T18" fmla="*/ 180 w 219"/>
                    <a:gd name="T19" fmla="*/ 197 h 222"/>
                    <a:gd name="T20" fmla="*/ 184 w 219"/>
                    <a:gd name="T21" fmla="*/ 172 h 222"/>
                    <a:gd name="T22" fmla="*/ 207 w 219"/>
                    <a:gd name="T23" fmla="*/ 165 h 222"/>
                    <a:gd name="T24" fmla="*/ 219 w 219"/>
                    <a:gd name="T25" fmla="*/ 132 h 222"/>
                    <a:gd name="T26" fmla="*/ 206 w 219"/>
                    <a:gd name="T27" fmla="*/ 112 h 222"/>
                    <a:gd name="T28" fmla="*/ 219 w 219"/>
                    <a:gd name="T29" fmla="*/ 90 h 222"/>
                    <a:gd name="T30" fmla="*/ 207 w 219"/>
                    <a:gd name="T31" fmla="*/ 57 h 222"/>
                    <a:gd name="T32" fmla="*/ 184 w 219"/>
                    <a:gd name="T33" fmla="*/ 50 h 222"/>
                    <a:gd name="T34" fmla="*/ 180 w 219"/>
                    <a:gd name="T35" fmla="*/ 25 h 222"/>
                    <a:gd name="T36" fmla="*/ 150 w 219"/>
                    <a:gd name="T37" fmla="*/ 7 h 222"/>
                    <a:gd name="T38" fmla="*/ 126 w 219"/>
                    <a:gd name="T39" fmla="*/ 17 h 222"/>
                    <a:gd name="T40" fmla="*/ 108 w 219"/>
                    <a:gd name="T41" fmla="*/ 0 h 222"/>
                    <a:gd name="T42" fmla="*/ 73 w 219"/>
                    <a:gd name="T43" fmla="*/ 6 h 222"/>
                    <a:gd name="T44" fmla="*/ 62 w 219"/>
                    <a:gd name="T45" fmla="*/ 28 h 222"/>
                    <a:gd name="T46" fmla="*/ 36 w 219"/>
                    <a:gd name="T47" fmla="*/ 28 h 222"/>
                    <a:gd name="T48" fmla="*/ 15 w 219"/>
                    <a:gd name="T49" fmla="*/ 54 h 222"/>
                    <a:gd name="T50" fmla="*/ 19 w 219"/>
                    <a:gd name="T51" fmla="*/ 79 h 222"/>
                    <a:gd name="T52" fmla="*/ 0 w 219"/>
                    <a:gd name="T53" fmla="*/ 93 h 222"/>
                    <a:gd name="T54" fmla="*/ 34 w 219"/>
                    <a:gd name="T55" fmla="*/ 112 h 222"/>
                    <a:gd name="T56" fmla="*/ 34 w 219"/>
                    <a:gd name="T57" fmla="*/ 103 h 222"/>
                    <a:gd name="T58" fmla="*/ 38 w 219"/>
                    <a:gd name="T59" fmla="*/ 88 h 222"/>
                    <a:gd name="T60" fmla="*/ 47 w 219"/>
                    <a:gd name="T61" fmla="*/ 69 h 222"/>
                    <a:gd name="T62" fmla="*/ 67 w 219"/>
                    <a:gd name="T63" fmla="*/ 48 h 222"/>
                    <a:gd name="T64" fmla="*/ 88 w 219"/>
                    <a:gd name="T65" fmla="*/ 39 h 222"/>
                    <a:gd name="T66" fmla="*/ 102 w 219"/>
                    <a:gd name="T67" fmla="*/ 36 h 222"/>
                    <a:gd name="T68" fmla="*/ 109 w 219"/>
                    <a:gd name="T69" fmla="*/ 36 h 222"/>
                    <a:gd name="T70" fmla="*/ 125 w 219"/>
                    <a:gd name="T71" fmla="*/ 37 h 222"/>
                    <a:gd name="T72" fmla="*/ 139 w 219"/>
                    <a:gd name="T73" fmla="*/ 41 h 222"/>
                    <a:gd name="T74" fmla="*/ 163 w 219"/>
                    <a:gd name="T75" fmla="*/ 58 h 222"/>
                    <a:gd name="T76" fmla="*/ 179 w 219"/>
                    <a:gd name="T77" fmla="*/ 81 h 222"/>
                    <a:gd name="T78" fmla="*/ 184 w 219"/>
                    <a:gd name="T79" fmla="*/ 96 h 222"/>
                    <a:gd name="T80" fmla="*/ 185 w 219"/>
                    <a:gd name="T81" fmla="*/ 112 h 222"/>
                    <a:gd name="T82" fmla="*/ 185 w 219"/>
                    <a:gd name="T83" fmla="*/ 119 h 222"/>
                    <a:gd name="T84" fmla="*/ 181 w 219"/>
                    <a:gd name="T85" fmla="*/ 134 h 222"/>
                    <a:gd name="T86" fmla="*/ 173 w 219"/>
                    <a:gd name="T87" fmla="*/ 153 h 222"/>
                    <a:gd name="T88" fmla="*/ 152 w 219"/>
                    <a:gd name="T89" fmla="*/ 174 h 222"/>
                    <a:gd name="T90" fmla="*/ 133 w 219"/>
                    <a:gd name="T91" fmla="*/ 183 h 222"/>
                    <a:gd name="T92" fmla="*/ 117 w 219"/>
                    <a:gd name="T93" fmla="*/ 186 h 222"/>
                    <a:gd name="T94" fmla="*/ 109 w 219"/>
                    <a:gd name="T95" fmla="*/ 187 h 222"/>
                    <a:gd name="T96" fmla="*/ 95 w 219"/>
                    <a:gd name="T97" fmla="*/ 185 h 222"/>
                    <a:gd name="T98" fmla="*/ 80 w 219"/>
                    <a:gd name="T99" fmla="*/ 181 h 222"/>
                    <a:gd name="T100" fmla="*/ 56 w 219"/>
                    <a:gd name="T101" fmla="*/ 164 h 222"/>
                    <a:gd name="T102" fmla="*/ 40 w 219"/>
                    <a:gd name="T103" fmla="*/ 141 h 222"/>
                    <a:gd name="T104" fmla="*/ 35 w 219"/>
                    <a:gd name="T105" fmla="*/ 126 h 222"/>
                    <a:gd name="T106" fmla="*/ 34 w 219"/>
                    <a:gd name="T107" fmla="*/ 11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19" h="222">
                      <a:moveTo>
                        <a:pt x="13" y="112"/>
                      </a:moveTo>
                      <a:lnTo>
                        <a:pt x="0" y="129"/>
                      </a:lnTo>
                      <a:lnTo>
                        <a:pt x="1" y="132"/>
                      </a:lnTo>
                      <a:lnTo>
                        <a:pt x="19" y="144"/>
                      </a:lnTo>
                      <a:lnTo>
                        <a:pt x="12" y="165"/>
                      </a:lnTo>
                      <a:lnTo>
                        <a:pt x="15" y="168"/>
                      </a:lnTo>
                      <a:lnTo>
                        <a:pt x="36" y="172"/>
                      </a:lnTo>
                      <a:lnTo>
                        <a:pt x="36" y="196"/>
                      </a:lnTo>
                      <a:lnTo>
                        <a:pt x="40" y="197"/>
                      </a:lnTo>
                      <a:lnTo>
                        <a:pt x="62" y="194"/>
                      </a:lnTo>
                      <a:lnTo>
                        <a:pt x="70" y="215"/>
                      </a:lnTo>
                      <a:lnTo>
                        <a:pt x="73" y="216"/>
                      </a:lnTo>
                      <a:lnTo>
                        <a:pt x="92" y="205"/>
                      </a:lnTo>
                      <a:lnTo>
                        <a:pt x="108" y="222"/>
                      </a:lnTo>
                      <a:lnTo>
                        <a:pt x="112" y="222"/>
                      </a:lnTo>
                      <a:lnTo>
                        <a:pt x="126" y="205"/>
                      </a:lnTo>
                      <a:lnTo>
                        <a:pt x="146" y="216"/>
                      </a:lnTo>
                      <a:lnTo>
                        <a:pt x="150" y="215"/>
                      </a:lnTo>
                      <a:lnTo>
                        <a:pt x="158" y="194"/>
                      </a:lnTo>
                      <a:lnTo>
                        <a:pt x="180" y="197"/>
                      </a:lnTo>
                      <a:lnTo>
                        <a:pt x="182" y="196"/>
                      </a:lnTo>
                      <a:lnTo>
                        <a:pt x="184" y="172"/>
                      </a:lnTo>
                      <a:lnTo>
                        <a:pt x="204" y="168"/>
                      </a:lnTo>
                      <a:lnTo>
                        <a:pt x="207" y="165"/>
                      </a:lnTo>
                      <a:lnTo>
                        <a:pt x="200" y="144"/>
                      </a:lnTo>
                      <a:lnTo>
                        <a:pt x="219" y="132"/>
                      </a:lnTo>
                      <a:lnTo>
                        <a:pt x="219" y="129"/>
                      </a:lnTo>
                      <a:lnTo>
                        <a:pt x="206" y="112"/>
                      </a:lnTo>
                      <a:lnTo>
                        <a:pt x="219" y="93"/>
                      </a:lnTo>
                      <a:lnTo>
                        <a:pt x="219" y="90"/>
                      </a:lnTo>
                      <a:lnTo>
                        <a:pt x="200" y="79"/>
                      </a:lnTo>
                      <a:lnTo>
                        <a:pt x="207" y="57"/>
                      </a:lnTo>
                      <a:lnTo>
                        <a:pt x="204" y="54"/>
                      </a:lnTo>
                      <a:lnTo>
                        <a:pt x="184" y="50"/>
                      </a:lnTo>
                      <a:lnTo>
                        <a:pt x="182" y="28"/>
                      </a:lnTo>
                      <a:lnTo>
                        <a:pt x="180" y="25"/>
                      </a:lnTo>
                      <a:lnTo>
                        <a:pt x="158" y="28"/>
                      </a:lnTo>
                      <a:lnTo>
                        <a:pt x="150" y="7"/>
                      </a:lnTo>
                      <a:lnTo>
                        <a:pt x="146" y="6"/>
                      </a:lnTo>
                      <a:lnTo>
                        <a:pt x="126" y="17"/>
                      </a:lnTo>
                      <a:lnTo>
                        <a:pt x="112" y="0"/>
                      </a:lnTo>
                      <a:lnTo>
                        <a:pt x="108" y="0"/>
                      </a:lnTo>
                      <a:lnTo>
                        <a:pt x="92" y="17"/>
                      </a:lnTo>
                      <a:lnTo>
                        <a:pt x="73" y="6"/>
                      </a:lnTo>
                      <a:lnTo>
                        <a:pt x="70" y="7"/>
                      </a:lnTo>
                      <a:lnTo>
                        <a:pt x="62" y="28"/>
                      </a:lnTo>
                      <a:lnTo>
                        <a:pt x="40" y="25"/>
                      </a:lnTo>
                      <a:lnTo>
                        <a:pt x="36" y="28"/>
                      </a:lnTo>
                      <a:lnTo>
                        <a:pt x="36" y="50"/>
                      </a:lnTo>
                      <a:lnTo>
                        <a:pt x="15" y="54"/>
                      </a:lnTo>
                      <a:lnTo>
                        <a:pt x="12" y="57"/>
                      </a:lnTo>
                      <a:lnTo>
                        <a:pt x="19" y="79"/>
                      </a:lnTo>
                      <a:lnTo>
                        <a:pt x="1" y="90"/>
                      </a:lnTo>
                      <a:lnTo>
                        <a:pt x="0" y="93"/>
                      </a:lnTo>
                      <a:lnTo>
                        <a:pt x="13" y="112"/>
                      </a:lnTo>
                      <a:close/>
                      <a:moveTo>
                        <a:pt x="34" y="112"/>
                      </a:moveTo>
                      <a:lnTo>
                        <a:pt x="34" y="112"/>
                      </a:lnTo>
                      <a:lnTo>
                        <a:pt x="34" y="103"/>
                      </a:lnTo>
                      <a:lnTo>
                        <a:pt x="35" y="96"/>
                      </a:lnTo>
                      <a:lnTo>
                        <a:pt x="38" y="88"/>
                      </a:lnTo>
                      <a:lnTo>
                        <a:pt x="40" y="81"/>
                      </a:lnTo>
                      <a:lnTo>
                        <a:pt x="47" y="69"/>
                      </a:lnTo>
                      <a:lnTo>
                        <a:pt x="56" y="58"/>
                      </a:lnTo>
                      <a:lnTo>
                        <a:pt x="67" y="48"/>
                      </a:lnTo>
                      <a:lnTo>
                        <a:pt x="80" y="41"/>
                      </a:lnTo>
                      <a:lnTo>
                        <a:pt x="88" y="39"/>
                      </a:lnTo>
                      <a:lnTo>
                        <a:pt x="95" y="37"/>
                      </a:lnTo>
                      <a:lnTo>
                        <a:pt x="102" y="36"/>
                      </a:lnTo>
                      <a:lnTo>
                        <a:pt x="109" y="36"/>
                      </a:lnTo>
                      <a:lnTo>
                        <a:pt x="109" y="36"/>
                      </a:lnTo>
                      <a:lnTo>
                        <a:pt x="117" y="36"/>
                      </a:lnTo>
                      <a:lnTo>
                        <a:pt x="125" y="37"/>
                      </a:lnTo>
                      <a:lnTo>
                        <a:pt x="133" y="39"/>
                      </a:lnTo>
                      <a:lnTo>
                        <a:pt x="139" y="41"/>
                      </a:lnTo>
                      <a:lnTo>
                        <a:pt x="152" y="48"/>
                      </a:lnTo>
                      <a:lnTo>
                        <a:pt x="163" y="58"/>
                      </a:lnTo>
                      <a:lnTo>
                        <a:pt x="173" y="69"/>
                      </a:lnTo>
                      <a:lnTo>
                        <a:pt x="179" y="81"/>
                      </a:lnTo>
                      <a:lnTo>
                        <a:pt x="181" y="88"/>
                      </a:lnTo>
                      <a:lnTo>
                        <a:pt x="184" y="96"/>
                      </a:lnTo>
                      <a:lnTo>
                        <a:pt x="185" y="103"/>
                      </a:lnTo>
                      <a:lnTo>
                        <a:pt x="185" y="112"/>
                      </a:lnTo>
                      <a:lnTo>
                        <a:pt x="185" y="112"/>
                      </a:lnTo>
                      <a:lnTo>
                        <a:pt x="185" y="119"/>
                      </a:lnTo>
                      <a:lnTo>
                        <a:pt x="184" y="126"/>
                      </a:lnTo>
                      <a:lnTo>
                        <a:pt x="181" y="134"/>
                      </a:lnTo>
                      <a:lnTo>
                        <a:pt x="179" y="141"/>
                      </a:lnTo>
                      <a:lnTo>
                        <a:pt x="173" y="153"/>
                      </a:lnTo>
                      <a:lnTo>
                        <a:pt x="163" y="164"/>
                      </a:lnTo>
                      <a:lnTo>
                        <a:pt x="152" y="174"/>
                      </a:lnTo>
                      <a:lnTo>
                        <a:pt x="139" y="181"/>
                      </a:lnTo>
                      <a:lnTo>
                        <a:pt x="133" y="183"/>
                      </a:lnTo>
                      <a:lnTo>
                        <a:pt x="125" y="185"/>
                      </a:lnTo>
                      <a:lnTo>
                        <a:pt x="117" y="186"/>
                      </a:lnTo>
                      <a:lnTo>
                        <a:pt x="109" y="187"/>
                      </a:lnTo>
                      <a:lnTo>
                        <a:pt x="109" y="187"/>
                      </a:lnTo>
                      <a:lnTo>
                        <a:pt x="102" y="186"/>
                      </a:lnTo>
                      <a:lnTo>
                        <a:pt x="95" y="185"/>
                      </a:lnTo>
                      <a:lnTo>
                        <a:pt x="88" y="183"/>
                      </a:lnTo>
                      <a:lnTo>
                        <a:pt x="80" y="181"/>
                      </a:lnTo>
                      <a:lnTo>
                        <a:pt x="67" y="174"/>
                      </a:lnTo>
                      <a:lnTo>
                        <a:pt x="56" y="164"/>
                      </a:lnTo>
                      <a:lnTo>
                        <a:pt x="47" y="153"/>
                      </a:lnTo>
                      <a:lnTo>
                        <a:pt x="40" y="141"/>
                      </a:lnTo>
                      <a:lnTo>
                        <a:pt x="38" y="134"/>
                      </a:lnTo>
                      <a:lnTo>
                        <a:pt x="35" y="126"/>
                      </a:lnTo>
                      <a:lnTo>
                        <a:pt x="34" y="119"/>
                      </a:lnTo>
                      <a:lnTo>
                        <a:pt x="34" y="112"/>
                      </a:lnTo>
                      <a:lnTo>
                        <a:pt x="34" y="112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0" name="Freeform 298">
                  <a:extLst>
                    <a:ext uri="{FF2B5EF4-FFF2-40B4-BE49-F238E27FC236}">
                      <a16:creationId xmlns:a16="http://schemas.microsoft.com/office/drawing/2014/main" xmlns="" id="{E933492C-A12E-4740-9D05-0D60D6D226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6972" y="5467042"/>
                  <a:ext cx="130040" cy="157802"/>
                </a:xfrm>
                <a:custGeom>
                  <a:avLst/>
                  <a:gdLst>
                    <a:gd name="T0" fmla="*/ 33 w 89"/>
                    <a:gd name="T1" fmla="*/ 2 h 108"/>
                    <a:gd name="T2" fmla="*/ 48 w 89"/>
                    <a:gd name="T3" fmla="*/ 0 h 108"/>
                    <a:gd name="T4" fmla="*/ 53 w 89"/>
                    <a:gd name="T5" fmla="*/ 15 h 108"/>
                    <a:gd name="T6" fmla="*/ 53 w 89"/>
                    <a:gd name="T7" fmla="*/ 15 h 108"/>
                    <a:gd name="T8" fmla="*/ 55 w 89"/>
                    <a:gd name="T9" fmla="*/ 17 h 108"/>
                    <a:gd name="T10" fmla="*/ 59 w 89"/>
                    <a:gd name="T11" fmla="*/ 19 h 108"/>
                    <a:gd name="T12" fmla="*/ 62 w 89"/>
                    <a:gd name="T13" fmla="*/ 21 h 108"/>
                    <a:gd name="T14" fmla="*/ 62 w 89"/>
                    <a:gd name="T15" fmla="*/ 21 h 108"/>
                    <a:gd name="T16" fmla="*/ 66 w 89"/>
                    <a:gd name="T17" fmla="*/ 21 h 108"/>
                    <a:gd name="T18" fmla="*/ 70 w 89"/>
                    <a:gd name="T19" fmla="*/ 21 h 108"/>
                    <a:gd name="T20" fmla="*/ 83 w 89"/>
                    <a:gd name="T21" fmla="*/ 13 h 108"/>
                    <a:gd name="T22" fmla="*/ 89 w 89"/>
                    <a:gd name="T23" fmla="*/ 21 h 108"/>
                    <a:gd name="T24" fmla="*/ 58 w 89"/>
                    <a:gd name="T25" fmla="*/ 108 h 108"/>
                    <a:gd name="T26" fmla="*/ 36 w 89"/>
                    <a:gd name="T27" fmla="*/ 80 h 108"/>
                    <a:gd name="T28" fmla="*/ 0 w 89"/>
                    <a:gd name="T29" fmla="*/ 88 h 108"/>
                    <a:gd name="T30" fmla="*/ 31 w 89"/>
                    <a:gd name="T31" fmla="*/ 2 h 108"/>
                    <a:gd name="T32" fmla="*/ 31 w 89"/>
                    <a:gd name="T33" fmla="*/ 2 h 108"/>
                    <a:gd name="T34" fmla="*/ 33 w 89"/>
                    <a:gd name="T35" fmla="*/ 2 h 108"/>
                    <a:gd name="T36" fmla="*/ 33 w 89"/>
                    <a:gd name="T37" fmla="*/ 2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89" h="108">
                      <a:moveTo>
                        <a:pt x="33" y="2"/>
                      </a:moveTo>
                      <a:lnTo>
                        <a:pt x="48" y="0"/>
                      </a:lnTo>
                      <a:lnTo>
                        <a:pt x="53" y="15"/>
                      </a:lnTo>
                      <a:lnTo>
                        <a:pt x="53" y="15"/>
                      </a:lnTo>
                      <a:lnTo>
                        <a:pt x="55" y="17"/>
                      </a:lnTo>
                      <a:lnTo>
                        <a:pt x="59" y="19"/>
                      </a:lnTo>
                      <a:lnTo>
                        <a:pt x="62" y="21"/>
                      </a:lnTo>
                      <a:lnTo>
                        <a:pt x="62" y="21"/>
                      </a:lnTo>
                      <a:lnTo>
                        <a:pt x="66" y="21"/>
                      </a:lnTo>
                      <a:lnTo>
                        <a:pt x="70" y="21"/>
                      </a:lnTo>
                      <a:lnTo>
                        <a:pt x="83" y="13"/>
                      </a:lnTo>
                      <a:lnTo>
                        <a:pt x="89" y="21"/>
                      </a:lnTo>
                      <a:lnTo>
                        <a:pt x="58" y="108"/>
                      </a:lnTo>
                      <a:lnTo>
                        <a:pt x="36" y="80"/>
                      </a:lnTo>
                      <a:lnTo>
                        <a:pt x="0" y="88"/>
                      </a:lnTo>
                      <a:lnTo>
                        <a:pt x="31" y="2"/>
                      </a:lnTo>
                      <a:lnTo>
                        <a:pt x="31" y="2"/>
                      </a:lnTo>
                      <a:lnTo>
                        <a:pt x="33" y="2"/>
                      </a:lnTo>
                      <a:lnTo>
                        <a:pt x="33" y="2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1" name="Freeform 299">
                  <a:extLst>
                    <a:ext uri="{FF2B5EF4-FFF2-40B4-BE49-F238E27FC236}">
                      <a16:creationId xmlns:a16="http://schemas.microsoft.com/office/drawing/2014/main" xmlns="" id="{F1F68864-77F0-4D86-8BF6-B12017CBF1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63682" y="5444382"/>
                  <a:ext cx="131501" cy="157802"/>
                </a:xfrm>
                <a:custGeom>
                  <a:avLst/>
                  <a:gdLst>
                    <a:gd name="T0" fmla="*/ 19 w 90"/>
                    <a:gd name="T1" fmla="*/ 21 h 108"/>
                    <a:gd name="T2" fmla="*/ 19 w 90"/>
                    <a:gd name="T3" fmla="*/ 21 h 108"/>
                    <a:gd name="T4" fmla="*/ 24 w 90"/>
                    <a:gd name="T5" fmla="*/ 21 h 108"/>
                    <a:gd name="T6" fmla="*/ 28 w 90"/>
                    <a:gd name="T7" fmla="*/ 21 h 108"/>
                    <a:gd name="T8" fmla="*/ 30 w 90"/>
                    <a:gd name="T9" fmla="*/ 19 h 108"/>
                    <a:gd name="T10" fmla="*/ 30 w 90"/>
                    <a:gd name="T11" fmla="*/ 19 h 108"/>
                    <a:gd name="T12" fmla="*/ 34 w 90"/>
                    <a:gd name="T13" fmla="*/ 17 h 108"/>
                    <a:gd name="T14" fmla="*/ 36 w 90"/>
                    <a:gd name="T15" fmla="*/ 15 h 108"/>
                    <a:gd name="T16" fmla="*/ 42 w 90"/>
                    <a:gd name="T17" fmla="*/ 0 h 108"/>
                    <a:gd name="T18" fmla="*/ 57 w 90"/>
                    <a:gd name="T19" fmla="*/ 2 h 108"/>
                    <a:gd name="T20" fmla="*/ 57 w 90"/>
                    <a:gd name="T21" fmla="*/ 2 h 108"/>
                    <a:gd name="T22" fmla="*/ 58 w 90"/>
                    <a:gd name="T23" fmla="*/ 2 h 108"/>
                    <a:gd name="T24" fmla="*/ 90 w 90"/>
                    <a:gd name="T25" fmla="*/ 88 h 108"/>
                    <a:gd name="T26" fmla="*/ 54 w 90"/>
                    <a:gd name="T27" fmla="*/ 80 h 108"/>
                    <a:gd name="T28" fmla="*/ 31 w 90"/>
                    <a:gd name="T29" fmla="*/ 108 h 108"/>
                    <a:gd name="T30" fmla="*/ 0 w 90"/>
                    <a:gd name="T31" fmla="*/ 21 h 108"/>
                    <a:gd name="T32" fmla="*/ 7 w 90"/>
                    <a:gd name="T33" fmla="*/ 13 h 108"/>
                    <a:gd name="T34" fmla="*/ 19 w 90"/>
                    <a:gd name="T35" fmla="*/ 21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90" h="108">
                      <a:moveTo>
                        <a:pt x="19" y="21"/>
                      </a:moveTo>
                      <a:lnTo>
                        <a:pt x="19" y="21"/>
                      </a:lnTo>
                      <a:lnTo>
                        <a:pt x="24" y="21"/>
                      </a:lnTo>
                      <a:lnTo>
                        <a:pt x="28" y="21"/>
                      </a:lnTo>
                      <a:lnTo>
                        <a:pt x="30" y="19"/>
                      </a:lnTo>
                      <a:lnTo>
                        <a:pt x="30" y="19"/>
                      </a:lnTo>
                      <a:lnTo>
                        <a:pt x="34" y="17"/>
                      </a:lnTo>
                      <a:lnTo>
                        <a:pt x="36" y="15"/>
                      </a:lnTo>
                      <a:lnTo>
                        <a:pt x="42" y="0"/>
                      </a:lnTo>
                      <a:lnTo>
                        <a:pt x="57" y="2"/>
                      </a:lnTo>
                      <a:lnTo>
                        <a:pt x="57" y="2"/>
                      </a:lnTo>
                      <a:lnTo>
                        <a:pt x="58" y="2"/>
                      </a:lnTo>
                      <a:lnTo>
                        <a:pt x="90" y="88"/>
                      </a:lnTo>
                      <a:lnTo>
                        <a:pt x="54" y="80"/>
                      </a:lnTo>
                      <a:lnTo>
                        <a:pt x="31" y="108"/>
                      </a:lnTo>
                      <a:lnTo>
                        <a:pt x="0" y="21"/>
                      </a:lnTo>
                      <a:lnTo>
                        <a:pt x="7" y="13"/>
                      </a:lnTo>
                      <a:lnTo>
                        <a:pt x="19" y="21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2" name="Freeform 300">
                  <a:extLst>
                    <a:ext uri="{FF2B5EF4-FFF2-40B4-BE49-F238E27FC236}">
                      <a16:creationId xmlns:a16="http://schemas.microsoft.com/office/drawing/2014/main" xmlns="" id="{EC330DDB-FF01-4873-A726-6DC5524FAD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77107" y="5255180"/>
                  <a:ext cx="156340" cy="154879"/>
                </a:xfrm>
                <a:custGeom>
                  <a:avLst/>
                  <a:gdLst>
                    <a:gd name="T0" fmla="*/ 53 w 107"/>
                    <a:gd name="T1" fmla="*/ 0 h 106"/>
                    <a:gd name="T2" fmla="*/ 53 w 107"/>
                    <a:gd name="T3" fmla="*/ 0 h 106"/>
                    <a:gd name="T4" fmla="*/ 64 w 107"/>
                    <a:gd name="T5" fmla="*/ 1 h 106"/>
                    <a:gd name="T6" fmla="*/ 74 w 107"/>
                    <a:gd name="T7" fmla="*/ 4 h 106"/>
                    <a:gd name="T8" fmla="*/ 84 w 107"/>
                    <a:gd name="T9" fmla="*/ 9 h 106"/>
                    <a:gd name="T10" fmla="*/ 91 w 107"/>
                    <a:gd name="T11" fmla="*/ 16 h 106"/>
                    <a:gd name="T12" fmla="*/ 98 w 107"/>
                    <a:gd name="T13" fmla="*/ 23 h 106"/>
                    <a:gd name="T14" fmla="*/ 103 w 107"/>
                    <a:gd name="T15" fmla="*/ 32 h 106"/>
                    <a:gd name="T16" fmla="*/ 106 w 107"/>
                    <a:gd name="T17" fmla="*/ 43 h 106"/>
                    <a:gd name="T18" fmla="*/ 107 w 107"/>
                    <a:gd name="T19" fmla="*/ 54 h 106"/>
                    <a:gd name="T20" fmla="*/ 107 w 107"/>
                    <a:gd name="T21" fmla="*/ 54 h 106"/>
                    <a:gd name="T22" fmla="*/ 106 w 107"/>
                    <a:gd name="T23" fmla="*/ 63 h 106"/>
                    <a:gd name="T24" fmla="*/ 103 w 107"/>
                    <a:gd name="T25" fmla="*/ 74 h 106"/>
                    <a:gd name="T26" fmla="*/ 98 w 107"/>
                    <a:gd name="T27" fmla="*/ 83 h 106"/>
                    <a:gd name="T28" fmla="*/ 91 w 107"/>
                    <a:gd name="T29" fmla="*/ 91 h 106"/>
                    <a:gd name="T30" fmla="*/ 84 w 107"/>
                    <a:gd name="T31" fmla="*/ 97 h 106"/>
                    <a:gd name="T32" fmla="*/ 74 w 107"/>
                    <a:gd name="T33" fmla="*/ 102 h 106"/>
                    <a:gd name="T34" fmla="*/ 64 w 107"/>
                    <a:gd name="T35" fmla="*/ 106 h 106"/>
                    <a:gd name="T36" fmla="*/ 53 w 107"/>
                    <a:gd name="T37" fmla="*/ 106 h 106"/>
                    <a:gd name="T38" fmla="*/ 53 w 107"/>
                    <a:gd name="T39" fmla="*/ 106 h 106"/>
                    <a:gd name="T40" fmla="*/ 42 w 107"/>
                    <a:gd name="T41" fmla="*/ 106 h 106"/>
                    <a:gd name="T42" fmla="*/ 33 w 107"/>
                    <a:gd name="T43" fmla="*/ 102 h 106"/>
                    <a:gd name="T44" fmla="*/ 24 w 107"/>
                    <a:gd name="T45" fmla="*/ 97 h 106"/>
                    <a:gd name="T46" fmla="*/ 16 w 107"/>
                    <a:gd name="T47" fmla="*/ 91 h 106"/>
                    <a:gd name="T48" fmla="*/ 10 w 107"/>
                    <a:gd name="T49" fmla="*/ 83 h 106"/>
                    <a:gd name="T50" fmla="*/ 5 w 107"/>
                    <a:gd name="T51" fmla="*/ 74 h 106"/>
                    <a:gd name="T52" fmla="*/ 1 w 107"/>
                    <a:gd name="T53" fmla="*/ 63 h 106"/>
                    <a:gd name="T54" fmla="*/ 0 w 107"/>
                    <a:gd name="T55" fmla="*/ 54 h 106"/>
                    <a:gd name="T56" fmla="*/ 0 w 107"/>
                    <a:gd name="T57" fmla="*/ 54 h 106"/>
                    <a:gd name="T58" fmla="*/ 1 w 107"/>
                    <a:gd name="T59" fmla="*/ 43 h 106"/>
                    <a:gd name="T60" fmla="*/ 5 w 107"/>
                    <a:gd name="T61" fmla="*/ 32 h 106"/>
                    <a:gd name="T62" fmla="*/ 10 w 107"/>
                    <a:gd name="T63" fmla="*/ 23 h 106"/>
                    <a:gd name="T64" fmla="*/ 16 w 107"/>
                    <a:gd name="T65" fmla="*/ 16 h 106"/>
                    <a:gd name="T66" fmla="*/ 24 w 107"/>
                    <a:gd name="T67" fmla="*/ 9 h 106"/>
                    <a:gd name="T68" fmla="*/ 33 w 107"/>
                    <a:gd name="T69" fmla="*/ 4 h 106"/>
                    <a:gd name="T70" fmla="*/ 42 w 107"/>
                    <a:gd name="T71" fmla="*/ 1 h 106"/>
                    <a:gd name="T72" fmla="*/ 53 w 107"/>
                    <a:gd name="T73" fmla="*/ 0 h 106"/>
                    <a:gd name="T74" fmla="*/ 53 w 107"/>
                    <a:gd name="T75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07" h="106">
                      <a:moveTo>
                        <a:pt x="53" y="0"/>
                      </a:moveTo>
                      <a:lnTo>
                        <a:pt x="53" y="0"/>
                      </a:lnTo>
                      <a:lnTo>
                        <a:pt x="64" y="1"/>
                      </a:lnTo>
                      <a:lnTo>
                        <a:pt x="74" y="4"/>
                      </a:lnTo>
                      <a:lnTo>
                        <a:pt x="84" y="9"/>
                      </a:lnTo>
                      <a:lnTo>
                        <a:pt x="91" y="16"/>
                      </a:lnTo>
                      <a:lnTo>
                        <a:pt x="98" y="23"/>
                      </a:lnTo>
                      <a:lnTo>
                        <a:pt x="103" y="32"/>
                      </a:lnTo>
                      <a:lnTo>
                        <a:pt x="106" y="43"/>
                      </a:lnTo>
                      <a:lnTo>
                        <a:pt x="107" y="54"/>
                      </a:lnTo>
                      <a:lnTo>
                        <a:pt x="107" y="54"/>
                      </a:lnTo>
                      <a:lnTo>
                        <a:pt x="106" y="63"/>
                      </a:lnTo>
                      <a:lnTo>
                        <a:pt x="103" y="74"/>
                      </a:lnTo>
                      <a:lnTo>
                        <a:pt x="98" y="83"/>
                      </a:lnTo>
                      <a:lnTo>
                        <a:pt x="91" y="91"/>
                      </a:lnTo>
                      <a:lnTo>
                        <a:pt x="84" y="97"/>
                      </a:lnTo>
                      <a:lnTo>
                        <a:pt x="74" y="102"/>
                      </a:lnTo>
                      <a:lnTo>
                        <a:pt x="64" y="106"/>
                      </a:lnTo>
                      <a:lnTo>
                        <a:pt x="53" y="106"/>
                      </a:lnTo>
                      <a:lnTo>
                        <a:pt x="53" y="106"/>
                      </a:lnTo>
                      <a:lnTo>
                        <a:pt x="42" y="106"/>
                      </a:lnTo>
                      <a:lnTo>
                        <a:pt x="33" y="102"/>
                      </a:lnTo>
                      <a:lnTo>
                        <a:pt x="24" y="97"/>
                      </a:lnTo>
                      <a:lnTo>
                        <a:pt x="16" y="91"/>
                      </a:lnTo>
                      <a:lnTo>
                        <a:pt x="10" y="83"/>
                      </a:lnTo>
                      <a:lnTo>
                        <a:pt x="5" y="74"/>
                      </a:lnTo>
                      <a:lnTo>
                        <a:pt x="1" y="63"/>
                      </a:lnTo>
                      <a:lnTo>
                        <a:pt x="0" y="54"/>
                      </a:lnTo>
                      <a:lnTo>
                        <a:pt x="0" y="54"/>
                      </a:lnTo>
                      <a:lnTo>
                        <a:pt x="1" y="43"/>
                      </a:lnTo>
                      <a:lnTo>
                        <a:pt x="5" y="32"/>
                      </a:lnTo>
                      <a:lnTo>
                        <a:pt x="10" y="23"/>
                      </a:lnTo>
                      <a:lnTo>
                        <a:pt x="16" y="16"/>
                      </a:lnTo>
                      <a:lnTo>
                        <a:pt x="24" y="9"/>
                      </a:lnTo>
                      <a:lnTo>
                        <a:pt x="33" y="4"/>
                      </a:lnTo>
                      <a:lnTo>
                        <a:pt x="42" y="1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</p:grpSp>
        </p:grpSp>
      </p:grp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62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xmlns="" id="{21C86EA9-2BBA-4FAC-922E-153E8470E87A}"/>
              </a:ext>
            </a:extLst>
          </p:cNvPr>
          <p:cNvCxnSpPr>
            <a:cxnSpLocks/>
            <a:stCxn id="5" idx="2"/>
            <a:endCxn id="62" idx="0"/>
          </p:cNvCxnSpPr>
          <p:nvPr/>
        </p:nvCxnSpPr>
        <p:spPr>
          <a:xfrm flipH="1">
            <a:off x="535939" y="942805"/>
            <a:ext cx="20854" cy="447731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>
            <a:extLst>
              <a:ext uri="{FF2B5EF4-FFF2-40B4-BE49-F238E27FC236}">
                <a16:creationId xmlns:a16="http://schemas.microsoft.com/office/drawing/2014/main" xmlns="" id="{C0DFA07F-F838-4586-B44D-7982169EF4A2}"/>
              </a:ext>
            </a:extLst>
          </p:cNvPr>
          <p:cNvGrpSpPr/>
          <p:nvPr/>
        </p:nvGrpSpPr>
        <p:grpSpPr>
          <a:xfrm>
            <a:off x="238964" y="352347"/>
            <a:ext cx="5208020" cy="590458"/>
            <a:chOff x="4481746" y="3718889"/>
            <a:chExt cx="5208020" cy="590458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xmlns="" id="{F945AE43-4250-4C99-BDC2-59987484596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1746" y="3718889"/>
              <a:ext cx="635658" cy="590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xmlns="" id="{D5503F3A-941E-421E-9811-977D95B39FBD}"/>
                </a:ext>
              </a:extLst>
            </p:cNvPr>
            <p:cNvSpPr/>
            <p:nvPr/>
          </p:nvSpPr>
          <p:spPr>
            <a:xfrm>
              <a:off x="5117766" y="3824865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r>
                <a:rPr lang="it-IT" sz="2000" b="1" dirty="0">
                  <a:solidFill>
                    <a:srgbClr val="EAB200"/>
                  </a:solidFill>
                  <a:latin typeface="Candara" panose="020E0502030303020204" pitchFamily="34" charset="0"/>
                </a:rPr>
                <a:t>Asse 1 -  Ricerca  e  innovazione </a:t>
              </a:r>
            </a:p>
          </p:txBody>
        </p:sp>
      </p:grp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xmlns="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4411842" y="656983"/>
            <a:ext cx="2144426" cy="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xmlns="" id="{777EA269-818C-435B-863C-2F5E3EDEEEC4}"/>
              </a:ext>
            </a:extLst>
          </p:cNvPr>
          <p:cNvCxnSpPr>
            <a:cxnSpLocks/>
          </p:cNvCxnSpPr>
          <p:nvPr/>
        </p:nvCxnSpPr>
        <p:spPr>
          <a:xfrm flipH="1" flipV="1">
            <a:off x="6556270" y="656984"/>
            <a:ext cx="30636" cy="279739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 descr="Risultati immagini per provincia autonoma di bolzano foto">
            <a:extLst>
              <a:ext uri="{FF2B5EF4-FFF2-40B4-BE49-F238E27FC236}">
                <a16:creationId xmlns:a16="http://schemas.microsoft.com/office/drawing/2014/main" xmlns="" id="{971F8AC4-8122-430D-B8E3-967652C7F20D}"/>
              </a:ext>
            </a:extLst>
          </p:cNvPr>
          <p:cNvPicPr/>
          <p:nvPr/>
        </p:nvPicPr>
        <p:blipFill>
          <a:blip r:embed="rId3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106" y="982656"/>
            <a:ext cx="3407600" cy="211595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graphicFrame>
        <p:nvGraphicFramePr>
          <p:cNvPr id="43" name="Grafico 42">
            <a:extLst>
              <a:ext uri="{FF2B5EF4-FFF2-40B4-BE49-F238E27FC236}">
                <a16:creationId xmlns:a16="http://schemas.microsoft.com/office/drawing/2014/main" xmlns="" id="{F3586CE3-77BE-483D-AE6C-58DA8897DB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179370"/>
              </p:ext>
            </p:extLst>
          </p:nvPr>
        </p:nvGraphicFramePr>
        <p:xfrm>
          <a:off x="4211770" y="3615215"/>
          <a:ext cx="2321058" cy="2551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xmlns="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51801" y="3403626"/>
            <a:ext cx="2480992" cy="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xmlns="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403626"/>
            <a:ext cx="0" cy="211588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xmlns="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51801" y="3390563"/>
            <a:ext cx="0" cy="211588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Grafico 33">
            <a:hlinkClick r:id="rId6" action="ppaction://hlinkfile"/>
            <a:extLst>
              <a:ext uri="{FF2B5EF4-FFF2-40B4-BE49-F238E27FC236}">
                <a16:creationId xmlns:a16="http://schemas.microsoft.com/office/drawing/2014/main" xmlns="" id="{761D6A80-6D62-4C0E-BC7B-E4DC2541BB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539371"/>
              </p:ext>
            </p:extLst>
          </p:nvPr>
        </p:nvGraphicFramePr>
        <p:xfrm>
          <a:off x="6672264" y="3615222"/>
          <a:ext cx="2321058" cy="2551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0" name="Ovale 49">
            <a:extLst>
              <a:ext uri="{FF2B5EF4-FFF2-40B4-BE49-F238E27FC236}">
                <a16:creationId xmlns:a16="http://schemas.microsoft.com/office/drawing/2014/main" xmlns="" id="{4BE61F0D-83E4-4F73-B413-7379C57FEC45}"/>
              </a:ext>
            </a:extLst>
          </p:cNvPr>
          <p:cNvSpPr/>
          <p:nvPr/>
        </p:nvSpPr>
        <p:spPr>
          <a:xfrm>
            <a:off x="123059" y="1241874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32,7 M€</a:t>
            </a:r>
          </a:p>
        </p:txBody>
      </p:sp>
      <p:sp>
        <p:nvSpPr>
          <p:cNvPr id="55" name="Ovale 54">
            <a:extLst>
              <a:ext uri="{FF2B5EF4-FFF2-40B4-BE49-F238E27FC236}">
                <a16:creationId xmlns:a16="http://schemas.microsoft.com/office/drawing/2014/main" xmlns="" id="{5D44F588-0568-4353-BE52-64AABDFC23C0}"/>
              </a:ext>
            </a:extLst>
          </p:cNvPr>
          <p:cNvSpPr/>
          <p:nvPr/>
        </p:nvSpPr>
        <p:spPr>
          <a:xfrm>
            <a:off x="123059" y="2294873"/>
            <a:ext cx="879738" cy="80107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102%</a:t>
            </a:r>
          </a:p>
        </p:txBody>
      </p:sp>
      <p:sp>
        <p:nvSpPr>
          <p:cNvPr id="58" name="Ovale 57">
            <a:extLst>
              <a:ext uri="{FF2B5EF4-FFF2-40B4-BE49-F238E27FC236}">
                <a16:creationId xmlns:a16="http://schemas.microsoft.com/office/drawing/2014/main" xmlns="" id="{5E91A42E-7A5A-487D-B43A-B8E6C50D8027}"/>
              </a:ext>
            </a:extLst>
          </p:cNvPr>
          <p:cNvSpPr/>
          <p:nvPr/>
        </p:nvSpPr>
        <p:spPr>
          <a:xfrm>
            <a:off x="115204" y="4393039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59</a:t>
            </a:r>
          </a:p>
        </p:txBody>
      </p:sp>
      <p:sp>
        <p:nvSpPr>
          <p:cNvPr id="62" name="Ovale 61">
            <a:extLst>
              <a:ext uri="{FF2B5EF4-FFF2-40B4-BE49-F238E27FC236}">
                <a16:creationId xmlns:a16="http://schemas.microsoft.com/office/drawing/2014/main" xmlns="" id="{E38C4809-48BA-4AE9-AFFE-7E89B2C5C51C}"/>
              </a:ext>
            </a:extLst>
          </p:cNvPr>
          <p:cNvSpPr/>
          <p:nvPr/>
        </p:nvSpPr>
        <p:spPr>
          <a:xfrm>
            <a:off x="98321" y="542011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10,1M€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xmlns="" id="{48DBC831-EFA2-43C4-8DE4-5E4C092CD2BC}"/>
              </a:ext>
            </a:extLst>
          </p:cNvPr>
          <p:cNvSpPr txBox="1"/>
          <p:nvPr/>
        </p:nvSpPr>
        <p:spPr>
          <a:xfrm>
            <a:off x="1029264" y="1468191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dotazione complessiva dell’asse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xmlns="" id="{337FE105-3993-4282-A7F4-036BEC1E6D9F}"/>
              </a:ext>
            </a:extLst>
          </p:cNvPr>
          <p:cNvSpPr txBox="1"/>
          <p:nvPr/>
        </p:nvSpPr>
        <p:spPr>
          <a:xfrm>
            <a:off x="1002797" y="2487337"/>
            <a:ext cx="302663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risorse impegnate al 2019</a:t>
            </a: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xmlns="" id="{7CC08DAA-55F9-4A88-9161-CFC82F6A3C88}"/>
              </a:ext>
            </a:extLst>
          </p:cNvPr>
          <p:cNvSpPr txBox="1"/>
          <p:nvPr/>
        </p:nvSpPr>
        <p:spPr>
          <a:xfrm>
            <a:off x="959107" y="4691467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operazioni selezionate</a:t>
            </a:r>
          </a:p>
        </p:txBody>
      </p: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xmlns="" id="{78F68FC9-9256-4149-8E68-BF94C542A483}"/>
              </a:ext>
            </a:extLst>
          </p:cNvPr>
          <p:cNvCxnSpPr>
            <a:cxnSpLocks/>
            <a:stCxn id="50" idx="5"/>
          </p:cNvCxnSpPr>
          <p:nvPr/>
        </p:nvCxnSpPr>
        <p:spPr>
          <a:xfrm flipV="1">
            <a:off x="870120" y="1938270"/>
            <a:ext cx="3126461" cy="10922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xmlns="" id="{892B1F07-4E41-4367-A5C1-5D785FF61EA4}"/>
              </a:ext>
            </a:extLst>
          </p:cNvPr>
          <p:cNvCxnSpPr>
            <a:cxnSpLocks/>
            <a:stCxn id="55" idx="5"/>
          </p:cNvCxnSpPr>
          <p:nvPr/>
        </p:nvCxnSpPr>
        <p:spPr>
          <a:xfrm>
            <a:off x="873962" y="2978630"/>
            <a:ext cx="3085548" cy="18663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xmlns="" id="{0C429BD8-2B62-4C97-A1BE-66B98EB0782F}"/>
              </a:ext>
            </a:extLst>
          </p:cNvPr>
          <p:cNvCxnSpPr>
            <a:cxnSpLocks/>
            <a:stCxn id="58" idx="5"/>
          </p:cNvCxnSpPr>
          <p:nvPr/>
        </p:nvCxnSpPr>
        <p:spPr>
          <a:xfrm>
            <a:off x="862265" y="5100357"/>
            <a:ext cx="3084888" cy="0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xmlns="" id="{5095F986-D237-4DEB-8983-B647423C9FDF}"/>
              </a:ext>
            </a:extLst>
          </p:cNvPr>
          <p:cNvCxnSpPr>
            <a:cxnSpLocks/>
            <a:stCxn id="62" idx="5"/>
          </p:cNvCxnSpPr>
          <p:nvPr/>
        </p:nvCxnSpPr>
        <p:spPr>
          <a:xfrm>
            <a:off x="845382" y="6127433"/>
            <a:ext cx="3064700" cy="0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81">
            <a:extLst>
              <a:ext uri="{FF2B5EF4-FFF2-40B4-BE49-F238E27FC236}">
                <a16:creationId xmlns:a16="http://schemas.microsoft.com/office/drawing/2014/main" xmlns="" id="{81BBF37D-9D6B-437C-829B-218192F4003C}"/>
              </a:ext>
            </a:extLst>
          </p:cNvPr>
          <p:cNvSpPr txBox="1"/>
          <p:nvPr/>
        </p:nvSpPr>
        <p:spPr>
          <a:xfrm>
            <a:off x="953369" y="5765796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spesa certificata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xmlns="" id="{557DC8F0-B9CA-4B24-8EE4-BCA8FF8AC2FC}"/>
              </a:ext>
            </a:extLst>
          </p:cNvPr>
          <p:cNvGrpSpPr/>
          <p:nvPr/>
        </p:nvGrpSpPr>
        <p:grpSpPr>
          <a:xfrm>
            <a:off x="6038386" y="1949192"/>
            <a:ext cx="1549558" cy="532761"/>
            <a:chOff x="6038386" y="1648743"/>
            <a:chExt cx="1549558" cy="532761"/>
          </a:xfrm>
        </p:grpSpPr>
        <p:sp>
          <p:nvSpPr>
            <p:cNvPr id="2" name="Ovale 1">
              <a:extLst>
                <a:ext uri="{FF2B5EF4-FFF2-40B4-BE49-F238E27FC236}">
                  <a16:creationId xmlns:a16="http://schemas.microsoft.com/office/drawing/2014/main" xmlns="" id="{656A9A00-B777-466D-B0D2-B0DC6306AE5A}"/>
                </a:ext>
              </a:extLst>
            </p:cNvPr>
            <p:cNvSpPr/>
            <p:nvPr/>
          </p:nvSpPr>
          <p:spPr>
            <a:xfrm>
              <a:off x="6439995" y="2116189"/>
              <a:ext cx="78377" cy="65315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xmlns="" id="{B0EF1012-ADC6-46C9-8B78-C4F65DD8C0A2}"/>
                </a:ext>
              </a:extLst>
            </p:cNvPr>
            <p:cNvSpPr txBox="1"/>
            <p:nvPr/>
          </p:nvSpPr>
          <p:spPr>
            <a:xfrm>
              <a:off x="6038386" y="1648743"/>
              <a:ext cx="15495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b="1" i="1" cap="all" dirty="0">
                  <a:solidFill>
                    <a:schemeClr val="bg1"/>
                  </a:solidFill>
                  <a:latin typeface="Candara" panose="020E0502030303020204" pitchFamily="34" charset="0"/>
                </a:rPr>
                <a:t>Bolzano</a:t>
              </a:r>
            </a:p>
          </p:txBody>
        </p:sp>
      </p:grpSp>
      <p:sp>
        <p:nvSpPr>
          <p:cNvPr id="32" name="Ovale 31">
            <a:extLst>
              <a:ext uri="{FF2B5EF4-FFF2-40B4-BE49-F238E27FC236}">
                <a16:creationId xmlns:a16="http://schemas.microsoft.com/office/drawing/2014/main" xmlns="" id="{F811BB28-33D0-4573-A12C-D9EEDF6A05F0}"/>
              </a:ext>
            </a:extLst>
          </p:cNvPr>
          <p:cNvSpPr/>
          <p:nvPr/>
        </p:nvSpPr>
        <p:spPr>
          <a:xfrm>
            <a:off x="105640" y="332758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xmlns="" id="{F320F6F3-9E7D-4CF7-8FB7-10396024B71F}"/>
              </a:ext>
            </a:extLst>
          </p:cNvPr>
          <p:cNvSpPr txBox="1"/>
          <p:nvPr/>
        </p:nvSpPr>
        <p:spPr>
          <a:xfrm>
            <a:off x="1011845" y="3553897"/>
            <a:ext cx="32097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bandi pubblicati</a:t>
            </a:r>
          </a:p>
        </p:txBody>
      </p: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xmlns="" id="{1C3EFFEE-3AD6-4D52-91BB-5C94A2C1766B}"/>
              </a:ext>
            </a:extLst>
          </p:cNvPr>
          <p:cNvCxnSpPr>
            <a:cxnSpLocks/>
            <a:stCxn id="32" idx="5"/>
          </p:cNvCxnSpPr>
          <p:nvPr/>
        </p:nvCxnSpPr>
        <p:spPr>
          <a:xfrm flipV="1">
            <a:off x="852701" y="4023976"/>
            <a:ext cx="3126461" cy="10922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256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>
                <a:solidFill>
                  <a:srgbClr val="7698D4"/>
                </a:solidFill>
                <a:latin typeface="Candara" panose="020E0502030303020204" pitchFamily="34" charset="0"/>
              </a:rPr>
              <a:t>Asse 2 – Contesto digitale </a:t>
            </a: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xmlns="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3838575" y="552479"/>
            <a:ext cx="2717693" cy="0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xmlns="" id="{777EA269-818C-435B-863C-2F5E3EDEEEC4}"/>
              </a:ext>
            </a:extLst>
          </p:cNvPr>
          <p:cNvCxnSpPr>
            <a:cxnSpLocks/>
          </p:cNvCxnSpPr>
          <p:nvPr/>
        </p:nvCxnSpPr>
        <p:spPr>
          <a:xfrm flipV="1">
            <a:off x="6556268" y="552479"/>
            <a:ext cx="1" cy="2825022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xmlns="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51801" y="3377501"/>
            <a:ext cx="2480992" cy="0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xmlns="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377501"/>
            <a:ext cx="0" cy="211588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xmlns="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51801" y="3377501"/>
            <a:ext cx="0" cy="211588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D8F6085C-DF42-458F-A449-9AFC02DD2E8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56" y="241641"/>
            <a:ext cx="656128" cy="62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xmlns="" id="{283B5454-DFF3-4AE5-975A-584210E69E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1063468"/>
              </p:ext>
            </p:extLst>
          </p:nvPr>
        </p:nvGraphicFramePr>
        <p:xfrm>
          <a:off x="4187757" y="3589089"/>
          <a:ext cx="2321058" cy="2551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afico 16">
            <a:extLst>
              <a:ext uri="{FF2B5EF4-FFF2-40B4-BE49-F238E27FC236}">
                <a16:creationId xmlns:a16="http://schemas.microsoft.com/office/drawing/2014/main" xmlns="" id="{BA367782-0951-4B06-87AF-5DE28B9CC1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242321"/>
              </p:ext>
            </p:extLst>
          </p:nvPr>
        </p:nvGraphicFramePr>
        <p:xfrm>
          <a:off x="6672264" y="3589099"/>
          <a:ext cx="2321058" cy="255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xmlns="" id="{67D14F02-B53A-45C1-8A95-EE443D22B630}"/>
              </a:ext>
            </a:extLst>
          </p:cNvPr>
          <p:cNvCxnSpPr>
            <a:cxnSpLocks/>
            <a:stCxn id="12" idx="2"/>
            <a:endCxn id="23" idx="0"/>
          </p:cNvCxnSpPr>
          <p:nvPr/>
        </p:nvCxnSpPr>
        <p:spPr>
          <a:xfrm flipH="1">
            <a:off x="535939" y="863316"/>
            <a:ext cx="12381" cy="4517615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28DAE45E-CA0E-48D8-A4E3-90FCDA55014C}"/>
              </a:ext>
            </a:extLst>
          </p:cNvPr>
          <p:cNvSpPr/>
          <p:nvPr/>
        </p:nvSpPr>
        <p:spPr>
          <a:xfrm>
            <a:off x="110702" y="1176561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32,7 M€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xmlns="" id="{7E8B1403-D114-453D-BF3C-61AC06CC1682}"/>
              </a:ext>
            </a:extLst>
          </p:cNvPr>
          <p:cNvSpPr/>
          <p:nvPr/>
        </p:nvSpPr>
        <p:spPr>
          <a:xfrm>
            <a:off x="118062" y="2189058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80 %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xmlns="" id="{2D1158FE-2CD0-41CA-8664-D3722573E315}"/>
              </a:ext>
            </a:extLst>
          </p:cNvPr>
          <p:cNvSpPr/>
          <p:nvPr/>
        </p:nvSpPr>
        <p:spPr>
          <a:xfrm>
            <a:off x="102847" y="435385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48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xmlns="" id="{516400CF-264F-4A23-A898-06D4A4EDD6DA}"/>
              </a:ext>
            </a:extLst>
          </p:cNvPr>
          <p:cNvSpPr/>
          <p:nvPr/>
        </p:nvSpPr>
        <p:spPr>
          <a:xfrm>
            <a:off x="98321" y="5380931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5,8 M€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xmlns="" id="{E7AEDEB2-2297-4EDF-AC66-3AC50E6726C0}"/>
              </a:ext>
            </a:extLst>
          </p:cNvPr>
          <p:cNvSpPr txBox="1"/>
          <p:nvPr/>
        </p:nvSpPr>
        <p:spPr>
          <a:xfrm>
            <a:off x="1016908" y="1402878"/>
            <a:ext cx="3126462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dotazione complessiva dell’asse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xmlns="" id="{207D0E4C-1527-48AE-BD62-0C0CB4A7EC48}"/>
              </a:ext>
            </a:extLst>
          </p:cNvPr>
          <p:cNvSpPr txBox="1"/>
          <p:nvPr/>
        </p:nvSpPr>
        <p:spPr>
          <a:xfrm>
            <a:off x="1029629" y="2422024"/>
            <a:ext cx="3026638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risorse impegnate al 2019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id="{B354955F-C3C2-4DEF-BE36-9C6960DD85AA}"/>
              </a:ext>
            </a:extLst>
          </p:cNvPr>
          <p:cNvSpPr txBox="1"/>
          <p:nvPr/>
        </p:nvSpPr>
        <p:spPr>
          <a:xfrm>
            <a:off x="946750" y="4652283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operazioni selezionate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xmlns="" id="{D05E8249-6DD6-44A6-881B-98A6CF24E8E4}"/>
              </a:ext>
            </a:extLst>
          </p:cNvPr>
          <p:cNvCxnSpPr>
            <a:cxnSpLocks/>
            <a:stCxn id="20" idx="5"/>
          </p:cNvCxnSpPr>
          <p:nvPr/>
        </p:nvCxnSpPr>
        <p:spPr>
          <a:xfrm flipV="1">
            <a:off x="857763" y="1872957"/>
            <a:ext cx="3126461" cy="10922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xmlns="" id="{F34E7992-9013-48C1-B38A-AF851182CE01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865123" y="2896376"/>
            <a:ext cx="3084888" cy="22706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xmlns="" id="{3F7B2117-E9DC-41FE-980B-1996CBEDA85C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849908" y="5061173"/>
            <a:ext cx="3084888" cy="0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xmlns="" id="{72DC2030-F214-40F2-9F17-5FD989F691DC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845382" y="6088249"/>
            <a:ext cx="3064700" cy="0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>
            <a:extLst>
              <a:ext uri="{FF2B5EF4-FFF2-40B4-BE49-F238E27FC236}">
                <a16:creationId xmlns:a16="http://schemas.microsoft.com/office/drawing/2014/main" xmlns="" id="{6A83D9C9-1D2E-4EC6-9FAF-3BD90F653680}"/>
              </a:ext>
            </a:extLst>
          </p:cNvPr>
          <p:cNvSpPr txBox="1"/>
          <p:nvPr/>
        </p:nvSpPr>
        <p:spPr>
          <a:xfrm>
            <a:off x="923507" y="5726612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spesa certificata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xmlns="" id="{3FD47AF4-675B-4574-B9B1-4B02F88DE29D}"/>
              </a:ext>
            </a:extLst>
          </p:cNvPr>
          <p:cNvGrpSpPr/>
          <p:nvPr/>
        </p:nvGrpSpPr>
        <p:grpSpPr>
          <a:xfrm>
            <a:off x="4913745" y="863010"/>
            <a:ext cx="3407600" cy="2115954"/>
            <a:chOff x="4913745" y="693191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xmlns="" id="{971F8AC4-8122-430D-B8E3-967652C7F20D}"/>
                </a:ext>
              </a:extLst>
            </p:cNvPr>
            <p:cNvPicPr/>
            <p:nvPr/>
          </p:nvPicPr>
          <p:blipFill>
            <a:blip r:embed="rId5">
              <a:duotone>
                <a:prstClr val="black"/>
                <a:srgbClr val="648ACE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3745" y="693191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xmlns="" id="{8E53E389-87FD-43DB-9D66-2483EE14502C}"/>
                </a:ext>
              </a:extLst>
            </p:cNvPr>
            <p:cNvGrpSpPr/>
            <p:nvPr/>
          </p:nvGrpSpPr>
          <p:grpSpPr>
            <a:xfrm>
              <a:off x="6075417" y="1635362"/>
              <a:ext cx="1549558" cy="546142"/>
              <a:chOff x="6075417" y="1635362"/>
              <a:chExt cx="1549558" cy="546142"/>
            </a:xfrm>
          </p:grpSpPr>
          <p:sp>
            <p:nvSpPr>
              <p:cNvPr id="37" name="Ovale 36">
                <a:extLst>
                  <a:ext uri="{FF2B5EF4-FFF2-40B4-BE49-F238E27FC236}">
                    <a16:creationId xmlns:a16="http://schemas.microsoft.com/office/drawing/2014/main" xmlns="" id="{4B0C15AC-A3E9-4527-B87F-AA07929C3F0F}"/>
                  </a:ext>
                </a:extLst>
              </p:cNvPr>
              <p:cNvSpPr/>
              <p:nvPr/>
            </p:nvSpPr>
            <p:spPr>
              <a:xfrm>
                <a:off x="6439995" y="2116189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xmlns="" id="{DE2360F1-FEF7-4E7C-B2DC-14A9A0072E7D}"/>
                  </a:ext>
                </a:extLst>
              </p:cNvPr>
              <p:cNvSpPr txBox="1"/>
              <p:nvPr/>
            </p:nvSpPr>
            <p:spPr>
              <a:xfrm>
                <a:off x="6075417" y="1635362"/>
                <a:ext cx="15495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Bolzano</a:t>
                </a:r>
              </a:p>
            </p:txBody>
          </p:sp>
        </p:grpSp>
      </p:grpSp>
      <p:sp>
        <p:nvSpPr>
          <p:cNvPr id="39" name="Ovale 38">
            <a:extLst>
              <a:ext uri="{FF2B5EF4-FFF2-40B4-BE49-F238E27FC236}">
                <a16:creationId xmlns:a16="http://schemas.microsoft.com/office/drawing/2014/main" xmlns="" id="{6814FA50-30CA-4D3E-87F4-C0F5157A7DB9}"/>
              </a:ext>
            </a:extLst>
          </p:cNvPr>
          <p:cNvSpPr/>
          <p:nvPr/>
        </p:nvSpPr>
        <p:spPr>
          <a:xfrm>
            <a:off x="106347" y="3223079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8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xmlns="" id="{7B788427-390B-4E99-AC7B-6F1ACC224131}"/>
              </a:ext>
            </a:extLst>
          </p:cNvPr>
          <p:cNvSpPr txBox="1"/>
          <p:nvPr/>
        </p:nvSpPr>
        <p:spPr>
          <a:xfrm>
            <a:off x="993298" y="3512221"/>
            <a:ext cx="3126462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bandi pubblicati</a:t>
            </a:r>
          </a:p>
        </p:txBody>
      </p:sp>
      <p:cxnSp>
        <p:nvCxnSpPr>
          <p:cNvPr id="41" name="Connettore diritto 40">
            <a:extLst>
              <a:ext uri="{FF2B5EF4-FFF2-40B4-BE49-F238E27FC236}">
                <a16:creationId xmlns:a16="http://schemas.microsoft.com/office/drawing/2014/main" xmlns="" id="{50FF34C0-6EA3-459B-A488-D6996A76D084}"/>
              </a:ext>
            </a:extLst>
          </p:cNvPr>
          <p:cNvCxnSpPr>
            <a:cxnSpLocks/>
            <a:stCxn id="39" idx="5"/>
          </p:cNvCxnSpPr>
          <p:nvPr/>
        </p:nvCxnSpPr>
        <p:spPr>
          <a:xfrm flipV="1">
            <a:off x="853408" y="3919475"/>
            <a:ext cx="3126461" cy="10922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088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>
                <a:solidFill>
                  <a:srgbClr val="00B050"/>
                </a:solidFill>
                <a:latin typeface="Candara" panose="020E0502030303020204" pitchFamily="34" charset="0"/>
              </a:rPr>
              <a:t>Asse 3 – Ambiente sostenibile</a:t>
            </a: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xmlns="" id="{2D0DFDB1-3D75-4F89-8649-557AA5C5C88B}"/>
              </a:ext>
            </a:extLst>
          </p:cNvPr>
          <p:cNvCxnSpPr>
            <a:cxnSpLocks/>
          </p:cNvCxnSpPr>
          <p:nvPr/>
        </p:nvCxnSpPr>
        <p:spPr>
          <a:xfrm flipV="1">
            <a:off x="4305300" y="552479"/>
            <a:ext cx="2316283" cy="13714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xmlns="" id="{777EA269-818C-435B-863C-2F5E3EDEEEC4}"/>
              </a:ext>
            </a:extLst>
          </p:cNvPr>
          <p:cNvCxnSpPr>
            <a:cxnSpLocks/>
          </p:cNvCxnSpPr>
          <p:nvPr/>
        </p:nvCxnSpPr>
        <p:spPr>
          <a:xfrm flipV="1">
            <a:off x="6621583" y="552479"/>
            <a:ext cx="1" cy="2955655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xmlns="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64864" y="3508134"/>
            <a:ext cx="2480992" cy="0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xmlns="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45856" y="3508134"/>
            <a:ext cx="0" cy="211588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xmlns="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64864" y="3508134"/>
            <a:ext cx="0" cy="211588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>
            <a:extLst>
              <a:ext uri="{FF2B5EF4-FFF2-40B4-BE49-F238E27FC236}">
                <a16:creationId xmlns:a16="http://schemas.microsoft.com/office/drawing/2014/main" xmlns="" id="{41F7A34E-C089-4BB0-AC88-39DA7DD43A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89" y="292671"/>
            <a:ext cx="656220" cy="613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xmlns="" id="{9433AE94-C255-4F31-B895-F461AB8D5C84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535939" y="752534"/>
            <a:ext cx="0" cy="4798212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>
            <a:extLst>
              <a:ext uri="{FF2B5EF4-FFF2-40B4-BE49-F238E27FC236}">
                <a16:creationId xmlns:a16="http://schemas.microsoft.com/office/drawing/2014/main" xmlns="" id="{E99E6646-C0B7-46B0-9EC1-7A6058BAF741}"/>
              </a:ext>
            </a:extLst>
          </p:cNvPr>
          <p:cNvSpPr/>
          <p:nvPr/>
        </p:nvSpPr>
        <p:spPr>
          <a:xfrm>
            <a:off x="110702" y="132025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39,3 M€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xmlns="" id="{38013D8E-26BA-4094-A044-5BA0C63375F2}"/>
              </a:ext>
            </a:extLst>
          </p:cNvPr>
          <p:cNvSpPr/>
          <p:nvPr/>
        </p:nvSpPr>
        <p:spPr>
          <a:xfrm>
            <a:off x="115204" y="234565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109%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xmlns="" id="{65A440EC-B95B-4334-AFFA-152ED2ABF2B0}"/>
              </a:ext>
            </a:extLst>
          </p:cNvPr>
          <p:cNvSpPr/>
          <p:nvPr/>
        </p:nvSpPr>
        <p:spPr>
          <a:xfrm>
            <a:off x="102847" y="452367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40</a:t>
            </a: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2FB8A52A-AAA8-45D6-96BA-9D9B46CCE4BC}"/>
              </a:ext>
            </a:extLst>
          </p:cNvPr>
          <p:cNvSpPr/>
          <p:nvPr/>
        </p:nvSpPr>
        <p:spPr>
          <a:xfrm>
            <a:off x="98321" y="555074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10,6M€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7CA70DF1-43F7-4237-B64F-115D254B44BC}"/>
              </a:ext>
            </a:extLst>
          </p:cNvPr>
          <p:cNvSpPr txBox="1"/>
          <p:nvPr/>
        </p:nvSpPr>
        <p:spPr>
          <a:xfrm>
            <a:off x="1016908" y="1546572"/>
            <a:ext cx="3119646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dotazione complessiva dell’asse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xmlns="" id="{AE33CA77-51D4-4624-8D7E-124C121C3BF9}"/>
              </a:ext>
            </a:extLst>
          </p:cNvPr>
          <p:cNvSpPr txBox="1"/>
          <p:nvPr/>
        </p:nvSpPr>
        <p:spPr>
          <a:xfrm>
            <a:off x="990440" y="2565718"/>
            <a:ext cx="3026638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risorse impegnate al 2019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6249A0A2-62E5-4C44-9A3E-8CD919BB3218}"/>
              </a:ext>
            </a:extLst>
          </p:cNvPr>
          <p:cNvSpPr txBox="1"/>
          <p:nvPr/>
        </p:nvSpPr>
        <p:spPr>
          <a:xfrm>
            <a:off x="946750" y="4822098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operazioni selezionate</a:t>
            </a:r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xmlns="" id="{A79CFDE8-1643-4DA0-BFA0-7C0EE9ECE5E6}"/>
              </a:ext>
            </a:extLst>
          </p:cNvPr>
          <p:cNvCxnSpPr>
            <a:cxnSpLocks/>
            <a:stCxn id="17" idx="5"/>
          </p:cNvCxnSpPr>
          <p:nvPr/>
        </p:nvCxnSpPr>
        <p:spPr>
          <a:xfrm flipV="1">
            <a:off x="857763" y="2016651"/>
            <a:ext cx="3126461" cy="10922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xmlns="" id="{49833F76-7FFD-4D36-9A4D-89D388734AD4}"/>
              </a:ext>
            </a:extLst>
          </p:cNvPr>
          <p:cNvCxnSpPr>
            <a:cxnSpLocks/>
            <a:stCxn id="18" idx="5"/>
          </p:cNvCxnSpPr>
          <p:nvPr/>
        </p:nvCxnSpPr>
        <p:spPr>
          <a:xfrm>
            <a:off x="862265" y="3052968"/>
            <a:ext cx="3084888" cy="22706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xmlns="" id="{75DFD4D2-5A84-472D-BB35-2289292AD4BE}"/>
              </a:ext>
            </a:extLst>
          </p:cNvPr>
          <p:cNvCxnSpPr>
            <a:cxnSpLocks/>
            <a:stCxn id="19" idx="5"/>
          </p:cNvCxnSpPr>
          <p:nvPr/>
        </p:nvCxnSpPr>
        <p:spPr>
          <a:xfrm>
            <a:off x="849908" y="5230988"/>
            <a:ext cx="3084888" cy="0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xmlns="" id="{59187EE6-AFAE-4D9A-808E-174F6A0D9832}"/>
              </a:ext>
            </a:extLst>
          </p:cNvPr>
          <p:cNvCxnSpPr>
            <a:cxnSpLocks/>
            <a:stCxn id="20" idx="5"/>
          </p:cNvCxnSpPr>
          <p:nvPr/>
        </p:nvCxnSpPr>
        <p:spPr>
          <a:xfrm>
            <a:off x="845382" y="6258064"/>
            <a:ext cx="3064700" cy="0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>
            <a:extLst>
              <a:ext uri="{FF2B5EF4-FFF2-40B4-BE49-F238E27FC236}">
                <a16:creationId xmlns:a16="http://schemas.microsoft.com/office/drawing/2014/main" xmlns="" id="{D5CFFEF7-BDF9-4A7D-9E87-09BFE3AE97C5}"/>
              </a:ext>
            </a:extLst>
          </p:cNvPr>
          <p:cNvSpPr txBox="1"/>
          <p:nvPr/>
        </p:nvSpPr>
        <p:spPr>
          <a:xfrm>
            <a:off x="941012" y="5896427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spesa certificata</a:t>
            </a:r>
          </a:p>
        </p:txBody>
      </p:sp>
      <p:graphicFrame>
        <p:nvGraphicFramePr>
          <p:cNvPr id="34" name="Grafico 33">
            <a:extLst>
              <a:ext uri="{FF2B5EF4-FFF2-40B4-BE49-F238E27FC236}">
                <a16:creationId xmlns:a16="http://schemas.microsoft.com/office/drawing/2014/main" xmlns="" id="{91C01D83-3D74-4A5D-8247-EC2323401E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9385696"/>
              </p:ext>
            </p:extLst>
          </p:nvPr>
        </p:nvGraphicFramePr>
        <p:xfrm>
          <a:off x="4211533" y="3719565"/>
          <a:ext cx="2321058" cy="255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Grafico 34">
            <a:extLst>
              <a:ext uri="{FF2B5EF4-FFF2-40B4-BE49-F238E27FC236}">
                <a16:creationId xmlns:a16="http://schemas.microsoft.com/office/drawing/2014/main" xmlns="" id="{DCDC2F6D-4F76-431C-9F8C-DB206E7CB4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583302"/>
              </p:ext>
            </p:extLst>
          </p:nvPr>
        </p:nvGraphicFramePr>
        <p:xfrm>
          <a:off x="6696319" y="3719565"/>
          <a:ext cx="2321015" cy="2563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4" name="Gruppo 3">
            <a:extLst>
              <a:ext uri="{FF2B5EF4-FFF2-40B4-BE49-F238E27FC236}">
                <a16:creationId xmlns:a16="http://schemas.microsoft.com/office/drawing/2014/main" xmlns="" id="{71B4207A-1A43-4F96-9F26-0EBAAB27B341}"/>
              </a:ext>
            </a:extLst>
          </p:cNvPr>
          <p:cNvGrpSpPr/>
          <p:nvPr/>
        </p:nvGrpSpPr>
        <p:grpSpPr>
          <a:xfrm>
            <a:off x="4888497" y="929743"/>
            <a:ext cx="3407600" cy="2115954"/>
            <a:chOff x="4888497" y="694609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xmlns="" id="{971F8AC4-8122-430D-B8E3-967652C7F20D}"/>
                </a:ext>
              </a:extLst>
            </p:cNvPr>
            <p:cNvPicPr/>
            <p:nvPr/>
          </p:nvPicPr>
          <p:blipFill>
            <a:blip r:embed="rId5">
              <a:duotone>
                <a:prstClr val="black"/>
                <a:srgbClr val="009644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  <a14:imgEffect>
                        <a14:brightnessContrast bright="-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497" y="694609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xmlns="" id="{FEDD07F5-179C-496D-9FF2-CA54434B38B5}"/>
                </a:ext>
              </a:extLst>
            </p:cNvPr>
            <p:cNvGrpSpPr/>
            <p:nvPr/>
          </p:nvGrpSpPr>
          <p:grpSpPr>
            <a:xfrm>
              <a:off x="6074527" y="1595117"/>
              <a:ext cx="1591219" cy="586387"/>
              <a:chOff x="6074527" y="1595117"/>
              <a:chExt cx="1591219" cy="586387"/>
            </a:xfrm>
          </p:grpSpPr>
          <p:sp>
            <p:nvSpPr>
              <p:cNvPr id="36" name="Ovale 35">
                <a:extLst>
                  <a:ext uri="{FF2B5EF4-FFF2-40B4-BE49-F238E27FC236}">
                    <a16:creationId xmlns:a16="http://schemas.microsoft.com/office/drawing/2014/main" xmlns="" id="{00B651E9-8D2D-407A-A209-84F0C666E4D5}"/>
                  </a:ext>
                </a:extLst>
              </p:cNvPr>
              <p:cNvSpPr/>
              <p:nvPr/>
            </p:nvSpPr>
            <p:spPr>
              <a:xfrm>
                <a:off x="6439995" y="2116189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xmlns="" id="{A897481C-4B14-4784-BE1F-B15071C62EDF}"/>
                  </a:ext>
                </a:extLst>
              </p:cNvPr>
              <p:cNvSpPr txBox="1"/>
              <p:nvPr/>
            </p:nvSpPr>
            <p:spPr>
              <a:xfrm>
                <a:off x="6074527" y="1595117"/>
                <a:ext cx="159121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Bolzano</a:t>
                </a:r>
              </a:p>
            </p:txBody>
          </p:sp>
        </p:grpSp>
      </p:grpSp>
      <p:sp>
        <p:nvSpPr>
          <p:cNvPr id="38" name="Ovale 37">
            <a:extLst>
              <a:ext uri="{FF2B5EF4-FFF2-40B4-BE49-F238E27FC236}">
                <a16:creationId xmlns:a16="http://schemas.microsoft.com/office/drawing/2014/main" xmlns="" id="{79CF0DC9-67E6-4A52-8DF1-2E76DFDB31B3}"/>
              </a:ext>
            </a:extLst>
          </p:cNvPr>
          <p:cNvSpPr/>
          <p:nvPr/>
        </p:nvSpPr>
        <p:spPr>
          <a:xfrm>
            <a:off x="106347" y="343208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xmlns="" id="{FA1432B4-8C35-4AA1-8808-A561C54F275B}"/>
              </a:ext>
            </a:extLst>
          </p:cNvPr>
          <p:cNvSpPr txBox="1"/>
          <p:nvPr/>
        </p:nvSpPr>
        <p:spPr>
          <a:xfrm>
            <a:off x="1012553" y="3658402"/>
            <a:ext cx="3119646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bandi pubblicati</a:t>
            </a:r>
          </a:p>
        </p:txBody>
      </p: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xmlns="" id="{69D3D63B-727A-43A0-856C-79AF3D767AFF}"/>
              </a:ext>
            </a:extLst>
          </p:cNvPr>
          <p:cNvCxnSpPr>
            <a:cxnSpLocks/>
            <a:stCxn id="38" idx="5"/>
          </p:cNvCxnSpPr>
          <p:nvPr/>
        </p:nvCxnSpPr>
        <p:spPr>
          <a:xfrm flipV="1">
            <a:off x="853408" y="4128481"/>
            <a:ext cx="3126461" cy="10922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6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4655625" y="4672884"/>
            <a:ext cx="1305887" cy="298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00" dirty="0">
              <a:solidFill>
                <a:srgbClr val="00B05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2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>
                <a:solidFill>
                  <a:srgbClr val="E2005B"/>
                </a:solidFill>
                <a:latin typeface="Candara" panose="020E0502030303020204" pitchFamily="34" charset="0"/>
              </a:rPr>
              <a:t>Asse 4 -  Territorio sicuro</a:t>
            </a: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xmlns="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3771900" y="552479"/>
            <a:ext cx="2841132" cy="0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xmlns="" id="{777EA269-818C-435B-863C-2F5E3EDEEEC4}"/>
              </a:ext>
            </a:extLst>
          </p:cNvPr>
          <p:cNvCxnSpPr>
            <a:cxnSpLocks/>
          </p:cNvCxnSpPr>
          <p:nvPr/>
        </p:nvCxnSpPr>
        <p:spPr>
          <a:xfrm flipH="1" flipV="1">
            <a:off x="6609806" y="561703"/>
            <a:ext cx="3227" cy="3024806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xmlns="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46410" y="3567666"/>
            <a:ext cx="2480992" cy="0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xmlns="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560382"/>
            <a:ext cx="0" cy="211588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xmlns="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38738" y="3573445"/>
            <a:ext cx="0" cy="211588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5">
            <a:extLst>
              <a:ext uri="{FF2B5EF4-FFF2-40B4-BE49-F238E27FC236}">
                <a16:creationId xmlns:a16="http://schemas.microsoft.com/office/drawing/2014/main" xmlns="" id="{922FC15F-0DC2-48FF-BF8D-6F6759B1B7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57" y="282335"/>
            <a:ext cx="617146" cy="63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xmlns="" id="{87616DC4-3C86-4D6C-ADE8-A196E59DAE24}"/>
              </a:ext>
            </a:extLst>
          </p:cNvPr>
          <p:cNvCxnSpPr>
            <a:cxnSpLocks/>
            <a:stCxn id="16" idx="2"/>
            <a:endCxn id="23" idx="0"/>
          </p:cNvCxnSpPr>
          <p:nvPr/>
        </p:nvCxnSpPr>
        <p:spPr>
          <a:xfrm flipH="1">
            <a:off x="535939" y="913301"/>
            <a:ext cx="3391" cy="4689695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98A5B768-C094-431B-B540-D90DBC102339}"/>
              </a:ext>
            </a:extLst>
          </p:cNvPr>
          <p:cNvSpPr/>
          <p:nvPr/>
        </p:nvSpPr>
        <p:spPr>
          <a:xfrm>
            <a:off x="110702" y="1372504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26,2 M€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xmlns="" id="{3E0EF312-925D-4957-AA6D-071A014388B3}"/>
              </a:ext>
            </a:extLst>
          </p:cNvPr>
          <p:cNvSpPr/>
          <p:nvPr/>
        </p:nvSpPr>
        <p:spPr>
          <a:xfrm>
            <a:off x="102141" y="238483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90%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xmlns="" id="{BF72D297-6B9B-4870-A66B-1152367B1F9A}"/>
              </a:ext>
            </a:extLst>
          </p:cNvPr>
          <p:cNvSpPr/>
          <p:nvPr/>
        </p:nvSpPr>
        <p:spPr>
          <a:xfrm>
            <a:off x="102847" y="457592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30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xmlns="" id="{C869DF70-2AC1-4CA3-8C46-F0985C09106F}"/>
              </a:ext>
            </a:extLst>
          </p:cNvPr>
          <p:cNvSpPr/>
          <p:nvPr/>
        </p:nvSpPr>
        <p:spPr>
          <a:xfrm>
            <a:off x="98321" y="560299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9,6 M€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xmlns="" id="{AECB57FD-0064-45BF-98B8-4BEDC8E16E9D}"/>
              </a:ext>
            </a:extLst>
          </p:cNvPr>
          <p:cNvSpPr txBox="1"/>
          <p:nvPr/>
        </p:nvSpPr>
        <p:spPr>
          <a:xfrm>
            <a:off x="1016908" y="1598821"/>
            <a:ext cx="3119646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dotazione complessiva dell’asse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xmlns="" id="{B0664DF2-2C1E-439E-A32F-8315AFB67EA8}"/>
              </a:ext>
            </a:extLst>
          </p:cNvPr>
          <p:cNvSpPr txBox="1"/>
          <p:nvPr/>
        </p:nvSpPr>
        <p:spPr>
          <a:xfrm>
            <a:off x="977377" y="2604904"/>
            <a:ext cx="3026638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di risorse impegnate al 2019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id="{20515965-DD71-4939-AC2E-9B1058C45A80}"/>
              </a:ext>
            </a:extLst>
          </p:cNvPr>
          <p:cNvSpPr txBox="1"/>
          <p:nvPr/>
        </p:nvSpPr>
        <p:spPr>
          <a:xfrm>
            <a:off x="946750" y="4874348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Operazioni selezionate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xmlns="" id="{2D6FE4F2-6C18-4EE5-9FE5-36D19374F53A}"/>
              </a:ext>
            </a:extLst>
          </p:cNvPr>
          <p:cNvCxnSpPr>
            <a:cxnSpLocks/>
            <a:stCxn id="20" idx="5"/>
          </p:cNvCxnSpPr>
          <p:nvPr/>
        </p:nvCxnSpPr>
        <p:spPr>
          <a:xfrm flipV="1">
            <a:off x="857763" y="2068900"/>
            <a:ext cx="3126461" cy="10922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xmlns="" id="{D7DF0D10-C290-46E9-AF59-122DDE1F13F0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849202" y="3092154"/>
            <a:ext cx="3084888" cy="22706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xmlns="" id="{55595C58-7FE3-4797-812D-1DD98B190740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849908" y="5283238"/>
            <a:ext cx="3084888" cy="0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xmlns="" id="{39AE53E4-BFE5-4F0D-9E17-EDB78543FF81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845382" y="6310314"/>
            <a:ext cx="3064700" cy="0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>
            <a:extLst>
              <a:ext uri="{FF2B5EF4-FFF2-40B4-BE49-F238E27FC236}">
                <a16:creationId xmlns:a16="http://schemas.microsoft.com/office/drawing/2014/main" xmlns="" id="{3D9F1C94-BD33-4C68-99E7-4E7BBEB14701}"/>
              </a:ext>
            </a:extLst>
          </p:cNvPr>
          <p:cNvSpPr txBox="1"/>
          <p:nvPr/>
        </p:nvSpPr>
        <p:spPr>
          <a:xfrm>
            <a:off x="941012" y="5948677"/>
            <a:ext cx="3304554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spesa certificata</a:t>
            </a:r>
          </a:p>
        </p:txBody>
      </p:sp>
      <p:graphicFrame>
        <p:nvGraphicFramePr>
          <p:cNvPr id="37" name="Grafico 36">
            <a:extLst>
              <a:ext uri="{FF2B5EF4-FFF2-40B4-BE49-F238E27FC236}">
                <a16:creationId xmlns:a16="http://schemas.microsoft.com/office/drawing/2014/main" xmlns="" id="{857505D9-3C3F-462B-8A20-CA787A9E1A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2463636"/>
              </p:ext>
            </p:extLst>
          </p:nvPr>
        </p:nvGraphicFramePr>
        <p:xfrm>
          <a:off x="4193536" y="3772747"/>
          <a:ext cx="2316530" cy="2563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8" name="Grafico 37">
            <a:hlinkClick r:id="rId4" action="ppaction://hlinkfile"/>
            <a:extLst>
              <a:ext uri="{FF2B5EF4-FFF2-40B4-BE49-F238E27FC236}">
                <a16:creationId xmlns:a16="http://schemas.microsoft.com/office/drawing/2014/main" xmlns="" id="{DF58D3A2-C1BE-4F45-8719-F0C03CD61A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7806161"/>
              </p:ext>
            </p:extLst>
          </p:nvPr>
        </p:nvGraphicFramePr>
        <p:xfrm>
          <a:off x="6690061" y="3771599"/>
          <a:ext cx="2308306" cy="2563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3" name="Gruppo 2">
            <a:extLst>
              <a:ext uri="{FF2B5EF4-FFF2-40B4-BE49-F238E27FC236}">
                <a16:creationId xmlns:a16="http://schemas.microsoft.com/office/drawing/2014/main" xmlns="" id="{22C2EA1F-90E2-4E05-9DE8-233CE38FEBAF}"/>
              </a:ext>
            </a:extLst>
          </p:cNvPr>
          <p:cNvGrpSpPr/>
          <p:nvPr/>
        </p:nvGrpSpPr>
        <p:grpSpPr>
          <a:xfrm>
            <a:off x="4852468" y="913301"/>
            <a:ext cx="3407600" cy="2115954"/>
            <a:chOff x="4888497" y="-207872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xmlns="" id="{971F8AC4-8122-430D-B8E3-967652C7F20D}"/>
                </a:ext>
              </a:extLst>
            </p:cNvPr>
            <p:cNvPicPr/>
            <p:nvPr/>
          </p:nvPicPr>
          <p:blipFill>
            <a:blip r:embed="rId6">
              <a:duotone>
                <a:prstClr val="black"/>
                <a:srgbClr val="FF298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497" y="-207872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4" name="Gruppo 33">
              <a:extLst>
                <a:ext uri="{FF2B5EF4-FFF2-40B4-BE49-F238E27FC236}">
                  <a16:creationId xmlns:a16="http://schemas.microsoft.com/office/drawing/2014/main" xmlns="" id="{C62CF48A-A29D-4C66-8D2A-1525C0A9795D}"/>
                </a:ext>
              </a:extLst>
            </p:cNvPr>
            <p:cNvGrpSpPr/>
            <p:nvPr/>
          </p:nvGrpSpPr>
          <p:grpSpPr>
            <a:xfrm>
              <a:off x="5928081" y="758594"/>
              <a:ext cx="1441961" cy="536049"/>
              <a:chOff x="5928081" y="758594"/>
              <a:chExt cx="1441961" cy="536049"/>
            </a:xfrm>
          </p:grpSpPr>
          <p:sp>
            <p:nvSpPr>
              <p:cNvPr id="39" name="Ovale 38">
                <a:extLst>
                  <a:ext uri="{FF2B5EF4-FFF2-40B4-BE49-F238E27FC236}">
                    <a16:creationId xmlns:a16="http://schemas.microsoft.com/office/drawing/2014/main" xmlns="" id="{B6DC43F7-4C4A-4C9C-8324-54B30CA667B2}"/>
                  </a:ext>
                </a:extLst>
              </p:cNvPr>
              <p:cNvSpPr/>
              <p:nvPr/>
            </p:nvSpPr>
            <p:spPr>
              <a:xfrm>
                <a:off x="6402924" y="1229328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xmlns="" id="{8CA3B489-A0F5-4CFE-A42C-ACF22A20AEDF}"/>
                  </a:ext>
                </a:extLst>
              </p:cNvPr>
              <p:cNvSpPr txBox="1"/>
              <p:nvPr/>
            </p:nvSpPr>
            <p:spPr>
              <a:xfrm>
                <a:off x="5928081" y="758594"/>
                <a:ext cx="14419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Bolzano</a:t>
                </a:r>
              </a:p>
            </p:txBody>
          </p:sp>
        </p:grpSp>
      </p:grpSp>
      <p:sp>
        <p:nvSpPr>
          <p:cNvPr id="41" name="Ovale 40">
            <a:extLst>
              <a:ext uri="{FF2B5EF4-FFF2-40B4-BE49-F238E27FC236}">
                <a16:creationId xmlns:a16="http://schemas.microsoft.com/office/drawing/2014/main" xmlns="" id="{0AD4975E-5F57-4345-A64D-694DFE5EF406}"/>
              </a:ext>
            </a:extLst>
          </p:cNvPr>
          <p:cNvSpPr/>
          <p:nvPr/>
        </p:nvSpPr>
        <p:spPr>
          <a:xfrm>
            <a:off x="106346" y="345821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xmlns="" id="{5A032ECB-B35A-4395-ABA8-2FF6EB7F82F8}"/>
              </a:ext>
            </a:extLst>
          </p:cNvPr>
          <p:cNvSpPr txBox="1"/>
          <p:nvPr/>
        </p:nvSpPr>
        <p:spPr>
          <a:xfrm>
            <a:off x="1012552" y="3684527"/>
            <a:ext cx="3119646" cy="361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bandi pubblicati</a:t>
            </a:r>
          </a:p>
        </p:txBody>
      </p: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xmlns="" id="{7AA00D32-AF2A-4CDF-887B-1FF1A97D4AB5}"/>
              </a:ext>
            </a:extLst>
          </p:cNvPr>
          <p:cNvCxnSpPr>
            <a:cxnSpLocks/>
            <a:stCxn id="41" idx="5"/>
          </p:cNvCxnSpPr>
          <p:nvPr/>
        </p:nvCxnSpPr>
        <p:spPr>
          <a:xfrm flipV="1">
            <a:off x="853407" y="4154606"/>
            <a:ext cx="3126461" cy="10922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984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7696" y="1515497"/>
            <a:ext cx="8268607" cy="4840854"/>
          </a:xfrm>
          <a:noFill/>
          <a:ln w="28575">
            <a:solidFill>
              <a:srgbClr val="92D05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A novembre 2019 è stata inviata alla CE una </a:t>
            </a:r>
            <a:r>
              <a:rPr lang="it-IT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proposta di riprogrammazione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volta a riallocare sul PO FESR la riserva di efficacia non assegnata al PO FSE per un importo complessivo pari a </a:t>
            </a:r>
            <a:r>
              <a:rPr lang="it-IT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8.197.272,00 €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.  Una volta pervenuta la Decisione </a:t>
            </a:r>
            <a:r>
              <a:rPr lang="it-IT" sz="2400">
                <a:solidFill>
                  <a:schemeClr val="tx2"/>
                </a:solidFill>
                <a:latin typeface="Candara" panose="020E0502030303020204" pitchFamily="34" charset="0"/>
              </a:rPr>
              <a:t>della Commissione, 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le suddette risorse saranno utilizzate per: 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  <a:latin typeface="Candara" panose="020E0502030303020204" pitchFamily="34" charset="0"/>
              </a:rPr>
              <a:t>✦ 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l’Asse 3 “Ambiente sostenibile”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, e segnatamente l’Azione 4.1.1 “Promozione dell’eco-efficienza e riduzione di consumi di energia primaria negli edifici e strutture pubbliche” la cui dotazione di 22.034.268 € viene incrementata per un importo pari 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4.197.272,00 €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; </a:t>
            </a:r>
          </a:p>
          <a:p>
            <a:pPr marL="0" indent="0">
              <a:buNone/>
            </a:pP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✦ </a:t>
            </a:r>
            <a:r>
              <a:rPr lang="it-IT" sz="2400" b="1" dirty="0">
                <a:solidFill>
                  <a:srgbClr val="ED1184"/>
                </a:solidFill>
                <a:latin typeface="Candara" panose="020E0502030303020204" pitchFamily="34" charset="0"/>
              </a:rPr>
              <a:t>l’Asse 4 “Territorio sicuro”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, e in particolare l’Azione 5.1.1” la cui dotazione di  26.231.268,00 € viene incrementata per un importo pari </a:t>
            </a:r>
            <a:r>
              <a:rPr lang="it-IT" sz="2400" b="1" dirty="0">
                <a:solidFill>
                  <a:srgbClr val="ED1184"/>
                </a:solidFill>
                <a:latin typeface="Candara" panose="020E0502030303020204" pitchFamily="34" charset="0"/>
              </a:rPr>
              <a:t>4.000.000,00 €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8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91CD20BB-273C-47DF-A9A9-05D2B8443DC0}"/>
              </a:ext>
            </a:extLst>
          </p:cNvPr>
          <p:cNvSpPr txBox="1"/>
          <p:nvPr/>
        </p:nvSpPr>
        <p:spPr>
          <a:xfrm>
            <a:off x="113616" y="261797"/>
            <a:ext cx="8916768" cy="64633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RICHIESTA DI MODIFICA DEL PO </a:t>
            </a:r>
          </a:p>
        </p:txBody>
      </p:sp>
    </p:spTree>
    <p:extLst>
      <p:ext uri="{BB962C8B-B14F-4D97-AF65-F5344CB8AC3E}">
        <p14:creationId xmlns:p14="http://schemas.microsoft.com/office/powerpoint/2010/main" val="2528091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0E92E9A2841D54C9CDE1EF1532A27FF" ma:contentTypeVersion="12" ma:contentTypeDescription="Creare un nuovo documento." ma:contentTypeScope="" ma:versionID="fa125cc05b1ff937146408cb1d3bbf9c">
  <xsd:schema xmlns:xsd="http://www.w3.org/2001/XMLSchema" xmlns:xs="http://www.w3.org/2001/XMLSchema" xmlns:p="http://schemas.microsoft.com/office/2006/metadata/properties" xmlns:ns2="0e0c6df5-7e5d-4d29-9c9e-f511097a8ed1" xmlns:ns3="a05f6def-2858-4067-b991-c8986376a768" targetNamespace="http://schemas.microsoft.com/office/2006/metadata/properties" ma:root="true" ma:fieldsID="1544b1afca5e7464f507f5a41145cfaa" ns2:_="" ns3:_="">
    <xsd:import namespace="0e0c6df5-7e5d-4d29-9c9e-f511097a8ed1"/>
    <xsd:import namespace="a05f6def-2858-4067-b991-c8986376a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c6df5-7e5d-4d29-9c9e-f511097a8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f6def-2858-4067-b991-c8986376a7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0C21E1-ADD3-454B-8122-3A6D1F89D19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0e0c6df5-7e5d-4d29-9c9e-f511097a8ed1"/>
    <ds:schemaRef ds:uri="http://purl.org/dc/dcmitype/"/>
    <ds:schemaRef ds:uri="http://schemas.openxmlformats.org/package/2006/metadata/core-properties"/>
    <ds:schemaRef ds:uri="a05f6def-2858-4067-b991-c8986376a76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3751DF-AE14-4E2F-890C-94C06C578E5B}"/>
</file>

<file path=customXml/itemProps3.xml><?xml version="1.0" encoding="utf-8"?>
<ds:datastoreItem xmlns:ds="http://schemas.openxmlformats.org/officeDocument/2006/customXml" ds:itemID="{0CACD03B-6995-445D-B3A6-A84A24AAF3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1381</TotalTime>
  <Words>441</Words>
  <Application>Microsoft Office PowerPoint</Application>
  <PresentationFormat>Presentazione su schermo (4:3)</PresentationFormat>
  <Paragraphs>119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 Vesco</dc:creator>
  <cp:lastModifiedBy>Marina De Nigris</cp:lastModifiedBy>
  <cp:revision>190</cp:revision>
  <cp:lastPrinted>2019-04-19T09:24:44Z</cp:lastPrinted>
  <dcterms:created xsi:type="dcterms:W3CDTF">2019-04-19T07:30:34Z</dcterms:created>
  <dcterms:modified xsi:type="dcterms:W3CDTF">2020-06-05T15:41:59Z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0x010100C0E92E9A2841D54C9CDE1EF1532A27FF</vt:lpwstr>
  </property>
</Properties>
</file>