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modernComment_18A_BC16B45B.xml" ContentType="application/vnd.ms-powerpoint.comment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8" r:id="rId5"/>
    <p:sldMasterId id="2147483667" r:id="rId6"/>
  </p:sldMasterIdLst>
  <p:notesMasterIdLst>
    <p:notesMasterId r:id="rId28"/>
  </p:notesMasterIdLst>
  <p:sldIdLst>
    <p:sldId id="404" r:id="rId7"/>
    <p:sldId id="398" r:id="rId8"/>
    <p:sldId id="399" r:id="rId9"/>
    <p:sldId id="400" r:id="rId10"/>
    <p:sldId id="401" r:id="rId11"/>
    <p:sldId id="402" r:id="rId12"/>
    <p:sldId id="403" r:id="rId13"/>
    <p:sldId id="368" r:id="rId14"/>
    <p:sldId id="377" r:id="rId15"/>
    <p:sldId id="372" r:id="rId16"/>
    <p:sldId id="382" r:id="rId17"/>
    <p:sldId id="395" r:id="rId18"/>
    <p:sldId id="381" r:id="rId19"/>
    <p:sldId id="394" r:id="rId20"/>
    <p:sldId id="406" r:id="rId21"/>
    <p:sldId id="385" r:id="rId22"/>
    <p:sldId id="392" r:id="rId23"/>
    <p:sldId id="389" r:id="rId24"/>
    <p:sldId id="390" r:id="rId25"/>
    <p:sldId id="396" r:id="rId26"/>
    <p:sldId id="397" r:id="rId27"/>
  </p:sldIdLst>
  <p:sldSz cx="12192000" cy="6858000"/>
  <p:notesSz cx="6808788" cy="9940925"/>
  <p:defaultTextStyle>
    <a:defPPr>
      <a:defRPr lang="de-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1937B08-ECA9-1EBE-6A63-7572DFCBAF97}" name="Sciurti, Sofia" initials="SS" userId="S::pb46568@prov.bz::defbc4db-79c8-41c2-bc19-bf4d3a697ea9" providerId="AD"/>
  <p188:author id="{5B8EF624-A7EA-CE60-724A-1819385D3EE0}" name="Kurz, Alicia" initials="AK" userId="S::ex8696@prov.bz::ca8a5921-d524-4a38-8f1b-2a06fbd312e0" providerId="AD"/>
  <p188:author id="{55020F51-4ADE-B0CC-09AA-C1A1E303B7C6}" name="Zucal, Demian" initials="DZ" userId="Zucal, Demian" providerId="None"/>
  <p188:author id="{F4D8B3B1-4FE5-8DF5-34CA-A9F2D8A7673C}" name="Schwienbacher, Ulla" initials="SU" userId="S::pb31468@prov.bz::b3b28415-b694-4d80-a8fe-a09fb5d89350" providerId="AD"/>
  <p188:author id="{29E20BC4-32DF-2501-B046-2FB5C77A68D4}" name="Gamper, Peter" initials="PG" userId="S::pb19494@prov.bz::7b5afa2f-6c83-4ba8-bbeb-eb8ee8e9d5e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7348A"/>
    <a:srgbClr val="D8E0CE"/>
    <a:srgbClr val="FFFFFF"/>
    <a:srgbClr val="FFD500"/>
    <a:srgbClr val="BDE4FF"/>
    <a:srgbClr val="D9F0FF"/>
    <a:srgbClr val="FEDA00"/>
    <a:srgbClr val="2D3D9F"/>
    <a:srgbClr val="FFDF1D"/>
    <a:srgbClr val="3D82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C306DE-C17C-4F27-8FB3-29AE97ADCDBD}" v="10" dt="2026-05-05T09:44:16.076"/>
  </p1510:revLst>
</p1510:revInfo>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Helle Formatvorlage 1 - Akz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F5AB1C69-6EDB-4FF4-983F-18BD219EF322}" styleName="Mittlere Formatvorlage 2 - Akz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552" y="31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microsoft.com/office/2015/10/relationships/revisionInfo" Target="revisionInfo.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viewProps" Target="viewProps.xml"/><Relationship Id="rId35" Type="http://schemas.microsoft.com/office/2018/10/relationships/authors" Target="authors.xml"/><Relationship Id="rId8"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iurti, Sofia" userId="S::pb46568@prov.bz::defbc4db-79c8-41c2-bc19-bf4d3a697ea9" providerId="AD" clId="Web-{7EC306DE-C17C-4F27-8FB3-29AE97ADCDBD}"/>
    <pc:docChg chg="modSld">
      <pc:chgData name="Sciurti, Sofia" userId="S::pb46568@prov.bz::defbc4db-79c8-41c2-bc19-bf4d3a697ea9" providerId="AD" clId="Web-{7EC306DE-C17C-4F27-8FB3-29AE97ADCDBD}" dt="2026-05-05T09:44:16.076" v="4" actId="20577"/>
      <pc:docMkLst>
        <pc:docMk/>
      </pc:docMkLst>
      <pc:sldChg chg="modSp">
        <pc:chgData name="Sciurti, Sofia" userId="S::pb46568@prov.bz::defbc4db-79c8-41c2-bc19-bf4d3a697ea9" providerId="AD" clId="Web-{7EC306DE-C17C-4F27-8FB3-29AE97ADCDBD}" dt="2026-05-05T09:44:16.076" v="4" actId="20577"/>
        <pc:sldMkLst>
          <pc:docMk/>
          <pc:sldMk cId="30811229" sldId="404"/>
        </pc:sldMkLst>
        <pc:spChg chg="mod">
          <ac:chgData name="Sciurti, Sofia" userId="S::pb46568@prov.bz::defbc4db-79c8-41c2-bc19-bf4d3a697ea9" providerId="AD" clId="Web-{7EC306DE-C17C-4F27-8FB3-29AE97ADCDBD}" dt="2026-05-05T09:44:16.076" v="4" actId="20577"/>
          <ac:spMkLst>
            <pc:docMk/>
            <pc:sldMk cId="30811229" sldId="404"/>
            <ac:spMk id="6" creationId="{5C92B103-63CF-7F60-3D3B-75A0B1E49917}"/>
          </ac:spMkLst>
        </pc:spChg>
      </pc:sldChg>
    </pc:docChg>
  </pc:docChgLst>
</pc:chgInfo>
</file>

<file path=ppt/comments/modernComment_18A_BC16B45B.xml><?xml version="1.0" encoding="utf-8"?>
<p188:cmLst xmlns:a="http://schemas.openxmlformats.org/drawingml/2006/main" xmlns:r="http://schemas.openxmlformats.org/officeDocument/2006/relationships" xmlns:p188="http://schemas.microsoft.com/office/powerpoint/2018/8/main">
  <p188:cm id="{05C374BC-3E44-4040-A02F-828C2E02E3EB}" authorId="{5B8EF624-A7EA-CE60-724A-1819385D3EE0}" created="2026-02-18T14:50:46.009">
    <ac:txMkLst xmlns:ac="http://schemas.microsoft.com/office/drawing/2013/main/command">
      <pc:docMk xmlns:pc="http://schemas.microsoft.com/office/powerpoint/2013/main/command"/>
      <pc:sldMk xmlns:pc="http://schemas.microsoft.com/office/powerpoint/2013/main/command" cId="3155604571" sldId="394"/>
      <ac:spMk id="2" creationId="{9FEA79FA-161C-730E-9355-D8F434681FAF}"/>
      <ac:txMk cp="69" len="17">
        <ac:context len="87" hash="2673461025"/>
      </ac:txMk>
    </ac:txMkLst>
    <p188:pos x="2495186" y="520572"/>
    <p188:txBody>
      <a:bodyPr/>
      <a:lstStyle/>
      <a:p>
        <a:r>
          <a:rPr lang="de-DE"/>
          <a:t>Traduzione corretta per "schede d'intervento"?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51163" cy="498475"/>
          </a:xfrm>
          <a:prstGeom prst="rect">
            <a:avLst/>
          </a:prstGeom>
        </p:spPr>
        <p:txBody>
          <a:bodyPr vert="horz" lIns="91440" tIns="45720" rIns="91440" bIns="45720" rtlCol="0"/>
          <a:lstStyle>
            <a:lvl1pPr algn="l">
              <a:defRPr sz="1200"/>
            </a:lvl1pPr>
          </a:lstStyle>
          <a:p>
            <a:endParaRPr lang="de-DE"/>
          </a:p>
        </p:txBody>
      </p:sp>
      <p:sp>
        <p:nvSpPr>
          <p:cNvPr id="3" name="Segnaposto data 2"/>
          <p:cNvSpPr>
            <a:spLocks noGrp="1"/>
          </p:cNvSpPr>
          <p:nvPr>
            <p:ph type="dt" idx="1"/>
          </p:nvPr>
        </p:nvSpPr>
        <p:spPr>
          <a:xfrm>
            <a:off x="3856038" y="0"/>
            <a:ext cx="2951162" cy="498475"/>
          </a:xfrm>
          <a:prstGeom prst="rect">
            <a:avLst/>
          </a:prstGeom>
        </p:spPr>
        <p:txBody>
          <a:bodyPr vert="horz" lIns="91440" tIns="45720" rIns="91440" bIns="45720" rtlCol="0"/>
          <a:lstStyle>
            <a:lvl1pPr algn="r">
              <a:defRPr sz="1200"/>
            </a:lvl1pPr>
          </a:lstStyle>
          <a:p>
            <a:fld id="{D03F6CD6-D804-4CB3-A076-AA37573D92B2}" type="datetimeFigureOut">
              <a:rPr lang="de-DE" smtClean="0"/>
              <a:t>05.05.2026</a:t>
            </a:fld>
            <a:endParaRPr lang="de-DE"/>
          </a:p>
        </p:txBody>
      </p:sp>
      <p:sp>
        <p:nvSpPr>
          <p:cNvPr id="4" name="Segnaposto immagine diapositiva 3"/>
          <p:cNvSpPr>
            <a:spLocks noGrp="1" noRot="1" noChangeAspect="1"/>
          </p:cNvSpPr>
          <p:nvPr>
            <p:ph type="sldImg" idx="2"/>
          </p:nvPr>
        </p:nvSpPr>
        <p:spPr>
          <a:xfrm>
            <a:off x="423863" y="1243013"/>
            <a:ext cx="5961062" cy="3354387"/>
          </a:xfrm>
          <a:prstGeom prst="rect">
            <a:avLst/>
          </a:prstGeom>
          <a:noFill/>
          <a:ln w="12700">
            <a:solidFill>
              <a:prstClr val="black"/>
            </a:solidFill>
          </a:ln>
        </p:spPr>
        <p:txBody>
          <a:bodyPr vert="horz" lIns="91440" tIns="45720" rIns="91440" bIns="45720" rtlCol="0" anchor="ctr"/>
          <a:lstStyle/>
          <a:p>
            <a:endParaRPr lang="de-DE"/>
          </a:p>
        </p:txBody>
      </p:sp>
      <p:sp>
        <p:nvSpPr>
          <p:cNvPr id="5" name="Segnaposto note 4"/>
          <p:cNvSpPr>
            <a:spLocks noGrp="1"/>
          </p:cNvSpPr>
          <p:nvPr>
            <p:ph type="body" sz="quarter" idx="3"/>
          </p:nvPr>
        </p:nvSpPr>
        <p:spPr>
          <a:xfrm>
            <a:off x="681038" y="4784725"/>
            <a:ext cx="5446712" cy="3913188"/>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de-DE"/>
          </a:p>
        </p:txBody>
      </p:sp>
      <p:sp>
        <p:nvSpPr>
          <p:cNvPr id="6" name="Segnaposto piè di pagina 5"/>
          <p:cNvSpPr>
            <a:spLocks noGrp="1"/>
          </p:cNvSpPr>
          <p:nvPr>
            <p:ph type="ftr" sz="quarter" idx="4"/>
          </p:nvPr>
        </p:nvSpPr>
        <p:spPr>
          <a:xfrm>
            <a:off x="0" y="9442450"/>
            <a:ext cx="2951163" cy="498475"/>
          </a:xfrm>
          <a:prstGeom prst="rect">
            <a:avLst/>
          </a:prstGeom>
        </p:spPr>
        <p:txBody>
          <a:bodyPr vert="horz" lIns="91440" tIns="45720" rIns="91440" bIns="45720" rtlCol="0" anchor="b"/>
          <a:lstStyle>
            <a:lvl1pPr algn="l">
              <a:defRPr sz="1200"/>
            </a:lvl1pPr>
          </a:lstStyle>
          <a:p>
            <a:endParaRPr lang="de-DE"/>
          </a:p>
        </p:txBody>
      </p:sp>
      <p:sp>
        <p:nvSpPr>
          <p:cNvPr id="7" name="Segnaposto numero diapositiva 6"/>
          <p:cNvSpPr>
            <a:spLocks noGrp="1"/>
          </p:cNvSpPr>
          <p:nvPr>
            <p:ph type="sldNum" sz="quarter" idx="5"/>
          </p:nvPr>
        </p:nvSpPr>
        <p:spPr>
          <a:xfrm>
            <a:off x="3856038" y="9442450"/>
            <a:ext cx="2951162" cy="498475"/>
          </a:xfrm>
          <a:prstGeom prst="rect">
            <a:avLst/>
          </a:prstGeom>
        </p:spPr>
        <p:txBody>
          <a:bodyPr vert="horz" lIns="91440" tIns="45720" rIns="91440" bIns="45720" rtlCol="0" anchor="b"/>
          <a:lstStyle>
            <a:lvl1pPr algn="r">
              <a:defRPr sz="1200"/>
            </a:lvl1pPr>
          </a:lstStyle>
          <a:p>
            <a:fld id="{6AC69D00-CB58-4F29-B94B-36D18DF3EE2B}" type="slidenum">
              <a:rPr lang="de-DE" smtClean="0"/>
              <a:t>‹N›</a:t>
            </a:fld>
            <a:endParaRPr lang="de-DE"/>
          </a:p>
        </p:txBody>
      </p:sp>
    </p:spTree>
    <p:extLst>
      <p:ext uri="{BB962C8B-B14F-4D97-AF65-F5344CB8AC3E}">
        <p14:creationId xmlns:p14="http://schemas.microsoft.com/office/powerpoint/2010/main" val="25484480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Etwa </a:t>
            </a:r>
            <a:r>
              <a:rPr lang="de-DE" b="1"/>
              <a:t>60 % des italienischen Staatsgebiets</a:t>
            </a:r>
            <a:r>
              <a:rPr lang="de-DE"/>
              <a:t> werden gemäß der Definition der </a:t>
            </a:r>
            <a:r>
              <a:rPr lang="de-DE" i="1"/>
              <a:t>Nationalen Strategie für Binnengebiete (SNAI)</a:t>
            </a:r>
            <a:r>
              <a:rPr lang="de-DE"/>
              <a:t> als Binnengebiete eingestuft. Diese Territorien, zu denen fast </a:t>
            </a:r>
            <a:r>
              <a:rPr lang="de-DE" b="1"/>
              <a:t>4.000 Gemeinden</a:t>
            </a:r>
            <a:r>
              <a:rPr lang="de-DE"/>
              <a:t> gehören, bedecken </a:t>
            </a:r>
            <a:r>
              <a:rPr lang="de-DE" b="1"/>
              <a:t>58,8 % der nationalen Fläche</a:t>
            </a:r>
            <a:r>
              <a:rPr lang="de-DE"/>
              <a:t> und beherbergen etwa </a:t>
            </a:r>
            <a:r>
              <a:rPr lang="de-DE" b="1"/>
              <a:t>ein Viertel der italienischen Bevölkerung</a:t>
            </a:r>
            <a:r>
              <a:rPr lang="de-DE"/>
              <a:t>, also rund </a:t>
            </a:r>
            <a:r>
              <a:rPr lang="de-DE" b="1"/>
              <a:t>13 Millionen Menschen</a:t>
            </a:r>
            <a:r>
              <a:rPr lang="de-DE"/>
              <a:t>.</a:t>
            </a:r>
          </a:p>
          <a:p>
            <a:r>
              <a:rPr lang="de-DE"/>
              <a:t>Zum Kontext: Binnengebiete werden als Territorien definiert, die weit von grundlegenden Dienstleistungen wie </a:t>
            </a:r>
            <a:r>
              <a:rPr lang="de-DE" b="1"/>
              <a:t>Krankenhäusern, Schulen und Bahnhöfen</a:t>
            </a:r>
            <a:r>
              <a:rPr lang="de-DE"/>
              <a:t> entfernt liegen und im Vergleich zu den großen urbanen Zentren als marginal gelten. Die SNAI hat spezifische </a:t>
            </a:r>
            <a:r>
              <a:rPr lang="de-DE" b="1"/>
              <a:t>Projektgebiete</a:t>
            </a:r>
            <a:r>
              <a:rPr lang="de-DE"/>
              <a:t> ausgewählt (ursprünglich etwa 72, später weitere Gebiete für den Zyklus 2021–2027 identifiziert), auf die Investitionen konzentriert werden.</a:t>
            </a:r>
          </a:p>
          <a:p>
            <a:r>
              <a:rPr lang="de-DE"/>
              <a:t>Zusammengefasst machen die Binnengebiete einen sehr großen Teil des italienischen Territoriums aus – </a:t>
            </a:r>
            <a:r>
              <a:rPr lang="de-DE" b="1"/>
              <a:t>mehr als 58 %</a:t>
            </a:r>
            <a:r>
              <a:rPr lang="de-DE"/>
              <a:t> – und umfassen damit über die Hälfte der Staatsfläche.</a:t>
            </a:r>
          </a:p>
          <a:p>
            <a:br>
              <a:rPr lang="de-DE"/>
            </a:br>
            <a:endParaRPr lang="de-DE"/>
          </a:p>
          <a:p>
            <a:r>
              <a:rPr lang="de-DE"/>
              <a:t>Die Bewerbung eines Gebiets muss mit der </a:t>
            </a:r>
            <a:r>
              <a:rPr lang="de-DE" b="1"/>
              <a:t>nationalen Kartierung (aktualisiert 2020)</a:t>
            </a:r>
            <a:r>
              <a:rPr lang="de-DE"/>
              <a:t> übereinstimmen, welche die Gemeinden nach ihrer zeitlichen Distanz zum Angebot grundlegender Dienstleistungen (Gesundheit, Bildung, Mobilität) klassifiziert.</a:t>
            </a:r>
          </a:p>
          <a:p>
            <a:r>
              <a:rPr lang="de-DE"/>
              <a:t>Die kandidierenden Gebiete müssen überwiegend Gemeinden umfassen, die als </a:t>
            </a:r>
            <a:r>
              <a:rPr lang="de-DE" b="1"/>
              <a:t>peripher</a:t>
            </a:r>
            <a:r>
              <a:rPr lang="de-DE"/>
              <a:t> oder </a:t>
            </a:r>
            <a:r>
              <a:rPr lang="de-DE" b="1"/>
              <a:t>ultraperipher</a:t>
            </a:r>
            <a:r>
              <a:rPr lang="de-DE"/>
              <a:t> eingestuft sind; Gemeinden mittlerer Einstufung müssen fundiert begründet werden.</a:t>
            </a:r>
          </a:p>
          <a:p>
            <a:r>
              <a:rPr lang="de-DE"/>
              <a:t>Es muss ein klar definiertes und erkennbares </a:t>
            </a:r>
            <a:r>
              <a:rPr lang="de-DE" b="1"/>
              <a:t>identitäres sowie geomorphologisches System</a:t>
            </a:r>
            <a:r>
              <a:rPr lang="de-DE"/>
              <a:t> im Gebiet vorhanden sein.</a:t>
            </a:r>
          </a:p>
          <a:p>
            <a:r>
              <a:rPr lang="de-DE"/>
              <a:t>Das Gebiet muss </a:t>
            </a:r>
            <a:r>
              <a:rPr lang="de-DE" b="1"/>
              <a:t>demografische Schwierigkeiten</a:t>
            </a:r>
            <a:r>
              <a:rPr lang="de-DE"/>
              <a:t> aufweisen, etwa rückläufige Bevölkerungstrends.</a:t>
            </a:r>
          </a:p>
          <a:p>
            <a:r>
              <a:rPr lang="de-DE"/>
              <a:t>Es muss eine effiziente Organisation und eine gut strukturierte Nutzung grundlegender Dienstleistungen bestehen.</a:t>
            </a:r>
          </a:p>
          <a:p>
            <a:r>
              <a:rPr lang="de-DE"/>
              <a:t>Die lokalen Verwaltungen müssen den </a:t>
            </a:r>
            <a:r>
              <a:rPr lang="de-DE" b="1"/>
              <a:t>Willen und die Fähigkeit zur Zusammenarbeit und zum Zusammenschluss</a:t>
            </a:r>
            <a:r>
              <a:rPr lang="de-DE"/>
              <a:t> nachweisen, um gemeinsame Ziele zu verfolgen.</a:t>
            </a:r>
          </a:p>
          <a:p>
            <a:r>
              <a:rPr lang="de-DE"/>
              <a:t>Das Gebiet muss eine </a:t>
            </a:r>
            <a:r>
              <a:rPr lang="de-DE" b="1"/>
              <a:t>angemessene demografische Größe</a:t>
            </a:r>
            <a:r>
              <a:rPr lang="de-DE"/>
              <a:t> sowie eine geeignete Anzahl an Gemeinden aufweisen, um tragfähig zu sein.</a:t>
            </a:r>
          </a:p>
          <a:p>
            <a:r>
              <a:rPr lang="de-DE"/>
              <a:t>Die betroffenen </a:t>
            </a:r>
            <a:r>
              <a:rPr lang="de-DE" b="1"/>
              <a:t>Regionen bzw. autonomen Provinzen</a:t>
            </a:r>
            <a:r>
              <a:rPr lang="de-DE"/>
              <a:t> müssen ein Bewerbungsdossier vorlegen, das den relevanten geografischen Perimeter (Liste der Gemeinden) definiert und die Kandidatur mit Bezug auf die lokale Territorialstrategie begründet.</a:t>
            </a:r>
          </a:p>
          <a:p>
            <a:r>
              <a:rPr lang="de-DE"/>
              <a:t>Die </a:t>
            </a:r>
            <a:r>
              <a:rPr lang="de-DE" b="1"/>
              <a:t>Kontinuität mit bereits im Zyklus 2014–2020 geförderten Gebieten</a:t>
            </a:r>
            <a:r>
              <a:rPr lang="de-DE"/>
              <a:t> wird berücksichtigt, wobei der ursprüngliche Perimeter beibehalten und Fälle marginaler Änderungen mit solider Begründung bewertet werden.</a:t>
            </a:r>
          </a:p>
          <a:p>
            <a:r>
              <a:rPr lang="de-DE"/>
              <a:t>Nicht </a:t>
            </a:r>
            <a:r>
              <a:rPr lang="de-DE" err="1"/>
              <a:t>kandidierbar</a:t>
            </a:r>
            <a:r>
              <a:rPr lang="de-DE"/>
              <a:t> sind Gemeinden, die als </a:t>
            </a:r>
            <a:r>
              <a:rPr lang="de-DE" b="1"/>
              <a:t>Dienstleistungszentren (Poli)</a:t>
            </a:r>
            <a:r>
              <a:rPr lang="de-DE"/>
              <a:t> klassifiziert sind oder positive demografische Dynamiken aufweisen, etwa touristische Küstengemeinden mit Bevölkerungswachstum.</a:t>
            </a:r>
          </a:p>
          <a:p>
            <a:br>
              <a:rPr lang="de-DE"/>
            </a:br>
            <a:endParaRPr lang="de-DE"/>
          </a:p>
          <a:p>
            <a:r>
              <a:rPr lang="de-DE"/>
              <a:t>Zusammenfassend besteht das Hauptkriterium in der Identifizierung der Binnengebiete als jene Territorien, die weit von Zentren grundlegender Dienstleistungen entfernt sind, demografische Schwierigkeiten aufweisen und eine Kohäsion zwischen den Gemeinden besitzen, um lokale Entwicklungsstrategien umzusetzen – unter Wahrung territorialer und geomorphologischer Kohärenz sowie nach Prüfung von Größe und organisatorischer Struktur des Gebiets.</a:t>
            </a:r>
          </a:p>
          <a:p>
            <a:br>
              <a:rPr lang="de-DE"/>
            </a:br>
            <a:endParaRPr lang="de-DE"/>
          </a:p>
          <a:p>
            <a:endParaRPr lang="de-DE"/>
          </a:p>
          <a:p>
            <a:endParaRPr lang="de-DE"/>
          </a:p>
        </p:txBody>
      </p:sp>
      <p:sp>
        <p:nvSpPr>
          <p:cNvPr id="4" name="Foliennummernplatzhalter 3"/>
          <p:cNvSpPr>
            <a:spLocks noGrp="1"/>
          </p:cNvSpPr>
          <p:nvPr>
            <p:ph type="sldNum" sz="quarter" idx="5"/>
          </p:nvPr>
        </p:nvSpPr>
        <p:spPr/>
        <p:txBody>
          <a:bodyPr/>
          <a:lstStyle/>
          <a:p>
            <a:fld id="{6AC69D00-CB58-4F29-B94B-36D18DF3EE2B}" type="slidenum">
              <a:rPr lang="de-DE" smtClean="0"/>
              <a:t>3</a:t>
            </a:fld>
            <a:endParaRPr lang="de-DE"/>
          </a:p>
        </p:txBody>
      </p:sp>
    </p:spTree>
    <p:extLst>
      <p:ext uri="{BB962C8B-B14F-4D97-AF65-F5344CB8AC3E}">
        <p14:creationId xmlns:p14="http://schemas.microsoft.com/office/powerpoint/2010/main" val="1973480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Etwa </a:t>
            </a:r>
            <a:r>
              <a:rPr lang="de-DE" b="1"/>
              <a:t>60 % des italienischen Staatsgebiets</a:t>
            </a:r>
            <a:r>
              <a:rPr lang="de-DE"/>
              <a:t> werden gemäß der Definition der </a:t>
            </a:r>
            <a:r>
              <a:rPr lang="de-DE" i="1"/>
              <a:t>Nationalen Strategie für Binnengebiete (SNAI)</a:t>
            </a:r>
            <a:r>
              <a:rPr lang="de-DE"/>
              <a:t> als Binnengebiete eingestuft. Diese Territorien, zu denen fast </a:t>
            </a:r>
            <a:r>
              <a:rPr lang="de-DE" b="1"/>
              <a:t>4.000 Gemeinden</a:t>
            </a:r>
            <a:r>
              <a:rPr lang="de-DE"/>
              <a:t> gehören, bedecken </a:t>
            </a:r>
            <a:r>
              <a:rPr lang="de-DE" b="1"/>
              <a:t>58,8 % der nationalen Fläche</a:t>
            </a:r>
            <a:r>
              <a:rPr lang="de-DE"/>
              <a:t> und beherbergen etwa </a:t>
            </a:r>
            <a:r>
              <a:rPr lang="de-DE" b="1"/>
              <a:t>ein Viertel der italienischen Bevölkerung</a:t>
            </a:r>
            <a:r>
              <a:rPr lang="de-DE"/>
              <a:t>, also rund </a:t>
            </a:r>
            <a:r>
              <a:rPr lang="de-DE" b="1"/>
              <a:t>13 Millionen Menschen</a:t>
            </a:r>
            <a:r>
              <a:rPr lang="de-DE"/>
              <a:t>.</a:t>
            </a:r>
          </a:p>
          <a:p>
            <a:r>
              <a:rPr lang="de-DE"/>
              <a:t>Zum Kontext: Binnengebiete werden als Territorien definiert, die weit von grundlegenden Dienstleistungen wie </a:t>
            </a:r>
            <a:r>
              <a:rPr lang="de-DE" b="1"/>
              <a:t>Krankenhäusern, Schulen und Bahnhöfen</a:t>
            </a:r>
            <a:r>
              <a:rPr lang="de-DE"/>
              <a:t> entfernt liegen und im Vergleich zu den großen urbanen Zentren als marginal gelten. Die SNAI hat spezifische </a:t>
            </a:r>
            <a:r>
              <a:rPr lang="de-DE" b="1"/>
              <a:t>Projektgebiete</a:t>
            </a:r>
            <a:r>
              <a:rPr lang="de-DE"/>
              <a:t> ausgewählt (ursprünglich etwa 72, später weitere Gebiete für den Zyklus 2021–2027 identifiziert), auf die Investitionen konzentriert werden.</a:t>
            </a:r>
          </a:p>
          <a:p>
            <a:r>
              <a:rPr lang="de-DE"/>
              <a:t>Zusammengefasst machen die Binnengebiete einen sehr großen Teil des italienischen Territoriums aus – </a:t>
            </a:r>
            <a:r>
              <a:rPr lang="de-DE" b="1"/>
              <a:t>mehr als 58 %</a:t>
            </a:r>
            <a:r>
              <a:rPr lang="de-DE"/>
              <a:t> – und umfassen damit über die Hälfte der Staatsfläche.</a:t>
            </a:r>
          </a:p>
          <a:p>
            <a:br>
              <a:rPr lang="de-DE"/>
            </a:br>
            <a:endParaRPr lang="de-DE"/>
          </a:p>
          <a:p>
            <a:r>
              <a:rPr lang="de-DE"/>
              <a:t>Die Bewerbung eines Gebiets muss mit der </a:t>
            </a:r>
            <a:r>
              <a:rPr lang="de-DE" b="1"/>
              <a:t>nationalen Kartierung (aktualisiert 2020)</a:t>
            </a:r>
            <a:r>
              <a:rPr lang="de-DE"/>
              <a:t> übereinstimmen, welche die Gemeinden nach ihrer zeitlichen Distanz zum Angebot grundlegender Dienstleistungen (Gesundheit, Bildung, Mobilität) klassifiziert.</a:t>
            </a:r>
          </a:p>
          <a:p>
            <a:r>
              <a:rPr lang="de-DE"/>
              <a:t>Die kandidierenden Gebiete müssen überwiegend Gemeinden umfassen, die als </a:t>
            </a:r>
            <a:r>
              <a:rPr lang="de-DE" b="1"/>
              <a:t>peripher</a:t>
            </a:r>
            <a:r>
              <a:rPr lang="de-DE"/>
              <a:t> oder </a:t>
            </a:r>
            <a:r>
              <a:rPr lang="de-DE" b="1"/>
              <a:t>ultraperipher</a:t>
            </a:r>
            <a:r>
              <a:rPr lang="de-DE"/>
              <a:t> eingestuft sind; Gemeinden mittlerer Einstufung müssen fundiert begründet werden.</a:t>
            </a:r>
          </a:p>
          <a:p>
            <a:r>
              <a:rPr lang="de-DE"/>
              <a:t>Es muss ein klar definiertes und erkennbares </a:t>
            </a:r>
            <a:r>
              <a:rPr lang="de-DE" b="1"/>
              <a:t>identitäres sowie geomorphologisches System</a:t>
            </a:r>
            <a:r>
              <a:rPr lang="de-DE"/>
              <a:t> im Gebiet vorhanden sein.</a:t>
            </a:r>
          </a:p>
          <a:p>
            <a:r>
              <a:rPr lang="de-DE"/>
              <a:t>Das Gebiet muss </a:t>
            </a:r>
            <a:r>
              <a:rPr lang="de-DE" b="1"/>
              <a:t>demografische Schwierigkeiten</a:t>
            </a:r>
            <a:r>
              <a:rPr lang="de-DE"/>
              <a:t> aufweisen, etwa rückläufige Bevölkerungstrends.</a:t>
            </a:r>
          </a:p>
          <a:p>
            <a:r>
              <a:rPr lang="de-DE"/>
              <a:t>Es muss eine effiziente Organisation und eine gut strukturierte Nutzung grundlegender Dienstleistungen bestehen.</a:t>
            </a:r>
          </a:p>
          <a:p>
            <a:r>
              <a:rPr lang="de-DE"/>
              <a:t>Die lokalen Verwaltungen müssen den </a:t>
            </a:r>
            <a:r>
              <a:rPr lang="de-DE" b="1"/>
              <a:t>Willen und die Fähigkeit zur Zusammenarbeit und zum Zusammenschluss</a:t>
            </a:r>
            <a:r>
              <a:rPr lang="de-DE"/>
              <a:t> nachweisen, um gemeinsame Ziele zu verfolgen.</a:t>
            </a:r>
          </a:p>
          <a:p>
            <a:r>
              <a:rPr lang="de-DE"/>
              <a:t>Das Gebiet muss eine </a:t>
            </a:r>
            <a:r>
              <a:rPr lang="de-DE" b="1"/>
              <a:t>angemessene demografische Größe</a:t>
            </a:r>
            <a:r>
              <a:rPr lang="de-DE"/>
              <a:t> sowie eine geeignete Anzahl an Gemeinden aufweisen, um tragfähig zu sein.</a:t>
            </a:r>
          </a:p>
          <a:p>
            <a:r>
              <a:rPr lang="de-DE"/>
              <a:t>Die betroffenen </a:t>
            </a:r>
            <a:r>
              <a:rPr lang="de-DE" b="1"/>
              <a:t>Regionen bzw. autonomen Provinzen</a:t>
            </a:r>
            <a:r>
              <a:rPr lang="de-DE"/>
              <a:t> müssen ein Bewerbungsdossier vorlegen, das den relevanten geografischen Perimeter (Liste der Gemeinden) definiert und die Kandidatur mit Bezug auf die lokale Territorialstrategie begründet.</a:t>
            </a:r>
          </a:p>
          <a:p>
            <a:r>
              <a:rPr lang="de-DE"/>
              <a:t>Die </a:t>
            </a:r>
            <a:r>
              <a:rPr lang="de-DE" b="1"/>
              <a:t>Kontinuität mit bereits im Zyklus 2014–2020 geförderten Gebieten</a:t>
            </a:r>
            <a:r>
              <a:rPr lang="de-DE"/>
              <a:t> wird berücksichtigt, wobei der ursprüngliche Perimeter beibehalten und Fälle marginaler Änderungen mit solider Begründung bewertet werden.</a:t>
            </a:r>
          </a:p>
          <a:p>
            <a:r>
              <a:rPr lang="de-DE"/>
              <a:t>Nicht </a:t>
            </a:r>
            <a:r>
              <a:rPr lang="de-DE" err="1"/>
              <a:t>kandidierbar</a:t>
            </a:r>
            <a:r>
              <a:rPr lang="de-DE"/>
              <a:t> sind Gemeinden, die als </a:t>
            </a:r>
            <a:r>
              <a:rPr lang="de-DE" b="1"/>
              <a:t>Dienstleistungszentren (Poli)</a:t>
            </a:r>
            <a:r>
              <a:rPr lang="de-DE"/>
              <a:t> klassifiziert sind oder positive demografische Dynamiken aufweisen, etwa touristische Küstengemeinden mit Bevölkerungswachstum.</a:t>
            </a:r>
          </a:p>
          <a:p>
            <a:br>
              <a:rPr lang="de-DE"/>
            </a:br>
            <a:endParaRPr lang="de-DE"/>
          </a:p>
          <a:p>
            <a:r>
              <a:rPr lang="de-DE"/>
              <a:t>Zusammenfassend besteht das Hauptkriterium in der Identifizierung der Binnengebiete als jene Territorien, die weit von Zentren grundlegender Dienstleistungen entfernt sind, demografische Schwierigkeiten aufweisen und eine Kohäsion zwischen den Gemeinden besitzen, um lokale Entwicklungsstrategien umzusetzen – unter Wahrung territorialer und geomorphologischer Kohärenz sowie nach Prüfung von Größe und organisatorischer Struktur des Gebiets.</a:t>
            </a:r>
          </a:p>
          <a:p>
            <a:br>
              <a:rPr lang="de-DE"/>
            </a:br>
            <a:endParaRPr lang="de-DE"/>
          </a:p>
          <a:p>
            <a:endParaRPr lang="de-DE"/>
          </a:p>
        </p:txBody>
      </p:sp>
      <p:sp>
        <p:nvSpPr>
          <p:cNvPr id="4" name="Foliennummernplatzhalter 3"/>
          <p:cNvSpPr>
            <a:spLocks noGrp="1"/>
          </p:cNvSpPr>
          <p:nvPr>
            <p:ph type="sldNum" sz="quarter" idx="5"/>
          </p:nvPr>
        </p:nvSpPr>
        <p:spPr/>
        <p:txBody>
          <a:bodyPr/>
          <a:lstStyle/>
          <a:p>
            <a:fld id="{6AC69D00-CB58-4F29-B94B-36D18DF3EE2B}" type="slidenum">
              <a:rPr lang="de-DE" smtClean="0"/>
              <a:t>6</a:t>
            </a:fld>
            <a:endParaRPr lang="de-DE"/>
          </a:p>
        </p:txBody>
      </p:sp>
    </p:spTree>
    <p:extLst>
      <p:ext uri="{BB962C8B-B14F-4D97-AF65-F5344CB8AC3E}">
        <p14:creationId xmlns:p14="http://schemas.microsoft.com/office/powerpoint/2010/main" val="9660412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a:t>Etwa </a:t>
            </a:r>
            <a:r>
              <a:rPr lang="de-DE" b="1"/>
              <a:t>60 % des italienischen Staatsgebiets</a:t>
            </a:r>
            <a:r>
              <a:rPr lang="de-DE"/>
              <a:t> werden gemäß der Definition der </a:t>
            </a:r>
            <a:r>
              <a:rPr lang="de-DE" i="1"/>
              <a:t>Nationalen Strategie für Binnengebiete (SNAI)</a:t>
            </a:r>
            <a:r>
              <a:rPr lang="de-DE"/>
              <a:t> als Binnengebiete eingestuft. Diese Territorien, zu denen fast </a:t>
            </a:r>
            <a:r>
              <a:rPr lang="de-DE" b="1"/>
              <a:t>4.000 Gemeinden</a:t>
            </a:r>
            <a:r>
              <a:rPr lang="de-DE"/>
              <a:t> gehören, bedecken </a:t>
            </a:r>
            <a:r>
              <a:rPr lang="de-DE" b="1"/>
              <a:t>58,8 % der nationalen Fläche</a:t>
            </a:r>
            <a:r>
              <a:rPr lang="de-DE"/>
              <a:t> und beherbergen etwa </a:t>
            </a:r>
            <a:r>
              <a:rPr lang="de-DE" b="1"/>
              <a:t>ein Viertel der italienischen Bevölkerung</a:t>
            </a:r>
            <a:r>
              <a:rPr lang="de-DE"/>
              <a:t>, also rund </a:t>
            </a:r>
            <a:r>
              <a:rPr lang="de-DE" b="1"/>
              <a:t>13 Millionen Menschen</a:t>
            </a:r>
            <a:r>
              <a:rPr lang="de-DE"/>
              <a:t>.</a:t>
            </a:r>
          </a:p>
          <a:p>
            <a:r>
              <a:rPr lang="de-DE"/>
              <a:t>Zum Kontext: Binnengebiete werden als Territorien definiert, die weit von grundlegenden Dienstleistungen wie </a:t>
            </a:r>
            <a:r>
              <a:rPr lang="de-DE" b="1"/>
              <a:t>Krankenhäusern, Schulen und Bahnhöfen</a:t>
            </a:r>
            <a:r>
              <a:rPr lang="de-DE"/>
              <a:t> entfernt liegen und im Vergleich zu den großen urbanen Zentren als marginal gelten. Die SNAI hat spezifische </a:t>
            </a:r>
            <a:r>
              <a:rPr lang="de-DE" b="1"/>
              <a:t>Projektgebiete</a:t>
            </a:r>
            <a:r>
              <a:rPr lang="de-DE"/>
              <a:t> ausgewählt (ursprünglich etwa 72, später weitere Gebiete für den Zyklus 2021–2027 identifiziert), auf die Investitionen konzentriert werden.</a:t>
            </a:r>
          </a:p>
          <a:p>
            <a:r>
              <a:rPr lang="de-DE"/>
              <a:t>Zusammengefasst machen die Binnengebiete einen sehr großen Teil des italienischen Territoriums aus – </a:t>
            </a:r>
            <a:r>
              <a:rPr lang="de-DE" b="1"/>
              <a:t>mehr als 58 %</a:t>
            </a:r>
            <a:r>
              <a:rPr lang="de-DE"/>
              <a:t> – und umfassen damit über die Hälfte der Staatsfläche.</a:t>
            </a:r>
          </a:p>
          <a:p>
            <a:br>
              <a:rPr lang="de-DE"/>
            </a:br>
            <a:endParaRPr lang="de-DE"/>
          </a:p>
          <a:p>
            <a:r>
              <a:rPr lang="de-DE"/>
              <a:t>Die Bewerbung eines Gebiets muss mit der </a:t>
            </a:r>
            <a:r>
              <a:rPr lang="de-DE" b="1"/>
              <a:t>nationalen Kartierung (aktualisiert 2020)</a:t>
            </a:r>
            <a:r>
              <a:rPr lang="de-DE"/>
              <a:t> übereinstimmen, welche die Gemeinden nach ihrer zeitlichen Distanz zum Angebot grundlegender Dienstleistungen (Gesundheit, Bildung, Mobilität) klassifiziert.</a:t>
            </a:r>
          </a:p>
          <a:p>
            <a:r>
              <a:rPr lang="de-DE"/>
              <a:t>Die kandidierenden Gebiete müssen überwiegend Gemeinden umfassen, die als </a:t>
            </a:r>
            <a:r>
              <a:rPr lang="de-DE" b="1"/>
              <a:t>peripher</a:t>
            </a:r>
            <a:r>
              <a:rPr lang="de-DE"/>
              <a:t> oder </a:t>
            </a:r>
            <a:r>
              <a:rPr lang="de-DE" b="1"/>
              <a:t>ultraperipher</a:t>
            </a:r>
            <a:r>
              <a:rPr lang="de-DE"/>
              <a:t> eingestuft sind; Gemeinden mittlerer Einstufung müssen fundiert begründet werden.</a:t>
            </a:r>
          </a:p>
          <a:p>
            <a:r>
              <a:rPr lang="de-DE"/>
              <a:t>Es muss ein klar definiertes und erkennbares </a:t>
            </a:r>
            <a:r>
              <a:rPr lang="de-DE" b="1"/>
              <a:t>identitäres sowie geomorphologisches System</a:t>
            </a:r>
            <a:r>
              <a:rPr lang="de-DE"/>
              <a:t> im Gebiet vorhanden sein.</a:t>
            </a:r>
          </a:p>
          <a:p>
            <a:r>
              <a:rPr lang="de-DE"/>
              <a:t>Das Gebiet muss </a:t>
            </a:r>
            <a:r>
              <a:rPr lang="de-DE" b="1"/>
              <a:t>demografische Schwierigkeiten</a:t>
            </a:r>
            <a:r>
              <a:rPr lang="de-DE"/>
              <a:t> aufweisen, etwa rückläufige Bevölkerungstrends.</a:t>
            </a:r>
          </a:p>
          <a:p>
            <a:r>
              <a:rPr lang="de-DE"/>
              <a:t>Es muss eine effiziente Organisation und eine gut strukturierte Nutzung grundlegender Dienstleistungen bestehen.</a:t>
            </a:r>
          </a:p>
          <a:p>
            <a:r>
              <a:rPr lang="de-DE"/>
              <a:t>Die lokalen Verwaltungen müssen den </a:t>
            </a:r>
            <a:r>
              <a:rPr lang="de-DE" b="1"/>
              <a:t>Willen und die Fähigkeit zur Zusammenarbeit und zum Zusammenschluss</a:t>
            </a:r>
            <a:r>
              <a:rPr lang="de-DE"/>
              <a:t> nachweisen, um gemeinsame Ziele zu verfolgen.</a:t>
            </a:r>
          </a:p>
          <a:p>
            <a:r>
              <a:rPr lang="de-DE"/>
              <a:t>Das Gebiet muss eine </a:t>
            </a:r>
            <a:r>
              <a:rPr lang="de-DE" b="1"/>
              <a:t>angemessene demografische Größe</a:t>
            </a:r>
            <a:r>
              <a:rPr lang="de-DE"/>
              <a:t> sowie eine geeignete Anzahl an Gemeinden aufweisen, um tragfähig zu sein.</a:t>
            </a:r>
          </a:p>
          <a:p>
            <a:r>
              <a:rPr lang="de-DE"/>
              <a:t>Die betroffenen </a:t>
            </a:r>
            <a:r>
              <a:rPr lang="de-DE" b="1"/>
              <a:t>Regionen bzw. autonomen Provinzen</a:t>
            </a:r>
            <a:r>
              <a:rPr lang="de-DE"/>
              <a:t> müssen ein Bewerbungsdossier vorlegen, das den relevanten geografischen Perimeter (Liste der Gemeinden) definiert und die Kandidatur mit Bezug auf die lokale Territorialstrategie begründet.</a:t>
            </a:r>
          </a:p>
          <a:p>
            <a:r>
              <a:rPr lang="de-DE"/>
              <a:t>Die </a:t>
            </a:r>
            <a:r>
              <a:rPr lang="de-DE" b="1"/>
              <a:t>Kontinuität mit bereits im Zyklus 2014–2020 geförderten Gebieten</a:t>
            </a:r>
            <a:r>
              <a:rPr lang="de-DE"/>
              <a:t> wird berücksichtigt, wobei der ursprüngliche Perimeter beibehalten und Fälle marginaler Änderungen mit solider Begründung bewertet werden.</a:t>
            </a:r>
          </a:p>
          <a:p>
            <a:r>
              <a:rPr lang="de-DE"/>
              <a:t>Nicht </a:t>
            </a:r>
            <a:r>
              <a:rPr lang="de-DE" err="1"/>
              <a:t>kandidierbar</a:t>
            </a:r>
            <a:r>
              <a:rPr lang="de-DE"/>
              <a:t> sind Gemeinden, die als </a:t>
            </a:r>
            <a:r>
              <a:rPr lang="de-DE" b="1"/>
              <a:t>Dienstleistungszentren (Poli)</a:t>
            </a:r>
            <a:r>
              <a:rPr lang="de-DE"/>
              <a:t> klassifiziert sind oder positive demografische Dynamiken aufweisen, etwa touristische Küstengemeinden mit Bevölkerungswachstum.</a:t>
            </a:r>
          </a:p>
          <a:p>
            <a:br>
              <a:rPr lang="de-DE"/>
            </a:br>
            <a:endParaRPr lang="de-DE"/>
          </a:p>
          <a:p>
            <a:r>
              <a:rPr lang="de-DE"/>
              <a:t>Zusammenfassend besteht das Hauptkriterium in der Identifizierung der Binnengebiete als jene Territorien, die weit von Zentren grundlegender Dienstleistungen entfernt sind, demografische Schwierigkeiten aufweisen und eine Kohäsion zwischen den Gemeinden besitzen, um lokale Entwicklungsstrategien umzusetzen – unter Wahrung territorialer und geomorphologischer Kohärenz sowie nach Prüfung von Größe und organisatorischer Struktur des Gebiets.</a:t>
            </a:r>
          </a:p>
          <a:p>
            <a:br>
              <a:rPr lang="de-DE"/>
            </a:br>
            <a:endParaRPr lang="de-DE"/>
          </a:p>
          <a:p>
            <a:endParaRPr lang="de-DE"/>
          </a:p>
          <a:p>
            <a:endParaRPr lang="de-DE"/>
          </a:p>
        </p:txBody>
      </p:sp>
      <p:sp>
        <p:nvSpPr>
          <p:cNvPr id="4" name="Foliennummernplatzhalter 3"/>
          <p:cNvSpPr>
            <a:spLocks noGrp="1"/>
          </p:cNvSpPr>
          <p:nvPr>
            <p:ph type="sldNum" sz="quarter" idx="5"/>
          </p:nvPr>
        </p:nvSpPr>
        <p:spPr/>
        <p:txBody>
          <a:bodyPr/>
          <a:lstStyle/>
          <a:p>
            <a:fld id="{6AC69D00-CB58-4F29-B94B-36D18DF3EE2B}" type="slidenum">
              <a:rPr lang="de-DE" smtClean="0"/>
              <a:t>7</a:t>
            </a:fld>
            <a:endParaRPr lang="de-DE"/>
          </a:p>
        </p:txBody>
      </p:sp>
    </p:spTree>
    <p:extLst>
      <p:ext uri="{BB962C8B-B14F-4D97-AF65-F5344CB8AC3E}">
        <p14:creationId xmlns:p14="http://schemas.microsoft.com/office/powerpoint/2010/main" val="989248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6AC69D00-CB58-4F29-B94B-36D18DF3EE2B}" type="slidenum">
              <a:rPr lang="de-DE" smtClean="0"/>
              <a:t>8</a:t>
            </a:fld>
            <a:endParaRPr lang="de-DE"/>
          </a:p>
        </p:txBody>
      </p:sp>
    </p:spTree>
    <p:extLst>
      <p:ext uri="{BB962C8B-B14F-4D97-AF65-F5344CB8AC3E}">
        <p14:creationId xmlns:p14="http://schemas.microsoft.com/office/powerpoint/2010/main" val="20755230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30F7FC-865B-9ADA-BB26-8734F7AB39A9}"/>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E8AB1BF-07D5-6425-A0E8-FB8325D2D632}"/>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8EE94889-2229-3D91-AB0C-7B8463054306}"/>
              </a:ext>
            </a:extLst>
          </p:cNvPr>
          <p:cNvSpPr>
            <a:spLocks noGrp="1"/>
          </p:cNvSpPr>
          <p:nvPr>
            <p:ph type="body" idx="1"/>
          </p:nvPr>
        </p:nvSpPr>
        <p:spPr/>
        <p:txBody>
          <a:bodyPr/>
          <a:lstStyle/>
          <a:p>
            <a:endParaRPr lang="de-DE"/>
          </a:p>
        </p:txBody>
      </p:sp>
      <p:sp>
        <p:nvSpPr>
          <p:cNvPr id="4" name="Foliennummernplatzhalter 3">
            <a:extLst>
              <a:ext uri="{FF2B5EF4-FFF2-40B4-BE49-F238E27FC236}">
                <a16:creationId xmlns:a16="http://schemas.microsoft.com/office/drawing/2014/main" id="{1371C593-BE16-EBF5-E89A-2AD50093ABE7}"/>
              </a:ext>
            </a:extLst>
          </p:cNvPr>
          <p:cNvSpPr>
            <a:spLocks noGrp="1"/>
          </p:cNvSpPr>
          <p:nvPr>
            <p:ph type="sldNum" sz="quarter" idx="5"/>
          </p:nvPr>
        </p:nvSpPr>
        <p:spPr/>
        <p:txBody>
          <a:bodyPr/>
          <a:lstStyle/>
          <a:p>
            <a:fld id="{6AC69D00-CB58-4F29-B94B-36D18DF3EE2B}" type="slidenum">
              <a:rPr lang="de-DE" smtClean="0"/>
              <a:t>9</a:t>
            </a:fld>
            <a:endParaRPr lang="de-DE"/>
          </a:p>
        </p:txBody>
      </p:sp>
    </p:spTree>
    <p:extLst>
      <p:ext uri="{BB962C8B-B14F-4D97-AF65-F5344CB8AC3E}">
        <p14:creationId xmlns:p14="http://schemas.microsoft.com/office/powerpoint/2010/main" val="14052472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13AD3-3981-F19B-6BEA-00354FD55B2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80068E4-F020-3040-B4E3-D3A2421FC5E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D5A638D-0CB3-F4BE-059D-6521C2CA9E16}"/>
              </a:ext>
            </a:extLst>
          </p:cNvPr>
          <p:cNvSpPr>
            <a:spLocks noGrp="1"/>
          </p:cNvSpPr>
          <p:nvPr>
            <p:ph type="body" idx="1"/>
          </p:nvPr>
        </p:nvSpPr>
        <p:spPr/>
        <p:txBody>
          <a:bodyPr/>
          <a:lstStyle/>
          <a:p>
            <a:endParaRPr lang="de-DE"/>
          </a:p>
        </p:txBody>
      </p:sp>
      <p:sp>
        <p:nvSpPr>
          <p:cNvPr id="4" name="Segnaposto numero diapositiva 3">
            <a:extLst>
              <a:ext uri="{FF2B5EF4-FFF2-40B4-BE49-F238E27FC236}">
                <a16:creationId xmlns:a16="http://schemas.microsoft.com/office/drawing/2014/main" id="{23626E9B-53A1-39F1-FA6B-A03BB8056574}"/>
              </a:ext>
            </a:extLst>
          </p:cNvPr>
          <p:cNvSpPr>
            <a:spLocks noGrp="1"/>
          </p:cNvSpPr>
          <p:nvPr>
            <p:ph type="sldNum" sz="quarter" idx="5"/>
          </p:nvPr>
        </p:nvSpPr>
        <p:spPr/>
        <p:txBody>
          <a:bodyPr/>
          <a:lstStyle/>
          <a:p>
            <a:fld id="{6AC69D00-CB58-4F29-B94B-36D18DF3EE2B}" type="slidenum">
              <a:rPr lang="de-DE" smtClean="0"/>
              <a:t>15</a:t>
            </a:fld>
            <a:endParaRPr lang="de-DE"/>
          </a:p>
        </p:txBody>
      </p:sp>
    </p:spTree>
    <p:extLst>
      <p:ext uri="{BB962C8B-B14F-4D97-AF65-F5344CB8AC3E}">
        <p14:creationId xmlns:p14="http://schemas.microsoft.com/office/powerpoint/2010/main" val="24677256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de-DE"/>
          </a:p>
        </p:txBody>
      </p:sp>
      <p:sp>
        <p:nvSpPr>
          <p:cNvPr id="4" name="Segnaposto numero diapositiva 3"/>
          <p:cNvSpPr>
            <a:spLocks noGrp="1"/>
          </p:cNvSpPr>
          <p:nvPr>
            <p:ph type="sldNum" sz="quarter" idx="5"/>
          </p:nvPr>
        </p:nvSpPr>
        <p:spPr/>
        <p:txBody>
          <a:bodyPr/>
          <a:lstStyle/>
          <a:p>
            <a:fld id="{6AC69D00-CB58-4F29-B94B-36D18DF3EE2B}" type="slidenum">
              <a:rPr lang="de-DE" smtClean="0"/>
              <a:t>18</a:t>
            </a:fld>
            <a:endParaRPr lang="de-DE"/>
          </a:p>
        </p:txBody>
      </p:sp>
    </p:spTree>
    <p:extLst>
      <p:ext uri="{BB962C8B-B14F-4D97-AF65-F5344CB8AC3E}">
        <p14:creationId xmlns:p14="http://schemas.microsoft.com/office/powerpoint/2010/main" val="38572062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de-DE"/>
          </a:p>
        </p:txBody>
      </p:sp>
      <p:sp>
        <p:nvSpPr>
          <p:cNvPr id="4" name="Segnaposto numero diapositiva 3"/>
          <p:cNvSpPr>
            <a:spLocks noGrp="1"/>
          </p:cNvSpPr>
          <p:nvPr>
            <p:ph type="sldNum" sz="quarter" idx="5"/>
          </p:nvPr>
        </p:nvSpPr>
        <p:spPr/>
        <p:txBody>
          <a:bodyPr/>
          <a:lstStyle/>
          <a:p>
            <a:fld id="{6AC69D00-CB58-4F29-B94B-36D18DF3EE2B}" type="slidenum">
              <a:rPr lang="de-DE" smtClean="0"/>
              <a:t>19</a:t>
            </a:fld>
            <a:endParaRPr lang="de-DE"/>
          </a:p>
        </p:txBody>
      </p:sp>
    </p:spTree>
    <p:extLst>
      <p:ext uri="{BB962C8B-B14F-4D97-AF65-F5344CB8AC3E}">
        <p14:creationId xmlns:p14="http://schemas.microsoft.com/office/powerpoint/2010/main" val="20052752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5" name="Titelplatzhalter 6">
            <a:extLst>
              <a:ext uri="{FF2B5EF4-FFF2-40B4-BE49-F238E27FC236}">
                <a16:creationId xmlns:a16="http://schemas.microsoft.com/office/drawing/2014/main" id="{8272D21F-08F2-5220-A21B-40EC2640DE57}"/>
              </a:ext>
            </a:extLst>
          </p:cNvPr>
          <p:cNvSpPr>
            <a:spLocks noGrp="1"/>
          </p:cNvSpPr>
          <p:nvPr>
            <p:ph type="title"/>
          </p:nvPr>
        </p:nvSpPr>
        <p:spPr>
          <a:xfrm>
            <a:off x="648000" y="2520000"/>
            <a:ext cx="10980000" cy="720000"/>
          </a:xfrm>
          <a:prstGeom prst="rect">
            <a:avLst/>
          </a:prstGeom>
          <a:noFill/>
        </p:spPr>
        <p:txBody>
          <a:bodyPr vert="horz" lIns="0" tIns="0" rIns="0" bIns="0" rtlCol="0" anchor="t" anchorCtr="0">
            <a:normAutofit/>
          </a:bodyPr>
          <a:lstStyle>
            <a:lvl1pPr>
              <a:defRPr>
                <a:solidFill>
                  <a:srgbClr val="27348A"/>
                </a:solidFill>
              </a:defRPr>
            </a:lvl1pPr>
          </a:lstStyle>
          <a:p>
            <a:r>
              <a:rPr lang="de-DE"/>
              <a:t>Mastertitelformat bearbeiten</a:t>
            </a:r>
            <a:endParaRPr lang="de-IT"/>
          </a:p>
        </p:txBody>
      </p:sp>
    </p:spTree>
    <p:extLst>
      <p:ext uri="{BB962C8B-B14F-4D97-AF65-F5344CB8AC3E}">
        <p14:creationId xmlns:p14="http://schemas.microsoft.com/office/powerpoint/2010/main" val="237370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F3103B-8305-03A4-C331-C8044E81976B}"/>
              </a:ext>
            </a:extLst>
          </p:cNvPr>
          <p:cNvSpPr>
            <a:spLocks noGrp="1"/>
          </p:cNvSpPr>
          <p:nvPr>
            <p:ph type="ctrTitle" hasCustomPrompt="1"/>
          </p:nvPr>
        </p:nvSpPr>
        <p:spPr>
          <a:xfrm>
            <a:off x="648000" y="2160000"/>
            <a:ext cx="10980000" cy="1800000"/>
          </a:xfrm>
          <a:prstGeom prst="rect">
            <a:avLst/>
          </a:prstGeom>
        </p:spPr>
        <p:txBody>
          <a:bodyPr lIns="0" tIns="0" rIns="0" bIns="0" anchor="t" anchorCtr="0"/>
          <a:lstStyle>
            <a:lvl1pPr algn="ctr">
              <a:defRPr sz="6000">
                <a:solidFill>
                  <a:srgbClr val="27348A"/>
                </a:solidFill>
              </a:defRPr>
            </a:lvl1pPr>
          </a:lstStyle>
          <a:p>
            <a:r>
              <a:rPr lang="de-DE"/>
              <a:t>Mastertitelformat </a:t>
            </a:r>
            <a:br>
              <a:rPr lang="de-DE"/>
            </a:br>
            <a:r>
              <a:rPr lang="de-DE"/>
              <a:t>bearbeiten</a:t>
            </a:r>
            <a:endParaRPr lang="de-IT"/>
          </a:p>
        </p:txBody>
      </p:sp>
      <p:sp>
        <p:nvSpPr>
          <p:cNvPr id="3" name="Untertitel 2">
            <a:extLst>
              <a:ext uri="{FF2B5EF4-FFF2-40B4-BE49-F238E27FC236}">
                <a16:creationId xmlns:a16="http://schemas.microsoft.com/office/drawing/2014/main" id="{3ACA3B54-1AFB-C099-9DA4-9E7790EA1D4D}"/>
              </a:ext>
            </a:extLst>
          </p:cNvPr>
          <p:cNvSpPr>
            <a:spLocks noGrp="1"/>
          </p:cNvSpPr>
          <p:nvPr>
            <p:ph type="subTitle" idx="1"/>
          </p:nvPr>
        </p:nvSpPr>
        <p:spPr>
          <a:xfrm>
            <a:off x="648000" y="4140000"/>
            <a:ext cx="10980000" cy="540000"/>
          </a:xfrm>
          <a:prstGeom prst="rect">
            <a:avLst/>
          </a:prstGeom>
        </p:spPr>
        <p:txBody>
          <a:bodyPr lIns="0" tIns="0" rIns="0" bIns="0"/>
          <a:lstStyle>
            <a:lvl1pPr marL="0" indent="0" algn="ctr">
              <a:buNone/>
              <a:defRPr sz="2400">
                <a:solidFill>
                  <a:srgbClr val="0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IT"/>
          </a:p>
        </p:txBody>
      </p:sp>
    </p:spTree>
    <p:extLst>
      <p:ext uri="{BB962C8B-B14F-4D97-AF65-F5344CB8AC3E}">
        <p14:creationId xmlns:p14="http://schemas.microsoft.com/office/powerpoint/2010/main" val="1433139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B9E0B98-3314-A7B1-187F-6E6931932E70}"/>
              </a:ext>
            </a:extLst>
          </p:cNvPr>
          <p:cNvSpPr>
            <a:spLocks noGrp="1"/>
          </p:cNvSpPr>
          <p:nvPr>
            <p:ph idx="1"/>
          </p:nvPr>
        </p:nvSpPr>
        <p:spPr>
          <a:xfrm>
            <a:off x="648000" y="3060000"/>
            <a:ext cx="10980000" cy="2340000"/>
          </a:xfrm>
          <a:prstGeom prst="rect">
            <a:avLst/>
          </a:prstGeom>
        </p:spPr>
        <p:txBody>
          <a:bodyPr lIns="0" tIns="0" rIns="0" bIns="0"/>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7" name="Titelplatzhalter 6">
            <a:extLst>
              <a:ext uri="{FF2B5EF4-FFF2-40B4-BE49-F238E27FC236}">
                <a16:creationId xmlns:a16="http://schemas.microsoft.com/office/drawing/2014/main" id="{862AA4D5-713F-1DC4-B5E4-4C3881C03C52}"/>
              </a:ext>
            </a:extLst>
          </p:cNvPr>
          <p:cNvSpPr txBox="1">
            <a:spLocks/>
          </p:cNvSpPr>
          <p:nvPr userDrawn="1"/>
        </p:nvSpPr>
        <p:spPr>
          <a:xfrm>
            <a:off x="648000" y="2160000"/>
            <a:ext cx="10980000" cy="720000"/>
          </a:xfrm>
          <a:prstGeom prst="rect">
            <a:avLst/>
          </a:prstGeom>
          <a:noFill/>
        </p:spPr>
        <p:txBody>
          <a:bodyPr vert="horz" lIns="0" tIns="0" rIns="0" bIns="0" rtlCol="0" anchor="t" anchorCtr="0">
            <a:normAutofit/>
          </a:bodyPr>
          <a:lstStyle>
            <a:lvl1pPr algn="l" defTabSz="914400" rtl="0" eaLnBrk="1" latinLnBrk="0" hangingPunct="1">
              <a:lnSpc>
                <a:spcPct val="90000"/>
              </a:lnSpc>
              <a:spcBef>
                <a:spcPct val="0"/>
              </a:spcBef>
              <a:buNone/>
              <a:defRPr sz="4400" kern="1200">
                <a:solidFill>
                  <a:srgbClr val="FFFFFF"/>
                </a:solidFill>
                <a:latin typeface="+mj-lt"/>
                <a:ea typeface="+mj-ea"/>
                <a:cs typeface="+mj-cs"/>
              </a:defRPr>
            </a:lvl1pPr>
          </a:lstStyle>
          <a:p>
            <a:r>
              <a:rPr lang="de-DE">
                <a:solidFill>
                  <a:srgbClr val="27348A"/>
                </a:solidFill>
              </a:rPr>
              <a:t>Mastertitelformat bearbeiten</a:t>
            </a:r>
            <a:endParaRPr lang="de-IT">
              <a:solidFill>
                <a:srgbClr val="27348A"/>
              </a:solidFill>
            </a:endParaRPr>
          </a:p>
        </p:txBody>
      </p:sp>
    </p:spTree>
    <p:extLst>
      <p:ext uri="{BB962C8B-B14F-4D97-AF65-F5344CB8AC3E}">
        <p14:creationId xmlns:p14="http://schemas.microsoft.com/office/powerpoint/2010/main" val="14463771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alt mit Überschrif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D50E3D68-91F4-9FE0-A6EE-B6632F81293E}"/>
              </a:ext>
            </a:extLst>
          </p:cNvPr>
          <p:cNvSpPr>
            <a:spLocks noGrp="1"/>
          </p:cNvSpPr>
          <p:nvPr>
            <p:ph idx="1"/>
          </p:nvPr>
        </p:nvSpPr>
        <p:spPr>
          <a:xfrm>
            <a:off x="5832000" y="648000"/>
            <a:ext cx="5760000" cy="4788000"/>
          </a:xfrm>
          <a:prstGeom prst="rect">
            <a:avLst/>
          </a:prstGeom>
        </p:spPr>
        <p:txBody>
          <a:bodyPr lIns="0" tIns="0" rIns="0" bIns="0"/>
          <a:lstStyle>
            <a:lvl1pPr>
              <a:defRPr sz="3200">
                <a:solidFill>
                  <a:srgbClr val="27348A"/>
                </a:solidFill>
              </a:defRPr>
            </a:lvl1pPr>
            <a:lvl2pPr>
              <a:defRPr sz="2800">
                <a:solidFill>
                  <a:srgbClr val="000000"/>
                </a:solidFill>
              </a:defRPr>
            </a:lvl2pPr>
            <a:lvl3pPr>
              <a:defRPr sz="2400">
                <a:solidFill>
                  <a:srgbClr val="000000"/>
                </a:solidFill>
              </a:defRPr>
            </a:lvl3pPr>
            <a:lvl4pPr>
              <a:defRPr sz="2000">
                <a:solidFill>
                  <a:srgbClr val="000000"/>
                </a:solidFill>
              </a:defRPr>
            </a:lvl4pPr>
            <a:lvl5pPr>
              <a:defRPr sz="2000">
                <a:solidFill>
                  <a:srgbClr val="000000"/>
                </a:solidFill>
              </a:defRPr>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8" name="Titel 1">
            <a:extLst>
              <a:ext uri="{FF2B5EF4-FFF2-40B4-BE49-F238E27FC236}">
                <a16:creationId xmlns:a16="http://schemas.microsoft.com/office/drawing/2014/main" id="{7335EFCC-3B70-D5FA-CFC7-34CAAE2EA7AF}"/>
              </a:ext>
            </a:extLst>
          </p:cNvPr>
          <p:cNvSpPr>
            <a:spLocks noGrp="1"/>
          </p:cNvSpPr>
          <p:nvPr>
            <p:ph type="title"/>
          </p:nvPr>
        </p:nvSpPr>
        <p:spPr>
          <a:xfrm>
            <a:off x="648000" y="2520000"/>
            <a:ext cx="4320000" cy="1080000"/>
          </a:xfrm>
          <a:prstGeom prst="rect">
            <a:avLst/>
          </a:prstGeom>
        </p:spPr>
        <p:txBody>
          <a:bodyPr lIns="0" tIns="0" rIns="0" bIns="0" anchor="b"/>
          <a:lstStyle>
            <a:lvl1pPr algn="l">
              <a:defRPr sz="3200">
                <a:solidFill>
                  <a:srgbClr val="27348A"/>
                </a:solidFill>
              </a:defRPr>
            </a:lvl1pPr>
          </a:lstStyle>
          <a:p>
            <a:r>
              <a:rPr lang="de-DE"/>
              <a:t>Mastertitelformat bearbeiten</a:t>
            </a:r>
            <a:endParaRPr lang="de-IT"/>
          </a:p>
        </p:txBody>
      </p:sp>
      <p:sp>
        <p:nvSpPr>
          <p:cNvPr id="9" name="Textplatzhalter 3">
            <a:extLst>
              <a:ext uri="{FF2B5EF4-FFF2-40B4-BE49-F238E27FC236}">
                <a16:creationId xmlns:a16="http://schemas.microsoft.com/office/drawing/2014/main" id="{1D000D19-C3B5-9484-F024-725152EADE34}"/>
              </a:ext>
            </a:extLst>
          </p:cNvPr>
          <p:cNvSpPr>
            <a:spLocks noGrp="1"/>
          </p:cNvSpPr>
          <p:nvPr>
            <p:ph type="body" sz="half" idx="2"/>
          </p:nvPr>
        </p:nvSpPr>
        <p:spPr>
          <a:xfrm>
            <a:off x="648000" y="3780000"/>
            <a:ext cx="4320000" cy="720000"/>
          </a:xfrm>
          <a:prstGeom prst="rect">
            <a:avLst/>
          </a:prstGeom>
        </p:spPr>
        <p:txBody>
          <a:bodyPr lIns="0" tIns="0" rIns="0" bIns="0"/>
          <a:lstStyle>
            <a:lvl1pPr marL="0" indent="0">
              <a:buNone/>
              <a:defRPr sz="1600">
                <a:solidFill>
                  <a:srgbClr val="0000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2347846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B223C659-DAE4-C333-299A-0FF147E0C756}"/>
              </a:ext>
            </a:extLst>
          </p:cNvPr>
          <p:cNvSpPr>
            <a:spLocks noGrp="1"/>
          </p:cNvSpPr>
          <p:nvPr>
            <p:ph type="pic" idx="1"/>
          </p:nvPr>
        </p:nvSpPr>
        <p:spPr>
          <a:xfrm>
            <a:off x="5832000" y="648000"/>
            <a:ext cx="5760000" cy="4788000"/>
          </a:xfrm>
          <a:prstGeom prst="rect">
            <a:avLst/>
          </a:prstGeom>
        </p:spPr>
        <p:txBody>
          <a:bodyPr/>
          <a:lstStyle>
            <a:lvl1pPr marL="0" indent="0">
              <a:buNone/>
              <a:defRPr sz="3200">
                <a:solidFill>
                  <a:srgbClr val="000000"/>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de-DE"/>
              <a:t>Bild durch Klicken auf Symbol hinzufügen</a:t>
            </a:r>
            <a:endParaRPr lang="de-IT"/>
          </a:p>
        </p:txBody>
      </p:sp>
      <p:sp>
        <p:nvSpPr>
          <p:cNvPr id="8" name="Titel 1">
            <a:extLst>
              <a:ext uri="{FF2B5EF4-FFF2-40B4-BE49-F238E27FC236}">
                <a16:creationId xmlns:a16="http://schemas.microsoft.com/office/drawing/2014/main" id="{2049508A-E7FB-A086-5535-FD7E11ABAE34}"/>
              </a:ext>
            </a:extLst>
          </p:cNvPr>
          <p:cNvSpPr>
            <a:spLocks noGrp="1"/>
          </p:cNvSpPr>
          <p:nvPr>
            <p:ph type="title"/>
          </p:nvPr>
        </p:nvSpPr>
        <p:spPr>
          <a:xfrm>
            <a:off x="648000" y="2520000"/>
            <a:ext cx="4320000" cy="1080000"/>
          </a:xfrm>
          <a:prstGeom prst="rect">
            <a:avLst/>
          </a:prstGeom>
        </p:spPr>
        <p:txBody>
          <a:bodyPr lIns="0" tIns="0" rIns="0" bIns="0" anchor="b"/>
          <a:lstStyle>
            <a:lvl1pPr algn="l">
              <a:defRPr sz="3200">
                <a:solidFill>
                  <a:srgbClr val="27348A"/>
                </a:solidFill>
              </a:defRPr>
            </a:lvl1pPr>
          </a:lstStyle>
          <a:p>
            <a:r>
              <a:rPr lang="de-DE"/>
              <a:t>Mastertitelformat bearbeiten</a:t>
            </a:r>
            <a:endParaRPr lang="de-IT"/>
          </a:p>
        </p:txBody>
      </p:sp>
      <p:sp>
        <p:nvSpPr>
          <p:cNvPr id="9" name="Textplatzhalter 3">
            <a:extLst>
              <a:ext uri="{FF2B5EF4-FFF2-40B4-BE49-F238E27FC236}">
                <a16:creationId xmlns:a16="http://schemas.microsoft.com/office/drawing/2014/main" id="{5AB87A42-61E5-F65E-DA4F-A1005D1037A6}"/>
              </a:ext>
            </a:extLst>
          </p:cNvPr>
          <p:cNvSpPr>
            <a:spLocks noGrp="1"/>
          </p:cNvSpPr>
          <p:nvPr>
            <p:ph type="body" sz="half" idx="2"/>
          </p:nvPr>
        </p:nvSpPr>
        <p:spPr>
          <a:xfrm>
            <a:off x="648000" y="3780000"/>
            <a:ext cx="4320000" cy="720000"/>
          </a:xfrm>
          <a:prstGeom prst="rect">
            <a:avLst/>
          </a:prstGeom>
        </p:spPr>
        <p:txBody>
          <a:bodyPr lIns="0" tIns="0" rIns="0" bIns="0"/>
          <a:lstStyle>
            <a:lvl1pPr marL="0" indent="0">
              <a:buNone/>
              <a:defRPr sz="1600">
                <a:solidFill>
                  <a:srgbClr val="000000"/>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38845195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F3103B-8305-03A4-C331-C8044E81976B}"/>
              </a:ext>
            </a:extLst>
          </p:cNvPr>
          <p:cNvSpPr>
            <a:spLocks noGrp="1"/>
          </p:cNvSpPr>
          <p:nvPr>
            <p:ph type="ctrTitle" hasCustomPrompt="1"/>
          </p:nvPr>
        </p:nvSpPr>
        <p:spPr>
          <a:xfrm>
            <a:off x="648000" y="2160000"/>
            <a:ext cx="10980000" cy="1800000"/>
          </a:xfrm>
          <a:prstGeom prst="rect">
            <a:avLst/>
          </a:prstGeom>
        </p:spPr>
        <p:txBody>
          <a:bodyPr anchor="t" anchorCtr="0"/>
          <a:lstStyle>
            <a:lvl1pPr algn="ctr">
              <a:defRPr sz="6000"/>
            </a:lvl1pPr>
          </a:lstStyle>
          <a:p>
            <a:r>
              <a:rPr lang="de-DE"/>
              <a:t>Mastertitelformat </a:t>
            </a:r>
            <a:br>
              <a:rPr lang="de-DE"/>
            </a:br>
            <a:r>
              <a:rPr lang="de-DE"/>
              <a:t>bearbeiten</a:t>
            </a:r>
            <a:endParaRPr lang="de-IT"/>
          </a:p>
        </p:txBody>
      </p:sp>
      <p:sp>
        <p:nvSpPr>
          <p:cNvPr id="3" name="Untertitel 2">
            <a:extLst>
              <a:ext uri="{FF2B5EF4-FFF2-40B4-BE49-F238E27FC236}">
                <a16:creationId xmlns:a16="http://schemas.microsoft.com/office/drawing/2014/main" id="{3ACA3B54-1AFB-C099-9DA4-9E7790EA1D4D}"/>
              </a:ext>
            </a:extLst>
          </p:cNvPr>
          <p:cNvSpPr>
            <a:spLocks noGrp="1"/>
          </p:cNvSpPr>
          <p:nvPr>
            <p:ph type="subTitle" idx="1"/>
          </p:nvPr>
        </p:nvSpPr>
        <p:spPr>
          <a:xfrm>
            <a:off x="648000" y="4140000"/>
            <a:ext cx="10980000" cy="540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IT"/>
          </a:p>
        </p:txBody>
      </p:sp>
    </p:spTree>
    <p:extLst>
      <p:ext uri="{BB962C8B-B14F-4D97-AF65-F5344CB8AC3E}">
        <p14:creationId xmlns:p14="http://schemas.microsoft.com/office/powerpoint/2010/main" val="27264379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B9E0B98-3314-A7B1-187F-6E6931932E70}"/>
              </a:ext>
            </a:extLst>
          </p:cNvPr>
          <p:cNvSpPr>
            <a:spLocks noGrp="1"/>
          </p:cNvSpPr>
          <p:nvPr>
            <p:ph idx="1"/>
          </p:nvPr>
        </p:nvSpPr>
        <p:spPr>
          <a:xfrm>
            <a:off x="648000" y="1512000"/>
            <a:ext cx="10980000" cy="4392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Titel 1">
            <a:extLst>
              <a:ext uri="{FF2B5EF4-FFF2-40B4-BE49-F238E27FC236}">
                <a16:creationId xmlns:a16="http://schemas.microsoft.com/office/drawing/2014/main" id="{E2294A60-FA8A-4317-813E-A744866327CD}"/>
              </a:ext>
            </a:extLst>
          </p:cNvPr>
          <p:cNvSpPr>
            <a:spLocks noGrp="1"/>
          </p:cNvSpPr>
          <p:nvPr>
            <p:ph type="title"/>
          </p:nvPr>
        </p:nvSpPr>
        <p:spPr>
          <a:xfrm>
            <a:off x="648000" y="648000"/>
            <a:ext cx="10980000" cy="720000"/>
          </a:xfrm>
          <a:prstGeom prst="rect">
            <a:avLst/>
          </a:prstGeom>
        </p:spPr>
        <p:txBody>
          <a:bodyPr/>
          <a:lstStyle/>
          <a:p>
            <a:r>
              <a:rPr lang="de-DE"/>
              <a:t>Mastertitelformat bearbeiten</a:t>
            </a:r>
            <a:endParaRPr lang="de-IT"/>
          </a:p>
        </p:txBody>
      </p:sp>
    </p:spTree>
    <p:extLst>
      <p:ext uri="{BB962C8B-B14F-4D97-AF65-F5344CB8AC3E}">
        <p14:creationId xmlns:p14="http://schemas.microsoft.com/office/powerpoint/2010/main" val="3223984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D709C4-A8F5-7D5F-8F84-464F47A630ED}"/>
              </a:ext>
            </a:extLst>
          </p:cNvPr>
          <p:cNvSpPr>
            <a:spLocks noGrp="1"/>
          </p:cNvSpPr>
          <p:nvPr>
            <p:ph type="title"/>
          </p:nvPr>
        </p:nvSpPr>
        <p:spPr>
          <a:xfrm>
            <a:off x="648000" y="648000"/>
            <a:ext cx="10980000" cy="720000"/>
          </a:xfrm>
          <a:prstGeom prst="rect">
            <a:avLst/>
          </a:prstGeom>
        </p:spPr>
        <p:txBody>
          <a:bodyPr/>
          <a:lstStyle/>
          <a:p>
            <a:r>
              <a:rPr lang="de-DE"/>
              <a:t>Mastertitelformat bearbeiten</a:t>
            </a:r>
            <a:endParaRPr lang="de-IT"/>
          </a:p>
        </p:txBody>
      </p:sp>
      <p:sp>
        <p:nvSpPr>
          <p:cNvPr id="3" name="Inhaltsplatzhalter 2">
            <a:extLst>
              <a:ext uri="{FF2B5EF4-FFF2-40B4-BE49-F238E27FC236}">
                <a16:creationId xmlns:a16="http://schemas.microsoft.com/office/drawing/2014/main" id="{157F006F-F4EE-6239-69AC-9AA9F1F17349}"/>
              </a:ext>
            </a:extLst>
          </p:cNvPr>
          <p:cNvSpPr>
            <a:spLocks noGrp="1"/>
          </p:cNvSpPr>
          <p:nvPr>
            <p:ph sz="half" idx="1"/>
          </p:nvPr>
        </p:nvSpPr>
        <p:spPr>
          <a:xfrm>
            <a:off x="648000" y="1512000"/>
            <a:ext cx="5400000" cy="396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Inhaltsplatzhalter 3">
            <a:extLst>
              <a:ext uri="{FF2B5EF4-FFF2-40B4-BE49-F238E27FC236}">
                <a16:creationId xmlns:a16="http://schemas.microsoft.com/office/drawing/2014/main" id="{4159DFAE-2217-F51E-6ABE-0B19A60231AF}"/>
              </a:ext>
            </a:extLst>
          </p:cNvPr>
          <p:cNvSpPr>
            <a:spLocks noGrp="1"/>
          </p:cNvSpPr>
          <p:nvPr>
            <p:ph sz="half" idx="2"/>
          </p:nvPr>
        </p:nvSpPr>
        <p:spPr>
          <a:xfrm>
            <a:off x="6228000" y="1512000"/>
            <a:ext cx="5400000" cy="396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Tree>
    <p:extLst>
      <p:ext uri="{BB962C8B-B14F-4D97-AF65-F5344CB8AC3E}">
        <p14:creationId xmlns:p14="http://schemas.microsoft.com/office/powerpoint/2010/main" val="25996494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A619492-8F88-CEBE-82A2-0160A4BF078E}"/>
              </a:ext>
            </a:extLst>
          </p:cNvPr>
          <p:cNvSpPr>
            <a:spLocks noGrp="1"/>
          </p:cNvSpPr>
          <p:nvPr>
            <p:ph type="body" idx="1"/>
          </p:nvPr>
        </p:nvSpPr>
        <p:spPr>
          <a:xfrm>
            <a:off x="648000" y="1512000"/>
            <a:ext cx="5400000" cy="90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5" name="Textplatzhalter 4">
            <a:extLst>
              <a:ext uri="{FF2B5EF4-FFF2-40B4-BE49-F238E27FC236}">
                <a16:creationId xmlns:a16="http://schemas.microsoft.com/office/drawing/2014/main" id="{640CD422-58F6-0346-2AC9-4AD8D823BFDF}"/>
              </a:ext>
            </a:extLst>
          </p:cNvPr>
          <p:cNvSpPr>
            <a:spLocks noGrp="1"/>
          </p:cNvSpPr>
          <p:nvPr>
            <p:ph type="body" sz="quarter" idx="3"/>
          </p:nvPr>
        </p:nvSpPr>
        <p:spPr>
          <a:xfrm>
            <a:off x="6228000" y="1512000"/>
            <a:ext cx="5400000" cy="90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itel 1">
            <a:extLst>
              <a:ext uri="{FF2B5EF4-FFF2-40B4-BE49-F238E27FC236}">
                <a16:creationId xmlns:a16="http://schemas.microsoft.com/office/drawing/2014/main" id="{B2199224-358D-1451-F48D-FE44657B9E57}"/>
              </a:ext>
            </a:extLst>
          </p:cNvPr>
          <p:cNvSpPr>
            <a:spLocks noGrp="1"/>
          </p:cNvSpPr>
          <p:nvPr>
            <p:ph type="title"/>
          </p:nvPr>
        </p:nvSpPr>
        <p:spPr>
          <a:xfrm>
            <a:off x="648000" y="648000"/>
            <a:ext cx="10980000" cy="720000"/>
          </a:xfrm>
          <a:prstGeom prst="rect">
            <a:avLst/>
          </a:prstGeom>
        </p:spPr>
        <p:txBody>
          <a:bodyPr/>
          <a:lstStyle/>
          <a:p>
            <a:r>
              <a:rPr lang="de-DE"/>
              <a:t>Mastertitelformat bearbeiten</a:t>
            </a:r>
            <a:endParaRPr lang="de-IT"/>
          </a:p>
        </p:txBody>
      </p:sp>
      <p:sp>
        <p:nvSpPr>
          <p:cNvPr id="11" name="Inhaltsplatzhalter 2">
            <a:extLst>
              <a:ext uri="{FF2B5EF4-FFF2-40B4-BE49-F238E27FC236}">
                <a16:creationId xmlns:a16="http://schemas.microsoft.com/office/drawing/2014/main" id="{7125F4E6-0AFF-76C1-712F-4B259AEFA090}"/>
              </a:ext>
            </a:extLst>
          </p:cNvPr>
          <p:cNvSpPr>
            <a:spLocks noGrp="1"/>
          </p:cNvSpPr>
          <p:nvPr>
            <p:ph sz="half" idx="10"/>
          </p:nvPr>
        </p:nvSpPr>
        <p:spPr>
          <a:xfrm>
            <a:off x="648000" y="2592000"/>
            <a:ext cx="5400000" cy="288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12" name="Inhaltsplatzhalter 3">
            <a:extLst>
              <a:ext uri="{FF2B5EF4-FFF2-40B4-BE49-F238E27FC236}">
                <a16:creationId xmlns:a16="http://schemas.microsoft.com/office/drawing/2014/main" id="{72855CE9-7C80-8159-54DB-70696D6C4E60}"/>
              </a:ext>
            </a:extLst>
          </p:cNvPr>
          <p:cNvSpPr>
            <a:spLocks noGrp="1"/>
          </p:cNvSpPr>
          <p:nvPr>
            <p:ph sz="half" idx="2"/>
          </p:nvPr>
        </p:nvSpPr>
        <p:spPr>
          <a:xfrm>
            <a:off x="6228000" y="2592000"/>
            <a:ext cx="5400000" cy="288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Tree>
    <p:extLst>
      <p:ext uri="{BB962C8B-B14F-4D97-AF65-F5344CB8AC3E}">
        <p14:creationId xmlns:p14="http://schemas.microsoft.com/office/powerpoint/2010/main" val="3331194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F6978432-ABDD-8EAB-C2AD-70DA9915781E}"/>
              </a:ext>
            </a:extLst>
          </p:cNvPr>
          <p:cNvSpPr>
            <a:spLocks noGrp="1"/>
          </p:cNvSpPr>
          <p:nvPr>
            <p:ph type="title"/>
          </p:nvPr>
        </p:nvSpPr>
        <p:spPr>
          <a:xfrm>
            <a:off x="648000" y="2520000"/>
            <a:ext cx="10980000" cy="720000"/>
          </a:xfrm>
          <a:prstGeom prst="rect">
            <a:avLst/>
          </a:prstGeom>
        </p:spPr>
        <p:txBody>
          <a:bodyPr/>
          <a:lstStyle/>
          <a:p>
            <a:r>
              <a:rPr lang="de-DE"/>
              <a:t>Mastertitelformat bearbeiten</a:t>
            </a:r>
            <a:endParaRPr lang="de-IT"/>
          </a:p>
        </p:txBody>
      </p:sp>
    </p:spTree>
    <p:extLst>
      <p:ext uri="{BB962C8B-B14F-4D97-AF65-F5344CB8AC3E}">
        <p14:creationId xmlns:p14="http://schemas.microsoft.com/office/powerpoint/2010/main" val="2892292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pic>
        <p:nvPicPr>
          <p:cNvPr id="4" name="Immagine 29" descr="Immagine che contiene aria aperta, erba, albero, pianta&#10;&#10;Il contenuto generato dall'IA potrebbe non essere corretto.">
            <a:extLst>
              <a:ext uri="{FF2B5EF4-FFF2-40B4-BE49-F238E27FC236}">
                <a16:creationId xmlns:a16="http://schemas.microsoft.com/office/drawing/2014/main" id="{66760D6F-B9CF-3F31-BBBA-329829E56E8B}"/>
              </a:ext>
            </a:extLst>
          </p:cNvPr>
          <p:cNvPicPr>
            <a:picLocks noChangeAspect="1"/>
          </p:cNvPicPr>
          <p:nvPr userDrawn="1"/>
        </p:nvPicPr>
        <p:blipFill>
          <a:blip r:embed="rId2">
            <a:alphaModFix amt="20000"/>
          </a:blip>
          <a:srcRect t="4235" b="10010"/>
          <a:stretch/>
        </p:blipFill>
        <p:spPr>
          <a:xfrm>
            <a:off x="-7106" y="0"/>
            <a:ext cx="12192000" cy="6047950"/>
          </a:xfrm>
          <a:prstGeom prst="rect">
            <a:avLst/>
          </a:prstGeom>
        </p:spPr>
      </p:pic>
    </p:spTree>
    <p:extLst>
      <p:ext uri="{BB962C8B-B14F-4D97-AF65-F5344CB8AC3E}">
        <p14:creationId xmlns:p14="http://schemas.microsoft.com/office/powerpoint/2010/main" val="25487442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5E982-A676-C67E-7C0F-52D9F202FFB0}"/>
              </a:ext>
            </a:extLst>
          </p:cNvPr>
          <p:cNvSpPr>
            <a:spLocks noGrp="1"/>
          </p:cNvSpPr>
          <p:nvPr>
            <p:ph type="title"/>
          </p:nvPr>
        </p:nvSpPr>
        <p:spPr>
          <a:xfrm>
            <a:off x="648000" y="2520000"/>
            <a:ext cx="4320000" cy="1080000"/>
          </a:xfrm>
          <a:prstGeom prst="rect">
            <a:avLst/>
          </a:prstGeom>
        </p:spPr>
        <p:txBody>
          <a:bodyPr anchor="b"/>
          <a:lstStyle>
            <a:lvl1pPr>
              <a:defRPr sz="3200"/>
            </a:lvl1pPr>
          </a:lstStyle>
          <a:p>
            <a:r>
              <a:rPr lang="de-DE"/>
              <a:t>Mastertitelformat bearbeiten</a:t>
            </a:r>
            <a:endParaRPr lang="de-IT"/>
          </a:p>
        </p:txBody>
      </p:sp>
      <p:sp>
        <p:nvSpPr>
          <p:cNvPr id="3" name="Inhaltsplatzhalter 2">
            <a:extLst>
              <a:ext uri="{FF2B5EF4-FFF2-40B4-BE49-F238E27FC236}">
                <a16:creationId xmlns:a16="http://schemas.microsoft.com/office/drawing/2014/main" id="{D50E3D68-91F4-9FE0-A6EE-B6632F81293E}"/>
              </a:ext>
            </a:extLst>
          </p:cNvPr>
          <p:cNvSpPr>
            <a:spLocks noGrp="1"/>
          </p:cNvSpPr>
          <p:nvPr>
            <p:ph idx="1"/>
          </p:nvPr>
        </p:nvSpPr>
        <p:spPr>
          <a:xfrm>
            <a:off x="5832000" y="648000"/>
            <a:ext cx="5760000" cy="4788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Textplatzhalter 3">
            <a:extLst>
              <a:ext uri="{FF2B5EF4-FFF2-40B4-BE49-F238E27FC236}">
                <a16:creationId xmlns:a16="http://schemas.microsoft.com/office/drawing/2014/main" id="{6407FB3B-B2CF-FD75-D720-56AB70B34CC5}"/>
              </a:ext>
            </a:extLst>
          </p:cNvPr>
          <p:cNvSpPr>
            <a:spLocks noGrp="1"/>
          </p:cNvSpPr>
          <p:nvPr>
            <p:ph type="body" sz="half" idx="2"/>
          </p:nvPr>
        </p:nvSpPr>
        <p:spPr>
          <a:xfrm>
            <a:off x="648000" y="3780000"/>
            <a:ext cx="4320000" cy="72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832089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B223C659-DAE4-C333-299A-0FF147E0C756}"/>
              </a:ext>
            </a:extLst>
          </p:cNvPr>
          <p:cNvSpPr>
            <a:spLocks noGrp="1"/>
          </p:cNvSpPr>
          <p:nvPr>
            <p:ph type="pic" idx="1"/>
          </p:nvPr>
        </p:nvSpPr>
        <p:spPr>
          <a:xfrm>
            <a:off x="5832000" y="648000"/>
            <a:ext cx="5760000" cy="478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IT"/>
          </a:p>
        </p:txBody>
      </p:sp>
      <p:sp>
        <p:nvSpPr>
          <p:cNvPr id="8" name="Titel 1">
            <a:extLst>
              <a:ext uri="{FF2B5EF4-FFF2-40B4-BE49-F238E27FC236}">
                <a16:creationId xmlns:a16="http://schemas.microsoft.com/office/drawing/2014/main" id="{2049508A-E7FB-A086-5535-FD7E11ABAE34}"/>
              </a:ext>
            </a:extLst>
          </p:cNvPr>
          <p:cNvSpPr>
            <a:spLocks noGrp="1"/>
          </p:cNvSpPr>
          <p:nvPr>
            <p:ph type="title"/>
          </p:nvPr>
        </p:nvSpPr>
        <p:spPr>
          <a:xfrm>
            <a:off x="648000" y="2520000"/>
            <a:ext cx="4320000" cy="1080000"/>
          </a:xfrm>
          <a:prstGeom prst="rect">
            <a:avLst/>
          </a:prstGeom>
        </p:spPr>
        <p:txBody>
          <a:bodyPr anchor="b"/>
          <a:lstStyle>
            <a:lvl1pPr>
              <a:defRPr sz="3200"/>
            </a:lvl1pPr>
          </a:lstStyle>
          <a:p>
            <a:r>
              <a:rPr lang="de-DE"/>
              <a:t>Mastertitelformat bearbeiten</a:t>
            </a:r>
            <a:endParaRPr lang="de-IT"/>
          </a:p>
        </p:txBody>
      </p:sp>
      <p:sp>
        <p:nvSpPr>
          <p:cNvPr id="9" name="Textplatzhalter 3">
            <a:extLst>
              <a:ext uri="{FF2B5EF4-FFF2-40B4-BE49-F238E27FC236}">
                <a16:creationId xmlns:a16="http://schemas.microsoft.com/office/drawing/2014/main" id="{5AB87A42-61E5-F65E-DA4F-A1005D1037A6}"/>
              </a:ext>
            </a:extLst>
          </p:cNvPr>
          <p:cNvSpPr>
            <a:spLocks noGrp="1"/>
          </p:cNvSpPr>
          <p:nvPr>
            <p:ph type="body" sz="half" idx="2"/>
          </p:nvPr>
        </p:nvSpPr>
        <p:spPr>
          <a:xfrm>
            <a:off x="648000" y="3780000"/>
            <a:ext cx="4320000" cy="72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35934041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3F3103B-8305-03A4-C331-C8044E81976B}"/>
              </a:ext>
            </a:extLst>
          </p:cNvPr>
          <p:cNvSpPr>
            <a:spLocks noGrp="1"/>
          </p:cNvSpPr>
          <p:nvPr>
            <p:ph type="ctrTitle" hasCustomPrompt="1"/>
          </p:nvPr>
        </p:nvSpPr>
        <p:spPr>
          <a:xfrm>
            <a:off x="648000" y="2160000"/>
            <a:ext cx="10980000" cy="1800000"/>
          </a:xfrm>
          <a:prstGeom prst="rect">
            <a:avLst/>
          </a:prstGeom>
        </p:spPr>
        <p:txBody>
          <a:bodyPr anchor="t" anchorCtr="0"/>
          <a:lstStyle>
            <a:lvl1pPr algn="ctr">
              <a:defRPr sz="6000"/>
            </a:lvl1pPr>
          </a:lstStyle>
          <a:p>
            <a:r>
              <a:rPr lang="de-DE"/>
              <a:t>Mastertitelformat </a:t>
            </a:r>
            <a:br>
              <a:rPr lang="de-DE"/>
            </a:br>
            <a:r>
              <a:rPr lang="de-DE"/>
              <a:t>bearbeiten</a:t>
            </a:r>
            <a:endParaRPr lang="de-IT"/>
          </a:p>
        </p:txBody>
      </p:sp>
      <p:sp>
        <p:nvSpPr>
          <p:cNvPr id="3" name="Untertitel 2">
            <a:extLst>
              <a:ext uri="{FF2B5EF4-FFF2-40B4-BE49-F238E27FC236}">
                <a16:creationId xmlns:a16="http://schemas.microsoft.com/office/drawing/2014/main" id="{3ACA3B54-1AFB-C099-9DA4-9E7790EA1D4D}"/>
              </a:ext>
            </a:extLst>
          </p:cNvPr>
          <p:cNvSpPr>
            <a:spLocks noGrp="1"/>
          </p:cNvSpPr>
          <p:nvPr>
            <p:ph type="subTitle" idx="1"/>
          </p:nvPr>
        </p:nvSpPr>
        <p:spPr>
          <a:xfrm>
            <a:off x="648000" y="4140000"/>
            <a:ext cx="10980000" cy="5400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endParaRPr lang="de-IT"/>
          </a:p>
        </p:txBody>
      </p:sp>
    </p:spTree>
    <p:extLst>
      <p:ext uri="{BB962C8B-B14F-4D97-AF65-F5344CB8AC3E}">
        <p14:creationId xmlns:p14="http://schemas.microsoft.com/office/powerpoint/2010/main" val="100740457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3" name="Inhaltsplatzhalter 2">
            <a:extLst>
              <a:ext uri="{FF2B5EF4-FFF2-40B4-BE49-F238E27FC236}">
                <a16:creationId xmlns:a16="http://schemas.microsoft.com/office/drawing/2014/main" id="{4B9E0B98-3314-A7B1-187F-6E6931932E70}"/>
              </a:ext>
            </a:extLst>
          </p:cNvPr>
          <p:cNvSpPr>
            <a:spLocks noGrp="1"/>
          </p:cNvSpPr>
          <p:nvPr>
            <p:ph idx="1"/>
          </p:nvPr>
        </p:nvSpPr>
        <p:spPr>
          <a:xfrm>
            <a:off x="648000" y="1512000"/>
            <a:ext cx="10980000" cy="4392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Titel 1">
            <a:extLst>
              <a:ext uri="{FF2B5EF4-FFF2-40B4-BE49-F238E27FC236}">
                <a16:creationId xmlns:a16="http://schemas.microsoft.com/office/drawing/2014/main" id="{2ACB0A9A-F0AE-4B03-98D7-B8278D8878CE}"/>
              </a:ext>
            </a:extLst>
          </p:cNvPr>
          <p:cNvSpPr>
            <a:spLocks noGrp="1"/>
          </p:cNvSpPr>
          <p:nvPr>
            <p:ph type="title"/>
          </p:nvPr>
        </p:nvSpPr>
        <p:spPr>
          <a:xfrm>
            <a:off x="648000" y="648000"/>
            <a:ext cx="10980000" cy="720000"/>
          </a:xfrm>
          <a:prstGeom prst="rect">
            <a:avLst/>
          </a:prstGeom>
        </p:spPr>
        <p:txBody>
          <a:bodyPr/>
          <a:lstStyle/>
          <a:p>
            <a:r>
              <a:rPr lang="de-DE"/>
              <a:t>Mastertitelformat bearbeiten</a:t>
            </a:r>
            <a:endParaRPr lang="de-IT"/>
          </a:p>
        </p:txBody>
      </p:sp>
    </p:spTree>
    <p:extLst>
      <p:ext uri="{BB962C8B-B14F-4D97-AF65-F5344CB8AC3E}">
        <p14:creationId xmlns:p14="http://schemas.microsoft.com/office/powerpoint/2010/main" val="33117723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DD709C4-A8F5-7D5F-8F84-464F47A630ED}"/>
              </a:ext>
            </a:extLst>
          </p:cNvPr>
          <p:cNvSpPr>
            <a:spLocks noGrp="1"/>
          </p:cNvSpPr>
          <p:nvPr>
            <p:ph type="title"/>
          </p:nvPr>
        </p:nvSpPr>
        <p:spPr>
          <a:xfrm>
            <a:off x="648000" y="648000"/>
            <a:ext cx="10980000" cy="720000"/>
          </a:xfrm>
          <a:prstGeom prst="rect">
            <a:avLst/>
          </a:prstGeom>
        </p:spPr>
        <p:txBody>
          <a:bodyPr/>
          <a:lstStyle/>
          <a:p>
            <a:r>
              <a:rPr lang="de-DE"/>
              <a:t>Mastertitelformat bearbeiten</a:t>
            </a:r>
            <a:endParaRPr lang="de-IT"/>
          </a:p>
        </p:txBody>
      </p:sp>
      <p:sp>
        <p:nvSpPr>
          <p:cNvPr id="3" name="Inhaltsplatzhalter 2">
            <a:extLst>
              <a:ext uri="{FF2B5EF4-FFF2-40B4-BE49-F238E27FC236}">
                <a16:creationId xmlns:a16="http://schemas.microsoft.com/office/drawing/2014/main" id="{157F006F-F4EE-6239-69AC-9AA9F1F17349}"/>
              </a:ext>
            </a:extLst>
          </p:cNvPr>
          <p:cNvSpPr>
            <a:spLocks noGrp="1"/>
          </p:cNvSpPr>
          <p:nvPr>
            <p:ph sz="half" idx="1"/>
          </p:nvPr>
        </p:nvSpPr>
        <p:spPr>
          <a:xfrm>
            <a:off x="648000" y="1512000"/>
            <a:ext cx="5400000" cy="396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Inhaltsplatzhalter 3">
            <a:extLst>
              <a:ext uri="{FF2B5EF4-FFF2-40B4-BE49-F238E27FC236}">
                <a16:creationId xmlns:a16="http://schemas.microsoft.com/office/drawing/2014/main" id="{4159DFAE-2217-F51E-6ABE-0B19A60231AF}"/>
              </a:ext>
            </a:extLst>
          </p:cNvPr>
          <p:cNvSpPr>
            <a:spLocks noGrp="1"/>
          </p:cNvSpPr>
          <p:nvPr>
            <p:ph sz="half" idx="2"/>
          </p:nvPr>
        </p:nvSpPr>
        <p:spPr>
          <a:xfrm>
            <a:off x="6228000" y="1512000"/>
            <a:ext cx="5400000" cy="396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Tree>
    <p:extLst>
      <p:ext uri="{BB962C8B-B14F-4D97-AF65-F5344CB8AC3E}">
        <p14:creationId xmlns:p14="http://schemas.microsoft.com/office/powerpoint/2010/main" val="1949831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rgleich">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1A619492-8F88-CEBE-82A2-0160A4BF078E}"/>
              </a:ext>
            </a:extLst>
          </p:cNvPr>
          <p:cNvSpPr>
            <a:spLocks noGrp="1"/>
          </p:cNvSpPr>
          <p:nvPr>
            <p:ph type="body" idx="1"/>
          </p:nvPr>
        </p:nvSpPr>
        <p:spPr>
          <a:xfrm>
            <a:off x="648000" y="1512000"/>
            <a:ext cx="5400000" cy="90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5" name="Textplatzhalter 4">
            <a:extLst>
              <a:ext uri="{FF2B5EF4-FFF2-40B4-BE49-F238E27FC236}">
                <a16:creationId xmlns:a16="http://schemas.microsoft.com/office/drawing/2014/main" id="{640CD422-58F6-0346-2AC9-4AD8D823BFDF}"/>
              </a:ext>
            </a:extLst>
          </p:cNvPr>
          <p:cNvSpPr>
            <a:spLocks noGrp="1"/>
          </p:cNvSpPr>
          <p:nvPr>
            <p:ph type="body" sz="quarter" idx="3"/>
          </p:nvPr>
        </p:nvSpPr>
        <p:spPr>
          <a:xfrm>
            <a:off x="6228000" y="1512000"/>
            <a:ext cx="5400000" cy="9000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0" name="Titel 1">
            <a:extLst>
              <a:ext uri="{FF2B5EF4-FFF2-40B4-BE49-F238E27FC236}">
                <a16:creationId xmlns:a16="http://schemas.microsoft.com/office/drawing/2014/main" id="{B2199224-358D-1451-F48D-FE44657B9E57}"/>
              </a:ext>
            </a:extLst>
          </p:cNvPr>
          <p:cNvSpPr>
            <a:spLocks noGrp="1"/>
          </p:cNvSpPr>
          <p:nvPr>
            <p:ph type="title"/>
          </p:nvPr>
        </p:nvSpPr>
        <p:spPr>
          <a:xfrm>
            <a:off x="648000" y="648000"/>
            <a:ext cx="10980000" cy="720000"/>
          </a:xfrm>
          <a:prstGeom prst="rect">
            <a:avLst/>
          </a:prstGeom>
        </p:spPr>
        <p:txBody>
          <a:bodyPr/>
          <a:lstStyle/>
          <a:p>
            <a:r>
              <a:rPr lang="de-DE"/>
              <a:t>Mastertitelformat bearbeiten</a:t>
            </a:r>
            <a:endParaRPr lang="de-IT"/>
          </a:p>
        </p:txBody>
      </p:sp>
      <p:sp>
        <p:nvSpPr>
          <p:cNvPr id="11" name="Inhaltsplatzhalter 2">
            <a:extLst>
              <a:ext uri="{FF2B5EF4-FFF2-40B4-BE49-F238E27FC236}">
                <a16:creationId xmlns:a16="http://schemas.microsoft.com/office/drawing/2014/main" id="{7125F4E6-0AFF-76C1-712F-4B259AEFA090}"/>
              </a:ext>
            </a:extLst>
          </p:cNvPr>
          <p:cNvSpPr>
            <a:spLocks noGrp="1"/>
          </p:cNvSpPr>
          <p:nvPr>
            <p:ph sz="half" idx="10"/>
          </p:nvPr>
        </p:nvSpPr>
        <p:spPr>
          <a:xfrm>
            <a:off x="648000" y="2592000"/>
            <a:ext cx="5400000" cy="288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12" name="Inhaltsplatzhalter 3">
            <a:extLst>
              <a:ext uri="{FF2B5EF4-FFF2-40B4-BE49-F238E27FC236}">
                <a16:creationId xmlns:a16="http://schemas.microsoft.com/office/drawing/2014/main" id="{72855CE9-7C80-8159-54DB-70696D6C4E60}"/>
              </a:ext>
            </a:extLst>
          </p:cNvPr>
          <p:cNvSpPr>
            <a:spLocks noGrp="1"/>
          </p:cNvSpPr>
          <p:nvPr>
            <p:ph sz="half" idx="2"/>
          </p:nvPr>
        </p:nvSpPr>
        <p:spPr>
          <a:xfrm>
            <a:off x="6228000" y="2592000"/>
            <a:ext cx="5400000" cy="28800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Tree>
    <p:extLst>
      <p:ext uri="{BB962C8B-B14F-4D97-AF65-F5344CB8AC3E}">
        <p14:creationId xmlns:p14="http://schemas.microsoft.com/office/powerpoint/2010/main" val="4627623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Nur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F6978432-ABDD-8EAB-C2AD-70DA9915781E}"/>
              </a:ext>
            </a:extLst>
          </p:cNvPr>
          <p:cNvSpPr>
            <a:spLocks noGrp="1"/>
          </p:cNvSpPr>
          <p:nvPr>
            <p:ph type="title"/>
          </p:nvPr>
        </p:nvSpPr>
        <p:spPr>
          <a:xfrm>
            <a:off x="648000" y="2520000"/>
            <a:ext cx="10980000" cy="720000"/>
          </a:xfrm>
          <a:prstGeom prst="rect">
            <a:avLst/>
          </a:prstGeom>
        </p:spPr>
        <p:txBody>
          <a:bodyPr/>
          <a:lstStyle/>
          <a:p>
            <a:r>
              <a:rPr lang="de-DE"/>
              <a:t>Mastertitelformat bearbeiten</a:t>
            </a:r>
            <a:endParaRPr lang="de-IT"/>
          </a:p>
        </p:txBody>
      </p:sp>
    </p:spTree>
    <p:extLst>
      <p:ext uri="{BB962C8B-B14F-4D97-AF65-F5344CB8AC3E}">
        <p14:creationId xmlns:p14="http://schemas.microsoft.com/office/powerpoint/2010/main" val="38869132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Leer">
    <p:spTree>
      <p:nvGrpSpPr>
        <p:cNvPr id="1" name=""/>
        <p:cNvGrpSpPr/>
        <p:nvPr/>
      </p:nvGrpSpPr>
      <p:grpSpPr>
        <a:xfrm>
          <a:off x="0" y="0"/>
          <a:ext cx="0" cy="0"/>
          <a:chOff x="0" y="0"/>
          <a:chExt cx="0" cy="0"/>
        </a:xfrm>
      </p:grpSpPr>
      <p:sp>
        <p:nvSpPr>
          <p:cNvPr id="2" name="Bildplatzhalter 2">
            <a:extLst>
              <a:ext uri="{FF2B5EF4-FFF2-40B4-BE49-F238E27FC236}">
                <a16:creationId xmlns:a16="http://schemas.microsoft.com/office/drawing/2014/main" id="{B4BDB969-0D8C-E848-FF82-131EE875CAB8}"/>
              </a:ext>
            </a:extLst>
          </p:cNvPr>
          <p:cNvSpPr>
            <a:spLocks noGrp="1"/>
          </p:cNvSpPr>
          <p:nvPr>
            <p:ph type="pic" idx="1"/>
          </p:nvPr>
        </p:nvSpPr>
        <p:spPr>
          <a:xfrm>
            <a:off x="0" y="1"/>
            <a:ext cx="12204000" cy="5979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IT"/>
          </a:p>
        </p:txBody>
      </p:sp>
    </p:spTree>
    <p:extLst>
      <p:ext uri="{BB962C8B-B14F-4D97-AF65-F5344CB8AC3E}">
        <p14:creationId xmlns:p14="http://schemas.microsoft.com/office/powerpoint/2010/main" val="23462988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05E982-A676-C67E-7C0F-52D9F202FFB0}"/>
              </a:ext>
            </a:extLst>
          </p:cNvPr>
          <p:cNvSpPr>
            <a:spLocks noGrp="1"/>
          </p:cNvSpPr>
          <p:nvPr>
            <p:ph type="title"/>
          </p:nvPr>
        </p:nvSpPr>
        <p:spPr>
          <a:xfrm>
            <a:off x="648000" y="2520000"/>
            <a:ext cx="4320000" cy="1080000"/>
          </a:xfrm>
          <a:prstGeom prst="rect">
            <a:avLst/>
          </a:prstGeom>
        </p:spPr>
        <p:txBody>
          <a:bodyPr anchor="b"/>
          <a:lstStyle>
            <a:lvl1pPr>
              <a:defRPr sz="3200"/>
            </a:lvl1pPr>
          </a:lstStyle>
          <a:p>
            <a:r>
              <a:rPr lang="de-DE"/>
              <a:t>Mastertitelformat bearbeiten</a:t>
            </a:r>
            <a:endParaRPr lang="de-IT"/>
          </a:p>
        </p:txBody>
      </p:sp>
      <p:sp>
        <p:nvSpPr>
          <p:cNvPr id="3" name="Inhaltsplatzhalter 2">
            <a:extLst>
              <a:ext uri="{FF2B5EF4-FFF2-40B4-BE49-F238E27FC236}">
                <a16:creationId xmlns:a16="http://schemas.microsoft.com/office/drawing/2014/main" id="{D50E3D68-91F4-9FE0-A6EE-B6632F81293E}"/>
              </a:ext>
            </a:extLst>
          </p:cNvPr>
          <p:cNvSpPr>
            <a:spLocks noGrp="1"/>
          </p:cNvSpPr>
          <p:nvPr>
            <p:ph idx="1"/>
          </p:nvPr>
        </p:nvSpPr>
        <p:spPr>
          <a:xfrm>
            <a:off x="5832000" y="648000"/>
            <a:ext cx="5760000" cy="4788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4" name="Textplatzhalter 3">
            <a:extLst>
              <a:ext uri="{FF2B5EF4-FFF2-40B4-BE49-F238E27FC236}">
                <a16:creationId xmlns:a16="http://schemas.microsoft.com/office/drawing/2014/main" id="{6407FB3B-B2CF-FD75-D720-56AB70B34CC5}"/>
              </a:ext>
            </a:extLst>
          </p:cNvPr>
          <p:cNvSpPr>
            <a:spLocks noGrp="1"/>
          </p:cNvSpPr>
          <p:nvPr>
            <p:ph type="body" sz="half" idx="2"/>
          </p:nvPr>
        </p:nvSpPr>
        <p:spPr>
          <a:xfrm>
            <a:off x="648000" y="3780000"/>
            <a:ext cx="4320000" cy="72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2155026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ld mit Überschrift">
    <p:spTree>
      <p:nvGrpSpPr>
        <p:cNvPr id="1" name=""/>
        <p:cNvGrpSpPr/>
        <p:nvPr/>
      </p:nvGrpSpPr>
      <p:grpSpPr>
        <a:xfrm>
          <a:off x="0" y="0"/>
          <a:ext cx="0" cy="0"/>
          <a:chOff x="0" y="0"/>
          <a:chExt cx="0" cy="0"/>
        </a:xfrm>
      </p:grpSpPr>
      <p:sp>
        <p:nvSpPr>
          <p:cNvPr id="3" name="Bildplatzhalter 2">
            <a:extLst>
              <a:ext uri="{FF2B5EF4-FFF2-40B4-BE49-F238E27FC236}">
                <a16:creationId xmlns:a16="http://schemas.microsoft.com/office/drawing/2014/main" id="{B223C659-DAE4-C333-299A-0FF147E0C756}"/>
              </a:ext>
            </a:extLst>
          </p:cNvPr>
          <p:cNvSpPr>
            <a:spLocks noGrp="1"/>
          </p:cNvSpPr>
          <p:nvPr>
            <p:ph type="pic" idx="1"/>
          </p:nvPr>
        </p:nvSpPr>
        <p:spPr>
          <a:xfrm>
            <a:off x="5832000" y="648000"/>
            <a:ext cx="5760000" cy="478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IT"/>
          </a:p>
        </p:txBody>
      </p:sp>
      <p:sp>
        <p:nvSpPr>
          <p:cNvPr id="8" name="Titel 1">
            <a:extLst>
              <a:ext uri="{FF2B5EF4-FFF2-40B4-BE49-F238E27FC236}">
                <a16:creationId xmlns:a16="http://schemas.microsoft.com/office/drawing/2014/main" id="{2049508A-E7FB-A086-5535-FD7E11ABAE34}"/>
              </a:ext>
            </a:extLst>
          </p:cNvPr>
          <p:cNvSpPr>
            <a:spLocks noGrp="1"/>
          </p:cNvSpPr>
          <p:nvPr>
            <p:ph type="title"/>
          </p:nvPr>
        </p:nvSpPr>
        <p:spPr>
          <a:xfrm>
            <a:off x="648000" y="2520000"/>
            <a:ext cx="4320000" cy="1080000"/>
          </a:xfrm>
          <a:prstGeom prst="rect">
            <a:avLst/>
          </a:prstGeom>
        </p:spPr>
        <p:txBody>
          <a:bodyPr anchor="b"/>
          <a:lstStyle>
            <a:lvl1pPr>
              <a:defRPr sz="3200"/>
            </a:lvl1pPr>
          </a:lstStyle>
          <a:p>
            <a:r>
              <a:rPr lang="de-DE"/>
              <a:t>Mastertitelformat bearbeiten</a:t>
            </a:r>
            <a:endParaRPr lang="de-IT"/>
          </a:p>
        </p:txBody>
      </p:sp>
      <p:sp>
        <p:nvSpPr>
          <p:cNvPr id="9" name="Textplatzhalter 3">
            <a:extLst>
              <a:ext uri="{FF2B5EF4-FFF2-40B4-BE49-F238E27FC236}">
                <a16:creationId xmlns:a16="http://schemas.microsoft.com/office/drawing/2014/main" id="{5AB87A42-61E5-F65E-DA4F-A1005D1037A6}"/>
              </a:ext>
            </a:extLst>
          </p:cNvPr>
          <p:cNvSpPr>
            <a:spLocks noGrp="1"/>
          </p:cNvSpPr>
          <p:nvPr>
            <p:ph type="body" sz="half" idx="2"/>
          </p:nvPr>
        </p:nvSpPr>
        <p:spPr>
          <a:xfrm>
            <a:off x="648000" y="3780000"/>
            <a:ext cx="4320000" cy="7200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Tree>
    <p:extLst>
      <p:ext uri="{BB962C8B-B14F-4D97-AF65-F5344CB8AC3E}">
        <p14:creationId xmlns:p14="http://schemas.microsoft.com/office/powerpoint/2010/main" val="364545308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5" Type="http://schemas.openxmlformats.org/officeDocument/2006/relationships/slideLayout" Target="../slideLayouts/slideLayout10.xml"/><Relationship Id="rId10" Type="http://schemas.openxmlformats.org/officeDocument/2006/relationships/image" Target="../media/image2.png"/><Relationship Id="rId4" Type="http://schemas.openxmlformats.org/officeDocument/2006/relationships/slideLayout" Target="../slideLayouts/slideLayout9.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10" Type="http://schemas.openxmlformats.org/officeDocument/2006/relationships/image" Target="../media/image2.png"/><Relationship Id="rId4" Type="http://schemas.openxmlformats.org/officeDocument/2006/relationships/slideLayout" Target="../slideLayouts/slideLayout17.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3" name="Grafik 2">
            <a:extLst>
              <a:ext uri="{FF2B5EF4-FFF2-40B4-BE49-F238E27FC236}">
                <a16:creationId xmlns:a16="http://schemas.microsoft.com/office/drawing/2014/main" id="{5ED1D628-D853-49C5-B64F-35253C0DD636}"/>
              </a:ext>
            </a:extLst>
          </p:cNvPr>
          <p:cNvPicPr>
            <a:picLocks noChangeAspect="1"/>
          </p:cNvPicPr>
          <p:nvPr userDrawn="1"/>
        </p:nvPicPr>
        <p:blipFill>
          <a:blip r:embed="rId7"/>
          <a:stretch>
            <a:fillRect/>
          </a:stretch>
        </p:blipFill>
        <p:spPr>
          <a:xfrm>
            <a:off x="0" y="0"/>
            <a:ext cx="12269931" cy="6858000"/>
          </a:xfrm>
          <a:prstGeom prst="rect">
            <a:avLst/>
          </a:prstGeom>
        </p:spPr>
      </p:pic>
    </p:spTree>
    <p:extLst>
      <p:ext uri="{BB962C8B-B14F-4D97-AF65-F5344CB8AC3E}">
        <p14:creationId xmlns:p14="http://schemas.microsoft.com/office/powerpoint/2010/main" val="845554762"/>
      </p:ext>
    </p:extLst>
  </p:cSld>
  <p:clrMap bg1="lt1" tx1="dk1" bg2="lt2" tx2="dk2" accent1="accent1" accent2="accent2" accent3="accent3" accent4="accent4" accent5="accent5" accent6="accent6" hlink="hlink" folHlink="folHlink"/>
  <p:sldLayoutIdLst>
    <p:sldLayoutId id="2147483655" r:id="rId1"/>
    <p:sldLayoutId id="2147483649" r:id="rId2"/>
    <p:sldLayoutId id="2147483650" r:id="rId3"/>
    <p:sldLayoutId id="2147483656" r:id="rId4"/>
    <p:sldLayoutId id="2147483657" r:id="rId5"/>
  </p:sldLayoutIdLst>
  <p:txStyles>
    <p:titleStyle>
      <a:lvl1pPr algn="ctr" defTabSz="914400" rtl="0" eaLnBrk="1" latinLnBrk="0" hangingPunct="1">
        <a:lnSpc>
          <a:spcPct val="90000"/>
        </a:lnSpc>
        <a:spcBef>
          <a:spcPct val="0"/>
        </a:spcBef>
        <a:buNone/>
        <a:defRPr sz="4400" kern="1200">
          <a:solidFill>
            <a:srgbClr val="FFFFF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FD77FF4E-7817-0E3C-0F8B-D5C7D0F7D126}"/>
              </a:ext>
            </a:extLst>
          </p:cNvPr>
          <p:cNvSpPr>
            <a:spLocks noGrp="1"/>
          </p:cNvSpPr>
          <p:nvPr>
            <p:ph type="body" idx="1"/>
          </p:nvPr>
        </p:nvSpPr>
        <p:spPr>
          <a:xfrm>
            <a:off x="648000" y="3060000"/>
            <a:ext cx="10980000" cy="2340000"/>
          </a:xfrm>
          <a:prstGeom prst="rect">
            <a:avLst/>
          </a:prstGeom>
        </p:spPr>
        <p:txBody>
          <a:bodyPr vert="horz" lIns="0" tIns="0" rIns="0" bIns="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7" name="Titelplatzhalter 6">
            <a:extLst>
              <a:ext uri="{FF2B5EF4-FFF2-40B4-BE49-F238E27FC236}">
                <a16:creationId xmlns:a16="http://schemas.microsoft.com/office/drawing/2014/main" id="{C3CE2069-CE2F-FB34-4BA9-FCF30F6949EB}"/>
              </a:ext>
            </a:extLst>
          </p:cNvPr>
          <p:cNvSpPr>
            <a:spLocks noGrp="1"/>
          </p:cNvSpPr>
          <p:nvPr>
            <p:ph type="title"/>
          </p:nvPr>
        </p:nvSpPr>
        <p:spPr>
          <a:xfrm>
            <a:off x="648000" y="2160000"/>
            <a:ext cx="10980000" cy="720000"/>
          </a:xfrm>
          <a:prstGeom prst="rect">
            <a:avLst/>
          </a:prstGeom>
          <a:noFill/>
        </p:spPr>
        <p:txBody>
          <a:bodyPr vert="horz" lIns="0" tIns="0" rIns="0" bIns="0" rtlCol="0" anchor="t" anchorCtr="0">
            <a:normAutofit/>
          </a:bodyPr>
          <a:lstStyle/>
          <a:p>
            <a:r>
              <a:rPr lang="de-DE"/>
              <a:t>Mastertitelformat bearbeiten</a:t>
            </a:r>
            <a:endParaRPr lang="de-IT"/>
          </a:p>
        </p:txBody>
      </p:sp>
      <p:pic>
        <p:nvPicPr>
          <p:cNvPr id="4" name="Grafik 3">
            <a:extLst>
              <a:ext uri="{FF2B5EF4-FFF2-40B4-BE49-F238E27FC236}">
                <a16:creationId xmlns:a16="http://schemas.microsoft.com/office/drawing/2014/main" id="{DD54960F-C576-4238-AE9C-760A4D3BB288}"/>
              </a:ext>
            </a:extLst>
          </p:cNvPr>
          <p:cNvPicPr>
            <a:picLocks noChangeAspect="1"/>
          </p:cNvPicPr>
          <p:nvPr userDrawn="1"/>
        </p:nvPicPr>
        <p:blipFill>
          <a:blip r:embed="rId10"/>
          <a:stretch>
            <a:fillRect/>
          </a:stretch>
        </p:blipFill>
        <p:spPr>
          <a:xfrm>
            <a:off x="0" y="6038877"/>
            <a:ext cx="12192000" cy="819123"/>
          </a:xfrm>
          <a:prstGeom prst="rect">
            <a:avLst/>
          </a:prstGeom>
        </p:spPr>
      </p:pic>
    </p:spTree>
    <p:extLst>
      <p:ext uri="{BB962C8B-B14F-4D97-AF65-F5344CB8AC3E}">
        <p14:creationId xmlns:p14="http://schemas.microsoft.com/office/powerpoint/2010/main" val="914848703"/>
      </p:ext>
    </p:extLst>
  </p:cSld>
  <p:clrMap bg1="lt1" tx1="dk1" bg2="lt2" tx2="dk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Lst>
  <p:txStyles>
    <p:title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FDB00">
            <a:alpha val="29804"/>
          </a:srgbClr>
        </a:solidFill>
        <a:effectLst/>
      </p:bgPr>
    </p:bg>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FD77FF4E-7817-0E3C-0F8B-D5C7D0F7D126}"/>
              </a:ext>
            </a:extLst>
          </p:cNvPr>
          <p:cNvSpPr>
            <a:spLocks noGrp="1"/>
          </p:cNvSpPr>
          <p:nvPr>
            <p:ph type="body" idx="1"/>
          </p:nvPr>
        </p:nvSpPr>
        <p:spPr>
          <a:xfrm>
            <a:off x="648000" y="3060000"/>
            <a:ext cx="10980000" cy="2340000"/>
          </a:xfrm>
          <a:prstGeom prst="rect">
            <a:avLst/>
          </a:prstGeom>
        </p:spPr>
        <p:txBody>
          <a:bodyPr vert="horz" lIns="0" tIns="0" rIns="0" bIns="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IT"/>
          </a:p>
        </p:txBody>
      </p:sp>
      <p:sp>
        <p:nvSpPr>
          <p:cNvPr id="7" name="Titelplatzhalter 6">
            <a:extLst>
              <a:ext uri="{FF2B5EF4-FFF2-40B4-BE49-F238E27FC236}">
                <a16:creationId xmlns:a16="http://schemas.microsoft.com/office/drawing/2014/main" id="{C3CE2069-CE2F-FB34-4BA9-FCF30F6949EB}"/>
              </a:ext>
            </a:extLst>
          </p:cNvPr>
          <p:cNvSpPr>
            <a:spLocks noGrp="1"/>
          </p:cNvSpPr>
          <p:nvPr>
            <p:ph type="title"/>
          </p:nvPr>
        </p:nvSpPr>
        <p:spPr>
          <a:xfrm>
            <a:off x="648000" y="2160000"/>
            <a:ext cx="10980000" cy="720000"/>
          </a:xfrm>
          <a:prstGeom prst="rect">
            <a:avLst/>
          </a:prstGeom>
          <a:noFill/>
        </p:spPr>
        <p:txBody>
          <a:bodyPr vert="horz" lIns="0" tIns="0" rIns="0" bIns="0" rtlCol="0" anchor="t" anchorCtr="0">
            <a:normAutofit/>
          </a:bodyPr>
          <a:lstStyle/>
          <a:p>
            <a:r>
              <a:rPr lang="de-DE"/>
              <a:t>Mastertitelformat bearbeiten</a:t>
            </a:r>
            <a:endParaRPr lang="de-IT"/>
          </a:p>
        </p:txBody>
      </p:sp>
      <p:pic>
        <p:nvPicPr>
          <p:cNvPr id="4" name="Grafik 3">
            <a:extLst>
              <a:ext uri="{FF2B5EF4-FFF2-40B4-BE49-F238E27FC236}">
                <a16:creationId xmlns:a16="http://schemas.microsoft.com/office/drawing/2014/main" id="{A0F2F265-E4F3-4DA7-80A0-A9A709C3F373}"/>
              </a:ext>
            </a:extLst>
          </p:cNvPr>
          <p:cNvPicPr>
            <a:picLocks noChangeAspect="1"/>
          </p:cNvPicPr>
          <p:nvPr userDrawn="1"/>
        </p:nvPicPr>
        <p:blipFill>
          <a:blip r:embed="rId10"/>
          <a:stretch>
            <a:fillRect/>
          </a:stretch>
        </p:blipFill>
        <p:spPr>
          <a:xfrm>
            <a:off x="0" y="6038877"/>
            <a:ext cx="12192000" cy="819123"/>
          </a:xfrm>
          <a:prstGeom prst="rect">
            <a:avLst/>
          </a:prstGeom>
        </p:spPr>
      </p:pic>
    </p:spTree>
    <p:extLst>
      <p:ext uri="{BB962C8B-B14F-4D97-AF65-F5344CB8AC3E}">
        <p14:creationId xmlns:p14="http://schemas.microsoft.com/office/powerpoint/2010/main" val="4036360960"/>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Lst>
  <p:txStyles>
    <p:title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000000"/>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000000"/>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000000"/>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jpeg"/><Relationship Id="rId1" Type="http://schemas.openxmlformats.org/officeDocument/2006/relationships/slideLayout" Target="../slideLayouts/slideLayout11.xml"/><Relationship Id="rId4" Type="http://schemas.microsoft.com/office/2007/relationships/hdphoto" Target="../media/hdphoto1.wdp"/></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11.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1.xml"/><Relationship Id="rId6" Type="http://schemas.microsoft.com/office/2007/relationships/hdphoto" Target="../media/hdphoto1.wdp"/><Relationship Id="rId5" Type="http://schemas.openxmlformats.org/officeDocument/2006/relationships/image" Target="../media/image4.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1.xml"/><Relationship Id="rId5" Type="http://schemas.microsoft.com/office/2007/relationships/hdphoto" Target="../media/hdphoto2.wdp"/><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svg"/><Relationship Id="rId1" Type="http://schemas.openxmlformats.org/officeDocument/2006/relationships/slideLayout" Target="../slideLayouts/slideLayout11.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5.svg"/><Relationship Id="rId7" Type="http://schemas.openxmlformats.org/officeDocument/2006/relationships/image" Target="../media/image4.png"/><Relationship Id="rId2" Type="http://schemas.microsoft.com/office/2018/10/relationships/comments" Target="../comments/modernComment_18A_BC16B45B.xml"/><Relationship Id="rId1" Type="http://schemas.openxmlformats.org/officeDocument/2006/relationships/slideLayout" Target="../slideLayouts/slideLayout11.xml"/><Relationship Id="rId6" Type="http://schemas.openxmlformats.org/officeDocument/2006/relationships/image" Target="../media/image18.svg"/><Relationship Id="rId5" Type="http://schemas.openxmlformats.org/officeDocument/2006/relationships/image" Target="../media/image17.svg"/><Relationship Id="rId4" Type="http://schemas.openxmlformats.org/officeDocument/2006/relationships/image" Target="../media/image16.svg"/></Relationships>
</file>

<file path=ppt/slides/_rels/slide1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16.svg"/><Relationship Id="rId7" Type="http://schemas.microsoft.com/office/2007/relationships/hdphoto" Target="../media/hdphoto1.wdp"/><Relationship Id="rId2" Type="http://schemas.openxmlformats.org/officeDocument/2006/relationships/image" Target="../media/image15.svg"/><Relationship Id="rId1" Type="http://schemas.openxmlformats.org/officeDocument/2006/relationships/slideLayout" Target="../slideLayouts/slideLayout11.xml"/><Relationship Id="rId6" Type="http://schemas.openxmlformats.org/officeDocument/2006/relationships/image" Target="../media/image4.png"/><Relationship Id="rId5" Type="http://schemas.openxmlformats.org/officeDocument/2006/relationships/image" Target="../media/image18.svg"/><Relationship Id="rId4" Type="http://schemas.openxmlformats.org/officeDocument/2006/relationships/image" Target="../media/image17.svg"/></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microsoft.com/office/2007/relationships/hdphoto" Target="../media/hdphoto1.wdp"/><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ttangolo 5">
            <a:extLst>
              <a:ext uri="{FF2B5EF4-FFF2-40B4-BE49-F238E27FC236}">
                <a16:creationId xmlns:a16="http://schemas.microsoft.com/office/drawing/2014/main" id="{6F865B71-8BA1-63A5-0E78-F620D2EDDF10}"/>
              </a:ext>
            </a:extLst>
          </p:cNvPr>
          <p:cNvSpPr/>
          <p:nvPr/>
        </p:nvSpPr>
        <p:spPr>
          <a:xfrm>
            <a:off x="0" y="0"/>
            <a:ext cx="2899612" cy="231006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4" name="Titolo 1">
            <a:extLst>
              <a:ext uri="{FF2B5EF4-FFF2-40B4-BE49-F238E27FC236}">
                <a16:creationId xmlns:a16="http://schemas.microsoft.com/office/drawing/2014/main" id="{8B84A869-547D-FFE2-DCA8-0EF6E4A02DEC}"/>
              </a:ext>
            </a:extLst>
          </p:cNvPr>
          <p:cNvSpPr txBox="1">
            <a:spLocks/>
          </p:cNvSpPr>
          <p:nvPr/>
        </p:nvSpPr>
        <p:spPr>
          <a:xfrm>
            <a:off x="606000" y="2037459"/>
            <a:ext cx="10980000" cy="1800000"/>
          </a:xfrm>
          <a:prstGeom prst="rect">
            <a:avLst/>
          </a:prstGeom>
          <a:noFill/>
        </p:spPr>
        <p:txBody>
          <a:bodyPr vert="horz" lIns="0" tIns="0" rIns="0" bIns="0" rtlCol="0" anchor="t" anchorCtr="0">
            <a:normAutofit/>
          </a:bodyPr>
          <a:lstStyle>
            <a:lvl1pPr algn="ctr"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5400"/>
              <a:t>Nationale Strategie für Binnengebiete </a:t>
            </a:r>
            <a:r>
              <a:rPr lang="de-DE" sz="4800"/>
              <a:t>- SNAI</a:t>
            </a:r>
          </a:p>
        </p:txBody>
      </p:sp>
      <p:sp>
        <p:nvSpPr>
          <p:cNvPr id="6" name="Textfeld 5">
            <a:extLst>
              <a:ext uri="{FF2B5EF4-FFF2-40B4-BE49-F238E27FC236}">
                <a16:creationId xmlns:a16="http://schemas.microsoft.com/office/drawing/2014/main" id="{5C92B103-63CF-7F60-3D3B-75A0B1E49917}"/>
              </a:ext>
            </a:extLst>
          </p:cNvPr>
          <p:cNvSpPr txBox="1"/>
          <p:nvPr/>
        </p:nvSpPr>
        <p:spPr>
          <a:xfrm>
            <a:off x="2899612" y="3884971"/>
            <a:ext cx="6136104" cy="1846659"/>
          </a:xfrm>
          <a:prstGeom prst="rect">
            <a:avLst/>
          </a:prstGeom>
          <a:noFill/>
        </p:spPr>
        <p:txBody>
          <a:bodyPr wrap="square" lIns="91440" tIns="45720" rIns="91440" bIns="45720" anchor="t">
            <a:spAutoFit/>
          </a:bodyPr>
          <a:lstStyle/>
          <a:p>
            <a:pPr algn="ctr"/>
            <a:r>
              <a:rPr lang="de-DE" sz="2000" b="1">
                <a:solidFill>
                  <a:schemeClr val="accent1"/>
                </a:solidFill>
                <a:cs typeface="Segoe UI Light"/>
              </a:rPr>
              <a:t>05</a:t>
            </a:r>
            <a:r>
              <a:rPr lang="de-DE" sz="2000" b="1" noProof="0">
                <a:solidFill>
                  <a:schemeClr val="accent1"/>
                </a:solidFill>
                <a:cs typeface="Segoe UI Light"/>
              </a:rPr>
              <a:t>. </a:t>
            </a:r>
            <a:r>
              <a:rPr lang="de-DE" sz="2000" b="1">
                <a:solidFill>
                  <a:schemeClr val="accent1"/>
                </a:solidFill>
                <a:cs typeface="Segoe UI Light"/>
              </a:rPr>
              <a:t>Mai 2026</a:t>
            </a:r>
            <a:endParaRPr lang="de-DE" sz="2000" b="1" noProof="0">
              <a:solidFill>
                <a:schemeClr val="accent1"/>
              </a:solidFill>
              <a:latin typeface="+mn-lt"/>
              <a:cs typeface="Segoe UI Light"/>
            </a:endParaRPr>
          </a:p>
          <a:p>
            <a:pPr algn="ctr"/>
            <a:r>
              <a:rPr lang="de-DE" sz="2000" b="1" noProof="0">
                <a:solidFill>
                  <a:schemeClr val="accent1"/>
                </a:solidFill>
                <a:cs typeface="Segoe UI Light" panose="020F0302020204030204" pitchFamily="34" charset="0"/>
              </a:rPr>
              <a:t>P</a:t>
            </a:r>
            <a:r>
              <a:rPr lang="de-DE" sz="2000" b="1" noProof="0">
                <a:solidFill>
                  <a:schemeClr val="accent1"/>
                </a:solidFill>
                <a:latin typeface="+mn-lt"/>
                <a:cs typeface="Segoe UI Light" panose="020F0302020204030204" pitchFamily="34" charset="0"/>
              </a:rPr>
              <a:t>eter Gamper</a:t>
            </a:r>
          </a:p>
          <a:p>
            <a:pPr algn="ctr"/>
            <a:r>
              <a:rPr kumimoji="0" lang="de-DE" sz="2000" b="0" i="0" u="none" strike="noStrike" kern="1200" cap="none" spc="0" normalizeH="0" baseline="0" noProof="0">
                <a:ln>
                  <a:noFill/>
                </a:ln>
                <a:solidFill>
                  <a:srgbClr val="000000"/>
                </a:solidFill>
                <a:effectLst/>
                <a:uLnTx/>
                <a:uFillTx/>
                <a:latin typeface="Arial" panose="020B0604020202020204" pitchFamily="34" charset="0"/>
                <a:ea typeface="+mn-ea"/>
                <a:cs typeface="+mn-cs"/>
              </a:rPr>
              <a:t>​</a:t>
            </a:r>
            <a:br>
              <a:rPr kumimoji="0" lang="de-DE" sz="2400" b="0" i="0" u="none" strike="noStrike" kern="1200" cap="none" spc="0" normalizeH="0" baseline="0" noProof="0">
                <a:ln>
                  <a:noFill/>
                </a:ln>
                <a:solidFill>
                  <a:srgbClr val="000000"/>
                </a:solidFill>
                <a:effectLst/>
                <a:uLnTx/>
                <a:uFillTx/>
                <a:latin typeface="Segoe UI" panose="020B0502040204020203" pitchFamily="34" charset="0"/>
                <a:ea typeface="+mn-ea"/>
                <a:cs typeface="+mn-cs"/>
              </a:rPr>
            </a:br>
            <a:r>
              <a:rPr lang="de-DE" sz="1800" b="1" noProof="0">
                <a:solidFill>
                  <a:srgbClr val="27348A"/>
                </a:solidFill>
                <a:latin typeface="Arial" panose="020B0604020202020204" pitchFamily="34" charset="0"/>
              </a:rPr>
              <a:t>Direktor des Amtes für europäische Integration (39.1)</a:t>
            </a:r>
            <a:r>
              <a:rPr lang="de-DE" sz="1800" b="0" i="0" noProof="0">
                <a:solidFill>
                  <a:srgbClr val="000000"/>
                </a:solidFill>
                <a:effectLst/>
                <a:latin typeface="Arial" panose="020B0604020202020204" pitchFamily="34" charset="0"/>
              </a:rPr>
              <a:t>​</a:t>
            </a:r>
            <a:br>
              <a:rPr lang="de-DE" sz="2400" b="0" i="0" noProof="0">
                <a:solidFill>
                  <a:srgbClr val="000000"/>
                </a:solidFill>
                <a:effectLst/>
                <a:latin typeface="Segoe UI" panose="020B0502040204020203" pitchFamily="34" charset="0"/>
              </a:rPr>
            </a:br>
            <a:br>
              <a:rPr lang="de-DE" b="0" i="0" noProof="0">
                <a:solidFill>
                  <a:srgbClr val="000000"/>
                </a:solidFill>
                <a:effectLst/>
                <a:latin typeface="Segoe UI" panose="020B0502040204020203" pitchFamily="34" charset="0"/>
              </a:rPr>
            </a:br>
            <a:endParaRPr lang="de-DE" noProof="0"/>
          </a:p>
        </p:txBody>
      </p:sp>
      <p:pic>
        <p:nvPicPr>
          <p:cNvPr id="7" name="Immagine 8">
            <a:extLst>
              <a:ext uri="{FF2B5EF4-FFF2-40B4-BE49-F238E27FC236}">
                <a16:creationId xmlns:a16="http://schemas.microsoft.com/office/drawing/2014/main" id="{A970BC76-C3C9-BC62-F23F-ED2610D6D7F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8999303" y="500455"/>
            <a:ext cx="1193568" cy="1006928"/>
          </a:xfrm>
          <a:prstGeom prst="rect">
            <a:avLst/>
          </a:prstGeom>
        </p:spPr>
      </p:pic>
      <p:sp>
        <p:nvSpPr>
          <p:cNvPr id="8" name="CasellaDiTesto 9">
            <a:extLst>
              <a:ext uri="{FF2B5EF4-FFF2-40B4-BE49-F238E27FC236}">
                <a16:creationId xmlns:a16="http://schemas.microsoft.com/office/drawing/2014/main" id="{36E08E3D-A0DB-F79C-09CF-4E786B6B0A06}"/>
              </a:ext>
            </a:extLst>
          </p:cNvPr>
          <p:cNvSpPr txBox="1"/>
          <p:nvPr/>
        </p:nvSpPr>
        <p:spPr>
          <a:xfrm>
            <a:off x="10121412" y="488194"/>
            <a:ext cx="1632146" cy="923330"/>
          </a:xfrm>
          <a:prstGeom prst="rect">
            <a:avLst/>
          </a:prstGeom>
          <a:noFill/>
        </p:spPr>
        <p:txBody>
          <a:bodyPr wrap="square" rtlCol="0">
            <a:spAutoFit/>
          </a:bodyPr>
          <a:lstStyle/>
          <a:p>
            <a:r>
              <a:rPr lang="de-DE" b="1" noProof="0">
                <a:latin typeface="Amasis MT Pro Light" panose="02040304050005020304" pitchFamily="18" charset="0"/>
              </a:rPr>
              <a:t>Strategie für </a:t>
            </a:r>
          </a:p>
          <a:p>
            <a:r>
              <a:rPr lang="de-DE" b="1" noProof="0">
                <a:latin typeface="Amasis MT Pro Light" panose="02040304050005020304" pitchFamily="18" charset="0"/>
              </a:rPr>
              <a:t>Binnengebiete (</a:t>
            </a:r>
            <a:r>
              <a:rPr lang="de-DE" b="1" noProof="0" err="1">
                <a:latin typeface="Amasis MT Pro Light" panose="02040304050005020304" pitchFamily="18" charset="0"/>
              </a:rPr>
              <a:t>Aree</a:t>
            </a:r>
            <a:r>
              <a:rPr lang="de-DE" b="1" noProof="0">
                <a:latin typeface="Amasis MT Pro Light" panose="02040304050005020304" pitchFamily="18" charset="0"/>
              </a:rPr>
              <a:t> Interne)</a:t>
            </a:r>
          </a:p>
        </p:txBody>
      </p:sp>
    </p:spTree>
    <p:extLst>
      <p:ext uri="{BB962C8B-B14F-4D97-AF65-F5344CB8AC3E}">
        <p14:creationId xmlns:p14="http://schemas.microsoft.com/office/powerpoint/2010/main" val="308112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ttangolo 5">
            <a:extLst>
              <a:ext uri="{FF2B5EF4-FFF2-40B4-BE49-F238E27FC236}">
                <a16:creationId xmlns:a16="http://schemas.microsoft.com/office/drawing/2014/main" id="{4932793E-BF3E-B9D6-9F5F-23BFFC50AF09}"/>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olo 2">
            <a:extLst>
              <a:ext uri="{FF2B5EF4-FFF2-40B4-BE49-F238E27FC236}">
                <a16:creationId xmlns:a16="http://schemas.microsoft.com/office/drawing/2014/main" id="{03CDCEC2-FAD0-B071-0BE4-879658126FF0}"/>
              </a:ext>
            </a:extLst>
          </p:cNvPr>
          <p:cNvSpPr txBox="1">
            <a:spLocks/>
          </p:cNvSpPr>
          <p:nvPr/>
        </p:nvSpPr>
        <p:spPr>
          <a:xfrm>
            <a:off x="606000" y="434496"/>
            <a:ext cx="10980000" cy="720000"/>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noProof="0"/>
              <a:t>SNAI - Nationale Strategie für Binnengebiete</a:t>
            </a:r>
          </a:p>
        </p:txBody>
      </p:sp>
      <p:grpSp>
        <p:nvGrpSpPr>
          <p:cNvPr id="3" name="Gruppo 17">
            <a:extLst>
              <a:ext uri="{FF2B5EF4-FFF2-40B4-BE49-F238E27FC236}">
                <a16:creationId xmlns:a16="http://schemas.microsoft.com/office/drawing/2014/main" id="{C4E7A39F-6E64-1A60-A978-64BA60FC77E1}"/>
              </a:ext>
            </a:extLst>
          </p:cNvPr>
          <p:cNvGrpSpPr/>
          <p:nvPr/>
        </p:nvGrpSpPr>
        <p:grpSpPr>
          <a:xfrm>
            <a:off x="543019" y="1438536"/>
            <a:ext cx="10645359" cy="4340827"/>
            <a:chOff x="1067366" y="1232348"/>
            <a:chExt cx="10183339" cy="4325373"/>
          </a:xfrm>
        </p:grpSpPr>
        <p:sp>
          <p:nvSpPr>
            <p:cNvPr id="4" name="Rettangolo con angoli arrotondati 10">
              <a:extLst>
                <a:ext uri="{FF2B5EF4-FFF2-40B4-BE49-F238E27FC236}">
                  <a16:creationId xmlns:a16="http://schemas.microsoft.com/office/drawing/2014/main" id="{276FDBDA-82B7-AA26-29B2-7134C24A60CF}"/>
                </a:ext>
              </a:extLst>
            </p:cNvPr>
            <p:cNvSpPr/>
            <p:nvPr/>
          </p:nvSpPr>
          <p:spPr>
            <a:xfrm>
              <a:off x="5063356" y="1232348"/>
              <a:ext cx="6187349" cy="4325373"/>
            </a:xfrm>
            <a:prstGeom prst="roundRect">
              <a:avLst/>
            </a:prstGeom>
            <a:noFill/>
            <a:ln>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5" name="CasellaDiTesto 12">
              <a:extLst>
                <a:ext uri="{FF2B5EF4-FFF2-40B4-BE49-F238E27FC236}">
                  <a16:creationId xmlns:a16="http://schemas.microsoft.com/office/drawing/2014/main" id="{7538622C-D4E1-65A6-7F91-E2AA9F07AC40}"/>
                </a:ext>
              </a:extLst>
            </p:cNvPr>
            <p:cNvSpPr txBox="1"/>
            <p:nvPr/>
          </p:nvSpPr>
          <p:spPr>
            <a:xfrm>
              <a:off x="1067366" y="1832476"/>
              <a:ext cx="4105835" cy="584775"/>
            </a:xfrm>
            <a:prstGeom prst="rect">
              <a:avLst/>
            </a:prstGeom>
            <a:noFill/>
          </p:spPr>
          <p:txBody>
            <a:bodyPr wrap="square" rtlCol="0">
              <a:spAutoFit/>
            </a:bodyPr>
            <a:lstStyle/>
            <a:p>
              <a:r>
                <a:rPr lang="de-DE" sz="1600" noProof="0">
                  <a:latin typeface="ariel"/>
                </a:rPr>
                <a:t>Eingeführt mit Gesetz Nr. 147/2013 vom 27.12.2013 „Stabilitätsgesetz 2014”</a:t>
              </a:r>
            </a:p>
          </p:txBody>
        </p:sp>
        <p:sp>
          <p:nvSpPr>
            <p:cNvPr id="6" name="CasellaDiTesto 16">
              <a:extLst>
                <a:ext uri="{FF2B5EF4-FFF2-40B4-BE49-F238E27FC236}">
                  <a16:creationId xmlns:a16="http://schemas.microsoft.com/office/drawing/2014/main" id="{3DFE2C1E-4BDF-4088-ED99-2B0778FBF03F}"/>
                </a:ext>
              </a:extLst>
            </p:cNvPr>
            <p:cNvSpPr txBox="1"/>
            <p:nvPr/>
          </p:nvSpPr>
          <p:spPr>
            <a:xfrm>
              <a:off x="5216080" y="1525848"/>
              <a:ext cx="5881900" cy="3649502"/>
            </a:xfrm>
            <a:prstGeom prst="rect">
              <a:avLst/>
            </a:prstGeom>
            <a:noFill/>
          </p:spPr>
          <p:txBody>
            <a:bodyPr wrap="square" rtlCol="0">
              <a:spAutoFit/>
            </a:bodyPr>
            <a:lstStyle/>
            <a:p>
              <a:endParaRPr lang="de-DE" sz="800" b="1" noProof="0">
                <a:solidFill>
                  <a:srgbClr val="27348A"/>
                </a:solidFill>
              </a:endParaRPr>
            </a:p>
            <a:p>
              <a:pPr algn="just"/>
              <a:r>
                <a:rPr lang="de-DE" sz="1600" noProof="0"/>
                <a:t>Es handelt sich um eine innovative, nationale Politik für Entwicklung und territorialen Zusammenhalt, deren Ziel es ist, </a:t>
              </a:r>
              <a:r>
                <a:rPr lang="de-DE" sz="1600" b="1" noProof="0"/>
                <a:t>der Marginalisierung </a:t>
              </a:r>
              <a:r>
                <a:rPr lang="de-DE" sz="1600" noProof="0"/>
                <a:t>und </a:t>
              </a:r>
              <a:r>
                <a:rPr lang="de-DE" sz="1600" b="1" noProof="0"/>
                <a:t>dem Bevölkerungsrückgang </a:t>
              </a:r>
              <a:r>
                <a:rPr lang="de-DE" sz="1600" noProof="0"/>
                <a:t>in den </a:t>
              </a:r>
              <a:r>
                <a:rPr lang="de-DE" sz="1600" b="1" noProof="0"/>
                <a:t>benachteiligten Binnengebieten </a:t>
              </a:r>
              <a:r>
                <a:rPr lang="de-DE" sz="1600" noProof="0"/>
                <a:t>Italiens entgegenzuwirken.</a:t>
              </a:r>
            </a:p>
            <a:p>
              <a:pPr algn="just"/>
              <a:endParaRPr lang="de-DE" sz="1600" noProof="0"/>
            </a:p>
            <a:p>
              <a:pPr marL="285750" indent="-285750" algn="just">
                <a:buFont typeface="Wingdings" panose="05000000000000000000" pitchFamily="2" charset="2"/>
                <a:buChar char="Ø"/>
              </a:pPr>
              <a:r>
                <a:rPr lang="de-DE" sz="1600" noProof="0"/>
                <a:t>Sie ist auf die lokale Unterstützung und Entwicklung ausgerichtet und will auf die Bedürfnisse marginaler Gebiete eingehen, die durch erhebliche geografische oder demografische Nachteile gekennzeichnet sind.</a:t>
              </a:r>
            </a:p>
            <a:p>
              <a:pPr marL="285750" indent="-285750" algn="just">
                <a:buFont typeface="Wingdings" panose="05000000000000000000" pitchFamily="2" charset="2"/>
                <a:buChar char="Ø"/>
              </a:pPr>
              <a:endParaRPr lang="de-DE" sz="1600" noProof="0"/>
            </a:p>
            <a:p>
              <a:pPr marL="285750" indent="-285750" algn="just">
                <a:buFont typeface="Wingdings" panose="05000000000000000000" pitchFamily="2" charset="2"/>
                <a:buChar char="Ø"/>
              </a:pPr>
              <a:r>
                <a:rPr lang="de-DE" sz="1600" noProof="0"/>
                <a:t>SNAI ist eine Strategie, die erstmals im </a:t>
              </a:r>
              <a:r>
                <a:rPr lang="de-DE" sz="1600" b="1" noProof="0"/>
                <a:t>Nationalen Reformprogramm (PNR) </a:t>
              </a:r>
              <a:r>
                <a:rPr lang="de-DE" sz="1600" noProof="0"/>
                <a:t>des Jahres 2014 vorgesehen und in das </a:t>
              </a:r>
              <a:r>
                <a:rPr lang="de-DE" sz="1600" b="1" noProof="0"/>
                <a:t>Partnerschaftsabkommen 2021-2027 </a:t>
              </a:r>
              <a:r>
                <a:rPr lang="de-DE" sz="1600" noProof="0"/>
                <a:t>zwischen Italien und der Europäischen Kommission aufgenommen wurde.</a:t>
              </a:r>
            </a:p>
          </p:txBody>
        </p:sp>
      </p:grpSp>
      <p:pic>
        <p:nvPicPr>
          <p:cNvPr id="7" name="Immagine 6">
            <a:extLst>
              <a:ext uri="{FF2B5EF4-FFF2-40B4-BE49-F238E27FC236}">
                <a16:creationId xmlns:a16="http://schemas.microsoft.com/office/drawing/2014/main" id="{09E57F97-F9FB-8B64-1DE9-A3B231E07DCD}"/>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8" name="CasellaDiTesto 7">
            <a:extLst>
              <a:ext uri="{FF2B5EF4-FFF2-40B4-BE49-F238E27FC236}">
                <a16:creationId xmlns:a16="http://schemas.microsoft.com/office/drawing/2014/main" id="{5F36EB3C-8237-4D45-2992-9B239B079FED}"/>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
        <p:nvSpPr>
          <p:cNvPr id="10" name="CasellaDiTesto 12">
            <a:extLst>
              <a:ext uri="{FF2B5EF4-FFF2-40B4-BE49-F238E27FC236}">
                <a16:creationId xmlns:a16="http://schemas.microsoft.com/office/drawing/2014/main" id="{4CBE73F2-7558-2218-7D18-308F711DC384}"/>
              </a:ext>
            </a:extLst>
          </p:cNvPr>
          <p:cNvSpPr txBox="1"/>
          <p:nvPr/>
        </p:nvSpPr>
        <p:spPr>
          <a:xfrm>
            <a:off x="543019" y="2972792"/>
            <a:ext cx="4017635" cy="1077218"/>
          </a:xfrm>
          <a:prstGeom prst="rect">
            <a:avLst/>
          </a:prstGeom>
          <a:noFill/>
        </p:spPr>
        <p:txBody>
          <a:bodyPr wrap="square" rtlCol="0">
            <a:spAutoFit/>
          </a:bodyPr>
          <a:lstStyle/>
          <a:p>
            <a:r>
              <a:rPr lang="de-DE" sz="1600" noProof="0">
                <a:latin typeface="ariel"/>
              </a:rPr>
              <a:t>Partnerschaftsabkommen 2021-27 zwischen ITALIEN/EK, genehmigt durch den Beschluss der Europäischen Kommission (2022) 4787, bestätigt den SNAI-Ansatz</a:t>
            </a:r>
          </a:p>
        </p:txBody>
      </p:sp>
      <p:sp>
        <p:nvSpPr>
          <p:cNvPr id="11" name="CasellaDiTesto 12">
            <a:extLst>
              <a:ext uri="{FF2B5EF4-FFF2-40B4-BE49-F238E27FC236}">
                <a16:creationId xmlns:a16="http://schemas.microsoft.com/office/drawing/2014/main" id="{658D1D6C-227A-BDFE-E3AE-655F510DB1AD}"/>
              </a:ext>
            </a:extLst>
          </p:cNvPr>
          <p:cNvSpPr txBox="1"/>
          <p:nvPr/>
        </p:nvSpPr>
        <p:spPr>
          <a:xfrm>
            <a:off x="543019" y="4354924"/>
            <a:ext cx="4292117" cy="830997"/>
          </a:xfrm>
          <a:prstGeom prst="rect">
            <a:avLst/>
          </a:prstGeom>
          <a:noFill/>
        </p:spPr>
        <p:txBody>
          <a:bodyPr wrap="square" lIns="91440" tIns="45720" rIns="91440" bIns="45720" rtlCol="0" anchor="t">
            <a:spAutoFit/>
          </a:bodyPr>
          <a:lstStyle/>
          <a:p>
            <a:r>
              <a:rPr lang="de-DE" sz="1600" noProof="0">
                <a:latin typeface="ariel"/>
              </a:rPr>
              <a:t>Der Beschluss CIPESS 41/2022 weist 172 Mio.€ für 43 neue Binnengebiete zu </a:t>
            </a:r>
            <a:endParaRPr lang="de-DE" noProof="0"/>
          </a:p>
          <a:p>
            <a:r>
              <a:rPr lang="de-DE" sz="1600" noProof="0">
                <a:latin typeface="ariel"/>
              </a:rPr>
              <a:t>(4 Mio.€ pro Gebiet)</a:t>
            </a:r>
            <a:endParaRPr lang="de-DE" noProof="0"/>
          </a:p>
        </p:txBody>
      </p:sp>
    </p:spTree>
    <p:extLst>
      <p:ext uri="{BB962C8B-B14F-4D97-AF65-F5344CB8AC3E}">
        <p14:creationId xmlns:p14="http://schemas.microsoft.com/office/powerpoint/2010/main" val="2335687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5A8E3C0F-6FF6-7357-5106-C5BBDC5037D9}"/>
              </a:ext>
            </a:extLst>
          </p:cNvPr>
          <p:cNvSpPr/>
          <p:nvPr/>
        </p:nvSpPr>
        <p:spPr>
          <a:xfrm>
            <a:off x="319851" y="1154496"/>
            <a:ext cx="7275481" cy="464233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3" name="CasellaDiTesto 11">
            <a:extLst>
              <a:ext uri="{FF2B5EF4-FFF2-40B4-BE49-F238E27FC236}">
                <a16:creationId xmlns:a16="http://schemas.microsoft.com/office/drawing/2014/main" id="{B6504FB8-BCA8-24F6-C1CD-A6052CDC4D09}"/>
              </a:ext>
            </a:extLst>
          </p:cNvPr>
          <p:cNvSpPr txBox="1"/>
          <p:nvPr/>
        </p:nvSpPr>
        <p:spPr>
          <a:xfrm>
            <a:off x="719283" y="1213507"/>
            <a:ext cx="6476619" cy="4524315"/>
          </a:xfrm>
          <a:prstGeom prst="rect">
            <a:avLst/>
          </a:prstGeom>
          <a:noFill/>
        </p:spPr>
        <p:txBody>
          <a:bodyPr wrap="square" rtlCol="0">
            <a:spAutoFit/>
          </a:bodyPr>
          <a:lstStyle/>
          <a:p>
            <a:pPr algn="just"/>
            <a:r>
              <a:rPr lang="de-DE" sz="1600" noProof="0"/>
              <a:t>Am 9. April 2025 hat die SNAI-Steuerungsgruppe das Programmdokument mit dem Titel „Nationaler Strategieplan für Binnengebiete 2021-2027 (PSNAI)” genehmigt, in dem die strategischen Leitlinien, die Governance, die Interventionsbereiche und Prioritäten sowie die Umsetzungsmodalitäten der SNAI festgelegt sind. Insbesondere:</a:t>
            </a:r>
          </a:p>
          <a:p>
            <a:pPr algn="just"/>
            <a:endParaRPr lang="de-DE" sz="1600" noProof="0"/>
          </a:p>
          <a:p>
            <a:pPr marL="285750" indent="-285750" algn="just">
              <a:buFont typeface="Wingdings" panose="05000000000000000000" pitchFamily="2" charset="2"/>
              <a:buChar char="Ø"/>
            </a:pPr>
            <a:r>
              <a:rPr lang="de-DE" sz="1600" noProof="0"/>
              <a:t>Zielsetzung der Strategie und rechtliche Grundlagen</a:t>
            </a:r>
          </a:p>
          <a:p>
            <a:pPr marL="285750" indent="-285750" algn="just">
              <a:buFont typeface="Wingdings" panose="05000000000000000000" pitchFamily="2" charset="2"/>
              <a:buChar char="Ø"/>
            </a:pPr>
            <a:r>
              <a:rPr lang="de-DE" sz="1600" noProof="0"/>
              <a:t>Die Kartierung der Binnengebiete 2021-27</a:t>
            </a:r>
          </a:p>
          <a:p>
            <a:pPr marL="285750" indent="-285750" algn="just">
              <a:buFont typeface="Wingdings" panose="05000000000000000000" pitchFamily="2" charset="2"/>
              <a:buChar char="Ø"/>
            </a:pPr>
            <a:r>
              <a:rPr lang="de-DE" sz="1600" noProof="0"/>
              <a:t>Bewertung der Erfahrungen aus der Versuchsphase 2014-20 und eingeführte Neuerungen</a:t>
            </a:r>
          </a:p>
          <a:p>
            <a:pPr marL="285750" indent="-285750" algn="just">
              <a:buFont typeface="Wingdings" panose="05000000000000000000" pitchFamily="2" charset="2"/>
              <a:buChar char="Ø"/>
            </a:pPr>
            <a:r>
              <a:rPr lang="de-DE" sz="1600" noProof="0"/>
              <a:t>Strategische Leitlinien für eine integrierte Entwicklungspolitik und für ein Neu-Denken grundlegender Dienstleistungen wie Bildung, Gesundheit und Mobilität</a:t>
            </a:r>
          </a:p>
          <a:p>
            <a:pPr marL="285750" indent="-285750" algn="just">
              <a:buFont typeface="Wingdings" panose="05000000000000000000" pitchFamily="2" charset="2"/>
              <a:buChar char="Ø"/>
            </a:pPr>
            <a:r>
              <a:rPr lang="de-DE" sz="1600" noProof="0"/>
              <a:t>Verfügbare Ressourcen</a:t>
            </a:r>
          </a:p>
          <a:p>
            <a:pPr marL="285750" indent="-285750" algn="just">
              <a:buFont typeface="Wingdings" panose="05000000000000000000" pitchFamily="2" charset="2"/>
              <a:buChar char="Ø"/>
            </a:pPr>
            <a:r>
              <a:rPr lang="de-DE" sz="1600" noProof="0"/>
              <a:t>Erwartete Ergebnisse und Indikatoren</a:t>
            </a:r>
          </a:p>
          <a:p>
            <a:pPr marL="285750" indent="-285750" algn="just">
              <a:buFont typeface="Wingdings" panose="05000000000000000000" pitchFamily="2" charset="2"/>
              <a:buChar char="Ø"/>
            </a:pPr>
            <a:r>
              <a:rPr lang="de-DE" sz="1600" noProof="0"/>
              <a:t>Organisation und Governance-Strukturen</a:t>
            </a:r>
          </a:p>
          <a:p>
            <a:pPr marL="285750" indent="-285750" algn="just">
              <a:buFont typeface="Wingdings" panose="05000000000000000000" pitchFamily="2" charset="2"/>
              <a:buChar char="Ø"/>
            </a:pPr>
            <a:r>
              <a:rPr lang="de-DE" sz="1600" noProof="0"/>
              <a:t>Index für die Gebietsstrategien und Format der Maßnahmenblätter</a:t>
            </a:r>
          </a:p>
        </p:txBody>
      </p:sp>
      <p:sp>
        <p:nvSpPr>
          <p:cNvPr id="4" name="Titolo 2">
            <a:extLst>
              <a:ext uri="{FF2B5EF4-FFF2-40B4-BE49-F238E27FC236}">
                <a16:creationId xmlns:a16="http://schemas.microsoft.com/office/drawing/2014/main" id="{49791C43-BC7B-25C6-FF39-22D26392F8D8}"/>
              </a:ext>
            </a:extLst>
          </p:cNvPr>
          <p:cNvSpPr txBox="1">
            <a:spLocks/>
          </p:cNvSpPr>
          <p:nvPr/>
        </p:nvSpPr>
        <p:spPr>
          <a:xfrm>
            <a:off x="606000" y="434496"/>
            <a:ext cx="10980000" cy="720000"/>
          </a:xfrm>
          <a:prstGeom prst="rect">
            <a:avLst/>
          </a:prstGeom>
        </p:spPr>
        <p:txBody>
          <a:bodyPr lIns="91440" tIns="45720" rIns="91440" bIns="45720" anchor="t">
            <a:normAutofit fontScale="85000" lnSpcReduction="10000"/>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noProof="0"/>
              <a:t>Nationaler Strategieplan für Binnengebiete (PSNAI) </a:t>
            </a:r>
          </a:p>
        </p:txBody>
      </p:sp>
      <p:pic>
        <p:nvPicPr>
          <p:cNvPr id="5" name="Grafik 4">
            <a:extLst>
              <a:ext uri="{FF2B5EF4-FFF2-40B4-BE49-F238E27FC236}">
                <a16:creationId xmlns:a16="http://schemas.microsoft.com/office/drawing/2014/main" id="{F7FAA486-C55B-339F-D95B-071A6DBBC90B}"/>
              </a:ext>
            </a:extLst>
          </p:cNvPr>
          <p:cNvPicPr>
            <a:picLocks noChangeAspect="1"/>
          </p:cNvPicPr>
          <p:nvPr/>
        </p:nvPicPr>
        <p:blipFill>
          <a:blip r:embed="rId3">
            <a:alphaModFix amt="71000"/>
          </a:blip>
          <a:stretch>
            <a:fillRect/>
          </a:stretch>
        </p:blipFill>
        <p:spPr>
          <a:xfrm>
            <a:off x="8147388" y="1290918"/>
            <a:ext cx="3172320" cy="4491317"/>
          </a:xfrm>
          <a:prstGeom prst="rect">
            <a:avLst/>
          </a:prstGeom>
        </p:spPr>
      </p:pic>
      <p:sp>
        <p:nvSpPr>
          <p:cNvPr id="6" name="Rettangolo 5">
            <a:extLst>
              <a:ext uri="{FF2B5EF4-FFF2-40B4-BE49-F238E27FC236}">
                <a16:creationId xmlns:a16="http://schemas.microsoft.com/office/drawing/2014/main" id="{AB6619E6-3F85-B763-8674-155D7A26F87C}"/>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Immagine 6">
            <a:extLst>
              <a:ext uri="{FF2B5EF4-FFF2-40B4-BE49-F238E27FC236}">
                <a16:creationId xmlns:a16="http://schemas.microsoft.com/office/drawing/2014/main" id="{B952EC80-EA5A-6A0D-CDA4-D57506FE7CC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8" name="CasellaDiTesto 7">
            <a:extLst>
              <a:ext uri="{FF2B5EF4-FFF2-40B4-BE49-F238E27FC236}">
                <a16:creationId xmlns:a16="http://schemas.microsoft.com/office/drawing/2014/main" id="{5944D237-2E16-DDB6-FE1A-F27EEE9D0566}"/>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10330028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ttangolo 5">
            <a:extLst>
              <a:ext uri="{FF2B5EF4-FFF2-40B4-BE49-F238E27FC236}">
                <a16:creationId xmlns:a16="http://schemas.microsoft.com/office/drawing/2014/main" id="{7433EB7D-1698-2E27-4E23-F39AC9261B5D}"/>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olo 2">
            <a:extLst>
              <a:ext uri="{FF2B5EF4-FFF2-40B4-BE49-F238E27FC236}">
                <a16:creationId xmlns:a16="http://schemas.microsoft.com/office/drawing/2014/main" id="{AECB2149-FD62-B923-F2EA-CBEC891CEB00}"/>
              </a:ext>
            </a:extLst>
          </p:cNvPr>
          <p:cNvSpPr txBox="1">
            <a:spLocks/>
          </p:cNvSpPr>
          <p:nvPr/>
        </p:nvSpPr>
        <p:spPr>
          <a:xfrm>
            <a:off x="606000" y="434496"/>
            <a:ext cx="109800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4000" noProof="0"/>
              <a:t>SNAI – Organisation</a:t>
            </a:r>
            <a:r>
              <a:rPr lang="de-DE" sz="4000" noProof="0">
                <a:solidFill>
                  <a:srgbClr val="27348A"/>
                </a:solidFill>
                <a:latin typeface="+mj-lt"/>
                <a:ea typeface="+mj-ea"/>
                <a:cs typeface="+mj-cs"/>
              </a:rPr>
              <a:t> &amp; Governance</a:t>
            </a:r>
            <a:endParaRPr lang="de-DE" sz="4000" noProof="0">
              <a:solidFill>
                <a:srgbClr val="27348A"/>
              </a:solidFill>
              <a:highlight>
                <a:srgbClr val="FFFF00"/>
              </a:highlight>
              <a:latin typeface="+mj-lt"/>
              <a:ea typeface="+mj-ea"/>
              <a:cs typeface="+mj-cs"/>
            </a:endParaRPr>
          </a:p>
        </p:txBody>
      </p:sp>
      <p:pic>
        <p:nvPicPr>
          <p:cNvPr id="3" name="Grafik 2" descr="Ein Bild, das Text, Screenshot, Schrift enthält.&#10;&#10;KI-generierte Inhalte können fehlerhaft sein.">
            <a:extLst>
              <a:ext uri="{FF2B5EF4-FFF2-40B4-BE49-F238E27FC236}">
                <a16:creationId xmlns:a16="http://schemas.microsoft.com/office/drawing/2014/main" id="{D230F561-60E1-D79E-B857-3DD77097830F}"/>
              </a:ext>
            </a:extLst>
          </p:cNvPr>
          <p:cNvPicPr>
            <a:picLocks noChangeAspect="1"/>
          </p:cNvPicPr>
          <p:nvPr/>
        </p:nvPicPr>
        <p:blipFill>
          <a:blip r:embed="rId2">
            <a:alphaModFix amt="91000"/>
          </a:blip>
          <a:stretch>
            <a:fillRect/>
          </a:stretch>
        </p:blipFill>
        <p:spPr>
          <a:xfrm>
            <a:off x="550129" y="1091262"/>
            <a:ext cx="10909617" cy="3428499"/>
          </a:xfrm>
          <a:prstGeom prst="rect">
            <a:avLst/>
          </a:prstGeom>
        </p:spPr>
      </p:pic>
      <p:sp>
        <p:nvSpPr>
          <p:cNvPr id="4" name="CasellaDiTesto 16">
            <a:extLst>
              <a:ext uri="{FF2B5EF4-FFF2-40B4-BE49-F238E27FC236}">
                <a16:creationId xmlns:a16="http://schemas.microsoft.com/office/drawing/2014/main" id="{8E0335DD-5983-C8BF-C1E7-D66A5F131614}"/>
              </a:ext>
            </a:extLst>
          </p:cNvPr>
          <p:cNvSpPr txBox="1"/>
          <p:nvPr/>
        </p:nvSpPr>
        <p:spPr>
          <a:xfrm>
            <a:off x="654688" y="2123253"/>
            <a:ext cx="2458730" cy="2862322"/>
          </a:xfrm>
          <a:prstGeom prst="rect">
            <a:avLst/>
          </a:prstGeom>
          <a:solidFill>
            <a:schemeClr val="bg1"/>
          </a:solidFill>
          <a:ln w="12700">
            <a:solidFill>
              <a:schemeClr val="accent1">
                <a:lumMod val="75000"/>
              </a:schemeClr>
            </a:solidFill>
          </a:ln>
        </p:spPr>
        <p:txBody>
          <a:bodyPr wrap="square" rtlCol="0">
            <a:spAutoFit/>
          </a:bodyPr>
          <a:lstStyle/>
          <a:p>
            <a:pPr algn="just"/>
            <a:r>
              <a:rPr lang="de-DE" sz="1000" noProof="0"/>
              <a:t>Das Gesetzesdekret Nr. 124/2023 richtet beim Ministerratspräsidium unter dem Vorsitz des Ministers für europäische Angelegenheiten, den Süden, Kohäsion und PNRR eine Steuerungsgruppe für Binnengebiete als Kollegialorgan ein.</a:t>
            </a:r>
          </a:p>
          <a:p>
            <a:pPr marL="171450" indent="-171450">
              <a:buFont typeface="Wingdings" panose="05000000000000000000" pitchFamily="2" charset="2"/>
              <a:buChar char="Ø"/>
            </a:pPr>
            <a:r>
              <a:rPr lang="de-DE" sz="1000" noProof="0"/>
              <a:t>Strategische Vorgaben und Koordinierungsfunktionen,</a:t>
            </a:r>
          </a:p>
          <a:p>
            <a:pPr marL="171450" indent="-171450">
              <a:buFont typeface="Wingdings" panose="05000000000000000000" pitchFamily="2" charset="2"/>
              <a:buChar char="Ø"/>
            </a:pPr>
            <a:r>
              <a:rPr lang="de-DE" sz="1000" noProof="0"/>
              <a:t>Genehmigt den PSNAI,</a:t>
            </a:r>
          </a:p>
          <a:p>
            <a:pPr marL="171450" indent="-171450">
              <a:buFont typeface="Wingdings" panose="05000000000000000000" pitchFamily="2" charset="2"/>
              <a:buChar char="Ø"/>
            </a:pPr>
            <a:r>
              <a:rPr lang="de-DE" sz="1000" noProof="0"/>
              <a:t>Genehmigt die einzelnen Gebietsstrategien,</a:t>
            </a:r>
          </a:p>
          <a:p>
            <a:pPr marL="171450" indent="-171450">
              <a:buFont typeface="Wingdings" panose="05000000000000000000" pitchFamily="2" charset="2"/>
              <a:buChar char="Ø"/>
            </a:pPr>
            <a:r>
              <a:rPr lang="de-DE" sz="1000"/>
              <a:t>Ü</a:t>
            </a:r>
            <a:r>
              <a:rPr lang="de-DE" sz="1000" noProof="0" err="1"/>
              <a:t>berwacht</a:t>
            </a:r>
            <a:r>
              <a:rPr lang="de-DE" sz="1000" noProof="0"/>
              <a:t> den Umsetzungsstand der Maßnahmen,</a:t>
            </a:r>
          </a:p>
          <a:p>
            <a:pPr marL="171450" indent="-171450">
              <a:buFont typeface="Wingdings" panose="05000000000000000000" pitchFamily="2" charset="2"/>
              <a:buChar char="Ø"/>
            </a:pPr>
            <a:r>
              <a:rPr lang="de-DE" sz="1000" noProof="0"/>
              <a:t>Fördert die Koordinierung der verschiedenen Regierungsebenen, öffentlichen Einrichtungen und beteiligten privaten Akteure.</a:t>
            </a:r>
          </a:p>
        </p:txBody>
      </p:sp>
      <p:sp>
        <p:nvSpPr>
          <p:cNvPr id="5" name="CasellaDiTesto 16">
            <a:extLst>
              <a:ext uri="{FF2B5EF4-FFF2-40B4-BE49-F238E27FC236}">
                <a16:creationId xmlns:a16="http://schemas.microsoft.com/office/drawing/2014/main" id="{424D74EF-2B07-9344-B9D5-9CA98240A930}"/>
              </a:ext>
            </a:extLst>
          </p:cNvPr>
          <p:cNvSpPr txBox="1"/>
          <p:nvPr/>
        </p:nvSpPr>
        <p:spPr>
          <a:xfrm>
            <a:off x="3145513" y="2689328"/>
            <a:ext cx="2436137" cy="1777897"/>
          </a:xfrm>
          <a:prstGeom prst="rect">
            <a:avLst/>
          </a:prstGeom>
          <a:solidFill>
            <a:schemeClr val="bg1"/>
          </a:solidFill>
          <a:ln w="12700">
            <a:solidFill>
              <a:schemeClr val="accent1">
                <a:lumMod val="75000"/>
              </a:schemeClr>
            </a:solidFill>
          </a:ln>
        </p:spPr>
        <p:txBody>
          <a:bodyPr wrap="square" rtlCol="0">
            <a:spAutoFit/>
          </a:bodyPr>
          <a:lstStyle/>
          <a:p>
            <a:pPr algn="just"/>
            <a:r>
              <a:rPr lang="de-DE" sz="1000" noProof="0"/>
              <a:t>Mit Beschluss Nr. 9 des CIPE aus dem Jahr 2015 wurde der Technische Ausschuss für Binnengebiete eingerichtet, ein Kollegialorgan, das vom DIPCOE des Ministerratspräsidiums koordiniert wird.</a:t>
            </a:r>
          </a:p>
          <a:p>
            <a:pPr marL="171450" indent="-171450">
              <a:buFont typeface="Wingdings" panose="05000000000000000000" pitchFamily="2" charset="2"/>
              <a:buChar char="Ø"/>
            </a:pPr>
            <a:r>
              <a:rPr lang="de-DE" sz="1000" noProof="0"/>
              <a:t>Technische Erhebungen zur Auswahl und Neuabgrenzung der Binnengebiete,</a:t>
            </a:r>
          </a:p>
          <a:p>
            <a:pPr marL="171450" indent="-171450">
              <a:buFont typeface="Wingdings" panose="05000000000000000000" pitchFamily="2" charset="2"/>
              <a:buChar char="Ø"/>
            </a:pPr>
            <a:r>
              <a:rPr lang="de-DE" sz="1000" noProof="0"/>
              <a:t>Technische Bewertung der einzelnen Gebietsstrategien.</a:t>
            </a:r>
          </a:p>
        </p:txBody>
      </p:sp>
      <p:sp>
        <p:nvSpPr>
          <p:cNvPr id="6" name="CasellaDiTesto 16">
            <a:extLst>
              <a:ext uri="{FF2B5EF4-FFF2-40B4-BE49-F238E27FC236}">
                <a16:creationId xmlns:a16="http://schemas.microsoft.com/office/drawing/2014/main" id="{1AF45FF3-64F8-894B-F424-A3DEC31B5E5F}"/>
              </a:ext>
            </a:extLst>
          </p:cNvPr>
          <p:cNvSpPr txBox="1"/>
          <p:nvPr/>
        </p:nvSpPr>
        <p:spPr>
          <a:xfrm>
            <a:off x="5613991" y="3178182"/>
            <a:ext cx="2445488" cy="3023905"/>
          </a:xfrm>
          <a:prstGeom prst="rect">
            <a:avLst/>
          </a:prstGeom>
          <a:solidFill>
            <a:schemeClr val="bg1"/>
          </a:solidFill>
          <a:ln w="12700">
            <a:solidFill>
              <a:schemeClr val="accent1">
                <a:lumMod val="75000"/>
              </a:schemeClr>
            </a:solidFill>
          </a:ln>
        </p:spPr>
        <p:txBody>
          <a:bodyPr wrap="square" rtlCol="0">
            <a:spAutoFit/>
          </a:bodyPr>
          <a:lstStyle/>
          <a:p>
            <a:pPr algn="just"/>
            <a:r>
              <a:rPr lang="de-DE" sz="1000" noProof="0"/>
              <a:t>Der PSNAI sieht für jede Region/AP eine ARAI als ständige Koordinierungs- und Unterstützungsstelle vor. Diese:</a:t>
            </a:r>
          </a:p>
          <a:p>
            <a:pPr marL="171450" indent="-171450">
              <a:buFont typeface="Wingdings" panose="05000000000000000000" pitchFamily="2" charset="2"/>
              <a:buChar char="Ø"/>
            </a:pPr>
            <a:r>
              <a:rPr lang="de-DE" sz="1000" noProof="0"/>
              <a:t>betreut die Phase der Definition und Umsetzung der Strategien,</a:t>
            </a:r>
          </a:p>
          <a:p>
            <a:pPr marL="171450" indent="-171450">
              <a:buFont typeface="Wingdings" panose="05000000000000000000" pitchFamily="2" charset="2"/>
              <a:buChar char="Ø"/>
            </a:pPr>
            <a:r>
              <a:rPr lang="de-DE" sz="1000" noProof="0"/>
              <a:t>legt dem CTAI die einzelnen Gebietsstrategien zur Genehmigung vor,</a:t>
            </a:r>
          </a:p>
          <a:p>
            <a:pPr marL="171450" indent="-171450">
              <a:buFont typeface="Wingdings" panose="05000000000000000000" pitchFamily="2" charset="2"/>
              <a:buChar char="Ø"/>
            </a:pPr>
            <a:r>
              <a:rPr lang="de-DE" sz="1000" noProof="0"/>
              <a:t>hat Koordinierungs- und Unterstützungsstruktur für lokale Koalitionen, </a:t>
            </a:r>
          </a:p>
          <a:p>
            <a:pPr marL="171450" indent="-171450">
              <a:buFont typeface="Wingdings" panose="05000000000000000000" pitchFamily="2" charset="2"/>
              <a:buChar char="Ø"/>
            </a:pPr>
            <a:r>
              <a:rPr lang="de-DE" sz="1000" noProof="0"/>
              <a:t>erstellt den SNAI-Jahresbericht,</a:t>
            </a:r>
          </a:p>
          <a:p>
            <a:pPr marL="171450" indent="-171450">
              <a:buFont typeface="Wingdings" panose="05000000000000000000" pitchFamily="2" charset="2"/>
              <a:buChar char="Ø"/>
            </a:pPr>
            <a:r>
              <a:rPr lang="de-DE" sz="1000" noProof="0"/>
              <a:t>ist verantwortlich für die Verwaltung der </a:t>
            </a:r>
            <a:r>
              <a:rPr lang="de-DE" sz="1000"/>
              <a:t>RPV</a:t>
            </a:r>
            <a:endParaRPr lang="de-DE" sz="1000" noProof="0"/>
          </a:p>
          <a:p>
            <a:pPr marL="171450" indent="-171450">
              <a:buFont typeface="Wingdings" panose="05000000000000000000" pitchFamily="2" charset="2"/>
              <a:buChar char="Ø"/>
            </a:pPr>
            <a:r>
              <a:rPr lang="de-DE" sz="1000" noProof="0"/>
              <a:t>genehmigt die ordentlichen Änderungen/Anpassungen der Gebietsstrategien,</a:t>
            </a:r>
          </a:p>
          <a:p>
            <a:pPr marL="171450" indent="-171450">
              <a:buFont typeface="Wingdings" panose="05000000000000000000" pitchFamily="2" charset="2"/>
              <a:buChar char="Ø"/>
            </a:pPr>
            <a:r>
              <a:rPr lang="de-DE" sz="1000" noProof="0"/>
              <a:t>ist Ansprechstelle für die zuständigen zentralen Verwaltungen.</a:t>
            </a:r>
          </a:p>
        </p:txBody>
      </p:sp>
      <p:sp>
        <p:nvSpPr>
          <p:cNvPr id="7" name="CasellaDiTesto 16">
            <a:extLst>
              <a:ext uri="{FF2B5EF4-FFF2-40B4-BE49-F238E27FC236}">
                <a16:creationId xmlns:a16="http://schemas.microsoft.com/office/drawing/2014/main" id="{02818223-A27F-84A8-B802-CFD15C806375}"/>
              </a:ext>
            </a:extLst>
          </p:cNvPr>
          <p:cNvSpPr txBox="1"/>
          <p:nvPr/>
        </p:nvSpPr>
        <p:spPr>
          <a:xfrm>
            <a:off x="8095458" y="3679030"/>
            <a:ext cx="2505202" cy="1938992"/>
          </a:xfrm>
          <a:prstGeom prst="rect">
            <a:avLst/>
          </a:prstGeom>
          <a:solidFill>
            <a:schemeClr val="bg1"/>
          </a:solidFill>
          <a:ln w="12700">
            <a:solidFill>
              <a:schemeClr val="accent1">
                <a:lumMod val="75000"/>
              </a:schemeClr>
            </a:solidFill>
          </a:ln>
        </p:spPr>
        <p:txBody>
          <a:bodyPr wrap="square" rtlCol="0">
            <a:spAutoFit/>
          </a:bodyPr>
          <a:lstStyle/>
          <a:p>
            <a:pPr marL="171450" indent="-171450">
              <a:buFont typeface="Wingdings" panose="05000000000000000000" pitchFamily="2" charset="2"/>
              <a:buChar char="Ø"/>
            </a:pPr>
            <a:r>
              <a:rPr lang="de-DE" sz="1000" noProof="0"/>
              <a:t>wählt einen federführenden Partner,</a:t>
            </a:r>
          </a:p>
          <a:p>
            <a:pPr marL="171450" indent="-171450">
              <a:buFont typeface="Wingdings" panose="05000000000000000000" pitchFamily="2" charset="2"/>
              <a:buChar char="Ø"/>
            </a:pPr>
            <a:r>
              <a:rPr lang="de-DE" sz="1000" noProof="0"/>
              <a:t>erarbeitet mit Unterstützung der Region/PA die Strategie für das Binnengebiet in Übereinstimmung mit dem PSNAI,</a:t>
            </a:r>
          </a:p>
          <a:p>
            <a:pPr marL="171450" indent="-171450">
              <a:buFont typeface="Wingdings" panose="05000000000000000000" pitchFamily="2" charset="2"/>
              <a:buChar char="Ø"/>
            </a:pPr>
            <a:r>
              <a:rPr lang="de-DE" sz="1000" noProof="0"/>
              <a:t>schlägt die zu finanzierenden Maßnahmen vor,</a:t>
            </a:r>
          </a:p>
          <a:p>
            <a:pPr marL="171450" indent="-171450">
              <a:buFont typeface="Wingdings" panose="05000000000000000000" pitchFamily="2" charset="2"/>
              <a:buChar char="Ø"/>
            </a:pPr>
            <a:r>
              <a:rPr lang="de-DE" sz="1000" noProof="0"/>
              <a:t>erstellt jährlich einen detaillierten Umsetzungsbericht für die ARAI,</a:t>
            </a:r>
          </a:p>
          <a:p>
            <a:pPr marL="171450" indent="-171450">
              <a:buFont typeface="Wingdings" panose="05000000000000000000" pitchFamily="2" charset="2"/>
              <a:buChar char="Ø"/>
            </a:pPr>
            <a:r>
              <a:rPr lang="de-DE" sz="1000" noProof="0"/>
              <a:t>ermitteln die Begünstigten, die die einzelnen Maßnahmen der Gebietsstrategie umsetzen.</a:t>
            </a:r>
          </a:p>
        </p:txBody>
      </p:sp>
      <p:pic>
        <p:nvPicPr>
          <p:cNvPr id="9" name="Immagine 6">
            <a:extLst>
              <a:ext uri="{FF2B5EF4-FFF2-40B4-BE49-F238E27FC236}">
                <a16:creationId xmlns:a16="http://schemas.microsoft.com/office/drawing/2014/main" id="{B8E8467A-FD9B-BC2A-3E5E-DD3AD81081E1}"/>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10" name="CasellaDiTesto 7">
            <a:extLst>
              <a:ext uri="{FF2B5EF4-FFF2-40B4-BE49-F238E27FC236}">
                <a16:creationId xmlns:a16="http://schemas.microsoft.com/office/drawing/2014/main" id="{C25B752A-6C42-FB07-B5EB-377D5AFB525B}"/>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425429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2">
            <a:extLst>
              <a:ext uri="{FF2B5EF4-FFF2-40B4-BE49-F238E27FC236}">
                <a16:creationId xmlns:a16="http://schemas.microsoft.com/office/drawing/2014/main" id="{F98E1838-CE57-08E7-933F-4555D6E66982}"/>
              </a:ext>
            </a:extLst>
          </p:cNvPr>
          <p:cNvSpPr txBox="1">
            <a:spLocks/>
          </p:cNvSpPr>
          <p:nvPr/>
        </p:nvSpPr>
        <p:spPr>
          <a:xfrm>
            <a:off x="606000" y="434496"/>
            <a:ext cx="10980000" cy="1358304"/>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noProof="0"/>
              <a:t>Auswahlverfahren</a:t>
            </a:r>
          </a:p>
        </p:txBody>
      </p:sp>
      <p:sp>
        <p:nvSpPr>
          <p:cNvPr id="3" name="Rettangolo con angoli arrotondati 18">
            <a:extLst>
              <a:ext uri="{FF2B5EF4-FFF2-40B4-BE49-F238E27FC236}">
                <a16:creationId xmlns:a16="http://schemas.microsoft.com/office/drawing/2014/main" id="{776A4FA5-B58F-8EE7-02A4-75F12C444444}"/>
              </a:ext>
            </a:extLst>
          </p:cNvPr>
          <p:cNvSpPr/>
          <p:nvPr/>
        </p:nvSpPr>
        <p:spPr>
          <a:xfrm>
            <a:off x="5501640" y="1034981"/>
            <a:ext cx="6385560" cy="482121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4" name="CasellaDiTesto 19">
            <a:extLst>
              <a:ext uri="{FF2B5EF4-FFF2-40B4-BE49-F238E27FC236}">
                <a16:creationId xmlns:a16="http://schemas.microsoft.com/office/drawing/2014/main" id="{7A393FE3-32EA-C710-AA67-57C03B72C4BD}"/>
              </a:ext>
            </a:extLst>
          </p:cNvPr>
          <p:cNvSpPr txBox="1"/>
          <p:nvPr/>
        </p:nvSpPr>
        <p:spPr>
          <a:xfrm>
            <a:off x="5724567" y="1270348"/>
            <a:ext cx="5939706" cy="4031873"/>
          </a:xfrm>
          <a:prstGeom prst="rect">
            <a:avLst/>
          </a:prstGeom>
          <a:noFill/>
        </p:spPr>
        <p:txBody>
          <a:bodyPr wrap="square" rtlCol="0">
            <a:spAutoFit/>
          </a:bodyPr>
          <a:lstStyle/>
          <a:p>
            <a:pPr marL="342900" indent="-342900">
              <a:buFont typeface="+mj-lt"/>
              <a:buAutoNum type="arabicPeriod"/>
            </a:pPr>
            <a:r>
              <a:rPr lang="de-DE" sz="1600" noProof="0"/>
              <a:t>Die Gebiete werden im Rahmen eines </a:t>
            </a:r>
            <a:r>
              <a:rPr lang="de-DE" sz="1600" b="1" noProof="0"/>
              <a:t>technischen Bewertungsverfahrens </a:t>
            </a:r>
            <a:r>
              <a:rPr lang="de-DE" sz="1600" noProof="0"/>
              <a:t>vom Technischen Ausschuss (CTAI) ermittelt, koordiniert durch das Ministerium für Kohäsionspolitik sowie unter Einbeziehung der Region/AP, welche einen begründeten Vorschlag vorlegt.</a:t>
            </a:r>
          </a:p>
          <a:p>
            <a:pPr marL="342900" indent="-342900">
              <a:buFont typeface="+mj-lt"/>
              <a:buAutoNum type="arabicPeriod"/>
            </a:pPr>
            <a:endParaRPr lang="de-DE" sz="1600" noProof="0"/>
          </a:p>
          <a:p>
            <a:pPr marL="342900" indent="-342900">
              <a:buFont typeface="+mj-lt"/>
              <a:buAutoNum type="arabicPeriod"/>
            </a:pPr>
            <a:r>
              <a:rPr lang="de-DE" sz="1600" noProof="0"/>
              <a:t>Das Binnengebiet erstellt mit Koordination der Region/AP und gemäß den Vorgaben des PSNAI einen </a:t>
            </a:r>
            <a:r>
              <a:rPr lang="de-DE" sz="1600" b="1" noProof="0"/>
              <a:t>Vorschlag für die Gebietsstrategie</a:t>
            </a:r>
            <a:r>
              <a:rPr lang="de-DE" sz="1600" noProof="0"/>
              <a:t>.</a:t>
            </a:r>
          </a:p>
          <a:p>
            <a:pPr marL="342900" indent="-342900">
              <a:buFont typeface="+mj-lt"/>
              <a:buAutoNum type="arabicPeriod"/>
            </a:pPr>
            <a:endParaRPr lang="de-DE" sz="1600" b="1" noProof="0"/>
          </a:p>
          <a:p>
            <a:pPr marL="342900" indent="-342900">
              <a:buFont typeface="+mj-lt"/>
              <a:buAutoNum type="arabicPeriod"/>
            </a:pPr>
            <a:r>
              <a:rPr lang="de-DE" sz="1600" b="1" noProof="0"/>
              <a:t>Genehmigung </a:t>
            </a:r>
            <a:r>
              <a:rPr lang="de-DE" sz="1600" noProof="0"/>
              <a:t>der</a:t>
            </a:r>
            <a:r>
              <a:rPr lang="de-DE" sz="1600" b="1" noProof="0"/>
              <a:t> Gebietsstrategie </a:t>
            </a:r>
            <a:r>
              <a:rPr lang="de-DE" sz="1600" noProof="0"/>
              <a:t>durch die SNAI-</a:t>
            </a:r>
            <a:r>
              <a:rPr lang="de-DE" sz="1600" b="1" noProof="0"/>
              <a:t>Steuerungsgruppe</a:t>
            </a:r>
            <a:r>
              <a:rPr lang="de-DE" sz="1600" noProof="0"/>
              <a:t>,</a:t>
            </a:r>
          </a:p>
          <a:p>
            <a:pPr marL="342900" indent="-342900">
              <a:buFont typeface="+mj-lt"/>
              <a:buAutoNum type="arabicPeriod"/>
            </a:pPr>
            <a:endParaRPr lang="de-DE" sz="1600" noProof="0"/>
          </a:p>
          <a:p>
            <a:pPr marL="342900" indent="-342900">
              <a:buFont typeface="+mj-lt"/>
              <a:buAutoNum type="arabicPeriod"/>
            </a:pPr>
            <a:r>
              <a:rPr lang="de-DE" sz="1600" noProof="0"/>
              <a:t>Unterzeichnung einer spezifischen </a:t>
            </a:r>
            <a:r>
              <a:rPr lang="de-DE" sz="1600" b="1" noProof="0"/>
              <a:t>Rahmenvereinbarung </a:t>
            </a:r>
            <a:r>
              <a:rPr lang="de-DE" sz="1600" noProof="0"/>
              <a:t>zwischen den Zentralverwaltungen, der Region/AP und dem federführenden Partner des Binnengebiets.</a:t>
            </a:r>
          </a:p>
        </p:txBody>
      </p:sp>
      <p:pic>
        <p:nvPicPr>
          <p:cNvPr id="5" name="Grafik 4">
            <a:extLst>
              <a:ext uri="{FF2B5EF4-FFF2-40B4-BE49-F238E27FC236}">
                <a16:creationId xmlns:a16="http://schemas.microsoft.com/office/drawing/2014/main" id="{AB19EAC1-DD4A-EF47-70B5-7DC3DC627153}"/>
              </a:ext>
            </a:extLst>
          </p:cNvPr>
          <p:cNvPicPr>
            <a:picLocks noChangeAspect="1"/>
          </p:cNvPicPr>
          <p:nvPr/>
        </p:nvPicPr>
        <p:blipFill>
          <a:blip r:embed="rId2">
            <a:alphaModFix amt="65000"/>
          </a:blip>
          <a:srcRect t="7290" b="13853"/>
          <a:stretch>
            <a:fillRect/>
          </a:stretch>
        </p:blipFill>
        <p:spPr>
          <a:xfrm>
            <a:off x="1036320" y="1661418"/>
            <a:ext cx="3059430" cy="2598162"/>
          </a:xfrm>
          <a:prstGeom prst="rect">
            <a:avLst/>
          </a:prstGeom>
        </p:spPr>
      </p:pic>
      <p:sp>
        <p:nvSpPr>
          <p:cNvPr id="6" name="Freccia a destra 15">
            <a:extLst>
              <a:ext uri="{FF2B5EF4-FFF2-40B4-BE49-F238E27FC236}">
                <a16:creationId xmlns:a16="http://schemas.microsoft.com/office/drawing/2014/main" id="{9201758B-3D58-0867-A5FE-FCD2E45AE0D1}"/>
              </a:ext>
            </a:extLst>
          </p:cNvPr>
          <p:cNvSpPr/>
          <p:nvPr/>
        </p:nvSpPr>
        <p:spPr>
          <a:xfrm>
            <a:off x="3999967" y="3479923"/>
            <a:ext cx="1677971" cy="105167"/>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7" name="Textfeld 6">
            <a:extLst>
              <a:ext uri="{FF2B5EF4-FFF2-40B4-BE49-F238E27FC236}">
                <a16:creationId xmlns:a16="http://schemas.microsoft.com/office/drawing/2014/main" id="{4AD2306D-E255-AEEC-FFE9-0296969535E0}"/>
              </a:ext>
            </a:extLst>
          </p:cNvPr>
          <p:cNvSpPr txBox="1"/>
          <p:nvPr/>
        </p:nvSpPr>
        <p:spPr>
          <a:xfrm>
            <a:off x="982980" y="4368912"/>
            <a:ext cx="3257424" cy="1277273"/>
          </a:xfrm>
          <a:prstGeom prst="rect">
            <a:avLst/>
          </a:prstGeom>
          <a:noFill/>
        </p:spPr>
        <p:txBody>
          <a:bodyPr wrap="square" rtlCol="0">
            <a:spAutoFit/>
          </a:bodyPr>
          <a:lstStyle/>
          <a:p>
            <a:pPr marL="285750" indent="-285750">
              <a:buFont typeface="Wingdings" panose="05000000000000000000" pitchFamily="2" charset="2"/>
              <a:buChar char="v"/>
            </a:pPr>
            <a:r>
              <a:rPr lang="de-DE" sz="1100" noProof="0"/>
              <a:t>281 Mio.€ für die 72 Binnengebiete 2014-2020,</a:t>
            </a:r>
          </a:p>
          <a:p>
            <a:pPr marL="285750" indent="-285750">
              <a:buFont typeface="Wingdings" panose="05000000000000000000" pitchFamily="2" charset="2"/>
              <a:buChar char="v"/>
            </a:pPr>
            <a:r>
              <a:rPr lang="de-DE" sz="1100" noProof="0"/>
              <a:t>210 Mio.€ für die Stärkung alter und die Finanzierung von 43 neuen Binnengebieten,</a:t>
            </a:r>
          </a:p>
          <a:p>
            <a:pPr marL="285750" indent="-285750">
              <a:buFont typeface="Wingdings" panose="05000000000000000000" pitchFamily="2" charset="2"/>
              <a:buChar char="v"/>
            </a:pPr>
            <a:r>
              <a:rPr lang="de-DE" sz="1100" noProof="0"/>
              <a:t>Zusätzliche Mittel für das Straßennetz, Waldbrandprävention,</a:t>
            </a:r>
          </a:p>
          <a:p>
            <a:pPr marL="285750" indent="-285750">
              <a:buFont typeface="Wingdings" panose="05000000000000000000" pitchFamily="2" charset="2"/>
              <a:buChar char="v"/>
            </a:pPr>
            <a:r>
              <a:rPr lang="de-DE" sz="1100" noProof="0"/>
              <a:t>Weitere ergänzende Mittel.</a:t>
            </a:r>
          </a:p>
        </p:txBody>
      </p:sp>
      <p:sp>
        <p:nvSpPr>
          <p:cNvPr id="8" name="Rettangolo 5">
            <a:extLst>
              <a:ext uri="{FF2B5EF4-FFF2-40B4-BE49-F238E27FC236}">
                <a16:creationId xmlns:a16="http://schemas.microsoft.com/office/drawing/2014/main" id="{D7AE56BE-1927-45F0-E939-EDA67E9B7D6E}"/>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9" name="Immagine 6">
            <a:extLst>
              <a:ext uri="{FF2B5EF4-FFF2-40B4-BE49-F238E27FC236}">
                <a16:creationId xmlns:a16="http://schemas.microsoft.com/office/drawing/2014/main" id="{53D90C95-9EB4-3346-56C9-F48BE9BE5C06}"/>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10" name="CasellaDiTesto 7">
            <a:extLst>
              <a:ext uri="{FF2B5EF4-FFF2-40B4-BE49-F238E27FC236}">
                <a16:creationId xmlns:a16="http://schemas.microsoft.com/office/drawing/2014/main" id="{A1F913B7-5A89-6A9C-09F5-3BBB1F03E823}"/>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18748965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33571FF2-AC30-DB36-6F26-211C941A732D}"/>
              </a:ext>
            </a:extLst>
          </p:cNvPr>
          <p:cNvSpPr/>
          <p:nvPr/>
        </p:nvSpPr>
        <p:spPr>
          <a:xfrm>
            <a:off x="406865" y="1217771"/>
            <a:ext cx="7065727" cy="463760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3" name="CasellaDiTesto 11">
            <a:extLst>
              <a:ext uri="{FF2B5EF4-FFF2-40B4-BE49-F238E27FC236}">
                <a16:creationId xmlns:a16="http://schemas.microsoft.com/office/drawing/2014/main" id="{4F7F5487-3F9E-F795-D604-8433D3768D2E}"/>
              </a:ext>
            </a:extLst>
          </p:cNvPr>
          <p:cNvSpPr txBox="1"/>
          <p:nvPr/>
        </p:nvSpPr>
        <p:spPr>
          <a:xfrm>
            <a:off x="701418" y="1528333"/>
            <a:ext cx="6476619" cy="4016484"/>
          </a:xfrm>
          <a:prstGeom prst="rect">
            <a:avLst/>
          </a:prstGeom>
          <a:noFill/>
        </p:spPr>
        <p:txBody>
          <a:bodyPr wrap="square" rtlCol="0">
            <a:spAutoFit/>
          </a:bodyPr>
          <a:lstStyle/>
          <a:p>
            <a:pPr algn="just"/>
            <a:r>
              <a:rPr lang="de-DE" sz="1500" noProof="0"/>
              <a:t>Die Binnengebiete werden als benachteiligte Gebiete definiert, die weit entfernt von grundlegenden Dienstleistungen wie Krankenhäusern, Schulen und Bahnhöfen liegen und im Vergleich zu den großen städtischen Zentren als marginal gelten.</a:t>
            </a:r>
          </a:p>
          <a:p>
            <a:pPr algn="just"/>
            <a:endParaRPr lang="de-DE" sz="1500" noProof="0"/>
          </a:p>
          <a:p>
            <a:pPr marL="285750" indent="-285750" algn="just">
              <a:buFont typeface="Wingdings" panose="05000000000000000000" pitchFamily="2" charset="2"/>
              <a:buChar char="Ø"/>
            </a:pPr>
            <a:r>
              <a:rPr lang="de-DE" sz="1500" noProof="0"/>
              <a:t>Etwa 60% der Fläche Italiens ist von dieser Art von Gebieten bedeckt.</a:t>
            </a:r>
          </a:p>
          <a:p>
            <a:pPr marL="285750" indent="-285750" algn="just">
              <a:buFont typeface="Wingdings" panose="05000000000000000000" pitchFamily="2" charset="2"/>
              <a:buChar char="Ø"/>
            </a:pPr>
            <a:r>
              <a:rPr lang="de-DE" sz="1500" noProof="0"/>
              <a:t>Auswahlkriterien sind unter anderem:</a:t>
            </a:r>
          </a:p>
          <a:p>
            <a:pPr marL="742950" lvl="1" indent="-285750">
              <a:buFont typeface="Symbol" panose="05050102010706020507" pitchFamily="18" charset="2"/>
              <a:buChar char="-"/>
            </a:pPr>
            <a:r>
              <a:rPr lang="de-DE" sz="1500" noProof="0"/>
              <a:t>Entfernung zu grundlegenden Dienstleistungen (Gesundheit, Bildung, Mobilität)</a:t>
            </a:r>
          </a:p>
          <a:p>
            <a:pPr marL="742950" lvl="1" indent="-285750">
              <a:buFont typeface="Symbol" panose="05050102010706020507" pitchFamily="18" charset="2"/>
              <a:buChar char="-"/>
            </a:pPr>
            <a:r>
              <a:rPr lang="de-DE" sz="1500" noProof="0"/>
              <a:t>demografische Schwierigkeiten, tendenzieller Bevölkerungsrückgang</a:t>
            </a:r>
          </a:p>
          <a:p>
            <a:pPr marL="742950" lvl="1" indent="-285750">
              <a:buFont typeface="Symbol" panose="05050102010706020507" pitchFamily="18" charset="2"/>
              <a:buChar char="-"/>
            </a:pPr>
            <a:r>
              <a:rPr lang="de-DE" sz="1500" noProof="0"/>
              <a:t>Zusammenarbeit zwischen den Gemeinden und territoriale und geomorphologische Kohärenz</a:t>
            </a:r>
          </a:p>
          <a:p>
            <a:pPr marL="742950" lvl="1" indent="-285750">
              <a:buFont typeface="Symbol" panose="05050102010706020507" pitchFamily="18" charset="2"/>
              <a:buChar char="-"/>
            </a:pPr>
            <a:r>
              <a:rPr lang="de-DE" sz="1500" noProof="0"/>
              <a:t>angemessene Bevölkerungsgröße und Anzahl der Gemeinden. </a:t>
            </a:r>
          </a:p>
          <a:p>
            <a:pPr marL="285750" indent="-285750" algn="just">
              <a:buFont typeface="Wingdings" panose="05000000000000000000" pitchFamily="2" charset="2"/>
              <a:buChar char="Ø"/>
            </a:pPr>
            <a:r>
              <a:rPr lang="de-DE" sz="1500" noProof="0"/>
              <a:t>Im Programmplanungszeitraum 2021-2027 gibt es insgesamt </a:t>
            </a:r>
            <a:r>
              <a:rPr lang="de-DE" sz="1500" b="1" noProof="0"/>
              <a:t>124 Binnengebiete</a:t>
            </a:r>
            <a:r>
              <a:rPr lang="de-DE" sz="1500" noProof="0"/>
              <a:t> (davon 56 neue), die </a:t>
            </a:r>
            <a:r>
              <a:rPr lang="de-DE" sz="1500" b="1" noProof="0"/>
              <a:t>1.904 Gemeinden </a:t>
            </a:r>
            <a:r>
              <a:rPr lang="de-DE" sz="1500" noProof="0"/>
              <a:t>mit </a:t>
            </a:r>
            <a:r>
              <a:rPr lang="de-DE" sz="1500" b="1" noProof="0"/>
              <a:t>4,5 Millionen Einwohnern </a:t>
            </a:r>
            <a:r>
              <a:rPr lang="de-DE" sz="1500" noProof="0"/>
              <a:t>umfassen.</a:t>
            </a:r>
          </a:p>
        </p:txBody>
      </p:sp>
      <p:pic>
        <p:nvPicPr>
          <p:cNvPr id="4" name="Grafik 3">
            <a:extLst>
              <a:ext uri="{FF2B5EF4-FFF2-40B4-BE49-F238E27FC236}">
                <a16:creationId xmlns:a16="http://schemas.microsoft.com/office/drawing/2014/main" id="{E22C3CD6-5957-BDFB-AB09-CB27DFD4F9EC}"/>
              </a:ext>
            </a:extLst>
          </p:cNvPr>
          <p:cNvPicPr>
            <a:picLocks noChangeAspect="1"/>
          </p:cNvPicPr>
          <p:nvPr/>
        </p:nvPicPr>
        <p:blipFill>
          <a:blip r:embed="rId3">
            <a:alphaModFix amt="75000"/>
          </a:blip>
          <a:srcRect b="10821"/>
          <a:stretch>
            <a:fillRect/>
          </a:stretch>
        </p:blipFill>
        <p:spPr>
          <a:xfrm>
            <a:off x="8032949" y="1256320"/>
            <a:ext cx="3815848" cy="4560512"/>
          </a:xfrm>
          <a:prstGeom prst="rect">
            <a:avLst/>
          </a:prstGeom>
        </p:spPr>
      </p:pic>
      <p:sp>
        <p:nvSpPr>
          <p:cNvPr id="5" name="Titolo 2">
            <a:extLst>
              <a:ext uri="{FF2B5EF4-FFF2-40B4-BE49-F238E27FC236}">
                <a16:creationId xmlns:a16="http://schemas.microsoft.com/office/drawing/2014/main" id="{104D9432-A624-1FDD-A09C-30B1C8A63CE0}"/>
              </a:ext>
            </a:extLst>
          </p:cNvPr>
          <p:cNvSpPr txBox="1">
            <a:spLocks/>
          </p:cNvSpPr>
          <p:nvPr/>
        </p:nvSpPr>
        <p:spPr>
          <a:xfrm>
            <a:off x="606000" y="434496"/>
            <a:ext cx="109800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noProof="0"/>
              <a:t>Binnengebiete 2021-27</a:t>
            </a:r>
          </a:p>
        </p:txBody>
      </p:sp>
      <p:sp>
        <p:nvSpPr>
          <p:cNvPr id="6" name="Rettangolo 5">
            <a:extLst>
              <a:ext uri="{FF2B5EF4-FFF2-40B4-BE49-F238E27FC236}">
                <a16:creationId xmlns:a16="http://schemas.microsoft.com/office/drawing/2014/main" id="{2046574D-D379-6807-CC83-DBE91550335A}"/>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Immagine 6">
            <a:extLst>
              <a:ext uri="{FF2B5EF4-FFF2-40B4-BE49-F238E27FC236}">
                <a16:creationId xmlns:a16="http://schemas.microsoft.com/office/drawing/2014/main" id="{BBDA8085-4A9E-F4D8-E940-3B88FA53EB63}"/>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8" name="CasellaDiTesto 7">
            <a:extLst>
              <a:ext uri="{FF2B5EF4-FFF2-40B4-BE49-F238E27FC236}">
                <a16:creationId xmlns:a16="http://schemas.microsoft.com/office/drawing/2014/main" id="{A7D4A117-C6A5-B0AF-7DC4-6C768DC3ED21}"/>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21328577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DA260380-3C6E-95D9-8177-2C1C1C8CE50A}"/>
              </a:ext>
            </a:extLst>
          </p:cNvPr>
          <p:cNvSpPr/>
          <p:nvPr/>
        </p:nvSpPr>
        <p:spPr>
          <a:xfrm>
            <a:off x="424733" y="2133600"/>
            <a:ext cx="6623768" cy="3076783"/>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3" name="CasellaDiTesto 11">
            <a:extLst>
              <a:ext uri="{FF2B5EF4-FFF2-40B4-BE49-F238E27FC236}">
                <a16:creationId xmlns:a16="http://schemas.microsoft.com/office/drawing/2014/main" id="{59F46C48-1A10-156C-2F0B-28F8F3A21CD6}"/>
              </a:ext>
            </a:extLst>
          </p:cNvPr>
          <p:cNvSpPr txBox="1"/>
          <p:nvPr/>
        </p:nvSpPr>
        <p:spPr>
          <a:xfrm>
            <a:off x="777621" y="2409616"/>
            <a:ext cx="5676520" cy="2585323"/>
          </a:xfrm>
          <a:prstGeom prst="rect">
            <a:avLst/>
          </a:prstGeom>
          <a:noFill/>
        </p:spPr>
        <p:txBody>
          <a:bodyPr wrap="square" lIns="91440" tIns="45720" rIns="91440" bIns="45720" rtlCol="0" anchor="t">
            <a:spAutoFit/>
          </a:bodyPr>
          <a:lstStyle/>
          <a:p>
            <a:r>
              <a:rPr lang="de-DE" sz="1600" noProof="0"/>
              <a:t>Die 124 Binnengebiete des Programmplanungszyklus 2021-2027 umfassen:</a:t>
            </a:r>
          </a:p>
          <a:p>
            <a:endParaRPr lang="de-DE" sz="1600" noProof="0"/>
          </a:p>
          <a:p>
            <a:pPr marL="285750" indent="-285750">
              <a:buFont typeface="Wingdings" panose="05000000000000000000" pitchFamily="2" charset="2"/>
              <a:buChar char="Ø"/>
            </a:pPr>
            <a:r>
              <a:rPr lang="de-DE" sz="1600" noProof="0"/>
              <a:t>43 neue ausgewählte und finanzierte Gebiete,</a:t>
            </a:r>
          </a:p>
          <a:p>
            <a:pPr marL="285750" indent="-285750">
              <a:buFont typeface="Wingdings" panose="05000000000000000000" pitchFamily="2" charset="2"/>
              <a:buChar char="Ø"/>
            </a:pPr>
            <a:r>
              <a:rPr lang="de-DE" sz="1600" noProof="0"/>
              <a:t>13 neue ausgewählte, aber nicht finanzierte Gebiete,</a:t>
            </a:r>
          </a:p>
          <a:p>
            <a:pPr marL="285750" indent="-285750">
              <a:buFont typeface="Wingdings" panose="05000000000000000000" pitchFamily="2" charset="2"/>
              <a:buChar char="Ø"/>
            </a:pPr>
            <a:r>
              <a:rPr lang="de-DE" sz="1600" noProof="0"/>
              <a:t>30 bestätigte, aber neu abgegrenzte Gebiete (An/Ausschluss von Gemeinden),</a:t>
            </a:r>
          </a:p>
          <a:p>
            <a:pPr marL="285750" indent="-285750">
              <a:buFont typeface="Wingdings" panose="05000000000000000000" pitchFamily="2" charset="2"/>
              <a:buChar char="Ø"/>
            </a:pPr>
            <a:r>
              <a:rPr lang="de-DE" sz="1600" noProof="0"/>
              <a:t>37 bestätigte Gebiete,</a:t>
            </a:r>
            <a:endParaRPr lang="de-DE" sz="1600" noProof="0">
              <a:cs typeface="Arial"/>
            </a:endParaRPr>
          </a:p>
          <a:p>
            <a:pPr marL="285750" indent="-285750">
              <a:buFont typeface="Wingdings" panose="05000000000000000000" pitchFamily="2" charset="2"/>
              <a:buChar char="Ø"/>
            </a:pPr>
            <a:r>
              <a:rPr lang="de-DE" sz="1600" noProof="0"/>
              <a:t>1 Sonderprojekt «</a:t>
            </a:r>
            <a:r>
              <a:rPr lang="de-DE" sz="1600" noProof="0" err="1"/>
              <a:t>isole</a:t>
            </a:r>
            <a:r>
              <a:rPr lang="de-DE" sz="1600" noProof="0"/>
              <a:t> </a:t>
            </a:r>
            <a:r>
              <a:rPr lang="de-DE" sz="1600" noProof="0" err="1"/>
              <a:t>minori</a:t>
            </a:r>
            <a:r>
              <a:rPr lang="de-DE" sz="1600" noProof="0"/>
              <a:t>».</a:t>
            </a:r>
          </a:p>
          <a:p>
            <a:pPr marL="285750" indent="-285750" algn="just">
              <a:buFont typeface="Wingdings" panose="05000000000000000000" pitchFamily="2" charset="2"/>
              <a:buChar char="Ø"/>
            </a:pPr>
            <a:endParaRPr lang="de-DE" sz="1600" noProof="0"/>
          </a:p>
        </p:txBody>
      </p:sp>
      <p:sp>
        <p:nvSpPr>
          <p:cNvPr id="4" name="Titolo 2">
            <a:extLst>
              <a:ext uri="{FF2B5EF4-FFF2-40B4-BE49-F238E27FC236}">
                <a16:creationId xmlns:a16="http://schemas.microsoft.com/office/drawing/2014/main" id="{D7B851DE-6046-92CF-75BA-8D609415FB63}"/>
              </a:ext>
            </a:extLst>
          </p:cNvPr>
          <p:cNvSpPr txBox="1">
            <a:spLocks/>
          </p:cNvSpPr>
          <p:nvPr/>
        </p:nvSpPr>
        <p:spPr>
          <a:xfrm>
            <a:off x="606000" y="434496"/>
            <a:ext cx="109800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noProof="0"/>
              <a:t>Binnengebiete 2021-27</a:t>
            </a:r>
          </a:p>
        </p:txBody>
      </p:sp>
      <p:pic>
        <p:nvPicPr>
          <p:cNvPr id="5" name="Grafik 4">
            <a:extLst>
              <a:ext uri="{FF2B5EF4-FFF2-40B4-BE49-F238E27FC236}">
                <a16:creationId xmlns:a16="http://schemas.microsoft.com/office/drawing/2014/main" id="{E890823A-C443-246E-313C-7668370DD589}"/>
              </a:ext>
            </a:extLst>
          </p:cNvPr>
          <p:cNvPicPr>
            <a:picLocks noChangeAspect="1"/>
          </p:cNvPicPr>
          <p:nvPr/>
        </p:nvPicPr>
        <p:blipFill>
          <a:blip r:embed="rId3">
            <a:alphaModFix amt="83000"/>
          </a:blip>
          <a:stretch>
            <a:fillRect/>
          </a:stretch>
        </p:blipFill>
        <p:spPr>
          <a:xfrm>
            <a:off x="7722001" y="1286436"/>
            <a:ext cx="4211203" cy="4491317"/>
          </a:xfrm>
          <a:prstGeom prst="rect">
            <a:avLst/>
          </a:prstGeom>
        </p:spPr>
      </p:pic>
      <p:sp>
        <p:nvSpPr>
          <p:cNvPr id="6" name="Rettangolo 5">
            <a:extLst>
              <a:ext uri="{FF2B5EF4-FFF2-40B4-BE49-F238E27FC236}">
                <a16:creationId xmlns:a16="http://schemas.microsoft.com/office/drawing/2014/main" id="{181530E9-609A-9506-67A1-827C989AD38D}"/>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Immagine 6">
            <a:extLst>
              <a:ext uri="{FF2B5EF4-FFF2-40B4-BE49-F238E27FC236}">
                <a16:creationId xmlns:a16="http://schemas.microsoft.com/office/drawing/2014/main" id="{E8D162DC-8464-9955-3C02-1FEB74703DCD}"/>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8" name="CasellaDiTesto 7">
            <a:extLst>
              <a:ext uri="{FF2B5EF4-FFF2-40B4-BE49-F238E27FC236}">
                <a16:creationId xmlns:a16="http://schemas.microsoft.com/office/drawing/2014/main" id="{B8276632-01F4-657A-1FFB-76F67290D9CA}"/>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550975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94E5E-642E-AB3F-2615-F5E92795EE19}"/>
            </a:ext>
          </a:extLst>
        </p:cNvPr>
        <p:cNvGrpSpPr/>
        <p:nvPr/>
      </p:nvGrpSpPr>
      <p:grpSpPr>
        <a:xfrm>
          <a:off x="0" y="0"/>
          <a:ext cx="0" cy="0"/>
          <a:chOff x="0" y="0"/>
          <a:chExt cx="0" cy="0"/>
        </a:xfrm>
      </p:grpSpPr>
      <p:sp>
        <p:nvSpPr>
          <p:cNvPr id="9" name="Titolo 2">
            <a:extLst>
              <a:ext uri="{FF2B5EF4-FFF2-40B4-BE49-F238E27FC236}">
                <a16:creationId xmlns:a16="http://schemas.microsoft.com/office/drawing/2014/main" id="{D5B27936-115B-2ADF-A1ED-27F0CD31FF16}"/>
              </a:ext>
            </a:extLst>
          </p:cNvPr>
          <p:cNvSpPr txBox="1">
            <a:spLocks/>
          </p:cNvSpPr>
          <p:nvPr/>
        </p:nvSpPr>
        <p:spPr>
          <a:xfrm>
            <a:off x="606000" y="434496"/>
            <a:ext cx="109800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noProof="0"/>
              <a:t>SNAI in der Aut. Provinz Bozen</a:t>
            </a:r>
          </a:p>
        </p:txBody>
      </p:sp>
      <p:sp>
        <p:nvSpPr>
          <p:cNvPr id="5" name="CasellaDiTesto 4">
            <a:extLst>
              <a:ext uri="{FF2B5EF4-FFF2-40B4-BE49-F238E27FC236}">
                <a16:creationId xmlns:a16="http://schemas.microsoft.com/office/drawing/2014/main" id="{A9C64686-F118-F420-B7B8-4CA463327B30}"/>
              </a:ext>
            </a:extLst>
          </p:cNvPr>
          <p:cNvSpPr txBox="1"/>
          <p:nvPr/>
        </p:nvSpPr>
        <p:spPr>
          <a:xfrm>
            <a:off x="467187" y="1394119"/>
            <a:ext cx="6227812" cy="4247317"/>
          </a:xfrm>
          <a:prstGeom prst="rect">
            <a:avLst/>
          </a:prstGeom>
          <a:noFill/>
        </p:spPr>
        <p:txBody>
          <a:bodyPr wrap="square">
            <a:spAutoFit/>
          </a:bodyPr>
          <a:lstStyle/>
          <a:p>
            <a:pPr algn="just"/>
            <a:r>
              <a:rPr lang="de-DE" sz="1500" noProof="0">
                <a:solidFill>
                  <a:srgbClr val="27348A"/>
                </a:solidFill>
              </a:rPr>
              <a:t>Mit Beschluss Nr. 697  vom 27.09.2022 hat die </a:t>
            </a:r>
            <a:r>
              <a:rPr lang="de-DE" sz="1500" b="1" noProof="0">
                <a:solidFill>
                  <a:srgbClr val="27348A"/>
                </a:solidFill>
              </a:rPr>
              <a:t>Landesregierung </a:t>
            </a:r>
            <a:r>
              <a:rPr lang="de-DE" sz="1500" noProof="0">
                <a:solidFill>
                  <a:srgbClr val="27348A"/>
                </a:solidFill>
              </a:rPr>
              <a:t>beschlossen, sich an der Nationalen Strategie für Binnengebiete 2021-2027 zu beteiligen.</a:t>
            </a:r>
          </a:p>
          <a:p>
            <a:pPr algn="just"/>
            <a:endParaRPr lang="de-DE" sz="1500" noProof="0">
              <a:solidFill>
                <a:srgbClr val="27348A"/>
              </a:solidFill>
            </a:endParaRPr>
          </a:p>
          <a:p>
            <a:pPr algn="just"/>
            <a:r>
              <a:rPr lang="de-DE" sz="1500" noProof="0">
                <a:solidFill>
                  <a:srgbClr val="27348A"/>
                </a:solidFill>
              </a:rPr>
              <a:t>Im Dezember desselben Jahres wurden drei in unserem Territorium vorgeschlagene Bewerbungen als Binnengebiete ausgewählt, wobei </a:t>
            </a:r>
            <a:r>
              <a:rPr lang="de-DE" sz="1500" b="1" noProof="0">
                <a:solidFill>
                  <a:srgbClr val="27348A"/>
                </a:solidFill>
              </a:rPr>
              <a:t>zwei dieser Gebiete </a:t>
            </a:r>
            <a:r>
              <a:rPr lang="de-DE" sz="1500" noProof="0">
                <a:solidFill>
                  <a:srgbClr val="27348A"/>
                </a:solidFill>
              </a:rPr>
              <a:t>mit nationalen Mitteln in Höhe von jeweils 4M.€ </a:t>
            </a:r>
            <a:r>
              <a:rPr lang="de-DE" sz="1500" b="1" noProof="0">
                <a:solidFill>
                  <a:srgbClr val="27348A"/>
                </a:solidFill>
              </a:rPr>
              <a:t>finanziert </a:t>
            </a:r>
            <a:r>
              <a:rPr lang="de-DE" sz="1500" noProof="0">
                <a:solidFill>
                  <a:srgbClr val="27348A"/>
                </a:solidFill>
              </a:rPr>
              <a:t>wurden:</a:t>
            </a:r>
          </a:p>
          <a:p>
            <a:pPr algn="just"/>
            <a:endParaRPr lang="de-DE" sz="1500" noProof="0">
              <a:solidFill>
                <a:srgbClr val="27348A"/>
              </a:solidFill>
            </a:endParaRPr>
          </a:p>
          <a:p>
            <a:pPr marL="285750" indent="-285750">
              <a:buFont typeface="Wingdings" panose="05000000000000000000" pitchFamily="2" charset="2"/>
              <a:buChar char="ü"/>
            </a:pPr>
            <a:r>
              <a:rPr lang="de-DE" sz="1500" b="1" noProof="0" err="1">
                <a:solidFill>
                  <a:srgbClr val="27348A"/>
                </a:solidFill>
              </a:rPr>
              <a:t>Obervinschgau</a:t>
            </a:r>
            <a:endParaRPr lang="de-DE" sz="1500" noProof="0">
              <a:solidFill>
                <a:srgbClr val="27348A"/>
              </a:solidFill>
            </a:endParaRPr>
          </a:p>
          <a:p>
            <a:pPr marL="285750" indent="-285750">
              <a:buFont typeface="Wingdings" panose="05000000000000000000" pitchFamily="2" charset="2"/>
              <a:buChar char="ü"/>
            </a:pPr>
            <a:r>
              <a:rPr lang="de-DE" sz="1500" b="1" noProof="0" err="1">
                <a:solidFill>
                  <a:srgbClr val="27348A"/>
                </a:solidFill>
              </a:rPr>
              <a:t>Ultental</a:t>
            </a:r>
            <a:r>
              <a:rPr lang="de-DE" sz="1500" b="1" noProof="0">
                <a:solidFill>
                  <a:srgbClr val="27348A"/>
                </a:solidFill>
              </a:rPr>
              <a:t> – </a:t>
            </a:r>
            <a:r>
              <a:rPr lang="de-DE" sz="1500" b="1" noProof="0" err="1">
                <a:solidFill>
                  <a:srgbClr val="27348A"/>
                </a:solidFill>
              </a:rPr>
              <a:t>Deutschnonsberg</a:t>
            </a:r>
            <a:r>
              <a:rPr lang="de-DE" sz="1500" b="1" noProof="0">
                <a:solidFill>
                  <a:srgbClr val="27348A"/>
                </a:solidFill>
              </a:rPr>
              <a:t> – </a:t>
            </a:r>
            <a:r>
              <a:rPr lang="de-DE" sz="1500" b="1" noProof="0" err="1">
                <a:solidFill>
                  <a:srgbClr val="27348A"/>
                </a:solidFill>
              </a:rPr>
              <a:t>Tisens</a:t>
            </a:r>
            <a:r>
              <a:rPr lang="de-DE" sz="1500" b="1" noProof="0">
                <a:solidFill>
                  <a:srgbClr val="27348A"/>
                </a:solidFill>
              </a:rPr>
              <a:t> – Lana</a:t>
            </a:r>
          </a:p>
          <a:p>
            <a:pPr marL="285750" indent="-285750">
              <a:buFont typeface="Wingdings" panose="05000000000000000000" pitchFamily="2" charset="2"/>
              <a:buChar char="§"/>
            </a:pPr>
            <a:endParaRPr lang="de-DE" sz="1500" noProof="0">
              <a:solidFill>
                <a:srgbClr val="27348A"/>
              </a:solidFill>
            </a:endParaRPr>
          </a:p>
          <a:p>
            <a:r>
              <a:rPr lang="de-DE" sz="1500" noProof="0">
                <a:solidFill>
                  <a:srgbClr val="27348A"/>
                </a:solidFill>
              </a:rPr>
              <a:t>Das dritte der vorgeschlagenen Gebiete, Passeiertal – Dorf Tirol, wurde als Binnengebiet für zulässig befunden, jedoch im Rahmen der verfügbaren Mittel nicht finanziert. </a:t>
            </a:r>
          </a:p>
          <a:p>
            <a:r>
              <a:rPr lang="de-DE" sz="1500" noProof="0">
                <a:solidFill>
                  <a:srgbClr val="27348A"/>
                </a:solidFill>
              </a:rPr>
              <a:t>Für die Gemeinden in den drei Binnengebieten sind zusätzliche nationale Finanzmittel in Bereichen des PSNAI (z.B. Mittel für das Straßennetz oder die Waldbrandprävention) zulässig.</a:t>
            </a:r>
          </a:p>
        </p:txBody>
      </p:sp>
      <p:pic>
        <p:nvPicPr>
          <p:cNvPr id="12" name="Grafik 11">
            <a:extLst>
              <a:ext uri="{FF2B5EF4-FFF2-40B4-BE49-F238E27FC236}">
                <a16:creationId xmlns:a16="http://schemas.microsoft.com/office/drawing/2014/main" id="{252905A2-F6B9-02C7-F921-561D1868B2A2}"/>
              </a:ext>
            </a:extLst>
          </p:cNvPr>
          <p:cNvPicPr>
            <a:picLocks noChangeAspect="1"/>
          </p:cNvPicPr>
          <p:nvPr/>
        </p:nvPicPr>
        <p:blipFill>
          <a:blip r:embed="rId3">
            <a:alphaModFix amt="70000"/>
          </a:blip>
          <a:stretch>
            <a:fillRect/>
          </a:stretch>
        </p:blipFill>
        <p:spPr>
          <a:xfrm>
            <a:off x="7033761" y="1759879"/>
            <a:ext cx="4685349" cy="3554819"/>
          </a:xfrm>
          <a:prstGeom prst="rect">
            <a:avLst/>
          </a:prstGeom>
        </p:spPr>
      </p:pic>
      <p:sp>
        <p:nvSpPr>
          <p:cNvPr id="2" name="Rettangolo 5">
            <a:extLst>
              <a:ext uri="{FF2B5EF4-FFF2-40B4-BE49-F238E27FC236}">
                <a16:creationId xmlns:a16="http://schemas.microsoft.com/office/drawing/2014/main" id="{31B7B2FF-E870-0161-586D-1B6A5BC93EFC}"/>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Immagine 6">
            <a:extLst>
              <a:ext uri="{FF2B5EF4-FFF2-40B4-BE49-F238E27FC236}">
                <a16:creationId xmlns:a16="http://schemas.microsoft.com/office/drawing/2014/main" id="{56FABDDB-398F-B86B-4B5E-B078B93081A8}"/>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4" name="CasellaDiTesto 7">
            <a:extLst>
              <a:ext uri="{FF2B5EF4-FFF2-40B4-BE49-F238E27FC236}">
                <a16:creationId xmlns:a16="http://schemas.microsoft.com/office/drawing/2014/main" id="{2FD828E3-979B-3532-5B9D-6BED79EFF2C8}"/>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2862185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B940F-1E4C-FE1D-F062-6615FDA48454}"/>
            </a:ext>
          </a:extLst>
        </p:cNvPr>
        <p:cNvGrpSpPr/>
        <p:nvPr/>
      </p:nvGrpSpPr>
      <p:grpSpPr>
        <a:xfrm>
          <a:off x="0" y="0"/>
          <a:ext cx="0" cy="0"/>
          <a:chOff x="0" y="0"/>
          <a:chExt cx="0" cy="0"/>
        </a:xfrm>
      </p:grpSpPr>
      <p:sp>
        <p:nvSpPr>
          <p:cNvPr id="9" name="Titolo 2">
            <a:extLst>
              <a:ext uri="{FF2B5EF4-FFF2-40B4-BE49-F238E27FC236}">
                <a16:creationId xmlns:a16="http://schemas.microsoft.com/office/drawing/2014/main" id="{DEE09152-85C5-0AE1-2A41-9B8A9537F48C}"/>
              </a:ext>
            </a:extLst>
          </p:cNvPr>
          <p:cNvSpPr txBox="1">
            <a:spLocks/>
          </p:cNvSpPr>
          <p:nvPr/>
        </p:nvSpPr>
        <p:spPr>
          <a:xfrm>
            <a:off x="605999" y="434496"/>
            <a:ext cx="11261103"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3200" noProof="0"/>
              <a:t>Die beiden in der AP Bozen finanzierten Binnengebiete</a:t>
            </a:r>
          </a:p>
        </p:txBody>
      </p:sp>
      <p:sp>
        <p:nvSpPr>
          <p:cNvPr id="5" name="CasellaDiTesto 4">
            <a:extLst>
              <a:ext uri="{FF2B5EF4-FFF2-40B4-BE49-F238E27FC236}">
                <a16:creationId xmlns:a16="http://schemas.microsoft.com/office/drawing/2014/main" id="{EE880DA3-C797-9031-547D-8008B7B789AA}"/>
              </a:ext>
            </a:extLst>
          </p:cNvPr>
          <p:cNvSpPr txBox="1"/>
          <p:nvPr/>
        </p:nvSpPr>
        <p:spPr>
          <a:xfrm>
            <a:off x="586454" y="1330506"/>
            <a:ext cx="5074872" cy="323165"/>
          </a:xfrm>
          <a:prstGeom prst="rect">
            <a:avLst/>
          </a:prstGeom>
          <a:noFill/>
        </p:spPr>
        <p:txBody>
          <a:bodyPr wrap="square">
            <a:spAutoFit/>
          </a:bodyPr>
          <a:lstStyle/>
          <a:p>
            <a:pPr algn="just"/>
            <a:r>
              <a:rPr lang="de-DE" sz="1500" noProof="0">
                <a:solidFill>
                  <a:srgbClr val="27348A"/>
                </a:solidFill>
              </a:rPr>
              <a:t>„</a:t>
            </a:r>
            <a:r>
              <a:rPr lang="de-DE" sz="1500" noProof="0" err="1">
                <a:solidFill>
                  <a:srgbClr val="27348A"/>
                </a:solidFill>
              </a:rPr>
              <a:t>Ultental</a:t>
            </a:r>
            <a:r>
              <a:rPr lang="de-DE" sz="1500" noProof="0">
                <a:solidFill>
                  <a:srgbClr val="27348A"/>
                </a:solidFill>
              </a:rPr>
              <a:t> – </a:t>
            </a:r>
            <a:r>
              <a:rPr lang="de-DE" sz="1500" noProof="0" err="1">
                <a:solidFill>
                  <a:srgbClr val="27348A"/>
                </a:solidFill>
              </a:rPr>
              <a:t>Deutschnonsberg</a:t>
            </a:r>
            <a:r>
              <a:rPr lang="de-DE" sz="1500" noProof="0">
                <a:solidFill>
                  <a:srgbClr val="27348A"/>
                </a:solidFill>
              </a:rPr>
              <a:t> – </a:t>
            </a:r>
            <a:r>
              <a:rPr lang="de-DE" sz="1500" noProof="0" err="1">
                <a:solidFill>
                  <a:srgbClr val="27348A"/>
                </a:solidFill>
              </a:rPr>
              <a:t>Tisens</a:t>
            </a:r>
            <a:r>
              <a:rPr lang="de-DE" sz="1500" noProof="0">
                <a:solidFill>
                  <a:srgbClr val="27348A"/>
                </a:solidFill>
              </a:rPr>
              <a:t> – Lana“</a:t>
            </a:r>
          </a:p>
        </p:txBody>
      </p:sp>
      <p:sp>
        <p:nvSpPr>
          <p:cNvPr id="2" name="CasellaDiTesto 4">
            <a:extLst>
              <a:ext uri="{FF2B5EF4-FFF2-40B4-BE49-F238E27FC236}">
                <a16:creationId xmlns:a16="http://schemas.microsoft.com/office/drawing/2014/main" id="{EA7431AF-C881-BC81-AA2E-534E348495C3}"/>
              </a:ext>
            </a:extLst>
          </p:cNvPr>
          <p:cNvSpPr txBox="1"/>
          <p:nvPr/>
        </p:nvSpPr>
        <p:spPr>
          <a:xfrm>
            <a:off x="6312720" y="1330506"/>
            <a:ext cx="5074872" cy="323165"/>
          </a:xfrm>
          <a:prstGeom prst="rect">
            <a:avLst/>
          </a:prstGeom>
          <a:noFill/>
        </p:spPr>
        <p:txBody>
          <a:bodyPr wrap="square">
            <a:spAutoFit/>
          </a:bodyPr>
          <a:lstStyle/>
          <a:p>
            <a:pPr algn="just"/>
            <a:r>
              <a:rPr lang="de-DE" sz="1500" noProof="0">
                <a:solidFill>
                  <a:srgbClr val="27348A"/>
                </a:solidFill>
              </a:rPr>
              <a:t>„</a:t>
            </a:r>
            <a:r>
              <a:rPr lang="de-DE" sz="1500" noProof="0" err="1">
                <a:solidFill>
                  <a:srgbClr val="27348A"/>
                </a:solidFill>
              </a:rPr>
              <a:t>Obervinschgau</a:t>
            </a:r>
            <a:r>
              <a:rPr lang="de-DE" sz="1500" noProof="0">
                <a:solidFill>
                  <a:srgbClr val="27348A"/>
                </a:solidFill>
              </a:rPr>
              <a:t>“</a:t>
            </a:r>
          </a:p>
        </p:txBody>
      </p:sp>
      <p:pic>
        <p:nvPicPr>
          <p:cNvPr id="3" name="Grafik 2" descr="Ein Bild, das Karte enthält.&#10;&#10;Automatisch generierte Beschreibung">
            <a:extLst>
              <a:ext uri="{FF2B5EF4-FFF2-40B4-BE49-F238E27FC236}">
                <a16:creationId xmlns:a16="http://schemas.microsoft.com/office/drawing/2014/main" id="{3FCF22C6-44F1-2001-11A3-8148026A996F}"/>
              </a:ext>
            </a:extLst>
          </p:cNvPr>
          <p:cNvPicPr>
            <a:picLocks noChangeAspect="1"/>
          </p:cNvPicPr>
          <p:nvPr/>
        </p:nvPicPr>
        <p:blipFill>
          <a:blip r:embed="rId3">
            <a:alphaModFix amt="77000"/>
            <a:extLst>
              <a:ext uri="{28A0092B-C50C-407E-A947-70E740481C1C}">
                <a14:useLocalDpi xmlns:a14="http://schemas.microsoft.com/office/drawing/2010/main" val="0"/>
              </a:ext>
            </a:extLst>
          </a:blip>
          <a:stretch>
            <a:fillRect/>
          </a:stretch>
        </p:blipFill>
        <p:spPr>
          <a:xfrm>
            <a:off x="516835" y="2061560"/>
            <a:ext cx="5380382" cy="3549734"/>
          </a:xfrm>
          <a:prstGeom prst="rect">
            <a:avLst/>
          </a:prstGeom>
        </p:spPr>
      </p:pic>
      <p:pic>
        <p:nvPicPr>
          <p:cNvPr id="4" name="Grafik 3">
            <a:extLst>
              <a:ext uri="{FF2B5EF4-FFF2-40B4-BE49-F238E27FC236}">
                <a16:creationId xmlns:a16="http://schemas.microsoft.com/office/drawing/2014/main" id="{87A78754-0979-087B-DA53-453E002D8DE0}"/>
              </a:ext>
            </a:extLst>
          </p:cNvPr>
          <p:cNvPicPr>
            <a:picLocks noChangeAspect="1"/>
          </p:cNvPicPr>
          <p:nvPr/>
        </p:nvPicPr>
        <p:blipFill>
          <a:blip r:embed="rId4">
            <a:alphaModFix amt="77000"/>
          </a:blip>
          <a:stretch>
            <a:fillRect/>
          </a:stretch>
        </p:blipFill>
        <p:spPr>
          <a:xfrm>
            <a:off x="6258486" y="2061558"/>
            <a:ext cx="5247209" cy="3549735"/>
          </a:xfrm>
          <a:prstGeom prst="rect">
            <a:avLst/>
          </a:prstGeom>
        </p:spPr>
      </p:pic>
      <p:sp>
        <p:nvSpPr>
          <p:cNvPr id="10" name="Rettangolo 5">
            <a:extLst>
              <a:ext uri="{FF2B5EF4-FFF2-40B4-BE49-F238E27FC236}">
                <a16:creationId xmlns:a16="http://schemas.microsoft.com/office/drawing/2014/main" id="{8BC4E860-7006-B742-13C4-3FDDF92FC9CA}"/>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1" name="Immagine 6">
            <a:extLst>
              <a:ext uri="{FF2B5EF4-FFF2-40B4-BE49-F238E27FC236}">
                <a16:creationId xmlns:a16="http://schemas.microsoft.com/office/drawing/2014/main" id="{0C86A9DF-A325-ADFF-D06B-013DF356717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12" name="CasellaDiTesto 7">
            <a:extLst>
              <a:ext uri="{FF2B5EF4-FFF2-40B4-BE49-F238E27FC236}">
                <a16:creationId xmlns:a16="http://schemas.microsoft.com/office/drawing/2014/main" id="{EC9D29D6-A0FD-5533-AEDE-C55103163EFD}"/>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16720676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F4A21-3FF3-7395-1DC8-19D80F29E053}"/>
            </a:ext>
          </a:extLst>
        </p:cNvPr>
        <p:cNvGrpSpPr/>
        <p:nvPr/>
      </p:nvGrpSpPr>
      <p:grpSpPr>
        <a:xfrm>
          <a:off x="0" y="0"/>
          <a:ext cx="0" cy="0"/>
          <a:chOff x="0" y="0"/>
          <a:chExt cx="0" cy="0"/>
        </a:xfrm>
      </p:grpSpPr>
      <p:sp>
        <p:nvSpPr>
          <p:cNvPr id="9" name="Titolo 2">
            <a:extLst>
              <a:ext uri="{FF2B5EF4-FFF2-40B4-BE49-F238E27FC236}">
                <a16:creationId xmlns:a16="http://schemas.microsoft.com/office/drawing/2014/main" id="{519CD1C0-F542-5322-8C88-DB67254D8ACE}"/>
              </a:ext>
            </a:extLst>
          </p:cNvPr>
          <p:cNvSpPr txBox="1">
            <a:spLocks/>
          </p:cNvSpPr>
          <p:nvPr/>
        </p:nvSpPr>
        <p:spPr>
          <a:xfrm>
            <a:off x="606000" y="434496"/>
            <a:ext cx="10980000" cy="720000"/>
          </a:xfrm>
          <a:prstGeom prst="rect">
            <a:avLst/>
          </a:prstGeom>
        </p:spPr>
        <p:txBody>
          <a:bodyPr>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noProof="0"/>
              <a:t>Die Gebietsstrategien</a:t>
            </a:r>
          </a:p>
        </p:txBody>
      </p:sp>
      <p:sp>
        <p:nvSpPr>
          <p:cNvPr id="5" name="CasellaDiTesto 4">
            <a:extLst>
              <a:ext uri="{FF2B5EF4-FFF2-40B4-BE49-F238E27FC236}">
                <a16:creationId xmlns:a16="http://schemas.microsoft.com/office/drawing/2014/main" id="{BA021515-0596-524C-008D-249726D21FE2}"/>
              </a:ext>
            </a:extLst>
          </p:cNvPr>
          <p:cNvSpPr txBox="1"/>
          <p:nvPr/>
        </p:nvSpPr>
        <p:spPr>
          <a:xfrm>
            <a:off x="2296269" y="1735734"/>
            <a:ext cx="10301801" cy="584775"/>
          </a:xfrm>
          <a:prstGeom prst="rect">
            <a:avLst/>
          </a:prstGeom>
          <a:noFill/>
        </p:spPr>
        <p:txBody>
          <a:bodyPr wrap="square">
            <a:spAutoFit/>
          </a:bodyPr>
          <a:lstStyle/>
          <a:p>
            <a:endParaRPr lang="de-DE" sz="1600" noProof="0">
              <a:solidFill>
                <a:srgbClr val="27348A"/>
              </a:solidFill>
            </a:endParaRPr>
          </a:p>
          <a:p>
            <a:endParaRPr lang="de-DE" sz="1600" noProof="0">
              <a:solidFill>
                <a:srgbClr val="27348A"/>
              </a:solidFill>
            </a:endParaRPr>
          </a:p>
        </p:txBody>
      </p:sp>
      <p:cxnSp>
        <p:nvCxnSpPr>
          <p:cNvPr id="11" name="Connettore 2 10">
            <a:extLst>
              <a:ext uri="{FF2B5EF4-FFF2-40B4-BE49-F238E27FC236}">
                <a16:creationId xmlns:a16="http://schemas.microsoft.com/office/drawing/2014/main" id="{5023434C-ADCB-AE72-A4A4-AF68D21E8F41}"/>
              </a:ext>
            </a:extLst>
          </p:cNvPr>
          <p:cNvCxnSpPr>
            <a:cxnSpLocks/>
          </p:cNvCxnSpPr>
          <p:nvPr/>
        </p:nvCxnSpPr>
        <p:spPr>
          <a:xfrm>
            <a:off x="5447512" y="3574326"/>
            <a:ext cx="1809616" cy="0"/>
          </a:xfrm>
          <a:prstGeom prst="straightConnector1">
            <a:avLst/>
          </a:prstGeom>
          <a:ln w="19050">
            <a:tailEnd type="triangle"/>
          </a:ln>
        </p:spPr>
        <p:style>
          <a:lnRef idx="1">
            <a:schemeClr val="accent1"/>
          </a:lnRef>
          <a:fillRef idx="0">
            <a:schemeClr val="accent1"/>
          </a:fillRef>
          <a:effectRef idx="0">
            <a:schemeClr val="accent1"/>
          </a:effectRef>
          <a:fontRef idx="minor">
            <a:schemeClr val="tx1"/>
          </a:fontRef>
        </p:style>
      </p:cxnSp>
      <p:sp>
        <p:nvSpPr>
          <p:cNvPr id="12" name="Rettangolo con angoli arrotondati 11">
            <a:extLst>
              <a:ext uri="{FF2B5EF4-FFF2-40B4-BE49-F238E27FC236}">
                <a16:creationId xmlns:a16="http://schemas.microsoft.com/office/drawing/2014/main" id="{552C79D1-DB8C-0CB1-EF6F-D20E9B5F4D6F}"/>
              </a:ext>
            </a:extLst>
          </p:cNvPr>
          <p:cNvSpPr/>
          <p:nvPr/>
        </p:nvSpPr>
        <p:spPr>
          <a:xfrm>
            <a:off x="562175" y="1448296"/>
            <a:ext cx="5114884" cy="4432299"/>
          </a:xfrm>
          <a:prstGeom prst="roundRect">
            <a:avLst/>
          </a:prstGeom>
          <a:noFill/>
          <a:ln w="12700">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13" name="CasellaDiTesto 12">
            <a:extLst>
              <a:ext uri="{FF2B5EF4-FFF2-40B4-BE49-F238E27FC236}">
                <a16:creationId xmlns:a16="http://schemas.microsoft.com/office/drawing/2014/main" id="{4A7BD902-4AC1-E30B-4AB7-A3BA1B7FE676}"/>
              </a:ext>
            </a:extLst>
          </p:cNvPr>
          <p:cNvSpPr txBox="1"/>
          <p:nvPr/>
        </p:nvSpPr>
        <p:spPr>
          <a:xfrm>
            <a:off x="813254" y="1735734"/>
            <a:ext cx="4612726" cy="3816429"/>
          </a:xfrm>
          <a:prstGeom prst="rect">
            <a:avLst/>
          </a:prstGeom>
          <a:noFill/>
        </p:spPr>
        <p:txBody>
          <a:bodyPr wrap="square" lIns="91440" tIns="45720" rIns="91440" bIns="45720" rtlCol="0" anchor="t">
            <a:spAutoFit/>
          </a:bodyPr>
          <a:lstStyle/>
          <a:p>
            <a:pPr algn="just"/>
            <a:r>
              <a:rPr lang="de-DE" sz="1600" noProof="0"/>
              <a:t>Jedes finanzierte Binnengebiet, also </a:t>
            </a:r>
          </a:p>
          <a:p>
            <a:pPr algn="just"/>
            <a:r>
              <a:rPr lang="de-DE" sz="1600" noProof="0"/>
              <a:t>- </a:t>
            </a:r>
            <a:r>
              <a:rPr lang="de-DE" sz="1600" noProof="0" err="1"/>
              <a:t>Obervinschgau</a:t>
            </a:r>
            <a:r>
              <a:rPr lang="de-DE" sz="1600" noProof="0"/>
              <a:t> und </a:t>
            </a:r>
          </a:p>
          <a:p>
            <a:pPr algn="just"/>
            <a:r>
              <a:rPr lang="de-DE" sz="1600" noProof="0"/>
              <a:t>- </a:t>
            </a:r>
            <a:r>
              <a:rPr lang="de-DE" sz="1600" noProof="0" err="1"/>
              <a:t>Ultental</a:t>
            </a:r>
            <a:r>
              <a:rPr lang="de-DE" sz="1600" noProof="0"/>
              <a:t> – </a:t>
            </a:r>
            <a:r>
              <a:rPr lang="de-DE" sz="1600" noProof="0" err="1"/>
              <a:t>Deutschnonsberg</a:t>
            </a:r>
            <a:r>
              <a:rPr lang="de-DE" sz="1600" noProof="0"/>
              <a:t> – </a:t>
            </a:r>
            <a:r>
              <a:rPr lang="de-DE" sz="1600" noProof="0" err="1"/>
              <a:t>Tisens</a:t>
            </a:r>
            <a:r>
              <a:rPr lang="de-DE" sz="1600" noProof="0"/>
              <a:t> – Lana</a:t>
            </a:r>
          </a:p>
          <a:p>
            <a:pPr algn="just"/>
            <a:r>
              <a:rPr lang="de-DE" sz="1600" noProof="0"/>
              <a:t>erarbeitet eine eigene:</a:t>
            </a:r>
          </a:p>
          <a:p>
            <a:pPr algn="just"/>
            <a:endParaRPr lang="de-DE" sz="1600" noProof="0"/>
          </a:p>
          <a:p>
            <a:pPr algn="ctr"/>
            <a:r>
              <a:rPr lang="de-DE" b="1" noProof="0">
                <a:solidFill>
                  <a:srgbClr val="27348A"/>
                </a:solidFill>
              </a:rPr>
              <a:t>Gebietsstrategie</a:t>
            </a:r>
          </a:p>
          <a:p>
            <a:pPr algn="ctr"/>
            <a:endParaRPr lang="de-DE" sz="1600" noProof="0"/>
          </a:p>
          <a:p>
            <a:pPr algn="just"/>
            <a:r>
              <a:rPr lang="de-DE" sz="1600" noProof="0"/>
              <a:t>welche die strategischen Entscheidungen und Interventionen sowohl für den Einsatz der nationalen SNAI-Ressourcen als auch der regionalen Kofinanzierung verdeutlicht.</a:t>
            </a:r>
          </a:p>
          <a:p>
            <a:pPr algn="just"/>
            <a:endParaRPr lang="de-DE" sz="1600" noProof="0"/>
          </a:p>
          <a:p>
            <a:pPr algn="just"/>
            <a:r>
              <a:rPr lang="de-DE" sz="1600" noProof="0"/>
              <a:t>Die Gebietsstrategie bildet das „Integrierte Projekt für das Binnengebiet“ und wird im nationalen Monitoringsystem (SNM) erfasst.</a:t>
            </a:r>
          </a:p>
        </p:txBody>
      </p:sp>
      <p:sp>
        <p:nvSpPr>
          <p:cNvPr id="2" name="Scrollen: vertikal 1">
            <a:extLst>
              <a:ext uri="{FF2B5EF4-FFF2-40B4-BE49-F238E27FC236}">
                <a16:creationId xmlns:a16="http://schemas.microsoft.com/office/drawing/2014/main" id="{C2F501D5-4107-44DE-7DE4-49EC21247704}"/>
              </a:ext>
            </a:extLst>
          </p:cNvPr>
          <p:cNvSpPr/>
          <p:nvPr/>
        </p:nvSpPr>
        <p:spPr>
          <a:xfrm>
            <a:off x="7257128" y="988606"/>
            <a:ext cx="4727023" cy="4707164"/>
          </a:xfrm>
          <a:prstGeom prst="verticalScroll">
            <a:avLst>
              <a:gd name="adj" fmla="val 5804"/>
            </a:avLst>
          </a:prstGeom>
          <a:solidFill>
            <a:schemeClr val="bg1">
              <a:alpha val="52000"/>
            </a:schemeClr>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indent="-342900">
              <a:buAutoNum type="arabicPeriod"/>
            </a:pPr>
            <a:r>
              <a:rPr lang="de-DE" sz="1100" noProof="0">
                <a:solidFill>
                  <a:schemeClr val="tx1"/>
                </a:solidFill>
              </a:rPr>
              <a:t>TITEL (MOTTO) UND NICHT-TECHNISCHE ZUSAMMENFASSUNG DER STRATEGIE</a:t>
            </a:r>
          </a:p>
          <a:p>
            <a:pPr marL="342900" indent="-342900">
              <a:buAutoNum type="arabicPeriod"/>
            </a:pPr>
            <a:r>
              <a:rPr lang="de-DE" sz="1100" noProof="0">
                <a:solidFill>
                  <a:schemeClr val="tx1"/>
                </a:solidFill>
              </a:rPr>
              <a:t>DAS PROJEKTGEBIET: BESCHREIBUNG, AUSGANGSSITUATION, KRITISCHE PUNKTE/CHANCEN […]</a:t>
            </a:r>
          </a:p>
          <a:p>
            <a:pPr marL="342900" indent="-342900">
              <a:buAutoNum type="arabicPeriod"/>
            </a:pPr>
            <a:r>
              <a:rPr lang="de-DE" sz="1100" noProof="0">
                <a:solidFill>
                  <a:schemeClr val="tx1"/>
                </a:solidFill>
              </a:rPr>
              <a:t>DAS GEWÜNSCHTE SZENARIO UND DIE MASSNAHMEN DER TERRITORIALEN GEBIETSSTRATEGIE IN KÜRZE […]</a:t>
            </a:r>
          </a:p>
          <a:p>
            <a:pPr marL="342900" indent="-342900">
              <a:buAutoNum type="arabicPeriod"/>
            </a:pPr>
            <a:r>
              <a:rPr lang="de-DE" sz="1100" noProof="0">
                <a:solidFill>
                  <a:schemeClr val="tx1"/>
                </a:solidFill>
              </a:rPr>
              <a:t>DER PROGRAMMIERUNGSPROZESS UND DIE BETEILIGUNGSMODALITÄTEN FÜR DIE UMSETZUNG DER STRATEGIE</a:t>
            </a:r>
          </a:p>
          <a:p>
            <a:pPr marL="342900" indent="-342900">
              <a:buAutoNum type="arabicPeriod"/>
            </a:pPr>
            <a:r>
              <a:rPr lang="de-DE" sz="1100" noProof="0">
                <a:solidFill>
                  <a:schemeClr val="tx1"/>
                </a:solidFill>
              </a:rPr>
              <a:t>ZUSAMMENARBEIT: DAS ZEICHEN EINER DAUERHAFTEN ENTSCHEIDUNG</a:t>
            </a:r>
          </a:p>
          <a:p>
            <a:pPr marL="342900" indent="-342900">
              <a:buAutoNum type="arabicPeriod"/>
            </a:pPr>
            <a:r>
              <a:rPr lang="de-DE" sz="1100" noProof="0">
                <a:solidFill>
                  <a:schemeClr val="tx1"/>
                </a:solidFill>
              </a:rPr>
              <a:t>DIE GEBIETSSTRATEGIE IM DETAIL: ZIELE, MASSNAHMEN, INTERVENTIONEN UND BETEILIGTE AKTEURE</a:t>
            </a:r>
          </a:p>
          <a:p>
            <a:pPr marL="342900" indent="-342900">
              <a:buAutoNum type="arabicPeriod"/>
            </a:pPr>
            <a:r>
              <a:rPr lang="de-DE" sz="1100" noProof="0">
                <a:solidFill>
                  <a:schemeClr val="tx1"/>
                </a:solidFill>
              </a:rPr>
              <a:t>GESAMTFINANZPLAN UND NACH MASSNAHMEN</a:t>
            </a:r>
          </a:p>
          <a:p>
            <a:pPr marL="342900" indent="-342900">
              <a:buAutoNum type="arabicPeriod"/>
            </a:pPr>
            <a:r>
              <a:rPr lang="de-DE" sz="1100" noProof="0">
                <a:solidFill>
                  <a:schemeClr val="tx1"/>
                </a:solidFill>
              </a:rPr>
              <a:t>WEITERE WICHTIGE MASSNAHMEN UND PROJEKTE	</a:t>
            </a:r>
          </a:p>
          <a:p>
            <a:pPr defTabSz="357188"/>
            <a:r>
              <a:rPr lang="de-DE" sz="1100" noProof="0">
                <a:solidFill>
                  <a:schemeClr val="tx1"/>
                </a:solidFill>
              </a:rPr>
              <a:t>	ANHÄNGE:</a:t>
            </a:r>
          </a:p>
          <a:p>
            <a:pPr marL="628650" lvl="1" indent="-171450" defTabSz="357188">
              <a:buFontTx/>
              <a:buChar char="-"/>
            </a:pPr>
            <a:r>
              <a:rPr lang="de-DE" sz="1100" noProof="0">
                <a:solidFill>
                  <a:schemeClr val="tx1"/>
                </a:solidFill>
              </a:rPr>
              <a:t>Indikatoren</a:t>
            </a:r>
          </a:p>
          <a:p>
            <a:pPr marL="628650" lvl="1" indent="-171450" defTabSz="357188">
              <a:buFontTx/>
              <a:buChar char="-"/>
            </a:pPr>
            <a:r>
              <a:rPr lang="de-DE" sz="1100" noProof="0">
                <a:solidFill>
                  <a:schemeClr val="tx1"/>
                </a:solidFill>
              </a:rPr>
              <a:t>Liste der Vorhaben</a:t>
            </a:r>
          </a:p>
        </p:txBody>
      </p:sp>
      <p:sp>
        <p:nvSpPr>
          <p:cNvPr id="3" name="Rettangolo 5">
            <a:extLst>
              <a:ext uri="{FF2B5EF4-FFF2-40B4-BE49-F238E27FC236}">
                <a16:creationId xmlns:a16="http://schemas.microsoft.com/office/drawing/2014/main" id="{A80AC233-992E-F96D-0902-AFD454413F4E}"/>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Immagine 6">
            <a:extLst>
              <a:ext uri="{FF2B5EF4-FFF2-40B4-BE49-F238E27FC236}">
                <a16:creationId xmlns:a16="http://schemas.microsoft.com/office/drawing/2014/main" id="{C113E1B3-1768-EF4F-C93E-28387C8C8282}"/>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7" name="CasellaDiTesto 7">
            <a:extLst>
              <a:ext uri="{FF2B5EF4-FFF2-40B4-BE49-F238E27FC236}">
                <a16:creationId xmlns:a16="http://schemas.microsoft.com/office/drawing/2014/main" id="{7438D7F5-66A0-3F2A-71CE-9D54FC4A355A}"/>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7152428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71070761-A6CF-3AC6-B023-049EB2C3893F}"/>
              </a:ext>
            </a:extLst>
          </p:cNvPr>
          <p:cNvSpPr/>
          <p:nvPr/>
        </p:nvSpPr>
        <p:spPr>
          <a:xfrm>
            <a:off x="4329028" y="2624088"/>
            <a:ext cx="6807453" cy="3334352"/>
          </a:xfrm>
          <a:prstGeom prst="rect">
            <a:avLst/>
          </a:prstGeom>
          <a:solidFill>
            <a:srgbClr val="D3E3EE"/>
          </a:solidFill>
          <a:ln>
            <a:solidFill>
              <a:srgbClr val="A0AAE4"/>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de-DE" sz="1400" noProof="0">
              <a:solidFill>
                <a:schemeClr val="tx1"/>
              </a:solidFill>
            </a:endParaRPr>
          </a:p>
          <a:p>
            <a:pPr algn="just"/>
            <a:endParaRPr lang="de-DE" sz="1400" noProof="0">
              <a:solidFill>
                <a:schemeClr val="tx1"/>
              </a:solidFill>
            </a:endParaRPr>
          </a:p>
          <a:p>
            <a:pPr algn="just"/>
            <a:endParaRPr lang="de-DE" sz="1400" noProof="0">
              <a:solidFill>
                <a:schemeClr val="tx1"/>
              </a:solidFill>
            </a:endParaRPr>
          </a:p>
          <a:p>
            <a:pPr algn="just"/>
            <a:endParaRPr lang="de-DE" sz="1400" noProof="0">
              <a:solidFill>
                <a:schemeClr val="tx1"/>
              </a:solidFill>
            </a:endParaRPr>
          </a:p>
          <a:p>
            <a:pPr algn="just"/>
            <a:endParaRPr lang="de-DE" sz="1400" noProof="0">
              <a:solidFill>
                <a:schemeClr val="tx1"/>
              </a:solidFill>
              <a:ea typeface="+mn-lt"/>
              <a:cs typeface="+mn-lt"/>
            </a:endParaRPr>
          </a:p>
          <a:p>
            <a:pPr algn="just"/>
            <a:r>
              <a:rPr lang="de-DE" sz="1400" noProof="0">
                <a:solidFill>
                  <a:schemeClr val="tx1"/>
                </a:solidFill>
                <a:ea typeface="+mn-lt"/>
                <a:cs typeface="+mn-lt"/>
              </a:rPr>
              <a:t>Die ARAI ist die regionale Einrichtung, die mit der </a:t>
            </a:r>
            <a:r>
              <a:rPr lang="de-DE" sz="1400" b="1" noProof="0">
                <a:solidFill>
                  <a:schemeClr val="tx1"/>
                </a:solidFill>
                <a:ea typeface="+mn-lt"/>
                <a:cs typeface="+mn-lt"/>
              </a:rPr>
              <a:t>Koordinierung </a:t>
            </a:r>
            <a:r>
              <a:rPr lang="de-DE" sz="1400" noProof="0">
                <a:solidFill>
                  <a:schemeClr val="tx1"/>
                </a:solidFill>
                <a:ea typeface="+mn-lt"/>
                <a:cs typeface="+mn-lt"/>
              </a:rPr>
              <a:t>der Nationalen Strategie für Binnengebiete (SNAI) auf Provinzebene beauftragt ist und als </a:t>
            </a:r>
            <a:r>
              <a:rPr lang="de-DE" sz="1400" b="1" noProof="0">
                <a:solidFill>
                  <a:schemeClr val="tx1"/>
                </a:solidFill>
                <a:ea typeface="+mn-lt"/>
                <a:cs typeface="+mn-lt"/>
              </a:rPr>
              <a:t>Anlaufstelle für die zentralen Verwaltungsbehörden</a:t>
            </a:r>
            <a:r>
              <a:rPr lang="de-DE" sz="1400" noProof="0">
                <a:solidFill>
                  <a:schemeClr val="tx1"/>
                </a:solidFill>
                <a:ea typeface="+mn-lt"/>
                <a:cs typeface="+mn-lt"/>
              </a:rPr>
              <a:t> fungiert. </a:t>
            </a:r>
            <a:endParaRPr lang="de-DE" sz="1600" noProof="0">
              <a:solidFill>
                <a:schemeClr val="tx1"/>
              </a:solidFill>
              <a:cs typeface="Arial"/>
            </a:endParaRPr>
          </a:p>
          <a:p>
            <a:pPr algn="just"/>
            <a:endParaRPr lang="de-DE" sz="1400" noProof="0">
              <a:solidFill>
                <a:schemeClr val="tx1"/>
              </a:solidFill>
            </a:endParaRPr>
          </a:p>
          <a:p>
            <a:pPr algn="just"/>
            <a:r>
              <a:rPr lang="de-DE" sz="1400" noProof="0">
                <a:solidFill>
                  <a:schemeClr val="tx1"/>
                </a:solidFill>
                <a:ea typeface="+mn-lt"/>
                <a:cs typeface="+mn-lt"/>
              </a:rPr>
              <a:t>Sie </a:t>
            </a:r>
            <a:r>
              <a:rPr lang="de-DE" sz="1400" b="1" noProof="0">
                <a:solidFill>
                  <a:schemeClr val="tx1"/>
                </a:solidFill>
                <a:ea typeface="+mn-lt"/>
                <a:cs typeface="+mn-lt"/>
              </a:rPr>
              <a:t>unterstützt </a:t>
            </a:r>
            <a:r>
              <a:rPr lang="de-DE" sz="1400" noProof="0">
                <a:solidFill>
                  <a:schemeClr val="tx1"/>
                </a:solidFill>
                <a:ea typeface="+mn-lt"/>
                <a:cs typeface="+mn-lt"/>
              </a:rPr>
              <a:t>die </a:t>
            </a:r>
            <a:r>
              <a:rPr lang="de-DE" sz="1400" b="1" noProof="0">
                <a:solidFill>
                  <a:schemeClr val="tx1"/>
                </a:solidFill>
                <a:ea typeface="+mn-lt"/>
                <a:cs typeface="+mn-lt"/>
              </a:rPr>
              <a:t>Ausarbeitung </a:t>
            </a:r>
            <a:r>
              <a:rPr lang="de-DE" sz="1400" noProof="0">
                <a:solidFill>
                  <a:schemeClr val="tx1"/>
                </a:solidFill>
                <a:ea typeface="+mn-lt"/>
                <a:cs typeface="+mn-lt"/>
              </a:rPr>
              <a:t>der Rahmenprogrammvereinbarungen (RPV), die innerhalb von 60 Tagen nach Genehmigung der Gebietsstrategie abgeschlossen werden müssen. </a:t>
            </a:r>
            <a:endParaRPr lang="de-DE" sz="1600" noProof="0">
              <a:solidFill>
                <a:schemeClr val="tx1"/>
              </a:solidFill>
            </a:endParaRPr>
          </a:p>
          <a:p>
            <a:pPr algn="just"/>
            <a:endParaRPr lang="de-DE" sz="1400" noProof="0">
              <a:solidFill>
                <a:schemeClr val="tx1"/>
              </a:solidFill>
            </a:endParaRPr>
          </a:p>
          <a:p>
            <a:pPr algn="just"/>
            <a:r>
              <a:rPr lang="de-DE" sz="1400" noProof="0">
                <a:solidFill>
                  <a:schemeClr val="tx1"/>
                </a:solidFill>
                <a:ea typeface="+mn-lt"/>
                <a:cs typeface="+mn-lt"/>
              </a:rPr>
              <a:t>Sie stellt </a:t>
            </a:r>
            <a:r>
              <a:rPr lang="de-DE" sz="1400" b="1" noProof="0">
                <a:solidFill>
                  <a:schemeClr val="tx1"/>
                </a:solidFill>
                <a:ea typeface="+mn-lt"/>
                <a:cs typeface="+mn-lt"/>
              </a:rPr>
              <a:t>die wichtigste Verbindung zu den lokalen Partnerschaften</a:t>
            </a:r>
            <a:r>
              <a:rPr lang="de-DE" sz="1400" noProof="0">
                <a:solidFill>
                  <a:schemeClr val="tx1"/>
                </a:solidFill>
                <a:ea typeface="+mn-lt"/>
                <a:cs typeface="+mn-lt"/>
              </a:rPr>
              <a:t> dar und unterstützt die federführenden Stellen bei der Festlegung und Umsetzung der territorialen Strategien im Einklang mit den nationalen Leitlinien. </a:t>
            </a:r>
            <a:endParaRPr lang="de-DE" sz="1600" noProof="0">
              <a:solidFill>
                <a:schemeClr val="tx1"/>
              </a:solidFill>
              <a:ea typeface="+mn-lt"/>
              <a:cs typeface="+mn-lt"/>
            </a:endParaRPr>
          </a:p>
          <a:p>
            <a:pPr algn="just"/>
            <a:endParaRPr lang="de-DE" sz="1400" noProof="0">
              <a:solidFill>
                <a:srgbClr val="000000"/>
              </a:solidFill>
              <a:cs typeface="Arial" panose="020B0604020202020204"/>
            </a:endParaRPr>
          </a:p>
          <a:p>
            <a:pPr algn="just"/>
            <a:r>
              <a:rPr lang="de-DE" sz="1400" noProof="0">
                <a:solidFill>
                  <a:schemeClr val="tx1"/>
                </a:solidFill>
                <a:ea typeface="+mn-lt"/>
                <a:cs typeface="+mn-lt"/>
              </a:rPr>
              <a:t>Darüber hinaus </a:t>
            </a:r>
            <a:r>
              <a:rPr lang="de-DE" sz="1400" b="1" noProof="0">
                <a:solidFill>
                  <a:schemeClr val="tx1"/>
                </a:solidFill>
                <a:ea typeface="+mn-lt"/>
                <a:cs typeface="+mn-lt"/>
              </a:rPr>
              <a:t>überwacht </a:t>
            </a:r>
            <a:r>
              <a:rPr lang="de-DE" sz="1400" noProof="0">
                <a:solidFill>
                  <a:schemeClr val="tx1"/>
                </a:solidFill>
                <a:ea typeface="+mn-lt"/>
                <a:cs typeface="+mn-lt"/>
              </a:rPr>
              <a:t>sie die </a:t>
            </a:r>
            <a:r>
              <a:rPr lang="de-DE" sz="1400" b="1" noProof="0">
                <a:solidFill>
                  <a:schemeClr val="tx1"/>
                </a:solidFill>
                <a:ea typeface="+mn-lt"/>
                <a:cs typeface="+mn-lt"/>
              </a:rPr>
              <a:t>Umsetzung der Maßnahmen</a:t>
            </a:r>
            <a:r>
              <a:rPr lang="de-DE" sz="1400" noProof="0">
                <a:solidFill>
                  <a:schemeClr val="tx1"/>
                </a:solidFill>
                <a:ea typeface="+mn-lt"/>
                <a:cs typeface="+mn-lt"/>
              </a:rPr>
              <a:t> und erstellt den Jahresbericht über die Ergebnisse. </a:t>
            </a:r>
            <a:endParaRPr lang="de-DE" sz="1600" noProof="0">
              <a:solidFill>
                <a:schemeClr val="tx1"/>
              </a:solidFill>
            </a:endParaRPr>
          </a:p>
          <a:p>
            <a:pPr algn="just"/>
            <a:endParaRPr lang="de-DE" sz="1400" noProof="0">
              <a:solidFill>
                <a:schemeClr val="tx1"/>
              </a:solidFill>
            </a:endParaRPr>
          </a:p>
          <a:p>
            <a:pPr algn="just"/>
            <a:endParaRPr lang="de-DE" sz="1400" noProof="0">
              <a:solidFill>
                <a:schemeClr val="tx1"/>
              </a:solidFill>
            </a:endParaRPr>
          </a:p>
          <a:p>
            <a:pPr algn="just"/>
            <a:endParaRPr lang="de-DE" sz="1400" noProof="0">
              <a:solidFill>
                <a:schemeClr val="tx1"/>
              </a:solidFill>
            </a:endParaRPr>
          </a:p>
          <a:p>
            <a:pPr algn="just"/>
            <a:endParaRPr lang="de-DE" sz="1400" noProof="0">
              <a:solidFill>
                <a:schemeClr val="tx1"/>
              </a:solidFill>
            </a:endParaRPr>
          </a:p>
          <a:p>
            <a:pPr algn="ctr"/>
            <a:endParaRPr lang="de-DE" sz="1600" noProof="0"/>
          </a:p>
        </p:txBody>
      </p:sp>
      <p:sp>
        <p:nvSpPr>
          <p:cNvPr id="9" name="Titolo 2">
            <a:extLst>
              <a:ext uri="{FF2B5EF4-FFF2-40B4-BE49-F238E27FC236}">
                <a16:creationId xmlns:a16="http://schemas.microsoft.com/office/drawing/2014/main" id="{86CE4423-1565-D417-A9DC-F1EB9E06B2A2}"/>
              </a:ext>
            </a:extLst>
          </p:cNvPr>
          <p:cNvSpPr txBox="1">
            <a:spLocks/>
          </p:cNvSpPr>
          <p:nvPr/>
        </p:nvSpPr>
        <p:spPr>
          <a:xfrm>
            <a:off x="541689" y="392060"/>
            <a:ext cx="11211196" cy="1253627"/>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pPr algn="just"/>
            <a:r>
              <a:rPr lang="de-DE" sz="2600" noProof="0">
                <a:ea typeface="+mj-lt"/>
                <a:cs typeface="+mj-lt"/>
              </a:rPr>
              <a:t>Zuständige regionale Behörde – ARAI für die Autonome Provinz Bozen</a:t>
            </a:r>
            <a:endParaRPr lang="de-DE" noProof="0"/>
          </a:p>
        </p:txBody>
      </p:sp>
      <p:sp>
        <p:nvSpPr>
          <p:cNvPr id="4" name="CasellaDiTesto 3">
            <a:extLst>
              <a:ext uri="{FF2B5EF4-FFF2-40B4-BE49-F238E27FC236}">
                <a16:creationId xmlns:a16="http://schemas.microsoft.com/office/drawing/2014/main" id="{2961F80A-EFF8-1107-AC05-FC4F687F0D7B}"/>
              </a:ext>
            </a:extLst>
          </p:cNvPr>
          <p:cNvSpPr txBox="1"/>
          <p:nvPr/>
        </p:nvSpPr>
        <p:spPr>
          <a:xfrm>
            <a:off x="541690" y="1304054"/>
            <a:ext cx="10586508" cy="877163"/>
          </a:xfrm>
          <a:prstGeom prst="rect">
            <a:avLst/>
          </a:prstGeom>
          <a:noFill/>
        </p:spPr>
        <p:txBody>
          <a:bodyPr wrap="square" lIns="91440" tIns="45720" rIns="91440" bIns="45720" rtlCol="0" anchor="t">
            <a:spAutoFit/>
          </a:bodyPr>
          <a:lstStyle/>
          <a:p>
            <a:pPr algn="just"/>
            <a:r>
              <a:rPr lang="de-DE" sz="1700" noProof="0">
                <a:ea typeface="+mn-lt"/>
                <a:cs typeface="+mn-lt"/>
              </a:rPr>
              <a:t>Am </a:t>
            </a:r>
            <a:r>
              <a:rPr lang="de-DE" sz="1700" b="1" noProof="0">
                <a:ea typeface="+mn-lt"/>
                <a:cs typeface="+mn-lt"/>
              </a:rPr>
              <a:t>17. Oktober 2025</a:t>
            </a:r>
            <a:r>
              <a:rPr lang="de-DE" sz="1700" noProof="0">
                <a:ea typeface="+mn-lt"/>
                <a:cs typeface="+mn-lt"/>
              </a:rPr>
              <a:t> hat die Landesregierung mit ihrem Beschluss Nr. 818 gemäß dem Nationalen Strategieplan für Binnengebiete (PSNAI) dem Amt für europäische Integration der Abteilung Europa der Landesregierung die Rolle der </a:t>
            </a:r>
            <a:r>
              <a:rPr lang="de-DE" sz="1700" b="1" noProof="0">
                <a:ea typeface="+mn-lt"/>
                <a:cs typeface="+mn-lt"/>
              </a:rPr>
              <a:t>Regionalen Verwaltungsbehörde für Binnengebiete</a:t>
            </a:r>
            <a:r>
              <a:rPr lang="de-DE" sz="1700" noProof="0">
                <a:ea typeface="+mn-lt"/>
                <a:cs typeface="+mn-lt"/>
              </a:rPr>
              <a:t> (ARAI) übertragen.</a:t>
            </a:r>
            <a:endParaRPr lang="de-DE" noProof="0">
              <a:ea typeface="+mn-lt"/>
              <a:cs typeface="+mn-lt"/>
            </a:endParaRPr>
          </a:p>
        </p:txBody>
      </p:sp>
      <p:sp>
        <p:nvSpPr>
          <p:cNvPr id="11" name="Rettangolo 10">
            <a:extLst>
              <a:ext uri="{FF2B5EF4-FFF2-40B4-BE49-F238E27FC236}">
                <a16:creationId xmlns:a16="http://schemas.microsoft.com/office/drawing/2014/main" id="{89373C7F-24BC-108A-7F18-58B36337E0E4}"/>
              </a:ext>
            </a:extLst>
          </p:cNvPr>
          <p:cNvSpPr/>
          <p:nvPr/>
        </p:nvSpPr>
        <p:spPr>
          <a:xfrm>
            <a:off x="3360664" y="2188459"/>
            <a:ext cx="2313274" cy="532756"/>
          </a:xfrm>
          <a:prstGeom prst="rect">
            <a:avLst/>
          </a:prstGeom>
          <a:solidFill>
            <a:srgbClr val="A0AAE4"/>
          </a:solidFill>
          <a:ln>
            <a:solidFill>
              <a:srgbClr val="D3E3EE"/>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600" noProof="0">
                <a:solidFill>
                  <a:schemeClr val="tx1"/>
                </a:solidFill>
              </a:rPr>
              <a:t>Funktionen der ARAI</a:t>
            </a:r>
            <a:endParaRPr lang="de-DE" sz="1600" noProof="0">
              <a:solidFill>
                <a:schemeClr val="tx1"/>
              </a:solidFill>
              <a:cs typeface="Arial"/>
            </a:endParaRPr>
          </a:p>
        </p:txBody>
      </p:sp>
      <p:sp>
        <p:nvSpPr>
          <p:cNvPr id="2" name="Rettangolo 5">
            <a:extLst>
              <a:ext uri="{FF2B5EF4-FFF2-40B4-BE49-F238E27FC236}">
                <a16:creationId xmlns:a16="http://schemas.microsoft.com/office/drawing/2014/main" id="{BF62DDEC-E3EC-8A26-3447-A995D4CB71C4}"/>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Immagine 6">
            <a:extLst>
              <a:ext uri="{FF2B5EF4-FFF2-40B4-BE49-F238E27FC236}">
                <a16:creationId xmlns:a16="http://schemas.microsoft.com/office/drawing/2014/main" id="{A6359845-9F8C-D711-3771-AAC1D696BA9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8" name="CasellaDiTesto 7">
            <a:extLst>
              <a:ext uri="{FF2B5EF4-FFF2-40B4-BE49-F238E27FC236}">
                <a16:creationId xmlns:a16="http://schemas.microsoft.com/office/drawing/2014/main" id="{50F9D4E9-48B6-0AA8-711C-4535EEEF3F29}"/>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
        <p:nvSpPr>
          <p:cNvPr id="3" name="CasellaDiTesto 2">
            <a:extLst>
              <a:ext uri="{FF2B5EF4-FFF2-40B4-BE49-F238E27FC236}">
                <a16:creationId xmlns:a16="http://schemas.microsoft.com/office/drawing/2014/main" id="{6BA7EF7C-C38E-89D8-7EED-01774F551E2A}"/>
              </a:ext>
            </a:extLst>
          </p:cNvPr>
          <p:cNvSpPr txBox="1"/>
          <p:nvPr/>
        </p:nvSpPr>
        <p:spPr>
          <a:xfrm>
            <a:off x="1233221" y="3594280"/>
            <a:ext cx="1561770" cy="307777"/>
          </a:xfrm>
          <a:prstGeom prst="rect">
            <a:avLst/>
          </a:prstGeom>
          <a:noFill/>
        </p:spPr>
        <p:txBody>
          <a:bodyPr wrap="square" rtlCol="0">
            <a:spAutoFit/>
          </a:bodyPr>
          <a:lstStyle/>
          <a:p>
            <a:r>
              <a:rPr lang="it-IT" sz="1400" dirty="0">
                <a:latin typeface="Amasis MT Pro Medium" panose="020F0502020204030204" pitchFamily="18" charset="0"/>
              </a:rPr>
              <a:t>Team work</a:t>
            </a:r>
            <a:endParaRPr lang="de-DE" sz="1400" dirty="0">
              <a:latin typeface="Amasis MT Pro Medium" panose="020F0502020204030204" pitchFamily="18" charset="0"/>
            </a:endParaRPr>
          </a:p>
        </p:txBody>
      </p:sp>
      <p:grpSp>
        <p:nvGrpSpPr>
          <p:cNvPr id="5" name="Gruppo 4">
            <a:extLst>
              <a:ext uri="{FF2B5EF4-FFF2-40B4-BE49-F238E27FC236}">
                <a16:creationId xmlns:a16="http://schemas.microsoft.com/office/drawing/2014/main" id="{8A4FBAE9-8A77-DA8E-A2E9-2F2BCC6B2150}"/>
              </a:ext>
            </a:extLst>
          </p:cNvPr>
          <p:cNvGrpSpPr/>
          <p:nvPr/>
        </p:nvGrpSpPr>
        <p:grpSpPr>
          <a:xfrm>
            <a:off x="1311878" y="3914678"/>
            <a:ext cx="1911407" cy="974747"/>
            <a:chOff x="1311878" y="3914678"/>
            <a:chExt cx="1911407" cy="974747"/>
          </a:xfrm>
        </p:grpSpPr>
        <p:grpSp>
          <p:nvGrpSpPr>
            <p:cNvPr id="7" name="Gruppo 6">
              <a:extLst>
                <a:ext uri="{FF2B5EF4-FFF2-40B4-BE49-F238E27FC236}">
                  <a16:creationId xmlns:a16="http://schemas.microsoft.com/office/drawing/2014/main" id="{90B035DF-A68F-B6D1-DBD7-5B1C4CEA46AC}"/>
                </a:ext>
              </a:extLst>
            </p:cNvPr>
            <p:cNvGrpSpPr/>
            <p:nvPr/>
          </p:nvGrpSpPr>
          <p:grpSpPr>
            <a:xfrm>
              <a:off x="1311878" y="3914678"/>
              <a:ext cx="1911407" cy="974747"/>
              <a:chOff x="1525558" y="3938060"/>
              <a:chExt cx="1911407" cy="974747"/>
            </a:xfrm>
          </p:grpSpPr>
          <p:sp>
            <p:nvSpPr>
              <p:cNvPr id="23" name="Rettangolo 22">
                <a:extLst>
                  <a:ext uri="{FF2B5EF4-FFF2-40B4-BE49-F238E27FC236}">
                    <a16:creationId xmlns:a16="http://schemas.microsoft.com/office/drawing/2014/main" id="{574CB254-24CE-CF0A-4E16-9072D693627A}"/>
                  </a:ext>
                </a:extLst>
              </p:cNvPr>
              <p:cNvSpPr/>
              <p:nvPr/>
            </p:nvSpPr>
            <p:spPr>
              <a:xfrm rot="5400000">
                <a:off x="1990247" y="3473372"/>
                <a:ext cx="974746" cy="1904123"/>
              </a:xfrm>
              <a:prstGeom prst="rect">
                <a:avLst/>
              </a:prstGeom>
              <a:solidFill>
                <a:srgbClr val="D3E3E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dirty="0"/>
              </a:p>
            </p:txBody>
          </p:sp>
          <p:sp>
            <p:nvSpPr>
              <p:cNvPr id="24" name="Rettangolo 23">
                <a:extLst>
                  <a:ext uri="{FF2B5EF4-FFF2-40B4-BE49-F238E27FC236}">
                    <a16:creationId xmlns:a16="http://schemas.microsoft.com/office/drawing/2014/main" id="{D9534926-1A8B-0D26-B87A-0E54AD686A48}"/>
                  </a:ext>
                </a:extLst>
              </p:cNvPr>
              <p:cNvSpPr/>
              <p:nvPr/>
            </p:nvSpPr>
            <p:spPr>
              <a:xfrm>
                <a:off x="1525972" y="3938060"/>
                <a:ext cx="1910993" cy="97474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grpSp>
        <p:pic>
          <p:nvPicPr>
            <p:cNvPr id="14" name="Immagine 13">
              <a:extLst>
                <a:ext uri="{FF2B5EF4-FFF2-40B4-BE49-F238E27FC236}">
                  <a16:creationId xmlns:a16="http://schemas.microsoft.com/office/drawing/2014/main" id="{DB6CCFA7-4241-C877-32BB-C6B9E32358D6}"/>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foregroundMark x1="30500" y1="36824" x2="30500" y2="36824"/>
                          <a14:foregroundMark x1="50938" y1="35706" x2="50938" y2="35706"/>
                          <a14:foregroundMark x1="67500" y1="36706" x2="67500" y2="36706"/>
                          <a14:foregroundMark x1="40375" y1="34000" x2="40375" y2="34000"/>
                          <a14:foregroundMark x1="60938" y1="33824" x2="60938" y2="33824"/>
                        </a14:backgroundRemoval>
                      </a14:imgEffect>
                    </a14:imgLayer>
                  </a14:imgProps>
                </a:ext>
              </a:extLst>
            </a:blip>
            <a:srcRect l="15651" t="25680" r="17051" b="38127"/>
            <a:stretch>
              <a:fillRect/>
            </a:stretch>
          </p:blipFill>
          <p:spPr>
            <a:xfrm>
              <a:off x="1415845" y="3914678"/>
              <a:ext cx="1661652" cy="949506"/>
            </a:xfrm>
            <a:prstGeom prst="rect">
              <a:avLst/>
            </a:prstGeom>
          </p:spPr>
        </p:pic>
        <p:sp>
          <p:nvSpPr>
            <p:cNvPr id="16" name="Rettangolo con angoli arrotondati 15">
              <a:extLst>
                <a:ext uri="{FF2B5EF4-FFF2-40B4-BE49-F238E27FC236}">
                  <a16:creationId xmlns:a16="http://schemas.microsoft.com/office/drawing/2014/main" id="{FD4EF9A0-6415-6B06-D542-FF7687B1B76C}"/>
                </a:ext>
              </a:extLst>
            </p:cNvPr>
            <p:cNvSpPr/>
            <p:nvPr/>
          </p:nvSpPr>
          <p:spPr>
            <a:xfrm rot="20058509">
              <a:off x="2208807" y="4387397"/>
              <a:ext cx="253308" cy="95756"/>
            </a:xfrm>
            <a:prstGeom prst="roundRect">
              <a:avLst/>
            </a:prstGeom>
            <a:solidFill>
              <a:srgbClr val="8EC840"/>
            </a:solidFill>
            <a:ln>
              <a:solidFill>
                <a:srgbClr val="8EC8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Rettangolo con angoli arrotondati 16">
              <a:extLst>
                <a:ext uri="{FF2B5EF4-FFF2-40B4-BE49-F238E27FC236}">
                  <a16:creationId xmlns:a16="http://schemas.microsoft.com/office/drawing/2014/main" id="{BC1F39A6-8451-4758-4C14-0B4F2E7B2C6A}"/>
                </a:ext>
              </a:extLst>
            </p:cNvPr>
            <p:cNvSpPr/>
            <p:nvPr/>
          </p:nvSpPr>
          <p:spPr>
            <a:xfrm rot="20174747">
              <a:off x="2343212" y="4347472"/>
              <a:ext cx="121838" cy="45719"/>
            </a:xfrm>
            <a:prstGeom prst="roundRect">
              <a:avLst/>
            </a:prstGeom>
            <a:solidFill>
              <a:srgbClr val="8EC840"/>
            </a:solidFill>
            <a:ln>
              <a:solidFill>
                <a:srgbClr val="8EC8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Rettangolo con angoli arrotondati 17">
              <a:extLst>
                <a:ext uri="{FF2B5EF4-FFF2-40B4-BE49-F238E27FC236}">
                  <a16:creationId xmlns:a16="http://schemas.microsoft.com/office/drawing/2014/main" id="{138A9E89-D549-1126-F1F8-A60F0CA2BE17}"/>
                </a:ext>
              </a:extLst>
            </p:cNvPr>
            <p:cNvSpPr/>
            <p:nvPr/>
          </p:nvSpPr>
          <p:spPr>
            <a:xfrm rot="18542596">
              <a:off x="2412500" y="4322450"/>
              <a:ext cx="45719" cy="45719"/>
            </a:xfrm>
            <a:prstGeom prst="roundRect">
              <a:avLst/>
            </a:prstGeom>
            <a:solidFill>
              <a:srgbClr val="8EC840"/>
            </a:solidFill>
            <a:ln>
              <a:solidFill>
                <a:srgbClr val="8EC8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Rettangolo con angoli arrotondati 18">
              <a:extLst>
                <a:ext uri="{FF2B5EF4-FFF2-40B4-BE49-F238E27FC236}">
                  <a16:creationId xmlns:a16="http://schemas.microsoft.com/office/drawing/2014/main" id="{59CAD1BD-553A-9625-E3D0-28ACF9836D3B}"/>
                </a:ext>
              </a:extLst>
            </p:cNvPr>
            <p:cNvSpPr/>
            <p:nvPr/>
          </p:nvSpPr>
          <p:spPr>
            <a:xfrm rot="17436879">
              <a:off x="2440101" y="4218808"/>
              <a:ext cx="142670" cy="58330"/>
            </a:xfrm>
            <a:prstGeom prst="roundRect">
              <a:avLst/>
            </a:prstGeom>
            <a:solidFill>
              <a:srgbClr val="08903C"/>
            </a:solidFill>
            <a:ln>
              <a:solidFill>
                <a:srgbClr val="089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0" name="Rettangolo con angoli arrotondati 19">
              <a:extLst>
                <a:ext uri="{FF2B5EF4-FFF2-40B4-BE49-F238E27FC236}">
                  <a16:creationId xmlns:a16="http://schemas.microsoft.com/office/drawing/2014/main" id="{FEC53658-1B06-FBCB-C7B4-2B2F2CF7E108}"/>
                </a:ext>
              </a:extLst>
            </p:cNvPr>
            <p:cNvSpPr/>
            <p:nvPr/>
          </p:nvSpPr>
          <p:spPr>
            <a:xfrm rot="16200000">
              <a:off x="2416852" y="4193357"/>
              <a:ext cx="142670" cy="58330"/>
            </a:xfrm>
            <a:prstGeom prst="roundRect">
              <a:avLst/>
            </a:prstGeom>
            <a:solidFill>
              <a:srgbClr val="08903C"/>
            </a:solidFill>
            <a:ln>
              <a:solidFill>
                <a:srgbClr val="08903C"/>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Rettangolo con angoli arrotondati 20">
              <a:extLst>
                <a:ext uri="{FF2B5EF4-FFF2-40B4-BE49-F238E27FC236}">
                  <a16:creationId xmlns:a16="http://schemas.microsoft.com/office/drawing/2014/main" id="{1F58F4AC-D4E7-81C8-D17B-46A9FD2D0ACF}"/>
                </a:ext>
              </a:extLst>
            </p:cNvPr>
            <p:cNvSpPr/>
            <p:nvPr/>
          </p:nvSpPr>
          <p:spPr>
            <a:xfrm rot="18542596">
              <a:off x="2403747" y="4322451"/>
              <a:ext cx="45719" cy="45719"/>
            </a:xfrm>
            <a:prstGeom prst="roundRect">
              <a:avLst/>
            </a:prstGeom>
            <a:solidFill>
              <a:srgbClr val="8EC840"/>
            </a:solidFill>
            <a:ln>
              <a:solidFill>
                <a:srgbClr val="8EC8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Triangolo isoscele 21">
              <a:extLst>
                <a:ext uri="{FF2B5EF4-FFF2-40B4-BE49-F238E27FC236}">
                  <a16:creationId xmlns:a16="http://schemas.microsoft.com/office/drawing/2014/main" id="{C43B873B-6237-7B19-F120-6AFC38F0B294}"/>
                </a:ext>
              </a:extLst>
            </p:cNvPr>
            <p:cNvSpPr/>
            <p:nvPr/>
          </p:nvSpPr>
          <p:spPr>
            <a:xfrm rot="472598">
              <a:off x="2415495" y="4294793"/>
              <a:ext cx="45719" cy="82549"/>
            </a:xfrm>
            <a:prstGeom prst="triangle">
              <a:avLst/>
            </a:prstGeom>
            <a:solidFill>
              <a:srgbClr val="8EC840"/>
            </a:solidFill>
            <a:ln>
              <a:solidFill>
                <a:srgbClr val="8EC84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ln>
                  <a:solidFill>
                    <a:srgbClr val="8EC840"/>
                  </a:solidFill>
                </a:ln>
                <a:solidFill>
                  <a:srgbClr val="8EC840"/>
                </a:solidFill>
              </a:endParaRPr>
            </a:p>
          </p:txBody>
        </p:sp>
      </p:grpSp>
    </p:spTree>
    <p:extLst>
      <p:ext uri="{BB962C8B-B14F-4D97-AF65-F5344CB8AC3E}">
        <p14:creationId xmlns:p14="http://schemas.microsoft.com/office/powerpoint/2010/main" val="1786806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tangolo 4">
            <a:extLst>
              <a:ext uri="{FF2B5EF4-FFF2-40B4-BE49-F238E27FC236}">
                <a16:creationId xmlns:a16="http://schemas.microsoft.com/office/drawing/2014/main" id="{2E77F6FA-CA40-51BB-F8A7-1743C68806D1}"/>
              </a:ext>
            </a:extLst>
          </p:cNvPr>
          <p:cNvSpPr/>
          <p:nvPr/>
        </p:nvSpPr>
        <p:spPr>
          <a:xfrm>
            <a:off x="413659" y="3170254"/>
            <a:ext cx="2421653" cy="1027444"/>
          </a:xfrm>
          <a:prstGeom prst="rect">
            <a:avLst/>
          </a:prstGeom>
          <a:solidFill>
            <a:srgbClr val="D5E5F2"/>
          </a:solidFill>
          <a:ln>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b="1" noProof="0">
              <a:solidFill>
                <a:srgbClr val="27348A"/>
              </a:solidFill>
            </a:endParaRPr>
          </a:p>
          <a:p>
            <a:pPr algn="ctr"/>
            <a:r>
              <a:rPr lang="de-DE" b="1" noProof="0">
                <a:solidFill>
                  <a:srgbClr val="27348A"/>
                </a:solidFill>
              </a:rPr>
              <a:t>Ziele</a:t>
            </a:r>
          </a:p>
          <a:p>
            <a:pPr algn="ctr"/>
            <a:endParaRPr lang="de-DE" b="1" noProof="0">
              <a:solidFill>
                <a:srgbClr val="27348A"/>
              </a:solidFill>
            </a:endParaRPr>
          </a:p>
        </p:txBody>
      </p:sp>
      <p:sp>
        <p:nvSpPr>
          <p:cNvPr id="8" name="Rettangolo 7">
            <a:extLst>
              <a:ext uri="{FF2B5EF4-FFF2-40B4-BE49-F238E27FC236}">
                <a16:creationId xmlns:a16="http://schemas.microsoft.com/office/drawing/2014/main" id="{7425A391-2C4C-51F3-48A5-8C705ED2E670}"/>
              </a:ext>
            </a:extLst>
          </p:cNvPr>
          <p:cNvSpPr/>
          <p:nvPr/>
        </p:nvSpPr>
        <p:spPr>
          <a:xfrm>
            <a:off x="3250586" y="3180303"/>
            <a:ext cx="2507065" cy="1027444"/>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b="1" noProof="0">
              <a:solidFill>
                <a:srgbClr val="27348A"/>
              </a:solidFill>
            </a:endParaRPr>
          </a:p>
          <a:p>
            <a:r>
              <a:rPr lang="de-DE" sz="1600">
                <a:solidFill>
                  <a:schemeClr val="tx1"/>
                </a:solidFill>
                <a:ea typeface="+mn-lt"/>
                <a:cs typeface="+mn-lt"/>
              </a:rPr>
              <a:t>Verbesserung </a:t>
            </a:r>
            <a:endParaRPr lang="de-DE">
              <a:solidFill>
                <a:schemeClr val="tx1"/>
              </a:solidFill>
              <a:ea typeface="+mn-lt"/>
              <a:cs typeface="+mn-lt"/>
            </a:endParaRPr>
          </a:p>
          <a:p>
            <a:r>
              <a:rPr lang="de-DE" sz="1600">
                <a:solidFill>
                  <a:schemeClr val="tx1"/>
                </a:solidFill>
                <a:ea typeface="+mn-lt"/>
                <a:cs typeface="+mn-lt"/>
              </a:rPr>
              <a:t>der Verfügbarkeit und Qualität der lokalen Dienstleistungen</a:t>
            </a:r>
            <a:endParaRPr lang="de-DE" b="1" noProof="0">
              <a:solidFill>
                <a:srgbClr val="27348A"/>
              </a:solidFill>
            </a:endParaRPr>
          </a:p>
          <a:p>
            <a:endParaRPr lang="de-DE" b="1" noProof="0">
              <a:solidFill>
                <a:srgbClr val="27348A"/>
              </a:solidFill>
            </a:endParaRPr>
          </a:p>
        </p:txBody>
      </p:sp>
      <p:sp>
        <p:nvSpPr>
          <p:cNvPr id="10" name="Rettangolo 9">
            <a:extLst>
              <a:ext uri="{FF2B5EF4-FFF2-40B4-BE49-F238E27FC236}">
                <a16:creationId xmlns:a16="http://schemas.microsoft.com/office/drawing/2014/main" id="{9A7A9BD2-B29D-58FD-B4A3-2F64DA0315D6}"/>
              </a:ext>
            </a:extLst>
          </p:cNvPr>
          <p:cNvSpPr/>
          <p:nvPr/>
        </p:nvSpPr>
        <p:spPr>
          <a:xfrm>
            <a:off x="6134462" y="3206681"/>
            <a:ext cx="2507066" cy="1027444"/>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b="1" noProof="0">
              <a:solidFill>
                <a:srgbClr val="27348A"/>
              </a:solidFill>
            </a:endParaRPr>
          </a:p>
          <a:p>
            <a:endParaRPr lang="de-DE" sz="1600" noProof="0">
              <a:solidFill>
                <a:schemeClr val="tx1"/>
              </a:solidFill>
            </a:endParaRPr>
          </a:p>
          <a:p>
            <a:r>
              <a:rPr lang="de-DE" sz="1600">
                <a:solidFill>
                  <a:schemeClr val="tx1"/>
                </a:solidFill>
                <a:ea typeface="+mn-lt"/>
                <a:cs typeface="+mn-lt"/>
              </a:rPr>
              <a:t>Bekämpfung der Abwanderung und Unterstützung junger Menschen</a:t>
            </a:r>
            <a:endParaRPr lang="de-DE" sz="1600" noProof="0">
              <a:solidFill>
                <a:schemeClr val="tx1"/>
              </a:solidFill>
            </a:endParaRPr>
          </a:p>
          <a:p>
            <a:endParaRPr lang="de-DE" b="1" noProof="0">
              <a:solidFill>
                <a:srgbClr val="27348A"/>
              </a:solidFill>
            </a:endParaRPr>
          </a:p>
          <a:p>
            <a:endParaRPr lang="de-DE" b="1" noProof="0">
              <a:solidFill>
                <a:srgbClr val="27348A"/>
              </a:solidFill>
            </a:endParaRPr>
          </a:p>
        </p:txBody>
      </p:sp>
      <p:sp>
        <p:nvSpPr>
          <p:cNvPr id="11" name="CasellaDiTesto 10">
            <a:extLst>
              <a:ext uri="{FF2B5EF4-FFF2-40B4-BE49-F238E27FC236}">
                <a16:creationId xmlns:a16="http://schemas.microsoft.com/office/drawing/2014/main" id="{3425ED3E-84E5-8062-CD6F-12CA2841DEED}"/>
              </a:ext>
            </a:extLst>
          </p:cNvPr>
          <p:cNvSpPr txBox="1"/>
          <p:nvPr/>
        </p:nvSpPr>
        <p:spPr>
          <a:xfrm>
            <a:off x="8320431" y="3207721"/>
            <a:ext cx="273819" cy="400110"/>
          </a:xfrm>
          <a:prstGeom prst="rect">
            <a:avLst/>
          </a:prstGeom>
          <a:noFill/>
        </p:spPr>
        <p:txBody>
          <a:bodyPr wrap="square" rtlCol="0">
            <a:spAutoFit/>
          </a:bodyPr>
          <a:lstStyle/>
          <a:p>
            <a:r>
              <a:rPr lang="de-DE" sz="2000" b="1" noProof="0">
                <a:solidFill>
                  <a:srgbClr val="27348A"/>
                </a:solidFill>
              </a:rPr>
              <a:t>2</a:t>
            </a:r>
            <a:endParaRPr lang="de-DE" b="1" noProof="0">
              <a:solidFill>
                <a:srgbClr val="27348A"/>
              </a:solidFill>
            </a:endParaRPr>
          </a:p>
        </p:txBody>
      </p:sp>
      <p:sp>
        <p:nvSpPr>
          <p:cNvPr id="14" name="Rettangolo 13">
            <a:extLst>
              <a:ext uri="{FF2B5EF4-FFF2-40B4-BE49-F238E27FC236}">
                <a16:creationId xmlns:a16="http://schemas.microsoft.com/office/drawing/2014/main" id="{E717EEFE-D3BD-386B-1DF6-6A2A7ABE63BD}"/>
              </a:ext>
            </a:extLst>
          </p:cNvPr>
          <p:cNvSpPr/>
          <p:nvPr/>
        </p:nvSpPr>
        <p:spPr>
          <a:xfrm>
            <a:off x="9003725" y="3206681"/>
            <a:ext cx="2507066" cy="1027444"/>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b="1" noProof="0">
              <a:solidFill>
                <a:srgbClr val="27348A"/>
              </a:solidFill>
            </a:endParaRPr>
          </a:p>
          <a:p>
            <a:r>
              <a:rPr lang="de-DE" sz="1600">
                <a:solidFill>
                  <a:schemeClr val="tx1"/>
                </a:solidFill>
                <a:cs typeface="Arial"/>
              </a:rPr>
              <a:t>Stärkung der Zusammenarbeit zwischen den Gemeinden</a:t>
            </a:r>
            <a:endParaRPr lang="de-DE" b="1" noProof="0">
              <a:solidFill>
                <a:srgbClr val="27348A"/>
              </a:solidFill>
            </a:endParaRPr>
          </a:p>
          <a:p>
            <a:endParaRPr lang="de-DE" b="1" noProof="0">
              <a:solidFill>
                <a:srgbClr val="27348A"/>
              </a:solidFill>
            </a:endParaRPr>
          </a:p>
        </p:txBody>
      </p:sp>
      <p:sp>
        <p:nvSpPr>
          <p:cNvPr id="15" name="CasellaDiTesto 14">
            <a:extLst>
              <a:ext uri="{FF2B5EF4-FFF2-40B4-BE49-F238E27FC236}">
                <a16:creationId xmlns:a16="http://schemas.microsoft.com/office/drawing/2014/main" id="{F65DF451-DBEA-6FCD-C776-52B018CD8A14}"/>
              </a:ext>
            </a:extLst>
          </p:cNvPr>
          <p:cNvSpPr txBox="1"/>
          <p:nvPr/>
        </p:nvSpPr>
        <p:spPr>
          <a:xfrm>
            <a:off x="11196583" y="3207721"/>
            <a:ext cx="273819" cy="400110"/>
          </a:xfrm>
          <a:prstGeom prst="rect">
            <a:avLst/>
          </a:prstGeom>
          <a:noFill/>
        </p:spPr>
        <p:txBody>
          <a:bodyPr wrap="square" rtlCol="0">
            <a:spAutoFit/>
          </a:bodyPr>
          <a:lstStyle/>
          <a:p>
            <a:r>
              <a:rPr lang="de-DE" sz="2000" b="1" noProof="0">
                <a:solidFill>
                  <a:srgbClr val="27348A"/>
                </a:solidFill>
              </a:rPr>
              <a:t>3</a:t>
            </a:r>
            <a:endParaRPr lang="de-DE" b="1" noProof="0">
              <a:solidFill>
                <a:srgbClr val="27348A"/>
              </a:solidFill>
            </a:endParaRPr>
          </a:p>
        </p:txBody>
      </p:sp>
      <p:sp>
        <p:nvSpPr>
          <p:cNvPr id="16" name="Rettangolo 15">
            <a:extLst>
              <a:ext uri="{FF2B5EF4-FFF2-40B4-BE49-F238E27FC236}">
                <a16:creationId xmlns:a16="http://schemas.microsoft.com/office/drawing/2014/main" id="{F72D1ABF-7ED6-160D-5654-36ACAA69A0FA}"/>
              </a:ext>
            </a:extLst>
          </p:cNvPr>
          <p:cNvSpPr/>
          <p:nvPr/>
        </p:nvSpPr>
        <p:spPr>
          <a:xfrm>
            <a:off x="4465656" y="4725657"/>
            <a:ext cx="2507066" cy="1027444"/>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b="1" noProof="0">
              <a:solidFill>
                <a:srgbClr val="27348A"/>
              </a:solidFill>
            </a:endParaRPr>
          </a:p>
          <a:p>
            <a:endParaRPr lang="de-DE" sz="1600" noProof="0">
              <a:solidFill>
                <a:schemeClr val="tx1"/>
              </a:solidFill>
            </a:endParaRPr>
          </a:p>
          <a:p>
            <a:r>
              <a:rPr lang="de-DE" sz="1600">
                <a:solidFill>
                  <a:schemeClr val="tx1"/>
                </a:solidFill>
                <a:ea typeface="+mn-lt"/>
                <a:cs typeface="+mn-lt"/>
              </a:rPr>
              <a:t>Förderung der lokalen Wirtschaftsentwicklung, Innovation und des ökologischen Wandels</a:t>
            </a:r>
            <a:endParaRPr lang="de-DE" sz="1600" noProof="0">
              <a:solidFill>
                <a:schemeClr val="tx1"/>
              </a:solidFill>
            </a:endParaRPr>
          </a:p>
          <a:p>
            <a:endParaRPr lang="de-DE" b="1" noProof="0">
              <a:solidFill>
                <a:srgbClr val="27348A"/>
              </a:solidFill>
            </a:endParaRPr>
          </a:p>
          <a:p>
            <a:endParaRPr lang="de-DE" b="1" noProof="0">
              <a:solidFill>
                <a:srgbClr val="27348A"/>
              </a:solidFill>
            </a:endParaRPr>
          </a:p>
        </p:txBody>
      </p:sp>
      <p:sp>
        <p:nvSpPr>
          <p:cNvPr id="17" name="CasellaDiTesto 16">
            <a:extLst>
              <a:ext uri="{FF2B5EF4-FFF2-40B4-BE49-F238E27FC236}">
                <a16:creationId xmlns:a16="http://schemas.microsoft.com/office/drawing/2014/main" id="{C28D1880-E0A4-E37D-B5DA-7C3D207A6D38}"/>
              </a:ext>
            </a:extLst>
          </p:cNvPr>
          <p:cNvSpPr txBox="1"/>
          <p:nvPr/>
        </p:nvSpPr>
        <p:spPr>
          <a:xfrm flipH="1">
            <a:off x="6595911" y="4694794"/>
            <a:ext cx="376811" cy="400110"/>
          </a:xfrm>
          <a:prstGeom prst="rect">
            <a:avLst/>
          </a:prstGeom>
          <a:noFill/>
        </p:spPr>
        <p:txBody>
          <a:bodyPr wrap="square" rtlCol="0">
            <a:spAutoFit/>
          </a:bodyPr>
          <a:lstStyle/>
          <a:p>
            <a:r>
              <a:rPr lang="de-DE" sz="2000" b="1" noProof="0">
                <a:solidFill>
                  <a:srgbClr val="27348A"/>
                </a:solidFill>
              </a:rPr>
              <a:t>4</a:t>
            </a:r>
            <a:endParaRPr lang="de-DE" b="1" noProof="0">
              <a:solidFill>
                <a:srgbClr val="27348A"/>
              </a:solidFill>
            </a:endParaRPr>
          </a:p>
        </p:txBody>
      </p:sp>
      <p:sp>
        <p:nvSpPr>
          <p:cNvPr id="18" name="CasellaDiTesto 17">
            <a:extLst>
              <a:ext uri="{FF2B5EF4-FFF2-40B4-BE49-F238E27FC236}">
                <a16:creationId xmlns:a16="http://schemas.microsoft.com/office/drawing/2014/main" id="{471B3435-0472-B722-2947-827BDC86CC30}"/>
              </a:ext>
            </a:extLst>
          </p:cNvPr>
          <p:cNvSpPr txBox="1"/>
          <p:nvPr/>
        </p:nvSpPr>
        <p:spPr>
          <a:xfrm>
            <a:off x="5439650" y="3180306"/>
            <a:ext cx="273819" cy="400110"/>
          </a:xfrm>
          <a:prstGeom prst="rect">
            <a:avLst/>
          </a:prstGeom>
          <a:noFill/>
        </p:spPr>
        <p:txBody>
          <a:bodyPr wrap="square" rtlCol="0">
            <a:spAutoFit/>
          </a:bodyPr>
          <a:lstStyle/>
          <a:p>
            <a:r>
              <a:rPr lang="de-DE" sz="2000" b="1" noProof="0">
                <a:solidFill>
                  <a:srgbClr val="27348A"/>
                </a:solidFill>
              </a:rPr>
              <a:t>1</a:t>
            </a:r>
            <a:endParaRPr lang="de-DE" b="1" noProof="0">
              <a:solidFill>
                <a:srgbClr val="27348A"/>
              </a:solidFill>
            </a:endParaRPr>
          </a:p>
        </p:txBody>
      </p:sp>
      <p:sp>
        <p:nvSpPr>
          <p:cNvPr id="19" name="Rettangolo 18">
            <a:extLst>
              <a:ext uri="{FF2B5EF4-FFF2-40B4-BE49-F238E27FC236}">
                <a16:creationId xmlns:a16="http://schemas.microsoft.com/office/drawing/2014/main" id="{ED22FF2C-D727-2545-C555-2421A308E7A4}"/>
              </a:ext>
            </a:extLst>
          </p:cNvPr>
          <p:cNvSpPr/>
          <p:nvPr/>
        </p:nvSpPr>
        <p:spPr>
          <a:xfrm>
            <a:off x="7615024" y="4725657"/>
            <a:ext cx="2745529" cy="1027444"/>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de-DE" b="1" noProof="0">
              <a:solidFill>
                <a:srgbClr val="27348A"/>
              </a:solidFill>
            </a:endParaRPr>
          </a:p>
          <a:p>
            <a:endParaRPr lang="de-DE" sz="1600" noProof="0">
              <a:solidFill>
                <a:schemeClr val="tx1"/>
              </a:solidFill>
            </a:endParaRPr>
          </a:p>
          <a:p>
            <a:r>
              <a:rPr lang="de-DE" sz="1600">
                <a:solidFill>
                  <a:schemeClr val="tx1"/>
                </a:solidFill>
                <a:ea typeface="+mn-lt"/>
                <a:cs typeface="+mn-lt"/>
              </a:rPr>
              <a:t>Aufwertung der </a:t>
            </a:r>
          </a:p>
          <a:p>
            <a:r>
              <a:rPr lang="de-DE" sz="1600">
                <a:solidFill>
                  <a:schemeClr val="tx1"/>
                </a:solidFill>
                <a:ea typeface="+mn-lt"/>
                <a:cs typeface="+mn-lt"/>
              </a:rPr>
              <a:t>natürlichen, kulturellen </a:t>
            </a:r>
          </a:p>
          <a:p>
            <a:r>
              <a:rPr lang="de-DE" sz="1600">
                <a:solidFill>
                  <a:schemeClr val="tx1"/>
                </a:solidFill>
                <a:ea typeface="+mn-lt"/>
                <a:cs typeface="+mn-lt"/>
              </a:rPr>
              <a:t>und landschaftlichen Ressourcen des Gebiets</a:t>
            </a:r>
            <a:endParaRPr lang="de-DE" sz="1600" noProof="0">
              <a:solidFill>
                <a:schemeClr val="tx1"/>
              </a:solidFill>
            </a:endParaRPr>
          </a:p>
          <a:p>
            <a:endParaRPr lang="de-DE" b="1" noProof="0">
              <a:solidFill>
                <a:srgbClr val="27348A"/>
              </a:solidFill>
            </a:endParaRPr>
          </a:p>
          <a:p>
            <a:endParaRPr lang="de-DE" b="1" noProof="0">
              <a:solidFill>
                <a:srgbClr val="27348A"/>
              </a:solidFill>
            </a:endParaRPr>
          </a:p>
        </p:txBody>
      </p:sp>
      <p:sp>
        <p:nvSpPr>
          <p:cNvPr id="20" name="CasellaDiTesto 19">
            <a:extLst>
              <a:ext uri="{FF2B5EF4-FFF2-40B4-BE49-F238E27FC236}">
                <a16:creationId xmlns:a16="http://schemas.microsoft.com/office/drawing/2014/main" id="{11EFCF81-DEE7-3D57-8937-746F6BC4CF77}"/>
              </a:ext>
            </a:extLst>
          </p:cNvPr>
          <p:cNvSpPr txBox="1"/>
          <p:nvPr/>
        </p:nvSpPr>
        <p:spPr>
          <a:xfrm flipH="1">
            <a:off x="9998940" y="4694794"/>
            <a:ext cx="468928" cy="400110"/>
          </a:xfrm>
          <a:prstGeom prst="rect">
            <a:avLst/>
          </a:prstGeom>
          <a:noFill/>
        </p:spPr>
        <p:txBody>
          <a:bodyPr wrap="square" rtlCol="0">
            <a:spAutoFit/>
          </a:bodyPr>
          <a:lstStyle/>
          <a:p>
            <a:r>
              <a:rPr lang="de-DE" sz="2000" b="1" noProof="0">
                <a:solidFill>
                  <a:srgbClr val="27348A"/>
                </a:solidFill>
              </a:rPr>
              <a:t>5</a:t>
            </a:r>
            <a:endParaRPr lang="de-DE" b="1" noProof="0">
              <a:solidFill>
                <a:srgbClr val="27348A"/>
              </a:solidFill>
            </a:endParaRPr>
          </a:p>
        </p:txBody>
      </p:sp>
      <p:sp>
        <p:nvSpPr>
          <p:cNvPr id="21" name="CasellaDiTesto 20">
            <a:extLst>
              <a:ext uri="{FF2B5EF4-FFF2-40B4-BE49-F238E27FC236}">
                <a16:creationId xmlns:a16="http://schemas.microsoft.com/office/drawing/2014/main" id="{DCD0963E-AE09-31EE-F070-976F96727B4A}"/>
              </a:ext>
            </a:extLst>
          </p:cNvPr>
          <p:cNvSpPr txBox="1"/>
          <p:nvPr/>
        </p:nvSpPr>
        <p:spPr>
          <a:xfrm>
            <a:off x="721598" y="1401300"/>
            <a:ext cx="10748804" cy="2031325"/>
          </a:xfrm>
          <a:prstGeom prst="rect">
            <a:avLst/>
          </a:prstGeom>
          <a:noFill/>
        </p:spPr>
        <p:txBody>
          <a:bodyPr wrap="square" rtlCol="0">
            <a:spAutoFit/>
          </a:bodyPr>
          <a:lstStyle/>
          <a:p>
            <a:r>
              <a:rPr lang="de-DE">
                <a:ea typeface="+mn-lt"/>
                <a:cs typeface="+mn-lt"/>
              </a:rPr>
              <a:t>Betroffen sind sieben Berggemeinden der Region, die mit gemeinsamen Herausforderungen konfrontiert sind, wie z. B. </a:t>
            </a:r>
            <a:r>
              <a:rPr lang="de-DE" u="sng">
                <a:ea typeface="+mn-lt"/>
                <a:cs typeface="+mn-lt"/>
              </a:rPr>
              <a:t>Entvölkerung</a:t>
            </a:r>
            <a:r>
              <a:rPr lang="de-DE">
                <a:ea typeface="+mn-lt"/>
                <a:cs typeface="+mn-lt"/>
              </a:rPr>
              <a:t>, </a:t>
            </a:r>
            <a:r>
              <a:rPr lang="de-DE" u="sng">
                <a:ea typeface="+mn-lt"/>
                <a:cs typeface="+mn-lt"/>
              </a:rPr>
              <a:t>Überalterung der Bevölkerung</a:t>
            </a:r>
            <a:r>
              <a:rPr lang="de-DE">
                <a:ea typeface="+mn-lt"/>
                <a:cs typeface="+mn-lt"/>
              </a:rPr>
              <a:t> und </a:t>
            </a:r>
            <a:r>
              <a:rPr lang="de-DE" u="sng">
                <a:ea typeface="+mn-lt"/>
                <a:cs typeface="+mn-lt"/>
              </a:rPr>
              <a:t>schwieriger Zugang zu Dienstleistungen</a:t>
            </a:r>
            <a:r>
              <a:rPr lang="de-DE">
                <a:ea typeface="+mn-lt"/>
                <a:cs typeface="+mn-lt"/>
              </a:rPr>
              <a:t>.</a:t>
            </a:r>
          </a:p>
          <a:p>
            <a:r>
              <a:rPr lang="de-DE">
                <a:ea typeface="+mn-lt"/>
                <a:cs typeface="+mn-lt"/>
              </a:rPr>
              <a:t>Das Ziel ist es, ein </a:t>
            </a:r>
            <a:r>
              <a:rPr lang="de-DE" err="1">
                <a:ea typeface="+mn-lt"/>
                <a:cs typeface="+mn-lt"/>
              </a:rPr>
              <a:t>geeinteres</a:t>
            </a:r>
            <a:r>
              <a:rPr lang="de-DE">
                <a:ea typeface="+mn-lt"/>
                <a:cs typeface="+mn-lt"/>
              </a:rPr>
              <a:t>, attraktiveres und nachhaltigeres Gebiet zu schaffen, das Lebensqualität, neue Beschäftigungsmöglichkeiten und neue Vorteile für Bürger und Unternehmen gewährleistet.</a:t>
            </a:r>
          </a:p>
          <a:p>
            <a:endParaRPr lang="de-DE"/>
          </a:p>
          <a:p>
            <a:endParaRPr lang="de-DE"/>
          </a:p>
        </p:txBody>
      </p:sp>
      <p:sp>
        <p:nvSpPr>
          <p:cNvPr id="22" name="Titolo 2">
            <a:extLst>
              <a:ext uri="{FF2B5EF4-FFF2-40B4-BE49-F238E27FC236}">
                <a16:creationId xmlns:a16="http://schemas.microsoft.com/office/drawing/2014/main" id="{74B01110-2A8A-C162-2CCA-CA65B1CAC311}"/>
              </a:ext>
            </a:extLst>
          </p:cNvPr>
          <p:cNvSpPr txBox="1">
            <a:spLocks/>
          </p:cNvSpPr>
          <p:nvPr/>
        </p:nvSpPr>
        <p:spPr>
          <a:xfrm>
            <a:off x="721598" y="413886"/>
            <a:ext cx="10980000" cy="1253627"/>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400"/>
              <a:t>Gebietsstrategie 2021-27: </a:t>
            </a:r>
            <a:r>
              <a:rPr lang="de-DE" sz="2400" b="1" err="1">
                <a:ea typeface="+mj-lt"/>
                <a:cs typeface="+mj-lt"/>
              </a:rPr>
              <a:t>Ultental</a:t>
            </a:r>
            <a:r>
              <a:rPr lang="de-DE" sz="2400" b="1">
                <a:ea typeface="+mj-lt"/>
                <a:cs typeface="+mj-lt"/>
              </a:rPr>
              <a:t> - </a:t>
            </a:r>
            <a:r>
              <a:rPr lang="de-DE" sz="2400" b="1" err="1">
                <a:ea typeface="+mj-lt"/>
                <a:cs typeface="+mj-lt"/>
              </a:rPr>
              <a:t>Deutschnonsberg</a:t>
            </a:r>
            <a:r>
              <a:rPr lang="de-DE" sz="2400" b="1">
                <a:ea typeface="+mj-lt"/>
                <a:cs typeface="+mj-lt"/>
              </a:rPr>
              <a:t> - </a:t>
            </a:r>
            <a:r>
              <a:rPr lang="de-DE" sz="2400" b="1" err="1">
                <a:ea typeface="+mj-lt"/>
                <a:cs typeface="+mj-lt"/>
              </a:rPr>
              <a:t>Tisens</a:t>
            </a:r>
            <a:r>
              <a:rPr lang="de-DE" sz="2400" b="1">
                <a:ea typeface="+mj-lt"/>
                <a:cs typeface="+mj-lt"/>
              </a:rPr>
              <a:t> - Lana</a:t>
            </a:r>
            <a:endParaRPr lang="de-DE" sz="2400" b="1"/>
          </a:p>
          <a:p>
            <a:r>
              <a:rPr lang="de-DE" sz="1800"/>
              <a:t>(</a:t>
            </a:r>
            <a:r>
              <a:rPr lang="de-DE" sz="1800" err="1"/>
              <a:t>Ulten</a:t>
            </a:r>
            <a:r>
              <a:rPr lang="de-DE" sz="1800"/>
              <a:t>, Sankt Pankraz, </a:t>
            </a:r>
            <a:r>
              <a:rPr lang="de-DE" sz="1800">
                <a:ea typeface="+mj-lt"/>
                <a:cs typeface="+mj-lt"/>
              </a:rPr>
              <a:t>Unsere Liebe Frau im Walde</a:t>
            </a:r>
            <a:r>
              <a:rPr lang="de-DE" sz="1800"/>
              <a:t> – Sankt Felix, </a:t>
            </a:r>
            <a:r>
              <a:rPr lang="de-DE" sz="1800" err="1"/>
              <a:t>Laurein</a:t>
            </a:r>
            <a:r>
              <a:rPr lang="de-DE" sz="1800"/>
              <a:t>, Proveis, </a:t>
            </a:r>
            <a:r>
              <a:rPr lang="de-DE" sz="1800" err="1"/>
              <a:t>Tisens</a:t>
            </a:r>
            <a:r>
              <a:rPr lang="de-DE" sz="1800"/>
              <a:t>, Lana)</a:t>
            </a:r>
            <a:endParaRPr lang="de-DE" sz="1800">
              <a:cs typeface="Arial"/>
            </a:endParaRPr>
          </a:p>
          <a:p>
            <a:endParaRPr lang="de-DE" sz="2400" noProof="0"/>
          </a:p>
        </p:txBody>
      </p:sp>
      <p:pic>
        <p:nvPicPr>
          <p:cNvPr id="24" name="Elemento grafico 23" descr="Tiro a segno con riempimento a tinta unita">
            <a:extLst>
              <a:ext uri="{FF2B5EF4-FFF2-40B4-BE49-F238E27FC236}">
                <a16:creationId xmlns:a16="http://schemas.microsoft.com/office/drawing/2014/main" id="{1FDB49D0-994C-BD59-A22A-EEEE24A18DA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397510" y="3206682"/>
            <a:ext cx="373734" cy="373734"/>
          </a:xfrm>
          <a:prstGeom prst="rect">
            <a:avLst/>
          </a:prstGeom>
        </p:spPr>
      </p:pic>
      <p:sp>
        <p:nvSpPr>
          <p:cNvPr id="2" name="Freccia a pentagono 1">
            <a:extLst>
              <a:ext uri="{FF2B5EF4-FFF2-40B4-BE49-F238E27FC236}">
                <a16:creationId xmlns:a16="http://schemas.microsoft.com/office/drawing/2014/main" id="{31089EDC-EEC8-F2EA-8ECD-756CB2B3FA72}"/>
              </a:ext>
            </a:extLst>
          </p:cNvPr>
          <p:cNvSpPr/>
          <p:nvPr/>
        </p:nvSpPr>
        <p:spPr>
          <a:xfrm>
            <a:off x="413659" y="2996392"/>
            <a:ext cx="864158" cy="313443"/>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4" name="Freccia a gallone 3">
            <a:extLst>
              <a:ext uri="{FF2B5EF4-FFF2-40B4-BE49-F238E27FC236}">
                <a16:creationId xmlns:a16="http://schemas.microsoft.com/office/drawing/2014/main" id="{99B3BE88-8089-8F23-F06B-4C16D690FFBD}"/>
              </a:ext>
            </a:extLst>
          </p:cNvPr>
          <p:cNvSpPr/>
          <p:nvPr/>
        </p:nvSpPr>
        <p:spPr>
          <a:xfrm>
            <a:off x="1209886" y="3001416"/>
            <a:ext cx="411983" cy="308420"/>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solidFill>
            </a:endParaRPr>
          </a:p>
        </p:txBody>
      </p:sp>
      <p:sp>
        <p:nvSpPr>
          <p:cNvPr id="12" name="Rettangolo 5">
            <a:extLst>
              <a:ext uri="{FF2B5EF4-FFF2-40B4-BE49-F238E27FC236}">
                <a16:creationId xmlns:a16="http://schemas.microsoft.com/office/drawing/2014/main" id="{4372F98C-4366-2F1C-69C8-A0DC033EA3E6}"/>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3" name="Immagine 6">
            <a:extLst>
              <a:ext uri="{FF2B5EF4-FFF2-40B4-BE49-F238E27FC236}">
                <a16:creationId xmlns:a16="http://schemas.microsoft.com/office/drawing/2014/main" id="{7B6AA226-EB19-0145-1EC3-2270CDDF4967}"/>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23" name="CasellaDiTesto 7">
            <a:extLst>
              <a:ext uri="{FF2B5EF4-FFF2-40B4-BE49-F238E27FC236}">
                <a16:creationId xmlns:a16="http://schemas.microsoft.com/office/drawing/2014/main" id="{975E14F9-85CD-3FCE-184A-824D97F33A68}"/>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17242638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2">
            <a:extLst>
              <a:ext uri="{FF2B5EF4-FFF2-40B4-BE49-F238E27FC236}">
                <a16:creationId xmlns:a16="http://schemas.microsoft.com/office/drawing/2014/main" id="{3F3D4779-D1ED-70DE-A83D-B4434C0338F4}"/>
              </a:ext>
            </a:extLst>
          </p:cNvPr>
          <p:cNvSpPr txBox="1">
            <a:spLocks/>
          </p:cNvSpPr>
          <p:nvPr/>
        </p:nvSpPr>
        <p:spPr>
          <a:xfrm>
            <a:off x="721598" y="413886"/>
            <a:ext cx="10980000" cy="1253627"/>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400" noProof="0"/>
              <a:t>Gebietsstrategie 2021-27: </a:t>
            </a:r>
            <a:r>
              <a:rPr lang="de-DE" sz="2400" b="1" noProof="0" err="1"/>
              <a:t>Ultental</a:t>
            </a:r>
            <a:r>
              <a:rPr lang="de-DE" sz="2400" b="1" noProof="0"/>
              <a:t> - </a:t>
            </a:r>
            <a:r>
              <a:rPr lang="de-DE" sz="2400" b="1" noProof="0" err="1"/>
              <a:t>Deutschnonsberg</a:t>
            </a:r>
            <a:r>
              <a:rPr lang="de-DE" sz="2400" b="1" noProof="0"/>
              <a:t> - </a:t>
            </a:r>
            <a:r>
              <a:rPr lang="de-DE" sz="2400" b="1" noProof="0" err="1"/>
              <a:t>Tisens</a:t>
            </a:r>
            <a:r>
              <a:rPr lang="de-DE" sz="2400" b="1" noProof="0"/>
              <a:t> - Lana</a:t>
            </a:r>
            <a:endParaRPr lang="de-DE" noProof="0"/>
          </a:p>
          <a:p>
            <a:r>
              <a:rPr lang="de-DE" sz="2000" noProof="0"/>
              <a:t>(</a:t>
            </a:r>
            <a:r>
              <a:rPr lang="de-DE" sz="2000" noProof="0" err="1"/>
              <a:t>Ulten</a:t>
            </a:r>
            <a:r>
              <a:rPr lang="de-DE" sz="2000" noProof="0"/>
              <a:t>, Sankt Pankraz, Unsere Liebe Frau im Walde – Sankt Felix, </a:t>
            </a:r>
            <a:r>
              <a:rPr lang="de-DE" sz="2000" noProof="0" err="1"/>
              <a:t>Laurein</a:t>
            </a:r>
            <a:r>
              <a:rPr lang="de-DE" sz="2000" noProof="0"/>
              <a:t>, Proveis, </a:t>
            </a:r>
            <a:r>
              <a:rPr lang="de-DE" sz="2000" noProof="0" err="1"/>
              <a:t>Tisens</a:t>
            </a:r>
            <a:r>
              <a:rPr lang="de-DE" sz="2000" noProof="0"/>
              <a:t>, Lana)</a:t>
            </a:r>
          </a:p>
          <a:p>
            <a:endParaRPr lang="de-DE" noProof="0"/>
          </a:p>
        </p:txBody>
      </p:sp>
      <p:sp>
        <p:nvSpPr>
          <p:cNvPr id="5" name="Ovale 4">
            <a:extLst>
              <a:ext uri="{FF2B5EF4-FFF2-40B4-BE49-F238E27FC236}">
                <a16:creationId xmlns:a16="http://schemas.microsoft.com/office/drawing/2014/main" id="{510AF19E-67CE-FFAA-652B-6C0FC7C31BA6}"/>
              </a:ext>
            </a:extLst>
          </p:cNvPr>
          <p:cNvSpPr/>
          <p:nvPr/>
        </p:nvSpPr>
        <p:spPr>
          <a:xfrm>
            <a:off x="4105630" y="2692959"/>
            <a:ext cx="1848897" cy="1812687"/>
          </a:xfrm>
          <a:prstGeom prst="ellipse">
            <a:avLst/>
          </a:prstGeom>
          <a:solidFill>
            <a:srgbClr val="D3E3EE"/>
          </a:solidFill>
          <a:ln>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600" b="1" noProof="0">
                <a:solidFill>
                  <a:schemeClr val="tx1"/>
                </a:solidFill>
              </a:rPr>
              <a:t>Haupt-aktions-bereiche</a:t>
            </a:r>
            <a:endParaRPr lang="de-DE" sz="1600" noProof="0"/>
          </a:p>
        </p:txBody>
      </p:sp>
      <p:sp>
        <p:nvSpPr>
          <p:cNvPr id="7" name="Ovale 6">
            <a:extLst>
              <a:ext uri="{FF2B5EF4-FFF2-40B4-BE49-F238E27FC236}">
                <a16:creationId xmlns:a16="http://schemas.microsoft.com/office/drawing/2014/main" id="{C7CF3D22-0716-C0E5-BF42-E9320967FE5F}"/>
              </a:ext>
            </a:extLst>
          </p:cNvPr>
          <p:cNvSpPr/>
          <p:nvPr/>
        </p:nvSpPr>
        <p:spPr>
          <a:xfrm>
            <a:off x="6468667" y="2692959"/>
            <a:ext cx="1848897" cy="1812687"/>
          </a:xfrm>
          <a:prstGeom prst="ellipse">
            <a:avLst/>
          </a:prstGeom>
          <a:solidFill>
            <a:srgbClr val="D3E3EE"/>
          </a:solidFill>
          <a:ln>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600" b="1" noProof="0">
                <a:solidFill>
                  <a:schemeClr val="tx1"/>
                </a:solidFill>
              </a:rPr>
              <a:t>erwartete Ergebnisse</a:t>
            </a:r>
            <a:endParaRPr lang="de-DE" sz="1600" noProof="0">
              <a:solidFill>
                <a:schemeClr val="tx1"/>
              </a:solidFill>
            </a:endParaRPr>
          </a:p>
        </p:txBody>
      </p:sp>
      <p:sp>
        <p:nvSpPr>
          <p:cNvPr id="8" name="Freccia circolare in giù 7">
            <a:extLst>
              <a:ext uri="{FF2B5EF4-FFF2-40B4-BE49-F238E27FC236}">
                <a16:creationId xmlns:a16="http://schemas.microsoft.com/office/drawing/2014/main" id="{3E9502E2-6BE6-1FFF-108E-0507DEFFEC23}"/>
              </a:ext>
            </a:extLst>
          </p:cNvPr>
          <p:cNvSpPr/>
          <p:nvPr/>
        </p:nvSpPr>
        <p:spPr>
          <a:xfrm>
            <a:off x="5231045" y="1999622"/>
            <a:ext cx="1848897" cy="487345"/>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solidFill>
            </a:endParaRPr>
          </a:p>
        </p:txBody>
      </p:sp>
      <p:sp>
        <p:nvSpPr>
          <p:cNvPr id="9" name="Freccia circolare in giù 8">
            <a:extLst>
              <a:ext uri="{FF2B5EF4-FFF2-40B4-BE49-F238E27FC236}">
                <a16:creationId xmlns:a16="http://schemas.microsoft.com/office/drawing/2014/main" id="{A92C53E9-7AC0-B2B5-52C4-D1AB38487644}"/>
              </a:ext>
            </a:extLst>
          </p:cNvPr>
          <p:cNvSpPr/>
          <p:nvPr/>
        </p:nvSpPr>
        <p:spPr>
          <a:xfrm rot="10800000">
            <a:off x="5231045" y="4632292"/>
            <a:ext cx="1848897" cy="487345"/>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solidFill>
            </a:endParaRPr>
          </a:p>
        </p:txBody>
      </p:sp>
      <p:sp>
        <p:nvSpPr>
          <p:cNvPr id="10" name="Rettangolo con angoli arrotondati 9">
            <a:extLst>
              <a:ext uri="{FF2B5EF4-FFF2-40B4-BE49-F238E27FC236}">
                <a16:creationId xmlns:a16="http://schemas.microsoft.com/office/drawing/2014/main" id="{67E3250F-4814-8091-0279-55FC3F18F683}"/>
              </a:ext>
            </a:extLst>
          </p:cNvPr>
          <p:cNvSpPr/>
          <p:nvPr/>
        </p:nvSpPr>
        <p:spPr>
          <a:xfrm>
            <a:off x="721597" y="1666763"/>
            <a:ext cx="2653058" cy="133551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de-DE" sz="1600" noProof="0">
              <a:solidFill>
                <a:schemeClr val="tx1"/>
              </a:solidFill>
            </a:endParaRPr>
          </a:p>
          <a:p>
            <a:pPr algn="just"/>
            <a:r>
              <a:rPr lang="de-DE" sz="1600" b="1" noProof="0">
                <a:solidFill>
                  <a:schemeClr val="tx1"/>
                </a:solidFill>
              </a:rPr>
              <a:t>Gesundheit</a:t>
            </a:r>
            <a:r>
              <a:rPr lang="de-DE" sz="1600" noProof="0">
                <a:solidFill>
                  <a:schemeClr val="tx1"/>
                </a:solidFill>
              </a:rPr>
              <a:t> </a:t>
            </a:r>
            <a:endParaRPr lang="de-DE" sz="1600" noProof="0">
              <a:solidFill>
                <a:schemeClr val="tx1"/>
              </a:solidFill>
              <a:cs typeface="Arial"/>
            </a:endParaRPr>
          </a:p>
          <a:p>
            <a:pPr marL="285750" indent="-285750">
              <a:buFontTx/>
              <a:buChar char="-"/>
            </a:pPr>
            <a:r>
              <a:rPr lang="de-DE" sz="1400" noProof="0">
                <a:solidFill>
                  <a:schemeClr val="tx1"/>
                </a:solidFill>
              </a:rPr>
              <a:t>Ausbau der territorialen Dienstleistungen</a:t>
            </a:r>
            <a:endParaRPr lang="de-DE" sz="1400" noProof="0">
              <a:solidFill>
                <a:schemeClr val="tx1"/>
              </a:solidFill>
              <a:cs typeface="Arial"/>
            </a:endParaRPr>
          </a:p>
          <a:p>
            <a:pPr marL="285750" indent="-285750">
              <a:buFontTx/>
              <a:buChar char="-"/>
            </a:pPr>
            <a:r>
              <a:rPr lang="de-DE" sz="1400" noProof="0">
                <a:solidFill>
                  <a:schemeClr val="tx1"/>
                </a:solidFill>
              </a:rPr>
              <a:t>Telemedizin und häusliche Pflege</a:t>
            </a:r>
            <a:endParaRPr lang="de-DE" sz="1400" noProof="0">
              <a:solidFill>
                <a:schemeClr val="tx1"/>
              </a:solidFill>
              <a:cs typeface="Arial" panose="020B0604020202020204"/>
            </a:endParaRPr>
          </a:p>
          <a:p>
            <a:pPr algn="ctr"/>
            <a:endParaRPr lang="de-DE" noProof="0"/>
          </a:p>
        </p:txBody>
      </p:sp>
      <p:sp>
        <p:nvSpPr>
          <p:cNvPr id="12" name="Rettangolo con angoli arrotondati 11">
            <a:extLst>
              <a:ext uri="{FF2B5EF4-FFF2-40B4-BE49-F238E27FC236}">
                <a16:creationId xmlns:a16="http://schemas.microsoft.com/office/drawing/2014/main" id="{72013084-799D-B052-F9B2-0C7B943D14A4}"/>
              </a:ext>
            </a:extLst>
          </p:cNvPr>
          <p:cNvSpPr/>
          <p:nvPr/>
        </p:nvSpPr>
        <p:spPr>
          <a:xfrm>
            <a:off x="721597" y="3282474"/>
            <a:ext cx="2653058" cy="2019797"/>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de-DE" sz="1600" noProof="0">
              <a:solidFill>
                <a:schemeClr val="tx1"/>
              </a:solidFill>
            </a:endParaRPr>
          </a:p>
          <a:p>
            <a:r>
              <a:rPr lang="de-DE" sz="1600" b="1" noProof="0">
                <a:solidFill>
                  <a:schemeClr val="tx1"/>
                </a:solidFill>
              </a:rPr>
              <a:t>Bildung</a:t>
            </a:r>
            <a:endParaRPr lang="de-DE" sz="1600" b="1" noProof="0">
              <a:solidFill>
                <a:schemeClr val="tx1"/>
              </a:solidFill>
              <a:cs typeface="Arial"/>
            </a:endParaRPr>
          </a:p>
          <a:p>
            <a:pPr marL="285750" indent="-285750">
              <a:buFontTx/>
              <a:buChar char="-"/>
            </a:pPr>
            <a:r>
              <a:rPr lang="de-DE" sz="1400" noProof="0">
                <a:solidFill>
                  <a:schemeClr val="tx1"/>
                </a:solidFill>
                <a:ea typeface="+mn-lt"/>
                <a:cs typeface="+mn-lt"/>
              </a:rPr>
              <a:t>Stärkung der Schulen in kleinen Orten</a:t>
            </a:r>
            <a:endParaRPr lang="de-DE" sz="1400" noProof="0">
              <a:solidFill>
                <a:schemeClr val="tx1"/>
              </a:solidFill>
              <a:cs typeface="Arial"/>
            </a:endParaRPr>
          </a:p>
          <a:p>
            <a:pPr marL="285750" indent="-285750">
              <a:buFontTx/>
              <a:buChar char="-"/>
            </a:pPr>
            <a:r>
              <a:rPr lang="de-DE" sz="1400" noProof="0">
                <a:solidFill>
                  <a:schemeClr val="tx1"/>
                </a:solidFill>
              </a:rPr>
              <a:t>Ausbau der Dienstleistungen für Kleinkinder und</a:t>
            </a:r>
            <a:endParaRPr lang="de-DE" sz="1400" noProof="0">
              <a:solidFill>
                <a:schemeClr val="tx1"/>
              </a:solidFill>
              <a:cs typeface="Arial"/>
            </a:endParaRPr>
          </a:p>
          <a:p>
            <a:pPr marL="285750" indent="-285750">
              <a:buFontTx/>
              <a:buChar char="-"/>
            </a:pPr>
            <a:r>
              <a:rPr lang="de-DE" sz="1400" noProof="0">
                <a:solidFill>
                  <a:schemeClr val="tx1"/>
                </a:solidFill>
              </a:rPr>
              <a:t>Entwicklung innovativer Bildungswege</a:t>
            </a:r>
            <a:endParaRPr lang="de-DE" sz="1400" noProof="0">
              <a:solidFill>
                <a:schemeClr val="tx1"/>
              </a:solidFill>
              <a:cs typeface="Arial"/>
            </a:endParaRPr>
          </a:p>
          <a:p>
            <a:pPr algn="ctr"/>
            <a:endParaRPr lang="de-DE" noProof="0"/>
          </a:p>
        </p:txBody>
      </p:sp>
      <p:sp>
        <p:nvSpPr>
          <p:cNvPr id="13" name="Rettangolo con angoli arrotondati 12">
            <a:extLst>
              <a:ext uri="{FF2B5EF4-FFF2-40B4-BE49-F238E27FC236}">
                <a16:creationId xmlns:a16="http://schemas.microsoft.com/office/drawing/2014/main" id="{44928226-2E88-EA8B-DA9F-F0BD6A8EB3C0}"/>
              </a:ext>
            </a:extLst>
          </p:cNvPr>
          <p:cNvSpPr/>
          <p:nvPr/>
        </p:nvSpPr>
        <p:spPr>
          <a:xfrm>
            <a:off x="9048540" y="1224066"/>
            <a:ext cx="2653058" cy="126528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de-DE" sz="1400" b="1" noProof="0">
              <a:solidFill>
                <a:schemeClr val="tx1"/>
              </a:solidFill>
            </a:endParaRPr>
          </a:p>
          <a:p>
            <a:pPr algn="just"/>
            <a:r>
              <a:rPr lang="de-DE" sz="1600" b="1" noProof="0">
                <a:solidFill>
                  <a:schemeClr val="tx1"/>
                </a:solidFill>
              </a:rPr>
              <a:t>Nachhaltige Mobilität</a:t>
            </a:r>
            <a:endParaRPr lang="de-DE" sz="1600" b="1" noProof="0">
              <a:solidFill>
                <a:schemeClr val="tx1"/>
              </a:solidFill>
              <a:cs typeface="Arial"/>
            </a:endParaRPr>
          </a:p>
          <a:p>
            <a:pPr marL="285750" indent="-285750">
              <a:buFontTx/>
              <a:buChar char="-"/>
            </a:pPr>
            <a:r>
              <a:rPr lang="de-DE" sz="1400" noProof="0">
                <a:solidFill>
                  <a:schemeClr val="tx1"/>
                </a:solidFill>
              </a:rPr>
              <a:t>Effizientere Verbindungen zwischen den Gemeinden und zu den Dienstleistungszentren</a:t>
            </a:r>
            <a:endParaRPr lang="de-DE" sz="1400" noProof="0">
              <a:solidFill>
                <a:schemeClr val="tx1"/>
              </a:solidFill>
              <a:cs typeface="Arial"/>
            </a:endParaRPr>
          </a:p>
          <a:p>
            <a:pPr algn="ctr"/>
            <a:endParaRPr lang="de-DE" sz="1600" noProof="0"/>
          </a:p>
        </p:txBody>
      </p:sp>
      <p:sp>
        <p:nvSpPr>
          <p:cNvPr id="16" name="Rettangolo con angoli arrotondati 15">
            <a:extLst>
              <a:ext uri="{FF2B5EF4-FFF2-40B4-BE49-F238E27FC236}">
                <a16:creationId xmlns:a16="http://schemas.microsoft.com/office/drawing/2014/main" id="{349F272E-C294-FA41-C599-C42CBAC75683}"/>
              </a:ext>
            </a:extLst>
          </p:cNvPr>
          <p:cNvSpPr/>
          <p:nvPr/>
        </p:nvSpPr>
        <p:spPr>
          <a:xfrm>
            <a:off x="9048540" y="2680989"/>
            <a:ext cx="2653058" cy="1499734"/>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de-DE" sz="1600" b="1" noProof="0">
              <a:solidFill>
                <a:schemeClr val="tx1"/>
              </a:solidFill>
            </a:endParaRPr>
          </a:p>
          <a:p>
            <a:pPr algn="just"/>
            <a:r>
              <a:rPr lang="de-DE" sz="1600" b="1" noProof="0">
                <a:solidFill>
                  <a:schemeClr val="tx1"/>
                </a:solidFill>
              </a:rPr>
              <a:t>Lokale Wirtschaft</a:t>
            </a:r>
            <a:endParaRPr lang="de-DE" sz="1600" b="1" noProof="0">
              <a:solidFill>
                <a:schemeClr val="tx1"/>
              </a:solidFill>
              <a:cs typeface="Arial"/>
            </a:endParaRPr>
          </a:p>
          <a:p>
            <a:pPr marL="285750" indent="-285750">
              <a:buFontTx/>
              <a:buChar char="-"/>
            </a:pPr>
            <a:r>
              <a:rPr lang="de-DE" sz="1400" noProof="0">
                <a:solidFill>
                  <a:schemeClr val="tx1"/>
                </a:solidFill>
              </a:rPr>
              <a:t>Unterstützung für landwirtschaftliche, handwerkliche und touristische Betriebe</a:t>
            </a:r>
            <a:endParaRPr lang="de-DE" sz="1400" noProof="0">
              <a:solidFill>
                <a:schemeClr val="tx1"/>
              </a:solidFill>
              <a:cs typeface="Arial"/>
            </a:endParaRPr>
          </a:p>
          <a:p>
            <a:pPr marL="285750" indent="-285750">
              <a:buFontTx/>
              <a:buChar char="-"/>
            </a:pPr>
            <a:r>
              <a:rPr lang="de-DE" sz="1400" noProof="0">
                <a:solidFill>
                  <a:schemeClr val="tx1"/>
                </a:solidFill>
              </a:rPr>
              <a:t>Aufwertung des Gebiets</a:t>
            </a:r>
            <a:endParaRPr lang="de-DE" sz="1400" noProof="0">
              <a:solidFill>
                <a:schemeClr val="tx1"/>
              </a:solidFill>
              <a:cs typeface="Arial"/>
            </a:endParaRPr>
          </a:p>
          <a:p>
            <a:pPr algn="ctr"/>
            <a:endParaRPr lang="de-DE" noProof="0"/>
          </a:p>
        </p:txBody>
      </p:sp>
      <p:sp>
        <p:nvSpPr>
          <p:cNvPr id="17" name="Rettangolo con angoli arrotondati 16">
            <a:extLst>
              <a:ext uri="{FF2B5EF4-FFF2-40B4-BE49-F238E27FC236}">
                <a16:creationId xmlns:a16="http://schemas.microsoft.com/office/drawing/2014/main" id="{535D843E-EB29-E928-CF64-8478D5C35EDC}"/>
              </a:ext>
            </a:extLst>
          </p:cNvPr>
          <p:cNvSpPr/>
          <p:nvPr/>
        </p:nvSpPr>
        <p:spPr>
          <a:xfrm>
            <a:off x="9048540" y="4326047"/>
            <a:ext cx="2653058" cy="150251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de-DE" sz="1600" b="1" noProof="0">
              <a:solidFill>
                <a:schemeClr val="tx1"/>
              </a:solidFill>
            </a:endParaRPr>
          </a:p>
          <a:p>
            <a:r>
              <a:rPr lang="de-DE" sz="1600" b="1" noProof="0">
                <a:solidFill>
                  <a:schemeClr val="tx1"/>
                </a:solidFill>
              </a:rPr>
              <a:t>Digitalisierung und Innovation</a:t>
            </a:r>
            <a:endParaRPr lang="de-DE" sz="1600" b="1" noProof="0">
              <a:solidFill>
                <a:schemeClr val="tx1"/>
              </a:solidFill>
              <a:cs typeface="Arial"/>
            </a:endParaRPr>
          </a:p>
          <a:p>
            <a:pPr marL="285750" indent="-285750">
              <a:buFontTx/>
              <a:buChar char="-"/>
            </a:pPr>
            <a:r>
              <a:rPr lang="de-DE" sz="1400" noProof="0">
                <a:solidFill>
                  <a:schemeClr val="tx1"/>
                </a:solidFill>
              </a:rPr>
              <a:t>Verbreitung von Online-Diensten</a:t>
            </a:r>
            <a:endParaRPr lang="de-DE" sz="1400" noProof="0">
              <a:solidFill>
                <a:schemeClr val="tx1"/>
              </a:solidFill>
              <a:cs typeface="Arial"/>
            </a:endParaRPr>
          </a:p>
          <a:p>
            <a:pPr marL="285750" indent="-285750">
              <a:buFontTx/>
              <a:buChar char="-"/>
            </a:pPr>
            <a:r>
              <a:rPr lang="de-DE" sz="1400" noProof="0">
                <a:solidFill>
                  <a:schemeClr val="tx1"/>
                </a:solidFill>
              </a:rPr>
              <a:t>Gemeinschaftsräume</a:t>
            </a:r>
            <a:r>
              <a:rPr lang="de-DE" sz="1400" noProof="0">
                <a:solidFill>
                  <a:srgbClr val="FF0000"/>
                </a:solidFill>
              </a:rPr>
              <a:t> </a:t>
            </a:r>
            <a:r>
              <a:rPr lang="de-DE" sz="1400" noProof="0">
                <a:solidFill>
                  <a:schemeClr val="tx1"/>
                </a:solidFill>
              </a:rPr>
              <a:t>und Kooperationsnetzwerke</a:t>
            </a:r>
            <a:endParaRPr lang="de-DE" sz="1400" noProof="0">
              <a:solidFill>
                <a:schemeClr val="tx1"/>
              </a:solidFill>
              <a:cs typeface="Arial"/>
            </a:endParaRPr>
          </a:p>
          <a:p>
            <a:pPr algn="ctr"/>
            <a:endParaRPr lang="de-DE" noProof="0"/>
          </a:p>
        </p:txBody>
      </p:sp>
      <p:sp>
        <p:nvSpPr>
          <p:cNvPr id="11" name="Rettangolo 5">
            <a:extLst>
              <a:ext uri="{FF2B5EF4-FFF2-40B4-BE49-F238E27FC236}">
                <a16:creationId xmlns:a16="http://schemas.microsoft.com/office/drawing/2014/main" id="{4AFBD6A3-5120-7FF3-378C-34DB561CA868}"/>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14" name="Immagine 6">
            <a:extLst>
              <a:ext uri="{FF2B5EF4-FFF2-40B4-BE49-F238E27FC236}">
                <a16:creationId xmlns:a16="http://schemas.microsoft.com/office/drawing/2014/main" id="{6F85696D-4713-075D-EA41-18451D94043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15" name="CasellaDiTesto 7">
            <a:extLst>
              <a:ext uri="{FF2B5EF4-FFF2-40B4-BE49-F238E27FC236}">
                <a16:creationId xmlns:a16="http://schemas.microsoft.com/office/drawing/2014/main" id="{414EF6F9-A494-9F41-71D1-0E00EF10A410}"/>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19611319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FB6BB-ED19-C08B-F82F-B3F6055ED0F0}"/>
            </a:ext>
          </a:extLst>
        </p:cNvPr>
        <p:cNvGrpSpPr/>
        <p:nvPr/>
      </p:nvGrpSpPr>
      <p:grpSpPr>
        <a:xfrm>
          <a:off x="0" y="0"/>
          <a:ext cx="0" cy="0"/>
          <a:chOff x="0" y="0"/>
          <a:chExt cx="0" cy="0"/>
        </a:xfrm>
      </p:grpSpPr>
      <p:sp>
        <p:nvSpPr>
          <p:cNvPr id="2" name="Titolo 2">
            <a:extLst>
              <a:ext uri="{FF2B5EF4-FFF2-40B4-BE49-F238E27FC236}">
                <a16:creationId xmlns:a16="http://schemas.microsoft.com/office/drawing/2014/main" id="{9FEA79FA-161C-730E-9355-D8F434681FAF}"/>
              </a:ext>
            </a:extLst>
          </p:cNvPr>
          <p:cNvSpPr txBox="1">
            <a:spLocks/>
          </p:cNvSpPr>
          <p:nvPr/>
        </p:nvSpPr>
        <p:spPr>
          <a:xfrm>
            <a:off x="631191" y="463497"/>
            <a:ext cx="10933590" cy="1247994"/>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400" noProof="0"/>
              <a:t>Gebietsstrategie 2021-27: </a:t>
            </a:r>
            <a:r>
              <a:rPr lang="de-DE" sz="2400" b="1" noProof="0" err="1"/>
              <a:t>Ultental</a:t>
            </a:r>
            <a:r>
              <a:rPr lang="de-DE" sz="2400" b="1" noProof="0"/>
              <a:t> – </a:t>
            </a:r>
            <a:r>
              <a:rPr lang="de-DE" sz="2400" b="1" noProof="0" err="1"/>
              <a:t>Deutschnonsberg</a:t>
            </a:r>
            <a:r>
              <a:rPr lang="de-DE" sz="2400" b="1" noProof="0"/>
              <a:t> – </a:t>
            </a:r>
            <a:r>
              <a:rPr lang="de-DE" sz="2400" b="1" noProof="0" err="1"/>
              <a:t>Tisens</a:t>
            </a:r>
            <a:r>
              <a:rPr lang="de-DE" sz="2400" b="1" noProof="0"/>
              <a:t> – Lana</a:t>
            </a:r>
          </a:p>
          <a:p>
            <a:r>
              <a:rPr lang="de-DE" sz="2400" b="1" noProof="0"/>
              <a:t>Geplante </a:t>
            </a:r>
            <a:r>
              <a:rPr lang="de-DE" sz="2000" b="1" noProof="0"/>
              <a:t>Vorhaben</a:t>
            </a:r>
          </a:p>
        </p:txBody>
      </p:sp>
      <p:sp>
        <p:nvSpPr>
          <p:cNvPr id="8" name="Rettangolo 7">
            <a:extLst>
              <a:ext uri="{FF2B5EF4-FFF2-40B4-BE49-F238E27FC236}">
                <a16:creationId xmlns:a16="http://schemas.microsoft.com/office/drawing/2014/main" id="{1F19625F-3614-63EB-0A7E-956BBC582562}"/>
              </a:ext>
            </a:extLst>
          </p:cNvPr>
          <p:cNvSpPr/>
          <p:nvPr/>
        </p:nvSpPr>
        <p:spPr>
          <a:xfrm>
            <a:off x="1363610" y="3114544"/>
            <a:ext cx="1213794" cy="461665"/>
          </a:xfrm>
          <a:prstGeom prst="rect">
            <a:avLst/>
          </a:prstGeom>
          <a:noFill/>
        </p:spPr>
        <p:txBody>
          <a:bodyPr wrap="none" lIns="91440" tIns="45720" rIns="91440" bIns="45720">
            <a:spAutoFit/>
          </a:bodyPr>
          <a:lstStyle/>
          <a:p>
            <a:pPr algn="ctr"/>
            <a:r>
              <a:rPr lang="de-DE" sz="2400" b="0" cap="none" spc="0" noProof="0">
                <a:ln w="0"/>
                <a:solidFill>
                  <a:srgbClr val="16300E"/>
                </a:solidFill>
                <a:effectLst>
                  <a:outerShdw blurRad="38100" dist="38100" dir="2700000" algn="tl">
                    <a:srgbClr val="000000">
                      <a:alpha val="43137"/>
                    </a:srgbClr>
                  </a:outerShdw>
                </a:effectLst>
                <a:latin typeface="+mj-lt"/>
                <a:cs typeface="Aldhabi" panose="020F0502020204030204" pitchFamily="2" charset="-78"/>
              </a:rPr>
              <a:t>Bildung</a:t>
            </a:r>
          </a:p>
        </p:txBody>
      </p:sp>
      <p:sp>
        <p:nvSpPr>
          <p:cNvPr id="9" name="Rettangolo 8">
            <a:extLst>
              <a:ext uri="{FF2B5EF4-FFF2-40B4-BE49-F238E27FC236}">
                <a16:creationId xmlns:a16="http://schemas.microsoft.com/office/drawing/2014/main" id="{B40974FE-3DBC-D402-95C7-EE8B58501A8A}"/>
              </a:ext>
            </a:extLst>
          </p:cNvPr>
          <p:cNvSpPr/>
          <p:nvPr/>
        </p:nvSpPr>
        <p:spPr>
          <a:xfrm>
            <a:off x="5250097" y="3114544"/>
            <a:ext cx="1332417" cy="461665"/>
          </a:xfrm>
          <a:prstGeom prst="rect">
            <a:avLst/>
          </a:prstGeom>
          <a:noFill/>
        </p:spPr>
        <p:txBody>
          <a:bodyPr wrap="none" lIns="91440" tIns="45720" rIns="91440" bIns="45720">
            <a:spAutoFit/>
          </a:bodyPr>
          <a:lstStyle/>
          <a:p>
            <a:pPr algn="ctr"/>
            <a:r>
              <a:rPr lang="de-DE" sz="2400" b="0" cap="none" spc="0" noProof="0">
                <a:ln w="0"/>
                <a:solidFill>
                  <a:srgbClr val="600000"/>
                </a:solidFill>
                <a:effectLst>
                  <a:outerShdw blurRad="38100" dist="38100" dir="2700000" algn="tl">
                    <a:srgbClr val="000000">
                      <a:alpha val="43137"/>
                    </a:srgbClr>
                  </a:outerShdw>
                </a:effectLst>
                <a:latin typeface="+mj-lt"/>
                <a:cs typeface="Aldhabi" panose="020F0502020204030204" pitchFamily="2" charset="-78"/>
              </a:rPr>
              <a:t>Mobilität</a:t>
            </a:r>
          </a:p>
        </p:txBody>
      </p:sp>
      <p:sp>
        <p:nvSpPr>
          <p:cNvPr id="10" name="Rettangolo 9">
            <a:extLst>
              <a:ext uri="{FF2B5EF4-FFF2-40B4-BE49-F238E27FC236}">
                <a16:creationId xmlns:a16="http://schemas.microsoft.com/office/drawing/2014/main" id="{8638E52E-6D0C-C6BC-715D-3C0F72344F87}"/>
              </a:ext>
            </a:extLst>
          </p:cNvPr>
          <p:cNvSpPr/>
          <p:nvPr/>
        </p:nvSpPr>
        <p:spPr>
          <a:xfrm>
            <a:off x="8961254" y="3114544"/>
            <a:ext cx="1760418" cy="461665"/>
          </a:xfrm>
          <a:prstGeom prst="rect">
            <a:avLst/>
          </a:prstGeom>
          <a:noFill/>
        </p:spPr>
        <p:txBody>
          <a:bodyPr wrap="none" lIns="91440" tIns="45720" rIns="91440" bIns="45720">
            <a:spAutoFit/>
          </a:bodyPr>
          <a:lstStyle/>
          <a:p>
            <a:pPr algn="ctr"/>
            <a:r>
              <a:rPr lang="de-DE" sz="2400" b="0" cap="none" spc="0" noProof="0">
                <a:ln w="0"/>
                <a:solidFill>
                  <a:schemeClr val="accent2">
                    <a:lumMod val="50000"/>
                  </a:schemeClr>
                </a:solidFill>
                <a:effectLst>
                  <a:outerShdw blurRad="38100" dist="38100" dir="2700000" algn="tl">
                    <a:srgbClr val="000000">
                      <a:alpha val="43137"/>
                    </a:srgbClr>
                  </a:outerShdw>
                </a:effectLst>
                <a:latin typeface="+mj-lt"/>
                <a:cs typeface="Aldhabi" panose="020F0502020204030204" pitchFamily="2" charset="-78"/>
              </a:rPr>
              <a:t>Gesundheit</a:t>
            </a:r>
          </a:p>
        </p:txBody>
      </p:sp>
      <p:sp>
        <p:nvSpPr>
          <p:cNvPr id="11" name="CasellaDiTesto 10">
            <a:extLst>
              <a:ext uri="{FF2B5EF4-FFF2-40B4-BE49-F238E27FC236}">
                <a16:creationId xmlns:a16="http://schemas.microsoft.com/office/drawing/2014/main" id="{32D7AF57-B0D6-F3FB-4DA2-57AACBADEAC2}"/>
              </a:ext>
            </a:extLst>
          </p:cNvPr>
          <p:cNvSpPr txBox="1"/>
          <p:nvPr/>
        </p:nvSpPr>
        <p:spPr>
          <a:xfrm>
            <a:off x="1363609" y="4030401"/>
            <a:ext cx="3359895" cy="1508105"/>
          </a:xfrm>
          <a:prstGeom prst="rect">
            <a:avLst/>
          </a:prstGeom>
          <a:noFill/>
        </p:spPr>
        <p:txBody>
          <a:bodyPr wrap="square" rtlCol="0">
            <a:spAutoFit/>
          </a:bodyPr>
          <a:lstStyle/>
          <a:p>
            <a:r>
              <a:rPr lang="de-DE" noProof="0"/>
              <a:t>vorgeschlagene Projekte: </a:t>
            </a:r>
            <a:r>
              <a:rPr lang="de-DE" sz="2000" b="1" noProof="0"/>
              <a:t>11</a:t>
            </a:r>
            <a:endParaRPr lang="de-DE" sz="2000" noProof="0"/>
          </a:p>
          <a:p>
            <a:endParaRPr lang="de-DE" noProof="0"/>
          </a:p>
          <a:p>
            <a:r>
              <a:rPr lang="de-DE" noProof="0"/>
              <a:t>Gesamtfinanzierung SNAI:</a:t>
            </a:r>
          </a:p>
          <a:p>
            <a:endParaRPr lang="de-DE" noProof="0"/>
          </a:p>
          <a:p>
            <a:pPr marL="285750" indent="-285750">
              <a:buFont typeface="Arial" panose="020B0604020202020204" pitchFamily="34" charset="0"/>
              <a:buChar char="•"/>
            </a:pPr>
            <a:r>
              <a:rPr lang="de-DE" b="1" noProof="0"/>
              <a:t>1.393.000</a:t>
            </a:r>
            <a:r>
              <a:rPr lang="de-DE" noProof="0"/>
              <a:t> Euro</a:t>
            </a:r>
          </a:p>
        </p:txBody>
      </p:sp>
      <p:sp>
        <p:nvSpPr>
          <p:cNvPr id="12" name="CasellaDiTesto 11">
            <a:extLst>
              <a:ext uri="{FF2B5EF4-FFF2-40B4-BE49-F238E27FC236}">
                <a16:creationId xmlns:a16="http://schemas.microsoft.com/office/drawing/2014/main" id="{ED4DEDAC-A72A-FAE6-8A04-F4D7C992920F}"/>
              </a:ext>
            </a:extLst>
          </p:cNvPr>
          <p:cNvSpPr txBox="1"/>
          <p:nvPr/>
        </p:nvSpPr>
        <p:spPr>
          <a:xfrm>
            <a:off x="5351895" y="4030401"/>
            <a:ext cx="2977611" cy="1508105"/>
          </a:xfrm>
          <a:prstGeom prst="rect">
            <a:avLst/>
          </a:prstGeom>
          <a:noFill/>
        </p:spPr>
        <p:txBody>
          <a:bodyPr wrap="square" rtlCol="0">
            <a:spAutoFit/>
          </a:bodyPr>
          <a:lstStyle/>
          <a:p>
            <a:r>
              <a:rPr lang="de-DE" noProof="0"/>
              <a:t>vorgeschlagene Projekte: </a:t>
            </a:r>
            <a:r>
              <a:rPr lang="de-DE" sz="2000" b="1" noProof="0"/>
              <a:t>9</a:t>
            </a:r>
            <a:endParaRPr lang="de-DE" sz="2000" noProof="0"/>
          </a:p>
          <a:p>
            <a:endParaRPr lang="de-DE" noProof="0"/>
          </a:p>
          <a:p>
            <a:r>
              <a:rPr lang="de-DE" noProof="0"/>
              <a:t>Gesamtfinanzierung SNAI:</a:t>
            </a:r>
          </a:p>
          <a:p>
            <a:endParaRPr lang="de-DE" noProof="0"/>
          </a:p>
          <a:p>
            <a:pPr marL="285750" indent="-285750">
              <a:buFont typeface="Arial" panose="020B0604020202020204" pitchFamily="34" charset="0"/>
              <a:buChar char="•"/>
            </a:pPr>
            <a:r>
              <a:rPr lang="de-DE" b="1" noProof="0"/>
              <a:t>1.145.000</a:t>
            </a:r>
            <a:r>
              <a:rPr lang="de-DE" noProof="0"/>
              <a:t> Euro</a:t>
            </a:r>
          </a:p>
        </p:txBody>
      </p:sp>
      <p:sp>
        <p:nvSpPr>
          <p:cNvPr id="13" name="CasellaDiTesto 12">
            <a:extLst>
              <a:ext uri="{FF2B5EF4-FFF2-40B4-BE49-F238E27FC236}">
                <a16:creationId xmlns:a16="http://schemas.microsoft.com/office/drawing/2014/main" id="{58BA83A6-4A3F-7750-FA0E-185DC8405EE0}"/>
              </a:ext>
            </a:extLst>
          </p:cNvPr>
          <p:cNvSpPr txBox="1"/>
          <p:nvPr/>
        </p:nvSpPr>
        <p:spPr>
          <a:xfrm>
            <a:off x="9081010" y="4030402"/>
            <a:ext cx="3110990" cy="1785104"/>
          </a:xfrm>
          <a:prstGeom prst="rect">
            <a:avLst/>
          </a:prstGeom>
          <a:noFill/>
        </p:spPr>
        <p:txBody>
          <a:bodyPr wrap="square" rtlCol="0">
            <a:spAutoFit/>
          </a:bodyPr>
          <a:lstStyle/>
          <a:p>
            <a:r>
              <a:rPr lang="de-DE"/>
              <a:t>v</a:t>
            </a:r>
            <a:r>
              <a:rPr lang="de-DE" noProof="0" err="1"/>
              <a:t>orgeschlagene</a:t>
            </a:r>
            <a:r>
              <a:rPr lang="de-DE" noProof="0"/>
              <a:t> Projekte: </a:t>
            </a:r>
            <a:r>
              <a:rPr lang="de-DE" sz="2000" b="1" noProof="0"/>
              <a:t>8</a:t>
            </a:r>
            <a:endParaRPr lang="de-DE" sz="2000" noProof="0"/>
          </a:p>
          <a:p>
            <a:endParaRPr lang="de-DE" noProof="0"/>
          </a:p>
          <a:p>
            <a:r>
              <a:rPr lang="de-DE" noProof="0"/>
              <a:t>Gesamtfinanzierung SNAI:</a:t>
            </a:r>
          </a:p>
          <a:p>
            <a:endParaRPr lang="de-DE" noProof="0"/>
          </a:p>
          <a:p>
            <a:pPr marL="285750" indent="-285750">
              <a:buFont typeface="Arial" panose="020B0604020202020204" pitchFamily="34" charset="0"/>
              <a:buChar char="•"/>
            </a:pPr>
            <a:r>
              <a:rPr lang="de-DE" b="1" noProof="0"/>
              <a:t>1.192.000</a:t>
            </a:r>
            <a:r>
              <a:rPr lang="de-DE" noProof="0"/>
              <a:t> Euro</a:t>
            </a:r>
          </a:p>
          <a:p>
            <a:endParaRPr lang="de-DE" noProof="0"/>
          </a:p>
        </p:txBody>
      </p:sp>
      <p:grpSp>
        <p:nvGrpSpPr>
          <p:cNvPr id="21" name="Gruppo 20">
            <a:extLst>
              <a:ext uri="{FF2B5EF4-FFF2-40B4-BE49-F238E27FC236}">
                <a16:creationId xmlns:a16="http://schemas.microsoft.com/office/drawing/2014/main" id="{BA5431C2-DE9A-DBFE-60AF-5ACCC8FF29EF}"/>
              </a:ext>
            </a:extLst>
          </p:cNvPr>
          <p:cNvGrpSpPr/>
          <p:nvPr/>
        </p:nvGrpSpPr>
        <p:grpSpPr>
          <a:xfrm>
            <a:off x="566615" y="1488543"/>
            <a:ext cx="1471204" cy="1438357"/>
            <a:chOff x="1726920" y="1985445"/>
            <a:chExt cx="1471204" cy="1438357"/>
          </a:xfrm>
        </p:grpSpPr>
        <p:sp>
          <p:nvSpPr>
            <p:cNvPr id="14" name="Ovale 13">
              <a:extLst>
                <a:ext uri="{FF2B5EF4-FFF2-40B4-BE49-F238E27FC236}">
                  <a16:creationId xmlns:a16="http://schemas.microsoft.com/office/drawing/2014/main" id="{CDFF891F-D490-08A1-DCA0-E63D59DB0BE9}"/>
                </a:ext>
              </a:extLst>
            </p:cNvPr>
            <p:cNvSpPr/>
            <p:nvPr/>
          </p:nvSpPr>
          <p:spPr>
            <a:xfrm>
              <a:off x="1726920" y="1985445"/>
              <a:ext cx="1471204" cy="1438357"/>
            </a:xfrm>
            <a:prstGeom prst="ellipse">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20" name="Elemento grafico 19" descr="Libri con riempimento a tinta unita">
              <a:extLst>
                <a:ext uri="{FF2B5EF4-FFF2-40B4-BE49-F238E27FC236}">
                  <a16:creationId xmlns:a16="http://schemas.microsoft.com/office/drawing/2014/main" id="{9634461A-3738-6003-85BB-23E8EAF34E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05322" y="2247423"/>
              <a:ext cx="914400" cy="914400"/>
            </a:xfrm>
            <a:prstGeom prst="rect">
              <a:avLst/>
            </a:prstGeom>
          </p:spPr>
        </p:pic>
      </p:grpSp>
      <p:grpSp>
        <p:nvGrpSpPr>
          <p:cNvPr id="24" name="Gruppo 23">
            <a:extLst>
              <a:ext uri="{FF2B5EF4-FFF2-40B4-BE49-F238E27FC236}">
                <a16:creationId xmlns:a16="http://schemas.microsoft.com/office/drawing/2014/main" id="{79603FEC-ADEF-1AE2-6829-BA6B247418F8}"/>
              </a:ext>
            </a:extLst>
          </p:cNvPr>
          <p:cNvGrpSpPr/>
          <p:nvPr/>
        </p:nvGrpSpPr>
        <p:grpSpPr>
          <a:xfrm>
            <a:off x="4445102" y="1521471"/>
            <a:ext cx="1471204" cy="1438357"/>
            <a:chOff x="5360398" y="1953295"/>
            <a:chExt cx="1471204" cy="1438357"/>
          </a:xfrm>
        </p:grpSpPr>
        <p:sp>
          <p:nvSpPr>
            <p:cNvPr id="22" name="Ovale 21">
              <a:extLst>
                <a:ext uri="{FF2B5EF4-FFF2-40B4-BE49-F238E27FC236}">
                  <a16:creationId xmlns:a16="http://schemas.microsoft.com/office/drawing/2014/main" id="{A5C7AF01-95E0-C8F7-EC72-BB3D2F13B75B}"/>
                </a:ext>
              </a:extLst>
            </p:cNvPr>
            <p:cNvSpPr/>
            <p:nvPr/>
          </p:nvSpPr>
          <p:spPr>
            <a:xfrm>
              <a:off x="5360398" y="1953295"/>
              <a:ext cx="1471204" cy="1438357"/>
            </a:xfrm>
            <a:prstGeom prst="ellipse">
              <a:avLst/>
            </a:prstGeom>
            <a:solidFill>
              <a:srgbClr val="E68A8A"/>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16" name="Elemento grafico 15" descr="Autobus con riempimento a tinta unita">
              <a:extLst>
                <a:ext uri="{FF2B5EF4-FFF2-40B4-BE49-F238E27FC236}">
                  <a16:creationId xmlns:a16="http://schemas.microsoft.com/office/drawing/2014/main" id="{729840D0-E1E0-C4E2-65DF-DA03F07FA85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638800" y="2215273"/>
              <a:ext cx="914400" cy="914400"/>
            </a:xfrm>
            <a:prstGeom prst="rect">
              <a:avLst/>
            </a:prstGeom>
          </p:spPr>
        </p:pic>
      </p:grpSp>
      <p:grpSp>
        <p:nvGrpSpPr>
          <p:cNvPr id="28" name="Gruppo 27">
            <a:extLst>
              <a:ext uri="{FF2B5EF4-FFF2-40B4-BE49-F238E27FC236}">
                <a16:creationId xmlns:a16="http://schemas.microsoft.com/office/drawing/2014/main" id="{0A647E68-95B5-65F2-74FA-F9F48CB944D3}"/>
              </a:ext>
            </a:extLst>
          </p:cNvPr>
          <p:cNvGrpSpPr/>
          <p:nvPr/>
        </p:nvGrpSpPr>
        <p:grpSpPr>
          <a:xfrm>
            <a:off x="8174218" y="1488543"/>
            <a:ext cx="1471204" cy="1438357"/>
            <a:chOff x="8993876" y="1985445"/>
            <a:chExt cx="1471204" cy="1438357"/>
          </a:xfrm>
        </p:grpSpPr>
        <p:sp>
          <p:nvSpPr>
            <p:cNvPr id="26" name="Ovale 25">
              <a:extLst>
                <a:ext uri="{FF2B5EF4-FFF2-40B4-BE49-F238E27FC236}">
                  <a16:creationId xmlns:a16="http://schemas.microsoft.com/office/drawing/2014/main" id="{8CEE598C-5526-744B-33E8-DCBC9A20B4ED}"/>
                </a:ext>
              </a:extLst>
            </p:cNvPr>
            <p:cNvSpPr/>
            <p:nvPr/>
          </p:nvSpPr>
          <p:spPr>
            <a:xfrm>
              <a:off x="8993876" y="1985445"/>
              <a:ext cx="1471204" cy="1438357"/>
            </a:xfrm>
            <a:prstGeom prst="ellipse">
              <a:avLst/>
            </a:prstGeom>
            <a:solidFill>
              <a:schemeClr val="accent2">
                <a:lumMod val="60000"/>
                <a:lumOff val="4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18" name="Elemento grafico 17" descr="Cuore con pulsazioni con riempimento a tinta unita">
              <a:extLst>
                <a:ext uri="{FF2B5EF4-FFF2-40B4-BE49-F238E27FC236}">
                  <a16:creationId xmlns:a16="http://schemas.microsoft.com/office/drawing/2014/main" id="{FEFFCA8C-BC10-8315-F747-9BA130E9575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130353" y="2105498"/>
              <a:ext cx="1198249" cy="1198249"/>
            </a:xfrm>
            <a:prstGeom prst="rect">
              <a:avLst/>
            </a:prstGeom>
          </p:spPr>
        </p:pic>
      </p:grpSp>
      <p:cxnSp>
        <p:nvCxnSpPr>
          <p:cNvPr id="30" name="Connettore 2 29">
            <a:extLst>
              <a:ext uri="{FF2B5EF4-FFF2-40B4-BE49-F238E27FC236}">
                <a16:creationId xmlns:a16="http://schemas.microsoft.com/office/drawing/2014/main" id="{FAA8EAE6-DDFC-0827-0143-1D6E5799864D}"/>
              </a:ext>
            </a:extLst>
          </p:cNvPr>
          <p:cNvCxnSpPr/>
          <p:nvPr/>
        </p:nvCxnSpPr>
        <p:spPr>
          <a:xfrm>
            <a:off x="1296292" y="3114545"/>
            <a:ext cx="0" cy="2432967"/>
          </a:xfrm>
          <a:prstGeom prst="straightConnector1">
            <a:avLst/>
          </a:prstGeom>
          <a:ln w="2857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ttore 2 32">
            <a:extLst>
              <a:ext uri="{FF2B5EF4-FFF2-40B4-BE49-F238E27FC236}">
                <a16:creationId xmlns:a16="http://schemas.microsoft.com/office/drawing/2014/main" id="{71BE349D-F8C8-385C-F2B4-A41B24455693}"/>
              </a:ext>
            </a:extLst>
          </p:cNvPr>
          <p:cNvCxnSpPr/>
          <p:nvPr/>
        </p:nvCxnSpPr>
        <p:spPr>
          <a:xfrm>
            <a:off x="5180704" y="3114545"/>
            <a:ext cx="0" cy="2432967"/>
          </a:xfrm>
          <a:prstGeom prst="straightConnector1">
            <a:avLst/>
          </a:prstGeom>
          <a:ln w="28575">
            <a:solidFill>
              <a:srgbClr val="6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ttore 2 33">
            <a:extLst>
              <a:ext uri="{FF2B5EF4-FFF2-40B4-BE49-F238E27FC236}">
                <a16:creationId xmlns:a16="http://schemas.microsoft.com/office/drawing/2014/main" id="{A14567CB-DC79-5FEC-6072-8592B8B762CD}"/>
              </a:ext>
            </a:extLst>
          </p:cNvPr>
          <p:cNvCxnSpPr>
            <a:cxnSpLocks/>
          </p:cNvCxnSpPr>
          <p:nvPr/>
        </p:nvCxnSpPr>
        <p:spPr>
          <a:xfrm>
            <a:off x="8909819" y="3083773"/>
            <a:ext cx="0" cy="2566401"/>
          </a:xfrm>
          <a:prstGeom prst="straightConnector1">
            <a:avLst/>
          </a:prstGeom>
          <a:ln w="285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3" name="Elemento grafico 2" descr="Blog contorno">
            <a:extLst>
              <a:ext uri="{FF2B5EF4-FFF2-40B4-BE49-F238E27FC236}">
                <a16:creationId xmlns:a16="http://schemas.microsoft.com/office/drawing/2014/main" id="{B622ABAB-1A12-B8FF-2489-FA4BB1073F8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901562" y="356464"/>
            <a:ext cx="748163" cy="748163"/>
          </a:xfrm>
          <a:prstGeom prst="rect">
            <a:avLst/>
          </a:prstGeom>
        </p:spPr>
      </p:pic>
      <p:sp>
        <p:nvSpPr>
          <p:cNvPr id="4" name="Rettangolo 5">
            <a:extLst>
              <a:ext uri="{FF2B5EF4-FFF2-40B4-BE49-F238E27FC236}">
                <a16:creationId xmlns:a16="http://schemas.microsoft.com/office/drawing/2014/main" id="{D11021B8-9DF4-EE1E-501E-90BB72EF577D}"/>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Immagine 6">
            <a:extLst>
              <a:ext uri="{FF2B5EF4-FFF2-40B4-BE49-F238E27FC236}">
                <a16:creationId xmlns:a16="http://schemas.microsoft.com/office/drawing/2014/main" id="{C0082E35-07B7-6547-7EF8-60ABB9BC2EF0}"/>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6" name="CasellaDiTesto 7">
            <a:extLst>
              <a:ext uri="{FF2B5EF4-FFF2-40B4-BE49-F238E27FC236}">
                <a16:creationId xmlns:a16="http://schemas.microsoft.com/office/drawing/2014/main" id="{E4EBF196-3BB0-04D3-8C38-C95F8104E443}"/>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3155604571"/>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5481-046A-EA7A-4117-396A5385F219}"/>
            </a:ext>
          </a:extLst>
        </p:cNvPr>
        <p:cNvGrpSpPr/>
        <p:nvPr/>
      </p:nvGrpSpPr>
      <p:grpSpPr>
        <a:xfrm>
          <a:off x="0" y="0"/>
          <a:ext cx="0" cy="0"/>
          <a:chOff x="0" y="0"/>
          <a:chExt cx="0" cy="0"/>
        </a:xfrm>
      </p:grpSpPr>
      <p:sp>
        <p:nvSpPr>
          <p:cNvPr id="9" name="Titolo 2">
            <a:extLst>
              <a:ext uri="{FF2B5EF4-FFF2-40B4-BE49-F238E27FC236}">
                <a16:creationId xmlns:a16="http://schemas.microsoft.com/office/drawing/2014/main" id="{975B580B-B2AA-7A0D-4185-9B1D906B8660}"/>
              </a:ext>
            </a:extLst>
          </p:cNvPr>
          <p:cNvSpPr txBox="1">
            <a:spLocks/>
          </p:cNvSpPr>
          <p:nvPr/>
        </p:nvSpPr>
        <p:spPr>
          <a:xfrm>
            <a:off x="721598" y="413886"/>
            <a:ext cx="10980000" cy="1253627"/>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400"/>
              <a:t>Gebietsstrategie 2021-27: </a:t>
            </a:r>
            <a:r>
              <a:rPr lang="de-DE" sz="2400" b="1">
                <a:ea typeface="+mj-lt"/>
                <a:cs typeface="+mj-lt"/>
              </a:rPr>
              <a:t>Oberer Vinschgau</a:t>
            </a:r>
            <a:endParaRPr lang="de-DE" sz="2400" b="1">
              <a:cs typeface="Arial" panose="020B0604020202020204"/>
            </a:endParaRPr>
          </a:p>
          <a:p>
            <a:r>
              <a:rPr lang="de-DE" sz="2000"/>
              <a:t>(</a:t>
            </a:r>
            <a:r>
              <a:rPr lang="de-DE" sz="2000" err="1"/>
              <a:t>Graun</a:t>
            </a:r>
            <a:r>
              <a:rPr lang="de-DE" sz="2000"/>
              <a:t> im Vinschgau, Mals, Taufers im Münstertal, Glurns, Schluderns, </a:t>
            </a:r>
            <a:r>
              <a:rPr lang="de-DE" sz="2000" err="1"/>
              <a:t>Stilfs</a:t>
            </a:r>
            <a:r>
              <a:rPr lang="de-DE" sz="2000"/>
              <a:t>, </a:t>
            </a:r>
            <a:r>
              <a:rPr lang="de-DE" sz="2000">
                <a:ea typeface="+mj-lt"/>
                <a:cs typeface="+mj-lt"/>
              </a:rPr>
              <a:t>Prad am Stilfserjoch</a:t>
            </a:r>
            <a:r>
              <a:rPr lang="de-DE" sz="2000"/>
              <a:t>, Martell)</a:t>
            </a:r>
            <a:endParaRPr lang="de-DE" sz="2000" b="1">
              <a:cs typeface="Arial" panose="020B0604020202020204"/>
            </a:endParaRPr>
          </a:p>
        </p:txBody>
      </p:sp>
      <p:sp>
        <p:nvSpPr>
          <p:cNvPr id="2" name="CasellaDiTesto 1">
            <a:extLst>
              <a:ext uri="{FF2B5EF4-FFF2-40B4-BE49-F238E27FC236}">
                <a16:creationId xmlns:a16="http://schemas.microsoft.com/office/drawing/2014/main" id="{269A8058-2589-C78C-DA8C-99788EA35193}"/>
              </a:ext>
            </a:extLst>
          </p:cNvPr>
          <p:cNvSpPr txBox="1"/>
          <p:nvPr/>
        </p:nvSpPr>
        <p:spPr>
          <a:xfrm>
            <a:off x="721598" y="1356530"/>
            <a:ext cx="10765340" cy="1200329"/>
          </a:xfrm>
          <a:prstGeom prst="rect">
            <a:avLst/>
          </a:prstGeom>
          <a:noFill/>
        </p:spPr>
        <p:txBody>
          <a:bodyPr wrap="square" rtlCol="0">
            <a:spAutoFit/>
          </a:bodyPr>
          <a:lstStyle/>
          <a:p>
            <a:pPr algn="just"/>
            <a:r>
              <a:rPr lang="de-DE">
                <a:ea typeface="+mn-lt"/>
                <a:cs typeface="+mn-lt"/>
              </a:rPr>
              <a:t>Betroffen sind acht Berggemeinden der Region, die mit ähnlichen Herausforderungen konfrontiert sind: </a:t>
            </a:r>
            <a:r>
              <a:rPr lang="de-DE" u="sng">
                <a:ea typeface="+mn-lt"/>
                <a:cs typeface="+mn-lt"/>
              </a:rPr>
              <a:t>Abwanderung</a:t>
            </a:r>
            <a:r>
              <a:rPr lang="de-DE">
                <a:ea typeface="+mn-lt"/>
                <a:cs typeface="+mn-lt"/>
              </a:rPr>
              <a:t>, </a:t>
            </a:r>
            <a:r>
              <a:rPr lang="de-DE" u="sng">
                <a:ea typeface="+mn-lt"/>
                <a:cs typeface="+mn-lt"/>
              </a:rPr>
              <a:t>Überalterung der Bevölkerung</a:t>
            </a:r>
            <a:r>
              <a:rPr lang="de-DE">
                <a:ea typeface="+mn-lt"/>
                <a:cs typeface="+mn-lt"/>
              </a:rPr>
              <a:t>, </a:t>
            </a:r>
            <a:r>
              <a:rPr lang="de-DE" u="sng">
                <a:ea typeface="+mn-lt"/>
                <a:cs typeface="+mn-lt"/>
              </a:rPr>
              <a:t>Wasserknappheit</a:t>
            </a:r>
            <a:r>
              <a:rPr lang="de-DE">
                <a:ea typeface="+mn-lt"/>
                <a:cs typeface="+mn-lt"/>
              </a:rPr>
              <a:t>, </a:t>
            </a:r>
            <a:r>
              <a:rPr lang="de-DE" u="sng">
                <a:ea typeface="+mn-lt"/>
                <a:cs typeface="+mn-lt"/>
              </a:rPr>
              <a:t>schwieriger Zugang zu Dienstleistungen</a:t>
            </a:r>
            <a:r>
              <a:rPr lang="de-DE">
                <a:ea typeface="+mn-lt"/>
                <a:cs typeface="+mn-lt"/>
              </a:rPr>
              <a:t> und </a:t>
            </a:r>
            <a:r>
              <a:rPr lang="de-DE" u="sng">
                <a:ea typeface="+mn-lt"/>
                <a:cs typeface="+mn-lt"/>
              </a:rPr>
              <a:t>Druck auf den Agrar- und Tourismussektor</a:t>
            </a:r>
            <a:r>
              <a:rPr lang="de-DE">
                <a:ea typeface="+mn-lt"/>
                <a:cs typeface="+mn-lt"/>
              </a:rPr>
              <a:t>.</a:t>
            </a:r>
          </a:p>
          <a:p>
            <a:pPr algn="just"/>
            <a:r>
              <a:rPr lang="de-DE">
                <a:ea typeface="+mn-lt"/>
                <a:cs typeface="+mn-lt"/>
              </a:rPr>
              <a:t>Die Strategie zielt auf eine widerstandsfähigere, attraktivere und nachhaltigere Region ab.</a:t>
            </a:r>
          </a:p>
        </p:txBody>
      </p:sp>
      <p:sp>
        <p:nvSpPr>
          <p:cNvPr id="4" name="Rettangolo 3">
            <a:extLst>
              <a:ext uri="{FF2B5EF4-FFF2-40B4-BE49-F238E27FC236}">
                <a16:creationId xmlns:a16="http://schemas.microsoft.com/office/drawing/2014/main" id="{289AA061-386D-FF41-1455-5DFAFFE9CF8F}"/>
              </a:ext>
            </a:extLst>
          </p:cNvPr>
          <p:cNvSpPr/>
          <p:nvPr/>
        </p:nvSpPr>
        <p:spPr>
          <a:xfrm>
            <a:off x="413659" y="3170253"/>
            <a:ext cx="2421653" cy="1210377"/>
          </a:xfrm>
          <a:prstGeom prst="rect">
            <a:avLst/>
          </a:prstGeom>
          <a:solidFill>
            <a:srgbClr val="D5E5F2"/>
          </a:solidFill>
          <a:ln w="1270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b="1">
              <a:solidFill>
                <a:srgbClr val="27348A"/>
              </a:solidFill>
            </a:endParaRPr>
          </a:p>
          <a:p>
            <a:pPr algn="ctr"/>
            <a:r>
              <a:rPr lang="it-IT" b="1" err="1">
                <a:solidFill>
                  <a:srgbClr val="27348A"/>
                </a:solidFill>
              </a:rPr>
              <a:t>Ziele</a:t>
            </a:r>
            <a:endParaRPr lang="it-IT" b="1">
              <a:solidFill>
                <a:srgbClr val="27348A"/>
              </a:solidFill>
            </a:endParaRPr>
          </a:p>
          <a:p>
            <a:pPr algn="ctr"/>
            <a:endParaRPr lang="de-DE" b="1">
              <a:solidFill>
                <a:srgbClr val="27348A"/>
              </a:solidFill>
            </a:endParaRPr>
          </a:p>
        </p:txBody>
      </p:sp>
      <p:sp>
        <p:nvSpPr>
          <p:cNvPr id="10" name="Rettangolo 9">
            <a:extLst>
              <a:ext uri="{FF2B5EF4-FFF2-40B4-BE49-F238E27FC236}">
                <a16:creationId xmlns:a16="http://schemas.microsoft.com/office/drawing/2014/main" id="{808EFC17-76C9-0097-6F0D-EE91A88BCC14}"/>
              </a:ext>
            </a:extLst>
          </p:cNvPr>
          <p:cNvSpPr/>
          <p:nvPr/>
        </p:nvSpPr>
        <p:spPr>
          <a:xfrm>
            <a:off x="3235977" y="3180303"/>
            <a:ext cx="2507065" cy="1200328"/>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300">
                <a:solidFill>
                  <a:schemeClr val="tx1"/>
                </a:solidFill>
              </a:rPr>
              <a:t>Verbesserung des Zugangs </a:t>
            </a:r>
          </a:p>
          <a:p>
            <a:r>
              <a:rPr lang="de-DE" sz="1300">
                <a:solidFill>
                  <a:schemeClr val="tx1"/>
                </a:solidFill>
              </a:rPr>
              <a:t>zu Gesundheits-, Bildungs- und Sozialdienstleistungen in der Nähe</a:t>
            </a:r>
            <a:endParaRPr lang="it-IT" sz="1300" b="1">
              <a:solidFill>
                <a:srgbClr val="27348A"/>
              </a:solidFill>
            </a:endParaRPr>
          </a:p>
        </p:txBody>
      </p:sp>
      <p:sp>
        <p:nvSpPr>
          <p:cNvPr id="11" name="Rettangolo 10">
            <a:extLst>
              <a:ext uri="{FF2B5EF4-FFF2-40B4-BE49-F238E27FC236}">
                <a16:creationId xmlns:a16="http://schemas.microsoft.com/office/drawing/2014/main" id="{38B28AF6-0A45-06C2-9C18-292BAE6D46A2}"/>
              </a:ext>
            </a:extLst>
          </p:cNvPr>
          <p:cNvSpPr/>
          <p:nvPr/>
        </p:nvSpPr>
        <p:spPr>
          <a:xfrm>
            <a:off x="6135755" y="3170254"/>
            <a:ext cx="2507066" cy="1210376"/>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sz="1400" b="1">
              <a:solidFill>
                <a:srgbClr val="27348A"/>
              </a:solidFill>
            </a:endParaRPr>
          </a:p>
          <a:p>
            <a:r>
              <a:rPr lang="de-DE" sz="1300">
                <a:solidFill>
                  <a:schemeClr val="tx1"/>
                </a:solidFill>
              </a:rPr>
              <a:t>Bekämpfung von </a:t>
            </a:r>
          </a:p>
          <a:p>
            <a:r>
              <a:rPr lang="de-DE" sz="1300">
                <a:solidFill>
                  <a:schemeClr val="tx1"/>
                </a:solidFill>
              </a:rPr>
              <a:t>Abwanderung und Überalterung durch Schaffung von Möglichkeiten für junge Menschen und Familien</a:t>
            </a:r>
            <a:endParaRPr lang="it-IT" sz="1400" b="1">
              <a:solidFill>
                <a:srgbClr val="27348A"/>
              </a:solidFill>
            </a:endParaRPr>
          </a:p>
          <a:p>
            <a:endParaRPr lang="de-DE" sz="1600" b="1">
              <a:solidFill>
                <a:srgbClr val="27348A"/>
              </a:solidFill>
            </a:endParaRPr>
          </a:p>
        </p:txBody>
      </p:sp>
      <p:sp>
        <p:nvSpPr>
          <p:cNvPr id="12" name="CasellaDiTesto 11">
            <a:extLst>
              <a:ext uri="{FF2B5EF4-FFF2-40B4-BE49-F238E27FC236}">
                <a16:creationId xmlns:a16="http://schemas.microsoft.com/office/drawing/2014/main" id="{7DED9EF5-0A8A-C717-A9A5-BF70F46E5364}"/>
              </a:ext>
            </a:extLst>
          </p:cNvPr>
          <p:cNvSpPr txBox="1"/>
          <p:nvPr/>
        </p:nvSpPr>
        <p:spPr>
          <a:xfrm>
            <a:off x="8265181" y="3170253"/>
            <a:ext cx="273819" cy="400110"/>
          </a:xfrm>
          <a:prstGeom prst="rect">
            <a:avLst/>
          </a:prstGeom>
          <a:noFill/>
        </p:spPr>
        <p:txBody>
          <a:bodyPr wrap="square" rtlCol="0">
            <a:spAutoFit/>
          </a:bodyPr>
          <a:lstStyle/>
          <a:p>
            <a:r>
              <a:rPr lang="it-IT" sz="2000" b="1">
                <a:solidFill>
                  <a:srgbClr val="27348A"/>
                </a:solidFill>
              </a:rPr>
              <a:t>2</a:t>
            </a:r>
            <a:endParaRPr lang="de-DE" b="1">
              <a:solidFill>
                <a:srgbClr val="27348A"/>
              </a:solidFill>
            </a:endParaRPr>
          </a:p>
        </p:txBody>
      </p:sp>
      <p:sp>
        <p:nvSpPr>
          <p:cNvPr id="13" name="Rettangolo 12">
            <a:extLst>
              <a:ext uri="{FF2B5EF4-FFF2-40B4-BE49-F238E27FC236}">
                <a16:creationId xmlns:a16="http://schemas.microsoft.com/office/drawing/2014/main" id="{A7091E9C-FC7F-8961-3EE5-D7D6B279E3C3}"/>
              </a:ext>
            </a:extLst>
          </p:cNvPr>
          <p:cNvSpPr/>
          <p:nvPr/>
        </p:nvSpPr>
        <p:spPr>
          <a:xfrm>
            <a:off x="9011676" y="3170254"/>
            <a:ext cx="2507066" cy="1210376"/>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300">
                <a:solidFill>
                  <a:schemeClr val="tx1"/>
                </a:solidFill>
              </a:rPr>
              <a:t>Stärkung der Zusammen-</a:t>
            </a:r>
          </a:p>
          <a:p>
            <a:r>
              <a:rPr lang="de-DE" sz="1300" err="1">
                <a:solidFill>
                  <a:schemeClr val="tx1"/>
                </a:solidFill>
              </a:rPr>
              <a:t>arbeit</a:t>
            </a:r>
            <a:r>
              <a:rPr lang="de-DE" sz="1300">
                <a:solidFill>
                  <a:schemeClr val="tx1"/>
                </a:solidFill>
              </a:rPr>
              <a:t> zwischen Gemeinden, Institutionen und lokalen Akteuren</a:t>
            </a:r>
          </a:p>
        </p:txBody>
      </p:sp>
      <p:sp>
        <p:nvSpPr>
          <p:cNvPr id="14" name="CasellaDiTesto 13">
            <a:extLst>
              <a:ext uri="{FF2B5EF4-FFF2-40B4-BE49-F238E27FC236}">
                <a16:creationId xmlns:a16="http://schemas.microsoft.com/office/drawing/2014/main" id="{3F14800A-4C29-B272-9B5D-47789FE8013C}"/>
              </a:ext>
            </a:extLst>
          </p:cNvPr>
          <p:cNvSpPr txBox="1"/>
          <p:nvPr/>
        </p:nvSpPr>
        <p:spPr>
          <a:xfrm>
            <a:off x="11172911" y="3160491"/>
            <a:ext cx="273819" cy="400110"/>
          </a:xfrm>
          <a:prstGeom prst="rect">
            <a:avLst/>
          </a:prstGeom>
          <a:noFill/>
        </p:spPr>
        <p:txBody>
          <a:bodyPr wrap="square" rtlCol="0">
            <a:spAutoFit/>
          </a:bodyPr>
          <a:lstStyle/>
          <a:p>
            <a:r>
              <a:rPr lang="it-IT" sz="2000" b="1">
                <a:solidFill>
                  <a:srgbClr val="27348A"/>
                </a:solidFill>
              </a:rPr>
              <a:t>3</a:t>
            </a:r>
            <a:endParaRPr lang="de-DE" b="1">
              <a:solidFill>
                <a:srgbClr val="27348A"/>
              </a:solidFill>
            </a:endParaRPr>
          </a:p>
        </p:txBody>
      </p:sp>
      <p:sp>
        <p:nvSpPr>
          <p:cNvPr id="15" name="Rettangolo 14">
            <a:extLst>
              <a:ext uri="{FF2B5EF4-FFF2-40B4-BE49-F238E27FC236}">
                <a16:creationId xmlns:a16="http://schemas.microsoft.com/office/drawing/2014/main" id="{4A184788-E45E-6350-8BB1-59B7861F9AD8}"/>
              </a:ext>
            </a:extLst>
          </p:cNvPr>
          <p:cNvSpPr/>
          <p:nvPr/>
        </p:nvSpPr>
        <p:spPr>
          <a:xfrm>
            <a:off x="4243738" y="4725657"/>
            <a:ext cx="2811031" cy="1157714"/>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de-DE" sz="1300">
                <a:solidFill>
                  <a:schemeClr val="tx1"/>
                </a:solidFill>
              </a:rPr>
              <a:t>Förderung der lokalen Wirtschaftsentwicklung, Innovation und Diversifizierung</a:t>
            </a:r>
            <a:endParaRPr lang="it-IT" sz="1300" b="1">
              <a:solidFill>
                <a:srgbClr val="27348A"/>
              </a:solidFill>
            </a:endParaRPr>
          </a:p>
        </p:txBody>
      </p:sp>
      <p:sp>
        <p:nvSpPr>
          <p:cNvPr id="16" name="CasellaDiTesto 15">
            <a:extLst>
              <a:ext uri="{FF2B5EF4-FFF2-40B4-BE49-F238E27FC236}">
                <a16:creationId xmlns:a16="http://schemas.microsoft.com/office/drawing/2014/main" id="{1FAD7CAE-8351-94C0-59DF-A7A4E13D136C}"/>
              </a:ext>
            </a:extLst>
          </p:cNvPr>
          <p:cNvSpPr txBox="1"/>
          <p:nvPr/>
        </p:nvSpPr>
        <p:spPr>
          <a:xfrm>
            <a:off x="6647250" y="4725656"/>
            <a:ext cx="343754" cy="400110"/>
          </a:xfrm>
          <a:prstGeom prst="rect">
            <a:avLst/>
          </a:prstGeom>
          <a:noFill/>
        </p:spPr>
        <p:txBody>
          <a:bodyPr wrap="square" rtlCol="0">
            <a:spAutoFit/>
          </a:bodyPr>
          <a:lstStyle/>
          <a:p>
            <a:r>
              <a:rPr lang="it-IT" sz="2000" b="1">
                <a:solidFill>
                  <a:srgbClr val="27348A"/>
                </a:solidFill>
              </a:rPr>
              <a:t>4</a:t>
            </a:r>
            <a:endParaRPr lang="de-DE" b="1">
              <a:solidFill>
                <a:srgbClr val="27348A"/>
              </a:solidFill>
            </a:endParaRPr>
          </a:p>
        </p:txBody>
      </p:sp>
      <p:sp>
        <p:nvSpPr>
          <p:cNvPr id="17" name="CasellaDiTesto 16">
            <a:extLst>
              <a:ext uri="{FF2B5EF4-FFF2-40B4-BE49-F238E27FC236}">
                <a16:creationId xmlns:a16="http://schemas.microsoft.com/office/drawing/2014/main" id="{153D727D-032D-6EE7-98D9-EFE91D8C346E}"/>
              </a:ext>
            </a:extLst>
          </p:cNvPr>
          <p:cNvSpPr txBox="1"/>
          <p:nvPr/>
        </p:nvSpPr>
        <p:spPr>
          <a:xfrm>
            <a:off x="5375435" y="3193494"/>
            <a:ext cx="273819" cy="400110"/>
          </a:xfrm>
          <a:prstGeom prst="rect">
            <a:avLst/>
          </a:prstGeom>
          <a:noFill/>
        </p:spPr>
        <p:txBody>
          <a:bodyPr wrap="square" rtlCol="0">
            <a:spAutoFit/>
          </a:bodyPr>
          <a:lstStyle/>
          <a:p>
            <a:r>
              <a:rPr lang="it-IT" sz="2000" b="1">
                <a:solidFill>
                  <a:srgbClr val="27348A"/>
                </a:solidFill>
              </a:rPr>
              <a:t>1</a:t>
            </a:r>
            <a:endParaRPr lang="de-DE" b="1">
              <a:solidFill>
                <a:srgbClr val="27348A"/>
              </a:solidFill>
            </a:endParaRPr>
          </a:p>
        </p:txBody>
      </p:sp>
      <p:sp>
        <p:nvSpPr>
          <p:cNvPr id="18" name="Rettangolo 17">
            <a:extLst>
              <a:ext uri="{FF2B5EF4-FFF2-40B4-BE49-F238E27FC236}">
                <a16:creationId xmlns:a16="http://schemas.microsoft.com/office/drawing/2014/main" id="{0CC723A5-07CB-8F62-A9F1-98C4B99B2964}"/>
              </a:ext>
            </a:extLst>
          </p:cNvPr>
          <p:cNvSpPr/>
          <p:nvPr/>
        </p:nvSpPr>
        <p:spPr>
          <a:xfrm>
            <a:off x="7885101" y="4725657"/>
            <a:ext cx="2811032" cy="1157714"/>
          </a:xfrm>
          <a:prstGeom prst="rect">
            <a:avLst/>
          </a:prstGeom>
          <a:solidFill>
            <a:srgbClr val="D5E5F2"/>
          </a:solidFill>
          <a:ln w="6350">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it-IT" b="1">
              <a:solidFill>
                <a:srgbClr val="27348A"/>
              </a:solidFill>
            </a:endParaRPr>
          </a:p>
          <a:p>
            <a:r>
              <a:rPr lang="de-DE" sz="1300">
                <a:solidFill>
                  <a:schemeClr val="tx1"/>
                </a:solidFill>
              </a:rPr>
              <a:t>Aufwertung des natürlichen und kulturellen Erbes und nachhaltige Bewirtschaftung der Ressourcen</a:t>
            </a:r>
            <a:endParaRPr lang="it-IT" b="1">
              <a:solidFill>
                <a:srgbClr val="27348A"/>
              </a:solidFill>
            </a:endParaRPr>
          </a:p>
          <a:p>
            <a:endParaRPr lang="de-DE" b="1">
              <a:solidFill>
                <a:srgbClr val="27348A"/>
              </a:solidFill>
            </a:endParaRPr>
          </a:p>
        </p:txBody>
      </p:sp>
      <p:sp>
        <p:nvSpPr>
          <p:cNvPr id="19" name="CasellaDiTesto 18">
            <a:extLst>
              <a:ext uri="{FF2B5EF4-FFF2-40B4-BE49-F238E27FC236}">
                <a16:creationId xmlns:a16="http://schemas.microsoft.com/office/drawing/2014/main" id="{4B45FD9A-7119-85DF-E078-9395B0AD2FE7}"/>
              </a:ext>
            </a:extLst>
          </p:cNvPr>
          <p:cNvSpPr txBox="1"/>
          <p:nvPr/>
        </p:nvSpPr>
        <p:spPr>
          <a:xfrm flipH="1">
            <a:off x="10296990" y="4725656"/>
            <a:ext cx="798286" cy="400110"/>
          </a:xfrm>
          <a:prstGeom prst="rect">
            <a:avLst/>
          </a:prstGeom>
          <a:noFill/>
        </p:spPr>
        <p:txBody>
          <a:bodyPr wrap="square" rtlCol="0">
            <a:spAutoFit/>
          </a:bodyPr>
          <a:lstStyle/>
          <a:p>
            <a:r>
              <a:rPr lang="it-IT" sz="2000" b="1">
                <a:solidFill>
                  <a:srgbClr val="27348A"/>
                </a:solidFill>
              </a:rPr>
              <a:t>5</a:t>
            </a:r>
            <a:endParaRPr lang="de-DE" b="1">
              <a:solidFill>
                <a:srgbClr val="27348A"/>
              </a:solidFill>
            </a:endParaRPr>
          </a:p>
        </p:txBody>
      </p:sp>
      <p:pic>
        <p:nvPicPr>
          <p:cNvPr id="20" name="Elemento grafico 19" descr="Tiro a segno con riempimento a tinta unita">
            <a:extLst>
              <a:ext uri="{FF2B5EF4-FFF2-40B4-BE49-F238E27FC236}">
                <a16:creationId xmlns:a16="http://schemas.microsoft.com/office/drawing/2014/main" id="{0B4F31A9-8E9E-8D2F-2B77-300E93AC18C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397510" y="3206682"/>
            <a:ext cx="373734" cy="373734"/>
          </a:xfrm>
          <a:prstGeom prst="rect">
            <a:avLst/>
          </a:prstGeom>
        </p:spPr>
      </p:pic>
      <p:sp>
        <p:nvSpPr>
          <p:cNvPr id="21" name="Freccia a pentagono 20">
            <a:extLst>
              <a:ext uri="{FF2B5EF4-FFF2-40B4-BE49-F238E27FC236}">
                <a16:creationId xmlns:a16="http://schemas.microsoft.com/office/drawing/2014/main" id="{43B95C48-8D17-32C9-36EA-25F03B5E2FA7}"/>
              </a:ext>
            </a:extLst>
          </p:cNvPr>
          <p:cNvSpPr/>
          <p:nvPr/>
        </p:nvSpPr>
        <p:spPr>
          <a:xfrm>
            <a:off x="413659" y="2988697"/>
            <a:ext cx="864158" cy="343588"/>
          </a:xfrm>
          <a:prstGeom prst="homePlat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Freccia a gallone 21">
            <a:extLst>
              <a:ext uri="{FF2B5EF4-FFF2-40B4-BE49-F238E27FC236}">
                <a16:creationId xmlns:a16="http://schemas.microsoft.com/office/drawing/2014/main" id="{CFAB2DAF-97A9-CADE-B6B2-3D0025AE13FE}"/>
              </a:ext>
            </a:extLst>
          </p:cNvPr>
          <p:cNvSpPr/>
          <p:nvPr/>
        </p:nvSpPr>
        <p:spPr>
          <a:xfrm>
            <a:off x="1209886" y="2993720"/>
            <a:ext cx="411983" cy="338565"/>
          </a:xfrm>
          <a:prstGeom prst="chevr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solidFill>
                <a:schemeClr val="tx1"/>
              </a:solidFill>
            </a:endParaRPr>
          </a:p>
        </p:txBody>
      </p:sp>
      <p:sp>
        <p:nvSpPr>
          <p:cNvPr id="6" name="Rettangolo 5">
            <a:extLst>
              <a:ext uri="{FF2B5EF4-FFF2-40B4-BE49-F238E27FC236}">
                <a16:creationId xmlns:a16="http://schemas.microsoft.com/office/drawing/2014/main" id="{A1C31285-CE8C-190E-D06B-116FDD24A760}"/>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Immagine 6">
            <a:extLst>
              <a:ext uri="{FF2B5EF4-FFF2-40B4-BE49-F238E27FC236}">
                <a16:creationId xmlns:a16="http://schemas.microsoft.com/office/drawing/2014/main" id="{A29ED258-9177-89DB-F6DF-B07D78443F37}"/>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23" name="CasellaDiTesto 7">
            <a:extLst>
              <a:ext uri="{FF2B5EF4-FFF2-40B4-BE49-F238E27FC236}">
                <a16:creationId xmlns:a16="http://schemas.microsoft.com/office/drawing/2014/main" id="{BB64EE5F-646E-708E-5FD2-20BF3A391B88}"/>
              </a:ext>
            </a:extLst>
          </p:cNvPr>
          <p:cNvSpPr txBox="1"/>
          <p:nvPr/>
        </p:nvSpPr>
        <p:spPr>
          <a:xfrm>
            <a:off x="856747" y="6192562"/>
            <a:ext cx="3245226" cy="523220"/>
          </a:xfrm>
          <a:prstGeom prst="rect">
            <a:avLst/>
          </a:prstGeom>
          <a:noFill/>
        </p:spPr>
        <p:txBody>
          <a:bodyPr wrap="square" rtlCol="0">
            <a:spAutoFit/>
          </a:bodyPr>
          <a:lstStyle/>
          <a:p>
            <a:r>
              <a:rPr lang="it-IT" sz="1400" b="1">
                <a:latin typeface="Amasis MT Pro Light" panose="02040304050005020304" pitchFamily="18" charset="0"/>
              </a:rPr>
              <a:t>Strategia </a:t>
            </a:r>
            <a:r>
              <a:rPr lang="it-IT" sz="1400" b="1" err="1">
                <a:latin typeface="Amasis MT Pro Light" panose="02040304050005020304" pitchFamily="18" charset="0"/>
              </a:rPr>
              <a:t>für</a:t>
            </a:r>
            <a:r>
              <a:rPr lang="it-IT" sz="1400" b="1">
                <a:latin typeface="Amasis MT Pro Light" panose="02040304050005020304" pitchFamily="18" charset="0"/>
              </a:rPr>
              <a:t> </a:t>
            </a:r>
          </a:p>
          <a:p>
            <a:r>
              <a:rPr lang="it-IT" sz="1400" b="1">
                <a:latin typeface="Amasis MT Pro Light" panose="02040304050005020304" pitchFamily="18" charset="0"/>
              </a:rPr>
              <a:t>Binnengebiete</a:t>
            </a:r>
            <a:endParaRPr lang="de-DE" sz="1400" b="1">
              <a:latin typeface="Amasis MT Pro Light" panose="02040304050005020304" pitchFamily="18" charset="0"/>
            </a:endParaRPr>
          </a:p>
        </p:txBody>
      </p:sp>
    </p:spTree>
    <p:extLst>
      <p:ext uri="{BB962C8B-B14F-4D97-AF65-F5344CB8AC3E}">
        <p14:creationId xmlns:p14="http://schemas.microsoft.com/office/powerpoint/2010/main" val="37450292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DEBF5-A1CB-D047-2550-A9B1D4516E4F}"/>
            </a:ext>
          </a:extLst>
        </p:cNvPr>
        <p:cNvGrpSpPr/>
        <p:nvPr/>
      </p:nvGrpSpPr>
      <p:grpSpPr>
        <a:xfrm>
          <a:off x="0" y="0"/>
          <a:ext cx="0" cy="0"/>
          <a:chOff x="0" y="0"/>
          <a:chExt cx="0" cy="0"/>
        </a:xfrm>
      </p:grpSpPr>
      <p:sp>
        <p:nvSpPr>
          <p:cNvPr id="9" name="Titolo 2">
            <a:extLst>
              <a:ext uri="{FF2B5EF4-FFF2-40B4-BE49-F238E27FC236}">
                <a16:creationId xmlns:a16="http://schemas.microsoft.com/office/drawing/2014/main" id="{CDA61A43-494D-0BA0-F731-9BD77F5A766B}"/>
              </a:ext>
            </a:extLst>
          </p:cNvPr>
          <p:cNvSpPr txBox="1">
            <a:spLocks/>
          </p:cNvSpPr>
          <p:nvPr/>
        </p:nvSpPr>
        <p:spPr>
          <a:xfrm>
            <a:off x="721598" y="413886"/>
            <a:ext cx="7405137" cy="1253627"/>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400" noProof="0"/>
              <a:t>Gebietsstrategie 2021-27: </a:t>
            </a:r>
            <a:r>
              <a:rPr lang="de-DE" sz="2400" b="1" noProof="0"/>
              <a:t>Oberer Vinschgau</a:t>
            </a:r>
            <a:endParaRPr lang="de-DE" sz="2400" b="1" noProof="0">
              <a:solidFill>
                <a:srgbClr val="000000"/>
              </a:solidFill>
              <a:cs typeface="Arial" panose="020B0604020202020204"/>
            </a:endParaRPr>
          </a:p>
          <a:p>
            <a:r>
              <a:rPr lang="de-DE" sz="2000" b="1" noProof="0"/>
              <a:t>(</a:t>
            </a:r>
            <a:r>
              <a:rPr lang="de-DE" sz="2000" noProof="0" err="1"/>
              <a:t>Graun</a:t>
            </a:r>
            <a:r>
              <a:rPr lang="de-DE" sz="2000" noProof="0"/>
              <a:t> im Vinschgau, Mals, Taufers im Münstertal, Glurns, Schluderns, </a:t>
            </a:r>
            <a:r>
              <a:rPr lang="de-DE" sz="2000" noProof="0" err="1"/>
              <a:t>Stilfs</a:t>
            </a:r>
            <a:r>
              <a:rPr lang="de-DE" sz="2000" noProof="0"/>
              <a:t>, Prad am Stilfserjoch, Martell)</a:t>
            </a:r>
          </a:p>
        </p:txBody>
      </p:sp>
      <p:sp>
        <p:nvSpPr>
          <p:cNvPr id="6" name="Ovale 5">
            <a:extLst>
              <a:ext uri="{FF2B5EF4-FFF2-40B4-BE49-F238E27FC236}">
                <a16:creationId xmlns:a16="http://schemas.microsoft.com/office/drawing/2014/main" id="{4010AB63-6CAD-385C-AEE7-4FC44452947C}"/>
              </a:ext>
            </a:extLst>
          </p:cNvPr>
          <p:cNvSpPr/>
          <p:nvPr/>
        </p:nvSpPr>
        <p:spPr>
          <a:xfrm>
            <a:off x="3914801" y="2629349"/>
            <a:ext cx="1848897" cy="1812687"/>
          </a:xfrm>
          <a:prstGeom prst="ellipse">
            <a:avLst/>
          </a:prstGeom>
          <a:solidFill>
            <a:srgbClr val="D3E3EE"/>
          </a:solidFill>
          <a:ln>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600" b="1" noProof="0">
                <a:solidFill>
                  <a:schemeClr val="tx1"/>
                </a:solidFill>
              </a:rPr>
              <a:t>Haupt-aktions-bereiche</a:t>
            </a:r>
            <a:endParaRPr lang="de-DE" sz="1600" noProof="0">
              <a:solidFill>
                <a:schemeClr val="tx1"/>
              </a:solidFill>
            </a:endParaRPr>
          </a:p>
        </p:txBody>
      </p:sp>
      <p:sp>
        <p:nvSpPr>
          <p:cNvPr id="8" name="Ovale 7">
            <a:extLst>
              <a:ext uri="{FF2B5EF4-FFF2-40B4-BE49-F238E27FC236}">
                <a16:creationId xmlns:a16="http://schemas.microsoft.com/office/drawing/2014/main" id="{BFE8A399-CA50-E018-6923-4FCFE97BE022}"/>
              </a:ext>
            </a:extLst>
          </p:cNvPr>
          <p:cNvSpPr/>
          <p:nvPr/>
        </p:nvSpPr>
        <p:spPr>
          <a:xfrm>
            <a:off x="6277838" y="2629349"/>
            <a:ext cx="1848897" cy="1812687"/>
          </a:xfrm>
          <a:prstGeom prst="ellipse">
            <a:avLst/>
          </a:prstGeom>
          <a:solidFill>
            <a:srgbClr val="D3E3EE"/>
          </a:solidFill>
          <a:ln>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de-DE" sz="1600" b="1" noProof="0">
                <a:solidFill>
                  <a:schemeClr val="tx1"/>
                </a:solidFill>
              </a:rPr>
              <a:t>erwartete Ergebnisse</a:t>
            </a:r>
            <a:endParaRPr lang="de-DE" sz="1600" noProof="0">
              <a:solidFill>
                <a:schemeClr val="tx1"/>
              </a:solidFill>
            </a:endParaRPr>
          </a:p>
        </p:txBody>
      </p:sp>
      <p:sp>
        <p:nvSpPr>
          <p:cNvPr id="10" name="Freccia circolare in giù 9">
            <a:extLst>
              <a:ext uri="{FF2B5EF4-FFF2-40B4-BE49-F238E27FC236}">
                <a16:creationId xmlns:a16="http://schemas.microsoft.com/office/drawing/2014/main" id="{A8864867-5B34-41A5-E95F-BE7D8D7ABCED}"/>
              </a:ext>
            </a:extLst>
          </p:cNvPr>
          <p:cNvSpPr/>
          <p:nvPr/>
        </p:nvSpPr>
        <p:spPr>
          <a:xfrm>
            <a:off x="5040216" y="1999622"/>
            <a:ext cx="1848897" cy="487345"/>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solidFill>
            </a:endParaRPr>
          </a:p>
        </p:txBody>
      </p:sp>
      <p:sp>
        <p:nvSpPr>
          <p:cNvPr id="11" name="Freccia circolare in giù 10">
            <a:extLst>
              <a:ext uri="{FF2B5EF4-FFF2-40B4-BE49-F238E27FC236}">
                <a16:creationId xmlns:a16="http://schemas.microsoft.com/office/drawing/2014/main" id="{637CC499-D345-C757-962E-1D5CC08A219D}"/>
              </a:ext>
            </a:extLst>
          </p:cNvPr>
          <p:cNvSpPr/>
          <p:nvPr/>
        </p:nvSpPr>
        <p:spPr>
          <a:xfrm rot="10800000">
            <a:off x="5040216" y="4632292"/>
            <a:ext cx="1848897" cy="487345"/>
          </a:xfrm>
          <a:prstGeom prst="curved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solidFill>
                <a:schemeClr val="tx1"/>
              </a:solidFill>
            </a:endParaRPr>
          </a:p>
        </p:txBody>
      </p:sp>
      <p:sp>
        <p:nvSpPr>
          <p:cNvPr id="12" name="Rettangolo con angoli arrotondati 11">
            <a:extLst>
              <a:ext uri="{FF2B5EF4-FFF2-40B4-BE49-F238E27FC236}">
                <a16:creationId xmlns:a16="http://schemas.microsoft.com/office/drawing/2014/main" id="{05AF76AF-D12A-0DE7-4B74-04AD873E59AE}"/>
              </a:ext>
            </a:extLst>
          </p:cNvPr>
          <p:cNvSpPr/>
          <p:nvPr/>
        </p:nvSpPr>
        <p:spPr>
          <a:xfrm>
            <a:off x="721597" y="1575259"/>
            <a:ext cx="2653058" cy="204483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de-DE" sz="1600" noProof="0">
              <a:solidFill>
                <a:schemeClr val="tx1"/>
              </a:solidFill>
            </a:endParaRPr>
          </a:p>
          <a:p>
            <a:pPr algn="just"/>
            <a:r>
              <a:rPr lang="de-DE" sz="1600" b="1" noProof="0">
                <a:solidFill>
                  <a:schemeClr val="tx1"/>
                </a:solidFill>
              </a:rPr>
              <a:t>Gesundheit</a:t>
            </a:r>
            <a:endParaRPr lang="de-DE" sz="1600" noProof="0">
              <a:solidFill>
                <a:schemeClr val="tx1"/>
              </a:solidFill>
              <a:cs typeface="Arial"/>
            </a:endParaRPr>
          </a:p>
          <a:p>
            <a:pPr marL="285750" indent="-285750">
              <a:buFontTx/>
              <a:buChar char="-"/>
            </a:pPr>
            <a:r>
              <a:rPr lang="de-DE" sz="1400" noProof="0">
                <a:solidFill>
                  <a:schemeClr val="tx1"/>
                </a:solidFill>
              </a:rPr>
              <a:t>Stärkung der territorialen Dienste</a:t>
            </a:r>
            <a:endParaRPr lang="de-DE" sz="1400" noProof="0">
              <a:solidFill>
                <a:schemeClr val="tx1"/>
              </a:solidFill>
              <a:cs typeface="Arial"/>
            </a:endParaRPr>
          </a:p>
          <a:p>
            <a:pPr marL="285750" indent="-285750">
              <a:buFontTx/>
              <a:buChar char="-"/>
            </a:pPr>
            <a:r>
              <a:rPr lang="de-DE" sz="1400" noProof="0">
                <a:solidFill>
                  <a:schemeClr val="tx1"/>
                </a:solidFill>
                <a:ea typeface="+mn-lt"/>
                <a:cs typeface="+mn-lt"/>
              </a:rPr>
              <a:t>Integrierte Grundversorgung und Telemedizin</a:t>
            </a:r>
            <a:endParaRPr lang="de-DE" sz="1400" noProof="0">
              <a:solidFill>
                <a:schemeClr val="tx1"/>
              </a:solidFill>
              <a:cs typeface="Arial"/>
            </a:endParaRPr>
          </a:p>
          <a:p>
            <a:pPr marL="285750" indent="-285750">
              <a:buFontTx/>
              <a:buChar char="-"/>
            </a:pPr>
            <a:r>
              <a:rPr lang="de-DE" sz="1400" noProof="0">
                <a:solidFill>
                  <a:schemeClr val="tx1"/>
                </a:solidFill>
              </a:rPr>
              <a:t>Häusliche Pflege und Altenpflege</a:t>
            </a:r>
            <a:endParaRPr lang="de-DE" sz="1400" noProof="0">
              <a:solidFill>
                <a:schemeClr val="tx1"/>
              </a:solidFill>
              <a:cs typeface="Arial"/>
            </a:endParaRPr>
          </a:p>
          <a:p>
            <a:pPr algn="ctr"/>
            <a:endParaRPr lang="de-DE" noProof="0"/>
          </a:p>
        </p:txBody>
      </p:sp>
      <p:sp>
        <p:nvSpPr>
          <p:cNvPr id="13" name="Rettangolo con angoli arrotondati 12">
            <a:extLst>
              <a:ext uri="{FF2B5EF4-FFF2-40B4-BE49-F238E27FC236}">
                <a16:creationId xmlns:a16="http://schemas.microsoft.com/office/drawing/2014/main" id="{27EF7109-153C-3FC7-DE7C-B41F8F5CA8A2}"/>
              </a:ext>
            </a:extLst>
          </p:cNvPr>
          <p:cNvSpPr/>
          <p:nvPr/>
        </p:nvSpPr>
        <p:spPr>
          <a:xfrm>
            <a:off x="721597" y="3851339"/>
            <a:ext cx="2653058" cy="2044839"/>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endParaRPr lang="de-DE" sz="1600" noProof="0">
              <a:solidFill>
                <a:schemeClr val="tx1"/>
              </a:solidFill>
            </a:endParaRPr>
          </a:p>
          <a:p>
            <a:r>
              <a:rPr lang="de-DE" sz="1600" b="1" noProof="0">
                <a:solidFill>
                  <a:schemeClr val="tx1"/>
                </a:solidFill>
              </a:rPr>
              <a:t>Bildung</a:t>
            </a:r>
            <a:endParaRPr lang="de-DE" sz="1600" b="1" noProof="0">
              <a:solidFill>
                <a:schemeClr val="tx1"/>
              </a:solidFill>
              <a:cs typeface="Arial"/>
            </a:endParaRPr>
          </a:p>
          <a:p>
            <a:pPr marL="285750" indent="-285750">
              <a:buFontTx/>
              <a:buChar char="-"/>
            </a:pPr>
            <a:r>
              <a:rPr lang="de-DE" sz="1400" noProof="0">
                <a:solidFill>
                  <a:schemeClr val="tx1"/>
                </a:solidFill>
              </a:rPr>
              <a:t>Ausbau der Schulen in den Seitentälern</a:t>
            </a:r>
            <a:endParaRPr lang="de-DE" sz="1400" noProof="0">
              <a:solidFill>
                <a:schemeClr val="tx1"/>
              </a:solidFill>
              <a:cs typeface="Arial"/>
            </a:endParaRPr>
          </a:p>
          <a:p>
            <a:pPr marL="285750" indent="-285750">
              <a:buFontTx/>
              <a:buChar char="-"/>
            </a:pPr>
            <a:r>
              <a:rPr lang="de-DE" sz="1400" noProof="0">
                <a:solidFill>
                  <a:schemeClr val="tx1"/>
                </a:solidFill>
              </a:rPr>
              <a:t>Verbesserung der Dienstleistungen für Kleinkinder</a:t>
            </a:r>
            <a:endParaRPr lang="de-DE" sz="1400" noProof="0">
              <a:solidFill>
                <a:schemeClr val="tx1"/>
              </a:solidFill>
              <a:cs typeface="Arial"/>
            </a:endParaRPr>
          </a:p>
          <a:p>
            <a:pPr marL="285750" indent="-285750">
              <a:buFontTx/>
              <a:buChar char="-"/>
            </a:pPr>
            <a:r>
              <a:rPr lang="de-DE" sz="1400" noProof="0">
                <a:solidFill>
                  <a:schemeClr val="tx1"/>
                </a:solidFill>
              </a:rPr>
              <a:t>Innovative Berufsausbildung</a:t>
            </a:r>
            <a:endParaRPr lang="de-DE" sz="1400" noProof="0">
              <a:solidFill>
                <a:schemeClr val="tx1"/>
              </a:solidFill>
              <a:cs typeface="Arial"/>
            </a:endParaRPr>
          </a:p>
          <a:p>
            <a:pPr algn="ctr"/>
            <a:endParaRPr lang="de-DE" noProof="0"/>
          </a:p>
        </p:txBody>
      </p:sp>
      <p:sp>
        <p:nvSpPr>
          <p:cNvPr id="14" name="Rettangolo con angoli arrotondati 13">
            <a:extLst>
              <a:ext uri="{FF2B5EF4-FFF2-40B4-BE49-F238E27FC236}">
                <a16:creationId xmlns:a16="http://schemas.microsoft.com/office/drawing/2014/main" id="{13F5928E-B85C-C9F3-CDF6-C622C8FD571B}"/>
              </a:ext>
            </a:extLst>
          </p:cNvPr>
          <p:cNvSpPr/>
          <p:nvPr/>
        </p:nvSpPr>
        <p:spPr>
          <a:xfrm>
            <a:off x="8603311" y="947743"/>
            <a:ext cx="2759103" cy="1612090"/>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de-DE" sz="1600" b="1" noProof="0">
                <a:solidFill>
                  <a:schemeClr val="tx1"/>
                </a:solidFill>
              </a:rPr>
              <a:t>Nachhaltige Mobilität</a:t>
            </a:r>
            <a:endParaRPr lang="de-DE" sz="1600" b="1" noProof="0">
              <a:solidFill>
                <a:schemeClr val="tx1"/>
              </a:solidFill>
              <a:cs typeface="Arial"/>
            </a:endParaRPr>
          </a:p>
          <a:p>
            <a:pPr marL="285750" indent="-285750">
              <a:buFontTx/>
              <a:buChar char="-"/>
            </a:pPr>
            <a:r>
              <a:rPr lang="de-DE" sz="1200" noProof="0">
                <a:solidFill>
                  <a:schemeClr val="tx1"/>
                </a:solidFill>
              </a:rPr>
              <a:t>bessere Verbindungen zwischen den Gemeinden</a:t>
            </a:r>
            <a:endParaRPr lang="de-DE" sz="1200" noProof="0">
              <a:solidFill>
                <a:schemeClr val="tx1"/>
              </a:solidFill>
              <a:cs typeface="Arial"/>
            </a:endParaRPr>
          </a:p>
          <a:p>
            <a:pPr marL="285750" indent="-285750">
              <a:buFontTx/>
              <a:buChar char="-"/>
            </a:pPr>
            <a:r>
              <a:rPr lang="de-DE" sz="1200" noProof="0">
                <a:solidFill>
                  <a:schemeClr val="tx1"/>
                </a:solidFill>
              </a:rPr>
              <a:t>häufigere öffentliche Verkehrsmittel</a:t>
            </a:r>
            <a:endParaRPr lang="de-DE" sz="1200" noProof="0">
              <a:solidFill>
                <a:schemeClr val="tx1"/>
              </a:solidFill>
              <a:cs typeface="Arial"/>
            </a:endParaRPr>
          </a:p>
          <a:p>
            <a:pPr marL="285750" indent="-285750">
              <a:buFontTx/>
              <a:buChar char="-"/>
            </a:pPr>
            <a:r>
              <a:rPr lang="de-DE" sz="1200" noProof="0">
                <a:solidFill>
                  <a:schemeClr val="tx1"/>
                </a:solidFill>
              </a:rPr>
              <a:t>sanfte</a:t>
            </a:r>
            <a:r>
              <a:rPr lang="de-DE" sz="1200" noProof="0">
                <a:solidFill>
                  <a:srgbClr val="FF0000"/>
                </a:solidFill>
              </a:rPr>
              <a:t> </a:t>
            </a:r>
            <a:r>
              <a:rPr lang="de-DE" sz="1200" noProof="0">
                <a:solidFill>
                  <a:schemeClr val="tx1"/>
                </a:solidFill>
              </a:rPr>
              <a:t>Mobilität, Radwege und </a:t>
            </a:r>
            <a:r>
              <a:rPr lang="de-DE" sz="1200" noProof="0" err="1">
                <a:solidFill>
                  <a:schemeClr val="tx1"/>
                </a:solidFill>
              </a:rPr>
              <a:t>Mirkromobilität</a:t>
            </a:r>
            <a:endParaRPr lang="de-DE" sz="1200" noProof="0">
              <a:solidFill>
                <a:schemeClr val="tx1"/>
              </a:solidFill>
              <a:cs typeface="Arial"/>
            </a:endParaRPr>
          </a:p>
        </p:txBody>
      </p:sp>
      <p:sp>
        <p:nvSpPr>
          <p:cNvPr id="15" name="Rettangolo con angoli arrotondati 14">
            <a:extLst>
              <a:ext uri="{FF2B5EF4-FFF2-40B4-BE49-F238E27FC236}">
                <a16:creationId xmlns:a16="http://schemas.microsoft.com/office/drawing/2014/main" id="{39C88855-1847-88BE-9F26-A3CF6C18DCE3}"/>
              </a:ext>
            </a:extLst>
          </p:cNvPr>
          <p:cNvSpPr/>
          <p:nvPr/>
        </p:nvSpPr>
        <p:spPr>
          <a:xfrm>
            <a:off x="8603311" y="2788985"/>
            <a:ext cx="2759103" cy="1495296"/>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just"/>
            <a:r>
              <a:rPr lang="de-DE" sz="1600" b="1" noProof="0">
                <a:solidFill>
                  <a:schemeClr val="tx1"/>
                </a:solidFill>
              </a:rPr>
              <a:t>Lokale Wirtschaft</a:t>
            </a:r>
            <a:endParaRPr lang="de-DE" noProof="0">
              <a:solidFill>
                <a:schemeClr val="tx1"/>
              </a:solidFill>
            </a:endParaRPr>
          </a:p>
          <a:p>
            <a:pPr marL="285750" indent="-285750">
              <a:buFontTx/>
              <a:buChar char="-"/>
            </a:pPr>
            <a:r>
              <a:rPr lang="de-DE" sz="1200" noProof="0">
                <a:solidFill>
                  <a:schemeClr val="tx1"/>
                </a:solidFill>
              </a:rPr>
              <a:t>Nachhaltige und diversifizierte Landwirtschaft</a:t>
            </a:r>
            <a:endParaRPr lang="de-DE" sz="1200" noProof="0">
              <a:solidFill>
                <a:schemeClr val="tx1"/>
              </a:solidFill>
              <a:cs typeface="Arial"/>
            </a:endParaRPr>
          </a:p>
          <a:p>
            <a:pPr marL="285750" indent="-285750">
              <a:buFontTx/>
              <a:buChar char="-"/>
            </a:pPr>
            <a:r>
              <a:rPr lang="de-DE" sz="1200" noProof="0">
                <a:solidFill>
                  <a:schemeClr val="tx1"/>
                </a:solidFill>
              </a:rPr>
              <a:t>Verwertung lokaler Produkte</a:t>
            </a:r>
            <a:endParaRPr lang="de-DE" sz="1200" noProof="0">
              <a:solidFill>
                <a:schemeClr val="tx1"/>
              </a:solidFill>
              <a:cs typeface="Arial"/>
            </a:endParaRPr>
          </a:p>
          <a:p>
            <a:pPr marL="285750" indent="-285750">
              <a:buFontTx/>
              <a:buChar char="-"/>
            </a:pPr>
            <a:r>
              <a:rPr lang="de-DE" sz="1200" noProof="0">
                <a:solidFill>
                  <a:schemeClr val="tx1"/>
                </a:solidFill>
              </a:rPr>
              <a:t>Förderung von Handwerk, Tourismus und KMU</a:t>
            </a:r>
            <a:endParaRPr lang="de-DE" sz="1200" noProof="0">
              <a:solidFill>
                <a:schemeClr val="tx1"/>
              </a:solidFill>
              <a:cs typeface="Arial"/>
            </a:endParaRPr>
          </a:p>
        </p:txBody>
      </p:sp>
      <p:sp>
        <p:nvSpPr>
          <p:cNvPr id="16" name="Rettangolo con angoli arrotondati 15">
            <a:extLst>
              <a:ext uri="{FF2B5EF4-FFF2-40B4-BE49-F238E27FC236}">
                <a16:creationId xmlns:a16="http://schemas.microsoft.com/office/drawing/2014/main" id="{6C4B1CD5-80A3-1DDE-CA04-2B8788AECE9B}"/>
              </a:ext>
            </a:extLst>
          </p:cNvPr>
          <p:cNvSpPr/>
          <p:nvPr/>
        </p:nvSpPr>
        <p:spPr>
          <a:xfrm>
            <a:off x="8603311" y="4496284"/>
            <a:ext cx="2759103" cy="1400168"/>
          </a:xfrm>
          <a:prstGeom prst="roundRect">
            <a:avLst/>
          </a:prstGeom>
          <a:no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de-DE" sz="1600" b="1" noProof="0">
                <a:solidFill>
                  <a:schemeClr val="tx1"/>
                </a:solidFill>
              </a:rPr>
              <a:t>Digitalisierung und Innovation</a:t>
            </a:r>
            <a:endParaRPr lang="de-DE" sz="1600" b="1" noProof="0">
              <a:solidFill>
                <a:schemeClr val="tx1"/>
              </a:solidFill>
              <a:cs typeface="Arial"/>
            </a:endParaRPr>
          </a:p>
          <a:p>
            <a:pPr marL="285750" indent="-285750">
              <a:buFontTx/>
              <a:buChar char="-"/>
            </a:pPr>
            <a:r>
              <a:rPr lang="de-DE" sz="1200" noProof="0">
                <a:solidFill>
                  <a:schemeClr val="tx1"/>
                </a:solidFill>
              </a:rPr>
              <a:t>Verbreitung digitaler Dienste</a:t>
            </a:r>
            <a:endParaRPr lang="de-DE" sz="1200" noProof="0">
              <a:solidFill>
                <a:schemeClr val="tx1"/>
              </a:solidFill>
              <a:cs typeface="Arial"/>
            </a:endParaRPr>
          </a:p>
          <a:p>
            <a:pPr marL="285750" indent="-285750">
              <a:buFontTx/>
              <a:buChar char="-"/>
            </a:pPr>
            <a:r>
              <a:rPr lang="de-DE" sz="1200" noProof="0">
                <a:solidFill>
                  <a:schemeClr val="tx1"/>
                </a:solidFill>
              </a:rPr>
              <a:t>Zusammenarbeit zwischen Unternehmen und Institutionen</a:t>
            </a:r>
            <a:endParaRPr lang="de-DE" sz="1200" noProof="0">
              <a:solidFill>
                <a:schemeClr val="tx1"/>
              </a:solidFill>
              <a:cs typeface="Arial"/>
            </a:endParaRPr>
          </a:p>
          <a:p>
            <a:pPr marL="285750" indent="-285750">
              <a:buFontTx/>
              <a:buChar char="-"/>
            </a:pPr>
            <a:r>
              <a:rPr lang="de-DE" sz="1200" noProof="0">
                <a:solidFill>
                  <a:schemeClr val="tx1"/>
                </a:solidFill>
              </a:rPr>
              <a:t>Kooperationsnetzwerke</a:t>
            </a:r>
            <a:endParaRPr lang="de-DE" sz="1200" noProof="0">
              <a:solidFill>
                <a:schemeClr val="tx1"/>
              </a:solidFill>
              <a:cs typeface="Arial"/>
            </a:endParaRPr>
          </a:p>
        </p:txBody>
      </p:sp>
      <p:sp>
        <p:nvSpPr>
          <p:cNvPr id="5" name="Rettangolo 5">
            <a:extLst>
              <a:ext uri="{FF2B5EF4-FFF2-40B4-BE49-F238E27FC236}">
                <a16:creationId xmlns:a16="http://schemas.microsoft.com/office/drawing/2014/main" id="{26F3695A-ED48-51D3-2DE6-6A8C364B6BB7}"/>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Immagine 6">
            <a:extLst>
              <a:ext uri="{FF2B5EF4-FFF2-40B4-BE49-F238E27FC236}">
                <a16:creationId xmlns:a16="http://schemas.microsoft.com/office/drawing/2014/main" id="{ED5CA957-CF72-CE96-F8E9-30C3B998B6A3}"/>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17" name="CasellaDiTesto 7">
            <a:extLst>
              <a:ext uri="{FF2B5EF4-FFF2-40B4-BE49-F238E27FC236}">
                <a16:creationId xmlns:a16="http://schemas.microsoft.com/office/drawing/2014/main" id="{292A319C-C995-C6E7-365F-82F93D62A1DE}"/>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2308725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2">
            <a:extLst>
              <a:ext uri="{FF2B5EF4-FFF2-40B4-BE49-F238E27FC236}">
                <a16:creationId xmlns:a16="http://schemas.microsoft.com/office/drawing/2014/main" id="{A3F0EEB9-CF21-045E-20F1-7B7766D427BB}"/>
              </a:ext>
            </a:extLst>
          </p:cNvPr>
          <p:cNvSpPr txBox="1">
            <a:spLocks/>
          </p:cNvSpPr>
          <p:nvPr/>
        </p:nvSpPr>
        <p:spPr>
          <a:xfrm>
            <a:off x="721598" y="509199"/>
            <a:ext cx="9637053" cy="544212"/>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400"/>
              <a:t>Gebietsstrategie 2021-27: </a:t>
            </a:r>
            <a:r>
              <a:rPr lang="de-DE" sz="2400" b="1"/>
              <a:t>Oberer Vinschgau </a:t>
            </a:r>
          </a:p>
          <a:p>
            <a:r>
              <a:rPr lang="de-DE" sz="2400" b="1"/>
              <a:t>Geplante Vorhaben</a:t>
            </a:r>
          </a:p>
        </p:txBody>
      </p:sp>
      <p:sp>
        <p:nvSpPr>
          <p:cNvPr id="8" name="Rettangolo 7">
            <a:extLst>
              <a:ext uri="{FF2B5EF4-FFF2-40B4-BE49-F238E27FC236}">
                <a16:creationId xmlns:a16="http://schemas.microsoft.com/office/drawing/2014/main" id="{2BD2D467-95A7-C723-CA33-989CD3DC6841}"/>
              </a:ext>
            </a:extLst>
          </p:cNvPr>
          <p:cNvSpPr/>
          <p:nvPr/>
        </p:nvSpPr>
        <p:spPr>
          <a:xfrm>
            <a:off x="1404892" y="3046952"/>
            <a:ext cx="1213794" cy="461665"/>
          </a:xfrm>
          <a:prstGeom prst="rect">
            <a:avLst/>
          </a:prstGeom>
          <a:noFill/>
        </p:spPr>
        <p:txBody>
          <a:bodyPr wrap="none" lIns="91440" tIns="45720" rIns="91440" bIns="45720">
            <a:spAutoFit/>
          </a:bodyPr>
          <a:lstStyle/>
          <a:p>
            <a:pPr algn="ctr"/>
            <a:r>
              <a:rPr lang="de-DE" sz="2400" b="0" cap="none" spc="0" noProof="0">
                <a:ln w="0"/>
                <a:solidFill>
                  <a:srgbClr val="16300E"/>
                </a:solidFill>
                <a:effectLst>
                  <a:outerShdw blurRad="38100" dist="38100" dir="2700000" algn="tl">
                    <a:srgbClr val="000000">
                      <a:alpha val="43137"/>
                    </a:srgbClr>
                  </a:outerShdw>
                </a:effectLst>
                <a:latin typeface="+mj-lt"/>
                <a:cs typeface="Aldhabi" panose="020F0502020204030204" pitchFamily="2" charset="-78"/>
              </a:rPr>
              <a:t>Bildung</a:t>
            </a:r>
          </a:p>
        </p:txBody>
      </p:sp>
      <p:sp>
        <p:nvSpPr>
          <p:cNvPr id="9" name="Rettangolo 8">
            <a:extLst>
              <a:ext uri="{FF2B5EF4-FFF2-40B4-BE49-F238E27FC236}">
                <a16:creationId xmlns:a16="http://schemas.microsoft.com/office/drawing/2014/main" id="{101D5DC0-61B3-6675-8125-9C9AAAB04D1E}"/>
              </a:ext>
            </a:extLst>
          </p:cNvPr>
          <p:cNvSpPr/>
          <p:nvPr/>
        </p:nvSpPr>
        <p:spPr>
          <a:xfrm>
            <a:off x="5294015" y="3046952"/>
            <a:ext cx="1332417" cy="461665"/>
          </a:xfrm>
          <a:prstGeom prst="rect">
            <a:avLst/>
          </a:prstGeom>
          <a:noFill/>
        </p:spPr>
        <p:txBody>
          <a:bodyPr wrap="none" lIns="91440" tIns="45720" rIns="91440" bIns="45720">
            <a:spAutoFit/>
          </a:bodyPr>
          <a:lstStyle/>
          <a:p>
            <a:pPr algn="ctr"/>
            <a:r>
              <a:rPr lang="de-DE" sz="2400" b="0" cap="none" spc="0" noProof="0">
                <a:ln w="0"/>
                <a:solidFill>
                  <a:srgbClr val="600000"/>
                </a:solidFill>
                <a:effectLst>
                  <a:outerShdw blurRad="38100" dist="38100" dir="2700000" algn="tl">
                    <a:srgbClr val="000000">
                      <a:alpha val="43137"/>
                    </a:srgbClr>
                  </a:outerShdw>
                </a:effectLst>
                <a:latin typeface="+mj-lt"/>
                <a:cs typeface="Aldhabi" panose="020F0502020204030204" pitchFamily="2" charset="-78"/>
              </a:rPr>
              <a:t>Mobilität</a:t>
            </a:r>
          </a:p>
        </p:txBody>
      </p:sp>
      <p:sp>
        <p:nvSpPr>
          <p:cNvPr id="10" name="Rettangolo 9">
            <a:extLst>
              <a:ext uri="{FF2B5EF4-FFF2-40B4-BE49-F238E27FC236}">
                <a16:creationId xmlns:a16="http://schemas.microsoft.com/office/drawing/2014/main" id="{23E69679-520A-2856-9C2B-4C3761D5EBE4}"/>
              </a:ext>
            </a:extLst>
          </p:cNvPr>
          <p:cNvSpPr/>
          <p:nvPr/>
        </p:nvSpPr>
        <p:spPr>
          <a:xfrm>
            <a:off x="8949437" y="3046952"/>
            <a:ext cx="1760418" cy="461665"/>
          </a:xfrm>
          <a:prstGeom prst="rect">
            <a:avLst/>
          </a:prstGeom>
          <a:noFill/>
        </p:spPr>
        <p:txBody>
          <a:bodyPr wrap="none" lIns="91440" tIns="45720" rIns="91440" bIns="45720">
            <a:spAutoFit/>
          </a:bodyPr>
          <a:lstStyle/>
          <a:p>
            <a:pPr algn="ctr"/>
            <a:r>
              <a:rPr lang="de-DE" sz="2400" b="0" cap="none" spc="0" noProof="0">
                <a:ln w="0"/>
                <a:solidFill>
                  <a:schemeClr val="accent2">
                    <a:lumMod val="50000"/>
                  </a:schemeClr>
                </a:solidFill>
                <a:effectLst>
                  <a:outerShdw blurRad="38100" dist="38100" dir="2700000" algn="tl">
                    <a:srgbClr val="000000">
                      <a:alpha val="43137"/>
                    </a:srgbClr>
                  </a:outerShdw>
                </a:effectLst>
                <a:latin typeface="+mj-lt"/>
                <a:cs typeface="Aldhabi" panose="020F0502020204030204" pitchFamily="2" charset="-78"/>
              </a:rPr>
              <a:t>Gesundheit</a:t>
            </a:r>
          </a:p>
        </p:txBody>
      </p:sp>
      <p:sp>
        <p:nvSpPr>
          <p:cNvPr id="11" name="CasellaDiTesto 10">
            <a:extLst>
              <a:ext uri="{FF2B5EF4-FFF2-40B4-BE49-F238E27FC236}">
                <a16:creationId xmlns:a16="http://schemas.microsoft.com/office/drawing/2014/main" id="{DDAB2884-8FC1-743A-001E-2AD82D9DA770}"/>
              </a:ext>
            </a:extLst>
          </p:cNvPr>
          <p:cNvSpPr txBox="1"/>
          <p:nvPr/>
        </p:nvSpPr>
        <p:spPr>
          <a:xfrm>
            <a:off x="1350695" y="4030401"/>
            <a:ext cx="3081488" cy="1508105"/>
          </a:xfrm>
          <a:prstGeom prst="rect">
            <a:avLst/>
          </a:prstGeom>
          <a:noFill/>
        </p:spPr>
        <p:txBody>
          <a:bodyPr wrap="square" rtlCol="0">
            <a:spAutoFit/>
          </a:bodyPr>
          <a:lstStyle/>
          <a:p>
            <a:r>
              <a:rPr lang="de-DE"/>
              <a:t>v</a:t>
            </a:r>
            <a:r>
              <a:rPr lang="de-DE" noProof="0" err="1"/>
              <a:t>orgeschlagene</a:t>
            </a:r>
            <a:r>
              <a:rPr lang="de-DE" noProof="0"/>
              <a:t> Projekte: </a:t>
            </a:r>
            <a:r>
              <a:rPr lang="de-DE" sz="2000" b="1" noProof="0"/>
              <a:t>2</a:t>
            </a:r>
            <a:endParaRPr lang="de-DE" sz="2000" noProof="0"/>
          </a:p>
          <a:p>
            <a:endParaRPr lang="de-DE" noProof="0"/>
          </a:p>
          <a:p>
            <a:r>
              <a:rPr lang="de-DE" noProof="0"/>
              <a:t>Gesamtfinanzierung SNAI:</a:t>
            </a:r>
          </a:p>
          <a:p>
            <a:endParaRPr lang="de-DE" noProof="0"/>
          </a:p>
          <a:p>
            <a:pPr marL="285750" indent="-285750">
              <a:buFont typeface="Arial" panose="020B0604020202020204" pitchFamily="34" charset="0"/>
              <a:buChar char="•"/>
            </a:pPr>
            <a:r>
              <a:rPr lang="de-DE" b="1" noProof="0"/>
              <a:t>3.752.148</a:t>
            </a:r>
            <a:r>
              <a:rPr lang="de-DE" noProof="0"/>
              <a:t> </a:t>
            </a:r>
            <a:r>
              <a:rPr lang="de-DE"/>
              <a:t>E</a:t>
            </a:r>
            <a:r>
              <a:rPr lang="de-DE" noProof="0" err="1"/>
              <a:t>uro</a:t>
            </a:r>
            <a:endParaRPr lang="de-DE" noProof="0"/>
          </a:p>
        </p:txBody>
      </p:sp>
      <p:sp>
        <p:nvSpPr>
          <p:cNvPr id="12" name="CasellaDiTesto 11">
            <a:extLst>
              <a:ext uri="{FF2B5EF4-FFF2-40B4-BE49-F238E27FC236}">
                <a16:creationId xmlns:a16="http://schemas.microsoft.com/office/drawing/2014/main" id="{33BF4460-A10C-D271-3EC4-9CCF69BDCA23}"/>
              </a:ext>
            </a:extLst>
          </p:cNvPr>
          <p:cNvSpPr txBox="1"/>
          <p:nvPr/>
        </p:nvSpPr>
        <p:spPr>
          <a:xfrm>
            <a:off x="5338980" y="4030401"/>
            <a:ext cx="3069072" cy="1508105"/>
          </a:xfrm>
          <a:prstGeom prst="rect">
            <a:avLst/>
          </a:prstGeom>
          <a:noFill/>
        </p:spPr>
        <p:txBody>
          <a:bodyPr wrap="square" rtlCol="0">
            <a:spAutoFit/>
          </a:bodyPr>
          <a:lstStyle/>
          <a:p>
            <a:r>
              <a:rPr lang="de-DE"/>
              <a:t>vorgeschlagene Projekte</a:t>
            </a:r>
            <a:r>
              <a:rPr lang="de-DE" noProof="0"/>
              <a:t>: </a:t>
            </a:r>
            <a:r>
              <a:rPr lang="de-DE" sz="2000" b="1" noProof="0"/>
              <a:t>6</a:t>
            </a:r>
            <a:endParaRPr lang="de-DE" sz="2000" noProof="0"/>
          </a:p>
          <a:p>
            <a:endParaRPr lang="de-DE" noProof="0"/>
          </a:p>
          <a:p>
            <a:r>
              <a:rPr lang="de-DE"/>
              <a:t>Gesamtfinanzierung </a:t>
            </a:r>
            <a:r>
              <a:rPr lang="de-DE" noProof="0"/>
              <a:t>SNAI:</a:t>
            </a:r>
          </a:p>
          <a:p>
            <a:endParaRPr lang="de-DE" noProof="0"/>
          </a:p>
          <a:p>
            <a:pPr marL="285750" indent="-285750">
              <a:buFont typeface="Arial" panose="020B0604020202020204" pitchFamily="34" charset="0"/>
              <a:buChar char="•"/>
            </a:pPr>
            <a:r>
              <a:rPr lang="de-DE" b="1" noProof="0"/>
              <a:t>8.469.588,40</a:t>
            </a:r>
            <a:r>
              <a:rPr lang="de-DE" noProof="0"/>
              <a:t> </a:t>
            </a:r>
            <a:r>
              <a:rPr lang="de-DE"/>
              <a:t>E</a:t>
            </a:r>
            <a:r>
              <a:rPr lang="de-DE" noProof="0" err="1"/>
              <a:t>uro</a:t>
            </a:r>
            <a:endParaRPr lang="de-DE" noProof="0"/>
          </a:p>
        </p:txBody>
      </p:sp>
      <p:sp>
        <p:nvSpPr>
          <p:cNvPr id="13" name="CasellaDiTesto 12">
            <a:extLst>
              <a:ext uri="{FF2B5EF4-FFF2-40B4-BE49-F238E27FC236}">
                <a16:creationId xmlns:a16="http://schemas.microsoft.com/office/drawing/2014/main" id="{76105B8B-6BDA-B26F-7197-2AB3FC3FBA13}"/>
              </a:ext>
            </a:extLst>
          </p:cNvPr>
          <p:cNvSpPr txBox="1"/>
          <p:nvPr/>
        </p:nvSpPr>
        <p:spPr>
          <a:xfrm>
            <a:off x="9049616" y="4030401"/>
            <a:ext cx="2977612" cy="1785104"/>
          </a:xfrm>
          <a:prstGeom prst="rect">
            <a:avLst/>
          </a:prstGeom>
          <a:noFill/>
        </p:spPr>
        <p:txBody>
          <a:bodyPr wrap="square" rtlCol="0">
            <a:spAutoFit/>
          </a:bodyPr>
          <a:lstStyle/>
          <a:p>
            <a:r>
              <a:rPr lang="de-DE"/>
              <a:t>vorgeschlagene Projekte</a:t>
            </a:r>
            <a:r>
              <a:rPr lang="de-DE" noProof="0"/>
              <a:t>: </a:t>
            </a:r>
            <a:r>
              <a:rPr lang="de-DE" sz="2000" b="1" noProof="0"/>
              <a:t>1</a:t>
            </a:r>
            <a:endParaRPr lang="de-DE" sz="2000" noProof="0"/>
          </a:p>
          <a:p>
            <a:endParaRPr lang="de-DE" noProof="0"/>
          </a:p>
          <a:p>
            <a:r>
              <a:rPr lang="de-DE"/>
              <a:t>Gesamtfinanzierung </a:t>
            </a:r>
            <a:r>
              <a:rPr lang="de-DE" noProof="0"/>
              <a:t>SNAI:</a:t>
            </a:r>
          </a:p>
          <a:p>
            <a:endParaRPr lang="de-DE" noProof="0"/>
          </a:p>
          <a:p>
            <a:pPr marL="285750" indent="-285750">
              <a:buFont typeface="Arial" panose="020B0604020202020204" pitchFamily="34" charset="0"/>
              <a:buChar char="•"/>
            </a:pPr>
            <a:r>
              <a:rPr lang="de-DE" b="1" noProof="0"/>
              <a:t>8.652.368</a:t>
            </a:r>
            <a:r>
              <a:rPr lang="de-DE" noProof="0"/>
              <a:t> </a:t>
            </a:r>
            <a:r>
              <a:rPr lang="de-DE"/>
              <a:t>E</a:t>
            </a:r>
            <a:r>
              <a:rPr lang="de-DE" noProof="0" err="1"/>
              <a:t>uro</a:t>
            </a:r>
            <a:endParaRPr lang="de-DE" noProof="0"/>
          </a:p>
          <a:p>
            <a:endParaRPr lang="de-DE" noProof="0"/>
          </a:p>
        </p:txBody>
      </p:sp>
      <p:grpSp>
        <p:nvGrpSpPr>
          <p:cNvPr id="21" name="Gruppo 20">
            <a:extLst>
              <a:ext uri="{FF2B5EF4-FFF2-40B4-BE49-F238E27FC236}">
                <a16:creationId xmlns:a16="http://schemas.microsoft.com/office/drawing/2014/main" id="{67763D6A-96E1-B3F1-32AB-6E20357467C3}"/>
              </a:ext>
            </a:extLst>
          </p:cNvPr>
          <p:cNvGrpSpPr/>
          <p:nvPr/>
        </p:nvGrpSpPr>
        <p:grpSpPr>
          <a:xfrm>
            <a:off x="553700" y="1488543"/>
            <a:ext cx="1471204" cy="1438357"/>
            <a:chOff x="1726920" y="1985445"/>
            <a:chExt cx="1471204" cy="1438357"/>
          </a:xfrm>
        </p:grpSpPr>
        <p:sp>
          <p:nvSpPr>
            <p:cNvPr id="14" name="Ovale 13">
              <a:extLst>
                <a:ext uri="{FF2B5EF4-FFF2-40B4-BE49-F238E27FC236}">
                  <a16:creationId xmlns:a16="http://schemas.microsoft.com/office/drawing/2014/main" id="{63B02C73-79BD-521D-2FAB-B3B2B7E8DC15}"/>
                </a:ext>
              </a:extLst>
            </p:cNvPr>
            <p:cNvSpPr/>
            <p:nvPr/>
          </p:nvSpPr>
          <p:spPr>
            <a:xfrm>
              <a:off x="1726920" y="1985445"/>
              <a:ext cx="1471204" cy="1438357"/>
            </a:xfrm>
            <a:prstGeom prst="ellipse">
              <a:avLst/>
            </a:prstGeom>
            <a:solidFill>
              <a:schemeClr val="accent4">
                <a:lumMod val="40000"/>
                <a:lumOff val="60000"/>
              </a:schemeClr>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20" name="Elemento grafico 19" descr="Libri con riempimento a tinta unita">
              <a:extLst>
                <a:ext uri="{FF2B5EF4-FFF2-40B4-BE49-F238E27FC236}">
                  <a16:creationId xmlns:a16="http://schemas.microsoft.com/office/drawing/2014/main" id="{94791C83-4EAF-0DA0-E36E-47DA68E20E0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005322" y="2247423"/>
              <a:ext cx="914400" cy="914400"/>
            </a:xfrm>
            <a:prstGeom prst="rect">
              <a:avLst/>
            </a:prstGeom>
          </p:spPr>
        </p:pic>
      </p:grpSp>
      <p:grpSp>
        <p:nvGrpSpPr>
          <p:cNvPr id="24" name="Gruppo 23">
            <a:extLst>
              <a:ext uri="{FF2B5EF4-FFF2-40B4-BE49-F238E27FC236}">
                <a16:creationId xmlns:a16="http://schemas.microsoft.com/office/drawing/2014/main" id="{3C7CC4B7-F5C9-4801-B8EE-D3095EB1C69E}"/>
              </a:ext>
            </a:extLst>
          </p:cNvPr>
          <p:cNvGrpSpPr/>
          <p:nvPr/>
        </p:nvGrpSpPr>
        <p:grpSpPr>
          <a:xfrm>
            <a:off x="4432187" y="1521471"/>
            <a:ext cx="1471204" cy="1438357"/>
            <a:chOff x="5360398" y="1953295"/>
            <a:chExt cx="1471204" cy="1438357"/>
          </a:xfrm>
        </p:grpSpPr>
        <p:sp>
          <p:nvSpPr>
            <p:cNvPr id="22" name="Ovale 21">
              <a:extLst>
                <a:ext uri="{FF2B5EF4-FFF2-40B4-BE49-F238E27FC236}">
                  <a16:creationId xmlns:a16="http://schemas.microsoft.com/office/drawing/2014/main" id="{5F260249-30B2-9F86-0252-F562642E94AC}"/>
                </a:ext>
              </a:extLst>
            </p:cNvPr>
            <p:cNvSpPr/>
            <p:nvPr/>
          </p:nvSpPr>
          <p:spPr>
            <a:xfrm>
              <a:off x="5360398" y="1953295"/>
              <a:ext cx="1471204" cy="1438357"/>
            </a:xfrm>
            <a:prstGeom prst="ellipse">
              <a:avLst/>
            </a:prstGeom>
            <a:solidFill>
              <a:srgbClr val="E68A8A"/>
            </a:soli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16" name="Elemento grafico 15" descr="Autobus con riempimento a tinta unita">
              <a:extLst>
                <a:ext uri="{FF2B5EF4-FFF2-40B4-BE49-F238E27FC236}">
                  <a16:creationId xmlns:a16="http://schemas.microsoft.com/office/drawing/2014/main" id="{B1096DE0-DC9F-A949-18AB-2973F2A52DC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638800" y="2215273"/>
              <a:ext cx="914400" cy="914400"/>
            </a:xfrm>
            <a:prstGeom prst="rect">
              <a:avLst/>
            </a:prstGeom>
          </p:spPr>
        </p:pic>
      </p:grpSp>
      <p:grpSp>
        <p:nvGrpSpPr>
          <p:cNvPr id="28" name="Gruppo 27">
            <a:extLst>
              <a:ext uri="{FF2B5EF4-FFF2-40B4-BE49-F238E27FC236}">
                <a16:creationId xmlns:a16="http://schemas.microsoft.com/office/drawing/2014/main" id="{EF09B982-CCB2-79A5-B7EB-3412C8B8599B}"/>
              </a:ext>
            </a:extLst>
          </p:cNvPr>
          <p:cNvGrpSpPr/>
          <p:nvPr/>
        </p:nvGrpSpPr>
        <p:grpSpPr>
          <a:xfrm>
            <a:off x="8142824" y="1488542"/>
            <a:ext cx="1471204" cy="1438357"/>
            <a:chOff x="8993876" y="1985445"/>
            <a:chExt cx="1471204" cy="1438357"/>
          </a:xfrm>
        </p:grpSpPr>
        <p:sp>
          <p:nvSpPr>
            <p:cNvPr id="26" name="Ovale 25">
              <a:extLst>
                <a:ext uri="{FF2B5EF4-FFF2-40B4-BE49-F238E27FC236}">
                  <a16:creationId xmlns:a16="http://schemas.microsoft.com/office/drawing/2014/main" id="{E17C8642-BF44-4B04-B297-DF30C581917B}"/>
                </a:ext>
              </a:extLst>
            </p:cNvPr>
            <p:cNvSpPr/>
            <p:nvPr/>
          </p:nvSpPr>
          <p:spPr>
            <a:xfrm>
              <a:off x="8993876" y="1985445"/>
              <a:ext cx="1471204" cy="1438357"/>
            </a:xfrm>
            <a:prstGeom prst="ellipse">
              <a:avLst/>
            </a:prstGeom>
            <a:solidFill>
              <a:schemeClr val="accent2">
                <a:lumMod val="60000"/>
                <a:lumOff val="4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pic>
          <p:nvPicPr>
            <p:cNvPr id="18" name="Elemento grafico 17" descr="Cuore con pulsazioni con riempimento a tinta unita">
              <a:extLst>
                <a:ext uri="{FF2B5EF4-FFF2-40B4-BE49-F238E27FC236}">
                  <a16:creationId xmlns:a16="http://schemas.microsoft.com/office/drawing/2014/main" id="{9D645F40-FCC7-B5D8-0A51-C69F1AA8040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130353" y="2105498"/>
              <a:ext cx="1198249" cy="1198249"/>
            </a:xfrm>
            <a:prstGeom prst="rect">
              <a:avLst/>
            </a:prstGeom>
          </p:spPr>
        </p:pic>
      </p:grpSp>
      <p:cxnSp>
        <p:nvCxnSpPr>
          <p:cNvPr id="30" name="Connettore 2 29">
            <a:extLst>
              <a:ext uri="{FF2B5EF4-FFF2-40B4-BE49-F238E27FC236}">
                <a16:creationId xmlns:a16="http://schemas.microsoft.com/office/drawing/2014/main" id="{3B7D9971-B807-27EF-E9E0-7DDE7AAACCB8}"/>
              </a:ext>
            </a:extLst>
          </p:cNvPr>
          <p:cNvCxnSpPr/>
          <p:nvPr/>
        </p:nvCxnSpPr>
        <p:spPr>
          <a:xfrm>
            <a:off x="1283377" y="3114545"/>
            <a:ext cx="0" cy="2432967"/>
          </a:xfrm>
          <a:prstGeom prst="straightConnector1">
            <a:avLst/>
          </a:prstGeom>
          <a:ln w="28575">
            <a:solidFill>
              <a:schemeClr val="accent4">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ttore 2 32">
            <a:extLst>
              <a:ext uri="{FF2B5EF4-FFF2-40B4-BE49-F238E27FC236}">
                <a16:creationId xmlns:a16="http://schemas.microsoft.com/office/drawing/2014/main" id="{FDFBFAA1-F89B-0A3A-9D2E-22CFF087C745}"/>
              </a:ext>
            </a:extLst>
          </p:cNvPr>
          <p:cNvCxnSpPr/>
          <p:nvPr/>
        </p:nvCxnSpPr>
        <p:spPr>
          <a:xfrm>
            <a:off x="5167789" y="3114545"/>
            <a:ext cx="0" cy="2432967"/>
          </a:xfrm>
          <a:prstGeom prst="straightConnector1">
            <a:avLst/>
          </a:prstGeom>
          <a:ln w="28575">
            <a:solidFill>
              <a:srgbClr val="600000"/>
            </a:solidFill>
            <a:tailEnd type="triangle"/>
          </a:ln>
        </p:spPr>
        <p:style>
          <a:lnRef idx="1">
            <a:schemeClr val="accent1"/>
          </a:lnRef>
          <a:fillRef idx="0">
            <a:schemeClr val="accent1"/>
          </a:fillRef>
          <a:effectRef idx="0">
            <a:schemeClr val="accent1"/>
          </a:effectRef>
          <a:fontRef idx="minor">
            <a:schemeClr val="tx1"/>
          </a:fontRef>
        </p:style>
      </p:cxnSp>
      <p:cxnSp>
        <p:nvCxnSpPr>
          <p:cNvPr id="34" name="Connettore 2 33">
            <a:extLst>
              <a:ext uri="{FF2B5EF4-FFF2-40B4-BE49-F238E27FC236}">
                <a16:creationId xmlns:a16="http://schemas.microsoft.com/office/drawing/2014/main" id="{5167E6E8-D496-7E38-48A3-A7C5E13E7B96}"/>
              </a:ext>
            </a:extLst>
          </p:cNvPr>
          <p:cNvCxnSpPr>
            <a:cxnSpLocks/>
          </p:cNvCxnSpPr>
          <p:nvPr/>
        </p:nvCxnSpPr>
        <p:spPr>
          <a:xfrm>
            <a:off x="8878425" y="3083772"/>
            <a:ext cx="0" cy="2566401"/>
          </a:xfrm>
          <a:prstGeom prst="straightConnector1">
            <a:avLst/>
          </a:prstGeom>
          <a:ln w="28575">
            <a:solidFill>
              <a:schemeClr val="accent2">
                <a:lumMod val="50000"/>
              </a:schemeClr>
            </a:solidFill>
            <a:tailEnd type="triangle"/>
          </a:ln>
        </p:spPr>
        <p:style>
          <a:lnRef idx="1">
            <a:schemeClr val="accent1"/>
          </a:lnRef>
          <a:fillRef idx="0">
            <a:schemeClr val="accent1"/>
          </a:fillRef>
          <a:effectRef idx="0">
            <a:schemeClr val="accent1"/>
          </a:effectRef>
          <a:fontRef idx="minor">
            <a:schemeClr val="tx1"/>
          </a:fontRef>
        </p:style>
      </p:cxnSp>
      <p:pic>
        <p:nvPicPr>
          <p:cNvPr id="4" name="Elemento grafico 3" descr="Blog contorno">
            <a:extLst>
              <a:ext uri="{FF2B5EF4-FFF2-40B4-BE49-F238E27FC236}">
                <a16:creationId xmlns:a16="http://schemas.microsoft.com/office/drawing/2014/main" id="{91F0597E-BB0A-9D88-274F-EB0DABFAF6C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901562" y="356464"/>
            <a:ext cx="748163" cy="748163"/>
          </a:xfrm>
          <a:prstGeom prst="rect">
            <a:avLst/>
          </a:prstGeom>
        </p:spPr>
      </p:pic>
      <p:sp>
        <p:nvSpPr>
          <p:cNvPr id="3" name="Rettangolo 5">
            <a:extLst>
              <a:ext uri="{FF2B5EF4-FFF2-40B4-BE49-F238E27FC236}">
                <a16:creationId xmlns:a16="http://schemas.microsoft.com/office/drawing/2014/main" id="{5200B431-0058-B07B-B7C2-DB3E49CDE7C2}"/>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5" name="Immagine 6">
            <a:extLst>
              <a:ext uri="{FF2B5EF4-FFF2-40B4-BE49-F238E27FC236}">
                <a16:creationId xmlns:a16="http://schemas.microsoft.com/office/drawing/2014/main" id="{A8B05B5E-BA0F-97A3-49C7-C2AC95DC1CD5}"/>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6" name="CasellaDiTesto 7">
            <a:extLst>
              <a:ext uri="{FF2B5EF4-FFF2-40B4-BE49-F238E27FC236}">
                <a16:creationId xmlns:a16="http://schemas.microsoft.com/office/drawing/2014/main" id="{8B561B46-DFE8-A512-9004-B155BDDC564E}"/>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6341786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2">
            <a:extLst>
              <a:ext uri="{FF2B5EF4-FFF2-40B4-BE49-F238E27FC236}">
                <a16:creationId xmlns:a16="http://schemas.microsoft.com/office/drawing/2014/main" id="{51B6E170-FD48-6008-25C9-6F3B09DC968F}"/>
              </a:ext>
            </a:extLst>
          </p:cNvPr>
          <p:cNvSpPr txBox="1">
            <a:spLocks/>
          </p:cNvSpPr>
          <p:nvPr/>
        </p:nvSpPr>
        <p:spPr>
          <a:xfrm>
            <a:off x="721598" y="541356"/>
            <a:ext cx="8360409" cy="763985"/>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600" b="1" noProof="0"/>
              <a:t>RPV</a:t>
            </a:r>
            <a:r>
              <a:rPr lang="de-DE" sz="2600" noProof="0"/>
              <a:t> – Rahmenprogrammvereinbarung</a:t>
            </a:r>
            <a:endParaRPr lang="de-DE" sz="2600" b="1" noProof="0"/>
          </a:p>
        </p:txBody>
      </p:sp>
      <p:sp>
        <p:nvSpPr>
          <p:cNvPr id="3" name="CasellaDiTesto 2">
            <a:extLst>
              <a:ext uri="{FF2B5EF4-FFF2-40B4-BE49-F238E27FC236}">
                <a16:creationId xmlns:a16="http://schemas.microsoft.com/office/drawing/2014/main" id="{7A7BEE69-6D9D-A41F-771B-3B548C16E2CC}"/>
              </a:ext>
            </a:extLst>
          </p:cNvPr>
          <p:cNvSpPr txBox="1"/>
          <p:nvPr/>
        </p:nvSpPr>
        <p:spPr>
          <a:xfrm>
            <a:off x="1066240" y="1305341"/>
            <a:ext cx="10059520" cy="3693319"/>
          </a:xfrm>
          <a:prstGeom prst="rect">
            <a:avLst/>
          </a:prstGeom>
          <a:noFill/>
        </p:spPr>
        <p:txBody>
          <a:bodyPr wrap="square" lIns="91440" tIns="45720" rIns="91440" bIns="45720" rtlCol="0" anchor="t">
            <a:spAutoFit/>
          </a:bodyPr>
          <a:lstStyle/>
          <a:p>
            <a:pPr algn="just"/>
            <a:r>
              <a:rPr lang="de-DE"/>
              <a:t>Die RPV ist ein </a:t>
            </a:r>
            <a:r>
              <a:rPr lang="de-DE" b="1"/>
              <a:t>administratives</a:t>
            </a:r>
            <a:r>
              <a:rPr lang="de-DE"/>
              <a:t> und </a:t>
            </a:r>
            <a:r>
              <a:rPr lang="de-DE" b="1"/>
              <a:t>finanzielles</a:t>
            </a:r>
            <a:r>
              <a:rPr lang="de-DE"/>
              <a:t> </a:t>
            </a:r>
            <a:r>
              <a:rPr lang="de-DE" b="1"/>
              <a:t>Instrument</a:t>
            </a:r>
            <a:r>
              <a:rPr lang="de-DE"/>
              <a:t>, das darauf abzielt, die Verpflichtungen zwischen dem Staat, der Region und anderen öffentlichen Einrichtungen zur Umsetzung der in einer Binnenregion vorgesehenen Maßnahmen zu formalisieren.</a:t>
            </a:r>
          </a:p>
          <a:p>
            <a:pPr algn="just"/>
            <a:endParaRPr lang="de-DE" b="1" noProof="0"/>
          </a:p>
          <a:p>
            <a:pPr algn="just"/>
            <a:r>
              <a:rPr lang="de-DE" b="1" noProof="0"/>
              <a:t>Die RPV </a:t>
            </a:r>
          </a:p>
          <a:p>
            <a:pPr algn="just"/>
            <a:endParaRPr lang="de-DE" noProof="0"/>
          </a:p>
          <a:p>
            <a:pPr marL="285750" indent="-285750" algn="just">
              <a:buFont typeface="Wingdings" panose="05000000000000000000" pitchFamily="2" charset="2"/>
              <a:buChar char="è"/>
            </a:pPr>
            <a:r>
              <a:rPr lang="de-DE"/>
              <a:t>Übersetzt die Strategie des Gebiets in </a:t>
            </a:r>
            <a:r>
              <a:rPr lang="de-DE" b="1"/>
              <a:t>konkrete Projekte</a:t>
            </a:r>
          </a:p>
          <a:p>
            <a:pPr marL="285750" indent="-285750" algn="just">
              <a:buFont typeface="Wingdings" panose="05000000000000000000" pitchFamily="2" charset="2"/>
              <a:buChar char="è"/>
            </a:pPr>
            <a:r>
              <a:rPr lang="de-DE"/>
              <a:t>Definiert, </a:t>
            </a:r>
            <a:r>
              <a:rPr lang="de-DE" b="1"/>
              <a:t>wer was macht</a:t>
            </a:r>
          </a:p>
          <a:p>
            <a:pPr marL="285750" indent="-285750" algn="just">
              <a:buFont typeface="Wingdings" panose="05000000000000000000" pitchFamily="2" charset="2"/>
              <a:buChar char="è"/>
            </a:pPr>
            <a:r>
              <a:rPr lang="de-DE"/>
              <a:t>Legt </a:t>
            </a:r>
            <a:r>
              <a:rPr lang="de-DE" b="1"/>
              <a:t>Zeiten</a:t>
            </a:r>
            <a:r>
              <a:rPr lang="de-DE"/>
              <a:t>, </a:t>
            </a:r>
            <a:r>
              <a:rPr lang="de-DE" b="1"/>
              <a:t>Ressourcen</a:t>
            </a:r>
            <a:r>
              <a:rPr lang="de-DE"/>
              <a:t> und </a:t>
            </a:r>
            <a:r>
              <a:rPr lang="de-DE" b="1"/>
              <a:t>Verantwortlichkeiten</a:t>
            </a:r>
            <a:r>
              <a:rPr lang="de-DE"/>
              <a:t> fest</a:t>
            </a:r>
          </a:p>
          <a:p>
            <a:pPr marL="285750" indent="-285750" algn="just">
              <a:buFont typeface="Wingdings" panose="05000000000000000000" pitchFamily="2" charset="2"/>
              <a:buChar char="è"/>
            </a:pPr>
            <a:r>
              <a:rPr lang="de-DE" b="1"/>
              <a:t>Koordiniert</a:t>
            </a:r>
            <a:r>
              <a:rPr lang="de-DE"/>
              <a:t> die Finanzierungen (national, regional, europäisch)</a:t>
            </a:r>
          </a:p>
          <a:p>
            <a:pPr marL="285750" indent="-285750" algn="just">
              <a:buFont typeface="Wingdings" panose="05000000000000000000" pitchFamily="2" charset="2"/>
              <a:buChar char="è"/>
            </a:pPr>
            <a:endParaRPr lang="de-DE" noProof="0"/>
          </a:p>
          <a:p>
            <a:pPr algn="just"/>
            <a:endParaRPr lang="de-DE" noProof="0"/>
          </a:p>
          <a:p>
            <a:pPr algn="just"/>
            <a:endParaRPr lang="de-DE" noProof="0"/>
          </a:p>
        </p:txBody>
      </p:sp>
      <p:pic>
        <p:nvPicPr>
          <p:cNvPr id="5" name="Immagine 4" descr="Immagine che contiene testo, schermata, Carattere, documento&#10;&#10;Il contenuto generato dall'IA potrebbe non essere corretto.">
            <a:extLst>
              <a:ext uri="{FF2B5EF4-FFF2-40B4-BE49-F238E27FC236}">
                <a16:creationId xmlns:a16="http://schemas.microsoft.com/office/drawing/2014/main" id="{B90F58D3-44C7-FFAD-7A36-FCB51338633B}"/>
              </a:ext>
            </a:extLst>
          </p:cNvPr>
          <p:cNvPicPr>
            <a:picLocks noChangeAspect="1"/>
          </p:cNvPicPr>
          <p:nvPr/>
        </p:nvPicPr>
        <p:blipFill>
          <a:blip r:embed="rId3"/>
          <a:srcRect l="1434" t="540" r="2929" b="676"/>
          <a:stretch>
            <a:fillRect/>
          </a:stretch>
        </p:blipFill>
        <p:spPr>
          <a:xfrm>
            <a:off x="8185987" y="2332325"/>
            <a:ext cx="2495169" cy="3351744"/>
          </a:xfrm>
          <a:prstGeom prst="rect">
            <a:avLst/>
          </a:prstGeom>
        </p:spPr>
      </p:pic>
      <p:sp>
        <p:nvSpPr>
          <p:cNvPr id="6" name="CasellaDiTesto 5">
            <a:extLst>
              <a:ext uri="{FF2B5EF4-FFF2-40B4-BE49-F238E27FC236}">
                <a16:creationId xmlns:a16="http://schemas.microsoft.com/office/drawing/2014/main" id="{B602BF05-960E-E4C2-8B1A-06C3523CCF04}"/>
              </a:ext>
            </a:extLst>
          </p:cNvPr>
          <p:cNvSpPr txBox="1"/>
          <p:nvPr/>
        </p:nvSpPr>
        <p:spPr>
          <a:xfrm>
            <a:off x="1066240" y="4544240"/>
            <a:ext cx="6699336" cy="1477328"/>
          </a:xfrm>
          <a:prstGeom prst="rect">
            <a:avLst/>
          </a:prstGeom>
          <a:noFill/>
        </p:spPr>
        <p:txBody>
          <a:bodyPr wrap="square" rtlCol="0">
            <a:spAutoFit/>
          </a:bodyPr>
          <a:lstStyle/>
          <a:p>
            <a:pPr algn="just"/>
            <a:r>
              <a:rPr lang="de-DE"/>
              <a:t>Am </a:t>
            </a:r>
            <a:r>
              <a:rPr lang="de-DE" b="1"/>
              <a:t>30. Januar 2026 </a:t>
            </a:r>
            <a:r>
              <a:rPr lang="de-DE"/>
              <a:t>übermittelte das Ministerium für Kohäsionspolitik und Süditalien (</a:t>
            </a:r>
            <a:r>
              <a:rPr lang="de-DE" b="1"/>
              <a:t>DIPCOES</a:t>
            </a:r>
            <a:r>
              <a:rPr lang="de-DE"/>
              <a:t>) den </a:t>
            </a:r>
            <a:r>
              <a:rPr lang="de-DE" b="1"/>
              <a:t>formellen Entwurf des RPV-Musters</a:t>
            </a:r>
            <a:r>
              <a:rPr lang="de-DE"/>
              <a:t>, das als Referenz für die Ausarbeitung der Vereinbarung zu verwenden ist.</a:t>
            </a:r>
            <a:endParaRPr lang="de-DE" noProof="0"/>
          </a:p>
          <a:p>
            <a:pPr algn="just"/>
            <a:endParaRPr lang="de-DE" noProof="0"/>
          </a:p>
        </p:txBody>
      </p:sp>
      <p:sp>
        <p:nvSpPr>
          <p:cNvPr id="4" name="Rettangolo 5">
            <a:extLst>
              <a:ext uri="{FF2B5EF4-FFF2-40B4-BE49-F238E27FC236}">
                <a16:creationId xmlns:a16="http://schemas.microsoft.com/office/drawing/2014/main" id="{3A9402A3-60BC-3039-48A4-ADB6D2A12FDE}"/>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Immagine 6">
            <a:extLst>
              <a:ext uri="{FF2B5EF4-FFF2-40B4-BE49-F238E27FC236}">
                <a16:creationId xmlns:a16="http://schemas.microsoft.com/office/drawing/2014/main" id="{2CB870CA-AA84-8261-8DCC-C0AE0A5113F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8" name="CasellaDiTesto 7">
            <a:extLst>
              <a:ext uri="{FF2B5EF4-FFF2-40B4-BE49-F238E27FC236}">
                <a16:creationId xmlns:a16="http://schemas.microsoft.com/office/drawing/2014/main" id="{1AEF041F-B5D9-5FE6-11D2-C68F4363D71B}"/>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19133675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D0D25128-EACC-1F85-1653-7FE72232BA91}"/>
              </a:ext>
            </a:extLst>
          </p:cNvPr>
          <p:cNvSpPr txBox="1">
            <a:spLocks/>
          </p:cNvSpPr>
          <p:nvPr/>
        </p:nvSpPr>
        <p:spPr>
          <a:xfrm>
            <a:off x="721598" y="541356"/>
            <a:ext cx="8360409" cy="763985"/>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800" noProof="0"/>
              <a:t>Brandschutzmaßnahmen</a:t>
            </a:r>
            <a:endParaRPr lang="de-DE" sz="2600" b="1" noProof="0"/>
          </a:p>
        </p:txBody>
      </p:sp>
      <p:sp>
        <p:nvSpPr>
          <p:cNvPr id="7" name="CasellaDiTesto 6">
            <a:extLst>
              <a:ext uri="{FF2B5EF4-FFF2-40B4-BE49-F238E27FC236}">
                <a16:creationId xmlns:a16="http://schemas.microsoft.com/office/drawing/2014/main" id="{9AD092EE-812F-999E-029D-4B67FC1BBE65}"/>
              </a:ext>
            </a:extLst>
          </p:cNvPr>
          <p:cNvSpPr txBox="1"/>
          <p:nvPr/>
        </p:nvSpPr>
        <p:spPr>
          <a:xfrm>
            <a:off x="941695" y="1355088"/>
            <a:ext cx="10654353" cy="2308324"/>
          </a:xfrm>
          <a:prstGeom prst="rect">
            <a:avLst/>
          </a:prstGeom>
          <a:noFill/>
        </p:spPr>
        <p:txBody>
          <a:bodyPr wrap="square" rtlCol="0">
            <a:spAutoFit/>
          </a:bodyPr>
          <a:lstStyle/>
          <a:p>
            <a:r>
              <a:rPr lang="de-DE"/>
              <a:t>Der </a:t>
            </a:r>
            <a:r>
              <a:rPr lang="de-DE" b="1"/>
              <a:t>CIPESS</a:t>
            </a:r>
            <a:r>
              <a:rPr lang="de-DE"/>
              <a:t>-Beschluss</a:t>
            </a:r>
            <a:r>
              <a:rPr lang="de-DE" b="1"/>
              <a:t> Nr. 32/2025</a:t>
            </a:r>
            <a:r>
              <a:rPr lang="de-DE"/>
              <a:t> hat im Rahmen der SNAI der Autonomen Provinz Bozen </a:t>
            </a:r>
            <a:r>
              <a:rPr lang="de-DE" b="1"/>
              <a:t>2.078.571,43 Euro</a:t>
            </a:r>
            <a:r>
              <a:rPr lang="de-DE"/>
              <a:t> für </a:t>
            </a:r>
            <a:r>
              <a:rPr lang="de-DE" b="1"/>
              <a:t>Maßnahmen</a:t>
            </a:r>
            <a:r>
              <a:rPr lang="de-DE"/>
              <a:t> zur </a:t>
            </a:r>
            <a:r>
              <a:rPr lang="de-DE" b="1"/>
              <a:t>Waldbrandprävention</a:t>
            </a:r>
            <a:r>
              <a:rPr lang="de-DE"/>
              <a:t> und zur </a:t>
            </a:r>
            <a:r>
              <a:rPr lang="de-DE" b="1"/>
              <a:t>Stärkung der </a:t>
            </a:r>
            <a:r>
              <a:rPr lang="de-DE" b="1" err="1"/>
              <a:t>Umweltresilienz</a:t>
            </a:r>
            <a:r>
              <a:rPr lang="de-DE"/>
              <a:t> in den Binnengebieten zugewiesen.</a:t>
            </a:r>
          </a:p>
          <a:p>
            <a:endParaRPr lang="de-DE"/>
          </a:p>
          <a:p>
            <a:r>
              <a:rPr lang="de-DE"/>
              <a:t>In diesem Zusammenhang hat die Provinz am </a:t>
            </a:r>
            <a:r>
              <a:rPr lang="de-DE" b="1"/>
              <a:t>12. Januar 2026</a:t>
            </a:r>
            <a:r>
              <a:rPr lang="de-DE"/>
              <a:t> dem DIPCOES den </a:t>
            </a:r>
            <a:r>
              <a:rPr lang="de-DE" b="1"/>
              <a:t>Bau einer Station der Freiwilligen Feuerwehr</a:t>
            </a:r>
            <a:r>
              <a:rPr lang="de-DE"/>
              <a:t> in St. Nikolaus im Binnengebiet </a:t>
            </a:r>
            <a:r>
              <a:rPr lang="de-DE" err="1"/>
              <a:t>Ultental</a:t>
            </a:r>
            <a:r>
              <a:rPr lang="de-DE"/>
              <a:t> – </a:t>
            </a:r>
            <a:r>
              <a:rPr lang="de-DE" err="1"/>
              <a:t>Deutschnonsberg</a:t>
            </a:r>
            <a:r>
              <a:rPr lang="de-DE"/>
              <a:t> – </a:t>
            </a:r>
            <a:r>
              <a:rPr lang="de-DE" err="1"/>
              <a:t>Tisens</a:t>
            </a:r>
            <a:r>
              <a:rPr lang="de-DE"/>
              <a:t> – Lana vorgeschlagen.</a:t>
            </a:r>
          </a:p>
          <a:p>
            <a:pPr algn="just"/>
            <a:endParaRPr lang="de-DE" noProof="0"/>
          </a:p>
        </p:txBody>
      </p:sp>
      <p:sp>
        <p:nvSpPr>
          <p:cNvPr id="8" name="Ovale 7">
            <a:extLst>
              <a:ext uri="{FF2B5EF4-FFF2-40B4-BE49-F238E27FC236}">
                <a16:creationId xmlns:a16="http://schemas.microsoft.com/office/drawing/2014/main" id="{C5271E7B-584B-EE56-C113-7409E4C97468}"/>
              </a:ext>
            </a:extLst>
          </p:cNvPr>
          <p:cNvSpPr/>
          <p:nvPr/>
        </p:nvSpPr>
        <p:spPr>
          <a:xfrm>
            <a:off x="4985030" y="3887576"/>
            <a:ext cx="1848897" cy="1812687"/>
          </a:xfrm>
          <a:prstGeom prst="ellipse">
            <a:avLst/>
          </a:prstGeom>
          <a:solidFill>
            <a:srgbClr val="D3E3EE"/>
          </a:solidFill>
          <a:ln>
            <a:solidFill>
              <a:srgbClr val="27348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1600" b="1" noProof="0">
                <a:solidFill>
                  <a:schemeClr val="tx1"/>
                </a:solidFill>
              </a:rPr>
              <a:t>Warum das Projekt strategisch ist</a:t>
            </a:r>
          </a:p>
        </p:txBody>
      </p:sp>
      <p:sp>
        <p:nvSpPr>
          <p:cNvPr id="9" name="CasellaDiTesto 8">
            <a:extLst>
              <a:ext uri="{FF2B5EF4-FFF2-40B4-BE49-F238E27FC236}">
                <a16:creationId xmlns:a16="http://schemas.microsoft.com/office/drawing/2014/main" id="{F24CE565-CD85-8151-C6B2-E6AF0131D5E8}"/>
              </a:ext>
            </a:extLst>
          </p:cNvPr>
          <p:cNvSpPr txBox="1"/>
          <p:nvPr/>
        </p:nvSpPr>
        <p:spPr>
          <a:xfrm>
            <a:off x="907641" y="4130603"/>
            <a:ext cx="3699061" cy="1569660"/>
          </a:xfrm>
          <a:prstGeom prst="rect">
            <a:avLst/>
          </a:prstGeom>
          <a:noFill/>
        </p:spPr>
        <p:txBody>
          <a:bodyPr wrap="square" rtlCol="0">
            <a:spAutoFit/>
          </a:bodyPr>
          <a:lstStyle/>
          <a:p>
            <a:pPr>
              <a:buFont typeface="Arial" panose="020B0604020202020204" pitchFamily="34" charset="0"/>
              <a:buChar char="•"/>
            </a:pPr>
            <a:r>
              <a:rPr lang="de-DE" sz="1600" b="1"/>
              <a:t> Gebiet mit hohem Waldanteil </a:t>
            </a:r>
            <a:r>
              <a:rPr lang="de-DE" sz="1600"/>
              <a:t>und überwiegender Schutzfunktion (75 %)</a:t>
            </a:r>
            <a:endParaRPr lang="de-DE" sz="1600" noProof="0"/>
          </a:p>
          <a:p>
            <a:pPr>
              <a:buFont typeface="Arial" panose="020B0604020202020204" pitchFamily="34" charset="0"/>
              <a:buChar char="•"/>
            </a:pPr>
            <a:endParaRPr lang="de-DE" sz="1600" noProof="0"/>
          </a:p>
          <a:p>
            <a:pPr>
              <a:buFont typeface="Arial" panose="020B0604020202020204" pitchFamily="34" charset="0"/>
              <a:buChar char="•"/>
            </a:pPr>
            <a:r>
              <a:rPr lang="de-DE" sz="1600" b="1" noProof="0"/>
              <a:t> Gebiet </a:t>
            </a:r>
            <a:r>
              <a:rPr lang="de-DE" sz="1600" b="1"/>
              <a:t>mit hohem Umweltwert </a:t>
            </a:r>
            <a:r>
              <a:rPr lang="de-DE" sz="1600"/>
              <a:t>und geschützter Biodiversität</a:t>
            </a:r>
            <a:endParaRPr lang="de-DE" sz="1600" noProof="0"/>
          </a:p>
          <a:p>
            <a:endParaRPr lang="de-DE" sz="1600" noProof="0"/>
          </a:p>
        </p:txBody>
      </p:sp>
      <p:sp>
        <p:nvSpPr>
          <p:cNvPr id="10" name="CasellaDiTesto 9">
            <a:extLst>
              <a:ext uri="{FF2B5EF4-FFF2-40B4-BE49-F238E27FC236}">
                <a16:creationId xmlns:a16="http://schemas.microsoft.com/office/drawing/2014/main" id="{6A9F7F01-6900-E562-E612-FB1CB83A95B9}"/>
              </a:ext>
            </a:extLst>
          </p:cNvPr>
          <p:cNvSpPr txBox="1"/>
          <p:nvPr/>
        </p:nvSpPr>
        <p:spPr>
          <a:xfrm>
            <a:off x="7585300" y="3663412"/>
            <a:ext cx="4198960" cy="2554545"/>
          </a:xfrm>
          <a:prstGeom prst="rect">
            <a:avLst/>
          </a:prstGeom>
          <a:noFill/>
        </p:spPr>
        <p:txBody>
          <a:bodyPr wrap="square" rtlCol="0">
            <a:spAutoFit/>
          </a:bodyPr>
          <a:lstStyle/>
          <a:p>
            <a:pPr>
              <a:buFont typeface="Arial" panose="020B0604020202020204" pitchFamily="34" charset="0"/>
              <a:buChar char="•"/>
            </a:pPr>
            <a:r>
              <a:rPr lang="de-DE" sz="1600" b="1"/>
              <a:t> Zunahme des Waldbrandrisikos </a:t>
            </a:r>
            <a:r>
              <a:rPr lang="de-DE" sz="1600"/>
              <a:t>(Sturm Vaia, Schneebruch, Borkenkäferbefall)</a:t>
            </a:r>
            <a:endParaRPr lang="de-DE" sz="1600" noProof="0"/>
          </a:p>
          <a:p>
            <a:pPr>
              <a:buFont typeface="Arial" panose="020B0604020202020204" pitchFamily="34" charset="0"/>
              <a:buChar char="•"/>
            </a:pPr>
            <a:endParaRPr lang="de-DE" sz="1600" noProof="0"/>
          </a:p>
          <a:p>
            <a:pPr>
              <a:buFont typeface="Arial" panose="020B0604020202020204" pitchFamily="34" charset="0"/>
              <a:buChar char="•"/>
            </a:pPr>
            <a:r>
              <a:rPr lang="de-DE" sz="1600" b="1" noProof="0"/>
              <a:t> </a:t>
            </a:r>
            <a:r>
              <a:rPr lang="de-DE" sz="1600" b="1"/>
              <a:t>Starke Wald–Siedlungs-Schnittstelle</a:t>
            </a:r>
            <a:r>
              <a:rPr lang="de-DE" sz="1600"/>
              <a:t> sowie sensible Energieinfrastrukturen</a:t>
            </a:r>
            <a:endParaRPr lang="de-DE" sz="1600" noProof="0"/>
          </a:p>
          <a:p>
            <a:pPr>
              <a:buFont typeface="Arial" panose="020B0604020202020204" pitchFamily="34" charset="0"/>
              <a:buChar char="•"/>
            </a:pPr>
            <a:endParaRPr lang="de-DE" sz="1600" noProof="0"/>
          </a:p>
          <a:p>
            <a:pPr>
              <a:buFont typeface="Arial" panose="020B0604020202020204" pitchFamily="34" charset="0"/>
              <a:buChar char="•"/>
            </a:pPr>
            <a:r>
              <a:rPr lang="de-DE" sz="1600" b="1"/>
              <a:t> Neue Feuerwehrstation</a:t>
            </a:r>
            <a:r>
              <a:rPr lang="de-DE" sz="1600"/>
              <a:t> </a:t>
            </a:r>
            <a:r>
              <a:rPr lang="de-DE" sz="1600" b="1"/>
              <a:t>wesentlich</a:t>
            </a:r>
            <a:r>
              <a:rPr lang="de-DE" sz="1600"/>
              <a:t> für rasche Einsatzbereitschaft und übergemeindliche Schutzfunktion</a:t>
            </a:r>
            <a:endParaRPr lang="de-DE" sz="1600" noProof="0"/>
          </a:p>
          <a:p>
            <a:endParaRPr lang="de-DE" sz="1600" noProof="0"/>
          </a:p>
        </p:txBody>
      </p:sp>
      <p:sp>
        <p:nvSpPr>
          <p:cNvPr id="11" name="Parentesi graffa aperta 10">
            <a:extLst>
              <a:ext uri="{FF2B5EF4-FFF2-40B4-BE49-F238E27FC236}">
                <a16:creationId xmlns:a16="http://schemas.microsoft.com/office/drawing/2014/main" id="{BA4E77B1-C14D-24EC-4406-18062BD68AC9}"/>
              </a:ext>
            </a:extLst>
          </p:cNvPr>
          <p:cNvSpPr/>
          <p:nvPr/>
        </p:nvSpPr>
        <p:spPr>
          <a:xfrm>
            <a:off x="4453718" y="4232026"/>
            <a:ext cx="341194" cy="1123786"/>
          </a:xfrm>
          <a:prstGeom prst="leftBrace">
            <a:avLst/>
          </a:prstGeom>
          <a:ln w="9525"/>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noProof="0"/>
          </a:p>
        </p:txBody>
      </p:sp>
      <p:sp>
        <p:nvSpPr>
          <p:cNvPr id="12" name="Parentesi graffa aperta 11">
            <a:extLst>
              <a:ext uri="{FF2B5EF4-FFF2-40B4-BE49-F238E27FC236}">
                <a16:creationId xmlns:a16="http://schemas.microsoft.com/office/drawing/2014/main" id="{9F534120-9FB8-1819-991E-62E87C95F572}"/>
              </a:ext>
            </a:extLst>
          </p:cNvPr>
          <p:cNvSpPr/>
          <p:nvPr/>
        </p:nvSpPr>
        <p:spPr>
          <a:xfrm rot="10800000">
            <a:off x="7022246" y="4232026"/>
            <a:ext cx="341194" cy="1123786"/>
          </a:xfrm>
          <a:prstGeom prst="leftBrace">
            <a:avLst/>
          </a:prstGeom>
          <a:ln w="9525"/>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noProof="0"/>
          </a:p>
        </p:txBody>
      </p:sp>
      <p:pic>
        <p:nvPicPr>
          <p:cNvPr id="16" name="Elemento grafico 15" descr="Commento con fuoco contorno">
            <a:extLst>
              <a:ext uri="{FF2B5EF4-FFF2-40B4-BE49-F238E27FC236}">
                <a16:creationId xmlns:a16="http://schemas.microsoft.com/office/drawing/2014/main" id="{5F10E123-40CF-46FD-DEE7-339B6F2F6F7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flipH="1">
            <a:off x="10686196" y="194817"/>
            <a:ext cx="1098063" cy="972842"/>
          </a:xfrm>
          <a:prstGeom prst="rect">
            <a:avLst/>
          </a:prstGeom>
        </p:spPr>
      </p:pic>
      <p:sp>
        <p:nvSpPr>
          <p:cNvPr id="2" name="Rettangolo 5">
            <a:extLst>
              <a:ext uri="{FF2B5EF4-FFF2-40B4-BE49-F238E27FC236}">
                <a16:creationId xmlns:a16="http://schemas.microsoft.com/office/drawing/2014/main" id="{82E29747-6ECE-BA31-24A6-291A554542B3}"/>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Immagine 6">
            <a:extLst>
              <a:ext uri="{FF2B5EF4-FFF2-40B4-BE49-F238E27FC236}">
                <a16:creationId xmlns:a16="http://schemas.microsoft.com/office/drawing/2014/main" id="{B5E53A8B-8ACD-79E4-D767-97260AAEAD70}"/>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5" name="CasellaDiTesto 7">
            <a:extLst>
              <a:ext uri="{FF2B5EF4-FFF2-40B4-BE49-F238E27FC236}">
                <a16:creationId xmlns:a16="http://schemas.microsoft.com/office/drawing/2014/main" id="{4A343A47-29DE-52DD-6641-8FA8C199B64D}"/>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42408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0D6E-8448-E0BF-A57D-AA30ACDDE13B}"/>
            </a:ext>
          </a:extLst>
        </p:cNvPr>
        <p:cNvGrpSpPr/>
        <p:nvPr/>
      </p:nvGrpSpPr>
      <p:grpSpPr>
        <a:xfrm>
          <a:off x="0" y="0"/>
          <a:ext cx="0" cy="0"/>
          <a:chOff x="0" y="0"/>
          <a:chExt cx="0" cy="0"/>
        </a:xfrm>
      </p:grpSpPr>
      <p:sp>
        <p:nvSpPr>
          <p:cNvPr id="4" name="Titolo 2">
            <a:extLst>
              <a:ext uri="{FF2B5EF4-FFF2-40B4-BE49-F238E27FC236}">
                <a16:creationId xmlns:a16="http://schemas.microsoft.com/office/drawing/2014/main" id="{5582E1C5-249F-FE66-BFF4-65B0AB7E42C0}"/>
              </a:ext>
            </a:extLst>
          </p:cNvPr>
          <p:cNvSpPr txBox="1">
            <a:spLocks/>
          </p:cNvSpPr>
          <p:nvPr/>
        </p:nvSpPr>
        <p:spPr>
          <a:xfrm>
            <a:off x="606000" y="465381"/>
            <a:ext cx="10980000" cy="1253627"/>
          </a:xfrm>
          <a:prstGeom prst="rect">
            <a:avLst/>
          </a:prstGeom>
        </p:spPr>
        <p:txBody>
          <a:bodyPr lIns="91440" tIns="45720" rIns="91440" bIns="45720" anchor="t">
            <a:normAutofit/>
          </a:bodyPr>
          <a:lstStyle>
            <a:lvl1pPr algn="l" defTabSz="914400" rtl="0" eaLnBrk="1" latinLnBrk="0" hangingPunct="1">
              <a:lnSpc>
                <a:spcPct val="90000"/>
              </a:lnSpc>
              <a:spcBef>
                <a:spcPct val="0"/>
              </a:spcBef>
              <a:buNone/>
              <a:defRPr sz="4400" kern="1200">
                <a:solidFill>
                  <a:srgbClr val="27348A"/>
                </a:solidFill>
                <a:latin typeface="+mj-lt"/>
                <a:ea typeface="+mj-ea"/>
                <a:cs typeface="+mj-cs"/>
              </a:defRPr>
            </a:lvl1pPr>
          </a:lstStyle>
          <a:p>
            <a:r>
              <a:rPr lang="de-DE" sz="2400" noProof="0"/>
              <a:t>Stand der Technik </a:t>
            </a:r>
            <a:r>
              <a:rPr lang="de-DE" sz="2000" noProof="0"/>
              <a:t>(aktualisiert am 26. Februar 2026)</a:t>
            </a:r>
            <a:endParaRPr lang="de-DE" sz="2000" noProof="0">
              <a:cs typeface="Arial"/>
            </a:endParaRPr>
          </a:p>
        </p:txBody>
      </p:sp>
      <p:grpSp>
        <p:nvGrpSpPr>
          <p:cNvPr id="10" name="Gruppo 9">
            <a:extLst>
              <a:ext uri="{FF2B5EF4-FFF2-40B4-BE49-F238E27FC236}">
                <a16:creationId xmlns:a16="http://schemas.microsoft.com/office/drawing/2014/main" id="{0CAA771B-F289-3B55-41AF-21D5256E20C6}"/>
              </a:ext>
            </a:extLst>
          </p:cNvPr>
          <p:cNvGrpSpPr/>
          <p:nvPr/>
        </p:nvGrpSpPr>
        <p:grpSpPr>
          <a:xfrm>
            <a:off x="895930" y="1346226"/>
            <a:ext cx="10400140" cy="776876"/>
            <a:chOff x="988782" y="1733488"/>
            <a:chExt cx="9898935" cy="776876"/>
          </a:xfrm>
        </p:grpSpPr>
        <p:sp>
          <p:nvSpPr>
            <p:cNvPr id="8" name="Rettangolo 7">
              <a:extLst>
                <a:ext uri="{FF2B5EF4-FFF2-40B4-BE49-F238E27FC236}">
                  <a16:creationId xmlns:a16="http://schemas.microsoft.com/office/drawing/2014/main" id="{D8203643-2A3B-E7FA-FB41-E0623764BDD4}"/>
                </a:ext>
              </a:extLst>
            </p:cNvPr>
            <p:cNvSpPr/>
            <p:nvPr/>
          </p:nvSpPr>
          <p:spPr>
            <a:xfrm>
              <a:off x="2008651" y="1813624"/>
              <a:ext cx="8403831" cy="644068"/>
            </a:xfrm>
            <a:prstGeom prst="rect">
              <a:avLst/>
            </a:prstGeom>
            <a:solidFill>
              <a:srgbClr val="CFE6ED"/>
            </a:solidFill>
            <a:ln>
              <a:solidFill>
                <a:srgbClr val="CFE6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de-DE" noProof="0">
                <a:solidFill>
                  <a:srgbClr val="002060"/>
                </a:solidFill>
              </a:endParaRPr>
            </a:p>
          </p:txBody>
        </p:sp>
        <p:grpSp>
          <p:nvGrpSpPr>
            <p:cNvPr id="2" name="Gruppo 1">
              <a:extLst>
                <a:ext uri="{FF2B5EF4-FFF2-40B4-BE49-F238E27FC236}">
                  <a16:creationId xmlns:a16="http://schemas.microsoft.com/office/drawing/2014/main" id="{24BB329D-4E90-C59E-F48C-AF309A44A033}"/>
                </a:ext>
              </a:extLst>
            </p:cNvPr>
            <p:cNvGrpSpPr/>
            <p:nvPr/>
          </p:nvGrpSpPr>
          <p:grpSpPr>
            <a:xfrm>
              <a:off x="988782" y="1733488"/>
              <a:ext cx="1603780" cy="776876"/>
              <a:chOff x="988782" y="1733488"/>
              <a:chExt cx="1603780" cy="776876"/>
            </a:xfrm>
          </p:grpSpPr>
          <p:sp>
            <p:nvSpPr>
              <p:cNvPr id="17" name="Esagono 16">
                <a:extLst>
                  <a:ext uri="{FF2B5EF4-FFF2-40B4-BE49-F238E27FC236}">
                    <a16:creationId xmlns:a16="http://schemas.microsoft.com/office/drawing/2014/main" id="{81AA7F14-08D9-1314-78DF-3218E377B7F5}"/>
                  </a:ext>
                </a:extLst>
              </p:cNvPr>
              <p:cNvSpPr/>
              <p:nvPr/>
            </p:nvSpPr>
            <p:spPr>
              <a:xfrm>
                <a:off x="988782" y="1733489"/>
                <a:ext cx="977286" cy="776875"/>
              </a:xfrm>
              <a:prstGeom prst="hexagon">
                <a:avLst/>
              </a:prstGeom>
              <a:solidFill>
                <a:schemeClr val="accent5">
                  <a:lumMod val="75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18" name="Esagono 17">
                <a:extLst>
                  <a:ext uri="{FF2B5EF4-FFF2-40B4-BE49-F238E27FC236}">
                    <a16:creationId xmlns:a16="http://schemas.microsoft.com/office/drawing/2014/main" id="{0A783655-AFAD-6495-BB2A-FB2FBA3969FC}"/>
                  </a:ext>
                </a:extLst>
              </p:cNvPr>
              <p:cNvSpPr/>
              <p:nvPr/>
            </p:nvSpPr>
            <p:spPr>
              <a:xfrm>
                <a:off x="1200508" y="1733488"/>
                <a:ext cx="977286" cy="776875"/>
              </a:xfrm>
              <a:prstGeom prst="hexagon">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19" name="Esagono 18">
                <a:extLst>
                  <a:ext uri="{FF2B5EF4-FFF2-40B4-BE49-F238E27FC236}">
                    <a16:creationId xmlns:a16="http://schemas.microsoft.com/office/drawing/2014/main" id="{4A620CF0-6D2F-EB2A-C999-46D6486691BD}"/>
                  </a:ext>
                </a:extLst>
              </p:cNvPr>
              <p:cNvSpPr/>
              <p:nvPr/>
            </p:nvSpPr>
            <p:spPr>
              <a:xfrm>
                <a:off x="1407892" y="1733488"/>
                <a:ext cx="977286" cy="776875"/>
              </a:xfrm>
              <a:prstGeom prst="hexagon">
                <a:avLst/>
              </a:prstGeom>
              <a:solidFill>
                <a:schemeClr val="accent5">
                  <a:lumMod val="20000"/>
                  <a:lumOff val="80000"/>
                </a:schemeClr>
              </a:solidFill>
              <a:ln>
                <a:solidFill>
                  <a:schemeClr val="accent5">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20" name="Esagono 19">
                <a:extLst>
                  <a:ext uri="{FF2B5EF4-FFF2-40B4-BE49-F238E27FC236}">
                    <a16:creationId xmlns:a16="http://schemas.microsoft.com/office/drawing/2014/main" id="{B088E599-64A4-79FE-B41A-7924986B84AE}"/>
                  </a:ext>
                </a:extLst>
              </p:cNvPr>
              <p:cNvSpPr/>
              <p:nvPr/>
            </p:nvSpPr>
            <p:spPr>
              <a:xfrm>
                <a:off x="1615276" y="1733488"/>
                <a:ext cx="977286" cy="776875"/>
              </a:xfrm>
              <a:prstGeom prst="hexagon">
                <a:avLst/>
              </a:prstGeom>
              <a:solidFill>
                <a:srgbClr val="D9F0FF"/>
              </a:solidFill>
              <a:ln>
                <a:solidFill>
                  <a:srgbClr val="D9F0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900" b="1" noProof="0">
                  <a:solidFill>
                    <a:schemeClr val="tx1"/>
                  </a:solidFill>
                </a:endParaRPr>
              </a:p>
            </p:txBody>
          </p:sp>
        </p:grpSp>
        <p:sp>
          <p:nvSpPr>
            <p:cNvPr id="9" name="Freccia a pentagono 8">
              <a:extLst>
                <a:ext uri="{FF2B5EF4-FFF2-40B4-BE49-F238E27FC236}">
                  <a16:creationId xmlns:a16="http://schemas.microsoft.com/office/drawing/2014/main" id="{C94E03EE-5636-4D6E-5F6D-10DB1FA2E863}"/>
                </a:ext>
              </a:extLst>
            </p:cNvPr>
            <p:cNvSpPr/>
            <p:nvPr/>
          </p:nvSpPr>
          <p:spPr>
            <a:xfrm>
              <a:off x="10329200" y="1813624"/>
              <a:ext cx="558517" cy="644068"/>
            </a:xfrm>
            <a:prstGeom prst="homePlate">
              <a:avLst/>
            </a:prstGeom>
            <a:solidFill>
              <a:srgbClr val="CFE6ED"/>
            </a:solidFill>
            <a:ln>
              <a:solidFill>
                <a:srgbClr val="CFE6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grpSp>
      <p:sp>
        <p:nvSpPr>
          <p:cNvPr id="11" name="CasellaDiTesto 10">
            <a:extLst>
              <a:ext uri="{FF2B5EF4-FFF2-40B4-BE49-F238E27FC236}">
                <a16:creationId xmlns:a16="http://schemas.microsoft.com/office/drawing/2014/main" id="{F73FE5EF-AF1E-D826-91BD-DA42996C669F}"/>
              </a:ext>
            </a:extLst>
          </p:cNvPr>
          <p:cNvSpPr txBox="1"/>
          <p:nvPr/>
        </p:nvSpPr>
        <p:spPr>
          <a:xfrm>
            <a:off x="1656296" y="1585144"/>
            <a:ext cx="795416" cy="461665"/>
          </a:xfrm>
          <a:prstGeom prst="rect">
            <a:avLst/>
          </a:prstGeom>
          <a:noFill/>
        </p:spPr>
        <p:txBody>
          <a:bodyPr wrap="square" rtlCol="0" anchor="ctr">
            <a:spAutoFit/>
          </a:bodyPr>
          <a:lstStyle/>
          <a:p>
            <a:pPr algn="ctr"/>
            <a:r>
              <a:rPr lang="de-DE" sz="1200" noProof="0">
                <a:solidFill>
                  <a:srgbClr val="002060"/>
                </a:solidFill>
              </a:rPr>
              <a:t>09.10.25</a:t>
            </a:r>
          </a:p>
          <a:p>
            <a:pPr algn="ctr"/>
            <a:endParaRPr lang="de-DE" sz="1200" noProof="0"/>
          </a:p>
        </p:txBody>
      </p:sp>
      <p:sp>
        <p:nvSpPr>
          <p:cNvPr id="13" name="CasellaDiTesto 12">
            <a:extLst>
              <a:ext uri="{FF2B5EF4-FFF2-40B4-BE49-F238E27FC236}">
                <a16:creationId xmlns:a16="http://schemas.microsoft.com/office/drawing/2014/main" id="{959D3E4D-FB88-4ADF-7FDE-08C7CD39187D}"/>
              </a:ext>
            </a:extLst>
          </p:cNvPr>
          <p:cNvSpPr txBox="1"/>
          <p:nvPr/>
        </p:nvSpPr>
        <p:spPr>
          <a:xfrm>
            <a:off x="3295801" y="1487672"/>
            <a:ext cx="7048918" cy="523220"/>
          </a:xfrm>
          <a:prstGeom prst="rect">
            <a:avLst/>
          </a:prstGeom>
          <a:noFill/>
        </p:spPr>
        <p:txBody>
          <a:bodyPr wrap="square">
            <a:spAutoFit/>
          </a:bodyPr>
          <a:lstStyle/>
          <a:p>
            <a:pPr algn="ctr"/>
            <a:r>
              <a:rPr lang="de-DE" sz="1400" noProof="0">
                <a:solidFill>
                  <a:srgbClr val="002060"/>
                </a:solidFill>
              </a:rPr>
              <a:t>Übermittlung der </a:t>
            </a:r>
            <a:r>
              <a:rPr lang="de-DE" sz="1400" b="1" noProof="0">
                <a:solidFill>
                  <a:srgbClr val="002060"/>
                </a:solidFill>
              </a:rPr>
              <a:t>ersten Entwürfe der Strategie </a:t>
            </a:r>
            <a:r>
              <a:rPr lang="de-DE" sz="1400" noProof="0">
                <a:solidFill>
                  <a:srgbClr val="002060"/>
                </a:solidFill>
              </a:rPr>
              <a:t>der 2 Binnengebiete der PAB an das DIPCOES – anschließend integriert und abgeschlossen</a:t>
            </a:r>
            <a:endParaRPr lang="de-DE" sz="1400" noProof="0"/>
          </a:p>
        </p:txBody>
      </p:sp>
      <p:grpSp>
        <p:nvGrpSpPr>
          <p:cNvPr id="14" name="Gruppo 13">
            <a:extLst>
              <a:ext uri="{FF2B5EF4-FFF2-40B4-BE49-F238E27FC236}">
                <a16:creationId xmlns:a16="http://schemas.microsoft.com/office/drawing/2014/main" id="{C291D7CF-1279-0612-7F2B-B14EB2CD2532}"/>
              </a:ext>
            </a:extLst>
          </p:cNvPr>
          <p:cNvGrpSpPr/>
          <p:nvPr/>
        </p:nvGrpSpPr>
        <p:grpSpPr>
          <a:xfrm>
            <a:off x="895930" y="2599853"/>
            <a:ext cx="10400140" cy="776876"/>
            <a:chOff x="988782" y="1733488"/>
            <a:chExt cx="9898935" cy="776876"/>
          </a:xfrm>
        </p:grpSpPr>
        <p:sp>
          <p:nvSpPr>
            <p:cNvPr id="15" name="Rettangolo 14">
              <a:extLst>
                <a:ext uri="{FF2B5EF4-FFF2-40B4-BE49-F238E27FC236}">
                  <a16:creationId xmlns:a16="http://schemas.microsoft.com/office/drawing/2014/main" id="{1268A768-C13C-7DBE-BD3A-62891A1F52BE}"/>
                </a:ext>
              </a:extLst>
            </p:cNvPr>
            <p:cNvSpPr/>
            <p:nvPr/>
          </p:nvSpPr>
          <p:spPr>
            <a:xfrm>
              <a:off x="2008651" y="1813624"/>
              <a:ext cx="8403831" cy="644068"/>
            </a:xfrm>
            <a:prstGeom prst="rect">
              <a:avLst/>
            </a:prstGeom>
            <a:solidFill>
              <a:srgbClr val="CFE6ED"/>
            </a:solidFill>
            <a:ln>
              <a:solidFill>
                <a:srgbClr val="CFE6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de-DE" noProof="0">
                <a:solidFill>
                  <a:srgbClr val="002060"/>
                </a:solidFill>
              </a:endParaRPr>
            </a:p>
          </p:txBody>
        </p:sp>
        <p:grpSp>
          <p:nvGrpSpPr>
            <p:cNvPr id="16" name="Gruppo 15">
              <a:extLst>
                <a:ext uri="{FF2B5EF4-FFF2-40B4-BE49-F238E27FC236}">
                  <a16:creationId xmlns:a16="http://schemas.microsoft.com/office/drawing/2014/main" id="{20DDBE80-8B8B-C5E3-905D-36EAFD6657EA}"/>
                </a:ext>
              </a:extLst>
            </p:cNvPr>
            <p:cNvGrpSpPr/>
            <p:nvPr/>
          </p:nvGrpSpPr>
          <p:grpSpPr>
            <a:xfrm>
              <a:off x="988782" y="1733488"/>
              <a:ext cx="1603780" cy="776876"/>
              <a:chOff x="988782" y="1733488"/>
              <a:chExt cx="1603780" cy="776876"/>
            </a:xfrm>
          </p:grpSpPr>
          <p:sp>
            <p:nvSpPr>
              <p:cNvPr id="22" name="Esagono 21">
                <a:extLst>
                  <a:ext uri="{FF2B5EF4-FFF2-40B4-BE49-F238E27FC236}">
                    <a16:creationId xmlns:a16="http://schemas.microsoft.com/office/drawing/2014/main" id="{3D86A03F-8F00-5AF3-DF82-F6F7BDF32F20}"/>
                  </a:ext>
                </a:extLst>
              </p:cNvPr>
              <p:cNvSpPr/>
              <p:nvPr/>
            </p:nvSpPr>
            <p:spPr>
              <a:xfrm>
                <a:off x="988782" y="1733489"/>
                <a:ext cx="977286" cy="776875"/>
              </a:xfrm>
              <a:prstGeom prst="hexagon">
                <a:avLst/>
              </a:prstGeom>
              <a:solidFill>
                <a:schemeClr val="accent5">
                  <a:lumMod val="50000"/>
                </a:schemeClr>
              </a:solidFill>
              <a:ln>
                <a:solidFill>
                  <a:schemeClr val="accent5">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23" name="Esagono 22">
                <a:extLst>
                  <a:ext uri="{FF2B5EF4-FFF2-40B4-BE49-F238E27FC236}">
                    <a16:creationId xmlns:a16="http://schemas.microsoft.com/office/drawing/2014/main" id="{068ECA26-C0AE-53CD-30CD-259EE382BF6A}"/>
                  </a:ext>
                </a:extLst>
              </p:cNvPr>
              <p:cNvSpPr/>
              <p:nvPr/>
            </p:nvSpPr>
            <p:spPr>
              <a:xfrm>
                <a:off x="1200508" y="1733488"/>
                <a:ext cx="977286" cy="776875"/>
              </a:xfrm>
              <a:prstGeom prst="hexagon">
                <a:avLst/>
              </a:prstGeom>
              <a:solidFill>
                <a:schemeClr val="accent5">
                  <a:lumMod val="75000"/>
                </a:schemeClr>
              </a:solidFill>
              <a:ln>
                <a:solidFill>
                  <a:schemeClr val="accent5">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24" name="Esagono 23">
                <a:extLst>
                  <a:ext uri="{FF2B5EF4-FFF2-40B4-BE49-F238E27FC236}">
                    <a16:creationId xmlns:a16="http://schemas.microsoft.com/office/drawing/2014/main" id="{811830C6-0B7D-BE87-8B22-12FED90CAB3E}"/>
                  </a:ext>
                </a:extLst>
              </p:cNvPr>
              <p:cNvSpPr/>
              <p:nvPr/>
            </p:nvSpPr>
            <p:spPr>
              <a:xfrm>
                <a:off x="1407892" y="1733488"/>
                <a:ext cx="977286" cy="776875"/>
              </a:xfrm>
              <a:prstGeom prst="hexagon">
                <a:avLst/>
              </a:prstGeom>
              <a:solidFill>
                <a:schemeClr val="accent5">
                  <a:lumMod val="60000"/>
                  <a:lumOff val="40000"/>
                </a:schemeClr>
              </a:solidFill>
              <a:ln>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25" name="Esagono 24">
                <a:extLst>
                  <a:ext uri="{FF2B5EF4-FFF2-40B4-BE49-F238E27FC236}">
                    <a16:creationId xmlns:a16="http://schemas.microsoft.com/office/drawing/2014/main" id="{E461C313-5988-0319-1B5A-8FE10970C52A}"/>
                  </a:ext>
                </a:extLst>
              </p:cNvPr>
              <p:cNvSpPr/>
              <p:nvPr/>
            </p:nvSpPr>
            <p:spPr>
              <a:xfrm>
                <a:off x="1615276" y="1733488"/>
                <a:ext cx="977286" cy="776875"/>
              </a:xfrm>
              <a:prstGeom prst="hexagon">
                <a:avLst/>
              </a:prstGeom>
              <a:solidFill>
                <a:schemeClr val="accent5">
                  <a:lumMod val="40000"/>
                  <a:lumOff val="60000"/>
                </a:schemeClr>
              </a:solidFill>
              <a:ln>
                <a:solidFill>
                  <a:schemeClr val="accent5">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900" b="1" noProof="0">
                  <a:solidFill>
                    <a:schemeClr val="tx1"/>
                  </a:solidFill>
                </a:endParaRPr>
              </a:p>
            </p:txBody>
          </p:sp>
        </p:grpSp>
        <p:sp>
          <p:nvSpPr>
            <p:cNvPr id="21" name="Freccia a pentagono 20">
              <a:extLst>
                <a:ext uri="{FF2B5EF4-FFF2-40B4-BE49-F238E27FC236}">
                  <a16:creationId xmlns:a16="http://schemas.microsoft.com/office/drawing/2014/main" id="{474CB0A1-7CE0-63FA-9827-D2CF6B98E80E}"/>
                </a:ext>
              </a:extLst>
            </p:cNvPr>
            <p:cNvSpPr/>
            <p:nvPr/>
          </p:nvSpPr>
          <p:spPr>
            <a:xfrm>
              <a:off x="10329200" y="1813624"/>
              <a:ext cx="558517" cy="644068"/>
            </a:xfrm>
            <a:prstGeom prst="homePlate">
              <a:avLst/>
            </a:prstGeom>
            <a:solidFill>
              <a:srgbClr val="CFE6ED"/>
            </a:solidFill>
            <a:ln>
              <a:solidFill>
                <a:srgbClr val="CFE6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grpSp>
      <p:grpSp>
        <p:nvGrpSpPr>
          <p:cNvPr id="28" name="Gruppo 27">
            <a:extLst>
              <a:ext uri="{FF2B5EF4-FFF2-40B4-BE49-F238E27FC236}">
                <a16:creationId xmlns:a16="http://schemas.microsoft.com/office/drawing/2014/main" id="{F948D4CF-743B-5ABA-9078-EA107020C0C7}"/>
              </a:ext>
            </a:extLst>
          </p:cNvPr>
          <p:cNvGrpSpPr/>
          <p:nvPr/>
        </p:nvGrpSpPr>
        <p:grpSpPr>
          <a:xfrm>
            <a:off x="895930" y="3853480"/>
            <a:ext cx="10400140" cy="776876"/>
            <a:chOff x="988782" y="1733488"/>
            <a:chExt cx="9898935" cy="776876"/>
          </a:xfrm>
        </p:grpSpPr>
        <p:sp>
          <p:nvSpPr>
            <p:cNvPr id="29" name="Rettangolo 28">
              <a:extLst>
                <a:ext uri="{FF2B5EF4-FFF2-40B4-BE49-F238E27FC236}">
                  <a16:creationId xmlns:a16="http://schemas.microsoft.com/office/drawing/2014/main" id="{DCEC11C3-6BF5-94D4-8C0A-577FEB4145CA}"/>
                </a:ext>
              </a:extLst>
            </p:cNvPr>
            <p:cNvSpPr/>
            <p:nvPr/>
          </p:nvSpPr>
          <p:spPr>
            <a:xfrm>
              <a:off x="2008651" y="1813624"/>
              <a:ext cx="8403831" cy="644068"/>
            </a:xfrm>
            <a:prstGeom prst="rect">
              <a:avLst/>
            </a:prstGeom>
            <a:solidFill>
              <a:srgbClr val="CFE6ED"/>
            </a:solidFill>
            <a:ln>
              <a:solidFill>
                <a:srgbClr val="CFE6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de-DE" noProof="0">
                <a:solidFill>
                  <a:srgbClr val="002060"/>
                </a:solidFill>
              </a:endParaRPr>
            </a:p>
          </p:txBody>
        </p:sp>
        <p:grpSp>
          <p:nvGrpSpPr>
            <p:cNvPr id="30" name="Gruppo 29">
              <a:extLst>
                <a:ext uri="{FF2B5EF4-FFF2-40B4-BE49-F238E27FC236}">
                  <a16:creationId xmlns:a16="http://schemas.microsoft.com/office/drawing/2014/main" id="{26D8B901-31E2-5D37-1487-69CA713AAE48}"/>
                </a:ext>
              </a:extLst>
            </p:cNvPr>
            <p:cNvGrpSpPr/>
            <p:nvPr/>
          </p:nvGrpSpPr>
          <p:grpSpPr>
            <a:xfrm>
              <a:off x="988782" y="1733488"/>
              <a:ext cx="1603780" cy="776876"/>
              <a:chOff x="988782" y="1733488"/>
              <a:chExt cx="1603780" cy="776876"/>
            </a:xfrm>
          </p:grpSpPr>
          <p:sp>
            <p:nvSpPr>
              <p:cNvPr id="32" name="Esagono 31">
                <a:extLst>
                  <a:ext uri="{FF2B5EF4-FFF2-40B4-BE49-F238E27FC236}">
                    <a16:creationId xmlns:a16="http://schemas.microsoft.com/office/drawing/2014/main" id="{023474F4-0F9A-0A64-AFA4-C09824B40E39}"/>
                  </a:ext>
                </a:extLst>
              </p:cNvPr>
              <p:cNvSpPr/>
              <p:nvPr/>
            </p:nvSpPr>
            <p:spPr>
              <a:xfrm>
                <a:off x="988782" y="1733489"/>
                <a:ext cx="977286" cy="776875"/>
              </a:xfrm>
              <a:prstGeom prst="hexagon">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noProof="0"/>
                  <a:t>\</a:t>
                </a:r>
              </a:p>
            </p:txBody>
          </p:sp>
          <p:sp>
            <p:nvSpPr>
              <p:cNvPr id="33" name="Esagono 32">
                <a:extLst>
                  <a:ext uri="{FF2B5EF4-FFF2-40B4-BE49-F238E27FC236}">
                    <a16:creationId xmlns:a16="http://schemas.microsoft.com/office/drawing/2014/main" id="{5C534145-B97B-2508-BA37-61A497864F46}"/>
                  </a:ext>
                </a:extLst>
              </p:cNvPr>
              <p:cNvSpPr/>
              <p:nvPr/>
            </p:nvSpPr>
            <p:spPr>
              <a:xfrm>
                <a:off x="1200508" y="1733488"/>
                <a:ext cx="977286" cy="776875"/>
              </a:xfrm>
              <a:prstGeom prst="hexagon">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34" name="Esagono 33">
                <a:extLst>
                  <a:ext uri="{FF2B5EF4-FFF2-40B4-BE49-F238E27FC236}">
                    <a16:creationId xmlns:a16="http://schemas.microsoft.com/office/drawing/2014/main" id="{EF3AABA3-68A5-2E9D-447A-D0E88E909CAB}"/>
                  </a:ext>
                </a:extLst>
              </p:cNvPr>
              <p:cNvSpPr/>
              <p:nvPr/>
            </p:nvSpPr>
            <p:spPr>
              <a:xfrm>
                <a:off x="1407892" y="1733488"/>
                <a:ext cx="977286" cy="776875"/>
              </a:xfrm>
              <a:prstGeom prst="hexagon">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35" name="Esagono 34">
                <a:extLst>
                  <a:ext uri="{FF2B5EF4-FFF2-40B4-BE49-F238E27FC236}">
                    <a16:creationId xmlns:a16="http://schemas.microsoft.com/office/drawing/2014/main" id="{F07D45E5-B10A-3198-44B7-732EB8876C05}"/>
                  </a:ext>
                </a:extLst>
              </p:cNvPr>
              <p:cNvSpPr/>
              <p:nvPr/>
            </p:nvSpPr>
            <p:spPr>
              <a:xfrm>
                <a:off x="1615276" y="1733488"/>
                <a:ext cx="977286" cy="776875"/>
              </a:xfrm>
              <a:prstGeom prst="hexagon">
                <a:avLst/>
              </a:prstGeom>
              <a:solidFill>
                <a:schemeClr val="accent1">
                  <a:lumMod val="20000"/>
                  <a:lumOff val="80000"/>
                </a:schemeClr>
              </a:solidFill>
              <a:ln>
                <a:solidFill>
                  <a:schemeClr val="accent1">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900" b="1" noProof="0">
                  <a:solidFill>
                    <a:schemeClr val="tx1"/>
                  </a:solidFill>
                </a:endParaRPr>
              </a:p>
            </p:txBody>
          </p:sp>
        </p:grpSp>
        <p:sp>
          <p:nvSpPr>
            <p:cNvPr id="31" name="Freccia a pentagono 30">
              <a:extLst>
                <a:ext uri="{FF2B5EF4-FFF2-40B4-BE49-F238E27FC236}">
                  <a16:creationId xmlns:a16="http://schemas.microsoft.com/office/drawing/2014/main" id="{4245D7C6-19CA-5141-577B-3A967C180409}"/>
                </a:ext>
              </a:extLst>
            </p:cNvPr>
            <p:cNvSpPr/>
            <p:nvPr/>
          </p:nvSpPr>
          <p:spPr>
            <a:xfrm>
              <a:off x="10329200" y="1813624"/>
              <a:ext cx="558517" cy="644068"/>
            </a:xfrm>
            <a:prstGeom prst="homePlate">
              <a:avLst/>
            </a:prstGeom>
            <a:solidFill>
              <a:srgbClr val="CFE6ED"/>
            </a:solidFill>
            <a:ln>
              <a:solidFill>
                <a:srgbClr val="CFE6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grpSp>
      <p:sp>
        <p:nvSpPr>
          <p:cNvPr id="36" name="CasellaDiTesto 35">
            <a:extLst>
              <a:ext uri="{FF2B5EF4-FFF2-40B4-BE49-F238E27FC236}">
                <a16:creationId xmlns:a16="http://schemas.microsoft.com/office/drawing/2014/main" id="{65D72ADA-2523-87AB-1DF2-F8E91C8691A0}"/>
              </a:ext>
            </a:extLst>
          </p:cNvPr>
          <p:cNvSpPr txBox="1"/>
          <p:nvPr/>
        </p:nvSpPr>
        <p:spPr>
          <a:xfrm>
            <a:off x="1349072" y="2669297"/>
            <a:ext cx="1436914" cy="861774"/>
          </a:xfrm>
          <a:prstGeom prst="rect">
            <a:avLst/>
          </a:prstGeom>
          <a:noFill/>
        </p:spPr>
        <p:txBody>
          <a:bodyPr wrap="square" rtlCol="0">
            <a:spAutoFit/>
          </a:bodyPr>
          <a:lstStyle/>
          <a:p>
            <a:pPr algn="ctr"/>
            <a:r>
              <a:rPr lang="de-DE" sz="1200" noProof="0">
                <a:solidFill>
                  <a:srgbClr val="002060"/>
                </a:solidFill>
              </a:rPr>
              <a:t>innerhalb </a:t>
            </a:r>
          </a:p>
          <a:p>
            <a:pPr algn="ctr"/>
            <a:r>
              <a:rPr lang="de-DE" sz="1200" noProof="0">
                <a:solidFill>
                  <a:srgbClr val="002060"/>
                </a:solidFill>
              </a:rPr>
              <a:t>von</a:t>
            </a:r>
          </a:p>
          <a:p>
            <a:pPr algn="ctr"/>
            <a:r>
              <a:rPr lang="de-DE" sz="1200" noProof="0">
                <a:solidFill>
                  <a:srgbClr val="002060"/>
                </a:solidFill>
              </a:rPr>
              <a:t>60 Tagen</a:t>
            </a:r>
          </a:p>
          <a:p>
            <a:pPr algn="ctr"/>
            <a:endParaRPr lang="de-DE" sz="1400" noProof="0"/>
          </a:p>
        </p:txBody>
      </p:sp>
      <p:sp>
        <p:nvSpPr>
          <p:cNvPr id="37" name="CasellaDiTesto 36">
            <a:extLst>
              <a:ext uri="{FF2B5EF4-FFF2-40B4-BE49-F238E27FC236}">
                <a16:creationId xmlns:a16="http://schemas.microsoft.com/office/drawing/2014/main" id="{6A51AFE0-8460-2DAE-93EE-65D8F689B8D4}"/>
              </a:ext>
            </a:extLst>
          </p:cNvPr>
          <p:cNvSpPr txBox="1"/>
          <p:nvPr/>
        </p:nvSpPr>
        <p:spPr>
          <a:xfrm>
            <a:off x="2363028" y="2742683"/>
            <a:ext cx="8914464" cy="523220"/>
          </a:xfrm>
          <a:prstGeom prst="rect">
            <a:avLst/>
          </a:prstGeom>
          <a:noFill/>
        </p:spPr>
        <p:txBody>
          <a:bodyPr wrap="square">
            <a:spAutoFit/>
          </a:bodyPr>
          <a:lstStyle/>
          <a:p>
            <a:pPr algn="ctr"/>
            <a:r>
              <a:rPr lang="de-DE" sz="1400" noProof="0">
                <a:solidFill>
                  <a:srgbClr val="002060"/>
                </a:solidFill>
              </a:rPr>
              <a:t>Der CTAI muss die 2 endgültigen Gebietsstrategien für die anschließende Genehmigung durch die Steuerungsgruppe und die Unterzeichnung </a:t>
            </a:r>
            <a:r>
              <a:rPr lang="de-DE" sz="1400" b="1" noProof="0">
                <a:solidFill>
                  <a:srgbClr val="002060"/>
                </a:solidFill>
              </a:rPr>
              <a:t>der Rahmenprogrammvereinbarung </a:t>
            </a:r>
            <a:r>
              <a:rPr lang="de-DE" sz="1400" noProof="0">
                <a:solidFill>
                  <a:srgbClr val="002060"/>
                </a:solidFill>
              </a:rPr>
              <a:t>(RPV) </a:t>
            </a:r>
            <a:r>
              <a:rPr lang="de-DE" sz="1400" b="1" noProof="0">
                <a:solidFill>
                  <a:srgbClr val="002060"/>
                </a:solidFill>
              </a:rPr>
              <a:t>bewerten</a:t>
            </a:r>
            <a:r>
              <a:rPr lang="de-DE" sz="1400" noProof="0">
                <a:solidFill>
                  <a:srgbClr val="002060"/>
                </a:solidFill>
              </a:rPr>
              <a:t>.</a:t>
            </a:r>
            <a:endParaRPr lang="de-DE" sz="1400" noProof="0"/>
          </a:p>
        </p:txBody>
      </p:sp>
      <p:grpSp>
        <p:nvGrpSpPr>
          <p:cNvPr id="38" name="Gruppo 37">
            <a:extLst>
              <a:ext uri="{FF2B5EF4-FFF2-40B4-BE49-F238E27FC236}">
                <a16:creationId xmlns:a16="http://schemas.microsoft.com/office/drawing/2014/main" id="{836930D2-7338-637D-5573-674527E818E4}"/>
              </a:ext>
            </a:extLst>
          </p:cNvPr>
          <p:cNvGrpSpPr/>
          <p:nvPr/>
        </p:nvGrpSpPr>
        <p:grpSpPr>
          <a:xfrm>
            <a:off x="895930" y="5050593"/>
            <a:ext cx="10400140" cy="776876"/>
            <a:chOff x="988782" y="1733488"/>
            <a:chExt cx="9898935" cy="776876"/>
          </a:xfrm>
        </p:grpSpPr>
        <p:sp>
          <p:nvSpPr>
            <p:cNvPr id="39" name="Rettangolo 38">
              <a:extLst>
                <a:ext uri="{FF2B5EF4-FFF2-40B4-BE49-F238E27FC236}">
                  <a16:creationId xmlns:a16="http://schemas.microsoft.com/office/drawing/2014/main" id="{6B90A0E2-8DF2-83CE-3585-2160D655CF6D}"/>
                </a:ext>
              </a:extLst>
            </p:cNvPr>
            <p:cNvSpPr/>
            <p:nvPr/>
          </p:nvSpPr>
          <p:spPr>
            <a:xfrm>
              <a:off x="2008651" y="1813624"/>
              <a:ext cx="8403831" cy="644068"/>
            </a:xfrm>
            <a:prstGeom prst="rect">
              <a:avLst/>
            </a:prstGeom>
            <a:solidFill>
              <a:srgbClr val="CFE6ED"/>
            </a:solidFill>
            <a:ln>
              <a:solidFill>
                <a:srgbClr val="CFE6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endParaRPr lang="de-DE" noProof="0">
                <a:solidFill>
                  <a:srgbClr val="002060"/>
                </a:solidFill>
              </a:endParaRPr>
            </a:p>
          </p:txBody>
        </p:sp>
        <p:grpSp>
          <p:nvGrpSpPr>
            <p:cNvPr id="40" name="Gruppo 39">
              <a:extLst>
                <a:ext uri="{FF2B5EF4-FFF2-40B4-BE49-F238E27FC236}">
                  <a16:creationId xmlns:a16="http://schemas.microsoft.com/office/drawing/2014/main" id="{E79F1E15-7855-873B-FA52-A50E461FEC4F}"/>
                </a:ext>
              </a:extLst>
            </p:cNvPr>
            <p:cNvGrpSpPr/>
            <p:nvPr/>
          </p:nvGrpSpPr>
          <p:grpSpPr>
            <a:xfrm>
              <a:off x="988782" y="1733488"/>
              <a:ext cx="1603780" cy="776876"/>
              <a:chOff x="988782" y="1733488"/>
              <a:chExt cx="1603780" cy="776876"/>
            </a:xfrm>
          </p:grpSpPr>
          <p:sp>
            <p:nvSpPr>
              <p:cNvPr id="42" name="Esagono 41">
                <a:extLst>
                  <a:ext uri="{FF2B5EF4-FFF2-40B4-BE49-F238E27FC236}">
                    <a16:creationId xmlns:a16="http://schemas.microsoft.com/office/drawing/2014/main" id="{6DD0E7A6-C3A6-0C4E-4D2D-E8A9B0B2A3F7}"/>
                  </a:ext>
                </a:extLst>
              </p:cNvPr>
              <p:cNvSpPr/>
              <p:nvPr/>
            </p:nvSpPr>
            <p:spPr>
              <a:xfrm>
                <a:off x="988782" y="1733489"/>
                <a:ext cx="977286" cy="776875"/>
              </a:xfrm>
              <a:prstGeom prst="hexagon">
                <a:avLst/>
              </a:prstGeom>
              <a:solidFill>
                <a:schemeClr val="accent1">
                  <a:lumMod val="50000"/>
                </a:schemeClr>
              </a:solidFill>
              <a:ln>
                <a:solidFill>
                  <a:schemeClr val="accent1">
                    <a:lumMod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43" name="Esagono 42">
                <a:extLst>
                  <a:ext uri="{FF2B5EF4-FFF2-40B4-BE49-F238E27FC236}">
                    <a16:creationId xmlns:a16="http://schemas.microsoft.com/office/drawing/2014/main" id="{4EB49081-4040-F91C-6FBE-104710FB45F6}"/>
                  </a:ext>
                </a:extLst>
              </p:cNvPr>
              <p:cNvSpPr/>
              <p:nvPr/>
            </p:nvSpPr>
            <p:spPr>
              <a:xfrm>
                <a:off x="1200508" y="1733488"/>
                <a:ext cx="977286" cy="776875"/>
              </a:xfrm>
              <a:prstGeom prst="hexagon">
                <a:avLst/>
              </a:prstGeom>
              <a:solidFill>
                <a:schemeClr val="accent1">
                  <a:lumMod val="75000"/>
                </a:schemeClr>
              </a:solidFill>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44" name="Esagono 43">
                <a:extLst>
                  <a:ext uri="{FF2B5EF4-FFF2-40B4-BE49-F238E27FC236}">
                    <a16:creationId xmlns:a16="http://schemas.microsoft.com/office/drawing/2014/main" id="{A2C7D088-266A-92A3-CB1E-EC41CD2FB5AF}"/>
                  </a:ext>
                </a:extLst>
              </p:cNvPr>
              <p:cNvSpPr/>
              <p:nvPr/>
            </p:nvSpPr>
            <p:spPr>
              <a:xfrm>
                <a:off x="1407892" y="1733488"/>
                <a:ext cx="977286" cy="776875"/>
              </a:xfrm>
              <a:prstGeom prst="hexagon">
                <a:avLst/>
              </a:prstGeom>
              <a:solidFill>
                <a:schemeClr val="accent1">
                  <a:lumMod val="60000"/>
                  <a:lumOff val="40000"/>
                </a:schemeClr>
              </a:solid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sp>
            <p:nvSpPr>
              <p:cNvPr id="45" name="Esagono 44">
                <a:extLst>
                  <a:ext uri="{FF2B5EF4-FFF2-40B4-BE49-F238E27FC236}">
                    <a16:creationId xmlns:a16="http://schemas.microsoft.com/office/drawing/2014/main" id="{D7102E70-19E7-46C4-42CD-892207299F95}"/>
                  </a:ext>
                </a:extLst>
              </p:cNvPr>
              <p:cNvSpPr/>
              <p:nvPr/>
            </p:nvSpPr>
            <p:spPr>
              <a:xfrm>
                <a:off x="1615276" y="1733488"/>
                <a:ext cx="977286" cy="776875"/>
              </a:xfrm>
              <a:prstGeom prst="hexagon">
                <a:avLst/>
              </a:prstGeom>
              <a:solidFill>
                <a:schemeClr val="accent1">
                  <a:lumMod val="40000"/>
                  <a:lumOff val="60000"/>
                </a:schemeClr>
              </a:solidFill>
              <a:ln>
                <a:solidFill>
                  <a:schemeClr val="accent1">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sz="900" b="1" noProof="0">
                  <a:solidFill>
                    <a:schemeClr val="tx1"/>
                  </a:solidFill>
                </a:endParaRPr>
              </a:p>
            </p:txBody>
          </p:sp>
        </p:grpSp>
        <p:sp>
          <p:nvSpPr>
            <p:cNvPr id="41" name="Freccia a pentagono 40">
              <a:extLst>
                <a:ext uri="{FF2B5EF4-FFF2-40B4-BE49-F238E27FC236}">
                  <a16:creationId xmlns:a16="http://schemas.microsoft.com/office/drawing/2014/main" id="{E3C161A4-A181-53FC-F94B-ADBB0FE9595D}"/>
                </a:ext>
              </a:extLst>
            </p:cNvPr>
            <p:cNvSpPr/>
            <p:nvPr/>
          </p:nvSpPr>
          <p:spPr>
            <a:xfrm>
              <a:off x="10329200" y="1813624"/>
              <a:ext cx="558517" cy="644068"/>
            </a:xfrm>
            <a:prstGeom prst="homePlate">
              <a:avLst/>
            </a:prstGeom>
            <a:solidFill>
              <a:srgbClr val="CFE6ED"/>
            </a:solidFill>
            <a:ln>
              <a:solidFill>
                <a:srgbClr val="CFE6E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noProof="0"/>
            </a:p>
          </p:txBody>
        </p:sp>
      </p:grpSp>
      <p:sp>
        <p:nvSpPr>
          <p:cNvPr id="47" name="CasellaDiTesto 46">
            <a:extLst>
              <a:ext uri="{FF2B5EF4-FFF2-40B4-BE49-F238E27FC236}">
                <a16:creationId xmlns:a16="http://schemas.microsoft.com/office/drawing/2014/main" id="{2C48E77B-7D0E-A756-BE2E-A6EE67140029}"/>
              </a:ext>
            </a:extLst>
          </p:cNvPr>
          <p:cNvSpPr txBox="1"/>
          <p:nvPr/>
        </p:nvSpPr>
        <p:spPr>
          <a:xfrm>
            <a:off x="3131209" y="5128466"/>
            <a:ext cx="7048918" cy="369332"/>
          </a:xfrm>
          <a:prstGeom prst="rect">
            <a:avLst/>
          </a:prstGeom>
          <a:noFill/>
        </p:spPr>
        <p:txBody>
          <a:bodyPr wrap="square">
            <a:spAutoFit/>
          </a:bodyPr>
          <a:lstStyle/>
          <a:p>
            <a:r>
              <a:rPr lang="de-DE" noProof="0">
                <a:solidFill>
                  <a:srgbClr val="002060"/>
                </a:solidFill>
              </a:rPr>
              <a:t> </a:t>
            </a:r>
            <a:endParaRPr lang="de-DE" noProof="0"/>
          </a:p>
        </p:txBody>
      </p:sp>
      <p:sp>
        <p:nvSpPr>
          <p:cNvPr id="48" name="CasellaDiTesto 47">
            <a:extLst>
              <a:ext uri="{FF2B5EF4-FFF2-40B4-BE49-F238E27FC236}">
                <a16:creationId xmlns:a16="http://schemas.microsoft.com/office/drawing/2014/main" id="{03106C7D-748E-4CDE-1309-19D803AC941B}"/>
              </a:ext>
            </a:extLst>
          </p:cNvPr>
          <p:cNvSpPr txBox="1"/>
          <p:nvPr/>
        </p:nvSpPr>
        <p:spPr>
          <a:xfrm>
            <a:off x="1349072" y="5152681"/>
            <a:ext cx="1436914" cy="600164"/>
          </a:xfrm>
          <a:prstGeom prst="rect">
            <a:avLst/>
          </a:prstGeom>
          <a:noFill/>
        </p:spPr>
        <p:txBody>
          <a:bodyPr wrap="square" rtlCol="0">
            <a:spAutoFit/>
          </a:bodyPr>
          <a:lstStyle/>
          <a:p>
            <a:pPr algn="ctr"/>
            <a:r>
              <a:rPr lang="de-DE" sz="1100">
                <a:solidFill>
                  <a:srgbClr val="002060"/>
                </a:solidFill>
              </a:rPr>
              <a:t>i</a:t>
            </a:r>
            <a:r>
              <a:rPr lang="de-DE" sz="1100" noProof="0">
                <a:solidFill>
                  <a:srgbClr val="002060"/>
                </a:solidFill>
              </a:rPr>
              <a:t>n den</a:t>
            </a:r>
          </a:p>
          <a:p>
            <a:pPr algn="ctr"/>
            <a:r>
              <a:rPr lang="de-DE" sz="1100" noProof="0">
                <a:solidFill>
                  <a:srgbClr val="002060"/>
                </a:solidFill>
              </a:rPr>
              <a:t>nächsten</a:t>
            </a:r>
            <a:endParaRPr lang="de-DE" sz="1100">
              <a:solidFill>
                <a:srgbClr val="002060"/>
              </a:solidFill>
            </a:endParaRPr>
          </a:p>
          <a:p>
            <a:pPr algn="ctr"/>
            <a:r>
              <a:rPr lang="de-DE" sz="1100" noProof="0">
                <a:solidFill>
                  <a:srgbClr val="002060"/>
                </a:solidFill>
              </a:rPr>
              <a:t>Monaten</a:t>
            </a:r>
          </a:p>
        </p:txBody>
      </p:sp>
      <p:sp>
        <p:nvSpPr>
          <p:cNvPr id="49" name="CasellaDiTesto 48">
            <a:extLst>
              <a:ext uri="{FF2B5EF4-FFF2-40B4-BE49-F238E27FC236}">
                <a16:creationId xmlns:a16="http://schemas.microsoft.com/office/drawing/2014/main" id="{E6375E56-BDC4-6DA7-B678-90EE51D2E29A}"/>
              </a:ext>
            </a:extLst>
          </p:cNvPr>
          <p:cNvSpPr txBox="1"/>
          <p:nvPr/>
        </p:nvSpPr>
        <p:spPr>
          <a:xfrm>
            <a:off x="2857646" y="5285141"/>
            <a:ext cx="7048918" cy="307777"/>
          </a:xfrm>
          <a:prstGeom prst="rect">
            <a:avLst/>
          </a:prstGeom>
          <a:noFill/>
        </p:spPr>
        <p:txBody>
          <a:bodyPr wrap="square">
            <a:spAutoFit/>
          </a:bodyPr>
          <a:lstStyle/>
          <a:p>
            <a:pPr algn="ctr"/>
            <a:r>
              <a:rPr lang="de-DE" sz="1400">
                <a:solidFill>
                  <a:srgbClr val="002060"/>
                </a:solidFill>
                <a:ea typeface="+mn-lt"/>
                <a:cs typeface="+mn-lt"/>
              </a:rPr>
              <a:t>Beschreibung des regionalen </a:t>
            </a:r>
            <a:r>
              <a:rPr lang="de-DE" sz="1400" b="1" err="1">
                <a:solidFill>
                  <a:srgbClr val="002060"/>
                </a:solidFill>
                <a:ea typeface="+mn-lt"/>
                <a:cs typeface="+mn-lt"/>
              </a:rPr>
              <a:t>SiGeCo</a:t>
            </a:r>
            <a:r>
              <a:rPr lang="de-DE" sz="1400">
                <a:solidFill>
                  <a:srgbClr val="002060"/>
                </a:solidFill>
                <a:ea typeface="+mn-lt"/>
                <a:cs typeface="+mn-lt"/>
              </a:rPr>
              <a:t> (Management- und Kontrollsystem)</a:t>
            </a:r>
            <a:r>
              <a:rPr lang="de-DE" sz="1400" noProof="0">
                <a:solidFill>
                  <a:srgbClr val="002060"/>
                </a:solidFill>
              </a:rPr>
              <a:t> </a:t>
            </a:r>
            <a:endParaRPr lang="de-DE" sz="1400" noProof="0"/>
          </a:p>
        </p:txBody>
      </p:sp>
      <p:sp>
        <p:nvSpPr>
          <p:cNvPr id="6" name="CasellaDiTesto 5">
            <a:extLst>
              <a:ext uri="{FF2B5EF4-FFF2-40B4-BE49-F238E27FC236}">
                <a16:creationId xmlns:a16="http://schemas.microsoft.com/office/drawing/2014/main" id="{A300E8BA-880A-B080-84E2-FACE671BED23}"/>
              </a:ext>
            </a:extLst>
          </p:cNvPr>
          <p:cNvSpPr txBox="1"/>
          <p:nvPr/>
        </p:nvSpPr>
        <p:spPr>
          <a:xfrm>
            <a:off x="1373803" y="4034931"/>
            <a:ext cx="1436914" cy="677108"/>
          </a:xfrm>
          <a:prstGeom prst="rect">
            <a:avLst/>
          </a:prstGeom>
          <a:noFill/>
        </p:spPr>
        <p:txBody>
          <a:bodyPr wrap="square" rtlCol="0">
            <a:spAutoFit/>
          </a:bodyPr>
          <a:lstStyle/>
          <a:p>
            <a:pPr algn="ctr"/>
            <a:r>
              <a:rPr lang="de-DE" sz="1200" noProof="0">
                <a:solidFill>
                  <a:srgbClr val="002060"/>
                </a:solidFill>
              </a:rPr>
              <a:t>Januar </a:t>
            </a:r>
          </a:p>
          <a:p>
            <a:pPr algn="ctr"/>
            <a:r>
              <a:rPr lang="de-DE" sz="1200" noProof="0">
                <a:solidFill>
                  <a:srgbClr val="002060"/>
                </a:solidFill>
              </a:rPr>
              <a:t>2026</a:t>
            </a:r>
          </a:p>
          <a:p>
            <a:pPr algn="ctr"/>
            <a:endParaRPr lang="de-DE" sz="1400" noProof="0"/>
          </a:p>
        </p:txBody>
      </p:sp>
      <p:sp>
        <p:nvSpPr>
          <p:cNvPr id="12" name="CasellaDiTesto 11">
            <a:extLst>
              <a:ext uri="{FF2B5EF4-FFF2-40B4-BE49-F238E27FC236}">
                <a16:creationId xmlns:a16="http://schemas.microsoft.com/office/drawing/2014/main" id="{6D1B28AA-F485-CD91-5F16-4A6E3204BE49}"/>
              </a:ext>
            </a:extLst>
          </p:cNvPr>
          <p:cNvSpPr txBox="1"/>
          <p:nvPr/>
        </p:nvSpPr>
        <p:spPr>
          <a:xfrm>
            <a:off x="2261280" y="4089972"/>
            <a:ext cx="8241650" cy="307777"/>
          </a:xfrm>
          <a:prstGeom prst="rect">
            <a:avLst/>
          </a:prstGeom>
          <a:noFill/>
        </p:spPr>
        <p:txBody>
          <a:bodyPr wrap="square">
            <a:spAutoFit/>
          </a:bodyPr>
          <a:lstStyle/>
          <a:p>
            <a:pPr algn="ctr"/>
            <a:r>
              <a:rPr lang="de-DE" sz="1400" noProof="0">
                <a:solidFill>
                  <a:srgbClr val="002060"/>
                </a:solidFill>
              </a:rPr>
              <a:t>Erhalt des formellen Entwurfs </a:t>
            </a:r>
            <a:r>
              <a:rPr lang="de-DE" sz="1400" b="1">
                <a:solidFill>
                  <a:srgbClr val="002060"/>
                </a:solidFill>
              </a:rPr>
              <a:t>der</a:t>
            </a:r>
            <a:r>
              <a:rPr lang="de-DE" sz="1400">
                <a:solidFill>
                  <a:srgbClr val="002060"/>
                </a:solidFill>
              </a:rPr>
              <a:t> </a:t>
            </a:r>
            <a:r>
              <a:rPr lang="de-DE" sz="1400" b="1">
                <a:solidFill>
                  <a:srgbClr val="002060"/>
                </a:solidFill>
              </a:rPr>
              <a:t>Rahmenprogrammvereinbarung</a:t>
            </a:r>
            <a:r>
              <a:rPr lang="de-DE" sz="1400" noProof="0">
                <a:solidFill>
                  <a:srgbClr val="002060"/>
                </a:solidFill>
              </a:rPr>
              <a:t> (RPV)</a:t>
            </a:r>
            <a:endParaRPr lang="de-DE" sz="1400" noProof="0"/>
          </a:p>
        </p:txBody>
      </p:sp>
      <p:sp>
        <p:nvSpPr>
          <p:cNvPr id="5" name="Rettangolo 5">
            <a:extLst>
              <a:ext uri="{FF2B5EF4-FFF2-40B4-BE49-F238E27FC236}">
                <a16:creationId xmlns:a16="http://schemas.microsoft.com/office/drawing/2014/main" id="{9F384799-5615-E8ED-A105-229276B0BD26}"/>
              </a:ext>
            </a:extLst>
          </p:cNvPr>
          <p:cNvSpPr/>
          <p:nvPr/>
        </p:nvSpPr>
        <p:spPr>
          <a:xfrm>
            <a:off x="158362" y="6084277"/>
            <a:ext cx="6468070" cy="77372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Immagine 6">
            <a:extLst>
              <a:ext uri="{FF2B5EF4-FFF2-40B4-BE49-F238E27FC236}">
                <a16:creationId xmlns:a16="http://schemas.microsoft.com/office/drawing/2014/main" id="{917CF5CB-7B53-C0E3-6998-69BB7866E6D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185124" y="6150351"/>
            <a:ext cx="765808" cy="646058"/>
          </a:xfrm>
          <a:prstGeom prst="rect">
            <a:avLst/>
          </a:prstGeom>
        </p:spPr>
      </p:pic>
      <p:sp>
        <p:nvSpPr>
          <p:cNvPr id="46" name="CasellaDiTesto 7">
            <a:extLst>
              <a:ext uri="{FF2B5EF4-FFF2-40B4-BE49-F238E27FC236}">
                <a16:creationId xmlns:a16="http://schemas.microsoft.com/office/drawing/2014/main" id="{EC5C9B80-8353-F124-57AD-38CF4BBF4406}"/>
              </a:ext>
            </a:extLst>
          </p:cNvPr>
          <p:cNvSpPr txBox="1"/>
          <p:nvPr/>
        </p:nvSpPr>
        <p:spPr>
          <a:xfrm>
            <a:off x="856747" y="6192562"/>
            <a:ext cx="3245226" cy="523220"/>
          </a:xfrm>
          <a:prstGeom prst="rect">
            <a:avLst/>
          </a:prstGeom>
          <a:noFill/>
        </p:spPr>
        <p:txBody>
          <a:bodyPr wrap="square" rtlCol="0">
            <a:spAutoFit/>
          </a:bodyPr>
          <a:lstStyle/>
          <a:p>
            <a:r>
              <a:rPr lang="de-DE" sz="1400" b="1" noProof="0">
                <a:latin typeface="Amasis MT Pro Light" panose="02040304050005020304" pitchFamily="18" charset="0"/>
              </a:rPr>
              <a:t>Strategie für </a:t>
            </a:r>
          </a:p>
          <a:p>
            <a:r>
              <a:rPr lang="de-DE" sz="1400" b="1" noProof="0">
                <a:latin typeface="Amasis MT Pro Light" panose="02040304050005020304" pitchFamily="18" charset="0"/>
              </a:rPr>
              <a:t>Binnengebiete</a:t>
            </a:r>
          </a:p>
        </p:txBody>
      </p:sp>
    </p:spTree>
    <p:extLst>
      <p:ext uri="{BB962C8B-B14F-4D97-AF65-F5344CB8AC3E}">
        <p14:creationId xmlns:p14="http://schemas.microsoft.com/office/powerpoint/2010/main" val="28214297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5">
            <a:extLst>
              <a:ext uri="{FF2B5EF4-FFF2-40B4-BE49-F238E27FC236}">
                <a16:creationId xmlns:a16="http://schemas.microsoft.com/office/drawing/2014/main" id="{EE573FE7-8B05-EA65-F96A-718EDB106720}"/>
              </a:ext>
            </a:extLst>
          </p:cNvPr>
          <p:cNvSpPr/>
          <p:nvPr/>
        </p:nvSpPr>
        <p:spPr>
          <a:xfrm>
            <a:off x="0" y="0"/>
            <a:ext cx="2899612" cy="2310063"/>
          </a:xfrm>
          <a:prstGeom prst="rect">
            <a:avLst/>
          </a:prstGeom>
          <a:solidFill>
            <a:srgbClr val="FFD500"/>
          </a:solidFill>
          <a:ln>
            <a:solidFill>
              <a:srgbClr val="FFD5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itel 1">
            <a:extLst>
              <a:ext uri="{FF2B5EF4-FFF2-40B4-BE49-F238E27FC236}">
                <a16:creationId xmlns:a16="http://schemas.microsoft.com/office/drawing/2014/main" id="{CBBC77D5-B1BB-C1B7-9754-E01F2F740CA2}"/>
              </a:ext>
            </a:extLst>
          </p:cNvPr>
          <p:cNvSpPr>
            <a:spLocks noGrp="1"/>
          </p:cNvSpPr>
          <p:nvPr>
            <p:ph type="title"/>
          </p:nvPr>
        </p:nvSpPr>
        <p:spPr>
          <a:xfrm>
            <a:off x="606000" y="2310063"/>
            <a:ext cx="10980000" cy="720000"/>
          </a:xfrm>
        </p:spPr>
        <p:txBody>
          <a:bodyPr>
            <a:normAutofit fontScale="90000"/>
          </a:bodyPr>
          <a:lstStyle/>
          <a:p>
            <a:pPr lvl="0">
              <a:lnSpc>
                <a:spcPct val="100000"/>
              </a:lnSpc>
              <a:spcBef>
                <a:spcPts val="0"/>
              </a:spcBef>
              <a:defRPr/>
            </a:pPr>
            <a:r>
              <a:rPr kumimoji="0" lang="it-IT" sz="4800" b="1" i="0" u="none" strike="noStrike" kern="1200" cap="none" spc="0" normalizeH="0" baseline="0" noProof="0" err="1">
                <a:ln>
                  <a:noFill/>
                </a:ln>
                <a:solidFill>
                  <a:srgbClr val="27348A"/>
                </a:solidFill>
                <a:effectLst/>
                <a:uLnTx/>
                <a:uFillTx/>
                <a:latin typeface="Arial" panose="020B0604020202020204"/>
                <a:ea typeface="+mn-ea"/>
                <a:cs typeface="+mn-cs"/>
              </a:rPr>
              <a:t>Unsere</a:t>
            </a:r>
            <a:r>
              <a:rPr kumimoji="0" lang="it-IT" sz="4800" b="1" i="0" u="none" strike="noStrike" kern="1200" cap="none" spc="0" normalizeH="0" baseline="0" noProof="0">
                <a:ln>
                  <a:noFill/>
                </a:ln>
                <a:solidFill>
                  <a:srgbClr val="27348A"/>
                </a:solidFill>
                <a:effectLst/>
                <a:uLnTx/>
                <a:uFillTx/>
                <a:latin typeface="Arial" panose="020B0604020202020204"/>
                <a:ea typeface="+mn-ea"/>
                <a:cs typeface="+mn-cs"/>
              </a:rPr>
              <a:t> </a:t>
            </a:r>
            <a:r>
              <a:rPr kumimoji="0" lang="it-IT" sz="4800" b="1" i="0" u="none" strike="noStrike" kern="1200" cap="none" spc="0" normalizeH="0" baseline="0" noProof="0" err="1">
                <a:ln>
                  <a:noFill/>
                </a:ln>
                <a:solidFill>
                  <a:srgbClr val="27348A"/>
                </a:solidFill>
                <a:effectLst/>
                <a:uLnTx/>
                <a:uFillTx/>
                <a:latin typeface="Arial" panose="020B0604020202020204"/>
                <a:ea typeface="+mn-ea"/>
                <a:cs typeface="+mn-cs"/>
              </a:rPr>
              <a:t>Kontakte</a:t>
            </a:r>
            <a:br>
              <a:rPr kumimoji="0" lang="it-IT" sz="4800" b="1" i="0" u="none" strike="noStrike" kern="1200" cap="none" spc="0" normalizeH="0" baseline="0" noProof="0">
                <a:ln>
                  <a:noFill/>
                </a:ln>
                <a:solidFill>
                  <a:srgbClr val="27348A"/>
                </a:solidFill>
                <a:effectLst/>
                <a:uLnTx/>
                <a:uFillTx/>
                <a:latin typeface="Arial" panose="020B0604020202020204"/>
                <a:ea typeface="+mn-ea"/>
                <a:cs typeface="+mn-cs"/>
              </a:rPr>
            </a:br>
            <a:br>
              <a:rPr kumimoji="0" lang="it-IT" sz="6000" b="0" i="0" u="none" strike="noStrike" kern="1200" cap="none" spc="0" normalizeH="0" baseline="0" noProof="0">
                <a:ln>
                  <a:noFill/>
                </a:ln>
                <a:solidFill>
                  <a:srgbClr val="000000"/>
                </a:solidFill>
                <a:effectLst/>
                <a:uLnTx/>
                <a:uFillTx/>
                <a:latin typeface="Arial" panose="020B0604020202020204"/>
                <a:ea typeface="+mn-ea"/>
                <a:cs typeface="+mn-cs"/>
              </a:rPr>
            </a:br>
            <a:br>
              <a:rPr kumimoji="0" lang="de-AT" sz="1400" b="1" i="0" u="none" strike="noStrike" kern="1200" cap="none" spc="0" normalizeH="0" baseline="0" noProof="0">
                <a:ln>
                  <a:noFill/>
                </a:ln>
                <a:solidFill>
                  <a:srgbClr val="27348A"/>
                </a:solidFill>
                <a:effectLst/>
                <a:uLnTx/>
                <a:uFillTx/>
                <a:latin typeface="Arial" panose="020B0604020202020204"/>
                <a:ea typeface="+mn-ea"/>
                <a:cs typeface="Segoe UI Light" panose="020F0302020204030204" pitchFamily="34" charset="0"/>
              </a:rPr>
            </a:br>
            <a:r>
              <a:rPr lang="de-DE" sz="1400" b="1">
                <a:ea typeface="+mn-lt"/>
                <a:cs typeface="+mn-lt"/>
              </a:rPr>
              <a:t>Regionalen Verwaltungsbehörde für Binnengebiete (ARAI)</a:t>
            </a:r>
            <a:r>
              <a:rPr lang="de-DE" sz="1400">
                <a:ea typeface="+mn-lt"/>
                <a:cs typeface="+mn-lt"/>
              </a:rPr>
              <a:t> </a:t>
            </a:r>
            <a:br>
              <a:rPr kumimoji="0" lang="de-AT" sz="1400" b="1" i="0" u="none" strike="noStrike" kern="1200" cap="none" spc="0" normalizeH="0" baseline="0" noProof="0">
                <a:ln>
                  <a:noFill/>
                </a:ln>
                <a:solidFill>
                  <a:srgbClr val="27348A"/>
                </a:solidFill>
                <a:effectLst/>
                <a:uLnTx/>
                <a:uFillTx/>
                <a:latin typeface="Arial" panose="020B0604020202020204"/>
                <a:ea typeface="+mn-ea"/>
                <a:cs typeface="Segoe UI Light" panose="020F0302020204030204" pitchFamily="34" charset="0"/>
              </a:rPr>
            </a:br>
            <a:br>
              <a:rPr kumimoji="0" lang="de-AT" sz="1400" b="1" i="0" u="none" strike="noStrike" kern="1200" cap="none" spc="0" normalizeH="0" baseline="0" noProof="0">
                <a:ln>
                  <a:noFill/>
                </a:ln>
                <a:solidFill>
                  <a:srgbClr val="27348A"/>
                </a:solidFill>
                <a:effectLst/>
                <a:uLnTx/>
                <a:uFillTx/>
                <a:latin typeface="Arial" panose="020B0604020202020204"/>
                <a:ea typeface="+mn-ea"/>
                <a:cs typeface="Segoe UI Light" panose="020F0302020204030204" pitchFamily="34" charset="0"/>
              </a:rPr>
            </a:br>
            <a:r>
              <a:rPr kumimoji="0" lang="de-AT" sz="1400" b="1" i="0" u="none" strike="noStrike" kern="1200" cap="none" spc="0" normalizeH="0" baseline="0" noProof="0">
                <a:ln>
                  <a:noFill/>
                </a:ln>
                <a:solidFill>
                  <a:srgbClr val="27348A"/>
                </a:solidFill>
                <a:effectLst/>
                <a:uLnTx/>
                <a:uFillTx/>
                <a:latin typeface="Arial" panose="020B0604020202020204"/>
                <a:ea typeface="+mn-ea"/>
                <a:cs typeface="Arial"/>
              </a:rPr>
              <a:t>Amt für europäische Integration (39.1)</a:t>
            </a:r>
            <a:br>
              <a:rPr kumimoji="0" lang="de-AT" sz="1400" b="1" i="0" u="none" strike="noStrike" kern="1200" cap="none" spc="0" normalizeH="0" baseline="0" noProof="0">
                <a:ln>
                  <a:noFill/>
                </a:ln>
                <a:solidFill>
                  <a:srgbClr val="27348A"/>
                </a:solidFill>
                <a:effectLst/>
                <a:uLnTx/>
                <a:uFillTx/>
                <a:latin typeface="Arial" panose="020B0604020202020204"/>
                <a:ea typeface="+mn-ea"/>
                <a:cs typeface="Arial"/>
              </a:rPr>
            </a:br>
            <a:r>
              <a:rPr kumimoji="0" lang="de-AT" sz="1400" b="1" i="0" u="none" strike="noStrike" kern="1200" cap="none" spc="0" normalizeH="0" baseline="0" noProof="0">
                <a:ln>
                  <a:noFill/>
                </a:ln>
                <a:solidFill>
                  <a:srgbClr val="27348A"/>
                </a:solidFill>
                <a:effectLst/>
                <a:uLnTx/>
                <a:uFillTx/>
                <a:latin typeface="Arial" panose="020B0604020202020204"/>
                <a:ea typeface="+mn-ea"/>
                <a:cs typeface="Arial"/>
              </a:rPr>
              <a:t>eu-integration@provincia.bz.it </a:t>
            </a:r>
            <a:br>
              <a:rPr kumimoji="0" lang="de-AT" sz="1400" b="1" i="0" u="none" strike="noStrike" kern="1200" cap="none" spc="0" normalizeH="0" baseline="0" noProof="0">
                <a:ln>
                  <a:noFill/>
                </a:ln>
                <a:solidFill>
                  <a:srgbClr val="27348A"/>
                </a:solidFill>
                <a:effectLst/>
                <a:uLnTx/>
                <a:uFillTx/>
                <a:latin typeface="Arial" panose="020B0604020202020204"/>
                <a:ea typeface="+mn-ea"/>
                <a:cs typeface="Arial"/>
              </a:rPr>
            </a:br>
            <a:r>
              <a:rPr kumimoji="0" lang="de-AT" sz="1400" b="1" i="0" u="none" strike="noStrike" kern="1200" cap="none" spc="0" normalizeH="0" baseline="0" noProof="0">
                <a:ln>
                  <a:noFill/>
                </a:ln>
                <a:solidFill>
                  <a:srgbClr val="27348A"/>
                </a:solidFill>
                <a:effectLst/>
                <a:uLnTx/>
                <a:uFillTx/>
                <a:latin typeface="Arial" panose="020B0604020202020204"/>
                <a:ea typeface="+mn-ea"/>
                <a:cs typeface="Arial"/>
              </a:rPr>
              <a:t>Tel. 0471-413160</a:t>
            </a:r>
            <a:br>
              <a:rPr kumimoji="0" lang="de-AT" sz="1400" b="1" i="0" u="none" strike="noStrike" kern="1200" cap="none" spc="0" normalizeH="0" baseline="0" noProof="0">
                <a:ln>
                  <a:noFill/>
                </a:ln>
                <a:solidFill>
                  <a:srgbClr val="27348A"/>
                </a:solidFill>
                <a:effectLst/>
                <a:uLnTx/>
                <a:uFillTx/>
                <a:latin typeface="Arial" panose="020B0604020202020204"/>
                <a:ea typeface="+mn-ea"/>
                <a:cs typeface="Arial"/>
              </a:rPr>
            </a:br>
            <a:br>
              <a:rPr kumimoji="0" lang="de-AT" sz="1400" b="1" i="0" u="none" strike="noStrike" kern="1200" cap="none" spc="0" normalizeH="0" baseline="0" noProof="0">
                <a:ln>
                  <a:noFill/>
                </a:ln>
                <a:solidFill>
                  <a:srgbClr val="27348A"/>
                </a:solidFill>
                <a:effectLst/>
                <a:uLnTx/>
                <a:uFillTx/>
                <a:latin typeface="Arial" panose="020B0604020202020204"/>
                <a:ea typeface="+mn-ea"/>
                <a:cs typeface="Arial"/>
              </a:rPr>
            </a:br>
            <a:r>
              <a:rPr kumimoji="0" lang="de-AT" sz="1400" b="1" i="0" u="none" strike="noStrike" kern="1200" cap="none" spc="0" normalizeH="0" baseline="0" noProof="0">
                <a:ln>
                  <a:noFill/>
                </a:ln>
                <a:solidFill>
                  <a:srgbClr val="27348A"/>
                </a:solidFill>
                <a:effectLst/>
                <a:uLnTx/>
                <a:uFillTx/>
                <a:latin typeface="Arial" panose="020B0604020202020204"/>
                <a:ea typeface="+mn-ea"/>
                <a:cs typeface="Arial"/>
              </a:rPr>
              <a:t>Peter Gamper, Alessandro Fraenkel, Sofia Sciurti.</a:t>
            </a:r>
            <a:br>
              <a:rPr kumimoji="0" lang="it-IT" sz="6000" b="0" i="0" u="none" strike="noStrike" kern="1200" cap="none" spc="0" normalizeH="0" baseline="0" noProof="0">
                <a:ln>
                  <a:noFill/>
                </a:ln>
                <a:solidFill>
                  <a:srgbClr val="000000"/>
                </a:solidFill>
                <a:effectLst/>
                <a:uLnTx/>
                <a:uFillTx/>
                <a:latin typeface="Arial" panose="020B0604020202020204"/>
                <a:ea typeface="+mn-ea"/>
                <a:cs typeface="+mn-cs"/>
              </a:rPr>
            </a:br>
            <a:br>
              <a:rPr kumimoji="0" lang="de-DE" sz="1050" b="0" i="0" u="none" strike="noStrike" kern="1200" cap="none" spc="0" normalizeH="0" baseline="0" noProof="0">
                <a:ln>
                  <a:noFill/>
                </a:ln>
                <a:solidFill>
                  <a:srgbClr val="000000"/>
                </a:solidFill>
                <a:effectLst/>
                <a:uLnTx/>
                <a:uFillTx/>
                <a:latin typeface="Arial" panose="020B0604020202020204"/>
                <a:ea typeface="+mn-ea"/>
                <a:cs typeface="+mn-cs"/>
              </a:rPr>
            </a:br>
            <a:endParaRPr lang="de-DE" noProof="0"/>
          </a:p>
        </p:txBody>
      </p:sp>
      <p:pic>
        <p:nvPicPr>
          <p:cNvPr id="4" name="Immagine 8">
            <a:extLst>
              <a:ext uri="{FF2B5EF4-FFF2-40B4-BE49-F238E27FC236}">
                <a16:creationId xmlns:a16="http://schemas.microsoft.com/office/drawing/2014/main" id="{A684C6DB-748E-4CFB-35F3-9A407638305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821" b="89286" l="8025" r="89815">
                        <a14:foregroundMark x1="13272" y1="14286" x2="8025" y2="39286"/>
                        <a14:foregroundMark x1="24691" y1="18750" x2="24383" y2="16071"/>
                        <a14:foregroundMark x1="25926" y1="14286" x2="24383" y2="12500"/>
                        <a14:foregroundMark x1="11728" y1="60714" x2="11728" y2="61607"/>
                        <a14:foregroundMark x1="11111" y1="58929" x2="11111" y2="56250"/>
                        <a14:foregroundMark x1="31790" y1="62500" x2="24691" y2="69643"/>
                        <a14:foregroundMark x1="25000" y1="8929" x2="29012" y2="16071"/>
                      </a14:backgroundRemoval>
                    </a14:imgEffect>
                  </a14:imgLayer>
                </a14:imgProps>
              </a:ext>
            </a:extLst>
          </a:blip>
          <a:srcRect r="59025"/>
          <a:stretch/>
        </p:blipFill>
        <p:spPr>
          <a:xfrm>
            <a:off x="8999303" y="500455"/>
            <a:ext cx="1193568" cy="1006928"/>
          </a:xfrm>
          <a:prstGeom prst="rect">
            <a:avLst/>
          </a:prstGeom>
        </p:spPr>
      </p:pic>
      <p:sp>
        <p:nvSpPr>
          <p:cNvPr id="5" name="CasellaDiTesto 9">
            <a:extLst>
              <a:ext uri="{FF2B5EF4-FFF2-40B4-BE49-F238E27FC236}">
                <a16:creationId xmlns:a16="http://schemas.microsoft.com/office/drawing/2014/main" id="{CB0EBE34-5319-4FA7-C4DE-839996B6F40F}"/>
              </a:ext>
            </a:extLst>
          </p:cNvPr>
          <p:cNvSpPr txBox="1"/>
          <p:nvPr/>
        </p:nvSpPr>
        <p:spPr>
          <a:xfrm>
            <a:off x="10121412" y="488194"/>
            <a:ext cx="1632146" cy="923330"/>
          </a:xfrm>
          <a:prstGeom prst="rect">
            <a:avLst/>
          </a:prstGeom>
          <a:noFill/>
        </p:spPr>
        <p:txBody>
          <a:bodyPr wrap="square" rtlCol="0">
            <a:spAutoFit/>
          </a:bodyPr>
          <a:lstStyle/>
          <a:p>
            <a:r>
              <a:rPr lang="de-DE" b="1" noProof="0">
                <a:latin typeface="Amasis MT Pro Light" panose="02040304050005020304" pitchFamily="18" charset="0"/>
              </a:rPr>
              <a:t>Strategie für </a:t>
            </a:r>
          </a:p>
          <a:p>
            <a:r>
              <a:rPr lang="de-DE" b="1" noProof="0">
                <a:latin typeface="Amasis MT Pro Light" panose="02040304050005020304" pitchFamily="18" charset="0"/>
              </a:rPr>
              <a:t>Binnengebiete (</a:t>
            </a:r>
            <a:r>
              <a:rPr lang="de-DE" b="1" noProof="0" err="1">
                <a:latin typeface="Amasis MT Pro Light" panose="02040304050005020304" pitchFamily="18" charset="0"/>
              </a:rPr>
              <a:t>Aree</a:t>
            </a:r>
            <a:r>
              <a:rPr lang="de-DE" b="1" noProof="0">
                <a:latin typeface="Amasis MT Pro Light" panose="02040304050005020304" pitchFamily="18" charset="0"/>
              </a:rPr>
              <a:t> Interne)</a:t>
            </a:r>
          </a:p>
        </p:txBody>
      </p:sp>
    </p:spTree>
    <p:extLst>
      <p:ext uri="{BB962C8B-B14F-4D97-AF65-F5344CB8AC3E}">
        <p14:creationId xmlns:p14="http://schemas.microsoft.com/office/powerpoint/2010/main" val="3767890031"/>
      </p:ext>
    </p:extLst>
  </p:cSld>
  <p:clrMapOvr>
    <a:masterClrMapping/>
  </p:clrMapOvr>
</p:sld>
</file>

<file path=ppt/theme/theme1.xml><?xml version="1.0" encoding="utf-8"?>
<a:theme xmlns:a="http://schemas.openxmlformats.org/drawingml/2006/main" name="Office">
  <a:themeElements>
    <a:clrScheme name="EU-colours">
      <a:dk1>
        <a:srgbClr val="000000"/>
      </a:dk1>
      <a:lt1>
        <a:srgbClr val="FFFFFF"/>
      </a:lt1>
      <a:dk2>
        <a:srgbClr val="000000"/>
      </a:dk2>
      <a:lt2>
        <a:srgbClr val="FFFFFF"/>
      </a:lt2>
      <a:accent1>
        <a:srgbClr val="27348A"/>
      </a:accent1>
      <a:accent2>
        <a:srgbClr val="F7A700"/>
      </a:accent2>
      <a:accent3>
        <a:srgbClr val="FFDB00"/>
      </a:accent3>
      <a:accent4>
        <a:srgbClr val="51AE32"/>
      </a:accent4>
      <a:accent5>
        <a:srgbClr val="0AA9DC"/>
      </a:accent5>
      <a:accent6>
        <a:srgbClr val="951A80"/>
      </a:accent6>
      <a:hlink>
        <a:srgbClr val="27338A"/>
      </a:hlink>
      <a:folHlink>
        <a:srgbClr val="09A8D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0328AD40-5DDE-4CBD-8EB0-6D783DCBB2EA}" vid="{F70DF571-6A91-45E7-A109-FC366FEA1EF8}"/>
    </a:ext>
  </a:extLst>
</a:theme>
</file>

<file path=ppt/theme/theme2.xml><?xml version="1.0" encoding="utf-8"?>
<a:theme xmlns:a="http://schemas.openxmlformats.org/drawingml/2006/main" name="1_Office">
  <a:themeElements>
    <a:clrScheme name="EU-colours">
      <a:dk1>
        <a:srgbClr val="000000"/>
      </a:dk1>
      <a:lt1>
        <a:srgbClr val="FFFFFF"/>
      </a:lt1>
      <a:dk2>
        <a:srgbClr val="000000"/>
      </a:dk2>
      <a:lt2>
        <a:srgbClr val="FFFFFF"/>
      </a:lt2>
      <a:accent1>
        <a:srgbClr val="27348A"/>
      </a:accent1>
      <a:accent2>
        <a:srgbClr val="F7A700"/>
      </a:accent2>
      <a:accent3>
        <a:srgbClr val="FFDB00"/>
      </a:accent3>
      <a:accent4>
        <a:srgbClr val="51AE32"/>
      </a:accent4>
      <a:accent5>
        <a:srgbClr val="0AA9DC"/>
      </a:accent5>
      <a:accent6>
        <a:srgbClr val="951A80"/>
      </a:accent6>
      <a:hlink>
        <a:srgbClr val="27338A"/>
      </a:hlink>
      <a:folHlink>
        <a:srgbClr val="09A8D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0328AD40-5DDE-4CBD-8EB0-6D783DCBB2EA}" vid="{D187DFBF-B644-4170-9872-80AE5DA3CE56}"/>
    </a:ext>
  </a:extLst>
</a:theme>
</file>

<file path=ppt/theme/theme3.xml><?xml version="1.0" encoding="utf-8"?>
<a:theme xmlns:a="http://schemas.openxmlformats.org/drawingml/2006/main" name="2_Office">
  <a:themeElements>
    <a:clrScheme name="EU-colours">
      <a:dk1>
        <a:srgbClr val="000000"/>
      </a:dk1>
      <a:lt1>
        <a:srgbClr val="FFFFFF"/>
      </a:lt1>
      <a:dk2>
        <a:srgbClr val="000000"/>
      </a:dk2>
      <a:lt2>
        <a:srgbClr val="FFFFFF"/>
      </a:lt2>
      <a:accent1>
        <a:srgbClr val="27348A"/>
      </a:accent1>
      <a:accent2>
        <a:srgbClr val="F7A700"/>
      </a:accent2>
      <a:accent3>
        <a:srgbClr val="FFDB00"/>
      </a:accent3>
      <a:accent4>
        <a:srgbClr val="51AE32"/>
      </a:accent4>
      <a:accent5>
        <a:srgbClr val="0AA9DC"/>
      </a:accent5>
      <a:accent6>
        <a:srgbClr val="951A80"/>
      </a:accent6>
      <a:hlink>
        <a:srgbClr val="27338A"/>
      </a:hlink>
      <a:folHlink>
        <a:srgbClr val="09A8DB"/>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1" id="{0328AD40-5DDE-4CBD-8EB0-6D783DCBB2EA}" vid="{204C0D3B-E151-4970-8BFA-8972D3A3670B}"/>
    </a:ext>
  </a:extLst>
</a:theme>
</file>

<file path=ppt/theme/theme4.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o" ma:contentTypeID="0x010100C0E92E9A2841D54C9CDE1EF1532A27FF" ma:contentTypeVersion="20" ma:contentTypeDescription="Creare un nuovo documento." ma:contentTypeScope="" ma:versionID="14afeae50729fe50c5b73d3d63bbe346">
  <xsd:schema xmlns:xsd="http://www.w3.org/2001/XMLSchema" xmlns:xs="http://www.w3.org/2001/XMLSchema" xmlns:p="http://schemas.microsoft.com/office/2006/metadata/properties" xmlns:ns2="0e0c6df5-7e5d-4d29-9c9e-f511097a8ed1" xmlns:ns3="a05f6def-2858-4067-b991-c8986376a768" targetNamespace="http://schemas.microsoft.com/office/2006/metadata/properties" ma:root="true" ma:fieldsID="cffeb6824fc9ce99d300e7b322eca9bb" ns2:_="" ns3:_="">
    <xsd:import namespace="0e0c6df5-7e5d-4d29-9c9e-f511097a8ed1"/>
    <xsd:import namespace="a05f6def-2858-4067-b991-c8986376a76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_Flow_SignoffStatu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0c6df5-7e5d-4d29-9c9e-f511097a8ed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Tag immagine" ma:readOnly="false" ma:fieldId="{5cf76f15-5ced-4ddc-b409-7134ff3c332f}" ma:taxonomyMulti="true" ma:sspId="e5e32e91-e282-4ae8-add1-730c2c70664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_Flow_SignoffStatus" ma:index="26" nillable="true" ma:displayName="Stato consenso" ma:internalName="_x0024_Resources_x003a_core_x002c_Signoff_Status">
      <xsd:simpleType>
        <xsd:restriction base="dms:Text"/>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05f6def-2858-4067-b991-c8986376a768" elementFormDefault="qualified">
    <xsd:import namespace="http://schemas.microsoft.com/office/2006/documentManagement/types"/>
    <xsd:import namespace="http://schemas.microsoft.com/office/infopath/2007/PartnerControls"/>
    <xsd:element name="SharedWithUsers" ma:index="10"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Condiviso con dettagli" ma:internalName="SharedWithDetails" ma:readOnly="true">
      <xsd:simpleType>
        <xsd:restriction base="dms:Note">
          <xsd:maxLength value="255"/>
        </xsd:restriction>
      </xsd:simpleType>
    </xsd:element>
    <xsd:element name="TaxCatchAll" ma:index="23" nillable="true" ma:displayName="Taxonomy Catch All Column" ma:hidden="true" ma:list="{04d99fbc-d3af-4ded-8e43-7b298acbc51e}" ma:internalName="TaxCatchAll" ma:showField="CatchAllData" ma:web="a05f6def-2858-4067-b991-c8986376a76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e0c6df5-7e5d-4d29-9c9e-f511097a8ed1">
      <Terms xmlns="http://schemas.microsoft.com/office/infopath/2007/PartnerControls"/>
    </lcf76f155ced4ddcb4097134ff3c332f>
    <TaxCatchAll xmlns="a05f6def-2858-4067-b991-c8986376a768" xsi:nil="true"/>
    <SharedWithUsers xmlns="a05f6def-2858-4067-b991-c8986376a768">
      <UserInfo>
        <DisplayName>Gamper, Peter</DisplayName>
        <AccountId>15</AccountId>
        <AccountType/>
      </UserInfo>
      <UserInfo>
        <DisplayName>Stuefer, Lisa</DisplayName>
        <AccountId>14</AccountId>
        <AccountType/>
      </UserInfo>
      <UserInfo>
        <DisplayName>Schwienbacher, Ulla</DisplayName>
        <AccountId>17</AccountId>
        <AccountType/>
      </UserInfo>
      <UserInfo>
        <DisplayName>Zucal, Demian</DisplayName>
        <AccountId>12</AccountId>
        <AccountType/>
      </UserInfo>
      <UserInfo>
        <DisplayName>Segatini, Anna</DisplayName>
        <AccountId>217</AccountId>
        <AccountType/>
      </UserInfo>
    </SharedWithUsers>
    <_Flow_SignoffStatus xmlns="0e0c6df5-7e5d-4d29-9c9e-f511097a8ed1" xsi:nil="true"/>
  </documentManagement>
</p:properties>
</file>

<file path=customXml/itemProps1.xml><?xml version="1.0" encoding="utf-8"?>
<ds:datastoreItem xmlns:ds="http://schemas.openxmlformats.org/officeDocument/2006/customXml" ds:itemID="{E42C2A45-18FA-44D5-AC45-F168907FE263}">
  <ds:schemaRefs>
    <ds:schemaRef ds:uri="http://schemas.microsoft.com/sharepoint/v3/contenttype/forms"/>
  </ds:schemaRefs>
</ds:datastoreItem>
</file>

<file path=customXml/itemProps2.xml><?xml version="1.0" encoding="utf-8"?>
<ds:datastoreItem xmlns:ds="http://schemas.openxmlformats.org/officeDocument/2006/customXml" ds:itemID="{4EB2F06D-8E55-4A64-9D6A-E8E18285BAEC}"/>
</file>

<file path=customXml/itemProps3.xml><?xml version="1.0" encoding="utf-8"?>
<ds:datastoreItem xmlns:ds="http://schemas.openxmlformats.org/officeDocument/2006/customXml" ds:itemID="{4BC4987D-FA35-4837-8EB5-528769F7003F}">
  <ds:schemaRefs>
    <ds:schemaRef ds:uri="http://schemas.openxmlformats.org/package/2006/metadata/core-properties"/>
    <ds:schemaRef ds:uri="http://purl.org/dc/terms/"/>
    <ds:schemaRef ds:uri="http://schemas.microsoft.com/office/infopath/2007/PartnerControls"/>
    <ds:schemaRef ds:uri="http://schemas.microsoft.com/office/2006/documentManagement/types"/>
    <ds:schemaRef ds:uri="http://schemas.microsoft.com/office/2006/metadata/properties"/>
    <ds:schemaRef ds:uri="http://purl.org/dc/elements/1.1/"/>
    <ds:schemaRef ds:uri="a05f6def-2858-4067-b991-c8986376a768"/>
    <ds:schemaRef ds:uri="0e0c6df5-7e5d-4d29-9c9e-f511097a8ed1"/>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PNRR_IT</Template>
  <TotalTime>0</TotalTime>
  <Words>3524</Words>
  <Application>Microsoft Office PowerPoint</Application>
  <PresentationFormat>Widescreen</PresentationFormat>
  <Paragraphs>413</Paragraphs>
  <Slides>21</Slides>
  <Notes>8</Notes>
  <HiddenSlides>0</HiddenSlides>
  <MMClips>0</MMClips>
  <ScaleCrop>false</ScaleCrop>
  <HeadingPairs>
    <vt:vector size="4" baseType="variant">
      <vt:variant>
        <vt:lpstr>Tema</vt:lpstr>
      </vt:variant>
      <vt:variant>
        <vt:i4>3</vt:i4>
      </vt:variant>
      <vt:variant>
        <vt:lpstr>Titoli diapositive</vt:lpstr>
      </vt:variant>
      <vt:variant>
        <vt:i4>21</vt:i4>
      </vt:variant>
    </vt:vector>
  </HeadingPairs>
  <TitlesOfParts>
    <vt:vector size="24" baseType="lpstr">
      <vt:lpstr>Office</vt:lpstr>
      <vt:lpstr>1_Office</vt:lpstr>
      <vt:lpstr>2_Office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Unsere Kontakte   Regionalen Verwaltungsbehörde für Binnengebiete (ARAI)   Amt für europäische Integration (39.1) eu-integration@provincia.bz.it  Tel. 0471-413160  Peter Gamper, Alessandro Fraenkel, Sofia Sciurti.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Zucal, Demian</dc:creator>
  <cp:lastModifiedBy>Sciurti, Sofia</cp:lastModifiedBy>
  <cp:revision>3</cp:revision>
  <cp:lastPrinted>2023-02-07T10:29:44Z</cp:lastPrinted>
  <dcterms:created xsi:type="dcterms:W3CDTF">2023-01-24T15:56:44Z</dcterms:created>
  <dcterms:modified xsi:type="dcterms:W3CDTF">2026-05-05T09:44:17Z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0x010100C0E92E9A2841D54C9CDE1EF1532A27FF</vt:lpwstr>
  </property>
  <property fmtid="{D5CDD505-2E9C-101B-9397-08002B2CF9AE}" pid="3" name="MediaServiceImageTags">
    <vt:lpwstr/>
  </property>
  <property fmtid="{D5CDD505-2E9C-101B-9397-08002B2CF9AE}" pid="4" name="MSIP_Label_f995ee34-b6f4-4c4d-93a8-c0cc3b845a55_Method">
    <vt:lpwstr>Standard</vt:lpwstr>
  </property>
  <property fmtid="{D5CDD505-2E9C-101B-9397-08002B2CF9AE}" pid="5" name="MSIP_Label_f995ee34-b6f4-4c4d-93a8-c0cc3b845a55_ContentBits">
    <vt:lpwstr>0</vt:lpwstr>
  </property>
  <property fmtid="{D5CDD505-2E9C-101B-9397-08002B2CF9AE}" pid="6" name="MSIP_Label_f995ee34-b6f4-4c4d-93a8-c0cc3b845a55_Enabled">
    <vt:lpwstr>true</vt:lpwstr>
  </property>
  <property fmtid="{D5CDD505-2E9C-101B-9397-08002B2CF9AE}" pid="7" name="MSIP_Label_f995ee34-b6f4-4c4d-93a8-c0cc3b845a55_SetDate">
    <vt:lpwstr>2023-02-07T09:14:01Z</vt:lpwstr>
  </property>
  <property fmtid="{D5CDD505-2E9C-101B-9397-08002B2CF9AE}" pid="8" name="MSIP_Label_f995ee34-b6f4-4c4d-93a8-c0cc3b845a55_Name">
    <vt:lpwstr>Öffentlich - Pubblico</vt:lpwstr>
  </property>
  <property fmtid="{D5CDD505-2E9C-101B-9397-08002B2CF9AE}" pid="9" name="MSIP_Label_f995ee34-b6f4-4c4d-93a8-c0cc3b845a55_SiteId">
    <vt:lpwstr>24faada6-356f-4014-8cbf-aa0911918bfe</vt:lpwstr>
  </property>
  <property fmtid="{D5CDD505-2E9C-101B-9397-08002B2CF9AE}" pid="10" name="MSIP_Label_f995ee34-b6f4-4c4d-93a8-c0cc3b845a55_ActionId">
    <vt:lpwstr>f3a36e72-93a9-4537-9493-7f486b6db557</vt:lpwstr>
  </property>
</Properties>
</file>