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67" r:id="rId5"/>
    <p:sldMasterId id="2147483676" r:id="rId6"/>
    <p:sldMasterId id="2147483685" r:id="rId7"/>
    <p:sldMasterId id="2147483694" r:id="rId8"/>
  </p:sldMasterIdLst>
  <p:notesMasterIdLst>
    <p:notesMasterId r:id="rId28"/>
  </p:notesMasterIdLst>
  <p:sldIdLst>
    <p:sldId id="258" r:id="rId9"/>
    <p:sldId id="320" r:id="rId10"/>
    <p:sldId id="335" r:id="rId11"/>
    <p:sldId id="341" r:id="rId12"/>
    <p:sldId id="305" r:id="rId13"/>
    <p:sldId id="350" r:id="rId14"/>
    <p:sldId id="351" r:id="rId15"/>
    <p:sldId id="345" r:id="rId16"/>
    <p:sldId id="346" r:id="rId17"/>
    <p:sldId id="318" r:id="rId18"/>
    <p:sldId id="348" r:id="rId19"/>
    <p:sldId id="299" r:id="rId20"/>
    <p:sldId id="322" r:id="rId21"/>
    <p:sldId id="297" r:id="rId22"/>
    <p:sldId id="285" r:id="rId23"/>
    <p:sldId id="286" r:id="rId24"/>
    <p:sldId id="287" r:id="rId25"/>
    <p:sldId id="344" r:id="rId26"/>
    <p:sldId id="343" r:id="rId2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0D84E3-4883-994F-637E-0A01B349E3E1}" name="User280" initials="U280" userId="User280" providerId="None"/>
  <p188:author id="{D24352F9-74A6-5268-D943-1B1B685DDD35}" name="Franchini, Chiara" initials="CF" userId="S::pb49977@prov.bz::f05eb1e7-1f5a-4452-9712-c232be7cbe6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F7A700"/>
    <a:srgbClr val="F6A800"/>
    <a:srgbClr val="27348A"/>
    <a:srgbClr val="FFDB00"/>
    <a:srgbClr val="FAD587"/>
    <a:srgbClr val="FFF1C5"/>
    <a:srgbClr val="FFFFFF"/>
    <a:srgbClr val="FFF8CC"/>
    <a:srgbClr val="FFDA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34769-947D-4711-8039-11C31B85573D}" v="293" dt="2026-04-09T14:13:30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38" autoAdjust="0"/>
    <p:restoredTop sz="85821" autoAdjust="0"/>
  </p:normalViewPr>
  <p:slideViewPr>
    <p:cSldViewPr snapToGrid="0">
      <p:cViewPr varScale="1">
        <p:scale>
          <a:sx n="110" d="100"/>
          <a:sy n="110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32A3-91CA-4CA3-8368-5CD922749183}" type="datetimeFigureOut">
              <a:rPr lang="it-IT" smtClean="0"/>
              <a:t>27/04/2026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F33A9-6EEF-45DD-B32C-835B7D72D5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789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9559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3307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2849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F33A9-6EEF-45DD-B32C-835B7D72D5CD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062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8780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0344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8594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5F33A9-6EEF-45DD-B32C-835B7D72D5CD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17814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sz="1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5F33A9-6EEF-45DD-B32C-835B7D72D5CD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73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447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9041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641A2-6199-4928-9C42-CBB745C61FA6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8885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1021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18889-894E-F200-D984-DC7676A1F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97A126-B3EB-2C85-1911-702FF66D35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6059B2-5C6B-B4C0-C7FF-A7529552A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E148E8-3094-AC19-A0E6-7FADDB336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5565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51833-F6C0-E68A-3291-CFAF0A34D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D438C5C-9CEB-4F65-CDF5-E8D8CEE7D4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1AF115-0DF8-575D-1A91-0517C5C5E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018BD3-5A2D-08E5-CBCC-59B95D6830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93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162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641A2-6199-4928-9C42-CBB745C61FA6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811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6">
            <a:extLst>
              <a:ext uri="{FF2B5EF4-FFF2-40B4-BE49-F238E27FC236}">
                <a16:creationId xmlns:a16="http://schemas.microsoft.com/office/drawing/2014/main" id="{8272D21F-08F2-5220-A21B-40EC2640D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68073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F6978432-ABDD-8EAB-C2AD-70DA9915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632565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B4BDB969-0D8C-E848-FF82-131EE875C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204000" cy="597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570777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5E982-A676-C67E-7C0F-52D9F202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E3D68-91F4-9FE0-A6EE-B6632F81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7FB3B-B2CF-FD75-D720-56AB70B34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3774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23C659-DAE4-C333-299A-0FF147E0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049508A-E7FB-A086-5535-FD7E11A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AB87A42-61E5-F65E-DA4F-A1005D103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63965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3103B-8305-03A4-C331-C8044E8197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000" y="2160000"/>
            <a:ext cx="10980000" cy="1800000"/>
          </a:xfrm>
          <a:prstGeom prst="rect">
            <a:avLst/>
          </a:prstGeom>
        </p:spPr>
        <p:txBody>
          <a:bodyPr anchor="t" anchorCtr="0"/>
          <a:lstStyle>
            <a:lvl1pPr algn="ctr">
              <a:defRPr sz="6000"/>
            </a:lvl1pPr>
          </a:lstStyle>
          <a:p>
            <a:r>
              <a:rPr lang="de-DE"/>
              <a:t>Mastertitelformat </a:t>
            </a:r>
            <a:br>
              <a:rPr lang="de-DE"/>
            </a:br>
            <a:r>
              <a:rPr lang="de-DE"/>
              <a:t>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CA3B54-1AFB-C099-9DA4-9E7790EA1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4140000"/>
            <a:ext cx="10980000" cy="54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366071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E0B98-3314-A7B1-187F-6E6931932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512000"/>
            <a:ext cx="10980000" cy="4392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9CBD0155-3A91-46BB-975F-079A8D14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47381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709C4-A8F5-7D5F-8F84-464F47A6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F006F-F4EE-6239-69AC-9AA9F1F17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59DFAE-2217-F51E-6ABE-0B19A6023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544169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619492-8F88-CEBE-82A2-0160A4BF0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0CD422-58F6-0346-2AC9-4AD8D823B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2199224-358D-1451-F48D-FE44657B9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7125F4E6-0AFF-76C1-712F-4B259AEFA09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4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72855CE9-7C80-8159-54DB-70696D6C4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4974980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F6978432-ABDD-8EAB-C2AD-70DA9915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588671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B4BDB969-0D8C-E848-FF82-131EE875C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204000" cy="597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8661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3103B-8305-03A4-C331-C8044E8197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000" y="2160000"/>
            <a:ext cx="10980000" cy="1800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ctr">
              <a:defRPr sz="6000">
                <a:solidFill>
                  <a:srgbClr val="000000"/>
                </a:solidFill>
              </a:defRPr>
            </a:lvl1pPr>
          </a:lstStyle>
          <a:p>
            <a:r>
              <a:rPr lang="de-DE"/>
              <a:t>Mastertitelformat </a:t>
            </a:r>
            <a:br>
              <a:rPr lang="de-DE"/>
            </a:br>
            <a:r>
              <a:rPr lang="de-DE"/>
              <a:t>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CA3B54-1AFB-C099-9DA4-9E7790EA1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4140000"/>
            <a:ext cx="10980000" cy="5400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7620185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5E982-A676-C67E-7C0F-52D9F202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E3D68-91F4-9FE0-A6EE-B6632F81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7FB3B-B2CF-FD75-D720-56AB70B34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26965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23C659-DAE4-C333-299A-0FF147E0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049508A-E7FB-A086-5535-FD7E11A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AB87A42-61E5-F65E-DA4F-A1005D103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95178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3103B-8305-03A4-C331-C8044E8197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000" y="2160000"/>
            <a:ext cx="10980000" cy="1800000"/>
          </a:xfrm>
          <a:prstGeom prst="rect">
            <a:avLst/>
          </a:prstGeom>
        </p:spPr>
        <p:txBody>
          <a:bodyPr anchor="t" anchorCtr="0"/>
          <a:lstStyle>
            <a:lvl1pPr algn="ctr">
              <a:defRPr sz="6000"/>
            </a:lvl1pPr>
          </a:lstStyle>
          <a:p>
            <a:r>
              <a:rPr lang="de-DE"/>
              <a:t>Mastertitelformat </a:t>
            </a:r>
            <a:br>
              <a:rPr lang="de-DE"/>
            </a:br>
            <a:r>
              <a:rPr lang="de-DE"/>
              <a:t>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CA3B54-1AFB-C099-9DA4-9E7790EA1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4140000"/>
            <a:ext cx="10980000" cy="54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185513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E0B98-3314-A7B1-187F-6E6931932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512000"/>
            <a:ext cx="10980000" cy="4392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9CBD0155-3A91-46BB-975F-079A8D14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2297545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709C4-A8F5-7D5F-8F84-464F47A6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F006F-F4EE-6239-69AC-9AA9F1F17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59DFAE-2217-F51E-6ABE-0B19A6023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186158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619492-8F88-CEBE-82A2-0160A4BF0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0CD422-58F6-0346-2AC9-4AD8D823B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2199224-358D-1451-F48D-FE44657B9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7125F4E6-0AFF-76C1-712F-4B259AEFA09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4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72855CE9-7C80-8159-54DB-70696D6C4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430143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F6978432-ABDD-8EAB-C2AD-70DA9915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094739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B4BDB969-0D8C-E848-FF82-131EE875C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204000" cy="597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9666573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5E982-A676-C67E-7C0F-52D9F202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E3D68-91F4-9FE0-A6EE-B6632F81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7FB3B-B2CF-FD75-D720-56AB70B34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545172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23C659-DAE4-C333-299A-0FF147E0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049508A-E7FB-A086-5535-FD7E11A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AB87A42-61E5-F65E-DA4F-A1005D103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0686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E0B98-3314-A7B1-187F-6E6931932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3060000"/>
            <a:ext cx="10980000" cy="2340000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IT"/>
          </a:p>
        </p:txBody>
      </p:sp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862AA4D5-713F-1DC4-B5E4-4C3881C03C52}"/>
              </a:ext>
            </a:extLst>
          </p:cNvPr>
          <p:cNvSpPr txBox="1">
            <a:spLocks/>
          </p:cNvSpPr>
          <p:nvPr userDrawn="1"/>
        </p:nvSpPr>
        <p:spPr>
          <a:xfrm>
            <a:off x="648000" y="216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>
                <a:solidFill>
                  <a:srgbClr val="000000"/>
                </a:solidFill>
              </a:rPr>
              <a:t>Mastertitelformat bearbeiten</a:t>
            </a:r>
            <a:endParaRPr lang="de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2542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3103B-8305-03A4-C331-C8044E8197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000" y="2160000"/>
            <a:ext cx="10980000" cy="1800000"/>
          </a:xfrm>
          <a:prstGeom prst="rect">
            <a:avLst/>
          </a:prstGeom>
        </p:spPr>
        <p:txBody>
          <a:bodyPr anchor="t" anchorCtr="0"/>
          <a:lstStyle>
            <a:lvl1pPr algn="ctr">
              <a:defRPr sz="6000"/>
            </a:lvl1pPr>
          </a:lstStyle>
          <a:p>
            <a:r>
              <a:rPr lang="de-DE"/>
              <a:t>Mastertitelformat </a:t>
            </a:r>
            <a:br>
              <a:rPr lang="de-DE"/>
            </a:br>
            <a:r>
              <a:rPr lang="de-DE"/>
              <a:t>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CA3B54-1AFB-C099-9DA4-9E7790EA1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4140000"/>
            <a:ext cx="10980000" cy="54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8252075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E0B98-3314-A7B1-187F-6E6931932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512000"/>
            <a:ext cx="10980000" cy="4392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9CBD0155-3A91-46BB-975F-079A8D14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9958049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709C4-A8F5-7D5F-8F84-464F47A6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F006F-F4EE-6239-69AC-9AA9F1F17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59DFAE-2217-F51E-6ABE-0B19A6023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1300054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619492-8F88-CEBE-82A2-0160A4BF0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0CD422-58F6-0346-2AC9-4AD8D823B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2199224-358D-1451-F48D-FE44657B9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7125F4E6-0AFF-76C1-712F-4B259AEFA09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4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72855CE9-7C80-8159-54DB-70696D6C4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1878016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1">
            <a:extLst>
              <a:ext uri="{FF2B5EF4-FFF2-40B4-BE49-F238E27FC236}">
                <a16:creationId xmlns:a16="http://schemas.microsoft.com/office/drawing/2014/main" id="{F6978432-ABDD-8EAB-C2AD-70DA9915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9056123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2">
            <a:extLst>
              <a:ext uri="{FF2B5EF4-FFF2-40B4-BE49-F238E27FC236}">
                <a16:creationId xmlns:a16="http://schemas.microsoft.com/office/drawing/2014/main" id="{B4BDB969-0D8C-E848-FF82-131EE875CA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204000" cy="597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9073252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5E982-A676-C67E-7C0F-52D9F202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E3D68-91F4-9FE0-A6EE-B6632F81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407FB3B-B2CF-FD75-D720-56AB70B34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314361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23C659-DAE4-C333-299A-0FF147E0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2000" y="648000"/>
            <a:ext cx="5760000" cy="478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049508A-E7FB-A086-5535-FD7E11A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AB87A42-61E5-F65E-DA4F-A1005D103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9048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0E3D68-91F4-9FE0-A6EE-B6632F81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00" y="648000"/>
            <a:ext cx="5760000" cy="4788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>
                <a:solidFill>
                  <a:srgbClr val="000000"/>
                </a:solidFill>
              </a:defRPr>
            </a:lvl1pPr>
            <a:lvl2pPr>
              <a:defRPr sz="2800">
                <a:solidFill>
                  <a:srgbClr val="000000"/>
                </a:solidFill>
              </a:defRPr>
            </a:lvl2pPr>
            <a:lvl3pPr>
              <a:defRPr sz="2400">
                <a:solidFill>
                  <a:srgbClr val="000000"/>
                </a:solidFill>
              </a:defRPr>
            </a:lvl3pPr>
            <a:lvl4pPr>
              <a:defRPr sz="2000">
                <a:solidFill>
                  <a:srgbClr val="000000"/>
                </a:solidFill>
              </a:defRPr>
            </a:lvl4pPr>
            <a:lvl5pPr>
              <a:defRPr sz="2000">
                <a:solidFill>
                  <a:srgbClr val="00000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7335EFCC-3B70-D5FA-CFC7-34CAAE2E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1D000D19-C3B5-9484-F024-725152EADE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0933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223C659-DAE4-C333-299A-0FF147E0C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2000" y="648000"/>
            <a:ext cx="5760000" cy="478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de-IT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2049508A-E7FB-A086-5535-FD7E11AB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520000"/>
            <a:ext cx="4320000" cy="1080000"/>
          </a:xfrm>
          <a:prstGeom prst="rect">
            <a:avLst/>
          </a:prstGeom>
        </p:spPr>
        <p:txBody>
          <a:bodyPr lIns="0" tIns="0" rIns="0" bIns="0" anchor="b"/>
          <a:lstStyle>
            <a:lvl1pPr algn="l"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IT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5AB87A42-61E5-F65E-DA4F-A1005D103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8000" y="3780000"/>
            <a:ext cx="4320000" cy="72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600">
                <a:solidFill>
                  <a:srgbClr val="000000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168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3103B-8305-03A4-C331-C8044E8197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8000" y="2160000"/>
            <a:ext cx="10980000" cy="1800000"/>
          </a:xfrm>
          <a:prstGeom prst="rect">
            <a:avLst/>
          </a:prstGeom>
        </p:spPr>
        <p:txBody>
          <a:bodyPr anchor="t" anchorCtr="0"/>
          <a:lstStyle>
            <a:lvl1pPr algn="ctr">
              <a:defRPr sz="6000"/>
            </a:lvl1pPr>
          </a:lstStyle>
          <a:p>
            <a:r>
              <a:rPr lang="de-DE"/>
              <a:t>Mastertitelformat </a:t>
            </a:r>
            <a:br>
              <a:rPr lang="de-DE"/>
            </a:br>
            <a:r>
              <a:rPr lang="de-DE"/>
              <a:t>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ACA3B54-1AFB-C099-9DA4-9E7790EA1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000" y="4140000"/>
            <a:ext cx="10980000" cy="540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21499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9E0B98-3314-A7B1-187F-6E6931932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00" y="1512000"/>
            <a:ext cx="10980000" cy="4392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9CBD0155-3A91-46BB-975F-079A8D14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27362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709C4-A8F5-7D5F-8F84-464F47A63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F006F-F4EE-6239-69AC-9AA9F1F173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159DFAE-2217-F51E-6ABE-0B19A6023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1512000"/>
            <a:ext cx="5400000" cy="396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7104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619492-8F88-CEBE-82A2-0160A4BF0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0CD422-58F6-0346-2AC9-4AD8D823B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8000" y="1512000"/>
            <a:ext cx="5400000" cy="90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B2199224-358D-1451-F48D-FE44657B9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648000"/>
            <a:ext cx="10980000" cy="720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7125F4E6-0AFF-76C1-712F-4B259AEFA090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4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72855CE9-7C80-8159-54DB-70696D6C4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8000" y="2592000"/>
            <a:ext cx="5400000" cy="28800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52763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5" Type="http://schemas.openxmlformats.org/officeDocument/2006/relationships/slideLayout" Target="../slideLayouts/slideLayout3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670210F3-5DEA-4D71-8238-5E1ABD08AD80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68534" y="-69012"/>
            <a:ext cx="12313720" cy="6927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65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77FF4E-7817-0E3C-0F8B-D5C7D0F7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3060000"/>
            <a:ext cx="10980000" cy="23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C3CE2069-CE2F-FB34-4BA9-FCF30F69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16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Mastertitelformat bearbeiten</a:t>
            </a:r>
            <a:endParaRPr lang="de-IT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4DB258-D438-436C-80AD-2BD2B2A6B4C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004388"/>
            <a:ext cx="12192000" cy="85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771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7A8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77FF4E-7817-0E3C-0F8B-D5C7D0F7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3060000"/>
            <a:ext cx="10980000" cy="23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C3CE2069-CE2F-FB34-4BA9-FCF30F69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16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Mastertitelformat bearbeiten</a:t>
            </a:r>
            <a:endParaRPr lang="de-IT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4DB258-D438-436C-80AD-2BD2B2A6B4C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004388"/>
            <a:ext cx="12192000" cy="85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2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7A8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77FF4E-7817-0E3C-0F8B-D5C7D0F7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3060000"/>
            <a:ext cx="10980000" cy="23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C3CE2069-CE2F-FB34-4BA9-FCF30F69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16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Mastertitelformat bearbeiten</a:t>
            </a:r>
            <a:endParaRPr lang="de-IT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4DB258-D438-436C-80AD-2BD2B2A6B4C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004388"/>
            <a:ext cx="12192000" cy="85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7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7A8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77FF4E-7817-0E3C-0F8B-D5C7D0F7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8000" y="3060000"/>
            <a:ext cx="10980000" cy="234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7" name="Titelplatzhalter 6">
            <a:extLst>
              <a:ext uri="{FF2B5EF4-FFF2-40B4-BE49-F238E27FC236}">
                <a16:creationId xmlns:a16="http://schemas.microsoft.com/office/drawing/2014/main" id="{C3CE2069-CE2F-FB34-4BA9-FCF30F69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2160000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Mastertitelformat bearbeiten</a:t>
            </a:r>
            <a:endParaRPr lang="de-IT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C4DB258-D438-436C-80AD-2BD2B2A6B4CF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6004388"/>
            <a:ext cx="12192000" cy="85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5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7A8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provinz.bz.it/it/ricerca-domande-e-risposte/cosa-prevede-la-normativa-in-materia-di-assicurazione-da-danni-catastrofali-di-cui-al-co-101-della-legge-30-dicembre-2023-n-213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ohemon.atlassian.net/servicedesk/customer/portal/7" TargetMode="External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4">
            <a:extLst>
              <a:ext uri="{FF2B5EF4-FFF2-40B4-BE49-F238E27FC236}">
                <a16:creationId xmlns:a16="http://schemas.microsoft.com/office/drawing/2014/main" id="{6B35D499-B0D7-43CD-93EC-A77F34C06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000" y="2041846"/>
            <a:ext cx="10980000" cy="720000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it-IT" sz="3000" b="1" dirty="0">
                <a:solidFill>
                  <a:srgbClr val="27348A"/>
                </a:solidFill>
                <a:latin typeface="Arial" panose="020B0604020202020204" pitchFamily="34" charset="0"/>
              </a:rPr>
              <a:t>Avviso pubblico per la presentazione di </a:t>
            </a:r>
            <a:br>
              <a:rPr lang="it-IT" sz="3000" b="1" dirty="0">
                <a:solidFill>
                  <a:srgbClr val="27348A"/>
                </a:solidFill>
                <a:latin typeface="Arial" panose="020B0604020202020204" pitchFamily="34" charset="0"/>
              </a:rPr>
            </a:br>
            <a:r>
              <a:rPr lang="it-IT" sz="3000" b="1" dirty="0">
                <a:solidFill>
                  <a:srgbClr val="27348A"/>
                </a:solidFill>
                <a:latin typeface="Arial" panose="020B0604020202020204" pitchFamily="34" charset="0"/>
              </a:rPr>
              <a:t>Proposte Progettuali a carattere formativo</a:t>
            </a:r>
            <a:endParaRPr lang="it-IT" sz="3000" dirty="0">
              <a:solidFill>
                <a:srgbClr val="27348A"/>
              </a:solidFill>
              <a:latin typeface="Arial" panose="020B0604020202020204" pitchFamily="34" charset="0"/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D420065-90D5-4F1F-B9D8-A07DD1F7EB06}"/>
              </a:ext>
            </a:extLst>
          </p:cNvPr>
          <p:cNvSpPr txBox="1">
            <a:spLocks/>
          </p:cNvSpPr>
          <p:nvPr/>
        </p:nvSpPr>
        <p:spPr>
          <a:xfrm>
            <a:off x="1407527" y="4936456"/>
            <a:ext cx="9376946" cy="487920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400" dirty="0">
                <a:solidFill>
                  <a:srgbClr val="27348A"/>
                </a:solidFill>
                <a:latin typeface="Arial" panose="020B0604020202020204" pitchFamily="34" charset="0"/>
              </a:rPr>
              <a:t>Annualità 2026/2027</a:t>
            </a:r>
          </a:p>
        </p:txBody>
      </p:sp>
      <p:sp>
        <p:nvSpPr>
          <p:cNvPr id="6" name="Titel 4">
            <a:extLst>
              <a:ext uri="{FF2B5EF4-FFF2-40B4-BE49-F238E27FC236}">
                <a16:creationId xmlns:a16="http://schemas.microsoft.com/office/drawing/2014/main" id="{C8D79636-2581-4AF1-ABC2-6D36DA6A7709}"/>
              </a:ext>
            </a:extLst>
          </p:cNvPr>
          <p:cNvSpPr txBox="1">
            <a:spLocks/>
          </p:cNvSpPr>
          <p:nvPr/>
        </p:nvSpPr>
        <p:spPr>
          <a:xfrm>
            <a:off x="606000" y="3489151"/>
            <a:ext cx="10980000" cy="720000"/>
          </a:xfrm>
          <a:prstGeom prst="rect">
            <a:avLst/>
          </a:prstGeom>
          <a:noFill/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it-IT" sz="3000" dirty="0">
                <a:solidFill>
                  <a:srgbClr val="27348A"/>
                </a:solidFill>
                <a:latin typeface="Arial" panose="020B0604020202020204" pitchFamily="34" charset="0"/>
              </a:rPr>
              <a:t>«Interventi formativi e professionalizzanti rivolti alla popolazione non occupata per migliorare l’accesso all’occupazione»</a:t>
            </a:r>
          </a:p>
        </p:txBody>
      </p:sp>
    </p:spTree>
    <p:extLst>
      <p:ext uri="{BB962C8B-B14F-4D97-AF65-F5344CB8AC3E}">
        <p14:creationId xmlns:p14="http://schemas.microsoft.com/office/powerpoint/2010/main" val="2053761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DCFC9F1-ADC2-436B-A5DC-7E41B8E5408E}"/>
              </a:ext>
            </a:extLst>
          </p:cNvPr>
          <p:cNvSpPr txBox="1">
            <a:spLocks/>
          </p:cNvSpPr>
          <p:nvPr/>
        </p:nvSpPr>
        <p:spPr>
          <a:xfrm>
            <a:off x="962717" y="370396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MODALITÀ DI ATTUAZIONE [1/2]</a:t>
            </a: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84D94183-03BC-4AD9-37D2-933A542C7AE1}"/>
              </a:ext>
            </a:extLst>
          </p:cNvPr>
          <p:cNvGrpSpPr/>
          <p:nvPr/>
        </p:nvGrpSpPr>
        <p:grpSpPr>
          <a:xfrm>
            <a:off x="1000665" y="1045614"/>
            <a:ext cx="10190670" cy="4774490"/>
            <a:chOff x="1000665" y="1045614"/>
            <a:chExt cx="10190670" cy="4774490"/>
          </a:xfrm>
        </p:grpSpPr>
        <p:grpSp>
          <p:nvGrpSpPr>
            <p:cNvPr id="15" name="Gruppo 14">
              <a:extLst>
                <a:ext uri="{FF2B5EF4-FFF2-40B4-BE49-F238E27FC236}">
                  <a16:creationId xmlns:a16="http://schemas.microsoft.com/office/drawing/2014/main" id="{398B6AF8-E5FD-8AA0-C085-37506C333DA6}"/>
                </a:ext>
              </a:extLst>
            </p:cNvPr>
            <p:cNvGrpSpPr/>
            <p:nvPr/>
          </p:nvGrpSpPr>
          <p:grpSpPr>
            <a:xfrm>
              <a:off x="1000665" y="1045614"/>
              <a:ext cx="10190670" cy="648000"/>
              <a:chOff x="1000665" y="1045614"/>
              <a:chExt cx="10190670" cy="648000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2507799-F51E-4361-94BB-54373D87FD31}"/>
                  </a:ext>
                </a:extLst>
              </p:cNvPr>
              <p:cNvSpPr txBox="1"/>
              <p:nvPr/>
            </p:nvSpPr>
            <p:spPr>
              <a:xfrm>
                <a:off x="1665594" y="1045614"/>
                <a:ext cx="9525741" cy="648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Quanto non espressamente previsto, vietato o derogato dall’Avviso, si rimanda alle previsioni di cui alle </a:t>
                </a:r>
                <a:r>
                  <a:rPr kumimoji="0" lang="it-IT" sz="13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Disposizioni 2.0</a:t>
                </a:r>
                <a:r>
                  <a:rPr kumimoji="0" lang="it-IT" sz="13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e alle circolari emanate dall’Autorità di Gestione e pubblicate nella relativa sezione del sito istituzionale dell’Ufficio FSE.</a:t>
                </a:r>
              </a:p>
            </p:txBody>
          </p:sp>
          <p:pic>
            <p:nvPicPr>
              <p:cNvPr id="5122" name="Picture 2">
                <a:extLst>
                  <a:ext uri="{FF2B5EF4-FFF2-40B4-BE49-F238E27FC236}">
                    <a16:creationId xmlns:a16="http://schemas.microsoft.com/office/drawing/2014/main" id="{12D05EDE-5E88-40C4-9690-1C7DD5D5503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0665" y="1099614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id="{EB43518A-6B46-7F5D-2ACB-F4CF34BEC1E2}"/>
                </a:ext>
              </a:extLst>
            </p:cNvPr>
            <p:cNvGrpSpPr/>
            <p:nvPr/>
          </p:nvGrpSpPr>
          <p:grpSpPr>
            <a:xfrm>
              <a:off x="1000665" y="1905600"/>
              <a:ext cx="10190670" cy="684000"/>
              <a:chOff x="1000665" y="1905600"/>
              <a:chExt cx="10190670" cy="684000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326AD56-49B9-46CA-A5DD-1E5B749DEBCF}"/>
                  </a:ext>
                </a:extLst>
              </p:cNvPr>
              <p:cNvSpPr txBox="1"/>
              <p:nvPr/>
            </p:nvSpPr>
            <p:spPr>
              <a:xfrm>
                <a:off x="1665594" y="1905600"/>
                <a:ext cx="9525741" cy="684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L’Incidenza percentuale per la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quota di progettazione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è pari al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4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,50%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</a:t>
                </a:r>
              </a:p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L’Incidenza percentuale per la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quota di tutoraggio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è pari al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11,0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0%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</a:t>
                </a:r>
              </a:p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L’Incidenza percentuale per la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quota di gestione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è pari al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22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,50%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</a:t>
                </a:r>
              </a:p>
            </p:txBody>
          </p:sp>
          <p:pic>
            <p:nvPicPr>
              <p:cNvPr id="5124" name="Picture 4">
                <a:extLst>
                  <a:ext uri="{FF2B5EF4-FFF2-40B4-BE49-F238E27FC236}">
                    <a16:creationId xmlns:a16="http://schemas.microsoft.com/office/drawing/2014/main" id="{0BE3A775-63D6-4EDE-9962-57DE01C8B8C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0665" y="1977600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6" name="Gruppo 25">
              <a:extLst>
                <a:ext uri="{FF2B5EF4-FFF2-40B4-BE49-F238E27FC236}">
                  <a16:creationId xmlns:a16="http://schemas.microsoft.com/office/drawing/2014/main" id="{B6A68D9C-EA85-21E1-6D58-1311CF897740}"/>
                </a:ext>
              </a:extLst>
            </p:cNvPr>
            <p:cNvGrpSpPr/>
            <p:nvPr/>
          </p:nvGrpSpPr>
          <p:grpSpPr>
            <a:xfrm>
              <a:off x="1000665" y="4805113"/>
              <a:ext cx="10190670" cy="1014991"/>
              <a:chOff x="1000665" y="4805113"/>
              <a:chExt cx="10190670" cy="1014991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473B781-DDBB-2CA1-A179-E63EBEC3C826}"/>
                  </a:ext>
                </a:extLst>
              </p:cNvPr>
              <p:cNvSpPr txBox="1"/>
              <p:nvPr/>
            </p:nvSpPr>
            <p:spPr>
              <a:xfrm>
                <a:off x="1665594" y="4805113"/>
                <a:ext cx="9525741" cy="1014991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tIns="72000" bIns="72000"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marL="0" marR="0" lvl="0" indent="0" algn="just" defTabSz="457200" rtl="0" eaLnBrk="1" fontAlgn="auto" latinLnBrk="0" hangingPunct="1">
                  <a:lnSpc>
                    <a:spcPts val="14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In fase attuativa è necessario garantire:</a:t>
                </a:r>
              </a:p>
              <a:p>
                <a:pPr marL="285750" marR="0" lvl="0" indent="-285750" algn="just" defTabSz="457200" rtl="0" eaLnBrk="1" fontAlgn="auto" latinLnBrk="0" hangingPunct="1">
                  <a:lnSpc>
                    <a:spcPts val="14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n.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ore di docenza senior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almeno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pari al 75%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della durata progettuale</a:t>
                </a:r>
              </a:p>
              <a:p>
                <a:pPr marL="285750" marR="0" lvl="0" indent="-285750" algn="just" defTabSz="457200" rtl="0" eaLnBrk="1" fontAlgn="auto" latinLnBrk="0" hangingPunct="1">
                  <a:lnSpc>
                    <a:spcPts val="14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n.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ore di tutoraggio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almeno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pari al 70%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della durata progettuale </a:t>
                </a:r>
              </a:p>
              <a:p>
                <a:pPr marL="285750" marR="0" lvl="0" indent="-285750" algn="just" defTabSz="457200" rtl="0" eaLnBrk="1" fontAlgn="auto" latinLnBrk="0" hangingPunct="1">
                  <a:lnSpc>
                    <a:spcPts val="14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n.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ore di gestione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almeno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pari al 60%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della durata progettuale (di cui almeno il 10% di direzione e almeno il 50% di coordinamento).</a:t>
                </a:r>
                <a:endPara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cs typeface="Calibri" panose="020F0502020204030204" pitchFamily="34" charset="0"/>
                </a:endParaRPr>
              </a:p>
            </p:txBody>
          </p:sp>
          <p:pic>
            <p:nvPicPr>
              <p:cNvPr id="20" name="Picture 19">
                <a:extLst>
                  <a:ext uri="{FF2B5EF4-FFF2-40B4-BE49-F238E27FC236}">
                    <a16:creationId xmlns:a16="http://schemas.microsoft.com/office/drawing/2014/main" id="{C477961B-7A6C-EA07-D5CE-DD1FE8F6B917}"/>
                  </a:ext>
                </a:extLst>
              </p:cNvPr>
              <p:cNvPicPr>
                <a:picLocks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0665" y="5042608"/>
                <a:ext cx="540000" cy="540000"/>
              </a:xfrm>
              <a:prstGeom prst="rect">
                <a:avLst/>
              </a:prstGeom>
            </p:spPr>
          </p:pic>
        </p:grpSp>
        <p:grpSp>
          <p:nvGrpSpPr>
            <p:cNvPr id="23" name="Gruppo 22">
              <a:extLst>
                <a:ext uri="{FF2B5EF4-FFF2-40B4-BE49-F238E27FC236}">
                  <a16:creationId xmlns:a16="http://schemas.microsoft.com/office/drawing/2014/main" id="{84B24DE5-1643-252E-F9BB-B7325D3C8C04}"/>
                </a:ext>
              </a:extLst>
            </p:cNvPr>
            <p:cNvGrpSpPr/>
            <p:nvPr/>
          </p:nvGrpSpPr>
          <p:grpSpPr>
            <a:xfrm>
              <a:off x="1000665" y="2801586"/>
              <a:ext cx="10190670" cy="612000"/>
              <a:chOff x="1000665" y="2801586"/>
              <a:chExt cx="10190670" cy="612000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03DF8BA-E011-2310-1F48-1D4C63930E01}"/>
                  </a:ext>
                </a:extLst>
              </p:cNvPr>
              <p:cNvSpPr txBox="1"/>
              <p:nvPr/>
            </p:nvSpPr>
            <p:spPr>
              <a:xfrm>
                <a:off x="1665594" y="2801586"/>
                <a:ext cx="9525741" cy="61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lvl="0" algn="just"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Ai fini della registrazione delle attività è previsto l’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obbligo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dell’utilizzo del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registro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elettronico</a:t>
                </a:r>
                <a:r>
                  <a:rPr lang="it-IT" sz="1300" b="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. L’eventuale utilizzo della registrazione tramite registro cartaceo vidimato dovrà essere motivato, richiesto e autorizzato preventivamente.</a:t>
                </a:r>
                <a:endPara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0000"/>
                  </a:highlight>
                  <a:uLnTx/>
                  <a:uFillTx/>
                  <a:latin typeface="Arial" panose="020B0604020202020204"/>
                  <a:cs typeface="Calibri" panose="020F0502020204030204" pitchFamily="34" charset="0"/>
                </a:endParaRPr>
              </a:p>
            </p:txBody>
          </p:sp>
          <p:pic>
            <p:nvPicPr>
              <p:cNvPr id="9" name="Picture 2">
                <a:extLst>
                  <a:ext uri="{FF2B5EF4-FFF2-40B4-BE49-F238E27FC236}">
                    <a16:creationId xmlns:a16="http://schemas.microsoft.com/office/drawing/2014/main" id="{8CAD522C-89EC-DEE1-7A28-FD38B141EED6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0665" y="2837586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5" name="Gruppo 24">
              <a:extLst>
                <a:ext uri="{FF2B5EF4-FFF2-40B4-BE49-F238E27FC236}">
                  <a16:creationId xmlns:a16="http://schemas.microsoft.com/office/drawing/2014/main" id="{7A4FE27D-F23F-C8C4-0B06-4A35E1CB4E2A}"/>
                </a:ext>
              </a:extLst>
            </p:cNvPr>
            <p:cNvGrpSpPr/>
            <p:nvPr/>
          </p:nvGrpSpPr>
          <p:grpSpPr>
            <a:xfrm>
              <a:off x="1000665" y="3625572"/>
              <a:ext cx="10190670" cy="967557"/>
              <a:chOff x="1000665" y="3625572"/>
              <a:chExt cx="10190670" cy="967557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73DCEB6-53B3-58DA-75B4-77AADA66DFF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65594" y="3625572"/>
                <a:ext cx="9525741" cy="967557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Esclusivamente nell’ambito della linea d’azione a.1.2.c, le attività formative potranno essere svolte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in modalità a distanza o in modalità mista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dietro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richiesta motivata presentata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, in corso di attuazione, dal beneficiario e previa autorizzazione da parte dell’</a:t>
                </a:r>
                <a:r>
                  <a:rPr kumimoji="0" lang="it-IT" sz="13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AdG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,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fino ad un massimo del 30% della durata progettuale. </a:t>
                </a:r>
              </a:p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Nel caso di erogazione a distanza di gruppo è prevista la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registrazione tramite file log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 </a:t>
                </a:r>
                <a:endParaRPr kumimoji="0" lang="it-IT" sz="13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cs typeface="Calibri" panose="020F0502020204030204" pitchFamily="34" charset="0"/>
                </a:endParaRPr>
              </a:p>
            </p:txBody>
          </p:sp>
          <p:pic>
            <p:nvPicPr>
              <p:cNvPr id="10" name="Picture 9" descr="A calendar and clock with a black background&#10;&#10;Description automatically generated">
                <a:extLst>
                  <a:ext uri="{FF2B5EF4-FFF2-40B4-BE49-F238E27FC236}">
                    <a16:creationId xmlns:a16="http://schemas.microsoft.com/office/drawing/2014/main" id="{ED5FC1FD-E321-EC89-01A0-D5DFD93D08E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0665" y="3839350"/>
                <a:ext cx="540000" cy="540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585896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9EF0D9DF-7D5B-4E1A-AAD2-4C75FED32994}"/>
              </a:ext>
            </a:extLst>
          </p:cNvPr>
          <p:cNvSpPr txBox="1">
            <a:spLocks/>
          </p:cNvSpPr>
          <p:nvPr/>
        </p:nvSpPr>
        <p:spPr>
          <a:xfrm>
            <a:off x="956512" y="368631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MODALITÀ DI ATTUAZIONE [2/2]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C45132BB-7DB4-F34B-FBAB-5288E6D9FE5B}"/>
              </a:ext>
            </a:extLst>
          </p:cNvPr>
          <p:cNvGrpSpPr/>
          <p:nvPr/>
        </p:nvGrpSpPr>
        <p:grpSpPr>
          <a:xfrm>
            <a:off x="992922" y="1040905"/>
            <a:ext cx="10206157" cy="4776190"/>
            <a:chOff x="956512" y="917051"/>
            <a:chExt cx="10206157" cy="4776190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32C9AC24-82BA-B0D3-30B4-75A3223E0732}"/>
                </a:ext>
              </a:extLst>
            </p:cNvPr>
            <p:cNvGrpSpPr/>
            <p:nvPr/>
          </p:nvGrpSpPr>
          <p:grpSpPr>
            <a:xfrm>
              <a:off x="956754" y="917051"/>
              <a:ext cx="10205915" cy="432000"/>
              <a:chOff x="956754" y="917051"/>
              <a:chExt cx="10205915" cy="4320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AF743F84-E878-2CFD-80A2-FCF1502AE192}"/>
                  </a:ext>
                </a:extLst>
              </p:cNvPr>
              <p:cNvSpPr txBox="1"/>
              <p:nvPr/>
            </p:nvSpPr>
            <p:spPr>
              <a:xfrm>
                <a:off x="1636928" y="917051"/>
                <a:ext cx="9525741" cy="43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L’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apertura della finestra di adesione agli interventi è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condizionata rispetto al processo di selezione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 </a:t>
                </a:r>
              </a:p>
            </p:txBody>
          </p:sp>
          <p:pic>
            <p:nvPicPr>
              <p:cNvPr id="23" name="Picture 2">
                <a:extLst>
                  <a:ext uri="{FF2B5EF4-FFF2-40B4-BE49-F238E27FC236}">
                    <a16:creationId xmlns:a16="http://schemas.microsoft.com/office/drawing/2014/main" id="{5E128C76-D9B5-EC88-A19E-FA9AC355D71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6754" y="917051"/>
                <a:ext cx="432000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DCCD660C-5AC8-8FBD-69DA-E6515B539681}"/>
                </a:ext>
              </a:extLst>
            </p:cNvPr>
            <p:cNvGrpSpPr/>
            <p:nvPr/>
          </p:nvGrpSpPr>
          <p:grpSpPr>
            <a:xfrm>
              <a:off x="956512" y="1482912"/>
              <a:ext cx="10206016" cy="720000"/>
              <a:chOff x="956512" y="1482912"/>
              <a:chExt cx="10206016" cy="720000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CC66CA8-2906-F0EC-C976-467CD6C5A28D}"/>
                  </a:ext>
                </a:extLst>
              </p:cNvPr>
              <p:cNvSpPr txBox="1"/>
              <p:nvPr/>
            </p:nvSpPr>
            <p:spPr>
              <a:xfrm>
                <a:off x="1636928" y="1482912"/>
                <a:ext cx="9525600" cy="720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lvl="0" algn="just">
                  <a:defRPr/>
                </a:pP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I partecipanti e le partecipanti sono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individuati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tramite selezione nelle modalità riportate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nelle </a:t>
                </a:r>
                <a:r>
                  <a:rPr kumimoji="0" lang="it-IT" sz="1300" b="1" i="1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Disposizioni 2.0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,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tramite </a:t>
                </a:r>
                <a:r>
                  <a:rPr lang="it-IT" sz="1300" b="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acquisizione ed esame della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documentazione dei partecipanti e delle partecipanti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. </a:t>
                </a:r>
              </a:p>
            </p:txBody>
          </p:sp>
          <p:pic>
            <p:nvPicPr>
              <p:cNvPr id="28" name="Picture 10">
                <a:extLst>
                  <a:ext uri="{FF2B5EF4-FFF2-40B4-BE49-F238E27FC236}">
                    <a16:creationId xmlns:a16="http://schemas.microsoft.com/office/drawing/2014/main" id="{B553D815-6418-0959-67A1-F40EA7381C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6512" y="1626912"/>
                <a:ext cx="432485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0" name="Gruppo 9">
              <a:extLst>
                <a:ext uri="{FF2B5EF4-FFF2-40B4-BE49-F238E27FC236}">
                  <a16:creationId xmlns:a16="http://schemas.microsoft.com/office/drawing/2014/main" id="{39EE3973-03BB-BEE5-3181-529397A9AFC5}"/>
                </a:ext>
              </a:extLst>
            </p:cNvPr>
            <p:cNvGrpSpPr/>
            <p:nvPr/>
          </p:nvGrpSpPr>
          <p:grpSpPr>
            <a:xfrm>
              <a:off x="956754" y="2339378"/>
              <a:ext cx="10205915" cy="720000"/>
              <a:chOff x="956754" y="2339378"/>
              <a:chExt cx="10205915" cy="720000"/>
            </a:xfrm>
          </p:grpSpPr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5AFD9D7-2057-A088-56E9-4CE6767E273C}"/>
                  </a:ext>
                </a:extLst>
              </p:cNvPr>
              <p:cNvSpPr txBox="1"/>
              <p:nvPr/>
            </p:nvSpPr>
            <p:spPr>
              <a:xfrm>
                <a:off x="1636928" y="2339378"/>
                <a:ext cx="9525741" cy="720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algn="just"/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È previsto un </a:t>
                </a:r>
                <a:r>
                  <a:rPr lang="it-IT" sz="1300" dirty="0">
                    <a:latin typeface="Arial" panose="020B0604020202020204" pitchFamily="34" charset="0"/>
                    <a:cs typeface="Arial" panose="020B0604020202020204" pitchFamily="34" charset="0"/>
                  </a:rPr>
                  <a:t>obbligo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 di frequenza degli interventi pari al 75% 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della durata del percorso e 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pari al 50% per la frequenza dello stage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. Per i partecipanti e le partecipanti che avranno raggiunto la frequenza minima, verrà rilasciato un 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attestato di frequenza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.</a:t>
                </a:r>
              </a:p>
            </p:txBody>
          </p:sp>
          <p:pic>
            <p:nvPicPr>
              <p:cNvPr id="31" name="Picture 10">
                <a:extLst>
                  <a:ext uri="{FF2B5EF4-FFF2-40B4-BE49-F238E27FC236}">
                    <a16:creationId xmlns:a16="http://schemas.microsoft.com/office/drawing/2014/main" id="{50D8EB56-7EF0-A2C5-9AE1-2FF89DB3ED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6754" y="2483378"/>
                <a:ext cx="432000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4" name="Gruppo 13">
              <a:extLst>
                <a:ext uri="{FF2B5EF4-FFF2-40B4-BE49-F238E27FC236}">
                  <a16:creationId xmlns:a16="http://schemas.microsoft.com/office/drawing/2014/main" id="{211A98D0-F386-3A46-065C-6D8A5E7150D1}"/>
                </a:ext>
              </a:extLst>
            </p:cNvPr>
            <p:cNvGrpSpPr/>
            <p:nvPr/>
          </p:nvGrpSpPr>
          <p:grpSpPr>
            <a:xfrm>
              <a:off x="956754" y="5081241"/>
              <a:ext cx="10205915" cy="612000"/>
              <a:chOff x="956754" y="5081241"/>
              <a:chExt cx="10205915" cy="612000"/>
            </a:xfrm>
          </p:grpSpPr>
          <p:sp>
            <p:nvSpPr>
              <p:cNvPr id="6149" name="TextBox 6148">
                <a:extLst>
                  <a:ext uri="{FF2B5EF4-FFF2-40B4-BE49-F238E27FC236}">
                    <a16:creationId xmlns:a16="http://schemas.microsoft.com/office/drawing/2014/main" id="{0FFE71BE-0D59-139F-2FB1-EBBF2140419D}"/>
                  </a:ext>
                </a:extLst>
              </p:cNvPr>
              <p:cNvSpPr txBox="1"/>
              <p:nvPr/>
            </p:nvSpPr>
            <p:spPr>
              <a:xfrm>
                <a:off x="1636928" y="5081241"/>
                <a:ext cx="9525741" cy="61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algn="just"/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Previa richiesta e autorizzazione, è prevista la 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possibilità di proroga dei termini 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(avvio e chiusura delle attività, espletamento degli </a:t>
                </a:r>
                <a:r>
                  <a:rPr lang="it-IT" sz="13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adempimenti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 successivi alla chiusura di un intervento, rendicontazione) per un monte ore pari a 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140 giorni complessivi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. </a:t>
                </a:r>
              </a:p>
            </p:txBody>
          </p:sp>
          <p:pic>
            <p:nvPicPr>
              <p:cNvPr id="6150" name="Picture 2">
                <a:extLst>
                  <a:ext uri="{FF2B5EF4-FFF2-40B4-BE49-F238E27FC236}">
                    <a16:creationId xmlns:a16="http://schemas.microsoft.com/office/drawing/2014/main" id="{22525F4A-2A49-41AB-5394-485056F51E2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6754" y="5171241"/>
                <a:ext cx="432000" cy="432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1" name="Gruppo 10">
              <a:extLst>
                <a:ext uri="{FF2B5EF4-FFF2-40B4-BE49-F238E27FC236}">
                  <a16:creationId xmlns:a16="http://schemas.microsoft.com/office/drawing/2014/main" id="{B68CBD17-FDD6-BB15-B2E4-6CE6A4212CF8}"/>
                </a:ext>
              </a:extLst>
            </p:cNvPr>
            <p:cNvGrpSpPr/>
            <p:nvPr/>
          </p:nvGrpSpPr>
          <p:grpSpPr>
            <a:xfrm>
              <a:off x="956754" y="3173919"/>
              <a:ext cx="10205915" cy="432000"/>
              <a:chOff x="956754" y="3173919"/>
              <a:chExt cx="10205915" cy="432000"/>
            </a:xfrm>
          </p:grpSpPr>
          <p:sp>
            <p:nvSpPr>
              <p:cNvPr id="6152" name="TextBox 6151">
                <a:extLst>
                  <a:ext uri="{FF2B5EF4-FFF2-40B4-BE49-F238E27FC236}">
                    <a16:creationId xmlns:a16="http://schemas.microsoft.com/office/drawing/2014/main" id="{9FBF67E4-FC63-1983-B251-5E384562CA5F}"/>
                  </a:ext>
                </a:extLst>
              </p:cNvPr>
              <p:cNvSpPr txBox="1"/>
              <p:nvPr/>
            </p:nvSpPr>
            <p:spPr>
              <a:xfrm>
                <a:off x="1636928" y="3173919"/>
                <a:ext cx="9525741" cy="43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algn="just"/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Gli interventi </a:t>
                </a:r>
                <a:r>
                  <a:rPr lang="it-IT" sz="13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prevedono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 la </a:t>
                </a:r>
                <a:r>
                  <a:rPr lang="it-IT" sz="1300" dirty="0">
                    <a:latin typeface="+mj-lt"/>
                    <a:cs typeface="Calibri" panose="020F0502020204030204" pitchFamily="34" charset="0"/>
                  </a:rPr>
                  <a:t>rilevazione della soddisfazione </a:t>
                </a:r>
                <a:r>
                  <a:rPr lang="it-IT" sz="1300" b="0" dirty="0">
                    <a:latin typeface="+mj-lt"/>
                    <a:cs typeface="Calibri" panose="020F0502020204030204" pitchFamily="34" charset="0"/>
                  </a:rPr>
                  <a:t>tramite questionario di soddisfazione finale approfondito.</a:t>
                </a:r>
                <a:endParaRPr lang="it-IT" sz="1300" dirty="0">
                  <a:effectLst/>
                  <a:latin typeface="+mj-lt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</p:txBody>
          </p:sp>
          <p:pic>
            <p:nvPicPr>
              <p:cNvPr id="6153" name="Picture 6152">
                <a:extLst>
                  <a:ext uri="{FF2B5EF4-FFF2-40B4-BE49-F238E27FC236}">
                    <a16:creationId xmlns:a16="http://schemas.microsoft.com/office/drawing/2014/main" id="{30AF7916-FAB4-6154-93A3-FD6B80C326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956754" y="3173919"/>
                <a:ext cx="432000" cy="432000"/>
              </a:xfrm>
              <a:prstGeom prst="rect">
                <a:avLst/>
              </a:prstGeom>
            </p:spPr>
          </p:pic>
        </p:grpSp>
        <p:grpSp>
          <p:nvGrpSpPr>
            <p:cNvPr id="12" name="Gruppo 11">
              <a:extLst>
                <a:ext uri="{FF2B5EF4-FFF2-40B4-BE49-F238E27FC236}">
                  <a16:creationId xmlns:a16="http://schemas.microsoft.com/office/drawing/2014/main" id="{4D54A874-7BEF-9A14-D091-A0CFFEB29DAB}"/>
                </a:ext>
              </a:extLst>
            </p:cNvPr>
            <p:cNvGrpSpPr/>
            <p:nvPr/>
          </p:nvGrpSpPr>
          <p:grpSpPr>
            <a:xfrm>
              <a:off x="956754" y="3764310"/>
              <a:ext cx="10205915" cy="432000"/>
              <a:chOff x="956754" y="3764310"/>
              <a:chExt cx="10205915" cy="432000"/>
            </a:xfrm>
          </p:grpSpPr>
          <p:pic>
            <p:nvPicPr>
              <p:cNvPr id="6155" name="Picture 6154" descr="Icon&#10;&#10;Description automatically generated">
                <a:extLst>
                  <a:ext uri="{FF2B5EF4-FFF2-40B4-BE49-F238E27FC236}">
                    <a16:creationId xmlns:a16="http://schemas.microsoft.com/office/drawing/2014/main" id="{3006A6AD-7003-A59F-930D-27224F77C5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56754" y="3764310"/>
                <a:ext cx="432000" cy="432000"/>
              </a:xfrm>
              <a:prstGeom prst="rect">
                <a:avLst/>
              </a:prstGeom>
            </p:spPr>
          </p:pic>
          <p:sp>
            <p:nvSpPr>
              <p:cNvPr id="6156" name="TextBox 6155">
                <a:extLst>
                  <a:ext uri="{FF2B5EF4-FFF2-40B4-BE49-F238E27FC236}">
                    <a16:creationId xmlns:a16="http://schemas.microsoft.com/office/drawing/2014/main" id="{8AC2A09B-1B21-2FFB-055B-25AF9B8A022A}"/>
                  </a:ext>
                </a:extLst>
              </p:cNvPr>
              <p:cNvSpPr txBox="1"/>
              <p:nvPr/>
            </p:nvSpPr>
            <p:spPr>
              <a:xfrm>
                <a:off x="1636928" y="3764310"/>
                <a:ext cx="9525741" cy="43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lvl="0" algn="just">
                  <a:defRPr/>
                </a:pPr>
                <a:r>
                  <a:rPr lang="it-IT" sz="1300" b="0" dirty="0">
                    <a:cs typeface="Calibri" panose="020F0502020204030204" pitchFamily="34" charset="0"/>
                  </a:rPr>
                  <a:t>È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prevista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pubblicizzazione degli interventi facoltativa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cs typeface="Calibri" panose="020F0502020204030204" pitchFamily="34" charset="0"/>
                  </a:rPr>
                  <a:t> da parte del beneficiario.</a:t>
                </a:r>
                <a:endPara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3" name="Gruppo 12">
              <a:extLst>
                <a:ext uri="{FF2B5EF4-FFF2-40B4-BE49-F238E27FC236}">
                  <a16:creationId xmlns:a16="http://schemas.microsoft.com/office/drawing/2014/main" id="{DD1155CB-2F53-9E0A-1C79-E3D5F7B9041B}"/>
                </a:ext>
              </a:extLst>
            </p:cNvPr>
            <p:cNvGrpSpPr/>
            <p:nvPr/>
          </p:nvGrpSpPr>
          <p:grpSpPr>
            <a:xfrm>
              <a:off x="956754" y="4332776"/>
              <a:ext cx="10205915" cy="612000"/>
              <a:chOff x="956754" y="4332776"/>
              <a:chExt cx="10205915" cy="612000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FAF4CCF-DAC8-4B17-2AA8-7250AFEA57E2}"/>
                  </a:ext>
                </a:extLst>
              </p:cNvPr>
              <p:cNvSpPr txBox="1"/>
              <p:nvPr/>
            </p:nvSpPr>
            <p:spPr>
              <a:xfrm>
                <a:off x="1636928" y="4332776"/>
                <a:ext cx="9525741" cy="612000"/>
              </a:xfrm>
              <a:prstGeom prst="rect">
                <a:avLst/>
              </a:prstGeom>
              <a:solidFill>
                <a:srgbClr val="FDF6E3"/>
              </a:solidFill>
              <a:ln w="22225" cap="flat" cmpd="sng" algn="ctr">
                <a:solidFill>
                  <a:srgbClr val="FFCC00"/>
                </a:solidFill>
                <a:prstDash val="solid"/>
              </a:ln>
              <a:effectLst/>
            </p:spPr>
            <p:txBody>
              <a:bodyPr rtlCol="0" anchor="ctr" anchorCtr="0"/>
              <a:lstStyle>
                <a:defPPr>
                  <a:defRPr lang="de-DE"/>
                </a:defPPr>
                <a:lvl1pPr algn="ctr" defTabSz="457200" fontAlgn="auto">
                  <a:spcBef>
                    <a:spcPts val="0"/>
                  </a:spcBef>
                  <a:spcAft>
                    <a:spcPts val="0"/>
                  </a:spcAft>
                  <a:defRPr sz="1600" b="1"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1pPr>
                <a:lvl2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2pPr>
                <a:lvl3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5pPr>
                <a:lvl6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6pPr>
                <a:lvl7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7pPr>
                <a:lvl8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8pPr>
                <a:lvl9pPr>
                  <a:defRPr>
                    <a:solidFill>
                      <a:schemeClr val="tx1"/>
                    </a:solidFill>
                    <a:latin typeface="Calibri" pitchFamily="34" charset="0"/>
                    <a:ea typeface="Helvetica Light"/>
                    <a:cs typeface="Arial" charset="0"/>
                  </a:defRPr>
                </a:lvl9pPr>
              </a:lstStyle>
              <a:p>
                <a:pPr algn="just"/>
                <a:r>
                  <a:rPr lang="it-IT" sz="13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Le attività hanno avvio con un </a:t>
                </a:r>
                <a:r>
                  <a:rPr lang="it-IT" sz="13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numero di partecipanti iscritti/e almeno pari al numero previsto ed approvato in un percorso e </a:t>
                </a:r>
                <a:r>
                  <a:rPr lang="it-IT" sz="1300" dirty="0">
                    <a:latin typeface="Arial" panose="020B0604020202020204" pitchFamily="34" charset="0"/>
                    <a:cs typeface="Arial" panose="020B0604020202020204" pitchFamily="34" charset="0"/>
                  </a:rPr>
                  <a:t>in un intervento. </a:t>
                </a:r>
                <a:endParaRPr lang="it-IT" sz="13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6" name="Picture 5" descr="A group of people in a circle&#10;&#10;Description automatically generated">
                <a:extLst>
                  <a:ext uri="{FF2B5EF4-FFF2-40B4-BE49-F238E27FC236}">
                    <a16:creationId xmlns:a16="http://schemas.microsoft.com/office/drawing/2014/main" id="{051959A2-8201-E509-7CAF-9AB33C7EAA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56754" y="4422776"/>
                <a:ext cx="432000" cy="432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4365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6CE282B2-5CD5-4C4E-A53F-992A6B30812A}"/>
              </a:ext>
            </a:extLst>
          </p:cNvPr>
          <p:cNvSpPr txBox="1">
            <a:spLocks/>
          </p:cNvSpPr>
          <p:nvPr/>
        </p:nvSpPr>
        <p:spPr>
          <a:xfrm>
            <a:off x="962717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GESTIONE FINANZIARIA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BC5A515E-7E36-4394-89D6-A927A4ACE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39" y="1471497"/>
            <a:ext cx="533856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9E13B14B-96D7-6BCB-4DE5-A2CBC430F23F}"/>
              </a:ext>
            </a:extLst>
          </p:cNvPr>
          <p:cNvSpPr/>
          <p:nvPr/>
        </p:nvSpPr>
        <p:spPr>
          <a:xfrm>
            <a:off x="945857" y="5045978"/>
            <a:ext cx="10300287" cy="713440"/>
          </a:xfrm>
          <a:prstGeom prst="rect">
            <a:avLst/>
          </a:prstGeom>
          <a:solidFill>
            <a:schemeClr val="bg1"/>
          </a:solidFill>
          <a:ln w="22225">
            <a:solidFill>
              <a:srgbClr val="F4B23A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marL="92075" lvl="0" algn="just" defTabSz="457200">
              <a:spcAft>
                <a:spcPts val="200"/>
              </a:spcAft>
              <a:defRPr/>
            </a:pPr>
            <a:r>
              <a:rPr lang="it-IT" sz="1400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I </a:t>
            </a:r>
            <a:r>
              <a:rPr lang="it-IT" sz="1400" b="1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beneficiari non devono percepire altri finanziamenti </a:t>
            </a:r>
            <a:r>
              <a:rPr lang="it-IT" sz="1400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a copertura delle attività progettuali </a:t>
            </a:r>
            <a:r>
              <a:rPr lang="it-IT" sz="1400" b="1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e</a:t>
            </a:r>
            <a:r>
              <a:rPr lang="it-IT" sz="1400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, tenuto conto delle finalità dell’Avviso, </a:t>
            </a:r>
            <a:r>
              <a:rPr lang="it-IT" sz="1400" b="1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si vincolano a non richiedere erogazioni di somme a qualsiasi titolo ai partecipanti e alle partecipanti</a:t>
            </a:r>
            <a:r>
              <a:rPr lang="it-IT" sz="1400" kern="0" dirty="0">
                <a:solidFill>
                  <a:schemeClr val="tx1"/>
                </a:solidFill>
                <a:latin typeface="+mj-lt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43CB32-D908-D73F-A31A-AD05115735F3}"/>
              </a:ext>
            </a:extLst>
          </p:cNvPr>
          <p:cNvSpPr txBox="1"/>
          <p:nvPr/>
        </p:nvSpPr>
        <p:spPr>
          <a:xfrm>
            <a:off x="945856" y="1113166"/>
            <a:ext cx="10300288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400" dirty="0">
                <a:effectLst/>
                <a:latin typeface="+mj-lt"/>
                <a:ea typeface="Arial Unicode MS"/>
                <a:cs typeface="Calibri" panose="020F0502020204030204" pitchFamily="34" charset="0"/>
              </a:rPr>
              <a:t>La gestione finanziaria degli interventi avviene sulla base di finanziamento a </a:t>
            </a:r>
            <a:r>
              <a:rPr lang="it-IT" sz="1600" b="1" dirty="0">
                <a:solidFill>
                  <a:srgbClr val="27348A"/>
                </a:solidFill>
                <a:effectLst/>
                <a:latin typeface="+mj-lt"/>
                <a:ea typeface="Arial Unicode MS"/>
                <a:cs typeface="Calibri" panose="020F0502020204030204" pitchFamily="34" charset="0"/>
              </a:rPr>
              <a:t>COSTI </a:t>
            </a:r>
            <a:r>
              <a:rPr lang="it-IT" sz="1600" b="1" dirty="0">
                <a:solidFill>
                  <a:srgbClr val="27348A"/>
                </a:solidFill>
                <a:latin typeface="+mj-lt"/>
                <a:ea typeface="Arial Unicode MS"/>
                <a:cs typeface="Calibri" panose="020F0502020204030204" pitchFamily="34" charset="0"/>
              </a:rPr>
              <a:t>STANDARD </a:t>
            </a:r>
            <a:r>
              <a:rPr lang="it-IT" sz="1400" dirty="0">
                <a:latin typeface="+mj-lt"/>
                <a:ea typeface="Arial Unicode MS"/>
                <a:cs typeface="Calibri" panose="020F0502020204030204" pitchFamily="34" charset="0"/>
              </a:rPr>
              <a:t>in attuazione delle previsioni degli </a:t>
            </a:r>
            <a:r>
              <a:rPr lang="it-IT" sz="1600" b="1" dirty="0">
                <a:solidFill>
                  <a:srgbClr val="27348A"/>
                </a:solidFill>
                <a:latin typeface="+mj-lt"/>
                <a:cs typeface="Calibri" panose="020F0502020204030204" pitchFamily="34" charset="0"/>
              </a:rPr>
              <a:t>articoli da 51 a 57 del Regolamento (UE) 1060/2021 </a:t>
            </a:r>
            <a:r>
              <a:rPr lang="it-IT" sz="1400" dirty="0">
                <a:latin typeface="+mj-lt"/>
                <a:ea typeface="Arial Unicode MS"/>
                <a:cs typeface="Calibri" panose="020F0502020204030204" pitchFamily="34" charset="0"/>
              </a:rPr>
              <a:t>nell’ambito delle Opzioni di Semplificazione dei Costi (OSC), in linea con principi enunciati nella </a:t>
            </a:r>
            <a:r>
              <a:rPr lang="it-IT" sz="1600" b="1" dirty="0">
                <a:solidFill>
                  <a:srgbClr val="27348A"/>
                </a:solidFill>
                <a:latin typeface="+mj-lt"/>
                <a:cs typeface="Calibri" panose="020F0502020204030204" pitchFamily="34" charset="0"/>
              </a:rPr>
              <a:t>Comunicazione della Commissione (2021/C 200/01)</a:t>
            </a:r>
            <a:r>
              <a:rPr lang="it-IT" sz="1400" dirty="0">
                <a:latin typeface="+mj-lt"/>
                <a:ea typeface="Arial Unicode MS"/>
                <a:cs typeface="Calibri" panose="020F0502020204030204" pitchFamily="34" charset="0"/>
              </a:rPr>
              <a:t> “Orientamenti sull’uso delle opzioni semplificate in materia di costi nell’ambito dei fondi strutturali e di investimento europei (fondi SIE) – versione riveduta”, nonché delle </a:t>
            </a:r>
            <a:r>
              <a:rPr lang="it-IT" sz="1600" b="1" dirty="0">
                <a:solidFill>
                  <a:srgbClr val="27348A"/>
                </a:solidFill>
                <a:latin typeface="+mj-lt"/>
                <a:cs typeface="Calibri" panose="020F0502020204030204" pitchFamily="34" charset="0"/>
              </a:rPr>
              <a:t>Disposizioni 2.0 </a:t>
            </a:r>
            <a:r>
              <a:rPr lang="it-IT" sz="1400" dirty="0">
                <a:latin typeface="+mj-lt"/>
                <a:ea typeface="Arial Unicode MS"/>
                <a:cs typeface="Calibri" panose="020F0502020204030204" pitchFamily="34" charset="0"/>
              </a:rPr>
              <a:t>approvate dall’Autorità di Gestione.</a:t>
            </a: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F42AA8A8-536E-D599-9761-E44E9D20B0FE}"/>
              </a:ext>
            </a:extLst>
          </p:cNvPr>
          <p:cNvGrpSpPr/>
          <p:nvPr/>
        </p:nvGrpSpPr>
        <p:grpSpPr>
          <a:xfrm>
            <a:off x="1541132" y="3953549"/>
            <a:ext cx="9109735" cy="864000"/>
            <a:chOff x="1541132" y="4030471"/>
            <a:chExt cx="9109735" cy="86400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790544DA-80BF-339B-CD99-8F08F2718A00}"/>
                </a:ext>
              </a:extLst>
            </p:cNvPr>
            <p:cNvGrpSpPr/>
            <p:nvPr/>
          </p:nvGrpSpPr>
          <p:grpSpPr>
            <a:xfrm>
              <a:off x="1541132" y="4030471"/>
              <a:ext cx="9109735" cy="864000"/>
              <a:chOff x="1541133" y="3279903"/>
              <a:chExt cx="9109735" cy="8640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5E039EA-C0A7-4A1A-91D6-E3A1D84A683B}"/>
                  </a:ext>
                </a:extLst>
              </p:cNvPr>
              <p:cNvSpPr/>
              <p:nvPr/>
            </p:nvSpPr>
            <p:spPr>
              <a:xfrm>
                <a:off x="1541133" y="3279903"/>
                <a:ext cx="9109735" cy="864000"/>
              </a:xfrm>
              <a:prstGeom prst="rect">
                <a:avLst/>
              </a:prstGeom>
              <a:solidFill>
                <a:srgbClr val="FEC306">
                  <a:lumMod val="40000"/>
                  <a:lumOff val="60000"/>
                  <a:alpha val="58000"/>
                </a:srgbClr>
              </a:solidFill>
              <a:ln w="1905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just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3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</p:txBody>
          </p:sp>
          <p:sp>
            <p:nvSpPr>
              <p:cNvPr id="10" name="Rounded Rectangle 34">
                <a:extLst>
                  <a:ext uri="{FF2B5EF4-FFF2-40B4-BE49-F238E27FC236}">
                    <a16:creationId xmlns:a16="http://schemas.microsoft.com/office/drawing/2014/main" id="{2FDCF471-C847-4D7B-932A-27664B223E90}"/>
                  </a:ext>
                </a:extLst>
              </p:cNvPr>
              <p:cNvSpPr/>
              <p:nvPr/>
            </p:nvSpPr>
            <p:spPr>
              <a:xfrm>
                <a:off x="1752020" y="3423903"/>
                <a:ext cx="3140640" cy="576000"/>
              </a:xfrm>
              <a:prstGeom prst="roundRect">
                <a:avLst/>
              </a:prstGeom>
              <a:solidFill>
                <a:srgbClr val="F69200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1300" b="1" i="1" kern="0" dirty="0">
                    <a:solidFill>
                      <a:srgbClr val="000000"/>
                    </a:solidFill>
                    <a:latin typeface="Arial" panose="020B0604020202020204"/>
                    <a:ea typeface="Cambria Math" panose="02040503050406030204" pitchFamily="18" charset="0"/>
                    <a:cs typeface="Calibri" panose="020F0502020204030204" pitchFamily="34" charset="0"/>
                  </a:rPr>
                  <a:t>Durata progettuale prevista * CUS SCO</a:t>
                </a:r>
                <a:endParaRPr kumimoji="0" lang="it-IT" sz="1300" b="1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3" name="Rounded Rectangle 34">
                <a:extLst>
                  <a:ext uri="{FF2B5EF4-FFF2-40B4-BE49-F238E27FC236}">
                    <a16:creationId xmlns:a16="http://schemas.microsoft.com/office/drawing/2014/main" id="{9C0FA633-3B53-4E40-A09C-E19B38202C50}"/>
                  </a:ext>
                </a:extLst>
              </p:cNvPr>
              <p:cNvSpPr/>
              <p:nvPr/>
            </p:nvSpPr>
            <p:spPr>
              <a:xfrm>
                <a:off x="5341625" y="3423903"/>
                <a:ext cx="3140640" cy="576000"/>
              </a:xfrm>
              <a:prstGeom prst="roundRect">
                <a:avLst/>
              </a:prstGeom>
              <a:solidFill>
                <a:srgbClr val="F69200">
                  <a:lumMod val="60000"/>
                  <a:lumOff val="4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1300" b="1" i="1" kern="0" dirty="0">
                    <a:solidFill>
                      <a:srgbClr val="000000"/>
                    </a:solidFill>
                    <a:latin typeface="Arial" panose="020B0604020202020204"/>
                    <a:ea typeface="Cambria Math" panose="02040503050406030204" pitchFamily="18" charset="0"/>
                    <a:cs typeface="Calibri" panose="020F0502020204030204" pitchFamily="34" charset="0"/>
                  </a:rPr>
                  <a:t>Indennità di partecipazione</a:t>
                </a:r>
                <a:endParaRPr kumimoji="0" lang="it-IT" sz="1300" b="1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" name="Rounded Rectangle 34">
                <a:extLst>
                  <a:ext uri="{FF2B5EF4-FFF2-40B4-BE49-F238E27FC236}">
                    <a16:creationId xmlns:a16="http://schemas.microsoft.com/office/drawing/2014/main" id="{FE3F29FC-5F55-4379-958A-4FC2C342D1C9}"/>
                  </a:ext>
                </a:extLst>
              </p:cNvPr>
              <p:cNvSpPr/>
              <p:nvPr/>
            </p:nvSpPr>
            <p:spPr>
              <a:xfrm>
                <a:off x="8677236" y="3315904"/>
                <a:ext cx="1846555" cy="791998"/>
              </a:xfrm>
              <a:prstGeom prst="round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1300" b="1" i="1" kern="0" dirty="0">
                    <a:solidFill>
                      <a:srgbClr val="000000"/>
                    </a:solidFill>
                    <a:latin typeface="Arial" panose="020B0604020202020204"/>
                    <a:ea typeface="Cambria Math" panose="02040503050406030204" pitchFamily="18" charset="0"/>
                    <a:cs typeface="Calibri" panose="020F0502020204030204" pitchFamily="34" charset="0"/>
                  </a:rPr>
                  <a:t>CONTRIBUTO</a:t>
                </a:r>
                <a:r>
                  <a:rPr kumimoji="0" lang="it-IT" sz="13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Cambria Math" panose="02040503050406030204" pitchFamily="18" charset="0"/>
                    <a:cs typeface="Calibri" panose="020F0502020204030204" pitchFamily="34" charset="0"/>
                  </a:rPr>
                  <a:t> PUBBLICO</a:t>
                </a: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C8CB2D0-E32E-4652-87FE-09D015843AE6}"/>
                </a:ext>
              </a:extLst>
            </p:cNvPr>
            <p:cNvSpPr txBox="1"/>
            <p:nvPr/>
          </p:nvSpPr>
          <p:spPr>
            <a:xfrm>
              <a:off x="4939161" y="4320624"/>
              <a:ext cx="355960" cy="3026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584200" rtl="0" eaLnBrk="1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  <a:sym typeface="Helvetica Light"/>
                </a:rPr>
                <a:t>+</a:t>
              </a:r>
              <a:endPara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  <a:sym typeface="Helvetica Light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73B8636-AF31-469B-8BF3-8B10FC77D0C8}"/>
                </a:ext>
              </a:extLst>
            </p:cNvPr>
            <p:cNvSpPr txBox="1"/>
            <p:nvPr/>
          </p:nvSpPr>
          <p:spPr>
            <a:xfrm>
              <a:off x="8551002" y="4320624"/>
              <a:ext cx="432048" cy="3026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lvl="0" indent="0" algn="ctr" defTabSz="584200" rtl="0" eaLnBrk="1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3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  <a:sym typeface="Helvetica Light"/>
                </a:rPr>
                <a:t>=</a:t>
              </a:r>
            </a:p>
          </p:txBody>
        </p:sp>
      </p:grpSp>
      <p:sp>
        <p:nvSpPr>
          <p:cNvPr id="2" name="Rectangular Callout 17">
            <a:extLst>
              <a:ext uri="{FF2B5EF4-FFF2-40B4-BE49-F238E27FC236}">
                <a16:creationId xmlns:a16="http://schemas.microsoft.com/office/drawing/2014/main" id="{873E17F6-CDF0-B1B9-0B7F-9B9C26AC9E33}"/>
              </a:ext>
            </a:extLst>
          </p:cNvPr>
          <p:cNvSpPr/>
          <p:nvPr/>
        </p:nvSpPr>
        <p:spPr>
          <a:xfrm>
            <a:off x="962718" y="2572533"/>
            <a:ext cx="10266564" cy="1152587"/>
          </a:xfrm>
          <a:prstGeom prst="wedgeRectCallout">
            <a:avLst>
              <a:gd name="adj1" fmla="val -23998"/>
              <a:gd name="adj2" fmla="val -45875"/>
            </a:avLst>
          </a:prstGeom>
          <a:ln w="19050">
            <a:solidFill>
              <a:srgbClr val="27348A"/>
            </a:solidFill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tIns="144000" bIns="144000" anchor="ctr">
            <a:spAutoFit/>
          </a:bodyPr>
          <a:lstStyle/>
          <a:p>
            <a:pPr lvl="0" algn="just">
              <a:defRPr/>
            </a:pP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Nell’ambito del presente Avviso, vengono utilizzate le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unità di costo standard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(UCS) denominate “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Sviluppo di competenze per l’occupazione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” (SCO), del valore di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175,07 €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. A fronte della partecipazione alle attività formative, ai partecipanti e alle partecipanti formati può essere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riconosciuta un’indennità di partecipazione nella misura di 3,50 €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per ogni ora di frequenza, che dovrà essere erogata dall’Ente di formazione e da questi rendicontata nell’ambito del progetto. </a:t>
            </a:r>
            <a:endParaRPr kumimoji="0" lang="en-I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293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2EBB6FF2-7B3A-4022-85B5-9F1AFD6B17D3}"/>
              </a:ext>
            </a:extLst>
          </p:cNvPr>
          <p:cNvSpPr/>
          <p:nvPr/>
        </p:nvSpPr>
        <p:spPr>
          <a:xfrm rot="5400000">
            <a:off x="362094" y="2455762"/>
            <a:ext cx="414543" cy="155331"/>
          </a:xfrm>
          <a:custGeom>
            <a:avLst/>
            <a:gdLst>
              <a:gd name="connsiteX0" fmla="*/ 0 w 732815"/>
              <a:gd name="connsiteY0" fmla="*/ 89418 h 447089"/>
              <a:gd name="connsiteX1" fmla="*/ 509271 w 732815"/>
              <a:gd name="connsiteY1" fmla="*/ 89418 h 447089"/>
              <a:gd name="connsiteX2" fmla="*/ 509271 w 732815"/>
              <a:gd name="connsiteY2" fmla="*/ 0 h 447089"/>
              <a:gd name="connsiteX3" fmla="*/ 732815 w 732815"/>
              <a:gd name="connsiteY3" fmla="*/ 223545 h 447089"/>
              <a:gd name="connsiteX4" fmla="*/ 509271 w 732815"/>
              <a:gd name="connsiteY4" fmla="*/ 447089 h 447089"/>
              <a:gd name="connsiteX5" fmla="*/ 509271 w 732815"/>
              <a:gd name="connsiteY5" fmla="*/ 357671 h 447089"/>
              <a:gd name="connsiteX6" fmla="*/ 0 w 732815"/>
              <a:gd name="connsiteY6" fmla="*/ 357671 h 447089"/>
              <a:gd name="connsiteX7" fmla="*/ 0 w 732815"/>
              <a:gd name="connsiteY7" fmla="*/ 89418 h 44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2815" h="447089">
                <a:moveTo>
                  <a:pt x="0" y="89418"/>
                </a:moveTo>
                <a:lnTo>
                  <a:pt x="509271" y="89418"/>
                </a:lnTo>
                <a:lnTo>
                  <a:pt x="509271" y="0"/>
                </a:lnTo>
                <a:lnTo>
                  <a:pt x="732815" y="223545"/>
                </a:lnTo>
                <a:lnTo>
                  <a:pt x="509271" y="447089"/>
                </a:lnTo>
                <a:lnTo>
                  <a:pt x="509271" y="357671"/>
                </a:lnTo>
                <a:lnTo>
                  <a:pt x="0" y="357671"/>
                </a:lnTo>
                <a:lnTo>
                  <a:pt x="0" y="8941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89417" rIns="134126" bIns="89418" numCol="1" spcCol="1270" anchor="ctr" anchorCtr="0">
            <a:noAutofit/>
          </a:bodyPr>
          <a:lstStyle/>
          <a:p>
            <a:pPr marL="0" marR="0" lvl="0" indent="0" algn="ctr" defTabSz="444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03EA9A7C-3C5C-4420-9FF1-4426A9D267C7}"/>
              </a:ext>
            </a:extLst>
          </p:cNvPr>
          <p:cNvSpPr/>
          <p:nvPr/>
        </p:nvSpPr>
        <p:spPr>
          <a:xfrm rot="5400000">
            <a:off x="411110" y="3988694"/>
            <a:ext cx="403200" cy="154800"/>
          </a:xfrm>
          <a:custGeom>
            <a:avLst/>
            <a:gdLst>
              <a:gd name="connsiteX0" fmla="*/ 0 w 586565"/>
              <a:gd name="connsiteY0" fmla="*/ 89418 h 447089"/>
              <a:gd name="connsiteX1" fmla="*/ 363021 w 586565"/>
              <a:gd name="connsiteY1" fmla="*/ 89418 h 447089"/>
              <a:gd name="connsiteX2" fmla="*/ 363021 w 586565"/>
              <a:gd name="connsiteY2" fmla="*/ 0 h 447089"/>
              <a:gd name="connsiteX3" fmla="*/ 586565 w 586565"/>
              <a:gd name="connsiteY3" fmla="*/ 223545 h 447089"/>
              <a:gd name="connsiteX4" fmla="*/ 363021 w 586565"/>
              <a:gd name="connsiteY4" fmla="*/ 447089 h 447089"/>
              <a:gd name="connsiteX5" fmla="*/ 363021 w 586565"/>
              <a:gd name="connsiteY5" fmla="*/ 357671 h 447089"/>
              <a:gd name="connsiteX6" fmla="*/ 0 w 586565"/>
              <a:gd name="connsiteY6" fmla="*/ 357671 h 447089"/>
              <a:gd name="connsiteX7" fmla="*/ 0 w 586565"/>
              <a:gd name="connsiteY7" fmla="*/ 89418 h 44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565" h="447089">
                <a:moveTo>
                  <a:pt x="0" y="89418"/>
                </a:moveTo>
                <a:lnTo>
                  <a:pt x="363021" y="89418"/>
                </a:lnTo>
                <a:lnTo>
                  <a:pt x="363021" y="0"/>
                </a:lnTo>
                <a:lnTo>
                  <a:pt x="586565" y="223545"/>
                </a:lnTo>
                <a:lnTo>
                  <a:pt x="363021" y="447089"/>
                </a:lnTo>
                <a:lnTo>
                  <a:pt x="363021" y="357671"/>
                </a:lnTo>
                <a:lnTo>
                  <a:pt x="0" y="357671"/>
                </a:lnTo>
                <a:lnTo>
                  <a:pt x="0" y="8941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-1" tIns="89418" rIns="134127" bIns="89417" numCol="1" spcCol="1270" anchor="ctr" anchorCtr="0">
            <a:noAutofit/>
          </a:bodyPr>
          <a:lstStyle/>
          <a:p>
            <a:pPr marL="0" marR="0" lvl="0" indent="0" algn="ctr" defTabSz="444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50C4C09C-C6DC-4236-8707-132D582F0720}"/>
              </a:ext>
            </a:extLst>
          </p:cNvPr>
          <p:cNvSpPr txBox="1">
            <a:spLocks/>
          </p:cNvSpPr>
          <p:nvPr/>
        </p:nvSpPr>
        <p:spPr>
          <a:xfrm>
            <a:off x="958786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PRESENTAZIONE DEI PROGETTI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66A98C0-437E-4FD5-9464-E48B2098043F}"/>
              </a:ext>
            </a:extLst>
          </p:cNvPr>
          <p:cNvSpPr/>
          <p:nvPr/>
        </p:nvSpPr>
        <p:spPr>
          <a:xfrm>
            <a:off x="2864184" y="1250273"/>
            <a:ext cx="907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Scadenza presentazione della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domanda di finanziamento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: entro le ore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12:00 del </a:t>
            </a:r>
            <a:r>
              <a:rPr lang="it-IT" sz="1400" b="1" dirty="0">
                <a:solidFill>
                  <a:srgbClr val="000000"/>
                </a:solidFill>
                <a:latin typeface="Arial" panose="020B0604020202020204"/>
                <a:cs typeface="Calibri" panose="020F0502020204030204" pitchFamily="34" charset="0"/>
              </a:rPr>
              <a:t>10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/06/2026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tramite </a:t>
            </a:r>
            <a:r>
              <a:rPr kumimoji="0" lang="it-IT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coheMON</a:t>
            </a: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0767EAB5-94F2-47DB-B63B-BB6C42F771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710703"/>
              </p:ext>
            </p:extLst>
          </p:nvPr>
        </p:nvGraphicFramePr>
        <p:xfrm>
          <a:off x="3182219" y="1779519"/>
          <a:ext cx="8677484" cy="3985959"/>
        </p:xfrm>
        <a:graphic>
          <a:graphicData uri="http://schemas.openxmlformats.org/drawingml/2006/table">
            <a:tbl>
              <a:tblPr firstCol="1">
                <a:tableStyleId>{0505E3EF-67EA-436B-97B2-0124C06EBD24}</a:tableStyleId>
              </a:tblPr>
              <a:tblGrid>
                <a:gridCol w="2915038">
                  <a:extLst>
                    <a:ext uri="{9D8B030D-6E8A-4147-A177-3AD203B41FA5}">
                      <a16:colId xmlns:a16="http://schemas.microsoft.com/office/drawing/2014/main" val="2965629602"/>
                    </a:ext>
                  </a:extLst>
                </a:gridCol>
                <a:gridCol w="5762446">
                  <a:extLst>
                    <a:ext uri="{9D8B030D-6E8A-4147-A177-3AD203B41FA5}">
                      <a16:colId xmlns:a16="http://schemas.microsoft.com/office/drawing/2014/main" val="558370339"/>
                    </a:ext>
                  </a:extLst>
                </a:gridCol>
              </a:tblGrid>
              <a:tr h="4027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   </a:t>
                      </a:r>
                      <a:r>
                        <a:rPr lang="it-IT" sz="1100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ALLEGATI OBBLIGATORI</a:t>
                      </a:r>
                      <a:endParaRPr lang="it-IT" sz="1400" noProof="0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sz="1050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8395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caso di </a:t>
                      </a: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delega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, per ciascuna delle imprese delegate nell’ambito del progetto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it-IT" sz="900" b="1" noProof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Curriculum impresa delegata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, riportante i dati identificativi dell’impresa e descrizione dei requisiti scientifici, delle competenze specialistiche possedute dalla stessa per lo svolgimento delle attività delegate e le esperienze di docenza nella materia oggetto di delega specialistica.</a:t>
                      </a:r>
                    </a:p>
                    <a:p>
                      <a:pPr marL="171450" indent="-171450" algn="just"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Dichiarazione di impegno impresa delegata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, contenente l’espressa accettazione del divieto di affidare a sua volta, in tutto o in parte, a soggetti terzi le attività delegate</a:t>
                      </a: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897174"/>
                  </a:ext>
                </a:extLst>
              </a:tr>
              <a:tr h="574989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caso di progetto presentato da un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partenariato già costituito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Atto di costituzione del partenariato</a:t>
                      </a:r>
                    </a:p>
                    <a:p>
                      <a:pPr marL="171450" indent="-171450" algn="just"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900" b="0" i="0" u="none" strike="noStrike" baseline="0" dirty="0">
                          <a:latin typeface="Helvetica" panose="020B0604020202020204" pitchFamily="34" charset="0"/>
                        </a:rPr>
                        <a:t>Atto di adesione al partenariato per </a:t>
                      </a:r>
                      <a:r>
                        <a:rPr lang="it-IT" sz="900" b="1" i="0" u="none" strike="noStrike" baseline="0" dirty="0">
                          <a:latin typeface="Helvetica-Bold"/>
                        </a:rPr>
                        <a:t>ciascun partner</a:t>
                      </a:r>
                      <a:endParaRPr lang="it-IT" sz="900" b="0" noProof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906062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caso di progetto presentato da parte di un </a:t>
                      </a: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partenariato non costituito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Dichiarazione di impegno alla costituzione 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dell’ATI/ATS/Rete di imprese/ATPP/GEIE</a:t>
                      </a: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726474"/>
                  </a:ext>
                </a:extLst>
              </a:tr>
              <a:tr h="52050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In caso di </a:t>
                      </a: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imprese collegate o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di </a:t>
                      </a: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soggetti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 a diverso titolo </a:t>
                      </a: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non indipendenti 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rispetto al beneficiario</a:t>
                      </a: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just">
                        <a:spcAft>
                          <a:spcPts val="20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Documentazione atta a comprovare il legame di non indipendenza 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tra soggetto proponente e partner</a:t>
                      </a: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8355744"/>
                  </a:ext>
                </a:extLst>
              </a:tr>
              <a:tr h="368802">
                <a:tc gridSpan="2">
                  <a:txBody>
                    <a:bodyPr/>
                    <a:lstStyle/>
                    <a:p>
                      <a:pPr algn="just"/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    ALLEGATI </a:t>
                      </a:r>
                      <a:r>
                        <a:rPr lang="it-IT" sz="1100" b="1" kern="1200" noProof="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Calibri" panose="020F0502020204030204" pitchFamily="34" charset="0"/>
                        </a:rPr>
                        <a:t>FACOLTATIVI</a:t>
                      </a:r>
                      <a:endParaRPr lang="it-IT" sz="1100" noProof="0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endParaRPr lang="it-IT" sz="1100" b="0" noProof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486649"/>
                  </a:ext>
                </a:extLst>
              </a:tr>
              <a:tr h="684000">
                <a:tc gridSpan="2"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it-IT" sz="9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Curricula delle risorse professionali</a:t>
                      </a:r>
                      <a:endParaRPr lang="it-IT" sz="900" b="1" noProof="0" dirty="0">
                        <a:solidFill>
                          <a:schemeClr val="tx1"/>
                        </a:solidFill>
                        <a:latin typeface="+mj-lt"/>
                        <a:cs typeface="Calibri" panose="020F0502020204030204" pitchFamily="34" charset="0"/>
                      </a:endParaRP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Fonti di riferimento 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fabbisogno professionale e/o formativo autonomamente elaborate dal beneficiario</a:t>
                      </a:r>
                    </a:p>
                    <a:p>
                      <a:pPr marL="171450" indent="-171450" algn="just">
                        <a:buFont typeface="Wingdings" panose="05000000000000000000" pitchFamily="2" charset="2"/>
                        <a:buChar char="§"/>
                      </a:pPr>
                      <a:r>
                        <a:rPr lang="it-IT" sz="900" b="1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Accordi con imprese/organizzazioni </a:t>
                      </a:r>
                      <a:r>
                        <a:rPr lang="it-IT" sz="900" b="0" noProof="0" dirty="0">
                          <a:solidFill>
                            <a:schemeClr val="tx1"/>
                          </a:solidFill>
                          <a:latin typeface="+mj-lt"/>
                          <a:cs typeface="Calibri" panose="020F0502020204030204" pitchFamily="34" charset="0"/>
                        </a:rPr>
                        <a:t>per lo stage</a:t>
                      </a:r>
                    </a:p>
                  </a:txBody>
                  <a:tcPr marL="45720" marR="45720" marT="108000" marB="108000"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it-IT" sz="1200" noProof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894966"/>
                  </a:ext>
                </a:extLst>
              </a:tr>
            </a:tbl>
          </a:graphicData>
        </a:graphic>
      </p:graphicFrame>
      <p:pic>
        <p:nvPicPr>
          <p:cNvPr id="38" name="Graphic 37" descr="Send">
            <a:extLst>
              <a:ext uri="{FF2B5EF4-FFF2-40B4-BE49-F238E27FC236}">
                <a16:creationId xmlns:a16="http://schemas.microsoft.com/office/drawing/2014/main" id="{23832F60-DD40-4D0A-9F41-D6DC1453B85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99462" y="1842631"/>
            <a:ext cx="252735" cy="252735"/>
          </a:xfrm>
          <a:prstGeom prst="rect">
            <a:avLst/>
          </a:prstGeom>
        </p:spPr>
      </p:pic>
      <p:pic>
        <p:nvPicPr>
          <p:cNvPr id="42" name="Graphic 41" descr="Send">
            <a:extLst>
              <a:ext uri="{FF2B5EF4-FFF2-40B4-BE49-F238E27FC236}">
                <a16:creationId xmlns:a16="http://schemas.microsoft.com/office/drawing/2014/main" id="{886892BE-F162-4D56-A3DD-81AE33DD93DC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0767" y="4777179"/>
            <a:ext cx="252735" cy="252735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09093BCE-48A5-C513-EBC9-91EE64F341AA}"/>
              </a:ext>
            </a:extLst>
          </p:cNvPr>
          <p:cNvGrpSpPr/>
          <p:nvPr/>
        </p:nvGrpSpPr>
        <p:grpSpPr>
          <a:xfrm>
            <a:off x="434679" y="1250273"/>
            <a:ext cx="2722020" cy="4520538"/>
            <a:chOff x="434679" y="1250273"/>
            <a:chExt cx="2722020" cy="4520538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9A78BAD-1B51-46E0-8F1E-4C765953C3BB}"/>
                </a:ext>
              </a:extLst>
            </p:cNvPr>
            <p:cNvGrpSpPr/>
            <p:nvPr/>
          </p:nvGrpSpPr>
          <p:grpSpPr>
            <a:xfrm>
              <a:off x="517219" y="1250273"/>
              <a:ext cx="2594068" cy="4357453"/>
              <a:chOff x="497961" y="1565385"/>
              <a:chExt cx="2594068" cy="4137023"/>
            </a:xfrm>
          </p:grpSpPr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id="{503846C8-3F43-4334-8165-00C75B7373BE}"/>
                  </a:ext>
                </a:extLst>
              </p:cNvPr>
              <p:cNvSpPr/>
              <p:nvPr/>
            </p:nvSpPr>
            <p:spPr>
              <a:xfrm>
                <a:off x="501829" y="1565385"/>
                <a:ext cx="1795747" cy="858615"/>
              </a:xfrm>
              <a:custGeom>
                <a:avLst/>
                <a:gdLst>
                  <a:gd name="connsiteX0" fmla="*/ 0 w 1795747"/>
                  <a:gd name="connsiteY0" fmla="*/ 89639 h 896394"/>
                  <a:gd name="connsiteX1" fmla="*/ 89639 w 1795747"/>
                  <a:gd name="connsiteY1" fmla="*/ 0 h 896394"/>
                  <a:gd name="connsiteX2" fmla="*/ 1706108 w 1795747"/>
                  <a:gd name="connsiteY2" fmla="*/ 0 h 896394"/>
                  <a:gd name="connsiteX3" fmla="*/ 1795747 w 1795747"/>
                  <a:gd name="connsiteY3" fmla="*/ 89639 h 896394"/>
                  <a:gd name="connsiteX4" fmla="*/ 1795747 w 1795747"/>
                  <a:gd name="connsiteY4" fmla="*/ 806755 h 896394"/>
                  <a:gd name="connsiteX5" fmla="*/ 1706108 w 1795747"/>
                  <a:gd name="connsiteY5" fmla="*/ 896394 h 896394"/>
                  <a:gd name="connsiteX6" fmla="*/ 89639 w 1795747"/>
                  <a:gd name="connsiteY6" fmla="*/ 896394 h 896394"/>
                  <a:gd name="connsiteX7" fmla="*/ 0 w 1795747"/>
                  <a:gd name="connsiteY7" fmla="*/ 806755 h 896394"/>
                  <a:gd name="connsiteX8" fmla="*/ 0 w 1795747"/>
                  <a:gd name="connsiteY8" fmla="*/ 89639 h 896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95747" h="896394">
                    <a:moveTo>
                      <a:pt x="0" y="89639"/>
                    </a:moveTo>
                    <a:cubicBezTo>
                      <a:pt x="0" y="40133"/>
                      <a:pt x="40133" y="0"/>
                      <a:pt x="89639" y="0"/>
                    </a:cubicBezTo>
                    <a:lnTo>
                      <a:pt x="1706108" y="0"/>
                    </a:lnTo>
                    <a:cubicBezTo>
                      <a:pt x="1755614" y="0"/>
                      <a:pt x="1795747" y="40133"/>
                      <a:pt x="1795747" y="89639"/>
                    </a:cubicBezTo>
                    <a:lnTo>
                      <a:pt x="1795747" y="806755"/>
                    </a:lnTo>
                    <a:cubicBezTo>
                      <a:pt x="1795747" y="856261"/>
                      <a:pt x="1755614" y="896394"/>
                      <a:pt x="1706108" y="896394"/>
                    </a:cubicBezTo>
                    <a:lnTo>
                      <a:pt x="89639" y="896394"/>
                    </a:lnTo>
                    <a:cubicBezTo>
                      <a:pt x="40133" y="896394"/>
                      <a:pt x="0" y="856261"/>
                      <a:pt x="0" y="806755"/>
                    </a:cubicBezTo>
                    <a:lnTo>
                      <a:pt x="0" y="89639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scene3d>
                <a:camera prst="orthographicFront"/>
                <a:lightRig rig="flat" dir="t"/>
              </a:scene3d>
              <a:sp3d prstMaterial="dkEdge"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85344" tIns="85344" rIns="85344" bIns="344518" numCol="1" spcCol="1270" anchor="t" anchorCtr="0">
                <a:noAutofit/>
              </a:bodyPr>
              <a:lstStyle/>
              <a:p>
                <a:pPr marL="0" marR="0" lvl="0" indent="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Presentazione</a:t>
                </a:r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9116ED0-2422-4A22-A06B-A50E50012CF7}"/>
                  </a:ext>
                </a:extLst>
              </p:cNvPr>
              <p:cNvSpPr/>
              <p:nvPr/>
            </p:nvSpPr>
            <p:spPr>
              <a:xfrm>
                <a:off x="571763" y="2029923"/>
                <a:ext cx="2382723" cy="592864"/>
              </a:xfrm>
              <a:custGeom>
                <a:avLst/>
                <a:gdLst>
                  <a:gd name="connsiteX0" fmla="*/ 0 w 2382723"/>
                  <a:gd name="connsiteY0" fmla="*/ 59286 h 592864"/>
                  <a:gd name="connsiteX1" fmla="*/ 59286 w 2382723"/>
                  <a:gd name="connsiteY1" fmla="*/ 0 h 592864"/>
                  <a:gd name="connsiteX2" fmla="*/ 2323437 w 2382723"/>
                  <a:gd name="connsiteY2" fmla="*/ 0 h 592864"/>
                  <a:gd name="connsiteX3" fmla="*/ 2382723 w 2382723"/>
                  <a:gd name="connsiteY3" fmla="*/ 59286 h 592864"/>
                  <a:gd name="connsiteX4" fmla="*/ 2382723 w 2382723"/>
                  <a:gd name="connsiteY4" fmla="*/ 533578 h 592864"/>
                  <a:gd name="connsiteX5" fmla="*/ 2323437 w 2382723"/>
                  <a:gd name="connsiteY5" fmla="*/ 592864 h 592864"/>
                  <a:gd name="connsiteX6" fmla="*/ 59286 w 2382723"/>
                  <a:gd name="connsiteY6" fmla="*/ 592864 h 592864"/>
                  <a:gd name="connsiteX7" fmla="*/ 0 w 2382723"/>
                  <a:gd name="connsiteY7" fmla="*/ 533578 h 592864"/>
                  <a:gd name="connsiteX8" fmla="*/ 0 w 2382723"/>
                  <a:gd name="connsiteY8" fmla="*/ 59286 h 5928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82723" h="592864">
                    <a:moveTo>
                      <a:pt x="0" y="59286"/>
                    </a:moveTo>
                    <a:cubicBezTo>
                      <a:pt x="0" y="26543"/>
                      <a:pt x="26543" y="0"/>
                      <a:pt x="59286" y="0"/>
                    </a:cubicBezTo>
                    <a:lnTo>
                      <a:pt x="2323437" y="0"/>
                    </a:lnTo>
                    <a:cubicBezTo>
                      <a:pt x="2356180" y="0"/>
                      <a:pt x="2382723" y="26543"/>
                      <a:pt x="2382723" y="59286"/>
                    </a:cubicBezTo>
                    <a:lnTo>
                      <a:pt x="2382723" y="533578"/>
                    </a:lnTo>
                    <a:cubicBezTo>
                      <a:pt x="2382723" y="566321"/>
                      <a:pt x="2356180" y="592864"/>
                      <a:pt x="2323437" y="592864"/>
                    </a:cubicBezTo>
                    <a:lnTo>
                      <a:pt x="59286" y="592864"/>
                    </a:lnTo>
                    <a:cubicBezTo>
                      <a:pt x="26543" y="592864"/>
                      <a:pt x="0" y="566321"/>
                      <a:pt x="0" y="533578"/>
                    </a:cubicBezTo>
                    <a:lnTo>
                      <a:pt x="0" y="59286"/>
                    </a:lnTo>
                    <a:close/>
                  </a:path>
                </a:pathLst>
              </a:custGeom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2708" tIns="102708" rIns="102708" bIns="102708" numCol="1" spcCol="1270" anchor="t" anchorCtr="0">
                <a:noAutofit/>
              </a:bodyPr>
              <a:lstStyle/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Domanda di finanziamento</a:t>
                </a:r>
              </a:p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Documenti obbligatori</a:t>
                </a:r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CCE8CC38-F0EA-4378-89DD-CBB1869D52C5}"/>
                  </a:ext>
                </a:extLst>
              </p:cNvPr>
              <p:cNvSpPr/>
              <p:nvPr/>
            </p:nvSpPr>
            <p:spPr>
              <a:xfrm>
                <a:off x="497962" y="2973611"/>
                <a:ext cx="1795747" cy="896394"/>
              </a:xfrm>
              <a:custGeom>
                <a:avLst/>
                <a:gdLst>
                  <a:gd name="connsiteX0" fmla="*/ 0 w 1795747"/>
                  <a:gd name="connsiteY0" fmla="*/ 89639 h 896394"/>
                  <a:gd name="connsiteX1" fmla="*/ 89639 w 1795747"/>
                  <a:gd name="connsiteY1" fmla="*/ 0 h 896394"/>
                  <a:gd name="connsiteX2" fmla="*/ 1706108 w 1795747"/>
                  <a:gd name="connsiteY2" fmla="*/ 0 h 896394"/>
                  <a:gd name="connsiteX3" fmla="*/ 1795747 w 1795747"/>
                  <a:gd name="connsiteY3" fmla="*/ 89639 h 896394"/>
                  <a:gd name="connsiteX4" fmla="*/ 1795747 w 1795747"/>
                  <a:gd name="connsiteY4" fmla="*/ 806755 h 896394"/>
                  <a:gd name="connsiteX5" fmla="*/ 1706108 w 1795747"/>
                  <a:gd name="connsiteY5" fmla="*/ 896394 h 896394"/>
                  <a:gd name="connsiteX6" fmla="*/ 89639 w 1795747"/>
                  <a:gd name="connsiteY6" fmla="*/ 896394 h 896394"/>
                  <a:gd name="connsiteX7" fmla="*/ 0 w 1795747"/>
                  <a:gd name="connsiteY7" fmla="*/ 806755 h 896394"/>
                  <a:gd name="connsiteX8" fmla="*/ 0 w 1795747"/>
                  <a:gd name="connsiteY8" fmla="*/ 89639 h 896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95747" h="896394">
                    <a:moveTo>
                      <a:pt x="0" y="89639"/>
                    </a:moveTo>
                    <a:cubicBezTo>
                      <a:pt x="0" y="40133"/>
                      <a:pt x="40133" y="0"/>
                      <a:pt x="89639" y="0"/>
                    </a:cubicBezTo>
                    <a:lnTo>
                      <a:pt x="1706108" y="0"/>
                    </a:lnTo>
                    <a:cubicBezTo>
                      <a:pt x="1755614" y="0"/>
                      <a:pt x="1795747" y="40133"/>
                      <a:pt x="1795747" y="89639"/>
                    </a:cubicBezTo>
                    <a:lnTo>
                      <a:pt x="1795747" y="806755"/>
                    </a:lnTo>
                    <a:cubicBezTo>
                      <a:pt x="1795747" y="856261"/>
                      <a:pt x="1755614" y="896394"/>
                      <a:pt x="1706108" y="896394"/>
                    </a:cubicBezTo>
                    <a:lnTo>
                      <a:pt x="89639" y="896394"/>
                    </a:lnTo>
                    <a:cubicBezTo>
                      <a:pt x="40133" y="896394"/>
                      <a:pt x="0" y="856261"/>
                      <a:pt x="0" y="806755"/>
                    </a:cubicBezTo>
                    <a:lnTo>
                      <a:pt x="0" y="89639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flat" dir="t"/>
              </a:scene3d>
              <a:sp3d prstMaterial="dkEdge"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85344" tIns="85344" rIns="85344" bIns="344518" numCol="1" spcCol="1270" anchor="t" anchorCtr="0">
                <a:noAutofit/>
              </a:bodyPr>
              <a:lstStyle/>
              <a:p>
                <a:pPr marL="0" marR="0" lvl="0" indent="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Valutazione</a:t>
                </a:r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CDFA23F9-D658-4EA3-89D9-D0F88F93E477}"/>
                  </a:ext>
                </a:extLst>
              </p:cNvPr>
              <p:cNvSpPr/>
              <p:nvPr/>
            </p:nvSpPr>
            <p:spPr>
              <a:xfrm>
                <a:off x="681321" y="3378408"/>
                <a:ext cx="2163606" cy="842421"/>
              </a:xfrm>
              <a:custGeom>
                <a:avLst/>
                <a:gdLst>
                  <a:gd name="connsiteX0" fmla="*/ 0 w 2163606"/>
                  <a:gd name="connsiteY0" fmla="*/ 84242 h 842421"/>
                  <a:gd name="connsiteX1" fmla="*/ 84242 w 2163606"/>
                  <a:gd name="connsiteY1" fmla="*/ 0 h 842421"/>
                  <a:gd name="connsiteX2" fmla="*/ 2079364 w 2163606"/>
                  <a:gd name="connsiteY2" fmla="*/ 0 h 842421"/>
                  <a:gd name="connsiteX3" fmla="*/ 2163606 w 2163606"/>
                  <a:gd name="connsiteY3" fmla="*/ 84242 h 842421"/>
                  <a:gd name="connsiteX4" fmla="*/ 2163606 w 2163606"/>
                  <a:gd name="connsiteY4" fmla="*/ 758179 h 842421"/>
                  <a:gd name="connsiteX5" fmla="*/ 2079364 w 2163606"/>
                  <a:gd name="connsiteY5" fmla="*/ 842421 h 842421"/>
                  <a:gd name="connsiteX6" fmla="*/ 84242 w 2163606"/>
                  <a:gd name="connsiteY6" fmla="*/ 842421 h 842421"/>
                  <a:gd name="connsiteX7" fmla="*/ 0 w 2163606"/>
                  <a:gd name="connsiteY7" fmla="*/ 758179 h 842421"/>
                  <a:gd name="connsiteX8" fmla="*/ 0 w 2163606"/>
                  <a:gd name="connsiteY8" fmla="*/ 84242 h 842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63606" h="842421">
                    <a:moveTo>
                      <a:pt x="0" y="84242"/>
                    </a:moveTo>
                    <a:cubicBezTo>
                      <a:pt x="0" y="37716"/>
                      <a:pt x="37716" y="0"/>
                      <a:pt x="84242" y="0"/>
                    </a:cubicBezTo>
                    <a:lnTo>
                      <a:pt x="2079364" y="0"/>
                    </a:lnTo>
                    <a:cubicBezTo>
                      <a:pt x="2125890" y="0"/>
                      <a:pt x="2163606" y="37716"/>
                      <a:pt x="2163606" y="84242"/>
                    </a:cubicBezTo>
                    <a:lnTo>
                      <a:pt x="2163606" y="758179"/>
                    </a:lnTo>
                    <a:cubicBezTo>
                      <a:pt x="2163606" y="804705"/>
                      <a:pt x="2125890" y="842421"/>
                      <a:pt x="2079364" y="842421"/>
                    </a:cubicBezTo>
                    <a:lnTo>
                      <a:pt x="84242" y="842421"/>
                    </a:lnTo>
                    <a:cubicBezTo>
                      <a:pt x="37716" y="842421"/>
                      <a:pt x="0" y="804705"/>
                      <a:pt x="0" y="758179"/>
                    </a:cubicBezTo>
                    <a:lnTo>
                      <a:pt x="0" y="84242"/>
                    </a:lnTo>
                    <a:close/>
                  </a:path>
                </a:pathLst>
              </a:custGeom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10018" tIns="110018" rIns="110018" bIns="110018" numCol="1" spcCol="1270" anchor="t" anchorCtr="0">
                <a:noAutofit/>
              </a:bodyPr>
              <a:lstStyle/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Verifica ammissibilità</a:t>
                </a:r>
              </a:p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Valutazione tecnica</a:t>
                </a:r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7610C24F-02C7-462F-B9DE-AAFF73577ABE}"/>
                  </a:ext>
                </a:extLst>
              </p:cNvPr>
              <p:cNvSpPr/>
              <p:nvPr/>
            </p:nvSpPr>
            <p:spPr>
              <a:xfrm>
                <a:off x="497961" y="4419616"/>
                <a:ext cx="1795747" cy="896394"/>
              </a:xfrm>
              <a:custGeom>
                <a:avLst/>
                <a:gdLst>
                  <a:gd name="connsiteX0" fmla="*/ 0 w 1795747"/>
                  <a:gd name="connsiteY0" fmla="*/ 89639 h 896394"/>
                  <a:gd name="connsiteX1" fmla="*/ 89639 w 1795747"/>
                  <a:gd name="connsiteY1" fmla="*/ 0 h 896394"/>
                  <a:gd name="connsiteX2" fmla="*/ 1706108 w 1795747"/>
                  <a:gd name="connsiteY2" fmla="*/ 0 h 896394"/>
                  <a:gd name="connsiteX3" fmla="*/ 1795747 w 1795747"/>
                  <a:gd name="connsiteY3" fmla="*/ 89639 h 896394"/>
                  <a:gd name="connsiteX4" fmla="*/ 1795747 w 1795747"/>
                  <a:gd name="connsiteY4" fmla="*/ 806755 h 896394"/>
                  <a:gd name="connsiteX5" fmla="*/ 1706108 w 1795747"/>
                  <a:gd name="connsiteY5" fmla="*/ 896394 h 896394"/>
                  <a:gd name="connsiteX6" fmla="*/ 89639 w 1795747"/>
                  <a:gd name="connsiteY6" fmla="*/ 896394 h 896394"/>
                  <a:gd name="connsiteX7" fmla="*/ 0 w 1795747"/>
                  <a:gd name="connsiteY7" fmla="*/ 806755 h 896394"/>
                  <a:gd name="connsiteX8" fmla="*/ 0 w 1795747"/>
                  <a:gd name="connsiteY8" fmla="*/ 89639 h 8963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795747" h="896394">
                    <a:moveTo>
                      <a:pt x="0" y="89639"/>
                    </a:moveTo>
                    <a:cubicBezTo>
                      <a:pt x="0" y="40133"/>
                      <a:pt x="40133" y="0"/>
                      <a:pt x="89639" y="0"/>
                    </a:cubicBezTo>
                    <a:lnTo>
                      <a:pt x="1706108" y="0"/>
                    </a:lnTo>
                    <a:cubicBezTo>
                      <a:pt x="1755614" y="0"/>
                      <a:pt x="1795747" y="40133"/>
                      <a:pt x="1795747" y="89639"/>
                    </a:cubicBezTo>
                    <a:lnTo>
                      <a:pt x="1795747" y="806755"/>
                    </a:lnTo>
                    <a:cubicBezTo>
                      <a:pt x="1795747" y="856261"/>
                      <a:pt x="1755614" y="896394"/>
                      <a:pt x="1706108" y="896394"/>
                    </a:cubicBezTo>
                    <a:lnTo>
                      <a:pt x="89639" y="896394"/>
                    </a:lnTo>
                    <a:cubicBezTo>
                      <a:pt x="40133" y="896394"/>
                      <a:pt x="0" y="856261"/>
                      <a:pt x="0" y="806755"/>
                    </a:cubicBezTo>
                    <a:lnTo>
                      <a:pt x="0" y="89639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12700">
                <a:solidFill>
                  <a:schemeClr val="bg1"/>
                </a:solidFill>
              </a:ln>
              <a:effectLst/>
              <a:scene3d>
                <a:camera prst="orthographicFront"/>
                <a:lightRig rig="flat" dir="t"/>
              </a:scene3d>
              <a:sp3d prstMaterial="dkEdge"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 spcFirstLastPara="0" vert="horz" wrap="square" lIns="85344" tIns="85344" rIns="85344" bIns="344518" numCol="1" spcCol="1270" anchor="t" anchorCtr="0">
                <a:noAutofit/>
              </a:bodyPr>
              <a:lstStyle/>
              <a:p>
                <a:pPr marL="0" marR="0" lvl="0" indent="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2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Ammissione a finanziamento</a:t>
                </a:r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818D9629-C571-4B2F-9D3A-227DDAE13943}"/>
                  </a:ext>
                </a:extLst>
              </p:cNvPr>
              <p:cNvSpPr/>
              <p:nvPr/>
            </p:nvSpPr>
            <p:spPr>
              <a:xfrm>
                <a:off x="681321" y="4929612"/>
                <a:ext cx="2410708" cy="772796"/>
              </a:xfrm>
              <a:custGeom>
                <a:avLst/>
                <a:gdLst>
                  <a:gd name="connsiteX0" fmla="*/ 0 w 2664494"/>
                  <a:gd name="connsiteY0" fmla="*/ 77280 h 772796"/>
                  <a:gd name="connsiteX1" fmla="*/ 77280 w 2664494"/>
                  <a:gd name="connsiteY1" fmla="*/ 0 h 772796"/>
                  <a:gd name="connsiteX2" fmla="*/ 2587214 w 2664494"/>
                  <a:gd name="connsiteY2" fmla="*/ 0 h 772796"/>
                  <a:gd name="connsiteX3" fmla="*/ 2664494 w 2664494"/>
                  <a:gd name="connsiteY3" fmla="*/ 77280 h 772796"/>
                  <a:gd name="connsiteX4" fmla="*/ 2664494 w 2664494"/>
                  <a:gd name="connsiteY4" fmla="*/ 695516 h 772796"/>
                  <a:gd name="connsiteX5" fmla="*/ 2587214 w 2664494"/>
                  <a:gd name="connsiteY5" fmla="*/ 772796 h 772796"/>
                  <a:gd name="connsiteX6" fmla="*/ 77280 w 2664494"/>
                  <a:gd name="connsiteY6" fmla="*/ 772796 h 772796"/>
                  <a:gd name="connsiteX7" fmla="*/ 0 w 2664494"/>
                  <a:gd name="connsiteY7" fmla="*/ 695516 h 772796"/>
                  <a:gd name="connsiteX8" fmla="*/ 0 w 2664494"/>
                  <a:gd name="connsiteY8" fmla="*/ 77280 h 772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64494" h="772796">
                    <a:moveTo>
                      <a:pt x="0" y="77280"/>
                    </a:moveTo>
                    <a:cubicBezTo>
                      <a:pt x="0" y="34599"/>
                      <a:pt x="34599" y="0"/>
                      <a:pt x="77280" y="0"/>
                    </a:cubicBezTo>
                    <a:lnTo>
                      <a:pt x="2587214" y="0"/>
                    </a:lnTo>
                    <a:cubicBezTo>
                      <a:pt x="2629895" y="0"/>
                      <a:pt x="2664494" y="34599"/>
                      <a:pt x="2664494" y="77280"/>
                    </a:cubicBezTo>
                    <a:lnTo>
                      <a:pt x="2664494" y="695516"/>
                    </a:lnTo>
                    <a:cubicBezTo>
                      <a:pt x="2664494" y="738197"/>
                      <a:pt x="2629895" y="772796"/>
                      <a:pt x="2587214" y="772796"/>
                    </a:cubicBezTo>
                    <a:lnTo>
                      <a:pt x="77280" y="772796"/>
                    </a:lnTo>
                    <a:cubicBezTo>
                      <a:pt x="34599" y="772796"/>
                      <a:pt x="0" y="738197"/>
                      <a:pt x="0" y="695516"/>
                    </a:cubicBezTo>
                    <a:lnTo>
                      <a:pt x="0" y="77280"/>
                    </a:lnTo>
                    <a:close/>
                  </a:path>
                </a:pathLst>
              </a:custGeom>
            </p:spPr>
            <p:style>
              <a:lnRef idx="1">
                <a:schemeClr val="accent3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07978" tIns="107978" rIns="107978" bIns="107978" numCol="1" spcCol="1270" anchor="t" anchorCtr="0">
                <a:noAutofit/>
              </a:bodyPr>
              <a:lstStyle/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Graduatoria sul sito FSE e Amministrazione trasparente</a:t>
                </a:r>
              </a:p>
              <a:p>
                <a:pPr marL="114300" marR="0" lvl="1" indent="-114300" algn="l" defTabSz="5334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lrTx/>
                  <a:buSzTx/>
                  <a:buFontTx/>
                  <a:buChar char="•"/>
                  <a:tabLst/>
                  <a:defRPr/>
                </a:pPr>
                <a:r>
                  <a:rPr kumimoji="0" lang="it-IT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>
                        <a:hueOff val="0"/>
                        <a:satOff val="0"/>
                        <a:lumOff val="0"/>
                        <a:alphaOff val="0"/>
                      </a:srgbClr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Convenzione di finanziamento</a:t>
                </a:r>
              </a:p>
            </p:txBody>
          </p:sp>
        </p:grp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A3777FA-8A73-4455-9A1E-59B15236795A}"/>
                </a:ext>
              </a:extLst>
            </p:cNvPr>
            <p:cNvSpPr/>
            <p:nvPr/>
          </p:nvSpPr>
          <p:spPr>
            <a:xfrm>
              <a:off x="434679" y="2325517"/>
              <a:ext cx="2722020" cy="3445294"/>
            </a:xfrm>
            <a:prstGeom prst="rect">
              <a:avLst/>
            </a:prstGeom>
            <a:solidFill>
              <a:schemeClr val="bg1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6385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C828024-1E08-4A18-A850-202C26A9911B}"/>
              </a:ext>
            </a:extLst>
          </p:cNvPr>
          <p:cNvSpPr/>
          <p:nvPr/>
        </p:nvSpPr>
        <p:spPr>
          <a:xfrm>
            <a:off x="3668064" y="2943555"/>
            <a:ext cx="7272000" cy="2562747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800B28-8FE0-F77A-4E78-7058732E84F3}"/>
              </a:ext>
            </a:extLst>
          </p:cNvPr>
          <p:cNvSpPr txBox="1"/>
          <p:nvPr/>
        </p:nvSpPr>
        <p:spPr>
          <a:xfrm>
            <a:off x="3790911" y="3071844"/>
            <a:ext cx="715287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caso di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delega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qualora la documentazione obbligatoria non sia stata presentata o risulti incompleta, il ricorso alla delega non potrà essere autorizzato. Tuttavia, il progetto presentato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potrà 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comunque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essere ammesso alla successiva valutazione tecnica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L’assenza o incompletezza della documentazione obbligatoria comporterà l’inammissibilità dell’intero progetto alla successiva valutazione tecnica.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 documenti, per essere ritenuti validi, dovranno necessariamente essere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sottoscritti con firma digitale 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oppure con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firma autografa allegando un documento di identità 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corso di validità. </a:t>
            </a: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Decreto contenente l’elenco dei progetti ammissibili e non ammissibili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2BF5C85-B46D-47C4-B24F-52EB1FB1F5A4}"/>
              </a:ext>
            </a:extLst>
          </p:cNvPr>
          <p:cNvSpPr/>
          <p:nvPr/>
        </p:nvSpPr>
        <p:spPr>
          <a:xfrm rot="5400000">
            <a:off x="406047" y="3954662"/>
            <a:ext cx="403200" cy="154800"/>
          </a:xfrm>
          <a:custGeom>
            <a:avLst/>
            <a:gdLst>
              <a:gd name="connsiteX0" fmla="*/ 0 w 586565"/>
              <a:gd name="connsiteY0" fmla="*/ 89418 h 447089"/>
              <a:gd name="connsiteX1" fmla="*/ 363021 w 586565"/>
              <a:gd name="connsiteY1" fmla="*/ 89418 h 447089"/>
              <a:gd name="connsiteX2" fmla="*/ 363021 w 586565"/>
              <a:gd name="connsiteY2" fmla="*/ 0 h 447089"/>
              <a:gd name="connsiteX3" fmla="*/ 586565 w 586565"/>
              <a:gd name="connsiteY3" fmla="*/ 223545 h 447089"/>
              <a:gd name="connsiteX4" fmla="*/ 363021 w 586565"/>
              <a:gd name="connsiteY4" fmla="*/ 447089 h 447089"/>
              <a:gd name="connsiteX5" fmla="*/ 363021 w 586565"/>
              <a:gd name="connsiteY5" fmla="*/ 357671 h 447089"/>
              <a:gd name="connsiteX6" fmla="*/ 0 w 586565"/>
              <a:gd name="connsiteY6" fmla="*/ 357671 h 447089"/>
              <a:gd name="connsiteX7" fmla="*/ 0 w 586565"/>
              <a:gd name="connsiteY7" fmla="*/ 89418 h 44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565" h="447089">
                <a:moveTo>
                  <a:pt x="0" y="89418"/>
                </a:moveTo>
                <a:lnTo>
                  <a:pt x="363021" y="89418"/>
                </a:lnTo>
                <a:lnTo>
                  <a:pt x="363021" y="0"/>
                </a:lnTo>
                <a:lnTo>
                  <a:pt x="586565" y="223545"/>
                </a:lnTo>
                <a:lnTo>
                  <a:pt x="363021" y="447089"/>
                </a:lnTo>
                <a:lnTo>
                  <a:pt x="363021" y="357671"/>
                </a:lnTo>
                <a:lnTo>
                  <a:pt x="0" y="357671"/>
                </a:lnTo>
                <a:lnTo>
                  <a:pt x="0" y="8941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-1" tIns="89418" rIns="134127" bIns="89417" numCol="1" spcCol="1270" anchor="ctr" anchorCtr="0">
            <a:noAutofit/>
          </a:bodyPr>
          <a:lstStyle/>
          <a:p>
            <a:pPr marL="0" marR="0" lvl="0" indent="0" algn="ctr" defTabSz="444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C7DA9DB-2FFB-4A74-81EE-02973DB305CB}"/>
              </a:ext>
            </a:extLst>
          </p:cNvPr>
          <p:cNvSpPr/>
          <p:nvPr/>
        </p:nvSpPr>
        <p:spPr>
          <a:xfrm>
            <a:off x="3668064" y="1204210"/>
            <a:ext cx="7272000" cy="1598257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2C3A78A-02D2-4DBA-A31F-B5A550C83A3A}"/>
              </a:ext>
            </a:extLst>
          </p:cNvPr>
          <p:cNvGrpSpPr/>
          <p:nvPr/>
        </p:nvGrpSpPr>
        <p:grpSpPr>
          <a:xfrm>
            <a:off x="486636" y="1204211"/>
            <a:ext cx="2623395" cy="4397246"/>
            <a:chOff x="468634" y="1527606"/>
            <a:chExt cx="2623395" cy="4174802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76E5E26-7EE5-4B02-8D34-664C7E83C6EC}"/>
                </a:ext>
              </a:extLst>
            </p:cNvPr>
            <p:cNvSpPr/>
            <p:nvPr/>
          </p:nvSpPr>
          <p:spPr>
            <a:xfrm rot="5400000">
              <a:off x="349514" y="2679605"/>
              <a:ext cx="393572" cy="155331"/>
            </a:xfrm>
            <a:custGeom>
              <a:avLst/>
              <a:gdLst>
                <a:gd name="connsiteX0" fmla="*/ 0 w 732815"/>
                <a:gd name="connsiteY0" fmla="*/ 89418 h 447089"/>
                <a:gd name="connsiteX1" fmla="*/ 509271 w 732815"/>
                <a:gd name="connsiteY1" fmla="*/ 89418 h 447089"/>
                <a:gd name="connsiteX2" fmla="*/ 509271 w 732815"/>
                <a:gd name="connsiteY2" fmla="*/ 0 h 447089"/>
                <a:gd name="connsiteX3" fmla="*/ 732815 w 732815"/>
                <a:gd name="connsiteY3" fmla="*/ 223545 h 447089"/>
                <a:gd name="connsiteX4" fmla="*/ 509271 w 732815"/>
                <a:gd name="connsiteY4" fmla="*/ 447089 h 447089"/>
                <a:gd name="connsiteX5" fmla="*/ 509271 w 732815"/>
                <a:gd name="connsiteY5" fmla="*/ 357671 h 447089"/>
                <a:gd name="connsiteX6" fmla="*/ 0 w 732815"/>
                <a:gd name="connsiteY6" fmla="*/ 357671 h 447089"/>
                <a:gd name="connsiteX7" fmla="*/ 0 w 732815"/>
                <a:gd name="connsiteY7" fmla="*/ 89418 h 44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815" h="447089">
                  <a:moveTo>
                    <a:pt x="0" y="89418"/>
                  </a:moveTo>
                  <a:lnTo>
                    <a:pt x="509271" y="89418"/>
                  </a:lnTo>
                  <a:lnTo>
                    <a:pt x="509271" y="0"/>
                  </a:lnTo>
                  <a:lnTo>
                    <a:pt x="732815" y="223545"/>
                  </a:lnTo>
                  <a:lnTo>
                    <a:pt x="509271" y="447089"/>
                  </a:lnTo>
                  <a:lnTo>
                    <a:pt x="509271" y="357671"/>
                  </a:lnTo>
                  <a:lnTo>
                    <a:pt x="0" y="357671"/>
                  </a:lnTo>
                  <a:lnTo>
                    <a:pt x="0" y="89418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9417" rIns="134126" bIns="89418" numCol="1" spcCol="1270" anchor="ctr" anchorCtr="0">
              <a:noAutofit/>
            </a:bodyPr>
            <a:lstStyle/>
            <a:p>
              <a:pPr marL="0" marR="0" lvl="0" indent="0" algn="ctr" defTabSz="4445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ED05CCA-983B-447A-BEFF-75122F795AA2}"/>
                </a:ext>
              </a:extLst>
            </p:cNvPr>
            <p:cNvSpPr/>
            <p:nvPr/>
          </p:nvSpPr>
          <p:spPr>
            <a:xfrm>
              <a:off x="501829" y="152760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Presentazione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C298FC-C101-4DEE-B291-AC23102196A7}"/>
                </a:ext>
              </a:extLst>
            </p:cNvPr>
            <p:cNvSpPr/>
            <p:nvPr/>
          </p:nvSpPr>
          <p:spPr>
            <a:xfrm>
              <a:off x="571763" y="2029923"/>
              <a:ext cx="2382723" cy="592864"/>
            </a:xfrm>
            <a:custGeom>
              <a:avLst/>
              <a:gdLst>
                <a:gd name="connsiteX0" fmla="*/ 0 w 2382723"/>
                <a:gd name="connsiteY0" fmla="*/ 59286 h 592864"/>
                <a:gd name="connsiteX1" fmla="*/ 59286 w 2382723"/>
                <a:gd name="connsiteY1" fmla="*/ 0 h 592864"/>
                <a:gd name="connsiteX2" fmla="*/ 2323437 w 2382723"/>
                <a:gd name="connsiteY2" fmla="*/ 0 h 592864"/>
                <a:gd name="connsiteX3" fmla="*/ 2382723 w 2382723"/>
                <a:gd name="connsiteY3" fmla="*/ 59286 h 592864"/>
                <a:gd name="connsiteX4" fmla="*/ 2382723 w 2382723"/>
                <a:gd name="connsiteY4" fmla="*/ 533578 h 592864"/>
                <a:gd name="connsiteX5" fmla="*/ 2323437 w 2382723"/>
                <a:gd name="connsiteY5" fmla="*/ 592864 h 592864"/>
                <a:gd name="connsiteX6" fmla="*/ 59286 w 2382723"/>
                <a:gd name="connsiteY6" fmla="*/ 592864 h 592864"/>
                <a:gd name="connsiteX7" fmla="*/ 0 w 2382723"/>
                <a:gd name="connsiteY7" fmla="*/ 533578 h 592864"/>
                <a:gd name="connsiteX8" fmla="*/ 0 w 2382723"/>
                <a:gd name="connsiteY8" fmla="*/ 59286 h 59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723" h="592864">
                  <a:moveTo>
                    <a:pt x="0" y="59286"/>
                  </a:moveTo>
                  <a:cubicBezTo>
                    <a:pt x="0" y="26543"/>
                    <a:pt x="26543" y="0"/>
                    <a:pt x="59286" y="0"/>
                  </a:cubicBezTo>
                  <a:lnTo>
                    <a:pt x="2323437" y="0"/>
                  </a:lnTo>
                  <a:cubicBezTo>
                    <a:pt x="2356180" y="0"/>
                    <a:pt x="2382723" y="26543"/>
                    <a:pt x="2382723" y="59286"/>
                  </a:cubicBezTo>
                  <a:lnTo>
                    <a:pt x="2382723" y="533578"/>
                  </a:lnTo>
                  <a:cubicBezTo>
                    <a:pt x="2382723" y="566321"/>
                    <a:pt x="2356180" y="592864"/>
                    <a:pt x="2323437" y="592864"/>
                  </a:cubicBezTo>
                  <a:lnTo>
                    <a:pt x="59286" y="592864"/>
                  </a:lnTo>
                  <a:cubicBezTo>
                    <a:pt x="26543" y="592864"/>
                    <a:pt x="0" y="566321"/>
                    <a:pt x="0" y="533578"/>
                  </a:cubicBezTo>
                  <a:lnTo>
                    <a:pt x="0" y="59286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708" tIns="102708" rIns="102708" bIns="10270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Domanda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Documenti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obbligatori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AB4B46C-3F0C-4D01-8160-252F513D8A38}"/>
                </a:ext>
              </a:extLst>
            </p:cNvPr>
            <p:cNvSpPr/>
            <p:nvPr/>
          </p:nvSpPr>
          <p:spPr>
            <a:xfrm>
              <a:off x="497962" y="2973611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DA7DB30-EF5D-4B56-9502-98AFF553AFB1}"/>
                </a:ext>
              </a:extLst>
            </p:cNvPr>
            <p:cNvSpPr/>
            <p:nvPr/>
          </p:nvSpPr>
          <p:spPr>
            <a:xfrm>
              <a:off x="681321" y="3378408"/>
              <a:ext cx="2163606" cy="842421"/>
            </a:xfrm>
            <a:custGeom>
              <a:avLst/>
              <a:gdLst>
                <a:gd name="connsiteX0" fmla="*/ 0 w 2163606"/>
                <a:gd name="connsiteY0" fmla="*/ 84242 h 842421"/>
                <a:gd name="connsiteX1" fmla="*/ 84242 w 2163606"/>
                <a:gd name="connsiteY1" fmla="*/ 0 h 842421"/>
                <a:gd name="connsiteX2" fmla="*/ 2079364 w 2163606"/>
                <a:gd name="connsiteY2" fmla="*/ 0 h 842421"/>
                <a:gd name="connsiteX3" fmla="*/ 2163606 w 2163606"/>
                <a:gd name="connsiteY3" fmla="*/ 84242 h 842421"/>
                <a:gd name="connsiteX4" fmla="*/ 2163606 w 2163606"/>
                <a:gd name="connsiteY4" fmla="*/ 758179 h 842421"/>
                <a:gd name="connsiteX5" fmla="*/ 2079364 w 2163606"/>
                <a:gd name="connsiteY5" fmla="*/ 842421 h 842421"/>
                <a:gd name="connsiteX6" fmla="*/ 84242 w 2163606"/>
                <a:gd name="connsiteY6" fmla="*/ 842421 h 842421"/>
                <a:gd name="connsiteX7" fmla="*/ 0 w 2163606"/>
                <a:gd name="connsiteY7" fmla="*/ 758179 h 842421"/>
                <a:gd name="connsiteX8" fmla="*/ 0 w 2163606"/>
                <a:gd name="connsiteY8" fmla="*/ 84242 h 8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606" h="842421">
                  <a:moveTo>
                    <a:pt x="0" y="84242"/>
                  </a:moveTo>
                  <a:cubicBezTo>
                    <a:pt x="0" y="37716"/>
                    <a:pt x="37716" y="0"/>
                    <a:pt x="84242" y="0"/>
                  </a:cubicBezTo>
                  <a:lnTo>
                    <a:pt x="2079364" y="0"/>
                  </a:lnTo>
                  <a:cubicBezTo>
                    <a:pt x="2125890" y="0"/>
                    <a:pt x="2163606" y="37716"/>
                    <a:pt x="2163606" y="84242"/>
                  </a:cubicBezTo>
                  <a:lnTo>
                    <a:pt x="2163606" y="758179"/>
                  </a:lnTo>
                  <a:cubicBezTo>
                    <a:pt x="2163606" y="804705"/>
                    <a:pt x="2125890" y="842421"/>
                    <a:pt x="2079364" y="842421"/>
                  </a:cubicBezTo>
                  <a:lnTo>
                    <a:pt x="84242" y="842421"/>
                  </a:lnTo>
                  <a:cubicBezTo>
                    <a:pt x="37716" y="842421"/>
                    <a:pt x="0" y="804705"/>
                    <a:pt x="0" y="758179"/>
                  </a:cubicBezTo>
                  <a:lnTo>
                    <a:pt x="0" y="84242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018" tIns="110018" rIns="110018" bIns="11001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Verifica ammissibilità</a:t>
              </a: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 tecnica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4B30BAB-BC6E-4FCC-B852-38250316D7F9}"/>
                </a:ext>
              </a:extLst>
            </p:cNvPr>
            <p:cNvSpPr/>
            <p:nvPr/>
          </p:nvSpPr>
          <p:spPr>
            <a:xfrm>
              <a:off x="497961" y="441961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Ammissione</a:t>
              </a:r>
              <a:r>
                <a:rPr kumimoji="0" lang="de-DE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a </a:t>
              </a: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8AC67D4-47E3-4B91-BC0E-5C7B016D1676}"/>
                </a:ext>
              </a:extLst>
            </p:cNvPr>
            <p:cNvSpPr/>
            <p:nvPr/>
          </p:nvSpPr>
          <p:spPr>
            <a:xfrm>
              <a:off x="681321" y="4929612"/>
              <a:ext cx="2410708" cy="772796"/>
            </a:xfrm>
            <a:custGeom>
              <a:avLst/>
              <a:gdLst>
                <a:gd name="connsiteX0" fmla="*/ 0 w 2664494"/>
                <a:gd name="connsiteY0" fmla="*/ 77280 h 772796"/>
                <a:gd name="connsiteX1" fmla="*/ 77280 w 2664494"/>
                <a:gd name="connsiteY1" fmla="*/ 0 h 772796"/>
                <a:gd name="connsiteX2" fmla="*/ 2587214 w 2664494"/>
                <a:gd name="connsiteY2" fmla="*/ 0 h 772796"/>
                <a:gd name="connsiteX3" fmla="*/ 2664494 w 2664494"/>
                <a:gd name="connsiteY3" fmla="*/ 77280 h 772796"/>
                <a:gd name="connsiteX4" fmla="*/ 2664494 w 2664494"/>
                <a:gd name="connsiteY4" fmla="*/ 695516 h 772796"/>
                <a:gd name="connsiteX5" fmla="*/ 2587214 w 2664494"/>
                <a:gd name="connsiteY5" fmla="*/ 772796 h 772796"/>
                <a:gd name="connsiteX6" fmla="*/ 77280 w 2664494"/>
                <a:gd name="connsiteY6" fmla="*/ 772796 h 772796"/>
                <a:gd name="connsiteX7" fmla="*/ 0 w 2664494"/>
                <a:gd name="connsiteY7" fmla="*/ 695516 h 772796"/>
                <a:gd name="connsiteX8" fmla="*/ 0 w 2664494"/>
                <a:gd name="connsiteY8" fmla="*/ 77280 h 772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64494" h="772796">
                  <a:moveTo>
                    <a:pt x="0" y="77280"/>
                  </a:moveTo>
                  <a:cubicBezTo>
                    <a:pt x="0" y="34599"/>
                    <a:pt x="34599" y="0"/>
                    <a:pt x="77280" y="0"/>
                  </a:cubicBezTo>
                  <a:lnTo>
                    <a:pt x="2587214" y="0"/>
                  </a:lnTo>
                  <a:cubicBezTo>
                    <a:pt x="2629895" y="0"/>
                    <a:pt x="2664494" y="34599"/>
                    <a:pt x="2664494" y="77280"/>
                  </a:cubicBezTo>
                  <a:lnTo>
                    <a:pt x="2664494" y="695516"/>
                  </a:lnTo>
                  <a:cubicBezTo>
                    <a:pt x="2664494" y="738197"/>
                    <a:pt x="2629895" y="772796"/>
                    <a:pt x="2587214" y="772796"/>
                  </a:cubicBezTo>
                  <a:lnTo>
                    <a:pt x="77280" y="772796"/>
                  </a:lnTo>
                  <a:cubicBezTo>
                    <a:pt x="34599" y="772796"/>
                    <a:pt x="0" y="738197"/>
                    <a:pt x="0" y="695516"/>
                  </a:cubicBezTo>
                  <a:lnTo>
                    <a:pt x="0" y="77280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978" tIns="107978" rIns="107978" bIns="10797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Graduatoria sul sito FSE e Amministrazione trasparente</a:t>
              </a: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Convenzione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23ECDD74-E997-43D0-B398-EDDE7A96907F}"/>
              </a:ext>
            </a:extLst>
          </p:cNvPr>
          <p:cNvSpPr txBox="1"/>
          <p:nvPr/>
        </p:nvSpPr>
        <p:spPr>
          <a:xfrm>
            <a:off x="3790911" y="1063122"/>
            <a:ext cx="715287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77800" algn="l"/>
              </a:tabLst>
              <a:defRPr/>
            </a:pPr>
            <a:endParaRPr kumimoji="0" lang="it-IT" sz="1200" b="1" i="0" u="sng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77800" marR="0" lvl="0" indent="-1778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177800" algn="l"/>
              </a:tabLst>
              <a:defRPr/>
            </a:pPr>
            <a:r>
              <a:rPr kumimoji="0" lang="it-IT" sz="14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Criteri della verifica di ammissibilità</a:t>
            </a:r>
            <a:r>
              <a:rPr kumimoji="0" lang="it-IT" sz="1400" b="0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635000" marR="0" lvl="1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it-IT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Conformità </a:t>
            </a:r>
          </a:p>
          <a:p>
            <a:pPr marL="635000" marR="0" lvl="1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it-IT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Requisiti del soggetto proponente</a:t>
            </a:r>
          </a:p>
          <a:p>
            <a:pPr marL="635000" marR="0" lvl="1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it-IT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Requisiti del progetto</a:t>
            </a:r>
          </a:p>
          <a:p>
            <a:pPr marL="0" marR="0" lvl="1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 presenza di tali requisiti non dà punteggio, ma la loro assenza comporta la non ammissibilità del progetto, che non sarà quindi sottoposto alla successiva valutazione tecnica.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</a:t>
            </a:r>
            <a:endParaRPr kumimoji="0" lang="it-IT" sz="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0" name="Graphic 29" descr="Line Arrow: Slight curve">
            <a:extLst>
              <a:ext uri="{FF2B5EF4-FFF2-40B4-BE49-F238E27FC236}">
                <a16:creationId xmlns:a16="http://schemas.microsoft.com/office/drawing/2014/main" id="{19EC55FA-C13A-4E27-8192-C3F43E293BC4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06001" y="4950191"/>
            <a:ext cx="365118" cy="464036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5365E0AE-A3EC-4FB2-8315-75ECF1FFA3FA}"/>
              </a:ext>
            </a:extLst>
          </p:cNvPr>
          <p:cNvSpPr/>
          <p:nvPr/>
        </p:nvSpPr>
        <p:spPr>
          <a:xfrm>
            <a:off x="462894" y="4283061"/>
            <a:ext cx="2797591" cy="1493121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itolo 1">
            <a:extLst>
              <a:ext uri="{FF2B5EF4-FFF2-40B4-BE49-F238E27FC236}">
                <a16:creationId xmlns:a16="http://schemas.microsoft.com/office/drawing/2014/main" id="{7BA2C891-87D8-4C2C-B147-5538DE6E921C}"/>
              </a:ext>
            </a:extLst>
          </p:cNvPr>
          <p:cNvSpPr txBox="1">
            <a:spLocks/>
          </p:cNvSpPr>
          <p:nvPr/>
        </p:nvSpPr>
        <p:spPr>
          <a:xfrm>
            <a:off x="962717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VERIFICA DEI PROGETTI [1/2]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C13F635-43E9-4363-8A61-04791011D0B0}"/>
              </a:ext>
            </a:extLst>
          </p:cNvPr>
          <p:cNvSpPr/>
          <p:nvPr/>
        </p:nvSpPr>
        <p:spPr>
          <a:xfrm>
            <a:off x="462894" y="827080"/>
            <a:ext cx="2868841" cy="1896240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F19C63-4375-6D31-749F-8F02472B05A4}"/>
              </a:ext>
            </a:extLst>
          </p:cNvPr>
          <p:cNvSpPr/>
          <p:nvPr/>
        </p:nvSpPr>
        <p:spPr>
          <a:xfrm>
            <a:off x="797198" y="3399463"/>
            <a:ext cx="1961814" cy="250919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4B3BE8-C209-FC55-FDAE-72AFAE9E6A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64347" y="2886595"/>
            <a:ext cx="252000" cy="252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279754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32BF5C85-B46D-47C4-B24F-52EB1FB1F5A4}"/>
              </a:ext>
            </a:extLst>
          </p:cNvPr>
          <p:cNvSpPr/>
          <p:nvPr/>
        </p:nvSpPr>
        <p:spPr>
          <a:xfrm rot="5400000">
            <a:off x="406047" y="3954662"/>
            <a:ext cx="403200" cy="154800"/>
          </a:xfrm>
          <a:custGeom>
            <a:avLst/>
            <a:gdLst>
              <a:gd name="connsiteX0" fmla="*/ 0 w 586565"/>
              <a:gd name="connsiteY0" fmla="*/ 89418 h 447089"/>
              <a:gd name="connsiteX1" fmla="*/ 363021 w 586565"/>
              <a:gd name="connsiteY1" fmla="*/ 89418 h 447089"/>
              <a:gd name="connsiteX2" fmla="*/ 363021 w 586565"/>
              <a:gd name="connsiteY2" fmla="*/ 0 h 447089"/>
              <a:gd name="connsiteX3" fmla="*/ 586565 w 586565"/>
              <a:gd name="connsiteY3" fmla="*/ 223545 h 447089"/>
              <a:gd name="connsiteX4" fmla="*/ 363021 w 586565"/>
              <a:gd name="connsiteY4" fmla="*/ 447089 h 447089"/>
              <a:gd name="connsiteX5" fmla="*/ 363021 w 586565"/>
              <a:gd name="connsiteY5" fmla="*/ 357671 h 447089"/>
              <a:gd name="connsiteX6" fmla="*/ 0 w 586565"/>
              <a:gd name="connsiteY6" fmla="*/ 357671 h 447089"/>
              <a:gd name="connsiteX7" fmla="*/ 0 w 586565"/>
              <a:gd name="connsiteY7" fmla="*/ 89418 h 44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565" h="447089">
                <a:moveTo>
                  <a:pt x="0" y="89418"/>
                </a:moveTo>
                <a:lnTo>
                  <a:pt x="363021" y="89418"/>
                </a:lnTo>
                <a:lnTo>
                  <a:pt x="363021" y="0"/>
                </a:lnTo>
                <a:lnTo>
                  <a:pt x="586565" y="223545"/>
                </a:lnTo>
                <a:lnTo>
                  <a:pt x="363021" y="447089"/>
                </a:lnTo>
                <a:lnTo>
                  <a:pt x="363021" y="357671"/>
                </a:lnTo>
                <a:lnTo>
                  <a:pt x="0" y="357671"/>
                </a:lnTo>
                <a:lnTo>
                  <a:pt x="0" y="8941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-1" tIns="89418" rIns="134127" bIns="89417" numCol="1" spcCol="1270" anchor="ctr" anchorCtr="0">
            <a:noAutofit/>
          </a:bodyPr>
          <a:lstStyle/>
          <a:p>
            <a:pPr marL="0" marR="0" lvl="0" indent="0" algn="ctr" defTabSz="444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2C3A78A-02D2-4DBA-A31F-B5A550C83A3A}"/>
              </a:ext>
            </a:extLst>
          </p:cNvPr>
          <p:cNvGrpSpPr/>
          <p:nvPr/>
        </p:nvGrpSpPr>
        <p:grpSpPr>
          <a:xfrm>
            <a:off x="486636" y="1204211"/>
            <a:ext cx="2623395" cy="4397246"/>
            <a:chOff x="468634" y="1527606"/>
            <a:chExt cx="2623395" cy="4174802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76E5E26-7EE5-4B02-8D34-664C7E83C6EC}"/>
                </a:ext>
              </a:extLst>
            </p:cNvPr>
            <p:cNvSpPr/>
            <p:nvPr/>
          </p:nvSpPr>
          <p:spPr>
            <a:xfrm rot="5400000">
              <a:off x="349514" y="2679605"/>
              <a:ext cx="393572" cy="155331"/>
            </a:xfrm>
            <a:custGeom>
              <a:avLst/>
              <a:gdLst>
                <a:gd name="connsiteX0" fmla="*/ 0 w 732815"/>
                <a:gd name="connsiteY0" fmla="*/ 89418 h 447089"/>
                <a:gd name="connsiteX1" fmla="*/ 509271 w 732815"/>
                <a:gd name="connsiteY1" fmla="*/ 89418 h 447089"/>
                <a:gd name="connsiteX2" fmla="*/ 509271 w 732815"/>
                <a:gd name="connsiteY2" fmla="*/ 0 h 447089"/>
                <a:gd name="connsiteX3" fmla="*/ 732815 w 732815"/>
                <a:gd name="connsiteY3" fmla="*/ 223545 h 447089"/>
                <a:gd name="connsiteX4" fmla="*/ 509271 w 732815"/>
                <a:gd name="connsiteY4" fmla="*/ 447089 h 447089"/>
                <a:gd name="connsiteX5" fmla="*/ 509271 w 732815"/>
                <a:gd name="connsiteY5" fmla="*/ 357671 h 447089"/>
                <a:gd name="connsiteX6" fmla="*/ 0 w 732815"/>
                <a:gd name="connsiteY6" fmla="*/ 357671 h 447089"/>
                <a:gd name="connsiteX7" fmla="*/ 0 w 732815"/>
                <a:gd name="connsiteY7" fmla="*/ 89418 h 44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2815" h="447089">
                  <a:moveTo>
                    <a:pt x="0" y="89418"/>
                  </a:moveTo>
                  <a:lnTo>
                    <a:pt x="509271" y="89418"/>
                  </a:lnTo>
                  <a:lnTo>
                    <a:pt x="509271" y="0"/>
                  </a:lnTo>
                  <a:lnTo>
                    <a:pt x="732815" y="223545"/>
                  </a:lnTo>
                  <a:lnTo>
                    <a:pt x="509271" y="447089"/>
                  </a:lnTo>
                  <a:lnTo>
                    <a:pt x="509271" y="357671"/>
                  </a:lnTo>
                  <a:lnTo>
                    <a:pt x="0" y="357671"/>
                  </a:lnTo>
                  <a:lnTo>
                    <a:pt x="0" y="89418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9417" rIns="134126" bIns="89418" numCol="1" spcCol="1270" anchor="ctr" anchorCtr="0">
              <a:noAutofit/>
            </a:bodyPr>
            <a:lstStyle/>
            <a:p>
              <a:pPr marL="0" marR="0" lvl="0" indent="0" algn="ctr" defTabSz="4445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ED05CCA-983B-447A-BEFF-75122F795AA2}"/>
                </a:ext>
              </a:extLst>
            </p:cNvPr>
            <p:cNvSpPr/>
            <p:nvPr/>
          </p:nvSpPr>
          <p:spPr>
            <a:xfrm>
              <a:off x="501829" y="152760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Presentazione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2C298FC-C101-4DEE-B291-AC23102196A7}"/>
                </a:ext>
              </a:extLst>
            </p:cNvPr>
            <p:cNvSpPr/>
            <p:nvPr/>
          </p:nvSpPr>
          <p:spPr>
            <a:xfrm>
              <a:off x="571763" y="2029923"/>
              <a:ext cx="2382723" cy="592864"/>
            </a:xfrm>
            <a:custGeom>
              <a:avLst/>
              <a:gdLst>
                <a:gd name="connsiteX0" fmla="*/ 0 w 2382723"/>
                <a:gd name="connsiteY0" fmla="*/ 59286 h 592864"/>
                <a:gd name="connsiteX1" fmla="*/ 59286 w 2382723"/>
                <a:gd name="connsiteY1" fmla="*/ 0 h 592864"/>
                <a:gd name="connsiteX2" fmla="*/ 2323437 w 2382723"/>
                <a:gd name="connsiteY2" fmla="*/ 0 h 592864"/>
                <a:gd name="connsiteX3" fmla="*/ 2382723 w 2382723"/>
                <a:gd name="connsiteY3" fmla="*/ 59286 h 592864"/>
                <a:gd name="connsiteX4" fmla="*/ 2382723 w 2382723"/>
                <a:gd name="connsiteY4" fmla="*/ 533578 h 592864"/>
                <a:gd name="connsiteX5" fmla="*/ 2323437 w 2382723"/>
                <a:gd name="connsiteY5" fmla="*/ 592864 h 592864"/>
                <a:gd name="connsiteX6" fmla="*/ 59286 w 2382723"/>
                <a:gd name="connsiteY6" fmla="*/ 592864 h 592864"/>
                <a:gd name="connsiteX7" fmla="*/ 0 w 2382723"/>
                <a:gd name="connsiteY7" fmla="*/ 533578 h 592864"/>
                <a:gd name="connsiteX8" fmla="*/ 0 w 2382723"/>
                <a:gd name="connsiteY8" fmla="*/ 59286 h 59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723" h="592864">
                  <a:moveTo>
                    <a:pt x="0" y="59286"/>
                  </a:moveTo>
                  <a:cubicBezTo>
                    <a:pt x="0" y="26543"/>
                    <a:pt x="26543" y="0"/>
                    <a:pt x="59286" y="0"/>
                  </a:cubicBezTo>
                  <a:lnTo>
                    <a:pt x="2323437" y="0"/>
                  </a:lnTo>
                  <a:cubicBezTo>
                    <a:pt x="2356180" y="0"/>
                    <a:pt x="2382723" y="26543"/>
                    <a:pt x="2382723" y="59286"/>
                  </a:cubicBezTo>
                  <a:lnTo>
                    <a:pt x="2382723" y="533578"/>
                  </a:lnTo>
                  <a:cubicBezTo>
                    <a:pt x="2382723" y="566321"/>
                    <a:pt x="2356180" y="592864"/>
                    <a:pt x="2323437" y="592864"/>
                  </a:cubicBezTo>
                  <a:lnTo>
                    <a:pt x="59286" y="592864"/>
                  </a:lnTo>
                  <a:cubicBezTo>
                    <a:pt x="26543" y="592864"/>
                    <a:pt x="0" y="566321"/>
                    <a:pt x="0" y="533578"/>
                  </a:cubicBezTo>
                  <a:lnTo>
                    <a:pt x="0" y="59286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708" tIns="102708" rIns="102708" bIns="10270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Domanda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Documenti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obbligatori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AB4B46C-3F0C-4D01-8160-252F513D8A38}"/>
                </a:ext>
              </a:extLst>
            </p:cNvPr>
            <p:cNvSpPr/>
            <p:nvPr/>
          </p:nvSpPr>
          <p:spPr>
            <a:xfrm>
              <a:off x="497962" y="2973611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DA7DB30-EF5D-4B56-9502-98AFF553AFB1}"/>
                </a:ext>
              </a:extLst>
            </p:cNvPr>
            <p:cNvSpPr/>
            <p:nvPr/>
          </p:nvSpPr>
          <p:spPr>
            <a:xfrm>
              <a:off x="681321" y="3378408"/>
              <a:ext cx="2163606" cy="842421"/>
            </a:xfrm>
            <a:custGeom>
              <a:avLst/>
              <a:gdLst>
                <a:gd name="connsiteX0" fmla="*/ 0 w 2163606"/>
                <a:gd name="connsiteY0" fmla="*/ 84242 h 842421"/>
                <a:gd name="connsiteX1" fmla="*/ 84242 w 2163606"/>
                <a:gd name="connsiteY1" fmla="*/ 0 h 842421"/>
                <a:gd name="connsiteX2" fmla="*/ 2079364 w 2163606"/>
                <a:gd name="connsiteY2" fmla="*/ 0 h 842421"/>
                <a:gd name="connsiteX3" fmla="*/ 2163606 w 2163606"/>
                <a:gd name="connsiteY3" fmla="*/ 84242 h 842421"/>
                <a:gd name="connsiteX4" fmla="*/ 2163606 w 2163606"/>
                <a:gd name="connsiteY4" fmla="*/ 758179 h 842421"/>
                <a:gd name="connsiteX5" fmla="*/ 2079364 w 2163606"/>
                <a:gd name="connsiteY5" fmla="*/ 842421 h 842421"/>
                <a:gd name="connsiteX6" fmla="*/ 84242 w 2163606"/>
                <a:gd name="connsiteY6" fmla="*/ 842421 h 842421"/>
                <a:gd name="connsiteX7" fmla="*/ 0 w 2163606"/>
                <a:gd name="connsiteY7" fmla="*/ 758179 h 842421"/>
                <a:gd name="connsiteX8" fmla="*/ 0 w 2163606"/>
                <a:gd name="connsiteY8" fmla="*/ 84242 h 8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606" h="842421">
                  <a:moveTo>
                    <a:pt x="0" y="84242"/>
                  </a:moveTo>
                  <a:cubicBezTo>
                    <a:pt x="0" y="37716"/>
                    <a:pt x="37716" y="0"/>
                    <a:pt x="84242" y="0"/>
                  </a:cubicBezTo>
                  <a:lnTo>
                    <a:pt x="2079364" y="0"/>
                  </a:lnTo>
                  <a:cubicBezTo>
                    <a:pt x="2125890" y="0"/>
                    <a:pt x="2163606" y="37716"/>
                    <a:pt x="2163606" y="84242"/>
                  </a:cubicBezTo>
                  <a:lnTo>
                    <a:pt x="2163606" y="758179"/>
                  </a:lnTo>
                  <a:cubicBezTo>
                    <a:pt x="2163606" y="804705"/>
                    <a:pt x="2125890" y="842421"/>
                    <a:pt x="2079364" y="842421"/>
                  </a:cubicBezTo>
                  <a:lnTo>
                    <a:pt x="84242" y="842421"/>
                  </a:lnTo>
                  <a:cubicBezTo>
                    <a:pt x="37716" y="842421"/>
                    <a:pt x="0" y="804705"/>
                    <a:pt x="0" y="758179"/>
                  </a:cubicBezTo>
                  <a:lnTo>
                    <a:pt x="0" y="84242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018" tIns="110018" rIns="110018" bIns="11001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Verifica ammissibilità</a:t>
              </a: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 tecnica</a:t>
              </a:r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04B30BAB-BC6E-4FCC-B852-38250316D7F9}"/>
                </a:ext>
              </a:extLst>
            </p:cNvPr>
            <p:cNvSpPr/>
            <p:nvPr/>
          </p:nvSpPr>
          <p:spPr>
            <a:xfrm>
              <a:off x="497961" y="441961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Ammissione</a:t>
              </a:r>
              <a:r>
                <a:rPr kumimoji="0" lang="de-DE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a </a:t>
              </a: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8AC67D4-47E3-4B91-BC0E-5C7B016D1676}"/>
                </a:ext>
              </a:extLst>
            </p:cNvPr>
            <p:cNvSpPr/>
            <p:nvPr/>
          </p:nvSpPr>
          <p:spPr>
            <a:xfrm>
              <a:off x="681321" y="4929612"/>
              <a:ext cx="2410708" cy="772796"/>
            </a:xfrm>
            <a:custGeom>
              <a:avLst/>
              <a:gdLst>
                <a:gd name="connsiteX0" fmla="*/ 0 w 2664494"/>
                <a:gd name="connsiteY0" fmla="*/ 77280 h 772796"/>
                <a:gd name="connsiteX1" fmla="*/ 77280 w 2664494"/>
                <a:gd name="connsiteY1" fmla="*/ 0 h 772796"/>
                <a:gd name="connsiteX2" fmla="*/ 2587214 w 2664494"/>
                <a:gd name="connsiteY2" fmla="*/ 0 h 772796"/>
                <a:gd name="connsiteX3" fmla="*/ 2664494 w 2664494"/>
                <a:gd name="connsiteY3" fmla="*/ 77280 h 772796"/>
                <a:gd name="connsiteX4" fmla="*/ 2664494 w 2664494"/>
                <a:gd name="connsiteY4" fmla="*/ 695516 h 772796"/>
                <a:gd name="connsiteX5" fmla="*/ 2587214 w 2664494"/>
                <a:gd name="connsiteY5" fmla="*/ 772796 h 772796"/>
                <a:gd name="connsiteX6" fmla="*/ 77280 w 2664494"/>
                <a:gd name="connsiteY6" fmla="*/ 772796 h 772796"/>
                <a:gd name="connsiteX7" fmla="*/ 0 w 2664494"/>
                <a:gd name="connsiteY7" fmla="*/ 695516 h 772796"/>
                <a:gd name="connsiteX8" fmla="*/ 0 w 2664494"/>
                <a:gd name="connsiteY8" fmla="*/ 77280 h 772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64494" h="772796">
                  <a:moveTo>
                    <a:pt x="0" y="77280"/>
                  </a:moveTo>
                  <a:cubicBezTo>
                    <a:pt x="0" y="34599"/>
                    <a:pt x="34599" y="0"/>
                    <a:pt x="77280" y="0"/>
                  </a:cubicBezTo>
                  <a:lnTo>
                    <a:pt x="2587214" y="0"/>
                  </a:lnTo>
                  <a:cubicBezTo>
                    <a:pt x="2629895" y="0"/>
                    <a:pt x="2664494" y="34599"/>
                    <a:pt x="2664494" y="77280"/>
                  </a:cubicBezTo>
                  <a:lnTo>
                    <a:pt x="2664494" y="695516"/>
                  </a:lnTo>
                  <a:cubicBezTo>
                    <a:pt x="2664494" y="738197"/>
                    <a:pt x="2629895" y="772796"/>
                    <a:pt x="2587214" y="772796"/>
                  </a:cubicBezTo>
                  <a:lnTo>
                    <a:pt x="77280" y="772796"/>
                  </a:lnTo>
                  <a:cubicBezTo>
                    <a:pt x="34599" y="772796"/>
                    <a:pt x="0" y="738197"/>
                    <a:pt x="0" y="695516"/>
                  </a:cubicBezTo>
                  <a:lnTo>
                    <a:pt x="0" y="77280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978" tIns="107978" rIns="107978" bIns="10797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Graduatoria sul sito FSE e Amministrazione trasparente</a:t>
              </a: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Convenzione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de-DE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C828024-1E08-4A18-A850-202C26A9911B}"/>
              </a:ext>
            </a:extLst>
          </p:cNvPr>
          <p:cNvSpPr/>
          <p:nvPr/>
        </p:nvSpPr>
        <p:spPr>
          <a:xfrm>
            <a:off x="3599334" y="1733292"/>
            <a:ext cx="7272000" cy="2844000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3ECDD74-E997-43D0-B398-EDDE7A96907F}"/>
              </a:ext>
            </a:extLst>
          </p:cNvPr>
          <p:cNvSpPr txBox="1"/>
          <p:nvPr/>
        </p:nvSpPr>
        <p:spPr>
          <a:xfrm>
            <a:off x="3747040" y="1507670"/>
            <a:ext cx="701144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7800" algn="l"/>
              </a:tabLst>
              <a:defRPr/>
            </a:pPr>
            <a:r>
              <a:rPr kumimoji="0" lang="it-IT" sz="14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2. Valutazione tecnica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7800" algn="l"/>
              </a:tabLst>
              <a:defRPr/>
            </a:pPr>
            <a:endParaRPr kumimoji="0" lang="it-IT" sz="16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 progetti ammissibili sono sottoposti alla successiva valutazione tecnica da parte della Commissione di Valutazione. La valutazione avviene conformemente ai criteri, </a:t>
            </a:r>
            <a:r>
              <a:rPr kumimoji="0" lang="it-IT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sottocriteri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 pesi indicati nell’Avviso: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Coerenza progettuale esterna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Coerenza progettuale interna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Qualità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Saranno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ammissibili a finanziamento progetti </a:t>
            </a: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con: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 punteggio sufficiente rispetto a ciascun criterio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 punteggio complessivo pari o superiore a 60/100 (punteggio max. 100).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365E0AE-A3EC-4FB2-8315-75ECF1FFA3FA}"/>
              </a:ext>
            </a:extLst>
          </p:cNvPr>
          <p:cNvSpPr/>
          <p:nvPr/>
        </p:nvSpPr>
        <p:spPr>
          <a:xfrm>
            <a:off x="462894" y="4283061"/>
            <a:ext cx="2797591" cy="1493121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C13F635-43E9-4363-8A61-04791011D0B0}"/>
              </a:ext>
            </a:extLst>
          </p:cNvPr>
          <p:cNvSpPr/>
          <p:nvPr/>
        </p:nvSpPr>
        <p:spPr>
          <a:xfrm>
            <a:off x="462895" y="836705"/>
            <a:ext cx="2880716" cy="1869962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7B42CA-62CB-CB2A-AC93-9E04F3FD24A4}"/>
              </a:ext>
            </a:extLst>
          </p:cNvPr>
          <p:cNvSpPr/>
          <p:nvPr/>
        </p:nvSpPr>
        <p:spPr>
          <a:xfrm>
            <a:off x="800219" y="3191197"/>
            <a:ext cx="1961814" cy="250919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781214AE-EF96-338B-B42E-B9659CFBA6C1}"/>
              </a:ext>
            </a:extLst>
          </p:cNvPr>
          <p:cNvSpPr txBox="1">
            <a:spLocks/>
          </p:cNvSpPr>
          <p:nvPr/>
        </p:nvSpPr>
        <p:spPr>
          <a:xfrm>
            <a:off x="962717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VERIFICA DEI PROGETTI [2/2]</a:t>
            </a:r>
          </a:p>
        </p:txBody>
      </p:sp>
    </p:spTree>
    <p:extLst>
      <p:ext uri="{BB962C8B-B14F-4D97-AF65-F5344CB8AC3E}">
        <p14:creationId xmlns:p14="http://schemas.microsoft.com/office/powerpoint/2010/main" val="1189554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CCF0742-91E0-4266-BFC4-9F7E600E04B1}"/>
              </a:ext>
            </a:extLst>
          </p:cNvPr>
          <p:cNvSpPr/>
          <p:nvPr/>
        </p:nvSpPr>
        <p:spPr>
          <a:xfrm rot="5400000">
            <a:off x="371076" y="2421730"/>
            <a:ext cx="414543" cy="155331"/>
          </a:xfrm>
          <a:custGeom>
            <a:avLst/>
            <a:gdLst>
              <a:gd name="connsiteX0" fmla="*/ 0 w 732815"/>
              <a:gd name="connsiteY0" fmla="*/ 89418 h 447089"/>
              <a:gd name="connsiteX1" fmla="*/ 509271 w 732815"/>
              <a:gd name="connsiteY1" fmla="*/ 89418 h 447089"/>
              <a:gd name="connsiteX2" fmla="*/ 509271 w 732815"/>
              <a:gd name="connsiteY2" fmla="*/ 0 h 447089"/>
              <a:gd name="connsiteX3" fmla="*/ 732815 w 732815"/>
              <a:gd name="connsiteY3" fmla="*/ 223545 h 447089"/>
              <a:gd name="connsiteX4" fmla="*/ 509271 w 732815"/>
              <a:gd name="connsiteY4" fmla="*/ 447089 h 447089"/>
              <a:gd name="connsiteX5" fmla="*/ 509271 w 732815"/>
              <a:gd name="connsiteY5" fmla="*/ 357671 h 447089"/>
              <a:gd name="connsiteX6" fmla="*/ 0 w 732815"/>
              <a:gd name="connsiteY6" fmla="*/ 357671 h 447089"/>
              <a:gd name="connsiteX7" fmla="*/ 0 w 732815"/>
              <a:gd name="connsiteY7" fmla="*/ 89418 h 44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32815" h="447089">
                <a:moveTo>
                  <a:pt x="0" y="89418"/>
                </a:moveTo>
                <a:lnTo>
                  <a:pt x="509271" y="89418"/>
                </a:lnTo>
                <a:lnTo>
                  <a:pt x="509271" y="0"/>
                </a:lnTo>
                <a:lnTo>
                  <a:pt x="732815" y="223545"/>
                </a:lnTo>
                <a:lnTo>
                  <a:pt x="509271" y="447089"/>
                </a:lnTo>
                <a:lnTo>
                  <a:pt x="509271" y="357671"/>
                </a:lnTo>
                <a:lnTo>
                  <a:pt x="0" y="357671"/>
                </a:lnTo>
                <a:lnTo>
                  <a:pt x="0" y="89418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89417" rIns="134126" bIns="89418" numCol="1" spcCol="1270" anchor="ctr" anchorCtr="0">
            <a:noAutofit/>
          </a:bodyPr>
          <a:lstStyle/>
          <a:p>
            <a:pPr marL="0" marR="0" lvl="0" indent="0" algn="ctr" defTabSz="4445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AAC869A-F40D-4D07-9945-F8671E8C2010}"/>
              </a:ext>
            </a:extLst>
          </p:cNvPr>
          <p:cNvGrpSpPr/>
          <p:nvPr/>
        </p:nvGrpSpPr>
        <p:grpSpPr>
          <a:xfrm>
            <a:off x="530011" y="1195339"/>
            <a:ext cx="2594068" cy="4397245"/>
            <a:chOff x="497961" y="1527606"/>
            <a:chExt cx="2594068" cy="417480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28AB584F-9103-41DC-81F2-3168B2A88D8D}"/>
                </a:ext>
              </a:extLst>
            </p:cNvPr>
            <p:cNvSpPr/>
            <p:nvPr/>
          </p:nvSpPr>
          <p:spPr>
            <a:xfrm rot="5400000">
              <a:off x="398240" y="4143428"/>
              <a:ext cx="382803" cy="154800"/>
            </a:xfrm>
            <a:custGeom>
              <a:avLst/>
              <a:gdLst>
                <a:gd name="connsiteX0" fmla="*/ 0 w 586565"/>
                <a:gd name="connsiteY0" fmla="*/ 89418 h 447089"/>
                <a:gd name="connsiteX1" fmla="*/ 363021 w 586565"/>
                <a:gd name="connsiteY1" fmla="*/ 89418 h 447089"/>
                <a:gd name="connsiteX2" fmla="*/ 363021 w 586565"/>
                <a:gd name="connsiteY2" fmla="*/ 0 h 447089"/>
                <a:gd name="connsiteX3" fmla="*/ 586565 w 586565"/>
                <a:gd name="connsiteY3" fmla="*/ 223545 h 447089"/>
                <a:gd name="connsiteX4" fmla="*/ 363021 w 586565"/>
                <a:gd name="connsiteY4" fmla="*/ 447089 h 447089"/>
                <a:gd name="connsiteX5" fmla="*/ 363021 w 586565"/>
                <a:gd name="connsiteY5" fmla="*/ 357671 h 447089"/>
                <a:gd name="connsiteX6" fmla="*/ 0 w 586565"/>
                <a:gd name="connsiteY6" fmla="*/ 357671 h 447089"/>
                <a:gd name="connsiteX7" fmla="*/ 0 w 586565"/>
                <a:gd name="connsiteY7" fmla="*/ 89418 h 44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6565" h="447089">
                  <a:moveTo>
                    <a:pt x="0" y="89418"/>
                  </a:moveTo>
                  <a:lnTo>
                    <a:pt x="363021" y="89418"/>
                  </a:lnTo>
                  <a:lnTo>
                    <a:pt x="363021" y="0"/>
                  </a:lnTo>
                  <a:lnTo>
                    <a:pt x="586565" y="223545"/>
                  </a:lnTo>
                  <a:lnTo>
                    <a:pt x="363021" y="447089"/>
                  </a:lnTo>
                  <a:lnTo>
                    <a:pt x="363021" y="357671"/>
                  </a:lnTo>
                  <a:lnTo>
                    <a:pt x="0" y="357671"/>
                  </a:lnTo>
                  <a:lnTo>
                    <a:pt x="0" y="89418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</p:spPr>
          <p:style>
            <a:lnRef idx="0">
              <a:schemeClr val="accent3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-1" tIns="89418" rIns="134127" bIns="89417" numCol="1" spcCol="1270" anchor="ctr" anchorCtr="0">
              <a:noAutofit/>
            </a:bodyPr>
            <a:lstStyle/>
            <a:p>
              <a:pPr marL="0" marR="0" lvl="0" indent="0" algn="ctr" defTabSz="4445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E96D9E0F-0C63-45F3-8C6B-84323832AA66}"/>
                </a:ext>
              </a:extLst>
            </p:cNvPr>
            <p:cNvSpPr/>
            <p:nvPr/>
          </p:nvSpPr>
          <p:spPr>
            <a:xfrm>
              <a:off x="501829" y="152760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Presentazione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B8D768D-6BD3-4915-BD0D-083B48D9E61D}"/>
                </a:ext>
              </a:extLst>
            </p:cNvPr>
            <p:cNvSpPr/>
            <p:nvPr/>
          </p:nvSpPr>
          <p:spPr>
            <a:xfrm>
              <a:off x="571763" y="2029923"/>
              <a:ext cx="2382723" cy="592864"/>
            </a:xfrm>
            <a:custGeom>
              <a:avLst/>
              <a:gdLst>
                <a:gd name="connsiteX0" fmla="*/ 0 w 2382723"/>
                <a:gd name="connsiteY0" fmla="*/ 59286 h 592864"/>
                <a:gd name="connsiteX1" fmla="*/ 59286 w 2382723"/>
                <a:gd name="connsiteY1" fmla="*/ 0 h 592864"/>
                <a:gd name="connsiteX2" fmla="*/ 2323437 w 2382723"/>
                <a:gd name="connsiteY2" fmla="*/ 0 h 592864"/>
                <a:gd name="connsiteX3" fmla="*/ 2382723 w 2382723"/>
                <a:gd name="connsiteY3" fmla="*/ 59286 h 592864"/>
                <a:gd name="connsiteX4" fmla="*/ 2382723 w 2382723"/>
                <a:gd name="connsiteY4" fmla="*/ 533578 h 592864"/>
                <a:gd name="connsiteX5" fmla="*/ 2323437 w 2382723"/>
                <a:gd name="connsiteY5" fmla="*/ 592864 h 592864"/>
                <a:gd name="connsiteX6" fmla="*/ 59286 w 2382723"/>
                <a:gd name="connsiteY6" fmla="*/ 592864 h 592864"/>
                <a:gd name="connsiteX7" fmla="*/ 0 w 2382723"/>
                <a:gd name="connsiteY7" fmla="*/ 533578 h 592864"/>
                <a:gd name="connsiteX8" fmla="*/ 0 w 2382723"/>
                <a:gd name="connsiteY8" fmla="*/ 59286 h 59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82723" h="592864">
                  <a:moveTo>
                    <a:pt x="0" y="59286"/>
                  </a:moveTo>
                  <a:cubicBezTo>
                    <a:pt x="0" y="26543"/>
                    <a:pt x="26543" y="0"/>
                    <a:pt x="59286" y="0"/>
                  </a:cubicBezTo>
                  <a:lnTo>
                    <a:pt x="2323437" y="0"/>
                  </a:lnTo>
                  <a:cubicBezTo>
                    <a:pt x="2356180" y="0"/>
                    <a:pt x="2382723" y="26543"/>
                    <a:pt x="2382723" y="59286"/>
                  </a:cubicBezTo>
                  <a:lnTo>
                    <a:pt x="2382723" y="533578"/>
                  </a:lnTo>
                  <a:cubicBezTo>
                    <a:pt x="2382723" y="566321"/>
                    <a:pt x="2356180" y="592864"/>
                    <a:pt x="2323437" y="592864"/>
                  </a:cubicBezTo>
                  <a:lnTo>
                    <a:pt x="59286" y="592864"/>
                  </a:lnTo>
                  <a:cubicBezTo>
                    <a:pt x="26543" y="592864"/>
                    <a:pt x="0" y="566321"/>
                    <a:pt x="0" y="533578"/>
                  </a:cubicBezTo>
                  <a:lnTo>
                    <a:pt x="0" y="59286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708" tIns="102708" rIns="102708" bIns="10270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Domanda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Documenti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obbligatori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3EECBA9-EE0B-4559-8502-01614EC6051D}"/>
                </a:ext>
              </a:extLst>
            </p:cNvPr>
            <p:cNvSpPr/>
            <p:nvPr/>
          </p:nvSpPr>
          <p:spPr>
            <a:xfrm>
              <a:off x="497962" y="2973611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1200" cap="none" spc="0" normalizeH="0" baseline="0" noProof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</a:t>
              </a:r>
              <a:endPara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C28AD46-F759-49F7-9855-DDC89D2E61B1}"/>
                </a:ext>
              </a:extLst>
            </p:cNvPr>
            <p:cNvSpPr/>
            <p:nvPr/>
          </p:nvSpPr>
          <p:spPr>
            <a:xfrm>
              <a:off x="681321" y="3378408"/>
              <a:ext cx="2163606" cy="842421"/>
            </a:xfrm>
            <a:custGeom>
              <a:avLst/>
              <a:gdLst>
                <a:gd name="connsiteX0" fmla="*/ 0 w 2163606"/>
                <a:gd name="connsiteY0" fmla="*/ 84242 h 842421"/>
                <a:gd name="connsiteX1" fmla="*/ 84242 w 2163606"/>
                <a:gd name="connsiteY1" fmla="*/ 0 h 842421"/>
                <a:gd name="connsiteX2" fmla="*/ 2079364 w 2163606"/>
                <a:gd name="connsiteY2" fmla="*/ 0 h 842421"/>
                <a:gd name="connsiteX3" fmla="*/ 2163606 w 2163606"/>
                <a:gd name="connsiteY3" fmla="*/ 84242 h 842421"/>
                <a:gd name="connsiteX4" fmla="*/ 2163606 w 2163606"/>
                <a:gd name="connsiteY4" fmla="*/ 758179 h 842421"/>
                <a:gd name="connsiteX5" fmla="*/ 2079364 w 2163606"/>
                <a:gd name="connsiteY5" fmla="*/ 842421 h 842421"/>
                <a:gd name="connsiteX6" fmla="*/ 84242 w 2163606"/>
                <a:gd name="connsiteY6" fmla="*/ 842421 h 842421"/>
                <a:gd name="connsiteX7" fmla="*/ 0 w 2163606"/>
                <a:gd name="connsiteY7" fmla="*/ 758179 h 842421"/>
                <a:gd name="connsiteX8" fmla="*/ 0 w 2163606"/>
                <a:gd name="connsiteY8" fmla="*/ 84242 h 842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606" h="842421">
                  <a:moveTo>
                    <a:pt x="0" y="84242"/>
                  </a:moveTo>
                  <a:cubicBezTo>
                    <a:pt x="0" y="37716"/>
                    <a:pt x="37716" y="0"/>
                    <a:pt x="84242" y="0"/>
                  </a:cubicBezTo>
                  <a:lnTo>
                    <a:pt x="2079364" y="0"/>
                  </a:lnTo>
                  <a:cubicBezTo>
                    <a:pt x="2125890" y="0"/>
                    <a:pt x="2163606" y="37716"/>
                    <a:pt x="2163606" y="84242"/>
                  </a:cubicBezTo>
                  <a:lnTo>
                    <a:pt x="2163606" y="758179"/>
                  </a:lnTo>
                  <a:cubicBezTo>
                    <a:pt x="2163606" y="804705"/>
                    <a:pt x="2125890" y="842421"/>
                    <a:pt x="2079364" y="842421"/>
                  </a:cubicBezTo>
                  <a:lnTo>
                    <a:pt x="84242" y="842421"/>
                  </a:lnTo>
                  <a:cubicBezTo>
                    <a:pt x="37716" y="842421"/>
                    <a:pt x="0" y="804705"/>
                    <a:pt x="0" y="758179"/>
                  </a:cubicBezTo>
                  <a:lnTo>
                    <a:pt x="0" y="84242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018" tIns="110018" rIns="110018" bIns="11001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Verifica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ammissibilità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Valutazione</a:t>
              </a:r>
              <a:r>
                <a:rPr kumimoji="0" lang="de-DE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de-DE" sz="1200" b="0" i="0" u="none" strike="noStrike" kern="1200" cap="none" spc="0" normalizeH="0" baseline="0" noProof="0" err="1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tecnica</a:t>
              </a:r>
              <a:endPara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760B0BA-B812-4E63-AF2E-098E25DC959E}"/>
                </a:ext>
              </a:extLst>
            </p:cNvPr>
            <p:cNvSpPr/>
            <p:nvPr/>
          </p:nvSpPr>
          <p:spPr>
            <a:xfrm>
              <a:off x="497961" y="4419616"/>
              <a:ext cx="1795747" cy="896394"/>
            </a:xfrm>
            <a:custGeom>
              <a:avLst/>
              <a:gdLst>
                <a:gd name="connsiteX0" fmla="*/ 0 w 1795747"/>
                <a:gd name="connsiteY0" fmla="*/ 89639 h 896394"/>
                <a:gd name="connsiteX1" fmla="*/ 89639 w 1795747"/>
                <a:gd name="connsiteY1" fmla="*/ 0 h 896394"/>
                <a:gd name="connsiteX2" fmla="*/ 1706108 w 1795747"/>
                <a:gd name="connsiteY2" fmla="*/ 0 h 896394"/>
                <a:gd name="connsiteX3" fmla="*/ 1795747 w 1795747"/>
                <a:gd name="connsiteY3" fmla="*/ 89639 h 896394"/>
                <a:gd name="connsiteX4" fmla="*/ 1795747 w 1795747"/>
                <a:gd name="connsiteY4" fmla="*/ 806755 h 896394"/>
                <a:gd name="connsiteX5" fmla="*/ 1706108 w 1795747"/>
                <a:gd name="connsiteY5" fmla="*/ 896394 h 896394"/>
                <a:gd name="connsiteX6" fmla="*/ 89639 w 1795747"/>
                <a:gd name="connsiteY6" fmla="*/ 896394 h 896394"/>
                <a:gd name="connsiteX7" fmla="*/ 0 w 1795747"/>
                <a:gd name="connsiteY7" fmla="*/ 806755 h 896394"/>
                <a:gd name="connsiteX8" fmla="*/ 0 w 1795747"/>
                <a:gd name="connsiteY8" fmla="*/ 89639 h 896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95747" h="896394">
                  <a:moveTo>
                    <a:pt x="0" y="89639"/>
                  </a:moveTo>
                  <a:cubicBezTo>
                    <a:pt x="0" y="40133"/>
                    <a:pt x="40133" y="0"/>
                    <a:pt x="89639" y="0"/>
                  </a:cubicBezTo>
                  <a:lnTo>
                    <a:pt x="1706108" y="0"/>
                  </a:lnTo>
                  <a:cubicBezTo>
                    <a:pt x="1755614" y="0"/>
                    <a:pt x="1795747" y="40133"/>
                    <a:pt x="1795747" y="89639"/>
                  </a:cubicBezTo>
                  <a:lnTo>
                    <a:pt x="1795747" y="806755"/>
                  </a:lnTo>
                  <a:cubicBezTo>
                    <a:pt x="1795747" y="856261"/>
                    <a:pt x="1755614" y="896394"/>
                    <a:pt x="1706108" y="896394"/>
                  </a:cubicBezTo>
                  <a:lnTo>
                    <a:pt x="89639" y="896394"/>
                  </a:lnTo>
                  <a:cubicBezTo>
                    <a:pt x="40133" y="896394"/>
                    <a:pt x="0" y="856261"/>
                    <a:pt x="0" y="806755"/>
                  </a:cubicBezTo>
                  <a:lnTo>
                    <a:pt x="0" y="89639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85344" tIns="85344" rIns="85344" bIns="344518" numCol="1" spcCol="1270" anchor="t" anchorCtr="0">
              <a:noAutofit/>
            </a:bodyPr>
            <a:lstStyle/>
            <a:p>
              <a:pPr marL="0" marR="0" lvl="0" indent="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Ammissione a finanziamento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E6D95BC-D26C-4302-A04F-407AEC5BA963}"/>
                </a:ext>
              </a:extLst>
            </p:cNvPr>
            <p:cNvSpPr/>
            <p:nvPr/>
          </p:nvSpPr>
          <p:spPr>
            <a:xfrm>
              <a:off x="681321" y="4929612"/>
              <a:ext cx="2410708" cy="772796"/>
            </a:xfrm>
            <a:custGeom>
              <a:avLst/>
              <a:gdLst>
                <a:gd name="connsiteX0" fmla="*/ 0 w 2664494"/>
                <a:gd name="connsiteY0" fmla="*/ 77280 h 772796"/>
                <a:gd name="connsiteX1" fmla="*/ 77280 w 2664494"/>
                <a:gd name="connsiteY1" fmla="*/ 0 h 772796"/>
                <a:gd name="connsiteX2" fmla="*/ 2587214 w 2664494"/>
                <a:gd name="connsiteY2" fmla="*/ 0 h 772796"/>
                <a:gd name="connsiteX3" fmla="*/ 2664494 w 2664494"/>
                <a:gd name="connsiteY3" fmla="*/ 77280 h 772796"/>
                <a:gd name="connsiteX4" fmla="*/ 2664494 w 2664494"/>
                <a:gd name="connsiteY4" fmla="*/ 695516 h 772796"/>
                <a:gd name="connsiteX5" fmla="*/ 2587214 w 2664494"/>
                <a:gd name="connsiteY5" fmla="*/ 772796 h 772796"/>
                <a:gd name="connsiteX6" fmla="*/ 77280 w 2664494"/>
                <a:gd name="connsiteY6" fmla="*/ 772796 h 772796"/>
                <a:gd name="connsiteX7" fmla="*/ 0 w 2664494"/>
                <a:gd name="connsiteY7" fmla="*/ 695516 h 772796"/>
                <a:gd name="connsiteX8" fmla="*/ 0 w 2664494"/>
                <a:gd name="connsiteY8" fmla="*/ 77280 h 772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64494" h="772796">
                  <a:moveTo>
                    <a:pt x="0" y="77280"/>
                  </a:moveTo>
                  <a:cubicBezTo>
                    <a:pt x="0" y="34599"/>
                    <a:pt x="34599" y="0"/>
                    <a:pt x="77280" y="0"/>
                  </a:cubicBezTo>
                  <a:lnTo>
                    <a:pt x="2587214" y="0"/>
                  </a:lnTo>
                  <a:cubicBezTo>
                    <a:pt x="2629895" y="0"/>
                    <a:pt x="2664494" y="34599"/>
                    <a:pt x="2664494" y="77280"/>
                  </a:cubicBezTo>
                  <a:lnTo>
                    <a:pt x="2664494" y="695516"/>
                  </a:lnTo>
                  <a:cubicBezTo>
                    <a:pt x="2664494" y="738197"/>
                    <a:pt x="2629895" y="772796"/>
                    <a:pt x="2587214" y="772796"/>
                  </a:cubicBezTo>
                  <a:lnTo>
                    <a:pt x="77280" y="772796"/>
                  </a:lnTo>
                  <a:cubicBezTo>
                    <a:pt x="34599" y="772796"/>
                    <a:pt x="0" y="738197"/>
                    <a:pt x="0" y="695516"/>
                  </a:cubicBezTo>
                  <a:lnTo>
                    <a:pt x="0" y="77280"/>
                  </a:lnTo>
                  <a:close/>
                </a:path>
              </a:pathLst>
            </a:custGeom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7978" tIns="107978" rIns="107978" bIns="107978" numCol="1" spcCol="1270" anchor="t" anchorCtr="0">
              <a:noAutofit/>
            </a:bodyPr>
            <a:lstStyle/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Graduatoria sul sito FSE e Amministrazione trasparente</a:t>
              </a:r>
            </a:p>
            <a:p>
              <a:pPr marL="114300" marR="0" lvl="1" indent="-114300" algn="l" defTabSz="533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Char char="•"/>
                <a:tabLst/>
                <a:defRPr/>
              </a:pP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Convenzione di </a:t>
              </a:r>
              <a:r>
                <a:rPr kumimoji="0" lang="it-IT" sz="12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finanziamento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833F8091-2DD4-4C31-B7EA-F4D11A684489}"/>
              </a:ext>
            </a:extLst>
          </p:cNvPr>
          <p:cNvSpPr/>
          <p:nvPr/>
        </p:nvSpPr>
        <p:spPr>
          <a:xfrm>
            <a:off x="284337" y="1011832"/>
            <a:ext cx="2702199" cy="3229610"/>
          </a:xfrm>
          <a:prstGeom prst="rect">
            <a:avLst/>
          </a:prstGeom>
          <a:solidFill>
            <a:schemeClr val="bg1"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9" name="Titolo 1">
            <a:extLst>
              <a:ext uri="{FF2B5EF4-FFF2-40B4-BE49-F238E27FC236}">
                <a16:creationId xmlns:a16="http://schemas.microsoft.com/office/drawing/2014/main" id="{BF0FDA0C-6185-42C1-857C-72C3928CAD59}"/>
              </a:ext>
            </a:extLst>
          </p:cNvPr>
          <p:cNvSpPr txBox="1">
            <a:spLocks/>
          </p:cNvSpPr>
          <p:nvPr/>
        </p:nvSpPr>
        <p:spPr>
          <a:xfrm>
            <a:off x="962717" y="299902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ESITI DELL’ISTRUTTORIA PER L’AMMISSIONE A FINANZIAMENTO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F930A09-6FBD-E2D2-1B2E-7C6ECB547116}"/>
              </a:ext>
            </a:extLst>
          </p:cNvPr>
          <p:cNvGrpSpPr/>
          <p:nvPr/>
        </p:nvGrpSpPr>
        <p:grpSpPr>
          <a:xfrm>
            <a:off x="3577440" y="1164306"/>
            <a:ext cx="7439567" cy="4841828"/>
            <a:chOff x="3577299" y="1195340"/>
            <a:chExt cx="7439567" cy="4291168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EC81A9D-BD65-30BA-E034-F54B33620C03}"/>
                </a:ext>
              </a:extLst>
            </p:cNvPr>
            <p:cNvSpPr txBox="1"/>
            <p:nvPr/>
          </p:nvSpPr>
          <p:spPr>
            <a:xfrm>
              <a:off x="3774427" y="1371493"/>
              <a:ext cx="7110000" cy="190941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1. Pubblicazione della graduatoria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La </a:t>
              </a: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graduatoria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definitiva viene pubblicata nella sezione “Amministrazione trasparente” del sito della Provincia autonoma di Bolzano, nonché sul sito FSE con indicazione dell’elenco dei:</a:t>
              </a:r>
            </a:p>
            <a:p>
              <a:pPr marL="171450" marR="0" lvl="0" indent="-17145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progetti idonei finanziabili</a:t>
              </a:r>
            </a:p>
            <a:p>
              <a:pPr marL="171450" marR="0" lvl="0" indent="-17145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progetti idonei, ma non finanziabili per carenza di risorse</a:t>
              </a:r>
            </a:p>
            <a:p>
              <a:pPr marL="171450" marR="0" lvl="0" indent="-171450" algn="just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progetti non idonei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23DAAA5-5D1A-1F1D-569B-2423D032D360}"/>
                </a:ext>
              </a:extLst>
            </p:cNvPr>
            <p:cNvSpPr txBox="1"/>
            <p:nvPr/>
          </p:nvSpPr>
          <p:spPr>
            <a:xfrm>
              <a:off x="3829118" y="3525930"/>
              <a:ext cx="7055307" cy="18003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2. Prima </a:t>
              </a:r>
              <a:r>
                <a:rPr kumimoji="0" lang="it-IT" sz="1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dell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'</a:t>
              </a:r>
              <a:r>
                <a:rPr kumimoji="0" lang="it-IT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avvio</a:t>
              </a:r>
              <a:r>
                <a:rPr kumimoji="0" lang="de-DE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I rapporti tra Autorità di Gestione e beneficiario del finanziamento sono disciplinati dalla </a:t>
              </a: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Convenzione di finanziamento 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sottoscritta nelle modalità descritte nelle </a:t>
              </a:r>
              <a:r>
                <a:rPr kumimoji="0" lang="it-IT" sz="12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Disposizioni 2.0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. Il modello di Convenzione sarà pubblicato sul sito FSE.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Obbligo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di produrre la documentazione atta ad attestare la regolarità con gli obblighi in materia di </a:t>
              </a: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assicurazione da danni catastrofali 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di cui all’art. 1 co. 101 della legge 30 dicembre 2023, n. 213</a:t>
              </a:r>
            </a:p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FAQ: 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  <a:hlinkClick r:id="rId3"/>
                </a:rPr>
                <a:t>https://europa.provinz.bz.it/it/ricerca-domande-e-risposte/cosa-prevede-la-normativa-in-materia-di-assicurazione-da-danni-catastrofali-di-cui-al-co-101-della-legge-30-dicembre-2023-n-213</a:t>
              </a:r>
              <a:r>
                <a:rPr kumimoji="0" lang="it-IT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5C28579F-AA63-8F73-3814-A64E2F3BA7B4}"/>
                </a:ext>
              </a:extLst>
            </p:cNvPr>
            <p:cNvSpPr/>
            <p:nvPr/>
          </p:nvSpPr>
          <p:spPr>
            <a:xfrm>
              <a:off x="3742082" y="2897734"/>
              <a:ext cx="7110000" cy="524200"/>
            </a:xfrm>
            <a:prstGeom prst="round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La pubblicazione della graduatoria ha valore di notifica per gli interessati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0698E16B-7019-DBE5-82D2-881622F36296}"/>
                </a:ext>
              </a:extLst>
            </p:cNvPr>
            <p:cNvSpPr/>
            <p:nvPr/>
          </p:nvSpPr>
          <p:spPr>
            <a:xfrm>
              <a:off x="3577299" y="1195340"/>
              <a:ext cx="7439567" cy="4291168"/>
            </a:xfrm>
            <a:prstGeom prst="roundRect">
              <a:avLst/>
            </a:prstGeom>
            <a:noFill/>
            <a:ln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pic>
        <p:nvPicPr>
          <p:cNvPr id="3" name="Immagine 2">
            <a:extLst>
              <a:ext uri="{FF2B5EF4-FFF2-40B4-BE49-F238E27FC236}">
                <a16:creationId xmlns:a16="http://schemas.microsoft.com/office/drawing/2014/main" id="{94F35856-A74D-CC77-179E-208C84D27B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965" y="4894388"/>
            <a:ext cx="43895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405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C6BF472-7B5D-4530-9FB6-C4DE62990570}"/>
              </a:ext>
            </a:extLst>
          </p:cNvPr>
          <p:cNvSpPr txBox="1">
            <a:spLocks/>
          </p:cNvSpPr>
          <p:nvPr/>
        </p:nvSpPr>
        <p:spPr>
          <a:xfrm>
            <a:off x="962717" y="370061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EROGAZIONE DEL FINANZIAMENTO</a:t>
            </a: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63962D3A-9CD4-8B56-C614-3A1136B65010}"/>
              </a:ext>
            </a:extLst>
          </p:cNvPr>
          <p:cNvGrpSpPr/>
          <p:nvPr/>
        </p:nvGrpSpPr>
        <p:grpSpPr>
          <a:xfrm>
            <a:off x="1312802" y="1666898"/>
            <a:ext cx="9566396" cy="2806573"/>
            <a:chOff x="1312802" y="1489312"/>
            <a:chExt cx="9566396" cy="2806573"/>
          </a:xfrm>
        </p:grpSpPr>
        <p:grpSp>
          <p:nvGrpSpPr>
            <p:cNvPr id="16" name="Gruppo 15">
              <a:extLst>
                <a:ext uri="{FF2B5EF4-FFF2-40B4-BE49-F238E27FC236}">
                  <a16:creationId xmlns:a16="http://schemas.microsoft.com/office/drawing/2014/main" id="{D94A6EF5-4B70-1606-5B20-60ABA3E7CE96}"/>
                </a:ext>
              </a:extLst>
            </p:cNvPr>
            <p:cNvGrpSpPr/>
            <p:nvPr/>
          </p:nvGrpSpPr>
          <p:grpSpPr>
            <a:xfrm>
              <a:off x="1312802" y="1489312"/>
              <a:ext cx="9566396" cy="1939688"/>
              <a:chOff x="1312802" y="1489312"/>
              <a:chExt cx="9566396" cy="1939688"/>
            </a:xfrm>
          </p:grpSpPr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86D3ADD1-4DB5-4B6C-86E0-6D41572E5E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12802" y="1600199"/>
                <a:ext cx="9566396" cy="1828801"/>
              </a:xfrm>
              <a:prstGeom prst="rect">
                <a:avLst/>
              </a:prstGeom>
            </p:spPr>
            <p:txBody>
              <a:bodyPr vert="horz" lIns="0" tIns="0" rIns="0" bIns="0" rtlCol="0" anchor="ctr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it-IT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L’erogazione del contributo potrà avvenire in differenti </a:t>
                </a:r>
                <a:r>
                  <a:rPr kumimoji="0" lang="en-US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tranche:</a:t>
                </a:r>
              </a:p>
              <a:p>
                <a:pPr marL="228600" marR="0" lvl="0" indent="-228600" algn="just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/>
                </a:pPr>
                <a:endParaRPr kumimoji="0" lang="it-IT" sz="100" b="1" i="0" u="none" strike="noStrike" kern="1200" cap="none" spc="0" normalizeH="0" baseline="0" noProof="0" dirty="0">
                  <a:ln>
                    <a:noFill/>
                  </a:ln>
                  <a:solidFill>
                    <a:srgbClr val="FF99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  <a:p>
                <a:pPr marL="228600" marR="0" lvl="0" indent="-228600" algn="just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/>
                </a:pPr>
                <a:r>
                  <a:rPr kumimoji="0" lang="it-IT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99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Anticipo</a:t>
                </a:r>
                <a:r>
                  <a: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 fino al 20% del contributo da erogare dietro presentazione di regolare fidejussione;</a:t>
                </a:r>
              </a:p>
              <a:p>
                <a:pPr lvl="0" algn="just">
                  <a:buFont typeface="Wingdings" panose="05000000000000000000" pitchFamily="2" charset="2"/>
                  <a:buChar char="§"/>
                  <a:defRPr/>
                </a:pPr>
                <a:r>
                  <a:rPr lang="it-IT" sz="1600" b="1" dirty="0">
                    <a:solidFill>
                      <a:srgbClr val="FF9900"/>
                    </a:solidFill>
                    <a:latin typeface="Arial" panose="020B0604020202020204"/>
                    <a:cs typeface="Calibri" panose="020F0502020204030204" pitchFamily="34" charset="0"/>
                  </a:rPr>
                  <a:t>Liquidazioni intermedie </a:t>
                </a:r>
                <a:r>
                  <a:rPr lang="it-IT" sz="1600" dirty="0">
                    <a:cs typeface="Calibri" panose="020F0502020204030204" pitchFamily="34" charset="0"/>
                  </a:rPr>
                  <a:t>sulla base di dichiarazioni trimestrali;</a:t>
                </a:r>
                <a:endParaRPr lang="en-US" sz="1600" dirty="0">
                  <a:latin typeface="Arial" panose="020B0604020202020204"/>
                  <a:cs typeface="Calibri" panose="020F0502020204030204" pitchFamily="34" charset="0"/>
                </a:endParaRPr>
              </a:p>
              <a:p>
                <a:pPr marL="228600" marR="0" lvl="0" indent="-228600" algn="just" defTabSz="914400" rtl="0" eaLnBrk="1" fontAlgn="auto" latinLnBrk="0" hangingPunct="1">
                  <a:lnSpc>
                    <a:spcPct val="9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§"/>
                  <a:tabLst/>
                  <a:defRPr/>
                </a:pPr>
                <a:r>
                  <a:rPr kumimoji="0" lang="it-IT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99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Saldo finale </a:t>
                </a:r>
                <a:r>
                  <a: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commisurato all’importo riconosciuto a conclusione delle attività di progetto.</a:t>
                </a: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</p:txBody>
          </p:sp>
          <p:pic>
            <p:nvPicPr>
              <p:cNvPr id="10" name="Picture 2">
                <a:extLst>
                  <a:ext uri="{FF2B5EF4-FFF2-40B4-BE49-F238E27FC236}">
                    <a16:creationId xmlns:a16="http://schemas.microsoft.com/office/drawing/2014/main" id="{2733F490-7C9B-D0A0-5B24-DF47E5ECF1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06016" y="1489312"/>
                <a:ext cx="533856" cy="576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7" name="Gruppo 16">
              <a:extLst>
                <a:ext uri="{FF2B5EF4-FFF2-40B4-BE49-F238E27FC236}">
                  <a16:creationId xmlns:a16="http://schemas.microsoft.com/office/drawing/2014/main" id="{B8D6D375-9534-E064-2E31-7BD09721B196}"/>
                </a:ext>
              </a:extLst>
            </p:cNvPr>
            <p:cNvGrpSpPr/>
            <p:nvPr/>
          </p:nvGrpSpPr>
          <p:grpSpPr>
            <a:xfrm>
              <a:off x="1653184" y="3771685"/>
              <a:ext cx="8885632" cy="524200"/>
              <a:chOff x="1443304" y="3771685"/>
              <a:chExt cx="8885632" cy="524200"/>
            </a:xfrm>
          </p:grpSpPr>
          <p:pic>
            <p:nvPicPr>
              <p:cNvPr id="7" name="Graphic 6" descr="Line Arrow: Slight curve">
                <a:extLst>
                  <a:ext uri="{FF2B5EF4-FFF2-40B4-BE49-F238E27FC236}">
                    <a16:creationId xmlns:a16="http://schemas.microsoft.com/office/drawing/2014/main" id="{DC3DCDBE-AF5C-B5FC-3A1F-2AF1E32819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443304" y="3805569"/>
                <a:ext cx="365118" cy="464036"/>
              </a:xfrm>
              <a:prstGeom prst="rect">
                <a:avLst/>
              </a:prstGeom>
            </p:spPr>
          </p:pic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id="{BC43F839-26D4-46DF-9C59-4B520B4EDD6D}"/>
                  </a:ext>
                </a:extLst>
              </p:cNvPr>
              <p:cNvSpPr/>
              <p:nvPr/>
            </p:nvSpPr>
            <p:spPr>
              <a:xfrm>
                <a:off x="1863064" y="3771685"/>
                <a:ext cx="8465872" cy="524200"/>
              </a:xfrm>
              <a:prstGeom prst="roundRect">
                <a:avLst/>
              </a:prstGeom>
              <a:solidFill>
                <a:srgbClr val="FCEEC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140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Per quanto riguarda gli adempimenti, le procedure e le prescrizioni per la liquidazione del finanziamento si rimanda alle </a:t>
                </a:r>
                <a:r>
                  <a:rPr lang="it-IT" sz="1400" i="1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Disposizioni 2.0.</a:t>
                </a:r>
                <a:endParaRPr kumimoji="0" lang="it-IT" sz="14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5564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0D0E17B-7EF3-49E0-9B5B-396D22D8C2E1}"/>
              </a:ext>
            </a:extLst>
          </p:cNvPr>
          <p:cNvSpPr txBox="1">
            <a:spLocks/>
          </p:cNvSpPr>
          <p:nvPr/>
        </p:nvSpPr>
        <p:spPr>
          <a:xfrm>
            <a:off x="678772" y="365239"/>
            <a:ext cx="1083445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TEMPI DI REALIZZAZIONE DEGLI INTERVENTI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D9B595F-272D-8617-8142-9B17CB22B62E}"/>
              </a:ext>
            </a:extLst>
          </p:cNvPr>
          <p:cNvGrpSpPr/>
          <p:nvPr/>
        </p:nvGrpSpPr>
        <p:grpSpPr>
          <a:xfrm>
            <a:off x="765204" y="1169892"/>
            <a:ext cx="10728000" cy="4296792"/>
            <a:chOff x="732000" y="1169892"/>
            <a:chExt cx="10728000" cy="4296792"/>
          </a:xfrm>
        </p:grpSpPr>
        <p:sp>
          <p:nvSpPr>
            <p:cNvPr id="8" name="Text Box 39">
              <a:extLst>
                <a:ext uri="{FF2B5EF4-FFF2-40B4-BE49-F238E27FC236}">
                  <a16:creationId xmlns:a16="http://schemas.microsoft.com/office/drawing/2014/main" id="{CF6B2FA6-E5F9-476C-9DCA-6F87D44B6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2000" y="1169892"/>
              <a:ext cx="10728000" cy="4296792"/>
            </a:xfrm>
            <a:prstGeom prst="rect">
              <a:avLst/>
            </a:prstGeom>
            <a:noFill/>
            <a:ln w="19050">
              <a:solidFill>
                <a:srgbClr val="FF9900"/>
              </a:solidFill>
              <a:prstDash val="solid"/>
              <a:miter lim="800000"/>
              <a:headEnd/>
              <a:tailEnd/>
            </a:ln>
          </p:spPr>
          <p:txBody>
            <a:bodyPr wrap="square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0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charset="0"/>
                <a:ea typeface="+mn-ea"/>
                <a:cs typeface="Helvetica Light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3A323BBE-12E8-8E13-CA95-1FEE0775F59A}"/>
                </a:ext>
              </a:extLst>
            </p:cNvPr>
            <p:cNvGrpSpPr/>
            <p:nvPr/>
          </p:nvGrpSpPr>
          <p:grpSpPr>
            <a:xfrm>
              <a:off x="882929" y="1498878"/>
              <a:ext cx="10426143" cy="3638820"/>
              <a:chOff x="875328" y="1451035"/>
              <a:chExt cx="10426143" cy="3638820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5C12755-CE15-2169-1BE4-87EB55F5D757}"/>
                  </a:ext>
                </a:extLst>
              </p:cNvPr>
              <p:cNvGrpSpPr/>
              <p:nvPr/>
            </p:nvGrpSpPr>
            <p:grpSpPr>
              <a:xfrm>
                <a:off x="893328" y="1451035"/>
                <a:ext cx="10408143" cy="709055"/>
                <a:chOff x="893328" y="1451035"/>
                <a:chExt cx="10408143" cy="709055"/>
              </a:xfrm>
            </p:grpSpPr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3B206B92-62EC-4AAC-B6DD-269DB1E76CEC}"/>
                    </a:ext>
                  </a:extLst>
                </p:cNvPr>
                <p:cNvSpPr txBox="1"/>
                <p:nvPr/>
              </p:nvSpPr>
              <p:spPr>
                <a:xfrm>
                  <a:off x="893328" y="1555290"/>
                  <a:ext cx="2350800" cy="604800"/>
                </a:xfrm>
                <a:prstGeom prst="rect">
                  <a:avLst/>
                </a:prstGeom>
                <a:solidFill>
                  <a:srgbClr val="FF9900"/>
                </a:solidFill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rPr>
                    <a:t>APPROVAZIONE PROGETTI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885DC9B2-598C-47BC-A800-C5AE8C393061}"/>
                    </a:ext>
                  </a:extLst>
                </p:cNvPr>
                <p:cNvSpPr/>
                <p:nvPr/>
              </p:nvSpPr>
              <p:spPr>
                <a:xfrm>
                  <a:off x="3684237" y="1553449"/>
                  <a:ext cx="7416000" cy="604799"/>
                </a:xfrm>
                <a:prstGeom prst="rect">
                  <a:avLst/>
                </a:prstGeom>
                <a:solidFill>
                  <a:srgbClr val="FCEEC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5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Entro </a:t>
                  </a:r>
                  <a:r>
                    <a:rPr lang="it-IT" sz="1400" b="1">
                      <a:solidFill>
                        <a:srgbClr val="000000"/>
                      </a:solidFill>
                      <a:latin typeface="Arial" panose="020B0604020202020204"/>
                      <a:cs typeface="Calibri" panose="020F0502020204030204" pitchFamily="34" charset="0"/>
                    </a:rPr>
                    <a:t>9</a:t>
                  </a:r>
                  <a:r>
                    <a:rPr kumimoji="0" lang="it-IT" sz="14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0 giorni </a:t>
                  </a:r>
                  <a:r>
                    <a:rPr kumimoji="0" lang="it-IT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dalla chiusura dell’Avviso</a:t>
                  </a:r>
                  <a:endParaRPr kumimoji="0" lang="de-DE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18" name="Isosceles Triangle 17">
                  <a:extLst>
                    <a:ext uri="{FF2B5EF4-FFF2-40B4-BE49-F238E27FC236}">
                      <a16:creationId xmlns:a16="http://schemas.microsoft.com/office/drawing/2014/main" id="{4B7B9EB4-67ED-4890-83EA-25472218128E}"/>
                    </a:ext>
                  </a:extLst>
                </p:cNvPr>
                <p:cNvSpPr/>
                <p:nvPr/>
              </p:nvSpPr>
              <p:spPr>
                <a:xfrm rot="16200000" flipV="1">
                  <a:off x="3223324" y="1782021"/>
                  <a:ext cx="500856" cy="156784"/>
                </a:xfrm>
                <a:prstGeom prst="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  <a:sym typeface="Helvetica Light"/>
                  </a:endParaRPr>
                </a:p>
              </p:txBody>
            </p:sp>
            <p:pic>
              <p:nvPicPr>
                <p:cNvPr id="22" name="Picture 21">
                  <a:extLst>
                    <a:ext uri="{FF2B5EF4-FFF2-40B4-BE49-F238E27FC236}">
                      <a16:creationId xmlns:a16="http://schemas.microsoft.com/office/drawing/2014/main" id="{8FAC3B71-00F8-4F15-998D-5FDBEFDCBA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10761471" y="1451035"/>
                  <a:ext cx="540000" cy="516610"/>
                </a:xfrm>
                <a:prstGeom prst="rect">
                  <a:avLst/>
                </a:prstGeom>
              </p:spPr>
            </p:pic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4289BA29-DC17-62A0-38CE-05DDCE7C14D2}"/>
                  </a:ext>
                </a:extLst>
              </p:cNvPr>
              <p:cNvGrpSpPr/>
              <p:nvPr/>
            </p:nvGrpSpPr>
            <p:grpSpPr>
              <a:xfrm>
                <a:off x="884328" y="2384292"/>
                <a:ext cx="10417143" cy="774150"/>
                <a:chOff x="884328" y="2384292"/>
                <a:chExt cx="10417143" cy="774150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652D77AE-3F78-4F5A-A3CB-060285964534}"/>
                    </a:ext>
                  </a:extLst>
                </p:cNvPr>
                <p:cNvSpPr/>
                <p:nvPr/>
              </p:nvSpPr>
              <p:spPr>
                <a:xfrm>
                  <a:off x="3712375" y="2547726"/>
                  <a:ext cx="7416000" cy="604799"/>
                </a:xfrm>
                <a:prstGeom prst="rect">
                  <a:avLst/>
                </a:prstGeom>
                <a:solidFill>
                  <a:srgbClr val="FCEEC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5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de-DE" sz="1400" b="1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Entro</a:t>
                  </a:r>
                  <a:r>
                    <a:rPr kumimoji="0" lang="de-DE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 </a:t>
                  </a:r>
                  <a:r>
                    <a:rPr lang="it-IT" sz="1400" b="1" dirty="0">
                      <a:solidFill>
                        <a:srgbClr val="000000"/>
                      </a:solidFill>
                      <a:latin typeface="Arial" panose="020B0604020202020204"/>
                      <a:cs typeface="Calibri" panose="020F0502020204030204" pitchFamily="34" charset="0"/>
                    </a:rPr>
                    <a:t>90</a:t>
                  </a: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 giorni </a:t>
                  </a:r>
                  <a:r>
                    <a:rPr kumimoji="0" lang="it-IT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dalla firma della Convenzione</a:t>
                  </a:r>
                  <a:endParaRPr kumimoji="0" lang="de-DE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endParaRPr>
                </a:p>
              </p:txBody>
            </p: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78FE987C-4383-5ED6-2BFD-CE7EE6604775}"/>
                    </a:ext>
                  </a:extLst>
                </p:cNvPr>
                <p:cNvGrpSpPr/>
                <p:nvPr/>
              </p:nvGrpSpPr>
              <p:grpSpPr>
                <a:xfrm>
                  <a:off x="884328" y="2552786"/>
                  <a:ext cx="2350800" cy="605656"/>
                  <a:chOff x="871263" y="2372770"/>
                  <a:chExt cx="2371338" cy="605656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id="{32D23D56-825E-4807-91FB-152268331D1D}"/>
                      </a:ext>
                    </a:extLst>
                  </p:cNvPr>
                  <p:cNvSpPr/>
                  <p:nvPr/>
                </p:nvSpPr>
                <p:spPr>
                  <a:xfrm>
                    <a:off x="871263" y="2372770"/>
                    <a:ext cx="2371338" cy="605656"/>
                  </a:xfrm>
                  <a:prstGeom prst="rect">
                    <a:avLst/>
                  </a:prstGeom>
                  <a:solidFill>
                    <a:srgbClr val="FF9900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t-IT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TextBox 30">
                    <a:extLst>
                      <a:ext uri="{FF2B5EF4-FFF2-40B4-BE49-F238E27FC236}">
                        <a16:creationId xmlns:a16="http://schemas.microsoft.com/office/drawing/2014/main" id="{8506B990-9AE4-4676-9519-85B61595EA6B}"/>
                      </a:ext>
                    </a:extLst>
                  </p:cNvPr>
                  <p:cNvSpPr txBox="1"/>
                  <p:nvPr/>
                </p:nvSpPr>
                <p:spPr>
                  <a:xfrm>
                    <a:off x="874862" y="2506321"/>
                    <a:ext cx="2364140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rPr>
                      <a:t>AVVIO ATTIVITÀ</a:t>
                    </a:r>
                  </a:p>
                </p:txBody>
              </p:sp>
            </p:grpSp>
            <p:sp>
              <p:nvSpPr>
                <p:cNvPr id="19" name="Isosceles Triangle 18">
                  <a:extLst>
                    <a:ext uri="{FF2B5EF4-FFF2-40B4-BE49-F238E27FC236}">
                      <a16:creationId xmlns:a16="http://schemas.microsoft.com/office/drawing/2014/main" id="{8B47AF08-06C8-4850-9F21-C154A8F12FA7}"/>
                    </a:ext>
                  </a:extLst>
                </p:cNvPr>
                <p:cNvSpPr/>
                <p:nvPr/>
              </p:nvSpPr>
              <p:spPr>
                <a:xfrm rot="16200000" flipV="1">
                  <a:off x="3231615" y="2771732"/>
                  <a:ext cx="484273" cy="156784"/>
                </a:xfrm>
                <a:prstGeom prst="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  <a:sym typeface="Helvetica Light"/>
                  </a:endParaRPr>
                </a:p>
              </p:txBody>
            </p:sp>
            <p:pic>
              <p:nvPicPr>
                <p:cNvPr id="23" name="Picture 22">
                  <a:extLst>
                    <a:ext uri="{FF2B5EF4-FFF2-40B4-BE49-F238E27FC236}">
                      <a16:creationId xmlns:a16="http://schemas.microsoft.com/office/drawing/2014/main" id="{4277F778-99B3-4F5E-9896-970197BCD275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4" cstate="print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 rot="5400000">
                  <a:off x="10761471" y="2384292"/>
                  <a:ext cx="540000" cy="540000"/>
                </a:xfrm>
                <a:prstGeom prst="rect">
                  <a:avLst/>
                </a:prstGeom>
              </p:spPr>
            </p:pic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A2D796CA-9EA8-81D7-14AF-6FAF196D5C9C}"/>
                  </a:ext>
                </a:extLst>
              </p:cNvPr>
              <p:cNvGrpSpPr/>
              <p:nvPr/>
            </p:nvGrpSpPr>
            <p:grpSpPr>
              <a:xfrm>
                <a:off x="875328" y="3340939"/>
                <a:ext cx="10426143" cy="767717"/>
                <a:chOff x="875328" y="3340939"/>
                <a:chExt cx="10426143" cy="767717"/>
              </a:xfrm>
            </p:grpSpPr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391CA822-1793-4527-8833-D601D7A1FAB5}"/>
                    </a:ext>
                  </a:extLst>
                </p:cNvPr>
                <p:cNvSpPr/>
                <p:nvPr/>
              </p:nvSpPr>
              <p:spPr>
                <a:xfrm>
                  <a:off x="3698001" y="3503428"/>
                  <a:ext cx="7416000" cy="604800"/>
                </a:xfrm>
                <a:prstGeom prst="rect">
                  <a:avLst/>
                </a:prstGeom>
                <a:solidFill>
                  <a:srgbClr val="FCEEC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just" defTabSz="914400" rtl="0" eaLnBrk="1" fontAlgn="auto" latinLnBrk="0" hangingPunct="1">
                    <a:lnSpc>
                      <a:spcPct val="100000"/>
                    </a:lnSpc>
                    <a:spcBef>
                      <a:spcPts val="2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Entro 250 giorni </a:t>
                  </a:r>
                  <a:r>
                    <a:rPr kumimoji="0" lang="it-IT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dalla data di avvio</a:t>
                  </a:r>
                </a:p>
              </p:txBody>
            </p: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6E91EAAC-89A7-DF2B-30F7-E6AD512809FD}"/>
                    </a:ext>
                  </a:extLst>
                </p:cNvPr>
                <p:cNvGrpSpPr/>
                <p:nvPr/>
              </p:nvGrpSpPr>
              <p:grpSpPr>
                <a:xfrm>
                  <a:off x="875328" y="3503000"/>
                  <a:ext cx="2368800" cy="605656"/>
                  <a:chOff x="1000166" y="3594485"/>
                  <a:chExt cx="2368800" cy="605656"/>
                </a:xfrm>
              </p:grpSpPr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2C1736FD-8814-46CF-AAA4-ABA1A37C52B6}"/>
                      </a:ext>
                    </a:extLst>
                  </p:cNvPr>
                  <p:cNvSpPr/>
                  <p:nvPr/>
                </p:nvSpPr>
                <p:spPr>
                  <a:xfrm>
                    <a:off x="1000166" y="3594485"/>
                    <a:ext cx="2368800" cy="605656"/>
                  </a:xfrm>
                  <a:prstGeom prst="rect">
                    <a:avLst/>
                  </a:prstGeom>
                  <a:solidFill>
                    <a:srgbClr val="FF9900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tIns="0" bIns="0"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t-IT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166525A2-A157-46CA-9B9B-7102EACE389F}"/>
                      </a:ext>
                    </a:extLst>
                  </p:cNvPr>
                  <p:cNvSpPr txBox="1"/>
                  <p:nvPr/>
                </p:nvSpPr>
                <p:spPr>
                  <a:xfrm>
                    <a:off x="1008391" y="3594485"/>
                    <a:ext cx="2352351" cy="60565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rPr>
                      <a:t>CONCLUSIONE ATTIVITÀ</a:t>
                    </a:r>
                  </a:p>
                </p:txBody>
              </p:sp>
            </p:grpSp>
            <p:sp>
              <p:nvSpPr>
                <p:cNvPr id="20" name="Isosceles Triangle 19">
                  <a:extLst>
                    <a:ext uri="{FF2B5EF4-FFF2-40B4-BE49-F238E27FC236}">
                      <a16:creationId xmlns:a16="http://schemas.microsoft.com/office/drawing/2014/main" id="{6AA9EDBC-E4B9-491E-87C3-120E3D1C3906}"/>
                    </a:ext>
                  </a:extLst>
                </p:cNvPr>
                <p:cNvSpPr/>
                <p:nvPr/>
              </p:nvSpPr>
              <p:spPr>
                <a:xfrm rot="16200000" flipV="1">
                  <a:off x="3234596" y="3727436"/>
                  <a:ext cx="484273" cy="156784"/>
                </a:xfrm>
                <a:prstGeom prst="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  <a:sym typeface="Helvetica Light"/>
                  </a:endParaRPr>
                </a:p>
              </p:txBody>
            </p:sp>
            <p:pic>
              <p:nvPicPr>
                <p:cNvPr id="24" name="Picture 23">
                  <a:extLst>
                    <a:ext uri="{FF2B5EF4-FFF2-40B4-BE49-F238E27FC236}">
                      <a16:creationId xmlns:a16="http://schemas.microsoft.com/office/drawing/2014/main" id="{21962980-3441-44D8-80D3-B53AABC4C3BB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10761471" y="3340939"/>
                  <a:ext cx="540000" cy="540000"/>
                </a:xfrm>
                <a:prstGeom prst="rect">
                  <a:avLst/>
                </a:prstGeom>
              </p:spPr>
            </p:pic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C552F5F2-B670-DB33-1614-95743DAF4503}"/>
                  </a:ext>
                </a:extLst>
              </p:cNvPr>
              <p:cNvGrpSpPr/>
              <p:nvPr/>
            </p:nvGrpSpPr>
            <p:grpSpPr>
              <a:xfrm>
                <a:off x="884328" y="4297585"/>
                <a:ext cx="10417143" cy="792270"/>
                <a:chOff x="884328" y="4297585"/>
                <a:chExt cx="10417143" cy="792270"/>
              </a:xfrm>
            </p:grpSpPr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F5D385FA-A760-47DF-AB9A-9B21B83E7100}"/>
                    </a:ext>
                  </a:extLst>
                </p:cNvPr>
                <p:cNvSpPr/>
                <p:nvPr/>
              </p:nvSpPr>
              <p:spPr>
                <a:xfrm>
                  <a:off x="3681242" y="4485056"/>
                  <a:ext cx="7416000" cy="604799"/>
                </a:xfrm>
                <a:prstGeom prst="rect">
                  <a:avLst/>
                </a:prstGeom>
                <a:solidFill>
                  <a:srgbClr val="FCEEC2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5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Entro 60 giorni </a:t>
                  </a:r>
                  <a:r>
                    <a:rPr kumimoji="0" lang="it-IT" sz="1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rPr>
                    <a:t>da conclusione attività</a:t>
                  </a:r>
                </a:p>
              </p:txBody>
            </p:sp>
            <p:grpSp>
              <p:nvGrpSpPr>
                <p:cNvPr id="2" name="Group 1">
                  <a:extLst>
                    <a:ext uri="{FF2B5EF4-FFF2-40B4-BE49-F238E27FC236}">
                      <a16:creationId xmlns:a16="http://schemas.microsoft.com/office/drawing/2014/main" id="{A90F596F-7FD3-C1F2-CFC4-45D828D1F566}"/>
                    </a:ext>
                  </a:extLst>
                </p:cNvPr>
                <p:cNvGrpSpPr/>
                <p:nvPr/>
              </p:nvGrpSpPr>
              <p:grpSpPr>
                <a:xfrm>
                  <a:off x="884328" y="4476690"/>
                  <a:ext cx="2365205" cy="604800"/>
                  <a:chOff x="884344" y="4416427"/>
                  <a:chExt cx="2365205" cy="604800"/>
                </a:xfrm>
              </p:grpSpPr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FC89365C-C399-4309-845C-A28D3C8DE218}"/>
                      </a:ext>
                    </a:extLst>
                  </p:cNvPr>
                  <p:cNvSpPr/>
                  <p:nvPr/>
                </p:nvSpPr>
                <p:spPr>
                  <a:xfrm>
                    <a:off x="884344" y="4416427"/>
                    <a:ext cx="2350800" cy="604800"/>
                  </a:xfrm>
                  <a:prstGeom prst="rect">
                    <a:avLst/>
                  </a:prstGeom>
                  <a:solidFill>
                    <a:srgbClr val="FF9900"/>
                  </a:solidFill>
                  <a:ln w="28575">
                    <a:solidFill>
                      <a:schemeClr val="bg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t-IT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TextBox 26">
                    <a:extLst>
                      <a:ext uri="{FF2B5EF4-FFF2-40B4-BE49-F238E27FC236}">
                        <a16:creationId xmlns:a16="http://schemas.microsoft.com/office/drawing/2014/main" id="{3F1DB98B-E626-42F1-AB3E-EB8F411B7006}"/>
                      </a:ext>
                    </a:extLst>
                  </p:cNvPr>
                  <p:cNvSpPr txBox="1"/>
                  <p:nvPr/>
                </p:nvSpPr>
                <p:spPr>
                  <a:xfrm>
                    <a:off x="887939" y="4541086"/>
                    <a:ext cx="2361610" cy="35548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it-IT" sz="16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rPr>
                      <a:t>RENDICONTO FINALE</a:t>
                    </a:r>
                  </a:p>
                </p:txBody>
              </p:sp>
            </p:grpSp>
            <p:sp>
              <p:nvSpPr>
                <p:cNvPr id="21" name="Isosceles Triangle 20">
                  <a:extLst>
                    <a:ext uri="{FF2B5EF4-FFF2-40B4-BE49-F238E27FC236}">
                      <a16:creationId xmlns:a16="http://schemas.microsoft.com/office/drawing/2014/main" id="{3ADA75F9-9425-41EA-9BBD-69DA0547ECDF}"/>
                    </a:ext>
                  </a:extLst>
                </p:cNvPr>
                <p:cNvSpPr/>
                <p:nvPr/>
              </p:nvSpPr>
              <p:spPr>
                <a:xfrm rot="16200000" flipV="1">
                  <a:off x="3231615" y="4709062"/>
                  <a:ext cx="484273" cy="156784"/>
                </a:xfrm>
                <a:prstGeom prst="triangle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4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  <a:sym typeface="Helvetica Light"/>
                  </a:endParaRPr>
                </a:p>
              </p:txBody>
            </p:sp>
            <p:pic>
              <p:nvPicPr>
                <p:cNvPr id="25" name="Picture 24">
                  <a:extLst>
                    <a:ext uri="{FF2B5EF4-FFF2-40B4-BE49-F238E27FC236}">
                      <a16:creationId xmlns:a16="http://schemas.microsoft.com/office/drawing/2014/main" id="{77B0B440-CD68-4526-B208-093E7AF25B45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>
                <a:xfrm>
                  <a:off x="10761471" y="4297585"/>
                  <a:ext cx="540000" cy="54000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872091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FBD5AC9-88A0-3147-708C-21B22DE76FA7}"/>
              </a:ext>
            </a:extLst>
          </p:cNvPr>
          <p:cNvGrpSpPr/>
          <p:nvPr/>
        </p:nvGrpSpPr>
        <p:grpSpPr>
          <a:xfrm>
            <a:off x="1110164" y="1554480"/>
            <a:ext cx="10038080" cy="3566160"/>
            <a:chOff x="1076960" y="1554480"/>
            <a:chExt cx="10038080" cy="3566160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70147D80-4FE0-D56F-BDAE-482D457B9C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76960" y="1554480"/>
              <a:ext cx="3555999" cy="3566160"/>
            </a:xfrm>
            <a:prstGeom prst="rect">
              <a:avLst/>
            </a:prstGeom>
            <a:noFill/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DCE40D0-1AB7-4C51-92B7-6A156B55587D}"/>
                </a:ext>
              </a:extLst>
            </p:cNvPr>
            <p:cNvSpPr txBox="1"/>
            <p:nvPr/>
          </p:nvSpPr>
          <p:spPr>
            <a:xfrm>
              <a:off x="4705426" y="2035626"/>
              <a:ext cx="6409614" cy="2407920"/>
            </a:xfrm>
            <a:prstGeom prst="rect">
              <a:avLst/>
            </a:prstGeom>
          </p:spPr>
          <p:txBody>
            <a:bodyPr vert="horz" lIns="90000" tIns="90000" rIns="90000" bIns="0" rtlCol="0">
              <a:normAutofit fontScale="25000" lnSpcReduction="200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9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Ticket dedicato attraverso il portale </a:t>
              </a:r>
              <a:r>
                <a:rPr kumimoji="0" lang="it-IT" sz="9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Service Desk FSE</a:t>
              </a:r>
              <a:r>
                <a:rPr kumimoji="0" lang="de-DE" sz="9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  <a:r>
                <a:rPr kumimoji="0" lang="it-IT" sz="9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per i beneficiari rivolto all’Area Programmazione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  <a:hlinkClick r:id="rId3"/>
                </a:rPr>
                <a:t>https://cohemon.atlassian.net/servicedesk/customer/portal/7</a:t>
              </a:r>
              <a:r>
                <a:rPr kumimoji="0" lang="de-DE" sz="9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</a:t>
              </a:r>
            </a:p>
            <a:p>
              <a:pPr marL="0" marR="0" lvl="0" indent="-228600" algn="l" defTabSz="914400" rtl="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3" name="Titolo 1">
            <a:extLst>
              <a:ext uri="{FF2B5EF4-FFF2-40B4-BE49-F238E27FC236}">
                <a16:creationId xmlns:a16="http://schemas.microsoft.com/office/drawing/2014/main" id="{5DE34F32-FAD5-37A8-45A3-6D987CB2355F}"/>
              </a:ext>
            </a:extLst>
          </p:cNvPr>
          <p:cNvSpPr txBox="1">
            <a:spLocks/>
          </p:cNvSpPr>
          <p:nvPr/>
        </p:nvSpPr>
        <p:spPr>
          <a:xfrm>
            <a:off x="678772" y="365239"/>
            <a:ext cx="1083445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CONTATTI</a:t>
            </a:r>
          </a:p>
        </p:txBody>
      </p:sp>
    </p:spTree>
    <p:extLst>
      <p:ext uri="{BB962C8B-B14F-4D97-AF65-F5344CB8AC3E}">
        <p14:creationId xmlns:p14="http://schemas.microsoft.com/office/powerpoint/2010/main" val="874389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72C26D68-C54D-42CE-9E4A-1EB1BA6CC4C9}"/>
              </a:ext>
            </a:extLst>
          </p:cNvPr>
          <p:cNvSpPr txBox="1">
            <a:spLocks/>
          </p:cNvSpPr>
          <p:nvPr/>
        </p:nvSpPr>
        <p:spPr>
          <a:xfrm>
            <a:off x="959528" y="364395"/>
            <a:ext cx="10272944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AVVISO PUBBLICO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593BBEE-D298-9F89-BCCD-1A3E66C1595E}"/>
              </a:ext>
            </a:extLst>
          </p:cNvPr>
          <p:cNvGrpSpPr/>
          <p:nvPr/>
        </p:nvGrpSpPr>
        <p:grpSpPr>
          <a:xfrm>
            <a:off x="1049345" y="1163740"/>
            <a:ext cx="10062831" cy="1902633"/>
            <a:chOff x="1049345" y="1101871"/>
            <a:chExt cx="10062831" cy="190263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C365A4D-8DE8-41C0-8759-7068026D5089}"/>
                </a:ext>
              </a:extLst>
            </p:cNvPr>
            <p:cNvSpPr txBox="1"/>
            <p:nvPr/>
          </p:nvSpPr>
          <p:spPr>
            <a:xfrm>
              <a:off x="1049345" y="1101871"/>
              <a:ext cx="10062831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Interventi formativi e professionalizzanti rivolti alla popolazione non occupata per migliorare l’accesso all’occupazione – Annualità 2026/2027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Priorità 1 Occupazione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Obiettivo Specifico ESO4.1</a:t>
              </a:r>
              <a:r>
                <a:rPr lang="it-IT" i="1" dirty="0">
                  <a:solidFill>
                    <a:srgbClr val="000000"/>
                  </a:solidFill>
                  <a:latin typeface="Arial" panose="020B0604020202020204"/>
                  <a:cs typeface="Calibri" panose="020F0502020204030204" pitchFamily="34" charset="0"/>
                </a:rPr>
                <a:t>. – a) Azione ESO4.1.</a:t>
              </a:r>
              <a:r>
                <a:rPr kumimoji="0" lang="it-IT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1 - </a:t>
              </a:r>
              <a:r>
                <a:rPr lang="it-IT" i="1" dirty="0">
                  <a:solidFill>
                    <a:srgbClr val="000000"/>
                  </a:solidFill>
                  <a:latin typeface="Arial" panose="020B0604020202020204"/>
                  <a:cs typeface="Calibri" panose="020F0502020204030204" pitchFamily="34" charset="0"/>
                </a:rPr>
                <a:t>a.1)</a:t>
              </a:r>
              <a:r>
                <a:rPr kumimoji="0" lang="it-IT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- Misura a.</a:t>
              </a:r>
              <a:r>
                <a:rPr lang="it-IT" i="1" dirty="0">
                  <a:solidFill>
                    <a:srgbClr val="000000"/>
                  </a:solidFill>
                  <a:latin typeface="Arial" panose="020B0604020202020204"/>
                  <a:cs typeface="Calibri" panose="020F0502020204030204" pitchFamily="34" charset="0"/>
                </a:rPr>
                <a:t>1</a:t>
              </a:r>
              <a:r>
                <a:rPr kumimoji="0" lang="it-IT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.2</a:t>
              </a:r>
            </a:p>
            <a:p>
              <a:pPr algn="ctr">
                <a:defRPr/>
              </a:pPr>
              <a:r>
                <a:rPr lang="it-IT" i="1" dirty="0">
                  <a:solidFill>
                    <a:srgbClr val="000000"/>
                  </a:solidFill>
                  <a:cs typeface="Calibri" panose="020F0502020204030204" pitchFamily="34" charset="0"/>
                </a:rPr>
                <a:t>Obiettivo Specifico ESO4.1. – a) Azione ESO4.1.2 - a.2) - Misura a.2.2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DB3900D-88DB-444B-A0A9-59B18713933B}"/>
                </a:ext>
              </a:extLst>
            </p:cNvPr>
            <p:cNvSpPr txBox="1"/>
            <p:nvPr/>
          </p:nvSpPr>
          <p:spPr>
            <a:xfrm>
              <a:off x="4499361" y="2665950"/>
              <a:ext cx="326003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27348A">
                      <a:lumMod val="75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Finalità dell’Avviso:</a:t>
              </a:r>
            </a:p>
          </p:txBody>
        </p:sp>
      </p:grp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C8F6FAF-0211-4EF3-AE8B-48DBB96C85AE}"/>
              </a:ext>
            </a:extLst>
          </p:cNvPr>
          <p:cNvSpPr/>
          <p:nvPr/>
        </p:nvSpPr>
        <p:spPr>
          <a:xfrm>
            <a:off x="3659342" y="5161472"/>
            <a:ext cx="4842836" cy="575999"/>
          </a:xfrm>
          <a:prstGeom prst="roundRect">
            <a:avLst/>
          </a:prstGeom>
          <a:solidFill>
            <a:srgbClr val="FCEEC2"/>
          </a:solidFill>
          <a:ln w="19050"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Dotazione finanziaria: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Euro 5.000.000,00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25" name="Gruppo 24">
            <a:extLst>
              <a:ext uri="{FF2B5EF4-FFF2-40B4-BE49-F238E27FC236}">
                <a16:creationId xmlns:a16="http://schemas.microsoft.com/office/drawing/2014/main" id="{37DC58E1-B05C-189B-5C63-F9802D31E174}"/>
              </a:ext>
            </a:extLst>
          </p:cNvPr>
          <p:cNvGrpSpPr/>
          <p:nvPr/>
        </p:nvGrpSpPr>
        <p:grpSpPr>
          <a:xfrm>
            <a:off x="199531" y="2997606"/>
            <a:ext cx="11826316" cy="1907838"/>
            <a:chOff x="167602" y="2997703"/>
            <a:chExt cx="11826316" cy="1907838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A85CDF4-F7DE-44DD-A471-F740475568D2}"/>
                </a:ext>
              </a:extLst>
            </p:cNvPr>
            <p:cNvGrpSpPr/>
            <p:nvPr/>
          </p:nvGrpSpPr>
          <p:grpSpPr>
            <a:xfrm>
              <a:off x="4161434" y="2997703"/>
              <a:ext cx="3833998" cy="1907838"/>
              <a:chOff x="4161434" y="2997703"/>
              <a:chExt cx="3833998" cy="1907838"/>
            </a:xfrm>
          </p:grpSpPr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5313628D-3616-43CE-9831-B5F071E4F8E1}"/>
                  </a:ext>
                </a:extLst>
              </p:cNvPr>
              <p:cNvSpPr/>
              <p:nvPr/>
            </p:nvSpPr>
            <p:spPr>
              <a:xfrm>
                <a:off x="4467432" y="3321541"/>
                <a:ext cx="3528000" cy="1584000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FF7C00"/>
                </a:solidFill>
                <a:prstDash val="solid"/>
                <a:miter lim="800000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3600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latin typeface="Arial" panose="020B0604020202020204"/>
                  </a:rPr>
                  <a:t>Innalzamento qualificazione professionale </a:t>
                </a:r>
                <a:r>
                  <a:rPr lang="it-IT" sz="1300" dirty="0">
                    <a:solidFill>
                      <a:srgbClr val="000000"/>
                    </a:solidFill>
                    <a:latin typeface="Arial" panose="020B0604020202020204"/>
                  </a:rPr>
                  <a:t>e accompagnamento alla ricollocazione, con </a:t>
                </a:r>
                <a:r>
                  <a:rPr lang="it-IT" sz="1300" b="1" dirty="0">
                    <a:solidFill>
                      <a:srgbClr val="000000"/>
                    </a:solidFill>
                    <a:latin typeface="Arial" panose="020B0604020202020204"/>
                  </a:rPr>
                  <a:t>attenzione a donne e giovani.</a:t>
                </a:r>
                <a:endPara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7E2C821D-A9F0-56F9-06E1-1E219E3C608E}"/>
                  </a:ext>
                </a:extLst>
              </p:cNvPr>
              <p:cNvGrpSpPr/>
              <p:nvPr/>
            </p:nvGrpSpPr>
            <p:grpSpPr>
              <a:xfrm>
                <a:off x="4161434" y="2997703"/>
                <a:ext cx="612000" cy="612000"/>
                <a:chOff x="4161434" y="2997703"/>
                <a:chExt cx="612000" cy="612000"/>
              </a:xfrm>
            </p:grpSpPr>
            <p:sp>
              <p:nvSpPr>
                <p:cNvPr id="5" name="Oval 101">
                  <a:extLst>
                    <a:ext uri="{FF2B5EF4-FFF2-40B4-BE49-F238E27FC236}">
                      <a16:creationId xmlns:a16="http://schemas.microsoft.com/office/drawing/2014/main" id="{80212128-7D70-902F-BB0C-F497235BE9BC}"/>
                    </a:ext>
                  </a:extLst>
                </p:cNvPr>
                <p:cNvSpPr/>
                <p:nvPr/>
              </p:nvSpPr>
              <p:spPr>
                <a:xfrm>
                  <a:off x="4161434" y="2997703"/>
                  <a:ext cx="612000" cy="612000"/>
                </a:xfrm>
                <a:prstGeom prst="ellipse">
                  <a:avLst/>
                </a:prstGeom>
                <a:solidFill>
                  <a:schemeClr val="bg1"/>
                </a:solidFill>
                <a:ln w="19050" cap="flat">
                  <a:solidFill>
                    <a:srgbClr val="FF7C00"/>
                  </a:solidFill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  <a:sym typeface="Helvetica Light"/>
                  </a:endParaRPr>
                </a:p>
              </p:txBody>
            </p:sp>
            <p:pic>
              <p:nvPicPr>
                <p:cNvPr id="10" name="Picture 9" descr="A person pointing at a gear&#10;&#10;Description automatically generated">
                  <a:extLst>
                    <a:ext uri="{FF2B5EF4-FFF2-40B4-BE49-F238E27FC236}">
                      <a16:creationId xmlns:a16="http://schemas.microsoft.com/office/drawing/2014/main" id="{91661559-CA49-35A4-172D-D74FBB9F21E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251434" y="3087703"/>
                  <a:ext cx="432000" cy="43200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ABB25510-FABC-4644-8DBD-2037F40A9579}"/>
                </a:ext>
              </a:extLst>
            </p:cNvPr>
            <p:cNvGrpSpPr/>
            <p:nvPr/>
          </p:nvGrpSpPr>
          <p:grpSpPr>
            <a:xfrm>
              <a:off x="8159918" y="2997703"/>
              <a:ext cx="3834000" cy="1907838"/>
              <a:chOff x="8159918" y="2997703"/>
              <a:chExt cx="3834000" cy="1907838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1FF54FB6-ED4A-4CC8-9CC2-27D309B2AF11}"/>
                  </a:ext>
                </a:extLst>
              </p:cNvPr>
              <p:cNvSpPr/>
              <p:nvPr/>
            </p:nvSpPr>
            <p:spPr>
              <a:xfrm>
                <a:off x="8465918" y="3321541"/>
                <a:ext cx="3528000" cy="1584000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FF7C00"/>
                </a:solidFill>
                <a:prstDash val="solid"/>
                <a:miter lim="800000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179546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Allineamento dei profili alle esigenze del mercato del lavoro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; focus su fabbisogni del territorio,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competenze innovative 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e settori strategici (es.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green economy</a:t>
                </a:r>
                <a:r>
                  <a:rPr kumimoji="0" lang="it-IT" sz="13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)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7614B171-F4BB-4EF0-A339-F6CFFB5E0D24}"/>
                  </a:ext>
                </a:extLst>
              </p:cNvPr>
              <p:cNvGrpSpPr/>
              <p:nvPr/>
            </p:nvGrpSpPr>
            <p:grpSpPr>
              <a:xfrm>
                <a:off x="8159918" y="2997703"/>
                <a:ext cx="612000" cy="612000"/>
                <a:chOff x="8159918" y="2997703"/>
                <a:chExt cx="612000" cy="612000"/>
              </a:xfrm>
            </p:grpSpPr>
            <p:sp>
              <p:nvSpPr>
                <p:cNvPr id="8" name="Oval 101">
                  <a:extLst>
                    <a:ext uri="{FF2B5EF4-FFF2-40B4-BE49-F238E27FC236}">
                      <a16:creationId xmlns:a16="http://schemas.microsoft.com/office/drawing/2014/main" id="{7B4CACE5-3A65-F3BF-56BB-C7E8F04C2046}"/>
                    </a:ext>
                  </a:extLst>
                </p:cNvPr>
                <p:cNvSpPr/>
                <p:nvPr/>
              </p:nvSpPr>
              <p:spPr>
                <a:xfrm>
                  <a:off x="8159918" y="2997703"/>
                  <a:ext cx="612000" cy="612000"/>
                </a:xfrm>
                <a:prstGeom prst="ellipse">
                  <a:avLst/>
                </a:prstGeom>
                <a:solidFill>
                  <a:schemeClr val="bg1"/>
                </a:solidFill>
                <a:ln w="19050" cap="flat">
                  <a:solidFill>
                    <a:srgbClr val="FF7C00"/>
                  </a:solidFill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  <a:sym typeface="Helvetica Light"/>
                  </a:endParaRPr>
                </a:p>
              </p:txBody>
            </p:sp>
            <p:pic>
              <p:nvPicPr>
                <p:cNvPr id="12" name="Picture 11" descr="A globe with speech bubbles&#10;&#10;Description automatically generated">
                  <a:extLst>
                    <a:ext uri="{FF2B5EF4-FFF2-40B4-BE49-F238E27FC236}">
                      <a16:creationId xmlns:a16="http://schemas.microsoft.com/office/drawing/2014/main" id="{2BF55437-1C2B-D6C4-7BE9-F7CBBDBC1C6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8249918" y="3087703"/>
                  <a:ext cx="432000" cy="43200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24" name="Gruppo 23">
              <a:extLst>
                <a:ext uri="{FF2B5EF4-FFF2-40B4-BE49-F238E27FC236}">
                  <a16:creationId xmlns:a16="http://schemas.microsoft.com/office/drawing/2014/main" id="{1758B7D8-68C4-5D82-0CDE-A63BC28C1BD3}"/>
                </a:ext>
              </a:extLst>
            </p:cNvPr>
            <p:cNvGrpSpPr/>
            <p:nvPr/>
          </p:nvGrpSpPr>
          <p:grpSpPr>
            <a:xfrm>
              <a:off x="167602" y="2997703"/>
              <a:ext cx="3834000" cy="1907838"/>
              <a:chOff x="167602" y="2997703"/>
              <a:chExt cx="3834000" cy="1907838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id="{1AF5EB22-DADD-43E3-AAA1-3E3645C0074D}"/>
                  </a:ext>
                </a:extLst>
              </p:cNvPr>
              <p:cNvSpPr/>
              <p:nvPr/>
            </p:nvSpPr>
            <p:spPr>
              <a:xfrm>
                <a:off x="473602" y="3321541"/>
                <a:ext cx="3528000" cy="1584000"/>
              </a:xfrm>
              <a:prstGeom prst="round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rgbClr val="FF7C00"/>
                </a:solidFill>
                <a:prstDash val="solid"/>
                <a:miter lim="800000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lIns="144000" tIns="72000" bIns="7200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Sviluppo del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capitale umano 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delle persone </a:t>
                </a:r>
                <a:r>
                  <a:rPr kumimoji="0" lang="it-IT" sz="13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con maggiori difficoltà di ingresso nel mercato del lavoro</a:t>
                </a:r>
                <a:r>
                  <a:rPr kumimoji="0" lang="it-IT" sz="13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</a:rPr>
                  <a:t>. </a:t>
                </a:r>
                <a:endParaRPr kumimoji="0" lang="it-IT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7C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endParaRPr>
              </a:p>
            </p:txBody>
          </p:sp>
          <p:grpSp>
            <p:nvGrpSpPr>
              <p:cNvPr id="23" name="Gruppo 22">
                <a:extLst>
                  <a:ext uri="{FF2B5EF4-FFF2-40B4-BE49-F238E27FC236}">
                    <a16:creationId xmlns:a16="http://schemas.microsoft.com/office/drawing/2014/main" id="{8DE3085F-0D69-A8F0-CFEA-BFF6812C01F2}"/>
                  </a:ext>
                </a:extLst>
              </p:cNvPr>
              <p:cNvGrpSpPr/>
              <p:nvPr/>
            </p:nvGrpSpPr>
            <p:grpSpPr>
              <a:xfrm>
                <a:off x="167602" y="2997703"/>
                <a:ext cx="612000" cy="612000"/>
                <a:chOff x="167602" y="2997703"/>
                <a:chExt cx="612000" cy="612000"/>
              </a:xfrm>
            </p:grpSpPr>
            <p:sp>
              <p:nvSpPr>
                <p:cNvPr id="21" name="Oval 101">
                  <a:extLst>
                    <a:ext uri="{FF2B5EF4-FFF2-40B4-BE49-F238E27FC236}">
                      <a16:creationId xmlns:a16="http://schemas.microsoft.com/office/drawing/2014/main" id="{6C0338EC-18EC-4BE4-975F-E7D38F3C3100}"/>
                    </a:ext>
                  </a:extLst>
                </p:cNvPr>
                <p:cNvSpPr/>
                <p:nvPr/>
              </p:nvSpPr>
              <p:spPr>
                <a:xfrm>
                  <a:off x="167602" y="2997703"/>
                  <a:ext cx="612000" cy="612000"/>
                </a:xfrm>
                <a:prstGeom prst="ellipse">
                  <a:avLst/>
                </a:prstGeom>
                <a:solidFill>
                  <a:schemeClr val="bg1"/>
                </a:solidFill>
                <a:ln w="19050" cap="flat">
                  <a:solidFill>
                    <a:srgbClr val="FF7C00"/>
                  </a:solidFill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spAutoFit/>
                </a:bodyPr>
                <a:lstStyle/>
                <a:p>
                  <a:pPr marL="0" marR="0" lvl="0" indent="0" algn="ctr" defTabSz="584200" rtl="0" eaLnBrk="1" fontAlgn="auto" latinLnBrk="1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3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Arial" panose="020B0604020202020204" pitchFamily="34" charset="0"/>
                    <a:sym typeface="Helvetica Light"/>
                  </a:endParaRPr>
                </a:p>
              </p:txBody>
            </p:sp>
            <p:pic>
              <p:nvPicPr>
                <p:cNvPr id="22" name="Immagine 21">
                  <a:extLst>
                    <a:ext uri="{FF2B5EF4-FFF2-40B4-BE49-F238E27FC236}">
                      <a16:creationId xmlns:a16="http://schemas.microsoft.com/office/drawing/2014/main" id="{FDBD12AE-B36C-D58A-5E37-E026205B17B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57602" y="3087703"/>
                  <a:ext cx="432000" cy="432000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888541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B8676686-F35C-4622-84A0-A8950175BBC8}"/>
              </a:ext>
            </a:extLst>
          </p:cNvPr>
          <p:cNvSpPr txBox="1">
            <a:spLocks/>
          </p:cNvSpPr>
          <p:nvPr/>
        </p:nvSpPr>
        <p:spPr>
          <a:xfrm>
            <a:off x="700352" y="365239"/>
            <a:ext cx="1079129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TIPOLOGIA DI DESTINATARI E DESTINATARIE [1/2]</a:t>
            </a:r>
          </a:p>
        </p:txBody>
      </p: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1F8E4CD1-75C7-131C-FBB2-FEA6EAAC75B4}"/>
              </a:ext>
            </a:extLst>
          </p:cNvPr>
          <p:cNvGrpSpPr/>
          <p:nvPr/>
        </p:nvGrpSpPr>
        <p:grpSpPr>
          <a:xfrm>
            <a:off x="452779" y="1339832"/>
            <a:ext cx="10927731" cy="1676275"/>
            <a:chOff x="452779" y="1106152"/>
            <a:chExt cx="10927731" cy="1676275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0F401E8-C6F2-04F8-859F-1EAD18798640}"/>
                </a:ext>
              </a:extLst>
            </p:cNvPr>
            <p:cNvSpPr/>
            <p:nvPr/>
          </p:nvSpPr>
          <p:spPr>
            <a:xfrm>
              <a:off x="722779" y="1106152"/>
              <a:ext cx="10657731" cy="1676275"/>
            </a:xfrm>
            <a:prstGeom prst="roundRect">
              <a:avLst/>
            </a:prstGeom>
            <a:solidFill>
              <a:srgbClr val="FFF1C5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44000" bIns="144000" rtlCol="0" anchor="ctr"/>
            <a:lstStyle/>
            <a:p>
              <a:pPr marL="108000" marR="0" lvl="0" indent="0" algn="just" defTabSz="914400" rtl="0" eaLnBrk="1" fontAlgn="base" latinLnBrk="0" hangingPunct="1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30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I</a:t>
              </a:r>
              <a:r>
                <a:rPr kumimoji="0" lang="it-IT" sz="13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 </a:t>
              </a:r>
              <a:r>
                <a: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destinatari </a:t>
              </a:r>
              <a:r>
                <a:rPr kumimoji="0" lang="it-IT" sz="13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e le </a:t>
              </a:r>
              <a:r>
                <a: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destinatarie</a:t>
              </a:r>
              <a:r>
                <a:rPr kumimoji="0" lang="it-IT" sz="13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rPr>
                <a:t> sono persone:</a:t>
              </a:r>
            </a:p>
            <a:p>
              <a:pPr marL="540000" lvl="0" indent="-324000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in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età lavorativa</a:t>
              </a:r>
            </a:p>
            <a:p>
              <a:pPr marL="540000" lvl="0" indent="-324000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residenti e/o domiciliate nel territorio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della provincia di Bolzano</a:t>
              </a:r>
              <a:endParaRPr lang="it-IT" sz="1300" b="1" dirty="0">
                <a:solidFill>
                  <a:srgbClr val="000000"/>
                </a:solidFill>
                <a:cs typeface="Calibri" panose="020F0502020204030204" pitchFamily="34" charset="0"/>
              </a:endParaRPr>
            </a:p>
            <a:p>
              <a:pPr marL="540000" lvl="0" indent="-324000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in situazione di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non occupazione  </a:t>
              </a:r>
            </a:p>
            <a:p>
              <a:pPr marL="540000" lvl="0" indent="-324000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aventi assolto l’obbligo formativo</a:t>
              </a:r>
            </a:p>
            <a:p>
              <a:pPr marL="540000" lvl="0" indent="-324000" fontAlgn="base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Linea d): giovani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di età compresa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tra 18 e 29 anni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(«Corsi di formazione per giovani»)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08B521C-0E94-47B7-862F-732EAA93A280}"/>
                </a:ext>
              </a:extLst>
            </p:cNvPr>
            <p:cNvGrpSpPr/>
            <p:nvPr/>
          </p:nvGrpSpPr>
          <p:grpSpPr>
            <a:xfrm>
              <a:off x="452779" y="1674289"/>
              <a:ext cx="540000" cy="540000"/>
              <a:chOff x="452778" y="1733619"/>
              <a:chExt cx="540000" cy="540000"/>
            </a:xfrm>
          </p:grpSpPr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FB2B476F-34EF-3C6F-B81B-8D0185C8956F}"/>
                  </a:ext>
                </a:extLst>
              </p:cNvPr>
              <p:cNvSpPr/>
              <p:nvPr/>
            </p:nvSpPr>
            <p:spPr>
              <a:xfrm>
                <a:off x="452778" y="1733619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17" name="Picture 2">
                <a:extLst>
                  <a:ext uri="{FF2B5EF4-FFF2-40B4-BE49-F238E27FC236}">
                    <a16:creationId xmlns:a16="http://schemas.microsoft.com/office/drawing/2014/main" id="{A606D3A9-7F2F-42AF-5158-BF777CAEB15E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0488" y="1823619"/>
                <a:ext cx="360000" cy="36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2EF36B92-B3ED-DE12-5DC2-D521FBDCCF9A}"/>
              </a:ext>
            </a:extLst>
          </p:cNvPr>
          <p:cNvGrpSpPr/>
          <p:nvPr/>
        </p:nvGrpSpPr>
        <p:grpSpPr>
          <a:xfrm>
            <a:off x="700352" y="3300518"/>
            <a:ext cx="4663549" cy="2133483"/>
            <a:chOff x="700352" y="3087158"/>
            <a:chExt cx="4663549" cy="2133483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E4BC5F2E-C042-4A20-A573-7B890E8BA8BA}"/>
                </a:ext>
              </a:extLst>
            </p:cNvPr>
            <p:cNvSpPr/>
            <p:nvPr/>
          </p:nvSpPr>
          <p:spPr>
            <a:xfrm>
              <a:off x="700352" y="3405629"/>
              <a:ext cx="4663549" cy="1815012"/>
            </a:xfrm>
            <a:prstGeom prst="roundRect">
              <a:avLst/>
            </a:prstGeom>
            <a:noFill/>
            <a:ln>
              <a:solidFill>
                <a:srgbClr val="FFD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1"/>
            <a:lstStyle/>
            <a:p>
              <a:pPr lvl="0" algn="just" fontAlgn="base"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Persone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non occupate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(disoccupate/ in cerca di prima occupazione o inattive), ovvero persone che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non svolgono attività lavorative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in forma subordinata, parasubordinata o autonoma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o che, pur svolgendo una tale attività, ne ricavino un reddito annuo inferiore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a 8.500 € per lavoro subordinato/parasubordinato e 5.500 € per lavoro autonomo. </a:t>
              </a:r>
              <a:endParaRPr kumimoji="0" lang="it-IT" sz="13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A7AE4D1-3A2E-F8CC-9323-2761D9CC9393}"/>
                </a:ext>
              </a:extLst>
            </p:cNvPr>
            <p:cNvGrpSpPr/>
            <p:nvPr/>
          </p:nvGrpSpPr>
          <p:grpSpPr>
            <a:xfrm>
              <a:off x="1085475" y="3087158"/>
              <a:ext cx="3893303" cy="513035"/>
              <a:chOff x="1242212" y="3484346"/>
              <a:chExt cx="3893303" cy="468000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BC022F2-E66F-4F7B-926D-2DFC19845F91}"/>
                  </a:ext>
                </a:extLst>
              </p:cNvPr>
              <p:cNvSpPr txBox="1"/>
              <p:nvPr/>
            </p:nvSpPr>
            <p:spPr>
              <a:xfrm>
                <a:off x="1476212" y="3484720"/>
                <a:ext cx="3659303" cy="374571"/>
              </a:xfrm>
              <a:prstGeom prst="round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Requisiti di partecipazione</a:t>
                </a:r>
                <a:endParaRPr kumimoji="0" lang="it-IT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582EE981-6A4C-92F9-4DE7-3576C4182120}"/>
                  </a:ext>
                </a:extLst>
              </p:cNvPr>
              <p:cNvGrpSpPr/>
              <p:nvPr/>
            </p:nvGrpSpPr>
            <p:grpSpPr>
              <a:xfrm>
                <a:off x="1242212" y="3484346"/>
                <a:ext cx="468000" cy="468000"/>
                <a:chOff x="1242212" y="3484346"/>
                <a:chExt cx="468000" cy="468000"/>
              </a:xfrm>
            </p:grpSpPr>
            <p:sp>
              <p:nvSpPr>
                <p:cNvPr id="2" name="Oval 1">
                  <a:extLst>
                    <a:ext uri="{FF2B5EF4-FFF2-40B4-BE49-F238E27FC236}">
                      <a16:creationId xmlns:a16="http://schemas.microsoft.com/office/drawing/2014/main" id="{147E2E08-97C9-4BC7-A053-88F83D86D381}"/>
                    </a:ext>
                  </a:extLst>
                </p:cNvPr>
                <p:cNvSpPr/>
                <p:nvPr/>
              </p:nvSpPr>
              <p:spPr>
                <a:xfrm>
                  <a:off x="1242212" y="3484346"/>
                  <a:ext cx="468000" cy="468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FFDB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just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pic>
              <p:nvPicPr>
                <p:cNvPr id="33" name="Picture 32" descr="A yellow gear with a check mark and a briefcase&#10;&#10;Description automatically generated">
                  <a:extLst>
                    <a:ext uri="{FF2B5EF4-FFF2-40B4-BE49-F238E27FC236}">
                      <a16:creationId xmlns:a16="http://schemas.microsoft.com/office/drawing/2014/main" id="{DBE513C3-C0F5-8FB5-5D37-53F26887797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96212" y="3538346"/>
                  <a:ext cx="360000" cy="36000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DD99172E-0134-E34A-EE3A-44F2803BBE4D}"/>
              </a:ext>
            </a:extLst>
          </p:cNvPr>
          <p:cNvGrpSpPr/>
          <p:nvPr/>
        </p:nvGrpSpPr>
        <p:grpSpPr>
          <a:xfrm>
            <a:off x="6077044" y="3439122"/>
            <a:ext cx="5303466" cy="1856274"/>
            <a:chOff x="6077044" y="3364367"/>
            <a:chExt cx="5303466" cy="1856274"/>
          </a:xfrm>
        </p:grpSpPr>
        <p:sp>
          <p:nvSpPr>
            <p:cNvPr id="6" name="Rounded Rectangle 20">
              <a:extLst>
                <a:ext uri="{FF2B5EF4-FFF2-40B4-BE49-F238E27FC236}">
                  <a16:creationId xmlns:a16="http://schemas.microsoft.com/office/drawing/2014/main" id="{E5988664-4E02-42F2-0823-6BDAE766EF4F}"/>
                </a:ext>
              </a:extLst>
            </p:cNvPr>
            <p:cNvSpPr/>
            <p:nvPr/>
          </p:nvSpPr>
          <p:spPr>
            <a:xfrm>
              <a:off x="6259184" y="3544366"/>
              <a:ext cx="5121326" cy="1676275"/>
            </a:xfrm>
            <a:prstGeom prst="rect">
              <a:avLst/>
            </a:prstGeom>
            <a:noFill/>
            <a:ln w="19050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 Per l’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individuazione delle/dei partecipanti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, il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beneficiario deve assicurare il rispetto dei criteri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definiti nella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proposta progettuale e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 le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modalità di selezione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previste dalle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Disposizioni 2.0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, oltre ai principi di imparzialità e non discriminazione caratterizzanti le procedure di evidenza pubblica. </a:t>
              </a:r>
              <a:endParaRPr kumimoji="0" lang="it-IT" sz="13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8FC355-63FD-E265-DB4D-A65F08460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077044" y="3364367"/>
              <a:ext cx="360000" cy="360000"/>
            </a:xfrm>
            <a:prstGeom prst="rect">
              <a:avLst/>
            </a:prstGeom>
            <a:solidFill>
              <a:schemeClr val="bg1"/>
            </a:solidFill>
          </p:spPr>
        </p:pic>
      </p:grpSp>
    </p:spTree>
    <p:extLst>
      <p:ext uri="{BB962C8B-B14F-4D97-AF65-F5344CB8AC3E}">
        <p14:creationId xmlns:p14="http://schemas.microsoft.com/office/powerpoint/2010/main" val="2440260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B8676686-F35C-4622-84A0-A8950175BBC8}"/>
              </a:ext>
            </a:extLst>
          </p:cNvPr>
          <p:cNvSpPr txBox="1">
            <a:spLocks/>
          </p:cNvSpPr>
          <p:nvPr/>
        </p:nvSpPr>
        <p:spPr>
          <a:xfrm>
            <a:off x="750000" y="363106"/>
            <a:ext cx="10692000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>
                <a:solidFill>
                  <a:srgbClr val="27348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TIPOLOGIA DI DESTINATARI E DESTINATARIE </a:t>
            </a: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[2/2]</a:t>
            </a:r>
            <a:endParaRPr lang="it-IT" sz="3200" dirty="0">
              <a:solidFill>
                <a:srgbClr val="2734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uppo 33">
            <a:extLst>
              <a:ext uri="{FF2B5EF4-FFF2-40B4-BE49-F238E27FC236}">
                <a16:creationId xmlns:a16="http://schemas.microsoft.com/office/drawing/2014/main" id="{8E5E3188-1B9B-75C2-BCED-6458951EE7B5}"/>
              </a:ext>
            </a:extLst>
          </p:cNvPr>
          <p:cNvGrpSpPr/>
          <p:nvPr/>
        </p:nvGrpSpPr>
        <p:grpSpPr>
          <a:xfrm>
            <a:off x="7477814" y="1559599"/>
            <a:ext cx="3964185" cy="783473"/>
            <a:chOff x="7477814" y="1265738"/>
            <a:chExt cx="3964185" cy="78347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FDAFFEB-81F6-D9D2-66ED-E7FBC57D62D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286513" y="1265738"/>
              <a:ext cx="346787" cy="360000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7" name="Rectangular Callout 17">
              <a:extLst>
                <a:ext uri="{FF2B5EF4-FFF2-40B4-BE49-F238E27FC236}">
                  <a16:creationId xmlns:a16="http://schemas.microsoft.com/office/drawing/2014/main" id="{B3ECD753-287D-0FED-4351-0DDBE1DCF114}"/>
                </a:ext>
              </a:extLst>
            </p:cNvPr>
            <p:cNvSpPr/>
            <p:nvPr/>
          </p:nvSpPr>
          <p:spPr>
            <a:xfrm>
              <a:off x="7477814" y="1756823"/>
              <a:ext cx="3964185" cy="292388"/>
            </a:xfrm>
            <a:prstGeom prst="wedgeRectCallout">
              <a:avLst>
                <a:gd name="adj1" fmla="val -23998"/>
                <a:gd name="adj2" fmla="val -45875"/>
              </a:avLst>
            </a:prstGeom>
            <a:ln>
              <a:solidFill>
                <a:schemeClr val="bg2">
                  <a:lumMod val="50000"/>
                </a:schemeClr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300" b="1" dirty="0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Non </a:t>
              </a:r>
              <a:r>
                <a:rPr lang="en-US" sz="1300" b="1" dirty="0" err="1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sono</a:t>
              </a:r>
              <a:r>
                <a:rPr lang="en-US" sz="1300" b="1" dirty="0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ammessi</a:t>
              </a:r>
              <a:r>
                <a:rPr lang="en-US" sz="1300" b="1" dirty="0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 </a:t>
              </a:r>
              <a:r>
                <a:rPr lang="en-US" sz="1300" b="1" dirty="0" err="1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uditori</a:t>
              </a:r>
              <a:r>
                <a:rPr lang="en-US" sz="1300" b="1" dirty="0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/</a:t>
              </a:r>
              <a:r>
                <a:rPr lang="en-US" sz="1300" b="1" dirty="0" err="1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uditrici</a:t>
              </a:r>
              <a:r>
                <a:rPr lang="en-US" sz="1300" dirty="0">
                  <a:solidFill>
                    <a:srgbClr val="000000"/>
                  </a:solidFill>
                  <a:latin typeface="+mj-lt"/>
                  <a:cs typeface="Calibri" panose="020F0502020204030204" pitchFamily="34" charset="0"/>
                </a:rPr>
                <a:t>.</a:t>
              </a:r>
            </a:p>
          </p:txBody>
        </p:sp>
      </p:grpSp>
      <p:grpSp>
        <p:nvGrpSpPr>
          <p:cNvPr id="31" name="Gruppo 30">
            <a:extLst>
              <a:ext uri="{FF2B5EF4-FFF2-40B4-BE49-F238E27FC236}">
                <a16:creationId xmlns:a16="http://schemas.microsoft.com/office/drawing/2014/main" id="{6B871B45-D0AE-FAEA-05A1-A93365128C6F}"/>
              </a:ext>
            </a:extLst>
          </p:cNvPr>
          <p:cNvGrpSpPr/>
          <p:nvPr/>
        </p:nvGrpSpPr>
        <p:grpSpPr>
          <a:xfrm>
            <a:off x="750001" y="1290327"/>
            <a:ext cx="5975920" cy="1322017"/>
            <a:chOff x="750001" y="1026167"/>
            <a:chExt cx="5975920" cy="1322017"/>
          </a:xfrm>
        </p:grpSpPr>
        <p:sp>
          <p:nvSpPr>
            <p:cNvPr id="2" name="Rounded Rectangle 20">
              <a:extLst>
                <a:ext uri="{FF2B5EF4-FFF2-40B4-BE49-F238E27FC236}">
                  <a16:creationId xmlns:a16="http://schemas.microsoft.com/office/drawing/2014/main" id="{C02D80C9-E484-0B72-17A4-253ED7C23624}"/>
                </a:ext>
              </a:extLst>
            </p:cNvPr>
            <p:cNvSpPr/>
            <p:nvPr/>
          </p:nvSpPr>
          <p:spPr>
            <a:xfrm>
              <a:off x="750001" y="1339787"/>
              <a:ext cx="5975920" cy="1008397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70000"/>
              </a:schemeClr>
            </a:solidFill>
            <a:ln w="19050">
              <a:solidFill>
                <a:srgbClr val="27348A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08000" bIns="108000" numCol="1" spcCol="180000" rtlCol="0" anchor="ctr"/>
            <a:lstStyle/>
            <a:p>
              <a:pPr lvl="0" algn="just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Sono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escluse/i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le destinatarie e i destinatari </a:t>
              </a:r>
              <a:r>
                <a:rPr lang="it-IT" sz="1300" b="1" u="sng" dirty="0">
                  <a:solidFill>
                    <a:srgbClr val="000000"/>
                  </a:solidFill>
                  <a:cs typeface="Calibri" panose="020F0502020204030204" pitchFamily="34" charset="0"/>
                </a:rPr>
                <a:t>iscritti a percorsi 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di formazione per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l’assolvimento dell’obbligo formativo. </a:t>
              </a:r>
              <a:endPara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CB36876-95FE-0CD2-B47B-92A8CAE7EA05}"/>
                </a:ext>
              </a:extLst>
            </p:cNvPr>
            <p:cNvGrpSpPr/>
            <p:nvPr/>
          </p:nvGrpSpPr>
          <p:grpSpPr>
            <a:xfrm>
              <a:off x="1723301" y="1026167"/>
              <a:ext cx="4029320" cy="432000"/>
              <a:chOff x="1905845" y="1420155"/>
              <a:chExt cx="4029320" cy="432000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69901E5-2280-6114-B69E-2A2E660ADC9E}"/>
                  </a:ext>
                </a:extLst>
              </p:cNvPr>
              <p:cNvSpPr txBox="1"/>
              <p:nvPr/>
            </p:nvSpPr>
            <p:spPr>
              <a:xfrm>
                <a:off x="2191165" y="1465155"/>
                <a:ext cx="3744000" cy="374571"/>
              </a:xfrm>
              <a:prstGeom prst="roundRect">
                <a:avLst/>
              </a:prstGeom>
              <a:solidFill>
                <a:srgbClr val="27348A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t-IT" sz="1600" b="1" noProof="0" dirty="0">
                    <a:solidFill>
                      <a:schemeClr val="bg1"/>
                    </a:solidFill>
                    <a:latin typeface="Calibri" panose="020F0502020204030204" pitchFamily="34" charset="0"/>
                  </a:rPr>
                  <a:t>Soggetti esclusi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9471B513-A7C2-94BA-D3DE-D46007E45D9D}"/>
                  </a:ext>
                </a:extLst>
              </p:cNvPr>
              <p:cNvGrpSpPr/>
              <p:nvPr/>
            </p:nvGrpSpPr>
            <p:grpSpPr>
              <a:xfrm>
                <a:off x="1905845" y="1420155"/>
                <a:ext cx="432000" cy="432000"/>
                <a:chOff x="2004540" y="1023314"/>
                <a:chExt cx="432000" cy="432000"/>
              </a:xfrm>
            </p:grpSpPr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E0E0C0AE-1BB2-DFE4-BC03-2D7A2A523645}"/>
                    </a:ext>
                  </a:extLst>
                </p:cNvPr>
                <p:cNvSpPr/>
                <p:nvPr/>
              </p:nvSpPr>
              <p:spPr>
                <a:xfrm>
                  <a:off x="2004540" y="1023314"/>
                  <a:ext cx="432000" cy="432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rgbClr val="27348A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it-IT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pic>
              <p:nvPicPr>
                <p:cNvPr id="14" name="Picture 13" descr="A group of people with a red x mark&#10;&#10;Description automatically generated">
                  <a:extLst>
                    <a:ext uri="{FF2B5EF4-FFF2-40B4-BE49-F238E27FC236}">
                      <a16:creationId xmlns:a16="http://schemas.microsoft.com/office/drawing/2014/main" id="{C7596206-6A8A-2CCB-3EFC-E98015C18F7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76540" y="1095314"/>
                  <a:ext cx="288000" cy="28800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36" name="Gruppo 35">
            <a:extLst>
              <a:ext uri="{FF2B5EF4-FFF2-40B4-BE49-F238E27FC236}">
                <a16:creationId xmlns:a16="http://schemas.microsoft.com/office/drawing/2014/main" id="{1811C463-E8B2-9F86-9E99-2BE03A78DF27}"/>
              </a:ext>
            </a:extLst>
          </p:cNvPr>
          <p:cNvGrpSpPr/>
          <p:nvPr/>
        </p:nvGrpSpPr>
        <p:grpSpPr>
          <a:xfrm>
            <a:off x="750000" y="2871656"/>
            <a:ext cx="10691999" cy="2442024"/>
            <a:chOff x="750000" y="2871656"/>
            <a:chExt cx="10691999" cy="2442024"/>
          </a:xfrm>
        </p:grpSpPr>
        <p:sp>
          <p:nvSpPr>
            <p:cNvPr id="9" name="Rectangular Callout 17">
              <a:extLst>
                <a:ext uri="{FF2B5EF4-FFF2-40B4-BE49-F238E27FC236}">
                  <a16:creationId xmlns:a16="http://schemas.microsoft.com/office/drawing/2014/main" id="{3318A4DB-1965-C6DD-C957-85406475CF4C}"/>
                </a:ext>
              </a:extLst>
            </p:cNvPr>
            <p:cNvSpPr/>
            <p:nvPr/>
          </p:nvSpPr>
          <p:spPr>
            <a:xfrm>
              <a:off x="7477814" y="3611723"/>
              <a:ext cx="3964185" cy="1292662"/>
            </a:xfrm>
            <a:prstGeom prst="wedgeRectCallout">
              <a:avLst>
                <a:gd name="adj1" fmla="val -23998"/>
                <a:gd name="adj2" fmla="val -45875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9050">
              <a:solidFill>
                <a:srgbClr val="FFC000"/>
              </a:solidFill>
              <a:prstDash val="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Con specifico riferimento allo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stato occupazionale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, il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beneficiario dovrà acquisire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la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documentazione ufficiale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, </a:t>
              </a:r>
              <a:r>
                <a:rPr lang="it-IT" sz="1300" b="1" dirty="0">
                  <a:solidFill>
                    <a:srgbClr val="000000"/>
                  </a:solidFill>
                  <a:cs typeface="Calibri" panose="020F0502020204030204" pitchFamily="34" charset="0"/>
                </a:rPr>
                <a:t>rilasciata dal centro di mediazione lavoro</a:t>
              </a:r>
              <a:r>
                <a:rPr lang="it-IT" sz="1300" dirty="0">
                  <a:solidFill>
                    <a:srgbClr val="000000"/>
                  </a:solidFill>
                  <a:cs typeface="Calibri" panose="020F0502020204030204" pitchFamily="34" charset="0"/>
                </a:rPr>
                <a:t>, attestante lo stato di disoccupazione o di non occupazione di ciascun/a partecipante. .</a:t>
              </a:r>
              <a:endParaRPr lang="en-US" sz="1300" dirty="0">
                <a:solidFill>
                  <a:srgbClr val="000000"/>
                </a:solidFill>
                <a:cs typeface="Calibri" panose="020F0502020204030204" pitchFamily="34" charset="0"/>
              </a:endParaRPr>
            </a:p>
          </p:txBody>
        </p:sp>
        <p:grpSp>
          <p:nvGrpSpPr>
            <p:cNvPr id="35" name="Gruppo 34">
              <a:extLst>
                <a:ext uri="{FF2B5EF4-FFF2-40B4-BE49-F238E27FC236}">
                  <a16:creationId xmlns:a16="http://schemas.microsoft.com/office/drawing/2014/main" id="{61AC7F32-7EC5-8779-5D3D-51DB43D11E38}"/>
                </a:ext>
              </a:extLst>
            </p:cNvPr>
            <p:cNvGrpSpPr/>
            <p:nvPr/>
          </p:nvGrpSpPr>
          <p:grpSpPr>
            <a:xfrm>
              <a:off x="750000" y="2871656"/>
              <a:ext cx="5975921" cy="2442024"/>
              <a:chOff x="750000" y="2871656"/>
              <a:chExt cx="5975921" cy="2442024"/>
            </a:xfrm>
          </p:grpSpPr>
          <p:sp>
            <p:nvSpPr>
              <p:cNvPr id="6" name="Rectangle: Rounded Corners 11">
                <a:extLst>
                  <a:ext uri="{FF2B5EF4-FFF2-40B4-BE49-F238E27FC236}">
                    <a16:creationId xmlns:a16="http://schemas.microsoft.com/office/drawing/2014/main" id="{E797FBB9-0944-BDBF-D451-3F7927166C9C}"/>
                  </a:ext>
                </a:extLst>
              </p:cNvPr>
              <p:cNvSpPr/>
              <p:nvPr/>
            </p:nvSpPr>
            <p:spPr>
              <a:xfrm>
                <a:off x="750000" y="3202429"/>
                <a:ext cx="5975921" cy="2111251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19050">
                <a:solidFill>
                  <a:srgbClr val="FFC0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90000" bIns="90000" rtlCol="0" anchor="ctr" anchorCtr="1"/>
              <a:lstStyle/>
              <a:p>
                <a:pPr lvl="0" algn="just" fontAlgn="base">
                  <a:defRPr/>
                </a:pP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Ai fini dell’accesso alle misure previste dal presente 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Avviso i soggetti beneficiari devono acquisire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per ciascun destinatario e destinataria 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tutta la documentazione attestante il possesso dei requisiti di accesso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stabiliti dall’Avviso medesimo e di eventuali requisiti indicati nel progetto approvato.</a:t>
                </a:r>
              </a:p>
              <a:p>
                <a:pPr lvl="0" algn="just" fontAlgn="base">
                  <a:defRPr/>
                </a:pPr>
                <a:endParaRPr kumimoji="0" lang="it-IT" sz="130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 panose="020F0502020204030204" pitchFamily="34" charset="0"/>
                </a:endParaRPr>
              </a:p>
              <a:p>
                <a:pPr lvl="0" algn="just" fontAlgn="base"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Tutta la documentazione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sul possesso dei requisiti 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deve essere verificata e conservata agli atti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nella documentazione di progetto, 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fatto salvo quanto </a:t>
                </a:r>
              </a:p>
              <a:p>
                <a:pPr lvl="0" algn="just" fontAlgn="base"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previsto dal D.P.R. 445/2000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e ss.mm.</a:t>
                </a:r>
              </a:p>
            </p:txBody>
          </p:sp>
          <p:grpSp>
            <p:nvGrpSpPr>
              <p:cNvPr id="30" name="Gruppo 29">
                <a:extLst>
                  <a:ext uri="{FF2B5EF4-FFF2-40B4-BE49-F238E27FC236}">
                    <a16:creationId xmlns:a16="http://schemas.microsoft.com/office/drawing/2014/main" id="{E33DA0B2-531E-7F4E-0C36-63C55A7D9D03}"/>
                  </a:ext>
                </a:extLst>
              </p:cNvPr>
              <p:cNvGrpSpPr/>
              <p:nvPr/>
            </p:nvGrpSpPr>
            <p:grpSpPr>
              <a:xfrm>
                <a:off x="1790357" y="2871656"/>
                <a:ext cx="3895208" cy="432000"/>
                <a:chOff x="1037971" y="3074856"/>
                <a:chExt cx="3895208" cy="432000"/>
              </a:xfrm>
            </p:grpSpPr>
            <p:sp>
              <p:nvSpPr>
                <p:cNvPr id="16" name="TextBox 21">
                  <a:extLst>
                    <a:ext uri="{FF2B5EF4-FFF2-40B4-BE49-F238E27FC236}">
                      <a16:creationId xmlns:a16="http://schemas.microsoft.com/office/drawing/2014/main" id="{DD2FD026-0E4A-1837-2687-5C1C39B59CDE}"/>
                    </a:ext>
                  </a:extLst>
                </p:cNvPr>
                <p:cNvSpPr txBox="1"/>
                <p:nvPr/>
              </p:nvSpPr>
              <p:spPr>
                <a:xfrm>
                  <a:off x="1273876" y="3103571"/>
                  <a:ext cx="3659303" cy="374571"/>
                </a:xfrm>
                <a:prstGeom prst="round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6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+mn-cs"/>
                    </a:rPr>
                    <a:t>Documentazione da acquisire</a:t>
                  </a:r>
                  <a:endParaRPr kumimoji="0" lang="it-IT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29" name="Gruppo 28">
                  <a:extLst>
                    <a:ext uri="{FF2B5EF4-FFF2-40B4-BE49-F238E27FC236}">
                      <a16:creationId xmlns:a16="http://schemas.microsoft.com/office/drawing/2014/main" id="{1255C8F3-6C46-2F80-2397-E8552FB2EF3F}"/>
                    </a:ext>
                  </a:extLst>
                </p:cNvPr>
                <p:cNvGrpSpPr/>
                <p:nvPr/>
              </p:nvGrpSpPr>
              <p:grpSpPr>
                <a:xfrm>
                  <a:off x="1037971" y="3074856"/>
                  <a:ext cx="432000" cy="432000"/>
                  <a:chOff x="1039876" y="3087158"/>
                  <a:chExt cx="432000" cy="432000"/>
                </a:xfrm>
              </p:grpSpPr>
              <p:sp>
                <p:nvSpPr>
                  <p:cNvPr id="18" name="Oval 1">
                    <a:extLst>
                      <a:ext uri="{FF2B5EF4-FFF2-40B4-BE49-F238E27FC236}">
                        <a16:creationId xmlns:a16="http://schemas.microsoft.com/office/drawing/2014/main" id="{9899BEFD-5418-D875-BAF8-BE4DCFC98DC4}"/>
                      </a:ext>
                    </a:extLst>
                  </p:cNvPr>
                  <p:cNvSpPr/>
                  <p:nvPr/>
                </p:nvSpPr>
                <p:spPr>
                  <a:xfrm>
                    <a:off x="1039876" y="3087158"/>
                    <a:ext cx="432000" cy="43200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rgbClr val="FFDB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just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it-IT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+mn-cs"/>
                    </a:endParaRPr>
                  </a:p>
                </p:txBody>
              </p:sp>
              <p:pic>
                <p:nvPicPr>
                  <p:cNvPr id="28" name="Immagine 27">
                    <a:extLst>
                      <a:ext uri="{FF2B5EF4-FFF2-40B4-BE49-F238E27FC236}">
                        <a16:creationId xmlns:a16="http://schemas.microsoft.com/office/drawing/2014/main" id="{CD2AFB56-14FF-CD15-3D30-FBA22CF0C3F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1111876" y="3159158"/>
                    <a:ext cx="288000" cy="288000"/>
                  </a:xfrm>
                  <a:prstGeom prst="rect">
                    <a:avLst/>
                  </a:prstGeom>
                </p:spPr>
              </p:pic>
            </p:grpSp>
          </p:grpSp>
        </p:grpSp>
        <p:sp>
          <p:nvSpPr>
            <p:cNvPr id="33" name="Freccia a destra 32">
              <a:extLst>
                <a:ext uri="{FF2B5EF4-FFF2-40B4-BE49-F238E27FC236}">
                  <a16:creationId xmlns:a16="http://schemas.microsoft.com/office/drawing/2014/main" id="{6D133DD5-4EB2-A1F4-92DA-47ACCD00AB1E}"/>
                </a:ext>
              </a:extLst>
            </p:cNvPr>
            <p:cNvSpPr/>
            <p:nvPr/>
          </p:nvSpPr>
          <p:spPr>
            <a:xfrm>
              <a:off x="6873267" y="4080254"/>
              <a:ext cx="457200" cy="355600"/>
            </a:xfrm>
            <a:prstGeom prst="rightArrow">
              <a:avLst/>
            </a:prstGeom>
            <a:solidFill>
              <a:srgbClr val="F7A700"/>
            </a:solidFill>
            <a:ln>
              <a:solidFill>
                <a:srgbClr val="FAD587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940901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1">
            <a:extLst>
              <a:ext uri="{FF2B5EF4-FFF2-40B4-BE49-F238E27FC236}">
                <a16:creationId xmlns:a16="http://schemas.microsoft.com/office/drawing/2014/main" id="{056D8FA0-5171-49A0-93E3-1ADB4DE60D51}"/>
              </a:ext>
            </a:extLst>
          </p:cNvPr>
          <p:cNvSpPr txBox="1">
            <a:spLocks/>
          </p:cNvSpPr>
          <p:nvPr/>
        </p:nvSpPr>
        <p:spPr>
          <a:xfrm>
            <a:off x="872168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SOGGETTI PROPONENTI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256F19D8-B404-84CA-6F24-FCED33B91B71}"/>
              </a:ext>
            </a:extLst>
          </p:cNvPr>
          <p:cNvGrpSpPr/>
          <p:nvPr/>
        </p:nvGrpSpPr>
        <p:grpSpPr>
          <a:xfrm>
            <a:off x="602168" y="1404388"/>
            <a:ext cx="10532756" cy="4102625"/>
            <a:chOff x="602168" y="1404388"/>
            <a:chExt cx="10532756" cy="4102625"/>
          </a:xfrm>
        </p:grpSpPr>
        <p:grpSp>
          <p:nvGrpSpPr>
            <p:cNvPr id="11" name="Gruppo 10">
              <a:extLst>
                <a:ext uri="{FF2B5EF4-FFF2-40B4-BE49-F238E27FC236}">
                  <a16:creationId xmlns:a16="http://schemas.microsoft.com/office/drawing/2014/main" id="{4661EA66-B3AB-7BBE-0313-3F0ACFEC50DF}"/>
                </a:ext>
              </a:extLst>
            </p:cNvPr>
            <p:cNvGrpSpPr/>
            <p:nvPr/>
          </p:nvGrpSpPr>
          <p:grpSpPr>
            <a:xfrm>
              <a:off x="602168" y="1404388"/>
              <a:ext cx="10532756" cy="4102625"/>
              <a:chOff x="602168" y="1404388"/>
              <a:chExt cx="10532756" cy="4102625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B137BFCC-6065-E278-AA59-0F1289124130}"/>
                  </a:ext>
                </a:extLst>
              </p:cNvPr>
              <p:cNvSpPr/>
              <p:nvPr/>
            </p:nvSpPr>
            <p:spPr>
              <a:xfrm>
                <a:off x="1314228" y="2787618"/>
                <a:ext cx="4578572" cy="2719395"/>
              </a:xfrm>
              <a:prstGeom prst="roundRect">
                <a:avLst/>
              </a:prstGeom>
              <a:solidFill>
                <a:srgbClr val="FFF1C5">
                  <a:alpha val="50196"/>
                </a:srgbClr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indent="-285750" algn="just">
                  <a:buFont typeface="+mj-lt"/>
                  <a:buAutoNum type="arabicPeriod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In forma singola </a:t>
                </a:r>
              </a:p>
              <a:p>
                <a:pPr lvl="0" indent="-285750" algn="just">
                  <a:spcAft>
                    <a:spcPts val="600"/>
                  </a:spcAft>
                  <a:buFont typeface="+mj-lt"/>
                  <a:buAutoNum type="arabicPeriod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In partenariato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con altri enti di formazione, nelle seguenti forme: 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ATI/ATS verticali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(già costituite o da costituire a finanziamento approvato)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Consorzi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Reti di imprese 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Imprese collegate 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ai sensi dell’art. 2359 c.c. e Gruppo europeo di interesse economico (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GEIE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)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Associazione temporanea pubblico-privato (</a:t>
                </a: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ATPP</a:t>
                </a:r>
                <a:r>
                  <a:rPr lang="it-IT" sz="130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) </a:t>
                </a:r>
              </a:p>
              <a:p>
                <a:pPr marL="457200" lvl="2" indent="-285750" algn="just">
                  <a:buFont typeface="Arial" panose="020B0604020202020204" pitchFamily="34" charset="0"/>
                  <a:buChar char="•"/>
                  <a:defRPr/>
                </a:pPr>
                <a:r>
                  <a:rPr lang="it-IT" sz="1300" b="1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soggetti non indipendenti</a:t>
                </a:r>
                <a:endPara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</p:txBody>
          </p:sp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738048FD-1B00-A51A-C23E-8C0B6B76A0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9530874" flipH="1">
                <a:off x="1044300" y="2634385"/>
                <a:ext cx="306467" cy="306467"/>
              </a:xfrm>
              <a:prstGeom prst="rect">
                <a:avLst/>
              </a:prstGeom>
            </p:spPr>
          </p:pic>
          <p:grpSp>
            <p:nvGrpSpPr>
              <p:cNvPr id="10" name="Gruppo 9">
                <a:extLst>
                  <a:ext uri="{FF2B5EF4-FFF2-40B4-BE49-F238E27FC236}">
                    <a16:creationId xmlns:a16="http://schemas.microsoft.com/office/drawing/2014/main" id="{0AE6B492-0D12-6430-5301-864728F4D980}"/>
                  </a:ext>
                </a:extLst>
              </p:cNvPr>
              <p:cNvGrpSpPr/>
              <p:nvPr/>
            </p:nvGrpSpPr>
            <p:grpSpPr>
              <a:xfrm>
                <a:off x="602168" y="1404388"/>
                <a:ext cx="10532756" cy="1323084"/>
                <a:chOff x="602168" y="1404388"/>
                <a:chExt cx="10532756" cy="1323084"/>
              </a:xfrm>
            </p:grpSpPr>
            <p:pic>
              <p:nvPicPr>
                <p:cNvPr id="23" name="Picture 22">
                  <a:extLst>
                    <a:ext uri="{FF2B5EF4-FFF2-40B4-BE49-F238E27FC236}">
                      <a16:creationId xmlns:a16="http://schemas.microsoft.com/office/drawing/2014/main" id="{42FD2932-CFF1-447C-8ECE-76BB32FDBA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02168" y="1404388"/>
                  <a:ext cx="540000" cy="540000"/>
                </a:xfrm>
                <a:prstGeom prst="rect">
                  <a:avLst/>
                </a:prstGeom>
              </p:spPr>
            </p:pic>
            <p:grpSp>
              <p:nvGrpSpPr>
                <p:cNvPr id="9" name="Gruppo 8">
                  <a:extLst>
                    <a:ext uri="{FF2B5EF4-FFF2-40B4-BE49-F238E27FC236}">
                      <a16:creationId xmlns:a16="http://schemas.microsoft.com/office/drawing/2014/main" id="{E7901D60-4FD8-4DC5-5B86-FA75ECD3345B}"/>
                    </a:ext>
                  </a:extLst>
                </p:cNvPr>
                <p:cNvGrpSpPr/>
                <p:nvPr/>
              </p:nvGrpSpPr>
              <p:grpSpPr>
                <a:xfrm>
                  <a:off x="1314228" y="1520008"/>
                  <a:ext cx="9820696" cy="1207464"/>
                  <a:chOff x="1314228" y="1520008"/>
                  <a:chExt cx="9820696" cy="1207464"/>
                </a:xfrm>
              </p:grpSpPr>
              <p:pic>
                <p:nvPicPr>
                  <p:cNvPr id="20" name="Graphic 19" descr="Chevron arrows with solid fill">
                    <a:extLst>
                      <a:ext uri="{FF2B5EF4-FFF2-40B4-BE49-F238E27FC236}">
                        <a16:creationId xmlns:a16="http://schemas.microsoft.com/office/drawing/2014/main" id="{CE351A2D-5A1D-4BD5-95EA-481615A6D32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>
                    <a:extLst>
                      <a:ext uri="{96DAC541-7B7A-43D3-8B79-37D633B846F1}">
                        <asvg:svgBlip xmlns:asvg="http://schemas.microsoft.com/office/drawing/2016/SVG/main" r:embed="rId5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243924" y="1893955"/>
                    <a:ext cx="576000" cy="576000"/>
                  </a:xfrm>
                  <a:prstGeom prst="rect">
                    <a:avLst/>
                  </a:prstGeom>
                </p:spPr>
              </p:pic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07E9A2F7-E2F9-4DB4-9615-D33EFDACD816}"/>
                      </a:ext>
                    </a:extLst>
                  </p:cNvPr>
                  <p:cNvSpPr/>
                  <p:nvPr/>
                </p:nvSpPr>
                <p:spPr>
                  <a:xfrm>
                    <a:off x="1314228" y="1735679"/>
                    <a:ext cx="4578572" cy="892552"/>
                  </a:xfrm>
                  <a:prstGeom prst="rect">
                    <a:avLst/>
                  </a:prstGeom>
                  <a:solidFill>
                    <a:srgbClr val="FCEEC2"/>
                  </a:solidFill>
                  <a:ln w="19050">
                    <a:solidFill>
                      <a:srgbClr val="FFDB00"/>
                    </a:solidFill>
                  </a:ln>
                </p:spPr>
                <p:style>
                  <a:lnRef idx="2">
                    <a:schemeClr val="accent3"/>
                  </a:lnRef>
                  <a:fillRef idx="1">
                    <a:schemeClr val="lt1"/>
                  </a:fillRef>
                  <a:effectRef idx="0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wrap="square" anchor="ctr">
                    <a:spAutoFit/>
                  </a:bodyPr>
                  <a:lstStyle/>
                  <a:p>
                    <a:pPr marL="342900" lvl="0" indent="-342900" algn="just">
                      <a:spcAft>
                        <a:spcPts val="600"/>
                      </a:spcAft>
                      <a:buFont typeface="+mj-lt"/>
                      <a:buAutoNum type="arabicPeriod"/>
                      <a:defRPr/>
                    </a:pPr>
                    <a:r>
                      <a:rPr lang="it-IT" sz="1300" b="1" kern="0" dirty="0">
                        <a:solidFill>
                          <a:srgbClr val="000000"/>
                        </a:solidFill>
                        <a:cs typeface="Calibri" panose="020F0502020204030204" pitchFamily="34" charset="0"/>
                      </a:rPr>
                      <a:t>Enti di formazione già accreditati o che hanno presentato domanda di accreditamento entro la scadenza per la presentazione dei progetti dell’Avviso. I progetti possono essere presentati:</a:t>
                    </a:r>
                    <a:endParaRPr kumimoji="0" lang="en-IN" sz="130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  <p:grpSp>
                <p:nvGrpSpPr>
                  <p:cNvPr id="4" name="Gruppo 3">
                    <a:extLst>
                      <a:ext uri="{FF2B5EF4-FFF2-40B4-BE49-F238E27FC236}">
                        <a16:creationId xmlns:a16="http://schemas.microsoft.com/office/drawing/2014/main" id="{EFD2CCC1-6B39-DA30-9E31-59D570A22426}"/>
                      </a:ext>
                    </a:extLst>
                  </p:cNvPr>
                  <p:cNvGrpSpPr/>
                  <p:nvPr/>
                </p:nvGrpSpPr>
                <p:grpSpPr>
                  <a:xfrm>
                    <a:off x="6951238" y="1520008"/>
                    <a:ext cx="4183686" cy="1207464"/>
                    <a:chOff x="6951238" y="1520008"/>
                    <a:chExt cx="4183686" cy="1207464"/>
                  </a:xfrm>
                </p:grpSpPr>
                <p:sp>
                  <p:nvSpPr>
                    <p:cNvPr id="28" name="Rectangular Callout 17">
                      <a:extLst>
                        <a:ext uri="{FF2B5EF4-FFF2-40B4-BE49-F238E27FC236}">
                          <a16:creationId xmlns:a16="http://schemas.microsoft.com/office/drawing/2014/main" id="{CCC4589C-99E8-A0B0-71DA-1FCF57365E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67238" y="1636440"/>
                      <a:ext cx="3967686" cy="1091032"/>
                    </a:xfrm>
                    <a:prstGeom prst="wedgeRectCallout">
                      <a:avLst>
                        <a:gd name="adj1" fmla="val -23998"/>
                        <a:gd name="adj2" fmla="val -45875"/>
                      </a:avLst>
                    </a:prstGeom>
                    <a:ln w="19050">
                      <a:solidFill>
                        <a:srgbClr val="FFDB00"/>
                      </a:solidFill>
                      <a:prstDash val="dash"/>
                    </a:ln>
                  </p:spPr>
                  <p:style>
                    <a:lnRef idx="2">
                      <a:schemeClr val="accent3"/>
                    </a:lnRef>
                    <a:fillRef idx="1">
                      <a:schemeClr val="lt1"/>
                    </a:fillRef>
                    <a:effectRef idx="0">
                      <a:schemeClr val="accent3"/>
                    </a:effectRef>
                    <a:fontRef idx="minor">
                      <a:schemeClr val="dk1"/>
                    </a:fontRef>
                  </p:style>
                  <p:txBody>
                    <a:bodyPr wrap="square" tIns="144000" bIns="144000" anchor="ctr">
                      <a:spAutoFit/>
                    </a:bodyPr>
                    <a:lstStyle/>
                    <a:p>
                      <a:pPr marL="0" marR="0" lvl="0" indent="0" algn="just" defTabSz="914400" rtl="0" eaLnBrk="1" fontAlgn="auto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Calibri" panose="020F0502020204030204" pitchFamily="34" charset="0"/>
                        </a:rPr>
                        <a:t>    Ciascun ente formativo può presentare fino ad un </a:t>
                      </a:r>
                      <a:r>
                        <a:rPr kumimoji="0" lang="it-IT" sz="13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Calibri" panose="020F0502020204030204" pitchFamily="34" charset="0"/>
                        </a:rPr>
                        <a:t>massimo di due progetti </a:t>
                      </a:r>
                      <a:r>
                        <a:rPr kumimoji="0" lang="it-IT" sz="130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Calibri" panose="020F0502020204030204" pitchFamily="34" charset="0"/>
                        </a:rPr>
                        <a:t>in qualità di soggetto proponente ed attuatore o in partenariato con altri soggetti</a:t>
                      </a:r>
                      <a:r>
                        <a:rPr kumimoji="0" lang="it-IT" sz="13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it-IT" sz="13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Calibri" panose="020F0502020204030204" pitchFamily="34" charset="0"/>
                        </a:rPr>
                        <a:t>a valere sul presente Avviso.</a:t>
                      </a:r>
                      <a:endParaRPr kumimoji="0" lang="en-IN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Calibri" panose="020F0502020204030204" pitchFamily="34" charset="0"/>
                      </a:endParaRPr>
                    </a:p>
                  </p:txBody>
                </p:sp>
                <p:pic>
                  <p:nvPicPr>
                    <p:cNvPr id="30" name="Picture 29">
                      <a:extLst>
                        <a:ext uri="{FF2B5EF4-FFF2-40B4-BE49-F238E27FC236}">
                          <a16:creationId xmlns:a16="http://schemas.microsoft.com/office/drawing/2014/main" id="{215F994D-87F5-0B6B-C8D0-38E4BE32B3D7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6" cstate="print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6951238" y="1520008"/>
                      <a:ext cx="432000" cy="4320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</p:pic>
              </p:grpSp>
            </p:grpSp>
          </p:grpSp>
        </p:grp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4CE3C13C-27AD-4D26-7D78-9821C411AC70}"/>
                </a:ext>
              </a:extLst>
            </p:cNvPr>
            <p:cNvGrpSpPr/>
            <p:nvPr/>
          </p:nvGrpSpPr>
          <p:grpSpPr>
            <a:xfrm>
              <a:off x="6958858" y="3436620"/>
              <a:ext cx="4176066" cy="1573574"/>
              <a:chOff x="6958858" y="3436620"/>
              <a:chExt cx="4176066" cy="1573574"/>
            </a:xfrm>
          </p:grpSpPr>
          <p:sp>
            <p:nvSpPr>
              <p:cNvPr id="2" name="Rectangular Callout 17">
                <a:extLst>
                  <a:ext uri="{FF2B5EF4-FFF2-40B4-BE49-F238E27FC236}">
                    <a16:creationId xmlns:a16="http://schemas.microsoft.com/office/drawing/2014/main" id="{4A942A5D-E01A-D2C2-FE5A-6E6223CA041C}"/>
                  </a:ext>
                </a:extLst>
              </p:cNvPr>
              <p:cNvSpPr/>
              <p:nvPr/>
            </p:nvSpPr>
            <p:spPr>
              <a:xfrm>
                <a:off x="7167238" y="3642164"/>
                <a:ext cx="3967686" cy="1368030"/>
              </a:xfrm>
              <a:prstGeom prst="wedgeRectCallout">
                <a:avLst>
                  <a:gd name="adj1" fmla="val -23998"/>
                  <a:gd name="adj2" fmla="val -45875"/>
                </a:avLst>
              </a:prstGeom>
              <a:ln w="19050">
                <a:solidFill>
                  <a:srgbClr val="27348A"/>
                </a:solidFill>
                <a:prstDash val="dash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tIns="144000" bIns="144000" anchor="ctr">
                <a:spAutoFit/>
              </a:bodyPr>
              <a:lstStyle/>
              <a:p>
                <a:pPr lvl="0" algn="just">
                  <a:defRPr/>
                </a:pPr>
                <a:r>
                  <a:rPr lang="it-IT" sz="1400" kern="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   Tutti i </a:t>
                </a:r>
                <a:r>
                  <a:rPr lang="it-IT" sz="1400" b="1" kern="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componenti del partenariato </a:t>
                </a:r>
                <a:r>
                  <a:rPr lang="it-IT" sz="1400" kern="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sono </a:t>
                </a:r>
                <a:r>
                  <a:rPr lang="it-IT" sz="1400" b="1" kern="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sottoposti alla normativa provinciale per l’Accreditamento</a:t>
                </a:r>
                <a:r>
                  <a:rPr lang="it-IT" sz="1400" kern="0" dirty="0">
                    <a:solidFill>
                      <a:srgbClr val="000000"/>
                    </a:solidFill>
                    <a:cs typeface="Calibri" panose="020F0502020204030204" pitchFamily="34" charset="0"/>
                  </a:rPr>
                  <a:t> (DGP n. 754/2025) e devono ottenerlo prima dell’avvio del progetto. In caso contrario, il progetto non potrà essere avviato.</a:t>
                </a:r>
                <a:endParaRPr kumimoji="0" lang="en-IN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endParaRPr>
              </a:p>
            </p:txBody>
          </p:sp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BF7DB8DD-9BA0-8D12-E88E-0540657BCA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>
              <a:xfrm>
                <a:off x="6958858" y="3436620"/>
                <a:ext cx="432000" cy="432000"/>
              </a:xfrm>
              <a:prstGeom prst="rect">
                <a:avLst/>
              </a:prstGeom>
              <a:solidFill>
                <a:schemeClr val="bg1"/>
              </a:solidFill>
            </p:spPr>
          </p:pic>
        </p:grpSp>
      </p:grpSp>
    </p:spTree>
    <p:extLst>
      <p:ext uri="{BB962C8B-B14F-4D97-AF65-F5344CB8AC3E}">
        <p14:creationId xmlns:p14="http://schemas.microsoft.com/office/powerpoint/2010/main" val="2899445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D02A8-CE14-FB96-F8B4-3F43AB04E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CD2DC67A-EE2B-454A-828E-A6A1F07460A1}"/>
              </a:ext>
            </a:extLst>
          </p:cNvPr>
          <p:cNvSpPr txBox="1">
            <a:spLocks/>
          </p:cNvSpPr>
          <p:nvPr/>
        </p:nvSpPr>
        <p:spPr>
          <a:xfrm>
            <a:off x="962717" y="357084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ARTICOLAZIONE DEI PROGETTI [1/3]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BAEC58-1B45-7977-81F8-C99482D7AB98}"/>
              </a:ext>
            </a:extLst>
          </p:cNvPr>
          <p:cNvSpPr/>
          <p:nvPr/>
        </p:nvSpPr>
        <p:spPr>
          <a:xfrm>
            <a:off x="591675" y="963426"/>
            <a:ext cx="11008651" cy="491519"/>
          </a:xfrm>
          <a:prstGeom prst="rect">
            <a:avLst/>
          </a:prstGeom>
          <a:solidFill>
            <a:srgbClr val="FCEEC2"/>
          </a:solidFill>
          <a:ln w="22225">
            <a:noFill/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tlCol="0" anchor="ctr"/>
          <a:lstStyle/>
          <a:p>
            <a:pPr marL="74250" lvl="0" algn="just">
              <a:defRPr/>
            </a:pP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Gli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interventi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dovranno essere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progettati in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stretto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raccordo con i fabbisogni professionali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espressi delle imprese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del territorio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e i fabbisogni formativi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dei destinatari e delle destinatarie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, a valere su una sola delle quattro linee di azione:</a:t>
            </a:r>
            <a:endParaRPr lang="it-IT" sz="1400" kern="0" dirty="0">
              <a:solidFill>
                <a:srgbClr val="000000"/>
              </a:solidFill>
              <a:latin typeface="Arial" panose="020B0604020202020204"/>
              <a:cs typeface="Calibri" panose="020F0502020204030204" pitchFamily="34" charset="0"/>
            </a:endParaRPr>
          </a:p>
        </p:txBody>
      </p: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21510649-5234-CB4F-3D8C-035E97A43E79}"/>
              </a:ext>
            </a:extLst>
          </p:cNvPr>
          <p:cNvGrpSpPr/>
          <p:nvPr/>
        </p:nvGrpSpPr>
        <p:grpSpPr>
          <a:xfrm>
            <a:off x="591675" y="1578516"/>
            <a:ext cx="11008650" cy="4264532"/>
            <a:chOff x="591675" y="1589402"/>
            <a:chExt cx="11008650" cy="4264532"/>
          </a:xfrm>
        </p:grpSpPr>
        <p:grpSp>
          <p:nvGrpSpPr>
            <p:cNvPr id="14" name="Gruppo 13">
              <a:extLst>
                <a:ext uri="{FF2B5EF4-FFF2-40B4-BE49-F238E27FC236}">
                  <a16:creationId xmlns:a16="http://schemas.microsoft.com/office/drawing/2014/main" id="{96CF955C-F337-4242-C874-E8A971FE8A86}"/>
                </a:ext>
              </a:extLst>
            </p:cNvPr>
            <p:cNvGrpSpPr/>
            <p:nvPr/>
          </p:nvGrpSpPr>
          <p:grpSpPr>
            <a:xfrm>
              <a:off x="591675" y="1589402"/>
              <a:ext cx="5341039" cy="4264532"/>
              <a:chOff x="591675" y="1589402"/>
              <a:chExt cx="5341039" cy="4264532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B146F7C-EE92-8D43-D94B-1F8EAB5647BD}"/>
                  </a:ext>
                </a:extLst>
              </p:cNvPr>
              <p:cNvSpPr/>
              <p:nvPr/>
            </p:nvSpPr>
            <p:spPr>
              <a:xfrm>
                <a:off x="591675" y="2054818"/>
                <a:ext cx="5341039" cy="3799116"/>
              </a:xfrm>
              <a:prstGeom prst="rect">
                <a:avLst/>
              </a:prstGeom>
              <a:noFill/>
              <a:ln w="19050" cap="flat">
                <a:solidFill>
                  <a:srgbClr val="F7A700"/>
                </a:solidFill>
                <a:prstDash val="sysDot"/>
                <a:miter lim="400000"/>
              </a:ln>
              <a:effectLst/>
            </p:spPr>
            <p:txBody>
              <a:bodyPr rot="0" spcFirstLastPara="1" vert="horz" wrap="square" lIns="50800" tIns="0" rIns="50400" bIns="50800" numCol="1" spcCol="39600" rtlCol="0" anchor="ctr">
                <a:noAutofit/>
              </a:bodyPr>
              <a:lstStyle>
                <a:defPPr>
                  <a:defRPr lang="de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dirty="0"/>
                  <a:t>Sono ammissibili a finanziamento esclusivamente progetti con le seguenti caratteristiche:  </a:t>
                </a:r>
              </a:p>
              <a:p>
                <a:pPr marL="171450" indent="-171450" algn="just">
                  <a:spcAft>
                    <a:spcPts val="6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it-IT" sz="1200" b="1" dirty="0"/>
                  <a:t>interventi formativi su sviluppo e consolidamento delle competenze digitali</a:t>
                </a:r>
                <a:r>
                  <a:rPr lang="it-IT" sz="1200" dirty="0"/>
                  <a:t>. L’obiettivo sarà favorire l’acquisizione di competenze nell’uso di software professionali, piattaforme digitali per la gestione e l’ottimizzazione dei processi;</a:t>
                </a:r>
              </a:p>
              <a:p>
                <a:pPr marL="171450" indent="-171450" algn="just">
                  <a:spcAft>
                    <a:spcPts val="6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it-IT" sz="1200" b="1" dirty="0"/>
                  <a:t>interventi formativi specificamente orientati allo sviluppo di profili tecnici e artigianali</a:t>
                </a:r>
                <a:r>
                  <a:rPr lang="it-IT" sz="1200" dirty="0"/>
                  <a:t>. Tali corsi mireranno a valorizzare le competenze operative, favorendo l’integrazione tra conoscenze teoriche e applicazione pratica;  </a:t>
                </a:r>
              </a:p>
              <a:p>
                <a:pPr marL="171450" indent="-171450" algn="just">
                  <a:spcAft>
                    <a:spcPts val="6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it-IT" sz="1200" b="1" dirty="0"/>
                  <a:t>interventi formativi per la promozione della green economy e dell’economia circolare</a:t>
                </a:r>
                <a:r>
                  <a:rPr lang="it-IT" sz="1200" dirty="0"/>
                  <a:t>, incentrati sulla gestione sostenibile delle risorse e dei materiali, sul riciclo e sull’</a:t>
                </a:r>
                <a:r>
                  <a:rPr lang="it-IT" sz="1200" dirty="0" err="1"/>
                  <a:t>upcycling</a:t>
                </a:r>
                <a:r>
                  <a:rPr lang="it-IT" sz="1200" dirty="0"/>
                  <a:t>, sulle attività di riparazione e rigenerazione dei prodotti, sulla logistica del riuso e sull’adozione di processi produttivi a basso impatto ambientale. </a:t>
                </a:r>
              </a:p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b="1" u="sng" dirty="0"/>
                  <a:t>Ogni proposta progettuale dovrà riferirsi in misura prevalente a uno solo degli ambiti sopra elencati.</a:t>
                </a:r>
              </a:p>
            </p:txBody>
          </p:sp>
          <p:grpSp>
            <p:nvGrpSpPr>
              <p:cNvPr id="12" name="Gruppo 11">
                <a:extLst>
                  <a:ext uri="{FF2B5EF4-FFF2-40B4-BE49-F238E27FC236}">
                    <a16:creationId xmlns:a16="http://schemas.microsoft.com/office/drawing/2014/main" id="{D006D129-9E5A-178B-6B40-07FDD6DC5130}"/>
                  </a:ext>
                </a:extLst>
              </p:cNvPr>
              <p:cNvGrpSpPr/>
              <p:nvPr/>
            </p:nvGrpSpPr>
            <p:grpSpPr>
              <a:xfrm>
                <a:off x="1342543" y="1589402"/>
                <a:ext cx="3839303" cy="530260"/>
                <a:chOff x="1334185" y="1589402"/>
                <a:chExt cx="3839303" cy="530260"/>
              </a:xfrm>
            </p:grpSpPr>
            <p:sp>
              <p:nvSpPr>
                <p:cNvPr id="5" name="TextBox 21">
                  <a:extLst>
                    <a:ext uri="{FF2B5EF4-FFF2-40B4-BE49-F238E27FC236}">
                      <a16:creationId xmlns:a16="http://schemas.microsoft.com/office/drawing/2014/main" id="{483A8071-425B-059F-3B69-C9EBDBC9AAA3}"/>
                    </a:ext>
                  </a:extLst>
                </p:cNvPr>
                <p:cNvSpPr txBox="1"/>
                <p:nvPr/>
              </p:nvSpPr>
              <p:spPr>
                <a:xfrm>
                  <a:off x="1514185" y="1779143"/>
                  <a:ext cx="3659303" cy="340519"/>
                </a:xfrm>
                <a:prstGeom prst="roundRect">
                  <a:avLst/>
                </a:prstGeom>
                <a:solidFill>
                  <a:srgbClr val="FFC000"/>
                </a:solidFill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+mn-cs"/>
                    </a:rPr>
                    <a:t>Linea A – Corsi di Formazione</a:t>
                  </a:r>
                  <a:endParaRPr kumimoji="0" lang="it-IT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pic>
              <p:nvPicPr>
                <p:cNvPr id="6" name="Immagine 5">
                  <a:extLst>
                    <a:ext uri="{FF2B5EF4-FFF2-40B4-BE49-F238E27FC236}">
                      <a16:creationId xmlns:a16="http://schemas.microsoft.com/office/drawing/2014/main" id="{B7ACF526-C1BD-F2F3-CA47-8A4E9CF981B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334185" y="1589402"/>
                  <a:ext cx="360000" cy="360000"/>
                </a:xfrm>
                <a:prstGeom prst="rect">
                  <a:avLst/>
                </a:prstGeom>
                <a:ln w="19050">
                  <a:noFill/>
                  <a:prstDash val="dash"/>
                </a:ln>
              </p:spPr>
            </p:pic>
          </p:grpSp>
        </p:grpSp>
        <p:grpSp>
          <p:nvGrpSpPr>
            <p:cNvPr id="15" name="Gruppo 14">
              <a:extLst>
                <a:ext uri="{FF2B5EF4-FFF2-40B4-BE49-F238E27FC236}">
                  <a16:creationId xmlns:a16="http://schemas.microsoft.com/office/drawing/2014/main" id="{85535107-9575-70C5-56C6-403062D161EF}"/>
                </a:ext>
              </a:extLst>
            </p:cNvPr>
            <p:cNvGrpSpPr/>
            <p:nvPr/>
          </p:nvGrpSpPr>
          <p:grpSpPr>
            <a:xfrm>
              <a:off x="6259286" y="1594482"/>
              <a:ext cx="5341039" cy="4259452"/>
              <a:chOff x="6259286" y="1594482"/>
              <a:chExt cx="5341039" cy="4259452"/>
            </a:xfrm>
          </p:grpSpPr>
          <p:sp>
            <p:nvSpPr>
              <p:cNvPr id="7" name="Rectangle 1">
                <a:extLst>
                  <a:ext uri="{FF2B5EF4-FFF2-40B4-BE49-F238E27FC236}">
                    <a16:creationId xmlns:a16="http://schemas.microsoft.com/office/drawing/2014/main" id="{A1EACB9F-8612-272C-6B8A-A932D9C00A1D}"/>
                  </a:ext>
                </a:extLst>
              </p:cNvPr>
              <p:cNvSpPr/>
              <p:nvPr/>
            </p:nvSpPr>
            <p:spPr>
              <a:xfrm>
                <a:off x="6259286" y="2054818"/>
                <a:ext cx="5341039" cy="3799116"/>
              </a:xfrm>
              <a:prstGeom prst="rect">
                <a:avLst/>
              </a:prstGeom>
              <a:noFill/>
              <a:ln w="19050" cap="flat">
                <a:solidFill>
                  <a:schemeClr val="accent1"/>
                </a:solidFill>
                <a:prstDash val="sysDot"/>
                <a:miter lim="400000"/>
              </a:ln>
              <a:effectLst/>
            </p:spPr>
            <p:txBody>
              <a:bodyPr rot="0" spcFirstLastPara="1" vert="horz" wrap="square" lIns="50800" tIns="0" rIns="50400" bIns="50800" numCol="1" spcCol="39600" rtlCol="0" anchor="b">
                <a:noAutofit/>
              </a:bodyPr>
              <a:lstStyle>
                <a:defPPr>
                  <a:defRPr lang="de-IT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dirty="0"/>
                  <a:t>Sono ammissibili a finanziamento proposte progettuali per l’</a:t>
                </a:r>
                <a:r>
                  <a:rPr lang="it-IT" sz="1200" b="1" dirty="0"/>
                  <a:t>attuazione di interventi formativi per conducenti di automezzi aziendali per il trasporto di persone (autisti/e di autobus)</a:t>
                </a:r>
                <a:r>
                  <a:rPr lang="it-IT" sz="1200" dirty="0"/>
                  <a:t>. </a:t>
                </a:r>
              </a:p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dirty="0"/>
                  <a:t>Le proposte progettuali devono investire sul </a:t>
                </a:r>
                <a:r>
                  <a:rPr lang="it-IT" sz="1200" b="1" dirty="0"/>
                  <a:t>rafforzamento delle competenze tecniche di persone da abilitare con la qualifica di autisti/e </a:t>
                </a:r>
                <a:r>
                  <a:rPr lang="it-IT" sz="1200" b="1" dirty="0" err="1"/>
                  <a:t>e</a:t>
                </a:r>
                <a:r>
                  <a:rPr lang="it-IT" sz="1200" b="1" dirty="0"/>
                  <a:t> da inserire nel mercato del lavoro sul territorio provinciale</a:t>
                </a:r>
                <a:r>
                  <a:rPr lang="it-IT" sz="1200" dirty="0"/>
                  <a:t>. Le tematiche formative possono includere: formazione teorica e tecnica alla patente di Guida D; formazione teorica e tecnica per la Carta di Qualificazione del Conducente (CQC); formazione per l’acquisizione di conoscenze e competenze tecniche per la gestione degli imprevisti alla Guida; formazione per l’acquisizione di conoscenze in materia di sistema tariffario e titoli di viaggio.</a:t>
                </a:r>
              </a:p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b="1" dirty="0"/>
                  <a:t>Tutti i progetti devono </a:t>
                </a:r>
                <a:r>
                  <a:rPr lang="it-IT" sz="1200" dirty="0"/>
                  <a:t>obbligatoriamente </a:t>
                </a:r>
                <a:r>
                  <a:rPr lang="it-IT" sz="1200" b="1" dirty="0"/>
                  <a:t>prevedere un modulo formativo in ambito linguistico</a:t>
                </a:r>
                <a:r>
                  <a:rPr lang="it-IT" sz="1200" dirty="0"/>
                  <a:t> con l’obiettivo di rafforzare o sviluppare le competenze comunicative delle destinatarie e dei destinatari, con specifico riferimento alla lingua italiana e/o tedesca. </a:t>
                </a:r>
              </a:p>
              <a:p>
                <a:pPr marL="72000" algn="just">
                  <a:spcAft>
                    <a:spcPts val="600"/>
                  </a:spcAft>
                  <a:defRPr/>
                </a:pPr>
                <a:r>
                  <a:rPr lang="it-IT" sz="1200" dirty="0"/>
                  <a:t>Le proposte progettuali devono prevedere il </a:t>
                </a:r>
                <a:r>
                  <a:rPr lang="it-IT" sz="1200" b="1" dirty="0"/>
                  <a:t>coinvolgimento obbligatorio di una scuola guida.</a:t>
                </a:r>
              </a:p>
            </p:txBody>
          </p:sp>
          <p:grpSp>
            <p:nvGrpSpPr>
              <p:cNvPr id="13" name="Gruppo 12">
                <a:extLst>
                  <a:ext uri="{FF2B5EF4-FFF2-40B4-BE49-F238E27FC236}">
                    <a16:creationId xmlns:a16="http://schemas.microsoft.com/office/drawing/2014/main" id="{625D432B-2ECE-24E8-50C5-BF6F35924696}"/>
                  </a:ext>
                </a:extLst>
              </p:cNvPr>
              <p:cNvGrpSpPr/>
              <p:nvPr/>
            </p:nvGrpSpPr>
            <p:grpSpPr>
              <a:xfrm>
                <a:off x="6984754" y="1594482"/>
                <a:ext cx="3864703" cy="525180"/>
                <a:chOff x="6813110" y="1594482"/>
                <a:chExt cx="3864703" cy="525180"/>
              </a:xfrm>
            </p:grpSpPr>
            <p:sp>
              <p:nvSpPr>
                <p:cNvPr id="8" name="TextBox 21">
                  <a:extLst>
                    <a:ext uri="{FF2B5EF4-FFF2-40B4-BE49-F238E27FC236}">
                      <a16:creationId xmlns:a16="http://schemas.microsoft.com/office/drawing/2014/main" id="{2D25F05D-C58B-084B-F2F1-0E897899D331}"/>
                    </a:ext>
                  </a:extLst>
                </p:cNvPr>
                <p:cNvSpPr txBox="1"/>
                <p:nvPr/>
              </p:nvSpPr>
              <p:spPr>
                <a:xfrm>
                  <a:off x="7018510" y="1779143"/>
                  <a:ext cx="3659303" cy="340519"/>
                </a:xfrm>
                <a:prstGeom prst="roundRect">
                  <a:avLst/>
                </a:prstGeom>
                <a:solidFill>
                  <a:schemeClr val="accent1"/>
                </a:solidFill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it-IT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+mn-cs"/>
                    </a:rPr>
                    <a:t>Linea B – Corsi di Formazione per conducenti</a:t>
                  </a:r>
                  <a:endParaRPr kumimoji="0" lang="it-IT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endParaRPr>
                </a:p>
              </p:txBody>
            </p:sp>
            <p:pic>
              <p:nvPicPr>
                <p:cNvPr id="11" name="Immagine 10">
                  <a:extLst>
                    <a:ext uri="{FF2B5EF4-FFF2-40B4-BE49-F238E27FC236}">
                      <a16:creationId xmlns:a16="http://schemas.microsoft.com/office/drawing/2014/main" id="{91539D09-B828-1798-E0D6-B954EDF876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813110" y="1594482"/>
                  <a:ext cx="360000" cy="360000"/>
                </a:xfrm>
                <a:prstGeom prst="rect">
                  <a:avLst/>
                </a:prstGeom>
                <a:ln w="19050">
                  <a:noFill/>
                  <a:prstDash val="dash"/>
                </a:ln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099145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53700-481C-6FAF-F225-03B6AC6CE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66D21E4-C21D-5B83-9160-91717069D9C8}"/>
              </a:ext>
            </a:extLst>
          </p:cNvPr>
          <p:cNvSpPr txBox="1">
            <a:spLocks/>
          </p:cNvSpPr>
          <p:nvPr/>
        </p:nvSpPr>
        <p:spPr>
          <a:xfrm>
            <a:off x="962717" y="357084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ARTICOLAZIONE DEI PROGETTI [2/3]</a:t>
            </a:r>
          </a:p>
        </p:txBody>
      </p: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2B787F31-2BE8-BF21-B6A2-8D795F8581EC}"/>
              </a:ext>
            </a:extLst>
          </p:cNvPr>
          <p:cNvGrpSpPr/>
          <p:nvPr/>
        </p:nvGrpSpPr>
        <p:grpSpPr>
          <a:xfrm>
            <a:off x="591675" y="1010638"/>
            <a:ext cx="11008650" cy="4836724"/>
            <a:chOff x="591675" y="1010638"/>
            <a:chExt cx="11008650" cy="4836724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B4E7FD7-BBEA-45D5-7B18-D410A973E9AC}"/>
                </a:ext>
              </a:extLst>
            </p:cNvPr>
            <p:cNvSpPr/>
            <p:nvPr/>
          </p:nvSpPr>
          <p:spPr>
            <a:xfrm>
              <a:off x="591675" y="1464812"/>
              <a:ext cx="5341039" cy="4382550"/>
            </a:xfrm>
            <a:prstGeom prst="rect">
              <a:avLst/>
            </a:prstGeom>
            <a:noFill/>
            <a:ln w="19050" cap="flat">
              <a:solidFill>
                <a:schemeClr val="accent1"/>
              </a:solidFill>
              <a:prstDash val="sysDot"/>
              <a:miter lim="400000"/>
            </a:ln>
            <a:effectLst/>
          </p:spPr>
          <p:txBody>
            <a:bodyPr rot="0" spcFirstLastPara="1" vert="horz" wrap="square" lIns="50800" tIns="0" rIns="50400" bIns="50800" numCol="1" spcCol="39600" rtlCol="0" anchor="ctr">
              <a:noAutofit/>
            </a:bodyPr>
            <a:lstStyle>
              <a:defPPr>
                <a:defRPr lang="de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2000" algn="just">
                <a:spcAft>
                  <a:spcPts val="600"/>
                </a:spcAft>
                <a:defRPr/>
              </a:pPr>
              <a:r>
                <a:rPr lang="it-IT" sz="1200" dirty="0"/>
                <a:t>Sono ammissibili a finanziamento progetti in tre ambiti di intervento:   </a:t>
              </a: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it-IT" sz="1200" b="1" dirty="0"/>
                <a:t>imprenditoria femminile: </a:t>
              </a:r>
              <a:r>
                <a:rPr lang="it-IT" sz="1200" dirty="0"/>
                <a:t>percorsi per il rafforzamento delle competenze imprenditoriali, economiche, gestionali e organizzative. Gli interventi avranno la finalità di accompagnare le partecipanti in tutte le fasi di ideazione, avvio e sviluppo di un’attività imprenditoriale, fornendo loro strumenti di supporto formativo ed esperienza professionalizzante; </a:t>
              </a: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it-IT" sz="1200" b="1" dirty="0"/>
                <a:t>interventi formativi per profili professionali di carattere tecnico-operativo: </a:t>
              </a:r>
              <a:r>
                <a:rPr lang="it-IT" sz="1200" dirty="0"/>
                <a:t>percorsi progettati per favorire l’acquisizione graduale di competenze pratiche di base e trasversali in ambiti caratterizzati da buone prospettive occupazionali e da una costante domanda di personale qualificato;</a:t>
              </a: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it-IT" sz="1200" b="1" dirty="0"/>
                <a:t>interventi formativi nell’ambito delle discipline STEM: </a:t>
              </a:r>
              <a:r>
                <a:rPr lang="it-IT" sz="1200" dirty="0"/>
                <a:t>percorsi formativi sono finalizzati allo sviluppo di competenze tecnico-specialistiche e digitali avanzate. </a:t>
              </a:r>
            </a:p>
            <a:p>
              <a:pPr marL="72000" algn="just">
                <a:spcAft>
                  <a:spcPts val="600"/>
                </a:spcAft>
                <a:defRPr/>
              </a:pPr>
              <a:r>
                <a:rPr lang="it-IT" sz="1200" b="1" u="sng" dirty="0"/>
                <a:t>Ogni proposta progettuale dovrà riferirsi in misura prevalente a uno solo degli ambiti sopra elencati.</a:t>
              </a:r>
            </a:p>
          </p:txBody>
        </p:sp>
        <p:grpSp>
          <p:nvGrpSpPr>
            <p:cNvPr id="17" name="Gruppo 16">
              <a:extLst>
                <a:ext uri="{FF2B5EF4-FFF2-40B4-BE49-F238E27FC236}">
                  <a16:creationId xmlns:a16="http://schemas.microsoft.com/office/drawing/2014/main" id="{CA634B05-51F8-16DF-4477-4EE8DECA8A4F}"/>
                </a:ext>
              </a:extLst>
            </p:cNvPr>
            <p:cNvGrpSpPr/>
            <p:nvPr/>
          </p:nvGrpSpPr>
          <p:grpSpPr>
            <a:xfrm>
              <a:off x="1342543" y="1010638"/>
              <a:ext cx="3839303" cy="519018"/>
              <a:chOff x="1342543" y="1589758"/>
              <a:chExt cx="3839303" cy="519018"/>
            </a:xfrm>
          </p:grpSpPr>
          <p:sp>
            <p:nvSpPr>
              <p:cNvPr id="5" name="TextBox 21">
                <a:extLst>
                  <a:ext uri="{FF2B5EF4-FFF2-40B4-BE49-F238E27FC236}">
                    <a16:creationId xmlns:a16="http://schemas.microsoft.com/office/drawing/2014/main" id="{D94DAF68-B4B9-0344-E74B-403ACAEBD627}"/>
                  </a:ext>
                </a:extLst>
              </p:cNvPr>
              <p:cNvSpPr txBox="1"/>
              <p:nvPr/>
            </p:nvSpPr>
            <p:spPr>
              <a:xfrm>
                <a:off x="1522543" y="1768257"/>
                <a:ext cx="3659303" cy="340519"/>
              </a:xfrm>
              <a:prstGeom prst="roundRect">
                <a:avLst/>
              </a:prstGeom>
              <a:solidFill>
                <a:srgbClr val="27348A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Linea C – Corsi di Formazione per donne</a:t>
                </a:r>
                <a:endPara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3" name="Immagine 2">
                <a:extLst>
                  <a:ext uri="{FF2B5EF4-FFF2-40B4-BE49-F238E27FC236}">
                    <a16:creationId xmlns:a16="http://schemas.microsoft.com/office/drawing/2014/main" id="{47002CEE-4626-7583-E829-2476DEF3FD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42543" y="1589758"/>
                <a:ext cx="360000" cy="360000"/>
              </a:xfrm>
              <a:prstGeom prst="rect">
                <a:avLst/>
              </a:prstGeom>
              <a:ln w="19050">
                <a:noFill/>
                <a:prstDash val="dash"/>
              </a:ln>
            </p:spPr>
          </p:pic>
        </p:grpSp>
        <p:sp>
          <p:nvSpPr>
            <p:cNvPr id="7" name="Rectangle 1">
              <a:extLst>
                <a:ext uri="{FF2B5EF4-FFF2-40B4-BE49-F238E27FC236}">
                  <a16:creationId xmlns:a16="http://schemas.microsoft.com/office/drawing/2014/main" id="{1CF23817-8FE1-2148-6257-066BF75FD005}"/>
                </a:ext>
              </a:extLst>
            </p:cNvPr>
            <p:cNvSpPr/>
            <p:nvPr/>
          </p:nvSpPr>
          <p:spPr>
            <a:xfrm>
              <a:off x="6259286" y="1464812"/>
              <a:ext cx="5341039" cy="4382550"/>
            </a:xfrm>
            <a:prstGeom prst="rect">
              <a:avLst/>
            </a:prstGeom>
            <a:noFill/>
            <a:ln w="19050" cap="flat">
              <a:solidFill>
                <a:srgbClr val="FFC000"/>
              </a:solidFill>
              <a:prstDash val="sysDot"/>
              <a:miter lim="400000"/>
            </a:ln>
            <a:effectLst/>
          </p:spPr>
          <p:txBody>
            <a:bodyPr rot="0" spcFirstLastPara="1" vert="horz" wrap="square" lIns="50800" tIns="0" rIns="50400" bIns="50800" numCol="1" spcCol="39600" rtlCol="0" anchor="ctr">
              <a:noAutofit/>
            </a:bodyPr>
            <a:lstStyle>
              <a:defPPr>
                <a:defRPr lang="de-IT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72000" algn="just">
                <a:spcAft>
                  <a:spcPts val="600"/>
                </a:spcAft>
                <a:defRPr/>
              </a:pPr>
              <a:r>
                <a:rPr lang="it-IT" sz="1200" dirty="0"/>
                <a:t>Sono ammissibili a finanziamento </a:t>
              </a:r>
              <a:r>
                <a:rPr lang="it-IT" sz="1200" b="1" dirty="0"/>
                <a:t>proposte progettuali per promuovere processi di </a:t>
              </a:r>
              <a:r>
                <a:rPr lang="it-IT" sz="1200" b="1" dirty="0" err="1"/>
                <a:t>upskilling</a:t>
              </a:r>
              <a:r>
                <a:rPr lang="it-IT" sz="1200" b="1" dirty="0"/>
                <a:t> e </a:t>
              </a:r>
              <a:r>
                <a:rPr lang="it-IT" sz="1200" b="1" dirty="0" err="1"/>
                <a:t>reskilling</a:t>
              </a:r>
              <a:r>
                <a:rPr lang="it-IT" sz="1200" b="1" dirty="0"/>
                <a:t> </a:t>
              </a:r>
              <a:r>
                <a:rPr lang="it-IT" sz="1200" dirty="0"/>
                <a:t>rivolti a giovani con l’obiettivo di rafforzarne l’occupabilità e favorirne un inserimento qualificato nel mercato del lavoro. Tali interventi mirano ad </a:t>
              </a:r>
              <a:r>
                <a:rPr lang="it-IT" sz="1200" b="1" dirty="0"/>
                <a:t>orientare i giovani verso i settori strategici:</a:t>
              </a: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it-IT" sz="1200" b="1" dirty="0"/>
                <a:t>green economy </a:t>
              </a:r>
              <a:r>
                <a:rPr lang="it-IT" sz="1200" dirty="0"/>
                <a:t>ed economia circolare </a:t>
              </a:r>
            </a:p>
            <a:p>
              <a:pPr marL="171450" indent="-171450" algn="just"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it-IT" sz="1200" dirty="0"/>
                <a:t>innovazione </a:t>
              </a:r>
              <a:r>
                <a:rPr lang="it-IT" sz="1200" b="1" dirty="0"/>
                <a:t>tecnologica e digitale</a:t>
              </a:r>
              <a:r>
                <a:rPr lang="it-IT" sz="1200" dirty="0"/>
                <a:t>. </a:t>
              </a:r>
            </a:p>
            <a:p>
              <a:pPr marL="72000" algn="just">
                <a:spcAft>
                  <a:spcPts val="600"/>
                </a:spcAft>
                <a:defRPr/>
              </a:pPr>
              <a:r>
                <a:rPr lang="it-IT" sz="1200" dirty="0"/>
                <a:t>La progettazione dei corsi è orientata all’</a:t>
              </a:r>
              <a:r>
                <a:rPr lang="it-IT" sz="1200" b="1" dirty="0"/>
                <a:t>integrazione tra competenze tecniche, digitali e trasversali</a:t>
              </a:r>
              <a:r>
                <a:rPr lang="it-IT" sz="1200" dirty="0"/>
                <a:t>, con particolare riferimento all’applicazione delle tecnologie informatiche e digitali ai processi ecologici, alla gestione intelligente delle risorse, al monitoraggio ambientale e ai nuovi modelli produttivi sostenibili. </a:t>
              </a:r>
            </a:p>
            <a:p>
              <a:pPr marL="72000" algn="just">
                <a:spcAft>
                  <a:spcPts val="600"/>
                </a:spcAft>
                <a:defRPr/>
              </a:pPr>
              <a:r>
                <a:rPr lang="it-IT" sz="1200" dirty="0"/>
                <a:t>Attraverso </a:t>
              </a:r>
              <a:r>
                <a:rPr lang="it-IT" sz="1200" b="1" dirty="0"/>
                <a:t>metodologie didattiche innovative</a:t>
              </a:r>
              <a:r>
                <a:rPr lang="it-IT" sz="1200" dirty="0"/>
                <a:t>, </a:t>
              </a:r>
              <a:r>
                <a:rPr lang="it-IT" sz="1200" b="1" dirty="0"/>
                <a:t>laboratori pratici ed eventuali collaborazioni con imprese del settore</a:t>
              </a:r>
              <a:r>
                <a:rPr lang="it-IT" sz="1200" dirty="0"/>
                <a:t>, gli interventi hanno lo </a:t>
              </a:r>
              <a:r>
                <a:rPr lang="it-IT" sz="1200" b="1" dirty="0"/>
                <a:t>scopo di favorire l’acquisizione di competenze immediatamente spendibili</a:t>
              </a:r>
              <a:r>
                <a:rPr lang="it-IT" sz="1200" dirty="0"/>
                <a:t>, promuovendo percorsi professionali stabili nei settori della sostenibilità e dell’innovazione. </a:t>
              </a:r>
            </a:p>
          </p:txBody>
        </p:sp>
        <p:grpSp>
          <p:nvGrpSpPr>
            <p:cNvPr id="18" name="Gruppo 17">
              <a:extLst>
                <a:ext uri="{FF2B5EF4-FFF2-40B4-BE49-F238E27FC236}">
                  <a16:creationId xmlns:a16="http://schemas.microsoft.com/office/drawing/2014/main" id="{FBFBFB6B-E668-1104-63F4-63313FD3F53A}"/>
                </a:ext>
              </a:extLst>
            </p:cNvPr>
            <p:cNvGrpSpPr/>
            <p:nvPr/>
          </p:nvGrpSpPr>
          <p:grpSpPr>
            <a:xfrm>
              <a:off x="7010154" y="1010638"/>
              <a:ext cx="3839303" cy="519018"/>
              <a:chOff x="7010154" y="1589758"/>
              <a:chExt cx="3839303" cy="519018"/>
            </a:xfrm>
          </p:grpSpPr>
          <p:sp>
            <p:nvSpPr>
              <p:cNvPr id="8" name="TextBox 21">
                <a:extLst>
                  <a:ext uri="{FF2B5EF4-FFF2-40B4-BE49-F238E27FC236}">
                    <a16:creationId xmlns:a16="http://schemas.microsoft.com/office/drawing/2014/main" id="{A74D7F82-B63A-39CF-1111-93457B0C59E9}"/>
                  </a:ext>
                </a:extLst>
              </p:cNvPr>
              <p:cNvSpPr txBox="1"/>
              <p:nvPr/>
            </p:nvSpPr>
            <p:spPr>
              <a:xfrm>
                <a:off x="7190154" y="1768257"/>
                <a:ext cx="3659303" cy="340519"/>
              </a:xfrm>
              <a:prstGeom prst="roundRect">
                <a:avLst/>
              </a:prstGeom>
              <a:solidFill>
                <a:srgbClr val="FFC000"/>
              </a:solidFill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Linea D – Corsi di Formazione per giovani</a:t>
                </a:r>
                <a:endParaRPr kumimoji="0" lang="it-IT" sz="14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10" name="Immagine 9">
                <a:extLst>
                  <a:ext uri="{FF2B5EF4-FFF2-40B4-BE49-F238E27FC236}">
                    <a16:creationId xmlns:a16="http://schemas.microsoft.com/office/drawing/2014/main" id="{753FDE83-6BCF-EDA8-AEC4-2C78B421B4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10154" y="1589758"/>
                <a:ext cx="360000" cy="360000"/>
              </a:xfrm>
              <a:prstGeom prst="rect">
                <a:avLst/>
              </a:prstGeom>
              <a:ln w="19050">
                <a:noFill/>
                <a:prstDash val="dash"/>
              </a:ln>
            </p:spPr>
          </p:pic>
        </p:grpSp>
      </p:grpSp>
    </p:spTree>
    <p:extLst>
      <p:ext uri="{BB962C8B-B14F-4D97-AF65-F5344CB8AC3E}">
        <p14:creationId xmlns:p14="http://schemas.microsoft.com/office/powerpoint/2010/main" val="1160288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03">
            <a:extLst>
              <a:ext uri="{FF2B5EF4-FFF2-40B4-BE49-F238E27FC236}">
                <a16:creationId xmlns:a16="http://schemas.microsoft.com/office/drawing/2014/main" id="{755DCEE1-A5FE-5D3A-FC6E-C6C0725DD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5914" y="1351492"/>
            <a:ext cx="4720171" cy="348813"/>
          </a:xfrm>
          <a:prstGeom prst="rect">
            <a:avLst/>
          </a:prstGeom>
          <a:noFill/>
          <a:ln w="28575">
            <a:noFill/>
          </a:ln>
        </p:spPr>
        <p:txBody>
          <a:bodyPr wrap="square" lIns="50800" tIns="50800" rIns="50800" bIns="50800" anchor="ctr">
            <a:spAutoFit/>
          </a:bodyPr>
          <a:lstStyle>
            <a:defPPr>
              <a:defRPr lang="de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TIPOLOGIA DI ATTIVIT</a:t>
            </a:r>
            <a:r>
              <a:rPr lang="it-IT" sz="1600" b="1" dirty="0">
                <a:solidFill>
                  <a:srgbClr val="27348A"/>
                </a:solidFill>
                <a:latin typeface="Arial" panose="020B0604020202020204"/>
                <a:cs typeface="Arial" panose="020B0604020202020204" pitchFamily="34" charset="0"/>
              </a:rPr>
              <a:t>À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PROGETTUALI</a:t>
            </a:r>
            <a:endParaRPr kumimoji="0" lang="it-IT" altLang="it-IT" sz="1600" b="0" i="0" u="none" strike="noStrike" kern="0" cap="none" spc="0" normalizeH="0" baseline="0" noProof="0" dirty="0">
              <a:ln>
                <a:noFill/>
              </a:ln>
              <a:solidFill>
                <a:srgbClr val="27348A"/>
              </a:solidFill>
              <a:effectLst/>
              <a:uLnTx/>
              <a:uFillTx/>
              <a:latin typeface="Arial" panose="020B0604020202020204"/>
              <a:ea typeface="+mn-ea"/>
              <a:cs typeface="+mn-cs"/>
              <a:sym typeface="Helvetica Ligh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5F055EA-FC76-BE7F-0C7B-8AADBD3B9007}"/>
              </a:ext>
            </a:extLst>
          </p:cNvPr>
          <p:cNvSpPr/>
          <p:nvPr/>
        </p:nvSpPr>
        <p:spPr>
          <a:xfrm>
            <a:off x="1092281" y="2069361"/>
            <a:ext cx="10007440" cy="2288672"/>
          </a:xfrm>
          <a:prstGeom prst="rect">
            <a:avLst/>
          </a:prstGeom>
          <a:solidFill>
            <a:sysClr val="window" lastClr="FFFFFF">
              <a:lumMod val="95000"/>
              <a:alpha val="44000"/>
            </a:sysClr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0" numCol="1" spcCol="360000" anchor="ctr" anchorCtr="0"/>
          <a:lstStyle>
            <a:defPPr>
              <a:defRPr lang="de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Formazione </a:t>
            </a: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in aula e/o laboratorio</a:t>
            </a:r>
          </a:p>
          <a:p>
            <a:pPr marL="360000" marR="0" lvl="0" indent="-28575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it-IT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Formazione individualizzata</a:t>
            </a:r>
            <a:r>
              <a:rPr kumimoji="0" lang="it-IT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 </a:t>
            </a:r>
            <a:endParaRPr lang="it-IT" sz="1400" kern="0" dirty="0">
              <a:solidFill>
                <a:srgbClr val="000000"/>
              </a:solidFill>
              <a:latin typeface="Arial" panose="020B0604020202020204"/>
              <a:cs typeface="Calibri" panose="020F0502020204030204" pitchFamily="34" charset="0"/>
            </a:endParaRPr>
          </a:p>
          <a:p>
            <a:pPr marL="360000" lvl="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Stage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 </a:t>
            </a: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(obbligatorio in tutti gli interventi): 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nella misura minima pari al 30% e nella misura massima pari al 40%               della durata delle attività (modalità di calcolo della percentuale: ore stage prese una sola volta / durata delle attività);</a:t>
            </a:r>
          </a:p>
          <a:p>
            <a:pPr marL="360000" lvl="0" indent="-28575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it-IT" sz="1400" b="1" kern="0" dirty="0">
                <a:solidFill>
                  <a:srgbClr val="000000"/>
                </a:solidFill>
                <a:cs typeface="Calibri" panose="020F0502020204030204" pitchFamily="34" charset="0"/>
              </a:rPr>
              <a:t>Orientamento di gruppo o individuale</a:t>
            </a:r>
            <a:r>
              <a:rPr lang="it-IT" sz="1400" kern="0" dirty="0">
                <a:solidFill>
                  <a:srgbClr val="000000"/>
                </a:solidFill>
                <a:cs typeface="Calibri" panose="020F0502020204030204" pitchFamily="34" charset="0"/>
              </a:rPr>
              <a:t>: nella misura massima pari al 7% della durata progettuale [modalità di calcolo della percentuale: (ore orientamento * numero gruppi) / durata progettuale]. </a:t>
            </a:r>
            <a:endParaRPr lang="it-IT" sz="1400" kern="0" dirty="0">
              <a:solidFill>
                <a:srgbClr val="000000"/>
              </a:solidFill>
              <a:latin typeface="Arial" panose="020B0604020202020204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23C4FE-D8FF-9C73-75D0-88940DC6FA6E}"/>
              </a:ext>
            </a:extLst>
          </p:cNvPr>
          <p:cNvSpPr txBox="1"/>
          <p:nvPr/>
        </p:nvSpPr>
        <p:spPr>
          <a:xfrm rot="19751548">
            <a:off x="10749023" y="3165451"/>
            <a:ext cx="960518" cy="246221"/>
          </a:xfrm>
          <a:prstGeom prst="rect">
            <a:avLst/>
          </a:prstGeom>
          <a:solidFill>
            <a:schemeClr val="bg1"/>
          </a:solidFill>
          <a:ln w="19050">
            <a:solidFill>
              <a:srgbClr val="F6A800"/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Obbligatori</a:t>
            </a:r>
            <a:r>
              <a:rPr lang="it-IT" sz="1000" b="1" dirty="0">
                <a:solidFill>
                  <a:srgbClr val="000000"/>
                </a:solidFill>
                <a:latin typeface="Arial" panose="020B0604020202020204"/>
              </a:rPr>
              <a:t>o</a:t>
            </a:r>
            <a:endParaRPr kumimoji="0" lang="it-IT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9BB1DC-FA51-8BB8-E929-47814F73A08D}"/>
              </a:ext>
            </a:extLst>
          </p:cNvPr>
          <p:cNvSpPr txBox="1"/>
          <p:nvPr/>
        </p:nvSpPr>
        <p:spPr>
          <a:xfrm>
            <a:off x="1092282" y="4817185"/>
            <a:ext cx="10007439" cy="523220"/>
          </a:xfrm>
          <a:prstGeom prst="rect">
            <a:avLst/>
          </a:prstGeom>
          <a:solidFill>
            <a:srgbClr val="FFF1C5"/>
          </a:solidFill>
        </p:spPr>
        <p:txBody>
          <a:bodyPr wrap="square" rtlCol="0">
            <a:spAutoFit/>
          </a:bodyPr>
          <a:lstStyle/>
          <a:p>
            <a:pPr marL="144000" lvl="0" algn="just"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Non sono ammesse attività rivolte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indirettamente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ai destinatari e alle destinatarie</a:t>
            </a:r>
            <a:r>
              <a:rPr lang="it-IT" sz="1400" dirty="0">
                <a:solidFill>
                  <a:srgbClr val="000000"/>
                </a:solidFill>
                <a:latin typeface="Arial" panose="020B0604020202020204"/>
              </a:rPr>
              <a:t>, pertanto </a:t>
            </a:r>
            <a:r>
              <a:rPr lang="it-IT" sz="1400" b="1" dirty="0">
                <a:solidFill>
                  <a:srgbClr val="000000"/>
                </a:solidFill>
                <a:latin typeface="Arial" panose="020B0604020202020204"/>
              </a:rPr>
              <a:t>a</a:t>
            </a:r>
            <a:r>
              <a:rPr lang="it-IT" sz="1400" b="1" dirty="0">
                <a:solidFill>
                  <a:srgbClr val="000000"/>
                </a:solidFill>
              </a:rPr>
              <a:t>vvio e chiusura degli interventi </a:t>
            </a:r>
            <a:r>
              <a:rPr lang="it-IT" sz="1400" dirty="0">
                <a:solidFill>
                  <a:srgbClr val="000000"/>
                </a:solidFill>
              </a:rPr>
              <a:t>devono avvenire </a:t>
            </a:r>
            <a:r>
              <a:rPr lang="it-IT" sz="1400" b="1" dirty="0">
                <a:solidFill>
                  <a:srgbClr val="000000"/>
                </a:solidFill>
              </a:rPr>
              <a:t>con attività rivolte direttamente ai/alle destinatari/e.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FE7982-ACA5-8551-4361-14A55AB407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2717" y="4667895"/>
            <a:ext cx="319554" cy="28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2" name="Titolo 1">
            <a:extLst>
              <a:ext uri="{FF2B5EF4-FFF2-40B4-BE49-F238E27FC236}">
                <a16:creationId xmlns:a16="http://schemas.microsoft.com/office/drawing/2014/main" id="{A179E405-82C7-A401-2D19-A6E8BB49DCCB}"/>
              </a:ext>
            </a:extLst>
          </p:cNvPr>
          <p:cNvSpPr txBox="1">
            <a:spLocks/>
          </p:cNvSpPr>
          <p:nvPr/>
        </p:nvSpPr>
        <p:spPr>
          <a:xfrm>
            <a:off x="962717" y="357084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ARTICOLAZIONE DEI PROGETTI [3/3]</a:t>
            </a:r>
          </a:p>
        </p:txBody>
      </p:sp>
    </p:spTree>
    <p:extLst>
      <p:ext uri="{BB962C8B-B14F-4D97-AF65-F5344CB8AC3E}">
        <p14:creationId xmlns:p14="http://schemas.microsoft.com/office/powerpoint/2010/main" val="4040485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olo 1">
            <a:extLst>
              <a:ext uri="{FF2B5EF4-FFF2-40B4-BE49-F238E27FC236}">
                <a16:creationId xmlns:a16="http://schemas.microsoft.com/office/drawing/2014/main" id="{3AAF60A4-756C-493D-B7EA-205E343610EB}"/>
              </a:ext>
            </a:extLst>
          </p:cNvPr>
          <p:cNvSpPr txBox="1">
            <a:spLocks/>
          </p:cNvSpPr>
          <p:nvPr/>
        </p:nvSpPr>
        <p:spPr>
          <a:xfrm>
            <a:off x="962717" y="368729"/>
            <a:ext cx="10266566" cy="625353"/>
          </a:xfrm>
          <a:prstGeom prst="rect">
            <a:avLst/>
          </a:prstGeom>
          <a:noFill/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rgbClr val="F7A8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CARATTERISTICHE COMUNI DEGLI INTERVENTI</a:t>
            </a:r>
          </a:p>
        </p:txBody>
      </p:sp>
      <p:sp>
        <p:nvSpPr>
          <p:cNvPr id="8" name="Rounded Rectangle 103">
            <a:extLst>
              <a:ext uri="{FF2B5EF4-FFF2-40B4-BE49-F238E27FC236}">
                <a16:creationId xmlns:a16="http://schemas.microsoft.com/office/drawing/2014/main" id="{49C7BBA7-696F-CA05-B4D4-997F51FCF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6607" y="1050464"/>
            <a:ext cx="4374000" cy="348813"/>
          </a:xfrm>
          <a:prstGeom prst="rect">
            <a:avLst/>
          </a:prstGeom>
          <a:noFill/>
          <a:ln w="28575">
            <a:solidFill>
              <a:sysClr val="window" lastClr="FFFFFF"/>
            </a:solidFill>
          </a:ln>
        </p:spPr>
        <p:txBody>
          <a:bodyPr wrap="square" lIns="50800" tIns="50800" rIns="50800" bIns="50800" anchor="ctr">
            <a:spAutoFit/>
          </a:bodyPr>
          <a:lstStyle>
            <a:lvl1pPr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/>
                <a:cs typeface="Arial" panose="020B0604020202020204" pitchFamily="34" charset="0"/>
                <a:sym typeface="Helvetica Light"/>
              </a:rPr>
              <a:t>CONDIZIONI PER L’EROGAZIONE</a:t>
            </a:r>
          </a:p>
        </p:txBody>
      </p:sp>
      <p:sp>
        <p:nvSpPr>
          <p:cNvPr id="9" name="Rounded Rectangle 103">
            <a:extLst>
              <a:ext uri="{FF2B5EF4-FFF2-40B4-BE49-F238E27FC236}">
                <a16:creationId xmlns:a16="http://schemas.microsoft.com/office/drawing/2014/main" id="{943154D3-F8F2-665D-EA1B-53FAA9258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331" y="1050464"/>
            <a:ext cx="3693113" cy="348813"/>
          </a:xfrm>
          <a:prstGeom prst="rect">
            <a:avLst/>
          </a:prstGeom>
          <a:noFill/>
          <a:ln w="28575">
            <a:solidFill>
              <a:sysClr val="window" lastClr="FFFFFF"/>
            </a:solidFill>
          </a:ln>
        </p:spPr>
        <p:txBody>
          <a:bodyPr wrap="square" lIns="50800" tIns="50800" rIns="50800" bIns="50800" anchor="ctr">
            <a:spAutoFit/>
          </a:bodyPr>
          <a:lstStyle>
            <a:lvl1pPr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1pPr>
            <a:lvl2pPr marL="742950" indent="-28575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2pPr>
            <a:lvl3pPr marL="11430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3pPr>
            <a:lvl4pPr marL="16002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4pPr>
            <a:lvl5pPr marL="2057400" indent="-228600"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Calibri" panose="020F0502020204030204" pitchFamily="34" charset="0"/>
                <a:ea typeface="Helvetica Light"/>
                <a:cs typeface="Helvetica Light"/>
                <a:sym typeface="Helvetica Light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27348A"/>
                </a:solidFill>
                <a:effectLst/>
                <a:uLnTx/>
                <a:uFillTx/>
                <a:latin typeface="Arial" panose="020B0604020202020204"/>
                <a:cs typeface="Arial" panose="020B0604020202020204" pitchFamily="34" charset="0"/>
                <a:sym typeface="Helvetica Light"/>
              </a:rPr>
              <a:t>ALTRE ATTIVITA’ AMMISSIBILI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F9EE8C6-3486-AEC6-9D81-83C23D7B7397}"/>
              </a:ext>
            </a:extLst>
          </p:cNvPr>
          <p:cNvGrpSpPr/>
          <p:nvPr/>
        </p:nvGrpSpPr>
        <p:grpSpPr>
          <a:xfrm>
            <a:off x="7828217" y="1576475"/>
            <a:ext cx="3355341" cy="3112354"/>
            <a:chOff x="7968822" y="1576475"/>
            <a:chExt cx="3355341" cy="311235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2AF2EAE-5E3E-F03F-DFE6-53D3A554E32E}"/>
                </a:ext>
              </a:extLst>
            </p:cNvPr>
            <p:cNvSpPr txBox="1"/>
            <p:nvPr/>
          </p:nvSpPr>
          <p:spPr>
            <a:xfrm>
              <a:off x="7968822" y="2442060"/>
              <a:ext cx="3355341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>
                <a:defRPr/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Attività di presidio: </a:t>
              </a: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Ideazione e progettazione; </a:t>
              </a:r>
              <a:r>
                <a:rPr lang="it-IT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Individuazione delle/dei partecipanti; </a:t>
              </a: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Tutoraggio; Direzione; Coordinamento; </a:t>
              </a:r>
              <a:r>
                <a:rPr lang="it-IT" sz="1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Accompagnamento al lavoro; Erogazione dei servizi ausiliari. </a:t>
              </a:r>
            </a:p>
            <a:p>
              <a:pPr lvl="0" algn="just">
                <a:defRPr/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Attività immateriali:</a:t>
              </a:r>
              <a:r>
                <a:rPr lang="it-IT" sz="1400" b="1" dirty="0">
                  <a:solidFill>
                    <a:srgbClr val="000000"/>
                  </a:solidFill>
                </a:rPr>
                <a:t> </a:t>
              </a:r>
              <a:r>
                <a:rPr lang="it-IT" sz="1400" dirty="0">
                  <a:solidFill>
                    <a:srgbClr val="000000"/>
                  </a:solidFill>
                </a:rPr>
                <a:t>elaborazione di materiali didattici; predisposizione di materiali informativi e pubblicitari; traduzione; amministrazione e segreteria. </a:t>
              </a:r>
              <a:endParaRPr kumimoji="0" lang="it-IT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4100" name="Picture 4">
              <a:extLst>
                <a:ext uri="{FF2B5EF4-FFF2-40B4-BE49-F238E27FC236}">
                  <a16:creationId xmlns:a16="http://schemas.microsoft.com/office/drawing/2014/main" id="{E4D983DA-9780-46BD-AFFA-71CFE2FE35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86492" y="1576475"/>
              <a:ext cx="720000" cy="72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37B3751-D9DD-1C6E-D020-B7409B318297}"/>
              </a:ext>
            </a:extLst>
          </p:cNvPr>
          <p:cNvGrpSpPr/>
          <p:nvPr/>
        </p:nvGrpSpPr>
        <p:grpSpPr>
          <a:xfrm>
            <a:off x="456775" y="1576475"/>
            <a:ext cx="7174275" cy="4098647"/>
            <a:chOff x="456775" y="1576475"/>
            <a:chExt cx="7174275" cy="4098647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02C0551-8799-11E2-214E-993253D35875}"/>
                </a:ext>
              </a:extLst>
            </p:cNvPr>
            <p:cNvGrpSpPr/>
            <p:nvPr/>
          </p:nvGrpSpPr>
          <p:grpSpPr>
            <a:xfrm>
              <a:off x="456775" y="3807804"/>
              <a:ext cx="3496163" cy="1764790"/>
              <a:chOff x="456775" y="3807804"/>
              <a:chExt cx="3496163" cy="1764790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2CBC3B34-CBB2-2ED2-70AC-B809247CD96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44856" y="3807804"/>
                <a:ext cx="720000" cy="720000"/>
              </a:xfrm>
              <a:prstGeom prst="rect">
                <a:avLst/>
              </a:prstGeom>
            </p:spPr>
          </p:pic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435CCD3-54D3-4557-B7A7-1E91AA8780C4}"/>
                  </a:ext>
                </a:extLst>
              </p:cNvPr>
              <p:cNvSpPr/>
              <p:nvPr/>
            </p:nvSpPr>
            <p:spPr>
              <a:xfrm>
                <a:off x="456775" y="4688829"/>
                <a:ext cx="3496163" cy="88376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Durata progettuale degli interventi:</a:t>
                </a:r>
              </a:p>
              <a:p>
                <a:pPr indent="-324000" algn="just">
                  <a:defRPr/>
                </a:pPr>
                <a:r>
                  <a:rPr lang="it-IT" sz="1400" b="1" kern="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Linee a, b e c</a:t>
                </a:r>
                <a:r>
                  <a:rPr lang="it-IT" sz="1400" kern="0" dirty="0">
                    <a:solidFill>
                      <a:srgbClr val="000000"/>
                    </a:solidFill>
                    <a:latin typeface="Arial" panose="020B0604020202020204"/>
                    <a:cs typeface="Calibri" panose="020F0502020204030204" pitchFamily="34" charset="0"/>
                  </a:rPr>
                  <a:t>: da 400 ore a 800 ore;</a:t>
                </a:r>
              </a:p>
              <a:p>
                <a:pPr indent="-324000" algn="just">
                  <a:spcAft>
                    <a:spcPts val="600"/>
                  </a:spcAft>
                  <a:defRPr/>
                </a:pPr>
                <a:r>
                  <a:rPr kumimoji="0" lang="it-IT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Linea d</a:t>
                </a:r>
                <a:r>
                  <a:rPr kumimoji="0" lang="it-IT" sz="140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: da 400 ore a 1.000 ore.</a:t>
                </a: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0E50846-5A86-94DB-CB4D-7FF9B400CBF0}"/>
                </a:ext>
              </a:extLst>
            </p:cNvPr>
            <p:cNvGrpSpPr/>
            <p:nvPr/>
          </p:nvGrpSpPr>
          <p:grpSpPr>
            <a:xfrm>
              <a:off x="4134887" y="1576475"/>
              <a:ext cx="3496163" cy="4098647"/>
              <a:chOff x="4134887" y="1576475"/>
              <a:chExt cx="3496163" cy="4098647"/>
            </a:xfrm>
          </p:grpSpPr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D94CA821-4C40-7AC2-6D9D-AC4E922F0A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22968" y="1576475"/>
                <a:ext cx="720000" cy="720000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C72CE229-32A9-4847-9117-3A6649045EFD}"/>
                  </a:ext>
                </a:extLst>
              </p:cNvPr>
              <p:cNvSpPr/>
              <p:nvPr/>
            </p:nvSpPr>
            <p:spPr>
              <a:xfrm>
                <a:off x="4134887" y="2442059"/>
                <a:ext cx="3496163" cy="32330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Numero minimo di partecipanti per intervento: </a:t>
                </a:r>
                <a:r>
                  <a:rPr lang="it-IT" sz="1400" dirty="0">
                    <a:solidFill>
                      <a:srgbClr val="000000"/>
                    </a:solidFill>
                    <a:latin typeface="Arial" panose="020B0604020202020204"/>
                  </a:rPr>
                  <a:t>12</a:t>
                </a:r>
              </a:p>
              <a:p>
                <a:pPr lvl="0" algn="just">
                  <a:defRPr/>
                </a:pPr>
                <a:r>
                  <a:rPr lang="it-IT" sz="1400" b="1" dirty="0">
                    <a:solidFill>
                      <a:srgbClr val="000000"/>
                    </a:solidFill>
                  </a:rPr>
                  <a:t>La modalità di conteggio del numero minimo è a codici fiscali univoci.</a:t>
                </a:r>
                <a:endPara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Numero massimo di partecipanti per intervento: </a:t>
                </a:r>
                <a:r>
                  <a:rPr kumimoji="0" lang="it-IT" sz="14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15</a:t>
                </a:r>
                <a:endPara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  <a:p>
                <a:pPr lvl="0" algn="just">
                  <a:defRPr/>
                </a:pPr>
                <a:r>
                  <a:rPr lang="it-IT" sz="1400" b="1" dirty="0">
                    <a:solidFill>
                      <a:srgbClr val="000000"/>
                    </a:solidFill>
                  </a:rPr>
                  <a:t>Non </a:t>
                </a: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sono ammessi uditori/uditrici.</a:t>
                </a: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Il numero approvato di partecipanti è vincolante</a:t>
                </a:r>
                <a:endParaRPr kumimoji="0" lang="it-IT" sz="14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4EF022B-57AC-C5C1-BEC6-9DD076311D3A}"/>
                </a:ext>
              </a:extLst>
            </p:cNvPr>
            <p:cNvGrpSpPr/>
            <p:nvPr/>
          </p:nvGrpSpPr>
          <p:grpSpPr>
            <a:xfrm>
              <a:off x="456775" y="1576475"/>
              <a:ext cx="3496163" cy="1999845"/>
              <a:chOff x="456775" y="1576475"/>
              <a:chExt cx="3496163" cy="1999845"/>
            </a:xfrm>
          </p:grpSpPr>
          <p:pic>
            <p:nvPicPr>
              <p:cNvPr id="4" name="Picture 3">
                <a:extLst>
                  <a:ext uri="{FF2B5EF4-FFF2-40B4-BE49-F238E27FC236}">
                    <a16:creationId xmlns:a16="http://schemas.microsoft.com/office/drawing/2014/main" id="{7E14AF18-477D-71CB-081B-EE687DBDBF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44856" y="1576475"/>
                <a:ext cx="720000" cy="720000"/>
              </a:xfrm>
              <a:prstGeom prst="rect">
                <a:avLst/>
              </a:prstGeom>
            </p:spPr>
          </p:pic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4223AB8-4650-44F3-8AAA-44700875C4D6}"/>
                  </a:ext>
                </a:extLst>
              </p:cNvPr>
              <p:cNvSpPr/>
              <p:nvPr/>
            </p:nvSpPr>
            <p:spPr>
              <a:xfrm>
                <a:off x="456775" y="2442059"/>
                <a:ext cx="3496163" cy="113426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Categorie di configurazione degli interventi: </a:t>
                </a:r>
                <a:r>
                  <a:rPr kumimoji="0" lang="it-IT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sono previsti interventi con configurazione standard</a:t>
                </a:r>
                <a:endPara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Percorsi: </a:t>
                </a:r>
                <a:r>
                  <a:rPr kumimoji="0" lang="it-IT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sono previsti interventi </a:t>
                </a:r>
                <a:r>
                  <a:rPr kumimoji="0" lang="it-IT" sz="14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monopercorso</a:t>
                </a:r>
                <a:r>
                  <a:rPr kumimoji="0" lang="it-IT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 con articolazione libera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144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EU-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7348A"/>
      </a:accent1>
      <a:accent2>
        <a:srgbClr val="F7A700"/>
      </a:accent2>
      <a:accent3>
        <a:srgbClr val="FFDB00"/>
      </a:accent3>
      <a:accent4>
        <a:srgbClr val="51AE32"/>
      </a:accent4>
      <a:accent5>
        <a:srgbClr val="0AA9DC"/>
      </a:accent5>
      <a:accent6>
        <a:srgbClr val="951A80"/>
      </a:accent6>
      <a:hlink>
        <a:srgbClr val="27338A"/>
      </a:hlink>
      <a:folHlink>
        <a:srgbClr val="09A8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E_ESF_IT" id="{170585A0-D015-44D9-ABCC-796B1DFB4B11}" vid="{099B3080-96B0-4AF8-B679-1F3D9866DFD5}"/>
    </a:ext>
  </a:extLst>
</a:theme>
</file>

<file path=ppt/theme/theme2.xml><?xml version="1.0" encoding="utf-8"?>
<a:theme xmlns:a="http://schemas.openxmlformats.org/drawingml/2006/main" name="1_Office">
  <a:themeElements>
    <a:clrScheme name="EU-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7348A"/>
      </a:accent1>
      <a:accent2>
        <a:srgbClr val="F7A700"/>
      </a:accent2>
      <a:accent3>
        <a:srgbClr val="FFDB00"/>
      </a:accent3>
      <a:accent4>
        <a:srgbClr val="51AE32"/>
      </a:accent4>
      <a:accent5>
        <a:srgbClr val="0AA9DC"/>
      </a:accent5>
      <a:accent6>
        <a:srgbClr val="951A80"/>
      </a:accent6>
      <a:hlink>
        <a:srgbClr val="27338A"/>
      </a:hlink>
      <a:folHlink>
        <a:srgbClr val="09A8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E_ESF_IT" id="{170585A0-D015-44D9-ABCC-796B1DFB4B11}" vid="{4E607807-BE94-4D96-878C-FB754D1AB6F0}"/>
    </a:ext>
  </a:extLst>
</a:theme>
</file>

<file path=ppt/theme/theme3.xml><?xml version="1.0" encoding="utf-8"?>
<a:theme xmlns:a="http://schemas.openxmlformats.org/drawingml/2006/main" name="2_Office">
  <a:themeElements>
    <a:clrScheme name="EU-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7348A"/>
      </a:accent1>
      <a:accent2>
        <a:srgbClr val="F7A700"/>
      </a:accent2>
      <a:accent3>
        <a:srgbClr val="FFDB00"/>
      </a:accent3>
      <a:accent4>
        <a:srgbClr val="51AE32"/>
      </a:accent4>
      <a:accent5>
        <a:srgbClr val="0AA9DC"/>
      </a:accent5>
      <a:accent6>
        <a:srgbClr val="951A80"/>
      </a:accent6>
      <a:hlink>
        <a:srgbClr val="27338A"/>
      </a:hlink>
      <a:folHlink>
        <a:srgbClr val="09A8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E_ESF_IT" id="{170585A0-D015-44D9-ABCC-796B1DFB4B11}" vid="{4E607807-BE94-4D96-878C-FB754D1AB6F0}"/>
    </a:ext>
  </a:extLst>
</a:theme>
</file>

<file path=ppt/theme/theme4.xml><?xml version="1.0" encoding="utf-8"?>
<a:theme xmlns:a="http://schemas.openxmlformats.org/drawingml/2006/main" name="4_Office">
  <a:themeElements>
    <a:clrScheme name="EU-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7348A"/>
      </a:accent1>
      <a:accent2>
        <a:srgbClr val="F7A700"/>
      </a:accent2>
      <a:accent3>
        <a:srgbClr val="FFDB00"/>
      </a:accent3>
      <a:accent4>
        <a:srgbClr val="51AE32"/>
      </a:accent4>
      <a:accent5>
        <a:srgbClr val="0AA9DC"/>
      </a:accent5>
      <a:accent6>
        <a:srgbClr val="951A80"/>
      </a:accent6>
      <a:hlink>
        <a:srgbClr val="27338A"/>
      </a:hlink>
      <a:folHlink>
        <a:srgbClr val="09A8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E_ESF_IT" id="{170585A0-D015-44D9-ABCC-796B1DFB4B11}" vid="{4E607807-BE94-4D96-878C-FB754D1AB6F0}"/>
    </a:ext>
  </a:extLst>
</a:theme>
</file>

<file path=ppt/theme/theme5.xml><?xml version="1.0" encoding="utf-8"?>
<a:theme xmlns:a="http://schemas.openxmlformats.org/drawingml/2006/main" name="3_Office">
  <a:themeElements>
    <a:clrScheme name="EU-colour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27348A"/>
      </a:accent1>
      <a:accent2>
        <a:srgbClr val="F7A700"/>
      </a:accent2>
      <a:accent3>
        <a:srgbClr val="FFDB00"/>
      </a:accent3>
      <a:accent4>
        <a:srgbClr val="51AE32"/>
      </a:accent4>
      <a:accent5>
        <a:srgbClr val="0AA9DC"/>
      </a:accent5>
      <a:accent6>
        <a:srgbClr val="951A80"/>
      </a:accent6>
      <a:hlink>
        <a:srgbClr val="27338A"/>
      </a:hlink>
      <a:folHlink>
        <a:srgbClr val="09A8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E_ESF_IT" id="{170585A0-D015-44D9-ABCC-796B1DFB4B11}" vid="{4E607807-BE94-4D96-878C-FB754D1AB6F0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0FEAADB17DD74AB6169323920F8921" ma:contentTypeVersion="4" ma:contentTypeDescription="Create a new document." ma:contentTypeScope="" ma:versionID="03b1a4eac387b150ffeb5f5004c1be4c">
  <xsd:schema xmlns:xsd="http://www.w3.org/2001/XMLSchema" xmlns:xs="http://www.w3.org/2001/XMLSchema" xmlns:p="http://schemas.microsoft.com/office/2006/metadata/properties" xmlns:ns2="f5fc0256-1c5a-4eac-ba3b-e687e9d80b5e" targetNamespace="http://schemas.microsoft.com/office/2006/metadata/properties" ma:root="true" ma:fieldsID="16ac5492db78518242e992897b7e902a" ns2:_="">
    <xsd:import namespace="f5fc0256-1c5a-4eac-ba3b-e687e9d80b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c0256-1c5a-4eac-ba3b-e687e9d80b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B9C6C5-3F2C-46D9-8A22-3CE4105D00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87BE42-FBCF-4B3E-A166-31039A483AC5}">
  <ds:schemaRefs>
    <ds:schemaRef ds:uri="f5fc0256-1c5a-4eac-ba3b-e687e9d80b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1BB95AB-AB4C-476D-AA29-AD5913924AF7}">
  <ds:schemaRefs>
    <ds:schemaRef ds:uri="f5fc0256-1c5a-4eac-ba3b-e687e9d80b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3073</Words>
  <Application>Microsoft Office PowerPoint</Application>
  <PresentationFormat>Widescreen</PresentationFormat>
  <Paragraphs>262</Paragraphs>
  <Slides>19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5</vt:i4>
      </vt:variant>
      <vt:variant>
        <vt:lpstr>Titoli diapositive</vt:lpstr>
      </vt:variant>
      <vt:variant>
        <vt:i4>19</vt:i4>
      </vt:variant>
    </vt:vector>
  </HeadingPairs>
  <TitlesOfParts>
    <vt:vector size="29" baseType="lpstr">
      <vt:lpstr>Arial</vt:lpstr>
      <vt:lpstr>Calibri</vt:lpstr>
      <vt:lpstr>Helvetica</vt:lpstr>
      <vt:lpstr>Helvetica-Bold</vt:lpstr>
      <vt:lpstr>Wingdings</vt:lpstr>
      <vt:lpstr>Office</vt:lpstr>
      <vt:lpstr>1_Office</vt:lpstr>
      <vt:lpstr>2_Office</vt:lpstr>
      <vt:lpstr>4_Office</vt:lpstr>
      <vt:lpstr>3_Office</vt:lpstr>
      <vt:lpstr>Avviso pubblico per la presentazione di  Proposte Progettuali a carattere formativo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user98</dc:creator>
  <cp:lastModifiedBy>Franchini, Chiara</cp:lastModifiedBy>
  <cp:revision>36</cp:revision>
  <dcterms:created xsi:type="dcterms:W3CDTF">2023-11-29T20:25:56Z</dcterms:created>
  <dcterms:modified xsi:type="dcterms:W3CDTF">2026-04-27T14:53:24Z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0x010100060FEAADB17DD74AB6169323920F8921</vt:lpwstr>
  </property>
</Properties>
</file>