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56" r:id="rId6"/>
    <p:sldId id="262" r:id="rId7"/>
    <p:sldId id="266" r:id="rId8"/>
    <p:sldId id="264" r:id="rId9"/>
    <p:sldId id="265" r:id="rId10"/>
    <p:sldId id="267" r:id="rId11"/>
    <p:sldId id="261" r:id="rId12"/>
  </p:sldIdLst>
  <p:sldSz cx="12192000" cy="6858000"/>
  <p:notesSz cx="6858000" cy="9144000"/>
  <p:defaultTextStyle>
    <a:defPPr>
      <a:defRPr lang="de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1"/>
    <p:restoredTop sz="96327"/>
  </p:normalViewPr>
  <p:slideViewPr>
    <p:cSldViewPr snapToGrid="0" snapToObjects="1" showGuides="1">
      <p:cViewPr varScale="1">
        <p:scale>
          <a:sx n="110" d="100"/>
          <a:sy n="110" d="100"/>
        </p:scale>
        <p:origin x="1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–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688360-21B6-A840-9300-0E74DFDE0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01390"/>
            <a:ext cx="12192000" cy="5356610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9E95CFA9-68DD-5745-8EBE-FC9099B3DE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16680"/>
            <a:ext cx="10515600" cy="762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 della </a:t>
            </a:r>
            <a:r>
              <a:rPr lang="de-DE" dirty="0" err="1"/>
              <a:t>presentazione</a:t>
            </a:r>
            <a:r>
              <a:rPr lang="de-DE" dirty="0"/>
              <a:t> – </a:t>
            </a:r>
            <a:r>
              <a:rPr lang="de-DE" dirty="0" err="1"/>
              <a:t>opzione</a:t>
            </a:r>
            <a:r>
              <a:rPr lang="de-DE" dirty="0"/>
              <a:t> A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B135CA7-1CE0-9E47-9694-23BD56ADF2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3030" y="5943350"/>
            <a:ext cx="9425940" cy="39542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500">
                <a:solidFill>
                  <a:schemeClr val="bg1"/>
                </a:solidFill>
              </a:defRPr>
            </a:lvl1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Datum/</a:t>
            </a:r>
            <a:r>
              <a:rPr lang="de-DE" dirty="0" err="1"/>
              <a:t>data</a:t>
            </a:r>
            <a:r>
              <a:rPr lang="de-DE" dirty="0"/>
              <a:t>, Referent-Referentin/</a:t>
            </a:r>
            <a:r>
              <a:rPr lang="de-DE" dirty="0" err="1"/>
              <a:t>relatore-relatrice</a:t>
            </a:r>
            <a:r>
              <a:rPr lang="de-DE" dirty="0"/>
              <a:t> 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52747BF-8E1B-BB4D-A3C0-8D6BE2E9CB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39440"/>
            <a:ext cx="10515600" cy="762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der Präsentation – Option A</a:t>
            </a:r>
          </a:p>
        </p:txBody>
      </p:sp>
    </p:spTree>
    <p:extLst>
      <p:ext uri="{BB962C8B-B14F-4D97-AF65-F5344CB8AC3E}">
        <p14:creationId xmlns:p14="http://schemas.microsoft.com/office/powerpoint/2010/main" val="257488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B9D3328F-3D7F-0749-A9FB-F23B6A6481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8538" y="2093495"/>
            <a:ext cx="4891722" cy="35230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Text</a:t>
            </a:r>
          </a:p>
          <a:p>
            <a:pPr lvl="4"/>
            <a:endParaRPr lang="de-DE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175DC84B-28EA-7B4D-9B7A-48AE837F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538" y="1080000"/>
            <a:ext cx="10157142" cy="8851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Titel/</a:t>
            </a:r>
            <a:r>
              <a:rPr lang="de-DE" dirty="0" err="1"/>
              <a:t>Titolo</a:t>
            </a:r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C073B678-E877-F740-A281-D309BB1745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0618" y="2093495"/>
            <a:ext cx="4891722" cy="35230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 </a:t>
            </a:r>
          </a:p>
          <a:p>
            <a:pPr lvl="4"/>
            <a:endParaRPr lang="de-DE" dirty="0"/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186A7A77-171F-8846-8808-6A7AFA1EBA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7098" y="6364720"/>
            <a:ext cx="2898550" cy="24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ts val="1300"/>
              </a:lnSpc>
              <a:spcBef>
                <a:spcPct val="0"/>
              </a:spcBef>
            </a:pPr>
            <a:r>
              <a:rPr lang="de-DE" altLang="de-IT" sz="800" b="1" dirty="0">
                <a:latin typeface="Arial" panose="020B0604020202020204" pitchFamily="34" charset="0"/>
              </a:rPr>
              <a:t>Marisa Giurdanella, Angelika Gasser, Marco Zancanella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3F6F021-C7F8-E74C-9158-117F24C1E6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426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2585440-ACBF-B04E-9A97-B9B95AC244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7"/>
          </a:xfrm>
          <a:prstGeom prst="rect">
            <a:avLst/>
          </a:prstGeom>
        </p:spPr>
      </p:pic>
      <p:sp>
        <p:nvSpPr>
          <p:cNvPr id="21" name="Line 39">
            <a:extLst>
              <a:ext uri="{FF2B5EF4-FFF2-40B4-BE49-F238E27FC236}">
                <a16:creationId xmlns:a16="http://schemas.microsoft.com/office/drawing/2014/main" id="{867A8CD3-2361-3341-B06E-F75C506D20B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46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aehlung_Elenco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175DC84B-28EA-7B4D-9B7A-48AE837F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538" y="1080000"/>
            <a:ext cx="10157142" cy="8851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Titel/</a:t>
            </a:r>
            <a:r>
              <a:rPr lang="de-DE" dirty="0" err="1"/>
              <a:t>Titolo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001A19-02EF-2C42-BD86-D2771BE240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9" y="2123306"/>
            <a:ext cx="4955221" cy="364725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685800" indent="-228600">
              <a:buClr>
                <a:srgbClr val="C00000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C00000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C0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1AC7BB-9BEB-F345-A6FE-423062A28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075" y="2123306"/>
            <a:ext cx="4967288" cy="364725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685800" indent="-228600">
              <a:buClr>
                <a:srgbClr val="C00000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C00000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C0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EE0EEC92-72CE-A84B-B354-85CB4DE021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7098" y="6364720"/>
            <a:ext cx="2898550" cy="40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IT" sz="800" b="1" dirty="0">
                <a:latin typeface="Arial" panose="020B0604020202020204" pitchFamily="34" charset="0"/>
              </a:rPr>
              <a:t>Marisa Giurdanella, Angelika Gasser, Marco Zancanella</a:t>
            </a:r>
          </a:p>
          <a:p>
            <a:pPr algn="l">
              <a:lnSpc>
                <a:spcPts val="1300"/>
              </a:lnSpc>
              <a:spcBef>
                <a:spcPct val="0"/>
              </a:spcBef>
            </a:pPr>
            <a:endParaRPr lang="de-DE" altLang="de-IT" sz="800" b="1" dirty="0">
              <a:latin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2F96872-33D3-924E-96E2-DB4598F92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426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49E40FE-75F3-D640-8BB4-8DC75DCCC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7"/>
          </a:xfrm>
          <a:prstGeom prst="rect">
            <a:avLst/>
          </a:prstGeom>
        </p:spPr>
      </p:pic>
      <p:sp>
        <p:nvSpPr>
          <p:cNvPr id="16" name="Line 39">
            <a:extLst>
              <a:ext uri="{FF2B5EF4-FFF2-40B4-BE49-F238E27FC236}">
                <a16:creationId xmlns:a16="http://schemas.microsoft.com/office/drawing/2014/main" id="{DEAD93DA-0CA0-D64E-A26F-B276DC56091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30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_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175DC84B-28EA-7B4D-9B7A-48AE837F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538" y="1080000"/>
            <a:ext cx="10157142" cy="8851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Titel/</a:t>
            </a:r>
            <a:r>
              <a:rPr lang="de-DE" dirty="0" err="1"/>
              <a:t>Titolo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26097638-6DE7-7247-ABF0-F8F9035AA8C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98538" y="2093495"/>
            <a:ext cx="10156825" cy="335163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C3A4E1C6-2BC1-BB4B-BE15-7EE347B488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7098" y="6364720"/>
            <a:ext cx="2898550" cy="24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ts val="1300"/>
              </a:lnSpc>
              <a:spcBef>
                <a:spcPct val="0"/>
              </a:spcBef>
            </a:pPr>
            <a:r>
              <a:rPr lang="de-DE" altLang="de-IT" sz="800" b="1" dirty="0">
                <a:latin typeface="Arial" panose="020B0604020202020204" pitchFamily="34" charset="0"/>
              </a:rPr>
              <a:t>Marisa Giurdanella, Angelika Gasser, Marco Zancanella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EEB377A-A1EA-3342-886A-9A88DAE35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426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53A66D3-E2BD-A048-AF0D-A989931AA6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7"/>
          </a:xfrm>
          <a:prstGeom prst="rect">
            <a:avLst/>
          </a:prstGeom>
        </p:spPr>
      </p:pic>
      <p:sp>
        <p:nvSpPr>
          <p:cNvPr id="16" name="Line 39">
            <a:extLst>
              <a:ext uri="{FF2B5EF4-FFF2-40B4-BE49-F238E27FC236}">
                <a16:creationId xmlns:a16="http://schemas.microsoft.com/office/drawing/2014/main" id="{FB6D2293-7888-2447-A2E3-43B6CAEBFAA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02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175DC84B-28EA-7B4D-9B7A-48AE837F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538" y="2833044"/>
            <a:ext cx="10325100" cy="79152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Kapitel/</a:t>
            </a:r>
            <a:r>
              <a:rPr lang="de-DE" dirty="0" err="1"/>
              <a:t>Capitolo</a:t>
            </a:r>
            <a:endParaRPr lang="de-DE" dirty="0"/>
          </a:p>
        </p:txBody>
      </p:sp>
      <p:sp>
        <p:nvSpPr>
          <p:cNvPr id="14" name="Text Box 45">
            <a:extLst>
              <a:ext uri="{FF2B5EF4-FFF2-40B4-BE49-F238E27FC236}">
                <a16:creationId xmlns:a16="http://schemas.microsoft.com/office/drawing/2014/main" id="{A0947DF0-0E99-BF45-BA01-7173245431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7098" y="6364720"/>
            <a:ext cx="2927404" cy="24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ts val="1300"/>
              </a:lnSpc>
              <a:spcBef>
                <a:spcPct val="0"/>
              </a:spcBef>
            </a:pPr>
            <a:r>
              <a:rPr lang="de-DE" altLang="de-IT" sz="800" b="1" dirty="0">
                <a:latin typeface="Arial" panose="020B0604020202020204" pitchFamily="34" charset="0"/>
              </a:rPr>
              <a:t>Marisa Giurdanella, Angelika Gasser, Marco Zancanella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8FE51BA-483F-A541-BCFB-422A3224D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426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B5DB89A-2FFC-9B42-8FD3-B6ADE1BC79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7"/>
          </a:xfrm>
          <a:prstGeom prst="rect">
            <a:avLst/>
          </a:prstGeom>
        </p:spPr>
      </p:pic>
      <p:sp>
        <p:nvSpPr>
          <p:cNvPr id="21" name="Line 39">
            <a:extLst>
              <a:ext uri="{FF2B5EF4-FFF2-40B4-BE49-F238E27FC236}">
                <a16:creationId xmlns:a16="http://schemas.microsoft.com/office/drawing/2014/main" id="{3478EFB6-2D6C-C84B-95B8-CA2201B380E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86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4CC2849-6C40-8040-A319-77D682817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501390"/>
            <a:ext cx="12191999" cy="535661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19C107-82DE-1C49-BE6F-931955E0F7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244340"/>
            <a:ext cx="5006975" cy="1905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Kontaktdaten/</a:t>
            </a:r>
            <a:r>
              <a:rPr lang="de-DE" dirty="0" err="1"/>
              <a:t>dati</a:t>
            </a:r>
            <a:r>
              <a:rPr lang="de-DE" dirty="0"/>
              <a:t> di </a:t>
            </a:r>
            <a:r>
              <a:rPr lang="de-DE" dirty="0" err="1"/>
              <a:t>contatto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06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3" r:id="rId3"/>
    <p:sldLayoutId id="2147483664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kultur.cultura@pec.prov.bz.it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b.gy/6qtip4" TargetMode="External"/><Relationship Id="rId2" Type="http://schemas.openxmlformats.org/officeDocument/2006/relationships/hyperlink" Target="https://italiadomani.gov.it/it/home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802365B-F6D5-BC4C-81EF-E6F667C6C4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31.01.2022 – </a:t>
            </a:r>
            <a:r>
              <a:rPr lang="de-DE" dirty="0" err="1"/>
              <a:t>Ripartizioni</a:t>
            </a:r>
            <a:r>
              <a:rPr lang="de-DE" dirty="0"/>
              <a:t> </a:t>
            </a:r>
            <a:r>
              <a:rPr lang="de-DE" dirty="0" err="1"/>
              <a:t>cultura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9B9F4166-1F5B-D248-B1E6-699CDA59D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PNRR (Piano </a:t>
            </a:r>
            <a:r>
              <a:rPr lang="de-DE" dirty="0" err="1"/>
              <a:t>nazionale</a:t>
            </a:r>
            <a:r>
              <a:rPr lang="de-DE" dirty="0"/>
              <a:t> di </a:t>
            </a:r>
            <a:r>
              <a:rPr lang="de-DE" dirty="0" err="1"/>
              <a:t>ripresa</a:t>
            </a:r>
            <a:r>
              <a:rPr lang="de-DE" dirty="0"/>
              <a:t> e </a:t>
            </a:r>
            <a:r>
              <a:rPr lang="de-DE" dirty="0" err="1"/>
              <a:t>resilienza</a:t>
            </a:r>
            <a:r>
              <a:rPr lang="de-DE" dirty="0"/>
              <a:t>) – 2.1 </a:t>
            </a:r>
            <a:r>
              <a:rPr lang="de-DE" dirty="0" err="1"/>
              <a:t>Attrattività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Borghi M1C3 Turismo e Cultura</a:t>
            </a:r>
            <a:br>
              <a:rPr lang="de-DE" dirty="0"/>
            </a:br>
            <a:r>
              <a:rPr lang="de-DE" dirty="0" err="1"/>
              <a:t>Azione</a:t>
            </a:r>
            <a:r>
              <a:rPr lang="de-DE" dirty="0"/>
              <a:t> A e B</a:t>
            </a:r>
          </a:p>
        </p:txBody>
      </p:sp>
      <p:sp>
        <p:nvSpPr>
          <p:cNvPr id="3" name="Line 16">
            <a:extLst>
              <a:ext uri="{FF2B5EF4-FFF2-40B4-BE49-F238E27FC236}">
                <a16:creationId xmlns:a16="http://schemas.microsoft.com/office/drawing/2014/main" id="{2C9C1A24-D73D-DF41-B0B9-1B94C0517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5769" y="73437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Line 18">
            <a:extLst>
              <a:ext uri="{FF2B5EF4-FFF2-40B4-BE49-F238E27FC236}">
                <a16:creationId xmlns:a16="http://schemas.microsoft.com/office/drawing/2014/main" id="{78FBB146-CD94-4846-A903-77EEE8984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8606" y="73437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9828759-BE77-6E42-A8DA-237855C28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981" y="46767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IT" sz="12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2CE0CB48-5CAE-AC41-92BD-F5B239AD6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656" y="46767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IT" sz="12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878B3742-FEC9-2E4B-AB3A-6740E3F3F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656" y="734378"/>
            <a:ext cx="3259226" cy="2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IT" sz="1100" b="1" dirty="0">
                <a:latin typeface="Arial" panose="020B0604020202020204" pitchFamily="34" charset="0"/>
              </a:rPr>
              <a:t>Ripartizione 14 – Ripartizione cultura tedesca</a:t>
            </a:r>
            <a:endParaRPr lang="it-IT" altLang="de-IT" sz="1100" dirty="0">
              <a:latin typeface="Arial" panose="020B0604020202020204" pitchFamily="34" charset="0"/>
            </a:endParaRP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FB3CE988-CA20-364B-AF3A-34A1D16A2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623" y="734378"/>
            <a:ext cx="2949846" cy="2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IT" sz="1100" b="1" dirty="0">
                <a:latin typeface="Arial" panose="020B0604020202020204" pitchFamily="34" charset="0"/>
              </a:rPr>
              <a:t>Abteilung 14 – Abteilung deutsche Kultur</a:t>
            </a:r>
            <a:endParaRPr lang="de-DE" altLang="de-IT" sz="1100" dirty="0">
              <a:latin typeface="Arial" panose="020B0604020202020204" pitchFamily="34" charset="0"/>
            </a:endParaRPr>
          </a:p>
        </p:txBody>
      </p:sp>
      <p:pic>
        <p:nvPicPr>
          <p:cNvPr id="11" name="Picture 38">
            <a:extLst>
              <a:ext uri="{FF2B5EF4-FFF2-40B4-BE49-F238E27FC236}">
                <a16:creationId xmlns:a16="http://schemas.microsoft.com/office/drawing/2014/main" id="{98199F13-F4E3-D74D-9397-CAD545AD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31" y="374015"/>
            <a:ext cx="719138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8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98A28B4-56B0-BE44-9831-0FAACAD9F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7" y="1889761"/>
            <a:ext cx="9469165" cy="4284616"/>
          </a:xfrm>
        </p:spPr>
        <p:txBody>
          <a:bodyPr/>
          <a:lstStyle/>
          <a:p>
            <a:r>
              <a:rPr lang="de-DE" sz="2000" b="1" dirty="0" err="1"/>
              <a:t>Azione</a:t>
            </a:r>
            <a:r>
              <a:rPr lang="de-DE" sz="2000" b="1" dirty="0"/>
              <a:t> A</a:t>
            </a:r>
          </a:p>
          <a:p>
            <a:r>
              <a:rPr lang="it-IT" sz="2000" dirty="0"/>
              <a:t>Progetti pilota istruiti e valutati dalle Regioni/Province Autonome per la rigenerazione culturale, sociale ed economica dei borghi a rischio abbandono e abbandonati</a:t>
            </a:r>
            <a:endParaRPr lang="de-DE" sz="2000" b="1" dirty="0"/>
          </a:p>
          <a:p>
            <a:r>
              <a:rPr lang="de-DE" sz="2000" dirty="0" err="1"/>
              <a:t>Dotazione</a:t>
            </a:r>
            <a:r>
              <a:rPr lang="de-DE" sz="2000" dirty="0"/>
              <a:t>: 420 Mio.€ - </a:t>
            </a:r>
            <a:r>
              <a:rPr lang="de-DE" sz="2000" b="1" dirty="0"/>
              <a:t>20 Mio. € per </a:t>
            </a:r>
            <a:r>
              <a:rPr lang="de-DE" sz="2000" b="1" dirty="0" err="1"/>
              <a:t>ciascun</a:t>
            </a:r>
            <a:r>
              <a:rPr lang="de-DE" sz="2000" b="1" dirty="0"/>
              <a:t> </a:t>
            </a:r>
            <a:r>
              <a:rPr lang="de-DE" sz="2000" b="1" dirty="0" err="1"/>
              <a:t>progetto</a:t>
            </a:r>
            <a:endParaRPr lang="de-DE" sz="2000" b="1" dirty="0"/>
          </a:p>
          <a:p>
            <a:r>
              <a:rPr lang="de-DE" sz="2000" dirty="0"/>
              <a:t>Totale 21 </a:t>
            </a:r>
            <a:r>
              <a:rPr lang="de-DE" sz="2000" dirty="0" err="1"/>
              <a:t>progetti</a:t>
            </a:r>
            <a:r>
              <a:rPr lang="de-DE" sz="2000" dirty="0"/>
              <a:t> - 1 per </a:t>
            </a:r>
            <a:r>
              <a:rPr lang="de-DE" sz="2000" dirty="0" err="1"/>
              <a:t>Regione</a:t>
            </a:r>
            <a:r>
              <a:rPr lang="de-DE" sz="2000" dirty="0"/>
              <a:t>/Provincia</a:t>
            </a:r>
          </a:p>
          <a:p>
            <a:endParaRPr lang="de-DE" sz="2000" dirty="0"/>
          </a:p>
          <a:p>
            <a:r>
              <a:rPr lang="de-DE" sz="2000" b="1" dirty="0" err="1"/>
              <a:t>Azione</a:t>
            </a:r>
            <a:r>
              <a:rPr lang="de-DE" sz="2000" b="1" dirty="0"/>
              <a:t> B</a:t>
            </a:r>
          </a:p>
          <a:p>
            <a:r>
              <a:rPr lang="it-IT" sz="2000" dirty="0"/>
              <a:t>Progetti locali banditi direttamente dal Ministero per la rigenerazione culturale e sociale </a:t>
            </a:r>
            <a:endParaRPr lang="de-DE" sz="2000" b="1" dirty="0"/>
          </a:p>
          <a:p>
            <a:r>
              <a:rPr lang="de-DE" sz="2000" dirty="0" err="1"/>
              <a:t>Dotazione</a:t>
            </a:r>
            <a:r>
              <a:rPr lang="de-DE" sz="2000" dirty="0"/>
              <a:t>: </a:t>
            </a:r>
            <a:r>
              <a:rPr lang="de-DE" sz="2000" b="1" dirty="0"/>
              <a:t>1,6 Mio. € </a:t>
            </a:r>
            <a:r>
              <a:rPr lang="de-DE" sz="2000" b="1"/>
              <a:t>+ 900.000 € </a:t>
            </a:r>
            <a:r>
              <a:rPr lang="de-DE" sz="2000" b="1" dirty="0"/>
              <a:t>alle </a:t>
            </a:r>
            <a:r>
              <a:rPr lang="de-DE" sz="2000" b="1" dirty="0" err="1"/>
              <a:t>imprese</a:t>
            </a:r>
            <a:r>
              <a:rPr lang="de-DE" sz="2000" b="1" dirty="0"/>
              <a:t> </a:t>
            </a:r>
            <a:r>
              <a:rPr lang="de-DE" sz="2000" dirty="0"/>
              <a:t>(ca. 2 </a:t>
            </a:r>
            <a:r>
              <a:rPr lang="de-DE" sz="2000" dirty="0" err="1"/>
              <a:t>progetti</a:t>
            </a:r>
            <a:r>
              <a:rPr lang="de-DE" sz="2000" dirty="0"/>
              <a:t> per la Provincia di Bolzano)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AA4E16-6C2F-2E47-BBAF-FD4869AC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538" y="1080000"/>
            <a:ext cx="10157142" cy="661714"/>
          </a:xfrm>
        </p:spPr>
        <p:txBody>
          <a:bodyPr/>
          <a:lstStyle/>
          <a:p>
            <a:r>
              <a:rPr lang="de-DE" dirty="0" err="1"/>
              <a:t>Investimento</a:t>
            </a:r>
            <a:r>
              <a:rPr lang="de-DE" dirty="0"/>
              <a:t> 2.1 – </a:t>
            </a:r>
            <a:r>
              <a:rPr lang="de-DE" dirty="0" err="1"/>
              <a:t>Azione</a:t>
            </a:r>
            <a:r>
              <a:rPr lang="de-DE" dirty="0"/>
              <a:t> A e B</a:t>
            </a:r>
          </a:p>
        </p:txBody>
      </p:sp>
    </p:spTree>
    <p:extLst>
      <p:ext uri="{BB962C8B-B14F-4D97-AF65-F5344CB8AC3E}">
        <p14:creationId xmlns:p14="http://schemas.microsoft.com/office/powerpoint/2010/main" val="272852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B09B9-BB7F-EF44-AD13-D0289AAA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Obiettivi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ED2373-004F-6545-A6DD-FDCED3C50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9" y="2123306"/>
            <a:ext cx="10035221" cy="3647257"/>
          </a:xfrm>
        </p:spPr>
        <p:txBody>
          <a:bodyPr/>
          <a:lstStyle/>
          <a:p>
            <a:r>
              <a:rPr lang="de-DE" sz="2600" dirty="0" err="1"/>
              <a:t>Rigenerazione</a:t>
            </a:r>
            <a:r>
              <a:rPr lang="de-DE" sz="2600" dirty="0"/>
              <a:t> </a:t>
            </a:r>
            <a:r>
              <a:rPr lang="de-DE" sz="2600" dirty="0" err="1"/>
              <a:t>culturale</a:t>
            </a:r>
            <a:r>
              <a:rPr lang="de-DE" sz="2600" dirty="0"/>
              <a:t>, sociale </a:t>
            </a:r>
            <a:r>
              <a:rPr lang="de-DE" sz="2600" dirty="0" err="1"/>
              <a:t>ed</a:t>
            </a:r>
            <a:r>
              <a:rPr lang="de-DE" sz="2600" dirty="0"/>
              <a:t> </a:t>
            </a:r>
            <a:r>
              <a:rPr lang="de-DE" sz="2600" dirty="0" err="1"/>
              <a:t>economica</a:t>
            </a:r>
            <a:r>
              <a:rPr lang="de-DE" sz="2600" dirty="0"/>
              <a:t> </a:t>
            </a:r>
            <a:r>
              <a:rPr lang="de-DE" sz="2600" dirty="0" err="1"/>
              <a:t>dei</a:t>
            </a:r>
            <a:r>
              <a:rPr lang="de-DE" sz="2600" dirty="0"/>
              <a:t> </a:t>
            </a:r>
            <a:r>
              <a:rPr lang="de-DE" sz="2600" dirty="0" err="1"/>
              <a:t>borghi</a:t>
            </a:r>
            <a:endParaRPr lang="de-DE" sz="2600" dirty="0"/>
          </a:p>
          <a:p>
            <a:r>
              <a:rPr lang="de-DE" sz="2600" dirty="0" err="1"/>
              <a:t>Rigenerazione</a:t>
            </a:r>
            <a:r>
              <a:rPr lang="de-DE" sz="2600" dirty="0"/>
              <a:t> del </a:t>
            </a:r>
            <a:r>
              <a:rPr lang="de-DE" sz="2600" dirty="0" err="1"/>
              <a:t>patrimonio</a:t>
            </a:r>
            <a:r>
              <a:rPr lang="de-DE" sz="2600" dirty="0"/>
              <a:t> </a:t>
            </a:r>
            <a:r>
              <a:rPr lang="de-DE" sz="2600" dirty="0" err="1"/>
              <a:t>edilizio</a:t>
            </a:r>
            <a:r>
              <a:rPr lang="de-DE" sz="2600" dirty="0"/>
              <a:t> </a:t>
            </a:r>
            <a:r>
              <a:rPr lang="de-DE" sz="2600" dirty="0" err="1"/>
              <a:t>storico</a:t>
            </a:r>
            <a:r>
              <a:rPr lang="de-DE" sz="2600" dirty="0"/>
              <a:t> </a:t>
            </a:r>
            <a:r>
              <a:rPr lang="de-DE" sz="2600" dirty="0" err="1"/>
              <a:t>pubblico</a:t>
            </a:r>
            <a:r>
              <a:rPr lang="de-DE" sz="2600" dirty="0"/>
              <a:t> e </a:t>
            </a:r>
            <a:r>
              <a:rPr lang="de-DE" sz="2600" dirty="0" err="1"/>
              <a:t>privato</a:t>
            </a:r>
            <a:endParaRPr lang="de-DE" sz="2600" dirty="0"/>
          </a:p>
          <a:p>
            <a:r>
              <a:rPr lang="de-DE" sz="2600" dirty="0" err="1"/>
              <a:t>Restauro</a:t>
            </a:r>
            <a:r>
              <a:rPr lang="de-DE" sz="2600" dirty="0"/>
              <a:t> di </a:t>
            </a:r>
            <a:r>
              <a:rPr lang="de-DE" sz="2600" dirty="0" err="1"/>
              <a:t>beni</a:t>
            </a:r>
            <a:r>
              <a:rPr lang="de-DE" sz="2600" dirty="0"/>
              <a:t> culturali</a:t>
            </a:r>
          </a:p>
          <a:p>
            <a:r>
              <a:rPr lang="de-DE" sz="2600" dirty="0" err="1"/>
              <a:t>Riqualificazione</a:t>
            </a:r>
            <a:r>
              <a:rPr lang="de-DE" sz="2600" dirty="0"/>
              <a:t> </a:t>
            </a:r>
            <a:r>
              <a:rPr lang="de-DE" sz="2600" dirty="0" err="1"/>
              <a:t>degli</a:t>
            </a:r>
            <a:r>
              <a:rPr lang="de-DE" sz="2600" dirty="0"/>
              <a:t> </a:t>
            </a:r>
            <a:r>
              <a:rPr lang="de-DE" sz="2600" dirty="0" err="1"/>
              <a:t>spazi</a:t>
            </a:r>
            <a:r>
              <a:rPr lang="de-DE" sz="2600" dirty="0"/>
              <a:t> </a:t>
            </a:r>
            <a:r>
              <a:rPr lang="de-DE" sz="2600" dirty="0" err="1"/>
              <a:t>pubblici</a:t>
            </a:r>
            <a:r>
              <a:rPr lang="de-DE" sz="2600" dirty="0"/>
              <a:t> e la </a:t>
            </a:r>
            <a:r>
              <a:rPr lang="de-DE" sz="2600" dirty="0" err="1"/>
              <a:t>qualità</a:t>
            </a:r>
            <a:r>
              <a:rPr lang="de-DE" sz="2600" dirty="0"/>
              <a:t> del </a:t>
            </a:r>
            <a:r>
              <a:rPr lang="de-DE" sz="2600" dirty="0" err="1"/>
              <a:t>paesaggio</a:t>
            </a:r>
            <a:endParaRPr lang="de-DE" sz="2600" dirty="0"/>
          </a:p>
          <a:p>
            <a:r>
              <a:rPr lang="de-DE" sz="2600" dirty="0" err="1"/>
              <a:t>Rivitalizzazione</a:t>
            </a:r>
            <a:r>
              <a:rPr lang="de-DE" sz="2600" dirty="0"/>
              <a:t> del </a:t>
            </a:r>
            <a:r>
              <a:rPr lang="de-DE" sz="2600" dirty="0" err="1"/>
              <a:t>tessuto</a:t>
            </a:r>
            <a:r>
              <a:rPr lang="de-DE" sz="2600" dirty="0"/>
              <a:t> </a:t>
            </a:r>
            <a:r>
              <a:rPr lang="de-DE" sz="2600" dirty="0" err="1"/>
              <a:t>economico</a:t>
            </a:r>
            <a:r>
              <a:rPr lang="de-DE" sz="2600" dirty="0"/>
              <a:t> </a:t>
            </a:r>
            <a:r>
              <a:rPr lang="de-DE" sz="2600" dirty="0" err="1"/>
              <a:t>locale</a:t>
            </a:r>
            <a:r>
              <a:rPr lang="de-DE" sz="2600" dirty="0"/>
              <a:t> </a:t>
            </a:r>
            <a:r>
              <a:rPr lang="de-DE" sz="2600" dirty="0" err="1"/>
              <a:t>favorendo</a:t>
            </a:r>
            <a:r>
              <a:rPr lang="de-DE" sz="2600" dirty="0"/>
              <a:t> </a:t>
            </a:r>
            <a:r>
              <a:rPr lang="de-DE" sz="2600" dirty="0" err="1"/>
              <a:t>l‘insediamento</a:t>
            </a:r>
            <a:r>
              <a:rPr lang="de-DE" sz="2600" dirty="0"/>
              <a:t> di </a:t>
            </a:r>
            <a:r>
              <a:rPr lang="de-DE" sz="2600" dirty="0" err="1"/>
              <a:t>attività</a:t>
            </a:r>
            <a:r>
              <a:rPr lang="de-DE" sz="2600" dirty="0"/>
              <a:t> di </a:t>
            </a:r>
            <a:r>
              <a:rPr lang="de-DE" sz="2600" dirty="0" err="1"/>
              <a:t>impresa</a:t>
            </a:r>
            <a:r>
              <a:rPr lang="de-DE" sz="2600" dirty="0"/>
              <a:t> nel </a:t>
            </a:r>
            <a:r>
              <a:rPr lang="de-DE" sz="2600" dirty="0" err="1"/>
              <a:t>campo</a:t>
            </a:r>
            <a:r>
              <a:rPr lang="de-DE" sz="2600" dirty="0"/>
              <a:t> </a:t>
            </a:r>
            <a:r>
              <a:rPr lang="de-DE" sz="2600" dirty="0" err="1"/>
              <a:t>culturale</a:t>
            </a:r>
            <a:r>
              <a:rPr lang="de-DE" sz="2600" dirty="0"/>
              <a:t>, del </a:t>
            </a:r>
            <a:r>
              <a:rPr lang="de-DE" sz="2600" dirty="0" err="1"/>
              <a:t>turismo</a:t>
            </a:r>
            <a:r>
              <a:rPr lang="de-DE" sz="2600" dirty="0"/>
              <a:t>, del </a:t>
            </a:r>
            <a:r>
              <a:rPr lang="de-DE" sz="2600" dirty="0" err="1"/>
              <a:t>commercio</a:t>
            </a:r>
            <a:r>
              <a:rPr lang="de-DE" sz="2600" dirty="0"/>
              <a:t>, </a:t>
            </a:r>
            <a:r>
              <a:rPr lang="de-DE" sz="2600" dirty="0" err="1"/>
              <a:t>dell‘artigianato</a:t>
            </a:r>
            <a:r>
              <a:rPr lang="de-DE" sz="2600" dirty="0"/>
              <a:t>, </a:t>
            </a:r>
            <a:r>
              <a:rPr lang="de-DE" sz="2600" dirty="0" err="1"/>
              <a:t>dell‘agroalimentare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235460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B09B9-BB7F-EF44-AD13-D0289AAA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Definizione</a:t>
            </a:r>
            <a:r>
              <a:rPr lang="de-DE" dirty="0"/>
              <a:t> </a:t>
            </a:r>
            <a:r>
              <a:rPr lang="de-DE" dirty="0" err="1"/>
              <a:t>borgo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ED2373-004F-6545-A6DD-FDCED3C50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9" y="2123306"/>
            <a:ext cx="10035221" cy="364725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Per borghi si intendono i </a:t>
            </a:r>
            <a:r>
              <a:rPr lang="it-IT" b="1" dirty="0"/>
              <a:t>piccoli insediamenti storici </a:t>
            </a:r>
            <a:r>
              <a:rPr lang="it-IT" dirty="0"/>
              <a:t>che hanno mantenuto la riconoscibilità della loro struttura </a:t>
            </a:r>
            <a:r>
              <a:rPr lang="it-IT" b="1" dirty="0"/>
              <a:t>insediativa storica </a:t>
            </a:r>
            <a:r>
              <a:rPr lang="it-IT" dirty="0"/>
              <a:t>e la continuità dei </a:t>
            </a:r>
            <a:r>
              <a:rPr lang="it-IT" b="1" dirty="0"/>
              <a:t>tessuti edilizi storici</a:t>
            </a:r>
            <a:r>
              <a:rPr lang="it-IT" dirty="0"/>
              <a:t>; nel caso di </a:t>
            </a:r>
            <a:r>
              <a:rPr lang="it-IT" b="1" dirty="0"/>
              <a:t>piccoli e piccolissimi comuni </a:t>
            </a:r>
            <a:r>
              <a:rPr lang="it-IT" dirty="0"/>
              <a:t>possono coincidere con il </a:t>
            </a:r>
            <a:r>
              <a:rPr lang="it-IT" b="1" dirty="0"/>
              <a:t>centro urbano del territorio comunale </a:t>
            </a:r>
            <a:r>
              <a:rPr lang="it-IT" dirty="0"/>
              <a:t>mentre in tutti gli altri casi sono da intendersi come nuclei storici prevalentemente isolati e/o separati rispetto al centro urbano e pertanto non coincidenti con il centro storico o porzioni di esso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517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03A5128-5C23-3D42-B7DD-D06D4CA0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1" y="1080000"/>
            <a:ext cx="10157142" cy="885100"/>
          </a:xfrm>
        </p:spPr>
        <p:txBody>
          <a:bodyPr/>
          <a:lstStyle/>
          <a:p>
            <a:r>
              <a:rPr lang="de-DE" dirty="0" err="1"/>
              <a:t>Caratteristiche</a:t>
            </a:r>
            <a:r>
              <a:rPr lang="de-DE" dirty="0"/>
              <a:t> </a:t>
            </a:r>
            <a:r>
              <a:rPr lang="de-DE" dirty="0" err="1"/>
              <a:t>Azione</a:t>
            </a:r>
            <a:r>
              <a:rPr lang="de-DE" dirty="0"/>
              <a:t> A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C5C67FA-72AB-474A-A68E-7F3FAC4B4364}"/>
              </a:ext>
            </a:extLst>
          </p:cNvPr>
          <p:cNvSpPr txBox="1">
            <a:spLocks/>
          </p:cNvSpPr>
          <p:nvPr/>
        </p:nvSpPr>
        <p:spPr>
          <a:xfrm>
            <a:off x="998540" y="2123306"/>
            <a:ext cx="10279060" cy="36472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dirty="0"/>
              <a:t>Borghi </a:t>
            </a:r>
            <a:r>
              <a:rPr lang="de-DE" sz="2600" dirty="0" err="1"/>
              <a:t>con</a:t>
            </a:r>
            <a:r>
              <a:rPr lang="de-DE" sz="2600" dirty="0"/>
              <a:t> </a:t>
            </a:r>
            <a:r>
              <a:rPr lang="de-DE" sz="2600" dirty="0" err="1"/>
              <a:t>un</a:t>
            </a:r>
            <a:r>
              <a:rPr lang="de-DE" sz="2600" dirty="0"/>
              <a:t> </a:t>
            </a:r>
            <a:r>
              <a:rPr lang="de-DE" sz="2600" dirty="0" err="1"/>
              <a:t>patrimonio</a:t>
            </a:r>
            <a:r>
              <a:rPr lang="de-DE" sz="2600" dirty="0"/>
              <a:t> </a:t>
            </a:r>
            <a:r>
              <a:rPr lang="de-DE" sz="2600" dirty="0" err="1"/>
              <a:t>culturale</a:t>
            </a:r>
            <a:r>
              <a:rPr lang="de-DE" sz="2600" dirty="0"/>
              <a:t>/</a:t>
            </a:r>
            <a:r>
              <a:rPr lang="de-DE" sz="2600" dirty="0" err="1"/>
              <a:t>ambientale</a:t>
            </a:r>
            <a:endParaRPr lang="de-DE" sz="2600" dirty="0"/>
          </a:p>
          <a:p>
            <a:r>
              <a:rPr lang="de-DE" sz="2600" dirty="0" err="1"/>
              <a:t>Decrescita</a:t>
            </a:r>
            <a:r>
              <a:rPr lang="de-DE" sz="2600" dirty="0"/>
              <a:t> </a:t>
            </a:r>
            <a:r>
              <a:rPr lang="de-DE" sz="2600" dirty="0" err="1"/>
              <a:t>economica</a:t>
            </a:r>
            <a:r>
              <a:rPr lang="de-DE" sz="2600" dirty="0"/>
              <a:t>/sociale, </a:t>
            </a:r>
            <a:r>
              <a:rPr lang="de-DE" sz="2600" dirty="0" err="1"/>
              <a:t>indice</a:t>
            </a:r>
            <a:r>
              <a:rPr lang="de-DE" sz="2600" dirty="0"/>
              <a:t> di </a:t>
            </a:r>
            <a:r>
              <a:rPr lang="de-DE" sz="2600" dirty="0" err="1"/>
              <a:t>spopolamento</a:t>
            </a:r>
            <a:r>
              <a:rPr lang="de-DE" sz="2600" dirty="0"/>
              <a:t> </a:t>
            </a:r>
            <a:r>
              <a:rPr lang="de-DE" sz="2600" dirty="0" err="1"/>
              <a:t>progressivo</a:t>
            </a:r>
            <a:endParaRPr lang="de-DE" sz="2600" dirty="0"/>
          </a:p>
          <a:p>
            <a:r>
              <a:rPr lang="it-IT" sz="2600" dirty="0"/>
              <a:t>Di norma max. 300 unità immobiliari residenziali</a:t>
            </a:r>
          </a:p>
          <a:p>
            <a:r>
              <a:rPr lang="it-IT" sz="2600" dirty="0"/>
              <a:t>Progetto con partnership pubblico/privata</a:t>
            </a:r>
          </a:p>
          <a:p>
            <a:r>
              <a:rPr lang="it-IT" sz="2600" dirty="0"/>
              <a:t>Obiettivi: crescita occupazionale, contrasto alla riduzione demografica, maggiore partecipazione culturale, attrattività turistica</a:t>
            </a:r>
          </a:p>
          <a:p>
            <a:endParaRPr lang="it-IT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133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03A5128-5C23-3D42-B7DD-D06D4CA0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1" y="1080000"/>
            <a:ext cx="10157142" cy="574629"/>
          </a:xfrm>
        </p:spPr>
        <p:txBody>
          <a:bodyPr/>
          <a:lstStyle/>
          <a:p>
            <a:r>
              <a:rPr lang="de-DE" sz="4000" dirty="0" err="1"/>
              <a:t>Tempistiche</a:t>
            </a:r>
            <a:r>
              <a:rPr lang="de-DE" sz="4000" dirty="0"/>
              <a:t> </a:t>
            </a:r>
            <a:r>
              <a:rPr lang="de-DE" sz="4000" dirty="0" err="1"/>
              <a:t>previste</a:t>
            </a:r>
            <a:endParaRPr lang="de-DE" sz="4000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C5C67FA-72AB-474A-A68E-7F3FAC4B4364}"/>
              </a:ext>
            </a:extLst>
          </p:cNvPr>
          <p:cNvSpPr txBox="1">
            <a:spLocks/>
          </p:cNvSpPr>
          <p:nvPr/>
        </p:nvSpPr>
        <p:spPr>
          <a:xfrm>
            <a:off x="998539" y="1962063"/>
            <a:ext cx="10035221" cy="395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 err="1"/>
              <a:t>Entro</a:t>
            </a:r>
            <a:r>
              <a:rPr lang="de-DE" sz="2200" b="1" dirty="0"/>
              <a:t> 21 </a:t>
            </a:r>
            <a:r>
              <a:rPr lang="de-DE" sz="2200" b="1" dirty="0" err="1"/>
              <a:t>febbraio</a:t>
            </a:r>
            <a:r>
              <a:rPr lang="de-DE" sz="2200" b="1" dirty="0"/>
              <a:t> 2022: </a:t>
            </a:r>
            <a:r>
              <a:rPr lang="de-DE" sz="2200" dirty="0" err="1"/>
              <a:t>Presentatione</a:t>
            </a:r>
            <a:r>
              <a:rPr lang="de-DE" sz="2200" dirty="0"/>
              <a:t> delle </a:t>
            </a:r>
            <a:r>
              <a:rPr lang="de-DE" sz="2200" dirty="0" err="1"/>
              <a:t>proposte</a:t>
            </a:r>
            <a:r>
              <a:rPr lang="de-DE" sz="2200" dirty="0"/>
              <a:t> alla Ripartizione </a:t>
            </a:r>
            <a:r>
              <a:rPr lang="de-DE" sz="2200" dirty="0" err="1"/>
              <a:t>cultura</a:t>
            </a:r>
            <a:r>
              <a:rPr lang="de-DE" sz="2200" dirty="0"/>
              <a:t> tedesca: </a:t>
            </a:r>
            <a:r>
              <a:rPr lang="de-DE" sz="2200" b="1" dirty="0">
                <a:hlinkClick r:id="rId2"/>
              </a:rPr>
              <a:t>kultur.cultura@pec.prov.bz.it</a:t>
            </a:r>
            <a:endParaRPr lang="de-DE" sz="2200" b="1" dirty="0"/>
          </a:p>
          <a:p>
            <a:pPr marL="0" indent="0">
              <a:buNone/>
            </a:pPr>
            <a:r>
              <a:rPr lang="de-DE" sz="2200" b="1" dirty="0"/>
              <a:t> </a:t>
            </a:r>
          </a:p>
          <a:p>
            <a:r>
              <a:rPr lang="de-DE" sz="2200" b="1" dirty="0" err="1"/>
              <a:t>Entro</a:t>
            </a:r>
            <a:r>
              <a:rPr lang="de-DE" sz="2200" b="1" dirty="0"/>
              <a:t> 15 </a:t>
            </a:r>
            <a:r>
              <a:rPr lang="de-DE" sz="2200" b="1" dirty="0" err="1"/>
              <a:t>marzo</a:t>
            </a:r>
            <a:r>
              <a:rPr lang="de-DE" sz="2200" b="1" dirty="0"/>
              <a:t> 2022: </a:t>
            </a:r>
            <a:r>
              <a:rPr lang="de-DE" sz="2200" dirty="0" err="1"/>
              <a:t>Presentazione</a:t>
            </a:r>
            <a:r>
              <a:rPr lang="de-DE" sz="2200" dirty="0"/>
              <a:t> della </a:t>
            </a:r>
            <a:r>
              <a:rPr lang="de-DE" sz="2200" dirty="0" err="1"/>
              <a:t>proposta</a:t>
            </a:r>
            <a:r>
              <a:rPr lang="de-DE" sz="2200" dirty="0"/>
              <a:t> </a:t>
            </a:r>
            <a:r>
              <a:rPr lang="de-DE" sz="2200" dirty="0" err="1"/>
              <a:t>progettuale</a:t>
            </a:r>
            <a:r>
              <a:rPr lang="de-DE" sz="2200" dirty="0"/>
              <a:t> al </a:t>
            </a:r>
            <a:r>
              <a:rPr lang="de-DE" sz="2200" dirty="0" err="1"/>
              <a:t>Ministero</a:t>
            </a:r>
            <a:r>
              <a:rPr lang="de-DE" sz="2200" dirty="0"/>
              <a:t> della Cultura</a:t>
            </a:r>
          </a:p>
          <a:p>
            <a:endParaRPr lang="de-DE" sz="2200" dirty="0"/>
          </a:p>
          <a:p>
            <a:r>
              <a:rPr lang="de-DE" sz="2200" b="1" dirty="0" err="1"/>
              <a:t>Entro</a:t>
            </a:r>
            <a:r>
              <a:rPr lang="de-DE" sz="2200" b="1" dirty="0"/>
              <a:t> </a:t>
            </a:r>
            <a:r>
              <a:rPr lang="de-DE" sz="2200" b="1" dirty="0" err="1"/>
              <a:t>maggio</a:t>
            </a:r>
            <a:r>
              <a:rPr lang="de-DE" sz="2200" b="1" dirty="0"/>
              <a:t> 2022: </a:t>
            </a:r>
            <a:r>
              <a:rPr lang="de-DE" sz="2200" dirty="0" err="1"/>
              <a:t>ammissione</a:t>
            </a:r>
            <a:r>
              <a:rPr lang="de-DE" sz="2200" dirty="0"/>
              <a:t> delle 21 </a:t>
            </a:r>
            <a:r>
              <a:rPr lang="de-DE" sz="2200" dirty="0" err="1"/>
              <a:t>proposte</a:t>
            </a:r>
            <a:r>
              <a:rPr lang="de-DE" sz="2200" dirty="0"/>
              <a:t> e </a:t>
            </a:r>
            <a:r>
              <a:rPr lang="de-DE" sz="2200" dirty="0" err="1"/>
              <a:t>assegnazione</a:t>
            </a:r>
            <a:r>
              <a:rPr lang="de-DE" sz="2200" dirty="0"/>
              <a:t> delle </a:t>
            </a:r>
            <a:r>
              <a:rPr lang="de-DE" sz="2200" dirty="0" err="1"/>
              <a:t>risorse</a:t>
            </a:r>
            <a:r>
              <a:rPr lang="de-DE" sz="2200" dirty="0"/>
              <a:t> al </a:t>
            </a:r>
            <a:r>
              <a:rPr lang="de-DE" sz="2200" dirty="0" err="1"/>
              <a:t>soggetto</a:t>
            </a:r>
            <a:r>
              <a:rPr lang="de-DE" sz="2200" dirty="0"/>
              <a:t> </a:t>
            </a:r>
            <a:r>
              <a:rPr lang="de-DE" sz="2200" dirty="0" err="1"/>
              <a:t>attuatore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dirty="0" err="1"/>
              <a:t>Entro</a:t>
            </a:r>
            <a:r>
              <a:rPr lang="de-DE" sz="2200" b="1" dirty="0"/>
              <a:t> 30 </a:t>
            </a:r>
            <a:r>
              <a:rPr lang="de-DE" sz="2200" b="1" dirty="0" err="1"/>
              <a:t>giugno</a:t>
            </a:r>
            <a:r>
              <a:rPr lang="de-DE" sz="2200" b="1" dirty="0"/>
              <a:t> 2026: </a:t>
            </a:r>
            <a:r>
              <a:rPr lang="de-DE" sz="2200" dirty="0" err="1"/>
              <a:t>conclusione</a:t>
            </a:r>
            <a:r>
              <a:rPr lang="de-DE" sz="2200" dirty="0"/>
              <a:t> </a:t>
            </a:r>
            <a:r>
              <a:rPr lang="de-DE" sz="2200" dirty="0" err="1"/>
              <a:t>dei</a:t>
            </a:r>
            <a:r>
              <a:rPr lang="de-DE" sz="2200" dirty="0"/>
              <a:t> </a:t>
            </a:r>
            <a:r>
              <a:rPr lang="de-DE" sz="2200" dirty="0" err="1"/>
              <a:t>progetti</a:t>
            </a:r>
            <a:r>
              <a:rPr lang="de-DE" sz="2200" dirty="0"/>
              <a:t> </a:t>
            </a:r>
            <a:r>
              <a:rPr lang="de-DE" sz="2200" dirty="0" err="1"/>
              <a:t>individuati</a:t>
            </a:r>
            <a:endParaRPr lang="de-DE" sz="2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7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03A5128-5C23-3D42-B7DD-D06D4CA0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1" y="1080000"/>
            <a:ext cx="10157142" cy="885100"/>
          </a:xfrm>
        </p:spPr>
        <p:txBody>
          <a:bodyPr/>
          <a:lstStyle/>
          <a:p>
            <a:br>
              <a:rPr lang="de-DE" dirty="0"/>
            </a:br>
            <a:r>
              <a:rPr lang="de-DE" sz="4000" dirty="0" err="1"/>
              <a:t>Bandi</a:t>
            </a:r>
            <a:r>
              <a:rPr lang="de-DE" sz="4000" dirty="0"/>
              <a:t> e </a:t>
            </a:r>
            <a:r>
              <a:rPr lang="de-DE" sz="4000" dirty="0" err="1"/>
              <a:t>avvisi</a:t>
            </a:r>
            <a:r>
              <a:rPr lang="de-DE" sz="4000" dirty="0"/>
              <a:t>: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C5C67FA-72AB-474A-A68E-7F3FAC4B4364}"/>
              </a:ext>
            </a:extLst>
          </p:cNvPr>
          <p:cNvSpPr txBox="1">
            <a:spLocks/>
          </p:cNvSpPr>
          <p:nvPr/>
        </p:nvSpPr>
        <p:spPr>
          <a:xfrm>
            <a:off x="998539" y="2123306"/>
            <a:ext cx="10035221" cy="36472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8191CD8-0352-4502-A5C7-2415AF8051B7}"/>
              </a:ext>
            </a:extLst>
          </p:cNvPr>
          <p:cNvSpPr txBox="1">
            <a:spLocks/>
          </p:cNvSpPr>
          <p:nvPr/>
        </p:nvSpPr>
        <p:spPr>
          <a:xfrm>
            <a:off x="998221" y="2596289"/>
            <a:ext cx="10157142" cy="885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hlinkClick r:id="rId2"/>
              </a:rPr>
              <a:t>https://italiadomani.gov.it/it/home.html</a:t>
            </a:r>
            <a:br>
              <a:rPr lang="de-DE" dirty="0"/>
            </a:br>
            <a:endParaRPr lang="de-DE" dirty="0"/>
          </a:p>
          <a:p>
            <a:r>
              <a:rPr lang="de-DE" sz="4000" dirty="0" err="1"/>
              <a:t>Ulteriori</a:t>
            </a:r>
            <a:r>
              <a:rPr lang="de-DE" sz="4000" dirty="0"/>
              <a:t> </a:t>
            </a:r>
            <a:r>
              <a:rPr lang="de-DE" sz="4000" dirty="0" err="1"/>
              <a:t>informazioni</a:t>
            </a:r>
            <a:r>
              <a:rPr lang="de-DE" sz="4000" dirty="0"/>
              <a:t> </a:t>
            </a:r>
            <a:r>
              <a:rPr lang="de-DE" sz="4000" dirty="0" err="1"/>
              <a:t>azione</a:t>
            </a:r>
            <a:r>
              <a:rPr lang="de-DE" sz="4000" dirty="0"/>
              <a:t> B:</a:t>
            </a:r>
            <a:br>
              <a:rPr lang="de-DE" dirty="0"/>
            </a:br>
            <a:r>
              <a:rPr lang="de-DE" dirty="0">
                <a:hlinkClick r:id="rId3" tooltip="https://rb.gy/6qtip4"/>
              </a:rPr>
              <a:t>rb.gy/6qtip4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619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79FFA9-9400-0743-8837-2BA3AC9276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Ripartizione Cultura Tedesca</a:t>
            </a:r>
          </a:p>
          <a:p>
            <a:r>
              <a:rPr lang="de-DE" dirty="0"/>
              <a:t>Palazzo 7</a:t>
            </a:r>
          </a:p>
          <a:p>
            <a:r>
              <a:rPr lang="de-DE" dirty="0"/>
              <a:t>Via Andreas Hofer 18</a:t>
            </a:r>
          </a:p>
          <a:p>
            <a:r>
              <a:rPr lang="de-DE" b="1" dirty="0"/>
              <a:t>Tel. 0471 413310</a:t>
            </a:r>
          </a:p>
          <a:p>
            <a:r>
              <a:rPr lang="de-DE" b="1" dirty="0"/>
              <a:t>Email: kulturabteilung@provinz.bz.it</a:t>
            </a:r>
          </a:p>
        </p:txBody>
      </p:sp>
      <p:sp>
        <p:nvSpPr>
          <p:cNvPr id="4" name="Line 16">
            <a:extLst>
              <a:ext uri="{FF2B5EF4-FFF2-40B4-BE49-F238E27FC236}">
                <a16:creationId xmlns:a16="http://schemas.microsoft.com/office/drawing/2014/main" id="{2602AB4B-5920-414E-A54E-218EA4FA6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5769" y="73437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Line 18">
            <a:extLst>
              <a:ext uri="{FF2B5EF4-FFF2-40B4-BE49-F238E27FC236}">
                <a16:creationId xmlns:a16="http://schemas.microsoft.com/office/drawing/2014/main" id="{C19F213F-FA45-004F-8E31-A575AF1F5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8606" y="73437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03828C4A-B2B9-BC43-9582-376305471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981" y="46767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IT" sz="12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A427138C-33F2-764C-BFF4-00DF02740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656" y="46767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IT" sz="12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A9F408A2-9198-F04A-9810-49BCA8D90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656" y="734378"/>
            <a:ext cx="3220753" cy="2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IT" sz="1100" b="1" dirty="0">
                <a:latin typeface="Arial" panose="020B0604020202020204" pitchFamily="34" charset="0"/>
              </a:rPr>
              <a:t>Ripartizione 14 – Ripartizione cultura tedesca</a:t>
            </a:r>
            <a:endParaRPr lang="it-IT" altLang="de-IT" sz="1100" dirty="0">
              <a:latin typeface="Arial" panose="020B0604020202020204" pitchFamily="34" charset="0"/>
            </a:endParaRP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F8321006-528A-B544-8C7E-5D761DC3F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623" y="734378"/>
            <a:ext cx="2949846" cy="2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IT" sz="1100" b="1" dirty="0">
                <a:latin typeface="Arial" panose="020B0604020202020204" pitchFamily="34" charset="0"/>
              </a:rPr>
              <a:t>Abteilung 14 – Abteilung deutsche Kultur</a:t>
            </a:r>
            <a:endParaRPr lang="de-DE" altLang="de-IT" sz="1100" dirty="0">
              <a:latin typeface="Arial" panose="020B0604020202020204" pitchFamily="34" charset="0"/>
            </a:endParaRPr>
          </a:p>
        </p:txBody>
      </p:sp>
      <p:pic>
        <p:nvPicPr>
          <p:cNvPr id="12" name="Picture 38">
            <a:extLst>
              <a:ext uri="{FF2B5EF4-FFF2-40B4-BE49-F238E27FC236}">
                <a16:creationId xmlns:a16="http://schemas.microsoft.com/office/drawing/2014/main" id="{E58F0657-E2A8-7A40-841E-FFF2CF1D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31" y="374015"/>
            <a:ext cx="719138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34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Provinz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80019"/>
      </a:accent1>
      <a:accent2>
        <a:srgbClr val="C40218"/>
      </a:accent2>
      <a:accent3>
        <a:srgbClr val="A5A5A5"/>
      </a:accent3>
      <a:accent4>
        <a:srgbClr val="D5D5D5"/>
      </a:accent4>
      <a:accent5>
        <a:srgbClr val="797979"/>
      </a:accent5>
      <a:accent6>
        <a:srgbClr val="42424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9502D13F78C349B39BFE2C99F248DB" ma:contentTypeVersion="" ma:contentTypeDescription="Create a new document." ma:contentTypeScope="" ma:versionID="5c7418844a4f85cbb8ec57c905bd4d54">
  <xsd:schema xmlns:xsd="http://www.w3.org/2001/XMLSchema" xmlns:xs="http://www.w3.org/2001/XMLSchema" xmlns:p="http://schemas.microsoft.com/office/2006/metadata/properties" xmlns:ns2="55ad916e-0203-47a1-afcf-e833bcee3ec4" xmlns:ns3="4a1873a6-c13b-4907-a2ed-782b407589f9" targetNamespace="http://schemas.microsoft.com/office/2006/metadata/properties" ma:root="true" ma:fieldsID="d3db5a17fab7b6743672fa69c0f2c970" ns2:_="" ns3:_="">
    <xsd:import namespace="55ad916e-0203-47a1-afcf-e833bcee3ec4"/>
    <xsd:import namespace="4a1873a6-c13b-4907-a2ed-782b407589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d916e-0203-47a1-afcf-e833bcee3e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873a6-c13b-4907-a2ed-782b407589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D4F602-2467-40E9-B455-9823F43B87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BCBC28-44C5-4286-B21A-569A9F17BD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ad916e-0203-47a1-afcf-e833bcee3ec4"/>
    <ds:schemaRef ds:uri="4a1873a6-c13b-4907-a2ed-782b40758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E59D6F-25C6-46CB-B326-870AB066231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Breitbild</PresentationFormat>
  <Paragraphs>52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Wingdings</vt:lpstr>
      <vt:lpstr>Office</vt:lpstr>
      <vt:lpstr>PowerPoint-Präsentation</vt:lpstr>
      <vt:lpstr>Investimento 2.1 – Azione A e B</vt:lpstr>
      <vt:lpstr>Obiettivi</vt:lpstr>
      <vt:lpstr>Definizione borgo</vt:lpstr>
      <vt:lpstr>Caratteristiche Azione A</vt:lpstr>
      <vt:lpstr>Tempistiche previste</vt:lpstr>
      <vt:lpstr> Bandi e avvisi: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stephanie.innerbichler@gmail.com</dc:creator>
  <cp:lastModifiedBy>Abler, Nicole</cp:lastModifiedBy>
  <cp:revision>87</cp:revision>
  <dcterms:created xsi:type="dcterms:W3CDTF">2021-07-06T06:47:48Z</dcterms:created>
  <dcterms:modified xsi:type="dcterms:W3CDTF">2022-02-01T07:43:17Z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0x010100C39502D13F78C349B39BFE2C99F248DB</vt:lpwstr>
  </property>
</Properties>
</file>