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8" r:id="rId5"/>
    <p:sldMasterId id="2147483667" r:id="rId6"/>
  </p:sldMasterIdLst>
  <p:notesMasterIdLst>
    <p:notesMasterId r:id="rId28"/>
  </p:notesMasterIdLst>
  <p:sldIdLst>
    <p:sldId id="395" r:id="rId7"/>
    <p:sldId id="358" r:id="rId8"/>
    <p:sldId id="376" r:id="rId9"/>
    <p:sldId id="374" r:id="rId10"/>
    <p:sldId id="362" r:id="rId11"/>
    <p:sldId id="360" r:id="rId12"/>
    <p:sldId id="375" r:id="rId13"/>
    <p:sldId id="368" r:id="rId14"/>
    <p:sldId id="377" r:id="rId15"/>
    <p:sldId id="372" r:id="rId16"/>
    <p:sldId id="382" r:id="rId17"/>
    <p:sldId id="380" r:id="rId18"/>
    <p:sldId id="381" r:id="rId19"/>
    <p:sldId id="394" r:id="rId20"/>
    <p:sldId id="384" r:id="rId21"/>
    <p:sldId id="385" r:id="rId22"/>
    <p:sldId id="392" r:id="rId23"/>
    <p:sldId id="389" r:id="rId24"/>
    <p:sldId id="390" r:id="rId25"/>
    <p:sldId id="388" r:id="rId26"/>
    <p:sldId id="364" r:id="rId27"/>
  </p:sldIdLst>
  <p:sldSz cx="12192000" cy="6858000"/>
  <p:notesSz cx="6808788" cy="9940925"/>
  <p:defaultTextStyle>
    <a:defPPr>
      <a:defRPr lang="de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1937B08-ECA9-1EBE-6A63-7572DFCBAF97}" name="Sciurti, Sofia" initials="SS" userId="S::pb46568@prov.bz::defbc4db-79c8-41c2-bc19-bf4d3a697ea9" providerId="AD"/>
  <p188:author id="{55020F51-4ADE-B0CC-09AA-C1A1E303B7C6}" name="Zucal, Demian" initials="DZ" userId="Zucal, Demian" providerId="None"/>
  <p188:author id="{F4D8B3B1-4FE5-8DF5-34CA-A9F2D8A7673C}" name="Schwienbacher, Ulla" initials="SU" userId="S::pb31468@prov.bz::b3b28415-b694-4d80-a8fe-a09fb5d89350" providerId="AD"/>
  <p188:author id="{29E20BC4-32DF-2501-B046-2FB5C77A68D4}" name="Gamper, Peter" initials="PG" userId="S::pb19494@prov.bz::7b5afa2f-6c83-4ba8-bbeb-eb8ee8e9d5e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C840"/>
    <a:srgbClr val="D3E3EE"/>
    <a:srgbClr val="08903C"/>
    <a:srgbClr val="27348A"/>
    <a:srgbClr val="600000"/>
    <a:srgbClr val="16300E"/>
    <a:srgbClr val="E68A8A"/>
    <a:srgbClr val="DF6767"/>
    <a:srgbClr val="D9F0FF"/>
    <a:srgbClr val="CFE6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85572" autoAdjust="0"/>
  </p:normalViewPr>
  <p:slideViewPr>
    <p:cSldViewPr snapToGrid="0">
      <p:cViewPr varScale="1">
        <p:scale>
          <a:sx n="97" d="100"/>
          <a:sy n="97" d="100"/>
        </p:scale>
        <p:origin x="45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microsoft.com/office/2018/10/relationships/authors" Target="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iurti, Sofia" userId="defbc4db-79c8-41c2-bc19-bf4d3a697ea9" providerId="ADAL" clId="{56563183-82CF-4C01-9104-B3ED4703560E}"/>
    <pc:docChg chg="undo redo custSel addSld delSld modSld">
      <pc:chgData name="Sciurti, Sofia" userId="defbc4db-79c8-41c2-bc19-bf4d3a697ea9" providerId="ADAL" clId="{56563183-82CF-4C01-9104-B3ED4703560E}" dt="2026-05-05T09:43:52.516" v="2477" actId="6549"/>
      <pc:docMkLst>
        <pc:docMk/>
      </pc:docMkLst>
      <pc:sldChg chg="modSp mod">
        <pc:chgData name="Sciurti, Sofia" userId="defbc4db-79c8-41c2-bc19-bf4d3a697ea9" providerId="ADAL" clId="{56563183-82CF-4C01-9104-B3ED4703560E}" dt="2026-05-05T09:43:52.516" v="2477" actId="6549"/>
        <pc:sldMkLst>
          <pc:docMk/>
          <pc:sldMk cId="62803369" sldId="395"/>
        </pc:sldMkLst>
        <pc:spChg chg="mod">
          <ac:chgData name="Sciurti, Sofia" userId="defbc4db-79c8-41c2-bc19-bf4d3a697ea9" providerId="ADAL" clId="{56563183-82CF-4C01-9104-B3ED4703560E}" dt="2026-05-05T09:43:52.516" v="2477" actId="6549"/>
          <ac:spMkLst>
            <pc:docMk/>
            <pc:sldMk cId="62803369" sldId="395"/>
            <ac:spMk id="8" creationId="{FEFF58AE-AF83-CC32-922C-2FF7ECD5C74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F6CD6-D804-4CB3-A076-AA37573D92B2}" type="datetimeFigureOut">
              <a:rPr lang="de-DE" smtClean="0"/>
              <a:t>05.05.2026</a:t>
            </a:fld>
            <a:endParaRPr lang="de-DE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6712" cy="3913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de-DE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C69D00-CB58-4F29-B94B-36D18DF3EE2B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8448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20518-774D-E4D3-6645-94FA5B964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6FB1657-FC75-F9CA-5F7E-438055DB45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54FB7C7-DE62-9334-F403-C9B23DD8A0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Circa il 60% del territorio italiano è ricoperto da aree interne secondo la definizione della Strategia Nazionale Aree Interne (SNAI). Questi territori, che includono quasi 4.000 comuni, coprono il 58,8% della superficie nazionale e ospitano circa un quarto della popolazione italiana, cioè circa 13 milioni di persone.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 contesto, le aree interne sono definite come territori distanti dai servizi essenziali come ospedali, scuole e stazioni ferroviarie, e sono considerate marginali rispetto ai centri urbani principali. La SNAI ha selezionato specifiche aree progetto (circa 72 alle origini, poi nuove aree identificate per il ciclo 2021-2027) su cui concentrare investimenti.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Riassumendo, le aree interne costituiscono una vasta porzione del territorio italiano, superiore al 58%, andando a coprire più della metà della superficie nazionale.</a:t>
            </a:r>
          </a:p>
          <a:p>
            <a:endParaRPr lang="de-DE" dirty="0"/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candidatura dell'area deve essere coerente con la mappatura nazionale aggiornata al 2020, che classifica i comuni in base alla distanza temporale dall'offerta di servizi essenziali (salute, istruzione, mobilità). Le aree candidate devono includere prevalentemente Comuni classificati come periferici e ultraperiferici, mentre i Comuni intermedi devono essere giustificati solidamente.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 essere presente un sistema identitario e geomorfologico definito e riconoscibile nell'area.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L'area deve manifestare difficoltà demografiche, come tendenze di declino nella popolazione.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 esserci un'organizzazione efficiente e la fruizione di servizi essenziali ben strutturata.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Amministrazioni locali devono dimostrare volontà e capacità di associazione e collaborazione per perseguire obiettivi comuni.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L'area deve avere una dimensione demografica e un'articolazione in numero di Comuni adeguata per essere sostenibile.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Regioni/Province autonome interessate devono presentare un dossier di candidatura che definisca il perimetro geografico rilevante (lista dei Comuni) e motivi la candidatura con riferimento alla strategia territoriale locale.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continuità con le aree già sostenute nel ciclo 2014-2020 è considerata, mantenendo il perimetro originario e valutando casi di modifiche marginali con motivazioni solide.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 sono candidabili Comuni classificati come poli di servizi o con dinamiche demografiche positive, ad esempio Comuni turistici costieri con crescita demografica.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sintesi, il criterio prevalente è l'identificazione delle aree interne come quei territori distanti dai poli di servizi essenziali, con difficoltà demografiche e con coesione tra i Comuni per attuare strategie locali di sviluppo, mantenendo una coerenza territoriale e geomorfologica, oltre alla verifica della dimensione e dell'organizzazione dell'area stessa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C5886B6-EB1E-1AD3-02DA-0C364CFF3C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C69D00-CB58-4F29-B94B-36D18DF3EE2B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2931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C69D00-CB58-4F29-B94B-36D18DF3EE2B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6523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Circa il 60% del territorio italiano 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è ricoperto da aree interne secondo la definizione della </a:t>
            </a:r>
            <a:r>
              <a:rPr lang="it-IT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Strategia Nazionale Aree Interne (SNAI). 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Questi territori, che includono quasi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4.000 comuni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coprono il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58,8% della superficie nazionale 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ospitano circa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 quarto della popolazione italiana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cioè circa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 milioni di persone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 contesto, le aree interne sono definite come territori distanti dai servizi essenziali come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ospedali, scuole e stazioni ferroviarie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 sono considerate marginali rispetto ai centri urbani principali. La SNAI ha selezionato specifiche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aree progetto 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(circa 72 alle origini, poi nuove aree identificate per il ciclo 2021-2027) su cui concentrare investimenti.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Riassumendo, le aree interne costituiscono una vasta porzione del territorio italiano,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superiore al 58%, 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andando a coprire più della metà della superficie nazionale.</a:t>
            </a:r>
          </a:p>
          <a:p>
            <a:endParaRPr lang="de-DE" dirty="0"/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candidatura dell'area deve essere coerente con la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mappatura nazionale aggiornata al 2020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che classifica i comuni in base alla distanza temporale dall'offerta di servizi essenziali (salute, istruzione, mobilità). 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aree candidate devono includere prevalentemente Comuni classificati come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periferici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ultraperiferici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mentre i Comuni intermedi devono essere giustificati solidamente.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 essere presente un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sistema identitario e geomorfologico 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definito e riconoscibile nell'area.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L'area deve manifestare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difficoltà demografiche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come tendenze di declino nella popolazione.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 esserci un'organizzazione efficiente e la fruizione di servizi essenziali ben strutturata.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Amministrazioni locali devono dimostrare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volontà e capacità di associazione e collaborazione 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 perseguire obiettivi comuni.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L'area deve avere una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dimensione demografica 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un'articolazione in numero di Comuni adeguata per essere sostenibile.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Regioni/Province autonome interessate 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devono presentare un dossier di candidatura che definisca il perimetro geografico rilevante (lista dei Comuni) e motivi la candidatura con riferimento alla strategia territoriale locale.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continuità con le aree già sostenute nel ciclo 2014-2020 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è considerata, mantenendo il perimetro originario e valutando casi di modifiche marginali con motivazioni solide.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 sono candidabili Comuni classificati come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poli di servizi 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con dinamiche demografiche positive, ad esempio Comuni turistici costieri con crescita demografica.</a:t>
            </a:r>
          </a:p>
          <a:p>
            <a:endParaRPr lang="it-IT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sintesi, il criterio prevalente è l'identificazione delle aree interne come quei territori distanti dai poli di servizi essenziali, con difficoltà demografiche e con coesione tra i Comuni per attuare strategie locali di sviluppo, mantenendo una coerenza territoriale e geomorfologica, oltre alla verifica della dimensione e dell'organizzazione dell'area stessa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C69D00-CB58-4F29-B94B-36D18DF3EE2B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2931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802F4-B19D-315E-45F0-707CEC4F2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AE45281-DC10-AA72-8CEB-DDD99AC5DA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DAA2EE6-17DE-1DFD-7D54-082769F56B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Circa il 60% del territorio italiano 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è ricoperto da aree interne secondo la definizione della </a:t>
            </a:r>
            <a:r>
              <a:rPr lang="it-IT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Strategia Nazionale Aree Interne (SNAI). 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Questi territori, che includono quasi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4.000 comuni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coprono il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58,8% della superficie nazionale 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ospitano circa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 quarto della popolazione italiana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cioè circa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 milioni di persone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 contesto, le aree interne sono definite come territori distanti dai servizi essenziali come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ospedali, scuole e stazioni ferroviarie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 sono considerate marginali rispetto ai centri urbani principali. La SNAI ha selezionato specifiche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aree progetto 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(circa 72 alle origini, poi nuove aree identificate per il ciclo 2021-2027) su cui concentrare investimenti.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Riassumendo, le aree interne costituiscono una vasta porzione del territorio italiano,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superiore al 58%, 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andando a coprire più della metà della superficie nazionale.</a:t>
            </a:r>
          </a:p>
          <a:p>
            <a:endParaRPr lang="de-DE" dirty="0"/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candidatura dell'area deve essere coerente con la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mappatura nazionale aggiornata al 2020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che classifica i comuni in base alla distanza temporale dall'offerta di servizi essenziali (salute, istruzione, mobilità). 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aree candidate devono includere prevalentemente Comuni classificati come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periferici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ultraperiferici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mentre i Comuni intermedi devono essere giustificati solidamente.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 essere presente un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sistema identitario e geomorfologico 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definito e riconoscibile nell'area.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L'area deve manifestare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difficoltà demografiche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come tendenze di declino nella popolazione.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 esserci un'organizzazione efficiente e la fruizione di servizi essenziali ben strutturata.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Amministrazioni locali devono dimostrare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volontà e capacità di associazione e collaborazione 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 perseguire obiettivi comuni.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L'area deve avere una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dimensione demografica 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un'articolazione in numero di Comuni adeguata per essere sostenibile.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Regioni/Province autonome interessate 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devono presentare un dossier di candidatura che definisca il perimetro geografico rilevante (lista dei Comuni) e motivi la candidatura con riferimento alla strategia territoriale locale.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continuità con le aree già sostenute nel ciclo 2014-2020 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è considerata, mantenendo il perimetro originario e valutando casi di modifiche marginali con motivazioni solide.</a:t>
            </a: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 sono candidabili Comuni classificati come </a:t>
            </a:r>
            <a:r>
              <a:rPr lang="it-IT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poli di servizi 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con dinamiche demografiche positive, ad esempio Comuni turistici costieri con crescita demografica.</a:t>
            </a:r>
          </a:p>
          <a:p>
            <a:endParaRPr lang="it-IT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sintesi, il criterio prevalente è l'identificazione delle aree interne come quei territori distanti dai poli di servizi essenziali, con difficoltà demografiche e con coesione tra i Comuni per attuare strategie locali di sviluppo, mantenendo una coerenza territoriale e geomorfologica, oltre alla verifica della dimensione e dell'organizzazione dell'area stessa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D54CD51-F8F8-9029-3226-FD5632B2E1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C69D00-CB58-4F29-B94B-36D18DF3EE2B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19570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C69D00-CB58-4F29-B94B-36D18DF3EE2B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55230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0F7FC-865B-9ADA-BB26-8734F7AB3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E8AB1BF-07D5-6425-A0E8-FB8325D2D6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EE94889-2229-3D91-AB0C-7B84630543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371C593-BE16-EBF5-E89A-2AD50093AB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C69D00-CB58-4F29-B94B-36D18DF3EE2B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52472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C69D00-CB58-4F29-B94B-36D18DF3EE2B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86628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C69D00-CB58-4F29-B94B-36D18DF3EE2B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36321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C69D00-CB58-4F29-B94B-36D18DF3EE2B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72062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C69D00-CB58-4F29-B94B-36D18DF3EE2B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52752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Farbe wechseln?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C69D00-CB58-4F29-B94B-36D18DF3EE2B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767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platzhalter 6">
            <a:extLst>
              <a:ext uri="{FF2B5EF4-FFF2-40B4-BE49-F238E27FC236}">
                <a16:creationId xmlns:a16="http://schemas.microsoft.com/office/drawing/2014/main" id="{8272D21F-08F2-5220-A21B-40EC2640D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520000"/>
            <a:ext cx="10980000" cy="720000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rmAutofit/>
          </a:bodyPr>
          <a:lstStyle>
            <a:lvl1pPr>
              <a:defRPr>
                <a:solidFill>
                  <a:srgbClr val="27348A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IT"/>
          </a:p>
        </p:txBody>
      </p:sp>
    </p:spTree>
    <p:extLst>
      <p:ext uri="{BB962C8B-B14F-4D97-AF65-F5344CB8AC3E}">
        <p14:creationId xmlns:p14="http://schemas.microsoft.com/office/powerpoint/2010/main" val="237370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F3103B-8305-03A4-C331-C8044E81976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8000" y="2160000"/>
            <a:ext cx="10980000" cy="180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ctr">
              <a:defRPr sz="6000">
                <a:solidFill>
                  <a:srgbClr val="27348A"/>
                </a:solidFill>
              </a:defRPr>
            </a:lvl1pPr>
          </a:lstStyle>
          <a:p>
            <a:r>
              <a:rPr lang="de-DE"/>
              <a:t>Mastertitelformat </a:t>
            </a:r>
            <a:br>
              <a:rPr lang="de-DE"/>
            </a:br>
            <a:r>
              <a:rPr lang="de-DE"/>
              <a:t>bearbeiten</a:t>
            </a:r>
            <a:endParaRPr lang="de-I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ACA3B54-1AFB-C099-9DA4-9E7790EA1D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8000" y="4140000"/>
            <a:ext cx="10980000" cy="54000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2400">
                <a:solidFill>
                  <a:srgbClr val="0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IT"/>
          </a:p>
        </p:txBody>
      </p:sp>
    </p:spTree>
    <p:extLst>
      <p:ext uri="{BB962C8B-B14F-4D97-AF65-F5344CB8AC3E}">
        <p14:creationId xmlns:p14="http://schemas.microsoft.com/office/powerpoint/2010/main" val="1433139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B9E0B98-3314-A7B1-187F-6E6931932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000" y="3060000"/>
            <a:ext cx="10980000" cy="2340000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IT"/>
          </a:p>
        </p:txBody>
      </p:sp>
      <p:sp>
        <p:nvSpPr>
          <p:cNvPr id="7" name="Titelplatzhalter 6">
            <a:extLst>
              <a:ext uri="{FF2B5EF4-FFF2-40B4-BE49-F238E27FC236}">
                <a16:creationId xmlns:a16="http://schemas.microsoft.com/office/drawing/2014/main" id="{862AA4D5-713F-1DC4-B5E4-4C3881C03C52}"/>
              </a:ext>
            </a:extLst>
          </p:cNvPr>
          <p:cNvSpPr txBox="1">
            <a:spLocks/>
          </p:cNvSpPr>
          <p:nvPr userDrawn="1"/>
        </p:nvSpPr>
        <p:spPr>
          <a:xfrm>
            <a:off x="648000" y="2160000"/>
            <a:ext cx="10980000" cy="720000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>
                <a:solidFill>
                  <a:srgbClr val="27348A"/>
                </a:solidFill>
              </a:rPr>
              <a:t>Mastertitelformat bearbeiten</a:t>
            </a:r>
            <a:endParaRPr lang="de-IT">
              <a:solidFill>
                <a:srgbClr val="2734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377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0E3D68-91F4-9FE0-A6EE-B6632F812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2000" y="648000"/>
            <a:ext cx="5760000" cy="4788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>
                <a:solidFill>
                  <a:srgbClr val="27348A"/>
                </a:solidFill>
              </a:defRPr>
            </a:lvl1pPr>
            <a:lvl2pPr>
              <a:defRPr sz="2800">
                <a:solidFill>
                  <a:srgbClr val="000000"/>
                </a:solidFill>
              </a:defRPr>
            </a:lvl2pPr>
            <a:lvl3pPr>
              <a:defRPr sz="2400">
                <a:solidFill>
                  <a:srgbClr val="000000"/>
                </a:solidFill>
              </a:defRPr>
            </a:lvl3pPr>
            <a:lvl4pPr>
              <a:defRPr sz="2000">
                <a:solidFill>
                  <a:srgbClr val="000000"/>
                </a:solidFill>
              </a:defRPr>
            </a:lvl4pPr>
            <a:lvl5pPr>
              <a:defRPr sz="2000">
                <a:solidFill>
                  <a:srgbClr val="000000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IT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7335EFCC-3B70-D5FA-CFC7-34CAAE2EA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520000"/>
            <a:ext cx="4320000" cy="1080000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3200">
                <a:solidFill>
                  <a:srgbClr val="27348A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IT"/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1D000D19-C3B5-9484-F024-725152EADE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8000" y="3780000"/>
            <a:ext cx="4320000" cy="72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>
                <a:solidFill>
                  <a:srgbClr val="000000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47846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223C659-DAE4-C333-299A-0FF147E0C7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2000" y="648000"/>
            <a:ext cx="5760000" cy="47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00000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de-IT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2049508A-E7FB-A086-5535-FD7E11ABA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520000"/>
            <a:ext cx="4320000" cy="1080000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3200">
                <a:solidFill>
                  <a:srgbClr val="27348A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IT"/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5AB87A42-61E5-F65E-DA4F-A1005D1037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8000" y="3780000"/>
            <a:ext cx="4320000" cy="72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>
                <a:solidFill>
                  <a:srgbClr val="000000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884519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F3103B-8305-03A4-C331-C8044E81976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8000" y="2160000"/>
            <a:ext cx="10980000" cy="1800000"/>
          </a:xfrm>
          <a:prstGeom prst="rect">
            <a:avLst/>
          </a:prstGeom>
        </p:spPr>
        <p:txBody>
          <a:bodyPr anchor="t" anchorCtr="0"/>
          <a:lstStyle>
            <a:lvl1pPr algn="ctr">
              <a:defRPr sz="6000"/>
            </a:lvl1pPr>
          </a:lstStyle>
          <a:p>
            <a:r>
              <a:rPr lang="de-DE"/>
              <a:t>Mastertitelformat </a:t>
            </a:r>
            <a:br>
              <a:rPr lang="de-DE"/>
            </a:br>
            <a:r>
              <a:rPr lang="de-DE"/>
              <a:t>bearbeiten</a:t>
            </a:r>
            <a:endParaRPr lang="de-I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ACA3B54-1AFB-C099-9DA4-9E7790EA1D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8000" y="4140000"/>
            <a:ext cx="10980000" cy="540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IT"/>
          </a:p>
        </p:txBody>
      </p:sp>
    </p:spTree>
    <p:extLst>
      <p:ext uri="{BB962C8B-B14F-4D97-AF65-F5344CB8AC3E}">
        <p14:creationId xmlns:p14="http://schemas.microsoft.com/office/powerpoint/2010/main" val="2726437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B9E0B98-3314-A7B1-187F-6E6931932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000" y="1512000"/>
            <a:ext cx="10980000" cy="4392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IT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E2294A60-FA8A-4317-813E-A74486632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980000" cy="720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de-IT"/>
          </a:p>
        </p:txBody>
      </p:sp>
    </p:spTree>
    <p:extLst>
      <p:ext uri="{BB962C8B-B14F-4D97-AF65-F5344CB8AC3E}">
        <p14:creationId xmlns:p14="http://schemas.microsoft.com/office/powerpoint/2010/main" val="322398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D709C4-A8F5-7D5F-8F84-464F47A63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980000" cy="720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de-I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57F006F-F4EE-6239-69AC-9AA9F1F173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8000" y="1512000"/>
            <a:ext cx="5400000" cy="396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I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159DFAE-2217-F51E-6ABE-0B19A60231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8000" y="1512000"/>
            <a:ext cx="5400000" cy="396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IT"/>
          </a:p>
        </p:txBody>
      </p:sp>
    </p:spTree>
    <p:extLst>
      <p:ext uri="{BB962C8B-B14F-4D97-AF65-F5344CB8AC3E}">
        <p14:creationId xmlns:p14="http://schemas.microsoft.com/office/powerpoint/2010/main" val="2599649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A619492-8F88-CEBE-82A2-0160A4BF0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8000" y="1512000"/>
            <a:ext cx="5400000" cy="90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40CD422-58F6-0346-2AC9-4AD8D823BF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8000" y="1512000"/>
            <a:ext cx="5400000" cy="90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B2199224-358D-1451-F48D-FE44657B9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980000" cy="720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de-IT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7125F4E6-0AFF-76C1-712F-4B259AEFA09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48000" y="2592000"/>
            <a:ext cx="5400000" cy="288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IT"/>
          </a:p>
        </p:txBody>
      </p:sp>
      <p:sp>
        <p:nvSpPr>
          <p:cNvPr id="12" name="Inhaltsplatzhalter 3">
            <a:extLst>
              <a:ext uri="{FF2B5EF4-FFF2-40B4-BE49-F238E27FC236}">
                <a16:creationId xmlns:a16="http://schemas.microsoft.com/office/drawing/2014/main" id="{72855CE9-7C80-8159-54DB-70696D6C4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8000" y="2592000"/>
            <a:ext cx="5400000" cy="288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IT"/>
          </a:p>
        </p:txBody>
      </p:sp>
    </p:spTree>
    <p:extLst>
      <p:ext uri="{BB962C8B-B14F-4D97-AF65-F5344CB8AC3E}">
        <p14:creationId xmlns:p14="http://schemas.microsoft.com/office/powerpoint/2010/main" val="333119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F6978432-ABDD-8EAB-C2AD-70DA99157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520000"/>
            <a:ext cx="10980000" cy="720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de-IT"/>
          </a:p>
        </p:txBody>
      </p:sp>
    </p:spTree>
    <p:extLst>
      <p:ext uri="{BB962C8B-B14F-4D97-AF65-F5344CB8AC3E}">
        <p14:creationId xmlns:p14="http://schemas.microsoft.com/office/powerpoint/2010/main" val="289229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29" descr="Immagine che contiene aria aperta, erba, albero, pianta&#10;&#10;Il contenuto generato dall'IA potrebbe non essere corretto.">
            <a:extLst>
              <a:ext uri="{FF2B5EF4-FFF2-40B4-BE49-F238E27FC236}">
                <a16:creationId xmlns:a16="http://schemas.microsoft.com/office/drawing/2014/main" id="{66760D6F-B9CF-3F31-BBBA-329829E56E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 t="4235" b="10010"/>
          <a:stretch/>
        </p:blipFill>
        <p:spPr>
          <a:xfrm>
            <a:off x="-7106" y="0"/>
            <a:ext cx="12192000" cy="60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7442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05E982-A676-C67E-7C0F-52D9F202F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520000"/>
            <a:ext cx="4320000" cy="10800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I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0E3D68-91F4-9FE0-A6EE-B6632F812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2000" y="648000"/>
            <a:ext cx="5760000" cy="4788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I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407FB3B-B2CF-FD75-D720-56AB70B34C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8000" y="3780000"/>
            <a:ext cx="4320000" cy="72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320894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223C659-DAE4-C333-299A-0FF147E0C7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2000" y="648000"/>
            <a:ext cx="5760000" cy="478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IT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2049508A-E7FB-A086-5535-FD7E11ABA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520000"/>
            <a:ext cx="4320000" cy="10800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IT"/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5AB87A42-61E5-F65E-DA4F-A1005D1037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8000" y="3780000"/>
            <a:ext cx="4320000" cy="72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593404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F3103B-8305-03A4-C331-C8044E81976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8000" y="2160000"/>
            <a:ext cx="10980000" cy="1800000"/>
          </a:xfrm>
          <a:prstGeom prst="rect">
            <a:avLst/>
          </a:prstGeom>
        </p:spPr>
        <p:txBody>
          <a:bodyPr anchor="t" anchorCtr="0"/>
          <a:lstStyle>
            <a:lvl1pPr algn="ctr">
              <a:defRPr sz="6000"/>
            </a:lvl1pPr>
          </a:lstStyle>
          <a:p>
            <a:r>
              <a:rPr lang="de-DE"/>
              <a:t>Mastertitelformat </a:t>
            </a:r>
            <a:br>
              <a:rPr lang="de-DE"/>
            </a:br>
            <a:r>
              <a:rPr lang="de-DE"/>
              <a:t>bearbeiten</a:t>
            </a:r>
            <a:endParaRPr lang="de-I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ACA3B54-1AFB-C099-9DA4-9E7790EA1D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8000" y="4140000"/>
            <a:ext cx="10980000" cy="540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IT"/>
          </a:p>
        </p:txBody>
      </p:sp>
    </p:spTree>
    <p:extLst>
      <p:ext uri="{BB962C8B-B14F-4D97-AF65-F5344CB8AC3E}">
        <p14:creationId xmlns:p14="http://schemas.microsoft.com/office/powerpoint/2010/main" val="10074045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B9E0B98-3314-A7B1-187F-6E6931932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000" y="1512000"/>
            <a:ext cx="10980000" cy="4392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IT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2ACB0A9A-F0AE-4B03-98D7-B8278D887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980000" cy="720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de-IT"/>
          </a:p>
        </p:txBody>
      </p:sp>
    </p:spTree>
    <p:extLst>
      <p:ext uri="{BB962C8B-B14F-4D97-AF65-F5344CB8AC3E}">
        <p14:creationId xmlns:p14="http://schemas.microsoft.com/office/powerpoint/2010/main" val="33117723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D709C4-A8F5-7D5F-8F84-464F47A63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980000" cy="720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de-I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57F006F-F4EE-6239-69AC-9AA9F1F173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8000" y="1512000"/>
            <a:ext cx="5400000" cy="396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I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159DFAE-2217-F51E-6ABE-0B19A60231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8000" y="1512000"/>
            <a:ext cx="5400000" cy="396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IT"/>
          </a:p>
        </p:txBody>
      </p:sp>
    </p:spTree>
    <p:extLst>
      <p:ext uri="{BB962C8B-B14F-4D97-AF65-F5344CB8AC3E}">
        <p14:creationId xmlns:p14="http://schemas.microsoft.com/office/powerpoint/2010/main" val="19498313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A619492-8F88-CEBE-82A2-0160A4BF0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8000" y="1512000"/>
            <a:ext cx="5400000" cy="90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40CD422-58F6-0346-2AC9-4AD8D823BF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8000" y="1512000"/>
            <a:ext cx="5400000" cy="90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B2199224-358D-1451-F48D-FE44657B9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980000" cy="720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de-IT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7125F4E6-0AFF-76C1-712F-4B259AEFA09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48000" y="2592000"/>
            <a:ext cx="5400000" cy="288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IT"/>
          </a:p>
        </p:txBody>
      </p:sp>
      <p:sp>
        <p:nvSpPr>
          <p:cNvPr id="12" name="Inhaltsplatzhalter 3">
            <a:extLst>
              <a:ext uri="{FF2B5EF4-FFF2-40B4-BE49-F238E27FC236}">
                <a16:creationId xmlns:a16="http://schemas.microsoft.com/office/drawing/2014/main" id="{72855CE9-7C80-8159-54DB-70696D6C4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8000" y="2592000"/>
            <a:ext cx="5400000" cy="288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IT"/>
          </a:p>
        </p:txBody>
      </p:sp>
    </p:spTree>
    <p:extLst>
      <p:ext uri="{BB962C8B-B14F-4D97-AF65-F5344CB8AC3E}">
        <p14:creationId xmlns:p14="http://schemas.microsoft.com/office/powerpoint/2010/main" val="4627623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F6978432-ABDD-8EAB-C2AD-70DA99157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520000"/>
            <a:ext cx="10980000" cy="720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de-IT"/>
          </a:p>
        </p:txBody>
      </p:sp>
    </p:spTree>
    <p:extLst>
      <p:ext uri="{BB962C8B-B14F-4D97-AF65-F5344CB8AC3E}">
        <p14:creationId xmlns:p14="http://schemas.microsoft.com/office/powerpoint/2010/main" val="38869132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2">
            <a:extLst>
              <a:ext uri="{FF2B5EF4-FFF2-40B4-BE49-F238E27FC236}">
                <a16:creationId xmlns:a16="http://schemas.microsoft.com/office/drawing/2014/main" id="{B4BDB969-0D8C-E848-FF82-131EE875CA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"/>
            <a:ext cx="12204000" cy="5979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IT"/>
          </a:p>
        </p:txBody>
      </p:sp>
    </p:spTree>
    <p:extLst>
      <p:ext uri="{BB962C8B-B14F-4D97-AF65-F5344CB8AC3E}">
        <p14:creationId xmlns:p14="http://schemas.microsoft.com/office/powerpoint/2010/main" val="23462988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05E982-A676-C67E-7C0F-52D9F202F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520000"/>
            <a:ext cx="4320000" cy="10800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I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0E3D68-91F4-9FE0-A6EE-B6632F812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2000" y="648000"/>
            <a:ext cx="5760000" cy="4788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I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407FB3B-B2CF-FD75-D720-56AB70B34C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8000" y="3780000"/>
            <a:ext cx="4320000" cy="72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155026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223C659-DAE4-C333-299A-0FF147E0C7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2000" y="648000"/>
            <a:ext cx="5760000" cy="478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IT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2049508A-E7FB-A086-5535-FD7E11ABA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520000"/>
            <a:ext cx="4320000" cy="10800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IT"/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5AB87A42-61E5-F65E-DA4F-A1005D1037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8000" y="3780000"/>
            <a:ext cx="4320000" cy="72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645453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17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ED1D628-D853-49C5-B64F-35253C0DD636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2699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554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50" r:id="rId3"/>
    <p:sldLayoutId id="2147483656" r:id="rId4"/>
    <p:sldLayoutId id="2147483657" r:id="rId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FFFFFF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D77FF4E-7817-0E3C-0F8B-D5C7D0F7D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8000" y="3060000"/>
            <a:ext cx="10980000" cy="234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IT"/>
          </a:p>
        </p:txBody>
      </p:sp>
      <p:sp>
        <p:nvSpPr>
          <p:cNvPr id="7" name="Titelplatzhalter 6">
            <a:extLst>
              <a:ext uri="{FF2B5EF4-FFF2-40B4-BE49-F238E27FC236}">
                <a16:creationId xmlns:a16="http://schemas.microsoft.com/office/drawing/2014/main" id="{C3CE2069-CE2F-FB34-4BA9-FCF30F694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160000"/>
            <a:ext cx="10980000" cy="720000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/>
              <a:t>Mastertitelformat bearbeiten</a:t>
            </a:r>
            <a:endParaRPr lang="de-IT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D54960F-C576-4238-AE9C-760A4D3BB288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0" y="6038877"/>
            <a:ext cx="12192000" cy="819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848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27348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DB00">
            <a:alpha val="2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D77FF4E-7817-0E3C-0F8B-D5C7D0F7D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8000" y="3060000"/>
            <a:ext cx="10980000" cy="234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IT"/>
          </a:p>
        </p:txBody>
      </p:sp>
      <p:sp>
        <p:nvSpPr>
          <p:cNvPr id="7" name="Titelplatzhalter 6">
            <a:extLst>
              <a:ext uri="{FF2B5EF4-FFF2-40B4-BE49-F238E27FC236}">
                <a16:creationId xmlns:a16="http://schemas.microsoft.com/office/drawing/2014/main" id="{C3CE2069-CE2F-FB34-4BA9-FCF30F694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160000"/>
            <a:ext cx="10980000" cy="720000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/>
              <a:t>Mastertitelformat bearbeiten</a:t>
            </a:r>
            <a:endParaRPr lang="de-IT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0F2F265-E4F3-4DA7-80A0-A9A709C3F373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0" y="6038877"/>
            <a:ext cx="12192000" cy="819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360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27348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11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5.sv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sv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microsoft.com/office/2007/relationships/hdphoto" Target="../media/hdphoto1.wdp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5">
            <a:extLst>
              <a:ext uri="{FF2B5EF4-FFF2-40B4-BE49-F238E27FC236}">
                <a16:creationId xmlns:a16="http://schemas.microsoft.com/office/drawing/2014/main" id="{C0542F07-AF4B-8253-1329-711564881F5A}"/>
              </a:ext>
            </a:extLst>
          </p:cNvPr>
          <p:cNvSpPr/>
          <p:nvPr/>
        </p:nvSpPr>
        <p:spPr>
          <a:xfrm>
            <a:off x="0" y="0"/>
            <a:ext cx="2899612" cy="2310063"/>
          </a:xfrm>
          <a:prstGeom prst="rect">
            <a:avLst/>
          </a:prstGeom>
          <a:solidFill>
            <a:srgbClr val="FFD500"/>
          </a:solidFill>
          <a:ln>
            <a:solidFill>
              <a:srgbClr val="FFD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Immagine 8">
            <a:extLst>
              <a:ext uri="{FF2B5EF4-FFF2-40B4-BE49-F238E27FC236}">
                <a16:creationId xmlns:a16="http://schemas.microsoft.com/office/drawing/2014/main" id="{A99993E5-AA11-83CD-5CC4-16B3C3C49E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21" b="89286" l="8025" r="89815">
                        <a14:foregroundMark x1="13272" y1="14286" x2="8025" y2="39286"/>
                        <a14:foregroundMark x1="24691" y1="18750" x2="24383" y2="16071"/>
                        <a14:foregroundMark x1="25926" y1="14286" x2="24383" y2="12500"/>
                        <a14:foregroundMark x1="11728" y1="60714" x2="11728" y2="61607"/>
                        <a14:foregroundMark x1="11111" y1="58929" x2="11111" y2="56250"/>
                        <a14:foregroundMark x1="31790" y1="62500" x2="24691" y2="69643"/>
                        <a14:foregroundMark x1="25000" y1="8929" x2="29012" y2="16071"/>
                      </a14:backgroundRemoval>
                    </a14:imgEffect>
                  </a14:imgLayer>
                </a14:imgProps>
              </a:ext>
            </a:extLst>
          </a:blip>
          <a:srcRect r="59025"/>
          <a:stretch/>
        </p:blipFill>
        <p:spPr>
          <a:xfrm>
            <a:off x="8999303" y="500455"/>
            <a:ext cx="1193568" cy="1006928"/>
          </a:xfrm>
          <a:prstGeom prst="rect">
            <a:avLst/>
          </a:prstGeom>
        </p:spPr>
      </p:pic>
      <p:sp>
        <p:nvSpPr>
          <p:cNvPr id="11" name="CasellaDiTesto 9">
            <a:extLst>
              <a:ext uri="{FF2B5EF4-FFF2-40B4-BE49-F238E27FC236}">
                <a16:creationId xmlns:a16="http://schemas.microsoft.com/office/drawing/2014/main" id="{B4B031D8-6EA2-C8F0-8B44-64ECFC1B5BF4}"/>
              </a:ext>
            </a:extLst>
          </p:cNvPr>
          <p:cNvSpPr txBox="1"/>
          <p:nvPr/>
        </p:nvSpPr>
        <p:spPr>
          <a:xfrm>
            <a:off x="10192871" y="624655"/>
            <a:ext cx="16321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noProof="0" dirty="0" err="1">
                <a:latin typeface="Amasis MT Pro Light" panose="02040304050005020304" pitchFamily="18" charset="0"/>
              </a:rPr>
              <a:t>Strategia</a:t>
            </a:r>
            <a:r>
              <a:rPr lang="de-DE" sz="2000" b="1" noProof="0" dirty="0">
                <a:latin typeface="Amasis MT Pro Light" panose="02040304050005020304" pitchFamily="18" charset="0"/>
              </a:rPr>
              <a:t> </a:t>
            </a:r>
          </a:p>
          <a:p>
            <a:r>
              <a:rPr lang="de-DE" sz="2000" b="1" noProof="0" dirty="0" err="1">
                <a:latin typeface="Amasis MT Pro Light" panose="02040304050005020304" pitchFamily="18" charset="0"/>
              </a:rPr>
              <a:t>Aree</a:t>
            </a:r>
            <a:r>
              <a:rPr lang="de-DE" sz="2000" b="1" noProof="0" dirty="0">
                <a:latin typeface="Amasis MT Pro Light" panose="02040304050005020304" pitchFamily="18" charset="0"/>
              </a:rPr>
              <a:t> Interne</a:t>
            </a:r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F30DFA35-186E-1DED-947A-DFEFB9F9834A}"/>
              </a:ext>
            </a:extLst>
          </p:cNvPr>
          <p:cNvSpPr txBox="1">
            <a:spLocks/>
          </p:cNvSpPr>
          <p:nvPr/>
        </p:nvSpPr>
        <p:spPr>
          <a:xfrm>
            <a:off x="606000" y="2063889"/>
            <a:ext cx="10980000" cy="1800000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27348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5400" dirty="0"/>
              <a:t>Strategia nazionale delle Aree Interne - SNAI</a:t>
            </a:r>
            <a:endParaRPr lang="de-DE" sz="4800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EFF58AE-AF83-CC32-922C-2FF7ECD5C74A}"/>
              </a:ext>
            </a:extLst>
          </p:cNvPr>
          <p:cNvSpPr txBox="1"/>
          <p:nvPr/>
        </p:nvSpPr>
        <p:spPr>
          <a:xfrm>
            <a:off x="2899612" y="3911401"/>
            <a:ext cx="6136104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b="1" noProof="0" dirty="0">
                <a:solidFill>
                  <a:schemeClr val="accent1"/>
                </a:solidFill>
                <a:cs typeface="Segoe UI Light"/>
              </a:rPr>
              <a:t> </a:t>
            </a:r>
            <a:r>
              <a:rPr lang="it-IT" sz="2000" b="1" dirty="0">
                <a:solidFill>
                  <a:schemeClr val="accent1"/>
                </a:solidFill>
                <a:cs typeface="Segoe UI Light"/>
              </a:rPr>
              <a:t>05</a:t>
            </a:r>
            <a:r>
              <a:rPr lang="it-IT" sz="2000" b="1" noProof="0" dirty="0">
                <a:solidFill>
                  <a:schemeClr val="accent1"/>
                </a:solidFill>
                <a:cs typeface="Segoe UI Light"/>
              </a:rPr>
              <a:t> Maggio 2026</a:t>
            </a:r>
          </a:p>
          <a:p>
            <a:pPr algn="ctr"/>
            <a:r>
              <a:rPr lang="it-IT" sz="2000" b="1" noProof="0" dirty="0">
                <a:solidFill>
                  <a:schemeClr val="accent1"/>
                </a:solidFill>
                <a:cs typeface="Segoe UI Light"/>
              </a:rPr>
              <a:t>Peter Gamper</a:t>
            </a:r>
            <a:br>
              <a:rPr lang="it-IT" sz="2000" b="1" noProof="0" dirty="0">
                <a:solidFill>
                  <a:schemeClr val="accent1"/>
                </a:solidFill>
                <a:cs typeface="Segoe UI Light"/>
              </a:rPr>
            </a:br>
            <a:r>
              <a:rPr lang="it-IT" sz="2000" b="1" noProof="0" dirty="0">
                <a:solidFill>
                  <a:schemeClr val="accent1"/>
                </a:solidFill>
                <a:cs typeface="Segoe UI Light"/>
              </a:rPr>
              <a:t>​</a:t>
            </a:r>
            <a:br>
              <a:rPr lang="it-IT" sz="2000" b="1" noProof="0" dirty="0">
                <a:solidFill>
                  <a:schemeClr val="accent1"/>
                </a:solidFill>
                <a:cs typeface="Segoe UI Light"/>
              </a:rPr>
            </a:br>
            <a:r>
              <a:rPr lang="it-IT" b="1" noProof="0" dirty="0">
                <a:solidFill>
                  <a:schemeClr val="accent1"/>
                </a:solidFill>
                <a:cs typeface="Segoe UI Light"/>
              </a:rPr>
              <a:t>Direttore dell‘Ufficio per l‘integrazione europea (39.1)</a:t>
            </a:r>
            <a:br>
              <a:rPr lang="it-IT" b="1" noProof="0" dirty="0">
                <a:solidFill>
                  <a:schemeClr val="accent1"/>
                </a:solidFill>
                <a:cs typeface="Segoe UI Light"/>
              </a:rPr>
            </a:br>
            <a:endParaRPr lang="it-IT" sz="2000" b="1" noProof="0" dirty="0">
              <a:solidFill>
                <a:schemeClr val="accent1"/>
              </a:solidFill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62803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2">
            <a:extLst>
              <a:ext uri="{FF2B5EF4-FFF2-40B4-BE49-F238E27FC236}">
                <a16:creationId xmlns:a16="http://schemas.microsoft.com/office/drawing/2014/main" id="{82EEA5B9-C31D-63D1-16B6-CC682E1AE36A}"/>
              </a:ext>
            </a:extLst>
          </p:cNvPr>
          <p:cNvSpPr txBox="1">
            <a:spLocks/>
          </p:cNvSpPr>
          <p:nvPr/>
        </p:nvSpPr>
        <p:spPr>
          <a:xfrm>
            <a:off x="606000" y="434496"/>
            <a:ext cx="10980000" cy="72000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27348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SNAI - Strategia Nazionale per le Aree Interne</a:t>
            </a:r>
            <a:endParaRPr lang="de-DE"/>
          </a:p>
        </p:txBody>
      </p: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147536C3-99B8-75CE-A4D2-F946573E93B8}"/>
              </a:ext>
            </a:extLst>
          </p:cNvPr>
          <p:cNvGrpSpPr/>
          <p:nvPr/>
        </p:nvGrpSpPr>
        <p:grpSpPr>
          <a:xfrm>
            <a:off x="543019" y="1438536"/>
            <a:ext cx="11059285" cy="4340827"/>
            <a:chOff x="1067366" y="1232348"/>
            <a:chExt cx="10579300" cy="4325373"/>
          </a:xfrm>
        </p:grpSpPr>
        <p:sp>
          <p:nvSpPr>
            <p:cNvPr id="11" name="Rettangolo con angoli arrotondati 10">
              <a:extLst>
                <a:ext uri="{FF2B5EF4-FFF2-40B4-BE49-F238E27FC236}">
                  <a16:creationId xmlns:a16="http://schemas.microsoft.com/office/drawing/2014/main" id="{6A91E1F9-4820-57F0-242C-CD86F41EF30C}"/>
                </a:ext>
              </a:extLst>
            </p:cNvPr>
            <p:cNvSpPr/>
            <p:nvPr/>
          </p:nvSpPr>
          <p:spPr>
            <a:xfrm>
              <a:off x="5459317" y="1232348"/>
              <a:ext cx="6187349" cy="4325373"/>
            </a:xfrm>
            <a:prstGeom prst="roundRect">
              <a:avLst/>
            </a:prstGeom>
            <a:noFill/>
            <a:ln>
              <a:solidFill>
                <a:srgbClr val="27348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C0AB3557-F536-50CA-E31C-58CFF98EE6AE}"/>
                </a:ext>
              </a:extLst>
            </p:cNvPr>
            <p:cNvSpPr txBox="1"/>
            <p:nvPr/>
          </p:nvSpPr>
          <p:spPr>
            <a:xfrm>
              <a:off x="1067366" y="1832476"/>
              <a:ext cx="41058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600" dirty="0">
                  <a:latin typeface="ariel"/>
                </a:rPr>
                <a:t>Introdotta con L. 147/2013 del 27/12/2013 «legge di stabilità 2014»</a:t>
              </a:r>
              <a:endParaRPr lang="de-DE" sz="1600" dirty="0">
                <a:latin typeface="ariel"/>
              </a:endParaRPr>
            </a:p>
          </p:txBody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63E81093-A864-88EE-7A25-A7EBB4362E34}"/>
                </a:ext>
              </a:extLst>
            </p:cNvPr>
            <p:cNvSpPr txBox="1"/>
            <p:nvPr/>
          </p:nvSpPr>
          <p:spPr>
            <a:xfrm>
              <a:off x="5612236" y="1682658"/>
              <a:ext cx="5881900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it-IT" sz="800" b="1" dirty="0">
                <a:solidFill>
                  <a:srgbClr val="27348A"/>
                </a:solidFill>
              </a:endParaRPr>
            </a:p>
            <a:p>
              <a:pPr algn="just"/>
              <a:r>
                <a:rPr lang="it-IT" sz="1600" dirty="0"/>
                <a:t>Rappresenta una politica nazionale innovativa di sviluppo e coesione territoriale, che si pone come obiettivo quello di riuscire a </a:t>
              </a:r>
              <a:r>
                <a:rPr lang="it-IT" sz="1600" b="1" dirty="0"/>
                <a:t>contrastare la marginalizzazione</a:t>
              </a:r>
              <a:r>
                <a:rPr lang="it-IT" sz="1600" dirty="0"/>
                <a:t> e i fenomeni di declino demografico delle </a:t>
              </a:r>
              <a:r>
                <a:rPr lang="it-IT" sz="1600" b="1" dirty="0"/>
                <a:t>aree interne, svantaggiate</a:t>
              </a:r>
              <a:r>
                <a:rPr lang="it-IT" sz="1600" dirty="0"/>
                <a:t> del Paese Italia.</a:t>
              </a:r>
            </a:p>
            <a:p>
              <a:pPr algn="just"/>
              <a:endParaRPr lang="it-IT" sz="1600" dirty="0"/>
            </a:p>
            <a:p>
              <a:pPr marL="285750" indent="-285750" algn="just">
                <a:buFont typeface="Wingdings" panose="05000000000000000000" pitchFamily="2" charset="2"/>
                <a:buChar char="Ø"/>
              </a:pPr>
              <a:r>
                <a:rPr lang="it-IT" sz="1600" dirty="0"/>
                <a:t>Orientata alla promozione e allo sviluppo locale, mira a dare    risposta ai bisogni di territori marginalizzati e caratterizzati da importanti svantaggi di natura geografica o demografica.</a:t>
              </a:r>
            </a:p>
            <a:p>
              <a:pPr marL="285750" indent="-285750" algn="just">
                <a:buFont typeface="Wingdings" panose="05000000000000000000" pitchFamily="2" charset="2"/>
                <a:buChar char="Ø"/>
              </a:pPr>
              <a:endParaRPr lang="it-IT" sz="1600" dirty="0"/>
            </a:p>
            <a:p>
              <a:pPr marL="285750" indent="-285750" algn="just">
                <a:buFont typeface="Wingdings" panose="05000000000000000000" pitchFamily="2" charset="2"/>
                <a:buChar char="Ø"/>
              </a:pPr>
              <a:r>
                <a:rPr lang="it-IT" sz="1600" dirty="0"/>
                <a:t>SNAI è una strategia contemplata per la prima volta nel </a:t>
              </a:r>
              <a:r>
                <a:rPr lang="it-IT" sz="1600" b="1" dirty="0"/>
                <a:t>Programma Nazionale di Riforma </a:t>
              </a:r>
              <a:r>
                <a:rPr lang="it-IT" sz="1600" dirty="0"/>
                <a:t>(PNR) dell’anno 2014 e inserita nell’</a:t>
              </a:r>
              <a:r>
                <a:rPr lang="it-IT" sz="1600" b="1" dirty="0"/>
                <a:t>Accordo di Partenariato 2021-2027 </a:t>
              </a:r>
              <a:r>
                <a:rPr lang="it-IT" sz="1600" dirty="0"/>
                <a:t>tra l’Italia e la Commissione Europea.</a:t>
              </a:r>
            </a:p>
          </p:txBody>
        </p:sp>
      </p:grpSp>
      <p:sp>
        <p:nvSpPr>
          <p:cNvPr id="2" name="CasellaDiTesto 12">
            <a:extLst>
              <a:ext uri="{FF2B5EF4-FFF2-40B4-BE49-F238E27FC236}">
                <a16:creationId xmlns:a16="http://schemas.microsoft.com/office/drawing/2014/main" id="{924594E5-6B24-0457-FC57-013BC4F848A0}"/>
              </a:ext>
            </a:extLst>
          </p:cNvPr>
          <p:cNvSpPr txBox="1"/>
          <p:nvPr/>
        </p:nvSpPr>
        <p:spPr>
          <a:xfrm>
            <a:off x="543020" y="3012998"/>
            <a:ext cx="42921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latin typeface="ariel"/>
              </a:rPr>
              <a:t>Accordo di Partenariato 2021-27 tra ITALIA/CE, approvato con decisione CE (2022) 4787 conferma l’approccio SNAI</a:t>
            </a:r>
            <a:endParaRPr lang="de-DE" sz="1600" dirty="0">
              <a:latin typeface="ariel"/>
            </a:endParaRPr>
          </a:p>
        </p:txBody>
      </p:sp>
      <p:sp>
        <p:nvSpPr>
          <p:cNvPr id="3" name="CasellaDiTesto 12">
            <a:extLst>
              <a:ext uri="{FF2B5EF4-FFF2-40B4-BE49-F238E27FC236}">
                <a16:creationId xmlns:a16="http://schemas.microsoft.com/office/drawing/2014/main" id="{10C65B27-0B09-BD7C-9EAD-F70A1824D235}"/>
              </a:ext>
            </a:extLst>
          </p:cNvPr>
          <p:cNvSpPr txBox="1"/>
          <p:nvPr/>
        </p:nvSpPr>
        <p:spPr>
          <a:xfrm>
            <a:off x="544494" y="4230722"/>
            <a:ext cx="42921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latin typeface="ariel"/>
              </a:rPr>
              <a:t>Delibera CIPESS 41/2022 assegna 172 M€ a 43 nuove Aree Interne (4 M€ per area)</a:t>
            </a:r>
            <a:endParaRPr lang="de-DE" sz="1600" dirty="0">
              <a:latin typeface="ariel"/>
            </a:endParaRPr>
          </a:p>
        </p:txBody>
      </p:sp>
      <p:sp>
        <p:nvSpPr>
          <p:cNvPr id="4" name="Rettangolo 5">
            <a:extLst>
              <a:ext uri="{FF2B5EF4-FFF2-40B4-BE49-F238E27FC236}">
                <a16:creationId xmlns:a16="http://schemas.microsoft.com/office/drawing/2014/main" id="{ACBA0DD4-7222-DA1F-113B-5FE3875D6282}"/>
              </a:ext>
            </a:extLst>
          </p:cNvPr>
          <p:cNvSpPr/>
          <p:nvPr/>
        </p:nvSpPr>
        <p:spPr>
          <a:xfrm>
            <a:off x="158362" y="6084277"/>
            <a:ext cx="6468070" cy="773723"/>
          </a:xfrm>
          <a:prstGeom prst="rect">
            <a:avLst/>
          </a:prstGeom>
          <a:solidFill>
            <a:srgbClr val="FFD500"/>
          </a:solidFill>
          <a:ln>
            <a:solidFill>
              <a:srgbClr val="FFD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Immagine 6">
            <a:extLst>
              <a:ext uri="{FF2B5EF4-FFF2-40B4-BE49-F238E27FC236}">
                <a16:creationId xmlns:a16="http://schemas.microsoft.com/office/drawing/2014/main" id="{EDC60D9E-B8F5-3A3A-DBB0-B8CF29FB03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21" b="89286" l="8025" r="89815">
                        <a14:foregroundMark x1="13272" y1="14286" x2="8025" y2="39286"/>
                        <a14:foregroundMark x1="24691" y1="18750" x2="24383" y2="16071"/>
                        <a14:foregroundMark x1="25926" y1="14286" x2="24383" y2="12500"/>
                        <a14:foregroundMark x1="11728" y1="60714" x2="11728" y2="61607"/>
                        <a14:foregroundMark x1="11111" y1="58929" x2="11111" y2="56250"/>
                        <a14:foregroundMark x1="31790" y1="62500" x2="24691" y2="69643"/>
                        <a14:foregroundMark x1="25000" y1="8929" x2="29012" y2="16071"/>
                      </a14:backgroundRemoval>
                    </a14:imgEffect>
                  </a14:imgLayer>
                </a14:imgProps>
              </a:ext>
            </a:extLst>
          </a:blip>
          <a:srcRect r="59025"/>
          <a:stretch/>
        </p:blipFill>
        <p:spPr>
          <a:xfrm>
            <a:off x="185124" y="6150351"/>
            <a:ext cx="765808" cy="646058"/>
          </a:xfrm>
          <a:prstGeom prst="rect">
            <a:avLst/>
          </a:prstGeom>
        </p:spPr>
      </p:pic>
      <p:sp>
        <p:nvSpPr>
          <p:cNvPr id="10" name="CasellaDiTesto 7">
            <a:extLst>
              <a:ext uri="{FF2B5EF4-FFF2-40B4-BE49-F238E27FC236}">
                <a16:creationId xmlns:a16="http://schemas.microsoft.com/office/drawing/2014/main" id="{5B365323-BB24-22C6-3B85-2A20F537EC69}"/>
              </a:ext>
            </a:extLst>
          </p:cNvPr>
          <p:cNvSpPr txBox="1"/>
          <p:nvPr/>
        </p:nvSpPr>
        <p:spPr>
          <a:xfrm>
            <a:off x="856747" y="6192562"/>
            <a:ext cx="324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Amasis MT Pro Light" panose="02040304050005020304" pitchFamily="18" charset="0"/>
              </a:rPr>
              <a:t>Strategia </a:t>
            </a:r>
          </a:p>
          <a:p>
            <a:r>
              <a:rPr lang="it-IT" sz="1400" b="1" dirty="0">
                <a:latin typeface="Amasis MT Pro Light" panose="02040304050005020304" pitchFamily="18" charset="0"/>
              </a:rPr>
              <a:t>Aree Interne</a:t>
            </a:r>
            <a:endParaRPr lang="de-DE" sz="1400" b="1" dirty="0">
              <a:latin typeface="Amasis MT Pro Light" panose="020403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471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5E834-00B9-2910-27C6-C2C21A4D3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59E628A9-1BD0-28BF-D4FB-8F772110244F}"/>
              </a:ext>
            </a:extLst>
          </p:cNvPr>
          <p:cNvSpPr/>
          <p:nvPr/>
        </p:nvSpPr>
        <p:spPr>
          <a:xfrm>
            <a:off x="424732" y="1290918"/>
            <a:ext cx="7065727" cy="4491317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0E6DC6F-3D1B-B8F2-313C-B9BC2DEFF4FE}"/>
              </a:ext>
            </a:extLst>
          </p:cNvPr>
          <p:cNvSpPr txBox="1"/>
          <p:nvPr/>
        </p:nvSpPr>
        <p:spPr>
          <a:xfrm>
            <a:off x="701420" y="1481869"/>
            <a:ext cx="6476619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dirty="0"/>
              <a:t>Il 9 aprile 2025 la Cabina di Regia SNAI ha approvato il documento programmatico, denominato: Piano Strategico Nazionale delle Aree Interne 2021-2027 (PSNAI) che definisce indirizzi strategici, governance, ambiti d’intervento e priorità sulla quale intervenire e le modalità attuative della SNAI. In particolare:</a:t>
            </a:r>
          </a:p>
          <a:p>
            <a:pPr algn="just"/>
            <a:endParaRPr lang="it-IT" sz="16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600" dirty="0"/>
              <a:t>Finalità della strategia e riferimenti normativi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600" dirty="0"/>
              <a:t>La mappatura della Aree interne 2021-27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600" dirty="0"/>
              <a:t>Valutazione delle esperienze del periodo di sperimentazione 2014-20 e innovazioni introdotte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600" dirty="0"/>
              <a:t>Indirizzi strategici per una politica integrata di sviluppo e per ripensare i servizi essenziali scuola, salute, mobilità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600" dirty="0"/>
              <a:t>Risorse disponibili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600" dirty="0"/>
              <a:t>Risultati attesi e indicatori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600" dirty="0"/>
              <a:t>Organizzazione e strutture di governance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600" dirty="0"/>
              <a:t>Indice per le strategie d’area e format schede d’intervento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it-IT" sz="1600" dirty="0"/>
          </a:p>
        </p:txBody>
      </p:sp>
      <p:sp>
        <p:nvSpPr>
          <p:cNvPr id="9" name="Titolo 2">
            <a:extLst>
              <a:ext uri="{FF2B5EF4-FFF2-40B4-BE49-F238E27FC236}">
                <a16:creationId xmlns:a16="http://schemas.microsoft.com/office/drawing/2014/main" id="{3293478E-1D38-4693-9045-D0F64CC4F00D}"/>
              </a:ext>
            </a:extLst>
          </p:cNvPr>
          <p:cNvSpPr txBox="1">
            <a:spLocks/>
          </p:cNvSpPr>
          <p:nvPr/>
        </p:nvSpPr>
        <p:spPr>
          <a:xfrm>
            <a:off x="606000" y="434496"/>
            <a:ext cx="10980000" cy="72000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27348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Piano Strategico Nazionale delle Aree Interne (</a:t>
            </a:r>
            <a:r>
              <a:rPr lang="it-IT" err="1"/>
              <a:t>PSNAI</a:t>
            </a:r>
            <a:r>
              <a:rPr lang="it-IT"/>
              <a:t>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C065ABB-4D34-1479-C542-F0F5CBA3EE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1000"/>
          </a:blip>
          <a:stretch>
            <a:fillRect/>
          </a:stretch>
        </p:blipFill>
        <p:spPr>
          <a:xfrm>
            <a:off x="8117243" y="1290918"/>
            <a:ext cx="3172320" cy="4491318"/>
          </a:xfrm>
          <a:prstGeom prst="rect">
            <a:avLst/>
          </a:prstGeom>
        </p:spPr>
      </p:pic>
      <p:sp>
        <p:nvSpPr>
          <p:cNvPr id="3" name="Rettangolo 5">
            <a:extLst>
              <a:ext uri="{FF2B5EF4-FFF2-40B4-BE49-F238E27FC236}">
                <a16:creationId xmlns:a16="http://schemas.microsoft.com/office/drawing/2014/main" id="{A82CB574-B0C4-4AA2-C83E-77E51F4DF4D4}"/>
              </a:ext>
            </a:extLst>
          </p:cNvPr>
          <p:cNvSpPr/>
          <p:nvPr/>
        </p:nvSpPr>
        <p:spPr>
          <a:xfrm>
            <a:off x="158362" y="6084277"/>
            <a:ext cx="6468070" cy="773723"/>
          </a:xfrm>
          <a:prstGeom prst="rect">
            <a:avLst/>
          </a:prstGeom>
          <a:solidFill>
            <a:srgbClr val="FFD500"/>
          </a:solidFill>
          <a:ln>
            <a:solidFill>
              <a:srgbClr val="FFD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Immagine 6">
            <a:extLst>
              <a:ext uri="{FF2B5EF4-FFF2-40B4-BE49-F238E27FC236}">
                <a16:creationId xmlns:a16="http://schemas.microsoft.com/office/drawing/2014/main" id="{CC4958B5-FBED-4C36-6AAD-860767B669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21" b="89286" l="8025" r="89815">
                        <a14:foregroundMark x1="13272" y1="14286" x2="8025" y2="39286"/>
                        <a14:foregroundMark x1="24691" y1="18750" x2="24383" y2="16071"/>
                        <a14:foregroundMark x1="25926" y1="14286" x2="24383" y2="12500"/>
                        <a14:foregroundMark x1="11728" y1="60714" x2="11728" y2="61607"/>
                        <a14:foregroundMark x1="11111" y1="58929" x2="11111" y2="56250"/>
                        <a14:foregroundMark x1="31790" y1="62500" x2="24691" y2="69643"/>
                        <a14:foregroundMark x1="25000" y1="8929" x2="29012" y2="16071"/>
                      </a14:backgroundRemoval>
                    </a14:imgEffect>
                  </a14:imgLayer>
                </a14:imgProps>
              </a:ext>
            </a:extLst>
          </a:blip>
          <a:srcRect r="59025"/>
          <a:stretch/>
        </p:blipFill>
        <p:spPr>
          <a:xfrm>
            <a:off x="185124" y="6150351"/>
            <a:ext cx="765808" cy="646058"/>
          </a:xfrm>
          <a:prstGeom prst="rect">
            <a:avLst/>
          </a:prstGeom>
        </p:spPr>
      </p:pic>
      <p:sp>
        <p:nvSpPr>
          <p:cNvPr id="10" name="CasellaDiTesto 7">
            <a:extLst>
              <a:ext uri="{FF2B5EF4-FFF2-40B4-BE49-F238E27FC236}">
                <a16:creationId xmlns:a16="http://schemas.microsoft.com/office/drawing/2014/main" id="{D825EE3B-3C2A-60E0-B87A-FBD96F62AA5A}"/>
              </a:ext>
            </a:extLst>
          </p:cNvPr>
          <p:cNvSpPr txBox="1"/>
          <p:nvPr/>
        </p:nvSpPr>
        <p:spPr>
          <a:xfrm>
            <a:off x="856747" y="6192562"/>
            <a:ext cx="324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Amasis MT Pro Light" panose="02040304050005020304" pitchFamily="18" charset="0"/>
              </a:rPr>
              <a:t>Strategia </a:t>
            </a:r>
          </a:p>
          <a:p>
            <a:r>
              <a:rPr lang="it-IT" sz="1400" b="1" dirty="0">
                <a:latin typeface="Amasis MT Pro Light" panose="02040304050005020304" pitchFamily="18" charset="0"/>
              </a:rPr>
              <a:t>Aree Interne</a:t>
            </a:r>
            <a:endParaRPr lang="de-DE" sz="1400" b="1" dirty="0">
              <a:latin typeface="Amasis MT Pro Light" panose="020403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823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F13A-3828-85A3-D857-84DEB90E8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2">
            <a:extLst>
              <a:ext uri="{FF2B5EF4-FFF2-40B4-BE49-F238E27FC236}">
                <a16:creationId xmlns:a16="http://schemas.microsoft.com/office/drawing/2014/main" id="{BE9AF86A-F771-859A-23A9-3953ACAB3E46}"/>
              </a:ext>
            </a:extLst>
          </p:cNvPr>
          <p:cNvSpPr txBox="1">
            <a:spLocks/>
          </p:cNvSpPr>
          <p:nvPr/>
        </p:nvSpPr>
        <p:spPr>
          <a:xfrm>
            <a:off x="606000" y="434496"/>
            <a:ext cx="109800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27348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000"/>
              <a:t>SNAI – </a:t>
            </a:r>
            <a:r>
              <a:rPr lang="it-IT" sz="4000">
                <a:solidFill>
                  <a:srgbClr val="27348A"/>
                </a:solidFill>
                <a:latin typeface="+mj-lt"/>
                <a:ea typeface="+mj-ea"/>
                <a:cs typeface="+mj-cs"/>
              </a:rPr>
              <a:t>Organizzazione &amp; Governance</a:t>
            </a:r>
            <a:endParaRPr lang="de-DE" sz="4000">
              <a:solidFill>
                <a:srgbClr val="27348A"/>
              </a:solidFill>
              <a:highlight>
                <a:srgbClr val="FFFF00"/>
              </a:highlight>
              <a:latin typeface="+mj-lt"/>
              <a:ea typeface="+mj-ea"/>
              <a:cs typeface="+mj-cs"/>
            </a:endParaRPr>
          </a:p>
        </p:txBody>
      </p:sp>
      <p:pic>
        <p:nvPicPr>
          <p:cNvPr id="12" name="Grafik 11" descr="Ein Bild, das Text, Screenshot, Schrift enthält.&#10;&#10;KI-generierte Inhalte können fehlerhaft sein.">
            <a:extLst>
              <a:ext uri="{FF2B5EF4-FFF2-40B4-BE49-F238E27FC236}">
                <a16:creationId xmlns:a16="http://schemas.microsoft.com/office/drawing/2014/main" id="{9910D31C-4104-33CF-E304-C4D5481E6F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91000"/>
          </a:blip>
          <a:stretch>
            <a:fillRect/>
          </a:stretch>
        </p:blipFill>
        <p:spPr>
          <a:xfrm>
            <a:off x="564417" y="1112693"/>
            <a:ext cx="10909617" cy="3428499"/>
          </a:xfrm>
          <a:prstGeom prst="rect">
            <a:avLst/>
          </a:prstGeom>
        </p:spPr>
      </p:pic>
      <p:sp>
        <p:nvSpPr>
          <p:cNvPr id="4" name="CasellaDiTesto 16">
            <a:extLst>
              <a:ext uri="{FF2B5EF4-FFF2-40B4-BE49-F238E27FC236}">
                <a16:creationId xmlns:a16="http://schemas.microsoft.com/office/drawing/2014/main" id="{E1884BE1-11E4-0D22-2E17-F995A0C79470}"/>
              </a:ext>
            </a:extLst>
          </p:cNvPr>
          <p:cNvSpPr txBox="1"/>
          <p:nvPr/>
        </p:nvSpPr>
        <p:spPr>
          <a:xfrm>
            <a:off x="648088" y="2374682"/>
            <a:ext cx="2458729" cy="2246769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1000" dirty="0"/>
              <a:t>Il decreto legge n. 124/2023 istituisce presso la Presidenza del Consiglio dei ministri, presieduta dal Min. </a:t>
            </a:r>
            <a:r>
              <a:rPr lang="it-IT" sz="1000" dirty="0" err="1"/>
              <a:t>Aff</a:t>
            </a:r>
            <a:r>
              <a:rPr lang="it-IT" sz="1000" dirty="0"/>
              <a:t>. Eu., Sud, Coesione e PNRR, Cabina di Regia Aree interne quale organo collegiale.</a:t>
            </a:r>
            <a:endParaRPr lang="it-IT" sz="1000" dirty="0">
              <a:highlight>
                <a:srgbClr val="FFFF00"/>
              </a:highlight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it-IT" sz="1000" dirty="0"/>
              <a:t>Funzioni di indirizzo e coordinamento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it-IT" sz="1000" dirty="0"/>
              <a:t>Approva il PSNAI,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it-IT" sz="1000" dirty="0"/>
              <a:t>Approva le singole Strategie d’area,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it-IT" sz="1000" dirty="0"/>
              <a:t>Monitora lo stato di attuazione degli interventi,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it-IT" sz="1000" dirty="0"/>
              <a:t>Promuove il coordinamento dei diversi livello di governo, enti pubblici e soggetti privati coinvolti.</a:t>
            </a:r>
          </a:p>
        </p:txBody>
      </p:sp>
      <p:sp>
        <p:nvSpPr>
          <p:cNvPr id="13" name="CasellaDiTesto 16">
            <a:extLst>
              <a:ext uri="{FF2B5EF4-FFF2-40B4-BE49-F238E27FC236}">
                <a16:creationId xmlns:a16="http://schemas.microsoft.com/office/drawing/2014/main" id="{865D2970-F1C1-9801-A635-7619B29D7572}"/>
              </a:ext>
            </a:extLst>
          </p:cNvPr>
          <p:cNvSpPr txBox="1"/>
          <p:nvPr/>
        </p:nvSpPr>
        <p:spPr>
          <a:xfrm>
            <a:off x="3123372" y="2901469"/>
            <a:ext cx="2485300" cy="1323439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1000" dirty="0"/>
              <a:t>Delibera CIPE n. 9 del 2015 ha istituito il Comitato tecnico Aree Interne, organo collegiale coordinato dal DIPCOE della Presidenza del Consiglio dei ministri.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it-IT" sz="1000" dirty="0"/>
              <a:t>Istruttoria tecnica per la selezione e riperimetrazione delle Aree interne,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it-IT" sz="1000" dirty="0"/>
              <a:t>Istruttoria tecnica sulle singole strategie d’area</a:t>
            </a:r>
          </a:p>
        </p:txBody>
      </p:sp>
      <p:sp>
        <p:nvSpPr>
          <p:cNvPr id="3" name="CasellaDiTesto 16">
            <a:extLst>
              <a:ext uri="{FF2B5EF4-FFF2-40B4-BE49-F238E27FC236}">
                <a16:creationId xmlns:a16="http://schemas.microsoft.com/office/drawing/2014/main" id="{F28B11A8-EBB3-5529-E44F-93EF98850C95}"/>
              </a:ext>
            </a:extLst>
          </p:cNvPr>
          <p:cNvSpPr txBox="1"/>
          <p:nvPr/>
        </p:nvSpPr>
        <p:spPr>
          <a:xfrm>
            <a:off x="5610857" y="3423739"/>
            <a:ext cx="2460115" cy="2640809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1000" dirty="0"/>
              <a:t>Il PSNAI prevede una ARAI per ciascuna Regione/PA come sede stabile di coordinamento e supporto che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it-IT" sz="1000" dirty="0"/>
              <a:t>Presidia la fase di definizione e di attuazione delle strategie,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it-IT" sz="1000" dirty="0"/>
              <a:t>Sottopone al CTAI le singole strategie d’area per l’approvazione,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it-IT" sz="1000" dirty="0"/>
              <a:t>struttura di coordinamento e supporto per le coalizioni locali,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it-IT" sz="1000" dirty="0"/>
              <a:t>Elabora relazione annuale SNAI,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it-IT" sz="1000" dirty="0"/>
              <a:t>Responsabile della gestione degli APQ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it-IT" sz="1000" dirty="0"/>
              <a:t>Approva le modifiche ordinarie/ adeguamenti delle strategie d’area,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it-IT" sz="1000" dirty="0"/>
              <a:t>riferimento per le Amministrazioni centrali competenti.</a:t>
            </a:r>
          </a:p>
        </p:txBody>
      </p:sp>
      <p:sp>
        <p:nvSpPr>
          <p:cNvPr id="5" name="CasellaDiTesto 16">
            <a:extLst>
              <a:ext uri="{FF2B5EF4-FFF2-40B4-BE49-F238E27FC236}">
                <a16:creationId xmlns:a16="http://schemas.microsoft.com/office/drawing/2014/main" id="{1D3A1E82-1E6E-CA3A-607D-172F705846E3}"/>
              </a:ext>
            </a:extLst>
          </p:cNvPr>
          <p:cNvSpPr txBox="1"/>
          <p:nvPr/>
        </p:nvSpPr>
        <p:spPr>
          <a:xfrm>
            <a:off x="8081932" y="3950935"/>
            <a:ext cx="2493726" cy="1477328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it-IT" sz="1000" dirty="0"/>
              <a:t>Individua ente capofila,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it-IT" sz="1000" dirty="0"/>
              <a:t>Elabora, con il supporto della regione/PA, la strategia d’Area SNAI nel rispetto del PSNAI,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it-IT" sz="1000" dirty="0"/>
              <a:t>Propone gli interventi da finanziare,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it-IT" sz="1000" dirty="0"/>
              <a:t>Fornisce annualmente all’ARAI relazione attuativa dettagliata.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it-IT" sz="1000" dirty="0"/>
              <a:t>Individuano i beneficiari che attuano i singoli interventi della strategia.</a:t>
            </a:r>
          </a:p>
        </p:txBody>
      </p:sp>
      <p:sp>
        <p:nvSpPr>
          <p:cNvPr id="2" name="Rettangolo 5">
            <a:extLst>
              <a:ext uri="{FF2B5EF4-FFF2-40B4-BE49-F238E27FC236}">
                <a16:creationId xmlns:a16="http://schemas.microsoft.com/office/drawing/2014/main" id="{5498856F-7823-AC97-6F1F-90D4EE418FC9}"/>
              </a:ext>
            </a:extLst>
          </p:cNvPr>
          <p:cNvSpPr/>
          <p:nvPr/>
        </p:nvSpPr>
        <p:spPr>
          <a:xfrm>
            <a:off x="102577" y="6084277"/>
            <a:ext cx="6468070" cy="773723"/>
          </a:xfrm>
          <a:prstGeom prst="rect">
            <a:avLst/>
          </a:prstGeom>
          <a:solidFill>
            <a:srgbClr val="FFD500"/>
          </a:solidFill>
          <a:ln>
            <a:solidFill>
              <a:srgbClr val="FFD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Immagine 6">
            <a:extLst>
              <a:ext uri="{FF2B5EF4-FFF2-40B4-BE49-F238E27FC236}">
                <a16:creationId xmlns:a16="http://schemas.microsoft.com/office/drawing/2014/main" id="{A5FC0280-2EE0-9359-B221-96A49E1204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21" b="89286" l="8025" r="89815">
                        <a14:foregroundMark x1="13272" y1="14286" x2="8025" y2="39286"/>
                        <a14:foregroundMark x1="24691" y1="18750" x2="24383" y2="16071"/>
                        <a14:foregroundMark x1="25926" y1="14286" x2="24383" y2="12500"/>
                        <a14:foregroundMark x1="11728" y1="60714" x2="11728" y2="61607"/>
                        <a14:foregroundMark x1="11111" y1="58929" x2="11111" y2="56250"/>
                        <a14:foregroundMark x1="31790" y1="62500" x2="24691" y2="69643"/>
                        <a14:foregroundMark x1="25000" y1="8929" x2="29012" y2="16071"/>
                      </a14:backgroundRemoval>
                    </a14:imgEffect>
                  </a14:imgLayer>
                </a14:imgProps>
              </a:ext>
            </a:extLst>
          </a:blip>
          <a:srcRect r="59025"/>
          <a:stretch/>
        </p:blipFill>
        <p:spPr>
          <a:xfrm>
            <a:off x="185124" y="6150351"/>
            <a:ext cx="765808" cy="646058"/>
          </a:xfrm>
          <a:prstGeom prst="rect">
            <a:avLst/>
          </a:prstGeom>
        </p:spPr>
      </p:pic>
      <p:sp>
        <p:nvSpPr>
          <p:cNvPr id="11" name="CasellaDiTesto 7">
            <a:extLst>
              <a:ext uri="{FF2B5EF4-FFF2-40B4-BE49-F238E27FC236}">
                <a16:creationId xmlns:a16="http://schemas.microsoft.com/office/drawing/2014/main" id="{CF13D6AD-DABB-638B-FFEE-3C038B264DE3}"/>
              </a:ext>
            </a:extLst>
          </p:cNvPr>
          <p:cNvSpPr txBox="1"/>
          <p:nvPr/>
        </p:nvSpPr>
        <p:spPr>
          <a:xfrm>
            <a:off x="856747" y="6192562"/>
            <a:ext cx="324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Amasis MT Pro Light" panose="02040304050005020304" pitchFamily="18" charset="0"/>
              </a:rPr>
              <a:t>Strategia </a:t>
            </a:r>
          </a:p>
          <a:p>
            <a:r>
              <a:rPr lang="it-IT" sz="1400" b="1" dirty="0">
                <a:latin typeface="Amasis MT Pro Light" panose="02040304050005020304" pitchFamily="18" charset="0"/>
              </a:rPr>
              <a:t>Aree Interne</a:t>
            </a:r>
            <a:endParaRPr lang="de-DE" sz="1400" b="1" dirty="0">
              <a:latin typeface="Amasis MT Pro Light" panose="020403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990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05CBC-FEEC-6E53-4EA2-94C631F45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2">
            <a:extLst>
              <a:ext uri="{FF2B5EF4-FFF2-40B4-BE49-F238E27FC236}">
                <a16:creationId xmlns:a16="http://schemas.microsoft.com/office/drawing/2014/main" id="{09A91696-02A6-3A41-6B91-FCB9991777B0}"/>
              </a:ext>
            </a:extLst>
          </p:cNvPr>
          <p:cNvSpPr txBox="1">
            <a:spLocks/>
          </p:cNvSpPr>
          <p:nvPr/>
        </p:nvSpPr>
        <p:spPr>
          <a:xfrm>
            <a:off x="606000" y="434496"/>
            <a:ext cx="10980000" cy="135830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27348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Procedura di selezione</a:t>
            </a:r>
            <a:endParaRPr lang="de-DE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C69E9753-3D59-883B-59BC-D1180F0FD828}"/>
              </a:ext>
            </a:extLst>
          </p:cNvPr>
          <p:cNvSpPr/>
          <p:nvPr/>
        </p:nvSpPr>
        <p:spPr>
          <a:xfrm>
            <a:off x="5501640" y="1479799"/>
            <a:ext cx="6084360" cy="437639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50A0A0E9-59D3-0393-8035-553CF8DF3340}"/>
              </a:ext>
            </a:extLst>
          </p:cNvPr>
          <p:cNvSpPr txBox="1"/>
          <p:nvPr/>
        </p:nvSpPr>
        <p:spPr>
          <a:xfrm>
            <a:off x="5836920" y="1607817"/>
            <a:ext cx="547743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t-IT" sz="1600" dirty="0"/>
              <a:t>Aree individuate attraverso una procedura di </a:t>
            </a:r>
            <a:r>
              <a:rPr lang="it-IT" sz="1600" b="1" dirty="0"/>
              <a:t>istruttoria tecnica</a:t>
            </a:r>
            <a:r>
              <a:rPr lang="it-IT" sz="1600" dirty="0"/>
              <a:t>, svolta dal Comitato tecnico AI, coordinato dal Dipartimento Politiche di Coesione e per il Sud con il coinvolgimento della Regione/PA che avanza una proposta motivata.</a:t>
            </a:r>
            <a:endParaRPr lang="it-IT" sz="500" dirty="0"/>
          </a:p>
          <a:p>
            <a:pPr marL="342900" indent="-342900">
              <a:buFont typeface="+mj-lt"/>
              <a:buAutoNum type="arabicPeriod"/>
            </a:pPr>
            <a:endParaRPr lang="it-IT" sz="1600" dirty="0"/>
          </a:p>
          <a:p>
            <a:pPr marL="342900" indent="-342900">
              <a:buFont typeface="+mj-lt"/>
              <a:buAutoNum type="arabicPeriod"/>
            </a:pPr>
            <a:r>
              <a:rPr lang="it-IT" sz="1600" dirty="0"/>
              <a:t>Area interna elabora, con il coordinamento della Regione/PA, seguendo gli indirizzi del PSNAI, una </a:t>
            </a:r>
            <a:r>
              <a:rPr lang="it-IT" sz="1600" b="1" dirty="0"/>
              <a:t>proposta di Strategia d’area</a:t>
            </a:r>
            <a:r>
              <a:rPr lang="it-IT" sz="1600" dirty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it-IT" sz="1600" dirty="0"/>
          </a:p>
          <a:p>
            <a:pPr marL="342900" indent="-342900">
              <a:buFont typeface="+mj-lt"/>
              <a:buAutoNum type="arabicPeriod"/>
            </a:pPr>
            <a:r>
              <a:rPr lang="it-IT" sz="1600" b="1" dirty="0"/>
              <a:t>Approvazione</a:t>
            </a:r>
            <a:r>
              <a:rPr lang="it-IT" sz="1600" dirty="0"/>
              <a:t> della </a:t>
            </a:r>
            <a:r>
              <a:rPr lang="it-IT" sz="1600" b="1" dirty="0"/>
              <a:t>Strategia d’area </a:t>
            </a:r>
            <a:r>
              <a:rPr lang="it-IT" sz="1600" dirty="0"/>
              <a:t>da parte della Cabina di Regia,</a:t>
            </a:r>
            <a:endParaRPr lang="it-IT" sz="500" dirty="0"/>
          </a:p>
          <a:p>
            <a:pPr marL="342900" indent="-342900">
              <a:buFont typeface="+mj-lt"/>
              <a:buAutoNum type="arabicPeriod"/>
            </a:pPr>
            <a:endParaRPr lang="it-IT" sz="1600" dirty="0"/>
          </a:p>
          <a:p>
            <a:pPr marL="342900" indent="-342900">
              <a:buFont typeface="+mj-lt"/>
              <a:buAutoNum type="arabicPeriod"/>
            </a:pPr>
            <a:r>
              <a:rPr lang="it-IT" sz="1600" dirty="0"/>
              <a:t>Sottoscrizione di specifico </a:t>
            </a:r>
            <a:r>
              <a:rPr lang="it-IT" sz="1600" b="1" dirty="0"/>
              <a:t>Accordo di Programma Quadro</a:t>
            </a:r>
            <a:r>
              <a:rPr lang="it-IT" sz="1600" dirty="0"/>
              <a:t>, tra Amministrazioni Centrali, la Regione/PA ed ente capofila dell’Area interna.</a:t>
            </a:r>
            <a:endParaRPr lang="de-DE" sz="1600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D982F55-4F65-F855-3AC3-9CE0E837EC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5000"/>
          </a:blip>
          <a:srcRect t="7290" b="13853"/>
          <a:stretch>
            <a:fillRect/>
          </a:stretch>
        </p:blipFill>
        <p:spPr>
          <a:xfrm>
            <a:off x="1036320" y="1661418"/>
            <a:ext cx="3059430" cy="2598162"/>
          </a:xfrm>
          <a:prstGeom prst="rect">
            <a:avLst/>
          </a:prstGeom>
        </p:spPr>
      </p:pic>
      <p:sp>
        <p:nvSpPr>
          <p:cNvPr id="16" name="Freccia a destra 15">
            <a:extLst>
              <a:ext uri="{FF2B5EF4-FFF2-40B4-BE49-F238E27FC236}">
                <a16:creationId xmlns:a16="http://schemas.microsoft.com/office/drawing/2014/main" id="{44EC205C-94BC-1EEC-6FA3-5ADBD16FAD1D}"/>
              </a:ext>
            </a:extLst>
          </p:cNvPr>
          <p:cNvSpPr/>
          <p:nvPr/>
        </p:nvSpPr>
        <p:spPr>
          <a:xfrm>
            <a:off x="3999967" y="3479923"/>
            <a:ext cx="1677971" cy="10516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35AEBDA0-2D77-044C-DA29-CBB124BC8612}"/>
              </a:ext>
            </a:extLst>
          </p:cNvPr>
          <p:cNvSpPr txBox="1"/>
          <p:nvPr/>
        </p:nvSpPr>
        <p:spPr>
          <a:xfrm>
            <a:off x="982980" y="4368912"/>
            <a:ext cx="311277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sz="1100"/>
              <a:t>281 M€ per le 72 </a:t>
            </a:r>
            <a:r>
              <a:rPr lang="de-DE" sz="1100" err="1"/>
              <a:t>Aree</a:t>
            </a:r>
            <a:r>
              <a:rPr lang="de-DE" sz="1100"/>
              <a:t> interne 2014-2020,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sz="1100"/>
              <a:t>210 M€ per </a:t>
            </a:r>
            <a:r>
              <a:rPr lang="de-DE" sz="1100" err="1"/>
              <a:t>rafforzamento</a:t>
            </a:r>
            <a:r>
              <a:rPr lang="de-DE" sz="1100"/>
              <a:t> </a:t>
            </a:r>
            <a:r>
              <a:rPr lang="de-DE" sz="1100" err="1"/>
              <a:t>vecchie</a:t>
            </a:r>
            <a:r>
              <a:rPr lang="de-DE" sz="1100"/>
              <a:t> AI e per </a:t>
            </a:r>
            <a:r>
              <a:rPr lang="de-DE" sz="1100" err="1"/>
              <a:t>finanziamento</a:t>
            </a:r>
            <a:r>
              <a:rPr lang="de-DE" sz="1100"/>
              <a:t> 43 </a:t>
            </a:r>
            <a:r>
              <a:rPr lang="de-DE" sz="1100" err="1"/>
              <a:t>nuove</a:t>
            </a:r>
            <a:r>
              <a:rPr lang="de-DE" sz="1100"/>
              <a:t> AI,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sz="1100" err="1"/>
              <a:t>Fondi</a:t>
            </a:r>
            <a:r>
              <a:rPr lang="de-DE" sz="1100"/>
              <a:t> </a:t>
            </a:r>
            <a:r>
              <a:rPr lang="de-DE" sz="1100" err="1"/>
              <a:t>aggiuntivi</a:t>
            </a:r>
            <a:r>
              <a:rPr lang="de-DE" sz="1100"/>
              <a:t> per </a:t>
            </a:r>
            <a:r>
              <a:rPr lang="de-DE" sz="1100" err="1"/>
              <a:t>rete</a:t>
            </a:r>
            <a:r>
              <a:rPr lang="de-DE" sz="1100"/>
              <a:t> </a:t>
            </a:r>
            <a:r>
              <a:rPr lang="de-DE" sz="1100" err="1"/>
              <a:t>viaria</a:t>
            </a:r>
            <a:r>
              <a:rPr lang="de-DE" sz="1100"/>
              <a:t>, </a:t>
            </a:r>
            <a:r>
              <a:rPr lang="de-DE" sz="1100" err="1"/>
              <a:t>prevenzione</a:t>
            </a:r>
            <a:r>
              <a:rPr lang="de-DE" sz="1100"/>
              <a:t> </a:t>
            </a:r>
            <a:r>
              <a:rPr lang="de-DE" sz="1100" err="1"/>
              <a:t>incendi</a:t>
            </a:r>
            <a:r>
              <a:rPr lang="de-DE" sz="1100"/>
              <a:t> </a:t>
            </a:r>
            <a:r>
              <a:rPr lang="de-DE" sz="1100" err="1"/>
              <a:t>boschivi</a:t>
            </a:r>
            <a:r>
              <a:rPr lang="de-DE" sz="1100"/>
              <a:t>,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sz="1100" err="1"/>
              <a:t>Altri</a:t>
            </a:r>
            <a:r>
              <a:rPr lang="de-DE" sz="1100"/>
              <a:t> </a:t>
            </a:r>
            <a:r>
              <a:rPr lang="de-DE" sz="1100" err="1"/>
              <a:t>fondi</a:t>
            </a:r>
            <a:r>
              <a:rPr lang="de-DE" sz="1100"/>
              <a:t> </a:t>
            </a:r>
            <a:r>
              <a:rPr lang="de-DE" sz="1100" err="1"/>
              <a:t>complementari</a:t>
            </a:r>
            <a:r>
              <a:rPr lang="de-DE" sz="1100"/>
              <a:t>.</a:t>
            </a:r>
          </a:p>
          <a:p>
            <a:endParaRPr lang="de-DE" sz="1100"/>
          </a:p>
        </p:txBody>
      </p:sp>
      <p:sp>
        <p:nvSpPr>
          <p:cNvPr id="4" name="Rettangolo 5">
            <a:extLst>
              <a:ext uri="{FF2B5EF4-FFF2-40B4-BE49-F238E27FC236}">
                <a16:creationId xmlns:a16="http://schemas.microsoft.com/office/drawing/2014/main" id="{0BD25627-557D-F882-904C-4111EA930B85}"/>
              </a:ext>
            </a:extLst>
          </p:cNvPr>
          <p:cNvSpPr/>
          <p:nvPr/>
        </p:nvSpPr>
        <p:spPr>
          <a:xfrm>
            <a:off x="158362" y="6084277"/>
            <a:ext cx="6468070" cy="773723"/>
          </a:xfrm>
          <a:prstGeom prst="rect">
            <a:avLst/>
          </a:prstGeom>
          <a:solidFill>
            <a:srgbClr val="FFD500"/>
          </a:solidFill>
          <a:ln>
            <a:solidFill>
              <a:srgbClr val="FFD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Immagine 6">
            <a:extLst>
              <a:ext uri="{FF2B5EF4-FFF2-40B4-BE49-F238E27FC236}">
                <a16:creationId xmlns:a16="http://schemas.microsoft.com/office/drawing/2014/main" id="{750E05AB-FDFD-9600-3096-367623219F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21" b="89286" l="8025" r="89815">
                        <a14:foregroundMark x1="13272" y1="14286" x2="8025" y2="39286"/>
                        <a14:foregroundMark x1="24691" y1="18750" x2="24383" y2="16071"/>
                        <a14:foregroundMark x1="25926" y1="14286" x2="24383" y2="12500"/>
                        <a14:foregroundMark x1="11728" y1="60714" x2="11728" y2="61607"/>
                        <a14:foregroundMark x1="11111" y1="58929" x2="11111" y2="56250"/>
                        <a14:foregroundMark x1="31790" y1="62500" x2="24691" y2="69643"/>
                        <a14:foregroundMark x1="25000" y1="8929" x2="29012" y2="16071"/>
                      </a14:backgroundRemoval>
                    </a14:imgEffect>
                  </a14:imgLayer>
                </a14:imgProps>
              </a:ext>
            </a:extLst>
          </a:blip>
          <a:srcRect r="59025"/>
          <a:stretch/>
        </p:blipFill>
        <p:spPr>
          <a:xfrm>
            <a:off x="185124" y="6150351"/>
            <a:ext cx="765808" cy="646058"/>
          </a:xfrm>
          <a:prstGeom prst="rect">
            <a:avLst/>
          </a:prstGeom>
        </p:spPr>
      </p:pic>
      <p:sp>
        <p:nvSpPr>
          <p:cNvPr id="10" name="CasellaDiTesto 7">
            <a:extLst>
              <a:ext uri="{FF2B5EF4-FFF2-40B4-BE49-F238E27FC236}">
                <a16:creationId xmlns:a16="http://schemas.microsoft.com/office/drawing/2014/main" id="{9E3CF465-37D3-871C-ACC7-51F8DAD8CDD6}"/>
              </a:ext>
            </a:extLst>
          </p:cNvPr>
          <p:cNvSpPr txBox="1"/>
          <p:nvPr/>
        </p:nvSpPr>
        <p:spPr>
          <a:xfrm>
            <a:off x="856747" y="6192562"/>
            <a:ext cx="324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Amasis MT Pro Light" panose="02040304050005020304" pitchFamily="18" charset="0"/>
              </a:rPr>
              <a:t>Strategia </a:t>
            </a:r>
          </a:p>
          <a:p>
            <a:r>
              <a:rPr lang="it-IT" sz="1400" b="1" dirty="0">
                <a:latin typeface="Amasis MT Pro Light" panose="02040304050005020304" pitchFamily="18" charset="0"/>
              </a:rPr>
              <a:t>Aree Interne</a:t>
            </a:r>
            <a:endParaRPr lang="de-DE" sz="1400" b="1" dirty="0">
              <a:latin typeface="Amasis MT Pro Light" panose="020403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71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5E8B7-D81C-9AE5-8E5D-90317CE10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93B6EC74-25CF-714B-CDCB-5F10F4353A45}"/>
              </a:ext>
            </a:extLst>
          </p:cNvPr>
          <p:cNvSpPr/>
          <p:nvPr/>
        </p:nvSpPr>
        <p:spPr>
          <a:xfrm>
            <a:off x="424732" y="1290918"/>
            <a:ext cx="7065727" cy="4491317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FFAED33-0B04-3CCD-B0AB-30928051BA7B}"/>
              </a:ext>
            </a:extLst>
          </p:cNvPr>
          <p:cNvSpPr txBox="1"/>
          <p:nvPr/>
        </p:nvSpPr>
        <p:spPr>
          <a:xfrm>
            <a:off x="701420" y="1481869"/>
            <a:ext cx="6476619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/>
              <a:t>Le aree interne sono definite come territori svantaggiati, distanti dai servizi essenziali come ospedali, scuole e stazioni ferroviarie, e sono considerate marginali rispetto ai centri urbani principali.</a:t>
            </a:r>
          </a:p>
          <a:p>
            <a:pPr algn="just"/>
            <a:endParaRPr lang="it-IT" sz="160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600"/>
              <a:t>L’Italia è ricoperta per ca. il 60% del suo territorio da questo tipo di località.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it-IT" sz="160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600"/>
              <a:t>Criteri per la selezione, tra l’altro:</a:t>
            </a:r>
          </a:p>
          <a:p>
            <a:pPr marL="541338" indent="-182563"/>
            <a:r>
              <a:rPr lang="it-IT" sz="1600"/>
              <a:t>-	distanza temporale di servizi essenziali (salute, istruzione, mobilità)</a:t>
            </a:r>
          </a:p>
          <a:p>
            <a:pPr marL="541338" indent="-182563"/>
            <a:r>
              <a:rPr lang="it-IT" sz="1600"/>
              <a:t>-	difficoltà demografiche, tendenze di declino nella popolazione,</a:t>
            </a:r>
          </a:p>
          <a:p>
            <a:pPr marL="541338" indent="-182563"/>
            <a:r>
              <a:rPr lang="it-IT" sz="1600"/>
              <a:t>-	coesione tra i Comuni e coerenza territoriale e geomorfologica,</a:t>
            </a:r>
          </a:p>
          <a:p>
            <a:pPr marL="541338" indent="-182563"/>
            <a:r>
              <a:rPr lang="it-IT" sz="1600"/>
              <a:t>-	dimensione demografica e numero di Comuni adeguato.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sz="160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600"/>
              <a:t>Nel periodo di programmazione 2021-2027 le </a:t>
            </a:r>
            <a:r>
              <a:rPr lang="it-IT" sz="1600" b="1"/>
              <a:t>Aree Interne</a:t>
            </a:r>
            <a:r>
              <a:rPr lang="it-IT" sz="1600"/>
              <a:t> sono complessivamente </a:t>
            </a:r>
            <a:r>
              <a:rPr lang="it-IT" sz="1600" b="1"/>
              <a:t>124 </a:t>
            </a:r>
            <a:r>
              <a:rPr lang="it-IT" sz="1600"/>
              <a:t>(di cui 56 nuove), che coinvolgono </a:t>
            </a:r>
            <a:r>
              <a:rPr lang="it-IT" sz="1600" b="1"/>
              <a:t>1.904 Comuni</a:t>
            </a:r>
            <a:r>
              <a:rPr lang="it-IT" sz="1600"/>
              <a:t>, in cui vivono </a:t>
            </a:r>
            <a:r>
              <a:rPr lang="it-IT" sz="1600" b="1"/>
              <a:t>4,5 Mio. di abitanti</a:t>
            </a:r>
            <a:r>
              <a:rPr lang="it-IT" sz="1600"/>
              <a:t>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014BC70-0D00-C2A4-A14B-8F8ACBBAE3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5000"/>
          </a:blip>
          <a:srcRect b="10821"/>
          <a:stretch>
            <a:fillRect/>
          </a:stretch>
        </p:blipFill>
        <p:spPr>
          <a:xfrm>
            <a:off x="8032949" y="1256320"/>
            <a:ext cx="3815848" cy="4560512"/>
          </a:xfrm>
          <a:prstGeom prst="rect">
            <a:avLst/>
          </a:prstGeom>
        </p:spPr>
      </p:pic>
      <p:sp>
        <p:nvSpPr>
          <p:cNvPr id="9" name="Titolo 2">
            <a:extLst>
              <a:ext uri="{FF2B5EF4-FFF2-40B4-BE49-F238E27FC236}">
                <a16:creationId xmlns:a16="http://schemas.microsoft.com/office/drawing/2014/main" id="{CEA603C0-98B7-D27F-480B-4413A11D2B20}"/>
              </a:ext>
            </a:extLst>
          </p:cNvPr>
          <p:cNvSpPr txBox="1">
            <a:spLocks/>
          </p:cNvSpPr>
          <p:nvPr/>
        </p:nvSpPr>
        <p:spPr>
          <a:xfrm>
            <a:off x="606000" y="434496"/>
            <a:ext cx="109800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27348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Le Aree Interne 2021-27</a:t>
            </a:r>
            <a:endParaRPr lang="de-DE"/>
          </a:p>
        </p:txBody>
      </p:sp>
      <p:sp>
        <p:nvSpPr>
          <p:cNvPr id="4" name="Rettangolo 5">
            <a:extLst>
              <a:ext uri="{FF2B5EF4-FFF2-40B4-BE49-F238E27FC236}">
                <a16:creationId xmlns:a16="http://schemas.microsoft.com/office/drawing/2014/main" id="{1B2CDE3E-147E-7E93-DE96-1792330C4C75}"/>
              </a:ext>
            </a:extLst>
          </p:cNvPr>
          <p:cNvSpPr/>
          <p:nvPr/>
        </p:nvSpPr>
        <p:spPr>
          <a:xfrm>
            <a:off x="158362" y="6084277"/>
            <a:ext cx="6468070" cy="773723"/>
          </a:xfrm>
          <a:prstGeom prst="rect">
            <a:avLst/>
          </a:prstGeom>
          <a:solidFill>
            <a:srgbClr val="FFD500"/>
          </a:solidFill>
          <a:ln>
            <a:solidFill>
              <a:srgbClr val="FFD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Immagine 6">
            <a:extLst>
              <a:ext uri="{FF2B5EF4-FFF2-40B4-BE49-F238E27FC236}">
                <a16:creationId xmlns:a16="http://schemas.microsoft.com/office/drawing/2014/main" id="{466946B4-7121-B6CF-93D2-0B09827A85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21" b="89286" l="8025" r="89815">
                        <a14:foregroundMark x1="13272" y1="14286" x2="8025" y2="39286"/>
                        <a14:foregroundMark x1="24691" y1="18750" x2="24383" y2="16071"/>
                        <a14:foregroundMark x1="25926" y1="14286" x2="24383" y2="12500"/>
                        <a14:foregroundMark x1="11728" y1="60714" x2="11728" y2="61607"/>
                        <a14:foregroundMark x1="11111" y1="58929" x2="11111" y2="56250"/>
                        <a14:foregroundMark x1="31790" y1="62500" x2="24691" y2="69643"/>
                        <a14:foregroundMark x1="25000" y1="8929" x2="29012" y2="16071"/>
                      </a14:backgroundRemoval>
                    </a14:imgEffect>
                  </a14:imgLayer>
                </a14:imgProps>
              </a:ext>
            </a:extLst>
          </a:blip>
          <a:srcRect r="59025"/>
          <a:stretch/>
        </p:blipFill>
        <p:spPr>
          <a:xfrm>
            <a:off x="185124" y="6150351"/>
            <a:ext cx="765808" cy="646058"/>
          </a:xfrm>
          <a:prstGeom prst="rect">
            <a:avLst/>
          </a:prstGeom>
        </p:spPr>
      </p:pic>
      <p:sp>
        <p:nvSpPr>
          <p:cNvPr id="10" name="CasellaDiTesto 7">
            <a:extLst>
              <a:ext uri="{FF2B5EF4-FFF2-40B4-BE49-F238E27FC236}">
                <a16:creationId xmlns:a16="http://schemas.microsoft.com/office/drawing/2014/main" id="{95D66432-7ED9-22BF-08A8-34093A7FA269}"/>
              </a:ext>
            </a:extLst>
          </p:cNvPr>
          <p:cNvSpPr txBox="1"/>
          <p:nvPr/>
        </p:nvSpPr>
        <p:spPr>
          <a:xfrm>
            <a:off x="856747" y="6192562"/>
            <a:ext cx="324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Amasis MT Pro Light" panose="02040304050005020304" pitchFamily="18" charset="0"/>
              </a:rPr>
              <a:t>Strategia </a:t>
            </a:r>
          </a:p>
          <a:p>
            <a:r>
              <a:rPr lang="it-IT" sz="1400" b="1" dirty="0">
                <a:latin typeface="Amasis MT Pro Light" panose="02040304050005020304" pitchFamily="18" charset="0"/>
              </a:rPr>
              <a:t>Aree Interne</a:t>
            </a:r>
            <a:endParaRPr lang="de-DE" sz="1400" b="1" dirty="0">
              <a:latin typeface="Amasis MT Pro Light" panose="020403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73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6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42F059-1F22-B2E0-6985-0E236FC2B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64E20D85-4EAF-710D-11C1-979502DE27ED}"/>
              </a:ext>
            </a:extLst>
          </p:cNvPr>
          <p:cNvSpPr/>
          <p:nvPr/>
        </p:nvSpPr>
        <p:spPr>
          <a:xfrm>
            <a:off x="424733" y="2133600"/>
            <a:ext cx="6623768" cy="307678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5FFA434-A6C1-ACA2-C434-04FA9028EFE0}"/>
              </a:ext>
            </a:extLst>
          </p:cNvPr>
          <p:cNvSpPr txBox="1"/>
          <p:nvPr/>
        </p:nvSpPr>
        <p:spPr>
          <a:xfrm>
            <a:off x="777621" y="2409616"/>
            <a:ext cx="56765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/>
              <a:t>Le 124 Aree Interne del ciclo di programmazione 2021-2027 includono:</a:t>
            </a:r>
          </a:p>
          <a:p>
            <a:endParaRPr lang="it-IT" sz="160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/>
              <a:t>43 nuove Aree selezionate e finanziate,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/>
              <a:t>13 nuove Aree ammesse ma non finanziate,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/>
              <a:t>30 aree confermate ma </a:t>
            </a:r>
            <a:r>
              <a:rPr lang="it-IT" sz="1600" err="1"/>
              <a:t>riperimetrate</a:t>
            </a:r>
            <a:r>
              <a:rPr lang="it-IT" sz="1600"/>
              <a:t> (annessione/esclusione di comuni),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/>
              <a:t>37 aree confermate,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/>
              <a:t>1 progetto speciale «isole minori».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it-IT" sz="160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it-IT" sz="1600"/>
          </a:p>
        </p:txBody>
      </p:sp>
      <p:sp>
        <p:nvSpPr>
          <p:cNvPr id="9" name="Titolo 2">
            <a:extLst>
              <a:ext uri="{FF2B5EF4-FFF2-40B4-BE49-F238E27FC236}">
                <a16:creationId xmlns:a16="http://schemas.microsoft.com/office/drawing/2014/main" id="{D8AD44BF-5FDA-7DB4-0EFF-AD0149C1612B}"/>
              </a:ext>
            </a:extLst>
          </p:cNvPr>
          <p:cNvSpPr txBox="1">
            <a:spLocks/>
          </p:cNvSpPr>
          <p:nvPr/>
        </p:nvSpPr>
        <p:spPr>
          <a:xfrm>
            <a:off x="606000" y="434496"/>
            <a:ext cx="109800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27348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Le Aree Interne 2021-27</a:t>
            </a:r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41F13452-251F-1B9B-9C89-6375C987BB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3000"/>
          </a:blip>
          <a:stretch>
            <a:fillRect/>
          </a:stretch>
        </p:blipFill>
        <p:spPr>
          <a:xfrm>
            <a:off x="7722001" y="1286436"/>
            <a:ext cx="4211203" cy="4491317"/>
          </a:xfrm>
          <a:prstGeom prst="rect">
            <a:avLst/>
          </a:prstGeom>
        </p:spPr>
      </p:pic>
      <p:sp>
        <p:nvSpPr>
          <p:cNvPr id="3" name="Rettangolo 5">
            <a:extLst>
              <a:ext uri="{FF2B5EF4-FFF2-40B4-BE49-F238E27FC236}">
                <a16:creationId xmlns:a16="http://schemas.microsoft.com/office/drawing/2014/main" id="{123047F8-806A-EB50-8258-DDBE2864D1BB}"/>
              </a:ext>
            </a:extLst>
          </p:cNvPr>
          <p:cNvSpPr/>
          <p:nvPr/>
        </p:nvSpPr>
        <p:spPr>
          <a:xfrm>
            <a:off x="158362" y="6084277"/>
            <a:ext cx="6468070" cy="773723"/>
          </a:xfrm>
          <a:prstGeom prst="rect">
            <a:avLst/>
          </a:prstGeom>
          <a:solidFill>
            <a:srgbClr val="FFD500"/>
          </a:solidFill>
          <a:ln>
            <a:solidFill>
              <a:srgbClr val="FFD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Immagine 6">
            <a:extLst>
              <a:ext uri="{FF2B5EF4-FFF2-40B4-BE49-F238E27FC236}">
                <a16:creationId xmlns:a16="http://schemas.microsoft.com/office/drawing/2014/main" id="{B9557CEC-AA3C-0D19-0794-795BCD645D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21" b="89286" l="8025" r="89815">
                        <a14:foregroundMark x1="13272" y1="14286" x2="8025" y2="39286"/>
                        <a14:foregroundMark x1="24691" y1="18750" x2="24383" y2="16071"/>
                        <a14:foregroundMark x1="25926" y1="14286" x2="24383" y2="12500"/>
                        <a14:foregroundMark x1="11728" y1="60714" x2="11728" y2="61607"/>
                        <a14:foregroundMark x1="11111" y1="58929" x2="11111" y2="56250"/>
                        <a14:foregroundMark x1="31790" y1="62500" x2="24691" y2="69643"/>
                        <a14:foregroundMark x1="25000" y1="8929" x2="29012" y2="16071"/>
                      </a14:backgroundRemoval>
                    </a14:imgEffect>
                  </a14:imgLayer>
                </a14:imgProps>
              </a:ext>
            </a:extLst>
          </a:blip>
          <a:srcRect r="59025"/>
          <a:stretch/>
        </p:blipFill>
        <p:spPr>
          <a:xfrm>
            <a:off x="185124" y="6150351"/>
            <a:ext cx="765808" cy="646058"/>
          </a:xfrm>
          <a:prstGeom prst="rect">
            <a:avLst/>
          </a:prstGeom>
        </p:spPr>
      </p:pic>
      <p:sp>
        <p:nvSpPr>
          <p:cNvPr id="5" name="CasellaDiTesto 7">
            <a:extLst>
              <a:ext uri="{FF2B5EF4-FFF2-40B4-BE49-F238E27FC236}">
                <a16:creationId xmlns:a16="http://schemas.microsoft.com/office/drawing/2014/main" id="{8DFCAA5F-7DAC-0A74-A62A-730970B3077F}"/>
              </a:ext>
            </a:extLst>
          </p:cNvPr>
          <p:cNvSpPr txBox="1"/>
          <p:nvPr/>
        </p:nvSpPr>
        <p:spPr>
          <a:xfrm>
            <a:off x="856747" y="6192562"/>
            <a:ext cx="324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Amasis MT Pro Light" panose="02040304050005020304" pitchFamily="18" charset="0"/>
              </a:rPr>
              <a:t>Strategia </a:t>
            </a:r>
          </a:p>
          <a:p>
            <a:r>
              <a:rPr lang="it-IT" sz="1400" b="1" dirty="0">
                <a:latin typeface="Amasis MT Pro Light" panose="02040304050005020304" pitchFamily="18" charset="0"/>
              </a:rPr>
              <a:t>Aree Interne</a:t>
            </a:r>
            <a:endParaRPr lang="de-DE" sz="1400" b="1" dirty="0">
              <a:latin typeface="Amasis MT Pro Light" panose="020403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897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94E5E-642E-AB3F-2615-F5E92795E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2">
            <a:extLst>
              <a:ext uri="{FF2B5EF4-FFF2-40B4-BE49-F238E27FC236}">
                <a16:creationId xmlns:a16="http://schemas.microsoft.com/office/drawing/2014/main" id="{D5B27936-115B-2ADF-A1ED-27F0CD31FF16}"/>
              </a:ext>
            </a:extLst>
          </p:cNvPr>
          <p:cNvSpPr txBox="1">
            <a:spLocks/>
          </p:cNvSpPr>
          <p:nvPr/>
        </p:nvSpPr>
        <p:spPr>
          <a:xfrm>
            <a:off x="606000" y="434496"/>
            <a:ext cx="109800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27348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SNAI in PA di Bolzano</a:t>
            </a:r>
            <a:endParaRPr lang="de-DE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9C64686-F118-F420-B7B8-4CA463327B30}"/>
              </a:ext>
            </a:extLst>
          </p:cNvPr>
          <p:cNvSpPr txBox="1"/>
          <p:nvPr/>
        </p:nvSpPr>
        <p:spPr>
          <a:xfrm>
            <a:off x="467187" y="1394119"/>
            <a:ext cx="6227812" cy="42473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it-IT" sz="1500" dirty="0">
                <a:solidFill>
                  <a:srgbClr val="27348A"/>
                </a:solidFill>
              </a:rPr>
              <a:t>La </a:t>
            </a:r>
            <a:r>
              <a:rPr lang="it-IT" sz="1500" b="1" dirty="0">
                <a:solidFill>
                  <a:srgbClr val="27348A"/>
                </a:solidFill>
              </a:rPr>
              <a:t>Giunta provinciale </a:t>
            </a:r>
            <a:r>
              <a:rPr lang="it-IT" sz="1500" dirty="0">
                <a:solidFill>
                  <a:srgbClr val="27348A"/>
                </a:solidFill>
              </a:rPr>
              <a:t>ha deciso con propria delibera n. 697  del 27.09.2022 l'adesione alla Strategia Nazionale delle Aree Interne 2021-2027.</a:t>
            </a:r>
          </a:p>
          <a:p>
            <a:pPr algn="just"/>
            <a:endParaRPr lang="it-IT" sz="1500" dirty="0">
              <a:solidFill>
                <a:srgbClr val="27348A"/>
              </a:solidFill>
            </a:endParaRPr>
          </a:p>
          <a:p>
            <a:pPr algn="just"/>
            <a:r>
              <a:rPr lang="it-IT" sz="1500" dirty="0">
                <a:solidFill>
                  <a:srgbClr val="27348A"/>
                </a:solidFill>
              </a:rPr>
              <a:t>Nel dicembre dello stesso anno sono state </a:t>
            </a:r>
            <a:r>
              <a:rPr lang="it-IT" sz="1500" b="1" dirty="0">
                <a:solidFill>
                  <a:srgbClr val="27348A"/>
                </a:solidFill>
              </a:rPr>
              <a:t>validate tre candidature a area interna </a:t>
            </a:r>
            <a:r>
              <a:rPr lang="it-IT" sz="1500" dirty="0">
                <a:solidFill>
                  <a:srgbClr val="27348A"/>
                </a:solidFill>
              </a:rPr>
              <a:t>proposte dal nostro territorio </a:t>
            </a:r>
            <a:r>
              <a:rPr lang="it-IT" sz="1500" b="1" dirty="0">
                <a:solidFill>
                  <a:srgbClr val="27348A"/>
                </a:solidFill>
              </a:rPr>
              <a:t>finanziando due di queste aree</a:t>
            </a:r>
            <a:r>
              <a:rPr lang="it-IT" sz="1500" dirty="0">
                <a:solidFill>
                  <a:srgbClr val="27348A"/>
                </a:solidFill>
              </a:rPr>
              <a:t> con risorse nazionali per un ammontare di 4 € ciascuna:</a:t>
            </a:r>
          </a:p>
          <a:p>
            <a:endParaRPr lang="it-IT" sz="1500" dirty="0">
              <a:solidFill>
                <a:srgbClr val="27348A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500" b="1" dirty="0">
                <a:solidFill>
                  <a:srgbClr val="27348A"/>
                </a:solidFill>
              </a:rPr>
              <a:t>Alta Val Venosta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it-IT" sz="1500" dirty="0">
              <a:solidFill>
                <a:srgbClr val="27348A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500" b="1" dirty="0">
                <a:solidFill>
                  <a:srgbClr val="27348A"/>
                </a:solidFill>
              </a:rPr>
              <a:t>Val d'Ultimo - Alta Val di Non – Tesimo - Lana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it-IT" sz="1500" dirty="0">
              <a:solidFill>
                <a:srgbClr val="27348A"/>
              </a:solidFill>
            </a:endParaRPr>
          </a:p>
          <a:p>
            <a:r>
              <a:rPr lang="it-IT" sz="1500" dirty="0">
                <a:solidFill>
                  <a:srgbClr val="27348A"/>
                </a:solidFill>
              </a:rPr>
              <a:t>La terza area tra quelle proposte, Val Passiria - Tirolo è stata ritenuta ammissibile come area interna ma non finanziata nell’ambito delle risorse disponibili. </a:t>
            </a:r>
          </a:p>
          <a:p>
            <a:r>
              <a:rPr lang="it-IT" sz="1500" dirty="0">
                <a:solidFill>
                  <a:srgbClr val="27348A"/>
                </a:solidFill>
              </a:rPr>
              <a:t>I comuni coinvolti nelle 3 aree interne sono ammissibili per finanziamenti aggiuntivi nazionali negli ambiti previsti dal PSNAI (p.e. risorse per rete viaria o prevenzione incendi boschivi).</a:t>
            </a:r>
            <a:endParaRPr lang="de-DE" sz="1500" dirty="0">
              <a:solidFill>
                <a:srgbClr val="27348A"/>
              </a:solidFill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252905A2-F6B9-02C7-F921-561D1868B2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7033761" y="1759879"/>
            <a:ext cx="4685349" cy="3554819"/>
          </a:xfrm>
          <a:prstGeom prst="rect">
            <a:avLst/>
          </a:prstGeom>
        </p:spPr>
      </p:pic>
      <p:sp>
        <p:nvSpPr>
          <p:cNvPr id="2" name="Rettangolo 5">
            <a:extLst>
              <a:ext uri="{FF2B5EF4-FFF2-40B4-BE49-F238E27FC236}">
                <a16:creationId xmlns:a16="http://schemas.microsoft.com/office/drawing/2014/main" id="{E23D1AC0-6CF9-A216-E0FD-5AF6312860B3}"/>
              </a:ext>
            </a:extLst>
          </p:cNvPr>
          <p:cNvSpPr/>
          <p:nvPr/>
        </p:nvSpPr>
        <p:spPr>
          <a:xfrm>
            <a:off x="158362" y="6084277"/>
            <a:ext cx="6468070" cy="773723"/>
          </a:xfrm>
          <a:prstGeom prst="rect">
            <a:avLst/>
          </a:prstGeom>
          <a:solidFill>
            <a:srgbClr val="FFD500"/>
          </a:solidFill>
          <a:ln>
            <a:solidFill>
              <a:srgbClr val="FFD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Immagine 6">
            <a:extLst>
              <a:ext uri="{FF2B5EF4-FFF2-40B4-BE49-F238E27FC236}">
                <a16:creationId xmlns:a16="http://schemas.microsoft.com/office/drawing/2014/main" id="{3DB7B8A0-DDB7-5459-42E9-EDE5C3A790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21" b="89286" l="8025" r="89815">
                        <a14:foregroundMark x1="13272" y1="14286" x2="8025" y2="39286"/>
                        <a14:foregroundMark x1="24691" y1="18750" x2="24383" y2="16071"/>
                        <a14:foregroundMark x1="25926" y1="14286" x2="24383" y2="12500"/>
                        <a14:foregroundMark x1="11728" y1="60714" x2="11728" y2="61607"/>
                        <a14:foregroundMark x1="11111" y1="58929" x2="11111" y2="56250"/>
                        <a14:foregroundMark x1="31790" y1="62500" x2="24691" y2="69643"/>
                        <a14:foregroundMark x1="25000" y1="8929" x2="29012" y2="16071"/>
                      </a14:backgroundRemoval>
                    </a14:imgEffect>
                  </a14:imgLayer>
                </a14:imgProps>
              </a:ext>
            </a:extLst>
          </a:blip>
          <a:srcRect r="59025"/>
          <a:stretch/>
        </p:blipFill>
        <p:spPr>
          <a:xfrm>
            <a:off x="185124" y="6150351"/>
            <a:ext cx="765808" cy="646058"/>
          </a:xfrm>
          <a:prstGeom prst="rect">
            <a:avLst/>
          </a:prstGeom>
        </p:spPr>
      </p:pic>
      <p:sp>
        <p:nvSpPr>
          <p:cNvPr id="4" name="CasellaDiTesto 7">
            <a:extLst>
              <a:ext uri="{FF2B5EF4-FFF2-40B4-BE49-F238E27FC236}">
                <a16:creationId xmlns:a16="http://schemas.microsoft.com/office/drawing/2014/main" id="{2509EF10-6585-8E0F-0D3E-FB61972522D6}"/>
              </a:ext>
            </a:extLst>
          </p:cNvPr>
          <p:cNvSpPr txBox="1"/>
          <p:nvPr/>
        </p:nvSpPr>
        <p:spPr>
          <a:xfrm>
            <a:off x="856747" y="6192562"/>
            <a:ext cx="324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Amasis MT Pro Light" panose="02040304050005020304" pitchFamily="18" charset="0"/>
              </a:rPr>
              <a:t>Strategia </a:t>
            </a:r>
          </a:p>
          <a:p>
            <a:r>
              <a:rPr lang="it-IT" sz="1400" b="1" dirty="0">
                <a:latin typeface="Amasis MT Pro Light" panose="02040304050005020304" pitchFamily="18" charset="0"/>
              </a:rPr>
              <a:t>Aree Interne</a:t>
            </a:r>
            <a:endParaRPr lang="de-DE" sz="1400" b="1" dirty="0">
              <a:latin typeface="Amasis MT Pro Light" panose="020403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185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B940F-1E4C-FE1D-F062-6615FDA48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2">
            <a:extLst>
              <a:ext uri="{FF2B5EF4-FFF2-40B4-BE49-F238E27FC236}">
                <a16:creationId xmlns:a16="http://schemas.microsoft.com/office/drawing/2014/main" id="{DEE09152-85C5-0AE1-2A41-9B8A9537F48C}"/>
              </a:ext>
            </a:extLst>
          </p:cNvPr>
          <p:cNvSpPr txBox="1">
            <a:spLocks/>
          </p:cNvSpPr>
          <p:nvPr/>
        </p:nvSpPr>
        <p:spPr>
          <a:xfrm>
            <a:off x="606000" y="434496"/>
            <a:ext cx="10980000" cy="72000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27348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Le 2 aree interne finanziate in PA di Bolzano</a:t>
            </a:r>
            <a:endParaRPr lang="de-DE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E880DA3-C797-9031-547D-8008B7B789AA}"/>
              </a:ext>
            </a:extLst>
          </p:cNvPr>
          <p:cNvSpPr txBox="1"/>
          <p:nvPr/>
        </p:nvSpPr>
        <p:spPr>
          <a:xfrm>
            <a:off x="606246" y="1330506"/>
            <a:ext cx="5381651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it-IT" sz="1500">
                <a:solidFill>
                  <a:srgbClr val="27348A"/>
                </a:solidFill>
              </a:rPr>
              <a:t>„</a:t>
            </a:r>
            <a:r>
              <a:rPr lang="it-IT" sz="1600">
                <a:solidFill>
                  <a:srgbClr val="27348A"/>
                </a:solidFill>
              </a:rPr>
              <a:t>Val</a:t>
            </a:r>
            <a:r>
              <a:rPr lang="it-IT" sz="1500">
                <a:solidFill>
                  <a:srgbClr val="27348A"/>
                </a:solidFill>
              </a:rPr>
              <a:t> d‘Ultimo - Alta Val di Non – Tesimo - Lana“</a:t>
            </a:r>
            <a:endParaRPr lang="de-DE" sz="1500">
              <a:solidFill>
                <a:srgbClr val="27348A"/>
              </a:solidFill>
            </a:endParaRPr>
          </a:p>
        </p:txBody>
      </p:sp>
      <p:sp>
        <p:nvSpPr>
          <p:cNvPr id="2" name="CasellaDiTesto 4">
            <a:extLst>
              <a:ext uri="{FF2B5EF4-FFF2-40B4-BE49-F238E27FC236}">
                <a16:creationId xmlns:a16="http://schemas.microsoft.com/office/drawing/2014/main" id="{EA7431AF-C881-BC81-AA2E-534E348495C3}"/>
              </a:ext>
            </a:extLst>
          </p:cNvPr>
          <p:cNvSpPr txBox="1"/>
          <p:nvPr/>
        </p:nvSpPr>
        <p:spPr>
          <a:xfrm>
            <a:off x="6430823" y="1330505"/>
            <a:ext cx="5074872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it-IT" sz="1600">
                <a:solidFill>
                  <a:srgbClr val="27348A"/>
                </a:solidFill>
              </a:rPr>
              <a:t>„Alta Val Venosta“</a:t>
            </a:r>
            <a:endParaRPr lang="de-DE" sz="1600">
              <a:solidFill>
                <a:srgbClr val="27348A"/>
              </a:solidFill>
            </a:endParaRPr>
          </a:p>
        </p:txBody>
      </p:sp>
      <p:pic>
        <p:nvPicPr>
          <p:cNvPr id="3" name="Grafik 2" descr="Ein Bild, das Karte enthält.&#10;&#10;Automatisch generierte Beschreibung">
            <a:extLst>
              <a:ext uri="{FF2B5EF4-FFF2-40B4-BE49-F238E27FC236}">
                <a16:creationId xmlns:a16="http://schemas.microsoft.com/office/drawing/2014/main" id="{3FCF22C6-44F1-2001-11A3-8148026A99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35" y="2061560"/>
            <a:ext cx="5380382" cy="3549734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87A78754-0979-087B-DA53-453E002D8D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7000"/>
          </a:blip>
          <a:stretch>
            <a:fillRect/>
          </a:stretch>
        </p:blipFill>
        <p:spPr>
          <a:xfrm>
            <a:off x="6258486" y="2061558"/>
            <a:ext cx="5247209" cy="3549735"/>
          </a:xfrm>
          <a:prstGeom prst="rect">
            <a:avLst/>
          </a:prstGeom>
        </p:spPr>
      </p:pic>
      <p:sp>
        <p:nvSpPr>
          <p:cNvPr id="10" name="Rettangolo 5">
            <a:extLst>
              <a:ext uri="{FF2B5EF4-FFF2-40B4-BE49-F238E27FC236}">
                <a16:creationId xmlns:a16="http://schemas.microsoft.com/office/drawing/2014/main" id="{9EB257A2-3F12-5B8E-303A-BB633CF936DE}"/>
              </a:ext>
            </a:extLst>
          </p:cNvPr>
          <p:cNvSpPr/>
          <p:nvPr/>
        </p:nvSpPr>
        <p:spPr>
          <a:xfrm>
            <a:off x="158362" y="6084277"/>
            <a:ext cx="6468070" cy="773723"/>
          </a:xfrm>
          <a:prstGeom prst="rect">
            <a:avLst/>
          </a:prstGeom>
          <a:solidFill>
            <a:srgbClr val="FFD500"/>
          </a:solidFill>
          <a:ln>
            <a:solidFill>
              <a:srgbClr val="FFD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Immagine 6">
            <a:extLst>
              <a:ext uri="{FF2B5EF4-FFF2-40B4-BE49-F238E27FC236}">
                <a16:creationId xmlns:a16="http://schemas.microsoft.com/office/drawing/2014/main" id="{C2A6E4B6-A640-ADED-7FC4-1681E684C4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21" b="89286" l="8025" r="89815">
                        <a14:foregroundMark x1="13272" y1="14286" x2="8025" y2="39286"/>
                        <a14:foregroundMark x1="24691" y1="18750" x2="24383" y2="16071"/>
                        <a14:foregroundMark x1="25926" y1="14286" x2="24383" y2="12500"/>
                        <a14:foregroundMark x1="11728" y1="60714" x2="11728" y2="61607"/>
                        <a14:foregroundMark x1="11111" y1="58929" x2="11111" y2="56250"/>
                        <a14:foregroundMark x1="31790" y1="62500" x2="24691" y2="69643"/>
                        <a14:foregroundMark x1="25000" y1="8929" x2="29012" y2="16071"/>
                      </a14:backgroundRemoval>
                    </a14:imgEffect>
                  </a14:imgLayer>
                </a14:imgProps>
              </a:ext>
            </a:extLst>
          </a:blip>
          <a:srcRect r="59025"/>
          <a:stretch/>
        </p:blipFill>
        <p:spPr>
          <a:xfrm>
            <a:off x="185124" y="6150351"/>
            <a:ext cx="765808" cy="646058"/>
          </a:xfrm>
          <a:prstGeom prst="rect">
            <a:avLst/>
          </a:prstGeom>
        </p:spPr>
      </p:pic>
      <p:sp>
        <p:nvSpPr>
          <p:cNvPr id="12" name="CasellaDiTesto 7">
            <a:extLst>
              <a:ext uri="{FF2B5EF4-FFF2-40B4-BE49-F238E27FC236}">
                <a16:creationId xmlns:a16="http://schemas.microsoft.com/office/drawing/2014/main" id="{46F927EE-F7A7-DE1A-AD43-26DD409C743D}"/>
              </a:ext>
            </a:extLst>
          </p:cNvPr>
          <p:cNvSpPr txBox="1"/>
          <p:nvPr/>
        </p:nvSpPr>
        <p:spPr>
          <a:xfrm>
            <a:off x="856747" y="6192562"/>
            <a:ext cx="324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Amasis MT Pro Light" panose="02040304050005020304" pitchFamily="18" charset="0"/>
              </a:rPr>
              <a:t>Strategia </a:t>
            </a:r>
          </a:p>
          <a:p>
            <a:r>
              <a:rPr lang="it-IT" sz="1400" b="1" dirty="0">
                <a:latin typeface="Amasis MT Pro Light" panose="02040304050005020304" pitchFamily="18" charset="0"/>
              </a:rPr>
              <a:t>Aree Interne</a:t>
            </a:r>
            <a:endParaRPr lang="de-DE" sz="1400" b="1" dirty="0">
              <a:latin typeface="Amasis MT Pro Light" panose="020403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067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F4A21-3FF3-7395-1DC8-19D80F29E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2">
            <a:extLst>
              <a:ext uri="{FF2B5EF4-FFF2-40B4-BE49-F238E27FC236}">
                <a16:creationId xmlns:a16="http://schemas.microsoft.com/office/drawing/2014/main" id="{519CD1C0-F542-5322-8C88-DB67254D8ACE}"/>
              </a:ext>
            </a:extLst>
          </p:cNvPr>
          <p:cNvSpPr txBox="1">
            <a:spLocks/>
          </p:cNvSpPr>
          <p:nvPr/>
        </p:nvSpPr>
        <p:spPr>
          <a:xfrm>
            <a:off x="606000" y="434496"/>
            <a:ext cx="109800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27348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Le strategie d’Area</a:t>
            </a:r>
            <a:endParaRPr lang="de-DE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A021515-0596-524C-008D-249726D21FE2}"/>
              </a:ext>
            </a:extLst>
          </p:cNvPr>
          <p:cNvSpPr txBox="1"/>
          <p:nvPr/>
        </p:nvSpPr>
        <p:spPr>
          <a:xfrm>
            <a:off x="2296269" y="1735734"/>
            <a:ext cx="103018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it-IT" sz="1600">
              <a:solidFill>
                <a:srgbClr val="27348A"/>
              </a:solidFill>
            </a:endParaRPr>
          </a:p>
          <a:p>
            <a:endParaRPr lang="it-IT" sz="1600">
              <a:solidFill>
                <a:srgbClr val="27348A"/>
              </a:solidFill>
            </a:endParaRPr>
          </a:p>
        </p:txBody>
      </p:sp>
      <p:cxnSp>
        <p:nvCxnSpPr>
          <p:cNvPr id="11" name="Connettore 2 10">
            <a:extLst>
              <a:ext uri="{FF2B5EF4-FFF2-40B4-BE49-F238E27FC236}">
                <a16:creationId xmlns:a16="http://schemas.microsoft.com/office/drawing/2014/main" id="{5023434C-ADCB-AE72-A4A4-AF68D21E8F41}"/>
              </a:ext>
            </a:extLst>
          </p:cNvPr>
          <p:cNvCxnSpPr>
            <a:cxnSpLocks/>
          </p:cNvCxnSpPr>
          <p:nvPr/>
        </p:nvCxnSpPr>
        <p:spPr>
          <a:xfrm>
            <a:off x="5447512" y="3574326"/>
            <a:ext cx="180961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552C79D1-DB8C-0CB1-EF6F-D20E9B5F4D6F}"/>
              </a:ext>
            </a:extLst>
          </p:cNvPr>
          <p:cNvSpPr/>
          <p:nvPr/>
        </p:nvSpPr>
        <p:spPr>
          <a:xfrm>
            <a:off x="332628" y="1770366"/>
            <a:ext cx="5811002" cy="3816429"/>
          </a:xfrm>
          <a:prstGeom prst="roundRect">
            <a:avLst/>
          </a:prstGeom>
          <a:noFill/>
          <a:ln w="1270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A7BD902-4AC1-E30B-4AB7-A3BA1B7FE676}"/>
              </a:ext>
            </a:extLst>
          </p:cNvPr>
          <p:cNvSpPr txBox="1"/>
          <p:nvPr/>
        </p:nvSpPr>
        <p:spPr>
          <a:xfrm>
            <a:off x="562175" y="1928105"/>
            <a:ext cx="5394770" cy="38164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it-IT" sz="1600"/>
              <a:t>Ogni Area Interna finanziata, quindi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600"/>
              <a:t>Alta Val Venosta e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it-IT" sz="1600"/>
              <a:t>Val d'Ultimo - Alta Val di Non - Tesimo - Lana </a:t>
            </a:r>
          </a:p>
          <a:p>
            <a:pPr algn="just"/>
            <a:r>
              <a:rPr lang="it-IT" sz="1600"/>
              <a:t>elabora una propria:</a:t>
            </a:r>
          </a:p>
          <a:p>
            <a:pPr algn="just"/>
            <a:endParaRPr lang="it-IT" sz="1600"/>
          </a:p>
          <a:p>
            <a:pPr algn="ctr"/>
            <a:r>
              <a:rPr lang="it-IT" b="1">
                <a:solidFill>
                  <a:srgbClr val="27348A"/>
                </a:solidFill>
              </a:rPr>
              <a:t>Strategia d’area</a:t>
            </a:r>
          </a:p>
          <a:p>
            <a:pPr algn="just"/>
            <a:endParaRPr lang="it-IT" sz="1600"/>
          </a:p>
          <a:p>
            <a:pPr algn="just"/>
            <a:r>
              <a:rPr lang="it-IT" sz="1600"/>
              <a:t>che dia evidenza delle scelte strategiche e delle direttrici di intervento sia per l’impiego delle risorse nazionali SNAI che per quelle del cofinanziamento regionale.</a:t>
            </a:r>
          </a:p>
          <a:p>
            <a:pPr algn="just"/>
            <a:endParaRPr lang="it-IT" sz="1600"/>
          </a:p>
          <a:p>
            <a:pPr algn="just"/>
            <a:r>
              <a:rPr lang="it-IT" sz="1600"/>
              <a:t>La Strategia d’area costituisce il «Progetto integrato area interna» ed è monitorata nel sistema nazionale di monitoraggio (SNM).</a:t>
            </a:r>
          </a:p>
          <a:p>
            <a:pPr algn="just"/>
            <a:endParaRPr lang="it-IT" sz="1600"/>
          </a:p>
        </p:txBody>
      </p:sp>
      <p:sp>
        <p:nvSpPr>
          <p:cNvPr id="2" name="Scrollen: vertikal 1">
            <a:extLst>
              <a:ext uri="{FF2B5EF4-FFF2-40B4-BE49-F238E27FC236}">
                <a16:creationId xmlns:a16="http://schemas.microsoft.com/office/drawing/2014/main" id="{C2F501D5-4107-44DE-7DE4-49EC21247704}"/>
              </a:ext>
            </a:extLst>
          </p:cNvPr>
          <p:cNvSpPr/>
          <p:nvPr/>
        </p:nvSpPr>
        <p:spPr>
          <a:xfrm>
            <a:off x="7110056" y="699052"/>
            <a:ext cx="4460682" cy="4707164"/>
          </a:xfrm>
          <a:prstGeom prst="verticalScroll">
            <a:avLst>
              <a:gd name="adj" fmla="val 5804"/>
            </a:avLst>
          </a:prstGeom>
          <a:solidFill>
            <a:schemeClr val="bg1">
              <a:alpha val="52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it-IT" sz="1100">
                <a:solidFill>
                  <a:schemeClr val="tx1"/>
                </a:solidFill>
              </a:rPr>
              <a:t>TITOLO (MOTTO) E SINTESI NON TECNICA DELLA STRATEGIA</a:t>
            </a:r>
          </a:p>
          <a:p>
            <a:pPr marL="342900" indent="-342900">
              <a:buAutoNum type="arabicPeriod"/>
            </a:pPr>
            <a:r>
              <a:rPr lang="it-IT" sz="1100">
                <a:solidFill>
                  <a:schemeClr val="tx1"/>
                </a:solidFill>
              </a:rPr>
              <a:t>L’AREA PROGETTO: DESCRIZIONE, CONDIZIONI INIZIALI, CRITICITÀ/OPPORTUNITÀ […]</a:t>
            </a:r>
          </a:p>
          <a:p>
            <a:pPr marL="342900" indent="-342900">
              <a:buAutoNum type="arabicPeriod"/>
            </a:pPr>
            <a:r>
              <a:rPr lang="it-IT" sz="1100">
                <a:solidFill>
                  <a:schemeClr val="tx1"/>
                </a:solidFill>
              </a:rPr>
              <a:t>LO SCENARIO DESIDERATO E L’AZIONE DELLA STRATEGIA TERRITORIALE D’AREA IN SINTESI […]</a:t>
            </a:r>
          </a:p>
          <a:p>
            <a:pPr marL="342900" indent="-342900">
              <a:buAutoNum type="arabicPeriod"/>
            </a:pPr>
            <a:r>
              <a:rPr lang="it-IT" sz="1100">
                <a:solidFill>
                  <a:schemeClr val="tx1"/>
                </a:solidFill>
              </a:rPr>
              <a:t>IL PROCESSO DI COSTRUZIONE E LE MODALITÀ PARTECIPATIVE PER L’ATTUAZIONE DELLA STRATEGIA</a:t>
            </a:r>
          </a:p>
          <a:p>
            <a:pPr marL="342900" indent="-342900">
              <a:buAutoNum type="arabicPeriod"/>
            </a:pPr>
            <a:r>
              <a:rPr lang="it-IT" sz="1100">
                <a:solidFill>
                  <a:schemeClr val="tx1"/>
                </a:solidFill>
              </a:rPr>
              <a:t>ASSOCIAZIONISMO: IL SEGNO DI UNA SCELTA PERMANENTE</a:t>
            </a:r>
          </a:p>
          <a:p>
            <a:pPr marL="342900" indent="-342900">
              <a:buAutoNum type="arabicPeriod"/>
            </a:pPr>
            <a:r>
              <a:rPr lang="it-IT" sz="1100">
                <a:solidFill>
                  <a:schemeClr val="tx1"/>
                </a:solidFill>
              </a:rPr>
              <a:t>LA STRATEGIA D’AREA IN DETTAGLIO: OBIETTIVI, AZIONI, INTERVENTI E ATTORI COINVOLTI</a:t>
            </a:r>
          </a:p>
          <a:p>
            <a:pPr marL="342900" indent="-342900">
              <a:buAutoNum type="arabicPeriod"/>
            </a:pPr>
            <a:r>
              <a:rPr lang="it-IT" sz="1100">
                <a:solidFill>
                  <a:schemeClr val="tx1"/>
                </a:solidFill>
              </a:rPr>
              <a:t>PIANO FINANZIARIO COMPLESSIVO E PER INTERVENTO</a:t>
            </a:r>
          </a:p>
          <a:p>
            <a:pPr marL="342900" indent="-342900">
              <a:buAutoNum type="arabicPeriod"/>
            </a:pPr>
            <a:r>
              <a:rPr lang="it-IT" sz="1100">
                <a:solidFill>
                  <a:schemeClr val="tx1"/>
                </a:solidFill>
              </a:rPr>
              <a:t>ALTRE MISURE E PROGETTI RILEVANTI</a:t>
            </a:r>
          </a:p>
          <a:p>
            <a:pPr defTabSz="357188"/>
            <a:r>
              <a:rPr lang="de-DE" sz="1100">
                <a:solidFill>
                  <a:schemeClr val="tx1"/>
                </a:solidFill>
              </a:rPr>
              <a:t>	</a:t>
            </a:r>
          </a:p>
          <a:p>
            <a:pPr defTabSz="357188"/>
            <a:r>
              <a:rPr lang="de-DE" sz="1100">
                <a:solidFill>
                  <a:schemeClr val="tx1"/>
                </a:solidFill>
              </a:rPr>
              <a:t>	</a:t>
            </a:r>
            <a:r>
              <a:rPr lang="de-DE" sz="1100" err="1">
                <a:solidFill>
                  <a:schemeClr val="tx1"/>
                </a:solidFill>
              </a:rPr>
              <a:t>ALLEGATI</a:t>
            </a:r>
            <a:r>
              <a:rPr lang="de-DE" sz="1100">
                <a:solidFill>
                  <a:schemeClr val="tx1"/>
                </a:solidFill>
              </a:rPr>
              <a:t>:</a:t>
            </a:r>
          </a:p>
          <a:p>
            <a:pPr defTabSz="357188"/>
            <a:r>
              <a:rPr lang="de-DE" sz="1100">
                <a:solidFill>
                  <a:schemeClr val="tx1"/>
                </a:solidFill>
              </a:rPr>
              <a:t>	- </a:t>
            </a:r>
            <a:r>
              <a:rPr lang="de-DE" sz="1100" err="1">
                <a:solidFill>
                  <a:schemeClr val="tx1"/>
                </a:solidFill>
              </a:rPr>
              <a:t>Indicatori</a:t>
            </a:r>
            <a:endParaRPr lang="de-DE" sz="1100">
              <a:solidFill>
                <a:schemeClr val="tx1"/>
              </a:solidFill>
            </a:endParaRPr>
          </a:p>
          <a:p>
            <a:pPr defTabSz="357188"/>
            <a:r>
              <a:rPr lang="de-DE" sz="1100">
                <a:solidFill>
                  <a:schemeClr val="tx1"/>
                </a:solidFill>
              </a:rPr>
              <a:t>	- </a:t>
            </a:r>
            <a:r>
              <a:rPr lang="de-DE" sz="1100" err="1">
                <a:solidFill>
                  <a:schemeClr val="tx1"/>
                </a:solidFill>
              </a:rPr>
              <a:t>elenco</a:t>
            </a:r>
            <a:r>
              <a:rPr lang="de-DE" sz="1100">
                <a:solidFill>
                  <a:schemeClr val="tx1"/>
                </a:solidFill>
              </a:rPr>
              <a:t> </a:t>
            </a:r>
            <a:r>
              <a:rPr lang="de-DE" sz="1100" err="1">
                <a:solidFill>
                  <a:schemeClr val="tx1"/>
                </a:solidFill>
              </a:rPr>
              <a:t>interventi</a:t>
            </a:r>
            <a:endParaRPr lang="de-DE" sz="1100">
              <a:solidFill>
                <a:schemeClr val="tx1"/>
              </a:solidFill>
            </a:endParaRPr>
          </a:p>
        </p:txBody>
      </p:sp>
      <p:sp>
        <p:nvSpPr>
          <p:cNvPr id="3" name="Rettangolo 5">
            <a:extLst>
              <a:ext uri="{FF2B5EF4-FFF2-40B4-BE49-F238E27FC236}">
                <a16:creationId xmlns:a16="http://schemas.microsoft.com/office/drawing/2014/main" id="{D7C7ADED-87B5-A923-2B1A-FDE7062E8BF2}"/>
              </a:ext>
            </a:extLst>
          </p:cNvPr>
          <p:cNvSpPr/>
          <p:nvPr/>
        </p:nvSpPr>
        <p:spPr>
          <a:xfrm>
            <a:off x="158362" y="6084277"/>
            <a:ext cx="6468070" cy="773723"/>
          </a:xfrm>
          <a:prstGeom prst="rect">
            <a:avLst/>
          </a:prstGeom>
          <a:solidFill>
            <a:srgbClr val="FFD500"/>
          </a:solidFill>
          <a:ln>
            <a:solidFill>
              <a:srgbClr val="FFD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Immagine 6">
            <a:extLst>
              <a:ext uri="{FF2B5EF4-FFF2-40B4-BE49-F238E27FC236}">
                <a16:creationId xmlns:a16="http://schemas.microsoft.com/office/drawing/2014/main" id="{CF07C443-9032-536A-2F57-9FCC58754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21" b="89286" l="8025" r="89815">
                        <a14:foregroundMark x1="13272" y1="14286" x2="8025" y2="39286"/>
                        <a14:foregroundMark x1="24691" y1="18750" x2="24383" y2="16071"/>
                        <a14:foregroundMark x1="25926" y1="14286" x2="24383" y2="12500"/>
                        <a14:foregroundMark x1="11728" y1="60714" x2="11728" y2="61607"/>
                        <a14:foregroundMark x1="11111" y1="58929" x2="11111" y2="56250"/>
                        <a14:foregroundMark x1="31790" y1="62500" x2="24691" y2="69643"/>
                        <a14:foregroundMark x1="25000" y1="8929" x2="29012" y2="16071"/>
                      </a14:backgroundRemoval>
                    </a14:imgEffect>
                  </a14:imgLayer>
                </a14:imgProps>
              </a:ext>
            </a:extLst>
          </a:blip>
          <a:srcRect r="59025"/>
          <a:stretch/>
        </p:blipFill>
        <p:spPr>
          <a:xfrm>
            <a:off x="185124" y="6150351"/>
            <a:ext cx="765808" cy="646058"/>
          </a:xfrm>
          <a:prstGeom prst="rect">
            <a:avLst/>
          </a:prstGeom>
        </p:spPr>
      </p:pic>
      <p:sp>
        <p:nvSpPr>
          <p:cNvPr id="10" name="CasellaDiTesto 7">
            <a:extLst>
              <a:ext uri="{FF2B5EF4-FFF2-40B4-BE49-F238E27FC236}">
                <a16:creationId xmlns:a16="http://schemas.microsoft.com/office/drawing/2014/main" id="{23EE79E6-AC31-5EB6-B8B1-80C2470C8608}"/>
              </a:ext>
            </a:extLst>
          </p:cNvPr>
          <p:cNvSpPr txBox="1"/>
          <p:nvPr/>
        </p:nvSpPr>
        <p:spPr>
          <a:xfrm>
            <a:off x="856747" y="6192562"/>
            <a:ext cx="324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Amasis MT Pro Light" panose="02040304050005020304" pitchFamily="18" charset="0"/>
              </a:rPr>
              <a:t>Strategia </a:t>
            </a:r>
          </a:p>
          <a:p>
            <a:r>
              <a:rPr lang="it-IT" sz="1400" b="1" dirty="0">
                <a:latin typeface="Amasis MT Pro Light" panose="02040304050005020304" pitchFamily="18" charset="0"/>
              </a:rPr>
              <a:t>Aree Interne</a:t>
            </a:r>
            <a:endParaRPr lang="de-DE" sz="1400" b="1" dirty="0">
              <a:latin typeface="Amasis MT Pro Light" panose="020403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242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71070761-A6CF-3AC6-B023-049EB2C3893F}"/>
              </a:ext>
            </a:extLst>
          </p:cNvPr>
          <p:cNvSpPr/>
          <p:nvPr/>
        </p:nvSpPr>
        <p:spPr>
          <a:xfrm>
            <a:off x="4329028" y="2624088"/>
            <a:ext cx="6807453" cy="3334352"/>
          </a:xfrm>
          <a:prstGeom prst="rect">
            <a:avLst/>
          </a:prstGeom>
          <a:solidFill>
            <a:srgbClr val="D3E3EE"/>
          </a:solidFill>
          <a:ln>
            <a:solidFill>
              <a:srgbClr val="A0AAE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it-IT" sz="1600" dirty="0">
              <a:solidFill>
                <a:schemeClr val="tx1"/>
              </a:solidFill>
            </a:endParaRPr>
          </a:p>
          <a:p>
            <a:pPr algn="just"/>
            <a:endParaRPr lang="it-IT" sz="1600" dirty="0">
              <a:solidFill>
                <a:schemeClr val="tx1"/>
              </a:solidFill>
            </a:endParaRPr>
          </a:p>
          <a:p>
            <a:pPr algn="just"/>
            <a:endParaRPr lang="it-IT" sz="1500" dirty="0">
              <a:solidFill>
                <a:schemeClr val="tx1"/>
              </a:solidFill>
            </a:endParaRPr>
          </a:p>
          <a:p>
            <a:pPr algn="just"/>
            <a:endParaRPr lang="it-IT" sz="1500" dirty="0">
              <a:solidFill>
                <a:schemeClr val="tx1"/>
              </a:solidFill>
            </a:endParaRPr>
          </a:p>
          <a:p>
            <a:pPr algn="just"/>
            <a:endParaRPr lang="it-IT" sz="1500" dirty="0">
              <a:solidFill>
                <a:schemeClr val="tx1"/>
              </a:solidFill>
            </a:endParaRPr>
          </a:p>
          <a:p>
            <a:pPr algn="just"/>
            <a:r>
              <a:rPr lang="it-IT" sz="1500" dirty="0">
                <a:solidFill>
                  <a:schemeClr val="tx1"/>
                </a:solidFill>
              </a:rPr>
              <a:t>L’ ARAI è la struttura regionale incaricata di </a:t>
            </a:r>
            <a:r>
              <a:rPr lang="it-IT" sz="1500" b="1" dirty="0">
                <a:solidFill>
                  <a:schemeClr val="tx1"/>
                </a:solidFill>
              </a:rPr>
              <a:t>coordinare</a:t>
            </a:r>
            <a:r>
              <a:rPr lang="it-IT" sz="1500" dirty="0">
                <a:solidFill>
                  <a:schemeClr val="tx1"/>
                </a:solidFill>
              </a:rPr>
              <a:t> la Strategia Nazionale per le Aree Interne (SNAI) sul territorio provinciale e di fungere da </a:t>
            </a:r>
            <a:r>
              <a:rPr lang="it-IT" sz="1500" b="1" dirty="0">
                <a:solidFill>
                  <a:schemeClr val="tx1"/>
                </a:solidFill>
              </a:rPr>
              <a:t>punto di riferimento per le amministrazioni centrali</a:t>
            </a:r>
            <a:r>
              <a:rPr lang="it-IT" sz="1500" dirty="0">
                <a:solidFill>
                  <a:schemeClr val="tx1"/>
                </a:solidFill>
              </a:rPr>
              <a:t>.</a:t>
            </a:r>
          </a:p>
          <a:p>
            <a:pPr algn="just"/>
            <a:endParaRPr lang="it-IT" sz="1500" dirty="0">
              <a:solidFill>
                <a:schemeClr val="tx1"/>
              </a:solidFill>
            </a:endParaRPr>
          </a:p>
          <a:p>
            <a:pPr algn="just"/>
            <a:r>
              <a:rPr lang="it-IT" sz="1500" b="1" dirty="0">
                <a:solidFill>
                  <a:schemeClr val="tx1"/>
                </a:solidFill>
              </a:rPr>
              <a:t>Supporta</a:t>
            </a:r>
            <a:r>
              <a:rPr lang="it-IT" sz="1500" dirty="0">
                <a:solidFill>
                  <a:schemeClr val="tx1"/>
                </a:solidFill>
              </a:rPr>
              <a:t> la </a:t>
            </a:r>
            <a:r>
              <a:rPr lang="it-IT" sz="1500" b="1" dirty="0">
                <a:solidFill>
                  <a:schemeClr val="tx1"/>
                </a:solidFill>
              </a:rPr>
              <a:t>preparazione</a:t>
            </a:r>
            <a:r>
              <a:rPr lang="it-IT" sz="1500" dirty="0">
                <a:solidFill>
                  <a:schemeClr val="tx1"/>
                </a:solidFill>
              </a:rPr>
              <a:t> degli Accordi di Programma Quadro (</a:t>
            </a:r>
            <a:r>
              <a:rPr lang="it-IT" sz="1500" b="1" dirty="0">
                <a:solidFill>
                  <a:schemeClr val="tx1"/>
                </a:solidFill>
              </a:rPr>
              <a:t>APQ</a:t>
            </a:r>
            <a:r>
              <a:rPr lang="it-IT" sz="1500" dirty="0">
                <a:solidFill>
                  <a:schemeClr val="tx1"/>
                </a:solidFill>
              </a:rPr>
              <a:t>), da stipulare entro 60 giorni dall’approvazione della strategia d’area.</a:t>
            </a:r>
          </a:p>
          <a:p>
            <a:pPr algn="just"/>
            <a:endParaRPr lang="it-IT" sz="1500" dirty="0">
              <a:solidFill>
                <a:schemeClr val="tx1"/>
              </a:solidFill>
            </a:endParaRPr>
          </a:p>
          <a:p>
            <a:pPr algn="just"/>
            <a:r>
              <a:rPr lang="it-IT" sz="1500" dirty="0">
                <a:solidFill>
                  <a:schemeClr val="tx1"/>
                </a:solidFill>
              </a:rPr>
              <a:t>Rappresenta </a:t>
            </a:r>
            <a:r>
              <a:rPr lang="it-IT" sz="1500" b="1" dirty="0">
                <a:solidFill>
                  <a:schemeClr val="tx1"/>
                </a:solidFill>
              </a:rPr>
              <a:t>il collegamento principale con i partenariati locali</a:t>
            </a:r>
            <a:r>
              <a:rPr lang="it-IT" sz="1500" dirty="0">
                <a:solidFill>
                  <a:schemeClr val="tx1"/>
                </a:solidFill>
              </a:rPr>
              <a:t>, supportando gli Enti Capofila nella definizione e nell’attuazione delle strategie territoriali, in coerenza con le linee guida nazionali. </a:t>
            </a:r>
          </a:p>
          <a:p>
            <a:pPr algn="just"/>
            <a:endParaRPr lang="it-IT" sz="1500" dirty="0">
              <a:solidFill>
                <a:schemeClr val="tx1"/>
              </a:solidFill>
            </a:endParaRPr>
          </a:p>
          <a:p>
            <a:pPr algn="just"/>
            <a:r>
              <a:rPr lang="it-IT" sz="1500" dirty="0">
                <a:solidFill>
                  <a:schemeClr val="tx1"/>
                </a:solidFill>
              </a:rPr>
              <a:t>Inoltre, </a:t>
            </a:r>
            <a:r>
              <a:rPr lang="it-IT" sz="1500" b="1" dirty="0">
                <a:solidFill>
                  <a:schemeClr val="tx1"/>
                </a:solidFill>
              </a:rPr>
              <a:t>monitora</a:t>
            </a:r>
            <a:r>
              <a:rPr lang="it-IT" sz="1500" dirty="0">
                <a:solidFill>
                  <a:schemeClr val="tx1"/>
                </a:solidFill>
              </a:rPr>
              <a:t> </a:t>
            </a:r>
            <a:r>
              <a:rPr lang="it-IT" sz="1500" b="1" dirty="0">
                <a:solidFill>
                  <a:schemeClr val="tx1"/>
                </a:solidFill>
              </a:rPr>
              <a:t>l’implementazione degli interventi </a:t>
            </a:r>
            <a:r>
              <a:rPr lang="it-IT" sz="1500" dirty="0">
                <a:solidFill>
                  <a:schemeClr val="tx1"/>
                </a:solidFill>
              </a:rPr>
              <a:t>e predispone la relazione annuale sui risultati.</a:t>
            </a:r>
          </a:p>
          <a:p>
            <a:pPr algn="just"/>
            <a:endParaRPr lang="it-IT" sz="1500" dirty="0">
              <a:solidFill>
                <a:schemeClr val="tx1"/>
              </a:solidFill>
            </a:endParaRPr>
          </a:p>
          <a:p>
            <a:pPr algn="just"/>
            <a:endParaRPr lang="it-IT" sz="1500" dirty="0">
              <a:solidFill>
                <a:schemeClr val="tx1"/>
              </a:solidFill>
            </a:endParaRPr>
          </a:p>
          <a:p>
            <a:pPr algn="just"/>
            <a:endParaRPr lang="it-IT" sz="1600" dirty="0">
              <a:solidFill>
                <a:schemeClr val="tx1"/>
              </a:solidFill>
            </a:endParaRPr>
          </a:p>
          <a:p>
            <a:pPr algn="just"/>
            <a:endParaRPr lang="it-IT" sz="1600" dirty="0">
              <a:solidFill>
                <a:schemeClr val="tx1"/>
              </a:solidFill>
            </a:endParaRPr>
          </a:p>
          <a:p>
            <a:pPr algn="ctr"/>
            <a:endParaRPr lang="de-DE" dirty="0"/>
          </a:p>
        </p:txBody>
      </p:sp>
      <p:sp>
        <p:nvSpPr>
          <p:cNvPr id="9" name="Titolo 2">
            <a:extLst>
              <a:ext uri="{FF2B5EF4-FFF2-40B4-BE49-F238E27FC236}">
                <a16:creationId xmlns:a16="http://schemas.microsoft.com/office/drawing/2014/main" id="{86CE4423-1565-D417-A9DC-F1EB9E06B2A2}"/>
              </a:ext>
            </a:extLst>
          </p:cNvPr>
          <p:cNvSpPr txBox="1">
            <a:spLocks/>
          </p:cNvSpPr>
          <p:nvPr/>
        </p:nvSpPr>
        <p:spPr>
          <a:xfrm>
            <a:off x="541689" y="392060"/>
            <a:ext cx="11211196" cy="1253627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27348A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it-IT" sz="2600"/>
              <a:t>Autorità Regionale R</a:t>
            </a:r>
            <a:r>
              <a:rPr lang="it-IT" sz="2600" dirty="0"/>
              <a:t>esponsabile </a:t>
            </a:r>
            <a:r>
              <a:rPr lang="it-IT" sz="2600"/>
              <a:t>– ARAI per Prov. Aut. Bolzano</a:t>
            </a:r>
            <a:endParaRPr lang="de-DE" sz="260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961F80A-EFF8-1107-AC05-FC4F687F0D7B}"/>
              </a:ext>
            </a:extLst>
          </p:cNvPr>
          <p:cNvSpPr txBox="1"/>
          <p:nvPr/>
        </p:nvSpPr>
        <p:spPr>
          <a:xfrm>
            <a:off x="541690" y="1304054"/>
            <a:ext cx="1058650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700" dirty="0"/>
              <a:t>Il </a:t>
            </a:r>
            <a:r>
              <a:rPr lang="it-IT" sz="1700" b="1" dirty="0"/>
              <a:t>17 ottobre 2025</a:t>
            </a:r>
            <a:r>
              <a:rPr lang="it-IT" sz="1700" dirty="0"/>
              <a:t>, la Giunta provinciale, con propria delibera n. 818, ha assegnato, come previsto dal Piano Strategico Nazionale delle Aree Interne (</a:t>
            </a:r>
            <a:r>
              <a:rPr lang="it-IT" sz="1700" dirty="0" err="1"/>
              <a:t>PSNAI</a:t>
            </a:r>
            <a:r>
              <a:rPr lang="it-IT" sz="1700" dirty="0"/>
              <a:t>), il ruolo di </a:t>
            </a:r>
            <a:r>
              <a:rPr lang="it-IT" sz="1700" b="1" dirty="0"/>
              <a:t>Autorità Regionale responsabile per le Aree Interne (ARAI) </a:t>
            </a:r>
            <a:r>
              <a:rPr lang="it-IT" sz="1700" dirty="0"/>
              <a:t>all'Ufficio per l’Integrazione Europea della Ripartizione Europa della Provincia.</a:t>
            </a:r>
          </a:p>
          <a:p>
            <a:pPr algn="ctr"/>
            <a:endParaRPr lang="it-IT" sz="1700" dirty="0"/>
          </a:p>
          <a:p>
            <a:pPr algn="ctr"/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89373C7F-24BC-108A-7F18-58B36337E0E4}"/>
              </a:ext>
            </a:extLst>
          </p:cNvPr>
          <p:cNvSpPr/>
          <p:nvPr/>
        </p:nvSpPr>
        <p:spPr>
          <a:xfrm>
            <a:off x="3360664" y="2311121"/>
            <a:ext cx="1913224" cy="410094"/>
          </a:xfrm>
          <a:prstGeom prst="rect">
            <a:avLst/>
          </a:prstGeom>
          <a:solidFill>
            <a:srgbClr val="A0AAE4"/>
          </a:solidFill>
          <a:ln>
            <a:solidFill>
              <a:srgbClr val="D3E3E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>
                <a:solidFill>
                  <a:schemeClr val="tx1"/>
                </a:solidFill>
              </a:rPr>
              <a:t>Funzioni dell’ARAI</a:t>
            </a:r>
            <a:endParaRPr lang="de-DE" sz="1600">
              <a:solidFill>
                <a:schemeClr val="tx1"/>
              </a:solidFill>
            </a:endParaRPr>
          </a:p>
        </p:txBody>
      </p:sp>
      <p:sp>
        <p:nvSpPr>
          <p:cNvPr id="2" name="Rettangolo 5">
            <a:extLst>
              <a:ext uri="{FF2B5EF4-FFF2-40B4-BE49-F238E27FC236}">
                <a16:creationId xmlns:a16="http://schemas.microsoft.com/office/drawing/2014/main" id="{BD3D856D-9D29-CFD5-336C-6C46D26CA310}"/>
              </a:ext>
            </a:extLst>
          </p:cNvPr>
          <p:cNvSpPr/>
          <p:nvPr/>
        </p:nvSpPr>
        <p:spPr>
          <a:xfrm>
            <a:off x="158362" y="6084277"/>
            <a:ext cx="6468070" cy="773723"/>
          </a:xfrm>
          <a:prstGeom prst="rect">
            <a:avLst/>
          </a:prstGeom>
          <a:solidFill>
            <a:srgbClr val="FFD500"/>
          </a:solidFill>
          <a:ln>
            <a:solidFill>
              <a:srgbClr val="FFD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Immagine 6">
            <a:extLst>
              <a:ext uri="{FF2B5EF4-FFF2-40B4-BE49-F238E27FC236}">
                <a16:creationId xmlns:a16="http://schemas.microsoft.com/office/drawing/2014/main" id="{2DF6631D-BD64-4021-BF7B-E8CD3977FE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21" b="89286" l="8025" r="89815">
                        <a14:foregroundMark x1="13272" y1="14286" x2="8025" y2="39286"/>
                        <a14:foregroundMark x1="24691" y1="18750" x2="24383" y2="16071"/>
                        <a14:foregroundMark x1="25926" y1="14286" x2="24383" y2="12500"/>
                        <a14:foregroundMark x1="11728" y1="60714" x2="11728" y2="61607"/>
                        <a14:foregroundMark x1="11111" y1="58929" x2="11111" y2="56250"/>
                        <a14:foregroundMark x1="31790" y1="62500" x2="24691" y2="69643"/>
                        <a14:foregroundMark x1="25000" y1="8929" x2="29012" y2="16071"/>
                      </a14:backgroundRemoval>
                    </a14:imgEffect>
                  </a14:imgLayer>
                </a14:imgProps>
              </a:ext>
            </a:extLst>
          </a:blip>
          <a:srcRect r="59025"/>
          <a:stretch/>
        </p:blipFill>
        <p:spPr>
          <a:xfrm>
            <a:off x="185124" y="6150351"/>
            <a:ext cx="765808" cy="64605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F5390E1A-5AEB-4E15-F3DF-15AB8BE30853}"/>
              </a:ext>
            </a:extLst>
          </p:cNvPr>
          <p:cNvSpPr txBox="1"/>
          <p:nvPr/>
        </p:nvSpPr>
        <p:spPr>
          <a:xfrm>
            <a:off x="856747" y="6192562"/>
            <a:ext cx="324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Amasis MT Pro Light" panose="02040304050005020304" pitchFamily="18" charset="0"/>
              </a:rPr>
              <a:t>Strategia </a:t>
            </a:r>
          </a:p>
          <a:p>
            <a:r>
              <a:rPr lang="it-IT" sz="1400" b="1" dirty="0">
                <a:latin typeface="Amasis MT Pro Light" panose="02040304050005020304" pitchFamily="18" charset="0"/>
              </a:rPr>
              <a:t>Aree Interne</a:t>
            </a:r>
            <a:endParaRPr lang="de-DE" sz="1400" b="1" dirty="0">
              <a:latin typeface="Amasis MT Pro Light" panose="02040304050005020304" pitchFamily="18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F0240744-D18E-88A8-8C3D-9E0C4A0E7D44}"/>
              </a:ext>
            </a:extLst>
          </p:cNvPr>
          <p:cNvSpPr txBox="1"/>
          <p:nvPr/>
        </p:nvSpPr>
        <p:spPr>
          <a:xfrm>
            <a:off x="1233221" y="3594280"/>
            <a:ext cx="15617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Amasis MT Pro Medium" panose="020F0502020204030204" pitchFamily="18" charset="0"/>
              </a:rPr>
              <a:t>Team work</a:t>
            </a:r>
            <a:endParaRPr lang="de-DE" sz="1400" dirty="0">
              <a:latin typeface="Amasis MT Pro Medium" panose="020F0502020204030204" pitchFamily="18" charset="0"/>
            </a:endParaRPr>
          </a:p>
        </p:txBody>
      </p: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4BCFF73D-E187-31E1-1D80-A2B868233D43}"/>
              </a:ext>
            </a:extLst>
          </p:cNvPr>
          <p:cNvGrpSpPr/>
          <p:nvPr/>
        </p:nvGrpSpPr>
        <p:grpSpPr>
          <a:xfrm>
            <a:off x="1311878" y="3914678"/>
            <a:ext cx="1911407" cy="974747"/>
            <a:chOff x="1311878" y="3914678"/>
            <a:chExt cx="1911407" cy="974747"/>
          </a:xfrm>
        </p:grpSpPr>
        <p:grpSp>
          <p:nvGrpSpPr>
            <p:cNvPr id="16" name="Gruppo 15">
              <a:extLst>
                <a:ext uri="{FF2B5EF4-FFF2-40B4-BE49-F238E27FC236}">
                  <a16:creationId xmlns:a16="http://schemas.microsoft.com/office/drawing/2014/main" id="{49952E24-3B0E-52D6-B14F-FB687A937A3E}"/>
                </a:ext>
              </a:extLst>
            </p:cNvPr>
            <p:cNvGrpSpPr/>
            <p:nvPr/>
          </p:nvGrpSpPr>
          <p:grpSpPr>
            <a:xfrm>
              <a:off x="1311878" y="3914678"/>
              <a:ext cx="1911407" cy="974747"/>
              <a:chOff x="1525558" y="3938060"/>
              <a:chExt cx="1911407" cy="974747"/>
            </a:xfrm>
          </p:grpSpPr>
          <p:sp>
            <p:nvSpPr>
              <p:cNvPr id="13" name="Rettangolo 12">
                <a:extLst>
                  <a:ext uri="{FF2B5EF4-FFF2-40B4-BE49-F238E27FC236}">
                    <a16:creationId xmlns:a16="http://schemas.microsoft.com/office/drawing/2014/main" id="{3767A41A-027A-85FE-B9E5-8AC22885BFDD}"/>
                  </a:ext>
                </a:extLst>
              </p:cNvPr>
              <p:cNvSpPr/>
              <p:nvPr/>
            </p:nvSpPr>
            <p:spPr>
              <a:xfrm rot="5400000">
                <a:off x="1990247" y="3473372"/>
                <a:ext cx="974746" cy="1904123"/>
              </a:xfrm>
              <a:prstGeom prst="rect">
                <a:avLst/>
              </a:prstGeom>
              <a:solidFill>
                <a:srgbClr val="D3E3E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12" name="Rettangolo 11">
                <a:extLst>
                  <a:ext uri="{FF2B5EF4-FFF2-40B4-BE49-F238E27FC236}">
                    <a16:creationId xmlns:a16="http://schemas.microsoft.com/office/drawing/2014/main" id="{048566A7-88B4-81E6-FFC3-C3DA484F6299}"/>
                  </a:ext>
                </a:extLst>
              </p:cNvPr>
              <p:cNvSpPr/>
              <p:nvPr/>
            </p:nvSpPr>
            <p:spPr>
              <a:xfrm>
                <a:off x="1525972" y="3938060"/>
                <a:ext cx="1910993" cy="974745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3C17E6D9-75BD-6990-A6C8-FD65724A6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30500" y1="36824" x2="30500" y2="36824"/>
                          <a14:foregroundMark x1="50938" y1="35706" x2="50938" y2="35706"/>
                          <a14:foregroundMark x1="67500" y1="36706" x2="67500" y2="36706"/>
                          <a14:foregroundMark x1="40375" y1="34000" x2="40375" y2="34000"/>
                          <a14:foregroundMark x1="60938" y1="33824" x2="60938" y2="33824"/>
                        </a14:backgroundRemoval>
                      </a14:imgEffect>
                    </a14:imgLayer>
                  </a14:imgProps>
                </a:ext>
              </a:extLst>
            </a:blip>
            <a:srcRect l="15651" t="25680" r="17051" b="38127"/>
            <a:stretch>
              <a:fillRect/>
            </a:stretch>
          </p:blipFill>
          <p:spPr>
            <a:xfrm>
              <a:off x="1415845" y="3914678"/>
              <a:ext cx="1661652" cy="949506"/>
            </a:xfrm>
            <a:prstGeom prst="rect">
              <a:avLst/>
            </a:prstGeom>
          </p:spPr>
        </p:pic>
        <p:sp>
          <p:nvSpPr>
            <p:cNvPr id="3" name="Rettangolo con angoli arrotondati 2">
              <a:extLst>
                <a:ext uri="{FF2B5EF4-FFF2-40B4-BE49-F238E27FC236}">
                  <a16:creationId xmlns:a16="http://schemas.microsoft.com/office/drawing/2014/main" id="{3548B80E-6F8E-2CB4-DE2F-2D1352845DF4}"/>
                </a:ext>
              </a:extLst>
            </p:cNvPr>
            <p:cNvSpPr/>
            <p:nvPr/>
          </p:nvSpPr>
          <p:spPr>
            <a:xfrm rot="20058509">
              <a:off x="2208807" y="4387397"/>
              <a:ext cx="253308" cy="95756"/>
            </a:xfrm>
            <a:prstGeom prst="roundRect">
              <a:avLst/>
            </a:prstGeom>
            <a:solidFill>
              <a:srgbClr val="8EC840"/>
            </a:solidFill>
            <a:ln>
              <a:solidFill>
                <a:srgbClr val="8EC84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Rettangolo con angoli arrotondati 4">
              <a:extLst>
                <a:ext uri="{FF2B5EF4-FFF2-40B4-BE49-F238E27FC236}">
                  <a16:creationId xmlns:a16="http://schemas.microsoft.com/office/drawing/2014/main" id="{6C9A8309-711D-1592-7B81-DB3E12449D6E}"/>
                </a:ext>
              </a:extLst>
            </p:cNvPr>
            <p:cNvSpPr/>
            <p:nvPr/>
          </p:nvSpPr>
          <p:spPr>
            <a:xfrm rot="20174747">
              <a:off x="2343212" y="4347472"/>
              <a:ext cx="121838" cy="45719"/>
            </a:xfrm>
            <a:prstGeom prst="roundRect">
              <a:avLst/>
            </a:prstGeom>
            <a:solidFill>
              <a:srgbClr val="8EC840"/>
            </a:solidFill>
            <a:ln>
              <a:solidFill>
                <a:srgbClr val="8EC84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ttangolo con angoli arrotondati 14">
              <a:extLst>
                <a:ext uri="{FF2B5EF4-FFF2-40B4-BE49-F238E27FC236}">
                  <a16:creationId xmlns:a16="http://schemas.microsoft.com/office/drawing/2014/main" id="{3608CE05-5F16-D1AA-2319-CE1F08E618CB}"/>
                </a:ext>
              </a:extLst>
            </p:cNvPr>
            <p:cNvSpPr/>
            <p:nvPr/>
          </p:nvSpPr>
          <p:spPr>
            <a:xfrm rot="18542596">
              <a:off x="2412500" y="4322450"/>
              <a:ext cx="45719" cy="45719"/>
            </a:xfrm>
            <a:prstGeom prst="roundRect">
              <a:avLst/>
            </a:prstGeom>
            <a:solidFill>
              <a:srgbClr val="8EC840"/>
            </a:solidFill>
            <a:ln>
              <a:solidFill>
                <a:srgbClr val="8EC84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Rettangolo con angoli arrotondati 16">
              <a:extLst>
                <a:ext uri="{FF2B5EF4-FFF2-40B4-BE49-F238E27FC236}">
                  <a16:creationId xmlns:a16="http://schemas.microsoft.com/office/drawing/2014/main" id="{9A3B90B7-0B3B-CFE9-24AF-3164A59E4E31}"/>
                </a:ext>
              </a:extLst>
            </p:cNvPr>
            <p:cNvSpPr/>
            <p:nvPr/>
          </p:nvSpPr>
          <p:spPr>
            <a:xfrm rot="17436879">
              <a:off x="2440101" y="4218808"/>
              <a:ext cx="142670" cy="58330"/>
            </a:xfrm>
            <a:prstGeom prst="roundRect">
              <a:avLst/>
            </a:prstGeom>
            <a:solidFill>
              <a:srgbClr val="08903C"/>
            </a:solidFill>
            <a:ln>
              <a:solidFill>
                <a:srgbClr val="08903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Rettangolo con angoli arrotondati 17">
              <a:extLst>
                <a:ext uri="{FF2B5EF4-FFF2-40B4-BE49-F238E27FC236}">
                  <a16:creationId xmlns:a16="http://schemas.microsoft.com/office/drawing/2014/main" id="{27B8ECA4-151E-8658-A8B0-7AAD85F6A2DF}"/>
                </a:ext>
              </a:extLst>
            </p:cNvPr>
            <p:cNvSpPr/>
            <p:nvPr/>
          </p:nvSpPr>
          <p:spPr>
            <a:xfrm rot="16200000">
              <a:off x="2416852" y="4193357"/>
              <a:ext cx="142670" cy="58330"/>
            </a:xfrm>
            <a:prstGeom prst="roundRect">
              <a:avLst/>
            </a:prstGeom>
            <a:solidFill>
              <a:srgbClr val="08903C"/>
            </a:solidFill>
            <a:ln>
              <a:solidFill>
                <a:srgbClr val="08903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Rettangolo con angoli arrotondati 18">
              <a:extLst>
                <a:ext uri="{FF2B5EF4-FFF2-40B4-BE49-F238E27FC236}">
                  <a16:creationId xmlns:a16="http://schemas.microsoft.com/office/drawing/2014/main" id="{F4EDAB4F-D961-66ED-1689-AA27E6343F60}"/>
                </a:ext>
              </a:extLst>
            </p:cNvPr>
            <p:cNvSpPr/>
            <p:nvPr/>
          </p:nvSpPr>
          <p:spPr>
            <a:xfrm rot="18542596">
              <a:off x="2403747" y="4322451"/>
              <a:ext cx="45719" cy="45719"/>
            </a:xfrm>
            <a:prstGeom prst="roundRect">
              <a:avLst/>
            </a:prstGeom>
            <a:solidFill>
              <a:srgbClr val="8EC840"/>
            </a:solidFill>
            <a:ln>
              <a:solidFill>
                <a:srgbClr val="8EC84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Triangolo isoscele 20">
              <a:extLst>
                <a:ext uri="{FF2B5EF4-FFF2-40B4-BE49-F238E27FC236}">
                  <a16:creationId xmlns:a16="http://schemas.microsoft.com/office/drawing/2014/main" id="{9AA9C8F9-3AEB-CE7F-A004-2F9BC46AABB6}"/>
                </a:ext>
              </a:extLst>
            </p:cNvPr>
            <p:cNvSpPr/>
            <p:nvPr/>
          </p:nvSpPr>
          <p:spPr>
            <a:xfrm rot="472598">
              <a:off x="2415495" y="4294793"/>
              <a:ext cx="45719" cy="82549"/>
            </a:xfrm>
            <a:prstGeom prst="triangle">
              <a:avLst/>
            </a:prstGeom>
            <a:solidFill>
              <a:srgbClr val="8EC840"/>
            </a:solidFill>
            <a:ln>
              <a:solidFill>
                <a:srgbClr val="8EC84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n>
                  <a:solidFill>
                    <a:srgbClr val="8EC840"/>
                  </a:solidFill>
                </a:ln>
                <a:solidFill>
                  <a:srgbClr val="8EC84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6806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2E77F6FA-CA40-51BB-F8A7-1743C68806D1}"/>
              </a:ext>
            </a:extLst>
          </p:cNvPr>
          <p:cNvSpPr/>
          <p:nvPr/>
        </p:nvSpPr>
        <p:spPr>
          <a:xfrm>
            <a:off x="413659" y="3170254"/>
            <a:ext cx="2421653" cy="1027444"/>
          </a:xfrm>
          <a:prstGeom prst="rect">
            <a:avLst/>
          </a:prstGeom>
          <a:solidFill>
            <a:srgbClr val="D5E5F2"/>
          </a:solidFill>
          <a:ln>
            <a:solidFill>
              <a:srgbClr val="27348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solidFill>
                <a:srgbClr val="27348A"/>
              </a:solidFill>
            </a:endParaRPr>
          </a:p>
          <a:p>
            <a:pPr algn="ctr"/>
            <a:r>
              <a:rPr lang="it-IT" b="1">
                <a:solidFill>
                  <a:srgbClr val="27348A"/>
                </a:solidFill>
              </a:rPr>
              <a:t>Obiettivi</a:t>
            </a:r>
          </a:p>
          <a:p>
            <a:pPr algn="ctr"/>
            <a:endParaRPr lang="de-DE" b="1">
              <a:solidFill>
                <a:srgbClr val="27348A"/>
              </a:solidFill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7425A391-2C4C-51F3-48A5-8C705ED2E670}"/>
              </a:ext>
            </a:extLst>
          </p:cNvPr>
          <p:cNvSpPr/>
          <p:nvPr/>
        </p:nvSpPr>
        <p:spPr>
          <a:xfrm>
            <a:off x="3250586" y="3180303"/>
            <a:ext cx="2507065" cy="1027444"/>
          </a:xfrm>
          <a:prstGeom prst="rect">
            <a:avLst/>
          </a:prstGeom>
          <a:solidFill>
            <a:srgbClr val="D5E5F2"/>
          </a:solidFill>
          <a:ln w="6350">
            <a:solidFill>
              <a:srgbClr val="27348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b="1" dirty="0">
              <a:solidFill>
                <a:srgbClr val="27348A"/>
              </a:solidFill>
            </a:endParaRPr>
          </a:p>
          <a:p>
            <a:endParaRPr lang="it-IT" sz="1600" dirty="0">
              <a:solidFill>
                <a:schemeClr val="tx1"/>
              </a:solidFill>
            </a:endParaRPr>
          </a:p>
          <a:p>
            <a:r>
              <a:rPr lang="it-IT" sz="1600" dirty="0">
                <a:solidFill>
                  <a:schemeClr val="tx1"/>
                </a:solidFill>
              </a:rPr>
              <a:t>Migliorare </a:t>
            </a:r>
          </a:p>
          <a:p>
            <a:r>
              <a:rPr lang="it-IT" sz="1600" dirty="0">
                <a:solidFill>
                  <a:schemeClr val="tx1"/>
                </a:solidFill>
              </a:rPr>
              <a:t>la disponibilità e la qualità dei servizi di prossimità</a:t>
            </a:r>
            <a:endParaRPr lang="de-DE" sz="1600" dirty="0">
              <a:solidFill>
                <a:schemeClr val="tx1"/>
              </a:solidFill>
            </a:endParaRPr>
          </a:p>
          <a:p>
            <a:endParaRPr lang="it-IT" b="1" dirty="0">
              <a:solidFill>
                <a:srgbClr val="27348A"/>
              </a:solidFill>
            </a:endParaRPr>
          </a:p>
          <a:p>
            <a:endParaRPr lang="de-DE" b="1" dirty="0">
              <a:solidFill>
                <a:srgbClr val="27348A"/>
              </a:solidFill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A7A9BD2-B29D-58FD-B4A3-2F64DA0315D6}"/>
              </a:ext>
            </a:extLst>
          </p:cNvPr>
          <p:cNvSpPr/>
          <p:nvPr/>
        </p:nvSpPr>
        <p:spPr>
          <a:xfrm>
            <a:off x="6134462" y="3206681"/>
            <a:ext cx="2507066" cy="1027444"/>
          </a:xfrm>
          <a:prstGeom prst="rect">
            <a:avLst/>
          </a:prstGeom>
          <a:solidFill>
            <a:srgbClr val="D5E5F2"/>
          </a:solidFill>
          <a:ln w="6350">
            <a:solidFill>
              <a:srgbClr val="27348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b="1" dirty="0">
              <a:solidFill>
                <a:srgbClr val="27348A"/>
              </a:solidFill>
            </a:endParaRPr>
          </a:p>
          <a:p>
            <a:endParaRPr lang="it-IT" sz="1600" dirty="0">
              <a:solidFill>
                <a:schemeClr val="tx1"/>
              </a:solidFill>
            </a:endParaRPr>
          </a:p>
          <a:p>
            <a:r>
              <a:rPr lang="it-IT" sz="1600" dirty="0">
                <a:solidFill>
                  <a:schemeClr val="tx1"/>
                </a:solidFill>
              </a:rPr>
              <a:t>Contrastare </a:t>
            </a:r>
          </a:p>
          <a:p>
            <a:r>
              <a:rPr lang="it-IT" sz="1600" dirty="0">
                <a:solidFill>
                  <a:schemeClr val="tx1"/>
                </a:solidFill>
              </a:rPr>
              <a:t>lo spopolamento e sostenere i giovani</a:t>
            </a:r>
          </a:p>
          <a:p>
            <a:endParaRPr lang="it-IT" b="1" dirty="0">
              <a:solidFill>
                <a:srgbClr val="27348A"/>
              </a:solidFill>
            </a:endParaRPr>
          </a:p>
          <a:p>
            <a:endParaRPr lang="de-DE" b="1" dirty="0">
              <a:solidFill>
                <a:srgbClr val="27348A"/>
              </a:solidFill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425ED3E-84E5-8062-CD6F-12CA2841DEED}"/>
              </a:ext>
            </a:extLst>
          </p:cNvPr>
          <p:cNvSpPr txBox="1"/>
          <p:nvPr/>
        </p:nvSpPr>
        <p:spPr>
          <a:xfrm>
            <a:off x="8320431" y="3207721"/>
            <a:ext cx="273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27348A"/>
                </a:solidFill>
              </a:rPr>
              <a:t>2</a:t>
            </a:r>
            <a:endParaRPr lang="de-DE" b="1" dirty="0">
              <a:solidFill>
                <a:srgbClr val="27348A"/>
              </a:solidFill>
            </a:endParaRP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717EEFE-D3BD-386B-1DF6-6A2A7ABE63BD}"/>
              </a:ext>
            </a:extLst>
          </p:cNvPr>
          <p:cNvSpPr/>
          <p:nvPr/>
        </p:nvSpPr>
        <p:spPr>
          <a:xfrm>
            <a:off x="9003725" y="3206681"/>
            <a:ext cx="2507066" cy="1027444"/>
          </a:xfrm>
          <a:prstGeom prst="rect">
            <a:avLst/>
          </a:prstGeom>
          <a:solidFill>
            <a:srgbClr val="D5E5F2"/>
          </a:solidFill>
          <a:ln w="6350">
            <a:solidFill>
              <a:srgbClr val="27348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b="1" dirty="0">
              <a:solidFill>
                <a:srgbClr val="27348A"/>
              </a:solidFill>
            </a:endParaRPr>
          </a:p>
          <a:p>
            <a:endParaRPr lang="it-IT" sz="1600" dirty="0">
              <a:solidFill>
                <a:schemeClr val="tx1"/>
              </a:solidFill>
            </a:endParaRPr>
          </a:p>
          <a:p>
            <a:r>
              <a:rPr lang="it-IT" sz="1600" dirty="0">
                <a:solidFill>
                  <a:schemeClr val="tx1"/>
                </a:solidFill>
              </a:rPr>
              <a:t>Rafforzare</a:t>
            </a:r>
          </a:p>
          <a:p>
            <a:r>
              <a:rPr lang="it-IT" sz="1600" dirty="0">
                <a:solidFill>
                  <a:schemeClr val="tx1"/>
                </a:solidFill>
              </a:rPr>
              <a:t>la collaborazione tra i Comuni</a:t>
            </a:r>
          </a:p>
          <a:p>
            <a:endParaRPr lang="it-IT" b="1" dirty="0">
              <a:solidFill>
                <a:srgbClr val="27348A"/>
              </a:solidFill>
            </a:endParaRPr>
          </a:p>
          <a:p>
            <a:endParaRPr lang="de-DE" b="1" dirty="0">
              <a:solidFill>
                <a:srgbClr val="27348A"/>
              </a:solidFill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65DF451-DBEA-6FCD-C776-52B018CD8A14}"/>
              </a:ext>
            </a:extLst>
          </p:cNvPr>
          <p:cNvSpPr txBox="1"/>
          <p:nvPr/>
        </p:nvSpPr>
        <p:spPr>
          <a:xfrm>
            <a:off x="11196583" y="3207721"/>
            <a:ext cx="273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27348A"/>
                </a:solidFill>
              </a:rPr>
              <a:t>3</a:t>
            </a:r>
            <a:endParaRPr lang="de-DE" b="1" dirty="0">
              <a:solidFill>
                <a:srgbClr val="27348A"/>
              </a:solidFill>
            </a:endParaRP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F72D1ABF-7ED6-160D-5654-36ACAA69A0FA}"/>
              </a:ext>
            </a:extLst>
          </p:cNvPr>
          <p:cNvSpPr/>
          <p:nvPr/>
        </p:nvSpPr>
        <p:spPr>
          <a:xfrm>
            <a:off x="4465656" y="4725657"/>
            <a:ext cx="2507066" cy="1027444"/>
          </a:xfrm>
          <a:prstGeom prst="rect">
            <a:avLst/>
          </a:prstGeom>
          <a:solidFill>
            <a:srgbClr val="D5E5F2"/>
          </a:solidFill>
          <a:ln w="6350">
            <a:solidFill>
              <a:srgbClr val="27348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b="1">
              <a:solidFill>
                <a:srgbClr val="27348A"/>
              </a:solidFill>
            </a:endParaRPr>
          </a:p>
          <a:p>
            <a:endParaRPr lang="it-IT" sz="1600">
              <a:solidFill>
                <a:schemeClr val="tx1"/>
              </a:solidFill>
            </a:endParaRPr>
          </a:p>
          <a:p>
            <a:r>
              <a:rPr lang="it-IT" sz="1600">
                <a:solidFill>
                  <a:schemeClr val="tx1"/>
                </a:solidFill>
              </a:rPr>
              <a:t>Promuovere </a:t>
            </a:r>
          </a:p>
          <a:p>
            <a:r>
              <a:rPr lang="it-IT" sz="1600">
                <a:solidFill>
                  <a:schemeClr val="tx1"/>
                </a:solidFill>
              </a:rPr>
              <a:t>lo sviluppo economico </a:t>
            </a:r>
          </a:p>
          <a:p>
            <a:r>
              <a:rPr lang="it-IT" sz="1600">
                <a:solidFill>
                  <a:schemeClr val="tx1"/>
                </a:solidFill>
              </a:rPr>
              <a:t>locale, innovazione </a:t>
            </a:r>
          </a:p>
          <a:p>
            <a:r>
              <a:rPr lang="it-IT" sz="1600">
                <a:solidFill>
                  <a:schemeClr val="tx1"/>
                </a:solidFill>
              </a:rPr>
              <a:t>e transizione verde</a:t>
            </a:r>
          </a:p>
          <a:p>
            <a:endParaRPr lang="it-IT" b="1">
              <a:solidFill>
                <a:srgbClr val="27348A"/>
              </a:solidFill>
            </a:endParaRPr>
          </a:p>
          <a:p>
            <a:endParaRPr lang="de-DE" b="1">
              <a:solidFill>
                <a:srgbClr val="27348A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C28D1880-E0A4-E37D-B5DA-7C3D207A6D38}"/>
              </a:ext>
            </a:extLst>
          </p:cNvPr>
          <p:cNvSpPr txBox="1"/>
          <p:nvPr/>
        </p:nvSpPr>
        <p:spPr>
          <a:xfrm flipH="1">
            <a:off x="6595911" y="4694794"/>
            <a:ext cx="3768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27348A"/>
                </a:solidFill>
              </a:rPr>
              <a:t>4</a:t>
            </a:r>
            <a:endParaRPr lang="de-DE" b="1" dirty="0">
              <a:solidFill>
                <a:srgbClr val="27348A"/>
              </a:solidFill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471B3435-0472-B722-2947-827BDC86CC30}"/>
              </a:ext>
            </a:extLst>
          </p:cNvPr>
          <p:cNvSpPr txBox="1"/>
          <p:nvPr/>
        </p:nvSpPr>
        <p:spPr>
          <a:xfrm>
            <a:off x="5439650" y="3180306"/>
            <a:ext cx="273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27348A"/>
                </a:solidFill>
              </a:rPr>
              <a:t>1</a:t>
            </a:r>
            <a:endParaRPr lang="de-DE" b="1" dirty="0">
              <a:solidFill>
                <a:srgbClr val="27348A"/>
              </a:solidFill>
            </a:endParaRP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ED22FF2C-D727-2545-C555-2421A308E7A4}"/>
              </a:ext>
            </a:extLst>
          </p:cNvPr>
          <p:cNvSpPr/>
          <p:nvPr/>
        </p:nvSpPr>
        <p:spPr>
          <a:xfrm>
            <a:off x="7615024" y="4725657"/>
            <a:ext cx="2745529" cy="1027444"/>
          </a:xfrm>
          <a:prstGeom prst="rect">
            <a:avLst/>
          </a:prstGeom>
          <a:solidFill>
            <a:srgbClr val="D5E5F2"/>
          </a:solidFill>
          <a:ln w="6350">
            <a:solidFill>
              <a:srgbClr val="27348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b="1" dirty="0">
              <a:solidFill>
                <a:srgbClr val="27348A"/>
              </a:solidFill>
            </a:endParaRPr>
          </a:p>
          <a:p>
            <a:endParaRPr lang="it-IT" sz="1600" dirty="0">
              <a:solidFill>
                <a:schemeClr val="tx1"/>
              </a:solidFill>
            </a:endParaRPr>
          </a:p>
          <a:p>
            <a:r>
              <a:rPr lang="it-IT" sz="1600" dirty="0">
                <a:solidFill>
                  <a:schemeClr val="tx1"/>
                </a:solidFill>
              </a:rPr>
              <a:t>Valorizzare </a:t>
            </a:r>
          </a:p>
          <a:p>
            <a:r>
              <a:rPr lang="it-IT" sz="1600" dirty="0">
                <a:solidFill>
                  <a:schemeClr val="tx1"/>
                </a:solidFill>
              </a:rPr>
              <a:t>le risorse naturali, culturali </a:t>
            </a:r>
          </a:p>
          <a:p>
            <a:r>
              <a:rPr lang="it-IT" sz="1600" dirty="0">
                <a:solidFill>
                  <a:schemeClr val="tx1"/>
                </a:solidFill>
              </a:rPr>
              <a:t>e paesaggistiche del territorio</a:t>
            </a:r>
          </a:p>
          <a:p>
            <a:endParaRPr lang="it-IT" b="1" dirty="0">
              <a:solidFill>
                <a:srgbClr val="27348A"/>
              </a:solidFill>
            </a:endParaRPr>
          </a:p>
          <a:p>
            <a:endParaRPr lang="de-DE" b="1" dirty="0">
              <a:solidFill>
                <a:srgbClr val="27348A"/>
              </a:solidFill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11EFCF81-DEE7-3D57-8937-746F6BC4CF77}"/>
              </a:ext>
            </a:extLst>
          </p:cNvPr>
          <p:cNvSpPr txBox="1"/>
          <p:nvPr/>
        </p:nvSpPr>
        <p:spPr>
          <a:xfrm flipH="1">
            <a:off x="9998940" y="4694794"/>
            <a:ext cx="468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27348A"/>
                </a:solidFill>
              </a:rPr>
              <a:t>5</a:t>
            </a:r>
            <a:endParaRPr lang="de-DE" b="1" dirty="0">
              <a:solidFill>
                <a:srgbClr val="27348A"/>
              </a:solidFill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DCD0963E-AE09-31EE-F070-976F96727B4A}"/>
              </a:ext>
            </a:extLst>
          </p:cNvPr>
          <p:cNvSpPr txBox="1"/>
          <p:nvPr/>
        </p:nvSpPr>
        <p:spPr>
          <a:xfrm>
            <a:off x="721598" y="1401300"/>
            <a:ext cx="107488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Interessati sette Comuni montani della zona, che condividono sfide comuni come: lo </a:t>
            </a:r>
            <a:r>
              <a:rPr lang="it-IT" u="sng" dirty="0"/>
              <a:t>spopolamento</a:t>
            </a:r>
            <a:r>
              <a:rPr lang="it-IT" dirty="0"/>
              <a:t>, </a:t>
            </a:r>
            <a:r>
              <a:rPr lang="it-IT" u="sng" dirty="0"/>
              <a:t>l’invecchiamento della popolazione</a:t>
            </a:r>
            <a:r>
              <a:rPr lang="it-IT" dirty="0"/>
              <a:t> e la </a:t>
            </a:r>
            <a:r>
              <a:rPr lang="it-IT" u="sng" dirty="0"/>
              <a:t>difficoltà di accesso ai servizi</a:t>
            </a:r>
            <a:r>
              <a:rPr lang="it-IT" dirty="0"/>
              <a:t>. </a:t>
            </a:r>
          </a:p>
          <a:p>
            <a:pPr algn="just"/>
            <a:r>
              <a:rPr lang="it-IT" dirty="0"/>
              <a:t>L’obiettivo è costruire un territorio più unito, attrattivo e sostenibile, capace di garantire qualità della vita, nuove opportunità lavorative e nuovi vantaggi per i cittadini e le imprese.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22" name="Titolo 2">
            <a:extLst>
              <a:ext uri="{FF2B5EF4-FFF2-40B4-BE49-F238E27FC236}">
                <a16:creationId xmlns:a16="http://schemas.microsoft.com/office/drawing/2014/main" id="{74B01110-2A8A-C162-2CCA-CA65B1CAC311}"/>
              </a:ext>
            </a:extLst>
          </p:cNvPr>
          <p:cNvSpPr txBox="1">
            <a:spLocks/>
          </p:cNvSpPr>
          <p:nvPr/>
        </p:nvSpPr>
        <p:spPr>
          <a:xfrm>
            <a:off x="721598" y="413886"/>
            <a:ext cx="10980000" cy="1253627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27348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dirty="0" err="1"/>
              <a:t>Strategia</a:t>
            </a:r>
            <a:r>
              <a:rPr lang="de-DE" sz="2400" dirty="0"/>
              <a:t> </a:t>
            </a:r>
            <a:r>
              <a:rPr lang="de-DE" sz="2400" dirty="0" err="1"/>
              <a:t>d‘Area</a:t>
            </a:r>
            <a:r>
              <a:rPr lang="de-DE" sz="2400" dirty="0"/>
              <a:t> 2021-27: </a:t>
            </a:r>
            <a:r>
              <a:rPr lang="it-IT" sz="2400" b="1" dirty="0"/>
              <a:t>Val d’Ultimo-Alta Val di Non-</a:t>
            </a:r>
            <a:r>
              <a:rPr lang="de-DE" sz="2400" b="1" dirty="0" err="1"/>
              <a:t>Tesimo</a:t>
            </a:r>
            <a:r>
              <a:rPr lang="de-DE" sz="2400" b="1" dirty="0"/>
              <a:t>-Lana</a:t>
            </a:r>
            <a:endParaRPr lang="de-DE" sz="2000" b="1" dirty="0"/>
          </a:p>
          <a:p>
            <a:r>
              <a:rPr lang="it-IT" sz="2000" dirty="0"/>
              <a:t>(Ultimo, San Pancrazio, Senale – San Felice, Lauregno, Proves, Tesimo, Lana)</a:t>
            </a:r>
            <a:endParaRPr lang="de-DE" dirty="0"/>
          </a:p>
          <a:p>
            <a:endParaRPr lang="de-DE" dirty="0"/>
          </a:p>
        </p:txBody>
      </p:sp>
      <p:pic>
        <p:nvPicPr>
          <p:cNvPr id="24" name="Elemento grafico 23" descr="Tiro a segno con riempimento a tinta unita">
            <a:extLst>
              <a:ext uri="{FF2B5EF4-FFF2-40B4-BE49-F238E27FC236}">
                <a16:creationId xmlns:a16="http://schemas.microsoft.com/office/drawing/2014/main" id="{1FDB49D0-994C-BD59-A22A-EEEE24A18D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97510" y="3206682"/>
            <a:ext cx="373734" cy="373734"/>
          </a:xfrm>
          <a:prstGeom prst="rect">
            <a:avLst/>
          </a:prstGeom>
        </p:spPr>
      </p:pic>
      <p:sp>
        <p:nvSpPr>
          <p:cNvPr id="2" name="Freccia a pentagono 1">
            <a:extLst>
              <a:ext uri="{FF2B5EF4-FFF2-40B4-BE49-F238E27FC236}">
                <a16:creationId xmlns:a16="http://schemas.microsoft.com/office/drawing/2014/main" id="{31089EDC-EEC8-F2EA-8ECD-756CB2B3FA72}"/>
              </a:ext>
            </a:extLst>
          </p:cNvPr>
          <p:cNvSpPr/>
          <p:nvPr/>
        </p:nvSpPr>
        <p:spPr>
          <a:xfrm>
            <a:off x="413659" y="2996392"/>
            <a:ext cx="864158" cy="313443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Freccia a gallone 3">
            <a:extLst>
              <a:ext uri="{FF2B5EF4-FFF2-40B4-BE49-F238E27FC236}">
                <a16:creationId xmlns:a16="http://schemas.microsoft.com/office/drawing/2014/main" id="{99B3BE88-8089-8F23-F06B-4C16D690FFBD}"/>
              </a:ext>
            </a:extLst>
          </p:cNvPr>
          <p:cNvSpPr/>
          <p:nvPr/>
        </p:nvSpPr>
        <p:spPr>
          <a:xfrm>
            <a:off x="1209886" y="3001416"/>
            <a:ext cx="411983" cy="308420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D04102C-3E4A-D0A5-6CA0-6FC52318FEDB}"/>
              </a:ext>
            </a:extLst>
          </p:cNvPr>
          <p:cNvSpPr/>
          <p:nvPr/>
        </p:nvSpPr>
        <p:spPr>
          <a:xfrm>
            <a:off x="158362" y="6084277"/>
            <a:ext cx="6468070" cy="773723"/>
          </a:xfrm>
          <a:prstGeom prst="rect">
            <a:avLst/>
          </a:prstGeom>
          <a:solidFill>
            <a:srgbClr val="FFD500"/>
          </a:solidFill>
          <a:ln>
            <a:solidFill>
              <a:srgbClr val="FFD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3A85941-9B3D-FA35-0728-756E6DA2A9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21" b="89286" l="8025" r="89815">
                        <a14:foregroundMark x1="13272" y1="14286" x2="8025" y2="39286"/>
                        <a14:foregroundMark x1="24691" y1="18750" x2="24383" y2="16071"/>
                        <a14:foregroundMark x1="25926" y1="14286" x2="24383" y2="12500"/>
                        <a14:foregroundMark x1="11728" y1="60714" x2="11728" y2="61607"/>
                        <a14:foregroundMark x1="11111" y1="58929" x2="11111" y2="56250"/>
                        <a14:foregroundMark x1="31790" y1="62500" x2="24691" y2="69643"/>
                        <a14:foregroundMark x1="25000" y1="8929" x2="29012" y2="16071"/>
                      </a14:backgroundRemoval>
                    </a14:imgEffect>
                  </a14:imgLayer>
                </a14:imgProps>
              </a:ext>
            </a:extLst>
          </a:blip>
          <a:srcRect r="59025"/>
          <a:stretch/>
        </p:blipFill>
        <p:spPr>
          <a:xfrm>
            <a:off x="185124" y="6150351"/>
            <a:ext cx="765808" cy="646058"/>
          </a:xfrm>
          <a:prstGeom prst="rect">
            <a:avLst/>
          </a:prstGeom>
        </p:spPr>
      </p:pic>
      <p:sp>
        <p:nvSpPr>
          <p:cNvPr id="12" name="CasellaDiTesto 7">
            <a:extLst>
              <a:ext uri="{FF2B5EF4-FFF2-40B4-BE49-F238E27FC236}">
                <a16:creationId xmlns:a16="http://schemas.microsoft.com/office/drawing/2014/main" id="{4797DBA9-B885-E133-BF6F-E92F96756FB2}"/>
              </a:ext>
            </a:extLst>
          </p:cNvPr>
          <p:cNvSpPr txBox="1"/>
          <p:nvPr/>
        </p:nvSpPr>
        <p:spPr>
          <a:xfrm>
            <a:off x="856747" y="6192562"/>
            <a:ext cx="324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Amasis MT Pro Light" panose="02040304050005020304" pitchFamily="18" charset="0"/>
              </a:rPr>
              <a:t>Strategia </a:t>
            </a:r>
          </a:p>
          <a:p>
            <a:r>
              <a:rPr lang="it-IT" sz="1400" b="1" dirty="0">
                <a:latin typeface="Amasis MT Pro Light" panose="02040304050005020304" pitchFamily="18" charset="0"/>
              </a:rPr>
              <a:t>Aree Interne</a:t>
            </a:r>
            <a:endParaRPr lang="de-DE" sz="1400" b="1" dirty="0">
              <a:latin typeface="Amasis MT Pro Light" panose="020403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550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2">
            <a:extLst>
              <a:ext uri="{FF2B5EF4-FFF2-40B4-BE49-F238E27FC236}">
                <a16:creationId xmlns:a16="http://schemas.microsoft.com/office/drawing/2014/main" id="{3F3D4779-D1ED-70DE-A83D-B4434C0338F4}"/>
              </a:ext>
            </a:extLst>
          </p:cNvPr>
          <p:cNvSpPr txBox="1">
            <a:spLocks/>
          </p:cNvSpPr>
          <p:nvPr/>
        </p:nvSpPr>
        <p:spPr>
          <a:xfrm>
            <a:off x="721598" y="413886"/>
            <a:ext cx="10980000" cy="1253627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27348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err="1"/>
              <a:t>Strategia</a:t>
            </a:r>
            <a:r>
              <a:rPr lang="de-DE" sz="2400"/>
              <a:t> </a:t>
            </a:r>
            <a:r>
              <a:rPr lang="de-DE" sz="2400" err="1"/>
              <a:t>d‘Area</a:t>
            </a:r>
            <a:r>
              <a:rPr lang="de-DE" sz="2400"/>
              <a:t> 2021-27: </a:t>
            </a:r>
            <a:r>
              <a:rPr lang="it-IT" sz="2400" b="1"/>
              <a:t>Val d’Ultimo-Alta Val di Non-</a:t>
            </a:r>
            <a:r>
              <a:rPr lang="de-DE" sz="2400" b="1" err="1"/>
              <a:t>Tesimo</a:t>
            </a:r>
            <a:r>
              <a:rPr lang="de-DE" sz="2400" b="1"/>
              <a:t>-Lana</a:t>
            </a:r>
          </a:p>
          <a:p>
            <a:r>
              <a:rPr lang="it-IT" sz="2000"/>
              <a:t>(Ultimo, San Pancrazio, Senale – San Felice, Lauregno, Proves, Tesimo, Lana)</a:t>
            </a:r>
            <a:endParaRPr lang="de-DE" sz="2000"/>
          </a:p>
          <a:p>
            <a:endParaRPr lang="de-DE"/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510AF19E-67CE-FFAA-652B-6C0FC7C31BA6}"/>
              </a:ext>
            </a:extLst>
          </p:cNvPr>
          <p:cNvSpPr/>
          <p:nvPr/>
        </p:nvSpPr>
        <p:spPr>
          <a:xfrm>
            <a:off x="4105630" y="2692959"/>
            <a:ext cx="1848897" cy="1812687"/>
          </a:xfrm>
          <a:prstGeom prst="ellipse">
            <a:avLst/>
          </a:prstGeom>
          <a:solidFill>
            <a:srgbClr val="D3E3EE"/>
          </a:solidFill>
          <a:ln>
            <a:solidFill>
              <a:srgbClr val="27348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err="1">
                <a:solidFill>
                  <a:schemeClr val="tx1"/>
                </a:solidFill>
              </a:rPr>
              <a:t>Principali</a:t>
            </a:r>
            <a:r>
              <a:rPr lang="de-DE" b="1">
                <a:solidFill>
                  <a:schemeClr val="tx1"/>
                </a:solidFill>
              </a:rPr>
              <a:t> </a:t>
            </a:r>
            <a:r>
              <a:rPr lang="de-DE" b="1" err="1">
                <a:solidFill>
                  <a:schemeClr val="tx1"/>
                </a:solidFill>
              </a:rPr>
              <a:t>ambiti</a:t>
            </a:r>
            <a:r>
              <a:rPr lang="de-DE" b="1">
                <a:solidFill>
                  <a:schemeClr val="tx1"/>
                </a:solidFill>
              </a:rPr>
              <a:t> di </a:t>
            </a:r>
            <a:r>
              <a:rPr lang="de-DE" b="1" err="1">
                <a:solidFill>
                  <a:schemeClr val="tx1"/>
                </a:solidFill>
              </a:rPr>
              <a:t>intervento</a:t>
            </a:r>
            <a:endParaRPr lang="de-DE" b="1">
              <a:solidFill>
                <a:schemeClr val="tx1"/>
              </a:solidFill>
            </a:endParaRPr>
          </a:p>
        </p:txBody>
      </p:sp>
      <p:sp>
        <p:nvSpPr>
          <p:cNvPr id="7" name="Ovale 6">
            <a:extLst>
              <a:ext uri="{FF2B5EF4-FFF2-40B4-BE49-F238E27FC236}">
                <a16:creationId xmlns:a16="http://schemas.microsoft.com/office/drawing/2014/main" id="{C7CF3D22-0716-C0E5-BF42-E9320967FE5F}"/>
              </a:ext>
            </a:extLst>
          </p:cNvPr>
          <p:cNvSpPr/>
          <p:nvPr/>
        </p:nvSpPr>
        <p:spPr>
          <a:xfrm>
            <a:off x="6468667" y="2692959"/>
            <a:ext cx="1848897" cy="1812687"/>
          </a:xfrm>
          <a:prstGeom prst="ellipse">
            <a:avLst/>
          </a:prstGeom>
          <a:solidFill>
            <a:srgbClr val="D3E3EE"/>
          </a:solidFill>
          <a:ln>
            <a:solidFill>
              <a:srgbClr val="27348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err="1">
                <a:solidFill>
                  <a:schemeClr val="tx1"/>
                </a:solidFill>
              </a:rPr>
              <a:t>Risultati</a:t>
            </a:r>
            <a:r>
              <a:rPr lang="de-DE" b="1">
                <a:solidFill>
                  <a:schemeClr val="tx1"/>
                </a:solidFill>
              </a:rPr>
              <a:t> </a:t>
            </a:r>
            <a:r>
              <a:rPr lang="de-DE" b="1" err="1">
                <a:solidFill>
                  <a:schemeClr val="tx1"/>
                </a:solidFill>
              </a:rPr>
              <a:t>attesi</a:t>
            </a:r>
            <a:endParaRPr lang="de-DE" b="1">
              <a:solidFill>
                <a:schemeClr val="tx1"/>
              </a:solidFill>
            </a:endParaRPr>
          </a:p>
        </p:txBody>
      </p:sp>
      <p:sp>
        <p:nvSpPr>
          <p:cNvPr id="8" name="Freccia circolare in giù 7">
            <a:extLst>
              <a:ext uri="{FF2B5EF4-FFF2-40B4-BE49-F238E27FC236}">
                <a16:creationId xmlns:a16="http://schemas.microsoft.com/office/drawing/2014/main" id="{3E9502E2-6BE6-1FFF-108E-0507DEFFEC23}"/>
              </a:ext>
            </a:extLst>
          </p:cNvPr>
          <p:cNvSpPr/>
          <p:nvPr/>
        </p:nvSpPr>
        <p:spPr>
          <a:xfrm>
            <a:off x="5231045" y="1999622"/>
            <a:ext cx="1848897" cy="487345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9" name="Freccia circolare in giù 8">
            <a:extLst>
              <a:ext uri="{FF2B5EF4-FFF2-40B4-BE49-F238E27FC236}">
                <a16:creationId xmlns:a16="http://schemas.microsoft.com/office/drawing/2014/main" id="{A92C53E9-7AC0-B2B5-52C4-D1AB38487644}"/>
              </a:ext>
            </a:extLst>
          </p:cNvPr>
          <p:cNvSpPr/>
          <p:nvPr/>
        </p:nvSpPr>
        <p:spPr>
          <a:xfrm rot="10800000">
            <a:off x="5231045" y="4632292"/>
            <a:ext cx="1848897" cy="487345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67E3250F-4814-8091-0279-55FC3F18F683}"/>
              </a:ext>
            </a:extLst>
          </p:cNvPr>
          <p:cNvSpPr/>
          <p:nvPr/>
        </p:nvSpPr>
        <p:spPr>
          <a:xfrm>
            <a:off x="721597" y="1619138"/>
            <a:ext cx="2653058" cy="130694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it-IT" sz="1600" dirty="0">
              <a:solidFill>
                <a:schemeClr val="tx1"/>
              </a:solidFill>
            </a:endParaRPr>
          </a:p>
          <a:p>
            <a:pPr algn="just"/>
            <a:r>
              <a:rPr lang="it-IT" sz="1600" b="1" dirty="0">
                <a:solidFill>
                  <a:schemeClr val="tx1"/>
                </a:solidFill>
              </a:rPr>
              <a:t>Sanità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tx1"/>
                </a:solidFill>
              </a:rPr>
              <a:t>potenziamento dei servizi territoriali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tx1"/>
                </a:solidFill>
              </a:rPr>
              <a:t>telemedicina e assistenza domiciliare</a:t>
            </a:r>
          </a:p>
          <a:p>
            <a:pPr algn="ctr"/>
            <a:endParaRPr lang="de-DE" dirty="0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72013084-799D-B052-F9B2-0C7B943D14A4}"/>
              </a:ext>
            </a:extLst>
          </p:cNvPr>
          <p:cNvSpPr/>
          <p:nvPr/>
        </p:nvSpPr>
        <p:spPr>
          <a:xfrm>
            <a:off x="721597" y="3158649"/>
            <a:ext cx="2653058" cy="2343647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it-IT" sz="1600" dirty="0">
              <a:solidFill>
                <a:schemeClr val="tx1"/>
              </a:solidFill>
            </a:endParaRPr>
          </a:p>
          <a:p>
            <a:r>
              <a:rPr lang="it-IT" sz="1600" b="1" dirty="0">
                <a:solidFill>
                  <a:schemeClr val="tx1"/>
                </a:solidFill>
              </a:rPr>
              <a:t>Istruzione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tx1"/>
                </a:solidFill>
              </a:rPr>
              <a:t>rafforzamento delle scuole nei piccoli centri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tx1"/>
                </a:solidFill>
              </a:rPr>
              <a:t>potenziamento dei servizi per la prima infanzia 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tx1"/>
                </a:solidFill>
              </a:rPr>
              <a:t>sviluppo di percorsi formativi innovativi</a:t>
            </a:r>
          </a:p>
          <a:p>
            <a:pPr algn="ctr"/>
            <a:endParaRPr lang="de-DE" dirty="0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44928226-2E88-EA8B-DA9F-F0BD6A8EB3C0}"/>
              </a:ext>
            </a:extLst>
          </p:cNvPr>
          <p:cNvSpPr/>
          <p:nvPr/>
        </p:nvSpPr>
        <p:spPr>
          <a:xfrm>
            <a:off x="9048540" y="1357416"/>
            <a:ext cx="2653058" cy="1131939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it-IT" sz="1600" b="1" dirty="0">
              <a:solidFill>
                <a:schemeClr val="tx1"/>
              </a:solidFill>
            </a:endParaRPr>
          </a:p>
          <a:p>
            <a:pPr algn="just"/>
            <a:r>
              <a:rPr lang="it-IT" sz="1600" b="1" dirty="0">
                <a:solidFill>
                  <a:schemeClr val="tx1"/>
                </a:solidFill>
              </a:rPr>
              <a:t>Mobilità sostenibile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tx1"/>
                </a:solidFill>
              </a:rPr>
              <a:t>collegamenti più efficienti tra i Comuni e verso i poli di servizio</a:t>
            </a:r>
          </a:p>
          <a:p>
            <a:pPr algn="ctr"/>
            <a:endParaRPr lang="de-DE" dirty="0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349F272E-C294-FA41-C599-C42CBAC75683}"/>
              </a:ext>
            </a:extLst>
          </p:cNvPr>
          <p:cNvSpPr/>
          <p:nvPr/>
        </p:nvSpPr>
        <p:spPr>
          <a:xfrm>
            <a:off x="9048540" y="2719089"/>
            <a:ext cx="2653058" cy="149973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it-IT" sz="1600" b="1" dirty="0">
              <a:solidFill>
                <a:schemeClr val="tx1"/>
              </a:solidFill>
            </a:endParaRPr>
          </a:p>
          <a:p>
            <a:pPr algn="just"/>
            <a:r>
              <a:rPr lang="it-IT" sz="1600" b="1" dirty="0">
                <a:solidFill>
                  <a:schemeClr val="tx1"/>
                </a:solidFill>
              </a:rPr>
              <a:t>Economia locale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tx1"/>
                </a:solidFill>
              </a:rPr>
              <a:t>sostegno a imprese agricole, artigiane e turistiche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tx1"/>
                </a:solidFill>
              </a:rPr>
              <a:t>valorizzazione del territorio</a:t>
            </a:r>
          </a:p>
          <a:p>
            <a:pPr algn="ctr"/>
            <a:endParaRPr lang="de-DE" dirty="0"/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535D843E-EB29-E928-CF64-8478D5C35EDC}"/>
              </a:ext>
            </a:extLst>
          </p:cNvPr>
          <p:cNvSpPr/>
          <p:nvPr/>
        </p:nvSpPr>
        <p:spPr>
          <a:xfrm>
            <a:off x="9048540" y="4449872"/>
            <a:ext cx="2653058" cy="128343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it-IT" sz="1600" b="1" dirty="0">
              <a:solidFill>
                <a:schemeClr val="tx1"/>
              </a:solidFill>
            </a:endParaRPr>
          </a:p>
          <a:p>
            <a:r>
              <a:rPr lang="it-IT" sz="1600" b="1" dirty="0">
                <a:solidFill>
                  <a:schemeClr val="tx1"/>
                </a:solidFill>
              </a:rPr>
              <a:t>Digitale e innovazione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tx1"/>
                </a:solidFill>
              </a:rPr>
              <a:t>diffusione dei servizi online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tx1"/>
                </a:solidFill>
              </a:rPr>
              <a:t>spazi di comunità e reti collaborative</a:t>
            </a:r>
          </a:p>
          <a:p>
            <a:pPr algn="ctr"/>
            <a:endParaRPr lang="de-DE" dirty="0"/>
          </a:p>
        </p:txBody>
      </p:sp>
      <p:sp>
        <p:nvSpPr>
          <p:cNvPr id="3" name="Rettangolo 5">
            <a:extLst>
              <a:ext uri="{FF2B5EF4-FFF2-40B4-BE49-F238E27FC236}">
                <a16:creationId xmlns:a16="http://schemas.microsoft.com/office/drawing/2014/main" id="{45889DE3-BCF6-DE18-EE07-CE229F6A5C96}"/>
              </a:ext>
            </a:extLst>
          </p:cNvPr>
          <p:cNvSpPr/>
          <p:nvPr/>
        </p:nvSpPr>
        <p:spPr>
          <a:xfrm>
            <a:off x="158362" y="6084277"/>
            <a:ext cx="6468070" cy="773723"/>
          </a:xfrm>
          <a:prstGeom prst="rect">
            <a:avLst/>
          </a:prstGeom>
          <a:solidFill>
            <a:srgbClr val="FFD500"/>
          </a:solidFill>
          <a:ln>
            <a:solidFill>
              <a:srgbClr val="FFD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Immagine 6">
            <a:extLst>
              <a:ext uri="{FF2B5EF4-FFF2-40B4-BE49-F238E27FC236}">
                <a16:creationId xmlns:a16="http://schemas.microsoft.com/office/drawing/2014/main" id="{3537851F-B36E-E6C3-A946-0B2C369E20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21" b="89286" l="8025" r="89815">
                        <a14:foregroundMark x1="13272" y1="14286" x2="8025" y2="39286"/>
                        <a14:foregroundMark x1="24691" y1="18750" x2="24383" y2="16071"/>
                        <a14:foregroundMark x1="25926" y1="14286" x2="24383" y2="12500"/>
                        <a14:foregroundMark x1="11728" y1="60714" x2="11728" y2="61607"/>
                        <a14:foregroundMark x1="11111" y1="58929" x2="11111" y2="56250"/>
                        <a14:foregroundMark x1="31790" y1="62500" x2="24691" y2="69643"/>
                        <a14:foregroundMark x1="25000" y1="8929" x2="29012" y2="16071"/>
                      </a14:backgroundRemoval>
                    </a14:imgEffect>
                  </a14:imgLayer>
                </a14:imgProps>
              </a:ext>
            </a:extLst>
          </a:blip>
          <a:srcRect r="59025"/>
          <a:stretch/>
        </p:blipFill>
        <p:spPr>
          <a:xfrm>
            <a:off x="185124" y="6150351"/>
            <a:ext cx="765808" cy="646058"/>
          </a:xfrm>
          <a:prstGeom prst="rect">
            <a:avLst/>
          </a:prstGeom>
        </p:spPr>
      </p:pic>
      <p:sp>
        <p:nvSpPr>
          <p:cNvPr id="14" name="CasellaDiTesto 7">
            <a:extLst>
              <a:ext uri="{FF2B5EF4-FFF2-40B4-BE49-F238E27FC236}">
                <a16:creationId xmlns:a16="http://schemas.microsoft.com/office/drawing/2014/main" id="{899E4D45-A525-3FD2-9FFA-5A973BE5FBFA}"/>
              </a:ext>
            </a:extLst>
          </p:cNvPr>
          <p:cNvSpPr txBox="1"/>
          <p:nvPr/>
        </p:nvSpPr>
        <p:spPr>
          <a:xfrm>
            <a:off x="856747" y="6192562"/>
            <a:ext cx="324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Amasis MT Pro Light" panose="02040304050005020304" pitchFamily="18" charset="0"/>
              </a:rPr>
              <a:t>Strategia </a:t>
            </a:r>
          </a:p>
          <a:p>
            <a:r>
              <a:rPr lang="it-IT" sz="1400" b="1" dirty="0">
                <a:latin typeface="Amasis MT Pro Light" panose="02040304050005020304" pitchFamily="18" charset="0"/>
              </a:rPr>
              <a:t>Aree Interne</a:t>
            </a:r>
            <a:endParaRPr lang="de-DE" sz="1400" b="1" dirty="0">
              <a:latin typeface="Amasis MT Pro Light" panose="020403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131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FB6BB-ED19-C08B-F82F-B3F6055ED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2">
            <a:extLst>
              <a:ext uri="{FF2B5EF4-FFF2-40B4-BE49-F238E27FC236}">
                <a16:creationId xmlns:a16="http://schemas.microsoft.com/office/drawing/2014/main" id="{9FEA79FA-161C-730E-9355-D8F434681FAF}"/>
              </a:ext>
            </a:extLst>
          </p:cNvPr>
          <p:cNvSpPr txBox="1">
            <a:spLocks/>
          </p:cNvSpPr>
          <p:nvPr/>
        </p:nvSpPr>
        <p:spPr>
          <a:xfrm>
            <a:off x="631191" y="463497"/>
            <a:ext cx="10933590" cy="1247994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27348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dirty="0" err="1"/>
              <a:t>Strategia</a:t>
            </a:r>
            <a:r>
              <a:rPr lang="de-DE" sz="2400" dirty="0"/>
              <a:t> </a:t>
            </a:r>
            <a:r>
              <a:rPr lang="de-DE" sz="2400" dirty="0" err="1"/>
              <a:t>d‘Area</a:t>
            </a:r>
            <a:r>
              <a:rPr lang="de-DE" sz="2400" dirty="0"/>
              <a:t> 2021-27: </a:t>
            </a:r>
            <a:r>
              <a:rPr lang="it-IT" sz="2400" b="1" dirty="0"/>
              <a:t>Val d’Ultimo-Alta Val di Non-</a:t>
            </a:r>
            <a:r>
              <a:rPr lang="de-DE" sz="2400" b="1" dirty="0" err="1"/>
              <a:t>Tesimo</a:t>
            </a:r>
            <a:r>
              <a:rPr lang="de-DE" sz="2400" b="1" dirty="0"/>
              <a:t>-Lana</a:t>
            </a:r>
            <a:br>
              <a:rPr lang="de-DE" sz="2400" b="1" dirty="0"/>
            </a:br>
            <a:r>
              <a:rPr lang="it-IT" sz="2400" b="1" dirty="0"/>
              <a:t>schede d’intervento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F19625F-3614-63EB-0A7E-956BBC582562}"/>
              </a:ext>
            </a:extLst>
          </p:cNvPr>
          <p:cNvSpPr/>
          <p:nvPr/>
        </p:nvSpPr>
        <p:spPr>
          <a:xfrm>
            <a:off x="1341971" y="3183987"/>
            <a:ext cx="151996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2400" b="0" cap="none" spc="0">
                <a:ln w="0"/>
                <a:solidFill>
                  <a:srgbClr val="1630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ldhabi" panose="020F0502020204030204" pitchFamily="2" charset="-78"/>
              </a:rPr>
              <a:t>Istruzione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0974FE-3DBC-D402-95C7-EE8B58501A8A}"/>
              </a:ext>
            </a:extLst>
          </p:cNvPr>
          <p:cNvSpPr/>
          <p:nvPr/>
        </p:nvSpPr>
        <p:spPr>
          <a:xfrm>
            <a:off x="5351895" y="3183987"/>
            <a:ext cx="124745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2400" b="0" cap="none" spc="0">
                <a:ln w="0"/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ldhabi" panose="020F0502020204030204" pitchFamily="2" charset="-78"/>
              </a:rPr>
              <a:t>Mobilità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638E52E-6D0C-C6BC-715D-3C0F72344F87}"/>
              </a:ext>
            </a:extLst>
          </p:cNvPr>
          <p:cNvSpPr/>
          <p:nvPr/>
        </p:nvSpPr>
        <p:spPr>
          <a:xfrm>
            <a:off x="9065116" y="3183986"/>
            <a:ext cx="105830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2400" b="0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ldhabi" panose="020F0502020204030204" pitchFamily="2" charset="-78"/>
              </a:rPr>
              <a:t>Sanità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2D7AF57-B0D6-F3FB-4DA2-57AACBADEAC2}"/>
              </a:ext>
            </a:extLst>
          </p:cNvPr>
          <p:cNvSpPr txBox="1"/>
          <p:nvPr/>
        </p:nvSpPr>
        <p:spPr>
          <a:xfrm>
            <a:off x="1363610" y="4030401"/>
            <a:ext cx="308149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n. progetti proposti: </a:t>
            </a:r>
            <a:r>
              <a:rPr lang="it-IT" sz="2000" b="1" dirty="0"/>
              <a:t>11</a:t>
            </a:r>
            <a:endParaRPr lang="it-IT" sz="2000" dirty="0"/>
          </a:p>
          <a:p>
            <a:endParaRPr lang="it-IT" dirty="0"/>
          </a:p>
          <a:p>
            <a:r>
              <a:rPr lang="it-IT" dirty="0"/>
              <a:t>Totale finanziamento SNAI:</a:t>
            </a:r>
          </a:p>
          <a:p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/>
              <a:t>1.393.000</a:t>
            </a:r>
            <a:r>
              <a:rPr lang="it-IT" dirty="0"/>
              <a:t> euro</a:t>
            </a:r>
            <a:endParaRPr lang="de-DE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D4DEDAC-A72A-FAE6-8A04-F4D7C992920F}"/>
              </a:ext>
            </a:extLst>
          </p:cNvPr>
          <p:cNvSpPr txBox="1"/>
          <p:nvPr/>
        </p:nvSpPr>
        <p:spPr>
          <a:xfrm>
            <a:off x="5351895" y="4030401"/>
            <a:ext cx="297761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n. progetti proposti: </a:t>
            </a:r>
            <a:r>
              <a:rPr lang="it-IT" sz="2000" b="1" dirty="0"/>
              <a:t>9</a:t>
            </a:r>
            <a:endParaRPr lang="it-IT" sz="2000" dirty="0"/>
          </a:p>
          <a:p>
            <a:endParaRPr lang="it-IT" dirty="0"/>
          </a:p>
          <a:p>
            <a:r>
              <a:rPr lang="it-IT" dirty="0"/>
              <a:t>Totale finanziamento SNAI:</a:t>
            </a:r>
          </a:p>
          <a:p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/>
              <a:t>1.145.000</a:t>
            </a:r>
            <a:r>
              <a:rPr lang="it-IT" dirty="0"/>
              <a:t> euro</a:t>
            </a:r>
            <a:endParaRPr lang="de-DE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8BA83A6-4A3F-7750-FA0E-185DC8405EE0}"/>
              </a:ext>
            </a:extLst>
          </p:cNvPr>
          <p:cNvSpPr txBox="1"/>
          <p:nvPr/>
        </p:nvSpPr>
        <p:spPr>
          <a:xfrm>
            <a:off x="9081010" y="4030402"/>
            <a:ext cx="297760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n. progetti proposti: </a:t>
            </a:r>
            <a:r>
              <a:rPr lang="it-IT" sz="2000" b="1" dirty="0"/>
              <a:t>8</a:t>
            </a:r>
            <a:endParaRPr lang="it-IT" sz="2000" dirty="0"/>
          </a:p>
          <a:p>
            <a:endParaRPr lang="it-IT" dirty="0"/>
          </a:p>
          <a:p>
            <a:r>
              <a:rPr lang="it-IT" dirty="0"/>
              <a:t>Totale finanziamento SNAI:</a:t>
            </a:r>
          </a:p>
          <a:p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/>
              <a:t>1.192.000</a:t>
            </a:r>
            <a:r>
              <a:rPr lang="it-IT" dirty="0"/>
              <a:t> euro</a:t>
            </a:r>
            <a:endParaRPr lang="de-DE" dirty="0"/>
          </a:p>
          <a:p>
            <a:endParaRPr lang="de-DE" dirty="0"/>
          </a:p>
        </p:txBody>
      </p: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BA5431C2-DE9A-DBFE-60AF-5ACCC8FF29EF}"/>
              </a:ext>
            </a:extLst>
          </p:cNvPr>
          <p:cNvGrpSpPr/>
          <p:nvPr/>
        </p:nvGrpSpPr>
        <p:grpSpPr>
          <a:xfrm>
            <a:off x="566615" y="1488543"/>
            <a:ext cx="1471204" cy="1438357"/>
            <a:chOff x="1726920" y="1985445"/>
            <a:chExt cx="1471204" cy="1438357"/>
          </a:xfrm>
        </p:grpSpPr>
        <p:sp>
          <p:nvSpPr>
            <p:cNvPr id="14" name="Ovale 13">
              <a:extLst>
                <a:ext uri="{FF2B5EF4-FFF2-40B4-BE49-F238E27FC236}">
                  <a16:creationId xmlns:a16="http://schemas.microsoft.com/office/drawing/2014/main" id="{CDFF891F-D490-08A1-DCA0-E63D59DB0BE9}"/>
                </a:ext>
              </a:extLst>
            </p:cNvPr>
            <p:cNvSpPr/>
            <p:nvPr/>
          </p:nvSpPr>
          <p:spPr>
            <a:xfrm>
              <a:off x="1726920" y="1985445"/>
              <a:ext cx="1471204" cy="1438357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0" name="Elemento grafico 19" descr="Libri con riempimento a tinta unita">
              <a:extLst>
                <a:ext uri="{FF2B5EF4-FFF2-40B4-BE49-F238E27FC236}">
                  <a16:creationId xmlns:a16="http://schemas.microsoft.com/office/drawing/2014/main" id="{9634461A-3738-6003-85BB-23E8EAF34EA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05322" y="2247423"/>
              <a:ext cx="914400" cy="914400"/>
            </a:xfrm>
            <a:prstGeom prst="rect">
              <a:avLst/>
            </a:prstGeom>
          </p:spPr>
        </p:pic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79603FEC-ADEF-1AE2-6829-BA6B247418F8}"/>
              </a:ext>
            </a:extLst>
          </p:cNvPr>
          <p:cNvGrpSpPr/>
          <p:nvPr/>
        </p:nvGrpSpPr>
        <p:grpSpPr>
          <a:xfrm>
            <a:off x="4445102" y="1521471"/>
            <a:ext cx="1471204" cy="1438357"/>
            <a:chOff x="5360398" y="1953295"/>
            <a:chExt cx="1471204" cy="1438357"/>
          </a:xfrm>
        </p:grpSpPr>
        <p:sp>
          <p:nvSpPr>
            <p:cNvPr id="22" name="Ovale 21">
              <a:extLst>
                <a:ext uri="{FF2B5EF4-FFF2-40B4-BE49-F238E27FC236}">
                  <a16:creationId xmlns:a16="http://schemas.microsoft.com/office/drawing/2014/main" id="{A5C7AF01-95E0-C8F7-EC72-BB3D2F13B75B}"/>
                </a:ext>
              </a:extLst>
            </p:cNvPr>
            <p:cNvSpPr/>
            <p:nvPr/>
          </p:nvSpPr>
          <p:spPr>
            <a:xfrm>
              <a:off x="5360398" y="1953295"/>
              <a:ext cx="1471204" cy="1438357"/>
            </a:xfrm>
            <a:prstGeom prst="ellipse">
              <a:avLst/>
            </a:prstGeom>
            <a:solidFill>
              <a:srgbClr val="E68A8A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6" name="Elemento grafico 15" descr="Autobus con riempimento a tinta unita">
              <a:extLst>
                <a:ext uri="{FF2B5EF4-FFF2-40B4-BE49-F238E27FC236}">
                  <a16:creationId xmlns:a16="http://schemas.microsoft.com/office/drawing/2014/main" id="{729840D0-E1E0-C4E2-65DF-DA03F07FA8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638800" y="2215273"/>
              <a:ext cx="914400" cy="914400"/>
            </a:xfrm>
            <a:prstGeom prst="rect">
              <a:avLst/>
            </a:prstGeom>
          </p:spPr>
        </p:pic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0A647E68-95B5-65F2-74FA-F9F48CB944D3}"/>
              </a:ext>
            </a:extLst>
          </p:cNvPr>
          <p:cNvGrpSpPr/>
          <p:nvPr/>
        </p:nvGrpSpPr>
        <p:grpSpPr>
          <a:xfrm>
            <a:off x="8174218" y="1488543"/>
            <a:ext cx="1471204" cy="1438357"/>
            <a:chOff x="8993876" y="1985445"/>
            <a:chExt cx="1471204" cy="1438357"/>
          </a:xfrm>
        </p:grpSpPr>
        <p:sp>
          <p:nvSpPr>
            <p:cNvPr id="26" name="Ovale 25">
              <a:extLst>
                <a:ext uri="{FF2B5EF4-FFF2-40B4-BE49-F238E27FC236}">
                  <a16:creationId xmlns:a16="http://schemas.microsoft.com/office/drawing/2014/main" id="{8CEE598C-5526-744B-33E8-DCBC9A20B4ED}"/>
                </a:ext>
              </a:extLst>
            </p:cNvPr>
            <p:cNvSpPr/>
            <p:nvPr/>
          </p:nvSpPr>
          <p:spPr>
            <a:xfrm>
              <a:off x="8993876" y="1985445"/>
              <a:ext cx="1471204" cy="143835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8" name="Elemento grafico 17" descr="Cuore con pulsazioni con riempimento a tinta unita">
              <a:extLst>
                <a:ext uri="{FF2B5EF4-FFF2-40B4-BE49-F238E27FC236}">
                  <a16:creationId xmlns:a16="http://schemas.microsoft.com/office/drawing/2014/main" id="{FEFFCA8C-BC10-8315-F747-9BA130E9575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130353" y="2105498"/>
              <a:ext cx="1198249" cy="1198249"/>
            </a:xfrm>
            <a:prstGeom prst="rect">
              <a:avLst/>
            </a:prstGeom>
          </p:spPr>
        </p:pic>
      </p:grpSp>
      <p:cxnSp>
        <p:nvCxnSpPr>
          <p:cNvPr id="30" name="Connettore 2 29">
            <a:extLst>
              <a:ext uri="{FF2B5EF4-FFF2-40B4-BE49-F238E27FC236}">
                <a16:creationId xmlns:a16="http://schemas.microsoft.com/office/drawing/2014/main" id="{FAA8EAE6-DDFC-0827-0143-1D6E5799864D}"/>
              </a:ext>
            </a:extLst>
          </p:cNvPr>
          <p:cNvCxnSpPr/>
          <p:nvPr/>
        </p:nvCxnSpPr>
        <p:spPr>
          <a:xfrm>
            <a:off x="1296292" y="3114545"/>
            <a:ext cx="0" cy="2432967"/>
          </a:xfrm>
          <a:prstGeom prst="straightConnector1">
            <a:avLst/>
          </a:prstGeom>
          <a:ln w="28575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>
            <a:extLst>
              <a:ext uri="{FF2B5EF4-FFF2-40B4-BE49-F238E27FC236}">
                <a16:creationId xmlns:a16="http://schemas.microsoft.com/office/drawing/2014/main" id="{71BE349D-F8C8-385C-F2B4-A41B24455693}"/>
              </a:ext>
            </a:extLst>
          </p:cNvPr>
          <p:cNvCxnSpPr/>
          <p:nvPr/>
        </p:nvCxnSpPr>
        <p:spPr>
          <a:xfrm>
            <a:off x="5180704" y="3114545"/>
            <a:ext cx="0" cy="2432967"/>
          </a:xfrm>
          <a:prstGeom prst="straightConnector1">
            <a:avLst/>
          </a:prstGeom>
          <a:ln w="28575">
            <a:solidFill>
              <a:srgbClr val="6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>
            <a:extLst>
              <a:ext uri="{FF2B5EF4-FFF2-40B4-BE49-F238E27FC236}">
                <a16:creationId xmlns:a16="http://schemas.microsoft.com/office/drawing/2014/main" id="{A14567CB-DC79-5FEC-6072-8592B8B762CD}"/>
              </a:ext>
            </a:extLst>
          </p:cNvPr>
          <p:cNvCxnSpPr>
            <a:cxnSpLocks/>
          </p:cNvCxnSpPr>
          <p:nvPr/>
        </p:nvCxnSpPr>
        <p:spPr>
          <a:xfrm>
            <a:off x="8909819" y="3083773"/>
            <a:ext cx="0" cy="2566401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Elemento grafico 2" descr="Blog contorno">
            <a:extLst>
              <a:ext uri="{FF2B5EF4-FFF2-40B4-BE49-F238E27FC236}">
                <a16:creationId xmlns:a16="http://schemas.microsoft.com/office/drawing/2014/main" id="{B622ABAB-1A12-B8FF-2489-FA4BB1073F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01562" y="356464"/>
            <a:ext cx="748163" cy="748163"/>
          </a:xfrm>
          <a:prstGeom prst="rect">
            <a:avLst/>
          </a:prstGeom>
        </p:spPr>
      </p:pic>
      <p:pic>
        <p:nvPicPr>
          <p:cNvPr id="4" name="Immagine 6">
            <a:extLst>
              <a:ext uri="{FF2B5EF4-FFF2-40B4-BE49-F238E27FC236}">
                <a16:creationId xmlns:a16="http://schemas.microsoft.com/office/drawing/2014/main" id="{A8274761-5B74-044F-013E-790CF5F980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21" b="89286" l="8025" r="89815">
                        <a14:foregroundMark x1="13272" y1="14286" x2="8025" y2="39286"/>
                        <a14:foregroundMark x1="24691" y1="18750" x2="24383" y2="16071"/>
                        <a14:foregroundMark x1="25926" y1="14286" x2="24383" y2="12500"/>
                        <a14:foregroundMark x1="11728" y1="60714" x2="11728" y2="61607"/>
                        <a14:foregroundMark x1="11111" y1="58929" x2="11111" y2="56250"/>
                        <a14:foregroundMark x1="31790" y1="62500" x2="24691" y2="69643"/>
                        <a14:foregroundMark x1="25000" y1="8929" x2="29012" y2="16071"/>
                      </a14:backgroundRemoval>
                    </a14:imgEffect>
                  </a14:imgLayer>
                </a14:imgProps>
              </a:ext>
            </a:extLst>
          </a:blip>
          <a:srcRect r="59025"/>
          <a:stretch/>
        </p:blipFill>
        <p:spPr>
          <a:xfrm>
            <a:off x="2150864" y="6156931"/>
            <a:ext cx="765808" cy="646058"/>
          </a:xfrm>
          <a:prstGeom prst="rect">
            <a:avLst/>
          </a:prstGeom>
        </p:spPr>
      </p:pic>
      <p:sp>
        <p:nvSpPr>
          <p:cNvPr id="5" name="CasellaDiTesto 7">
            <a:extLst>
              <a:ext uri="{FF2B5EF4-FFF2-40B4-BE49-F238E27FC236}">
                <a16:creationId xmlns:a16="http://schemas.microsoft.com/office/drawing/2014/main" id="{360E5142-97C1-950D-1255-09EE5607EC2B}"/>
              </a:ext>
            </a:extLst>
          </p:cNvPr>
          <p:cNvSpPr txBox="1"/>
          <p:nvPr/>
        </p:nvSpPr>
        <p:spPr>
          <a:xfrm>
            <a:off x="2822487" y="6199142"/>
            <a:ext cx="324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>
                <a:latin typeface="Amasis MT Pro Light" panose="02040304050005020304" pitchFamily="18" charset="0"/>
              </a:rPr>
              <a:t>Strategia </a:t>
            </a:r>
          </a:p>
          <a:p>
            <a:r>
              <a:rPr lang="it-IT" sz="1400" b="1">
                <a:latin typeface="Amasis MT Pro Light" panose="02040304050005020304" pitchFamily="18" charset="0"/>
              </a:rPr>
              <a:t>Aree Interne</a:t>
            </a:r>
            <a:endParaRPr lang="de-DE" sz="1400" b="1">
              <a:latin typeface="Amasis MT Pro Light" panose="02040304050005020304" pitchFamily="18" charset="0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3152798-E688-4917-F8D8-0DEAF30373DA}"/>
              </a:ext>
            </a:extLst>
          </p:cNvPr>
          <p:cNvSpPr/>
          <p:nvPr/>
        </p:nvSpPr>
        <p:spPr>
          <a:xfrm>
            <a:off x="158362" y="6084277"/>
            <a:ext cx="6468070" cy="773723"/>
          </a:xfrm>
          <a:prstGeom prst="rect">
            <a:avLst/>
          </a:prstGeom>
          <a:solidFill>
            <a:srgbClr val="FFD500"/>
          </a:solidFill>
          <a:ln>
            <a:solidFill>
              <a:srgbClr val="FFD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48A890D-38DE-C459-F443-9DEC1AB995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21" b="89286" l="8025" r="89815">
                        <a14:foregroundMark x1="13272" y1="14286" x2="8025" y2="39286"/>
                        <a14:foregroundMark x1="24691" y1="18750" x2="24383" y2="16071"/>
                        <a14:foregroundMark x1="25926" y1="14286" x2="24383" y2="12500"/>
                        <a14:foregroundMark x1="11728" y1="60714" x2="11728" y2="61607"/>
                        <a14:foregroundMark x1="11111" y1="58929" x2="11111" y2="56250"/>
                        <a14:foregroundMark x1="31790" y1="62500" x2="24691" y2="69643"/>
                        <a14:foregroundMark x1="25000" y1="8929" x2="29012" y2="16071"/>
                      </a14:backgroundRemoval>
                    </a14:imgEffect>
                  </a14:imgLayer>
                </a14:imgProps>
              </a:ext>
            </a:extLst>
          </a:blip>
          <a:srcRect r="59025"/>
          <a:stretch/>
        </p:blipFill>
        <p:spPr>
          <a:xfrm>
            <a:off x="185124" y="6150351"/>
            <a:ext cx="765808" cy="646058"/>
          </a:xfrm>
          <a:prstGeom prst="rect">
            <a:avLst/>
          </a:prstGeom>
        </p:spPr>
      </p:pic>
      <p:sp>
        <p:nvSpPr>
          <p:cNvPr id="15" name="CasellaDiTesto 7">
            <a:extLst>
              <a:ext uri="{FF2B5EF4-FFF2-40B4-BE49-F238E27FC236}">
                <a16:creationId xmlns:a16="http://schemas.microsoft.com/office/drawing/2014/main" id="{F17D18FA-264E-4BA8-D90A-3059143CE277}"/>
              </a:ext>
            </a:extLst>
          </p:cNvPr>
          <p:cNvSpPr txBox="1"/>
          <p:nvPr/>
        </p:nvSpPr>
        <p:spPr>
          <a:xfrm>
            <a:off x="856747" y="6192562"/>
            <a:ext cx="324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Amasis MT Pro Light" panose="02040304050005020304" pitchFamily="18" charset="0"/>
              </a:rPr>
              <a:t>Strategia </a:t>
            </a:r>
          </a:p>
          <a:p>
            <a:r>
              <a:rPr lang="it-IT" sz="1400" b="1" dirty="0">
                <a:latin typeface="Amasis MT Pro Light" panose="02040304050005020304" pitchFamily="18" charset="0"/>
              </a:rPr>
              <a:t>Aree Interne</a:t>
            </a:r>
            <a:endParaRPr lang="de-DE" sz="1400" b="1" dirty="0">
              <a:latin typeface="Amasis MT Pro Light" panose="020403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604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2">
            <a:extLst>
              <a:ext uri="{FF2B5EF4-FFF2-40B4-BE49-F238E27FC236}">
                <a16:creationId xmlns:a16="http://schemas.microsoft.com/office/drawing/2014/main" id="{86CE4423-1565-D417-A9DC-F1EB9E06B2A2}"/>
              </a:ext>
            </a:extLst>
          </p:cNvPr>
          <p:cNvSpPr txBox="1">
            <a:spLocks/>
          </p:cNvSpPr>
          <p:nvPr/>
        </p:nvSpPr>
        <p:spPr>
          <a:xfrm>
            <a:off x="721598" y="413886"/>
            <a:ext cx="10980000" cy="1253627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27348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dirty="0" err="1"/>
              <a:t>Strategia</a:t>
            </a:r>
            <a:r>
              <a:rPr lang="de-DE" sz="2400" dirty="0"/>
              <a:t> </a:t>
            </a:r>
            <a:r>
              <a:rPr lang="de-DE" sz="2400" dirty="0" err="1"/>
              <a:t>d‘Area</a:t>
            </a:r>
            <a:r>
              <a:rPr lang="de-DE" sz="2400" dirty="0"/>
              <a:t> 2021-27: </a:t>
            </a:r>
            <a:r>
              <a:rPr lang="it-IT" sz="2400" b="1" dirty="0"/>
              <a:t>Alta Val Venosta</a:t>
            </a:r>
          </a:p>
          <a:p>
            <a:r>
              <a:rPr lang="it-IT" sz="2400" b="1"/>
              <a:t>(</a:t>
            </a:r>
            <a:r>
              <a:rPr lang="it-IT" sz="2400"/>
              <a:t>Curon, Malles, Tubre, Glorenza, Sluderno, Stelvio, Prato allo Stelvio, Martello)</a:t>
            </a:r>
            <a:endParaRPr lang="de-DE" sz="240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9D83953-2F63-2D93-AA09-7A0CDFD67419}"/>
              </a:ext>
            </a:extLst>
          </p:cNvPr>
          <p:cNvSpPr txBox="1"/>
          <p:nvPr/>
        </p:nvSpPr>
        <p:spPr>
          <a:xfrm>
            <a:off x="721598" y="1356530"/>
            <a:ext cx="107653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/>
              <a:t>Interessati otto Comuni montani della zona, che condividono sfide significative come: </a:t>
            </a:r>
            <a:r>
              <a:rPr lang="it-IT" u="sng"/>
              <a:t>emigrazione</a:t>
            </a:r>
            <a:r>
              <a:rPr lang="it-IT"/>
              <a:t>, </a:t>
            </a:r>
            <a:r>
              <a:rPr lang="it-IT" u="sng"/>
              <a:t>invecchiamento demografico</a:t>
            </a:r>
            <a:r>
              <a:rPr lang="it-IT"/>
              <a:t>, </a:t>
            </a:r>
            <a:r>
              <a:rPr lang="it-IT" u="sng"/>
              <a:t>scarsità d’acqua</a:t>
            </a:r>
            <a:r>
              <a:rPr lang="it-IT"/>
              <a:t>, </a:t>
            </a:r>
            <a:r>
              <a:rPr lang="it-IT" u="sng"/>
              <a:t>difficoltà di accesso ai servizi </a:t>
            </a:r>
            <a:r>
              <a:rPr lang="it-IT"/>
              <a:t>e </a:t>
            </a:r>
            <a:r>
              <a:rPr lang="it-IT" u="sng"/>
              <a:t>pressione sul settore agricolo e turistico</a:t>
            </a:r>
            <a:r>
              <a:rPr lang="it-IT"/>
              <a:t>.</a:t>
            </a:r>
          </a:p>
          <a:p>
            <a:pPr algn="just"/>
            <a:r>
              <a:rPr lang="it-IT"/>
              <a:t>La strategia punta a un territorio più resiliente, attrattivo e sostenibile.</a:t>
            </a:r>
            <a:endParaRPr lang="de-DE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BFB7A4B6-8BA5-9B25-7187-4B9E6BF2D75B}"/>
              </a:ext>
            </a:extLst>
          </p:cNvPr>
          <p:cNvSpPr/>
          <p:nvPr/>
        </p:nvSpPr>
        <p:spPr>
          <a:xfrm>
            <a:off x="413659" y="3170253"/>
            <a:ext cx="2421653" cy="1210377"/>
          </a:xfrm>
          <a:prstGeom prst="rect">
            <a:avLst/>
          </a:prstGeom>
          <a:solidFill>
            <a:srgbClr val="D5E5F2"/>
          </a:solidFill>
          <a:ln w="12700">
            <a:solidFill>
              <a:srgbClr val="27348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 dirty="0">
              <a:solidFill>
                <a:srgbClr val="27348A"/>
              </a:solidFill>
            </a:endParaRPr>
          </a:p>
          <a:p>
            <a:pPr algn="ctr"/>
            <a:r>
              <a:rPr lang="it-IT" b="1" dirty="0">
                <a:solidFill>
                  <a:srgbClr val="27348A"/>
                </a:solidFill>
              </a:rPr>
              <a:t>Obiettivi</a:t>
            </a:r>
          </a:p>
          <a:p>
            <a:pPr algn="ctr"/>
            <a:endParaRPr lang="de-DE" b="1" dirty="0">
              <a:solidFill>
                <a:srgbClr val="27348A"/>
              </a:solidFill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C2D8F56-B75C-8B27-0DF1-6FD7F692BC9B}"/>
              </a:ext>
            </a:extLst>
          </p:cNvPr>
          <p:cNvSpPr/>
          <p:nvPr/>
        </p:nvSpPr>
        <p:spPr>
          <a:xfrm>
            <a:off x="3235977" y="3180303"/>
            <a:ext cx="2507065" cy="1200328"/>
          </a:xfrm>
          <a:prstGeom prst="rect">
            <a:avLst/>
          </a:prstGeom>
          <a:solidFill>
            <a:srgbClr val="D5E5F2"/>
          </a:solidFill>
          <a:ln w="6350">
            <a:solidFill>
              <a:srgbClr val="27348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b="1" dirty="0">
              <a:solidFill>
                <a:srgbClr val="27348A"/>
              </a:solidFill>
            </a:endParaRPr>
          </a:p>
          <a:p>
            <a:r>
              <a:rPr lang="it-IT" sz="1600" dirty="0">
                <a:solidFill>
                  <a:schemeClr val="tx1"/>
                </a:solidFill>
              </a:rPr>
              <a:t>Migliorare </a:t>
            </a:r>
          </a:p>
          <a:p>
            <a:r>
              <a:rPr lang="it-IT" sz="1600" dirty="0">
                <a:solidFill>
                  <a:schemeClr val="tx1"/>
                </a:solidFill>
              </a:rPr>
              <a:t>l’accesso ai servizi sanitari, scolastici e sociali di prossimità</a:t>
            </a:r>
            <a:endParaRPr lang="it-IT" b="1" dirty="0">
              <a:solidFill>
                <a:srgbClr val="27348A"/>
              </a:solidFill>
            </a:endParaRPr>
          </a:p>
          <a:p>
            <a:endParaRPr lang="de-DE" b="1" dirty="0">
              <a:solidFill>
                <a:srgbClr val="27348A"/>
              </a:solidFill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84C3E78-3A61-8046-E122-A23EF522B76E}"/>
              </a:ext>
            </a:extLst>
          </p:cNvPr>
          <p:cNvSpPr/>
          <p:nvPr/>
        </p:nvSpPr>
        <p:spPr>
          <a:xfrm>
            <a:off x="6135755" y="3170254"/>
            <a:ext cx="2507066" cy="1210376"/>
          </a:xfrm>
          <a:prstGeom prst="rect">
            <a:avLst/>
          </a:prstGeom>
          <a:solidFill>
            <a:srgbClr val="D5E5F2"/>
          </a:solidFill>
          <a:ln w="6350">
            <a:solidFill>
              <a:srgbClr val="27348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sz="1500" b="1" dirty="0">
              <a:solidFill>
                <a:srgbClr val="27348A"/>
              </a:solidFill>
            </a:endParaRPr>
          </a:p>
          <a:p>
            <a:r>
              <a:rPr lang="it-IT" sz="1500" dirty="0">
                <a:solidFill>
                  <a:schemeClr val="tx1"/>
                </a:solidFill>
              </a:rPr>
              <a:t>Contrastare</a:t>
            </a:r>
          </a:p>
          <a:p>
            <a:r>
              <a:rPr lang="it-IT" sz="1500" dirty="0">
                <a:solidFill>
                  <a:schemeClr val="tx1"/>
                </a:solidFill>
              </a:rPr>
              <a:t> l’emigrazione e l’</a:t>
            </a:r>
            <a:r>
              <a:rPr lang="it-IT" sz="1500" dirty="0" err="1">
                <a:solidFill>
                  <a:schemeClr val="tx1"/>
                </a:solidFill>
              </a:rPr>
              <a:t>invecchiamento,creando</a:t>
            </a:r>
            <a:r>
              <a:rPr lang="it-IT" sz="1500" dirty="0">
                <a:solidFill>
                  <a:schemeClr val="tx1"/>
                </a:solidFill>
              </a:rPr>
              <a:t> opportunità per giovani e famiglie</a:t>
            </a:r>
            <a:endParaRPr lang="it-IT" sz="1500" b="1" dirty="0">
              <a:solidFill>
                <a:srgbClr val="27348A"/>
              </a:solidFill>
            </a:endParaRPr>
          </a:p>
          <a:p>
            <a:endParaRPr lang="de-DE" b="1" dirty="0">
              <a:solidFill>
                <a:srgbClr val="27348A"/>
              </a:solidFill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E40C99D-FDD1-FA07-801D-4A965236B426}"/>
              </a:ext>
            </a:extLst>
          </p:cNvPr>
          <p:cNvSpPr txBox="1"/>
          <p:nvPr/>
        </p:nvSpPr>
        <p:spPr>
          <a:xfrm>
            <a:off x="8265181" y="3170253"/>
            <a:ext cx="273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27348A"/>
                </a:solidFill>
              </a:rPr>
              <a:t>2</a:t>
            </a:r>
            <a:endParaRPr lang="de-DE" b="1" dirty="0">
              <a:solidFill>
                <a:srgbClr val="27348A"/>
              </a:solidFill>
            </a:endParaRP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FF5CAAD-0A69-DC53-25E8-B8FF0A5ADB83}"/>
              </a:ext>
            </a:extLst>
          </p:cNvPr>
          <p:cNvSpPr/>
          <p:nvPr/>
        </p:nvSpPr>
        <p:spPr>
          <a:xfrm>
            <a:off x="9011676" y="3170254"/>
            <a:ext cx="2507066" cy="1210376"/>
          </a:xfrm>
          <a:prstGeom prst="rect">
            <a:avLst/>
          </a:prstGeom>
          <a:solidFill>
            <a:srgbClr val="D5E5F2"/>
          </a:solidFill>
          <a:ln w="6350">
            <a:solidFill>
              <a:srgbClr val="27348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b="1" dirty="0">
              <a:solidFill>
                <a:srgbClr val="27348A"/>
              </a:solidFill>
            </a:endParaRPr>
          </a:p>
          <a:p>
            <a:r>
              <a:rPr lang="it-IT" sz="1600" dirty="0">
                <a:solidFill>
                  <a:schemeClr val="tx1"/>
                </a:solidFill>
              </a:rPr>
              <a:t>Rafforzare </a:t>
            </a:r>
          </a:p>
          <a:p>
            <a:r>
              <a:rPr lang="it-IT" sz="1600" dirty="0">
                <a:solidFill>
                  <a:schemeClr val="tx1"/>
                </a:solidFill>
              </a:rPr>
              <a:t>la cooperazione tra Comuni, istituzioni e attori locali</a:t>
            </a:r>
            <a:endParaRPr lang="it-IT" b="1" dirty="0">
              <a:solidFill>
                <a:srgbClr val="27348A"/>
              </a:solidFill>
            </a:endParaRPr>
          </a:p>
          <a:p>
            <a:endParaRPr lang="de-DE" b="1" dirty="0">
              <a:solidFill>
                <a:srgbClr val="27348A"/>
              </a:solidFill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205C05E-008F-B855-E604-1AB7E66B169A}"/>
              </a:ext>
            </a:extLst>
          </p:cNvPr>
          <p:cNvSpPr txBox="1"/>
          <p:nvPr/>
        </p:nvSpPr>
        <p:spPr>
          <a:xfrm>
            <a:off x="11172911" y="3160491"/>
            <a:ext cx="273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27348A"/>
                </a:solidFill>
              </a:rPr>
              <a:t>3</a:t>
            </a:r>
            <a:endParaRPr lang="de-DE" b="1" dirty="0">
              <a:solidFill>
                <a:srgbClr val="27348A"/>
              </a:solidFill>
            </a:endParaRP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142DC03A-1AD4-7728-0C95-E6DD40D5FEBA}"/>
              </a:ext>
            </a:extLst>
          </p:cNvPr>
          <p:cNvSpPr/>
          <p:nvPr/>
        </p:nvSpPr>
        <p:spPr>
          <a:xfrm>
            <a:off x="4243738" y="4725657"/>
            <a:ext cx="2811031" cy="1157714"/>
          </a:xfrm>
          <a:prstGeom prst="rect">
            <a:avLst/>
          </a:prstGeom>
          <a:solidFill>
            <a:srgbClr val="D5E5F2"/>
          </a:solidFill>
          <a:ln w="6350">
            <a:solidFill>
              <a:srgbClr val="27348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b="1" dirty="0">
              <a:solidFill>
                <a:srgbClr val="27348A"/>
              </a:solidFill>
            </a:endParaRPr>
          </a:p>
          <a:p>
            <a:r>
              <a:rPr lang="it-IT" sz="1600" dirty="0">
                <a:solidFill>
                  <a:schemeClr val="tx1"/>
                </a:solidFill>
              </a:rPr>
              <a:t>Promuovere </a:t>
            </a:r>
          </a:p>
          <a:p>
            <a:r>
              <a:rPr lang="it-IT" sz="1600" dirty="0">
                <a:solidFill>
                  <a:schemeClr val="tx1"/>
                </a:solidFill>
              </a:rPr>
              <a:t>sviluppo economico locale, l’innovazione e diversificazione</a:t>
            </a:r>
            <a:endParaRPr lang="it-IT" b="1" dirty="0">
              <a:solidFill>
                <a:srgbClr val="27348A"/>
              </a:solidFill>
            </a:endParaRPr>
          </a:p>
          <a:p>
            <a:endParaRPr lang="de-DE" b="1" dirty="0">
              <a:solidFill>
                <a:srgbClr val="27348A"/>
              </a:solidFill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803C529A-EFFD-0C58-EB1A-8F3DD56F11FF}"/>
              </a:ext>
            </a:extLst>
          </p:cNvPr>
          <p:cNvSpPr txBox="1"/>
          <p:nvPr/>
        </p:nvSpPr>
        <p:spPr>
          <a:xfrm>
            <a:off x="6647250" y="4725656"/>
            <a:ext cx="343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27348A"/>
                </a:solidFill>
              </a:rPr>
              <a:t>4</a:t>
            </a:r>
            <a:endParaRPr lang="de-DE" b="1" dirty="0">
              <a:solidFill>
                <a:srgbClr val="27348A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03669E86-003C-7EDE-650D-7C4DE2365D39}"/>
              </a:ext>
            </a:extLst>
          </p:cNvPr>
          <p:cNvSpPr txBox="1"/>
          <p:nvPr/>
        </p:nvSpPr>
        <p:spPr>
          <a:xfrm>
            <a:off x="5375435" y="3193494"/>
            <a:ext cx="273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27348A"/>
                </a:solidFill>
              </a:rPr>
              <a:t>1</a:t>
            </a:r>
            <a:endParaRPr lang="de-DE" b="1" dirty="0">
              <a:solidFill>
                <a:srgbClr val="27348A"/>
              </a:solidFill>
            </a:endParaRP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72E902A5-E708-6794-6C4E-32C5195D6E48}"/>
              </a:ext>
            </a:extLst>
          </p:cNvPr>
          <p:cNvSpPr/>
          <p:nvPr/>
        </p:nvSpPr>
        <p:spPr>
          <a:xfrm>
            <a:off x="7885101" y="4725657"/>
            <a:ext cx="2811032" cy="1157714"/>
          </a:xfrm>
          <a:prstGeom prst="rect">
            <a:avLst/>
          </a:prstGeom>
          <a:solidFill>
            <a:srgbClr val="D5E5F2"/>
          </a:solidFill>
          <a:ln w="6350">
            <a:solidFill>
              <a:srgbClr val="27348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b="1" dirty="0">
              <a:solidFill>
                <a:srgbClr val="27348A"/>
              </a:solidFill>
            </a:endParaRPr>
          </a:p>
          <a:p>
            <a:r>
              <a:rPr lang="it-IT" sz="1600" dirty="0">
                <a:solidFill>
                  <a:schemeClr val="tx1"/>
                </a:solidFill>
              </a:rPr>
              <a:t>Valorizzare il patrimonio naturale e culturale e gestire le risorse in modo sostenibile</a:t>
            </a:r>
            <a:endParaRPr lang="it-IT" b="1" dirty="0">
              <a:solidFill>
                <a:srgbClr val="27348A"/>
              </a:solidFill>
            </a:endParaRPr>
          </a:p>
          <a:p>
            <a:endParaRPr lang="de-DE" b="1" dirty="0">
              <a:solidFill>
                <a:srgbClr val="27348A"/>
              </a:solidFill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4786C31F-4B5E-6D38-29A0-D391C7B3BE5B}"/>
              </a:ext>
            </a:extLst>
          </p:cNvPr>
          <p:cNvSpPr txBox="1"/>
          <p:nvPr/>
        </p:nvSpPr>
        <p:spPr>
          <a:xfrm flipH="1">
            <a:off x="10296990" y="4725656"/>
            <a:ext cx="798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27348A"/>
                </a:solidFill>
              </a:rPr>
              <a:t>5</a:t>
            </a:r>
            <a:endParaRPr lang="de-DE" b="1" dirty="0">
              <a:solidFill>
                <a:srgbClr val="27348A"/>
              </a:solidFill>
            </a:endParaRPr>
          </a:p>
        </p:txBody>
      </p:sp>
      <p:pic>
        <p:nvPicPr>
          <p:cNvPr id="20" name="Elemento grafico 19" descr="Tiro a segno con riempimento a tinta unita">
            <a:extLst>
              <a:ext uri="{FF2B5EF4-FFF2-40B4-BE49-F238E27FC236}">
                <a16:creationId xmlns:a16="http://schemas.microsoft.com/office/drawing/2014/main" id="{08981161-13F8-9338-CD52-BD97CB4485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97510" y="3206682"/>
            <a:ext cx="373734" cy="373734"/>
          </a:xfrm>
          <a:prstGeom prst="rect">
            <a:avLst/>
          </a:prstGeom>
        </p:spPr>
      </p:pic>
      <p:sp>
        <p:nvSpPr>
          <p:cNvPr id="21" name="Freccia a pentagono 20">
            <a:extLst>
              <a:ext uri="{FF2B5EF4-FFF2-40B4-BE49-F238E27FC236}">
                <a16:creationId xmlns:a16="http://schemas.microsoft.com/office/drawing/2014/main" id="{275337E5-7A67-0BE9-1286-4935BCB42C0A}"/>
              </a:ext>
            </a:extLst>
          </p:cNvPr>
          <p:cNvSpPr/>
          <p:nvPr/>
        </p:nvSpPr>
        <p:spPr>
          <a:xfrm>
            <a:off x="413659" y="2988697"/>
            <a:ext cx="864158" cy="343588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Freccia a gallone 21">
            <a:extLst>
              <a:ext uri="{FF2B5EF4-FFF2-40B4-BE49-F238E27FC236}">
                <a16:creationId xmlns:a16="http://schemas.microsoft.com/office/drawing/2014/main" id="{B9646177-8725-E6CF-8877-0900E606F1D2}"/>
              </a:ext>
            </a:extLst>
          </p:cNvPr>
          <p:cNvSpPr/>
          <p:nvPr/>
        </p:nvSpPr>
        <p:spPr>
          <a:xfrm>
            <a:off x="1209886" y="2993720"/>
            <a:ext cx="411983" cy="338565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E5731BA-E7B3-A9D6-AC9D-DBC015A8E47C}"/>
              </a:ext>
            </a:extLst>
          </p:cNvPr>
          <p:cNvSpPr/>
          <p:nvPr/>
        </p:nvSpPr>
        <p:spPr>
          <a:xfrm>
            <a:off x="158362" y="6084277"/>
            <a:ext cx="6468070" cy="773723"/>
          </a:xfrm>
          <a:prstGeom prst="rect">
            <a:avLst/>
          </a:prstGeom>
          <a:solidFill>
            <a:srgbClr val="FFD500"/>
          </a:solidFill>
          <a:ln>
            <a:solidFill>
              <a:srgbClr val="FFD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Immagine 6">
            <a:extLst>
              <a:ext uri="{FF2B5EF4-FFF2-40B4-BE49-F238E27FC236}">
                <a16:creationId xmlns:a16="http://schemas.microsoft.com/office/drawing/2014/main" id="{A1E47E31-F039-8409-DBE4-FE239B067B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21" b="89286" l="8025" r="89815">
                        <a14:foregroundMark x1="13272" y1="14286" x2="8025" y2="39286"/>
                        <a14:foregroundMark x1="24691" y1="18750" x2="24383" y2="16071"/>
                        <a14:foregroundMark x1="25926" y1="14286" x2="24383" y2="12500"/>
                        <a14:foregroundMark x1="11728" y1="60714" x2="11728" y2="61607"/>
                        <a14:foregroundMark x1="11111" y1="58929" x2="11111" y2="56250"/>
                        <a14:foregroundMark x1="31790" y1="62500" x2="24691" y2="69643"/>
                        <a14:foregroundMark x1="25000" y1="8929" x2="29012" y2="16071"/>
                      </a14:backgroundRemoval>
                    </a14:imgEffect>
                  </a14:imgLayer>
                </a14:imgProps>
              </a:ext>
            </a:extLst>
          </a:blip>
          <a:srcRect r="59025"/>
          <a:stretch/>
        </p:blipFill>
        <p:spPr>
          <a:xfrm>
            <a:off x="185124" y="6150351"/>
            <a:ext cx="765808" cy="646058"/>
          </a:xfrm>
          <a:prstGeom prst="rect">
            <a:avLst/>
          </a:prstGeom>
        </p:spPr>
      </p:pic>
      <p:sp>
        <p:nvSpPr>
          <p:cNvPr id="23" name="CasellaDiTesto 7">
            <a:extLst>
              <a:ext uri="{FF2B5EF4-FFF2-40B4-BE49-F238E27FC236}">
                <a16:creationId xmlns:a16="http://schemas.microsoft.com/office/drawing/2014/main" id="{A0A1ACB6-C867-469E-4AE7-CE16EDB26A7D}"/>
              </a:ext>
            </a:extLst>
          </p:cNvPr>
          <p:cNvSpPr txBox="1"/>
          <p:nvPr/>
        </p:nvSpPr>
        <p:spPr>
          <a:xfrm>
            <a:off x="856747" y="6192562"/>
            <a:ext cx="324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Amasis MT Pro Light" panose="02040304050005020304" pitchFamily="18" charset="0"/>
              </a:rPr>
              <a:t>Strategia </a:t>
            </a:r>
          </a:p>
          <a:p>
            <a:r>
              <a:rPr lang="it-IT" sz="1400" b="1" dirty="0">
                <a:latin typeface="Amasis MT Pro Light" panose="02040304050005020304" pitchFamily="18" charset="0"/>
              </a:rPr>
              <a:t>Aree Interne</a:t>
            </a:r>
            <a:endParaRPr lang="de-DE" sz="1400" b="1" dirty="0">
              <a:latin typeface="Amasis MT Pro Light" panose="020403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199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DEBF5-A1CB-D047-2550-A9B1D4516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2">
            <a:extLst>
              <a:ext uri="{FF2B5EF4-FFF2-40B4-BE49-F238E27FC236}">
                <a16:creationId xmlns:a16="http://schemas.microsoft.com/office/drawing/2014/main" id="{CDA61A43-494D-0BA0-F731-9BD77F5A766B}"/>
              </a:ext>
            </a:extLst>
          </p:cNvPr>
          <p:cNvSpPr txBox="1">
            <a:spLocks/>
          </p:cNvSpPr>
          <p:nvPr/>
        </p:nvSpPr>
        <p:spPr>
          <a:xfrm>
            <a:off x="721598" y="413886"/>
            <a:ext cx="7405137" cy="1253627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27348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err="1"/>
              <a:t>Strategia</a:t>
            </a:r>
            <a:r>
              <a:rPr lang="de-DE" sz="2400"/>
              <a:t> </a:t>
            </a:r>
            <a:r>
              <a:rPr lang="de-DE" sz="2400" err="1"/>
              <a:t>d‘Area</a:t>
            </a:r>
            <a:r>
              <a:rPr lang="de-DE" sz="2400"/>
              <a:t> 2021-27: </a:t>
            </a:r>
            <a:r>
              <a:rPr lang="it-IT" sz="2400" b="1"/>
              <a:t>Alta Val Venosta</a:t>
            </a:r>
          </a:p>
          <a:p>
            <a:r>
              <a:rPr lang="it-IT" sz="2000" b="1"/>
              <a:t>(</a:t>
            </a:r>
            <a:r>
              <a:rPr lang="it-IT" sz="2000"/>
              <a:t>Curon, Malles, Tubre, Glorenza, Sluderno, Stelvio, Prato allo Stelvio, Martello)</a:t>
            </a:r>
            <a:endParaRPr lang="de-DE" sz="2000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4010AB63-6CAD-385C-AEE7-4FC44452947C}"/>
              </a:ext>
            </a:extLst>
          </p:cNvPr>
          <p:cNvSpPr/>
          <p:nvPr/>
        </p:nvSpPr>
        <p:spPr>
          <a:xfrm>
            <a:off x="3914801" y="2629349"/>
            <a:ext cx="1848897" cy="1812687"/>
          </a:xfrm>
          <a:prstGeom prst="ellipse">
            <a:avLst/>
          </a:prstGeom>
          <a:solidFill>
            <a:srgbClr val="D3E3EE"/>
          </a:solidFill>
          <a:ln>
            <a:solidFill>
              <a:srgbClr val="27348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err="1">
                <a:solidFill>
                  <a:schemeClr val="tx1"/>
                </a:solidFill>
              </a:rPr>
              <a:t>Principali</a:t>
            </a:r>
            <a:r>
              <a:rPr lang="de-DE" b="1">
                <a:solidFill>
                  <a:schemeClr val="tx1"/>
                </a:solidFill>
              </a:rPr>
              <a:t> </a:t>
            </a:r>
            <a:r>
              <a:rPr lang="de-DE" b="1" err="1">
                <a:solidFill>
                  <a:schemeClr val="tx1"/>
                </a:solidFill>
              </a:rPr>
              <a:t>ambiti</a:t>
            </a:r>
            <a:r>
              <a:rPr lang="de-DE" b="1">
                <a:solidFill>
                  <a:schemeClr val="tx1"/>
                </a:solidFill>
              </a:rPr>
              <a:t> di </a:t>
            </a:r>
            <a:r>
              <a:rPr lang="de-DE" b="1" err="1">
                <a:solidFill>
                  <a:schemeClr val="tx1"/>
                </a:solidFill>
              </a:rPr>
              <a:t>intervento</a:t>
            </a:r>
            <a:endParaRPr lang="de-DE" b="1">
              <a:solidFill>
                <a:schemeClr val="tx1"/>
              </a:solidFill>
            </a:endParaRPr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BFE8A399-CA50-E018-6923-4FCFE97BE022}"/>
              </a:ext>
            </a:extLst>
          </p:cNvPr>
          <p:cNvSpPr/>
          <p:nvPr/>
        </p:nvSpPr>
        <p:spPr>
          <a:xfrm>
            <a:off x="6277838" y="2629349"/>
            <a:ext cx="1848897" cy="1812687"/>
          </a:xfrm>
          <a:prstGeom prst="ellipse">
            <a:avLst/>
          </a:prstGeom>
          <a:solidFill>
            <a:srgbClr val="D3E3EE"/>
          </a:solidFill>
          <a:ln>
            <a:solidFill>
              <a:srgbClr val="27348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err="1">
                <a:solidFill>
                  <a:schemeClr val="tx1"/>
                </a:solidFill>
              </a:rPr>
              <a:t>Risultati</a:t>
            </a:r>
            <a:r>
              <a:rPr lang="de-DE" b="1">
                <a:solidFill>
                  <a:schemeClr val="tx1"/>
                </a:solidFill>
              </a:rPr>
              <a:t> </a:t>
            </a:r>
            <a:r>
              <a:rPr lang="de-DE" b="1" err="1">
                <a:solidFill>
                  <a:schemeClr val="tx1"/>
                </a:solidFill>
              </a:rPr>
              <a:t>attesi</a:t>
            </a:r>
            <a:endParaRPr lang="de-DE" b="1">
              <a:solidFill>
                <a:schemeClr val="tx1"/>
              </a:solidFill>
            </a:endParaRPr>
          </a:p>
        </p:txBody>
      </p:sp>
      <p:sp>
        <p:nvSpPr>
          <p:cNvPr id="10" name="Freccia circolare in giù 9">
            <a:extLst>
              <a:ext uri="{FF2B5EF4-FFF2-40B4-BE49-F238E27FC236}">
                <a16:creationId xmlns:a16="http://schemas.microsoft.com/office/drawing/2014/main" id="{A8864867-5B34-41A5-E95F-BE7D8D7ABCED}"/>
              </a:ext>
            </a:extLst>
          </p:cNvPr>
          <p:cNvSpPr/>
          <p:nvPr/>
        </p:nvSpPr>
        <p:spPr>
          <a:xfrm>
            <a:off x="5040216" y="1999622"/>
            <a:ext cx="1848897" cy="487345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1" name="Freccia circolare in giù 10">
            <a:extLst>
              <a:ext uri="{FF2B5EF4-FFF2-40B4-BE49-F238E27FC236}">
                <a16:creationId xmlns:a16="http://schemas.microsoft.com/office/drawing/2014/main" id="{637CC499-D345-C757-962E-1D5CC08A219D}"/>
              </a:ext>
            </a:extLst>
          </p:cNvPr>
          <p:cNvSpPr/>
          <p:nvPr/>
        </p:nvSpPr>
        <p:spPr>
          <a:xfrm rot="10800000">
            <a:off x="5040216" y="4632292"/>
            <a:ext cx="1848897" cy="487345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05AF76AF-D12A-0DE7-4B74-04AD873E59AE}"/>
              </a:ext>
            </a:extLst>
          </p:cNvPr>
          <p:cNvSpPr/>
          <p:nvPr/>
        </p:nvSpPr>
        <p:spPr>
          <a:xfrm>
            <a:off x="721597" y="1575259"/>
            <a:ext cx="2653058" cy="2044838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it-IT" sz="1600" dirty="0">
              <a:solidFill>
                <a:schemeClr val="tx1"/>
              </a:solidFill>
            </a:endParaRPr>
          </a:p>
          <a:p>
            <a:pPr algn="just"/>
            <a:r>
              <a:rPr lang="it-IT" sz="1600" b="1" dirty="0">
                <a:solidFill>
                  <a:schemeClr val="tx1"/>
                </a:solidFill>
              </a:rPr>
              <a:t>Sanità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tx1"/>
                </a:solidFill>
              </a:rPr>
              <a:t>rafforzamento dei servizi territoriali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tx1"/>
                </a:solidFill>
              </a:rPr>
              <a:t>medicina di base integrata e telemedicina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tx1"/>
                </a:solidFill>
              </a:rPr>
              <a:t>assistenza a domicilio e per anziani</a:t>
            </a:r>
          </a:p>
          <a:p>
            <a:pPr algn="ctr"/>
            <a:endParaRPr lang="de-DE" dirty="0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27EF7109-153C-3FC7-DE7C-B41F8F5CA8A2}"/>
              </a:ext>
            </a:extLst>
          </p:cNvPr>
          <p:cNvSpPr/>
          <p:nvPr/>
        </p:nvSpPr>
        <p:spPr>
          <a:xfrm>
            <a:off x="721597" y="3851339"/>
            <a:ext cx="2653058" cy="2044839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it-IT" sz="1600">
              <a:solidFill>
                <a:schemeClr val="tx1"/>
              </a:solidFill>
            </a:endParaRPr>
          </a:p>
          <a:p>
            <a:r>
              <a:rPr lang="it-IT" sz="1600" b="1">
                <a:solidFill>
                  <a:schemeClr val="tx1"/>
                </a:solidFill>
              </a:rPr>
              <a:t>Istruzione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>
                <a:solidFill>
                  <a:schemeClr val="tx1"/>
                </a:solidFill>
              </a:rPr>
              <a:t>potenziamento scuole nelle valli laterali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>
                <a:solidFill>
                  <a:schemeClr val="tx1"/>
                </a:solidFill>
              </a:rPr>
              <a:t>miglioramento servizi per la prima infanzia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>
                <a:solidFill>
                  <a:schemeClr val="tx1"/>
                </a:solidFill>
              </a:rPr>
              <a:t>formazione professionale innovativa</a:t>
            </a:r>
          </a:p>
          <a:p>
            <a:pPr algn="ctr"/>
            <a:endParaRPr lang="de-DE"/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13F5928E-B85C-C9F3-CDF6-C622C8FD571B}"/>
              </a:ext>
            </a:extLst>
          </p:cNvPr>
          <p:cNvSpPr/>
          <p:nvPr/>
        </p:nvSpPr>
        <p:spPr>
          <a:xfrm>
            <a:off x="8603311" y="947743"/>
            <a:ext cx="2759103" cy="161209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it-IT" sz="1600" b="1">
              <a:solidFill>
                <a:schemeClr val="tx1"/>
              </a:solidFill>
            </a:endParaRPr>
          </a:p>
          <a:p>
            <a:pPr algn="just"/>
            <a:r>
              <a:rPr lang="it-IT" sz="1600" b="1">
                <a:solidFill>
                  <a:schemeClr val="tx1"/>
                </a:solidFill>
              </a:rPr>
              <a:t>Mobilità sostenibile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400">
                <a:solidFill>
                  <a:schemeClr val="tx1"/>
                </a:solidFill>
              </a:rPr>
              <a:t>migliori collegamenti intercomunali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400">
                <a:solidFill>
                  <a:schemeClr val="tx1"/>
                </a:solidFill>
              </a:rPr>
              <a:t>trasporto pubblico più frequente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400">
                <a:solidFill>
                  <a:schemeClr val="tx1"/>
                </a:solidFill>
              </a:rPr>
              <a:t>mobilità dolce, ciclabili e micromobilità</a:t>
            </a:r>
          </a:p>
          <a:p>
            <a:pPr algn="ctr"/>
            <a:endParaRPr lang="de-DE"/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39C88855-1847-88BE-9F26-A3CF6C18DCE3}"/>
              </a:ext>
            </a:extLst>
          </p:cNvPr>
          <p:cNvSpPr/>
          <p:nvPr/>
        </p:nvSpPr>
        <p:spPr>
          <a:xfrm>
            <a:off x="8603311" y="2788985"/>
            <a:ext cx="2759103" cy="158102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it-IT" sz="1600" b="1">
              <a:solidFill>
                <a:schemeClr val="tx1"/>
              </a:solidFill>
            </a:endParaRPr>
          </a:p>
          <a:p>
            <a:pPr algn="just"/>
            <a:r>
              <a:rPr lang="it-IT" sz="1600" b="1">
                <a:solidFill>
                  <a:schemeClr val="tx1"/>
                </a:solidFill>
              </a:rPr>
              <a:t>Economia locale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400">
                <a:solidFill>
                  <a:schemeClr val="tx1"/>
                </a:solidFill>
              </a:rPr>
              <a:t>agricoltura sostenibile e diversificata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400">
                <a:solidFill>
                  <a:schemeClr val="tx1"/>
                </a:solidFill>
              </a:rPr>
              <a:t>calorizzazione prodotti locali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400">
                <a:solidFill>
                  <a:schemeClr val="tx1"/>
                </a:solidFill>
              </a:rPr>
              <a:t>sostegno a artigianato, turismo e PMI</a:t>
            </a:r>
          </a:p>
          <a:p>
            <a:pPr algn="ctr"/>
            <a:endParaRPr lang="de-DE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6C4B1CD5-80A3-1DDE-CA04-2B8788AECE9B}"/>
              </a:ext>
            </a:extLst>
          </p:cNvPr>
          <p:cNvSpPr/>
          <p:nvPr/>
        </p:nvSpPr>
        <p:spPr>
          <a:xfrm>
            <a:off x="8603311" y="4601059"/>
            <a:ext cx="2759103" cy="1285868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it-IT" sz="1600" b="1">
              <a:solidFill>
                <a:schemeClr val="tx1"/>
              </a:solidFill>
            </a:endParaRPr>
          </a:p>
          <a:p>
            <a:r>
              <a:rPr lang="it-IT" sz="1600" b="1">
                <a:solidFill>
                  <a:schemeClr val="tx1"/>
                </a:solidFill>
              </a:rPr>
              <a:t>Digitale e innovazione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400">
                <a:solidFill>
                  <a:schemeClr val="tx1"/>
                </a:solidFill>
              </a:rPr>
              <a:t>diffusione di servizi digitali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400">
                <a:solidFill>
                  <a:schemeClr val="tx1"/>
                </a:solidFill>
              </a:rPr>
              <a:t>cooperazione tra imprese e istituzioni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400">
                <a:solidFill>
                  <a:schemeClr val="tx1"/>
                </a:solidFill>
              </a:rPr>
              <a:t>reti collaborative</a:t>
            </a:r>
          </a:p>
          <a:p>
            <a:pPr algn="ctr"/>
            <a:endParaRPr lang="de-DE"/>
          </a:p>
        </p:txBody>
      </p:sp>
      <p:sp>
        <p:nvSpPr>
          <p:cNvPr id="2" name="Rettangolo 5">
            <a:extLst>
              <a:ext uri="{FF2B5EF4-FFF2-40B4-BE49-F238E27FC236}">
                <a16:creationId xmlns:a16="http://schemas.microsoft.com/office/drawing/2014/main" id="{A969DFD1-D271-706C-969B-1B7DC98200CE}"/>
              </a:ext>
            </a:extLst>
          </p:cNvPr>
          <p:cNvSpPr/>
          <p:nvPr/>
        </p:nvSpPr>
        <p:spPr>
          <a:xfrm>
            <a:off x="158362" y="6084277"/>
            <a:ext cx="6468070" cy="773723"/>
          </a:xfrm>
          <a:prstGeom prst="rect">
            <a:avLst/>
          </a:prstGeom>
          <a:solidFill>
            <a:srgbClr val="FFD500"/>
          </a:solidFill>
          <a:ln>
            <a:solidFill>
              <a:srgbClr val="FFD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Immagine 6">
            <a:extLst>
              <a:ext uri="{FF2B5EF4-FFF2-40B4-BE49-F238E27FC236}">
                <a16:creationId xmlns:a16="http://schemas.microsoft.com/office/drawing/2014/main" id="{3EDDF22C-BC5A-D4BA-C62D-2ED369330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21" b="89286" l="8025" r="89815">
                        <a14:foregroundMark x1="13272" y1="14286" x2="8025" y2="39286"/>
                        <a14:foregroundMark x1="24691" y1="18750" x2="24383" y2="16071"/>
                        <a14:foregroundMark x1="25926" y1="14286" x2="24383" y2="12500"/>
                        <a14:foregroundMark x1="11728" y1="60714" x2="11728" y2="61607"/>
                        <a14:foregroundMark x1="11111" y1="58929" x2="11111" y2="56250"/>
                        <a14:foregroundMark x1="31790" y1="62500" x2="24691" y2="69643"/>
                        <a14:foregroundMark x1="25000" y1="8929" x2="29012" y2="16071"/>
                      </a14:backgroundRemoval>
                    </a14:imgEffect>
                  </a14:imgLayer>
                </a14:imgProps>
              </a:ext>
            </a:extLst>
          </a:blip>
          <a:srcRect r="59025"/>
          <a:stretch/>
        </p:blipFill>
        <p:spPr>
          <a:xfrm>
            <a:off x="185124" y="6150351"/>
            <a:ext cx="765808" cy="646058"/>
          </a:xfrm>
          <a:prstGeom prst="rect">
            <a:avLst/>
          </a:prstGeom>
        </p:spPr>
      </p:pic>
      <p:sp>
        <p:nvSpPr>
          <p:cNvPr id="17" name="CasellaDiTesto 7">
            <a:extLst>
              <a:ext uri="{FF2B5EF4-FFF2-40B4-BE49-F238E27FC236}">
                <a16:creationId xmlns:a16="http://schemas.microsoft.com/office/drawing/2014/main" id="{DDF356E2-C14D-9F29-93DC-6055819EDFFA}"/>
              </a:ext>
            </a:extLst>
          </p:cNvPr>
          <p:cNvSpPr txBox="1"/>
          <p:nvPr/>
        </p:nvSpPr>
        <p:spPr>
          <a:xfrm>
            <a:off x="856747" y="6192562"/>
            <a:ext cx="324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Amasis MT Pro Light" panose="02040304050005020304" pitchFamily="18" charset="0"/>
              </a:rPr>
              <a:t>Strategia </a:t>
            </a:r>
          </a:p>
          <a:p>
            <a:r>
              <a:rPr lang="it-IT" sz="1400" b="1" dirty="0">
                <a:latin typeface="Amasis MT Pro Light" panose="02040304050005020304" pitchFamily="18" charset="0"/>
              </a:rPr>
              <a:t>Aree Interne</a:t>
            </a:r>
            <a:endParaRPr lang="de-DE" sz="1400" b="1" dirty="0">
              <a:latin typeface="Amasis MT Pro Light" panose="020403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725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2">
            <a:extLst>
              <a:ext uri="{FF2B5EF4-FFF2-40B4-BE49-F238E27FC236}">
                <a16:creationId xmlns:a16="http://schemas.microsoft.com/office/drawing/2014/main" id="{A3F0EEB9-CF21-045E-20F1-7B7766D427BB}"/>
              </a:ext>
            </a:extLst>
          </p:cNvPr>
          <p:cNvSpPr txBox="1">
            <a:spLocks/>
          </p:cNvSpPr>
          <p:nvPr/>
        </p:nvSpPr>
        <p:spPr>
          <a:xfrm>
            <a:off x="721598" y="509199"/>
            <a:ext cx="9637053" cy="544212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27348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err="1"/>
              <a:t>Strategia</a:t>
            </a:r>
            <a:r>
              <a:rPr lang="de-DE" sz="2400"/>
              <a:t> </a:t>
            </a:r>
            <a:r>
              <a:rPr lang="de-DE" sz="2400" err="1"/>
              <a:t>d‘Area</a:t>
            </a:r>
            <a:r>
              <a:rPr lang="de-DE" sz="2400"/>
              <a:t> 2021-27: </a:t>
            </a:r>
            <a:r>
              <a:rPr lang="it-IT" sz="2400" b="1"/>
              <a:t>Alta Val Venosta – schede d’intervento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2BD2D467-95A7-C723-CA33-989CD3DC6841}"/>
              </a:ext>
            </a:extLst>
          </p:cNvPr>
          <p:cNvSpPr/>
          <p:nvPr/>
        </p:nvSpPr>
        <p:spPr>
          <a:xfrm>
            <a:off x="1329056" y="3183987"/>
            <a:ext cx="151996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2400" b="0" cap="none" spc="0">
                <a:ln w="0"/>
                <a:solidFill>
                  <a:srgbClr val="1630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ldhabi" panose="020F0502020204030204" pitchFamily="2" charset="-78"/>
              </a:rPr>
              <a:t>Istruzione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01D5DC0-61B3-6675-8125-9C9AAAB04D1E}"/>
              </a:ext>
            </a:extLst>
          </p:cNvPr>
          <p:cNvSpPr/>
          <p:nvPr/>
        </p:nvSpPr>
        <p:spPr>
          <a:xfrm>
            <a:off x="5338980" y="3114545"/>
            <a:ext cx="124745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2400" b="0" cap="none" spc="0">
                <a:ln w="0"/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ldhabi" panose="020F0502020204030204" pitchFamily="2" charset="-78"/>
              </a:rPr>
              <a:t>Mobilità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3E69679-520A-2856-9C2B-4C3761D5EBE4}"/>
              </a:ext>
            </a:extLst>
          </p:cNvPr>
          <p:cNvSpPr/>
          <p:nvPr/>
        </p:nvSpPr>
        <p:spPr>
          <a:xfrm>
            <a:off x="8997227" y="2953155"/>
            <a:ext cx="105830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2400" b="0" cap="none" spc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ldhabi" panose="020F0502020204030204" pitchFamily="2" charset="-78"/>
              </a:rPr>
              <a:t>Sanità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DAB2884-8FC1-743A-001E-2AD82D9DA770}"/>
              </a:ext>
            </a:extLst>
          </p:cNvPr>
          <p:cNvSpPr txBox="1"/>
          <p:nvPr/>
        </p:nvSpPr>
        <p:spPr>
          <a:xfrm>
            <a:off x="1350695" y="4030401"/>
            <a:ext cx="308148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n. progetti proposti: </a:t>
            </a:r>
            <a:r>
              <a:rPr lang="it-IT" sz="2000" b="1" dirty="0"/>
              <a:t>2</a:t>
            </a:r>
            <a:endParaRPr lang="it-IT" sz="2000" dirty="0"/>
          </a:p>
          <a:p>
            <a:endParaRPr lang="it-IT" dirty="0"/>
          </a:p>
          <a:p>
            <a:r>
              <a:rPr lang="it-IT" dirty="0"/>
              <a:t>Totale finanziamento SNAI:</a:t>
            </a:r>
          </a:p>
          <a:p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/>
              <a:t>3.752.148</a:t>
            </a:r>
            <a:r>
              <a:rPr lang="it-IT" dirty="0"/>
              <a:t> euro</a:t>
            </a:r>
            <a:endParaRPr lang="de-DE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3BF4460-A10C-D271-3EC4-9CCF69BDCA23}"/>
              </a:ext>
            </a:extLst>
          </p:cNvPr>
          <p:cNvSpPr txBox="1"/>
          <p:nvPr/>
        </p:nvSpPr>
        <p:spPr>
          <a:xfrm>
            <a:off x="5338980" y="4030401"/>
            <a:ext cx="306907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n. progetti proposti: </a:t>
            </a:r>
            <a:r>
              <a:rPr lang="it-IT" sz="2000" b="1" dirty="0"/>
              <a:t>6</a:t>
            </a:r>
            <a:endParaRPr lang="it-IT" sz="2000" dirty="0"/>
          </a:p>
          <a:p>
            <a:endParaRPr lang="it-IT" dirty="0"/>
          </a:p>
          <a:p>
            <a:r>
              <a:rPr lang="it-IT" dirty="0"/>
              <a:t>Totale finanziamento SNAI:</a:t>
            </a:r>
          </a:p>
          <a:p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/>
              <a:t>8.469.588,40</a:t>
            </a:r>
            <a:r>
              <a:rPr lang="it-IT" dirty="0"/>
              <a:t> euro</a:t>
            </a:r>
            <a:endParaRPr lang="de-DE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76105B8B-6BDA-B26F-7197-2AB3FC3FBA13}"/>
              </a:ext>
            </a:extLst>
          </p:cNvPr>
          <p:cNvSpPr txBox="1"/>
          <p:nvPr/>
        </p:nvSpPr>
        <p:spPr>
          <a:xfrm>
            <a:off x="9049616" y="4030401"/>
            <a:ext cx="297761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n. progetti proposti: </a:t>
            </a:r>
            <a:r>
              <a:rPr lang="it-IT" sz="2000" b="1" dirty="0"/>
              <a:t>1</a:t>
            </a:r>
            <a:endParaRPr lang="it-IT" sz="2000" dirty="0"/>
          </a:p>
          <a:p>
            <a:endParaRPr lang="it-IT" dirty="0"/>
          </a:p>
          <a:p>
            <a:r>
              <a:rPr lang="it-IT" dirty="0"/>
              <a:t>Totale finanziamento SNAI:</a:t>
            </a:r>
          </a:p>
          <a:p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/>
              <a:t>8.652.368</a:t>
            </a:r>
            <a:r>
              <a:rPr lang="it-IT" dirty="0"/>
              <a:t> euro</a:t>
            </a:r>
            <a:endParaRPr lang="de-DE" dirty="0"/>
          </a:p>
          <a:p>
            <a:endParaRPr lang="de-DE" dirty="0"/>
          </a:p>
        </p:txBody>
      </p: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67763D6A-96E1-B3F1-32AB-6E20357467C3}"/>
              </a:ext>
            </a:extLst>
          </p:cNvPr>
          <p:cNvGrpSpPr/>
          <p:nvPr/>
        </p:nvGrpSpPr>
        <p:grpSpPr>
          <a:xfrm>
            <a:off x="553700" y="1488543"/>
            <a:ext cx="1471204" cy="1438357"/>
            <a:chOff x="1726920" y="1985445"/>
            <a:chExt cx="1471204" cy="1438357"/>
          </a:xfrm>
        </p:grpSpPr>
        <p:sp>
          <p:nvSpPr>
            <p:cNvPr id="14" name="Ovale 13">
              <a:extLst>
                <a:ext uri="{FF2B5EF4-FFF2-40B4-BE49-F238E27FC236}">
                  <a16:creationId xmlns:a16="http://schemas.microsoft.com/office/drawing/2014/main" id="{63B02C73-79BD-521D-2FAB-B3B2B7E8DC15}"/>
                </a:ext>
              </a:extLst>
            </p:cNvPr>
            <p:cNvSpPr/>
            <p:nvPr/>
          </p:nvSpPr>
          <p:spPr>
            <a:xfrm>
              <a:off x="1726920" y="1985445"/>
              <a:ext cx="1471204" cy="1438357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0" name="Elemento grafico 19" descr="Libri con riempimento a tinta unita">
              <a:extLst>
                <a:ext uri="{FF2B5EF4-FFF2-40B4-BE49-F238E27FC236}">
                  <a16:creationId xmlns:a16="http://schemas.microsoft.com/office/drawing/2014/main" id="{94791C83-4EAF-0DA0-E36E-47DA68E20E0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005322" y="2247423"/>
              <a:ext cx="914400" cy="914400"/>
            </a:xfrm>
            <a:prstGeom prst="rect">
              <a:avLst/>
            </a:prstGeom>
          </p:spPr>
        </p:pic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3C7CC4B7-F5C9-4801-B8EE-D3095EB1C69E}"/>
              </a:ext>
            </a:extLst>
          </p:cNvPr>
          <p:cNvGrpSpPr/>
          <p:nvPr/>
        </p:nvGrpSpPr>
        <p:grpSpPr>
          <a:xfrm>
            <a:off x="4432187" y="1521471"/>
            <a:ext cx="1471204" cy="1438357"/>
            <a:chOff x="5360398" y="1953295"/>
            <a:chExt cx="1471204" cy="1438357"/>
          </a:xfrm>
        </p:grpSpPr>
        <p:sp>
          <p:nvSpPr>
            <p:cNvPr id="22" name="Ovale 21">
              <a:extLst>
                <a:ext uri="{FF2B5EF4-FFF2-40B4-BE49-F238E27FC236}">
                  <a16:creationId xmlns:a16="http://schemas.microsoft.com/office/drawing/2014/main" id="{5F260249-30B2-9F86-0252-F562642E94AC}"/>
                </a:ext>
              </a:extLst>
            </p:cNvPr>
            <p:cNvSpPr/>
            <p:nvPr/>
          </p:nvSpPr>
          <p:spPr>
            <a:xfrm>
              <a:off x="5360398" y="1953295"/>
              <a:ext cx="1471204" cy="1438357"/>
            </a:xfrm>
            <a:prstGeom prst="ellipse">
              <a:avLst/>
            </a:prstGeom>
            <a:solidFill>
              <a:srgbClr val="E68A8A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6" name="Elemento grafico 15" descr="Autobus con riempimento a tinta unita">
              <a:extLst>
                <a:ext uri="{FF2B5EF4-FFF2-40B4-BE49-F238E27FC236}">
                  <a16:creationId xmlns:a16="http://schemas.microsoft.com/office/drawing/2014/main" id="{B1096DE0-DC9F-A949-18AB-2973F2A52DC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38800" y="2215273"/>
              <a:ext cx="914400" cy="914400"/>
            </a:xfrm>
            <a:prstGeom prst="rect">
              <a:avLst/>
            </a:prstGeom>
          </p:spPr>
        </p:pic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EF09B982-CCB2-79A5-B7EB-3412C8B8599B}"/>
              </a:ext>
            </a:extLst>
          </p:cNvPr>
          <p:cNvGrpSpPr/>
          <p:nvPr/>
        </p:nvGrpSpPr>
        <p:grpSpPr>
          <a:xfrm>
            <a:off x="8142824" y="1488542"/>
            <a:ext cx="1471204" cy="1438357"/>
            <a:chOff x="8993876" y="1985445"/>
            <a:chExt cx="1471204" cy="1438357"/>
          </a:xfrm>
        </p:grpSpPr>
        <p:sp>
          <p:nvSpPr>
            <p:cNvPr id="26" name="Ovale 25">
              <a:extLst>
                <a:ext uri="{FF2B5EF4-FFF2-40B4-BE49-F238E27FC236}">
                  <a16:creationId xmlns:a16="http://schemas.microsoft.com/office/drawing/2014/main" id="{E17C8642-BF44-4B04-B297-DF30C581917B}"/>
                </a:ext>
              </a:extLst>
            </p:cNvPr>
            <p:cNvSpPr/>
            <p:nvPr/>
          </p:nvSpPr>
          <p:spPr>
            <a:xfrm>
              <a:off x="8993876" y="1985445"/>
              <a:ext cx="1471204" cy="143835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8" name="Elemento grafico 17" descr="Cuore con pulsazioni con riempimento a tinta unita">
              <a:extLst>
                <a:ext uri="{FF2B5EF4-FFF2-40B4-BE49-F238E27FC236}">
                  <a16:creationId xmlns:a16="http://schemas.microsoft.com/office/drawing/2014/main" id="{9D645F40-FCC7-B5D8-0A51-C69F1AA8040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130353" y="2105498"/>
              <a:ext cx="1198249" cy="1198249"/>
            </a:xfrm>
            <a:prstGeom prst="rect">
              <a:avLst/>
            </a:prstGeom>
          </p:spPr>
        </p:pic>
      </p:grpSp>
      <p:cxnSp>
        <p:nvCxnSpPr>
          <p:cNvPr id="30" name="Connettore 2 29">
            <a:extLst>
              <a:ext uri="{FF2B5EF4-FFF2-40B4-BE49-F238E27FC236}">
                <a16:creationId xmlns:a16="http://schemas.microsoft.com/office/drawing/2014/main" id="{3B7D9971-B807-27EF-E9E0-7DDE7AAACCB8}"/>
              </a:ext>
            </a:extLst>
          </p:cNvPr>
          <p:cNvCxnSpPr/>
          <p:nvPr/>
        </p:nvCxnSpPr>
        <p:spPr>
          <a:xfrm>
            <a:off x="1283377" y="3114545"/>
            <a:ext cx="0" cy="2432967"/>
          </a:xfrm>
          <a:prstGeom prst="straightConnector1">
            <a:avLst/>
          </a:prstGeom>
          <a:ln w="28575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>
            <a:extLst>
              <a:ext uri="{FF2B5EF4-FFF2-40B4-BE49-F238E27FC236}">
                <a16:creationId xmlns:a16="http://schemas.microsoft.com/office/drawing/2014/main" id="{FDFBFAA1-F89B-0A3A-9D2E-22CFF087C745}"/>
              </a:ext>
            </a:extLst>
          </p:cNvPr>
          <p:cNvCxnSpPr/>
          <p:nvPr/>
        </p:nvCxnSpPr>
        <p:spPr>
          <a:xfrm>
            <a:off x="5167789" y="3114545"/>
            <a:ext cx="0" cy="2432967"/>
          </a:xfrm>
          <a:prstGeom prst="straightConnector1">
            <a:avLst/>
          </a:prstGeom>
          <a:ln w="28575">
            <a:solidFill>
              <a:srgbClr val="6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>
            <a:extLst>
              <a:ext uri="{FF2B5EF4-FFF2-40B4-BE49-F238E27FC236}">
                <a16:creationId xmlns:a16="http://schemas.microsoft.com/office/drawing/2014/main" id="{5167E6E8-D496-7E38-48A3-A7C5E13E7B96}"/>
              </a:ext>
            </a:extLst>
          </p:cNvPr>
          <p:cNvCxnSpPr>
            <a:cxnSpLocks/>
          </p:cNvCxnSpPr>
          <p:nvPr/>
        </p:nvCxnSpPr>
        <p:spPr>
          <a:xfrm>
            <a:off x="8878425" y="3083772"/>
            <a:ext cx="0" cy="2566401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Elemento grafico 3" descr="Blog contorno">
            <a:extLst>
              <a:ext uri="{FF2B5EF4-FFF2-40B4-BE49-F238E27FC236}">
                <a16:creationId xmlns:a16="http://schemas.microsoft.com/office/drawing/2014/main" id="{91F0597E-BB0A-9D88-274F-EB0DABFAF6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01562" y="356464"/>
            <a:ext cx="748163" cy="748163"/>
          </a:xfrm>
          <a:prstGeom prst="rect">
            <a:avLst/>
          </a:prstGeom>
        </p:spPr>
      </p:pic>
      <p:sp>
        <p:nvSpPr>
          <p:cNvPr id="3" name="Rettangolo 5">
            <a:extLst>
              <a:ext uri="{FF2B5EF4-FFF2-40B4-BE49-F238E27FC236}">
                <a16:creationId xmlns:a16="http://schemas.microsoft.com/office/drawing/2014/main" id="{4F7D1E57-3743-5E78-E0AD-CEC5805ABB82}"/>
              </a:ext>
            </a:extLst>
          </p:cNvPr>
          <p:cNvSpPr/>
          <p:nvPr/>
        </p:nvSpPr>
        <p:spPr>
          <a:xfrm>
            <a:off x="158362" y="6084277"/>
            <a:ext cx="6468070" cy="773723"/>
          </a:xfrm>
          <a:prstGeom prst="rect">
            <a:avLst/>
          </a:prstGeom>
          <a:solidFill>
            <a:srgbClr val="FFD500"/>
          </a:solidFill>
          <a:ln>
            <a:solidFill>
              <a:srgbClr val="FFD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Immagine 6">
            <a:extLst>
              <a:ext uri="{FF2B5EF4-FFF2-40B4-BE49-F238E27FC236}">
                <a16:creationId xmlns:a16="http://schemas.microsoft.com/office/drawing/2014/main" id="{A42A0EBE-5FD0-A2F8-9384-3D50D6B69C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21" b="89286" l="8025" r="89815">
                        <a14:foregroundMark x1="13272" y1="14286" x2="8025" y2="39286"/>
                        <a14:foregroundMark x1="24691" y1="18750" x2="24383" y2="16071"/>
                        <a14:foregroundMark x1="25926" y1="14286" x2="24383" y2="12500"/>
                        <a14:foregroundMark x1="11728" y1="60714" x2="11728" y2="61607"/>
                        <a14:foregroundMark x1="11111" y1="58929" x2="11111" y2="56250"/>
                        <a14:foregroundMark x1="31790" y1="62500" x2="24691" y2="69643"/>
                        <a14:foregroundMark x1="25000" y1="8929" x2="29012" y2="16071"/>
                      </a14:backgroundRemoval>
                    </a14:imgEffect>
                  </a14:imgLayer>
                </a14:imgProps>
              </a:ext>
            </a:extLst>
          </a:blip>
          <a:srcRect r="59025"/>
          <a:stretch/>
        </p:blipFill>
        <p:spPr>
          <a:xfrm>
            <a:off x="185124" y="6150351"/>
            <a:ext cx="765808" cy="646058"/>
          </a:xfrm>
          <a:prstGeom prst="rect">
            <a:avLst/>
          </a:prstGeom>
        </p:spPr>
      </p:pic>
      <p:sp>
        <p:nvSpPr>
          <p:cNvPr id="6" name="CasellaDiTesto 7">
            <a:extLst>
              <a:ext uri="{FF2B5EF4-FFF2-40B4-BE49-F238E27FC236}">
                <a16:creationId xmlns:a16="http://schemas.microsoft.com/office/drawing/2014/main" id="{29326AF1-9E26-6AB4-E612-4BE03DCC16FF}"/>
              </a:ext>
            </a:extLst>
          </p:cNvPr>
          <p:cNvSpPr txBox="1"/>
          <p:nvPr/>
        </p:nvSpPr>
        <p:spPr>
          <a:xfrm>
            <a:off x="856747" y="6192562"/>
            <a:ext cx="324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Amasis MT Pro Light" panose="02040304050005020304" pitchFamily="18" charset="0"/>
              </a:rPr>
              <a:t>Strategia </a:t>
            </a:r>
          </a:p>
          <a:p>
            <a:r>
              <a:rPr lang="it-IT" sz="1400" b="1" dirty="0">
                <a:latin typeface="Amasis MT Pro Light" panose="02040304050005020304" pitchFamily="18" charset="0"/>
              </a:rPr>
              <a:t>Aree Interne</a:t>
            </a:r>
            <a:endParaRPr lang="de-DE" sz="1400" b="1" dirty="0">
              <a:latin typeface="Amasis MT Pro Light" panose="020403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178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2">
            <a:extLst>
              <a:ext uri="{FF2B5EF4-FFF2-40B4-BE49-F238E27FC236}">
                <a16:creationId xmlns:a16="http://schemas.microsoft.com/office/drawing/2014/main" id="{51B6E170-FD48-6008-25C9-6F3B09DC968F}"/>
              </a:ext>
            </a:extLst>
          </p:cNvPr>
          <p:cNvSpPr txBox="1">
            <a:spLocks/>
          </p:cNvSpPr>
          <p:nvPr/>
        </p:nvSpPr>
        <p:spPr>
          <a:xfrm>
            <a:off x="721598" y="541356"/>
            <a:ext cx="8360409" cy="763985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27348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600" b="1"/>
              <a:t>APQ</a:t>
            </a:r>
            <a:r>
              <a:rPr lang="it-IT" sz="2600"/>
              <a:t> – Accordo di Programma Quadro</a:t>
            </a:r>
            <a:endParaRPr lang="it-IT" sz="2600" b="1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A7BEE69-6D9D-A41F-771B-3B548C16E2CC}"/>
              </a:ext>
            </a:extLst>
          </p:cNvPr>
          <p:cNvSpPr txBox="1"/>
          <p:nvPr/>
        </p:nvSpPr>
        <p:spPr>
          <a:xfrm>
            <a:off x="1066240" y="1305341"/>
            <a:ext cx="10059520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it-IT" dirty="0"/>
              <a:t>L’APQ è uno </a:t>
            </a:r>
            <a:r>
              <a:rPr lang="it-IT" b="1" dirty="0"/>
              <a:t>strumento amministrativo </a:t>
            </a:r>
            <a:r>
              <a:rPr lang="it-IT" dirty="0"/>
              <a:t>e </a:t>
            </a:r>
            <a:r>
              <a:rPr lang="it-IT" b="1" dirty="0"/>
              <a:t>finanziario</a:t>
            </a:r>
            <a:r>
              <a:rPr lang="it-IT" dirty="0"/>
              <a:t> volto a formalizzare gli impegni tra </a:t>
            </a:r>
            <a:r>
              <a:rPr lang="it-IT" u="sng" dirty="0"/>
              <a:t>Stato</a:t>
            </a:r>
            <a:r>
              <a:rPr lang="it-IT" dirty="0"/>
              <a:t>, </a:t>
            </a:r>
            <a:r>
              <a:rPr lang="it-IT" u="sng" dirty="0"/>
              <a:t>Regione</a:t>
            </a:r>
            <a:r>
              <a:rPr lang="it-IT" dirty="0"/>
              <a:t> e altri </a:t>
            </a:r>
            <a:r>
              <a:rPr lang="it-IT" u="sng" dirty="0"/>
              <a:t>enti pubblici</a:t>
            </a:r>
            <a:r>
              <a:rPr lang="it-IT" dirty="0"/>
              <a:t> per realizzare gli interventi previsti dalla strategia di un’Area Interna.</a:t>
            </a:r>
          </a:p>
          <a:p>
            <a:pPr algn="just"/>
            <a:endParaRPr lang="it-IT" b="1" dirty="0"/>
          </a:p>
          <a:p>
            <a:pPr algn="just"/>
            <a:endParaRPr lang="it-IT" b="1" dirty="0"/>
          </a:p>
          <a:p>
            <a:pPr algn="just"/>
            <a:r>
              <a:rPr lang="it-IT" b="1" dirty="0"/>
              <a:t>L’APQ </a:t>
            </a:r>
          </a:p>
          <a:p>
            <a:pPr algn="just"/>
            <a:endParaRPr lang="it-IT" dirty="0"/>
          </a:p>
          <a:p>
            <a:pPr marL="285750" indent="-285750" algn="just">
              <a:buFont typeface="Wingdings" panose="05000000000000000000" pitchFamily="2" charset="2"/>
              <a:buChar char="è"/>
            </a:pPr>
            <a:r>
              <a:rPr lang="it-IT" dirty="0"/>
              <a:t>Traduce la strategia dell’area in </a:t>
            </a:r>
            <a:r>
              <a:rPr lang="it-IT" b="1" dirty="0"/>
              <a:t>progetti concreti</a:t>
            </a:r>
          </a:p>
          <a:p>
            <a:pPr marL="285750" indent="-285750" algn="just">
              <a:buFont typeface="Wingdings" panose="05000000000000000000" pitchFamily="2" charset="2"/>
              <a:buChar char="è"/>
            </a:pPr>
            <a:r>
              <a:rPr lang="it-IT" dirty="0"/>
              <a:t>Definisce </a:t>
            </a:r>
            <a:r>
              <a:rPr lang="it-IT" b="1" dirty="0"/>
              <a:t>chi fa cosa</a:t>
            </a:r>
          </a:p>
          <a:p>
            <a:pPr marL="285750" indent="-285750" algn="just">
              <a:buFont typeface="Wingdings" panose="05000000000000000000" pitchFamily="2" charset="2"/>
              <a:buChar char="è"/>
            </a:pPr>
            <a:r>
              <a:rPr lang="it-IT" dirty="0"/>
              <a:t>Stabilisce </a:t>
            </a:r>
            <a:r>
              <a:rPr lang="it-IT" b="1" dirty="0"/>
              <a:t>tempi, risorse e responsabilità</a:t>
            </a:r>
            <a:endParaRPr lang="it-IT" dirty="0"/>
          </a:p>
          <a:p>
            <a:pPr marL="285750" indent="-285750" algn="just">
              <a:buFont typeface="Wingdings" panose="05000000000000000000" pitchFamily="2" charset="2"/>
              <a:buChar char="è"/>
            </a:pPr>
            <a:r>
              <a:rPr lang="it-IT" b="1" dirty="0"/>
              <a:t>Coordina</a:t>
            </a:r>
            <a:r>
              <a:rPr lang="it-IT" dirty="0"/>
              <a:t> i finanziamenti (nazionali, regionali, europei)</a:t>
            </a:r>
          </a:p>
          <a:p>
            <a:pPr algn="just"/>
            <a:endParaRPr lang="it-IT" dirty="0"/>
          </a:p>
          <a:p>
            <a:pPr algn="just"/>
            <a:endParaRPr lang="de-DE" dirty="0"/>
          </a:p>
        </p:txBody>
      </p:sp>
      <p:pic>
        <p:nvPicPr>
          <p:cNvPr id="5" name="Immagine 4" descr="Immagine che contiene testo, schermata, Carattere, documento&#10;&#10;Il contenuto generato dall'IA potrebbe non essere corretto.">
            <a:extLst>
              <a:ext uri="{FF2B5EF4-FFF2-40B4-BE49-F238E27FC236}">
                <a16:creationId xmlns:a16="http://schemas.microsoft.com/office/drawing/2014/main" id="{B90F58D3-44C7-FFAD-7A36-FCB5133863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34" t="540" r="2929" b="676"/>
          <a:stretch>
            <a:fillRect/>
          </a:stretch>
        </p:blipFill>
        <p:spPr>
          <a:xfrm>
            <a:off x="8185987" y="2332325"/>
            <a:ext cx="2495169" cy="3351744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B602BF05-960E-E4C2-8B1A-06C3523CCF04}"/>
              </a:ext>
            </a:extLst>
          </p:cNvPr>
          <p:cNvSpPr txBox="1"/>
          <p:nvPr/>
        </p:nvSpPr>
        <p:spPr>
          <a:xfrm>
            <a:off x="1066240" y="4544240"/>
            <a:ext cx="66993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dirty="0"/>
              <a:t>In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it-IT" b="1" dirty="0"/>
              <a:t>30 gennaio 2026</a:t>
            </a:r>
            <a:r>
              <a:rPr lang="it-IT" dirty="0"/>
              <a:t>, il Dipartimento per le politiche di coesione e per il sud (</a:t>
            </a:r>
            <a:r>
              <a:rPr lang="it-IT" b="1" dirty="0" err="1"/>
              <a:t>DIPCOES</a:t>
            </a:r>
            <a:r>
              <a:rPr lang="it-IT" dirty="0"/>
              <a:t>) ha trasmesso la </a:t>
            </a:r>
            <a:r>
              <a:rPr lang="it-IT" b="1" dirty="0"/>
              <a:t>bozza formale del modello di APQ da utilizzare</a:t>
            </a:r>
            <a:r>
              <a:rPr lang="it-IT" dirty="0"/>
              <a:t>, quale riferimento per la predisposizione dell’Accordo.</a:t>
            </a:r>
            <a:endParaRPr lang="de-DE" dirty="0"/>
          </a:p>
          <a:p>
            <a:pPr algn="just"/>
            <a:endParaRPr lang="de-DE" dirty="0"/>
          </a:p>
        </p:txBody>
      </p:sp>
      <p:sp>
        <p:nvSpPr>
          <p:cNvPr id="4" name="Rettangolo 5">
            <a:extLst>
              <a:ext uri="{FF2B5EF4-FFF2-40B4-BE49-F238E27FC236}">
                <a16:creationId xmlns:a16="http://schemas.microsoft.com/office/drawing/2014/main" id="{B8E273D3-CB4E-FA2C-C03E-F0BD5497ACFE}"/>
              </a:ext>
            </a:extLst>
          </p:cNvPr>
          <p:cNvSpPr/>
          <p:nvPr/>
        </p:nvSpPr>
        <p:spPr>
          <a:xfrm>
            <a:off x="158362" y="6084277"/>
            <a:ext cx="6468070" cy="773723"/>
          </a:xfrm>
          <a:prstGeom prst="rect">
            <a:avLst/>
          </a:prstGeom>
          <a:solidFill>
            <a:srgbClr val="FFD500"/>
          </a:solidFill>
          <a:ln>
            <a:solidFill>
              <a:srgbClr val="FFD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C41E03B4-1489-0105-71C1-D3251C8A86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21" b="89286" l="8025" r="89815">
                        <a14:foregroundMark x1="13272" y1="14286" x2="8025" y2="39286"/>
                        <a14:foregroundMark x1="24691" y1="18750" x2="24383" y2="16071"/>
                        <a14:foregroundMark x1="25926" y1="14286" x2="24383" y2="12500"/>
                        <a14:foregroundMark x1="11728" y1="60714" x2="11728" y2="61607"/>
                        <a14:foregroundMark x1="11111" y1="58929" x2="11111" y2="56250"/>
                        <a14:foregroundMark x1="31790" y1="62500" x2="24691" y2="69643"/>
                        <a14:foregroundMark x1="25000" y1="8929" x2="29012" y2="16071"/>
                      </a14:backgroundRemoval>
                    </a14:imgEffect>
                  </a14:imgLayer>
                </a14:imgProps>
              </a:ext>
            </a:extLst>
          </a:blip>
          <a:srcRect r="59025"/>
          <a:stretch/>
        </p:blipFill>
        <p:spPr>
          <a:xfrm>
            <a:off x="185124" y="6150351"/>
            <a:ext cx="765808" cy="64605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90F7D036-A4C9-ED88-BC96-17EB07ADD4C1}"/>
              </a:ext>
            </a:extLst>
          </p:cNvPr>
          <p:cNvSpPr txBox="1"/>
          <p:nvPr/>
        </p:nvSpPr>
        <p:spPr>
          <a:xfrm>
            <a:off x="856747" y="6192562"/>
            <a:ext cx="324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Amasis MT Pro Light" panose="02040304050005020304" pitchFamily="18" charset="0"/>
              </a:rPr>
              <a:t>Strategia </a:t>
            </a:r>
          </a:p>
          <a:p>
            <a:r>
              <a:rPr lang="it-IT" sz="1400" b="1" dirty="0">
                <a:latin typeface="Amasis MT Pro Light" panose="02040304050005020304" pitchFamily="18" charset="0"/>
              </a:rPr>
              <a:t>Aree Interne</a:t>
            </a:r>
            <a:endParaRPr lang="de-DE" sz="1400" b="1" dirty="0">
              <a:latin typeface="Amasis MT Pro Light" panose="020403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367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D0D25128-EACC-1F85-1653-7FE72232BA91}"/>
              </a:ext>
            </a:extLst>
          </p:cNvPr>
          <p:cNvSpPr txBox="1">
            <a:spLocks/>
          </p:cNvSpPr>
          <p:nvPr/>
        </p:nvSpPr>
        <p:spPr>
          <a:xfrm>
            <a:off x="721598" y="541356"/>
            <a:ext cx="8360409" cy="763985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27348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800"/>
              <a:t>Misure di prevenzione antincendio</a:t>
            </a:r>
            <a:endParaRPr lang="it-IT" sz="2600" b="1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AD092EE-812F-999E-029D-4B67FC1BBE65}"/>
              </a:ext>
            </a:extLst>
          </p:cNvPr>
          <p:cNvSpPr txBox="1"/>
          <p:nvPr/>
        </p:nvSpPr>
        <p:spPr>
          <a:xfrm>
            <a:off x="941695" y="1355088"/>
            <a:ext cx="1065435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La delibera </a:t>
            </a:r>
            <a:r>
              <a:rPr lang="it-IT" b="1" dirty="0" err="1"/>
              <a:t>CIPESS</a:t>
            </a:r>
            <a:r>
              <a:rPr lang="it-IT" b="1" dirty="0"/>
              <a:t> n. 32/2025</a:t>
            </a:r>
            <a:r>
              <a:rPr lang="it-IT" dirty="0"/>
              <a:t>, nell’ambito della SNAI, ha assegnato alla Provincia autonoma di Bolzano </a:t>
            </a:r>
            <a:r>
              <a:rPr lang="it-IT" b="1" dirty="0"/>
              <a:t>2.078.571,43 euro </a:t>
            </a:r>
            <a:r>
              <a:rPr lang="it-IT" dirty="0"/>
              <a:t>per </a:t>
            </a:r>
            <a:r>
              <a:rPr lang="it-IT" b="1" dirty="0"/>
              <a:t>interventi di prevenzione incendi boschivi</a:t>
            </a:r>
            <a:r>
              <a:rPr lang="it-IT" dirty="0"/>
              <a:t> e rafforzamento della resilienza ambientale nelle Aree Interne.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In questo contesto, il </a:t>
            </a:r>
            <a:r>
              <a:rPr lang="it-IT" b="1" dirty="0"/>
              <a:t>12 gennaio 2026</a:t>
            </a:r>
            <a:r>
              <a:rPr lang="it-IT" dirty="0"/>
              <a:t> la Provincia ha proposto al </a:t>
            </a:r>
            <a:r>
              <a:rPr lang="it-IT" dirty="0" err="1"/>
              <a:t>DIPCOES</a:t>
            </a:r>
            <a:r>
              <a:rPr lang="it-IT" dirty="0"/>
              <a:t> la </a:t>
            </a:r>
            <a:r>
              <a:rPr lang="it-IT" b="1" dirty="0"/>
              <a:t>realizzazione di una caserma dei Vigili del Fuoco volontari</a:t>
            </a:r>
            <a:r>
              <a:rPr lang="it-IT" dirty="0"/>
              <a:t> a San Nicolò nell’Area interna Val d’Ultimo – Alta Val di Non – Tesimo – Lana.</a:t>
            </a:r>
            <a:endParaRPr lang="de-DE" dirty="0"/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C5271E7B-584B-EE56-C113-7409E4C97468}"/>
              </a:ext>
            </a:extLst>
          </p:cNvPr>
          <p:cNvSpPr/>
          <p:nvPr/>
        </p:nvSpPr>
        <p:spPr>
          <a:xfrm>
            <a:off x="4985030" y="3887576"/>
            <a:ext cx="1848897" cy="1812687"/>
          </a:xfrm>
          <a:prstGeom prst="ellipse">
            <a:avLst/>
          </a:prstGeom>
          <a:solidFill>
            <a:srgbClr val="D3E3EE"/>
          </a:solidFill>
          <a:ln>
            <a:solidFill>
              <a:srgbClr val="27348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err="1">
                <a:solidFill>
                  <a:schemeClr val="tx1"/>
                </a:solidFill>
              </a:rPr>
              <a:t>perchè</a:t>
            </a:r>
            <a:r>
              <a:rPr lang="de-DE" b="1" dirty="0">
                <a:solidFill>
                  <a:schemeClr val="tx1"/>
                </a:solidFill>
              </a:rPr>
              <a:t> il progetto è </a:t>
            </a:r>
            <a:r>
              <a:rPr lang="de-DE" b="1" dirty="0" err="1">
                <a:solidFill>
                  <a:schemeClr val="tx1"/>
                </a:solidFill>
              </a:rPr>
              <a:t>strategico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24CE565-CD85-8151-C6B2-E6AF0131D5E8}"/>
              </a:ext>
            </a:extLst>
          </p:cNvPr>
          <p:cNvSpPr txBox="1"/>
          <p:nvPr/>
        </p:nvSpPr>
        <p:spPr>
          <a:xfrm>
            <a:off x="907641" y="4130603"/>
            <a:ext cx="35460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it-IT" sz="1600" b="1" dirty="0"/>
              <a:t> Area ad alta boscosità</a:t>
            </a:r>
            <a:r>
              <a:rPr lang="it-IT" sz="1600" dirty="0"/>
              <a:t> con prevalente funzione protettiva (75%)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1600" b="1" dirty="0"/>
              <a:t> Territorio di pregio ambientale</a:t>
            </a:r>
            <a:r>
              <a:rPr lang="it-IT" sz="1600" dirty="0"/>
              <a:t> e biodiversità tutelata</a:t>
            </a:r>
          </a:p>
          <a:p>
            <a:endParaRPr lang="de-DE" sz="1600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A9F7F01-6900-E562-E612-FB1CB83A95B9}"/>
              </a:ext>
            </a:extLst>
          </p:cNvPr>
          <p:cNvSpPr txBox="1"/>
          <p:nvPr/>
        </p:nvSpPr>
        <p:spPr>
          <a:xfrm>
            <a:off x="7585299" y="3761271"/>
            <a:ext cx="42444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it-IT" sz="1600" b="1" dirty="0"/>
              <a:t> Aumento del rischio incendi</a:t>
            </a:r>
            <a:r>
              <a:rPr lang="it-IT" sz="1600" dirty="0"/>
              <a:t> (Vaia, neve, bostrico)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1600" b="1" dirty="0"/>
              <a:t> Forte interfaccia bosco–abitato</a:t>
            </a:r>
            <a:r>
              <a:rPr lang="it-IT" sz="1600" dirty="0"/>
              <a:t> e infrastrutture energetiche sensibili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1600" b="1" dirty="0"/>
              <a:t> Nuova caserma essenziale</a:t>
            </a:r>
            <a:r>
              <a:rPr lang="it-IT" sz="1600" dirty="0"/>
              <a:t> per presidio rapido e funzione sovracomunale</a:t>
            </a:r>
          </a:p>
          <a:p>
            <a:endParaRPr lang="de-DE" sz="1600" dirty="0"/>
          </a:p>
        </p:txBody>
      </p:sp>
      <p:sp>
        <p:nvSpPr>
          <p:cNvPr id="11" name="Parentesi graffa aperta 10">
            <a:extLst>
              <a:ext uri="{FF2B5EF4-FFF2-40B4-BE49-F238E27FC236}">
                <a16:creationId xmlns:a16="http://schemas.microsoft.com/office/drawing/2014/main" id="{BA4E77B1-C14D-24EC-4406-18062BD68AC9}"/>
              </a:ext>
            </a:extLst>
          </p:cNvPr>
          <p:cNvSpPr/>
          <p:nvPr/>
        </p:nvSpPr>
        <p:spPr>
          <a:xfrm>
            <a:off x="4453718" y="4232026"/>
            <a:ext cx="341194" cy="1123786"/>
          </a:xfrm>
          <a:prstGeom prst="leftBrac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Parentesi graffa aperta 11">
            <a:extLst>
              <a:ext uri="{FF2B5EF4-FFF2-40B4-BE49-F238E27FC236}">
                <a16:creationId xmlns:a16="http://schemas.microsoft.com/office/drawing/2014/main" id="{9F534120-9FB8-1819-991E-62E87C95F572}"/>
              </a:ext>
            </a:extLst>
          </p:cNvPr>
          <p:cNvSpPr/>
          <p:nvPr/>
        </p:nvSpPr>
        <p:spPr>
          <a:xfrm rot="10800000">
            <a:off x="7022246" y="4232026"/>
            <a:ext cx="341194" cy="1123786"/>
          </a:xfrm>
          <a:prstGeom prst="leftBrac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6" name="Elemento grafico 15" descr="Commento con fuoco contorno">
            <a:extLst>
              <a:ext uri="{FF2B5EF4-FFF2-40B4-BE49-F238E27FC236}">
                <a16:creationId xmlns:a16="http://schemas.microsoft.com/office/drawing/2014/main" id="{5F10E123-40CF-46FD-DEE7-339B6F2F6F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0686196" y="194817"/>
            <a:ext cx="1098063" cy="972842"/>
          </a:xfrm>
          <a:prstGeom prst="rect">
            <a:avLst/>
          </a:prstGeom>
        </p:spPr>
      </p:pic>
      <p:sp>
        <p:nvSpPr>
          <p:cNvPr id="2" name="Rettangolo 5">
            <a:extLst>
              <a:ext uri="{FF2B5EF4-FFF2-40B4-BE49-F238E27FC236}">
                <a16:creationId xmlns:a16="http://schemas.microsoft.com/office/drawing/2014/main" id="{DBF3CBC6-E230-68A7-4016-6209E1EFE17A}"/>
              </a:ext>
            </a:extLst>
          </p:cNvPr>
          <p:cNvSpPr/>
          <p:nvPr/>
        </p:nvSpPr>
        <p:spPr>
          <a:xfrm>
            <a:off x="158362" y="6084277"/>
            <a:ext cx="6468070" cy="773723"/>
          </a:xfrm>
          <a:prstGeom prst="rect">
            <a:avLst/>
          </a:prstGeom>
          <a:solidFill>
            <a:srgbClr val="FFD500"/>
          </a:solidFill>
          <a:ln>
            <a:solidFill>
              <a:srgbClr val="FFD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Immagine 6">
            <a:extLst>
              <a:ext uri="{FF2B5EF4-FFF2-40B4-BE49-F238E27FC236}">
                <a16:creationId xmlns:a16="http://schemas.microsoft.com/office/drawing/2014/main" id="{967C089C-8635-AD5B-E4B7-26E07AAE10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21" b="89286" l="8025" r="89815">
                        <a14:foregroundMark x1="13272" y1="14286" x2="8025" y2="39286"/>
                        <a14:foregroundMark x1="24691" y1="18750" x2="24383" y2="16071"/>
                        <a14:foregroundMark x1="25926" y1="14286" x2="24383" y2="12500"/>
                        <a14:foregroundMark x1="11728" y1="60714" x2="11728" y2="61607"/>
                        <a14:foregroundMark x1="11111" y1="58929" x2="11111" y2="56250"/>
                        <a14:foregroundMark x1="31790" y1="62500" x2="24691" y2="69643"/>
                        <a14:foregroundMark x1="25000" y1="8929" x2="29012" y2="16071"/>
                      </a14:backgroundRemoval>
                    </a14:imgEffect>
                  </a14:imgLayer>
                </a14:imgProps>
              </a:ext>
            </a:extLst>
          </a:blip>
          <a:srcRect r="59025"/>
          <a:stretch/>
        </p:blipFill>
        <p:spPr>
          <a:xfrm>
            <a:off x="185124" y="6150351"/>
            <a:ext cx="765808" cy="646058"/>
          </a:xfrm>
          <a:prstGeom prst="rect">
            <a:avLst/>
          </a:prstGeom>
        </p:spPr>
      </p:pic>
      <p:sp>
        <p:nvSpPr>
          <p:cNvPr id="5" name="CasellaDiTesto 7">
            <a:extLst>
              <a:ext uri="{FF2B5EF4-FFF2-40B4-BE49-F238E27FC236}">
                <a16:creationId xmlns:a16="http://schemas.microsoft.com/office/drawing/2014/main" id="{6A770186-5042-8396-C93C-609A153964CA}"/>
              </a:ext>
            </a:extLst>
          </p:cNvPr>
          <p:cNvSpPr txBox="1"/>
          <p:nvPr/>
        </p:nvSpPr>
        <p:spPr>
          <a:xfrm>
            <a:off x="856747" y="6192562"/>
            <a:ext cx="324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Amasis MT Pro Light" panose="02040304050005020304" pitchFamily="18" charset="0"/>
              </a:rPr>
              <a:t>Strategia </a:t>
            </a:r>
          </a:p>
          <a:p>
            <a:r>
              <a:rPr lang="it-IT" sz="1400" b="1" dirty="0">
                <a:latin typeface="Amasis MT Pro Light" panose="02040304050005020304" pitchFamily="18" charset="0"/>
              </a:rPr>
              <a:t>Aree Interne</a:t>
            </a:r>
            <a:endParaRPr lang="de-DE" sz="1400" b="1" dirty="0">
              <a:latin typeface="Amasis MT Pro Light" panose="020403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8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20D6E-8448-E0BF-A57D-AA30ACDDE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2">
            <a:extLst>
              <a:ext uri="{FF2B5EF4-FFF2-40B4-BE49-F238E27FC236}">
                <a16:creationId xmlns:a16="http://schemas.microsoft.com/office/drawing/2014/main" id="{5582E1C5-249F-FE66-BFF4-65B0AB7E42C0}"/>
              </a:ext>
            </a:extLst>
          </p:cNvPr>
          <p:cNvSpPr txBox="1">
            <a:spLocks/>
          </p:cNvSpPr>
          <p:nvPr/>
        </p:nvSpPr>
        <p:spPr>
          <a:xfrm>
            <a:off x="606000" y="465381"/>
            <a:ext cx="10980000" cy="1253627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27348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dirty="0" err="1"/>
              <a:t>Stato</a:t>
            </a:r>
            <a:r>
              <a:rPr lang="de-DE" sz="2400" dirty="0"/>
              <a:t> </a:t>
            </a:r>
            <a:r>
              <a:rPr lang="de-DE" sz="2400" dirty="0" err="1"/>
              <a:t>dell‘arte</a:t>
            </a:r>
            <a:r>
              <a:rPr lang="de-DE" sz="2400" dirty="0"/>
              <a:t> </a:t>
            </a:r>
            <a:r>
              <a:rPr lang="de-DE" sz="2000" dirty="0"/>
              <a:t>(</a:t>
            </a:r>
            <a:r>
              <a:rPr lang="de-DE" sz="2000" dirty="0" err="1"/>
              <a:t>aggiornato</a:t>
            </a:r>
            <a:r>
              <a:rPr lang="de-DE" sz="2000" dirty="0"/>
              <a:t> al 24 </a:t>
            </a:r>
            <a:r>
              <a:rPr lang="de-DE" sz="2000" dirty="0" err="1"/>
              <a:t>feb.</a:t>
            </a:r>
            <a:r>
              <a:rPr lang="de-DE" sz="2000" dirty="0"/>
              <a:t> 2026)</a:t>
            </a:r>
            <a:endParaRPr lang="it-IT" sz="2000" dirty="0">
              <a:cs typeface="Arial"/>
            </a:endParaRPr>
          </a:p>
        </p:txBody>
      </p:sp>
      <p:grpSp>
        <p:nvGrpSpPr>
          <p:cNvPr id="10" name="Gruppo 9">
            <a:extLst>
              <a:ext uri="{FF2B5EF4-FFF2-40B4-BE49-F238E27FC236}">
                <a16:creationId xmlns:a16="http://schemas.microsoft.com/office/drawing/2014/main" id="{0CAA771B-F289-3B55-41AF-21D5256E20C6}"/>
              </a:ext>
            </a:extLst>
          </p:cNvPr>
          <p:cNvGrpSpPr/>
          <p:nvPr/>
        </p:nvGrpSpPr>
        <p:grpSpPr>
          <a:xfrm>
            <a:off x="895930" y="1346226"/>
            <a:ext cx="10400140" cy="776876"/>
            <a:chOff x="988782" y="1733488"/>
            <a:chExt cx="9898935" cy="776876"/>
          </a:xfrm>
        </p:grpSpPr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D8203643-2A3B-E7FA-FB41-E0623764BDD4}"/>
                </a:ext>
              </a:extLst>
            </p:cNvPr>
            <p:cNvSpPr/>
            <p:nvPr/>
          </p:nvSpPr>
          <p:spPr>
            <a:xfrm>
              <a:off x="2008651" y="1813624"/>
              <a:ext cx="8403831" cy="644068"/>
            </a:xfrm>
            <a:prstGeom prst="rect">
              <a:avLst/>
            </a:prstGeom>
            <a:solidFill>
              <a:srgbClr val="CFE6ED"/>
            </a:solidFill>
            <a:ln>
              <a:solidFill>
                <a:srgbClr val="CFE6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de-DE">
                <a:solidFill>
                  <a:srgbClr val="002060"/>
                </a:solidFill>
              </a:endParaRPr>
            </a:p>
          </p:txBody>
        </p:sp>
        <p:grpSp>
          <p:nvGrpSpPr>
            <p:cNvPr id="2" name="Gruppo 1">
              <a:extLst>
                <a:ext uri="{FF2B5EF4-FFF2-40B4-BE49-F238E27FC236}">
                  <a16:creationId xmlns:a16="http://schemas.microsoft.com/office/drawing/2014/main" id="{24BB329D-4E90-C59E-F48C-AF309A44A033}"/>
                </a:ext>
              </a:extLst>
            </p:cNvPr>
            <p:cNvGrpSpPr/>
            <p:nvPr/>
          </p:nvGrpSpPr>
          <p:grpSpPr>
            <a:xfrm>
              <a:off x="988782" y="1733488"/>
              <a:ext cx="1603780" cy="776876"/>
              <a:chOff x="988782" y="1733488"/>
              <a:chExt cx="1603780" cy="776876"/>
            </a:xfrm>
          </p:grpSpPr>
          <p:sp>
            <p:nvSpPr>
              <p:cNvPr id="17" name="Esagono 16">
                <a:extLst>
                  <a:ext uri="{FF2B5EF4-FFF2-40B4-BE49-F238E27FC236}">
                    <a16:creationId xmlns:a16="http://schemas.microsoft.com/office/drawing/2014/main" id="{81AA7F14-08D9-1314-78DF-3218E377B7F5}"/>
                  </a:ext>
                </a:extLst>
              </p:cNvPr>
              <p:cNvSpPr/>
              <p:nvPr/>
            </p:nvSpPr>
            <p:spPr>
              <a:xfrm>
                <a:off x="988782" y="1733489"/>
                <a:ext cx="977286" cy="776875"/>
              </a:xfrm>
              <a:prstGeom prst="hexagon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8" name="Esagono 17">
                <a:extLst>
                  <a:ext uri="{FF2B5EF4-FFF2-40B4-BE49-F238E27FC236}">
                    <a16:creationId xmlns:a16="http://schemas.microsoft.com/office/drawing/2014/main" id="{0A783655-AFAD-6495-BB2A-FB2FBA3969FC}"/>
                  </a:ext>
                </a:extLst>
              </p:cNvPr>
              <p:cNvSpPr/>
              <p:nvPr/>
            </p:nvSpPr>
            <p:spPr>
              <a:xfrm>
                <a:off x="1200508" y="1733488"/>
                <a:ext cx="977286" cy="776875"/>
              </a:xfrm>
              <a:prstGeom prst="hexagon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9" name="Esagono 18">
                <a:extLst>
                  <a:ext uri="{FF2B5EF4-FFF2-40B4-BE49-F238E27FC236}">
                    <a16:creationId xmlns:a16="http://schemas.microsoft.com/office/drawing/2014/main" id="{4A620CF0-6D2F-EB2A-C999-46D6486691BD}"/>
                  </a:ext>
                </a:extLst>
              </p:cNvPr>
              <p:cNvSpPr/>
              <p:nvPr/>
            </p:nvSpPr>
            <p:spPr>
              <a:xfrm>
                <a:off x="1407892" y="1733488"/>
                <a:ext cx="977286" cy="776875"/>
              </a:xfrm>
              <a:prstGeom prst="hexagon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0" name="Esagono 19">
                <a:extLst>
                  <a:ext uri="{FF2B5EF4-FFF2-40B4-BE49-F238E27FC236}">
                    <a16:creationId xmlns:a16="http://schemas.microsoft.com/office/drawing/2014/main" id="{B088E599-64A4-79FE-B41A-7924986B84AE}"/>
                  </a:ext>
                </a:extLst>
              </p:cNvPr>
              <p:cNvSpPr/>
              <p:nvPr/>
            </p:nvSpPr>
            <p:spPr>
              <a:xfrm>
                <a:off x="1615276" y="1733488"/>
                <a:ext cx="977286" cy="776875"/>
              </a:xfrm>
              <a:prstGeom prst="hexagon">
                <a:avLst/>
              </a:prstGeom>
              <a:solidFill>
                <a:srgbClr val="D9F0FF"/>
              </a:solidFill>
              <a:ln>
                <a:solidFill>
                  <a:srgbClr val="D9F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900" b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" name="Freccia a pentagono 8">
              <a:extLst>
                <a:ext uri="{FF2B5EF4-FFF2-40B4-BE49-F238E27FC236}">
                  <a16:creationId xmlns:a16="http://schemas.microsoft.com/office/drawing/2014/main" id="{C94E03EE-5636-4D6E-5F6D-10DB1FA2E863}"/>
                </a:ext>
              </a:extLst>
            </p:cNvPr>
            <p:cNvSpPr/>
            <p:nvPr/>
          </p:nvSpPr>
          <p:spPr>
            <a:xfrm>
              <a:off x="10329200" y="1813624"/>
              <a:ext cx="558517" cy="644068"/>
            </a:xfrm>
            <a:prstGeom prst="homePlate">
              <a:avLst/>
            </a:prstGeom>
            <a:solidFill>
              <a:srgbClr val="CFE6ED"/>
            </a:solidFill>
            <a:ln>
              <a:solidFill>
                <a:srgbClr val="CFE6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73FE5EF-AF1E-D826-91BD-DA42996C669F}"/>
              </a:ext>
            </a:extLst>
          </p:cNvPr>
          <p:cNvSpPr txBox="1"/>
          <p:nvPr/>
        </p:nvSpPr>
        <p:spPr>
          <a:xfrm>
            <a:off x="1644571" y="1599882"/>
            <a:ext cx="1436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>
                <a:solidFill>
                  <a:srgbClr val="002060"/>
                </a:solidFill>
              </a:rPr>
              <a:t>09.10.25</a:t>
            </a:r>
          </a:p>
          <a:p>
            <a:endParaRPr lang="de-DE" sz="140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59D3E4D-FB88-4ADF-7FDE-08C7CD39187D}"/>
              </a:ext>
            </a:extLst>
          </p:cNvPr>
          <p:cNvSpPr txBox="1"/>
          <p:nvPr/>
        </p:nvSpPr>
        <p:spPr>
          <a:xfrm>
            <a:off x="3131342" y="1473637"/>
            <a:ext cx="70489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dirty="0">
                <a:solidFill>
                  <a:srgbClr val="002060"/>
                </a:solidFill>
              </a:rPr>
              <a:t> Invio al </a:t>
            </a:r>
            <a:r>
              <a:rPr lang="it-IT" sz="1600" dirty="0" err="1">
                <a:solidFill>
                  <a:srgbClr val="002060"/>
                </a:solidFill>
              </a:rPr>
              <a:t>DIPCOES</a:t>
            </a:r>
            <a:r>
              <a:rPr lang="it-IT" sz="1600" dirty="0">
                <a:solidFill>
                  <a:srgbClr val="002060"/>
                </a:solidFill>
              </a:rPr>
              <a:t> delle </a:t>
            </a:r>
            <a:r>
              <a:rPr lang="it-IT" sz="1600" b="1" dirty="0">
                <a:solidFill>
                  <a:srgbClr val="002060"/>
                </a:solidFill>
              </a:rPr>
              <a:t>1° bozze</a:t>
            </a:r>
            <a:r>
              <a:rPr lang="it-IT" sz="1600" dirty="0">
                <a:solidFill>
                  <a:srgbClr val="002060"/>
                </a:solidFill>
              </a:rPr>
              <a:t> </a:t>
            </a:r>
            <a:r>
              <a:rPr lang="it-IT" sz="1600" b="1" dirty="0">
                <a:solidFill>
                  <a:srgbClr val="002060"/>
                </a:solidFill>
              </a:rPr>
              <a:t>di Strategia </a:t>
            </a:r>
            <a:r>
              <a:rPr lang="it-IT" sz="1600" dirty="0">
                <a:solidFill>
                  <a:srgbClr val="002060"/>
                </a:solidFill>
              </a:rPr>
              <a:t>delle 2 Aree Interne della </a:t>
            </a:r>
            <a:r>
              <a:rPr lang="it-IT" sz="1600" dirty="0" err="1">
                <a:solidFill>
                  <a:srgbClr val="002060"/>
                </a:solidFill>
              </a:rPr>
              <a:t>PAB</a:t>
            </a:r>
            <a:r>
              <a:rPr lang="it-IT" sz="1600" dirty="0">
                <a:solidFill>
                  <a:srgbClr val="002060"/>
                </a:solidFill>
              </a:rPr>
              <a:t> – successivamente integrate e completate</a:t>
            </a:r>
            <a:endParaRPr lang="de-DE" sz="1600" dirty="0"/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C291D7CF-1279-0612-7F2B-B14EB2CD2532}"/>
              </a:ext>
            </a:extLst>
          </p:cNvPr>
          <p:cNvGrpSpPr/>
          <p:nvPr/>
        </p:nvGrpSpPr>
        <p:grpSpPr>
          <a:xfrm>
            <a:off x="895930" y="2599853"/>
            <a:ext cx="10400140" cy="776876"/>
            <a:chOff x="988782" y="1733488"/>
            <a:chExt cx="9898935" cy="776876"/>
          </a:xfrm>
        </p:grpSpPr>
        <p:sp>
          <p:nvSpPr>
            <p:cNvPr id="15" name="Rettangolo 14">
              <a:extLst>
                <a:ext uri="{FF2B5EF4-FFF2-40B4-BE49-F238E27FC236}">
                  <a16:creationId xmlns:a16="http://schemas.microsoft.com/office/drawing/2014/main" id="{1268A768-C13C-7DBE-BD3A-62891A1F52BE}"/>
                </a:ext>
              </a:extLst>
            </p:cNvPr>
            <p:cNvSpPr/>
            <p:nvPr/>
          </p:nvSpPr>
          <p:spPr>
            <a:xfrm>
              <a:off x="2008651" y="1813624"/>
              <a:ext cx="8403831" cy="644068"/>
            </a:xfrm>
            <a:prstGeom prst="rect">
              <a:avLst/>
            </a:prstGeom>
            <a:solidFill>
              <a:srgbClr val="CFE6ED"/>
            </a:solidFill>
            <a:ln>
              <a:solidFill>
                <a:srgbClr val="CFE6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de-DE">
                <a:solidFill>
                  <a:srgbClr val="002060"/>
                </a:solidFill>
              </a:endParaRPr>
            </a:p>
          </p:txBody>
        </p:sp>
        <p:grpSp>
          <p:nvGrpSpPr>
            <p:cNvPr id="16" name="Gruppo 15">
              <a:extLst>
                <a:ext uri="{FF2B5EF4-FFF2-40B4-BE49-F238E27FC236}">
                  <a16:creationId xmlns:a16="http://schemas.microsoft.com/office/drawing/2014/main" id="{20DDBE80-8B8B-C5E3-905D-36EAFD6657EA}"/>
                </a:ext>
              </a:extLst>
            </p:cNvPr>
            <p:cNvGrpSpPr/>
            <p:nvPr/>
          </p:nvGrpSpPr>
          <p:grpSpPr>
            <a:xfrm>
              <a:off x="988782" y="1733488"/>
              <a:ext cx="1603780" cy="776876"/>
              <a:chOff x="988782" y="1733488"/>
              <a:chExt cx="1603780" cy="776876"/>
            </a:xfrm>
          </p:grpSpPr>
          <p:sp>
            <p:nvSpPr>
              <p:cNvPr id="22" name="Esagono 21">
                <a:extLst>
                  <a:ext uri="{FF2B5EF4-FFF2-40B4-BE49-F238E27FC236}">
                    <a16:creationId xmlns:a16="http://schemas.microsoft.com/office/drawing/2014/main" id="{3D86A03F-8F00-5AF3-DF82-F6F7BDF32F20}"/>
                  </a:ext>
                </a:extLst>
              </p:cNvPr>
              <p:cNvSpPr/>
              <p:nvPr/>
            </p:nvSpPr>
            <p:spPr>
              <a:xfrm>
                <a:off x="988782" y="1733489"/>
                <a:ext cx="977286" cy="776875"/>
              </a:xfrm>
              <a:prstGeom prst="hexagon">
                <a:avLst/>
              </a:prstGeom>
              <a:solidFill>
                <a:schemeClr val="accent5">
                  <a:lumMod val="50000"/>
                </a:schemeClr>
              </a:solidFill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3" name="Esagono 22">
                <a:extLst>
                  <a:ext uri="{FF2B5EF4-FFF2-40B4-BE49-F238E27FC236}">
                    <a16:creationId xmlns:a16="http://schemas.microsoft.com/office/drawing/2014/main" id="{068ECA26-C0AE-53CD-30CD-259EE382BF6A}"/>
                  </a:ext>
                </a:extLst>
              </p:cNvPr>
              <p:cNvSpPr/>
              <p:nvPr/>
            </p:nvSpPr>
            <p:spPr>
              <a:xfrm>
                <a:off x="1200508" y="1733488"/>
                <a:ext cx="977286" cy="776875"/>
              </a:xfrm>
              <a:prstGeom prst="hexagon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4" name="Esagono 23">
                <a:extLst>
                  <a:ext uri="{FF2B5EF4-FFF2-40B4-BE49-F238E27FC236}">
                    <a16:creationId xmlns:a16="http://schemas.microsoft.com/office/drawing/2014/main" id="{811830C6-0B7D-BE87-8B22-12FED90CAB3E}"/>
                  </a:ext>
                </a:extLst>
              </p:cNvPr>
              <p:cNvSpPr/>
              <p:nvPr/>
            </p:nvSpPr>
            <p:spPr>
              <a:xfrm>
                <a:off x="1407892" y="1733488"/>
                <a:ext cx="977286" cy="776875"/>
              </a:xfrm>
              <a:prstGeom prst="hexagon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5" name="Esagono 24">
                <a:extLst>
                  <a:ext uri="{FF2B5EF4-FFF2-40B4-BE49-F238E27FC236}">
                    <a16:creationId xmlns:a16="http://schemas.microsoft.com/office/drawing/2014/main" id="{E461C313-5988-0319-1B5A-8FE10970C52A}"/>
                  </a:ext>
                </a:extLst>
              </p:cNvPr>
              <p:cNvSpPr/>
              <p:nvPr/>
            </p:nvSpPr>
            <p:spPr>
              <a:xfrm>
                <a:off x="1615276" y="1733488"/>
                <a:ext cx="977286" cy="776875"/>
              </a:xfrm>
              <a:prstGeom prst="hexagon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900" b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1" name="Freccia a pentagono 20">
              <a:extLst>
                <a:ext uri="{FF2B5EF4-FFF2-40B4-BE49-F238E27FC236}">
                  <a16:creationId xmlns:a16="http://schemas.microsoft.com/office/drawing/2014/main" id="{474CB0A1-7CE0-63FA-9827-D2CF6B98E80E}"/>
                </a:ext>
              </a:extLst>
            </p:cNvPr>
            <p:cNvSpPr/>
            <p:nvPr/>
          </p:nvSpPr>
          <p:spPr>
            <a:xfrm>
              <a:off x="10329200" y="1813624"/>
              <a:ext cx="558517" cy="644068"/>
            </a:xfrm>
            <a:prstGeom prst="homePlate">
              <a:avLst/>
            </a:prstGeom>
            <a:solidFill>
              <a:srgbClr val="CFE6ED"/>
            </a:solidFill>
            <a:ln>
              <a:solidFill>
                <a:srgbClr val="CFE6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F948D4CF-743B-5ABA-9078-EA107020C0C7}"/>
              </a:ext>
            </a:extLst>
          </p:cNvPr>
          <p:cNvGrpSpPr/>
          <p:nvPr/>
        </p:nvGrpSpPr>
        <p:grpSpPr>
          <a:xfrm>
            <a:off x="895930" y="3853480"/>
            <a:ext cx="10400140" cy="776876"/>
            <a:chOff x="988782" y="1733488"/>
            <a:chExt cx="9898935" cy="776876"/>
          </a:xfrm>
        </p:grpSpPr>
        <p:sp>
          <p:nvSpPr>
            <p:cNvPr id="29" name="Rettangolo 28">
              <a:extLst>
                <a:ext uri="{FF2B5EF4-FFF2-40B4-BE49-F238E27FC236}">
                  <a16:creationId xmlns:a16="http://schemas.microsoft.com/office/drawing/2014/main" id="{DCEC11C3-6BF5-94D4-8C0A-577FEB4145CA}"/>
                </a:ext>
              </a:extLst>
            </p:cNvPr>
            <p:cNvSpPr/>
            <p:nvPr/>
          </p:nvSpPr>
          <p:spPr>
            <a:xfrm>
              <a:off x="2008651" y="1813624"/>
              <a:ext cx="8403831" cy="644068"/>
            </a:xfrm>
            <a:prstGeom prst="rect">
              <a:avLst/>
            </a:prstGeom>
            <a:solidFill>
              <a:srgbClr val="CFE6ED"/>
            </a:solidFill>
            <a:ln>
              <a:solidFill>
                <a:srgbClr val="CFE6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de-DE">
                <a:solidFill>
                  <a:srgbClr val="002060"/>
                </a:solidFill>
              </a:endParaRPr>
            </a:p>
          </p:txBody>
        </p:sp>
        <p:grpSp>
          <p:nvGrpSpPr>
            <p:cNvPr id="30" name="Gruppo 29">
              <a:extLst>
                <a:ext uri="{FF2B5EF4-FFF2-40B4-BE49-F238E27FC236}">
                  <a16:creationId xmlns:a16="http://schemas.microsoft.com/office/drawing/2014/main" id="{26D8B901-31E2-5D37-1487-69CA713AAE48}"/>
                </a:ext>
              </a:extLst>
            </p:cNvPr>
            <p:cNvGrpSpPr/>
            <p:nvPr/>
          </p:nvGrpSpPr>
          <p:grpSpPr>
            <a:xfrm>
              <a:off x="988782" y="1733488"/>
              <a:ext cx="1603780" cy="776876"/>
              <a:chOff x="988782" y="1733488"/>
              <a:chExt cx="1603780" cy="776876"/>
            </a:xfrm>
          </p:grpSpPr>
          <p:sp>
            <p:nvSpPr>
              <p:cNvPr id="32" name="Esagono 31">
                <a:extLst>
                  <a:ext uri="{FF2B5EF4-FFF2-40B4-BE49-F238E27FC236}">
                    <a16:creationId xmlns:a16="http://schemas.microsoft.com/office/drawing/2014/main" id="{023474F4-0F9A-0A64-AFA4-C09824B40E39}"/>
                  </a:ext>
                </a:extLst>
              </p:cNvPr>
              <p:cNvSpPr/>
              <p:nvPr/>
            </p:nvSpPr>
            <p:spPr>
              <a:xfrm>
                <a:off x="988782" y="1733489"/>
                <a:ext cx="977286" cy="776875"/>
              </a:xfrm>
              <a:prstGeom prst="hexagon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/>
                  <a:t>\</a:t>
                </a:r>
              </a:p>
            </p:txBody>
          </p:sp>
          <p:sp>
            <p:nvSpPr>
              <p:cNvPr id="33" name="Esagono 32">
                <a:extLst>
                  <a:ext uri="{FF2B5EF4-FFF2-40B4-BE49-F238E27FC236}">
                    <a16:creationId xmlns:a16="http://schemas.microsoft.com/office/drawing/2014/main" id="{5C534145-B97B-2508-BA37-61A497864F46}"/>
                  </a:ext>
                </a:extLst>
              </p:cNvPr>
              <p:cNvSpPr/>
              <p:nvPr/>
            </p:nvSpPr>
            <p:spPr>
              <a:xfrm>
                <a:off x="1200508" y="1733488"/>
                <a:ext cx="977286" cy="776875"/>
              </a:xfrm>
              <a:prstGeom prst="hexagon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4" name="Esagono 33">
                <a:extLst>
                  <a:ext uri="{FF2B5EF4-FFF2-40B4-BE49-F238E27FC236}">
                    <a16:creationId xmlns:a16="http://schemas.microsoft.com/office/drawing/2014/main" id="{EF3AABA3-68A5-2E9D-447A-D0E88E909CAB}"/>
                  </a:ext>
                </a:extLst>
              </p:cNvPr>
              <p:cNvSpPr/>
              <p:nvPr/>
            </p:nvSpPr>
            <p:spPr>
              <a:xfrm>
                <a:off x="1407892" y="1733488"/>
                <a:ext cx="977286" cy="776875"/>
              </a:xfrm>
              <a:prstGeom prst="hexagon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5" name="Esagono 34">
                <a:extLst>
                  <a:ext uri="{FF2B5EF4-FFF2-40B4-BE49-F238E27FC236}">
                    <a16:creationId xmlns:a16="http://schemas.microsoft.com/office/drawing/2014/main" id="{F07D45E5-B10A-3198-44B7-732EB8876C05}"/>
                  </a:ext>
                </a:extLst>
              </p:cNvPr>
              <p:cNvSpPr/>
              <p:nvPr/>
            </p:nvSpPr>
            <p:spPr>
              <a:xfrm>
                <a:off x="1615276" y="1733488"/>
                <a:ext cx="977286" cy="776875"/>
              </a:xfrm>
              <a:prstGeom prst="hexag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900" b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1" name="Freccia a pentagono 30">
              <a:extLst>
                <a:ext uri="{FF2B5EF4-FFF2-40B4-BE49-F238E27FC236}">
                  <a16:creationId xmlns:a16="http://schemas.microsoft.com/office/drawing/2014/main" id="{4245D7C6-19CA-5141-577B-3A967C180409}"/>
                </a:ext>
              </a:extLst>
            </p:cNvPr>
            <p:cNvSpPr/>
            <p:nvPr/>
          </p:nvSpPr>
          <p:spPr>
            <a:xfrm>
              <a:off x="10329200" y="1813624"/>
              <a:ext cx="558517" cy="644068"/>
            </a:xfrm>
            <a:prstGeom prst="homePlate">
              <a:avLst/>
            </a:prstGeom>
            <a:solidFill>
              <a:srgbClr val="CFE6ED"/>
            </a:solidFill>
            <a:ln>
              <a:solidFill>
                <a:srgbClr val="CFE6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65D72ADA-2523-87AB-1DF2-F8E91C8691A0}"/>
              </a:ext>
            </a:extLst>
          </p:cNvPr>
          <p:cNvSpPr txBox="1"/>
          <p:nvPr/>
        </p:nvSpPr>
        <p:spPr>
          <a:xfrm>
            <a:off x="1351037" y="2788849"/>
            <a:ext cx="143691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>
                <a:solidFill>
                  <a:srgbClr val="002060"/>
                </a:solidFill>
              </a:rPr>
              <a:t>Entro 60 </a:t>
            </a:r>
          </a:p>
          <a:p>
            <a:pPr algn="ctr"/>
            <a:r>
              <a:rPr lang="it-IT" sz="1200">
                <a:solidFill>
                  <a:srgbClr val="002060"/>
                </a:solidFill>
              </a:rPr>
              <a:t>giorni</a:t>
            </a:r>
          </a:p>
          <a:p>
            <a:pPr algn="ctr"/>
            <a:endParaRPr lang="de-DE" sz="1400"/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6A51AFE0-8460-2DAE-93EE-65D8F689B8D4}"/>
              </a:ext>
            </a:extLst>
          </p:cNvPr>
          <p:cNvSpPr txBox="1"/>
          <p:nvPr/>
        </p:nvSpPr>
        <p:spPr>
          <a:xfrm>
            <a:off x="2671537" y="2708222"/>
            <a:ext cx="82416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dirty="0">
                <a:solidFill>
                  <a:srgbClr val="002060"/>
                </a:solidFill>
              </a:rPr>
              <a:t> Il </a:t>
            </a:r>
            <a:r>
              <a:rPr lang="it-IT" sz="1600" dirty="0" err="1">
                <a:solidFill>
                  <a:srgbClr val="002060"/>
                </a:solidFill>
              </a:rPr>
              <a:t>CTAI</a:t>
            </a:r>
            <a:r>
              <a:rPr lang="it-IT" sz="1600" dirty="0">
                <a:solidFill>
                  <a:srgbClr val="002060"/>
                </a:solidFill>
              </a:rPr>
              <a:t> dovrà </a:t>
            </a:r>
            <a:r>
              <a:rPr lang="it-IT" sz="1600" b="1" dirty="0">
                <a:solidFill>
                  <a:srgbClr val="002060"/>
                </a:solidFill>
              </a:rPr>
              <a:t>valutare</a:t>
            </a:r>
            <a:r>
              <a:rPr lang="it-IT" sz="1600" dirty="0">
                <a:solidFill>
                  <a:srgbClr val="002060"/>
                </a:solidFill>
              </a:rPr>
              <a:t> le 2 Strategie d’Area definitive per la successiva approvazione da parte della Cabina di Regia e la firma </a:t>
            </a:r>
            <a:r>
              <a:rPr lang="it-IT" sz="1600" b="1" dirty="0">
                <a:solidFill>
                  <a:srgbClr val="002060"/>
                </a:solidFill>
              </a:rPr>
              <a:t>dell’Accordo programma quadro</a:t>
            </a:r>
            <a:r>
              <a:rPr lang="it-IT" sz="1600" dirty="0">
                <a:solidFill>
                  <a:srgbClr val="002060"/>
                </a:solidFill>
              </a:rPr>
              <a:t> (APQ)</a:t>
            </a:r>
            <a:endParaRPr lang="de-DE" sz="1600" dirty="0"/>
          </a:p>
        </p:txBody>
      </p: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836930D2-7338-637D-5573-674527E818E4}"/>
              </a:ext>
            </a:extLst>
          </p:cNvPr>
          <p:cNvGrpSpPr/>
          <p:nvPr/>
        </p:nvGrpSpPr>
        <p:grpSpPr>
          <a:xfrm>
            <a:off x="895930" y="5050593"/>
            <a:ext cx="10400140" cy="776876"/>
            <a:chOff x="988782" y="1733488"/>
            <a:chExt cx="9898935" cy="776876"/>
          </a:xfrm>
        </p:grpSpPr>
        <p:sp>
          <p:nvSpPr>
            <p:cNvPr id="39" name="Rettangolo 38">
              <a:extLst>
                <a:ext uri="{FF2B5EF4-FFF2-40B4-BE49-F238E27FC236}">
                  <a16:creationId xmlns:a16="http://schemas.microsoft.com/office/drawing/2014/main" id="{6B90A0E2-8DF2-83CE-3585-2160D655CF6D}"/>
                </a:ext>
              </a:extLst>
            </p:cNvPr>
            <p:cNvSpPr/>
            <p:nvPr/>
          </p:nvSpPr>
          <p:spPr>
            <a:xfrm>
              <a:off x="2008651" y="1813624"/>
              <a:ext cx="8403831" cy="644068"/>
            </a:xfrm>
            <a:prstGeom prst="rect">
              <a:avLst/>
            </a:prstGeom>
            <a:solidFill>
              <a:srgbClr val="CFE6ED"/>
            </a:solidFill>
            <a:ln>
              <a:solidFill>
                <a:srgbClr val="CFE6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de-DE">
                <a:solidFill>
                  <a:srgbClr val="002060"/>
                </a:solidFill>
              </a:endParaRPr>
            </a:p>
          </p:txBody>
        </p:sp>
        <p:grpSp>
          <p:nvGrpSpPr>
            <p:cNvPr id="40" name="Gruppo 39">
              <a:extLst>
                <a:ext uri="{FF2B5EF4-FFF2-40B4-BE49-F238E27FC236}">
                  <a16:creationId xmlns:a16="http://schemas.microsoft.com/office/drawing/2014/main" id="{E79F1E15-7855-873B-FA52-A50E461FEC4F}"/>
                </a:ext>
              </a:extLst>
            </p:cNvPr>
            <p:cNvGrpSpPr/>
            <p:nvPr/>
          </p:nvGrpSpPr>
          <p:grpSpPr>
            <a:xfrm>
              <a:off x="988782" y="1733488"/>
              <a:ext cx="1603780" cy="776876"/>
              <a:chOff x="988782" y="1733488"/>
              <a:chExt cx="1603780" cy="776876"/>
            </a:xfrm>
          </p:grpSpPr>
          <p:sp>
            <p:nvSpPr>
              <p:cNvPr id="42" name="Esagono 41">
                <a:extLst>
                  <a:ext uri="{FF2B5EF4-FFF2-40B4-BE49-F238E27FC236}">
                    <a16:creationId xmlns:a16="http://schemas.microsoft.com/office/drawing/2014/main" id="{6DD0E7A6-C3A6-0C4E-4D2D-E8A9B0B2A3F7}"/>
                  </a:ext>
                </a:extLst>
              </p:cNvPr>
              <p:cNvSpPr/>
              <p:nvPr/>
            </p:nvSpPr>
            <p:spPr>
              <a:xfrm>
                <a:off x="988782" y="1733489"/>
                <a:ext cx="977286" cy="776875"/>
              </a:xfrm>
              <a:prstGeom prst="hexagon">
                <a:avLst/>
              </a:prstGeom>
              <a:solidFill>
                <a:schemeClr val="accent1">
                  <a:lumMod val="5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3" name="Esagono 42">
                <a:extLst>
                  <a:ext uri="{FF2B5EF4-FFF2-40B4-BE49-F238E27FC236}">
                    <a16:creationId xmlns:a16="http://schemas.microsoft.com/office/drawing/2014/main" id="{4EB49081-4040-F91C-6FBE-104710FB45F6}"/>
                  </a:ext>
                </a:extLst>
              </p:cNvPr>
              <p:cNvSpPr/>
              <p:nvPr/>
            </p:nvSpPr>
            <p:spPr>
              <a:xfrm>
                <a:off x="1200508" y="1733488"/>
                <a:ext cx="977286" cy="776875"/>
              </a:xfrm>
              <a:prstGeom prst="hexagon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4" name="Esagono 43">
                <a:extLst>
                  <a:ext uri="{FF2B5EF4-FFF2-40B4-BE49-F238E27FC236}">
                    <a16:creationId xmlns:a16="http://schemas.microsoft.com/office/drawing/2014/main" id="{A2C7D088-266A-92A3-CB1E-EC41CD2FB5AF}"/>
                  </a:ext>
                </a:extLst>
              </p:cNvPr>
              <p:cNvSpPr/>
              <p:nvPr/>
            </p:nvSpPr>
            <p:spPr>
              <a:xfrm>
                <a:off x="1407892" y="1733488"/>
                <a:ext cx="977286" cy="776875"/>
              </a:xfrm>
              <a:prstGeom prst="hexagon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5" name="Esagono 44">
                <a:extLst>
                  <a:ext uri="{FF2B5EF4-FFF2-40B4-BE49-F238E27FC236}">
                    <a16:creationId xmlns:a16="http://schemas.microsoft.com/office/drawing/2014/main" id="{D7102E70-19E7-46C4-42CD-892207299F95}"/>
                  </a:ext>
                </a:extLst>
              </p:cNvPr>
              <p:cNvSpPr/>
              <p:nvPr/>
            </p:nvSpPr>
            <p:spPr>
              <a:xfrm>
                <a:off x="1615276" y="1733488"/>
                <a:ext cx="977286" cy="776875"/>
              </a:xfrm>
              <a:prstGeom prst="hexagon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900" b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1" name="Freccia a pentagono 40">
              <a:extLst>
                <a:ext uri="{FF2B5EF4-FFF2-40B4-BE49-F238E27FC236}">
                  <a16:creationId xmlns:a16="http://schemas.microsoft.com/office/drawing/2014/main" id="{E3C161A4-A181-53FC-F94B-ADBB0FE9595D}"/>
                </a:ext>
              </a:extLst>
            </p:cNvPr>
            <p:cNvSpPr/>
            <p:nvPr/>
          </p:nvSpPr>
          <p:spPr>
            <a:xfrm>
              <a:off x="10329200" y="1813624"/>
              <a:ext cx="558517" cy="644068"/>
            </a:xfrm>
            <a:prstGeom prst="homePlate">
              <a:avLst/>
            </a:prstGeom>
            <a:solidFill>
              <a:srgbClr val="CFE6ED"/>
            </a:solidFill>
            <a:ln>
              <a:solidFill>
                <a:srgbClr val="CFE6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2C48E77B-7D0E-A756-BE2E-A6EE67140029}"/>
              </a:ext>
            </a:extLst>
          </p:cNvPr>
          <p:cNvSpPr txBox="1"/>
          <p:nvPr/>
        </p:nvSpPr>
        <p:spPr>
          <a:xfrm>
            <a:off x="3131209" y="5128466"/>
            <a:ext cx="70489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>
                <a:solidFill>
                  <a:srgbClr val="002060"/>
                </a:solidFill>
              </a:rPr>
              <a:t> </a:t>
            </a:r>
            <a:endParaRPr lang="de-DE"/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03106C7D-748E-4CDE-1309-19D803AC941B}"/>
              </a:ext>
            </a:extLst>
          </p:cNvPr>
          <p:cNvSpPr txBox="1"/>
          <p:nvPr/>
        </p:nvSpPr>
        <p:spPr>
          <a:xfrm>
            <a:off x="1349072" y="5258412"/>
            <a:ext cx="143691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00">
                <a:solidFill>
                  <a:srgbClr val="002060"/>
                </a:solidFill>
              </a:rPr>
              <a:t>Nei prossimi </a:t>
            </a:r>
          </a:p>
          <a:p>
            <a:pPr algn="ctr"/>
            <a:r>
              <a:rPr lang="it-IT" sz="1100">
                <a:solidFill>
                  <a:srgbClr val="002060"/>
                </a:solidFill>
              </a:rPr>
              <a:t>mesi</a:t>
            </a:r>
          </a:p>
          <a:p>
            <a:pPr algn="ctr"/>
            <a:endParaRPr lang="de-DE" sz="1200"/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E6375E56-BDC4-6DA7-B678-90EE51D2E29A}"/>
              </a:ext>
            </a:extLst>
          </p:cNvPr>
          <p:cNvSpPr txBox="1"/>
          <p:nvPr/>
        </p:nvSpPr>
        <p:spPr>
          <a:xfrm>
            <a:off x="2946499" y="5313132"/>
            <a:ext cx="70489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dirty="0">
                <a:solidFill>
                  <a:srgbClr val="002060"/>
                </a:solidFill>
              </a:rPr>
              <a:t>Redazione del </a:t>
            </a:r>
            <a:r>
              <a:rPr lang="it-IT" sz="1600" b="1" dirty="0" err="1">
                <a:solidFill>
                  <a:srgbClr val="002060"/>
                </a:solidFill>
              </a:rPr>
              <a:t>SiGeCo</a:t>
            </a:r>
            <a:r>
              <a:rPr lang="it-IT" sz="1600" b="1" dirty="0">
                <a:solidFill>
                  <a:srgbClr val="002060"/>
                </a:solidFill>
              </a:rPr>
              <a:t> </a:t>
            </a:r>
            <a:r>
              <a:rPr lang="it-IT" sz="1600" dirty="0">
                <a:solidFill>
                  <a:srgbClr val="002060"/>
                </a:solidFill>
              </a:rPr>
              <a:t>(Sistema di Gestione e Controllo) regionale</a:t>
            </a:r>
            <a:endParaRPr lang="de-DE" sz="16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300E8BA-880A-B080-84E2-FACE671BED23}"/>
              </a:ext>
            </a:extLst>
          </p:cNvPr>
          <p:cNvSpPr txBox="1"/>
          <p:nvPr/>
        </p:nvSpPr>
        <p:spPr>
          <a:xfrm>
            <a:off x="1373803" y="4034931"/>
            <a:ext cx="143691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>
                <a:solidFill>
                  <a:srgbClr val="002060"/>
                </a:solidFill>
              </a:rPr>
              <a:t>Gennaio </a:t>
            </a:r>
          </a:p>
          <a:p>
            <a:pPr algn="ctr"/>
            <a:r>
              <a:rPr lang="it-IT" sz="1200">
                <a:solidFill>
                  <a:srgbClr val="002060"/>
                </a:solidFill>
              </a:rPr>
              <a:t>2026</a:t>
            </a:r>
          </a:p>
          <a:p>
            <a:pPr algn="ctr"/>
            <a:endParaRPr lang="de-DE" sz="140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6D1B28AA-F485-CD91-5F16-4A6E3204BE49}"/>
              </a:ext>
            </a:extLst>
          </p:cNvPr>
          <p:cNvSpPr txBox="1"/>
          <p:nvPr/>
        </p:nvSpPr>
        <p:spPr>
          <a:xfrm>
            <a:off x="2534843" y="3979921"/>
            <a:ext cx="82416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dirty="0">
                <a:solidFill>
                  <a:srgbClr val="002060"/>
                </a:solidFill>
              </a:rPr>
              <a:t>Ricevuta bozza formale </a:t>
            </a:r>
            <a:r>
              <a:rPr lang="it-IT" sz="1600" b="1" dirty="0">
                <a:solidFill>
                  <a:srgbClr val="002060"/>
                </a:solidFill>
              </a:rPr>
              <a:t>dell’Accordo programma quadro</a:t>
            </a:r>
            <a:r>
              <a:rPr lang="it-IT" sz="1600" dirty="0">
                <a:solidFill>
                  <a:srgbClr val="002060"/>
                </a:solidFill>
              </a:rPr>
              <a:t> (APQ)</a:t>
            </a:r>
            <a:endParaRPr lang="de-DE" sz="1600" dirty="0"/>
          </a:p>
        </p:txBody>
      </p:sp>
      <p:sp>
        <p:nvSpPr>
          <p:cNvPr id="26" name="Rettangolo 5">
            <a:extLst>
              <a:ext uri="{FF2B5EF4-FFF2-40B4-BE49-F238E27FC236}">
                <a16:creationId xmlns:a16="http://schemas.microsoft.com/office/drawing/2014/main" id="{B0E05010-9B4E-442C-6998-FF30781551F2}"/>
              </a:ext>
            </a:extLst>
          </p:cNvPr>
          <p:cNvSpPr/>
          <p:nvPr/>
        </p:nvSpPr>
        <p:spPr>
          <a:xfrm>
            <a:off x="158362" y="6084277"/>
            <a:ext cx="6468070" cy="773723"/>
          </a:xfrm>
          <a:prstGeom prst="rect">
            <a:avLst/>
          </a:prstGeom>
          <a:solidFill>
            <a:srgbClr val="FFD500"/>
          </a:solidFill>
          <a:ln>
            <a:solidFill>
              <a:srgbClr val="FFD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7" name="Immagine 6">
            <a:extLst>
              <a:ext uri="{FF2B5EF4-FFF2-40B4-BE49-F238E27FC236}">
                <a16:creationId xmlns:a16="http://schemas.microsoft.com/office/drawing/2014/main" id="{C8C90190-7386-DBBF-DA76-21168CE38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21" b="89286" l="8025" r="89815">
                        <a14:foregroundMark x1="13272" y1="14286" x2="8025" y2="39286"/>
                        <a14:foregroundMark x1="24691" y1="18750" x2="24383" y2="16071"/>
                        <a14:foregroundMark x1="25926" y1="14286" x2="24383" y2="12500"/>
                        <a14:foregroundMark x1="11728" y1="60714" x2="11728" y2="61607"/>
                        <a14:foregroundMark x1="11111" y1="58929" x2="11111" y2="56250"/>
                        <a14:foregroundMark x1="31790" y1="62500" x2="24691" y2="69643"/>
                        <a14:foregroundMark x1="25000" y1="8929" x2="29012" y2="16071"/>
                      </a14:backgroundRemoval>
                    </a14:imgEffect>
                  </a14:imgLayer>
                </a14:imgProps>
              </a:ext>
            </a:extLst>
          </a:blip>
          <a:srcRect r="59025"/>
          <a:stretch/>
        </p:blipFill>
        <p:spPr>
          <a:xfrm>
            <a:off x="185124" y="6150351"/>
            <a:ext cx="765808" cy="646058"/>
          </a:xfrm>
          <a:prstGeom prst="rect">
            <a:avLst/>
          </a:prstGeom>
        </p:spPr>
      </p:pic>
      <p:sp>
        <p:nvSpPr>
          <p:cNvPr id="46" name="CasellaDiTesto 7">
            <a:extLst>
              <a:ext uri="{FF2B5EF4-FFF2-40B4-BE49-F238E27FC236}">
                <a16:creationId xmlns:a16="http://schemas.microsoft.com/office/drawing/2014/main" id="{AA6BB81E-0B49-E075-7700-1FFC0EE0C920}"/>
              </a:ext>
            </a:extLst>
          </p:cNvPr>
          <p:cNvSpPr txBox="1"/>
          <p:nvPr/>
        </p:nvSpPr>
        <p:spPr>
          <a:xfrm>
            <a:off x="856747" y="6192562"/>
            <a:ext cx="3245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Amasis MT Pro Light" panose="02040304050005020304" pitchFamily="18" charset="0"/>
              </a:rPr>
              <a:t>Strategia </a:t>
            </a:r>
          </a:p>
          <a:p>
            <a:r>
              <a:rPr lang="it-IT" sz="1400" b="1" dirty="0">
                <a:latin typeface="Amasis MT Pro Light" panose="02040304050005020304" pitchFamily="18" charset="0"/>
              </a:rPr>
              <a:t>Aree Interne</a:t>
            </a:r>
            <a:endParaRPr lang="de-DE" sz="1400" b="1" dirty="0">
              <a:latin typeface="Amasis MT Pro Light" panose="020403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2213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AA100-E74A-AAC5-0246-1C9A558E7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7A9FCE3E-4A4E-BE08-7C09-52818B8746F7}"/>
              </a:ext>
            </a:extLst>
          </p:cNvPr>
          <p:cNvSpPr txBox="1"/>
          <p:nvPr/>
        </p:nvSpPr>
        <p:spPr>
          <a:xfrm>
            <a:off x="1150845" y="1925696"/>
            <a:ext cx="9890310" cy="3639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800" b="1" dirty="0">
                <a:solidFill>
                  <a:srgbClr val="27348A"/>
                </a:solidFill>
              </a:rPr>
              <a:t>I nostri contatti</a:t>
            </a:r>
          </a:p>
          <a:p>
            <a:pPr algn="ctr"/>
            <a:br>
              <a:rPr lang="it-IT" sz="6000" dirty="0"/>
            </a:br>
            <a:br>
              <a:rPr lang="de-AT" sz="1400" b="1" dirty="0">
                <a:solidFill>
                  <a:schemeClr val="accent1"/>
                </a:solidFill>
                <a:latin typeface="+mn-lt"/>
                <a:cs typeface="Segoe UI Light" panose="020F0302020204030204" pitchFamily="34" charset="0"/>
              </a:rPr>
            </a:br>
            <a:r>
              <a:rPr lang="de-AT" sz="1400" b="1" dirty="0" err="1">
                <a:solidFill>
                  <a:schemeClr val="accent1"/>
                </a:solidFill>
                <a:latin typeface="+mn-lt"/>
                <a:cs typeface="Segoe UI Light" panose="020F0302020204030204" pitchFamily="34" charset="0"/>
              </a:rPr>
              <a:t>Autorità</a:t>
            </a:r>
            <a:r>
              <a:rPr lang="de-AT" sz="1400" b="1" dirty="0">
                <a:solidFill>
                  <a:schemeClr val="accent1"/>
                </a:solidFill>
                <a:latin typeface="+mn-lt"/>
                <a:cs typeface="Segoe UI Light" panose="020F0302020204030204" pitchFamily="34" charset="0"/>
              </a:rPr>
              <a:t> Regionale </a:t>
            </a:r>
            <a:r>
              <a:rPr lang="de-AT" sz="1400" b="1" dirty="0" err="1">
                <a:solidFill>
                  <a:schemeClr val="accent1"/>
                </a:solidFill>
                <a:latin typeface="+mn-lt"/>
                <a:cs typeface="Segoe UI Light" panose="020F0302020204030204" pitchFamily="34" charset="0"/>
              </a:rPr>
              <a:t>Responsabile</a:t>
            </a:r>
            <a:r>
              <a:rPr lang="de-AT" sz="1400" b="1" dirty="0">
                <a:solidFill>
                  <a:schemeClr val="accent1"/>
                </a:solidFill>
                <a:latin typeface="+mn-lt"/>
                <a:cs typeface="Segoe UI Light" panose="020F0302020204030204" pitchFamily="34" charset="0"/>
              </a:rPr>
              <a:t> </a:t>
            </a:r>
            <a:r>
              <a:rPr lang="de-AT" sz="1400" b="1" dirty="0" err="1">
                <a:solidFill>
                  <a:schemeClr val="accent1"/>
                </a:solidFill>
                <a:latin typeface="+mn-lt"/>
                <a:cs typeface="Segoe UI Light" panose="020F0302020204030204" pitchFamily="34" charset="0"/>
              </a:rPr>
              <a:t>Aree</a:t>
            </a:r>
            <a:r>
              <a:rPr lang="de-AT" sz="1400" b="1" dirty="0">
                <a:solidFill>
                  <a:schemeClr val="accent1"/>
                </a:solidFill>
                <a:latin typeface="+mn-lt"/>
                <a:cs typeface="Segoe UI Light" panose="020F0302020204030204" pitchFamily="34" charset="0"/>
              </a:rPr>
              <a:t> Interne regionale (ARAI)</a:t>
            </a:r>
          </a:p>
          <a:p>
            <a:pPr algn="ctr"/>
            <a:endParaRPr lang="de-AT" sz="1400" b="1" dirty="0">
              <a:solidFill>
                <a:schemeClr val="accent1"/>
              </a:solidFill>
              <a:latin typeface="+mn-lt"/>
              <a:cs typeface="Segoe UI Light" panose="020F0302020204030204" pitchFamily="34" charset="0"/>
            </a:endParaRPr>
          </a:p>
          <a:p>
            <a:pPr algn="ctr"/>
            <a:r>
              <a:rPr lang="de-AT" sz="1400" b="1" dirty="0" err="1">
                <a:solidFill>
                  <a:schemeClr val="accent1"/>
                </a:solidFill>
                <a:latin typeface="+mn-lt"/>
                <a:cs typeface="Arial"/>
              </a:rPr>
              <a:t>Ufficio</a:t>
            </a:r>
            <a:r>
              <a:rPr lang="de-AT" sz="1400" b="1" dirty="0">
                <a:solidFill>
                  <a:schemeClr val="accent1"/>
                </a:solidFill>
                <a:latin typeface="+mn-lt"/>
                <a:cs typeface="Arial"/>
              </a:rPr>
              <a:t> per </a:t>
            </a:r>
            <a:r>
              <a:rPr lang="de-AT" sz="1400" b="1" dirty="0" err="1">
                <a:solidFill>
                  <a:schemeClr val="accent1"/>
                </a:solidFill>
                <a:latin typeface="+mn-lt"/>
                <a:cs typeface="Arial"/>
              </a:rPr>
              <a:t>l‘Integrazione</a:t>
            </a:r>
            <a:r>
              <a:rPr lang="de-AT" sz="1400" b="1" dirty="0">
                <a:solidFill>
                  <a:schemeClr val="accent1"/>
                </a:solidFill>
                <a:latin typeface="+mn-lt"/>
                <a:cs typeface="Arial"/>
              </a:rPr>
              <a:t> Europea (39.1)</a:t>
            </a:r>
          </a:p>
          <a:p>
            <a:pPr algn="ctr"/>
            <a:r>
              <a:rPr lang="de-AT" sz="1400" b="1" dirty="0">
                <a:solidFill>
                  <a:schemeClr val="accent1"/>
                </a:solidFill>
                <a:cs typeface="Arial"/>
              </a:rPr>
              <a:t>e</a:t>
            </a:r>
            <a:r>
              <a:rPr lang="de-AT" sz="1400" b="1" dirty="0">
                <a:solidFill>
                  <a:schemeClr val="accent1"/>
                </a:solidFill>
                <a:latin typeface="+mn-lt"/>
                <a:cs typeface="Arial"/>
              </a:rPr>
              <a:t>u-integration@provincia.bz.it </a:t>
            </a:r>
          </a:p>
          <a:p>
            <a:pPr algn="ctr"/>
            <a:r>
              <a:rPr lang="de-AT" sz="1400" b="1" dirty="0">
                <a:solidFill>
                  <a:schemeClr val="accent1"/>
                </a:solidFill>
                <a:cs typeface="Arial"/>
              </a:rPr>
              <a:t>Tel. 0471-413160</a:t>
            </a:r>
          </a:p>
          <a:p>
            <a:pPr algn="ctr"/>
            <a:endParaRPr lang="de-AT" sz="1400" b="1" dirty="0">
              <a:solidFill>
                <a:schemeClr val="accent1"/>
              </a:solidFill>
              <a:cs typeface="Arial"/>
            </a:endParaRPr>
          </a:p>
          <a:p>
            <a:pPr algn="ctr"/>
            <a:r>
              <a:rPr lang="de-AT" sz="1400" b="1" dirty="0">
                <a:solidFill>
                  <a:schemeClr val="accent1"/>
                </a:solidFill>
                <a:cs typeface="Arial"/>
              </a:rPr>
              <a:t>Peter Gamper, Alessandro Fraenkel, Sofia </a:t>
            </a:r>
            <a:r>
              <a:rPr lang="de-AT" sz="1400" b="1" dirty="0" err="1">
                <a:solidFill>
                  <a:schemeClr val="accent1"/>
                </a:solidFill>
                <a:cs typeface="Arial"/>
              </a:rPr>
              <a:t>Sciurti</a:t>
            </a:r>
            <a:r>
              <a:rPr lang="de-AT" sz="1400" b="1" dirty="0">
                <a:solidFill>
                  <a:schemeClr val="accent1"/>
                </a:solidFill>
                <a:cs typeface="Arial"/>
              </a:rPr>
              <a:t>.</a:t>
            </a:r>
            <a:br>
              <a:rPr lang="it-IT" sz="6000" dirty="0"/>
            </a:br>
            <a:endParaRPr lang="de-DE" sz="1050" dirty="0"/>
          </a:p>
        </p:txBody>
      </p:sp>
      <p:pic>
        <p:nvPicPr>
          <p:cNvPr id="2" name="Immagine 8">
            <a:extLst>
              <a:ext uri="{FF2B5EF4-FFF2-40B4-BE49-F238E27FC236}">
                <a16:creationId xmlns:a16="http://schemas.microsoft.com/office/drawing/2014/main" id="{0914F5A6-83F4-1B99-211D-B77C66A4B8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21" b="89286" l="8025" r="89815">
                        <a14:foregroundMark x1="13272" y1="14286" x2="8025" y2="39286"/>
                        <a14:foregroundMark x1="24691" y1="18750" x2="24383" y2="16071"/>
                        <a14:foregroundMark x1="25926" y1="14286" x2="24383" y2="12500"/>
                        <a14:foregroundMark x1="11728" y1="60714" x2="11728" y2="61607"/>
                        <a14:foregroundMark x1="11111" y1="58929" x2="11111" y2="56250"/>
                        <a14:foregroundMark x1="31790" y1="62500" x2="24691" y2="69643"/>
                        <a14:foregroundMark x1="25000" y1="8929" x2="29012" y2="16071"/>
                      </a14:backgroundRemoval>
                    </a14:imgEffect>
                  </a14:imgLayer>
                </a14:imgProps>
              </a:ext>
            </a:extLst>
          </a:blip>
          <a:srcRect r="59025"/>
          <a:stretch/>
        </p:blipFill>
        <p:spPr>
          <a:xfrm>
            <a:off x="8999303" y="500455"/>
            <a:ext cx="1193568" cy="1006928"/>
          </a:xfrm>
          <a:prstGeom prst="rect">
            <a:avLst/>
          </a:prstGeom>
        </p:spPr>
      </p:pic>
      <p:sp>
        <p:nvSpPr>
          <p:cNvPr id="3" name="CasellaDiTesto 9">
            <a:extLst>
              <a:ext uri="{FF2B5EF4-FFF2-40B4-BE49-F238E27FC236}">
                <a16:creationId xmlns:a16="http://schemas.microsoft.com/office/drawing/2014/main" id="{AE35EE5C-713A-749E-6F8F-AAA94B741141}"/>
              </a:ext>
            </a:extLst>
          </p:cNvPr>
          <p:cNvSpPr txBox="1"/>
          <p:nvPr/>
        </p:nvSpPr>
        <p:spPr>
          <a:xfrm>
            <a:off x="10121411" y="649976"/>
            <a:ext cx="41411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>
                <a:latin typeface="Amasis MT Pro Light" panose="02040304050005020304" pitchFamily="18" charset="0"/>
              </a:rPr>
              <a:t>Strategia </a:t>
            </a:r>
          </a:p>
          <a:p>
            <a:r>
              <a:rPr lang="it-IT" sz="2000" b="1">
                <a:latin typeface="Amasis MT Pro Light" panose="02040304050005020304" pitchFamily="18" charset="0"/>
              </a:rPr>
              <a:t>Aree Interne</a:t>
            </a:r>
            <a:endParaRPr lang="de-DE" sz="2000" b="1">
              <a:latin typeface="Amasis MT Pro Light" panose="02040304050005020304" pitchFamily="18" charset="0"/>
            </a:endParaRPr>
          </a:p>
        </p:txBody>
      </p:sp>
      <p:sp>
        <p:nvSpPr>
          <p:cNvPr id="4" name="Rettangolo 5">
            <a:extLst>
              <a:ext uri="{FF2B5EF4-FFF2-40B4-BE49-F238E27FC236}">
                <a16:creationId xmlns:a16="http://schemas.microsoft.com/office/drawing/2014/main" id="{CD1CA967-74D7-7A4F-E1DB-AAB1993865B6}"/>
              </a:ext>
            </a:extLst>
          </p:cNvPr>
          <p:cNvSpPr/>
          <p:nvPr/>
        </p:nvSpPr>
        <p:spPr>
          <a:xfrm>
            <a:off x="0" y="0"/>
            <a:ext cx="2899612" cy="2310063"/>
          </a:xfrm>
          <a:prstGeom prst="rect">
            <a:avLst/>
          </a:prstGeom>
          <a:solidFill>
            <a:srgbClr val="FFD500"/>
          </a:solidFill>
          <a:ln>
            <a:solidFill>
              <a:srgbClr val="FFD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3462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EU-colour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27348A"/>
      </a:accent1>
      <a:accent2>
        <a:srgbClr val="F7A700"/>
      </a:accent2>
      <a:accent3>
        <a:srgbClr val="FFDB00"/>
      </a:accent3>
      <a:accent4>
        <a:srgbClr val="51AE32"/>
      </a:accent4>
      <a:accent5>
        <a:srgbClr val="0AA9DC"/>
      </a:accent5>
      <a:accent6>
        <a:srgbClr val="951A80"/>
      </a:accent6>
      <a:hlink>
        <a:srgbClr val="27338A"/>
      </a:hlink>
      <a:folHlink>
        <a:srgbClr val="09A8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0328AD40-5DDE-4CBD-8EB0-6D783DCBB2EA}" vid="{F70DF571-6A91-45E7-A109-FC366FEA1EF8}"/>
    </a:ext>
  </a:extLst>
</a:theme>
</file>

<file path=ppt/theme/theme2.xml><?xml version="1.0" encoding="utf-8"?>
<a:theme xmlns:a="http://schemas.openxmlformats.org/drawingml/2006/main" name="1_Office">
  <a:themeElements>
    <a:clrScheme name="EU-colour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27348A"/>
      </a:accent1>
      <a:accent2>
        <a:srgbClr val="F7A700"/>
      </a:accent2>
      <a:accent3>
        <a:srgbClr val="FFDB00"/>
      </a:accent3>
      <a:accent4>
        <a:srgbClr val="51AE32"/>
      </a:accent4>
      <a:accent5>
        <a:srgbClr val="0AA9DC"/>
      </a:accent5>
      <a:accent6>
        <a:srgbClr val="951A80"/>
      </a:accent6>
      <a:hlink>
        <a:srgbClr val="27338A"/>
      </a:hlink>
      <a:folHlink>
        <a:srgbClr val="09A8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0328AD40-5DDE-4CBD-8EB0-6D783DCBB2EA}" vid="{D187DFBF-B644-4170-9872-80AE5DA3CE56}"/>
    </a:ext>
  </a:extLst>
</a:theme>
</file>

<file path=ppt/theme/theme3.xml><?xml version="1.0" encoding="utf-8"?>
<a:theme xmlns:a="http://schemas.openxmlformats.org/drawingml/2006/main" name="2_Office">
  <a:themeElements>
    <a:clrScheme name="EU-colour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27348A"/>
      </a:accent1>
      <a:accent2>
        <a:srgbClr val="F7A700"/>
      </a:accent2>
      <a:accent3>
        <a:srgbClr val="FFDB00"/>
      </a:accent3>
      <a:accent4>
        <a:srgbClr val="51AE32"/>
      </a:accent4>
      <a:accent5>
        <a:srgbClr val="0AA9DC"/>
      </a:accent5>
      <a:accent6>
        <a:srgbClr val="951A80"/>
      </a:accent6>
      <a:hlink>
        <a:srgbClr val="27338A"/>
      </a:hlink>
      <a:folHlink>
        <a:srgbClr val="09A8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0328AD40-5DDE-4CBD-8EB0-6D783DCBB2EA}" vid="{204C0D3B-E151-4970-8BFA-8972D3A3670B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0E92E9A2841D54C9CDE1EF1532A27FF" ma:contentTypeVersion="20" ma:contentTypeDescription="Creare un nuovo documento." ma:contentTypeScope="" ma:versionID="14afeae50729fe50c5b73d3d63bbe346">
  <xsd:schema xmlns:xsd="http://www.w3.org/2001/XMLSchema" xmlns:xs="http://www.w3.org/2001/XMLSchema" xmlns:p="http://schemas.microsoft.com/office/2006/metadata/properties" xmlns:ns2="0e0c6df5-7e5d-4d29-9c9e-f511097a8ed1" xmlns:ns3="a05f6def-2858-4067-b991-c8986376a768" targetNamespace="http://schemas.microsoft.com/office/2006/metadata/properties" ma:root="true" ma:fieldsID="cffeb6824fc9ce99d300e7b322eca9bb" ns2:_="" ns3:_="">
    <xsd:import namespace="0e0c6df5-7e5d-4d29-9c9e-f511097a8ed1"/>
    <xsd:import namespace="a05f6def-2858-4067-b991-c8986376a7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0c6df5-7e5d-4d29-9c9e-f511097a8e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Tag immagine" ma:readOnly="false" ma:fieldId="{5cf76f15-5ced-4ddc-b409-7134ff3c332f}" ma:taxonomyMulti="true" ma:sspId="e5e32e91-e282-4ae8-add1-730c2c70664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Flow_SignoffStatus" ma:index="26" nillable="true" ma:displayName="Stato consenso" ma:internalName="_x0024_Resources_x003a_core_x002c_Signoff_Status">
      <xsd:simpleType>
        <xsd:restriction base="dms:Text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5f6def-2858-4067-b991-c8986376a76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4d99fbc-d3af-4ded-8e43-7b298acbc51e}" ma:internalName="TaxCatchAll" ma:showField="CatchAllData" ma:web="a05f6def-2858-4067-b991-c8986376a76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e0c6df5-7e5d-4d29-9c9e-f511097a8ed1">
      <Terms xmlns="http://schemas.microsoft.com/office/infopath/2007/PartnerControls"/>
    </lcf76f155ced4ddcb4097134ff3c332f>
    <TaxCatchAll xmlns="a05f6def-2858-4067-b991-c8986376a768" xsi:nil="true"/>
    <SharedWithUsers xmlns="a05f6def-2858-4067-b991-c8986376a768">
      <UserInfo>
        <DisplayName>Gamper, Peter</DisplayName>
        <AccountId>15</AccountId>
        <AccountType/>
      </UserInfo>
      <UserInfo>
        <DisplayName>Stuefer, Lisa</DisplayName>
        <AccountId>14</AccountId>
        <AccountType/>
      </UserInfo>
      <UserInfo>
        <DisplayName>Schwienbacher, Ulla</DisplayName>
        <AccountId>17</AccountId>
        <AccountType/>
      </UserInfo>
      <UserInfo>
        <DisplayName>Zucal, Demian</DisplayName>
        <AccountId>12</AccountId>
        <AccountType/>
      </UserInfo>
      <UserInfo>
        <DisplayName>Segatini, Anna</DisplayName>
        <AccountId>217</AccountId>
        <AccountType/>
      </UserInfo>
    </SharedWithUsers>
    <_Flow_SignoffStatus xmlns="0e0c6df5-7e5d-4d29-9c9e-f511097a8ed1" xsi:nil="true"/>
  </documentManagement>
</p:properties>
</file>

<file path=customXml/itemProps1.xml><?xml version="1.0" encoding="utf-8"?>
<ds:datastoreItem xmlns:ds="http://schemas.openxmlformats.org/officeDocument/2006/customXml" ds:itemID="{884D407E-751B-4EB0-9F32-FF6E5487864A}"/>
</file>

<file path=customXml/itemProps2.xml><?xml version="1.0" encoding="utf-8"?>
<ds:datastoreItem xmlns:ds="http://schemas.openxmlformats.org/officeDocument/2006/customXml" ds:itemID="{E42C2A45-18FA-44D5-AC45-F168907FE2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BC4987D-FA35-4837-8EB5-528769F7003F}">
  <ds:schemaRefs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a05f6def-2858-4067-b991-c8986376a768"/>
    <ds:schemaRef ds:uri="http://schemas.microsoft.com/office/2006/metadata/properties"/>
    <ds:schemaRef ds:uri="0e0c6df5-7e5d-4d29-9c9e-f511097a8ed1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PNRR_IT</Template>
  <TotalTime>0</TotalTime>
  <Words>3659</Words>
  <Application>Microsoft Office PowerPoint</Application>
  <PresentationFormat>Widescreen</PresentationFormat>
  <Paragraphs>433</Paragraphs>
  <Slides>21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21</vt:i4>
      </vt:variant>
    </vt:vector>
  </HeadingPairs>
  <TitlesOfParts>
    <vt:vector size="31" baseType="lpstr">
      <vt:lpstr>Amasis MT Pro Light</vt:lpstr>
      <vt:lpstr>Amasis MT Pro Medium</vt:lpstr>
      <vt:lpstr>Arial</vt:lpstr>
      <vt:lpstr>ariel</vt:lpstr>
      <vt:lpstr>Calibri</vt:lpstr>
      <vt:lpstr>Segoe UI Light</vt:lpstr>
      <vt:lpstr>Wingdings</vt:lpstr>
      <vt:lpstr>Office</vt:lpstr>
      <vt:lpstr>1_Office</vt:lpstr>
      <vt:lpstr>2_Office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Zucal, Demian</dc:creator>
  <cp:lastModifiedBy>Sciurti, Sofia</cp:lastModifiedBy>
  <cp:revision>18</cp:revision>
  <cp:lastPrinted>2023-02-07T10:29:44Z</cp:lastPrinted>
  <dcterms:created xsi:type="dcterms:W3CDTF">2023-01-24T15:56:44Z</dcterms:created>
  <dcterms:modified xsi:type="dcterms:W3CDTF">2026-05-05T09:43:58Z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0x010100C0E92E9A2841D54C9CDE1EF1532A27FF</vt:lpwstr>
  </property>
  <property fmtid="{D5CDD505-2E9C-101B-9397-08002B2CF9AE}" pid="3" name="MediaServiceImageTags">
    <vt:lpwstr/>
  </property>
  <property fmtid="{D5CDD505-2E9C-101B-9397-08002B2CF9AE}" pid="4" name="MSIP_Label_f995ee34-b6f4-4c4d-93a8-c0cc3b845a55_Method">
    <vt:lpwstr>Standard</vt:lpwstr>
  </property>
  <property fmtid="{D5CDD505-2E9C-101B-9397-08002B2CF9AE}" pid="5" name="MSIP_Label_f995ee34-b6f4-4c4d-93a8-c0cc3b845a55_ContentBits">
    <vt:lpwstr>0</vt:lpwstr>
  </property>
  <property fmtid="{D5CDD505-2E9C-101B-9397-08002B2CF9AE}" pid="6" name="MSIP_Label_f995ee34-b6f4-4c4d-93a8-c0cc3b845a55_Enabled">
    <vt:lpwstr>true</vt:lpwstr>
  </property>
  <property fmtid="{D5CDD505-2E9C-101B-9397-08002B2CF9AE}" pid="7" name="MSIP_Label_f995ee34-b6f4-4c4d-93a8-c0cc3b845a55_SetDate">
    <vt:lpwstr>2023-02-07T09:14:01Z</vt:lpwstr>
  </property>
  <property fmtid="{D5CDD505-2E9C-101B-9397-08002B2CF9AE}" pid="8" name="MSIP_Label_f995ee34-b6f4-4c4d-93a8-c0cc3b845a55_Name">
    <vt:lpwstr>Öffentlich - Pubblico</vt:lpwstr>
  </property>
  <property fmtid="{D5CDD505-2E9C-101B-9397-08002B2CF9AE}" pid="9" name="MSIP_Label_f995ee34-b6f4-4c4d-93a8-c0cc3b845a55_SiteId">
    <vt:lpwstr>24faada6-356f-4014-8cbf-aa0911918bfe</vt:lpwstr>
  </property>
  <property fmtid="{D5CDD505-2E9C-101B-9397-08002B2CF9AE}" pid="10" name="MSIP_Label_f995ee34-b6f4-4c4d-93a8-c0cc3b845a55_ActionId">
    <vt:lpwstr>f3a36e72-93a9-4537-9493-7f486b6db557</vt:lpwstr>
  </property>
</Properties>
</file>