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1" r:id="rId5"/>
  </p:sldMasterIdLst>
  <p:notesMasterIdLst>
    <p:notesMasterId r:id="rId19"/>
  </p:notesMasterIdLst>
  <p:handoutMasterIdLst>
    <p:handoutMasterId r:id="rId20"/>
  </p:handoutMasterIdLst>
  <p:sldIdLst>
    <p:sldId id="256" r:id="rId6"/>
    <p:sldId id="349" r:id="rId7"/>
    <p:sldId id="351" r:id="rId8"/>
    <p:sldId id="358" r:id="rId9"/>
    <p:sldId id="360" r:id="rId10"/>
    <p:sldId id="282" r:id="rId11"/>
    <p:sldId id="352" r:id="rId12"/>
    <p:sldId id="353" r:id="rId13"/>
    <p:sldId id="354" r:id="rId14"/>
    <p:sldId id="356" r:id="rId15"/>
    <p:sldId id="355" r:id="rId16"/>
    <p:sldId id="357" r:id="rId17"/>
    <p:sldId id="28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4EA2"/>
    <a:srgbClr val="BCC8EE"/>
    <a:srgbClr val="E8F0FA"/>
    <a:srgbClr val="709ACA"/>
    <a:srgbClr val="7EA5D1"/>
    <a:srgbClr val="FFFFFF"/>
    <a:srgbClr val="F2F2F2"/>
    <a:srgbClr val="727375"/>
    <a:srgbClr val="105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4696" autoAdjust="0"/>
  </p:normalViewPr>
  <p:slideViewPr>
    <p:cSldViewPr snapToGrid="0">
      <p:cViewPr varScale="1">
        <p:scale>
          <a:sx n="60" d="100"/>
          <a:sy n="60" d="100"/>
        </p:scale>
        <p:origin x="840" y="44"/>
      </p:cViewPr>
      <p:guideLst>
        <p:guide orient="horz" pos="2092"/>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62332125456146"/>
          <c:y val="0.10956029032640167"/>
          <c:w val="0.40936721770283818"/>
          <c:h val="0.77775384995455721"/>
        </c:manualLayout>
      </c:layout>
      <c:doughnutChart>
        <c:varyColors val="1"/>
        <c:ser>
          <c:idx val="0"/>
          <c:order val="0"/>
          <c:tx>
            <c:strRef>
              <c:f>Sheet1!$B$1</c:f>
              <c:strCache>
                <c:ptCount val="1"/>
                <c:pt idx="0">
                  <c:v>Column1</c:v>
                </c:pt>
              </c:strCache>
            </c:strRef>
          </c:tx>
          <c:dPt>
            <c:idx val="0"/>
            <c:bubble3D val="0"/>
            <c:spPr>
              <a:solidFill>
                <a:schemeClr val="bg2">
                  <a:lumMod val="75000"/>
                </a:schemeClr>
              </a:solidFill>
              <a:ln>
                <a:solidFill>
                  <a:schemeClr val="bg2">
                    <a:lumMod val="75000"/>
                  </a:schemeClr>
                </a:solidFill>
              </a:ln>
              <a:effectLst/>
            </c:spPr>
            <c:extLst>
              <c:ext xmlns:c16="http://schemas.microsoft.com/office/drawing/2014/chart" uri="{C3380CC4-5D6E-409C-BE32-E72D297353CC}">
                <c16:uniqueId val="{00000001-C28B-4B0D-8CAE-8DC61C441F41}"/>
              </c:ext>
            </c:extLst>
          </c:dPt>
          <c:dPt>
            <c:idx val="1"/>
            <c:bubble3D val="0"/>
            <c:spPr>
              <a:solidFill>
                <a:srgbClr val="FFC000"/>
              </a:solidFill>
              <a:ln>
                <a:noFill/>
              </a:ln>
              <a:effectLst/>
            </c:spPr>
            <c:extLst>
              <c:ext xmlns:c16="http://schemas.microsoft.com/office/drawing/2014/chart" uri="{C3380CC4-5D6E-409C-BE32-E72D297353CC}">
                <c16:uniqueId val="{00000003-C28B-4B0D-8CAE-8DC61C441F41}"/>
              </c:ext>
            </c:extLst>
          </c:dPt>
          <c:dPt>
            <c:idx val="2"/>
            <c:bubble3D val="0"/>
            <c:spPr>
              <a:solidFill>
                <a:schemeClr val="accent1"/>
              </a:solidFill>
              <a:ln>
                <a:solidFill>
                  <a:schemeClr val="accent1"/>
                </a:solidFill>
              </a:ln>
              <a:effectLst/>
            </c:spPr>
            <c:extLst>
              <c:ext xmlns:c16="http://schemas.microsoft.com/office/drawing/2014/chart" uri="{C3380CC4-5D6E-409C-BE32-E72D297353CC}">
                <c16:uniqueId val="{00000005-C28B-4B0D-8CAE-8DC61C441F41}"/>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C28B-4B0D-8CAE-8DC61C441F41}"/>
              </c:ext>
            </c:extLst>
          </c:dPt>
          <c:dPt>
            <c:idx val="4"/>
            <c:bubble3D val="0"/>
            <c:spPr>
              <a:solidFill>
                <a:schemeClr val="accent6"/>
              </a:solidFill>
              <a:ln>
                <a:solidFill>
                  <a:schemeClr val="accent6"/>
                </a:solidFill>
              </a:ln>
              <a:effectLst/>
            </c:spPr>
            <c:extLst>
              <c:ext xmlns:c16="http://schemas.microsoft.com/office/drawing/2014/chart" uri="{C3380CC4-5D6E-409C-BE32-E72D297353CC}">
                <c16:uniqueId val="{00000009-C28B-4B0D-8CAE-8DC61C441F41}"/>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8B-4B0D-8CAE-8DC61C441F4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8B-4B0D-8CAE-8DC61C441F4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28B-4B0D-8CAE-8DC61C441F41}"/>
                </c:ext>
              </c:extLst>
            </c:dLbl>
            <c:dLbl>
              <c:idx val="3"/>
              <c:layout>
                <c:manualLayout>
                  <c:x val="-4.6040664774351231E-3"/>
                  <c:y val="-0.1176421792664466"/>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fld id="{1D4FA6D9-1A15-418D-BBDF-DA4C59DA11EC}" type="VALUE">
                      <a:rPr lang="en-US" smtClean="0"/>
                      <a:pPr>
                        <a:defRPr sz="2000">
                          <a:solidFill>
                            <a:schemeClr val="tx1"/>
                          </a:solidFill>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5342603592459945E-2"/>
                      <c:h val="5.9805471023325583E-2"/>
                    </c:manualLayout>
                  </c15:layout>
                  <c15:dlblFieldTable/>
                  <c15:showDataLabelsRange val="0"/>
                </c:ext>
                <c:ext xmlns:c16="http://schemas.microsoft.com/office/drawing/2014/chart" uri="{C3380CC4-5D6E-409C-BE32-E72D297353CC}">
                  <c16:uniqueId val="{00000007-C28B-4B0D-8CAE-8DC61C441F41}"/>
                </c:ext>
              </c:extLst>
            </c:dLbl>
            <c:dLbl>
              <c:idx val="4"/>
              <c:layout>
                <c:manualLayout>
                  <c:x val="7.3390343649187922E-2"/>
                  <c:y val="-9.9529561688564583E-2"/>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r>
                      <a:rPr lang="en-US" dirty="0"/>
                      <a:t>1,1%</a:t>
                    </a:r>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9.6670438977902187E-2"/>
                      <c:h val="6.670610229524776E-2"/>
                    </c:manualLayout>
                  </c15:layout>
                  <c15:showDataLabelsRange val="0"/>
                </c:ext>
                <c:ext xmlns:c16="http://schemas.microsoft.com/office/drawing/2014/chart" uri="{C3380CC4-5D6E-409C-BE32-E72D297353CC}">
                  <c16:uniqueId val="{00000009-C28B-4B0D-8CAE-8DC61C441F4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Costi reali</c:v>
                </c:pt>
                <c:pt idx="1">
                  <c:v>FSE+</c:v>
                </c:pt>
                <c:pt idx="2">
                  <c:v>FESR</c:v>
                </c:pt>
                <c:pt idx="3">
                  <c:v>JTF</c:v>
                </c:pt>
                <c:pt idx="4">
                  <c:v>FdC</c:v>
                </c:pt>
              </c:strCache>
            </c:strRef>
          </c:cat>
          <c:val>
            <c:numRef>
              <c:f>Sheet1!$B$2:$B$6</c:f>
              <c:numCache>
                <c:formatCode>General</c:formatCode>
                <c:ptCount val="5"/>
                <c:pt idx="0">
                  <c:v>417.2</c:v>
                </c:pt>
                <c:pt idx="1">
                  <c:v>70.7</c:v>
                </c:pt>
                <c:pt idx="2">
                  <c:v>37.5</c:v>
                </c:pt>
                <c:pt idx="3">
                  <c:v>2.8</c:v>
                </c:pt>
                <c:pt idx="4">
                  <c:v>1.1000000000000001</c:v>
                </c:pt>
              </c:numCache>
            </c:numRef>
          </c:val>
          <c:extLst>
            <c:ext xmlns:c16="http://schemas.microsoft.com/office/drawing/2014/chart" uri="{C3380CC4-5D6E-409C-BE32-E72D297353CC}">
              <c16:uniqueId val="{0000000A-C28B-4B0D-8CAE-8DC61C441F41}"/>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30664849782449594"/>
          <c:y val="0.92465615476540208"/>
          <c:w val="0.48759879522573857"/>
          <c:h val="6.384279311472761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0.59659</cdr:x>
      <cdr:y>0</cdr:y>
    </cdr:from>
    <cdr:to>
      <cdr:x>0.92641</cdr:x>
      <cdr:y>0.24079</cdr:y>
    </cdr:to>
    <cdr:sp macro="" textlink="">
      <cdr:nvSpPr>
        <cdr:cNvPr id="2" name="Title 6">
          <a:extLst xmlns:a="http://schemas.openxmlformats.org/drawingml/2006/main">
            <a:ext uri="{FF2B5EF4-FFF2-40B4-BE49-F238E27FC236}">
              <a16:creationId xmlns:a16="http://schemas.microsoft.com/office/drawing/2014/main" id="{73502828-E293-AEEE-A5B2-FEAA08892CBC}"/>
            </a:ext>
          </a:extLst>
        </cdr:cNvPr>
        <cdr:cNvSpPr>
          <a:spLocks xmlns:a="http://schemas.openxmlformats.org/drawingml/2006/main" noGrp="1"/>
        </cdr:cNvSpPr>
      </cdr:nvSpPr>
      <cdr:spPr>
        <a:xfrm xmlns:a="http://schemas.openxmlformats.org/drawingml/2006/main">
          <a:off x="6019752" y="-1336766"/>
          <a:ext cx="3327946" cy="1329458"/>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xmlns:a="http://schemas.openxmlformats.org/drawingml/2006/main">
          <a:pPr algn="ctr"/>
          <a:r>
            <a:rPr lang="en-US" sz="2000" b="1" dirty="0">
              <a:solidFill>
                <a:schemeClr val="accent4"/>
              </a:solidFill>
            </a:rPr>
            <a:t>10,4% del JTF</a:t>
          </a:r>
        </a:p>
        <a:p xmlns:a="http://schemas.openxmlformats.org/drawingml/2006/main">
          <a:pPr algn="ctr"/>
          <a:r>
            <a:rPr lang="en-US" sz="2000" b="1" dirty="0">
              <a:solidFill>
                <a:schemeClr val="accent6"/>
              </a:solidFill>
            </a:rPr>
            <a:t>2,3% del </a:t>
          </a:r>
          <a:r>
            <a:rPr lang="en-US" sz="2000" b="1" dirty="0" err="1">
              <a:solidFill>
                <a:schemeClr val="accent6"/>
              </a:solidFill>
            </a:rPr>
            <a:t>FdC</a:t>
          </a:r>
          <a:endParaRPr lang="en-US" sz="2000" b="1" dirty="0">
            <a:solidFill>
              <a:schemeClr val="accent6"/>
            </a:solidFill>
          </a:endParaRPr>
        </a:p>
      </cdr:txBody>
    </cdr:sp>
  </cdr:relSizeAnchor>
  <cdr:relSizeAnchor xmlns:cdr="http://schemas.openxmlformats.org/drawingml/2006/chartDrawing">
    <cdr:from>
      <cdr:x>0.01848</cdr:x>
      <cdr:y>0.23392</cdr:y>
    </cdr:from>
    <cdr:to>
      <cdr:x>0.39067</cdr:x>
      <cdr:y>0.33109</cdr:y>
    </cdr:to>
    <cdr:pic>
      <cdr:nvPicPr>
        <cdr:cNvPr id="3" name="chart">
          <a:extLst xmlns:a="http://schemas.openxmlformats.org/drawingml/2006/main">
            <a:ext uri="{FF2B5EF4-FFF2-40B4-BE49-F238E27FC236}">
              <a16:creationId xmlns:a16="http://schemas.microsoft.com/office/drawing/2014/main" id="{51A34CDE-50F0-7A10-17E2-5B8ADE5183A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86443" y="1291520"/>
          <a:ext cx="3755461" cy="536494"/>
        </a:xfrm>
        <a:prstGeom xmlns:a="http://schemas.openxmlformats.org/drawingml/2006/main" prst="rect">
          <a:avLst/>
        </a:prstGeom>
      </cdr:spPr>
    </cdr:pic>
  </cdr:relSizeAnchor>
  <cdr:relSizeAnchor xmlns:cdr="http://schemas.openxmlformats.org/drawingml/2006/chartDrawing">
    <cdr:from>
      <cdr:x>0.25813</cdr:x>
      <cdr:y>0.08428</cdr:y>
    </cdr:from>
    <cdr:to>
      <cdr:x>0.4841</cdr:x>
      <cdr:y>0.18145</cdr:y>
    </cdr:to>
    <cdr:pic>
      <cdr:nvPicPr>
        <cdr:cNvPr id="4" name="chart">
          <a:extLst xmlns:a="http://schemas.openxmlformats.org/drawingml/2006/main">
            <a:ext uri="{FF2B5EF4-FFF2-40B4-BE49-F238E27FC236}">
              <a16:creationId xmlns:a16="http://schemas.microsoft.com/office/drawing/2014/main" id="{A13A2079-A321-98DA-B34A-2C9FAB34648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2604552" y="465356"/>
          <a:ext cx="2280102" cy="53649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20/05/2026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20/05/2026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5"/>
          </p:nvPr>
        </p:nvSpPr>
        <p:spPr/>
        <p:txBody>
          <a:bodyPr/>
          <a:lstStyle/>
          <a:p>
            <a:fld id="{A6F03F6C-0971-4828-A303-81106A93036A}" type="slidenum">
              <a:rPr lang="fr-BE" smtClean="0"/>
              <a:t>6</a:t>
            </a:fld>
            <a:endParaRPr lang="fr-BE"/>
          </a:p>
        </p:txBody>
      </p:sp>
    </p:spTree>
    <p:extLst>
      <p:ext uri="{BB962C8B-B14F-4D97-AF65-F5344CB8AC3E}">
        <p14:creationId xmlns:p14="http://schemas.microsoft.com/office/powerpoint/2010/main" val="381703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F86A5-77C7-385B-3AEC-3C7D0A670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9A1BE-FB51-8D51-BD0A-C1813A807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EA96E4-953F-7996-C172-07DC27306A52}"/>
              </a:ext>
            </a:extLst>
          </p:cNvPr>
          <p:cNvSpPr>
            <a:spLocks noGrp="1"/>
          </p:cNvSpPr>
          <p:nvPr>
            <p:ph type="body" idx="1"/>
          </p:nvPr>
        </p:nvSpPr>
        <p:spPr/>
        <p:txBody>
          <a:bodyPr/>
          <a:lstStyle/>
          <a:p>
            <a:endParaRPr>
              <a:ea typeface="Calibri"/>
              <a:cs typeface="Calibri"/>
            </a:endParaRPr>
          </a:p>
        </p:txBody>
      </p:sp>
      <p:sp>
        <p:nvSpPr>
          <p:cNvPr id="4" name="Slide Number Placeholder 3">
            <a:extLst>
              <a:ext uri="{FF2B5EF4-FFF2-40B4-BE49-F238E27FC236}">
                <a16:creationId xmlns:a16="http://schemas.microsoft.com/office/drawing/2014/main" id="{47B9F735-215C-C3D7-E721-1A51758DA2BA}"/>
              </a:ext>
            </a:extLst>
          </p:cNvPr>
          <p:cNvSpPr>
            <a:spLocks noGrp="1"/>
          </p:cNvSpPr>
          <p:nvPr>
            <p:ph type="sldNum" sz="quarter" idx="5"/>
          </p:nvPr>
        </p:nvSpPr>
        <p:spPr/>
        <p:txBody>
          <a:bodyPr/>
          <a:lstStyle/>
          <a:p>
            <a:fld id="{A6F03F6C-0971-4828-A303-81106A93036A}" type="slidenum">
              <a:rPr lang="en-US"/>
              <a:t>7</a:t>
            </a:fld>
            <a:endParaRPr lang="en-US"/>
          </a:p>
        </p:txBody>
      </p:sp>
    </p:spTree>
    <p:extLst>
      <p:ext uri="{BB962C8B-B14F-4D97-AF65-F5344CB8AC3E}">
        <p14:creationId xmlns:p14="http://schemas.microsoft.com/office/powerpoint/2010/main" val="324857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F03F6C-0971-4828-A303-81106A93036A}" type="slidenum">
              <a:rPr lang="fr-BE" smtClean="0"/>
              <a:t>8</a:t>
            </a:fld>
            <a:endParaRPr lang="fr-BE"/>
          </a:p>
        </p:txBody>
      </p:sp>
    </p:spTree>
    <p:extLst>
      <p:ext uri="{BB962C8B-B14F-4D97-AF65-F5344CB8AC3E}">
        <p14:creationId xmlns:p14="http://schemas.microsoft.com/office/powerpoint/2010/main" val="86309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3C73B-0A32-08E4-02C1-132379B98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70648-7C5D-2D4C-A0BF-8544C6BDB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72BD1-40D6-0D08-9B6D-507E33E849B3}"/>
              </a:ext>
            </a:extLst>
          </p:cNvPr>
          <p:cNvSpPr>
            <a:spLocks noGrp="1"/>
          </p:cNvSpPr>
          <p:nvPr>
            <p:ph type="body" idx="1"/>
          </p:nvPr>
        </p:nvSpPr>
        <p:spPr/>
        <p:txBody>
          <a:bodyPr/>
          <a:lstStyle/>
          <a:p>
            <a:endParaRPr>
              <a:ea typeface="Calibri"/>
              <a:cs typeface="Calibri"/>
            </a:endParaRPr>
          </a:p>
        </p:txBody>
      </p:sp>
      <p:sp>
        <p:nvSpPr>
          <p:cNvPr id="4" name="Slide Number Placeholder 3">
            <a:extLst>
              <a:ext uri="{FF2B5EF4-FFF2-40B4-BE49-F238E27FC236}">
                <a16:creationId xmlns:a16="http://schemas.microsoft.com/office/drawing/2014/main" id="{01A42555-335B-E618-B62F-FD8FA2319709}"/>
              </a:ext>
            </a:extLst>
          </p:cNvPr>
          <p:cNvSpPr>
            <a:spLocks noGrp="1"/>
          </p:cNvSpPr>
          <p:nvPr>
            <p:ph type="sldNum" sz="quarter" idx="5"/>
          </p:nvPr>
        </p:nvSpPr>
        <p:spPr/>
        <p:txBody>
          <a:bodyPr/>
          <a:lstStyle/>
          <a:p>
            <a:fld id="{A6F03F6C-0971-4828-A303-81106A93036A}" type="slidenum">
              <a:rPr lang="en-US"/>
              <a:t>9</a:t>
            </a:fld>
            <a:endParaRPr lang="en-US"/>
          </a:p>
        </p:txBody>
      </p:sp>
    </p:spTree>
    <p:extLst>
      <p:ext uri="{BB962C8B-B14F-4D97-AF65-F5344CB8AC3E}">
        <p14:creationId xmlns:p14="http://schemas.microsoft.com/office/powerpoint/2010/main" val="115498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48A8A-ED76-5C4A-F41F-F2E4C97D1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83B2F-54EC-12F1-7FA7-D9952B6306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F4EC19-3345-77B4-EFE4-B9C6CECBE06C}"/>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11880409-32D6-55D9-88CC-C0902FEBD29E}"/>
              </a:ext>
            </a:extLst>
          </p:cNvPr>
          <p:cNvSpPr>
            <a:spLocks noGrp="1"/>
          </p:cNvSpPr>
          <p:nvPr>
            <p:ph type="sldNum" sz="quarter" idx="5"/>
          </p:nvPr>
        </p:nvSpPr>
        <p:spPr/>
        <p:txBody>
          <a:bodyPr/>
          <a:lstStyle/>
          <a:p>
            <a:fld id="{A6F03F6C-0971-4828-A303-81106A93036A}" type="slidenum">
              <a:rPr lang="fr-BE" smtClean="0"/>
              <a:t>10</a:t>
            </a:fld>
            <a:endParaRPr lang="fr-BE"/>
          </a:p>
        </p:txBody>
      </p:sp>
    </p:spTree>
    <p:extLst>
      <p:ext uri="{BB962C8B-B14F-4D97-AF65-F5344CB8AC3E}">
        <p14:creationId xmlns:p14="http://schemas.microsoft.com/office/powerpoint/2010/main" val="214874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F03F6C-0971-4828-A303-81106A93036A}" type="slidenum">
              <a:rPr lang="fr-BE" smtClean="0"/>
              <a:t>11</a:t>
            </a:fld>
            <a:endParaRPr lang="fr-BE"/>
          </a:p>
        </p:txBody>
      </p:sp>
    </p:spTree>
    <p:extLst>
      <p:ext uri="{BB962C8B-B14F-4D97-AF65-F5344CB8AC3E}">
        <p14:creationId xmlns:p14="http://schemas.microsoft.com/office/powerpoint/2010/main" val="429485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A6F03F6C-0971-4828-A303-81106A93036A}" type="slidenum">
              <a:rPr lang="fr-BE" smtClean="0"/>
              <a:t>12</a:t>
            </a:fld>
            <a:endParaRPr lang="fr-BE"/>
          </a:p>
        </p:txBody>
      </p:sp>
    </p:spTree>
    <p:extLst>
      <p:ext uri="{BB962C8B-B14F-4D97-AF65-F5344CB8AC3E}">
        <p14:creationId xmlns:p14="http://schemas.microsoft.com/office/powerpoint/2010/main" val="149597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007519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 name="Google Shape;16;p22"/>
          <p:cNvSpPr/>
          <p:nvPr/>
        </p:nvSpPr>
        <p:spPr>
          <a:xfrm>
            <a:off x="0" y="1078173"/>
            <a:ext cx="12192000" cy="5779827"/>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Arial"/>
              <a:ea typeface="Arial"/>
              <a:cs typeface="Arial"/>
              <a:sym typeface="Arial"/>
            </a:endParaRPr>
          </a:p>
        </p:txBody>
      </p:sp>
      <p:sp>
        <p:nvSpPr>
          <p:cNvPr id="18" name="Google Shape;18;p22"/>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22"/>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20" name="Google Shape;20;p22"/>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 name="Google Shape;21;p22"/>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46746" y="1978925"/>
            <a:ext cx="0" cy="4879075"/>
          </a:xfrm>
          <a:prstGeom prst="straightConnector1">
            <a:avLst/>
          </a:prstGeom>
          <a:noFill/>
          <a:ln w="28575" cap="flat" cmpd="sng">
            <a:solidFill>
              <a:schemeClr val="accent5"/>
            </a:solidFill>
            <a:prstDash val="solid"/>
            <a:miter lim="800000"/>
            <a:headEnd type="none" w="sm" len="sm"/>
            <a:tailEnd type="none" w="sm" len="sm"/>
          </a:ln>
        </p:spPr>
      </p:cxnSp>
      <p:pic>
        <p:nvPicPr>
          <p:cNvPr id="2" name="Google Shape;17;p22" descr="European Commission">
            <a:extLst>
              <a:ext uri="{FF2B5EF4-FFF2-40B4-BE49-F238E27FC236}">
                <a16:creationId xmlns:a16="http://schemas.microsoft.com/office/drawing/2014/main" id="{B45F4576-0280-9ABD-3693-C3C51E11FA18}"/>
              </a:ext>
            </a:extLst>
          </p:cNvPr>
          <p:cNvPicPr preferRelativeResize="0"/>
          <p:nvPr userDrawn="1"/>
        </p:nvPicPr>
        <p:blipFill rotWithShape="1">
          <a:blip r:embed="rId2">
            <a:alphaModFix/>
          </a:blip>
          <a:srcRect/>
          <a:stretch/>
        </p:blipFill>
        <p:spPr>
          <a:xfrm>
            <a:off x="5388933" y="258042"/>
            <a:ext cx="1659793" cy="1152460"/>
          </a:xfrm>
          <a:prstGeom prst="rect">
            <a:avLst/>
          </a:prstGeom>
          <a:noFill/>
          <a:ln>
            <a:noFill/>
          </a:ln>
        </p:spPr>
      </p:pic>
    </p:spTree>
    <p:extLst>
      <p:ext uri="{BB962C8B-B14F-4D97-AF65-F5344CB8AC3E}">
        <p14:creationId xmlns:p14="http://schemas.microsoft.com/office/powerpoint/2010/main" val="162056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2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25" name="Google Shape;25;p2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23"/>
          <p:cNvSpPr txBox="1">
            <a:spLocks noGrp="1"/>
          </p:cNvSpPr>
          <p:nvPr>
            <p:ph type="body" idx="1"/>
          </p:nvPr>
        </p:nvSpPr>
        <p:spPr>
          <a:xfrm>
            <a:off x="838199" y="1825625"/>
            <a:ext cx="10905699" cy="3881904"/>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27" name="Google Shape;27;p2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048638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pter Slide" type="title">
  <p:cSld name="Chapter Slide">
    <p:bg>
      <p:bgPr>
        <a:solidFill>
          <a:srgbClr val="0356B1"/>
        </a:solidFill>
        <a:effectLst/>
      </p:bgPr>
    </p:bg>
    <p:spTree>
      <p:nvGrpSpPr>
        <p:cNvPr id="1" name="Shape 28"/>
        <p:cNvGrpSpPr/>
        <p:nvPr/>
      </p:nvGrpSpPr>
      <p:grpSpPr>
        <a:xfrm>
          <a:off x="0" y="0"/>
          <a:ext cx="0" cy="0"/>
          <a:chOff x="0" y="0"/>
          <a:chExt cx="0" cy="0"/>
        </a:xfrm>
      </p:grpSpPr>
      <p:sp>
        <p:nvSpPr>
          <p:cNvPr id="29" name="Google Shape;29;p24"/>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0356B1"/>
                </a:solidFill>
                <a:latin typeface="Arial"/>
                <a:ea typeface="Arial"/>
                <a:cs typeface="Arial"/>
                <a:sym typeface="Arial"/>
              </a:defRPr>
            </a:lvl1pPr>
            <a:lvl2pPr marL="0" lvl="1" indent="0" algn="l">
              <a:spcBef>
                <a:spcPts val="0"/>
              </a:spcBef>
              <a:buNone/>
              <a:defRPr sz="1200">
                <a:solidFill>
                  <a:srgbClr val="0356B1"/>
                </a:solidFill>
                <a:latin typeface="Arial"/>
                <a:ea typeface="Arial"/>
                <a:cs typeface="Arial"/>
                <a:sym typeface="Arial"/>
              </a:defRPr>
            </a:lvl2pPr>
            <a:lvl3pPr marL="0" lvl="2" indent="0" algn="l">
              <a:spcBef>
                <a:spcPts val="0"/>
              </a:spcBef>
              <a:buNone/>
              <a:defRPr sz="1200">
                <a:solidFill>
                  <a:srgbClr val="0356B1"/>
                </a:solidFill>
                <a:latin typeface="Arial"/>
                <a:ea typeface="Arial"/>
                <a:cs typeface="Arial"/>
                <a:sym typeface="Arial"/>
              </a:defRPr>
            </a:lvl3pPr>
            <a:lvl4pPr marL="0" lvl="3" indent="0" algn="l">
              <a:spcBef>
                <a:spcPts val="0"/>
              </a:spcBef>
              <a:buNone/>
              <a:defRPr sz="1200">
                <a:solidFill>
                  <a:srgbClr val="0356B1"/>
                </a:solidFill>
                <a:latin typeface="Arial"/>
                <a:ea typeface="Arial"/>
                <a:cs typeface="Arial"/>
                <a:sym typeface="Arial"/>
              </a:defRPr>
            </a:lvl4pPr>
            <a:lvl5pPr marL="0" lvl="4" indent="0" algn="l">
              <a:spcBef>
                <a:spcPts val="0"/>
              </a:spcBef>
              <a:buNone/>
              <a:defRPr sz="1200">
                <a:solidFill>
                  <a:srgbClr val="0356B1"/>
                </a:solidFill>
                <a:latin typeface="Arial"/>
                <a:ea typeface="Arial"/>
                <a:cs typeface="Arial"/>
                <a:sym typeface="Arial"/>
              </a:defRPr>
            </a:lvl5pPr>
            <a:lvl6pPr marL="0" lvl="5" indent="0" algn="l">
              <a:spcBef>
                <a:spcPts val="0"/>
              </a:spcBef>
              <a:buNone/>
              <a:defRPr sz="1200">
                <a:solidFill>
                  <a:srgbClr val="0356B1"/>
                </a:solidFill>
                <a:latin typeface="Arial"/>
                <a:ea typeface="Arial"/>
                <a:cs typeface="Arial"/>
                <a:sym typeface="Arial"/>
              </a:defRPr>
            </a:lvl6pPr>
            <a:lvl7pPr marL="0" lvl="6" indent="0" algn="l">
              <a:spcBef>
                <a:spcPts val="0"/>
              </a:spcBef>
              <a:buNone/>
              <a:defRPr sz="1200">
                <a:solidFill>
                  <a:srgbClr val="0356B1"/>
                </a:solidFill>
                <a:latin typeface="Arial"/>
                <a:ea typeface="Arial"/>
                <a:cs typeface="Arial"/>
                <a:sym typeface="Arial"/>
              </a:defRPr>
            </a:lvl7pPr>
            <a:lvl8pPr marL="0" lvl="7" indent="0" algn="l">
              <a:spcBef>
                <a:spcPts val="0"/>
              </a:spcBef>
              <a:buNone/>
              <a:defRPr sz="1200">
                <a:solidFill>
                  <a:srgbClr val="0356B1"/>
                </a:solidFill>
                <a:latin typeface="Arial"/>
                <a:ea typeface="Arial"/>
                <a:cs typeface="Arial"/>
                <a:sym typeface="Arial"/>
              </a:defRPr>
            </a:lvl8pPr>
            <a:lvl9pPr marL="0" lvl="8" indent="0" algn="l">
              <a:spcBef>
                <a:spcPts val="0"/>
              </a:spcBef>
              <a:buNone/>
              <a:defRPr sz="1200">
                <a:solidFill>
                  <a:srgbClr val="0356B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0" name="Google Shape;30;p24"/>
          <p:cNvSpPr txBox="1">
            <a:spLocks noGrp="1"/>
          </p:cNvSpPr>
          <p:nvPr>
            <p:ph type="ctrTitle"/>
          </p:nvPr>
        </p:nvSpPr>
        <p:spPr>
          <a:xfrm>
            <a:off x="1070189" y="1122363"/>
            <a:ext cx="10676038"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1" name="Google Shape;31;p24"/>
          <p:cNvSpPr txBox="1">
            <a:spLocks noGrp="1"/>
          </p:cNvSpPr>
          <p:nvPr>
            <p:ph type="subTitle" idx="1"/>
          </p:nvPr>
        </p:nvSpPr>
        <p:spPr>
          <a:xfrm>
            <a:off x="1070189" y="3602038"/>
            <a:ext cx="10676038"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pic>
        <p:nvPicPr>
          <p:cNvPr id="32" name="Google Shape;32;p24" descr="European Commission"/>
          <p:cNvPicPr preferRelativeResize="0"/>
          <p:nvPr/>
        </p:nvPicPr>
        <p:blipFill rotWithShape="1">
          <a:blip r:embed="rId2">
            <a:alphaModFix/>
          </a:blip>
          <a:srcRect/>
          <a:stretch/>
        </p:blipFill>
        <p:spPr>
          <a:xfrm>
            <a:off x="10027715" y="6045257"/>
            <a:ext cx="1718512" cy="451153"/>
          </a:xfrm>
          <a:prstGeom prst="rect">
            <a:avLst/>
          </a:prstGeom>
          <a:noFill/>
          <a:ln>
            <a:noFill/>
          </a:ln>
        </p:spPr>
      </p:pic>
      <p:cxnSp>
        <p:nvCxnSpPr>
          <p:cNvPr id="33" name="Google Shape;33;p24"/>
          <p:cNvCxnSpPr/>
          <p:nvPr/>
        </p:nvCxnSpPr>
        <p:spPr>
          <a:xfrm>
            <a:off x="838200" y="0"/>
            <a:ext cx="0" cy="3295934"/>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219881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hapter Slide (2)">
  <p:cSld name="Chapter Slide (2)">
    <p:bg>
      <p:bgPr>
        <a:solidFill>
          <a:srgbClr val="FFC000"/>
        </a:solidFill>
        <a:effectLst/>
      </p:bgPr>
    </p:bg>
    <p:spTree>
      <p:nvGrpSpPr>
        <p:cNvPr id="1" name="Shape 34"/>
        <p:cNvGrpSpPr/>
        <p:nvPr/>
      </p:nvGrpSpPr>
      <p:grpSpPr>
        <a:xfrm>
          <a:off x="0" y="0"/>
          <a:ext cx="0" cy="0"/>
          <a:chOff x="0" y="0"/>
          <a:chExt cx="0" cy="0"/>
        </a:xfrm>
      </p:grpSpPr>
      <p:sp>
        <p:nvSpPr>
          <p:cNvPr id="35" name="Google Shape;35;p25"/>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FFC000"/>
                </a:solidFill>
                <a:latin typeface="Arial"/>
                <a:ea typeface="Arial"/>
                <a:cs typeface="Arial"/>
                <a:sym typeface="Arial"/>
              </a:defRPr>
            </a:lvl1pPr>
            <a:lvl2pPr marL="0" lvl="1" indent="0" algn="l">
              <a:spcBef>
                <a:spcPts val="0"/>
              </a:spcBef>
              <a:buNone/>
              <a:defRPr sz="1200">
                <a:solidFill>
                  <a:srgbClr val="FFC000"/>
                </a:solidFill>
                <a:latin typeface="Arial"/>
                <a:ea typeface="Arial"/>
                <a:cs typeface="Arial"/>
                <a:sym typeface="Arial"/>
              </a:defRPr>
            </a:lvl2pPr>
            <a:lvl3pPr marL="0" lvl="2" indent="0" algn="l">
              <a:spcBef>
                <a:spcPts val="0"/>
              </a:spcBef>
              <a:buNone/>
              <a:defRPr sz="1200">
                <a:solidFill>
                  <a:srgbClr val="FFC000"/>
                </a:solidFill>
                <a:latin typeface="Arial"/>
                <a:ea typeface="Arial"/>
                <a:cs typeface="Arial"/>
                <a:sym typeface="Arial"/>
              </a:defRPr>
            </a:lvl3pPr>
            <a:lvl4pPr marL="0" lvl="3" indent="0" algn="l">
              <a:spcBef>
                <a:spcPts val="0"/>
              </a:spcBef>
              <a:buNone/>
              <a:defRPr sz="1200">
                <a:solidFill>
                  <a:srgbClr val="FFC000"/>
                </a:solidFill>
                <a:latin typeface="Arial"/>
                <a:ea typeface="Arial"/>
                <a:cs typeface="Arial"/>
                <a:sym typeface="Arial"/>
              </a:defRPr>
            </a:lvl4pPr>
            <a:lvl5pPr marL="0" lvl="4" indent="0" algn="l">
              <a:spcBef>
                <a:spcPts val="0"/>
              </a:spcBef>
              <a:buNone/>
              <a:defRPr sz="1200">
                <a:solidFill>
                  <a:srgbClr val="FFC000"/>
                </a:solidFill>
                <a:latin typeface="Arial"/>
                <a:ea typeface="Arial"/>
                <a:cs typeface="Arial"/>
                <a:sym typeface="Arial"/>
              </a:defRPr>
            </a:lvl5pPr>
            <a:lvl6pPr marL="0" lvl="5" indent="0" algn="l">
              <a:spcBef>
                <a:spcPts val="0"/>
              </a:spcBef>
              <a:buNone/>
              <a:defRPr sz="1200">
                <a:solidFill>
                  <a:srgbClr val="FFC000"/>
                </a:solidFill>
                <a:latin typeface="Arial"/>
                <a:ea typeface="Arial"/>
                <a:cs typeface="Arial"/>
                <a:sym typeface="Arial"/>
              </a:defRPr>
            </a:lvl6pPr>
            <a:lvl7pPr marL="0" lvl="6" indent="0" algn="l">
              <a:spcBef>
                <a:spcPts val="0"/>
              </a:spcBef>
              <a:buNone/>
              <a:defRPr sz="1200">
                <a:solidFill>
                  <a:srgbClr val="FFC000"/>
                </a:solidFill>
                <a:latin typeface="Arial"/>
                <a:ea typeface="Arial"/>
                <a:cs typeface="Arial"/>
                <a:sym typeface="Arial"/>
              </a:defRPr>
            </a:lvl7pPr>
            <a:lvl8pPr marL="0" lvl="7" indent="0" algn="l">
              <a:spcBef>
                <a:spcPts val="0"/>
              </a:spcBef>
              <a:buNone/>
              <a:defRPr sz="1200">
                <a:solidFill>
                  <a:srgbClr val="FFC000"/>
                </a:solidFill>
                <a:latin typeface="Arial"/>
                <a:ea typeface="Arial"/>
                <a:cs typeface="Arial"/>
                <a:sym typeface="Arial"/>
              </a:defRPr>
            </a:lvl8pPr>
            <a:lvl9pPr marL="0" lvl="8" indent="0" algn="l">
              <a:spcBef>
                <a:spcPts val="0"/>
              </a:spcBef>
              <a:buNone/>
              <a:defRPr sz="1200">
                <a:solidFill>
                  <a:srgbClr val="FFC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6" name="Google Shape;36;p25"/>
          <p:cNvSpPr txBox="1">
            <a:spLocks noGrp="1"/>
          </p:cNvSpPr>
          <p:nvPr>
            <p:ph type="ctrTitle"/>
          </p:nvPr>
        </p:nvSpPr>
        <p:spPr>
          <a:xfrm>
            <a:off x="1077013" y="1122363"/>
            <a:ext cx="10156297" cy="23876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7" name="Google Shape;37;p25"/>
          <p:cNvSpPr txBox="1">
            <a:spLocks noGrp="1"/>
          </p:cNvSpPr>
          <p:nvPr>
            <p:ph type="subTitle" idx="1"/>
          </p:nvPr>
        </p:nvSpPr>
        <p:spPr>
          <a:xfrm>
            <a:off x="1070189" y="3602038"/>
            <a:ext cx="10156297" cy="165576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a:solidFill>
                  <a:schemeClr val="dk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pic>
        <p:nvPicPr>
          <p:cNvPr id="38" name="Google Shape;38;p25" descr="European Commission"/>
          <p:cNvPicPr preferRelativeResize="0"/>
          <p:nvPr/>
        </p:nvPicPr>
        <p:blipFill rotWithShape="1">
          <a:blip r:embed="rId2">
            <a:alphaModFix/>
          </a:blip>
          <a:srcRect/>
          <a:stretch/>
        </p:blipFill>
        <p:spPr>
          <a:xfrm>
            <a:off x="10033852" y="6045865"/>
            <a:ext cx="1716200" cy="450546"/>
          </a:xfrm>
          <a:prstGeom prst="rect">
            <a:avLst/>
          </a:prstGeom>
          <a:noFill/>
          <a:ln>
            <a:noFill/>
          </a:ln>
        </p:spPr>
      </p:pic>
      <p:cxnSp>
        <p:nvCxnSpPr>
          <p:cNvPr id="39" name="Google Shape;39;p25"/>
          <p:cNvCxnSpPr/>
          <p:nvPr/>
        </p:nvCxnSpPr>
        <p:spPr>
          <a:xfrm>
            <a:off x="838200" y="0"/>
            <a:ext cx="0" cy="3295934"/>
          </a:xfrm>
          <a:prstGeom prst="straightConnector1">
            <a:avLst/>
          </a:prstGeom>
          <a:noFill/>
          <a:ln w="28575" cap="flat" cmpd="sng">
            <a:solidFill>
              <a:schemeClr val="dk2"/>
            </a:solidFill>
            <a:prstDash val="solid"/>
            <a:miter lim="800000"/>
            <a:headEnd type="none" w="sm" len="sm"/>
            <a:tailEnd type="none" w="sm" len="sm"/>
          </a:ln>
        </p:spPr>
      </p:cxnSp>
    </p:spTree>
    <p:extLst>
      <p:ext uri="{BB962C8B-B14F-4D97-AF65-F5344CB8AC3E}">
        <p14:creationId xmlns:p14="http://schemas.microsoft.com/office/powerpoint/2010/main" val="3300302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0"/>
        <p:cNvGrpSpPr/>
        <p:nvPr/>
      </p:nvGrpSpPr>
      <p:grpSpPr>
        <a:xfrm>
          <a:off x="0" y="0"/>
          <a:ext cx="0" cy="0"/>
          <a:chOff x="0" y="0"/>
          <a:chExt cx="0" cy="0"/>
        </a:xfrm>
      </p:grpSpPr>
      <p:sp>
        <p:nvSpPr>
          <p:cNvPr id="41" name="Google Shape;41;p26"/>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dirty="0"/>
          </a:p>
        </p:txBody>
      </p:sp>
      <p:sp>
        <p:nvSpPr>
          <p:cNvPr id="42" name="Google Shape;42;p2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26"/>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6"/>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45" name="Google Shape;45;p26"/>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2286902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6"/>
        <p:cNvGrpSpPr/>
        <p:nvPr/>
      </p:nvGrpSpPr>
      <p:grpSpPr>
        <a:xfrm>
          <a:off x="0" y="0"/>
          <a:ext cx="0" cy="0"/>
          <a:chOff x="0" y="0"/>
          <a:chExt cx="0" cy="0"/>
        </a:xfrm>
      </p:grpSpPr>
      <p:sp>
        <p:nvSpPr>
          <p:cNvPr id="47" name="Google Shape;47;p27"/>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48" name="Google Shape;48;p2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9" name="Google Shape;49;p27"/>
          <p:cNvSpPr txBox="1">
            <a:spLocks noGrp="1"/>
          </p:cNvSpPr>
          <p:nvPr>
            <p:ph type="body" idx="1"/>
          </p:nvPr>
        </p:nvSpPr>
        <p:spPr>
          <a:xfrm>
            <a:off x="838198" y="1825626"/>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0" name="Google Shape;50;p27"/>
          <p:cNvSpPr txBox="1">
            <a:spLocks noGrp="1"/>
          </p:cNvSpPr>
          <p:nvPr>
            <p:ph type="body" idx="2"/>
          </p:nvPr>
        </p:nvSpPr>
        <p:spPr>
          <a:xfrm>
            <a:off x="4604979"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1" name="Google Shape;51;p27"/>
          <p:cNvSpPr txBox="1">
            <a:spLocks noGrp="1"/>
          </p:cNvSpPr>
          <p:nvPr>
            <p:ph type="body" idx="3"/>
          </p:nvPr>
        </p:nvSpPr>
        <p:spPr>
          <a:xfrm>
            <a:off x="8371761"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52" name="Google Shape;52;p27"/>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1330442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sp>
        <p:nvSpPr>
          <p:cNvPr id="54" name="Google Shape;54;p2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55" name="Google Shape;55;p28"/>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7" name="Google Shape;57;p28"/>
          <p:cNvSpPr txBox="1">
            <a:spLocks noGrp="1"/>
          </p:cNvSpPr>
          <p:nvPr>
            <p:ph type="body" idx="2"/>
          </p:nvPr>
        </p:nvSpPr>
        <p:spPr>
          <a:xfrm>
            <a:off x="839788" y="2505075"/>
            <a:ext cx="5157787"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8" name="Google Shape;58;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dk2"/>
                </a:solidFill>
              </a:defRPr>
            </a:lvl1pPr>
            <a:lvl2pPr marL="914400" lvl="1" indent="-228600" algn="l">
              <a:lnSpc>
                <a:spcPct val="100000"/>
              </a:lnSpc>
              <a:spcBef>
                <a:spcPts val="1800"/>
              </a:spcBef>
              <a:spcAft>
                <a:spcPts val="0"/>
              </a:spcAft>
              <a:buSzPts val="2000"/>
              <a:buNone/>
              <a:defRPr sz="2000" b="1"/>
            </a:lvl2pPr>
            <a:lvl3pPr marL="1371600" lvl="2" indent="-228600" algn="l">
              <a:lnSpc>
                <a:spcPct val="100000"/>
              </a:lnSpc>
              <a:spcBef>
                <a:spcPts val="1800"/>
              </a:spcBef>
              <a:spcAft>
                <a:spcPts val="0"/>
              </a:spcAft>
              <a:buSzPts val="1800"/>
              <a:buNone/>
              <a:defRPr sz="1800" b="1"/>
            </a:lvl3pPr>
            <a:lvl4pPr marL="1828800" lvl="3" indent="-228600" algn="l">
              <a:lnSpc>
                <a:spcPct val="100000"/>
              </a:lnSpc>
              <a:spcBef>
                <a:spcPts val="1800"/>
              </a:spcBef>
              <a:spcAft>
                <a:spcPts val="0"/>
              </a:spcAft>
              <a:buSzPts val="1600"/>
              <a:buNone/>
              <a:defRPr sz="1600" b="1"/>
            </a:lvl4pPr>
            <a:lvl5pPr marL="2286000" lvl="4" indent="-228600" algn="l">
              <a:lnSpc>
                <a:spcPct val="100000"/>
              </a:lnSpc>
              <a:spcBef>
                <a:spcPts val="1800"/>
              </a:spcBef>
              <a:spcAft>
                <a:spcPts val="0"/>
              </a:spcAft>
              <a:buSzPts val="1600"/>
              <a:buNone/>
              <a:defRPr sz="1600" b="1"/>
            </a:lvl5pPr>
            <a:lvl6pPr marL="2743200" lvl="5" indent="-228600" algn="l">
              <a:lnSpc>
                <a:spcPct val="90000"/>
              </a:lnSpc>
              <a:spcBef>
                <a:spcPts val="18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9" name="Google Shape;59;p28"/>
          <p:cNvSpPr txBox="1">
            <a:spLocks noGrp="1"/>
          </p:cNvSpPr>
          <p:nvPr>
            <p:ph type="body" idx="4"/>
          </p:nvPr>
        </p:nvSpPr>
        <p:spPr>
          <a:xfrm>
            <a:off x="6172200" y="2505075"/>
            <a:ext cx="5183188" cy="3097331"/>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60" name="Google Shape;60;p28"/>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2896236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61"/>
        <p:cNvGrpSpPr/>
        <p:nvPr/>
      </p:nvGrpSpPr>
      <p:grpSpPr>
        <a:xfrm>
          <a:off x="0" y="0"/>
          <a:ext cx="0" cy="0"/>
          <a:chOff x="0" y="0"/>
          <a:chExt cx="0" cy="0"/>
        </a:xfrm>
      </p:grpSpPr>
      <p:sp>
        <p:nvSpPr>
          <p:cNvPr id="62" name="Google Shape;62;p2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63" name="Google Shape;63;p29"/>
          <p:cNvSpPr txBox="1">
            <a:spLocks noGrp="1"/>
          </p:cNvSpPr>
          <p:nvPr>
            <p:ph type="title"/>
          </p:nvPr>
        </p:nvSpPr>
        <p:spPr>
          <a:xfrm>
            <a:off x="6178608" y="-841992"/>
            <a:ext cx="5585761"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rgbClr val="0356B1"/>
              </a:buClr>
              <a:buSzPts val="4000"/>
              <a:buFont typeface="Arial"/>
              <a:buNone/>
              <a:defRPr>
                <a:solidFill>
                  <a:srgbClr val="0356B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4" name="Google Shape;64;p29"/>
          <p:cNvSpPr>
            <a:spLocks noGrp="1"/>
          </p:cNvSpPr>
          <p:nvPr>
            <p:ph type="pic" idx="2"/>
          </p:nvPr>
        </p:nvSpPr>
        <p:spPr>
          <a:xfrm>
            <a:off x="-59635" y="-59635"/>
            <a:ext cx="6155635" cy="6983896"/>
          </a:xfrm>
          <a:prstGeom prst="rect">
            <a:avLst/>
          </a:prstGeom>
          <a:solidFill>
            <a:schemeClr val="lt2"/>
          </a:solidFill>
          <a:ln w="28575" cap="flat" cmpd="sng">
            <a:solidFill>
              <a:schemeClr val="accent5"/>
            </a:solidFill>
            <a:prstDash val="solid"/>
            <a:round/>
            <a:headEnd type="none" w="sm" len="sm"/>
            <a:tailEnd type="none" w="sm" len="sm"/>
          </a:ln>
        </p:spPr>
      </p:sp>
      <p:sp>
        <p:nvSpPr>
          <p:cNvPr id="65" name="Google Shape;65;p29"/>
          <p:cNvSpPr/>
          <p:nvPr/>
        </p:nvSpPr>
        <p:spPr>
          <a:xfrm>
            <a:off x="3214048" y="1992573"/>
            <a:ext cx="8550322" cy="361665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6" name="Google Shape;66;p29" descr="Quote"/>
          <p:cNvPicPr preferRelativeResize="0"/>
          <p:nvPr/>
        </p:nvPicPr>
        <p:blipFill rotWithShape="1">
          <a:blip r:embed="rId2">
            <a:alphaModFix/>
          </a:blip>
          <a:srcRect/>
          <a:stretch/>
        </p:blipFill>
        <p:spPr>
          <a:xfrm>
            <a:off x="11219447" y="743802"/>
            <a:ext cx="544923" cy="544923"/>
          </a:xfrm>
          <a:prstGeom prst="rect">
            <a:avLst/>
          </a:prstGeom>
          <a:noFill/>
          <a:ln>
            <a:noFill/>
          </a:ln>
        </p:spPr>
      </p:pic>
      <p:sp>
        <p:nvSpPr>
          <p:cNvPr id="67" name="Google Shape;67;p29"/>
          <p:cNvSpPr txBox="1">
            <a:spLocks noGrp="1"/>
          </p:cNvSpPr>
          <p:nvPr>
            <p:ph type="body" idx="1"/>
          </p:nvPr>
        </p:nvSpPr>
        <p:spPr>
          <a:xfrm>
            <a:off x="3214048" y="1992572"/>
            <a:ext cx="8550323" cy="3616657"/>
          </a:xfrm>
          <a:prstGeom prst="rect">
            <a:avLst/>
          </a:prstGeom>
          <a:solidFill>
            <a:schemeClr val="lt1"/>
          </a:solidFill>
          <a:ln>
            <a:noFill/>
          </a:ln>
        </p:spPr>
        <p:txBody>
          <a:bodyPr spcFirstLastPara="1" wrap="square" lIns="360000" tIns="360000" rIns="360000" bIns="360000" anchor="ctr" anchorCtr="0">
            <a:noAutofit/>
          </a:bodyPr>
          <a:lstStyle>
            <a:lvl1pPr marL="457200" lvl="0" indent="-228600" algn="l">
              <a:lnSpc>
                <a:spcPct val="100000"/>
              </a:lnSpc>
              <a:spcBef>
                <a:spcPts val="0"/>
              </a:spcBef>
              <a:spcAft>
                <a:spcPts val="0"/>
              </a:spcAft>
              <a:buSzPts val="2400"/>
              <a:buFont typeface="Arial"/>
              <a:buNone/>
              <a:defRPr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3484714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and Content (half page)">
  <p:cSld name="Picture and Content (half page)">
    <p:spTree>
      <p:nvGrpSpPr>
        <p:cNvPr id="1" name="Shape 68"/>
        <p:cNvGrpSpPr/>
        <p:nvPr/>
      </p:nvGrpSpPr>
      <p:grpSpPr>
        <a:xfrm>
          <a:off x="0" y="0"/>
          <a:ext cx="0" cy="0"/>
          <a:chOff x="0" y="0"/>
          <a:chExt cx="0" cy="0"/>
        </a:xfrm>
      </p:grpSpPr>
      <p:sp>
        <p:nvSpPr>
          <p:cNvPr id="69" name="Google Shape;69;p3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70" name="Google Shape;70;p30"/>
          <p:cNvSpPr txBox="1">
            <a:spLocks noGrp="1"/>
          </p:cNvSpPr>
          <p:nvPr>
            <p:ph type="title"/>
          </p:nvPr>
        </p:nvSpPr>
        <p:spPr>
          <a:xfrm>
            <a:off x="6817056" y="482860"/>
            <a:ext cx="492684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1" name="Google Shape;71;p30"/>
          <p:cNvSpPr txBox="1">
            <a:spLocks noGrp="1"/>
          </p:cNvSpPr>
          <p:nvPr>
            <p:ph type="body" idx="1"/>
          </p:nvPr>
        </p:nvSpPr>
        <p:spPr>
          <a:xfrm>
            <a:off x="6817056" y="1825625"/>
            <a:ext cx="4926841" cy="376995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2" name="Google Shape;72;p30"/>
          <p:cNvSpPr>
            <a:spLocks noGrp="1"/>
          </p:cNvSpPr>
          <p:nvPr>
            <p:ph type="pic" idx="2"/>
          </p:nvPr>
        </p:nvSpPr>
        <p:spPr>
          <a:xfrm>
            <a:off x="-46383" y="-46383"/>
            <a:ext cx="6142383" cy="6964017"/>
          </a:xfrm>
          <a:prstGeom prst="rect">
            <a:avLst/>
          </a:prstGeom>
          <a:solidFill>
            <a:schemeClr val="lt2"/>
          </a:solidFill>
          <a:ln w="28575" cap="flat" cmpd="sng">
            <a:solidFill>
              <a:schemeClr val="accent5"/>
            </a:solidFill>
            <a:prstDash val="solid"/>
            <a:round/>
            <a:headEnd type="none" w="sm" len="sm"/>
            <a:tailEnd type="none" w="sm" len="sm"/>
          </a:ln>
        </p:spPr>
      </p:sp>
    </p:spTree>
    <p:extLst>
      <p:ext uri="{BB962C8B-B14F-4D97-AF65-F5344CB8AC3E}">
        <p14:creationId xmlns:p14="http://schemas.microsoft.com/office/powerpoint/2010/main" val="5446369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3"/>
        <p:cNvGrpSpPr/>
        <p:nvPr/>
      </p:nvGrpSpPr>
      <p:grpSpPr>
        <a:xfrm>
          <a:off x="0" y="0"/>
          <a:ext cx="0" cy="0"/>
          <a:chOff x="0" y="0"/>
          <a:chExt cx="0" cy="0"/>
        </a:xfrm>
      </p:grpSpPr>
      <p:sp>
        <p:nvSpPr>
          <p:cNvPr id="74" name="Google Shape;74;p3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75" name="Google Shape;75;p31"/>
          <p:cNvSpPr>
            <a:spLocks noGrp="1"/>
          </p:cNvSpPr>
          <p:nvPr>
            <p:ph type="pic" idx="2"/>
          </p:nvPr>
        </p:nvSpPr>
        <p:spPr>
          <a:xfrm>
            <a:off x="0" y="0"/>
            <a:ext cx="12192000" cy="3429000"/>
          </a:xfrm>
          <a:prstGeom prst="rect">
            <a:avLst/>
          </a:prstGeom>
          <a:solidFill>
            <a:schemeClr val="lt2"/>
          </a:solidFill>
          <a:ln>
            <a:noFill/>
          </a:ln>
        </p:spPr>
      </p:sp>
      <p:sp>
        <p:nvSpPr>
          <p:cNvPr id="76" name="Google Shape;76;p31"/>
          <p:cNvSpPr txBox="1">
            <a:spLocks noGrp="1"/>
          </p:cNvSpPr>
          <p:nvPr>
            <p:ph type="title"/>
          </p:nvPr>
        </p:nvSpPr>
        <p:spPr>
          <a:xfrm>
            <a:off x="838200" y="2646643"/>
            <a:ext cx="10515600" cy="782357"/>
          </a:xfrm>
          <a:prstGeom prst="rect">
            <a:avLst/>
          </a:prstGeom>
          <a:solidFill>
            <a:schemeClr val="lt1"/>
          </a:solid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7" name="Google Shape;77;p31"/>
          <p:cNvSpPr txBox="1">
            <a:spLocks noGrp="1"/>
          </p:cNvSpPr>
          <p:nvPr>
            <p:ph type="body" idx="1"/>
          </p:nvPr>
        </p:nvSpPr>
        <p:spPr>
          <a:xfrm>
            <a:off x="838200" y="3630613"/>
            <a:ext cx="10515600" cy="20351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2858602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 images">
  <p:cSld name="3 images">
    <p:spTree>
      <p:nvGrpSpPr>
        <p:cNvPr id="1" name="Shape 78"/>
        <p:cNvGrpSpPr/>
        <p:nvPr/>
      </p:nvGrpSpPr>
      <p:grpSpPr>
        <a:xfrm>
          <a:off x="0" y="0"/>
          <a:ext cx="0" cy="0"/>
          <a:chOff x="0" y="0"/>
          <a:chExt cx="0" cy="0"/>
        </a:xfrm>
      </p:grpSpPr>
      <p:sp>
        <p:nvSpPr>
          <p:cNvPr id="79" name="Google Shape;79;p3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80" name="Google Shape;80;p3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1" name="Google Shape;81;p32"/>
          <p:cNvSpPr>
            <a:spLocks noGrp="1"/>
          </p:cNvSpPr>
          <p:nvPr>
            <p:ph type="pic" idx="2"/>
          </p:nvPr>
        </p:nvSpPr>
        <p:spPr>
          <a:xfrm>
            <a:off x="970722" y="2284667"/>
            <a:ext cx="3141663" cy="2090737"/>
          </a:xfrm>
          <a:prstGeom prst="rect">
            <a:avLst/>
          </a:prstGeom>
          <a:solidFill>
            <a:schemeClr val="lt2"/>
          </a:solidFill>
          <a:ln>
            <a:noFill/>
          </a:ln>
        </p:spPr>
      </p:sp>
      <p:sp>
        <p:nvSpPr>
          <p:cNvPr id="82" name="Google Shape;82;p32"/>
          <p:cNvSpPr txBox="1">
            <a:spLocks noGrp="1"/>
          </p:cNvSpPr>
          <p:nvPr>
            <p:ph type="body" idx="1"/>
          </p:nvPr>
        </p:nvSpPr>
        <p:spPr>
          <a:xfrm>
            <a:off x="1206774" y="403868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3" name="Google Shape;83;p32"/>
          <p:cNvSpPr>
            <a:spLocks noGrp="1"/>
          </p:cNvSpPr>
          <p:nvPr>
            <p:ph type="pic" idx="3"/>
          </p:nvPr>
        </p:nvSpPr>
        <p:spPr>
          <a:xfrm>
            <a:off x="4436086" y="2284667"/>
            <a:ext cx="3141663" cy="2090737"/>
          </a:xfrm>
          <a:prstGeom prst="rect">
            <a:avLst/>
          </a:prstGeom>
          <a:solidFill>
            <a:schemeClr val="lt2"/>
          </a:solidFill>
          <a:ln>
            <a:noFill/>
          </a:ln>
        </p:spPr>
      </p:sp>
      <p:sp>
        <p:nvSpPr>
          <p:cNvPr id="84" name="Google Shape;84;p32"/>
          <p:cNvSpPr txBox="1">
            <a:spLocks noGrp="1"/>
          </p:cNvSpPr>
          <p:nvPr>
            <p:ph type="body" idx="4"/>
          </p:nvPr>
        </p:nvSpPr>
        <p:spPr>
          <a:xfrm>
            <a:off x="4672139" y="4041944"/>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5" name="Google Shape;85;p32"/>
          <p:cNvSpPr>
            <a:spLocks noGrp="1"/>
          </p:cNvSpPr>
          <p:nvPr>
            <p:ph type="pic" idx="5"/>
          </p:nvPr>
        </p:nvSpPr>
        <p:spPr>
          <a:xfrm>
            <a:off x="7901451" y="2284668"/>
            <a:ext cx="3141663" cy="2090737"/>
          </a:xfrm>
          <a:prstGeom prst="rect">
            <a:avLst/>
          </a:prstGeom>
          <a:solidFill>
            <a:schemeClr val="lt2"/>
          </a:solidFill>
          <a:ln>
            <a:noFill/>
          </a:ln>
        </p:spPr>
      </p:sp>
      <p:sp>
        <p:nvSpPr>
          <p:cNvPr id="86" name="Google Shape;86;p32"/>
          <p:cNvSpPr txBox="1">
            <a:spLocks noGrp="1"/>
          </p:cNvSpPr>
          <p:nvPr>
            <p:ph type="body" idx="6"/>
          </p:nvPr>
        </p:nvSpPr>
        <p:spPr>
          <a:xfrm>
            <a:off x="8137503" y="4037437"/>
            <a:ext cx="2669558" cy="1524235"/>
          </a:xfrm>
          <a:prstGeom prst="rect">
            <a:avLst/>
          </a:prstGeom>
          <a:solidFill>
            <a:schemeClr val="lt1"/>
          </a:solidFill>
          <a:ln>
            <a:noFill/>
          </a:ln>
        </p:spPr>
        <p:txBody>
          <a:bodyPr spcFirstLastPara="1" wrap="square" lIns="91425" tIns="900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87" name="Google Shape;87;p3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570277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4 images">
  <p:cSld name="4 images">
    <p:spTree>
      <p:nvGrpSpPr>
        <p:cNvPr id="1" name="Shape 88"/>
        <p:cNvGrpSpPr/>
        <p:nvPr/>
      </p:nvGrpSpPr>
      <p:grpSpPr>
        <a:xfrm>
          <a:off x="0" y="0"/>
          <a:ext cx="0" cy="0"/>
          <a:chOff x="0" y="0"/>
          <a:chExt cx="0" cy="0"/>
        </a:xfrm>
      </p:grpSpPr>
      <p:sp>
        <p:nvSpPr>
          <p:cNvPr id="89" name="Google Shape;89;p3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90" name="Google Shape;90;p33"/>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1" name="Google Shape;91;p33"/>
          <p:cNvSpPr>
            <a:spLocks noGrp="1"/>
          </p:cNvSpPr>
          <p:nvPr>
            <p:ph type="pic" idx="2"/>
          </p:nvPr>
        </p:nvSpPr>
        <p:spPr>
          <a:xfrm>
            <a:off x="3713869" y="2159957"/>
            <a:ext cx="2461591" cy="1638158"/>
          </a:xfrm>
          <a:prstGeom prst="rect">
            <a:avLst/>
          </a:prstGeom>
          <a:solidFill>
            <a:schemeClr val="lt2"/>
          </a:solidFill>
          <a:ln>
            <a:noFill/>
          </a:ln>
        </p:spPr>
      </p:sp>
      <p:sp>
        <p:nvSpPr>
          <p:cNvPr id="92" name="Google Shape;92;p33"/>
          <p:cNvSpPr txBox="1">
            <a:spLocks noGrp="1"/>
          </p:cNvSpPr>
          <p:nvPr>
            <p:ph type="body" idx="1"/>
          </p:nvPr>
        </p:nvSpPr>
        <p:spPr>
          <a:xfrm>
            <a:off x="1033617" y="2159957"/>
            <a:ext cx="2520000" cy="1638159"/>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3" name="Google Shape;93;p33"/>
          <p:cNvSpPr>
            <a:spLocks noGrp="1"/>
          </p:cNvSpPr>
          <p:nvPr>
            <p:ph type="pic" idx="3"/>
          </p:nvPr>
        </p:nvSpPr>
        <p:spPr>
          <a:xfrm>
            <a:off x="3713868" y="3968881"/>
            <a:ext cx="2461591" cy="1638158"/>
          </a:xfrm>
          <a:prstGeom prst="rect">
            <a:avLst/>
          </a:prstGeom>
          <a:solidFill>
            <a:schemeClr val="lt2"/>
          </a:solidFill>
          <a:ln>
            <a:noFill/>
          </a:ln>
        </p:spPr>
      </p:sp>
      <p:sp>
        <p:nvSpPr>
          <p:cNvPr id="94" name="Google Shape;94;p33"/>
          <p:cNvSpPr txBox="1">
            <a:spLocks noGrp="1"/>
          </p:cNvSpPr>
          <p:nvPr>
            <p:ph type="body" idx="4"/>
          </p:nvPr>
        </p:nvSpPr>
        <p:spPr>
          <a:xfrm>
            <a:off x="1033617" y="3968881"/>
            <a:ext cx="2520000" cy="1638158"/>
          </a:xfrm>
          <a:prstGeom prst="rect">
            <a:avLst/>
          </a:prstGeom>
          <a:noFill/>
          <a:ln>
            <a:noFill/>
          </a:ln>
        </p:spPr>
        <p:txBody>
          <a:bodyPr spcFirstLastPara="1" wrap="square" lIns="91425" tIns="90000" rIns="91425" bIns="45700" anchor="t" anchorCtr="0">
            <a:noAutofit/>
          </a:bodyPr>
          <a:lstStyle>
            <a:lvl1pPr marL="457200" lvl="0" indent="-228600" algn="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5" name="Google Shape;95;p33"/>
          <p:cNvSpPr>
            <a:spLocks noGrp="1"/>
          </p:cNvSpPr>
          <p:nvPr>
            <p:ph type="pic" idx="5"/>
          </p:nvPr>
        </p:nvSpPr>
        <p:spPr>
          <a:xfrm>
            <a:off x="6324547" y="2159956"/>
            <a:ext cx="2461593" cy="1638159"/>
          </a:xfrm>
          <a:prstGeom prst="rect">
            <a:avLst/>
          </a:prstGeom>
          <a:solidFill>
            <a:schemeClr val="lt2"/>
          </a:solidFill>
          <a:ln>
            <a:noFill/>
          </a:ln>
        </p:spPr>
      </p:sp>
      <p:sp>
        <p:nvSpPr>
          <p:cNvPr id="96" name="Google Shape;96;p33"/>
          <p:cNvSpPr txBox="1">
            <a:spLocks noGrp="1"/>
          </p:cNvSpPr>
          <p:nvPr>
            <p:ph type="body" idx="6"/>
          </p:nvPr>
        </p:nvSpPr>
        <p:spPr>
          <a:xfrm>
            <a:off x="8966322" y="2159956"/>
            <a:ext cx="2520000" cy="1638159"/>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7" name="Google Shape;97;p33"/>
          <p:cNvSpPr>
            <a:spLocks noGrp="1"/>
          </p:cNvSpPr>
          <p:nvPr>
            <p:ph type="pic" idx="7"/>
          </p:nvPr>
        </p:nvSpPr>
        <p:spPr>
          <a:xfrm>
            <a:off x="6324549" y="3968880"/>
            <a:ext cx="2461591" cy="1638158"/>
          </a:xfrm>
          <a:prstGeom prst="rect">
            <a:avLst/>
          </a:prstGeom>
          <a:solidFill>
            <a:schemeClr val="lt2"/>
          </a:solidFill>
          <a:ln>
            <a:noFill/>
          </a:ln>
        </p:spPr>
      </p:sp>
      <p:sp>
        <p:nvSpPr>
          <p:cNvPr id="98" name="Google Shape;98;p33"/>
          <p:cNvSpPr txBox="1">
            <a:spLocks noGrp="1"/>
          </p:cNvSpPr>
          <p:nvPr>
            <p:ph type="body" idx="8"/>
          </p:nvPr>
        </p:nvSpPr>
        <p:spPr>
          <a:xfrm>
            <a:off x="8935227" y="3968880"/>
            <a:ext cx="2520000" cy="1638158"/>
          </a:xfrm>
          <a:prstGeom prst="rect">
            <a:avLst/>
          </a:prstGeom>
          <a:noFill/>
          <a:ln>
            <a:noFill/>
          </a:ln>
        </p:spPr>
        <p:txBody>
          <a:bodyPr spcFirstLastPara="1" wrap="square" lIns="91425" tIns="90000" rIns="91425" bIns="45700" anchor="t" anchorCtr="0">
            <a:noAutofit/>
          </a:bodyPr>
          <a:lstStyle>
            <a:lvl1pPr marL="457200" lvl="0" indent="-228600" algn="l">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99" name="Google Shape;99;p33"/>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16228146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Collage">
  <p:cSld name="Picture Collage">
    <p:spTree>
      <p:nvGrpSpPr>
        <p:cNvPr id="1" name="Shape 100"/>
        <p:cNvGrpSpPr/>
        <p:nvPr/>
      </p:nvGrpSpPr>
      <p:grpSpPr>
        <a:xfrm>
          <a:off x="0" y="0"/>
          <a:ext cx="0" cy="0"/>
          <a:chOff x="0" y="0"/>
          <a:chExt cx="0" cy="0"/>
        </a:xfrm>
      </p:grpSpPr>
      <p:sp>
        <p:nvSpPr>
          <p:cNvPr id="101" name="Google Shape;101;p34"/>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02" name="Google Shape;102;p34"/>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3" name="Google Shape;103;p34"/>
          <p:cNvSpPr>
            <a:spLocks noGrp="1"/>
          </p:cNvSpPr>
          <p:nvPr>
            <p:ph type="pic" idx="2"/>
          </p:nvPr>
        </p:nvSpPr>
        <p:spPr>
          <a:xfrm>
            <a:off x="938213" y="1748077"/>
            <a:ext cx="2643187" cy="1868487"/>
          </a:xfrm>
          <a:prstGeom prst="rect">
            <a:avLst/>
          </a:prstGeom>
          <a:solidFill>
            <a:schemeClr val="lt2"/>
          </a:solidFill>
          <a:ln w="28575" cap="flat" cmpd="sng">
            <a:solidFill>
              <a:schemeClr val="lt1"/>
            </a:solidFill>
            <a:prstDash val="solid"/>
            <a:round/>
            <a:headEnd type="none" w="sm" len="sm"/>
            <a:tailEnd type="none" w="sm" len="sm"/>
          </a:ln>
        </p:spPr>
      </p:sp>
      <p:sp>
        <p:nvSpPr>
          <p:cNvPr id="104" name="Google Shape;104;p34"/>
          <p:cNvSpPr>
            <a:spLocks noGrp="1"/>
          </p:cNvSpPr>
          <p:nvPr>
            <p:ph type="pic" idx="3"/>
          </p:nvPr>
        </p:nvSpPr>
        <p:spPr>
          <a:xfrm>
            <a:off x="938213" y="3908959"/>
            <a:ext cx="1751486" cy="1751486"/>
          </a:xfrm>
          <a:prstGeom prst="rect">
            <a:avLst/>
          </a:prstGeom>
          <a:solidFill>
            <a:schemeClr val="lt2"/>
          </a:solidFill>
          <a:ln w="28575" cap="flat" cmpd="sng">
            <a:solidFill>
              <a:schemeClr val="lt1"/>
            </a:solidFill>
            <a:prstDash val="solid"/>
            <a:round/>
            <a:headEnd type="none" w="sm" len="sm"/>
            <a:tailEnd type="none" w="sm" len="sm"/>
          </a:ln>
        </p:spPr>
      </p:sp>
      <p:sp>
        <p:nvSpPr>
          <p:cNvPr id="105" name="Google Shape;105;p34"/>
          <p:cNvSpPr>
            <a:spLocks noGrp="1"/>
          </p:cNvSpPr>
          <p:nvPr>
            <p:ph type="pic" idx="4"/>
          </p:nvPr>
        </p:nvSpPr>
        <p:spPr>
          <a:xfrm>
            <a:off x="2840251" y="2860831"/>
            <a:ext cx="1620431" cy="2184030"/>
          </a:xfrm>
          <a:prstGeom prst="rect">
            <a:avLst/>
          </a:prstGeom>
          <a:solidFill>
            <a:schemeClr val="lt2"/>
          </a:solidFill>
          <a:ln w="28575" cap="flat" cmpd="sng">
            <a:solidFill>
              <a:schemeClr val="lt1"/>
            </a:solidFill>
            <a:prstDash val="solid"/>
            <a:round/>
            <a:headEnd type="none" w="sm" len="sm"/>
            <a:tailEnd type="none" w="sm" len="sm"/>
          </a:ln>
        </p:spPr>
      </p:sp>
      <p:sp>
        <p:nvSpPr>
          <p:cNvPr id="106" name="Google Shape;106;p34"/>
          <p:cNvSpPr>
            <a:spLocks noGrp="1"/>
          </p:cNvSpPr>
          <p:nvPr>
            <p:ph type="pic" idx="5"/>
          </p:nvPr>
        </p:nvSpPr>
        <p:spPr>
          <a:xfrm>
            <a:off x="4081980" y="1913416"/>
            <a:ext cx="3185512" cy="2184030"/>
          </a:xfrm>
          <a:prstGeom prst="rect">
            <a:avLst/>
          </a:prstGeom>
          <a:solidFill>
            <a:schemeClr val="lt2"/>
          </a:solidFill>
          <a:ln w="28575" cap="flat" cmpd="sng">
            <a:solidFill>
              <a:schemeClr val="lt1"/>
            </a:solidFill>
            <a:prstDash val="solid"/>
            <a:round/>
            <a:headEnd type="none" w="sm" len="sm"/>
            <a:tailEnd type="none" w="sm" len="sm"/>
          </a:ln>
        </p:spPr>
      </p:sp>
      <p:sp>
        <p:nvSpPr>
          <p:cNvPr id="107" name="Google Shape;107;p34"/>
          <p:cNvSpPr>
            <a:spLocks noGrp="1"/>
          </p:cNvSpPr>
          <p:nvPr>
            <p:ph type="pic" idx="6"/>
          </p:nvPr>
        </p:nvSpPr>
        <p:spPr>
          <a:xfrm>
            <a:off x="4919097" y="3790927"/>
            <a:ext cx="1987550" cy="1987550"/>
          </a:xfrm>
          <a:prstGeom prst="rect">
            <a:avLst/>
          </a:prstGeom>
          <a:solidFill>
            <a:schemeClr val="lt2"/>
          </a:solidFill>
          <a:ln w="28575" cap="flat" cmpd="sng">
            <a:solidFill>
              <a:schemeClr val="lt1"/>
            </a:solidFill>
            <a:prstDash val="solid"/>
            <a:round/>
            <a:headEnd type="none" w="sm" len="sm"/>
            <a:tailEnd type="none" w="sm" len="sm"/>
          </a:ln>
        </p:spPr>
      </p:sp>
      <p:sp>
        <p:nvSpPr>
          <p:cNvPr id="108" name="Google Shape;108;p34"/>
          <p:cNvSpPr>
            <a:spLocks noGrp="1"/>
          </p:cNvSpPr>
          <p:nvPr>
            <p:ph type="pic" idx="7"/>
          </p:nvPr>
        </p:nvSpPr>
        <p:spPr>
          <a:xfrm>
            <a:off x="7051401" y="2898477"/>
            <a:ext cx="2307284" cy="2307284"/>
          </a:xfrm>
          <a:prstGeom prst="rect">
            <a:avLst/>
          </a:prstGeom>
          <a:solidFill>
            <a:schemeClr val="lt2"/>
          </a:solidFill>
          <a:ln w="28575" cap="flat" cmpd="sng">
            <a:solidFill>
              <a:schemeClr val="lt1"/>
            </a:solidFill>
            <a:prstDash val="solid"/>
            <a:round/>
            <a:headEnd type="none" w="sm" len="sm"/>
            <a:tailEnd type="none" w="sm" len="sm"/>
          </a:ln>
        </p:spPr>
      </p:sp>
      <p:sp>
        <p:nvSpPr>
          <p:cNvPr id="109" name="Google Shape;109;p34"/>
          <p:cNvSpPr>
            <a:spLocks noGrp="1"/>
          </p:cNvSpPr>
          <p:nvPr>
            <p:ph type="pic" idx="8"/>
          </p:nvPr>
        </p:nvSpPr>
        <p:spPr>
          <a:xfrm>
            <a:off x="9478619" y="1913416"/>
            <a:ext cx="1875181" cy="2434309"/>
          </a:xfrm>
          <a:prstGeom prst="rect">
            <a:avLst/>
          </a:prstGeom>
          <a:solidFill>
            <a:schemeClr val="lt2"/>
          </a:solidFill>
          <a:ln w="28575" cap="flat" cmpd="sng">
            <a:solidFill>
              <a:schemeClr val="lt1"/>
            </a:solidFill>
            <a:prstDash val="solid"/>
            <a:round/>
            <a:headEnd type="none" w="sm" len="sm"/>
            <a:tailEnd type="none" w="sm" len="sm"/>
          </a:ln>
        </p:spPr>
      </p:sp>
      <p:cxnSp>
        <p:nvCxnSpPr>
          <p:cNvPr id="110" name="Google Shape;110;p34"/>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281960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to gallery">
  <p:cSld name="Photo gallery">
    <p:spTree>
      <p:nvGrpSpPr>
        <p:cNvPr id="1" name="Shape 111"/>
        <p:cNvGrpSpPr/>
        <p:nvPr/>
      </p:nvGrpSpPr>
      <p:grpSpPr>
        <a:xfrm>
          <a:off x="0" y="0"/>
          <a:ext cx="0" cy="0"/>
          <a:chOff x="0" y="0"/>
          <a:chExt cx="0" cy="0"/>
        </a:xfrm>
      </p:grpSpPr>
      <p:sp>
        <p:nvSpPr>
          <p:cNvPr id="112" name="Google Shape;112;p35"/>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13" name="Google Shape;113;p35"/>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14" name="Google Shape;114;p35"/>
          <p:cNvSpPr>
            <a:spLocks noGrp="1"/>
          </p:cNvSpPr>
          <p:nvPr>
            <p:ph type="pic" idx="2"/>
          </p:nvPr>
        </p:nvSpPr>
        <p:spPr>
          <a:xfrm>
            <a:off x="838199" y="1748079"/>
            <a:ext cx="1896289" cy="1896289"/>
          </a:xfrm>
          <a:prstGeom prst="rect">
            <a:avLst/>
          </a:prstGeom>
          <a:solidFill>
            <a:schemeClr val="lt2"/>
          </a:solidFill>
          <a:ln>
            <a:noFill/>
          </a:ln>
        </p:spPr>
      </p:sp>
      <p:sp>
        <p:nvSpPr>
          <p:cNvPr id="115" name="Google Shape;115;p35"/>
          <p:cNvSpPr>
            <a:spLocks noGrp="1"/>
          </p:cNvSpPr>
          <p:nvPr>
            <p:ph type="pic" idx="3"/>
          </p:nvPr>
        </p:nvSpPr>
        <p:spPr>
          <a:xfrm>
            <a:off x="2993027" y="1748079"/>
            <a:ext cx="1896289" cy="1896289"/>
          </a:xfrm>
          <a:prstGeom prst="rect">
            <a:avLst/>
          </a:prstGeom>
          <a:solidFill>
            <a:schemeClr val="lt2"/>
          </a:solidFill>
          <a:ln>
            <a:noFill/>
          </a:ln>
        </p:spPr>
      </p:sp>
      <p:sp>
        <p:nvSpPr>
          <p:cNvPr id="116" name="Google Shape;116;p35"/>
          <p:cNvSpPr>
            <a:spLocks noGrp="1"/>
          </p:cNvSpPr>
          <p:nvPr>
            <p:ph type="pic" idx="4"/>
          </p:nvPr>
        </p:nvSpPr>
        <p:spPr>
          <a:xfrm>
            <a:off x="5147855" y="1748078"/>
            <a:ext cx="1896289" cy="1896289"/>
          </a:xfrm>
          <a:prstGeom prst="rect">
            <a:avLst/>
          </a:prstGeom>
          <a:solidFill>
            <a:schemeClr val="lt2"/>
          </a:solidFill>
          <a:ln>
            <a:noFill/>
          </a:ln>
        </p:spPr>
      </p:sp>
      <p:sp>
        <p:nvSpPr>
          <p:cNvPr id="117" name="Google Shape;117;p35"/>
          <p:cNvSpPr>
            <a:spLocks noGrp="1"/>
          </p:cNvSpPr>
          <p:nvPr>
            <p:ph type="pic" idx="5"/>
          </p:nvPr>
        </p:nvSpPr>
        <p:spPr>
          <a:xfrm>
            <a:off x="7302683" y="1748077"/>
            <a:ext cx="1896289" cy="1896289"/>
          </a:xfrm>
          <a:prstGeom prst="rect">
            <a:avLst/>
          </a:prstGeom>
          <a:solidFill>
            <a:schemeClr val="lt2"/>
          </a:solidFill>
          <a:ln>
            <a:noFill/>
          </a:ln>
        </p:spPr>
      </p:sp>
      <p:sp>
        <p:nvSpPr>
          <p:cNvPr id="118" name="Google Shape;118;p35"/>
          <p:cNvSpPr>
            <a:spLocks noGrp="1"/>
          </p:cNvSpPr>
          <p:nvPr>
            <p:ph type="pic" idx="6"/>
          </p:nvPr>
        </p:nvSpPr>
        <p:spPr>
          <a:xfrm>
            <a:off x="9457511" y="1748077"/>
            <a:ext cx="1896289" cy="1896289"/>
          </a:xfrm>
          <a:prstGeom prst="rect">
            <a:avLst/>
          </a:prstGeom>
          <a:solidFill>
            <a:schemeClr val="lt2"/>
          </a:solidFill>
          <a:ln>
            <a:noFill/>
          </a:ln>
        </p:spPr>
      </p:sp>
      <p:sp>
        <p:nvSpPr>
          <p:cNvPr id="119" name="Google Shape;119;p35"/>
          <p:cNvSpPr>
            <a:spLocks noGrp="1"/>
          </p:cNvSpPr>
          <p:nvPr>
            <p:ph type="pic" idx="7"/>
          </p:nvPr>
        </p:nvSpPr>
        <p:spPr>
          <a:xfrm>
            <a:off x="838199" y="3934111"/>
            <a:ext cx="1896289" cy="1896289"/>
          </a:xfrm>
          <a:prstGeom prst="rect">
            <a:avLst/>
          </a:prstGeom>
          <a:solidFill>
            <a:schemeClr val="lt2"/>
          </a:solidFill>
          <a:ln>
            <a:noFill/>
          </a:ln>
        </p:spPr>
      </p:sp>
      <p:sp>
        <p:nvSpPr>
          <p:cNvPr id="120" name="Google Shape;120;p35"/>
          <p:cNvSpPr>
            <a:spLocks noGrp="1"/>
          </p:cNvSpPr>
          <p:nvPr>
            <p:ph type="pic" idx="8"/>
          </p:nvPr>
        </p:nvSpPr>
        <p:spPr>
          <a:xfrm>
            <a:off x="2993027" y="3934111"/>
            <a:ext cx="1896289" cy="1896289"/>
          </a:xfrm>
          <a:prstGeom prst="rect">
            <a:avLst/>
          </a:prstGeom>
          <a:solidFill>
            <a:schemeClr val="lt2"/>
          </a:solidFill>
          <a:ln>
            <a:noFill/>
          </a:ln>
        </p:spPr>
      </p:sp>
      <p:sp>
        <p:nvSpPr>
          <p:cNvPr id="121" name="Google Shape;121;p35"/>
          <p:cNvSpPr>
            <a:spLocks noGrp="1"/>
          </p:cNvSpPr>
          <p:nvPr>
            <p:ph type="pic" idx="9"/>
          </p:nvPr>
        </p:nvSpPr>
        <p:spPr>
          <a:xfrm>
            <a:off x="5147855" y="3934110"/>
            <a:ext cx="1896289" cy="1896289"/>
          </a:xfrm>
          <a:prstGeom prst="rect">
            <a:avLst/>
          </a:prstGeom>
          <a:solidFill>
            <a:schemeClr val="lt2"/>
          </a:solidFill>
          <a:ln>
            <a:noFill/>
          </a:ln>
        </p:spPr>
      </p:sp>
      <p:sp>
        <p:nvSpPr>
          <p:cNvPr id="122" name="Google Shape;122;p35"/>
          <p:cNvSpPr>
            <a:spLocks noGrp="1"/>
          </p:cNvSpPr>
          <p:nvPr>
            <p:ph type="pic" idx="13"/>
          </p:nvPr>
        </p:nvSpPr>
        <p:spPr>
          <a:xfrm>
            <a:off x="7302683" y="3934109"/>
            <a:ext cx="1896289" cy="1896289"/>
          </a:xfrm>
          <a:prstGeom prst="rect">
            <a:avLst/>
          </a:prstGeom>
          <a:solidFill>
            <a:schemeClr val="lt2"/>
          </a:solidFill>
          <a:ln>
            <a:noFill/>
          </a:ln>
        </p:spPr>
      </p:sp>
      <p:sp>
        <p:nvSpPr>
          <p:cNvPr id="123" name="Google Shape;123;p35"/>
          <p:cNvSpPr>
            <a:spLocks noGrp="1"/>
          </p:cNvSpPr>
          <p:nvPr>
            <p:ph type="pic" idx="14"/>
          </p:nvPr>
        </p:nvSpPr>
        <p:spPr>
          <a:xfrm>
            <a:off x="9457511" y="3934109"/>
            <a:ext cx="1896289" cy="1896289"/>
          </a:xfrm>
          <a:prstGeom prst="rect">
            <a:avLst/>
          </a:prstGeom>
          <a:solidFill>
            <a:schemeClr val="lt2"/>
          </a:solidFill>
          <a:ln>
            <a:noFill/>
          </a:ln>
        </p:spPr>
      </p:sp>
      <p:cxnSp>
        <p:nvCxnSpPr>
          <p:cNvPr id="124" name="Google Shape;124;p35"/>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4139292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Round pictures">
  <p:cSld name="Round pictures">
    <p:spTree>
      <p:nvGrpSpPr>
        <p:cNvPr id="1" name="Shape 125"/>
        <p:cNvGrpSpPr/>
        <p:nvPr/>
      </p:nvGrpSpPr>
      <p:grpSpPr>
        <a:xfrm>
          <a:off x="0" y="0"/>
          <a:ext cx="0" cy="0"/>
          <a:chOff x="0" y="0"/>
          <a:chExt cx="0" cy="0"/>
        </a:xfrm>
      </p:grpSpPr>
      <p:sp>
        <p:nvSpPr>
          <p:cNvPr id="126" name="Google Shape;126;p36"/>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27" name="Google Shape;127;p36"/>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28" name="Google Shape;128;p36"/>
          <p:cNvSpPr>
            <a:spLocks noGrp="1"/>
          </p:cNvSpPr>
          <p:nvPr>
            <p:ph type="pic" idx="2"/>
          </p:nvPr>
        </p:nvSpPr>
        <p:spPr>
          <a:xfrm>
            <a:off x="969963" y="1843395"/>
            <a:ext cx="2138669" cy="2138669"/>
          </a:xfrm>
          <a:prstGeom prst="ellipse">
            <a:avLst/>
          </a:prstGeom>
          <a:solidFill>
            <a:schemeClr val="lt2"/>
          </a:solidFill>
          <a:ln>
            <a:noFill/>
          </a:ln>
        </p:spPr>
      </p:sp>
      <p:sp>
        <p:nvSpPr>
          <p:cNvPr id="129" name="Google Shape;129;p36"/>
          <p:cNvSpPr txBox="1">
            <a:spLocks noGrp="1"/>
          </p:cNvSpPr>
          <p:nvPr>
            <p:ph type="body" idx="1"/>
          </p:nvPr>
        </p:nvSpPr>
        <p:spPr>
          <a:xfrm>
            <a:off x="997897" y="4260554"/>
            <a:ext cx="2082800" cy="12493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0" name="Google Shape;130;p36"/>
          <p:cNvSpPr>
            <a:spLocks noGrp="1"/>
          </p:cNvSpPr>
          <p:nvPr>
            <p:ph type="pic" idx="3"/>
          </p:nvPr>
        </p:nvSpPr>
        <p:spPr>
          <a:xfrm>
            <a:off x="3581400" y="1843394"/>
            <a:ext cx="2138669" cy="2138669"/>
          </a:xfrm>
          <a:prstGeom prst="ellipse">
            <a:avLst/>
          </a:prstGeom>
          <a:solidFill>
            <a:schemeClr val="lt2"/>
          </a:solidFill>
          <a:ln>
            <a:noFill/>
          </a:ln>
        </p:spPr>
      </p:sp>
      <p:sp>
        <p:nvSpPr>
          <p:cNvPr id="131" name="Google Shape;131;p36"/>
          <p:cNvSpPr txBox="1">
            <a:spLocks noGrp="1"/>
          </p:cNvSpPr>
          <p:nvPr>
            <p:ph type="body" idx="4"/>
          </p:nvPr>
        </p:nvSpPr>
        <p:spPr>
          <a:xfrm>
            <a:off x="3618645" y="4260554"/>
            <a:ext cx="2082800" cy="12493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2" name="Google Shape;132;p36"/>
          <p:cNvSpPr>
            <a:spLocks noGrp="1"/>
          </p:cNvSpPr>
          <p:nvPr>
            <p:ph type="pic" idx="5"/>
          </p:nvPr>
        </p:nvSpPr>
        <p:spPr>
          <a:xfrm>
            <a:off x="6192837" y="1843393"/>
            <a:ext cx="2138669" cy="2138669"/>
          </a:xfrm>
          <a:prstGeom prst="ellipse">
            <a:avLst/>
          </a:prstGeom>
          <a:solidFill>
            <a:schemeClr val="lt2"/>
          </a:solidFill>
          <a:ln>
            <a:noFill/>
          </a:ln>
        </p:spPr>
      </p:sp>
      <p:sp>
        <p:nvSpPr>
          <p:cNvPr id="133" name="Google Shape;133;p36"/>
          <p:cNvSpPr txBox="1">
            <a:spLocks noGrp="1"/>
          </p:cNvSpPr>
          <p:nvPr>
            <p:ph type="body" idx="6"/>
          </p:nvPr>
        </p:nvSpPr>
        <p:spPr>
          <a:xfrm>
            <a:off x="6239393" y="4260554"/>
            <a:ext cx="2082800" cy="12493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4" name="Google Shape;134;p36"/>
          <p:cNvSpPr>
            <a:spLocks noGrp="1"/>
          </p:cNvSpPr>
          <p:nvPr>
            <p:ph type="pic" idx="7"/>
          </p:nvPr>
        </p:nvSpPr>
        <p:spPr>
          <a:xfrm>
            <a:off x="8804274" y="1843392"/>
            <a:ext cx="2138669" cy="2138669"/>
          </a:xfrm>
          <a:prstGeom prst="ellipse">
            <a:avLst/>
          </a:prstGeom>
          <a:solidFill>
            <a:schemeClr val="lt2"/>
          </a:solidFill>
          <a:ln>
            <a:noFill/>
          </a:ln>
        </p:spPr>
      </p:sp>
      <p:sp>
        <p:nvSpPr>
          <p:cNvPr id="135" name="Google Shape;135;p36"/>
          <p:cNvSpPr txBox="1">
            <a:spLocks noGrp="1"/>
          </p:cNvSpPr>
          <p:nvPr>
            <p:ph type="body" idx="8"/>
          </p:nvPr>
        </p:nvSpPr>
        <p:spPr>
          <a:xfrm>
            <a:off x="8860143" y="4260554"/>
            <a:ext cx="2082800" cy="12493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000"/>
              <a:buNone/>
              <a:defRPr sz="2000"/>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36" name="Google Shape;136;p36"/>
          <p:cNvCxnSpPr/>
          <p:nvPr/>
        </p:nvCxnSpPr>
        <p:spPr>
          <a:xfrm>
            <a:off x="3349671" y="4291726"/>
            <a:ext cx="0" cy="1187018"/>
          </a:xfrm>
          <a:prstGeom prst="straightConnector1">
            <a:avLst/>
          </a:prstGeom>
          <a:noFill/>
          <a:ln w="9525" cap="flat" cmpd="sng">
            <a:solidFill>
              <a:schemeClr val="dk1"/>
            </a:solidFill>
            <a:prstDash val="solid"/>
            <a:round/>
            <a:headEnd type="none" w="sm" len="sm"/>
            <a:tailEnd type="none" w="sm" len="sm"/>
          </a:ln>
        </p:spPr>
      </p:cxnSp>
      <p:cxnSp>
        <p:nvCxnSpPr>
          <p:cNvPr id="137" name="Google Shape;137;p36"/>
          <p:cNvCxnSpPr/>
          <p:nvPr/>
        </p:nvCxnSpPr>
        <p:spPr>
          <a:xfrm>
            <a:off x="5970419" y="4291726"/>
            <a:ext cx="0" cy="1187018"/>
          </a:xfrm>
          <a:prstGeom prst="straightConnector1">
            <a:avLst/>
          </a:prstGeom>
          <a:noFill/>
          <a:ln w="9525" cap="flat" cmpd="sng">
            <a:solidFill>
              <a:schemeClr val="dk1"/>
            </a:solidFill>
            <a:prstDash val="solid"/>
            <a:round/>
            <a:headEnd type="none" w="sm" len="sm"/>
            <a:tailEnd type="none" w="sm" len="sm"/>
          </a:ln>
        </p:spPr>
      </p:cxnSp>
      <p:cxnSp>
        <p:nvCxnSpPr>
          <p:cNvPr id="138" name="Google Shape;138;p36"/>
          <p:cNvCxnSpPr/>
          <p:nvPr/>
        </p:nvCxnSpPr>
        <p:spPr>
          <a:xfrm>
            <a:off x="8591167" y="4291726"/>
            <a:ext cx="0" cy="1187018"/>
          </a:xfrm>
          <a:prstGeom prst="straightConnector1">
            <a:avLst/>
          </a:prstGeom>
          <a:noFill/>
          <a:ln w="9525" cap="flat" cmpd="sng">
            <a:solidFill>
              <a:schemeClr val="dk1"/>
            </a:solidFill>
            <a:prstDash val="solid"/>
            <a:round/>
            <a:headEnd type="none" w="sm" len="sm"/>
            <a:tailEnd type="none" w="sm" len="sm"/>
          </a:ln>
        </p:spPr>
      </p:cxnSp>
      <p:cxnSp>
        <p:nvCxnSpPr>
          <p:cNvPr id="139" name="Google Shape;139;p36"/>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891832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ast slide (option 1)">
  <p:cSld name="Last slide (option 1)">
    <p:spTree>
      <p:nvGrpSpPr>
        <p:cNvPr id="1" name="Shape 140"/>
        <p:cNvGrpSpPr/>
        <p:nvPr/>
      </p:nvGrpSpPr>
      <p:grpSpPr>
        <a:xfrm>
          <a:off x="0" y="0"/>
          <a:ext cx="0" cy="0"/>
          <a:chOff x="0" y="0"/>
          <a:chExt cx="0" cy="0"/>
        </a:xfrm>
      </p:grpSpPr>
      <p:sp>
        <p:nvSpPr>
          <p:cNvPr id="141" name="Google Shape;141;p37"/>
          <p:cNvSpPr/>
          <p:nvPr/>
        </p:nvSpPr>
        <p:spPr>
          <a:xfrm>
            <a:off x="0" y="1"/>
            <a:ext cx="12192000" cy="3428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37"/>
          <p:cNvSpPr txBox="1">
            <a:spLocks noGrp="1"/>
          </p:cNvSpPr>
          <p:nvPr>
            <p:ph type="sldNum" idx="12"/>
          </p:nvPr>
        </p:nvSpPr>
        <p:spPr>
          <a:xfrm>
            <a:off x="715108"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43" name="Google Shape;143;p37"/>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4" name="Google Shape;144;p37"/>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45" name="Google Shape;145;p37"/>
          <p:cNvCxnSpPr/>
          <p:nvPr/>
        </p:nvCxnSpPr>
        <p:spPr>
          <a:xfrm>
            <a:off x="838200" y="0"/>
            <a:ext cx="0" cy="2362711"/>
          </a:xfrm>
          <a:prstGeom prst="straightConnector1">
            <a:avLst/>
          </a:prstGeom>
          <a:noFill/>
          <a:ln w="28575" cap="flat" cmpd="sng">
            <a:solidFill>
              <a:schemeClr val="dk2"/>
            </a:solidFill>
            <a:prstDash val="solid"/>
            <a:miter lim="800000"/>
            <a:headEnd type="none" w="sm" len="sm"/>
            <a:tailEnd type="none" w="sm" len="sm"/>
          </a:ln>
        </p:spPr>
      </p:cxnSp>
    </p:spTree>
    <p:extLst>
      <p:ext uri="{BB962C8B-B14F-4D97-AF65-F5344CB8AC3E}">
        <p14:creationId xmlns:p14="http://schemas.microsoft.com/office/powerpoint/2010/main" val="15285592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
        <p:nvSpPr>
          <p:cNvPr id="147" name="Google Shape;147;p3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8" name="Google Shape;148;p38"/>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49" name="Google Shape;149;p38"/>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50" name="Google Shape;150;p38"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51" name="Google Shape;151;p38"/>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2" name="Google Shape;152;p38"/>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3" name="Google Shape;153;p38"/>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4" name="Google Shape;154;p3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5" name="Google Shape;155;p3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18184097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sp>
        <p:nvSpPr>
          <p:cNvPr id="157" name="Google Shape;157;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8" name="Google Shape;158;p39"/>
          <p:cNvPicPr preferRelativeResize="0"/>
          <p:nvPr/>
        </p:nvPicPr>
        <p:blipFill rotWithShape="1">
          <a:blip r:embed="rId2">
            <a:alphaModFix/>
          </a:blip>
          <a:srcRect t="4555"/>
          <a:stretch/>
        </p:blipFill>
        <p:spPr>
          <a:xfrm>
            <a:off x="0" y="1078173"/>
            <a:ext cx="12192000" cy="5783240"/>
          </a:xfrm>
          <a:prstGeom prst="rect">
            <a:avLst/>
          </a:prstGeom>
          <a:noFill/>
          <a:ln>
            <a:noFill/>
          </a:ln>
        </p:spPr>
      </p:pic>
      <p:sp>
        <p:nvSpPr>
          <p:cNvPr id="159" name="Google Shape;159;p39"/>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0" name="Google Shape;160;p39"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61" name="Google Shape;161;p39"/>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2" name="Google Shape;162;p39"/>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63" name="Google Shape;163;p39"/>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9"/>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5" name="Google Shape;165;p39"/>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506692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1438593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172"/>
        <p:cNvGrpSpPr/>
        <p:nvPr/>
      </p:nvGrpSpPr>
      <p:grpSpPr>
        <a:xfrm>
          <a:off x="0" y="0"/>
          <a:ext cx="0" cy="0"/>
          <a:chOff x="0" y="0"/>
          <a:chExt cx="0" cy="0"/>
        </a:xfrm>
      </p:grpSpPr>
      <p:sp>
        <p:nvSpPr>
          <p:cNvPr id="173" name="Google Shape;173;p4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74" name="Google Shape;174;p4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5" name="Google Shape;175;p4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41"/>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7" name="Google Shape;177;p4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58201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14383822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4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960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pn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 name="Google Shape;11;p21"/>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1" descr="European Commission"/>
          <p:cNvPicPr preferRelativeResize="0"/>
          <p:nvPr/>
        </p:nvPicPr>
        <p:blipFill rotWithShape="1">
          <a:blip r:embed="rId24">
            <a:alphaModFix/>
          </a:blip>
          <a:srcRect/>
          <a:stretch/>
        </p:blipFill>
        <p:spPr>
          <a:xfrm>
            <a:off x="10033852" y="6045988"/>
            <a:ext cx="1715733" cy="450423"/>
          </a:xfrm>
          <a:prstGeom prst="rect">
            <a:avLst/>
          </a:prstGeom>
          <a:noFill/>
          <a:ln>
            <a:noFill/>
          </a:ln>
        </p:spPr>
      </p:pic>
    </p:spTree>
    <p:extLst>
      <p:ext uri="{BB962C8B-B14F-4D97-AF65-F5344CB8AC3E}">
        <p14:creationId xmlns:p14="http://schemas.microsoft.com/office/powerpoint/2010/main" val="1124738649"/>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Google Shape;17;p22" descr="European Commission">
            <a:extLst>
              <a:ext uri="{FF2B5EF4-FFF2-40B4-BE49-F238E27FC236}">
                <a16:creationId xmlns:a16="http://schemas.microsoft.com/office/drawing/2014/main" id="{F331827D-67AB-BC45-5244-975836C82EE5}"/>
              </a:ext>
            </a:extLst>
          </p:cNvPr>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88" name="Google Shape;188;p1"/>
          <p:cNvSpPr txBox="1">
            <a:spLocks noGrp="1"/>
          </p:cNvSpPr>
          <p:nvPr>
            <p:ph type="ctrTitle"/>
          </p:nvPr>
        </p:nvSpPr>
        <p:spPr>
          <a:xfrm>
            <a:off x="1063518" y="2367271"/>
            <a:ext cx="10065224" cy="1511396"/>
          </a:xfrm>
          <a:prstGeom prst="rect">
            <a:avLst/>
          </a:prstGeom>
          <a:noFill/>
          <a:ln>
            <a:noFill/>
          </a:ln>
        </p:spPr>
        <p:txBody>
          <a:bodyPr spcFirstLastPara="1" wrap="square" lIns="91425" tIns="45700" rIns="91425" bIns="0" anchor="t" anchorCtr="0">
            <a:noAutofit/>
          </a:bodyPr>
          <a:lstStyle/>
          <a:p>
            <a:pPr marL="0" lvl="0" indent="0" algn="ctr" rtl="0">
              <a:lnSpc>
                <a:spcPct val="90000"/>
              </a:lnSpc>
              <a:spcBef>
                <a:spcPts val="0"/>
              </a:spcBef>
              <a:spcAft>
                <a:spcPts val="0"/>
              </a:spcAft>
              <a:buClr>
                <a:schemeClr val="lt1"/>
              </a:buClr>
              <a:buSzPts val="6000"/>
              <a:buFont typeface="Arial"/>
              <a:buNone/>
            </a:pPr>
            <a:r>
              <a:rPr lang="en-US" sz="4600" b="1" dirty="0" err="1"/>
              <a:t>Condivisione</a:t>
            </a:r>
            <a:r>
              <a:rPr lang="en-US" sz="4600" b="1" dirty="0"/>
              <a:t> di rilievi</a:t>
            </a:r>
            <a:br>
              <a:rPr lang="en-US" sz="4600" b="1" dirty="0"/>
            </a:br>
            <a:br>
              <a:rPr lang="en-US" sz="4600" b="1" dirty="0"/>
            </a:br>
            <a:r>
              <a:rPr lang="en-US" sz="4600" b="1" dirty="0" err="1">
                <a:solidFill>
                  <a:srgbClr val="FFC000"/>
                </a:solidFill>
              </a:rPr>
              <a:t>Appalti</a:t>
            </a:r>
            <a:r>
              <a:rPr lang="en-US" sz="4600" b="1" dirty="0">
                <a:solidFill>
                  <a:srgbClr val="FFC000"/>
                </a:solidFill>
              </a:rPr>
              <a:t> </a:t>
            </a:r>
            <a:r>
              <a:rPr lang="en-US" sz="4600" b="1" dirty="0" err="1">
                <a:solidFill>
                  <a:srgbClr val="FFC000"/>
                </a:solidFill>
              </a:rPr>
              <a:t>pubblici</a:t>
            </a:r>
            <a:r>
              <a:rPr lang="en-US" sz="4600" b="1" dirty="0">
                <a:solidFill>
                  <a:srgbClr val="FFC000"/>
                </a:solidFill>
              </a:rPr>
              <a:t> e OSC</a:t>
            </a:r>
            <a:endParaRPr sz="4600" b="1" dirty="0">
              <a:solidFill>
                <a:srgbClr val="FFC000"/>
              </a:solidFill>
            </a:endParaRPr>
          </a:p>
        </p:txBody>
      </p:sp>
      <p:sp>
        <p:nvSpPr>
          <p:cNvPr id="190" name="Google Shape;190;p1"/>
          <p:cNvSpPr txBox="1">
            <a:spLocks noGrp="1"/>
          </p:cNvSpPr>
          <p:nvPr>
            <p:ph type="body" idx="2"/>
          </p:nvPr>
        </p:nvSpPr>
        <p:spPr>
          <a:xfrm>
            <a:off x="1967696" y="5557903"/>
            <a:ext cx="9168618" cy="52899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200"/>
              <a:buFont typeface="Arial"/>
              <a:buNone/>
            </a:pPr>
            <a:r>
              <a:rPr lang="en-IE" dirty="0"/>
              <a:t>Merano, 20 Maggio 2026</a:t>
            </a:r>
          </a:p>
          <a:p>
            <a:pPr marL="0" lvl="0" indent="0" algn="r" rtl="0">
              <a:lnSpc>
                <a:spcPct val="100000"/>
              </a:lnSpc>
              <a:spcBef>
                <a:spcPts val="0"/>
              </a:spcBef>
              <a:spcAft>
                <a:spcPts val="0"/>
              </a:spcAft>
              <a:buSzPts val="2200"/>
              <a:buFont typeface="Arial"/>
              <a:buNone/>
            </a:pPr>
            <a:r>
              <a:rPr lang="en-IE" dirty="0"/>
              <a:t>Incontro </a:t>
            </a:r>
            <a:r>
              <a:rPr lang="en-IE" dirty="0" err="1"/>
              <a:t>annuale</a:t>
            </a:r>
            <a:r>
              <a:rPr lang="en-IE" dirty="0"/>
              <a:t> CE, IGRUE, e </a:t>
            </a:r>
            <a:r>
              <a:rPr lang="en-IE" dirty="0" err="1"/>
              <a:t>AdA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4E60-1007-A4D8-5FD0-57AFC7536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D7A0DD-FEE7-CAC7-4CD4-F1684AFD89EA}"/>
              </a:ext>
            </a:extLst>
          </p:cNvPr>
          <p:cNvSpPr>
            <a:spLocks noGrp="1"/>
          </p:cNvSpPr>
          <p:nvPr>
            <p:ph type="title"/>
          </p:nvPr>
        </p:nvSpPr>
        <p:spPr>
          <a:xfrm>
            <a:off x="970722" y="286608"/>
            <a:ext cx="8258338" cy="782357"/>
          </a:xfrm>
        </p:spPr>
        <p:txBody>
          <a:bodyPr/>
          <a:lstStyle/>
          <a:p>
            <a:pPr algn="ctr">
              <a:defRPr sz="3600" b="1"/>
            </a:pPr>
            <a:r>
              <a:rPr dirty="0" err="1"/>
              <a:t>Esempio</a:t>
            </a:r>
            <a:r>
              <a:rPr dirty="0"/>
              <a:t> </a:t>
            </a:r>
            <a:r>
              <a:rPr lang="en-IE" dirty="0"/>
              <a:t>2</a:t>
            </a:r>
            <a:r>
              <a:rPr dirty="0"/>
              <a:t>: D</a:t>
            </a:r>
            <a:r>
              <a:rPr lang="fr-BE" dirty="0" err="1"/>
              <a:t>oppio</a:t>
            </a:r>
            <a:r>
              <a:rPr lang="fr-BE" dirty="0"/>
              <a:t> </a:t>
            </a:r>
            <a:r>
              <a:rPr lang="fr-BE" dirty="0" err="1"/>
              <a:t>finanziamento</a:t>
            </a:r>
            <a:endParaRPr dirty="0"/>
          </a:p>
        </p:txBody>
      </p:sp>
      <p:sp>
        <p:nvSpPr>
          <p:cNvPr id="3" name="Content Placeholder 2">
            <a:extLst>
              <a:ext uri="{FF2B5EF4-FFF2-40B4-BE49-F238E27FC236}">
                <a16:creationId xmlns:a16="http://schemas.microsoft.com/office/drawing/2014/main" id="{5CD42EEF-94D5-00E3-6202-EAA024FE0392}"/>
              </a:ext>
            </a:extLst>
          </p:cNvPr>
          <p:cNvSpPr>
            <a:spLocks noGrp="1"/>
          </p:cNvSpPr>
          <p:nvPr>
            <p:ph idx="1"/>
          </p:nvPr>
        </p:nvSpPr>
        <p:spPr>
          <a:xfrm>
            <a:off x="970722" y="1518706"/>
            <a:ext cx="7520387" cy="4458658"/>
          </a:xfrm>
        </p:spPr>
        <p:txBody>
          <a:bodyPr vert="horz" lIns="91440" tIns="45720" rIns="91440" bIns="45720" anchor="t">
            <a:normAutofit fontScale="92500" lnSpcReduction="20000"/>
          </a:bodyPr>
          <a:lstStyle/>
          <a:p>
            <a:pPr marL="0" indent="-342900" algn="just">
              <a:spcAft>
                <a:spcPts val="1200"/>
              </a:spcAft>
              <a:buNone/>
            </a:pPr>
            <a:r>
              <a:rPr b="1" dirty="0">
                <a:solidFill>
                  <a:schemeClr val="tx2"/>
                </a:solidFill>
                <a:latin typeface="Calibri"/>
                <a:ea typeface="Calibri"/>
                <a:cs typeface="Calibri"/>
              </a:rPr>
              <a:t>Progetto: </a:t>
            </a:r>
            <a:r>
              <a:rPr sz="1900" dirty="0" err="1">
                <a:ea typeface="+mn-lt"/>
                <a:cs typeface="+mn-lt"/>
              </a:rPr>
              <a:t>Creare</a:t>
            </a:r>
            <a:r>
              <a:rPr sz="1900" dirty="0">
                <a:ea typeface="+mn-lt"/>
                <a:cs typeface="+mn-lt"/>
              </a:rPr>
              <a:t> un </a:t>
            </a:r>
            <a:r>
              <a:rPr sz="1900" dirty="0" err="1">
                <a:ea typeface="+mn-lt"/>
                <a:cs typeface="+mn-lt"/>
              </a:rPr>
              <a:t>ecosistema</a:t>
            </a:r>
            <a:r>
              <a:rPr sz="1900" dirty="0">
                <a:ea typeface="+mn-lt"/>
                <a:cs typeface="+mn-lt"/>
              </a:rPr>
              <a:t> </a:t>
            </a:r>
            <a:r>
              <a:rPr sz="1900" dirty="0" err="1">
                <a:ea typeface="+mn-lt"/>
                <a:cs typeface="+mn-lt"/>
              </a:rPr>
              <a:t>che</a:t>
            </a:r>
            <a:r>
              <a:rPr sz="1900" dirty="0">
                <a:ea typeface="+mn-lt"/>
                <a:cs typeface="+mn-lt"/>
              </a:rPr>
              <a:t> </a:t>
            </a:r>
            <a:r>
              <a:rPr sz="1900" dirty="0" err="1">
                <a:ea typeface="+mn-lt"/>
                <a:cs typeface="+mn-lt"/>
              </a:rPr>
              <a:t>consenta</a:t>
            </a:r>
            <a:r>
              <a:rPr sz="1900" dirty="0">
                <a:ea typeface="+mn-lt"/>
                <a:cs typeface="+mn-lt"/>
              </a:rPr>
              <a:t> alle </a:t>
            </a:r>
            <a:r>
              <a:rPr sz="1900" dirty="0" err="1">
                <a:ea typeface="+mn-lt"/>
                <a:cs typeface="+mn-lt"/>
              </a:rPr>
              <a:t>persone</a:t>
            </a:r>
            <a:r>
              <a:rPr sz="1900" dirty="0">
                <a:ea typeface="+mn-lt"/>
                <a:cs typeface="+mn-lt"/>
              </a:rPr>
              <a:t> di </a:t>
            </a:r>
            <a:r>
              <a:rPr sz="1900" dirty="0" err="1">
                <a:ea typeface="+mn-lt"/>
                <a:cs typeface="+mn-lt"/>
              </a:rPr>
              <a:t>conoscere</a:t>
            </a:r>
            <a:r>
              <a:rPr sz="1900" dirty="0">
                <a:ea typeface="+mn-lt"/>
                <a:cs typeface="+mn-lt"/>
              </a:rPr>
              <a:t> la </a:t>
            </a:r>
            <a:r>
              <a:rPr sz="1900" dirty="0" err="1">
                <a:ea typeface="+mn-lt"/>
                <a:cs typeface="+mn-lt"/>
              </a:rPr>
              <a:t>produzione</a:t>
            </a:r>
            <a:r>
              <a:rPr sz="1900" dirty="0">
                <a:ea typeface="+mn-lt"/>
                <a:cs typeface="+mn-lt"/>
              </a:rPr>
              <a:t> di </a:t>
            </a:r>
            <a:r>
              <a:rPr sz="1900" dirty="0" err="1">
                <a:ea typeface="+mn-lt"/>
                <a:cs typeface="+mn-lt"/>
              </a:rPr>
              <a:t>alimenti</a:t>
            </a:r>
            <a:r>
              <a:rPr sz="1900" dirty="0">
                <a:ea typeface="+mn-lt"/>
                <a:cs typeface="+mn-lt"/>
              </a:rPr>
              <a:t>, </a:t>
            </a:r>
            <a:r>
              <a:rPr sz="1900" dirty="0" err="1">
                <a:ea typeface="+mn-lt"/>
                <a:cs typeface="+mn-lt"/>
              </a:rPr>
              <a:t>fermentazione</a:t>
            </a:r>
            <a:r>
              <a:rPr sz="1900" dirty="0">
                <a:ea typeface="+mn-lt"/>
                <a:cs typeface="+mn-lt"/>
              </a:rPr>
              <a:t> e </a:t>
            </a:r>
            <a:r>
              <a:rPr sz="1900" dirty="0" err="1">
                <a:ea typeface="+mn-lt"/>
                <a:cs typeface="+mn-lt"/>
              </a:rPr>
              <a:t>proteine</a:t>
            </a:r>
            <a:r>
              <a:rPr sz="1900" dirty="0">
                <a:ea typeface="+mn-lt"/>
                <a:cs typeface="+mn-lt"/>
              </a:rPr>
              <a:t> da </a:t>
            </a:r>
            <a:r>
              <a:rPr sz="1900" dirty="0" err="1">
                <a:ea typeface="+mn-lt"/>
                <a:cs typeface="+mn-lt"/>
              </a:rPr>
              <a:t>fonti</a:t>
            </a:r>
            <a:r>
              <a:rPr sz="1900" dirty="0">
                <a:ea typeface="+mn-lt"/>
                <a:cs typeface="+mn-lt"/>
              </a:rPr>
              <a:t> </a:t>
            </a:r>
            <a:r>
              <a:rPr sz="1900" dirty="0" err="1">
                <a:ea typeface="+mn-lt"/>
                <a:cs typeface="+mn-lt"/>
              </a:rPr>
              <a:t>vegetali</a:t>
            </a:r>
            <a:r>
              <a:rPr sz="1900" dirty="0">
                <a:ea typeface="+mn-lt"/>
                <a:cs typeface="+mn-lt"/>
              </a:rPr>
              <a:t>.</a:t>
            </a:r>
            <a:endParaRPr sz="1900" dirty="0"/>
          </a:p>
          <a:p>
            <a:pPr lvl="1" algn="just">
              <a:spcAft>
                <a:spcPts val="1200"/>
              </a:spcAft>
              <a:buFont typeface="Wingdings" panose="05000000000000000000" pitchFamily="2" charset="2"/>
              <a:buChar char="§"/>
              <a:defRPr>
                <a:latin typeface="Calibri"/>
                <a:ea typeface="Calibri"/>
                <a:cs typeface="Calibri"/>
              </a:defRPr>
            </a:pPr>
            <a:r>
              <a:rPr dirty="0"/>
              <a:t>Per </a:t>
            </a:r>
            <a:r>
              <a:rPr dirty="0" err="1"/>
              <a:t>attuare</a:t>
            </a:r>
            <a:r>
              <a:rPr dirty="0"/>
              <a:t> il </a:t>
            </a:r>
            <a:r>
              <a:rPr dirty="0" err="1"/>
              <a:t>progetto</a:t>
            </a:r>
            <a:r>
              <a:rPr dirty="0"/>
              <a:t> </a:t>
            </a:r>
            <a:r>
              <a:rPr dirty="0" err="1"/>
              <a:t>sono</a:t>
            </a:r>
            <a:r>
              <a:rPr dirty="0"/>
              <a:t> </a:t>
            </a:r>
            <a:r>
              <a:rPr dirty="0" err="1"/>
              <a:t>necessari</a:t>
            </a:r>
            <a:r>
              <a:rPr dirty="0"/>
              <a:t> </a:t>
            </a:r>
            <a:r>
              <a:rPr dirty="0" err="1"/>
              <a:t>costi</a:t>
            </a:r>
            <a:r>
              <a:rPr dirty="0"/>
              <a:t> per il </a:t>
            </a:r>
            <a:r>
              <a:rPr dirty="0" err="1"/>
              <a:t>personale</a:t>
            </a:r>
            <a:r>
              <a:rPr dirty="0"/>
              <a:t> </a:t>
            </a:r>
            <a:r>
              <a:rPr dirty="0" err="1"/>
              <a:t>interno</a:t>
            </a:r>
            <a:r>
              <a:rPr dirty="0"/>
              <a:t> del </a:t>
            </a:r>
            <a:r>
              <a:rPr dirty="0" err="1"/>
              <a:t>beneficiario</a:t>
            </a:r>
            <a:r>
              <a:rPr dirty="0"/>
              <a:t> e per </a:t>
            </a:r>
            <a:r>
              <a:rPr dirty="0" err="1"/>
              <a:t>i</a:t>
            </a:r>
            <a:r>
              <a:rPr dirty="0"/>
              <a:t> </a:t>
            </a:r>
            <a:r>
              <a:rPr dirty="0" err="1"/>
              <a:t>consulenti</a:t>
            </a:r>
            <a:r>
              <a:rPr dirty="0"/>
              <a:t> </a:t>
            </a:r>
            <a:r>
              <a:rPr dirty="0" err="1"/>
              <a:t>esterni</a:t>
            </a:r>
            <a:r>
              <a:rPr dirty="0"/>
              <a:t>.</a:t>
            </a:r>
          </a:p>
          <a:p>
            <a:pPr lvl="1" algn="just">
              <a:spcAft>
                <a:spcPts val="1200"/>
              </a:spcAft>
              <a:buFont typeface="Wingdings" panose="05000000000000000000" pitchFamily="2" charset="2"/>
              <a:buChar char="§"/>
              <a:defRPr>
                <a:latin typeface="Calibri"/>
                <a:ea typeface="Calibri"/>
                <a:cs typeface="Calibri"/>
              </a:defRPr>
            </a:pPr>
            <a:r>
              <a:rPr dirty="0"/>
              <a:t>Nella </a:t>
            </a:r>
            <a:r>
              <a:rPr dirty="0" err="1"/>
              <a:t>convenzione</a:t>
            </a:r>
            <a:r>
              <a:rPr dirty="0"/>
              <a:t> di </a:t>
            </a:r>
            <a:r>
              <a:rPr dirty="0" err="1"/>
              <a:t>sovvenzione</a:t>
            </a:r>
            <a:r>
              <a:rPr dirty="0"/>
              <a:t> è </a:t>
            </a:r>
            <a:r>
              <a:rPr dirty="0" err="1"/>
              <a:t>utilizzato</a:t>
            </a:r>
            <a:r>
              <a:rPr dirty="0"/>
              <a:t> un </a:t>
            </a:r>
            <a:r>
              <a:rPr dirty="0" err="1"/>
              <a:t>tasso</a:t>
            </a:r>
            <a:r>
              <a:rPr dirty="0"/>
              <a:t> </a:t>
            </a:r>
            <a:r>
              <a:rPr dirty="0" err="1"/>
              <a:t>forfettario</a:t>
            </a:r>
            <a:r>
              <a:rPr dirty="0"/>
              <a:t> del 20 % (</a:t>
            </a:r>
            <a:r>
              <a:rPr dirty="0" err="1"/>
              <a:t>articolo</a:t>
            </a:r>
            <a:r>
              <a:rPr dirty="0"/>
              <a:t> 56 </a:t>
            </a:r>
            <a:r>
              <a:rPr dirty="0" err="1"/>
              <a:t>dell'RDC</a:t>
            </a:r>
            <a:r>
              <a:rPr dirty="0"/>
              <a:t>) per </a:t>
            </a:r>
            <a:r>
              <a:rPr dirty="0" err="1"/>
              <a:t>coprire</a:t>
            </a:r>
            <a:r>
              <a:rPr dirty="0"/>
              <a:t> tutti </a:t>
            </a:r>
            <a:r>
              <a:rPr dirty="0" err="1"/>
              <a:t>gli</a:t>
            </a:r>
            <a:r>
              <a:rPr dirty="0"/>
              <a:t> </a:t>
            </a:r>
            <a:r>
              <a:rPr dirty="0" err="1"/>
              <a:t>altri</a:t>
            </a:r>
            <a:r>
              <a:rPr dirty="0"/>
              <a:t> </a:t>
            </a:r>
            <a:r>
              <a:rPr dirty="0" err="1"/>
              <a:t>costi</a:t>
            </a:r>
            <a:r>
              <a:rPr dirty="0"/>
              <a:t> </a:t>
            </a:r>
            <a:r>
              <a:rPr dirty="0" err="1"/>
              <a:t>rimanenti</a:t>
            </a:r>
            <a:r>
              <a:rPr dirty="0"/>
              <a:t> (</a:t>
            </a:r>
            <a:r>
              <a:rPr dirty="0" err="1"/>
              <a:t>diretti</a:t>
            </a:r>
            <a:r>
              <a:rPr dirty="0"/>
              <a:t> e </a:t>
            </a:r>
            <a:r>
              <a:rPr dirty="0" err="1"/>
              <a:t>indiretti</a:t>
            </a:r>
            <a:r>
              <a:rPr dirty="0"/>
              <a:t>) del </a:t>
            </a:r>
            <a:r>
              <a:rPr dirty="0" err="1"/>
              <a:t>progetto</a:t>
            </a:r>
            <a:r>
              <a:rPr dirty="0"/>
              <a:t>.</a:t>
            </a:r>
          </a:p>
          <a:p>
            <a:pPr lvl="1" algn="just">
              <a:spcAft>
                <a:spcPts val="1800"/>
              </a:spcAft>
              <a:buFont typeface="Wingdings" panose="05000000000000000000" pitchFamily="2" charset="2"/>
              <a:buChar char="§"/>
              <a:defRPr>
                <a:latin typeface="Calibri"/>
                <a:ea typeface="Calibri"/>
                <a:cs typeface="Calibri"/>
              </a:defRPr>
            </a:pPr>
            <a:r>
              <a:rPr dirty="0"/>
              <a:t>Il </a:t>
            </a:r>
            <a:r>
              <a:rPr dirty="0" err="1"/>
              <a:t>beneficiario</a:t>
            </a:r>
            <a:r>
              <a:rPr dirty="0"/>
              <a:t> </a:t>
            </a:r>
            <a:r>
              <a:rPr dirty="0" err="1"/>
              <a:t>dichiara</a:t>
            </a:r>
            <a:r>
              <a:rPr dirty="0"/>
              <a:t> </a:t>
            </a:r>
            <a:r>
              <a:rPr dirty="0" err="1"/>
              <a:t>costi</a:t>
            </a:r>
            <a:r>
              <a:rPr dirty="0"/>
              <a:t> </a:t>
            </a:r>
            <a:r>
              <a:rPr dirty="0" err="1"/>
              <a:t>reali</a:t>
            </a:r>
            <a:r>
              <a:rPr dirty="0"/>
              <a:t> </a:t>
            </a:r>
            <a:r>
              <a:rPr dirty="0" err="1"/>
              <a:t>complementari</a:t>
            </a:r>
            <a:r>
              <a:rPr dirty="0"/>
              <a:t> alle </a:t>
            </a:r>
            <a:r>
              <a:rPr dirty="0" err="1"/>
              <a:t>spese</a:t>
            </a:r>
            <a:r>
              <a:rPr dirty="0"/>
              <a:t> </a:t>
            </a:r>
            <a:r>
              <a:rPr dirty="0" err="1"/>
              <a:t>forfettarie</a:t>
            </a:r>
            <a:r>
              <a:rPr dirty="0"/>
              <a:t> di </a:t>
            </a:r>
            <a:r>
              <a:rPr dirty="0" err="1"/>
              <a:t>consulenza</a:t>
            </a:r>
            <a:r>
              <a:rPr dirty="0"/>
              <a:t>.</a:t>
            </a:r>
          </a:p>
          <a:p>
            <a:pPr lvl="1" algn="just">
              <a:spcAft>
                <a:spcPts val="1800"/>
              </a:spcAft>
              <a:buFont typeface="Wingdings" panose="05000000000000000000" pitchFamily="2" charset="2"/>
              <a:buChar char="§"/>
              <a:defRPr>
                <a:solidFill>
                  <a:srgbClr val="000000"/>
                </a:solidFill>
                <a:latin typeface="Calibri"/>
                <a:ea typeface="Calibri"/>
                <a:cs typeface="Calibri"/>
              </a:defRPr>
            </a:pPr>
            <a:r>
              <a:rPr dirty="0"/>
              <a:t>Il </a:t>
            </a:r>
            <a:r>
              <a:rPr dirty="0" err="1"/>
              <a:t>progetto</a:t>
            </a:r>
            <a:r>
              <a:rPr dirty="0"/>
              <a:t> non individua </a:t>
            </a:r>
            <a:r>
              <a:rPr dirty="0" err="1"/>
              <a:t>altri</a:t>
            </a:r>
            <a:r>
              <a:rPr dirty="0"/>
              <a:t> </a:t>
            </a:r>
            <a:r>
              <a:rPr dirty="0" err="1"/>
              <a:t>costi</a:t>
            </a:r>
            <a:r>
              <a:rPr dirty="0"/>
              <a:t> </a:t>
            </a:r>
            <a:r>
              <a:rPr dirty="0" err="1"/>
              <a:t>diretti</a:t>
            </a:r>
            <a:r>
              <a:rPr dirty="0"/>
              <a:t>. </a:t>
            </a:r>
          </a:p>
          <a:p>
            <a:pPr marL="0" indent="-342900" algn="just">
              <a:buNone/>
              <a:defRPr>
                <a:latin typeface="Calibri"/>
                <a:ea typeface="Calibri"/>
                <a:cs typeface="Calibri"/>
              </a:defRPr>
            </a:pPr>
            <a:r>
              <a:rPr lang="fr-BE" dirty="0" err="1"/>
              <a:t>Rilievo</a:t>
            </a:r>
            <a:r>
              <a:rPr dirty="0"/>
              <a:t> </a:t>
            </a:r>
            <a:r>
              <a:rPr dirty="0">
                <a:solidFill>
                  <a:srgbClr val="C00000"/>
                </a:solidFill>
              </a:rPr>
              <a:t>DAC</a:t>
            </a:r>
            <a:r>
              <a:rPr b="1" dirty="0">
                <a:solidFill>
                  <a:srgbClr val="C00000"/>
                </a:solidFill>
              </a:rPr>
              <a:t>:</a:t>
            </a:r>
            <a:r>
              <a:rPr dirty="0">
                <a:solidFill>
                  <a:srgbClr val="C00000"/>
                </a:solidFill>
              </a:rPr>
              <a:t> le </a:t>
            </a:r>
            <a:r>
              <a:rPr dirty="0" err="1">
                <a:solidFill>
                  <a:srgbClr val="C00000"/>
                </a:solidFill>
              </a:rPr>
              <a:t>spese</a:t>
            </a:r>
            <a:r>
              <a:rPr dirty="0">
                <a:solidFill>
                  <a:srgbClr val="C00000"/>
                </a:solidFill>
              </a:rPr>
              <a:t> </a:t>
            </a:r>
            <a:r>
              <a:rPr dirty="0"/>
              <a:t>di </a:t>
            </a:r>
            <a:r>
              <a:rPr dirty="0" err="1"/>
              <a:t>consulenza</a:t>
            </a:r>
            <a:r>
              <a:rPr dirty="0"/>
              <a:t> </a:t>
            </a:r>
            <a:r>
              <a:rPr dirty="0" err="1"/>
              <a:t>sono</a:t>
            </a:r>
            <a:r>
              <a:rPr dirty="0"/>
              <a:t> </a:t>
            </a:r>
            <a:r>
              <a:rPr dirty="0" err="1"/>
              <a:t>finanziate</a:t>
            </a:r>
            <a:r>
              <a:rPr dirty="0"/>
              <a:t> due volte (con un </a:t>
            </a:r>
            <a:r>
              <a:rPr dirty="0" err="1"/>
              <a:t>tasso</a:t>
            </a:r>
            <a:r>
              <a:rPr dirty="0"/>
              <a:t> </a:t>
            </a:r>
            <a:r>
              <a:rPr dirty="0" err="1"/>
              <a:t>forfettario</a:t>
            </a:r>
            <a:r>
              <a:rPr dirty="0"/>
              <a:t> del 20 % e come </a:t>
            </a:r>
            <a:r>
              <a:rPr dirty="0" err="1"/>
              <a:t>costi</a:t>
            </a:r>
            <a:r>
              <a:rPr dirty="0"/>
              <a:t> </a:t>
            </a:r>
            <a:r>
              <a:rPr dirty="0" err="1"/>
              <a:t>reali</a:t>
            </a:r>
            <a:r>
              <a:rPr dirty="0"/>
              <a:t>).</a:t>
            </a:r>
          </a:p>
        </p:txBody>
      </p:sp>
      <p:pic>
        <p:nvPicPr>
          <p:cNvPr id="9" name="Picture 8" descr="A graphic of a graph and calculator  AI-generated content may be incorrect.">
            <a:extLst>
              <a:ext uri="{FF2B5EF4-FFF2-40B4-BE49-F238E27FC236}">
                <a16:creationId xmlns:a16="http://schemas.microsoft.com/office/drawing/2014/main" id="{E98B86D3-2EE7-2591-0F52-E89CE0A3F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4256" y="2114021"/>
            <a:ext cx="3567713" cy="3268028"/>
          </a:xfrm>
          <a:prstGeom prst="ellipse">
            <a:avLst/>
          </a:prstGeom>
        </p:spPr>
      </p:pic>
      <p:sp>
        <p:nvSpPr>
          <p:cNvPr id="10" name="Rectangle 9">
            <a:extLst>
              <a:ext uri="{FF2B5EF4-FFF2-40B4-BE49-F238E27FC236}">
                <a16:creationId xmlns:a16="http://schemas.microsoft.com/office/drawing/2014/main" id="{954FB17B-8EF0-B38C-CCBB-8ADB5C20E097}"/>
              </a:ext>
            </a:extLst>
          </p:cNvPr>
          <p:cNvSpPr/>
          <p:nvPr/>
        </p:nvSpPr>
        <p:spPr>
          <a:xfrm>
            <a:off x="0" y="6281530"/>
            <a:ext cx="12192000" cy="57647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190029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47"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47"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childTnLst>
                                </p:cTn>
                              </p:par>
                            </p:childTnLst>
                          </p:cTn>
                        </p:par>
                        <p:par>
                          <p:cTn id="34" fill="hold">
                            <p:stCondLst>
                              <p:cond delay="6000"/>
                            </p:stCondLst>
                            <p:childTnLst>
                              <p:par>
                                <p:cTn id="35" presetID="6" presetClass="entr" presetSubtype="3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out)">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5530-4BB8-0D86-787D-DA2D1D5F84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73C054-CB58-40BE-FBA6-652543C51D47}"/>
              </a:ext>
            </a:extLst>
          </p:cNvPr>
          <p:cNvSpPr>
            <a:spLocks noGrp="1"/>
          </p:cNvSpPr>
          <p:nvPr>
            <p:ph type="title"/>
          </p:nvPr>
        </p:nvSpPr>
        <p:spPr>
          <a:xfrm>
            <a:off x="970722" y="286608"/>
            <a:ext cx="10515600" cy="782357"/>
          </a:xfrm>
        </p:spPr>
        <p:txBody>
          <a:bodyPr/>
          <a:lstStyle/>
          <a:p>
            <a:pPr>
              <a:defRPr sz="3200" b="1"/>
            </a:pPr>
            <a:r>
              <a:rPr dirty="0" err="1"/>
              <a:t>Esempio</a:t>
            </a:r>
            <a:r>
              <a:rPr dirty="0"/>
              <a:t> </a:t>
            </a:r>
            <a:r>
              <a:rPr lang="en-IE" dirty="0"/>
              <a:t>3</a:t>
            </a:r>
            <a:r>
              <a:rPr dirty="0"/>
              <a:t>: Uso </a:t>
            </a:r>
            <a:r>
              <a:rPr dirty="0" err="1"/>
              <a:t>delle</a:t>
            </a:r>
            <a:r>
              <a:rPr dirty="0"/>
              <a:t> </a:t>
            </a:r>
            <a:r>
              <a:rPr lang="fr-BE" dirty="0"/>
              <a:t>OSC del</a:t>
            </a:r>
            <a:r>
              <a:rPr dirty="0"/>
              <a:t> 2014-2020 per il </a:t>
            </a:r>
            <a:r>
              <a:rPr dirty="0" err="1"/>
              <a:t>periodo</a:t>
            </a:r>
            <a:r>
              <a:rPr dirty="0"/>
              <a:t> 2021-2027 </a:t>
            </a:r>
          </a:p>
        </p:txBody>
      </p:sp>
      <p:sp>
        <p:nvSpPr>
          <p:cNvPr id="3" name="Content Placeholder 2">
            <a:extLst>
              <a:ext uri="{FF2B5EF4-FFF2-40B4-BE49-F238E27FC236}">
                <a16:creationId xmlns:a16="http://schemas.microsoft.com/office/drawing/2014/main" id="{7CCD725A-2A37-C69E-DEF9-3CEA4BE533B3}"/>
              </a:ext>
            </a:extLst>
          </p:cNvPr>
          <p:cNvSpPr>
            <a:spLocks noGrp="1"/>
          </p:cNvSpPr>
          <p:nvPr>
            <p:ph idx="1"/>
          </p:nvPr>
        </p:nvSpPr>
        <p:spPr>
          <a:xfrm>
            <a:off x="970722" y="1407459"/>
            <a:ext cx="7520387" cy="4569905"/>
          </a:xfrm>
        </p:spPr>
        <p:txBody>
          <a:bodyPr vert="horz" lIns="91440" tIns="45720" rIns="91440" bIns="45720" anchor="t">
            <a:noAutofit/>
          </a:bodyPr>
          <a:lstStyle/>
          <a:p>
            <a:pPr marL="0" indent="-342900" algn="just">
              <a:spcAft>
                <a:spcPts val="1200"/>
              </a:spcAft>
              <a:buNone/>
              <a:defRPr sz="1600"/>
            </a:pPr>
            <a:r>
              <a:rPr b="1" dirty="0"/>
              <a:t>Progetto: </a:t>
            </a:r>
            <a:r>
              <a:rPr dirty="0"/>
              <a:t>Corso di </a:t>
            </a:r>
            <a:r>
              <a:rPr dirty="0" err="1"/>
              <a:t>formazione</a:t>
            </a:r>
            <a:r>
              <a:rPr dirty="0"/>
              <a:t> (FSE +)</a:t>
            </a:r>
          </a:p>
          <a:p>
            <a:pPr marL="790575" indent="-1133475" algn="just">
              <a:spcAft>
                <a:spcPts val="1200"/>
              </a:spcAft>
              <a:buNone/>
              <a:defRPr sz="1600"/>
            </a:pPr>
            <a:r>
              <a:rPr lang="fr-BE" b="1" dirty="0"/>
              <a:t>OSC</a:t>
            </a:r>
            <a:r>
              <a:rPr b="1" dirty="0"/>
              <a:t>:  </a:t>
            </a:r>
            <a:r>
              <a:rPr dirty="0" err="1"/>
              <a:t>Finanziamento</a:t>
            </a:r>
            <a:r>
              <a:rPr dirty="0"/>
              <a:t> a</a:t>
            </a:r>
            <a:r>
              <a:rPr b="1" dirty="0"/>
              <a:t> </a:t>
            </a:r>
            <a:r>
              <a:rPr dirty="0" err="1"/>
              <a:t>tasso</a:t>
            </a:r>
            <a:r>
              <a:rPr dirty="0"/>
              <a:t> </a:t>
            </a:r>
            <a:r>
              <a:rPr dirty="0" err="1"/>
              <a:t>forfettario</a:t>
            </a:r>
            <a:r>
              <a:rPr dirty="0"/>
              <a:t> </a:t>
            </a:r>
            <a:r>
              <a:rPr dirty="0" err="1"/>
              <a:t>dei</a:t>
            </a:r>
            <a:r>
              <a:rPr dirty="0"/>
              <a:t> </a:t>
            </a:r>
            <a:r>
              <a:rPr dirty="0" err="1"/>
              <a:t>costi</a:t>
            </a:r>
            <a:r>
              <a:rPr dirty="0"/>
              <a:t> </a:t>
            </a:r>
            <a:r>
              <a:rPr dirty="0" err="1"/>
              <a:t>indiretti</a:t>
            </a:r>
            <a:r>
              <a:rPr dirty="0"/>
              <a:t> </a:t>
            </a:r>
            <a:r>
              <a:rPr dirty="0" err="1"/>
              <a:t>sulla</a:t>
            </a:r>
            <a:r>
              <a:rPr dirty="0"/>
              <a:t> base di un </a:t>
            </a:r>
            <a:r>
              <a:rPr dirty="0" err="1"/>
              <a:t>metodo</a:t>
            </a:r>
            <a:r>
              <a:rPr dirty="0"/>
              <a:t> giusto, </a:t>
            </a:r>
            <a:r>
              <a:rPr dirty="0" err="1"/>
              <a:t>equo</a:t>
            </a:r>
            <a:r>
              <a:rPr dirty="0"/>
              <a:t> e </a:t>
            </a:r>
            <a:r>
              <a:rPr dirty="0" err="1"/>
              <a:t>verificabile</a:t>
            </a:r>
            <a:r>
              <a:rPr dirty="0"/>
              <a:t> (20 % </a:t>
            </a:r>
            <a:r>
              <a:rPr dirty="0" err="1"/>
              <a:t>dei</a:t>
            </a:r>
            <a:r>
              <a:rPr dirty="0"/>
              <a:t> </a:t>
            </a:r>
            <a:r>
              <a:rPr dirty="0" err="1"/>
              <a:t>costi</a:t>
            </a:r>
            <a:r>
              <a:rPr dirty="0"/>
              <a:t> </a:t>
            </a:r>
            <a:r>
              <a:rPr dirty="0" err="1"/>
              <a:t>diretti</a:t>
            </a:r>
            <a:r>
              <a:rPr dirty="0"/>
              <a:t>)</a:t>
            </a:r>
          </a:p>
          <a:p>
            <a:pPr marL="790575" indent="-1133475" algn="just">
              <a:spcAft>
                <a:spcPts val="1200"/>
              </a:spcAft>
              <a:buNone/>
              <a:defRPr sz="1600"/>
            </a:pPr>
            <a:r>
              <a:rPr lang="fr-BE" b="1" dirty="0" err="1"/>
              <a:t>Rilievo</a:t>
            </a:r>
            <a:r>
              <a:rPr b="1" dirty="0"/>
              <a:t>: </a:t>
            </a:r>
            <a:r>
              <a:rPr dirty="0" err="1"/>
              <a:t>Tariffa</a:t>
            </a:r>
            <a:r>
              <a:rPr dirty="0"/>
              <a:t> </a:t>
            </a:r>
            <a:r>
              <a:rPr dirty="0" err="1"/>
              <a:t>basata</a:t>
            </a:r>
            <a:r>
              <a:rPr dirty="0"/>
              <a:t> </a:t>
            </a:r>
            <a:r>
              <a:rPr dirty="0" err="1"/>
              <a:t>sullo</a:t>
            </a:r>
            <a:r>
              <a:rPr dirty="0"/>
              <a:t> studio </a:t>
            </a:r>
            <a:r>
              <a:rPr dirty="0" err="1"/>
              <a:t>dell'AdG</a:t>
            </a:r>
            <a:r>
              <a:rPr dirty="0"/>
              <a:t> </a:t>
            </a:r>
            <a:r>
              <a:rPr dirty="0" err="1"/>
              <a:t>redatto</a:t>
            </a:r>
            <a:r>
              <a:rPr dirty="0"/>
              <a:t> </a:t>
            </a:r>
            <a:r>
              <a:rPr dirty="0" err="1"/>
              <a:t>nel</a:t>
            </a:r>
            <a:r>
              <a:rPr dirty="0"/>
              <a:t> 2007 per il </a:t>
            </a:r>
            <a:r>
              <a:rPr dirty="0" err="1"/>
              <a:t>periodo</a:t>
            </a:r>
            <a:r>
              <a:rPr dirty="0"/>
              <a:t> 2007-2013 </a:t>
            </a:r>
            <a:r>
              <a:rPr dirty="0" err="1"/>
              <a:t>utilizzando</a:t>
            </a:r>
            <a:r>
              <a:rPr dirty="0"/>
              <a:t> </a:t>
            </a:r>
            <a:r>
              <a:rPr dirty="0" err="1"/>
              <a:t>i</a:t>
            </a:r>
            <a:r>
              <a:rPr dirty="0"/>
              <a:t> </a:t>
            </a:r>
            <a:r>
              <a:rPr dirty="0" err="1"/>
              <a:t>costi</a:t>
            </a:r>
            <a:r>
              <a:rPr dirty="0"/>
              <a:t> </a:t>
            </a:r>
            <a:r>
              <a:rPr dirty="0" err="1"/>
              <a:t>indiretti</a:t>
            </a:r>
            <a:r>
              <a:rPr dirty="0"/>
              <a:t> </a:t>
            </a:r>
            <a:r>
              <a:rPr dirty="0" err="1"/>
              <a:t>dei</a:t>
            </a:r>
            <a:r>
              <a:rPr dirty="0"/>
              <a:t> </a:t>
            </a:r>
            <a:r>
              <a:rPr dirty="0" err="1"/>
              <a:t>principali</a:t>
            </a:r>
            <a:r>
              <a:rPr dirty="0"/>
              <a:t> enti di </a:t>
            </a:r>
            <a:r>
              <a:rPr dirty="0" err="1"/>
              <a:t>formazione</a:t>
            </a:r>
            <a:r>
              <a:rPr dirty="0"/>
              <a:t> della </a:t>
            </a:r>
            <a:r>
              <a:rPr dirty="0" err="1"/>
              <a:t>Regione</a:t>
            </a:r>
            <a:r>
              <a:rPr dirty="0"/>
              <a:t> (</a:t>
            </a:r>
            <a:r>
              <a:rPr dirty="0" err="1"/>
              <a:t>alcuni</a:t>
            </a:r>
            <a:r>
              <a:rPr dirty="0"/>
              <a:t> degli enti non </a:t>
            </a:r>
            <a:r>
              <a:rPr dirty="0" err="1"/>
              <a:t>sono</a:t>
            </a:r>
            <a:r>
              <a:rPr dirty="0"/>
              <a:t> </a:t>
            </a:r>
            <a:r>
              <a:rPr dirty="0" err="1"/>
              <a:t>più</a:t>
            </a:r>
            <a:r>
              <a:rPr dirty="0"/>
              <a:t> </a:t>
            </a:r>
            <a:r>
              <a:rPr dirty="0" err="1"/>
              <a:t>operativi</a:t>
            </a:r>
            <a:r>
              <a:rPr dirty="0"/>
              <a:t>) </a:t>
            </a:r>
          </a:p>
          <a:p>
            <a:pPr marL="358775" indent="-358775" algn="just">
              <a:spcAft>
                <a:spcPts val="1200"/>
              </a:spcAft>
              <a:buFont typeface="Wingdings" panose="05000000000000000000" pitchFamily="2" charset="2"/>
              <a:buChar char="Ø"/>
              <a:tabLst>
                <a:tab pos="717550" algn="l"/>
              </a:tabLst>
              <a:defRPr sz="1600"/>
            </a:pPr>
            <a:r>
              <a:rPr dirty="0"/>
              <a:t>L'A</a:t>
            </a:r>
            <a:r>
              <a:rPr lang="fr-BE" dirty="0"/>
              <a:t>d</a:t>
            </a:r>
            <a:r>
              <a:rPr dirty="0"/>
              <a:t>G ha </a:t>
            </a:r>
            <a:r>
              <a:rPr dirty="0" err="1"/>
              <a:t>continuato</a:t>
            </a:r>
            <a:r>
              <a:rPr dirty="0"/>
              <a:t> ad </a:t>
            </a:r>
            <a:r>
              <a:rPr dirty="0" err="1"/>
              <a:t>applicare</a:t>
            </a:r>
            <a:r>
              <a:rPr dirty="0"/>
              <a:t> lo </a:t>
            </a:r>
            <a:r>
              <a:rPr dirty="0" err="1"/>
              <a:t>stesso</a:t>
            </a:r>
            <a:r>
              <a:rPr dirty="0"/>
              <a:t> </a:t>
            </a:r>
            <a:r>
              <a:rPr dirty="0" err="1"/>
              <a:t>tasso</a:t>
            </a:r>
            <a:r>
              <a:rPr dirty="0"/>
              <a:t> </a:t>
            </a:r>
            <a:r>
              <a:rPr dirty="0" err="1"/>
              <a:t>fissato</a:t>
            </a:r>
            <a:r>
              <a:rPr dirty="0"/>
              <a:t> </a:t>
            </a:r>
            <a:r>
              <a:rPr dirty="0" err="1"/>
              <a:t>nel</a:t>
            </a:r>
            <a:r>
              <a:rPr dirty="0"/>
              <a:t> </a:t>
            </a:r>
            <a:r>
              <a:rPr dirty="0" err="1"/>
              <a:t>periodo</a:t>
            </a:r>
            <a:r>
              <a:rPr dirty="0"/>
              <a:t> 2007-2013 per il </a:t>
            </a:r>
            <a:r>
              <a:rPr dirty="0" err="1"/>
              <a:t>periodo</a:t>
            </a:r>
            <a:r>
              <a:rPr dirty="0"/>
              <a:t> 2014-2020 e per il </a:t>
            </a:r>
            <a:r>
              <a:rPr dirty="0" err="1"/>
              <a:t>periodo</a:t>
            </a:r>
            <a:r>
              <a:rPr dirty="0"/>
              <a:t> 2021-2027</a:t>
            </a:r>
          </a:p>
          <a:p>
            <a:pPr marL="0" indent="0" algn="just">
              <a:spcAft>
                <a:spcPts val="1200"/>
              </a:spcAft>
              <a:buNone/>
              <a:defRPr sz="1600" i="1"/>
            </a:pPr>
            <a:r>
              <a:rPr dirty="0" err="1"/>
              <a:t>Considerando</a:t>
            </a:r>
            <a:r>
              <a:rPr dirty="0"/>
              <a:t> 43 </a:t>
            </a:r>
            <a:r>
              <a:rPr dirty="0" err="1"/>
              <a:t>dell'RDC</a:t>
            </a:r>
            <a:r>
              <a:rPr dirty="0"/>
              <a:t>: "Per </a:t>
            </a:r>
            <a:r>
              <a:rPr dirty="0" err="1"/>
              <a:t>consentire</a:t>
            </a:r>
            <a:r>
              <a:rPr dirty="0"/>
              <a:t> </a:t>
            </a:r>
            <a:r>
              <a:rPr dirty="0" err="1"/>
              <a:t>l'attuazione</a:t>
            </a:r>
            <a:r>
              <a:rPr dirty="0"/>
              <a:t> </a:t>
            </a:r>
            <a:r>
              <a:rPr dirty="0" err="1"/>
              <a:t>immediata</a:t>
            </a:r>
            <a:r>
              <a:rPr dirty="0"/>
              <a:t> </a:t>
            </a:r>
            <a:r>
              <a:rPr dirty="0" err="1"/>
              <a:t>dei</a:t>
            </a:r>
            <a:r>
              <a:rPr dirty="0"/>
              <a:t> </a:t>
            </a:r>
            <a:r>
              <a:rPr dirty="0" err="1"/>
              <a:t>tassi</a:t>
            </a:r>
            <a:r>
              <a:rPr dirty="0"/>
              <a:t> </a:t>
            </a:r>
            <a:r>
              <a:rPr dirty="0" err="1"/>
              <a:t>forfettari</a:t>
            </a:r>
            <a:r>
              <a:rPr dirty="0"/>
              <a:t>, </a:t>
            </a:r>
            <a:r>
              <a:rPr dirty="0" err="1"/>
              <a:t>qualsiasi</a:t>
            </a:r>
            <a:r>
              <a:rPr dirty="0"/>
              <a:t> </a:t>
            </a:r>
            <a:r>
              <a:rPr dirty="0" err="1"/>
              <a:t>tasso</a:t>
            </a:r>
            <a:r>
              <a:rPr dirty="0"/>
              <a:t> </a:t>
            </a:r>
            <a:r>
              <a:rPr dirty="0" err="1"/>
              <a:t>forfettario</a:t>
            </a:r>
            <a:r>
              <a:rPr dirty="0"/>
              <a:t> </a:t>
            </a:r>
            <a:r>
              <a:rPr dirty="0" err="1"/>
              <a:t>stabilito</a:t>
            </a:r>
            <a:r>
              <a:rPr dirty="0"/>
              <a:t> </a:t>
            </a:r>
            <a:r>
              <a:rPr dirty="0" err="1"/>
              <a:t>dagli</a:t>
            </a:r>
            <a:r>
              <a:rPr dirty="0"/>
              <a:t> Stati </a:t>
            </a:r>
            <a:r>
              <a:rPr dirty="0" err="1"/>
              <a:t>membri</a:t>
            </a:r>
            <a:r>
              <a:rPr dirty="0"/>
              <a:t> </a:t>
            </a:r>
            <a:r>
              <a:rPr dirty="0" err="1"/>
              <a:t>nel</a:t>
            </a:r>
            <a:r>
              <a:rPr dirty="0"/>
              <a:t> </a:t>
            </a:r>
            <a:r>
              <a:rPr dirty="0" err="1"/>
              <a:t>periodo</a:t>
            </a:r>
            <a:r>
              <a:rPr dirty="0"/>
              <a:t> 2014-2020 </a:t>
            </a:r>
            <a:r>
              <a:rPr dirty="0" err="1"/>
              <a:t>sulla</a:t>
            </a:r>
            <a:r>
              <a:rPr dirty="0"/>
              <a:t> base di un </a:t>
            </a:r>
            <a:r>
              <a:rPr dirty="0" err="1"/>
              <a:t>metodo</a:t>
            </a:r>
            <a:r>
              <a:rPr dirty="0"/>
              <a:t> di </a:t>
            </a:r>
            <a:r>
              <a:rPr dirty="0" err="1"/>
              <a:t>calcolo</a:t>
            </a:r>
            <a:r>
              <a:rPr dirty="0"/>
              <a:t> giusto, </a:t>
            </a:r>
            <a:r>
              <a:rPr dirty="0" err="1"/>
              <a:t>equo</a:t>
            </a:r>
            <a:r>
              <a:rPr dirty="0"/>
              <a:t> e </a:t>
            </a:r>
            <a:r>
              <a:rPr dirty="0" err="1"/>
              <a:t>verificabile</a:t>
            </a:r>
            <a:r>
              <a:rPr dirty="0"/>
              <a:t> </a:t>
            </a:r>
            <a:r>
              <a:rPr dirty="0" err="1"/>
              <a:t>dovrebbe</a:t>
            </a:r>
            <a:r>
              <a:rPr dirty="0"/>
              <a:t> </a:t>
            </a:r>
            <a:r>
              <a:rPr dirty="0" err="1"/>
              <a:t>continuare</a:t>
            </a:r>
            <a:r>
              <a:rPr dirty="0"/>
              <a:t> ad </a:t>
            </a:r>
            <a:r>
              <a:rPr dirty="0" err="1"/>
              <a:t>essere</a:t>
            </a:r>
            <a:r>
              <a:rPr dirty="0"/>
              <a:t> </a:t>
            </a:r>
            <a:r>
              <a:rPr dirty="0" err="1"/>
              <a:t>applicato</a:t>
            </a:r>
            <a:r>
              <a:rPr dirty="0"/>
              <a:t> per </a:t>
            </a:r>
            <a:r>
              <a:rPr dirty="0" err="1"/>
              <a:t>operazioni</a:t>
            </a:r>
            <a:r>
              <a:rPr dirty="0"/>
              <a:t> </a:t>
            </a:r>
            <a:r>
              <a:rPr dirty="0" err="1"/>
              <a:t>analoghe</a:t>
            </a:r>
            <a:r>
              <a:rPr dirty="0"/>
              <a:t> </a:t>
            </a:r>
            <a:r>
              <a:rPr dirty="0" err="1"/>
              <a:t>sostenute</a:t>
            </a:r>
            <a:r>
              <a:rPr dirty="0"/>
              <a:t> a norma del </a:t>
            </a:r>
            <a:r>
              <a:rPr dirty="0" err="1"/>
              <a:t>presente</a:t>
            </a:r>
            <a:r>
              <a:rPr dirty="0"/>
              <a:t> </a:t>
            </a:r>
            <a:r>
              <a:rPr dirty="0" err="1"/>
              <a:t>regolamento</a:t>
            </a:r>
            <a:r>
              <a:rPr dirty="0"/>
              <a:t> senza </a:t>
            </a:r>
            <a:r>
              <a:rPr dirty="0" err="1"/>
              <a:t>richiedere</a:t>
            </a:r>
            <a:r>
              <a:rPr dirty="0"/>
              <a:t> un nuovo </a:t>
            </a:r>
            <a:r>
              <a:rPr dirty="0" err="1"/>
              <a:t>metodo</a:t>
            </a:r>
            <a:r>
              <a:rPr dirty="0"/>
              <a:t> di </a:t>
            </a:r>
            <a:r>
              <a:rPr dirty="0" err="1"/>
              <a:t>calcolo</a:t>
            </a:r>
            <a:r>
              <a:rPr dirty="0"/>
              <a:t>".</a:t>
            </a:r>
          </a:p>
          <a:p>
            <a:pPr marL="0" indent="0" algn="just">
              <a:spcAft>
                <a:spcPts val="1200"/>
              </a:spcAft>
              <a:buNone/>
              <a:defRPr sz="1600" b="1">
                <a:solidFill>
                  <a:srgbClr val="034EA2"/>
                </a:solidFill>
              </a:defRPr>
            </a:pPr>
            <a:r>
              <a:rPr dirty="0"/>
              <a:t>La </a:t>
            </a:r>
            <a:r>
              <a:rPr dirty="0" err="1"/>
              <a:t>Commissione</a:t>
            </a:r>
            <a:r>
              <a:rPr dirty="0"/>
              <a:t> </a:t>
            </a:r>
            <a:r>
              <a:rPr dirty="0" err="1"/>
              <a:t>raccomanda</a:t>
            </a:r>
            <a:r>
              <a:rPr dirty="0"/>
              <a:t> </a:t>
            </a:r>
            <a:r>
              <a:rPr dirty="0" err="1"/>
              <a:t>l'aggiornamento</a:t>
            </a:r>
            <a:r>
              <a:rPr dirty="0"/>
              <a:t> </a:t>
            </a:r>
            <a:r>
              <a:rPr dirty="0" err="1"/>
              <a:t>delle</a:t>
            </a:r>
            <a:r>
              <a:rPr dirty="0"/>
              <a:t> </a:t>
            </a:r>
            <a:r>
              <a:rPr dirty="0" err="1"/>
              <a:t>opzioni</a:t>
            </a:r>
            <a:r>
              <a:rPr dirty="0"/>
              <a:t> </a:t>
            </a:r>
            <a:r>
              <a:rPr dirty="0" err="1"/>
              <a:t>semplificate</a:t>
            </a:r>
            <a:r>
              <a:rPr dirty="0"/>
              <a:t> in </a:t>
            </a:r>
            <a:r>
              <a:rPr dirty="0" err="1"/>
              <a:t>materia</a:t>
            </a:r>
            <a:r>
              <a:rPr dirty="0"/>
              <a:t> di </a:t>
            </a:r>
            <a:r>
              <a:rPr dirty="0" err="1"/>
              <a:t>costi</a:t>
            </a:r>
            <a:r>
              <a:rPr dirty="0"/>
              <a:t> </a:t>
            </a:r>
            <a:r>
              <a:rPr dirty="0" err="1"/>
              <a:t>utilizzate</a:t>
            </a:r>
            <a:r>
              <a:rPr dirty="0"/>
              <a:t> </a:t>
            </a:r>
            <a:r>
              <a:rPr dirty="0" err="1"/>
              <a:t>nei</a:t>
            </a:r>
            <a:r>
              <a:rPr dirty="0"/>
              <a:t> </a:t>
            </a:r>
            <a:r>
              <a:rPr dirty="0" err="1"/>
              <a:t>precedenti</a:t>
            </a:r>
            <a:r>
              <a:rPr dirty="0"/>
              <a:t> </a:t>
            </a:r>
            <a:r>
              <a:rPr dirty="0" err="1"/>
              <a:t>periodi</a:t>
            </a:r>
            <a:r>
              <a:rPr dirty="0"/>
              <a:t> di </a:t>
            </a:r>
            <a:r>
              <a:rPr dirty="0" err="1"/>
              <a:t>programmazione</a:t>
            </a:r>
            <a:endParaRPr dirty="0"/>
          </a:p>
          <a:p>
            <a:pPr marL="0" indent="0" algn="just">
              <a:spcAft>
                <a:spcPts val="1200"/>
              </a:spcAft>
              <a:buNone/>
            </a:pPr>
            <a:endParaRPr sz="1600" dirty="0"/>
          </a:p>
          <a:p>
            <a:pPr marL="790575" indent="-1133475" algn="just">
              <a:spcAft>
                <a:spcPts val="1200"/>
              </a:spcAft>
              <a:buNone/>
              <a:defRPr sz="1600"/>
            </a:pPr>
            <a:r>
              <a:rPr dirty="0"/>
              <a:t> </a:t>
            </a:r>
          </a:p>
        </p:txBody>
      </p:sp>
      <p:sp>
        <p:nvSpPr>
          <p:cNvPr id="10" name="Rectangle 9">
            <a:extLst>
              <a:ext uri="{FF2B5EF4-FFF2-40B4-BE49-F238E27FC236}">
                <a16:creationId xmlns:a16="http://schemas.microsoft.com/office/drawing/2014/main" id="{049138F7-6CB1-0441-8E72-13D88247FA50}"/>
              </a:ext>
            </a:extLst>
          </p:cNvPr>
          <p:cNvSpPr/>
          <p:nvPr/>
        </p:nvSpPr>
        <p:spPr>
          <a:xfrm>
            <a:off x="0" y="6281530"/>
            <a:ext cx="12192000" cy="576470"/>
          </a:xfrm>
          <a:prstGeom prst="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descr="Businessperson on a computer">
            <a:extLst>
              <a:ext uri="{FF2B5EF4-FFF2-40B4-BE49-F238E27FC236}">
                <a16:creationId xmlns:a16="http://schemas.microsoft.com/office/drawing/2014/main" id="{2C90D956-C20C-4918-C435-492F0C8A6881}"/>
              </a:ext>
            </a:extLst>
          </p:cNvPr>
          <p:cNvPicPr>
            <a:picLocks noChangeAspect="1"/>
          </p:cNvPicPr>
          <p:nvPr/>
        </p:nvPicPr>
        <p:blipFill>
          <a:blip r:embed="rId3" cstate="print">
            <a:extLst>
              <a:ext uri="{28A0092B-C50C-407E-A947-70E740481C1C}">
                <a14:useLocalDpi xmlns:a14="http://schemas.microsoft.com/office/drawing/2010/main" val="0"/>
              </a:ext>
            </a:extLst>
          </a:blip>
          <a:srcRect l="22689" r="22689"/>
          <a:stretch/>
        </p:blipFill>
        <p:spPr>
          <a:xfrm>
            <a:off x="8722659" y="1588798"/>
            <a:ext cx="3110754" cy="3268028"/>
          </a:xfrm>
          <a:prstGeom prst="ellipse">
            <a:avLst/>
          </a:prstGeom>
        </p:spPr>
      </p:pic>
    </p:spTree>
    <p:extLst>
      <p:ext uri="{BB962C8B-B14F-4D97-AF65-F5344CB8AC3E}">
        <p14:creationId xmlns:p14="http://schemas.microsoft.com/office/powerpoint/2010/main" val="131942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childTnLst>
                                </p:cTn>
                              </p:par>
                            </p:childTnLst>
                          </p:cTn>
                        </p:par>
                        <p:par>
                          <p:cTn id="28" fill="hold">
                            <p:stCondLst>
                              <p:cond delay="6000"/>
                            </p:stCondLst>
                            <p:childTnLst>
                              <p:par>
                                <p:cTn id="29" presetID="6" presetClass="entr" presetSubtype="32"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out)">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9F15-74A1-54F3-49E8-106222894A2B}"/>
              </a:ext>
            </a:extLst>
          </p:cNvPr>
          <p:cNvSpPr>
            <a:spLocks noGrp="1"/>
          </p:cNvSpPr>
          <p:nvPr>
            <p:ph type="title"/>
          </p:nvPr>
        </p:nvSpPr>
        <p:spPr>
          <a:xfrm>
            <a:off x="834642" y="463750"/>
            <a:ext cx="4210234" cy="376222"/>
          </a:xfrm>
        </p:spPr>
        <p:txBody>
          <a:bodyPr anchor="ctr">
            <a:normAutofit fontScale="90000"/>
          </a:bodyPr>
          <a:lstStyle/>
          <a:p>
            <a:pPr algn="ctr">
              <a:defRPr sz="5200" b="1"/>
            </a:pPr>
            <a:r>
              <a:rPr dirty="0">
                <a:solidFill>
                  <a:schemeClr val="accent2"/>
                </a:solidFill>
              </a:rPr>
              <a:t> </a:t>
            </a:r>
            <a:r>
              <a:rPr dirty="0" err="1"/>
              <a:t>Conclusione</a:t>
            </a:r>
            <a:endParaRPr dirty="0"/>
          </a:p>
        </p:txBody>
      </p:sp>
      <p:sp>
        <p:nvSpPr>
          <p:cNvPr id="3" name="Content Placeholder 2">
            <a:extLst>
              <a:ext uri="{FF2B5EF4-FFF2-40B4-BE49-F238E27FC236}">
                <a16:creationId xmlns:a16="http://schemas.microsoft.com/office/drawing/2014/main" id="{9A5316D2-3EEE-BFF1-3CB3-03CC1831895D}"/>
              </a:ext>
            </a:extLst>
          </p:cNvPr>
          <p:cNvSpPr>
            <a:spLocks noGrp="1"/>
          </p:cNvSpPr>
          <p:nvPr>
            <p:ph idx="1"/>
          </p:nvPr>
        </p:nvSpPr>
        <p:spPr>
          <a:xfrm>
            <a:off x="988828" y="1161703"/>
            <a:ext cx="10568763" cy="4692531"/>
          </a:xfrm>
        </p:spPr>
        <p:txBody>
          <a:bodyPr vert="horz" lIns="91440" tIns="45720" rIns="91440" bIns="45720" anchor="ctr">
            <a:normAutofit fontScale="25000" lnSpcReduction="20000"/>
          </a:bodyPr>
          <a:lstStyle/>
          <a:p>
            <a:pPr marL="0" indent="0" algn="ctr">
              <a:buNone/>
              <a:defRPr b="1">
                <a:solidFill>
                  <a:schemeClr val="bg1"/>
                </a:solidFill>
                <a:highlight>
                  <a:srgbClr val="000080"/>
                </a:highlight>
              </a:defRPr>
            </a:pPr>
            <a:endParaRPr lang="en-IE" dirty="0"/>
          </a:p>
          <a:p>
            <a:pPr marL="0" indent="0" algn="ctr">
              <a:buNone/>
              <a:defRPr b="1">
                <a:solidFill>
                  <a:schemeClr val="bg1"/>
                </a:solidFill>
                <a:highlight>
                  <a:srgbClr val="000080"/>
                </a:highlight>
              </a:defRPr>
            </a:pPr>
            <a:r>
              <a:rPr sz="5500" dirty="0" err="1"/>
              <a:t>i</a:t>
            </a:r>
            <a:endParaRPr lang="en-IE" sz="5500" dirty="0"/>
          </a:p>
          <a:p>
            <a:pPr marL="0" indent="0" algn="ctr">
              <a:buNone/>
              <a:defRPr b="1">
                <a:solidFill>
                  <a:schemeClr val="bg1"/>
                </a:solidFill>
                <a:highlight>
                  <a:srgbClr val="000080"/>
                </a:highlight>
              </a:defRPr>
            </a:pPr>
            <a:endParaRPr lang="it-IT" b="1" i="1" dirty="0">
              <a:solidFill>
                <a:schemeClr val="bg1"/>
              </a:solidFill>
              <a:highlight>
                <a:srgbClr val="000080"/>
              </a:highlight>
            </a:endParaRPr>
          </a:p>
          <a:p>
            <a:pPr marL="0" indent="0">
              <a:buNone/>
              <a:defRPr b="1">
                <a:solidFill>
                  <a:schemeClr val="bg1"/>
                </a:solidFill>
                <a:highlight>
                  <a:srgbClr val="000080"/>
                </a:highlight>
              </a:defRPr>
            </a:pPr>
            <a:r>
              <a:rPr lang="it-IT" sz="9600" dirty="0"/>
              <a:t>Le opzioni semplificate in materia di costi sono meno soggette a errori </a:t>
            </a:r>
          </a:p>
          <a:p>
            <a:pPr marL="0" indent="0" algn="ctr">
              <a:buNone/>
              <a:defRPr b="1">
                <a:solidFill>
                  <a:schemeClr val="bg1"/>
                </a:solidFill>
                <a:highlight>
                  <a:srgbClr val="000080"/>
                </a:highlight>
              </a:defRPr>
            </a:pPr>
            <a:r>
              <a:rPr lang="it-IT" sz="9600" dirty="0"/>
              <a:t>ma non esente da errori</a:t>
            </a:r>
            <a:endParaRPr lang="fr-BE" sz="9600" b="1" dirty="0"/>
          </a:p>
          <a:p>
            <a:pPr marL="446088" indent="-446088">
              <a:lnSpc>
                <a:spcPct val="120000"/>
              </a:lnSpc>
              <a:spcAft>
                <a:spcPts val="2400"/>
              </a:spcAft>
              <a:buFont typeface="Wingdings" panose="05000000000000000000" pitchFamily="2" charset="2"/>
              <a:buChar char="ü"/>
            </a:pPr>
            <a:r>
              <a:rPr sz="8800" b="1" dirty="0" err="1">
                <a:solidFill>
                  <a:schemeClr val="bg2">
                    <a:lumMod val="25000"/>
                  </a:schemeClr>
                </a:solidFill>
              </a:rPr>
              <a:t>Definizione</a:t>
            </a:r>
            <a:r>
              <a:rPr sz="8800" b="1" dirty="0">
                <a:solidFill>
                  <a:schemeClr val="bg2">
                    <a:lumMod val="25000"/>
                  </a:schemeClr>
                </a:solidFill>
              </a:rPr>
              <a:t> </a:t>
            </a:r>
            <a:r>
              <a:rPr sz="8800" b="1" dirty="0" err="1">
                <a:solidFill>
                  <a:schemeClr val="bg2">
                    <a:lumMod val="25000"/>
                  </a:schemeClr>
                </a:solidFill>
              </a:rPr>
              <a:t>chiara</a:t>
            </a:r>
            <a:r>
              <a:rPr sz="8800" b="1" dirty="0">
                <a:solidFill>
                  <a:schemeClr val="bg2">
                    <a:lumMod val="25000"/>
                  </a:schemeClr>
                </a:solidFill>
              </a:rPr>
              <a:t> </a:t>
            </a:r>
            <a:r>
              <a:rPr sz="8800" dirty="0" err="1"/>
              <a:t>delle</a:t>
            </a:r>
            <a:r>
              <a:rPr sz="8800" dirty="0"/>
              <a:t> </a:t>
            </a:r>
            <a:r>
              <a:rPr sz="8800" dirty="0" err="1"/>
              <a:t>categorie</a:t>
            </a:r>
            <a:r>
              <a:rPr sz="8800" dirty="0"/>
              <a:t> di </a:t>
            </a:r>
            <a:r>
              <a:rPr sz="8800" dirty="0" err="1"/>
              <a:t>costo</a:t>
            </a:r>
            <a:r>
              <a:rPr sz="8800" dirty="0"/>
              <a:t> </a:t>
            </a:r>
            <a:r>
              <a:rPr sz="8800" dirty="0" err="1"/>
              <a:t>coperte</a:t>
            </a:r>
            <a:r>
              <a:rPr sz="8800" dirty="0"/>
              <a:t> </a:t>
            </a:r>
            <a:r>
              <a:rPr sz="8800" dirty="0" err="1"/>
              <a:t>dalle</a:t>
            </a:r>
            <a:r>
              <a:rPr sz="8800" dirty="0"/>
              <a:t> </a:t>
            </a:r>
            <a:r>
              <a:rPr sz="8800" dirty="0" err="1"/>
              <a:t>opzioni</a:t>
            </a:r>
            <a:r>
              <a:rPr sz="8800" dirty="0"/>
              <a:t> </a:t>
            </a:r>
            <a:r>
              <a:rPr sz="8800" dirty="0" err="1"/>
              <a:t>semplificate</a:t>
            </a:r>
            <a:r>
              <a:rPr sz="8800" dirty="0"/>
              <a:t> in </a:t>
            </a:r>
            <a:r>
              <a:rPr sz="8800" dirty="0" err="1"/>
              <a:t>materia</a:t>
            </a:r>
            <a:r>
              <a:rPr sz="8800" dirty="0"/>
              <a:t> di </a:t>
            </a:r>
            <a:r>
              <a:rPr sz="8800" dirty="0" err="1"/>
              <a:t>costi</a:t>
            </a:r>
            <a:r>
              <a:rPr sz="8800" dirty="0"/>
              <a:t> </a:t>
            </a:r>
            <a:r>
              <a:rPr sz="8800" dirty="0" err="1"/>
              <a:t>standardizzate</a:t>
            </a:r>
            <a:r>
              <a:rPr sz="8800" dirty="0"/>
              <a:t> (ad </a:t>
            </a:r>
            <a:r>
              <a:rPr sz="8800" dirty="0" err="1"/>
              <a:t>esempio</a:t>
            </a:r>
            <a:r>
              <a:rPr sz="8800" dirty="0"/>
              <a:t> </a:t>
            </a:r>
            <a:r>
              <a:rPr sz="8800" dirty="0" err="1"/>
              <a:t>tariffe</a:t>
            </a:r>
            <a:r>
              <a:rPr sz="8800" dirty="0"/>
              <a:t> </a:t>
            </a:r>
            <a:r>
              <a:rPr sz="8800" dirty="0" err="1"/>
              <a:t>forfettarie</a:t>
            </a:r>
            <a:r>
              <a:rPr sz="8800" dirty="0"/>
              <a:t>) </a:t>
            </a:r>
            <a:r>
              <a:rPr sz="8800" dirty="0" err="1"/>
              <a:t>negli</a:t>
            </a:r>
            <a:r>
              <a:rPr sz="8800" dirty="0"/>
              <a:t> </a:t>
            </a:r>
            <a:r>
              <a:rPr sz="8800" dirty="0" err="1"/>
              <a:t>inviti</a:t>
            </a:r>
            <a:r>
              <a:rPr sz="8800" dirty="0"/>
              <a:t> a </a:t>
            </a:r>
            <a:r>
              <a:rPr sz="8800" dirty="0" err="1"/>
              <a:t>presentare</a:t>
            </a:r>
            <a:r>
              <a:rPr sz="8800" dirty="0"/>
              <a:t> </a:t>
            </a:r>
            <a:r>
              <a:rPr sz="8800" dirty="0" err="1"/>
              <a:t>proposte</a:t>
            </a:r>
            <a:r>
              <a:rPr sz="8800" dirty="0"/>
              <a:t> e </a:t>
            </a:r>
            <a:r>
              <a:rPr sz="8800" dirty="0" err="1"/>
              <a:t>nelle</a:t>
            </a:r>
            <a:r>
              <a:rPr sz="8800" dirty="0"/>
              <a:t> </a:t>
            </a:r>
            <a:r>
              <a:rPr sz="8800" dirty="0" err="1"/>
              <a:t>convenzioni</a:t>
            </a:r>
            <a:r>
              <a:rPr sz="8800" dirty="0"/>
              <a:t> di </a:t>
            </a:r>
            <a:r>
              <a:rPr sz="8800" dirty="0" err="1"/>
              <a:t>sovvenzione</a:t>
            </a:r>
            <a:endParaRPr sz="8800" b="1" dirty="0"/>
          </a:p>
          <a:p>
            <a:pPr marL="446088" indent="-446088">
              <a:lnSpc>
                <a:spcPct val="120000"/>
              </a:lnSpc>
              <a:spcAft>
                <a:spcPts val="2400"/>
              </a:spcAft>
              <a:buFont typeface="Wingdings" panose="05000000000000000000" pitchFamily="2" charset="2"/>
              <a:buChar char="ü"/>
            </a:pPr>
            <a:r>
              <a:rPr sz="8800" b="1" dirty="0" err="1">
                <a:solidFill>
                  <a:schemeClr val="bg2">
                    <a:lumMod val="25000"/>
                  </a:schemeClr>
                </a:solidFill>
              </a:rPr>
              <a:t>Comunicazione</a:t>
            </a:r>
            <a:r>
              <a:rPr sz="8800" b="1" dirty="0">
                <a:solidFill>
                  <a:schemeClr val="bg2">
                    <a:lumMod val="25000"/>
                  </a:schemeClr>
                </a:solidFill>
              </a:rPr>
              <a:t> </a:t>
            </a:r>
            <a:r>
              <a:rPr sz="8800" b="1" dirty="0" err="1">
                <a:solidFill>
                  <a:schemeClr val="bg2">
                    <a:lumMod val="25000"/>
                  </a:schemeClr>
                </a:solidFill>
              </a:rPr>
              <a:t>chiara</a:t>
            </a:r>
            <a:r>
              <a:rPr sz="8800" b="1" dirty="0"/>
              <a:t> </a:t>
            </a:r>
            <a:r>
              <a:rPr sz="8800" dirty="0"/>
              <a:t>ai </a:t>
            </a:r>
            <a:r>
              <a:rPr sz="8800" dirty="0" err="1"/>
              <a:t>beneficiari</a:t>
            </a:r>
            <a:r>
              <a:rPr sz="8800" dirty="0"/>
              <a:t> in </a:t>
            </a:r>
            <a:r>
              <a:rPr sz="8800" dirty="0" err="1"/>
              <a:t>merito</a:t>
            </a:r>
            <a:r>
              <a:rPr sz="8800" dirty="0"/>
              <a:t> al </a:t>
            </a:r>
            <a:r>
              <a:rPr sz="8800" dirty="0" err="1"/>
              <a:t>funzionamento</a:t>
            </a:r>
            <a:r>
              <a:rPr sz="8800" dirty="0"/>
              <a:t> </a:t>
            </a:r>
            <a:r>
              <a:rPr sz="8800" dirty="0" err="1"/>
              <a:t>delle</a:t>
            </a:r>
            <a:r>
              <a:rPr sz="8800" dirty="0"/>
              <a:t> </a:t>
            </a:r>
            <a:r>
              <a:rPr sz="8800" dirty="0" err="1"/>
              <a:t>opzioni</a:t>
            </a:r>
            <a:r>
              <a:rPr sz="8800" dirty="0"/>
              <a:t> </a:t>
            </a:r>
            <a:r>
              <a:rPr sz="8800" dirty="0" err="1"/>
              <a:t>semplificate</a:t>
            </a:r>
            <a:r>
              <a:rPr sz="8800" dirty="0"/>
              <a:t> in </a:t>
            </a:r>
            <a:r>
              <a:rPr sz="8800" dirty="0" err="1"/>
              <a:t>materia</a:t>
            </a:r>
            <a:r>
              <a:rPr sz="8800" dirty="0"/>
              <a:t> di </a:t>
            </a:r>
            <a:r>
              <a:rPr sz="8800" dirty="0" err="1"/>
              <a:t>costi</a:t>
            </a:r>
            <a:r>
              <a:rPr sz="8800" dirty="0"/>
              <a:t> e ai </a:t>
            </a:r>
            <a:r>
              <a:rPr sz="8800" dirty="0" err="1"/>
              <a:t>costi</a:t>
            </a:r>
            <a:r>
              <a:rPr sz="8800" dirty="0"/>
              <a:t> </a:t>
            </a:r>
            <a:r>
              <a:rPr sz="8800" dirty="0" err="1"/>
              <a:t>che</a:t>
            </a:r>
            <a:r>
              <a:rPr sz="8800" dirty="0"/>
              <a:t> </a:t>
            </a:r>
            <a:r>
              <a:rPr sz="8800" dirty="0" err="1"/>
              <a:t>si</a:t>
            </a:r>
            <a:r>
              <a:rPr sz="8800" dirty="0"/>
              <a:t> </a:t>
            </a:r>
            <a:r>
              <a:rPr sz="8800" dirty="0" err="1"/>
              <a:t>ritiene</a:t>
            </a:r>
            <a:r>
              <a:rPr sz="8800" dirty="0"/>
              <a:t> </a:t>
            </a:r>
            <a:r>
              <a:rPr sz="8800" dirty="0" err="1"/>
              <a:t>siano</a:t>
            </a:r>
            <a:r>
              <a:rPr sz="8800" dirty="0"/>
              <a:t> </a:t>
            </a:r>
            <a:r>
              <a:rPr sz="8800" dirty="0" err="1"/>
              <a:t>coperti</a:t>
            </a:r>
            <a:endParaRPr sz="8800" b="1" dirty="0"/>
          </a:p>
          <a:p>
            <a:pPr marL="446088" indent="-446088">
              <a:buFont typeface="Wingdings" panose="05000000000000000000" pitchFamily="2" charset="2"/>
              <a:buChar char="ü"/>
            </a:pPr>
            <a:r>
              <a:rPr lang="en-IE" sz="8800" b="1">
                <a:solidFill>
                  <a:schemeClr val="bg2">
                    <a:lumMod val="25000"/>
                  </a:schemeClr>
                </a:solidFill>
              </a:rPr>
              <a:t>Verifiche</a:t>
            </a:r>
            <a:r>
              <a:rPr sz="8800"/>
              <a:t> </a:t>
            </a:r>
            <a:r>
              <a:rPr sz="8800" dirty="0" err="1"/>
              <a:t>sulle</a:t>
            </a:r>
            <a:r>
              <a:rPr sz="8800" dirty="0"/>
              <a:t> </a:t>
            </a:r>
            <a:r>
              <a:rPr sz="8800" dirty="0" err="1"/>
              <a:t>opzioni</a:t>
            </a:r>
            <a:r>
              <a:rPr sz="8800" dirty="0"/>
              <a:t> </a:t>
            </a:r>
            <a:r>
              <a:rPr sz="8800" dirty="0" err="1"/>
              <a:t>semplificate</a:t>
            </a:r>
            <a:r>
              <a:rPr sz="8800" dirty="0"/>
              <a:t> in </a:t>
            </a:r>
            <a:r>
              <a:rPr sz="8800" dirty="0" err="1"/>
              <a:t>materia</a:t>
            </a:r>
            <a:r>
              <a:rPr sz="8800" dirty="0"/>
              <a:t> di </a:t>
            </a:r>
            <a:r>
              <a:rPr sz="8800" dirty="0" err="1"/>
              <a:t>costi</a:t>
            </a:r>
            <a:endParaRPr sz="8800" dirty="0"/>
          </a:p>
          <a:p>
            <a:pPr lvl="1">
              <a:spcAft>
                <a:spcPts val="600"/>
              </a:spcAft>
            </a:pPr>
            <a:r>
              <a:rPr sz="8800" dirty="0" err="1"/>
              <a:t>Metodologia</a:t>
            </a:r>
            <a:r>
              <a:rPr sz="8800" dirty="0"/>
              <a:t> </a:t>
            </a:r>
            <a:r>
              <a:rPr sz="8800" dirty="0" err="1"/>
              <a:t>corretta</a:t>
            </a:r>
            <a:endParaRPr sz="8800" dirty="0"/>
          </a:p>
          <a:p>
            <a:pPr lvl="1">
              <a:spcAft>
                <a:spcPts val="600"/>
              </a:spcAft>
            </a:pPr>
            <a:r>
              <a:rPr sz="8800" dirty="0" err="1"/>
              <a:t>Documenti</a:t>
            </a:r>
            <a:r>
              <a:rPr sz="8800" dirty="0"/>
              <a:t> </a:t>
            </a:r>
            <a:r>
              <a:rPr sz="8800" dirty="0" err="1"/>
              <a:t>giustificativi</a:t>
            </a:r>
            <a:r>
              <a:rPr sz="8800" dirty="0"/>
              <a:t> </a:t>
            </a:r>
            <a:r>
              <a:rPr sz="8800" dirty="0" err="1"/>
              <a:t>pertinenti</a:t>
            </a:r>
            <a:r>
              <a:rPr sz="8800" dirty="0"/>
              <a:t> (</a:t>
            </a:r>
            <a:r>
              <a:rPr sz="8800" dirty="0" err="1"/>
              <a:t>caso</a:t>
            </a:r>
            <a:r>
              <a:rPr sz="8800" dirty="0"/>
              <a:t> per </a:t>
            </a:r>
            <a:r>
              <a:rPr sz="8800" dirty="0" err="1"/>
              <a:t>caso</a:t>
            </a:r>
            <a:r>
              <a:rPr sz="8800" dirty="0"/>
              <a:t>)</a:t>
            </a:r>
          </a:p>
          <a:p>
            <a:pPr lvl="1">
              <a:spcAft>
                <a:spcPts val="600"/>
              </a:spcAft>
            </a:pPr>
            <a:endParaRPr sz="5500" dirty="0"/>
          </a:p>
          <a:p>
            <a:pPr lvl="1">
              <a:spcAft>
                <a:spcPts val="600"/>
              </a:spcAft>
            </a:pPr>
            <a:endParaRPr sz="2000" b="1" dirty="0"/>
          </a:p>
        </p:txBody>
      </p:sp>
    </p:spTree>
    <p:extLst>
      <p:ext uri="{BB962C8B-B14F-4D97-AF65-F5344CB8AC3E}">
        <p14:creationId xmlns:p14="http://schemas.microsoft.com/office/powerpoint/2010/main" val="172076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1000"/>
                                        <p:tgtEl>
                                          <p:spTgt spid="3">
                                            <p:txEl>
                                              <p:pRg st="7" end="7"/>
                                            </p:txEl>
                                          </p:spTgt>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750"/>
                                        <p:tgtEl>
                                          <p:spTgt spid="3">
                                            <p:txEl>
                                              <p:pRg st="8" end="8"/>
                                            </p:txEl>
                                          </p:spTgt>
                                        </p:tgtEl>
                                      </p:cBhvr>
                                    </p:animEffect>
                                  </p:childTnLst>
                                </p:cTn>
                              </p:par>
                            </p:childTnLst>
                          </p:cTn>
                        </p:par>
                        <p:par>
                          <p:cTn id="38" fill="hold">
                            <p:stCondLst>
                              <p:cond delay="2750"/>
                            </p:stCondLst>
                            <p:childTnLst>
                              <p:par>
                                <p:cTn id="39" presetID="10" presetClass="entr" presetSubtype="0" fill="hold" nodeType="after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75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Grazie per </a:t>
            </a:r>
            <a:r>
              <a:rPr lang="en-IE" dirty="0" err="1"/>
              <a:t>l’attenzione</a:t>
            </a:r>
            <a:endParaRPr lang="en-GB" dirty="0"/>
          </a:p>
        </p:txBody>
      </p:sp>
      <p:sp>
        <p:nvSpPr>
          <p:cNvPr id="3" name="Subtitle 2"/>
          <p:cNvSpPr>
            <a:spLocks noGrp="1"/>
          </p:cNvSpPr>
          <p:nvPr>
            <p:ph type="subTitle" idx="1"/>
          </p:nvPr>
        </p:nvSpPr>
        <p:spPr>
          <a:xfrm>
            <a:off x="759575" y="4646435"/>
            <a:ext cx="8941016" cy="1853519"/>
          </a:xfrm>
        </p:spPr>
        <p:txBody>
          <a:bodyPr wrap="square" anchor="b" anchorCtr="0"/>
          <a:lstStyle/>
          <a:p>
            <a:r>
              <a:rPr lang="en-US" sz="1050" b="1" dirty="0"/>
              <a:t>© European </a:t>
            </a:r>
            <a:r>
              <a:rPr lang="en-US" sz="1050" b="1"/>
              <a:t>Union 2026</a:t>
            </a:r>
            <a:endParaRPr lang="en-US" sz="1050" b="1" dirty="0"/>
          </a:p>
          <a:p>
            <a:r>
              <a:rPr lang="en-US" sz="1050" b="1" dirty="0"/>
              <a:t>Images: </a:t>
            </a:r>
            <a:r>
              <a:rPr lang="en-US" sz="1200" dirty="0"/>
              <a:t>https://www.flaticon.com</a:t>
            </a:r>
            <a:endParaRPr lang="en-US" sz="1050" b="1" dirty="0"/>
          </a:p>
          <a:p>
            <a:r>
              <a:rPr lang="en-US" sz="1050" dirty="0"/>
              <a:t>Unless otherwise noted the reuse of this presentation is </a:t>
            </a:r>
            <a:r>
              <a:rPr lang="en-US" sz="1050" dirty="0" err="1"/>
              <a:t>authorised</a:t>
            </a:r>
            <a:r>
              <a:rPr lang="en-US" sz="1050" dirty="0"/>
              <a:t> under the </a:t>
            </a:r>
            <a:r>
              <a:rPr lang="en-US" sz="1050" dirty="0">
                <a:hlinkClick r:id="rId3"/>
              </a:rPr>
              <a:t>CC BY 4.0 </a:t>
            </a:r>
            <a:r>
              <a:rPr lang="en-US" sz="1050" dirty="0"/>
              <a:t>license. For any use or reproduction of elements that are not owned by the EU, permission may need to be sought directly from the respective right holders.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24" y="4858246"/>
            <a:ext cx="1023496" cy="358097"/>
          </a:xfrm>
          <a:prstGeom prst="rect">
            <a:avLst/>
          </a:prstGeom>
        </p:spPr>
      </p:pic>
    </p:spTree>
    <p:extLst>
      <p:ext uri="{BB962C8B-B14F-4D97-AF65-F5344CB8AC3E}">
        <p14:creationId xmlns:p14="http://schemas.microsoft.com/office/powerpoint/2010/main" val="427361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D0CDE2-534D-A07D-51F3-25A87C3B40AF}"/>
              </a:ext>
            </a:extLst>
          </p:cNvPr>
          <p:cNvSpPr>
            <a:spLocks noGrp="1"/>
          </p:cNvSpPr>
          <p:nvPr>
            <p:ph type="title"/>
          </p:nvPr>
        </p:nvSpPr>
        <p:spPr>
          <a:xfrm>
            <a:off x="838200" y="260802"/>
            <a:ext cx="10515600" cy="782357"/>
          </a:xfrm>
        </p:spPr>
        <p:txBody>
          <a:bodyPr/>
          <a:lstStyle/>
          <a:p>
            <a:r>
              <a:rPr lang="en-IE" sz="3200" dirty="0" err="1"/>
              <a:t>Appalti</a:t>
            </a:r>
            <a:r>
              <a:rPr lang="en-IE" sz="3200" dirty="0"/>
              <a:t> </a:t>
            </a:r>
            <a:r>
              <a:rPr lang="en-IE" sz="3200" dirty="0" err="1"/>
              <a:t>pubblici</a:t>
            </a:r>
            <a:r>
              <a:rPr lang="en-IE" sz="3200" dirty="0"/>
              <a:t> – </a:t>
            </a:r>
            <a:r>
              <a:rPr lang="en-IE" sz="3200" dirty="0" err="1"/>
              <a:t>Esempio</a:t>
            </a:r>
            <a:r>
              <a:rPr lang="en-IE" sz="3200" dirty="0"/>
              <a:t> 1 – </a:t>
            </a:r>
            <a:r>
              <a:rPr lang="en-IE" sz="3200" dirty="0" err="1"/>
              <a:t>Modifiche</a:t>
            </a:r>
            <a:r>
              <a:rPr lang="en-IE" sz="3200" dirty="0"/>
              <a:t> </a:t>
            </a:r>
            <a:r>
              <a:rPr lang="en-IE" sz="3200" dirty="0" err="1"/>
              <a:t>contrattuali</a:t>
            </a:r>
            <a:r>
              <a:rPr lang="en-IE" sz="3200" dirty="0"/>
              <a:t> </a:t>
            </a:r>
          </a:p>
        </p:txBody>
      </p:sp>
      <p:sp>
        <p:nvSpPr>
          <p:cNvPr id="10" name="TextBox 9">
            <a:extLst>
              <a:ext uri="{FF2B5EF4-FFF2-40B4-BE49-F238E27FC236}">
                <a16:creationId xmlns:a16="http://schemas.microsoft.com/office/drawing/2014/main" id="{E7387B98-71F9-936C-FD40-963962062D9A}"/>
              </a:ext>
            </a:extLst>
          </p:cNvPr>
          <p:cNvSpPr txBox="1"/>
          <p:nvPr/>
        </p:nvSpPr>
        <p:spPr>
          <a:xfrm>
            <a:off x="927472" y="1199902"/>
            <a:ext cx="10018431" cy="707886"/>
          </a:xfrm>
          <a:prstGeom prst="rect">
            <a:avLst/>
          </a:prstGeom>
          <a:noFill/>
        </p:spPr>
        <p:txBody>
          <a:bodyPr wrap="square">
            <a:spAutoFit/>
          </a:bodyPr>
          <a:lstStyle/>
          <a:p>
            <a:pPr algn="just"/>
            <a:r>
              <a:rPr lang="en-US" sz="2000" i="1" dirty="0"/>
              <a:t>Gara </a:t>
            </a:r>
            <a:r>
              <a:rPr lang="en-US" sz="2000" i="1" dirty="0" err="1"/>
              <a:t>aperta</a:t>
            </a:r>
            <a:r>
              <a:rPr lang="en-US" sz="2000" i="1" dirty="0"/>
              <a:t> sotto </a:t>
            </a:r>
            <a:r>
              <a:rPr lang="en-US" sz="2000" i="1" dirty="0" err="1"/>
              <a:t>soglia</a:t>
            </a:r>
            <a:r>
              <a:rPr lang="en-US" sz="2000" i="1" dirty="0"/>
              <a:t> per la </a:t>
            </a:r>
            <a:r>
              <a:rPr lang="en-US" sz="2000" i="1" dirty="0" err="1"/>
              <a:t>fornitura</a:t>
            </a:r>
            <a:r>
              <a:rPr lang="en-US" sz="2000" i="1" dirty="0"/>
              <a:t> di un sistema </a:t>
            </a:r>
            <a:r>
              <a:rPr lang="it-IT" sz="2000" i="1" dirty="0"/>
              <a:t>di biologia molecolare per l'identificazione di agenti patogeni</a:t>
            </a:r>
            <a:endParaRPr lang="en-US" sz="2000" i="1" dirty="0"/>
          </a:p>
        </p:txBody>
      </p:sp>
      <p:graphicFrame>
        <p:nvGraphicFramePr>
          <p:cNvPr id="13" name="Table 12">
            <a:extLst>
              <a:ext uri="{FF2B5EF4-FFF2-40B4-BE49-F238E27FC236}">
                <a16:creationId xmlns:a16="http://schemas.microsoft.com/office/drawing/2014/main" id="{15A60FB4-3F68-98C5-108C-699BB273EFCC}"/>
              </a:ext>
            </a:extLst>
          </p:cNvPr>
          <p:cNvGraphicFramePr>
            <a:graphicFrameLocks noGrp="1"/>
          </p:cNvGraphicFramePr>
          <p:nvPr>
            <p:extLst>
              <p:ext uri="{D42A27DB-BD31-4B8C-83A1-F6EECF244321}">
                <p14:modId xmlns:p14="http://schemas.microsoft.com/office/powerpoint/2010/main" val="2965734909"/>
              </p:ext>
            </p:extLst>
          </p:nvPr>
        </p:nvGraphicFramePr>
        <p:xfrm>
          <a:off x="3030072" y="2001020"/>
          <a:ext cx="5038163" cy="3321384"/>
        </p:xfrm>
        <a:graphic>
          <a:graphicData uri="http://schemas.openxmlformats.org/drawingml/2006/table">
            <a:tbl>
              <a:tblPr>
                <a:tableStyleId>{5C22544A-7EE6-4342-B048-85BDC9FD1C3A}</a:tableStyleId>
              </a:tblPr>
              <a:tblGrid>
                <a:gridCol w="1866326">
                  <a:extLst>
                    <a:ext uri="{9D8B030D-6E8A-4147-A177-3AD203B41FA5}">
                      <a16:colId xmlns:a16="http://schemas.microsoft.com/office/drawing/2014/main" val="3371379093"/>
                    </a:ext>
                  </a:extLst>
                </a:gridCol>
                <a:gridCol w="1958264">
                  <a:extLst>
                    <a:ext uri="{9D8B030D-6E8A-4147-A177-3AD203B41FA5}">
                      <a16:colId xmlns:a16="http://schemas.microsoft.com/office/drawing/2014/main" val="70050494"/>
                    </a:ext>
                  </a:extLst>
                </a:gridCol>
                <a:gridCol w="1213573">
                  <a:extLst>
                    <a:ext uri="{9D8B030D-6E8A-4147-A177-3AD203B41FA5}">
                      <a16:colId xmlns:a16="http://schemas.microsoft.com/office/drawing/2014/main" val="2708303517"/>
                    </a:ext>
                  </a:extLst>
                </a:gridCol>
              </a:tblGrid>
              <a:tr h="378668">
                <a:tc>
                  <a:txBody>
                    <a:bodyPr/>
                    <a:lstStyle/>
                    <a:p>
                      <a:pPr algn="ctr" fontAlgn="b">
                        <a:buNone/>
                      </a:pPr>
                      <a:endParaRPr lang="en-IE"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b="1" u="none" strike="noStrike" dirty="0">
                          <a:effectLst/>
                        </a:rPr>
                        <a:t>Data </a:t>
                      </a:r>
                      <a:r>
                        <a:rPr lang="en-IE" sz="1100" b="1" u="none" strike="noStrike" dirty="0" err="1">
                          <a:effectLst/>
                        </a:rPr>
                        <a:t>contratto</a:t>
                      </a:r>
                      <a:endParaRPr lang="en-IE"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b="1" u="none" strike="noStrike" dirty="0" err="1">
                          <a:effectLst/>
                        </a:rPr>
                        <a:t>Importo</a:t>
                      </a:r>
                      <a:endParaRPr lang="en-IE" sz="1100" b="1" u="none" strike="noStrike" dirty="0">
                        <a:effectLst/>
                      </a:endParaRPr>
                    </a:p>
                    <a:p>
                      <a:pPr algn="ctr" fontAlgn="b">
                        <a:buNone/>
                      </a:pPr>
                      <a:r>
                        <a:rPr lang="en-IE" sz="1100" b="1" i="0" u="none" strike="noStrike" dirty="0">
                          <a:solidFill>
                            <a:srgbClr val="000000"/>
                          </a:solidFill>
                          <a:effectLst/>
                          <a:latin typeface="Aptos Narrow" panose="020B0004020202020204" pitchFamily="34" charset="0"/>
                        </a:rPr>
                        <a:t>EUR</a:t>
                      </a:r>
                    </a:p>
                  </a:txBody>
                  <a:tcPr marL="9525" marR="9525" marT="9525" marB="0" anchor="b"/>
                </a:tc>
                <a:extLst>
                  <a:ext uri="{0D108BD9-81ED-4DB2-BD59-A6C34878D82A}">
                    <a16:rowId xmlns:a16="http://schemas.microsoft.com/office/drawing/2014/main" val="2852349238"/>
                  </a:ext>
                </a:extLst>
              </a:tr>
              <a:tr h="291358">
                <a:tc>
                  <a:txBody>
                    <a:bodyPr/>
                    <a:lstStyle/>
                    <a:p>
                      <a:pPr algn="ctr" fontAlgn="b">
                        <a:buNone/>
                      </a:pPr>
                      <a:r>
                        <a:rPr lang="en-IE" sz="1100" b="1" u="none" strike="noStrike" dirty="0">
                          <a:effectLst/>
                        </a:rPr>
                        <a:t>Contratto </a:t>
                      </a:r>
                      <a:r>
                        <a:rPr lang="en-IE" sz="1100" b="1" u="none" strike="noStrike" dirty="0" err="1">
                          <a:effectLst/>
                        </a:rPr>
                        <a:t>originale</a:t>
                      </a:r>
                      <a:endParaRPr lang="en-IE"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5 Marzo 2020</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109.146 </a:t>
                      </a:r>
                      <a:endParaRPr lang="en-IE"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92555620"/>
                  </a:ext>
                </a:extLst>
              </a:tr>
              <a:tr h="291358">
                <a:tc>
                  <a:txBody>
                    <a:bodyPr/>
                    <a:lstStyle/>
                    <a:p>
                      <a:pPr algn="ctr" fontAlgn="b">
                        <a:buNone/>
                      </a:pPr>
                      <a:r>
                        <a:rPr lang="en-IE" sz="1100" b="1" u="none" strike="noStrike" dirty="0" err="1">
                          <a:effectLst/>
                        </a:rPr>
                        <a:t>Modifiche</a:t>
                      </a:r>
                      <a:endParaRPr lang="en-IE" sz="11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a:t>
                      </a:r>
                      <a:endParaRPr lang="en-IE"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150977515"/>
                  </a:ext>
                </a:extLst>
              </a:tr>
              <a:tr h="291358">
                <a:tc>
                  <a:txBody>
                    <a:bodyPr/>
                    <a:lstStyle/>
                    <a:p>
                      <a:pPr algn="ctr" fontAlgn="b">
                        <a:buNone/>
                      </a:pPr>
                      <a:r>
                        <a:rPr lang="en-IE" sz="1100" u="none" strike="noStrike" dirty="0">
                          <a:effectLst/>
                        </a:rPr>
                        <a:t>No.1 </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25 Marzo 2020</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594.237 </a:t>
                      </a:r>
                      <a:endParaRPr lang="en-IE"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274271464"/>
                  </a:ext>
                </a:extLst>
              </a:tr>
              <a:tr h="291358">
                <a:tc>
                  <a:txBody>
                    <a:bodyPr/>
                    <a:lstStyle/>
                    <a:p>
                      <a:pPr algn="ctr" fontAlgn="b">
                        <a:buNone/>
                      </a:pPr>
                      <a:r>
                        <a:rPr lang="en-IE" sz="1100" u="none" strike="noStrike" dirty="0">
                          <a:effectLst/>
                        </a:rPr>
                        <a:t>No.2</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23 Settembre 2020</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432.240 </a:t>
                      </a:r>
                      <a:endParaRPr lang="en-IE"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604836758"/>
                  </a:ext>
                </a:extLst>
              </a:tr>
              <a:tr h="291358">
                <a:tc>
                  <a:txBody>
                    <a:bodyPr/>
                    <a:lstStyle/>
                    <a:p>
                      <a:pPr algn="ctr" fontAlgn="b">
                        <a:buNone/>
                      </a:pPr>
                      <a:r>
                        <a:rPr lang="en-IE" sz="1100" u="none" strike="noStrike" dirty="0">
                          <a:effectLst/>
                        </a:rPr>
                        <a:t>No.3</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23 </a:t>
                      </a:r>
                      <a:r>
                        <a:rPr lang="en-IE" sz="1100" u="none" strike="noStrike" dirty="0" err="1">
                          <a:effectLst/>
                        </a:rPr>
                        <a:t>Gennaio</a:t>
                      </a:r>
                      <a:r>
                        <a:rPr lang="en-IE" sz="1100" u="none" strike="noStrike" dirty="0">
                          <a:effectLst/>
                        </a:rPr>
                        <a:t> 2021</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1.088.690 </a:t>
                      </a:r>
                      <a:endParaRPr lang="en-IE"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584104368"/>
                  </a:ext>
                </a:extLst>
              </a:tr>
              <a:tr h="291358">
                <a:tc>
                  <a:txBody>
                    <a:bodyPr/>
                    <a:lstStyle/>
                    <a:p>
                      <a:pPr algn="ctr" fontAlgn="b">
                        <a:buNone/>
                      </a:pPr>
                      <a:r>
                        <a:rPr lang="en-IE" sz="1100" u="none" strike="noStrike" dirty="0">
                          <a:effectLst/>
                        </a:rPr>
                        <a:t>No.4</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23 </a:t>
                      </a:r>
                      <a:r>
                        <a:rPr lang="en-IE" sz="1100" u="none" strike="noStrike" dirty="0" err="1">
                          <a:effectLst/>
                        </a:rPr>
                        <a:t>Luglio</a:t>
                      </a:r>
                      <a:r>
                        <a:rPr lang="en-IE" sz="1100" u="none" strike="noStrike" dirty="0">
                          <a:effectLst/>
                        </a:rPr>
                        <a:t> 2021</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604.951 </a:t>
                      </a:r>
                      <a:endParaRPr lang="en-IE"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106934520"/>
                  </a:ext>
                </a:extLst>
              </a:tr>
              <a:tr h="291358">
                <a:tc>
                  <a:txBody>
                    <a:bodyPr/>
                    <a:lstStyle/>
                    <a:p>
                      <a:pPr algn="ctr" fontAlgn="b">
                        <a:buNone/>
                      </a:pPr>
                      <a:r>
                        <a:rPr lang="en-IE" sz="1100" u="none" strike="noStrike" dirty="0">
                          <a:effectLst/>
                        </a:rPr>
                        <a:t>No.5</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22 Novembre 2021</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827.758 </a:t>
                      </a:r>
                      <a:endParaRPr lang="en-IE"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2512589579"/>
                  </a:ext>
                </a:extLst>
              </a:tr>
              <a:tr h="291358">
                <a:tc>
                  <a:txBody>
                    <a:bodyPr/>
                    <a:lstStyle/>
                    <a:p>
                      <a:pPr algn="ctr" fontAlgn="b">
                        <a:buNone/>
                      </a:pPr>
                      <a:r>
                        <a:rPr lang="en-IE" sz="1100" u="none" strike="noStrike" dirty="0">
                          <a:effectLst/>
                        </a:rPr>
                        <a:t>No.6</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23 </a:t>
                      </a:r>
                      <a:r>
                        <a:rPr lang="en-IE" sz="1100" u="none" strike="noStrike" dirty="0" err="1">
                          <a:effectLst/>
                        </a:rPr>
                        <a:t>Dicembre</a:t>
                      </a:r>
                      <a:r>
                        <a:rPr lang="en-IE" sz="1100" u="none" strike="noStrike" dirty="0">
                          <a:effectLst/>
                        </a:rPr>
                        <a:t> 2021</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139.766 </a:t>
                      </a:r>
                      <a:endParaRPr lang="en-IE"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690462816"/>
                  </a:ext>
                </a:extLst>
              </a:tr>
              <a:tr h="305926">
                <a:tc>
                  <a:txBody>
                    <a:bodyPr/>
                    <a:lstStyle/>
                    <a:p>
                      <a:pPr algn="ctr" fontAlgn="b">
                        <a:buNone/>
                      </a:pPr>
                      <a:r>
                        <a:rPr lang="en-IE" sz="1100" u="none" strike="noStrike" dirty="0">
                          <a:effectLst/>
                        </a:rPr>
                        <a:t>No.7</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23 Maggio 2022</a:t>
                      </a:r>
                      <a:endParaRPr lang="en-IE"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IE" sz="1100" u="none" strike="noStrike" dirty="0">
                          <a:effectLst/>
                        </a:rPr>
                        <a:t>              650.000 </a:t>
                      </a:r>
                      <a:endParaRPr lang="en-IE"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911097354"/>
                  </a:ext>
                </a:extLst>
              </a:tr>
              <a:tr h="305926">
                <a:tc>
                  <a:txBody>
                    <a:bodyPr/>
                    <a:lstStyle/>
                    <a:p>
                      <a:pPr algn="ctr" fontAlgn="b">
                        <a:buNone/>
                      </a:pPr>
                      <a:r>
                        <a:rPr lang="en-IE" sz="1100" b="1" u="none" strike="noStrike" dirty="0">
                          <a:effectLst/>
                        </a:rPr>
                        <a:t> </a:t>
                      </a:r>
                      <a:endParaRPr lang="en-IE"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IE" sz="1100" b="1" u="none" strike="noStrike" dirty="0" err="1">
                          <a:effectLst/>
                        </a:rPr>
                        <a:t>Totale</a:t>
                      </a:r>
                      <a:r>
                        <a:rPr lang="en-IE" sz="1100" b="1" u="none" strike="noStrike" dirty="0">
                          <a:effectLst/>
                        </a:rPr>
                        <a:t> EUR</a:t>
                      </a:r>
                      <a:endParaRPr lang="en-IE" sz="1100" b="1"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b">
                        <a:buNone/>
                      </a:pPr>
                      <a:r>
                        <a:rPr lang="en-IE" sz="1100" b="1" u="none" strike="noStrike" dirty="0">
                          <a:effectLst/>
                        </a:rPr>
                        <a:t>          4.446.788 </a:t>
                      </a:r>
                      <a:endParaRPr lang="en-IE" sz="1100" b="1"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665959506"/>
                  </a:ext>
                </a:extLst>
              </a:tr>
            </a:tbl>
          </a:graphicData>
        </a:graphic>
      </p:graphicFrame>
      <p:sp>
        <p:nvSpPr>
          <p:cNvPr id="14" name="TextBox 13">
            <a:extLst>
              <a:ext uri="{FF2B5EF4-FFF2-40B4-BE49-F238E27FC236}">
                <a16:creationId xmlns:a16="http://schemas.microsoft.com/office/drawing/2014/main" id="{20A632DE-016A-CD6E-0803-7A93F4B8273D}"/>
              </a:ext>
            </a:extLst>
          </p:cNvPr>
          <p:cNvSpPr txBox="1"/>
          <p:nvPr/>
        </p:nvSpPr>
        <p:spPr>
          <a:xfrm>
            <a:off x="927471" y="5454884"/>
            <a:ext cx="10018431" cy="830997"/>
          </a:xfrm>
          <a:prstGeom prst="rect">
            <a:avLst/>
          </a:prstGeom>
          <a:noFill/>
        </p:spPr>
        <p:txBody>
          <a:bodyPr wrap="square">
            <a:spAutoFit/>
          </a:bodyPr>
          <a:lstStyle/>
          <a:p>
            <a:pPr algn="just"/>
            <a:r>
              <a:rPr lang="it-IT" sz="1600" i="1" dirty="0"/>
              <a:t>Le sette modifiche hanno comportato un aumento complessivo di 40 volte dell'importo contrattualizzato e la portata del contratto è stata sostanzialmente modificata con l'aggiunta di reagenti per il Covid-19</a:t>
            </a:r>
            <a:endParaRPr lang="en-US" sz="1600" i="1" dirty="0"/>
          </a:p>
          <a:p>
            <a:pPr algn="just"/>
            <a:r>
              <a:rPr lang="en-US" sz="1600" i="1" dirty="0" err="1"/>
              <a:t>Modifiche</a:t>
            </a:r>
            <a:r>
              <a:rPr lang="en-US" sz="1600" i="1" dirty="0"/>
              <a:t> da No 4 a No 7 – </a:t>
            </a:r>
            <a:r>
              <a:rPr lang="en-US" sz="1600" i="1" dirty="0" err="1"/>
              <a:t>dovute</a:t>
            </a:r>
            <a:r>
              <a:rPr lang="en-US" sz="1600" i="1" dirty="0"/>
              <a:t> a </a:t>
            </a:r>
            <a:r>
              <a:rPr lang="en-US" sz="1600" i="1" dirty="0" err="1"/>
              <a:t>ritardi</a:t>
            </a:r>
            <a:r>
              <a:rPr lang="en-US" sz="1600" i="1" dirty="0"/>
              <a:t> </a:t>
            </a:r>
            <a:r>
              <a:rPr lang="en-US" sz="1600" i="1" dirty="0" err="1"/>
              <a:t>nell’avvio</a:t>
            </a:r>
            <a:r>
              <a:rPr lang="en-US" sz="1600" i="1" dirty="0"/>
              <a:t> della </a:t>
            </a:r>
            <a:r>
              <a:rPr lang="en-US" sz="1600" i="1" dirty="0" err="1"/>
              <a:t>nuova</a:t>
            </a:r>
            <a:r>
              <a:rPr lang="en-US" sz="1600" i="1" dirty="0"/>
              <a:t> </a:t>
            </a:r>
            <a:r>
              <a:rPr lang="en-US" sz="1600" i="1" dirty="0" err="1"/>
              <a:t>procedura</a:t>
            </a:r>
            <a:endParaRPr lang="en-US" sz="1600" i="1" dirty="0"/>
          </a:p>
        </p:txBody>
      </p:sp>
    </p:spTree>
    <p:extLst>
      <p:ext uri="{BB962C8B-B14F-4D97-AF65-F5344CB8AC3E}">
        <p14:creationId xmlns:p14="http://schemas.microsoft.com/office/powerpoint/2010/main" val="223215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73E0F-2CAB-500A-A5D7-E7808371467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4797366-12B9-12BB-264E-256EC8EC0714}"/>
              </a:ext>
            </a:extLst>
          </p:cNvPr>
          <p:cNvSpPr>
            <a:spLocks noGrp="1"/>
          </p:cNvSpPr>
          <p:nvPr>
            <p:ph type="title"/>
          </p:nvPr>
        </p:nvSpPr>
        <p:spPr>
          <a:xfrm>
            <a:off x="838200" y="161543"/>
            <a:ext cx="10515600" cy="782357"/>
          </a:xfrm>
        </p:spPr>
        <p:txBody>
          <a:bodyPr/>
          <a:lstStyle/>
          <a:p>
            <a:r>
              <a:rPr lang="en-IE" sz="3200" dirty="0" err="1"/>
              <a:t>Appalti</a:t>
            </a:r>
            <a:r>
              <a:rPr lang="en-IE" sz="3200" dirty="0"/>
              <a:t> </a:t>
            </a:r>
            <a:r>
              <a:rPr lang="en-IE" sz="3200" dirty="0" err="1"/>
              <a:t>pubblici</a:t>
            </a:r>
            <a:r>
              <a:rPr lang="en-IE" sz="3200" dirty="0"/>
              <a:t> – </a:t>
            </a:r>
            <a:r>
              <a:rPr lang="en-IE" sz="3200" dirty="0" err="1"/>
              <a:t>Esempio</a:t>
            </a:r>
            <a:r>
              <a:rPr lang="en-IE" sz="3200" dirty="0"/>
              <a:t> 2 – </a:t>
            </a:r>
            <a:r>
              <a:rPr lang="en-IE" sz="3200" dirty="0" err="1"/>
              <a:t>Modifiche</a:t>
            </a:r>
            <a:r>
              <a:rPr lang="en-IE" sz="3200" dirty="0"/>
              <a:t> </a:t>
            </a:r>
            <a:r>
              <a:rPr lang="en-IE" sz="3200" dirty="0" err="1"/>
              <a:t>contrattuali</a:t>
            </a:r>
            <a:r>
              <a:rPr lang="en-IE" sz="3200" dirty="0"/>
              <a:t> </a:t>
            </a:r>
          </a:p>
        </p:txBody>
      </p:sp>
      <p:graphicFrame>
        <p:nvGraphicFramePr>
          <p:cNvPr id="4" name="Table 3">
            <a:extLst>
              <a:ext uri="{FF2B5EF4-FFF2-40B4-BE49-F238E27FC236}">
                <a16:creationId xmlns:a16="http://schemas.microsoft.com/office/drawing/2014/main" id="{69614604-4735-2C26-4E73-3F59EC63C69D}"/>
              </a:ext>
            </a:extLst>
          </p:cNvPr>
          <p:cNvGraphicFramePr>
            <a:graphicFrameLocks noGrp="1"/>
          </p:cNvGraphicFramePr>
          <p:nvPr>
            <p:extLst>
              <p:ext uri="{D42A27DB-BD31-4B8C-83A1-F6EECF244321}">
                <p14:modId xmlns:p14="http://schemas.microsoft.com/office/powerpoint/2010/main" val="941810160"/>
              </p:ext>
            </p:extLst>
          </p:nvPr>
        </p:nvGraphicFramePr>
        <p:xfrm>
          <a:off x="2281287" y="1195495"/>
          <a:ext cx="6721310" cy="5577162"/>
        </p:xfrm>
        <a:graphic>
          <a:graphicData uri="http://schemas.openxmlformats.org/drawingml/2006/table">
            <a:tbl>
              <a:tblPr firstRow="1" firstCol="1" bandRow="1"/>
              <a:tblGrid>
                <a:gridCol w="5533557">
                  <a:extLst>
                    <a:ext uri="{9D8B030D-6E8A-4147-A177-3AD203B41FA5}">
                      <a16:colId xmlns:a16="http://schemas.microsoft.com/office/drawing/2014/main" val="4006157375"/>
                    </a:ext>
                  </a:extLst>
                </a:gridCol>
                <a:gridCol w="1187753">
                  <a:extLst>
                    <a:ext uri="{9D8B030D-6E8A-4147-A177-3AD203B41FA5}">
                      <a16:colId xmlns:a16="http://schemas.microsoft.com/office/drawing/2014/main" val="2818454655"/>
                    </a:ext>
                  </a:extLst>
                </a:gridCol>
              </a:tblGrid>
              <a:tr h="639402">
                <a:tc>
                  <a:txBody>
                    <a:bodyPr/>
                    <a:lstStyle/>
                    <a:p>
                      <a:pPr algn="ctr">
                        <a:spcAft>
                          <a:spcPts val="600"/>
                        </a:spcAft>
                        <a:buNone/>
                      </a:pPr>
                      <a:r>
                        <a:rPr lang="it-IT" sz="1100" b="1" dirty="0">
                          <a:solidFill>
                            <a:srgbClr val="000000"/>
                          </a:solidFill>
                          <a:effectLst/>
                          <a:latin typeface="Times New Roman" panose="02020603050405020304" pitchFamily="18" charset="0"/>
                          <a:ea typeface="Times New Roman" panose="02020603050405020304" pitchFamily="18" charset="0"/>
                        </a:rPr>
                        <a:t>Contratto</a:t>
                      </a:r>
                      <a:endParaRPr lang="en-IE" sz="1100" dirty="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buNone/>
                      </a:pPr>
                      <a:r>
                        <a:rPr lang="it-IT" sz="1100" b="1">
                          <a:solidFill>
                            <a:srgbClr val="000000"/>
                          </a:solidFill>
                          <a:effectLst/>
                          <a:latin typeface="Times New Roman" panose="02020603050405020304" pitchFamily="18" charset="0"/>
                          <a:ea typeface="Times New Roman" panose="02020603050405020304" pitchFamily="18" charset="0"/>
                        </a:rPr>
                        <a:t>Valore dell'appalto,</a:t>
                      </a:r>
                      <a:endParaRPr lang="en-IE" sz="1100">
                        <a:effectLst/>
                        <a:latin typeface="Times New Roman" panose="02020603050405020304" pitchFamily="18" charset="0"/>
                        <a:ea typeface="Times New Roman" panose="02020603050405020304" pitchFamily="18" charset="0"/>
                      </a:endParaRPr>
                    </a:p>
                    <a:p>
                      <a:pPr algn="ctr">
                        <a:spcAft>
                          <a:spcPts val="600"/>
                        </a:spcAft>
                        <a:buNone/>
                      </a:pPr>
                      <a:br>
                        <a:rPr lang="it-IT" sz="1100" b="1">
                          <a:solidFill>
                            <a:srgbClr val="000000"/>
                          </a:solidFill>
                          <a:effectLst/>
                          <a:latin typeface="Times New Roman" panose="02020603050405020304" pitchFamily="18" charset="0"/>
                          <a:ea typeface="Times New Roman" panose="02020603050405020304" pitchFamily="18" charset="0"/>
                        </a:rPr>
                      </a:br>
                      <a:r>
                        <a:rPr lang="it-IT" sz="1100" b="1">
                          <a:solidFill>
                            <a:srgbClr val="000000"/>
                          </a:solidFill>
                          <a:effectLst/>
                          <a:latin typeface="Times New Roman" panose="02020603050405020304" pitchFamily="18" charset="0"/>
                          <a:ea typeface="Times New Roman" panose="02020603050405020304" pitchFamily="18" charset="0"/>
                        </a:rPr>
                        <a:t>IVA esclusa</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2803150"/>
                  </a:ext>
                </a:extLst>
              </a:tr>
              <a:tr h="297187">
                <a:tc>
                  <a:txBody>
                    <a:bodyPr/>
                    <a:lstStyle/>
                    <a:p>
                      <a:pPr algn="ctr">
                        <a:spcAft>
                          <a:spcPts val="600"/>
                        </a:spcAft>
                        <a:buNone/>
                      </a:pPr>
                      <a:r>
                        <a:rPr lang="it-IT" sz="1100" dirty="0">
                          <a:effectLst/>
                          <a:latin typeface="Times New Roman" panose="02020603050405020304" pitchFamily="18" charset="0"/>
                          <a:ea typeface="Times New Roman" panose="02020603050405020304" pitchFamily="18" charset="0"/>
                        </a:rPr>
                        <a:t>contratto n. 14521 del 10.1.2013</a:t>
                      </a:r>
                      <a:endParaRPr lang="en-IE" sz="1100" dirty="0">
                        <a:effectLst/>
                        <a:latin typeface="Times New Roman" panose="02020603050405020304" pitchFamily="18" charset="0"/>
                        <a:ea typeface="Times New Roman" panose="02020603050405020304" pitchFamily="18" charset="0"/>
                      </a:endParaRPr>
                    </a:p>
                    <a:p>
                      <a:pPr algn="ctr">
                        <a:spcAft>
                          <a:spcPts val="600"/>
                        </a:spcAft>
                        <a:buNone/>
                      </a:pPr>
                      <a:r>
                        <a:rPr lang="it-IT" sz="1100" dirty="0">
                          <a:effectLst/>
                          <a:latin typeface="Times New Roman" panose="02020603050405020304" pitchFamily="18" charset="0"/>
                          <a:ea typeface="Times New Roman" panose="02020603050405020304" pitchFamily="18" charset="0"/>
                        </a:rPr>
                        <a:t>(appalto iniziale di servizi)</a:t>
                      </a:r>
                      <a:endParaRPr lang="en-IE" sz="1100" dirty="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600"/>
                        </a:spcAft>
                        <a:buNone/>
                      </a:pPr>
                      <a:r>
                        <a:rPr lang="it-IT" sz="1100">
                          <a:solidFill>
                            <a:srgbClr val="000000"/>
                          </a:solidFill>
                          <a:effectLst/>
                          <a:latin typeface="Times New Roman" panose="02020603050405020304" pitchFamily="18" charset="0"/>
                          <a:ea typeface="Times New Roman" panose="02020603050405020304" pitchFamily="18" charset="0"/>
                        </a:rPr>
                        <a:t>549 900,00 EUR</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5079712"/>
                  </a:ext>
                </a:extLst>
              </a:tr>
              <a:tr h="297187">
                <a:tc>
                  <a:txBody>
                    <a:bodyPr/>
                    <a:lstStyle/>
                    <a:p>
                      <a:pPr algn="ctr">
                        <a:spcAft>
                          <a:spcPts val="600"/>
                        </a:spcAft>
                        <a:buNone/>
                      </a:pPr>
                      <a:r>
                        <a:rPr lang="it-IT" sz="1100" dirty="0">
                          <a:effectLst/>
                          <a:latin typeface="Times New Roman" panose="02020603050405020304" pitchFamily="18" charset="0"/>
                          <a:ea typeface="Times New Roman" panose="02020603050405020304" pitchFamily="18" charset="0"/>
                        </a:rPr>
                        <a:t>contratto n. 16125 del 13.4.2015</a:t>
                      </a:r>
                      <a:endParaRPr lang="en-IE" sz="1100" dirty="0">
                        <a:effectLst/>
                        <a:latin typeface="Times New Roman" panose="02020603050405020304" pitchFamily="18" charset="0"/>
                        <a:ea typeface="Times New Roman" panose="02020603050405020304" pitchFamily="18" charset="0"/>
                      </a:endParaRPr>
                    </a:p>
                    <a:p>
                      <a:pPr algn="ctr">
                        <a:spcAft>
                          <a:spcPts val="600"/>
                        </a:spcAft>
                        <a:buNone/>
                      </a:pPr>
                      <a:r>
                        <a:rPr lang="it-IT" sz="1100" dirty="0">
                          <a:effectLst/>
                          <a:latin typeface="Times New Roman" panose="02020603050405020304" pitchFamily="18" charset="0"/>
                          <a:ea typeface="Times New Roman" panose="02020603050405020304" pitchFamily="18" charset="0"/>
                        </a:rPr>
                        <a:t>(ripetizione di servizi)</a:t>
                      </a:r>
                      <a:endParaRPr lang="en-IE" sz="1100" dirty="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600"/>
                        </a:spcAft>
                        <a:buNone/>
                      </a:pPr>
                      <a:r>
                        <a:rPr lang="it-IT" sz="1100">
                          <a:solidFill>
                            <a:srgbClr val="000000"/>
                          </a:solidFill>
                          <a:effectLst/>
                          <a:latin typeface="Times New Roman" panose="02020603050405020304" pitchFamily="18" charset="0"/>
                          <a:ea typeface="Times New Roman" panose="02020603050405020304" pitchFamily="18" charset="0"/>
                        </a:rPr>
                        <a:t>549 732,60 EUR</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2868172"/>
                  </a:ext>
                </a:extLst>
              </a:tr>
              <a:tr h="297187">
                <a:tc>
                  <a:txBody>
                    <a:bodyPr/>
                    <a:lstStyle/>
                    <a:p>
                      <a:pPr algn="ctr">
                        <a:spcAft>
                          <a:spcPts val="600"/>
                        </a:spcAft>
                        <a:buNone/>
                      </a:pPr>
                      <a:r>
                        <a:rPr lang="it-IT" sz="1100">
                          <a:effectLst/>
                          <a:latin typeface="Times New Roman" panose="02020603050405020304" pitchFamily="18" charset="0"/>
                          <a:ea typeface="Times New Roman" panose="02020603050405020304" pitchFamily="18" charset="0"/>
                        </a:rPr>
                        <a:t>contratto n. 16742 del 17.11.2016</a:t>
                      </a:r>
                      <a:endParaRPr lang="en-IE" sz="1100">
                        <a:effectLst/>
                        <a:latin typeface="Times New Roman" panose="02020603050405020304" pitchFamily="18" charset="0"/>
                        <a:ea typeface="Times New Roman" panose="02020603050405020304" pitchFamily="18" charset="0"/>
                      </a:endParaRPr>
                    </a:p>
                    <a:p>
                      <a:pPr algn="ctr">
                        <a:spcAft>
                          <a:spcPts val="600"/>
                        </a:spcAft>
                        <a:buNone/>
                      </a:pPr>
                      <a:r>
                        <a:rPr lang="it-IT" sz="1100">
                          <a:effectLst/>
                          <a:latin typeface="Times New Roman" panose="02020603050405020304" pitchFamily="18" charset="0"/>
                          <a:ea typeface="Times New Roman" panose="02020603050405020304" pitchFamily="18" charset="0"/>
                        </a:rPr>
                        <a:t>(servizi complementari al contratto n. 16125)</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600"/>
                        </a:spcAft>
                        <a:buNone/>
                      </a:pPr>
                      <a:r>
                        <a:rPr lang="it-IT" sz="1100">
                          <a:solidFill>
                            <a:srgbClr val="000000"/>
                          </a:solidFill>
                          <a:effectLst/>
                          <a:latin typeface="Times New Roman" panose="02020603050405020304" pitchFamily="18" charset="0"/>
                          <a:ea typeface="Times New Roman" panose="02020603050405020304" pitchFamily="18" charset="0"/>
                        </a:rPr>
                        <a:t>274 500,00 EUR</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701328"/>
                  </a:ext>
                </a:extLst>
              </a:tr>
              <a:tr h="504317">
                <a:tc>
                  <a:txBody>
                    <a:bodyPr/>
                    <a:lstStyle/>
                    <a:p>
                      <a:pPr algn="ctr">
                        <a:spcAft>
                          <a:spcPts val="600"/>
                        </a:spcAft>
                        <a:buNone/>
                      </a:pPr>
                      <a:r>
                        <a:rPr lang="it-IT" sz="1100" dirty="0">
                          <a:solidFill>
                            <a:srgbClr val="000000"/>
                          </a:solidFill>
                          <a:effectLst/>
                          <a:latin typeface="Times New Roman" panose="02020603050405020304" pitchFamily="18" charset="0"/>
                          <a:ea typeface="Times New Roman" panose="02020603050405020304" pitchFamily="18" charset="0"/>
                        </a:rPr>
                        <a:t>prima "proroga" del 3.7.2017</a:t>
                      </a:r>
                      <a:endParaRPr lang="en-IE" sz="1100" dirty="0">
                        <a:effectLst/>
                        <a:latin typeface="Times New Roman" panose="02020603050405020304" pitchFamily="18" charset="0"/>
                        <a:ea typeface="Times New Roman" panose="02020603050405020304" pitchFamily="18" charset="0"/>
                      </a:endParaRPr>
                    </a:p>
                    <a:p>
                      <a:pPr algn="ctr">
                        <a:spcAft>
                          <a:spcPts val="600"/>
                        </a:spcAft>
                        <a:buNone/>
                      </a:pPr>
                      <a:r>
                        <a:rPr lang="it-IT" sz="1100" dirty="0">
                          <a:solidFill>
                            <a:srgbClr val="000000"/>
                          </a:solidFill>
                          <a:effectLst/>
                          <a:latin typeface="Times New Roman" panose="02020603050405020304" pitchFamily="18" charset="0"/>
                          <a:ea typeface="Times New Roman" panose="02020603050405020304" pitchFamily="18" charset="0"/>
                        </a:rPr>
                        <a:t>per il periodo da luglio a dicembre 2017,</a:t>
                      </a:r>
                      <a:r>
                        <a:rPr lang="it-IT" sz="1100" dirty="0">
                          <a:effectLst/>
                          <a:latin typeface="Times New Roman" panose="02020603050405020304" pitchFamily="18" charset="0"/>
                          <a:ea typeface="Times New Roman" panose="02020603050405020304" pitchFamily="18" charset="0"/>
                        </a:rPr>
                        <a:t> </a:t>
                      </a:r>
                      <a:r>
                        <a:rPr lang="it-IT" sz="1100" dirty="0">
                          <a:solidFill>
                            <a:srgbClr val="000000"/>
                          </a:solidFill>
                          <a:effectLst/>
                          <a:latin typeface="Times New Roman" panose="02020603050405020304" pitchFamily="18" charset="0"/>
                          <a:ea typeface="Times New Roman" panose="02020603050405020304" pitchFamily="18" charset="0"/>
                        </a:rPr>
                        <a:t>D.D. n. 15AG.2017/D.00872 del 15.6.2017</a:t>
                      </a:r>
                    </a:p>
                    <a:p>
                      <a:pPr indent="104775" algn="ctr">
                        <a:spcAft>
                          <a:spcPts val="600"/>
                        </a:spcAft>
                        <a:buNone/>
                      </a:pPr>
                      <a:r>
                        <a:rPr lang="it-IT" sz="1100" dirty="0">
                          <a:effectLst/>
                          <a:latin typeface="Times New Roman" panose="02020603050405020304" pitchFamily="18" charset="0"/>
                        </a:rPr>
                        <a:t>per il contratto n. 16125: 137 433,15 EUR</a:t>
                      </a:r>
                      <a:endParaRPr lang="en-IE" sz="1100" dirty="0">
                        <a:effectLst/>
                        <a:latin typeface="Times New Roman" panose="02020603050405020304" pitchFamily="18" charset="0"/>
                      </a:endParaRPr>
                    </a:p>
                    <a:p>
                      <a:pPr indent="104775" algn="ctr">
                        <a:spcAft>
                          <a:spcPts val="600"/>
                        </a:spcAft>
                        <a:buNone/>
                      </a:pPr>
                      <a:r>
                        <a:rPr lang="it-IT" sz="1100" dirty="0">
                          <a:effectLst/>
                          <a:latin typeface="Times New Roman" panose="02020603050405020304" pitchFamily="18" charset="0"/>
                        </a:rPr>
                        <a:t>per il contratto n. 16742: 45 000,00 EUR</a:t>
                      </a:r>
                      <a:endParaRPr lang="en-IE" sz="1100" dirty="0">
                        <a:effectLst/>
                        <a:latin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600"/>
                        </a:spcAft>
                        <a:buNone/>
                      </a:pPr>
                      <a:r>
                        <a:rPr lang="it-IT" sz="1100" dirty="0">
                          <a:solidFill>
                            <a:srgbClr val="000000"/>
                          </a:solidFill>
                          <a:effectLst/>
                          <a:latin typeface="Times New Roman" panose="02020603050405020304" pitchFamily="18" charset="0"/>
                          <a:ea typeface="Times New Roman" panose="02020603050405020304" pitchFamily="18" charset="0"/>
                        </a:rPr>
                        <a:t>182 433,15 EUR</a:t>
                      </a:r>
                    </a:p>
                    <a:p>
                      <a:pPr algn="ctr">
                        <a:spcAft>
                          <a:spcPts val="600"/>
                        </a:spcAft>
                        <a:buNone/>
                      </a:pPr>
                      <a:r>
                        <a:rPr lang="it-IT" sz="1100" dirty="0">
                          <a:effectLst/>
                          <a:latin typeface="Times New Roman" panose="02020603050405020304" pitchFamily="18" charset="0"/>
                        </a:rPr>
                        <a:t> </a:t>
                      </a:r>
                      <a:endParaRPr lang="en-IE" sz="1100" dirty="0">
                        <a:effectLst/>
                        <a:latin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90567369"/>
                  </a:ext>
                </a:extLst>
              </a:tr>
              <a:tr h="495311">
                <a:tc>
                  <a:txBody>
                    <a:bodyPr/>
                    <a:lstStyle/>
                    <a:p>
                      <a:pPr algn="ctr">
                        <a:spcAft>
                          <a:spcPts val="600"/>
                        </a:spcAft>
                        <a:buNone/>
                      </a:pPr>
                      <a:r>
                        <a:rPr lang="it-IT" sz="1100">
                          <a:solidFill>
                            <a:srgbClr val="000000"/>
                          </a:solidFill>
                          <a:effectLst/>
                          <a:latin typeface="Times New Roman" panose="02020603050405020304" pitchFamily="18" charset="0"/>
                          <a:ea typeface="Times New Roman" panose="02020603050405020304" pitchFamily="18" charset="0"/>
                        </a:rPr>
                        <a:t>seconda "proroga" dell'11.1.2018 per il periodo da gennaio a dicembre 2018,</a:t>
                      </a:r>
                      <a:endParaRPr lang="en-IE" sz="1100">
                        <a:effectLst/>
                        <a:latin typeface="Times New Roman" panose="02020603050405020304" pitchFamily="18" charset="0"/>
                        <a:ea typeface="Times New Roman" panose="02020603050405020304" pitchFamily="18" charset="0"/>
                      </a:endParaRPr>
                    </a:p>
                    <a:p>
                      <a:pPr algn="ctr">
                        <a:spcAft>
                          <a:spcPts val="600"/>
                        </a:spcAft>
                        <a:buNone/>
                      </a:pPr>
                      <a:r>
                        <a:rPr lang="it-IT" sz="1100">
                          <a:solidFill>
                            <a:srgbClr val="000000"/>
                          </a:solidFill>
                          <a:effectLst/>
                          <a:latin typeface="Times New Roman" panose="02020603050405020304" pitchFamily="18" charset="0"/>
                          <a:ea typeface="Times New Roman" panose="02020603050405020304" pitchFamily="18" charset="0"/>
                        </a:rPr>
                        <a:t>D.D. n. 15AG.2017/D.02225 del 29.12.2017</a:t>
                      </a:r>
                      <a:endParaRPr lang="en-IE" sz="1100">
                        <a:effectLst/>
                        <a:latin typeface="Times New Roman" panose="02020603050405020304" pitchFamily="18" charset="0"/>
                        <a:ea typeface="Times New Roman" panose="02020603050405020304" pitchFamily="18" charset="0"/>
                      </a:endParaRPr>
                    </a:p>
                    <a:p>
                      <a:pPr algn="ctr">
                        <a:spcAft>
                          <a:spcPts val="600"/>
                        </a:spcAft>
                        <a:buNone/>
                      </a:pPr>
                      <a:br>
                        <a:rPr lang="it-IT" sz="1100">
                          <a:solidFill>
                            <a:srgbClr val="000000"/>
                          </a:solidFill>
                          <a:effectLst/>
                          <a:latin typeface="Times New Roman" panose="02020603050405020304" pitchFamily="18" charset="0"/>
                          <a:ea typeface="Times New Roman" panose="02020603050405020304" pitchFamily="18" charset="0"/>
                        </a:rPr>
                      </a:br>
                      <a:r>
                        <a:rPr lang="it-IT" sz="1100">
                          <a:solidFill>
                            <a:srgbClr val="000000"/>
                          </a:solidFill>
                          <a:effectLst/>
                          <a:latin typeface="Times New Roman" panose="02020603050405020304" pitchFamily="18" charset="0"/>
                          <a:ea typeface="Times New Roman" panose="02020603050405020304" pitchFamily="18" charset="0"/>
                        </a:rPr>
                        <a:t>e D.D. n. 907 del 29.6.2018</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600"/>
                        </a:spcAft>
                        <a:buNone/>
                      </a:pPr>
                      <a:r>
                        <a:rPr lang="it-IT" sz="1100" dirty="0">
                          <a:solidFill>
                            <a:srgbClr val="000000"/>
                          </a:solidFill>
                          <a:effectLst/>
                          <a:latin typeface="Times New Roman" panose="02020603050405020304" pitchFamily="18" charset="0"/>
                          <a:ea typeface="Times New Roman" panose="02020603050405020304" pitchFamily="18" charset="0"/>
                        </a:rPr>
                        <a:t>182 433,15 EUR</a:t>
                      </a:r>
                      <a:endParaRPr lang="en-IE" sz="1100" dirty="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139743"/>
                  </a:ext>
                </a:extLst>
              </a:tr>
              <a:tr h="207130">
                <a:tc>
                  <a:txBody>
                    <a:bodyPr/>
                    <a:lstStyle/>
                    <a:p>
                      <a:pPr indent="104775" algn="ctr">
                        <a:spcAft>
                          <a:spcPts val="600"/>
                        </a:spcAft>
                        <a:buNone/>
                      </a:pPr>
                      <a:r>
                        <a:rPr lang="it-IT" sz="1100">
                          <a:effectLst/>
                          <a:latin typeface="Times New Roman" panose="02020603050405020304" pitchFamily="18" charset="0"/>
                          <a:ea typeface="Times New Roman" panose="02020603050405020304" pitchFamily="18" charset="0"/>
                        </a:rPr>
                        <a:t>per il contratto n. 16125: 137 433,15 EUR</a:t>
                      </a:r>
                      <a:endParaRPr lang="en-IE" sz="1100">
                        <a:effectLst/>
                        <a:latin typeface="Times New Roman" panose="02020603050405020304" pitchFamily="18" charset="0"/>
                        <a:ea typeface="Times New Roman" panose="02020603050405020304" pitchFamily="18" charset="0"/>
                      </a:endParaRPr>
                    </a:p>
                    <a:p>
                      <a:pPr indent="114300" algn="ctr">
                        <a:spcAft>
                          <a:spcPts val="600"/>
                        </a:spcAft>
                        <a:buNone/>
                      </a:pPr>
                      <a:r>
                        <a:rPr lang="it-IT" sz="1100">
                          <a:effectLst/>
                          <a:latin typeface="Times New Roman" panose="02020603050405020304" pitchFamily="18" charset="0"/>
                          <a:ea typeface="Times New Roman" panose="02020603050405020304" pitchFamily="18" charset="0"/>
                        </a:rPr>
                        <a:t>per il contratto n. 16742: 45 000,00 EUR</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600"/>
                        </a:spcAft>
                        <a:buNone/>
                      </a:pPr>
                      <a:r>
                        <a:rPr lang="it-IT" sz="1100">
                          <a:effectLst/>
                          <a:latin typeface="Times New Roman" panose="02020603050405020304" pitchFamily="18" charset="0"/>
                          <a:ea typeface="Times New Roman" panose="02020603050405020304" pitchFamily="18" charset="0"/>
                        </a:rPr>
                        <a:t> </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7385370"/>
                  </a:ext>
                </a:extLst>
              </a:tr>
              <a:tr h="297187">
                <a:tc>
                  <a:txBody>
                    <a:bodyPr/>
                    <a:lstStyle/>
                    <a:p>
                      <a:pPr algn="ctr">
                        <a:spcAft>
                          <a:spcPts val="600"/>
                        </a:spcAft>
                        <a:buNone/>
                      </a:pPr>
                      <a:r>
                        <a:rPr lang="it-IT" sz="1100">
                          <a:solidFill>
                            <a:srgbClr val="000000"/>
                          </a:solidFill>
                          <a:effectLst/>
                          <a:latin typeface="Times New Roman" panose="02020603050405020304" pitchFamily="18" charset="0"/>
                          <a:ea typeface="Times New Roman" panose="02020603050405020304" pitchFamily="18" charset="0"/>
                        </a:rPr>
                        <a:t>terza "proroga" per il periodo da gennaio a marzo 2019,</a:t>
                      </a:r>
                      <a:endParaRPr lang="en-IE" sz="1100">
                        <a:effectLst/>
                        <a:latin typeface="Times New Roman" panose="02020603050405020304" pitchFamily="18" charset="0"/>
                        <a:ea typeface="Times New Roman" panose="02020603050405020304" pitchFamily="18" charset="0"/>
                      </a:endParaRPr>
                    </a:p>
                    <a:p>
                      <a:pPr algn="ctr">
                        <a:spcAft>
                          <a:spcPts val="600"/>
                        </a:spcAft>
                        <a:buNone/>
                      </a:pPr>
                      <a:r>
                        <a:rPr lang="it-IT" sz="1100">
                          <a:solidFill>
                            <a:srgbClr val="000000"/>
                          </a:solidFill>
                          <a:effectLst/>
                          <a:latin typeface="Times New Roman" panose="02020603050405020304" pitchFamily="18" charset="0"/>
                          <a:ea typeface="Times New Roman" panose="02020603050405020304" pitchFamily="18" charset="0"/>
                        </a:rPr>
                        <a:t>D.D. n. 15AG.2018/D.02350 del 20.12.2018</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600"/>
                        </a:spcAft>
                        <a:buNone/>
                      </a:pPr>
                      <a:r>
                        <a:rPr lang="it-IT" sz="1100">
                          <a:solidFill>
                            <a:srgbClr val="000000"/>
                          </a:solidFill>
                          <a:effectLst/>
                          <a:latin typeface="Times New Roman" panose="02020603050405020304" pitchFamily="18" charset="0"/>
                          <a:ea typeface="Times New Roman" panose="02020603050405020304" pitchFamily="18" charset="0"/>
                        </a:rPr>
                        <a:t>91 216,58 EUR</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0536348"/>
                  </a:ext>
                </a:extLst>
              </a:tr>
              <a:tr h="207130">
                <a:tc>
                  <a:txBody>
                    <a:bodyPr/>
                    <a:lstStyle/>
                    <a:p>
                      <a:pPr indent="104775" algn="ctr">
                        <a:spcAft>
                          <a:spcPts val="600"/>
                        </a:spcAft>
                        <a:buNone/>
                      </a:pPr>
                      <a:r>
                        <a:rPr lang="it-IT" sz="1100">
                          <a:effectLst/>
                          <a:latin typeface="Times New Roman" panose="02020603050405020304" pitchFamily="18" charset="0"/>
                          <a:ea typeface="Times New Roman" panose="02020603050405020304" pitchFamily="18" charset="0"/>
                        </a:rPr>
                        <a:t>per il contratto n. 16125: 68 716,58 EUR</a:t>
                      </a:r>
                      <a:endParaRPr lang="en-IE" sz="1100">
                        <a:effectLst/>
                        <a:latin typeface="Times New Roman" panose="02020603050405020304" pitchFamily="18" charset="0"/>
                        <a:ea typeface="Times New Roman" panose="02020603050405020304" pitchFamily="18" charset="0"/>
                      </a:endParaRPr>
                    </a:p>
                    <a:p>
                      <a:pPr indent="114300" algn="ctr">
                        <a:spcAft>
                          <a:spcPts val="600"/>
                        </a:spcAft>
                        <a:buNone/>
                      </a:pPr>
                      <a:r>
                        <a:rPr lang="it-IT" sz="1100">
                          <a:effectLst/>
                          <a:latin typeface="Times New Roman" panose="02020603050405020304" pitchFamily="18" charset="0"/>
                          <a:ea typeface="Times New Roman" panose="02020603050405020304" pitchFamily="18" charset="0"/>
                        </a:rPr>
                        <a:t>per il contratto n. 16742: 22 500,00 EUR</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buNone/>
                      </a:pPr>
                      <a:r>
                        <a:rPr lang="it-IT" sz="1100">
                          <a:effectLst/>
                          <a:latin typeface="Times New Roman" panose="02020603050405020304" pitchFamily="18" charset="0"/>
                          <a:ea typeface="Times New Roman" panose="02020603050405020304" pitchFamily="18" charset="0"/>
                        </a:rPr>
                        <a:t>       </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7286865"/>
                  </a:ext>
                </a:extLst>
              </a:tr>
              <a:tr h="639402">
                <a:tc>
                  <a:txBody>
                    <a:bodyPr/>
                    <a:lstStyle/>
                    <a:p>
                      <a:pPr indent="140335" algn="r">
                        <a:spcAft>
                          <a:spcPts val="600"/>
                        </a:spcAft>
                        <a:buNone/>
                      </a:pPr>
                      <a:r>
                        <a:rPr lang="it-IT" sz="1100" b="1">
                          <a:solidFill>
                            <a:srgbClr val="000000"/>
                          </a:solidFill>
                          <a:effectLst/>
                          <a:latin typeface="Times New Roman" panose="02020603050405020304" pitchFamily="18" charset="0"/>
                          <a:ea typeface="Times New Roman" panose="02020603050405020304" pitchFamily="18" charset="0"/>
                        </a:rPr>
                        <a:t>Totale</a:t>
                      </a:r>
                      <a:endParaRPr lang="en-IE" sz="1100">
                        <a:effectLst/>
                        <a:latin typeface="Times New Roman" panose="02020603050405020304" pitchFamily="18" charset="0"/>
                        <a:ea typeface="Times New Roman" panose="02020603050405020304" pitchFamily="18" charset="0"/>
                      </a:endParaRPr>
                    </a:p>
                    <a:p>
                      <a:pPr indent="139700" algn="r">
                        <a:spcAft>
                          <a:spcPts val="600"/>
                        </a:spcAft>
                        <a:buNone/>
                      </a:pPr>
                      <a:r>
                        <a:rPr lang="it-IT" sz="1100">
                          <a:solidFill>
                            <a:srgbClr val="000000"/>
                          </a:solidFill>
                          <a:effectLst/>
                          <a:latin typeface="Times New Roman" panose="02020603050405020304" pitchFamily="18" charset="0"/>
                          <a:ea typeface="Times New Roman" panose="02020603050405020304" pitchFamily="18" charset="0"/>
                        </a:rPr>
                        <a:t>di cui per le tre proroghe:</a:t>
                      </a:r>
                      <a:endParaRPr lang="en-IE" sz="110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600"/>
                        </a:spcAft>
                        <a:buNone/>
                      </a:pPr>
                      <a:r>
                        <a:rPr lang="it-IT" sz="1100" b="1" dirty="0">
                          <a:solidFill>
                            <a:srgbClr val="000000"/>
                          </a:solidFill>
                          <a:effectLst/>
                          <a:latin typeface="Times New Roman" panose="02020603050405020304" pitchFamily="18" charset="0"/>
                          <a:ea typeface="Times New Roman" panose="02020603050405020304" pitchFamily="18" charset="0"/>
                        </a:rPr>
                        <a:t>1 830 215,47 EUR</a:t>
                      </a:r>
                      <a:endParaRPr lang="en-IE" sz="1100" dirty="0">
                        <a:effectLst/>
                        <a:latin typeface="Times New Roman" panose="02020603050405020304" pitchFamily="18" charset="0"/>
                        <a:ea typeface="Times New Roman" panose="02020603050405020304" pitchFamily="18" charset="0"/>
                      </a:endParaRPr>
                    </a:p>
                    <a:p>
                      <a:pPr algn="r">
                        <a:spcAft>
                          <a:spcPts val="600"/>
                        </a:spcAft>
                        <a:buNone/>
                      </a:pPr>
                      <a:r>
                        <a:rPr lang="it-IT" sz="1100" b="1" dirty="0">
                          <a:solidFill>
                            <a:srgbClr val="000000"/>
                          </a:solidFill>
                          <a:effectLst/>
                          <a:latin typeface="Times New Roman" panose="02020603050405020304" pitchFamily="18" charset="0"/>
                          <a:ea typeface="Times New Roman" panose="02020603050405020304" pitchFamily="18" charset="0"/>
                        </a:rPr>
                        <a:t>456 082,88 EUR</a:t>
                      </a:r>
                      <a:endParaRPr lang="en-IE" sz="1100" dirty="0">
                        <a:effectLst/>
                        <a:latin typeface="Times New Roman" panose="02020603050405020304" pitchFamily="18" charset="0"/>
                        <a:ea typeface="Times New Roman" panose="02020603050405020304" pitchFamily="18" charset="0"/>
                      </a:endParaRPr>
                    </a:p>
                  </a:txBody>
                  <a:tcPr marL="40525" marR="405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6312637"/>
                  </a:ext>
                </a:extLst>
              </a:tr>
            </a:tbl>
          </a:graphicData>
        </a:graphic>
      </p:graphicFrame>
      <p:sp>
        <p:nvSpPr>
          <p:cNvPr id="5" name="Right Brace 4">
            <a:extLst>
              <a:ext uri="{FF2B5EF4-FFF2-40B4-BE49-F238E27FC236}">
                <a16:creationId xmlns:a16="http://schemas.microsoft.com/office/drawing/2014/main" id="{17D9F216-3424-708D-A7C1-89383555D7C7}"/>
              </a:ext>
            </a:extLst>
          </p:cNvPr>
          <p:cNvSpPr/>
          <p:nvPr/>
        </p:nvSpPr>
        <p:spPr>
          <a:xfrm>
            <a:off x="9153427" y="1951348"/>
            <a:ext cx="612742" cy="1216058"/>
          </a:xfrm>
          <a:prstGeom prst="rightBrace">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IE"/>
          </a:p>
        </p:txBody>
      </p:sp>
      <p:sp>
        <p:nvSpPr>
          <p:cNvPr id="6" name="TextBox 5">
            <a:extLst>
              <a:ext uri="{FF2B5EF4-FFF2-40B4-BE49-F238E27FC236}">
                <a16:creationId xmlns:a16="http://schemas.microsoft.com/office/drawing/2014/main" id="{14CD3560-62DD-CD52-AA9A-C45257440F69}"/>
              </a:ext>
            </a:extLst>
          </p:cNvPr>
          <p:cNvSpPr txBox="1"/>
          <p:nvPr/>
        </p:nvSpPr>
        <p:spPr>
          <a:xfrm>
            <a:off x="9907571" y="2297767"/>
            <a:ext cx="1885361" cy="523220"/>
          </a:xfrm>
          <a:prstGeom prst="rect">
            <a:avLst/>
          </a:prstGeom>
          <a:noFill/>
        </p:spPr>
        <p:txBody>
          <a:bodyPr wrap="square" rtlCol="0">
            <a:spAutoFit/>
          </a:bodyPr>
          <a:lstStyle/>
          <a:p>
            <a:r>
              <a:rPr lang="fr-BE" sz="1400" dirty="0" err="1"/>
              <a:t>Previste</a:t>
            </a:r>
            <a:r>
              <a:rPr lang="fr-BE" sz="1400" dirty="0"/>
              <a:t> </a:t>
            </a:r>
            <a:r>
              <a:rPr lang="fr-BE" sz="1400" dirty="0" err="1"/>
              <a:t>nel</a:t>
            </a:r>
            <a:r>
              <a:rPr lang="fr-BE" sz="1400" dirty="0"/>
              <a:t> </a:t>
            </a:r>
            <a:r>
              <a:rPr lang="fr-BE" sz="1400" dirty="0" err="1"/>
              <a:t>bando</a:t>
            </a:r>
            <a:r>
              <a:rPr lang="fr-BE" sz="1400" dirty="0"/>
              <a:t> </a:t>
            </a:r>
            <a:r>
              <a:rPr lang="fr-BE" sz="1400" dirty="0" err="1"/>
              <a:t>iniziale</a:t>
            </a:r>
            <a:r>
              <a:rPr lang="fr-BE" sz="1400" dirty="0"/>
              <a:t>/</a:t>
            </a:r>
            <a:r>
              <a:rPr lang="fr-BE" sz="1400" dirty="0" err="1"/>
              <a:t>giustificate</a:t>
            </a:r>
            <a:endParaRPr lang="en-IE" sz="1400" dirty="0"/>
          </a:p>
        </p:txBody>
      </p:sp>
    </p:spTree>
    <p:extLst>
      <p:ext uri="{BB962C8B-B14F-4D97-AF65-F5344CB8AC3E}">
        <p14:creationId xmlns:p14="http://schemas.microsoft.com/office/powerpoint/2010/main" val="237422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7BE48A-AE39-84AC-820F-8B2146A683DC}"/>
              </a:ext>
            </a:extLst>
          </p:cNvPr>
          <p:cNvSpPr>
            <a:spLocks noGrp="1"/>
          </p:cNvSpPr>
          <p:nvPr>
            <p:ph idx="1"/>
          </p:nvPr>
        </p:nvSpPr>
        <p:spPr>
          <a:xfrm>
            <a:off x="838198" y="1838227"/>
            <a:ext cx="10905699" cy="4538605"/>
          </a:xfrm>
        </p:spPr>
        <p:txBody>
          <a:bodyPr/>
          <a:lstStyle/>
          <a:p>
            <a:pPr marL="0" indent="0">
              <a:spcAft>
                <a:spcPts val="0"/>
              </a:spcAft>
              <a:buNone/>
            </a:pPr>
            <a:r>
              <a:rPr lang="it-IT" sz="2000" dirty="0"/>
              <a:t>L’AdG ha giustificato le proroghe, con la fattispecie di cui all’art. 31(1)(c) della Direttiva UE 18/2004 secondo cui le amministrazioni aggiudicatrici possono aggiudicare appalti pubblici senza previa pubblicazione di un bando di gara […] nella misura strettamente necessaria, quando l'estrema </a:t>
            </a:r>
            <a:r>
              <a:rPr lang="it-IT" sz="2000" dirty="0">
                <a:solidFill>
                  <a:srgbClr val="FF0000"/>
                </a:solidFill>
              </a:rPr>
              <a:t>urgenza</a:t>
            </a:r>
            <a:r>
              <a:rPr lang="it-IT" sz="2000" dirty="0"/>
              <a:t>, risultante da </a:t>
            </a:r>
            <a:r>
              <a:rPr lang="it-IT" sz="2000" dirty="0">
                <a:solidFill>
                  <a:srgbClr val="FF0000"/>
                </a:solidFill>
              </a:rPr>
              <a:t>eventi imprevedibili</a:t>
            </a:r>
            <a:r>
              <a:rPr lang="it-IT" sz="2000" dirty="0"/>
              <a:t>.</a:t>
            </a:r>
          </a:p>
          <a:p>
            <a:pPr marL="0" indent="0">
              <a:spcAft>
                <a:spcPts val="0"/>
              </a:spcAft>
              <a:buNone/>
            </a:pPr>
            <a:endParaRPr lang="it-IT" sz="2000" dirty="0"/>
          </a:p>
          <a:p>
            <a:pPr marL="0" indent="0">
              <a:spcAft>
                <a:spcPts val="0"/>
              </a:spcAft>
              <a:buNone/>
            </a:pPr>
            <a:r>
              <a:rPr lang="it-IT" sz="2000" dirty="0"/>
              <a:t>Tuttavia, la direttiva precisa che le seguenti tre condizioni devono essere soddisfatte cumulativamente :</a:t>
            </a:r>
          </a:p>
          <a:p>
            <a:pPr marL="0" indent="0">
              <a:spcAft>
                <a:spcPts val="0"/>
              </a:spcAft>
              <a:buNone/>
            </a:pPr>
            <a:endParaRPr lang="it-IT" sz="2000" dirty="0"/>
          </a:p>
          <a:p>
            <a:pPr>
              <a:spcAft>
                <a:spcPts val="0"/>
              </a:spcAft>
            </a:pPr>
            <a:r>
              <a:rPr lang="it-IT" sz="2000" dirty="0"/>
              <a:t>1. estrema urgenza,</a:t>
            </a:r>
          </a:p>
          <a:p>
            <a:pPr>
              <a:spcAft>
                <a:spcPts val="0"/>
              </a:spcAft>
            </a:pPr>
            <a:r>
              <a:rPr lang="it-IT" sz="2000" dirty="0"/>
              <a:t>2. circostanze imprevedibili per l'amministrazione aggiudicatrice, e</a:t>
            </a:r>
          </a:p>
          <a:p>
            <a:pPr>
              <a:spcAft>
                <a:spcPts val="0"/>
              </a:spcAft>
            </a:pPr>
            <a:r>
              <a:rPr lang="it-IT" sz="2000" dirty="0"/>
              <a:t>3. i termini per una procedura aperta, ristretta o negoziata con pubblicazione di un bando di gara …non possono essere rispettati.</a:t>
            </a:r>
          </a:p>
          <a:p>
            <a:pPr>
              <a:spcAft>
                <a:spcPts val="0"/>
              </a:spcAft>
            </a:pPr>
            <a:endParaRPr lang="it-IT" sz="2000" dirty="0"/>
          </a:p>
        </p:txBody>
      </p:sp>
      <p:sp>
        <p:nvSpPr>
          <p:cNvPr id="3" name="Title 2">
            <a:extLst>
              <a:ext uri="{FF2B5EF4-FFF2-40B4-BE49-F238E27FC236}">
                <a16:creationId xmlns:a16="http://schemas.microsoft.com/office/drawing/2014/main" id="{F9C0BBFD-DDF9-2F94-0223-B6C0344C5C57}"/>
              </a:ext>
            </a:extLst>
          </p:cNvPr>
          <p:cNvSpPr>
            <a:spLocks noGrp="1"/>
          </p:cNvSpPr>
          <p:nvPr>
            <p:ph type="title"/>
          </p:nvPr>
        </p:nvSpPr>
        <p:spPr>
          <a:xfrm>
            <a:off x="1033248" y="190629"/>
            <a:ext cx="10515600" cy="782357"/>
          </a:xfrm>
        </p:spPr>
        <p:txBody>
          <a:bodyPr/>
          <a:lstStyle/>
          <a:p>
            <a:r>
              <a:rPr lang="fr-BE" sz="3200" b="1" dirty="0" err="1"/>
              <a:t>Giustificazioni</a:t>
            </a:r>
            <a:r>
              <a:rPr lang="fr-BE" sz="3200" b="1" dirty="0"/>
              <a:t> AdG</a:t>
            </a:r>
            <a:endParaRPr lang="en-IE" sz="3200" b="1" dirty="0"/>
          </a:p>
        </p:txBody>
      </p:sp>
    </p:spTree>
    <p:extLst>
      <p:ext uri="{BB962C8B-B14F-4D97-AF65-F5344CB8AC3E}">
        <p14:creationId xmlns:p14="http://schemas.microsoft.com/office/powerpoint/2010/main" val="343695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58F3EB-F368-8696-CE2B-4718661D306D}"/>
              </a:ext>
            </a:extLst>
          </p:cNvPr>
          <p:cNvSpPr>
            <a:spLocks noGrp="1"/>
          </p:cNvSpPr>
          <p:nvPr>
            <p:ph type="title"/>
          </p:nvPr>
        </p:nvSpPr>
        <p:spPr/>
        <p:txBody>
          <a:bodyPr/>
          <a:lstStyle/>
          <a:p>
            <a:r>
              <a:rPr lang="it-IT" sz="2800" dirty="0"/>
              <a:t>Nel caso in questione, la DAC ritiene che tali condizioni non sono soddisfatte per nessuna delle proroghe del contratto di cui sopra. </a:t>
            </a:r>
            <a:endParaRPr lang="en-IE" sz="2800" dirty="0"/>
          </a:p>
        </p:txBody>
      </p:sp>
      <p:sp>
        <p:nvSpPr>
          <p:cNvPr id="4" name="Content Placeholder 1">
            <a:extLst>
              <a:ext uri="{FF2B5EF4-FFF2-40B4-BE49-F238E27FC236}">
                <a16:creationId xmlns:a16="http://schemas.microsoft.com/office/drawing/2014/main" id="{541585E8-A7CE-F8E7-24B8-21B11A280597}"/>
              </a:ext>
            </a:extLst>
          </p:cNvPr>
          <p:cNvSpPr>
            <a:spLocks noGrp="1"/>
          </p:cNvSpPr>
          <p:nvPr>
            <p:ph idx="1"/>
          </p:nvPr>
        </p:nvSpPr>
        <p:spPr>
          <a:xfrm>
            <a:off x="838200" y="1357459"/>
            <a:ext cx="10906125" cy="4349603"/>
          </a:xfrm>
        </p:spPr>
        <p:txBody>
          <a:bodyPr/>
          <a:lstStyle/>
          <a:p>
            <a:pPr marL="0" marR="0" lvl="0" indent="0" algn="l" defTabSz="914400" rtl="0" eaLnBrk="1" fontAlgn="auto" latinLnBrk="0" hangingPunct="1">
              <a:lnSpc>
                <a:spcPct val="100000"/>
              </a:lnSpc>
              <a:spcBef>
                <a:spcPts val="0"/>
              </a:spcBef>
              <a:spcAft>
                <a:spcPts val="600"/>
              </a:spcAft>
              <a:buClr>
                <a:srgbClr val="034EA2"/>
              </a:buClr>
              <a:buSzTx/>
              <a:buFont typeface="Arial" panose="020B0604020202020204" pitchFamily="34" charset="0"/>
              <a:buNone/>
              <a:tabLst/>
              <a:defRPr/>
            </a:pPr>
            <a:r>
              <a:rPr kumimoji="0" lang="it-IT" sz="1800" b="0" i="0" u="none" strike="noStrike" kern="1200" cap="none" spc="0" normalizeH="0" baseline="0" noProof="0" dirty="0">
                <a:ln>
                  <a:noFill/>
                </a:ln>
                <a:solidFill>
                  <a:srgbClr val="4D4D4D"/>
                </a:solidFill>
                <a:effectLst/>
                <a:uLnTx/>
                <a:uFillTx/>
                <a:latin typeface="Arial"/>
                <a:ea typeface="+mn-ea"/>
                <a:cs typeface="+mn-cs"/>
              </a:rPr>
              <a:t>In particolare, l’AdG giustifica le proroghe:</a:t>
            </a:r>
          </a:p>
          <a:p>
            <a:pPr marL="228600" marR="0" lvl="0" indent="-228600" algn="l" defTabSz="914400" rtl="0" eaLnBrk="1" fontAlgn="auto" latinLnBrk="0" hangingPunct="1">
              <a:lnSpc>
                <a:spcPct val="100000"/>
              </a:lnSpc>
              <a:spcBef>
                <a:spcPts val="0"/>
              </a:spcBef>
              <a:spcAft>
                <a:spcPts val="600"/>
              </a:spcAft>
              <a:buClr>
                <a:srgbClr val="034EA2"/>
              </a:buClr>
              <a:buSzTx/>
              <a:buFont typeface="+mj-lt"/>
              <a:buAutoNum type="alphaLcParenR"/>
              <a:tabLst/>
              <a:defRPr/>
            </a:pPr>
            <a:r>
              <a:rPr kumimoji="0" lang="it-IT" sz="1800" b="0" i="0" u="sng" strike="noStrike" kern="1200" cap="none" spc="0" normalizeH="0" baseline="0" noProof="0" dirty="0">
                <a:ln>
                  <a:noFill/>
                </a:ln>
                <a:solidFill>
                  <a:srgbClr val="4D4D4D"/>
                </a:solidFill>
                <a:effectLst/>
                <a:uLnTx/>
                <a:uFillTx/>
                <a:latin typeface="Arial"/>
                <a:ea typeface="+mn-ea"/>
                <a:cs typeface="+mn-cs"/>
              </a:rPr>
              <a:t>Prima proroga </a:t>
            </a:r>
            <a:r>
              <a:rPr kumimoji="0" lang="it-IT" sz="1800" b="0" i="0" u="none" strike="noStrike" kern="1200" cap="none" spc="0" normalizeH="0" baseline="0" noProof="0" dirty="0">
                <a:ln>
                  <a:noFill/>
                </a:ln>
                <a:solidFill>
                  <a:srgbClr val="4D4D4D"/>
                </a:solidFill>
                <a:effectLst/>
                <a:uLnTx/>
                <a:uFillTx/>
                <a:latin typeface="Arial"/>
                <a:ea typeface="+mn-ea"/>
                <a:cs typeface="+mn-cs"/>
              </a:rPr>
              <a:t>- principalmente con la </a:t>
            </a:r>
            <a:r>
              <a:rPr kumimoji="0" lang="it-IT" sz="1800" b="0" i="0" u="none" strike="noStrike" kern="1200" cap="none" spc="0" normalizeH="0" baseline="0" noProof="0" dirty="0">
                <a:ln>
                  <a:noFill/>
                </a:ln>
                <a:solidFill>
                  <a:srgbClr val="FF0000"/>
                </a:solidFill>
                <a:effectLst/>
                <a:uLnTx/>
                <a:uFillTx/>
                <a:latin typeface="Arial"/>
                <a:ea typeface="+mn-ea"/>
                <a:cs typeface="+mn-cs"/>
              </a:rPr>
              <a:t>mancata approvazione del bilancio triennale</a:t>
            </a:r>
            <a:r>
              <a:rPr kumimoji="0" lang="it-IT" sz="1800" b="0" i="0" u="none" strike="noStrike" kern="1200" cap="none" spc="0" normalizeH="0" baseline="0" noProof="0" dirty="0">
                <a:ln>
                  <a:noFill/>
                </a:ln>
                <a:solidFill>
                  <a:srgbClr val="4D4D4D"/>
                </a:solidFill>
                <a:effectLst/>
                <a:uLnTx/>
                <a:uFillTx/>
                <a:latin typeface="Arial"/>
                <a:ea typeface="+mn-ea"/>
                <a:cs typeface="+mn-cs"/>
              </a:rPr>
              <a:t>, che è stato posticipato rispetto alla scadenza originaria. Tuttavia, la mancata approvazione del bilancio triennale di per sé non è un evento imprevedibile. In particolare, la mancata approvazione di un bilancio è un elemento di cui un'amministrazione diligente dovrebbe tenere conto nel pianificare l'uso delle risorse</a:t>
            </a:r>
          </a:p>
          <a:p>
            <a:pPr marL="228600" marR="0" lvl="0" indent="-228600" algn="l" defTabSz="914400" rtl="0" eaLnBrk="1" fontAlgn="auto" latinLnBrk="0" hangingPunct="1">
              <a:lnSpc>
                <a:spcPct val="100000"/>
              </a:lnSpc>
              <a:spcBef>
                <a:spcPts val="0"/>
              </a:spcBef>
              <a:spcAft>
                <a:spcPts val="600"/>
              </a:spcAft>
              <a:buClr>
                <a:srgbClr val="034EA2"/>
              </a:buClr>
              <a:buSzTx/>
              <a:buFont typeface="+mj-lt"/>
              <a:buAutoNum type="alphaLcParenR"/>
              <a:tabLst/>
              <a:defRPr/>
            </a:pPr>
            <a:r>
              <a:rPr kumimoji="0" lang="it-IT" sz="1800" b="0" i="0" u="sng" strike="noStrike" kern="1200" cap="none" spc="0" normalizeH="0" baseline="0" noProof="0" dirty="0">
                <a:ln>
                  <a:noFill/>
                </a:ln>
                <a:solidFill>
                  <a:srgbClr val="4D4D4D"/>
                </a:solidFill>
                <a:effectLst/>
                <a:uLnTx/>
                <a:uFillTx/>
                <a:latin typeface="Arial"/>
                <a:ea typeface="+mn-ea"/>
                <a:cs typeface="+mn-cs"/>
              </a:rPr>
              <a:t>seconda proroga </a:t>
            </a:r>
            <a:r>
              <a:rPr kumimoji="0" lang="it-IT" sz="1800" b="0" i="0" u="none" strike="noStrike" kern="1200" cap="none" spc="0" normalizeH="0" baseline="0" noProof="0" dirty="0">
                <a:ln>
                  <a:noFill/>
                </a:ln>
                <a:solidFill>
                  <a:srgbClr val="4D4D4D"/>
                </a:solidFill>
                <a:effectLst/>
                <a:uLnTx/>
                <a:uFillTx/>
                <a:latin typeface="Arial"/>
                <a:ea typeface="+mn-ea"/>
                <a:cs typeface="+mn-cs"/>
              </a:rPr>
              <a:t>– con l'obbligo per l'amministrazione di ricorrere alla </a:t>
            </a:r>
            <a:r>
              <a:rPr kumimoji="0" lang="it-IT" sz="1800" b="0" i="0" u="none" strike="noStrike" kern="1200" cap="none" spc="0" normalizeH="0" baseline="0" noProof="0" dirty="0">
                <a:ln>
                  <a:noFill/>
                </a:ln>
                <a:solidFill>
                  <a:srgbClr val="FF0000"/>
                </a:solidFill>
                <a:effectLst/>
                <a:uLnTx/>
                <a:uFillTx/>
                <a:latin typeface="Arial"/>
                <a:ea typeface="+mn-ea"/>
                <a:cs typeface="+mn-cs"/>
              </a:rPr>
              <a:t>centrale di committenza regionale</a:t>
            </a:r>
            <a:r>
              <a:rPr kumimoji="0" lang="it-IT" sz="1800" b="0" i="0" u="none" strike="noStrike" kern="1200" cap="none" spc="0" normalizeH="0" baseline="0" noProof="0" dirty="0">
                <a:ln>
                  <a:noFill/>
                </a:ln>
                <a:solidFill>
                  <a:srgbClr val="4D4D4D"/>
                </a:solidFill>
                <a:effectLst/>
                <a:uLnTx/>
                <a:uFillTx/>
                <a:latin typeface="Arial"/>
                <a:ea typeface="+mn-ea"/>
                <a:cs typeface="+mn-cs"/>
              </a:rPr>
              <a:t>, costituita solo il 2 marzo 2017, e dei relativi ritardi dovuti all'istituzione del nuovo organismo. Tuttavia, l'AdG non ha fornito alcun elemento che giustifichi il rispetto delle suddette rigorose condizioni per derogare alle procedure stabilite nelle direttive dell’UE.</a:t>
            </a:r>
          </a:p>
          <a:p>
            <a:pPr marL="228600" marR="0" lvl="0" indent="-228600" algn="l" defTabSz="914400" rtl="0" eaLnBrk="1" fontAlgn="auto" latinLnBrk="0" hangingPunct="1">
              <a:lnSpc>
                <a:spcPct val="100000"/>
              </a:lnSpc>
              <a:spcBef>
                <a:spcPts val="0"/>
              </a:spcBef>
              <a:spcAft>
                <a:spcPts val="600"/>
              </a:spcAft>
              <a:buClr>
                <a:srgbClr val="034EA2"/>
              </a:buClr>
              <a:buSzTx/>
              <a:buFont typeface="+mj-lt"/>
              <a:buAutoNum type="alphaLcParenR"/>
              <a:tabLst/>
              <a:defRPr/>
            </a:pPr>
            <a:r>
              <a:rPr kumimoji="0" lang="it-IT" sz="1800" b="0" i="0" u="sng" strike="noStrike" kern="1200" cap="none" spc="0" normalizeH="0" baseline="0" noProof="0" dirty="0">
                <a:ln>
                  <a:noFill/>
                </a:ln>
                <a:solidFill>
                  <a:srgbClr val="4D4D4D"/>
                </a:solidFill>
                <a:effectLst/>
                <a:uLnTx/>
                <a:uFillTx/>
                <a:latin typeface="Arial"/>
                <a:ea typeface="+mn-ea"/>
                <a:cs typeface="+mn-cs"/>
              </a:rPr>
              <a:t>Terza </a:t>
            </a:r>
            <a:r>
              <a:rPr kumimoji="0" lang="it-IT" sz="1800" b="0" i="0" u="none" strike="noStrike" kern="1200" cap="none" spc="0" normalizeH="0" baseline="0" noProof="0" dirty="0">
                <a:ln>
                  <a:noFill/>
                </a:ln>
                <a:solidFill>
                  <a:srgbClr val="4D4D4D"/>
                </a:solidFill>
                <a:effectLst/>
                <a:uLnTx/>
                <a:uFillTx/>
                <a:latin typeface="Arial"/>
                <a:ea typeface="+mn-ea"/>
                <a:cs typeface="+mn-cs"/>
              </a:rPr>
              <a:t>- con l'avvenimento imprevisto di un </a:t>
            </a:r>
            <a:r>
              <a:rPr kumimoji="0" lang="it-IT" sz="1800" b="0" i="0" u="none" strike="noStrike" kern="1200" cap="none" spc="0" normalizeH="0" baseline="0" noProof="0" dirty="0">
                <a:ln>
                  <a:noFill/>
                </a:ln>
                <a:solidFill>
                  <a:srgbClr val="FF0000"/>
                </a:solidFill>
                <a:effectLst/>
                <a:uLnTx/>
                <a:uFillTx/>
                <a:latin typeface="Arial"/>
                <a:ea typeface="+mn-ea"/>
                <a:cs typeface="+mn-cs"/>
              </a:rPr>
              <a:t>ricorso contro la Regione </a:t>
            </a:r>
            <a:r>
              <a:rPr kumimoji="0" lang="it-IT" sz="1800" b="0" i="0" u="none" strike="noStrike" kern="1200" cap="none" spc="0" normalizeH="0" baseline="0" noProof="0" dirty="0">
                <a:ln>
                  <a:noFill/>
                </a:ln>
                <a:solidFill>
                  <a:srgbClr val="4D4D4D"/>
                </a:solidFill>
                <a:effectLst/>
                <a:uLnTx/>
                <a:uFillTx/>
                <a:latin typeface="Arial"/>
                <a:ea typeface="+mn-ea"/>
                <a:cs typeface="+mn-cs"/>
              </a:rPr>
              <a:t>per l'annullamento degli atti regionali. Tuttavia, l'AdG non ha spiegato in che modo tale ricorso sia collegato alle proroghe contrattuali in questione e come possa giustificare il rispetto delle suddette condizioni cumulative per derogare ai principi fondamentali del trattato. Inoltre, i revisori della Commissione desiderano sottolineare che quest'ultima proroga è stata concessa </a:t>
            </a:r>
            <a:r>
              <a:rPr kumimoji="0" lang="it-IT" sz="1800" b="0" i="0" u="none" strike="noStrike" kern="1200" cap="none" spc="0" normalizeH="0" baseline="0" noProof="0" dirty="0">
                <a:ln>
                  <a:noFill/>
                </a:ln>
                <a:solidFill>
                  <a:srgbClr val="FF0000"/>
                </a:solidFill>
                <a:effectLst/>
                <a:uLnTx/>
                <a:uFillTx/>
                <a:latin typeface="Arial"/>
                <a:ea typeface="+mn-ea"/>
                <a:cs typeface="+mn-cs"/>
              </a:rPr>
              <a:t>6 anni dopo </a:t>
            </a:r>
            <a:r>
              <a:rPr kumimoji="0" lang="it-IT" sz="1800" b="0" i="0" u="none" strike="noStrike" kern="1200" cap="none" spc="0" normalizeH="0" baseline="0" noProof="0" dirty="0">
                <a:ln>
                  <a:noFill/>
                </a:ln>
                <a:solidFill>
                  <a:srgbClr val="4D4D4D"/>
                </a:solidFill>
                <a:effectLst/>
                <a:uLnTx/>
                <a:uFillTx/>
                <a:latin typeface="Arial"/>
                <a:ea typeface="+mn-ea"/>
                <a:cs typeface="+mn-cs"/>
              </a:rPr>
              <a:t>la firma del primo contratto, periodo di tempo durante il quale un'amministrazione diligente avrebbe dovuto consultare il mercato per la continuazione dei contratti di servizi. </a:t>
            </a:r>
            <a:endParaRPr kumimoji="0" lang="en-IE" sz="1800" b="0" i="0" u="none" strike="noStrike" kern="1200" cap="none" spc="0" normalizeH="0" baseline="0" noProof="0" dirty="0">
              <a:ln>
                <a:noFill/>
              </a:ln>
              <a:solidFill>
                <a:srgbClr val="4D4D4D"/>
              </a:solidFill>
              <a:effectLst/>
              <a:uLnTx/>
              <a:uFillTx/>
              <a:latin typeface="Arial"/>
              <a:ea typeface="+mn-ea"/>
              <a:cs typeface="+mn-cs"/>
            </a:endParaRPr>
          </a:p>
          <a:p>
            <a:pPr>
              <a:spcAft>
                <a:spcPts val="600"/>
              </a:spcAft>
            </a:pPr>
            <a:endParaRPr lang="en-IE" sz="1800" dirty="0"/>
          </a:p>
        </p:txBody>
      </p:sp>
    </p:spTree>
    <p:extLst>
      <p:ext uri="{BB962C8B-B14F-4D97-AF65-F5344CB8AC3E}">
        <p14:creationId xmlns:p14="http://schemas.microsoft.com/office/powerpoint/2010/main" val="337466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A0440-B07E-E4A8-AF70-3D42A65BBC7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131721C-3B33-6B74-7B29-99E8EBBCC258}"/>
              </a:ext>
            </a:extLst>
          </p:cNvPr>
          <p:cNvSpPr/>
          <p:nvPr/>
        </p:nvSpPr>
        <p:spPr>
          <a:xfrm>
            <a:off x="0" y="0"/>
            <a:ext cx="12192000" cy="142130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Title 1">
            <a:extLst>
              <a:ext uri="{FF2B5EF4-FFF2-40B4-BE49-F238E27FC236}">
                <a16:creationId xmlns:a16="http://schemas.microsoft.com/office/drawing/2014/main" id="{4110C96B-FAAC-B1B0-F595-DC6A3C526DBC}"/>
              </a:ext>
            </a:extLst>
          </p:cNvPr>
          <p:cNvSpPr txBox="1">
            <a:spLocks/>
          </p:cNvSpPr>
          <p:nvPr/>
        </p:nvSpPr>
        <p:spPr>
          <a:xfrm>
            <a:off x="808074" y="127639"/>
            <a:ext cx="1163201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b="1" dirty="0" err="1">
                <a:solidFill>
                  <a:schemeClr val="bg1"/>
                </a:solidFill>
              </a:rPr>
              <a:t>Adozione</a:t>
            </a:r>
            <a:r>
              <a:rPr lang="en-US" sz="3800" b="1" dirty="0">
                <a:solidFill>
                  <a:schemeClr val="bg1"/>
                </a:solidFill>
              </a:rPr>
              <a:t> di OSC e FNLC </a:t>
            </a:r>
            <a:r>
              <a:rPr lang="en-US" sz="3800" b="1" dirty="0" err="1">
                <a:solidFill>
                  <a:schemeClr val="bg1"/>
                </a:solidFill>
              </a:rPr>
              <a:t>nel</a:t>
            </a:r>
            <a:r>
              <a:rPr lang="en-US" sz="3800" b="1" dirty="0">
                <a:solidFill>
                  <a:schemeClr val="bg1"/>
                </a:solidFill>
              </a:rPr>
              <a:t> 2021-2027 </a:t>
            </a:r>
          </a:p>
          <a:p>
            <a:r>
              <a:rPr lang="en-US" sz="3000" b="1" dirty="0">
                <a:solidFill>
                  <a:schemeClr val="bg1"/>
                </a:solidFill>
              </a:rPr>
              <a:t>(Dati a livello UE)</a:t>
            </a:r>
          </a:p>
        </p:txBody>
      </p:sp>
      <p:graphicFrame>
        <p:nvGraphicFramePr>
          <p:cNvPr id="13" name="Content Placeholder 10">
            <a:extLst>
              <a:ext uri="{FF2B5EF4-FFF2-40B4-BE49-F238E27FC236}">
                <a16:creationId xmlns:a16="http://schemas.microsoft.com/office/drawing/2014/main" id="{1EFC685D-4EFC-F37D-5D94-88B316AECDD4}"/>
              </a:ext>
            </a:extLst>
          </p:cNvPr>
          <p:cNvGraphicFramePr>
            <a:graphicFrameLocks noGrp="1"/>
          </p:cNvGraphicFramePr>
          <p:nvPr>
            <p:ph idx="1"/>
            <p:extLst>
              <p:ext uri="{D42A27DB-BD31-4B8C-83A1-F6EECF244321}">
                <p14:modId xmlns:p14="http://schemas.microsoft.com/office/powerpoint/2010/main" val="130821012"/>
              </p:ext>
            </p:extLst>
          </p:nvPr>
        </p:nvGraphicFramePr>
        <p:xfrm>
          <a:off x="957684" y="1336766"/>
          <a:ext cx="10090189" cy="552123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0129EC76-8B0F-0147-D384-05CC594B11EE}"/>
              </a:ext>
            </a:extLst>
          </p:cNvPr>
          <p:cNvGrpSpPr/>
          <p:nvPr/>
        </p:nvGrpSpPr>
        <p:grpSpPr>
          <a:xfrm>
            <a:off x="5419233" y="3076812"/>
            <a:ext cx="2237290" cy="1597419"/>
            <a:chOff x="-169486" y="519472"/>
            <a:chExt cx="2237290" cy="1597419"/>
          </a:xfrm>
        </p:grpSpPr>
        <p:sp>
          <p:nvSpPr>
            <p:cNvPr id="15" name="Rectangle 14">
              <a:extLst>
                <a:ext uri="{FF2B5EF4-FFF2-40B4-BE49-F238E27FC236}">
                  <a16:creationId xmlns:a16="http://schemas.microsoft.com/office/drawing/2014/main" id="{DE7205E0-A001-636D-A6C0-54BD48A9E511}"/>
                </a:ext>
              </a:extLst>
            </p:cNvPr>
            <p:cNvSpPr/>
            <p:nvPr/>
          </p:nvSpPr>
          <p:spPr>
            <a:xfrm>
              <a:off x="253619" y="1381774"/>
              <a:ext cx="1729687" cy="7351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36E6B24-2ECB-7452-18D3-09D6CA88A3BC}"/>
                </a:ext>
              </a:extLst>
            </p:cNvPr>
            <p:cNvSpPr txBox="1"/>
            <p:nvPr/>
          </p:nvSpPr>
          <p:spPr>
            <a:xfrm>
              <a:off x="-169486" y="519472"/>
              <a:ext cx="2237290" cy="152613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533400" rtl="0" eaLnBrk="1" fontAlgn="auto" latinLnBrk="0" hangingPunct="1">
                <a:lnSpc>
                  <a:spcPct val="100000"/>
                </a:lnSpc>
                <a:spcBef>
                  <a:spcPct val="0"/>
                </a:spcBef>
                <a:spcAft>
                  <a:spcPct val="35000"/>
                </a:spcAft>
                <a:buClrTx/>
                <a:buSzTx/>
                <a:buFontTx/>
                <a:buNone/>
                <a:tabLst/>
                <a:defRPr/>
              </a:pP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EUR 110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miliardi</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su</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526,5 per la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politica</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di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coesione</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che</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dovrebbero</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essere</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rimborsati</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nel</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2021-27 </a:t>
              </a:r>
              <a:r>
                <a:rPr kumimoji="0" lang="en-US" sz="2000" i="0" u="none" strike="noStrike" kern="1200" cap="none" spc="0" normalizeH="0" baseline="0" noProof="0" dirty="0" err="1">
                  <a:ln>
                    <a:noFill/>
                  </a:ln>
                  <a:solidFill>
                    <a:srgbClr val="4472C4"/>
                  </a:solidFill>
                  <a:effectLst/>
                  <a:uLnTx/>
                  <a:uFillTx/>
                  <a:latin typeface="Calibri Light" panose="020F0302020204030204"/>
                  <a:ea typeface="+mn-ea"/>
                  <a:cs typeface="+mn-cs"/>
                </a:rPr>
                <a:t>attraverso</a:t>
              </a:r>
              <a:r>
                <a:rPr kumimoji="0" lang="en-US" sz="2000" i="0" u="none" strike="noStrike" kern="1200" cap="none" spc="0" normalizeH="0" baseline="0" noProof="0" dirty="0">
                  <a:ln>
                    <a:noFill/>
                  </a:ln>
                  <a:solidFill>
                    <a:srgbClr val="4472C4"/>
                  </a:solidFill>
                  <a:effectLst/>
                  <a:uLnTx/>
                  <a:uFillTx/>
                  <a:latin typeface="Calibri Light" panose="020F0302020204030204"/>
                  <a:ea typeface="+mn-ea"/>
                  <a:cs typeface="+mn-cs"/>
                </a:rPr>
                <a:t> OSC e FNLC</a:t>
              </a:r>
            </a:p>
          </p:txBody>
        </p:sp>
      </p:grpSp>
    </p:spTree>
    <p:extLst>
      <p:ext uri="{BB962C8B-B14F-4D97-AF65-F5344CB8AC3E}">
        <p14:creationId xmlns:p14="http://schemas.microsoft.com/office/powerpoint/2010/main" val="111941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8F297-E03B-2B6A-1AE2-61F9AB4C6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794E4-2FF8-F745-1294-E87922A4EB57}"/>
              </a:ext>
            </a:extLst>
          </p:cNvPr>
          <p:cNvSpPr>
            <a:spLocks noGrp="1"/>
          </p:cNvSpPr>
          <p:nvPr>
            <p:ph type="title"/>
          </p:nvPr>
        </p:nvSpPr>
        <p:spPr>
          <a:xfrm>
            <a:off x="-80682" y="1473583"/>
            <a:ext cx="12192000" cy="629207"/>
          </a:xfrm>
        </p:spPr>
        <p:txBody>
          <a:bodyPr anchor="ctr">
            <a:noAutofit/>
          </a:bodyPr>
          <a:lstStyle/>
          <a:p>
            <a:pPr algn="ctr">
              <a:defRPr sz="3600" b="1"/>
            </a:pPr>
            <a:r>
              <a:rPr dirty="0" err="1"/>
              <a:t>Esempio</a:t>
            </a:r>
            <a:r>
              <a:rPr dirty="0"/>
              <a:t> I </a:t>
            </a:r>
            <a:r>
              <a:rPr lang="fr-BE" dirty="0"/>
              <a:t>-</a:t>
            </a:r>
            <a:r>
              <a:rPr dirty="0"/>
              <a:t> Tasso </a:t>
            </a:r>
            <a:r>
              <a:rPr dirty="0" err="1"/>
              <a:t>forfettario</a:t>
            </a:r>
            <a:r>
              <a:rPr dirty="0"/>
              <a:t> </a:t>
            </a:r>
            <a:r>
              <a:rPr dirty="0" err="1"/>
              <a:t>fino</a:t>
            </a:r>
            <a:r>
              <a:rPr dirty="0"/>
              <a:t> al 40 %</a:t>
            </a:r>
          </a:p>
        </p:txBody>
      </p:sp>
      <p:pic>
        <p:nvPicPr>
          <p:cNvPr id="11" name="Graphic 10" descr="Open book outline">
            <a:extLst>
              <a:ext uri="{FF2B5EF4-FFF2-40B4-BE49-F238E27FC236}">
                <a16:creationId xmlns:a16="http://schemas.microsoft.com/office/drawing/2014/main" id="{AD1DAA85-09F3-8EA1-312E-322E08CE6D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0842" y="2384066"/>
            <a:ext cx="914400" cy="914400"/>
          </a:xfrm>
          <a:prstGeom prst="rect">
            <a:avLst/>
          </a:prstGeom>
        </p:spPr>
      </p:pic>
      <p:sp>
        <p:nvSpPr>
          <p:cNvPr id="16" name="TextBox 15">
            <a:extLst>
              <a:ext uri="{FF2B5EF4-FFF2-40B4-BE49-F238E27FC236}">
                <a16:creationId xmlns:a16="http://schemas.microsoft.com/office/drawing/2014/main" id="{248A82E5-320F-9814-A470-4599DBAE55F0}"/>
              </a:ext>
            </a:extLst>
          </p:cNvPr>
          <p:cNvSpPr txBox="1"/>
          <p:nvPr/>
        </p:nvSpPr>
        <p:spPr>
          <a:xfrm>
            <a:off x="575035" y="3664203"/>
            <a:ext cx="10722247" cy="3170099"/>
          </a:xfrm>
          <a:prstGeom prst="rect">
            <a:avLst/>
          </a:prstGeom>
          <a:noFill/>
        </p:spPr>
        <p:txBody>
          <a:bodyPr wrap="square" lIns="91440" tIns="45720" rIns="91440" bIns="45720" anchor="t">
            <a:spAutoFit/>
          </a:bodyPr>
          <a:lstStyle/>
          <a:p>
            <a:pPr marL="342900" indent="-342900">
              <a:buFont typeface="Arial" panose="020B0604020202020204" pitchFamily="34" charset="0"/>
              <a:buChar char="•"/>
              <a:defRPr sz="2300"/>
            </a:pPr>
            <a:r>
              <a:rPr sz="2000" dirty="0" err="1"/>
              <a:t>Questo</a:t>
            </a:r>
            <a:r>
              <a:rPr sz="2000" dirty="0"/>
              <a:t> </a:t>
            </a:r>
            <a:r>
              <a:rPr sz="2000" dirty="0" err="1"/>
              <a:t>tasso</a:t>
            </a:r>
            <a:r>
              <a:rPr sz="2000" dirty="0"/>
              <a:t> </a:t>
            </a:r>
            <a:r>
              <a:rPr sz="2000" dirty="0" err="1"/>
              <a:t>forfettario</a:t>
            </a:r>
            <a:r>
              <a:rPr sz="2000" dirty="0"/>
              <a:t> </a:t>
            </a:r>
            <a:r>
              <a:rPr sz="2000" dirty="0" err="1"/>
              <a:t>copre</a:t>
            </a:r>
            <a:r>
              <a:rPr sz="2000" dirty="0"/>
              <a:t> </a:t>
            </a:r>
            <a:r>
              <a:rPr sz="2000" dirty="0" err="1"/>
              <a:t>sia</a:t>
            </a:r>
            <a:r>
              <a:rPr sz="2000" dirty="0"/>
              <a:t> </a:t>
            </a:r>
            <a:r>
              <a:rPr sz="2000" dirty="0" err="1"/>
              <a:t>i</a:t>
            </a:r>
            <a:r>
              <a:rPr sz="2000" dirty="0"/>
              <a:t> </a:t>
            </a:r>
            <a:r>
              <a:rPr sz="2000" dirty="0" err="1"/>
              <a:t>costi</a:t>
            </a:r>
            <a:r>
              <a:rPr sz="2000" dirty="0"/>
              <a:t> </a:t>
            </a:r>
            <a:r>
              <a:rPr sz="2000" b="1" dirty="0" err="1">
                <a:solidFill>
                  <a:schemeClr val="tx2"/>
                </a:solidFill>
              </a:rPr>
              <a:t>diretti</a:t>
            </a:r>
            <a:r>
              <a:rPr sz="2000" b="1" dirty="0">
                <a:solidFill>
                  <a:schemeClr val="tx2"/>
                </a:solidFill>
              </a:rPr>
              <a:t> </a:t>
            </a:r>
            <a:r>
              <a:rPr sz="2000" dirty="0" err="1"/>
              <a:t>che</a:t>
            </a:r>
            <a:r>
              <a:rPr sz="2000" dirty="0">
                <a:solidFill>
                  <a:schemeClr val="tx2"/>
                </a:solidFill>
              </a:rPr>
              <a:t> </a:t>
            </a:r>
            <a:r>
              <a:rPr sz="2000" b="1" dirty="0" err="1">
                <a:solidFill>
                  <a:schemeClr val="tx2"/>
                </a:solidFill>
              </a:rPr>
              <a:t>quelli</a:t>
            </a:r>
            <a:r>
              <a:rPr sz="2000" b="1" dirty="0">
                <a:solidFill>
                  <a:schemeClr val="tx2"/>
                </a:solidFill>
              </a:rPr>
              <a:t> </a:t>
            </a:r>
            <a:r>
              <a:rPr sz="2000" b="1" dirty="0" err="1">
                <a:solidFill>
                  <a:schemeClr val="tx2"/>
                </a:solidFill>
              </a:rPr>
              <a:t>indiretti</a:t>
            </a:r>
            <a:r>
              <a:rPr sz="2000" dirty="0"/>
              <a:t>.</a:t>
            </a:r>
          </a:p>
          <a:p>
            <a:pPr marL="342900" indent="-342900">
              <a:buFont typeface="Arial"/>
              <a:buChar char="•"/>
              <a:defRPr sz="2300"/>
            </a:pPr>
            <a:r>
              <a:rPr sz="2000" dirty="0"/>
              <a:t>Al </a:t>
            </a:r>
            <a:r>
              <a:rPr sz="2000" dirty="0" err="1"/>
              <a:t>momento</a:t>
            </a:r>
            <a:r>
              <a:rPr sz="2000" dirty="0"/>
              <a:t> della </a:t>
            </a:r>
            <a:r>
              <a:rPr sz="2000" dirty="0" err="1"/>
              <a:t>selezione</a:t>
            </a:r>
            <a:r>
              <a:rPr sz="2000" dirty="0"/>
              <a:t>, le AdG </a:t>
            </a:r>
            <a:r>
              <a:rPr sz="2000" dirty="0" err="1"/>
              <a:t>verificano</a:t>
            </a:r>
            <a:r>
              <a:rPr sz="2000" dirty="0"/>
              <a:t> </a:t>
            </a:r>
            <a:r>
              <a:rPr sz="2000" dirty="0" err="1"/>
              <a:t>che</a:t>
            </a:r>
            <a:r>
              <a:rPr sz="2000" dirty="0"/>
              <a:t> le </a:t>
            </a:r>
            <a:r>
              <a:rPr sz="2000" dirty="0" err="1"/>
              <a:t>categorie</a:t>
            </a:r>
            <a:r>
              <a:rPr sz="2000" dirty="0"/>
              <a:t> di </a:t>
            </a:r>
            <a:r>
              <a:rPr sz="2000" dirty="0" err="1"/>
              <a:t>costo</a:t>
            </a:r>
            <a:r>
              <a:rPr sz="2000" dirty="0"/>
              <a:t> </a:t>
            </a:r>
            <a:r>
              <a:rPr sz="2000" dirty="0" err="1"/>
              <a:t>siano</a:t>
            </a:r>
            <a:r>
              <a:rPr sz="2000" dirty="0"/>
              <a:t> definite </a:t>
            </a:r>
            <a:r>
              <a:rPr sz="2000" dirty="0" err="1"/>
              <a:t>nella</a:t>
            </a:r>
            <a:r>
              <a:rPr sz="2000" dirty="0"/>
              <a:t> </a:t>
            </a:r>
            <a:r>
              <a:rPr sz="2000" dirty="0" err="1"/>
              <a:t>convenzione</a:t>
            </a:r>
            <a:r>
              <a:rPr sz="2000" dirty="0"/>
              <a:t> di </a:t>
            </a:r>
            <a:r>
              <a:rPr sz="2000" dirty="0" err="1"/>
              <a:t>sovvenzione</a:t>
            </a:r>
            <a:r>
              <a:rPr sz="2000" dirty="0"/>
              <a:t>.</a:t>
            </a:r>
          </a:p>
          <a:p>
            <a:pPr marL="342900" indent="-342900">
              <a:buFont typeface="Arial"/>
              <a:buChar char="•"/>
            </a:pPr>
            <a:endParaRPr sz="2000" dirty="0">
              <a:solidFill>
                <a:srgbClr val="000000"/>
              </a:solidFill>
            </a:endParaRPr>
          </a:p>
          <a:p>
            <a:pPr>
              <a:defRPr sz="2300" b="1">
                <a:solidFill>
                  <a:schemeClr val="tx2"/>
                </a:solidFill>
              </a:defRPr>
            </a:pPr>
            <a:r>
              <a:rPr sz="2000" dirty="0" err="1"/>
              <a:t>Promemoria</a:t>
            </a:r>
            <a:r>
              <a:rPr sz="2000" dirty="0"/>
              <a:t>:</a:t>
            </a:r>
            <a:endParaRPr sz="2000" b="1" dirty="0">
              <a:solidFill>
                <a:schemeClr val="accent2"/>
              </a:solidFill>
            </a:endParaRPr>
          </a:p>
          <a:p>
            <a:pPr marL="342900" indent="-342900">
              <a:buFont typeface="Arial"/>
              <a:buChar char="•"/>
              <a:defRPr sz="2300"/>
            </a:pPr>
            <a:r>
              <a:rPr sz="2000" dirty="0"/>
              <a:t>Gli </a:t>
            </a:r>
            <a:r>
              <a:rPr sz="2000" dirty="0" err="1"/>
              <a:t>orientamenti</a:t>
            </a:r>
            <a:r>
              <a:rPr sz="2000" dirty="0"/>
              <a:t> </a:t>
            </a:r>
            <a:r>
              <a:rPr sz="2000" dirty="0" err="1"/>
              <a:t>sull'uso</a:t>
            </a:r>
            <a:r>
              <a:rPr sz="2000" dirty="0"/>
              <a:t> </a:t>
            </a:r>
            <a:r>
              <a:rPr sz="2000" dirty="0" err="1"/>
              <a:t>delle</a:t>
            </a:r>
            <a:r>
              <a:rPr sz="2000" dirty="0"/>
              <a:t> </a:t>
            </a:r>
            <a:r>
              <a:rPr sz="2000" dirty="0" err="1"/>
              <a:t>opzioni</a:t>
            </a:r>
            <a:r>
              <a:rPr sz="2000" dirty="0"/>
              <a:t> </a:t>
            </a:r>
            <a:r>
              <a:rPr sz="2000" dirty="0" err="1"/>
              <a:t>semplificate</a:t>
            </a:r>
            <a:r>
              <a:rPr sz="2000" dirty="0"/>
              <a:t> in </a:t>
            </a:r>
            <a:r>
              <a:rPr sz="2000" dirty="0" err="1"/>
              <a:t>materia</a:t>
            </a:r>
            <a:r>
              <a:rPr sz="2000" dirty="0"/>
              <a:t> di </a:t>
            </a:r>
            <a:r>
              <a:rPr sz="2000" dirty="0" err="1"/>
              <a:t>costi</a:t>
            </a:r>
            <a:r>
              <a:rPr sz="2000" dirty="0"/>
              <a:t> (20/12/2024) </a:t>
            </a:r>
            <a:r>
              <a:rPr sz="2000" dirty="0" err="1"/>
              <a:t>integrano</a:t>
            </a:r>
            <a:r>
              <a:rPr sz="2000" dirty="0"/>
              <a:t> </a:t>
            </a:r>
            <a:r>
              <a:rPr sz="2000" i="1" dirty="0"/>
              <a:t>la </a:t>
            </a:r>
            <a:r>
              <a:rPr sz="2000" i="1" dirty="0" err="1"/>
              <a:t>logica</a:t>
            </a:r>
            <a:r>
              <a:rPr sz="2000" i="1" dirty="0"/>
              <a:t> </a:t>
            </a:r>
            <a:r>
              <a:rPr sz="2000" dirty="0" err="1"/>
              <a:t>giuridica</a:t>
            </a:r>
            <a:r>
              <a:rPr sz="2000" dirty="0"/>
              <a:t> </a:t>
            </a:r>
            <a:r>
              <a:rPr sz="2000" dirty="0" err="1"/>
              <a:t>alla</a:t>
            </a:r>
            <a:r>
              <a:rPr sz="2000" dirty="0"/>
              <a:t> base </a:t>
            </a:r>
            <a:r>
              <a:rPr sz="2000" dirty="0" err="1"/>
              <a:t>dell'articolo</a:t>
            </a:r>
            <a:r>
              <a:rPr sz="2000" dirty="0"/>
              <a:t> 56 </a:t>
            </a:r>
            <a:r>
              <a:rPr sz="2000" dirty="0" err="1"/>
              <a:t>dell'RDC</a:t>
            </a:r>
            <a:r>
              <a:rPr sz="2000" dirty="0"/>
              <a:t> (ossia </a:t>
            </a:r>
            <a:r>
              <a:rPr sz="2000" dirty="0" err="1"/>
              <a:t>i</a:t>
            </a:r>
            <a:r>
              <a:rPr sz="2000" dirty="0"/>
              <a:t> </a:t>
            </a:r>
            <a:r>
              <a:rPr sz="2000" dirty="0" err="1"/>
              <a:t>costi</a:t>
            </a:r>
            <a:r>
              <a:rPr sz="2000" dirty="0"/>
              <a:t> </a:t>
            </a:r>
            <a:r>
              <a:rPr sz="2000" dirty="0" err="1"/>
              <a:t>diretti</a:t>
            </a:r>
            <a:r>
              <a:rPr sz="2000" dirty="0"/>
              <a:t> e </a:t>
            </a:r>
            <a:r>
              <a:rPr sz="2000" dirty="0" err="1"/>
              <a:t>indiretti</a:t>
            </a:r>
            <a:r>
              <a:rPr sz="2000" dirty="0"/>
              <a:t>)</a:t>
            </a:r>
          </a:p>
          <a:p>
            <a:pPr marL="342900" indent="-342900">
              <a:buFont typeface="Arial"/>
              <a:buChar char="•"/>
              <a:defRPr sz="2300"/>
            </a:pPr>
            <a:r>
              <a:rPr sz="2000" dirty="0"/>
              <a:t>Gli </a:t>
            </a:r>
            <a:r>
              <a:rPr sz="2000" dirty="0" err="1"/>
              <a:t>orientamenti</a:t>
            </a:r>
            <a:r>
              <a:rPr sz="2000" dirty="0"/>
              <a:t> </a:t>
            </a:r>
            <a:r>
              <a:rPr sz="2000" dirty="0" err="1"/>
              <a:t>chiariscono</a:t>
            </a:r>
            <a:r>
              <a:rPr sz="2000" dirty="0"/>
              <a:t> </a:t>
            </a:r>
            <a:r>
              <a:rPr sz="2000" dirty="0" err="1"/>
              <a:t>che</a:t>
            </a:r>
            <a:r>
              <a:rPr sz="2000" dirty="0"/>
              <a:t> </a:t>
            </a:r>
            <a:r>
              <a:rPr sz="2000" dirty="0" err="1"/>
              <a:t>l'articolo</a:t>
            </a:r>
            <a:r>
              <a:rPr sz="2000" dirty="0"/>
              <a:t> 54 </a:t>
            </a:r>
            <a:r>
              <a:rPr lang="fr-BE" sz="2000" dirty="0"/>
              <a:t>del RDC </a:t>
            </a:r>
            <a:r>
              <a:rPr sz="2000" dirty="0"/>
              <a:t>(</a:t>
            </a:r>
            <a:r>
              <a:rPr sz="2000" dirty="0" err="1"/>
              <a:t>tasso</a:t>
            </a:r>
            <a:r>
              <a:rPr sz="2000" dirty="0"/>
              <a:t> </a:t>
            </a:r>
            <a:r>
              <a:rPr sz="2000" dirty="0" err="1"/>
              <a:t>forfettario</a:t>
            </a:r>
            <a:r>
              <a:rPr sz="2000" dirty="0"/>
              <a:t> del 15 %) e </a:t>
            </a:r>
            <a:r>
              <a:rPr sz="2000" dirty="0" err="1"/>
              <a:t>l'articolo</a:t>
            </a:r>
            <a:r>
              <a:rPr sz="2000" dirty="0"/>
              <a:t> 56</a:t>
            </a:r>
            <a:r>
              <a:rPr lang="fr-BE" sz="2000" dirty="0"/>
              <a:t> </a:t>
            </a:r>
            <a:r>
              <a:rPr sz="2000" dirty="0"/>
              <a:t>(40 %) </a:t>
            </a:r>
            <a:r>
              <a:rPr sz="2000" b="1" dirty="0" err="1">
                <a:solidFill>
                  <a:schemeClr val="tx2"/>
                </a:solidFill>
              </a:rPr>
              <a:t>si</a:t>
            </a:r>
            <a:r>
              <a:rPr sz="2000" b="1" dirty="0">
                <a:solidFill>
                  <a:schemeClr val="tx2"/>
                </a:solidFill>
              </a:rPr>
              <a:t> </a:t>
            </a:r>
            <a:r>
              <a:rPr sz="2000" b="1" dirty="0" err="1">
                <a:solidFill>
                  <a:schemeClr val="tx2"/>
                </a:solidFill>
              </a:rPr>
              <a:t>escludono</a:t>
            </a:r>
            <a:r>
              <a:rPr sz="2000" b="1" dirty="0">
                <a:solidFill>
                  <a:schemeClr val="tx2"/>
                </a:solidFill>
              </a:rPr>
              <a:t> a </a:t>
            </a:r>
            <a:r>
              <a:rPr sz="2000" b="1" dirty="0" err="1">
                <a:solidFill>
                  <a:schemeClr val="tx2"/>
                </a:solidFill>
              </a:rPr>
              <a:t>vicenda</a:t>
            </a:r>
            <a:r>
              <a:rPr sz="2000" dirty="0"/>
              <a:t>.</a:t>
            </a:r>
          </a:p>
        </p:txBody>
      </p:sp>
      <p:pic>
        <p:nvPicPr>
          <p:cNvPr id="8" name="Picture 7" descr="close up of calculator and stethoscope placed on invoice">
            <a:extLst>
              <a:ext uri="{FF2B5EF4-FFF2-40B4-BE49-F238E27FC236}">
                <a16:creationId xmlns:a16="http://schemas.microsoft.com/office/drawing/2014/main" id="{2B8E7A4C-2535-93C2-BC6A-A0B9A455331E}"/>
              </a:ext>
            </a:extLst>
          </p:cNvPr>
          <p:cNvPicPr>
            <a:picLocks noChangeAspect="1"/>
          </p:cNvPicPr>
          <p:nvPr/>
        </p:nvPicPr>
        <p:blipFill>
          <a:blip r:embed="rId5" cstate="print">
            <a:extLst>
              <a:ext uri="{28A0092B-C50C-407E-A947-70E740481C1C}">
                <a14:useLocalDpi xmlns:a14="http://schemas.microsoft.com/office/drawing/2010/main" val="0"/>
              </a:ext>
            </a:extLst>
          </a:blip>
          <a:srcRect t="57399" b="12940"/>
          <a:stretch>
            <a:fillRect/>
          </a:stretch>
        </p:blipFill>
        <p:spPr>
          <a:xfrm>
            <a:off x="0" y="1"/>
            <a:ext cx="12191999" cy="1407458"/>
          </a:xfrm>
          <a:prstGeom prst="flowChartDocument">
            <a:avLst/>
          </a:prstGeom>
          <a:ln>
            <a:solidFill>
              <a:schemeClr val="tx1"/>
            </a:solidFill>
          </a:ln>
        </p:spPr>
      </p:pic>
      <p:sp>
        <p:nvSpPr>
          <p:cNvPr id="4" name="TextBox 3">
            <a:extLst>
              <a:ext uri="{FF2B5EF4-FFF2-40B4-BE49-F238E27FC236}">
                <a16:creationId xmlns:a16="http://schemas.microsoft.com/office/drawing/2014/main" id="{B389A133-FC49-5BC8-421F-26DCCDAFB24A}"/>
              </a:ext>
            </a:extLst>
          </p:cNvPr>
          <p:cNvSpPr txBox="1"/>
          <p:nvPr/>
        </p:nvSpPr>
        <p:spPr>
          <a:xfrm>
            <a:off x="2514228" y="2319532"/>
            <a:ext cx="8783054" cy="830997"/>
          </a:xfrm>
          <a:prstGeom prst="rect">
            <a:avLst/>
          </a:prstGeom>
          <a:noFill/>
        </p:spPr>
        <p:txBody>
          <a:bodyPr wrap="square">
            <a:spAutoFit/>
          </a:bodyPr>
          <a:lstStyle/>
          <a:p>
            <a:pPr algn="just">
              <a:defRPr sz="2400"/>
            </a:pPr>
            <a:r>
              <a:rPr b="1" dirty="0" err="1"/>
              <a:t>Articolo</a:t>
            </a:r>
            <a:r>
              <a:rPr b="1" dirty="0"/>
              <a:t> 56 del CPR: </a:t>
            </a:r>
            <a:r>
              <a:rPr dirty="0" err="1"/>
              <a:t>fino</a:t>
            </a:r>
            <a:r>
              <a:rPr dirty="0"/>
              <a:t> al 40 % </a:t>
            </a:r>
            <a:r>
              <a:rPr dirty="0" err="1"/>
              <a:t>dei</a:t>
            </a:r>
            <a:r>
              <a:rPr dirty="0"/>
              <a:t> </a:t>
            </a:r>
            <a:r>
              <a:rPr dirty="0" err="1"/>
              <a:t>costi</a:t>
            </a:r>
            <a:r>
              <a:rPr dirty="0"/>
              <a:t> </a:t>
            </a:r>
            <a:r>
              <a:rPr dirty="0" err="1"/>
              <a:t>diretti</a:t>
            </a:r>
            <a:r>
              <a:rPr dirty="0"/>
              <a:t> </a:t>
            </a:r>
            <a:r>
              <a:rPr dirty="0" err="1"/>
              <a:t>ammissibili</a:t>
            </a:r>
            <a:r>
              <a:rPr dirty="0"/>
              <a:t> per il </a:t>
            </a:r>
            <a:r>
              <a:rPr dirty="0" err="1"/>
              <a:t>personale</a:t>
            </a:r>
            <a:r>
              <a:rPr dirty="0"/>
              <a:t> </a:t>
            </a:r>
            <a:r>
              <a:rPr dirty="0" err="1"/>
              <a:t>può</a:t>
            </a:r>
            <a:r>
              <a:rPr dirty="0"/>
              <a:t> </a:t>
            </a:r>
            <a:r>
              <a:rPr dirty="0" err="1"/>
              <a:t>essere</a:t>
            </a:r>
            <a:r>
              <a:rPr dirty="0"/>
              <a:t> </a:t>
            </a:r>
            <a:r>
              <a:rPr dirty="0" err="1"/>
              <a:t>utilizzato</a:t>
            </a:r>
            <a:r>
              <a:rPr dirty="0"/>
              <a:t> per </a:t>
            </a:r>
            <a:r>
              <a:rPr dirty="0" err="1"/>
              <a:t>coprire</a:t>
            </a:r>
            <a:r>
              <a:rPr dirty="0"/>
              <a:t> </a:t>
            </a:r>
            <a:r>
              <a:rPr dirty="0" err="1"/>
              <a:t>i</a:t>
            </a:r>
            <a:r>
              <a:rPr dirty="0"/>
              <a:t> </a:t>
            </a:r>
            <a:r>
              <a:rPr dirty="0" err="1"/>
              <a:t>costi</a:t>
            </a:r>
            <a:r>
              <a:rPr dirty="0"/>
              <a:t> </a:t>
            </a:r>
            <a:r>
              <a:rPr dirty="0" err="1"/>
              <a:t>ammissibili</a:t>
            </a:r>
            <a:r>
              <a:rPr dirty="0"/>
              <a:t> </a:t>
            </a:r>
            <a:r>
              <a:rPr dirty="0" err="1"/>
              <a:t>residui</a:t>
            </a:r>
            <a:r>
              <a:rPr dirty="0"/>
              <a:t> di </a:t>
            </a:r>
            <a:r>
              <a:rPr dirty="0" err="1"/>
              <a:t>un'operazione</a:t>
            </a:r>
            <a:r>
              <a:rPr dirty="0"/>
              <a:t>.</a:t>
            </a:r>
          </a:p>
        </p:txBody>
      </p:sp>
    </p:spTree>
    <p:extLst>
      <p:ext uri="{BB962C8B-B14F-4D97-AF65-F5344CB8AC3E}">
        <p14:creationId xmlns:p14="http://schemas.microsoft.com/office/powerpoint/2010/main" val="270826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fade">
                                      <p:cBhvr>
                                        <p:cTn id="18" dur="1000"/>
                                        <p:tgtEl>
                                          <p:spTgt spid="16">
                                            <p:txEl>
                                              <p:pRg st="0" end="0"/>
                                            </p:txEl>
                                          </p:spTgt>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1000"/>
                                        <p:tgtEl>
                                          <p:spTgt spid="16">
                                            <p:txEl>
                                              <p:pRg st="1" end="1"/>
                                            </p:txEl>
                                          </p:spTgt>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16">
                                            <p:txEl>
                                              <p:pRg st="3" end="3"/>
                                            </p:txEl>
                                          </p:spTgt>
                                        </p:tgtEl>
                                        <p:attrNameLst>
                                          <p:attrName>style.visibility</p:attrName>
                                        </p:attrNameLst>
                                      </p:cBhvr>
                                      <p:to>
                                        <p:strVal val="visible"/>
                                      </p:to>
                                    </p:set>
                                    <p:animEffect transition="in" filter="wipe(left)">
                                      <p:cBhvr>
                                        <p:cTn id="26" dur="1000"/>
                                        <p:tgtEl>
                                          <p:spTgt spid="16">
                                            <p:txEl>
                                              <p:pRg st="3" end="3"/>
                                            </p:txEl>
                                          </p:spTgt>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16">
                                            <p:txEl>
                                              <p:pRg st="4" end="4"/>
                                            </p:txEl>
                                          </p:spTgt>
                                        </p:tgtEl>
                                        <p:attrNameLst>
                                          <p:attrName>style.visibility</p:attrName>
                                        </p:attrNameLst>
                                      </p:cBhvr>
                                      <p:to>
                                        <p:strVal val="visible"/>
                                      </p:to>
                                    </p:set>
                                    <p:animEffect transition="in" filter="fade">
                                      <p:cBhvr>
                                        <p:cTn id="30" dur="1000"/>
                                        <p:tgtEl>
                                          <p:spTgt spid="16">
                                            <p:txEl>
                                              <p:pRg st="4" end="4"/>
                                            </p:txEl>
                                          </p:spTgt>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16">
                                            <p:txEl>
                                              <p:pRg st="5" end="5"/>
                                            </p:txEl>
                                          </p:spTgt>
                                        </p:tgtEl>
                                        <p:attrNameLst>
                                          <p:attrName>style.visibility</p:attrName>
                                        </p:attrNameLst>
                                      </p:cBhvr>
                                      <p:to>
                                        <p:strVal val="visible"/>
                                      </p:to>
                                    </p:set>
                                    <p:animEffect transition="in" filter="fade">
                                      <p:cBhvr>
                                        <p:cTn id="34" dur="10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AC5E7F-C4B4-A84E-02EB-7077158DD70E}"/>
              </a:ext>
            </a:extLst>
          </p:cNvPr>
          <p:cNvSpPr txBox="1"/>
          <p:nvPr/>
        </p:nvSpPr>
        <p:spPr>
          <a:xfrm>
            <a:off x="655996" y="1975151"/>
            <a:ext cx="11091511" cy="3973845"/>
          </a:xfrm>
          <a:prstGeom prst="rect">
            <a:avLst/>
          </a:prstGeom>
          <a:noFill/>
        </p:spPr>
        <p:txBody>
          <a:bodyPr rot="0" spcFirstLastPara="0" vertOverflow="overflow" horzOverflow="overflow" vert="horz" wrap="square" lIns="91440" tIns="45720" rIns="91440" bIns="45720" numCol="1" spcCol="0" fromWordArt="0" anchor="t" anchorCtr="0" forceAA="0" compatLnSpc="1">
            <a:prstTxWarp prst="textNoShape">
              <a:avLst/>
            </a:prstTxWarp>
            <a:spAutoFit/>
          </a:bodyPr>
          <a:lstStyle/>
          <a:p>
            <a:pPr algn="just">
              <a:spcAft>
                <a:spcPts val="600"/>
              </a:spcAft>
              <a:defRPr>
                <a:latin typeface="Aptos"/>
                <a:ea typeface="Segoe UI"/>
                <a:cs typeface="Segoe UI"/>
              </a:defRPr>
            </a:pPr>
            <a:r>
              <a:rPr sz="2400" b="1" dirty="0">
                <a:solidFill>
                  <a:srgbClr val="003399"/>
                </a:solidFill>
              </a:rPr>
              <a:t>Progetto</a:t>
            </a:r>
            <a:r>
              <a:rPr sz="2200" b="1" dirty="0">
                <a:solidFill>
                  <a:srgbClr val="003399"/>
                </a:solidFill>
              </a:rPr>
              <a:t>: </a:t>
            </a:r>
            <a:r>
              <a:rPr sz="2200" dirty="0" err="1">
                <a:solidFill>
                  <a:srgbClr val="000000"/>
                </a:solidFill>
              </a:rPr>
              <a:t>sostenere</a:t>
            </a:r>
            <a:r>
              <a:rPr sz="2200" dirty="0">
                <a:solidFill>
                  <a:srgbClr val="000000"/>
                </a:solidFill>
              </a:rPr>
              <a:t> </a:t>
            </a:r>
            <a:r>
              <a:rPr sz="2200" dirty="0" err="1">
                <a:solidFill>
                  <a:srgbClr val="000000"/>
                </a:solidFill>
              </a:rPr>
              <a:t>i</a:t>
            </a:r>
            <a:r>
              <a:rPr sz="2200" dirty="0">
                <a:solidFill>
                  <a:srgbClr val="000000"/>
                </a:solidFill>
              </a:rPr>
              <a:t> </a:t>
            </a:r>
            <a:r>
              <a:rPr sz="2200" dirty="0" err="1">
                <a:solidFill>
                  <a:srgbClr val="000000"/>
                </a:solidFill>
              </a:rPr>
              <a:t>giovani</a:t>
            </a:r>
            <a:r>
              <a:rPr sz="2200" dirty="0">
                <a:solidFill>
                  <a:srgbClr val="000000"/>
                </a:solidFill>
              </a:rPr>
              <a:t> in </a:t>
            </a:r>
            <a:r>
              <a:rPr sz="2200" dirty="0" err="1">
                <a:solidFill>
                  <a:srgbClr val="000000"/>
                </a:solidFill>
              </a:rPr>
              <a:t>cerca</a:t>
            </a:r>
            <a:r>
              <a:rPr sz="2200" dirty="0">
                <a:solidFill>
                  <a:srgbClr val="000000"/>
                </a:solidFill>
              </a:rPr>
              <a:t> di </a:t>
            </a:r>
            <a:r>
              <a:rPr sz="2200" dirty="0" err="1">
                <a:solidFill>
                  <a:srgbClr val="000000"/>
                </a:solidFill>
              </a:rPr>
              <a:t>lavoro</a:t>
            </a:r>
            <a:r>
              <a:rPr sz="2200" dirty="0">
                <a:solidFill>
                  <a:srgbClr val="000000"/>
                </a:solidFill>
              </a:rPr>
              <a:t> </a:t>
            </a:r>
            <a:r>
              <a:rPr sz="2200" dirty="0" err="1">
                <a:solidFill>
                  <a:srgbClr val="000000"/>
                </a:solidFill>
              </a:rPr>
              <a:t>nel</a:t>
            </a:r>
            <a:r>
              <a:rPr sz="2200" dirty="0">
                <a:solidFill>
                  <a:srgbClr val="000000"/>
                </a:solidFill>
              </a:rPr>
              <a:t> loro </a:t>
            </a:r>
            <a:r>
              <a:rPr sz="2200" dirty="0" err="1">
                <a:solidFill>
                  <a:srgbClr val="000000"/>
                </a:solidFill>
              </a:rPr>
              <a:t>percorso</a:t>
            </a:r>
            <a:r>
              <a:rPr sz="2200" dirty="0">
                <a:solidFill>
                  <a:srgbClr val="000000"/>
                </a:solidFill>
              </a:rPr>
              <a:t> </a:t>
            </a:r>
            <a:r>
              <a:rPr sz="2200" dirty="0" err="1">
                <a:solidFill>
                  <a:srgbClr val="000000"/>
                </a:solidFill>
              </a:rPr>
              <a:t>lavorativo</a:t>
            </a:r>
            <a:r>
              <a:rPr sz="2200" dirty="0">
                <a:solidFill>
                  <a:srgbClr val="000000"/>
                </a:solidFill>
              </a:rPr>
              <a:t> (piano </a:t>
            </a:r>
            <a:r>
              <a:rPr sz="2200" dirty="0" err="1">
                <a:solidFill>
                  <a:srgbClr val="000000"/>
                </a:solidFill>
              </a:rPr>
              <a:t>personalizzato</a:t>
            </a:r>
            <a:r>
              <a:rPr sz="2200" dirty="0">
                <a:solidFill>
                  <a:srgbClr val="000000"/>
                </a:solidFill>
              </a:rPr>
              <a:t>, </a:t>
            </a:r>
            <a:r>
              <a:rPr sz="2200" dirty="0" err="1">
                <a:solidFill>
                  <a:srgbClr val="000000"/>
                </a:solidFill>
              </a:rPr>
              <a:t>corsi</a:t>
            </a:r>
            <a:r>
              <a:rPr sz="2200" dirty="0">
                <a:solidFill>
                  <a:srgbClr val="000000"/>
                </a:solidFill>
              </a:rPr>
              <a:t> di </a:t>
            </a:r>
            <a:r>
              <a:rPr sz="2200" dirty="0" err="1">
                <a:solidFill>
                  <a:srgbClr val="000000"/>
                </a:solidFill>
              </a:rPr>
              <a:t>formazione</a:t>
            </a:r>
            <a:r>
              <a:rPr sz="2200" dirty="0">
                <a:solidFill>
                  <a:srgbClr val="000000"/>
                </a:solidFill>
              </a:rPr>
              <a:t> per le </a:t>
            </a:r>
            <a:r>
              <a:rPr sz="2200" dirty="0" err="1">
                <a:solidFill>
                  <a:srgbClr val="000000"/>
                </a:solidFill>
              </a:rPr>
              <a:t>competenze</a:t>
            </a:r>
            <a:r>
              <a:rPr sz="2200" dirty="0">
                <a:solidFill>
                  <a:srgbClr val="000000"/>
                </a:solidFill>
              </a:rPr>
              <a:t> </a:t>
            </a:r>
            <a:r>
              <a:rPr sz="2200" dirty="0" err="1">
                <a:solidFill>
                  <a:srgbClr val="000000"/>
                </a:solidFill>
              </a:rPr>
              <a:t>professionali</a:t>
            </a:r>
            <a:r>
              <a:rPr sz="2200" dirty="0">
                <a:solidFill>
                  <a:srgbClr val="000000"/>
                </a:solidFill>
              </a:rPr>
              <a:t> </a:t>
            </a:r>
            <a:r>
              <a:rPr sz="2200" dirty="0" err="1">
                <a:solidFill>
                  <a:srgbClr val="000000"/>
                </a:solidFill>
              </a:rPr>
              <a:t>generali</a:t>
            </a:r>
            <a:r>
              <a:rPr sz="2200" dirty="0">
                <a:solidFill>
                  <a:srgbClr val="000000"/>
                </a:solidFill>
              </a:rPr>
              <a:t>, </a:t>
            </a:r>
            <a:r>
              <a:rPr sz="2200" dirty="0" err="1">
                <a:solidFill>
                  <a:srgbClr val="000000"/>
                </a:solidFill>
              </a:rPr>
              <a:t>visite</a:t>
            </a:r>
            <a:r>
              <a:rPr sz="2200" dirty="0">
                <a:solidFill>
                  <a:srgbClr val="000000"/>
                </a:solidFill>
              </a:rPr>
              <a:t> a </a:t>
            </a:r>
            <a:r>
              <a:rPr sz="2200" dirty="0" err="1">
                <a:solidFill>
                  <a:srgbClr val="000000"/>
                </a:solidFill>
              </a:rPr>
              <a:t>potenziali</a:t>
            </a:r>
            <a:r>
              <a:rPr sz="2200" dirty="0">
                <a:solidFill>
                  <a:srgbClr val="000000"/>
                </a:solidFill>
              </a:rPr>
              <a:t> </a:t>
            </a:r>
            <a:r>
              <a:rPr sz="2200" dirty="0" err="1">
                <a:solidFill>
                  <a:srgbClr val="000000"/>
                </a:solidFill>
              </a:rPr>
              <a:t>datori</a:t>
            </a:r>
            <a:r>
              <a:rPr sz="2200" dirty="0">
                <a:solidFill>
                  <a:srgbClr val="000000"/>
                </a:solidFill>
              </a:rPr>
              <a:t> di </a:t>
            </a:r>
            <a:r>
              <a:rPr sz="2200" dirty="0" err="1">
                <a:solidFill>
                  <a:srgbClr val="000000"/>
                </a:solidFill>
              </a:rPr>
              <a:t>lavoro</a:t>
            </a:r>
            <a:r>
              <a:rPr sz="2200" dirty="0">
                <a:solidFill>
                  <a:srgbClr val="000000"/>
                </a:solidFill>
              </a:rPr>
              <a:t> ed </a:t>
            </a:r>
            <a:r>
              <a:rPr sz="2200" dirty="0" err="1">
                <a:solidFill>
                  <a:srgbClr val="000000"/>
                </a:solidFill>
              </a:rPr>
              <a:t>eventi</a:t>
            </a:r>
            <a:r>
              <a:rPr sz="2200" dirty="0">
                <a:solidFill>
                  <a:srgbClr val="000000"/>
                </a:solidFill>
              </a:rPr>
              <a:t> </a:t>
            </a:r>
            <a:r>
              <a:rPr sz="2200" dirty="0" err="1">
                <a:solidFill>
                  <a:srgbClr val="000000"/>
                </a:solidFill>
              </a:rPr>
              <a:t>professionali</a:t>
            </a:r>
            <a:r>
              <a:rPr sz="2200" dirty="0">
                <a:solidFill>
                  <a:srgbClr val="000000"/>
                </a:solidFill>
              </a:rPr>
              <a:t>).</a:t>
            </a:r>
            <a:endParaRPr sz="2200" dirty="0"/>
          </a:p>
          <a:p>
            <a:pPr marL="342900" indent="-342900" algn="just">
              <a:buFont typeface="Arial"/>
              <a:buChar char="•"/>
              <a:defRPr sz="2200">
                <a:solidFill>
                  <a:srgbClr val="000000"/>
                </a:solidFill>
                <a:latin typeface="Aptos"/>
                <a:ea typeface="Segoe UI"/>
                <a:cs typeface="Segoe UI"/>
              </a:defRPr>
            </a:pPr>
            <a:r>
              <a:rPr dirty="0"/>
              <a:t>Il </a:t>
            </a:r>
            <a:r>
              <a:rPr dirty="0" err="1"/>
              <a:t>tasso</a:t>
            </a:r>
            <a:r>
              <a:rPr dirty="0"/>
              <a:t> </a:t>
            </a:r>
            <a:r>
              <a:rPr dirty="0" err="1"/>
              <a:t>forfettario</a:t>
            </a:r>
            <a:r>
              <a:rPr dirty="0"/>
              <a:t> è </a:t>
            </a:r>
            <a:r>
              <a:rPr dirty="0" err="1"/>
              <a:t>fissato</a:t>
            </a:r>
            <a:r>
              <a:rPr dirty="0"/>
              <a:t> al 40 % </a:t>
            </a:r>
            <a:r>
              <a:rPr dirty="0" err="1"/>
              <a:t>nella</a:t>
            </a:r>
            <a:r>
              <a:rPr dirty="0"/>
              <a:t> </a:t>
            </a:r>
            <a:r>
              <a:rPr dirty="0" err="1"/>
              <a:t>convenzione</a:t>
            </a:r>
            <a:r>
              <a:rPr dirty="0"/>
              <a:t> di </a:t>
            </a:r>
            <a:r>
              <a:rPr dirty="0" err="1"/>
              <a:t>sovvenzione</a:t>
            </a:r>
            <a:r>
              <a:rPr dirty="0"/>
              <a:t>.</a:t>
            </a:r>
          </a:p>
          <a:p>
            <a:pPr algn="just"/>
            <a:endParaRPr sz="2400" dirty="0">
              <a:solidFill>
                <a:srgbClr val="000000"/>
              </a:solidFill>
              <a:latin typeface="Aptos"/>
              <a:cs typeface="Segoe UI"/>
            </a:endParaRPr>
          </a:p>
          <a:p>
            <a:pPr>
              <a:lnSpc>
                <a:spcPct val="90000"/>
              </a:lnSpc>
              <a:spcBef>
                <a:spcPts val="500"/>
              </a:spcBef>
              <a:defRPr sz="2400" b="1" u="sng">
                <a:solidFill>
                  <a:schemeClr val="tx2"/>
                </a:solidFill>
                <a:latin typeface="Aptos"/>
                <a:cs typeface="Segoe UI"/>
              </a:defRPr>
            </a:pPr>
            <a:r>
              <a:rPr dirty="0"/>
              <a:t>Audit DAC (</a:t>
            </a:r>
            <a:r>
              <a:rPr dirty="0" err="1"/>
              <a:t>relazione</a:t>
            </a:r>
            <a:r>
              <a:rPr dirty="0"/>
              <a:t> di audit </a:t>
            </a:r>
            <a:r>
              <a:rPr dirty="0" err="1"/>
              <a:t>preliminare</a:t>
            </a:r>
            <a:r>
              <a:rPr dirty="0"/>
              <a:t>): </a:t>
            </a:r>
          </a:p>
          <a:p>
            <a:pPr marL="571500" indent="-342900" algn="just">
              <a:lnSpc>
                <a:spcPct val="90000"/>
              </a:lnSpc>
              <a:spcBef>
                <a:spcPts val="500"/>
              </a:spcBef>
              <a:buFont typeface="Arial"/>
              <a:buChar char="•"/>
              <a:defRPr sz="2200">
                <a:solidFill>
                  <a:srgbClr val="000000"/>
                </a:solidFill>
                <a:latin typeface="Aptos"/>
                <a:cs typeface="Segoe UI"/>
              </a:defRPr>
            </a:pPr>
            <a:r>
              <a:rPr dirty="0"/>
              <a:t>Le </a:t>
            </a:r>
            <a:r>
              <a:rPr dirty="0" err="1"/>
              <a:t>categorie</a:t>
            </a:r>
            <a:r>
              <a:rPr dirty="0"/>
              <a:t> di </a:t>
            </a:r>
            <a:r>
              <a:rPr dirty="0" err="1"/>
              <a:t>costi</a:t>
            </a:r>
            <a:r>
              <a:rPr dirty="0"/>
              <a:t> </a:t>
            </a:r>
            <a:r>
              <a:rPr dirty="0" err="1"/>
              <a:t>coperte</a:t>
            </a:r>
            <a:r>
              <a:rPr dirty="0"/>
              <a:t> dal </a:t>
            </a:r>
            <a:r>
              <a:rPr dirty="0" err="1"/>
              <a:t>tasso</a:t>
            </a:r>
            <a:r>
              <a:rPr dirty="0"/>
              <a:t> </a:t>
            </a:r>
            <a:r>
              <a:rPr lang="fr-BE" dirty="0" err="1"/>
              <a:t>forfettario</a:t>
            </a:r>
            <a:r>
              <a:rPr dirty="0"/>
              <a:t> non </a:t>
            </a:r>
            <a:r>
              <a:rPr dirty="0" err="1"/>
              <a:t>sono</a:t>
            </a:r>
            <a:r>
              <a:rPr dirty="0"/>
              <a:t> </a:t>
            </a:r>
            <a:r>
              <a:rPr dirty="0" err="1"/>
              <a:t>chiaramente</a:t>
            </a:r>
            <a:r>
              <a:rPr dirty="0"/>
              <a:t> </a:t>
            </a:r>
            <a:r>
              <a:rPr dirty="0" err="1"/>
              <a:t>menzionate</a:t>
            </a:r>
            <a:r>
              <a:rPr dirty="0"/>
              <a:t> </a:t>
            </a:r>
            <a:r>
              <a:rPr dirty="0" err="1"/>
              <a:t>nella</a:t>
            </a:r>
            <a:r>
              <a:rPr dirty="0"/>
              <a:t> </a:t>
            </a:r>
            <a:r>
              <a:rPr b="1" i="1" dirty="0" err="1"/>
              <a:t>convenzione</a:t>
            </a:r>
            <a:r>
              <a:rPr b="1" i="1" dirty="0"/>
              <a:t> di </a:t>
            </a:r>
            <a:r>
              <a:rPr b="1" i="1" dirty="0" err="1"/>
              <a:t>sovvenzione</a:t>
            </a:r>
            <a:r>
              <a:rPr b="1" i="1" dirty="0"/>
              <a:t>.</a:t>
            </a:r>
            <a:endParaRPr sz="2200" dirty="0">
              <a:solidFill>
                <a:srgbClr val="000000"/>
              </a:solidFill>
              <a:latin typeface="Aptos"/>
              <a:cs typeface="Segoe UI"/>
            </a:endParaRPr>
          </a:p>
          <a:p>
            <a:pPr marL="571500" indent="-342900" algn="just">
              <a:lnSpc>
                <a:spcPct val="90000"/>
              </a:lnSpc>
              <a:spcBef>
                <a:spcPts val="500"/>
              </a:spcBef>
              <a:buFont typeface="Arial"/>
              <a:buChar char="•"/>
              <a:defRPr sz="2200">
                <a:solidFill>
                  <a:srgbClr val="000000"/>
                </a:solidFill>
                <a:latin typeface="Aptos"/>
                <a:cs typeface="Segoe UI"/>
              </a:defRPr>
            </a:pPr>
            <a:r>
              <a:rPr dirty="0" err="1"/>
              <a:t>Dubbi</a:t>
            </a:r>
            <a:r>
              <a:rPr dirty="0"/>
              <a:t> </a:t>
            </a:r>
            <a:r>
              <a:rPr dirty="0" err="1"/>
              <a:t>sull'attuazione</a:t>
            </a:r>
            <a:r>
              <a:rPr dirty="0"/>
              <a:t> del </a:t>
            </a:r>
            <a:r>
              <a:rPr dirty="0" err="1"/>
              <a:t>progetto</a:t>
            </a:r>
            <a:r>
              <a:rPr dirty="0"/>
              <a:t>: </a:t>
            </a:r>
            <a:r>
              <a:rPr dirty="0" err="1"/>
              <a:t>i</a:t>
            </a:r>
            <a:r>
              <a:rPr dirty="0"/>
              <a:t> </a:t>
            </a:r>
            <a:r>
              <a:rPr dirty="0" err="1"/>
              <a:t>revisori</a:t>
            </a:r>
            <a:r>
              <a:rPr dirty="0"/>
              <a:t> </a:t>
            </a:r>
            <a:r>
              <a:rPr dirty="0" err="1"/>
              <a:t>hanno</a:t>
            </a:r>
            <a:r>
              <a:rPr dirty="0"/>
              <a:t> </a:t>
            </a:r>
            <a:r>
              <a:rPr dirty="0" err="1"/>
              <a:t>chiesto</a:t>
            </a:r>
            <a:r>
              <a:rPr dirty="0"/>
              <a:t> </a:t>
            </a:r>
            <a:r>
              <a:rPr b="1" i="1" dirty="0" err="1"/>
              <a:t>documenti</a:t>
            </a:r>
            <a:r>
              <a:rPr b="1" i="1" dirty="0"/>
              <a:t> </a:t>
            </a:r>
            <a:r>
              <a:rPr b="1" i="1" dirty="0" err="1"/>
              <a:t>giustificativi</a:t>
            </a:r>
            <a:r>
              <a:rPr b="1" i="1" dirty="0"/>
              <a:t> </a:t>
            </a:r>
            <a:r>
              <a:rPr b="1" i="1" dirty="0" err="1"/>
              <a:t>pertinenti</a:t>
            </a:r>
            <a:r>
              <a:rPr b="1" dirty="0"/>
              <a:t> </a:t>
            </a:r>
            <a:r>
              <a:rPr dirty="0"/>
              <a:t>per </a:t>
            </a:r>
            <a:r>
              <a:rPr dirty="0" err="1"/>
              <a:t>confermare</a:t>
            </a:r>
            <a:r>
              <a:rPr dirty="0"/>
              <a:t> le </a:t>
            </a:r>
            <a:r>
              <a:rPr dirty="0" err="1"/>
              <a:t>categorie</a:t>
            </a:r>
            <a:r>
              <a:rPr dirty="0"/>
              <a:t> di </a:t>
            </a:r>
            <a:r>
              <a:rPr dirty="0" err="1"/>
              <a:t>costi</a:t>
            </a:r>
            <a:r>
              <a:rPr dirty="0"/>
              <a:t> e </a:t>
            </a:r>
            <a:r>
              <a:rPr dirty="0" err="1"/>
              <a:t>hanno</a:t>
            </a:r>
            <a:r>
              <a:rPr dirty="0"/>
              <a:t> </a:t>
            </a:r>
            <a:r>
              <a:rPr dirty="0" err="1"/>
              <a:t>ottenuto</a:t>
            </a:r>
            <a:r>
              <a:rPr dirty="0"/>
              <a:t> </a:t>
            </a:r>
            <a:r>
              <a:rPr b="1" i="1" dirty="0"/>
              <a:t>prove </a:t>
            </a:r>
            <a:r>
              <a:rPr b="1" i="1" dirty="0" err="1"/>
              <a:t>sufficienti</a:t>
            </a:r>
            <a:r>
              <a:rPr b="1" i="1" dirty="0"/>
              <a:t> </a:t>
            </a:r>
            <a:r>
              <a:rPr dirty="0" err="1"/>
              <a:t>dell'esistenza</a:t>
            </a:r>
            <a:r>
              <a:rPr dirty="0"/>
              <a:t> di </a:t>
            </a:r>
            <a:r>
              <a:rPr dirty="0" err="1"/>
              <a:t>altri</a:t>
            </a:r>
            <a:r>
              <a:rPr dirty="0"/>
              <a:t> </a:t>
            </a:r>
            <a:r>
              <a:rPr dirty="0" err="1"/>
              <a:t>costi</a:t>
            </a:r>
            <a:r>
              <a:rPr dirty="0"/>
              <a:t> </a:t>
            </a:r>
            <a:r>
              <a:rPr dirty="0" err="1"/>
              <a:t>diretti</a:t>
            </a:r>
            <a:r>
              <a:rPr dirty="0"/>
              <a:t> da </a:t>
            </a:r>
            <a:r>
              <a:rPr dirty="0" err="1"/>
              <a:t>parte</a:t>
            </a:r>
            <a:r>
              <a:rPr dirty="0"/>
              <a:t> </a:t>
            </a:r>
            <a:r>
              <a:rPr dirty="0" err="1"/>
              <a:t>dell'entità</a:t>
            </a:r>
            <a:r>
              <a:rPr dirty="0"/>
              <a:t> </a:t>
            </a:r>
            <a:r>
              <a:rPr dirty="0" err="1"/>
              <a:t>controllata</a:t>
            </a:r>
            <a:r>
              <a:rPr dirty="0"/>
              <a:t>.</a:t>
            </a:r>
            <a:endParaRPr sz="2400" b="0" i="0" dirty="0">
              <a:solidFill>
                <a:srgbClr val="000000"/>
              </a:solidFill>
              <a:latin typeface="Aptos"/>
              <a:ea typeface="Segoe UI"/>
              <a:cs typeface="Segoe UI"/>
            </a:endParaRPr>
          </a:p>
        </p:txBody>
      </p:sp>
      <p:pic>
        <p:nvPicPr>
          <p:cNvPr id="5" name="Picture 4" descr="close up of calculator and stethoscope placed on invoice">
            <a:extLst>
              <a:ext uri="{FF2B5EF4-FFF2-40B4-BE49-F238E27FC236}">
                <a16:creationId xmlns:a16="http://schemas.microsoft.com/office/drawing/2014/main" id="{3665875D-AEC8-1D4D-FCF2-5F241BD15812}"/>
              </a:ext>
            </a:extLst>
          </p:cNvPr>
          <p:cNvPicPr>
            <a:picLocks noChangeAspect="1"/>
          </p:cNvPicPr>
          <p:nvPr/>
        </p:nvPicPr>
        <p:blipFill>
          <a:blip r:embed="rId3" cstate="print">
            <a:extLst>
              <a:ext uri="{28A0092B-C50C-407E-A947-70E740481C1C}">
                <a14:useLocalDpi xmlns:a14="http://schemas.microsoft.com/office/drawing/2010/main" val="0"/>
              </a:ext>
            </a:extLst>
          </a:blip>
          <a:srcRect t="57467" b="12939"/>
          <a:stretch>
            <a:fillRect/>
          </a:stretch>
        </p:blipFill>
        <p:spPr>
          <a:xfrm>
            <a:off x="0" y="0"/>
            <a:ext cx="12191999" cy="1559860"/>
          </a:xfrm>
          <a:prstGeom prst="flowChartDocument">
            <a:avLst/>
          </a:prstGeom>
          <a:ln>
            <a:solidFill>
              <a:schemeClr val="tx1"/>
            </a:solidFill>
          </a:ln>
        </p:spPr>
      </p:pic>
    </p:spTree>
    <p:extLst>
      <p:ext uri="{BB962C8B-B14F-4D97-AF65-F5344CB8AC3E}">
        <p14:creationId xmlns:p14="http://schemas.microsoft.com/office/powerpoint/2010/main" val="274435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750"/>
                                        <p:tgtEl>
                                          <p:spTgt spid="4">
                                            <p:txEl>
                                              <p:pRg st="1" end="1"/>
                                            </p:txEl>
                                          </p:spTgt>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1250"/>
                                        <p:tgtEl>
                                          <p:spTgt spid="4">
                                            <p:txEl>
                                              <p:pRg st="3" end="3"/>
                                            </p:txEl>
                                          </p:spTgt>
                                        </p:tgtEl>
                                      </p:cBhvr>
                                    </p:animEffec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childTnLst>
                                </p:cTn>
                              </p:par>
                            </p:childTnLst>
                          </p:cTn>
                        </p:par>
                        <p:par>
                          <p:cTn id="22" fill="hold">
                            <p:stCondLst>
                              <p:cond delay="4000"/>
                            </p:stCondLst>
                            <p:childTnLst>
                              <p:par>
                                <p:cTn id="23" presetID="10" presetClass="entr" presetSubtype="0" fill="hold"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75E23-B48A-BE48-F37D-FA2A647EDFFF}"/>
            </a:ext>
          </a:extLst>
        </p:cNvPr>
        <p:cNvGrpSpPr/>
        <p:nvPr/>
      </p:nvGrpSpPr>
      <p:grpSpPr>
        <a:xfrm>
          <a:off x="0" y="0"/>
          <a:ext cx="0" cy="0"/>
          <a:chOff x="0" y="0"/>
          <a:chExt cx="0" cy="0"/>
        </a:xfrm>
      </p:grpSpPr>
      <p:pic>
        <p:nvPicPr>
          <p:cNvPr id="8" name="Picture 7" descr="close up of calculator and stethoscope placed on invoice">
            <a:extLst>
              <a:ext uri="{FF2B5EF4-FFF2-40B4-BE49-F238E27FC236}">
                <a16:creationId xmlns:a16="http://schemas.microsoft.com/office/drawing/2014/main" id="{944792E8-5768-304B-6078-834C770BC371}"/>
              </a:ext>
            </a:extLst>
          </p:cNvPr>
          <p:cNvPicPr>
            <a:picLocks noChangeAspect="1"/>
          </p:cNvPicPr>
          <p:nvPr/>
        </p:nvPicPr>
        <p:blipFill>
          <a:blip r:embed="rId3" cstate="print">
            <a:extLst>
              <a:ext uri="{28A0092B-C50C-407E-A947-70E740481C1C}">
                <a14:useLocalDpi xmlns:a14="http://schemas.microsoft.com/office/drawing/2010/main" val="0"/>
              </a:ext>
            </a:extLst>
          </a:blip>
          <a:srcRect t="57467" b="12939"/>
          <a:stretch>
            <a:fillRect/>
          </a:stretch>
        </p:blipFill>
        <p:spPr>
          <a:xfrm>
            <a:off x="0" y="0"/>
            <a:ext cx="12191999" cy="1434354"/>
          </a:xfrm>
          <a:prstGeom prst="flowChartDocument">
            <a:avLst/>
          </a:prstGeom>
          <a:ln>
            <a:solidFill>
              <a:schemeClr val="tx1"/>
            </a:solidFill>
          </a:ln>
        </p:spPr>
      </p:pic>
      <p:sp>
        <p:nvSpPr>
          <p:cNvPr id="3" name="Content Placeholder 2">
            <a:extLst>
              <a:ext uri="{FF2B5EF4-FFF2-40B4-BE49-F238E27FC236}">
                <a16:creationId xmlns:a16="http://schemas.microsoft.com/office/drawing/2014/main" id="{331E6BB6-7A87-BA36-FD5C-ECD98AC1DAF7}"/>
              </a:ext>
            </a:extLst>
          </p:cNvPr>
          <p:cNvSpPr>
            <a:spLocks noGrp="1"/>
          </p:cNvSpPr>
          <p:nvPr>
            <p:ph idx="1"/>
          </p:nvPr>
        </p:nvSpPr>
        <p:spPr>
          <a:xfrm>
            <a:off x="0" y="1700561"/>
            <a:ext cx="11764537" cy="3456878"/>
          </a:xfrm>
        </p:spPr>
        <p:txBody>
          <a:bodyPr vert="horz" lIns="91440" tIns="45720" rIns="91440" bIns="45720" anchor="ctr">
            <a:noAutofit/>
          </a:bodyPr>
          <a:lstStyle/>
          <a:p>
            <a:pPr marL="457200" lvl="1" indent="0">
              <a:buNone/>
              <a:defRPr b="1">
                <a:solidFill>
                  <a:schemeClr val="tx2"/>
                </a:solidFill>
              </a:defRPr>
            </a:pPr>
            <a:r>
              <a:rPr dirty="0"/>
              <a:t>Audit DAC (</a:t>
            </a:r>
            <a:r>
              <a:rPr dirty="0" err="1"/>
              <a:t>relazione</a:t>
            </a:r>
            <a:r>
              <a:rPr dirty="0"/>
              <a:t> di audit): </a:t>
            </a:r>
          </a:p>
          <a:p>
            <a:pPr marL="1028700" lvl="1" indent="-342900" algn="just">
              <a:buFont typeface="Wingdings" panose="05000000000000000000" pitchFamily="2" charset="2"/>
              <a:buChar char="§"/>
              <a:defRPr sz="2200"/>
            </a:pPr>
            <a:r>
              <a:rPr dirty="0"/>
              <a:t>I </a:t>
            </a:r>
            <a:r>
              <a:rPr dirty="0" err="1"/>
              <a:t>revisori</a:t>
            </a:r>
            <a:r>
              <a:rPr dirty="0"/>
              <a:t> </a:t>
            </a:r>
            <a:r>
              <a:rPr dirty="0" err="1"/>
              <a:t>hanno</a:t>
            </a:r>
            <a:r>
              <a:rPr dirty="0"/>
              <a:t> </a:t>
            </a:r>
            <a:r>
              <a:rPr dirty="0" err="1"/>
              <a:t>ricevuto</a:t>
            </a:r>
            <a:r>
              <a:rPr dirty="0"/>
              <a:t> le </a:t>
            </a:r>
            <a:r>
              <a:rPr dirty="0" err="1"/>
              <a:t>seguenti</a:t>
            </a:r>
            <a:r>
              <a:rPr dirty="0"/>
              <a:t> </a:t>
            </a:r>
            <a:r>
              <a:rPr dirty="0" err="1"/>
              <a:t>informazioni</a:t>
            </a:r>
            <a:r>
              <a:rPr dirty="0"/>
              <a:t>:</a:t>
            </a:r>
          </a:p>
          <a:p>
            <a:pPr marL="1428750" lvl="2" algn="just">
              <a:buFont typeface="Wingdings,Sans-Serif" panose="020B0604020202020204" pitchFamily="34" charset="0"/>
              <a:buChar char="§"/>
            </a:pPr>
            <a:r>
              <a:rPr dirty="0" err="1"/>
              <a:t>Documento</a:t>
            </a:r>
            <a:r>
              <a:rPr dirty="0"/>
              <a:t> </a:t>
            </a:r>
            <a:r>
              <a:rPr dirty="0" err="1"/>
              <a:t>giustificativo</a:t>
            </a:r>
            <a:r>
              <a:rPr dirty="0"/>
              <a:t>: </a:t>
            </a:r>
            <a:r>
              <a:rPr i="1" u="sng" dirty="0" err="1"/>
              <a:t>Documento</a:t>
            </a:r>
            <a:r>
              <a:rPr i="1" u="sng" dirty="0"/>
              <a:t> </a:t>
            </a:r>
            <a:r>
              <a:rPr i="1" u="sng" dirty="0" err="1"/>
              <a:t>contabile</a:t>
            </a:r>
            <a:r>
              <a:rPr dirty="0"/>
              <a:t> </a:t>
            </a:r>
            <a:r>
              <a:rPr dirty="0" err="1"/>
              <a:t>già</a:t>
            </a:r>
            <a:r>
              <a:rPr dirty="0"/>
              <a:t> </a:t>
            </a:r>
            <a:r>
              <a:rPr dirty="0" err="1"/>
              <a:t>presentato</a:t>
            </a:r>
            <a:r>
              <a:rPr dirty="0"/>
              <a:t> dal </a:t>
            </a:r>
            <a:r>
              <a:rPr dirty="0" err="1"/>
              <a:t>beneficiario</a:t>
            </a:r>
            <a:r>
              <a:rPr dirty="0"/>
              <a:t> </a:t>
            </a:r>
            <a:r>
              <a:rPr dirty="0" err="1"/>
              <a:t>all'A</a:t>
            </a:r>
            <a:r>
              <a:rPr lang="fr-BE" dirty="0"/>
              <a:t>d</a:t>
            </a:r>
            <a:r>
              <a:rPr dirty="0"/>
              <a:t>G </a:t>
            </a:r>
            <a:r>
              <a:rPr dirty="0" err="1"/>
              <a:t>insieme</a:t>
            </a:r>
            <a:r>
              <a:rPr dirty="0"/>
              <a:t> </a:t>
            </a:r>
            <a:r>
              <a:rPr dirty="0" err="1"/>
              <a:t>alla</a:t>
            </a:r>
            <a:r>
              <a:rPr dirty="0"/>
              <a:t> </a:t>
            </a:r>
            <a:r>
              <a:rPr dirty="0" err="1"/>
              <a:t>domanda</a:t>
            </a:r>
            <a:r>
              <a:rPr dirty="0"/>
              <a:t> di </a:t>
            </a:r>
            <a:r>
              <a:rPr dirty="0" err="1"/>
              <a:t>rimborso</a:t>
            </a:r>
            <a:r>
              <a:rPr dirty="0"/>
              <a:t>, </a:t>
            </a:r>
            <a:r>
              <a:rPr dirty="0" err="1"/>
              <a:t>che</a:t>
            </a:r>
            <a:r>
              <a:rPr dirty="0"/>
              <a:t> </a:t>
            </a:r>
            <a:r>
              <a:rPr dirty="0" err="1"/>
              <a:t>comprendeva</a:t>
            </a:r>
            <a:r>
              <a:rPr dirty="0"/>
              <a:t> prove </a:t>
            </a:r>
            <a:r>
              <a:rPr dirty="0" err="1"/>
              <a:t>chiare</a:t>
            </a:r>
            <a:r>
              <a:rPr dirty="0"/>
              <a:t> </a:t>
            </a:r>
            <a:r>
              <a:rPr dirty="0" err="1"/>
              <a:t>dei</a:t>
            </a:r>
            <a:r>
              <a:rPr dirty="0"/>
              <a:t> </a:t>
            </a:r>
            <a:r>
              <a:rPr dirty="0" err="1"/>
              <a:t>costi</a:t>
            </a:r>
            <a:r>
              <a:rPr dirty="0"/>
              <a:t> </a:t>
            </a:r>
            <a:r>
              <a:rPr dirty="0" err="1"/>
              <a:t>diretti</a:t>
            </a:r>
            <a:r>
              <a:rPr dirty="0"/>
              <a:t>.</a:t>
            </a:r>
          </a:p>
          <a:p>
            <a:pPr marL="1428750" lvl="2" algn="just">
              <a:buFont typeface="Wingdings,Sans-Serif" panose="020B0604020202020204" pitchFamily="34" charset="0"/>
              <a:buChar char="§"/>
            </a:pPr>
            <a:r>
              <a:rPr dirty="0" err="1"/>
              <a:t>Informazioni</a:t>
            </a:r>
            <a:r>
              <a:rPr dirty="0"/>
              <a:t> </a:t>
            </a:r>
            <a:r>
              <a:rPr dirty="0" err="1"/>
              <a:t>complementari</a:t>
            </a:r>
            <a:r>
              <a:rPr dirty="0"/>
              <a:t>: </a:t>
            </a:r>
            <a:r>
              <a:rPr i="1" dirty="0"/>
              <a:t>"</a:t>
            </a:r>
            <a:r>
              <a:rPr lang="fr-BE" i="1" dirty="0" err="1"/>
              <a:t>Stanze</a:t>
            </a:r>
            <a:r>
              <a:rPr i="1" dirty="0"/>
              <a:t>, </a:t>
            </a:r>
            <a:r>
              <a:rPr i="1" dirty="0" err="1"/>
              <a:t>aule</a:t>
            </a:r>
            <a:r>
              <a:rPr i="1" dirty="0"/>
              <a:t>, </a:t>
            </a:r>
            <a:r>
              <a:rPr i="1" dirty="0" err="1"/>
              <a:t>trasporti</a:t>
            </a:r>
            <a:r>
              <a:rPr i="1" dirty="0"/>
              <a:t>, </a:t>
            </a:r>
            <a:r>
              <a:rPr i="1" dirty="0" err="1"/>
              <a:t>postazioni</a:t>
            </a:r>
            <a:r>
              <a:rPr i="1" dirty="0"/>
              <a:t> </a:t>
            </a:r>
            <a:r>
              <a:rPr i="1" dirty="0" err="1"/>
              <a:t>informatiche</a:t>
            </a:r>
            <a:r>
              <a:rPr i="1" dirty="0"/>
              <a:t> a </a:t>
            </a:r>
            <a:r>
              <a:rPr i="1" dirty="0" err="1"/>
              <a:t>disposizione</a:t>
            </a:r>
            <a:r>
              <a:rPr i="1" dirty="0"/>
              <a:t> </a:t>
            </a:r>
            <a:r>
              <a:rPr i="1" dirty="0" err="1"/>
              <a:t>dei</a:t>
            </a:r>
            <a:r>
              <a:rPr i="1" dirty="0"/>
              <a:t> </a:t>
            </a:r>
            <a:r>
              <a:rPr i="1" dirty="0" err="1"/>
              <a:t>tirocinanti</a:t>
            </a:r>
            <a:r>
              <a:rPr i="1" dirty="0"/>
              <a:t> </a:t>
            </a:r>
            <a:r>
              <a:rPr i="1" dirty="0" err="1"/>
              <a:t>durante</a:t>
            </a:r>
            <a:r>
              <a:rPr i="1" dirty="0"/>
              <a:t> </a:t>
            </a:r>
            <a:r>
              <a:rPr i="1" dirty="0" err="1"/>
              <a:t>i</a:t>
            </a:r>
            <a:r>
              <a:rPr i="1" dirty="0"/>
              <a:t> </a:t>
            </a:r>
            <a:r>
              <a:rPr i="1" dirty="0" err="1"/>
              <a:t>corsi</a:t>
            </a:r>
            <a:r>
              <a:rPr i="1" dirty="0"/>
              <a:t> e la loro </a:t>
            </a:r>
            <a:r>
              <a:rPr i="1" dirty="0" err="1"/>
              <a:t>ricerca</a:t>
            </a:r>
            <a:r>
              <a:rPr i="1" dirty="0"/>
              <a:t> di </a:t>
            </a:r>
            <a:r>
              <a:rPr i="1" dirty="0" err="1"/>
              <a:t>lavoro</a:t>
            </a:r>
            <a:r>
              <a:rPr i="1" dirty="0"/>
              <a:t> in modo </a:t>
            </a:r>
            <a:r>
              <a:rPr i="1" dirty="0" err="1"/>
              <a:t>autonomo</a:t>
            </a:r>
            <a:r>
              <a:rPr i="1" dirty="0"/>
              <a:t> e </a:t>
            </a:r>
            <a:r>
              <a:rPr i="1" dirty="0" err="1"/>
              <a:t>individuale</a:t>
            </a:r>
            <a:r>
              <a:rPr i="1" dirty="0"/>
              <a:t>. Il </a:t>
            </a:r>
            <a:r>
              <a:rPr i="1" dirty="0" err="1"/>
              <a:t>materiale</a:t>
            </a:r>
            <a:r>
              <a:rPr i="1" dirty="0"/>
              <a:t> </a:t>
            </a:r>
            <a:r>
              <a:rPr i="1" dirty="0" err="1"/>
              <a:t>fornito</a:t>
            </a:r>
            <a:r>
              <a:rPr i="1" dirty="0"/>
              <a:t> ai </a:t>
            </a:r>
            <a:r>
              <a:rPr i="1" dirty="0" err="1"/>
              <a:t>tirocinanti</a:t>
            </a:r>
            <a:r>
              <a:rPr i="1" dirty="0"/>
              <a:t> </a:t>
            </a:r>
            <a:r>
              <a:rPr i="1" dirty="0" err="1"/>
              <a:t>durante</a:t>
            </a:r>
            <a:r>
              <a:rPr i="1" dirty="0"/>
              <a:t> il loro </a:t>
            </a:r>
            <a:r>
              <a:rPr i="1" dirty="0" err="1"/>
              <a:t>ingresso</a:t>
            </a:r>
            <a:r>
              <a:rPr i="1" dirty="0"/>
              <a:t>. </a:t>
            </a:r>
            <a:r>
              <a:rPr i="1" dirty="0" err="1"/>
              <a:t>Sostegno</a:t>
            </a:r>
            <a:r>
              <a:rPr i="1" dirty="0"/>
              <a:t> per il </a:t>
            </a:r>
            <a:r>
              <a:rPr i="1" dirty="0" err="1"/>
              <a:t>viaggio</a:t>
            </a:r>
            <a:r>
              <a:rPr i="1" dirty="0"/>
              <a:t> e </a:t>
            </a:r>
            <a:r>
              <a:rPr i="1" dirty="0" err="1"/>
              <a:t>finanziamento</a:t>
            </a:r>
            <a:r>
              <a:rPr i="1" dirty="0"/>
              <a:t> </a:t>
            </a:r>
            <a:r>
              <a:rPr i="1" dirty="0" err="1"/>
              <a:t>dei</a:t>
            </a:r>
            <a:r>
              <a:rPr i="1" dirty="0"/>
              <a:t> </a:t>
            </a:r>
            <a:r>
              <a:rPr i="1" dirty="0" err="1"/>
              <a:t>trasporti</a:t>
            </a:r>
            <a:r>
              <a:rPr i="1" dirty="0"/>
              <a:t> </a:t>
            </a:r>
            <a:r>
              <a:rPr i="1" dirty="0" err="1"/>
              <a:t>durante</a:t>
            </a:r>
            <a:r>
              <a:rPr i="1" dirty="0"/>
              <a:t> le </a:t>
            </a:r>
            <a:r>
              <a:rPr i="1" dirty="0" err="1"/>
              <a:t>visite</a:t>
            </a:r>
            <a:r>
              <a:rPr i="1" dirty="0"/>
              <a:t> alle </a:t>
            </a:r>
            <a:r>
              <a:rPr i="1" dirty="0" err="1"/>
              <a:t>imprese</a:t>
            </a:r>
            <a:r>
              <a:rPr i="1" dirty="0"/>
              <a:t>, o </a:t>
            </a:r>
            <a:r>
              <a:rPr i="1" dirty="0" err="1"/>
              <a:t>centri</a:t>
            </a:r>
            <a:r>
              <a:rPr i="1" dirty="0"/>
              <a:t> di </a:t>
            </a:r>
            <a:r>
              <a:rPr i="1" dirty="0" err="1"/>
              <a:t>formazione</a:t>
            </a:r>
            <a:r>
              <a:rPr i="1" dirty="0"/>
              <a:t>, </a:t>
            </a:r>
            <a:r>
              <a:rPr i="1" dirty="0" err="1"/>
              <a:t>uffici</a:t>
            </a:r>
            <a:r>
              <a:rPr i="1" dirty="0"/>
              <a:t> </a:t>
            </a:r>
            <a:r>
              <a:rPr i="1" dirty="0" err="1"/>
              <a:t>tecnici</a:t>
            </a:r>
            <a:r>
              <a:rPr i="1" dirty="0"/>
              <a:t>, </a:t>
            </a:r>
            <a:r>
              <a:rPr i="1" dirty="0" err="1"/>
              <a:t>luoghi</a:t>
            </a:r>
            <a:r>
              <a:rPr i="1" dirty="0"/>
              <a:t> di interesse a </a:t>
            </a:r>
            <a:r>
              <a:rPr i="1" dirty="0" err="1"/>
              <a:t>fini</a:t>
            </a:r>
            <a:r>
              <a:rPr i="1" dirty="0"/>
              <a:t> </a:t>
            </a:r>
            <a:r>
              <a:rPr i="1" dirty="0" err="1"/>
              <a:t>educativi</a:t>
            </a:r>
            <a:r>
              <a:rPr i="1" dirty="0"/>
              <a:t>. </a:t>
            </a:r>
            <a:r>
              <a:rPr i="1" dirty="0" err="1"/>
              <a:t>Trasporti</a:t>
            </a:r>
            <a:r>
              <a:rPr i="1" dirty="0"/>
              <a:t> e </a:t>
            </a:r>
            <a:r>
              <a:rPr i="1" dirty="0" err="1"/>
              <a:t>noleggio</a:t>
            </a:r>
            <a:r>
              <a:rPr i="1" dirty="0"/>
              <a:t> di minibus </a:t>
            </a:r>
            <a:r>
              <a:rPr i="1" dirty="0" err="1"/>
              <a:t>durante</a:t>
            </a:r>
            <a:r>
              <a:rPr i="1" dirty="0"/>
              <a:t> </a:t>
            </a:r>
            <a:r>
              <a:rPr i="1" dirty="0" err="1"/>
              <a:t>i</a:t>
            </a:r>
            <a:r>
              <a:rPr i="1" dirty="0"/>
              <a:t> </a:t>
            </a:r>
            <a:r>
              <a:rPr i="1" dirty="0" err="1"/>
              <a:t>viaggi</a:t>
            </a:r>
            <a:r>
              <a:rPr i="1" dirty="0"/>
              <a:t>. Il </a:t>
            </a:r>
            <a:r>
              <a:rPr i="1" dirty="0" err="1"/>
              <a:t>coinvolgimento</a:t>
            </a:r>
            <a:r>
              <a:rPr i="1" dirty="0"/>
              <a:t> di </a:t>
            </a:r>
            <a:r>
              <a:rPr i="1" dirty="0" err="1"/>
              <a:t>professionisti</a:t>
            </a:r>
            <a:r>
              <a:rPr i="1" dirty="0"/>
              <a:t> </a:t>
            </a:r>
            <a:r>
              <a:rPr i="1" dirty="0" err="1"/>
              <a:t>esterni</a:t>
            </a:r>
            <a:r>
              <a:rPr i="1" dirty="0"/>
              <a:t>. Software per il </a:t>
            </a:r>
            <a:r>
              <a:rPr i="1" dirty="0" err="1"/>
              <a:t>monitoraggio</a:t>
            </a:r>
            <a:r>
              <a:rPr i="1" dirty="0"/>
              <a:t> </a:t>
            </a:r>
            <a:r>
              <a:rPr i="1" dirty="0" err="1"/>
              <a:t>dei</a:t>
            </a:r>
            <a:r>
              <a:rPr i="1" dirty="0"/>
              <a:t> </a:t>
            </a:r>
            <a:r>
              <a:rPr i="1" dirty="0" err="1"/>
              <a:t>giovani</a:t>
            </a:r>
            <a:r>
              <a:rPr i="1" dirty="0"/>
              <a:t>, la </a:t>
            </a:r>
            <a:r>
              <a:rPr i="1" dirty="0" err="1"/>
              <a:t>pianificazione</a:t>
            </a:r>
            <a:r>
              <a:rPr i="1" dirty="0"/>
              <a:t> e la </a:t>
            </a:r>
            <a:r>
              <a:rPr i="1" dirty="0" err="1"/>
              <a:t>quantificazione</a:t>
            </a:r>
            <a:r>
              <a:rPr i="1" dirty="0"/>
              <a:t> </a:t>
            </a:r>
            <a:r>
              <a:rPr i="1" dirty="0" err="1"/>
              <a:t>dei</a:t>
            </a:r>
            <a:r>
              <a:rPr i="1" dirty="0"/>
              <a:t> </a:t>
            </a:r>
            <a:r>
              <a:rPr i="1" dirty="0" err="1"/>
              <a:t>risultati</a:t>
            </a:r>
            <a:r>
              <a:rPr i="1" dirty="0"/>
              <a:t>."</a:t>
            </a:r>
            <a:endParaRPr sz="1800" dirty="0"/>
          </a:p>
        </p:txBody>
      </p:sp>
      <p:sp>
        <p:nvSpPr>
          <p:cNvPr id="4" name="TextBox 3">
            <a:extLst>
              <a:ext uri="{FF2B5EF4-FFF2-40B4-BE49-F238E27FC236}">
                <a16:creationId xmlns:a16="http://schemas.microsoft.com/office/drawing/2014/main" id="{D39785B7-A9A4-9A57-C5CB-5630E6E3D05D}"/>
              </a:ext>
            </a:extLst>
          </p:cNvPr>
          <p:cNvSpPr txBox="1"/>
          <p:nvPr/>
        </p:nvSpPr>
        <p:spPr>
          <a:xfrm>
            <a:off x="943477" y="5517040"/>
            <a:ext cx="10750475" cy="707886"/>
          </a:xfrm>
          <a:prstGeom prst="rect">
            <a:avLst/>
          </a:prstGeom>
          <a:noFill/>
        </p:spPr>
        <p:txBody>
          <a:bodyPr wrap="square" lIns="91440" tIns="45720" rIns="91440" bIns="45720" anchor="t">
            <a:spAutoFit/>
          </a:bodyPr>
          <a:lstStyle/>
          <a:p>
            <a:pPr>
              <a:defRPr sz="2000" b="1"/>
            </a:pPr>
            <a:r>
              <a:rPr dirty="0">
                <a:sym typeface="Wingdings" panose="05000000000000000000" pitchFamily="2" charset="2"/>
              </a:rPr>
              <a:t> </a:t>
            </a:r>
            <a:r>
              <a:rPr dirty="0" err="1"/>
              <a:t>Conclusione</a:t>
            </a:r>
            <a:r>
              <a:rPr dirty="0"/>
              <a:t> — </a:t>
            </a:r>
            <a:r>
              <a:rPr dirty="0">
                <a:solidFill>
                  <a:schemeClr val="tx2"/>
                </a:solidFill>
              </a:rPr>
              <a:t>Nessun </a:t>
            </a:r>
            <a:r>
              <a:rPr dirty="0" err="1">
                <a:solidFill>
                  <a:schemeClr val="tx2"/>
                </a:solidFill>
              </a:rPr>
              <a:t>ri</a:t>
            </a:r>
            <a:r>
              <a:rPr lang="fr-BE" dirty="0" err="1">
                <a:solidFill>
                  <a:schemeClr val="tx2"/>
                </a:solidFill>
              </a:rPr>
              <a:t>lievo</a:t>
            </a:r>
            <a:r>
              <a:rPr dirty="0"/>
              <a:t>: </a:t>
            </a:r>
            <a:r>
              <a:rPr dirty="0" err="1"/>
              <a:t>esistono</a:t>
            </a:r>
            <a:r>
              <a:rPr dirty="0"/>
              <a:t> </a:t>
            </a:r>
            <a:r>
              <a:rPr dirty="0" err="1"/>
              <a:t>altri</a:t>
            </a:r>
            <a:r>
              <a:rPr dirty="0"/>
              <a:t> </a:t>
            </a:r>
            <a:r>
              <a:rPr dirty="0" err="1"/>
              <a:t>costi</a:t>
            </a:r>
            <a:r>
              <a:rPr dirty="0"/>
              <a:t> </a:t>
            </a:r>
            <a:r>
              <a:rPr dirty="0" err="1"/>
              <a:t>diretti</a:t>
            </a:r>
            <a:r>
              <a:rPr dirty="0"/>
              <a:t> </a:t>
            </a:r>
            <a:r>
              <a:rPr lang="fr-BE" dirty="0"/>
              <a:t>-</a:t>
            </a:r>
            <a:r>
              <a:rPr dirty="0"/>
              <a:t> </a:t>
            </a:r>
            <a:r>
              <a:rPr dirty="0" err="1"/>
              <a:t>tasso</a:t>
            </a:r>
            <a:r>
              <a:rPr dirty="0"/>
              <a:t> </a:t>
            </a:r>
            <a:r>
              <a:rPr dirty="0" err="1"/>
              <a:t>forfettario</a:t>
            </a:r>
            <a:r>
              <a:rPr dirty="0"/>
              <a:t> del 40 % </a:t>
            </a:r>
            <a:r>
              <a:rPr dirty="0" err="1"/>
              <a:t>applicato</a:t>
            </a:r>
            <a:r>
              <a:rPr dirty="0"/>
              <a:t> </a:t>
            </a:r>
            <a:r>
              <a:rPr dirty="0" err="1"/>
              <a:t>correttamente</a:t>
            </a:r>
            <a:endParaRPr sz="2000" b="1" dirty="0"/>
          </a:p>
        </p:txBody>
      </p:sp>
    </p:spTree>
    <p:extLst>
      <p:ext uri="{BB962C8B-B14F-4D97-AF65-F5344CB8AC3E}">
        <p14:creationId xmlns:p14="http://schemas.microsoft.com/office/powerpoint/2010/main" val="314606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500"/>
                                        <p:tgtEl>
                                          <p:spTgt spid="3">
                                            <p:txEl>
                                              <p:pRg st="3" end="3"/>
                                            </p:txEl>
                                          </p:spTgt>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1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0E4BC88-24AC-431B-95F9-16EE3DA3EBE9}" vid="{8D80B4F7-3850-4D3F-BDF1-21D3928590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1e1b162-1c6d-4d0e-a328-f60e638a722e">
      <Terms xmlns="http://schemas.microsoft.com/office/infopath/2007/PartnerControls"/>
    </lcf76f155ced4ddcb4097134ff3c332f>
    <TaxCatchAll xmlns="b4a6ebc4-2842-43f3-a4f6-a79ce6d4f4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3A265787A86448A05F338567224205" ma:contentTypeVersion="12" ma:contentTypeDescription="Create a new document." ma:contentTypeScope="" ma:versionID="2b79a1716d6f86fec0152cbd1f3f05f9">
  <xsd:schema xmlns:xsd="http://www.w3.org/2001/XMLSchema" xmlns:xs="http://www.w3.org/2001/XMLSchema" xmlns:p="http://schemas.microsoft.com/office/2006/metadata/properties" xmlns:ns2="d1e1b162-1c6d-4d0e-a328-f60e638a722e" xmlns:ns3="b4a6ebc4-2842-43f3-a4f6-a79ce6d4f40f" targetNamespace="http://schemas.microsoft.com/office/2006/metadata/properties" ma:root="true" ma:fieldsID="5866168eb6b0c82fa9c0700717bb3e9c" ns2:_="" ns3:_="">
    <xsd:import namespace="d1e1b162-1c6d-4d0e-a328-f60e638a722e"/>
    <xsd:import namespace="b4a6ebc4-2842-43f3-a4f6-a79ce6d4f4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e1b162-1c6d-4d0e-a328-f60e638a7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5e32e91-e282-4ae8-add1-730c2c70664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a6ebc4-2842-43f3-a4f6-a79ce6d4f40f"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69e5858f-6138-4947-a9e1-ba89ca997f2a}" ma:internalName="TaxCatchAll" ma:showField="CatchAllData" ma:web="b4a6ebc4-2842-43f3-a4f6-a79ce6d4f4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87431-2774-4E17-BE38-8A579357848D}">
  <ds:schemaRefs>
    <ds:schemaRef ds:uri="http://schemas.microsoft.com/office/2006/documentManagement/types"/>
    <ds:schemaRef ds:uri="http://purl.org/dc/dcmitype/"/>
    <ds:schemaRef ds:uri="http://purl.org/dc/elements/1.1/"/>
    <ds:schemaRef ds:uri="http://purl.org/dc/terms/"/>
    <ds:schemaRef ds:uri="http://www.w3.org/XML/1998/namespace"/>
    <ds:schemaRef ds:uri="aa37f8d3-e8fa-4ebb-b489-3046b82bfd50"/>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B1CAF70-02D1-4551-A536-63581F6A8097}">
  <ds:schemaRefs>
    <ds:schemaRef ds:uri="http://schemas.microsoft.com/sharepoint/v3/contenttype/forms"/>
  </ds:schemaRefs>
</ds:datastoreItem>
</file>

<file path=customXml/itemProps3.xml><?xml version="1.0" encoding="utf-8"?>
<ds:datastoreItem xmlns:ds="http://schemas.openxmlformats.org/officeDocument/2006/customXml" ds:itemID="{E5E30C6B-C423-4336-9D16-A44BF9DB140B}"/>
</file>

<file path=docProps/app.xml><?xml version="1.0" encoding="utf-8"?>
<Properties xmlns="http://schemas.openxmlformats.org/officeDocument/2006/extended-properties" xmlns:vt="http://schemas.openxmlformats.org/officeDocument/2006/docPropsVTypes">
  <Template/>
  <TotalTime>10314</TotalTime>
  <Words>1684</Words>
  <Application>Microsoft Office PowerPoint</Application>
  <PresentationFormat>Widescreen</PresentationFormat>
  <Paragraphs>158</Paragraphs>
  <Slides>13</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Aptos Narrow</vt:lpstr>
      <vt:lpstr>Arial</vt:lpstr>
      <vt:lpstr>Calibri</vt:lpstr>
      <vt:lpstr>Calibri Light</vt:lpstr>
      <vt:lpstr>Times New Roman</vt:lpstr>
      <vt:lpstr>Wingdings</vt:lpstr>
      <vt:lpstr>Wingdings,Sans-Serif</vt:lpstr>
      <vt:lpstr>Office Theme</vt:lpstr>
      <vt:lpstr>2_Office Theme</vt:lpstr>
      <vt:lpstr>Condivisione di rilievi  Appalti pubblici e OSC</vt:lpstr>
      <vt:lpstr>Appalti pubblici – Esempio 1 – Modifiche contrattuali </vt:lpstr>
      <vt:lpstr>Appalti pubblici – Esempio 2 – Modifiche contrattuali </vt:lpstr>
      <vt:lpstr>Giustificazioni AdG</vt:lpstr>
      <vt:lpstr>Nel caso in questione, la DAC ritiene che tali condizioni non sono soddisfatte per nessuna delle proroghe del contratto di cui sopra. </vt:lpstr>
      <vt:lpstr>PowerPoint Presentation</vt:lpstr>
      <vt:lpstr>Esempio I - Tasso forfettario fino al 40 %</vt:lpstr>
      <vt:lpstr>PowerPoint Presentation</vt:lpstr>
      <vt:lpstr>PowerPoint Presentation</vt:lpstr>
      <vt:lpstr>Esempio 2: Doppio finanziamento</vt:lpstr>
      <vt:lpstr>Esempio 3: Uso delle OSC del 2014-2020 per il periodo 2021-2027 </vt:lpstr>
      <vt:lpstr> Conclusione</vt:lpstr>
      <vt:lpstr>Grazie per l’attenzione</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Yvonne (COMM)</dc:creator>
  <cp:lastModifiedBy>MOLLICA Carmine (EMPL+REGIO-DAC)</cp:lastModifiedBy>
  <cp:revision>161</cp:revision>
  <dcterms:created xsi:type="dcterms:W3CDTF">2019-08-09T12:06:42Z</dcterms:created>
  <dcterms:modified xsi:type="dcterms:W3CDTF">2026-05-20T05:59:11Z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0x010100FA3A265787A86448A05F338567224205</vt:lpwstr>
  </property>
  <property fmtid="{D5CDD505-2E9C-101B-9397-08002B2CF9AE}" pid="3" name="MSIP_Label_6bd9ddd1-4d20-43f6-abfa-fc3c07406f94_Enabled">
    <vt:lpwstr>true</vt:lpwstr>
  </property>
  <property fmtid="{D5CDD505-2E9C-101B-9397-08002B2CF9AE}" pid="4" name="MSIP_Label_6bd9ddd1-4d20-43f6-abfa-fc3c07406f94_SetDate">
    <vt:lpwstr>2022-11-18T07:38:33Z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df4d87b4-4048-4a8f-b8f7-1b031b6bca85</vt:lpwstr>
  </property>
  <property fmtid="{D5CDD505-2E9C-101B-9397-08002B2CF9AE}" pid="9" name="MSIP_Label_6bd9ddd1-4d20-43f6-abfa-fc3c07406f94_ContentBits">
    <vt:lpwstr>0</vt:lpwstr>
  </property>
</Properties>
</file>