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Masters/slideMaster1.xml" ContentType="application/vnd.openxmlformats-officedocument.presentationml.slideMaster+xml"/>
  <Override PartName="/ppt/notesSlides/notesSlide9.xml" ContentType="application/vnd.openxmlformats-officedocument.presentationml.notesSlide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6.xml" ContentType="application/vnd.openxmlformats-officedocument.presentationml.notesSlide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4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style2.xml" ContentType="application/vnd.ms-office.chartstyle+xml"/>
  <Override PartName="/ppt/charts/chart5.xml" ContentType="application/vnd.openxmlformats-officedocument.drawingml.chart+xml"/>
  <Override PartName="/ppt/charts/colors2.xml" ContentType="application/vnd.ms-office.chartcolorstyl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276" r:id="rId6"/>
    <p:sldId id="278" r:id="rId7"/>
    <p:sldId id="274" r:id="rId8"/>
    <p:sldId id="277" r:id="rId9"/>
    <p:sldId id="280" r:id="rId10"/>
    <p:sldId id="282" r:id="rId11"/>
    <p:sldId id="273" r:id="rId12"/>
    <p:sldId id="281" r:id="rId13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06799F8-075E-4A3A-A7F6-7FBC6576F1A4}" styleName="Stile con tema 2 - Colore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219"/>
    <p:restoredTop sz="96164"/>
  </p:normalViewPr>
  <p:slideViewPr>
    <p:cSldViewPr snapToGrid="0" snapToObjects="1">
      <p:cViewPr varScale="1">
        <p:scale>
          <a:sx n="202" d="100"/>
          <a:sy n="202" d="100"/>
        </p:scale>
        <p:origin x="522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customXml" Target="../customXml/item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20" Type="http://schemas.openxmlformats.org/officeDocument/2006/relationships/customXml" Target="../customXml/item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customXml" Target="../customXml/item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Cartel4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\\Users\alba\Library\CloudStorage\GoogleDrive-albalop@gmail.com\Il%20mio%20Drive\ATTIVITA'%20CONSULENZA\ADA%20SICILIA\2014-2020\riepilogo%20errori%2014-20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\\Users\alba\Library\CloudStorage\GoogleDrive-albalop@gmail.com\Il%20mio%20Drive\ATTIVITA'%20CONSULENZA\ADA%20SICILIA\2014-2020\riepilogo%20errori%2014-20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Foglio1!$B$1</c:f>
              <c:strCache>
                <c:ptCount val="1"/>
                <c:pt idx="0">
                  <c:v>popolazione</c:v>
                </c:pt>
              </c:strCache>
            </c:strRef>
          </c:tx>
          <c:spPr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dLbls>
            <c:dLbl>
              <c:idx val="4"/>
              <c:layout>
                <c:manualLayout>
                  <c:x val="-1.4636778222844865E-2"/>
                  <c:y val="-6.4243072747323867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308E-904C-A8A9-CD5B37D058A7}"/>
                </c:ext>
              </c:extLst>
            </c:dLbl>
            <c:dLbl>
              <c:idx val="5"/>
              <c:layout>
                <c:manualLayout>
                  <c:x val="-4.1819366350986861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308E-904C-A8A9-CD5B37D058A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Foglio1!$A$2:$A$8</c:f>
              <c:strCache>
                <c:ptCount val="7"/>
                <c:pt idx="0">
                  <c:v>2017-18</c:v>
                </c:pt>
                <c:pt idx="1">
                  <c:v>2018-19</c:v>
                </c:pt>
                <c:pt idx="2">
                  <c:v>2019-20</c:v>
                </c:pt>
                <c:pt idx="3">
                  <c:v>2020-21</c:v>
                </c:pt>
                <c:pt idx="4">
                  <c:v>2021-22</c:v>
                </c:pt>
                <c:pt idx="5">
                  <c:v>2022-23</c:v>
                </c:pt>
                <c:pt idx="6">
                  <c:v>2023-2024</c:v>
                </c:pt>
              </c:strCache>
            </c:strRef>
          </c:cat>
          <c:val>
            <c:numRef>
              <c:f>Foglio1!$B$2:$B$8</c:f>
              <c:numCache>
                <c:formatCode>0.0</c:formatCode>
                <c:ptCount val="7"/>
                <c:pt idx="0">
                  <c:v>6.4</c:v>
                </c:pt>
                <c:pt idx="1">
                  <c:v>570.9</c:v>
                </c:pt>
                <c:pt idx="2">
                  <c:v>624.9</c:v>
                </c:pt>
                <c:pt idx="3">
                  <c:v>608.1</c:v>
                </c:pt>
                <c:pt idx="4">
                  <c:v>444.5</c:v>
                </c:pt>
                <c:pt idx="5">
                  <c:v>292.10000000000002</c:v>
                </c:pt>
                <c:pt idx="6">
                  <c:v>1588.6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08E-904C-A8A9-CD5B37D058A7}"/>
            </c:ext>
          </c:extLst>
        </c:ser>
        <c:ser>
          <c:idx val="1"/>
          <c:order val="1"/>
          <c:tx>
            <c:strRef>
              <c:f>Foglio1!$C$1</c:f>
              <c:strCache>
                <c:ptCount val="1"/>
                <c:pt idx="0">
                  <c:v>campione</c:v>
                </c:pt>
              </c:strCache>
            </c:strRef>
          </c:tx>
          <c:spPr>
            <a:solidFill>
              <a:srgbClr val="FF0000"/>
            </a:solidFill>
            <a:ln>
              <a:noFill/>
            </a:ln>
            <a:effectLst/>
          </c:spPr>
          <c:invertIfNegative val="0"/>
          <c:dLbls>
            <c:dLbl>
              <c:idx val="3"/>
              <c:layout>
                <c:manualLayout>
                  <c:x val="6.2729049526477993E-3"/>
                  <c:y val="-3.504208084842800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308E-904C-A8A9-CD5B37D058A7}"/>
                </c:ext>
              </c:extLst>
            </c:dLbl>
            <c:dLbl>
              <c:idx val="4"/>
              <c:layout>
                <c:manualLayout>
                  <c:x val="4.1819366350984563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308E-904C-A8A9-CD5B37D058A7}"/>
                </c:ext>
              </c:extLst>
            </c:dLbl>
            <c:dLbl>
              <c:idx val="5"/>
              <c:layout>
                <c:manualLayout>
                  <c:x val="4.1819366350985335E-3"/>
                  <c:y val="3.504208084842543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308E-904C-A8A9-CD5B37D058A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Foglio1!$A$2:$A$8</c:f>
              <c:strCache>
                <c:ptCount val="7"/>
                <c:pt idx="0">
                  <c:v>2017-18</c:v>
                </c:pt>
                <c:pt idx="1">
                  <c:v>2018-19</c:v>
                </c:pt>
                <c:pt idx="2">
                  <c:v>2019-20</c:v>
                </c:pt>
                <c:pt idx="3">
                  <c:v>2020-21</c:v>
                </c:pt>
                <c:pt idx="4">
                  <c:v>2021-22</c:v>
                </c:pt>
                <c:pt idx="5">
                  <c:v>2022-23</c:v>
                </c:pt>
                <c:pt idx="6">
                  <c:v>2023-2024</c:v>
                </c:pt>
              </c:strCache>
            </c:strRef>
          </c:cat>
          <c:val>
            <c:numRef>
              <c:f>Foglio1!$C$2:$C$8</c:f>
              <c:numCache>
                <c:formatCode>0.0</c:formatCode>
                <c:ptCount val="7"/>
                <c:pt idx="0">
                  <c:v>6.4</c:v>
                </c:pt>
                <c:pt idx="1">
                  <c:v>413.1</c:v>
                </c:pt>
                <c:pt idx="2">
                  <c:v>52.8</c:v>
                </c:pt>
                <c:pt idx="3">
                  <c:v>237.10000000000002</c:v>
                </c:pt>
                <c:pt idx="4">
                  <c:v>312.84000000000003</c:v>
                </c:pt>
                <c:pt idx="5">
                  <c:v>170.5</c:v>
                </c:pt>
                <c:pt idx="6">
                  <c:v>658.2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08E-904C-A8A9-CD5B37D058A7}"/>
            </c:ext>
          </c:extLst>
        </c:ser>
        <c:ser>
          <c:idx val="2"/>
          <c:order val="2"/>
          <c:tx>
            <c:strRef>
              <c:f>Foglio1!$D$1</c:f>
              <c:strCache>
                <c:ptCount val="1"/>
                <c:pt idx="0">
                  <c:v>spesa controllata</c:v>
                </c:pt>
              </c:strCache>
            </c:strRef>
          </c:tx>
          <c:spPr>
            <a:solidFill>
              <a:srgbClr val="00B050"/>
            </a:solidFill>
            <a:ln>
              <a:noFill/>
            </a:ln>
            <a:effectLst/>
          </c:spPr>
          <c:invertIfNegative val="0"/>
          <c:dLbls>
            <c:dLbl>
              <c:idx val="1"/>
              <c:layout>
                <c:manualLayout>
                  <c:x val="2.0909683175492629E-2"/>
                  <c:y val="-8.7605202121066802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900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it-IT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5.5536118514108522E-2"/>
                      <c:h val="3.8493863772944975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308E-904C-A8A9-CD5B37D058A7}"/>
                </c:ext>
              </c:extLst>
            </c:dLbl>
            <c:dLbl>
              <c:idx val="2"/>
              <c:layout>
                <c:manualLayout>
                  <c:x val="1.8818714857943401E-2"/>
                  <c:y val="7.008416169685343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308E-904C-A8A9-CD5B37D058A7}"/>
                </c:ext>
              </c:extLst>
            </c:dLbl>
            <c:dLbl>
              <c:idx val="3"/>
              <c:layout>
                <c:manualLayout>
                  <c:x val="8.3638732701969889E-3"/>
                  <c:y val="-1.2848614549464773E-16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308E-904C-A8A9-CD5B37D058A7}"/>
                </c:ext>
              </c:extLst>
            </c:dLbl>
            <c:dLbl>
              <c:idx val="4"/>
              <c:layout>
                <c:manualLayout>
                  <c:x val="8.3638732701969889E-3"/>
                  <c:y val="-3.504208084842671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308E-904C-A8A9-CD5B37D058A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Foglio1!$A$2:$A$8</c:f>
              <c:strCache>
                <c:ptCount val="7"/>
                <c:pt idx="0">
                  <c:v>2017-18</c:v>
                </c:pt>
                <c:pt idx="1">
                  <c:v>2018-19</c:v>
                </c:pt>
                <c:pt idx="2">
                  <c:v>2019-20</c:v>
                </c:pt>
                <c:pt idx="3">
                  <c:v>2020-21</c:v>
                </c:pt>
                <c:pt idx="4">
                  <c:v>2021-22</c:v>
                </c:pt>
                <c:pt idx="5">
                  <c:v>2022-23</c:v>
                </c:pt>
                <c:pt idx="6">
                  <c:v>2023-2024</c:v>
                </c:pt>
              </c:strCache>
            </c:strRef>
          </c:cat>
          <c:val>
            <c:numRef>
              <c:f>Foglio1!$D$2:$D$8</c:f>
              <c:numCache>
                <c:formatCode>0.0</c:formatCode>
                <c:ptCount val="7"/>
                <c:pt idx="0">
                  <c:v>6.4</c:v>
                </c:pt>
                <c:pt idx="1">
                  <c:v>413.1</c:v>
                </c:pt>
                <c:pt idx="2">
                  <c:v>52.8</c:v>
                </c:pt>
                <c:pt idx="3">
                  <c:v>96.4</c:v>
                </c:pt>
                <c:pt idx="4">
                  <c:v>142</c:v>
                </c:pt>
                <c:pt idx="5">
                  <c:v>84.6</c:v>
                </c:pt>
                <c:pt idx="6">
                  <c:v>427.2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308E-904C-A8A9-CD5B37D058A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885564064"/>
        <c:axId val="1885356592"/>
      </c:barChart>
      <c:catAx>
        <c:axId val="188556406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1885356592"/>
        <c:crosses val="autoZero"/>
        <c:auto val="1"/>
        <c:lblAlgn val="ctr"/>
        <c:lblOffset val="100"/>
        <c:noMultiLvlLbl val="0"/>
      </c:catAx>
      <c:valAx>
        <c:axId val="188535659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188556406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10921226308464585"/>
          <c:y val="0.91984082617637919"/>
          <c:w val="0.60802493883094455"/>
          <c:h val="5.913392531456476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it-IT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7696645341207348"/>
          <c:y val="6.8190416615613481E-2"/>
          <c:w val="0.62463717100466609"/>
          <c:h val="0.76199750215498252"/>
        </c:manualLayout>
      </c:layout>
      <c:lineChart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TET — Tasso di Errore Totale (%)</c:v>
                </c:pt>
              </c:strCache>
            </c:strRef>
          </c:tx>
          <c:spPr>
            <a:ln cap="sq">
              <a:solidFill>
                <a:schemeClr val="accent2"/>
              </a:solidFill>
            </a:ln>
          </c:spPr>
          <c:marker>
            <c:symbol val="none"/>
          </c:marker>
          <c:dLbls>
            <c:dLbl>
              <c:idx val="1"/>
              <c:layout>
                <c:manualLayout>
                  <c:x val="-3.3275462962962965E-2"/>
                  <c:y val="-4.169998559762339E-2"/>
                </c:manualLayout>
              </c:layout>
              <c:tx>
                <c:rich>
                  <a:bodyPr/>
                  <a:lstStyle/>
                  <a:p>
                    <a:fld id="{1E8730E2-429E-524F-8DDD-BE775A9D950E}" type="VALUE">
                      <a:rPr lang="en-US" smtClean="0"/>
                      <a:pPr/>
                      <a:t>[VALORE]</a:t>
                    </a:fld>
                    <a:r>
                      <a:rPr lang="en-US" dirty="0"/>
                      <a:t>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599E-D843-8E73-6021A1C6280F}"/>
                </c:ext>
              </c:extLst>
            </c:dLbl>
            <c:dLbl>
              <c:idx val="2"/>
              <c:layout>
                <c:manualLayout>
                  <c:x val="-3.1828703703703755E-2"/>
                  <c:y val="3.7537537537537413E-2"/>
                </c:manualLayout>
              </c:layout>
              <c:tx>
                <c:rich>
                  <a:bodyPr/>
                  <a:lstStyle/>
                  <a:p>
                    <a:fld id="{4DBEAD8D-3F2B-F84B-9976-275B8D9B641A}" type="VALUE">
                      <a:rPr lang="en-US" smtClean="0"/>
                      <a:pPr/>
                      <a:t>[VALORE]</a:t>
                    </a:fld>
                    <a:r>
                      <a:rPr lang="en-US" dirty="0"/>
                      <a:t>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2-599E-D843-8E73-6021A1C6280F}"/>
                </c:ext>
              </c:extLst>
            </c:dLbl>
            <c:dLbl>
              <c:idx val="3"/>
              <c:layout>
                <c:manualLayout>
                  <c:x val="-2.604166666666672E-2"/>
                  <c:y val="-5.8820542088258626E-2"/>
                </c:manualLayout>
              </c:layout>
              <c:tx>
                <c:rich>
                  <a:bodyPr/>
                  <a:lstStyle/>
                  <a:p>
                    <a:fld id="{A0C40D37-8245-1849-BCE4-FF14E4FB6539}" type="VALUE">
                      <a:rPr lang="en-US" smtClean="0"/>
                      <a:pPr/>
                      <a:t>[VALORE]</a:t>
                    </a:fld>
                    <a:r>
                      <a:rPr lang="en-US" dirty="0"/>
                      <a:t>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599E-D843-8E73-6021A1C6280F}"/>
                </c:ext>
              </c:extLst>
            </c:dLbl>
            <c:dLbl>
              <c:idx val="4"/>
              <c:layout>
                <c:manualLayout>
                  <c:x val="-3.1828703703703706E-2"/>
                  <c:y val="2.7300027300027174E-2"/>
                </c:manualLayout>
              </c:layout>
              <c:tx>
                <c:rich>
                  <a:bodyPr/>
                  <a:lstStyle/>
                  <a:p>
                    <a:fld id="{A2BE3D18-288C-C84B-A403-0F364836E943}" type="VALUE">
                      <a:rPr lang="en-US" smtClean="0"/>
                      <a:pPr/>
                      <a:t>[VALORE]</a:t>
                    </a:fld>
                    <a:r>
                      <a:rPr lang="en-US" dirty="0"/>
                      <a:t>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4-599E-D843-8E73-6021A1C6280F}"/>
                </c:ext>
              </c:extLst>
            </c:dLbl>
            <c:dLbl>
              <c:idx val="5"/>
              <c:layout>
                <c:manualLayout>
                  <c:x val="-1.5914351851851957E-2"/>
                  <c:y val="2.7300027300027174E-2"/>
                </c:manualLayout>
              </c:layout>
              <c:tx>
                <c:rich>
                  <a:bodyPr/>
                  <a:lstStyle/>
                  <a:p>
                    <a:fld id="{E42AE62C-907D-CC47-8862-20BCDA02BF16}" type="VALUE">
                      <a:rPr lang="en-US" smtClean="0"/>
                      <a:pPr/>
                      <a:t>[VALORE]</a:t>
                    </a:fld>
                    <a:r>
                      <a:rPr lang="en-US" dirty="0"/>
                      <a:t>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599E-D843-8E73-6021A1C6280F}"/>
                </c:ext>
              </c:extLst>
            </c:dLbl>
            <c:dLbl>
              <c:idx val="6"/>
              <c:layout>
                <c:manualLayout>
                  <c:x val="-1.4467592592592593E-2"/>
                  <c:y val="-4.7775047775047777E-2"/>
                </c:manualLayout>
              </c:layout>
              <c:tx>
                <c:rich>
                  <a:bodyPr/>
                  <a:lstStyle/>
                  <a:p>
                    <a:fld id="{17225DA2-7C1C-2442-B1BA-06D16DBFFFD8}" type="VALUE">
                      <a:rPr lang="en-US" smtClean="0"/>
                      <a:pPr/>
                      <a:t>[VALORE]</a:t>
                    </a:fld>
                    <a:r>
                      <a:rPr lang="en-US" dirty="0"/>
                      <a:t>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6-599E-D843-8E73-6021A1C6280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400" i="1">
                    <a:solidFill>
                      <a:schemeClr val="tx1"/>
                    </a:solidFill>
                  </a:defRPr>
                </a:pPr>
                <a:endParaRPr lang="it-I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Sheet1!$A$2:$A$8</c:f>
              <c:strCache>
                <c:ptCount val="7"/>
                <c:pt idx="0">
                  <c:v>2017-18</c:v>
                </c:pt>
                <c:pt idx="1">
                  <c:v>2018-19</c:v>
                </c:pt>
                <c:pt idx="2">
                  <c:v>2019-20</c:v>
                </c:pt>
                <c:pt idx="3">
                  <c:v>2020-21</c:v>
                </c:pt>
                <c:pt idx="4">
                  <c:v>2021-22</c:v>
                </c:pt>
                <c:pt idx="5">
                  <c:v>2022-23</c:v>
                </c:pt>
                <c:pt idx="6">
                  <c:v>2023-24</c:v>
                </c:pt>
              </c:strCache>
            </c:strRef>
          </c:cat>
          <c:val>
            <c:numRef>
              <c:f>Sheet1!$B$2:$B$8</c:f>
              <c:numCache>
                <c:formatCode>General</c:formatCode>
                <c:ptCount val="7"/>
                <c:pt idx="0">
                  <c:v>0</c:v>
                </c:pt>
                <c:pt idx="1">
                  <c:v>6.53</c:v>
                </c:pt>
                <c:pt idx="2">
                  <c:v>2.5299999999999998</c:v>
                </c:pt>
                <c:pt idx="3">
                  <c:v>7.94</c:v>
                </c:pt>
                <c:pt idx="4">
                  <c:v>2.2000000000000002</c:v>
                </c:pt>
                <c:pt idx="5">
                  <c:v>1.9</c:v>
                </c:pt>
                <c:pt idx="6">
                  <c:v>6.43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599E-D843-8E73-6021A1C6280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2016512751"/>
        <c:axId val="1567907135"/>
      </c:lineChart>
      <c:catAx>
        <c:axId val="2016512751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it-IT"/>
          </a:p>
        </c:txPr>
        <c:crossAx val="1567907135"/>
        <c:crosses val="autoZero"/>
        <c:auto val="1"/>
        <c:lblAlgn val="ctr"/>
        <c:lblOffset val="100"/>
        <c:noMultiLvlLbl val="0"/>
      </c:catAx>
      <c:valAx>
        <c:axId val="1567907135"/>
        <c:scaling>
          <c:orientation val="minMax"/>
        </c:scaling>
        <c:delete val="0"/>
        <c:axPos val="l"/>
        <c:majorGridlines>
          <c:spPr>
            <a:ln>
              <a:solidFill>
                <a:schemeClr val="accent1"/>
              </a:solidFill>
            </a:ln>
          </c:spPr>
        </c:majorGridlines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it-IT"/>
          </a:p>
        </c:txPr>
        <c:crossAx val="2016512751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32639823016914554"/>
          <c:y val="0.90958236332252085"/>
          <c:w val="0.30635856390347038"/>
          <c:h val="7.8194694336426618E-2"/>
        </c:manualLayout>
      </c:layout>
      <c:overlay val="0"/>
      <c:txPr>
        <a:bodyPr/>
        <a:lstStyle/>
        <a:p>
          <a:pPr>
            <a:defRPr sz="1400"/>
          </a:pPr>
          <a:endParaRPr lang="it-IT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ln>
      <a:solidFill>
        <a:schemeClr val="accent2"/>
      </a:solidFill>
    </a:ln>
  </c:spPr>
  <c:txPr>
    <a:bodyPr/>
    <a:lstStyle/>
    <a:p>
      <a:pPr>
        <a:defRPr sz="1800"/>
      </a:pPr>
      <a:endParaRPr lang="it-IT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c:style val="2"/>
  <c:chart>
    <c:autoTitleDeleted val="1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Aiuti di Stato</c:v>
                </c:pt>
              </c:strCache>
            </c:strRef>
          </c:tx>
          <c:spPr>
            <a:solidFill>
              <a:srgbClr val="C96A00"/>
            </a:solidFill>
            <a:effectLst/>
          </c:spPr>
          <c:invertIfNegative val="0"/>
          <c:dLbls>
            <c:dLbl>
              <c:idx val="3"/>
              <c:tx>
                <c:rich>
                  <a:bodyPr/>
                  <a:lstStyle/>
                  <a:p>
                    <a:fld id="{27A44649-5E86-F245-9832-2CCE81D5E8E2}" type="VALUE">
                      <a:rPr lang="en-US" smtClean="0"/>
                      <a:pPr/>
                      <a:t>[VALORE]</a:t>
                    </a:fld>
                    <a:r>
                      <a:rPr lang="en-US"/>
                      <a:t>%</a:t>
                    </a:r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386D-C846-8C67-92F2A0F54384}"/>
                </c:ext>
              </c:extLst>
            </c:dLbl>
            <c:dLbl>
              <c:idx val="5"/>
              <c:tx>
                <c:rich>
                  <a:bodyPr/>
                  <a:lstStyle/>
                  <a:p>
                    <a:fld id="{84E04D28-DC2C-4D4D-BE6F-61BBC5328820}" type="VALUE">
                      <a:rPr lang="en-US" smtClean="0"/>
                      <a:pPr/>
                      <a:t>[VALORE]</a:t>
                    </a:fld>
                    <a:r>
                      <a:rPr lang="en-US"/>
                      <a:t> %</a:t>
                    </a:r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386D-C846-8C67-92F2A0F54384}"/>
                </c:ext>
              </c:extLst>
            </c:dLbl>
            <c:dLbl>
              <c:idx val="6"/>
              <c:tx>
                <c:rich>
                  <a:bodyPr/>
                  <a:lstStyle/>
                  <a:p>
                    <a:fld id="{28FEF2C8-68F9-1A44-8ED3-7D483BE53785}" type="VALUE">
                      <a:rPr lang="en-US" smtClean="0"/>
                      <a:pPr/>
                      <a:t>[VALORE]</a:t>
                    </a:fld>
                    <a:r>
                      <a:rPr lang="en-US"/>
                      <a:t> %</a:t>
                    </a:r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8-386D-C846-8C67-92F2A0F54384}"/>
                </c:ext>
              </c:extLst>
            </c:dLbl>
            <c:numFmt formatCode="#,##0.0;;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680" b="1" i="0" u="none" strike="noStrike">
                    <a:solidFill>
                      <a:schemeClr val="bg1"/>
                    </a:solidFill>
                    <a:latin typeface="Arial"/>
                  </a:defRPr>
                </a:pPr>
                <a:endParaRPr lang="it-IT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Sheet1!$A$2:$A$8</c:f>
              <c:strCache>
                <c:ptCount val="7"/>
                <c:pt idx="0">
                  <c:v>2017-18</c:v>
                </c:pt>
                <c:pt idx="1">
                  <c:v>2018-19</c:v>
                </c:pt>
                <c:pt idx="2">
                  <c:v>2019-20</c:v>
                </c:pt>
                <c:pt idx="3">
                  <c:v>2020-21</c:v>
                </c:pt>
                <c:pt idx="4">
                  <c:v>2021-22</c:v>
                </c:pt>
                <c:pt idx="5">
                  <c:v>2022-23</c:v>
                </c:pt>
                <c:pt idx="6">
                  <c:v>2023-24</c:v>
                </c:pt>
              </c:strCache>
            </c:strRef>
          </c:cat>
          <c:val>
            <c:numRef>
              <c:f>Sheet1!$B$2:$B$8</c:f>
              <c:numCache>
                <c:formatCode>General</c:formatCode>
                <c:ptCount val="7"/>
                <c:pt idx="3">
                  <c:v>48.9</c:v>
                </c:pt>
                <c:pt idx="4">
                  <c:v>4.43</c:v>
                </c:pt>
                <c:pt idx="5">
                  <c:v>48.214285714285701</c:v>
                </c:pt>
                <c:pt idx="6">
                  <c:v>5.58276199804114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B94-AB4E-BC4B-32E4B2DF08F7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Appalti, BS e LP</c:v>
                </c:pt>
              </c:strCache>
            </c:strRef>
          </c:tx>
          <c:spPr>
            <a:solidFill>
              <a:srgbClr val="1C4E7A"/>
            </a:solidFill>
            <a:effectLst/>
          </c:spPr>
          <c:invertIfNegative val="0"/>
          <c:dLbls>
            <c:dLbl>
              <c:idx val="3"/>
              <c:tx>
                <c:rich>
                  <a:bodyPr/>
                  <a:lstStyle/>
                  <a:p>
                    <a:r>
                      <a:rPr lang="en-US" dirty="0"/>
                      <a:t>50,1%</a:t>
                    </a:r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2-386D-C846-8C67-92F2A0F54384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r>
                      <a:rPr lang="en-US" dirty="0"/>
                      <a:t>95,6%</a:t>
                    </a:r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3-386D-C846-8C67-92F2A0F54384}"/>
                </c:ext>
              </c:extLst>
            </c:dLbl>
            <c:dLbl>
              <c:idx val="5"/>
              <c:tx>
                <c:rich>
                  <a:bodyPr/>
                  <a:lstStyle/>
                  <a:p>
                    <a:r>
                      <a:rPr lang="en-US"/>
                      <a:t>51,8%</a:t>
                    </a:r>
                    <a:endParaRPr lang="en-US" dirty="0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4-386D-C846-8C67-92F2A0F54384}"/>
                </c:ext>
              </c:extLst>
            </c:dLbl>
            <c:dLbl>
              <c:idx val="6"/>
              <c:tx>
                <c:rich>
                  <a:bodyPr/>
                  <a:lstStyle/>
                  <a:p>
                    <a:r>
                      <a:rPr lang="en-US"/>
                      <a:t>65,2%</a:t>
                    </a:r>
                    <a:endParaRPr lang="en-US" dirty="0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6-386D-C846-8C67-92F2A0F5438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it-IT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Sheet1!$A$2:$A$8</c:f>
              <c:strCache>
                <c:ptCount val="7"/>
                <c:pt idx="0">
                  <c:v>2017-18</c:v>
                </c:pt>
                <c:pt idx="1">
                  <c:v>2018-19</c:v>
                </c:pt>
                <c:pt idx="2">
                  <c:v>2019-20</c:v>
                </c:pt>
                <c:pt idx="3">
                  <c:v>2020-21</c:v>
                </c:pt>
                <c:pt idx="4">
                  <c:v>2021-22</c:v>
                </c:pt>
                <c:pt idx="5">
                  <c:v>2022-23</c:v>
                </c:pt>
                <c:pt idx="6">
                  <c:v>2023-24</c:v>
                </c:pt>
              </c:strCache>
            </c:strRef>
          </c:cat>
          <c:val>
            <c:numRef>
              <c:f>Sheet1!$C$2:$C$8</c:f>
              <c:numCache>
                <c:formatCode>General</c:formatCode>
                <c:ptCount val="7"/>
                <c:pt idx="2">
                  <c:v>100</c:v>
                </c:pt>
                <c:pt idx="3">
                  <c:v>51.1</c:v>
                </c:pt>
                <c:pt idx="4">
                  <c:v>95.57</c:v>
                </c:pt>
                <c:pt idx="5">
                  <c:v>51.785714285714299</c:v>
                </c:pt>
                <c:pt idx="6">
                  <c:v>65.230166503427995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B94-AB4E-BC4B-32E4B2DF08F7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altro</c:v>
                </c:pt>
              </c:strCache>
            </c:strRef>
          </c:tx>
          <c:spPr>
            <a:solidFill>
              <a:srgbClr val="94A3B8"/>
            </a:solidFill>
            <a:effectLst/>
          </c:spPr>
          <c:invertIfNegative val="0"/>
          <c:dLbls>
            <c:dLbl>
              <c:idx val="4"/>
              <c:layout>
                <c:manualLayout>
                  <c:x val="0"/>
                  <c:y val="-1.8179173938336259E-2"/>
                </c:manualLayout>
              </c:layout>
              <c:tx>
                <c:rich>
                  <a:bodyPr/>
                  <a:lstStyle/>
                  <a:p>
                    <a:fld id="{B02AFC12-36CA-BB48-9C8D-8AC98B2E88B2}" type="VALUE">
                      <a:rPr lang="en-US" smtClean="0"/>
                      <a:pPr/>
                      <a:t>[VALORE]</a:t>
                    </a:fld>
                    <a:r>
                      <a:rPr lang="en-US" dirty="0"/>
                      <a:t> %</a:t>
                    </a:r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0-386D-C846-8C67-92F2A0F54384}"/>
                </c:ext>
              </c:extLst>
            </c:dLbl>
            <c:dLbl>
              <c:idx val="6"/>
              <c:tx>
                <c:rich>
                  <a:bodyPr/>
                  <a:lstStyle/>
                  <a:p>
                    <a:fld id="{01E92DF9-ED5E-8A43-95BB-2C61F523DBC4}" type="VALUE">
                      <a:rPr lang="en-US" smtClean="0"/>
                      <a:pPr/>
                      <a:t>[VALORE]</a:t>
                    </a:fld>
                    <a:r>
                      <a:rPr lang="en-US"/>
                      <a:t> %</a:t>
                    </a:r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7-386D-C846-8C67-92F2A0F54384}"/>
                </c:ext>
              </c:extLst>
            </c:dLbl>
            <c:numFmt formatCode="#,##0.0;;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680" b="1" i="0" u="none" strike="noStrike">
                    <a:solidFill>
                      <a:srgbClr val="000000"/>
                    </a:solidFill>
                    <a:latin typeface="Arial"/>
                  </a:defRPr>
                </a:pPr>
                <a:endParaRPr lang="it-IT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Sheet1!$A$2:$A$8</c:f>
              <c:strCache>
                <c:ptCount val="7"/>
                <c:pt idx="0">
                  <c:v>2017-18</c:v>
                </c:pt>
                <c:pt idx="1">
                  <c:v>2018-19</c:v>
                </c:pt>
                <c:pt idx="2">
                  <c:v>2019-20</c:v>
                </c:pt>
                <c:pt idx="3">
                  <c:v>2020-21</c:v>
                </c:pt>
                <c:pt idx="4">
                  <c:v>2021-22</c:v>
                </c:pt>
                <c:pt idx="5">
                  <c:v>2022-23</c:v>
                </c:pt>
                <c:pt idx="6">
                  <c:v>2023-24</c:v>
                </c:pt>
              </c:strCache>
            </c:strRef>
          </c:cat>
          <c:val>
            <c:numRef>
              <c:f>Sheet1!$D$2:$D$8</c:f>
              <c:numCache>
                <c:formatCode>General</c:formatCode>
                <c:ptCount val="7"/>
                <c:pt idx="6">
                  <c:v>29.187071498530898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AB94-AB4E-BC4B-32E4B2DF08F7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50"/>
        <c:overlap val="100"/>
        <c:axId val="2094734554"/>
        <c:axId val="2094734552"/>
      </c:bar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000" b="0" i="0" u="none" strike="noStrike">
                <a:solidFill>
                  <a:srgbClr val="64748B"/>
                </a:solidFill>
                <a:latin typeface="Arial"/>
              </a:defRPr>
            </a:pPr>
            <a:endParaRPr lang="it-IT"/>
          </a:p>
        </c:txPr>
        <c:crossAx val="2094734552"/>
        <c:crosses val="autoZero"/>
        <c:auto val="1"/>
        <c:lblAlgn val="ctr"/>
        <c:lblOffset val="100"/>
        <c:noMultiLvlLbl val="1"/>
      </c:catAx>
      <c:valAx>
        <c:axId val="2094734552"/>
        <c:scaling>
          <c:orientation val="minMax"/>
          <c:max val="110"/>
          <c:min val="0"/>
        </c:scaling>
        <c:delete val="0"/>
        <c:axPos val="l"/>
        <c:majorGridlines>
          <c:spPr>
            <a:ln w="6350" cap="flat">
              <a:solidFill>
                <a:srgbClr val="D1E3EF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000" b="0" i="0" u="none" strike="noStrike">
                <a:solidFill>
                  <a:srgbClr val="64748B"/>
                </a:solidFill>
                <a:latin typeface="Arial"/>
              </a:defRPr>
            </a:pPr>
            <a:endParaRPr lang="it-IT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29563327752134438"/>
          <c:y val="0.90880267093576639"/>
          <c:w val="0.48057252541708151"/>
          <c:h val="6.5746485550562728E-2"/>
        </c:manualLayout>
      </c:layout>
      <c:overlay val="0"/>
      <c:txPr>
        <a:bodyPr/>
        <a:lstStyle/>
        <a:p>
          <a:pPr>
            <a:defRPr sz="1000">
              <a:solidFill>
                <a:srgbClr val="1E293B"/>
              </a:solidFill>
            </a:defRPr>
          </a:pPr>
          <a:endParaRPr lang="it-IT"/>
        </a:p>
      </c:txPr>
    </c:legend>
    <c:plotVisOnly val="1"/>
    <c:dispBlanksAs val="span"/>
    <c:showDLblsOverMax val="1"/>
  </c:chart>
  <c:spPr>
    <a:solidFill>
      <a:srgbClr val="F7F9FC"/>
    </a:solidFill>
    <a:ln>
      <a:noFill/>
    </a:ln>
    <a:effectLst/>
  </c:sp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rgbClr val="0070C0"/>
                </a:solidFill>
                <a:latin typeface="+mn-lt"/>
                <a:ea typeface="+mn-ea"/>
                <a:cs typeface="+mn-cs"/>
              </a:defRPr>
            </a:pPr>
            <a:r>
              <a:rPr lang="it-IT" b="1" dirty="0">
                <a:solidFill>
                  <a:srgbClr val="0070C0"/>
                </a:solidFill>
              </a:rPr>
              <a:t>Tassi di errore medi</a:t>
            </a:r>
            <a:r>
              <a:rPr lang="it-IT" b="1" baseline="0" dirty="0">
                <a:solidFill>
                  <a:srgbClr val="0070C0"/>
                </a:solidFill>
              </a:rPr>
              <a:t> nel campione per </a:t>
            </a:r>
            <a:r>
              <a:rPr lang="it-IT" b="1" baseline="0" dirty="0" err="1">
                <a:solidFill>
                  <a:srgbClr val="0070C0"/>
                </a:solidFill>
              </a:rPr>
              <a:t>macroprocesso</a:t>
            </a:r>
            <a:endParaRPr lang="it-IT" b="1" dirty="0">
              <a:solidFill>
                <a:srgbClr val="0070C0"/>
              </a:solidFill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rgbClr val="0070C0"/>
              </a:solidFill>
              <a:latin typeface="+mn-lt"/>
              <a:ea typeface="+mn-ea"/>
              <a:cs typeface="+mn-cs"/>
            </a:defRPr>
          </a:pPr>
          <a:endParaRPr lang="it-IT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riepiloghi!$D$1</c:f>
              <c:strCache>
                <c:ptCount val="1"/>
                <c:pt idx="0">
                  <c:v>Aiuti - tasso di  errore medio  operazioni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riepiloghi!$A$2:$A$7</c:f>
              <c:strCache>
                <c:ptCount val="6"/>
                <c:pt idx="0">
                  <c:v>18-19</c:v>
                </c:pt>
                <c:pt idx="1">
                  <c:v>19-20</c:v>
                </c:pt>
                <c:pt idx="2">
                  <c:v>20-21</c:v>
                </c:pt>
                <c:pt idx="3">
                  <c:v>21-22</c:v>
                </c:pt>
                <c:pt idx="4">
                  <c:v>22-23</c:v>
                </c:pt>
                <c:pt idx="5">
                  <c:v>23-24</c:v>
                </c:pt>
              </c:strCache>
            </c:strRef>
          </c:cat>
          <c:val>
            <c:numRef>
              <c:f>riepiloghi!$D$2:$D$7</c:f>
              <c:numCache>
                <c:formatCode>0.00%</c:formatCode>
                <c:ptCount val="6"/>
                <c:pt idx="0">
                  <c:v>0.14285714285714285</c:v>
                </c:pt>
                <c:pt idx="1">
                  <c:v>0</c:v>
                </c:pt>
                <c:pt idx="2">
                  <c:v>5.4397830613538159E-2</c:v>
                </c:pt>
                <c:pt idx="3">
                  <c:v>0.05</c:v>
                </c:pt>
                <c:pt idx="4">
                  <c:v>4.637540736532797E-2</c:v>
                </c:pt>
                <c:pt idx="5">
                  <c:v>3.5752010753804894E-2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D7C-7946-A420-DDECFF0CE7FA}"/>
            </c:ext>
          </c:extLst>
        </c:ser>
        <c:ser>
          <c:idx val="1"/>
          <c:order val="1"/>
          <c:tx>
            <c:strRef>
              <c:f>riepiloghi!$H$1</c:f>
              <c:strCache>
                <c:ptCount val="1"/>
                <c:pt idx="0">
                  <c:v>Appalti - tasso di errore medio operazioni</c:v>
                </c:pt>
              </c:strCache>
            </c:strRef>
          </c:tx>
          <c:spPr>
            <a:solidFill>
              <a:schemeClr val="accent1">
                <a:lumMod val="50000"/>
              </a:schemeClr>
            </a:solidFill>
            <a:ln>
              <a:noFill/>
            </a:ln>
            <a:effectLst/>
          </c:spPr>
          <c:invertIfNegative val="0"/>
          <c:dLbls>
            <c:dLbl>
              <c:idx val="2"/>
              <c:layout>
                <c:manualLayout>
                  <c:x val="2.7703368904168066E-2"/>
                  <c:y val="4.602511521680825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D7C-7946-A420-DDECFF0CE7F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riepiloghi!$A$2:$A$7</c:f>
              <c:strCache>
                <c:ptCount val="6"/>
                <c:pt idx="0">
                  <c:v>18-19</c:v>
                </c:pt>
                <c:pt idx="1">
                  <c:v>19-20</c:v>
                </c:pt>
                <c:pt idx="2">
                  <c:v>20-21</c:v>
                </c:pt>
                <c:pt idx="3">
                  <c:v>21-22</c:v>
                </c:pt>
                <c:pt idx="4">
                  <c:v>22-23</c:v>
                </c:pt>
                <c:pt idx="5">
                  <c:v>23-24</c:v>
                </c:pt>
              </c:strCache>
            </c:strRef>
          </c:cat>
          <c:val>
            <c:numRef>
              <c:f>riepiloghi!$H$2:$H$7</c:f>
              <c:numCache>
                <c:formatCode>0.0%</c:formatCode>
                <c:ptCount val="6"/>
                <c:pt idx="0">
                  <c:v>7.1868088214032677E-2</c:v>
                </c:pt>
                <c:pt idx="1">
                  <c:v>0.14775592443369412</c:v>
                </c:pt>
                <c:pt idx="2">
                  <c:v>5.400260236435532E-2</c:v>
                </c:pt>
                <c:pt idx="3">
                  <c:v>6.0145206351149547E-2</c:v>
                </c:pt>
                <c:pt idx="4">
                  <c:v>9.7772406070891493E-3</c:v>
                </c:pt>
                <c:pt idx="5">
                  <c:v>7.7084669454460367E-2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D7C-7946-A420-DDECFF0CE7F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968132287"/>
        <c:axId val="2012522143"/>
      </c:barChart>
      <c:catAx>
        <c:axId val="1968132287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2012522143"/>
        <c:crosses val="autoZero"/>
        <c:auto val="1"/>
        <c:lblAlgn val="ctr"/>
        <c:lblOffset val="100"/>
        <c:noMultiLvlLbl val="0"/>
      </c:catAx>
      <c:valAx>
        <c:axId val="2012522143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1968132287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accent5">
        <a:lumMod val="20000"/>
        <a:lumOff val="80000"/>
      </a:schemeClr>
    </a:solidFill>
    <a:ln>
      <a:noFill/>
    </a:ln>
    <a:effectLst/>
  </c:spPr>
  <c:txPr>
    <a:bodyPr/>
    <a:lstStyle/>
    <a:p>
      <a:pPr>
        <a:defRPr/>
      </a:pPr>
      <a:endParaRPr lang="it-IT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it-IT" b="1" dirty="0">
                <a:solidFill>
                  <a:schemeClr val="accent5">
                    <a:lumMod val="75000"/>
                  </a:schemeClr>
                </a:solidFill>
              </a:rPr>
              <a:t>Tasso di spesa</a:t>
            </a:r>
            <a:r>
              <a:rPr lang="it-IT" b="1" baseline="0" dirty="0">
                <a:solidFill>
                  <a:schemeClr val="accent5">
                    <a:lumMod val="75000"/>
                  </a:schemeClr>
                </a:solidFill>
              </a:rPr>
              <a:t> irregolare negli appalti: LLPP - BBSS</a:t>
            </a:r>
            <a:endParaRPr lang="it-IT" b="1" dirty="0">
              <a:solidFill>
                <a:schemeClr val="accent5">
                  <a:lumMod val="75000"/>
                </a:schemeClr>
              </a:solidFill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title>
    <c:autoTitleDeleted val="0"/>
    <c:plotArea>
      <c:layout>
        <c:manualLayout>
          <c:layoutTarget val="inner"/>
          <c:xMode val="edge"/>
          <c:yMode val="edge"/>
          <c:x val="9.2820472440944879E-2"/>
          <c:y val="0.14732436769681101"/>
          <c:w val="0.88273508311461069"/>
          <c:h val="0.66966855668764991"/>
        </c:manualLayout>
      </c:layout>
      <c:lineChart>
        <c:grouping val="standard"/>
        <c:varyColors val="0"/>
        <c:ser>
          <c:idx val="0"/>
          <c:order val="0"/>
          <c:tx>
            <c:strRef>
              <c:f>riepiloghi!$D$29</c:f>
              <c:strCache>
                <c:ptCount val="1"/>
                <c:pt idx="0">
                  <c:v>tasso di  errore  appalti LLPP </c:v>
                </c:pt>
              </c:strCache>
            </c:strRef>
          </c:tx>
          <c:spPr>
            <a:ln w="28575" cap="rnd">
              <a:solidFill>
                <a:srgbClr val="00B050"/>
              </a:solidFill>
              <a:round/>
            </a:ln>
            <a:effectLst/>
          </c:spPr>
          <c:marker>
            <c:symbol val="none"/>
          </c:marker>
          <c:dLbls>
            <c:dLbl>
              <c:idx val="2"/>
              <c:layout>
                <c:manualLayout>
                  <c:x val="1.3333333333333334E-2"/>
                  <c:y val="-3.972077856479146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2CDF-6D49-A8CC-3ED3D445A154}"/>
                </c:ext>
              </c:extLst>
            </c:dLbl>
            <c:dLbl>
              <c:idx val="4"/>
              <c:layout>
                <c:manualLayout>
                  <c:x val="1.1111111111111112E-2"/>
                  <c:y val="3.574870070831218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2CDF-6D49-A8CC-3ED3D445A15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rgbClr val="00B050"/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riepiloghi!$A$30:$A$35</c:f>
              <c:strCache>
                <c:ptCount val="6"/>
                <c:pt idx="0">
                  <c:v>18-19</c:v>
                </c:pt>
                <c:pt idx="1">
                  <c:v>19-20</c:v>
                </c:pt>
                <c:pt idx="2">
                  <c:v>20-21</c:v>
                </c:pt>
                <c:pt idx="3">
                  <c:v>21-22</c:v>
                </c:pt>
                <c:pt idx="4">
                  <c:v>22-23</c:v>
                </c:pt>
                <c:pt idx="5">
                  <c:v>23-24</c:v>
                </c:pt>
              </c:strCache>
            </c:strRef>
          </c:cat>
          <c:val>
            <c:numRef>
              <c:f>riepiloghi!$D$30:$D$35</c:f>
              <c:numCache>
                <c:formatCode>0.00%</c:formatCode>
                <c:ptCount val="6"/>
                <c:pt idx="0">
                  <c:v>7.9600000000000004E-2</c:v>
                </c:pt>
                <c:pt idx="1">
                  <c:v>0.22159999999999999</c:v>
                </c:pt>
                <c:pt idx="2">
                  <c:v>5.7299999999999997E-2</c:v>
                </c:pt>
                <c:pt idx="3" formatCode="0.0%">
                  <c:v>2.5499999999999998E-2</c:v>
                </c:pt>
                <c:pt idx="4">
                  <c:v>9.9000000000000008E-3</c:v>
                </c:pt>
                <c:pt idx="5">
                  <c:v>2.9700000000000001E-2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2CDF-6D49-A8CC-3ED3D445A154}"/>
            </c:ext>
          </c:extLst>
        </c:ser>
        <c:ser>
          <c:idx val="1"/>
          <c:order val="1"/>
          <c:tx>
            <c:strRef>
              <c:f>riepiloghi!$G$29</c:f>
              <c:strCache>
                <c:ptCount val="1"/>
                <c:pt idx="0">
                  <c:v>Tasso di errore appalti BBSS</c:v>
                </c:pt>
              </c:strCache>
            </c:strRef>
          </c:tx>
          <c:spPr>
            <a:ln w="28575" cap="rnd">
              <a:solidFill>
                <a:srgbClr val="FF0000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-3.3333333333333333E-2"/>
                  <c:y val="-3.972077856479131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2CDF-6D49-A8CC-3ED3D445A154}"/>
                </c:ext>
              </c:extLst>
            </c:dLbl>
            <c:dLbl>
              <c:idx val="1"/>
              <c:layout>
                <c:manualLayout>
                  <c:x val="8.8888888888889288E-3"/>
                  <c:y val="1.191623356943739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2CDF-6D49-A8CC-3ED3D445A154}"/>
                </c:ext>
              </c:extLst>
            </c:dLbl>
            <c:dLbl>
              <c:idx val="2"/>
              <c:layout>
                <c:manualLayout>
                  <c:x val="-2.2222222222222223E-2"/>
                  <c:y val="3.972077856479131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2CDF-6D49-A8CC-3ED3D445A154}"/>
                </c:ext>
              </c:extLst>
            </c:dLbl>
            <c:dLbl>
              <c:idx val="4"/>
              <c:layout>
                <c:manualLayout>
                  <c:x val="-2.0000000000000163E-2"/>
                  <c:y val="-8.738571284254088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CDF-6D49-A8CC-3ED3D445A15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1" i="0" u="none" strike="noStrike" kern="1200" baseline="0">
                    <a:solidFill>
                      <a:srgbClr val="FF0000"/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riepiloghi!$A$30:$A$35</c:f>
              <c:strCache>
                <c:ptCount val="6"/>
                <c:pt idx="0">
                  <c:v>18-19</c:v>
                </c:pt>
                <c:pt idx="1">
                  <c:v>19-20</c:v>
                </c:pt>
                <c:pt idx="2">
                  <c:v>20-21</c:v>
                </c:pt>
                <c:pt idx="3">
                  <c:v>21-22</c:v>
                </c:pt>
                <c:pt idx="4">
                  <c:v>22-23</c:v>
                </c:pt>
                <c:pt idx="5">
                  <c:v>23-24</c:v>
                </c:pt>
              </c:strCache>
            </c:strRef>
          </c:cat>
          <c:val>
            <c:numRef>
              <c:f>riepiloghi!$G$30:$G$35</c:f>
              <c:numCache>
                <c:formatCode>0%</c:formatCode>
                <c:ptCount val="6"/>
                <c:pt idx="0" formatCode="0.00%">
                  <c:v>8.9999999999999998E-4</c:v>
                </c:pt>
                <c:pt idx="1">
                  <c:v>0</c:v>
                </c:pt>
                <c:pt idx="2">
                  <c:v>0.05</c:v>
                </c:pt>
                <c:pt idx="3" formatCode="0.0%">
                  <c:v>0.18709999999999999</c:v>
                </c:pt>
                <c:pt idx="4" formatCode="0.00%">
                  <c:v>1.67E-2</c:v>
                </c:pt>
                <c:pt idx="5" formatCode="0.00%">
                  <c:v>0.1244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2CDF-6D49-A8CC-3ED3D445A15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968422207"/>
        <c:axId val="1968423919"/>
      </c:lineChart>
      <c:catAx>
        <c:axId val="1968422207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1968423919"/>
        <c:crosses val="autoZero"/>
        <c:auto val="1"/>
        <c:lblAlgn val="ctr"/>
        <c:lblOffset val="100"/>
        <c:noMultiLvlLbl val="0"/>
      </c:catAx>
      <c:valAx>
        <c:axId val="1968423919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1968422207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it-IT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064590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31BD7C-9F66-585B-BD74-84E1F99450E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009CEE6-76A3-4660-2319-630C4086C0B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27FCF1A-E2BA-E673-C2B9-2AB72BEA444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B68D033-1BF2-DC48-F119-B4204363890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98020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5492391-52EC-EF6E-DEF3-EA1D0D1A48D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366C1A0-7ED3-2DD8-5427-6FEB444B23C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6C61124-FD2B-C76D-6760-21CE51D85D3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96B3122-390D-3E3D-6BA4-6AE2133A26F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639950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FB81DFE-9783-1D45-D5FD-08C37CAB667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0F07C71-2C35-8BB6-D336-A53267C2AE5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79BD75B-3EB3-C66C-5F2E-DBAC9CC3ABD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528C920-BB74-8D37-66BC-63631606249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876070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4B090AF-4B74-9F27-94D0-99D0C58374B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68271A2-E49B-258D-E25C-107F14EA482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3FC623D-AC1A-3A49-BDD7-AC64712D2C9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BA2F2FF-6CCC-E148-D471-934749D30D6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67231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5223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2296"/>
          </a:xfrm>
          <a:prstGeom prst="rect">
            <a:avLst/>
          </a:prstGeom>
          <a:solidFill>
            <a:srgbClr val="0B8A80"/>
          </a:solidFill>
          <a:ln w="12700">
            <a:solidFill>
              <a:srgbClr val="0B8A80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3" name="Shape 1"/>
          <p:cNvSpPr/>
          <p:nvPr/>
        </p:nvSpPr>
        <p:spPr>
          <a:xfrm>
            <a:off x="0" y="82296"/>
            <a:ext cx="502920" cy="5061204"/>
          </a:xfrm>
          <a:prstGeom prst="rect">
            <a:avLst/>
          </a:prstGeom>
          <a:solidFill>
            <a:srgbClr val="1C4E7A"/>
          </a:solidFill>
          <a:ln w="12700">
            <a:solidFill>
              <a:srgbClr val="1C4E7A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4" name="Shape 2"/>
          <p:cNvSpPr/>
          <p:nvPr/>
        </p:nvSpPr>
        <p:spPr>
          <a:xfrm>
            <a:off x="6217920" y="457200"/>
            <a:ext cx="4114800" cy="4114800"/>
          </a:xfrm>
          <a:prstGeom prst="ellipse">
            <a:avLst/>
          </a:prstGeom>
          <a:solidFill>
            <a:srgbClr val="1C4E7A">
              <a:alpha val="22000"/>
            </a:srgbClr>
          </a:solidFill>
          <a:ln w="12700">
            <a:solidFill>
              <a:srgbClr val="1C4E7A">
                <a:alpha val="22000"/>
              </a:srgbClr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5" name="Shape 3"/>
          <p:cNvSpPr/>
          <p:nvPr/>
        </p:nvSpPr>
        <p:spPr>
          <a:xfrm>
            <a:off x="7132320" y="2011680"/>
            <a:ext cx="2560320" cy="2560320"/>
          </a:xfrm>
          <a:prstGeom prst="ellipse">
            <a:avLst/>
          </a:prstGeom>
          <a:solidFill>
            <a:srgbClr val="0B8A80">
              <a:alpha val="18000"/>
            </a:srgbClr>
          </a:solidFill>
          <a:ln w="12700">
            <a:solidFill>
              <a:srgbClr val="0B8A80">
                <a:alpha val="18000"/>
              </a:srgbClr>
            </a:solidFill>
            <a:prstDash val="solid"/>
          </a:ln>
        </p:spPr>
        <p:txBody>
          <a:bodyPr/>
          <a:lstStyle/>
          <a:p>
            <a:endParaRPr lang="it-IT" dirty="0"/>
          </a:p>
        </p:txBody>
      </p:sp>
      <p:sp>
        <p:nvSpPr>
          <p:cNvPr id="6" name="Shape 4"/>
          <p:cNvSpPr/>
          <p:nvPr/>
        </p:nvSpPr>
        <p:spPr>
          <a:xfrm>
            <a:off x="777240" y="2011680"/>
            <a:ext cx="1645920" cy="64008"/>
          </a:xfrm>
          <a:prstGeom prst="rect">
            <a:avLst/>
          </a:prstGeom>
          <a:solidFill>
            <a:srgbClr val="0B8A80"/>
          </a:solidFill>
          <a:ln w="12700">
            <a:solidFill>
              <a:srgbClr val="0B8A80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11" name="Text 9"/>
          <p:cNvSpPr/>
          <p:nvPr/>
        </p:nvSpPr>
        <p:spPr>
          <a:xfrm>
            <a:off x="850392" y="2816352"/>
            <a:ext cx="237744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3483864" y="2816352"/>
            <a:ext cx="237744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6117336" y="2816352"/>
            <a:ext cx="237744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endParaRPr lang="en-US" sz="1200" dirty="0">
              <a:highlight>
                <a:srgbClr val="FFFF00"/>
              </a:highlight>
            </a:endParaRPr>
          </a:p>
        </p:txBody>
      </p:sp>
      <p:sp>
        <p:nvSpPr>
          <p:cNvPr id="17" name="TextBox 2">
            <a:extLst>
              <a:ext uri="{FF2B5EF4-FFF2-40B4-BE49-F238E27FC236}">
                <a16:creationId xmlns:a16="http://schemas.microsoft.com/office/drawing/2014/main" id="{9F0CF8A3-C170-0353-1D9B-4E9D1F115F61}"/>
              </a:ext>
            </a:extLst>
          </p:cNvPr>
          <p:cNvSpPr txBox="1"/>
          <p:nvPr/>
        </p:nvSpPr>
        <p:spPr>
          <a:xfrm>
            <a:off x="554477" y="1551941"/>
            <a:ext cx="8066087" cy="13843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it-IT" sz="2800" b="1" i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charset="0"/>
              </a:rPr>
              <a:t>Analisi quali-quantitativa delle irregolarità rilevate sul PO FESR Sicilia </a:t>
            </a:r>
          </a:p>
          <a:p>
            <a:pPr algn="ctr" eaLnBrk="1" hangingPunct="1">
              <a:defRPr/>
            </a:pPr>
            <a:r>
              <a:rPr lang="it-IT" sz="2800" b="1" i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charset="0"/>
              </a:rPr>
              <a:t>2014/2020</a:t>
            </a:r>
          </a:p>
        </p:txBody>
      </p:sp>
      <p:sp>
        <p:nvSpPr>
          <p:cNvPr id="18" name="Text 14"/>
          <p:cNvSpPr/>
          <p:nvPr/>
        </p:nvSpPr>
        <p:spPr>
          <a:xfrm>
            <a:off x="731520" y="4636008"/>
            <a:ext cx="7772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 err="1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Incontro</a:t>
            </a:r>
            <a:r>
              <a:rPr lang="en-US" sz="1000" dirty="0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000" dirty="0" err="1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tecnico</a:t>
            </a:r>
            <a:r>
              <a:rPr lang="en-US" sz="1000" dirty="0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000" dirty="0" err="1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</a:t>
            </a:r>
            <a:r>
              <a:rPr lang="en-US" sz="1000" dirty="0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la CE, IGRUE e le </a:t>
            </a:r>
            <a:r>
              <a:rPr lang="en-US" sz="1000" dirty="0" err="1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AdA</a:t>
            </a:r>
            <a:r>
              <a:rPr lang="en-US" sz="1000" dirty="0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000" dirty="0" err="1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Italiane</a:t>
            </a:r>
            <a:r>
              <a:rPr lang="en-US" sz="1000" dirty="0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- </a:t>
            </a:r>
            <a:r>
              <a:rPr lang="en-US" sz="1000" dirty="0" err="1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Merano</a:t>
            </a:r>
            <a:r>
              <a:rPr lang="en-US" sz="1000" dirty="0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20-21 Maggio 2026</a:t>
            </a:r>
          </a:p>
        </p:txBody>
      </p:sp>
      <p:grpSp>
        <p:nvGrpSpPr>
          <p:cNvPr id="19" name="Gruppo 18">
            <a:extLst>
              <a:ext uri="{FF2B5EF4-FFF2-40B4-BE49-F238E27FC236}">
                <a16:creationId xmlns:a16="http://schemas.microsoft.com/office/drawing/2014/main" id="{A12B89A6-0705-DF78-6FA1-E625487DF165}"/>
              </a:ext>
            </a:extLst>
          </p:cNvPr>
          <p:cNvGrpSpPr/>
          <p:nvPr/>
        </p:nvGrpSpPr>
        <p:grpSpPr>
          <a:xfrm>
            <a:off x="6446520" y="4572000"/>
            <a:ext cx="2377440" cy="457200"/>
            <a:chOff x="3721395" y="2796363"/>
            <a:chExt cx="5794745" cy="1201479"/>
          </a:xfrm>
        </p:grpSpPr>
        <p:sp>
          <p:nvSpPr>
            <p:cNvPr id="20" name="Rettangolo con angoli arrotondati 19">
              <a:extLst>
                <a:ext uri="{FF2B5EF4-FFF2-40B4-BE49-F238E27FC236}">
                  <a16:creationId xmlns:a16="http://schemas.microsoft.com/office/drawing/2014/main" id="{EC6CBA3C-F08C-D076-4507-316D3778129A}"/>
                </a:ext>
              </a:extLst>
            </p:cNvPr>
            <p:cNvSpPr/>
            <p:nvPr/>
          </p:nvSpPr>
          <p:spPr>
            <a:xfrm>
              <a:off x="3721395" y="2796363"/>
              <a:ext cx="5794745" cy="1201479"/>
            </a:xfrm>
            <a:prstGeom prst="roundRect">
              <a:avLst/>
            </a:prstGeom>
            <a:ln>
              <a:solidFill>
                <a:srgbClr val="00B050"/>
              </a:solidFill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grpSp>
          <p:nvGrpSpPr>
            <p:cNvPr id="21" name="Gruppo 20">
              <a:extLst>
                <a:ext uri="{FF2B5EF4-FFF2-40B4-BE49-F238E27FC236}">
                  <a16:creationId xmlns:a16="http://schemas.microsoft.com/office/drawing/2014/main" id="{35FC5B69-21B3-7E7B-1CEB-CF7BECA41442}"/>
                </a:ext>
              </a:extLst>
            </p:cNvPr>
            <p:cNvGrpSpPr/>
            <p:nvPr/>
          </p:nvGrpSpPr>
          <p:grpSpPr>
            <a:xfrm>
              <a:off x="3878897" y="3014662"/>
              <a:ext cx="5462811" cy="828675"/>
              <a:chOff x="3878897" y="3014662"/>
              <a:chExt cx="5462811" cy="828675"/>
            </a:xfrm>
          </p:grpSpPr>
          <p:pic>
            <p:nvPicPr>
              <p:cNvPr id="22" name="Immagine 21">
                <a:extLst>
                  <a:ext uri="{FF2B5EF4-FFF2-40B4-BE49-F238E27FC236}">
                    <a16:creationId xmlns:a16="http://schemas.microsoft.com/office/drawing/2014/main" id="{5404C7B0-2100-46FD-6A13-46C966112A3F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3878897" y="3014662"/>
                <a:ext cx="4434205" cy="828675"/>
              </a:xfrm>
              <a:prstGeom prst="rect">
                <a:avLst/>
              </a:prstGeom>
            </p:spPr>
          </p:pic>
          <p:pic>
            <p:nvPicPr>
              <p:cNvPr id="23" name="Immagine 22">
                <a:extLst>
                  <a:ext uri="{FF2B5EF4-FFF2-40B4-BE49-F238E27FC236}">
                    <a16:creationId xmlns:a16="http://schemas.microsoft.com/office/drawing/2014/main" id="{225F7F8A-BE98-AA93-9E73-47E422857773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8699061" y="3071812"/>
                <a:ext cx="642647" cy="714375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</p:grp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A560860-27F1-50DD-9C30-20C03AB927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>
            <a:extLst>
              <a:ext uri="{FF2B5EF4-FFF2-40B4-BE49-F238E27FC236}">
                <a16:creationId xmlns:a16="http://schemas.microsoft.com/office/drawing/2014/main" id="{B2A1BB37-3269-1026-8340-CDB0F66D763E}"/>
              </a:ext>
            </a:extLst>
          </p:cNvPr>
          <p:cNvSpPr txBox="1"/>
          <p:nvPr/>
        </p:nvSpPr>
        <p:spPr>
          <a:xfrm>
            <a:off x="146729" y="1156235"/>
            <a:ext cx="8540071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it-IT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it-IT" sz="1600" dirty="0"/>
              <a:t>personale non sempre adeguatamente formato sulla normativa vigente, in particolare in materia di appalti pubblici;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it-IT" sz="1600" dirty="0"/>
              <a:t>carenza di adeguate valutazioni propedeutiche agli affidamenti diretti e alle procedure negoziate anche con riferimento alla congruità dei prezzi (carenza di linee guida, regolamenti interni, vademecum ecc.);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it-IT" sz="1600" dirty="0"/>
              <a:t>carenze di modelli standard per la rendicontazione e di linee guida specifiche per ambito di intervento;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it-IT" sz="1600" dirty="0"/>
              <a:t>carenza di documenti/format di controllo nella fase di selezione delle operazioni; 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it-IT" sz="1600" dirty="0"/>
              <a:t>mancata o incompleta pista di controllo.</a:t>
            </a:r>
          </a:p>
          <a:p>
            <a:pPr algn="just"/>
            <a:endParaRPr lang="it-IT" sz="1600" dirty="0"/>
          </a:p>
        </p:txBody>
      </p:sp>
      <p:sp>
        <p:nvSpPr>
          <p:cNvPr id="3" name="Shape 0">
            <a:extLst>
              <a:ext uri="{FF2B5EF4-FFF2-40B4-BE49-F238E27FC236}">
                <a16:creationId xmlns:a16="http://schemas.microsoft.com/office/drawing/2014/main" id="{60EFA1A0-2DE7-EE8D-F33B-7D4CCC19BCA2}"/>
              </a:ext>
            </a:extLst>
          </p:cNvPr>
          <p:cNvSpPr/>
          <p:nvPr/>
        </p:nvSpPr>
        <p:spPr>
          <a:xfrm>
            <a:off x="164592" y="0"/>
            <a:ext cx="8979408" cy="960120"/>
          </a:xfrm>
          <a:prstGeom prst="rect">
            <a:avLst/>
          </a:prstGeom>
          <a:solidFill>
            <a:srgbClr val="152238"/>
          </a:solidFill>
          <a:ln w="12700">
            <a:solidFill>
              <a:srgbClr val="152238"/>
            </a:solidFill>
            <a:prstDash val="solid"/>
          </a:ln>
        </p:spPr>
        <p:txBody>
          <a:bodyPr/>
          <a:lstStyle/>
          <a:p>
            <a:endParaRPr lang="it-IT" sz="2200" dirty="0">
              <a:solidFill>
                <a:schemeClr val="bg1"/>
              </a:solidFill>
              <a:cs typeface="Times New Roman" panose="02020603050405020304" pitchFamily="18" charset="0"/>
            </a:endParaRPr>
          </a:p>
        </p:txBody>
      </p:sp>
      <p:sp>
        <p:nvSpPr>
          <p:cNvPr id="4" name="Text 2">
            <a:extLst>
              <a:ext uri="{FF2B5EF4-FFF2-40B4-BE49-F238E27FC236}">
                <a16:creationId xmlns:a16="http://schemas.microsoft.com/office/drawing/2014/main" id="{BEE6D7A1-2A0D-A0BE-24DE-D9CFB44A8A9C}"/>
              </a:ext>
            </a:extLst>
          </p:cNvPr>
          <p:cNvSpPr/>
          <p:nvPr/>
        </p:nvSpPr>
        <p:spPr>
          <a:xfrm>
            <a:off x="320040" y="91440"/>
            <a:ext cx="85953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sz="2200" b="1" dirty="0">
              <a:solidFill>
                <a:srgbClr val="FFFFFF"/>
              </a:solidFill>
              <a:latin typeface="Calibri" pitchFamily="34" charset="0"/>
              <a:ea typeface="Calibri" pitchFamily="34" charset="-122"/>
              <a:cs typeface="Calibri" pitchFamily="34" charset="-120"/>
            </a:endParaRPr>
          </a:p>
        </p:txBody>
      </p:sp>
      <p:sp>
        <p:nvSpPr>
          <p:cNvPr id="5" name="Shape 102">
            <a:extLst>
              <a:ext uri="{FF2B5EF4-FFF2-40B4-BE49-F238E27FC236}">
                <a16:creationId xmlns:a16="http://schemas.microsoft.com/office/drawing/2014/main" id="{EFFEA25A-6263-4F26-23C2-F350FA5C5289}"/>
              </a:ext>
            </a:extLst>
          </p:cNvPr>
          <p:cNvSpPr/>
          <p:nvPr/>
        </p:nvSpPr>
        <p:spPr>
          <a:xfrm>
            <a:off x="0" y="4983480"/>
            <a:ext cx="9144000" cy="160020"/>
          </a:xfrm>
          <a:prstGeom prst="rect">
            <a:avLst/>
          </a:prstGeom>
          <a:solidFill>
            <a:srgbClr val="152238"/>
          </a:solidFill>
          <a:ln w="12700">
            <a:solidFill>
              <a:srgbClr val="152238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6" name="Text 103">
            <a:extLst>
              <a:ext uri="{FF2B5EF4-FFF2-40B4-BE49-F238E27FC236}">
                <a16:creationId xmlns:a16="http://schemas.microsoft.com/office/drawing/2014/main" id="{0A4A0E75-7BEC-6D20-1C58-11BEF8F05EFB}"/>
              </a:ext>
            </a:extLst>
          </p:cNvPr>
          <p:cNvSpPr/>
          <p:nvPr/>
        </p:nvSpPr>
        <p:spPr>
          <a:xfrm>
            <a:off x="274320" y="4992624"/>
            <a:ext cx="5486400" cy="137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750" dirty="0">
                <a:solidFill>
                  <a:srgbClr val="8FB8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Autorità di Audit  ·  PO FESR Sicilia 2014-2020</a:t>
            </a:r>
            <a:endParaRPr lang="en-US" sz="750" dirty="0"/>
          </a:p>
        </p:txBody>
      </p:sp>
      <p:sp>
        <p:nvSpPr>
          <p:cNvPr id="7" name="Shape 1">
            <a:extLst>
              <a:ext uri="{FF2B5EF4-FFF2-40B4-BE49-F238E27FC236}">
                <a16:creationId xmlns:a16="http://schemas.microsoft.com/office/drawing/2014/main" id="{E55CC1CC-AD09-35B6-F686-76F665C55FD5}"/>
              </a:ext>
            </a:extLst>
          </p:cNvPr>
          <p:cNvSpPr/>
          <p:nvPr/>
        </p:nvSpPr>
        <p:spPr>
          <a:xfrm>
            <a:off x="0" y="0"/>
            <a:ext cx="164592" cy="960120"/>
          </a:xfrm>
          <a:prstGeom prst="rect">
            <a:avLst/>
          </a:prstGeom>
          <a:solidFill>
            <a:srgbClr val="0B8A80"/>
          </a:solidFill>
          <a:ln w="12700">
            <a:solidFill>
              <a:srgbClr val="0B8A80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8" name="Text 2">
            <a:extLst>
              <a:ext uri="{FF2B5EF4-FFF2-40B4-BE49-F238E27FC236}">
                <a16:creationId xmlns:a16="http://schemas.microsoft.com/office/drawing/2014/main" id="{1F4423E4-00BF-2B2D-8106-79F7CD9FA24A}"/>
              </a:ext>
            </a:extLst>
          </p:cNvPr>
          <p:cNvSpPr/>
          <p:nvPr/>
        </p:nvSpPr>
        <p:spPr>
          <a:xfrm>
            <a:off x="137160" y="129757"/>
            <a:ext cx="8979408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it-IT" sz="2200" b="1" dirty="0">
                <a:solidFill>
                  <a:schemeClr val="bg1"/>
                </a:solidFill>
                <a:cs typeface="Times New Roman" panose="02020603050405020304" pitchFamily="18" charset="0"/>
              </a:rPr>
              <a:t>Possibili cause che hanno determinato tassi di errore elevati nel Programma</a:t>
            </a: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	</a:t>
            </a: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80867303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764AF70-C985-0CA1-59F2-248D0FF22C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>
            <a:extLst>
              <a:ext uri="{FF2B5EF4-FFF2-40B4-BE49-F238E27FC236}">
                <a16:creationId xmlns:a16="http://schemas.microsoft.com/office/drawing/2014/main" id="{7DF14506-0DD8-DF02-4019-1F08B7EBE367}"/>
              </a:ext>
            </a:extLst>
          </p:cNvPr>
          <p:cNvSpPr txBox="1"/>
          <p:nvPr/>
        </p:nvSpPr>
        <p:spPr>
          <a:xfrm>
            <a:off x="108065" y="1263640"/>
            <a:ext cx="8411415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it-IT" sz="1600" dirty="0"/>
              <a:t>rafforzare la capacità amministrativa, attraverso eventi formativi mirati; 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it-IT" sz="1600" dirty="0"/>
              <a:t>migliorare l’efficienza delle procedure di affidamento favorendo l’adozione di linee guida, regolamenti interni, vademecum ecc.;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it-IT" sz="1600" dirty="0"/>
              <a:t>favorire lo scambio delle migliori pratiche; 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it-IT" sz="1600" dirty="0"/>
              <a:t>maggiore utilizzo dei costi standard;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it-IT" sz="1600" dirty="0"/>
              <a:t>rafforzamento delle attività di controllo centralizzato presso l’Autorità di Coordinamento.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endParaRPr lang="it-IT" sz="2400" dirty="0"/>
          </a:p>
        </p:txBody>
      </p:sp>
      <p:sp>
        <p:nvSpPr>
          <p:cNvPr id="3" name="Shape 0">
            <a:extLst>
              <a:ext uri="{FF2B5EF4-FFF2-40B4-BE49-F238E27FC236}">
                <a16:creationId xmlns:a16="http://schemas.microsoft.com/office/drawing/2014/main" id="{7F9B4E7A-7AD4-015A-DA7E-732C676BB4EE}"/>
              </a:ext>
            </a:extLst>
          </p:cNvPr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152238"/>
          </a:solidFill>
          <a:ln w="12700">
            <a:solidFill>
              <a:srgbClr val="152238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4" name="Text 2">
            <a:extLst>
              <a:ext uri="{FF2B5EF4-FFF2-40B4-BE49-F238E27FC236}">
                <a16:creationId xmlns:a16="http://schemas.microsoft.com/office/drawing/2014/main" id="{4C3946CD-2D8B-8E88-D4B3-B0FD1A662674}"/>
              </a:ext>
            </a:extLst>
          </p:cNvPr>
          <p:cNvSpPr/>
          <p:nvPr/>
        </p:nvSpPr>
        <p:spPr>
          <a:xfrm>
            <a:off x="164592" y="63192"/>
            <a:ext cx="8881707" cy="6025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200" b="1" dirty="0" err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Azioni</a:t>
            </a: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di </a:t>
            </a:r>
            <a:r>
              <a:rPr lang="en-US" sz="2200" b="1" dirty="0" err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miglioramento</a:t>
            </a: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2200" b="1" dirty="0" err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adottate</a:t>
            </a: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2200" b="1" dirty="0" err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nella</a:t>
            </a: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2200" b="1" dirty="0" err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programmazione</a:t>
            </a: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2021-27  e in </a:t>
            </a:r>
            <a:r>
              <a:rPr lang="en-US" sz="2200" b="1" dirty="0" err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corso</a:t>
            </a: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di  </a:t>
            </a:r>
            <a:r>
              <a:rPr lang="en-US" sz="2200" b="1" dirty="0" err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adozione</a:t>
            </a: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da </a:t>
            </a:r>
            <a:r>
              <a:rPr lang="en-US" sz="2200" b="1" dirty="0" err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parte</a:t>
            </a: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2200" b="1" dirty="0" err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dell’AdG</a:t>
            </a: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:</a:t>
            </a:r>
          </a:p>
        </p:txBody>
      </p:sp>
      <p:sp>
        <p:nvSpPr>
          <p:cNvPr id="5" name="Shape 102">
            <a:extLst>
              <a:ext uri="{FF2B5EF4-FFF2-40B4-BE49-F238E27FC236}">
                <a16:creationId xmlns:a16="http://schemas.microsoft.com/office/drawing/2014/main" id="{AB412F89-CE75-D8A8-E4C7-63C0DFD282C0}"/>
              </a:ext>
            </a:extLst>
          </p:cNvPr>
          <p:cNvSpPr/>
          <p:nvPr/>
        </p:nvSpPr>
        <p:spPr>
          <a:xfrm>
            <a:off x="0" y="4983480"/>
            <a:ext cx="9144000" cy="160020"/>
          </a:xfrm>
          <a:prstGeom prst="rect">
            <a:avLst/>
          </a:prstGeom>
          <a:solidFill>
            <a:srgbClr val="152238"/>
          </a:solidFill>
          <a:ln w="12700">
            <a:solidFill>
              <a:srgbClr val="152238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6" name="Text 103">
            <a:extLst>
              <a:ext uri="{FF2B5EF4-FFF2-40B4-BE49-F238E27FC236}">
                <a16:creationId xmlns:a16="http://schemas.microsoft.com/office/drawing/2014/main" id="{91075D97-BFDE-B582-0BE9-E44B745B8F09}"/>
              </a:ext>
            </a:extLst>
          </p:cNvPr>
          <p:cNvSpPr/>
          <p:nvPr/>
        </p:nvSpPr>
        <p:spPr>
          <a:xfrm>
            <a:off x="274320" y="4992624"/>
            <a:ext cx="5486400" cy="137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750" dirty="0">
                <a:solidFill>
                  <a:srgbClr val="8FB8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Autorità di Audit  ·  PO FESR Sicilia 2014-2020</a:t>
            </a:r>
            <a:endParaRPr lang="en-US" sz="750" dirty="0"/>
          </a:p>
        </p:txBody>
      </p:sp>
      <p:sp>
        <p:nvSpPr>
          <p:cNvPr id="7" name="Shape 1">
            <a:extLst>
              <a:ext uri="{FF2B5EF4-FFF2-40B4-BE49-F238E27FC236}">
                <a16:creationId xmlns:a16="http://schemas.microsoft.com/office/drawing/2014/main" id="{75D6F80C-98D4-0F4A-2617-CEFA74857C54}"/>
              </a:ext>
            </a:extLst>
          </p:cNvPr>
          <p:cNvSpPr/>
          <p:nvPr/>
        </p:nvSpPr>
        <p:spPr>
          <a:xfrm>
            <a:off x="0" y="0"/>
            <a:ext cx="164592" cy="960120"/>
          </a:xfrm>
          <a:prstGeom prst="rect">
            <a:avLst/>
          </a:prstGeom>
          <a:solidFill>
            <a:srgbClr val="0B8A80"/>
          </a:solidFill>
          <a:ln w="12700">
            <a:solidFill>
              <a:srgbClr val="0B8A80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2192448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52238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A11F883-D7F3-F450-58B0-40C3DC0261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>
            <a:extLst>
              <a:ext uri="{FF2B5EF4-FFF2-40B4-BE49-F238E27FC236}">
                <a16:creationId xmlns:a16="http://schemas.microsoft.com/office/drawing/2014/main" id="{67C4FD33-569D-330B-C4A2-5DB757DACB59}"/>
              </a:ext>
            </a:extLst>
          </p:cNvPr>
          <p:cNvSpPr/>
          <p:nvPr/>
        </p:nvSpPr>
        <p:spPr>
          <a:xfrm>
            <a:off x="0" y="0"/>
            <a:ext cx="9144000" cy="82296"/>
          </a:xfrm>
          <a:prstGeom prst="rect">
            <a:avLst/>
          </a:prstGeom>
          <a:solidFill>
            <a:srgbClr val="0B8A80"/>
          </a:solidFill>
          <a:ln w="12700">
            <a:solidFill>
              <a:srgbClr val="0B8A80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3" name="Shape 1">
            <a:extLst>
              <a:ext uri="{FF2B5EF4-FFF2-40B4-BE49-F238E27FC236}">
                <a16:creationId xmlns:a16="http://schemas.microsoft.com/office/drawing/2014/main" id="{49EE4E48-2701-AAE5-BA44-B8FCF2DF8BA1}"/>
              </a:ext>
            </a:extLst>
          </p:cNvPr>
          <p:cNvSpPr/>
          <p:nvPr/>
        </p:nvSpPr>
        <p:spPr>
          <a:xfrm>
            <a:off x="0" y="82296"/>
            <a:ext cx="502920" cy="5061204"/>
          </a:xfrm>
          <a:prstGeom prst="rect">
            <a:avLst/>
          </a:prstGeom>
          <a:solidFill>
            <a:srgbClr val="1C4E7A"/>
          </a:solidFill>
          <a:ln w="12700">
            <a:solidFill>
              <a:srgbClr val="1C4E7A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4" name="Shape 2">
            <a:extLst>
              <a:ext uri="{FF2B5EF4-FFF2-40B4-BE49-F238E27FC236}">
                <a16:creationId xmlns:a16="http://schemas.microsoft.com/office/drawing/2014/main" id="{405DB1F2-6D3A-E109-7149-F3AD502F5541}"/>
              </a:ext>
            </a:extLst>
          </p:cNvPr>
          <p:cNvSpPr/>
          <p:nvPr/>
        </p:nvSpPr>
        <p:spPr>
          <a:xfrm>
            <a:off x="6217920" y="457200"/>
            <a:ext cx="4114800" cy="4114800"/>
          </a:xfrm>
          <a:prstGeom prst="ellipse">
            <a:avLst/>
          </a:prstGeom>
          <a:solidFill>
            <a:srgbClr val="1C4E7A">
              <a:alpha val="22000"/>
            </a:srgbClr>
          </a:solidFill>
          <a:ln w="12700">
            <a:solidFill>
              <a:srgbClr val="1C4E7A">
                <a:alpha val="22000"/>
              </a:srgbClr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5" name="Shape 3">
            <a:extLst>
              <a:ext uri="{FF2B5EF4-FFF2-40B4-BE49-F238E27FC236}">
                <a16:creationId xmlns:a16="http://schemas.microsoft.com/office/drawing/2014/main" id="{4ED10F65-E783-E6A0-A7FF-6D9A8004640C}"/>
              </a:ext>
            </a:extLst>
          </p:cNvPr>
          <p:cNvSpPr/>
          <p:nvPr/>
        </p:nvSpPr>
        <p:spPr>
          <a:xfrm>
            <a:off x="7132320" y="2011680"/>
            <a:ext cx="2560320" cy="2560320"/>
          </a:xfrm>
          <a:prstGeom prst="ellipse">
            <a:avLst/>
          </a:prstGeom>
          <a:solidFill>
            <a:srgbClr val="0B8A80">
              <a:alpha val="18000"/>
            </a:srgbClr>
          </a:solidFill>
          <a:ln w="12700">
            <a:solidFill>
              <a:srgbClr val="0B8A80">
                <a:alpha val="18000"/>
              </a:srgbClr>
            </a:solidFill>
            <a:prstDash val="solid"/>
          </a:ln>
        </p:spPr>
        <p:txBody>
          <a:bodyPr/>
          <a:lstStyle/>
          <a:p>
            <a:endParaRPr lang="it-IT" dirty="0"/>
          </a:p>
        </p:txBody>
      </p:sp>
      <p:sp>
        <p:nvSpPr>
          <p:cNvPr id="6" name="Shape 4">
            <a:extLst>
              <a:ext uri="{FF2B5EF4-FFF2-40B4-BE49-F238E27FC236}">
                <a16:creationId xmlns:a16="http://schemas.microsoft.com/office/drawing/2014/main" id="{C0E9879E-0C7D-826F-1968-88DBCF4AD34F}"/>
              </a:ext>
            </a:extLst>
          </p:cNvPr>
          <p:cNvSpPr/>
          <p:nvPr/>
        </p:nvSpPr>
        <p:spPr>
          <a:xfrm>
            <a:off x="777240" y="2011680"/>
            <a:ext cx="1645920" cy="64008"/>
          </a:xfrm>
          <a:prstGeom prst="rect">
            <a:avLst/>
          </a:prstGeom>
          <a:solidFill>
            <a:srgbClr val="0B8A80"/>
          </a:solidFill>
          <a:ln w="12700">
            <a:solidFill>
              <a:srgbClr val="0B8A80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11" name="Text 9">
            <a:extLst>
              <a:ext uri="{FF2B5EF4-FFF2-40B4-BE49-F238E27FC236}">
                <a16:creationId xmlns:a16="http://schemas.microsoft.com/office/drawing/2014/main" id="{FFD29103-2C16-D7C1-B7F8-0BAC044100C2}"/>
              </a:ext>
            </a:extLst>
          </p:cNvPr>
          <p:cNvSpPr/>
          <p:nvPr/>
        </p:nvSpPr>
        <p:spPr>
          <a:xfrm>
            <a:off x="850392" y="2816352"/>
            <a:ext cx="237744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endParaRPr lang="en-US" sz="1200" dirty="0"/>
          </a:p>
        </p:txBody>
      </p:sp>
      <p:sp>
        <p:nvSpPr>
          <p:cNvPr id="13" name="Text 11">
            <a:extLst>
              <a:ext uri="{FF2B5EF4-FFF2-40B4-BE49-F238E27FC236}">
                <a16:creationId xmlns:a16="http://schemas.microsoft.com/office/drawing/2014/main" id="{ED368E28-AE3A-DDEF-995E-C6436C018F7A}"/>
              </a:ext>
            </a:extLst>
          </p:cNvPr>
          <p:cNvSpPr/>
          <p:nvPr/>
        </p:nvSpPr>
        <p:spPr>
          <a:xfrm>
            <a:off x="3483864" y="2816352"/>
            <a:ext cx="237744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endParaRPr lang="en-US" sz="1200" dirty="0"/>
          </a:p>
        </p:txBody>
      </p:sp>
      <p:sp>
        <p:nvSpPr>
          <p:cNvPr id="15" name="Text 13">
            <a:extLst>
              <a:ext uri="{FF2B5EF4-FFF2-40B4-BE49-F238E27FC236}">
                <a16:creationId xmlns:a16="http://schemas.microsoft.com/office/drawing/2014/main" id="{6AC1BF5C-4AE1-0BAE-018D-10761D4906B9}"/>
              </a:ext>
            </a:extLst>
          </p:cNvPr>
          <p:cNvSpPr/>
          <p:nvPr/>
        </p:nvSpPr>
        <p:spPr>
          <a:xfrm>
            <a:off x="6117336" y="2816352"/>
            <a:ext cx="237744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endParaRPr lang="en-US" sz="1200" dirty="0">
              <a:highlight>
                <a:srgbClr val="FFFF00"/>
              </a:highlight>
            </a:endParaRPr>
          </a:p>
        </p:txBody>
      </p:sp>
      <p:sp>
        <p:nvSpPr>
          <p:cNvPr id="17" name="TextBox 2">
            <a:extLst>
              <a:ext uri="{FF2B5EF4-FFF2-40B4-BE49-F238E27FC236}">
                <a16:creationId xmlns:a16="http://schemas.microsoft.com/office/drawing/2014/main" id="{6F6FBA9A-A716-FC6A-F79F-213BDF499E4E}"/>
              </a:ext>
            </a:extLst>
          </p:cNvPr>
          <p:cNvSpPr txBox="1"/>
          <p:nvPr/>
        </p:nvSpPr>
        <p:spPr>
          <a:xfrm>
            <a:off x="554477" y="2119396"/>
            <a:ext cx="8066087" cy="52322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it-IT" sz="2800" b="1" i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charset="0"/>
              </a:rPr>
              <a:t>Grazie per l’attenzione</a:t>
            </a:r>
          </a:p>
        </p:txBody>
      </p:sp>
    </p:spTree>
    <p:extLst>
      <p:ext uri="{BB962C8B-B14F-4D97-AF65-F5344CB8AC3E}">
        <p14:creationId xmlns:p14="http://schemas.microsoft.com/office/powerpoint/2010/main" val="26351866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7F9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152238"/>
          </a:solidFill>
          <a:ln w="12700">
            <a:solidFill>
              <a:srgbClr val="152238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164592" cy="960120"/>
          </a:xfrm>
          <a:prstGeom prst="rect">
            <a:avLst/>
          </a:prstGeom>
          <a:solidFill>
            <a:srgbClr val="0B8A80"/>
          </a:solidFill>
          <a:ln w="12700">
            <a:solidFill>
              <a:srgbClr val="0B8A80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4" name="Text 2"/>
          <p:cNvSpPr/>
          <p:nvPr/>
        </p:nvSpPr>
        <p:spPr>
          <a:xfrm>
            <a:off x="320040" y="91440"/>
            <a:ext cx="85953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Quadro d'insieme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320040" y="566928"/>
            <a:ext cx="85953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9EC4D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Risultanze </a:t>
            </a:r>
            <a:r>
              <a:rPr lang="en-US" sz="1050" dirty="0" err="1">
                <a:solidFill>
                  <a:srgbClr val="9EC4D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complessive</a:t>
            </a:r>
            <a:r>
              <a:rPr lang="en-US" sz="1050" dirty="0">
                <a:solidFill>
                  <a:srgbClr val="9EC4D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degli audit — PO FESR Sicilia 2014-2020 — 7 periodi contabili (RAC 2019 – RAC 2026)</a:t>
            </a:r>
            <a:endParaRPr lang="en-US" sz="1050" dirty="0"/>
          </a:p>
        </p:txBody>
      </p:sp>
      <p:sp>
        <p:nvSpPr>
          <p:cNvPr id="6" name="Shape 4"/>
          <p:cNvSpPr/>
          <p:nvPr/>
        </p:nvSpPr>
        <p:spPr>
          <a:xfrm>
            <a:off x="3168975" y="1312337"/>
            <a:ext cx="2578608" cy="1325880"/>
          </a:xfrm>
          <a:prstGeom prst="rect">
            <a:avLst/>
          </a:prstGeom>
          <a:solidFill>
            <a:srgbClr val="0B8A80"/>
          </a:solidFill>
          <a:ln w="12700">
            <a:solidFill>
              <a:srgbClr val="0B8A80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7" name="Text 5"/>
          <p:cNvSpPr/>
          <p:nvPr/>
        </p:nvSpPr>
        <p:spPr>
          <a:xfrm>
            <a:off x="3090673" y="1192198"/>
            <a:ext cx="2578608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€ 4,15 MLD</a:t>
            </a:r>
            <a:endParaRPr lang="en-US" sz="2800" dirty="0"/>
          </a:p>
        </p:txBody>
      </p:sp>
      <p:sp>
        <p:nvSpPr>
          <p:cNvPr id="8" name="Text 6"/>
          <p:cNvSpPr/>
          <p:nvPr/>
        </p:nvSpPr>
        <p:spPr>
          <a:xfrm>
            <a:off x="3090673" y="2016716"/>
            <a:ext cx="2578608" cy="3158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chemeClr val="bg1"/>
                </a:solidFill>
                <a:latin typeface="Calibri" pitchFamily="34" charset="0"/>
                <a:cs typeface="Calibri" pitchFamily="34" charset="-120"/>
              </a:rPr>
              <a:t>Popolazione </a:t>
            </a:r>
            <a:endParaRPr lang="en-US" sz="1100" b="1" dirty="0">
              <a:solidFill>
                <a:schemeClr val="bg1"/>
              </a:solidFill>
            </a:endParaRPr>
          </a:p>
          <a:p>
            <a:pPr marL="0" indent="0" algn="ctr">
              <a:buNone/>
            </a:pPr>
            <a:r>
              <a:rPr lang="en-US" sz="1100" b="1" dirty="0">
                <a:solidFill>
                  <a:schemeClr val="bg1"/>
                </a:solidFill>
                <a:latin typeface="Calibri" pitchFamily="34" charset="0"/>
                <a:cs typeface="Calibri" pitchFamily="34" charset="-120"/>
              </a:rPr>
              <a:t>di audit</a:t>
            </a:r>
            <a:endParaRPr lang="en-US" sz="1100" b="1" dirty="0">
              <a:solidFill>
                <a:schemeClr val="bg1"/>
              </a:solidFill>
            </a:endParaRPr>
          </a:p>
        </p:txBody>
      </p:sp>
      <p:sp>
        <p:nvSpPr>
          <p:cNvPr id="10" name="Text 8"/>
          <p:cNvSpPr/>
          <p:nvPr/>
        </p:nvSpPr>
        <p:spPr>
          <a:xfrm>
            <a:off x="457200" y="2194560"/>
            <a:ext cx="2578608" cy="2103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endParaRPr lang="en-US" sz="800" dirty="0"/>
          </a:p>
        </p:txBody>
      </p:sp>
      <p:sp>
        <p:nvSpPr>
          <p:cNvPr id="11" name="Shape 9"/>
          <p:cNvSpPr/>
          <p:nvPr/>
        </p:nvSpPr>
        <p:spPr>
          <a:xfrm>
            <a:off x="334335" y="1312337"/>
            <a:ext cx="2578608" cy="1325880"/>
          </a:xfrm>
          <a:prstGeom prst="rect">
            <a:avLst/>
          </a:prstGeom>
          <a:solidFill>
            <a:srgbClr val="1C4E7A"/>
          </a:solidFill>
          <a:ln w="12700">
            <a:solidFill>
              <a:srgbClr val="1C4E7A"/>
            </a:solidFill>
            <a:prstDash val="solid"/>
          </a:ln>
        </p:spPr>
        <p:txBody>
          <a:bodyPr/>
          <a:lstStyle/>
          <a:p>
            <a:endParaRPr lang="it-IT" dirty="0"/>
          </a:p>
        </p:txBody>
      </p:sp>
      <p:sp>
        <p:nvSpPr>
          <p:cNvPr id="12" name="Text 10"/>
          <p:cNvSpPr/>
          <p:nvPr/>
        </p:nvSpPr>
        <p:spPr>
          <a:xfrm>
            <a:off x="334335" y="1179600"/>
            <a:ext cx="2578608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3.253</a:t>
            </a:r>
            <a:endParaRPr lang="en-US" sz="2800" dirty="0"/>
          </a:p>
        </p:txBody>
      </p:sp>
      <p:sp>
        <p:nvSpPr>
          <p:cNvPr id="13" name="Text 11"/>
          <p:cNvSpPr/>
          <p:nvPr/>
        </p:nvSpPr>
        <p:spPr>
          <a:xfrm>
            <a:off x="334335" y="1967859"/>
            <a:ext cx="2578608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Operazioni</a:t>
            </a:r>
            <a:endParaRPr lang="en-US" sz="1100" b="1" dirty="0"/>
          </a:p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 programma</a:t>
            </a:r>
            <a:endParaRPr lang="en-US" sz="1100" b="1" dirty="0"/>
          </a:p>
        </p:txBody>
      </p:sp>
      <p:sp>
        <p:nvSpPr>
          <p:cNvPr id="15" name="Text 13"/>
          <p:cNvSpPr/>
          <p:nvPr/>
        </p:nvSpPr>
        <p:spPr>
          <a:xfrm>
            <a:off x="3273552" y="2194560"/>
            <a:ext cx="2578608" cy="2103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endParaRPr lang="en-US" sz="800" dirty="0"/>
          </a:p>
        </p:txBody>
      </p:sp>
      <p:sp>
        <p:nvSpPr>
          <p:cNvPr id="16" name="Shape 14"/>
          <p:cNvSpPr/>
          <p:nvPr/>
        </p:nvSpPr>
        <p:spPr>
          <a:xfrm>
            <a:off x="6108192" y="1290642"/>
            <a:ext cx="2578608" cy="1325880"/>
          </a:xfrm>
          <a:prstGeom prst="rect">
            <a:avLst/>
          </a:prstGeom>
          <a:solidFill>
            <a:srgbClr val="C96A00"/>
          </a:solidFill>
          <a:ln w="12700">
            <a:solidFill>
              <a:srgbClr val="C96A00"/>
            </a:solidFill>
            <a:prstDash val="solid"/>
          </a:ln>
        </p:spPr>
        <p:txBody>
          <a:bodyPr/>
          <a:lstStyle/>
          <a:p>
            <a:endParaRPr lang="it-IT" dirty="0"/>
          </a:p>
        </p:txBody>
      </p:sp>
      <p:sp>
        <p:nvSpPr>
          <p:cNvPr id="17" name="Text 15"/>
          <p:cNvSpPr/>
          <p:nvPr/>
        </p:nvSpPr>
        <p:spPr>
          <a:xfrm>
            <a:off x="6038536" y="1156394"/>
            <a:ext cx="2578608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</a:t>
            </a:r>
            <a:endParaRPr lang="en-US" sz="2800" dirty="0"/>
          </a:p>
        </p:txBody>
      </p:sp>
      <p:sp>
        <p:nvSpPr>
          <p:cNvPr id="18" name="Text 16"/>
          <p:cNvSpPr/>
          <p:nvPr/>
        </p:nvSpPr>
        <p:spPr>
          <a:xfrm>
            <a:off x="6101055" y="2035392"/>
            <a:ext cx="2578608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b="1" dirty="0" err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periodi</a:t>
            </a:r>
            <a:endParaRPr lang="en-US" sz="1100" b="1" dirty="0"/>
          </a:p>
          <a:p>
            <a:pPr marL="0" indent="0" algn="ctr">
              <a:buNone/>
            </a:pPr>
            <a:r>
              <a:rPr lang="en-US" sz="1100" b="1" dirty="0" err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contabili</a:t>
            </a:r>
            <a:endParaRPr lang="en-US" sz="1100" b="1" dirty="0"/>
          </a:p>
        </p:txBody>
      </p:sp>
      <p:sp>
        <p:nvSpPr>
          <p:cNvPr id="22" name="Text 20"/>
          <p:cNvSpPr/>
          <p:nvPr/>
        </p:nvSpPr>
        <p:spPr>
          <a:xfrm>
            <a:off x="201168" y="2578608"/>
            <a:ext cx="347472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01</a:t>
            </a:r>
            <a:endParaRPr lang="en-US" sz="1300" dirty="0"/>
          </a:p>
        </p:txBody>
      </p:sp>
      <p:sp>
        <p:nvSpPr>
          <p:cNvPr id="27" name="Text 25"/>
          <p:cNvSpPr/>
          <p:nvPr/>
        </p:nvSpPr>
        <p:spPr>
          <a:xfrm>
            <a:off x="201168" y="3310128"/>
            <a:ext cx="347472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02</a:t>
            </a:r>
            <a:endParaRPr lang="en-US" sz="1300" dirty="0"/>
          </a:p>
        </p:txBody>
      </p:sp>
      <p:sp>
        <p:nvSpPr>
          <p:cNvPr id="36" name="Shape 34"/>
          <p:cNvSpPr/>
          <p:nvPr/>
        </p:nvSpPr>
        <p:spPr>
          <a:xfrm>
            <a:off x="0" y="4983480"/>
            <a:ext cx="9144000" cy="160020"/>
          </a:xfrm>
          <a:prstGeom prst="rect">
            <a:avLst/>
          </a:prstGeom>
          <a:solidFill>
            <a:srgbClr val="152238"/>
          </a:solidFill>
          <a:ln w="12700">
            <a:solidFill>
              <a:srgbClr val="152238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37" name="Text 35"/>
          <p:cNvSpPr/>
          <p:nvPr/>
        </p:nvSpPr>
        <p:spPr>
          <a:xfrm>
            <a:off x="274320" y="4992624"/>
            <a:ext cx="5486400" cy="137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750" dirty="0">
                <a:solidFill>
                  <a:srgbClr val="8FB8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Autorità di Audit  ·  PO FESR Sicilia 2014-2020</a:t>
            </a:r>
            <a:endParaRPr lang="en-US" sz="750" dirty="0"/>
          </a:p>
        </p:txBody>
      </p:sp>
      <p:sp>
        <p:nvSpPr>
          <p:cNvPr id="38" name="Text 36"/>
          <p:cNvSpPr/>
          <p:nvPr/>
        </p:nvSpPr>
        <p:spPr>
          <a:xfrm>
            <a:off x="5943600" y="4992624"/>
            <a:ext cx="2926080" cy="137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endParaRPr lang="en-US" sz="750" dirty="0"/>
          </a:p>
        </p:txBody>
      </p:sp>
      <p:sp>
        <p:nvSpPr>
          <p:cNvPr id="39" name="Shape 4">
            <a:extLst>
              <a:ext uri="{FF2B5EF4-FFF2-40B4-BE49-F238E27FC236}">
                <a16:creationId xmlns:a16="http://schemas.microsoft.com/office/drawing/2014/main" id="{A155B204-BB41-8D0E-0054-1C77555A95B9}"/>
              </a:ext>
            </a:extLst>
          </p:cNvPr>
          <p:cNvSpPr/>
          <p:nvPr/>
        </p:nvSpPr>
        <p:spPr>
          <a:xfrm>
            <a:off x="1743852" y="3064998"/>
            <a:ext cx="2578608" cy="1393348"/>
          </a:xfrm>
          <a:prstGeom prst="rect">
            <a:avLst/>
          </a:prstGeom>
          <a:solidFill>
            <a:srgbClr val="152238"/>
          </a:solidFill>
          <a:ln w="12700">
            <a:solidFill>
              <a:srgbClr val="152238"/>
            </a:solidFill>
            <a:prstDash val="solid"/>
          </a:ln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€ 1,85 MLD</a:t>
            </a:r>
            <a:endParaRPr kumimoji="0" lang="it-IT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0" name="Text 5">
            <a:extLst>
              <a:ext uri="{FF2B5EF4-FFF2-40B4-BE49-F238E27FC236}">
                <a16:creationId xmlns:a16="http://schemas.microsoft.com/office/drawing/2014/main" id="{D2C8A0D2-8162-18F0-851E-24D33B7174EF}"/>
              </a:ext>
            </a:extLst>
          </p:cNvPr>
          <p:cNvSpPr/>
          <p:nvPr/>
        </p:nvSpPr>
        <p:spPr>
          <a:xfrm>
            <a:off x="1979466" y="2873194"/>
            <a:ext cx="1918217" cy="747583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endParaRPr lang="en-US" sz="3000" dirty="0"/>
          </a:p>
        </p:txBody>
      </p:sp>
      <p:sp>
        <p:nvSpPr>
          <p:cNvPr id="53" name="Text 10">
            <a:extLst>
              <a:ext uri="{FF2B5EF4-FFF2-40B4-BE49-F238E27FC236}">
                <a16:creationId xmlns:a16="http://schemas.microsoft.com/office/drawing/2014/main" id="{9172E766-822B-0F8E-1005-FEEA8334DF9C}"/>
              </a:ext>
            </a:extLst>
          </p:cNvPr>
          <p:cNvSpPr/>
          <p:nvPr/>
        </p:nvSpPr>
        <p:spPr>
          <a:xfrm>
            <a:off x="5270440" y="3305682"/>
            <a:ext cx="20574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endParaRPr lang="en-US" sz="3000" dirty="0"/>
          </a:p>
        </p:txBody>
      </p:sp>
      <p:sp>
        <p:nvSpPr>
          <p:cNvPr id="57" name="Text 6">
            <a:extLst>
              <a:ext uri="{FF2B5EF4-FFF2-40B4-BE49-F238E27FC236}">
                <a16:creationId xmlns:a16="http://schemas.microsoft.com/office/drawing/2014/main" id="{0D1AF199-42E4-DDE3-9392-C7540D184C66}"/>
              </a:ext>
            </a:extLst>
          </p:cNvPr>
          <p:cNvSpPr/>
          <p:nvPr/>
        </p:nvSpPr>
        <p:spPr>
          <a:xfrm>
            <a:off x="1816160" y="3764593"/>
            <a:ext cx="2499809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Spesa </a:t>
            </a:r>
            <a:endParaRPr lang="en-US" sz="1100" b="1" dirty="0"/>
          </a:p>
          <a:p>
            <a:pPr marL="0" indent="0" algn="ctr">
              <a:buNone/>
            </a:pPr>
            <a:r>
              <a:rPr lang="en-US" sz="1100" b="1" dirty="0" err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campionata</a:t>
            </a:r>
            <a:endParaRPr lang="en-US" sz="1100" b="1" dirty="0"/>
          </a:p>
        </p:txBody>
      </p:sp>
      <p:sp>
        <p:nvSpPr>
          <p:cNvPr id="58" name="Text 8">
            <a:extLst>
              <a:ext uri="{FF2B5EF4-FFF2-40B4-BE49-F238E27FC236}">
                <a16:creationId xmlns:a16="http://schemas.microsoft.com/office/drawing/2014/main" id="{043EB859-7F6E-8BF6-DDE6-6D44E12544CE}"/>
              </a:ext>
            </a:extLst>
          </p:cNvPr>
          <p:cNvSpPr/>
          <p:nvPr/>
        </p:nvSpPr>
        <p:spPr>
          <a:xfrm>
            <a:off x="548639" y="4031392"/>
            <a:ext cx="2057400" cy="2103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endParaRPr lang="en-US" sz="800" dirty="0"/>
          </a:p>
        </p:txBody>
      </p:sp>
      <p:sp>
        <p:nvSpPr>
          <p:cNvPr id="63" name="Text 18">
            <a:extLst>
              <a:ext uri="{FF2B5EF4-FFF2-40B4-BE49-F238E27FC236}">
                <a16:creationId xmlns:a16="http://schemas.microsoft.com/office/drawing/2014/main" id="{9F743877-2F8A-D979-E849-12C0A3863F40}"/>
              </a:ext>
            </a:extLst>
          </p:cNvPr>
          <p:cNvSpPr/>
          <p:nvPr/>
        </p:nvSpPr>
        <p:spPr>
          <a:xfrm>
            <a:off x="6243013" y="3973068"/>
            <a:ext cx="2057400" cy="2103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endParaRPr lang="en-US" sz="800" dirty="0"/>
          </a:p>
        </p:txBody>
      </p:sp>
      <p:sp>
        <p:nvSpPr>
          <p:cNvPr id="9" name="Shape 4">
            <a:extLst>
              <a:ext uri="{FF2B5EF4-FFF2-40B4-BE49-F238E27FC236}">
                <a16:creationId xmlns:a16="http://schemas.microsoft.com/office/drawing/2014/main" id="{33DD2DC3-6878-A76B-9C5F-A526211F128C}"/>
              </a:ext>
            </a:extLst>
          </p:cNvPr>
          <p:cNvSpPr/>
          <p:nvPr/>
        </p:nvSpPr>
        <p:spPr>
          <a:xfrm>
            <a:off x="4828032" y="3060336"/>
            <a:ext cx="2578608" cy="1393348"/>
          </a:xfrm>
          <a:prstGeom prst="rect">
            <a:avLst/>
          </a:prstGeom>
          <a:solidFill>
            <a:srgbClr val="7030A0"/>
          </a:solidFill>
          <a:ln w="12700">
            <a:solidFill>
              <a:srgbClr val="152238"/>
            </a:solidFill>
            <a:prstDash val="solid"/>
          </a:ln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28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€ 1,22 MLD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4" name="Text 11">
            <a:extLst>
              <a:ext uri="{FF2B5EF4-FFF2-40B4-BE49-F238E27FC236}">
                <a16:creationId xmlns:a16="http://schemas.microsoft.com/office/drawing/2014/main" id="{73EAF5AC-B433-9DC2-6FBE-25E189C36AD2}"/>
              </a:ext>
            </a:extLst>
          </p:cNvPr>
          <p:cNvSpPr/>
          <p:nvPr/>
        </p:nvSpPr>
        <p:spPr>
          <a:xfrm>
            <a:off x="4814133" y="3757010"/>
            <a:ext cx="2569462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b="1" dirty="0" err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spesa</a:t>
            </a:r>
            <a:endParaRPr lang="en-US" sz="1100" b="1" dirty="0"/>
          </a:p>
          <a:p>
            <a:pPr marL="0" indent="0" algn="ctr">
              <a:buNone/>
            </a:pPr>
            <a:r>
              <a:rPr lang="en-US" sz="1100" b="1" dirty="0" err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controllata</a:t>
            </a:r>
            <a:endParaRPr lang="en-US" sz="1100" b="1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7F9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-18288"/>
            <a:ext cx="9144000" cy="960120"/>
          </a:xfrm>
          <a:prstGeom prst="rect">
            <a:avLst/>
          </a:prstGeom>
          <a:solidFill>
            <a:srgbClr val="152238"/>
          </a:solidFill>
          <a:ln w="12700">
            <a:solidFill>
              <a:srgbClr val="152238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3" name="Shape 1"/>
          <p:cNvSpPr/>
          <p:nvPr/>
        </p:nvSpPr>
        <p:spPr>
          <a:xfrm>
            <a:off x="0" y="-11151"/>
            <a:ext cx="164592" cy="960120"/>
          </a:xfrm>
          <a:prstGeom prst="rect">
            <a:avLst/>
          </a:prstGeom>
          <a:solidFill>
            <a:srgbClr val="0B8A80"/>
          </a:solidFill>
          <a:ln w="12700">
            <a:solidFill>
              <a:srgbClr val="0B8A80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4" name="Text 2"/>
          <p:cNvSpPr/>
          <p:nvPr/>
        </p:nvSpPr>
        <p:spPr>
          <a:xfrm>
            <a:off x="320040" y="91440"/>
            <a:ext cx="85953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Popolazione e </a:t>
            </a:r>
            <a:r>
              <a:rPr lang="en-US" sz="2200" b="1" dirty="0" err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spesa</a:t>
            </a: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2200" b="1" dirty="0" err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controllata</a:t>
            </a: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per Periodo Contabile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320040" y="566928"/>
            <a:ext cx="85953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9EC4D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Popolazione di audit, </a:t>
            </a:r>
            <a:r>
              <a:rPr lang="en-US" sz="950" dirty="0" err="1">
                <a:solidFill>
                  <a:srgbClr val="9EC4D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spesa</a:t>
            </a:r>
            <a:r>
              <a:rPr lang="en-US" sz="950" dirty="0">
                <a:solidFill>
                  <a:srgbClr val="9EC4D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950" dirty="0" err="1">
                <a:solidFill>
                  <a:srgbClr val="9EC4D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campionata</a:t>
            </a:r>
            <a:r>
              <a:rPr lang="en-US" sz="950" dirty="0">
                <a:solidFill>
                  <a:srgbClr val="9EC4D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e </a:t>
            </a:r>
            <a:r>
              <a:rPr lang="en-US" sz="950" dirty="0" err="1">
                <a:solidFill>
                  <a:srgbClr val="9EC4D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controllata</a:t>
            </a:r>
            <a:r>
              <a:rPr lang="en-US" sz="950" dirty="0">
                <a:solidFill>
                  <a:srgbClr val="9EC4D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— valori in € milioni — PO FESR Sicilia 2014-2020</a:t>
            </a:r>
            <a:endParaRPr lang="en-US" sz="950" dirty="0"/>
          </a:p>
        </p:txBody>
      </p:sp>
      <p:sp>
        <p:nvSpPr>
          <p:cNvPr id="7" name="Shape 4"/>
          <p:cNvSpPr/>
          <p:nvPr/>
        </p:nvSpPr>
        <p:spPr>
          <a:xfrm>
            <a:off x="6537960" y="1024128"/>
            <a:ext cx="590309" cy="384048"/>
          </a:xfrm>
          <a:prstGeom prst="rect">
            <a:avLst/>
          </a:prstGeom>
          <a:solidFill>
            <a:srgbClr val="152238"/>
          </a:solidFill>
          <a:ln w="12700">
            <a:solidFill>
              <a:srgbClr val="152238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8" name="Text 5"/>
          <p:cNvSpPr/>
          <p:nvPr/>
        </p:nvSpPr>
        <p:spPr>
          <a:xfrm>
            <a:off x="6565392" y="1024128"/>
            <a:ext cx="54864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7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Periodo</a:t>
            </a:r>
            <a:endParaRPr lang="en-US" sz="750" dirty="0"/>
          </a:p>
        </p:txBody>
      </p:sp>
      <p:sp>
        <p:nvSpPr>
          <p:cNvPr id="9" name="Shape 6"/>
          <p:cNvSpPr/>
          <p:nvPr/>
        </p:nvSpPr>
        <p:spPr>
          <a:xfrm>
            <a:off x="7159752" y="1024128"/>
            <a:ext cx="595745" cy="384048"/>
          </a:xfrm>
          <a:prstGeom prst="rect">
            <a:avLst/>
          </a:prstGeom>
          <a:solidFill>
            <a:srgbClr val="152238"/>
          </a:solidFill>
          <a:ln w="12700">
            <a:solidFill>
              <a:srgbClr val="152238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10" name="Text 7"/>
          <p:cNvSpPr/>
          <p:nvPr/>
        </p:nvSpPr>
        <p:spPr>
          <a:xfrm>
            <a:off x="7187184" y="1024128"/>
            <a:ext cx="560001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7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Universo</a:t>
            </a:r>
            <a:endParaRPr lang="en-US" sz="750" dirty="0"/>
          </a:p>
          <a:p>
            <a:pPr marL="0" indent="0" algn="ctr">
              <a:buNone/>
            </a:pPr>
            <a:r>
              <a:rPr lang="en-US" sz="7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(€M)</a:t>
            </a:r>
            <a:endParaRPr lang="en-US" sz="750" dirty="0"/>
          </a:p>
        </p:txBody>
      </p:sp>
      <p:sp>
        <p:nvSpPr>
          <p:cNvPr id="11" name="Shape 8"/>
          <p:cNvSpPr/>
          <p:nvPr/>
        </p:nvSpPr>
        <p:spPr>
          <a:xfrm>
            <a:off x="7772400" y="1024128"/>
            <a:ext cx="633770" cy="384048"/>
          </a:xfrm>
          <a:prstGeom prst="rect">
            <a:avLst/>
          </a:prstGeom>
          <a:solidFill>
            <a:srgbClr val="152238"/>
          </a:solidFill>
          <a:ln w="12700">
            <a:solidFill>
              <a:srgbClr val="152238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12" name="Text 9"/>
          <p:cNvSpPr/>
          <p:nvPr/>
        </p:nvSpPr>
        <p:spPr>
          <a:xfrm>
            <a:off x="7799832" y="1024128"/>
            <a:ext cx="676656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7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Spesa </a:t>
            </a:r>
            <a:r>
              <a:rPr lang="en-US" sz="750" b="1" dirty="0" err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controllata</a:t>
            </a:r>
            <a:endParaRPr lang="en-US" sz="750" dirty="0"/>
          </a:p>
          <a:p>
            <a:pPr marL="0" indent="0" algn="ctr">
              <a:buNone/>
            </a:pPr>
            <a:r>
              <a:rPr lang="en-US" sz="7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(€M)</a:t>
            </a:r>
            <a:endParaRPr lang="en-US" sz="750" dirty="0"/>
          </a:p>
        </p:txBody>
      </p:sp>
      <p:sp>
        <p:nvSpPr>
          <p:cNvPr id="13" name="Shape 10"/>
          <p:cNvSpPr/>
          <p:nvPr/>
        </p:nvSpPr>
        <p:spPr>
          <a:xfrm>
            <a:off x="8439912" y="1024128"/>
            <a:ext cx="538665" cy="384048"/>
          </a:xfrm>
          <a:prstGeom prst="rect">
            <a:avLst/>
          </a:prstGeom>
          <a:solidFill>
            <a:srgbClr val="152238"/>
          </a:solidFill>
          <a:ln w="12700">
            <a:solidFill>
              <a:srgbClr val="152238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14" name="Text 11"/>
          <p:cNvSpPr/>
          <p:nvPr/>
        </p:nvSpPr>
        <p:spPr>
          <a:xfrm>
            <a:off x="8476488" y="1024128"/>
            <a:ext cx="493776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7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Cop. %</a:t>
            </a:r>
            <a:endParaRPr lang="en-US" sz="750" dirty="0"/>
          </a:p>
        </p:txBody>
      </p:sp>
      <p:sp>
        <p:nvSpPr>
          <p:cNvPr id="15" name="Shape 12"/>
          <p:cNvSpPr/>
          <p:nvPr/>
        </p:nvSpPr>
        <p:spPr>
          <a:xfrm>
            <a:off x="6537960" y="1408176"/>
            <a:ext cx="590309" cy="402336"/>
          </a:xfrm>
          <a:prstGeom prst="rect">
            <a:avLst/>
          </a:prstGeom>
          <a:solidFill>
            <a:srgbClr val="FFFFFF"/>
          </a:solidFill>
          <a:ln w="5080">
            <a:solidFill>
              <a:srgbClr val="CBD5E1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16" name="Text 13"/>
          <p:cNvSpPr/>
          <p:nvPr/>
        </p:nvSpPr>
        <p:spPr>
          <a:xfrm>
            <a:off x="6565392" y="1463040"/>
            <a:ext cx="54864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8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2017-18</a:t>
            </a:r>
            <a:endParaRPr lang="en-US" sz="800" dirty="0"/>
          </a:p>
        </p:txBody>
      </p:sp>
      <p:sp>
        <p:nvSpPr>
          <p:cNvPr id="17" name="Shape 14"/>
          <p:cNvSpPr/>
          <p:nvPr/>
        </p:nvSpPr>
        <p:spPr>
          <a:xfrm>
            <a:off x="7159752" y="1408176"/>
            <a:ext cx="595745" cy="402336"/>
          </a:xfrm>
          <a:prstGeom prst="rect">
            <a:avLst/>
          </a:prstGeom>
          <a:solidFill>
            <a:srgbClr val="FFFFFF"/>
          </a:solidFill>
          <a:ln w="5080">
            <a:solidFill>
              <a:srgbClr val="CBD5E1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18" name="Text 15"/>
          <p:cNvSpPr/>
          <p:nvPr/>
        </p:nvSpPr>
        <p:spPr>
          <a:xfrm>
            <a:off x="7187184" y="1463040"/>
            <a:ext cx="560001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8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6.4</a:t>
            </a:r>
            <a:endParaRPr lang="en-US" sz="800" dirty="0"/>
          </a:p>
        </p:txBody>
      </p:sp>
      <p:sp>
        <p:nvSpPr>
          <p:cNvPr id="19" name="Shape 16"/>
          <p:cNvSpPr/>
          <p:nvPr/>
        </p:nvSpPr>
        <p:spPr>
          <a:xfrm>
            <a:off x="7772400" y="1408176"/>
            <a:ext cx="633770" cy="402336"/>
          </a:xfrm>
          <a:prstGeom prst="rect">
            <a:avLst/>
          </a:prstGeom>
          <a:solidFill>
            <a:srgbClr val="FFFFFF"/>
          </a:solidFill>
          <a:ln w="5080">
            <a:solidFill>
              <a:srgbClr val="CBD5E1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20" name="Text 17"/>
          <p:cNvSpPr/>
          <p:nvPr/>
        </p:nvSpPr>
        <p:spPr>
          <a:xfrm>
            <a:off x="7799832" y="1463040"/>
            <a:ext cx="595745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8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6.4</a:t>
            </a:r>
            <a:endParaRPr lang="en-US" sz="800" dirty="0"/>
          </a:p>
        </p:txBody>
      </p:sp>
      <p:sp>
        <p:nvSpPr>
          <p:cNvPr id="21" name="Shape 18"/>
          <p:cNvSpPr/>
          <p:nvPr/>
        </p:nvSpPr>
        <p:spPr>
          <a:xfrm>
            <a:off x="8439912" y="1408176"/>
            <a:ext cx="538665" cy="402336"/>
          </a:xfrm>
          <a:prstGeom prst="rect">
            <a:avLst/>
          </a:prstGeom>
          <a:solidFill>
            <a:srgbClr val="FFFFFF"/>
          </a:solidFill>
          <a:ln w="5080">
            <a:solidFill>
              <a:srgbClr val="CBD5E1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22" name="Text 19"/>
          <p:cNvSpPr/>
          <p:nvPr/>
        </p:nvSpPr>
        <p:spPr>
          <a:xfrm>
            <a:off x="8476488" y="1463040"/>
            <a:ext cx="493776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8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100.0%</a:t>
            </a:r>
            <a:endParaRPr lang="en-US" sz="800" dirty="0"/>
          </a:p>
        </p:txBody>
      </p:sp>
      <p:sp>
        <p:nvSpPr>
          <p:cNvPr id="23" name="Shape 20"/>
          <p:cNvSpPr/>
          <p:nvPr/>
        </p:nvSpPr>
        <p:spPr>
          <a:xfrm>
            <a:off x="6537960" y="1837944"/>
            <a:ext cx="590309" cy="402336"/>
          </a:xfrm>
          <a:prstGeom prst="rect">
            <a:avLst/>
          </a:prstGeom>
          <a:solidFill>
            <a:srgbClr val="F7F9FC"/>
          </a:solidFill>
          <a:ln w="5080">
            <a:solidFill>
              <a:srgbClr val="CBD5E1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24" name="Text 21"/>
          <p:cNvSpPr/>
          <p:nvPr/>
        </p:nvSpPr>
        <p:spPr>
          <a:xfrm>
            <a:off x="6565392" y="1892808"/>
            <a:ext cx="54864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8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2018-19</a:t>
            </a:r>
            <a:endParaRPr lang="en-US" sz="800" dirty="0"/>
          </a:p>
        </p:txBody>
      </p:sp>
      <p:sp>
        <p:nvSpPr>
          <p:cNvPr id="25" name="Shape 22"/>
          <p:cNvSpPr/>
          <p:nvPr/>
        </p:nvSpPr>
        <p:spPr>
          <a:xfrm>
            <a:off x="7159752" y="1837944"/>
            <a:ext cx="595745" cy="402336"/>
          </a:xfrm>
          <a:prstGeom prst="rect">
            <a:avLst/>
          </a:prstGeom>
          <a:solidFill>
            <a:srgbClr val="F7F9FC"/>
          </a:solidFill>
          <a:ln w="5080">
            <a:solidFill>
              <a:srgbClr val="CBD5E1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26" name="Text 23"/>
          <p:cNvSpPr/>
          <p:nvPr/>
        </p:nvSpPr>
        <p:spPr>
          <a:xfrm>
            <a:off x="7187184" y="1892808"/>
            <a:ext cx="560001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8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570.9</a:t>
            </a:r>
            <a:endParaRPr lang="en-US" sz="800" dirty="0"/>
          </a:p>
        </p:txBody>
      </p:sp>
      <p:sp>
        <p:nvSpPr>
          <p:cNvPr id="27" name="Shape 24"/>
          <p:cNvSpPr/>
          <p:nvPr/>
        </p:nvSpPr>
        <p:spPr>
          <a:xfrm>
            <a:off x="7772400" y="1837944"/>
            <a:ext cx="633770" cy="402336"/>
          </a:xfrm>
          <a:prstGeom prst="rect">
            <a:avLst/>
          </a:prstGeom>
          <a:solidFill>
            <a:srgbClr val="F7F9FC"/>
          </a:solidFill>
          <a:ln w="5080">
            <a:solidFill>
              <a:srgbClr val="CBD5E1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28" name="Text 25"/>
          <p:cNvSpPr/>
          <p:nvPr/>
        </p:nvSpPr>
        <p:spPr>
          <a:xfrm>
            <a:off x="7799832" y="1892808"/>
            <a:ext cx="595745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8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413.1</a:t>
            </a:r>
            <a:endParaRPr lang="en-US" sz="800" dirty="0"/>
          </a:p>
        </p:txBody>
      </p:sp>
      <p:sp>
        <p:nvSpPr>
          <p:cNvPr id="29" name="Shape 26"/>
          <p:cNvSpPr/>
          <p:nvPr/>
        </p:nvSpPr>
        <p:spPr>
          <a:xfrm>
            <a:off x="8439912" y="1837944"/>
            <a:ext cx="538665" cy="402336"/>
          </a:xfrm>
          <a:prstGeom prst="rect">
            <a:avLst/>
          </a:prstGeom>
          <a:solidFill>
            <a:srgbClr val="F7F9FC"/>
          </a:solidFill>
          <a:ln w="5080">
            <a:solidFill>
              <a:srgbClr val="CBD5E1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30" name="Text 27"/>
          <p:cNvSpPr/>
          <p:nvPr/>
        </p:nvSpPr>
        <p:spPr>
          <a:xfrm>
            <a:off x="8476488" y="1892808"/>
            <a:ext cx="493776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8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72.3%</a:t>
            </a:r>
            <a:endParaRPr lang="en-US" sz="800" dirty="0"/>
          </a:p>
        </p:txBody>
      </p:sp>
      <p:sp>
        <p:nvSpPr>
          <p:cNvPr id="31" name="Shape 28"/>
          <p:cNvSpPr/>
          <p:nvPr/>
        </p:nvSpPr>
        <p:spPr>
          <a:xfrm>
            <a:off x="6537960" y="2267712"/>
            <a:ext cx="590309" cy="402336"/>
          </a:xfrm>
          <a:prstGeom prst="rect">
            <a:avLst/>
          </a:prstGeom>
          <a:solidFill>
            <a:srgbClr val="FFFFFF"/>
          </a:solidFill>
          <a:ln w="5080">
            <a:solidFill>
              <a:srgbClr val="CBD5E1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32" name="Text 29"/>
          <p:cNvSpPr/>
          <p:nvPr/>
        </p:nvSpPr>
        <p:spPr>
          <a:xfrm>
            <a:off x="6565392" y="2322576"/>
            <a:ext cx="54864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8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2019-20</a:t>
            </a:r>
            <a:endParaRPr lang="en-US" sz="800" dirty="0"/>
          </a:p>
        </p:txBody>
      </p:sp>
      <p:sp>
        <p:nvSpPr>
          <p:cNvPr id="33" name="Shape 30"/>
          <p:cNvSpPr/>
          <p:nvPr/>
        </p:nvSpPr>
        <p:spPr>
          <a:xfrm>
            <a:off x="7159752" y="2267712"/>
            <a:ext cx="595745" cy="402336"/>
          </a:xfrm>
          <a:prstGeom prst="rect">
            <a:avLst/>
          </a:prstGeom>
          <a:solidFill>
            <a:srgbClr val="FFFFFF"/>
          </a:solidFill>
          <a:ln w="5080">
            <a:solidFill>
              <a:srgbClr val="CBD5E1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34" name="Text 31"/>
          <p:cNvSpPr/>
          <p:nvPr/>
        </p:nvSpPr>
        <p:spPr>
          <a:xfrm>
            <a:off x="7187184" y="2322576"/>
            <a:ext cx="560001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8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642.9</a:t>
            </a:r>
            <a:endParaRPr lang="en-US" sz="800" dirty="0"/>
          </a:p>
        </p:txBody>
      </p:sp>
      <p:sp>
        <p:nvSpPr>
          <p:cNvPr id="35" name="Shape 32"/>
          <p:cNvSpPr/>
          <p:nvPr/>
        </p:nvSpPr>
        <p:spPr>
          <a:xfrm>
            <a:off x="7772400" y="2267712"/>
            <a:ext cx="633770" cy="402336"/>
          </a:xfrm>
          <a:prstGeom prst="rect">
            <a:avLst/>
          </a:prstGeom>
          <a:solidFill>
            <a:srgbClr val="FFFFFF"/>
          </a:solidFill>
          <a:ln w="5080">
            <a:solidFill>
              <a:srgbClr val="CBD5E1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36" name="Text 33"/>
          <p:cNvSpPr/>
          <p:nvPr/>
        </p:nvSpPr>
        <p:spPr>
          <a:xfrm>
            <a:off x="7799832" y="2322576"/>
            <a:ext cx="595745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8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52.8</a:t>
            </a:r>
            <a:endParaRPr lang="en-US" sz="800" dirty="0"/>
          </a:p>
        </p:txBody>
      </p:sp>
      <p:sp>
        <p:nvSpPr>
          <p:cNvPr id="37" name="Shape 34"/>
          <p:cNvSpPr/>
          <p:nvPr/>
        </p:nvSpPr>
        <p:spPr>
          <a:xfrm>
            <a:off x="8439912" y="2267712"/>
            <a:ext cx="538665" cy="402336"/>
          </a:xfrm>
          <a:prstGeom prst="rect">
            <a:avLst/>
          </a:prstGeom>
          <a:solidFill>
            <a:srgbClr val="FFFFFF"/>
          </a:solidFill>
          <a:ln w="5080">
            <a:solidFill>
              <a:srgbClr val="CBD5E1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38" name="Text 35"/>
          <p:cNvSpPr/>
          <p:nvPr/>
        </p:nvSpPr>
        <p:spPr>
          <a:xfrm>
            <a:off x="8476488" y="2322576"/>
            <a:ext cx="493776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8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8.2%</a:t>
            </a:r>
            <a:endParaRPr lang="en-US" sz="800" dirty="0"/>
          </a:p>
        </p:txBody>
      </p:sp>
      <p:sp>
        <p:nvSpPr>
          <p:cNvPr id="39" name="Shape 36"/>
          <p:cNvSpPr/>
          <p:nvPr/>
        </p:nvSpPr>
        <p:spPr>
          <a:xfrm>
            <a:off x="6537960" y="2697480"/>
            <a:ext cx="590309" cy="402336"/>
          </a:xfrm>
          <a:prstGeom prst="rect">
            <a:avLst/>
          </a:prstGeom>
          <a:solidFill>
            <a:srgbClr val="F7F9FC"/>
          </a:solidFill>
          <a:ln w="5080">
            <a:solidFill>
              <a:srgbClr val="CBD5E1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40" name="Text 37"/>
          <p:cNvSpPr/>
          <p:nvPr/>
        </p:nvSpPr>
        <p:spPr>
          <a:xfrm>
            <a:off x="6565392" y="2752344"/>
            <a:ext cx="54864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8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2020-21</a:t>
            </a:r>
            <a:endParaRPr lang="en-US" sz="800" dirty="0"/>
          </a:p>
        </p:txBody>
      </p:sp>
      <p:sp>
        <p:nvSpPr>
          <p:cNvPr id="41" name="Shape 38"/>
          <p:cNvSpPr/>
          <p:nvPr/>
        </p:nvSpPr>
        <p:spPr>
          <a:xfrm>
            <a:off x="7159752" y="2697480"/>
            <a:ext cx="595745" cy="402336"/>
          </a:xfrm>
          <a:prstGeom prst="rect">
            <a:avLst/>
          </a:prstGeom>
          <a:solidFill>
            <a:srgbClr val="F7F9FC"/>
          </a:solidFill>
          <a:ln w="5080">
            <a:solidFill>
              <a:srgbClr val="CBD5E1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42" name="Text 39"/>
          <p:cNvSpPr/>
          <p:nvPr/>
        </p:nvSpPr>
        <p:spPr>
          <a:xfrm>
            <a:off x="7187184" y="2752344"/>
            <a:ext cx="560001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8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608.1</a:t>
            </a:r>
            <a:endParaRPr lang="en-US" sz="800" dirty="0"/>
          </a:p>
        </p:txBody>
      </p:sp>
      <p:sp>
        <p:nvSpPr>
          <p:cNvPr id="43" name="Shape 40"/>
          <p:cNvSpPr/>
          <p:nvPr/>
        </p:nvSpPr>
        <p:spPr>
          <a:xfrm>
            <a:off x="7772400" y="2697480"/>
            <a:ext cx="633770" cy="402336"/>
          </a:xfrm>
          <a:prstGeom prst="rect">
            <a:avLst/>
          </a:prstGeom>
          <a:solidFill>
            <a:srgbClr val="F7F9FC"/>
          </a:solidFill>
          <a:ln w="5080">
            <a:solidFill>
              <a:srgbClr val="CBD5E1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44" name="Text 41"/>
          <p:cNvSpPr/>
          <p:nvPr/>
        </p:nvSpPr>
        <p:spPr>
          <a:xfrm>
            <a:off x="7799832" y="2752344"/>
            <a:ext cx="595745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8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96.4</a:t>
            </a:r>
            <a:endParaRPr lang="en-US" sz="800" dirty="0"/>
          </a:p>
        </p:txBody>
      </p:sp>
      <p:sp>
        <p:nvSpPr>
          <p:cNvPr id="45" name="Shape 42"/>
          <p:cNvSpPr/>
          <p:nvPr/>
        </p:nvSpPr>
        <p:spPr>
          <a:xfrm>
            <a:off x="8439912" y="2697480"/>
            <a:ext cx="538665" cy="402336"/>
          </a:xfrm>
          <a:prstGeom prst="rect">
            <a:avLst/>
          </a:prstGeom>
          <a:solidFill>
            <a:srgbClr val="F7F9FC"/>
          </a:solidFill>
          <a:ln w="5080">
            <a:solidFill>
              <a:srgbClr val="CBD5E1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46" name="Text 43"/>
          <p:cNvSpPr/>
          <p:nvPr/>
        </p:nvSpPr>
        <p:spPr>
          <a:xfrm>
            <a:off x="8476488" y="2752344"/>
            <a:ext cx="493776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8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15.8%</a:t>
            </a:r>
            <a:endParaRPr lang="en-US" sz="800" dirty="0"/>
          </a:p>
        </p:txBody>
      </p:sp>
      <p:sp>
        <p:nvSpPr>
          <p:cNvPr id="47" name="Shape 44"/>
          <p:cNvSpPr/>
          <p:nvPr/>
        </p:nvSpPr>
        <p:spPr>
          <a:xfrm>
            <a:off x="6537960" y="3127248"/>
            <a:ext cx="590309" cy="402336"/>
          </a:xfrm>
          <a:prstGeom prst="rect">
            <a:avLst/>
          </a:prstGeom>
          <a:solidFill>
            <a:srgbClr val="FFFFFF"/>
          </a:solidFill>
          <a:ln w="5080">
            <a:solidFill>
              <a:srgbClr val="CBD5E1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48" name="Text 45"/>
          <p:cNvSpPr/>
          <p:nvPr/>
        </p:nvSpPr>
        <p:spPr>
          <a:xfrm>
            <a:off x="6565392" y="3182112"/>
            <a:ext cx="54864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8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2021-22</a:t>
            </a:r>
            <a:endParaRPr lang="en-US" sz="800" dirty="0"/>
          </a:p>
        </p:txBody>
      </p:sp>
      <p:sp>
        <p:nvSpPr>
          <p:cNvPr id="49" name="Shape 46"/>
          <p:cNvSpPr/>
          <p:nvPr/>
        </p:nvSpPr>
        <p:spPr>
          <a:xfrm>
            <a:off x="7159752" y="3127248"/>
            <a:ext cx="595745" cy="402336"/>
          </a:xfrm>
          <a:prstGeom prst="rect">
            <a:avLst/>
          </a:prstGeom>
          <a:solidFill>
            <a:srgbClr val="FFFFFF"/>
          </a:solidFill>
          <a:ln w="5080">
            <a:solidFill>
              <a:srgbClr val="CBD5E1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50" name="Text 47"/>
          <p:cNvSpPr/>
          <p:nvPr/>
        </p:nvSpPr>
        <p:spPr>
          <a:xfrm>
            <a:off x="7187184" y="3182112"/>
            <a:ext cx="560001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8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444.5</a:t>
            </a:r>
            <a:endParaRPr lang="en-US" sz="800" dirty="0"/>
          </a:p>
        </p:txBody>
      </p:sp>
      <p:sp>
        <p:nvSpPr>
          <p:cNvPr id="51" name="Shape 48"/>
          <p:cNvSpPr/>
          <p:nvPr/>
        </p:nvSpPr>
        <p:spPr>
          <a:xfrm>
            <a:off x="7772400" y="3127248"/>
            <a:ext cx="633770" cy="402336"/>
          </a:xfrm>
          <a:prstGeom prst="rect">
            <a:avLst/>
          </a:prstGeom>
          <a:solidFill>
            <a:srgbClr val="FFFFFF"/>
          </a:solidFill>
          <a:ln w="5080">
            <a:solidFill>
              <a:srgbClr val="CBD5E1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52" name="Text 49"/>
          <p:cNvSpPr/>
          <p:nvPr/>
        </p:nvSpPr>
        <p:spPr>
          <a:xfrm>
            <a:off x="7799832" y="3182112"/>
            <a:ext cx="595745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8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142.0</a:t>
            </a:r>
            <a:endParaRPr lang="en-US" sz="800" dirty="0"/>
          </a:p>
        </p:txBody>
      </p:sp>
      <p:sp>
        <p:nvSpPr>
          <p:cNvPr id="53" name="Shape 50"/>
          <p:cNvSpPr/>
          <p:nvPr/>
        </p:nvSpPr>
        <p:spPr>
          <a:xfrm>
            <a:off x="8439912" y="3127248"/>
            <a:ext cx="538665" cy="402336"/>
          </a:xfrm>
          <a:prstGeom prst="rect">
            <a:avLst/>
          </a:prstGeom>
          <a:solidFill>
            <a:srgbClr val="FFFFFF"/>
          </a:solidFill>
          <a:ln w="5080">
            <a:solidFill>
              <a:srgbClr val="CBD5E1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54" name="Text 51"/>
          <p:cNvSpPr/>
          <p:nvPr/>
        </p:nvSpPr>
        <p:spPr>
          <a:xfrm>
            <a:off x="8476488" y="3182112"/>
            <a:ext cx="493776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8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31.9%</a:t>
            </a:r>
            <a:endParaRPr lang="en-US" sz="800" dirty="0"/>
          </a:p>
        </p:txBody>
      </p:sp>
      <p:sp>
        <p:nvSpPr>
          <p:cNvPr id="55" name="Shape 52"/>
          <p:cNvSpPr/>
          <p:nvPr/>
        </p:nvSpPr>
        <p:spPr>
          <a:xfrm>
            <a:off x="6537960" y="3557016"/>
            <a:ext cx="590309" cy="402336"/>
          </a:xfrm>
          <a:prstGeom prst="rect">
            <a:avLst/>
          </a:prstGeom>
          <a:solidFill>
            <a:srgbClr val="F7F9FC"/>
          </a:solidFill>
          <a:ln w="5080">
            <a:solidFill>
              <a:srgbClr val="CBD5E1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56" name="Text 53"/>
          <p:cNvSpPr/>
          <p:nvPr/>
        </p:nvSpPr>
        <p:spPr>
          <a:xfrm>
            <a:off x="6565392" y="3611880"/>
            <a:ext cx="54864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8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2022-23</a:t>
            </a:r>
            <a:endParaRPr lang="en-US" sz="800" dirty="0"/>
          </a:p>
        </p:txBody>
      </p:sp>
      <p:sp>
        <p:nvSpPr>
          <p:cNvPr id="57" name="Shape 54"/>
          <p:cNvSpPr/>
          <p:nvPr/>
        </p:nvSpPr>
        <p:spPr>
          <a:xfrm>
            <a:off x="7159752" y="3557016"/>
            <a:ext cx="595745" cy="402336"/>
          </a:xfrm>
          <a:prstGeom prst="rect">
            <a:avLst/>
          </a:prstGeom>
          <a:solidFill>
            <a:srgbClr val="F7F9FC"/>
          </a:solidFill>
          <a:ln w="5080">
            <a:solidFill>
              <a:srgbClr val="CBD5E1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58" name="Text 55"/>
          <p:cNvSpPr/>
          <p:nvPr/>
        </p:nvSpPr>
        <p:spPr>
          <a:xfrm>
            <a:off x="7187184" y="3611880"/>
            <a:ext cx="560001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8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292.1</a:t>
            </a:r>
            <a:endParaRPr lang="en-US" sz="800" dirty="0"/>
          </a:p>
        </p:txBody>
      </p:sp>
      <p:sp>
        <p:nvSpPr>
          <p:cNvPr id="59" name="Shape 56"/>
          <p:cNvSpPr/>
          <p:nvPr/>
        </p:nvSpPr>
        <p:spPr>
          <a:xfrm>
            <a:off x="7772400" y="3557016"/>
            <a:ext cx="633770" cy="402336"/>
          </a:xfrm>
          <a:prstGeom prst="rect">
            <a:avLst/>
          </a:prstGeom>
          <a:solidFill>
            <a:srgbClr val="F7F9FC"/>
          </a:solidFill>
          <a:ln w="5080">
            <a:solidFill>
              <a:srgbClr val="CBD5E1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60" name="Text 57"/>
          <p:cNvSpPr/>
          <p:nvPr/>
        </p:nvSpPr>
        <p:spPr>
          <a:xfrm>
            <a:off x="7799832" y="3611880"/>
            <a:ext cx="595745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8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84.6</a:t>
            </a:r>
            <a:endParaRPr lang="en-US" sz="800" dirty="0"/>
          </a:p>
        </p:txBody>
      </p:sp>
      <p:sp>
        <p:nvSpPr>
          <p:cNvPr id="61" name="Shape 58"/>
          <p:cNvSpPr/>
          <p:nvPr/>
        </p:nvSpPr>
        <p:spPr>
          <a:xfrm>
            <a:off x="8439912" y="3557016"/>
            <a:ext cx="538665" cy="402336"/>
          </a:xfrm>
          <a:prstGeom prst="rect">
            <a:avLst/>
          </a:prstGeom>
          <a:solidFill>
            <a:srgbClr val="F7F9FC"/>
          </a:solidFill>
          <a:ln w="5080">
            <a:solidFill>
              <a:srgbClr val="CBD5E1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62" name="Text 59"/>
          <p:cNvSpPr/>
          <p:nvPr/>
        </p:nvSpPr>
        <p:spPr>
          <a:xfrm>
            <a:off x="8476488" y="3611880"/>
            <a:ext cx="493776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8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29.0%</a:t>
            </a:r>
            <a:endParaRPr lang="en-US" sz="800" dirty="0"/>
          </a:p>
        </p:txBody>
      </p:sp>
      <p:sp>
        <p:nvSpPr>
          <p:cNvPr id="63" name="Shape 60"/>
          <p:cNvSpPr/>
          <p:nvPr/>
        </p:nvSpPr>
        <p:spPr>
          <a:xfrm>
            <a:off x="6537960" y="3986784"/>
            <a:ext cx="590309" cy="402336"/>
          </a:xfrm>
          <a:prstGeom prst="rect">
            <a:avLst/>
          </a:prstGeom>
          <a:solidFill>
            <a:srgbClr val="FFFFFF"/>
          </a:solidFill>
          <a:ln w="5080">
            <a:solidFill>
              <a:srgbClr val="CBD5E1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64" name="Text 61"/>
          <p:cNvSpPr/>
          <p:nvPr/>
        </p:nvSpPr>
        <p:spPr>
          <a:xfrm>
            <a:off x="6565392" y="4041648"/>
            <a:ext cx="54864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8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2023-24</a:t>
            </a:r>
            <a:endParaRPr lang="en-US" sz="800" dirty="0"/>
          </a:p>
        </p:txBody>
      </p:sp>
      <p:sp>
        <p:nvSpPr>
          <p:cNvPr id="65" name="Shape 62"/>
          <p:cNvSpPr/>
          <p:nvPr/>
        </p:nvSpPr>
        <p:spPr>
          <a:xfrm>
            <a:off x="7159752" y="3986784"/>
            <a:ext cx="595745" cy="402336"/>
          </a:xfrm>
          <a:prstGeom prst="rect">
            <a:avLst/>
          </a:prstGeom>
          <a:solidFill>
            <a:srgbClr val="FFFFFF"/>
          </a:solidFill>
          <a:ln w="5080">
            <a:solidFill>
              <a:srgbClr val="CBD5E1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66" name="Text 63"/>
          <p:cNvSpPr/>
          <p:nvPr/>
        </p:nvSpPr>
        <p:spPr>
          <a:xfrm>
            <a:off x="7187184" y="4041648"/>
            <a:ext cx="560001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800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1588.6</a:t>
            </a:r>
            <a:endParaRPr lang="en-US" sz="800" dirty="0"/>
          </a:p>
        </p:txBody>
      </p:sp>
      <p:sp>
        <p:nvSpPr>
          <p:cNvPr id="67" name="Shape 64"/>
          <p:cNvSpPr/>
          <p:nvPr/>
        </p:nvSpPr>
        <p:spPr>
          <a:xfrm>
            <a:off x="7772400" y="3986784"/>
            <a:ext cx="633770" cy="402336"/>
          </a:xfrm>
          <a:prstGeom prst="rect">
            <a:avLst/>
          </a:prstGeom>
          <a:solidFill>
            <a:srgbClr val="FFFFFF"/>
          </a:solidFill>
          <a:ln w="5080">
            <a:solidFill>
              <a:srgbClr val="CBD5E1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68" name="Text 65"/>
          <p:cNvSpPr/>
          <p:nvPr/>
        </p:nvSpPr>
        <p:spPr>
          <a:xfrm>
            <a:off x="7799832" y="4041648"/>
            <a:ext cx="595745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800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427.2</a:t>
            </a:r>
            <a:endParaRPr lang="en-US" sz="800" dirty="0"/>
          </a:p>
        </p:txBody>
      </p:sp>
      <p:sp>
        <p:nvSpPr>
          <p:cNvPr id="69" name="Shape 66"/>
          <p:cNvSpPr/>
          <p:nvPr/>
        </p:nvSpPr>
        <p:spPr>
          <a:xfrm>
            <a:off x="8439912" y="3986784"/>
            <a:ext cx="538665" cy="402336"/>
          </a:xfrm>
          <a:prstGeom prst="rect">
            <a:avLst/>
          </a:prstGeom>
          <a:solidFill>
            <a:srgbClr val="FFFFFF"/>
          </a:solidFill>
          <a:ln w="5080">
            <a:solidFill>
              <a:srgbClr val="CBD5E1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70" name="Text 67"/>
          <p:cNvSpPr/>
          <p:nvPr/>
        </p:nvSpPr>
        <p:spPr>
          <a:xfrm>
            <a:off x="8476488" y="4041648"/>
            <a:ext cx="493776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800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26.9%</a:t>
            </a:r>
            <a:endParaRPr lang="en-US" sz="800" dirty="0"/>
          </a:p>
        </p:txBody>
      </p:sp>
      <p:sp>
        <p:nvSpPr>
          <p:cNvPr id="71" name="Shape 68"/>
          <p:cNvSpPr/>
          <p:nvPr/>
        </p:nvSpPr>
        <p:spPr>
          <a:xfrm>
            <a:off x="6537960" y="4416552"/>
            <a:ext cx="590309" cy="402336"/>
          </a:xfrm>
          <a:prstGeom prst="rect">
            <a:avLst/>
          </a:prstGeom>
          <a:solidFill>
            <a:srgbClr val="E8F4F8"/>
          </a:solidFill>
          <a:ln w="5080">
            <a:solidFill>
              <a:srgbClr val="CBD5E1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72" name="Text 69"/>
          <p:cNvSpPr/>
          <p:nvPr/>
        </p:nvSpPr>
        <p:spPr>
          <a:xfrm>
            <a:off x="6565392" y="4471416"/>
            <a:ext cx="54864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800" b="1" dirty="0">
                <a:solidFill>
                  <a:srgbClr val="1522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TOTALE</a:t>
            </a:r>
            <a:endParaRPr lang="en-US" sz="800" dirty="0"/>
          </a:p>
        </p:txBody>
      </p:sp>
      <p:sp>
        <p:nvSpPr>
          <p:cNvPr id="73" name="Shape 70"/>
          <p:cNvSpPr/>
          <p:nvPr/>
        </p:nvSpPr>
        <p:spPr>
          <a:xfrm>
            <a:off x="7159752" y="4416552"/>
            <a:ext cx="595745" cy="402336"/>
          </a:xfrm>
          <a:prstGeom prst="rect">
            <a:avLst/>
          </a:prstGeom>
          <a:solidFill>
            <a:srgbClr val="E8F4F8"/>
          </a:solidFill>
          <a:ln w="5080">
            <a:solidFill>
              <a:srgbClr val="CBD5E1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74" name="Text 71"/>
          <p:cNvSpPr/>
          <p:nvPr/>
        </p:nvSpPr>
        <p:spPr>
          <a:xfrm>
            <a:off x="7187184" y="4471416"/>
            <a:ext cx="560001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800" b="1" dirty="0">
                <a:solidFill>
                  <a:srgbClr val="1522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4.153,6</a:t>
            </a:r>
            <a:endParaRPr lang="en-US" sz="800" dirty="0"/>
          </a:p>
        </p:txBody>
      </p:sp>
      <p:sp>
        <p:nvSpPr>
          <p:cNvPr id="75" name="Shape 72"/>
          <p:cNvSpPr/>
          <p:nvPr/>
        </p:nvSpPr>
        <p:spPr>
          <a:xfrm>
            <a:off x="7772400" y="4416552"/>
            <a:ext cx="633770" cy="402336"/>
          </a:xfrm>
          <a:prstGeom prst="rect">
            <a:avLst/>
          </a:prstGeom>
          <a:solidFill>
            <a:srgbClr val="E8F4F8"/>
          </a:solidFill>
          <a:ln w="5080">
            <a:solidFill>
              <a:srgbClr val="CBD5E1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76" name="Text 73"/>
          <p:cNvSpPr/>
          <p:nvPr/>
        </p:nvSpPr>
        <p:spPr>
          <a:xfrm>
            <a:off x="7799832" y="4471416"/>
            <a:ext cx="595745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800" b="1" dirty="0">
                <a:solidFill>
                  <a:srgbClr val="1522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1.222,4</a:t>
            </a:r>
            <a:endParaRPr lang="en-US" sz="800" dirty="0"/>
          </a:p>
        </p:txBody>
      </p:sp>
      <p:sp>
        <p:nvSpPr>
          <p:cNvPr id="77" name="Shape 74"/>
          <p:cNvSpPr/>
          <p:nvPr/>
        </p:nvSpPr>
        <p:spPr>
          <a:xfrm>
            <a:off x="8439912" y="4416552"/>
            <a:ext cx="538665" cy="402336"/>
          </a:xfrm>
          <a:prstGeom prst="rect">
            <a:avLst/>
          </a:prstGeom>
          <a:solidFill>
            <a:srgbClr val="E8F4F8"/>
          </a:solidFill>
          <a:ln w="5080">
            <a:solidFill>
              <a:srgbClr val="CBD5E1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78" name="Text 75"/>
          <p:cNvSpPr/>
          <p:nvPr/>
        </p:nvSpPr>
        <p:spPr>
          <a:xfrm>
            <a:off x="8476488" y="4471416"/>
            <a:ext cx="493776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800" b="1" dirty="0">
                <a:solidFill>
                  <a:srgbClr val="1522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29,4%</a:t>
            </a:r>
            <a:endParaRPr lang="en-US" sz="800" dirty="0"/>
          </a:p>
        </p:txBody>
      </p:sp>
      <p:sp>
        <p:nvSpPr>
          <p:cNvPr id="81" name="Shape 78"/>
          <p:cNvSpPr/>
          <p:nvPr/>
        </p:nvSpPr>
        <p:spPr>
          <a:xfrm>
            <a:off x="0" y="4983480"/>
            <a:ext cx="9144000" cy="160020"/>
          </a:xfrm>
          <a:prstGeom prst="rect">
            <a:avLst/>
          </a:prstGeom>
          <a:solidFill>
            <a:srgbClr val="152238"/>
          </a:solidFill>
          <a:ln w="12700">
            <a:solidFill>
              <a:srgbClr val="152238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82" name="Text 79"/>
          <p:cNvSpPr/>
          <p:nvPr/>
        </p:nvSpPr>
        <p:spPr>
          <a:xfrm>
            <a:off x="274320" y="4992624"/>
            <a:ext cx="5486400" cy="137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750" dirty="0">
                <a:solidFill>
                  <a:srgbClr val="8FB8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Autorità di Audit  ·  PO FESR Sicilia 2014-2020</a:t>
            </a:r>
            <a:endParaRPr lang="en-US" sz="750" dirty="0"/>
          </a:p>
        </p:txBody>
      </p:sp>
      <p:graphicFrame>
        <p:nvGraphicFramePr>
          <p:cNvPr id="79" name="Grafico 78">
            <a:extLst>
              <a:ext uri="{FF2B5EF4-FFF2-40B4-BE49-F238E27FC236}">
                <a16:creationId xmlns:a16="http://schemas.microsoft.com/office/drawing/2014/main" id="{AE088D2F-CCD7-005B-8749-AAA47C2129B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97905449"/>
              </p:ext>
            </p:extLst>
          </p:nvPr>
        </p:nvGraphicFramePr>
        <p:xfrm>
          <a:off x="220732" y="1139810"/>
          <a:ext cx="6073741" cy="362421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7F9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152238"/>
          </a:solidFill>
          <a:ln w="12700">
            <a:solidFill>
              <a:srgbClr val="152238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164592" cy="960120"/>
          </a:xfrm>
          <a:prstGeom prst="rect">
            <a:avLst/>
          </a:prstGeom>
          <a:solidFill>
            <a:srgbClr val="0B8A80"/>
          </a:solidFill>
          <a:ln w="12700">
            <a:solidFill>
              <a:srgbClr val="0B8A80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4" name="Text 2"/>
          <p:cNvSpPr/>
          <p:nvPr/>
        </p:nvSpPr>
        <p:spPr>
          <a:xfrm>
            <a:off x="320040" y="91440"/>
            <a:ext cx="85953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200" b="1" dirty="0" err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Andamento</a:t>
            </a: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del Tasso di Errore Totale (TET)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320040" y="566928"/>
            <a:ext cx="85953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9EC4D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TET per periodo contabile — </a:t>
            </a:r>
            <a:r>
              <a:rPr lang="en-US" sz="950" dirty="0" err="1">
                <a:solidFill>
                  <a:srgbClr val="9EC4D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valori</a:t>
            </a:r>
            <a:r>
              <a:rPr lang="en-US" sz="950" dirty="0">
                <a:solidFill>
                  <a:srgbClr val="9EC4D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950" dirty="0" err="1">
                <a:solidFill>
                  <a:srgbClr val="9EC4D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percentuali</a:t>
            </a:r>
            <a:endParaRPr lang="en-US" sz="950" dirty="0"/>
          </a:p>
        </p:txBody>
      </p:sp>
      <p:graphicFrame>
        <p:nvGraphicFramePr>
          <p:cNvPr id="6" name="Chart 0"/>
          <p:cNvGraphicFramePr/>
          <p:nvPr>
            <p:extLst>
              <p:ext uri="{D42A27DB-BD31-4B8C-83A1-F6EECF244321}">
                <p14:modId xmlns:p14="http://schemas.microsoft.com/office/powerpoint/2010/main" val="3107330479"/>
              </p:ext>
            </p:extLst>
          </p:nvPr>
        </p:nvGraphicFramePr>
        <p:xfrm>
          <a:off x="228600" y="1063043"/>
          <a:ext cx="8778240" cy="37216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2" name="Shape 9"/>
          <p:cNvSpPr/>
          <p:nvPr/>
        </p:nvSpPr>
        <p:spPr>
          <a:xfrm>
            <a:off x="0" y="4983480"/>
            <a:ext cx="9144000" cy="160020"/>
          </a:xfrm>
          <a:prstGeom prst="rect">
            <a:avLst/>
          </a:prstGeom>
          <a:solidFill>
            <a:srgbClr val="152238"/>
          </a:solidFill>
          <a:ln w="12700">
            <a:solidFill>
              <a:srgbClr val="152238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13" name="Text 10"/>
          <p:cNvSpPr/>
          <p:nvPr/>
        </p:nvSpPr>
        <p:spPr>
          <a:xfrm>
            <a:off x="274320" y="4992624"/>
            <a:ext cx="5486400" cy="137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750" dirty="0">
                <a:solidFill>
                  <a:srgbClr val="8FB8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Autorità di Audit  ·  PO FESR Sicilia 2014-2020</a:t>
            </a:r>
            <a:endParaRPr lang="en-US" sz="75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152238"/>
          </a:solidFill>
          <a:ln w="12700">
            <a:solidFill>
              <a:srgbClr val="152238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164592" cy="960120"/>
          </a:xfrm>
          <a:prstGeom prst="rect">
            <a:avLst/>
          </a:prstGeom>
          <a:solidFill>
            <a:srgbClr val="0B8A80"/>
          </a:solidFill>
          <a:ln w="12700">
            <a:solidFill>
              <a:srgbClr val="0B8A80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4" name="Text 2"/>
          <p:cNvSpPr/>
          <p:nvPr/>
        </p:nvSpPr>
        <p:spPr>
          <a:xfrm>
            <a:off x="320040" y="91440"/>
            <a:ext cx="85953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200" b="1" dirty="0" err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Composizione</a:t>
            </a: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% del TET per </a:t>
            </a:r>
            <a:r>
              <a:rPr lang="en-US" sz="2200" b="1" dirty="0" err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macroprocesso</a:t>
            </a: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: </a:t>
            </a:r>
            <a:r>
              <a:rPr lang="en-US" sz="2200" b="1" dirty="0" err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Aiuti</a:t>
            </a: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e </a:t>
            </a:r>
            <a:r>
              <a:rPr lang="en-US" sz="2200" b="1" dirty="0" err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Appalti</a:t>
            </a: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/BS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320040" y="566928"/>
            <a:ext cx="85953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9EC4D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TET per categoria di </a:t>
            </a:r>
            <a:r>
              <a:rPr lang="en-US" sz="950" dirty="0" err="1">
                <a:solidFill>
                  <a:srgbClr val="9EC4D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operazioni</a:t>
            </a:r>
            <a:r>
              <a:rPr lang="en-US" sz="950" dirty="0">
                <a:solidFill>
                  <a:srgbClr val="9EC4D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— PO FESR Sicilia 2014-2020</a:t>
            </a:r>
            <a:endParaRPr lang="en-US" sz="950" dirty="0"/>
          </a:p>
        </p:txBody>
      </p:sp>
      <p:graphicFrame>
        <p:nvGraphicFramePr>
          <p:cNvPr id="6" name="Chart 0"/>
          <p:cNvGraphicFramePr/>
          <p:nvPr>
            <p:extLst>
              <p:ext uri="{D42A27DB-BD31-4B8C-83A1-F6EECF244321}">
                <p14:modId xmlns:p14="http://schemas.microsoft.com/office/powerpoint/2010/main" val="4138406628"/>
              </p:ext>
            </p:extLst>
          </p:nvPr>
        </p:nvGraphicFramePr>
        <p:xfrm>
          <a:off x="164592" y="1024128"/>
          <a:ext cx="5303520" cy="34930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Shape 4"/>
          <p:cNvSpPr/>
          <p:nvPr/>
        </p:nvSpPr>
        <p:spPr>
          <a:xfrm>
            <a:off x="5596128" y="1024128"/>
            <a:ext cx="658368" cy="402336"/>
          </a:xfrm>
          <a:prstGeom prst="rect">
            <a:avLst/>
          </a:prstGeom>
          <a:solidFill>
            <a:srgbClr val="152238"/>
          </a:solidFill>
          <a:ln w="12700">
            <a:solidFill>
              <a:srgbClr val="152238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8" name="Text 5"/>
          <p:cNvSpPr/>
          <p:nvPr/>
        </p:nvSpPr>
        <p:spPr>
          <a:xfrm>
            <a:off x="5623560" y="1024128"/>
            <a:ext cx="603504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7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Periodo</a:t>
            </a:r>
            <a:endParaRPr lang="en-US" sz="700" dirty="0"/>
          </a:p>
        </p:txBody>
      </p:sp>
      <p:sp>
        <p:nvSpPr>
          <p:cNvPr id="9" name="Shape 6"/>
          <p:cNvSpPr/>
          <p:nvPr/>
        </p:nvSpPr>
        <p:spPr>
          <a:xfrm>
            <a:off x="6254496" y="1024128"/>
            <a:ext cx="658368" cy="402336"/>
          </a:xfrm>
          <a:prstGeom prst="rect">
            <a:avLst/>
          </a:prstGeom>
          <a:solidFill>
            <a:srgbClr val="152238"/>
          </a:solidFill>
          <a:ln w="12700">
            <a:solidFill>
              <a:srgbClr val="152238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10" name="Text 7"/>
          <p:cNvSpPr/>
          <p:nvPr/>
        </p:nvSpPr>
        <p:spPr>
          <a:xfrm>
            <a:off x="6281928" y="1024128"/>
            <a:ext cx="603504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7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Aiuti</a:t>
            </a:r>
            <a:endParaRPr lang="en-US" sz="700" dirty="0"/>
          </a:p>
          <a:p>
            <a:pPr marL="0" indent="0" algn="ctr">
              <a:buNone/>
            </a:pPr>
            <a:r>
              <a:rPr lang="en-US" sz="7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(%)</a:t>
            </a:r>
            <a:endParaRPr lang="en-US" sz="700" dirty="0"/>
          </a:p>
        </p:txBody>
      </p:sp>
      <p:sp>
        <p:nvSpPr>
          <p:cNvPr id="11" name="Shape 8"/>
          <p:cNvSpPr/>
          <p:nvPr/>
        </p:nvSpPr>
        <p:spPr>
          <a:xfrm>
            <a:off x="6912864" y="1024128"/>
            <a:ext cx="749808" cy="402336"/>
          </a:xfrm>
          <a:prstGeom prst="rect">
            <a:avLst/>
          </a:prstGeom>
          <a:solidFill>
            <a:srgbClr val="152238"/>
          </a:solidFill>
          <a:ln w="12700">
            <a:solidFill>
              <a:srgbClr val="152238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12" name="Text 9"/>
          <p:cNvSpPr/>
          <p:nvPr/>
        </p:nvSpPr>
        <p:spPr>
          <a:xfrm>
            <a:off x="6940296" y="1024128"/>
            <a:ext cx="694944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7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Appalti</a:t>
            </a:r>
            <a:endParaRPr lang="en-US" sz="700" dirty="0"/>
          </a:p>
          <a:p>
            <a:pPr marL="0" indent="0" algn="ctr">
              <a:buNone/>
            </a:pPr>
            <a:r>
              <a:rPr lang="en-US" sz="7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(%)</a:t>
            </a:r>
            <a:endParaRPr lang="en-US" sz="700" dirty="0"/>
          </a:p>
        </p:txBody>
      </p:sp>
      <p:sp>
        <p:nvSpPr>
          <p:cNvPr id="13" name="Shape 10"/>
          <p:cNvSpPr/>
          <p:nvPr/>
        </p:nvSpPr>
        <p:spPr>
          <a:xfrm>
            <a:off x="7662672" y="1024128"/>
            <a:ext cx="658368" cy="402336"/>
          </a:xfrm>
          <a:prstGeom prst="rect">
            <a:avLst/>
          </a:prstGeom>
          <a:solidFill>
            <a:srgbClr val="152238"/>
          </a:solidFill>
          <a:ln w="12700">
            <a:solidFill>
              <a:srgbClr val="152238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14" name="Text 11"/>
          <p:cNvSpPr/>
          <p:nvPr/>
        </p:nvSpPr>
        <p:spPr>
          <a:xfrm>
            <a:off x="7690104" y="1024128"/>
            <a:ext cx="603504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7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TET (%)</a:t>
            </a:r>
            <a:endParaRPr lang="en-US" sz="700" dirty="0"/>
          </a:p>
        </p:txBody>
      </p:sp>
      <p:sp>
        <p:nvSpPr>
          <p:cNvPr id="15" name="Shape 12"/>
          <p:cNvSpPr/>
          <p:nvPr/>
        </p:nvSpPr>
        <p:spPr>
          <a:xfrm>
            <a:off x="5596128" y="1426464"/>
            <a:ext cx="658368" cy="384048"/>
          </a:xfrm>
          <a:prstGeom prst="rect">
            <a:avLst/>
          </a:prstGeom>
          <a:solidFill>
            <a:srgbClr val="FFFFFF"/>
          </a:solidFill>
          <a:ln w="3810">
            <a:solidFill>
              <a:srgbClr val="CBD5E1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16" name="Text 13"/>
          <p:cNvSpPr/>
          <p:nvPr/>
        </p:nvSpPr>
        <p:spPr>
          <a:xfrm>
            <a:off x="5623560" y="1472184"/>
            <a:ext cx="603504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78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2017-18</a:t>
            </a:r>
            <a:endParaRPr lang="en-US" sz="780" dirty="0"/>
          </a:p>
        </p:txBody>
      </p:sp>
      <p:sp>
        <p:nvSpPr>
          <p:cNvPr id="17" name="Shape 14"/>
          <p:cNvSpPr/>
          <p:nvPr/>
        </p:nvSpPr>
        <p:spPr>
          <a:xfrm>
            <a:off x="6254496" y="1426464"/>
            <a:ext cx="658368" cy="384048"/>
          </a:xfrm>
          <a:prstGeom prst="rect">
            <a:avLst/>
          </a:prstGeom>
          <a:solidFill>
            <a:srgbClr val="FFFFFF"/>
          </a:solidFill>
          <a:ln w="3810">
            <a:solidFill>
              <a:srgbClr val="CBD5E1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18" name="Text 15"/>
          <p:cNvSpPr/>
          <p:nvPr/>
        </p:nvSpPr>
        <p:spPr>
          <a:xfrm>
            <a:off x="6281928" y="1472184"/>
            <a:ext cx="603504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78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—</a:t>
            </a:r>
            <a:endParaRPr lang="en-US" sz="780" dirty="0"/>
          </a:p>
        </p:txBody>
      </p:sp>
      <p:sp>
        <p:nvSpPr>
          <p:cNvPr id="19" name="Shape 16"/>
          <p:cNvSpPr/>
          <p:nvPr/>
        </p:nvSpPr>
        <p:spPr>
          <a:xfrm>
            <a:off x="6912864" y="1426464"/>
            <a:ext cx="749808" cy="384048"/>
          </a:xfrm>
          <a:prstGeom prst="rect">
            <a:avLst/>
          </a:prstGeom>
          <a:solidFill>
            <a:srgbClr val="FFFFFF"/>
          </a:solidFill>
          <a:ln w="3810">
            <a:solidFill>
              <a:srgbClr val="CBD5E1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20" name="Text 17"/>
          <p:cNvSpPr/>
          <p:nvPr/>
        </p:nvSpPr>
        <p:spPr>
          <a:xfrm>
            <a:off x="6940296" y="1472184"/>
            <a:ext cx="694944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78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—</a:t>
            </a:r>
            <a:endParaRPr lang="en-US" sz="780" dirty="0"/>
          </a:p>
        </p:txBody>
      </p:sp>
      <p:sp>
        <p:nvSpPr>
          <p:cNvPr id="21" name="Shape 18"/>
          <p:cNvSpPr/>
          <p:nvPr/>
        </p:nvSpPr>
        <p:spPr>
          <a:xfrm>
            <a:off x="7662672" y="1426464"/>
            <a:ext cx="658368" cy="384048"/>
          </a:xfrm>
          <a:prstGeom prst="rect">
            <a:avLst/>
          </a:prstGeom>
          <a:solidFill>
            <a:srgbClr val="FFFFFF"/>
          </a:solidFill>
          <a:ln w="3810">
            <a:solidFill>
              <a:srgbClr val="CBD5E1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22" name="Text 19"/>
          <p:cNvSpPr/>
          <p:nvPr/>
        </p:nvSpPr>
        <p:spPr>
          <a:xfrm>
            <a:off x="7690104" y="1472184"/>
            <a:ext cx="603504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78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0,00%</a:t>
            </a:r>
            <a:endParaRPr lang="en-US" sz="780" dirty="0"/>
          </a:p>
        </p:txBody>
      </p:sp>
      <p:sp>
        <p:nvSpPr>
          <p:cNvPr id="23" name="Shape 20"/>
          <p:cNvSpPr/>
          <p:nvPr/>
        </p:nvSpPr>
        <p:spPr>
          <a:xfrm>
            <a:off x="5596128" y="1810512"/>
            <a:ext cx="658368" cy="384048"/>
          </a:xfrm>
          <a:prstGeom prst="rect">
            <a:avLst/>
          </a:prstGeom>
          <a:solidFill>
            <a:srgbClr val="F7F9FC"/>
          </a:solidFill>
          <a:ln w="3810">
            <a:solidFill>
              <a:srgbClr val="CBD5E1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24" name="Text 21"/>
          <p:cNvSpPr/>
          <p:nvPr/>
        </p:nvSpPr>
        <p:spPr>
          <a:xfrm>
            <a:off x="5623560" y="1856232"/>
            <a:ext cx="603504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78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2018-19</a:t>
            </a:r>
            <a:endParaRPr lang="en-US" sz="780" dirty="0"/>
          </a:p>
        </p:txBody>
      </p:sp>
      <p:sp>
        <p:nvSpPr>
          <p:cNvPr id="25" name="Shape 22"/>
          <p:cNvSpPr/>
          <p:nvPr/>
        </p:nvSpPr>
        <p:spPr>
          <a:xfrm>
            <a:off x="6254496" y="1810512"/>
            <a:ext cx="658368" cy="384048"/>
          </a:xfrm>
          <a:prstGeom prst="rect">
            <a:avLst/>
          </a:prstGeom>
          <a:solidFill>
            <a:srgbClr val="F7F9FC"/>
          </a:solidFill>
          <a:ln w="3810">
            <a:solidFill>
              <a:srgbClr val="CBD5E1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26" name="Text 23"/>
          <p:cNvSpPr/>
          <p:nvPr/>
        </p:nvSpPr>
        <p:spPr>
          <a:xfrm>
            <a:off x="6281928" y="1856232"/>
            <a:ext cx="603504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78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n.d.</a:t>
            </a:r>
            <a:endParaRPr lang="en-US" sz="780" dirty="0"/>
          </a:p>
        </p:txBody>
      </p:sp>
      <p:sp>
        <p:nvSpPr>
          <p:cNvPr id="27" name="Shape 24"/>
          <p:cNvSpPr/>
          <p:nvPr/>
        </p:nvSpPr>
        <p:spPr>
          <a:xfrm>
            <a:off x="6912864" y="1810512"/>
            <a:ext cx="749808" cy="384048"/>
          </a:xfrm>
          <a:prstGeom prst="rect">
            <a:avLst/>
          </a:prstGeom>
          <a:solidFill>
            <a:srgbClr val="F7F9FC"/>
          </a:solidFill>
          <a:ln w="3810">
            <a:solidFill>
              <a:srgbClr val="CBD5E1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28" name="Text 25"/>
          <p:cNvSpPr/>
          <p:nvPr/>
        </p:nvSpPr>
        <p:spPr>
          <a:xfrm>
            <a:off x="6940296" y="1856232"/>
            <a:ext cx="694944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78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n.d.</a:t>
            </a:r>
            <a:endParaRPr lang="en-US" sz="780" dirty="0"/>
          </a:p>
        </p:txBody>
      </p:sp>
      <p:sp>
        <p:nvSpPr>
          <p:cNvPr id="29" name="Shape 26"/>
          <p:cNvSpPr/>
          <p:nvPr/>
        </p:nvSpPr>
        <p:spPr>
          <a:xfrm>
            <a:off x="7662672" y="1810512"/>
            <a:ext cx="658368" cy="384048"/>
          </a:xfrm>
          <a:prstGeom prst="rect">
            <a:avLst/>
          </a:prstGeom>
          <a:solidFill>
            <a:srgbClr val="F7F9FC"/>
          </a:solidFill>
          <a:ln w="3810">
            <a:solidFill>
              <a:srgbClr val="CBD5E1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30" name="Text 27"/>
          <p:cNvSpPr/>
          <p:nvPr/>
        </p:nvSpPr>
        <p:spPr>
          <a:xfrm>
            <a:off x="7690104" y="1856232"/>
            <a:ext cx="603504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780" b="1" dirty="0">
                <a:solidFill>
                  <a:srgbClr val="C039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6,53%</a:t>
            </a:r>
            <a:endParaRPr lang="en-US" sz="780" dirty="0"/>
          </a:p>
        </p:txBody>
      </p:sp>
      <p:sp>
        <p:nvSpPr>
          <p:cNvPr id="31" name="Shape 28"/>
          <p:cNvSpPr/>
          <p:nvPr/>
        </p:nvSpPr>
        <p:spPr>
          <a:xfrm>
            <a:off x="5596128" y="2194560"/>
            <a:ext cx="658368" cy="384048"/>
          </a:xfrm>
          <a:prstGeom prst="rect">
            <a:avLst/>
          </a:prstGeom>
          <a:solidFill>
            <a:srgbClr val="FFFFFF"/>
          </a:solidFill>
          <a:ln w="3810">
            <a:solidFill>
              <a:srgbClr val="CBD5E1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32" name="Text 29"/>
          <p:cNvSpPr/>
          <p:nvPr/>
        </p:nvSpPr>
        <p:spPr>
          <a:xfrm>
            <a:off x="5623560" y="2240280"/>
            <a:ext cx="603504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78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2019-20</a:t>
            </a:r>
            <a:endParaRPr lang="en-US" sz="780" dirty="0"/>
          </a:p>
        </p:txBody>
      </p:sp>
      <p:sp>
        <p:nvSpPr>
          <p:cNvPr id="33" name="Shape 30"/>
          <p:cNvSpPr/>
          <p:nvPr/>
        </p:nvSpPr>
        <p:spPr>
          <a:xfrm>
            <a:off x="6254496" y="2194560"/>
            <a:ext cx="658368" cy="384048"/>
          </a:xfrm>
          <a:prstGeom prst="rect">
            <a:avLst/>
          </a:prstGeom>
          <a:solidFill>
            <a:srgbClr val="FFFFFF"/>
          </a:solidFill>
          <a:ln w="3810">
            <a:solidFill>
              <a:srgbClr val="CBD5E1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34" name="Text 31"/>
          <p:cNvSpPr/>
          <p:nvPr/>
        </p:nvSpPr>
        <p:spPr>
          <a:xfrm>
            <a:off x="6281928" y="2240280"/>
            <a:ext cx="603504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780" b="1" dirty="0">
                <a:solidFill>
                  <a:srgbClr val="C96A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0,0%</a:t>
            </a:r>
            <a:endParaRPr lang="en-US" sz="780" dirty="0"/>
          </a:p>
        </p:txBody>
      </p:sp>
      <p:sp>
        <p:nvSpPr>
          <p:cNvPr id="35" name="Shape 32"/>
          <p:cNvSpPr/>
          <p:nvPr/>
        </p:nvSpPr>
        <p:spPr>
          <a:xfrm>
            <a:off x="6912864" y="2194560"/>
            <a:ext cx="749808" cy="384048"/>
          </a:xfrm>
          <a:prstGeom prst="rect">
            <a:avLst/>
          </a:prstGeom>
          <a:solidFill>
            <a:srgbClr val="FFFFFF"/>
          </a:solidFill>
          <a:ln w="3810">
            <a:solidFill>
              <a:srgbClr val="CBD5E1"/>
            </a:solidFill>
            <a:prstDash val="solid"/>
          </a:ln>
        </p:spPr>
        <p:txBody>
          <a:bodyPr/>
          <a:lstStyle/>
          <a:p>
            <a:endParaRPr lang="it-IT" dirty="0"/>
          </a:p>
        </p:txBody>
      </p:sp>
      <p:sp>
        <p:nvSpPr>
          <p:cNvPr id="36" name="Text 33"/>
          <p:cNvSpPr/>
          <p:nvPr/>
        </p:nvSpPr>
        <p:spPr>
          <a:xfrm>
            <a:off x="6940296" y="2240280"/>
            <a:ext cx="694944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780" b="1" dirty="0">
                <a:solidFill>
                  <a:srgbClr val="1C4E7A"/>
                </a:solidFill>
                <a:latin typeface="Calibri" pitchFamily="34" charset="0"/>
                <a:cs typeface="Calibri" pitchFamily="34" charset="-120"/>
              </a:rPr>
              <a:t>100%</a:t>
            </a:r>
            <a:endParaRPr lang="en-US" sz="780" dirty="0"/>
          </a:p>
        </p:txBody>
      </p:sp>
      <p:sp>
        <p:nvSpPr>
          <p:cNvPr id="37" name="Shape 34"/>
          <p:cNvSpPr/>
          <p:nvPr/>
        </p:nvSpPr>
        <p:spPr>
          <a:xfrm>
            <a:off x="7662672" y="2194560"/>
            <a:ext cx="658368" cy="384048"/>
          </a:xfrm>
          <a:prstGeom prst="rect">
            <a:avLst/>
          </a:prstGeom>
          <a:solidFill>
            <a:srgbClr val="FFFFFF"/>
          </a:solidFill>
          <a:ln w="3810">
            <a:solidFill>
              <a:srgbClr val="CBD5E1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38" name="Text 35"/>
          <p:cNvSpPr/>
          <p:nvPr/>
        </p:nvSpPr>
        <p:spPr>
          <a:xfrm>
            <a:off x="7690104" y="2240280"/>
            <a:ext cx="603504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780" b="1" dirty="0">
                <a:solidFill>
                  <a:srgbClr val="C039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2,53%</a:t>
            </a:r>
            <a:endParaRPr lang="en-US" sz="780" dirty="0"/>
          </a:p>
        </p:txBody>
      </p:sp>
      <p:sp>
        <p:nvSpPr>
          <p:cNvPr id="39" name="Shape 36"/>
          <p:cNvSpPr/>
          <p:nvPr/>
        </p:nvSpPr>
        <p:spPr>
          <a:xfrm>
            <a:off x="5596128" y="2578608"/>
            <a:ext cx="658368" cy="384048"/>
          </a:xfrm>
          <a:prstGeom prst="rect">
            <a:avLst/>
          </a:prstGeom>
          <a:solidFill>
            <a:srgbClr val="F7F9FC"/>
          </a:solidFill>
          <a:ln w="3810">
            <a:solidFill>
              <a:srgbClr val="CBD5E1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40" name="Text 37"/>
          <p:cNvSpPr/>
          <p:nvPr/>
        </p:nvSpPr>
        <p:spPr>
          <a:xfrm>
            <a:off x="5623560" y="2624328"/>
            <a:ext cx="603504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78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2020-21</a:t>
            </a:r>
            <a:endParaRPr lang="en-US" sz="780" dirty="0"/>
          </a:p>
        </p:txBody>
      </p:sp>
      <p:sp>
        <p:nvSpPr>
          <p:cNvPr id="41" name="Shape 38"/>
          <p:cNvSpPr/>
          <p:nvPr/>
        </p:nvSpPr>
        <p:spPr>
          <a:xfrm>
            <a:off x="6254496" y="2578608"/>
            <a:ext cx="658368" cy="384048"/>
          </a:xfrm>
          <a:prstGeom prst="rect">
            <a:avLst/>
          </a:prstGeom>
          <a:solidFill>
            <a:srgbClr val="F7F9FC"/>
          </a:solidFill>
          <a:ln w="3810">
            <a:solidFill>
              <a:srgbClr val="CBD5E1"/>
            </a:solidFill>
            <a:prstDash val="solid"/>
          </a:ln>
        </p:spPr>
        <p:txBody>
          <a:bodyPr/>
          <a:lstStyle/>
          <a:p>
            <a:endParaRPr lang="it-IT" dirty="0"/>
          </a:p>
        </p:txBody>
      </p:sp>
      <p:sp>
        <p:nvSpPr>
          <p:cNvPr id="42" name="Text 39"/>
          <p:cNvSpPr/>
          <p:nvPr/>
        </p:nvSpPr>
        <p:spPr>
          <a:xfrm>
            <a:off x="6281928" y="2624328"/>
            <a:ext cx="603504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780" b="1" dirty="0">
                <a:solidFill>
                  <a:srgbClr val="C96A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48,9%</a:t>
            </a:r>
            <a:endParaRPr lang="en-US" sz="780" dirty="0"/>
          </a:p>
        </p:txBody>
      </p:sp>
      <p:sp>
        <p:nvSpPr>
          <p:cNvPr id="43" name="Shape 40"/>
          <p:cNvSpPr/>
          <p:nvPr/>
        </p:nvSpPr>
        <p:spPr>
          <a:xfrm>
            <a:off x="6912864" y="2578608"/>
            <a:ext cx="749808" cy="384048"/>
          </a:xfrm>
          <a:prstGeom prst="rect">
            <a:avLst/>
          </a:prstGeom>
          <a:solidFill>
            <a:srgbClr val="F7F9FC"/>
          </a:solidFill>
          <a:ln w="3810">
            <a:solidFill>
              <a:srgbClr val="CBD5E1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44" name="Text 41"/>
          <p:cNvSpPr/>
          <p:nvPr/>
        </p:nvSpPr>
        <p:spPr>
          <a:xfrm>
            <a:off x="6940296" y="2624328"/>
            <a:ext cx="694944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780" b="1" dirty="0">
                <a:solidFill>
                  <a:srgbClr val="1C4E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50,1%</a:t>
            </a:r>
            <a:endParaRPr lang="en-US" sz="780" dirty="0"/>
          </a:p>
        </p:txBody>
      </p:sp>
      <p:sp>
        <p:nvSpPr>
          <p:cNvPr id="45" name="Shape 42"/>
          <p:cNvSpPr/>
          <p:nvPr/>
        </p:nvSpPr>
        <p:spPr>
          <a:xfrm>
            <a:off x="7662672" y="2578608"/>
            <a:ext cx="658368" cy="384048"/>
          </a:xfrm>
          <a:prstGeom prst="rect">
            <a:avLst/>
          </a:prstGeom>
          <a:solidFill>
            <a:srgbClr val="F7F9FC"/>
          </a:solidFill>
          <a:ln w="3810">
            <a:solidFill>
              <a:srgbClr val="CBD5E1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46" name="Text 43"/>
          <p:cNvSpPr/>
          <p:nvPr/>
        </p:nvSpPr>
        <p:spPr>
          <a:xfrm>
            <a:off x="7690104" y="2624328"/>
            <a:ext cx="603504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780" b="1" dirty="0">
                <a:solidFill>
                  <a:srgbClr val="C039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7,94%</a:t>
            </a:r>
            <a:endParaRPr lang="en-US" sz="780" dirty="0"/>
          </a:p>
        </p:txBody>
      </p:sp>
      <p:sp>
        <p:nvSpPr>
          <p:cNvPr id="47" name="Shape 44"/>
          <p:cNvSpPr/>
          <p:nvPr/>
        </p:nvSpPr>
        <p:spPr>
          <a:xfrm>
            <a:off x="5596128" y="2962656"/>
            <a:ext cx="658368" cy="384048"/>
          </a:xfrm>
          <a:prstGeom prst="rect">
            <a:avLst/>
          </a:prstGeom>
          <a:solidFill>
            <a:srgbClr val="FFFFFF"/>
          </a:solidFill>
          <a:ln w="3810">
            <a:solidFill>
              <a:srgbClr val="CBD5E1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48" name="Text 45"/>
          <p:cNvSpPr/>
          <p:nvPr/>
        </p:nvSpPr>
        <p:spPr>
          <a:xfrm>
            <a:off x="5623560" y="3008376"/>
            <a:ext cx="603504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78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2021-22</a:t>
            </a:r>
            <a:endParaRPr lang="en-US" sz="780" dirty="0"/>
          </a:p>
        </p:txBody>
      </p:sp>
      <p:sp>
        <p:nvSpPr>
          <p:cNvPr id="49" name="Shape 46"/>
          <p:cNvSpPr/>
          <p:nvPr/>
        </p:nvSpPr>
        <p:spPr>
          <a:xfrm>
            <a:off x="6254496" y="2962656"/>
            <a:ext cx="658368" cy="384048"/>
          </a:xfrm>
          <a:prstGeom prst="rect">
            <a:avLst/>
          </a:prstGeom>
          <a:solidFill>
            <a:srgbClr val="FFFFFF"/>
          </a:solidFill>
          <a:ln w="3810">
            <a:solidFill>
              <a:srgbClr val="CBD5E1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50" name="Text 47"/>
          <p:cNvSpPr/>
          <p:nvPr/>
        </p:nvSpPr>
        <p:spPr>
          <a:xfrm>
            <a:off x="6281928" y="3008376"/>
            <a:ext cx="603504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780" b="1" dirty="0">
                <a:solidFill>
                  <a:srgbClr val="C96A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4,4%</a:t>
            </a:r>
            <a:endParaRPr lang="en-US" sz="780" dirty="0"/>
          </a:p>
        </p:txBody>
      </p:sp>
      <p:sp>
        <p:nvSpPr>
          <p:cNvPr id="51" name="Shape 48"/>
          <p:cNvSpPr/>
          <p:nvPr/>
        </p:nvSpPr>
        <p:spPr>
          <a:xfrm>
            <a:off x="6912864" y="2962656"/>
            <a:ext cx="749808" cy="384048"/>
          </a:xfrm>
          <a:prstGeom prst="rect">
            <a:avLst/>
          </a:prstGeom>
          <a:solidFill>
            <a:srgbClr val="FFFFFF"/>
          </a:solidFill>
          <a:ln w="3810">
            <a:solidFill>
              <a:srgbClr val="CBD5E1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52" name="Text 49"/>
          <p:cNvSpPr/>
          <p:nvPr/>
        </p:nvSpPr>
        <p:spPr>
          <a:xfrm>
            <a:off x="6940296" y="3008376"/>
            <a:ext cx="694944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780" b="1" dirty="0">
                <a:solidFill>
                  <a:srgbClr val="1C4E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95,6%</a:t>
            </a:r>
            <a:endParaRPr lang="en-US" sz="780" dirty="0"/>
          </a:p>
        </p:txBody>
      </p:sp>
      <p:sp>
        <p:nvSpPr>
          <p:cNvPr id="53" name="Shape 50"/>
          <p:cNvSpPr/>
          <p:nvPr/>
        </p:nvSpPr>
        <p:spPr>
          <a:xfrm>
            <a:off x="7662672" y="2962656"/>
            <a:ext cx="658368" cy="384048"/>
          </a:xfrm>
          <a:prstGeom prst="rect">
            <a:avLst/>
          </a:prstGeom>
          <a:solidFill>
            <a:srgbClr val="FFFFFF"/>
          </a:solidFill>
          <a:ln w="3810">
            <a:solidFill>
              <a:srgbClr val="CBD5E1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54" name="Text 51"/>
          <p:cNvSpPr/>
          <p:nvPr/>
        </p:nvSpPr>
        <p:spPr>
          <a:xfrm>
            <a:off x="7690104" y="3008376"/>
            <a:ext cx="603504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780" b="1" dirty="0">
                <a:solidFill>
                  <a:srgbClr val="C039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2,20%</a:t>
            </a:r>
            <a:endParaRPr lang="en-US" sz="780" dirty="0"/>
          </a:p>
        </p:txBody>
      </p:sp>
      <p:sp>
        <p:nvSpPr>
          <p:cNvPr id="55" name="Shape 52"/>
          <p:cNvSpPr/>
          <p:nvPr/>
        </p:nvSpPr>
        <p:spPr>
          <a:xfrm>
            <a:off x="5596128" y="3346704"/>
            <a:ext cx="658368" cy="384048"/>
          </a:xfrm>
          <a:prstGeom prst="rect">
            <a:avLst/>
          </a:prstGeom>
          <a:solidFill>
            <a:srgbClr val="F7F9FC"/>
          </a:solidFill>
          <a:ln w="3810">
            <a:solidFill>
              <a:srgbClr val="CBD5E1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56" name="Text 53"/>
          <p:cNvSpPr/>
          <p:nvPr/>
        </p:nvSpPr>
        <p:spPr>
          <a:xfrm>
            <a:off x="5623560" y="3392424"/>
            <a:ext cx="603504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78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2022-23</a:t>
            </a:r>
            <a:endParaRPr lang="en-US" sz="780" dirty="0"/>
          </a:p>
        </p:txBody>
      </p:sp>
      <p:sp>
        <p:nvSpPr>
          <p:cNvPr id="57" name="Shape 54"/>
          <p:cNvSpPr/>
          <p:nvPr/>
        </p:nvSpPr>
        <p:spPr>
          <a:xfrm>
            <a:off x="6254496" y="3346704"/>
            <a:ext cx="658368" cy="384048"/>
          </a:xfrm>
          <a:prstGeom prst="rect">
            <a:avLst/>
          </a:prstGeom>
          <a:solidFill>
            <a:srgbClr val="F7F9FC"/>
          </a:solidFill>
          <a:ln w="3810">
            <a:solidFill>
              <a:srgbClr val="CBD5E1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58" name="Text 55"/>
          <p:cNvSpPr/>
          <p:nvPr/>
        </p:nvSpPr>
        <p:spPr>
          <a:xfrm>
            <a:off x="6281928" y="3392424"/>
            <a:ext cx="603504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780" b="1" dirty="0">
                <a:solidFill>
                  <a:srgbClr val="C96A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48,2%</a:t>
            </a:r>
            <a:endParaRPr lang="en-US" sz="780" dirty="0"/>
          </a:p>
        </p:txBody>
      </p:sp>
      <p:sp>
        <p:nvSpPr>
          <p:cNvPr id="59" name="Shape 56"/>
          <p:cNvSpPr/>
          <p:nvPr/>
        </p:nvSpPr>
        <p:spPr>
          <a:xfrm>
            <a:off x="6912864" y="3346704"/>
            <a:ext cx="749808" cy="384048"/>
          </a:xfrm>
          <a:prstGeom prst="rect">
            <a:avLst/>
          </a:prstGeom>
          <a:solidFill>
            <a:srgbClr val="F7F9FC"/>
          </a:solidFill>
          <a:ln w="3810">
            <a:solidFill>
              <a:srgbClr val="CBD5E1"/>
            </a:solidFill>
            <a:prstDash val="solid"/>
          </a:ln>
        </p:spPr>
        <p:txBody>
          <a:bodyPr/>
          <a:lstStyle/>
          <a:p>
            <a:endParaRPr lang="it-IT" dirty="0"/>
          </a:p>
        </p:txBody>
      </p:sp>
      <p:sp>
        <p:nvSpPr>
          <p:cNvPr id="60" name="Text 57"/>
          <p:cNvSpPr/>
          <p:nvPr/>
        </p:nvSpPr>
        <p:spPr>
          <a:xfrm>
            <a:off x="6940296" y="3392424"/>
            <a:ext cx="694944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780" b="1" dirty="0">
                <a:solidFill>
                  <a:srgbClr val="1C4E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51,8%</a:t>
            </a:r>
            <a:endParaRPr lang="en-US" sz="780" dirty="0"/>
          </a:p>
        </p:txBody>
      </p:sp>
      <p:sp>
        <p:nvSpPr>
          <p:cNvPr id="61" name="Shape 58"/>
          <p:cNvSpPr/>
          <p:nvPr/>
        </p:nvSpPr>
        <p:spPr>
          <a:xfrm>
            <a:off x="7652039" y="3332089"/>
            <a:ext cx="658368" cy="384048"/>
          </a:xfrm>
          <a:prstGeom prst="rect">
            <a:avLst/>
          </a:prstGeom>
          <a:solidFill>
            <a:srgbClr val="F7F9FC"/>
          </a:solidFill>
          <a:ln w="3810">
            <a:solidFill>
              <a:srgbClr val="CBD5E1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62" name="Text 59"/>
          <p:cNvSpPr/>
          <p:nvPr/>
        </p:nvSpPr>
        <p:spPr>
          <a:xfrm>
            <a:off x="7690104" y="3392424"/>
            <a:ext cx="603504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780" b="1" dirty="0">
                <a:solidFill>
                  <a:schemeClr val="accent2">
                    <a:lumMod val="75000"/>
                  </a:schemeClr>
                </a:solidFill>
                <a:latin typeface="Calibri" pitchFamily="34" charset="0"/>
                <a:cs typeface="Calibri" pitchFamily="34" charset="-120"/>
              </a:rPr>
              <a:t>1,90</a:t>
            </a:r>
            <a:r>
              <a:rPr lang="en-US" sz="780" b="1" dirty="0">
                <a:solidFill>
                  <a:schemeClr val="accent2">
                    <a:lumMod val="75000"/>
                  </a:schemeClr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%</a:t>
            </a:r>
            <a:endParaRPr lang="en-US" sz="78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63" name="Shape 60"/>
          <p:cNvSpPr/>
          <p:nvPr/>
        </p:nvSpPr>
        <p:spPr>
          <a:xfrm>
            <a:off x="5596128" y="3730752"/>
            <a:ext cx="658368" cy="384048"/>
          </a:xfrm>
          <a:prstGeom prst="rect">
            <a:avLst/>
          </a:prstGeom>
          <a:solidFill>
            <a:srgbClr val="FFFFFF"/>
          </a:solidFill>
          <a:ln w="3810">
            <a:solidFill>
              <a:srgbClr val="CBD5E1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64" name="Text 61"/>
          <p:cNvSpPr/>
          <p:nvPr/>
        </p:nvSpPr>
        <p:spPr>
          <a:xfrm>
            <a:off x="5623560" y="3776472"/>
            <a:ext cx="603504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78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2023-24</a:t>
            </a:r>
            <a:endParaRPr lang="en-US" sz="780" dirty="0"/>
          </a:p>
        </p:txBody>
      </p:sp>
      <p:sp>
        <p:nvSpPr>
          <p:cNvPr id="65" name="Shape 62"/>
          <p:cNvSpPr/>
          <p:nvPr/>
        </p:nvSpPr>
        <p:spPr>
          <a:xfrm>
            <a:off x="6254496" y="3730752"/>
            <a:ext cx="658368" cy="384048"/>
          </a:xfrm>
          <a:prstGeom prst="rect">
            <a:avLst/>
          </a:prstGeom>
          <a:solidFill>
            <a:srgbClr val="FFFFFF"/>
          </a:solidFill>
          <a:ln w="3810">
            <a:solidFill>
              <a:srgbClr val="CBD5E1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66" name="Text 63"/>
          <p:cNvSpPr/>
          <p:nvPr/>
        </p:nvSpPr>
        <p:spPr>
          <a:xfrm>
            <a:off x="6281928" y="3776472"/>
            <a:ext cx="603504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780" b="1" dirty="0">
                <a:solidFill>
                  <a:srgbClr val="C96A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5,6%</a:t>
            </a:r>
            <a:endParaRPr lang="en-US" sz="780" dirty="0"/>
          </a:p>
        </p:txBody>
      </p:sp>
      <p:sp>
        <p:nvSpPr>
          <p:cNvPr id="67" name="Shape 64"/>
          <p:cNvSpPr/>
          <p:nvPr/>
        </p:nvSpPr>
        <p:spPr>
          <a:xfrm>
            <a:off x="6902231" y="3730752"/>
            <a:ext cx="749808" cy="384048"/>
          </a:xfrm>
          <a:prstGeom prst="rect">
            <a:avLst/>
          </a:prstGeom>
          <a:solidFill>
            <a:srgbClr val="FFFFFF"/>
          </a:solidFill>
          <a:ln w="3810">
            <a:solidFill>
              <a:srgbClr val="CBD5E1"/>
            </a:solidFill>
            <a:prstDash val="solid"/>
          </a:ln>
        </p:spPr>
        <p:txBody>
          <a:bodyPr/>
          <a:lstStyle/>
          <a:p>
            <a:endParaRPr lang="it-IT" dirty="0"/>
          </a:p>
        </p:txBody>
      </p:sp>
      <p:sp>
        <p:nvSpPr>
          <p:cNvPr id="68" name="Text 65"/>
          <p:cNvSpPr/>
          <p:nvPr/>
        </p:nvSpPr>
        <p:spPr>
          <a:xfrm>
            <a:off x="6940296" y="3776472"/>
            <a:ext cx="694944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780" b="1" dirty="0">
                <a:solidFill>
                  <a:srgbClr val="1C4E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65,2%</a:t>
            </a:r>
            <a:endParaRPr lang="en-US" sz="780" dirty="0"/>
          </a:p>
        </p:txBody>
      </p:sp>
      <p:sp>
        <p:nvSpPr>
          <p:cNvPr id="69" name="Shape 66"/>
          <p:cNvSpPr/>
          <p:nvPr/>
        </p:nvSpPr>
        <p:spPr>
          <a:xfrm>
            <a:off x="7662672" y="3730752"/>
            <a:ext cx="658368" cy="384048"/>
          </a:xfrm>
          <a:prstGeom prst="rect">
            <a:avLst/>
          </a:prstGeom>
          <a:solidFill>
            <a:srgbClr val="FFFFFF"/>
          </a:solidFill>
          <a:ln w="3810">
            <a:solidFill>
              <a:srgbClr val="CBD5E1"/>
            </a:solidFill>
            <a:prstDash val="solid"/>
          </a:ln>
        </p:spPr>
        <p:txBody>
          <a:bodyPr/>
          <a:lstStyle/>
          <a:p>
            <a:endParaRPr lang="it-IT" dirty="0"/>
          </a:p>
        </p:txBody>
      </p:sp>
      <p:sp>
        <p:nvSpPr>
          <p:cNvPr id="70" name="Text 67"/>
          <p:cNvSpPr/>
          <p:nvPr/>
        </p:nvSpPr>
        <p:spPr>
          <a:xfrm>
            <a:off x="7690104" y="3776472"/>
            <a:ext cx="603504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780" b="1" dirty="0">
                <a:solidFill>
                  <a:srgbClr val="C039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6,43%</a:t>
            </a:r>
            <a:endParaRPr lang="en-US" sz="780" dirty="0"/>
          </a:p>
        </p:txBody>
      </p:sp>
      <p:sp>
        <p:nvSpPr>
          <p:cNvPr id="72" name="Text 69"/>
          <p:cNvSpPr/>
          <p:nvPr/>
        </p:nvSpPr>
        <p:spPr>
          <a:xfrm>
            <a:off x="5623560" y="4160520"/>
            <a:ext cx="603504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endParaRPr lang="en-US" sz="780" dirty="0"/>
          </a:p>
        </p:txBody>
      </p:sp>
      <p:sp>
        <p:nvSpPr>
          <p:cNvPr id="74" name="Text 71"/>
          <p:cNvSpPr/>
          <p:nvPr/>
        </p:nvSpPr>
        <p:spPr>
          <a:xfrm>
            <a:off x="6281928" y="4160520"/>
            <a:ext cx="603504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endParaRPr lang="en-US" sz="780" dirty="0"/>
          </a:p>
        </p:txBody>
      </p:sp>
      <p:sp>
        <p:nvSpPr>
          <p:cNvPr id="76" name="Text 73"/>
          <p:cNvSpPr/>
          <p:nvPr/>
        </p:nvSpPr>
        <p:spPr>
          <a:xfrm>
            <a:off x="6940296" y="4160520"/>
            <a:ext cx="694944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endParaRPr lang="en-US" sz="780" dirty="0"/>
          </a:p>
        </p:txBody>
      </p:sp>
      <p:sp>
        <p:nvSpPr>
          <p:cNvPr id="78" name="Text 75"/>
          <p:cNvSpPr/>
          <p:nvPr/>
        </p:nvSpPr>
        <p:spPr>
          <a:xfrm>
            <a:off x="7690104" y="4160520"/>
            <a:ext cx="603504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endParaRPr lang="en-US" sz="780" dirty="0"/>
          </a:p>
        </p:txBody>
      </p:sp>
      <p:sp>
        <p:nvSpPr>
          <p:cNvPr id="79" name="Shape 76"/>
          <p:cNvSpPr/>
          <p:nvPr/>
        </p:nvSpPr>
        <p:spPr>
          <a:xfrm>
            <a:off x="176624" y="4520503"/>
            <a:ext cx="8823960" cy="402336"/>
          </a:xfrm>
          <a:prstGeom prst="rect">
            <a:avLst/>
          </a:prstGeom>
          <a:solidFill>
            <a:srgbClr val="FFF3CD"/>
          </a:solidFill>
          <a:ln w="6350">
            <a:solidFill>
              <a:srgbClr val="C96A00"/>
            </a:solidFill>
            <a:prstDash val="solid"/>
          </a:ln>
        </p:spPr>
        <p:txBody>
          <a:bodyPr/>
          <a:lstStyle/>
          <a:p>
            <a:endParaRPr lang="it-IT" dirty="0"/>
          </a:p>
        </p:txBody>
      </p:sp>
      <p:sp>
        <p:nvSpPr>
          <p:cNvPr id="80" name="Text 77"/>
          <p:cNvSpPr/>
          <p:nvPr/>
        </p:nvSpPr>
        <p:spPr>
          <a:xfrm>
            <a:off x="228600" y="4462272"/>
            <a:ext cx="86868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 err="1">
                <a:latin typeface="Calibri" pitchFamily="34" charset="0"/>
                <a:cs typeface="Calibri" pitchFamily="34" charset="-120"/>
              </a:rPr>
              <a:t>Nei</a:t>
            </a:r>
            <a:r>
              <a:rPr lang="en-US" sz="1100" dirty="0">
                <a:latin typeface="Calibri" pitchFamily="34" charset="0"/>
                <a:cs typeface="Calibri" pitchFamily="34" charset="-120"/>
              </a:rPr>
              <a:t> PC 2017/18 e 2018/19 la </a:t>
            </a:r>
            <a:r>
              <a:rPr lang="en-US" sz="1100" dirty="0" err="1">
                <a:latin typeface="Calibri" pitchFamily="34" charset="0"/>
                <a:cs typeface="Calibri" pitchFamily="34" charset="-120"/>
              </a:rPr>
              <a:t>diversa</a:t>
            </a:r>
            <a:r>
              <a:rPr lang="en-US" sz="1100" dirty="0">
                <a:latin typeface="Calibri" pitchFamily="34" charset="0"/>
                <a:cs typeface="Calibri" pitchFamily="34" charset="-120"/>
              </a:rPr>
              <a:t> </a:t>
            </a:r>
            <a:r>
              <a:rPr lang="en-US" sz="1100" dirty="0" err="1">
                <a:latin typeface="Calibri" pitchFamily="34" charset="0"/>
                <a:cs typeface="Calibri" pitchFamily="34" charset="-120"/>
              </a:rPr>
              <a:t>composizione</a:t>
            </a:r>
            <a:r>
              <a:rPr lang="en-US" sz="1100" dirty="0">
                <a:latin typeface="Calibri" pitchFamily="34" charset="0"/>
                <a:cs typeface="Calibri" pitchFamily="34" charset="-120"/>
              </a:rPr>
              <a:t> </a:t>
            </a:r>
            <a:r>
              <a:rPr lang="en-US" sz="1100" dirty="0" err="1">
                <a:latin typeface="Calibri" pitchFamily="34" charset="0"/>
                <a:cs typeface="Calibri" pitchFamily="34" charset="-120"/>
              </a:rPr>
              <a:t>degli</a:t>
            </a:r>
            <a:r>
              <a:rPr lang="en-US" sz="1100" dirty="0">
                <a:latin typeface="Calibri" pitchFamily="34" charset="0"/>
                <a:cs typeface="Calibri" pitchFamily="34" charset="-120"/>
              </a:rPr>
              <a:t> strati non </a:t>
            </a:r>
            <a:r>
              <a:rPr lang="en-US" sz="1100" dirty="0" err="1">
                <a:latin typeface="Calibri" pitchFamily="34" charset="0"/>
                <a:cs typeface="Calibri" pitchFamily="34" charset="-120"/>
              </a:rPr>
              <a:t>consente</a:t>
            </a:r>
            <a:r>
              <a:rPr lang="en-US" sz="1100" dirty="0">
                <a:latin typeface="Calibri" pitchFamily="34" charset="0"/>
                <a:cs typeface="Calibri" pitchFamily="34" charset="-120"/>
              </a:rPr>
              <a:t> di </a:t>
            </a:r>
            <a:r>
              <a:rPr lang="en-US" sz="1100" dirty="0" err="1">
                <a:latin typeface="Calibri" pitchFamily="34" charset="0"/>
                <a:cs typeface="Calibri" pitchFamily="34" charset="-120"/>
              </a:rPr>
              <a:t>fornire</a:t>
            </a:r>
            <a:r>
              <a:rPr lang="en-US" sz="1100" dirty="0">
                <a:latin typeface="Calibri" pitchFamily="34" charset="0"/>
                <a:cs typeface="Calibri" pitchFamily="34" charset="-120"/>
              </a:rPr>
              <a:t> il </a:t>
            </a:r>
            <a:r>
              <a:rPr lang="en-US" sz="1100" dirty="0" err="1">
                <a:latin typeface="Calibri" pitchFamily="34" charset="0"/>
                <a:cs typeface="Calibri" pitchFamily="34" charset="-120"/>
              </a:rPr>
              <a:t>dato</a:t>
            </a:r>
            <a:endParaRPr lang="en-US" sz="1100" dirty="0">
              <a:latin typeface="Calibri" pitchFamily="34" charset="0"/>
              <a:cs typeface="Calibri" pitchFamily="34" charset="-120"/>
            </a:endParaRPr>
          </a:p>
          <a:p>
            <a:r>
              <a:rPr lang="en-US" sz="1100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Nel PC “</a:t>
            </a:r>
            <a:r>
              <a:rPr lang="en-US" sz="1100" dirty="0" err="1">
                <a:latin typeface="Calibri" pitchFamily="34" charset="0"/>
                <a:ea typeface="Calibri" pitchFamily="34" charset="-122"/>
                <a:cs typeface="Calibri" pitchFamily="34" charset="-120"/>
              </a:rPr>
              <a:t>Altro</a:t>
            </a:r>
            <a:r>
              <a:rPr lang="en-US" sz="1100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” </a:t>
            </a:r>
            <a:r>
              <a:rPr lang="en-US" sz="1100" dirty="0" err="1">
                <a:latin typeface="Calibri" pitchFamily="34" charset="0"/>
                <a:ea typeface="Calibri" pitchFamily="34" charset="-122"/>
                <a:cs typeface="Calibri" pitchFamily="34" charset="-120"/>
              </a:rPr>
              <a:t>si</a:t>
            </a:r>
            <a:r>
              <a:rPr lang="en-US" sz="1100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100" dirty="0" err="1">
                <a:latin typeface="Calibri" pitchFamily="34" charset="0"/>
                <a:ea typeface="Calibri" pitchFamily="34" charset="-122"/>
                <a:cs typeface="Calibri" pitchFamily="34" charset="-120"/>
              </a:rPr>
              <a:t>riferisce</a:t>
            </a:r>
            <a:r>
              <a:rPr lang="en-US" sz="1100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 alla </a:t>
            </a:r>
            <a:r>
              <a:rPr lang="en-US" sz="1100" dirty="0" err="1">
                <a:latin typeface="Calibri" pitchFamily="34" charset="0"/>
                <a:ea typeface="Calibri" pitchFamily="34" charset="-122"/>
                <a:cs typeface="Calibri" pitchFamily="34" charset="-120"/>
              </a:rPr>
              <a:t>spesa</a:t>
            </a:r>
            <a:r>
              <a:rPr lang="en-US" sz="1100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100" dirty="0" err="1">
                <a:latin typeface="Calibri" pitchFamily="34" charset="0"/>
                <a:ea typeface="Calibri" pitchFamily="34" charset="-122"/>
                <a:cs typeface="Calibri" pitchFamily="34" charset="-120"/>
              </a:rPr>
              <a:t>irregolare</a:t>
            </a:r>
            <a:r>
              <a:rPr lang="en-US" sz="1100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100" dirty="0" err="1">
                <a:latin typeface="Calibri" pitchFamily="34" charset="0"/>
                <a:ea typeface="Calibri" pitchFamily="34" charset="-122"/>
                <a:cs typeface="Calibri" pitchFamily="34" charset="-120"/>
              </a:rPr>
              <a:t>dello</a:t>
            </a:r>
            <a:r>
              <a:rPr lang="en-US" sz="1100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100" dirty="0" err="1">
                <a:latin typeface="Calibri" pitchFamily="34" charset="0"/>
                <a:ea typeface="Calibri" pitchFamily="34" charset="-122"/>
                <a:cs typeface="Calibri" pitchFamily="34" charset="-120"/>
              </a:rPr>
              <a:t>strato</a:t>
            </a:r>
            <a:r>
              <a:rPr lang="en-US" sz="1100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 Safe.</a:t>
            </a:r>
          </a:p>
        </p:txBody>
      </p:sp>
      <p:sp>
        <p:nvSpPr>
          <p:cNvPr id="81" name="Shape 78"/>
          <p:cNvSpPr/>
          <p:nvPr/>
        </p:nvSpPr>
        <p:spPr>
          <a:xfrm>
            <a:off x="0" y="4983480"/>
            <a:ext cx="9144000" cy="160020"/>
          </a:xfrm>
          <a:prstGeom prst="rect">
            <a:avLst/>
          </a:prstGeom>
          <a:solidFill>
            <a:srgbClr val="152238"/>
          </a:solidFill>
          <a:ln w="12700">
            <a:solidFill>
              <a:srgbClr val="152238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82" name="Text 79"/>
          <p:cNvSpPr/>
          <p:nvPr/>
        </p:nvSpPr>
        <p:spPr>
          <a:xfrm>
            <a:off x="274320" y="4992624"/>
            <a:ext cx="5486400" cy="137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750" dirty="0">
                <a:solidFill>
                  <a:srgbClr val="8FB8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Autorità di Audit  ·  PO FESR Sicilia 2014-2020</a:t>
            </a:r>
            <a:endParaRPr lang="en-US" sz="75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1551CA8-6624-3DFF-0740-5EC355B3514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>
            <a:extLst>
              <a:ext uri="{FF2B5EF4-FFF2-40B4-BE49-F238E27FC236}">
                <a16:creationId xmlns:a16="http://schemas.microsoft.com/office/drawing/2014/main" id="{F0606FD2-85BB-DB55-2892-8436448716C3}"/>
              </a:ext>
            </a:extLst>
          </p:cNvPr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152238"/>
          </a:solidFill>
          <a:ln w="12700">
            <a:solidFill>
              <a:srgbClr val="152238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3" name="Shape 1">
            <a:extLst>
              <a:ext uri="{FF2B5EF4-FFF2-40B4-BE49-F238E27FC236}">
                <a16:creationId xmlns:a16="http://schemas.microsoft.com/office/drawing/2014/main" id="{39D0EE16-DB39-8B25-28F8-78CB9515BE1B}"/>
              </a:ext>
            </a:extLst>
          </p:cNvPr>
          <p:cNvSpPr/>
          <p:nvPr/>
        </p:nvSpPr>
        <p:spPr>
          <a:xfrm>
            <a:off x="0" y="0"/>
            <a:ext cx="164592" cy="960120"/>
          </a:xfrm>
          <a:prstGeom prst="rect">
            <a:avLst/>
          </a:prstGeom>
          <a:solidFill>
            <a:srgbClr val="0B8A80"/>
          </a:solidFill>
          <a:ln w="12700">
            <a:solidFill>
              <a:srgbClr val="0B8A80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4" name="Text 2">
            <a:extLst>
              <a:ext uri="{FF2B5EF4-FFF2-40B4-BE49-F238E27FC236}">
                <a16:creationId xmlns:a16="http://schemas.microsoft.com/office/drawing/2014/main" id="{D9F52759-9B12-86D7-2CA0-D5DA7288A3BF}"/>
              </a:ext>
            </a:extLst>
          </p:cNvPr>
          <p:cNvSpPr/>
          <p:nvPr/>
        </p:nvSpPr>
        <p:spPr>
          <a:xfrm>
            <a:off x="228600" y="159742"/>
            <a:ext cx="85953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endParaRPr lang="en-US" sz="2200" b="1" dirty="0">
              <a:solidFill>
                <a:srgbClr val="FFFFFF"/>
              </a:solidFill>
              <a:latin typeface="Calibri" pitchFamily="34" charset="0"/>
              <a:ea typeface="Calibri" pitchFamily="34" charset="-122"/>
              <a:cs typeface="Calibri" pitchFamily="34" charset="-120"/>
            </a:endParaRPr>
          </a:p>
          <a:p>
            <a:r>
              <a:rPr lang="en-US" sz="2200" b="1" dirty="0" err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Andamento</a:t>
            </a: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2200" b="1" dirty="0" err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dei</a:t>
            </a: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2200" b="1" dirty="0" err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tassi</a:t>
            </a: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di </a:t>
            </a:r>
            <a:r>
              <a:rPr lang="en-US" sz="2200" b="1" dirty="0" err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errore</a:t>
            </a: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2200" b="1" dirty="0" err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nel</a:t>
            </a: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2200" b="1" dirty="0" err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campione</a:t>
            </a: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: </a:t>
            </a:r>
            <a:r>
              <a:rPr lang="en-US" sz="2200" b="1" dirty="0" err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Aiuti</a:t>
            </a: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e </a:t>
            </a:r>
            <a:r>
              <a:rPr lang="en-US" sz="2200" b="1" dirty="0" err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Appalti</a:t>
            </a:r>
            <a:endParaRPr lang="en-US" sz="2200" dirty="0"/>
          </a:p>
          <a:p>
            <a:pPr marL="0" indent="0">
              <a:buNone/>
            </a:pPr>
            <a:endParaRPr lang="en-US" sz="2200" b="1" dirty="0">
              <a:solidFill>
                <a:srgbClr val="FFFFFF"/>
              </a:solidFill>
              <a:latin typeface="Calibri" pitchFamily="34" charset="0"/>
              <a:ea typeface="Calibri" pitchFamily="34" charset="-122"/>
              <a:cs typeface="Calibri" pitchFamily="34" charset="-120"/>
            </a:endParaRPr>
          </a:p>
        </p:txBody>
      </p:sp>
      <p:sp>
        <p:nvSpPr>
          <p:cNvPr id="8" name="Text 5">
            <a:extLst>
              <a:ext uri="{FF2B5EF4-FFF2-40B4-BE49-F238E27FC236}">
                <a16:creationId xmlns:a16="http://schemas.microsoft.com/office/drawing/2014/main" id="{56DD4868-8AC6-036E-5522-5DA8F5B8C94A}"/>
              </a:ext>
            </a:extLst>
          </p:cNvPr>
          <p:cNvSpPr/>
          <p:nvPr/>
        </p:nvSpPr>
        <p:spPr>
          <a:xfrm>
            <a:off x="5623560" y="1024128"/>
            <a:ext cx="603504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7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Periodo</a:t>
            </a:r>
            <a:endParaRPr lang="en-US" sz="700" dirty="0"/>
          </a:p>
        </p:txBody>
      </p:sp>
      <p:sp>
        <p:nvSpPr>
          <p:cNvPr id="10" name="Text 7">
            <a:extLst>
              <a:ext uri="{FF2B5EF4-FFF2-40B4-BE49-F238E27FC236}">
                <a16:creationId xmlns:a16="http://schemas.microsoft.com/office/drawing/2014/main" id="{F0925AD0-639B-B069-F62A-278E29C89804}"/>
              </a:ext>
            </a:extLst>
          </p:cNvPr>
          <p:cNvSpPr/>
          <p:nvPr/>
        </p:nvSpPr>
        <p:spPr>
          <a:xfrm>
            <a:off x="6281928" y="1024128"/>
            <a:ext cx="603504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7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Aiuti</a:t>
            </a:r>
            <a:endParaRPr lang="en-US" sz="700" dirty="0"/>
          </a:p>
          <a:p>
            <a:pPr marL="0" indent="0" algn="ctr">
              <a:buNone/>
            </a:pPr>
            <a:r>
              <a:rPr lang="en-US" sz="7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(%)</a:t>
            </a:r>
            <a:endParaRPr lang="en-US" sz="700" dirty="0"/>
          </a:p>
        </p:txBody>
      </p:sp>
      <p:sp>
        <p:nvSpPr>
          <p:cNvPr id="12" name="Text 9">
            <a:extLst>
              <a:ext uri="{FF2B5EF4-FFF2-40B4-BE49-F238E27FC236}">
                <a16:creationId xmlns:a16="http://schemas.microsoft.com/office/drawing/2014/main" id="{DD51925B-451D-681B-454F-730EA1AC19F0}"/>
              </a:ext>
            </a:extLst>
          </p:cNvPr>
          <p:cNvSpPr/>
          <p:nvPr/>
        </p:nvSpPr>
        <p:spPr>
          <a:xfrm>
            <a:off x="6940296" y="1024128"/>
            <a:ext cx="694944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7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Appalti</a:t>
            </a:r>
            <a:endParaRPr lang="en-US" sz="700" dirty="0"/>
          </a:p>
          <a:p>
            <a:pPr marL="0" indent="0" algn="ctr">
              <a:buNone/>
            </a:pPr>
            <a:r>
              <a:rPr lang="en-US" sz="7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(%)</a:t>
            </a:r>
            <a:endParaRPr lang="en-US" sz="700" dirty="0"/>
          </a:p>
        </p:txBody>
      </p:sp>
      <p:sp>
        <p:nvSpPr>
          <p:cNvPr id="16" name="Text 13">
            <a:extLst>
              <a:ext uri="{FF2B5EF4-FFF2-40B4-BE49-F238E27FC236}">
                <a16:creationId xmlns:a16="http://schemas.microsoft.com/office/drawing/2014/main" id="{7795C514-32B8-92FE-09EF-D5F12DFC226F}"/>
              </a:ext>
            </a:extLst>
          </p:cNvPr>
          <p:cNvSpPr/>
          <p:nvPr/>
        </p:nvSpPr>
        <p:spPr>
          <a:xfrm>
            <a:off x="5623560" y="1472184"/>
            <a:ext cx="603504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endParaRPr lang="en-US" sz="780" dirty="0"/>
          </a:p>
        </p:txBody>
      </p:sp>
      <p:sp>
        <p:nvSpPr>
          <p:cNvPr id="56" name="Text 53">
            <a:extLst>
              <a:ext uri="{FF2B5EF4-FFF2-40B4-BE49-F238E27FC236}">
                <a16:creationId xmlns:a16="http://schemas.microsoft.com/office/drawing/2014/main" id="{E25013C3-63B1-CC38-48B4-D975636C73F5}"/>
              </a:ext>
            </a:extLst>
          </p:cNvPr>
          <p:cNvSpPr/>
          <p:nvPr/>
        </p:nvSpPr>
        <p:spPr>
          <a:xfrm>
            <a:off x="5623560" y="3392424"/>
            <a:ext cx="603504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endParaRPr lang="en-US" sz="780" dirty="0"/>
          </a:p>
        </p:txBody>
      </p:sp>
      <p:sp>
        <p:nvSpPr>
          <p:cNvPr id="62" name="Text 59">
            <a:extLst>
              <a:ext uri="{FF2B5EF4-FFF2-40B4-BE49-F238E27FC236}">
                <a16:creationId xmlns:a16="http://schemas.microsoft.com/office/drawing/2014/main" id="{6571742B-1BEA-B329-112A-90FFA9BEFC73}"/>
              </a:ext>
            </a:extLst>
          </p:cNvPr>
          <p:cNvSpPr/>
          <p:nvPr/>
        </p:nvSpPr>
        <p:spPr>
          <a:xfrm>
            <a:off x="7690104" y="3392424"/>
            <a:ext cx="603504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endParaRPr lang="en-US" sz="780" dirty="0"/>
          </a:p>
        </p:txBody>
      </p:sp>
      <p:sp>
        <p:nvSpPr>
          <p:cNvPr id="64" name="Text 61">
            <a:extLst>
              <a:ext uri="{FF2B5EF4-FFF2-40B4-BE49-F238E27FC236}">
                <a16:creationId xmlns:a16="http://schemas.microsoft.com/office/drawing/2014/main" id="{2160AFAA-C7E1-B4A5-0C90-D8D4FDE00163}"/>
              </a:ext>
            </a:extLst>
          </p:cNvPr>
          <p:cNvSpPr/>
          <p:nvPr/>
        </p:nvSpPr>
        <p:spPr>
          <a:xfrm>
            <a:off x="5623560" y="3776472"/>
            <a:ext cx="603504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endParaRPr lang="en-US" sz="780" dirty="0"/>
          </a:p>
        </p:txBody>
      </p:sp>
      <p:sp>
        <p:nvSpPr>
          <p:cNvPr id="68" name="Text 65">
            <a:extLst>
              <a:ext uri="{FF2B5EF4-FFF2-40B4-BE49-F238E27FC236}">
                <a16:creationId xmlns:a16="http://schemas.microsoft.com/office/drawing/2014/main" id="{28EBD9FF-A9B8-565E-3CAC-D29F09513BD7}"/>
              </a:ext>
            </a:extLst>
          </p:cNvPr>
          <p:cNvSpPr/>
          <p:nvPr/>
        </p:nvSpPr>
        <p:spPr>
          <a:xfrm>
            <a:off x="6940296" y="3776472"/>
            <a:ext cx="694944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endParaRPr lang="en-US" sz="780" dirty="0"/>
          </a:p>
        </p:txBody>
      </p:sp>
      <p:sp>
        <p:nvSpPr>
          <p:cNvPr id="70" name="Text 67">
            <a:extLst>
              <a:ext uri="{FF2B5EF4-FFF2-40B4-BE49-F238E27FC236}">
                <a16:creationId xmlns:a16="http://schemas.microsoft.com/office/drawing/2014/main" id="{B602709E-AC50-46B5-8E10-D0497223E2B5}"/>
              </a:ext>
            </a:extLst>
          </p:cNvPr>
          <p:cNvSpPr/>
          <p:nvPr/>
        </p:nvSpPr>
        <p:spPr>
          <a:xfrm>
            <a:off x="7690104" y="3776472"/>
            <a:ext cx="603504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endParaRPr lang="en-US" sz="780" dirty="0"/>
          </a:p>
        </p:txBody>
      </p:sp>
      <p:sp>
        <p:nvSpPr>
          <p:cNvPr id="72" name="Text 69">
            <a:extLst>
              <a:ext uri="{FF2B5EF4-FFF2-40B4-BE49-F238E27FC236}">
                <a16:creationId xmlns:a16="http://schemas.microsoft.com/office/drawing/2014/main" id="{30838EE0-F978-C913-FEE0-1899BF34001C}"/>
              </a:ext>
            </a:extLst>
          </p:cNvPr>
          <p:cNvSpPr/>
          <p:nvPr/>
        </p:nvSpPr>
        <p:spPr>
          <a:xfrm>
            <a:off x="5623560" y="4160520"/>
            <a:ext cx="603504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endParaRPr lang="en-US" sz="780" dirty="0"/>
          </a:p>
        </p:txBody>
      </p:sp>
      <p:sp>
        <p:nvSpPr>
          <p:cNvPr id="74" name="Text 71">
            <a:extLst>
              <a:ext uri="{FF2B5EF4-FFF2-40B4-BE49-F238E27FC236}">
                <a16:creationId xmlns:a16="http://schemas.microsoft.com/office/drawing/2014/main" id="{D294754C-0BD1-2AA1-3DA6-B3CFDB33D75A}"/>
              </a:ext>
            </a:extLst>
          </p:cNvPr>
          <p:cNvSpPr/>
          <p:nvPr/>
        </p:nvSpPr>
        <p:spPr>
          <a:xfrm>
            <a:off x="6281928" y="4160520"/>
            <a:ext cx="603504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endParaRPr lang="en-US" sz="780" dirty="0"/>
          </a:p>
        </p:txBody>
      </p:sp>
      <p:sp>
        <p:nvSpPr>
          <p:cNvPr id="76" name="Text 73">
            <a:extLst>
              <a:ext uri="{FF2B5EF4-FFF2-40B4-BE49-F238E27FC236}">
                <a16:creationId xmlns:a16="http://schemas.microsoft.com/office/drawing/2014/main" id="{8885B592-5965-1512-DA45-6973987307D2}"/>
              </a:ext>
            </a:extLst>
          </p:cNvPr>
          <p:cNvSpPr/>
          <p:nvPr/>
        </p:nvSpPr>
        <p:spPr>
          <a:xfrm>
            <a:off x="6940296" y="4160520"/>
            <a:ext cx="694944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endParaRPr lang="en-US" sz="780" dirty="0"/>
          </a:p>
        </p:txBody>
      </p:sp>
      <p:sp>
        <p:nvSpPr>
          <p:cNvPr id="78" name="Text 75">
            <a:extLst>
              <a:ext uri="{FF2B5EF4-FFF2-40B4-BE49-F238E27FC236}">
                <a16:creationId xmlns:a16="http://schemas.microsoft.com/office/drawing/2014/main" id="{C4E18A48-51E4-7E7E-4EDD-F2533AA5560C}"/>
              </a:ext>
            </a:extLst>
          </p:cNvPr>
          <p:cNvSpPr/>
          <p:nvPr/>
        </p:nvSpPr>
        <p:spPr>
          <a:xfrm>
            <a:off x="7690104" y="4160520"/>
            <a:ext cx="603504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endParaRPr lang="en-US" sz="780" dirty="0"/>
          </a:p>
        </p:txBody>
      </p:sp>
      <p:sp>
        <p:nvSpPr>
          <p:cNvPr id="79" name="Shape 76">
            <a:extLst>
              <a:ext uri="{FF2B5EF4-FFF2-40B4-BE49-F238E27FC236}">
                <a16:creationId xmlns:a16="http://schemas.microsoft.com/office/drawing/2014/main" id="{D9AA79C5-87A6-C1BA-00D6-2BA9F5316DBB}"/>
              </a:ext>
            </a:extLst>
          </p:cNvPr>
          <p:cNvSpPr/>
          <p:nvPr/>
        </p:nvSpPr>
        <p:spPr>
          <a:xfrm>
            <a:off x="329664" y="4439414"/>
            <a:ext cx="8540013" cy="403297"/>
          </a:xfrm>
          <a:prstGeom prst="rect">
            <a:avLst/>
          </a:prstGeom>
          <a:solidFill>
            <a:srgbClr val="FFF3CD"/>
          </a:solidFill>
          <a:ln w="6350">
            <a:solidFill>
              <a:srgbClr val="C96A00"/>
            </a:solidFill>
            <a:prstDash val="solid"/>
          </a:ln>
        </p:spPr>
        <p:txBody>
          <a:bodyPr/>
          <a:lstStyle/>
          <a:p>
            <a:r>
              <a:rPr lang="it-IT" sz="1100" dirty="0"/>
              <a:t>AIUTI: Tassi di errore maggiore nel primo p.c. ma con alta variabilità (un’operazione al 100% le altre a 0)</a:t>
            </a:r>
          </a:p>
          <a:p>
            <a:r>
              <a:rPr lang="it-IT" sz="1100" dirty="0"/>
              <a:t>APPALTI: Andamento abbastanza costante nel tempo, con punta massima nel p.c. 19-20 </a:t>
            </a:r>
          </a:p>
        </p:txBody>
      </p:sp>
      <p:sp>
        <p:nvSpPr>
          <p:cNvPr id="80" name="Text 77">
            <a:extLst>
              <a:ext uri="{FF2B5EF4-FFF2-40B4-BE49-F238E27FC236}">
                <a16:creationId xmlns:a16="http://schemas.microsoft.com/office/drawing/2014/main" id="{3F952175-80DA-8F4A-2DA6-289AA112C7D5}"/>
              </a:ext>
            </a:extLst>
          </p:cNvPr>
          <p:cNvSpPr/>
          <p:nvPr/>
        </p:nvSpPr>
        <p:spPr>
          <a:xfrm>
            <a:off x="228600" y="4608576"/>
            <a:ext cx="868680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sz="650" dirty="0"/>
          </a:p>
        </p:txBody>
      </p:sp>
      <p:sp>
        <p:nvSpPr>
          <p:cNvPr id="81" name="Shape 78">
            <a:extLst>
              <a:ext uri="{FF2B5EF4-FFF2-40B4-BE49-F238E27FC236}">
                <a16:creationId xmlns:a16="http://schemas.microsoft.com/office/drawing/2014/main" id="{8371A92C-B7A0-EE3D-F915-F63DA562157B}"/>
              </a:ext>
            </a:extLst>
          </p:cNvPr>
          <p:cNvSpPr/>
          <p:nvPr/>
        </p:nvSpPr>
        <p:spPr>
          <a:xfrm>
            <a:off x="0" y="4983480"/>
            <a:ext cx="9144000" cy="160020"/>
          </a:xfrm>
          <a:prstGeom prst="rect">
            <a:avLst/>
          </a:prstGeom>
          <a:solidFill>
            <a:srgbClr val="152238"/>
          </a:solidFill>
          <a:ln w="12700">
            <a:solidFill>
              <a:srgbClr val="152238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82" name="Text 79">
            <a:extLst>
              <a:ext uri="{FF2B5EF4-FFF2-40B4-BE49-F238E27FC236}">
                <a16:creationId xmlns:a16="http://schemas.microsoft.com/office/drawing/2014/main" id="{48CB12A0-D783-34A4-F8E6-4F6756C6A4E4}"/>
              </a:ext>
            </a:extLst>
          </p:cNvPr>
          <p:cNvSpPr/>
          <p:nvPr/>
        </p:nvSpPr>
        <p:spPr>
          <a:xfrm>
            <a:off x="274320" y="4992624"/>
            <a:ext cx="5486400" cy="137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750" dirty="0">
                <a:solidFill>
                  <a:srgbClr val="8FB8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Autorità di Audit  ·  PO FESR Sicilia 2014-2020</a:t>
            </a:r>
            <a:endParaRPr lang="en-US" sz="750" dirty="0"/>
          </a:p>
        </p:txBody>
      </p:sp>
      <p:graphicFrame>
        <p:nvGraphicFramePr>
          <p:cNvPr id="71" name="Grafico 70">
            <a:extLst>
              <a:ext uri="{FF2B5EF4-FFF2-40B4-BE49-F238E27FC236}">
                <a16:creationId xmlns:a16="http://schemas.microsoft.com/office/drawing/2014/main" id="{E8B6500A-A3A3-2D6E-B079-9DDED565FB0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44161685"/>
              </p:ext>
            </p:extLst>
          </p:nvPr>
        </p:nvGraphicFramePr>
        <p:xfrm>
          <a:off x="243910" y="1051560"/>
          <a:ext cx="7743413" cy="323240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40416955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F76BF50-2CD6-5D17-F079-3EE10D92F2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>
            <a:extLst>
              <a:ext uri="{FF2B5EF4-FFF2-40B4-BE49-F238E27FC236}">
                <a16:creationId xmlns:a16="http://schemas.microsoft.com/office/drawing/2014/main" id="{F5B8EE6C-2FC1-F8DA-7D4D-5397F087DF6B}"/>
              </a:ext>
            </a:extLst>
          </p:cNvPr>
          <p:cNvSpPr txBox="1"/>
          <p:nvPr/>
        </p:nvSpPr>
        <p:spPr>
          <a:xfrm>
            <a:off x="164591" y="790746"/>
            <a:ext cx="5039175" cy="46166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it-IT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it-IT" sz="1400" b="1" dirty="0"/>
              <a:t>AIUTI</a:t>
            </a:r>
          </a:p>
          <a:p>
            <a:pPr algn="just"/>
            <a:r>
              <a:rPr lang="it-IT" sz="1400" dirty="0"/>
              <a:t>Il tasso di errore e la deviazione standard hanno un andamento decrescente nel tempo: errori inizialmente non distribuiti in modo uniforme tra le operazioni, ma che nel tempo tendono a farlo;</a:t>
            </a:r>
          </a:p>
          <a:p>
            <a:pPr marL="285750" indent="-285750" algn="just">
              <a:buFont typeface="Font di sistema regolare"/>
              <a:buChar char="➡️"/>
            </a:pPr>
            <a:r>
              <a:rPr lang="it-IT" sz="1400" b="1" dirty="0"/>
              <a:t>maggiore omogeneità del profilo di rischio e minore variabilità degli errori rilevati sulle singole operazioni.</a:t>
            </a:r>
          </a:p>
          <a:p>
            <a:pPr algn="just"/>
            <a:endParaRPr lang="it-IT" sz="1400" b="1" dirty="0"/>
          </a:p>
          <a:p>
            <a:pPr algn="just"/>
            <a:r>
              <a:rPr lang="it-IT" sz="1400" b="1" dirty="0"/>
              <a:t>APPALTI: </a:t>
            </a:r>
          </a:p>
          <a:p>
            <a:pPr algn="just"/>
            <a:r>
              <a:rPr lang="it-IT" sz="1400" dirty="0"/>
              <a:t>Il tasso di errore e la deviazione standard hanno un andamento più discontinuo: forte variabilità degli errori che rimane nel tempo (il tasso medio è influenzato da fattispecie specifiche, nelle quali alcune operazioni presentano livelli di errore sensibilmente più elevati rispetto ad altre);</a:t>
            </a:r>
          </a:p>
          <a:p>
            <a:pPr marL="285750" indent="-285750" algn="just">
              <a:buFont typeface="Font di sistema regolare"/>
              <a:buChar char="➡️"/>
            </a:pPr>
            <a:r>
              <a:rPr lang="it-IT" sz="1400" b="1" dirty="0"/>
              <a:t>maggiore esposizione a fenomeni di errore non costanti nel tempo, probabilmente legati alla specificità delle procedure, alla diversa complessità delle operazioni campionate, e all’elevato numero di Cdr coinvolti.</a:t>
            </a:r>
          </a:p>
          <a:p>
            <a:pPr marL="285750" indent="-285750" algn="just">
              <a:buFont typeface="Wingdings" pitchFamily="2" charset="2"/>
              <a:buChar char="Ø"/>
            </a:pPr>
            <a:endParaRPr lang="it-IT" sz="1400" b="1" dirty="0"/>
          </a:p>
          <a:p>
            <a:pPr algn="just"/>
            <a:endParaRPr lang="it-IT" sz="1400" b="1" dirty="0"/>
          </a:p>
          <a:p>
            <a:pPr algn="just"/>
            <a:endParaRPr lang="it-IT" sz="1400" dirty="0"/>
          </a:p>
        </p:txBody>
      </p:sp>
      <p:sp>
        <p:nvSpPr>
          <p:cNvPr id="3" name="Shape 0">
            <a:extLst>
              <a:ext uri="{FF2B5EF4-FFF2-40B4-BE49-F238E27FC236}">
                <a16:creationId xmlns:a16="http://schemas.microsoft.com/office/drawing/2014/main" id="{FF4F9D12-9B5D-01B0-2D8D-CEB213A11BE2}"/>
              </a:ext>
            </a:extLst>
          </p:cNvPr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152238"/>
          </a:solidFill>
          <a:ln w="12700">
            <a:solidFill>
              <a:srgbClr val="152238"/>
            </a:solidFill>
            <a:prstDash val="solid"/>
          </a:ln>
        </p:spPr>
        <p:txBody>
          <a:bodyPr/>
          <a:lstStyle/>
          <a:p>
            <a:endParaRPr lang="en-US" sz="2200" dirty="0"/>
          </a:p>
        </p:txBody>
      </p:sp>
      <p:sp>
        <p:nvSpPr>
          <p:cNvPr id="4" name="Text 2">
            <a:extLst>
              <a:ext uri="{FF2B5EF4-FFF2-40B4-BE49-F238E27FC236}">
                <a16:creationId xmlns:a16="http://schemas.microsoft.com/office/drawing/2014/main" id="{FEF61CA4-DD3E-0984-EF61-ADAE1DF884F7}"/>
              </a:ext>
            </a:extLst>
          </p:cNvPr>
          <p:cNvSpPr/>
          <p:nvPr/>
        </p:nvSpPr>
        <p:spPr>
          <a:xfrm>
            <a:off x="320040" y="91440"/>
            <a:ext cx="85953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sz="2200" b="1" dirty="0">
              <a:solidFill>
                <a:srgbClr val="FFFFFF"/>
              </a:solidFill>
              <a:latin typeface="Calibri" pitchFamily="34" charset="0"/>
              <a:ea typeface="Calibri" pitchFamily="34" charset="-122"/>
              <a:cs typeface="Calibri" pitchFamily="34" charset="-120"/>
            </a:endParaRPr>
          </a:p>
        </p:txBody>
      </p:sp>
      <p:sp>
        <p:nvSpPr>
          <p:cNvPr id="5" name="Shape 102">
            <a:extLst>
              <a:ext uri="{FF2B5EF4-FFF2-40B4-BE49-F238E27FC236}">
                <a16:creationId xmlns:a16="http://schemas.microsoft.com/office/drawing/2014/main" id="{0F8C896D-8612-AC24-0E59-BBC4E67B1434}"/>
              </a:ext>
            </a:extLst>
          </p:cNvPr>
          <p:cNvSpPr/>
          <p:nvPr/>
        </p:nvSpPr>
        <p:spPr>
          <a:xfrm>
            <a:off x="0" y="4983480"/>
            <a:ext cx="9144000" cy="160020"/>
          </a:xfrm>
          <a:prstGeom prst="rect">
            <a:avLst/>
          </a:prstGeom>
          <a:solidFill>
            <a:srgbClr val="152238"/>
          </a:solidFill>
          <a:ln w="12700">
            <a:solidFill>
              <a:srgbClr val="152238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6" name="Text 103">
            <a:extLst>
              <a:ext uri="{FF2B5EF4-FFF2-40B4-BE49-F238E27FC236}">
                <a16:creationId xmlns:a16="http://schemas.microsoft.com/office/drawing/2014/main" id="{D1CDA092-5C10-8DAC-C0C7-6A856CF27E6D}"/>
              </a:ext>
            </a:extLst>
          </p:cNvPr>
          <p:cNvSpPr/>
          <p:nvPr/>
        </p:nvSpPr>
        <p:spPr>
          <a:xfrm>
            <a:off x="274320" y="4992624"/>
            <a:ext cx="5486400" cy="137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750" dirty="0">
                <a:solidFill>
                  <a:srgbClr val="8FB8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Autorità di Audit  ·  PO FESR Sicilia 2014-2020</a:t>
            </a:r>
            <a:endParaRPr lang="en-US" sz="750" dirty="0"/>
          </a:p>
        </p:txBody>
      </p:sp>
      <p:sp>
        <p:nvSpPr>
          <p:cNvPr id="7" name="Shape 1">
            <a:extLst>
              <a:ext uri="{FF2B5EF4-FFF2-40B4-BE49-F238E27FC236}">
                <a16:creationId xmlns:a16="http://schemas.microsoft.com/office/drawing/2014/main" id="{B3389F8F-DAC8-E59A-CA5B-7BE3535BB83F}"/>
              </a:ext>
            </a:extLst>
          </p:cNvPr>
          <p:cNvSpPr/>
          <p:nvPr/>
        </p:nvSpPr>
        <p:spPr>
          <a:xfrm>
            <a:off x="0" y="0"/>
            <a:ext cx="164592" cy="960120"/>
          </a:xfrm>
          <a:prstGeom prst="rect">
            <a:avLst/>
          </a:prstGeom>
          <a:solidFill>
            <a:srgbClr val="0B8A80"/>
          </a:solidFill>
          <a:ln w="12700">
            <a:solidFill>
              <a:srgbClr val="0B8A80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graphicFrame>
        <p:nvGraphicFramePr>
          <p:cNvPr id="8" name="Tabella 7">
            <a:extLst>
              <a:ext uri="{FF2B5EF4-FFF2-40B4-BE49-F238E27FC236}">
                <a16:creationId xmlns:a16="http://schemas.microsoft.com/office/drawing/2014/main" id="{6136C212-7093-44F4-2E03-602D985F8A1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9133957"/>
              </p:ext>
            </p:extLst>
          </p:nvPr>
        </p:nvGraphicFramePr>
        <p:xfrm>
          <a:off x="5532150" y="1040132"/>
          <a:ext cx="3428970" cy="3550156"/>
        </p:xfrm>
        <a:graphic>
          <a:graphicData uri="http://schemas.openxmlformats.org/drawingml/2006/table">
            <a:tbl>
              <a:tblPr>
                <a:effectLst>
                  <a:outerShdw blurRad="50800" dist="50800" dir="5400000" algn="ctr" rotWithShape="0">
                    <a:schemeClr val="tx1"/>
                  </a:outerShdw>
                </a:effectLst>
                <a:tableStyleId>{5C22544A-7EE6-4342-B048-85BDC9FD1C3A}</a:tableStyleId>
              </a:tblPr>
              <a:tblGrid>
                <a:gridCol w="687641">
                  <a:extLst>
                    <a:ext uri="{9D8B030D-6E8A-4147-A177-3AD203B41FA5}">
                      <a16:colId xmlns:a16="http://schemas.microsoft.com/office/drawing/2014/main" val="2529212522"/>
                    </a:ext>
                  </a:extLst>
                </a:gridCol>
                <a:gridCol w="742154">
                  <a:extLst>
                    <a:ext uri="{9D8B030D-6E8A-4147-A177-3AD203B41FA5}">
                      <a16:colId xmlns:a16="http://schemas.microsoft.com/office/drawing/2014/main" val="2637192029"/>
                    </a:ext>
                  </a:extLst>
                </a:gridCol>
                <a:gridCol w="530168">
                  <a:extLst>
                    <a:ext uri="{9D8B030D-6E8A-4147-A177-3AD203B41FA5}">
                      <a16:colId xmlns:a16="http://schemas.microsoft.com/office/drawing/2014/main" val="833562390"/>
                    </a:ext>
                  </a:extLst>
                </a:gridCol>
                <a:gridCol w="826129">
                  <a:extLst>
                    <a:ext uri="{9D8B030D-6E8A-4147-A177-3AD203B41FA5}">
                      <a16:colId xmlns:a16="http://schemas.microsoft.com/office/drawing/2014/main" val="3292427789"/>
                    </a:ext>
                  </a:extLst>
                </a:gridCol>
                <a:gridCol w="642878">
                  <a:extLst>
                    <a:ext uri="{9D8B030D-6E8A-4147-A177-3AD203B41FA5}">
                      <a16:colId xmlns:a16="http://schemas.microsoft.com/office/drawing/2014/main" val="2185764155"/>
                    </a:ext>
                  </a:extLst>
                </a:gridCol>
              </a:tblGrid>
              <a:tr h="408340">
                <a:tc rowSpan="2">
                  <a:txBody>
                    <a:bodyPr/>
                    <a:lstStyle/>
                    <a:p>
                      <a:pPr algn="ctr" fontAlgn="b"/>
                      <a:r>
                        <a:rPr lang="it-IT" sz="1200" u="none" strike="noStrike" dirty="0">
                          <a:solidFill>
                            <a:schemeClr val="bg1"/>
                          </a:solidFill>
                          <a:effectLst/>
                        </a:rPr>
                        <a:t>periodo contabile</a:t>
                      </a:r>
                      <a:endParaRPr lang="it-IT" sz="12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solidFill>
                      <a:srgbClr val="0070C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it-IT" sz="1200" u="none" strike="noStrike" dirty="0">
                          <a:solidFill>
                            <a:schemeClr val="bg1"/>
                          </a:solidFill>
                          <a:effectLst/>
                        </a:rPr>
                        <a:t>AIUTI</a:t>
                      </a:r>
                      <a:endParaRPr lang="it-IT" sz="12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solidFill>
                      <a:srgbClr val="0070C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it-IT" sz="1200" u="none" strike="noStrike" dirty="0">
                          <a:solidFill>
                            <a:schemeClr val="bg1"/>
                          </a:solidFill>
                          <a:effectLst/>
                        </a:rPr>
                        <a:t>APPALTI</a:t>
                      </a:r>
                      <a:endParaRPr lang="it-IT" sz="12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solidFill>
                      <a:srgbClr val="0070C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65100352"/>
                  </a:ext>
                </a:extLst>
              </a:tr>
              <a:tr h="691776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200" u="none" strike="noStrike" dirty="0">
                          <a:solidFill>
                            <a:schemeClr val="bg1"/>
                          </a:solidFill>
                          <a:effectLst/>
                        </a:rPr>
                        <a:t>tasso di  errore </a:t>
                      </a:r>
                      <a:endParaRPr lang="it-IT" sz="12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200" u="none" strike="noStrike" dirty="0" err="1">
                          <a:solidFill>
                            <a:schemeClr val="bg1"/>
                          </a:solidFill>
                          <a:effectLst/>
                        </a:rPr>
                        <a:t>dev.st</a:t>
                      </a:r>
                      <a:endParaRPr lang="it-IT" sz="12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200" u="none" strike="noStrike" dirty="0">
                          <a:solidFill>
                            <a:schemeClr val="bg1"/>
                          </a:solidFill>
                          <a:effectLst/>
                        </a:rPr>
                        <a:t> tasso di errore</a:t>
                      </a:r>
                      <a:endParaRPr lang="it-IT" sz="12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200" u="none" strike="noStrike" dirty="0" err="1">
                          <a:solidFill>
                            <a:schemeClr val="bg1"/>
                          </a:solidFill>
                          <a:effectLst/>
                        </a:rPr>
                        <a:t>dev.st</a:t>
                      </a:r>
                      <a:endParaRPr lang="it-IT" sz="12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78165895"/>
                  </a:ext>
                </a:extLst>
              </a:tr>
              <a:tr h="408340">
                <a:tc>
                  <a:txBody>
                    <a:bodyPr/>
                    <a:lstStyle/>
                    <a:p>
                      <a:pPr algn="ctr" fontAlgn="b"/>
                      <a:r>
                        <a:rPr lang="it-IT" sz="1200" u="none" strike="noStrike" dirty="0">
                          <a:ln>
                            <a:noFill/>
                          </a:ln>
                          <a:effectLst/>
                        </a:rPr>
                        <a:t>18-19</a:t>
                      </a:r>
                      <a:endParaRPr lang="it-IT" sz="1200" b="0" i="0" u="none" strike="noStrike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200" u="none" strike="noStrike" dirty="0">
                          <a:ln>
                            <a:noFill/>
                          </a:ln>
                          <a:effectLst/>
                        </a:rPr>
                        <a:t>14%</a:t>
                      </a:r>
                      <a:endParaRPr lang="it-IT" sz="1200" b="0" i="0" u="none" strike="noStrike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200" u="none" strike="noStrike">
                          <a:ln>
                            <a:noFill/>
                          </a:ln>
                          <a:effectLst/>
                        </a:rPr>
                        <a:t>38%</a:t>
                      </a:r>
                      <a:endParaRPr lang="it-IT" sz="1200" b="0" i="0" u="none" strike="noStrike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200" u="none" strike="noStrike" dirty="0">
                          <a:ln>
                            <a:noFill/>
                          </a:ln>
                          <a:effectLst/>
                        </a:rPr>
                        <a:t>7 %</a:t>
                      </a:r>
                      <a:endParaRPr lang="it-IT" sz="1200" b="0" i="0" u="none" strike="noStrike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200" u="none" strike="noStrike" dirty="0">
                          <a:ln>
                            <a:noFill/>
                          </a:ln>
                          <a:effectLst/>
                        </a:rPr>
                        <a:t>25%</a:t>
                      </a:r>
                      <a:endParaRPr lang="it-IT" sz="1200" b="0" i="0" u="none" strike="noStrike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06500165"/>
                  </a:ext>
                </a:extLst>
              </a:tr>
              <a:tr h="408340">
                <a:tc>
                  <a:txBody>
                    <a:bodyPr/>
                    <a:lstStyle/>
                    <a:p>
                      <a:pPr algn="ctr" fontAlgn="b"/>
                      <a:r>
                        <a:rPr lang="it-IT" sz="1200" u="none" strike="noStrike" dirty="0">
                          <a:ln>
                            <a:noFill/>
                          </a:ln>
                          <a:effectLst/>
                        </a:rPr>
                        <a:t>19-20</a:t>
                      </a:r>
                      <a:endParaRPr lang="it-IT" sz="1200" b="0" i="0" u="none" strike="noStrike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200" u="none" strike="noStrike" dirty="0">
                          <a:ln>
                            <a:noFill/>
                          </a:ln>
                          <a:effectLst/>
                        </a:rPr>
                        <a:t>0%</a:t>
                      </a:r>
                      <a:endParaRPr lang="it-IT" sz="1200" b="0" i="0" u="none" strike="noStrike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200" u="none" strike="noStrike">
                          <a:ln>
                            <a:noFill/>
                          </a:ln>
                          <a:effectLst/>
                        </a:rPr>
                        <a:t>0%</a:t>
                      </a:r>
                      <a:endParaRPr lang="it-IT" sz="1200" b="0" i="0" u="none" strike="noStrike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200" u="none" strike="noStrike" dirty="0">
                          <a:ln>
                            <a:noFill/>
                          </a:ln>
                          <a:effectLst/>
                        </a:rPr>
                        <a:t>15%</a:t>
                      </a:r>
                      <a:endParaRPr lang="it-IT" sz="1200" b="0" i="0" u="none" strike="noStrike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200" u="none" strike="noStrike" dirty="0">
                          <a:ln>
                            <a:noFill/>
                          </a:ln>
                          <a:effectLst/>
                        </a:rPr>
                        <a:t>16%</a:t>
                      </a:r>
                      <a:endParaRPr lang="it-IT" sz="1200" b="0" i="0" u="none" strike="noStrike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21512661"/>
                  </a:ext>
                </a:extLst>
              </a:tr>
              <a:tr h="408340">
                <a:tc>
                  <a:txBody>
                    <a:bodyPr/>
                    <a:lstStyle/>
                    <a:p>
                      <a:pPr algn="ctr" fontAlgn="b"/>
                      <a:r>
                        <a:rPr lang="it-IT" sz="1200" u="none" strike="noStrike" dirty="0">
                          <a:ln>
                            <a:noFill/>
                          </a:ln>
                          <a:effectLst/>
                        </a:rPr>
                        <a:t>20-21</a:t>
                      </a:r>
                      <a:endParaRPr lang="it-IT" sz="1200" b="0" i="0" u="none" strike="noStrike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200" u="none" strike="noStrike" dirty="0">
                          <a:ln>
                            <a:noFill/>
                          </a:ln>
                          <a:effectLst/>
                        </a:rPr>
                        <a:t>5%</a:t>
                      </a:r>
                      <a:endParaRPr lang="it-IT" sz="1200" b="0" i="0" u="none" strike="noStrike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200" u="none" strike="noStrike">
                          <a:ln>
                            <a:noFill/>
                          </a:ln>
                          <a:effectLst/>
                        </a:rPr>
                        <a:t>22%</a:t>
                      </a:r>
                      <a:endParaRPr lang="it-IT" sz="1200" b="0" i="0" u="none" strike="noStrike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200" u="none" strike="noStrike" dirty="0">
                          <a:ln>
                            <a:noFill/>
                          </a:ln>
                          <a:effectLst/>
                        </a:rPr>
                        <a:t>5%</a:t>
                      </a:r>
                      <a:endParaRPr lang="it-IT" sz="1200" b="0" i="0" u="none" strike="noStrike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200" u="none" strike="noStrike" dirty="0">
                          <a:ln>
                            <a:noFill/>
                          </a:ln>
                          <a:effectLst/>
                        </a:rPr>
                        <a:t>10%</a:t>
                      </a:r>
                      <a:endParaRPr lang="it-IT" sz="1200" b="0" i="0" u="none" strike="noStrike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24594962"/>
                  </a:ext>
                </a:extLst>
              </a:tr>
              <a:tr h="408340">
                <a:tc>
                  <a:txBody>
                    <a:bodyPr/>
                    <a:lstStyle/>
                    <a:p>
                      <a:pPr algn="ctr" fontAlgn="b"/>
                      <a:r>
                        <a:rPr lang="it-IT" sz="1200" u="none" strike="noStrike" dirty="0">
                          <a:ln>
                            <a:noFill/>
                          </a:ln>
                          <a:effectLst/>
                        </a:rPr>
                        <a:t>21-22</a:t>
                      </a:r>
                      <a:endParaRPr lang="it-IT" sz="1200" b="0" i="0" u="none" strike="noStrike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200" u="none" strike="noStrike">
                          <a:ln>
                            <a:noFill/>
                          </a:ln>
                          <a:effectLst/>
                        </a:rPr>
                        <a:t>5%</a:t>
                      </a:r>
                      <a:endParaRPr lang="it-IT" sz="1200" b="0" i="0" u="none" strike="noStrike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200" u="none" strike="noStrike">
                          <a:ln>
                            <a:noFill/>
                          </a:ln>
                          <a:effectLst/>
                        </a:rPr>
                        <a:t>0%</a:t>
                      </a:r>
                      <a:endParaRPr lang="it-IT" sz="1200" b="0" i="0" u="none" strike="noStrike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200" u="none" strike="noStrike" dirty="0">
                          <a:ln>
                            <a:noFill/>
                          </a:ln>
                          <a:effectLst/>
                        </a:rPr>
                        <a:t>6%</a:t>
                      </a:r>
                      <a:endParaRPr lang="it-IT" sz="1200" b="0" i="0" u="none" strike="noStrike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200" u="none" strike="noStrike" dirty="0">
                          <a:ln>
                            <a:noFill/>
                          </a:ln>
                          <a:effectLst/>
                        </a:rPr>
                        <a:t>10%</a:t>
                      </a:r>
                      <a:endParaRPr lang="it-IT" sz="1200" b="0" i="0" u="none" strike="noStrike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83279867"/>
                  </a:ext>
                </a:extLst>
              </a:tr>
              <a:tr h="408340">
                <a:tc>
                  <a:txBody>
                    <a:bodyPr/>
                    <a:lstStyle/>
                    <a:p>
                      <a:pPr algn="ctr" fontAlgn="b"/>
                      <a:r>
                        <a:rPr lang="it-IT" sz="1200" u="none" strike="noStrike" dirty="0">
                          <a:ln>
                            <a:noFill/>
                          </a:ln>
                          <a:effectLst/>
                        </a:rPr>
                        <a:t>22-23</a:t>
                      </a:r>
                      <a:endParaRPr lang="it-IT" sz="1200" b="0" i="0" u="none" strike="noStrike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200" u="none" strike="noStrike">
                          <a:ln>
                            <a:noFill/>
                          </a:ln>
                          <a:effectLst/>
                        </a:rPr>
                        <a:t>5%</a:t>
                      </a:r>
                      <a:endParaRPr lang="it-IT" sz="1200" b="0" i="0" u="none" strike="noStrike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200" u="none" strike="noStrike">
                          <a:ln>
                            <a:noFill/>
                          </a:ln>
                          <a:effectLst/>
                        </a:rPr>
                        <a:t>9%</a:t>
                      </a:r>
                      <a:endParaRPr lang="it-IT" sz="1200" b="0" i="0" u="none" strike="noStrike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200" u="none" strike="noStrike" dirty="0">
                          <a:ln>
                            <a:noFill/>
                          </a:ln>
                          <a:effectLst/>
                        </a:rPr>
                        <a:t>1%</a:t>
                      </a:r>
                      <a:endParaRPr lang="it-IT" sz="1200" b="0" i="0" u="none" strike="noStrike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200" u="none" strike="noStrike" dirty="0">
                          <a:ln>
                            <a:noFill/>
                          </a:ln>
                          <a:effectLst/>
                        </a:rPr>
                        <a:t>2%</a:t>
                      </a:r>
                      <a:endParaRPr lang="it-IT" sz="1200" b="0" i="0" u="none" strike="noStrike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45256557"/>
                  </a:ext>
                </a:extLst>
              </a:tr>
              <a:tr h="408340">
                <a:tc>
                  <a:txBody>
                    <a:bodyPr/>
                    <a:lstStyle/>
                    <a:p>
                      <a:pPr algn="ctr" fontAlgn="b"/>
                      <a:r>
                        <a:rPr lang="it-IT" sz="1200" u="none" strike="noStrike" dirty="0">
                          <a:ln>
                            <a:noFill/>
                          </a:ln>
                          <a:effectLst/>
                        </a:rPr>
                        <a:t>23-24</a:t>
                      </a:r>
                      <a:endParaRPr lang="it-IT" sz="1200" b="0" i="0" u="none" strike="noStrike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200" u="none" strike="noStrike">
                          <a:ln>
                            <a:noFill/>
                          </a:ln>
                          <a:effectLst/>
                        </a:rPr>
                        <a:t>4%</a:t>
                      </a:r>
                      <a:endParaRPr lang="it-IT" sz="1200" b="0" i="0" u="none" strike="noStrike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200" u="none" strike="noStrike">
                          <a:ln>
                            <a:noFill/>
                          </a:ln>
                          <a:effectLst/>
                        </a:rPr>
                        <a:t>6%</a:t>
                      </a:r>
                      <a:endParaRPr lang="it-IT" sz="1200" b="0" i="0" u="none" strike="noStrike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200" u="none" strike="noStrike" dirty="0">
                          <a:ln>
                            <a:noFill/>
                          </a:ln>
                          <a:effectLst/>
                        </a:rPr>
                        <a:t>8%</a:t>
                      </a:r>
                      <a:endParaRPr lang="it-IT" sz="1200" b="0" i="0" u="none" strike="noStrike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200" u="none" strike="noStrike" dirty="0">
                          <a:ln>
                            <a:noFill/>
                          </a:ln>
                          <a:effectLst/>
                        </a:rPr>
                        <a:t>18%</a:t>
                      </a:r>
                      <a:endParaRPr lang="it-IT" sz="1200" b="0" i="0" u="none" strike="noStrike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30497067"/>
                  </a:ext>
                </a:extLst>
              </a:tr>
            </a:tbl>
          </a:graphicData>
        </a:graphic>
      </p:graphicFrame>
      <p:sp>
        <p:nvSpPr>
          <p:cNvPr id="9" name="Text 2">
            <a:extLst>
              <a:ext uri="{FF2B5EF4-FFF2-40B4-BE49-F238E27FC236}">
                <a16:creationId xmlns:a16="http://schemas.microsoft.com/office/drawing/2014/main" id="{1B5F3E4C-FCA1-4060-E571-01F835076709}"/>
              </a:ext>
            </a:extLst>
          </p:cNvPr>
          <p:cNvSpPr/>
          <p:nvPr/>
        </p:nvSpPr>
        <p:spPr>
          <a:xfrm>
            <a:off x="164591" y="61109"/>
            <a:ext cx="85953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2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2200" b="1" dirty="0" err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Andamento</a:t>
            </a: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2200" b="1" dirty="0" err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dei</a:t>
            </a: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2200" b="1" dirty="0" err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tassi</a:t>
            </a: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di </a:t>
            </a:r>
            <a:r>
              <a:rPr lang="en-US" sz="2200" b="1" dirty="0" err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errore</a:t>
            </a: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2200" b="1" dirty="0" err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nel</a:t>
            </a: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2200" b="1" dirty="0" err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campione</a:t>
            </a: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: </a:t>
            </a:r>
            <a:r>
              <a:rPr lang="en-US" sz="2200" b="1" dirty="0" err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Aiuti</a:t>
            </a: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e </a:t>
            </a:r>
            <a:r>
              <a:rPr lang="en-US" sz="2200" b="1" dirty="0" err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Appalti</a:t>
            </a: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184306137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BC2462C-5DD0-15E2-B0EA-904F7090117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>
            <a:extLst>
              <a:ext uri="{FF2B5EF4-FFF2-40B4-BE49-F238E27FC236}">
                <a16:creationId xmlns:a16="http://schemas.microsoft.com/office/drawing/2014/main" id="{024AAEF3-ACA2-3C3A-4100-0E8AE21D98CC}"/>
              </a:ext>
            </a:extLst>
          </p:cNvPr>
          <p:cNvSpPr/>
          <p:nvPr/>
        </p:nvSpPr>
        <p:spPr>
          <a:xfrm>
            <a:off x="0" y="-13716"/>
            <a:ext cx="9144000" cy="960120"/>
          </a:xfrm>
          <a:prstGeom prst="rect">
            <a:avLst/>
          </a:prstGeom>
          <a:solidFill>
            <a:srgbClr val="152238"/>
          </a:solidFill>
          <a:ln w="12700">
            <a:solidFill>
              <a:srgbClr val="152238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3" name="Shape 1">
            <a:extLst>
              <a:ext uri="{FF2B5EF4-FFF2-40B4-BE49-F238E27FC236}">
                <a16:creationId xmlns:a16="http://schemas.microsoft.com/office/drawing/2014/main" id="{EDDB3FB5-2E6F-2DAF-9B72-6C04FDD05315}"/>
              </a:ext>
            </a:extLst>
          </p:cNvPr>
          <p:cNvSpPr/>
          <p:nvPr/>
        </p:nvSpPr>
        <p:spPr>
          <a:xfrm>
            <a:off x="0" y="0"/>
            <a:ext cx="164592" cy="960120"/>
          </a:xfrm>
          <a:prstGeom prst="rect">
            <a:avLst/>
          </a:prstGeom>
          <a:solidFill>
            <a:srgbClr val="0B8A80"/>
          </a:solidFill>
          <a:ln w="12700">
            <a:solidFill>
              <a:srgbClr val="0B8A80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4" name="Text 2">
            <a:extLst>
              <a:ext uri="{FF2B5EF4-FFF2-40B4-BE49-F238E27FC236}">
                <a16:creationId xmlns:a16="http://schemas.microsoft.com/office/drawing/2014/main" id="{F92AB1D4-635F-F162-2D6A-85589A388A72}"/>
              </a:ext>
            </a:extLst>
          </p:cNvPr>
          <p:cNvSpPr/>
          <p:nvPr/>
        </p:nvSpPr>
        <p:spPr>
          <a:xfrm>
            <a:off x="197379" y="-53523"/>
            <a:ext cx="8595360" cy="7664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200" b="1" dirty="0" err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Analisi</a:t>
            </a: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2200" b="1" dirty="0" err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macroprocesso</a:t>
            </a: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2200" b="1" dirty="0" err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appalti</a:t>
            </a: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: Lavori - Beni e Servizi</a:t>
            </a:r>
          </a:p>
          <a:p>
            <a:pPr marL="0" indent="0">
              <a:buNone/>
            </a:pPr>
            <a:r>
              <a:rPr lang="en-US" sz="1400" b="1" i="1" dirty="0" err="1">
                <a:solidFill>
                  <a:srgbClr val="FFFFFF"/>
                </a:solidFill>
                <a:latin typeface="Calibri" pitchFamily="34" charset="0"/>
                <a:cs typeface="Calibri" pitchFamily="34" charset="-120"/>
              </a:rPr>
              <a:t>Andamento</a:t>
            </a:r>
            <a:r>
              <a:rPr lang="en-US" sz="1400" b="1" i="1" dirty="0">
                <a:solidFill>
                  <a:srgbClr val="FFFFFF"/>
                </a:solidFill>
                <a:latin typeface="Calibri" pitchFamily="34" charset="0"/>
                <a:cs typeface="Calibri" pitchFamily="34" charset="-120"/>
              </a:rPr>
              <a:t> </a:t>
            </a:r>
            <a:r>
              <a:rPr lang="en-US" sz="1400" b="1" i="1" dirty="0" err="1">
                <a:solidFill>
                  <a:srgbClr val="FFFFFF"/>
                </a:solidFill>
                <a:latin typeface="Calibri" pitchFamily="34" charset="0"/>
                <a:cs typeface="Calibri" pitchFamily="34" charset="-120"/>
              </a:rPr>
              <a:t>dei</a:t>
            </a:r>
            <a:r>
              <a:rPr lang="en-US" sz="1400" b="1" i="1" dirty="0">
                <a:solidFill>
                  <a:srgbClr val="FFFFFF"/>
                </a:solidFill>
                <a:latin typeface="Calibri" pitchFamily="34" charset="0"/>
                <a:cs typeface="Calibri" pitchFamily="34" charset="-120"/>
              </a:rPr>
              <a:t> </a:t>
            </a:r>
            <a:r>
              <a:rPr lang="en-US" sz="1400" b="1" i="1" dirty="0" err="1">
                <a:solidFill>
                  <a:srgbClr val="FFFFFF"/>
                </a:solidFill>
                <a:latin typeface="Calibri" pitchFamily="34" charset="0"/>
                <a:cs typeface="Calibri" pitchFamily="34" charset="-120"/>
              </a:rPr>
              <a:t>tassi</a:t>
            </a:r>
            <a:r>
              <a:rPr lang="en-US" sz="1400" b="1" i="1" dirty="0">
                <a:solidFill>
                  <a:srgbClr val="FFFFFF"/>
                </a:solidFill>
                <a:latin typeface="Calibri" pitchFamily="34" charset="0"/>
                <a:cs typeface="Calibri" pitchFamily="34" charset="-120"/>
              </a:rPr>
              <a:t> di </a:t>
            </a:r>
            <a:r>
              <a:rPr lang="en-US" sz="1400" b="1" i="1" dirty="0" err="1">
                <a:solidFill>
                  <a:srgbClr val="FFFFFF"/>
                </a:solidFill>
                <a:latin typeface="Calibri" pitchFamily="34" charset="0"/>
                <a:cs typeface="Calibri" pitchFamily="34" charset="-120"/>
              </a:rPr>
              <a:t>errore</a:t>
            </a:r>
            <a:r>
              <a:rPr lang="en-US" sz="1400" b="1" i="1" dirty="0">
                <a:solidFill>
                  <a:srgbClr val="FFFFFF"/>
                </a:solidFill>
                <a:latin typeface="Calibri" pitchFamily="34" charset="0"/>
                <a:cs typeface="Calibri" pitchFamily="34" charset="-120"/>
              </a:rPr>
              <a:t> </a:t>
            </a:r>
            <a:r>
              <a:rPr lang="en-US" sz="1400" b="1" i="1" dirty="0" err="1">
                <a:solidFill>
                  <a:srgbClr val="FFFFFF"/>
                </a:solidFill>
                <a:latin typeface="Calibri" pitchFamily="34" charset="0"/>
                <a:cs typeface="Calibri" pitchFamily="34" charset="-120"/>
              </a:rPr>
              <a:t>nel</a:t>
            </a:r>
            <a:r>
              <a:rPr lang="en-US" sz="1400" b="1" i="1" dirty="0">
                <a:solidFill>
                  <a:srgbClr val="FFFFFF"/>
                </a:solidFill>
                <a:latin typeface="Calibri" pitchFamily="34" charset="0"/>
                <a:cs typeface="Calibri" pitchFamily="34" charset="-120"/>
              </a:rPr>
              <a:t> </a:t>
            </a:r>
            <a:r>
              <a:rPr lang="en-US" sz="1400" b="1" i="1" dirty="0" err="1">
                <a:solidFill>
                  <a:srgbClr val="FFFFFF"/>
                </a:solidFill>
                <a:latin typeface="Calibri" pitchFamily="34" charset="0"/>
                <a:cs typeface="Calibri" pitchFamily="34" charset="-120"/>
              </a:rPr>
              <a:t>campione</a:t>
            </a:r>
            <a:endParaRPr lang="en-US" sz="1400" i="1" dirty="0"/>
          </a:p>
        </p:txBody>
      </p:sp>
      <p:sp>
        <p:nvSpPr>
          <p:cNvPr id="8" name="Text 5">
            <a:extLst>
              <a:ext uri="{FF2B5EF4-FFF2-40B4-BE49-F238E27FC236}">
                <a16:creationId xmlns:a16="http://schemas.microsoft.com/office/drawing/2014/main" id="{04E36110-12B5-6B6E-62D4-E3DDC7814EFF}"/>
              </a:ext>
            </a:extLst>
          </p:cNvPr>
          <p:cNvSpPr/>
          <p:nvPr/>
        </p:nvSpPr>
        <p:spPr>
          <a:xfrm>
            <a:off x="5623560" y="1024128"/>
            <a:ext cx="603504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7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Periodo</a:t>
            </a:r>
            <a:endParaRPr lang="en-US" sz="700" dirty="0"/>
          </a:p>
        </p:txBody>
      </p:sp>
      <p:sp>
        <p:nvSpPr>
          <p:cNvPr id="10" name="Text 7">
            <a:extLst>
              <a:ext uri="{FF2B5EF4-FFF2-40B4-BE49-F238E27FC236}">
                <a16:creationId xmlns:a16="http://schemas.microsoft.com/office/drawing/2014/main" id="{40A25112-F868-08B9-9D32-F392C5B7E622}"/>
              </a:ext>
            </a:extLst>
          </p:cNvPr>
          <p:cNvSpPr/>
          <p:nvPr/>
        </p:nvSpPr>
        <p:spPr>
          <a:xfrm>
            <a:off x="6281928" y="1024128"/>
            <a:ext cx="603504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7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Aiuti</a:t>
            </a:r>
            <a:endParaRPr lang="en-US" sz="700" dirty="0"/>
          </a:p>
          <a:p>
            <a:pPr marL="0" indent="0" algn="ctr">
              <a:buNone/>
            </a:pPr>
            <a:r>
              <a:rPr lang="en-US" sz="7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(%)</a:t>
            </a:r>
            <a:endParaRPr lang="en-US" sz="700" dirty="0"/>
          </a:p>
        </p:txBody>
      </p:sp>
      <p:sp>
        <p:nvSpPr>
          <p:cNvPr id="12" name="Text 9">
            <a:extLst>
              <a:ext uri="{FF2B5EF4-FFF2-40B4-BE49-F238E27FC236}">
                <a16:creationId xmlns:a16="http://schemas.microsoft.com/office/drawing/2014/main" id="{E24EA108-0597-23DA-5D6E-02FF4E4E83B1}"/>
              </a:ext>
            </a:extLst>
          </p:cNvPr>
          <p:cNvSpPr/>
          <p:nvPr/>
        </p:nvSpPr>
        <p:spPr>
          <a:xfrm>
            <a:off x="6940296" y="1024128"/>
            <a:ext cx="694944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7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Appalti</a:t>
            </a:r>
            <a:endParaRPr lang="en-US" sz="700" dirty="0"/>
          </a:p>
          <a:p>
            <a:pPr marL="0" indent="0" algn="ctr">
              <a:buNone/>
            </a:pPr>
            <a:r>
              <a:rPr lang="en-US" sz="7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(%)</a:t>
            </a:r>
            <a:endParaRPr lang="en-US" sz="700" dirty="0"/>
          </a:p>
        </p:txBody>
      </p:sp>
      <p:sp>
        <p:nvSpPr>
          <p:cNvPr id="16" name="Text 13">
            <a:extLst>
              <a:ext uri="{FF2B5EF4-FFF2-40B4-BE49-F238E27FC236}">
                <a16:creationId xmlns:a16="http://schemas.microsoft.com/office/drawing/2014/main" id="{314B51F6-234F-5908-3871-7C1114194B09}"/>
              </a:ext>
            </a:extLst>
          </p:cNvPr>
          <p:cNvSpPr/>
          <p:nvPr/>
        </p:nvSpPr>
        <p:spPr>
          <a:xfrm>
            <a:off x="5623560" y="1472184"/>
            <a:ext cx="603504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endParaRPr lang="en-US" sz="780" dirty="0"/>
          </a:p>
        </p:txBody>
      </p:sp>
      <p:sp>
        <p:nvSpPr>
          <p:cNvPr id="56" name="Text 53">
            <a:extLst>
              <a:ext uri="{FF2B5EF4-FFF2-40B4-BE49-F238E27FC236}">
                <a16:creationId xmlns:a16="http://schemas.microsoft.com/office/drawing/2014/main" id="{8187C7C7-1D48-C8B3-5D73-78C58428F637}"/>
              </a:ext>
            </a:extLst>
          </p:cNvPr>
          <p:cNvSpPr/>
          <p:nvPr/>
        </p:nvSpPr>
        <p:spPr>
          <a:xfrm>
            <a:off x="5623560" y="3392424"/>
            <a:ext cx="603504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endParaRPr lang="en-US" sz="780" dirty="0"/>
          </a:p>
        </p:txBody>
      </p:sp>
      <p:sp>
        <p:nvSpPr>
          <p:cNvPr id="62" name="Text 59">
            <a:extLst>
              <a:ext uri="{FF2B5EF4-FFF2-40B4-BE49-F238E27FC236}">
                <a16:creationId xmlns:a16="http://schemas.microsoft.com/office/drawing/2014/main" id="{A58BCB6F-D868-51D6-5A06-23C85394ECDA}"/>
              </a:ext>
            </a:extLst>
          </p:cNvPr>
          <p:cNvSpPr/>
          <p:nvPr/>
        </p:nvSpPr>
        <p:spPr>
          <a:xfrm>
            <a:off x="7690104" y="3392424"/>
            <a:ext cx="603504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endParaRPr lang="en-US" sz="780" dirty="0"/>
          </a:p>
        </p:txBody>
      </p:sp>
      <p:sp>
        <p:nvSpPr>
          <p:cNvPr id="64" name="Text 61">
            <a:extLst>
              <a:ext uri="{FF2B5EF4-FFF2-40B4-BE49-F238E27FC236}">
                <a16:creationId xmlns:a16="http://schemas.microsoft.com/office/drawing/2014/main" id="{EC6109B4-8B37-603D-3CFE-C353F0727D77}"/>
              </a:ext>
            </a:extLst>
          </p:cNvPr>
          <p:cNvSpPr/>
          <p:nvPr/>
        </p:nvSpPr>
        <p:spPr>
          <a:xfrm>
            <a:off x="5623560" y="3776472"/>
            <a:ext cx="603504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endParaRPr lang="en-US" sz="780" dirty="0"/>
          </a:p>
        </p:txBody>
      </p:sp>
      <p:sp>
        <p:nvSpPr>
          <p:cNvPr id="68" name="Text 65">
            <a:extLst>
              <a:ext uri="{FF2B5EF4-FFF2-40B4-BE49-F238E27FC236}">
                <a16:creationId xmlns:a16="http://schemas.microsoft.com/office/drawing/2014/main" id="{F28DE8E1-946A-C475-274B-D754E326D8B9}"/>
              </a:ext>
            </a:extLst>
          </p:cNvPr>
          <p:cNvSpPr/>
          <p:nvPr/>
        </p:nvSpPr>
        <p:spPr>
          <a:xfrm>
            <a:off x="6940296" y="3776472"/>
            <a:ext cx="694944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endParaRPr lang="en-US" sz="780" dirty="0"/>
          </a:p>
        </p:txBody>
      </p:sp>
      <p:sp>
        <p:nvSpPr>
          <p:cNvPr id="70" name="Text 67">
            <a:extLst>
              <a:ext uri="{FF2B5EF4-FFF2-40B4-BE49-F238E27FC236}">
                <a16:creationId xmlns:a16="http://schemas.microsoft.com/office/drawing/2014/main" id="{625DD25F-34D5-87BA-D4C7-E756E74DC616}"/>
              </a:ext>
            </a:extLst>
          </p:cNvPr>
          <p:cNvSpPr/>
          <p:nvPr/>
        </p:nvSpPr>
        <p:spPr>
          <a:xfrm>
            <a:off x="7690104" y="3776472"/>
            <a:ext cx="603504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endParaRPr lang="en-US" sz="780" dirty="0"/>
          </a:p>
        </p:txBody>
      </p:sp>
      <p:sp>
        <p:nvSpPr>
          <p:cNvPr id="72" name="Text 69">
            <a:extLst>
              <a:ext uri="{FF2B5EF4-FFF2-40B4-BE49-F238E27FC236}">
                <a16:creationId xmlns:a16="http://schemas.microsoft.com/office/drawing/2014/main" id="{42729A24-A033-2530-425D-77D02DD21DED}"/>
              </a:ext>
            </a:extLst>
          </p:cNvPr>
          <p:cNvSpPr/>
          <p:nvPr/>
        </p:nvSpPr>
        <p:spPr>
          <a:xfrm>
            <a:off x="5623560" y="4160520"/>
            <a:ext cx="603504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endParaRPr lang="en-US" sz="780" dirty="0"/>
          </a:p>
        </p:txBody>
      </p:sp>
      <p:sp>
        <p:nvSpPr>
          <p:cNvPr id="74" name="Text 71">
            <a:extLst>
              <a:ext uri="{FF2B5EF4-FFF2-40B4-BE49-F238E27FC236}">
                <a16:creationId xmlns:a16="http://schemas.microsoft.com/office/drawing/2014/main" id="{4ADA0428-2C94-9C8D-C441-CCDC9EB1F33F}"/>
              </a:ext>
            </a:extLst>
          </p:cNvPr>
          <p:cNvSpPr/>
          <p:nvPr/>
        </p:nvSpPr>
        <p:spPr>
          <a:xfrm>
            <a:off x="6281928" y="4160520"/>
            <a:ext cx="603504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endParaRPr lang="en-US" sz="780" dirty="0"/>
          </a:p>
        </p:txBody>
      </p:sp>
      <p:sp>
        <p:nvSpPr>
          <p:cNvPr id="76" name="Text 73">
            <a:extLst>
              <a:ext uri="{FF2B5EF4-FFF2-40B4-BE49-F238E27FC236}">
                <a16:creationId xmlns:a16="http://schemas.microsoft.com/office/drawing/2014/main" id="{D54F8127-3A79-0B0C-6C0C-BE9554C30C4A}"/>
              </a:ext>
            </a:extLst>
          </p:cNvPr>
          <p:cNvSpPr/>
          <p:nvPr/>
        </p:nvSpPr>
        <p:spPr>
          <a:xfrm>
            <a:off x="6940296" y="4160520"/>
            <a:ext cx="694944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endParaRPr lang="en-US" sz="780" dirty="0"/>
          </a:p>
        </p:txBody>
      </p:sp>
      <p:sp>
        <p:nvSpPr>
          <p:cNvPr id="78" name="Text 75">
            <a:extLst>
              <a:ext uri="{FF2B5EF4-FFF2-40B4-BE49-F238E27FC236}">
                <a16:creationId xmlns:a16="http://schemas.microsoft.com/office/drawing/2014/main" id="{A56DA1AB-8699-F605-C1F8-166ED4ABB1B7}"/>
              </a:ext>
            </a:extLst>
          </p:cNvPr>
          <p:cNvSpPr/>
          <p:nvPr/>
        </p:nvSpPr>
        <p:spPr>
          <a:xfrm>
            <a:off x="7690104" y="4160520"/>
            <a:ext cx="603504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endParaRPr lang="en-US" sz="780" dirty="0"/>
          </a:p>
        </p:txBody>
      </p:sp>
      <p:sp>
        <p:nvSpPr>
          <p:cNvPr id="79" name="Shape 76">
            <a:extLst>
              <a:ext uri="{FF2B5EF4-FFF2-40B4-BE49-F238E27FC236}">
                <a16:creationId xmlns:a16="http://schemas.microsoft.com/office/drawing/2014/main" id="{D42B18BA-41F4-09E4-E13D-92168D9C20A0}"/>
              </a:ext>
            </a:extLst>
          </p:cNvPr>
          <p:cNvSpPr/>
          <p:nvPr/>
        </p:nvSpPr>
        <p:spPr>
          <a:xfrm>
            <a:off x="329664" y="4439414"/>
            <a:ext cx="8540016" cy="403297"/>
          </a:xfrm>
          <a:prstGeom prst="rect">
            <a:avLst/>
          </a:prstGeom>
          <a:solidFill>
            <a:srgbClr val="FFF3CD"/>
          </a:solidFill>
          <a:ln w="6350">
            <a:solidFill>
              <a:srgbClr val="C96A00"/>
            </a:solidFill>
            <a:prstDash val="solid"/>
          </a:ln>
        </p:spPr>
        <p:txBody>
          <a:bodyPr/>
          <a:lstStyle/>
          <a:p>
            <a:r>
              <a:rPr lang="it-IT" sz="1100" dirty="0"/>
              <a:t>Lavori Pubblici: Tassi di errore inizialmente alti  tendono a diminuire nel tempo</a:t>
            </a:r>
          </a:p>
          <a:p>
            <a:r>
              <a:rPr lang="it-IT" sz="1100" dirty="0"/>
              <a:t>Beni e servizi: Andamento crescente nel tempo, con punta massima nel p.c. 21-22 </a:t>
            </a:r>
          </a:p>
        </p:txBody>
      </p:sp>
      <p:sp>
        <p:nvSpPr>
          <p:cNvPr id="80" name="Text 77">
            <a:extLst>
              <a:ext uri="{FF2B5EF4-FFF2-40B4-BE49-F238E27FC236}">
                <a16:creationId xmlns:a16="http://schemas.microsoft.com/office/drawing/2014/main" id="{CFBFDE5D-FC41-2952-7B29-3A08171FB913}"/>
              </a:ext>
            </a:extLst>
          </p:cNvPr>
          <p:cNvSpPr/>
          <p:nvPr/>
        </p:nvSpPr>
        <p:spPr>
          <a:xfrm>
            <a:off x="228600" y="4608576"/>
            <a:ext cx="868680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sz="650" dirty="0"/>
          </a:p>
        </p:txBody>
      </p:sp>
      <p:sp>
        <p:nvSpPr>
          <p:cNvPr id="81" name="Shape 78">
            <a:extLst>
              <a:ext uri="{FF2B5EF4-FFF2-40B4-BE49-F238E27FC236}">
                <a16:creationId xmlns:a16="http://schemas.microsoft.com/office/drawing/2014/main" id="{6794D46F-E5CB-E090-815F-5E2E7A824612}"/>
              </a:ext>
            </a:extLst>
          </p:cNvPr>
          <p:cNvSpPr/>
          <p:nvPr/>
        </p:nvSpPr>
        <p:spPr>
          <a:xfrm>
            <a:off x="0" y="4983480"/>
            <a:ext cx="9144000" cy="160020"/>
          </a:xfrm>
          <a:prstGeom prst="rect">
            <a:avLst/>
          </a:prstGeom>
          <a:solidFill>
            <a:srgbClr val="152238"/>
          </a:solidFill>
          <a:ln w="12700">
            <a:solidFill>
              <a:srgbClr val="152238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82" name="Text 79">
            <a:extLst>
              <a:ext uri="{FF2B5EF4-FFF2-40B4-BE49-F238E27FC236}">
                <a16:creationId xmlns:a16="http://schemas.microsoft.com/office/drawing/2014/main" id="{89E7F71B-7776-2A26-4B56-E76266032367}"/>
              </a:ext>
            </a:extLst>
          </p:cNvPr>
          <p:cNvSpPr/>
          <p:nvPr/>
        </p:nvSpPr>
        <p:spPr>
          <a:xfrm>
            <a:off x="274320" y="4992624"/>
            <a:ext cx="5486400" cy="137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750" dirty="0">
                <a:solidFill>
                  <a:srgbClr val="8FB8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Autorità di Audit  ·  PO FESR Sicilia 2014-2020</a:t>
            </a:r>
            <a:endParaRPr lang="en-US" sz="750" dirty="0"/>
          </a:p>
        </p:txBody>
      </p:sp>
      <p:graphicFrame>
        <p:nvGraphicFramePr>
          <p:cNvPr id="77" name="Tabella 76">
            <a:extLst>
              <a:ext uri="{FF2B5EF4-FFF2-40B4-BE49-F238E27FC236}">
                <a16:creationId xmlns:a16="http://schemas.microsoft.com/office/drawing/2014/main" id="{1EC97CC5-E71A-4966-8E2E-2D245E278AA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06175674"/>
              </p:ext>
            </p:extLst>
          </p:nvPr>
        </p:nvGraphicFramePr>
        <p:xfrm>
          <a:off x="6098540" y="1091212"/>
          <a:ext cx="2771140" cy="318192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86765">
                  <a:extLst>
                    <a:ext uri="{9D8B030D-6E8A-4147-A177-3AD203B41FA5}">
                      <a16:colId xmlns:a16="http://schemas.microsoft.com/office/drawing/2014/main" val="2522510472"/>
                    </a:ext>
                  </a:extLst>
                </a:gridCol>
                <a:gridCol w="876688">
                  <a:extLst>
                    <a:ext uri="{9D8B030D-6E8A-4147-A177-3AD203B41FA5}">
                      <a16:colId xmlns:a16="http://schemas.microsoft.com/office/drawing/2014/main" val="1638861561"/>
                    </a:ext>
                  </a:extLst>
                </a:gridCol>
                <a:gridCol w="1007687">
                  <a:extLst>
                    <a:ext uri="{9D8B030D-6E8A-4147-A177-3AD203B41FA5}">
                      <a16:colId xmlns:a16="http://schemas.microsoft.com/office/drawing/2014/main" val="1373072239"/>
                    </a:ext>
                  </a:extLst>
                </a:gridCol>
              </a:tblGrid>
              <a:tr h="1091547"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200" u="none" strike="noStrike" dirty="0">
                          <a:solidFill>
                            <a:schemeClr val="bg1"/>
                          </a:solidFill>
                          <a:effectLst/>
                        </a:rPr>
                        <a:t>periodo contabile</a:t>
                      </a:r>
                      <a:endParaRPr lang="it-IT" sz="12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200" u="none" strike="noStrike" dirty="0">
                          <a:solidFill>
                            <a:schemeClr val="bg1"/>
                          </a:solidFill>
                          <a:effectLst/>
                        </a:rPr>
                        <a:t>tasso di  errore  appalti LLPP </a:t>
                      </a:r>
                      <a:endParaRPr lang="it-IT" sz="12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200" u="none" strike="noStrike" dirty="0">
                          <a:solidFill>
                            <a:schemeClr val="bg1"/>
                          </a:solidFill>
                          <a:effectLst/>
                        </a:rPr>
                        <a:t>Tasso di errore appalti BBSS</a:t>
                      </a:r>
                      <a:endParaRPr lang="it-IT" sz="12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11216935"/>
                  </a:ext>
                </a:extLst>
              </a:tr>
              <a:tr h="348396"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200" u="none" strike="noStrike" dirty="0">
                          <a:effectLst/>
                        </a:rPr>
                        <a:t>2018-19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200" u="none" strike="noStrike" dirty="0">
                          <a:effectLst/>
                        </a:rPr>
                        <a:t>7,96%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200" u="none" strike="noStrike">
                          <a:effectLst/>
                        </a:rPr>
                        <a:t>0,09%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6694228"/>
                  </a:ext>
                </a:extLst>
              </a:tr>
              <a:tr h="348396"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200" u="none" strike="noStrike" dirty="0">
                          <a:effectLst/>
                        </a:rPr>
                        <a:t>2019-20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200" u="none" strike="noStrike" dirty="0">
                          <a:effectLst/>
                        </a:rPr>
                        <a:t>22,16%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200" u="none" strike="noStrike">
                          <a:effectLst/>
                        </a:rPr>
                        <a:t>0,00%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19180045"/>
                  </a:ext>
                </a:extLst>
              </a:tr>
              <a:tr h="348396"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200" u="none" strike="noStrike">
                          <a:effectLst/>
                        </a:rPr>
                        <a:t>2020-21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200" u="none" strike="noStrike" dirty="0">
                          <a:effectLst/>
                        </a:rPr>
                        <a:t>5,73%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200" u="none" strike="noStrike" dirty="0">
                          <a:effectLst/>
                        </a:rPr>
                        <a:t>5,00%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64264151"/>
                  </a:ext>
                </a:extLst>
              </a:tr>
              <a:tr h="348396"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200" u="none" strike="noStrike">
                          <a:effectLst/>
                        </a:rPr>
                        <a:t>2021-22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200" u="none" strike="noStrike" dirty="0">
                          <a:effectLst/>
                        </a:rPr>
                        <a:t>2,55%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200" u="none" strike="noStrike" dirty="0">
                          <a:effectLst/>
                        </a:rPr>
                        <a:t>18,71%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11586221"/>
                  </a:ext>
                </a:extLst>
              </a:tr>
              <a:tr h="348396"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200" u="none" strike="noStrike">
                          <a:effectLst/>
                        </a:rPr>
                        <a:t>2022-23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200" u="none" strike="noStrike" dirty="0">
                          <a:effectLst/>
                        </a:rPr>
                        <a:t>0,99%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200" u="none" strike="noStrike" dirty="0">
                          <a:effectLst/>
                        </a:rPr>
                        <a:t>1,67%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62337524"/>
                  </a:ext>
                </a:extLst>
              </a:tr>
              <a:tr h="348396"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200" u="none" strike="noStrike">
                          <a:effectLst/>
                        </a:rPr>
                        <a:t>2023-24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200" u="none" strike="noStrike" dirty="0">
                          <a:effectLst/>
                        </a:rPr>
                        <a:t>2,97%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200" u="none" strike="noStrike" dirty="0">
                          <a:effectLst/>
                        </a:rPr>
                        <a:t>12,44%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75402820"/>
                  </a:ext>
                </a:extLst>
              </a:tr>
            </a:tbl>
          </a:graphicData>
        </a:graphic>
      </p:graphicFrame>
      <p:graphicFrame>
        <p:nvGraphicFramePr>
          <p:cNvPr id="5" name="Grafico 4">
            <a:extLst>
              <a:ext uri="{FF2B5EF4-FFF2-40B4-BE49-F238E27FC236}">
                <a16:creationId xmlns:a16="http://schemas.microsoft.com/office/drawing/2014/main" id="{5E24B8AC-84D4-DACB-72BA-14C9594E88C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21219005"/>
              </p:ext>
            </p:extLst>
          </p:nvPr>
        </p:nvGraphicFramePr>
        <p:xfrm>
          <a:off x="228600" y="1115567"/>
          <a:ext cx="5715000" cy="319731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31604214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7F9FC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5F11439-F652-17D2-BAB3-918F1F83B7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>
            <a:extLst>
              <a:ext uri="{FF2B5EF4-FFF2-40B4-BE49-F238E27FC236}">
                <a16:creationId xmlns:a16="http://schemas.microsoft.com/office/drawing/2014/main" id="{47266257-E6DE-BB01-94A8-2AF865127250}"/>
              </a:ext>
            </a:extLst>
          </p:cNvPr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152238"/>
          </a:solidFill>
          <a:ln w="12700">
            <a:solidFill>
              <a:srgbClr val="152238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3" name="Shape 1">
            <a:extLst>
              <a:ext uri="{FF2B5EF4-FFF2-40B4-BE49-F238E27FC236}">
                <a16:creationId xmlns:a16="http://schemas.microsoft.com/office/drawing/2014/main" id="{D193462A-4C18-3460-C420-E27A1064F748}"/>
              </a:ext>
            </a:extLst>
          </p:cNvPr>
          <p:cNvSpPr/>
          <p:nvPr/>
        </p:nvSpPr>
        <p:spPr>
          <a:xfrm>
            <a:off x="0" y="0"/>
            <a:ext cx="164592" cy="960120"/>
          </a:xfrm>
          <a:prstGeom prst="rect">
            <a:avLst/>
          </a:prstGeom>
          <a:solidFill>
            <a:srgbClr val="0B8A80"/>
          </a:solidFill>
          <a:ln w="12700">
            <a:solidFill>
              <a:srgbClr val="0B8A80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4" name="Text 2">
            <a:extLst>
              <a:ext uri="{FF2B5EF4-FFF2-40B4-BE49-F238E27FC236}">
                <a16:creationId xmlns:a16="http://schemas.microsoft.com/office/drawing/2014/main" id="{E9AD7E80-5A3F-A720-F591-9847EEBF1EB6}"/>
              </a:ext>
            </a:extLst>
          </p:cNvPr>
          <p:cNvSpPr/>
          <p:nvPr/>
        </p:nvSpPr>
        <p:spPr>
          <a:xfrm>
            <a:off x="230832" y="13383"/>
            <a:ext cx="85953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200" b="1" dirty="0" err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Principali</a:t>
            </a: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rilievi	</a:t>
            </a:r>
            <a:r>
              <a:rPr lang="en-US" sz="2200" b="1" dirty="0" err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riscontrati</a:t>
            </a: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2200" b="1" dirty="0" err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nel</a:t>
            </a: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2200" b="1" dirty="0" err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corso</a:t>
            </a: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2200" b="1" dirty="0" err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della</a:t>
            </a: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2200" b="1" dirty="0" err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programmazione</a:t>
            </a: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2014-20	</a:t>
            </a:r>
            <a:endParaRPr lang="en-US" sz="2200" dirty="0"/>
          </a:p>
        </p:txBody>
      </p:sp>
      <p:sp>
        <p:nvSpPr>
          <p:cNvPr id="5" name="Text 3">
            <a:extLst>
              <a:ext uri="{FF2B5EF4-FFF2-40B4-BE49-F238E27FC236}">
                <a16:creationId xmlns:a16="http://schemas.microsoft.com/office/drawing/2014/main" id="{A8D03A1A-230F-632A-0557-97A3E2A778F6}"/>
              </a:ext>
            </a:extLst>
          </p:cNvPr>
          <p:cNvSpPr/>
          <p:nvPr/>
        </p:nvSpPr>
        <p:spPr>
          <a:xfrm>
            <a:off x="320040" y="566928"/>
            <a:ext cx="85953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sz="1050" dirty="0"/>
          </a:p>
        </p:txBody>
      </p:sp>
      <p:sp>
        <p:nvSpPr>
          <p:cNvPr id="6" name="Shape 4">
            <a:extLst>
              <a:ext uri="{FF2B5EF4-FFF2-40B4-BE49-F238E27FC236}">
                <a16:creationId xmlns:a16="http://schemas.microsoft.com/office/drawing/2014/main" id="{11A9975E-A72E-BCF6-0281-5AC28808AE5E}"/>
              </a:ext>
            </a:extLst>
          </p:cNvPr>
          <p:cNvSpPr/>
          <p:nvPr/>
        </p:nvSpPr>
        <p:spPr>
          <a:xfrm>
            <a:off x="438912" y="1111344"/>
            <a:ext cx="3294220" cy="1460406"/>
          </a:xfrm>
          <a:prstGeom prst="rect">
            <a:avLst/>
          </a:prstGeom>
          <a:solidFill>
            <a:srgbClr val="0B8A80"/>
          </a:solidFill>
          <a:ln w="12700">
            <a:solidFill>
              <a:srgbClr val="0B8A80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7" name="Text 5">
            <a:extLst>
              <a:ext uri="{FF2B5EF4-FFF2-40B4-BE49-F238E27FC236}">
                <a16:creationId xmlns:a16="http://schemas.microsoft.com/office/drawing/2014/main" id="{C8FA2455-91F2-8962-B0D8-E654CA6D696A}"/>
              </a:ext>
            </a:extLst>
          </p:cNvPr>
          <p:cNvSpPr/>
          <p:nvPr/>
        </p:nvSpPr>
        <p:spPr>
          <a:xfrm>
            <a:off x="511031" y="1206910"/>
            <a:ext cx="3104387" cy="9601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800" b="1" dirty="0" err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Eleggibilità</a:t>
            </a:r>
            <a:endParaRPr lang="en-US" sz="2800" b="1" dirty="0">
              <a:solidFill>
                <a:srgbClr val="FFFFFF"/>
              </a:solidFill>
              <a:latin typeface="Calibri" pitchFamily="34" charset="0"/>
              <a:ea typeface="Calibri" pitchFamily="34" charset="-122"/>
              <a:cs typeface="Calibri" pitchFamily="34" charset="-12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b="1" dirty="0" err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Partecipanti</a:t>
            </a: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200" b="1" dirty="0" err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ineleggibili</a:t>
            </a:r>
            <a:endParaRPr lang="en-US" sz="1200" b="1" dirty="0">
              <a:solidFill>
                <a:srgbClr val="FFFFFF"/>
              </a:solidFill>
              <a:latin typeface="Calibri" pitchFamily="34" charset="0"/>
              <a:ea typeface="Calibri" pitchFamily="34" charset="-122"/>
              <a:cs typeface="Calibri" pitchFamily="34" charset="-12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cs typeface="Calibri" pitchFamily="34" charset="-120"/>
              </a:rPr>
              <a:t>Spesa </a:t>
            </a:r>
            <a:r>
              <a:rPr lang="en-US" sz="1200" b="1" dirty="0" err="1">
                <a:solidFill>
                  <a:srgbClr val="FFFFFF"/>
                </a:solidFill>
                <a:latin typeface="Calibri" pitchFamily="34" charset="0"/>
                <a:cs typeface="Calibri" pitchFamily="34" charset="-120"/>
              </a:rPr>
              <a:t>inammissibile</a:t>
            </a: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cs typeface="Calibri" pitchFamily="34" charset="-120"/>
              </a:rPr>
              <a:t> /</a:t>
            </a:r>
            <a:r>
              <a:rPr lang="en-US" sz="1200" b="1" dirty="0" err="1">
                <a:solidFill>
                  <a:srgbClr val="FFFFFF"/>
                </a:solidFill>
                <a:latin typeface="Calibri" pitchFamily="34" charset="0"/>
                <a:cs typeface="Calibri" pitchFamily="34" charset="-120"/>
              </a:rPr>
              <a:t>spesa</a:t>
            </a: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cs typeface="Calibri" pitchFamily="34" charset="-120"/>
              </a:rPr>
              <a:t> non </a:t>
            </a:r>
            <a:r>
              <a:rPr lang="en-US" sz="1200" b="1" dirty="0" err="1">
                <a:solidFill>
                  <a:srgbClr val="FFFFFF"/>
                </a:solidFill>
                <a:latin typeface="Calibri" pitchFamily="34" charset="0"/>
                <a:cs typeface="Calibri" pitchFamily="34" charset="-120"/>
              </a:rPr>
              <a:t>relativa</a:t>
            </a: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cs typeface="Calibri" pitchFamily="34" charset="-120"/>
              </a:rPr>
              <a:t> al  </a:t>
            </a:r>
            <a:r>
              <a:rPr lang="en-US" sz="1200" b="1" dirty="0" err="1">
                <a:solidFill>
                  <a:srgbClr val="FFFFFF"/>
                </a:solidFill>
                <a:latin typeface="Calibri" pitchFamily="34" charset="0"/>
                <a:cs typeface="Calibri" pitchFamily="34" charset="-120"/>
              </a:rPr>
              <a:t>progetto</a:t>
            </a:r>
            <a:endParaRPr lang="en-US" sz="1200" dirty="0"/>
          </a:p>
        </p:txBody>
      </p:sp>
      <p:sp>
        <p:nvSpPr>
          <p:cNvPr id="10" name="Text 8">
            <a:extLst>
              <a:ext uri="{FF2B5EF4-FFF2-40B4-BE49-F238E27FC236}">
                <a16:creationId xmlns:a16="http://schemas.microsoft.com/office/drawing/2014/main" id="{1E912C14-4F75-4BD8-F12E-12AE6D36DA40}"/>
              </a:ext>
            </a:extLst>
          </p:cNvPr>
          <p:cNvSpPr/>
          <p:nvPr/>
        </p:nvSpPr>
        <p:spPr>
          <a:xfrm>
            <a:off x="457200" y="2194560"/>
            <a:ext cx="2578608" cy="2103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endParaRPr lang="en-US" sz="800" dirty="0"/>
          </a:p>
        </p:txBody>
      </p:sp>
      <p:sp>
        <p:nvSpPr>
          <p:cNvPr id="11" name="Shape 9">
            <a:extLst>
              <a:ext uri="{FF2B5EF4-FFF2-40B4-BE49-F238E27FC236}">
                <a16:creationId xmlns:a16="http://schemas.microsoft.com/office/drawing/2014/main" id="{D785D052-D2C8-291E-DD64-C5DD78AE2F13}"/>
              </a:ext>
            </a:extLst>
          </p:cNvPr>
          <p:cNvSpPr/>
          <p:nvPr/>
        </p:nvSpPr>
        <p:spPr>
          <a:xfrm>
            <a:off x="5033207" y="1102629"/>
            <a:ext cx="3294220" cy="1460406"/>
          </a:xfrm>
          <a:prstGeom prst="rect">
            <a:avLst/>
          </a:prstGeom>
          <a:solidFill>
            <a:srgbClr val="1C4E7A"/>
          </a:solidFill>
          <a:ln w="12700">
            <a:solidFill>
              <a:srgbClr val="1C4E7A"/>
            </a:solidFill>
            <a:prstDash val="solid"/>
          </a:ln>
        </p:spPr>
        <p:txBody>
          <a:bodyPr/>
          <a:lstStyle/>
          <a:p>
            <a:endParaRPr lang="it-IT" dirty="0"/>
          </a:p>
        </p:txBody>
      </p:sp>
      <p:sp>
        <p:nvSpPr>
          <p:cNvPr id="17" name="Text 15">
            <a:extLst>
              <a:ext uri="{FF2B5EF4-FFF2-40B4-BE49-F238E27FC236}">
                <a16:creationId xmlns:a16="http://schemas.microsoft.com/office/drawing/2014/main" id="{53F57376-AE7D-70A5-4E0D-52DE0B4FFAF5}"/>
              </a:ext>
            </a:extLst>
          </p:cNvPr>
          <p:cNvSpPr/>
          <p:nvPr/>
        </p:nvSpPr>
        <p:spPr>
          <a:xfrm>
            <a:off x="4953709" y="1060704"/>
            <a:ext cx="2578608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endParaRPr lang="en-US" sz="2800" dirty="0"/>
          </a:p>
        </p:txBody>
      </p:sp>
      <p:sp>
        <p:nvSpPr>
          <p:cNvPr id="22" name="Text 20">
            <a:extLst>
              <a:ext uri="{FF2B5EF4-FFF2-40B4-BE49-F238E27FC236}">
                <a16:creationId xmlns:a16="http://schemas.microsoft.com/office/drawing/2014/main" id="{95CEE0D8-8066-C178-051E-1F0BF07195C2}"/>
              </a:ext>
            </a:extLst>
          </p:cNvPr>
          <p:cNvSpPr/>
          <p:nvPr/>
        </p:nvSpPr>
        <p:spPr>
          <a:xfrm>
            <a:off x="201168" y="2578608"/>
            <a:ext cx="347472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01</a:t>
            </a:r>
            <a:endParaRPr lang="en-US" sz="1300" dirty="0"/>
          </a:p>
        </p:txBody>
      </p:sp>
      <p:sp>
        <p:nvSpPr>
          <p:cNvPr id="27" name="Text 25">
            <a:extLst>
              <a:ext uri="{FF2B5EF4-FFF2-40B4-BE49-F238E27FC236}">
                <a16:creationId xmlns:a16="http://schemas.microsoft.com/office/drawing/2014/main" id="{586A1DC6-685B-1CD3-C94F-DE5EA476B034}"/>
              </a:ext>
            </a:extLst>
          </p:cNvPr>
          <p:cNvSpPr/>
          <p:nvPr/>
        </p:nvSpPr>
        <p:spPr>
          <a:xfrm>
            <a:off x="201168" y="3310128"/>
            <a:ext cx="347472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02</a:t>
            </a:r>
            <a:endParaRPr lang="en-US" sz="1300" dirty="0"/>
          </a:p>
        </p:txBody>
      </p:sp>
      <p:sp>
        <p:nvSpPr>
          <p:cNvPr id="36" name="Shape 34">
            <a:extLst>
              <a:ext uri="{FF2B5EF4-FFF2-40B4-BE49-F238E27FC236}">
                <a16:creationId xmlns:a16="http://schemas.microsoft.com/office/drawing/2014/main" id="{3DD7D3D6-6DCF-D873-1F59-1BB455F2691D}"/>
              </a:ext>
            </a:extLst>
          </p:cNvPr>
          <p:cNvSpPr/>
          <p:nvPr/>
        </p:nvSpPr>
        <p:spPr>
          <a:xfrm>
            <a:off x="0" y="4983480"/>
            <a:ext cx="9144000" cy="160020"/>
          </a:xfrm>
          <a:prstGeom prst="rect">
            <a:avLst/>
          </a:prstGeom>
          <a:solidFill>
            <a:srgbClr val="152238"/>
          </a:solidFill>
          <a:ln w="12700">
            <a:solidFill>
              <a:srgbClr val="152238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37" name="Text 35">
            <a:extLst>
              <a:ext uri="{FF2B5EF4-FFF2-40B4-BE49-F238E27FC236}">
                <a16:creationId xmlns:a16="http://schemas.microsoft.com/office/drawing/2014/main" id="{9E3BBB73-A613-87FA-517F-67C3C4E18FCF}"/>
              </a:ext>
            </a:extLst>
          </p:cNvPr>
          <p:cNvSpPr/>
          <p:nvPr/>
        </p:nvSpPr>
        <p:spPr>
          <a:xfrm>
            <a:off x="274320" y="4992624"/>
            <a:ext cx="5486400" cy="137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750" dirty="0">
                <a:solidFill>
                  <a:srgbClr val="8FB8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Autorità di Audit  ·  PO FESR Sicilia 2014-2020</a:t>
            </a:r>
            <a:endParaRPr lang="en-US" sz="750" dirty="0"/>
          </a:p>
        </p:txBody>
      </p:sp>
      <p:sp>
        <p:nvSpPr>
          <p:cNvPr id="39" name="Shape 4">
            <a:extLst>
              <a:ext uri="{FF2B5EF4-FFF2-40B4-BE49-F238E27FC236}">
                <a16:creationId xmlns:a16="http://schemas.microsoft.com/office/drawing/2014/main" id="{687F9D0B-C2B1-3707-E084-0A0D95239D2F}"/>
              </a:ext>
            </a:extLst>
          </p:cNvPr>
          <p:cNvSpPr/>
          <p:nvPr/>
        </p:nvSpPr>
        <p:spPr>
          <a:xfrm>
            <a:off x="468534" y="2912494"/>
            <a:ext cx="3310604" cy="1833301"/>
          </a:xfrm>
          <a:prstGeom prst="rect">
            <a:avLst/>
          </a:prstGeom>
          <a:solidFill>
            <a:srgbClr val="152238"/>
          </a:solidFill>
          <a:ln w="12700">
            <a:solidFill>
              <a:srgbClr val="152238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40" name="Text 5">
            <a:extLst>
              <a:ext uri="{FF2B5EF4-FFF2-40B4-BE49-F238E27FC236}">
                <a16:creationId xmlns:a16="http://schemas.microsoft.com/office/drawing/2014/main" id="{370EC44A-6B9F-E5C9-100A-0ABA65F13165}"/>
              </a:ext>
            </a:extLst>
          </p:cNvPr>
          <p:cNvSpPr/>
          <p:nvPr/>
        </p:nvSpPr>
        <p:spPr>
          <a:xfrm>
            <a:off x="784252" y="2846339"/>
            <a:ext cx="2317789" cy="747583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600" b="1" dirty="0" err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Aiuti</a:t>
            </a:r>
            <a:r>
              <a:rPr lang="en-US" sz="2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di </a:t>
            </a:r>
            <a:r>
              <a:rPr lang="en-US" sz="2600" b="1" dirty="0" err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stato</a:t>
            </a:r>
            <a:endParaRPr lang="en-US" sz="2600" dirty="0"/>
          </a:p>
        </p:txBody>
      </p:sp>
      <p:sp>
        <p:nvSpPr>
          <p:cNvPr id="52" name="Shape 9">
            <a:extLst>
              <a:ext uri="{FF2B5EF4-FFF2-40B4-BE49-F238E27FC236}">
                <a16:creationId xmlns:a16="http://schemas.microsoft.com/office/drawing/2014/main" id="{187088FC-3EFE-5BED-DC9C-53ED7DA073E8}"/>
              </a:ext>
            </a:extLst>
          </p:cNvPr>
          <p:cNvSpPr/>
          <p:nvPr/>
        </p:nvSpPr>
        <p:spPr>
          <a:xfrm>
            <a:off x="5046966" y="2912592"/>
            <a:ext cx="3253447" cy="1799750"/>
          </a:xfrm>
          <a:prstGeom prst="rect">
            <a:avLst/>
          </a:prstGeom>
          <a:solidFill>
            <a:srgbClr val="7030A0"/>
          </a:solidFill>
          <a:ln w="12700">
            <a:solidFill>
              <a:srgbClr val="0B8A80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53" name="Text 10">
            <a:extLst>
              <a:ext uri="{FF2B5EF4-FFF2-40B4-BE49-F238E27FC236}">
                <a16:creationId xmlns:a16="http://schemas.microsoft.com/office/drawing/2014/main" id="{9D6DD4D1-5C5C-4509-7843-9D50309F4959}"/>
              </a:ext>
            </a:extLst>
          </p:cNvPr>
          <p:cNvSpPr/>
          <p:nvPr/>
        </p:nvSpPr>
        <p:spPr>
          <a:xfrm>
            <a:off x="5353712" y="2810932"/>
            <a:ext cx="2578177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FFFFFF"/>
                </a:solidFill>
                <a:latin typeface="Calibri" pitchFamily="34" charset="0"/>
                <a:cs typeface="Calibri" pitchFamily="34" charset="-120"/>
              </a:rPr>
              <a:t>Pista di </a:t>
            </a:r>
            <a:r>
              <a:rPr lang="en-US" sz="2600" b="1" dirty="0" err="1">
                <a:solidFill>
                  <a:srgbClr val="FFFFFF"/>
                </a:solidFill>
                <a:latin typeface="Calibri" pitchFamily="34" charset="0"/>
                <a:cs typeface="Calibri" pitchFamily="34" charset="-120"/>
              </a:rPr>
              <a:t>controllo</a:t>
            </a:r>
            <a:endParaRPr lang="en-US" sz="2600" dirty="0"/>
          </a:p>
        </p:txBody>
      </p:sp>
      <p:sp>
        <p:nvSpPr>
          <p:cNvPr id="54" name="Text 11">
            <a:extLst>
              <a:ext uri="{FF2B5EF4-FFF2-40B4-BE49-F238E27FC236}">
                <a16:creationId xmlns:a16="http://schemas.microsoft.com/office/drawing/2014/main" id="{37BB599B-2196-0F0F-F659-5BEA7AC3A74C}"/>
              </a:ext>
            </a:extLst>
          </p:cNvPr>
          <p:cNvSpPr/>
          <p:nvPr/>
        </p:nvSpPr>
        <p:spPr>
          <a:xfrm>
            <a:off x="5033207" y="3500750"/>
            <a:ext cx="3062070" cy="571611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b="1" dirty="0" err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Mancata</a:t>
            </a: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o </a:t>
            </a:r>
            <a:r>
              <a:rPr lang="en-US" sz="1200" b="1" dirty="0" err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incompleta</a:t>
            </a: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200" b="1" dirty="0" err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pista</a:t>
            </a: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di </a:t>
            </a:r>
            <a:r>
              <a:rPr lang="en-US" sz="1200" b="1" dirty="0" err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controllo</a:t>
            </a:r>
            <a:endParaRPr lang="en-US" sz="1200" b="1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b="1" dirty="0" err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Mancata</a:t>
            </a: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200" b="1" dirty="0" err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documentazione</a:t>
            </a: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o </a:t>
            </a:r>
            <a:r>
              <a:rPr lang="en-US" sz="1200" b="1" dirty="0" err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informazione</a:t>
            </a:r>
            <a:endParaRPr lang="en-US" sz="1200" b="1" dirty="0"/>
          </a:p>
        </p:txBody>
      </p:sp>
      <p:sp>
        <p:nvSpPr>
          <p:cNvPr id="55" name="Text 13">
            <a:extLst>
              <a:ext uri="{FF2B5EF4-FFF2-40B4-BE49-F238E27FC236}">
                <a16:creationId xmlns:a16="http://schemas.microsoft.com/office/drawing/2014/main" id="{4C6F13DA-3A99-B4B4-0289-717A8A4DBC5B}"/>
              </a:ext>
            </a:extLst>
          </p:cNvPr>
          <p:cNvSpPr/>
          <p:nvPr/>
        </p:nvSpPr>
        <p:spPr>
          <a:xfrm>
            <a:off x="3543300" y="4005072"/>
            <a:ext cx="2057400" cy="2103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endParaRPr lang="en-US" sz="800" dirty="0"/>
          </a:p>
        </p:txBody>
      </p:sp>
      <p:sp>
        <p:nvSpPr>
          <p:cNvPr id="57" name="Text 6">
            <a:extLst>
              <a:ext uri="{FF2B5EF4-FFF2-40B4-BE49-F238E27FC236}">
                <a16:creationId xmlns:a16="http://schemas.microsoft.com/office/drawing/2014/main" id="{5F0D3CEE-EA1A-E480-F4CE-6E4179299D05}"/>
              </a:ext>
            </a:extLst>
          </p:cNvPr>
          <p:cNvSpPr/>
          <p:nvPr/>
        </p:nvSpPr>
        <p:spPr>
          <a:xfrm>
            <a:off x="525346" y="3827355"/>
            <a:ext cx="3075758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sz="1200" b="1" dirty="0">
              <a:solidFill>
                <a:srgbClr val="FFFFFF"/>
              </a:solidFill>
              <a:latin typeface="Calibri" pitchFamily="34" charset="0"/>
              <a:ea typeface="Calibri" pitchFamily="34" charset="-122"/>
              <a:cs typeface="Calibri" pitchFamily="34" charset="-120"/>
            </a:endParaRP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en-US" sz="1200" b="1" dirty="0" err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Mancata</a:t>
            </a: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200" b="1" dirty="0" err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conformità</a:t>
            </a: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alla </a:t>
            </a:r>
            <a:r>
              <a:rPr lang="en-US" sz="1200" b="1" dirty="0" err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normativa</a:t>
            </a: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200" b="1" dirty="0" err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unionale</a:t>
            </a: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e </a:t>
            </a:r>
            <a:r>
              <a:rPr lang="en-US" sz="1200" b="1" dirty="0" err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nazionale</a:t>
            </a: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in </a:t>
            </a:r>
            <a:r>
              <a:rPr lang="en-US" sz="1200" b="1" dirty="0" err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materia</a:t>
            </a: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di </a:t>
            </a:r>
            <a:r>
              <a:rPr lang="en-US" sz="1200" b="1" dirty="0" err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aiuti</a:t>
            </a: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di </a:t>
            </a:r>
            <a:r>
              <a:rPr lang="en-US" sz="1200" b="1" dirty="0" err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stato</a:t>
            </a: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(</a:t>
            </a:r>
            <a:r>
              <a:rPr lang="en-US" sz="1200" b="1" dirty="0" err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Intensità</a:t>
            </a: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di </a:t>
            </a:r>
            <a:r>
              <a:rPr lang="en-US" sz="1200" b="1" dirty="0" err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aiuto</a:t>
            </a: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, </a:t>
            </a:r>
            <a:r>
              <a:rPr lang="en-US" sz="1200" b="1" dirty="0" err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dimensionamento</a:t>
            </a: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200" b="1" dirty="0" err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ecc</a:t>
            </a: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.)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it-IT" sz="1200" b="1" dirty="0">
                <a:solidFill>
                  <a:schemeClr val="bg1"/>
                </a:solidFill>
              </a:rPr>
              <a:t>Mancato rispetto delle disposizioni degli Avvisi e/o degli accordi di sovvenzione</a:t>
            </a:r>
            <a:endParaRPr lang="en-US" sz="1100" b="1" dirty="0">
              <a:solidFill>
                <a:srgbClr val="FFFFFF"/>
              </a:solidFill>
              <a:latin typeface="Calibri" pitchFamily="34" charset="0"/>
              <a:ea typeface="Calibri" pitchFamily="34" charset="-122"/>
              <a:cs typeface="Calibri" pitchFamily="34" charset="-120"/>
            </a:endParaRPr>
          </a:p>
          <a:p>
            <a:pPr marL="0" indent="0" algn="ctr">
              <a:buNone/>
            </a:pPr>
            <a:endParaRPr lang="en-US" sz="1100" b="1" dirty="0"/>
          </a:p>
        </p:txBody>
      </p:sp>
      <p:sp>
        <p:nvSpPr>
          <p:cNvPr id="58" name="Text 8">
            <a:extLst>
              <a:ext uri="{FF2B5EF4-FFF2-40B4-BE49-F238E27FC236}">
                <a16:creationId xmlns:a16="http://schemas.microsoft.com/office/drawing/2014/main" id="{4D3E7809-25E3-6665-9EBD-6E0F21D81B91}"/>
              </a:ext>
            </a:extLst>
          </p:cNvPr>
          <p:cNvSpPr/>
          <p:nvPr/>
        </p:nvSpPr>
        <p:spPr>
          <a:xfrm>
            <a:off x="548639" y="4031392"/>
            <a:ext cx="2057400" cy="2103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endParaRPr lang="en-US" sz="800" dirty="0"/>
          </a:p>
        </p:txBody>
      </p:sp>
      <p:sp>
        <p:nvSpPr>
          <p:cNvPr id="63" name="Text 18">
            <a:extLst>
              <a:ext uri="{FF2B5EF4-FFF2-40B4-BE49-F238E27FC236}">
                <a16:creationId xmlns:a16="http://schemas.microsoft.com/office/drawing/2014/main" id="{C4D007E6-0D43-BBA5-D701-82366B74AE1A}"/>
              </a:ext>
            </a:extLst>
          </p:cNvPr>
          <p:cNvSpPr/>
          <p:nvPr/>
        </p:nvSpPr>
        <p:spPr>
          <a:xfrm>
            <a:off x="6243013" y="3973068"/>
            <a:ext cx="2057400" cy="2103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endParaRPr lang="en-US" sz="800" dirty="0"/>
          </a:p>
        </p:txBody>
      </p:sp>
      <p:sp>
        <p:nvSpPr>
          <p:cNvPr id="9" name="Text 5">
            <a:extLst>
              <a:ext uri="{FF2B5EF4-FFF2-40B4-BE49-F238E27FC236}">
                <a16:creationId xmlns:a16="http://schemas.microsoft.com/office/drawing/2014/main" id="{743F8223-5022-0AC2-18E0-C72809F52C26}"/>
              </a:ext>
            </a:extLst>
          </p:cNvPr>
          <p:cNvSpPr/>
          <p:nvPr/>
        </p:nvSpPr>
        <p:spPr>
          <a:xfrm>
            <a:off x="5056447" y="1049536"/>
            <a:ext cx="3217943" cy="1477663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/>
            <a:r>
              <a:rPr lang="en-US" sz="2600" b="1" dirty="0" err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Appalti</a:t>
            </a:r>
            <a:r>
              <a:rPr lang="en-US" sz="2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2600" b="1" dirty="0" err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pubblici</a:t>
            </a:r>
            <a:endParaRPr lang="en-US" sz="2600" b="1" dirty="0">
              <a:solidFill>
                <a:srgbClr val="FFFFFF"/>
              </a:solidFill>
              <a:latin typeface="Calibri" pitchFamily="34" charset="0"/>
              <a:ea typeface="Calibri" pitchFamily="34" charset="-122"/>
              <a:cs typeface="Calibri" pitchFamily="34" charset="-120"/>
            </a:endParaRPr>
          </a:p>
          <a:p>
            <a:pPr algn="ctr"/>
            <a:endParaRPr lang="en-US" sz="1200" b="1" dirty="0">
              <a:solidFill>
                <a:srgbClr val="FFFFFF"/>
              </a:solidFill>
              <a:latin typeface="Calibri" pitchFamily="34" charset="0"/>
              <a:ea typeface="Calibri" pitchFamily="34" charset="-122"/>
              <a:cs typeface="Calibri" pitchFamily="34" charset="-120"/>
            </a:endParaRP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en-US" sz="1200" b="1" dirty="0" err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Mancata</a:t>
            </a: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200" b="1" dirty="0" err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pubblicazione</a:t>
            </a: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del bando di </a:t>
            </a:r>
            <a:r>
              <a:rPr lang="en-US" sz="1200" b="1" dirty="0" err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gara</a:t>
            </a: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;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en-US" sz="1200" b="1" dirty="0" err="1">
                <a:solidFill>
                  <a:srgbClr val="FFFFFF"/>
                </a:solidFill>
                <a:latin typeface="Calibri" pitchFamily="34" charset="0"/>
                <a:cs typeface="Calibri" pitchFamily="34" charset="-120"/>
              </a:rPr>
              <a:t>Criteri</a:t>
            </a: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cs typeface="Calibri" pitchFamily="34" charset="-120"/>
              </a:rPr>
              <a:t> di </a:t>
            </a:r>
            <a:r>
              <a:rPr lang="en-US" sz="1200" b="1" dirty="0" err="1">
                <a:solidFill>
                  <a:srgbClr val="FFFFFF"/>
                </a:solidFill>
                <a:latin typeface="Calibri" pitchFamily="34" charset="0"/>
                <a:cs typeface="Calibri" pitchFamily="34" charset="-120"/>
              </a:rPr>
              <a:t>selezione</a:t>
            </a: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cs typeface="Calibri" pitchFamily="34" charset="-120"/>
              </a:rPr>
              <a:t> o </a:t>
            </a:r>
            <a:r>
              <a:rPr lang="en-US" sz="1200" b="1" dirty="0" err="1">
                <a:solidFill>
                  <a:srgbClr val="FFFFFF"/>
                </a:solidFill>
                <a:latin typeface="Calibri" pitchFamily="34" charset="0"/>
                <a:cs typeface="Calibri" pitchFamily="34" charset="-120"/>
              </a:rPr>
              <a:t>aggiudicazione</a:t>
            </a: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cs typeface="Calibri" pitchFamily="34" charset="-120"/>
              </a:rPr>
              <a:t> </a:t>
            </a:r>
            <a:r>
              <a:rPr lang="en-US" sz="1200" b="1" dirty="0" err="1">
                <a:solidFill>
                  <a:srgbClr val="FFFFFF"/>
                </a:solidFill>
                <a:latin typeface="Calibri" pitchFamily="34" charset="0"/>
                <a:cs typeface="Calibri" pitchFamily="34" charset="-120"/>
              </a:rPr>
              <a:t>illegittimi</a:t>
            </a: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cs typeface="Calibri" pitchFamily="34" charset="-120"/>
              </a:rPr>
              <a:t>/</a:t>
            </a:r>
            <a:r>
              <a:rPr lang="en-US" sz="1200" b="1" dirty="0" err="1">
                <a:solidFill>
                  <a:srgbClr val="FFFFFF"/>
                </a:solidFill>
                <a:latin typeface="Calibri" pitchFamily="34" charset="0"/>
                <a:cs typeface="Calibri" pitchFamily="34" charset="-120"/>
              </a:rPr>
              <a:t>discriminatori</a:t>
            </a: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cs typeface="Calibri" pitchFamily="34" charset="-120"/>
              </a:rPr>
              <a:t>;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en-US" sz="1200" b="1" dirty="0" err="1">
                <a:solidFill>
                  <a:srgbClr val="FFFFFF"/>
                </a:solidFill>
                <a:latin typeface="Calibri" pitchFamily="34" charset="0"/>
                <a:cs typeface="Calibri" pitchFamily="34" charset="-120"/>
              </a:rPr>
              <a:t>Modifiche</a:t>
            </a: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cs typeface="Calibri" pitchFamily="34" charset="-120"/>
              </a:rPr>
              <a:t>/</a:t>
            </a:r>
            <a:r>
              <a:rPr lang="en-US" sz="1200" b="1" dirty="0" err="1">
                <a:solidFill>
                  <a:srgbClr val="FFFFFF"/>
                </a:solidFill>
                <a:latin typeface="Calibri" pitchFamily="34" charset="0"/>
                <a:cs typeface="Calibri" pitchFamily="34" charset="-120"/>
              </a:rPr>
              <a:t>varianti</a:t>
            </a: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cs typeface="Calibri" pitchFamily="34" charset="-120"/>
              </a:rPr>
              <a:t> </a:t>
            </a:r>
            <a:r>
              <a:rPr lang="en-US" sz="1200" b="1" dirty="0" err="1">
                <a:solidFill>
                  <a:srgbClr val="FFFFFF"/>
                </a:solidFill>
                <a:latin typeface="Calibri" pitchFamily="34" charset="0"/>
                <a:cs typeface="Calibri" pitchFamily="34" charset="-120"/>
              </a:rPr>
              <a:t>contrattuali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131273419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A3A265787A86448A05F338567224205" ma:contentTypeVersion="12" ma:contentTypeDescription="Create a new document." ma:contentTypeScope="" ma:versionID="2b79a1716d6f86fec0152cbd1f3f05f9">
  <xsd:schema xmlns:xsd="http://www.w3.org/2001/XMLSchema" xmlns:xs="http://www.w3.org/2001/XMLSchema" xmlns:p="http://schemas.microsoft.com/office/2006/metadata/properties" xmlns:ns2="d1e1b162-1c6d-4d0e-a328-f60e638a722e" xmlns:ns3="b4a6ebc4-2842-43f3-a4f6-a79ce6d4f40f" targetNamespace="http://schemas.microsoft.com/office/2006/metadata/properties" ma:root="true" ma:fieldsID="5866168eb6b0c82fa9c0700717bb3e9c" ns2:_="" ns3:_="">
    <xsd:import namespace="d1e1b162-1c6d-4d0e-a328-f60e638a722e"/>
    <xsd:import namespace="b4a6ebc4-2842-43f3-a4f6-a79ce6d4f40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BillingMetadata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1e1b162-1c6d-4d0e-a328-f60e638a722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11" nillable="true" ma:displayName="MediaServiceBillingMetadata" ma:hidden="true" ma:internalName="MediaServiceBillingMetadata" ma:readOnly="true">
      <xsd:simpleType>
        <xsd:restriction base="dms:Note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14" nillable="true" ma:taxonomy="true" ma:internalName="lcf76f155ced4ddcb4097134ff3c332f" ma:taxonomyFieldName="MediaServiceImageTags" ma:displayName="Image Tags" ma:readOnly="false" ma:fieldId="{5cf76f15-5ced-4ddc-b409-7134ff3c332f}" ma:taxonomyMulti="true" ma:sspId="e5e32e91-e282-4ae8-add1-730c2c70664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4a6ebc4-2842-43f3-a4f6-a79ce6d4f40f" elementFormDefault="qualified">
    <xsd:import namespace="http://schemas.microsoft.com/office/2006/documentManagement/types"/>
    <xsd:import namespace="http://schemas.microsoft.com/office/infopath/2007/PartnerControls"/>
    <xsd:element name="TaxCatchAll" ma:index="15" nillable="true" ma:displayName="Taxonomy Catch All Column" ma:hidden="true" ma:list="{69e5858f-6138-4947-a9e1-ba89ca997f2a}" ma:internalName="TaxCatchAll" ma:showField="CatchAllData" ma:web="b4a6ebc4-2842-43f3-a4f6-a79ce6d4f40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d1e1b162-1c6d-4d0e-a328-f60e638a722e">
      <Terms xmlns="http://schemas.microsoft.com/office/infopath/2007/PartnerControls"/>
    </lcf76f155ced4ddcb4097134ff3c332f>
    <TaxCatchAll xmlns="b4a6ebc4-2842-43f3-a4f6-a79ce6d4f40f" xsi:nil="true"/>
  </documentManagement>
</p:properties>
</file>

<file path=customXml/itemProps1.xml><?xml version="1.0" encoding="utf-8"?>
<ds:datastoreItem xmlns:ds="http://schemas.openxmlformats.org/officeDocument/2006/customXml" ds:itemID="{41B7AF55-5A36-4FCD-B201-2D1088941277}"/>
</file>

<file path=customXml/itemProps2.xml><?xml version="1.0" encoding="utf-8"?>
<ds:datastoreItem xmlns:ds="http://schemas.openxmlformats.org/officeDocument/2006/customXml" ds:itemID="{8AD48598-0E8C-4E8C-828B-9523148461E8}"/>
</file>

<file path=customXml/itemProps3.xml><?xml version="1.0" encoding="utf-8"?>
<ds:datastoreItem xmlns:ds="http://schemas.openxmlformats.org/officeDocument/2006/customXml" ds:itemID="{499C85D5-F97E-46FF-B071-3CB4E359D26B}"/>
</file>

<file path=docProps/app.xml><?xml version="1.0" encoding="utf-8"?>
<Properties xmlns="http://schemas.openxmlformats.org/officeDocument/2006/extended-properties" xmlns:vt="http://schemas.openxmlformats.org/officeDocument/2006/docPropsVTypes">
  <TotalTime>1763</TotalTime>
  <Words>1049</Words>
  <Application>Microsoft Office PowerPoint</Application>
  <PresentationFormat>Presentazione su schermo (16:9)</PresentationFormat>
  <Paragraphs>256</Paragraphs>
  <Slides>12</Slides>
  <Notes>9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5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12</vt:i4>
      </vt:variant>
    </vt:vector>
  </HeadingPairs>
  <TitlesOfParts>
    <vt:vector size="18" baseType="lpstr">
      <vt:lpstr>Arial</vt:lpstr>
      <vt:lpstr>Calibri</vt:lpstr>
      <vt:lpstr>Font di sistema regolare</vt:lpstr>
      <vt:lpstr>Times New Roman</vt:lpstr>
      <vt:lpstr>Wingdings</vt:lpstr>
      <vt:lpstr>Office Theme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Analisi Controlli II Livello — PO FESR Sicilia 2014-2020</dc:title>
  <dc:subject>PptxGenJS Presentation</dc:subject>
  <dc:creator>PptxGenJS</dc:creator>
  <cp:lastModifiedBy>grazia terranova</cp:lastModifiedBy>
  <cp:revision>51</cp:revision>
  <dcterms:created xsi:type="dcterms:W3CDTF">2026-05-04T13:26:52Z</dcterms:created>
  <dcterms:modified xsi:type="dcterms:W3CDTF">2026-05-15T08:08:58Z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0x010100FA3A265787A86448A05F338567224205</vt:lpwstr>
  </property>
</Properties>
</file>