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webextensions/taskpanes.xml" ContentType="application/vnd.ms-office.webextensiontaskpan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147470408" r:id="rId3"/>
    <p:sldId id="2147470391" r:id="rId4"/>
    <p:sldId id="2147470392" r:id="rId5"/>
    <p:sldId id="2147470399" r:id="rId6"/>
    <p:sldId id="2147470400" r:id="rId7"/>
    <p:sldId id="2147470410" r:id="rId8"/>
    <p:sldId id="2147470402" r:id="rId9"/>
    <p:sldId id="2147470411" r:id="rId10"/>
    <p:sldId id="2147470412" r:id="rId11"/>
    <p:sldId id="2147470415" r:id="rId12"/>
    <p:sldId id="2147470407" r:id="rId13"/>
    <p:sldId id="2147470404" r:id="rId14"/>
    <p:sldId id="2147470414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2688D7-7619-491C-B07A-680181C29293}">
          <p14:sldIdLst>
            <p14:sldId id="285"/>
            <p14:sldId id="2147470408"/>
            <p14:sldId id="2147470391"/>
            <p14:sldId id="2147470392"/>
            <p14:sldId id="2147470399"/>
            <p14:sldId id="2147470400"/>
            <p14:sldId id="2147470410"/>
            <p14:sldId id="2147470402"/>
            <p14:sldId id="2147470411"/>
            <p14:sldId id="2147470412"/>
            <p14:sldId id="2147470415"/>
            <p14:sldId id="2147470407"/>
            <p14:sldId id="2147470404"/>
            <p14:sldId id="2147470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F0FAEC"/>
    <a:srgbClr val="FF9900"/>
    <a:srgbClr val="8EB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85" d="100"/>
          <a:sy n="85" d="100"/>
        </p:scale>
        <p:origin x="704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B1BDC-27B9-44BA-B1C0-C740BB5B4CC2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2CE2-DB9E-42A7-8A62-5B003DE4C5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50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19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6FF6-03F3-5451-CDC2-38332850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47CA94-8FD0-E9F1-A803-CCF33782C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D1AAE4-9C4D-1A75-7A31-7FDE3969B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4F762D-04E4-E2EF-4344-0CE44E25F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379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DD90A-A49F-D585-C057-F3EEADFD3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03F6DD-4931-4921-56B4-4E962EB2B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A31A092-9A72-6772-905A-0B281C948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1846AB-34C0-9E55-7040-2CA98A420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07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12077-AA42-9D68-8884-C9AFBE69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E6A691-D60F-81D6-0F9E-8BF3FA007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0BFD125-9E61-0E2E-5218-C1569EE51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8D59EE-77F4-D6E8-A61F-B948DC392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79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7A943-2658-C044-B1FA-595180278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806C71-51BB-62E2-F331-B05CA75DE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42B5BE-A649-CEBF-D980-891AA7201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E2BFA1-045B-173C-B26D-AA301DADA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061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D393B-81BE-C8F9-CD90-547BC0DE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EAB12A5-76E8-74F5-D405-3BBB65100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78EBFC-3A92-B5B5-7378-8B4966D3C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202624-704F-FD4F-CC9E-1C32BF0AB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6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F2438-C180-8332-0370-3297BD135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A94BDEA-D89D-13B3-4B8E-546D0FE11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0B7347-5082-CA06-474E-792CB2810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B309FA-C3B5-FC38-875A-FBD9B6BC3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09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BBC1A-CBD0-DD17-28D5-A83103533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C1CABA-9A4D-D296-619A-46EF8E830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8BE352-505A-0421-9B3E-B25FA2DA9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1C484D-2AE1-8048-18DD-6779D3DFC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2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0E15-40C5-9548-908B-3FC7DCD0E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201B0E-E09F-9FDE-DDAE-275D142B5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4DA261C-EE24-9F6F-D1A5-BC55C11B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A37C9F-BF5B-2AB3-FB51-C577B888C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82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2C3DB-C318-26CC-9CC5-EB5D3118D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24FE078-BD69-9B1F-1A42-7D2D58DFB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57818E-0929-F151-292C-ABD9302FF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104492-6A85-DD59-2DC4-ACE8601FC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19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18B5-8966-11F8-2B7D-57AD8DFD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68B5B3A-2339-E107-0D8C-26AF28E19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0A62B8-CF15-5E91-2197-864058A4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54B679-4B7B-3833-671D-5CCDE6E41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17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FBAC4-923C-7282-33FA-5829B5715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D17CEF0-28FF-B4D3-B7C2-A776F65AA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56F8147-7394-1AC8-005C-32E4E83BD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550D40-DC8E-1B17-A9F6-B934256A6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75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B0CF9-C9B5-9476-1736-94466E6D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0BE425F-096A-5563-D4F0-88C666D65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E5B82A-626E-3722-3254-40AFF13A6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17989D-6AA8-65B1-52A0-CFBF1E733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55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114A1-4E85-A027-1870-62A0E2AC3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A3BC398-3983-DACD-814B-FA5A1CAE2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EE5290-B48A-495E-95C2-F6AA3EEC6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6ED482-4D11-EB71-7466-B1E8C6CF1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52CE2-DB9E-42A7-8A62-5B003DE4C58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68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82DB14-F9F4-B1B1-71E7-76309784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03FFF-A9CB-0073-8E2D-A2B0B1D0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4A28AE-AF77-485A-A6C3-8EDF7FC91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B6CFCF-E71E-9203-C60C-EE535B35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9ABB-A998-4F38-BE09-3D5D639783B7}" type="datetime1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CFB792-4218-62AF-20B0-F268DFDA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5B8EF-78BB-7694-9AF8-F68FD195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4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A6A2002-F95A-9C81-DC31-E16D87E1F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C4ABD9-BF6C-9881-1E4C-3C18A0E08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B6340A-EA8A-3FCE-4D54-0E594360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F78-17E7-4E84-8184-9CBA5D97E242}" type="datetime1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758D45-C654-03C2-C665-E58B7EE3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A269C9-0E9E-D93A-B8DC-22A03CAC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6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6CFFA-C245-6545-B9D8-FB97E5CC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32937D-9A88-E76C-7928-A60EE7F5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35384E-5E85-8CAE-E18E-42279017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8C1D-55EA-431E-84F4-98B4D61CF11C}" type="datetime1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DCA233-FDF3-81AC-E6C4-4B6ABB8A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7D6439-AE68-458A-65A5-D6168AD8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09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476E7-1804-2723-92C5-B14F1DB5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DB0A9-CD36-EA71-E7F5-D6DF4AF14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B7651F-4858-07D6-9F94-67DE7DB6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4FA6-52BC-4D7F-BB24-CAFE93115C9E}" type="datetime1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AF3442-2A6D-776D-46CE-6BA107F7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F7BC7C-013A-E4AE-C57F-CF0B60F9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32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7F2C7-17DB-1817-D1AC-CEB847B6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A90C06-7D88-D31F-E382-B8963036D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8F6777-D7CB-1252-2315-ED57B52E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FC237-AC47-4625-8BC8-759F7A90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E5D-C428-4AF7-9831-25F20307612E}" type="datetime1">
              <a:rPr lang="it-IT" smtClean="0"/>
              <a:t>12/05/2026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F61774-2828-1CCF-EAB2-9F4F9486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95906D-9ADD-3271-C906-976F3325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4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345B3-E9E6-CE02-150C-88AE2545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7F4C45-6534-E332-2753-6527333F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E47A4F-01C2-6D6F-E809-A8A59A5F5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C8F879-3571-6C32-F596-FA5D9E0BB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E50189-3795-10BF-CF38-A2679D435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A975C2-AB76-01A7-14E6-41187CB3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2AFC-9740-42EE-8F8B-EE4B8F61B7FA}" type="datetime1">
              <a:rPr lang="it-IT" smtClean="0"/>
              <a:t>12/05/2026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D1C78A-B989-B936-3B71-7159618A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752DDE8-A0A0-77F3-DE62-A55C8D1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45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5AB55-7591-0A90-C0A1-96B75AB4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31950A-1455-C434-1D6B-6E9443CA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6D8F-624F-4AF5-AAA1-E3A5C8794013}" type="datetime1">
              <a:rPr lang="it-IT" smtClean="0"/>
              <a:t>12/05/2026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DE2FA0-4EFD-1603-AA5E-F81AAB82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2807BE-A42E-7C27-62D7-15865C80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14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AE14CF-09E7-46ED-091E-E1BE1572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1CFB-7613-45A0-8852-27B94C25FF75}" type="datetime1">
              <a:rPr lang="it-IT" smtClean="0"/>
              <a:t>12/05/2026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3E91A2-AFF2-465C-CDE6-A8E17F1B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5AE9FF-424D-ED2D-8F2D-ED9D0F3F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756BB8-B2B2-7A72-06C5-43116A65F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" y="0"/>
            <a:ext cx="12198724" cy="6847124"/>
          </a:xfrm>
          <a:prstGeom prst="rect">
            <a:avLst/>
          </a:prstGeom>
        </p:spPr>
      </p:pic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8E927AEA-B43C-856E-FC6D-B565529F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52"/>
            <a:ext cx="10762254" cy="55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0731C20-ABEF-3A6E-743E-F6D336A60A9A}"/>
              </a:ext>
            </a:extLst>
          </p:cNvPr>
          <p:cNvSpPr/>
          <p:nvPr userDrawn="1"/>
        </p:nvSpPr>
        <p:spPr>
          <a:xfrm>
            <a:off x="3763108" y="6481999"/>
            <a:ext cx="4114800" cy="365125"/>
          </a:xfrm>
          <a:prstGeom prst="rect">
            <a:avLst/>
          </a:prstGeom>
          <a:solidFill>
            <a:srgbClr val="297A38"/>
          </a:solidFill>
          <a:ln>
            <a:solidFill>
              <a:srgbClr val="297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B4F16E-1476-FD50-7709-EE5C971988E2}"/>
              </a:ext>
            </a:extLst>
          </p:cNvPr>
          <p:cNvSpPr/>
          <p:nvPr userDrawn="1"/>
        </p:nvSpPr>
        <p:spPr>
          <a:xfrm>
            <a:off x="2646485" y="5413958"/>
            <a:ext cx="5292969" cy="105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7A553-0C40-0CB8-4249-B609EB32905F}"/>
              </a:ext>
            </a:extLst>
          </p:cNvPr>
          <p:cNvSpPr/>
          <p:nvPr userDrawn="1"/>
        </p:nvSpPr>
        <p:spPr>
          <a:xfrm>
            <a:off x="235324" y="242049"/>
            <a:ext cx="11739282" cy="6260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65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99DF7-5579-1985-6D56-721F4421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319192-1F4D-65C5-D773-1E1166D9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00B6D7-A5D2-44FF-4647-911DC083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DE654-5AB9-34F4-24CE-F3B3E938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461C-3A29-4218-AD8F-47C3C8B3E6B4}" type="datetime1">
              <a:rPr lang="it-IT" smtClean="0"/>
              <a:t>12/05/2026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40059F-0778-D8BA-F248-991ABE1D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018F1C-7D0A-C1BF-3909-368E8420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51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3E1AC-4318-B5C7-B897-19A575D6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B61778-C3FA-86E8-DFB3-3A797855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B0109A-A39C-36C0-F63E-CB91FC03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23460B-781C-2F4D-18DE-CAC8CC83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673D-6710-4274-9B52-143267F95B19}" type="datetime1">
              <a:rPr lang="it-IT" smtClean="0"/>
              <a:t>12/05/2026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7E65F7-87E5-17C7-DA99-19FA531E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EB9153-AAD6-5DEA-050B-18E7838F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10CFF4-E2EB-0CD7-1FF5-E585784E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D52271-9BB5-9DE5-E9C5-6C65D5320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5C4BA5-2180-ED87-EFDC-F776FF5ED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5680EA-B5ED-439E-97CF-8FD8D118580C}" type="datetime1">
              <a:rPr lang="it-IT" smtClean="0"/>
              <a:t>12/05/2026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319-321C-D16E-CBF6-B51EC662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7F3BF9-C972-04EC-AC08-03052D363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EB06E8-D4FD-460B-BC8A-C46D65A93A2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0B7C7D1-C304-C7DA-1C2A-ECBB491767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282" cy="6858000"/>
          </a:xfrm>
          <a:prstGeom prst="rect">
            <a:avLst/>
          </a:prstGeom>
        </p:spPr>
      </p:pic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06E832E-101D-45E2-83A3-A83C6A2ED5D0}"/>
              </a:ext>
            </a:extLst>
          </p:cNvPr>
          <p:cNvSpPr txBox="1">
            <a:spLocks/>
          </p:cNvSpPr>
          <p:nvPr userDrawn="1"/>
        </p:nvSpPr>
        <p:spPr>
          <a:xfrm>
            <a:off x="457200" y="306552"/>
            <a:ext cx="10833476" cy="55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0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3436-70D8-3CF5-D166-4A5A0934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3A3777A-BF62-BCD2-605C-B1C428949B7A}"/>
              </a:ext>
            </a:extLst>
          </p:cNvPr>
          <p:cNvSpPr txBox="1"/>
          <p:nvPr/>
        </p:nvSpPr>
        <p:spPr>
          <a:xfrm>
            <a:off x="564275" y="307011"/>
            <a:ext cx="2075094" cy="1484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9" name="Immagine 1">
            <a:extLst>
              <a:ext uri="{FF2B5EF4-FFF2-40B4-BE49-F238E27FC236}">
                <a16:creationId xmlns:a16="http://schemas.microsoft.com/office/drawing/2014/main" id="{8E75FE25-8471-6B8E-83A5-4884CB32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r="1785"/>
          <a:stretch>
            <a:fillRect/>
          </a:stretch>
        </p:blipFill>
        <p:spPr bwMode="auto">
          <a:xfrm>
            <a:off x="5171239" y="587605"/>
            <a:ext cx="14938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3" descr="Marco:LAVORI IN CORSO:Consip:PPT:17_11_06:mef 3 righe.jpg">
            <a:extLst>
              <a:ext uri="{FF2B5EF4-FFF2-40B4-BE49-F238E27FC236}">
                <a16:creationId xmlns:a16="http://schemas.microsoft.com/office/drawing/2014/main" id="{6C7B5966-AE40-7B0B-E687-FFB14C94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92" y="622576"/>
            <a:ext cx="14636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1451216146" descr="flag_yellow_low">
            <a:extLst>
              <a:ext uri="{FF2B5EF4-FFF2-40B4-BE49-F238E27FC236}">
                <a16:creationId xmlns:a16="http://schemas.microsoft.com/office/drawing/2014/main" id="{4CD0CF47-768D-7853-D189-A5EF0B0B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51" y="587605"/>
            <a:ext cx="777875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E62598F7-B1FF-4726-BC54-E5B6AA02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857" y="17707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8E1EC6-CBB8-E6CC-65F2-18A81906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45719"/>
          </a:xfrm>
        </p:spPr>
        <p:txBody>
          <a:bodyPr/>
          <a:lstStyle/>
          <a:p>
            <a:fld id="{DCEB06E8-D4FD-460B-BC8A-C46D65A93A27}" type="slidenum">
              <a:rPr lang="it-IT" smtClean="0"/>
              <a:t>1</a:t>
            </a:fld>
            <a:endParaRPr lang="it-IT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88B02D3A-AAA4-07BD-77AE-1E1B322C0F6C}"/>
              </a:ext>
            </a:extLst>
          </p:cNvPr>
          <p:cNvSpPr txBox="1">
            <a:spLocks/>
          </p:cNvSpPr>
          <p:nvPr/>
        </p:nvSpPr>
        <p:spPr>
          <a:xfrm>
            <a:off x="2018907" y="1832601"/>
            <a:ext cx="8704764" cy="3462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/>
              <a:t>Strumenti Finanziari FESR 2021–2027</a:t>
            </a:r>
            <a:br>
              <a:rPr lang="it-IT" sz="3600"/>
            </a:br>
            <a:r>
              <a:rPr lang="it-IT" sz="3600"/>
              <a:t>Audit delle operazioni e criticità emergenti</a:t>
            </a:r>
            <a:br>
              <a:rPr lang="en-US" sz="2000"/>
            </a:br>
            <a:br>
              <a:rPr lang="en-US" sz="1200"/>
            </a:br>
            <a:br>
              <a:rPr lang="it-IT" sz="1800"/>
            </a:br>
            <a:br>
              <a:rPr lang="it-IT" sz="1800"/>
            </a:br>
            <a:r>
              <a:rPr lang="it-IT" sz="1800" b="1">
                <a:solidFill>
                  <a:srgbClr val="297A38"/>
                </a:solidFill>
              </a:rPr>
              <a:t>20 – 21 maggio 2026</a:t>
            </a:r>
            <a:br>
              <a:rPr lang="it-IT" sz="1800" b="1">
                <a:solidFill>
                  <a:srgbClr val="297A38"/>
                </a:solidFill>
              </a:rPr>
            </a:br>
            <a:endParaRPr lang="it-IT" sz="1800" b="1" dirty="0">
              <a:solidFill>
                <a:srgbClr val="297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E2E30-D32E-5A47-A264-E0DB370D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AA85F-E8C3-5ADE-BE0E-0FFCF6EC6BB8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Orientare la Scelta metodologica - COMPLESSITÀ REALE DEI SIF (2/3)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D5D8438-FA5C-5A40-F3E8-25DB6F9F3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B8EA-15E9-FEEC-4145-218C51DBC028}"/>
              </a:ext>
            </a:extLst>
          </p:cNvPr>
          <p:cNvSpPr txBox="1"/>
          <p:nvPr/>
        </p:nvSpPr>
        <p:spPr>
          <a:xfrm>
            <a:off x="647700" y="1171107"/>
            <a:ext cx="103174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b="1" dirty="0"/>
          </a:p>
          <a:p>
            <a:pPr lvl="0"/>
            <a:r>
              <a:rPr lang="it-IT" b="1" dirty="0"/>
              <a:t>Eterogeneità delle operazioni: </a:t>
            </a:r>
            <a:endParaRPr lang="it-IT" dirty="0"/>
          </a:p>
          <a:p>
            <a:pPr lvl="1"/>
            <a:r>
              <a:rPr lang="it-IT" dirty="0"/>
              <a:t>Prestiti, garanzie, strumenti misti </a:t>
            </a:r>
          </a:p>
          <a:p>
            <a:pPr lvl="0"/>
            <a:endParaRPr lang="it-IT" b="1" dirty="0"/>
          </a:p>
          <a:p>
            <a:pPr lvl="0"/>
            <a:r>
              <a:rPr lang="it-IT" b="1" dirty="0"/>
              <a:t>Controlli differenziati → no checklist unica </a:t>
            </a:r>
            <a:endParaRPr lang="it-IT" dirty="0"/>
          </a:p>
          <a:p>
            <a:pPr lvl="0"/>
            <a:endParaRPr lang="it-IT" b="1" dirty="0"/>
          </a:p>
          <a:p>
            <a:pPr lvl="0"/>
            <a:r>
              <a:rPr lang="it-IT" b="1" dirty="0"/>
              <a:t>Disallineamento informativo: </a:t>
            </a:r>
            <a:endParaRPr lang="it-IT" dirty="0"/>
          </a:p>
          <a:p>
            <a:pPr lvl="1"/>
            <a:r>
              <a:rPr lang="it-IT" dirty="0"/>
              <a:t>Sistema informativo vs fascicolo</a:t>
            </a:r>
            <a:br>
              <a:rPr lang="it-IT" dirty="0"/>
            </a:br>
            <a:r>
              <a:rPr lang="it-IT" dirty="0"/>
              <a:t>Non sempre coerenti → ritardi e incertezza</a:t>
            </a:r>
          </a:p>
          <a:p>
            <a:br>
              <a:rPr lang="it-IT" dirty="0"/>
            </a:br>
            <a:r>
              <a:rPr lang="it-IT" b="1" dirty="0"/>
              <a:t>Controlli su: aiuti di stato, impresa in difficoltà:</a:t>
            </a:r>
          </a:p>
          <a:p>
            <a:r>
              <a:rPr lang="it-IT" b="1" dirty="0"/>
              <a:t>	</a:t>
            </a:r>
            <a:r>
              <a:rPr lang="it-IT" dirty="0"/>
              <a:t>Mancanza di univocità applicativa (omogeneità) e incertezza del perimetro (collegate vs associate); </a:t>
            </a:r>
          </a:p>
          <a:p>
            <a:r>
              <a:rPr lang="it-IT" dirty="0"/>
              <a:t>	difficoltà nella gestione degli esiti;</a:t>
            </a:r>
          </a:p>
          <a:p>
            <a:r>
              <a:rPr lang="it-IT" dirty="0"/>
              <a:t>	approccio pratico da seguire: </a:t>
            </a:r>
          </a:p>
          <a:p>
            <a:r>
              <a:rPr lang="it-IT" dirty="0"/>
              <a:t>		se l’impresa beneficiaria è sana ma il gruppo è in difficoltà</a:t>
            </a:r>
          </a:p>
          <a:p>
            <a:r>
              <a:rPr lang="it-IT" dirty="0"/>
              <a:t>		se il gruppo è sano e l’impresa è in difficoltà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35000A-0214-78B6-5FD1-9F17608F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70069"/>
          </a:xfrm>
        </p:spPr>
        <p:txBody>
          <a:bodyPr/>
          <a:lstStyle/>
          <a:p>
            <a:fld id="{DCEB06E8-D4FD-460B-BC8A-C46D65A93A27}" type="slidenum">
              <a:rPr lang="it-IT" smtClean="0"/>
              <a:t>10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CB34A1-4AC1-537E-4D1A-9A9A05D72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841" y="1171107"/>
            <a:ext cx="4419959" cy="29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3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2A175-C4C8-64AF-53CE-839A35AE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AA114B-97B3-72CC-3099-C712ADEB178E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Orientare la Scelta metodologica: contesto reale (non solo numerico) (3/3)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43C3B6C-4FC4-0BE7-D7DC-CC00E46E7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CB86D96-1D1C-6197-ACE1-42043EBA4EFF}"/>
              </a:ext>
            </a:extLst>
          </p:cNvPr>
          <p:cNvSpPr txBox="1"/>
          <p:nvPr/>
        </p:nvSpPr>
        <p:spPr>
          <a:xfrm>
            <a:off x="497542" y="1836737"/>
            <a:ext cx="10317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utilizzo così vincolato di:</a:t>
            </a:r>
          </a:p>
          <a:p>
            <a:endParaRPr lang="it-IT" dirty="0"/>
          </a:p>
          <a:p>
            <a:pPr lvl="0"/>
            <a:r>
              <a:rPr lang="it-IT" dirty="0"/>
              <a:t>- modelli statistici;</a:t>
            </a:r>
          </a:p>
          <a:p>
            <a:pPr lvl="0"/>
            <a:r>
              <a:rPr lang="it-IT" dirty="0"/>
              <a:t>- parametri e valori proiettati </a:t>
            </a:r>
          </a:p>
          <a:p>
            <a:endParaRPr lang="it-IT" dirty="0"/>
          </a:p>
          <a:p>
            <a:r>
              <a:rPr lang="it-IT" dirty="0"/>
              <a:t>Deve portarci ad interrogarsi se:</a:t>
            </a:r>
          </a:p>
          <a:p>
            <a:endParaRPr lang="it-IT" dirty="0"/>
          </a:p>
          <a:p>
            <a:pPr marL="285750" lvl="0" indent="-285750">
              <a:buFontTx/>
              <a:buChar char="-"/>
            </a:pPr>
            <a:r>
              <a:rPr lang="it-IT" i="1" dirty="0"/>
              <a:t>l’oggetto dell’ispezione e le modalità di audit si stiano progressivamente allontanando dalla realtà operativa ………..</a:t>
            </a:r>
          </a:p>
          <a:p>
            <a:pPr lvl="0"/>
            <a:endParaRPr lang="it-IT" dirty="0"/>
          </a:p>
          <a:p>
            <a:pPr lvl="0" algn="ctr"/>
            <a:r>
              <a:rPr lang="it-IT" dirty="0"/>
              <a:t>fino al rischio di valutare principalmente un modello teorico coerente e formalmente corretto, finalizzato a “far tornare i numeri” </a:t>
            </a:r>
          </a:p>
          <a:p>
            <a:pPr algn="just"/>
            <a:endParaRPr lang="it-IT" dirty="0"/>
          </a:p>
          <a:p>
            <a:pPr algn="ctr"/>
            <a:r>
              <a:rPr lang="it-IT" dirty="0"/>
              <a:t>piuttosto che la qualità concreta delle operazioni e le effettive modalità di gestione.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32BCE7-4270-F11D-C668-B1C10026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82995"/>
          </a:xfrm>
        </p:spPr>
        <p:txBody>
          <a:bodyPr/>
          <a:lstStyle/>
          <a:p>
            <a:fld id="{DCEB06E8-D4FD-460B-BC8A-C46D65A93A27}" type="slidenum">
              <a:rPr lang="it-IT" smtClean="0"/>
              <a:t>11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13E89D5-A043-6F0D-2BD0-0596FE0D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974" y="1195011"/>
            <a:ext cx="4896533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9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BCA5F-FE0F-3746-94A2-3BA2C8E7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B1B68-5D4B-18C0-BC71-FF7951DAD628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Conclusione 1/2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D660705-AD1E-CAE4-66FB-818750C3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66B14B6-8FF1-13ED-564A-CB6F219BB32C}"/>
              </a:ext>
            </a:extLst>
          </p:cNvPr>
          <p:cNvSpPr txBox="1"/>
          <p:nvPr/>
        </p:nvSpPr>
        <p:spPr>
          <a:xfrm>
            <a:off x="490818" y="1703916"/>
            <a:ext cx="103174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Il sistema di campionamento misto:</a:t>
            </a:r>
          </a:p>
          <a:p>
            <a:endParaRPr lang="it-IT" dirty="0"/>
          </a:p>
          <a:p>
            <a:pPr algn="just"/>
            <a:r>
              <a:rPr lang="it-IT" dirty="0"/>
              <a:t>✔ è </a:t>
            </a:r>
            <a:r>
              <a:rPr lang="it-IT" b="1" dirty="0"/>
              <a:t>giuridicamente legittimo</a:t>
            </a:r>
          </a:p>
          <a:p>
            <a:pPr algn="just"/>
            <a:endParaRPr lang="it-IT" b="1" dirty="0"/>
          </a:p>
          <a:p>
            <a:pPr algn="just"/>
            <a:r>
              <a:rPr lang="it-IT" dirty="0"/>
              <a:t>	in quanto conforme al </a:t>
            </a:r>
            <a:r>
              <a:rPr lang="it-IT" b="1" dirty="0"/>
              <a:t>Regolamento delegato (UE) 2023/67</a:t>
            </a:r>
            <a:r>
              <a:rPr lang="it-IT" dirty="0"/>
              <a:t>, che consente l’utilizzo combinato di metodologie </a:t>
            </a:r>
            <a:r>
              <a:rPr lang="it-IT" i="1" dirty="0"/>
              <a:t>(artt. 6, 7 e 8, par. 3)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✔ presenta una </a:t>
            </a:r>
            <a:r>
              <a:rPr lang="it-IT" b="1" dirty="0"/>
              <a:t>minore solidità sotto il profilo statistico</a:t>
            </a:r>
          </a:p>
          <a:p>
            <a:br>
              <a:rPr lang="it-IT" dirty="0"/>
            </a:br>
            <a:r>
              <a:rPr lang="it-IT" dirty="0"/>
              <a:t>	in quanto il sotto-campionamento non statistico </a:t>
            </a:r>
            <a:r>
              <a:rPr lang="it-IT" i="1" dirty="0"/>
              <a:t>(art. 6)</a:t>
            </a:r>
            <a:r>
              <a:rPr lang="it-IT" dirty="0"/>
              <a:t> non consente la misurazione dell’incertezza (assenza di precisione, intervallo di confidenza e limite superiore di errore), con possibili riflessi sulla robustezza complessiva delle stime </a:t>
            </a:r>
            <a:r>
              <a:rPr lang="it-IT" i="1" dirty="0"/>
              <a:t>(Allegato II)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77160B-FEF0-3BB5-D681-743DF3E6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73759"/>
          </a:xfrm>
        </p:spPr>
        <p:txBody>
          <a:bodyPr/>
          <a:lstStyle/>
          <a:p>
            <a:fld id="{DCEB06E8-D4FD-460B-BC8A-C46D65A93A27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29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83D0-1345-BFD5-E561-2BE32F03E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359B2-1D61-B743-3C53-17FE714DA828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Conclusione 1/2: Approccio “più robusto” (non solo numerico)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490C176-5E6E-41AF-2A9A-F8ACFAF6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0E6F3CD-9B70-C20A-9D4E-0F54E3856C20}"/>
              </a:ext>
            </a:extLst>
          </p:cNvPr>
          <p:cNvSpPr txBox="1"/>
          <p:nvPr/>
        </p:nvSpPr>
        <p:spPr>
          <a:xfrm>
            <a:off x="497542" y="1836737"/>
            <a:ext cx="10317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Al fine di compensare la </a:t>
            </a:r>
            <a:r>
              <a:rPr lang="it-IT" b="1" dirty="0"/>
              <a:t>minore solidità statistica</a:t>
            </a:r>
            <a:r>
              <a:rPr lang="it-IT" dirty="0"/>
              <a:t> derivante dall’utilizzo del sotto-campionamento non statistico </a:t>
            </a:r>
            <a:r>
              <a:rPr lang="it-IT" i="1" dirty="0"/>
              <a:t>(art. 6 – Reg. delegato (UE) 2023/67)</a:t>
            </a:r>
            <a:r>
              <a:rPr lang="it-IT" dirty="0"/>
              <a:t>, </a:t>
            </a:r>
            <a:r>
              <a:rPr lang="it-IT" b="1" dirty="0"/>
              <a:t>si propone </a:t>
            </a:r>
            <a:r>
              <a:rPr lang="it-IT" dirty="0"/>
              <a:t>di rafforzare l’affidabilità complessiva del sistema attraverso un </a:t>
            </a:r>
            <a:r>
              <a:rPr lang="it-IT" b="1" dirty="0"/>
              <a:t>approccio integrato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utilizzo delle </a:t>
            </a:r>
            <a:r>
              <a:rPr lang="it-IT" b="1" dirty="0"/>
              <a:t>risultanze di audit precedenti</a:t>
            </a:r>
            <a:br>
              <a:rPr lang="it-IT" dirty="0"/>
            </a:br>
            <a:r>
              <a:rPr lang="it-IT" dirty="0"/>
              <a:t>	valorizzazione dell’esperienza accumulata e dei tassi di errore già rilevati </a:t>
            </a:r>
          </a:p>
          <a:p>
            <a:endParaRPr lang="it-IT" dirty="0"/>
          </a:p>
          <a:p>
            <a:r>
              <a:rPr lang="it-IT" dirty="0"/>
              <a:t>considerazione degli esiti degli </a:t>
            </a:r>
            <a:r>
              <a:rPr lang="it-IT" b="1" dirty="0"/>
              <a:t>audit di sistema</a:t>
            </a:r>
            <a:br>
              <a:rPr lang="it-IT" dirty="0"/>
            </a:br>
            <a:r>
              <a:rPr lang="it-IT" dirty="0"/>
              <a:t>	valutazione dell’affidabilità dei controlli di primo livello e dei sistemi di gestione e controllo </a:t>
            </a:r>
          </a:p>
          <a:p>
            <a:endParaRPr lang="it-IT" dirty="0"/>
          </a:p>
          <a:p>
            <a:r>
              <a:rPr lang="it-IT" dirty="0"/>
              <a:t>analisi dei </a:t>
            </a:r>
            <a:r>
              <a:rPr lang="it-IT" b="1" dirty="0"/>
              <a:t>tassi di errore storici</a:t>
            </a:r>
            <a:br>
              <a:rPr lang="it-IT" dirty="0"/>
            </a:br>
            <a:r>
              <a:rPr lang="it-IT" dirty="0"/>
              <a:t>	supporto alla stima del rischio e alla coerenza delle conclusioni </a:t>
            </a:r>
          </a:p>
          <a:p>
            <a:endParaRPr lang="it-IT" dirty="0"/>
          </a:p>
          <a:p>
            <a:r>
              <a:rPr lang="it-IT" dirty="0"/>
              <a:t>applicazione di una </a:t>
            </a:r>
            <a:r>
              <a:rPr lang="it-IT" b="1" dirty="0"/>
              <a:t>valutazione del rischio</a:t>
            </a:r>
            <a:r>
              <a:rPr lang="it-IT" dirty="0"/>
              <a:t> sulle operazioni</a:t>
            </a:r>
            <a:br>
              <a:rPr lang="it-IT" dirty="0"/>
            </a:br>
            <a:r>
              <a:rPr lang="it-IT" dirty="0"/>
              <a:t>	selezione più mirata e sostanziale delle unità da sottoporre a controllo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6BF07C-09DC-C55B-F6A6-E25DE43E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18341"/>
          </a:xfrm>
        </p:spPr>
        <p:txBody>
          <a:bodyPr/>
          <a:lstStyle/>
          <a:p>
            <a:fld id="{DCEB06E8-D4FD-460B-BC8A-C46D65A93A2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52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F23B-DE68-2CC4-DB10-A0F677261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8EBED52B-1413-0DED-C595-716FB256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45477E9-A259-D42C-D0A3-6BA8C5F49E4E}"/>
              </a:ext>
            </a:extLst>
          </p:cNvPr>
          <p:cNvSpPr txBox="1"/>
          <p:nvPr/>
        </p:nvSpPr>
        <p:spPr>
          <a:xfrm>
            <a:off x="5765975" y="4536805"/>
            <a:ext cx="4612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/>
              <a:t>Grazie per l’attenzione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D1E1DB-1B37-621F-FEFE-80714E81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09105"/>
          </a:xfrm>
        </p:spPr>
        <p:txBody>
          <a:bodyPr/>
          <a:lstStyle/>
          <a:p>
            <a:fld id="{DCEB06E8-D4FD-460B-BC8A-C46D65A93A27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7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697FF-4EAD-BD31-FC61-F7DF7981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447D2-5B78-4D30-1552-8E1DA2AFB5F9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Contesto Fondi FESR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153C0C5-5A9A-8447-4C98-735F290D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89AA17-B3B4-4213-CC1F-14B6575109D6}"/>
              </a:ext>
            </a:extLst>
          </p:cNvPr>
          <p:cNvSpPr txBox="1"/>
          <p:nvPr/>
        </p:nvSpPr>
        <p:spPr>
          <a:xfrm>
            <a:off x="8724181" y="1091572"/>
            <a:ext cx="34678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Nel periodo contabile in corso sono stati campionati:</a:t>
            </a:r>
            <a:b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n. 2 Strumenti in fase di anticipo;</a:t>
            </a:r>
            <a:b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n. 6 Strumenti in fase di esecuzione.</a:t>
            </a:r>
            <a:endParaRPr lang="it-IT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FCF050C-F495-6F4F-0857-38D7D212EF78}"/>
              </a:ext>
            </a:extLst>
          </p:cNvPr>
          <p:cNvSpPr/>
          <p:nvPr/>
        </p:nvSpPr>
        <p:spPr>
          <a:xfrm>
            <a:off x="7602345" y="2501372"/>
            <a:ext cx="1008464" cy="7762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E10084-D38D-4ADE-5450-841090A0F5D5}"/>
              </a:ext>
            </a:extLst>
          </p:cNvPr>
          <p:cNvSpPr txBox="1"/>
          <p:nvPr/>
        </p:nvSpPr>
        <p:spPr>
          <a:xfrm>
            <a:off x="8236186" y="5861330"/>
            <a:ext cx="37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Metodo di sotto- campionamento</a:t>
            </a:r>
            <a:endParaRPr lang="it-IT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it-IT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B1F5523-0088-E1E0-43E5-4C8892CF25AC}"/>
              </a:ext>
            </a:extLst>
          </p:cNvPr>
          <p:cNvSpPr/>
          <p:nvPr/>
        </p:nvSpPr>
        <p:spPr>
          <a:xfrm>
            <a:off x="10127499" y="5353263"/>
            <a:ext cx="638175" cy="457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E73C26D-CD21-4875-9AA8-0416ED14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51311"/>
          </a:xfrm>
        </p:spPr>
        <p:txBody>
          <a:bodyPr/>
          <a:lstStyle/>
          <a:p>
            <a:fld id="{DCEB06E8-D4FD-460B-BC8A-C46D65A93A27}" type="slidenum">
              <a:rPr lang="it-IT" smtClean="0"/>
              <a:t>2</a:t>
            </a:fld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434AA-7EFA-BBF0-78E3-FD03240F9653}"/>
              </a:ext>
            </a:extLst>
          </p:cNvPr>
          <p:cNvSpPr txBox="1"/>
          <p:nvPr/>
        </p:nvSpPr>
        <p:spPr>
          <a:xfrm>
            <a:off x="8202618" y="771477"/>
            <a:ext cx="11053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/>
              <a:t>Campionamento Principale statistico</a:t>
            </a:r>
            <a:endParaRPr lang="it-IT" sz="2800" i="1" dirty="0">
              <a:solidFill>
                <a:srgbClr val="297A38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01D2354-9BC8-AE16-BC00-2274250DC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889" y="2889498"/>
            <a:ext cx="2993395" cy="161558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8321F9-D354-8ACB-89EC-1C7BE19CE3D4}"/>
              </a:ext>
            </a:extLst>
          </p:cNvPr>
          <p:cNvSpPr txBox="1"/>
          <p:nvPr/>
        </p:nvSpPr>
        <p:spPr>
          <a:xfrm>
            <a:off x="8618909" y="4707710"/>
            <a:ext cx="3678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Necessità di sotto-campionamento </a:t>
            </a:r>
          </a:p>
          <a:p>
            <a:pPr algn="ctr"/>
            <a:r>
              <a:rPr lang="it-IT" sz="1600" dirty="0"/>
              <a:t>(Destinatari Finali)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5D34B3-9D3F-2645-63A0-BD16096DB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3" y="992602"/>
            <a:ext cx="7178039" cy="45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57882-A266-67FE-D016-8AF50093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7FDA3-54C5-6978-1998-12B7E1CE8946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Campionamento principale e sotto-campionamento: SCENARI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0EBE-E92B-8598-AE38-8B049C0EDFC8}"/>
              </a:ext>
            </a:extLst>
          </p:cNvPr>
          <p:cNvSpPr txBox="1"/>
          <p:nvPr/>
        </p:nvSpPr>
        <p:spPr>
          <a:xfrm>
            <a:off x="752302" y="937730"/>
            <a:ext cx="1031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Due opzioni: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0B8A70-A737-3C78-413F-2097EFD90744}"/>
              </a:ext>
            </a:extLst>
          </p:cNvPr>
          <p:cNvSpPr/>
          <p:nvPr/>
        </p:nvSpPr>
        <p:spPr>
          <a:xfrm>
            <a:off x="1389900" y="2410118"/>
            <a:ext cx="4331627" cy="2497093"/>
          </a:xfrm>
          <a:prstGeom prst="rect">
            <a:avLst/>
          </a:prstGeom>
          <a:solidFill>
            <a:srgbClr val="F0FA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noProof="0" dirty="0">
                <a:solidFill>
                  <a:schemeClr val="tx1"/>
                </a:solidFill>
              </a:rPr>
              <a:t>statistico → numerosità elevata (es. 157 controlli)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32703-329A-0EBC-89B8-71CA6A305A4D}"/>
              </a:ext>
            </a:extLst>
          </p:cNvPr>
          <p:cNvSpPr/>
          <p:nvPr/>
        </p:nvSpPr>
        <p:spPr>
          <a:xfrm>
            <a:off x="6373506" y="2410118"/>
            <a:ext cx="4474187" cy="2497093"/>
          </a:xfrm>
          <a:prstGeom prst="rect">
            <a:avLst/>
          </a:prstGeom>
          <a:solidFill>
            <a:srgbClr val="F0FA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90000"/>
              </a:lnSpc>
              <a:spcAft>
                <a:spcPts val="600"/>
              </a:spcAft>
            </a:pPr>
            <a:r>
              <a:rPr lang="it-IT" sz="2000" b="1" dirty="0">
                <a:solidFill>
                  <a:schemeClr val="tx1"/>
                </a:solidFill>
              </a:rPr>
              <a:t>non statistico → numerosità ridotta (es. 82 controlli)</a:t>
            </a:r>
          </a:p>
          <a:p>
            <a:pPr marL="114300" lvl="0" algn="ctr">
              <a:lnSpc>
                <a:spcPct val="90000"/>
              </a:lnSpc>
              <a:spcAft>
                <a:spcPts val="600"/>
              </a:spcAft>
            </a:pPr>
            <a:r>
              <a:rPr lang="it-IT" sz="2000" i="1" dirty="0">
                <a:solidFill>
                  <a:schemeClr val="tx1"/>
                </a:solidFill>
              </a:rPr>
              <a:t>(ca 50% in meno di controlli)</a:t>
            </a:r>
          </a:p>
        </p:txBody>
      </p:sp>
      <p:pic>
        <p:nvPicPr>
          <p:cNvPr id="14" name="Graphic 13" descr="Badge 1 with solid fill">
            <a:extLst>
              <a:ext uri="{FF2B5EF4-FFF2-40B4-BE49-F238E27FC236}">
                <a16:creationId xmlns:a16="http://schemas.microsoft.com/office/drawing/2014/main" id="{EB7F4550-6701-4BFA-87A9-9464574697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97" y="2389416"/>
            <a:ext cx="1072763" cy="1072763"/>
          </a:xfrm>
          <a:prstGeom prst="rect">
            <a:avLst/>
          </a:prstGeom>
        </p:spPr>
      </p:pic>
      <p:pic>
        <p:nvPicPr>
          <p:cNvPr id="15" name="Graphic 14" descr="Badge with solid fill">
            <a:extLst>
              <a:ext uri="{FF2B5EF4-FFF2-40B4-BE49-F238E27FC236}">
                <a16:creationId xmlns:a16="http://schemas.microsoft.com/office/drawing/2014/main" id="{1647C5EA-F8F9-CEE1-EEBE-4A3FCE8065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4094" y="2356075"/>
            <a:ext cx="1072762" cy="10727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FA08B44-03E9-2777-DD89-ED2355AEEB89}"/>
              </a:ext>
            </a:extLst>
          </p:cNvPr>
          <p:cNvSpPr txBox="1"/>
          <p:nvPr/>
        </p:nvSpPr>
        <p:spPr>
          <a:xfrm>
            <a:off x="3229240" y="5606534"/>
            <a:ext cx="1031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Problema: </a:t>
            </a:r>
            <a:r>
              <a:rPr lang="it-IT" b="1" dirty="0"/>
              <a:t>sostenibilità operativa vs rigore metodologico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9F84CB-38EB-3E1C-C5CB-EB23E44C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99868"/>
          </a:xfrm>
        </p:spPr>
        <p:txBody>
          <a:bodyPr/>
          <a:lstStyle/>
          <a:p>
            <a:fld id="{DCEB06E8-D4FD-460B-BC8A-C46D65A93A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04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0B19D-BF29-A009-76C9-9A1A6D375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EE7A1-7779-2435-E6FF-9608C267DAB8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Base normativa – Quadro di riferimento REG UE 2023/67  del 20 ottobre 2022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45A9428-2EDA-66AF-60D2-5DFA1DEB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AB1647C-C68D-1EC6-D745-FED91C0A4742}"/>
              </a:ext>
            </a:extLst>
          </p:cNvPr>
          <p:cNvSpPr txBox="1"/>
          <p:nvPr/>
        </p:nvSpPr>
        <p:spPr>
          <a:xfrm>
            <a:off x="727105" y="1142942"/>
            <a:ext cx="10317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Articolo 7 – Metodo di campionamento</a:t>
            </a:r>
          </a:p>
          <a:p>
            <a:endParaRPr lang="it-IT" dirty="0"/>
          </a:p>
          <a:p>
            <a:r>
              <a:rPr lang="it-IT" dirty="0"/>
              <a:t>Consente all’autorità di audit di adottare </a:t>
            </a:r>
            <a:r>
              <a:rPr lang="it-IT" b="1" dirty="0"/>
              <a:t>metodologie differenti</a:t>
            </a:r>
            <a:r>
              <a:rPr lang="it-IT" dirty="0"/>
              <a:t> tra: </a:t>
            </a:r>
          </a:p>
          <a:p>
            <a:pPr lvl="1"/>
            <a:r>
              <a:rPr lang="it-IT" dirty="0"/>
              <a:t>- campione principale </a:t>
            </a:r>
          </a:p>
          <a:p>
            <a:pPr lvl="1"/>
            <a:r>
              <a:rPr lang="it-IT" dirty="0"/>
              <a:t>- sottocampione </a:t>
            </a:r>
          </a:p>
          <a:p>
            <a:endParaRPr lang="it-IT" dirty="0"/>
          </a:p>
          <a:p>
            <a:pPr algn="just"/>
            <a:r>
              <a:rPr lang="it-IT" dirty="0"/>
              <a:t>Il REG introduce un principio di </a:t>
            </a:r>
            <a:r>
              <a:rPr lang="it-IT" b="1" dirty="0"/>
              <a:t>flessibilità metodologica</a:t>
            </a:r>
            <a:r>
              <a:rPr lang="it-IT" dirty="0"/>
              <a:t>, in funzione delle caratteristiche della popolazione e del livello di analisi. </a:t>
            </a:r>
          </a:p>
          <a:p>
            <a:endParaRPr lang="it-IT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596DE5-59BD-CDDC-1979-A0FFACA3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46050"/>
          </a:xfrm>
        </p:spPr>
        <p:txBody>
          <a:bodyPr/>
          <a:lstStyle/>
          <a:p>
            <a:fld id="{DCEB06E8-D4FD-460B-BC8A-C46D65A93A27}" type="slidenum">
              <a:rPr lang="it-IT" smtClean="0"/>
              <a:t>4</a:t>
            </a:fld>
            <a:endParaRPr lang="it-IT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38CACE3-2487-3068-F1E1-3F27D04E54C6}"/>
              </a:ext>
            </a:extLst>
          </p:cNvPr>
          <p:cNvSpPr txBox="1"/>
          <p:nvPr/>
        </p:nvSpPr>
        <p:spPr>
          <a:xfrm>
            <a:off x="727105" y="3217029"/>
            <a:ext cx="10317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Articolo 8, paragrafo 3 – Calcolo del tasso di errore totale</a:t>
            </a:r>
          </a:p>
          <a:p>
            <a:r>
              <a:rPr lang="it-IT" dirty="0"/>
              <a:t>Stabilisce che, in caso di sotto-campionamento: </a:t>
            </a:r>
          </a:p>
          <a:p>
            <a:endParaRPr lang="it-IT" dirty="0"/>
          </a:p>
          <a:p>
            <a:pPr lvl="1"/>
            <a:r>
              <a:rPr lang="it-IT" dirty="0"/>
              <a:t>- devono essere applicate le </a:t>
            </a:r>
            <a:r>
              <a:rPr lang="it-IT" b="1" dirty="0"/>
              <a:t>formule di estrapolazione coerenti</a:t>
            </a:r>
            <a:r>
              <a:rPr lang="it-IT" dirty="0"/>
              <a:t> con il metodo utilizzato </a:t>
            </a:r>
          </a:p>
          <a:p>
            <a:endParaRPr lang="it-IT" dirty="0"/>
          </a:p>
          <a:p>
            <a:r>
              <a:rPr lang="it-IT" dirty="0"/>
              <a:t>Richiama esplicitamente: </a:t>
            </a:r>
          </a:p>
          <a:p>
            <a:endParaRPr lang="it-IT" dirty="0"/>
          </a:p>
          <a:p>
            <a:pPr lvl="1"/>
            <a:r>
              <a:rPr lang="it-IT" dirty="0"/>
              <a:t>- metodo </a:t>
            </a:r>
            <a:r>
              <a:rPr lang="it-IT" b="1" dirty="0"/>
              <a:t>statistico</a:t>
            </a:r>
            <a:r>
              <a:rPr lang="it-IT" dirty="0"/>
              <a:t> (art. 5) </a:t>
            </a:r>
          </a:p>
          <a:p>
            <a:pPr lvl="1"/>
            <a:r>
              <a:rPr lang="it-IT" dirty="0"/>
              <a:t>- metodo </a:t>
            </a:r>
            <a:r>
              <a:rPr lang="it-IT" b="1" dirty="0"/>
              <a:t>non statistico casuale</a:t>
            </a:r>
            <a:r>
              <a:rPr lang="it-IT" dirty="0"/>
              <a:t> (art. 6)</a:t>
            </a:r>
          </a:p>
        </p:txBody>
      </p:sp>
    </p:spTree>
    <p:extLst>
      <p:ext uri="{BB962C8B-B14F-4D97-AF65-F5344CB8AC3E}">
        <p14:creationId xmlns:p14="http://schemas.microsoft.com/office/powerpoint/2010/main" val="425941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838E-C48B-47DD-F1A9-DCAE4599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3C45F-EAF0-BD3A-E0AE-7CF1FF453972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Differenza tra i metodi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57BC69D-BDD6-871C-CC28-0D63D0ED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07A8DF-33B8-B7AF-6D9D-05DB8F0C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7448"/>
            <a:ext cx="2743200" cy="293425"/>
          </a:xfrm>
        </p:spPr>
        <p:txBody>
          <a:bodyPr/>
          <a:lstStyle/>
          <a:p>
            <a:fld id="{DCEB06E8-D4FD-460B-BC8A-C46D65A93A27}" type="slidenum">
              <a:rPr lang="it-IT" smtClean="0"/>
              <a:t>5</a:t>
            </a:fld>
            <a:endParaRPr lang="it-IT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6932B1C-1B2D-E853-FDC2-CBB8B69F3A9C}"/>
              </a:ext>
            </a:extLst>
          </p:cNvPr>
          <p:cNvSpPr/>
          <p:nvPr/>
        </p:nvSpPr>
        <p:spPr>
          <a:xfrm>
            <a:off x="412377" y="1167128"/>
            <a:ext cx="5605182" cy="4966972"/>
          </a:xfrm>
          <a:prstGeom prst="rect">
            <a:avLst/>
          </a:prstGeom>
          <a:solidFill>
            <a:srgbClr val="F0FA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Metodo statistico (art. 5 – Reg. delegato (UE) 2023/67)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Basato su tecniche probabilistiche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Consente di calcolare: </a:t>
            </a:r>
          </a:p>
          <a:p>
            <a:pPr lvl="1"/>
            <a:r>
              <a:rPr lang="it-IT" b="1" dirty="0">
                <a:solidFill>
                  <a:schemeClr val="tx1"/>
                </a:solidFill>
              </a:rPr>
              <a:t>precisione di campionamento (SE)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it-IT" b="1" dirty="0">
                <a:solidFill>
                  <a:schemeClr val="tx1"/>
                </a:solidFill>
              </a:rPr>
              <a:t>intervallo di confidenza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it-IT" b="1" dirty="0">
                <a:solidFill>
                  <a:schemeClr val="tx1"/>
                </a:solidFill>
              </a:rPr>
              <a:t>limite superiore di errore (UEL)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Richiede l’utilizzo delle </a:t>
            </a:r>
            <a:r>
              <a:rPr lang="it-IT" b="1" dirty="0">
                <a:solidFill>
                  <a:schemeClr val="tx1"/>
                </a:solidFill>
              </a:rPr>
              <a:t>formule standardizzate</a:t>
            </a:r>
            <a:r>
              <a:rPr lang="it-IT" dirty="0">
                <a:solidFill>
                  <a:schemeClr val="tx1"/>
                </a:solidFill>
              </a:rPr>
              <a:t> (Allegato II) </a:t>
            </a:r>
          </a:p>
          <a:p>
            <a:r>
              <a:rPr lang="it-IT" dirty="0">
                <a:solidFill>
                  <a:schemeClr val="tx1"/>
                </a:solidFill>
              </a:rPr>
              <a:t>Garantisce una </a:t>
            </a:r>
            <a:r>
              <a:rPr lang="it-IT" b="1" dirty="0">
                <a:solidFill>
                  <a:schemeClr val="tx1"/>
                </a:solidFill>
              </a:rPr>
              <a:t>misurazione esplicita dell’incertezza statistica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891B9B-AE37-E799-00C5-94A62E975CFE}"/>
              </a:ext>
            </a:extLst>
          </p:cNvPr>
          <p:cNvSpPr/>
          <p:nvPr/>
        </p:nvSpPr>
        <p:spPr>
          <a:xfrm>
            <a:off x="6282019" y="1167128"/>
            <a:ext cx="5605182" cy="4966972"/>
          </a:xfrm>
          <a:prstGeom prst="rect">
            <a:avLst/>
          </a:prstGeom>
          <a:solidFill>
            <a:srgbClr val="F0FA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Metodo non statistico casuale (art. 6 – Reg. delegato (UE) 2023/67)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Basato su selezione </a:t>
            </a:r>
            <a:r>
              <a:rPr lang="it-IT" b="1" dirty="0">
                <a:solidFill>
                  <a:schemeClr val="tx1"/>
                </a:solidFill>
              </a:rPr>
              <a:t>casuale</a:t>
            </a:r>
            <a:r>
              <a:rPr lang="it-IT" dirty="0">
                <a:solidFill>
                  <a:schemeClr val="tx1"/>
                </a:solidFill>
              </a:rPr>
              <a:t>, ma senza pieno impianto statistico </a:t>
            </a:r>
          </a:p>
          <a:p>
            <a:r>
              <a:rPr lang="it-IT" b="1" dirty="0">
                <a:solidFill>
                  <a:schemeClr val="tx1"/>
                </a:solidFill>
              </a:rPr>
              <a:t>Non</a:t>
            </a:r>
            <a:r>
              <a:rPr lang="it-IT" dirty="0">
                <a:solidFill>
                  <a:schemeClr val="tx1"/>
                </a:solidFill>
              </a:rPr>
              <a:t> prevede il calcolo di: </a:t>
            </a:r>
          </a:p>
          <a:p>
            <a:pPr lvl="1"/>
            <a:r>
              <a:rPr lang="it-IT" b="1" dirty="0">
                <a:solidFill>
                  <a:schemeClr val="tx1"/>
                </a:solidFill>
              </a:rPr>
              <a:t>precisione di campionamento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b="1" dirty="0">
                <a:solidFill>
                  <a:schemeClr val="tx1"/>
                </a:solidFill>
              </a:rPr>
              <a:t>intervallo di confidenza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b="1" dirty="0">
                <a:solidFill>
                  <a:schemeClr val="tx1"/>
                </a:solidFill>
              </a:rPr>
              <a:t>limite superiore di errore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L’estrapolazione avviene comunque secondo quanto previsto dall’</a:t>
            </a:r>
            <a:r>
              <a:rPr lang="it-IT" b="1" dirty="0">
                <a:solidFill>
                  <a:schemeClr val="tx1"/>
                </a:solidFill>
              </a:rPr>
              <a:t>art. 8, par. 3</a:t>
            </a:r>
            <a:r>
              <a:rPr lang="it-IT" dirty="0">
                <a:solidFill>
                  <a:schemeClr val="tx1"/>
                </a:solidFill>
              </a:rPr>
              <a:t>, ma </a:t>
            </a:r>
            <a:r>
              <a:rPr lang="it-IT" b="1" dirty="0">
                <a:solidFill>
                  <a:schemeClr val="tx1"/>
                </a:solidFill>
              </a:rPr>
              <a:t>senza quantificazione dell’incertezza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r>
              <a:rPr lang="it-IT" dirty="0">
                <a:solidFill>
                  <a:schemeClr val="tx1"/>
                </a:solidFill>
              </a:rPr>
              <a:t>Approccio coerente con i principi di </a:t>
            </a:r>
            <a:r>
              <a:rPr lang="it-IT" b="1" dirty="0">
                <a:solidFill>
                  <a:schemeClr val="tx1"/>
                </a:solidFill>
              </a:rPr>
              <a:t>proporzionalità e semplificazione</a:t>
            </a:r>
            <a:r>
              <a:rPr lang="it-IT" dirty="0">
                <a:solidFill>
                  <a:schemeClr val="tx1"/>
                </a:solidFill>
              </a:rPr>
              <a:t> (considerando 7)</a:t>
            </a:r>
          </a:p>
        </p:txBody>
      </p:sp>
    </p:spTree>
    <p:extLst>
      <p:ext uri="{BB962C8B-B14F-4D97-AF65-F5344CB8AC3E}">
        <p14:creationId xmlns:p14="http://schemas.microsoft.com/office/powerpoint/2010/main" val="22088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8EA3B-F7E2-66EB-9DCD-6594D909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478655-FCE4-C43F-FE2C-96AF5F2C5909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Punti di attenzione del sistema misto 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A1085-25D6-BA31-CD8B-C698276CAAB5}"/>
              </a:ext>
            </a:extLst>
          </p:cNvPr>
          <p:cNvSpPr txBox="1"/>
          <p:nvPr/>
        </p:nvSpPr>
        <p:spPr>
          <a:xfrm>
            <a:off x="497542" y="1066800"/>
            <a:ext cx="11053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/>
              <a:t>Campionamento Statistico principale  e Campionamento NON Statistico sottostante</a:t>
            </a:r>
            <a:endParaRPr lang="it-IT" sz="2800" i="1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133338D-7CFE-B75C-9CD5-5EA6DB0F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C75C1F5-CFF3-2C51-163D-DC21FB266C29}"/>
              </a:ext>
            </a:extLst>
          </p:cNvPr>
          <p:cNvSpPr txBox="1"/>
          <p:nvPr/>
        </p:nvSpPr>
        <p:spPr>
          <a:xfrm>
            <a:off x="497542" y="2061193"/>
            <a:ext cx="10317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caso di </a:t>
            </a:r>
            <a:r>
              <a:rPr lang="it-IT" b="1" dirty="0"/>
              <a:t>utilizzo combinato </a:t>
            </a:r>
            <a:r>
              <a:rPr lang="it-IT" dirty="0"/>
              <a:t>dei metodi:</a:t>
            </a:r>
          </a:p>
          <a:p>
            <a:endParaRPr lang="it-IT" dirty="0"/>
          </a:p>
          <a:p>
            <a:r>
              <a:rPr lang="it-IT" dirty="0"/>
              <a:t>Ne deriva che:</a:t>
            </a:r>
            <a:br>
              <a:rPr lang="it-IT" dirty="0"/>
            </a:br>
            <a:r>
              <a:rPr lang="it-IT" dirty="0"/>
              <a:t>l’</a:t>
            </a:r>
            <a:r>
              <a:rPr lang="it-IT" b="1" dirty="0"/>
              <a:t>errore dell’operazione</a:t>
            </a:r>
            <a:r>
              <a:rPr lang="it-IT" dirty="0"/>
              <a:t> (unità del campione principale), determinato tramite il sotto-campionamento, </a:t>
            </a:r>
            <a:r>
              <a:rPr lang="it-IT" b="1" dirty="0"/>
              <a:t>incorpora una componente di incertezza non quantificata</a:t>
            </a:r>
            <a:endParaRPr lang="it-IT" dirty="0"/>
          </a:p>
          <a:p>
            <a:r>
              <a:rPr lang="it-IT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D82BB-3681-1A2F-AD85-EECF85F66980}"/>
              </a:ext>
            </a:extLst>
          </p:cNvPr>
          <p:cNvSpPr txBox="1"/>
          <p:nvPr/>
        </p:nvSpPr>
        <p:spPr>
          <a:xfrm>
            <a:off x="1069360" y="4955523"/>
            <a:ext cx="1031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Tale configurazione, pur conforme al quadro normativo </a:t>
            </a:r>
            <a:r>
              <a:rPr lang="it-IT" i="1" dirty="0"/>
              <a:t>(artt. 6, 7 e 8 del Regolamento)</a:t>
            </a:r>
            <a:r>
              <a:rPr lang="it-IT" dirty="0"/>
              <a:t> e coerente con i principi di </a:t>
            </a:r>
            <a:r>
              <a:rPr lang="it-IT" b="1" dirty="0"/>
              <a:t>proporzionalità e semplificazione</a:t>
            </a:r>
            <a:r>
              <a:rPr lang="it-IT" dirty="0"/>
              <a:t> richiamati nei considerando del REG, </a:t>
            </a:r>
            <a:r>
              <a:rPr lang="it-IT" b="1" dirty="0"/>
              <a:t>può</a:t>
            </a:r>
            <a:r>
              <a:rPr lang="it-IT" dirty="0"/>
              <a:t> </a:t>
            </a:r>
            <a:r>
              <a:rPr lang="it-IT" b="1" dirty="0"/>
              <a:t>ridurre la robustezza statistica complessiva</a:t>
            </a:r>
            <a:r>
              <a:rPr lang="it-IT" dirty="0"/>
              <a:t> della stima dell’errore a livello di campione principale 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544536D-CA75-D46E-73D7-073ACEC60C10}"/>
              </a:ext>
            </a:extLst>
          </p:cNvPr>
          <p:cNvSpPr/>
          <p:nvPr/>
        </p:nvSpPr>
        <p:spPr>
          <a:xfrm>
            <a:off x="5752343" y="3921130"/>
            <a:ext cx="530432" cy="6653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CCDCAA-DC1C-71B4-30C6-AD8075B2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474"/>
            <a:ext cx="2743200" cy="434108"/>
          </a:xfrm>
        </p:spPr>
        <p:txBody>
          <a:bodyPr/>
          <a:lstStyle/>
          <a:p>
            <a:fld id="{DCEB06E8-D4FD-460B-BC8A-C46D65A93A2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4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10037-FFA7-6C57-D8F7-FD58F7DC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66A95-9F25-BDDB-FA35-9556949495A2}"/>
              </a:ext>
            </a:extLst>
          </p:cNvPr>
          <p:cNvSpPr txBox="1"/>
          <p:nvPr/>
        </p:nvSpPr>
        <p:spPr>
          <a:xfrm>
            <a:off x="490818" y="558054"/>
            <a:ext cx="1105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Punti di attenzione del sistema NON misto (statistico + statistico)</a:t>
            </a:r>
          </a:p>
          <a:p>
            <a:r>
              <a:rPr lang="it-IT" sz="2400" b="1" dirty="0">
                <a:solidFill>
                  <a:srgbClr val="297A38"/>
                </a:solidFill>
              </a:rPr>
              <a:t> 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9BF9585-8916-F81A-9A83-7360815B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DCEAA58-DF06-A9F3-DBE0-4FC1CE05F150}"/>
              </a:ext>
            </a:extLst>
          </p:cNvPr>
          <p:cNvSpPr txBox="1"/>
          <p:nvPr/>
        </p:nvSpPr>
        <p:spPr>
          <a:xfrm>
            <a:off x="490818" y="1406856"/>
            <a:ext cx="10317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Elevata numerosità dei controlli</a:t>
            </a:r>
            <a:br>
              <a:rPr lang="it-IT" dirty="0"/>
            </a:br>
            <a:r>
              <a:rPr lang="it-IT" dirty="0"/>
              <a:t>	- il sotto-campionamento statistico richiede dimensioni minime (≈30 unità per livello), con conseguente aumento esponenziale dei controlli complessivi </a:t>
            </a:r>
            <a:r>
              <a:rPr lang="it-IT" i="1" dirty="0"/>
              <a:t>(art. 5 – Reg. delegato (UE) 2023/67)</a:t>
            </a:r>
          </a:p>
          <a:p>
            <a:r>
              <a:rPr lang="it-IT" dirty="0"/>
              <a:t> </a:t>
            </a:r>
          </a:p>
          <a:p>
            <a:r>
              <a:rPr lang="it-IT" b="1" dirty="0"/>
              <a:t>Oneri amministrativi elevati/Elevato carico istruttorio</a:t>
            </a:r>
            <a:br>
              <a:rPr lang="it-IT" dirty="0"/>
            </a:br>
            <a:r>
              <a:rPr lang="it-IT" dirty="0"/>
              <a:t> 	- incremento significativo di tempi, risorse (non solo in quantità….) e costi per l’esecuzione dei controlli (impatto organizzativo interno e di coordinamento) </a:t>
            </a:r>
          </a:p>
          <a:p>
            <a:endParaRPr lang="it-IT" dirty="0"/>
          </a:p>
          <a:p>
            <a:r>
              <a:rPr lang="it-IT" dirty="0"/>
              <a:t>S</a:t>
            </a:r>
            <a:r>
              <a:rPr lang="it-IT" b="1" dirty="0"/>
              <a:t>ostenibilità operativa</a:t>
            </a:r>
            <a:br>
              <a:rPr lang="it-IT" dirty="0"/>
            </a:br>
            <a:r>
              <a:rPr lang="it-IT" dirty="0"/>
              <a:t>	- difficoltà nel rispettare le tempistiche e nel garantire continuità delle attività di audit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Rischio di inefficienza</a:t>
            </a:r>
            <a:br>
              <a:rPr lang="it-IT" dirty="0"/>
            </a:br>
            <a:r>
              <a:rPr lang="it-IT" dirty="0"/>
              <a:t>	- possibile duplicazione di verifiche su unità a basso rischio, con ridotto valore aggiunto - 		</a:t>
            </a:r>
            <a:endParaRPr lang="it-IT" b="1" dirty="0">
              <a:solidFill>
                <a:srgbClr val="297A38"/>
              </a:solidFill>
            </a:endParaRPr>
          </a:p>
          <a:p>
            <a:endParaRPr lang="it-IT" dirty="0"/>
          </a:p>
          <a:p>
            <a:r>
              <a:rPr lang="it-IT" b="1" dirty="0"/>
              <a:t>Carico su Beneficiari e Ente Gestore</a:t>
            </a:r>
          </a:p>
          <a:p>
            <a:endParaRPr lang="it-IT" dirty="0"/>
          </a:p>
          <a:p>
            <a:br>
              <a:rPr lang="it-IT" dirty="0"/>
            </a:b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759A2B-DB1A-20D1-F1AF-E49C34B1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118341"/>
          </a:xfrm>
        </p:spPr>
        <p:txBody>
          <a:bodyPr/>
          <a:lstStyle/>
          <a:p>
            <a:fld id="{DCEB06E8-D4FD-460B-BC8A-C46D65A93A27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557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351EA-143B-C9E5-C7F0-D4B66D648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AE95E-1F3B-6898-C8F5-A84541688E7F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Il trade-off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05224D7-4B73-33D6-45AE-CA6F40F24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3F6FC35-8AE8-9844-C555-75D3FD15C023}"/>
              </a:ext>
            </a:extLst>
          </p:cNvPr>
          <p:cNvSpPr txBox="1"/>
          <p:nvPr/>
        </p:nvSpPr>
        <p:spPr>
          <a:xfrm>
            <a:off x="490818" y="1332890"/>
            <a:ext cx="1031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scelta metodologica del sotto-campionamento, implica un bilanciamento tra: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4D72070-86BE-0F5E-2922-5C4B85266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53705"/>
              </p:ext>
            </p:extLst>
          </p:nvPr>
        </p:nvGraphicFramePr>
        <p:xfrm>
          <a:off x="791029" y="1879759"/>
          <a:ext cx="10312923" cy="1455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381">
                  <a:extLst>
                    <a:ext uri="{9D8B030D-6E8A-4147-A177-3AD203B41FA5}">
                      <a16:colId xmlns:a16="http://schemas.microsoft.com/office/drawing/2014/main" val="3459726973"/>
                    </a:ext>
                  </a:extLst>
                </a:gridCol>
                <a:gridCol w="1738516">
                  <a:extLst>
                    <a:ext uri="{9D8B030D-6E8A-4147-A177-3AD203B41FA5}">
                      <a16:colId xmlns:a16="http://schemas.microsoft.com/office/drawing/2014/main" val="278293189"/>
                    </a:ext>
                  </a:extLst>
                </a:gridCol>
                <a:gridCol w="2880618">
                  <a:extLst>
                    <a:ext uri="{9D8B030D-6E8A-4147-A177-3AD203B41FA5}">
                      <a16:colId xmlns:a16="http://schemas.microsoft.com/office/drawing/2014/main" val="402832498"/>
                    </a:ext>
                  </a:extLst>
                </a:gridCol>
                <a:gridCol w="2394408">
                  <a:extLst>
                    <a:ext uri="{9D8B030D-6E8A-4147-A177-3AD203B41FA5}">
                      <a16:colId xmlns:a16="http://schemas.microsoft.com/office/drawing/2014/main" val="679423556"/>
                    </a:ext>
                  </a:extLst>
                </a:gridCol>
              </a:tblGrid>
              <a:tr h="2459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1" u="none" strike="noStrike" dirty="0">
                          <a:effectLst/>
                        </a:rPr>
                        <a:t>Opzione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1" u="none" strike="noStrike" dirty="0">
                          <a:effectLst/>
                        </a:rPr>
                        <a:t>Controlli in RL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1" u="none" strike="noStrike" dirty="0">
                          <a:effectLst/>
                        </a:rPr>
                        <a:t>Solidità statistica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1" u="none" strike="noStrike" dirty="0">
                          <a:effectLst/>
                        </a:rPr>
                        <a:t>Sostenibilità operativa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0031217"/>
                  </a:ext>
                </a:extLst>
              </a:tr>
              <a:tr h="4685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Statistico + statistico (art. 5 + art. 5)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~157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>
                          <a:effectLst/>
                        </a:rPr>
                        <a:t>Alta (piena misurazione dell’incertezza – Allegato II)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Bassa (oneri elevati)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9886188"/>
                  </a:ext>
                </a:extLst>
              </a:tr>
              <a:tr h="702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Statistico + non statistico (art. 5 + art. 6)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~82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Media (assenza di misura dell’incertezza nel sottocampione)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u="none" strike="noStrike" dirty="0">
                          <a:effectLst/>
                        </a:rPr>
                        <a:t>Alta (riduzione dei controlli)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435222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E55B4CA9-6A95-0694-A8BA-833AF84424B2}"/>
              </a:ext>
            </a:extLst>
          </p:cNvPr>
          <p:cNvSpPr txBox="1"/>
          <p:nvPr/>
        </p:nvSpPr>
        <p:spPr>
          <a:xfrm>
            <a:off x="6652948" y="3801261"/>
            <a:ext cx="90805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Più controlli ≠ migliore qualità….</a:t>
            </a:r>
          </a:p>
          <a:p>
            <a:r>
              <a:rPr lang="it-IT" sz="1600" i="1" dirty="0"/>
              <a:t>Frammentazione dei controlli</a:t>
            </a:r>
          </a:p>
          <a:p>
            <a:r>
              <a:rPr lang="it-IT" sz="1600" i="1" dirty="0"/>
              <a:t>Il trend di numerosità dei controlli </a:t>
            </a:r>
          </a:p>
          <a:p>
            <a:r>
              <a:rPr lang="it-IT" sz="1600" i="1" dirty="0"/>
              <a:t>è sostenibile nel tempo? </a:t>
            </a:r>
          </a:p>
          <a:p>
            <a:r>
              <a:rPr lang="it-IT" sz="1600" i="1" dirty="0"/>
              <a:t>Stiamo controllando troppo o male? </a:t>
            </a:r>
          </a:p>
          <a:p>
            <a:r>
              <a:rPr lang="it-IT" sz="1600" i="1" dirty="0"/>
              <a:t>Controllo estensivo ha un reale effetto positivo</a:t>
            </a:r>
          </a:p>
          <a:p>
            <a:r>
              <a:rPr lang="it-IT" sz="1600" i="1" dirty="0"/>
              <a:t>…?!?</a:t>
            </a:r>
          </a:p>
          <a:p>
            <a:endParaRPr lang="it-IT" b="1" i="1" dirty="0"/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1E37B12-F3AA-531B-510A-05520BB4F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261" y="4194997"/>
            <a:ext cx="3157423" cy="2104949"/>
          </a:xfrm>
          <a:prstGeom prst="rect">
            <a:avLst/>
          </a:prstGeom>
        </p:spPr>
      </p:pic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B4A8719D-E24C-FFF2-E34B-2FDB390E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85852"/>
          </a:xfrm>
        </p:spPr>
        <p:txBody>
          <a:bodyPr/>
          <a:lstStyle/>
          <a:p>
            <a:fld id="{DCEB06E8-D4FD-460B-BC8A-C46D65A93A27}" type="slidenum">
              <a:rPr lang="it-IT" smtClean="0"/>
              <a:t>8</a:t>
            </a:fld>
            <a:endParaRPr lang="it-IT" dirty="0"/>
          </a:p>
        </p:txBody>
      </p:sp>
      <p:sp>
        <p:nvSpPr>
          <p:cNvPr id="20" name="Bolla: nuvola 19">
            <a:extLst>
              <a:ext uri="{FF2B5EF4-FFF2-40B4-BE49-F238E27FC236}">
                <a16:creationId xmlns:a16="http://schemas.microsoft.com/office/drawing/2014/main" id="{7AFF7547-2515-B2EF-DED4-1890CE01B722}"/>
              </a:ext>
            </a:extLst>
          </p:cNvPr>
          <p:cNvSpPr/>
          <p:nvPr/>
        </p:nvSpPr>
        <p:spPr>
          <a:xfrm>
            <a:off x="5837373" y="3479611"/>
            <a:ext cx="5516427" cy="2603403"/>
          </a:xfrm>
          <a:prstGeom prst="cloudCallo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45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BEDAB-8EC7-6145-8206-46B64E62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CAF872-F8E1-2EF1-FD76-C89D7F29EFC5}"/>
              </a:ext>
            </a:extLst>
          </p:cNvPr>
          <p:cNvSpPr txBox="1"/>
          <p:nvPr/>
        </p:nvSpPr>
        <p:spPr>
          <a:xfrm>
            <a:off x="490818" y="558054"/>
            <a:ext cx="110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97A38"/>
                </a:solidFill>
              </a:rPr>
              <a:t>Orientare la Scelta del metodo - principi (1/3)</a:t>
            </a:r>
            <a:endParaRPr lang="it-IT" sz="3200" dirty="0">
              <a:solidFill>
                <a:srgbClr val="297A38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50B54F3-8B26-83F5-BE60-29988182B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8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E56D57-82EB-0A2D-39EA-8B9E7EF8D953}"/>
              </a:ext>
            </a:extLst>
          </p:cNvPr>
          <p:cNvSpPr txBox="1"/>
          <p:nvPr/>
        </p:nvSpPr>
        <p:spPr>
          <a:xfrm>
            <a:off x="490818" y="1090276"/>
            <a:ext cx="103174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definizione </a:t>
            </a:r>
            <a:r>
              <a:rPr lang="it-IT" b="1" dirty="0"/>
              <a:t>dell’approccio di campionamento </a:t>
            </a:r>
            <a:r>
              <a:rPr lang="it-IT" dirty="0"/>
              <a:t>deve avvenire nel rispetto dei seguenti principi:</a:t>
            </a:r>
          </a:p>
          <a:p>
            <a:r>
              <a:rPr lang="it-IT" b="1" dirty="0"/>
              <a:t>Proporzionalità</a:t>
            </a:r>
            <a:br>
              <a:rPr lang="it-IT" dirty="0"/>
            </a:br>
            <a:r>
              <a:rPr lang="it-IT" dirty="0"/>
              <a:t>	- I controlli devono essere </a:t>
            </a:r>
            <a:r>
              <a:rPr lang="it-IT" b="1" dirty="0"/>
              <a:t>commisurati alla dimensione, complessità e livello di rischio</a:t>
            </a:r>
            <a:r>
              <a:rPr lang="it-IT" dirty="0"/>
              <a:t> delle operazioni</a:t>
            </a:r>
            <a:br>
              <a:rPr lang="it-IT" dirty="0"/>
            </a:br>
            <a:r>
              <a:rPr lang="it-IT" i="1" dirty="0"/>
              <a:t>(cfr. considerando 4 e 7 – approccio basato sul rischio e adeguatezza dei controlli)</a:t>
            </a:r>
            <a:r>
              <a:rPr lang="it-IT" dirty="0"/>
              <a:t> </a:t>
            </a:r>
          </a:p>
          <a:p>
            <a:r>
              <a:rPr lang="it-IT" b="1" dirty="0"/>
              <a:t>Semplificazione</a:t>
            </a:r>
            <a:br>
              <a:rPr lang="it-IT" dirty="0"/>
            </a:br>
            <a:r>
              <a:rPr lang="it-IT" dirty="0"/>
              <a:t>	- Le metodologie adottate devono evitare </a:t>
            </a:r>
            <a:r>
              <a:rPr lang="it-IT" b="1" dirty="0"/>
              <a:t>oneri amministrativi eccessivi</a:t>
            </a:r>
            <a:r>
              <a:rPr lang="it-IT" dirty="0"/>
              <a:t>, soprattutto nei livelli più granulari (es. sotto-campionamento)</a:t>
            </a:r>
            <a:br>
              <a:rPr lang="it-IT" dirty="0"/>
            </a:br>
            <a:r>
              <a:rPr lang="it-IT" i="1" dirty="0"/>
              <a:t>(cfr. considerando 7 – riduzione degli oneri e flessibilità metodologica)</a:t>
            </a:r>
            <a:r>
              <a:rPr lang="it-IT" dirty="0"/>
              <a:t> </a:t>
            </a:r>
          </a:p>
          <a:p>
            <a:r>
              <a:rPr lang="it-IT" b="1" dirty="0"/>
              <a:t>Economicità dell’azione amministrativa</a:t>
            </a:r>
            <a:br>
              <a:rPr lang="it-IT" dirty="0"/>
            </a:br>
            <a:r>
              <a:rPr lang="it-IT" dirty="0"/>
              <a:t>	Le attività di audit devono garantire un uso efficiente delle risorse, assicurando un </a:t>
            </a:r>
            <a:r>
              <a:rPr lang="it-IT" b="1" dirty="0"/>
              <a:t>equilibrio tra costi e benefici del controllo</a:t>
            </a:r>
            <a:br>
              <a:rPr lang="it-IT" dirty="0"/>
            </a:br>
            <a:r>
              <a:rPr lang="it-IT" i="1" dirty="0"/>
              <a:t>(principio generale di buona amministrazione, coerente con l’impianto del Regolamento)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46912-9D88-049F-6162-DF1AB6100DD2}"/>
              </a:ext>
            </a:extLst>
          </p:cNvPr>
          <p:cNvSpPr txBox="1"/>
          <p:nvPr/>
        </p:nvSpPr>
        <p:spPr>
          <a:xfrm>
            <a:off x="1029505" y="5452645"/>
            <a:ext cx="1031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regolamento delegato (UE) 2023/67 </a:t>
            </a:r>
            <a:r>
              <a:rPr lang="it-IT" b="1" dirty="0">
                <a:solidFill>
                  <a:srgbClr val="C00000"/>
                </a:solidFill>
              </a:rPr>
              <a:t>non impone la massimizzazione dei controlli</a:t>
            </a:r>
            <a:r>
              <a:rPr lang="it-IT" dirty="0"/>
              <a:t>, ma richiede un sistema </a:t>
            </a:r>
            <a:r>
              <a:rPr lang="it-IT" b="1" dirty="0"/>
              <a:t>equilibrato e sostenibile</a:t>
            </a:r>
            <a:r>
              <a:rPr lang="it-IT" dirty="0"/>
              <a:t>, in cui il livello di verifica sia adeguato agli obiettivi di affidabilità</a:t>
            </a:r>
          </a:p>
          <a:p>
            <a:pPr algn="ctr"/>
            <a:r>
              <a:rPr lang="it-IT" b="1" dirty="0"/>
              <a:t>Non sempre un maggior numero di controlli corrisponde a una maggiore qualità dell’audit</a:t>
            </a:r>
            <a:endParaRPr lang="it-IT" dirty="0"/>
          </a:p>
          <a:p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1237BA-C485-DC8C-2902-838C4196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5286"/>
          </a:xfrm>
        </p:spPr>
        <p:txBody>
          <a:bodyPr/>
          <a:lstStyle/>
          <a:p>
            <a:fld id="{DCEB06E8-D4FD-460B-BC8A-C46D65A93A27}" type="slidenum">
              <a:rPr lang="it-IT" smtClean="0"/>
              <a:t>9</a:t>
            </a:fld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2E53CA22-3ACC-3107-3241-AAB592EC5E54}"/>
              </a:ext>
            </a:extLst>
          </p:cNvPr>
          <p:cNvSpPr/>
          <p:nvPr/>
        </p:nvSpPr>
        <p:spPr>
          <a:xfrm>
            <a:off x="5702972" y="4804280"/>
            <a:ext cx="530432" cy="6653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723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A2174C-840F-44A6-8343-18718F724A6F}">
  <we:reference id="c53855d0-2569-4e75-a142-ac5f1e743ef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A265787A86448A05F338567224205" ma:contentTypeVersion="12" ma:contentTypeDescription="Create a new document." ma:contentTypeScope="" ma:versionID="2b79a1716d6f86fec0152cbd1f3f05f9">
  <xsd:schema xmlns:xsd="http://www.w3.org/2001/XMLSchema" xmlns:xs="http://www.w3.org/2001/XMLSchema" xmlns:p="http://schemas.microsoft.com/office/2006/metadata/properties" xmlns:ns2="d1e1b162-1c6d-4d0e-a328-f60e638a722e" xmlns:ns3="b4a6ebc4-2842-43f3-a4f6-a79ce6d4f40f" targetNamespace="http://schemas.microsoft.com/office/2006/metadata/properties" ma:root="true" ma:fieldsID="5866168eb6b0c82fa9c0700717bb3e9c" ns2:_="" ns3:_="">
    <xsd:import namespace="d1e1b162-1c6d-4d0e-a328-f60e638a722e"/>
    <xsd:import namespace="b4a6ebc4-2842-43f3-a4f6-a79ce6d4f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1b162-1c6d-4d0e-a328-f60e638a7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6ebc4-2842-43f3-a4f6-a79ce6d4f40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9e5858f-6138-4947-a9e1-ba89ca997f2a}" ma:internalName="TaxCatchAll" ma:showField="CatchAllData" ma:web="b4a6ebc4-2842-43f3-a4f6-a79ce6d4f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1b162-1c6d-4d0e-a328-f60e638a722e">
      <Terms xmlns="http://schemas.microsoft.com/office/infopath/2007/PartnerControls"/>
    </lcf76f155ced4ddcb4097134ff3c332f>
    <TaxCatchAll xmlns="b4a6ebc4-2842-43f3-a4f6-a79ce6d4f40f" xsi:nil="true"/>
  </documentManagement>
</p:properties>
</file>

<file path=customXml/itemProps1.xml><?xml version="1.0" encoding="utf-8"?>
<ds:datastoreItem xmlns:ds="http://schemas.openxmlformats.org/officeDocument/2006/customXml" ds:itemID="{1BA0F774-053A-463F-BF7F-9078D0A5C9BF}"/>
</file>

<file path=customXml/itemProps2.xml><?xml version="1.0" encoding="utf-8"?>
<ds:datastoreItem xmlns:ds="http://schemas.openxmlformats.org/officeDocument/2006/customXml" ds:itemID="{C7FAF382-0580-4A5F-BC76-0A880C5F2023}"/>
</file>

<file path=customXml/itemProps3.xml><?xml version="1.0" encoding="utf-8"?>
<ds:datastoreItem xmlns:ds="http://schemas.openxmlformats.org/officeDocument/2006/customXml" ds:itemID="{E5B55CEF-CBAA-4B6E-A94F-4DCC8B8E6DFE}"/>
</file>

<file path=docMetadata/LabelInfo.xml><?xml version="1.0" encoding="utf-8"?>
<clbl:labelList xmlns:clbl="http://schemas.microsoft.com/office/2020/mipLabelMetadata">
  <clbl:label id="{da623df2-7a25-4a8f-b59b-3a3459c1375f}" enabled="1" method="Standard" siteId="{16532572-d567-4d67-8727-f12f7bb6aed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9364</TotalTime>
  <Words>1348</Words>
  <Application>Microsoft Office PowerPoint</Application>
  <PresentationFormat>Widescreen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Simona Frustaci</dc:creator>
  <cp:lastModifiedBy>Paola Michela Uboldi</cp:lastModifiedBy>
  <cp:revision>35</cp:revision>
  <cp:lastPrinted>2026-05-12T12:45:19Z</cp:lastPrinted>
  <dcterms:created xsi:type="dcterms:W3CDTF">2025-02-10T10:30:30Z</dcterms:created>
  <dcterms:modified xsi:type="dcterms:W3CDTF">2026-05-12T14:36:32Z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0x010100FA3A265787A86448A05F338567224205</vt:lpwstr>
  </property>
  <property fmtid="{D5CDD505-2E9C-101B-9397-08002B2CF9AE}" pid="3" name="MediaServiceImageTags">
    <vt:lpwstr/>
  </property>
</Properties>
</file>