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813" r:id="rId5"/>
  </p:sldMasterIdLst>
  <p:notesMasterIdLst>
    <p:notesMasterId r:id="rId13"/>
  </p:notesMasterIdLst>
  <p:handoutMasterIdLst>
    <p:handoutMasterId r:id="rId14"/>
  </p:handoutMasterIdLst>
  <p:sldIdLst>
    <p:sldId id="363" r:id="rId6"/>
    <p:sldId id="4689" r:id="rId7"/>
    <p:sldId id="4690" r:id="rId8"/>
    <p:sldId id="4686" r:id="rId9"/>
    <p:sldId id="4676" r:id="rId10"/>
    <p:sldId id="6598" r:id="rId11"/>
    <p:sldId id="66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44D0B-4158-929C-5351-57A7138E85EA}" name="IWANSKI Krzysztof (DIGIT)" initials="I(" userId="S::krzysztof.iwanski@ec.europa.eu::f41c8b36-b5a0-4698-aa03-2d76223a7d15" providerId="AD"/>
  <p188:author id="{E8F9A50B-2C7F-BD87-00AF-B710743AC955}" name="COMAN Nicolae-Marin (BUDG-EXT)" initials="NC" userId="S::Nicolae-Marin.COMAN@ext.ec.europa.eu::9f7b39a3-1bfb-4be8-b3a3-949e13634f1d" providerId="AD"/>
  <p188:author id="{A552540D-27B3-5A8A-A02D-42D162B7014E}" name="OIKONOMOU Athanasios (DIGIT-EXT)" initials="O(" userId="S::athanasios.oikonomou@ext.ec.europa.eu::a5c9147e-e771-429d-8b3d-e18a3120b0d5" providerId="AD"/>
  <p188:author id="{1E09D523-06CF-949A-7AF3-55E3EB35DFBB}" name="DZURAKOVA Daniela (BUDG)" initials="D(" userId="S::daniela.dzurakova@ec.europa.eu::3286c13f-529c-4c85-8284-167b00738b1f" providerId="AD"/>
  <p188:author id="{F430F239-99C8-2F70-1C80-5065143D8BD0}" name="Pieter Van Den Keybus" initials="PVDK" userId="S::av97569@vincotte.org::adc3ca35-d1e8-4e4c-a2ba-51d366a852f9" providerId="AD"/>
  <p188:author id="{4790E149-D3B1-15D5-8B21-2F29F6066ED8}" name="PRUNET Marie (BUDG)" initials="P(" userId="S::marie.prunet@ec.europa.eu::2e108d4b-15b4-4556-82e2-bbb147f056f6" providerId="AD"/>
  <p188:author id="{7F83E853-70A4-7536-1B18-BC2C8CC0E1C2}" name="VAN DEN KEYBUS Pieter (DIGIT-EXT)" initials="V(" userId="S::pieter.van-den-keybus@ext.ec.europa.eu::877db9f6-c66d-47ae-8f83-27e8b72e2773" providerId="AD"/>
  <p188:author id="{63C26A5C-C06B-77C9-B3B2-D8B3DCF6ED93}" name="VAN DEN KEYBUS Pieter (DIGIT-EXT)" initials="" userId="S::Pieter.VAN-DEN-KEYBUS@ext.ec.europa.eu::877db9f6-c66d-47ae-8f83-27e8b72e2773" providerId="AD"/>
  <p188:author id="{FE854A61-90A0-9B35-0DC1-C4FC918F3E7D}" name="PRUNET Marie (BUDG)" initials="" userId="S::Marie.PRUNET@ec.europa.eu::2e108d4b-15b4-4556-82e2-bbb147f056f6" providerId="AD"/>
  <p188:author id="{902F266B-94FF-BEF2-45B7-064664730D97}" name="IWANSKI Krzysztof (DIGIT)" initials="KI" userId="S::Krzysztof.IWANSKI@ec.europa.eu::f41c8b36-b5a0-4698-aa03-2d76223a7d15" providerId="AD"/>
  <p188:author id="{2D065073-7BA3-E23C-202C-BA68F121DB5C}" name="TZIAVARAS Christos (DIGIT-EXT)" initials="CT" userId="S::Christos.TZIAVARAS@ext.ec.europa.eu::cbe347cd-1db3-4f2b-af81-8711557546d8" providerId="AD"/>
  <p188:author id="{B8FE9D74-57E7-1DCF-5E2B-402B37E6D24E}" name="ANTZIA Christina (EMPL-EXT)" initials="A(" userId="S::christina.antzia@ext.ec.europa.eu::42e9454c-09b7-4a39-abc7-b9b94859b2f8" providerId="AD"/>
  <p188:author id="{C42BA881-EECE-6C4E-D415-3D5C08B3F698}" name="OIKONOMOU Athanasios (DIGIT-EXT)" initials="AO" userId="S::Athanasios.OIKONOMOU@ext.ec.europa.eu::a5c9147e-e771-429d-8b3d-e18a3120b0d5" providerId="AD"/>
  <p188:author id="{7D44D3A4-1B1B-280B-8412-68CAECED1D41}" name="SASOVA Katerina (BUDG)" initials="S(" userId="S::katerina.sasova1@ec.europa.eu::5875efe3-10b2-4600-be70-42ed19990015" providerId="AD"/>
  <p188:author id="{314291A6-BBF9-7945-A513-B271F7EA1BAB}" name="SIATRIS Zacharias (DIGIT-EXT)" initials="" userId="S::Zacharias.SIATRIS@ext.ec.europa.eu::265e62a7-6259-4ff0-aa20-b36bcf39e100" providerId="AD"/>
  <p188:author id="{C6E2CFA8-4FFB-CF81-426C-1D83B48AF9D1}" name="CURTIN Clementine (BUDG)" initials="C(" userId="S::clementine.curtin@ec.europa.eu::0a70a128-b5c1-461d-ae49-858d994bebc9" providerId="AD"/>
  <p188:author id="{8BBF45B5-859D-6E7D-DFA8-18327BA705B1}" name="TZIAVARAS Christos (DIGIT-EXT)" initials="T(" userId="S::christos.tziavaras@ext.ec.europa.eu::cbe347cd-1db3-4f2b-af81-8711557546d8" providerId="AD"/>
  <p188:author id="{A83F0FCC-E001-FB6A-9E18-39CB20A6D9C9}" name="BALDIN Luca (EMPL+REGIO-DAC)" initials="B(" userId="S::luca.baldin@ec.europa.eu::1b492045-8d34-4f9a-98c9-5c26b320ba5b" providerId="AD"/>
  <p188:author id="{3B2ACFE5-C18B-F1D5-F6AA-69A4D90C1463}" name="SIATRIS Zacharias (DIGIT-EXT)" initials="S(" userId="S::zacharias.siatris@ext.ec.europa.eu::265e62a7-6259-4ff0-aa20-b36bcf39e1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4DCA"/>
    <a:srgbClr val="CDD9E1"/>
    <a:srgbClr val="0959E9"/>
    <a:srgbClr val="E8EDF1"/>
    <a:srgbClr val="FFFFFF"/>
    <a:srgbClr val="DEB717"/>
    <a:srgbClr val="1C1C1C"/>
    <a:srgbClr val="F7C715"/>
    <a:srgbClr val="E3B508"/>
    <a:srgbClr val="053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3447" autoAdjust="0"/>
  </p:normalViewPr>
  <p:slideViewPr>
    <p:cSldViewPr snapToGrid="0">
      <p:cViewPr varScale="1">
        <p:scale>
          <a:sx n="60" d="100"/>
          <a:sy n="60" d="100"/>
        </p:scale>
        <p:origin x="876" y="28"/>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14/05/2026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europaeu.sharepoint.com/:u:/r/teams/GRP-PRO-ARACHNE-ACADEMY/SitePages/Arachne+%20Transition%20-%20Changes.aspx?csf=1&amp;web=1&amp;e=6uhJ3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sharepoint.com/:u:/r/teams/GRP-PRO-ARACHNE-ACADEMY/SitePages/Arachne+%20Transition%20-%20Changes.aspx?csf=1&amp;web=1&amp;e=6uhJ3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99169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511A1-956E-0C30-7F35-BA4124578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C9DA7-2A33-0DA9-E3DD-704164946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2C462-8AE5-FBC2-7174-603A5A708D18}"/>
              </a:ext>
            </a:extLst>
          </p:cNvPr>
          <p:cNvSpPr>
            <a:spLocks noGrp="1"/>
          </p:cNvSpPr>
          <p:nvPr>
            <p:ph type="body" idx="1"/>
          </p:nvPr>
        </p:nvSpPr>
        <p:spPr/>
        <p:txBody>
          <a:bodyPr/>
          <a:lstStyle/>
          <a:p>
            <a:pPr marL="0" indent="0">
              <a:buFont typeface="Arial" panose="020B0604020202020204" pitchFamily="34" charset="0"/>
              <a:buNone/>
            </a:pPr>
            <a:r>
              <a:rPr lang="en-US" sz="1200" b="0" i="0" kern="1200">
                <a:solidFill>
                  <a:schemeClr val="tx1"/>
                </a:solidFill>
                <a:effectLst/>
                <a:latin typeface="+mn-lt"/>
                <a:ea typeface="+mn-ea"/>
                <a:cs typeface="+mn-cs"/>
              </a:rPr>
              <a:t>Arachne+ is an evolution to the current Arachne.  This change is needed so the Commission can continue to improve the platform and support future enhancements: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adding all management modes in scope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compulsory data feeding</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interoperability between databases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use of artificial intelligence (future)</a:t>
            </a:r>
          </a:p>
          <a:p>
            <a:r>
              <a:rPr lang="en-US" sz="1200" b="0" i="0" kern="1200">
                <a:solidFill>
                  <a:schemeClr val="tx1"/>
                </a:solidFill>
                <a:effectLst/>
                <a:latin typeface="+mn-lt"/>
                <a:ea typeface="+mn-ea"/>
                <a:cs typeface="+mn-cs"/>
              </a:rPr>
              <a:t>The new version of Arachne introduces a range of enhancements that improve data processing frequency, risk assessment accuracy, and platform scalability, ensuring a more efficient and insightful experience. </a:t>
            </a:r>
          </a:p>
          <a:p>
            <a:r>
              <a:rPr lang="en-US" sz="1200" b="0" i="0" kern="1200">
                <a:solidFill>
                  <a:schemeClr val="tx1"/>
                </a:solidFill>
                <a:effectLst/>
                <a:latin typeface="+mn-lt"/>
                <a:ea typeface="+mn-ea"/>
                <a:cs typeface="+mn-cs"/>
              </a:rPr>
              <a:t>It also comes with some adjustments to certain existing features. We encourage you to visit the </a:t>
            </a:r>
            <a:r>
              <a:rPr lang="en-US" sz="1200" b="0" i="0" u="sng" kern="1200">
                <a:solidFill>
                  <a:schemeClr val="tx1"/>
                </a:solidFill>
                <a:effectLst/>
                <a:latin typeface="+mn-lt"/>
                <a:ea typeface="+mn-ea"/>
                <a:cs typeface="+mn-cs"/>
                <a:hlinkClick r:id="rId3"/>
              </a:rPr>
              <a:t>Arachne Academy page</a:t>
            </a:r>
            <a:r>
              <a:rPr lang="en-US" sz="1200" b="0" i="0" kern="1200">
                <a:solidFill>
                  <a:schemeClr val="tx1"/>
                </a:solidFill>
                <a:effectLst/>
                <a:latin typeface="+mn-lt"/>
                <a:ea typeface="+mn-ea"/>
                <a:cs typeface="+mn-cs"/>
              </a:rPr>
              <a:t>, where detailed information about the most important adjustments is available. Reviewing this information is essential, as you may need to take specific actions as soon as possible to ensure smooth transition and maintain your current workflow.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 </a:t>
            </a:r>
          </a:p>
          <a:p>
            <a:endParaRPr lang="en-GB"/>
          </a:p>
        </p:txBody>
      </p:sp>
      <p:sp>
        <p:nvSpPr>
          <p:cNvPr id="4" name="Slide Number Placeholder 3">
            <a:extLst>
              <a:ext uri="{FF2B5EF4-FFF2-40B4-BE49-F238E27FC236}">
                <a16:creationId xmlns:a16="http://schemas.microsoft.com/office/drawing/2014/main" id="{1D540D42-3060-03AA-C2F8-9B861E85485A}"/>
              </a:ext>
            </a:extLst>
          </p:cNvPr>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24022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4098-6617-2982-5774-BB64D9DFC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8C930-7E34-2962-463A-B9F01E6A3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2C05B-5E9B-A9A0-F086-C7F8C01F9E9C}"/>
              </a:ext>
            </a:extLst>
          </p:cNvPr>
          <p:cNvSpPr>
            <a:spLocks noGrp="1"/>
          </p:cNvSpPr>
          <p:nvPr>
            <p:ph type="body" idx="1"/>
          </p:nvPr>
        </p:nvSpPr>
        <p:spPr/>
        <p:txBody>
          <a:bodyPr/>
          <a:lstStyle/>
          <a:p>
            <a:pPr marL="0" indent="0">
              <a:buFont typeface="Arial" panose="020B0604020202020204" pitchFamily="34" charset="0"/>
              <a:buNone/>
            </a:pPr>
            <a:r>
              <a:rPr lang="en-US" sz="1200" b="0" i="0" kern="1200">
                <a:solidFill>
                  <a:schemeClr val="tx1"/>
                </a:solidFill>
                <a:effectLst/>
                <a:latin typeface="+mn-lt"/>
                <a:ea typeface="+mn-ea"/>
                <a:cs typeface="+mn-cs"/>
              </a:rPr>
              <a:t>Arachne+ is an evolution to the current Arachne.  This change is needed so the Commission can continue to improve the platform and support future enhancements: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adding all management modes in scope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compulsory data feeding</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interoperability between databases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use of artificial intelligence (future)</a:t>
            </a:r>
          </a:p>
          <a:p>
            <a:r>
              <a:rPr lang="en-US" sz="1200" b="0" i="0" kern="1200">
                <a:solidFill>
                  <a:schemeClr val="tx1"/>
                </a:solidFill>
                <a:effectLst/>
                <a:latin typeface="+mn-lt"/>
                <a:ea typeface="+mn-ea"/>
                <a:cs typeface="+mn-cs"/>
              </a:rPr>
              <a:t>The new version of Arachne introduces a range of enhancements that improve data processing frequency, risk assessment accuracy, and platform scalability, ensuring a more efficient and insightful experience. </a:t>
            </a:r>
          </a:p>
          <a:p>
            <a:r>
              <a:rPr lang="en-US" sz="1200" b="0" i="0" kern="1200">
                <a:solidFill>
                  <a:schemeClr val="tx1"/>
                </a:solidFill>
                <a:effectLst/>
                <a:latin typeface="+mn-lt"/>
                <a:ea typeface="+mn-ea"/>
                <a:cs typeface="+mn-cs"/>
              </a:rPr>
              <a:t>It also comes with some adjustments to certain existing features. We encourage you to visit the </a:t>
            </a:r>
            <a:r>
              <a:rPr lang="en-US" sz="1200" b="0" i="0" u="sng" kern="1200">
                <a:solidFill>
                  <a:schemeClr val="tx1"/>
                </a:solidFill>
                <a:effectLst/>
                <a:latin typeface="+mn-lt"/>
                <a:ea typeface="+mn-ea"/>
                <a:cs typeface="+mn-cs"/>
                <a:hlinkClick r:id="rId3"/>
              </a:rPr>
              <a:t>Arachne Academy page</a:t>
            </a:r>
            <a:r>
              <a:rPr lang="en-US" sz="1200" b="0" i="0" kern="1200">
                <a:solidFill>
                  <a:schemeClr val="tx1"/>
                </a:solidFill>
                <a:effectLst/>
                <a:latin typeface="+mn-lt"/>
                <a:ea typeface="+mn-ea"/>
                <a:cs typeface="+mn-cs"/>
              </a:rPr>
              <a:t>, where detailed information about the most important adjustments is available. Reviewing this information is essential, as you may need to take specific actions as soon as possible to ensure smooth transition and maintain your current workflow.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 </a:t>
            </a:r>
          </a:p>
          <a:p>
            <a:endParaRPr lang="en-GB"/>
          </a:p>
        </p:txBody>
      </p:sp>
      <p:sp>
        <p:nvSpPr>
          <p:cNvPr id="4" name="Slide Number Placeholder 3">
            <a:extLst>
              <a:ext uri="{FF2B5EF4-FFF2-40B4-BE49-F238E27FC236}">
                <a16:creationId xmlns:a16="http://schemas.microsoft.com/office/drawing/2014/main" id="{AC4C0EE0-358B-F73E-C1AC-2868F92963A2}"/>
              </a:ext>
            </a:extLst>
          </p:cNvPr>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02523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94C1-7F1D-790E-7C3D-264F88A61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7A9F0-09F7-BEF3-7F04-DB0B86B22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42AC2-88FD-A168-0150-23BE12AB4567}"/>
              </a:ext>
            </a:extLst>
          </p:cNvPr>
          <p:cNvSpPr>
            <a:spLocks noGrp="1"/>
          </p:cNvSpPr>
          <p:nvPr>
            <p:ph type="body" idx="1"/>
          </p:nvPr>
        </p:nvSpPr>
        <p:spPr/>
        <p:txBody>
          <a:bodyPr/>
          <a:lstStyle/>
          <a:p>
            <a:r>
              <a:rPr lang="en-IE"/>
              <a:t>All Arachne data is migrated to Arachne+</a:t>
            </a:r>
            <a:endParaRPr lang="en-GB"/>
          </a:p>
        </p:txBody>
      </p:sp>
      <p:sp>
        <p:nvSpPr>
          <p:cNvPr id="4" name="Slide Number Placeholder 3">
            <a:extLst>
              <a:ext uri="{FF2B5EF4-FFF2-40B4-BE49-F238E27FC236}">
                <a16:creationId xmlns:a16="http://schemas.microsoft.com/office/drawing/2014/main" id="{2F846C40-3563-9C24-68A2-2FED6066F6BF}"/>
              </a:ext>
            </a:extLst>
          </p:cNvPr>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22983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05D2-5CDD-A680-63EA-8A4BDA558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0FBC5-7B15-7730-05A1-C41A66800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ED731-7E0E-1AEB-C425-F47F3FDFE616}"/>
              </a:ext>
            </a:extLst>
          </p:cNvPr>
          <p:cNvSpPr>
            <a:spLocks noGrp="1"/>
          </p:cNvSpPr>
          <p:nvPr>
            <p:ph type="body" idx="1"/>
          </p:nvPr>
        </p:nvSpPr>
        <p:spPr/>
        <p:txBody>
          <a:bodyPr/>
          <a:lstStyle/>
          <a:p>
            <a:r>
              <a:rPr lang="en-IE" dirty="0"/>
              <a:t>Content from here: https://eceuropaeu.sharepoint.com/teams/GRP-PRO-ARACHNE-ACADEMY/SitePages/Arachne+%20Transition%20-%20Changes.aspx</a:t>
            </a:r>
          </a:p>
          <a:p>
            <a:pPr marL="171450" indent="-171450">
              <a:buFont typeface="Arial" panose="020B0604020202020204" pitchFamily="34" charset="0"/>
              <a:buChar char="•"/>
            </a:pPr>
            <a:r>
              <a:rPr lang="en-IE" dirty="0"/>
              <a:t>Scalability: platform rebuilt to support the enhancements we just discussed about</a:t>
            </a:r>
          </a:p>
          <a:p>
            <a:pPr marL="171450" indent="-171450">
              <a:buFont typeface="Arial" panose="020B0604020202020204" pitchFamily="34" charset="0"/>
              <a:buChar char="•"/>
            </a:pPr>
            <a:r>
              <a:rPr lang="en-IE" dirty="0"/>
              <a:t>Redesigned for </a:t>
            </a:r>
            <a:r>
              <a:rPr lang="en-US" sz="1200" b="0" i="0" kern="1200" dirty="0">
                <a:solidFill>
                  <a:schemeClr val="tx1"/>
                </a:solidFill>
                <a:effectLst/>
                <a:latin typeface="+mn-lt"/>
                <a:ea typeface="+mn-ea"/>
                <a:cs typeface="+mn-cs"/>
              </a:rPr>
              <a:t>a more intuitive layout, streamlined navigation, and significantly faster page loading times.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Monthly ORBIS updates ensuring more up-to-date information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MAPD – a replacement for VPI (Vadis Predictive Indicator) model</a:t>
            </a:r>
            <a:endParaRPr lang="en-IE" dirty="0"/>
          </a:p>
        </p:txBody>
      </p:sp>
      <p:sp>
        <p:nvSpPr>
          <p:cNvPr id="4" name="Slide Number Placeholder 3">
            <a:extLst>
              <a:ext uri="{FF2B5EF4-FFF2-40B4-BE49-F238E27FC236}">
                <a16:creationId xmlns:a16="http://schemas.microsoft.com/office/drawing/2014/main" id="{917BF57C-C673-1D09-D43A-FA49830249DC}"/>
              </a:ext>
            </a:extLst>
          </p:cNvPr>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5569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6B7CF-5103-2454-44F6-08C1F916E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CC501-FDCE-4646-9831-B358D0B1F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C6474-4730-25C7-B9D2-1529FFA13D5A}"/>
              </a:ext>
            </a:extLst>
          </p:cNvPr>
          <p:cNvSpPr>
            <a:spLocks noGrp="1"/>
          </p:cNvSpPr>
          <p:nvPr>
            <p:ph type="body" idx="1"/>
          </p:nvPr>
        </p:nvSpPr>
        <p:spPr/>
        <p:txBody>
          <a:bodyPr/>
          <a:lstStyle/>
          <a:p>
            <a:r>
              <a:rPr lang="en-IE"/>
              <a:t>Content from here: https://eceuropaeu.sharepoint.com/teams/GRP-PRO-ARACHNE-ACADEMY/SitePages/Arachne+%20Transition%20-%20Changes.aspx</a:t>
            </a:r>
          </a:p>
          <a:p>
            <a:pPr marL="171450" indent="-171450">
              <a:buFont typeface="Arial" panose="020B0604020202020204" pitchFamily="34" charset="0"/>
              <a:buChar char="•"/>
            </a:pPr>
            <a:r>
              <a:rPr lang="en-IE"/>
              <a:t>Scalability: platform rebuilt to support the enhancements we just discussed about</a:t>
            </a:r>
          </a:p>
          <a:p>
            <a:pPr marL="171450" indent="-171450">
              <a:buFont typeface="Arial" panose="020B0604020202020204" pitchFamily="34" charset="0"/>
              <a:buChar char="•"/>
            </a:pPr>
            <a:r>
              <a:rPr lang="en-IE"/>
              <a:t>Redesigned for </a:t>
            </a:r>
            <a:r>
              <a:rPr lang="en-US" sz="1200" b="0" i="0" kern="1200">
                <a:solidFill>
                  <a:schemeClr val="tx1"/>
                </a:solidFill>
                <a:effectLst/>
                <a:latin typeface="+mn-lt"/>
                <a:ea typeface="+mn-ea"/>
                <a:cs typeface="+mn-cs"/>
              </a:rPr>
              <a:t>a more intuitive layout, streamlined navigation, and significantly faster page loading times.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Monthly ORBIS updates ensuring more up-to-date information</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MAPD – a replacement for VPI (Vadis Predictive Indicator) model</a:t>
            </a:r>
            <a:endParaRPr lang="en-IE"/>
          </a:p>
        </p:txBody>
      </p:sp>
      <p:sp>
        <p:nvSpPr>
          <p:cNvPr id="4" name="Slide Number Placeholder 3">
            <a:extLst>
              <a:ext uri="{FF2B5EF4-FFF2-40B4-BE49-F238E27FC236}">
                <a16:creationId xmlns:a16="http://schemas.microsoft.com/office/drawing/2014/main" id="{3DF1A9EF-8DF8-6DBA-E66B-FEDDB01C8D53}"/>
              </a:ext>
            </a:extLst>
          </p:cNvPr>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07423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0DC7-F8FA-8D1B-04CE-14A03CDFF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C807B-33DB-087C-817D-F3C629BCC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C0B10-81B3-F847-D7DC-C0847FB1B26C}"/>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B3C15BD6-908A-2E35-2631-B3FBCB9C0BB3}"/>
              </a:ext>
            </a:extLst>
          </p:cNvPr>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58962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752070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2252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a:p>
        </p:txBody>
      </p:sp>
    </p:spTree>
    <p:extLst>
      <p:ext uri="{BB962C8B-B14F-4D97-AF65-F5344CB8AC3E}">
        <p14:creationId xmlns:p14="http://schemas.microsoft.com/office/powerpoint/2010/main" val="3942722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75166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828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3221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479630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39164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57871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liable_Electric_Green_5_Title Slide">
    <p:spTree>
      <p:nvGrpSpPr>
        <p:cNvPr id="1" name=""/>
        <p:cNvGrpSpPr/>
        <p:nvPr/>
      </p:nvGrpSpPr>
      <p:grpSpPr>
        <a:xfrm>
          <a:off x="0" y="0"/>
          <a:ext cx="0" cy="0"/>
          <a:chOff x="0" y="0"/>
          <a:chExt cx="0" cy="0"/>
        </a:xfrm>
      </p:grpSpPr>
      <p:pic>
        <p:nvPicPr>
          <p:cNvPr id="8" name="Picture 7" descr="A green and blue background with triangles&#10;&#10;Description automatically generated with low confidence">
            <a:extLst>
              <a:ext uri="{FF2B5EF4-FFF2-40B4-BE49-F238E27FC236}">
                <a16:creationId xmlns:a16="http://schemas.microsoft.com/office/drawing/2014/main" id="{399AF7B2-B39F-C1E1-0D10-C56CD22474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721"/>
          <a:stretch/>
        </p:blipFill>
        <p:spPr>
          <a:xfrm>
            <a:off x="0" y="1078172"/>
            <a:ext cx="12192000" cy="5779827"/>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95332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piring Bright Mustard Content and Object">
    <p:spTree>
      <p:nvGrpSpPr>
        <p:cNvPr id="1" name=""/>
        <p:cNvGrpSpPr/>
        <p:nvPr/>
      </p:nvGrpSpPr>
      <p:grpSpPr>
        <a:xfrm>
          <a:off x="0" y="0"/>
          <a:ext cx="0" cy="0"/>
          <a:chOff x="0" y="0"/>
          <a:chExt cx="0" cy="0"/>
        </a:xfrm>
      </p:grpSpPr>
      <p:pic>
        <p:nvPicPr>
          <p:cNvPr id="2" name="Picture 1" descr="A picture containing vector graphics, light&#10;&#10;Description automatically generated with low confidence">
            <a:extLst>
              <a:ext uri="{FF2B5EF4-FFF2-40B4-BE49-F238E27FC236}">
                <a16:creationId xmlns:a16="http://schemas.microsoft.com/office/drawing/2014/main" id="{EAE1482B-937C-F9EC-95B0-7A6A2817D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198" y="1825625"/>
            <a:ext cx="5328000" cy="3906435"/>
          </a:xfrm>
        </p:spPr>
        <p:txBody>
          <a:bodyPr>
            <a:noAutofit/>
          </a:bodyPr>
          <a:lstStyle>
            <a:lvl1pPr>
              <a:spcAft>
                <a:spcPts val="1800"/>
              </a:spcAft>
              <a:buClr>
                <a:schemeClr val="tx1"/>
              </a:buClr>
              <a:defRPr/>
            </a:lvl1pPr>
            <a:lvl2pPr>
              <a:spcAft>
                <a:spcPts val="1800"/>
              </a:spcAft>
              <a:buClr>
                <a:schemeClr val="tx1"/>
              </a:buClr>
              <a:defRPr/>
            </a:lvl2pPr>
            <a:lvl3pPr>
              <a:spcAft>
                <a:spcPts val="1800"/>
              </a:spcAft>
              <a:buClr>
                <a:schemeClr val="tx1"/>
              </a:buClr>
              <a:defRPr/>
            </a:lvl3pPr>
            <a:lvl4pPr>
              <a:spcAft>
                <a:spcPts val="1800"/>
              </a:spcAft>
              <a:buClr>
                <a:schemeClr val="tx1"/>
              </a:buClr>
              <a:defRPr/>
            </a:lvl4pPr>
            <a:lvl5pPr>
              <a:spcAft>
                <a:spcPts val="180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73720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62289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065942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165262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3865729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884180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31215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62408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05970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41474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67182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74446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301512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a:p>
        </p:txBody>
      </p:sp>
    </p:spTree>
    <p:extLst>
      <p:ext uri="{BB962C8B-B14F-4D97-AF65-F5344CB8AC3E}">
        <p14:creationId xmlns:p14="http://schemas.microsoft.com/office/powerpoint/2010/main" val="3591601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107147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20535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320225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75022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19977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996940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piring Bright Mustard Content and Object">
    <p:spTree>
      <p:nvGrpSpPr>
        <p:cNvPr id="1" name=""/>
        <p:cNvGrpSpPr/>
        <p:nvPr/>
      </p:nvGrpSpPr>
      <p:grpSpPr>
        <a:xfrm>
          <a:off x="0" y="0"/>
          <a:ext cx="0" cy="0"/>
          <a:chOff x="0" y="0"/>
          <a:chExt cx="0" cy="0"/>
        </a:xfrm>
      </p:grpSpPr>
      <p:pic>
        <p:nvPicPr>
          <p:cNvPr id="2" name="Picture 1" descr="A picture containing vector graphics, light&#10;&#10;Description automatically generated with low confidence">
            <a:extLst>
              <a:ext uri="{FF2B5EF4-FFF2-40B4-BE49-F238E27FC236}">
                <a16:creationId xmlns:a16="http://schemas.microsoft.com/office/drawing/2014/main" id="{EAE1482B-937C-F9EC-95B0-7A6A2817D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198" y="1825625"/>
            <a:ext cx="5328000" cy="3906435"/>
          </a:xfrm>
        </p:spPr>
        <p:txBody>
          <a:bodyPr>
            <a:noAutofit/>
          </a:bodyPr>
          <a:lstStyle>
            <a:lvl1pPr>
              <a:spcAft>
                <a:spcPts val="1800"/>
              </a:spcAft>
              <a:buClr>
                <a:schemeClr val="tx1"/>
              </a:buClr>
              <a:defRPr/>
            </a:lvl1pPr>
            <a:lvl2pPr>
              <a:spcAft>
                <a:spcPts val="1800"/>
              </a:spcAft>
              <a:buClr>
                <a:schemeClr val="tx1"/>
              </a:buClr>
              <a:defRPr/>
            </a:lvl2pPr>
            <a:lvl3pPr>
              <a:spcAft>
                <a:spcPts val="1800"/>
              </a:spcAft>
              <a:buClr>
                <a:schemeClr val="tx1"/>
              </a:buClr>
              <a:defRPr/>
            </a:lvl3pPr>
            <a:lvl4pPr>
              <a:spcAft>
                <a:spcPts val="1800"/>
              </a:spcAft>
              <a:buClr>
                <a:schemeClr val="tx1"/>
              </a:buClr>
              <a:defRPr/>
            </a:lvl4pPr>
            <a:lvl5pPr>
              <a:spcAft>
                <a:spcPts val="180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13878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eliable_Electric_Green_5_Title Slide">
    <p:spTree>
      <p:nvGrpSpPr>
        <p:cNvPr id="1" name=""/>
        <p:cNvGrpSpPr/>
        <p:nvPr/>
      </p:nvGrpSpPr>
      <p:grpSpPr>
        <a:xfrm>
          <a:off x="0" y="0"/>
          <a:ext cx="0" cy="0"/>
          <a:chOff x="0" y="0"/>
          <a:chExt cx="0" cy="0"/>
        </a:xfrm>
      </p:grpSpPr>
      <p:pic>
        <p:nvPicPr>
          <p:cNvPr id="8" name="Picture 7" descr="A green and blue background with triangles&#10;&#10;Description automatically generated with low confidence">
            <a:extLst>
              <a:ext uri="{FF2B5EF4-FFF2-40B4-BE49-F238E27FC236}">
                <a16:creationId xmlns:a16="http://schemas.microsoft.com/office/drawing/2014/main" id="{399AF7B2-B39F-C1E1-0D10-C56CD22474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721"/>
          <a:stretch/>
        </p:blipFill>
        <p:spPr>
          <a:xfrm>
            <a:off x="0" y="1078172"/>
            <a:ext cx="12192000" cy="5779827"/>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29418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239193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619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8261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5576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05420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2773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580040052"/>
      </p:ext>
    </p:extLst>
  </p:cSld>
  <p:clrMap bg1="lt1" tx1="dk1" bg2="lt2" tx2="dk2" accent1="accent1" accent2="accent2" accent3="accent3" accent4="accent4" accent5="accent5" accent6="accent6" hlink="hlink" folHlink="folHlink"/>
  <p:sldLayoutIdLst>
    <p:sldLayoutId id="2147483783" r:id="rId1"/>
    <p:sldLayoutId id="2147483782" r:id="rId2"/>
    <p:sldLayoutId id="2147483791" r:id="rId3"/>
    <p:sldLayoutId id="2147483792" r:id="rId4"/>
    <p:sldLayoutId id="2147483793" r:id="rId5"/>
    <p:sldLayoutId id="2147483794" r:id="rId6"/>
    <p:sldLayoutId id="2147483795" r:id="rId7"/>
    <p:sldLayoutId id="2147483796" r:id="rId8"/>
    <p:sldLayoutId id="2147483797" r:id="rId9"/>
    <p:sldLayoutId id="2147483786" r:id="rId10"/>
    <p:sldLayoutId id="2147483779" r:id="rId11"/>
    <p:sldLayoutId id="2147483781" r:id="rId12"/>
    <p:sldLayoutId id="2147483784" r:id="rId13"/>
    <p:sldLayoutId id="2147483787" r:id="rId14"/>
    <p:sldLayoutId id="2147483789" r:id="rId15"/>
    <p:sldLayoutId id="2147483785" r:id="rId16"/>
    <p:sldLayoutId id="2147483788" r:id="rId17"/>
    <p:sldLayoutId id="2147483790" r:id="rId18"/>
    <p:sldLayoutId id="2147483834"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1430142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6" r:id="rId18"/>
    <p:sldLayoutId id="2147483837"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myworkplace.services.ec.europa.eu/mwp/arachneplus/home"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sharepoint.com/teams/GRP-PRO-ARACHNE-ACADEMY/SitePages/Arachne+%20Transition%20HUB.aspx?csf=1&amp;web=1&amp;e=NTWkaS" TargetMode="External"/><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hyperlink" Target="mailto:EC-ARACHNE-IT-Team@ec.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3A30D8A-37C3-29BC-7B53-C552697B9319}"/>
              </a:ext>
            </a:extLst>
          </p:cNvPr>
          <p:cNvSpPr>
            <a:spLocks noGrp="1"/>
          </p:cNvSpPr>
          <p:nvPr>
            <p:ph type="subTitle" idx="1"/>
          </p:nvPr>
        </p:nvSpPr>
        <p:spPr>
          <a:xfrm>
            <a:off x="1071350" y="4152592"/>
            <a:ext cx="10065224" cy="897754"/>
          </a:xfrm>
        </p:spPr>
        <p:txBody>
          <a:bodyPr vert="horz" lIns="91440" tIns="45720" rIns="91440" bIns="45720" rtlCol="0" anchor="t">
            <a:noAutofit/>
          </a:bodyPr>
          <a:lstStyle/>
          <a:p>
            <a:r>
              <a:rPr lang="en-GB" sz="3200" b="1" dirty="0" err="1"/>
              <a:t>Attivazione</a:t>
            </a:r>
            <a:r>
              <a:rPr lang="en-GB" sz="3200" b="1" dirty="0"/>
              <a:t> del </a:t>
            </a:r>
            <a:r>
              <a:rPr lang="en-GB" sz="3200" b="1" dirty="0" err="1"/>
              <a:t>servizio</a:t>
            </a:r>
            <a:br>
              <a:rPr lang="en-GB" sz="3600" dirty="0">
                <a:cs typeface="Arial"/>
              </a:rPr>
            </a:br>
            <a:r>
              <a:rPr lang="en-GB" sz="2400" dirty="0">
                <a:cs typeface="Arial"/>
              </a:rPr>
              <a:t>Merano, Maggio 2026</a:t>
            </a:r>
            <a:endParaRPr lang="en-GB" sz="2400" dirty="0"/>
          </a:p>
        </p:txBody>
      </p:sp>
      <p:pic>
        <p:nvPicPr>
          <p:cNvPr id="4" name="Picture 3" descr="A white letters on a black background&#10;&#10;AI-generated content may be incorrect.">
            <a:extLst>
              <a:ext uri="{FF2B5EF4-FFF2-40B4-BE49-F238E27FC236}">
                <a16:creationId xmlns:a16="http://schemas.microsoft.com/office/drawing/2014/main" id="{C4190027-8151-A3EB-B218-E2D27A0D9984}"/>
              </a:ext>
            </a:extLst>
          </p:cNvPr>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71350" y="2617323"/>
            <a:ext cx="2436269" cy="562778"/>
          </a:xfrm>
          <a:prstGeom prst="rect">
            <a:avLst/>
          </a:prstGeom>
        </p:spPr>
      </p:pic>
    </p:spTree>
    <p:extLst>
      <p:ext uri="{BB962C8B-B14F-4D97-AF65-F5344CB8AC3E}">
        <p14:creationId xmlns:p14="http://schemas.microsoft.com/office/powerpoint/2010/main" val="197386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6D7E-8E88-E989-EA29-BEBA4536233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E7E2F-0C3A-FEF0-346A-967CC2FA9ADB}"/>
              </a:ext>
            </a:extLst>
          </p:cNvPr>
          <p:cNvSpPr>
            <a:spLocks noGrp="1"/>
          </p:cNvSpPr>
          <p:nvPr>
            <p:ph sz="half" idx="2"/>
          </p:nvPr>
        </p:nvSpPr>
        <p:spPr>
          <a:xfrm>
            <a:off x="758071" y="1340247"/>
            <a:ext cx="11341780" cy="3906435"/>
          </a:xfrm>
        </p:spPr>
        <p:txBody>
          <a:bodyPr>
            <a:noAutofit/>
          </a:bodyPr>
          <a:lstStyle/>
          <a:p>
            <a:pPr marL="342900" indent="-342900">
              <a:buFont typeface="Arial" panose="020B0604020202020204" pitchFamily="34" charset="0"/>
              <a:buChar char="•"/>
            </a:pPr>
            <a:r>
              <a:rPr lang="it-IT" b="1" dirty="0"/>
              <a:t>Strumento corporate</a:t>
            </a:r>
            <a:r>
              <a:rPr lang="it-IT" dirty="0"/>
              <a:t> della Commissione europea per il </a:t>
            </a:r>
            <a:r>
              <a:rPr lang="it-IT" b="1" dirty="0"/>
              <a:t>data mining e la valutazione dei rischi</a:t>
            </a:r>
            <a:r>
              <a:rPr lang="it-IT" dirty="0"/>
              <a:t> a tutela degli interessi finanziari dell’Unione </a:t>
            </a:r>
          </a:p>
          <a:p>
            <a:pPr marL="342900" indent="-342900">
              <a:buFont typeface="Arial" panose="020B0604020202020204" pitchFamily="34" charset="0"/>
              <a:buChar char="•"/>
            </a:pPr>
            <a:r>
              <a:rPr lang="it-IT" dirty="0"/>
              <a:t>Supporta </a:t>
            </a:r>
            <a:r>
              <a:rPr lang="it-IT" b="1" dirty="0"/>
              <a:t>l’attuazione dell’articolo 36 del nuovo Regolamento Finanziario</a:t>
            </a:r>
            <a:r>
              <a:rPr lang="it-IT" dirty="0"/>
              <a:t>: </a:t>
            </a:r>
          </a:p>
          <a:p>
            <a:pPr lvl="1"/>
            <a:r>
              <a:rPr lang="it-IT" dirty="0"/>
              <a:t>progressiva creazione </a:t>
            </a:r>
            <a:r>
              <a:rPr lang="it-IT" u="sng" dirty="0"/>
              <a:t>di un sistema integrato e interoperabile (tutte le modalità di gestione) </a:t>
            </a:r>
          </a:p>
          <a:p>
            <a:pPr lvl="1"/>
            <a:r>
              <a:rPr lang="it-IT" u="sng" dirty="0"/>
              <a:t>obbligo di alimentazione dei dati entro il 2028 </a:t>
            </a:r>
          </a:p>
          <a:p>
            <a:pPr marL="342900" indent="-342900">
              <a:buFont typeface="Arial" panose="020B0604020202020204" pitchFamily="34" charset="0"/>
              <a:buChar char="•"/>
            </a:pPr>
            <a:r>
              <a:rPr lang="it-IT" dirty="0"/>
              <a:t>Sostituisce l’attuale strumento </a:t>
            </a:r>
            <a:r>
              <a:rPr lang="it-IT" dirty="0" err="1"/>
              <a:t>Arachne</a:t>
            </a:r>
            <a:endParaRPr lang="it-IT" dirty="0"/>
          </a:p>
          <a:p>
            <a:pPr marL="342900" indent="-342900">
              <a:buFont typeface="Arial" panose="020B0604020202020204" pitchFamily="34" charset="0"/>
              <a:buChar char="•"/>
            </a:pPr>
            <a:r>
              <a:rPr lang="it-IT" dirty="0"/>
              <a:t>Utilizza dati operativi degli Stati membri, dati della Commissione europea (VIES, FTS) e fonti esterne (Orbis, World Compliance) </a:t>
            </a:r>
          </a:p>
          <a:p>
            <a:pPr marL="342900" indent="-342900">
              <a:buFont typeface="Arial" panose="020B0604020202020204" pitchFamily="34" charset="0"/>
              <a:buChar char="•"/>
            </a:pPr>
            <a:endParaRPr lang="it-IT" dirty="0"/>
          </a:p>
        </p:txBody>
      </p:sp>
      <p:sp>
        <p:nvSpPr>
          <p:cNvPr id="4" name="Title 3">
            <a:extLst>
              <a:ext uri="{FF2B5EF4-FFF2-40B4-BE49-F238E27FC236}">
                <a16:creationId xmlns:a16="http://schemas.microsoft.com/office/drawing/2014/main" id="{3DC8CD1B-23CA-EEA5-61F3-9CE5840AAEA8}"/>
              </a:ext>
            </a:extLst>
          </p:cNvPr>
          <p:cNvSpPr>
            <a:spLocks noGrp="1"/>
          </p:cNvSpPr>
          <p:nvPr>
            <p:ph type="title"/>
          </p:nvPr>
        </p:nvSpPr>
        <p:spPr>
          <a:xfrm>
            <a:off x="970722" y="482860"/>
            <a:ext cx="10515600" cy="782357"/>
          </a:xfrm>
        </p:spPr>
        <p:txBody>
          <a:bodyPr anchor="b">
            <a:normAutofit/>
          </a:bodyPr>
          <a:lstStyle/>
          <a:p>
            <a:r>
              <a:rPr lang="en-IE" dirty="0" err="1"/>
              <a:t>Cos’e</a:t>
            </a:r>
            <a:r>
              <a:rPr lang="en-IE" dirty="0"/>
              <a:t>’ Arachne+</a:t>
            </a:r>
          </a:p>
        </p:txBody>
      </p:sp>
      <p:sp>
        <p:nvSpPr>
          <p:cNvPr id="5" name="TextBox 4">
            <a:extLst>
              <a:ext uri="{FF2B5EF4-FFF2-40B4-BE49-F238E27FC236}">
                <a16:creationId xmlns:a16="http://schemas.microsoft.com/office/drawing/2014/main" id="{766EA8D6-AFFB-9D61-B761-3536D0AC42FE}"/>
              </a:ext>
            </a:extLst>
          </p:cNvPr>
          <p:cNvSpPr txBox="1"/>
          <p:nvPr/>
        </p:nvSpPr>
        <p:spPr>
          <a:xfrm>
            <a:off x="6242314" y="5507120"/>
            <a:ext cx="6363585" cy="867930"/>
          </a:xfrm>
          <a:prstGeom prst="rect">
            <a:avLst/>
          </a:prstGeom>
          <a:noFill/>
        </p:spPr>
        <p:txBody>
          <a:bodyPr wrap="square">
            <a:spAutoFit/>
          </a:bodyPr>
          <a:lstStyle/>
          <a:p>
            <a:pPr marL="342900" indent="-342900">
              <a:lnSpc>
                <a:spcPct val="90000"/>
              </a:lnSpc>
              <a:buFont typeface="Arial" panose="020B0604020202020204" pitchFamily="34" charset="0"/>
              <a:buChar char="•"/>
            </a:pPr>
            <a:endParaRPr lang="en-US" sz="1400" b="1" dirty="0"/>
          </a:p>
          <a:p>
            <a:pPr>
              <a:lnSpc>
                <a:spcPct val="90000"/>
              </a:lnSpc>
            </a:pPr>
            <a:r>
              <a:rPr lang="en-US" sz="1400" b="1" dirty="0"/>
              <a:t>Link: Arachne+ </a:t>
            </a:r>
            <a:r>
              <a:rPr lang="en-IE" sz="1400" b="1" u="sng" dirty="0">
                <a:hlinkClick r:id="rId3"/>
              </a:rPr>
              <a:t>https://myworkplace.services.ec.europa.eu/mwp/arachneplus/home</a:t>
            </a:r>
            <a:br>
              <a:rPr lang="en-US" sz="1400" b="1" dirty="0"/>
            </a:br>
            <a:endParaRPr lang="en-US" sz="1400" b="1" dirty="0"/>
          </a:p>
        </p:txBody>
      </p:sp>
    </p:spTree>
    <p:extLst>
      <p:ext uri="{BB962C8B-B14F-4D97-AF65-F5344CB8AC3E}">
        <p14:creationId xmlns:p14="http://schemas.microsoft.com/office/powerpoint/2010/main" val="355730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EAA2-8EC6-9C9D-FAF5-6F264243706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D834D-38E9-7CCA-59B6-CC54323B95A8}"/>
              </a:ext>
            </a:extLst>
          </p:cNvPr>
          <p:cNvSpPr>
            <a:spLocks noGrp="1"/>
          </p:cNvSpPr>
          <p:nvPr>
            <p:ph sz="half" idx="2"/>
          </p:nvPr>
        </p:nvSpPr>
        <p:spPr>
          <a:xfrm>
            <a:off x="970722" y="1457210"/>
            <a:ext cx="10077152" cy="3906435"/>
          </a:xfrm>
        </p:spPr>
        <p:txBody>
          <a:bodyPr>
            <a:noAutofit/>
          </a:bodyPr>
          <a:lstStyle/>
          <a:p>
            <a:pPr marL="342900" indent="-342900">
              <a:buFont typeface="Arial" panose="020B0604020202020204" pitchFamily="34" charset="0"/>
              <a:buChar char="•"/>
            </a:pPr>
            <a:r>
              <a:rPr lang="it-IT" sz="2000" b="1" dirty="0"/>
              <a:t>Attivazione del servizio</a:t>
            </a:r>
          </a:p>
          <a:p>
            <a:r>
              <a:rPr lang="it-IT" sz="2000" i="1" dirty="0"/>
              <a:t>Service </a:t>
            </a:r>
            <a:r>
              <a:rPr lang="it-IT" sz="2000" i="1" dirty="0" err="1"/>
              <a:t>activation</a:t>
            </a:r>
            <a:r>
              <a:rPr lang="it-IT" sz="2000" i="1" dirty="0"/>
              <a:t> </a:t>
            </a:r>
            <a:r>
              <a:rPr lang="it-IT" sz="2000" dirty="0"/>
              <a:t>avviata il 28 aprile 2026 con 3 ondate consecutive </a:t>
            </a:r>
          </a:p>
          <a:p>
            <a:pPr marL="342900" indent="-342900">
              <a:buFont typeface="Arial" panose="020B0604020202020204" pitchFamily="34" charset="0"/>
              <a:buChar char="•"/>
            </a:pPr>
            <a:r>
              <a:rPr lang="it-IT" sz="2000" b="1" dirty="0"/>
              <a:t>Principali traguardi raggiunti</a:t>
            </a:r>
          </a:p>
          <a:p>
            <a:r>
              <a:rPr lang="it-IT" sz="1800" dirty="0"/>
              <a:t>a. Testing  completato </a:t>
            </a:r>
          </a:p>
          <a:p>
            <a:r>
              <a:rPr lang="it-IT" sz="1800" dirty="0"/>
              <a:t>b. Pacchetto protezione dati trasmesso </a:t>
            </a:r>
            <a:r>
              <a:rPr lang="it-IT" sz="1800" i="1" dirty="0"/>
              <a:t>(GDPR) </a:t>
            </a:r>
          </a:p>
          <a:p>
            <a:r>
              <a:rPr lang="it-IT" sz="1800" dirty="0"/>
              <a:t>c. Conformità sicurezza IT garantita </a:t>
            </a:r>
          </a:p>
          <a:p>
            <a:pPr marL="342900" indent="-342900">
              <a:buFont typeface="Arial" panose="020B0604020202020204" pitchFamily="34" charset="0"/>
              <a:buChar char="•"/>
            </a:pPr>
            <a:r>
              <a:rPr lang="it-IT" sz="2000" dirty="0"/>
              <a:t>Governance pienamente operativa </a:t>
            </a:r>
          </a:p>
          <a:p>
            <a:r>
              <a:rPr lang="it-IT" sz="2000" b="1" dirty="0" err="1"/>
              <a:t>Arachne</a:t>
            </a:r>
            <a:r>
              <a:rPr lang="it-IT" sz="2000" b="1" dirty="0"/>
              <a:t>+ è ora operativo.</a:t>
            </a:r>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220CF4D1-6352-04B1-94BE-DFFC668F0E8D}"/>
              </a:ext>
            </a:extLst>
          </p:cNvPr>
          <p:cNvSpPr>
            <a:spLocks noGrp="1"/>
          </p:cNvSpPr>
          <p:nvPr>
            <p:ph type="title"/>
          </p:nvPr>
        </p:nvSpPr>
        <p:spPr>
          <a:xfrm>
            <a:off x="970722" y="482860"/>
            <a:ext cx="10515600" cy="782357"/>
          </a:xfrm>
        </p:spPr>
        <p:txBody>
          <a:bodyPr anchor="b">
            <a:normAutofit/>
          </a:bodyPr>
          <a:lstStyle/>
          <a:p>
            <a:r>
              <a:rPr lang="en-IE" dirty="0"/>
              <a:t>Arachne+: dove </a:t>
            </a:r>
            <a:r>
              <a:rPr lang="en-IE" dirty="0" err="1"/>
              <a:t>siamo</a:t>
            </a:r>
            <a:endParaRPr lang="en-IE" dirty="0"/>
          </a:p>
        </p:txBody>
      </p:sp>
      <p:pic>
        <p:nvPicPr>
          <p:cNvPr id="6" name="Picture 5" descr="A screenshot of a computer&#10;&#10;AI-generated content may be incorrect.">
            <a:extLst>
              <a:ext uri="{FF2B5EF4-FFF2-40B4-BE49-F238E27FC236}">
                <a16:creationId xmlns:a16="http://schemas.microsoft.com/office/drawing/2014/main" id="{5A01C9C4-FB7B-C725-CF28-169F616A5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786" y="2483717"/>
            <a:ext cx="5714154" cy="2513040"/>
          </a:xfrm>
          <a:prstGeom prst="rect">
            <a:avLst/>
          </a:prstGeom>
          <a:ln>
            <a:solidFill>
              <a:schemeClr val="tx1"/>
            </a:solidFill>
          </a:ln>
        </p:spPr>
      </p:pic>
    </p:spTree>
    <p:extLst>
      <p:ext uri="{BB962C8B-B14F-4D97-AF65-F5344CB8AC3E}">
        <p14:creationId xmlns:p14="http://schemas.microsoft.com/office/powerpoint/2010/main" val="301099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78D8E-BA00-96A0-C9D6-3E1794C4748B}"/>
            </a:ext>
          </a:extLst>
        </p:cNvPr>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07643D78-7427-415C-EDCD-F180D3C3EE5A}"/>
              </a:ext>
            </a:extLst>
          </p:cNvPr>
          <p:cNvSpPr>
            <a:spLocks noGrp="1"/>
          </p:cNvSpPr>
          <p:nvPr>
            <p:ph sz="half" idx="1"/>
          </p:nvPr>
        </p:nvSpPr>
        <p:spPr>
          <a:xfrm>
            <a:off x="970722" y="1420484"/>
            <a:ext cx="10515600" cy="5437516"/>
          </a:xfrm>
        </p:spPr>
        <p:txBody>
          <a:bodyPr>
            <a:normAutofit/>
          </a:bodyPr>
          <a:lstStyle/>
          <a:p>
            <a:r>
              <a:rPr lang="it-IT" sz="2000" dirty="0" err="1"/>
              <a:t>Onboarding</a:t>
            </a:r>
            <a:r>
              <a:rPr lang="it-IT" sz="2000" dirty="0"/>
              <a:t> progressivo degli Stati membri e degli utenti della Commissione (aprile–giugno) </a:t>
            </a:r>
          </a:p>
          <a:p>
            <a:r>
              <a:rPr lang="it-IT" sz="2000" dirty="0"/>
              <a:t>Migrazione dall’attuale &amp; dismissione dell’attuale </a:t>
            </a:r>
            <a:r>
              <a:rPr lang="it-IT" sz="2000" dirty="0" err="1"/>
              <a:t>Arachne</a:t>
            </a:r>
            <a:r>
              <a:rPr lang="it-IT" sz="2000" dirty="0"/>
              <a:t> entro fine giugno 2026 </a:t>
            </a:r>
          </a:p>
          <a:p>
            <a:r>
              <a:rPr lang="it-IT" sz="2000" b="1" dirty="0"/>
              <a:t>Focus operativo</a:t>
            </a:r>
          </a:p>
          <a:p>
            <a:pPr lvl="1"/>
            <a:r>
              <a:rPr lang="it-IT" sz="1600" dirty="0"/>
              <a:t>Stabilizzazione delle anomalie residue </a:t>
            </a:r>
          </a:p>
          <a:p>
            <a:pPr lvl="1"/>
            <a:r>
              <a:rPr lang="it-IT" sz="1600" b="1" dirty="0"/>
              <a:t>Formazione e supporto utenti </a:t>
            </a:r>
            <a:br>
              <a:rPr lang="it-IT" sz="1600" dirty="0"/>
            </a:br>
            <a:r>
              <a:rPr lang="it-IT" sz="1600" dirty="0"/>
              <a:t>(</a:t>
            </a:r>
            <a:r>
              <a:rPr lang="it-IT" sz="1600" dirty="0" err="1"/>
              <a:t>Arachne</a:t>
            </a:r>
            <a:r>
              <a:rPr lang="it-IT" sz="1600" dirty="0"/>
              <a:t> Academy) </a:t>
            </a:r>
          </a:p>
          <a:p>
            <a:pPr lvl="1"/>
            <a:r>
              <a:rPr lang="it-IT" sz="1600" b="1" dirty="0"/>
              <a:t>Miglioramento della qualità dei dati</a:t>
            </a:r>
            <a:r>
              <a:rPr lang="it-IT" sz="1600" dirty="0"/>
              <a:t> </a:t>
            </a:r>
          </a:p>
        </p:txBody>
      </p:sp>
      <p:sp>
        <p:nvSpPr>
          <p:cNvPr id="3" name="Title 2">
            <a:extLst>
              <a:ext uri="{FF2B5EF4-FFF2-40B4-BE49-F238E27FC236}">
                <a16:creationId xmlns:a16="http://schemas.microsoft.com/office/drawing/2014/main" id="{F0F3FEC6-8DC5-866C-E7D2-89440665CDBA}"/>
              </a:ext>
            </a:extLst>
          </p:cNvPr>
          <p:cNvSpPr>
            <a:spLocks noGrp="1"/>
          </p:cNvSpPr>
          <p:nvPr>
            <p:ph type="title"/>
          </p:nvPr>
        </p:nvSpPr>
        <p:spPr/>
        <p:txBody>
          <a:bodyPr/>
          <a:lstStyle/>
          <a:p>
            <a:r>
              <a:rPr lang="en-IE" dirty="0" err="1"/>
              <a:t>L’attivazione</a:t>
            </a:r>
            <a:r>
              <a:rPr lang="en-IE" dirty="0"/>
              <a:t> del </a:t>
            </a:r>
            <a:r>
              <a:rPr lang="en-IE" dirty="0" err="1"/>
              <a:t>servizio</a:t>
            </a:r>
            <a:r>
              <a:rPr lang="en-IE" dirty="0"/>
              <a:t> </a:t>
            </a:r>
            <a:r>
              <a:rPr lang="en-IE" dirty="0" err="1"/>
              <a:t>negli</a:t>
            </a:r>
            <a:r>
              <a:rPr lang="en-IE" dirty="0"/>
              <a:t> Stati </a:t>
            </a:r>
            <a:r>
              <a:rPr lang="en-IE" dirty="0" err="1"/>
              <a:t>Membri</a:t>
            </a:r>
            <a:endParaRPr lang="en-GB" dirty="0"/>
          </a:p>
        </p:txBody>
      </p:sp>
      <p:graphicFrame>
        <p:nvGraphicFramePr>
          <p:cNvPr id="6" name="Table 5">
            <a:extLst>
              <a:ext uri="{FF2B5EF4-FFF2-40B4-BE49-F238E27FC236}">
                <a16:creationId xmlns:a16="http://schemas.microsoft.com/office/drawing/2014/main" id="{25F1C8D8-E533-DDF0-2B06-9EA68EC1FD99}"/>
              </a:ext>
            </a:extLst>
          </p:cNvPr>
          <p:cNvGraphicFramePr>
            <a:graphicFrameLocks noGrp="1"/>
          </p:cNvGraphicFramePr>
          <p:nvPr>
            <p:extLst>
              <p:ext uri="{D42A27DB-BD31-4B8C-83A1-F6EECF244321}">
                <p14:modId xmlns:p14="http://schemas.microsoft.com/office/powerpoint/2010/main" val="3503240836"/>
              </p:ext>
            </p:extLst>
          </p:nvPr>
        </p:nvGraphicFramePr>
        <p:xfrm>
          <a:off x="5819564" y="2924504"/>
          <a:ext cx="5836920" cy="3078715"/>
        </p:xfrm>
        <a:graphic>
          <a:graphicData uri="http://schemas.openxmlformats.org/drawingml/2006/table">
            <a:tbl>
              <a:tblPr firstRow="1" firstCol="1" bandRow="1"/>
              <a:tblGrid>
                <a:gridCol w="1608238">
                  <a:extLst>
                    <a:ext uri="{9D8B030D-6E8A-4147-A177-3AD203B41FA5}">
                      <a16:colId xmlns:a16="http://schemas.microsoft.com/office/drawing/2014/main" val="3881322266"/>
                    </a:ext>
                  </a:extLst>
                </a:gridCol>
                <a:gridCol w="1371850">
                  <a:extLst>
                    <a:ext uri="{9D8B030D-6E8A-4147-A177-3AD203B41FA5}">
                      <a16:colId xmlns:a16="http://schemas.microsoft.com/office/drawing/2014/main" val="2196457063"/>
                    </a:ext>
                  </a:extLst>
                </a:gridCol>
                <a:gridCol w="1347740">
                  <a:extLst>
                    <a:ext uri="{9D8B030D-6E8A-4147-A177-3AD203B41FA5}">
                      <a16:colId xmlns:a16="http://schemas.microsoft.com/office/drawing/2014/main" val="2519176629"/>
                    </a:ext>
                  </a:extLst>
                </a:gridCol>
                <a:gridCol w="1509092">
                  <a:extLst>
                    <a:ext uri="{9D8B030D-6E8A-4147-A177-3AD203B41FA5}">
                      <a16:colId xmlns:a16="http://schemas.microsoft.com/office/drawing/2014/main" val="405156179"/>
                    </a:ext>
                  </a:extLst>
                </a:gridCol>
              </a:tblGrid>
              <a:tr h="130723">
                <a:tc>
                  <a:txBody>
                    <a:bodyPr/>
                    <a:lstStyle/>
                    <a:p>
                      <a:pPr algn="ctr">
                        <a:buNone/>
                      </a:pPr>
                      <a:r>
                        <a:rPr lang="en-GB" sz="1400" b="1" dirty="0">
                          <a:effectLst/>
                        </a:rPr>
                        <a:t>Wave 1</a:t>
                      </a:r>
                      <a:endParaRPr lang="en-GB" sz="1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solidFill>
                      <a:srgbClr val="CDD9E1"/>
                    </a:solidFill>
                  </a:tcPr>
                </a:tc>
                <a:tc gridSpan="2">
                  <a:txBody>
                    <a:bodyPr/>
                    <a:lstStyle/>
                    <a:p>
                      <a:pPr algn="ctr">
                        <a:buNone/>
                      </a:pPr>
                      <a:r>
                        <a:rPr lang="en-GB" sz="1400" b="1" dirty="0">
                          <a:effectLst/>
                        </a:rPr>
                        <a:t>Wave 2</a:t>
                      </a:r>
                      <a:endParaRPr lang="en-GB" sz="1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solidFill>
                      <a:srgbClr val="CDD9E1"/>
                    </a:solidFill>
                  </a:tcPr>
                </a:tc>
                <a:tc hMerge="1">
                  <a:txBody>
                    <a:bodyPr/>
                    <a:lstStyle/>
                    <a:p>
                      <a:endParaRPr lang="en-GB"/>
                    </a:p>
                  </a:txBody>
                  <a:tcPr/>
                </a:tc>
                <a:tc>
                  <a:txBody>
                    <a:bodyPr/>
                    <a:lstStyle/>
                    <a:p>
                      <a:pPr algn="ctr">
                        <a:buNone/>
                      </a:pPr>
                      <a:r>
                        <a:rPr lang="en-GB" sz="1400" b="1">
                          <a:effectLst/>
                        </a:rPr>
                        <a:t>Wave 3</a:t>
                      </a:r>
                      <a:endParaRPr lang="en-GB" sz="1400" b="1">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solidFill>
                      <a:srgbClr val="CDD9E1"/>
                    </a:solidFill>
                  </a:tcPr>
                </a:tc>
                <a:extLst>
                  <a:ext uri="{0D108BD9-81ED-4DB2-BD59-A6C34878D82A}">
                    <a16:rowId xmlns:a16="http://schemas.microsoft.com/office/drawing/2014/main" val="1926256633"/>
                  </a:ext>
                </a:extLst>
              </a:tr>
              <a:tr h="444705">
                <a:tc>
                  <a:txBody>
                    <a:bodyPr/>
                    <a:lstStyle/>
                    <a:p>
                      <a:pPr algn="ctr">
                        <a:buNone/>
                      </a:pPr>
                      <a:r>
                        <a:rPr lang="en-GB" sz="1400" b="1" dirty="0">
                          <a:effectLst/>
                        </a:rPr>
                        <a:t>28 Aprile – </a:t>
                      </a:r>
                    </a:p>
                    <a:p>
                      <a:pPr algn="ctr">
                        <a:buNone/>
                      </a:pPr>
                      <a:r>
                        <a:rPr lang="en-GB" sz="1400" b="1" dirty="0">
                          <a:effectLst/>
                        </a:rPr>
                        <a:t>22 Maggio</a:t>
                      </a:r>
                      <a:endParaRPr lang="en-GB" sz="1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B w="12700" cap="flat" cmpd="sng" algn="ctr">
                      <a:solidFill>
                        <a:schemeClr val="tx1"/>
                      </a:solidFill>
                      <a:prstDash val="solid"/>
                      <a:round/>
                      <a:headEnd type="none" w="med" len="med"/>
                      <a:tailEnd type="none" w="med" len="med"/>
                    </a:lnB>
                    <a:solidFill>
                      <a:srgbClr val="CDD9E1"/>
                    </a:solidFill>
                  </a:tcPr>
                </a:tc>
                <a:tc>
                  <a:txBody>
                    <a:bodyPr/>
                    <a:lstStyle/>
                    <a:p>
                      <a:pPr algn="ctr">
                        <a:buNone/>
                      </a:pPr>
                      <a:r>
                        <a:rPr lang="en-GB" sz="1400" b="1" dirty="0">
                          <a:effectLst/>
                        </a:rPr>
                        <a:t>25 Maggio – </a:t>
                      </a:r>
                    </a:p>
                    <a:p>
                      <a:pPr algn="ctr">
                        <a:buNone/>
                      </a:pPr>
                      <a:r>
                        <a:rPr lang="en-GB" sz="1400" b="1" dirty="0">
                          <a:effectLst/>
                        </a:rPr>
                        <a:t>5 Giugno</a:t>
                      </a:r>
                      <a:endParaRPr lang="en-GB" sz="1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B w="12700" cap="flat" cmpd="sng" algn="ctr">
                      <a:solidFill>
                        <a:schemeClr val="tx1"/>
                      </a:solidFill>
                      <a:prstDash val="solid"/>
                      <a:round/>
                      <a:headEnd type="none" w="med" len="med"/>
                      <a:tailEnd type="none" w="med" len="med"/>
                    </a:lnB>
                    <a:solidFill>
                      <a:srgbClr val="CDD9E1"/>
                    </a:solidFill>
                  </a:tcPr>
                </a:tc>
                <a:tc>
                  <a:txBody>
                    <a:bodyPr/>
                    <a:lstStyle/>
                    <a:p>
                      <a:pPr algn="ctr">
                        <a:buNone/>
                      </a:pPr>
                      <a:r>
                        <a:rPr lang="en-GB" sz="1400" b="1" dirty="0">
                          <a:effectLst/>
                        </a:rPr>
                        <a:t>8 </a:t>
                      </a:r>
                      <a:r>
                        <a:rPr lang="en-GB" sz="1400" b="1" dirty="0" err="1">
                          <a:effectLst/>
                        </a:rPr>
                        <a:t>Gugno</a:t>
                      </a:r>
                      <a:r>
                        <a:rPr lang="en-GB" sz="1400" b="1" dirty="0">
                          <a:effectLst/>
                        </a:rPr>
                        <a:t> – </a:t>
                      </a:r>
                    </a:p>
                    <a:p>
                      <a:pPr algn="ctr">
                        <a:buNone/>
                      </a:pPr>
                      <a:r>
                        <a:rPr lang="en-GB" sz="1400" b="1" dirty="0">
                          <a:effectLst/>
                        </a:rPr>
                        <a:t>16 Giugno</a:t>
                      </a:r>
                      <a:endParaRPr lang="en-GB" sz="1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B w="12700" cap="flat" cmpd="sng" algn="ctr">
                      <a:solidFill>
                        <a:schemeClr val="tx1"/>
                      </a:solidFill>
                      <a:prstDash val="solid"/>
                      <a:round/>
                      <a:headEnd type="none" w="med" len="med"/>
                      <a:tailEnd type="none" w="med" len="med"/>
                    </a:lnB>
                    <a:solidFill>
                      <a:srgbClr val="CDD9E1"/>
                    </a:solidFill>
                  </a:tcPr>
                </a:tc>
                <a:tc>
                  <a:txBody>
                    <a:bodyPr/>
                    <a:lstStyle/>
                    <a:p>
                      <a:pPr algn="ctr">
                        <a:buNone/>
                      </a:pPr>
                      <a:r>
                        <a:rPr lang="en-GB" sz="1400" b="1" dirty="0">
                          <a:effectLst/>
                        </a:rPr>
                        <a:t>22 Giugno – </a:t>
                      </a:r>
                    </a:p>
                    <a:p>
                      <a:pPr algn="ctr">
                        <a:buNone/>
                      </a:pPr>
                      <a:r>
                        <a:rPr lang="en-GB" sz="1400" b="1" dirty="0">
                          <a:effectLst/>
                        </a:rPr>
                        <a:t>30 Giugno</a:t>
                      </a:r>
                      <a:endParaRPr lang="en-GB" sz="1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B w="12700" cap="flat" cmpd="sng" algn="ctr">
                      <a:solidFill>
                        <a:schemeClr val="tx1"/>
                      </a:solidFill>
                      <a:prstDash val="solid"/>
                      <a:round/>
                      <a:headEnd type="none" w="med" len="med"/>
                      <a:tailEnd type="none" w="med" len="med"/>
                    </a:lnB>
                    <a:solidFill>
                      <a:srgbClr val="CDD9E1"/>
                    </a:solidFill>
                  </a:tcPr>
                </a:tc>
                <a:extLst>
                  <a:ext uri="{0D108BD9-81ED-4DB2-BD59-A6C34878D82A}">
                    <a16:rowId xmlns:a16="http://schemas.microsoft.com/office/drawing/2014/main" val="3109695762"/>
                  </a:ext>
                </a:extLst>
              </a:tr>
              <a:tr h="201448">
                <a:tc>
                  <a:txBody>
                    <a:bodyPr/>
                    <a:lstStyle/>
                    <a:p>
                      <a:pPr algn="l">
                        <a:buNone/>
                      </a:pPr>
                      <a:r>
                        <a:rPr lang="en-GB" sz="1200" dirty="0">
                          <a:effectLst/>
                        </a:rPr>
                        <a:t>Bulgaria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tcPr>
                </a:tc>
                <a:tc>
                  <a:txBody>
                    <a:bodyPr/>
                    <a:lstStyle/>
                    <a:p>
                      <a:pPr algn="l">
                        <a:buNone/>
                      </a:pPr>
                      <a:r>
                        <a:rPr lang="en-GB" sz="1200" dirty="0">
                          <a:effectLst/>
                        </a:rPr>
                        <a:t>Belgium</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tcPr>
                </a:tc>
                <a:tc>
                  <a:txBody>
                    <a:bodyPr/>
                    <a:lstStyle/>
                    <a:p>
                      <a:pPr algn="l">
                        <a:buNone/>
                      </a:pPr>
                      <a:r>
                        <a:rPr lang="en-GB" sz="1200" dirty="0">
                          <a:effectLst/>
                        </a:rPr>
                        <a:t>Hungary</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tcPr>
                </a:tc>
                <a:tc>
                  <a:txBody>
                    <a:bodyPr/>
                    <a:lstStyle/>
                    <a:p>
                      <a:pPr algn="l">
                        <a:buNone/>
                      </a:pPr>
                      <a:r>
                        <a:rPr lang="en-GB" sz="1200" dirty="0">
                          <a:effectLst/>
                        </a:rPr>
                        <a:t>Austria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tcPr>
                </a:tc>
                <a:extLst>
                  <a:ext uri="{0D108BD9-81ED-4DB2-BD59-A6C34878D82A}">
                    <a16:rowId xmlns:a16="http://schemas.microsoft.com/office/drawing/2014/main" val="1830534785"/>
                  </a:ext>
                </a:extLst>
              </a:tr>
              <a:tr h="201448">
                <a:tc>
                  <a:txBody>
                    <a:bodyPr/>
                    <a:lstStyle/>
                    <a:p>
                      <a:pPr algn="l">
                        <a:buNone/>
                      </a:pPr>
                      <a:r>
                        <a:rPr lang="en-GB" sz="1600" b="1" dirty="0">
                          <a:solidFill>
                            <a:srgbClr val="084DCA"/>
                          </a:solidFill>
                          <a:effectLst/>
                        </a:rPr>
                        <a:t>Italia</a:t>
                      </a:r>
                      <a:endParaRPr lang="en-GB" sz="1600" b="1" dirty="0">
                        <a:solidFill>
                          <a:srgbClr val="084DCA"/>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Croatia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Spain</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Cyprus</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12286858"/>
                  </a:ext>
                </a:extLst>
              </a:tr>
              <a:tr h="201448">
                <a:tc>
                  <a:txBody>
                    <a:bodyPr/>
                    <a:lstStyle/>
                    <a:p>
                      <a:pPr algn="l">
                        <a:buNone/>
                      </a:pPr>
                      <a:r>
                        <a:rPr lang="en-GB" sz="1200" dirty="0">
                          <a:effectLst/>
                        </a:rPr>
                        <a:t>Slovenia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France</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Finland</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Estonia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21067644"/>
                  </a:ext>
                </a:extLst>
              </a:tr>
              <a:tr h="201448">
                <a:tc>
                  <a:txBody>
                    <a:bodyPr/>
                    <a:lstStyle/>
                    <a:p>
                      <a:pPr algn="l">
                        <a:buNone/>
                      </a:pPr>
                      <a:r>
                        <a:rPr lang="en-GB" sz="1200">
                          <a:effectLst/>
                        </a:rPr>
                        <a:t>Latvia</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Romania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Sweden</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Germany</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95721132"/>
                  </a:ext>
                </a:extLst>
              </a:tr>
              <a:tr h="201448">
                <a:tc>
                  <a:txBody>
                    <a:bodyPr/>
                    <a:lstStyle/>
                    <a:p>
                      <a:pPr algn="l">
                        <a:buNone/>
                      </a:pPr>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Czech Republic</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Denmark</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Greece</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36012530"/>
                  </a:ext>
                </a:extLst>
              </a:tr>
              <a:tr h="225014">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dirty="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Ireland</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a:effectLst/>
                        </a:rPr>
                        <a:t>Lithuania</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39189715"/>
                  </a:ext>
                </a:extLst>
              </a:tr>
              <a:tr h="201448">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Malta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Luxembourg</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9133811"/>
                  </a:ext>
                </a:extLst>
              </a:tr>
              <a:tr h="201448">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dirty="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dirty="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Portugal</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49564641"/>
                  </a:ext>
                </a:extLst>
              </a:tr>
              <a:tr h="201448">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rPr>
                        <a:t>The Netherlands</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01718772"/>
                  </a:ext>
                </a:extLst>
              </a:tr>
              <a:tr h="297191">
                <a:tc>
                  <a:txBody>
                    <a:bodyPr/>
                    <a:lstStyle/>
                    <a:p>
                      <a:pPr algn="l">
                        <a:buNone/>
                      </a:pPr>
                      <a:endParaRPr lang="en-GB" sz="1200" dirty="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dirty="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n-GB" sz="1200" dirty="0">
                          <a:effectLst/>
                        </a:rPr>
                        <a:t>Poland</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93439370"/>
                  </a:ext>
                </a:extLst>
              </a:tr>
              <a:tr h="201448">
                <a:tc>
                  <a:txBody>
                    <a:bodyPr/>
                    <a:lstStyle/>
                    <a:p>
                      <a:pPr algn="l">
                        <a:buNone/>
                      </a:pPr>
                      <a:endParaRPr lang="en-GB" sz="1200" dirty="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tcPr>
                </a:tc>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tcPr>
                </a:tc>
                <a:tc>
                  <a:txBody>
                    <a:bodyPr/>
                    <a:lstStyle/>
                    <a:p>
                      <a:pPr algn="l">
                        <a:buNone/>
                      </a:pPr>
                      <a:endParaRPr lang="en-GB" sz="1200">
                        <a:effectLst/>
                        <a:latin typeface="Times New Roman" panose="02020603050405020304" pitchFamily="18"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tcPr>
                </a:tc>
                <a:tc>
                  <a:txBody>
                    <a:bodyPr/>
                    <a:lstStyle/>
                    <a:p>
                      <a:pPr algn="l">
                        <a:buNone/>
                      </a:pPr>
                      <a:r>
                        <a:rPr lang="en-GB" sz="1200" dirty="0">
                          <a:effectLst/>
                        </a:rPr>
                        <a:t>Slovakia</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494292"/>
                  </a:ext>
                </a:extLst>
              </a:tr>
            </a:tbl>
          </a:graphicData>
        </a:graphic>
      </p:graphicFrame>
      <p:sp>
        <p:nvSpPr>
          <p:cNvPr id="7" name="Rectangle 1">
            <a:extLst>
              <a:ext uri="{FF2B5EF4-FFF2-40B4-BE49-F238E27FC236}">
                <a16:creationId xmlns:a16="http://schemas.microsoft.com/office/drawing/2014/main" id="{671D1DB7-A320-3FBB-4D15-6C1E122ED8A9}"/>
              </a:ext>
            </a:extLst>
          </p:cNvPr>
          <p:cNvSpPr>
            <a:spLocks noChangeArrowheads="1"/>
          </p:cNvSpPr>
          <p:nvPr/>
        </p:nvSpPr>
        <p:spPr bwMode="auto">
          <a:xfrm>
            <a:off x="2457450" y="2433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22964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3DCF-AA0E-22D6-1059-2CC18914A828}"/>
            </a:ext>
          </a:extLst>
        </p:cNvPr>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69760CF0-BC24-15D4-9BEB-08AEEFD24A58}"/>
              </a:ext>
            </a:extLst>
          </p:cNvPr>
          <p:cNvSpPr>
            <a:spLocks noGrp="1"/>
          </p:cNvSpPr>
          <p:nvPr>
            <p:ph sz="half" idx="1"/>
          </p:nvPr>
        </p:nvSpPr>
        <p:spPr>
          <a:xfrm>
            <a:off x="683643" y="1502079"/>
            <a:ext cx="6153092" cy="5355921"/>
          </a:xfrm>
        </p:spPr>
        <p:txBody>
          <a:bodyPr>
            <a:normAutofit/>
          </a:bodyPr>
          <a:lstStyle/>
          <a:p>
            <a:pPr marL="0" indent="0">
              <a:buNone/>
            </a:pPr>
            <a:r>
              <a:rPr lang="it-IT" sz="2000" b="1" dirty="0"/>
              <a:t>Novità</a:t>
            </a:r>
          </a:p>
          <a:p>
            <a:r>
              <a:rPr lang="it-IT" sz="2000" dirty="0"/>
              <a:t>Interfaccia ridisegnata e performance più rapide </a:t>
            </a:r>
          </a:p>
          <a:p>
            <a:r>
              <a:rPr lang="it-IT" sz="2000" dirty="0"/>
              <a:t>Maggiore scalabilità </a:t>
            </a:r>
          </a:p>
          <a:p>
            <a:r>
              <a:rPr lang="it-IT" sz="2000" dirty="0"/>
              <a:t>Elaborazione settimanale dei dati operativi </a:t>
            </a:r>
          </a:p>
          <a:p>
            <a:r>
              <a:rPr lang="it-IT" sz="2000" dirty="0"/>
              <a:t>Moody’s Analytics </a:t>
            </a:r>
            <a:r>
              <a:rPr lang="it-IT" sz="2000" dirty="0" err="1"/>
              <a:t>Probability</a:t>
            </a:r>
            <a:r>
              <a:rPr lang="it-IT" sz="2000" dirty="0"/>
              <a:t> of Default (MAPD) </a:t>
            </a:r>
          </a:p>
          <a:p>
            <a:r>
              <a:rPr lang="it-IT" sz="2000" dirty="0"/>
              <a:t>Ricerca mirata delle società </a:t>
            </a:r>
          </a:p>
          <a:p>
            <a:r>
              <a:rPr lang="it-IT" sz="2000" dirty="0"/>
              <a:t>Frequenza di elaborazione dati Ex-Ante </a:t>
            </a:r>
          </a:p>
          <a:p>
            <a:r>
              <a:rPr lang="it-IT" sz="2000" dirty="0"/>
              <a:t>Nuovo strumento di gestione accessi utenti </a:t>
            </a:r>
          </a:p>
          <a:p>
            <a:pPr marL="0" indent="0">
              <a:lnSpc>
                <a:spcPct val="90000"/>
              </a:lnSpc>
              <a:buNone/>
            </a:pPr>
            <a:endParaRPr lang="en-IE" sz="2000" dirty="0"/>
          </a:p>
        </p:txBody>
      </p:sp>
      <p:sp>
        <p:nvSpPr>
          <p:cNvPr id="21" name="Title 20">
            <a:extLst>
              <a:ext uri="{FF2B5EF4-FFF2-40B4-BE49-F238E27FC236}">
                <a16:creationId xmlns:a16="http://schemas.microsoft.com/office/drawing/2014/main" id="{A65A21DD-0D75-AC5C-3B84-A092D1820D90}"/>
              </a:ext>
            </a:extLst>
          </p:cNvPr>
          <p:cNvSpPr>
            <a:spLocks noGrp="1"/>
          </p:cNvSpPr>
          <p:nvPr>
            <p:ph type="title"/>
          </p:nvPr>
        </p:nvSpPr>
        <p:spPr>
          <a:xfrm>
            <a:off x="970722" y="482860"/>
            <a:ext cx="11221278" cy="782357"/>
          </a:xfrm>
        </p:spPr>
        <p:txBody>
          <a:bodyPr/>
          <a:lstStyle/>
          <a:p>
            <a:r>
              <a:rPr lang="it-IT" dirty="0"/>
              <a:t>Principali cambiamenti e priorità di sviluppo</a:t>
            </a:r>
            <a:endParaRPr lang="en-GB" dirty="0"/>
          </a:p>
        </p:txBody>
      </p:sp>
      <p:sp>
        <p:nvSpPr>
          <p:cNvPr id="8" name="Content Placeholder 6">
            <a:extLst>
              <a:ext uri="{FF2B5EF4-FFF2-40B4-BE49-F238E27FC236}">
                <a16:creationId xmlns:a16="http://schemas.microsoft.com/office/drawing/2014/main" id="{F715B14F-33E4-91EE-61A7-06F847C080E1}"/>
              </a:ext>
            </a:extLst>
          </p:cNvPr>
          <p:cNvSpPr txBox="1">
            <a:spLocks/>
          </p:cNvSpPr>
          <p:nvPr/>
        </p:nvSpPr>
        <p:spPr>
          <a:xfrm>
            <a:off x="7307726" y="1502079"/>
            <a:ext cx="4760227" cy="535592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b="1" dirty="0"/>
              <a:t>Prossimamente</a:t>
            </a:r>
          </a:p>
          <a:p>
            <a:r>
              <a:rPr lang="it-IT" sz="2000" dirty="0"/>
              <a:t>Ex-Ante Dataset Editor</a:t>
            </a:r>
          </a:p>
          <a:p>
            <a:r>
              <a:rPr lang="it-IT" sz="2000" dirty="0"/>
              <a:t>Lista personalizzata degli indicatori di rischio </a:t>
            </a:r>
          </a:p>
          <a:p>
            <a:r>
              <a:rPr lang="it-IT" sz="2000" dirty="0"/>
              <a:t>Preferiti utente e filtri salvati </a:t>
            </a:r>
          </a:p>
          <a:p>
            <a:r>
              <a:rPr lang="it-IT" sz="2000" dirty="0"/>
              <a:t>Upload multiplo di file</a:t>
            </a:r>
          </a:p>
        </p:txBody>
      </p:sp>
    </p:spTree>
    <p:extLst>
      <p:ext uri="{BB962C8B-B14F-4D97-AF65-F5344CB8AC3E}">
        <p14:creationId xmlns:p14="http://schemas.microsoft.com/office/powerpoint/2010/main" val="28675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8FF8-4064-0F0D-A61B-876FBB6C0E8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7767228B-D0A1-519F-6909-861C4AD61469}"/>
              </a:ext>
            </a:extLst>
          </p:cNvPr>
          <p:cNvSpPr>
            <a:spLocks noGrp="1"/>
          </p:cNvSpPr>
          <p:nvPr>
            <p:ph type="title"/>
          </p:nvPr>
        </p:nvSpPr>
        <p:spPr/>
        <p:txBody>
          <a:bodyPr/>
          <a:lstStyle/>
          <a:p>
            <a:r>
              <a:rPr lang="en-IE" dirty="0"/>
              <a:t>What’s next: </a:t>
            </a:r>
            <a:r>
              <a:rPr lang="en-IE" dirty="0" err="1"/>
              <a:t>prospettiva</a:t>
            </a:r>
            <a:r>
              <a:rPr lang="en-IE" dirty="0"/>
              <a:t> </a:t>
            </a:r>
            <a:r>
              <a:rPr lang="en-IE" dirty="0" err="1"/>
              <a:t>strategica</a:t>
            </a:r>
            <a:endParaRPr lang="en-GB" dirty="0"/>
          </a:p>
        </p:txBody>
      </p:sp>
      <p:grpSp>
        <p:nvGrpSpPr>
          <p:cNvPr id="31" name="Group 30">
            <a:extLst>
              <a:ext uri="{FF2B5EF4-FFF2-40B4-BE49-F238E27FC236}">
                <a16:creationId xmlns:a16="http://schemas.microsoft.com/office/drawing/2014/main" id="{0A4BF626-FB0F-B183-5CBE-25D4F9EA9138}"/>
              </a:ext>
            </a:extLst>
          </p:cNvPr>
          <p:cNvGrpSpPr/>
          <p:nvPr/>
        </p:nvGrpSpPr>
        <p:grpSpPr>
          <a:xfrm>
            <a:off x="2365486" y="2330229"/>
            <a:ext cx="4947778" cy="4549939"/>
            <a:chOff x="5489683" y="1843218"/>
            <a:chExt cx="3819888" cy="2269184"/>
          </a:xfrm>
        </p:grpSpPr>
        <p:sp>
          <p:nvSpPr>
            <p:cNvPr id="32" name="TextBox 31">
              <a:extLst>
                <a:ext uri="{FF2B5EF4-FFF2-40B4-BE49-F238E27FC236}">
                  <a16:creationId xmlns:a16="http://schemas.microsoft.com/office/drawing/2014/main" id="{B41EC030-E3C2-9F1B-B8AC-18307F54B4A7}"/>
                </a:ext>
              </a:extLst>
            </p:cNvPr>
            <p:cNvSpPr txBox="1"/>
            <p:nvPr/>
          </p:nvSpPr>
          <p:spPr>
            <a:xfrm>
              <a:off x="5489685" y="2242550"/>
              <a:ext cx="3819886" cy="1869852"/>
            </a:xfrm>
            <a:prstGeom prst="rect">
              <a:avLst/>
            </a:prstGeom>
            <a:solidFill>
              <a:srgbClr val="FFFFFF"/>
            </a:solidFill>
            <a:ln>
              <a:solidFill>
                <a:srgbClr val="FF9800"/>
              </a:solidFill>
            </a:ln>
          </p:spPr>
          <p:txBody>
            <a:bodyPr wrap="square" lIns="36000" tIns="36000" rIns="36000" bIns="36000" rtlCol="0" anchor="ctr" anchorCtr="0">
              <a:noAutofit/>
            </a:bodyPr>
            <a:lstStyle>
              <a:defPPr>
                <a:defRPr lang="en-US"/>
              </a:defPPr>
              <a:lvl1pPr marR="0" lvl="0" algn="ctr" defTabSz="228600" fontAlgn="auto">
                <a:lnSpc>
                  <a:spcPct val="100000"/>
                </a:lnSpc>
                <a:spcBef>
                  <a:spcPts val="0"/>
                </a:spcBef>
                <a:spcAft>
                  <a:spcPts val="0"/>
                </a:spcAft>
                <a:buClrTx/>
                <a:buSzTx/>
                <a:tabLst/>
                <a:defRPr sz="1200">
                  <a:solidFill>
                    <a:srgbClr val="4D4D4D"/>
                  </a:solidFill>
                  <a:latin typeface="Calibri" panose="020F0502020204030204" pitchFamily="34" charset="0"/>
                  <a:cs typeface="Calibri" panose="020F0502020204030204" pitchFamily="34" charset="0"/>
                </a:defRPr>
              </a:lvl1pPr>
            </a:lstStyle>
            <a:p>
              <a:pPr marL="576263" indent="-349250" algn="l">
                <a:buFont typeface="Calibri" panose="020F0502020204030204" pitchFamily="34" charset="0"/>
                <a:buChar char="→"/>
              </a:pPr>
              <a:r>
                <a:rPr lang="it-IT" sz="1600" b="1" dirty="0">
                  <a:solidFill>
                    <a:schemeClr val="tx1">
                      <a:lumMod val="50000"/>
                    </a:schemeClr>
                  </a:solidFill>
                </a:rPr>
                <a:t>Estensione a tutte le modalità di gestione: </a:t>
              </a:r>
              <a:r>
                <a:rPr lang="it-IT" sz="1600" dirty="0" err="1">
                  <a:solidFill>
                    <a:schemeClr val="tx1">
                      <a:lumMod val="50000"/>
                    </a:schemeClr>
                  </a:solidFill>
                </a:rPr>
                <a:t>Shared</a:t>
              </a:r>
              <a:r>
                <a:rPr lang="it-IT" sz="1600" dirty="0">
                  <a:solidFill>
                    <a:schemeClr val="tx1">
                      <a:lumMod val="50000"/>
                    </a:schemeClr>
                  </a:solidFill>
                </a:rPr>
                <a:t>, Direct &amp; </a:t>
              </a:r>
              <a:r>
                <a:rPr lang="it-IT" sz="1600" dirty="0" err="1">
                  <a:solidFill>
                    <a:schemeClr val="tx1">
                      <a:lumMod val="50000"/>
                    </a:schemeClr>
                  </a:solidFill>
                </a:rPr>
                <a:t>Indirect</a:t>
              </a:r>
              <a:r>
                <a:rPr lang="it-IT" sz="1600" dirty="0">
                  <a:solidFill>
                    <a:schemeClr val="tx1">
                      <a:lumMod val="50000"/>
                    </a:schemeClr>
                  </a:solidFill>
                </a:rPr>
                <a:t> Management</a:t>
              </a:r>
            </a:p>
            <a:p>
              <a:pPr marL="576263" indent="-349250" algn="l">
                <a:buFont typeface="Calibri" panose="020F0502020204030204" pitchFamily="34" charset="0"/>
                <a:buChar char="→"/>
              </a:pPr>
              <a:r>
                <a:rPr lang="it-IT" sz="1600" b="1" dirty="0">
                  <a:solidFill>
                    <a:schemeClr val="tx1">
                      <a:lumMod val="50000"/>
                    </a:schemeClr>
                  </a:solidFill>
                </a:rPr>
                <a:t>Nuovo set di indicatori di rischio</a:t>
              </a:r>
            </a:p>
            <a:p>
              <a:pPr marL="576263" indent="-349250" algn="l">
                <a:buFont typeface="Calibri" panose="020F0502020204030204" pitchFamily="34" charset="0"/>
                <a:buChar char="→"/>
              </a:pPr>
              <a:r>
                <a:rPr lang="it-IT" sz="1600" b="1" dirty="0">
                  <a:solidFill>
                    <a:schemeClr val="tx1">
                      <a:lumMod val="50000"/>
                    </a:schemeClr>
                  </a:solidFill>
                </a:rPr>
                <a:t>Interoperabilità con le banche dati </a:t>
              </a:r>
              <a:r>
                <a:rPr lang="it-IT" sz="1600" dirty="0">
                  <a:solidFill>
                    <a:schemeClr val="tx1">
                      <a:lumMod val="50000"/>
                    </a:schemeClr>
                  </a:solidFill>
                </a:rPr>
                <a:t>(key) degli Stati membri</a:t>
              </a:r>
            </a:p>
            <a:p>
              <a:pPr marL="576263" indent="-349250" algn="l">
                <a:buFont typeface="Calibri" panose="020F0502020204030204" pitchFamily="34" charset="0"/>
                <a:buChar char="→"/>
              </a:pPr>
              <a:r>
                <a:rPr lang="it-IT" sz="1600" b="1" dirty="0">
                  <a:solidFill>
                    <a:schemeClr val="tx1">
                      <a:lumMod val="50000"/>
                    </a:schemeClr>
                  </a:solidFill>
                </a:rPr>
                <a:t>Intelligenza Artificiale </a:t>
              </a:r>
              <a:r>
                <a:rPr lang="it-IT" sz="1600" dirty="0">
                  <a:solidFill>
                    <a:schemeClr val="tx1">
                      <a:lumMod val="50000"/>
                    </a:schemeClr>
                  </a:solidFill>
                </a:rPr>
                <a:t>&amp; </a:t>
              </a:r>
              <a:r>
                <a:rPr lang="it-IT" sz="1600" dirty="0" err="1">
                  <a:solidFill>
                    <a:schemeClr val="tx1">
                      <a:lumMod val="50000"/>
                    </a:schemeClr>
                  </a:solidFill>
                </a:rPr>
                <a:t>advanced</a:t>
              </a:r>
              <a:r>
                <a:rPr lang="it-IT" sz="1600" dirty="0">
                  <a:solidFill>
                    <a:schemeClr val="tx1">
                      <a:lumMod val="50000"/>
                    </a:schemeClr>
                  </a:solidFill>
                </a:rPr>
                <a:t> </a:t>
              </a:r>
              <a:r>
                <a:rPr lang="it-IT" sz="1600" dirty="0" err="1">
                  <a:solidFill>
                    <a:schemeClr val="tx1">
                      <a:lumMod val="50000"/>
                    </a:schemeClr>
                  </a:solidFill>
                </a:rPr>
                <a:t>analytics</a:t>
              </a:r>
              <a:endParaRPr lang="it-IT" sz="1600" dirty="0">
                <a:solidFill>
                  <a:schemeClr val="tx1">
                    <a:lumMod val="50000"/>
                  </a:schemeClr>
                </a:solidFill>
              </a:endParaRPr>
            </a:p>
            <a:p>
              <a:pPr marL="576263" indent="-349250" algn="l">
                <a:buFont typeface="Calibri" panose="020F0502020204030204" pitchFamily="34" charset="0"/>
                <a:buChar char="→"/>
              </a:pPr>
              <a:r>
                <a:rPr lang="it-IT" sz="1600" dirty="0">
                  <a:solidFill>
                    <a:schemeClr val="tx1">
                      <a:lumMod val="50000"/>
                    </a:schemeClr>
                  </a:solidFill>
                </a:rPr>
                <a:t>Aggiornamento delle regole di protezione dati</a:t>
              </a:r>
              <a:endParaRPr lang="en-US" sz="1600" dirty="0">
                <a:solidFill>
                  <a:schemeClr val="tx1">
                    <a:lumMod val="50000"/>
                  </a:schemeClr>
                </a:solidFill>
              </a:endParaRPr>
            </a:p>
          </p:txBody>
        </p:sp>
        <p:sp>
          <p:nvSpPr>
            <p:cNvPr id="33" name="Rectangle 32">
              <a:extLst>
                <a:ext uri="{FF2B5EF4-FFF2-40B4-BE49-F238E27FC236}">
                  <a16:creationId xmlns:a16="http://schemas.microsoft.com/office/drawing/2014/main" id="{8D5E6CA0-4FDC-E162-D401-BB0F34F57B64}"/>
                </a:ext>
              </a:extLst>
            </p:cNvPr>
            <p:cNvSpPr/>
            <p:nvPr/>
          </p:nvSpPr>
          <p:spPr>
            <a:xfrm>
              <a:off x="5489683" y="1843218"/>
              <a:ext cx="3819873" cy="237691"/>
            </a:xfrm>
            <a:prstGeom prst="rect">
              <a:avLst/>
            </a:prstGeom>
            <a:solidFill>
              <a:srgbClr val="FF9800"/>
            </a:solidFill>
            <a:ln w="12700" cap="flat" cmpd="sng" algn="ctr">
              <a:solidFill>
                <a:srgbClr val="FF9800"/>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pitchFamily="34" charset="0"/>
                  <a:cs typeface="Calibri" panose="020F0502020204030204" pitchFamily="34" charset="0"/>
                  <a:sym typeface="Arial"/>
                </a:rPr>
                <a:t>F</a:t>
              </a:r>
              <a:r>
                <a:rPr kumimoji="0" lang="en-BE"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ase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r>
                <a:rPr lang="en-US" sz="1800" b="1" kern="1200" dirty="0">
                  <a:solidFill>
                    <a:srgbClr val="FFFFFF"/>
                  </a:solidFill>
                  <a:latin typeface="Calibri" panose="020F0502020204030204" pitchFamily="34" charset="0"/>
                  <a:ea typeface="+mn-ea"/>
                  <a:cs typeface="Calibri" panose="020F0502020204030204" pitchFamily="34" charset="0"/>
                </a:rPr>
                <a:t> -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Arachne v4</a:t>
              </a:r>
            </a:p>
          </p:txBody>
        </p:sp>
        <p:sp>
          <p:nvSpPr>
            <p:cNvPr id="34" name="TextBox 33">
              <a:extLst>
                <a:ext uri="{FF2B5EF4-FFF2-40B4-BE49-F238E27FC236}">
                  <a16:creationId xmlns:a16="http://schemas.microsoft.com/office/drawing/2014/main" id="{60A436BA-6BFD-BD8C-EDAE-7C145387673F}"/>
                </a:ext>
              </a:extLst>
            </p:cNvPr>
            <p:cNvSpPr txBox="1"/>
            <p:nvPr/>
          </p:nvSpPr>
          <p:spPr>
            <a:xfrm>
              <a:off x="5489685" y="2077291"/>
              <a:ext cx="3819883" cy="165259"/>
            </a:xfrm>
            <a:prstGeom prst="rect">
              <a:avLst/>
            </a:prstGeom>
            <a:solidFill>
              <a:srgbClr val="FFC000">
                <a:lumMod val="40000"/>
                <a:lumOff val="60000"/>
              </a:srgbClr>
            </a:solidFill>
            <a:ln>
              <a:solidFill>
                <a:srgbClr val="FF9800"/>
              </a:solidFill>
            </a:ln>
          </p:spPr>
          <p:txBody>
            <a:bodyPr wrap="none" lIns="36000" tIns="36000" rIns="36000" bIns="3600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Pianificato</a:t>
              </a:r>
              <a:r>
                <a:rPr kumimoji="0" lang="en-US" sz="18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20 </a:t>
              </a:r>
              <a:r>
                <a:rPr kumimoji="0" lang="en-US" sz="1800" b="0" i="0"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mesi</a:t>
              </a:r>
              <a:endParaRPr kumimoji="0" lang="en-BE" sz="18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endParaRPr>
            </a:p>
          </p:txBody>
        </p:sp>
        <p:sp>
          <p:nvSpPr>
            <p:cNvPr id="35" name="Rectangle 34">
              <a:extLst>
                <a:ext uri="{FF2B5EF4-FFF2-40B4-BE49-F238E27FC236}">
                  <a16:creationId xmlns:a16="http://schemas.microsoft.com/office/drawing/2014/main" id="{369042A5-8F79-AB0A-7D2A-400B6789AB58}"/>
                </a:ext>
              </a:extLst>
            </p:cNvPr>
            <p:cNvSpPr/>
            <p:nvPr/>
          </p:nvSpPr>
          <p:spPr>
            <a:xfrm>
              <a:off x="8415198" y="1885478"/>
              <a:ext cx="745192" cy="138409"/>
            </a:xfrm>
            <a:prstGeom prst="rect">
              <a:avLst/>
            </a:prstGeom>
            <a:solidFill>
              <a:srgbClr val="FFFFFF"/>
            </a:solidFill>
            <a:ln w="12700" cap="flat" cmpd="sng" algn="ctr">
              <a:solidFill>
                <a:srgbClr val="FF98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4BC5DE">
                      <a:lumMod val="50000"/>
                    </a:srgbClr>
                  </a:solidFill>
                  <a:effectLst/>
                  <a:uLnTx/>
                  <a:uFillTx/>
                  <a:latin typeface="Calibri" panose="020F0502020204030204" pitchFamily="34" charset="0"/>
                  <a:ea typeface="+mn-ea"/>
                  <a:cs typeface="Calibri" panose="020F0502020204030204" pitchFamily="34" charset="0"/>
                  <a:sym typeface="Arial"/>
                </a:rPr>
                <a:t>0%</a:t>
              </a:r>
            </a:p>
          </p:txBody>
        </p:sp>
      </p:grpSp>
      <p:sp>
        <p:nvSpPr>
          <p:cNvPr id="36" name="Rectangle 35">
            <a:extLst>
              <a:ext uri="{FF2B5EF4-FFF2-40B4-BE49-F238E27FC236}">
                <a16:creationId xmlns:a16="http://schemas.microsoft.com/office/drawing/2014/main" id="{93D9FBDD-DCBC-45E9-AB56-A6F647F9B8E7}"/>
              </a:ext>
            </a:extLst>
          </p:cNvPr>
          <p:cNvSpPr/>
          <p:nvPr/>
        </p:nvSpPr>
        <p:spPr>
          <a:xfrm>
            <a:off x="1134320" y="1465228"/>
            <a:ext cx="2663578" cy="369130"/>
          </a:xfrm>
          <a:prstGeom prst="rect">
            <a:avLst/>
          </a:prstGeom>
          <a:solidFill>
            <a:srgbClr val="003399"/>
          </a:solidFill>
          <a:ln w="12700" cap="flat" cmpd="sng" algn="ctr">
            <a:solidFill>
              <a:srgbClr val="FFFFFF"/>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r>
              <a:rPr kumimoji="0" lang="en-BE"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026</a:t>
            </a: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79B82EE4-077C-A347-B05D-961B8C9E0196}"/>
              </a:ext>
            </a:extLst>
          </p:cNvPr>
          <p:cNvSpPr/>
          <p:nvPr/>
        </p:nvSpPr>
        <p:spPr>
          <a:xfrm>
            <a:off x="3795813" y="1465228"/>
            <a:ext cx="3548361" cy="369131"/>
          </a:xfrm>
          <a:prstGeom prst="rect">
            <a:avLst/>
          </a:prstGeom>
          <a:solidFill>
            <a:srgbClr val="003399"/>
          </a:solidFill>
          <a:ln w="12700" cap="flat" cmpd="sng" algn="ctr">
            <a:solidFill>
              <a:srgbClr val="FFFFFF"/>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r>
              <a:rPr kumimoji="0" lang="en-BE"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027</a:t>
            </a:r>
            <a:endPar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8" name="Rectangle 37">
            <a:extLst>
              <a:ext uri="{FF2B5EF4-FFF2-40B4-BE49-F238E27FC236}">
                <a16:creationId xmlns:a16="http://schemas.microsoft.com/office/drawing/2014/main" id="{A48E0435-747C-77D4-A342-296753AFBF7A}"/>
              </a:ext>
            </a:extLst>
          </p:cNvPr>
          <p:cNvSpPr/>
          <p:nvPr/>
        </p:nvSpPr>
        <p:spPr>
          <a:xfrm>
            <a:off x="7344175" y="1470931"/>
            <a:ext cx="4457963" cy="363428"/>
          </a:xfrm>
          <a:prstGeom prst="rect">
            <a:avLst/>
          </a:prstGeom>
          <a:solidFill>
            <a:srgbClr val="003399"/>
          </a:solidFill>
          <a:ln w="12700" cap="flat" cmpd="sng" algn="ctr">
            <a:solidFill>
              <a:srgbClr val="FFFFFF"/>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r>
              <a:rPr kumimoji="0" lang="en-BE"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02</a:t>
            </a: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8</a:t>
            </a:r>
          </a:p>
        </p:txBody>
      </p:sp>
      <p:sp>
        <p:nvSpPr>
          <p:cNvPr id="39" name="TextBox 38">
            <a:extLst>
              <a:ext uri="{FF2B5EF4-FFF2-40B4-BE49-F238E27FC236}">
                <a16:creationId xmlns:a16="http://schemas.microsoft.com/office/drawing/2014/main" id="{6B82739B-E866-A41B-FDAE-865C12F1F7F7}"/>
              </a:ext>
            </a:extLst>
          </p:cNvPr>
          <p:cNvSpPr txBox="1"/>
          <p:nvPr/>
        </p:nvSpPr>
        <p:spPr>
          <a:xfrm>
            <a:off x="249544" y="2807936"/>
            <a:ext cx="2134701" cy="291754"/>
          </a:xfrm>
          <a:prstGeom prst="rect">
            <a:avLst/>
          </a:prstGeom>
          <a:solidFill>
            <a:srgbClr val="CAC8F2"/>
          </a:solidFill>
          <a:ln>
            <a:solidFill>
              <a:srgbClr val="674EA7"/>
            </a:solidFill>
          </a:ln>
        </p:spPr>
        <p:txBody>
          <a:bodyPr wrap="none" lIns="36000" tIns="36000" rIns="36000" bIns="3600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kern="1200" dirty="0">
                <a:solidFill>
                  <a:schemeClr val="tx1">
                    <a:lumMod val="50000"/>
                  </a:schemeClr>
                </a:solidFill>
                <a:latin typeface="Calibri" panose="020F0502020204030204" pitchFamily="34" charset="0"/>
                <a:ea typeface="+mn-ea"/>
                <a:cs typeface="Calibri" panose="020F0502020204030204" pitchFamily="34" charset="0"/>
              </a:rPr>
              <a:t>c</a:t>
            </a:r>
            <a:r>
              <a:rPr kumimoji="0" lang="en-US" sz="14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sym typeface="Arial"/>
              </a:rPr>
              <a:t>a. 27</a:t>
            </a:r>
            <a:r>
              <a:rPr kumimoji="0" lang="el-GR" sz="14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sym typeface="Arial"/>
              </a:rPr>
              <a:t> </a:t>
            </a:r>
            <a:r>
              <a:rPr kumimoji="0" lang="en-US" sz="1400" b="0" i="0" u="none" strike="noStrike" kern="1200" cap="none" spc="0" normalizeH="0" baseline="0" noProof="0" dirty="0" err="1">
                <a:ln>
                  <a:noFill/>
                </a:ln>
                <a:solidFill>
                  <a:schemeClr val="tx1">
                    <a:lumMod val="50000"/>
                  </a:schemeClr>
                </a:solidFill>
                <a:effectLst/>
                <a:uLnTx/>
                <a:uFillTx/>
                <a:latin typeface="Calibri" panose="020F0502020204030204" pitchFamily="34" charset="0"/>
                <a:ea typeface="+mn-ea"/>
                <a:cs typeface="Calibri" panose="020F0502020204030204" pitchFamily="34" charset="0"/>
                <a:sym typeface="Arial"/>
              </a:rPr>
              <a:t>mesi</a:t>
            </a:r>
            <a:endParaRPr kumimoji="0" lang="en-BE" sz="14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sym typeface="Arial"/>
            </a:endParaRPr>
          </a:p>
        </p:txBody>
      </p:sp>
      <p:sp>
        <p:nvSpPr>
          <p:cNvPr id="40" name="TextBox 39">
            <a:extLst>
              <a:ext uri="{FF2B5EF4-FFF2-40B4-BE49-F238E27FC236}">
                <a16:creationId xmlns:a16="http://schemas.microsoft.com/office/drawing/2014/main" id="{5E1DD4C9-4A31-D288-E673-82F27A4EF2E2}"/>
              </a:ext>
            </a:extLst>
          </p:cNvPr>
          <p:cNvSpPr txBox="1"/>
          <p:nvPr/>
        </p:nvSpPr>
        <p:spPr>
          <a:xfrm>
            <a:off x="249536" y="3092657"/>
            <a:ext cx="2134699" cy="1508997"/>
          </a:xfrm>
          <a:prstGeom prst="rect">
            <a:avLst/>
          </a:prstGeom>
          <a:solidFill>
            <a:srgbClr val="FFFFFF">
              <a:alpha val="83137"/>
            </a:srgbClr>
          </a:solidFill>
          <a:ln>
            <a:solidFill>
              <a:srgbClr val="674EA7"/>
            </a:solidFill>
          </a:ln>
        </p:spPr>
        <p:txBody>
          <a:bodyPr wrap="square" lIns="36000" tIns="36000" rIns="36000" bIns="36000" rtlCol="0" anchor="ctr" anchorCtr="0">
            <a:noAutofit/>
          </a:bodyPr>
          <a:lstStyle>
            <a:defPPr>
              <a:defRPr lang="en-US"/>
            </a:defPPr>
            <a:lvl1pPr marR="0" lvl="0" algn="ctr" defTabSz="228600" fontAlgn="auto">
              <a:lnSpc>
                <a:spcPct val="100000"/>
              </a:lnSpc>
              <a:spcBef>
                <a:spcPts val="0"/>
              </a:spcBef>
              <a:spcAft>
                <a:spcPts val="0"/>
              </a:spcAft>
              <a:buClrTx/>
              <a:buSzTx/>
              <a:tabLst/>
              <a:defRPr sz="1200">
                <a:solidFill>
                  <a:srgbClr val="4D4D4D"/>
                </a:solidFill>
                <a:latin typeface="Calibri" panose="020F0502020204030204" pitchFamily="34" charset="0"/>
                <a:cs typeface="Calibri" panose="020F0502020204030204" pitchFamily="34" charset="0"/>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Rilascio</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dello</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strumento</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corporate Data Mining and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Valudatione</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del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Rischio</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con le key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funzionalita</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dell’attuale</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a:t>
            </a:r>
            <a:r>
              <a:rPr kumimoji="0" lang="en-US" sz="1600" i="1"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strauemnto</a:t>
            </a:r>
            <a:r>
              <a:rPr kumimoji="0" lang="en-US" sz="1600" i="1"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Arachne</a:t>
            </a:r>
          </a:p>
        </p:txBody>
      </p:sp>
      <p:sp>
        <p:nvSpPr>
          <p:cNvPr id="41" name="Rectangle 40">
            <a:extLst>
              <a:ext uri="{FF2B5EF4-FFF2-40B4-BE49-F238E27FC236}">
                <a16:creationId xmlns:a16="http://schemas.microsoft.com/office/drawing/2014/main" id="{B999F15B-7C5C-BD6C-F075-55B3B97C6D59}"/>
              </a:ext>
            </a:extLst>
          </p:cNvPr>
          <p:cNvSpPr/>
          <p:nvPr/>
        </p:nvSpPr>
        <p:spPr>
          <a:xfrm>
            <a:off x="249536" y="2326045"/>
            <a:ext cx="2134709" cy="476373"/>
          </a:xfrm>
          <a:prstGeom prst="rect">
            <a:avLst/>
          </a:prstGeom>
          <a:solidFill>
            <a:srgbClr val="674EA7"/>
          </a:solidFill>
          <a:ln w="12700" cap="flat" cmpd="sng" algn="ctr">
            <a:solidFill>
              <a:srgbClr val="674EA7"/>
            </a:solidFill>
            <a:prstDash val="solid"/>
            <a:miter lim="800000"/>
          </a:ln>
          <a:effectLst/>
        </p:spPr>
        <p:txBody>
          <a:bodyPr tIns="91440" bIns="9144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pitchFamily="34" charset="0"/>
                <a:cs typeface="Calibri" panose="020F0502020204030204" pitchFamily="34" charset="0"/>
                <a:sym typeface="Arial"/>
              </a:rPr>
              <a:t>F</a:t>
            </a:r>
            <a:r>
              <a:rPr kumimoji="0" lang="en-BE"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ase </a:t>
            </a: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 – </a:t>
            </a:r>
            <a:b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b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Arachne v3</a:t>
            </a:r>
          </a:p>
        </p:txBody>
      </p:sp>
      <p:sp>
        <p:nvSpPr>
          <p:cNvPr id="42" name="Rectangle 41">
            <a:extLst>
              <a:ext uri="{FF2B5EF4-FFF2-40B4-BE49-F238E27FC236}">
                <a16:creationId xmlns:a16="http://schemas.microsoft.com/office/drawing/2014/main" id="{9A7C2300-D603-66A4-2C32-F01E25409B83}"/>
              </a:ext>
            </a:extLst>
          </p:cNvPr>
          <p:cNvSpPr/>
          <p:nvPr/>
        </p:nvSpPr>
        <p:spPr>
          <a:xfrm>
            <a:off x="1956121" y="2472180"/>
            <a:ext cx="364343" cy="225310"/>
          </a:xfrm>
          <a:prstGeom prst="rect">
            <a:avLst/>
          </a:prstGeom>
          <a:solidFill>
            <a:srgbClr val="00B050"/>
          </a:solidFill>
          <a:ln w="12700" cap="flat" cmpd="sng" algn="ctr">
            <a:solidFill>
              <a:srgbClr val="1E858B">
                <a:shade val="15000"/>
              </a:srgbClr>
            </a:solidFill>
            <a:prstDash val="solid"/>
            <a:miter lim="800000"/>
          </a:ln>
          <a:effectLst/>
        </p:spPr>
        <p:txBody>
          <a:bodyPr lIns="0" tIns="468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r>
              <a:rPr kumimoji="0" lang="el-GR" sz="11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00</a:t>
            </a:r>
            <a:r>
              <a:rPr kumimoji="0" 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43" name="TextBox 114">
            <a:extLst>
              <a:ext uri="{FF2B5EF4-FFF2-40B4-BE49-F238E27FC236}">
                <a16:creationId xmlns:a16="http://schemas.microsoft.com/office/drawing/2014/main" id="{D6693988-C72A-497C-ADF2-E2FED86FC619}"/>
              </a:ext>
            </a:extLst>
          </p:cNvPr>
          <p:cNvSpPr txBox="1"/>
          <p:nvPr/>
        </p:nvSpPr>
        <p:spPr>
          <a:xfrm>
            <a:off x="7356311" y="3104857"/>
            <a:ext cx="4738538" cy="3760880"/>
          </a:xfrm>
          <a:prstGeom prst="rect">
            <a:avLst/>
          </a:prstGeom>
          <a:solidFill>
            <a:srgbClr val="FFFFFF"/>
          </a:solidFill>
          <a:ln>
            <a:solidFill>
              <a:srgbClr val="F7D100"/>
            </a:solidFill>
          </a:ln>
        </p:spPr>
        <p:txBody>
          <a:bodyPr wrap="square" lIns="36000" tIns="36000" rIns="36000" bIns="36000" rtlCol="0" anchor="ctr" anchorCtr="0">
            <a:noAutofit/>
          </a:bodyPr>
          <a:lstStyle>
            <a:defPPr>
              <a:defRPr lang="en-US"/>
            </a:defPPr>
            <a:lvl1pPr marL="0" marR="0" lvl="0" algn="ctr" defTabSz="228600" rtl="0" eaLnBrk="1" fontAlgn="auto" latinLnBrk="0" hangingPunct="1">
              <a:lnSpc>
                <a:spcPct val="100000"/>
              </a:lnSpc>
              <a:spcBef>
                <a:spcPts val="0"/>
              </a:spcBef>
              <a:spcAft>
                <a:spcPts val="0"/>
              </a:spcAft>
              <a:buClrTx/>
              <a:buSzTx/>
              <a:tabLst/>
              <a:defRPr sz="1200" kern="1200">
                <a:solidFill>
                  <a:srgbClr val="4D4D4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err="1"/>
              <a:t>Estensione</a:t>
            </a:r>
            <a:r>
              <a:rPr lang="en-US" sz="1600" dirty="0"/>
              <a:t> </a:t>
            </a:r>
            <a:r>
              <a:rPr lang="en-US" sz="1600" dirty="0" err="1"/>
              <a:t>dell’interoperabilità</a:t>
            </a:r>
            <a:r>
              <a:rPr lang="en-US" sz="1600" dirty="0"/>
              <a:t> ai </a:t>
            </a:r>
            <a:r>
              <a:rPr lang="en-US" sz="1600" dirty="0" err="1"/>
              <a:t>sistemi</a:t>
            </a:r>
            <a:r>
              <a:rPr lang="en-US" sz="1600" dirty="0"/>
              <a:t> non </a:t>
            </a:r>
            <a:r>
              <a:rPr lang="en-US" sz="1600" dirty="0" err="1"/>
              <a:t>prioritari</a:t>
            </a:r>
            <a:endParaRPr lang="en-US" sz="1600" dirty="0"/>
          </a:p>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dirty="0" err="1"/>
              <a:t>Evoluzione</a:t>
            </a:r>
            <a:r>
              <a:rPr lang="en-US" sz="1600" b="1" dirty="0"/>
              <a:t> </a:t>
            </a:r>
            <a:r>
              <a:rPr lang="en-US" sz="1600" b="1" dirty="0" err="1"/>
              <a:t>delle</a:t>
            </a:r>
            <a:r>
              <a:rPr lang="en-US" sz="1600" b="1" dirty="0"/>
              <a:t> </a:t>
            </a:r>
            <a:r>
              <a:rPr lang="en-US" sz="1600" b="1" dirty="0" err="1"/>
              <a:t>funzionalità</a:t>
            </a:r>
            <a:r>
              <a:rPr lang="en-US" sz="1600" b="1" dirty="0"/>
              <a:t> AI</a:t>
            </a:r>
          </a:p>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err="1"/>
              <a:t>Nuove</a:t>
            </a:r>
            <a:r>
              <a:rPr lang="en-US" sz="1600" dirty="0"/>
              <a:t> </a:t>
            </a:r>
            <a:r>
              <a:rPr lang="en-US" sz="1600" dirty="0" err="1"/>
              <a:t>analisi</a:t>
            </a:r>
            <a:r>
              <a:rPr lang="en-US" sz="1600" dirty="0"/>
              <a:t> </a:t>
            </a:r>
            <a:r>
              <a:rPr lang="en-US" sz="1600" dirty="0" err="1"/>
              <a:t>dati</a:t>
            </a:r>
            <a:r>
              <a:rPr lang="en-US" sz="1600" dirty="0"/>
              <a:t> e dashboard</a:t>
            </a:r>
          </a:p>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dirty="0" err="1"/>
              <a:t>Evoluzione</a:t>
            </a:r>
            <a:r>
              <a:rPr lang="en-US" sz="1600" b="1" dirty="0"/>
              <a:t> </a:t>
            </a:r>
            <a:r>
              <a:rPr lang="en-US" sz="1600" b="1" dirty="0" err="1"/>
              <a:t>funzionalità</a:t>
            </a:r>
            <a:r>
              <a:rPr lang="en-US" sz="1600" b="1" dirty="0"/>
              <a:t> </a:t>
            </a:r>
            <a:r>
              <a:rPr lang="en-US" sz="1600" b="1" dirty="0" err="1"/>
              <a:t>richieste</a:t>
            </a:r>
            <a:r>
              <a:rPr lang="en-US" sz="1600" b="1" dirty="0"/>
              <a:t> da Stati </a:t>
            </a:r>
            <a:r>
              <a:rPr lang="en-US" sz="1600" b="1" dirty="0" err="1"/>
              <a:t>membri</a:t>
            </a:r>
            <a:r>
              <a:rPr lang="en-US" sz="1600" b="1" dirty="0"/>
              <a:t> e </a:t>
            </a:r>
            <a:r>
              <a:rPr lang="en-US" sz="1600" b="1" dirty="0" err="1"/>
              <a:t>Commissione</a:t>
            </a:r>
            <a:endParaRPr lang="en-US" sz="1600" b="1" dirty="0"/>
          </a:p>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dirty="0" err="1"/>
              <a:t>Nuovi</a:t>
            </a:r>
            <a:r>
              <a:rPr lang="en-US" sz="1600" b="1" dirty="0"/>
              <a:t> </a:t>
            </a:r>
            <a:r>
              <a:rPr lang="en-US" sz="1600" b="1" dirty="0" err="1"/>
              <a:t>indicatori</a:t>
            </a:r>
            <a:r>
              <a:rPr lang="en-US" sz="1600" b="1" dirty="0"/>
              <a:t> di </a:t>
            </a:r>
            <a:r>
              <a:rPr lang="en-US" sz="1600" b="1" dirty="0" err="1"/>
              <a:t>rischio</a:t>
            </a:r>
            <a:endParaRPr lang="en-US" sz="1600" b="1" dirty="0"/>
          </a:p>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err="1"/>
              <a:t>Adeguamento</a:t>
            </a:r>
            <a:r>
              <a:rPr lang="en-US" sz="1600" dirty="0"/>
              <a:t> </a:t>
            </a:r>
            <a:r>
              <a:rPr lang="en-US" sz="1600" dirty="0" err="1"/>
              <a:t>normativo</a:t>
            </a:r>
            <a:r>
              <a:rPr lang="en-US" sz="1600" dirty="0"/>
              <a:t> e </a:t>
            </a:r>
            <a:r>
              <a:rPr lang="en-US" sz="1600" dirty="0" err="1"/>
              <a:t>sicurezza</a:t>
            </a:r>
            <a:endParaRPr lang="en-US" sz="1600" dirty="0"/>
          </a:p>
          <a:p>
            <a:pPr marL="285750" marR="0" lvl="0" indent="-285750" algn="l" defTabSz="2286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dirty="0" err="1"/>
              <a:t>Gestione</a:t>
            </a:r>
            <a:r>
              <a:rPr lang="en-US" sz="1600" b="1" dirty="0"/>
              <a:t> di </a:t>
            </a:r>
            <a:r>
              <a:rPr lang="en-US" sz="1600" b="1" dirty="0" err="1"/>
              <a:t>volumi</a:t>
            </a:r>
            <a:r>
              <a:rPr lang="en-US" sz="1600" b="1" dirty="0"/>
              <a:t> </a:t>
            </a:r>
            <a:r>
              <a:rPr lang="en-US" sz="1600" b="1" dirty="0" err="1"/>
              <a:t>dati</a:t>
            </a:r>
            <a:r>
              <a:rPr lang="en-US" sz="1600" b="1" dirty="0"/>
              <a:t> sempre </a:t>
            </a:r>
            <a:r>
              <a:rPr lang="en-US" sz="1600" b="1" dirty="0" err="1"/>
              <a:t>maggiori</a:t>
            </a:r>
            <a:endParaRPr lang="en-US" sz="1600" b="1" dirty="0"/>
          </a:p>
        </p:txBody>
      </p:sp>
      <p:sp>
        <p:nvSpPr>
          <p:cNvPr id="44" name="TextBox 112">
            <a:extLst>
              <a:ext uri="{FF2B5EF4-FFF2-40B4-BE49-F238E27FC236}">
                <a16:creationId xmlns:a16="http://schemas.microsoft.com/office/drawing/2014/main" id="{4FD744AC-B394-A98B-D78E-1F112D93766E}"/>
              </a:ext>
            </a:extLst>
          </p:cNvPr>
          <p:cNvSpPr txBox="1"/>
          <p:nvPr/>
        </p:nvSpPr>
        <p:spPr>
          <a:xfrm>
            <a:off x="7356296" y="2795387"/>
            <a:ext cx="4586153" cy="304304"/>
          </a:xfrm>
          <a:prstGeom prst="rect">
            <a:avLst/>
          </a:prstGeom>
          <a:solidFill>
            <a:srgbClr val="FFC000">
              <a:lumMod val="20000"/>
              <a:lumOff val="80000"/>
            </a:srgbClr>
          </a:solidFill>
          <a:ln>
            <a:solidFill>
              <a:srgbClr val="F7D100"/>
            </a:solidFill>
          </a:ln>
        </p:spPr>
        <p:txBody>
          <a:bodyPr wrap="none" lIns="36000" tIns="36000" rIns="36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Pianificato</a:t>
            </a:r>
            <a:r>
              <a:rPr kumimoji="0" lang="en-US" sz="18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rPr>
              <a:t> 18 </a:t>
            </a:r>
            <a:r>
              <a:rPr kumimoji="0" lang="en-US" sz="1800" b="0" i="0"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sym typeface="Arial"/>
              </a:rPr>
              <a:t>mesi</a:t>
            </a:r>
            <a:endParaRPr kumimoji="0" lang="en-BE" sz="18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sym typeface="Arial"/>
            </a:endParaRPr>
          </a:p>
        </p:txBody>
      </p:sp>
      <p:sp>
        <p:nvSpPr>
          <p:cNvPr id="45" name="Rectangle 44">
            <a:extLst>
              <a:ext uri="{FF2B5EF4-FFF2-40B4-BE49-F238E27FC236}">
                <a16:creationId xmlns:a16="http://schemas.microsoft.com/office/drawing/2014/main" id="{EE1D071B-963A-6EFB-D54E-E8A755173A6B}"/>
              </a:ext>
            </a:extLst>
          </p:cNvPr>
          <p:cNvSpPr/>
          <p:nvPr/>
        </p:nvSpPr>
        <p:spPr>
          <a:xfrm>
            <a:off x="7356280" y="2315796"/>
            <a:ext cx="4598291" cy="479589"/>
          </a:xfrm>
          <a:prstGeom prst="rect">
            <a:avLst/>
          </a:prstGeom>
          <a:solidFill>
            <a:srgbClr val="F7D100"/>
          </a:solidFill>
          <a:ln w="12700" cap="flat" cmpd="sng" algn="ctr">
            <a:solidFill>
              <a:srgbClr val="F7D100"/>
            </a:solidFill>
            <a:prstDash val="solid"/>
            <a:miter lim="800000"/>
          </a:ln>
          <a:effectLst/>
        </p:spPr>
        <p:txBody>
          <a:bodyPr tIns="91440" bIns="9144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pitchFamily="34" charset="0"/>
                <a:cs typeface="Calibri" panose="020F0502020204030204" pitchFamily="34" charset="0"/>
                <a:sym typeface="Arial"/>
              </a:rPr>
              <a:t>F</a:t>
            </a:r>
            <a:r>
              <a:rPr kumimoji="0" lang="en-BE"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ase </a:t>
            </a: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4 - Arachne v5</a:t>
            </a:r>
          </a:p>
        </p:txBody>
      </p:sp>
      <p:cxnSp>
        <p:nvCxnSpPr>
          <p:cNvPr id="46" name="Straight Connector 45">
            <a:extLst>
              <a:ext uri="{FF2B5EF4-FFF2-40B4-BE49-F238E27FC236}">
                <a16:creationId xmlns:a16="http://schemas.microsoft.com/office/drawing/2014/main" id="{687904FB-22BC-8746-B501-12E064CA6D76}"/>
              </a:ext>
            </a:extLst>
          </p:cNvPr>
          <p:cNvCxnSpPr>
            <a:cxnSpLocks/>
          </p:cNvCxnSpPr>
          <p:nvPr/>
        </p:nvCxnSpPr>
        <p:spPr>
          <a:xfrm>
            <a:off x="2384265" y="1834358"/>
            <a:ext cx="0" cy="51494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A8E0F352-302C-C022-800F-84C3CFA89EE7}"/>
              </a:ext>
            </a:extLst>
          </p:cNvPr>
          <p:cNvGrpSpPr/>
          <p:nvPr/>
        </p:nvGrpSpPr>
        <p:grpSpPr>
          <a:xfrm>
            <a:off x="1405827" y="6258881"/>
            <a:ext cx="978408" cy="587258"/>
            <a:chOff x="2988661" y="5971817"/>
            <a:chExt cx="978408" cy="587258"/>
          </a:xfrm>
        </p:grpSpPr>
        <p:sp>
          <p:nvSpPr>
            <p:cNvPr id="48" name="Arrow: Right 47">
              <a:extLst>
                <a:ext uri="{FF2B5EF4-FFF2-40B4-BE49-F238E27FC236}">
                  <a16:creationId xmlns:a16="http://schemas.microsoft.com/office/drawing/2014/main" id="{86EAE388-E697-C652-5FC4-0936A793C807}"/>
                </a:ext>
              </a:extLst>
            </p:cNvPr>
            <p:cNvSpPr/>
            <p:nvPr/>
          </p:nvSpPr>
          <p:spPr>
            <a:xfrm>
              <a:off x="2988661" y="5971817"/>
              <a:ext cx="978408" cy="587258"/>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TextBox 48">
              <a:extLst>
                <a:ext uri="{FF2B5EF4-FFF2-40B4-BE49-F238E27FC236}">
                  <a16:creationId xmlns:a16="http://schemas.microsoft.com/office/drawing/2014/main" id="{3FC8853F-3BDE-B140-9584-D4AD35BB4F1F}"/>
                </a:ext>
              </a:extLst>
            </p:cNvPr>
            <p:cNvSpPr txBox="1"/>
            <p:nvPr/>
          </p:nvSpPr>
          <p:spPr>
            <a:xfrm>
              <a:off x="3059093" y="6102237"/>
              <a:ext cx="849703" cy="369332"/>
            </a:xfrm>
            <a:prstGeom prst="rect">
              <a:avLst/>
            </a:prstGeom>
            <a:noFill/>
          </p:spPr>
          <p:txBody>
            <a:bodyPr wrap="square" rtlCol="0">
              <a:spAutoFit/>
            </a:bodyPr>
            <a:lstStyle/>
            <a:p>
              <a:r>
                <a:rPr lang="en-US" b="1" dirty="0">
                  <a:solidFill>
                    <a:schemeClr val="bg1"/>
                  </a:solidFill>
                </a:rPr>
                <a:t> ORA</a:t>
              </a:r>
              <a:endParaRPr lang="en-IE" b="1" dirty="0">
                <a:solidFill>
                  <a:schemeClr val="bg1"/>
                </a:solidFill>
              </a:endParaRPr>
            </a:p>
          </p:txBody>
        </p:sp>
      </p:grpSp>
      <p:sp>
        <p:nvSpPr>
          <p:cNvPr id="50" name="Rectangle 49">
            <a:extLst>
              <a:ext uri="{FF2B5EF4-FFF2-40B4-BE49-F238E27FC236}">
                <a16:creationId xmlns:a16="http://schemas.microsoft.com/office/drawing/2014/main" id="{689C0DD4-ED4A-45C3-62BE-45ECC5842BC2}"/>
              </a:ext>
            </a:extLst>
          </p:cNvPr>
          <p:cNvSpPr/>
          <p:nvPr/>
        </p:nvSpPr>
        <p:spPr>
          <a:xfrm>
            <a:off x="10816438" y="2441531"/>
            <a:ext cx="800478" cy="276621"/>
          </a:xfrm>
          <a:prstGeom prst="rect">
            <a:avLst/>
          </a:prstGeom>
          <a:solidFill>
            <a:srgbClr val="FFFFFF"/>
          </a:solidFill>
          <a:ln w="12700" cap="flat" cmpd="sng" algn="ctr">
            <a:solidFill>
              <a:srgbClr val="FF98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4BC5DE">
                    <a:lumMod val="50000"/>
                  </a:srgbClr>
                </a:solidFill>
                <a:effectLst/>
                <a:uLnTx/>
                <a:uFillTx/>
                <a:latin typeface="Calibri" panose="020F0502020204030204" pitchFamily="34" charset="0"/>
                <a:ea typeface="+mn-ea"/>
                <a:cs typeface="Calibri" panose="020F0502020204030204" pitchFamily="34" charset="0"/>
                <a:sym typeface="Arial"/>
              </a:rPr>
              <a:t>0%</a:t>
            </a:r>
          </a:p>
        </p:txBody>
      </p:sp>
      <p:sp>
        <p:nvSpPr>
          <p:cNvPr id="51" name="Rectangle 50">
            <a:extLst>
              <a:ext uri="{FF2B5EF4-FFF2-40B4-BE49-F238E27FC236}">
                <a16:creationId xmlns:a16="http://schemas.microsoft.com/office/drawing/2014/main" id="{42BB3869-7B39-68B5-436C-60AD3841A6DD}"/>
              </a:ext>
            </a:extLst>
          </p:cNvPr>
          <p:cNvSpPr/>
          <p:nvPr/>
        </p:nvSpPr>
        <p:spPr>
          <a:xfrm>
            <a:off x="144966" y="1462056"/>
            <a:ext cx="988312" cy="372302"/>
          </a:xfrm>
          <a:prstGeom prst="rect">
            <a:avLst/>
          </a:prstGeom>
          <a:solidFill>
            <a:srgbClr val="003399"/>
          </a:solidFill>
          <a:ln w="12700" cap="flat" cmpd="sng" algn="ctr">
            <a:solidFill>
              <a:srgbClr val="FFFFFF"/>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r>
              <a:rPr kumimoji="0" lang="en-BE"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02</a:t>
            </a: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5</a:t>
            </a:r>
          </a:p>
        </p:txBody>
      </p:sp>
      <p:cxnSp>
        <p:nvCxnSpPr>
          <p:cNvPr id="53" name="Straight Connector 52">
            <a:extLst>
              <a:ext uri="{FF2B5EF4-FFF2-40B4-BE49-F238E27FC236}">
                <a16:creationId xmlns:a16="http://schemas.microsoft.com/office/drawing/2014/main" id="{AEF74040-4BBF-A700-4305-8361B9240559}"/>
              </a:ext>
            </a:extLst>
          </p:cNvPr>
          <p:cNvCxnSpPr>
            <a:cxnSpLocks/>
          </p:cNvCxnSpPr>
          <p:nvPr/>
        </p:nvCxnSpPr>
        <p:spPr>
          <a:xfrm flipH="1">
            <a:off x="2377608" y="1793033"/>
            <a:ext cx="6627" cy="62391"/>
          </a:xfrm>
          <a:prstGeom prst="line">
            <a:avLst/>
          </a:prstGeom>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7C237E65-556E-C0A0-A6D2-3574EBBFF5C6}"/>
              </a:ext>
            </a:extLst>
          </p:cNvPr>
          <p:cNvSpPr/>
          <p:nvPr/>
        </p:nvSpPr>
        <p:spPr>
          <a:xfrm>
            <a:off x="3343531" y="1712605"/>
            <a:ext cx="946286" cy="4795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Arrow: Right 5">
            <a:extLst>
              <a:ext uri="{FF2B5EF4-FFF2-40B4-BE49-F238E27FC236}">
                <a16:creationId xmlns:a16="http://schemas.microsoft.com/office/drawing/2014/main" id="{2BED8239-FEF1-B7DC-321C-F97F9FA35217}"/>
              </a:ext>
            </a:extLst>
          </p:cNvPr>
          <p:cNvSpPr/>
          <p:nvPr/>
        </p:nvSpPr>
        <p:spPr>
          <a:xfrm>
            <a:off x="6951310" y="1673707"/>
            <a:ext cx="946286" cy="4795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Arrow: Right 6">
            <a:extLst>
              <a:ext uri="{FF2B5EF4-FFF2-40B4-BE49-F238E27FC236}">
                <a16:creationId xmlns:a16="http://schemas.microsoft.com/office/drawing/2014/main" id="{572932E2-AED0-BBB5-B257-31A0FD970597}"/>
              </a:ext>
            </a:extLst>
          </p:cNvPr>
          <p:cNvSpPr/>
          <p:nvPr/>
        </p:nvSpPr>
        <p:spPr>
          <a:xfrm>
            <a:off x="107233" y="1691340"/>
            <a:ext cx="946286" cy="4795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76DC5C7E-EC3D-70F1-578F-589E515976B9}"/>
              </a:ext>
            </a:extLst>
          </p:cNvPr>
          <p:cNvSpPr txBox="1"/>
          <p:nvPr/>
        </p:nvSpPr>
        <p:spPr>
          <a:xfrm>
            <a:off x="1002621" y="1808242"/>
            <a:ext cx="2162772" cy="307777"/>
          </a:xfrm>
          <a:prstGeom prst="rect">
            <a:avLst/>
          </a:prstGeom>
          <a:noFill/>
        </p:spPr>
        <p:txBody>
          <a:bodyPr wrap="none" rtlCol="0">
            <a:spAutoFit/>
          </a:bodyPr>
          <a:lstStyle/>
          <a:p>
            <a:r>
              <a:rPr lang="en-US" sz="1400" b="1" i="1" dirty="0" err="1"/>
              <a:t>Attivazione</a:t>
            </a:r>
            <a:r>
              <a:rPr lang="en-US" sz="1400" b="1" i="1" dirty="0"/>
              <a:t> del </a:t>
            </a:r>
            <a:r>
              <a:rPr lang="en-US" sz="1400" b="1" i="1" dirty="0" err="1"/>
              <a:t>servizio</a:t>
            </a:r>
            <a:endParaRPr lang="en-IE" sz="1400" b="1" i="1" dirty="0"/>
          </a:p>
        </p:txBody>
      </p:sp>
      <p:sp>
        <p:nvSpPr>
          <p:cNvPr id="9" name="TextBox 8">
            <a:extLst>
              <a:ext uri="{FF2B5EF4-FFF2-40B4-BE49-F238E27FC236}">
                <a16:creationId xmlns:a16="http://schemas.microsoft.com/office/drawing/2014/main" id="{5248E459-3C1E-F353-47AE-B9C56DD648AB}"/>
              </a:ext>
            </a:extLst>
          </p:cNvPr>
          <p:cNvSpPr txBox="1"/>
          <p:nvPr/>
        </p:nvSpPr>
        <p:spPr>
          <a:xfrm>
            <a:off x="4264659" y="1800966"/>
            <a:ext cx="2792496" cy="307777"/>
          </a:xfrm>
          <a:prstGeom prst="rect">
            <a:avLst/>
          </a:prstGeom>
          <a:noFill/>
        </p:spPr>
        <p:txBody>
          <a:bodyPr wrap="square" rtlCol="0">
            <a:spAutoFit/>
          </a:bodyPr>
          <a:lstStyle>
            <a:defPPr>
              <a:defRPr lang="en-US"/>
            </a:defPPr>
            <a:lvl1pPr>
              <a:defRPr sz="1400" b="1" i="1"/>
            </a:lvl1pPr>
          </a:lstStyle>
          <a:p>
            <a:r>
              <a:rPr lang="en-US"/>
              <a:t>Valutazione</a:t>
            </a:r>
            <a:r>
              <a:rPr lang="en-US" dirty="0"/>
              <a:t> di Readiness (EC</a:t>
            </a:r>
            <a:r>
              <a:rPr lang="en-US"/>
              <a:t>) </a:t>
            </a:r>
            <a:endParaRPr lang="en-IE" dirty="0"/>
          </a:p>
        </p:txBody>
      </p:sp>
      <p:sp>
        <p:nvSpPr>
          <p:cNvPr id="10" name="TextBox 9">
            <a:extLst>
              <a:ext uri="{FF2B5EF4-FFF2-40B4-BE49-F238E27FC236}">
                <a16:creationId xmlns:a16="http://schemas.microsoft.com/office/drawing/2014/main" id="{29F5606A-27E6-4FC6-7A05-144F818BD9EF}"/>
              </a:ext>
            </a:extLst>
          </p:cNvPr>
          <p:cNvSpPr txBox="1"/>
          <p:nvPr/>
        </p:nvSpPr>
        <p:spPr>
          <a:xfrm>
            <a:off x="7898225" y="1792719"/>
            <a:ext cx="4283142" cy="307777"/>
          </a:xfrm>
          <a:prstGeom prst="rect">
            <a:avLst/>
          </a:prstGeom>
          <a:noFill/>
        </p:spPr>
        <p:txBody>
          <a:bodyPr wrap="square" rtlCol="0">
            <a:spAutoFit/>
          </a:bodyPr>
          <a:lstStyle/>
          <a:p>
            <a:r>
              <a:rPr lang="it-IT" sz="1400" b="1" i="1" dirty="0"/>
              <a:t>Target: attuazione del Regolamento Finanziario</a:t>
            </a:r>
            <a:r>
              <a:rPr lang="it-IT" sz="1400" i="1" dirty="0"/>
              <a:t> </a:t>
            </a:r>
          </a:p>
        </p:txBody>
      </p:sp>
    </p:spTree>
    <p:extLst>
      <p:ext uri="{BB962C8B-B14F-4D97-AF65-F5344CB8AC3E}">
        <p14:creationId xmlns:p14="http://schemas.microsoft.com/office/powerpoint/2010/main" val="346954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4FAD-BFA9-5CC3-743B-E43AF543A2E1}"/>
            </a:ext>
          </a:extLst>
        </p:cNvPr>
        <p:cNvGrpSpPr/>
        <p:nvPr/>
      </p:nvGrpSpPr>
      <p:grpSpPr>
        <a:xfrm>
          <a:off x="0" y="0"/>
          <a:ext cx="0" cy="0"/>
          <a:chOff x="0" y="0"/>
          <a:chExt cx="0" cy="0"/>
        </a:xfrm>
      </p:grpSpPr>
      <p:sp>
        <p:nvSpPr>
          <p:cNvPr id="8" name="Subtitle 2">
            <a:extLst>
              <a:ext uri="{FF2B5EF4-FFF2-40B4-BE49-F238E27FC236}">
                <a16:creationId xmlns:a16="http://schemas.microsoft.com/office/drawing/2014/main" id="{0A18F4D3-4736-1A65-39AB-40CB91E8170A}"/>
              </a:ext>
            </a:extLst>
          </p:cNvPr>
          <p:cNvSpPr>
            <a:spLocks noGrp="1"/>
          </p:cNvSpPr>
          <p:nvPr>
            <p:ph type="subTitle" idx="1"/>
          </p:nvPr>
        </p:nvSpPr>
        <p:spPr>
          <a:xfrm>
            <a:off x="1063388" y="2531246"/>
            <a:ext cx="10065224" cy="897754"/>
          </a:xfrm>
        </p:spPr>
        <p:txBody>
          <a:bodyPr vert="horz" lIns="91440" tIns="45720" rIns="91440" bIns="45720" rtlCol="0" anchor="t">
            <a:noAutofit/>
          </a:bodyPr>
          <a:lstStyle/>
          <a:p>
            <a:pPr algn="ctr"/>
            <a:r>
              <a:rPr lang="en-GB" sz="3200" b="1" dirty="0"/>
              <a:t>GRAZIE</a:t>
            </a:r>
          </a:p>
          <a:p>
            <a:endParaRPr lang="en-GB" sz="2000" b="1" dirty="0"/>
          </a:p>
          <a:p>
            <a:r>
              <a:rPr lang="en-GB" sz="2000" b="1" dirty="0" err="1"/>
              <a:t>Contatti</a:t>
            </a:r>
            <a:r>
              <a:rPr lang="en-GB" sz="2000" b="1" dirty="0"/>
              <a:t>: </a:t>
            </a:r>
          </a:p>
          <a:p>
            <a:pPr marL="514350" indent="-514350">
              <a:buAutoNum type="alphaLcPeriod"/>
            </a:pPr>
            <a:r>
              <a:rPr lang="en-GB" sz="2000" b="1" dirty="0"/>
              <a:t>Arachne Academy: </a:t>
            </a:r>
            <a:r>
              <a:rPr lang="en-IE" sz="2000" b="1" dirty="0"/>
              <a:t> </a:t>
            </a:r>
            <a:r>
              <a:rPr lang="en-IE" sz="2000" b="1" u="sng" dirty="0">
                <a:hlinkClick r:id="rId3"/>
              </a:rPr>
              <a:t>ARACHNE+ Transition HUB</a:t>
            </a:r>
            <a:endParaRPr lang="en-IE" sz="2000" b="1" u="sng" dirty="0"/>
          </a:p>
          <a:p>
            <a:pPr marL="514350" indent="-514350">
              <a:buFont typeface="Arial" panose="020B0604020202020204" pitchFamily="34" charset="0"/>
              <a:buAutoNum type="alphaLcPeriod"/>
            </a:pPr>
            <a:r>
              <a:rPr lang="en-IE" sz="2000" b="1" dirty="0"/>
              <a:t>IT Team functional mailbox: </a:t>
            </a:r>
            <a:r>
              <a:rPr lang="en-IE" sz="2000" b="1" u="sng" dirty="0">
                <a:hlinkClick r:id="rId4"/>
              </a:rPr>
              <a:t>EC-ARACHNE-IT-Team@ec.europa.eu</a:t>
            </a:r>
            <a:r>
              <a:rPr lang="en-IE" sz="2000" dirty="0"/>
              <a:t>.</a:t>
            </a:r>
          </a:p>
          <a:p>
            <a:pPr marL="514350" indent="-514350">
              <a:buAutoNum type="alphaLcPeriod"/>
            </a:pPr>
            <a:endParaRPr lang="en-IE" sz="2000" u="sng" dirty="0"/>
          </a:p>
          <a:p>
            <a:pPr marL="514350" indent="-514350">
              <a:buAutoNum type="alphaLcPeriod"/>
            </a:pPr>
            <a:endParaRPr lang="en-IE" sz="2000" u="sng" dirty="0"/>
          </a:p>
          <a:p>
            <a:pPr marL="457200" indent="-457200">
              <a:buAutoNum type="alphaLcPeriod"/>
            </a:pPr>
            <a:endParaRPr lang="en-GB" sz="2000" dirty="0"/>
          </a:p>
        </p:txBody>
      </p:sp>
    </p:spTree>
    <p:extLst>
      <p:ext uri="{BB962C8B-B14F-4D97-AF65-F5344CB8AC3E}">
        <p14:creationId xmlns:p14="http://schemas.microsoft.com/office/powerpoint/2010/main" val="1180812383"/>
      </p:ext>
    </p:extLst>
  </p:cSld>
  <p:clrMapOvr>
    <a:masterClrMapping/>
  </p:clrMapOvr>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A265787A86448A05F338567224205" ma:contentTypeVersion="12" ma:contentTypeDescription="Create a new document." ma:contentTypeScope="" ma:versionID="2b79a1716d6f86fec0152cbd1f3f05f9">
  <xsd:schema xmlns:xsd="http://www.w3.org/2001/XMLSchema" xmlns:xs="http://www.w3.org/2001/XMLSchema" xmlns:p="http://schemas.microsoft.com/office/2006/metadata/properties" xmlns:ns2="d1e1b162-1c6d-4d0e-a328-f60e638a722e" xmlns:ns3="b4a6ebc4-2842-43f3-a4f6-a79ce6d4f40f" targetNamespace="http://schemas.microsoft.com/office/2006/metadata/properties" ma:root="true" ma:fieldsID="5866168eb6b0c82fa9c0700717bb3e9c" ns2:_="" ns3:_="">
    <xsd:import namespace="d1e1b162-1c6d-4d0e-a328-f60e638a722e"/>
    <xsd:import namespace="b4a6ebc4-2842-43f3-a4f6-a79ce6d4f4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1b162-1c6d-4d0e-a328-f60e638a7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5e32e91-e282-4ae8-add1-730c2c70664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a6ebc4-2842-43f3-a4f6-a79ce6d4f40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9e5858f-6138-4947-a9e1-ba89ca997f2a}" ma:internalName="TaxCatchAll" ma:showField="CatchAllData" ma:web="b4a6ebc4-2842-43f3-a4f6-a79ce6d4f4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e1b162-1c6d-4d0e-a328-f60e638a722e">
      <Terms xmlns="http://schemas.microsoft.com/office/infopath/2007/PartnerControls"/>
    </lcf76f155ced4ddcb4097134ff3c332f>
    <TaxCatchAll xmlns="b4a6ebc4-2842-43f3-a4f6-a79ce6d4f4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9838BE-01F0-4CEA-AE73-693EE30021A3}"/>
</file>

<file path=customXml/itemProps2.xml><?xml version="1.0" encoding="utf-8"?>
<ds:datastoreItem xmlns:ds="http://schemas.openxmlformats.org/officeDocument/2006/customXml" ds:itemID="{3E87D9FF-BC94-4D66-8717-01104A53BADA}">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d8c6ff22-67e9-4266-a335-7e8f434fedb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0AE6010-F056-4D81-B380-54D01FD89E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182</TotalTime>
  <Words>967</Words>
  <Application>Microsoft Office PowerPoint</Application>
  <PresentationFormat>Widescreen</PresentationFormat>
  <Paragraphs>148</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Aptos</vt:lpstr>
      <vt:lpstr>Arial</vt:lpstr>
      <vt:lpstr>Calibri</vt:lpstr>
      <vt:lpstr>Times New Roman</vt:lpstr>
      <vt:lpstr>1_Office Theme</vt:lpstr>
      <vt:lpstr>3_Office Theme</vt:lpstr>
      <vt:lpstr>PowerPoint Presentation</vt:lpstr>
      <vt:lpstr>Cos’e’ Arachne+</vt:lpstr>
      <vt:lpstr>Arachne+: dove siamo</vt:lpstr>
      <vt:lpstr>L’attivazione del servizio negli Stati Membri</vt:lpstr>
      <vt:lpstr>Principali cambiamenti e priorità di sviluppo</vt:lpstr>
      <vt:lpstr>What’s next: prospettiva strategica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IWANSKI Krzysztof (DIGIT)</dc:creator>
  <cp:lastModifiedBy>BALDIN Luca (EMPL+REGIO-DAC)</cp:lastModifiedBy>
  <cp:revision>8</cp:revision>
  <dcterms:created xsi:type="dcterms:W3CDTF">2023-08-18T08:44:08Z</dcterms:created>
  <dcterms:modified xsi:type="dcterms:W3CDTF">2026-05-14T07:16:33Z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2023-08-18T08:44:09Z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3b86038b-3e5f-4a4d-b0c4-f28d61b61f61</vt:lpwstr>
  </property>
  <property fmtid="{D5CDD505-2E9C-101B-9397-08002B2CF9AE}" pid="8" name="MSIP_Label_6bd9ddd1-4d20-43f6-abfa-fc3c07406f94_ContentBits">
    <vt:lpwstr>0</vt:lpwstr>
  </property>
  <property fmtid="{D5CDD505-2E9C-101B-9397-08002B2CF9AE}" pid="9" name="ContentTypeId">
    <vt:lpwstr>0x010100FA3A265787A86448A05F338567224205</vt:lpwstr>
  </property>
  <property fmtid="{D5CDD505-2E9C-101B-9397-08002B2CF9AE}" pid="10" name="Order">
    <vt:r8>19100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