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webextensions/webextension1.xml" ContentType="application/vnd.ms-office.webextension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webextensions/taskpanes.xml" ContentType="application/vnd.ms-office.webextensiontaskpan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microsoft.com/office/2020/02/relationships/classificationlabels" Target="docMetadata/LabelInfo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5" r:id="rId2"/>
    <p:sldId id="2147470417" r:id="rId3"/>
    <p:sldId id="2147470407" r:id="rId4"/>
    <p:sldId id="2147470418" r:id="rId5"/>
    <p:sldId id="2147470428" r:id="rId6"/>
    <p:sldId id="2147470429" r:id="rId7"/>
    <p:sldId id="2147470425" r:id="rId8"/>
    <p:sldId id="2147470420" r:id="rId9"/>
    <p:sldId id="2147470421" r:id="rId10"/>
    <p:sldId id="2147470422" r:id="rId11"/>
    <p:sldId id="2147470423" r:id="rId12"/>
    <p:sldId id="2147470430" r:id="rId13"/>
    <p:sldId id="2147470431" r:id="rId14"/>
    <p:sldId id="2147470414" r:id="rId15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B24"/>
    <a:srgbClr val="F0FAEC"/>
    <a:srgbClr val="297A38"/>
    <a:srgbClr val="0F9ED5"/>
    <a:srgbClr val="FF9900"/>
    <a:srgbClr val="8EB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09E78A-368B-4A49-914E-F6ADA2A74ED7}" v="42" dt="2026-04-27T15:02:34.7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28" autoAdjust="0"/>
    <p:restoredTop sz="95097" autoAdjust="0"/>
  </p:normalViewPr>
  <p:slideViewPr>
    <p:cSldViewPr snapToGrid="0">
      <p:cViewPr varScale="1">
        <p:scale>
          <a:sx n="80" d="100"/>
          <a:sy n="80" d="100"/>
        </p:scale>
        <p:origin x="49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B1BDC-27B9-44BA-B1C0-C740BB5B4CC2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52CE2-DB9E-42A7-8A62-5B003DE4C5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3502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2199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F323D-786A-3330-81C2-8C55CBA0E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0FF1DDE-3FBF-69DA-3CE8-6456B91643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F5C9B25-6853-6810-01E7-8A375FD67F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02079B3-7BEE-5992-BFA0-E30895E434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5241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6E3D2-8663-74B9-4B7C-44357B78B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CDED216-C839-ADDF-E5A2-64888BCE26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0041EBBE-E56C-E238-2648-8853F0D85A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2587F2F-8CEE-BFF6-8459-9DA57EAC97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135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499DE-93D5-14A2-1E0C-F6571D97C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A99F2B1-2DF9-7396-BE02-C36AFE169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4AA1367-E897-D8BC-D88A-07E54AA507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D135513-CF42-5252-AD0E-D6975149C7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36752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DEE77-75A6-15D4-CEF9-C6C238A83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000EF5D-E63C-F152-D15F-BBA199DAE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E9A82E5-719B-C36F-59F5-3F0A15D17E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F3B78FE-09BE-49D8-D388-61AE676396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6974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D393B-81BE-C8F9-CD90-547BC0DEF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EAB12A5-76E8-74F5-D405-3BBB651002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B78EBFC-3A92-B5B5-7378-8B4966D3C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202624-704F-FD4F-CC9E-1C32BF0AB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2864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E6D14-2EA9-9114-7D37-6FC8BB057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71ED752-734B-D645-41B8-8150CD0092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D68E29B-6520-84A9-AEEE-875AD61DD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20DB550-4879-6A6E-9304-99498461BF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986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0A2C7-1044-9AA6-EFB9-2183CDF87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FD5DCAB-C209-B9BA-AF13-DB75856BC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4EF020B-2BC1-13C2-B20A-4B5C8E836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A21513-39D0-0A4A-545A-BB2A43C384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2652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7DEB4-9DBB-309F-0011-49E991C9E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7705D8C-1917-2780-4EA1-CD4580C450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489AA9B-E7D8-AD43-4D77-535E91D6F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10816EA-F05E-5286-D4FE-3E196494B3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893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C081A-C030-8FD9-0329-9C0EC9922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7489063-C96B-6089-5A52-1C0241175B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359227E-628A-A4B0-7961-7B6B5815F1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28CE602-5E9F-8DEA-EB43-652D9957C6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3365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1B06D-A0B6-32AA-093D-43109727D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D4688CD-3707-4D3B-7DF8-0436CC6A25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6FB9475-340F-B07B-B0D5-B8BF67F42A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DBBDD0-42E4-4128-8642-61200BED6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4715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84125-1E9C-FDD9-F0AA-C4D612AC1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6A59B99-A47B-3139-9BDF-05518E9075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2E01738F-2343-A4A2-BAE2-2DDAB09EEA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20B60F0-80E4-D214-29DA-C144F27C88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080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54E7F-1DEB-E082-AFC5-71A4BFECB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267C72A-709B-9023-DDEE-F1458EBFA7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4FBD0F-6958-0B1D-5394-06D9F6BE9A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BAC48C0-B9CE-9B48-5E39-A5E3C01A4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1271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7D1AE-2436-AA4E-1F80-2F9BDBA99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27BC4BE-CFAC-DB49-5270-D82488283F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B7CD06E-8EE9-EEB2-B926-0ECD2B773F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709536-6D55-0B49-C462-11DE42A0A0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52CE2-DB9E-42A7-8A62-5B003DE4C58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601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82DB14-F9F4-B1B1-71E7-763097845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55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03FFF-A9CB-0073-8E2D-A2B0B1D0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94A28AE-AF77-485A-A6C3-8EDF7FC91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B6CFCF-E71E-9203-C60C-EE535B350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3D3F-8204-44A4-AE80-421E4DE1A9D2}" type="datetime1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CFB792-4218-62AF-20B0-F268DFDA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4E5B8EF-78BB-7694-9AF8-F68FD195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549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A6A2002-F95A-9C81-DC31-E16D87E1F2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1C4ABD9-BF6C-9881-1E4C-3C18A0E08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B6340A-EA8A-3FCE-4D54-0E594360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CE82-E4F6-428C-856A-5135A70868B4}" type="datetime1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758D45-C654-03C2-C665-E58B7EE35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A269C9-0E9E-D93A-B8DC-22A03CAC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46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16CFFA-C245-6545-B9D8-FB97E5CCD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32937D-9A88-E76C-7928-A60EE7F58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35384E-5E85-8CAE-E18E-42279017A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075D9-38E1-4B31-9B2F-2808210FD205}" type="datetime1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DCA233-FDF3-81AC-E6C4-4B6ABB8A2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7D6439-AE68-458A-65A5-D6168AD85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909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F476E7-1804-2723-92C5-B14F1DB56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1DB0A9-CD36-EA71-E7F5-D6DF4AF14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B7651F-4858-07D6-9F94-67DE7DB6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E96A-F202-4145-B807-3F0DAEA9DFDB}" type="datetime1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AF3442-2A6D-776D-46CE-6BA107F7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CF7BC7C-013A-E4AE-C57F-CF0B60F95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632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07F2C7-17DB-1817-D1AC-CEB847B66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A90C06-7D88-D31F-E382-B8963036D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E8F6777-D7CB-1252-2315-ED57B52EC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D7FC237-AC47-4625-8BC8-759F7A90B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689F-4161-4CE3-BC38-D70B76A009D4}" type="datetime1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DF61774-2828-1CCF-EAB2-9F4F94860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A95906D-9ADD-3271-C906-976F33252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3414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1345B3-E9E6-CE02-150C-88AE25454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27F4C45-6534-E332-2753-6527333F7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CE47A4F-01C2-6D6F-E809-A8A59A5F5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6C8F879-3571-6C32-F596-FA5D9E0BB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FE50189-3795-10BF-CF38-A2679D4353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FA975C2-AB76-01A7-14E6-41187CB31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3CF9-DBF1-4570-B215-DA46669C4005}" type="datetime1">
              <a:rPr lang="it-IT" smtClean="0"/>
              <a:t>12/05/2026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D1C78A-B989-B936-3B71-7159618A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752DDE8-A0A0-77F3-DE62-A55C8D17F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245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B5AB55-7591-0A90-C0A1-96B75AB48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331950A-1455-C434-1D6B-6E9443CA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A32F-0C01-458A-8E10-0D82BC931657}" type="datetime1">
              <a:rPr lang="it-IT" smtClean="0"/>
              <a:t>12/05/2026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DE2FA0-4EFD-1603-AA5E-F81AAB82C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92807BE-A42E-7C27-62D7-15865C80A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7140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EAE14CF-09E7-46ED-091E-E1BE1572B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4CDD-1F9F-4C45-8602-9FB6B8C4E580}" type="datetime1">
              <a:rPr lang="it-IT" smtClean="0"/>
              <a:t>12/05/2026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33E91A2-AFF2-465C-CDE6-A8E17F1BE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5AE9FF-424D-ED2D-8F2D-ED9D0F3F8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1756BB8-B2B2-7A72-06C5-43116A65F3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23" y="0"/>
            <a:ext cx="12198724" cy="6847124"/>
          </a:xfrm>
          <a:prstGeom prst="rect">
            <a:avLst/>
          </a:prstGeom>
        </p:spPr>
      </p:pic>
      <p:sp>
        <p:nvSpPr>
          <p:cNvPr id="6" name="Segnaposto titolo 1">
            <a:extLst>
              <a:ext uri="{FF2B5EF4-FFF2-40B4-BE49-F238E27FC236}">
                <a16:creationId xmlns:a16="http://schemas.microsoft.com/office/drawing/2014/main" id="{8E927AEA-B43C-856E-FC6D-B565529F9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6552"/>
            <a:ext cx="10762254" cy="5542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 presentazione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0731C20-ABEF-3A6E-743E-F6D336A60A9A}"/>
              </a:ext>
            </a:extLst>
          </p:cNvPr>
          <p:cNvSpPr/>
          <p:nvPr userDrawn="1"/>
        </p:nvSpPr>
        <p:spPr>
          <a:xfrm>
            <a:off x="3763108" y="6481999"/>
            <a:ext cx="4114800" cy="365125"/>
          </a:xfrm>
          <a:prstGeom prst="rect">
            <a:avLst/>
          </a:prstGeom>
          <a:solidFill>
            <a:srgbClr val="297A38"/>
          </a:solidFill>
          <a:ln>
            <a:solidFill>
              <a:srgbClr val="297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2B4F16E-1476-FD50-7709-EE5C971988E2}"/>
              </a:ext>
            </a:extLst>
          </p:cNvPr>
          <p:cNvSpPr/>
          <p:nvPr userDrawn="1"/>
        </p:nvSpPr>
        <p:spPr>
          <a:xfrm>
            <a:off x="2646485" y="5413958"/>
            <a:ext cx="5292969" cy="1057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37A553-0C40-0CB8-4249-B609EB32905F}"/>
              </a:ext>
            </a:extLst>
          </p:cNvPr>
          <p:cNvSpPr/>
          <p:nvPr userDrawn="1"/>
        </p:nvSpPr>
        <p:spPr>
          <a:xfrm>
            <a:off x="235324" y="242049"/>
            <a:ext cx="11739282" cy="6260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565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A99DF7-5579-1985-6D56-721F44216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319192-1F4D-65C5-D773-1E1166D96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900B6D7-A5D2-44FF-4647-911DC0831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2DE654-5AB9-34F4-24CE-F3B3E9384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72D7-D5FB-415B-B989-63DD8679ED63}" type="datetime1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940059F-0778-D8BA-F248-991ABE1D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018F1C-7D0A-C1BF-3909-368E8420A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451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13E1AC-4318-B5C7-B897-19A575D67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FB61778-C3FA-86E8-DFB3-3A7978553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B0109A-A39C-36C0-F63E-CB91FC032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923460B-781C-2F4D-18DE-CAC8CC83B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CB44-7DB9-4CE0-9BFF-D8CC031AD9E6}" type="datetime1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7E65F7-87E5-17C7-DA99-19FA531E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FEB9153-AAD6-5DEA-050B-18E7838F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6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C10CFF4-E2EB-0CD7-1FF5-E585784E2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D52271-9BB5-9DE5-E9C5-6C65D5320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5C4BA5-2180-ED87-EFDC-F776FF5ED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D38A49-82F1-4D99-BA73-4861D23AB77C}" type="datetime1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1A5319-321C-D16E-CBF6-B51EC66253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7F3BF9-C972-04EC-AC08-03052D363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EB06E8-D4FD-460B-BC8A-C46D65A93A2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B0B7C7D1-C304-C7DA-1C2A-ECBB4917673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" y="0"/>
            <a:ext cx="12191282" cy="6858000"/>
          </a:xfrm>
          <a:prstGeom prst="rect">
            <a:avLst/>
          </a:prstGeom>
        </p:spPr>
      </p:pic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06E832E-101D-45E2-83A3-A83C6A2ED5D0}"/>
              </a:ext>
            </a:extLst>
          </p:cNvPr>
          <p:cNvSpPr txBox="1">
            <a:spLocks/>
          </p:cNvSpPr>
          <p:nvPr userDrawn="1"/>
        </p:nvSpPr>
        <p:spPr>
          <a:xfrm>
            <a:off x="457200" y="306552"/>
            <a:ext cx="10833476" cy="5542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Titolo presentazione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401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svg"/><Relationship Id="rId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33436-70D8-3CF5-D166-4A5A09348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asellaDiTesto 90">
            <a:extLst>
              <a:ext uri="{FF2B5EF4-FFF2-40B4-BE49-F238E27FC236}">
                <a16:creationId xmlns:a16="http://schemas.microsoft.com/office/drawing/2014/main" id="{A3A3777A-BF62-BCD2-605C-B1C428949B7A}"/>
              </a:ext>
            </a:extLst>
          </p:cNvPr>
          <p:cNvSpPr txBox="1"/>
          <p:nvPr/>
        </p:nvSpPr>
        <p:spPr>
          <a:xfrm>
            <a:off x="564275" y="307011"/>
            <a:ext cx="2075094" cy="14843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1200" b="1" kern="12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49" name="Immagine 1">
            <a:extLst>
              <a:ext uri="{FF2B5EF4-FFF2-40B4-BE49-F238E27FC236}">
                <a16:creationId xmlns:a16="http://schemas.microsoft.com/office/drawing/2014/main" id="{8E75FE25-8471-6B8E-83A5-4884CB326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31" r="1785"/>
          <a:stretch>
            <a:fillRect/>
          </a:stretch>
        </p:blipFill>
        <p:spPr bwMode="auto">
          <a:xfrm>
            <a:off x="5171239" y="587605"/>
            <a:ext cx="1493838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magine 3" descr="Marco:LAVORI IN CORSO:Consip:PPT:17_11_06:mef 3 righe.jpg">
            <a:extLst>
              <a:ext uri="{FF2B5EF4-FFF2-40B4-BE49-F238E27FC236}">
                <a16:creationId xmlns:a16="http://schemas.microsoft.com/office/drawing/2014/main" id="{6C7B5966-AE40-7B0B-E687-FFB14C949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5992" y="622576"/>
            <a:ext cx="1463675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magine 1451216146" descr="flag_yellow_low">
            <a:extLst>
              <a:ext uri="{FF2B5EF4-FFF2-40B4-BE49-F238E27FC236}">
                <a16:creationId xmlns:a16="http://schemas.microsoft.com/office/drawing/2014/main" id="{4CD0CF47-768D-7853-D189-A5EF0B0BC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351" y="587605"/>
            <a:ext cx="777875" cy="52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">
            <a:extLst>
              <a:ext uri="{FF2B5EF4-FFF2-40B4-BE49-F238E27FC236}">
                <a16:creationId xmlns:a16="http://schemas.microsoft.com/office/drawing/2014/main" id="{E62598F7-B1FF-4726-BC54-E5B6AA029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7857" y="17707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" name="Titolo 4">
            <a:extLst>
              <a:ext uri="{FF2B5EF4-FFF2-40B4-BE49-F238E27FC236}">
                <a16:creationId xmlns:a16="http://schemas.microsoft.com/office/drawing/2014/main" id="{FC80F85B-CEA8-06EA-4061-AF5D4C9F4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618" y="2133945"/>
            <a:ext cx="8704764" cy="3462596"/>
          </a:xfrm>
        </p:spPr>
        <p:txBody>
          <a:bodyPr>
            <a:noAutofit/>
          </a:bodyPr>
          <a:lstStyle/>
          <a:p>
            <a:pPr algn="ctr"/>
            <a:br>
              <a:rPr lang="it-I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rgbClr val="297A38"/>
                </a:solidFill>
              </a:rPr>
              <a:t>EVOLUZIONE DEL SISTEMA DI CONTROLLO BASATO SUL RISCHIO FESR –  FSE+</a:t>
            </a:r>
            <a:br>
              <a:rPr lang="en-US" sz="2000" dirty="0"/>
            </a:br>
            <a:br>
              <a:rPr lang="en-US" sz="1200" dirty="0"/>
            </a:br>
            <a:br>
              <a:rPr lang="it-IT" sz="1800" dirty="0"/>
            </a:br>
            <a:br>
              <a:rPr lang="it-IT" sz="1800" b="0" dirty="0"/>
            </a:br>
            <a:r>
              <a:rPr lang="it-IT" sz="1800" b="1" dirty="0">
                <a:solidFill>
                  <a:srgbClr val="297A38"/>
                </a:solidFill>
              </a:rPr>
              <a:t>20 – 21 maggio 2026</a:t>
            </a:r>
            <a:br>
              <a:rPr lang="it-IT" sz="1800" b="1" dirty="0">
                <a:solidFill>
                  <a:srgbClr val="297A38"/>
                </a:solidFill>
              </a:rPr>
            </a:br>
            <a:endParaRPr lang="it-IT" sz="1800" b="1" dirty="0">
              <a:solidFill>
                <a:srgbClr val="297A38"/>
              </a:solidFill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3CB3A1F-DF77-0FED-E644-43279F3D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3075" y="6235424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531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E7C0B-12D7-6BD9-65E7-B0251483D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553D88-9256-B1BA-2D5E-541EBF614BB4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CAMBIAMENTO DEL RUOLO DELL’ADA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66F6FC-2586-CD58-BB6A-CF7E7F80A17B}"/>
              </a:ext>
            </a:extLst>
          </p:cNvPr>
          <p:cNvSpPr txBox="1"/>
          <p:nvPr/>
        </p:nvSpPr>
        <p:spPr>
          <a:xfrm>
            <a:off x="3975047" y="1339139"/>
            <a:ext cx="4241903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4400" b="1" dirty="0">
                <a:solidFill>
                  <a:srgbClr val="196B24"/>
                </a:solidFill>
              </a:rPr>
              <a:t>Da…</a:t>
            </a:r>
          </a:p>
          <a:p>
            <a:pPr lvl="0" algn="ctr"/>
            <a:r>
              <a:rPr lang="it-IT" sz="2400" dirty="0"/>
              <a:t> </a:t>
            </a:r>
            <a:r>
              <a:rPr lang="it-IT" sz="2400" b="1" dirty="0"/>
              <a:t>Soggetto di controllo </a:t>
            </a:r>
            <a:r>
              <a:rPr lang="it-IT" sz="2400" b="1" i="1" dirty="0"/>
              <a:t>ex-post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661715-EB84-A7C4-D56C-816E535B84F5}"/>
              </a:ext>
            </a:extLst>
          </p:cNvPr>
          <p:cNvSpPr/>
          <p:nvPr/>
        </p:nvSpPr>
        <p:spPr>
          <a:xfrm>
            <a:off x="3315629" y="4090196"/>
            <a:ext cx="5939113" cy="1676191"/>
          </a:xfrm>
          <a:prstGeom prst="rect">
            <a:avLst/>
          </a:prstGeom>
          <a:solidFill>
            <a:schemeClr val="bg1"/>
          </a:solidFill>
          <a:ln>
            <a:solidFill>
              <a:srgbClr val="196B2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60B304-F5DD-581A-D645-71E7A5CB9E49}"/>
              </a:ext>
            </a:extLst>
          </p:cNvPr>
          <p:cNvSpPr txBox="1"/>
          <p:nvPr/>
        </p:nvSpPr>
        <p:spPr>
          <a:xfrm>
            <a:off x="3333172" y="4183973"/>
            <a:ext cx="5555102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2000" dirty="0"/>
              <a:t>Richieste crescenti di:</a:t>
            </a:r>
          </a:p>
          <a:p>
            <a:pPr lvl="0" algn="ctr"/>
            <a:endParaRPr lang="it-IT" sz="3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000" b="1" dirty="0"/>
              <a:t>pareri preventivi</a:t>
            </a:r>
            <a:r>
              <a:rPr lang="it-IT" sz="2000" dirty="0"/>
              <a:t>;</a:t>
            </a:r>
            <a:endParaRPr lang="it-IT" sz="20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000" b="1" dirty="0"/>
              <a:t>confronti su metodologie </a:t>
            </a:r>
            <a:r>
              <a:rPr lang="it-IT" sz="2000" dirty="0"/>
              <a:t>e</a:t>
            </a:r>
            <a:r>
              <a:rPr lang="it-IT" sz="2000" b="1" dirty="0"/>
              <a:t> casi operativi</a:t>
            </a:r>
            <a:r>
              <a:rPr lang="it-IT" sz="2000" dirty="0"/>
              <a:t>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it-IT" sz="3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it-IT" sz="2000" dirty="0"/>
              <a:t>supporto anche su </a:t>
            </a:r>
            <a:r>
              <a:rPr lang="it-IT" sz="2000" b="1" dirty="0"/>
              <a:t>tematiche trasversali</a:t>
            </a:r>
            <a:r>
              <a:rPr lang="it-IT" sz="2000" dirty="0"/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23DE4D-0995-8E58-DA79-B91ED176F0A7}"/>
              </a:ext>
            </a:extLst>
          </p:cNvPr>
          <p:cNvSpPr txBox="1"/>
          <p:nvPr/>
        </p:nvSpPr>
        <p:spPr>
          <a:xfrm>
            <a:off x="2650030" y="2654400"/>
            <a:ext cx="6891935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4400" b="1" dirty="0">
                <a:solidFill>
                  <a:srgbClr val="196B24"/>
                </a:solidFill>
              </a:rPr>
              <a:t>A…</a:t>
            </a:r>
          </a:p>
          <a:p>
            <a:pPr lvl="0" algn="ctr"/>
            <a:r>
              <a:rPr lang="it-IT" sz="2400" b="1" dirty="0"/>
              <a:t>Partner istituzionale di confronto anche </a:t>
            </a:r>
            <a:r>
              <a:rPr lang="it-IT" sz="2400" b="1" i="1" dirty="0"/>
              <a:t>ex-ante</a:t>
            </a:r>
            <a:endParaRPr lang="it-IT" sz="2400" i="1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85D4209-3FF5-7EDC-F5D9-80898E756FAC}"/>
              </a:ext>
            </a:extLst>
          </p:cNvPr>
          <p:cNvSpPr/>
          <p:nvPr/>
        </p:nvSpPr>
        <p:spPr>
          <a:xfrm rot="5400000">
            <a:off x="2269396" y="4768130"/>
            <a:ext cx="1251536" cy="411694"/>
          </a:xfrm>
          <a:prstGeom prst="triangle">
            <a:avLst/>
          </a:prstGeom>
          <a:solidFill>
            <a:srgbClr val="297A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0AC1C6-1DA7-B27B-3EE1-A4CF3FFCB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2691" y="6226953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5479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AEEF8-2446-F702-C5CE-E8BD93707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7F4ED4-F01B-E1C0-A93B-715BEED87E34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CONCLUSIONI: COSA ABBIAMO IMPARATO?</a:t>
            </a:r>
            <a:endParaRPr lang="it-IT" sz="3200" dirty="0">
              <a:solidFill>
                <a:srgbClr val="297A38"/>
              </a:solidFill>
            </a:endParaRP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B8CDC30A-79A9-1645-87D5-C1B484039665}"/>
              </a:ext>
            </a:extLst>
          </p:cNvPr>
          <p:cNvSpPr txBox="1"/>
          <p:nvPr/>
        </p:nvSpPr>
        <p:spPr>
          <a:xfrm>
            <a:off x="812869" y="1107801"/>
            <a:ext cx="1056626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dirty="0"/>
              <a:t>Il rischio non può essere gestito solo attraverso modelli teorici:</a:t>
            </a:r>
            <a:br>
              <a:rPr lang="it-IT" dirty="0"/>
            </a:br>
            <a:r>
              <a:rPr lang="it-IT" dirty="0"/>
              <a:t>richiede </a:t>
            </a:r>
            <a:r>
              <a:rPr lang="it-IT" b="1" dirty="0"/>
              <a:t>integrazione tra metodologia, esperienza operativa e conoscenza del contesto</a:t>
            </a:r>
            <a:r>
              <a:rPr lang="it-IT" dirty="0"/>
              <a:t>;</a:t>
            </a:r>
          </a:p>
          <a:p>
            <a:endParaRPr lang="it-IT" dirty="0"/>
          </a:p>
          <a:p>
            <a:r>
              <a:rPr lang="it-IT" b="1" dirty="0"/>
              <a:t>I controlli risultano </a:t>
            </a:r>
            <a:r>
              <a:rPr lang="it-IT" dirty="0"/>
              <a:t>più efficaci quando sono orientati alle aree più critiche  ed è privilegiata la qualità alla quantità;</a:t>
            </a:r>
          </a:p>
          <a:p>
            <a:endParaRPr lang="it-IT" dirty="0"/>
          </a:p>
          <a:p>
            <a:endParaRPr lang="it-IT" dirty="0"/>
          </a:p>
          <a:p>
            <a:r>
              <a:rPr lang="it-IT" b="1" dirty="0"/>
              <a:t>Gli esiti dei controlli </a:t>
            </a:r>
            <a:r>
              <a:rPr lang="it-IT" dirty="0"/>
              <a:t>non devono restare un output, ma diventare: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strumento di analisi;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base per aggiornare le metodologie.</a:t>
            </a:r>
          </a:p>
          <a:p>
            <a:endParaRPr lang="it-IT" dirty="0"/>
          </a:p>
          <a:p>
            <a:r>
              <a:rPr lang="it-IT" b="1" dirty="0"/>
              <a:t>Il confronto tra AdG e </a:t>
            </a:r>
            <a:r>
              <a:rPr lang="it-IT" b="1" dirty="0" err="1"/>
              <a:t>AdA</a:t>
            </a:r>
            <a:r>
              <a:rPr lang="it-IT" b="1" dirty="0"/>
              <a:t> </a:t>
            </a:r>
            <a:r>
              <a:rPr lang="it-IT" dirty="0"/>
              <a:t>consente: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di migliorare la qualità delle verifiche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di rendere più robusto il sistema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di trasformare le criticità in opportunità di miglioramento</a:t>
            </a:r>
          </a:p>
          <a:p>
            <a:endParaRPr lang="it-IT" dirty="0">
              <a:highlight>
                <a:srgbClr val="FFFF00"/>
              </a:highlight>
            </a:endParaRPr>
          </a:p>
          <a:p>
            <a:r>
              <a:rPr lang="it-IT" dirty="0"/>
              <a:t>Ruolo della </a:t>
            </a:r>
            <a:r>
              <a:rPr lang="it-IT" b="1" dirty="0"/>
              <a:t>Formazione</a:t>
            </a:r>
            <a:r>
              <a:rPr lang="it-IT" dirty="0"/>
              <a:t> specifica per gli attori coinvolti nel processo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E2EF66A-5A12-67C6-82B7-90FEB2222617}"/>
              </a:ext>
            </a:extLst>
          </p:cNvPr>
          <p:cNvCxnSpPr>
            <a:cxnSpLocks/>
          </p:cNvCxnSpPr>
          <p:nvPr/>
        </p:nvCxnSpPr>
        <p:spPr>
          <a:xfrm>
            <a:off x="634013" y="1293684"/>
            <a:ext cx="0" cy="508609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4C2F29C1-AAE7-C8BE-5144-278C34AE5EF2}"/>
              </a:ext>
            </a:extLst>
          </p:cNvPr>
          <p:cNvSpPr/>
          <p:nvPr/>
        </p:nvSpPr>
        <p:spPr>
          <a:xfrm>
            <a:off x="481013" y="1460329"/>
            <a:ext cx="306000" cy="306123"/>
          </a:xfrm>
          <a:prstGeom prst="ellipse">
            <a:avLst/>
          </a:prstGeom>
          <a:solidFill>
            <a:srgbClr val="297A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119717-0D75-F820-2DDA-497C47E30326}"/>
              </a:ext>
            </a:extLst>
          </p:cNvPr>
          <p:cNvSpPr/>
          <p:nvPr/>
        </p:nvSpPr>
        <p:spPr>
          <a:xfrm>
            <a:off x="461173" y="2250624"/>
            <a:ext cx="306000" cy="306123"/>
          </a:xfrm>
          <a:prstGeom prst="ellipse">
            <a:avLst/>
          </a:prstGeom>
          <a:solidFill>
            <a:srgbClr val="297A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749BF7A-BC7B-A7F7-4FD8-32DC89EEDAFF}"/>
              </a:ext>
            </a:extLst>
          </p:cNvPr>
          <p:cNvSpPr/>
          <p:nvPr/>
        </p:nvSpPr>
        <p:spPr>
          <a:xfrm>
            <a:off x="474141" y="3315311"/>
            <a:ext cx="306000" cy="306123"/>
          </a:xfrm>
          <a:prstGeom prst="ellipse">
            <a:avLst/>
          </a:prstGeom>
          <a:solidFill>
            <a:srgbClr val="297A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3</a:t>
            </a:r>
          </a:p>
        </p:txBody>
      </p:sp>
      <p:sp>
        <p:nvSpPr>
          <p:cNvPr id="8" name="Oval 10">
            <a:extLst>
              <a:ext uri="{FF2B5EF4-FFF2-40B4-BE49-F238E27FC236}">
                <a16:creationId xmlns:a16="http://schemas.microsoft.com/office/drawing/2014/main" id="{26A59B74-7DEE-BEC9-419A-FC7135857593}"/>
              </a:ext>
            </a:extLst>
          </p:cNvPr>
          <p:cNvSpPr/>
          <p:nvPr/>
        </p:nvSpPr>
        <p:spPr>
          <a:xfrm>
            <a:off x="490505" y="4379998"/>
            <a:ext cx="306000" cy="306123"/>
          </a:xfrm>
          <a:prstGeom prst="ellipse">
            <a:avLst/>
          </a:prstGeom>
          <a:solidFill>
            <a:srgbClr val="297A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4</a:t>
            </a:r>
          </a:p>
        </p:txBody>
      </p:sp>
      <p:sp>
        <p:nvSpPr>
          <p:cNvPr id="4" name="Oval 10">
            <a:extLst>
              <a:ext uri="{FF2B5EF4-FFF2-40B4-BE49-F238E27FC236}">
                <a16:creationId xmlns:a16="http://schemas.microsoft.com/office/drawing/2014/main" id="{CC6DBED7-5FC8-E3FB-5C06-CFC15B4B0028}"/>
              </a:ext>
            </a:extLst>
          </p:cNvPr>
          <p:cNvSpPr/>
          <p:nvPr/>
        </p:nvSpPr>
        <p:spPr>
          <a:xfrm>
            <a:off x="474141" y="5821110"/>
            <a:ext cx="306000" cy="306123"/>
          </a:xfrm>
          <a:prstGeom prst="ellipse">
            <a:avLst/>
          </a:prstGeom>
          <a:solidFill>
            <a:srgbClr val="297A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5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818B1F6E-7D54-5DFC-324F-01B693E9D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1317" y="6199599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806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A8864-30CE-1F55-1DA9-31059C125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D975DA-BD8A-53E7-9E9C-9B671022BD1C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CONCLUSIONI: LE SFIDE PER IL FUTURO </a:t>
            </a:r>
            <a:r>
              <a:rPr lang="it-IT" sz="2400" b="1" dirty="0">
                <a:solidFill>
                  <a:srgbClr val="297A38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>
                <a:solidFill>
                  <a:srgbClr val="297A38"/>
                </a:solidFill>
              </a:rPr>
              <a:t>EVITARE RISCHI DI REGRESSIONE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EEC28C-D76C-96ED-F3A6-18813B61316E}"/>
              </a:ext>
            </a:extLst>
          </p:cNvPr>
          <p:cNvSpPr txBox="1"/>
          <p:nvPr/>
        </p:nvSpPr>
        <p:spPr>
          <a:xfrm>
            <a:off x="4045822" y="1717630"/>
            <a:ext cx="4094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1800" b="1" dirty="0">
                <a:solidFill>
                  <a:srgbClr val="196B24"/>
                </a:solidFill>
              </a:rPr>
              <a:t>POSSIBILI RISCHI DI REGRESSIONE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8CD7C09-FB01-81F9-3E54-88C778228689}"/>
              </a:ext>
            </a:extLst>
          </p:cNvPr>
          <p:cNvCxnSpPr/>
          <p:nvPr/>
        </p:nvCxnSpPr>
        <p:spPr>
          <a:xfrm>
            <a:off x="217714" y="2086962"/>
            <a:ext cx="11751129" cy="0"/>
          </a:xfrm>
          <a:prstGeom prst="line">
            <a:avLst/>
          </a:prstGeom>
          <a:ln>
            <a:solidFill>
              <a:srgbClr val="196B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1">
            <a:extLst>
              <a:ext uri="{FF2B5EF4-FFF2-40B4-BE49-F238E27FC236}">
                <a16:creationId xmlns:a16="http://schemas.microsoft.com/office/drawing/2014/main" id="{056952B2-6E42-3209-E4DC-727E7F811923}"/>
              </a:ext>
            </a:extLst>
          </p:cNvPr>
          <p:cNvSpPr txBox="1"/>
          <p:nvPr/>
        </p:nvSpPr>
        <p:spPr>
          <a:xfrm>
            <a:off x="833084" y="4691755"/>
            <a:ext cx="1036895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it-IT" b="1" dirty="0"/>
              <a:t>Se il modello venisse disatteso il numero dei controlli tornerebbe a essere il principale indicatore. </a:t>
            </a:r>
          </a:p>
          <a:p>
            <a:r>
              <a:rPr lang="it-IT" dirty="0"/>
              <a:t>Si perde la capacità/opportunità di: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dirty="0"/>
              <a:t>individuare le reali aree di rischio  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dirty="0"/>
              <a:t>concentrare le risorse dove servono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981CFD73-465C-124D-AEC6-BB058EF03E6A}"/>
              </a:ext>
            </a:extLst>
          </p:cNvPr>
          <p:cNvGrpSpPr/>
          <p:nvPr/>
        </p:nvGrpSpPr>
        <p:grpSpPr>
          <a:xfrm>
            <a:off x="368060" y="2370003"/>
            <a:ext cx="11490385" cy="1714380"/>
            <a:chOff x="368060" y="1955933"/>
            <a:chExt cx="11490385" cy="1714380"/>
          </a:xfrm>
        </p:grpSpPr>
        <p:sp>
          <p:nvSpPr>
            <p:cNvPr id="8" name="TextBox 11">
              <a:extLst>
                <a:ext uri="{FF2B5EF4-FFF2-40B4-BE49-F238E27FC236}">
                  <a16:creationId xmlns:a16="http://schemas.microsoft.com/office/drawing/2014/main" id="{8F322BC1-E83A-7093-1FCF-464892661920}"/>
                </a:ext>
              </a:extLst>
            </p:cNvPr>
            <p:cNvSpPr txBox="1"/>
            <p:nvPr/>
          </p:nvSpPr>
          <p:spPr>
            <a:xfrm>
              <a:off x="368060" y="1955933"/>
              <a:ext cx="11490385" cy="17143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t-IT" dirty="0"/>
                <a:t>Ritorno all’</a:t>
              </a:r>
              <a:r>
                <a:rPr lang="it-IT" b="1" dirty="0"/>
                <a:t>adempimento</a:t>
              </a:r>
            </a:p>
            <a:p>
              <a:pPr algn="ctr">
                <a:lnSpc>
                  <a:spcPct val="150000"/>
                </a:lnSpc>
              </a:pPr>
              <a:r>
                <a:rPr lang="it-IT" dirty="0"/>
                <a:t>Applicazione del rischio in modo </a:t>
              </a:r>
              <a:r>
                <a:rPr lang="it-IT" b="1" dirty="0"/>
                <a:t>formale e automatico</a:t>
              </a:r>
              <a:r>
                <a:rPr lang="it-IT" dirty="0"/>
                <a:t> </a:t>
              </a:r>
            </a:p>
            <a:p>
              <a:pPr lvl="0" algn="ctr">
                <a:lnSpc>
                  <a:spcPct val="150000"/>
                </a:lnSpc>
              </a:pPr>
              <a:r>
                <a:rPr lang="it-IT" dirty="0"/>
                <a:t>Fattori di rischio applicati in modo </a:t>
              </a:r>
              <a:r>
                <a:rPr lang="it-IT" b="1" dirty="0"/>
                <a:t>automatico e standardizzato</a:t>
              </a:r>
            </a:p>
            <a:p>
              <a:pPr lvl="0" algn="ctr">
                <a:lnSpc>
                  <a:spcPct val="150000"/>
                </a:lnSpc>
              </a:pPr>
              <a:r>
                <a:rPr lang="it-IT" dirty="0"/>
                <a:t>Controlli orientati alla </a:t>
              </a:r>
              <a:r>
                <a:rPr lang="it-IT" b="1" dirty="0"/>
                <a:t>copertura quantitativa</a:t>
              </a:r>
              <a:r>
                <a:rPr lang="it-IT" dirty="0"/>
                <a:t> più che alla sostanza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1581F34-9433-1D50-AA45-18FE9144A8FD}"/>
                </a:ext>
              </a:extLst>
            </p:cNvPr>
            <p:cNvSpPr/>
            <p:nvPr/>
          </p:nvSpPr>
          <p:spPr>
            <a:xfrm>
              <a:off x="4368651" y="2080875"/>
              <a:ext cx="306000" cy="306123"/>
            </a:xfrm>
            <a:prstGeom prst="ellipse">
              <a:avLst/>
            </a:prstGeom>
            <a:solidFill>
              <a:srgbClr val="297A3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/>
                <a:t>1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34F778A-0982-4429-DE84-62099DF8F50C}"/>
                </a:ext>
              </a:extLst>
            </p:cNvPr>
            <p:cNvSpPr/>
            <p:nvPr/>
          </p:nvSpPr>
          <p:spPr>
            <a:xfrm>
              <a:off x="2893534" y="2460992"/>
              <a:ext cx="306000" cy="306123"/>
            </a:xfrm>
            <a:prstGeom prst="ellipse">
              <a:avLst/>
            </a:prstGeom>
            <a:solidFill>
              <a:srgbClr val="297A3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/>
                <a:t>2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DCECEDAC-3A5A-F410-F739-ADCBEEC8DB44}"/>
                </a:ext>
              </a:extLst>
            </p:cNvPr>
            <p:cNvSpPr/>
            <p:nvPr/>
          </p:nvSpPr>
          <p:spPr>
            <a:xfrm>
              <a:off x="2551088" y="2912725"/>
              <a:ext cx="306000" cy="306123"/>
            </a:xfrm>
            <a:prstGeom prst="ellipse">
              <a:avLst/>
            </a:prstGeom>
            <a:solidFill>
              <a:srgbClr val="297A3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/>
                <a:t>3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383654D-914F-B246-6AD8-FAC09E243662}"/>
                </a:ext>
              </a:extLst>
            </p:cNvPr>
            <p:cNvSpPr/>
            <p:nvPr/>
          </p:nvSpPr>
          <p:spPr>
            <a:xfrm>
              <a:off x="2378825" y="3291519"/>
              <a:ext cx="306000" cy="306123"/>
            </a:xfrm>
            <a:prstGeom prst="ellipse">
              <a:avLst/>
            </a:prstGeom>
            <a:solidFill>
              <a:srgbClr val="297A3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/>
                <a:t>4</a:t>
              </a:r>
            </a:p>
          </p:txBody>
        </p:sp>
      </p:grpSp>
      <p:sp>
        <p:nvSpPr>
          <p:cNvPr id="13" name="Segnaposto numero diapositiva 12">
            <a:extLst>
              <a:ext uri="{FF2B5EF4-FFF2-40B4-BE49-F238E27FC236}">
                <a16:creationId xmlns:a16="http://schemas.microsoft.com/office/drawing/2014/main" id="{9EB2FC7F-A7B7-AE69-7818-CE647E721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5643" y="6201075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103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B4098-5101-3BDC-3DA5-A8187F01C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gnaposto numero diapositiva 13">
            <a:extLst>
              <a:ext uri="{FF2B5EF4-FFF2-40B4-BE49-F238E27FC236}">
                <a16:creationId xmlns:a16="http://schemas.microsoft.com/office/drawing/2014/main" id="{58154AA0-04F6-D018-DC35-853CD30DE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5643" y="6225118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13</a:t>
            </a:fld>
            <a:endParaRPr lang="it-IT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1E8B3C-1B21-2A4C-A420-2A17B81DCFCF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CONCLUSIONI: LE SFIDE PER IL FUTURO </a:t>
            </a:r>
            <a:r>
              <a:rPr lang="it-IT" sz="2400" b="1" dirty="0">
                <a:solidFill>
                  <a:srgbClr val="297A38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>
                <a:solidFill>
                  <a:srgbClr val="297A38"/>
                </a:solidFill>
              </a:rPr>
              <a:t>EVITARE RISCHI DI REGRESSIONE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118EA1-3E91-1D2B-2D4B-802F4B45A1D5}"/>
              </a:ext>
            </a:extLst>
          </p:cNvPr>
          <p:cNvSpPr txBox="1"/>
          <p:nvPr/>
        </p:nvSpPr>
        <p:spPr>
          <a:xfrm>
            <a:off x="4774891" y="2628749"/>
            <a:ext cx="26367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1800" b="1" dirty="0">
                <a:solidFill>
                  <a:srgbClr val="196B24"/>
                </a:solidFill>
              </a:rPr>
              <a:t>CULTURA DEL RISCHIO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F269BC0-2EBF-54BE-5319-767EE634B000}"/>
              </a:ext>
            </a:extLst>
          </p:cNvPr>
          <p:cNvCxnSpPr/>
          <p:nvPr/>
        </p:nvCxnSpPr>
        <p:spPr>
          <a:xfrm>
            <a:off x="217714" y="2998081"/>
            <a:ext cx="11751129" cy="0"/>
          </a:xfrm>
          <a:prstGeom prst="line">
            <a:avLst/>
          </a:prstGeom>
          <a:ln>
            <a:solidFill>
              <a:srgbClr val="196B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89F67A0-E91B-F6EF-C0E1-FEEC516A67C3}"/>
              </a:ext>
            </a:extLst>
          </p:cNvPr>
          <p:cNvSpPr/>
          <p:nvPr/>
        </p:nvSpPr>
        <p:spPr>
          <a:xfrm>
            <a:off x="1019688" y="3181688"/>
            <a:ext cx="2837412" cy="1823190"/>
          </a:xfrm>
          <a:custGeom>
            <a:avLst/>
            <a:gdLst>
              <a:gd name="csX0" fmla="*/ 0 w 3054539"/>
              <a:gd name="csY0" fmla="*/ 0 h 2202180"/>
              <a:gd name="csX1" fmla="*/ 3054539 w 3054539"/>
              <a:gd name="csY1" fmla="*/ 0 h 2202180"/>
              <a:gd name="csX2" fmla="*/ 3054539 w 3054539"/>
              <a:gd name="csY2" fmla="*/ 2202180 h 2202180"/>
              <a:gd name="csX3" fmla="*/ 0 w 3054539"/>
              <a:gd name="csY3" fmla="*/ 2202180 h 2202180"/>
              <a:gd name="csX4" fmla="*/ 0 w 3054539"/>
              <a:gd name="csY4" fmla="*/ 0 h 22021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054539" h="2202180">
                <a:moveTo>
                  <a:pt x="0" y="0"/>
                </a:moveTo>
                <a:lnTo>
                  <a:pt x="3054539" y="0"/>
                </a:lnTo>
                <a:lnTo>
                  <a:pt x="3054539" y="2202180"/>
                </a:lnTo>
                <a:lnTo>
                  <a:pt x="0" y="220218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rgbClr val="F0FAEC"/>
              </a:gs>
              <a:gs pos="100000">
                <a:schemeClr val="bg1"/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8" tIns="99568" rIns="99568" bIns="99568" numCol="1" spcCol="1270" anchor="b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endParaRPr lang="it-IT" sz="1400" kern="1200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BB85435-7BC2-C021-E637-304A1AAB07B4}"/>
              </a:ext>
            </a:extLst>
          </p:cNvPr>
          <p:cNvSpPr/>
          <p:nvPr/>
        </p:nvSpPr>
        <p:spPr>
          <a:xfrm>
            <a:off x="4677294" y="3181688"/>
            <a:ext cx="2837412" cy="2150994"/>
          </a:xfrm>
          <a:custGeom>
            <a:avLst/>
            <a:gdLst>
              <a:gd name="csX0" fmla="*/ 0 w 3054539"/>
              <a:gd name="csY0" fmla="*/ 0 h 2202180"/>
              <a:gd name="csX1" fmla="*/ 3054539 w 3054539"/>
              <a:gd name="csY1" fmla="*/ 0 h 2202180"/>
              <a:gd name="csX2" fmla="*/ 3054539 w 3054539"/>
              <a:gd name="csY2" fmla="*/ 2202180 h 2202180"/>
              <a:gd name="csX3" fmla="*/ 0 w 3054539"/>
              <a:gd name="csY3" fmla="*/ 2202180 h 2202180"/>
              <a:gd name="csX4" fmla="*/ 0 w 3054539"/>
              <a:gd name="csY4" fmla="*/ 0 h 22021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054539" h="2202180">
                <a:moveTo>
                  <a:pt x="0" y="0"/>
                </a:moveTo>
                <a:lnTo>
                  <a:pt x="3054539" y="0"/>
                </a:lnTo>
                <a:lnTo>
                  <a:pt x="3054539" y="2202180"/>
                </a:lnTo>
                <a:lnTo>
                  <a:pt x="0" y="220218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tx2">
                  <a:lumMod val="10000"/>
                  <a:lumOff val="90000"/>
                </a:schemeClr>
              </a:gs>
              <a:gs pos="100000">
                <a:schemeClr val="bg1"/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endParaRPr lang="it-IT" sz="1400" kern="12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E1E010E-2FD7-3D82-3AFC-64625524765D}"/>
              </a:ext>
            </a:extLst>
          </p:cNvPr>
          <p:cNvSpPr/>
          <p:nvPr/>
        </p:nvSpPr>
        <p:spPr>
          <a:xfrm>
            <a:off x="8378807" y="3181687"/>
            <a:ext cx="2837412" cy="3260923"/>
          </a:xfrm>
          <a:custGeom>
            <a:avLst/>
            <a:gdLst>
              <a:gd name="csX0" fmla="*/ 0 w 3054539"/>
              <a:gd name="csY0" fmla="*/ 0 h 2202180"/>
              <a:gd name="csX1" fmla="*/ 3054539 w 3054539"/>
              <a:gd name="csY1" fmla="*/ 0 h 2202180"/>
              <a:gd name="csX2" fmla="*/ 3054539 w 3054539"/>
              <a:gd name="csY2" fmla="*/ 2202180 h 2202180"/>
              <a:gd name="csX3" fmla="*/ 0 w 3054539"/>
              <a:gd name="csY3" fmla="*/ 2202180 h 2202180"/>
              <a:gd name="csX4" fmla="*/ 0 w 3054539"/>
              <a:gd name="csY4" fmla="*/ 0 h 22021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054539" h="2202180">
                <a:moveTo>
                  <a:pt x="0" y="0"/>
                </a:moveTo>
                <a:lnTo>
                  <a:pt x="3054539" y="0"/>
                </a:lnTo>
                <a:lnTo>
                  <a:pt x="3054539" y="2202180"/>
                </a:lnTo>
                <a:lnTo>
                  <a:pt x="0" y="220218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8" tIns="99568" rIns="99568" bIns="99568" numCol="1" spcCol="1270" anchor="b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endParaRPr lang="it-IT" sz="1400" kern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0A0FDC-7D96-6099-935D-1FECB207EF25}"/>
              </a:ext>
            </a:extLst>
          </p:cNvPr>
          <p:cNvSpPr txBox="1"/>
          <p:nvPr/>
        </p:nvSpPr>
        <p:spPr>
          <a:xfrm>
            <a:off x="1254418" y="3493118"/>
            <a:ext cx="23679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Comprendere il </a:t>
            </a:r>
            <a:r>
              <a:rPr lang="it-IT" i="1" dirty="0"/>
              <a:t>risk-</a:t>
            </a:r>
            <a:r>
              <a:rPr lang="it-IT" i="1" dirty="0" err="1"/>
              <a:t>based</a:t>
            </a:r>
            <a:r>
              <a:rPr lang="it-IT" i="1" dirty="0"/>
              <a:t> </a:t>
            </a:r>
            <a:r>
              <a:rPr lang="it-IT" dirty="0"/>
              <a:t>come </a:t>
            </a:r>
            <a:r>
              <a:rPr lang="it-IT" b="1" dirty="0"/>
              <a:t>logica decisionale</a:t>
            </a:r>
            <a:r>
              <a:rPr lang="it-IT" dirty="0"/>
              <a:t>, non come adempimento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072BCD-53B8-2CCF-6D0F-BC8CFE901FC3}"/>
              </a:ext>
            </a:extLst>
          </p:cNvPr>
          <p:cNvSpPr txBox="1"/>
          <p:nvPr/>
        </p:nvSpPr>
        <p:spPr>
          <a:xfrm>
            <a:off x="4774891" y="3455602"/>
            <a:ext cx="263677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Accettare che </a:t>
            </a:r>
            <a:r>
              <a:rPr lang="it-IT" b="1" dirty="0"/>
              <a:t>non tutto può essere controllato </a:t>
            </a:r>
            <a:r>
              <a:rPr lang="it-IT" dirty="0"/>
              <a:t>e che il controllo deve essere </a:t>
            </a:r>
            <a:r>
              <a:rPr lang="it-IT" b="1" dirty="0"/>
              <a:t>proporzionato al rischio</a:t>
            </a:r>
            <a:endParaRPr lang="it-IT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A27938-DDBA-D69B-F2D8-738F78D0A42E}"/>
              </a:ext>
            </a:extLst>
          </p:cNvPr>
          <p:cNvSpPr txBox="1"/>
          <p:nvPr/>
        </p:nvSpPr>
        <p:spPr>
          <a:xfrm>
            <a:off x="8447119" y="3397300"/>
            <a:ext cx="270078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Capire l’importanza del ruolo della </a:t>
            </a:r>
            <a:r>
              <a:rPr lang="it-IT" b="1" dirty="0"/>
              <a:t>formazione</a:t>
            </a:r>
            <a:r>
              <a:rPr lang="it-IT" dirty="0"/>
              <a:t> per gli attori coinvolti nel processo.</a:t>
            </a:r>
          </a:p>
          <a:p>
            <a:pPr algn="ctr"/>
            <a:r>
              <a:rPr lang="it-IT" dirty="0"/>
              <a:t>Il modello </a:t>
            </a:r>
            <a:r>
              <a:rPr lang="it-IT" i="1" dirty="0"/>
              <a:t>risk-</a:t>
            </a:r>
            <a:r>
              <a:rPr lang="it-IT" i="1" dirty="0" err="1"/>
              <a:t>based</a:t>
            </a:r>
            <a:r>
              <a:rPr lang="it-IT" i="1" dirty="0"/>
              <a:t> </a:t>
            </a:r>
            <a:r>
              <a:rPr lang="it-IT" dirty="0"/>
              <a:t>richiede </a:t>
            </a:r>
            <a:r>
              <a:rPr lang="it-IT" b="1" dirty="0"/>
              <a:t>capacità di valutazione</a:t>
            </a:r>
            <a:r>
              <a:rPr lang="it-IT" dirty="0"/>
              <a:t>, utilizzo del </a:t>
            </a:r>
            <a:r>
              <a:rPr lang="it-IT" b="1" dirty="0"/>
              <a:t>giudizio professionale</a:t>
            </a:r>
            <a:r>
              <a:rPr lang="it-IT" dirty="0"/>
              <a:t>, </a:t>
            </a:r>
            <a:r>
              <a:rPr lang="it-IT" b="1" dirty="0"/>
              <a:t>lettura critica delle anomalie</a:t>
            </a:r>
            <a:r>
              <a:rPr lang="it-IT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E4D89D-3EE4-2D87-1930-DC1F513FB4B8}"/>
              </a:ext>
            </a:extLst>
          </p:cNvPr>
          <p:cNvSpPr txBox="1"/>
          <p:nvPr/>
        </p:nvSpPr>
        <p:spPr>
          <a:xfrm>
            <a:off x="3507902" y="1197694"/>
            <a:ext cx="56170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1800" b="1" dirty="0">
                <a:solidFill>
                  <a:srgbClr val="196B24"/>
                </a:solidFill>
              </a:rPr>
              <a:t>IL VERO PASSAGGIO PER ELIMINARE REGRESSIONI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5439901-9217-9892-7AFD-4D87BDFA33C5}"/>
              </a:ext>
            </a:extLst>
          </p:cNvPr>
          <p:cNvCxnSpPr/>
          <p:nvPr/>
        </p:nvCxnSpPr>
        <p:spPr>
          <a:xfrm>
            <a:off x="440871" y="1567026"/>
            <a:ext cx="11751129" cy="0"/>
          </a:xfrm>
          <a:prstGeom prst="line">
            <a:avLst/>
          </a:prstGeom>
          <a:ln>
            <a:solidFill>
              <a:srgbClr val="196B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1">
            <a:extLst>
              <a:ext uri="{FF2B5EF4-FFF2-40B4-BE49-F238E27FC236}">
                <a16:creationId xmlns:a16="http://schemas.microsoft.com/office/drawing/2014/main" id="{5B2983F4-EAC4-8F29-4E8C-3507F1C163F3}"/>
              </a:ext>
            </a:extLst>
          </p:cNvPr>
          <p:cNvSpPr txBox="1"/>
          <p:nvPr/>
        </p:nvSpPr>
        <p:spPr>
          <a:xfrm>
            <a:off x="4139107" y="1664147"/>
            <a:ext cx="42032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196B24"/>
                </a:solidFill>
              </a:rPr>
              <a:t>CULTURA DELLA QUALITA’</a:t>
            </a:r>
            <a:endParaRPr lang="it-IT" dirty="0"/>
          </a:p>
          <a:p>
            <a:pPr lvl="0"/>
            <a:r>
              <a:rPr lang="it-IT" dirty="0"/>
              <a:t>Da </a:t>
            </a:r>
            <a:r>
              <a:rPr lang="it-IT" b="1" dirty="0"/>
              <a:t>più controlli</a:t>
            </a:r>
            <a:r>
              <a:rPr lang="it-IT" dirty="0"/>
              <a:t> a </a:t>
            </a:r>
            <a:r>
              <a:rPr lang="it-IT" b="1" dirty="0"/>
              <a:t>controlli più efficaci</a:t>
            </a:r>
            <a:r>
              <a:rPr lang="it-IT" dirty="0"/>
              <a:t> </a:t>
            </a:r>
          </a:p>
        </p:txBody>
      </p:sp>
      <p:pic>
        <p:nvPicPr>
          <p:cNvPr id="5" name="Graphic 17" descr="Add with solid fill">
            <a:extLst>
              <a:ext uri="{FF2B5EF4-FFF2-40B4-BE49-F238E27FC236}">
                <a16:creationId xmlns:a16="http://schemas.microsoft.com/office/drawing/2014/main" id="{4DA4C742-5DC6-AD57-5FB8-2C7E4E60926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17061" y="2305094"/>
            <a:ext cx="323654" cy="323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956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7F23B-DE68-2CC4-DB10-A0F677261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>
            <a:extLst>
              <a:ext uri="{FF2B5EF4-FFF2-40B4-BE49-F238E27FC236}">
                <a16:creationId xmlns:a16="http://schemas.microsoft.com/office/drawing/2014/main" id="{8EBED52B-1413-0DED-C595-716FB256F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4686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E45477E9-A259-D42C-D0A3-6BA8C5F49E4E}"/>
              </a:ext>
            </a:extLst>
          </p:cNvPr>
          <p:cNvSpPr txBox="1"/>
          <p:nvPr/>
        </p:nvSpPr>
        <p:spPr>
          <a:xfrm>
            <a:off x="5765975" y="4536805"/>
            <a:ext cx="46120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i="1" dirty="0"/>
              <a:t>Grazie per l’attenzione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9D1E1DB-1B37-621F-FEFE-80714E818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136814"/>
          </a:xfrm>
        </p:spPr>
        <p:txBody>
          <a:bodyPr/>
          <a:lstStyle/>
          <a:p>
            <a:fld id="{DCEB06E8-D4FD-460B-BC8A-C46D65A93A27}" type="slidenum">
              <a:rPr lang="it-IT" smtClean="0"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8744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21466-431E-274E-E797-A587B3BEA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089093-F0BF-A5BA-A07E-500BAB9A7739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IL CAMBIO DI PARADIGMA NELLE VERIFICHE DI GESTIONE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722D1A2-3A86-4134-005C-9D4C4D557970}"/>
              </a:ext>
            </a:extLst>
          </p:cNvPr>
          <p:cNvSpPr/>
          <p:nvPr/>
        </p:nvSpPr>
        <p:spPr>
          <a:xfrm>
            <a:off x="753684" y="2812070"/>
            <a:ext cx="2837412" cy="2502535"/>
          </a:xfrm>
          <a:custGeom>
            <a:avLst/>
            <a:gdLst>
              <a:gd name="csX0" fmla="*/ 0 w 3054539"/>
              <a:gd name="csY0" fmla="*/ 0 h 2202180"/>
              <a:gd name="csX1" fmla="*/ 3054539 w 3054539"/>
              <a:gd name="csY1" fmla="*/ 0 h 2202180"/>
              <a:gd name="csX2" fmla="*/ 3054539 w 3054539"/>
              <a:gd name="csY2" fmla="*/ 2202180 h 2202180"/>
              <a:gd name="csX3" fmla="*/ 0 w 3054539"/>
              <a:gd name="csY3" fmla="*/ 2202180 h 2202180"/>
              <a:gd name="csX4" fmla="*/ 0 w 3054539"/>
              <a:gd name="csY4" fmla="*/ 0 h 22021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054539" h="2202180">
                <a:moveTo>
                  <a:pt x="0" y="0"/>
                </a:moveTo>
                <a:lnTo>
                  <a:pt x="3054539" y="0"/>
                </a:lnTo>
                <a:lnTo>
                  <a:pt x="3054539" y="2202180"/>
                </a:lnTo>
                <a:lnTo>
                  <a:pt x="0" y="220218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rgbClr val="F0FAEC"/>
              </a:gs>
              <a:gs pos="100000">
                <a:schemeClr val="bg1"/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8" tIns="99568" rIns="99568" bIns="99568" numCol="1" spcCol="1270" anchor="b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600" b="1" kern="1200" dirty="0">
                <a:solidFill>
                  <a:schemeClr val="accent3"/>
                </a:solidFill>
              </a:rPr>
              <a:t>PASSATO (2021–2023)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600" b="1" kern="1200" dirty="0">
                <a:solidFill>
                  <a:schemeClr val="accent3"/>
                </a:solidFill>
              </a:rPr>
              <a:t>Modello tradizionale</a:t>
            </a:r>
            <a:endParaRPr lang="it-IT" sz="1600" b="1" dirty="0">
              <a:solidFill>
                <a:schemeClr val="accent3"/>
              </a:solidFill>
            </a:endParaRP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>
                <a:solidFill>
                  <a:schemeClr val="tx1"/>
                </a:solidFill>
              </a:rPr>
              <a:t>Verifiche amministrative sul </a:t>
            </a:r>
            <a:r>
              <a:rPr lang="it-IT" sz="1400" b="1" kern="1200" dirty="0">
                <a:solidFill>
                  <a:schemeClr val="tx1"/>
                </a:solidFill>
              </a:rPr>
              <a:t>100% dei rendiconti</a:t>
            </a:r>
            <a:r>
              <a:rPr lang="it-IT" sz="1400" kern="1200" dirty="0">
                <a:solidFill>
                  <a:schemeClr val="tx1"/>
                </a:solidFill>
              </a:rPr>
              <a:t> </a:t>
            </a: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>
                <a:solidFill>
                  <a:schemeClr val="tx1"/>
                </a:solidFill>
              </a:rPr>
              <a:t>Verifiche in loco </a:t>
            </a:r>
            <a:r>
              <a:rPr lang="it-IT" sz="1400" b="1" kern="1200" dirty="0">
                <a:solidFill>
                  <a:schemeClr val="tx1"/>
                </a:solidFill>
              </a:rPr>
              <a:t>a campione </a:t>
            </a:r>
            <a:endParaRPr lang="it-IT" sz="1400" b="1" dirty="0">
              <a:solidFill>
                <a:schemeClr val="tx1"/>
              </a:solidFill>
            </a:endParaRPr>
          </a:p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400" dirty="0">
              <a:solidFill>
                <a:schemeClr val="tx1"/>
              </a:solidFill>
            </a:endParaRP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>
                <a:solidFill>
                  <a:schemeClr val="tx1"/>
                </a:solidFill>
              </a:rPr>
              <a:t>Sistema </a:t>
            </a:r>
            <a:r>
              <a:rPr lang="it-IT" sz="1400" b="1" kern="1200" dirty="0">
                <a:solidFill>
                  <a:schemeClr val="tx1"/>
                </a:solidFill>
              </a:rPr>
              <a:t>rigido</a:t>
            </a:r>
            <a:r>
              <a:rPr lang="it-IT" sz="1400" kern="1200" dirty="0">
                <a:solidFill>
                  <a:schemeClr val="tx1"/>
                </a:solidFill>
              </a:rPr>
              <a:t>, costruito </a:t>
            </a:r>
            <a:r>
              <a:rPr lang="it-IT" sz="1400" i="1" kern="1200" dirty="0">
                <a:solidFill>
                  <a:schemeClr val="tx1"/>
                </a:solidFill>
              </a:rPr>
              <a:t>ex ante</a:t>
            </a:r>
            <a:r>
              <a:rPr lang="it-IT" sz="1400" kern="1200" dirty="0">
                <a:solidFill>
                  <a:schemeClr val="tx1"/>
                </a:solidFill>
              </a:rPr>
              <a:t>, basato su controlli </a:t>
            </a:r>
            <a:r>
              <a:rPr lang="it-IT" sz="1400" b="1" kern="1200" dirty="0">
                <a:solidFill>
                  <a:schemeClr val="tx1"/>
                </a:solidFill>
              </a:rPr>
              <a:t>uniformi e formali</a:t>
            </a:r>
            <a:endParaRPr lang="it-IT" sz="1400" kern="1200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2B5BE42-4131-CEE3-8E3D-87818F250690}"/>
              </a:ext>
            </a:extLst>
          </p:cNvPr>
          <p:cNvSpPr/>
          <p:nvPr/>
        </p:nvSpPr>
        <p:spPr>
          <a:xfrm>
            <a:off x="4411290" y="2812070"/>
            <a:ext cx="2837412" cy="2502535"/>
          </a:xfrm>
          <a:custGeom>
            <a:avLst/>
            <a:gdLst>
              <a:gd name="csX0" fmla="*/ 0 w 3054539"/>
              <a:gd name="csY0" fmla="*/ 0 h 2202180"/>
              <a:gd name="csX1" fmla="*/ 3054539 w 3054539"/>
              <a:gd name="csY1" fmla="*/ 0 h 2202180"/>
              <a:gd name="csX2" fmla="*/ 3054539 w 3054539"/>
              <a:gd name="csY2" fmla="*/ 2202180 h 2202180"/>
              <a:gd name="csX3" fmla="*/ 0 w 3054539"/>
              <a:gd name="csY3" fmla="*/ 2202180 h 2202180"/>
              <a:gd name="csX4" fmla="*/ 0 w 3054539"/>
              <a:gd name="csY4" fmla="*/ 0 h 22021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054539" h="2202180">
                <a:moveTo>
                  <a:pt x="0" y="0"/>
                </a:moveTo>
                <a:lnTo>
                  <a:pt x="3054539" y="0"/>
                </a:lnTo>
                <a:lnTo>
                  <a:pt x="3054539" y="2202180"/>
                </a:lnTo>
                <a:lnTo>
                  <a:pt x="0" y="220218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tx2">
                  <a:lumMod val="10000"/>
                  <a:lumOff val="90000"/>
                </a:schemeClr>
              </a:gs>
              <a:gs pos="100000">
                <a:schemeClr val="bg1"/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600" b="1" kern="1200" dirty="0">
                <a:solidFill>
                  <a:schemeClr val="accent1"/>
                </a:solidFill>
              </a:rPr>
              <a:t>PRESENTE (2024–2026)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600" b="1" kern="1200" dirty="0">
                <a:solidFill>
                  <a:schemeClr val="accent1"/>
                </a:solidFill>
              </a:rPr>
              <a:t>Transizione al risk-</a:t>
            </a:r>
            <a:r>
              <a:rPr lang="it-IT" sz="1600" b="1" kern="1200" dirty="0" err="1">
                <a:solidFill>
                  <a:schemeClr val="accent1"/>
                </a:solidFill>
              </a:rPr>
              <a:t>based</a:t>
            </a:r>
            <a:endParaRPr lang="it-IT" sz="1600" kern="1200" dirty="0">
              <a:solidFill>
                <a:schemeClr val="accent1"/>
              </a:solidFill>
            </a:endParaRPr>
          </a:p>
          <a:p>
            <a:pPr marL="285750" lvl="0" indent="-28575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/>
              <a:t>IV p.c. → </a:t>
            </a:r>
            <a:r>
              <a:rPr lang="it-IT" sz="1400" b="1" kern="1200" dirty="0"/>
              <a:t>FSE+ basato sul rischio</a:t>
            </a:r>
            <a:r>
              <a:rPr lang="it-IT" sz="1400" kern="1200" dirty="0"/>
              <a:t> </a:t>
            </a:r>
          </a:p>
          <a:p>
            <a:pPr marL="285750" lvl="0" indent="-28575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/>
              <a:t>V p.c. → </a:t>
            </a:r>
            <a:r>
              <a:rPr lang="it-IT" sz="1400" b="1" kern="1200" dirty="0"/>
              <a:t>FESR basato sul rischio</a:t>
            </a:r>
          </a:p>
          <a:p>
            <a:pPr lvl="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400" b="1" dirty="0"/>
          </a:p>
          <a:p>
            <a:pPr marL="285750" lvl="0" indent="-285750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/>
              <a:t>Passaggio da controllo “uguale per tutti” a controllo </a:t>
            </a:r>
            <a:r>
              <a:rPr lang="it-IT" sz="1400" b="1" kern="1200" dirty="0"/>
              <a:t>mirato sulle aree più rischiose</a:t>
            </a:r>
            <a:endParaRPr lang="it-IT" sz="1400" kern="120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1F6891E-A712-D239-49BD-DB0382DDC499}"/>
              </a:ext>
            </a:extLst>
          </p:cNvPr>
          <p:cNvSpPr/>
          <p:nvPr/>
        </p:nvSpPr>
        <p:spPr>
          <a:xfrm>
            <a:off x="8095550" y="2823816"/>
            <a:ext cx="2837412" cy="2502535"/>
          </a:xfrm>
          <a:custGeom>
            <a:avLst/>
            <a:gdLst>
              <a:gd name="csX0" fmla="*/ 0 w 3054539"/>
              <a:gd name="csY0" fmla="*/ 0 h 2202180"/>
              <a:gd name="csX1" fmla="*/ 3054539 w 3054539"/>
              <a:gd name="csY1" fmla="*/ 0 h 2202180"/>
              <a:gd name="csX2" fmla="*/ 3054539 w 3054539"/>
              <a:gd name="csY2" fmla="*/ 2202180 h 2202180"/>
              <a:gd name="csX3" fmla="*/ 0 w 3054539"/>
              <a:gd name="csY3" fmla="*/ 2202180 h 2202180"/>
              <a:gd name="csX4" fmla="*/ 0 w 3054539"/>
              <a:gd name="csY4" fmla="*/ 0 h 22021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054539" h="2202180">
                <a:moveTo>
                  <a:pt x="0" y="0"/>
                </a:moveTo>
                <a:lnTo>
                  <a:pt x="3054539" y="0"/>
                </a:lnTo>
                <a:lnTo>
                  <a:pt x="3054539" y="2202180"/>
                </a:lnTo>
                <a:lnTo>
                  <a:pt x="0" y="220218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8" tIns="99568" rIns="99568" bIns="99568" numCol="1" spcCol="1270" anchor="b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600" b="1" kern="1200" dirty="0">
                <a:solidFill>
                  <a:schemeClr val="accent2"/>
                </a:solidFill>
              </a:rPr>
              <a:t>FUTURO (2026+)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600" b="1" kern="1200" dirty="0">
                <a:solidFill>
                  <a:schemeClr val="accent2"/>
                </a:solidFill>
              </a:rPr>
              <a:t>Sistema dinamico e circolare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endParaRPr lang="it-IT" sz="400" kern="1200" dirty="0">
              <a:solidFill>
                <a:srgbClr val="0F9ED5"/>
              </a:solidFill>
            </a:endParaRP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/>
              <a:t>Integrazione continua di dati ed esiti dei controlli </a:t>
            </a: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/>
              <a:t>Aggiornamento costante delle metodologie </a:t>
            </a:r>
          </a:p>
          <a:p>
            <a:pPr marL="285750" lvl="0" indent="-28575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400" kern="1200" dirty="0"/>
              <a:t>Centralità della </a:t>
            </a:r>
            <a:r>
              <a:rPr lang="it-IT" sz="1400" b="1" kern="1200" dirty="0"/>
              <a:t>conoscenza del rischio</a:t>
            </a:r>
            <a:endParaRPr lang="it-IT" sz="1400" kern="1200" dirty="0"/>
          </a:p>
        </p:txBody>
      </p:sp>
      <p:pic>
        <p:nvPicPr>
          <p:cNvPr id="14" name="Elemento grafico 26" descr="Indicatore con riempimento a tinta unita">
            <a:extLst>
              <a:ext uri="{FF2B5EF4-FFF2-40B4-BE49-F238E27FC236}">
                <a16:creationId xmlns:a16="http://schemas.microsoft.com/office/drawing/2014/main" id="{B4DE749C-001F-7026-4C84-ECC7AED164F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49002" y="1574306"/>
            <a:ext cx="786944" cy="7869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Elemento grafico 26" descr="Indicatore con riempimento a tinta unita">
            <a:extLst>
              <a:ext uri="{FF2B5EF4-FFF2-40B4-BE49-F238E27FC236}">
                <a16:creationId xmlns:a16="http://schemas.microsoft.com/office/drawing/2014/main" id="{E182CB38-C9C6-6F2F-9630-816EBDA6F6C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36544" y="1574306"/>
            <a:ext cx="786944" cy="7869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9" name="Elemento grafico 26" descr="Indicatore con riempimento a tinta unita">
            <a:extLst>
              <a:ext uri="{FF2B5EF4-FFF2-40B4-BE49-F238E27FC236}">
                <a16:creationId xmlns:a16="http://schemas.microsoft.com/office/drawing/2014/main" id="{64540A6D-1773-F7EC-73D1-A16388D0DB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24087" y="1574306"/>
            <a:ext cx="786944" cy="7869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3" name="Arrow: Notched Right 22">
            <a:extLst>
              <a:ext uri="{FF2B5EF4-FFF2-40B4-BE49-F238E27FC236}">
                <a16:creationId xmlns:a16="http://schemas.microsoft.com/office/drawing/2014/main" id="{5E6C751E-F95C-F1EE-F1C0-4B58CEF79E6D}"/>
              </a:ext>
            </a:extLst>
          </p:cNvPr>
          <p:cNvSpPr/>
          <p:nvPr/>
        </p:nvSpPr>
        <p:spPr>
          <a:xfrm>
            <a:off x="676101" y="2160255"/>
            <a:ext cx="10483633" cy="646095"/>
          </a:xfrm>
          <a:prstGeom prst="notchedRightArrow">
            <a:avLst/>
          </a:prstGeom>
          <a:ln>
            <a:noFill/>
          </a:ln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it-IT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2F32B210-0493-C5F4-987F-65DCB1619150}"/>
              </a:ext>
            </a:extLst>
          </p:cNvPr>
          <p:cNvSpPr/>
          <p:nvPr/>
        </p:nvSpPr>
        <p:spPr>
          <a:xfrm rot="5400000">
            <a:off x="833954" y="4589049"/>
            <a:ext cx="235617" cy="254924"/>
          </a:xfrm>
          <a:prstGeom prst="triangle">
            <a:avLst/>
          </a:prstGeom>
          <a:solidFill>
            <a:srgbClr val="297A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248DDF36-82EC-929F-C3A2-10E0603D53BB}"/>
              </a:ext>
            </a:extLst>
          </p:cNvPr>
          <p:cNvSpPr/>
          <p:nvPr/>
        </p:nvSpPr>
        <p:spPr>
          <a:xfrm rot="5400000">
            <a:off x="4488782" y="4457473"/>
            <a:ext cx="235617" cy="25492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53B404-DD5D-27F6-75EC-7B45436F0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14449" y="6209701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097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FC5C9-CB98-F6F1-9ED4-6A4E96988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EB6E4D-812B-1464-A5EE-37CC23997A95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IL RUOLO DELL’ADA: DA CONTROLLO AD ACCOMPAGNAMENTO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A2A64F7B-8839-F2BF-A57B-D0D49C60B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4686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4E0139E-C76B-443C-A690-7454A3876F5E}"/>
              </a:ext>
            </a:extLst>
          </p:cNvPr>
          <p:cNvSpPr/>
          <p:nvPr/>
        </p:nvSpPr>
        <p:spPr>
          <a:xfrm>
            <a:off x="963504" y="2069199"/>
            <a:ext cx="2667316" cy="3114821"/>
          </a:xfrm>
          <a:custGeom>
            <a:avLst/>
            <a:gdLst>
              <a:gd name="csX0" fmla="*/ 0 w 2667316"/>
              <a:gd name="csY0" fmla="*/ 266732 h 3114821"/>
              <a:gd name="csX1" fmla="*/ 266732 w 2667316"/>
              <a:gd name="csY1" fmla="*/ 0 h 3114821"/>
              <a:gd name="csX2" fmla="*/ 2400584 w 2667316"/>
              <a:gd name="csY2" fmla="*/ 0 h 3114821"/>
              <a:gd name="csX3" fmla="*/ 2667316 w 2667316"/>
              <a:gd name="csY3" fmla="*/ 266732 h 3114821"/>
              <a:gd name="csX4" fmla="*/ 2667316 w 2667316"/>
              <a:gd name="csY4" fmla="*/ 2848089 h 3114821"/>
              <a:gd name="csX5" fmla="*/ 2400584 w 2667316"/>
              <a:gd name="csY5" fmla="*/ 3114821 h 3114821"/>
              <a:gd name="csX6" fmla="*/ 266732 w 2667316"/>
              <a:gd name="csY6" fmla="*/ 3114821 h 3114821"/>
              <a:gd name="csX7" fmla="*/ 0 w 2667316"/>
              <a:gd name="csY7" fmla="*/ 2848089 h 3114821"/>
              <a:gd name="csX8" fmla="*/ 0 w 2667316"/>
              <a:gd name="csY8" fmla="*/ 266732 h 31148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667316" h="3114821">
                <a:moveTo>
                  <a:pt x="0" y="266732"/>
                </a:moveTo>
                <a:cubicBezTo>
                  <a:pt x="0" y="119420"/>
                  <a:pt x="119420" y="0"/>
                  <a:pt x="266732" y="0"/>
                </a:cubicBezTo>
                <a:lnTo>
                  <a:pt x="2400584" y="0"/>
                </a:lnTo>
                <a:cubicBezTo>
                  <a:pt x="2547896" y="0"/>
                  <a:pt x="2667316" y="119420"/>
                  <a:pt x="2667316" y="266732"/>
                </a:cubicBezTo>
                <a:lnTo>
                  <a:pt x="2667316" y="2848089"/>
                </a:lnTo>
                <a:cubicBezTo>
                  <a:pt x="2667316" y="2995401"/>
                  <a:pt x="2547896" y="3114821"/>
                  <a:pt x="2400584" y="3114821"/>
                </a:cubicBezTo>
                <a:lnTo>
                  <a:pt x="266732" y="3114821"/>
                </a:lnTo>
                <a:cubicBezTo>
                  <a:pt x="119420" y="3114821"/>
                  <a:pt x="0" y="2995401"/>
                  <a:pt x="0" y="2848089"/>
                </a:cubicBezTo>
                <a:lnTo>
                  <a:pt x="0" y="266732"/>
                </a:lnTo>
                <a:close/>
              </a:path>
            </a:pathLst>
          </a:custGeom>
          <a:gradFill>
            <a:gsLst>
              <a:gs pos="0">
                <a:srgbClr val="F0FAEC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6703" tIns="146703" rIns="146703" bIns="146703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800" b="1" kern="1200" dirty="0">
                <a:solidFill>
                  <a:schemeClr val="tx1"/>
                </a:solidFill>
              </a:rPr>
              <a:t>Avvio del percorso (2025)</a:t>
            </a:r>
          </a:p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800" kern="1200" dirty="0">
                <a:solidFill>
                  <a:schemeClr val="tx1"/>
                </a:solidFill>
              </a:rPr>
              <a:t>Audit di Sistema incluso nel «RC4»</a:t>
            </a:r>
          </a:p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800" kern="1200" dirty="0">
                <a:solidFill>
                  <a:schemeClr val="tx1"/>
                </a:solidFill>
              </a:rPr>
              <a:t>Verifica del </a:t>
            </a:r>
            <a:r>
              <a:rPr lang="it-IT" sz="1800" b="1" kern="1200" dirty="0">
                <a:solidFill>
                  <a:schemeClr val="tx1"/>
                </a:solidFill>
              </a:rPr>
              <a:t>risk-</a:t>
            </a:r>
            <a:r>
              <a:rPr lang="it-IT" sz="1800" b="1" kern="1200" dirty="0" err="1">
                <a:solidFill>
                  <a:schemeClr val="tx1"/>
                </a:solidFill>
              </a:rPr>
              <a:t>based</a:t>
            </a:r>
            <a:r>
              <a:rPr lang="it-IT" sz="1800" b="1" kern="1200" dirty="0">
                <a:solidFill>
                  <a:schemeClr val="tx1"/>
                </a:solidFill>
              </a:rPr>
              <a:t> </a:t>
            </a:r>
            <a:r>
              <a:rPr lang="it-IT" sz="1800" b="1" kern="1200" dirty="0" err="1">
                <a:solidFill>
                  <a:schemeClr val="tx1"/>
                </a:solidFill>
              </a:rPr>
              <a:t>approach</a:t>
            </a:r>
            <a:r>
              <a:rPr lang="it-IT" sz="1800" kern="1200" dirty="0">
                <a:solidFill>
                  <a:schemeClr val="tx1"/>
                </a:solidFill>
              </a:rPr>
              <a:t> </a:t>
            </a:r>
          </a:p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800" kern="1200" dirty="0">
                <a:solidFill>
                  <a:schemeClr val="tx1"/>
                </a:solidFill>
              </a:rPr>
              <a:t>Allineamento al </a:t>
            </a:r>
            <a:r>
              <a:rPr lang="it-IT" sz="1800" b="1" kern="1200" dirty="0" err="1">
                <a:solidFill>
                  <a:schemeClr val="tx1"/>
                </a:solidFill>
              </a:rPr>
              <a:t>Reflection</a:t>
            </a:r>
            <a:r>
              <a:rPr lang="it-IT" sz="1800" b="1" kern="1200" dirty="0">
                <a:solidFill>
                  <a:schemeClr val="tx1"/>
                </a:solidFill>
              </a:rPr>
              <a:t> Paper UE</a:t>
            </a:r>
            <a:endParaRPr lang="it-IT" sz="1800" kern="1200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F2B62EF-9ABB-E5B5-22AC-03DA13625EA1}"/>
              </a:ext>
            </a:extLst>
          </p:cNvPr>
          <p:cNvSpPr/>
          <p:nvPr/>
        </p:nvSpPr>
        <p:spPr>
          <a:xfrm>
            <a:off x="3897552" y="3389312"/>
            <a:ext cx="565471" cy="457201"/>
          </a:xfrm>
          <a:custGeom>
            <a:avLst/>
            <a:gdLst>
              <a:gd name="csX0" fmla="*/ 0 w 565471"/>
              <a:gd name="csY0" fmla="*/ 132299 h 661494"/>
              <a:gd name="csX1" fmla="*/ 282736 w 565471"/>
              <a:gd name="csY1" fmla="*/ 132299 h 661494"/>
              <a:gd name="csX2" fmla="*/ 282736 w 565471"/>
              <a:gd name="csY2" fmla="*/ 0 h 661494"/>
              <a:gd name="csX3" fmla="*/ 565471 w 565471"/>
              <a:gd name="csY3" fmla="*/ 330747 h 661494"/>
              <a:gd name="csX4" fmla="*/ 282736 w 565471"/>
              <a:gd name="csY4" fmla="*/ 661494 h 661494"/>
              <a:gd name="csX5" fmla="*/ 282736 w 565471"/>
              <a:gd name="csY5" fmla="*/ 529195 h 661494"/>
              <a:gd name="csX6" fmla="*/ 0 w 565471"/>
              <a:gd name="csY6" fmla="*/ 529195 h 661494"/>
              <a:gd name="csX7" fmla="*/ 0 w 565471"/>
              <a:gd name="csY7" fmla="*/ 132299 h 6614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565471" h="661494">
                <a:moveTo>
                  <a:pt x="0" y="132299"/>
                </a:moveTo>
                <a:lnTo>
                  <a:pt x="282736" y="132299"/>
                </a:lnTo>
                <a:lnTo>
                  <a:pt x="282736" y="0"/>
                </a:lnTo>
                <a:lnTo>
                  <a:pt x="565471" y="330747"/>
                </a:lnTo>
                <a:lnTo>
                  <a:pt x="282736" y="661494"/>
                </a:lnTo>
                <a:lnTo>
                  <a:pt x="282736" y="529195"/>
                </a:lnTo>
                <a:lnTo>
                  <a:pt x="0" y="529195"/>
                </a:lnTo>
                <a:lnTo>
                  <a:pt x="0" y="132299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32299" rIns="169641" bIns="13229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it-IT" sz="1400" kern="12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E7E6EFD-9488-ED06-9519-8A5A7CEAF603}"/>
              </a:ext>
            </a:extLst>
          </p:cNvPr>
          <p:cNvSpPr/>
          <p:nvPr/>
        </p:nvSpPr>
        <p:spPr>
          <a:xfrm>
            <a:off x="4697746" y="2069199"/>
            <a:ext cx="2667316" cy="3114821"/>
          </a:xfrm>
          <a:custGeom>
            <a:avLst/>
            <a:gdLst>
              <a:gd name="csX0" fmla="*/ 0 w 2667316"/>
              <a:gd name="csY0" fmla="*/ 266732 h 3114821"/>
              <a:gd name="csX1" fmla="*/ 266732 w 2667316"/>
              <a:gd name="csY1" fmla="*/ 0 h 3114821"/>
              <a:gd name="csX2" fmla="*/ 2400584 w 2667316"/>
              <a:gd name="csY2" fmla="*/ 0 h 3114821"/>
              <a:gd name="csX3" fmla="*/ 2667316 w 2667316"/>
              <a:gd name="csY3" fmla="*/ 266732 h 3114821"/>
              <a:gd name="csX4" fmla="*/ 2667316 w 2667316"/>
              <a:gd name="csY4" fmla="*/ 2848089 h 3114821"/>
              <a:gd name="csX5" fmla="*/ 2400584 w 2667316"/>
              <a:gd name="csY5" fmla="*/ 3114821 h 3114821"/>
              <a:gd name="csX6" fmla="*/ 266732 w 2667316"/>
              <a:gd name="csY6" fmla="*/ 3114821 h 3114821"/>
              <a:gd name="csX7" fmla="*/ 0 w 2667316"/>
              <a:gd name="csY7" fmla="*/ 2848089 h 3114821"/>
              <a:gd name="csX8" fmla="*/ 0 w 2667316"/>
              <a:gd name="csY8" fmla="*/ 266732 h 31148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667316" h="3114821">
                <a:moveTo>
                  <a:pt x="0" y="266732"/>
                </a:moveTo>
                <a:cubicBezTo>
                  <a:pt x="0" y="119420"/>
                  <a:pt x="119420" y="0"/>
                  <a:pt x="266732" y="0"/>
                </a:cubicBezTo>
                <a:lnTo>
                  <a:pt x="2400584" y="0"/>
                </a:lnTo>
                <a:cubicBezTo>
                  <a:pt x="2547896" y="0"/>
                  <a:pt x="2667316" y="119420"/>
                  <a:pt x="2667316" y="266732"/>
                </a:cubicBezTo>
                <a:lnTo>
                  <a:pt x="2667316" y="2848089"/>
                </a:lnTo>
                <a:cubicBezTo>
                  <a:pt x="2667316" y="2995401"/>
                  <a:pt x="2547896" y="3114821"/>
                  <a:pt x="2400584" y="3114821"/>
                </a:cubicBezTo>
                <a:lnTo>
                  <a:pt x="266732" y="3114821"/>
                </a:lnTo>
                <a:cubicBezTo>
                  <a:pt x="119420" y="3114821"/>
                  <a:pt x="0" y="2995401"/>
                  <a:pt x="0" y="2848089"/>
                </a:cubicBezTo>
                <a:lnTo>
                  <a:pt x="0" y="266732"/>
                </a:lnTo>
                <a:close/>
              </a:path>
            </a:pathLst>
          </a:custGeom>
          <a:gradFill>
            <a:gsLst>
              <a:gs pos="0">
                <a:schemeClr val="tx2">
                  <a:lumMod val="10000"/>
                  <a:lumOff val="9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2058582"/>
              <a:satOff val="12356"/>
              <a:lumOff val="9413"/>
              <a:alphaOff val="0"/>
            </a:schemeClr>
          </a:fillRef>
          <a:effectRef idx="0">
            <a:schemeClr val="accent3">
              <a:hueOff val="2058582"/>
              <a:satOff val="12356"/>
              <a:lumOff val="941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6703" tIns="146703" rIns="146703" bIns="146703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800" b="1" kern="1200" dirty="0">
                <a:solidFill>
                  <a:schemeClr val="tx1"/>
                </a:solidFill>
              </a:rPr>
              <a:t>Non solo controllo</a:t>
            </a:r>
            <a:r>
              <a:rPr lang="it-IT" b="1" dirty="0">
                <a:solidFill>
                  <a:schemeClr val="tx1"/>
                </a:solidFill>
              </a:rPr>
              <a:t>, </a:t>
            </a:r>
            <a:r>
              <a:rPr lang="it-IT" sz="1800" b="1" kern="1200" dirty="0">
                <a:solidFill>
                  <a:schemeClr val="tx1"/>
                </a:solidFill>
              </a:rPr>
              <a:t>ma lavoro di:</a:t>
            </a:r>
          </a:p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800" b="1" kern="1200" dirty="0">
                <a:solidFill>
                  <a:schemeClr val="tx1"/>
                </a:solidFill>
              </a:rPr>
              <a:t>Affiancamento</a:t>
            </a:r>
            <a:r>
              <a:rPr lang="it-IT" sz="1800" kern="1200" dirty="0">
                <a:solidFill>
                  <a:schemeClr val="tx1"/>
                </a:solidFill>
              </a:rPr>
              <a:t> alle AdG </a:t>
            </a:r>
          </a:p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800" kern="1200" dirty="0">
                <a:solidFill>
                  <a:schemeClr val="tx1"/>
                </a:solidFill>
              </a:rPr>
              <a:t>Supporto </a:t>
            </a:r>
            <a:r>
              <a:rPr lang="it-IT" sz="1800" b="1" kern="1200" dirty="0">
                <a:solidFill>
                  <a:schemeClr val="tx1"/>
                </a:solidFill>
              </a:rPr>
              <a:t>metodologico</a:t>
            </a:r>
            <a:r>
              <a:rPr lang="it-IT" sz="1800" kern="1200" dirty="0">
                <a:solidFill>
                  <a:schemeClr val="tx1"/>
                </a:solidFill>
              </a:rPr>
              <a:t> </a:t>
            </a:r>
          </a:p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800" kern="1200" dirty="0">
                <a:solidFill>
                  <a:schemeClr val="tx1"/>
                </a:solidFill>
              </a:rPr>
              <a:t>Adattamento delle linee UE al </a:t>
            </a:r>
            <a:r>
              <a:rPr lang="it-IT" sz="1800" b="1" kern="1200" dirty="0">
                <a:solidFill>
                  <a:schemeClr val="tx1"/>
                </a:solidFill>
              </a:rPr>
              <a:t>contesto lombardo</a:t>
            </a:r>
            <a:endParaRPr lang="it-IT" sz="1800" kern="1200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D6DE2AA-AC39-9CE1-D77D-F4390D353ABD}"/>
              </a:ext>
            </a:extLst>
          </p:cNvPr>
          <p:cNvSpPr/>
          <p:nvPr/>
        </p:nvSpPr>
        <p:spPr>
          <a:xfrm>
            <a:off x="8431989" y="2069199"/>
            <a:ext cx="2667316" cy="3114821"/>
          </a:xfrm>
          <a:custGeom>
            <a:avLst/>
            <a:gdLst>
              <a:gd name="csX0" fmla="*/ 0 w 2667316"/>
              <a:gd name="csY0" fmla="*/ 266732 h 3114821"/>
              <a:gd name="csX1" fmla="*/ 266732 w 2667316"/>
              <a:gd name="csY1" fmla="*/ 0 h 3114821"/>
              <a:gd name="csX2" fmla="*/ 2400584 w 2667316"/>
              <a:gd name="csY2" fmla="*/ 0 h 3114821"/>
              <a:gd name="csX3" fmla="*/ 2667316 w 2667316"/>
              <a:gd name="csY3" fmla="*/ 266732 h 3114821"/>
              <a:gd name="csX4" fmla="*/ 2667316 w 2667316"/>
              <a:gd name="csY4" fmla="*/ 2848089 h 3114821"/>
              <a:gd name="csX5" fmla="*/ 2400584 w 2667316"/>
              <a:gd name="csY5" fmla="*/ 3114821 h 3114821"/>
              <a:gd name="csX6" fmla="*/ 266732 w 2667316"/>
              <a:gd name="csY6" fmla="*/ 3114821 h 3114821"/>
              <a:gd name="csX7" fmla="*/ 0 w 2667316"/>
              <a:gd name="csY7" fmla="*/ 2848089 h 3114821"/>
              <a:gd name="csX8" fmla="*/ 0 w 2667316"/>
              <a:gd name="csY8" fmla="*/ 266732 h 31148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667316" h="3114821">
                <a:moveTo>
                  <a:pt x="0" y="266732"/>
                </a:moveTo>
                <a:cubicBezTo>
                  <a:pt x="0" y="119420"/>
                  <a:pt x="119420" y="0"/>
                  <a:pt x="266732" y="0"/>
                </a:cubicBezTo>
                <a:lnTo>
                  <a:pt x="2400584" y="0"/>
                </a:lnTo>
                <a:cubicBezTo>
                  <a:pt x="2547896" y="0"/>
                  <a:pt x="2667316" y="119420"/>
                  <a:pt x="2667316" y="266732"/>
                </a:cubicBezTo>
                <a:lnTo>
                  <a:pt x="2667316" y="2848089"/>
                </a:lnTo>
                <a:cubicBezTo>
                  <a:pt x="2667316" y="2995401"/>
                  <a:pt x="2547896" y="3114821"/>
                  <a:pt x="2400584" y="3114821"/>
                </a:cubicBezTo>
                <a:lnTo>
                  <a:pt x="266732" y="3114821"/>
                </a:lnTo>
                <a:cubicBezTo>
                  <a:pt x="119420" y="3114821"/>
                  <a:pt x="0" y="2995401"/>
                  <a:pt x="0" y="2848089"/>
                </a:cubicBezTo>
                <a:lnTo>
                  <a:pt x="0" y="266732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4117163"/>
              <a:satOff val="24712"/>
              <a:lumOff val="18825"/>
              <a:alphaOff val="0"/>
            </a:schemeClr>
          </a:fillRef>
          <a:effectRef idx="0">
            <a:schemeClr val="accent3">
              <a:hueOff val="4117163"/>
              <a:satOff val="24712"/>
              <a:lumOff val="1882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6703" tIns="146703" rIns="146703" bIns="146703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800" b="1" kern="1200" dirty="0">
                <a:solidFill>
                  <a:schemeClr val="tx1"/>
                </a:solidFill>
              </a:rPr>
              <a:t>Il valore che si è cercato di «</a:t>
            </a:r>
            <a:r>
              <a:rPr lang="it-IT" sz="1800" b="1" kern="1200" dirty="0" err="1">
                <a:solidFill>
                  <a:schemeClr val="tx1"/>
                </a:solidFill>
              </a:rPr>
              <a:t>ra</a:t>
            </a:r>
            <a:r>
              <a:rPr lang="it-IT" sz="1800" b="1" kern="1200" dirty="0">
                <a:solidFill>
                  <a:schemeClr val="tx1"/>
                </a:solidFill>
              </a:rPr>
              <a:t>..»aggiungere…</a:t>
            </a:r>
            <a:endParaRPr lang="it-IT" b="1" dirty="0">
              <a:solidFill>
                <a:schemeClr val="tx1"/>
              </a:solidFill>
            </a:endParaRPr>
          </a:p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800" kern="1200" dirty="0">
                <a:solidFill>
                  <a:schemeClr val="tx1"/>
                </a:solidFill>
              </a:rPr>
              <a:t>Da segnalazione di criticità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sz="1800" kern="1200" dirty="0">
                <a:solidFill>
                  <a:schemeClr val="tx1"/>
                </a:solidFill>
              </a:rPr>
              <a:t>a </a:t>
            </a:r>
            <a:r>
              <a:rPr lang="it-IT" sz="1800" b="1" kern="1200" dirty="0">
                <a:solidFill>
                  <a:schemeClr val="tx1"/>
                </a:solidFill>
              </a:rPr>
              <a:t>raccomandazioni di miglioramento</a:t>
            </a:r>
            <a:r>
              <a:rPr lang="it-IT" sz="1800" kern="1200" dirty="0">
                <a:solidFill>
                  <a:schemeClr val="tx1"/>
                </a:solidFill>
              </a:rPr>
              <a:t> </a:t>
            </a:r>
          </a:p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d</a:t>
            </a:r>
            <a:r>
              <a:rPr lang="it-IT" sz="1800" kern="1200" dirty="0">
                <a:solidFill>
                  <a:schemeClr val="tx1"/>
                </a:solidFill>
              </a:rPr>
              <a:t>a sistema statico a </a:t>
            </a:r>
            <a:r>
              <a:rPr lang="it-IT" sz="1800" b="1" kern="1200" dirty="0">
                <a:solidFill>
                  <a:schemeClr val="tx1"/>
                </a:solidFill>
              </a:rPr>
              <a:t>evoluzione guidata e collaborativa</a:t>
            </a:r>
            <a:endParaRPr lang="it-IT" sz="1800" kern="1200" dirty="0">
              <a:solidFill>
                <a:schemeClr val="tx1"/>
              </a:solidFill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049C362-75C1-0D06-2FAD-6C70080D3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14449" y="6218384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3</a:t>
            </a:fld>
            <a:endParaRPr lang="it-IT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91BDC6-2634-735E-7D9B-B9F267E5F72D}"/>
              </a:ext>
            </a:extLst>
          </p:cNvPr>
          <p:cNvSpPr/>
          <p:nvPr/>
        </p:nvSpPr>
        <p:spPr>
          <a:xfrm>
            <a:off x="7615790" y="3389311"/>
            <a:ext cx="565471" cy="457201"/>
          </a:xfrm>
          <a:custGeom>
            <a:avLst/>
            <a:gdLst>
              <a:gd name="csX0" fmla="*/ 0 w 565471"/>
              <a:gd name="csY0" fmla="*/ 132299 h 661494"/>
              <a:gd name="csX1" fmla="*/ 282736 w 565471"/>
              <a:gd name="csY1" fmla="*/ 132299 h 661494"/>
              <a:gd name="csX2" fmla="*/ 282736 w 565471"/>
              <a:gd name="csY2" fmla="*/ 0 h 661494"/>
              <a:gd name="csX3" fmla="*/ 565471 w 565471"/>
              <a:gd name="csY3" fmla="*/ 330747 h 661494"/>
              <a:gd name="csX4" fmla="*/ 282736 w 565471"/>
              <a:gd name="csY4" fmla="*/ 661494 h 661494"/>
              <a:gd name="csX5" fmla="*/ 282736 w 565471"/>
              <a:gd name="csY5" fmla="*/ 529195 h 661494"/>
              <a:gd name="csX6" fmla="*/ 0 w 565471"/>
              <a:gd name="csY6" fmla="*/ 529195 h 661494"/>
              <a:gd name="csX7" fmla="*/ 0 w 565471"/>
              <a:gd name="csY7" fmla="*/ 132299 h 66149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565471" h="661494">
                <a:moveTo>
                  <a:pt x="0" y="132299"/>
                </a:moveTo>
                <a:lnTo>
                  <a:pt x="282736" y="132299"/>
                </a:lnTo>
                <a:lnTo>
                  <a:pt x="282736" y="0"/>
                </a:lnTo>
                <a:lnTo>
                  <a:pt x="565471" y="330747"/>
                </a:lnTo>
                <a:lnTo>
                  <a:pt x="282736" y="661494"/>
                </a:lnTo>
                <a:lnTo>
                  <a:pt x="282736" y="529195"/>
                </a:lnTo>
                <a:lnTo>
                  <a:pt x="0" y="529195"/>
                </a:lnTo>
                <a:lnTo>
                  <a:pt x="0" y="1322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32299" rIns="169641" bIns="132299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it-IT" sz="1400" kern="1200"/>
          </a:p>
        </p:txBody>
      </p:sp>
    </p:spTree>
    <p:extLst>
      <p:ext uri="{BB962C8B-B14F-4D97-AF65-F5344CB8AC3E}">
        <p14:creationId xmlns:p14="http://schemas.microsoft.com/office/powerpoint/2010/main" val="864879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01575-289B-F9BE-BBCB-684EB90B5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CF76D4-21BF-872C-BD1B-4D9030BB0AAC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IL PRIMO MODELLO RISK-BASED: LIMITI INIZIALI</a:t>
            </a:r>
            <a:endParaRPr lang="it-IT" sz="3200" dirty="0">
              <a:solidFill>
                <a:srgbClr val="297A38"/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5F777B-C7AE-F28E-F9FF-A70A20703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3075" y="6209701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4</a:t>
            </a:fld>
            <a:endParaRPr lang="it-IT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220C92-9F89-E60A-4994-68FF0890C9B0}"/>
              </a:ext>
            </a:extLst>
          </p:cNvPr>
          <p:cNvSpPr/>
          <p:nvPr/>
        </p:nvSpPr>
        <p:spPr>
          <a:xfrm>
            <a:off x="463106" y="1380720"/>
            <a:ext cx="11224588" cy="2148398"/>
          </a:xfrm>
          <a:prstGeom prst="rect">
            <a:avLst/>
          </a:prstGeom>
          <a:noFill/>
          <a:ln>
            <a:solidFill>
              <a:srgbClr val="297A38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8DAC41-0B6F-A3FC-9742-4D52B58A346F}"/>
              </a:ext>
            </a:extLst>
          </p:cNvPr>
          <p:cNvSpPr txBox="1"/>
          <p:nvPr/>
        </p:nvSpPr>
        <p:spPr>
          <a:xfrm>
            <a:off x="878745" y="1493918"/>
            <a:ext cx="10382230" cy="19220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t-IT" sz="1600" kern="1200" dirty="0"/>
              <a:t>Le </a:t>
            </a:r>
            <a:r>
              <a:rPr lang="it-IT" sz="1600" b="1" kern="1200" dirty="0"/>
              <a:t>analisi del rischio </a:t>
            </a:r>
            <a:r>
              <a:rPr lang="it-IT" sz="1600" kern="1200" dirty="0"/>
              <a:t>iniziali risultavano</a:t>
            </a:r>
            <a:r>
              <a:rPr lang="it-IT" sz="1600" dirty="0"/>
              <a:t> </a:t>
            </a:r>
            <a:r>
              <a:rPr lang="it-IT" sz="1600" kern="1200" dirty="0"/>
              <a:t>costruite su </a:t>
            </a:r>
            <a:r>
              <a:rPr lang="it-IT" sz="1600" b="1" kern="1200" dirty="0"/>
              <a:t>fattori predefiniti </a:t>
            </a:r>
            <a:r>
              <a:rPr lang="it-IT" sz="1600" dirty="0"/>
              <a:t>e </a:t>
            </a:r>
            <a:r>
              <a:rPr lang="it-IT" sz="1600" kern="1200" dirty="0"/>
              <a:t>determinate in modo </a:t>
            </a:r>
            <a:r>
              <a:rPr lang="it-IT" sz="1600" b="1" kern="1200" dirty="0"/>
              <a:t>parzialmente statico</a:t>
            </a:r>
            <a:r>
              <a:rPr lang="it-IT" sz="1600" kern="1200" dirty="0"/>
              <a:t>, non sempre integrate con: </a:t>
            </a:r>
          </a:p>
          <a:p>
            <a:pPr marL="285750" lvl="0" indent="-28575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600" b="1" i="1" kern="1200" dirty="0"/>
              <a:t>esperienza operativa;</a:t>
            </a:r>
          </a:p>
          <a:p>
            <a:pPr marL="285750" lvl="0" indent="-28575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600" b="1" i="1" kern="1200" dirty="0"/>
              <a:t>esiti dei controlli precedenti;</a:t>
            </a:r>
          </a:p>
          <a:p>
            <a:pPr marL="285750" lvl="0" indent="-28575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it-IT" sz="1600" b="1" i="1" kern="1200" dirty="0"/>
              <a:t>contributo degli attori del sistema.</a:t>
            </a: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800" kern="1200" dirty="0"/>
          </a:p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600" dirty="0"/>
              <a:t>Si trattava di un </a:t>
            </a:r>
            <a:r>
              <a:rPr lang="it-IT" sz="1600" b="1" dirty="0"/>
              <a:t>modello </a:t>
            </a:r>
            <a:r>
              <a:rPr lang="it-IT" sz="1600" dirty="0"/>
              <a:t>ancora “</a:t>
            </a:r>
            <a:r>
              <a:rPr lang="it-IT" sz="1600" b="1" dirty="0"/>
              <a:t>disegnato a tavolino</a:t>
            </a:r>
            <a:r>
              <a:rPr lang="it-IT" sz="1600" dirty="0"/>
              <a:t>” e </a:t>
            </a:r>
            <a:r>
              <a:rPr lang="it-IT" sz="1600" b="1" dirty="0"/>
              <a:t>non adattato al contesto</a:t>
            </a:r>
            <a:r>
              <a:rPr lang="it-IT" sz="1600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1C80C6-96CC-3CA4-3006-C11CE4F3D0F6}"/>
              </a:ext>
            </a:extLst>
          </p:cNvPr>
          <p:cNvSpPr txBox="1"/>
          <p:nvPr/>
        </p:nvSpPr>
        <p:spPr>
          <a:xfrm>
            <a:off x="718031" y="3962697"/>
            <a:ext cx="6613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297A38"/>
                </a:solidFill>
              </a:rPr>
              <a:t>SISTEMA LINEARE</a:t>
            </a:r>
            <a:endParaRPr lang="it-IT" sz="2800" dirty="0">
              <a:solidFill>
                <a:srgbClr val="297A38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F406DDE3-75BB-06E9-8C53-F28581950A2A}"/>
              </a:ext>
            </a:extLst>
          </p:cNvPr>
          <p:cNvSpPr/>
          <p:nvPr/>
        </p:nvSpPr>
        <p:spPr>
          <a:xfrm rot="5400000">
            <a:off x="472760" y="4025623"/>
            <a:ext cx="235617" cy="254924"/>
          </a:xfrm>
          <a:prstGeom prst="triangle">
            <a:avLst/>
          </a:prstGeom>
          <a:solidFill>
            <a:srgbClr val="297A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17005AB-DD18-25F8-676A-B507AE4D2566}"/>
              </a:ext>
            </a:extLst>
          </p:cNvPr>
          <p:cNvSpPr/>
          <p:nvPr/>
        </p:nvSpPr>
        <p:spPr>
          <a:xfrm>
            <a:off x="612877" y="4533483"/>
            <a:ext cx="2958254" cy="1606852"/>
          </a:xfrm>
          <a:custGeom>
            <a:avLst/>
            <a:gdLst>
              <a:gd name="csX0" fmla="*/ 0 w 2958254"/>
              <a:gd name="csY0" fmla="*/ 0 h 1183301"/>
              <a:gd name="csX1" fmla="*/ 2366604 w 2958254"/>
              <a:gd name="csY1" fmla="*/ 0 h 1183301"/>
              <a:gd name="csX2" fmla="*/ 2958254 w 2958254"/>
              <a:gd name="csY2" fmla="*/ 591651 h 1183301"/>
              <a:gd name="csX3" fmla="*/ 2366604 w 2958254"/>
              <a:gd name="csY3" fmla="*/ 1183301 h 1183301"/>
              <a:gd name="csX4" fmla="*/ 0 w 2958254"/>
              <a:gd name="csY4" fmla="*/ 1183301 h 1183301"/>
              <a:gd name="csX5" fmla="*/ 591651 w 2958254"/>
              <a:gd name="csY5" fmla="*/ 591651 h 1183301"/>
              <a:gd name="csX6" fmla="*/ 0 w 2958254"/>
              <a:gd name="csY6" fmla="*/ 0 h 1183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958254" h="1183301">
                <a:moveTo>
                  <a:pt x="0" y="0"/>
                </a:moveTo>
                <a:lnTo>
                  <a:pt x="2366604" y="0"/>
                </a:lnTo>
                <a:lnTo>
                  <a:pt x="2958254" y="591651"/>
                </a:lnTo>
                <a:lnTo>
                  <a:pt x="2366604" y="1183301"/>
                </a:lnTo>
                <a:lnTo>
                  <a:pt x="0" y="1183301"/>
                </a:lnTo>
                <a:lnTo>
                  <a:pt x="591651" y="591651"/>
                </a:lnTo>
                <a:lnTo>
                  <a:pt x="0" y="0"/>
                </a:lnTo>
                <a:close/>
              </a:path>
            </a:pathLst>
          </a:custGeom>
          <a:solidFill>
            <a:srgbClr val="F0F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9657" tIns="16002" rIns="607652" bIns="16002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b="1" kern="1200" dirty="0">
                <a:solidFill>
                  <a:schemeClr val="tx1"/>
                </a:solidFill>
              </a:rPr>
              <a:t>ANALISI EX ANTE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kern="1200" dirty="0">
                <a:solidFill>
                  <a:schemeClr val="tx1"/>
                </a:solidFill>
              </a:rPr>
              <a:t>Definizione preventiva di criteri e controlli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kern="1200" dirty="0">
                <a:solidFill>
                  <a:schemeClr val="tx1"/>
                </a:solidFill>
              </a:rPr>
              <a:t>Modello costruito </a:t>
            </a:r>
            <a:r>
              <a:rPr lang="it-IT" sz="1400" b="1" kern="1200" dirty="0">
                <a:solidFill>
                  <a:schemeClr val="tx1"/>
                </a:solidFill>
              </a:rPr>
              <a:t>“a tavolino”</a:t>
            </a:r>
            <a:endParaRPr lang="it-IT" sz="1400" kern="1200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282176B-9978-50EF-4EBD-B7E718E808A9}"/>
              </a:ext>
            </a:extLst>
          </p:cNvPr>
          <p:cNvSpPr/>
          <p:nvPr/>
        </p:nvSpPr>
        <p:spPr>
          <a:xfrm>
            <a:off x="3275307" y="4533483"/>
            <a:ext cx="2958254" cy="1606852"/>
          </a:xfrm>
          <a:custGeom>
            <a:avLst/>
            <a:gdLst>
              <a:gd name="csX0" fmla="*/ 0 w 2958254"/>
              <a:gd name="csY0" fmla="*/ 0 h 1183301"/>
              <a:gd name="csX1" fmla="*/ 2366604 w 2958254"/>
              <a:gd name="csY1" fmla="*/ 0 h 1183301"/>
              <a:gd name="csX2" fmla="*/ 2958254 w 2958254"/>
              <a:gd name="csY2" fmla="*/ 591651 h 1183301"/>
              <a:gd name="csX3" fmla="*/ 2366604 w 2958254"/>
              <a:gd name="csY3" fmla="*/ 1183301 h 1183301"/>
              <a:gd name="csX4" fmla="*/ 0 w 2958254"/>
              <a:gd name="csY4" fmla="*/ 1183301 h 1183301"/>
              <a:gd name="csX5" fmla="*/ 591651 w 2958254"/>
              <a:gd name="csY5" fmla="*/ 591651 h 1183301"/>
              <a:gd name="csX6" fmla="*/ 0 w 2958254"/>
              <a:gd name="csY6" fmla="*/ 0 h 1183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958254" h="1183301">
                <a:moveTo>
                  <a:pt x="0" y="0"/>
                </a:moveTo>
                <a:lnTo>
                  <a:pt x="2366604" y="0"/>
                </a:lnTo>
                <a:lnTo>
                  <a:pt x="2958254" y="591651"/>
                </a:lnTo>
                <a:lnTo>
                  <a:pt x="2366604" y="1183301"/>
                </a:lnTo>
                <a:lnTo>
                  <a:pt x="0" y="1183301"/>
                </a:lnTo>
                <a:lnTo>
                  <a:pt x="591651" y="59165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9657" tIns="16002" rIns="607652" bIns="16002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b="1" kern="1200" dirty="0">
                <a:solidFill>
                  <a:schemeClr val="tx1"/>
                </a:solidFill>
              </a:rPr>
              <a:t>VERIFICHE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kern="1200" dirty="0">
                <a:solidFill>
                  <a:schemeClr val="tx1"/>
                </a:solidFill>
              </a:rPr>
              <a:t>Controlli amministrativi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kern="1200" dirty="0">
                <a:solidFill>
                  <a:schemeClr val="tx1"/>
                </a:solidFill>
              </a:rPr>
              <a:t>Verifiche in loco </a:t>
            </a:r>
            <a:r>
              <a:rPr lang="it-IT" sz="1400" b="1" kern="1200" dirty="0">
                <a:solidFill>
                  <a:schemeClr val="tx1"/>
                </a:solidFill>
              </a:rPr>
              <a:t>a campione standard</a:t>
            </a:r>
            <a:endParaRPr lang="it-IT" sz="1400" kern="1200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87B685-4410-62CE-3E9D-A024C8FE2873}"/>
              </a:ext>
            </a:extLst>
          </p:cNvPr>
          <p:cNvSpPr/>
          <p:nvPr/>
        </p:nvSpPr>
        <p:spPr>
          <a:xfrm>
            <a:off x="5937736" y="4533483"/>
            <a:ext cx="2958254" cy="1606852"/>
          </a:xfrm>
          <a:custGeom>
            <a:avLst/>
            <a:gdLst>
              <a:gd name="csX0" fmla="*/ 0 w 2958254"/>
              <a:gd name="csY0" fmla="*/ 0 h 1183301"/>
              <a:gd name="csX1" fmla="*/ 2366604 w 2958254"/>
              <a:gd name="csY1" fmla="*/ 0 h 1183301"/>
              <a:gd name="csX2" fmla="*/ 2958254 w 2958254"/>
              <a:gd name="csY2" fmla="*/ 591651 h 1183301"/>
              <a:gd name="csX3" fmla="*/ 2366604 w 2958254"/>
              <a:gd name="csY3" fmla="*/ 1183301 h 1183301"/>
              <a:gd name="csX4" fmla="*/ 0 w 2958254"/>
              <a:gd name="csY4" fmla="*/ 1183301 h 1183301"/>
              <a:gd name="csX5" fmla="*/ 591651 w 2958254"/>
              <a:gd name="csY5" fmla="*/ 591651 h 1183301"/>
              <a:gd name="csX6" fmla="*/ 0 w 2958254"/>
              <a:gd name="csY6" fmla="*/ 0 h 1183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958254" h="1183301">
                <a:moveTo>
                  <a:pt x="0" y="0"/>
                </a:moveTo>
                <a:lnTo>
                  <a:pt x="2366604" y="0"/>
                </a:lnTo>
                <a:lnTo>
                  <a:pt x="2958254" y="591651"/>
                </a:lnTo>
                <a:lnTo>
                  <a:pt x="2366604" y="1183301"/>
                </a:lnTo>
                <a:lnTo>
                  <a:pt x="0" y="1183301"/>
                </a:lnTo>
                <a:lnTo>
                  <a:pt x="591651" y="591651"/>
                </a:lnTo>
                <a:lnTo>
                  <a:pt x="0" y="0"/>
                </a:lnTo>
                <a:close/>
              </a:path>
            </a:pathLst>
          </a:custGeom>
          <a:solidFill>
            <a:srgbClr val="F0F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9657" tIns="16002" rIns="607652" bIns="16002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b="1" kern="1200" dirty="0">
                <a:solidFill>
                  <a:schemeClr val="tx1"/>
                </a:solidFill>
              </a:rPr>
              <a:t>ESITI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kern="1200" dirty="0">
                <a:solidFill>
                  <a:schemeClr val="tx1"/>
                </a:solidFill>
              </a:rPr>
              <a:t>Rilevazione di eventuali irregolarità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kern="1200" dirty="0">
                <a:solidFill>
                  <a:schemeClr val="tx1"/>
                </a:solidFill>
              </a:rPr>
              <a:t>Utilizzo limitato dei risultati ai fini correttivi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A956901-C29C-8EF5-CF13-B6AF8205FD29}"/>
              </a:ext>
            </a:extLst>
          </p:cNvPr>
          <p:cNvSpPr/>
          <p:nvPr/>
        </p:nvSpPr>
        <p:spPr>
          <a:xfrm>
            <a:off x="8600165" y="4533483"/>
            <a:ext cx="3087529" cy="1606852"/>
          </a:xfrm>
          <a:custGeom>
            <a:avLst/>
            <a:gdLst>
              <a:gd name="csX0" fmla="*/ 0 w 2958254"/>
              <a:gd name="csY0" fmla="*/ 0 h 1183301"/>
              <a:gd name="csX1" fmla="*/ 2366604 w 2958254"/>
              <a:gd name="csY1" fmla="*/ 0 h 1183301"/>
              <a:gd name="csX2" fmla="*/ 2958254 w 2958254"/>
              <a:gd name="csY2" fmla="*/ 591651 h 1183301"/>
              <a:gd name="csX3" fmla="*/ 2366604 w 2958254"/>
              <a:gd name="csY3" fmla="*/ 1183301 h 1183301"/>
              <a:gd name="csX4" fmla="*/ 0 w 2958254"/>
              <a:gd name="csY4" fmla="*/ 1183301 h 1183301"/>
              <a:gd name="csX5" fmla="*/ 591651 w 2958254"/>
              <a:gd name="csY5" fmla="*/ 591651 h 1183301"/>
              <a:gd name="csX6" fmla="*/ 0 w 2958254"/>
              <a:gd name="csY6" fmla="*/ 0 h 1183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2958254" h="1183301">
                <a:moveTo>
                  <a:pt x="0" y="0"/>
                </a:moveTo>
                <a:lnTo>
                  <a:pt x="2366604" y="0"/>
                </a:lnTo>
                <a:lnTo>
                  <a:pt x="2958254" y="591651"/>
                </a:lnTo>
                <a:lnTo>
                  <a:pt x="2366604" y="1183301"/>
                </a:lnTo>
                <a:lnTo>
                  <a:pt x="0" y="1183301"/>
                </a:lnTo>
                <a:lnTo>
                  <a:pt x="591651" y="59165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9657" tIns="16002" rIns="607652" bIns="16002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b="1" kern="1200" dirty="0">
                <a:solidFill>
                  <a:schemeClr val="tx1"/>
                </a:solidFill>
              </a:rPr>
              <a:t>FINE DEL PROCESSO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kern="1200" dirty="0">
                <a:solidFill>
                  <a:schemeClr val="tx1"/>
                </a:solidFill>
              </a:rPr>
              <a:t>Assenza di un vero </a:t>
            </a:r>
            <a:r>
              <a:rPr lang="it-IT" sz="1400" b="1" kern="1200" dirty="0">
                <a:solidFill>
                  <a:schemeClr val="tx1"/>
                </a:solidFill>
              </a:rPr>
              <a:t>ritorno strutturato </a:t>
            </a:r>
            <a:r>
              <a:rPr lang="it-IT" sz="1400" kern="1200" dirty="0">
                <a:solidFill>
                  <a:schemeClr val="tx1"/>
                </a:solidFill>
              </a:rPr>
              <a:t>delle informazioni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it-IT" sz="1400" kern="1200" dirty="0">
                <a:solidFill>
                  <a:schemeClr val="tx1"/>
                </a:solidFill>
              </a:rPr>
              <a:t>Nessun aggiornamento sistematico del modello</a:t>
            </a:r>
          </a:p>
        </p:txBody>
      </p:sp>
    </p:spTree>
    <p:extLst>
      <p:ext uri="{BB962C8B-B14F-4D97-AF65-F5344CB8AC3E}">
        <p14:creationId xmlns:p14="http://schemas.microsoft.com/office/powerpoint/2010/main" val="1224818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A27F1-AB08-0721-9E35-D864AE736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D650BA-209C-1FF9-F569-578F3391165B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TRANSIZIONE AL RISK-BASED: UNA FASE NON LINEARE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3EFF91-D775-C152-4870-9E2E39B8A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5643" y="6183822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5</a:t>
            </a:fld>
            <a:endParaRPr lang="it-IT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6A3162-4B8B-8EE9-D0EC-0900AEBAAD26}"/>
              </a:ext>
            </a:extLst>
          </p:cNvPr>
          <p:cNvSpPr txBox="1"/>
          <p:nvPr/>
        </p:nvSpPr>
        <p:spPr>
          <a:xfrm>
            <a:off x="581301" y="1494176"/>
            <a:ext cx="106242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/>
              <a:t>L’introduzione del </a:t>
            </a:r>
            <a:r>
              <a:rPr lang="it-IT" b="1" i="1" dirty="0"/>
              <a:t>risk-</a:t>
            </a:r>
            <a:r>
              <a:rPr lang="it-IT" b="1" i="1" dirty="0" err="1"/>
              <a:t>based</a:t>
            </a:r>
            <a:r>
              <a:rPr lang="it-IT" b="1" i="1" dirty="0"/>
              <a:t> </a:t>
            </a:r>
            <a:r>
              <a:rPr lang="it-IT" dirty="0"/>
              <a:t>non è stata immediata, ma è stata caratterizzata da una fase iniziale di </a:t>
            </a:r>
            <a:r>
              <a:rPr lang="it-IT" b="1" dirty="0"/>
              <a:t>stallo operativo</a:t>
            </a:r>
            <a:r>
              <a:rPr lang="it-IT" dirty="0"/>
              <a:t>.</a:t>
            </a:r>
            <a:endParaRPr lang="it-IT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66B492-C51B-0683-2390-DEAFEBA0B34F}"/>
              </a:ext>
            </a:extLst>
          </p:cNvPr>
          <p:cNvSpPr txBox="1"/>
          <p:nvPr/>
        </p:nvSpPr>
        <p:spPr>
          <a:xfrm>
            <a:off x="3088016" y="2725801"/>
            <a:ext cx="5859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1800" b="1" dirty="0">
                <a:solidFill>
                  <a:srgbClr val="196B24"/>
                </a:solidFill>
              </a:rPr>
              <a:t>I FATTORI CHE HANNO OSTACOLATO IL CAMBIAMENTO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EC2530-D029-370B-81F2-391F2D2D36CC}"/>
              </a:ext>
            </a:extLst>
          </p:cNvPr>
          <p:cNvCxnSpPr/>
          <p:nvPr/>
        </p:nvCxnSpPr>
        <p:spPr>
          <a:xfrm>
            <a:off x="217714" y="3058881"/>
            <a:ext cx="11751129" cy="0"/>
          </a:xfrm>
          <a:prstGeom prst="line">
            <a:avLst/>
          </a:prstGeom>
          <a:ln>
            <a:solidFill>
              <a:srgbClr val="196B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35E16E7-8159-FC3E-1DF4-A0DA439F8F5D}"/>
              </a:ext>
            </a:extLst>
          </p:cNvPr>
          <p:cNvSpPr/>
          <p:nvPr/>
        </p:nvSpPr>
        <p:spPr>
          <a:xfrm>
            <a:off x="1264659" y="3536010"/>
            <a:ext cx="2681413" cy="1669042"/>
          </a:xfrm>
          <a:prstGeom prst="rect">
            <a:avLst/>
          </a:prstGeom>
          <a:solidFill>
            <a:srgbClr val="F0F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Timore del taglio netto</a:t>
            </a:r>
          </a:p>
          <a:p>
            <a:pPr algn="ctr"/>
            <a:endParaRPr lang="it-IT" b="1" dirty="0">
              <a:solidFill>
                <a:schemeClr val="tx1"/>
              </a:solidFill>
            </a:endParaRPr>
          </a:p>
          <a:p>
            <a:pPr algn="ctr"/>
            <a:r>
              <a:rPr lang="it-IT" i="1" dirty="0">
                <a:solidFill>
                  <a:schemeClr val="tx1"/>
                </a:solidFill>
              </a:rPr>
              <a:t>«Se non controllo tutto, sono più esposto»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90C124-44B3-EBB8-2BC3-E2BE169A97C0}"/>
              </a:ext>
            </a:extLst>
          </p:cNvPr>
          <p:cNvSpPr/>
          <p:nvPr/>
        </p:nvSpPr>
        <p:spPr>
          <a:xfrm>
            <a:off x="4215264" y="3536010"/>
            <a:ext cx="2681413" cy="1669042"/>
          </a:xfrm>
          <a:prstGeom prst="rect">
            <a:avLst/>
          </a:prstGeom>
          <a:solidFill>
            <a:srgbClr val="F0FAE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Vincoli normativi nazionali</a:t>
            </a:r>
          </a:p>
          <a:p>
            <a:pPr algn="ctr"/>
            <a:r>
              <a:rPr lang="it-IT" i="1" dirty="0">
                <a:solidFill>
                  <a:schemeClr val="tx1"/>
                </a:solidFill>
              </a:rPr>
              <a:t>Verifiche amministrative al 100% prima dei pagamenti</a:t>
            </a:r>
          </a:p>
        </p:txBody>
      </p:sp>
      <p:pic>
        <p:nvPicPr>
          <p:cNvPr id="18" name="Graphic 17" descr="Add with solid fill">
            <a:extLst>
              <a:ext uri="{FF2B5EF4-FFF2-40B4-BE49-F238E27FC236}">
                <a16:creationId xmlns:a16="http://schemas.microsoft.com/office/drawing/2014/main" id="{43400A56-44CE-6C94-4279-2E920758338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62454" y="4084264"/>
            <a:ext cx="594449" cy="59444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34F72D94-B235-0812-1AA6-2C687AC664C3}"/>
              </a:ext>
            </a:extLst>
          </p:cNvPr>
          <p:cNvSpPr/>
          <p:nvPr/>
        </p:nvSpPr>
        <p:spPr>
          <a:xfrm>
            <a:off x="7822680" y="3536010"/>
            <a:ext cx="3045418" cy="1669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Fattore culturale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abitudine a controlli estensivi e standardizzati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difficoltà ad applicare un «</a:t>
            </a:r>
            <a:r>
              <a:rPr lang="it-IT" b="1" i="1" dirty="0">
                <a:solidFill>
                  <a:schemeClr val="tx1"/>
                </a:solidFill>
              </a:rPr>
              <a:t>giudizio professionale</a:t>
            </a:r>
            <a:r>
              <a:rPr lang="it-IT" dirty="0">
                <a:solidFill>
                  <a:schemeClr val="tx1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1148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1B8D9-DC49-8AB9-E0D2-493658FDB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998B2D-F217-1B3E-D2DA-F4D8904BE9F2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IL PUNTO DI SVOLTA: AVVIO DELLA TRANSIZIONE REALE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C405CD-696F-AFD1-7AFD-BFA35135B11A}"/>
              </a:ext>
            </a:extLst>
          </p:cNvPr>
          <p:cNvSpPr txBox="1"/>
          <p:nvPr/>
        </p:nvSpPr>
        <p:spPr>
          <a:xfrm>
            <a:off x="490818" y="1472984"/>
            <a:ext cx="86881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I principali Fattori che hanno </a:t>
            </a:r>
            <a:r>
              <a:rPr lang="it-IT" b="1" dirty="0"/>
              <a:t>avviato la transizione</a:t>
            </a:r>
            <a:r>
              <a:rPr lang="it-IT" dirty="0"/>
              <a:t>: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709B8C7-4657-04AE-9578-C237C9EC248C}"/>
              </a:ext>
            </a:extLst>
          </p:cNvPr>
          <p:cNvCxnSpPr>
            <a:cxnSpLocks/>
          </p:cNvCxnSpPr>
          <p:nvPr/>
        </p:nvCxnSpPr>
        <p:spPr>
          <a:xfrm>
            <a:off x="2725960" y="3181377"/>
            <a:ext cx="0" cy="2661563"/>
          </a:xfrm>
          <a:prstGeom prst="line">
            <a:avLst/>
          </a:prstGeom>
          <a:ln w="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8F6E47-A89F-93B7-21B9-250A9980F7EE}"/>
              </a:ext>
            </a:extLst>
          </p:cNvPr>
          <p:cNvCxnSpPr>
            <a:cxnSpLocks/>
          </p:cNvCxnSpPr>
          <p:nvPr/>
        </p:nvCxnSpPr>
        <p:spPr>
          <a:xfrm>
            <a:off x="4976923" y="3181377"/>
            <a:ext cx="0" cy="2661563"/>
          </a:xfrm>
          <a:prstGeom prst="line">
            <a:avLst/>
          </a:prstGeom>
          <a:ln w="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B225407-B980-04BD-AF8E-C1861DBA2641}"/>
              </a:ext>
            </a:extLst>
          </p:cNvPr>
          <p:cNvCxnSpPr>
            <a:cxnSpLocks/>
          </p:cNvCxnSpPr>
          <p:nvPr/>
        </p:nvCxnSpPr>
        <p:spPr>
          <a:xfrm>
            <a:off x="7227883" y="3181377"/>
            <a:ext cx="0" cy="2661563"/>
          </a:xfrm>
          <a:prstGeom prst="line">
            <a:avLst/>
          </a:prstGeom>
          <a:ln w="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95742CF-EBB0-EE78-4EEE-272339D3980E}"/>
              </a:ext>
            </a:extLst>
          </p:cNvPr>
          <p:cNvCxnSpPr>
            <a:cxnSpLocks/>
          </p:cNvCxnSpPr>
          <p:nvPr/>
        </p:nvCxnSpPr>
        <p:spPr>
          <a:xfrm>
            <a:off x="2237582" y="2599275"/>
            <a:ext cx="971105" cy="0"/>
          </a:xfrm>
          <a:prstGeom prst="straightConnector1">
            <a:avLst/>
          </a:prstGeom>
          <a:ln w="0">
            <a:solidFill>
              <a:schemeClr val="tx1"/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6FA164E-7B52-3D78-722F-49E1E07DBE87}"/>
              </a:ext>
            </a:extLst>
          </p:cNvPr>
          <p:cNvCxnSpPr>
            <a:cxnSpLocks/>
          </p:cNvCxnSpPr>
          <p:nvPr/>
        </p:nvCxnSpPr>
        <p:spPr>
          <a:xfrm>
            <a:off x="4485101" y="2599275"/>
            <a:ext cx="971105" cy="0"/>
          </a:xfrm>
          <a:prstGeom prst="straightConnector1">
            <a:avLst/>
          </a:prstGeom>
          <a:ln w="0">
            <a:solidFill>
              <a:schemeClr val="tx1"/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4442019-2AF1-1ED6-00AD-B0800AD6ED19}"/>
              </a:ext>
            </a:extLst>
          </p:cNvPr>
          <p:cNvCxnSpPr>
            <a:cxnSpLocks/>
          </p:cNvCxnSpPr>
          <p:nvPr/>
        </p:nvCxnSpPr>
        <p:spPr>
          <a:xfrm>
            <a:off x="6732620" y="2599275"/>
            <a:ext cx="971105" cy="0"/>
          </a:xfrm>
          <a:prstGeom prst="straightConnector1">
            <a:avLst/>
          </a:prstGeom>
          <a:ln w="0">
            <a:solidFill>
              <a:schemeClr val="tx1"/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A5419CE-B9B2-082E-7650-17978A54A961}"/>
              </a:ext>
            </a:extLst>
          </p:cNvPr>
          <p:cNvCxnSpPr>
            <a:cxnSpLocks/>
          </p:cNvCxnSpPr>
          <p:nvPr/>
        </p:nvCxnSpPr>
        <p:spPr>
          <a:xfrm>
            <a:off x="8980139" y="2599275"/>
            <a:ext cx="971105" cy="0"/>
          </a:xfrm>
          <a:prstGeom prst="straightConnector1">
            <a:avLst/>
          </a:prstGeom>
          <a:ln w="0">
            <a:solidFill>
              <a:schemeClr val="tx1"/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E846764-1055-1FC1-A53D-D1AD1F714D0D}"/>
              </a:ext>
            </a:extLst>
          </p:cNvPr>
          <p:cNvGrpSpPr/>
          <p:nvPr/>
        </p:nvGrpSpPr>
        <p:grpSpPr>
          <a:xfrm>
            <a:off x="587375" y="2126206"/>
            <a:ext cx="2039845" cy="3770255"/>
            <a:chOff x="587375" y="2516426"/>
            <a:chExt cx="2039845" cy="3770255"/>
          </a:xfrm>
        </p:grpSpPr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68A23F6F-BD05-216F-C276-2F9DE0BF9B83}"/>
                </a:ext>
              </a:extLst>
            </p:cNvPr>
            <p:cNvSpPr/>
            <p:nvPr/>
          </p:nvSpPr>
          <p:spPr>
            <a:xfrm>
              <a:off x="1032813" y="2516426"/>
              <a:ext cx="1133123" cy="946137"/>
            </a:xfrm>
            <a:prstGeom prst="hexag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CD5E0F-A099-A41E-4A12-A0163531B9D4}"/>
                </a:ext>
              </a:extLst>
            </p:cNvPr>
            <p:cNvSpPr/>
            <p:nvPr/>
          </p:nvSpPr>
          <p:spPr>
            <a:xfrm>
              <a:off x="587375" y="3625122"/>
              <a:ext cx="2039845" cy="266155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>
              <a:no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US" sz="1600" b="1" dirty="0">
                  <a:solidFill>
                    <a:schemeClr val="accent1"/>
                  </a:solidFill>
                </a:rPr>
                <a:t>Quadro </a:t>
              </a:r>
              <a:r>
                <a:rPr lang="en-US" sz="1600" b="1" dirty="0" err="1">
                  <a:solidFill>
                    <a:schemeClr val="accent1"/>
                  </a:solidFill>
                </a:rPr>
                <a:t>normativo</a:t>
              </a:r>
              <a:r>
                <a:rPr lang="en-US" sz="1600" b="1" dirty="0">
                  <a:solidFill>
                    <a:schemeClr val="accent1"/>
                  </a:solidFill>
                </a:rPr>
                <a:t> </a:t>
              </a:r>
              <a:r>
                <a:rPr lang="en-US" sz="1600" b="1" dirty="0" err="1">
                  <a:solidFill>
                    <a:schemeClr val="accent1"/>
                  </a:solidFill>
                </a:rPr>
                <a:t>europeo</a:t>
              </a:r>
              <a:endParaRPr lang="en-US" sz="1600" b="1" dirty="0">
                <a:solidFill>
                  <a:schemeClr val="accent1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US" sz="1500" b="1" dirty="0">
                <a:solidFill>
                  <a:schemeClr val="accent1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it-IT" sz="1500" dirty="0">
                  <a:solidFill>
                    <a:schemeClr val="tx1"/>
                  </a:solidFill>
                </a:rPr>
                <a:t>Il </a:t>
              </a:r>
              <a:r>
                <a:rPr lang="it-IT" sz="1500" b="1" i="1" dirty="0">
                  <a:solidFill>
                    <a:schemeClr val="tx1"/>
                  </a:solidFill>
                </a:rPr>
                <a:t>Regolamento (UE) 2021/1060 </a:t>
              </a:r>
              <a:r>
                <a:rPr lang="it-IT" sz="1500" dirty="0">
                  <a:solidFill>
                    <a:schemeClr val="tx1"/>
                  </a:solidFill>
                </a:rPr>
                <a:t>impone un sistema di gestione e controllo proporzionato al rischio</a:t>
              </a:r>
            </a:p>
          </p:txBody>
        </p:sp>
        <p:sp>
          <p:nvSpPr>
            <p:cNvPr id="18" name="Freeform 82">
              <a:extLst>
                <a:ext uri="{FF2B5EF4-FFF2-40B4-BE49-F238E27FC236}">
                  <a16:creationId xmlns:a16="http://schemas.microsoft.com/office/drawing/2014/main" id="{364FA45D-C9A4-231C-2AD4-7D6F2DA20DA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04312" y="2742533"/>
              <a:ext cx="390128" cy="493924"/>
            </a:xfrm>
            <a:custGeom>
              <a:avLst/>
              <a:gdLst>
                <a:gd name="connsiteX0" fmla="*/ 1388889 w 1442144"/>
                <a:gd name="connsiteY0" fmla="*/ 1775719 h 1885057"/>
                <a:gd name="connsiteX1" fmla="*/ 1425178 w 1442144"/>
                <a:gd name="connsiteY1" fmla="*/ 1792685 h 1885057"/>
                <a:gd name="connsiteX2" fmla="*/ 1425178 w 1442144"/>
                <a:gd name="connsiteY2" fmla="*/ 1868091 h 1885057"/>
                <a:gd name="connsiteX3" fmla="*/ 1349772 w 1442144"/>
                <a:gd name="connsiteY3" fmla="*/ 1868091 h 1885057"/>
                <a:gd name="connsiteX4" fmla="*/ 1349772 w 1442144"/>
                <a:gd name="connsiteY4" fmla="*/ 1792685 h 1885057"/>
                <a:gd name="connsiteX5" fmla="*/ 1388889 w 1442144"/>
                <a:gd name="connsiteY5" fmla="*/ 1775719 h 1885057"/>
                <a:gd name="connsiteX6" fmla="*/ 801688 w 1442144"/>
                <a:gd name="connsiteY6" fmla="*/ 1403350 h 1885057"/>
                <a:gd name="connsiteX7" fmla="*/ 877888 w 1442144"/>
                <a:gd name="connsiteY7" fmla="*/ 1403350 h 1885057"/>
                <a:gd name="connsiteX8" fmla="*/ 877888 w 1442144"/>
                <a:gd name="connsiteY8" fmla="*/ 1539875 h 1885057"/>
                <a:gd name="connsiteX9" fmla="*/ 801688 w 1442144"/>
                <a:gd name="connsiteY9" fmla="*/ 1539875 h 1885057"/>
                <a:gd name="connsiteX10" fmla="*/ 547688 w 1442144"/>
                <a:gd name="connsiteY10" fmla="*/ 1403350 h 1885057"/>
                <a:gd name="connsiteX11" fmla="*/ 623888 w 1442144"/>
                <a:gd name="connsiteY11" fmla="*/ 1403350 h 1885057"/>
                <a:gd name="connsiteX12" fmla="*/ 623888 w 1442144"/>
                <a:gd name="connsiteY12" fmla="*/ 1539875 h 1885057"/>
                <a:gd name="connsiteX13" fmla="*/ 547688 w 1442144"/>
                <a:gd name="connsiteY13" fmla="*/ 1539875 h 1885057"/>
                <a:gd name="connsiteX14" fmla="*/ 801688 w 1442144"/>
                <a:gd name="connsiteY14" fmla="*/ 1131888 h 1885057"/>
                <a:gd name="connsiteX15" fmla="*/ 877888 w 1442144"/>
                <a:gd name="connsiteY15" fmla="*/ 1131888 h 1885057"/>
                <a:gd name="connsiteX16" fmla="*/ 877888 w 1442144"/>
                <a:gd name="connsiteY16" fmla="*/ 1271588 h 1885057"/>
                <a:gd name="connsiteX17" fmla="*/ 801688 w 1442144"/>
                <a:gd name="connsiteY17" fmla="*/ 1271588 h 1885057"/>
                <a:gd name="connsiteX18" fmla="*/ 547688 w 1442144"/>
                <a:gd name="connsiteY18" fmla="*/ 1131888 h 1885057"/>
                <a:gd name="connsiteX19" fmla="*/ 623888 w 1442144"/>
                <a:gd name="connsiteY19" fmla="*/ 1131888 h 1885057"/>
                <a:gd name="connsiteX20" fmla="*/ 623888 w 1442144"/>
                <a:gd name="connsiteY20" fmla="*/ 1271588 h 1885057"/>
                <a:gd name="connsiteX21" fmla="*/ 547688 w 1442144"/>
                <a:gd name="connsiteY21" fmla="*/ 1271588 h 1885057"/>
                <a:gd name="connsiteX22" fmla="*/ 74613 w 1442144"/>
                <a:gd name="connsiteY22" fmla="*/ 1093788 h 1885057"/>
                <a:gd name="connsiteX23" fmla="*/ 74613 w 1442144"/>
                <a:gd name="connsiteY23" fmla="*/ 1792288 h 1885057"/>
                <a:gd name="connsiteX24" fmla="*/ 306388 w 1442144"/>
                <a:gd name="connsiteY24" fmla="*/ 1792288 h 1885057"/>
                <a:gd name="connsiteX25" fmla="*/ 306388 w 1442144"/>
                <a:gd name="connsiteY25" fmla="*/ 1093788 h 1885057"/>
                <a:gd name="connsiteX26" fmla="*/ 801688 w 1442144"/>
                <a:gd name="connsiteY26" fmla="*/ 860425 h 1885057"/>
                <a:gd name="connsiteX27" fmla="*/ 877888 w 1442144"/>
                <a:gd name="connsiteY27" fmla="*/ 860425 h 1885057"/>
                <a:gd name="connsiteX28" fmla="*/ 877888 w 1442144"/>
                <a:gd name="connsiteY28" fmla="*/ 1000125 h 1885057"/>
                <a:gd name="connsiteX29" fmla="*/ 801688 w 1442144"/>
                <a:gd name="connsiteY29" fmla="*/ 1000125 h 1885057"/>
                <a:gd name="connsiteX30" fmla="*/ 547688 w 1442144"/>
                <a:gd name="connsiteY30" fmla="*/ 860425 h 1885057"/>
                <a:gd name="connsiteX31" fmla="*/ 623888 w 1442144"/>
                <a:gd name="connsiteY31" fmla="*/ 860425 h 1885057"/>
                <a:gd name="connsiteX32" fmla="*/ 623888 w 1442144"/>
                <a:gd name="connsiteY32" fmla="*/ 1000125 h 1885057"/>
                <a:gd name="connsiteX33" fmla="*/ 547688 w 1442144"/>
                <a:gd name="connsiteY33" fmla="*/ 1000125 h 1885057"/>
                <a:gd name="connsiteX34" fmla="*/ 381000 w 1442144"/>
                <a:gd name="connsiteY34" fmla="*/ 712788 h 1885057"/>
                <a:gd name="connsiteX35" fmla="*/ 381000 w 1442144"/>
                <a:gd name="connsiteY35" fmla="*/ 1792288 h 1885057"/>
                <a:gd name="connsiteX36" fmla="*/ 1047750 w 1442144"/>
                <a:gd name="connsiteY36" fmla="*/ 1792288 h 1885057"/>
                <a:gd name="connsiteX37" fmla="*/ 1047750 w 1442144"/>
                <a:gd name="connsiteY37" fmla="*/ 712788 h 1885057"/>
                <a:gd name="connsiteX38" fmla="*/ 585788 w 1442144"/>
                <a:gd name="connsiteY38" fmla="*/ 400050 h 1885057"/>
                <a:gd name="connsiteX39" fmla="*/ 490538 w 1442144"/>
                <a:gd name="connsiteY39" fmla="*/ 638175 h 1885057"/>
                <a:gd name="connsiteX40" fmla="*/ 933451 w 1442144"/>
                <a:gd name="connsiteY40" fmla="*/ 638175 h 1885057"/>
                <a:gd name="connsiteX41" fmla="*/ 839789 w 1442144"/>
                <a:gd name="connsiteY41" fmla="*/ 400050 h 1885057"/>
                <a:gd name="connsiteX42" fmla="*/ 714678 w 1442144"/>
                <a:gd name="connsiteY42" fmla="*/ 0 h 1885057"/>
                <a:gd name="connsiteX43" fmla="*/ 820556 w 1442144"/>
                <a:gd name="connsiteY43" fmla="*/ 105692 h 1885057"/>
                <a:gd name="connsiteX44" fmla="*/ 752492 w 1442144"/>
                <a:gd name="connsiteY44" fmla="*/ 207610 h 1885057"/>
                <a:gd name="connsiteX45" fmla="*/ 752492 w 1442144"/>
                <a:gd name="connsiteY45" fmla="*/ 324626 h 1885057"/>
                <a:gd name="connsiteX46" fmla="*/ 892402 w 1442144"/>
                <a:gd name="connsiteY46" fmla="*/ 324626 h 1885057"/>
                <a:gd name="connsiteX47" fmla="*/ 1017187 w 1442144"/>
                <a:gd name="connsiteY47" fmla="*/ 637928 h 1885057"/>
                <a:gd name="connsiteX48" fmla="*/ 1123066 w 1442144"/>
                <a:gd name="connsiteY48" fmla="*/ 637928 h 1885057"/>
                <a:gd name="connsiteX49" fmla="*/ 1123066 w 1442144"/>
                <a:gd name="connsiteY49" fmla="*/ 1019175 h 1885057"/>
                <a:gd name="connsiteX50" fmla="*/ 1425575 w 1442144"/>
                <a:gd name="connsiteY50" fmla="*/ 1019175 h 1885057"/>
                <a:gd name="connsiteX51" fmla="*/ 1425575 w 1442144"/>
                <a:gd name="connsiteY51" fmla="*/ 1721274 h 1885057"/>
                <a:gd name="connsiteX52" fmla="*/ 1349948 w 1442144"/>
                <a:gd name="connsiteY52" fmla="*/ 1721274 h 1885057"/>
                <a:gd name="connsiteX53" fmla="*/ 1349948 w 1442144"/>
                <a:gd name="connsiteY53" fmla="*/ 1094670 h 1885057"/>
                <a:gd name="connsiteX54" fmla="*/ 1123066 w 1442144"/>
                <a:gd name="connsiteY54" fmla="*/ 1094670 h 1885057"/>
                <a:gd name="connsiteX55" fmla="*/ 1123066 w 1442144"/>
                <a:gd name="connsiteY55" fmla="*/ 1792994 h 1885057"/>
                <a:gd name="connsiteX56" fmla="*/ 1247851 w 1442144"/>
                <a:gd name="connsiteY56" fmla="*/ 1792994 h 1885057"/>
                <a:gd name="connsiteX57" fmla="*/ 1247851 w 1442144"/>
                <a:gd name="connsiteY57" fmla="*/ 1868488 h 1885057"/>
                <a:gd name="connsiteX58" fmla="*/ 0 w 1442144"/>
                <a:gd name="connsiteY58" fmla="*/ 1868488 h 1885057"/>
                <a:gd name="connsiteX59" fmla="*/ 0 w 1442144"/>
                <a:gd name="connsiteY59" fmla="*/ 1019175 h 1885057"/>
                <a:gd name="connsiteX60" fmla="*/ 306290 w 1442144"/>
                <a:gd name="connsiteY60" fmla="*/ 1019175 h 1885057"/>
                <a:gd name="connsiteX61" fmla="*/ 306290 w 1442144"/>
                <a:gd name="connsiteY61" fmla="*/ 637928 h 1885057"/>
                <a:gd name="connsiteX62" fmla="*/ 408387 w 1442144"/>
                <a:gd name="connsiteY62" fmla="*/ 637928 h 1885057"/>
                <a:gd name="connsiteX63" fmla="*/ 533172 w 1442144"/>
                <a:gd name="connsiteY63" fmla="*/ 324626 h 1885057"/>
                <a:gd name="connsiteX64" fmla="*/ 676864 w 1442144"/>
                <a:gd name="connsiteY64" fmla="*/ 324626 h 1885057"/>
                <a:gd name="connsiteX65" fmla="*/ 676864 w 1442144"/>
                <a:gd name="connsiteY65" fmla="*/ 207610 h 1885057"/>
                <a:gd name="connsiteX66" fmla="*/ 605018 w 1442144"/>
                <a:gd name="connsiteY66" fmla="*/ 105692 h 1885057"/>
                <a:gd name="connsiteX67" fmla="*/ 714678 w 1442144"/>
                <a:gd name="connsiteY67" fmla="*/ 0 h 188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1442144" h="1885057">
                  <a:moveTo>
                    <a:pt x="1388889" y="1775719"/>
                  </a:moveTo>
                  <a:cubicBezTo>
                    <a:pt x="1402556" y="1775719"/>
                    <a:pt x="1415753" y="1781374"/>
                    <a:pt x="1425178" y="1792685"/>
                  </a:cubicBezTo>
                  <a:cubicBezTo>
                    <a:pt x="1447800" y="1811537"/>
                    <a:pt x="1447800" y="1845469"/>
                    <a:pt x="1425178" y="1868091"/>
                  </a:cubicBezTo>
                  <a:cubicBezTo>
                    <a:pt x="1406327" y="1890713"/>
                    <a:pt x="1372394" y="1890713"/>
                    <a:pt x="1349772" y="1868091"/>
                  </a:cubicBezTo>
                  <a:cubicBezTo>
                    <a:pt x="1327150" y="1845469"/>
                    <a:pt x="1327150" y="1811537"/>
                    <a:pt x="1349772" y="1792685"/>
                  </a:cubicBezTo>
                  <a:cubicBezTo>
                    <a:pt x="1361083" y="1781374"/>
                    <a:pt x="1375222" y="1775719"/>
                    <a:pt x="1388889" y="1775719"/>
                  </a:cubicBezTo>
                  <a:close/>
                  <a:moveTo>
                    <a:pt x="801688" y="1403350"/>
                  </a:moveTo>
                  <a:lnTo>
                    <a:pt x="877888" y="1403350"/>
                  </a:lnTo>
                  <a:lnTo>
                    <a:pt x="877888" y="1539875"/>
                  </a:lnTo>
                  <a:lnTo>
                    <a:pt x="801688" y="1539875"/>
                  </a:lnTo>
                  <a:close/>
                  <a:moveTo>
                    <a:pt x="547688" y="1403350"/>
                  </a:moveTo>
                  <a:lnTo>
                    <a:pt x="623888" y="1403350"/>
                  </a:lnTo>
                  <a:lnTo>
                    <a:pt x="623888" y="1539875"/>
                  </a:lnTo>
                  <a:lnTo>
                    <a:pt x="547688" y="1539875"/>
                  </a:lnTo>
                  <a:close/>
                  <a:moveTo>
                    <a:pt x="801688" y="1131888"/>
                  </a:moveTo>
                  <a:lnTo>
                    <a:pt x="877888" y="1131888"/>
                  </a:lnTo>
                  <a:lnTo>
                    <a:pt x="877888" y="1271588"/>
                  </a:lnTo>
                  <a:lnTo>
                    <a:pt x="801688" y="1271588"/>
                  </a:lnTo>
                  <a:close/>
                  <a:moveTo>
                    <a:pt x="547688" y="1131888"/>
                  </a:moveTo>
                  <a:lnTo>
                    <a:pt x="623888" y="1131888"/>
                  </a:lnTo>
                  <a:lnTo>
                    <a:pt x="623888" y="1271588"/>
                  </a:lnTo>
                  <a:lnTo>
                    <a:pt x="547688" y="1271588"/>
                  </a:lnTo>
                  <a:close/>
                  <a:moveTo>
                    <a:pt x="74613" y="1093788"/>
                  </a:moveTo>
                  <a:lnTo>
                    <a:pt x="74613" y="1792288"/>
                  </a:lnTo>
                  <a:lnTo>
                    <a:pt x="306388" y="1792288"/>
                  </a:lnTo>
                  <a:lnTo>
                    <a:pt x="306388" y="1093788"/>
                  </a:lnTo>
                  <a:close/>
                  <a:moveTo>
                    <a:pt x="801688" y="860425"/>
                  </a:moveTo>
                  <a:lnTo>
                    <a:pt x="877888" y="860425"/>
                  </a:lnTo>
                  <a:lnTo>
                    <a:pt x="877888" y="1000125"/>
                  </a:lnTo>
                  <a:lnTo>
                    <a:pt x="801688" y="1000125"/>
                  </a:lnTo>
                  <a:close/>
                  <a:moveTo>
                    <a:pt x="547688" y="860425"/>
                  </a:moveTo>
                  <a:lnTo>
                    <a:pt x="623888" y="860425"/>
                  </a:lnTo>
                  <a:lnTo>
                    <a:pt x="623888" y="1000125"/>
                  </a:lnTo>
                  <a:lnTo>
                    <a:pt x="547688" y="1000125"/>
                  </a:lnTo>
                  <a:close/>
                  <a:moveTo>
                    <a:pt x="381000" y="712788"/>
                  </a:moveTo>
                  <a:lnTo>
                    <a:pt x="381000" y="1792288"/>
                  </a:lnTo>
                  <a:lnTo>
                    <a:pt x="1047750" y="1792288"/>
                  </a:lnTo>
                  <a:lnTo>
                    <a:pt x="1047750" y="712788"/>
                  </a:lnTo>
                  <a:close/>
                  <a:moveTo>
                    <a:pt x="585788" y="400050"/>
                  </a:moveTo>
                  <a:lnTo>
                    <a:pt x="490538" y="638175"/>
                  </a:lnTo>
                  <a:lnTo>
                    <a:pt x="933451" y="638175"/>
                  </a:lnTo>
                  <a:lnTo>
                    <a:pt x="839789" y="400050"/>
                  </a:lnTo>
                  <a:close/>
                  <a:moveTo>
                    <a:pt x="714678" y="0"/>
                  </a:moveTo>
                  <a:cubicBezTo>
                    <a:pt x="771398" y="0"/>
                    <a:pt x="820556" y="49071"/>
                    <a:pt x="820556" y="105692"/>
                  </a:cubicBezTo>
                  <a:cubicBezTo>
                    <a:pt x="820556" y="154764"/>
                    <a:pt x="790305" y="192511"/>
                    <a:pt x="752492" y="207610"/>
                  </a:cubicBezTo>
                  <a:cubicBezTo>
                    <a:pt x="752492" y="207610"/>
                    <a:pt x="752492" y="207610"/>
                    <a:pt x="752492" y="324626"/>
                  </a:cubicBezTo>
                  <a:cubicBezTo>
                    <a:pt x="752492" y="324626"/>
                    <a:pt x="752492" y="324626"/>
                    <a:pt x="892402" y="324626"/>
                  </a:cubicBezTo>
                  <a:cubicBezTo>
                    <a:pt x="892402" y="324626"/>
                    <a:pt x="892402" y="324626"/>
                    <a:pt x="1017187" y="637928"/>
                  </a:cubicBezTo>
                  <a:cubicBezTo>
                    <a:pt x="1017187" y="637928"/>
                    <a:pt x="1017187" y="637928"/>
                    <a:pt x="1123066" y="637928"/>
                  </a:cubicBezTo>
                  <a:cubicBezTo>
                    <a:pt x="1123066" y="637928"/>
                    <a:pt x="1123066" y="637928"/>
                    <a:pt x="1123066" y="1019175"/>
                  </a:cubicBezTo>
                  <a:cubicBezTo>
                    <a:pt x="1123066" y="1019175"/>
                    <a:pt x="1123066" y="1019175"/>
                    <a:pt x="1425575" y="1019175"/>
                  </a:cubicBezTo>
                  <a:cubicBezTo>
                    <a:pt x="1425575" y="1019175"/>
                    <a:pt x="1425575" y="1019175"/>
                    <a:pt x="1425575" y="1721274"/>
                  </a:cubicBezTo>
                  <a:cubicBezTo>
                    <a:pt x="1425575" y="1721274"/>
                    <a:pt x="1425575" y="1721274"/>
                    <a:pt x="1349948" y="1721274"/>
                  </a:cubicBezTo>
                  <a:cubicBezTo>
                    <a:pt x="1349948" y="1721274"/>
                    <a:pt x="1349948" y="1721274"/>
                    <a:pt x="1349948" y="1094670"/>
                  </a:cubicBezTo>
                  <a:cubicBezTo>
                    <a:pt x="1349948" y="1094670"/>
                    <a:pt x="1349948" y="1094670"/>
                    <a:pt x="1123066" y="1094670"/>
                  </a:cubicBezTo>
                  <a:lnTo>
                    <a:pt x="1123066" y="1792994"/>
                  </a:lnTo>
                  <a:cubicBezTo>
                    <a:pt x="1123066" y="1792994"/>
                    <a:pt x="1123066" y="1792994"/>
                    <a:pt x="1247851" y="1792994"/>
                  </a:cubicBezTo>
                  <a:cubicBezTo>
                    <a:pt x="1247851" y="1792994"/>
                    <a:pt x="1247851" y="1792994"/>
                    <a:pt x="1247851" y="1868488"/>
                  </a:cubicBezTo>
                  <a:cubicBezTo>
                    <a:pt x="1247851" y="1868488"/>
                    <a:pt x="1247851" y="1868488"/>
                    <a:pt x="0" y="1868488"/>
                  </a:cubicBezTo>
                  <a:cubicBezTo>
                    <a:pt x="0" y="1868488"/>
                    <a:pt x="0" y="1868488"/>
                    <a:pt x="0" y="1019175"/>
                  </a:cubicBezTo>
                  <a:cubicBezTo>
                    <a:pt x="0" y="1019175"/>
                    <a:pt x="0" y="1019175"/>
                    <a:pt x="306290" y="1019175"/>
                  </a:cubicBezTo>
                  <a:cubicBezTo>
                    <a:pt x="306290" y="1019175"/>
                    <a:pt x="306290" y="1019175"/>
                    <a:pt x="306290" y="637928"/>
                  </a:cubicBezTo>
                  <a:cubicBezTo>
                    <a:pt x="306290" y="637928"/>
                    <a:pt x="306290" y="637928"/>
                    <a:pt x="408387" y="637928"/>
                  </a:cubicBezTo>
                  <a:cubicBezTo>
                    <a:pt x="408387" y="637928"/>
                    <a:pt x="408387" y="637928"/>
                    <a:pt x="533172" y="324626"/>
                  </a:cubicBezTo>
                  <a:cubicBezTo>
                    <a:pt x="533172" y="324626"/>
                    <a:pt x="533172" y="324626"/>
                    <a:pt x="676864" y="324626"/>
                  </a:cubicBezTo>
                  <a:cubicBezTo>
                    <a:pt x="676864" y="324626"/>
                    <a:pt x="676864" y="324626"/>
                    <a:pt x="676864" y="207610"/>
                  </a:cubicBezTo>
                  <a:cubicBezTo>
                    <a:pt x="635269" y="192511"/>
                    <a:pt x="605018" y="154764"/>
                    <a:pt x="605018" y="105692"/>
                  </a:cubicBezTo>
                  <a:cubicBezTo>
                    <a:pt x="605018" y="49071"/>
                    <a:pt x="654176" y="0"/>
                    <a:pt x="71467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80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351096-DBBD-7B81-3D59-6BCBC17D75AB}"/>
              </a:ext>
            </a:extLst>
          </p:cNvPr>
          <p:cNvGrpSpPr/>
          <p:nvPr/>
        </p:nvGrpSpPr>
        <p:grpSpPr>
          <a:xfrm>
            <a:off x="2834895" y="2126206"/>
            <a:ext cx="2023996" cy="3770242"/>
            <a:chOff x="2834895" y="2516426"/>
            <a:chExt cx="2023996" cy="3770242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52AE1FCE-1FA2-EF5E-C51B-B7A8D36C6130}"/>
                </a:ext>
              </a:extLst>
            </p:cNvPr>
            <p:cNvSpPr/>
            <p:nvPr/>
          </p:nvSpPr>
          <p:spPr>
            <a:xfrm>
              <a:off x="3280333" y="2516426"/>
              <a:ext cx="1133123" cy="946137"/>
            </a:xfrm>
            <a:prstGeom prst="hexag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A363912-AB40-C03C-222B-33249FB8F6FD}"/>
                </a:ext>
              </a:extLst>
            </p:cNvPr>
            <p:cNvSpPr/>
            <p:nvPr/>
          </p:nvSpPr>
          <p:spPr>
            <a:xfrm>
              <a:off x="2834895" y="3625121"/>
              <a:ext cx="2023996" cy="266154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>
              <a:no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US" sz="1600" b="1" dirty="0" err="1">
                  <a:solidFill>
                    <a:schemeClr val="accent3"/>
                  </a:solidFill>
                </a:rPr>
                <a:t>Orientamenti</a:t>
              </a:r>
              <a:r>
                <a:rPr lang="en-US" sz="1600" b="1" dirty="0">
                  <a:solidFill>
                    <a:schemeClr val="accent3"/>
                  </a:solidFill>
                </a:rPr>
                <a:t> della </a:t>
              </a:r>
              <a:r>
                <a:rPr lang="en-US" sz="1600" b="1" dirty="0" err="1">
                  <a:solidFill>
                    <a:schemeClr val="accent3"/>
                  </a:solidFill>
                </a:rPr>
                <a:t>Commissione</a:t>
              </a:r>
              <a:endParaRPr lang="en-US" sz="1600" b="1" dirty="0">
                <a:solidFill>
                  <a:schemeClr val="accent3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US" sz="1500" b="1" dirty="0">
                <a:solidFill>
                  <a:schemeClr val="accent3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it-IT" sz="1500" b="1" i="1" dirty="0" err="1">
                  <a:solidFill>
                    <a:schemeClr val="tx1"/>
                  </a:solidFill>
                </a:rPr>
                <a:t>Reflection</a:t>
              </a:r>
              <a:r>
                <a:rPr lang="it-IT" sz="1500" b="1" i="1" dirty="0">
                  <a:solidFill>
                    <a:schemeClr val="tx1"/>
                  </a:solidFill>
                </a:rPr>
                <a:t> Paper sul risk-</a:t>
              </a:r>
              <a:r>
                <a:rPr lang="it-IT" sz="1500" b="1" i="1" dirty="0" err="1">
                  <a:solidFill>
                    <a:schemeClr val="tx1"/>
                  </a:solidFill>
                </a:rPr>
                <a:t>based</a:t>
              </a:r>
              <a:r>
                <a:rPr lang="it-IT" sz="1500" b="1" i="1" dirty="0">
                  <a:solidFill>
                    <a:schemeClr val="tx1"/>
                  </a:solidFill>
                </a:rPr>
                <a:t> management </a:t>
              </a:r>
              <a:r>
                <a:rPr lang="it-IT" sz="1500" dirty="0">
                  <a:solidFill>
                    <a:schemeClr val="tx1"/>
                  </a:solidFill>
                </a:rPr>
                <a:t>chiarisce il passaggio da logiche estensive a logiche selettive</a:t>
              </a:r>
              <a:endParaRPr lang="en-US" sz="1500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 134">
              <a:extLst>
                <a:ext uri="{FF2B5EF4-FFF2-40B4-BE49-F238E27FC236}">
                  <a16:creationId xmlns:a16="http://schemas.microsoft.com/office/drawing/2014/main" id="{9E4427C1-CB22-7C10-23FB-FCBD3B4C3EF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596714" y="2744241"/>
              <a:ext cx="500360" cy="504282"/>
            </a:xfrm>
            <a:custGeom>
              <a:avLst/>
              <a:gdLst>
                <a:gd name="connsiteX0" fmla="*/ 1864519 w 1919288"/>
                <a:gd name="connsiteY0" fmla="*/ 1766888 h 1997075"/>
                <a:gd name="connsiteX1" fmla="*/ 1919288 w 1919288"/>
                <a:gd name="connsiteY1" fmla="*/ 1820863 h 1997075"/>
                <a:gd name="connsiteX2" fmla="*/ 1864519 w 1919288"/>
                <a:gd name="connsiteY2" fmla="*/ 1874838 h 1997075"/>
                <a:gd name="connsiteX3" fmla="*/ 1809750 w 1919288"/>
                <a:gd name="connsiteY3" fmla="*/ 1820863 h 1997075"/>
                <a:gd name="connsiteX4" fmla="*/ 1864519 w 1919288"/>
                <a:gd name="connsiteY4" fmla="*/ 1766888 h 1997075"/>
                <a:gd name="connsiteX5" fmla="*/ 946151 w 1919288"/>
                <a:gd name="connsiteY5" fmla="*/ 1120775 h 1997075"/>
                <a:gd name="connsiteX6" fmla="*/ 1000126 w 1919288"/>
                <a:gd name="connsiteY6" fmla="*/ 1173163 h 1997075"/>
                <a:gd name="connsiteX7" fmla="*/ 501650 w 1919288"/>
                <a:gd name="connsiteY7" fmla="*/ 1671638 h 1997075"/>
                <a:gd name="connsiteX8" fmla="*/ 265113 w 1919288"/>
                <a:gd name="connsiteY8" fmla="*/ 1433513 h 1997075"/>
                <a:gd name="connsiteX9" fmla="*/ 317500 w 1919288"/>
                <a:gd name="connsiteY9" fmla="*/ 1381125 h 1997075"/>
                <a:gd name="connsiteX10" fmla="*/ 501650 w 1919288"/>
                <a:gd name="connsiteY10" fmla="*/ 1566863 h 1997075"/>
                <a:gd name="connsiteX11" fmla="*/ 588505 w 1919288"/>
                <a:gd name="connsiteY11" fmla="*/ 808038 h 1997075"/>
                <a:gd name="connsiteX12" fmla="*/ 76200 w 1919288"/>
                <a:gd name="connsiteY12" fmla="*/ 1362571 h 1997075"/>
                <a:gd name="connsiteX13" fmla="*/ 633709 w 1919288"/>
                <a:gd name="connsiteY13" fmla="*/ 1920876 h 1997075"/>
                <a:gd name="connsiteX14" fmla="*/ 1187450 w 1919288"/>
                <a:gd name="connsiteY14" fmla="*/ 1362571 h 1997075"/>
                <a:gd name="connsiteX15" fmla="*/ 675145 w 1919288"/>
                <a:gd name="connsiteY15" fmla="*/ 808038 h 1997075"/>
                <a:gd name="connsiteX16" fmla="*/ 588505 w 1919288"/>
                <a:gd name="connsiteY16" fmla="*/ 808038 h 1997075"/>
                <a:gd name="connsiteX17" fmla="*/ 569913 w 1919288"/>
                <a:gd name="connsiteY17" fmla="*/ 388938 h 1997075"/>
                <a:gd name="connsiteX18" fmla="*/ 1606551 w 1919288"/>
                <a:gd name="connsiteY18" fmla="*/ 388938 h 1997075"/>
                <a:gd name="connsiteX19" fmla="*/ 1606551 w 1919288"/>
                <a:gd name="connsiteY19" fmla="*/ 465138 h 1997075"/>
                <a:gd name="connsiteX20" fmla="*/ 569913 w 1919288"/>
                <a:gd name="connsiteY20" fmla="*/ 465138 h 1997075"/>
                <a:gd name="connsiteX21" fmla="*/ 214908 w 1919288"/>
                <a:gd name="connsiteY21" fmla="*/ 0 h 1997075"/>
                <a:gd name="connsiteX22" fmla="*/ 1900238 w 1919288"/>
                <a:gd name="connsiteY22" fmla="*/ 0 h 1997075"/>
                <a:gd name="connsiteX23" fmla="*/ 1900238 w 1919288"/>
                <a:gd name="connsiteY23" fmla="*/ 1713936 h 1997075"/>
                <a:gd name="connsiteX24" fmla="*/ 1824832 w 1919288"/>
                <a:gd name="connsiteY24" fmla="*/ 1713936 h 1997075"/>
                <a:gd name="connsiteX25" fmla="*/ 1824832 w 1919288"/>
                <a:gd name="connsiteY25" fmla="*/ 75504 h 1997075"/>
                <a:gd name="connsiteX26" fmla="*/ 290314 w 1919288"/>
                <a:gd name="connsiteY26" fmla="*/ 75504 h 1997075"/>
                <a:gd name="connsiteX27" fmla="*/ 290314 w 1919288"/>
                <a:gd name="connsiteY27" fmla="*/ 830542 h 1997075"/>
                <a:gd name="connsiteX28" fmla="*/ 569317 w 1919288"/>
                <a:gd name="connsiteY28" fmla="*/ 732387 h 1997075"/>
                <a:gd name="connsiteX29" fmla="*/ 584399 w 1919288"/>
                <a:gd name="connsiteY29" fmla="*/ 732387 h 1997075"/>
                <a:gd name="connsiteX30" fmla="*/ 633413 w 1919288"/>
                <a:gd name="connsiteY30" fmla="*/ 728612 h 1997075"/>
                <a:gd name="connsiteX31" fmla="*/ 678657 w 1919288"/>
                <a:gd name="connsiteY31" fmla="*/ 732387 h 1997075"/>
                <a:gd name="connsiteX32" fmla="*/ 1606153 w 1919288"/>
                <a:gd name="connsiteY32" fmla="*/ 732387 h 1997075"/>
                <a:gd name="connsiteX33" fmla="*/ 1606153 w 1919288"/>
                <a:gd name="connsiteY33" fmla="*/ 807891 h 1997075"/>
                <a:gd name="connsiteX34" fmla="*/ 935038 w 1919288"/>
                <a:gd name="connsiteY34" fmla="*/ 807891 h 1997075"/>
                <a:gd name="connsiteX35" fmla="*/ 1195189 w 1919288"/>
                <a:gd name="connsiteY35" fmla="*/ 1072154 h 1997075"/>
                <a:gd name="connsiteX36" fmla="*/ 1606153 w 1919288"/>
                <a:gd name="connsiteY36" fmla="*/ 1072154 h 1997075"/>
                <a:gd name="connsiteX37" fmla="*/ 1606153 w 1919288"/>
                <a:gd name="connsiteY37" fmla="*/ 1147658 h 1997075"/>
                <a:gd name="connsiteX38" fmla="*/ 1225352 w 1919288"/>
                <a:gd name="connsiteY38" fmla="*/ 1147658 h 1997075"/>
                <a:gd name="connsiteX39" fmla="*/ 1263055 w 1919288"/>
                <a:gd name="connsiteY39" fmla="*/ 1362843 h 1997075"/>
                <a:gd name="connsiteX40" fmla="*/ 1263055 w 1919288"/>
                <a:gd name="connsiteY40" fmla="*/ 1415696 h 1997075"/>
                <a:gd name="connsiteX41" fmla="*/ 1606153 w 1919288"/>
                <a:gd name="connsiteY41" fmla="*/ 1415696 h 1997075"/>
                <a:gd name="connsiteX42" fmla="*/ 1606153 w 1919288"/>
                <a:gd name="connsiteY42" fmla="*/ 1487425 h 1997075"/>
                <a:gd name="connsiteX43" fmla="*/ 1251744 w 1919288"/>
                <a:gd name="connsiteY43" fmla="*/ 1487425 h 1997075"/>
                <a:gd name="connsiteX44" fmla="*/ 1104702 w 1919288"/>
                <a:gd name="connsiteY44" fmla="*/ 1781889 h 1997075"/>
                <a:gd name="connsiteX45" fmla="*/ 1756966 w 1919288"/>
                <a:gd name="connsiteY45" fmla="*/ 1781889 h 1997075"/>
                <a:gd name="connsiteX46" fmla="*/ 1756966 w 1919288"/>
                <a:gd name="connsiteY46" fmla="*/ 1857393 h 1997075"/>
                <a:gd name="connsiteX47" fmla="*/ 1025525 w 1919288"/>
                <a:gd name="connsiteY47" fmla="*/ 1857393 h 1997075"/>
                <a:gd name="connsiteX48" fmla="*/ 633413 w 1919288"/>
                <a:gd name="connsiteY48" fmla="*/ 1997075 h 1997075"/>
                <a:gd name="connsiteX49" fmla="*/ 0 w 1919288"/>
                <a:gd name="connsiteY49" fmla="*/ 1362843 h 1997075"/>
                <a:gd name="connsiteX50" fmla="*/ 214908 w 1919288"/>
                <a:gd name="connsiteY50" fmla="*/ 887170 h 1997075"/>
                <a:gd name="connsiteX51" fmla="*/ 214908 w 1919288"/>
                <a:gd name="connsiteY51" fmla="*/ 0 h 1997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919288" h="1997075">
                  <a:moveTo>
                    <a:pt x="1864519" y="1766888"/>
                  </a:moveTo>
                  <a:cubicBezTo>
                    <a:pt x="1894767" y="1766888"/>
                    <a:pt x="1919288" y="1791053"/>
                    <a:pt x="1919288" y="1820863"/>
                  </a:cubicBezTo>
                  <a:cubicBezTo>
                    <a:pt x="1919288" y="1850673"/>
                    <a:pt x="1894767" y="1874838"/>
                    <a:pt x="1864519" y="1874838"/>
                  </a:cubicBezTo>
                  <a:cubicBezTo>
                    <a:pt x="1834271" y="1874838"/>
                    <a:pt x="1809750" y="1850673"/>
                    <a:pt x="1809750" y="1820863"/>
                  </a:cubicBezTo>
                  <a:cubicBezTo>
                    <a:pt x="1809750" y="1791053"/>
                    <a:pt x="1834271" y="1766888"/>
                    <a:pt x="1864519" y="1766888"/>
                  </a:cubicBezTo>
                  <a:close/>
                  <a:moveTo>
                    <a:pt x="946151" y="1120775"/>
                  </a:moveTo>
                  <a:lnTo>
                    <a:pt x="1000126" y="1173163"/>
                  </a:lnTo>
                  <a:lnTo>
                    <a:pt x="501650" y="1671638"/>
                  </a:lnTo>
                  <a:lnTo>
                    <a:pt x="265113" y="1433513"/>
                  </a:lnTo>
                  <a:lnTo>
                    <a:pt x="317500" y="1381125"/>
                  </a:lnTo>
                  <a:lnTo>
                    <a:pt x="501650" y="1566863"/>
                  </a:lnTo>
                  <a:close/>
                  <a:moveTo>
                    <a:pt x="588505" y="808038"/>
                  </a:moveTo>
                  <a:cubicBezTo>
                    <a:pt x="302217" y="830672"/>
                    <a:pt x="76200" y="1068329"/>
                    <a:pt x="76200" y="1362571"/>
                  </a:cubicBezTo>
                  <a:cubicBezTo>
                    <a:pt x="76200" y="1668130"/>
                    <a:pt x="324818" y="1920876"/>
                    <a:pt x="633709" y="1920876"/>
                  </a:cubicBezTo>
                  <a:cubicBezTo>
                    <a:pt x="938832" y="1920876"/>
                    <a:pt x="1187450" y="1668130"/>
                    <a:pt x="1187450" y="1362571"/>
                  </a:cubicBezTo>
                  <a:cubicBezTo>
                    <a:pt x="1187450" y="1068329"/>
                    <a:pt x="961433" y="830672"/>
                    <a:pt x="675145" y="808038"/>
                  </a:cubicBezTo>
                  <a:cubicBezTo>
                    <a:pt x="675145" y="808038"/>
                    <a:pt x="675145" y="808038"/>
                    <a:pt x="588505" y="808038"/>
                  </a:cubicBezTo>
                  <a:close/>
                  <a:moveTo>
                    <a:pt x="569913" y="388938"/>
                  </a:moveTo>
                  <a:lnTo>
                    <a:pt x="1606551" y="388938"/>
                  </a:lnTo>
                  <a:lnTo>
                    <a:pt x="1606551" y="465138"/>
                  </a:lnTo>
                  <a:lnTo>
                    <a:pt x="569913" y="465138"/>
                  </a:lnTo>
                  <a:close/>
                  <a:moveTo>
                    <a:pt x="214908" y="0"/>
                  </a:moveTo>
                  <a:cubicBezTo>
                    <a:pt x="214908" y="0"/>
                    <a:pt x="214908" y="0"/>
                    <a:pt x="1900238" y="0"/>
                  </a:cubicBezTo>
                  <a:cubicBezTo>
                    <a:pt x="1900238" y="0"/>
                    <a:pt x="1900238" y="0"/>
                    <a:pt x="1900238" y="1713936"/>
                  </a:cubicBezTo>
                  <a:cubicBezTo>
                    <a:pt x="1900238" y="1713936"/>
                    <a:pt x="1900238" y="1713936"/>
                    <a:pt x="1824832" y="1713936"/>
                  </a:cubicBezTo>
                  <a:cubicBezTo>
                    <a:pt x="1824832" y="1713936"/>
                    <a:pt x="1824832" y="1713936"/>
                    <a:pt x="1824832" y="75504"/>
                  </a:cubicBezTo>
                  <a:cubicBezTo>
                    <a:pt x="1824832" y="75504"/>
                    <a:pt x="1824832" y="75504"/>
                    <a:pt x="290314" y="75504"/>
                  </a:cubicBezTo>
                  <a:cubicBezTo>
                    <a:pt x="290314" y="75504"/>
                    <a:pt x="290314" y="75504"/>
                    <a:pt x="290314" y="830542"/>
                  </a:cubicBezTo>
                  <a:cubicBezTo>
                    <a:pt x="373261" y="777689"/>
                    <a:pt x="467519" y="743712"/>
                    <a:pt x="569317" y="732387"/>
                  </a:cubicBezTo>
                  <a:cubicBezTo>
                    <a:pt x="569317" y="732387"/>
                    <a:pt x="569317" y="732387"/>
                    <a:pt x="584399" y="732387"/>
                  </a:cubicBezTo>
                  <a:cubicBezTo>
                    <a:pt x="599480" y="728612"/>
                    <a:pt x="614561" y="728612"/>
                    <a:pt x="633413" y="728612"/>
                  </a:cubicBezTo>
                  <a:cubicBezTo>
                    <a:pt x="648494" y="728612"/>
                    <a:pt x="663575" y="728612"/>
                    <a:pt x="678657" y="732387"/>
                  </a:cubicBezTo>
                  <a:cubicBezTo>
                    <a:pt x="678657" y="732387"/>
                    <a:pt x="678657" y="732387"/>
                    <a:pt x="1606153" y="732387"/>
                  </a:cubicBezTo>
                  <a:cubicBezTo>
                    <a:pt x="1606153" y="732387"/>
                    <a:pt x="1606153" y="732387"/>
                    <a:pt x="1606153" y="807891"/>
                  </a:cubicBezTo>
                  <a:cubicBezTo>
                    <a:pt x="1606153" y="807891"/>
                    <a:pt x="1606153" y="807891"/>
                    <a:pt x="935038" y="807891"/>
                  </a:cubicBezTo>
                  <a:cubicBezTo>
                    <a:pt x="1044377" y="868294"/>
                    <a:pt x="1134865" y="958898"/>
                    <a:pt x="1195189" y="1072154"/>
                  </a:cubicBezTo>
                  <a:cubicBezTo>
                    <a:pt x="1195189" y="1072154"/>
                    <a:pt x="1195189" y="1072154"/>
                    <a:pt x="1606153" y="1072154"/>
                  </a:cubicBezTo>
                  <a:cubicBezTo>
                    <a:pt x="1606153" y="1072154"/>
                    <a:pt x="1606153" y="1072154"/>
                    <a:pt x="1606153" y="1147658"/>
                  </a:cubicBezTo>
                  <a:cubicBezTo>
                    <a:pt x="1606153" y="1147658"/>
                    <a:pt x="1606153" y="1147658"/>
                    <a:pt x="1225352" y="1147658"/>
                  </a:cubicBezTo>
                  <a:cubicBezTo>
                    <a:pt x="1251744" y="1215611"/>
                    <a:pt x="1263055" y="1287340"/>
                    <a:pt x="1263055" y="1362843"/>
                  </a:cubicBezTo>
                  <a:cubicBezTo>
                    <a:pt x="1263055" y="1381719"/>
                    <a:pt x="1263055" y="1400595"/>
                    <a:pt x="1263055" y="1415696"/>
                  </a:cubicBezTo>
                  <a:cubicBezTo>
                    <a:pt x="1263055" y="1415696"/>
                    <a:pt x="1263055" y="1415696"/>
                    <a:pt x="1606153" y="1415696"/>
                  </a:cubicBezTo>
                  <a:cubicBezTo>
                    <a:pt x="1606153" y="1415696"/>
                    <a:pt x="1606153" y="1415696"/>
                    <a:pt x="1606153" y="1487425"/>
                  </a:cubicBezTo>
                  <a:cubicBezTo>
                    <a:pt x="1606153" y="1487425"/>
                    <a:pt x="1606153" y="1487425"/>
                    <a:pt x="1251744" y="1487425"/>
                  </a:cubicBezTo>
                  <a:cubicBezTo>
                    <a:pt x="1229122" y="1600680"/>
                    <a:pt x="1176338" y="1698835"/>
                    <a:pt x="1104702" y="1781889"/>
                  </a:cubicBezTo>
                  <a:cubicBezTo>
                    <a:pt x="1104702" y="1781889"/>
                    <a:pt x="1104702" y="1781889"/>
                    <a:pt x="1756966" y="1781889"/>
                  </a:cubicBezTo>
                  <a:cubicBezTo>
                    <a:pt x="1756966" y="1781889"/>
                    <a:pt x="1756966" y="1781889"/>
                    <a:pt x="1756966" y="1857393"/>
                  </a:cubicBezTo>
                  <a:cubicBezTo>
                    <a:pt x="1756966" y="1857393"/>
                    <a:pt x="1756966" y="1857393"/>
                    <a:pt x="1025525" y="1857393"/>
                  </a:cubicBezTo>
                  <a:cubicBezTo>
                    <a:pt x="916186" y="1944223"/>
                    <a:pt x="780455" y="1997075"/>
                    <a:pt x="633413" y="1997075"/>
                  </a:cubicBezTo>
                  <a:cubicBezTo>
                    <a:pt x="282773" y="1997075"/>
                    <a:pt x="0" y="1710161"/>
                    <a:pt x="0" y="1362843"/>
                  </a:cubicBezTo>
                  <a:cubicBezTo>
                    <a:pt x="0" y="1174084"/>
                    <a:pt x="82947" y="1000425"/>
                    <a:pt x="214908" y="887170"/>
                  </a:cubicBezTo>
                  <a:cubicBezTo>
                    <a:pt x="214908" y="887170"/>
                    <a:pt x="214908" y="887170"/>
                    <a:pt x="21490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800">
                <a:solidFill>
                  <a:prstClr val="black"/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8B7B37E-FB6B-7345-69FB-53484F7BDD12}"/>
              </a:ext>
            </a:extLst>
          </p:cNvPr>
          <p:cNvGrpSpPr/>
          <p:nvPr/>
        </p:nvGrpSpPr>
        <p:grpSpPr>
          <a:xfrm>
            <a:off x="5082415" y="2126206"/>
            <a:ext cx="2023996" cy="3724797"/>
            <a:chOff x="5082415" y="2516426"/>
            <a:chExt cx="2023996" cy="3724797"/>
          </a:xfrm>
        </p:grpSpPr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A09F9A0A-2C99-B81C-9B6C-22CE94FF0C89}"/>
                </a:ext>
              </a:extLst>
            </p:cNvPr>
            <p:cNvSpPr/>
            <p:nvPr/>
          </p:nvSpPr>
          <p:spPr>
            <a:xfrm>
              <a:off x="5527852" y="2516426"/>
              <a:ext cx="1133123" cy="946137"/>
            </a:xfrm>
            <a:prstGeom prst="hexag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9D3EE87-1C29-9866-3D63-82007D12B0BC}"/>
                </a:ext>
              </a:extLst>
            </p:cNvPr>
            <p:cNvSpPr/>
            <p:nvPr/>
          </p:nvSpPr>
          <p:spPr>
            <a:xfrm>
              <a:off x="5082415" y="3625122"/>
              <a:ext cx="2023996" cy="26161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>
              <a:no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US" sz="1600" b="1" dirty="0" err="1">
                  <a:solidFill>
                    <a:schemeClr val="accent1"/>
                  </a:solidFill>
                </a:rPr>
                <a:t>Ruolo</a:t>
              </a:r>
              <a:r>
                <a:rPr lang="en-US" sz="1600" b="1" dirty="0">
                  <a:solidFill>
                    <a:schemeClr val="accent1"/>
                  </a:solidFill>
                </a:rPr>
                <a:t> </a:t>
              </a:r>
              <a:r>
                <a:rPr lang="en-US" sz="1600" b="1" dirty="0" err="1">
                  <a:solidFill>
                    <a:schemeClr val="accent1"/>
                  </a:solidFill>
                </a:rPr>
                <a:t>dell’AdA</a:t>
              </a:r>
              <a:endParaRPr lang="en-US" sz="1600" b="1" dirty="0">
                <a:solidFill>
                  <a:schemeClr val="accent1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US" sz="1500" b="1" dirty="0">
                <a:solidFill>
                  <a:schemeClr val="accent1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it-IT" sz="1500" dirty="0">
                  <a:solidFill>
                    <a:schemeClr val="tx1"/>
                  </a:solidFill>
                </a:rPr>
                <a:t>Audit di sistema (</a:t>
              </a:r>
              <a:r>
                <a:rPr lang="it-IT" sz="1500" b="1" dirty="0">
                  <a:solidFill>
                    <a:schemeClr val="tx1"/>
                  </a:solidFill>
                </a:rPr>
                <a:t>RC4</a:t>
              </a:r>
              <a:r>
                <a:rPr lang="it-IT" sz="1500" dirty="0">
                  <a:solidFill>
                    <a:schemeClr val="tx1"/>
                  </a:solidFill>
                </a:rPr>
                <a:t>) raccomandazioni e follow-up;</a:t>
              </a:r>
            </a:p>
            <a:p>
              <a:pPr algn="ctr">
                <a:spcAft>
                  <a:spcPts val="400"/>
                </a:spcAft>
              </a:pPr>
              <a:endParaRPr lang="it-IT" sz="15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70">
              <a:extLst>
                <a:ext uri="{FF2B5EF4-FFF2-40B4-BE49-F238E27FC236}">
                  <a16:creationId xmlns:a16="http://schemas.microsoft.com/office/drawing/2014/main" id="{C290AD4D-7DA5-1D4D-C08A-BE038BD566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07004" y="2802215"/>
              <a:ext cx="574816" cy="374560"/>
            </a:xfrm>
            <a:custGeom>
              <a:avLst/>
              <a:gdLst>
                <a:gd name="connsiteX0" fmla="*/ 71438 w 1998663"/>
                <a:gd name="connsiteY0" fmla="*/ 1219200 h 1344612"/>
                <a:gd name="connsiteX1" fmla="*/ 1922463 w 1998663"/>
                <a:gd name="connsiteY1" fmla="*/ 1219200 h 1344612"/>
                <a:gd name="connsiteX2" fmla="*/ 1998663 w 1998663"/>
                <a:gd name="connsiteY2" fmla="*/ 1344612 h 1344612"/>
                <a:gd name="connsiteX3" fmla="*/ 0 w 1998663"/>
                <a:gd name="connsiteY3" fmla="*/ 1344612 h 1344612"/>
                <a:gd name="connsiteX4" fmla="*/ 1868314 w 1998663"/>
                <a:gd name="connsiteY4" fmla="*/ 1023848 h 1344612"/>
                <a:gd name="connsiteX5" fmla="*/ 1904603 w 1998663"/>
                <a:gd name="connsiteY5" fmla="*/ 1037866 h 1344612"/>
                <a:gd name="connsiteX6" fmla="*/ 1904603 w 1998663"/>
                <a:gd name="connsiteY6" fmla="*/ 1116370 h 1344612"/>
                <a:gd name="connsiteX7" fmla="*/ 1829197 w 1998663"/>
                <a:gd name="connsiteY7" fmla="*/ 1116370 h 1344612"/>
                <a:gd name="connsiteX8" fmla="*/ 1829197 w 1998663"/>
                <a:gd name="connsiteY8" fmla="*/ 1037866 h 1344612"/>
                <a:gd name="connsiteX9" fmla="*/ 1868314 w 1998663"/>
                <a:gd name="connsiteY9" fmla="*/ 1023848 h 1344612"/>
                <a:gd name="connsiteX10" fmla="*/ 814388 w 1998663"/>
                <a:gd name="connsiteY10" fmla="*/ 515937 h 1344612"/>
                <a:gd name="connsiteX11" fmla="*/ 889001 w 1998663"/>
                <a:gd name="connsiteY11" fmla="*/ 515937 h 1344612"/>
                <a:gd name="connsiteX12" fmla="*/ 889001 w 1998663"/>
                <a:gd name="connsiteY12" fmla="*/ 595312 h 1344612"/>
                <a:gd name="connsiteX13" fmla="*/ 814388 w 1998663"/>
                <a:gd name="connsiteY13" fmla="*/ 595312 h 1344612"/>
                <a:gd name="connsiteX14" fmla="*/ 949325 w 1998663"/>
                <a:gd name="connsiteY14" fmla="*/ 434975 h 1344612"/>
                <a:gd name="connsiteX15" fmla="*/ 1025525 w 1998663"/>
                <a:gd name="connsiteY15" fmla="*/ 434975 h 1344612"/>
                <a:gd name="connsiteX16" fmla="*/ 1025525 w 1998663"/>
                <a:gd name="connsiteY16" fmla="*/ 595312 h 1344612"/>
                <a:gd name="connsiteX17" fmla="*/ 949325 w 1998663"/>
                <a:gd name="connsiteY17" fmla="*/ 595312 h 1344612"/>
                <a:gd name="connsiteX18" fmla="*/ 917575 w 1998663"/>
                <a:gd name="connsiteY18" fmla="*/ 280987 h 1344612"/>
                <a:gd name="connsiteX19" fmla="*/ 685800 w 1998663"/>
                <a:gd name="connsiteY19" fmla="*/ 513556 h 1344612"/>
                <a:gd name="connsiteX20" fmla="*/ 917575 w 1998663"/>
                <a:gd name="connsiteY20" fmla="*/ 746125 h 1344612"/>
                <a:gd name="connsiteX21" fmla="*/ 1149350 w 1998663"/>
                <a:gd name="connsiteY21" fmla="*/ 513556 h 1344612"/>
                <a:gd name="connsiteX22" fmla="*/ 917575 w 1998663"/>
                <a:gd name="connsiteY22" fmla="*/ 280987 h 1344612"/>
                <a:gd name="connsiteX23" fmla="*/ 920022 w 1998663"/>
                <a:gd name="connsiteY23" fmla="*/ 204787 h 1344612"/>
                <a:gd name="connsiteX24" fmla="*/ 1225089 w 1998663"/>
                <a:gd name="connsiteY24" fmla="*/ 515403 h 1344612"/>
                <a:gd name="connsiteX25" fmla="*/ 1149764 w 1998663"/>
                <a:gd name="connsiteY25" fmla="*/ 716166 h 1344612"/>
                <a:gd name="connsiteX26" fmla="*/ 1349376 w 1998663"/>
                <a:gd name="connsiteY26" fmla="*/ 916930 h 1344612"/>
                <a:gd name="connsiteX27" fmla="*/ 1292882 w 1998663"/>
                <a:gd name="connsiteY27" fmla="*/ 969962 h 1344612"/>
                <a:gd name="connsiteX28" fmla="*/ 1093270 w 1998663"/>
                <a:gd name="connsiteY28" fmla="*/ 769198 h 1344612"/>
                <a:gd name="connsiteX29" fmla="*/ 920022 w 1998663"/>
                <a:gd name="connsiteY29" fmla="*/ 822230 h 1344612"/>
                <a:gd name="connsiteX30" fmla="*/ 611188 w 1998663"/>
                <a:gd name="connsiteY30" fmla="*/ 515403 h 1344612"/>
                <a:gd name="connsiteX31" fmla="*/ 920022 w 1998663"/>
                <a:gd name="connsiteY31" fmla="*/ 204787 h 1344612"/>
                <a:gd name="connsiteX32" fmla="*/ 93663 w 1998663"/>
                <a:gd name="connsiteY32" fmla="*/ 0 h 1344612"/>
                <a:gd name="connsiteX33" fmla="*/ 1903413 w 1998663"/>
                <a:gd name="connsiteY33" fmla="*/ 0 h 1344612"/>
                <a:gd name="connsiteX34" fmla="*/ 1903413 w 1998663"/>
                <a:gd name="connsiteY34" fmla="*/ 969962 h 1344612"/>
                <a:gd name="connsiteX35" fmla="*/ 1828801 w 1998663"/>
                <a:gd name="connsiteY35" fmla="*/ 969962 h 1344612"/>
                <a:gd name="connsiteX36" fmla="*/ 1828801 w 1998663"/>
                <a:gd name="connsiteY36" fmla="*/ 76200 h 1344612"/>
                <a:gd name="connsiteX37" fmla="*/ 169863 w 1998663"/>
                <a:gd name="connsiteY37" fmla="*/ 76200 h 1344612"/>
                <a:gd name="connsiteX38" fmla="*/ 169863 w 1998663"/>
                <a:gd name="connsiteY38" fmla="*/ 1036637 h 1344612"/>
                <a:gd name="connsiteX39" fmla="*/ 1757363 w 1998663"/>
                <a:gd name="connsiteY39" fmla="*/ 1036637 h 1344612"/>
                <a:gd name="connsiteX40" fmla="*/ 1757363 w 1998663"/>
                <a:gd name="connsiteY40" fmla="*/ 1112837 h 1344612"/>
                <a:gd name="connsiteX41" fmla="*/ 93663 w 1998663"/>
                <a:gd name="connsiteY41" fmla="*/ 1112837 h 1344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998663" h="1344612">
                  <a:moveTo>
                    <a:pt x="71438" y="1219200"/>
                  </a:moveTo>
                  <a:lnTo>
                    <a:pt x="1922463" y="1219200"/>
                  </a:lnTo>
                  <a:lnTo>
                    <a:pt x="1998663" y="1344612"/>
                  </a:lnTo>
                  <a:lnTo>
                    <a:pt x="0" y="1344612"/>
                  </a:lnTo>
                  <a:close/>
                  <a:moveTo>
                    <a:pt x="1868314" y="1023848"/>
                  </a:moveTo>
                  <a:cubicBezTo>
                    <a:pt x="1881982" y="1023848"/>
                    <a:pt x="1895178" y="1028521"/>
                    <a:pt x="1904603" y="1037866"/>
                  </a:cubicBezTo>
                  <a:cubicBezTo>
                    <a:pt x="1927225" y="1060296"/>
                    <a:pt x="1927225" y="1093941"/>
                    <a:pt x="1904603" y="1116370"/>
                  </a:cubicBezTo>
                  <a:cubicBezTo>
                    <a:pt x="1885752" y="1135062"/>
                    <a:pt x="1851819" y="1135062"/>
                    <a:pt x="1829197" y="1116370"/>
                  </a:cubicBezTo>
                  <a:cubicBezTo>
                    <a:pt x="1806575" y="1093941"/>
                    <a:pt x="1806575" y="1060296"/>
                    <a:pt x="1829197" y="1037866"/>
                  </a:cubicBezTo>
                  <a:cubicBezTo>
                    <a:pt x="1840508" y="1028521"/>
                    <a:pt x="1854647" y="1023848"/>
                    <a:pt x="1868314" y="1023848"/>
                  </a:cubicBezTo>
                  <a:close/>
                  <a:moveTo>
                    <a:pt x="814388" y="515937"/>
                  </a:moveTo>
                  <a:lnTo>
                    <a:pt x="889001" y="515937"/>
                  </a:lnTo>
                  <a:lnTo>
                    <a:pt x="889001" y="595312"/>
                  </a:lnTo>
                  <a:lnTo>
                    <a:pt x="814388" y="595312"/>
                  </a:lnTo>
                  <a:close/>
                  <a:moveTo>
                    <a:pt x="949325" y="434975"/>
                  </a:moveTo>
                  <a:lnTo>
                    <a:pt x="1025525" y="434975"/>
                  </a:lnTo>
                  <a:lnTo>
                    <a:pt x="1025525" y="595312"/>
                  </a:lnTo>
                  <a:lnTo>
                    <a:pt x="949325" y="595312"/>
                  </a:lnTo>
                  <a:close/>
                  <a:moveTo>
                    <a:pt x="917575" y="280987"/>
                  </a:moveTo>
                  <a:cubicBezTo>
                    <a:pt x="789569" y="280987"/>
                    <a:pt x="685800" y="385112"/>
                    <a:pt x="685800" y="513556"/>
                  </a:cubicBezTo>
                  <a:cubicBezTo>
                    <a:pt x="685800" y="642000"/>
                    <a:pt x="789569" y="746125"/>
                    <a:pt x="917575" y="746125"/>
                  </a:cubicBezTo>
                  <a:cubicBezTo>
                    <a:pt x="1045581" y="746125"/>
                    <a:pt x="1149350" y="642000"/>
                    <a:pt x="1149350" y="513556"/>
                  </a:cubicBezTo>
                  <a:cubicBezTo>
                    <a:pt x="1149350" y="385112"/>
                    <a:pt x="1045581" y="280987"/>
                    <a:pt x="917575" y="280987"/>
                  </a:cubicBezTo>
                  <a:close/>
                  <a:moveTo>
                    <a:pt x="920022" y="204787"/>
                  </a:moveTo>
                  <a:cubicBezTo>
                    <a:pt x="1089504" y="204787"/>
                    <a:pt x="1225089" y="344943"/>
                    <a:pt x="1225089" y="515403"/>
                  </a:cubicBezTo>
                  <a:cubicBezTo>
                    <a:pt x="1225089" y="591162"/>
                    <a:pt x="1194959" y="663134"/>
                    <a:pt x="1149764" y="716166"/>
                  </a:cubicBezTo>
                  <a:cubicBezTo>
                    <a:pt x="1149764" y="716166"/>
                    <a:pt x="1149764" y="716166"/>
                    <a:pt x="1349376" y="916930"/>
                  </a:cubicBezTo>
                  <a:lnTo>
                    <a:pt x="1292882" y="969962"/>
                  </a:lnTo>
                  <a:cubicBezTo>
                    <a:pt x="1292882" y="969962"/>
                    <a:pt x="1292882" y="969962"/>
                    <a:pt x="1093270" y="769198"/>
                  </a:cubicBezTo>
                  <a:cubicBezTo>
                    <a:pt x="1044309" y="803290"/>
                    <a:pt x="984048" y="822230"/>
                    <a:pt x="920022" y="822230"/>
                  </a:cubicBezTo>
                  <a:cubicBezTo>
                    <a:pt x="750540" y="822230"/>
                    <a:pt x="611188" y="685862"/>
                    <a:pt x="611188" y="515403"/>
                  </a:cubicBezTo>
                  <a:cubicBezTo>
                    <a:pt x="611188" y="344943"/>
                    <a:pt x="750540" y="204787"/>
                    <a:pt x="920022" y="204787"/>
                  </a:cubicBezTo>
                  <a:close/>
                  <a:moveTo>
                    <a:pt x="93663" y="0"/>
                  </a:moveTo>
                  <a:lnTo>
                    <a:pt x="1903413" y="0"/>
                  </a:lnTo>
                  <a:lnTo>
                    <a:pt x="1903413" y="969962"/>
                  </a:lnTo>
                  <a:lnTo>
                    <a:pt x="1828801" y="969962"/>
                  </a:lnTo>
                  <a:lnTo>
                    <a:pt x="1828801" y="76200"/>
                  </a:lnTo>
                  <a:lnTo>
                    <a:pt x="169863" y="76200"/>
                  </a:lnTo>
                  <a:lnTo>
                    <a:pt x="169863" y="1036637"/>
                  </a:lnTo>
                  <a:lnTo>
                    <a:pt x="1757363" y="1036637"/>
                  </a:lnTo>
                  <a:lnTo>
                    <a:pt x="1757363" y="1112837"/>
                  </a:lnTo>
                  <a:lnTo>
                    <a:pt x="93663" y="111283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800"/>
            </a:p>
          </p:txBody>
        </p:sp>
      </p:grpSp>
      <p:sp>
        <p:nvSpPr>
          <p:cNvPr id="28" name="Hexagon 27">
            <a:extLst>
              <a:ext uri="{FF2B5EF4-FFF2-40B4-BE49-F238E27FC236}">
                <a16:creationId xmlns:a16="http://schemas.microsoft.com/office/drawing/2014/main" id="{06C836A6-03FD-3A07-9FD0-EF8ED92840F9}"/>
              </a:ext>
            </a:extLst>
          </p:cNvPr>
          <p:cNvSpPr/>
          <p:nvPr/>
        </p:nvSpPr>
        <p:spPr>
          <a:xfrm>
            <a:off x="7775372" y="2153359"/>
            <a:ext cx="1133123" cy="946137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AEDBF5B-A821-E3F0-B087-8344FF820129}"/>
              </a:ext>
            </a:extLst>
          </p:cNvPr>
          <p:cNvSpPr/>
          <p:nvPr/>
        </p:nvSpPr>
        <p:spPr>
          <a:xfrm>
            <a:off x="7329933" y="3234901"/>
            <a:ext cx="2023996" cy="26615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Autofit/>
          </a:bodyPr>
          <a:lstStyle/>
          <a:p>
            <a:pPr algn="ctr">
              <a:spcAft>
                <a:spcPts val="400"/>
              </a:spcAft>
            </a:pPr>
            <a:r>
              <a:rPr lang="en-US" sz="1600" b="1" dirty="0" err="1">
                <a:solidFill>
                  <a:schemeClr val="accent3"/>
                </a:solidFill>
              </a:rPr>
              <a:t>Evoluzione</a:t>
            </a:r>
            <a:r>
              <a:rPr lang="en-US" sz="1600" b="1" dirty="0">
                <a:solidFill>
                  <a:schemeClr val="accent3"/>
                </a:solidFill>
              </a:rPr>
              <a:t> </a:t>
            </a:r>
            <a:r>
              <a:rPr lang="en-US" sz="1600" b="1" dirty="0" err="1">
                <a:solidFill>
                  <a:schemeClr val="accent3"/>
                </a:solidFill>
              </a:rPr>
              <a:t>operativa</a:t>
            </a:r>
            <a:r>
              <a:rPr lang="en-US" sz="1600" b="1" dirty="0">
                <a:solidFill>
                  <a:schemeClr val="accent3"/>
                </a:solidFill>
              </a:rPr>
              <a:t> </a:t>
            </a:r>
            <a:r>
              <a:rPr lang="en-US" sz="1600" b="1" dirty="0" err="1">
                <a:solidFill>
                  <a:schemeClr val="accent3"/>
                </a:solidFill>
              </a:rPr>
              <a:t>attesa</a:t>
            </a:r>
            <a:endParaRPr lang="en-US" sz="1600" b="1" dirty="0">
              <a:solidFill>
                <a:schemeClr val="accent3"/>
              </a:solidFill>
            </a:endParaRPr>
          </a:p>
          <a:p>
            <a:pPr algn="ctr">
              <a:spcAft>
                <a:spcPts val="400"/>
              </a:spcAft>
            </a:pPr>
            <a:endParaRPr lang="en-US" sz="1500" dirty="0">
              <a:solidFill>
                <a:schemeClr val="tx1"/>
              </a:solidFill>
            </a:endParaRPr>
          </a:p>
          <a:p>
            <a:pPr algn="ctr">
              <a:spcAft>
                <a:spcPts val="400"/>
              </a:spcAft>
            </a:pPr>
            <a:r>
              <a:rPr lang="it-IT" sz="1500" dirty="0">
                <a:solidFill>
                  <a:schemeClr val="tx1"/>
                </a:solidFill>
              </a:rPr>
              <a:t>Progressivo utilizzo degli esiti dei controlli</a:t>
            </a:r>
          </a:p>
          <a:p>
            <a:pPr algn="ctr">
              <a:spcAft>
                <a:spcPts val="400"/>
              </a:spcAft>
            </a:pPr>
            <a:endParaRPr lang="it-IT" sz="1500" dirty="0">
              <a:solidFill>
                <a:schemeClr val="tx1"/>
              </a:solidFill>
            </a:endParaRPr>
          </a:p>
          <a:p>
            <a:pPr algn="ctr">
              <a:spcAft>
                <a:spcPts val="400"/>
              </a:spcAft>
            </a:pPr>
            <a:r>
              <a:rPr lang="it-IT" sz="1500" dirty="0">
                <a:solidFill>
                  <a:schemeClr val="tx1"/>
                </a:solidFill>
              </a:rPr>
              <a:t>Rafforzamento dell’efficacia dei controlli mirati</a:t>
            </a:r>
            <a:endParaRPr lang="en-US" sz="15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C7BEA13-FB4F-9C64-AD65-84C6992087CB}"/>
              </a:ext>
            </a:extLst>
          </p:cNvPr>
          <p:cNvCxnSpPr>
            <a:cxnSpLocks/>
          </p:cNvCxnSpPr>
          <p:nvPr/>
        </p:nvCxnSpPr>
        <p:spPr>
          <a:xfrm>
            <a:off x="9478846" y="3181377"/>
            <a:ext cx="0" cy="2661563"/>
          </a:xfrm>
          <a:prstGeom prst="line">
            <a:avLst/>
          </a:prstGeom>
          <a:ln w="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exagon 32">
            <a:extLst>
              <a:ext uri="{FF2B5EF4-FFF2-40B4-BE49-F238E27FC236}">
                <a16:creationId xmlns:a16="http://schemas.microsoft.com/office/drawing/2014/main" id="{6B147062-A42B-34BE-EBE0-E66CDAFEF1F8}"/>
              </a:ext>
            </a:extLst>
          </p:cNvPr>
          <p:cNvSpPr/>
          <p:nvPr/>
        </p:nvSpPr>
        <p:spPr>
          <a:xfrm>
            <a:off x="10022888" y="2126206"/>
            <a:ext cx="1133123" cy="946137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8C45ABE-B3E2-A9DA-C660-07884A7C02DE}"/>
              </a:ext>
            </a:extLst>
          </p:cNvPr>
          <p:cNvSpPr/>
          <p:nvPr/>
        </p:nvSpPr>
        <p:spPr>
          <a:xfrm>
            <a:off x="9577451" y="3234902"/>
            <a:ext cx="2023996" cy="264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>
            <a:noAutofit/>
          </a:bodyPr>
          <a:lstStyle/>
          <a:p>
            <a:pPr algn="ctr">
              <a:spcAft>
                <a:spcPts val="400"/>
              </a:spcAft>
            </a:pPr>
            <a:r>
              <a:rPr lang="it-IT" sz="1600" b="1" dirty="0">
                <a:solidFill>
                  <a:schemeClr val="accent1"/>
                </a:solidFill>
              </a:rPr>
              <a:t>Confronto istituzionale continuo</a:t>
            </a:r>
          </a:p>
          <a:p>
            <a:pPr algn="ctr">
              <a:spcAft>
                <a:spcPts val="400"/>
              </a:spcAft>
            </a:pPr>
            <a:endParaRPr lang="it-IT" sz="1600" b="1" dirty="0">
              <a:solidFill>
                <a:schemeClr val="accent1"/>
              </a:solidFill>
            </a:endParaRPr>
          </a:p>
          <a:p>
            <a:pPr algn="ctr">
              <a:spcAft>
                <a:spcPts val="400"/>
              </a:spcAft>
            </a:pPr>
            <a:r>
              <a:rPr lang="it-IT" sz="1500" b="1" dirty="0">
                <a:solidFill>
                  <a:schemeClr val="tx1"/>
                </a:solidFill>
              </a:rPr>
              <a:t>Dialogo </a:t>
            </a:r>
            <a:r>
              <a:rPr lang="it-IT" sz="1500" dirty="0" err="1">
                <a:solidFill>
                  <a:schemeClr val="tx1"/>
                </a:solidFill>
              </a:rPr>
              <a:t>AdG</a:t>
            </a:r>
            <a:r>
              <a:rPr lang="it-IT" sz="1500" dirty="0">
                <a:solidFill>
                  <a:schemeClr val="tx1"/>
                </a:solidFill>
              </a:rPr>
              <a:t>–</a:t>
            </a:r>
            <a:r>
              <a:rPr lang="it-IT" sz="1500" dirty="0" err="1">
                <a:solidFill>
                  <a:schemeClr val="tx1"/>
                </a:solidFill>
              </a:rPr>
              <a:t>AdA</a:t>
            </a:r>
            <a:endParaRPr lang="it-IT" sz="1500" dirty="0">
              <a:solidFill>
                <a:schemeClr val="tx1"/>
              </a:solidFill>
            </a:endParaRPr>
          </a:p>
          <a:p>
            <a:pPr algn="ctr">
              <a:spcAft>
                <a:spcPts val="400"/>
              </a:spcAft>
            </a:pPr>
            <a:endParaRPr lang="it-IT" sz="1500" dirty="0">
              <a:solidFill>
                <a:schemeClr val="tx1"/>
              </a:solidFill>
            </a:endParaRPr>
          </a:p>
          <a:p>
            <a:pPr algn="ctr"/>
            <a:r>
              <a:rPr lang="it-IT" sz="1500" dirty="0">
                <a:solidFill>
                  <a:schemeClr val="tx1"/>
                </a:solidFill>
              </a:rPr>
              <a:t>Incontri di coordinamento</a:t>
            </a:r>
            <a:endParaRPr lang="it-IT" sz="1500" b="1" dirty="0">
              <a:solidFill>
                <a:schemeClr val="tx1"/>
              </a:solidFill>
            </a:endParaRPr>
          </a:p>
          <a:p>
            <a:pPr algn="ctr"/>
            <a:endParaRPr lang="it-IT" sz="1500" dirty="0">
              <a:solidFill>
                <a:schemeClr val="tx1"/>
              </a:solidFill>
            </a:endParaRPr>
          </a:p>
          <a:p>
            <a:pPr algn="ctr"/>
            <a:r>
              <a:rPr lang="it-IT" sz="1500" dirty="0">
                <a:solidFill>
                  <a:schemeClr val="tx1"/>
                </a:solidFill>
              </a:rPr>
              <a:t>Crescita della </a:t>
            </a:r>
            <a:r>
              <a:rPr lang="it-IT" sz="1500" b="1" dirty="0">
                <a:solidFill>
                  <a:schemeClr val="tx1"/>
                </a:solidFill>
              </a:rPr>
              <a:t>fiducia</a:t>
            </a:r>
            <a:r>
              <a:rPr lang="it-IT" sz="1500" dirty="0">
                <a:solidFill>
                  <a:schemeClr val="tx1"/>
                </a:solidFill>
              </a:rPr>
              <a:t> nel modello</a:t>
            </a:r>
          </a:p>
        </p:txBody>
      </p:sp>
      <p:sp>
        <p:nvSpPr>
          <p:cNvPr id="35" name="Freeform 260">
            <a:extLst>
              <a:ext uri="{FF2B5EF4-FFF2-40B4-BE49-F238E27FC236}">
                <a16:creationId xmlns:a16="http://schemas.microsoft.com/office/drawing/2014/main" id="{81F5A8BA-FD61-647F-0571-CE885695782D}"/>
              </a:ext>
            </a:extLst>
          </p:cNvPr>
          <p:cNvSpPr>
            <a:spLocks noChangeAspect="1"/>
          </p:cNvSpPr>
          <p:nvPr/>
        </p:nvSpPr>
        <p:spPr bwMode="auto">
          <a:xfrm>
            <a:off x="8115232" y="2411995"/>
            <a:ext cx="453398" cy="455272"/>
          </a:xfrm>
          <a:custGeom>
            <a:avLst/>
            <a:gdLst>
              <a:gd name="connsiteX0" fmla="*/ 1738805 w 1800803"/>
              <a:gd name="connsiteY0" fmla="*/ 1644629 h 1866900"/>
              <a:gd name="connsiteX1" fmla="*/ 1793154 w 1800803"/>
              <a:gd name="connsiteY1" fmla="*/ 1670485 h 1866900"/>
              <a:gd name="connsiteX2" fmla="*/ 1774393 w 1800803"/>
              <a:gd name="connsiteY2" fmla="*/ 1745530 h 1866900"/>
              <a:gd name="connsiteX3" fmla="*/ 1699347 w 1800803"/>
              <a:gd name="connsiteY3" fmla="*/ 1726769 h 1866900"/>
              <a:gd name="connsiteX4" fmla="*/ 1718109 w 1800803"/>
              <a:gd name="connsiteY4" fmla="*/ 1651723 h 1866900"/>
              <a:gd name="connsiteX5" fmla="*/ 1738805 w 1800803"/>
              <a:gd name="connsiteY5" fmla="*/ 1644629 h 1866900"/>
              <a:gd name="connsiteX6" fmla="*/ 385763 w 1800803"/>
              <a:gd name="connsiteY6" fmla="*/ 1116014 h 1866900"/>
              <a:gd name="connsiteX7" fmla="*/ 385763 w 1800803"/>
              <a:gd name="connsiteY7" fmla="*/ 1354139 h 1866900"/>
              <a:gd name="connsiteX8" fmla="*/ 550863 w 1800803"/>
              <a:gd name="connsiteY8" fmla="*/ 1187452 h 1866900"/>
              <a:gd name="connsiteX9" fmla="*/ 815178 w 1800803"/>
              <a:gd name="connsiteY9" fmla="*/ 806451 h 1866900"/>
              <a:gd name="connsiteX10" fmla="*/ 652833 w 1800803"/>
              <a:gd name="connsiteY10" fmla="*/ 1195498 h 1866900"/>
              <a:gd name="connsiteX11" fmla="*/ 381000 w 1800803"/>
              <a:gd name="connsiteY11" fmla="*/ 1463676 h 1866900"/>
              <a:gd name="connsiteX12" fmla="*/ 1075684 w 1800803"/>
              <a:gd name="connsiteY12" fmla="*/ 1463676 h 1866900"/>
              <a:gd name="connsiteX13" fmla="*/ 1109663 w 1800803"/>
              <a:gd name="connsiteY13" fmla="*/ 1271041 h 1866900"/>
              <a:gd name="connsiteX14" fmla="*/ 815178 w 1800803"/>
              <a:gd name="connsiteY14" fmla="*/ 806451 h 1866900"/>
              <a:gd name="connsiteX15" fmla="*/ 423284 w 1800803"/>
              <a:gd name="connsiteY15" fmla="*/ 784226 h 1866900"/>
              <a:gd name="connsiteX16" fmla="*/ 76200 w 1800803"/>
              <a:gd name="connsiteY16" fmla="*/ 1270501 h 1866900"/>
              <a:gd name="connsiteX17" fmla="*/ 593053 w 1800803"/>
              <a:gd name="connsiteY17" fmla="*/ 1790701 h 1866900"/>
              <a:gd name="connsiteX18" fmla="*/ 1038225 w 1800803"/>
              <a:gd name="connsiteY18" fmla="*/ 1538140 h 1866900"/>
              <a:gd name="connsiteX19" fmla="*/ 310104 w 1800803"/>
              <a:gd name="connsiteY19" fmla="*/ 1538140 h 1866900"/>
              <a:gd name="connsiteX20" fmla="*/ 310104 w 1800803"/>
              <a:gd name="connsiteY20" fmla="*/ 1534371 h 1866900"/>
              <a:gd name="connsiteX21" fmla="*/ 310104 w 1800803"/>
              <a:gd name="connsiteY21" fmla="*/ 1051866 h 1866900"/>
              <a:gd name="connsiteX22" fmla="*/ 423284 w 1800803"/>
              <a:gd name="connsiteY22" fmla="*/ 784226 h 1866900"/>
              <a:gd name="connsiteX23" fmla="*/ 551812 w 1800803"/>
              <a:gd name="connsiteY23" fmla="*/ 757239 h 1866900"/>
              <a:gd name="connsiteX24" fmla="*/ 514022 w 1800803"/>
              <a:gd name="connsiteY24" fmla="*/ 761019 h 1866900"/>
              <a:gd name="connsiteX25" fmla="*/ 396875 w 1800803"/>
              <a:gd name="connsiteY25" fmla="*/ 1040780 h 1866900"/>
              <a:gd name="connsiteX26" fmla="*/ 600938 w 1800803"/>
              <a:gd name="connsiteY26" fmla="*/ 1123952 h 1866900"/>
              <a:gd name="connsiteX27" fmla="*/ 744538 w 1800803"/>
              <a:gd name="connsiteY27" fmla="*/ 776142 h 1866900"/>
              <a:gd name="connsiteX28" fmla="*/ 634949 w 1800803"/>
              <a:gd name="connsiteY28" fmla="*/ 757239 h 1866900"/>
              <a:gd name="connsiteX29" fmla="*/ 551812 w 1800803"/>
              <a:gd name="connsiteY29" fmla="*/ 757239 h 1866900"/>
              <a:gd name="connsiteX30" fmla="*/ 536575 w 1800803"/>
              <a:gd name="connsiteY30" fmla="*/ 361950 h 1866900"/>
              <a:gd name="connsiteX31" fmla="*/ 1506538 w 1800803"/>
              <a:gd name="connsiteY31" fmla="*/ 361950 h 1866900"/>
              <a:gd name="connsiteX32" fmla="*/ 1506538 w 1800803"/>
              <a:gd name="connsiteY32" fmla="*/ 436563 h 1866900"/>
              <a:gd name="connsiteX33" fmla="*/ 536575 w 1800803"/>
              <a:gd name="connsiteY33" fmla="*/ 436563 h 1866900"/>
              <a:gd name="connsiteX34" fmla="*/ 203960 w 1800803"/>
              <a:gd name="connsiteY34" fmla="*/ 0 h 1866900"/>
              <a:gd name="connsiteX35" fmla="*/ 1782763 w 1800803"/>
              <a:gd name="connsiteY35" fmla="*/ 0 h 1866900"/>
              <a:gd name="connsiteX36" fmla="*/ 1782763 w 1800803"/>
              <a:gd name="connsiteY36" fmla="*/ 1587808 h 1866900"/>
              <a:gd name="connsiteX37" fmla="*/ 1707222 w 1800803"/>
              <a:gd name="connsiteY37" fmla="*/ 1587808 h 1866900"/>
              <a:gd name="connsiteX38" fmla="*/ 1707222 w 1800803"/>
              <a:gd name="connsiteY38" fmla="*/ 75430 h 1866900"/>
              <a:gd name="connsiteX39" fmla="*/ 279501 w 1800803"/>
              <a:gd name="connsiteY39" fmla="*/ 75430 h 1866900"/>
              <a:gd name="connsiteX40" fmla="*/ 279501 w 1800803"/>
              <a:gd name="connsiteY40" fmla="*/ 769389 h 1866900"/>
              <a:gd name="connsiteX41" fmla="*/ 536340 w 1800803"/>
              <a:gd name="connsiteY41" fmla="*/ 682644 h 1866900"/>
              <a:gd name="connsiteX42" fmla="*/ 551448 w 1800803"/>
              <a:gd name="connsiteY42" fmla="*/ 682644 h 1866900"/>
              <a:gd name="connsiteX43" fmla="*/ 592995 w 1800803"/>
              <a:gd name="connsiteY43" fmla="*/ 678873 h 1866900"/>
              <a:gd name="connsiteX44" fmla="*/ 638320 w 1800803"/>
              <a:gd name="connsiteY44" fmla="*/ 682644 h 1866900"/>
              <a:gd name="connsiteX45" fmla="*/ 1507039 w 1800803"/>
              <a:gd name="connsiteY45" fmla="*/ 682644 h 1866900"/>
              <a:gd name="connsiteX46" fmla="*/ 1507039 w 1800803"/>
              <a:gd name="connsiteY46" fmla="*/ 758075 h 1866900"/>
              <a:gd name="connsiteX47" fmla="*/ 883828 w 1800803"/>
              <a:gd name="connsiteY47" fmla="*/ 758075 h 1866900"/>
              <a:gd name="connsiteX48" fmla="*/ 1121781 w 1800803"/>
              <a:gd name="connsiteY48" fmla="*/ 999452 h 1866900"/>
              <a:gd name="connsiteX49" fmla="*/ 1507039 w 1800803"/>
              <a:gd name="connsiteY49" fmla="*/ 999452 h 1866900"/>
              <a:gd name="connsiteX50" fmla="*/ 1507039 w 1800803"/>
              <a:gd name="connsiteY50" fmla="*/ 1074882 h 1866900"/>
              <a:gd name="connsiteX51" fmla="*/ 1151997 w 1800803"/>
              <a:gd name="connsiteY51" fmla="*/ 1074882 h 1866900"/>
              <a:gd name="connsiteX52" fmla="*/ 1185991 w 1800803"/>
              <a:gd name="connsiteY52" fmla="*/ 1271001 h 1866900"/>
              <a:gd name="connsiteX53" fmla="*/ 1185991 w 1800803"/>
              <a:gd name="connsiteY53" fmla="*/ 1320030 h 1866900"/>
              <a:gd name="connsiteX54" fmla="*/ 1507039 w 1800803"/>
              <a:gd name="connsiteY54" fmla="*/ 1320030 h 1866900"/>
              <a:gd name="connsiteX55" fmla="*/ 1507039 w 1800803"/>
              <a:gd name="connsiteY55" fmla="*/ 1391689 h 1866900"/>
              <a:gd name="connsiteX56" fmla="*/ 1174660 w 1800803"/>
              <a:gd name="connsiteY56" fmla="*/ 1391689 h 1866900"/>
              <a:gd name="connsiteX57" fmla="*/ 1042463 w 1800803"/>
              <a:gd name="connsiteY57" fmla="*/ 1663238 h 1866900"/>
              <a:gd name="connsiteX58" fmla="*/ 1639236 w 1800803"/>
              <a:gd name="connsiteY58" fmla="*/ 1663238 h 1866900"/>
              <a:gd name="connsiteX59" fmla="*/ 1639236 w 1800803"/>
              <a:gd name="connsiteY59" fmla="*/ 1738669 h 1866900"/>
              <a:gd name="connsiteX60" fmla="*/ 963145 w 1800803"/>
              <a:gd name="connsiteY60" fmla="*/ 1738669 h 1866900"/>
              <a:gd name="connsiteX61" fmla="*/ 592995 w 1800803"/>
              <a:gd name="connsiteY61" fmla="*/ 1866900 h 1866900"/>
              <a:gd name="connsiteX62" fmla="*/ 0 w 1800803"/>
              <a:gd name="connsiteY62" fmla="*/ 1271001 h 1866900"/>
              <a:gd name="connsiteX63" fmla="*/ 203960 w 1800803"/>
              <a:gd name="connsiteY63" fmla="*/ 825962 h 1866900"/>
              <a:gd name="connsiteX64" fmla="*/ 203960 w 1800803"/>
              <a:gd name="connsiteY64" fmla="*/ 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800803" h="1866900">
                <a:moveTo>
                  <a:pt x="1738805" y="1644629"/>
                </a:moveTo>
                <a:cubicBezTo>
                  <a:pt x="1760087" y="1641639"/>
                  <a:pt x="1781897" y="1650785"/>
                  <a:pt x="1793154" y="1670485"/>
                </a:cubicBezTo>
                <a:cubicBezTo>
                  <a:pt x="1808163" y="1696751"/>
                  <a:pt x="1800659" y="1730521"/>
                  <a:pt x="1774393" y="1745530"/>
                </a:cubicBezTo>
                <a:cubicBezTo>
                  <a:pt x="1748127" y="1760539"/>
                  <a:pt x="1714356" y="1753035"/>
                  <a:pt x="1699347" y="1726769"/>
                </a:cubicBezTo>
                <a:cubicBezTo>
                  <a:pt x="1684338" y="1700503"/>
                  <a:pt x="1691843" y="1666732"/>
                  <a:pt x="1718109" y="1651723"/>
                </a:cubicBezTo>
                <a:cubicBezTo>
                  <a:pt x="1724675" y="1647971"/>
                  <a:pt x="1731711" y="1645626"/>
                  <a:pt x="1738805" y="1644629"/>
                </a:cubicBezTo>
                <a:close/>
                <a:moveTo>
                  <a:pt x="385763" y="1116014"/>
                </a:moveTo>
                <a:lnTo>
                  <a:pt x="385763" y="1354139"/>
                </a:lnTo>
                <a:lnTo>
                  <a:pt x="550863" y="1187452"/>
                </a:lnTo>
                <a:close/>
                <a:moveTo>
                  <a:pt x="815178" y="806451"/>
                </a:moveTo>
                <a:cubicBezTo>
                  <a:pt x="815178" y="806451"/>
                  <a:pt x="815178" y="806451"/>
                  <a:pt x="652833" y="1195498"/>
                </a:cubicBezTo>
                <a:cubicBezTo>
                  <a:pt x="652833" y="1195498"/>
                  <a:pt x="652833" y="1195498"/>
                  <a:pt x="381000" y="1463676"/>
                </a:cubicBezTo>
                <a:cubicBezTo>
                  <a:pt x="381000" y="1463676"/>
                  <a:pt x="381000" y="1463676"/>
                  <a:pt x="1075684" y="1463676"/>
                </a:cubicBezTo>
                <a:cubicBezTo>
                  <a:pt x="1098337" y="1403242"/>
                  <a:pt x="1109663" y="1339030"/>
                  <a:pt x="1109663" y="1271041"/>
                </a:cubicBezTo>
                <a:cubicBezTo>
                  <a:pt x="1109663" y="1067075"/>
                  <a:pt x="988849" y="889549"/>
                  <a:pt x="815178" y="806451"/>
                </a:cubicBezTo>
                <a:close/>
                <a:moveTo>
                  <a:pt x="423284" y="784226"/>
                </a:moveTo>
                <a:cubicBezTo>
                  <a:pt x="219560" y="855848"/>
                  <a:pt x="76200" y="1048096"/>
                  <a:pt x="76200" y="1270501"/>
                </a:cubicBezTo>
                <a:cubicBezTo>
                  <a:pt x="76200" y="1556988"/>
                  <a:pt x="306331" y="1790701"/>
                  <a:pt x="593053" y="1790701"/>
                </a:cubicBezTo>
                <a:cubicBezTo>
                  <a:pt x="781685" y="1790701"/>
                  <a:pt x="947682" y="1688923"/>
                  <a:pt x="1038225" y="1538140"/>
                </a:cubicBezTo>
                <a:cubicBezTo>
                  <a:pt x="1038225" y="1538140"/>
                  <a:pt x="1038225" y="1538140"/>
                  <a:pt x="310104" y="1538140"/>
                </a:cubicBezTo>
                <a:cubicBezTo>
                  <a:pt x="310104" y="1538140"/>
                  <a:pt x="310104" y="1538140"/>
                  <a:pt x="310104" y="1534371"/>
                </a:cubicBezTo>
                <a:cubicBezTo>
                  <a:pt x="310104" y="1534371"/>
                  <a:pt x="310104" y="1534371"/>
                  <a:pt x="310104" y="1051866"/>
                </a:cubicBezTo>
                <a:cubicBezTo>
                  <a:pt x="310104" y="1051866"/>
                  <a:pt x="310104" y="1051866"/>
                  <a:pt x="423284" y="784226"/>
                </a:cubicBezTo>
                <a:close/>
                <a:moveTo>
                  <a:pt x="551812" y="757239"/>
                </a:moveTo>
                <a:cubicBezTo>
                  <a:pt x="540475" y="757239"/>
                  <a:pt x="529138" y="757239"/>
                  <a:pt x="514022" y="761019"/>
                </a:cubicBezTo>
                <a:cubicBezTo>
                  <a:pt x="514022" y="761019"/>
                  <a:pt x="514022" y="761019"/>
                  <a:pt x="396875" y="1040780"/>
                </a:cubicBezTo>
                <a:cubicBezTo>
                  <a:pt x="396875" y="1040780"/>
                  <a:pt x="396875" y="1040780"/>
                  <a:pt x="600938" y="1123952"/>
                </a:cubicBezTo>
                <a:cubicBezTo>
                  <a:pt x="600938" y="1123952"/>
                  <a:pt x="600938" y="1123952"/>
                  <a:pt x="744538" y="776142"/>
                </a:cubicBezTo>
                <a:cubicBezTo>
                  <a:pt x="710528" y="764800"/>
                  <a:pt x="672738" y="757239"/>
                  <a:pt x="634949" y="757239"/>
                </a:cubicBezTo>
                <a:cubicBezTo>
                  <a:pt x="634949" y="757239"/>
                  <a:pt x="634949" y="757239"/>
                  <a:pt x="551812" y="757239"/>
                </a:cubicBezTo>
                <a:close/>
                <a:moveTo>
                  <a:pt x="536575" y="361950"/>
                </a:moveTo>
                <a:lnTo>
                  <a:pt x="1506538" y="361950"/>
                </a:lnTo>
                <a:lnTo>
                  <a:pt x="1506538" y="436563"/>
                </a:lnTo>
                <a:lnTo>
                  <a:pt x="536575" y="436563"/>
                </a:lnTo>
                <a:close/>
                <a:moveTo>
                  <a:pt x="203960" y="0"/>
                </a:moveTo>
                <a:lnTo>
                  <a:pt x="1782763" y="0"/>
                </a:lnTo>
                <a:cubicBezTo>
                  <a:pt x="1782763" y="0"/>
                  <a:pt x="1782763" y="0"/>
                  <a:pt x="1782763" y="1587808"/>
                </a:cubicBezTo>
                <a:cubicBezTo>
                  <a:pt x="1782763" y="1587808"/>
                  <a:pt x="1782763" y="1587808"/>
                  <a:pt x="1707222" y="1587808"/>
                </a:cubicBezTo>
                <a:cubicBezTo>
                  <a:pt x="1707222" y="1587808"/>
                  <a:pt x="1707222" y="1587808"/>
                  <a:pt x="1707222" y="75430"/>
                </a:cubicBezTo>
                <a:cubicBezTo>
                  <a:pt x="1707222" y="75430"/>
                  <a:pt x="1707222" y="75430"/>
                  <a:pt x="279501" y="75430"/>
                </a:cubicBezTo>
                <a:cubicBezTo>
                  <a:pt x="279501" y="75430"/>
                  <a:pt x="279501" y="75430"/>
                  <a:pt x="279501" y="769389"/>
                </a:cubicBezTo>
                <a:cubicBezTo>
                  <a:pt x="355042" y="724131"/>
                  <a:pt x="441914" y="690187"/>
                  <a:pt x="536340" y="682644"/>
                </a:cubicBezTo>
                <a:cubicBezTo>
                  <a:pt x="536340" y="682644"/>
                  <a:pt x="536340" y="682644"/>
                  <a:pt x="551448" y="682644"/>
                </a:cubicBezTo>
                <a:cubicBezTo>
                  <a:pt x="562779" y="678873"/>
                  <a:pt x="577887" y="678873"/>
                  <a:pt x="592995" y="678873"/>
                </a:cubicBezTo>
                <a:cubicBezTo>
                  <a:pt x="608104" y="678873"/>
                  <a:pt x="623212" y="678873"/>
                  <a:pt x="638320" y="682644"/>
                </a:cubicBezTo>
                <a:cubicBezTo>
                  <a:pt x="638320" y="682644"/>
                  <a:pt x="638320" y="682644"/>
                  <a:pt x="1507039" y="682644"/>
                </a:cubicBezTo>
                <a:cubicBezTo>
                  <a:pt x="1507039" y="682644"/>
                  <a:pt x="1507039" y="682644"/>
                  <a:pt x="1507039" y="758075"/>
                </a:cubicBezTo>
                <a:cubicBezTo>
                  <a:pt x="1507039" y="758075"/>
                  <a:pt x="1507039" y="758075"/>
                  <a:pt x="883828" y="758075"/>
                </a:cubicBezTo>
                <a:cubicBezTo>
                  <a:pt x="985808" y="814647"/>
                  <a:pt x="1068903" y="897621"/>
                  <a:pt x="1121781" y="999452"/>
                </a:cubicBezTo>
                <a:cubicBezTo>
                  <a:pt x="1121781" y="999452"/>
                  <a:pt x="1121781" y="999452"/>
                  <a:pt x="1507039" y="999452"/>
                </a:cubicBezTo>
                <a:cubicBezTo>
                  <a:pt x="1507039" y="999452"/>
                  <a:pt x="1507039" y="999452"/>
                  <a:pt x="1507039" y="1074882"/>
                </a:cubicBezTo>
                <a:cubicBezTo>
                  <a:pt x="1507039" y="1074882"/>
                  <a:pt x="1507039" y="1074882"/>
                  <a:pt x="1151997" y="1074882"/>
                </a:cubicBezTo>
                <a:cubicBezTo>
                  <a:pt x="1174660" y="1138998"/>
                  <a:pt x="1185991" y="1203114"/>
                  <a:pt x="1185991" y="1271001"/>
                </a:cubicBezTo>
                <a:cubicBezTo>
                  <a:pt x="1185991" y="1289858"/>
                  <a:pt x="1185991" y="1304944"/>
                  <a:pt x="1185991" y="1320030"/>
                </a:cubicBezTo>
                <a:cubicBezTo>
                  <a:pt x="1185991" y="1320030"/>
                  <a:pt x="1185991" y="1320030"/>
                  <a:pt x="1507039" y="1320030"/>
                </a:cubicBezTo>
                <a:cubicBezTo>
                  <a:pt x="1507039" y="1320030"/>
                  <a:pt x="1507039" y="1320030"/>
                  <a:pt x="1507039" y="1391689"/>
                </a:cubicBezTo>
                <a:cubicBezTo>
                  <a:pt x="1507039" y="1391689"/>
                  <a:pt x="1507039" y="1391689"/>
                  <a:pt x="1174660" y="1391689"/>
                </a:cubicBezTo>
                <a:cubicBezTo>
                  <a:pt x="1151997" y="1493520"/>
                  <a:pt x="1106673" y="1587808"/>
                  <a:pt x="1042463" y="1663238"/>
                </a:cubicBezTo>
                <a:cubicBezTo>
                  <a:pt x="1042463" y="1663238"/>
                  <a:pt x="1042463" y="1663238"/>
                  <a:pt x="1639236" y="1663238"/>
                </a:cubicBezTo>
                <a:cubicBezTo>
                  <a:pt x="1639236" y="1663238"/>
                  <a:pt x="1639236" y="1663238"/>
                  <a:pt x="1639236" y="1738669"/>
                </a:cubicBezTo>
                <a:cubicBezTo>
                  <a:pt x="1639236" y="1738669"/>
                  <a:pt x="1639236" y="1738669"/>
                  <a:pt x="963145" y="1738669"/>
                </a:cubicBezTo>
                <a:cubicBezTo>
                  <a:pt x="861165" y="1817870"/>
                  <a:pt x="732746" y="1866900"/>
                  <a:pt x="592995" y="1866900"/>
                </a:cubicBezTo>
                <a:cubicBezTo>
                  <a:pt x="264393" y="1866900"/>
                  <a:pt x="0" y="1599123"/>
                  <a:pt x="0" y="1271001"/>
                </a:cubicBezTo>
                <a:cubicBezTo>
                  <a:pt x="0" y="1093740"/>
                  <a:pt x="79318" y="935336"/>
                  <a:pt x="203960" y="825962"/>
                </a:cubicBezTo>
                <a:cubicBezTo>
                  <a:pt x="203960" y="825962"/>
                  <a:pt x="203960" y="825962"/>
                  <a:pt x="20396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800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C4FD8EFC-5E7F-B25B-87C6-7A5C91B0AB86}"/>
              </a:ext>
            </a:extLst>
          </p:cNvPr>
          <p:cNvSpPr/>
          <p:nvPr/>
        </p:nvSpPr>
        <p:spPr>
          <a:xfrm rot="10800000">
            <a:off x="10255201" y="5130287"/>
            <a:ext cx="668496" cy="179681"/>
          </a:xfrm>
          <a:prstGeom prst="triangle">
            <a:avLst/>
          </a:prstGeom>
          <a:solidFill>
            <a:srgbClr val="297A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7" name="Graphic 36" descr="Add with solid fill">
            <a:extLst>
              <a:ext uri="{FF2B5EF4-FFF2-40B4-BE49-F238E27FC236}">
                <a16:creationId xmlns:a16="http://schemas.microsoft.com/office/drawing/2014/main" id="{F6022199-2F38-80C2-3C94-977763D6F43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5818" y="4347576"/>
            <a:ext cx="287261" cy="287261"/>
          </a:xfrm>
          <a:prstGeom prst="rect">
            <a:avLst/>
          </a:prstGeom>
        </p:spPr>
      </p:pic>
      <p:sp>
        <p:nvSpPr>
          <p:cNvPr id="30" name="Freeform 104">
            <a:extLst>
              <a:ext uri="{FF2B5EF4-FFF2-40B4-BE49-F238E27FC236}">
                <a16:creationId xmlns:a16="http://schemas.microsoft.com/office/drawing/2014/main" id="{E0DF84D9-C71D-79DB-6831-18C56E7CD298}"/>
              </a:ext>
            </a:extLst>
          </p:cNvPr>
          <p:cNvSpPr>
            <a:spLocks noChangeAspect="1"/>
          </p:cNvSpPr>
          <p:nvPr/>
        </p:nvSpPr>
        <p:spPr bwMode="auto">
          <a:xfrm>
            <a:off x="10250035" y="2385643"/>
            <a:ext cx="636210" cy="422772"/>
          </a:xfrm>
          <a:custGeom>
            <a:avLst/>
            <a:gdLst>
              <a:gd name="connsiteX0" fmla="*/ 1771651 w 1825651"/>
              <a:gd name="connsiteY0" fmla="*/ 896912 h 1252537"/>
              <a:gd name="connsiteX1" fmla="*/ 1811441 w 1825651"/>
              <a:gd name="connsiteY1" fmla="*/ 911123 h 1252537"/>
              <a:gd name="connsiteX2" fmla="*/ 1811441 w 1825651"/>
              <a:gd name="connsiteY2" fmla="*/ 990702 h 1252537"/>
              <a:gd name="connsiteX3" fmla="*/ 1731861 w 1825651"/>
              <a:gd name="connsiteY3" fmla="*/ 990702 h 1252537"/>
              <a:gd name="connsiteX4" fmla="*/ 1731861 w 1825651"/>
              <a:gd name="connsiteY4" fmla="*/ 911123 h 1252537"/>
              <a:gd name="connsiteX5" fmla="*/ 1771651 w 1825651"/>
              <a:gd name="connsiteY5" fmla="*/ 896912 h 1252537"/>
              <a:gd name="connsiteX6" fmla="*/ 906463 w 1825651"/>
              <a:gd name="connsiteY6" fmla="*/ 3902 h 1252537"/>
              <a:gd name="connsiteX7" fmla="*/ 1117863 w 1825651"/>
              <a:gd name="connsiteY7" fmla="*/ 91807 h 1252537"/>
              <a:gd name="connsiteX8" fmla="*/ 1208463 w 1825651"/>
              <a:gd name="connsiteY8" fmla="*/ 307317 h 1252537"/>
              <a:gd name="connsiteX9" fmla="*/ 1121638 w 1825651"/>
              <a:gd name="connsiteY9" fmla="*/ 519047 h 1252537"/>
              <a:gd name="connsiteX10" fmla="*/ 1385888 w 1825651"/>
              <a:gd name="connsiteY10" fmla="*/ 519047 h 1252537"/>
              <a:gd name="connsiteX11" fmla="*/ 1385888 w 1825651"/>
              <a:gd name="connsiteY11" fmla="*/ 1252537 h 1252537"/>
              <a:gd name="connsiteX12" fmla="*/ 1310388 w 1825651"/>
              <a:gd name="connsiteY12" fmla="*/ 1252537 h 1252537"/>
              <a:gd name="connsiteX13" fmla="*/ 1310388 w 1825651"/>
              <a:gd name="connsiteY13" fmla="*/ 594664 h 1252537"/>
              <a:gd name="connsiteX14" fmla="*/ 502538 w 1825651"/>
              <a:gd name="connsiteY14" fmla="*/ 594664 h 1252537"/>
              <a:gd name="connsiteX15" fmla="*/ 502538 w 1825651"/>
              <a:gd name="connsiteY15" fmla="*/ 1252537 h 1252537"/>
              <a:gd name="connsiteX16" fmla="*/ 427038 w 1825651"/>
              <a:gd name="connsiteY16" fmla="*/ 1252537 h 1252537"/>
              <a:gd name="connsiteX17" fmla="*/ 427038 w 1825651"/>
              <a:gd name="connsiteY17" fmla="*/ 556855 h 1252537"/>
              <a:gd name="connsiteX18" fmla="*/ 427038 w 1825651"/>
              <a:gd name="connsiteY18" fmla="*/ 519047 h 1252537"/>
              <a:gd name="connsiteX19" fmla="*/ 985738 w 1825651"/>
              <a:gd name="connsiteY19" fmla="*/ 519047 h 1252537"/>
              <a:gd name="connsiteX20" fmla="*/ 1065013 w 1825651"/>
              <a:gd name="connsiteY20" fmla="*/ 466114 h 1252537"/>
              <a:gd name="connsiteX21" fmla="*/ 1132963 w 1825651"/>
              <a:gd name="connsiteY21" fmla="*/ 307317 h 1252537"/>
              <a:gd name="connsiteX22" fmla="*/ 1065013 w 1825651"/>
              <a:gd name="connsiteY22" fmla="*/ 148520 h 1252537"/>
              <a:gd name="connsiteX23" fmla="*/ 747913 w 1825651"/>
              <a:gd name="connsiteY23" fmla="*/ 148520 h 1252537"/>
              <a:gd name="connsiteX24" fmla="*/ 729038 w 1825651"/>
              <a:gd name="connsiteY24" fmla="*/ 443429 h 1252537"/>
              <a:gd name="connsiteX25" fmla="*/ 668638 w 1825651"/>
              <a:gd name="connsiteY25" fmla="*/ 492580 h 1252537"/>
              <a:gd name="connsiteX26" fmla="*/ 695063 w 1825651"/>
              <a:gd name="connsiteY26" fmla="*/ 91807 h 1252537"/>
              <a:gd name="connsiteX27" fmla="*/ 906463 w 1825651"/>
              <a:gd name="connsiteY27" fmla="*/ 3902 h 1252537"/>
              <a:gd name="connsiteX28" fmla="*/ 326355 w 1825651"/>
              <a:gd name="connsiteY28" fmla="*/ 451 h 1252537"/>
              <a:gd name="connsiteX29" fmla="*/ 490476 w 1825651"/>
              <a:gd name="connsiteY29" fmla="*/ 68481 h 1252537"/>
              <a:gd name="connsiteX30" fmla="*/ 490476 w 1825651"/>
              <a:gd name="connsiteY30" fmla="*/ 397290 h 1252537"/>
              <a:gd name="connsiteX31" fmla="*/ 407472 w 1825651"/>
              <a:gd name="connsiteY31" fmla="*/ 450202 h 1252537"/>
              <a:gd name="connsiteX32" fmla="*/ 381062 w 1825651"/>
              <a:gd name="connsiteY32" fmla="*/ 378393 h 1252537"/>
              <a:gd name="connsiteX33" fmla="*/ 437655 w 1825651"/>
              <a:gd name="connsiteY33" fmla="*/ 344378 h 1252537"/>
              <a:gd name="connsiteX34" fmla="*/ 437655 w 1825651"/>
              <a:gd name="connsiteY34" fmla="*/ 121393 h 1252537"/>
              <a:gd name="connsiteX35" fmla="*/ 215055 w 1825651"/>
              <a:gd name="connsiteY35" fmla="*/ 121393 h 1252537"/>
              <a:gd name="connsiteX36" fmla="*/ 169780 w 1825651"/>
              <a:gd name="connsiteY36" fmla="*/ 230996 h 1252537"/>
              <a:gd name="connsiteX37" fmla="*/ 215055 w 1825651"/>
              <a:gd name="connsiteY37" fmla="*/ 344378 h 1252537"/>
              <a:gd name="connsiteX38" fmla="*/ 271648 w 1825651"/>
              <a:gd name="connsiteY38" fmla="*/ 378393 h 1252537"/>
              <a:gd name="connsiteX39" fmla="*/ 245238 w 1825651"/>
              <a:gd name="connsiteY39" fmla="*/ 442643 h 1252537"/>
              <a:gd name="connsiteX40" fmla="*/ 245238 w 1825651"/>
              <a:gd name="connsiteY40" fmla="*/ 450202 h 1252537"/>
              <a:gd name="connsiteX41" fmla="*/ 75458 w 1825651"/>
              <a:gd name="connsiteY41" fmla="*/ 450202 h 1252537"/>
              <a:gd name="connsiteX42" fmla="*/ 75458 w 1825651"/>
              <a:gd name="connsiteY42" fmla="*/ 801687 h 1252537"/>
              <a:gd name="connsiteX43" fmla="*/ 0 w 1825651"/>
              <a:gd name="connsiteY43" fmla="*/ 801687 h 1252537"/>
              <a:gd name="connsiteX44" fmla="*/ 0 w 1825651"/>
              <a:gd name="connsiteY44" fmla="*/ 374613 h 1252537"/>
              <a:gd name="connsiteX45" fmla="*/ 143370 w 1825651"/>
              <a:gd name="connsiteY45" fmla="*/ 374613 h 1252537"/>
              <a:gd name="connsiteX46" fmla="*/ 94322 w 1825651"/>
              <a:gd name="connsiteY46" fmla="*/ 230996 h 1252537"/>
              <a:gd name="connsiteX47" fmla="*/ 162234 w 1825651"/>
              <a:gd name="connsiteY47" fmla="*/ 68481 h 1252537"/>
              <a:gd name="connsiteX48" fmla="*/ 326355 w 1825651"/>
              <a:gd name="connsiteY48" fmla="*/ 451 h 1252537"/>
              <a:gd name="connsiteX49" fmla="*/ 1483103 w 1825651"/>
              <a:gd name="connsiteY49" fmla="*/ 0 h 1252537"/>
              <a:gd name="connsiteX50" fmla="*/ 1649413 w 1825651"/>
              <a:gd name="connsiteY50" fmla="*/ 68042 h 1252537"/>
              <a:gd name="connsiteX51" fmla="*/ 1668312 w 1825651"/>
              <a:gd name="connsiteY51" fmla="*/ 374230 h 1252537"/>
              <a:gd name="connsiteX52" fmla="*/ 1808163 w 1825651"/>
              <a:gd name="connsiteY52" fmla="*/ 374230 h 1252537"/>
              <a:gd name="connsiteX53" fmla="*/ 1808163 w 1825651"/>
              <a:gd name="connsiteY53" fmla="*/ 842962 h 1252537"/>
              <a:gd name="connsiteX54" fmla="*/ 1732568 w 1825651"/>
              <a:gd name="connsiteY54" fmla="*/ 842962 h 1252537"/>
              <a:gd name="connsiteX55" fmla="*/ 1732568 w 1825651"/>
              <a:gd name="connsiteY55" fmla="*/ 449832 h 1252537"/>
              <a:gd name="connsiteX56" fmla="*/ 1562478 w 1825651"/>
              <a:gd name="connsiteY56" fmla="*/ 449832 h 1252537"/>
              <a:gd name="connsiteX57" fmla="*/ 1562478 w 1825651"/>
              <a:gd name="connsiteY57" fmla="*/ 442271 h 1252537"/>
              <a:gd name="connsiteX58" fmla="*/ 1539800 w 1825651"/>
              <a:gd name="connsiteY58" fmla="*/ 378010 h 1252537"/>
              <a:gd name="connsiteX59" fmla="*/ 1592716 w 1825651"/>
              <a:gd name="connsiteY59" fmla="*/ 343989 h 1252537"/>
              <a:gd name="connsiteX60" fmla="*/ 1592716 w 1825651"/>
              <a:gd name="connsiteY60" fmla="*/ 120963 h 1252537"/>
              <a:gd name="connsiteX61" fmla="*/ 1483103 w 1825651"/>
              <a:gd name="connsiteY61" fmla="*/ 75602 h 1252537"/>
              <a:gd name="connsiteX62" fmla="*/ 1373490 w 1825651"/>
              <a:gd name="connsiteY62" fmla="*/ 120963 h 1252537"/>
              <a:gd name="connsiteX63" fmla="*/ 1328133 w 1825651"/>
              <a:gd name="connsiteY63" fmla="*/ 230586 h 1252537"/>
              <a:gd name="connsiteX64" fmla="*/ 1373490 w 1825651"/>
              <a:gd name="connsiteY64" fmla="*/ 343989 h 1252537"/>
              <a:gd name="connsiteX65" fmla="*/ 1430187 w 1825651"/>
              <a:gd name="connsiteY65" fmla="*/ 378010 h 1252537"/>
              <a:gd name="connsiteX66" fmla="*/ 1403728 w 1825651"/>
              <a:gd name="connsiteY66" fmla="*/ 449832 h 1252537"/>
              <a:gd name="connsiteX67" fmla="*/ 1320574 w 1825651"/>
              <a:gd name="connsiteY67" fmla="*/ 396910 h 1252537"/>
              <a:gd name="connsiteX68" fmla="*/ 1252538 w 1825651"/>
              <a:gd name="connsiteY68" fmla="*/ 230586 h 1252537"/>
              <a:gd name="connsiteX69" fmla="*/ 1320574 w 1825651"/>
              <a:gd name="connsiteY69" fmla="*/ 68042 h 1252537"/>
              <a:gd name="connsiteX70" fmla="*/ 1483103 w 1825651"/>
              <a:gd name="connsiteY70" fmla="*/ 0 h 1252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825651" h="1252537">
                <a:moveTo>
                  <a:pt x="1771651" y="896912"/>
                </a:moveTo>
                <a:cubicBezTo>
                  <a:pt x="1785861" y="896912"/>
                  <a:pt x="1800072" y="901649"/>
                  <a:pt x="1811441" y="911123"/>
                </a:cubicBezTo>
                <a:cubicBezTo>
                  <a:pt x="1830388" y="933860"/>
                  <a:pt x="1830388" y="967965"/>
                  <a:pt x="1811441" y="990702"/>
                </a:cubicBezTo>
                <a:cubicBezTo>
                  <a:pt x="1788703" y="1009650"/>
                  <a:pt x="1754598" y="1009650"/>
                  <a:pt x="1731861" y="990702"/>
                </a:cubicBezTo>
                <a:cubicBezTo>
                  <a:pt x="1712913" y="967965"/>
                  <a:pt x="1712913" y="933860"/>
                  <a:pt x="1731861" y="911123"/>
                </a:cubicBezTo>
                <a:cubicBezTo>
                  <a:pt x="1743229" y="901649"/>
                  <a:pt x="1757440" y="896912"/>
                  <a:pt x="1771651" y="896912"/>
                </a:cubicBezTo>
                <a:close/>
                <a:moveTo>
                  <a:pt x="906463" y="3902"/>
                </a:moveTo>
                <a:cubicBezTo>
                  <a:pt x="982907" y="3902"/>
                  <a:pt x="1059350" y="33204"/>
                  <a:pt x="1117863" y="91807"/>
                </a:cubicBezTo>
                <a:cubicBezTo>
                  <a:pt x="1174488" y="152301"/>
                  <a:pt x="1208463" y="227919"/>
                  <a:pt x="1208463" y="307317"/>
                </a:cubicBezTo>
                <a:cubicBezTo>
                  <a:pt x="1208463" y="386716"/>
                  <a:pt x="1174488" y="462333"/>
                  <a:pt x="1121638" y="519047"/>
                </a:cubicBezTo>
                <a:cubicBezTo>
                  <a:pt x="1121638" y="519047"/>
                  <a:pt x="1121638" y="519047"/>
                  <a:pt x="1385888" y="519047"/>
                </a:cubicBezTo>
                <a:cubicBezTo>
                  <a:pt x="1385888" y="519047"/>
                  <a:pt x="1385888" y="519047"/>
                  <a:pt x="1385888" y="1252537"/>
                </a:cubicBezTo>
                <a:cubicBezTo>
                  <a:pt x="1385888" y="1252537"/>
                  <a:pt x="1385888" y="1252537"/>
                  <a:pt x="1310388" y="1252537"/>
                </a:cubicBezTo>
                <a:cubicBezTo>
                  <a:pt x="1310388" y="1252537"/>
                  <a:pt x="1310388" y="1252537"/>
                  <a:pt x="1310388" y="594664"/>
                </a:cubicBezTo>
                <a:cubicBezTo>
                  <a:pt x="1310388" y="594664"/>
                  <a:pt x="1310388" y="594664"/>
                  <a:pt x="502538" y="594664"/>
                </a:cubicBezTo>
                <a:cubicBezTo>
                  <a:pt x="502538" y="738337"/>
                  <a:pt x="502538" y="1244975"/>
                  <a:pt x="502538" y="1252537"/>
                </a:cubicBezTo>
                <a:cubicBezTo>
                  <a:pt x="502538" y="1252537"/>
                  <a:pt x="502538" y="1252537"/>
                  <a:pt x="427038" y="1252537"/>
                </a:cubicBezTo>
                <a:cubicBezTo>
                  <a:pt x="427038" y="1241194"/>
                  <a:pt x="427038" y="583321"/>
                  <a:pt x="427038" y="556855"/>
                </a:cubicBezTo>
                <a:cubicBezTo>
                  <a:pt x="427038" y="556855"/>
                  <a:pt x="427038" y="556855"/>
                  <a:pt x="427038" y="519047"/>
                </a:cubicBezTo>
                <a:cubicBezTo>
                  <a:pt x="427038" y="519047"/>
                  <a:pt x="427038" y="519047"/>
                  <a:pt x="985738" y="519047"/>
                </a:cubicBezTo>
                <a:cubicBezTo>
                  <a:pt x="1015938" y="507704"/>
                  <a:pt x="1042363" y="488799"/>
                  <a:pt x="1065013" y="466114"/>
                </a:cubicBezTo>
                <a:cubicBezTo>
                  <a:pt x="1106538" y="424525"/>
                  <a:pt x="1132963" y="367811"/>
                  <a:pt x="1132963" y="307317"/>
                </a:cubicBezTo>
                <a:cubicBezTo>
                  <a:pt x="1132963" y="246823"/>
                  <a:pt x="1106538" y="190110"/>
                  <a:pt x="1065013" y="148520"/>
                </a:cubicBezTo>
                <a:cubicBezTo>
                  <a:pt x="978188" y="57779"/>
                  <a:pt x="834738" y="57779"/>
                  <a:pt x="747913" y="148520"/>
                </a:cubicBezTo>
                <a:cubicBezTo>
                  <a:pt x="664863" y="227919"/>
                  <a:pt x="657313" y="356469"/>
                  <a:pt x="729038" y="443429"/>
                </a:cubicBezTo>
                <a:cubicBezTo>
                  <a:pt x="729038" y="443429"/>
                  <a:pt x="729038" y="443429"/>
                  <a:pt x="668638" y="492580"/>
                </a:cubicBezTo>
                <a:cubicBezTo>
                  <a:pt x="574263" y="371592"/>
                  <a:pt x="585588" y="201453"/>
                  <a:pt x="695063" y="91807"/>
                </a:cubicBezTo>
                <a:cubicBezTo>
                  <a:pt x="753575" y="33204"/>
                  <a:pt x="830019" y="3902"/>
                  <a:pt x="906463" y="3902"/>
                </a:cubicBezTo>
                <a:close/>
                <a:moveTo>
                  <a:pt x="326355" y="451"/>
                </a:moveTo>
                <a:cubicBezTo>
                  <a:pt x="385778" y="451"/>
                  <a:pt x="445201" y="23128"/>
                  <a:pt x="490476" y="68481"/>
                </a:cubicBezTo>
                <a:cubicBezTo>
                  <a:pt x="581025" y="159187"/>
                  <a:pt x="581025" y="306584"/>
                  <a:pt x="490476" y="397290"/>
                </a:cubicBezTo>
                <a:cubicBezTo>
                  <a:pt x="464065" y="419966"/>
                  <a:pt x="437655" y="438863"/>
                  <a:pt x="407472" y="450202"/>
                </a:cubicBezTo>
                <a:cubicBezTo>
                  <a:pt x="407472" y="450202"/>
                  <a:pt x="407472" y="450202"/>
                  <a:pt x="381062" y="378393"/>
                </a:cubicBezTo>
                <a:cubicBezTo>
                  <a:pt x="399926" y="370834"/>
                  <a:pt x="418791" y="359496"/>
                  <a:pt x="437655" y="344378"/>
                </a:cubicBezTo>
                <a:cubicBezTo>
                  <a:pt x="498021" y="283907"/>
                  <a:pt x="498021" y="181863"/>
                  <a:pt x="437655" y="121393"/>
                </a:cubicBezTo>
                <a:cubicBezTo>
                  <a:pt x="373516" y="60922"/>
                  <a:pt x="275421" y="60922"/>
                  <a:pt x="215055" y="121393"/>
                </a:cubicBezTo>
                <a:cubicBezTo>
                  <a:pt x="184872" y="151628"/>
                  <a:pt x="169780" y="189422"/>
                  <a:pt x="169780" y="230996"/>
                </a:cubicBezTo>
                <a:cubicBezTo>
                  <a:pt x="169780" y="272569"/>
                  <a:pt x="184872" y="314143"/>
                  <a:pt x="215055" y="344378"/>
                </a:cubicBezTo>
                <a:cubicBezTo>
                  <a:pt x="230146" y="359496"/>
                  <a:pt x="249011" y="370834"/>
                  <a:pt x="271648" y="378393"/>
                </a:cubicBezTo>
                <a:cubicBezTo>
                  <a:pt x="271648" y="378393"/>
                  <a:pt x="271648" y="378393"/>
                  <a:pt x="245238" y="442643"/>
                </a:cubicBezTo>
                <a:cubicBezTo>
                  <a:pt x="245238" y="442643"/>
                  <a:pt x="245238" y="442643"/>
                  <a:pt x="245238" y="450202"/>
                </a:cubicBezTo>
                <a:cubicBezTo>
                  <a:pt x="245238" y="450202"/>
                  <a:pt x="245238" y="450202"/>
                  <a:pt x="75458" y="450202"/>
                </a:cubicBezTo>
                <a:cubicBezTo>
                  <a:pt x="75458" y="450202"/>
                  <a:pt x="75458" y="450202"/>
                  <a:pt x="75458" y="801687"/>
                </a:cubicBezTo>
                <a:cubicBezTo>
                  <a:pt x="75458" y="801687"/>
                  <a:pt x="75458" y="801687"/>
                  <a:pt x="0" y="801687"/>
                </a:cubicBezTo>
                <a:cubicBezTo>
                  <a:pt x="0" y="801687"/>
                  <a:pt x="0" y="801687"/>
                  <a:pt x="0" y="374613"/>
                </a:cubicBezTo>
                <a:cubicBezTo>
                  <a:pt x="0" y="374613"/>
                  <a:pt x="0" y="374613"/>
                  <a:pt x="143370" y="374613"/>
                </a:cubicBezTo>
                <a:cubicBezTo>
                  <a:pt x="113187" y="333040"/>
                  <a:pt x="94322" y="283907"/>
                  <a:pt x="94322" y="230996"/>
                </a:cubicBezTo>
                <a:cubicBezTo>
                  <a:pt x="94322" y="170525"/>
                  <a:pt x="116960" y="113834"/>
                  <a:pt x="162234" y="68481"/>
                </a:cubicBezTo>
                <a:cubicBezTo>
                  <a:pt x="207509" y="23128"/>
                  <a:pt x="266932" y="451"/>
                  <a:pt x="326355" y="451"/>
                </a:cubicBezTo>
                <a:close/>
                <a:moveTo>
                  <a:pt x="1483103" y="0"/>
                </a:moveTo>
                <a:cubicBezTo>
                  <a:pt x="1547359" y="0"/>
                  <a:pt x="1604056" y="22681"/>
                  <a:pt x="1649413" y="68042"/>
                </a:cubicBezTo>
                <a:cubicBezTo>
                  <a:pt x="1732568" y="151204"/>
                  <a:pt x="1736348" y="283507"/>
                  <a:pt x="1668312" y="374230"/>
                </a:cubicBezTo>
                <a:cubicBezTo>
                  <a:pt x="1668312" y="374230"/>
                  <a:pt x="1668312" y="374230"/>
                  <a:pt x="1808163" y="374230"/>
                </a:cubicBezTo>
                <a:cubicBezTo>
                  <a:pt x="1808163" y="374230"/>
                  <a:pt x="1808163" y="374230"/>
                  <a:pt x="1808163" y="842962"/>
                </a:cubicBezTo>
                <a:cubicBezTo>
                  <a:pt x="1808163" y="842962"/>
                  <a:pt x="1808163" y="842962"/>
                  <a:pt x="1732568" y="842962"/>
                </a:cubicBezTo>
                <a:cubicBezTo>
                  <a:pt x="1732568" y="842962"/>
                  <a:pt x="1732568" y="842962"/>
                  <a:pt x="1732568" y="449832"/>
                </a:cubicBezTo>
                <a:lnTo>
                  <a:pt x="1562478" y="449832"/>
                </a:lnTo>
                <a:cubicBezTo>
                  <a:pt x="1562478" y="449832"/>
                  <a:pt x="1562478" y="449832"/>
                  <a:pt x="1562478" y="442271"/>
                </a:cubicBezTo>
                <a:cubicBezTo>
                  <a:pt x="1562478" y="442271"/>
                  <a:pt x="1562478" y="442271"/>
                  <a:pt x="1539800" y="378010"/>
                </a:cubicBezTo>
                <a:cubicBezTo>
                  <a:pt x="1558699" y="370450"/>
                  <a:pt x="1577597" y="359109"/>
                  <a:pt x="1592716" y="343989"/>
                </a:cubicBezTo>
                <a:cubicBezTo>
                  <a:pt x="1656972" y="283507"/>
                  <a:pt x="1656972" y="181445"/>
                  <a:pt x="1592716" y="120963"/>
                </a:cubicBezTo>
                <a:cubicBezTo>
                  <a:pt x="1566258" y="90722"/>
                  <a:pt x="1524681" y="75602"/>
                  <a:pt x="1483103" y="75602"/>
                </a:cubicBezTo>
                <a:cubicBezTo>
                  <a:pt x="1441526" y="75602"/>
                  <a:pt x="1403728" y="90722"/>
                  <a:pt x="1373490" y="120963"/>
                </a:cubicBezTo>
                <a:cubicBezTo>
                  <a:pt x="1343252" y="151204"/>
                  <a:pt x="1328133" y="189005"/>
                  <a:pt x="1328133" y="230586"/>
                </a:cubicBezTo>
                <a:cubicBezTo>
                  <a:pt x="1328133" y="272167"/>
                  <a:pt x="1343252" y="313748"/>
                  <a:pt x="1373490" y="343989"/>
                </a:cubicBezTo>
                <a:cubicBezTo>
                  <a:pt x="1388609" y="359109"/>
                  <a:pt x="1407508" y="370450"/>
                  <a:pt x="1430187" y="378010"/>
                </a:cubicBezTo>
                <a:cubicBezTo>
                  <a:pt x="1430187" y="378010"/>
                  <a:pt x="1430187" y="378010"/>
                  <a:pt x="1403728" y="449832"/>
                </a:cubicBezTo>
                <a:cubicBezTo>
                  <a:pt x="1373490" y="438491"/>
                  <a:pt x="1343252" y="419591"/>
                  <a:pt x="1320574" y="396910"/>
                </a:cubicBezTo>
                <a:cubicBezTo>
                  <a:pt x="1275217" y="351549"/>
                  <a:pt x="1252538" y="294848"/>
                  <a:pt x="1252538" y="230586"/>
                </a:cubicBezTo>
                <a:cubicBezTo>
                  <a:pt x="1252538" y="170104"/>
                  <a:pt x="1275217" y="113403"/>
                  <a:pt x="1320574" y="68042"/>
                </a:cubicBezTo>
                <a:cubicBezTo>
                  <a:pt x="1362151" y="22681"/>
                  <a:pt x="1422627" y="0"/>
                  <a:pt x="148310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800" dirty="0"/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DA3EDF7B-4CB2-FA0A-2FDE-2874928EB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8945" y="6209335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106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37861-C7FE-4237-6721-0E4295BA8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70667D-6998-0964-2EB3-8B498D235C2C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IL RUOLO DELLA CONOSCENZA NEL CAMBIO DI PARADIGMA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5382C6AA-4FFC-AC6E-2398-4C3339874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358" y="347315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AACCD3-7BCE-D16C-1FF4-8B563190D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3076" y="6201224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7</a:t>
            </a:fld>
            <a:endParaRPr lang="it-IT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135C3AA-1CBC-F5BC-3871-C396C5AAADAF}"/>
              </a:ext>
            </a:extLst>
          </p:cNvPr>
          <p:cNvCxnSpPr>
            <a:cxnSpLocks/>
          </p:cNvCxnSpPr>
          <p:nvPr/>
        </p:nvCxnSpPr>
        <p:spPr>
          <a:xfrm flipH="1">
            <a:off x="627141" y="1236354"/>
            <a:ext cx="6872" cy="4459223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9E6DCA6B-17FE-BA08-2CDD-EEC6CD3EB7DE}"/>
              </a:ext>
            </a:extLst>
          </p:cNvPr>
          <p:cNvSpPr/>
          <p:nvPr/>
        </p:nvSpPr>
        <p:spPr>
          <a:xfrm>
            <a:off x="519141" y="2077630"/>
            <a:ext cx="216000" cy="216000"/>
          </a:xfrm>
          <a:prstGeom prst="ellipse">
            <a:avLst/>
          </a:prstGeom>
          <a:solidFill>
            <a:srgbClr val="297A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3F5C801-BD90-BEB0-2A75-494BAA0AEA72}"/>
              </a:ext>
            </a:extLst>
          </p:cNvPr>
          <p:cNvSpPr/>
          <p:nvPr/>
        </p:nvSpPr>
        <p:spPr>
          <a:xfrm>
            <a:off x="526013" y="2618884"/>
            <a:ext cx="216000" cy="216000"/>
          </a:xfrm>
          <a:prstGeom prst="ellipse">
            <a:avLst/>
          </a:prstGeom>
          <a:solidFill>
            <a:srgbClr val="297A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1" name="Oval 8">
            <a:extLst>
              <a:ext uri="{FF2B5EF4-FFF2-40B4-BE49-F238E27FC236}">
                <a16:creationId xmlns:a16="http://schemas.microsoft.com/office/drawing/2014/main" id="{F9194264-4467-CE25-9919-D06878CD5691}"/>
              </a:ext>
            </a:extLst>
          </p:cNvPr>
          <p:cNvSpPr/>
          <p:nvPr/>
        </p:nvSpPr>
        <p:spPr>
          <a:xfrm>
            <a:off x="519141" y="3446491"/>
            <a:ext cx="216000" cy="216000"/>
          </a:xfrm>
          <a:prstGeom prst="ellipse">
            <a:avLst/>
          </a:prstGeom>
          <a:solidFill>
            <a:srgbClr val="297A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E8CB32-9DBD-6987-199A-2C39A4DAB460}"/>
              </a:ext>
            </a:extLst>
          </p:cNvPr>
          <p:cNvSpPr txBox="1"/>
          <p:nvPr/>
        </p:nvSpPr>
        <p:spPr>
          <a:xfrm>
            <a:off x="725388" y="1449841"/>
            <a:ext cx="1062425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Il rischio non è solo “tecnico”, ma </a:t>
            </a:r>
            <a:r>
              <a:rPr lang="it-IT" b="1" dirty="0"/>
              <a:t>contestuale</a:t>
            </a:r>
            <a:r>
              <a:rPr lang="it-IT" dirty="0"/>
              <a:t>:</a:t>
            </a:r>
          </a:p>
          <a:p>
            <a:endParaRPr lang="it-IT" dirty="0"/>
          </a:p>
          <a:p>
            <a:r>
              <a:rPr lang="it-IT" dirty="0"/>
              <a:t>Le </a:t>
            </a:r>
            <a:r>
              <a:rPr lang="it-IT" b="1" dirty="0"/>
              <a:t>Linee guida UE sono fondamentali</a:t>
            </a:r>
            <a:r>
              <a:rPr lang="it-IT" dirty="0"/>
              <a:t>, ma non sostituiscono la conoscenza operativa; </a:t>
            </a:r>
          </a:p>
          <a:p>
            <a:endParaRPr lang="it-IT" dirty="0"/>
          </a:p>
          <a:p>
            <a:pPr algn="just"/>
            <a:r>
              <a:rPr lang="it-IT" dirty="0"/>
              <a:t>Il </a:t>
            </a:r>
            <a:r>
              <a:rPr lang="it-IT" b="1" dirty="0"/>
              <a:t>ruolo dell’</a:t>
            </a:r>
            <a:r>
              <a:rPr lang="it-IT" b="1" dirty="0" err="1"/>
              <a:t>AdG</a:t>
            </a:r>
            <a:r>
              <a:rPr lang="it-IT" b="1" dirty="0"/>
              <a:t> è centrale </a:t>
            </a:r>
            <a:r>
              <a:rPr lang="it-IT" dirty="0"/>
              <a:t>per la propria conoscenza dei beneficiari, performance storiche e criticità ricorrenti;</a:t>
            </a:r>
          </a:p>
          <a:p>
            <a:endParaRPr lang="it-IT" dirty="0"/>
          </a:p>
          <a:p>
            <a:pPr algn="just"/>
            <a:r>
              <a:rPr lang="it-IT" b="1" dirty="0"/>
              <a:t>Centrale anche il ruolo </a:t>
            </a:r>
            <a:r>
              <a:rPr lang="it-IT" b="1" dirty="0" err="1"/>
              <a:t>dell’AdA</a:t>
            </a:r>
            <a:r>
              <a:rPr lang="it-IT" dirty="0"/>
              <a:t>, per valorizzare questa </a:t>
            </a:r>
            <a:r>
              <a:rPr lang="it-IT" b="1" dirty="0"/>
              <a:t>conoscenza</a:t>
            </a:r>
            <a:r>
              <a:rPr lang="it-IT" dirty="0"/>
              <a:t> e tradurla in </a:t>
            </a:r>
            <a:r>
              <a:rPr lang="it-IT" b="1" dirty="0"/>
              <a:t>metodologia strutturata attraverso degli strumenti:</a:t>
            </a:r>
            <a:endParaRPr lang="it-IT" dirty="0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EF9E8E4-B6F8-7372-10AF-16FCDA8A8C28}"/>
              </a:ext>
            </a:extLst>
          </p:cNvPr>
          <p:cNvSpPr/>
          <p:nvPr/>
        </p:nvSpPr>
        <p:spPr>
          <a:xfrm rot="5400000">
            <a:off x="736395" y="4647723"/>
            <a:ext cx="1251536" cy="411694"/>
          </a:xfrm>
          <a:prstGeom prst="triangle">
            <a:avLst/>
          </a:prstGeom>
          <a:solidFill>
            <a:srgbClr val="297A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E7BFE07B-C94F-2256-AE27-602A199F9789}"/>
              </a:ext>
            </a:extLst>
          </p:cNvPr>
          <p:cNvSpPr txBox="1"/>
          <p:nvPr/>
        </p:nvSpPr>
        <p:spPr>
          <a:xfrm>
            <a:off x="1820982" y="4253405"/>
            <a:ext cx="4448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Audit di sistema</a:t>
            </a:r>
          </a:p>
          <a:p>
            <a:r>
              <a:rPr lang="it-IT" sz="2400" b="1" dirty="0">
                <a:solidFill>
                  <a:srgbClr val="297A38"/>
                </a:solidFill>
              </a:rPr>
              <a:t>Raccomandazioni mirate</a:t>
            </a:r>
          </a:p>
          <a:p>
            <a:r>
              <a:rPr lang="it-IT" sz="2400" b="1" dirty="0">
                <a:solidFill>
                  <a:srgbClr val="297A38"/>
                </a:solidFill>
              </a:rPr>
              <a:t>Follow-up continuo</a:t>
            </a:r>
          </a:p>
        </p:txBody>
      </p:sp>
    </p:spTree>
    <p:extLst>
      <p:ext uri="{BB962C8B-B14F-4D97-AF65-F5344CB8AC3E}">
        <p14:creationId xmlns:p14="http://schemas.microsoft.com/office/powerpoint/2010/main" val="685436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C1361-9B56-B33E-2F6B-873A8D9F4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2454FF-D6C3-0939-DCA3-2A48154E70CB}"/>
              </a:ext>
            </a:extLst>
          </p:cNvPr>
          <p:cNvSpPr txBox="1"/>
          <p:nvPr/>
        </p:nvSpPr>
        <p:spPr>
          <a:xfrm>
            <a:off x="490818" y="558054"/>
            <a:ext cx="11053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LE OSSERVAZIONI DELL’ADA </a:t>
            </a:r>
            <a:r>
              <a:rPr lang="it-IT" sz="2400" b="1" dirty="0" err="1">
                <a:solidFill>
                  <a:srgbClr val="297A38"/>
                </a:solidFill>
              </a:rPr>
              <a:t>NELL’AdS</a:t>
            </a:r>
            <a:r>
              <a:rPr lang="it-IT" sz="2400" b="1" dirty="0">
                <a:solidFill>
                  <a:srgbClr val="297A38"/>
                </a:solidFill>
              </a:rPr>
              <a:t>: VERSO UN SISTEMA CIRCOLARE (1/2)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57020CD7-4A64-8712-998E-013F7A8C9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4686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18350FE-239E-B23D-54C8-DF06E1432871}"/>
              </a:ext>
            </a:extLst>
          </p:cNvPr>
          <p:cNvGrpSpPr/>
          <p:nvPr/>
        </p:nvGrpSpPr>
        <p:grpSpPr>
          <a:xfrm>
            <a:off x="746184" y="1443487"/>
            <a:ext cx="2526102" cy="4359215"/>
            <a:chOff x="746184" y="1443487"/>
            <a:chExt cx="2526102" cy="435921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5886C0F-DD79-3726-FA30-D7E66E8F70F1}"/>
                </a:ext>
              </a:extLst>
            </p:cNvPr>
            <p:cNvSpPr/>
            <p:nvPr/>
          </p:nvSpPr>
          <p:spPr>
            <a:xfrm>
              <a:off x="746184" y="1443487"/>
              <a:ext cx="2526102" cy="43592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F323B37-89F0-3420-514B-45612F544766}"/>
                </a:ext>
              </a:extLst>
            </p:cNvPr>
            <p:cNvSpPr txBox="1"/>
            <p:nvPr/>
          </p:nvSpPr>
          <p:spPr>
            <a:xfrm>
              <a:off x="822384" y="2461402"/>
              <a:ext cx="2375140" cy="2769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297A38"/>
                  </a:solidFill>
                </a:rPr>
                <a:t>SUL PIANO METODOLOGICO</a:t>
              </a:r>
            </a:p>
            <a:p>
              <a:pPr algn="ctr"/>
              <a:endParaRPr lang="it-IT" sz="10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dirty="0"/>
                <a:t>Integrazione dei fattori di </a:t>
              </a:r>
              <a:r>
                <a:rPr lang="it-IT" sz="1600" b="1" dirty="0"/>
                <a:t>rischio del beneficiario</a:t>
              </a:r>
              <a:endParaRPr lang="it-IT" sz="16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dirty="0"/>
                <a:t>Ricalibrare i </a:t>
              </a:r>
              <a:r>
                <a:rPr lang="it-IT" sz="1600" b="1" dirty="0"/>
                <a:t>criteri di ponderazione</a:t>
              </a:r>
              <a:r>
                <a:rPr lang="it-IT" sz="1600" dirty="0"/>
                <a:t>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dirty="0"/>
                <a:t>Integrazione del </a:t>
              </a:r>
              <a:r>
                <a:rPr lang="it-IT" sz="1600" b="1" dirty="0"/>
                <a:t>giudizio professionale</a:t>
              </a:r>
              <a:r>
                <a:rPr lang="it-IT" sz="1600" dirty="0"/>
                <a:t>.</a:t>
              </a:r>
            </a:p>
          </p:txBody>
        </p:sp>
        <p:pic>
          <p:nvPicPr>
            <p:cNvPr id="72" name="Graphic 71" descr="Continuous Improvement with solid fill">
              <a:extLst>
                <a:ext uri="{FF2B5EF4-FFF2-40B4-BE49-F238E27FC236}">
                  <a16:creationId xmlns:a16="http://schemas.microsoft.com/office/drawing/2014/main" id="{7502CA03-AA55-D3E4-F7AB-DEF6ED753B9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552035" y="1591874"/>
              <a:ext cx="914400" cy="914400"/>
            </a:xfrm>
            <a:prstGeom prst="rect">
              <a:avLst/>
            </a:prstGeom>
          </p:spPr>
        </p:pic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B2E0DD7F-4C7B-9DA4-70ED-E9E756259A11}"/>
              </a:ext>
            </a:extLst>
          </p:cNvPr>
          <p:cNvGrpSpPr/>
          <p:nvPr/>
        </p:nvGrpSpPr>
        <p:grpSpPr>
          <a:xfrm>
            <a:off x="3452962" y="1443487"/>
            <a:ext cx="2526102" cy="4359215"/>
            <a:chOff x="3463506" y="1443487"/>
            <a:chExt cx="2526102" cy="4359215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6F95F20-D752-FAF8-2090-3345D80D66DE}"/>
                </a:ext>
              </a:extLst>
            </p:cNvPr>
            <p:cNvSpPr/>
            <p:nvPr/>
          </p:nvSpPr>
          <p:spPr>
            <a:xfrm>
              <a:off x="3463506" y="1443487"/>
              <a:ext cx="2526102" cy="43592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1178073-7A4F-0CD8-1664-A9591D1BBF2A}"/>
                </a:ext>
              </a:extLst>
            </p:cNvPr>
            <p:cNvSpPr txBox="1"/>
            <p:nvPr/>
          </p:nvSpPr>
          <p:spPr>
            <a:xfrm>
              <a:off x="3539706" y="2461402"/>
              <a:ext cx="2375140" cy="2523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chemeClr val="accent1"/>
                  </a:solidFill>
                </a:rPr>
                <a:t>SUL PIANO OPERATIVO</a:t>
              </a:r>
            </a:p>
            <a:p>
              <a:pPr algn="ctr"/>
              <a:endParaRPr lang="it-IT" sz="10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dirty="0"/>
                <a:t>Coinvolgimento di </a:t>
              </a:r>
              <a:r>
                <a:rPr lang="it-IT" sz="1600" b="1" dirty="0"/>
                <a:t>tutti gli attori </a:t>
              </a:r>
              <a:r>
                <a:rPr lang="it-IT" sz="1600" dirty="0"/>
                <a:t>(OI, enti gestori);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dirty="0"/>
                <a:t>Introduzione di meccanismi di </a:t>
              </a:r>
              <a:r>
                <a:rPr lang="it-IT" sz="1600" b="1" dirty="0"/>
                <a:t>estensione del campione</a:t>
              </a:r>
              <a:r>
                <a:rPr lang="it-IT" sz="1600" dirty="0"/>
                <a:t>.</a:t>
              </a:r>
            </a:p>
          </p:txBody>
        </p:sp>
        <p:pic>
          <p:nvPicPr>
            <p:cNvPr id="74" name="Graphic 73" descr="Presentation with checklist with solid fill">
              <a:extLst>
                <a:ext uri="{FF2B5EF4-FFF2-40B4-BE49-F238E27FC236}">
                  <a16:creationId xmlns:a16="http://schemas.microsoft.com/office/drawing/2014/main" id="{1FF224A2-12B8-20AD-30CC-BAD60665DC1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356699" y="1674305"/>
              <a:ext cx="739715" cy="739715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CA0A9F1-05D2-AD57-BD3C-75EF8780D3E7}"/>
              </a:ext>
            </a:extLst>
          </p:cNvPr>
          <p:cNvGrpSpPr/>
          <p:nvPr/>
        </p:nvGrpSpPr>
        <p:grpSpPr>
          <a:xfrm>
            <a:off x="6159740" y="1443487"/>
            <a:ext cx="2526102" cy="4359215"/>
            <a:chOff x="6142008" y="1443487"/>
            <a:chExt cx="2526102" cy="4359215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9FF8B94E-DFDF-2FFF-4D4F-31372FF000C6}"/>
                </a:ext>
              </a:extLst>
            </p:cNvPr>
            <p:cNvSpPr/>
            <p:nvPr/>
          </p:nvSpPr>
          <p:spPr>
            <a:xfrm>
              <a:off x="6142008" y="1443487"/>
              <a:ext cx="2526102" cy="43592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08B206D-DCBB-D2BE-96F0-E4A408E5AD1B}"/>
                </a:ext>
              </a:extLst>
            </p:cNvPr>
            <p:cNvSpPr txBox="1"/>
            <p:nvPr/>
          </p:nvSpPr>
          <p:spPr>
            <a:xfrm>
              <a:off x="6218208" y="2461402"/>
              <a:ext cx="2375140" cy="3262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rgbClr val="297A38"/>
                  </a:solidFill>
                </a:rPr>
                <a:t>SU AMBITI </a:t>
              </a:r>
            </a:p>
            <a:p>
              <a:pPr algn="ctr"/>
              <a:r>
                <a:rPr lang="it-IT" b="1" dirty="0">
                  <a:solidFill>
                    <a:srgbClr val="297A38"/>
                  </a:solidFill>
                </a:rPr>
                <a:t>SPECIFICI</a:t>
              </a:r>
            </a:p>
            <a:p>
              <a:pPr algn="ctr"/>
              <a:endParaRPr lang="it-IT" sz="10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b="1" dirty="0"/>
                <a:t>Appalti</a:t>
              </a:r>
              <a:r>
                <a:rPr lang="it-IT" sz="1600" dirty="0"/>
                <a:t>: integrazione di </a:t>
              </a:r>
              <a:r>
                <a:rPr lang="it-IT" sz="1600" b="1" dirty="0"/>
                <a:t>indicatori ex-ante più aderenti </a:t>
              </a:r>
              <a:r>
                <a:rPr lang="it-IT" sz="1600" dirty="0"/>
                <a:t>alle caratteristiche del programma;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dirty="0"/>
                <a:t>Integrazione sistematica dei </a:t>
              </a:r>
              <a:r>
                <a:rPr lang="it-IT" sz="1600" b="1" dirty="0"/>
                <a:t>controlli di secondo livello </a:t>
              </a:r>
              <a:r>
                <a:rPr lang="it-IT" sz="1600" dirty="0"/>
                <a:t>e degli</a:t>
              </a:r>
              <a:r>
                <a:rPr lang="it-IT" sz="1600" b="1" dirty="0"/>
                <a:t> audit UE </a:t>
              </a:r>
              <a:r>
                <a:rPr lang="it-IT" sz="1600" dirty="0"/>
                <a:t>(ECA, DAC).</a:t>
              </a:r>
            </a:p>
          </p:txBody>
        </p:sp>
        <p:pic>
          <p:nvPicPr>
            <p:cNvPr id="76" name="Graphic 75" descr="Clipboard Checked with solid fill">
              <a:extLst>
                <a:ext uri="{FF2B5EF4-FFF2-40B4-BE49-F238E27FC236}">
                  <a16:creationId xmlns:a16="http://schemas.microsoft.com/office/drawing/2014/main" id="{46CC160C-5313-A6FC-10B9-05208EA3C6B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102416" y="1670742"/>
              <a:ext cx="677174" cy="677174"/>
            </a:xfrm>
            <a:prstGeom prst="rect">
              <a:avLst/>
            </a:prstGeom>
          </p:spPr>
        </p:pic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BC6282B-0DE9-5C4F-4517-6049B1FC01E6}"/>
              </a:ext>
            </a:extLst>
          </p:cNvPr>
          <p:cNvGrpSpPr/>
          <p:nvPr/>
        </p:nvGrpSpPr>
        <p:grpSpPr>
          <a:xfrm>
            <a:off x="8866518" y="1443487"/>
            <a:ext cx="2526102" cy="4359215"/>
            <a:chOff x="8866518" y="1443487"/>
            <a:chExt cx="2526102" cy="4359215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EDDFD46-FE26-DA0B-9193-D9363F25EF93}"/>
                </a:ext>
              </a:extLst>
            </p:cNvPr>
            <p:cNvSpPr/>
            <p:nvPr/>
          </p:nvSpPr>
          <p:spPr>
            <a:xfrm>
              <a:off x="8866518" y="1443487"/>
              <a:ext cx="2526102" cy="43592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171BDDC-1397-1566-9C2B-2BBC3B03D570}"/>
                </a:ext>
              </a:extLst>
            </p:cNvPr>
            <p:cNvSpPr txBox="1"/>
            <p:nvPr/>
          </p:nvSpPr>
          <p:spPr>
            <a:xfrm>
              <a:off x="8942718" y="2461402"/>
              <a:ext cx="2375140" cy="2523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>
                  <a:solidFill>
                    <a:schemeClr val="accent1"/>
                  </a:solidFill>
                </a:rPr>
                <a:t>COMUNICAZIONE E FEEDBACK</a:t>
              </a:r>
            </a:p>
            <a:p>
              <a:pPr algn="ctr"/>
              <a:endParaRPr lang="it-IT" sz="10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b="1" dirty="0"/>
                <a:t>Flussi strutturati </a:t>
              </a:r>
              <a:r>
                <a:rPr lang="it-IT" sz="1600" dirty="0"/>
                <a:t>tra </a:t>
              </a:r>
              <a:r>
                <a:rPr lang="it-IT" sz="1600" dirty="0" err="1"/>
                <a:t>AdG</a:t>
              </a:r>
              <a:r>
                <a:rPr lang="it-IT" sz="1600" dirty="0"/>
                <a:t>, OOII e </a:t>
              </a:r>
              <a:r>
                <a:rPr lang="it-IT" sz="1600" dirty="0" err="1"/>
                <a:t>AdA</a:t>
              </a:r>
              <a:r>
                <a:rPr lang="it-IT" sz="1600" dirty="0"/>
                <a:t>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b="1" dirty="0"/>
                <a:t>Dati quantitativi + qualitativi</a:t>
              </a:r>
              <a:r>
                <a:rPr lang="it-IT" sz="1600" dirty="0"/>
                <a:t>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it-IT" sz="1600" dirty="0"/>
                <a:t>Reportistica e </a:t>
              </a:r>
              <a:r>
                <a:rPr lang="it-IT" sz="1600" b="1" dirty="0"/>
                <a:t>condivisione</a:t>
              </a:r>
              <a:r>
                <a:rPr lang="it-IT" sz="1600" dirty="0"/>
                <a:t> dei risultati.</a:t>
              </a:r>
            </a:p>
          </p:txBody>
        </p:sp>
        <p:pic>
          <p:nvPicPr>
            <p:cNvPr id="78" name="Graphic 77" descr="Boardroom with solid fill">
              <a:extLst>
                <a:ext uri="{FF2B5EF4-FFF2-40B4-BE49-F238E27FC236}">
                  <a16:creationId xmlns:a16="http://schemas.microsoft.com/office/drawing/2014/main" id="{410B330F-B05B-B4A1-0D2C-DD308CCC2B4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745693" y="1660286"/>
              <a:ext cx="767751" cy="767751"/>
            </a:xfrm>
            <a:prstGeom prst="rect">
              <a:avLst/>
            </a:prstGeom>
          </p:spPr>
        </p:pic>
      </p:grp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8B8090-6AC0-C68C-6670-30DD455B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3076" y="6226470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537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BB283-9171-8381-7C58-57560671C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6EDD63-D980-04FC-DFD4-E110DEC6CF17}"/>
              </a:ext>
            </a:extLst>
          </p:cNvPr>
          <p:cNvSpPr txBox="1"/>
          <p:nvPr/>
        </p:nvSpPr>
        <p:spPr>
          <a:xfrm>
            <a:off x="490818" y="558054"/>
            <a:ext cx="110534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297A38"/>
                </a:solidFill>
              </a:rPr>
              <a:t>LE OSSERVAZIONI DELL’ADA </a:t>
            </a:r>
            <a:r>
              <a:rPr lang="it-IT" sz="2400" b="1" dirty="0" err="1">
                <a:solidFill>
                  <a:srgbClr val="297A38"/>
                </a:solidFill>
              </a:rPr>
              <a:t>NELL’AdS</a:t>
            </a:r>
            <a:r>
              <a:rPr lang="it-IT" sz="2400" b="1" dirty="0">
                <a:solidFill>
                  <a:srgbClr val="297A38"/>
                </a:solidFill>
              </a:rPr>
              <a:t>: VERSO UN SISTEMA CIRCOLARE DI GOVERNANCE DEL RISCHIO (2/2)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4E96A53-0466-A04F-2A31-4246E345377C}"/>
              </a:ext>
            </a:extLst>
          </p:cNvPr>
          <p:cNvGrpSpPr/>
          <p:nvPr/>
        </p:nvGrpSpPr>
        <p:grpSpPr>
          <a:xfrm>
            <a:off x="4078245" y="2104638"/>
            <a:ext cx="3547507" cy="3533879"/>
            <a:chOff x="3623920" y="1378542"/>
            <a:chExt cx="4915823" cy="4915822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BEDCA668-7DFB-2452-542F-5C7F4E9CCD4A}"/>
                </a:ext>
              </a:extLst>
            </p:cNvPr>
            <p:cNvSpPr/>
            <p:nvPr/>
          </p:nvSpPr>
          <p:spPr>
            <a:xfrm>
              <a:off x="5050619" y="1378542"/>
              <a:ext cx="3282983" cy="2494050"/>
            </a:xfrm>
            <a:custGeom>
              <a:avLst/>
              <a:gdLst>
                <a:gd name="connsiteX0" fmla="*/ 2428113 w 2457450"/>
                <a:gd name="connsiteY0" fmla="*/ 1103662 h 1866900"/>
                <a:gd name="connsiteX1" fmla="*/ 771049 w 2457450"/>
                <a:gd name="connsiteY1" fmla="*/ 1103662 h 1866900"/>
                <a:gd name="connsiteX2" fmla="*/ 35719 w 2457450"/>
                <a:gd name="connsiteY2" fmla="*/ 1838992 h 1866900"/>
                <a:gd name="connsiteX3" fmla="*/ 35719 w 2457450"/>
                <a:gd name="connsiteY3" fmla="*/ 190595 h 1866900"/>
                <a:gd name="connsiteX4" fmla="*/ 771049 w 2457450"/>
                <a:gd name="connsiteY4" fmla="*/ 35719 h 1866900"/>
                <a:gd name="connsiteX5" fmla="*/ 1492377 w 2457450"/>
                <a:gd name="connsiteY5" fmla="*/ 184404 h 1866900"/>
                <a:gd name="connsiteX6" fmla="*/ 2428113 w 2457450"/>
                <a:gd name="connsiteY6" fmla="*/ 1103662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7450" h="1866900">
                  <a:moveTo>
                    <a:pt x="2428113" y="1103662"/>
                  </a:moveTo>
                  <a:lnTo>
                    <a:pt x="771049" y="1103662"/>
                  </a:lnTo>
                  <a:cubicBezTo>
                    <a:pt x="364903" y="1103662"/>
                    <a:pt x="35719" y="1432846"/>
                    <a:pt x="35719" y="1838992"/>
                  </a:cubicBezTo>
                  <a:lnTo>
                    <a:pt x="35719" y="190595"/>
                  </a:lnTo>
                  <a:cubicBezTo>
                    <a:pt x="260509" y="90964"/>
                    <a:pt x="509302" y="35719"/>
                    <a:pt x="771049" y="35719"/>
                  </a:cubicBezTo>
                  <a:cubicBezTo>
                    <a:pt x="1027366" y="35719"/>
                    <a:pt x="1271207" y="88773"/>
                    <a:pt x="1492377" y="184404"/>
                  </a:cubicBezTo>
                  <a:cubicBezTo>
                    <a:pt x="1907000" y="363760"/>
                    <a:pt x="2241709" y="692944"/>
                    <a:pt x="2428113" y="1103662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476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9488"/>
              <a:endParaRPr lang="en-US" sz="1535">
                <a:solidFill>
                  <a:srgbClr val="3C3D3E"/>
                </a:solidFill>
                <a:latin typeface="Arial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7B3E204-84EE-E7A1-1450-681D89FE8727}"/>
                </a:ext>
              </a:extLst>
            </p:cNvPr>
            <p:cNvSpPr/>
            <p:nvPr/>
          </p:nvSpPr>
          <p:spPr>
            <a:xfrm>
              <a:off x="3834261" y="3800316"/>
              <a:ext cx="3282983" cy="2494048"/>
            </a:xfrm>
            <a:custGeom>
              <a:avLst/>
              <a:gdLst>
                <a:gd name="connsiteX0" fmla="*/ 35719 w 2457450"/>
                <a:gd name="connsiteY0" fmla="*/ 771049 h 1866900"/>
                <a:gd name="connsiteX1" fmla="*/ 1692783 w 2457450"/>
                <a:gd name="connsiteY1" fmla="*/ 771049 h 1866900"/>
                <a:gd name="connsiteX2" fmla="*/ 2428113 w 2457450"/>
                <a:gd name="connsiteY2" fmla="*/ 35719 h 1866900"/>
                <a:gd name="connsiteX3" fmla="*/ 2428113 w 2457450"/>
                <a:gd name="connsiteY3" fmla="*/ 1684115 h 1866900"/>
                <a:gd name="connsiteX4" fmla="*/ 1692783 w 2457450"/>
                <a:gd name="connsiteY4" fmla="*/ 1838992 h 1866900"/>
                <a:gd name="connsiteX5" fmla="*/ 971455 w 2457450"/>
                <a:gd name="connsiteY5" fmla="*/ 1690306 h 1866900"/>
                <a:gd name="connsiteX6" fmla="*/ 35719 w 2457450"/>
                <a:gd name="connsiteY6" fmla="*/ 771049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7450" h="1866900">
                  <a:moveTo>
                    <a:pt x="35719" y="771049"/>
                  </a:moveTo>
                  <a:lnTo>
                    <a:pt x="1692783" y="771049"/>
                  </a:lnTo>
                  <a:cubicBezTo>
                    <a:pt x="2098929" y="771049"/>
                    <a:pt x="2428113" y="441865"/>
                    <a:pt x="2428113" y="35719"/>
                  </a:cubicBezTo>
                  <a:lnTo>
                    <a:pt x="2428113" y="1684115"/>
                  </a:lnTo>
                  <a:cubicBezTo>
                    <a:pt x="2203323" y="1783747"/>
                    <a:pt x="1954530" y="1838992"/>
                    <a:pt x="1692783" y="1838992"/>
                  </a:cubicBezTo>
                  <a:cubicBezTo>
                    <a:pt x="1436465" y="1838992"/>
                    <a:pt x="1192625" y="1785938"/>
                    <a:pt x="971455" y="1690306"/>
                  </a:cubicBezTo>
                  <a:cubicBezTo>
                    <a:pt x="556832" y="1510951"/>
                    <a:pt x="222123" y="1181767"/>
                    <a:pt x="35719" y="771049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476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9488"/>
              <a:endParaRPr lang="en-US" sz="1535">
                <a:solidFill>
                  <a:srgbClr val="3C3D3E"/>
                </a:solidFill>
                <a:latin typeface="Arial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59C74ED-3F53-3584-DE84-F54E2F8382FC}"/>
                </a:ext>
              </a:extLst>
            </p:cNvPr>
            <p:cNvSpPr/>
            <p:nvPr/>
          </p:nvSpPr>
          <p:spPr>
            <a:xfrm>
              <a:off x="6045694" y="2805241"/>
              <a:ext cx="2494049" cy="3295707"/>
            </a:xfrm>
            <a:custGeom>
              <a:avLst/>
              <a:gdLst>
                <a:gd name="connsiteX0" fmla="*/ 771049 w 1866900"/>
                <a:gd name="connsiteY0" fmla="*/ 2432114 h 2466975"/>
                <a:gd name="connsiteX1" fmla="*/ 771049 w 1866900"/>
                <a:gd name="connsiteY1" fmla="*/ 772287 h 2466975"/>
                <a:gd name="connsiteX2" fmla="*/ 35719 w 1866900"/>
                <a:gd name="connsiteY2" fmla="*/ 35719 h 2466975"/>
                <a:gd name="connsiteX3" fmla="*/ 1684115 w 1866900"/>
                <a:gd name="connsiteY3" fmla="*/ 35719 h 2466975"/>
                <a:gd name="connsiteX4" fmla="*/ 1838992 w 1866900"/>
                <a:gd name="connsiteY4" fmla="*/ 772287 h 2466975"/>
                <a:gd name="connsiteX5" fmla="*/ 1690306 w 1866900"/>
                <a:gd name="connsiteY5" fmla="*/ 1494854 h 2466975"/>
                <a:gd name="connsiteX6" fmla="*/ 771049 w 1866900"/>
                <a:gd name="connsiteY6" fmla="*/ 2432114 h 2466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6900" h="2466975">
                  <a:moveTo>
                    <a:pt x="771049" y="2432114"/>
                  </a:moveTo>
                  <a:lnTo>
                    <a:pt x="771049" y="772287"/>
                  </a:lnTo>
                  <a:cubicBezTo>
                    <a:pt x="771049" y="365474"/>
                    <a:pt x="441865" y="35719"/>
                    <a:pt x="35719" y="35719"/>
                  </a:cubicBezTo>
                  <a:lnTo>
                    <a:pt x="1684115" y="35719"/>
                  </a:lnTo>
                  <a:cubicBezTo>
                    <a:pt x="1783747" y="260890"/>
                    <a:pt x="1838992" y="510064"/>
                    <a:pt x="1838992" y="772287"/>
                  </a:cubicBezTo>
                  <a:cubicBezTo>
                    <a:pt x="1838992" y="1028986"/>
                    <a:pt x="1785938" y="1273302"/>
                    <a:pt x="1690306" y="1494854"/>
                  </a:cubicBezTo>
                  <a:cubicBezTo>
                    <a:pt x="1510951" y="1910144"/>
                    <a:pt x="1181767" y="2245328"/>
                    <a:pt x="771049" y="2432114"/>
                  </a:cubicBezTo>
                  <a:close/>
                </a:path>
              </a:pathLst>
            </a:custGeom>
            <a:solidFill>
              <a:schemeClr val="accent3"/>
            </a:solidFill>
            <a:ln w="476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9488"/>
              <a:endParaRPr lang="en-US" sz="1535">
                <a:solidFill>
                  <a:srgbClr val="3C3D3E"/>
                </a:solidFill>
                <a:latin typeface="Arial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898FA93-BE61-6904-D873-D24B51F37EDF}"/>
                </a:ext>
              </a:extLst>
            </p:cNvPr>
            <p:cNvSpPr/>
            <p:nvPr/>
          </p:nvSpPr>
          <p:spPr>
            <a:xfrm>
              <a:off x="3623920" y="1585446"/>
              <a:ext cx="2494049" cy="3282983"/>
            </a:xfrm>
            <a:custGeom>
              <a:avLst/>
              <a:gdLst>
                <a:gd name="connsiteX0" fmla="*/ 1103662 w 1866900"/>
                <a:gd name="connsiteY0" fmla="*/ 35719 h 2457450"/>
                <a:gd name="connsiteX1" fmla="*/ 1103662 w 1866900"/>
                <a:gd name="connsiteY1" fmla="*/ 1692783 h 2457450"/>
                <a:gd name="connsiteX2" fmla="*/ 1838992 w 1866900"/>
                <a:gd name="connsiteY2" fmla="*/ 2428113 h 2457450"/>
                <a:gd name="connsiteX3" fmla="*/ 190595 w 1866900"/>
                <a:gd name="connsiteY3" fmla="*/ 2428113 h 2457450"/>
                <a:gd name="connsiteX4" fmla="*/ 35719 w 1866900"/>
                <a:gd name="connsiteY4" fmla="*/ 1692783 h 2457450"/>
                <a:gd name="connsiteX5" fmla="*/ 184404 w 1866900"/>
                <a:gd name="connsiteY5" fmla="*/ 971455 h 2457450"/>
                <a:gd name="connsiteX6" fmla="*/ 1103662 w 1866900"/>
                <a:gd name="connsiteY6" fmla="*/ 35719 h 2457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6900" h="2457450">
                  <a:moveTo>
                    <a:pt x="1103662" y="35719"/>
                  </a:moveTo>
                  <a:lnTo>
                    <a:pt x="1103662" y="1692783"/>
                  </a:lnTo>
                  <a:cubicBezTo>
                    <a:pt x="1103662" y="2098929"/>
                    <a:pt x="1432846" y="2428113"/>
                    <a:pt x="1838992" y="2428113"/>
                  </a:cubicBezTo>
                  <a:lnTo>
                    <a:pt x="190595" y="2428113"/>
                  </a:lnTo>
                  <a:cubicBezTo>
                    <a:pt x="90964" y="2203323"/>
                    <a:pt x="35719" y="1954530"/>
                    <a:pt x="35719" y="1692783"/>
                  </a:cubicBezTo>
                  <a:cubicBezTo>
                    <a:pt x="35719" y="1436465"/>
                    <a:pt x="88773" y="1192625"/>
                    <a:pt x="184404" y="971455"/>
                  </a:cubicBezTo>
                  <a:cubicBezTo>
                    <a:pt x="363760" y="556832"/>
                    <a:pt x="692944" y="222123"/>
                    <a:pt x="1103662" y="35719"/>
                  </a:cubicBezTo>
                  <a:close/>
                </a:path>
              </a:pathLst>
            </a:custGeom>
            <a:solidFill>
              <a:schemeClr val="accent3"/>
            </a:solidFill>
            <a:ln w="476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519488"/>
              <a:endParaRPr lang="en-US" sz="1535" dirty="0">
                <a:solidFill>
                  <a:srgbClr val="3C3D3E"/>
                </a:solidFill>
                <a:latin typeface="Arial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09D7A48-8B06-4859-0E5E-0DAB96A6342B}"/>
              </a:ext>
            </a:extLst>
          </p:cNvPr>
          <p:cNvSpPr txBox="1"/>
          <p:nvPr/>
        </p:nvSpPr>
        <p:spPr>
          <a:xfrm>
            <a:off x="1004361" y="1531268"/>
            <a:ext cx="3154957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it-IT" sz="1600" b="1" dirty="0"/>
              <a:t>AGGIORNAMENTO DEL MODELLO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1600" dirty="0"/>
              <a:t>Revisione dei fattori di rischio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1600" dirty="0"/>
              <a:t>Adeguamento di pesi, soglie, campionamenti;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1600" dirty="0"/>
              <a:t>Miglioramento continuo delle metodologie.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049A97-59B2-A298-EAEA-88F2DD167682}"/>
              </a:ext>
            </a:extLst>
          </p:cNvPr>
          <p:cNvSpPr txBox="1"/>
          <p:nvPr/>
        </p:nvSpPr>
        <p:spPr>
          <a:xfrm>
            <a:off x="7473959" y="1868079"/>
            <a:ext cx="387984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buNone/>
            </a:pPr>
            <a:r>
              <a:rPr lang="it-IT" sz="1600" b="1" dirty="0"/>
              <a:t>ANALISI DEL RISCHIO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1600" dirty="0"/>
              <a:t>Integrazione di dati storici (irregolarità, audit, controlli), fattori qualitativi e quantitativi;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1600" dirty="0"/>
              <a:t>Definizione di priorità e campioni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1960CF-D2CF-C3FE-4BEF-8EDF338DB142}"/>
              </a:ext>
            </a:extLst>
          </p:cNvPr>
          <p:cNvSpPr txBox="1"/>
          <p:nvPr/>
        </p:nvSpPr>
        <p:spPr>
          <a:xfrm>
            <a:off x="7620543" y="4667789"/>
            <a:ext cx="3340751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buNone/>
            </a:pPr>
            <a:r>
              <a:rPr lang="it-IT" sz="1600" b="1" dirty="0"/>
              <a:t>VERIFICHE DI GESTIONE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1600" dirty="0"/>
              <a:t>Controlli amministrativi e in loco;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/>
              <a:t>Focalizzazione sulle aree a maggiore rischio</a:t>
            </a:r>
            <a:r>
              <a:rPr lang="it-IT" sz="1600" dirty="0"/>
              <a:t>;</a:t>
            </a:r>
            <a:endParaRPr lang="it-IT" sz="16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1600" b="1" dirty="0"/>
              <a:t>Applicazione</a:t>
            </a:r>
            <a:r>
              <a:rPr lang="it-IT" sz="1600" dirty="0"/>
              <a:t> </a:t>
            </a:r>
            <a:r>
              <a:rPr lang="it-IT" sz="1600" b="1" dirty="0"/>
              <a:t>del</a:t>
            </a:r>
            <a:r>
              <a:rPr lang="it-IT" sz="1600" dirty="0"/>
              <a:t> </a:t>
            </a:r>
            <a:r>
              <a:rPr lang="it-IT" sz="1600" b="1" dirty="0"/>
              <a:t>giudizio professionale</a:t>
            </a:r>
            <a:r>
              <a:rPr lang="it-IT" sz="1600" dirty="0"/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75F670-874E-41C3-3519-666C04EF92CA}"/>
              </a:ext>
            </a:extLst>
          </p:cNvPr>
          <p:cNvSpPr txBox="1"/>
          <p:nvPr/>
        </p:nvSpPr>
        <p:spPr>
          <a:xfrm>
            <a:off x="1164966" y="4667789"/>
            <a:ext cx="313625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it-IT" sz="1600" b="1" dirty="0"/>
              <a:t>ESITI E FEEDBACK</a:t>
            </a:r>
          </a:p>
          <a:p>
            <a:pPr lvl="0"/>
            <a:r>
              <a:rPr lang="it-IT" sz="1600" dirty="0"/>
              <a:t>Raccolta e sistematizzazione dei risultati Individuazione di criticità e anomalie ricorrenti Condivisione tra AdG, OOII e </a:t>
            </a:r>
            <a:r>
              <a:rPr lang="it-IT" sz="1600" dirty="0" err="1"/>
              <a:t>AdA</a:t>
            </a:r>
            <a:r>
              <a:rPr lang="it-IT" sz="1600" dirty="0"/>
              <a:t>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4575EE-4F48-120C-4287-CC9B19575F9A}"/>
              </a:ext>
            </a:extLst>
          </p:cNvPr>
          <p:cNvCxnSpPr>
            <a:cxnSpLocks/>
          </p:cNvCxnSpPr>
          <p:nvPr/>
        </p:nvCxnSpPr>
        <p:spPr>
          <a:xfrm>
            <a:off x="6881618" y="3139121"/>
            <a:ext cx="4269461" cy="0"/>
          </a:xfrm>
          <a:prstGeom prst="line">
            <a:avLst/>
          </a:prstGeom>
          <a:ln w="28575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642E7C7-5E7B-3D03-6976-0633283F09A5}"/>
              </a:ext>
            </a:extLst>
          </p:cNvPr>
          <p:cNvCxnSpPr>
            <a:cxnSpLocks/>
          </p:cNvCxnSpPr>
          <p:nvPr/>
        </p:nvCxnSpPr>
        <p:spPr>
          <a:xfrm>
            <a:off x="7495868" y="4043738"/>
            <a:ext cx="0" cy="2144277"/>
          </a:xfrm>
          <a:prstGeom prst="line">
            <a:avLst/>
          </a:prstGeom>
          <a:ln w="28575">
            <a:solidFill>
              <a:srgbClr val="196B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DB89922-D58B-C3FA-CE4B-8A83324D32FD}"/>
              </a:ext>
            </a:extLst>
          </p:cNvPr>
          <p:cNvCxnSpPr>
            <a:cxnSpLocks/>
          </p:cNvCxnSpPr>
          <p:nvPr/>
        </p:nvCxnSpPr>
        <p:spPr>
          <a:xfrm>
            <a:off x="1004361" y="4598777"/>
            <a:ext cx="4247016" cy="0"/>
          </a:xfrm>
          <a:prstGeom prst="line">
            <a:avLst/>
          </a:prstGeom>
          <a:ln w="28575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2B96546-429D-625A-FC4B-69EE0137DABE}"/>
              </a:ext>
            </a:extLst>
          </p:cNvPr>
          <p:cNvCxnSpPr>
            <a:cxnSpLocks/>
          </p:cNvCxnSpPr>
          <p:nvPr/>
        </p:nvCxnSpPr>
        <p:spPr>
          <a:xfrm>
            <a:off x="4301219" y="1405493"/>
            <a:ext cx="0" cy="2023507"/>
          </a:xfrm>
          <a:prstGeom prst="line">
            <a:avLst/>
          </a:prstGeom>
          <a:ln w="28575">
            <a:solidFill>
              <a:srgbClr val="196B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0" name="Graphic 39" descr="Clipboard Checked with solid fill">
            <a:extLst>
              <a:ext uri="{FF2B5EF4-FFF2-40B4-BE49-F238E27FC236}">
                <a16:creationId xmlns:a16="http://schemas.microsoft.com/office/drawing/2014/main" id="{413327EC-A985-1A0B-F814-5635A7A8C58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74740" y="3604163"/>
            <a:ext cx="586787" cy="586787"/>
          </a:xfrm>
          <a:prstGeom prst="rect">
            <a:avLst/>
          </a:prstGeom>
        </p:spPr>
      </p:pic>
      <p:pic>
        <p:nvPicPr>
          <p:cNvPr id="42" name="Graphic 41" descr="Abacus with solid fill">
            <a:extLst>
              <a:ext uri="{FF2B5EF4-FFF2-40B4-BE49-F238E27FC236}">
                <a16:creationId xmlns:a16="http://schemas.microsoft.com/office/drawing/2014/main" id="{BA7980FC-E360-755F-F051-3366D15C278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7936" y="2372053"/>
            <a:ext cx="587515" cy="587515"/>
          </a:xfrm>
          <a:prstGeom prst="rect">
            <a:avLst/>
          </a:prstGeom>
        </p:spPr>
      </p:pic>
      <p:pic>
        <p:nvPicPr>
          <p:cNvPr id="43" name="Graphic 42" descr="Boardroom with solid fill">
            <a:extLst>
              <a:ext uri="{FF2B5EF4-FFF2-40B4-BE49-F238E27FC236}">
                <a16:creationId xmlns:a16="http://schemas.microsoft.com/office/drawing/2014/main" id="{426A1639-2E90-F7FF-BBE8-BDE29F2FB18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30402" y="4783588"/>
            <a:ext cx="591034" cy="591034"/>
          </a:xfrm>
          <a:prstGeom prst="rect">
            <a:avLst/>
          </a:prstGeom>
        </p:spPr>
      </p:pic>
      <p:pic>
        <p:nvPicPr>
          <p:cNvPr id="45" name="Graphic 44" descr="Settings with solid fill">
            <a:extLst>
              <a:ext uri="{FF2B5EF4-FFF2-40B4-BE49-F238E27FC236}">
                <a16:creationId xmlns:a16="http://schemas.microsoft.com/office/drawing/2014/main" id="{73B0CC6A-82BC-11D9-7B24-54AE6382A52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50782" y="3571054"/>
            <a:ext cx="535259" cy="535259"/>
          </a:xfrm>
          <a:prstGeom prst="rect">
            <a:avLst/>
          </a:prstGeom>
        </p:spPr>
      </p:pic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C59E96D9-0163-661F-0F0B-DCA62FB64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1317" y="6188015"/>
            <a:ext cx="2743200" cy="365125"/>
          </a:xfrm>
        </p:spPr>
        <p:txBody>
          <a:bodyPr/>
          <a:lstStyle/>
          <a:p>
            <a:fld id="{DCEB06E8-D4FD-460B-BC8A-C46D65A93A2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1428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9A2174C-840F-44A6-8343-18718F724A6F}">
  <we:reference id="c53855d0-2569-4e75-a142-ac5f1e743eff" version="1.0.0.0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Props1.xml><?xml version="1.0" encoding="utf-8"?>
<ds:datastoreItem xmlns:ds="http://schemas.openxmlformats.org/officeDocument/2006/customXml" ds:itemID="{4D0B9514-6061-4228-95E9-9ECFDAF671A8}"/>
</file>

<file path=customXml/itemProps2.xml><?xml version="1.0" encoding="utf-8"?>
<ds:datastoreItem xmlns:ds="http://schemas.openxmlformats.org/officeDocument/2006/customXml" ds:itemID="{B5FDDC65-9E79-4774-BD16-C3F66B89C7CD}"/>
</file>

<file path=customXml/itemProps3.xml><?xml version="1.0" encoding="utf-8"?>
<ds:datastoreItem xmlns:ds="http://schemas.openxmlformats.org/officeDocument/2006/customXml" ds:itemID="{D8F19AE3-0275-4C5C-9A7E-053647A836CE}"/>
</file>

<file path=docMetadata/LabelInfo.xml><?xml version="1.0" encoding="utf-8"?>
<clbl:labelList xmlns:clbl="http://schemas.microsoft.com/office/2020/mipLabelMetadata">
  <clbl:label id="{da623df2-7a25-4a8f-b59b-3a3459c1375f}" enabled="1" method="Standard" siteId="{16532572-d567-4d67-8727-f12f7bb6aed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9973</TotalTime>
  <Words>1143</Words>
  <Application>Microsoft Office PowerPoint</Application>
  <PresentationFormat>Widescreen</PresentationFormat>
  <Paragraphs>216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Wingdings</vt:lpstr>
      <vt:lpstr>Tema di Office</vt:lpstr>
      <vt:lpstr> EVOLUZIONE DEL SISTEMA DI CONTROLLO BASATO SUL RISCHIO FESR –  FSE+    20 – 21 maggio 2026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Simona Frustaci</dc:creator>
  <cp:lastModifiedBy>Paola Michela Uboldi</cp:lastModifiedBy>
  <cp:revision>31</cp:revision>
  <cp:lastPrinted>2026-05-12T12:47:40Z</cp:lastPrinted>
  <dcterms:created xsi:type="dcterms:W3CDTF">2025-02-10T10:30:30Z</dcterms:created>
  <dcterms:modified xsi:type="dcterms:W3CDTF">2026-05-12T13:34:59Z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0x010100FA3A265787A86448A05F338567224205</vt:lpwstr>
  </property>
</Properties>
</file>