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91" r:id="rId5"/>
  </p:sldMasterIdLst>
  <p:notesMasterIdLst>
    <p:notesMasterId r:id="rId15"/>
  </p:notesMasterIdLst>
  <p:handoutMasterIdLst>
    <p:handoutMasterId r:id="rId16"/>
  </p:handoutMasterIdLst>
  <p:sldIdLst>
    <p:sldId id="256" r:id="rId6"/>
    <p:sldId id="351" r:id="rId7"/>
    <p:sldId id="356" r:id="rId8"/>
    <p:sldId id="357" r:id="rId9"/>
    <p:sldId id="352" r:id="rId10"/>
    <p:sldId id="353" r:id="rId11"/>
    <p:sldId id="358" r:id="rId12"/>
    <p:sldId id="355" r:id="rId13"/>
    <p:sldId id="28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99"/>
    <a:srgbClr val="B4D2F0"/>
    <a:srgbClr val="000000"/>
    <a:srgbClr val="372D5F"/>
    <a:srgbClr val="5A96D2"/>
    <a:srgbClr val="3778BE"/>
    <a:srgbClr val="143264"/>
    <a:srgbClr val="1877BA"/>
    <a:srgbClr val="1E8389"/>
    <a:srgbClr val="035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/>
              <a:t>18 </a:t>
            </a:r>
            <a:r>
              <a:rPr lang="en-GB"/>
              <a:t>senza follow-up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/>
              <a:t>3 </a:t>
            </a:r>
            <a:r>
              <a:rPr lang="it-IT"/>
              <a:t>con commenti </a:t>
            </a:r>
            <a:r>
              <a:rPr lang="it-IT" i="1"/>
              <a:t>(aspetti da migliorare/considerare per il futuro)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/>
              <a:t>1 </a:t>
            </a:r>
            <a:r>
              <a:rPr lang="it-IT"/>
              <a:t>con osservazioni </a:t>
            </a:r>
            <a:r>
              <a:rPr lang="it-IT" i="1"/>
              <a:t>(richieste di ulteriori informazioni)</a:t>
            </a:r>
            <a:br>
              <a:rPr lang="it-IT" i="1"/>
            </a:br>
            <a:endParaRPr lang="en-GB"/>
          </a:p>
          <a:p>
            <a:r>
              <a:rPr lang="en-US"/>
              <a:t>* Al di </a:t>
            </a:r>
            <a:r>
              <a:rPr lang="en-US" err="1"/>
              <a:t>fuori</a:t>
            </a:r>
            <a:r>
              <a:rPr lang="en-US"/>
              <a:t> </a:t>
            </a:r>
            <a:r>
              <a:rPr lang="en-US" err="1"/>
              <a:t>delle</a:t>
            </a:r>
            <a:r>
              <a:rPr lang="en-US"/>
              <a:t> </a:t>
            </a:r>
            <a:r>
              <a:rPr lang="en-US" err="1"/>
              <a:t>tipologie</a:t>
            </a:r>
            <a:r>
              <a:rPr lang="en-US"/>
              <a:t> di </a:t>
            </a:r>
            <a:r>
              <a:rPr lang="en-US" err="1"/>
              <a:t>esiti</a:t>
            </a:r>
            <a:r>
              <a:rPr lang="en-US"/>
              <a:t> </a:t>
            </a:r>
            <a:r>
              <a:rPr lang="en-US" err="1"/>
              <a:t>indicati</a:t>
            </a:r>
            <a:r>
              <a:rPr lang="en-US"/>
              <a:t> </a:t>
            </a:r>
            <a:r>
              <a:rPr lang="en-US" err="1"/>
              <a:t>nella</a:t>
            </a:r>
            <a:r>
              <a:rPr lang="en-US"/>
              <a:t> </a:t>
            </a:r>
            <a:r>
              <a:rPr lang="en-US" err="1"/>
              <a:t>presente</a:t>
            </a:r>
            <a:r>
              <a:rPr lang="en-US"/>
              <a:t> slide, 2 </a:t>
            </a:r>
            <a:r>
              <a:rPr lang="en-US" err="1"/>
              <a:t>valutazioni</a:t>
            </a:r>
            <a:r>
              <a:rPr lang="en-US"/>
              <a:t> </a:t>
            </a:r>
            <a:r>
              <a:rPr lang="en-US" err="1"/>
              <a:t>si</a:t>
            </a:r>
            <a:r>
              <a:rPr lang="en-US"/>
              <a:t> </a:t>
            </a:r>
            <a:r>
              <a:rPr lang="en-US" err="1"/>
              <a:t>sono</a:t>
            </a:r>
            <a:r>
              <a:rPr lang="en-US"/>
              <a:t> </a:t>
            </a:r>
            <a:r>
              <a:rPr lang="en-US" err="1"/>
              <a:t>concluse</a:t>
            </a:r>
            <a:r>
              <a:rPr lang="en-US"/>
              <a:t> con </a:t>
            </a:r>
            <a:r>
              <a:rPr lang="en-US" err="1"/>
              <a:t>commenti</a:t>
            </a:r>
            <a:r>
              <a:rPr lang="en-US"/>
              <a:t> via email.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517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243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0620E-45FD-7B20-A573-A101AFF83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D076EE-4E0A-C6C0-6671-EACC7C14B9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C0AFF1-4AA0-3B9D-37B3-ECD26FA294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B28CED-6603-07C1-952B-0E2420872B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453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718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200" b="1" err="1">
                <a:solidFill>
                  <a:schemeClr val="tx2"/>
                </a:solidFill>
              </a:rPr>
              <a:t>Another</a:t>
            </a:r>
            <a:r>
              <a:rPr lang="it-IT" sz="2200" b="1">
                <a:solidFill>
                  <a:schemeClr val="tx2"/>
                </a:solidFill>
              </a:rPr>
              <a:t> </a:t>
            </a:r>
            <a:r>
              <a:rPr lang="it-IT" sz="2200" b="1" err="1">
                <a:solidFill>
                  <a:schemeClr val="tx2"/>
                </a:solidFill>
              </a:rPr>
              <a:t>issues</a:t>
            </a:r>
            <a:r>
              <a:rPr lang="it-IT" sz="2200" b="1">
                <a:solidFill>
                  <a:schemeClr val="tx2"/>
                </a:solidFill>
              </a:rPr>
              <a:t>: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200" b="1">
                <a:solidFill>
                  <a:schemeClr val="tx2"/>
                </a:solidFill>
              </a:rPr>
              <a:t>Alta frequenza di errori rilevati negli audit delle operazioni, senza che </a:t>
            </a:r>
            <a:r>
              <a:rPr lang="it-IT" sz="2200" b="1" err="1">
                <a:solidFill>
                  <a:schemeClr val="tx2"/>
                </a:solidFill>
              </a:rPr>
              <a:t>l’AdA</a:t>
            </a:r>
            <a:r>
              <a:rPr lang="it-IT" sz="2200" b="1">
                <a:solidFill>
                  <a:schemeClr val="tx2"/>
                </a:solidFill>
              </a:rPr>
              <a:t> abbia richiesto e/o riportato specifiche misure correttive (oltre alle singole rettifiche delle spese inammissibili rilevate)</a:t>
            </a:r>
            <a:r>
              <a:rPr lang="it-IT" b="1"/>
              <a:t> </a:t>
            </a:r>
            <a:endParaRPr lang="it-IT" sz="2100" b="1">
              <a:cs typeface="Arial"/>
            </a:endParaRPr>
          </a:p>
          <a:p>
            <a:pPr marL="356870" indent="-35687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2200" b="1">
                <a:sym typeface="Wingdings" panose="05000000000000000000" pitchFamily="2" charset="2"/>
              </a:rPr>
              <a:t>    </a:t>
            </a:r>
            <a:r>
              <a:rPr lang="it-IT">
                <a:cs typeface="Times New Roman"/>
                <a:sym typeface="Wingdings" panose="05000000000000000000" pitchFamily="2" charset="2"/>
              </a:rPr>
              <a:t>Nonostante il TET &lt; 2%, un’elevata frequenza di errori può rilevare:</a:t>
            </a:r>
            <a:endParaRPr lang="it-IT">
              <a:cs typeface="Times New Roman"/>
            </a:endParaRPr>
          </a:p>
          <a:p>
            <a:pPr marL="1028700" lvl="1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90000"/>
              <a:buFont typeface="Arial" panose="020B0604020202020204" pitchFamily="34" charset="0"/>
              <a:buChar char="•"/>
            </a:pPr>
            <a:r>
              <a:rPr lang="it-IT">
                <a:cs typeface="Times New Roman"/>
                <a:sym typeface="Wingdings" panose="05000000000000000000" pitchFamily="2" charset="2"/>
              </a:rPr>
              <a:t>carenze nella qualità e/o affidabilità delle verifiche di gestione?  </a:t>
            </a:r>
            <a:endParaRPr lang="it-IT">
              <a:cs typeface="Times New Roman"/>
            </a:endParaRPr>
          </a:p>
          <a:p>
            <a:pPr marL="1028700" lvl="1" indent="-285750">
              <a:lnSpc>
                <a:spcPct val="100000"/>
              </a:lnSpc>
              <a:spcBef>
                <a:spcPts val="0"/>
              </a:spcBef>
              <a:buSzPct val="90000"/>
              <a:buFont typeface="Arial" panose="020B0604020202020204" pitchFamily="34" charset="0"/>
              <a:buChar char="•"/>
            </a:pPr>
            <a:r>
              <a:rPr lang="it-IT">
                <a:cs typeface="Times New Roman"/>
                <a:sym typeface="Wingdings" panose="05000000000000000000" pitchFamily="2" charset="2"/>
              </a:rPr>
              <a:t>inadeguata analisi e/o valutazione dei rischi per svolgere le verifiche di gestione sulla base di rischio? </a:t>
            </a:r>
            <a:r>
              <a:rPr lang="it-IT">
                <a:cs typeface="Times New Roman"/>
              </a:rPr>
              <a:t> </a:t>
            </a:r>
          </a:p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285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3E5F4-784E-0350-A689-AF8700F1C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879212-63CC-8E29-E206-F7DC048002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E8F577-E5EB-E5A2-D9D4-376687D8E3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1500" b="1" err="1">
                <a:solidFill>
                  <a:schemeClr val="tx2"/>
                </a:solidFill>
              </a:rPr>
              <a:t>Another</a:t>
            </a:r>
            <a:r>
              <a:rPr lang="it-IT" sz="1500" b="1">
                <a:solidFill>
                  <a:schemeClr val="tx2"/>
                </a:solidFill>
              </a:rPr>
              <a:t> </a:t>
            </a:r>
            <a:r>
              <a:rPr lang="it-IT" sz="1500" b="1" err="1">
                <a:solidFill>
                  <a:schemeClr val="tx2"/>
                </a:solidFill>
              </a:rPr>
              <a:t>issues</a:t>
            </a:r>
            <a:r>
              <a:rPr lang="it-IT" sz="1500" b="1">
                <a:solidFill>
                  <a:schemeClr val="tx2"/>
                </a:solidFill>
              </a:rPr>
              <a:t>: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1500" b="1">
                <a:solidFill>
                  <a:schemeClr val="tx2"/>
                </a:solidFill>
              </a:rPr>
              <a:t>Alta frequenza di errori rilevati negli audit delle operazioni, senza che </a:t>
            </a:r>
            <a:r>
              <a:rPr lang="it-IT" sz="1500" b="1" err="1">
                <a:solidFill>
                  <a:schemeClr val="tx2"/>
                </a:solidFill>
              </a:rPr>
              <a:t>l’AdA</a:t>
            </a:r>
            <a:r>
              <a:rPr lang="it-IT" sz="1500" b="1">
                <a:solidFill>
                  <a:schemeClr val="tx2"/>
                </a:solidFill>
              </a:rPr>
              <a:t> abbia richiesto e/o riportato specifiche misure correttive (oltre alle singole rettifiche delle spese inammissibili rilevate)</a:t>
            </a:r>
            <a:r>
              <a:rPr lang="it-IT" sz="1500" b="1"/>
              <a:t> </a:t>
            </a:r>
            <a:endParaRPr lang="it-IT" sz="1500" b="1">
              <a:cs typeface="Arial"/>
            </a:endParaRPr>
          </a:p>
          <a:p>
            <a:pPr marL="356870" indent="-35687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sz="1500" b="1">
                <a:sym typeface="Wingdings" panose="05000000000000000000" pitchFamily="2" charset="2"/>
              </a:rPr>
              <a:t>    </a:t>
            </a:r>
            <a:r>
              <a:rPr lang="it-IT" sz="1500">
                <a:cs typeface="Times New Roman"/>
                <a:sym typeface="Wingdings" panose="05000000000000000000" pitchFamily="2" charset="2"/>
              </a:rPr>
              <a:t>Nonostante il TET &lt; 2%, un’elevata frequenza di errori può rilevare:</a:t>
            </a:r>
            <a:endParaRPr lang="it-IT" sz="1500">
              <a:cs typeface="Times New Roman"/>
            </a:endParaRPr>
          </a:p>
          <a:p>
            <a:pPr marL="1028700" lvl="1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90000"/>
              <a:buFont typeface="Arial" panose="020B0604020202020204" pitchFamily="34" charset="0"/>
              <a:buChar char="•"/>
            </a:pPr>
            <a:r>
              <a:rPr lang="it-IT" sz="1500">
                <a:cs typeface="Times New Roman"/>
                <a:sym typeface="Wingdings" panose="05000000000000000000" pitchFamily="2" charset="2"/>
              </a:rPr>
              <a:t>carenze nella qualità e/o affidabilità delle verifiche di gestione?  </a:t>
            </a:r>
            <a:endParaRPr lang="it-IT" sz="1500">
              <a:cs typeface="Times New Roman"/>
            </a:endParaRPr>
          </a:p>
          <a:p>
            <a:pPr marL="1028700" lvl="1" indent="-285750">
              <a:lnSpc>
                <a:spcPct val="100000"/>
              </a:lnSpc>
              <a:spcBef>
                <a:spcPts val="0"/>
              </a:spcBef>
              <a:buSzPct val="90000"/>
              <a:buFont typeface="Arial" panose="020B0604020202020204" pitchFamily="34" charset="0"/>
              <a:buChar char="•"/>
            </a:pPr>
            <a:r>
              <a:rPr lang="it-IT" sz="1500">
                <a:cs typeface="Times New Roman"/>
                <a:sym typeface="Wingdings" panose="05000000000000000000" pitchFamily="2" charset="2"/>
              </a:rPr>
              <a:t>inadeguata analisi e/o valutazione dei rischi per svolgere le verifiche di gestione sulla base di rischio? </a:t>
            </a:r>
            <a:r>
              <a:rPr lang="it-IT" sz="1500">
                <a:cs typeface="Times New Roman"/>
              </a:rPr>
              <a:t> </a:t>
            </a:r>
          </a:p>
          <a:p>
            <a:endParaRPr lang="fr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9547-263C-26C8-F303-4D3853B76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656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583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" name="Google Shape;16;p22"/>
          <p:cNvSpPr/>
          <p:nvPr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2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Google Shape;21;p22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" name="Google Shape;22;p22"/>
          <p:cNvCxnSpPr/>
          <p:nvPr/>
        </p:nvCxnSpPr>
        <p:spPr>
          <a:xfrm>
            <a:off x="846746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B45F4576-0280-9ABD-3693-C3C51E11FA1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0569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905699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7" name="Google Shape;27;p2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04863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" type="title">
  <p:cSld name="Chapter Slide">
    <p:bg>
      <p:bgPr>
        <a:solidFill>
          <a:srgbClr val="0356B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4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2" name="Google Shape;32;p24" descr="European Commissio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27715" y="6045257"/>
            <a:ext cx="1718512" cy="45115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3" name="Google Shape;33;p24"/>
          <p:cNvCxnSpPr/>
          <p:nvPr/>
        </p:nvCxnSpPr>
        <p:spPr>
          <a:xfrm>
            <a:off x="838200" y="0"/>
            <a:ext cx="0" cy="3295934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198810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 (2)">
  <p:cSld name="Chapter Slide (2)">
    <p:bg>
      <p:bgPr>
        <a:solidFill>
          <a:srgbClr val="FFC000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8" name="Google Shape;38;p25" descr="European Commissio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33852" y="6045865"/>
            <a:ext cx="1716200" cy="45054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" name="Google Shape;39;p25"/>
          <p:cNvCxnSpPr/>
          <p:nvPr/>
        </p:nvCxnSpPr>
        <p:spPr>
          <a:xfrm>
            <a:off x="838200" y="0"/>
            <a:ext cx="0" cy="3295934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3003026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5" name="Google Shape;45;p26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2869028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">
  <p:cSld name="Three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7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9" name="Google Shape;49;p27"/>
          <p:cNvSpPr txBox="1">
            <a:spLocks noGrp="1"/>
          </p:cNvSpPr>
          <p:nvPr>
            <p:ph type="body" idx="1"/>
          </p:nvPr>
        </p:nvSpPr>
        <p:spPr>
          <a:xfrm>
            <a:off x="838198" y="1825626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Google Shape;50;p27"/>
          <p:cNvSpPr txBox="1">
            <a:spLocks noGrp="1"/>
          </p:cNvSpPr>
          <p:nvPr>
            <p:ph type="body" idx="2"/>
          </p:nvPr>
        </p:nvSpPr>
        <p:spPr>
          <a:xfrm>
            <a:off x="4604979" y="1825625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27"/>
          <p:cNvSpPr txBox="1">
            <a:spLocks noGrp="1"/>
          </p:cNvSpPr>
          <p:nvPr>
            <p:ph type="body" idx="3"/>
          </p:nvPr>
        </p:nvSpPr>
        <p:spPr>
          <a:xfrm>
            <a:off x="8371761" y="1825625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2" name="Google Shape;52;p27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330442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5" name="Google Shape;55;p28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2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09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Google Shape;58;p2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Google Shape;59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09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Google Shape;60;p28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8962366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Slide">
  <p:cSld name="Quote Slid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title"/>
          </p:nvPr>
        </p:nvSpPr>
        <p:spPr>
          <a:xfrm>
            <a:off x="6178608" y="-841992"/>
            <a:ext cx="5585761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356B1"/>
              </a:buClr>
              <a:buSzPts val="4000"/>
              <a:buFont typeface="Arial"/>
              <a:buNone/>
              <a:defRPr>
                <a:solidFill>
                  <a:srgbClr val="0356B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4" name="Google Shape;64;p29"/>
          <p:cNvSpPr>
            <a:spLocks noGrp="1"/>
          </p:cNvSpPr>
          <p:nvPr>
            <p:ph type="pic" idx="2"/>
          </p:nvPr>
        </p:nvSpPr>
        <p:spPr>
          <a:xfrm>
            <a:off x="-59635" y="-59635"/>
            <a:ext cx="6155635" cy="6983896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29"/>
          <p:cNvSpPr/>
          <p:nvPr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29" descr="Quo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19447" y="743802"/>
            <a:ext cx="544923" cy="54492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29"/>
          <p:cNvSpPr txBox="1">
            <a:spLocks noGrp="1"/>
          </p:cNvSpPr>
          <p:nvPr>
            <p:ph type="body" idx="1"/>
          </p:nvPr>
        </p:nvSpPr>
        <p:spPr>
          <a:xfrm>
            <a:off x="3214048" y="1992572"/>
            <a:ext cx="8550323" cy="36166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0" tIns="360000" rIns="360000" bIns="3600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 i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4714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and Content (half page)">
  <p:cSld name="Picture and Content (half page)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title"/>
          </p:nvPr>
        </p:nvSpPr>
        <p:spPr>
          <a:xfrm>
            <a:off x="6817056" y="482860"/>
            <a:ext cx="492684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body" idx="1"/>
          </p:nvPr>
        </p:nvSpPr>
        <p:spPr>
          <a:xfrm>
            <a:off x="6817056" y="1825625"/>
            <a:ext cx="4926841" cy="3769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Google Shape;72;p30"/>
          <p:cNvSpPr>
            <a:spLocks noGrp="1"/>
          </p:cNvSpPr>
          <p:nvPr>
            <p:ph type="pic" idx="2"/>
          </p:nvPr>
        </p:nvSpPr>
        <p:spPr>
          <a:xfrm>
            <a:off x="-46383" y="-46383"/>
            <a:ext cx="6142383" cy="696401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44636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5" name="Google Shape;75;p31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76" name="Google Shape;76;p31"/>
          <p:cNvSpPr txBox="1"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body" idx="1"/>
          </p:nvPr>
        </p:nvSpPr>
        <p:spPr>
          <a:xfrm>
            <a:off x="838200" y="3630613"/>
            <a:ext cx="10515600" cy="2035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8602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images">
  <p:cSld name="3 image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32"/>
          <p:cNvSpPr>
            <a:spLocks noGrp="1"/>
          </p:cNvSpPr>
          <p:nvPr>
            <p:ph type="pic" idx="2"/>
          </p:nvPr>
        </p:nvSpPr>
        <p:spPr>
          <a:xfrm>
            <a:off x="970722" y="2284667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2" name="Google Shape;82;p32"/>
          <p:cNvSpPr txBox="1">
            <a:spLocks noGrp="1"/>
          </p:cNvSpPr>
          <p:nvPr>
            <p:ph type="body" idx="1"/>
          </p:nvPr>
        </p:nvSpPr>
        <p:spPr>
          <a:xfrm>
            <a:off x="1206774" y="4038684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Google Shape;83;p32"/>
          <p:cNvSpPr>
            <a:spLocks noGrp="1"/>
          </p:cNvSpPr>
          <p:nvPr>
            <p:ph type="pic" idx="3"/>
          </p:nvPr>
        </p:nvSpPr>
        <p:spPr>
          <a:xfrm>
            <a:off x="4436086" y="2284667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4" name="Google Shape;84;p32"/>
          <p:cNvSpPr txBox="1">
            <a:spLocks noGrp="1"/>
          </p:cNvSpPr>
          <p:nvPr>
            <p:ph type="body" idx="4"/>
          </p:nvPr>
        </p:nvSpPr>
        <p:spPr>
          <a:xfrm>
            <a:off x="4672139" y="4041944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Google Shape;85;p32"/>
          <p:cNvSpPr>
            <a:spLocks noGrp="1"/>
          </p:cNvSpPr>
          <p:nvPr>
            <p:ph type="pic" idx="5"/>
          </p:nvPr>
        </p:nvSpPr>
        <p:spPr>
          <a:xfrm>
            <a:off x="7901451" y="2284668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6" name="Google Shape;86;p32"/>
          <p:cNvSpPr txBox="1">
            <a:spLocks noGrp="1"/>
          </p:cNvSpPr>
          <p:nvPr>
            <p:ph type="body" idx="6"/>
          </p:nvPr>
        </p:nvSpPr>
        <p:spPr>
          <a:xfrm>
            <a:off x="8137503" y="4037437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7" name="Google Shape;87;p3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5702773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images">
  <p:cSld name="4 images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0" name="Google Shape;90;p3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1" name="Google Shape;91;p33"/>
          <p:cNvSpPr>
            <a:spLocks noGrp="1"/>
          </p:cNvSpPr>
          <p:nvPr>
            <p:ph type="pic" idx="2"/>
          </p:nvPr>
        </p:nvSpPr>
        <p:spPr>
          <a:xfrm>
            <a:off x="3713869" y="2159957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2" name="Google Shape;92;p33"/>
          <p:cNvSpPr txBox="1">
            <a:spLocks noGrp="1"/>
          </p:cNvSpPr>
          <p:nvPr>
            <p:ph type="body" idx="1"/>
          </p:nvPr>
        </p:nvSpPr>
        <p:spPr>
          <a:xfrm>
            <a:off x="1033617" y="2159957"/>
            <a:ext cx="2520000" cy="16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3" name="Google Shape;93;p33"/>
          <p:cNvSpPr>
            <a:spLocks noGrp="1"/>
          </p:cNvSpPr>
          <p:nvPr>
            <p:ph type="pic" idx="3"/>
          </p:nvPr>
        </p:nvSpPr>
        <p:spPr>
          <a:xfrm>
            <a:off x="3713868" y="396888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4" name="Google Shape;94;p33"/>
          <p:cNvSpPr txBox="1">
            <a:spLocks noGrp="1"/>
          </p:cNvSpPr>
          <p:nvPr>
            <p:ph type="body" idx="4"/>
          </p:nvPr>
        </p:nvSpPr>
        <p:spPr>
          <a:xfrm>
            <a:off x="1033617" y="3968881"/>
            <a:ext cx="2520000" cy="163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Google Shape;95;p33"/>
          <p:cNvSpPr>
            <a:spLocks noGrp="1"/>
          </p:cNvSpPr>
          <p:nvPr>
            <p:ph type="pic" idx="5"/>
          </p:nvPr>
        </p:nvSpPr>
        <p:spPr>
          <a:xfrm>
            <a:off x="6324547" y="2159956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6" name="Google Shape;96;p33"/>
          <p:cNvSpPr txBox="1">
            <a:spLocks noGrp="1"/>
          </p:cNvSpPr>
          <p:nvPr>
            <p:ph type="body" idx="6"/>
          </p:nvPr>
        </p:nvSpPr>
        <p:spPr>
          <a:xfrm>
            <a:off x="8966322" y="2159956"/>
            <a:ext cx="2520000" cy="16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7" name="Google Shape;97;p33"/>
          <p:cNvSpPr>
            <a:spLocks noGrp="1"/>
          </p:cNvSpPr>
          <p:nvPr>
            <p:ph type="pic" idx="7"/>
          </p:nvPr>
        </p:nvSpPr>
        <p:spPr>
          <a:xfrm>
            <a:off x="6324549" y="3968880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8" name="Google Shape;98;p33"/>
          <p:cNvSpPr txBox="1">
            <a:spLocks noGrp="1"/>
          </p:cNvSpPr>
          <p:nvPr>
            <p:ph type="body" idx="8"/>
          </p:nvPr>
        </p:nvSpPr>
        <p:spPr>
          <a:xfrm>
            <a:off x="8935227" y="3968880"/>
            <a:ext cx="2520000" cy="163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9" name="Google Shape;99;p3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6228146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Collage">
  <p:cSld name="Picture Collag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4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2" name="Google Shape;102;p34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3" name="Google Shape;103;p34"/>
          <p:cNvSpPr>
            <a:spLocks noGrp="1"/>
          </p:cNvSpPr>
          <p:nvPr>
            <p:ph type="pic" idx="2"/>
          </p:nvPr>
        </p:nvSpPr>
        <p:spPr>
          <a:xfrm>
            <a:off x="938213" y="1748077"/>
            <a:ext cx="2643187" cy="186848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4"/>
          <p:cNvSpPr>
            <a:spLocks noGrp="1"/>
          </p:cNvSpPr>
          <p:nvPr>
            <p:ph type="pic" idx="3"/>
          </p:nvPr>
        </p:nvSpPr>
        <p:spPr>
          <a:xfrm>
            <a:off x="938213" y="3908959"/>
            <a:ext cx="1751486" cy="1751486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34"/>
          <p:cNvSpPr>
            <a:spLocks noGrp="1"/>
          </p:cNvSpPr>
          <p:nvPr>
            <p:ph type="pic" idx="4"/>
          </p:nvPr>
        </p:nvSpPr>
        <p:spPr>
          <a:xfrm>
            <a:off x="2840251" y="2860831"/>
            <a:ext cx="1620431" cy="218403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34"/>
          <p:cNvSpPr>
            <a:spLocks noGrp="1"/>
          </p:cNvSpPr>
          <p:nvPr>
            <p:ph type="pic" idx="5"/>
          </p:nvPr>
        </p:nvSpPr>
        <p:spPr>
          <a:xfrm>
            <a:off x="4081980" y="1913416"/>
            <a:ext cx="3185512" cy="218403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34"/>
          <p:cNvSpPr>
            <a:spLocks noGrp="1"/>
          </p:cNvSpPr>
          <p:nvPr>
            <p:ph type="pic" idx="6"/>
          </p:nvPr>
        </p:nvSpPr>
        <p:spPr>
          <a:xfrm>
            <a:off x="4919097" y="3790927"/>
            <a:ext cx="1987550" cy="198755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34"/>
          <p:cNvSpPr>
            <a:spLocks noGrp="1"/>
          </p:cNvSpPr>
          <p:nvPr>
            <p:ph type="pic" idx="7"/>
          </p:nvPr>
        </p:nvSpPr>
        <p:spPr>
          <a:xfrm>
            <a:off x="7051401" y="2898477"/>
            <a:ext cx="2307284" cy="2307284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34"/>
          <p:cNvSpPr>
            <a:spLocks noGrp="1"/>
          </p:cNvSpPr>
          <p:nvPr>
            <p:ph type="pic" idx="8"/>
          </p:nvPr>
        </p:nvSpPr>
        <p:spPr>
          <a:xfrm>
            <a:off x="9478619" y="1913416"/>
            <a:ext cx="1875181" cy="2434309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10" name="Google Shape;110;p34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819603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gallery">
  <p:cSld name="Photo galler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5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3" name="Google Shape;113;p35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4" name="Google Shape;114;p35"/>
          <p:cNvSpPr>
            <a:spLocks noGrp="1"/>
          </p:cNvSpPr>
          <p:nvPr>
            <p:ph type="pic" idx="2"/>
          </p:nvPr>
        </p:nvSpPr>
        <p:spPr>
          <a:xfrm>
            <a:off x="838199" y="174807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5" name="Google Shape;115;p35"/>
          <p:cNvSpPr>
            <a:spLocks noGrp="1"/>
          </p:cNvSpPr>
          <p:nvPr>
            <p:ph type="pic" idx="3"/>
          </p:nvPr>
        </p:nvSpPr>
        <p:spPr>
          <a:xfrm>
            <a:off x="2993027" y="174807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6" name="Google Shape;116;p35"/>
          <p:cNvSpPr>
            <a:spLocks noGrp="1"/>
          </p:cNvSpPr>
          <p:nvPr>
            <p:ph type="pic" idx="4"/>
          </p:nvPr>
        </p:nvSpPr>
        <p:spPr>
          <a:xfrm>
            <a:off x="5147855" y="1748078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7" name="Google Shape;117;p35"/>
          <p:cNvSpPr>
            <a:spLocks noGrp="1"/>
          </p:cNvSpPr>
          <p:nvPr>
            <p:ph type="pic" idx="5"/>
          </p:nvPr>
        </p:nvSpPr>
        <p:spPr>
          <a:xfrm>
            <a:off x="7302683" y="1748077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8" name="Google Shape;118;p35"/>
          <p:cNvSpPr>
            <a:spLocks noGrp="1"/>
          </p:cNvSpPr>
          <p:nvPr>
            <p:ph type="pic" idx="6"/>
          </p:nvPr>
        </p:nvSpPr>
        <p:spPr>
          <a:xfrm>
            <a:off x="9457511" y="1748077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9" name="Google Shape;119;p35"/>
          <p:cNvSpPr>
            <a:spLocks noGrp="1"/>
          </p:cNvSpPr>
          <p:nvPr>
            <p:ph type="pic" idx="7"/>
          </p:nvPr>
        </p:nvSpPr>
        <p:spPr>
          <a:xfrm>
            <a:off x="838199" y="3934111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0" name="Google Shape;120;p35"/>
          <p:cNvSpPr>
            <a:spLocks noGrp="1"/>
          </p:cNvSpPr>
          <p:nvPr>
            <p:ph type="pic" idx="8"/>
          </p:nvPr>
        </p:nvSpPr>
        <p:spPr>
          <a:xfrm>
            <a:off x="2993027" y="3934111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1" name="Google Shape;121;p35"/>
          <p:cNvSpPr>
            <a:spLocks noGrp="1"/>
          </p:cNvSpPr>
          <p:nvPr>
            <p:ph type="pic" idx="9"/>
          </p:nvPr>
        </p:nvSpPr>
        <p:spPr>
          <a:xfrm>
            <a:off x="5147855" y="3934110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2" name="Google Shape;122;p35"/>
          <p:cNvSpPr>
            <a:spLocks noGrp="1"/>
          </p:cNvSpPr>
          <p:nvPr>
            <p:ph type="pic" idx="13"/>
          </p:nvPr>
        </p:nvSpPr>
        <p:spPr>
          <a:xfrm>
            <a:off x="7302683" y="393410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3" name="Google Shape;123;p35"/>
          <p:cNvSpPr>
            <a:spLocks noGrp="1"/>
          </p:cNvSpPr>
          <p:nvPr>
            <p:ph type="pic" idx="14"/>
          </p:nvPr>
        </p:nvSpPr>
        <p:spPr>
          <a:xfrm>
            <a:off x="9457511" y="393410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cxnSp>
        <p:nvCxnSpPr>
          <p:cNvPr id="124" name="Google Shape;124;p35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1392928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ound pictures">
  <p:cSld name="Round pictures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6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7" name="Google Shape;127;p36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8" name="Google Shape;128;p36"/>
          <p:cNvSpPr>
            <a:spLocks noGrp="1"/>
          </p:cNvSpPr>
          <p:nvPr>
            <p:ph type="pic" idx="2"/>
          </p:nvPr>
        </p:nvSpPr>
        <p:spPr>
          <a:xfrm>
            <a:off x="969963" y="1843395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9" name="Google Shape;129;p36"/>
          <p:cNvSpPr txBox="1">
            <a:spLocks noGrp="1"/>
          </p:cNvSpPr>
          <p:nvPr>
            <p:ph type="body" idx="1"/>
          </p:nvPr>
        </p:nvSpPr>
        <p:spPr>
          <a:xfrm>
            <a:off x="997897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0" name="Google Shape;130;p36"/>
          <p:cNvSpPr>
            <a:spLocks noGrp="1"/>
          </p:cNvSpPr>
          <p:nvPr>
            <p:ph type="pic" idx="3"/>
          </p:nvPr>
        </p:nvSpPr>
        <p:spPr>
          <a:xfrm>
            <a:off x="3581400" y="1843394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1" name="Google Shape;131;p36"/>
          <p:cNvSpPr txBox="1">
            <a:spLocks noGrp="1"/>
          </p:cNvSpPr>
          <p:nvPr>
            <p:ph type="body" idx="4"/>
          </p:nvPr>
        </p:nvSpPr>
        <p:spPr>
          <a:xfrm>
            <a:off x="3618645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2" name="Google Shape;132;p36"/>
          <p:cNvSpPr>
            <a:spLocks noGrp="1"/>
          </p:cNvSpPr>
          <p:nvPr>
            <p:ph type="pic" idx="5"/>
          </p:nvPr>
        </p:nvSpPr>
        <p:spPr>
          <a:xfrm>
            <a:off x="6192837" y="1843393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3" name="Google Shape;133;p36"/>
          <p:cNvSpPr txBox="1">
            <a:spLocks noGrp="1"/>
          </p:cNvSpPr>
          <p:nvPr>
            <p:ph type="body" idx="6"/>
          </p:nvPr>
        </p:nvSpPr>
        <p:spPr>
          <a:xfrm>
            <a:off x="6239393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4" name="Google Shape;134;p36"/>
          <p:cNvSpPr>
            <a:spLocks noGrp="1"/>
          </p:cNvSpPr>
          <p:nvPr>
            <p:ph type="pic" idx="7"/>
          </p:nvPr>
        </p:nvSpPr>
        <p:spPr>
          <a:xfrm>
            <a:off x="8804274" y="1843392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5" name="Google Shape;135;p36"/>
          <p:cNvSpPr txBox="1">
            <a:spLocks noGrp="1"/>
          </p:cNvSpPr>
          <p:nvPr>
            <p:ph type="body" idx="8"/>
          </p:nvPr>
        </p:nvSpPr>
        <p:spPr>
          <a:xfrm>
            <a:off x="8860143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6" name="Google Shape;136;p36"/>
          <p:cNvCxnSpPr/>
          <p:nvPr/>
        </p:nvCxnSpPr>
        <p:spPr>
          <a:xfrm>
            <a:off x="3349671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" name="Google Shape;137;p36"/>
          <p:cNvCxnSpPr/>
          <p:nvPr/>
        </p:nvCxnSpPr>
        <p:spPr>
          <a:xfrm>
            <a:off x="5970419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" name="Google Shape;138;p36"/>
          <p:cNvCxnSpPr/>
          <p:nvPr/>
        </p:nvCxnSpPr>
        <p:spPr>
          <a:xfrm>
            <a:off x="8591167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" name="Google Shape;139;p36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8918329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1)">
  <p:cSld name="Last slide (option 1)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7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7"/>
          <p:cNvSpPr txBox="1">
            <a:spLocks noGrp="1"/>
          </p:cNvSpPr>
          <p:nvPr>
            <p:ph type="sldNum" idx="12"/>
          </p:nvPr>
        </p:nvSpPr>
        <p:spPr>
          <a:xfrm>
            <a:off x="715108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3" name="Google Shape;143;p37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4" name="Google Shape;144;p37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5" name="Google Shape;145;p37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528559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48" name="Google Shape;148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8"/>
          <p:cNvSpPr/>
          <p:nvPr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38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38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2" name="Google Shape;152;p38"/>
          <p:cNvSpPr txBox="1"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3" name="Google Shape;153;p38"/>
          <p:cNvSpPr txBox="1">
            <a:spLocks noGrp="1"/>
          </p:cNvSpPr>
          <p:nvPr>
            <p:ph type="body" idx="2"/>
          </p:nvPr>
        </p:nvSpPr>
        <p:spPr>
          <a:xfrm>
            <a:off x="6096000" y="5783535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4" name="Google Shape;154;p38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38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818409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 t="4555"/>
          <a:stretch/>
        </p:blipFill>
        <p:spPr>
          <a:xfrm>
            <a:off x="0" y="1078173"/>
            <a:ext cx="12192000" cy="578324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/>
          <p:nvPr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39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39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62" name="Google Shape;162;p39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3" name="Google Shape;163;p39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4" name="Google Shape;164;p39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5" name="Google Shape;165;p39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06692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2)">
  <p:cSld name="Last slide (option 2)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0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4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9" name="Google Shape;169;p40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0" name="Google Shape;170;p40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1" name="Google Shape;171;p40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3859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and Object">
  <p:cSld name="Content and Objec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4" name="Google Shape;174;p41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5" name="Google Shape;175;p41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6" name="Google Shape;176;p41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7" name="Google Shape;177;p41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8201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0" name="Google Shape;180;p4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81" name="Google Shape;181;p4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383822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960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40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21" descr="European Commission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10033852" y="6045988"/>
            <a:ext cx="1715733" cy="4504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473864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F331827D-67AB-BC45-5244-975836C82E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/>
          <p:cNvSpPr txBox="1">
            <a:spLocks noGrp="1"/>
          </p:cNvSpPr>
          <p:nvPr>
            <p:ph type="ctrTitle"/>
          </p:nvPr>
        </p:nvSpPr>
        <p:spPr>
          <a:xfrm>
            <a:off x="937260" y="1917604"/>
            <a:ext cx="11121390" cy="2140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algn="ctr"/>
            <a:br>
              <a:rPr lang="it-IT" sz="3600" noProof="0" dirty="0">
                <a:solidFill>
                  <a:srgbClr val="FFC000"/>
                </a:solidFill>
                <a:latin typeface="Arial (Headings)"/>
              </a:rPr>
            </a:br>
            <a:r>
              <a:rPr lang="it-IT" sz="4000" noProof="0" dirty="0">
                <a:latin typeface="Arial (Headings)"/>
              </a:rPr>
              <a:t>Principali osservazioni a seguito dell'analisi dei pacchetti di affidabilità dei programmi FESR e FSE+ per il periodo contabile 2024-2025 </a:t>
            </a:r>
            <a:br>
              <a:rPr lang="it-IT" sz="4000" noProof="0" dirty="0">
                <a:latin typeface="Arial (Headings)"/>
              </a:rPr>
            </a:br>
            <a:br>
              <a:rPr lang="it-IT" sz="3200" b="1" noProof="0" dirty="0"/>
            </a:br>
            <a:r>
              <a:rPr lang="it-IT" sz="2800" b="1" noProof="0" dirty="0">
                <a:solidFill>
                  <a:srgbClr val="FFC000"/>
                </a:solidFill>
              </a:rPr>
              <a:t>Periodo di programmazione 2021-2027</a:t>
            </a:r>
            <a:endParaRPr lang="it-IT" sz="2800" b="1" noProof="0" dirty="0"/>
          </a:p>
        </p:txBody>
      </p:sp>
      <p:sp>
        <p:nvSpPr>
          <p:cNvPr id="190" name="Google Shape;190;p1"/>
          <p:cNvSpPr txBox="1">
            <a:spLocks noGrp="1"/>
          </p:cNvSpPr>
          <p:nvPr>
            <p:ph type="body" idx="2"/>
          </p:nvPr>
        </p:nvSpPr>
        <p:spPr>
          <a:xfrm>
            <a:off x="2616920" y="5869792"/>
            <a:ext cx="9168618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it-IT" sz="1800" i="0" noProof="0"/>
              <a:t>Merano, 20 maggio 2026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it-IT" sz="1800" i="0" noProof="0"/>
              <a:t>Incontro tecnico tra la CE, IGRUE e le </a:t>
            </a:r>
            <a:r>
              <a:rPr lang="it-IT" sz="1800" i="0" noProof="0" err="1"/>
              <a:t>AdA</a:t>
            </a:r>
            <a:r>
              <a:rPr lang="it-IT" sz="1800" i="0" noProof="0"/>
              <a:t> italiane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6C0FA-E0C0-2606-4027-A55A07D17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386" y="849599"/>
            <a:ext cx="10761803" cy="782357"/>
          </a:xfrm>
        </p:spPr>
        <p:txBody>
          <a:bodyPr/>
          <a:lstStyle/>
          <a:p>
            <a:r>
              <a:rPr lang="it-IT" sz="3200" noProof="0" dirty="0">
                <a:latin typeface="Arial headingds"/>
              </a:rPr>
              <a:t>Pacchetti di affidabilità per il periodo contabile 2024-2025 </a:t>
            </a:r>
            <a:br>
              <a:rPr lang="it-IT" sz="3200" noProof="0" dirty="0">
                <a:latin typeface="Arial headingds"/>
              </a:rPr>
            </a:br>
            <a:r>
              <a:rPr lang="it-IT" sz="3200" noProof="0" dirty="0">
                <a:latin typeface="Arial headingds"/>
              </a:rPr>
              <a:t>Programmi FESR e FSE+</a:t>
            </a:r>
            <a:br>
              <a:rPr lang="it-IT" sz="1800" noProof="0" dirty="0">
                <a:solidFill>
                  <a:schemeClr val="tx2"/>
                </a:solidFill>
              </a:rPr>
            </a:br>
            <a:endParaRPr lang="it-IT" sz="3000" b="1" noProof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89A89-3E23-F10B-4EC5-EB7890C0BCB2}"/>
              </a:ext>
            </a:extLst>
          </p:cNvPr>
          <p:cNvSpPr txBox="1"/>
          <p:nvPr/>
        </p:nvSpPr>
        <p:spPr>
          <a:xfrm>
            <a:off x="355398" y="6378008"/>
            <a:ext cx="3179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noProof="0" dirty="0"/>
              <a:t>(*) Situazione al </a:t>
            </a:r>
            <a:r>
              <a:rPr lang="it-IT" dirty="0"/>
              <a:t>18</a:t>
            </a:r>
            <a:r>
              <a:rPr lang="it-IT" noProof="0" dirty="0"/>
              <a:t>/05/2026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C97FE0F-CCF8-50A0-889B-DC682F45D4BA}"/>
              </a:ext>
            </a:extLst>
          </p:cNvPr>
          <p:cNvSpPr/>
          <p:nvPr/>
        </p:nvSpPr>
        <p:spPr>
          <a:xfrm>
            <a:off x="1006765" y="1791855"/>
            <a:ext cx="5174666" cy="3084945"/>
          </a:xfrm>
          <a:prstGeom prst="roundRect">
            <a:avLst/>
          </a:prstGeom>
          <a:solidFill>
            <a:srgbClr val="004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b="1" noProof="0"/>
          </a:p>
          <a:p>
            <a:endParaRPr lang="it-IT" noProof="0"/>
          </a:p>
          <a:p>
            <a:endParaRPr lang="it-IT" noProof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0AB91D3-3F9C-3FB1-CF82-DAEF10BDD016}"/>
              </a:ext>
            </a:extLst>
          </p:cNvPr>
          <p:cNvSpPr/>
          <p:nvPr/>
        </p:nvSpPr>
        <p:spPr>
          <a:xfrm>
            <a:off x="6442363" y="1791855"/>
            <a:ext cx="5174665" cy="3084945"/>
          </a:xfrm>
          <a:prstGeom prst="roundRect">
            <a:avLst/>
          </a:prstGeom>
          <a:solidFill>
            <a:srgbClr val="1877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600" b="1" noProof="0"/>
          </a:p>
          <a:p>
            <a:pPr algn="ctr"/>
            <a:endParaRPr lang="it-IT" sz="2800" b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9C7B98-7EB9-C23F-1AF5-35EFE0B2DA50}"/>
              </a:ext>
            </a:extLst>
          </p:cNvPr>
          <p:cNvSpPr txBox="1"/>
          <p:nvPr/>
        </p:nvSpPr>
        <p:spPr>
          <a:xfrm>
            <a:off x="1985276" y="5169263"/>
            <a:ext cx="77397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noProof="0"/>
              <a:t>75% dei programmi Italiani 2021-2027 hanno dichiarato spesa durante il periodo contabile 2024-2025 e quindi presentato pacchetti di affidabilità a febbraio/marzo 2026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F33559-EDAB-AD95-B3A4-BA95AEB5826B}"/>
              </a:ext>
            </a:extLst>
          </p:cNvPr>
          <p:cNvSpPr txBox="1"/>
          <p:nvPr/>
        </p:nvSpPr>
        <p:spPr>
          <a:xfrm>
            <a:off x="1045386" y="2586826"/>
            <a:ext cx="513604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bg1"/>
                </a:solidFill>
              </a:rPr>
              <a:t>Programmi con spesa dichiarata nel periodo contabile 2024-2025 </a:t>
            </a:r>
          </a:p>
          <a:p>
            <a:pPr algn="ctr"/>
            <a:r>
              <a:rPr lang="it-IT" sz="2000" dirty="0">
                <a:solidFill>
                  <a:schemeClr val="bg1"/>
                </a:solidFill>
              </a:rPr>
              <a:t>(su 55 programmi italiani FESR e FSE+)</a:t>
            </a:r>
          </a:p>
          <a:p>
            <a:pPr algn="ctr"/>
            <a:endParaRPr lang="it-IT" sz="2000" dirty="0"/>
          </a:p>
          <a:p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8538A0-2609-E1AB-7215-9AD4275AA374}"/>
              </a:ext>
            </a:extLst>
          </p:cNvPr>
          <p:cNvSpPr txBox="1"/>
          <p:nvPr/>
        </p:nvSpPr>
        <p:spPr>
          <a:xfrm>
            <a:off x="1438561" y="3676471"/>
            <a:ext cx="39710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chemeClr val="bg1"/>
                </a:solidFill>
              </a:rPr>
              <a:t>5 Programmi Nazionali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chemeClr val="bg1"/>
                </a:solidFill>
              </a:rPr>
              <a:t>33 Programmi Regionali </a:t>
            </a:r>
            <a:endParaRPr lang="en-GB" sz="2200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chemeClr val="bg1"/>
                </a:solidFill>
              </a:rPr>
              <a:t>3 Programmi CTE</a:t>
            </a:r>
            <a:endParaRPr lang="en-GB" sz="22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C4EDB3-D99E-A9B8-1683-FDC5F4F8AB8E}"/>
              </a:ext>
            </a:extLst>
          </p:cNvPr>
          <p:cNvSpPr txBox="1"/>
          <p:nvPr/>
        </p:nvSpPr>
        <p:spPr>
          <a:xfrm>
            <a:off x="3059542" y="1950226"/>
            <a:ext cx="988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41</a:t>
            </a:r>
            <a:endParaRPr lang="en-GB" sz="3600" b="1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95A696-D39D-28EA-F42E-D21B9758F772}"/>
              </a:ext>
            </a:extLst>
          </p:cNvPr>
          <p:cNvSpPr txBox="1"/>
          <p:nvPr/>
        </p:nvSpPr>
        <p:spPr>
          <a:xfrm>
            <a:off x="6220052" y="2653245"/>
            <a:ext cx="536945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dirty="0">
                <a:solidFill>
                  <a:schemeClr val="bg1"/>
                </a:solidFill>
              </a:rPr>
              <a:t>Valutazioni dei pacchetti di</a:t>
            </a:r>
          </a:p>
          <a:p>
            <a:pPr algn="ctr"/>
            <a:r>
              <a:rPr lang="it-IT" sz="2200" b="1" dirty="0">
                <a:solidFill>
                  <a:schemeClr val="bg1"/>
                </a:solidFill>
              </a:rPr>
              <a:t> affidabilità completate dalla DAC (*)</a:t>
            </a:r>
          </a:p>
          <a:p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35D621-14AA-50E6-8673-B4F22FF50C96}"/>
              </a:ext>
            </a:extLst>
          </p:cNvPr>
          <p:cNvSpPr txBox="1"/>
          <p:nvPr/>
        </p:nvSpPr>
        <p:spPr>
          <a:xfrm>
            <a:off x="6869824" y="3602489"/>
            <a:ext cx="28551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200" b="1" dirty="0">
                <a:solidFill>
                  <a:schemeClr val="bg1"/>
                </a:solidFill>
              </a:rPr>
              <a:t>24 </a:t>
            </a:r>
            <a:r>
              <a:rPr lang="it-IT" sz="2200" dirty="0">
                <a:solidFill>
                  <a:schemeClr val="bg1"/>
                </a:solidFill>
              </a:rPr>
              <a:t>senza follow-up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200" b="1" dirty="0">
                <a:solidFill>
                  <a:schemeClr val="bg1"/>
                </a:solidFill>
              </a:rPr>
              <a:t>7 </a:t>
            </a:r>
            <a:r>
              <a:rPr lang="it-IT" sz="2200" dirty="0">
                <a:solidFill>
                  <a:schemeClr val="bg1"/>
                </a:solidFill>
              </a:rPr>
              <a:t>con commenti </a:t>
            </a:r>
            <a:endParaRPr lang="it-IT" sz="2200" i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200" b="1" dirty="0">
                <a:solidFill>
                  <a:schemeClr val="bg1"/>
                </a:solidFill>
              </a:rPr>
              <a:t>7 </a:t>
            </a:r>
            <a:r>
              <a:rPr lang="it-IT" sz="2200" dirty="0">
                <a:solidFill>
                  <a:schemeClr val="bg1"/>
                </a:solidFill>
              </a:rPr>
              <a:t>con osservazioni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BC8D57-70B2-FAD7-B522-70C3E9CD204B}"/>
              </a:ext>
            </a:extLst>
          </p:cNvPr>
          <p:cNvSpPr txBox="1"/>
          <p:nvPr/>
        </p:nvSpPr>
        <p:spPr>
          <a:xfrm>
            <a:off x="8452418" y="1950226"/>
            <a:ext cx="1043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</a:rPr>
              <a:t>38</a:t>
            </a:r>
            <a:endParaRPr lang="en-GB" sz="36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90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CCFBE50-8A41-8A51-94C6-35DB67F88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48" y="241799"/>
            <a:ext cx="10515600" cy="782357"/>
          </a:xfrm>
        </p:spPr>
        <p:txBody>
          <a:bodyPr/>
          <a:lstStyle/>
          <a:p>
            <a:r>
              <a:rPr lang="it-IT" sz="3200" noProof="0">
                <a:latin typeface="Arial headingds"/>
              </a:rPr>
              <a:t>Tasso di errore totale (TET) e parere di audit delle </a:t>
            </a:r>
            <a:r>
              <a:rPr lang="it-IT" sz="3200" noProof="0" err="1">
                <a:latin typeface="Arial headingds"/>
              </a:rPr>
              <a:t>AdA</a:t>
            </a:r>
            <a:br>
              <a:rPr lang="it-IT" sz="3200" noProof="0">
                <a:latin typeface="Arial headingds"/>
              </a:rPr>
            </a:br>
            <a:r>
              <a:rPr lang="it-IT" sz="3200" noProof="0">
                <a:latin typeface="Arial headingds"/>
              </a:rPr>
              <a:t>per i programmi nazionali e regionali FESR </a:t>
            </a:r>
            <a:r>
              <a:rPr lang="it-IT" sz="3200">
                <a:latin typeface="Arial headingds"/>
              </a:rPr>
              <a:t>e</a:t>
            </a:r>
            <a:r>
              <a:rPr lang="it-IT" sz="3200" noProof="0">
                <a:latin typeface="Arial headingds"/>
              </a:rPr>
              <a:t> FSE+ (*)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3FEF2C-4CF8-2F09-E63A-9E7F09EFDB80}"/>
              </a:ext>
            </a:extLst>
          </p:cNvPr>
          <p:cNvSpPr txBox="1">
            <a:spLocks/>
          </p:cNvSpPr>
          <p:nvPr/>
        </p:nvSpPr>
        <p:spPr>
          <a:xfrm>
            <a:off x="1510803" y="2063357"/>
            <a:ext cx="4156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noProof="0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Tasso di Errore Totale (TET)</a:t>
            </a:r>
            <a:endParaRPr lang="it-IT" sz="2800" noProof="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7DE6997-9D83-6D22-192B-3451EC6178BC}"/>
              </a:ext>
            </a:extLst>
          </p:cNvPr>
          <p:cNvSpPr>
            <a:spLocks/>
          </p:cNvSpPr>
          <p:nvPr/>
        </p:nvSpPr>
        <p:spPr>
          <a:xfrm>
            <a:off x="1322521" y="2645067"/>
            <a:ext cx="4742872" cy="2919101"/>
          </a:xfrm>
          <a:prstGeom prst="roundRect">
            <a:avLst/>
          </a:prstGeom>
          <a:solidFill>
            <a:srgbClr val="004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b="1" noProof="0"/>
          </a:p>
          <a:p>
            <a:endParaRPr lang="it-IT" noProof="0"/>
          </a:p>
          <a:p>
            <a:endParaRPr lang="it-IT" noProof="0"/>
          </a:p>
          <a:p>
            <a:endParaRPr lang="it-IT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32BFB2-CBDC-E362-D1FB-15C3C831885A}"/>
              </a:ext>
            </a:extLst>
          </p:cNvPr>
          <p:cNvSpPr>
            <a:spLocks/>
          </p:cNvSpPr>
          <p:nvPr/>
        </p:nvSpPr>
        <p:spPr>
          <a:xfrm>
            <a:off x="1510803" y="3292550"/>
            <a:ext cx="2427612" cy="42139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AD6CEBD-17DA-43F2-5C2E-CF627B6477DB}"/>
              </a:ext>
            </a:extLst>
          </p:cNvPr>
          <p:cNvSpPr>
            <a:spLocks/>
          </p:cNvSpPr>
          <p:nvPr/>
        </p:nvSpPr>
        <p:spPr>
          <a:xfrm>
            <a:off x="1513232" y="5029719"/>
            <a:ext cx="144000" cy="144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61D3067-A624-5F08-C85B-2EDC4AB15C7B}"/>
              </a:ext>
            </a:extLst>
          </p:cNvPr>
          <p:cNvGrpSpPr>
            <a:grpSpLocks/>
          </p:cNvGrpSpPr>
          <p:nvPr/>
        </p:nvGrpSpPr>
        <p:grpSpPr>
          <a:xfrm>
            <a:off x="1510803" y="1381611"/>
            <a:ext cx="9875703" cy="4835174"/>
            <a:chOff x="1564623" y="1126075"/>
            <a:chExt cx="9875703" cy="52031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F67AD0E-B8CD-FEC6-EB90-5D4D3912FBD8}"/>
                </a:ext>
              </a:extLst>
            </p:cNvPr>
            <p:cNvSpPr txBox="1">
              <a:spLocks/>
            </p:cNvSpPr>
            <p:nvPr/>
          </p:nvSpPr>
          <p:spPr>
            <a:xfrm>
              <a:off x="6810327" y="1888500"/>
              <a:ext cx="4182927" cy="8611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800" b="1" noProof="0" dirty="0">
                  <a:solidFill>
                    <a:srgbClr val="1A3C6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Parere di </a:t>
              </a:r>
              <a:r>
                <a:rPr lang="it-IT" sz="2800" b="1" dirty="0">
                  <a:solidFill>
                    <a:srgbClr val="1A3C6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</a:t>
              </a:r>
              <a:r>
                <a:rPr lang="it-IT" sz="2800" b="1" noProof="0" dirty="0" err="1">
                  <a:solidFill>
                    <a:srgbClr val="1A3C6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udit</a:t>
              </a:r>
              <a:r>
                <a:rPr lang="it-IT" sz="2800" b="1" noProof="0" dirty="0">
                  <a:solidFill>
                    <a:srgbClr val="1A3C6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delle </a:t>
              </a:r>
              <a:r>
                <a:rPr lang="it-IT" sz="2800" b="1" noProof="0" dirty="0" err="1">
                  <a:solidFill>
                    <a:srgbClr val="1A3C6E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AdA</a:t>
              </a:r>
              <a:endParaRPr lang="it-IT" sz="2800" noProof="0" dirty="0"/>
            </a:p>
            <a:p>
              <a:endParaRPr lang="it-IT" noProof="0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3086B29-7596-4076-B6A8-DCFF9F1C22E4}"/>
                </a:ext>
              </a:extLst>
            </p:cNvPr>
            <p:cNvSpPr>
              <a:spLocks/>
            </p:cNvSpPr>
            <p:nvPr/>
          </p:nvSpPr>
          <p:spPr>
            <a:xfrm>
              <a:off x="6681037" y="2496834"/>
              <a:ext cx="4759289" cy="3141253"/>
            </a:xfrm>
            <a:prstGeom prst="roundRect">
              <a:avLst/>
            </a:prstGeom>
            <a:solidFill>
              <a:srgbClr val="004C9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3600" b="1" noProof="0"/>
            </a:p>
            <a:p>
              <a:pPr algn="ctr"/>
              <a:endParaRPr lang="it-IT" sz="2800" b="1" noProof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109520E-395C-DF41-8A12-AE2FD6C2BD1E}"/>
                </a:ext>
              </a:extLst>
            </p:cNvPr>
            <p:cNvSpPr txBox="1">
              <a:spLocks/>
            </p:cNvSpPr>
            <p:nvPr/>
          </p:nvSpPr>
          <p:spPr>
            <a:xfrm>
              <a:off x="2114895" y="1126075"/>
              <a:ext cx="8732520" cy="496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400" b="1" noProof="0" dirty="0"/>
                <a:t>84% </a:t>
              </a:r>
              <a:r>
                <a:rPr lang="it-IT" sz="2400" noProof="0" dirty="0"/>
                <a:t>dei programmi presenta</a:t>
              </a:r>
              <a:r>
                <a:rPr lang="it-IT" sz="2400" dirty="0"/>
                <a:t>no</a:t>
              </a:r>
              <a:r>
                <a:rPr lang="it-IT" sz="2400" noProof="0" dirty="0"/>
                <a:t> un </a:t>
              </a:r>
              <a:r>
                <a:rPr lang="it-IT" sz="2400" b="1" noProof="0" dirty="0"/>
                <a:t>TET inferiore al 2%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416B578-1FB1-5A48-8F46-35F36C7B3379}"/>
                </a:ext>
              </a:extLst>
            </p:cNvPr>
            <p:cNvSpPr>
              <a:spLocks/>
            </p:cNvSpPr>
            <p:nvPr/>
          </p:nvSpPr>
          <p:spPr>
            <a:xfrm>
              <a:off x="3985346" y="3182444"/>
              <a:ext cx="1004527" cy="45346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noProof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98E8E31-3BE9-01D3-2E38-4892A96FE162}"/>
                </a:ext>
              </a:extLst>
            </p:cNvPr>
            <p:cNvSpPr>
              <a:spLocks/>
            </p:cNvSpPr>
            <p:nvPr/>
          </p:nvSpPr>
          <p:spPr>
            <a:xfrm>
              <a:off x="4956308" y="3182442"/>
              <a:ext cx="540327" cy="46474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noProof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314B7EF-BBDF-E0A3-4841-7196FD576622}"/>
                </a:ext>
              </a:extLst>
            </p:cNvPr>
            <p:cNvSpPr txBox="1">
              <a:spLocks/>
            </p:cNvSpPr>
            <p:nvPr/>
          </p:nvSpPr>
          <p:spPr>
            <a:xfrm>
              <a:off x="2562261" y="3224507"/>
              <a:ext cx="540327" cy="397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noProof="0" dirty="0">
                  <a:solidFill>
                    <a:srgbClr val="000000"/>
                  </a:solidFill>
                </a:rPr>
                <a:t>32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7BDFDD4-4777-C6CF-912A-A1A6EA5AD3B3}"/>
                </a:ext>
              </a:extLst>
            </p:cNvPr>
            <p:cNvSpPr txBox="1">
              <a:spLocks/>
            </p:cNvSpPr>
            <p:nvPr/>
          </p:nvSpPr>
          <p:spPr>
            <a:xfrm>
              <a:off x="4310410" y="3231894"/>
              <a:ext cx="596348" cy="39743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it-IT" b="1" noProof="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BF6AB8F-6357-AC32-98C0-25B81554D6CE}"/>
                </a:ext>
              </a:extLst>
            </p:cNvPr>
            <p:cNvSpPr txBox="1">
              <a:spLocks/>
            </p:cNvSpPr>
            <p:nvPr/>
          </p:nvSpPr>
          <p:spPr>
            <a:xfrm>
              <a:off x="5088336" y="3223471"/>
              <a:ext cx="276270" cy="397439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it-IT" b="1" noProof="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E124777-E1EB-55F6-DD36-A06212677324}"/>
                </a:ext>
              </a:extLst>
            </p:cNvPr>
            <p:cNvSpPr>
              <a:spLocks/>
            </p:cNvSpPr>
            <p:nvPr/>
          </p:nvSpPr>
          <p:spPr>
            <a:xfrm>
              <a:off x="1564623" y="4369538"/>
              <a:ext cx="144000" cy="14400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noProof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2010B0E-C640-5D1B-D81C-F3A0BDA48B0A}"/>
                </a:ext>
              </a:extLst>
            </p:cNvPr>
            <p:cNvSpPr>
              <a:spLocks/>
            </p:cNvSpPr>
            <p:nvPr/>
          </p:nvSpPr>
          <p:spPr>
            <a:xfrm>
              <a:off x="1564623" y="4721545"/>
              <a:ext cx="144000" cy="1440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noProof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496D634-5AF0-BD90-18D4-0BF63B205B06}"/>
                </a:ext>
              </a:extLst>
            </p:cNvPr>
            <p:cNvSpPr txBox="1">
              <a:spLocks/>
            </p:cNvSpPr>
            <p:nvPr/>
          </p:nvSpPr>
          <p:spPr>
            <a:xfrm>
              <a:off x="1812593" y="4303301"/>
              <a:ext cx="1673902" cy="430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noProof="0">
                  <a:solidFill>
                    <a:schemeClr val="bg1"/>
                  </a:solidFill>
                </a:rPr>
                <a:t>TET &lt; 2%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603CDE4-0C94-5C6C-5C4D-A9CA11A62E58}"/>
                </a:ext>
              </a:extLst>
            </p:cNvPr>
            <p:cNvSpPr txBox="1">
              <a:spLocks/>
            </p:cNvSpPr>
            <p:nvPr/>
          </p:nvSpPr>
          <p:spPr>
            <a:xfrm>
              <a:off x="1812592" y="4651005"/>
              <a:ext cx="1546913" cy="430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noProof="0">
                  <a:solidFill>
                    <a:schemeClr val="bg1"/>
                  </a:solidFill>
                </a:rPr>
                <a:t>TET 2 - 5%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16AF991-7B5C-25DE-A42B-CEE559831188}"/>
                </a:ext>
              </a:extLst>
            </p:cNvPr>
            <p:cNvSpPr txBox="1">
              <a:spLocks/>
            </p:cNvSpPr>
            <p:nvPr/>
          </p:nvSpPr>
          <p:spPr>
            <a:xfrm>
              <a:off x="1812593" y="4989559"/>
              <a:ext cx="1456438" cy="430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noProof="0" dirty="0">
                  <a:solidFill>
                    <a:schemeClr val="bg1"/>
                  </a:solidFill>
                </a:rPr>
                <a:t>TET &gt; 5%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D77888A-F229-1617-0A6B-411933B13631}"/>
                </a:ext>
              </a:extLst>
            </p:cNvPr>
            <p:cNvSpPr txBox="1">
              <a:spLocks/>
            </p:cNvSpPr>
            <p:nvPr/>
          </p:nvSpPr>
          <p:spPr>
            <a:xfrm>
              <a:off x="7181218" y="3280969"/>
              <a:ext cx="970059" cy="761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4000" b="1" noProof="0" dirty="0">
                  <a:solidFill>
                    <a:srgbClr val="92D050"/>
                  </a:solidFill>
                </a:rPr>
                <a:t>32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A1822ED-89E4-4C32-D0B9-79F000C27067}"/>
                </a:ext>
              </a:extLst>
            </p:cNvPr>
            <p:cNvSpPr txBox="1">
              <a:spLocks/>
            </p:cNvSpPr>
            <p:nvPr/>
          </p:nvSpPr>
          <p:spPr>
            <a:xfrm>
              <a:off x="8020158" y="3478377"/>
              <a:ext cx="3292211" cy="4967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400" b="1" dirty="0">
                  <a:solidFill>
                    <a:srgbClr val="92D050"/>
                  </a:solidFill>
                </a:rPr>
                <a:t>Pareri </a:t>
              </a:r>
              <a:r>
                <a:rPr lang="it-IT" sz="2400" b="1" noProof="0" dirty="0">
                  <a:solidFill>
                    <a:srgbClr val="92D050"/>
                  </a:solidFill>
                </a:rPr>
                <a:t>senza riserve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8E310D9-5AC2-E946-B8E7-9D0A077C8ED1}"/>
                </a:ext>
              </a:extLst>
            </p:cNvPr>
            <p:cNvSpPr txBox="1">
              <a:spLocks/>
            </p:cNvSpPr>
            <p:nvPr/>
          </p:nvSpPr>
          <p:spPr>
            <a:xfrm>
              <a:off x="7351514" y="4338034"/>
              <a:ext cx="540689" cy="761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4000" b="1" noProof="0" dirty="0">
                  <a:solidFill>
                    <a:srgbClr val="FFFF00"/>
                  </a:solidFill>
                </a:rPr>
                <a:t>6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8E416EF-5D9B-664C-6E78-62D42321DD50}"/>
                </a:ext>
              </a:extLst>
            </p:cNvPr>
            <p:cNvSpPr txBox="1">
              <a:spLocks/>
            </p:cNvSpPr>
            <p:nvPr/>
          </p:nvSpPr>
          <p:spPr>
            <a:xfrm>
              <a:off x="8020159" y="4441538"/>
              <a:ext cx="3292211" cy="8942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400" b="1" dirty="0">
                  <a:solidFill>
                    <a:srgbClr val="FFFF00"/>
                  </a:solidFill>
                </a:rPr>
                <a:t>Pareri </a:t>
              </a:r>
              <a:r>
                <a:rPr lang="it-IT" sz="2400" b="1" noProof="0" dirty="0">
                  <a:solidFill>
                    <a:srgbClr val="FFFF00"/>
                  </a:solidFill>
                </a:rPr>
                <a:t>con riserve</a:t>
              </a:r>
              <a:r>
                <a:rPr lang="it-IT" sz="2400" b="1" dirty="0">
                  <a:solidFill>
                    <a:srgbClr val="FFFF00"/>
                  </a:solidFill>
                </a:rPr>
                <a:t> </a:t>
              </a:r>
              <a:r>
                <a:rPr lang="it-IT" sz="2400" b="1" noProof="0" dirty="0">
                  <a:solidFill>
                    <a:srgbClr val="FFFF00"/>
                  </a:solidFill>
                </a:rPr>
                <a:t>limitate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C1957A8-1046-7F48-D596-0949746784D9}"/>
                </a:ext>
              </a:extLst>
            </p:cNvPr>
            <p:cNvSpPr txBox="1">
              <a:spLocks/>
            </p:cNvSpPr>
            <p:nvPr/>
          </p:nvSpPr>
          <p:spPr>
            <a:xfrm>
              <a:off x="1564623" y="5898660"/>
              <a:ext cx="9428631" cy="430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000" b="1" noProof="0" dirty="0"/>
                <a:t>Le riserve riguardano prevalentemente il sistema di gestione e controllo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53B4388-CD6C-E805-39AD-C6690393BC3C}"/>
              </a:ext>
            </a:extLst>
          </p:cNvPr>
          <p:cNvSpPr txBox="1"/>
          <p:nvPr/>
        </p:nvSpPr>
        <p:spPr>
          <a:xfrm>
            <a:off x="388171" y="6258875"/>
            <a:ext cx="9568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>
                <a:solidFill>
                  <a:srgbClr val="004C99"/>
                </a:solidFill>
              </a:rPr>
              <a:t>(*) Escludendo 3 programmi CTE in quanto parte del campione globale a livello UE </a:t>
            </a:r>
            <a:endParaRPr lang="en-GB" sz="2000">
              <a:solidFill>
                <a:srgbClr val="004C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32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E71E5-3A7F-5634-D04D-E0E651132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D6561-97BE-FF9F-F0AD-CA5376672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431" y="104775"/>
            <a:ext cx="10515600" cy="786384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400"/>
              </a:spcAft>
            </a:pPr>
            <a:r>
              <a:rPr lang="it-IT" sz="3200" noProof="0">
                <a:cs typeface="Arial"/>
              </a:rPr>
              <a:t>Principali osservazioni dai servizi della CE </a:t>
            </a:r>
            <a:r>
              <a:rPr lang="it-IT" sz="2800" noProof="0">
                <a:cs typeface="Arial"/>
              </a:rPr>
              <a:t>(1/</a:t>
            </a:r>
            <a:r>
              <a:rPr lang="it-IT" sz="2800">
                <a:cs typeface="Arial"/>
              </a:rPr>
              <a:t>4</a:t>
            </a:r>
            <a:r>
              <a:rPr lang="it-IT" sz="2800" noProof="0">
                <a:cs typeface="Arial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A82028-8AA3-67FF-E357-EA96B6963C56}"/>
              </a:ext>
            </a:extLst>
          </p:cNvPr>
          <p:cNvSpPr txBox="1"/>
          <p:nvPr/>
        </p:nvSpPr>
        <p:spPr>
          <a:xfrm>
            <a:off x="647000" y="1373262"/>
            <a:ext cx="11218461" cy="4932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it-IT" sz="2400" b="1" noProof="0" dirty="0">
                <a:solidFill>
                  <a:schemeClr val="tx2"/>
                </a:solidFill>
                <a:cs typeface="Times New Roman"/>
              </a:rPr>
              <a:t>1.  Parere</a:t>
            </a:r>
            <a:r>
              <a:rPr lang="it-IT" sz="2400" b="1" noProof="0" dirty="0">
                <a:solidFill>
                  <a:schemeClr val="tx2"/>
                </a:solidFill>
                <a:ea typeface="Aptos" panose="020B0004020202020204" pitchFamily="34" charset="0"/>
                <a:cs typeface="Times New Roman"/>
              </a:rPr>
              <a:t> di audit inadeguato sul sistema di gestione e di controllo</a:t>
            </a:r>
            <a:r>
              <a:rPr lang="it-IT" sz="2400" b="1" noProof="0" dirty="0">
                <a:solidFill>
                  <a:schemeClr val="tx2"/>
                </a:solidFill>
                <a:latin typeface="Aptos"/>
                <a:ea typeface="Aptos" panose="020B0004020202020204" pitchFamily="34" charset="0"/>
                <a:cs typeface="Times New Roman"/>
              </a:rPr>
              <a:t>  </a:t>
            </a:r>
          </a:p>
          <a:p>
            <a:pPr marL="446088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2200" noProof="0" dirty="0">
                <a:solidFill>
                  <a:schemeClr val="dk1"/>
                </a:solidFill>
                <a:cs typeface="Arial"/>
                <a:sym typeface="Arial"/>
              </a:rPr>
              <a:t>Parere senza riserve sul funzionamento del sistema di gestione e controllo, </a:t>
            </a:r>
          </a:p>
          <a:p>
            <a:pPr marL="446088">
              <a:lnSpc>
                <a:spcPts val="2100"/>
              </a:lnSpc>
              <a:spcAft>
                <a:spcPts val="600"/>
              </a:spcAft>
            </a:pPr>
            <a:r>
              <a:rPr lang="it-IT" sz="2200" noProof="0" dirty="0">
                <a:solidFill>
                  <a:srgbClr val="000000"/>
                </a:solidFill>
                <a:cs typeface="Arial"/>
                <a:sym typeface="Arial"/>
              </a:rPr>
              <a:t>nonostante:  </a:t>
            </a:r>
            <a:endParaRPr lang="it-IT" sz="2200" dirty="0">
              <a:solidFill>
                <a:srgbClr val="000000"/>
              </a:solidFill>
              <a:cs typeface="Arial"/>
              <a:sym typeface="Arial"/>
            </a:endParaRPr>
          </a:p>
          <a:p>
            <a:pPr marL="628650" lvl="1" indent="-1588"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900113" algn="l"/>
              </a:tabLst>
            </a:pPr>
            <a:r>
              <a:rPr lang="it-IT" sz="2200" noProof="0" dirty="0">
                <a:solidFill>
                  <a:srgbClr val="000000"/>
                </a:solidFill>
                <a:cs typeface="Arial"/>
                <a:sym typeface="Arial"/>
              </a:rPr>
              <a:t> alcuni </a:t>
            </a:r>
            <a:r>
              <a:rPr lang="it-IT" sz="2200" dirty="0">
                <a:solidFill>
                  <a:srgbClr val="000000"/>
                </a:solidFill>
                <a:cs typeface="Arial"/>
                <a:sym typeface="Arial"/>
              </a:rPr>
              <a:t>requisiti fondamentali</a:t>
            </a:r>
            <a:r>
              <a:rPr lang="it-IT" sz="2200" noProof="0" dirty="0">
                <a:solidFill>
                  <a:srgbClr val="000000"/>
                </a:solidFill>
                <a:cs typeface="Arial"/>
                <a:sym typeface="Arial"/>
              </a:rPr>
              <a:t> siano stati valutati in categoria 3 negli audit di sistema</a:t>
            </a:r>
          </a:p>
          <a:p>
            <a:pPr marL="628650" lvl="1" indent="-1588">
              <a:spcAft>
                <a:spcPts val="1200"/>
              </a:spcAft>
              <a:buFont typeface="Wingdings" panose="05000000000000000000" pitchFamily="2" charset="2"/>
              <a:buChar char="§"/>
              <a:tabLst>
                <a:tab pos="900113" algn="l"/>
              </a:tabLst>
            </a:pPr>
            <a:r>
              <a:rPr lang="it-IT" sz="2200" dirty="0">
                <a:solidFill>
                  <a:srgbClr val="000000"/>
                </a:solidFill>
                <a:cs typeface="Arial"/>
                <a:sym typeface="Arial"/>
              </a:rPr>
              <a:t> gli audit delle operazioni abbiano rilevato un tasso di errore totale (TET)  &gt; 2%</a:t>
            </a:r>
          </a:p>
          <a:p>
            <a:pPr lvl="1">
              <a:spcAft>
                <a:spcPts val="2400"/>
              </a:spcAft>
              <a:tabLst>
                <a:tab pos="628650" algn="l"/>
              </a:tabLst>
            </a:pPr>
            <a:r>
              <a:rPr lang="it-IT" sz="2200" dirty="0">
                <a:solidFill>
                  <a:srgbClr val="000000"/>
                </a:solidFill>
                <a:cs typeface="Arial"/>
                <a:sym typeface="Arial"/>
              </a:rPr>
              <a:t>I suddetti casi giustificherebbero un parere con riserve. </a:t>
            </a:r>
            <a:r>
              <a:rPr lang="it-IT" sz="2200" dirty="0" err="1">
                <a:solidFill>
                  <a:srgbClr val="000000"/>
                </a:solidFill>
                <a:cs typeface="Arial"/>
                <a:sym typeface="Arial"/>
              </a:rPr>
              <a:t>L’AdA</a:t>
            </a:r>
            <a:r>
              <a:rPr lang="it-IT" sz="2200" dirty="0">
                <a:solidFill>
                  <a:srgbClr val="000000"/>
                </a:solidFill>
                <a:cs typeface="Arial"/>
                <a:sym typeface="Arial"/>
              </a:rPr>
              <a:t> determina, sulla base  degli elementi pertinenti e il proprio giudizio professionale, se le riserve abbiano un impatto limitato o significativo sul funzionamento del sistema di gestione e controllo </a:t>
            </a:r>
          </a:p>
          <a:p>
            <a:pPr marL="0" lvl="1">
              <a:spcAft>
                <a:spcPts val="600"/>
              </a:spcAft>
            </a:pPr>
            <a:r>
              <a:rPr lang="it-IT" sz="2400" b="1" dirty="0">
                <a:solidFill>
                  <a:srgbClr val="004C99"/>
                </a:solidFill>
                <a:ea typeface="Aptos" panose="020B0004020202020204" pitchFamily="34" charset="0"/>
                <a:cs typeface="Arial"/>
                <a:sym typeface="Arial"/>
              </a:rPr>
              <a:t>2.  Modifiche dei sistemi di gestione e controllo </a:t>
            </a:r>
          </a:p>
          <a:p>
            <a:pPr marL="446088" lvl="1">
              <a:lnSpc>
                <a:spcPts val="2400"/>
              </a:lnSpc>
            </a:pPr>
            <a:r>
              <a:rPr lang="it-IT" sz="2200" dirty="0">
                <a:solidFill>
                  <a:srgbClr val="000000"/>
                </a:solidFill>
                <a:ea typeface="Aptos" panose="020B0004020202020204" pitchFamily="34" charset="0"/>
                <a:cs typeface="Arial"/>
                <a:sym typeface="Arial"/>
              </a:rPr>
              <a:t>Modifiche significative nel sistema di gestione e controllo dei programmi (ad.es. delega di funzioni dall’</a:t>
            </a:r>
            <a:r>
              <a:rPr lang="it-IT" sz="2200" dirty="0" err="1">
                <a:solidFill>
                  <a:srgbClr val="000000"/>
                </a:solidFill>
                <a:ea typeface="Aptos" panose="020B0004020202020204" pitchFamily="34" charset="0"/>
                <a:cs typeface="Arial"/>
                <a:sym typeface="Arial"/>
              </a:rPr>
              <a:t>AdG</a:t>
            </a:r>
            <a:r>
              <a:rPr lang="it-IT" sz="2200" dirty="0">
                <a:solidFill>
                  <a:srgbClr val="000000"/>
                </a:solidFill>
                <a:ea typeface="Aptos" panose="020B0004020202020204" pitchFamily="34" charset="0"/>
                <a:cs typeface="Arial"/>
                <a:sym typeface="Arial"/>
              </a:rPr>
              <a:t> agli organismi intermedi) riportate nella sezione 2.1 della RAC senza confermare </a:t>
            </a:r>
            <a:r>
              <a:rPr lang="it-IT" sz="2200" dirty="0">
                <a:solidFill>
                  <a:srgbClr val="000000"/>
                </a:solidFill>
              </a:rPr>
              <a:t>la loro conformità agli articoli 72-76 e 81 del RDC</a:t>
            </a:r>
            <a:endParaRPr lang="it-IT" sz="2200" noProof="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857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8F787-EE3F-EA64-4522-5DA349586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7B7E9-CA5F-0852-4A22-42AE93E72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431" y="104775"/>
            <a:ext cx="10515600" cy="786384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400"/>
              </a:spcAft>
            </a:pPr>
            <a:r>
              <a:rPr lang="it-IT" sz="3200" noProof="0">
                <a:cs typeface="Arial"/>
              </a:rPr>
              <a:t>Principali osservazioni dai servizi della CE </a:t>
            </a:r>
            <a:r>
              <a:rPr lang="it-IT" sz="2800" noProof="0">
                <a:cs typeface="Arial"/>
              </a:rPr>
              <a:t>(</a:t>
            </a:r>
            <a:r>
              <a:rPr lang="it-IT" sz="2800">
                <a:cs typeface="Arial"/>
              </a:rPr>
              <a:t>2</a:t>
            </a:r>
            <a:r>
              <a:rPr lang="it-IT" sz="2800" noProof="0">
                <a:cs typeface="Arial"/>
              </a:rPr>
              <a:t>/</a:t>
            </a:r>
            <a:r>
              <a:rPr lang="it-IT" sz="2800">
                <a:cs typeface="Arial"/>
              </a:rPr>
              <a:t>4</a:t>
            </a:r>
            <a:r>
              <a:rPr lang="it-IT" sz="2800" noProof="0">
                <a:cs typeface="Arial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E51BDA-5501-CD44-DC7B-E04768E48917}"/>
              </a:ext>
            </a:extLst>
          </p:cNvPr>
          <p:cNvSpPr txBox="1"/>
          <p:nvPr/>
        </p:nvSpPr>
        <p:spPr>
          <a:xfrm>
            <a:off x="712680" y="1260872"/>
            <a:ext cx="11351941" cy="5668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1000"/>
              </a:spcAft>
            </a:pPr>
            <a:r>
              <a:rPr lang="it-IT" sz="2400" b="1" dirty="0">
                <a:solidFill>
                  <a:schemeClr val="tx2"/>
                </a:solidFill>
                <a:cs typeface="Times New Roman"/>
              </a:rPr>
              <a:t>3.  Audit di sistema</a:t>
            </a:r>
          </a:p>
          <a:p>
            <a:pPr marL="606425" lvl="2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rgbClr val="000000"/>
                </a:solidFill>
                <a:cs typeface="Times New Roman"/>
              </a:rPr>
              <a:t>Tempistica per lo svolgimento degli audit di sistema/tematici e la trasmissione delle rispettive relazioni alla CE</a:t>
            </a:r>
            <a:r>
              <a:rPr lang="it-IT" sz="2200" b="1" dirty="0">
                <a:solidFill>
                  <a:srgbClr val="000000"/>
                </a:solidFill>
                <a:cs typeface="Times New Roman"/>
              </a:rPr>
              <a:t>:  </a:t>
            </a:r>
            <a:r>
              <a:rPr lang="it-IT" sz="2200" dirty="0">
                <a:solidFill>
                  <a:srgbClr val="000000"/>
                </a:solidFill>
                <a:cs typeface="Times New Roman"/>
              </a:rPr>
              <a:t>87 audit di sistema/tematici svolti dalle </a:t>
            </a:r>
            <a:r>
              <a:rPr lang="it-IT" sz="2200" dirty="0" err="1">
                <a:solidFill>
                  <a:srgbClr val="000000"/>
                </a:solidFill>
                <a:cs typeface="Times New Roman"/>
              </a:rPr>
              <a:t>AdA</a:t>
            </a:r>
            <a:r>
              <a:rPr lang="it-IT" sz="2200" dirty="0">
                <a:solidFill>
                  <a:srgbClr val="000000"/>
                </a:solidFill>
                <a:cs typeface="Times New Roman"/>
              </a:rPr>
              <a:t> nel PC 2024-2025, di cui </a:t>
            </a:r>
            <a:r>
              <a:rPr lang="it-IT" sz="2200" dirty="0">
                <a:solidFill>
                  <a:srgbClr val="000000"/>
                </a:solidFill>
                <a:cs typeface="Arial"/>
              </a:rPr>
              <a:t>60 relazioni finali (</a:t>
            </a:r>
            <a:r>
              <a:rPr lang="it-IT" sz="2200" dirty="0" err="1">
                <a:solidFill>
                  <a:srgbClr val="000000"/>
                </a:solidFill>
                <a:cs typeface="Arial"/>
              </a:rPr>
              <a:t>approx</a:t>
            </a:r>
            <a:r>
              <a:rPr lang="it-IT" sz="2200" dirty="0">
                <a:solidFill>
                  <a:srgbClr val="000000"/>
                </a:solidFill>
                <a:cs typeface="Arial"/>
              </a:rPr>
              <a:t>. 70%) trasmesse nel primo trimestre 2026. </a:t>
            </a:r>
          </a:p>
          <a:p>
            <a:pPr marL="1074738" lvl="2" indent="-274638">
              <a:spcAft>
                <a:spcPts val="600"/>
              </a:spcAft>
            </a:pPr>
            <a:r>
              <a:rPr lang="it-IT" sz="2000" b="1" dirty="0">
                <a:solidFill>
                  <a:srgbClr val="000000"/>
                </a:solidFill>
                <a:cs typeface="Arial"/>
              </a:rPr>
              <a:t>   </a:t>
            </a:r>
            <a:r>
              <a:rPr lang="it-IT" sz="2000" b="1" i="1" dirty="0">
                <a:solidFill>
                  <a:srgbClr val="000000"/>
                </a:solidFill>
                <a:cs typeface="Arial"/>
              </a:rPr>
              <a:t> </a:t>
            </a:r>
            <a:r>
              <a:rPr lang="it-IT" sz="2000" b="1" u="sng" dirty="0">
                <a:solidFill>
                  <a:srgbClr val="000000"/>
                </a:solidFill>
                <a:cs typeface="Arial"/>
              </a:rPr>
              <a:t>Articolo 77 del RDC</a:t>
            </a:r>
            <a:r>
              <a:rPr lang="it-IT" sz="2000" dirty="0">
                <a:solidFill>
                  <a:srgbClr val="000000"/>
                </a:solidFill>
                <a:cs typeface="Arial"/>
              </a:rPr>
              <a:t>: </a:t>
            </a:r>
            <a:r>
              <a:rPr lang="it-IT" sz="2000" i="1" dirty="0">
                <a:solidFill>
                  <a:srgbClr val="000000"/>
                </a:solidFill>
                <a:cs typeface="Arial"/>
              </a:rPr>
              <a:t>«</a:t>
            </a:r>
            <a:r>
              <a:rPr lang="it-IT" sz="2000" i="1" dirty="0">
                <a:solidFill>
                  <a:srgbClr val="000000"/>
                </a:solidFill>
              </a:rPr>
              <a:t>L’autorità di audit trasmette alla Commissione le relazioni sugli audit di sistema appena conclusa la procedura in contraddittorio con i pertinenti soggetti sottoposti all’audit»</a:t>
            </a:r>
            <a:endParaRPr lang="it-IT" sz="2000" i="1" dirty="0">
              <a:solidFill>
                <a:srgbClr val="000000"/>
              </a:solidFill>
              <a:cs typeface="Arial"/>
            </a:endParaRPr>
          </a:p>
          <a:p>
            <a:pPr marL="606425" lvl="2" indent="-342900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rgbClr val="000000"/>
                </a:solidFill>
                <a:cs typeface="Arial"/>
              </a:rPr>
              <a:t>Insufficiente informazione nelle relazioni di audit di sistema sui test di controllo e/o conformità svolti.</a:t>
            </a:r>
          </a:p>
          <a:p>
            <a:pPr marL="446088" indent="-446088">
              <a:lnSpc>
                <a:spcPct val="100000"/>
              </a:lnSpc>
              <a:spcAft>
                <a:spcPts val="600"/>
              </a:spcAft>
              <a:tabLst>
                <a:tab pos="354013" algn="l"/>
              </a:tabLst>
            </a:pPr>
            <a:r>
              <a:rPr lang="it-IT" sz="2400" b="1" dirty="0">
                <a:solidFill>
                  <a:schemeClr val="tx2"/>
                </a:solidFill>
                <a:cs typeface="Times New Roman"/>
              </a:rPr>
              <a:t>4.  Assenza di  </a:t>
            </a:r>
            <a:r>
              <a:rPr lang="it-IT" sz="2400" b="1" dirty="0">
                <a:solidFill>
                  <a:schemeClr val="tx2"/>
                </a:solidFill>
                <a:ea typeface="Aptos" panose="020B0004020202020204" pitchFamily="34" charset="0"/>
                <a:cs typeface="Times New Roman"/>
              </a:rPr>
              <a:t>informazioni sul lavoro di audit svolto (e i relativi risultati) in merito all’affidabilità degli indicatori e il rischio di doppio finanziamento</a:t>
            </a:r>
          </a:p>
          <a:p>
            <a:pPr marL="342900" indent="-79375">
              <a:lnSpc>
                <a:spcPct val="100000"/>
              </a:lnSpc>
              <a:spcBef>
                <a:spcPts val="0"/>
              </a:spcBef>
            </a:pPr>
            <a:r>
              <a:rPr lang="it-IT" dirty="0">
                <a:ea typeface="Aptos" panose="020B0004020202020204" pitchFamily="34" charset="0"/>
                <a:cs typeface="Times New Roman"/>
              </a:rPr>
              <a:t>	</a:t>
            </a:r>
            <a:r>
              <a:rPr lang="it-IT" sz="2000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La nota metodologica sulla RAC e il Parere di audit per il periodo di programmazione 2021-2027 (C</a:t>
            </a:r>
            <a:r>
              <a:rPr lang="fr-BE" sz="2000" dirty="0">
                <a:solidFill>
                  <a:srgbClr val="000000"/>
                </a:solidFill>
              </a:rPr>
              <a:t>PRE 23-0013-01 </a:t>
            </a:r>
            <a:r>
              <a:rPr lang="fr-BE" sz="2000" dirty="0" err="1">
                <a:solidFill>
                  <a:srgbClr val="000000"/>
                </a:solidFill>
              </a:rPr>
              <a:t>del</a:t>
            </a:r>
            <a:r>
              <a:rPr lang="fr-BE" sz="2000" dirty="0">
                <a:solidFill>
                  <a:srgbClr val="000000"/>
                </a:solidFill>
              </a:rPr>
              <a:t> 26/07/2023</a:t>
            </a:r>
            <a:r>
              <a:rPr lang="it-IT" sz="2000" dirty="0">
                <a:solidFill>
                  <a:srgbClr val="000000"/>
                </a:solidFill>
                <a:cs typeface="Times New Roman"/>
              </a:rPr>
              <a:t>)</a:t>
            </a:r>
            <a:r>
              <a:rPr lang="it-IT" sz="2000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 invita esplicitamente le </a:t>
            </a:r>
            <a:r>
              <a:rPr lang="it-IT" sz="2000" dirty="0" err="1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AdA</a:t>
            </a:r>
            <a:r>
              <a:rPr lang="it-IT" sz="2000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 a fornire </a:t>
            </a:r>
          </a:p>
          <a:p>
            <a:pPr marL="342900" indent="-79375">
              <a:lnSpc>
                <a:spcPct val="100000"/>
              </a:lnSpc>
              <a:spcBef>
                <a:spcPts val="0"/>
              </a:spcBef>
            </a:pPr>
            <a:r>
              <a:rPr lang="it-IT" sz="2000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 informazioni nella RAC su entrambi gli aspetti. </a:t>
            </a:r>
            <a:endParaRPr lang="it-IT" sz="2000" dirty="0">
              <a:solidFill>
                <a:srgbClr val="000000"/>
              </a:solidFill>
              <a:cs typeface="Arial"/>
            </a:endParaRPr>
          </a:p>
          <a:p>
            <a:pPr>
              <a:lnSpc>
                <a:spcPct val="100000"/>
              </a:lnSpc>
              <a:spcAft>
                <a:spcPts val="1200"/>
              </a:spcAft>
              <a:tabLst>
                <a:tab pos="361950" algn="l"/>
              </a:tabLst>
            </a:pPr>
            <a:endParaRPr lang="it-IT" sz="2200" b="1" dirty="0">
              <a:solidFill>
                <a:schemeClr val="tx2"/>
              </a:solidFill>
              <a:ea typeface="Aptos" panose="020B0004020202020204" pitchFamily="34" charset="0"/>
              <a:cs typeface="Times New Roman"/>
            </a:endParaRPr>
          </a:p>
        </p:txBody>
      </p:sp>
      <p:pic>
        <p:nvPicPr>
          <p:cNvPr id="3" name="Graphic 2" descr="Postit Notes with solid fill">
            <a:extLst>
              <a:ext uri="{FF2B5EF4-FFF2-40B4-BE49-F238E27FC236}">
                <a16:creationId xmlns:a16="http://schemas.microsoft.com/office/drawing/2014/main" id="{64C6C435-52B9-ED94-C7CB-E0719583BB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8431" y="2800350"/>
            <a:ext cx="836585" cy="74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467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391E7-6B67-3BAD-6F9A-B5725F9C9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195" y="584461"/>
            <a:ext cx="10515600" cy="782357"/>
          </a:xfrm>
        </p:spPr>
        <p:txBody>
          <a:bodyPr/>
          <a:lstStyle/>
          <a:p>
            <a:r>
              <a:rPr lang="it-IT" sz="3200" noProof="0" dirty="0">
                <a:cs typeface="Arial"/>
              </a:rPr>
              <a:t>Principali osservazioni dai servizi della CE </a:t>
            </a:r>
            <a:r>
              <a:rPr lang="it-IT" sz="2800" noProof="0" dirty="0">
                <a:cs typeface="Arial"/>
              </a:rPr>
              <a:t>(3/4)</a:t>
            </a:r>
            <a:br>
              <a:rPr lang="it-IT" sz="2800" noProof="0" dirty="0">
                <a:cs typeface="Arial"/>
              </a:rPr>
            </a:br>
            <a:endParaRPr lang="it-IT" sz="2800" noProof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B23141-A1DF-0857-5023-C6D6ACADFE2A}"/>
              </a:ext>
            </a:extLst>
          </p:cNvPr>
          <p:cNvSpPr txBox="1"/>
          <p:nvPr/>
        </p:nvSpPr>
        <p:spPr>
          <a:xfrm>
            <a:off x="788670" y="1366818"/>
            <a:ext cx="1120278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0000"/>
              </a:lnSpc>
              <a:spcAft>
                <a:spcPts val="600"/>
              </a:spcAft>
              <a:buAutoNum type="arabicPeriod" startAt="5"/>
            </a:pPr>
            <a:r>
              <a:rPr lang="it-IT" sz="2400" b="1" dirty="0">
                <a:solidFill>
                  <a:schemeClr val="tx2"/>
                </a:solidFill>
                <a:cs typeface="Times New Roman"/>
              </a:rPr>
              <a:t>Sottocampionamenti</a:t>
            </a:r>
          </a:p>
          <a:p>
            <a:pPr marL="536575" lvl="1" indent="-354013">
              <a:buFont typeface="Arial" panose="020B0604020202020204" pitchFamily="34" charset="0"/>
              <a:buChar char="•"/>
              <a:tabLst>
                <a:tab pos="536575" algn="l"/>
              </a:tabLst>
            </a:pPr>
            <a:r>
              <a:rPr lang="it-IT" sz="2200" dirty="0">
                <a:solidFill>
                  <a:srgbClr val="000000"/>
                </a:solidFill>
                <a:cs typeface="Arial"/>
              </a:rPr>
              <a:t>Metodologia di </a:t>
            </a:r>
            <a:r>
              <a:rPr lang="it-IT" sz="2200" dirty="0" err="1">
                <a:solidFill>
                  <a:srgbClr val="000000"/>
                </a:solidFill>
                <a:cs typeface="Arial"/>
              </a:rPr>
              <a:t>sottocampionamento</a:t>
            </a:r>
            <a:r>
              <a:rPr lang="it-IT" sz="2200" dirty="0">
                <a:solidFill>
                  <a:srgbClr val="000000"/>
                </a:solidFill>
                <a:cs typeface="Arial"/>
              </a:rPr>
              <a:t> inadeguata (selezione non aleatoria, metodo di </a:t>
            </a:r>
            <a:r>
              <a:rPr lang="it-IT" sz="2200" dirty="0" err="1">
                <a:solidFill>
                  <a:srgbClr val="000000"/>
                </a:solidFill>
                <a:cs typeface="Arial"/>
              </a:rPr>
              <a:t>sottocampionamento</a:t>
            </a:r>
            <a:r>
              <a:rPr lang="it-IT" sz="2200" dirty="0">
                <a:solidFill>
                  <a:srgbClr val="000000"/>
                </a:solidFill>
                <a:cs typeface="Arial"/>
              </a:rPr>
              <a:t> non statistico quando il </a:t>
            </a:r>
            <a:r>
              <a:rPr lang="it-IT" sz="2200" dirty="0" err="1">
                <a:solidFill>
                  <a:srgbClr val="000000"/>
                </a:solidFill>
                <a:cs typeface="Arial"/>
              </a:rPr>
              <a:t>campionè</a:t>
            </a:r>
            <a:r>
              <a:rPr lang="it-IT" sz="2200" dirty="0">
                <a:solidFill>
                  <a:srgbClr val="000000"/>
                </a:solidFill>
                <a:cs typeface="Arial"/>
              </a:rPr>
              <a:t> principale è selezionato mediante metodologia statistica);</a:t>
            </a:r>
          </a:p>
          <a:p>
            <a:pPr marL="536575" lvl="1" indent="-354013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536575" algn="l"/>
              </a:tabLst>
            </a:pPr>
            <a:r>
              <a:rPr lang="it-IT" sz="2200" dirty="0">
                <a:solidFill>
                  <a:srgbClr val="000000"/>
                </a:solidFill>
                <a:cs typeface="Arial"/>
              </a:rPr>
              <a:t>Insufficienti informazioni nella RAC sulla metodologia di </a:t>
            </a:r>
            <a:r>
              <a:rPr lang="it-IT" sz="2200" dirty="0" err="1">
                <a:solidFill>
                  <a:srgbClr val="000000"/>
                </a:solidFill>
                <a:cs typeface="Arial"/>
              </a:rPr>
              <a:t>sottocampionamento</a:t>
            </a:r>
            <a:r>
              <a:rPr lang="it-IT" sz="2200" dirty="0">
                <a:solidFill>
                  <a:srgbClr val="000000"/>
                </a:solidFill>
                <a:cs typeface="Arial"/>
              </a:rPr>
              <a:t>, dimensione e valore delle popolazioni e i rispettivi sottocampioni, proiezione degli errori rilevati nei sottocampioni; </a:t>
            </a:r>
          </a:p>
          <a:p>
            <a:pPr marL="536575" lvl="1" indent="-354013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536575" algn="l"/>
              </a:tabLst>
            </a:pPr>
            <a:r>
              <a:rPr lang="it-IT" sz="2200" dirty="0">
                <a:solidFill>
                  <a:srgbClr val="000000"/>
                </a:solidFill>
                <a:cs typeface="Arial"/>
              </a:rPr>
              <a:t>Mancato caricamento in CIRCABC dei file e verbali di </a:t>
            </a:r>
            <a:r>
              <a:rPr lang="it-IT" sz="2200" dirty="0" err="1">
                <a:solidFill>
                  <a:srgbClr val="000000"/>
                </a:solidFill>
                <a:cs typeface="Arial"/>
              </a:rPr>
              <a:t>sottocampionamento</a:t>
            </a:r>
            <a:endParaRPr lang="it-IT" sz="2200" dirty="0">
              <a:solidFill>
                <a:srgbClr val="000000"/>
              </a:solidFill>
              <a:cs typeface="Arial"/>
            </a:endParaRPr>
          </a:p>
          <a:p>
            <a:pPr marL="536575" lvl="1" indent="-354013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536575" algn="l"/>
              </a:tabLst>
            </a:pPr>
            <a:r>
              <a:rPr lang="it-IT" sz="2200" dirty="0">
                <a:solidFill>
                  <a:srgbClr val="000000"/>
                </a:solidFill>
                <a:cs typeface="Arial"/>
              </a:rPr>
              <a:t>Dati inaccurati in merito alle operazioni oggetto di </a:t>
            </a:r>
            <a:r>
              <a:rPr lang="it-IT" sz="2200" dirty="0" err="1">
                <a:solidFill>
                  <a:srgbClr val="000000"/>
                </a:solidFill>
                <a:cs typeface="Arial"/>
              </a:rPr>
              <a:t>sottocampionamento</a:t>
            </a:r>
            <a:endParaRPr lang="it-IT" sz="2200" dirty="0">
              <a:solidFill>
                <a:srgbClr val="000000"/>
              </a:solidFill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2400" b="1" noProof="0" dirty="0">
                <a:solidFill>
                  <a:schemeClr val="tx2"/>
                </a:solidFill>
                <a:cs typeface="Times New Roman"/>
              </a:rPr>
              <a:t>6.  Strumenti finanziari </a:t>
            </a:r>
            <a:r>
              <a:rPr lang="it-IT" sz="2400" b="1" dirty="0">
                <a:solidFill>
                  <a:schemeClr val="tx2"/>
                </a:solidFill>
                <a:cs typeface="Times New Roman"/>
              </a:rPr>
              <a:t> </a:t>
            </a:r>
          </a:p>
          <a:p>
            <a:pPr marL="714375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rgbClr val="000000"/>
                </a:solidFill>
                <a:cs typeface="Times New Roman"/>
              </a:rPr>
              <a:t>Dichiarate</a:t>
            </a:r>
            <a:r>
              <a:rPr lang="it-IT" sz="2200" noProof="0" dirty="0">
                <a:solidFill>
                  <a:srgbClr val="000000"/>
                </a:solidFill>
                <a:cs typeface="Times New Roman"/>
              </a:rPr>
              <a:t> ancora le tranche dopo l’anticipo </a:t>
            </a:r>
          </a:p>
          <a:p>
            <a:pPr marL="714375" indent="-342900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200" noProof="0" dirty="0">
                <a:solidFill>
                  <a:srgbClr val="000000"/>
                </a:solidFill>
                <a:cs typeface="Times New Roman"/>
              </a:rPr>
              <a:t>Liquidazioni degli anticipi dichiarati nell’appendice 3 dei conti: mancato lavoro        di audit e/o assenza di informazion in merito nella RAC</a:t>
            </a:r>
            <a:endParaRPr lang="it-IT" sz="2100" noProof="0" dirty="0">
              <a:solidFill>
                <a:srgbClr val="00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66894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699B6-8717-52E9-E7BA-FE71B736F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24F4B-17C4-BD58-ECE0-1E4C77B59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195" y="584461"/>
            <a:ext cx="10515600" cy="782357"/>
          </a:xfrm>
        </p:spPr>
        <p:txBody>
          <a:bodyPr/>
          <a:lstStyle/>
          <a:p>
            <a:r>
              <a:rPr lang="it-IT" sz="3200" noProof="0">
                <a:cs typeface="Arial"/>
              </a:rPr>
              <a:t>Principali osservazioni dai servizi della CE </a:t>
            </a:r>
            <a:r>
              <a:rPr lang="it-IT" sz="2800" noProof="0">
                <a:cs typeface="Arial"/>
              </a:rPr>
              <a:t>(4</a:t>
            </a:r>
            <a:r>
              <a:rPr lang="it-IT" sz="2800">
                <a:cs typeface="Arial"/>
              </a:rPr>
              <a:t>/4</a:t>
            </a:r>
            <a:r>
              <a:rPr lang="it-IT" sz="2800" noProof="0">
                <a:cs typeface="Arial"/>
              </a:rPr>
              <a:t>)</a:t>
            </a:r>
            <a:br>
              <a:rPr lang="it-IT" sz="2800" noProof="0">
                <a:cs typeface="Arial"/>
              </a:rPr>
            </a:br>
            <a:endParaRPr lang="it-IT" sz="2800" noProof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95B9C9-47F1-904C-719A-8D8FA44ECBF3}"/>
              </a:ext>
            </a:extLst>
          </p:cNvPr>
          <p:cNvSpPr txBox="1"/>
          <p:nvPr/>
        </p:nvSpPr>
        <p:spPr>
          <a:xfrm>
            <a:off x="788670" y="1366818"/>
            <a:ext cx="1120278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it-IT" sz="2400" b="1" dirty="0">
                <a:solidFill>
                  <a:schemeClr val="tx2"/>
                </a:solidFill>
                <a:cs typeface="Times New Roman"/>
              </a:rPr>
              <a:t>7.  Audit dei conti</a:t>
            </a:r>
            <a:endParaRPr lang="it-IT" sz="2400" b="1" noProof="0" dirty="0">
              <a:solidFill>
                <a:schemeClr val="tx2"/>
              </a:solidFill>
              <a:cs typeface="Times New Roman"/>
            </a:endParaRPr>
          </a:p>
          <a:p>
            <a:pPr marL="541338" indent="-274638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Informazioni insufficienti in </a:t>
            </a:r>
            <a:r>
              <a:rPr lang="it-IT" sz="2200" noProof="0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merito agli importi dichiarati nelle diverse appendici dei conti, in particolare: </a:t>
            </a:r>
          </a:p>
          <a:p>
            <a:pPr marL="1246188" lvl="1" indent="-342900">
              <a:spcAft>
                <a:spcPts val="1200"/>
              </a:spcAft>
              <a:buSzPct val="90000"/>
              <a:buFont typeface="Wingdings" panose="05000000000000000000" pitchFamily="2" charset="2"/>
              <a:buChar char="Ø"/>
            </a:pPr>
            <a:r>
              <a:rPr lang="it-IT" sz="1900" i="1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Appendice</a:t>
            </a:r>
            <a:r>
              <a:rPr lang="it-IT" sz="1900" i="1" noProof="0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 2 - </a:t>
            </a:r>
            <a:r>
              <a:rPr lang="it-IT" sz="1900" i="1" dirty="0">
                <a:solidFill>
                  <a:srgbClr val="000000"/>
                </a:solidFill>
              </a:rPr>
              <a:t>Importi ritirati durante il periodo contabile</a:t>
            </a:r>
            <a:endParaRPr lang="it-IT" sz="1900" i="1" noProof="0" dirty="0">
              <a:solidFill>
                <a:srgbClr val="000000"/>
              </a:solidFill>
              <a:ea typeface="Aptos" panose="020B0004020202020204" pitchFamily="34" charset="0"/>
              <a:cs typeface="Times New Roman"/>
            </a:endParaRPr>
          </a:p>
          <a:p>
            <a:pPr marL="1246188" lvl="1" indent="-342900">
              <a:spcAft>
                <a:spcPts val="1200"/>
              </a:spcAft>
              <a:buSzPct val="90000"/>
              <a:buFont typeface="Wingdings" panose="05000000000000000000" pitchFamily="2" charset="2"/>
              <a:buChar char="Ø"/>
            </a:pPr>
            <a:r>
              <a:rPr lang="it-IT" sz="1900" i="1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Appendice 4 - </a:t>
            </a:r>
            <a:r>
              <a:rPr lang="fr-BE" sz="1900" i="1" dirty="0" err="1">
                <a:solidFill>
                  <a:srgbClr val="000000"/>
                </a:solidFill>
              </a:rPr>
              <a:t>Riconciliazione</a:t>
            </a:r>
            <a:r>
              <a:rPr lang="fr-BE" sz="1900" i="1" dirty="0">
                <a:solidFill>
                  <a:srgbClr val="000000"/>
                </a:solidFill>
              </a:rPr>
              <a:t> </a:t>
            </a:r>
            <a:r>
              <a:rPr lang="fr-BE" sz="1900" i="1" dirty="0" err="1">
                <a:solidFill>
                  <a:srgbClr val="000000"/>
                </a:solidFill>
              </a:rPr>
              <a:t>della</a:t>
            </a:r>
            <a:r>
              <a:rPr lang="fr-BE" sz="1900" i="1" dirty="0">
                <a:solidFill>
                  <a:srgbClr val="000000"/>
                </a:solidFill>
              </a:rPr>
              <a:t> </a:t>
            </a:r>
            <a:r>
              <a:rPr lang="fr-BE" sz="1900" i="1" dirty="0" err="1">
                <a:solidFill>
                  <a:srgbClr val="000000"/>
                </a:solidFill>
              </a:rPr>
              <a:t>spesa</a:t>
            </a:r>
            <a:r>
              <a:rPr lang="fr-BE" sz="1900" i="1" dirty="0">
                <a:solidFill>
                  <a:srgbClr val="000000"/>
                </a:solidFill>
              </a:rPr>
              <a:t> </a:t>
            </a:r>
            <a:r>
              <a:rPr lang="fr-BE" sz="1900" i="1" dirty="0" err="1">
                <a:solidFill>
                  <a:srgbClr val="000000"/>
                </a:solidFill>
              </a:rPr>
              <a:t>dichiarata</a:t>
            </a:r>
            <a:r>
              <a:rPr lang="fr-BE" sz="1900" i="1" dirty="0">
                <a:solidFill>
                  <a:srgbClr val="000000"/>
                </a:solidFill>
              </a:rPr>
              <a:t> </a:t>
            </a:r>
            <a:r>
              <a:rPr lang="fr-BE" sz="1900" i="1" dirty="0" err="1">
                <a:solidFill>
                  <a:srgbClr val="000000"/>
                </a:solidFill>
              </a:rPr>
              <a:t>nelle</a:t>
            </a:r>
            <a:r>
              <a:rPr lang="fr-BE" sz="1900" i="1" dirty="0">
                <a:solidFill>
                  <a:srgbClr val="000000"/>
                </a:solidFill>
              </a:rPr>
              <a:t> </a:t>
            </a:r>
            <a:r>
              <a:rPr lang="fr-BE" sz="1900" i="1" dirty="0" err="1">
                <a:solidFill>
                  <a:srgbClr val="000000"/>
                </a:solidFill>
              </a:rPr>
              <a:t>domande</a:t>
            </a:r>
            <a:r>
              <a:rPr lang="fr-BE" sz="1900" i="1" dirty="0">
                <a:solidFill>
                  <a:srgbClr val="000000"/>
                </a:solidFill>
              </a:rPr>
              <a:t> di </a:t>
            </a:r>
            <a:r>
              <a:rPr lang="fr-BE" sz="1900" i="1" dirty="0" err="1">
                <a:solidFill>
                  <a:srgbClr val="000000"/>
                </a:solidFill>
              </a:rPr>
              <a:t>pagamento</a:t>
            </a:r>
            <a:r>
              <a:rPr lang="fr-BE" sz="1900" i="1" dirty="0">
                <a:solidFill>
                  <a:srgbClr val="000000"/>
                </a:solidFill>
              </a:rPr>
              <a:t> </a:t>
            </a:r>
            <a:r>
              <a:rPr lang="fr-BE" sz="1900" i="1" dirty="0" err="1">
                <a:solidFill>
                  <a:srgbClr val="000000"/>
                </a:solidFill>
              </a:rPr>
              <a:t>intermedio</a:t>
            </a:r>
            <a:r>
              <a:rPr lang="fr-BE" sz="1900" i="1" dirty="0">
                <a:solidFill>
                  <a:srgbClr val="000000"/>
                </a:solidFill>
              </a:rPr>
              <a:t> </a:t>
            </a:r>
            <a:r>
              <a:rPr lang="fr-BE" sz="1900" i="1" dirty="0" err="1">
                <a:solidFill>
                  <a:srgbClr val="000000"/>
                </a:solidFill>
              </a:rPr>
              <a:t>presentate</a:t>
            </a:r>
            <a:r>
              <a:rPr lang="fr-BE" sz="1900" i="1" dirty="0">
                <a:solidFill>
                  <a:srgbClr val="000000"/>
                </a:solidFill>
              </a:rPr>
              <a:t> </a:t>
            </a:r>
            <a:r>
              <a:rPr lang="fr-BE" sz="1900" i="1" dirty="0" err="1">
                <a:solidFill>
                  <a:srgbClr val="000000"/>
                </a:solidFill>
              </a:rPr>
              <a:t>durante</a:t>
            </a:r>
            <a:r>
              <a:rPr lang="fr-BE" sz="1900" i="1" dirty="0">
                <a:solidFill>
                  <a:srgbClr val="000000"/>
                </a:solidFill>
              </a:rPr>
              <a:t> il </a:t>
            </a:r>
            <a:r>
              <a:rPr lang="fr-BE" sz="1900" i="1" dirty="0" err="1">
                <a:solidFill>
                  <a:srgbClr val="000000"/>
                </a:solidFill>
              </a:rPr>
              <a:t>periodo</a:t>
            </a:r>
            <a:r>
              <a:rPr lang="fr-BE" sz="1900" i="1" dirty="0">
                <a:solidFill>
                  <a:srgbClr val="000000"/>
                </a:solidFill>
              </a:rPr>
              <a:t> </a:t>
            </a:r>
            <a:r>
              <a:rPr lang="fr-BE" sz="1900" i="1" dirty="0" err="1">
                <a:solidFill>
                  <a:srgbClr val="000000"/>
                </a:solidFill>
              </a:rPr>
              <a:t>contabile</a:t>
            </a:r>
            <a:r>
              <a:rPr lang="fr-BE" sz="1900" i="1" dirty="0">
                <a:solidFill>
                  <a:srgbClr val="000000"/>
                </a:solidFill>
              </a:rPr>
              <a:t> vs i </a:t>
            </a:r>
            <a:r>
              <a:rPr lang="fr-BE" sz="1900" i="1" dirty="0" err="1">
                <a:solidFill>
                  <a:srgbClr val="000000"/>
                </a:solidFill>
              </a:rPr>
              <a:t>conti</a:t>
            </a:r>
            <a:endParaRPr lang="it-IT" sz="1900" i="1" dirty="0">
              <a:solidFill>
                <a:srgbClr val="000000"/>
              </a:solidFill>
              <a:ea typeface="Aptos" panose="020B0004020202020204" pitchFamily="34" charset="0"/>
              <a:cs typeface="Times New Roman"/>
            </a:endParaRPr>
          </a:p>
          <a:p>
            <a:pPr marL="1246188" lvl="1" indent="-342900">
              <a:spcAft>
                <a:spcPts val="1200"/>
              </a:spcAft>
              <a:buSzPct val="90000"/>
              <a:buFont typeface="Wingdings" panose="05000000000000000000" pitchFamily="2" charset="2"/>
              <a:buChar char="Ø"/>
            </a:pPr>
            <a:r>
              <a:rPr lang="it-IT" sz="1900" i="1" noProof="0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Appendice 5 </a:t>
            </a:r>
            <a:r>
              <a:rPr lang="it-IT" sz="1900" i="1" dirty="0">
                <a:solidFill>
                  <a:srgbClr val="000000"/>
                </a:solidFill>
                <a:ea typeface="Aptos" panose="020B0004020202020204" pitchFamily="34" charset="0"/>
                <a:cs typeface="Times New Roman"/>
              </a:rPr>
              <a:t>- </a:t>
            </a:r>
            <a:r>
              <a:rPr lang="it-IT" sz="1900" i="1" dirty="0">
                <a:solidFill>
                  <a:srgbClr val="000000"/>
                </a:solidFill>
              </a:rPr>
              <a:t>Informazioni sulle spese collegate a obiettivi specifici per cui non sono soddisfatte le condizioni abilitanti </a:t>
            </a:r>
            <a:r>
              <a:rPr lang="it-IT" sz="1900" dirty="0">
                <a:solidFill>
                  <a:srgbClr val="000000"/>
                </a:solidFill>
              </a:rPr>
              <a:t>- Nel caso in cui vi siano condizioni abilitanti non soddisfatte, </a:t>
            </a:r>
            <a:r>
              <a:rPr lang="it-IT" sz="1900" dirty="0" err="1">
                <a:solidFill>
                  <a:srgbClr val="000000"/>
                </a:solidFill>
              </a:rPr>
              <a:t>l’AdA</a:t>
            </a:r>
            <a:r>
              <a:rPr lang="it-IT" sz="1900" dirty="0">
                <a:solidFill>
                  <a:srgbClr val="000000"/>
                </a:solidFill>
              </a:rPr>
              <a:t> dovrebbe confermare che non ci sono state dichiarate spese relative a tali condizioni o che le spese dichiarate contribuiscono al soddisfacimento delle condizioni abilitanti </a:t>
            </a:r>
          </a:p>
          <a:p>
            <a:pPr marL="541338" indent="-274638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rgbClr val="000000"/>
                </a:solidFill>
              </a:rPr>
              <a:t>Mancata conclusione sulla completezza, accuratezza e veridicità dei conti </a:t>
            </a:r>
          </a:p>
          <a:p>
            <a:pPr marL="1778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444500" algn="l"/>
              </a:tabLst>
            </a:pPr>
            <a:r>
              <a:rPr lang="it-IT" sz="2200" i="1" dirty="0">
                <a:solidFill>
                  <a:srgbClr val="000000"/>
                </a:solidFill>
              </a:rPr>
              <a:t>    </a:t>
            </a:r>
            <a:r>
              <a:rPr lang="it-IT" i="1" dirty="0">
                <a:solidFill>
                  <a:srgbClr val="000000"/>
                </a:solidFill>
              </a:rPr>
              <a:t>(cfr. Sezione 6.3 del modello di RAC di cui all’allegato 20 del RDC)</a:t>
            </a:r>
            <a:endParaRPr lang="it-IT" i="1" noProof="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423239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99D23-A7CB-26C9-424D-56EC28686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222" y="124166"/>
            <a:ext cx="10515600" cy="782357"/>
          </a:xfrm>
        </p:spPr>
        <p:txBody>
          <a:bodyPr/>
          <a:lstStyle/>
          <a:p>
            <a:r>
              <a:rPr lang="it-IT" sz="3200" noProof="0"/>
              <a:t>Raccomandazioni per</a:t>
            </a:r>
            <a:r>
              <a:rPr lang="it-IT" sz="3200"/>
              <a:t> i prossimi esercizi</a:t>
            </a:r>
            <a:endParaRPr lang="it-IT" sz="3000" noProof="0">
              <a:cs typeface="Arial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1CA494B-8741-AB0D-3640-B6C4A94C7A2D}"/>
              </a:ext>
            </a:extLst>
          </p:cNvPr>
          <p:cNvSpPr/>
          <p:nvPr/>
        </p:nvSpPr>
        <p:spPr>
          <a:xfrm>
            <a:off x="1198157" y="2083980"/>
            <a:ext cx="4742872" cy="3402419"/>
          </a:xfrm>
          <a:prstGeom prst="roundRect">
            <a:avLst/>
          </a:prstGeom>
          <a:solidFill>
            <a:srgbClr val="004C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b="1" noProof="0"/>
          </a:p>
          <a:p>
            <a:endParaRPr lang="it-IT" noProof="0"/>
          </a:p>
          <a:p>
            <a:endParaRPr lang="it-IT" noProof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B8EEE9C-A86D-F3C0-6E28-937793C0EC45}"/>
              </a:ext>
            </a:extLst>
          </p:cNvPr>
          <p:cNvSpPr/>
          <p:nvPr/>
        </p:nvSpPr>
        <p:spPr>
          <a:xfrm>
            <a:off x="6271471" y="2083980"/>
            <a:ext cx="4767365" cy="3402418"/>
          </a:xfrm>
          <a:prstGeom prst="roundRect">
            <a:avLst/>
          </a:prstGeom>
          <a:solidFill>
            <a:srgbClr val="1877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600" b="1" noProof="0"/>
          </a:p>
          <a:p>
            <a:pPr algn="ctr"/>
            <a:endParaRPr lang="it-IT" sz="2800" b="1" noProof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600C46-73A6-A555-95F3-B82BBD2527D7}"/>
              </a:ext>
            </a:extLst>
          </p:cNvPr>
          <p:cNvSpPr txBox="1"/>
          <p:nvPr/>
        </p:nvSpPr>
        <p:spPr>
          <a:xfrm>
            <a:off x="1198157" y="1404435"/>
            <a:ext cx="4678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noProof="0">
                <a:solidFill>
                  <a:schemeClr val="bg2">
                    <a:lumMod val="25000"/>
                  </a:schemeClr>
                </a:solidFill>
              </a:rPr>
              <a:t>Tempistiche e pianificazione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62CEFA-AC54-98C4-F62C-843F44338CD5}"/>
              </a:ext>
            </a:extLst>
          </p:cNvPr>
          <p:cNvSpPr txBox="1"/>
          <p:nvPr/>
        </p:nvSpPr>
        <p:spPr>
          <a:xfrm>
            <a:off x="6786416" y="1404434"/>
            <a:ext cx="4057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bg2">
                    <a:lumMod val="25000"/>
                  </a:schemeClr>
                </a:solidFill>
              </a:rPr>
              <a:t>Informazioni</a:t>
            </a:r>
            <a:r>
              <a:rPr lang="it-IT" sz="2400" b="1" noProof="0" dirty="0">
                <a:solidFill>
                  <a:schemeClr val="bg2">
                    <a:lumMod val="25000"/>
                  </a:schemeClr>
                </a:solidFill>
              </a:rPr>
              <a:t> nelle RAC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F8CB72-96F7-B884-0041-4B6191E4DD78}"/>
              </a:ext>
            </a:extLst>
          </p:cNvPr>
          <p:cNvSpPr txBox="1"/>
          <p:nvPr/>
        </p:nvSpPr>
        <p:spPr>
          <a:xfrm>
            <a:off x="1828435" y="2581892"/>
            <a:ext cx="389614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it-IT" sz="2000">
                <a:solidFill>
                  <a:schemeClr val="bg1"/>
                </a:solidFill>
              </a:rPr>
              <a:t>Anticipare gli audit di sistema durante il periodo contabile ed evitare di inviare i relativi rapporti in contemporanea alla RAC  </a:t>
            </a:r>
            <a:br>
              <a:rPr lang="it-IT" sz="2000">
                <a:solidFill>
                  <a:schemeClr val="bg1"/>
                </a:solidFill>
              </a:rPr>
            </a:br>
            <a:endParaRPr lang="en-GB" sz="2000">
              <a:solidFill>
                <a:schemeClr val="bg1"/>
              </a:solidFill>
            </a:endParaRPr>
          </a:p>
          <a:p>
            <a:pPr lvl="0"/>
            <a:r>
              <a:rPr lang="it-IT" sz="2000">
                <a:solidFill>
                  <a:schemeClr val="bg1"/>
                </a:solidFill>
              </a:rPr>
              <a:t>Informazioni sulla strategia di  audit/piano degli audit di sistema per i prossimi anni</a:t>
            </a:r>
            <a:endParaRPr lang="en-GB" sz="2000">
              <a:solidFill>
                <a:schemeClr val="bg1"/>
              </a:solidFill>
            </a:endParaRPr>
          </a:p>
          <a:p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F52FDF-913B-5192-2C70-36485021452E}"/>
              </a:ext>
            </a:extLst>
          </p:cNvPr>
          <p:cNvSpPr txBox="1"/>
          <p:nvPr/>
        </p:nvSpPr>
        <p:spPr>
          <a:xfrm>
            <a:off x="6352365" y="2258726"/>
            <a:ext cx="47428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it-IT" sz="2000">
                <a:solidFill>
                  <a:schemeClr val="bg1"/>
                </a:solidFill>
              </a:rPr>
              <a:t>Evitare riferimenti a documenti ai quali la CE non ha accesso senza menzionare l’oggetto/tematica del documento</a:t>
            </a:r>
            <a:br>
              <a:rPr lang="it-IT" sz="2000">
                <a:solidFill>
                  <a:schemeClr val="bg1"/>
                </a:solidFill>
              </a:rPr>
            </a:br>
            <a:endParaRPr lang="it-IT" sz="200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000">
                <a:solidFill>
                  <a:schemeClr val="bg1"/>
                </a:solidFill>
              </a:rPr>
              <a:t>Evitare tabelle lunghe nella RAC che non permettono una facile prassi di lavoro  in formato pdf (sostituirle per un riassunto nella RAC e presentare  i dettagli in file </a:t>
            </a:r>
            <a:r>
              <a:rPr lang="it-IT" sz="2000" err="1">
                <a:solidFill>
                  <a:schemeClr val="bg1"/>
                </a:solidFill>
              </a:rPr>
              <a:t>excel</a:t>
            </a:r>
            <a:r>
              <a:rPr lang="it-IT" sz="2000">
                <a:solidFill>
                  <a:schemeClr val="bg1"/>
                </a:solidFill>
              </a:rPr>
              <a:t>) </a:t>
            </a:r>
            <a:endParaRPr lang="en-GB" sz="2000">
              <a:solidFill>
                <a:schemeClr val="bg1"/>
              </a:solidFill>
            </a:endParaRPr>
          </a:p>
          <a:p>
            <a:pPr lvl="0"/>
            <a:endParaRPr lang="en-GB" sz="200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4E337C-EF79-EBD9-64D8-EF524849734F}"/>
              </a:ext>
            </a:extLst>
          </p:cNvPr>
          <p:cNvSpPr txBox="1"/>
          <p:nvPr/>
        </p:nvSpPr>
        <p:spPr>
          <a:xfrm>
            <a:off x="990222" y="5385684"/>
            <a:ext cx="426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45B9E93-DEFB-BEE3-FD0D-5B4C3AFC6FFE}"/>
              </a:ext>
            </a:extLst>
          </p:cNvPr>
          <p:cNvSpPr txBox="1"/>
          <p:nvPr/>
        </p:nvSpPr>
        <p:spPr>
          <a:xfrm>
            <a:off x="1528599" y="4357738"/>
            <a:ext cx="426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843FFE3-5C5D-E4A0-87FC-8A408160189C}"/>
              </a:ext>
            </a:extLst>
          </p:cNvPr>
          <p:cNvSpPr txBox="1"/>
          <p:nvPr/>
        </p:nvSpPr>
        <p:spPr>
          <a:xfrm>
            <a:off x="1482586" y="4213982"/>
            <a:ext cx="426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bg1"/>
                </a:solidFill>
              </a:rPr>
              <a:t>✓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09508AC-A7C6-0843-166E-E09B75EB3C28}"/>
              </a:ext>
            </a:extLst>
          </p:cNvPr>
          <p:cNvSpPr txBox="1"/>
          <p:nvPr/>
        </p:nvSpPr>
        <p:spPr>
          <a:xfrm>
            <a:off x="1528599" y="2666861"/>
            <a:ext cx="426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bg1"/>
                </a:solidFill>
              </a:rPr>
              <a:t>✓</a:t>
            </a:r>
          </a:p>
        </p:txBody>
      </p:sp>
    </p:spTree>
    <p:extLst>
      <p:ext uri="{BB962C8B-B14F-4D97-AF65-F5344CB8AC3E}">
        <p14:creationId xmlns:p14="http://schemas.microsoft.com/office/powerpoint/2010/main" val="530679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noProof="0"/>
              <a:t>Grazie per l’attenzione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it-IT" sz="1050" b="1" noProof="0"/>
              <a:t>© </a:t>
            </a:r>
            <a:r>
              <a:rPr lang="it-IT" sz="1050" b="1" noProof="0" err="1"/>
              <a:t>European</a:t>
            </a:r>
            <a:r>
              <a:rPr lang="it-IT" sz="1050" b="1" noProof="0"/>
              <a:t> Union 2026</a:t>
            </a:r>
          </a:p>
          <a:p>
            <a:r>
              <a:rPr lang="it-IT" sz="1050" b="1" noProof="0"/>
              <a:t>Images: </a:t>
            </a:r>
            <a:r>
              <a:rPr lang="it-IT" sz="1200" noProof="0"/>
              <a:t>https://www.flaticon.com</a:t>
            </a:r>
            <a:endParaRPr lang="it-IT" sz="1050" b="1" noProof="0"/>
          </a:p>
          <a:p>
            <a:r>
              <a:rPr lang="it-IT" sz="1050" noProof="0" err="1"/>
              <a:t>Unless</a:t>
            </a:r>
            <a:r>
              <a:rPr lang="it-IT" sz="1050" noProof="0"/>
              <a:t> </a:t>
            </a:r>
            <a:r>
              <a:rPr lang="it-IT" sz="1050" noProof="0" err="1"/>
              <a:t>otherwise</a:t>
            </a:r>
            <a:r>
              <a:rPr lang="it-IT" sz="1050" noProof="0"/>
              <a:t> </a:t>
            </a:r>
            <a:r>
              <a:rPr lang="it-IT" sz="1050" noProof="0" err="1"/>
              <a:t>noted</a:t>
            </a:r>
            <a:r>
              <a:rPr lang="it-IT" sz="1050" noProof="0"/>
              <a:t> the </a:t>
            </a:r>
            <a:r>
              <a:rPr lang="it-IT" sz="1050" noProof="0" err="1"/>
              <a:t>reuse</a:t>
            </a:r>
            <a:r>
              <a:rPr lang="it-IT" sz="1050" noProof="0"/>
              <a:t> of </a:t>
            </a:r>
            <a:r>
              <a:rPr lang="it-IT" sz="1050" noProof="0" err="1"/>
              <a:t>this</a:t>
            </a:r>
            <a:r>
              <a:rPr lang="it-IT" sz="1050" noProof="0"/>
              <a:t> </a:t>
            </a:r>
            <a:r>
              <a:rPr lang="it-IT" sz="1050" noProof="0" err="1"/>
              <a:t>presentation</a:t>
            </a:r>
            <a:r>
              <a:rPr lang="it-IT" sz="1050" noProof="0"/>
              <a:t> </a:t>
            </a:r>
            <a:r>
              <a:rPr lang="it-IT" sz="1050" noProof="0" err="1"/>
              <a:t>is</a:t>
            </a:r>
            <a:r>
              <a:rPr lang="it-IT" sz="1050" noProof="0"/>
              <a:t> </a:t>
            </a:r>
            <a:r>
              <a:rPr lang="it-IT" sz="1050" noProof="0" err="1"/>
              <a:t>authorised</a:t>
            </a:r>
            <a:r>
              <a:rPr lang="it-IT" sz="1050" noProof="0"/>
              <a:t> under the </a:t>
            </a:r>
            <a:r>
              <a:rPr lang="it-IT" sz="1050" noProof="0">
                <a:hlinkClick r:id="rId3"/>
              </a:rPr>
              <a:t>CC BY 4.0 </a:t>
            </a:r>
            <a:r>
              <a:rPr lang="it-IT" sz="1050" noProof="0" err="1"/>
              <a:t>license</a:t>
            </a:r>
            <a:r>
              <a:rPr lang="it-IT" sz="1050" noProof="0"/>
              <a:t>. For </a:t>
            </a:r>
            <a:r>
              <a:rPr lang="it-IT" sz="1050" noProof="0" err="1"/>
              <a:t>any</a:t>
            </a:r>
            <a:r>
              <a:rPr lang="it-IT" sz="1050" noProof="0"/>
              <a:t> use or </a:t>
            </a:r>
            <a:r>
              <a:rPr lang="it-IT" sz="1050" noProof="0" err="1"/>
              <a:t>reproduction</a:t>
            </a:r>
            <a:r>
              <a:rPr lang="it-IT" sz="1050" noProof="0"/>
              <a:t> of </a:t>
            </a:r>
            <a:r>
              <a:rPr lang="it-IT" sz="1050" noProof="0" err="1"/>
              <a:t>elements</a:t>
            </a:r>
            <a:r>
              <a:rPr lang="it-IT" sz="1050" noProof="0"/>
              <a:t> </a:t>
            </a:r>
            <a:r>
              <a:rPr lang="it-IT" sz="1050" noProof="0" err="1"/>
              <a:t>that</a:t>
            </a:r>
            <a:r>
              <a:rPr lang="it-IT" sz="1050" noProof="0"/>
              <a:t> are </a:t>
            </a:r>
            <a:r>
              <a:rPr lang="it-IT" sz="1050" noProof="0" err="1"/>
              <a:t>not</a:t>
            </a:r>
            <a:r>
              <a:rPr lang="it-IT" sz="1050" noProof="0"/>
              <a:t> </a:t>
            </a:r>
            <a:r>
              <a:rPr lang="it-IT" sz="1050" noProof="0" err="1"/>
              <a:t>owned</a:t>
            </a:r>
            <a:r>
              <a:rPr lang="it-IT" sz="1050" noProof="0"/>
              <a:t> by the EU, </a:t>
            </a:r>
            <a:r>
              <a:rPr lang="it-IT" sz="1050" noProof="0" err="1"/>
              <a:t>permission</a:t>
            </a:r>
            <a:r>
              <a:rPr lang="it-IT" sz="1050" noProof="0"/>
              <a:t> </a:t>
            </a:r>
            <a:r>
              <a:rPr lang="it-IT" sz="1050" noProof="0" err="1"/>
              <a:t>may</a:t>
            </a:r>
            <a:r>
              <a:rPr lang="it-IT" sz="1050" noProof="0"/>
              <a:t> </a:t>
            </a:r>
            <a:r>
              <a:rPr lang="it-IT" sz="1050" noProof="0" err="1"/>
              <a:t>need</a:t>
            </a:r>
            <a:r>
              <a:rPr lang="it-IT" sz="1050" noProof="0"/>
              <a:t> to be </a:t>
            </a:r>
            <a:r>
              <a:rPr lang="it-IT" sz="1050" noProof="0" err="1"/>
              <a:t>sought</a:t>
            </a:r>
            <a:r>
              <a:rPr lang="it-IT" sz="1050" noProof="0"/>
              <a:t> </a:t>
            </a:r>
            <a:r>
              <a:rPr lang="it-IT" sz="1050" noProof="0" err="1"/>
              <a:t>directly</a:t>
            </a:r>
            <a:r>
              <a:rPr lang="it-IT" sz="1050" noProof="0"/>
              <a:t> from the </a:t>
            </a:r>
            <a:r>
              <a:rPr lang="it-IT" sz="1050" noProof="0" err="1"/>
              <a:t>respective</a:t>
            </a:r>
            <a:r>
              <a:rPr lang="it-IT" sz="1050" noProof="0"/>
              <a:t> </a:t>
            </a:r>
            <a:r>
              <a:rPr lang="it-IT" sz="1050" noProof="0" err="1"/>
              <a:t>right</a:t>
            </a:r>
            <a:r>
              <a:rPr lang="it-IT" sz="1050" noProof="0"/>
              <a:t> holders.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2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E4BC88-24AC-431B-95F9-16EE3DA3EBE9}" vid="{8D80B4F7-3850-4D3F-BDF1-21D39285909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Props1.xml><?xml version="1.0" encoding="utf-8"?>
<ds:datastoreItem xmlns:ds="http://schemas.openxmlformats.org/officeDocument/2006/customXml" ds:itemID="{88EDD2B3-8979-4BA8-9062-2264A3A6218A}"/>
</file>

<file path=customXml/itemProps2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F87431-2774-4E17-BE38-8A579357848D}">
  <ds:schemaRefs>
    <ds:schemaRef ds:uri="http://www.w3.org/XML/1998/namespace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aa37f8d3-e8fa-4ebb-b489-3046b82bfd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1199</Words>
  <Application>Microsoft Office PowerPoint</Application>
  <PresentationFormat>Widescreen</PresentationFormat>
  <Paragraphs>107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</vt:lpstr>
      <vt:lpstr>Arial</vt:lpstr>
      <vt:lpstr>Arial (Headings)</vt:lpstr>
      <vt:lpstr>Arial headingds</vt:lpstr>
      <vt:lpstr>Calibri</vt:lpstr>
      <vt:lpstr>Times New Roman</vt:lpstr>
      <vt:lpstr>Wingdings</vt:lpstr>
      <vt:lpstr>Office Theme</vt:lpstr>
      <vt:lpstr>2_Office Theme</vt:lpstr>
      <vt:lpstr> Principali osservazioni a seguito dell'analisi dei pacchetti di affidabilità dei programmi FESR e FSE+ per il periodo contabile 2024-2025   Periodo di programmazione 2021-2027</vt:lpstr>
      <vt:lpstr>Pacchetti di affidabilità per il periodo contabile 2024-2025  Programmi FESR e FSE+ </vt:lpstr>
      <vt:lpstr>Tasso di errore totale (TET) e parere di audit delle AdA per i programmi nazionali e regionali FESR e FSE+ (*)</vt:lpstr>
      <vt:lpstr>Principali osservazioni dai servizi della CE (1/4)</vt:lpstr>
      <vt:lpstr>Principali osservazioni dai servizi della CE (2/4)</vt:lpstr>
      <vt:lpstr>Principali osservazioni dai servizi della CE (3/4) </vt:lpstr>
      <vt:lpstr>Principali osservazioni dai servizi della CE (4/4) </vt:lpstr>
      <vt:lpstr>Raccomandazioni per i prossimi esercizi</vt:lpstr>
      <vt:lpstr>Grazie per l’attenzione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JOHN Yvonne (COMM)</dc:creator>
  <cp:lastModifiedBy>MOLLICA Carmine (EMPL+REGIO-DAC)</cp:lastModifiedBy>
  <cp:revision>3</cp:revision>
  <dcterms:created xsi:type="dcterms:W3CDTF">2019-08-09T12:06:42Z</dcterms:created>
  <dcterms:modified xsi:type="dcterms:W3CDTF">2026-05-20T05:57:13Z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0x010100FA3A265787A86448A05F338567224205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2022-11-18T07:38:33Z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df4d87b4-4048-4a8f-b8f7-1b031b6bca85</vt:lpwstr>
  </property>
  <property fmtid="{D5CDD505-2E9C-101B-9397-08002B2CF9AE}" pid="9" name="MSIP_Label_6bd9ddd1-4d20-43f6-abfa-fc3c07406f94_ContentBits">
    <vt:lpwstr>0</vt:lpwstr>
  </property>
</Properties>
</file>