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charts/chart2.xml" ContentType="application/vnd.openxmlformats-officedocument.drawingml.char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2.xml" ContentType="application/vnd.ms-office.chartstyle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67" r:id="rId4"/>
    <p:sldId id="268" r:id="rId5"/>
    <p:sldId id="261" r:id="rId6"/>
    <p:sldId id="26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-720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Foglio1!$D$9</c:f>
              <c:strCache>
                <c:ptCount val="1"/>
                <c:pt idx="0">
                  <c:v>N. strumenti finanziari nel campione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Foglio1!$C$10:$C$26</c:f>
              <c:strCache>
                <c:ptCount val="17"/>
                <c:pt idx="0">
                  <c:v>Regione 1</c:v>
                </c:pt>
                <c:pt idx="1">
                  <c:v>Regione 2</c:v>
                </c:pt>
                <c:pt idx="2">
                  <c:v>Regione 3</c:v>
                </c:pt>
                <c:pt idx="3">
                  <c:v>Regione 4</c:v>
                </c:pt>
                <c:pt idx="4">
                  <c:v>Regione 5</c:v>
                </c:pt>
                <c:pt idx="5">
                  <c:v>Regione 6</c:v>
                </c:pt>
                <c:pt idx="6">
                  <c:v>Regione 7</c:v>
                </c:pt>
                <c:pt idx="7">
                  <c:v>Regione 8</c:v>
                </c:pt>
                <c:pt idx="8">
                  <c:v>Regione 9</c:v>
                </c:pt>
                <c:pt idx="9">
                  <c:v>Regione 10</c:v>
                </c:pt>
                <c:pt idx="10">
                  <c:v>Regione 11</c:v>
                </c:pt>
                <c:pt idx="11">
                  <c:v>Regione 12</c:v>
                </c:pt>
                <c:pt idx="12">
                  <c:v>Regione 13</c:v>
                </c:pt>
                <c:pt idx="13">
                  <c:v>Regione 14</c:v>
                </c:pt>
                <c:pt idx="14">
                  <c:v>Regione 15</c:v>
                </c:pt>
                <c:pt idx="15">
                  <c:v>Regione 16</c:v>
                </c:pt>
                <c:pt idx="16">
                  <c:v>Regione 17</c:v>
                </c:pt>
              </c:strCache>
            </c:strRef>
          </c:cat>
          <c:val>
            <c:numRef>
              <c:f>Foglio1!$D$10:$D$26</c:f>
              <c:numCache>
                <c:formatCode>General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  <c:pt idx="5">
                  <c:v>3</c:v>
                </c:pt>
                <c:pt idx="6">
                  <c:v>6</c:v>
                </c:pt>
                <c:pt idx="7">
                  <c:v>8</c:v>
                </c:pt>
                <c:pt idx="8">
                  <c:v>2</c:v>
                </c:pt>
                <c:pt idx="9">
                  <c:v>1</c:v>
                </c:pt>
                <c:pt idx="10">
                  <c:v>6</c:v>
                </c:pt>
                <c:pt idx="11">
                  <c:v>2</c:v>
                </c:pt>
                <c:pt idx="12">
                  <c:v>10</c:v>
                </c:pt>
                <c:pt idx="13">
                  <c:v>1</c:v>
                </c:pt>
                <c:pt idx="14">
                  <c:v>1</c:v>
                </c:pt>
                <c:pt idx="15">
                  <c:v>14</c:v>
                </c:pt>
                <c:pt idx="16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607-49E9-B08F-CB47A8B8E064}"/>
            </c:ext>
          </c:extLst>
        </c:ser>
        <c:ser>
          <c:idx val="1"/>
          <c:order val="1"/>
          <c:tx>
            <c:strRef>
              <c:f>Foglio1!$E$9</c:f>
              <c:strCache>
                <c:ptCount val="1"/>
                <c:pt idx="0">
                  <c:v>In fase di esecuzione con avanzamento finanziario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EB8247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Foglio1!$C$10:$C$26</c:f>
              <c:strCache>
                <c:ptCount val="17"/>
                <c:pt idx="0">
                  <c:v>Regione 1</c:v>
                </c:pt>
                <c:pt idx="1">
                  <c:v>Regione 2</c:v>
                </c:pt>
                <c:pt idx="2">
                  <c:v>Regione 3</c:v>
                </c:pt>
                <c:pt idx="3">
                  <c:v>Regione 4</c:v>
                </c:pt>
                <c:pt idx="4">
                  <c:v>Regione 5</c:v>
                </c:pt>
                <c:pt idx="5">
                  <c:v>Regione 6</c:v>
                </c:pt>
                <c:pt idx="6">
                  <c:v>Regione 7</c:v>
                </c:pt>
                <c:pt idx="7">
                  <c:v>Regione 8</c:v>
                </c:pt>
                <c:pt idx="8">
                  <c:v>Regione 9</c:v>
                </c:pt>
                <c:pt idx="9">
                  <c:v>Regione 10</c:v>
                </c:pt>
                <c:pt idx="10">
                  <c:v>Regione 11</c:v>
                </c:pt>
                <c:pt idx="11">
                  <c:v>Regione 12</c:v>
                </c:pt>
                <c:pt idx="12">
                  <c:v>Regione 13</c:v>
                </c:pt>
                <c:pt idx="13">
                  <c:v>Regione 14</c:v>
                </c:pt>
                <c:pt idx="14">
                  <c:v>Regione 15</c:v>
                </c:pt>
                <c:pt idx="15">
                  <c:v>Regione 16</c:v>
                </c:pt>
                <c:pt idx="16">
                  <c:v>Regione 17</c:v>
                </c:pt>
              </c:strCache>
            </c:strRef>
          </c:cat>
          <c:val>
            <c:numRef>
              <c:f>Foglio1!$E$10:$E$26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6</c:v>
                </c:pt>
                <c:pt idx="7">
                  <c:v>6</c:v>
                </c:pt>
                <c:pt idx="8">
                  <c:v>1</c:v>
                </c:pt>
                <c:pt idx="9">
                  <c:v>0</c:v>
                </c:pt>
                <c:pt idx="10">
                  <c:v>5</c:v>
                </c:pt>
                <c:pt idx="11">
                  <c:v>2</c:v>
                </c:pt>
                <c:pt idx="12">
                  <c:v>0</c:v>
                </c:pt>
                <c:pt idx="13">
                  <c:v>1</c:v>
                </c:pt>
                <c:pt idx="14">
                  <c:v>1</c:v>
                </c:pt>
                <c:pt idx="15">
                  <c:v>6</c:v>
                </c:pt>
                <c:pt idx="1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607-49E9-B08F-CB47A8B8E06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0294528"/>
        <c:axId val="47411136"/>
      </c:barChart>
      <c:catAx>
        <c:axId val="150294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38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7411136"/>
        <c:crosses val="autoZero"/>
        <c:auto val="1"/>
        <c:lblAlgn val="ctr"/>
        <c:lblOffset val="100"/>
        <c:noMultiLvlLbl val="0"/>
      </c:catAx>
      <c:valAx>
        <c:axId val="47411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029452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1"/>
          <c:order val="0"/>
          <c:tx>
            <c:strRef>
              <c:f>Foglio2!$E$7</c:f>
              <c:strCache>
                <c:ptCount val="1"/>
                <c:pt idx="0">
                  <c:v>sub-campionamento delle pratiche 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30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997-485E-B533-6CAEDBF960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00B050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Foglio2!$C$8:$C$18</c:f>
              <c:strCache>
                <c:ptCount val="11"/>
                <c:pt idx="0">
                  <c:v>Regione 3</c:v>
                </c:pt>
                <c:pt idx="1">
                  <c:v>Regione 6</c:v>
                </c:pt>
                <c:pt idx="2">
                  <c:v>Regione 7</c:v>
                </c:pt>
                <c:pt idx="3">
                  <c:v>Regione 8</c:v>
                </c:pt>
                <c:pt idx="4">
                  <c:v>Regione 9</c:v>
                </c:pt>
                <c:pt idx="5">
                  <c:v>Regione 11</c:v>
                </c:pt>
                <c:pt idx="6">
                  <c:v>Regione 12</c:v>
                </c:pt>
                <c:pt idx="7">
                  <c:v>Regione 14</c:v>
                </c:pt>
                <c:pt idx="8">
                  <c:v>Regione 15</c:v>
                </c:pt>
                <c:pt idx="9">
                  <c:v>Regione 16</c:v>
                </c:pt>
                <c:pt idx="10">
                  <c:v>Regione 17</c:v>
                </c:pt>
              </c:strCache>
            </c:strRef>
          </c:cat>
          <c:val>
            <c:numRef>
              <c:f>Foglio2!$E$8:$E$18</c:f>
              <c:numCache>
                <c:formatCode>General</c:formatCode>
                <c:ptCount val="11"/>
                <c:pt idx="0">
                  <c:v>90</c:v>
                </c:pt>
                <c:pt idx="1">
                  <c:v>60</c:v>
                </c:pt>
                <c:pt idx="2">
                  <c:v>45</c:v>
                </c:pt>
                <c:pt idx="3">
                  <c:v>157</c:v>
                </c:pt>
                <c:pt idx="4">
                  <c:v>19</c:v>
                </c:pt>
                <c:pt idx="5">
                  <c:v>19</c:v>
                </c:pt>
                <c:pt idx="6">
                  <c:v>60</c:v>
                </c:pt>
                <c:pt idx="7">
                  <c:v>37</c:v>
                </c:pt>
                <c:pt idx="8">
                  <c:v>30</c:v>
                </c:pt>
                <c:pt idx="9">
                  <c:v>60</c:v>
                </c:pt>
                <c:pt idx="10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231-4ECB-B9CA-273253DF40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shape val="box"/>
        <c:axId val="49790976"/>
        <c:axId val="47410560"/>
        <c:axId val="49745024"/>
      </c:bar3DChart>
      <c:catAx>
        <c:axId val="497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380000" spcFirstLastPara="1" vertOverflow="ellipsis" wrap="square" anchor="ctr" anchorCtr="1"/>
          <a:lstStyle/>
          <a:p>
            <a:pPr>
              <a:defRPr sz="1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7410560"/>
        <c:crosses val="autoZero"/>
        <c:auto val="1"/>
        <c:lblAlgn val="ctr"/>
        <c:lblOffset val="100"/>
        <c:noMultiLvlLbl val="0"/>
      </c:catAx>
      <c:valAx>
        <c:axId val="47410560"/>
        <c:scaling>
          <c:orientation val="minMax"/>
          <c:max val="1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790976"/>
        <c:crosses val="autoZero"/>
        <c:crossBetween val="between"/>
        <c:majorUnit val="10"/>
      </c:valAx>
      <c:serAx>
        <c:axId val="49745024"/>
        <c:scaling>
          <c:orientation val="minMax"/>
        </c:scaling>
        <c:delete val="1"/>
        <c:axPos val="b"/>
        <c:majorTickMark val="out"/>
        <c:minorTickMark val="none"/>
        <c:tickLblPos val="nextTo"/>
        <c:crossAx val="47410560"/>
        <c:crosses val="autoZero"/>
      </c:ser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A0898-0553-4886-A33E-F665D0AEDF57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096D2-6DD5-4087-B040-BB4E340C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8382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33EE5A2-16D9-388B-9A2D-76D364BFD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xmlns="" id="{6B979D66-B22B-C578-6244-603202F74E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xmlns="" id="{7F9F9061-3DAD-5CCF-D4A0-88ED304CE5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6AF52BEB-2994-BFA2-F317-D030B61B51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3096D2-6DD5-4087-B040-BB4E340C1E30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7910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62908FB-3E7F-805F-361C-24370452E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xmlns="" id="{2F0A005B-6730-E391-BFFD-ECE7405D33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xmlns="" id="{D42FDF64-C8DE-9ED1-64CF-8CDA28E5A4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C5D96912-F0B1-8B6F-295D-7D9606AD49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3096D2-6DD5-4087-B040-BB4E340C1E30}" type="slidenum">
              <a:rPr lang="it-IT" smtClean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8505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107FC8F-F9D4-742B-0BE4-1C325CC33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xmlns="" id="{0EEB8CCC-10CA-F0F9-E5A2-50B1C0F668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xmlns="" id="{3FAAEA4B-4CB3-9A73-2D9E-9B0E8D0246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E87545BA-09A2-8439-AB14-76A96F274B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3096D2-6DD5-4087-B040-BB4E340C1E30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084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2974E92-5B69-6ECD-0072-AAB66F50A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xmlns="" id="{E8F50953-4BBD-6B16-1101-E226D9C53B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xmlns="" id="{20C0AFE1-FCA9-A2C9-2F36-F1EB88FDBF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5BC58A46-1E78-F2D1-439A-8B3E30BFA3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3096D2-6DD5-4087-B040-BB4E340C1E30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3317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A17A9BA-601E-2066-B0B6-1061CB717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B2AA1A10-AF51-5094-0FA9-388EE130C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29E4B4B-8FE0-AF24-345C-2F2453C00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6156DEA4-9048-679F-CB86-F020C0F9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9694FCE-7D1F-147D-35AE-30CC7C7E3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298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6678DA4-345C-2FFA-D1B0-C6B219B16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D849F7B5-1E4B-71FB-270A-C788E9F630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3F02AE60-E65E-5C9C-6E35-9E2273D29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4FB1D64-C193-1247-2FFD-B7E6B559B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D564F3A-8A53-DD48-F3B6-507408B77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144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3680C64B-B733-73E9-E6E0-6FBEAC8D0E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FE3DC845-34BB-1EC4-DE3D-1A5AE01AF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63928D47-0669-A451-794A-D82C306CB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8FA65C4-6C6C-44D0-5332-5F13FFB2B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79F3A45-A34E-F764-2CBB-7D8FAD80A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4815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A38AFA9-6ACB-5A7F-EA89-2798DEB45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7010488-4514-957B-638D-6FFE1233C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EE5171D-4B18-CAE2-2875-7F62A9C38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824280C-F1DA-8385-A6F8-8C77690E7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6D50B18-1C2A-BA32-2E18-50A2D8212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266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99C646D-DAA1-066D-950D-7F301C69A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1CC403D0-27A8-95C2-5731-2AFCE8451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8D329BF3-1802-E021-1B0C-607517368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7FB9FC0-AC6F-D113-8694-3474CE018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FB9A542-2370-2362-286E-7FA025AAC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3564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798A086-5436-6031-D45C-78EBA632C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10FEC71-64FE-EA8C-C657-A0DEF1A2D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2543B1C8-CC79-6994-62AB-295E0FFDF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20545406-9DC5-793C-D685-36F2BD4A6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F00F1458-CBB6-B436-CE2C-46B62C51F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16FADEA9-3D44-7F14-6901-049567E3C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386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09F7FAC-706F-D553-478C-60FA4BC28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3CF7F20D-2267-2B1E-FBD7-D4A69A13D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E021068E-94BF-302B-ACD8-52B52AC6C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9A66D1D3-6569-A412-B71E-08B7310019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F62AA066-343C-6853-2BA5-D5E2D2020E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4020E844-016F-2FE5-703E-5DB471573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4884D3B3-6E0E-6304-333A-8A671B960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B1BE0B1C-4780-00FF-AEBD-78C12EED8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907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B6EDB14-6514-FA16-1D58-6EB33B747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03CDC760-0E4D-D457-A566-B2A46439D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BA0BE3D1-EBC1-219A-6438-98F58A299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03CE9441-40BD-65AA-D881-773A53148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023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C13220DD-C405-4220-E262-C73EAB093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67732D5D-FE90-888D-2554-C070FBBA7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9AC5C1F1-861A-5734-1521-BCA9823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832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60E625B-70DA-753D-CABC-5917E3D1B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FD8FF26-ECC6-90D4-20AA-37F2E30CE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34F2D3F2-ADFB-9557-E279-744195CB0E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7E5871B2-51AC-F7A1-F264-D04C3F95C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1BBD34D4-3F5D-02A8-1CB5-E8F319E4B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23F1E9BE-706B-C19B-CA8F-8D5B4F4C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108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D734FF7-6457-271B-143D-BD09BBD57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9978AAF9-3B12-7775-023C-51CDC2FC58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0F27AB68-FC48-90D3-9B3D-BE3907DEE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CCCDB7E8-1A42-AFEC-ABBF-6762F3E91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0C2D187-350E-A04F-977B-FE90048B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B34B4583-3149-ECA9-4F71-2263ABF61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7742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09262A15-01E6-9048-E5D5-8EA4EDAEF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E47A21EB-640E-C823-AFB5-CAC2B7C98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664721E7-532A-B404-652D-94FC027F9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78F3A6-C6C1-42F7-9925-8256D159DDE5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AAA224D-A149-1DE1-BB17-6A9EA3449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A05C711-3F7B-AD48-D50B-B89D50659D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4ED689-5CAD-4E97-9357-3E6083B7C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605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343C661-3D38-A1C0-1D58-B46BA5B8E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799" y="2357950"/>
            <a:ext cx="9567334" cy="912914"/>
          </a:xfrm>
        </p:spPr>
        <p:txBody>
          <a:bodyPr>
            <a:normAutofit fontScale="90000"/>
          </a:bodyPr>
          <a:lstStyle/>
          <a:p>
            <a:r>
              <a:rPr lang="it-IT" altLang="it-IT" sz="3200" b="1" smtClean="0">
                <a:solidFill>
                  <a:srgbClr val="0070C0"/>
                </a:solidFill>
                <a:latin typeface="+mn-lt"/>
              </a:rPr>
              <a:t>Sub-campionamento </a:t>
            </a:r>
            <a:r>
              <a:rPr lang="it-IT" altLang="it-IT" sz="3200" b="1" dirty="0">
                <a:solidFill>
                  <a:srgbClr val="0070C0"/>
                </a:solidFill>
                <a:latin typeface="+mn-lt"/>
              </a:rPr>
              <a:t>n</a:t>
            </a:r>
            <a:r>
              <a:rPr lang="it-IT" altLang="it-IT" sz="3200" b="1" smtClean="0">
                <a:solidFill>
                  <a:srgbClr val="0070C0"/>
                </a:solidFill>
                <a:latin typeface="+mn-lt"/>
              </a:rPr>
              <a:t>ei </a:t>
            </a:r>
            <a:r>
              <a:rPr lang="it-IT" altLang="it-IT" sz="3200" b="1" dirty="0">
                <a:solidFill>
                  <a:srgbClr val="0070C0"/>
                </a:solidFill>
                <a:latin typeface="+mn-lt"/>
              </a:rPr>
              <a:t>controlli degli </a:t>
            </a:r>
            <a:r>
              <a:rPr lang="it-IT" altLang="it-IT" sz="3200" b="1">
                <a:solidFill>
                  <a:srgbClr val="0070C0"/>
                </a:solidFill>
                <a:latin typeface="+mn-lt"/>
              </a:rPr>
              <a:t>Strumenti </a:t>
            </a:r>
            <a:r>
              <a:rPr lang="it-IT" altLang="it-IT" sz="3200" b="1" smtClean="0">
                <a:solidFill>
                  <a:srgbClr val="0070C0"/>
                </a:solidFill>
                <a:latin typeface="+mn-lt"/>
              </a:rPr>
              <a:t>Finanziari</a:t>
            </a:r>
            <a:r>
              <a:rPr lang="it-IT" altLang="it-IT" sz="2400" b="1" dirty="0">
                <a:solidFill>
                  <a:srgbClr val="0070C0"/>
                </a:solidFill>
                <a:latin typeface="+mn-lt"/>
              </a:rPr>
              <a:t/>
            </a:r>
            <a:br>
              <a:rPr lang="it-IT" altLang="it-IT" sz="2400" b="1" dirty="0">
                <a:solidFill>
                  <a:srgbClr val="0070C0"/>
                </a:solidFill>
                <a:latin typeface="+mn-lt"/>
              </a:rPr>
            </a:br>
            <a:endParaRPr lang="it-IT" sz="2400" dirty="0">
              <a:latin typeface="+mn-lt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D114B6EF-4C63-DE51-4517-DCE186D837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799" y="3741874"/>
            <a:ext cx="9567334" cy="1904027"/>
          </a:xfrm>
        </p:spPr>
        <p:txBody>
          <a:bodyPr/>
          <a:lstStyle/>
          <a:p>
            <a: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  <a:ea typeface="DIN Pro Medium"/>
                <a:cs typeface="DIN Pro Medium"/>
              </a:rPr>
              <a:t>Esiti della rilevazione regionale </a:t>
            </a:r>
          </a:p>
          <a:p>
            <a:endParaRPr lang="it-IT" altLang="it-IT" b="1" i="1" dirty="0">
              <a:solidFill>
                <a:srgbClr val="F89708"/>
              </a:solidFill>
              <a:latin typeface="Aptos" panose="020B0004020202020204" pitchFamily="34" charset="0"/>
            </a:endParaRPr>
          </a:p>
          <a:p>
            <a:r>
              <a:rPr lang="it-IT" altLang="it-IT" sz="2000" i="1" dirty="0">
                <a:solidFill>
                  <a:srgbClr val="0070C0"/>
                </a:solidFill>
                <a:latin typeface="Aptos" panose="020B0004020202020204" pitchFamily="34" charset="0"/>
                <a:ea typeface="DIN Pro Medium"/>
                <a:cs typeface="DIN Pro Medium"/>
              </a:rPr>
              <a:t>A cura del Coordinamento tecnico delle Autorità di audit regionali</a:t>
            </a:r>
          </a:p>
          <a:p>
            <a:endParaRPr lang="it-IT" altLang="it-IT" b="1" i="1" dirty="0">
              <a:solidFill>
                <a:srgbClr val="F89708"/>
              </a:solidFill>
              <a:latin typeface="DIN Pro Medium"/>
            </a:endParaRPr>
          </a:p>
          <a:p>
            <a:endParaRPr lang="it-IT" altLang="it-IT" b="1" i="1" dirty="0">
              <a:solidFill>
                <a:srgbClr val="F89708"/>
              </a:solidFill>
              <a:latin typeface="DIN Pro Medium"/>
            </a:endParaRP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63CA2013-7D56-EF8E-B64D-86C127A24161}"/>
              </a:ext>
            </a:extLst>
          </p:cNvPr>
          <p:cNvSpPr txBox="1"/>
          <p:nvPr/>
        </p:nvSpPr>
        <p:spPr>
          <a:xfrm>
            <a:off x="2929465" y="6374139"/>
            <a:ext cx="9685867" cy="327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1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Merano, 20-21 maggio 2026 - Riunione tecnica - Commissione europea - Autorità di Audit italiane”</a:t>
            </a:r>
            <a:endParaRPr lang="it-IT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30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E9C0AFF-6A8F-B281-C59D-BB1EA575A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0893250-AD98-7E2B-6E84-8092AE447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160" y="787691"/>
            <a:ext cx="9479938" cy="677965"/>
          </a:xfrm>
        </p:spPr>
        <p:txBody>
          <a:bodyPr>
            <a:noAutofit/>
          </a:bodyPr>
          <a:lstStyle/>
          <a:p>
            <a:pPr algn="ctr">
              <a:spcBef>
                <a:spcPts val="1000"/>
              </a:spcBef>
            </a:pPr>
            <a: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>Perimetro dei controlli per gli Strumenti Finanziari</a:t>
            </a:r>
            <a: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/>
            </a:r>
            <a:b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</a:br>
            <a:endParaRPr lang="it-IT" sz="2800" b="1" i="1" dirty="0">
              <a:solidFill>
                <a:srgbClr val="EB8247"/>
              </a:solidFill>
              <a:latin typeface="Aptos" panose="020B00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9212141-3B24-53D2-5B7F-D73BA3099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595" y="2040348"/>
            <a:ext cx="9127067" cy="422279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Contesto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Nelle riunioni annuali di Genova e Roma, le AdA regionali hanno evidenziato la </a:t>
            </a:r>
            <a:r>
              <a:rPr 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problematicità delle attività di controllo sugli Strumenti Finanziari nel periodo 2021-2027</a:t>
            </a: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alla luce delle nuove disposizioni introdotte nel Regolamento 1060/2021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72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Criticità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Elevata numerosità del sub-campionamento delle pratiche </a:t>
            </a: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nell’ambito dei controlli sugli avanzamenti di spesa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72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Complessità della natura delle verifiche da svolgere</a:t>
            </a: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che, anche a fronte di un numero limitato di unità campionate, comporta analisi approfondite (bilanci, dimensione d’impresa, completezza della documentazione), con ulteriore aggravio dei carichi di lavoro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80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80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8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 algn="just">
              <a:buNone/>
            </a:pPr>
            <a:endParaRPr lang="it-IT" sz="24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it-IT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it-IT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98F38D03-5A66-3EE1-A804-33082665EA33}"/>
              </a:ext>
            </a:extLst>
          </p:cNvPr>
          <p:cNvSpPr txBox="1"/>
          <p:nvPr/>
        </p:nvSpPr>
        <p:spPr>
          <a:xfrm>
            <a:off x="2929465" y="6374139"/>
            <a:ext cx="9685867" cy="327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1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Merano, 20-21 maggio 2026 - Riunione tecnica - Commissione europea - Autorità di Audit italiane”</a:t>
            </a:r>
            <a:endParaRPr lang="it-IT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884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8C977D6-7863-F2CC-A001-2CAADDA66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A795266-FA7C-A3D4-DB8E-EB1AC6B4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160" y="787691"/>
            <a:ext cx="9479938" cy="677965"/>
          </a:xfrm>
        </p:spPr>
        <p:txBody>
          <a:bodyPr>
            <a:noAutofit/>
          </a:bodyPr>
          <a:lstStyle/>
          <a:p>
            <a:pPr algn="ctr">
              <a:spcBef>
                <a:spcPts val="1000"/>
              </a:spcBef>
            </a:pPr>
            <a: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>Copertura rilevazione: Regioni, n. SF, Anno contabile</a:t>
            </a:r>
            <a: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/>
            </a:r>
            <a:b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</a:br>
            <a:endParaRPr lang="it-IT" sz="2800" b="1" i="1" dirty="0">
              <a:solidFill>
                <a:srgbClr val="EB8247"/>
              </a:solidFill>
              <a:latin typeface="Aptos" panose="020B00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304E6830-B926-B76C-5C6D-6376330DF5E9}"/>
              </a:ext>
            </a:extLst>
          </p:cNvPr>
          <p:cNvSpPr txBox="1"/>
          <p:nvPr/>
        </p:nvSpPr>
        <p:spPr>
          <a:xfrm>
            <a:off x="2929465" y="6374139"/>
            <a:ext cx="9685867" cy="327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1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Merano, 20-21 maggio 2026 - Riunione tecnica - Commissione europea - Autorità di Audit italiane”</a:t>
            </a:r>
            <a:endParaRPr lang="it-IT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xmlns="" id="{44FEDA69-5E4B-7024-0629-586B8725A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595" y="1873202"/>
            <a:ext cx="9127067" cy="438994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 dare una dimensione dell’impatto operativo delle nuove regole, è stata avviata una </a:t>
            </a:r>
            <a:r>
              <a:rPr 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rilevazione tra le AdA regionali</a:t>
            </a: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finalizzata a restituire un quadro, con particolare riferimento alla </a:t>
            </a:r>
            <a:r>
              <a:rPr lang="it-IT" sz="72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numerosità campionaria a livello di destinatario finale</a:t>
            </a: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72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Tutte le 21 AdA regionali hanno fornito riscontro: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alt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it-IT" altLang="it-IT" sz="7200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Regioni/PA non attivano </a:t>
            </a: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Strumenti finanziari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it-IT" altLang="it-IT" sz="7200" b="1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alt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18</a:t>
            </a:r>
            <a:r>
              <a:rPr lang="it-IT" alt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Regioni attivano Strumenti finanziari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altLang="it-IT" sz="72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altLang="it-IT" sz="7200" b="1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Anno Contabile 25-26</a:t>
            </a:r>
            <a:r>
              <a:rPr lang="it-IT" alt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b="1" dirty="0">
                <a:solidFill>
                  <a:srgbClr val="EB8247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it-IT" sz="7200" b="1" dirty="0">
                <a:solidFill>
                  <a:srgbClr val="FFC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7200" b="1" dirty="0">
                <a:solidFill>
                  <a:srgbClr val="0070C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Regioni</a:t>
            </a:r>
            <a:r>
              <a:rPr lang="it-IT" alt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hanno </a:t>
            </a:r>
            <a:r>
              <a:rPr lang="it-IT" sz="7200" b="1" dirty="0">
                <a:solidFill>
                  <a:srgbClr val="EB8247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65</a:t>
            </a:r>
            <a:r>
              <a:rPr lang="it-IT" sz="7200" b="1" dirty="0">
                <a:solidFill>
                  <a:srgbClr val="FFC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7200" b="1" dirty="0">
                <a:solidFill>
                  <a:srgbClr val="0070C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Strumenti finanziari nel campione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7200" b="1" dirty="0">
              <a:solidFill>
                <a:srgbClr val="0070C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it-IT" sz="72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Regione </a:t>
            </a:r>
            <a:r>
              <a:rPr lang="it-IT" sz="72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 ha SF nel campione dell’anno contabile corrente, ma nell’AC 2024–2025 ne ha campionati 3 (FESR): 2 con avanzamenti di spesa  e oltre 300 destinatari finali + 1 in fase di avvio (set-up).</a:t>
            </a:r>
            <a:endParaRPr lang="it-IT" altLang="it-IT" sz="72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it-IT" sz="76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 algn="just">
              <a:buNone/>
            </a:pPr>
            <a:endParaRPr lang="it-IT" sz="24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it-IT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it-IT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7440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BA50D16-20E3-774D-8248-32ECE33FD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838D8AF-9AB2-7F75-FEF4-1483B5379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55" y="787691"/>
            <a:ext cx="10776155" cy="677965"/>
          </a:xfrm>
        </p:spPr>
        <p:txBody>
          <a:bodyPr>
            <a:noAutofit/>
          </a:bodyPr>
          <a:lstStyle/>
          <a:p>
            <a:pPr algn="ctr">
              <a:spcBef>
                <a:spcPts val="1000"/>
              </a:spcBef>
            </a:pPr>
            <a: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>Stato di avanzamento della spesa degli SF </a:t>
            </a:r>
            <a:b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</a:br>
            <a: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>e sub-campionamento delle pratiche AC 2025-2026</a:t>
            </a:r>
            <a: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/>
            </a:r>
            <a:b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</a:br>
            <a:endParaRPr lang="it-IT" sz="2800" b="1" i="1" dirty="0">
              <a:solidFill>
                <a:srgbClr val="EB8247"/>
              </a:solidFill>
              <a:latin typeface="Aptos" panose="020B00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ECE903F4-8642-13D7-7012-04E4D9603C95}"/>
              </a:ext>
            </a:extLst>
          </p:cNvPr>
          <p:cNvSpPr txBox="1"/>
          <p:nvPr/>
        </p:nvSpPr>
        <p:spPr>
          <a:xfrm>
            <a:off x="2929465" y="6374139"/>
            <a:ext cx="9685867" cy="327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1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Merano, 20-21 maggio 2026 - Riunione tecnica - Commissione europea - Autorità di Audit italiane”</a:t>
            </a:r>
            <a:endParaRPr lang="it-IT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xmlns="" id="{3A431451-C73F-C47E-0C66-E92A4E34C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6619" y="2005737"/>
            <a:ext cx="9134168" cy="183867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8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Nel </a:t>
            </a:r>
            <a:r>
              <a:rPr lang="it-IT" sz="18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periodo contabile 2025-2026</a:t>
            </a:r>
            <a:r>
              <a:rPr lang="it-IT" sz="18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su un totale di 65 SF, </a:t>
            </a:r>
            <a:r>
              <a:rPr lang="it-IT" sz="1800" b="1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34 SF </a:t>
            </a:r>
            <a:r>
              <a:rPr lang="it-IT" sz="1800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(afferenti a </a:t>
            </a:r>
            <a:r>
              <a:rPr lang="it-IT" sz="1800" b="1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 Regioni </a:t>
            </a:r>
            <a:r>
              <a:rPr lang="it-IT" sz="1800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 17) </a:t>
            </a:r>
            <a:r>
              <a:rPr lang="it-IT" sz="1800" b="1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risultano</a:t>
            </a:r>
            <a:r>
              <a:rPr lang="it-IT" sz="1800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fase di esecuzione con avanzamento finanziario</a:t>
            </a:r>
            <a:r>
              <a:rPr lang="it-IT" sz="18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it-IT" sz="18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18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18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18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2000" dirty="0"/>
          </a:p>
        </p:txBody>
      </p:sp>
      <p:sp>
        <p:nvSpPr>
          <p:cNvPr id="6" name="Freccia angolare in su 5">
            <a:extLst>
              <a:ext uri="{FF2B5EF4-FFF2-40B4-BE49-F238E27FC236}">
                <a16:creationId xmlns:a16="http://schemas.microsoft.com/office/drawing/2014/main" xmlns="" id="{C4C29B53-7300-36FC-D8A6-52C57D9572FF}"/>
              </a:ext>
            </a:extLst>
          </p:cNvPr>
          <p:cNvSpPr/>
          <p:nvPr/>
        </p:nvSpPr>
        <p:spPr>
          <a:xfrm rot="5400000">
            <a:off x="2787345" y="2385322"/>
            <a:ext cx="485247" cy="1744677"/>
          </a:xfrm>
          <a:prstGeom prst="bentUpArrow">
            <a:avLst>
              <a:gd name="adj1" fmla="val 25000"/>
              <a:gd name="adj2" fmla="val 2164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1E41EBF3-B9AF-B16E-E06B-82FB88C7D146}"/>
              </a:ext>
            </a:extLst>
          </p:cNvPr>
          <p:cNvSpPr txBox="1"/>
          <p:nvPr/>
        </p:nvSpPr>
        <p:spPr>
          <a:xfrm>
            <a:off x="4020295" y="3208500"/>
            <a:ext cx="718847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Elevata numerosità di operazioni sub-campionate: </a:t>
            </a:r>
          </a:p>
          <a:p>
            <a:r>
              <a:rPr lang="it-IT" b="1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618 pratiche a livello destinatario finale </a:t>
            </a:r>
          </a:p>
          <a:p>
            <a:pPr algn="just"/>
            <a:endParaRPr lang="it-IT" i="1" u="sng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i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cui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528</a:t>
            </a:r>
            <a:r>
              <a:rPr lang="it-IT" i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pratiche già sub-campionate nel 1° periodo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u="sng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90</a:t>
            </a:r>
            <a:r>
              <a:rPr lang="it-IT" i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pratiche che si stima saranno campionate nel 2° periodo</a:t>
            </a:r>
          </a:p>
          <a:p>
            <a:pPr algn="just"/>
            <a:endParaRPr lang="it-IT" i="1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691894E3-93F7-F65F-7088-B74032E58610}"/>
              </a:ext>
            </a:extLst>
          </p:cNvPr>
          <p:cNvSpPr txBox="1"/>
          <p:nvPr/>
        </p:nvSpPr>
        <p:spPr>
          <a:xfrm>
            <a:off x="1966451" y="5243129"/>
            <a:ext cx="93111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solidFill>
                  <a:srgbClr val="0070C0"/>
                </a:solidFill>
              </a:rPr>
              <a:t>Il n. complessivo di pratiche potrebbe aumentare, dal momento che solo alcune Regioni hanno stimato che nel 2° periodo non avranno ulteriori avanzamenti di spesa SF</a:t>
            </a:r>
          </a:p>
        </p:txBody>
      </p:sp>
    </p:spTree>
    <p:extLst>
      <p:ext uri="{BB962C8B-B14F-4D97-AF65-F5344CB8AC3E}">
        <p14:creationId xmlns:p14="http://schemas.microsoft.com/office/powerpoint/2010/main" val="2226023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BC1AB3D8-09D7-8DE9-0A7C-21C56A316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6585315-2E41-9449-6113-A67D493D9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3125" y="853786"/>
            <a:ext cx="9550673" cy="677965"/>
          </a:xfrm>
        </p:spPr>
        <p:txBody>
          <a:bodyPr>
            <a:noAutofit/>
          </a:bodyPr>
          <a:lstStyle/>
          <a:p>
            <a:pPr algn="ctr">
              <a:spcBef>
                <a:spcPts val="1000"/>
              </a:spcBef>
            </a:pPr>
            <a: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Stato di avanzamento della spesa dei 65 SF </a:t>
            </a:r>
            <a: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>AC 2025-2026</a:t>
            </a:r>
            <a: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/>
            </a:r>
            <a:b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</a:br>
            <a:endParaRPr lang="it-IT" sz="2800" b="1" i="1" dirty="0">
              <a:solidFill>
                <a:srgbClr val="EB8247"/>
              </a:solidFill>
              <a:latin typeface="Aptos" panose="020B00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288380AD-0973-F28A-3BAA-391251B7CB55}"/>
              </a:ext>
            </a:extLst>
          </p:cNvPr>
          <p:cNvSpPr txBox="1"/>
          <p:nvPr/>
        </p:nvSpPr>
        <p:spPr>
          <a:xfrm>
            <a:off x="2929465" y="6374139"/>
            <a:ext cx="9685867" cy="327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1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Merano, 20-21 maggio 2026 - Riunione tecnica - Commissione europea - Autorità di Audit italiane”</a:t>
            </a:r>
            <a:endParaRPr lang="it-IT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xmlns="" id="{04B39108-B751-44C3-F607-99B2ECEE57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5144765"/>
              </p:ext>
            </p:extLst>
          </p:nvPr>
        </p:nvGraphicFramePr>
        <p:xfrm>
          <a:off x="1803125" y="1706880"/>
          <a:ext cx="9550673" cy="459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112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E406F73D-56D4-B462-7FC3-3138A36C2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D8E3BD2-BF87-959A-52C5-90892BFA9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4073" y="747859"/>
            <a:ext cx="9808774" cy="677965"/>
          </a:xfrm>
        </p:spPr>
        <p:txBody>
          <a:bodyPr>
            <a:noAutofit/>
          </a:bodyPr>
          <a:lstStyle/>
          <a:p>
            <a:pPr algn="ctr">
              <a:spcBef>
                <a:spcPts val="1000"/>
              </a:spcBef>
            </a:pPr>
            <a: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>Sub-campionamento e numerosità delle pratiche</a:t>
            </a:r>
            <a: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/>
            </a:r>
            <a:br>
              <a:rPr lang="it-IT" alt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</a:br>
            <a:endParaRPr lang="it-IT" sz="2800" b="1" i="1" dirty="0">
              <a:solidFill>
                <a:srgbClr val="EB8247"/>
              </a:solidFill>
              <a:latin typeface="Aptos" panose="020B00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336144F-E011-BE70-3B2A-6A6D7EEA8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9527" y="2127130"/>
            <a:ext cx="9177867" cy="38770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FF864514-928F-DE87-6540-8BEB0875A74F}"/>
              </a:ext>
            </a:extLst>
          </p:cNvPr>
          <p:cNvSpPr txBox="1"/>
          <p:nvPr/>
        </p:nvSpPr>
        <p:spPr>
          <a:xfrm>
            <a:off x="2929465" y="6374139"/>
            <a:ext cx="9685867" cy="327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1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Merano, 20-21 maggio 2026 - Riunione tecnica - Commissione europea - Autorità di Audit italiane”</a:t>
            </a:r>
            <a:endParaRPr lang="it-IT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xmlns="" id="{8B4B6C81-B681-B015-9D86-AC58099BA6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9925401"/>
              </p:ext>
            </p:extLst>
          </p:nvPr>
        </p:nvGraphicFramePr>
        <p:xfrm>
          <a:off x="1803125" y="1795749"/>
          <a:ext cx="9550673" cy="4578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8898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C7B566-1E9E-460D-BD05-313367F2A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6E13FD9-F59A-D7CD-9F84-EF66246BE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3126" y="826457"/>
            <a:ext cx="9550673" cy="677965"/>
          </a:xfrm>
        </p:spPr>
        <p:txBody>
          <a:bodyPr>
            <a:noAutofit/>
          </a:bodyPr>
          <a:lstStyle/>
          <a:p>
            <a:pPr algn="ctr"/>
            <a: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>Conclusioni</a:t>
            </a:r>
            <a:r>
              <a:rPr lang="it-IT" altLang="it-IT" sz="2800" b="1" i="1" dirty="0">
                <a:solidFill>
                  <a:srgbClr val="F89708"/>
                </a:solidFill>
                <a:latin typeface="Aptos" panose="020B0004020202020204" pitchFamily="34" charset="0"/>
              </a:rPr>
              <a:t/>
            </a:r>
            <a:br>
              <a:rPr lang="it-IT" altLang="it-IT" sz="2800" b="1" i="1" dirty="0">
                <a:solidFill>
                  <a:srgbClr val="F89708"/>
                </a:solidFill>
                <a:latin typeface="Aptos" panose="020B0004020202020204" pitchFamily="34" charset="0"/>
              </a:rPr>
            </a:br>
            <a:endParaRPr lang="it-IT" sz="2800" dirty="0">
              <a:latin typeface="Aptos" panose="020B00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4A07824-AD4A-D7C7-5061-9E38EADA0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333" y="2241755"/>
            <a:ext cx="9177867" cy="3588774"/>
          </a:xfrm>
        </p:spPr>
        <p:txBody>
          <a:bodyPr>
            <a:normAutofit fontScale="925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it-IT" sz="20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numerosità campionaria </a:t>
            </a:r>
            <a:r>
              <a:rPr lang="it-IT" sz="20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livello di destinatario finale</a:t>
            </a: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risulta </a:t>
            </a:r>
            <a:r>
              <a:rPr lang="it-IT" sz="20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elevata</a:t>
            </a: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it-IT" sz="20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l’impatto sull’operatività </a:t>
            </a: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 lavoro delle AdA è sempre più </a:t>
            </a:r>
            <a:r>
              <a:rPr lang="it-IT" sz="20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rilevante</a:t>
            </a:r>
          </a:p>
          <a:p>
            <a:pPr marL="0" lvl="0" indent="0" algn="just">
              <a:buNone/>
            </a:pPr>
            <a:r>
              <a:rPr lang="it-IT" sz="8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Nei contesti con un numero significativo di SF in avanzamento, il </a:t>
            </a:r>
            <a:r>
              <a:rPr lang="it-IT" sz="20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volume delle verifiche e il perimetro del controllo è aumentato</a:t>
            </a: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modo significativo </a:t>
            </a:r>
          </a:p>
          <a:p>
            <a:pPr marL="0" lvl="0" indent="0" algn="just">
              <a:buNone/>
            </a:pPr>
            <a:endParaRPr lang="it-IT" sz="8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Emergono </a:t>
            </a:r>
            <a:r>
              <a:rPr lang="it-IT" sz="20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criticità organizzative e gestionali</a:t>
            </a:r>
            <a:r>
              <a:rPr lang="it-IT" sz="2000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legate al carico complessivo dei controlli </a:t>
            </a:r>
          </a:p>
          <a:p>
            <a:pPr marL="0" lvl="0" indent="0" algn="just">
              <a:buNone/>
            </a:pPr>
            <a:endParaRPr lang="it-IT" sz="8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alcuni casi, il processo di verifica può avvicinarsi a </a:t>
            </a:r>
            <a:r>
              <a:rPr lang="it-IT" sz="20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soglie di non sostenibilità operativa</a:t>
            </a:r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sull’intero ciclo di programmazione</a:t>
            </a:r>
          </a:p>
          <a:p>
            <a:pPr marL="0" indent="0">
              <a:buNone/>
            </a:pPr>
            <a:endParaRPr lang="it-IT" sz="2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52E3ECCA-9C99-E053-FE98-21648CCD9508}"/>
              </a:ext>
            </a:extLst>
          </p:cNvPr>
          <p:cNvSpPr txBox="1"/>
          <p:nvPr/>
        </p:nvSpPr>
        <p:spPr>
          <a:xfrm>
            <a:off x="2929465" y="6374139"/>
            <a:ext cx="9685867" cy="327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1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Merano, 20-21 maggio 2026 - Riunione tecnica - Commissione europea - Autorità di Audit italiane”</a:t>
            </a:r>
            <a:endParaRPr lang="it-IT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31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CBD387E7-3CCA-60F8-FAAF-C3FE27A05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41D769D-2E52-EC63-51EF-CFA9194F8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260" y="802986"/>
            <a:ext cx="9584540" cy="677965"/>
          </a:xfrm>
        </p:spPr>
        <p:txBody>
          <a:bodyPr>
            <a:normAutofit/>
          </a:bodyPr>
          <a:lstStyle/>
          <a:p>
            <a:pPr algn="ctr"/>
            <a:r>
              <a:rPr lang="it-IT" sz="2800" b="1" i="1" dirty="0">
                <a:solidFill>
                  <a:srgbClr val="EB8247"/>
                </a:solidFill>
                <a:latin typeface="Aptos" panose="020B0004020202020204" pitchFamily="34" charset="0"/>
              </a:rPr>
              <a:t>Obiettivi di confronto con CE e IGRUE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70494E9-E513-9A65-EFDA-E44D7F886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67" y="2177930"/>
            <a:ext cx="9313334" cy="3877084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it-IT" sz="23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Promuovere un’interpretazione flessibile e proporzionata </a:t>
            </a: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delle norme e degli orientamenti sui controlli degli Strumenti finanziari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Ragionare sul </a:t>
            </a:r>
            <a:r>
              <a:rPr lang="it-IT" sz="23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rapporto tra campionamento e sub-campionamento </a:t>
            </a: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 ra</a:t>
            </a:r>
            <a:r>
              <a:rPr lang="it-IT" sz="23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zionalizzare la numerosità campionaria a livello di destinatario finale</a:t>
            </a:r>
            <a:endParaRPr lang="it-IT" sz="2300" dirty="0">
              <a:solidFill>
                <a:srgbClr val="0070C0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Considerare </a:t>
            </a:r>
            <a:r>
              <a:rPr lang="it-IT" sz="23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approcci basati sull’analisi del rischio </a:t>
            </a: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(risk-</a:t>
            </a:r>
            <a:r>
              <a:rPr lang="it-IT" sz="2300" dirty="0" err="1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quali strumenti complementari volti a </a:t>
            </a:r>
            <a:r>
              <a:rPr lang="it-IT" sz="2300" b="1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modulare l’intensità e l’ampiezza dei controlli </a:t>
            </a: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funzione del livello di affidabilità del soggetto gestore e delle caratteristiche dell’operazione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it-IT" sz="23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Garantire la sostenibilità operativa </a:t>
            </a: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delle attività di audit lungo l’intero ciclo di programmazione 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it-IT" sz="23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Assicurare l’efficacia dei controlli</a:t>
            </a: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evitando duplicazioni e oneri amministrativi eccessivi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it-IT" sz="2300" b="1" dirty="0">
                <a:solidFill>
                  <a:srgbClr val="EB8247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Agire sul perimetro dei controlli </a:t>
            </a:r>
            <a:r>
              <a:rPr lang="it-IT" sz="2300" dirty="0">
                <a:solidFill>
                  <a:srgbClr val="0070C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(tipologie e modalità) se non è possibile ridurre la numerosità </a:t>
            </a:r>
          </a:p>
          <a:p>
            <a:pPr marL="0" indent="0">
              <a:buNone/>
            </a:pPr>
            <a:endParaRPr lang="it-IT" sz="2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9F68D0E2-A543-3B3F-F9D9-EE05D8C64692}"/>
              </a:ext>
            </a:extLst>
          </p:cNvPr>
          <p:cNvSpPr txBox="1"/>
          <p:nvPr/>
        </p:nvSpPr>
        <p:spPr>
          <a:xfrm>
            <a:off x="2929465" y="6374139"/>
            <a:ext cx="9685867" cy="327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it-IT" sz="1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Merano, 20-21 maggio 2026 - Riunione tecnica - Commissione europea - Autorità di Audit italiane”</a:t>
            </a:r>
            <a:endParaRPr lang="it-IT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344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xmlns="" id="{C68690B1-279A-1783-E142-676D49BCC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260" y="3429000"/>
            <a:ext cx="9584540" cy="54558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it-IT" sz="32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Grazie per l’attenzione!</a:t>
            </a:r>
          </a:p>
          <a:p>
            <a:pPr marL="0" indent="0" algn="ctr">
              <a:buNone/>
            </a:pPr>
            <a:endParaRPr lang="it-IT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1352B88E-30EC-CC04-6140-32D8192DB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260" y="4769173"/>
            <a:ext cx="9584540" cy="2088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66577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Props1.xml><?xml version="1.0" encoding="utf-8"?>
<ds:datastoreItem xmlns:ds="http://schemas.openxmlformats.org/officeDocument/2006/customXml" ds:itemID="{26906327-E3AA-4D23-9803-0E2A3AC73D99}"/>
</file>

<file path=customXml/itemProps2.xml><?xml version="1.0" encoding="utf-8"?>
<ds:datastoreItem xmlns:ds="http://schemas.openxmlformats.org/officeDocument/2006/customXml" ds:itemID="{D5B9EC90-CFEA-4DE7-87CF-2C67DCA1EA63}"/>
</file>

<file path=customXml/itemProps3.xml><?xml version="1.0" encoding="utf-8"?>
<ds:datastoreItem xmlns:ds="http://schemas.openxmlformats.org/officeDocument/2006/customXml" ds:itemID="{238CB93E-3C8A-4F97-993B-033A2617DFF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698</Words>
  <Application>Microsoft Office PowerPoint</Application>
  <PresentationFormat>Personalizzato</PresentationFormat>
  <Paragraphs>79</Paragraphs>
  <Slides>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Sub-campionamento nei controlli degli Strumenti Finanziari </vt:lpstr>
      <vt:lpstr>Perimetro dei controlli per gli Strumenti Finanziari </vt:lpstr>
      <vt:lpstr>Copertura rilevazione: Regioni, n. SF, Anno contabile </vt:lpstr>
      <vt:lpstr>Stato di avanzamento della spesa degli SF  e sub-campionamento delle pratiche AC 2025-2026 </vt:lpstr>
      <vt:lpstr>Stato di avanzamento della spesa dei 65 SF AC 2025-2026 </vt:lpstr>
      <vt:lpstr>Sub-campionamento e numerosità delle pratiche </vt:lpstr>
      <vt:lpstr>Conclusioni </vt:lpstr>
      <vt:lpstr>Obiettivi di confronto con CE e IGRUE</vt:lpstr>
      <vt:lpstr>Presentazione standard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Sub-campionamento nei controlli degli Strumenti Finanziari </dc:title>
  <dc:creator>Rosario Zanni</dc:creator>
  <cp:lastModifiedBy>User</cp:lastModifiedBy>
  <cp:revision>33</cp:revision>
  <dcterms:created xsi:type="dcterms:W3CDTF">2026-04-27T10:37:49Z</dcterms:created>
  <dcterms:modified xsi:type="dcterms:W3CDTF">2026-05-13T10:40:07Z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0x010100FA3A265787A86448A05F338567224205</vt:lpwstr>
  </property>
  <property fmtid="{D5CDD505-2E9C-101B-9397-08002B2CF9AE}" pid="3" name="MediaServiceImageTags">
    <vt:lpwstr/>
  </property>
</Properties>
</file>